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7_2899922E.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11_88D68E87.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12_1255922A.xml" ContentType="application/vnd.ms-powerpoint.comments+xml"/>
  <Override PartName="/ppt/notesSlides/notesSlide6.xml" ContentType="application/vnd.openxmlformats-officedocument.presentationml.notesSlide+xml"/>
  <Override PartName="/ppt/comments/modernComment_115_169E6259.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19_60B30D8.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16_B83A4F1B.xml" ContentType="application/vnd.ms-powerpoint.comments+xml"/>
  <Override PartName="/ppt/notesSlides/notesSlide11.xml" ContentType="application/vnd.openxmlformats-officedocument.presentationml.notesSlide+xml"/>
  <Override PartName="/ppt/comments/modernComment_11A_55024FF6.xml" ContentType="application/vnd.ms-powerpoint.comments+xml"/>
  <Override PartName="/ppt/notesSlides/notesSlide12.xml" ContentType="application/vnd.openxmlformats-officedocument.presentationml.notesSlide+xml"/>
  <Override PartName="/ppt/comments/modernComment_126_7FB29FEC.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1F_BB01DA4F.xml" ContentType="application/vnd.ms-powerpoint.comments+xml"/>
  <Override PartName="/ppt/notesSlides/notesSlide15.xml" ContentType="application/vnd.openxmlformats-officedocument.presentationml.notesSlide+xml"/>
  <Override PartName="/ppt/comments/modernComment_129_93DCB7EE.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20_E9358F9F.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121_821554BB.xml" ContentType="application/vnd.ms-powerpoint.comments+xml"/>
  <Override PartName="/ppt/notesSlides/notesSlide22.xml" ContentType="application/vnd.openxmlformats-officedocument.presentationml.notesSlide+xml"/>
  <Override PartName="/ppt/comments/modernComment_124_BFD3E715.xml" ContentType="application/vnd.ms-powerpoint.comments+xml"/>
  <Override PartName="/ppt/notesSlides/notesSlide23.xml" ContentType="application/vnd.openxmlformats-officedocument.presentationml.notesSlide+xml"/>
  <Override PartName="/ppt/comments/modernComment_122_7978E8EE.xml" ContentType="application/vnd.ms-powerpoint.comments+xml"/>
  <Override PartName="/ppt/comments/modernComment_118_B9856FFB.xml" ContentType="application/vnd.ms-powerpoint.comments+xml"/>
  <Override PartName="/ppt/notesSlides/notesSlide24.xml" ContentType="application/vnd.openxmlformats-officedocument.presentationml.notesSlide+xml"/>
  <Override PartName="/ppt/comments/modernComment_132_FB6A9D5E.xml" ContentType="application/vnd.ms-powerpoint.comments+xml"/>
  <Override PartName="/ppt/notesSlides/notesSlide25.xml" ContentType="application/vnd.openxmlformats-officedocument.presentationml.notesSlide+xml"/>
  <Override PartName="/ppt/comments/modernComment_11D_121180AF.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8" r:id="rId1"/>
  </p:sldMasterIdLst>
  <p:notesMasterIdLst>
    <p:notesMasterId r:id="rId35"/>
  </p:notesMasterIdLst>
  <p:sldIdLst>
    <p:sldId id="263" r:id="rId2"/>
    <p:sldId id="307" r:id="rId3"/>
    <p:sldId id="273" r:id="rId4"/>
    <p:sldId id="276" r:id="rId5"/>
    <p:sldId id="274" r:id="rId6"/>
    <p:sldId id="277" r:id="rId7"/>
    <p:sldId id="310" r:id="rId8"/>
    <p:sldId id="281" r:id="rId9"/>
    <p:sldId id="279" r:id="rId10"/>
    <p:sldId id="278" r:id="rId11"/>
    <p:sldId id="282" r:id="rId12"/>
    <p:sldId id="294" r:id="rId13"/>
    <p:sldId id="305" r:id="rId14"/>
    <p:sldId id="287" r:id="rId15"/>
    <p:sldId id="297" r:id="rId16"/>
    <p:sldId id="308" r:id="rId17"/>
    <p:sldId id="311" r:id="rId18"/>
    <p:sldId id="288" r:id="rId19"/>
    <p:sldId id="295" r:id="rId20"/>
    <p:sldId id="309" r:id="rId21"/>
    <p:sldId id="289" r:id="rId22"/>
    <p:sldId id="291" r:id="rId23"/>
    <p:sldId id="292" r:id="rId24"/>
    <p:sldId id="304" r:id="rId25"/>
    <p:sldId id="302" r:id="rId26"/>
    <p:sldId id="296" r:id="rId27"/>
    <p:sldId id="290" r:id="rId28"/>
    <p:sldId id="280" r:id="rId29"/>
    <p:sldId id="299" r:id="rId30"/>
    <p:sldId id="306" r:id="rId31"/>
    <p:sldId id="300" r:id="rId32"/>
    <p:sldId id="285" r:id="rId33"/>
    <p:sldId id="298"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A5AB068-7A7A-4130-A1E8-3F1CCEB972C9}">
          <p14:sldIdLst>
            <p14:sldId id="263"/>
            <p14:sldId id="307"/>
            <p14:sldId id="273"/>
            <p14:sldId id="276"/>
            <p14:sldId id="274"/>
            <p14:sldId id="277"/>
            <p14:sldId id="310"/>
            <p14:sldId id="281"/>
            <p14:sldId id="279"/>
            <p14:sldId id="278"/>
            <p14:sldId id="282"/>
            <p14:sldId id="294"/>
            <p14:sldId id="305"/>
            <p14:sldId id="287"/>
            <p14:sldId id="297"/>
            <p14:sldId id="308"/>
            <p14:sldId id="311"/>
            <p14:sldId id="288"/>
            <p14:sldId id="295"/>
            <p14:sldId id="309"/>
            <p14:sldId id="289"/>
            <p14:sldId id="291"/>
            <p14:sldId id="292"/>
            <p14:sldId id="304"/>
            <p14:sldId id="302"/>
            <p14:sldId id="296"/>
            <p14:sldId id="290"/>
            <p14:sldId id="280"/>
            <p14:sldId id="299"/>
            <p14:sldId id="306"/>
            <p14:sldId id="300"/>
            <p14:sldId id="285"/>
            <p14:sldId id="29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391B268-5EE8-D404-2763-F835E6FB19CD}" name="Aravind Kumar Machiry" initials="AM" userId="S::amachiry@purdue.edu::61a28cd2-5712-4a6d-98f1-42b082c9dc57" providerId="AD"/>
  <p188:author id="{56639388-FCF7-8068-FC44-CE1BACD2A7A3}" name="Amusuo, Paschal Chukwuebuk" initials="APC" userId="S::pamusuo@purdue.edu::7dff2cd1-484a-42a3-834a-12fd88b46653" providerId="AD"/>
  <p188:author id="{23FFB2F9-B20B-F3D9-E2CF-8A1B6FB546FE}" name="Davis, James C" initials="DC" userId="S::davisjam@purdue.edu::84778d94-b1cc-4a48-87ce-749e1d7d6e7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17505"/>
    <a:srgbClr val="4A90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658"/>
    <p:restoredTop sz="70859"/>
  </p:normalViewPr>
  <p:slideViewPr>
    <p:cSldViewPr snapToGrid="0">
      <p:cViewPr varScale="1">
        <p:scale>
          <a:sx n="76" d="100"/>
          <a:sy n="76" d="100"/>
        </p:scale>
        <p:origin x="936" y="19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comments/modernComment_107_2899922E.xml><?xml version="1.0" encoding="utf-8"?>
<p188:cmLst xmlns:a="http://schemas.openxmlformats.org/drawingml/2006/main" xmlns:r="http://schemas.openxmlformats.org/officeDocument/2006/relationships" xmlns:p188="http://schemas.microsoft.com/office/powerpoint/2018/8/main">
  <p188:cm id="{452C1434-D74A-4472-A4BD-0773FE0D838B}" authorId="{56639388-FCF7-8068-FC44-CE1BACD2A7A3}" status="resolved" created="2022-10-31T19:37:11.854" complete="100000">
    <ac:deMkLst xmlns:ac="http://schemas.microsoft.com/office/drawing/2013/main/command">
      <pc:docMk xmlns:pc="http://schemas.microsoft.com/office/powerpoint/2013/main/command"/>
      <pc:sldMk xmlns:pc="http://schemas.microsoft.com/office/powerpoint/2013/main/command" cId="681153070" sldId="263"/>
      <ac:spMk id="7" creationId="{31FF99C8-33B3-284C-A6C7-84C83396CC92}"/>
    </ac:deMkLst>
    <p188:txBody>
      <a:bodyPr/>
      <a:lstStyle/>
      <a:p>
        <a:r>
          <a:rPr lang="en-US"/>
          <a:t>Add pictures of authors</a:t>
        </a:r>
      </a:p>
    </p188:txBody>
  </p188:cm>
  <p188:cm id="{755728DB-9975-4557-AC96-191B85CF05D6}" authorId="{23FFB2F9-B20B-F3D9-E2CF-8A1B6FB546FE}" status="resolved" created="2023-09-04T16:30:20.959" complete="100000">
    <ac:deMkLst xmlns:ac="http://schemas.microsoft.com/office/drawing/2013/main/command">
      <pc:docMk xmlns:pc="http://schemas.microsoft.com/office/powerpoint/2013/main/command"/>
      <pc:sldMk xmlns:pc="http://schemas.microsoft.com/office/powerpoint/2013/main/command" cId="681153070" sldId="263"/>
      <ac:picMk id="21" creationId="{3015BF64-7A4A-757E-259F-6C19AA7B6CCC}"/>
    </ac:deMkLst>
    <p188:txBody>
      <a:bodyPr/>
      <a:lstStyle/>
      <a:p>
        <a:r>
          <a:rPr lang="en-US"/>
          <a:t>Use updated headshot from my website or LinkedIn</a:t>
        </a:r>
      </a:p>
    </p188:txBody>
    <p188:extLst>
      <p:ext xmlns:p="http://schemas.openxmlformats.org/presentationml/2006/main" uri="{57CB4572-C831-44C2-8A1C-0ADB6CCDFE69}">
        <p223:reactions xmlns:p223="http://schemas.microsoft.com/office/powerpoint/2022/03/main">
          <p223:rxn type="👍">
            <p223:instance time="2023-09-05T13:48:20.362" authorId="{56639388-FCF7-8068-FC44-CE1BACD2A7A3}"/>
          </p223:rxn>
        </p223:reactions>
      </p:ext>
    </p188:extLst>
  </p188:cm>
  <p188:cm id="{20E9BB52-B112-49D7-9951-9575D017684E}" authorId="{23FFB2F9-B20B-F3D9-E2CF-8A1B6FB546FE}" status="resolved" created="2023-09-04T16:30:39.475" complete="100000">
    <ac:txMkLst xmlns:ac="http://schemas.microsoft.com/office/drawing/2013/main/command">
      <pc:docMk xmlns:pc="http://schemas.microsoft.com/office/powerpoint/2013/main/command"/>
      <pc:sldMk xmlns:pc="http://schemas.microsoft.com/office/powerpoint/2013/main/command" cId="681153070" sldId="263"/>
      <ac:spMk id="19" creationId="{5D6DFC3A-A5A9-4D7B-9892-2956E51E287E}"/>
      <ac:txMk cp="8" len="6">
        <ac:context len="15" hash="680409144"/>
      </ac:txMk>
    </ac:txMkLst>
    <p188:pos x="1685636" y="265545"/>
    <p188:replyLst>
      <p188:reply id="{3B4CF3FB-1B4A-4B2B-A7A6-4AC8A4B8706B}" authorId="{23FFB2F9-B20B-F3D9-E2CF-8A1B6FB546FE}" created="2023-09-06T20:57:21.311">
        <p188:txBody>
          <a:bodyPr/>
          <a:lstStyle/>
          <a:p>
            <a:r>
              <a:rPr lang="en-US"/>
              <a:t>But with the right font size...</a:t>
            </a:r>
          </a:p>
        </p188:txBody>
      </p188:reply>
    </p188:replyLst>
    <p188:txBody>
      <a:bodyPr/>
      <a:lstStyle/>
      <a:p>
        <a:r>
          <a:rPr lang="en-US"/>
          <a:t>accent on the e</a:t>
        </a:r>
      </a:p>
    </p188:txBody>
    <p188:extLst>
      <p:ext xmlns:p="http://schemas.openxmlformats.org/presentationml/2006/main" uri="{57CB4572-C831-44C2-8A1C-0ADB6CCDFE69}">
        <p223:reactions xmlns:p223="http://schemas.microsoft.com/office/powerpoint/2022/03/main">
          <p223:rxn type="👍">
            <p223:instance time="2023-09-05T13:48:15.018" authorId="{56639388-FCF7-8068-FC44-CE1BACD2A7A3}"/>
          </p223:rxn>
        </p223:reactions>
      </p:ext>
    </p188:extLst>
  </p188:cm>
  <p188:cm id="{CEDEA4DD-3B9F-4FDA-B175-85D7212F774D}" authorId="{23FFB2F9-B20B-F3D9-E2CF-8A1B6FB546FE}" created="2023-09-04T16:30:50.475">
    <ac:deMkLst xmlns:ac="http://schemas.microsoft.com/office/drawing/2013/main/command">
      <pc:docMk xmlns:pc="http://schemas.microsoft.com/office/powerpoint/2013/main/command"/>
      <pc:sldMk xmlns:pc="http://schemas.microsoft.com/office/powerpoint/2013/main/command" cId="681153070" sldId="263"/>
      <ac:spMk id="16" creationId="{E9D37568-3D85-5576-67F3-08E24D17C367}"/>
    </ac:deMkLst>
    <p188:txBody>
      <a:bodyPr/>
      <a:lstStyle/>
      <a:p>
        <a:r>
          <a:rPr lang="en-US"/>
          <a:t>Include his university affiliation</a:t>
        </a:r>
      </a:p>
    </p188:txBody>
    <p188:extLst>
      <p:ext xmlns:p="http://schemas.openxmlformats.org/presentationml/2006/main" uri="{57CB4572-C831-44C2-8A1C-0ADB6CCDFE69}">
        <p223:reactions xmlns:p223="http://schemas.microsoft.com/office/powerpoint/2022/03/main">
          <p223:rxn type="👍">
            <p223:instance time="2023-09-05T13:48:17.815" authorId="{56639388-FCF7-8068-FC44-CE1BACD2A7A3}"/>
          </p223:rxn>
        </p223:reactions>
      </p:ext>
    </p188:extLst>
  </p188:cm>
  <p188:cm id="{60D6F212-7F0C-478B-8346-E2869EA9008D}" authorId="{23FFB2F9-B20B-F3D9-E2CF-8A1B6FB546FE}" created="2023-09-06T20:57:43.124">
    <pc:sldMkLst xmlns:pc="http://schemas.microsoft.com/office/powerpoint/2013/main/command">
      <pc:docMk/>
      <pc:sldMk cId="681153070" sldId="263"/>
    </pc:sldMkLst>
    <p188:txBody>
      <a:bodyPr/>
      <a:lstStyle/>
      <a:p>
        <a:r>
          <a:rPr lang="en-US"/>
          <a:t>Make sure purdue logo is bigger and higher up than the other two</a:t>
        </a:r>
      </a:p>
    </p188:txBody>
    <p188:extLst>
      <p:ext xmlns:p="http://schemas.openxmlformats.org/presentationml/2006/main" uri="{57CB4572-C831-44C2-8A1C-0ADB6CCDFE69}">
        <p223:reactions xmlns:p223="http://schemas.microsoft.com/office/powerpoint/2022/03/main">
          <p223:rxn type="👍">
            <p223:instance time="2023-09-07T02:10:22.122" authorId="{56639388-FCF7-8068-FC44-CE1BACD2A7A3}"/>
          </p223:rxn>
        </p223:reactions>
      </p:ext>
    </p188:extLst>
  </p188:cm>
</p188:cmLst>
</file>

<file path=ppt/comments/modernComment_111_88D68E87.xml><?xml version="1.0" encoding="utf-8"?>
<p188:cmLst xmlns:a="http://schemas.openxmlformats.org/drawingml/2006/main" xmlns:r="http://schemas.openxmlformats.org/officeDocument/2006/relationships" xmlns:p188="http://schemas.microsoft.com/office/powerpoint/2018/8/main">
  <p188:cm id="{E59C3095-BC21-4293-B111-5C9A4ADA5138}" authorId="{23FFB2F9-B20B-F3D9-E2CF-8A1B6FB546FE}" status="resolved" created="2023-09-04T16:31:08.851" complete="100000">
    <ac:txMkLst xmlns:ac="http://schemas.microsoft.com/office/drawing/2013/main/command">
      <pc:docMk xmlns:pc="http://schemas.microsoft.com/office/powerpoint/2013/main/command"/>
      <pc:sldMk xmlns:pc="http://schemas.microsoft.com/office/powerpoint/2013/main/command" cId="2295762567" sldId="273"/>
      <ac:spMk id="2" creationId="{F62ED253-0B59-E502-954D-1F43892483C8}"/>
      <ac:txMk cp="18">
        <ac:context len="249" hash="542280102"/>
      </ac:txMk>
    </ac:txMkLst>
    <p188:pos x="2205181" y="277090"/>
    <p188:txBody>
      <a:bodyPr/>
      <a:lstStyle/>
      <a:p>
        <a:r>
          <a:rPr lang="en-US"/>
          <a:t>This word is meaningless.</a:t>
        </a:r>
      </a:p>
    </p188:txBody>
    <p188:extLst>
      <p:ext xmlns:p="http://schemas.openxmlformats.org/presentationml/2006/main" uri="{57CB4572-C831-44C2-8A1C-0ADB6CCDFE69}">
        <p223:reactions xmlns:p223="http://schemas.microsoft.com/office/powerpoint/2022/03/main">
          <p223:rxn type="👍">
            <p223:instance time="2023-09-04T16:40:49.351" authorId="{56639388-FCF7-8068-FC44-CE1BACD2A7A3}"/>
          </p223:rxn>
        </p223:reactions>
      </p:ext>
    </p188:extLst>
  </p188:cm>
</p188:cmLst>
</file>

<file path=ppt/comments/modernComment_112_1255922A.xml><?xml version="1.0" encoding="utf-8"?>
<p188:cmLst xmlns:a="http://schemas.openxmlformats.org/drawingml/2006/main" xmlns:r="http://schemas.openxmlformats.org/officeDocument/2006/relationships" xmlns:p188="http://schemas.microsoft.com/office/powerpoint/2018/8/main">
  <p188:cm id="{6AB3615C-C871-45FC-91B8-C5484671FCC5}" authorId="{23FFB2F9-B20B-F3D9-E2CF-8A1B6FB546FE}" created="2023-09-04T16:31:32.961">
    <pc:sldMkLst xmlns:pc="http://schemas.microsoft.com/office/powerpoint/2013/main/command">
      <pc:docMk/>
      <pc:sldMk cId="307597866" sldId="274"/>
    </pc:sldMkLst>
    <p188:txBody>
      <a:bodyPr/>
      <a:lstStyle/>
      <a:p>
        <a:r>
          <a:rPr lang="en-US"/>
          <a:t>Figures too small, too many words</a:t>
        </a:r>
      </a:p>
    </p188:txBody>
    <p188:extLst>
      <p:ext xmlns:p="http://schemas.openxmlformats.org/presentationml/2006/main" uri="{57CB4572-C831-44C2-8A1C-0ADB6CCDFE69}">
        <p223:reactions xmlns:p223="http://schemas.microsoft.com/office/powerpoint/2022/03/main">
          <p223:rxn type="👍">
            <p223:instance time="2023-09-06T17:07:31.600" authorId="{56639388-FCF7-8068-FC44-CE1BACD2A7A3}"/>
          </p223:rxn>
        </p223:reactions>
      </p:ext>
    </p188:extLst>
  </p188:cm>
  <p188:cm id="{D02EC815-C378-4EA2-9DD6-AA0F002CFF07}" authorId="{D391B268-5EE8-D404-2763-F835E6FB19CD}" created="2023-09-06T16:28:55.824">
    <ac:txMkLst xmlns:ac="http://schemas.microsoft.com/office/drawing/2013/main/command">
      <pc:docMk xmlns:pc="http://schemas.microsoft.com/office/powerpoint/2013/main/command"/>
      <pc:sldMk xmlns:pc="http://schemas.microsoft.com/office/powerpoint/2013/main/command" cId="307597866" sldId="274"/>
      <ac:spMk id="3" creationId="{55F7BD63-085E-F624-45CA-AE77FB4248F4}"/>
      <ac:txMk cp="20" len="19">
        <ac:context len="40" hash="1833839116"/>
      </ac:txMk>
    </ac:txMkLst>
    <p188:pos x="5555617" y="364302"/>
    <p188:txBody>
      <a:bodyPr/>
      <a:lstStyle/>
      <a:p>
        <a:r>
          <a:rPr lang="en-US"/>
          <a:t>put (ENS).
A couple of lines of why they are different from regular network stacks.</a:t>
        </a:r>
      </a:p>
    </p188:txBody>
    <p188:extLst>
      <p:ext xmlns:p="http://schemas.openxmlformats.org/presentationml/2006/main" uri="{57CB4572-C831-44C2-8A1C-0ADB6CCDFE69}">
        <p223:reactions xmlns:p223="http://schemas.microsoft.com/office/powerpoint/2022/03/main">
          <p223:rxn type="👍">
            <p223:instance time="2023-09-06T17:24:52.739" authorId="{56639388-FCF7-8068-FC44-CE1BACD2A7A3}"/>
          </p223:rxn>
        </p223:reactions>
      </p:ext>
    </p188:extLst>
  </p188:cm>
  <p188:cm id="{842751BD-DF22-4477-AA43-71851781EE67}" authorId="{23FFB2F9-B20B-F3D9-E2CF-8A1B6FB546FE}" created="2023-09-07T00:56:24.156">
    <ac:deMkLst xmlns:ac="http://schemas.microsoft.com/office/drawing/2013/main/command">
      <pc:docMk xmlns:pc="http://schemas.microsoft.com/office/powerpoint/2013/main/command"/>
      <pc:sldMk xmlns:pc="http://schemas.microsoft.com/office/powerpoint/2013/main/command" cId="307597866" sldId="274"/>
      <ac:spMk id="5" creationId="{7597A9C3-F7F3-213B-6804-6B98CC5AF1EA}"/>
    </ac:deMkLst>
    <p188:txBody>
      <a:bodyPr/>
      <a:lstStyle/>
      <a:p>
        <a:r>
          <a:rPr lang="en-US"/>
          <a:t>Add pictures of linux logo, windows logo</a:t>
        </a:r>
      </a:p>
    </p188:txBody>
    <p188:extLst>
      <p:ext xmlns:p="http://schemas.openxmlformats.org/presentationml/2006/main" uri="{57CB4572-C831-44C2-8A1C-0ADB6CCDFE69}">
        <p223:reactions xmlns:p223="http://schemas.microsoft.com/office/powerpoint/2022/03/main">
          <p223:rxn type="👍">
            <p223:instance time="2023-09-07T02:12:07.234" authorId="{56639388-FCF7-8068-FC44-CE1BACD2A7A3}"/>
          </p223:rxn>
        </p223:reactions>
      </p:ext>
    </p188:extLst>
  </p188:cm>
  <p188:cm id="{B7D60A3D-76D3-4BEF-AF59-C0192CF9D2C7}" authorId="{23FFB2F9-B20B-F3D9-E2CF-8A1B6FB546FE}" created="2023-09-07T00:56:38.172">
    <ac:deMkLst xmlns:ac="http://schemas.microsoft.com/office/drawing/2013/main/command">
      <pc:docMk xmlns:pc="http://schemas.microsoft.com/office/powerpoint/2013/main/command"/>
      <pc:sldMk xmlns:pc="http://schemas.microsoft.com/office/powerpoint/2013/main/command" cId="307597866" sldId="274"/>
      <ac:spMk id="2" creationId="{56EF31D6-B39B-0DA6-72D8-2F286E868718}"/>
    </ac:deMkLst>
    <p188:txBody>
      <a:bodyPr/>
      <a:lstStyle/>
      <a:p>
        <a:r>
          <a:rPr lang="en-US"/>
          <a:t>speaker notes, not text on slide...</a:t>
        </a:r>
      </a:p>
    </p188:txBody>
    <p188:extLst>
      <p:ext xmlns:p="http://schemas.openxmlformats.org/presentationml/2006/main" uri="{57CB4572-C831-44C2-8A1C-0ADB6CCDFE69}">
        <p223:reactions xmlns:p223="http://schemas.microsoft.com/office/powerpoint/2022/03/main">
          <p223:rxn type="👍">
            <p223:instance time="2023-09-07T02:12:16.265" authorId="{56639388-FCF7-8068-FC44-CE1BACD2A7A3}"/>
          </p223:rxn>
        </p223:reactions>
      </p:ext>
    </p188:extLst>
  </p188:cm>
  <p188:cm id="{A4CFAFE1-FFE8-45F8-871E-662B94D92D28}" authorId="{23FFB2F9-B20B-F3D9-E2CF-8A1B6FB546FE}" created="2023-09-07T00:57:02.907">
    <ac:txMkLst xmlns:ac="http://schemas.microsoft.com/office/drawing/2013/main/command">
      <pc:docMk xmlns:pc="http://schemas.microsoft.com/office/powerpoint/2013/main/command"/>
      <pc:sldMk xmlns:pc="http://schemas.microsoft.com/office/powerpoint/2013/main/command" cId="307597866" sldId="274"/>
      <ac:spMk id="2" creationId="{56EF31D6-B39B-0DA6-72D8-2F286E868718}"/>
      <ac:txMk cp="9">
        <ac:context len="21" hash="1841195836"/>
      </ac:txMk>
    </ac:txMkLst>
    <p188:pos x="1135856" y="257175"/>
    <p188:txBody>
      <a:bodyPr/>
      <a:lstStyle/>
      <a:p>
        <a:r>
          <a:rPr lang="en-US"/>
          <a:t>very little makes this stack "embedded", it's just the network stack? (with "firmware" on top lol)</a:t>
        </a:r>
      </a:p>
    </p188:txBody>
    <p188:extLst>
      <p:ext xmlns:p="http://schemas.openxmlformats.org/presentationml/2006/main" uri="{57CB4572-C831-44C2-8A1C-0ADB6CCDFE69}">
        <p223:reactions xmlns:p223="http://schemas.microsoft.com/office/powerpoint/2022/03/main">
          <p223:rxn type="👍">
            <p223:instance time="2023-09-07T02:12:28.187" authorId="{56639388-FCF7-8068-FC44-CE1BACD2A7A3}"/>
          </p223:rxn>
        </p223:reactions>
      </p:ext>
    </p188:extLst>
  </p188:cm>
</p188:cmLst>
</file>

<file path=ppt/comments/modernComment_115_169E6259.xml><?xml version="1.0" encoding="utf-8"?>
<p188:cmLst xmlns:a="http://schemas.openxmlformats.org/drawingml/2006/main" xmlns:r="http://schemas.openxmlformats.org/officeDocument/2006/relationships" xmlns:p188="http://schemas.microsoft.com/office/powerpoint/2018/8/main">
  <p188:cm id="{8D084EAC-F2E7-4F9C-9BFF-813D7902213A}" authorId="{23FFB2F9-B20B-F3D9-E2CF-8A1B6FB546FE}" created="2023-09-04T16:31:57.962">
    <pc:sldMkLst xmlns:pc="http://schemas.microsoft.com/office/powerpoint/2013/main/command">
      <pc:docMk/>
      <pc:sldMk cId="379478617" sldId="277"/>
    </pc:sldMkLst>
    <p188:replyLst>
      <p188:reply id="{909F747F-94EC-4A50-A1B1-493650F7BD90}" authorId="{56639388-FCF7-8068-FC44-CE1BACD2A7A3}" created="2023-09-04T16:43:13.606">
        <p188:txBody>
          <a:bodyPr/>
          <a:lstStyle/>
          <a:p>
            <a:r>
              <a:rPr lang="en-US"/>
              <a:t>I used the same color coding. How will you suggest such a line should look</a:t>
            </a:r>
          </a:p>
        </p188:txBody>
      </p188:reply>
      <p188:reply id="{C5F93BD2-45B9-47B4-8AD8-DFC7D4284229}" authorId="{23FFB2F9-B20B-F3D9-E2CF-8A1B6FB546FE}" created="2023-09-07T00:57:23.001">
        <p188:txBody>
          <a:bodyPr/>
          <a:lstStyle/>
          <a:p>
            <a:r>
              <a:rPr lang="en-US"/>
              <a:t>like...a curved line from the line up to the field?</a:t>
            </a:r>
          </a:p>
        </p188:txBody>
      </p188:reply>
    </p188:replyLst>
    <p188:txBody>
      <a:bodyPr/>
      <a:lstStyle/>
      <a:p>
        <a:r>
          <a:rPr lang="en-US"/>
          <a:t>Lines to connect the snippet to the packet?</a:t>
        </a:r>
      </a:p>
    </p188:txBody>
    <p188:extLst>
      <p:ext xmlns:p="http://schemas.openxmlformats.org/presentationml/2006/main" uri="{57CB4572-C831-44C2-8A1C-0ADB6CCDFE69}">
        <p223:reactions xmlns:p223="http://schemas.microsoft.com/office/powerpoint/2022/03/main">
          <p223:rxn type="👍">
            <p223:instance time="2023-09-07T02:16:42.944" authorId="{56639388-FCF7-8068-FC44-CE1BACD2A7A3}"/>
          </p223:rxn>
        </p223:reactions>
      </p:ext>
    </p188:extLst>
  </p188:cm>
  <p188:cm id="{D5CE0E14-E063-46E6-87BB-CA870D25FD8D}" authorId="{23FFB2F9-B20B-F3D9-E2CF-8A1B6FB546FE}" status="resolved" created="2023-09-04T16:36:52.224" complete="100000">
    <pc:sldMkLst xmlns:pc="http://schemas.microsoft.com/office/powerpoint/2013/main/command">
      <pc:docMk/>
      <pc:sldMk cId="379478617" sldId="277"/>
    </pc:sldMkLst>
    <p188:txBody>
      <a:bodyPr/>
      <a:lstStyle/>
      <a:p>
        <a:r>
          <a:rPr lang="en-US"/>
          <a:t>We coined the term PVV so I think it's a little odd to put it in the Background (in the blog post I moved it)</a:t>
        </a:r>
      </a:p>
    </p188:txBody>
    <p188:extLst>
      <p:ext xmlns:p="http://schemas.openxmlformats.org/presentationml/2006/main" uri="{57CB4572-C831-44C2-8A1C-0ADB6CCDFE69}">
        <p223:reactions xmlns:p223="http://schemas.microsoft.com/office/powerpoint/2022/03/main">
          <p223:rxn type="👍">
            <p223:instance time="2023-09-04T16:42:21.291" authorId="{56639388-FCF7-8068-FC44-CE1BACD2A7A3}"/>
          </p223:rxn>
        </p223:reactions>
      </p:ext>
    </p188:extLst>
  </p188:cm>
  <p188:cm id="{7FB24256-5395-4231-B78B-929C65A9EC35}" authorId="{56639388-FCF7-8068-FC44-CE1BACD2A7A3}" created="2023-09-12T09:43:35.843">
    <pc:sldMkLst xmlns:pc="http://schemas.microsoft.com/office/powerpoint/2013/main/command">
      <pc:docMk/>
      <pc:sldMk cId="379478617" sldId="277"/>
    </pc:sldMkLst>
    <p188:txBody>
      <a:bodyPr/>
      <a:lstStyle/>
      <a:p>
        <a:r>
          <a:rPr lang="en-US"/>
          <a:t>I use a set of animations so during the presentation, the slide won't look ugly or awkward.
To show the snippet, I'll reduce the size of the packet by making the bigger image disappear and the smaller image appears.</a:t>
        </a:r>
      </a:p>
    </p188:txBody>
  </p188:cm>
</p188:cmLst>
</file>

<file path=ppt/comments/modernComment_116_B83A4F1B.xml><?xml version="1.0" encoding="utf-8"?>
<p188:cmLst xmlns:a="http://schemas.openxmlformats.org/drawingml/2006/main" xmlns:r="http://schemas.openxmlformats.org/officeDocument/2006/relationships" xmlns:p188="http://schemas.microsoft.com/office/powerpoint/2018/8/main">
  <p188:cm id="{75F1BDF3-273F-4571-AC5C-8898C3B37D66}" authorId="{23FFB2F9-B20B-F3D9-E2CF-8A1B6FB546FE}" created="2023-09-04T16:32:34.745">
    <ac:deMkLst xmlns:ac="http://schemas.microsoft.com/office/drawing/2013/main/command">
      <pc:docMk xmlns:pc="http://schemas.microsoft.com/office/powerpoint/2013/main/command"/>
      <pc:sldMk xmlns:pc="http://schemas.microsoft.com/office/powerpoint/2013/main/command" cId="3090829083" sldId="278"/>
      <ac:graphicFrameMk id="23" creationId="{FFBBFFFE-6CD4-F749-E7F0-E3995F136BF7}"/>
    </ac:deMkLst>
    <p188:replyLst>
      <p188:reply id="{A502CA14-245B-4B9E-BFF3-E118B8A34BB3}" authorId="{56639388-FCF7-8068-FC44-CE1BACD2A7A3}" created="2023-09-06T17:10:38.780">
        <p188:txBody>
          <a:bodyPr/>
          <a:lstStyle/>
          <a:p>
            <a:r>
              <a:rPr lang="en-US"/>
              <a:t>Changed the colour scheme. Should I use plain black and white?</a:t>
            </a:r>
          </a:p>
        </p188:txBody>
      </p188:reply>
      <p188:reply id="{CD6EBDFB-905C-4812-AAE5-DBA87B3BFAC7}" authorId="{23FFB2F9-B20B-F3D9-E2CF-8A1B6FB546FE}" created="2023-09-07T00:59:17.628">
        <p188:txBody>
          <a:bodyPr/>
          <a:lstStyle/>
          <a:p>
            <a:r>
              <a:rPr lang="en-US"/>
              <a:t>I think a plain table without the purdue color scheme is better. You can put a box around the rim if you want.</a:t>
            </a:r>
          </a:p>
        </p188:txBody>
      </p188:reply>
    </p188:replyLst>
    <p188:txBody>
      <a:bodyPr/>
      <a:lstStyle/>
      <a:p>
        <a:r>
          <a:rPr lang="en-US"/>
          <a:t>Not sure this color schme</a:t>
        </a:r>
      </a:p>
    </p188:txBody>
    <p188:extLst>
      <p:ext xmlns:p="http://schemas.openxmlformats.org/presentationml/2006/main" uri="{57CB4572-C831-44C2-8A1C-0ADB6CCDFE69}">
        <p223:reactions xmlns:p223="http://schemas.microsoft.com/office/powerpoint/2022/03/main">
          <p223:rxn type="👍">
            <p223:instance time="2023-09-04T16:44:27.155" authorId="{56639388-FCF7-8068-FC44-CE1BACD2A7A3}"/>
          </p223:rxn>
        </p223:reactions>
      </p:ext>
    </p188:extLst>
  </p188:cm>
  <p188:cm id="{97B87E53-80BD-4B00-A882-B1D4EDB585F2}" authorId="{D391B268-5EE8-D404-2763-F835E6FB19CD}" created="2023-09-06T16:30:51.140">
    <pc:sldMkLst xmlns:pc="http://schemas.microsoft.com/office/powerpoint/2013/main/command">
      <pc:docMk/>
      <pc:sldMk cId="3090829083" sldId="278"/>
    </pc:sldMkLst>
    <p188:replyLst>
      <p188:reply id="{81B2DE19-7884-4530-8C9F-1F7CBBFF39A6}" authorId="{56639388-FCF7-8068-FC44-CE1BACD2A7A3}" created="2023-09-06T17:13:10.256">
        <p188:txBody>
          <a:bodyPr/>
          <a:lstStyle/>
          <a:p>
            <a:r>
              <a:rPr lang="en-US"/>
              <a:t>The color shades are not modifiable. I'm using a line instead. Is this okay or should I use a plain table where I can change/specify the colors?</a:t>
            </a:r>
          </a:p>
        </p188:txBody>
      </p188:reply>
      <p188:reply id="{1B618E73-D315-4EAE-9504-EC4FE5B528B6}" authorId="{23FFB2F9-B20B-F3D9-E2CF-8A1B6FB546FE}" created="2023-09-07T00:59:36.082">
        <p188:txBody>
          <a:bodyPr/>
          <a:lstStyle/>
          <a:p>
            <a:r>
              <a:rPr lang="en-US"/>
              <a:t>Plain table, but the line and a label would be good</a:t>
            </a:r>
          </a:p>
        </p188:txBody>
      </p188:reply>
    </p188:replyLst>
    <p188:txBody>
      <a:bodyPr/>
      <a:lstStyle/>
      <a:p>
        <a:r>
          <a:rPr lang="en-US"/>
          <a:t>Use different color for integrated and standalone ENS.</a:t>
        </a:r>
      </a:p>
    </p188:txBody>
  </p188:cm>
</p188:cmLst>
</file>

<file path=ppt/comments/modernComment_118_B9856FFB.xml><?xml version="1.0" encoding="utf-8"?>
<p188:cmLst xmlns:a="http://schemas.openxmlformats.org/drawingml/2006/main" xmlns:r="http://schemas.openxmlformats.org/officeDocument/2006/relationships" xmlns:p188="http://schemas.microsoft.com/office/powerpoint/2018/8/main">
  <p188:cm id="{C6FEF5ED-51E0-4D45-87A4-BDDB5D6E670B}" authorId="{23FFB2F9-B20B-F3D9-E2CF-8A1B6FB546FE}" created="2023-09-04T16:39:34.699">
    <pc:sldMkLst xmlns:pc="http://schemas.microsoft.com/office/powerpoint/2013/main/command">
      <pc:docMk/>
      <pc:sldMk cId="3112529915" sldId="280"/>
    </pc:sldMkLst>
    <p188:replyLst>
      <p188:reply id="{5B3F79BC-FE39-4E7C-8370-544967D3EACB}" authorId="{56639388-FCF7-8068-FC44-CE1BACD2A7A3}" created="2023-09-04T16:50:33.450">
        <p188:txBody>
          <a:bodyPr/>
          <a:lstStyle/>
          <a:p>
            <a:r>
              <a:rPr lang="en-US"/>
              <a:t>Why they are insufficient is detecting the vulnerabilities we studied. More like related works</a:t>
            </a:r>
          </a:p>
        </p188:txBody>
      </p188:reply>
      <p188:reply id="{AF7C39DA-CA9F-4E64-B24A-29F41D2B0B55}" authorId="{23FFB2F9-B20B-F3D9-E2CF-8A1B6FB546FE}" created="2023-09-07T01:02:19.304">
        <p188:txBody>
          <a:bodyPr/>
          <a:lstStyle/>
          <a:p>
            <a:r>
              <a:rPr lang="en-US"/>
              <a:t>Why isn't that on your slide?</a:t>
            </a:r>
          </a:p>
        </p188:txBody>
      </p188:reply>
    </p188:replyLst>
    <p188:txBody>
      <a:bodyPr/>
      <a:lstStyle/>
      <a:p>
        <a:r>
          <a:rPr lang="en-US"/>
          <a:t>What will your point be here?</a:t>
        </a:r>
      </a:p>
    </p188:txBody>
  </p188:cm>
</p188:cmLst>
</file>

<file path=ppt/comments/modernComment_119_60B30D8.xml><?xml version="1.0" encoding="utf-8"?>
<p188:cmLst xmlns:a="http://schemas.openxmlformats.org/drawingml/2006/main" xmlns:r="http://schemas.openxmlformats.org/officeDocument/2006/relationships" xmlns:p188="http://schemas.microsoft.com/office/powerpoint/2018/8/main">
  <p188:cm id="{66287F1B-8AB5-49E4-BAC9-E9645AEB4747}" authorId="{23FFB2F9-B20B-F3D9-E2CF-8A1B6FB546FE}" created="2023-09-04T16:32:20.135">
    <pc:sldMkLst xmlns:pc="http://schemas.microsoft.com/office/powerpoint/2013/main/command">
      <pc:docMk/>
      <pc:sldMk cId="101396696" sldId="281"/>
    </pc:sldMkLst>
    <p188:replyLst>
      <p188:reply id="{47EECE3D-5830-4C8D-A810-47D86DA7CBD5}" authorId="{56639388-FCF7-8068-FC44-CE1BACD2A7A3}" created="2023-09-04T16:43:43.638">
        <p188:txBody>
          <a:bodyPr/>
          <a:lstStyle/>
          <a:p>
            <a:r>
              <a:rPr lang="en-US"/>
              <a:t>Yeah, but I may remove RQ3 if insufficient time</a:t>
            </a:r>
          </a:p>
        </p188:txBody>
      </p188:reply>
    </p188:replyLst>
    <p188:txBody>
      <a:bodyPr/>
      <a:lstStyle/>
      <a:p>
        <a:r>
          <a:rPr lang="en-US"/>
          <a:t>Will you be answering all within this talk? If not, you should indicate the ones you focus on with an animation</a:t>
        </a:r>
      </a:p>
    </p188:txBody>
    <p188:extLst>
      <p:ext xmlns:p="http://schemas.openxmlformats.org/presentationml/2006/main" uri="{57CB4572-C831-44C2-8A1C-0ADB6CCDFE69}">
        <p223:reactions xmlns:p223="http://schemas.microsoft.com/office/powerpoint/2022/03/main">
          <p223:rxn type="👍">
            <p223:instance time="2023-09-07T02:17:57.758" authorId="{56639388-FCF7-8068-FC44-CE1BACD2A7A3}"/>
          </p223:rxn>
        </p223:reactions>
      </p:ext>
    </p188:extLst>
  </p188:cm>
  <p188:cm id="{FDE15315-5A46-41D4-B8C0-082A1BCB954E}" authorId="{23FFB2F9-B20B-F3D9-E2CF-8A1B6FB546FE}" created="2023-09-07T00:58:16.830">
    <ac:txMkLst xmlns:ac="http://schemas.microsoft.com/office/drawing/2013/main/command">
      <pc:docMk xmlns:pc="http://schemas.microsoft.com/office/powerpoint/2013/main/command"/>
      <pc:sldMk xmlns:pc="http://schemas.microsoft.com/office/powerpoint/2013/main/command" cId="101396696" sldId="281"/>
      <ac:spMk id="2" creationId="{BF2E6622-CA0A-37E5-72E1-10EB5BCEB489}"/>
      <ac:txMk cp="7" len="327">
        <ac:context len="346" hash="909129302"/>
      </ac:txMk>
    </ac:txMkLst>
    <p188:pos x="828675" y="3486150"/>
    <p188:txBody>
      <a:bodyPr/>
      <a:lstStyle/>
      <a:p>
        <a:r>
          <a:rPr lang="en-US"/>
          <a:t>I suggest you present these as TWO themes: "Retrospective failure analysis" and "Prospective failure detection". That will be easier to understand.</a:t>
        </a:r>
      </a:p>
    </p188:txBody>
    <p188:extLst>
      <p:ext xmlns:p="http://schemas.openxmlformats.org/presentationml/2006/main" uri="{57CB4572-C831-44C2-8A1C-0ADB6CCDFE69}">
        <p223:reactions xmlns:p223="http://schemas.microsoft.com/office/powerpoint/2022/03/main">
          <p223:rxn type="👍">
            <p223:instance time="2023-09-07T02:17:55.086" authorId="{56639388-FCF7-8068-FC44-CE1BACD2A7A3}"/>
          </p223:rxn>
        </p223:reactions>
      </p:ext>
    </p188:extLst>
  </p188:cm>
</p188:cmLst>
</file>

<file path=ppt/comments/modernComment_11A_55024FF6.xml><?xml version="1.0" encoding="utf-8"?>
<p188:cmLst xmlns:a="http://schemas.openxmlformats.org/drawingml/2006/main" xmlns:r="http://schemas.openxmlformats.org/officeDocument/2006/relationships" xmlns:p188="http://schemas.microsoft.com/office/powerpoint/2018/8/main">
  <p188:cm id="{0B4636AD-863C-4D66-B709-B0AA242D0FFF}" authorId="{23FFB2F9-B20B-F3D9-E2CF-8A1B6FB546FE}" created="2023-09-04T16:33:00.668">
    <pc:sldMkLst xmlns:pc="http://schemas.microsoft.com/office/powerpoint/2013/main/command">
      <pc:docMk/>
      <pc:sldMk cId="1426214902" sldId="282"/>
    </pc:sldMkLst>
    <p188:txBody>
      <a:bodyPr/>
      <a:lstStyle/>
      <a:p>
        <a:r>
          <a:rPr lang="en-US"/>
          <a:t>Bigger, and animation(s) to indicate the important stuff</a:t>
        </a:r>
      </a:p>
    </p188:txBody>
    <p188:extLst>
      <p:ext xmlns:p="http://schemas.openxmlformats.org/presentationml/2006/main" uri="{57CB4572-C831-44C2-8A1C-0ADB6CCDFE69}">
        <p223:reactions xmlns:p223="http://schemas.microsoft.com/office/powerpoint/2022/03/main">
          <p223:rxn type="👍">
            <p223:instance time="2023-09-04T16:45:49.629" authorId="{56639388-FCF7-8068-FC44-CE1BACD2A7A3}"/>
          </p223:rxn>
        </p223:reactions>
      </p:ext>
    </p188:extLst>
  </p188:cm>
  <p188:cm id="{3DB9D122-CA69-4D96-BB74-B92DC9383FB4}" authorId="{23FFB2F9-B20B-F3D9-E2CF-8A1B6FB546FE}" created="2023-09-07T01:00:12.473">
    <ac:txMkLst xmlns:ac="http://schemas.microsoft.com/office/drawing/2013/main/command">
      <pc:docMk xmlns:pc="http://schemas.microsoft.com/office/powerpoint/2013/main/command"/>
      <pc:sldMk xmlns:pc="http://schemas.microsoft.com/office/powerpoint/2013/main/command" cId="1426214902" sldId="282"/>
      <ac:spMk id="2" creationId="{B3C5A6BE-C31E-1B57-B679-04054DC6718F}"/>
      <ac:txMk cp="0" len="41">
        <ac:context len="42" hash="665030033"/>
      </ac:txMk>
    </ac:txMkLst>
    <p188:pos x="1301150" y="496018"/>
    <p188:txBody>
      <a:bodyPr/>
      <a:lstStyle/>
      <a:p>
        <a:r>
          <a:rPr lang="en-US"/>
          <a:t>Remove sentence-length captions. Say that with your mouth. Include just the highlight (70% memory corruption)</a:t>
        </a:r>
      </a:p>
    </p188:txBody>
  </p188:cm>
</p188:cmLst>
</file>

<file path=ppt/comments/modernComment_11D_121180AF.xml><?xml version="1.0" encoding="utf-8"?>
<p188:cmLst xmlns:a="http://schemas.openxmlformats.org/drawingml/2006/main" xmlns:r="http://schemas.openxmlformats.org/officeDocument/2006/relationships" xmlns:p188="http://schemas.microsoft.com/office/powerpoint/2018/8/main">
  <p188:cm id="{8CA2A6D5-918D-4D2A-BB0A-DA23C50D0A8D}" authorId="{23FFB2F9-B20B-F3D9-E2CF-8A1B6FB546FE}" created="2023-09-04T16:33:44.325">
    <pc:sldMkLst xmlns:pc="http://schemas.microsoft.com/office/powerpoint/2013/main/command">
      <pc:docMk/>
      <pc:sldMk cId="303136943" sldId="285"/>
    </pc:sldMkLst>
    <p188:txBody>
      <a:bodyPr/>
      <a:lstStyle/>
      <a:p>
        <a:r>
          <a:rPr lang="en-US"/>
          <a:t>Which ENS were studied?</a:t>
        </a:r>
      </a:p>
    </p188:txBody>
    <p188:extLst>
      <p:ext xmlns:p="http://schemas.openxmlformats.org/presentationml/2006/main" uri="{57CB4572-C831-44C2-8A1C-0ADB6CCDFE69}">
        <p223:reactions xmlns:p223="http://schemas.microsoft.com/office/powerpoint/2022/03/main">
          <p223:rxn type="👍">
            <p223:instance time="2023-09-04T16:49:59.684" authorId="{56639388-FCF7-8068-FC44-CE1BACD2A7A3}"/>
          </p223:rxn>
        </p223:reactions>
      </p:ext>
    </p188:extLst>
  </p188:cm>
  <p188:cm id="{A39CA48A-1EB9-432A-A572-85B1010F6BF0}" authorId="{23FFB2F9-B20B-F3D9-E2CF-8A1B6FB546FE}" created="2023-09-04T16:34:46.281">
    <pc:sldMkLst xmlns:pc="http://schemas.microsoft.com/office/powerpoint/2013/main/command">
      <pc:docMk/>
      <pc:sldMk cId="303136943" sldId="285"/>
    </pc:sldMkLst>
    <p188:txBody>
      <a:bodyPr/>
      <a:lstStyle/>
      <a:p>
        <a:r>
          <a:rPr lang="en-US"/>
          <a:t>Use simple bullet point symbol, not this weird arrow thign</a:t>
        </a:r>
      </a:p>
    </p188:txBody>
    <p188:extLst>
      <p:ext xmlns:p="http://schemas.openxmlformats.org/presentationml/2006/main" uri="{57CB4572-C831-44C2-8A1C-0ADB6CCDFE69}">
        <p223:reactions xmlns:p223="http://schemas.microsoft.com/office/powerpoint/2022/03/main">
          <p223:rxn type="👍">
            <p223:instance time="2023-09-04T16:49:57.121" authorId="{56639388-FCF7-8068-FC44-CE1BACD2A7A3}"/>
          </p223:rxn>
        </p223:reactions>
      </p:ext>
    </p188:extLst>
  </p188:cm>
  <p188:cm id="{742383A6-CD93-4550-B1F9-A4DDAD47BAA6}" authorId="{23FFB2F9-B20B-F3D9-E2CF-8A1B6FB546FE}" created="2023-09-07T01:01:41.772">
    <ac:txMkLst xmlns:ac="http://schemas.microsoft.com/office/drawing/2013/main/command">
      <pc:docMk xmlns:pc="http://schemas.microsoft.com/office/powerpoint/2013/main/command"/>
      <pc:sldMk xmlns:pc="http://schemas.microsoft.com/office/powerpoint/2013/main/command" cId="303136943" sldId="285"/>
      <ac:spMk id="2" creationId="{F22FD8C6-5B6E-5F1F-0FEA-C57B578858A1}"/>
      <ac:txMk cp="0" len="106">
        <ac:context len="257" hash="945974972"/>
      </ac:txMk>
    </ac:txMkLst>
    <p188:pos x="2537603" y="510396"/>
    <p188:txBody>
      <a:bodyPr/>
      <a:lstStyle/>
      <a:p>
        <a:r>
          <a:rPr lang="en-US"/>
          <a:t>This is speaker notes...</a:t>
        </a:r>
      </a:p>
    </p188:txBody>
    <p188:extLst>
      <p:ext xmlns:p="http://schemas.openxmlformats.org/presentationml/2006/main" uri="{57CB4572-C831-44C2-8A1C-0ADB6CCDFE69}">
        <p223:reactions xmlns:p223="http://schemas.microsoft.com/office/powerpoint/2022/03/main">
          <p223:rxn type="👍">
            <p223:instance time="2023-09-07T03:05:04.980" authorId="{56639388-FCF7-8068-FC44-CE1BACD2A7A3}"/>
          </p223:rxn>
        </p223:reactions>
      </p:ext>
    </p188:extLst>
  </p188:cm>
  <p188:cm id="{9954D02C-77A3-4AEE-A0FB-B6139B147ED7}" authorId="{23FFB2F9-B20B-F3D9-E2CF-8A1B6FB546FE}" created="2023-09-07T01:01:50.726">
    <ac:deMkLst xmlns:ac="http://schemas.microsoft.com/office/drawing/2013/main/command">
      <pc:docMk xmlns:pc="http://schemas.microsoft.com/office/powerpoint/2013/main/command"/>
      <pc:sldMk xmlns:pc="http://schemas.microsoft.com/office/powerpoint/2013/main/command" cId="303136943" sldId="285"/>
      <ac:spMk id="2" creationId="{F22FD8C6-5B6E-5F1F-0FEA-C57B578858A1}"/>
    </ac:deMkLst>
    <p188:txBody>
      <a:bodyPr/>
      <a:lstStyle/>
      <a:p>
        <a:r>
          <a:rPr lang="en-US"/>
          <a:t>Way too many words</a:t>
        </a:r>
      </a:p>
    </p188:txBody>
    <p188:extLst>
      <p:ext xmlns:p="http://schemas.openxmlformats.org/presentationml/2006/main" uri="{57CB4572-C831-44C2-8A1C-0ADB6CCDFE69}">
        <p223:reactions xmlns:p223="http://schemas.microsoft.com/office/powerpoint/2022/03/main">
          <p223:rxn type="👍">
            <p223:instance time="2023-09-07T03:05:06.339" authorId="{56639388-FCF7-8068-FC44-CE1BACD2A7A3}"/>
          </p223:rxn>
        </p223:reactions>
      </p:ext>
    </p188:extLst>
  </p188:cm>
</p188:cmLst>
</file>

<file path=ppt/comments/modernComment_11F_BB01DA4F.xml><?xml version="1.0" encoding="utf-8"?>
<p188:cmLst xmlns:a="http://schemas.openxmlformats.org/drawingml/2006/main" xmlns:r="http://schemas.openxmlformats.org/officeDocument/2006/relationships" xmlns:p188="http://schemas.microsoft.com/office/powerpoint/2018/8/main">
  <p188:cm id="{2252BB48-F972-4336-9539-EFCE7DF6DFDF}" authorId="{23FFB2F9-B20B-F3D9-E2CF-8A1B6FB546FE}" created="2023-09-07T01:01:57.585">
    <pc:sldMkLst xmlns:pc="http://schemas.microsoft.com/office/powerpoint/2013/main/command">
      <pc:docMk/>
      <pc:sldMk cId="3137460815" sldId="287"/>
    </pc:sldMkLst>
    <p188:txBody>
      <a:bodyPr/>
      <a:lstStyle/>
      <a:p>
        <a:r>
          <a:rPr lang="en-US"/>
          <a:t>Bad heading. Connect to your RQs</a:t>
        </a:r>
      </a:p>
    </p188:txBody>
  </p188:cm>
</p188:cmLst>
</file>

<file path=ppt/comments/modernComment_120_E9358F9F.xml><?xml version="1.0" encoding="utf-8"?>
<p188:cmLst xmlns:a="http://schemas.openxmlformats.org/drawingml/2006/main" xmlns:r="http://schemas.openxmlformats.org/officeDocument/2006/relationships" xmlns:p188="http://schemas.microsoft.com/office/powerpoint/2018/8/main">
  <p188:cm id="{85447F3D-451D-49CB-84D1-2C4D6F1410CE}" authorId="{23FFB2F9-B20B-F3D9-E2CF-8A1B6FB546FE}" created="2023-09-04T16:35:40.706">
    <pc:sldMkLst xmlns:pc="http://schemas.microsoft.com/office/powerpoint/2013/main/command">
      <pc:docMk/>
      <pc:sldMk cId="3912601503" sldId="288"/>
    </pc:sldMkLst>
    <p188:replyLst>
      <p188:reply id="{1CD28450-6907-4F27-8900-9392CF825F4B}" authorId="{56639388-FCF7-8068-FC44-CE1BACD2A7A3}" created="2023-09-04T16:52:17.375">
        <p188:txBody>
          <a:bodyPr/>
          <a:lstStyle/>
          <a:p>
            <a:r>
              <a:rPr lang="en-US"/>
              <a:t>That may be difficult. Maybe I will split the slide</a:t>
            </a:r>
          </a:p>
        </p188:txBody>
      </p188:reply>
      <p188:reply id="{800E7CA7-EBF5-411C-A60A-C4ED0D1EDB91}" authorId="{23FFB2F9-B20B-F3D9-E2CF-8A1B6FB546FE}" created="2023-09-07T01:03:20.821">
        <p188:txBody>
          <a:bodyPr/>
          <a:lstStyle/>
          <a:p>
            <a:r>
              <a:rPr lang="en-US"/>
              <a:t>OK now make it bigger then</a:t>
            </a:r>
          </a:p>
        </p188:txBody>
      </p188:reply>
    </p188:replyLst>
    <p188:txBody>
      <a:bodyPr/>
      <a:lstStyle/>
      <a:p>
        <a:r>
          <a:rPr lang="en-US"/>
          <a:t>Tables will be too small. You could make them top-left/bottom-right to try to increase their size</a:t>
        </a:r>
      </a:p>
    </p188:txBody>
    <p188:extLst>
      <p:ext xmlns:p="http://schemas.openxmlformats.org/presentationml/2006/main" uri="{57CB4572-C831-44C2-8A1C-0ADB6CCDFE69}">
        <p223:reactions xmlns:p223="http://schemas.microsoft.com/office/powerpoint/2022/03/main">
          <p223:rxn type="👍">
            <p223:instance time="2023-09-05T14:12:05.158" authorId="{56639388-FCF7-8068-FC44-CE1BACD2A7A3}"/>
          </p223:rxn>
        </p223:reactions>
      </p:ext>
    </p188:extLst>
  </p188:cm>
  <p188:cm id="{B2A4D503-A634-4164-AF02-AB282B5EF27A}" authorId="{D391B268-5EE8-D404-2763-F835E6FB19CD}" created="2023-09-06T16:33:29.457">
    <pc:sldMkLst xmlns:pc="http://schemas.microsoft.com/office/powerpoint/2013/main/command">
      <pc:docMk/>
      <pc:sldMk cId="3912601503" sldId="288"/>
    </pc:sldMkLst>
    <p188:txBody>
      <a:bodyPr/>
      <a:lstStyle/>
      <a:p>
        <a:r>
          <a:rPr lang="en-US"/>
          <a:t>Table looks stretched.</a:t>
        </a:r>
      </a:p>
    </p188:txBody>
    <p188:extLst>
      <p:ext xmlns:p="http://schemas.openxmlformats.org/presentationml/2006/main" uri="{57CB4572-C831-44C2-8A1C-0ADB6CCDFE69}">
        <p223:reactions xmlns:p223="http://schemas.microsoft.com/office/powerpoint/2022/03/main">
          <p223:rxn type="👍">
            <p223:instance time="2023-09-06T17:23:21.001" authorId="{56639388-FCF7-8068-FC44-CE1BACD2A7A3}"/>
          </p223:rxn>
        </p223:reactions>
      </p:ext>
    </p188:extLst>
  </p188:cm>
</p188:cmLst>
</file>

<file path=ppt/comments/modernComment_121_821554BB.xml><?xml version="1.0" encoding="utf-8"?>
<p188:cmLst xmlns:a="http://schemas.openxmlformats.org/drawingml/2006/main" xmlns:r="http://schemas.openxmlformats.org/officeDocument/2006/relationships" xmlns:p188="http://schemas.microsoft.com/office/powerpoint/2018/8/main">
  <p188:cm id="{FDECDF06-BD2D-4F6D-A5E3-B28EFD85E3B7}" authorId="{23FFB2F9-B20B-F3D9-E2CF-8A1B6FB546FE}" created="2023-09-04T16:36:20.254">
    <ac:txMkLst xmlns:ac="http://schemas.microsoft.com/office/drawing/2013/main/command">
      <pc:docMk xmlns:pc="http://schemas.microsoft.com/office/powerpoint/2013/main/command"/>
      <pc:sldMk xmlns:pc="http://schemas.microsoft.com/office/powerpoint/2013/main/command" cId="2182436027" sldId="289"/>
      <ac:spMk id="8" creationId="{EF3397E8-CDE2-20F7-693F-274F833DEAC0}"/>
      <ac:txMk cp="0" len="233">
        <ac:context len="234" hash="1581477714"/>
      </ac:txMk>
    </ac:txMkLst>
    <p188:pos x="4595090" y="762000"/>
    <p188:txBody>
      <a:bodyPr/>
      <a:lstStyle/>
      <a:p>
        <a:r>
          <a:rPr lang="en-US"/>
          <a:t>Good, but I suggest for simplicity you remove the unused ifdef path</a:t>
        </a:r>
      </a:p>
    </p188:txBody>
    <p188:extLst>
      <p:ext xmlns:p="http://schemas.openxmlformats.org/presentationml/2006/main" uri="{57CB4572-C831-44C2-8A1C-0ADB6CCDFE69}">
        <p223:reactions xmlns:p223="http://schemas.microsoft.com/office/powerpoint/2022/03/main">
          <p223:rxn type="👍">
            <p223:instance time="2023-09-04T18:27:12.198" authorId="{56639388-FCF7-8068-FC44-CE1BACD2A7A3}"/>
          </p223:rxn>
        </p223:reactions>
      </p:ext>
    </p188:extLst>
  </p188:cm>
  <p188:cm id="{3F38F089-CA87-4232-AC62-15DC58AA8541}" authorId="{23FFB2F9-B20B-F3D9-E2CF-8A1B6FB546FE}" created="2023-09-07T01:04:04.682">
    <ac:deMkLst xmlns:ac="http://schemas.microsoft.com/office/drawing/2013/main/command">
      <pc:docMk xmlns:pc="http://schemas.microsoft.com/office/powerpoint/2013/main/command"/>
      <pc:sldMk xmlns:pc="http://schemas.microsoft.com/office/powerpoint/2013/main/command" cId="2182436027" sldId="289"/>
      <ac:spMk id="8" creationId="{EF3397E8-CDE2-20F7-693F-274F833DEAC0}"/>
    </ac:deMkLst>
    <p188:txBody>
      <a:bodyPr/>
      <a:lstStyle/>
      <a:p>
        <a:r>
          <a:rPr lang="en-US"/>
          <a:t>This is clumsy. Put headings above the snippets. Move rest to speaker notes</a:t>
        </a:r>
      </a:p>
    </p188:txBody>
    <p188:extLst>
      <p:ext xmlns:p="http://schemas.openxmlformats.org/presentationml/2006/main" uri="{57CB4572-C831-44C2-8A1C-0ADB6CCDFE69}">
        <p223:reactions xmlns:p223="http://schemas.microsoft.com/office/powerpoint/2022/03/main">
          <p223:rxn type="👍">
            <p223:instance time="2023-09-07T03:17:21.739" authorId="{56639388-FCF7-8068-FC44-CE1BACD2A7A3}"/>
          </p223:rxn>
        </p223:reactions>
      </p:ext>
    </p188:extLst>
  </p188:cm>
</p188:cmLst>
</file>

<file path=ppt/comments/modernComment_122_7978E8EE.xml><?xml version="1.0" encoding="utf-8"?>
<p188:cmLst xmlns:a="http://schemas.openxmlformats.org/drawingml/2006/main" xmlns:r="http://schemas.openxmlformats.org/officeDocument/2006/relationships" xmlns:p188="http://schemas.microsoft.com/office/powerpoint/2018/8/main">
  <p188:cm id="{F8E1B2AA-0C1D-437D-8782-382AF68F7E06}" authorId="{23FFB2F9-B20B-F3D9-E2CF-8A1B6FB546FE}" created="2023-09-04T16:39:17.089">
    <pc:sldMkLst xmlns:pc="http://schemas.microsoft.com/office/powerpoint/2013/main/command">
      <pc:docMk/>
      <pc:sldMk cId="2037967086" sldId="290"/>
    </pc:sldMkLst>
    <p188:txBody>
      <a:bodyPr/>
      <a:lstStyle/>
      <a:p>
        <a:r>
          <a:rPr lang="en-US"/>
          <a:t>I think this will need to be presented briefly as part of the previous slide (animated bullets to appear), and the details moved to Bonus Slides</a:t>
        </a:r>
      </a:p>
    </p188:txBody>
  </p188:cm>
</p188:cmLst>
</file>

<file path=ppt/comments/modernComment_124_BFD3E715.xml><?xml version="1.0" encoding="utf-8"?>
<p188:cmLst xmlns:a="http://schemas.openxmlformats.org/drawingml/2006/main" xmlns:r="http://schemas.openxmlformats.org/officeDocument/2006/relationships" xmlns:p188="http://schemas.microsoft.com/office/powerpoint/2018/8/main">
  <p188:cm id="{4EA4424E-FC55-4235-99B5-B3EBAEC67C15}" authorId="{23FFB2F9-B20B-F3D9-E2CF-8A1B6FB546FE}" created="2023-09-04T16:37:19.428">
    <ac:deMkLst xmlns:ac="http://schemas.microsoft.com/office/drawing/2013/main/command">
      <pc:docMk xmlns:pc="http://schemas.microsoft.com/office/powerpoint/2013/main/command"/>
      <pc:sldMk xmlns:pc="http://schemas.microsoft.com/office/powerpoint/2013/main/command" cId="3218335509" sldId="292"/>
      <ac:graphicFrameMk id="18" creationId="{764F4DA4-9288-8C1A-FE52-A5F89FBAC747}"/>
    </ac:deMkLst>
    <p188:replyLst>
      <p188:reply id="{140DD4CB-1564-4EF8-B2EB-E370D3205A19}" authorId="{56639388-FCF7-8068-FC44-CE1BACD2A7A3}" created="2023-09-05T14:14:39.053">
        <p188:txBody>
          <a:bodyPr/>
          <a:lstStyle/>
          <a:p>
            <a:r>
              <a:rPr lang="en-US"/>
              <a:t>Yeah, I'll discuss it when discussing the vulnerabilities we reproduced</a:t>
            </a:r>
          </a:p>
        </p188:txBody>
      </p188:reply>
    </p188:replyLst>
    <p188:txBody>
      <a:bodyPr/>
      <a:lstStyle/>
      <a:p>
        <a:r>
          <a:rPr lang="en-US"/>
          <a:t>Item 1: This needs to be mentioned in your Results section in order for you to bring it here</a:t>
        </a:r>
      </a:p>
    </p188:txBody>
    <p188:extLst>
      <p:ext xmlns:p="http://schemas.openxmlformats.org/presentationml/2006/main" uri="{57CB4572-C831-44C2-8A1C-0ADB6CCDFE69}">
        <p223:reactions xmlns:p223="http://schemas.microsoft.com/office/powerpoint/2022/03/main">
          <p223:rxn type="👍">
            <p223:instance time="2023-09-07T03:17:43.021" authorId="{56639388-FCF7-8068-FC44-CE1BACD2A7A3}"/>
          </p223:rxn>
        </p223:reactions>
      </p:ext>
    </p188:extLst>
  </p188:cm>
  <p188:cm id="{1D143EBD-030A-42B3-8AAE-00A9F2D9EF48}" authorId="{23FFB2F9-B20B-F3D9-E2CF-8A1B6FB546FE}" created="2023-09-04T16:37:47.976">
    <pc:sldMkLst xmlns:pc="http://schemas.microsoft.com/office/powerpoint/2013/main/command">
      <pc:docMk/>
      <pc:sldMk cId="3218335509" sldId="292"/>
    </pc:sldMkLst>
    <p188:txBody>
      <a:bodyPr/>
      <a:lstStyle/>
      <a:p>
        <a:r>
          <a:rPr lang="en-US"/>
          <a:t>I don't like the grey, keep it simple.</a:t>
        </a:r>
      </a:p>
    </p188:txBody>
    <p188:extLst>
      <p:ext xmlns:p="http://schemas.openxmlformats.org/presentationml/2006/main" uri="{57CB4572-C831-44C2-8A1C-0ADB6CCDFE69}">
        <p223:reactions xmlns:p223="http://schemas.microsoft.com/office/powerpoint/2022/03/main">
          <p223:rxn type="👍">
            <p223:instance time="2023-09-05T14:14:58.288" authorId="{56639388-FCF7-8068-FC44-CE1BACD2A7A3}"/>
          </p223:rxn>
        </p223:reactions>
      </p:ext>
    </p188:extLst>
  </p188:cm>
  <p188:cm id="{3EB92744-717E-414B-8E59-35BD25C67895}" authorId="{23FFB2F9-B20B-F3D9-E2CF-8A1B6FB546FE}" created="2023-09-07T01:04:16.948">
    <ac:deMkLst xmlns:ac="http://schemas.microsoft.com/office/drawing/2013/main/command">
      <pc:docMk xmlns:pc="http://schemas.microsoft.com/office/powerpoint/2013/main/command"/>
      <pc:sldMk xmlns:pc="http://schemas.microsoft.com/office/powerpoint/2013/main/command" cId="3218335509" sldId="292"/>
      <ac:graphicFrameMk id="18" creationId="{764F4DA4-9288-8C1A-FE52-A5F89FBAC747}"/>
    </ac:deMkLst>
    <p188:txBody>
      <a:bodyPr/>
      <a:lstStyle/>
      <a:p>
        <a:r>
          <a:rPr lang="en-US"/>
          <a:t>WHY ARE WE YELLING</a:t>
        </a:r>
      </a:p>
    </p188:txBody>
    <p188:extLst>
      <p:ext xmlns:p="http://schemas.openxmlformats.org/presentationml/2006/main" uri="{57CB4572-C831-44C2-8A1C-0ADB6CCDFE69}">
        <p223:reactions xmlns:p223="http://schemas.microsoft.com/office/powerpoint/2022/03/main">
          <p223:rxn type="👍">
            <p223:instance time="2023-09-07T03:25:21.766" authorId="{56639388-FCF7-8068-FC44-CE1BACD2A7A3}"/>
          </p223:rxn>
        </p223:reactions>
      </p:ext>
    </p188:extLst>
  </p188:cm>
</p188:cmLst>
</file>

<file path=ppt/comments/modernComment_126_7FB29FEC.xml><?xml version="1.0" encoding="utf-8"?>
<p188:cmLst xmlns:a="http://schemas.openxmlformats.org/drawingml/2006/main" xmlns:r="http://schemas.openxmlformats.org/officeDocument/2006/relationships" xmlns:p188="http://schemas.microsoft.com/office/powerpoint/2018/8/main">
  <p188:cm id="{491417E1-5151-4AE3-8435-DEE3DC83519D}" authorId="{23FFB2F9-B20B-F3D9-E2CF-8A1B6FB546FE}" created="2023-09-04T16:33:13.996">
    <pc:sldMkLst xmlns:pc="http://schemas.microsoft.com/office/powerpoint/2013/main/command">
      <pc:docMk/>
      <pc:sldMk cId="2142412780" sldId="294"/>
    </pc:sldMkLst>
    <p188:txBody>
      <a:bodyPr/>
      <a:lstStyle/>
      <a:p>
        <a:r>
          <a:rPr lang="en-US"/>
          <a:t>Bigger, and animation(s) to indicate the important stuff</a:t>
        </a:r>
      </a:p>
    </p188:txBody>
    <p188:extLst>
      <p:ext xmlns:p="http://schemas.openxmlformats.org/presentationml/2006/main" uri="{57CB4572-C831-44C2-8A1C-0ADB6CCDFE69}">
        <p223:reactions xmlns:p223="http://schemas.microsoft.com/office/powerpoint/2022/03/main">
          <p223:rxn type="👍">
            <p223:instance time="2023-09-06T17:13:18.131" authorId="{56639388-FCF7-8068-FC44-CE1BACD2A7A3}"/>
          </p223:rxn>
        </p223:reactions>
      </p:ext>
    </p188:extLst>
  </p188:cm>
  <p188:cm id="{12BF9252-A243-4BE3-B7AE-7544BF44F04A}" authorId="{23FFB2F9-B20B-F3D9-E2CF-8A1B6FB546FE}" created="2023-09-07T01:00:28.536">
    <ac:deMkLst xmlns:ac="http://schemas.microsoft.com/office/drawing/2013/main/command">
      <pc:docMk xmlns:pc="http://schemas.microsoft.com/office/powerpoint/2013/main/command"/>
      <pc:sldMk xmlns:pc="http://schemas.microsoft.com/office/powerpoint/2013/main/command" cId="2142412780" sldId="294"/>
      <ac:spMk id="2" creationId="{2C734813-25A8-AB18-A51B-130BFAE1DF48}"/>
    </ac:deMkLst>
    <p188:txBody>
      <a:bodyPr/>
      <a:lstStyle/>
      <a:p>
        <a:r>
          <a:rPr lang="en-US"/>
          <a:t>Remove this label</a:t>
        </a:r>
      </a:p>
    </p188:txBody>
    <p188:extLst>
      <p:ext xmlns:p="http://schemas.openxmlformats.org/presentationml/2006/main" uri="{57CB4572-C831-44C2-8A1C-0ADB6CCDFE69}">
        <p223:reactions xmlns:p223="http://schemas.microsoft.com/office/powerpoint/2022/03/main">
          <p223:rxn type="👍">
            <p223:instance time="2023-09-07T02:24:00.735" authorId="{56639388-FCF7-8068-FC44-CE1BACD2A7A3}"/>
          </p223:rxn>
        </p223:reactions>
      </p:ext>
    </p188:extLst>
  </p188:cm>
</p188:cmLst>
</file>

<file path=ppt/comments/modernComment_129_93DCB7EE.xml><?xml version="1.0" encoding="utf-8"?>
<p188:cmLst xmlns:a="http://schemas.openxmlformats.org/drawingml/2006/main" xmlns:r="http://schemas.openxmlformats.org/officeDocument/2006/relationships" xmlns:p188="http://schemas.microsoft.com/office/powerpoint/2018/8/main">
  <p188:cm id="{80250C57-FA36-408C-A556-875314FD0A65}" authorId="{23FFB2F9-B20B-F3D9-E2CF-8A1B6FB546FE}" created="2023-09-07T01:02:33.508">
    <pc:sldMkLst xmlns:pc="http://schemas.microsoft.com/office/powerpoint/2013/main/command">
      <pc:docMk/>
      <pc:sldMk cId="2480715758" sldId="297"/>
    </pc:sldMkLst>
    <p188:txBody>
      <a:bodyPr/>
      <a:lstStyle/>
      <a:p>
        <a:r>
          <a:rPr lang="en-US"/>
          <a:t>Why are there 3 sub-requirements of requirement 2? It's bizarre</a:t>
        </a:r>
      </a:p>
    </p188:txBody>
  </p188:cm>
</p188:cmLst>
</file>

<file path=ppt/comments/modernComment_132_FB6A9D5E.xml><?xml version="1.0" encoding="utf-8"?>
<p188:cmLst xmlns:a="http://schemas.openxmlformats.org/drawingml/2006/main" xmlns:r="http://schemas.openxmlformats.org/officeDocument/2006/relationships" xmlns:p188="http://schemas.microsoft.com/office/powerpoint/2018/8/main">
  <p188:cm id="{7384AB45-D21A-4B52-9DFA-FF9E58258196}" authorId="{56639388-FCF7-8068-FC44-CE1BACD2A7A3}" created="2023-09-12T09:41:58.494">
    <pc:sldMkLst xmlns:pc="http://schemas.microsoft.com/office/powerpoint/2013/main/command">
      <pc:docMk/>
      <pc:sldMk cId="4218068318" sldId="306"/>
    </pc:sldMkLst>
    <p188:txBody>
      <a:bodyPr/>
      <a:lstStyle/>
      <a:p>
        <a:r>
          <a:rPr lang="en-US"/>
          <a:t>If I use one slide, the code snippets will be too small.
My goal is to use the first slide to focus on the code snippets, and the second slide to show the packetdrill script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E8B4C4-0720-F64E-9EEE-9472CF165DC6}" type="datetimeFigureOut">
              <a:t>9/18/23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209F92-05EE-6F4A-AD9C-ED35F0F76927}" type="slidenum">
              <a:t>‹#›</a:t>
            </a:fld>
            <a:endParaRPr lang="en-US"/>
          </a:p>
        </p:txBody>
      </p:sp>
    </p:spTree>
    <p:extLst>
      <p:ext uri="{BB962C8B-B14F-4D97-AF65-F5344CB8AC3E}">
        <p14:creationId xmlns:p14="http://schemas.microsoft.com/office/powerpoint/2010/main" val="524556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HI everyone</a:t>
            </a:r>
          </a:p>
          <a:p>
            <a:r>
              <a:rPr lang="en-US" dirty="0">
                <a:cs typeface="Calibri"/>
              </a:rPr>
              <a:t>Thank you for coming to my talk today</a:t>
            </a:r>
          </a:p>
          <a:p>
            <a:r>
              <a:rPr lang="en-US" dirty="0">
                <a:cs typeface="Calibri"/>
              </a:rPr>
              <a:t>I am Paschal Amusuo from Purdue University, and today, I will be discussing our paper on "Systematically detecting packet validation vulnerabilities in Embedded Network Stacks.</a:t>
            </a:r>
          </a:p>
          <a:p>
            <a:r>
              <a:rPr lang="en-US" dirty="0">
                <a:cs typeface="Calibri"/>
              </a:rPr>
              <a:t>I recognize the contributions of my co-authors and appreciate support from our funders.</a:t>
            </a:r>
          </a:p>
        </p:txBody>
      </p:sp>
      <p:sp>
        <p:nvSpPr>
          <p:cNvPr id="4" name="Slide Number Placeholder 3"/>
          <p:cNvSpPr>
            <a:spLocks noGrp="1"/>
          </p:cNvSpPr>
          <p:nvPr>
            <p:ph type="sldNum" sz="quarter" idx="5"/>
          </p:nvPr>
        </p:nvSpPr>
        <p:spPr/>
        <p:txBody>
          <a:bodyPr/>
          <a:lstStyle/>
          <a:p>
            <a:fld id="{FF209F92-05EE-6F4A-AD9C-ED35F0F76927}" type="slidenum">
              <a:rPr lang="en-US" smtClean="0"/>
              <a:t>1</a:t>
            </a:fld>
            <a:endParaRPr lang="en-US"/>
          </a:p>
        </p:txBody>
      </p:sp>
    </p:spTree>
    <p:extLst>
      <p:ext uri="{BB962C8B-B14F-4D97-AF65-F5344CB8AC3E}">
        <p14:creationId xmlns:p14="http://schemas.microsoft.com/office/powerpoint/2010/main" val="662186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is our methodology. We selected 6 ENS with different and diverse characteristics.</a:t>
            </a:r>
          </a:p>
          <a:p>
            <a:r>
              <a:rPr lang="en-US" dirty="0">
                <a:cs typeface="Calibri"/>
              </a:rPr>
              <a:t>Next, we collected and analyzed 66 vulnerability reports, related to the selected ENSs, from the National Vulnerability Database. </a:t>
            </a:r>
          </a:p>
          <a:p>
            <a:r>
              <a:rPr lang="en-US" dirty="0">
                <a:cs typeface="Calibri"/>
              </a:rPr>
              <a:t>During our preliminary study, we noticed 61 of the 66 vulnerabilities directly relate to the processing and validation of packets. Hence, they are triggered by sending specific vulnerable packets to the ENS. We term these 61 vulnerabilities as Packet Validation </a:t>
            </a:r>
            <a:r>
              <a:rPr lang="en-US" dirty="0" err="1">
                <a:cs typeface="Calibri"/>
              </a:rPr>
              <a:t>Vulnerablities</a:t>
            </a:r>
            <a:r>
              <a:rPr lang="en-US" dirty="0">
                <a:cs typeface="Calibri"/>
              </a:rPr>
              <a:t> and they formed the focus of our study.</a:t>
            </a:r>
          </a:p>
          <a:p>
            <a:r>
              <a:rPr lang="en-US" dirty="0">
                <a:cs typeface="Calibri"/>
              </a:rPr>
              <a:t>For each report, we studied both the characteristics of the vulnerable code, and the characteristics of the packets needed to trigger the vulnerability.</a:t>
            </a:r>
          </a:p>
        </p:txBody>
      </p:sp>
      <p:sp>
        <p:nvSpPr>
          <p:cNvPr id="4" name="Slide Number Placeholder 3"/>
          <p:cNvSpPr>
            <a:spLocks noGrp="1"/>
          </p:cNvSpPr>
          <p:nvPr>
            <p:ph type="sldNum" sz="quarter" idx="5"/>
          </p:nvPr>
        </p:nvSpPr>
        <p:spPr/>
        <p:txBody>
          <a:bodyPr/>
          <a:lstStyle/>
          <a:p>
            <a:fld id="{FF209F92-05EE-6F4A-AD9C-ED35F0F76927}" type="slidenum">
              <a:rPr lang="en-US"/>
              <a:t>10</a:t>
            </a:fld>
            <a:endParaRPr lang="en-US"/>
          </a:p>
        </p:txBody>
      </p:sp>
    </p:spTree>
    <p:extLst>
      <p:ext uri="{BB962C8B-B14F-4D97-AF65-F5344CB8AC3E}">
        <p14:creationId xmlns:p14="http://schemas.microsoft.com/office/powerpoint/2010/main" val="2486153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Our first result shows the different classes of vulnerabilities in our dataset, according to their CWE classifications. At least, 70% are memory corruption vulnerabilities. We noticed these memory corruption vulnerabilities had some peculiar and interesting patterns that make them evade detection by default configurations of address sanitizers.</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FF209F92-05EE-6F4A-AD9C-ED35F0F76927}" type="slidenum">
              <a:rPr lang="en-US"/>
              <a:t>11</a:t>
            </a:fld>
            <a:endParaRPr lang="en-US"/>
          </a:p>
        </p:txBody>
      </p:sp>
    </p:spTree>
    <p:extLst>
      <p:ext uri="{BB962C8B-B14F-4D97-AF65-F5344CB8AC3E}">
        <p14:creationId xmlns:p14="http://schemas.microsoft.com/office/powerpoint/2010/main" val="2244728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But then, we looked deeper to understand the causes of these vulnerabilities. We saw that 86% of vulnerabilities were caused by the absence of proper field validation. The remaining 10 vulnerabilities included vulnerabilities such as double-free and infinite loops.</a:t>
            </a:r>
          </a:p>
          <a:p>
            <a:endParaRPr lang="en-US" dirty="0">
              <a:cs typeface="Calibri"/>
            </a:endParaRPr>
          </a:p>
          <a:p>
            <a:r>
              <a:rPr lang="en-US" dirty="0">
                <a:cs typeface="Calibri"/>
              </a:rPr>
              <a:t>For the vulnerabilities caused by improper field validations, we looked at the fields that resulted in the vulnerabilities. Our results showed that a total of 41 different fields were guilty.</a:t>
            </a:r>
          </a:p>
        </p:txBody>
      </p:sp>
      <p:sp>
        <p:nvSpPr>
          <p:cNvPr id="4" name="Slide Number Placeholder 3"/>
          <p:cNvSpPr>
            <a:spLocks noGrp="1"/>
          </p:cNvSpPr>
          <p:nvPr>
            <p:ph type="sldNum" sz="quarter" idx="5"/>
          </p:nvPr>
        </p:nvSpPr>
        <p:spPr/>
        <p:txBody>
          <a:bodyPr/>
          <a:lstStyle/>
          <a:p>
            <a:fld id="{FF209F92-05EE-6F4A-AD9C-ED35F0F76927}" type="slidenum">
              <a:rPr lang="en-US"/>
              <a:t>12</a:t>
            </a:fld>
            <a:endParaRPr lang="en-US"/>
          </a:p>
        </p:txBody>
      </p:sp>
    </p:spTree>
    <p:extLst>
      <p:ext uri="{BB962C8B-B14F-4D97-AF65-F5344CB8AC3E}">
        <p14:creationId xmlns:p14="http://schemas.microsoft.com/office/powerpoint/2010/main" val="2681015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Next, we analyzed the </a:t>
            </a:r>
            <a:r>
              <a:rPr lang="en-US" dirty="0" err="1">
                <a:cs typeface="Calibri"/>
              </a:rPr>
              <a:t>statefulness</a:t>
            </a:r>
            <a:r>
              <a:rPr lang="en-US" dirty="0">
                <a:cs typeface="Calibri"/>
              </a:rPr>
              <a:t> of the vulnerabilities. We found that 70% of the vulnerabilities were stateless, and the other 30% either required the protocol to be in a specific state, or required a specific sequence of packets to get triggered.</a:t>
            </a:r>
          </a:p>
          <a:p>
            <a:endParaRPr lang="en-US" dirty="0">
              <a:cs typeface="Calibri"/>
            </a:endParaRPr>
          </a:p>
          <a:p>
            <a:r>
              <a:rPr lang="en-US" dirty="0">
                <a:cs typeface="Calibri"/>
              </a:rPr>
              <a:t>In summary, our results from the first theme shows that ENS vulnerabilities were mostly memory corruption vulnerabilities, they are caused by diverse packet fields and occur in different protocol states.</a:t>
            </a:r>
          </a:p>
        </p:txBody>
      </p:sp>
      <p:sp>
        <p:nvSpPr>
          <p:cNvPr id="4" name="Slide Number Placeholder 3"/>
          <p:cNvSpPr>
            <a:spLocks noGrp="1"/>
          </p:cNvSpPr>
          <p:nvPr>
            <p:ph type="sldNum" sz="quarter" idx="5"/>
          </p:nvPr>
        </p:nvSpPr>
        <p:spPr/>
        <p:txBody>
          <a:bodyPr/>
          <a:lstStyle/>
          <a:p>
            <a:fld id="{FF209F92-05EE-6F4A-AD9C-ED35F0F76927}" type="slidenum">
              <a:rPr lang="en-US"/>
              <a:t>13</a:t>
            </a:fld>
            <a:endParaRPr lang="en-US"/>
          </a:p>
        </p:txBody>
      </p:sp>
    </p:spTree>
    <p:extLst>
      <p:ext uri="{BB962C8B-B14F-4D97-AF65-F5344CB8AC3E}">
        <p14:creationId xmlns:p14="http://schemas.microsoft.com/office/powerpoint/2010/main" val="1411755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Given these findings, we resorted to developing a reliable approach to detect these kinds of vulnerabilities.</a:t>
            </a:r>
          </a:p>
        </p:txBody>
      </p:sp>
      <p:sp>
        <p:nvSpPr>
          <p:cNvPr id="4" name="Slide Number Placeholder 3"/>
          <p:cNvSpPr>
            <a:spLocks noGrp="1"/>
          </p:cNvSpPr>
          <p:nvPr>
            <p:ph type="sldNum" sz="quarter" idx="5"/>
          </p:nvPr>
        </p:nvSpPr>
        <p:spPr/>
        <p:txBody>
          <a:bodyPr/>
          <a:lstStyle/>
          <a:p>
            <a:fld id="{FF209F92-05EE-6F4A-AD9C-ED35F0F76927}" type="slidenum">
              <a:rPr lang="en-US"/>
              <a:t>14</a:t>
            </a:fld>
            <a:endParaRPr lang="en-US"/>
          </a:p>
        </p:txBody>
      </p:sp>
    </p:spTree>
    <p:extLst>
      <p:ext uri="{BB962C8B-B14F-4D97-AF65-F5344CB8AC3E}">
        <p14:creationId xmlns:p14="http://schemas.microsoft.com/office/powerpoint/2010/main" val="1254935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 aid our design, we identified the following requirements.</a:t>
            </a:r>
          </a:p>
          <a:p>
            <a:endParaRPr lang="en-US" dirty="0">
              <a:cs typeface="Calibri"/>
            </a:endParaRPr>
          </a:p>
          <a:p>
            <a:r>
              <a:rPr lang="en-US" dirty="0">
                <a:cs typeface="Calibri"/>
              </a:rPr>
              <a:t>First, we should reliably detect memory corruption vulnerabilities.</a:t>
            </a:r>
          </a:p>
          <a:p>
            <a:endParaRPr lang="en-US" dirty="0">
              <a:cs typeface="Calibri"/>
            </a:endParaRPr>
          </a:p>
          <a:p>
            <a:r>
              <a:rPr lang="en-US" dirty="0">
                <a:cs typeface="Calibri"/>
              </a:rPr>
              <a:t>Because of the wide range of guilty fields and guilty protocol states, we should explore all fields</a:t>
            </a:r>
          </a:p>
          <a:p>
            <a:endParaRPr lang="en-US" dirty="0">
              <a:cs typeface="Calibri"/>
            </a:endParaRPr>
          </a:p>
          <a:p>
            <a:r>
              <a:rPr lang="en-US" dirty="0">
                <a:cs typeface="Calibri"/>
              </a:rPr>
              <a:t>Also, because ENS have diverse characteristics and dynamic analysis involves interacting with the system, we should design a system that can work easily across the various ENSs</a:t>
            </a:r>
          </a:p>
        </p:txBody>
      </p:sp>
      <p:sp>
        <p:nvSpPr>
          <p:cNvPr id="4" name="Slide Number Placeholder 3"/>
          <p:cNvSpPr>
            <a:spLocks noGrp="1"/>
          </p:cNvSpPr>
          <p:nvPr>
            <p:ph type="sldNum" sz="quarter" idx="5"/>
          </p:nvPr>
        </p:nvSpPr>
        <p:spPr/>
        <p:txBody>
          <a:bodyPr/>
          <a:lstStyle/>
          <a:p>
            <a:fld id="{FF209F92-05EE-6F4A-AD9C-ED35F0F76927}" type="slidenum">
              <a:rPr lang="en-US"/>
              <a:t>15</a:t>
            </a:fld>
            <a:endParaRPr lang="en-US"/>
          </a:p>
        </p:txBody>
      </p:sp>
    </p:spTree>
    <p:extLst>
      <p:ext uri="{BB962C8B-B14F-4D97-AF65-F5344CB8AC3E}">
        <p14:creationId xmlns:p14="http://schemas.microsoft.com/office/powerpoint/2010/main" val="568437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figure shows our design of </a:t>
            </a:r>
            <a:r>
              <a:rPr lang="en-US" dirty="0" err="1">
                <a:cs typeface="Calibri"/>
              </a:rPr>
              <a:t>EmNetTest</a:t>
            </a:r>
            <a:r>
              <a:rPr lang="en-US" dirty="0">
                <a:cs typeface="Calibri"/>
              </a:rPr>
              <a:t>. </a:t>
            </a:r>
          </a:p>
          <a:p>
            <a:r>
              <a:rPr lang="en-US" dirty="0">
                <a:cs typeface="Calibri"/>
              </a:rPr>
              <a:t>It satisfies all the previous requirements.</a:t>
            </a:r>
          </a:p>
          <a:p>
            <a:endParaRPr lang="en-US" dirty="0">
              <a:cs typeface="Calibri"/>
            </a:endParaRPr>
          </a:p>
          <a:p>
            <a:r>
              <a:rPr lang="en-US" dirty="0">
                <a:cs typeface="Calibri"/>
              </a:rPr>
              <a:t>In our next slide, we will explain in detail, our main algorithm, which enables the systematic testcase generation (req 2)</a:t>
            </a:r>
          </a:p>
          <a:p>
            <a:endParaRPr lang="en-US" dirty="0">
              <a:cs typeface="Calibri"/>
            </a:endParaRPr>
          </a:p>
        </p:txBody>
      </p:sp>
      <p:sp>
        <p:nvSpPr>
          <p:cNvPr id="4" name="Slide Number Placeholder 3"/>
          <p:cNvSpPr>
            <a:spLocks noGrp="1"/>
          </p:cNvSpPr>
          <p:nvPr>
            <p:ph type="sldNum" sz="quarter" idx="5"/>
          </p:nvPr>
        </p:nvSpPr>
        <p:spPr/>
        <p:txBody>
          <a:bodyPr/>
          <a:lstStyle/>
          <a:p>
            <a:fld id="{FF209F92-05EE-6F4A-AD9C-ED35F0F76927}" type="slidenum">
              <a:rPr lang="en-US"/>
              <a:t>16</a:t>
            </a:fld>
            <a:endParaRPr lang="en-US"/>
          </a:p>
        </p:txBody>
      </p:sp>
    </p:spTree>
    <p:extLst>
      <p:ext uri="{BB962C8B-B14F-4D97-AF65-F5344CB8AC3E}">
        <p14:creationId xmlns:p14="http://schemas.microsoft.com/office/powerpoint/2010/main" val="1563809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is a network packet, comprising the Ethernet, IPv4 and TCP headers.</a:t>
            </a:r>
          </a:p>
          <a:p>
            <a:r>
              <a:rPr lang="en-US" dirty="0">
                <a:cs typeface="Calibri"/>
              </a:rPr>
              <a:t>We can see that this packet comprises multiple fields, most are within 1– 2 bytes.</a:t>
            </a:r>
          </a:p>
          <a:p>
            <a:r>
              <a:rPr lang="en-US" dirty="0">
                <a:cs typeface="Calibri"/>
              </a:rPr>
              <a:t>Our analysis showed that we can trigger vulnerabilities when we mutate individual fields instead of mutating the packet as a whole.</a:t>
            </a:r>
          </a:p>
          <a:p>
            <a:r>
              <a:rPr lang="en-US" dirty="0" err="1">
                <a:cs typeface="Calibri"/>
              </a:rPr>
              <a:t>EmNetTest</a:t>
            </a:r>
            <a:r>
              <a:rPr lang="en-US" dirty="0">
                <a:cs typeface="Calibri"/>
              </a:rPr>
              <a:t> starts from the first field, here the destination Mac address. It samples values across the range of the field, guided by a configurable sampling stride k. It replaces this value with each sampled value and injects into the ENS.</a:t>
            </a:r>
          </a:p>
          <a:p>
            <a:r>
              <a:rPr lang="en-US" dirty="0">
                <a:cs typeface="Calibri"/>
              </a:rPr>
              <a:t>We do this for each field in the packet.</a:t>
            </a:r>
          </a:p>
          <a:p>
            <a:endParaRPr lang="en-US" dirty="0">
              <a:cs typeface="Calibri"/>
            </a:endParaRPr>
          </a:p>
          <a:p>
            <a:r>
              <a:rPr lang="en-US" dirty="0">
                <a:cs typeface="Calibri"/>
              </a:rPr>
              <a:t>Because many vulnerabilities were caused by multiple fields, we also take combinations of each field, starting with a combination of two fields, three fields, etc.</a:t>
            </a:r>
          </a:p>
          <a:p>
            <a:endParaRPr lang="en-US" dirty="0">
              <a:cs typeface="Calibri"/>
            </a:endParaRPr>
          </a:p>
          <a:p>
            <a:r>
              <a:rPr lang="en-US" dirty="0">
                <a:cs typeface="Calibri"/>
              </a:rPr>
              <a:t>Our analysis showed that even a single field or a combination of two fields was sufficient to trigger 95% of the vulnerabilities.</a:t>
            </a:r>
          </a:p>
          <a:p>
            <a:endParaRPr lang="en-US" dirty="0">
              <a:cs typeface="Calibri"/>
            </a:endParaRPr>
          </a:p>
        </p:txBody>
      </p:sp>
      <p:sp>
        <p:nvSpPr>
          <p:cNvPr id="4" name="Slide Number Placeholder 3"/>
          <p:cNvSpPr>
            <a:spLocks noGrp="1"/>
          </p:cNvSpPr>
          <p:nvPr>
            <p:ph type="sldNum" sz="quarter" idx="5"/>
          </p:nvPr>
        </p:nvSpPr>
        <p:spPr/>
        <p:txBody>
          <a:bodyPr/>
          <a:lstStyle/>
          <a:p>
            <a:fld id="{FF209F92-05EE-6F4A-AD9C-ED35F0F76927}" type="slidenum">
              <a:rPr lang="en-US"/>
              <a:t>17</a:t>
            </a:fld>
            <a:endParaRPr lang="en-US"/>
          </a:p>
        </p:txBody>
      </p:sp>
    </p:spTree>
    <p:extLst>
      <p:ext uri="{BB962C8B-B14F-4D97-AF65-F5344CB8AC3E}">
        <p14:creationId xmlns:p14="http://schemas.microsoft.com/office/powerpoint/2010/main" val="1556103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 evaluate, first we evaluate </a:t>
            </a:r>
            <a:r>
              <a:rPr lang="en-US" dirty="0" err="1">
                <a:cs typeface="Calibri"/>
              </a:rPr>
              <a:t>EmNetTest’s</a:t>
            </a:r>
            <a:r>
              <a:rPr lang="en-US" dirty="0">
                <a:cs typeface="Calibri"/>
              </a:rPr>
              <a:t> ability to detect known vulnerabilities.</a:t>
            </a:r>
          </a:p>
          <a:p>
            <a:endParaRPr lang="en-US" dirty="0">
              <a:cs typeface="Calibri"/>
            </a:endParaRPr>
          </a:p>
          <a:p>
            <a:r>
              <a:rPr lang="en-US" dirty="0">
                <a:cs typeface="Calibri"/>
              </a:rPr>
              <a:t>We identified the subset of vulnerabilities that affect the TCP, IP and UDP protocols currently supported by our prototype. W</a:t>
            </a:r>
          </a:p>
          <a:p>
            <a:endParaRPr lang="en-US" dirty="0">
              <a:cs typeface="Calibri"/>
            </a:endParaRPr>
          </a:p>
          <a:p>
            <a:r>
              <a:rPr lang="en-US" dirty="0">
                <a:cs typeface="Calibri"/>
              </a:rPr>
              <a:t>There were 14 of these vulnerabilities and we recreated these vulnerabilities in their source codes. </a:t>
            </a:r>
            <a:r>
              <a:rPr lang="en-US" dirty="0" err="1">
                <a:cs typeface="Calibri"/>
              </a:rPr>
              <a:t>EmNetTest</a:t>
            </a:r>
            <a:r>
              <a:rPr lang="en-US" dirty="0">
                <a:cs typeface="Calibri"/>
              </a:rPr>
              <a:t> successfully reproduced 12 of these vulnerabilities. We couldn't reproduce the remaining 2 partly due to unsupported IPv6 features and time constraints.</a:t>
            </a:r>
          </a:p>
        </p:txBody>
      </p:sp>
      <p:sp>
        <p:nvSpPr>
          <p:cNvPr id="4" name="Slide Number Placeholder 3"/>
          <p:cNvSpPr>
            <a:spLocks noGrp="1"/>
          </p:cNvSpPr>
          <p:nvPr>
            <p:ph type="sldNum" sz="quarter" idx="5"/>
          </p:nvPr>
        </p:nvSpPr>
        <p:spPr/>
        <p:txBody>
          <a:bodyPr/>
          <a:lstStyle/>
          <a:p>
            <a:fld id="{FF209F92-05EE-6F4A-AD9C-ED35F0F76927}" type="slidenum">
              <a:rPr lang="en-US"/>
              <a:t>18</a:t>
            </a:fld>
            <a:endParaRPr lang="en-US"/>
          </a:p>
        </p:txBody>
      </p:sp>
    </p:spTree>
    <p:extLst>
      <p:ext uri="{BB962C8B-B14F-4D97-AF65-F5344CB8AC3E}">
        <p14:creationId xmlns:p14="http://schemas.microsoft.com/office/powerpoint/2010/main" val="238174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also evaluated </a:t>
            </a:r>
            <a:r>
              <a:rPr lang="en-US" dirty="0" err="1">
                <a:cs typeface="Calibri"/>
              </a:rPr>
              <a:t>EmNetTest’s</a:t>
            </a:r>
            <a:r>
              <a:rPr lang="en-US" dirty="0">
                <a:cs typeface="Calibri"/>
              </a:rPr>
              <a:t> ability to detect new vulnerabilities.</a:t>
            </a:r>
          </a:p>
          <a:p>
            <a:endParaRPr lang="en-US" dirty="0">
              <a:cs typeface="Calibri"/>
            </a:endParaRPr>
          </a:p>
          <a:p>
            <a:r>
              <a:rPr lang="en-US" dirty="0">
                <a:cs typeface="Calibri"/>
              </a:rPr>
              <a:t>We ran </a:t>
            </a:r>
            <a:r>
              <a:rPr lang="en-US" dirty="0" err="1">
                <a:cs typeface="Calibri"/>
              </a:rPr>
              <a:t>EmNettest</a:t>
            </a:r>
            <a:r>
              <a:rPr lang="en-US" dirty="0">
                <a:cs typeface="Calibri"/>
              </a:rPr>
              <a:t> on the latest versions of these ENSs. We discovered 7 zero-days vulnerabilities. 6 CVEs has so far been assigned. </a:t>
            </a:r>
          </a:p>
          <a:p>
            <a:endParaRPr lang="en-US" dirty="0">
              <a:cs typeface="Calibri"/>
            </a:endParaRPr>
          </a:p>
          <a:p>
            <a:r>
              <a:rPr lang="en-US" dirty="0">
                <a:cs typeface="Calibri"/>
              </a:rPr>
              <a:t>We did not find any vulnerability in the latest version of FreeRTOS. This may be because AWS, who maintains FreeRTOS, currently uses bounded model checking, CBMC, to formally verify the memory safety of FreeRTOS.</a:t>
            </a:r>
          </a:p>
          <a:p>
            <a:endParaRPr lang="en-US" dirty="0">
              <a:cs typeface="Calibri"/>
            </a:endParaRPr>
          </a:p>
          <a:p>
            <a:r>
              <a:rPr lang="en-US" dirty="0">
                <a:cs typeface="Calibri"/>
              </a:rPr>
              <a:t>Here, let me also discuss another interesting finding we had.</a:t>
            </a:r>
          </a:p>
          <a:p>
            <a:r>
              <a:rPr lang="en-US" dirty="0">
                <a:cs typeface="Calibri"/>
              </a:rPr>
              <a:t>Look at the first </a:t>
            </a:r>
            <a:r>
              <a:rPr lang="en-US" dirty="0" err="1">
                <a:cs typeface="Calibri"/>
              </a:rPr>
              <a:t>contiki</a:t>
            </a:r>
            <a:r>
              <a:rPr lang="en-US" dirty="0">
                <a:cs typeface="Calibri"/>
              </a:rPr>
              <a:t> vulnerability, and the 4th </a:t>
            </a:r>
            <a:r>
              <a:rPr lang="en-US" dirty="0" err="1">
                <a:cs typeface="Calibri"/>
              </a:rPr>
              <a:t>PicoTCP</a:t>
            </a:r>
            <a:r>
              <a:rPr lang="en-US" dirty="0">
                <a:cs typeface="Calibri"/>
              </a:rPr>
              <a:t> vulnerability. They are both out-of-bound read vulnerabilities caused by an invalid MSS option length. They have similar patterns. Also, look at the first </a:t>
            </a:r>
            <a:r>
              <a:rPr lang="en-US" dirty="0" err="1">
                <a:cs typeface="Calibri"/>
              </a:rPr>
              <a:t>PicoTCP</a:t>
            </a:r>
            <a:r>
              <a:rPr lang="en-US" dirty="0">
                <a:cs typeface="Calibri"/>
              </a:rPr>
              <a:t> vulnerability and (switch slides)</a:t>
            </a:r>
          </a:p>
        </p:txBody>
      </p:sp>
      <p:sp>
        <p:nvSpPr>
          <p:cNvPr id="4" name="Slide Number Placeholder 3"/>
          <p:cNvSpPr>
            <a:spLocks noGrp="1"/>
          </p:cNvSpPr>
          <p:nvPr>
            <p:ph type="sldNum" sz="quarter" idx="5"/>
          </p:nvPr>
        </p:nvSpPr>
        <p:spPr/>
        <p:txBody>
          <a:bodyPr/>
          <a:lstStyle/>
          <a:p>
            <a:fld id="{FF209F92-05EE-6F4A-AD9C-ED35F0F76927}" type="slidenum">
              <a:rPr lang="en-US"/>
              <a:t>19</a:t>
            </a:fld>
            <a:endParaRPr lang="en-US"/>
          </a:p>
        </p:txBody>
      </p:sp>
    </p:spTree>
    <p:extLst>
      <p:ext uri="{BB962C8B-B14F-4D97-AF65-F5344CB8AC3E}">
        <p14:creationId xmlns:p14="http://schemas.microsoft.com/office/powerpoint/2010/main" val="1565531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Today, devices are getting connected to the internet to make them smarter and to enhance monitoring and control. </a:t>
            </a:r>
          </a:p>
          <a:p>
            <a:r>
              <a:rPr lang="en-US" dirty="0">
                <a:cs typeface="Calibri"/>
              </a:rPr>
              <a:t>For example, our kitchen appliances, cars and even medical devices like pace makers.</a:t>
            </a:r>
          </a:p>
          <a:p>
            <a:r>
              <a:rPr lang="en-US" dirty="0">
                <a:cs typeface="Calibri"/>
              </a:rPr>
              <a:t>Some of the manufacturers even provide mobile applications to enable these.</a:t>
            </a:r>
          </a:p>
          <a:p>
            <a:endParaRPr lang="en-US" dirty="0">
              <a:cs typeface="Calibri"/>
            </a:endParaRPr>
          </a:p>
          <a:p>
            <a:r>
              <a:rPr lang="en-US" dirty="0">
                <a:cs typeface="Calibri"/>
              </a:rPr>
              <a:t>Unfortunately, this level of connectivity introduces significant security risk, and that's what we will be discussing today.</a:t>
            </a:r>
          </a:p>
        </p:txBody>
      </p:sp>
      <p:sp>
        <p:nvSpPr>
          <p:cNvPr id="4" name="Slide Number Placeholder 3"/>
          <p:cNvSpPr>
            <a:spLocks noGrp="1"/>
          </p:cNvSpPr>
          <p:nvPr>
            <p:ph type="sldNum" sz="quarter" idx="5"/>
          </p:nvPr>
        </p:nvSpPr>
        <p:spPr/>
        <p:txBody>
          <a:bodyPr/>
          <a:lstStyle/>
          <a:p>
            <a:fld id="{FF209F92-05EE-6F4A-AD9C-ED35F0F76927}" type="slidenum">
              <a:rPr lang="en-US"/>
              <a:t>2</a:t>
            </a:fld>
            <a:endParaRPr lang="en-US"/>
          </a:p>
        </p:txBody>
      </p:sp>
    </p:spTree>
    <p:extLst>
      <p:ext uri="{BB962C8B-B14F-4D97-AF65-F5344CB8AC3E}">
        <p14:creationId xmlns:p14="http://schemas.microsoft.com/office/powerpoint/2010/main" val="1674632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and the first FreeRTOS vulnerability. They also have similar patterns, being a division-by-zero vulnerability caused by the MSS option field having a zero-value.</a:t>
            </a:r>
          </a:p>
          <a:p>
            <a:br>
              <a:rPr lang="en-US" dirty="0">
                <a:cs typeface="+mn-lt"/>
              </a:rPr>
            </a:br>
            <a:r>
              <a:rPr lang="en-US" dirty="0">
                <a:cs typeface="Calibri"/>
              </a:rPr>
              <a:t>We saw this repeated pattern of vulnerabilities across different ENSs and different protocols.</a:t>
            </a:r>
          </a:p>
        </p:txBody>
      </p:sp>
      <p:sp>
        <p:nvSpPr>
          <p:cNvPr id="4" name="Slide Number Placeholder 3"/>
          <p:cNvSpPr>
            <a:spLocks noGrp="1"/>
          </p:cNvSpPr>
          <p:nvPr>
            <p:ph type="sldNum" sz="quarter" idx="5"/>
          </p:nvPr>
        </p:nvSpPr>
        <p:spPr/>
        <p:txBody>
          <a:bodyPr/>
          <a:lstStyle/>
          <a:p>
            <a:fld id="{FF209F92-05EE-6F4A-AD9C-ED35F0F76927}" type="slidenum">
              <a:rPr lang="en-US"/>
              <a:t>20</a:t>
            </a:fld>
            <a:endParaRPr lang="en-US"/>
          </a:p>
        </p:txBody>
      </p:sp>
    </p:spTree>
    <p:extLst>
      <p:ext uri="{BB962C8B-B14F-4D97-AF65-F5344CB8AC3E}">
        <p14:creationId xmlns:p14="http://schemas.microsoft.com/office/powerpoint/2010/main" val="5364462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we show an example of a vulnerability we found.</a:t>
            </a:r>
          </a:p>
          <a:p>
            <a:endParaRPr lang="en-US" dirty="0">
              <a:cs typeface="Calibri"/>
            </a:endParaRPr>
          </a:p>
          <a:p>
            <a:r>
              <a:rPr lang="en-US" dirty="0">
                <a:cs typeface="Calibri"/>
              </a:rPr>
              <a:t>The </a:t>
            </a:r>
            <a:r>
              <a:rPr lang="en-US" dirty="0" err="1">
                <a:cs typeface="Calibri"/>
              </a:rPr>
              <a:t>pico_checksum_adder</a:t>
            </a:r>
            <a:r>
              <a:rPr lang="en-US" dirty="0">
                <a:cs typeface="Calibri"/>
              </a:rPr>
              <a:t> function is called when </a:t>
            </a:r>
            <a:r>
              <a:rPr lang="en-US" dirty="0" err="1">
                <a:cs typeface="Calibri"/>
              </a:rPr>
              <a:t>PicoTCP</a:t>
            </a:r>
            <a:r>
              <a:rPr lang="en-US" dirty="0">
                <a:cs typeface="Calibri"/>
              </a:rPr>
              <a:t> tries validating the IPv4 checksum field. The function is called with a pointer to the IP header and the IP header length gotten from the packet.</a:t>
            </a:r>
          </a:p>
          <a:p>
            <a:endParaRPr lang="en-US" dirty="0">
              <a:cs typeface="Calibri"/>
            </a:endParaRPr>
          </a:p>
          <a:p>
            <a:r>
              <a:rPr lang="en-US" dirty="0">
                <a:cs typeface="Calibri"/>
              </a:rPr>
              <a:t>Here, it sums the bytes of the IP header. But the variable stop depends on the </a:t>
            </a:r>
            <a:r>
              <a:rPr lang="en-US" dirty="0" err="1">
                <a:cs typeface="Calibri"/>
              </a:rPr>
              <a:t>len</a:t>
            </a:r>
            <a:r>
              <a:rPr lang="en-US" dirty="0">
                <a:cs typeface="Calibri"/>
              </a:rPr>
              <a:t> variable, which is the IP header length value in the packet.</a:t>
            </a:r>
          </a:p>
          <a:p>
            <a:r>
              <a:rPr lang="en-US" dirty="0">
                <a:cs typeface="Calibri"/>
              </a:rPr>
              <a:t>Hence, by setting the IP header length field to a higher value, this block of code can read outside the bounds of the network packet,</a:t>
            </a:r>
          </a:p>
        </p:txBody>
      </p:sp>
      <p:sp>
        <p:nvSpPr>
          <p:cNvPr id="4" name="Slide Number Placeholder 3"/>
          <p:cNvSpPr>
            <a:spLocks noGrp="1"/>
          </p:cNvSpPr>
          <p:nvPr>
            <p:ph type="sldNum" sz="quarter" idx="5"/>
          </p:nvPr>
        </p:nvSpPr>
        <p:spPr/>
        <p:txBody>
          <a:bodyPr/>
          <a:lstStyle/>
          <a:p>
            <a:fld id="{FF209F92-05EE-6F4A-AD9C-ED35F0F76927}" type="slidenum">
              <a:rPr lang="en-US"/>
              <a:t>21</a:t>
            </a:fld>
            <a:endParaRPr lang="en-US"/>
          </a:p>
        </p:txBody>
      </p:sp>
    </p:spTree>
    <p:extLst>
      <p:ext uri="{BB962C8B-B14F-4D97-AF65-F5344CB8AC3E}">
        <p14:creationId xmlns:p14="http://schemas.microsoft.com/office/powerpoint/2010/main" val="25226605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want to draw our attention to two observations that require further attention.</a:t>
            </a:r>
          </a:p>
          <a:p>
            <a:endParaRPr lang="en-US" dirty="0">
              <a:cs typeface="Calibri"/>
            </a:endParaRPr>
          </a:p>
          <a:p>
            <a:r>
              <a:rPr lang="en-US" dirty="0">
                <a:cs typeface="Calibri"/>
              </a:rPr>
              <a:t>First, we found cases of repeated vulnerabilities across different ENSs. But this </a:t>
            </a:r>
            <a:r>
              <a:rPr lang="en-US" dirty="0" err="1">
                <a:cs typeface="Calibri"/>
              </a:rPr>
              <a:t>isnt</a:t>
            </a:r>
            <a:r>
              <a:rPr lang="en-US" dirty="0">
                <a:cs typeface="Calibri"/>
              </a:rPr>
              <a:t> an isolated event.</a:t>
            </a:r>
          </a:p>
          <a:p>
            <a:r>
              <a:rPr lang="en-US" dirty="0">
                <a:cs typeface="Calibri"/>
              </a:rPr>
              <a:t>In our paper, we cited 2 papers that has conducted and reported early results on these </a:t>
            </a:r>
            <a:r>
              <a:rPr lang="en-US" dirty="0" err="1">
                <a:cs typeface="Calibri"/>
              </a:rPr>
              <a:t>phenomenom</a:t>
            </a:r>
            <a:r>
              <a:rPr lang="en-US" dirty="0">
                <a:cs typeface="Calibri"/>
              </a:rPr>
              <a:t>. We think there should be better approaches to help software engineers learn from their own mistakes and other people's mistakes, so we reduce the frequency of these repeated vulnerabilities.</a:t>
            </a:r>
          </a:p>
          <a:p>
            <a:endParaRPr lang="en-US" dirty="0">
              <a:cs typeface="Calibri"/>
            </a:endParaRPr>
          </a:p>
          <a:p>
            <a:r>
              <a:rPr lang="en-US" dirty="0">
                <a:cs typeface="Calibri"/>
              </a:rPr>
              <a:t>Second is the aspect of testing for open-source software. Currently, Google provides infrastructure to fuzz and detect vulnerabilities in open-source software. But the problem is just, fuzzing is a non-deterministic process, and the vulnerabilities Google's OSS-Fuzz finds, is detected very late in the SDLC. Can we go back to reviewing testing practices, and developing approaches that can aid vulnerability discovery during development time?</a:t>
            </a:r>
          </a:p>
        </p:txBody>
      </p:sp>
      <p:sp>
        <p:nvSpPr>
          <p:cNvPr id="4" name="Slide Number Placeholder 3"/>
          <p:cNvSpPr>
            <a:spLocks noGrp="1"/>
          </p:cNvSpPr>
          <p:nvPr>
            <p:ph type="sldNum" sz="quarter" idx="5"/>
          </p:nvPr>
        </p:nvSpPr>
        <p:spPr/>
        <p:txBody>
          <a:bodyPr/>
          <a:lstStyle/>
          <a:p>
            <a:fld id="{FF209F92-05EE-6F4A-AD9C-ED35F0F76927}" type="slidenum">
              <a:rPr lang="en-US"/>
              <a:t>23</a:t>
            </a:fld>
            <a:endParaRPr lang="en-US"/>
          </a:p>
        </p:txBody>
      </p:sp>
    </p:spTree>
    <p:extLst>
      <p:ext uri="{BB962C8B-B14F-4D97-AF65-F5344CB8AC3E}">
        <p14:creationId xmlns:p14="http://schemas.microsoft.com/office/powerpoint/2010/main" val="31473505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At this point, I'll conclude my presentation.</a:t>
            </a:r>
          </a:p>
          <a:p>
            <a:r>
              <a:rPr lang="en-US" dirty="0">
                <a:cs typeface="Calibri"/>
              </a:rPr>
              <a:t>We studied 61 ENS vulnerabilities and designed </a:t>
            </a:r>
            <a:r>
              <a:rPr lang="en-US" dirty="0" err="1">
                <a:cs typeface="Calibri"/>
              </a:rPr>
              <a:t>EmNetTest</a:t>
            </a:r>
            <a:r>
              <a:rPr lang="en-US" dirty="0">
                <a:cs typeface="Calibri"/>
              </a:rPr>
              <a:t> to aid in detecting these vulnerabilities.</a:t>
            </a:r>
          </a:p>
          <a:p>
            <a:endParaRPr lang="en-US" dirty="0">
              <a:cs typeface="Calibri"/>
            </a:endParaRPr>
          </a:p>
          <a:p>
            <a:r>
              <a:rPr lang="en-US" dirty="0">
                <a:cs typeface="Calibri"/>
              </a:rPr>
              <a:t>As a takeaway, we learnt that in this context, bounded systematic testing is effective at finding typical PV vulnerabilities</a:t>
            </a:r>
          </a:p>
          <a:p>
            <a:endParaRPr lang="en-US" dirty="0">
              <a:cs typeface="Calibri"/>
            </a:endParaRPr>
          </a:p>
          <a:p>
            <a:r>
              <a:rPr lang="en-US" dirty="0">
                <a:cs typeface="Calibri"/>
              </a:rPr>
              <a:t>The preprint of our paper, as well as our artifacts are available through these QR codes.</a:t>
            </a:r>
          </a:p>
          <a:p>
            <a:r>
              <a:rPr lang="en-US" dirty="0">
                <a:cs typeface="Calibri"/>
              </a:rPr>
              <a:t>Thank you for listening to my presentation. I will be happy to answer any question you may have, either now or after the session. I can be reached by my email address on the screen.</a:t>
            </a:r>
          </a:p>
          <a:p>
            <a:endParaRPr lang="en-US" dirty="0">
              <a:cs typeface="Calibri"/>
            </a:endParaRPr>
          </a:p>
          <a:p>
            <a:r>
              <a:rPr lang="en-US" dirty="0">
                <a:cs typeface="Calibri"/>
              </a:rPr>
              <a:t>Thank you.</a:t>
            </a:r>
          </a:p>
        </p:txBody>
      </p:sp>
      <p:sp>
        <p:nvSpPr>
          <p:cNvPr id="4" name="Slide Number Placeholder 3"/>
          <p:cNvSpPr>
            <a:spLocks noGrp="1"/>
          </p:cNvSpPr>
          <p:nvPr>
            <p:ph type="sldNum" sz="quarter" idx="5"/>
          </p:nvPr>
        </p:nvSpPr>
        <p:spPr/>
        <p:txBody>
          <a:bodyPr/>
          <a:lstStyle/>
          <a:p>
            <a:fld id="{FF209F92-05EE-6F4A-AD9C-ED35F0F76927}" type="slidenum">
              <a:rPr lang="en-US"/>
              <a:t>25</a:t>
            </a:fld>
            <a:endParaRPr lang="en-US"/>
          </a:p>
        </p:txBody>
      </p:sp>
    </p:spTree>
    <p:extLst>
      <p:ext uri="{BB962C8B-B14F-4D97-AF65-F5344CB8AC3E}">
        <p14:creationId xmlns:p14="http://schemas.microsoft.com/office/powerpoint/2010/main" val="38343524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we show an example of a vulnerability we found.</a:t>
            </a:r>
          </a:p>
          <a:p>
            <a:endParaRPr lang="en-US" dirty="0">
              <a:cs typeface="Calibri"/>
            </a:endParaRPr>
          </a:p>
          <a:p>
            <a:r>
              <a:rPr lang="en-US" dirty="0">
                <a:cs typeface="Calibri"/>
              </a:rPr>
              <a:t>In the first frame, </a:t>
            </a:r>
            <a:r>
              <a:rPr lang="en-US" dirty="0" err="1">
                <a:cs typeface="Calibri"/>
              </a:rPr>
              <a:t>pico_checksum</a:t>
            </a:r>
            <a:r>
              <a:rPr lang="en-US" dirty="0">
                <a:cs typeface="Calibri"/>
              </a:rPr>
              <a:t> is called with a pointer to the IP header and the IP header length.</a:t>
            </a:r>
          </a:p>
          <a:p>
            <a:r>
              <a:rPr lang="en-US" dirty="0">
                <a:cs typeface="Calibri"/>
              </a:rPr>
              <a:t>In the second frame, the fields of this IP header length is being added. But there is no check that the header length field is even valid. Hence, if you pass 100, it attempts to add 100 bytes even if the IP header only contains 20 bytes.</a:t>
            </a:r>
          </a:p>
        </p:txBody>
      </p:sp>
      <p:sp>
        <p:nvSpPr>
          <p:cNvPr id="4" name="Slide Number Placeholder 3"/>
          <p:cNvSpPr>
            <a:spLocks noGrp="1"/>
          </p:cNvSpPr>
          <p:nvPr>
            <p:ph type="sldNum" sz="quarter" idx="5"/>
          </p:nvPr>
        </p:nvSpPr>
        <p:spPr/>
        <p:txBody>
          <a:bodyPr/>
          <a:lstStyle/>
          <a:p>
            <a:fld id="{FF209F92-05EE-6F4A-AD9C-ED35F0F76927}" type="slidenum">
              <a:rPr lang="en-US"/>
              <a:t>30</a:t>
            </a:fld>
            <a:endParaRPr lang="en-US"/>
          </a:p>
        </p:txBody>
      </p:sp>
    </p:spTree>
    <p:extLst>
      <p:ext uri="{BB962C8B-B14F-4D97-AF65-F5344CB8AC3E}">
        <p14:creationId xmlns:p14="http://schemas.microsoft.com/office/powerpoint/2010/main" val="9366773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picked a subset of the 6 ENSs and looked at their test suites. All of them contained unit and end-to-end tests.</a:t>
            </a:r>
          </a:p>
          <a:p>
            <a:r>
              <a:rPr lang="en-US" dirty="0">
                <a:cs typeface="Calibri"/>
              </a:rPr>
              <a:t>But our first observation is that the tests in each ENS was different. They used different frameworks for testing. They tested different aspects of the code. While these software systems all serve similar purposes, there was no uniformity in how they were being tested.</a:t>
            </a:r>
          </a:p>
          <a:p>
            <a:r>
              <a:rPr lang="en-US" dirty="0">
                <a:cs typeface="Calibri"/>
              </a:rPr>
              <a:t>We checked if the test suites contained  tests for invalid packet injection or invalid header fields.</a:t>
            </a:r>
          </a:p>
          <a:p>
            <a:r>
              <a:rPr lang="en-US" dirty="0">
                <a:cs typeface="Calibri"/>
              </a:rPr>
              <a:t>We saw that while 2 ENSs had packet injection tests, they used a fixed and limited set of test packets. For one of the ENS, their collection of test packets were mostly regression tests for past bugs and vulnerabilities.</a:t>
            </a:r>
          </a:p>
          <a:p>
            <a:r>
              <a:rPr lang="en-US" dirty="0">
                <a:cs typeface="Calibri"/>
              </a:rPr>
              <a:t>One of the ENS had unit tests for few invalid header fields such as the TCP data offset field, but it was neither comprehensive or systematic.</a:t>
            </a:r>
          </a:p>
        </p:txBody>
      </p:sp>
      <p:sp>
        <p:nvSpPr>
          <p:cNvPr id="4" name="Slide Number Placeholder 3"/>
          <p:cNvSpPr>
            <a:spLocks noGrp="1"/>
          </p:cNvSpPr>
          <p:nvPr>
            <p:ph type="sldNum" sz="quarter" idx="5"/>
          </p:nvPr>
        </p:nvSpPr>
        <p:spPr/>
        <p:txBody>
          <a:bodyPr/>
          <a:lstStyle/>
          <a:p>
            <a:fld id="{FF209F92-05EE-6F4A-AD9C-ED35F0F76927}" type="slidenum">
              <a:rPr lang="en-US"/>
              <a:t>32</a:t>
            </a:fld>
            <a:endParaRPr lang="en-US"/>
          </a:p>
        </p:txBody>
      </p:sp>
    </p:spTree>
    <p:extLst>
      <p:ext uri="{BB962C8B-B14F-4D97-AF65-F5344CB8AC3E}">
        <p14:creationId xmlns:p14="http://schemas.microsoft.com/office/powerpoint/2010/main" val="1267676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Before we continue, here's a brief overview of what today's talk is about, and our contributions in the </a:t>
            </a:r>
            <a:r>
              <a:rPr lang="en-US" err="1">
                <a:cs typeface="Calibri"/>
              </a:rPr>
              <a:t>EmNetTest</a:t>
            </a:r>
            <a:r>
              <a:rPr lang="en-US" dirty="0">
                <a:cs typeface="Calibri"/>
              </a:rPr>
              <a:t> paper.</a:t>
            </a:r>
          </a:p>
          <a:p>
            <a:r>
              <a:rPr lang="en-US" dirty="0">
                <a:cs typeface="Calibri"/>
              </a:rPr>
              <a:t>We conducted a vulnerability analysis of 61 CVEs found in Embedded Network Stacks.</a:t>
            </a:r>
          </a:p>
          <a:p>
            <a:r>
              <a:rPr lang="en-US" dirty="0">
                <a:cs typeface="Calibri"/>
              </a:rPr>
              <a:t>Following the lessons we learnt, we designed a systematic dynamic analysis technique called </a:t>
            </a:r>
            <a:r>
              <a:rPr lang="en-US" dirty="0" err="1">
                <a:cs typeface="Calibri"/>
              </a:rPr>
              <a:t>EmNetTest</a:t>
            </a:r>
            <a:r>
              <a:rPr lang="en-US" dirty="0">
                <a:cs typeface="Calibri"/>
              </a:rPr>
              <a:t>. So far, we have detected 7 new vulnerabilities with 6 CVEs assigned.</a:t>
            </a:r>
          </a:p>
        </p:txBody>
      </p:sp>
      <p:sp>
        <p:nvSpPr>
          <p:cNvPr id="4" name="Slide Number Placeholder 3"/>
          <p:cNvSpPr>
            <a:spLocks noGrp="1"/>
          </p:cNvSpPr>
          <p:nvPr>
            <p:ph type="sldNum" sz="quarter" idx="5"/>
          </p:nvPr>
        </p:nvSpPr>
        <p:spPr/>
        <p:txBody>
          <a:bodyPr/>
          <a:lstStyle/>
          <a:p>
            <a:fld id="{FF209F92-05EE-6F4A-AD9C-ED35F0F76927}" type="slidenum">
              <a:rPr lang="en-US" smtClean="0"/>
              <a:t>3</a:t>
            </a:fld>
            <a:endParaRPr lang="en-US"/>
          </a:p>
        </p:txBody>
      </p:sp>
    </p:spTree>
    <p:extLst>
      <p:ext uri="{BB962C8B-B14F-4D97-AF65-F5344CB8AC3E}">
        <p14:creationId xmlns:p14="http://schemas.microsoft.com/office/powerpoint/2010/main" val="4084787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Let's start with a little background</a:t>
            </a:r>
          </a:p>
          <a:p>
            <a:endParaRPr lang="en-US" dirty="0">
              <a:cs typeface="Calibri"/>
            </a:endParaRPr>
          </a:p>
        </p:txBody>
      </p:sp>
      <p:sp>
        <p:nvSpPr>
          <p:cNvPr id="4" name="Slide Number Placeholder 3"/>
          <p:cNvSpPr>
            <a:spLocks noGrp="1"/>
          </p:cNvSpPr>
          <p:nvPr>
            <p:ph type="sldNum" sz="quarter" idx="5"/>
          </p:nvPr>
        </p:nvSpPr>
        <p:spPr/>
        <p:txBody>
          <a:bodyPr/>
          <a:lstStyle/>
          <a:p>
            <a:fld id="{FF209F92-05EE-6F4A-AD9C-ED35F0F76927}" type="slidenum">
              <a:rPr lang="en-US" smtClean="0"/>
              <a:t>4</a:t>
            </a:fld>
            <a:endParaRPr lang="en-US"/>
          </a:p>
        </p:txBody>
      </p:sp>
    </p:spTree>
    <p:extLst>
      <p:ext uri="{BB962C8B-B14F-4D97-AF65-F5344CB8AC3E}">
        <p14:creationId xmlns:p14="http://schemas.microsoft.com/office/powerpoint/2010/main" val="1371003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 enable internet connectivity, the smart devices in the previous slide rely on an embedded network stack.</a:t>
            </a:r>
          </a:p>
          <a:p>
            <a:endParaRPr lang="en-US" dirty="0">
              <a:cs typeface="Calibri"/>
            </a:endParaRPr>
          </a:p>
          <a:p>
            <a:r>
              <a:rPr lang="en-US" dirty="0">
                <a:cs typeface="Calibri"/>
              </a:rPr>
              <a:t>An Embedded Network Stack, or any network stack is the software component that allows an application, or embedded application, connect to the internet.</a:t>
            </a:r>
            <a:endParaRPr lang="en-US" dirty="0"/>
          </a:p>
          <a:p>
            <a:r>
              <a:rPr lang="en-US" dirty="0">
                <a:cs typeface="Calibri"/>
              </a:rPr>
              <a:t>It is just a set of network protocol implementations that has been tailored for and used in embedded systems. </a:t>
            </a:r>
          </a:p>
          <a:p>
            <a:r>
              <a:rPr lang="en-US" dirty="0">
                <a:cs typeface="Calibri"/>
              </a:rPr>
              <a:t>Here in this figure, the ENS comprises everything within this brown box, and as we can see, connects the firmware to the network hardware</a:t>
            </a:r>
          </a:p>
          <a:p>
            <a:endParaRPr lang="en-US" dirty="0">
              <a:cs typeface="Calibri"/>
            </a:endParaRPr>
          </a:p>
          <a:p>
            <a:r>
              <a:rPr lang="en-US" dirty="0">
                <a:cs typeface="Calibri"/>
              </a:rPr>
              <a:t>But even regular operating systems, such as </a:t>
            </a:r>
            <a:r>
              <a:rPr lang="en-US" dirty="0" err="1">
                <a:cs typeface="Calibri"/>
              </a:rPr>
              <a:t>linux</a:t>
            </a:r>
            <a:r>
              <a:rPr lang="en-US" dirty="0">
                <a:cs typeface="Calibri"/>
              </a:rPr>
              <a:t> and windows, have their own network stacks.</a:t>
            </a:r>
          </a:p>
          <a:p>
            <a:r>
              <a:rPr lang="en-US" dirty="0">
                <a:cs typeface="Calibri"/>
              </a:rPr>
              <a:t>So what makes the ENS interesting to study?</a:t>
            </a:r>
          </a:p>
          <a:p>
            <a:br>
              <a:rPr lang="en-US" dirty="0">
                <a:cs typeface="Calibri"/>
              </a:rPr>
            </a:br>
            <a:r>
              <a:rPr lang="en-US" dirty="0">
                <a:cs typeface="Calibri"/>
              </a:rPr>
              <a:t>Regular operating systems such as </a:t>
            </a:r>
            <a:r>
              <a:rPr lang="en-US" dirty="0" err="1">
                <a:cs typeface="Calibri"/>
              </a:rPr>
              <a:t>linux</a:t>
            </a:r>
            <a:r>
              <a:rPr lang="en-US" dirty="0">
                <a:cs typeface="Calibri"/>
              </a:rPr>
              <a:t> has software and hardware protections that prevent the exploitation of vulnerabilities. For example, ASLR and Stack Canaries makes buffer overflow vulnerability very difficult to exploit. </a:t>
            </a:r>
            <a:endParaRPr lang="en-US" dirty="0"/>
          </a:p>
          <a:p>
            <a:r>
              <a:rPr lang="en-US" dirty="0">
                <a:cs typeface="Calibri"/>
              </a:rPr>
              <a:t>Unfortunately, embedded systems do not have these protections. </a:t>
            </a:r>
          </a:p>
          <a:p>
            <a:r>
              <a:rPr lang="en-US" dirty="0">
                <a:cs typeface="Calibri"/>
              </a:rPr>
              <a:t>Hence, there is greater need to detect and eliminate critical vulnerabilities from these systems.</a:t>
            </a:r>
          </a:p>
          <a:p>
            <a:r>
              <a:rPr lang="en-US" dirty="0">
                <a:cs typeface="Calibri"/>
              </a:rPr>
              <a:t>Also, it is worth knowing that these ENS are closely tailored to embedded applications and operating systems, and hence, have very diverse characteristics.</a:t>
            </a:r>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FF209F92-05EE-6F4A-AD9C-ED35F0F76927}" type="slidenum">
              <a:rPr lang="en-US" smtClean="0"/>
              <a:t>5</a:t>
            </a:fld>
            <a:endParaRPr lang="en-US"/>
          </a:p>
        </p:txBody>
      </p:sp>
    </p:spTree>
    <p:extLst>
      <p:ext uri="{BB962C8B-B14F-4D97-AF65-F5344CB8AC3E}">
        <p14:creationId xmlns:p14="http://schemas.microsoft.com/office/powerpoint/2010/main" val="2148156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Before we look at an example of an ENS vulnerability</a:t>
            </a:r>
          </a:p>
          <a:p>
            <a:r>
              <a:rPr lang="en-US" dirty="0">
                <a:cs typeface="Calibri"/>
              </a:rPr>
              <a:t>Here is a network packet, comprising the ethernet, IPv4 and TCP headers. Here, let's indicate one field here, the MSS option field, with a brown box</a:t>
            </a: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FF209F92-05EE-6F4A-AD9C-ED35F0F76927}" type="slidenum">
              <a:rPr lang="en-US"/>
              <a:t>6</a:t>
            </a:fld>
            <a:endParaRPr lang="en-US"/>
          </a:p>
        </p:txBody>
      </p:sp>
    </p:spTree>
    <p:extLst>
      <p:ext uri="{BB962C8B-B14F-4D97-AF65-F5344CB8AC3E}">
        <p14:creationId xmlns:p14="http://schemas.microsoft.com/office/powerpoint/2010/main" val="3390861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is a snippet of code from FreeRTOS as at 2018. FreeRTOS is an open-source embedded operating system that is currently maintained by AWS.</a:t>
            </a:r>
          </a:p>
          <a:p>
            <a:endParaRPr lang="en-US" dirty="0">
              <a:cs typeface="Calibri"/>
            </a:endParaRPr>
          </a:p>
          <a:p>
            <a:r>
              <a:rPr lang="en-US" dirty="0">
                <a:cs typeface="Calibri"/>
              </a:rPr>
              <a:t>First, we remember the MSS field in the network packet</a:t>
            </a:r>
          </a:p>
          <a:p>
            <a:endParaRPr lang="en-US" dirty="0">
              <a:cs typeface="Calibri"/>
            </a:endParaRPr>
          </a:p>
          <a:p>
            <a:r>
              <a:rPr lang="en-US" dirty="0">
                <a:cs typeface="Calibri"/>
              </a:rPr>
              <a:t>In the last line here, we can see that the MSS field is used as the divisor in this operation.</a:t>
            </a:r>
          </a:p>
          <a:p>
            <a:r>
              <a:rPr lang="en-US" dirty="0">
                <a:cs typeface="Calibri"/>
              </a:rPr>
              <a:t>If that value is zero, as shown in our packet, we get a division-by-zero vulnerability which can lead to a denial of service attack. For embedded systems such as a pacemaker or a car, such a denial of service can have disastrous consequences.</a:t>
            </a:r>
          </a:p>
        </p:txBody>
      </p:sp>
      <p:sp>
        <p:nvSpPr>
          <p:cNvPr id="4" name="Slide Number Placeholder 3"/>
          <p:cNvSpPr>
            <a:spLocks noGrp="1"/>
          </p:cNvSpPr>
          <p:nvPr>
            <p:ph type="sldNum" sz="quarter" idx="5"/>
          </p:nvPr>
        </p:nvSpPr>
        <p:spPr/>
        <p:txBody>
          <a:bodyPr/>
          <a:lstStyle/>
          <a:p>
            <a:fld id="{FF209F92-05EE-6F4A-AD9C-ED35F0F76927}" type="slidenum">
              <a:rPr lang="en-US"/>
              <a:t>7</a:t>
            </a:fld>
            <a:endParaRPr lang="en-US"/>
          </a:p>
        </p:txBody>
      </p:sp>
    </p:spTree>
    <p:extLst>
      <p:ext uri="{BB962C8B-B14F-4D97-AF65-F5344CB8AC3E}">
        <p14:creationId xmlns:p14="http://schemas.microsoft.com/office/powerpoint/2010/main" val="1041044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order to properly understand and detect these ENS vulnerabilities, we defined the following 4 research questions.</a:t>
            </a:r>
          </a:p>
          <a:p>
            <a:endParaRPr lang="en-US" dirty="0">
              <a:cs typeface="Calibri"/>
            </a:endParaRPr>
          </a:p>
          <a:p>
            <a:r>
              <a:rPr lang="en-US" dirty="0">
                <a:cs typeface="Calibri"/>
              </a:rPr>
              <a:t>First, we study the ENS vulnerabilities, and identify their characteristics.</a:t>
            </a:r>
          </a:p>
          <a:p>
            <a:r>
              <a:rPr lang="en-US" dirty="0">
                <a:cs typeface="Calibri"/>
              </a:rPr>
              <a:t>With our results and findings, we design a bounded systematic detection tool that is capable of detecting these ENS vulnerabilities</a:t>
            </a:r>
          </a:p>
        </p:txBody>
      </p:sp>
      <p:sp>
        <p:nvSpPr>
          <p:cNvPr id="4" name="Slide Number Placeholder 3"/>
          <p:cNvSpPr>
            <a:spLocks noGrp="1"/>
          </p:cNvSpPr>
          <p:nvPr>
            <p:ph type="sldNum" sz="quarter" idx="5"/>
          </p:nvPr>
        </p:nvSpPr>
        <p:spPr/>
        <p:txBody>
          <a:bodyPr/>
          <a:lstStyle/>
          <a:p>
            <a:fld id="{FF209F92-05EE-6F4A-AD9C-ED35F0F76927}" type="slidenum">
              <a:rPr lang="en-US"/>
              <a:t>8</a:t>
            </a:fld>
            <a:endParaRPr lang="en-US"/>
          </a:p>
        </p:txBody>
      </p:sp>
    </p:spTree>
    <p:extLst>
      <p:ext uri="{BB962C8B-B14F-4D97-AF65-F5344CB8AC3E}">
        <p14:creationId xmlns:p14="http://schemas.microsoft.com/office/powerpoint/2010/main" val="888732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209F92-05EE-6F4A-AD9C-ED35F0F76927}" type="slidenum">
              <a:rPr lang="en-US" smtClean="0"/>
              <a:t>9</a:t>
            </a:fld>
            <a:endParaRPr lang="en-US"/>
          </a:p>
        </p:txBody>
      </p:sp>
    </p:spTree>
    <p:extLst>
      <p:ext uri="{BB962C8B-B14F-4D97-AF65-F5344CB8AC3E}">
        <p14:creationId xmlns:p14="http://schemas.microsoft.com/office/powerpoint/2010/main" val="3533229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simple">
    <p:spTree>
      <p:nvGrpSpPr>
        <p:cNvPr id="1" name=""/>
        <p:cNvGrpSpPr/>
        <p:nvPr/>
      </p:nvGrpSpPr>
      <p:grpSpPr>
        <a:xfrm>
          <a:off x="0" y="0"/>
          <a:ext cx="0" cy="0"/>
          <a:chOff x="0" y="0"/>
          <a:chExt cx="0" cy="0"/>
        </a:xfrm>
      </p:grpSpPr>
      <p:sp>
        <p:nvSpPr>
          <p:cNvPr id="251918" name="Rectangle 14"/>
          <p:cNvSpPr>
            <a:spLocks noGrp="1" noChangeArrowheads="1"/>
          </p:cNvSpPr>
          <p:nvPr>
            <p:ph type="subTitle" idx="1"/>
          </p:nvPr>
        </p:nvSpPr>
        <p:spPr>
          <a:xfrm>
            <a:off x="1308100" y="3235325"/>
            <a:ext cx="6400800" cy="1881188"/>
          </a:xfrm>
        </p:spPr>
        <p:txBody>
          <a:bodyPr/>
          <a:lstStyle>
            <a:lvl1pPr marL="0" indent="0" algn="ctr">
              <a:buFont typeface="Times" pitchFamily="18" charset="0"/>
              <a:buNone/>
              <a:defRPr>
                <a:solidFill>
                  <a:srgbClr val="000000"/>
                </a:solidFill>
                <a:latin typeface="Calibri" panose="020F0502020204030204" pitchFamily="34" charset="0"/>
                <a:cs typeface="Calibri" panose="020F0502020204030204" pitchFamily="34" charset="0"/>
              </a:defRPr>
            </a:lvl1pPr>
          </a:lstStyle>
          <a:p>
            <a:r>
              <a:rPr lang="en-US" altLang="ko-KR"/>
              <a:t>Click to edit Master subtitle style</a:t>
            </a:r>
          </a:p>
        </p:txBody>
      </p:sp>
      <p:sp>
        <p:nvSpPr>
          <p:cNvPr id="251914" name="Rectangle 10"/>
          <p:cNvSpPr>
            <a:spLocks noGrp="1" noChangeArrowheads="1"/>
          </p:cNvSpPr>
          <p:nvPr>
            <p:ph type="ctrTitle" hasCustomPrompt="1"/>
          </p:nvPr>
        </p:nvSpPr>
        <p:spPr>
          <a:xfrm>
            <a:off x="1127125" y="2078038"/>
            <a:ext cx="7031038" cy="874712"/>
          </a:xfrm>
          <a:ln>
            <a:noFill/>
          </a:ln>
        </p:spPr>
        <p:txBody>
          <a:bodyPr/>
          <a:lstStyle>
            <a:lvl1pPr algn="ctr">
              <a:defRPr sz="3600" cap="none">
                <a:solidFill>
                  <a:srgbClr val="000000"/>
                </a:solidFill>
                <a:latin typeface="Calibri" panose="020F0502020204030204" pitchFamily="34" charset="0"/>
                <a:cs typeface="Calibri" panose="020F0502020204030204" pitchFamily="34" charset="0"/>
              </a:defRPr>
            </a:lvl1pPr>
          </a:lstStyle>
          <a:p>
            <a:r>
              <a:rPr lang="en-US" altLang="ko-KR"/>
              <a:t>Click to edit master title style</a:t>
            </a:r>
          </a:p>
        </p:txBody>
      </p:sp>
      <p:sp>
        <p:nvSpPr>
          <p:cNvPr id="8" name="Line 66">
            <a:extLst>
              <a:ext uri="{FF2B5EF4-FFF2-40B4-BE49-F238E27FC236}">
                <a16:creationId xmlns:a16="http://schemas.microsoft.com/office/drawing/2014/main" id="{9629C0A1-FA46-974B-8B59-DAFA34D587F5}"/>
              </a:ext>
            </a:extLst>
          </p:cNvPr>
          <p:cNvSpPr>
            <a:spLocks noChangeShapeType="1"/>
          </p:cNvSpPr>
          <p:nvPr userDrawn="1"/>
        </p:nvSpPr>
        <p:spPr bwMode="auto">
          <a:xfrm flipV="1">
            <a:off x="-16760" y="0"/>
            <a:ext cx="9144000" cy="0"/>
          </a:xfrm>
          <a:prstGeom prst="line">
            <a:avLst/>
          </a:prstGeom>
          <a:noFill/>
          <a:ln w="38100">
            <a:solidFill>
              <a:schemeClr val="accent1"/>
            </a:solidFill>
            <a:miter lim="800000"/>
            <a:headEnd/>
            <a:tailEnd/>
          </a:ln>
          <a:effectLst/>
        </p:spPr>
        <p:txBody>
          <a:bodyPr wrap="none"/>
          <a:lstStyle/>
          <a:p>
            <a:endParaRPr lang="ko-KR" altLang="en-US"/>
          </a:p>
        </p:txBody>
      </p:sp>
      <p:sp>
        <p:nvSpPr>
          <p:cNvPr id="11" name="Line 66">
            <a:extLst>
              <a:ext uri="{FF2B5EF4-FFF2-40B4-BE49-F238E27FC236}">
                <a16:creationId xmlns:a16="http://schemas.microsoft.com/office/drawing/2014/main" id="{F21F285B-3B58-4149-B959-9010CE636448}"/>
              </a:ext>
            </a:extLst>
          </p:cNvPr>
          <p:cNvSpPr>
            <a:spLocks noChangeShapeType="1"/>
          </p:cNvSpPr>
          <p:nvPr userDrawn="1"/>
        </p:nvSpPr>
        <p:spPr bwMode="auto">
          <a:xfrm flipV="1">
            <a:off x="0" y="6858000"/>
            <a:ext cx="9144000" cy="0"/>
          </a:xfrm>
          <a:prstGeom prst="line">
            <a:avLst/>
          </a:prstGeom>
          <a:noFill/>
          <a:ln w="38100">
            <a:solidFill>
              <a:schemeClr val="accent1"/>
            </a:solidFill>
            <a:miter lim="800000"/>
            <a:headEnd/>
            <a:tailEnd/>
          </a:ln>
          <a:effectLst/>
        </p:spPr>
        <p:txBody>
          <a:bodyPr wrap="none"/>
          <a:lstStyle/>
          <a:p>
            <a:endParaRPr lang="ko-KR" altLang="en-US"/>
          </a:p>
        </p:txBody>
      </p:sp>
      <p:sp>
        <p:nvSpPr>
          <p:cNvPr id="10" name="Slide Number Placeholder 4">
            <a:extLst>
              <a:ext uri="{FF2B5EF4-FFF2-40B4-BE49-F238E27FC236}">
                <a16:creationId xmlns:a16="http://schemas.microsoft.com/office/drawing/2014/main" id="{5F3C42A2-A875-7F49-9930-886B64F2621A}"/>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EB45DA-9A0D-DC49-8E02-F30A5DDC21C3}" type="slidenum">
              <a:t>‹#›</a:t>
            </a:fld>
            <a:endParaRPr lang="en-US"/>
          </a:p>
        </p:txBody>
      </p:sp>
      <p:pic>
        <p:nvPicPr>
          <p:cNvPr id="1026" name="Picture 2" descr="Electrical and Computer Engineering Black and Gold Co-Brand Logo">
            <a:extLst>
              <a:ext uri="{FF2B5EF4-FFF2-40B4-BE49-F238E27FC236}">
                <a16:creationId xmlns:a16="http://schemas.microsoft.com/office/drawing/2014/main" id="{DA2A365A-4E3B-2A48-8812-990B2A2EE92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76158" y="5721845"/>
            <a:ext cx="1264684" cy="999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609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내용 개체 틀 2"/>
          <p:cNvSpPr>
            <a:spLocks noGrp="1"/>
          </p:cNvSpPr>
          <p:nvPr>
            <p:ph idx="1" hasCustomPrompt="1"/>
          </p:nvPr>
        </p:nvSpPr>
        <p:spPr>
          <a:xfrm>
            <a:off x="277148" y="1305004"/>
            <a:ext cx="8557768" cy="5166916"/>
          </a:xfrm>
        </p:spPr>
        <p:txBody>
          <a:bodyPr/>
          <a:lstStyle>
            <a:lvl2pPr>
              <a:defRPr/>
            </a:lvl2pPr>
            <a:lvl3pPr>
              <a:defRPr/>
            </a:lvl3pPr>
          </a:lstStyle>
          <a:p>
            <a:pPr lvl="0"/>
            <a:r>
              <a:rPr lang="en-US" altLang="ko-KR"/>
              <a:t>Words</a:t>
            </a:r>
            <a:endParaRPr lang="ko-KR" altLang="en-US"/>
          </a:p>
          <a:p>
            <a:pPr lvl="1"/>
            <a:r>
              <a:rPr lang="en-US" altLang="ko-KR"/>
              <a:t>Words</a:t>
            </a:r>
            <a:endParaRPr lang="ko-KR" altLang="en-US"/>
          </a:p>
          <a:p>
            <a:pPr lvl="2"/>
            <a:r>
              <a:rPr lang="en-US" altLang="ko-KR"/>
              <a:t>Words</a:t>
            </a:r>
          </a:p>
          <a:p>
            <a:pPr lvl="3"/>
            <a:r>
              <a:rPr lang="en-US" altLang="ko-KR"/>
              <a:t>Words</a:t>
            </a:r>
          </a:p>
          <a:p>
            <a:pPr lvl="4"/>
            <a:r>
              <a:rPr lang="en-US" altLang="ko-KR"/>
              <a:t>Words</a:t>
            </a:r>
            <a:endParaRPr lang="ko-KR" altLang="en-US"/>
          </a:p>
        </p:txBody>
      </p:sp>
      <p:sp>
        <p:nvSpPr>
          <p:cNvPr id="5" name="제목 1"/>
          <p:cNvSpPr>
            <a:spLocks noGrp="1"/>
          </p:cNvSpPr>
          <p:nvPr>
            <p:ph type="title" hasCustomPrompt="1"/>
          </p:nvPr>
        </p:nvSpPr>
        <p:spPr>
          <a:xfrm>
            <a:off x="277148" y="118428"/>
            <a:ext cx="8043862" cy="638175"/>
          </a:xfrm>
          <a:noFill/>
          <a:ln>
            <a:noFill/>
          </a:ln>
        </p:spPr>
        <p:txBody>
          <a:bodyPr/>
          <a:lstStyle>
            <a:lvl1pPr algn="l">
              <a:defRPr b="0"/>
            </a:lvl1pPr>
          </a:lstStyle>
          <a:p>
            <a:r>
              <a:rPr lang="en-US" altLang="ko-KR"/>
              <a:t>Title</a:t>
            </a:r>
            <a:endParaRPr lang="ko-KR" altLang="en-US"/>
          </a:p>
        </p:txBody>
      </p:sp>
      <p:sp>
        <p:nvSpPr>
          <p:cNvPr id="4" name="Line 66">
            <a:extLst>
              <a:ext uri="{FF2B5EF4-FFF2-40B4-BE49-F238E27FC236}">
                <a16:creationId xmlns:a16="http://schemas.microsoft.com/office/drawing/2014/main" id="{67B3E873-1394-3543-8BD2-2C910090ECBD}"/>
              </a:ext>
            </a:extLst>
          </p:cNvPr>
          <p:cNvSpPr>
            <a:spLocks noChangeShapeType="1"/>
          </p:cNvSpPr>
          <p:nvPr userDrawn="1"/>
        </p:nvSpPr>
        <p:spPr bwMode="auto">
          <a:xfrm flipV="1">
            <a:off x="277148" y="756603"/>
            <a:ext cx="8557769" cy="0"/>
          </a:xfrm>
          <a:prstGeom prst="line">
            <a:avLst/>
          </a:prstGeom>
          <a:noFill/>
          <a:ln w="38100">
            <a:solidFill>
              <a:schemeClr val="accent1"/>
            </a:solidFill>
            <a:miter lim="800000"/>
            <a:headEnd/>
            <a:tailEnd/>
          </a:ln>
          <a:effectLst/>
        </p:spPr>
        <p:txBody>
          <a:bodyPr wrap="none"/>
          <a:lstStyle/>
          <a:p>
            <a:endParaRPr lang="ko-KR" altLang="en-US"/>
          </a:p>
        </p:txBody>
      </p:sp>
      <p:sp>
        <p:nvSpPr>
          <p:cNvPr id="7" name="Slide Number Placeholder 4">
            <a:extLst>
              <a:ext uri="{FF2B5EF4-FFF2-40B4-BE49-F238E27FC236}">
                <a16:creationId xmlns:a16="http://schemas.microsoft.com/office/drawing/2014/main" id="{010635A2-0953-8C4C-807B-9F1EE80A1BFB}"/>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EB45DA-9A0D-DC49-8E02-F30A5DDC21C3}" type="slidenum">
              <a:t>‹#›</a:t>
            </a:fld>
            <a:endParaRPr lang="en-US"/>
          </a:p>
        </p:txBody>
      </p:sp>
    </p:spTree>
    <p:extLst>
      <p:ext uri="{BB962C8B-B14F-4D97-AF65-F5344CB8AC3E}">
        <p14:creationId xmlns:p14="http://schemas.microsoft.com/office/powerpoint/2010/main" val="3328718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ouble content">
    <p:spTree>
      <p:nvGrpSpPr>
        <p:cNvPr id="1" name=""/>
        <p:cNvGrpSpPr/>
        <p:nvPr/>
      </p:nvGrpSpPr>
      <p:grpSpPr>
        <a:xfrm>
          <a:off x="0" y="0"/>
          <a:ext cx="0" cy="0"/>
          <a:chOff x="0" y="0"/>
          <a:chExt cx="0" cy="0"/>
        </a:xfrm>
      </p:grpSpPr>
      <p:sp>
        <p:nvSpPr>
          <p:cNvPr id="3" name="내용 개체 틀 2"/>
          <p:cNvSpPr>
            <a:spLocks noGrp="1"/>
          </p:cNvSpPr>
          <p:nvPr>
            <p:ph sz="half" idx="1" hasCustomPrompt="1"/>
          </p:nvPr>
        </p:nvSpPr>
        <p:spPr>
          <a:xfrm>
            <a:off x="484369" y="1250205"/>
            <a:ext cx="4038600" cy="4525963"/>
          </a:xfrm>
        </p:spPr>
        <p:txBody>
          <a:bodyPr/>
          <a:lstStyle>
            <a:lvl1pPr>
              <a:defRPr sz="32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altLang="ko-KR"/>
              <a:t>Words</a:t>
            </a:r>
          </a:p>
          <a:p>
            <a:pPr lvl="1"/>
            <a:r>
              <a:rPr lang="en-US" altLang="ko-KR"/>
              <a:t>Words</a:t>
            </a:r>
          </a:p>
          <a:p>
            <a:pPr lvl="2"/>
            <a:r>
              <a:rPr lang="en-US" altLang="ko-KR"/>
              <a:t>Words</a:t>
            </a:r>
          </a:p>
          <a:p>
            <a:pPr lvl="3"/>
            <a:r>
              <a:rPr lang="en-US" altLang="ko-KR"/>
              <a:t>Words</a:t>
            </a:r>
          </a:p>
          <a:p>
            <a:pPr lvl="4"/>
            <a:r>
              <a:rPr lang="en-US" altLang="ko-KR"/>
              <a:t>Words</a:t>
            </a:r>
            <a:endParaRPr lang="ko-KR" altLang="en-US"/>
          </a:p>
        </p:txBody>
      </p:sp>
      <p:sp>
        <p:nvSpPr>
          <p:cNvPr id="4" name="내용 개체 틀 3"/>
          <p:cNvSpPr>
            <a:spLocks noGrp="1"/>
          </p:cNvSpPr>
          <p:nvPr>
            <p:ph sz="half" idx="2" hasCustomPrompt="1"/>
          </p:nvPr>
        </p:nvSpPr>
        <p:spPr>
          <a:xfrm>
            <a:off x="4675369" y="1250205"/>
            <a:ext cx="4038600" cy="4525963"/>
          </a:xfrm>
        </p:spPr>
        <p:txBody>
          <a:bodyPr/>
          <a:lstStyle>
            <a:lvl1pPr>
              <a:defRPr sz="32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altLang="ko-KR"/>
              <a:t>Words</a:t>
            </a:r>
          </a:p>
          <a:p>
            <a:pPr lvl="1"/>
            <a:r>
              <a:rPr lang="en-US" altLang="ko-KR"/>
              <a:t>Words</a:t>
            </a:r>
          </a:p>
          <a:p>
            <a:pPr lvl="2"/>
            <a:r>
              <a:rPr lang="en-US" altLang="ko-KR"/>
              <a:t>Words</a:t>
            </a:r>
          </a:p>
          <a:p>
            <a:pPr lvl="3"/>
            <a:r>
              <a:rPr lang="en-US" altLang="ko-KR"/>
              <a:t>Words</a:t>
            </a:r>
          </a:p>
          <a:p>
            <a:pPr lvl="4"/>
            <a:r>
              <a:rPr lang="en-US" altLang="ko-KR"/>
              <a:t>Words</a:t>
            </a:r>
            <a:endParaRPr lang="ko-KR" altLang="en-US"/>
          </a:p>
        </p:txBody>
      </p:sp>
      <p:sp>
        <p:nvSpPr>
          <p:cNvPr id="7" name="Line 66">
            <a:extLst>
              <a:ext uri="{FF2B5EF4-FFF2-40B4-BE49-F238E27FC236}">
                <a16:creationId xmlns:a16="http://schemas.microsoft.com/office/drawing/2014/main" id="{43238AEC-E676-EF48-A1EE-CE1856C5DB86}"/>
              </a:ext>
            </a:extLst>
          </p:cNvPr>
          <p:cNvSpPr>
            <a:spLocks noChangeShapeType="1"/>
          </p:cNvSpPr>
          <p:nvPr userDrawn="1"/>
        </p:nvSpPr>
        <p:spPr bwMode="auto">
          <a:xfrm flipV="1">
            <a:off x="277148" y="756603"/>
            <a:ext cx="8577217" cy="0"/>
          </a:xfrm>
          <a:prstGeom prst="line">
            <a:avLst/>
          </a:prstGeom>
          <a:noFill/>
          <a:ln w="38100">
            <a:solidFill>
              <a:schemeClr val="accent1"/>
            </a:solidFill>
            <a:miter lim="800000"/>
            <a:headEnd/>
            <a:tailEnd/>
          </a:ln>
          <a:effectLst/>
        </p:spPr>
        <p:txBody>
          <a:bodyPr wrap="none"/>
          <a:lstStyle/>
          <a:p>
            <a:endParaRPr lang="ko-KR" altLang="en-US"/>
          </a:p>
        </p:txBody>
      </p:sp>
      <p:sp>
        <p:nvSpPr>
          <p:cNvPr id="12" name="제목 1">
            <a:extLst>
              <a:ext uri="{FF2B5EF4-FFF2-40B4-BE49-F238E27FC236}">
                <a16:creationId xmlns:a16="http://schemas.microsoft.com/office/drawing/2014/main" id="{4EEA1B3E-FF6B-734D-830E-C9FC203C0A8A}"/>
              </a:ext>
            </a:extLst>
          </p:cNvPr>
          <p:cNvSpPr>
            <a:spLocks noGrp="1"/>
          </p:cNvSpPr>
          <p:nvPr>
            <p:ph type="title" hasCustomPrompt="1"/>
          </p:nvPr>
        </p:nvSpPr>
        <p:spPr>
          <a:xfrm>
            <a:off x="277148" y="118428"/>
            <a:ext cx="8043862" cy="638175"/>
          </a:xfrm>
          <a:noFill/>
          <a:ln>
            <a:noFill/>
          </a:ln>
        </p:spPr>
        <p:txBody>
          <a:bodyPr/>
          <a:lstStyle>
            <a:lvl1pPr algn="l">
              <a:defRPr b="0"/>
            </a:lvl1pPr>
          </a:lstStyle>
          <a:p>
            <a:r>
              <a:rPr lang="en-US" altLang="ko-KR"/>
              <a:t>Title</a:t>
            </a:r>
            <a:endParaRPr lang="ko-KR" altLang="en-US"/>
          </a:p>
        </p:txBody>
      </p:sp>
      <p:sp>
        <p:nvSpPr>
          <p:cNvPr id="9" name="Slide Number Placeholder 4">
            <a:extLst>
              <a:ext uri="{FF2B5EF4-FFF2-40B4-BE49-F238E27FC236}">
                <a16:creationId xmlns:a16="http://schemas.microsoft.com/office/drawing/2014/main" id="{3596EAF3-2266-1C40-896A-50BCE8F3A59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EB45DA-9A0D-DC49-8E02-F30A5DDC21C3}" type="slidenum">
              <a:t>‹#›</a:t>
            </a:fld>
            <a:endParaRPr lang="en-US"/>
          </a:p>
        </p:txBody>
      </p:sp>
    </p:spTree>
    <p:extLst>
      <p:ext uri="{BB962C8B-B14F-4D97-AF65-F5344CB8AC3E}">
        <p14:creationId xmlns:p14="http://schemas.microsoft.com/office/powerpoint/2010/main" val="694698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685800" y="2747963"/>
            <a:ext cx="7772400" cy="1362075"/>
          </a:xfrm>
          <a:ln>
            <a:noFill/>
          </a:ln>
        </p:spPr>
        <p:txBody>
          <a:bodyPr anchor="t"/>
          <a:lstStyle>
            <a:lvl1pPr algn="ctr">
              <a:defRPr sz="4000" b="0" cap="none"/>
            </a:lvl1pPr>
          </a:lstStyle>
          <a:p>
            <a:r>
              <a:rPr lang="en-US" altLang="ko-KR"/>
              <a:t>Section heading</a:t>
            </a:r>
            <a:endParaRPr lang="ko-KR" altLang="en-US"/>
          </a:p>
        </p:txBody>
      </p:sp>
      <p:sp>
        <p:nvSpPr>
          <p:cNvPr id="5" name="Line 66">
            <a:extLst>
              <a:ext uri="{FF2B5EF4-FFF2-40B4-BE49-F238E27FC236}">
                <a16:creationId xmlns:a16="http://schemas.microsoft.com/office/drawing/2014/main" id="{5A7CBECB-F891-1E49-A038-D12E9EBD544E}"/>
              </a:ext>
            </a:extLst>
          </p:cNvPr>
          <p:cNvSpPr>
            <a:spLocks noChangeShapeType="1"/>
          </p:cNvSpPr>
          <p:nvPr userDrawn="1"/>
        </p:nvSpPr>
        <p:spPr bwMode="auto">
          <a:xfrm flipV="1">
            <a:off x="-57794" y="0"/>
            <a:ext cx="9259587" cy="0"/>
          </a:xfrm>
          <a:prstGeom prst="line">
            <a:avLst/>
          </a:prstGeom>
          <a:noFill/>
          <a:ln w="76200">
            <a:solidFill>
              <a:schemeClr val="accent1"/>
            </a:solidFill>
            <a:miter lim="800000"/>
            <a:headEnd/>
            <a:tailEnd/>
          </a:ln>
          <a:effectLst/>
        </p:spPr>
        <p:txBody>
          <a:bodyPr wrap="none"/>
          <a:lstStyle/>
          <a:p>
            <a:endParaRPr lang="ko-KR" altLang="en-US"/>
          </a:p>
        </p:txBody>
      </p:sp>
      <p:sp>
        <p:nvSpPr>
          <p:cNvPr id="6" name="Line 66">
            <a:extLst>
              <a:ext uri="{FF2B5EF4-FFF2-40B4-BE49-F238E27FC236}">
                <a16:creationId xmlns:a16="http://schemas.microsoft.com/office/drawing/2014/main" id="{A0F4931F-670B-5345-A445-E4A05AED83C7}"/>
              </a:ext>
            </a:extLst>
          </p:cNvPr>
          <p:cNvSpPr>
            <a:spLocks noChangeShapeType="1"/>
          </p:cNvSpPr>
          <p:nvPr userDrawn="1"/>
        </p:nvSpPr>
        <p:spPr bwMode="auto">
          <a:xfrm flipV="1">
            <a:off x="-78517" y="6858000"/>
            <a:ext cx="9259587" cy="0"/>
          </a:xfrm>
          <a:prstGeom prst="line">
            <a:avLst/>
          </a:prstGeom>
          <a:noFill/>
          <a:ln w="76200">
            <a:solidFill>
              <a:schemeClr val="accent1"/>
            </a:solidFill>
            <a:miter lim="800000"/>
            <a:headEnd/>
            <a:tailEnd/>
          </a:ln>
          <a:effectLst/>
        </p:spPr>
        <p:txBody>
          <a:bodyPr wrap="none"/>
          <a:lstStyle/>
          <a:p>
            <a:endParaRPr lang="ko-KR" altLang="en-US"/>
          </a:p>
        </p:txBody>
      </p:sp>
      <p:sp>
        <p:nvSpPr>
          <p:cNvPr id="8" name="Slide Number Placeholder 4">
            <a:extLst>
              <a:ext uri="{FF2B5EF4-FFF2-40B4-BE49-F238E27FC236}">
                <a16:creationId xmlns:a16="http://schemas.microsoft.com/office/drawing/2014/main" id="{8B85C08C-FD8D-C643-B13D-155D9A63D59A}"/>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EB45DA-9A0D-DC49-8E02-F30A5DDC21C3}" type="slidenum">
              <a:t>‹#›</a:t>
            </a:fld>
            <a:endParaRPr lang="en-US"/>
          </a:p>
        </p:txBody>
      </p:sp>
    </p:spTree>
    <p:extLst>
      <p:ext uri="{BB962C8B-B14F-4D97-AF65-F5344CB8AC3E}">
        <p14:creationId xmlns:p14="http://schemas.microsoft.com/office/powerpoint/2010/main" val="2909255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ouble content - titled">
    <p:spTree>
      <p:nvGrpSpPr>
        <p:cNvPr id="1" name=""/>
        <p:cNvGrpSpPr/>
        <p:nvPr/>
      </p:nvGrpSpPr>
      <p:grpSpPr>
        <a:xfrm>
          <a:off x="0" y="0"/>
          <a:ext cx="0" cy="0"/>
          <a:chOff x="0" y="0"/>
          <a:chExt cx="0" cy="0"/>
        </a:xfrm>
      </p:grpSpPr>
      <p:sp>
        <p:nvSpPr>
          <p:cNvPr id="3" name="텍스트 개체 틀 2"/>
          <p:cNvSpPr>
            <a:spLocks noGrp="1"/>
          </p:cNvSpPr>
          <p:nvPr>
            <p:ph type="body" idx="1" hasCustomPrompt="1"/>
          </p:nvPr>
        </p:nvSpPr>
        <p:spPr>
          <a:xfrm>
            <a:off x="457200" y="1258655"/>
            <a:ext cx="4040188" cy="63976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a:t>Left title</a:t>
            </a:r>
            <a:endParaRPr lang="ko-KR" altLang="en-US"/>
          </a:p>
        </p:txBody>
      </p:sp>
      <p:sp>
        <p:nvSpPr>
          <p:cNvPr id="4" name="내용 개체 틀 3"/>
          <p:cNvSpPr>
            <a:spLocks noGrp="1"/>
          </p:cNvSpPr>
          <p:nvPr>
            <p:ph sz="half" idx="2" hasCustomPrompt="1"/>
          </p:nvPr>
        </p:nvSpPr>
        <p:spPr>
          <a:xfrm>
            <a:off x="457200" y="1898417"/>
            <a:ext cx="4040188" cy="3951288"/>
          </a:xfrm>
        </p:spPr>
        <p:txBody>
          <a:bodyPr/>
          <a:lstStyle>
            <a:lvl1pPr>
              <a:defRPr sz="3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ko-KR"/>
              <a:t>Words</a:t>
            </a:r>
            <a:endParaRPr lang="ko-KR" altLang="en-US"/>
          </a:p>
        </p:txBody>
      </p:sp>
      <p:sp>
        <p:nvSpPr>
          <p:cNvPr id="5" name="텍스트 개체 틀 4"/>
          <p:cNvSpPr>
            <a:spLocks noGrp="1"/>
          </p:cNvSpPr>
          <p:nvPr>
            <p:ph type="body" sz="quarter" idx="3" hasCustomPrompt="1"/>
          </p:nvPr>
        </p:nvSpPr>
        <p:spPr>
          <a:xfrm>
            <a:off x="4645025" y="1258655"/>
            <a:ext cx="4041775" cy="63976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a:t>Right title</a:t>
            </a:r>
            <a:endParaRPr lang="ko-KR" altLang="en-US"/>
          </a:p>
        </p:txBody>
      </p:sp>
      <p:sp>
        <p:nvSpPr>
          <p:cNvPr id="6" name="내용 개체 틀 5"/>
          <p:cNvSpPr>
            <a:spLocks noGrp="1"/>
          </p:cNvSpPr>
          <p:nvPr>
            <p:ph sz="quarter" idx="4" hasCustomPrompt="1"/>
          </p:nvPr>
        </p:nvSpPr>
        <p:spPr>
          <a:xfrm>
            <a:off x="4645025" y="1898417"/>
            <a:ext cx="4041775" cy="3951288"/>
          </a:xfrm>
        </p:spPr>
        <p:txBody>
          <a:bodyPr/>
          <a:lstStyle>
            <a:lvl1pPr>
              <a:defRPr sz="3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ko-KR"/>
              <a:t>Words</a:t>
            </a:r>
            <a:endParaRPr lang="ko-KR" altLang="en-US"/>
          </a:p>
        </p:txBody>
      </p:sp>
      <p:sp>
        <p:nvSpPr>
          <p:cNvPr id="9" name="Line 66">
            <a:extLst>
              <a:ext uri="{FF2B5EF4-FFF2-40B4-BE49-F238E27FC236}">
                <a16:creationId xmlns:a16="http://schemas.microsoft.com/office/drawing/2014/main" id="{2473502F-33E0-294C-B0A7-D634CB781736}"/>
              </a:ext>
            </a:extLst>
          </p:cNvPr>
          <p:cNvSpPr>
            <a:spLocks noChangeShapeType="1"/>
          </p:cNvSpPr>
          <p:nvPr userDrawn="1"/>
        </p:nvSpPr>
        <p:spPr bwMode="auto">
          <a:xfrm flipV="1">
            <a:off x="277148" y="756603"/>
            <a:ext cx="8577217" cy="0"/>
          </a:xfrm>
          <a:prstGeom prst="line">
            <a:avLst/>
          </a:prstGeom>
          <a:noFill/>
          <a:ln w="38100">
            <a:solidFill>
              <a:schemeClr val="accent1"/>
            </a:solidFill>
            <a:miter lim="800000"/>
            <a:headEnd/>
            <a:tailEnd/>
          </a:ln>
          <a:effectLst/>
        </p:spPr>
        <p:txBody>
          <a:bodyPr wrap="none"/>
          <a:lstStyle/>
          <a:p>
            <a:endParaRPr lang="ko-KR" altLang="en-US"/>
          </a:p>
        </p:txBody>
      </p:sp>
      <p:sp>
        <p:nvSpPr>
          <p:cNvPr id="13" name="제목 1">
            <a:extLst>
              <a:ext uri="{FF2B5EF4-FFF2-40B4-BE49-F238E27FC236}">
                <a16:creationId xmlns:a16="http://schemas.microsoft.com/office/drawing/2014/main" id="{AA231EA3-1A2F-1844-B410-74339C343F3B}"/>
              </a:ext>
            </a:extLst>
          </p:cNvPr>
          <p:cNvSpPr>
            <a:spLocks noGrp="1"/>
          </p:cNvSpPr>
          <p:nvPr>
            <p:ph type="title" hasCustomPrompt="1"/>
          </p:nvPr>
        </p:nvSpPr>
        <p:spPr>
          <a:xfrm>
            <a:off x="277148" y="118428"/>
            <a:ext cx="8043862" cy="638175"/>
          </a:xfrm>
          <a:noFill/>
          <a:ln>
            <a:noFill/>
          </a:ln>
        </p:spPr>
        <p:txBody>
          <a:bodyPr/>
          <a:lstStyle>
            <a:lvl1pPr algn="l">
              <a:defRPr b="0"/>
            </a:lvl1pPr>
          </a:lstStyle>
          <a:p>
            <a:r>
              <a:rPr lang="en-US" altLang="ko-KR"/>
              <a:t>Title</a:t>
            </a:r>
            <a:endParaRPr lang="ko-KR" altLang="en-US"/>
          </a:p>
        </p:txBody>
      </p:sp>
      <p:sp>
        <p:nvSpPr>
          <p:cNvPr id="11" name="Slide Number Placeholder 4">
            <a:extLst>
              <a:ext uri="{FF2B5EF4-FFF2-40B4-BE49-F238E27FC236}">
                <a16:creationId xmlns:a16="http://schemas.microsoft.com/office/drawing/2014/main" id="{9B355AFC-141A-4E45-A581-13630ADD3A56}"/>
              </a:ext>
            </a:extLst>
          </p:cNvPr>
          <p:cNvSpPr>
            <a:spLocks noGrp="1"/>
          </p:cNvSpPr>
          <p:nvPr>
            <p:ph type="sldNum" sz="quarter" idx="11"/>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EB45DA-9A0D-DC49-8E02-F30A5DDC21C3}" type="slidenum">
              <a:t>‹#›</a:t>
            </a:fld>
            <a:endParaRPr lang="en-US"/>
          </a:p>
        </p:txBody>
      </p:sp>
    </p:spTree>
    <p:extLst>
      <p:ext uri="{BB962C8B-B14F-4D97-AF65-F5344CB8AC3E}">
        <p14:creationId xmlns:p14="http://schemas.microsoft.com/office/powerpoint/2010/main" val="72169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Just borders">
    <p:spTree>
      <p:nvGrpSpPr>
        <p:cNvPr id="1" name=""/>
        <p:cNvGrpSpPr/>
        <p:nvPr/>
      </p:nvGrpSpPr>
      <p:grpSpPr>
        <a:xfrm>
          <a:off x="0" y="0"/>
          <a:ext cx="0" cy="0"/>
          <a:chOff x="0" y="0"/>
          <a:chExt cx="0" cy="0"/>
        </a:xfrm>
      </p:grpSpPr>
      <p:sp>
        <p:nvSpPr>
          <p:cNvPr id="6" name="Line 66">
            <a:extLst>
              <a:ext uri="{FF2B5EF4-FFF2-40B4-BE49-F238E27FC236}">
                <a16:creationId xmlns:a16="http://schemas.microsoft.com/office/drawing/2014/main" id="{5FBB5167-3962-F644-A1B0-164B48533467}"/>
              </a:ext>
            </a:extLst>
          </p:cNvPr>
          <p:cNvSpPr>
            <a:spLocks noChangeShapeType="1"/>
          </p:cNvSpPr>
          <p:nvPr userDrawn="1"/>
        </p:nvSpPr>
        <p:spPr bwMode="auto">
          <a:xfrm flipV="1">
            <a:off x="-37071" y="0"/>
            <a:ext cx="9259587" cy="0"/>
          </a:xfrm>
          <a:prstGeom prst="line">
            <a:avLst/>
          </a:prstGeom>
          <a:noFill/>
          <a:ln w="76200">
            <a:solidFill>
              <a:schemeClr val="accent1"/>
            </a:solidFill>
            <a:miter lim="800000"/>
            <a:headEnd/>
            <a:tailEnd/>
          </a:ln>
          <a:effectLst/>
        </p:spPr>
        <p:txBody>
          <a:bodyPr wrap="none"/>
          <a:lstStyle/>
          <a:p>
            <a:endParaRPr lang="ko-KR" altLang="en-US"/>
          </a:p>
        </p:txBody>
      </p:sp>
      <p:sp>
        <p:nvSpPr>
          <p:cNvPr id="4" name="Line 66">
            <a:extLst>
              <a:ext uri="{FF2B5EF4-FFF2-40B4-BE49-F238E27FC236}">
                <a16:creationId xmlns:a16="http://schemas.microsoft.com/office/drawing/2014/main" id="{E355375E-B5F3-774A-87F7-3A95BA8BDF7B}"/>
              </a:ext>
            </a:extLst>
          </p:cNvPr>
          <p:cNvSpPr>
            <a:spLocks noChangeShapeType="1"/>
          </p:cNvSpPr>
          <p:nvPr userDrawn="1"/>
        </p:nvSpPr>
        <p:spPr bwMode="auto">
          <a:xfrm flipV="1">
            <a:off x="-57794" y="6858000"/>
            <a:ext cx="9259587" cy="0"/>
          </a:xfrm>
          <a:prstGeom prst="line">
            <a:avLst/>
          </a:prstGeom>
          <a:noFill/>
          <a:ln w="76200">
            <a:solidFill>
              <a:schemeClr val="accent1"/>
            </a:solidFill>
            <a:miter lim="800000"/>
            <a:headEnd/>
            <a:tailEnd/>
          </a:ln>
          <a:effectLst/>
        </p:spPr>
        <p:txBody>
          <a:bodyPr wrap="none"/>
          <a:lstStyle/>
          <a:p>
            <a:endParaRPr lang="ko-KR" altLang="en-US"/>
          </a:p>
        </p:txBody>
      </p:sp>
      <p:sp>
        <p:nvSpPr>
          <p:cNvPr id="7" name="Slide Number Placeholder 4">
            <a:extLst>
              <a:ext uri="{FF2B5EF4-FFF2-40B4-BE49-F238E27FC236}">
                <a16:creationId xmlns:a16="http://schemas.microsoft.com/office/drawing/2014/main" id="{6ABDBE64-F9E8-B742-A7A4-414B9EF73E5D}"/>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EB45DA-9A0D-DC49-8E02-F30A5DDC21C3}" type="slidenum">
              <a:t>‹#›</a:t>
            </a:fld>
            <a:endParaRPr lang="en-US"/>
          </a:p>
        </p:txBody>
      </p:sp>
    </p:spTree>
    <p:extLst>
      <p:ext uri="{BB962C8B-B14F-4D97-AF65-F5344CB8AC3E}">
        <p14:creationId xmlns:p14="http://schemas.microsoft.com/office/powerpoint/2010/main" val="1735298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adrants">
    <p:spTree>
      <p:nvGrpSpPr>
        <p:cNvPr id="1" name=""/>
        <p:cNvGrpSpPr/>
        <p:nvPr/>
      </p:nvGrpSpPr>
      <p:grpSpPr>
        <a:xfrm>
          <a:off x="0" y="0"/>
          <a:ext cx="0" cy="0"/>
          <a:chOff x="0" y="0"/>
          <a:chExt cx="0" cy="0"/>
        </a:xfrm>
      </p:grpSpPr>
      <p:sp>
        <p:nvSpPr>
          <p:cNvPr id="6" name="Line 66">
            <a:extLst>
              <a:ext uri="{FF2B5EF4-FFF2-40B4-BE49-F238E27FC236}">
                <a16:creationId xmlns:a16="http://schemas.microsoft.com/office/drawing/2014/main" id="{5FBB5167-3962-F644-A1B0-164B48533467}"/>
              </a:ext>
            </a:extLst>
          </p:cNvPr>
          <p:cNvSpPr>
            <a:spLocks noChangeShapeType="1"/>
          </p:cNvSpPr>
          <p:nvPr userDrawn="1"/>
        </p:nvSpPr>
        <p:spPr bwMode="auto">
          <a:xfrm flipV="1">
            <a:off x="-37071" y="0"/>
            <a:ext cx="9259587" cy="0"/>
          </a:xfrm>
          <a:prstGeom prst="line">
            <a:avLst/>
          </a:prstGeom>
          <a:noFill/>
          <a:ln w="76200">
            <a:solidFill>
              <a:schemeClr val="accent1"/>
            </a:solidFill>
            <a:miter lim="800000"/>
            <a:headEnd/>
            <a:tailEnd/>
          </a:ln>
          <a:effectLst/>
        </p:spPr>
        <p:txBody>
          <a:bodyPr wrap="none"/>
          <a:lstStyle/>
          <a:p>
            <a:endParaRPr lang="ko-KR" altLang="en-US"/>
          </a:p>
        </p:txBody>
      </p:sp>
      <p:sp>
        <p:nvSpPr>
          <p:cNvPr id="4" name="Line 66">
            <a:extLst>
              <a:ext uri="{FF2B5EF4-FFF2-40B4-BE49-F238E27FC236}">
                <a16:creationId xmlns:a16="http://schemas.microsoft.com/office/drawing/2014/main" id="{E355375E-B5F3-774A-87F7-3A95BA8BDF7B}"/>
              </a:ext>
            </a:extLst>
          </p:cNvPr>
          <p:cNvSpPr>
            <a:spLocks noChangeShapeType="1"/>
          </p:cNvSpPr>
          <p:nvPr userDrawn="1"/>
        </p:nvSpPr>
        <p:spPr bwMode="auto">
          <a:xfrm flipV="1">
            <a:off x="-57794" y="6858000"/>
            <a:ext cx="9259587" cy="0"/>
          </a:xfrm>
          <a:prstGeom prst="line">
            <a:avLst/>
          </a:prstGeom>
          <a:noFill/>
          <a:ln w="76200">
            <a:solidFill>
              <a:schemeClr val="accent1"/>
            </a:solidFill>
            <a:miter lim="800000"/>
            <a:headEnd/>
            <a:tailEnd/>
          </a:ln>
          <a:effectLst/>
        </p:spPr>
        <p:txBody>
          <a:bodyPr wrap="none"/>
          <a:lstStyle/>
          <a:p>
            <a:endParaRPr lang="ko-KR" altLang="en-US"/>
          </a:p>
        </p:txBody>
      </p:sp>
      <p:sp>
        <p:nvSpPr>
          <p:cNvPr id="5" name="그림 개체 틀 2">
            <a:extLst>
              <a:ext uri="{FF2B5EF4-FFF2-40B4-BE49-F238E27FC236}">
                <a16:creationId xmlns:a16="http://schemas.microsoft.com/office/drawing/2014/main" id="{672F7B82-6823-A344-B297-9A5CC48E1F13}"/>
              </a:ext>
            </a:extLst>
          </p:cNvPr>
          <p:cNvSpPr>
            <a:spLocks noGrp="1"/>
          </p:cNvSpPr>
          <p:nvPr>
            <p:ph type="pic" idx="1"/>
          </p:nvPr>
        </p:nvSpPr>
        <p:spPr>
          <a:xfrm>
            <a:off x="877888" y="765140"/>
            <a:ext cx="3137521" cy="24683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7" name="그림 개체 틀 2">
            <a:extLst>
              <a:ext uri="{FF2B5EF4-FFF2-40B4-BE49-F238E27FC236}">
                <a16:creationId xmlns:a16="http://schemas.microsoft.com/office/drawing/2014/main" id="{07CA502D-41E1-4240-B817-57AFD70BC6F0}"/>
              </a:ext>
            </a:extLst>
          </p:cNvPr>
          <p:cNvSpPr>
            <a:spLocks noGrp="1"/>
          </p:cNvSpPr>
          <p:nvPr>
            <p:ph type="pic" idx="10"/>
          </p:nvPr>
        </p:nvSpPr>
        <p:spPr>
          <a:xfrm>
            <a:off x="5204723" y="765140"/>
            <a:ext cx="3137521" cy="24683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12" name="그림 개체 틀 2">
            <a:extLst>
              <a:ext uri="{FF2B5EF4-FFF2-40B4-BE49-F238E27FC236}">
                <a16:creationId xmlns:a16="http://schemas.microsoft.com/office/drawing/2014/main" id="{D1C72364-3DC9-604F-9514-883DF7EEBE18}"/>
              </a:ext>
            </a:extLst>
          </p:cNvPr>
          <p:cNvSpPr>
            <a:spLocks noGrp="1"/>
          </p:cNvSpPr>
          <p:nvPr>
            <p:ph type="pic" idx="11"/>
          </p:nvPr>
        </p:nvSpPr>
        <p:spPr>
          <a:xfrm>
            <a:off x="877887" y="3596647"/>
            <a:ext cx="3137521" cy="24683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16" name="그림 개체 틀 2">
            <a:extLst>
              <a:ext uri="{FF2B5EF4-FFF2-40B4-BE49-F238E27FC236}">
                <a16:creationId xmlns:a16="http://schemas.microsoft.com/office/drawing/2014/main" id="{4193784B-AAFC-0447-AC84-915471C69183}"/>
              </a:ext>
            </a:extLst>
          </p:cNvPr>
          <p:cNvSpPr>
            <a:spLocks noGrp="1"/>
          </p:cNvSpPr>
          <p:nvPr>
            <p:ph type="pic" idx="12"/>
          </p:nvPr>
        </p:nvSpPr>
        <p:spPr>
          <a:xfrm>
            <a:off x="5204723" y="3616525"/>
            <a:ext cx="3137521" cy="24683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32" name="Text Placeholder 31">
            <a:extLst>
              <a:ext uri="{FF2B5EF4-FFF2-40B4-BE49-F238E27FC236}">
                <a16:creationId xmlns:a16="http://schemas.microsoft.com/office/drawing/2014/main" id="{4036BF46-3CC3-FB43-A785-15DF5595B707}"/>
              </a:ext>
            </a:extLst>
          </p:cNvPr>
          <p:cNvSpPr>
            <a:spLocks noGrp="1"/>
          </p:cNvSpPr>
          <p:nvPr>
            <p:ph type="body" sz="quarter" idx="13" hasCustomPrompt="1"/>
          </p:nvPr>
        </p:nvSpPr>
        <p:spPr>
          <a:xfrm>
            <a:off x="877819" y="213987"/>
            <a:ext cx="3136900" cy="550603"/>
          </a:xfrm>
        </p:spPr>
        <p:txBody>
          <a:bodyPr/>
          <a:lstStyle>
            <a:lvl1pPr marL="0" indent="0" algn="ctr">
              <a:buNone/>
              <a:defRPr sz="3200"/>
            </a:lvl1pPr>
          </a:lstStyle>
          <a:p>
            <a:pPr lvl="0"/>
            <a:r>
              <a:rPr lang="en-US"/>
              <a:t>Title</a:t>
            </a:r>
          </a:p>
        </p:txBody>
      </p:sp>
      <p:sp>
        <p:nvSpPr>
          <p:cNvPr id="36" name="Text Placeholder 31">
            <a:extLst>
              <a:ext uri="{FF2B5EF4-FFF2-40B4-BE49-F238E27FC236}">
                <a16:creationId xmlns:a16="http://schemas.microsoft.com/office/drawing/2014/main" id="{8484378F-A4EB-7845-937E-05F967178942}"/>
              </a:ext>
            </a:extLst>
          </p:cNvPr>
          <p:cNvSpPr>
            <a:spLocks noGrp="1"/>
          </p:cNvSpPr>
          <p:nvPr>
            <p:ph type="body" sz="quarter" idx="14" hasCustomPrompt="1"/>
          </p:nvPr>
        </p:nvSpPr>
        <p:spPr>
          <a:xfrm>
            <a:off x="5205344" y="213987"/>
            <a:ext cx="3136900" cy="550603"/>
          </a:xfrm>
        </p:spPr>
        <p:txBody>
          <a:bodyPr/>
          <a:lstStyle>
            <a:lvl1pPr marL="0" indent="0" algn="ctr">
              <a:buNone/>
              <a:defRPr sz="3200"/>
            </a:lvl1pPr>
          </a:lstStyle>
          <a:p>
            <a:pPr lvl="0"/>
            <a:r>
              <a:rPr lang="en-US"/>
              <a:t>Title</a:t>
            </a:r>
          </a:p>
        </p:txBody>
      </p:sp>
      <p:sp>
        <p:nvSpPr>
          <p:cNvPr id="37" name="Text Placeholder 31">
            <a:extLst>
              <a:ext uri="{FF2B5EF4-FFF2-40B4-BE49-F238E27FC236}">
                <a16:creationId xmlns:a16="http://schemas.microsoft.com/office/drawing/2014/main" id="{1EB6C479-EE50-B041-BED8-613EFA5D95F7}"/>
              </a:ext>
            </a:extLst>
          </p:cNvPr>
          <p:cNvSpPr>
            <a:spLocks noGrp="1"/>
          </p:cNvSpPr>
          <p:nvPr>
            <p:ph type="body" sz="quarter" idx="15" hasCustomPrompt="1"/>
          </p:nvPr>
        </p:nvSpPr>
        <p:spPr>
          <a:xfrm>
            <a:off x="877819" y="6093410"/>
            <a:ext cx="3136900" cy="550603"/>
          </a:xfrm>
        </p:spPr>
        <p:txBody>
          <a:bodyPr/>
          <a:lstStyle>
            <a:lvl1pPr marL="0" indent="0" algn="ctr">
              <a:buNone/>
              <a:defRPr sz="3200"/>
            </a:lvl1pPr>
          </a:lstStyle>
          <a:p>
            <a:pPr lvl="0"/>
            <a:r>
              <a:rPr lang="en-US"/>
              <a:t>Title</a:t>
            </a:r>
          </a:p>
        </p:txBody>
      </p:sp>
      <p:sp>
        <p:nvSpPr>
          <p:cNvPr id="38" name="Text Placeholder 31">
            <a:extLst>
              <a:ext uri="{FF2B5EF4-FFF2-40B4-BE49-F238E27FC236}">
                <a16:creationId xmlns:a16="http://schemas.microsoft.com/office/drawing/2014/main" id="{7D0CA80B-F16F-FF48-80A3-27652129D326}"/>
              </a:ext>
            </a:extLst>
          </p:cNvPr>
          <p:cNvSpPr>
            <a:spLocks noGrp="1"/>
          </p:cNvSpPr>
          <p:nvPr>
            <p:ph type="body" sz="quarter" idx="16" hasCustomPrompt="1"/>
          </p:nvPr>
        </p:nvSpPr>
        <p:spPr>
          <a:xfrm>
            <a:off x="5205344" y="6093410"/>
            <a:ext cx="3136900" cy="550603"/>
          </a:xfrm>
        </p:spPr>
        <p:txBody>
          <a:bodyPr/>
          <a:lstStyle>
            <a:lvl1pPr marL="0" indent="0" algn="ctr">
              <a:buNone/>
              <a:defRPr sz="3200"/>
            </a:lvl1pPr>
          </a:lstStyle>
          <a:p>
            <a:pPr lvl="0"/>
            <a:r>
              <a:rPr lang="en-US"/>
              <a:t>Title</a:t>
            </a:r>
          </a:p>
        </p:txBody>
      </p:sp>
      <p:sp>
        <p:nvSpPr>
          <p:cNvPr id="14" name="Slide Number Placeholder 4">
            <a:extLst>
              <a:ext uri="{FF2B5EF4-FFF2-40B4-BE49-F238E27FC236}">
                <a16:creationId xmlns:a16="http://schemas.microsoft.com/office/drawing/2014/main" id="{A66D64DC-EDD3-FD46-B93B-F8B818A43FD0}"/>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EB45DA-9A0D-DC49-8E02-F30A5DDC21C3}" type="slidenum">
              <a:t>‹#›</a:t>
            </a:fld>
            <a:endParaRPr lang="en-US"/>
          </a:p>
        </p:txBody>
      </p:sp>
    </p:spTree>
    <p:extLst>
      <p:ext uri="{BB962C8B-B14F-4D97-AF65-F5344CB8AC3E}">
        <p14:creationId xmlns:p14="http://schemas.microsoft.com/office/powerpoint/2010/main" val="2822395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1792288" y="4800600"/>
            <a:ext cx="5486400" cy="566738"/>
          </a:xfrm>
        </p:spPr>
        <p:txBody>
          <a:bodyPr/>
          <a:lstStyle>
            <a:lvl1pPr algn="l">
              <a:defRPr sz="2000" b="1">
                <a:latin typeface="Calibri" panose="020F0502020204030204" pitchFamily="34" charset="0"/>
                <a:cs typeface="Calibri" panose="020F0502020204030204" pitchFamily="34" charset="0"/>
              </a:defRPr>
            </a:lvl1pPr>
          </a:lstStyle>
          <a:p>
            <a:r>
              <a:rPr lang="en-US" altLang="ko-KR"/>
              <a:t>Title</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a:t>Remarks</a:t>
            </a:r>
            <a:endParaRPr lang="ko-KR" altLang="en-US"/>
          </a:p>
        </p:txBody>
      </p:sp>
      <p:sp>
        <p:nvSpPr>
          <p:cNvPr id="7" name="Line 66">
            <a:extLst>
              <a:ext uri="{FF2B5EF4-FFF2-40B4-BE49-F238E27FC236}">
                <a16:creationId xmlns:a16="http://schemas.microsoft.com/office/drawing/2014/main" id="{00379C94-9660-514E-8573-54286DE89411}"/>
              </a:ext>
            </a:extLst>
          </p:cNvPr>
          <p:cNvSpPr>
            <a:spLocks noChangeShapeType="1"/>
          </p:cNvSpPr>
          <p:nvPr userDrawn="1"/>
        </p:nvSpPr>
        <p:spPr bwMode="auto">
          <a:xfrm flipV="1">
            <a:off x="-37071" y="0"/>
            <a:ext cx="9259587" cy="0"/>
          </a:xfrm>
          <a:prstGeom prst="line">
            <a:avLst/>
          </a:prstGeom>
          <a:noFill/>
          <a:ln w="76200">
            <a:solidFill>
              <a:schemeClr val="accent1"/>
            </a:solidFill>
            <a:miter lim="800000"/>
            <a:headEnd/>
            <a:tailEnd/>
          </a:ln>
          <a:effectLst/>
        </p:spPr>
        <p:txBody>
          <a:bodyPr wrap="none"/>
          <a:lstStyle/>
          <a:p>
            <a:endParaRPr lang="ko-KR" altLang="en-US"/>
          </a:p>
        </p:txBody>
      </p:sp>
      <p:sp>
        <p:nvSpPr>
          <p:cNvPr id="8" name="Line 66">
            <a:extLst>
              <a:ext uri="{FF2B5EF4-FFF2-40B4-BE49-F238E27FC236}">
                <a16:creationId xmlns:a16="http://schemas.microsoft.com/office/drawing/2014/main" id="{D15DDF22-1F41-F644-A1F1-7ADD56BDE3A3}"/>
              </a:ext>
            </a:extLst>
          </p:cNvPr>
          <p:cNvSpPr>
            <a:spLocks noChangeShapeType="1"/>
          </p:cNvSpPr>
          <p:nvPr userDrawn="1"/>
        </p:nvSpPr>
        <p:spPr bwMode="auto">
          <a:xfrm flipV="1">
            <a:off x="-57794" y="6858000"/>
            <a:ext cx="9259587" cy="0"/>
          </a:xfrm>
          <a:prstGeom prst="line">
            <a:avLst/>
          </a:prstGeom>
          <a:noFill/>
          <a:ln w="76200">
            <a:solidFill>
              <a:schemeClr val="accent1"/>
            </a:solidFill>
            <a:miter lim="800000"/>
            <a:headEnd/>
            <a:tailEnd/>
          </a:ln>
          <a:effectLst/>
        </p:spPr>
        <p:txBody>
          <a:bodyPr wrap="none"/>
          <a:lstStyle/>
          <a:p>
            <a:endParaRPr lang="ko-KR" altLang="en-US"/>
          </a:p>
        </p:txBody>
      </p:sp>
      <p:sp>
        <p:nvSpPr>
          <p:cNvPr id="11" name="Slide Number Placeholder 4">
            <a:extLst>
              <a:ext uri="{FF2B5EF4-FFF2-40B4-BE49-F238E27FC236}">
                <a16:creationId xmlns:a16="http://schemas.microsoft.com/office/drawing/2014/main" id="{68A78BD7-835C-4B42-B0A0-24D4E1AA390B}"/>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EB45DA-9A0D-DC49-8E02-F30A5DDC21C3}" type="slidenum">
              <a:t>‹#›</a:t>
            </a:fld>
            <a:endParaRPr lang="en-US"/>
          </a:p>
        </p:txBody>
      </p:sp>
    </p:spTree>
    <p:extLst>
      <p:ext uri="{BB962C8B-B14F-4D97-AF65-F5344CB8AC3E}">
        <p14:creationId xmlns:p14="http://schemas.microsoft.com/office/powerpoint/2010/main" val="669961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ributio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93A8F23-A2CA-264E-8907-B0144A7D91AF}"/>
              </a:ext>
            </a:extLst>
          </p:cNvPr>
          <p:cNvSpPr>
            <a:spLocks noGrp="1"/>
          </p:cNvSpPr>
          <p:nvPr>
            <p:ph type="body" sz="quarter" idx="10" hasCustomPrompt="1"/>
          </p:nvPr>
        </p:nvSpPr>
        <p:spPr>
          <a:xfrm>
            <a:off x="595200" y="1060230"/>
            <a:ext cx="6064017" cy="1838037"/>
          </a:xfrm>
        </p:spPr>
        <p:txBody>
          <a:bodyPr/>
          <a:lstStyle>
            <a:lvl1pPr marL="0" marR="0" indent="0" algn="l" defTabSz="914400" rtl="0" eaLnBrk="1" fontAlgn="base" latinLnBrk="0" hangingPunct="1">
              <a:lnSpc>
                <a:spcPct val="100000"/>
              </a:lnSpc>
              <a:spcBef>
                <a:spcPct val="20000"/>
              </a:spcBef>
              <a:spcAft>
                <a:spcPct val="0"/>
              </a:spcAft>
              <a:buClr>
                <a:srgbClr val="000000"/>
              </a:buClr>
              <a:buSzPct val="120000"/>
              <a:buFont typeface="+mj-lt"/>
              <a:buNone/>
              <a:tabLst/>
              <a:defRPr sz="2600" b="0" u="sng">
                <a:effectLst/>
              </a:defRPr>
            </a:lvl1pPr>
          </a:lstStyle>
          <a:p>
            <a:pPr lvl="0"/>
            <a:r>
              <a:rPr lang="en-US"/>
              <a:t>Contribution 1</a:t>
            </a:r>
            <a:r>
              <a:rPr lang="en-US" b="1" u="none"/>
              <a:t>		Details</a:t>
            </a:r>
          </a:p>
          <a:p>
            <a:pPr lvl="0"/>
            <a:endParaRPr lang="en-US" b="1" u="none"/>
          </a:p>
          <a:p>
            <a:pPr lvl="0"/>
            <a:endParaRPr lang="en-US" b="1" u="none"/>
          </a:p>
          <a:p>
            <a:pPr lvl="0"/>
            <a:endParaRPr lang="en-US" b="1" u="none"/>
          </a:p>
          <a:p>
            <a:pPr lvl="0"/>
            <a:endParaRPr lang="en-US"/>
          </a:p>
        </p:txBody>
      </p:sp>
      <p:sp>
        <p:nvSpPr>
          <p:cNvPr id="5" name="Line 66">
            <a:extLst>
              <a:ext uri="{FF2B5EF4-FFF2-40B4-BE49-F238E27FC236}">
                <a16:creationId xmlns:a16="http://schemas.microsoft.com/office/drawing/2014/main" id="{86516E46-FEB4-8747-ABDB-067B42ABF68D}"/>
              </a:ext>
            </a:extLst>
          </p:cNvPr>
          <p:cNvSpPr>
            <a:spLocks noChangeShapeType="1"/>
          </p:cNvSpPr>
          <p:nvPr userDrawn="1"/>
        </p:nvSpPr>
        <p:spPr bwMode="auto">
          <a:xfrm flipV="1">
            <a:off x="277148" y="756603"/>
            <a:ext cx="8577217" cy="0"/>
          </a:xfrm>
          <a:prstGeom prst="line">
            <a:avLst/>
          </a:prstGeom>
          <a:noFill/>
          <a:ln w="38100">
            <a:solidFill>
              <a:schemeClr val="accent1"/>
            </a:solidFill>
            <a:miter lim="800000"/>
            <a:headEnd/>
            <a:tailEnd/>
          </a:ln>
          <a:effectLst/>
        </p:spPr>
        <p:txBody>
          <a:bodyPr wrap="none"/>
          <a:lstStyle/>
          <a:p>
            <a:endParaRPr lang="ko-KR" altLang="en-US"/>
          </a:p>
        </p:txBody>
      </p:sp>
      <p:sp>
        <p:nvSpPr>
          <p:cNvPr id="8" name="Picture Placeholder 7">
            <a:extLst>
              <a:ext uri="{FF2B5EF4-FFF2-40B4-BE49-F238E27FC236}">
                <a16:creationId xmlns:a16="http://schemas.microsoft.com/office/drawing/2014/main" id="{21898EFD-2916-7E45-875E-EDC4A17C4091}"/>
              </a:ext>
            </a:extLst>
          </p:cNvPr>
          <p:cNvSpPr>
            <a:spLocks noGrp="1"/>
          </p:cNvSpPr>
          <p:nvPr>
            <p:ph type="pic" sz="quarter" idx="11"/>
          </p:nvPr>
        </p:nvSpPr>
        <p:spPr>
          <a:xfrm>
            <a:off x="1761066" y="1749288"/>
            <a:ext cx="1456267" cy="914400"/>
          </a:xfrm>
        </p:spPr>
        <p:txBody>
          <a:bodyPr/>
          <a:lstStyle/>
          <a:p>
            <a:endParaRPr lang="en-US"/>
          </a:p>
        </p:txBody>
      </p:sp>
      <p:sp>
        <p:nvSpPr>
          <p:cNvPr id="9" name="Picture Placeholder 7">
            <a:extLst>
              <a:ext uri="{FF2B5EF4-FFF2-40B4-BE49-F238E27FC236}">
                <a16:creationId xmlns:a16="http://schemas.microsoft.com/office/drawing/2014/main" id="{1F72ABDE-5179-AD48-8D9D-B12289E15BEC}"/>
              </a:ext>
            </a:extLst>
          </p:cNvPr>
          <p:cNvSpPr>
            <a:spLocks noGrp="1"/>
          </p:cNvSpPr>
          <p:nvPr>
            <p:ph type="pic" sz="quarter" idx="12"/>
          </p:nvPr>
        </p:nvSpPr>
        <p:spPr>
          <a:xfrm>
            <a:off x="3843866" y="1749288"/>
            <a:ext cx="1456267" cy="914400"/>
          </a:xfrm>
        </p:spPr>
        <p:txBody>
          <a:bodyPr/>
          <a:lstStyle/>
          <a:p>
            <a:endParaRPr lang="en-US"/>
          </a:p>
        </p:txBody>
      </p:sp>
      <p:sp>
        <p:nvSpPr>
          <p:cNvPr id="22" name="Text Placeholder 3">
            <a:extLst>
              <a:ext uri="{FF2B5EF4-FFF2-40B4-BE49-F238E27FC236}">
                <a16:creationId xmlns:a16="http://schemas.microsoft.com/office/drawing/2014/main" id="{B91A572F-A890-4245-9D69-1E7986ADF746}"/>
              </a:ext>
            </a:extLst>
          </p:cNvPr>
          <p:cNvSpPr>
            <a:spLocks noGrp="1"/>
          </p:cNvSpPr>
          <p:nvPr>
            <p:ph type="body" sz="quarter" idx="13" hasCustomPrompt="1"/>
          </p:nvPr>
        </p:nvSpPr>
        <p:spPr>
          <a:xfrm>
            <a:off x="595200" y="3129880"/>
            <a:ext cx="6064017" cy="1838037"/>
          </a:xfrm>
        </p:spPr>
        <p:txBody>
          <a:bodyPr/>
          <a:lstStyle>
            <a:lvl1pPr marL="0" marR="0" indent="0" algn="l" defTabSz="914400" rtl="0" eaLnBrk="1" fontAlgn="base" latinLnBrk="0" hangingPunct="1">
              <a:lnSpc>
                <a:spcPct val="100000"/>
              </a:lnSpc>
              <a:spcBef>
                <a:spcPct val="20000"/>
              </a:spcBef>
              <a:spcAft>
                <a:spcPct val="0"/>
              </a:spcAft>
              <a:buClr>
                <a:srgbClr val="000000"/>
              </a:buClr>
              <a:buSzPct val="120000"/>
              <a:buFont typeface="+mj-lt"/>
              <a:buNone/>
              <a:tabLst/>
              <a:defRPr sz="2600" b="0" u="sng">
                <a:effectLst/>
              </a:defRPr>
            </a:lvl1pPr>
          </a:lstStyle>
          <a:p>
            <a:pPr lvl="0"/>
            <a:r>
              <a:rPr lang="en-US"/>
              <a:t>Contribution 2</a:t>
            </a:r>
            <a:r>
              <a:rPr lang="en-US" b="1" u="none"/>
              <a:t>		Details</a:t>
            </a:r>
          </a:p>
          <a:p>
            <a:pPr lvl="0"/>
            <a:endParaRPr lang="en-US" b="1" u="none"/>
          </a:p>
          <a:p>
            <a:pPr lvl="0"/>
            <a:endParaRPr lang="en-US" b="1" u="none"/>
          </a:p>
          <a:p>
            <a:pPr lvl="0"/>
            <a:endParaRPr lang="en-US" b="1" u="none"/>
          </a:p>
          <a:p>
            <a:pPr lvl="0"/>
            <a:endParaRPr lang="en-US"/>
          </a:p>
        </p:txBody>
      </p:sp>
      <p:sp>
        <p:nvSpPr>
          <p:cNvPr id="23" name="Picture Placeholder 7">
            <a:extLst>
              <a:ext uri="{FF2B5EF4-FFF2-40B4-BE49-F238E27FC236}">
                <a16:creationId xmlns:a16="http://schemas.microsoft.com/office/drawing/2014/main" id="{15D737B2-4D4D-4242-8E23-8DE607338BCE}"/>
              </a:ext>
            </a:extLst>
          </p:cNvPr>
          <p:cNvSpPr>
            <a:spLocks noGrp="1"/>
          </p:cNvSpPr>
          <p:nvPr>
            <p:ph type="pic" sz="quarter" idx="14"/>
          </p:nvPr>
        </p:nvSpPr>
        <p:spPr>
          <a:xfrm>
            <a:off x="1761066" y="3818938"/>
            <a:ext cx="1456267" cy="914400"/>
          </a:xfrm>
        </p:spPr>
        <p:txBody>
          <a:bodyPr/>
          <a:lstStyle/>
          <a:p>
            <a:endParaRPr lang="en-US"/>
          </a:p>
        </p:txBody>
      </p:sp>
      <p:sp>
        <p:nvSpPr>
          <p:cNvPr id="24" name="Picture Placeholder 7">
            <a:extLst>
              <a:ext uri="{FF2B5EF4-FFF2-40B4-BE49-F238E27FC236}">
                <a16:creationId xmlns:a16="http://schemas.microsoft.com/office/drawing/2014/main" id="{96C1B088-3A02-5945-975E-54F1F9D0E5EF}"/>
              </a:ext>
            </a:extLst>
          </p:cNvPr>
          <p:cNvSpPr>
            <a:spLocks noGrp="1"/>
          </p:cNvSpPr>
          <p:nvPr>
            <p:ph type="pic" sz="quarter" idx="15"/>
          </p:nvPr>
        </p:nvSpPr>
        <p:spPr>
          <a:xfrm>
            <a:off x="3843866" y="3818938"/>
            <a:ext cx="1456267" cy="914400"/>
          </a:xfrm>
        </p:spPr>
        <p:txBody>
          <a:bodyPr/>
          <a:lstStyle/>
          <a:p>
            <a:endParaRPr lang="en-US"/>
          </a:p>
        </p:txBody>
      </p:sp>
      <p:sp>
        <p:nvSpPr>
          <p:cNvPr id="11" name="제목 1">
            <a:extLst>
              <a:ext uri="{FF2B5EF4-FFF2-40B4-BE49-F238E27FC236}">
                <a16:creationId xmlns:a16="http://schemas.microsoft.com/office/drawing/2014/main" id="{763F7E14-41AB-9449-929A-4F43668AF032}"/>
              </a:ext>
            </a:extLst>
          </p:cNvPr>
          <p:cNvSpPr>
            <a:spLocks noGrp="1"/>
          </p:cNvSpPr>
          <p:nvPr>
            <p:ph type="title" hasCustomPrompt="1"/>
          </p:nvPr>
        </p:nvSpPr>
        <p:spPr>
          <a:xfrm>
            <a:off x="277148" y="118428"/>
            <a:ext cx="8043862" cy="638175"/>
          </a:xfrm>
          <a:noFill/>
          <a:ln>
            <a:noFill/>
          </a:ln>
        </p:spPr>
        <p:txBody>
          <a:bodyPr/>
          <a:lstStyle>
            <a:lvl1pPr algn="l">
              <a:defRPr b="0"/>
            </a:lvl1pPr>
          </a:lstStyle>
          <a:p>
            <a:r>
              <a:rPr lang="en-US" altLang="ko-KR"/>
              <a:t>Summary of contributions</a:t>
            </a:r>
            <a:endParaRPr lang="ko-KR" altLang="en-US"/>
          </a:p>
        </p:txBody>
      </p:sp>
      <p:sp>
        <p:nvSpPr>
          <p:cNvPr id="13" name="Slide Number Placeholder 4">
            <a:extLst>
              <a:ext uri="{FF2B5EF4-FFF2-40B4-BE49-F238E27FC236}">
                <a16:creationId xmlns:a16="http://schemas.microsoft.com/office/drawing/2014/main" id="{218A7F7C-A154-3640-88AE-9E855B94CC3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EB45DA-9A0D-DC49-8E02-F30A5DDC21C3}" type="slidenum">
              <a:t>‹#›</a:t>
            </a:fld>
            <a:endParaRPr lang="en-US"/>
          </a:p>
        </p:txBody>
      </p:sp>
    </p:spTree>
    <p:extLst>
      <p:ext uri="{BB962C8B-B14F-4D97-AF65-F5344CB8AC3E}">
        <p14:creationId xmlns:p14="http://schemas.microsoft.com/office/powerpoint/2010/main" val="2625959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close up of a sign&#10;&#10;Description automatically generated">
            <a:extLst>
              <a:ext uri="{FF2B5EF4-FFF2-40B4-BE49-F238E27FC236}">
                <a16:creationId xmlns:a16="http://schemas.microsoft.com/office/drawing/2014/main" id="{C6965342-B6F4-4E4D-AE27-465DB42B2B52}"/>
              </a:ext>
            </a:extLst>
          </p:cNvPr>
          <p:cNvPicPr>
            <a:picLocks noChangeAspect="1"/>
          </p:cNvPicPr>
          <p:nvPr userDrawn="1"/>
        </p:nvPicPr>
        <p:blipFill>
          <a:blip r:embed="rId11"/>
          <a:stretch>
            <a:fillRect/>
          </a:stretch>
        </p:blipFill>
        <p:spPr>
          <a:xfrm>
            <a:off x="8746670" y="6562249"/>
            <a:ext cx="292555" cy="156273"/>
          </a:xfrm>
          <a:prstGeom prst="rect">
            <a:avLst/>
          </a:prstGeom>
        </p:spPr>
      </p:pic>
      <p:sp>
        <p:nvSpPr>
          <p:cNvPr id="5" name="Slide Number Placeholder 4">
            <a:extLst>
              <a:ext uri="{FF2B5EF4-FFF2-40B4-BE49-F238E27FC236}">
                <a16:creationId xmlns:a16="http://schemas.microsoft.com/office/drawing/2014/main" id="{00ABD288-7B20-F443-BAE8-CBAAD13A4649}"/>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EB45DA-9A0D-DC49-8E02-F30A5DDC21C3}" type="slidenum">
              <a:t>‹#›</a:t>
            </a:fld>
            <a:endParaRPr lang="en-US"/>
          </a:p>
        </p:txBody>
      </p:sp>
    </p:spTree>
    <p:extLst>
      <p:ext uri="{BB962C8B-B14F-4D97-AF65-F5344CB8AC3E}">
        <p14:creationId xmlns:p14="http://schemas.microsoft.com/office/powerpoint/2010/main" val="3595336832"/>
      </p:ext>
    </p:extLst>
  </p:cSld>
  <p:clrMap bg1="lt1" tx1="dk1" bg2="lt2" tx2="dk2" accent1="accent1" accent2="accent2" accent3="accent3" accent4="accent4" accent5="accent5" accent6="accent6" hlink="hlink" folHlink="folHlink"/>
  <p:sldLayoutIdLst>
    <p:sldLayoutId id="2147483726"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Lst>
  <p:hf hdr="0" dt="0"/>
  <p:txStyles>
    <p:titleStyle>
      <a:lvl1pPr algn="ctr" defTabSz="914400" rtl="0" eaLnBrk="1" latinLnBrk="0" hangingPunct="1">
        <a:lnSpc>
          <a:spcPct val="90000"/>
        </a:lnSpc>
        <a:spcBef>
          <a:spcPct val="0"/>
        </a:spcBef>
        <a:buNone/>
        <a:defRPr sz="2600" kern="1200" cap="none" spc="200" baseline="0">
          <a:solidFill>
            <a:srgbClr val="262626"/>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orient="horz" pos="4056">
          <p15:clr>
            <a:srgbClr val="F26B43"/>
          </p15:clr>
        </p15:guide>
        <p15:guide id="4" orient="horz" pos="3936">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microsoft.com/office/2018/10/relationships/comments" Target="../comments/modernComment_107_2899922E.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microsoft.com/office/2018/10/relationships/comments" Target="../comments/modernComment_116_B83A4F1B.xm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1A_55024FF6.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microsoft.com/office/2018/10/relationships/comments" Target="../comments/modernComment_126_7FB29FEC.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11F_BB01DA4F.xml"/><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129_93DCB7EE.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microsoft.com/office/2018/10/relationships/comments" Target="../comments/modernComment_120_E9358F9F.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121_821554BB.xm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microsoft.com/office/2018/10/relationships/comments" Target="../comments/modernComment_124_BFD3E715.xm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microsoft.com/office/2018/10/relationships/comments" Target="../comments/modernComment_122_7978E8EE.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microsoft.com/office/2018/10/relationships/comments" Target="../comments/modernComment_118_B9856FFB.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18/10/relationships/comments" Target="../comments/modernComment_111_88D68E87.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18/10/relationships/comments" Target="../comments/modernComment_132_FB6A9D5E.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18/10/relationships/comments" Target="../comments/modernComment_11D_121180AF.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12_1255922A.xml"/><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microsoft.com/office/2018/10/relationships/comments" Target="../comments/modernComment_115_169E6259.xm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microsoft.com/office/2018/10/relationships/comments" Target="../comments/modernComment_119_60B30D8.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A610390-B9F9-1640-9974-0C21350E01C9}"/>
              </a:ext>
            </a:extLst>
          </p:cNvPr>
          <p:cNvSpPr>
            <a:spLocks noGrp="1"/>
          </p:cNvSpPr>
          <p:nvPr>
            <p:ph type="subTitle" idx="1"/>
          </p:nvPr>
        </p:nvSpPr>
        <p:spPr>
          <a:xfrm>
            <a:off x="325181" y="562472"/>
            <a:ext cx="8493637" cy="1849194"/>
          </a:xfrm>
        </p:spPr>
        <p:txBody>
          <a:bodyPr vert="horz" lIns="91440" tIns="45720" rIns="91440" bIns="45720" rtlCol="0" anchor="t">
            <a:normAutofit/>
          </a:bodyPr>
          <a:lstStyle/>
          <a:p>
            <a:r>
              <a:rPr lang="en-US" sz="3600" dirty="0">
                <a:latin typeface="Calibri"/>
                <a:cs typeface="Calibri"/>
              </a:rPr>
              <a:t>Systematically Detecting Packet Validation Vulnerabilities in Embedded Network Stacks</a:t>
            </a:r>
            <a:endParaRPr lang="en-US" sz="1600" dirty="0"/>
          </a:p>
        </p:txBody>
      </p:sp>
      <p:sp>
        <p:nvSpPr>
          <p:cNvPr id="6" name="Slide Number Placeholder 5">
            <a:extLst>
              <a:ext uri="{FF2B5EF4-FFF2-40B4-BE49-F238E27FC236}">
                <a16:creationId xmlns:a16="http://schemas.microsoft.com/office/drawing/2014/main" id="{97B22D48-A395-DA43-BD56-73B6F8BCBF40}"/>
              </a:ext>
            </a:extLst>
          </p:cNvPr>
          <p:cNvSpPr>
            <a:spLocks noGrp="1"/>
          </p:cNvSpPr>
          <p:nvPr>
            <p:ph type="sldNum" sz="quarter" idx="4"/>
          </p:nvPr>
        </p:nvSpPr>
        <p:spPr/>
        <p:txBody>
          <a:bodyPr/>
          <a:lstStyle/>
          <a:p>
            <a:fld id="{B7EB45DA-9A0D-DC49-8E02-F30A5DDC21C3}" type="slidenum">
              <a:rPr/>
              <a:t>1</a:t>
            </a:fld>
            <a:endParaRPr lang="en-US"/>
          </a:p>
        </p:txBody>
      </p:sp>
      <p:pic>
        <p:nvPicPr>
          <p:cNvPr id="23" name="Picture 22" descr="A person wearing glasses and a suit&#10;&#10;Description automatically generated with medium confidence">
            <a:extLst>
              <a:ext uri="{FF2B5EF4-FFF2-40B4-BE49-F238E27FC236}">
                <a16:creationId xmlns:a16="http://schemas.microsoft.com/office/drawing/2014/main" id="{0E7C2529-6B3B-B36D-8A2B-39EA5494CEC9}"/>
              </a:ext>
            </a:extLst>
          </p:cNvPr>
          <p:cNvPicPr>
            <a:picLocks noChangeAspect="1"/>
          </p:cNvPicPr>
          <p:nvPr/>
        </p:nvPicPr>
        <p:blipFill>
          <a:blip r:embed="rId4"/>
          <a:stretch>
            <a:fillRect/>
          </a:stretch>
        </p:blipFill>
        <p:spPr>
          <a:xfrm>
            <a:off x="4017691" y="2529160"/>
            <a:ext cx="1112562" cy="1193913"/>
          </a:xfrm>
          <a:prstGeom prst="rect">
            <a:avLst/>
          </a:prstGeom>
        </p:spPr>
      </p:pic>
      <p:sp>
        <p:nvSpPr>
          <p:cNvPr id="15" name="TextBox 14">
            <a:extLst>
              <a:ext uri="{FF2B5EF4-FFF2-40B4-BE49-F238E27FC236}">
                <a16:creationId xmlns:a16="http://schemas.microsoft.com/office/drawing/2014/main" id="{FD52635F-267F-B61C-46BD-55CF6B7E8C8E}"/>
              </a:ext>
            </a:extLst>
          </p:cNvPr>
          <p:cNvSpPr txBox="1"/>
          <p:nvPr/>
        </p:nvSpPr>
        <p:spPr>
          <a:xfrm>
            <a:off x="3718301" y="3772619"/>
            <a:ext cx="1739900" cy="369332"/>
          </a:xfrm>
          <a:prstGeom prst="rect">
            <a:avLst/>
          </a:prstGeom>
          <a:noFill/>
        </p:spPr>
        <p:txBody>
          <a:bodyPr wrap="none" rtlCol="0">
            <a:spAutoFit/>
          </a:bodyPr>
          <a:lstStyle/>
          <a:p>
            <a:r>
              <a:rPr lang="en-US" b="1"/>
              <a:t>Paschal Amusuo</a:t>
            </a:r>
          </a:p>
        </p:txBody>
      </p:sp>
      <p:sp>
        <p:nvSpPr>
          <p:cNvPr id="16" name="TextBox 15">
            <a:extLst>
              <a:ext uri="{FF2B5EF4-FFF2-40B4-BE49-F238E27FC236}">
                <a16:creationId xmlns:a16="http://schemas.microsoft.com/office/drawing/2014/main" id="{E9D37568-3D85-5576-67F3-08E24D17C367}"/>
              </a:ext>
            </a:extLst>
          </p:cNvPr>
          <p:cNvSpPr txBox="1"/>
          <p:nvPr/>
        </p:nvSpPr>
        <p:spPr>
          <a:xfrm>
            <a:off x="5357447" y="4483447"/>
            <a:ext cx="1388585" cy="369332"/>
          </a:xfrm>
          <a:prstGeom prst="rect">
            <a:avLst/>
          </a:prstGeom>
          <a:noFill/>
        </p:spPr>
        <p:txBody>
          <a:bodyPr wrap="none" lIns="91440" tIns="45720" rIns="91440" bIns="45720" rtlCol="0" anchor="t">
            <a:spAutoFit/>
          </a:bodyPr>
          <a:lstStyle/>
          <a:p>
            <a:r>
              <a:rPr lang="en-US"/>
              <a:t>Zhongwei Xu</a:t>
            </a:r>
          </a:p>
        </p:txBody>
      </p:sp>
      <p:sp>
        <p:nvSpPr>
          <p:cNvPr id="17" name="TextBox 16">
            <a:extLst>
              <a:ext uri="{FF2B5EF4-FFF2-40B4-BE49-F238E27FC236}">
                <a16:creationId xmlns:a16="http://schemas.microsoft.com/office/drawing/2014/main" id="{608C86A9-87EB-B462-3580-B2B62BDB6DB6}"/>
              </a:ext>
            </a:extLst>
          </p:cNvPr>
          <p:cNvSpPr txBox="1"/>
          <p:nvPr/>
        </p:nvSpPr>
        <p:spPr>
          <a:xfrm>
            <a:off x="7156444" y="5254750"/>
            <a:ext cx="1541769" cy="369332"/>
          </a:xfrm>
          <a:prstGeom prst="rect">
            <a:avLst/>
          </a:prstGeom>
          <a:noFill/>
        </p:spPr>
        <p:txBody>
          <a:bodyPr wrap="none" lIns="91440" tIns="45720" rIns="91440" bIns="45720" rtlCol="0" anchor="t">
            <a:spAutoFit/>
          </a:bodyPr>
          <a:lstStyle/>
          <a:p>
            <a:r>
              <a:rPr lang="en-US"/>
              <a:t>James </a:t>
            </a:r>
            <a:r>
              <a:rPr lang="en-US" dirty="0"/>
              <a:t>C. </a:t>
            </a:r>
            <a:r>
              <a:rPr lang="en-US"/>
              <a:t>Davis</a:t>
            </a:r>
          </a:p>
        </p:txBody>
      </p:sp>
      <p:sp>
        <p:nvSpPr>
          <p:cNvPr id="18" name="TextBox 17">
            <a:extLst>
              <a:ext uri="{FF2B5EF4-FFF2-40B4-BE49-F238E27FC236}">
                <a16:creationId xmlns:a16="http://schemas.microsoft.com/office/drawing/2014/main" id="{B0D9198A-B45C-C6BE-76BD-3C379AA9C027}"/>
              </a:ext>
            </a:extLst>
          </p:cNvPr>
          <p:cNvSpPr txBox="1"/>
          <p:nvPr/>
        </p:nvSpPr>
        <p:spPr>
          <a:xfrm>
            <a:off x="431422" y="5289518"/>
            <a:ext cx="1728009" cy="369332"/>
          </a:xfrm>
          <a:prstGeom prst="rect">
            <a:avLst/>
          </a:prstGeom>
          <a:noFill/>
        </p:spPr>
        <p:txBody>
          <a:bodyPr wrap="square" lIns="91440" tIns="45720" rIns="91440" bIns="45720" rtlCol="0" anchor="t">
            <a:spAutoFit/>
          </a:bodyPr>
          <a:lstStyle/>
          <a:p>
            <a:r>
              <a:rPr lang="en-US"/>
              <a:t>Aravind </a:t>
            </a:r>
            <a:r>
              <a:rPr lang="en-US" err="1"/>
              <a:t>Machiry</a:t>
            </a:r>
          </a:p>
        </p:txBody>
      </p:sp>
      <p:sp>
        <p:nvSpPr>
          <p:cNvPr id="19" name="TextBox 18">
            <a:extLst>
              <a:ext uri="{FF2B5EF4-FFF2-40B4-BE49-F238E27FC236}">
                <a16:creationId xmlns:a16="http://schemas.microsoft.com/office/drawing/2014/main" id="{5D6DFC3A-A5A9-4D7B-9892-2956E51E287E}"/>
              </a:ext>
            </a:extLst>
          </p:cNvPr>
          <p:cNvSpPr txBox="1"/>
          <p:nvPr/>
        </p:nvSpPr>
        <p:spPr>
          <a:xfrm>
            <a:off x="2170214" y="4441457"/>
            <a:ext cx="1703415" cy="369332"/>
          </a:xfrm>
          <a:prstGeom prst="rect">
            <a:avLst/>
          </a:prstGeom>
          <a:noFill/>
        </p:spPr>
        <p:txBody>
          <a:bodyPr wrap="none" lIns="91440" tIns="45720" rIns="91440" bIns="45720" rtlCol="0" anchor="t">
            <a:spAutoFit/>
          </a:bodyPr>
          <a:lstStyle/>
          <a:p>
            <a:r>
              <a:rPr lang="en-US"/>
              <a:t>Ricardo M</a:t>
            </a:r>
            <a:r>
              <a:rPr lang="en-US" dirty="0"/>
              <a:t>é</a:t>
            </a:r>
            <a:r>
              <a:rPr lang="en-US"/>
              <a:t>ndez</a:t>
            </a:r>
            <a:endParaRPr lang="en-US">
              <a:cs typeface="Calibri"/>
            </a:endParaRPr>
          </a:p>
        </p:txBody>
      </p:sp>
      <p:pic>
        <p:nvPicPr>
          <p:cNvPr id="3" name="Picture 2" descr="A close-up of a person smiling&#10;&#10;Description automatically generated">
            <a:extLst>
              <a:ext uri="{FF2B5EF4-FFF2-40B4-BE49-F238E27FC236}">
                <a16:creationId xmlns:a16="http://schemas.microsoft.com/office/drawing/2014/main" id="{55512CEE-7B6A-6F1C-1431-0427A8DA8FD5}"/>
              </a:ext>
            </a:extLst>
          </p:cNvPr>
          <p:cNvPicPr>
            <a:picLocks noChangeAspect="1"/>
          </p:cNvPicPr>
          <p:nvPr/>
        </p:nvPicPr>
        <p:blipFill>
          <a:blip r:embed="rId5"/>
          <a:stretch>
            <a:fillRect/>
          </a:stretch>
        </p:blipFill>
        <p:spPr>
          <a:xfrm>
            <a:off x="7224803" y="4089187"/>
            <a:ext cx="1056949" cy="1156850"/>
          </a:xfrm>
          <a:prstGeom prst="rect">
            <a:avLst/>
          </a:prstGeom>
        </p:spPr>
      </p:pic>
      <p:pic>
        <p:nvPicPr>
          <p:cNvPr id="4" name="Picture 3" descr="A person standing in front of a space shuttle&#10;&#10;Description automatically generated">
            <a:extLst>
              <a:ext uri="{FF2B5EF4-FFF2-40B4-BE49-F238E27FC236}">
                <a16:creationId xmlns:a16="http://schemas.microsoft.com/office/drawing/2014/main" id="{A109130A-BDDA-73B1-8B43-6B08699A6A2B}"/>
              </a:ext>
            </a:extLst>
          </p:cNvPr>
          <p:cNvPicPr>
            <a:picLocks noChangeAspect="1"/>
          </p:cNvPicPr>
          <p:nvPr/>
        </p:nvPicPr>
        <p:blipFill rotWithShape="1">
          <a:blip r:embed="rId6"/>
          <a:srcRect l="18668" t="44177" r="27025" b="-799"/>
          <a:stretch/>
        </p:blipFill>
        <p:spPr>
          <a:xfrm>
            <a:off x="2436469" y="3215369"/>
            <a:ext cx="1168763" cy="1223522"/>
          </a:xfrm>
          <a:prstGeom prst="rect">
            <a:avLst/>
          </a:prstGeom>
        </p:spPr>
      </p:pic>
      <p:pic>
        <p:nvPicPr>
          <p:cNvPr id="5" name="Picture 4" descr="A child taking a selfie&#10;&#10;Description automatically generated">
            <a:extLst>
              <a:ext uri="{FF2B5EF4-FFF2-40B4-BE49-F238E27FC236}">
                <a16:creationId xmlns:a16="http://schemas.microsoft.com/office/drawing/2014/main" id="{036AD0A3-081A-BF65-2869-967E4F3DFE59}"/>
              </a:ext>
            </a:extLst>
          </p:cNvPr>
          <p:cNvPicPr>
            <a:picLocks noChangeAspect="1"/>
          </p:cNvPicPr>
          <p:nvPr/>
        </p:nvPicPr>
        <p:blipFill>
          <a:blip r:embed="rId7"/>
          <a:stretch>
            <a:fillRect/>
          </a:stretch>
        </p:blipFill>
        <p:spPr>
          <a:xfrm>
            <a:off x="5469015" y="3245822"/>
            <a:ext cx="1169946" cy="1157328"/>
          </a:xfrm>
          <a:prstGeom prst="rect">
            <a:avLst/>
          </a:prstGeom>
        </p:spPr>
      </p:pic>
      <p:pic>
        <p:nvPicPr>
          <p:cNvPr id="7" name="Picture 6" descr="A person wearing glasses and a jacket&#10;&#10;Description automatically generated">
            <a:extLst>
              <a:ext uri="{FF2B5EF4-FFF2-40B4-BE49-F238E27FC236}">
                <a16:creationId xmlns:a16="http://schemas.microsoft.com/office/drawing/2014/main" id="{6C0A34AD-3658-AFE7-C07D-872FB35C36F8}"/>
              </a:ext>
            </a:extLst>
          </p:cNvPr>
          <p:cNvPicPr>
            <a:picLocks noChangeAspect="1"/>
          </p:cNvPicPr>
          <p:nvPr/>
        </p:nvPicPr>
        <p:blipFill>
          <a:blip r:embed="rId8"/>
          <a:stretch>
            <a:fillRect/>
          </a:stretch>
        </p:blipFill>
        <p:spPr>
          <a:xfrm>
            <a:off x="731867" y="4052802"/>
            <a:ext cx="1117794" cy="1230501"/>
          </a:xfrm>
          <a:prstGeom prst="rect">
            <a:avLst/>
          </a:prstGeom>
        </p:spPr>
      </p:pic>
      <p:pic>
        <p:nvPicPr>
          <p:cNvPr id="8" name="Picture 7" descr="A red circle with a logo and text&#10;&#10;Description automatically generated">
            <a:extLst>
              <a:ext uri="{FF2B5EF4-FFF2-40B4-BE49-F238E27FC236}">
                <a16:creationId xmlns:a16="http://schemas.microsoft.com/office/drawing/2014/main" id="{94C519BE-A4F2-870B-73FD-31F7DC7B2938}"/>
              </a:ext>
            </a:extLst>
          </p:cNvPr>
          <p:cNvPicPr>
            <a:picLocks noChangeAspect="1"/>
          </p:cNvPicPr>
          <p:nvPr/>
        </p:nvPicPr>
        <p:blipFill>
          <a:blip r:embed="rId9"/>
          <a:stretch>
            <a:fillRect/>
          </a:stretch>
        </p:blipFill>
        <p:spPr>
          <a:xfrm>
            <a:off x="5282298" y="5964622"/>
            <a:ext cx="648100" cy="665484"/>
          </a:xfrm>
          <a:prstGeom prst="rect">
            <a:avLst/>
          </a:prstGeom>
        </p:spPr>
      </p:pic>
      <p:pic>
        <p:nvPicPr>
          <p:cNvPr id="9" name="Picture 8" descr="A logo of a college&#10;&#10;Description automatically generated">
            <a:extLst>
              <a:ext uri="{FF2B5EF4-FFF2-40B4-BE49-F238E27FC236}">
                <a16:creationId xmlns:a16="http://schemas.microsoft.com/office/drawing/2014/main" id="{7BAB19AB-B10F-32EC-9961-3AA7F2E7B1CE}"/>
              </a:ext>
            </a:extLst>
          </p:cNvPr>
          <p:cNvPicPr>
            <a:picLocks noChangeAspect="1"/>
          </p:cNvPicPr>
          <p:nvPr/>
        </p:nvPicPr>
        <p:blipFill>
          <a:blip r:embed="rId10"/>
          <a:stretch>
            <a:fillRect/>
          </a:stretch>
        </p:blipFill>
        <p:spPr>
          <a:xfrm>
            <a:off x="3124887" y="5965583"/>
            <a:ext cx="556073" cy="663564"/>
          </a:xfrm>
          <a:prstGeom prst="rect">
            <a:avLst/>
          </a:prstGeom>
        </p:spPr>
      </p:pic>
      <p:pic>
        <p:nvPicPr>
          <p:cNvPr id="10" name="Picture 9" descr="A blue and white sign with a letter r&#10;&#10;Description automatically generated">
            <a:extLst>
              <a:ext uri="{FF2B5EF4-FFF2-40B4-BE49-F238E27FC236}">
                <a16:creationId xmlns:a16="http://schemas.microsoft.com/office/drawing/2014/main" id="{E6D8CFE2-20EE-30FB-8BF4-B67B9EAFFDE2}"/>
              </a:ext>
            </a:extLst>
          </p:cNvPr>
          <p:cNvPicPr>
            <a:picLocks noChangeAspect="1"/>
          </p:cNvPicPr>
          <p:nvPr/>
        </p:nvPicPr>
        <p:blipFill>
          <a:blip r:embed="rId11"/>
          <a:stretch>
            <a:fillRect/>
          </a:stretch>
        </p:blipFill>
        <p:spPr>
          <a:xfrm>
            <a:off x="6580980" y="5963250"/>
            <a:ext cx="514741" cy="826629"/>
          </a:xfrm>
          <a:prstGeom prst="rect">
            <a:avLst/>
          </a:prstGeom>
        </p:spPr>
      </p:pic>
      <p:pic>
        <p:nvPicPr>
          <p:cNvPr id="11" name="Picture 10" descr="A logo of a globe with a gold circle&#10;&#10;Description automatically generated">
            <a:extLst>
              <a:ext uri="{FF2B5EF4-FFF2-40B4-BE49-F238E27FC236}">
                <a16:creationId xmlns:a16="http://schemas.microsoft.com/office/drawing/2014/main" id="{5905DDF5-E763-C809-BF17-07FB2F468057}"/>
              </a:ext>
            </a:extLst>
          </p:cNvPr>
          <p:cNvPicPr>
            <a:picLocks noChangeAspect="1"/>
          </p:cNvPicPr>
          <p:nvPr/>
        </p:nvPicPr>
        <p:blipFill>
          <a:blip r:embed="rId12"/>
          <a:stretch>
            <a:fillRect/>
          </a:stretch>
        </p:blipFill>
        <p:spPr>
          <a:xfrm>
            <a:off x="7222187" y="5967835"/>
            <a:ext cx="771608" cy="765057"/>
          </a:xfrm>
          <a:prstGeom prst="rect">
            <a:avLst/>
          </a:prstGeom>
        </p:spPr>
      </p:pic>
      <p:pic>
        <p:nvPicPr>
          <p:cNvPr id="12" name="Picture 11" descr="A blue globe with white text&#10;&#10;Description automatically generated">
            <a:extLst>
              <a:ext uri="{FF2B5EF4-FFF2-40B4-BE49-F238E27FC236}">
                <a16:creationId xmlns:a16="http://schemas.microsoft.com/office/drawing/2014/main" id="{EF4F1037-46CC-4310-A640-4928719F688B}"/>
              </a:ext>
            </a:extLst>
          </p:cNvPr>
          <p:cNvPicPr>
            <a:picLocks noChangeAspect="1"/>
          </p:cNvPicPr>
          <p:nvPr/>
        </p:nvPicPr>
        <p:blipFill>
          <a:blip r:embed="rId13"/>
          <a:stretch>
            <a:fillRect/>
          </a:stretch>
        </p:blipFill>
        <p:spPr>
          <a:xfrm>
            <a:off x="8054056" y="6121362"/>
            <a:ext cx="994312" cy="523505"/>
          </a:xfrm>
          <a:prstGeom prst="rect">
            <a:avLst/>
          </a:prstGeom>
        </p:spPr>
      </p:pic>
    </p:spTree>
    <p:extLst>
      <p:ext uri="{BB962C8B-B14F-4D97-AF65-F5344CB8AC3E}">
        <p14:creationId xmlns:p14="http://schemas.microsoft.com/office/powerpoint/2010/main" val="681153070"/>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a:extLst>
              <a:ext uri="{FF2B5EF4-FFF2-40B4-BE49-F238E27FC236}">
                <a16:creationId xmlns:a16="http://schemas.microsoft.com/office/drawing/2014/main" id="{F2C07705-12C3-3E04-AAF7-72A0F11A8223}"/>
              </a:ext>
            </a:extLst>
          </p:cNvPr>
          <p:cNvSpPr>
            <a:spLocks noGrp="1"/>
          </p:cNvSpPr>
          <p:nvPr>
            <p:ph sz="half" idx="1"/>
          </p:nvPr>
        </p:nvSpPr>
        <p:spPr>
          <a:xfrm>
            <a:off x="0" y="2332037"/>
            <a:ext cx="4056368" cy="3173409"/>
          </a:xfrm>
        </p:spPr>
        <p:txBody>
          <a:bodyPr vert="horz" lIns="91440" tIns="45720" rIns="91440" bIns="45720" rtlCol="0" anchor="t">
            <a:normAutofit fontScale="92500" lnSpcReduction="20000"/>
          </a:bodyPr>
          <a:lstStyle/>
          <a:p>
            <a:pPr>
              <a:lnSpc>
                <a:spcPct val="90000"/>
              </a:lnSpc>
              <a:buFont typeface="Wingdings"/>
              <a:buChar char="Ø"/>
            </a:pPr>
            <a:r>
              <a:rPr lang="en-US" sz="2800" dirty="0">
                <a:latin typeface="Calibri"/>
                <a:cs typeface="Calibri"/>
              </a:rPr>
              <a:t>Repository Selection</a:t>
            </a:r>
          </a:p>
          <a:p>
            <a:pPr lvl="1">
              <a:lnSpc>
                <a:spcPct val="90000"/>
              </a:lnSpc>
              <a:buFont typeface="Wingdings"/>
              <a:buChar char="§"/>
            </a:pPr>
            <a:r>
              <a:rPr lang="en-US" dirty="0">
                <a:latin typeface="Calibri"/>
                <a:cs typeface="Calibri"/>
              </a:rPr>
              <a:t>6 ENS</a:t>
            </a:r>
            <a:br>
              <a:rPr lang="en-US" dirty="0"/>
            </a:br>
            <a:endParaRPr lang="en-US" dirty="0"/>
          </a:p>
          <a:p>
            <a:pPr>
              <a:lnSpc>
                <a:spcPct val="90000"/>
              </a:lnSpc>
              <a:buFont typeface="Wingdings"/>
              <a:buChar char="Ø"/>
            </a:pPr>
            <a:r>
              <a:rPr lang="en-US" sz="2800" dirty="0">
                <a:latin typeface="Calibri"/>
                <a:cs typeface="Calibri"/>
              </a:rPr>
              <a:t>Data Collection</a:t>
            </a:r>
          </a:p>
          <a:p>
            <a:pPr lvl="1">
              <a:lnSpc>
                <a:spcPct val="90000"/>
              </a:lnSpc>
              <a:buFont typeface="Wingdings" panose="020B0604020202020204" pitchFamily="34" charset="0"/>
              <a:buChar char="§"/>
            </a:pPr>
            <a:r>
              <a:rPr lang="en-US" dirty="0">
                <a:latin typeface="Calibri"/>
                <a:cs typeface="Calibri"/>
              </a:rPr>
              <a:t>66 Total, 61 PV vulnerabilities</a:t>
            </a:r>
          </a:p>
          <a:p>
            <a:pPr lvl="1">
              <a:lnSpc>
                <a:spcPct val="90000"/>
              </a:lnSpc>
              <a:buFont typeface="Wingdings" panose="020B0604020202020204" pitchFamily="34" charset="0"/>
              <a:buChar char="§"/>
            </a:pPr>
            <a:r>
              <a:rPr lang="en-US" dirty="0">
                <a:latin typeface="Calibri"/>
                <a:cs typeface="Calibri"/>
              </a:rPr>
              <a:t>Vulnerability Reports from NVD</a:t>
            </a:r>
            <a:br>
              <a:rPr lang="en-US" sz="1800" dirty="0"/>
            </a:br>
            <a:endParaRPr lang="en-US" sz="1800" dirty="0"/>
          </a:p>
        </p:txBody>
      </p:sp>
      <p:sp>
        <p:nvSpPr>
          <p:cNvPr id="3" name="Title 2">
            <a:extLst>
              <a:ext uri="{FF2B5EF4-FFF2-40B4-BE49-F238E27FC236}">
                <a16:creationId xmlns:a16="http://schemas.microsoft.com/office/drawing/2014/main" id="{D7324AE8-0B92-ABA6-9C75-947E25016E8B}"/>
              </a:ext>
            </a:extLst>
          </p:cNvPr>
          <p:cNvSpPr>
            <a:spLocks noGrp="1"/>
          </p:cNvSpPr>
          <p:nvPr>
            <p:ph type="title"/>
          </p:nvPr>
        </p:nvSpPr>
        <p:spPr>
          <a:xfrm>
            <a:off x="277148" y="274762"/>
            <a:ext cx="8043862" cy="638175"/>
          </a:xfrm>
        </p:spPr>
        <p:txBody>
          <a:bodyPr anchor="ctr">
            <a:noAutofit/>
          </a:bodyPr>
          <a:lstStyle/>
          <a:p>
            <a:r>
              <a:rPr lang="en-US" sz="2400" dirty="0"/>
              <a:t>Methodology for Vulnerability Analysis</a:t>
            </a:r>
          </a:p>
        </p:txBody>
      </p:sp>
      <p:sp>
        <p:nvSpPr>
          <p:cNvPr id="4" name="Slide Number Placeholder 3">
            <a:extLst>
              <a:ext uri="{FF2B5EF4-FFF2-40B4-BE49-F238E27FC236}">
                <a16:creationId xmlns:a16="http://schemas.microsoft.com/office/drawing/2014/main" id="{2F2F2D3C-4027-7C03-2B0B-704794211B46}"/>
              </a:ext>
            </a:extLst>
          </p:cNvPr>
          <p:cNvSpPr>
            <a:spLocks noGrp="1"/>
          </p:cNvSpPr>
          <p:nvPr>
            <p:ph type="sldNum" sz="quarter" idx="4"/>
          </p:nvPr>
        </p:nvSpPr>
        <p:spPr>
          <a:xfrm>
            <a:off x="6457950" y="6356350"/>
            <a:ext cx="2057400" cy="365125"/>
          </a:xfrm>
        </p:spPr>
        <p:txBody>
          <a:bodyPr anchor="ctr">
            <a:normAutofit/>
          </a:bodyPr>
          <a:lstStyle/>
          <a:p>
            <a:pPr>
              <a:spcAft>
                <a:spcPts val="600"/>
              </a:spcAft>
            </a:pPr>
            <a:fld id="{B7EB45DA-9A0D-DC49-8E02-F30A5DDC21C3}" type="slidenum">
              <a:rPr lang="en-US"/>
              <a:pPr>
                <a:spcAft>
                  <a:spcPts val="600"/>
                </a:spcAft>
              </a:pPr>
              <a:t>10</a:t>
            </a:fld>
            <a:endParaRPr lang="en-US"/>
          </a:p>
        </p:txBody>
      </p:sp>
      <p:graphicFrame>
        <p:nvGraphicFramePr>
          <p:cNvPr id="23" name="Table 22">
            <a:extLst>
              <a:ext uri="{FF2B5EF4-FFF2-40B4-BE49-F238E27FC236}">
                <a16:creationId xmlns:a16="http://schemas.microsoft.com/office/drawing/2014/main" id="{FFBBFFFE-6CD4-F749-E7F0-E3995F136BF7}"/>
              </a:ext>
            </a:extLst>
          </p:cNvPr>
          <p:cNvGraphicFramePr>
            <a:graphicFrameLocks noGrp="1"/>
          </p:cNvGraphicFramePr>
          <p:nvPr>
            <p:extLst>
              <p:ext uri="{D42A27DB-BD31-4B8C-83A1-F6EECF244321}">
                <p14:modId xmlns:p14="http://schemas.microsoft.com/office/powerpoint/2010/main" val="4118357219"/>
              </p:ext>
            </p:extLst>
          </p:nvPr>
        </p:nvGraphicFramePr>
        <p:xfrm>
          <a:off x="3757353" y="1282597"/>
          <a:ext cx="5194144" cy="4856383"/>
        </p:xfrm>
        <a:graphic>
          <a:graphicData uri="http://schemas.openxmlformats.org/drawingml/2006/table">
            <a:tbl>
              <a:tblPr firstRow="1" bandRow="1">
                <a:tableStyleId>{5940675A-B579-460E-94D1-54222C63F5DA}</a:tableStyleId>
              </a:tblPr>
              <a:tblGrid>
                <a:gridCol w="2477192">
                  <a:extLst>
                    <a:ext uri="{9D8B030D-6E8A-4147-A177-3AD203B41FA5}">
                      <a16:colId xmlns:a16="http://schemas.microsoft.com/office/drawing/2014/main" val="1062693195"/>
                    </a:ext>
                  </a:extLst>
                </a:gridCol>
                <a:gridCol w="1513459">
                  <a:extLst>
                    <a:ext uri="{9D8B030D-6E8A-4147-A177-3AD203B41FA5}">
                      <a16:colId xmlns:a16="http://schemas.microsoft.com/office/drawing/2014/main" val="895898120"/>
                    </a:ext>
                  </a:extLst>
                </a:gridCol>
                <a:gridCol w="1203493">
                  <a:extLst>
                    <a:ext uri="{9D8B030D-6E8A-4147-A177-3AD203B41FA5}">
                      <a16:colId xmlns:a16="http://schemas.microsoft.com/office/drawing/2014/main" val="2244782813"/>
                    </a:ext>
                  </a:extLst>
                </a:gridCol>
              </a:tblGrid>
              <a:tr h="709863">
                <a:tc>
                  <a:txBody>
                    <a:bodyPr/>
                    <a:lstStyle/>
                    <a:p>
                      <a:r>
                        <a:rPr lang="en-US" sz="2600" b="1" dirty="0">
                          <a:solidFill>
                            <a:srgbClr val="000000"/>
                          </a:solidFill>
                        </a:rPr>
                        <a:t>Name</a:t>
                      </a:r>
                    </a:p>
                  </a:txBody>
                  <a:tcPr/>
                </a:tc>
                <a:tc>
                  <a:txBody>
                    <a:bodyPr/>
                    <a:lstStyle/>
                    <a:p>
                      <a:r>
                        <a:rPr lang="en-US" sz="2600" b="1" dirty="0">
                          <a:solidFill>
                            <a:srgbClr val="000000"/>
                          </a:solidFill>
                        </a:rPr>
                        <a:t>Size (LOC)</a:t>
                      </a:r>
                    </a:p>
                  </a:txBody>
                  <a:tcPr/>
                </a:tc>
                <a:tc>
                  <a:txBody>
                    <a:bodyPr/>
                    <a:lstStyle/>
                    <a:p>
                      <a:r>
                        <a:rPr lang="en-US" sz="2600" b="1" dirty="0">
                          <a:solidFill>
                            <a:srgbClr val="000000"/>
                          </a:solidFill>
                        </a:rPr>
                        <a:t># CVE</a:t>
                      </a:r>
                    </a:p>
                  </a:txBody>
                  <a:tcPr/>
                </a:tc>
                <a:extLst>
                  <a:ext uri="{0D108BD9-81ED-4DB2-BD59-A6C34878D82A}">
                    <a16:rowId xmlns:a16="http://schemas.microsoft.com/office/drawing/2014/main" val="4255966097"/>
                  </a:ext>
                </a:extLst>
              </a:tr>
              <a:tr h="553453">
                <a:tc>
                  <a:txBody>
                    <a:bodyPr/>
                    <a:lstStyle/>
                    <a:p>
                      <a:r>
                        <a:rPr lang="en-US" sz="2600" dirty="0" err="1"/>
                        <a:t>FreeRTOS+TCP</a:t>
                      </a:r>
                      <a:endParaRPr lang="en-US" sz="2600" dirty="0"/>
                    </a:p>
                  </a:txBody>
                  <a:tcPr/>
                </a:tc>
                <a:tc>
                  <a:txBody>
                    <a:bodyPr/>
                    <a:lstStyle/>
                    <a:p>
                      <a:r>
                        <a:rPr lang="en-US" sz="2600" dirty="0"/>
                        <a:t>42.2K</a:t>
                      </a:r>
                    </a:p>
                  </a:txBody>
                  <a:tcPr/>
                </a:tc>
                <a:tc>
                  <a:txBody>
                    <a:bodyPr/>
                    <a:lstStyle/>
                    <a:p>
                      <a:r>
                        <a:rPr lang="en-US" sz="2600" dirty="0"/>
                        <a:t>11</a:t>
                      </a:r>
                    </a:p>
                  </a:txBody>
                  <a:tcPr/>
                </a:tc>
                <a:extLst>
                  <a:ext uri="{0D108BD9-81ED-4DB2-BD59-A6C34878D82A}">
                    <a16:rowId xmlns:a16="http://schemas.microsoft.com/office/drawing/2014/main" val="500595964"/>
                  </a:ext>
                </a:extLst>
              </a:tr>
              <a:tr h="569835">
                <a:tc>
                  <a:txBody>
                    <a:bodyPr/>
                    <a:lstStyle/>
                    <a:p>
                      <a:r>
                        <a:rPr lang="en-US" sz="2600" dirty="0"/>
                        <a:t>Contiki-ng</a:t>
                      </a:r>
                    </a:p>
                  </a:txBody>
                  <a:tcPr/>
                </a:tc>
                <a:tc>
                  <a:txBody>
                    <a:bodyPr/>
                    <a:lstStyle/>
                    <a:p>
                      <a:r>
                        <a:rPr lang="en-US" sz="2600" dirty="0"/>
                        <a:t>41.6K</a:t>
                      </a:r>
                    </a:p>
                  </a:txBody>
                  <a:tcPr/>
                </a:tc>
                <a:tc>
                  <a:txBody>
                    <a:bodyPr/>
                    <a:lstStyle/>
                    <a:p>
                      <a:r>
                        <a:rPr lang="en-US" sz="2600" dirty="0"/>
                        <a:t>24</a:t>
                      </a:r>
                    </a:p>
                  </a:txBody>
                  <a:tcPr/>
                </a:tc>
                <a:extLst>
                  <a:ext uri="{0D108BD9-81ED-4DB2-BD59-A6C34878D82A}">
                    <a16:rowId xmlns:a16="http://schemas.microsoft.com/office/drawing/2014/main" val="3786157955"/>
                  </a:ext>
                </a:extLst>
              </a:tr>
              <a:tr h="569835">
                <a:tc>
                  <a:txBody>
                    <a:bodyPr/>
                    <a:lstStyle/>
                    <a:p>
                      <a:r>
                        <a:rPr lang="en-US" sz="2600" dirty="0"/>
                        <a:t>Zephyr</a:t>
                      </a:r>
                    </a:p>
                  </a:txBody>
                  <a:tcPr/>
                </a:tc>
                <a:tc>
                  <a:txBody>
                    <a:bodyPr/>
                    <a:lstStyle/>
                    <a:p>
                      <a:r>
                        <a:rPr lang="en-US" sz="2600" dirty="0"/>
                        <a:t>95.7K</a:t>
                      </a:r>
                    </a:p>
                  </a:txBody>
                  <a:tcPr/>
                </a:tc>
                <a:tc>
                  <a:txBody>
                    <a:bodyPr/>
                    <a:lstStyle/>
                    <a:p>
                      <a:r>
                        <a:rPr lang="en-US" sz="2600" dirty="0"/>
                        <a:t>11</a:t>
                      </a:r>
                    </a:p>
                  </a:txBody>
                  <a:tcPr/>
                </a:tc>
                <a:extLst>
                  <a:ext uri="{0D108BD9-81ED-4DB2-BD59-A6C34878D82A}">
                    <a16:rowId xmlns:a16="http://schemas.microsoft.com/office/drawing/2014/main" val="4185882037"/>
                  </a:ext>
                </a:extLst>
              </a:tr>
              <a:tr h="569835">
                <a:tc>
                  <a:txBody>
                    <a:bodyPr/>
                    <a:lstStyle/>
                    <a:p>
                      <a:r>
                        <a:rPr lang="en-US" sz="2600" err="1"/>
                        <a:t>PicoTCP</a:t>
                      </a:r>
                      <a:endParaRPr lang="en-US" sz="2600"/>
                    </a:p>
                  </a:txBody>
                  <a:tcPr/>
                </a:tc>
                <a:tc>
                  <a:txBody>
                    <a:bodyPr/>
                    <a:lstStyle/>
                    <a:p>
                      <a:r>
                        <a:rPr lang="en-US" sz="2600" dirty="0"/>
                        <a:t>32.7K</a:t>
                      </a:r>
                    </a:p>
                  </a:txBody>
                  <a:tcPr/>
                </a:tc>
                <a:tc>
                  <a:txBody>
                    <a:bodyPr/>
                    <a:lstStyle/>
                    <a:p>
                      <a:r>
                        <a:rPr lang="en-US" sz="2600" dirty="0"/>
                        <a:t>12</a:t>
                      </a:r>
                    </a:p>
                  </a:txBody>
                  <a:tcPr/>
                </a:tc>
                <a:extLst>
                  <a:ext uri="{0D108BD9-81ED-4DB2-BD59-A6C34878D82A}">
                    <a16:rowId xmlns:a16="http://schemas.microsoft.com/office/drawing/2014/main" val="975160136"/>
                  </a:ext>
                </a:extLst>
              </a:tr>
              <a:tr h="569835">
                <a:tc>
                  <a:txBody>
                    <a:bodyPr/>
                    <a:lstStyle/>
                    <a:p>
                      <a:r>
                        <a:rPr lang="en-US" sz="2600" err="1"/>
                        <a:t>LwIP</a:t>
                      </a:r>
                      <a:endParaRPr lang="en-US" sz="2600"/>
                    </a:p>
                  </a:txBody>
                  <a:tcPr/>
                </a:tc>
                <a:tc>
                  <a:txBody>
                    <a:bodyPr/>
                    <a:lstStyle/>
                    <a:p>
                      <a:r>
                        <a:rPr lang="en-US" sz="2600" dirty="0"/>
                        <a:t>84.3K</a:t>
                      </a:r>
                    </a:p>
                  </a:txBody>
                  <a:tcPr/>
                </a:tc>
                <a:tc>
                  <a:txBody>
                    <a:bodyPr/>
                    <a:lstStyle/>
                    <a:p>
                      <a:r>
                        <a:rPr lang="en-US" sz="2600" dirty="0"/>
                        <a:t>1</a:t>
                      </a:r>
                    </a:p>
                  </a:txBody>
                  <a:tcPr/>
                </a:tc>
                <a:extLst>
                  <a:ext uri="{0D108BD9-81ED-4DB2-BD59-A6C34878D82A}">
                    <a16:rowId xmlns:a16="http://schemas.microsoft.com/office/drawing/2014/main" val="3541979313"/>
                  </a:ext>
                </a:extLst>
              </a:tr>
              <a:tr h="569835">
                <a:tc>
                  <a:txBody>
                    <a:bodyPr/>
                    <a:lstStyle/>
                    <a:p>
                      <a:r>
                        <a:rPr lang="en-US" sz="2600" dirty="0"/>
                        <a:t>FNET</a:t>
                      </a:r>
                    </a:p>
                  </a:txBody>
                  <a:tcPr/>
                </a:tc>
                <a:tc>
                  <a:txBody>
                    <a:bodyPr/>
                    <a:lstStyle/>
                    <a:p>
                      <a:r>
                        <a:rPr lang="en-US" sz="2600" dirty="0"/>
                        <a:t>18K</a:t>
                      </a:r>
                    </a:p>
                  </a:txBody>
                  <a:tcPr/>
                </a:tc>
                <a:tc>
                  <a:txBody>
                    <a:bodyPr/>
                    <a:lstStyle/>
                    <a:p>
                      <a:r>
                        <a:rPr lang="en-US" sz="2600" dirty="0"/>
                        <a:t>2</a:t>
                      </a:r>
                    </a:p>
                  </a:txBody>
                  <a:tcPr/>
                </a:tc>
                <a:extLst>
                  <a:ext uri="{0D108BD9-81ED-4DB2-BD59-A6C34878D82A}">
                    <a16:rowId xmlns:a16="http://schemas.microsoft.com/office/drawing/2014/main" val="3761225309"/>
                  </a:ext>
                </a:extLst>
              </a:tr>
              <a:tr h="569835">
                <a:tc>
                  <a:txBody>
                    <a:bodyPr/>
                    <a:lstStyle/>
                    <a:p>
                      <a:pPr lvl="0">
                        <a:buNone/>
                      </a:pPr>
                      <a:r>
                        <a:rPr lang="en-US" sz="2600" b="1" dirty="0"/>
                        <a:t>Total</a:t>
                      </a:r>
                    </a:p>
                  </a:txBody>
                  <a:tcPr/>
                </a:tc>
                <a:tc>
                  <a:txBody>
                    <a:bodyPr/>
                    <a:lstStyle/>
                    <a:p>
                      <a:pPr lvl="0">
                        <a:buNone/>
                      </a:pPr>
                      <a:endParaRPr lang="en-US" sz="2600" b="1" dirty="0"/>
                    </a:p>
                  </a:txBody>
                  <a:tcPr/>
                </a:tc>
                <a:tc>
                  <a:txBody>
                    <a:bodyPr/>
                    <a:lstStyle/>
                    <a:p>
                      <a:pPr lvl="0">
                        <a:buNone/>
                      </a:pPr>
                      <a:r>
                        <a:rPr lang="en-US" sz="2600" b="1" dirty="0"/>
                        <a:t>61</a:t>
                      </a:r>
                    </a:p>
                  </a:txBody>
                  <a:tcPr/>
                </a:tc>
                <a:extLst>
                  <a:ext uri="{0D108BD9-81ED-4DB2-BD59-A6C34878D82A}">
                    <a16:rowId xmlns:a16="http://schemas.microsoft.com/office/drawing/2014/main" val="3546920550"/>
                  </a:ext>
                </a:extLst>
              </a:tr>
            </a:tbl>
          </a:graphicData>
        </a:graphic>
      </p:graphicFrame>
    </p:spTree>
    <p:extLst>
      <p:ext uri="{BB962C8B-B14F-4D97-AF65-F5344CB8AC3E}">
        <p14:creationId xmlns:p14="http://schemas.microsoft.com/office/powerpoint/2010/main" val="3090829083"/>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DD0D57-AF3B-0753-559B-E54B2845D7F9}"/>
              </a:ext>
            </a:extLst>
          </p:cNvPr>
          <p:cNvSpPr>
            <a:spLocks noGrp="1"/>
          </p:cNvSpPr>
          <p:nvPr>
            <p:ph type="title"/>
          </p:nvPr>
        </p:nvSpPr>
        <p:spPr/>
        <p:txBody>
          <a:bodyPr>
            <a:normAutofit fontScale="90000"/>
          </a:bodyPr>
          <a:lstStyle/>
          <a:p>
            <a:r>
              <a:rPr lang="en-US">
                <a:latin typeface="Calibri"/>
                <a:cs typeface="Calibri"/>
              </a:rPr>
              <a:t>RQ1 Results: CVE Types</a:t>
            </a:r>
            <a:endParaRPr lang="en-US"/>
          </a:p>
        </p:txBody>
      </p:sp>
      <p:sp>
        <p:nvSpPr>
          <p:cNvPr id="4" name="Slide Number Placeholder 3">
            <a:extLst>
              <a:ext uri="{FF2B5EF4-FFF2-40B4-BE49-F238E27FC236}">
                <a16:creationId xmlns:a16="http://schemas.microsoft.com/office/drawing/2014/main" id="{5AC6BE0E-9131-0242-7AD4-60C281923EFD}"/>
              </a:ext>
            </a:extLst>
          </p:cNvPr>
          <p:cNvSpPr>
            <a:spLocks noGrp="1"/>
          </p:cNvSpPr>
          <p:nvPr>
            <p:ph type="sldNum" sz="quarter" idx="4"/>
          </p:nvPr>
        </p:nvSpPr>
        <p:spPr/>
        <p:txBody>
          <a:bodyPr/>
          <a:lstStyle/>
          <a:p>
            <a:fld id="{B7EB45DA-9A0D-DC49-8E02-F30A5DDC21C3}" type="slidenum">
              <a:rPr lang="en-US"/>
              <a:t>11</a:t>
            </a:fld>
            <a:endParaRPr lang="en-US"/>
          </a:p>
        </p:txBody>
      </p:sp>
      <p:pic>
        <p:nvPicPr>
          <p:cNvPr id="5" name="Picture 4" descr="A white rectangular object with black text&#10;&#10;Description automatically generated">
            <a:extLst>
              <a:ext uri="{FF2B5EF4-FFF2-40B4-BE49-F238E27FC236}">
                <a16:creationId xmlns:a16="http://schemas.microsoft.com/office/drawing/2014/main" id="{7BB74133-363D-5418-DC3E-6266EA4E3325}"/>
              </a:ext>
            </a:extLst>
          </p:cNvPr>
          <p:cNvPicPr>
            <a:picLocks noChangeAspect="1"/>
          </p:cNvPicPr>
          <p:nvPr/>
        </p:nvPicPr>
        <p:blipFill>
          <a:blip r:embed="rId4"/>
          <a:stretch>
            <a:fillRect/>
          </a:stretch>
        </p:blipFill>
        <p:spPr>
          <a:xfrm>
            <a:off x="243773" y="1378415"/>
            <a:ext cx="8652974" cy="3692643"/>
          </a:xfrm>
          <a:prstGeom prst="rect">
            <a:avLst/>
          </a:prstGeom>
        </p:spPr>
      </p:pic>
      <p:sp>
        <p:nvSpPr>
          <p:cNvPr id="2" name="TextBox 1">
            <a:extLst>
              <a:ext uri="{FF2B5EF4-FFF2-40B4-BE49-F238E27FC236}">
                <a16:creationId xmlns:a16="http://schemas.microsoft.com/office/drawing/2014/main" id="{B3C5A6BE-C31E-1B57-B679-04054DC6718F}"/>
              </a:ext>
            </a:extLst>
          </p:cNvPr>
          <p:cNvSpPr txBox="1"/>
          <p:nvPr/>
        </p:nvSpPr>
        <p:spPr>
          <a:xfrm>
            <a:off x="1357464" y="5169650"/>
            <a:ext cx="673978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cs typeface="Calibri"/>
              </a:rPr>
              <a:t>70% are Memory Corruption vulnerabilities</a:t>
            </a:r>
          </a:p>
        </p:txBody>
      </p:sp>
      <p:sp>
        <p:nvSpPr>
          <p:cNvPr id="6" name="Rectangle 5">
            <a:extLst>
              <a:ext uri="{FF2B5EF4-FFF2-40B4-BE49-F238E27FC236}">
                <a16:creationId xmlns:a16="http://schemas.microsoft.com/office/drawing/2014/main" id="{37EB85D6-A251-E696-D36B-D0501EE31D57}"/>
              </a:ext>
            </a:extLst>
          </p:cNvPr>
          <p:cNvSpPr/>
          <p:nvPr/>
        </p:nvSpPr>
        <p:spPr>
          <a:xfrm>
            <a:off x="443428" y="2232393"/>
            <a:ext cx="8253664" cy="679031"/>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621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DCAF5A-E6B9-AAA3-F661-49B149425296}"/>
              </a:ext>
            </a:extLst>
          </p:cNvPr>
          <p:cNvSpPr>
            <a:spLocks noGrp="1"/>
          </p:cNvSpPr>
          <p:nvPr>
            <p:ph type="title"/>
          </p:nvPr>
        </p:nvSpPr>
        <p:spPr/>
        <p:txBody>
          <a:bodyPr>
            <a:normAutofit fontScale="90000"/>
          </a:bodyPr>
          <a:lstStyle/>
          <a:p>
            <a:r>
              <a:rPr lang="en-US">
                <a:latin typeface="Calibri"/>
                <a:cs typeface="Calibri"/>
              </a:rPr>
              <a:t>RQ1 Results: CVE Root Causes</a:t>
            </a:r>
            <a:endParaRPr lang="en-US"/>
          </a:p>
        </p:txBody>
      </p:sp>
      <p:sp>
        <p:nvSpPr>
          <p:cNvPr id="4" name="Slide Number Placeholder 3">
            <a:extLst>
              <a:ext uri="{FF2B5EF4-FFF2-40B4-BE49-F238E27FC236}">
                <a16:creationId xmlns:a16="http://schemas.microsoft.com/office/drawing/2014/main" id="{5A7F7326-2472-9F93-3FB9-5BC22EAD8CEB}"/>
              </a:ext>
            </a:extLst>
          </p:cNvPr>
          <p:cNvSpPr>
            <a:spLocks noGrp="1"/>
          </p:cNvSpPr>
          <p:nvPr>
            <p:ph type="sldNum" sz="quarter" idx="4"/>
          </p:nvPr>
        </p:nvSpPr>
        <p:spPr/>
        <p:txBody>
          <a:bodyPr/>
          <a:lstStyle/>
          <a:p>
            <a:fld id="{B7EB45DA-9A0D-DC49-8E02-F30A5DDC21C3}" type="slidenum">
              <a:rPr lang="en-US"/>
              <a:t>12</a:t>
            </a:fld>
            <a:endParaRPr lang="en-US" dirty="0"/>
          </a:p>
        </p:txBody>
      </p:sp>
      <p:sp>
        <p:nvSpPr>
          <p:cNvPr id="2" name="TextBox 1">
            <a:extLst>
              <a:ext uri="{FF2B5EF4-FFF2-40B4-BE49-F238E27FC236}">
                <a16:creationId xmlns:a16="http://schemas.microsoft.com/office/drawing/2014/main" id="{2C734813-25A8-AB18-A51B-130BFAE1DF48}"/>
              </a:ext>
            </a:extLst>
          </p:cNvPr>
          <p:cNvSpPr txBox="1"/>
          <p:nvPr/>
        </p:nvSpPr>
        <p:spPr>
          <a:xfrm>
            <a:off x="1374410" y="5584805"/>
            <a:ext cx="5849337"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cs typeface="Calibri"/>
              </a:rPr>
              <a:t>84% of CVEs are caused by improper packet validation</a:t>
            </a:r>
          </a:p>
        </p:txBody>
      </p:sp>
      <p:pic>
        <p:nvPicPr>
          <p:cNvPr id="5" name="Picture 4" descr="A rectangular white sign with black text&#10;&#10;Description automatically generated">
            <a:extLst>
              <a:ext uri="{FF2B5EF4-FFF2-40B4-BE49-F238E27FC236}">
                <a16:creationId xmlns:a16="http://schemas.microsoft.com/office/drawing/2014/main" id="{2AAE0CE6-6F01-6123-9D55-A002563EFE71}"/>
              </a:ext>
            </a:extLst>
          </p:cNvPr>
          <p:cNvPicPr>
            <a:picLocks noChangeAspect="1"/>
          </p:cNvPicPr>
          <p:nvPr/>
        </p:nvPicPr>
        <p:blipFill>
          <a:blip r:embed="rId4"/>
          <a:stretch>
            <a:fillRect/>
          </a:stretch>
        </p:blipFill>
        <p:spPr>
          <a:xfrm>
            <a:off x="442790" y="1934789"/>
            <a:ext cx="8258419" cy="3643437"/>
          </a:xfrm>
          <a:prstGeom prst="rect">
            <a:avLst/>
          </a:prstGeom>
        </p:spPr>
      </p:pic>
      <p:sp>
        <p:nvSpPr>
          <p:cNvPr id="7" name="Rectangle 6">
            <a:extLst>
              <a:ext uri="{FF2B5EF4-FFF2-40B4-BE49-F238E27FC236}">
                <a16:creationId xmlns:a16="http://schemas.microsoft.com/office/drawing/2014/main" id="{404AB5BA-968C-08F3-67EC-29B1179FCF3D}"/>
              </a:ext>
            </a:extLst>
          </p:cNvPr>
          <p:cNvSpPr/>
          <p:nvPr/>
        </p:nvSpPr>
        <p:spPr>
          <a:xfrm>
            <a:off x="675864" y="2711285"/>
            <a:ext cx="7701125" cy="1558883"/>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Tree>
    <p:extLst>
      <p:ext uri="{BB962C8B-B14F-4D97-AF65-F5344CB8AC3E}">
        <p14:creationId xmlns:p14="http://schemas.microsoft.com/office/powerpoint/2010/main" val="2142412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8201B3-C10A-E1F4-74F1-78660DE9DB49}"/>
              </a:ext>
            </a:extLst>
          </p:cNvPr>
          <p:cNvSpPr>
            <a:spLocks noGrp="1"/>
          </p:cNvSpPr>
          <p:nvPr>
            <p:ph type="title"/>
          </p:nvPr>
        </p:nvSpPr>
        <p:spPr/>
        <p:txBody>
          <a:bodyPr>
            <a:normAutofit fontScale="90000"/>
          </a:bodyPr>
          <a:lstStyle/>
          <a:p>
            <a:r>
              <a:rPr lang="en-US" dirty="0">
                <a:latin typeface="Calibri"/>
                <a:cs typeface="Calibri"/>
              </a:rPr>
              <a:t>RQ2 Results: Protocol States</a:t>
            </a:r>
            <a:endParaRPr lang="en-US" dirty="0"/>
          </a:p>
        </p:txBody>
      </p:sp>
      <p:sp>
        <p:nvSpPr>
          <p:cNvPr id="4" name="Slide Number Placeholder 3">
            <a:extLst>
              <a:ext uri="{FF2B5EF4-FFF2-40B4-BE49-F238E27FC236}">
                <a16:creationId xmlns:a16="http://schemas.microsoft.com/office/drawing/2014/main" id="{41233801-F48C-A725-92D6-5BB4C2BF08DF}"/>
              </a:ext>
            </a:extLst>
          </p:cNvPr>
          <p:cNvSpPr>
            <a:spLocks noGrp="1"/>
          </p:cNvSpPr>
          <p:nvPr>
            <p:ph type="sldNum" sz="quarter" idx="4"/>
          </p:nvPr>
        </p:nvSpPr>
        <p:spPr/>
        <p:txBody>
          <a:bodyPr/>
          <a:lstStyle/>
          <a:p>
            <a:fld id="{B7EB45DA-9A0D-DC49-8E02-F30A5DDC21C3}" type="slidenum">
              <a:rPr lang="en-US"/>
              <a:t>13</a:t>
            </a:fld>
            <a:endParaRPr lang="en-US"/>
          </a:p>
        </p:txBody>
      </p:sp>
      <p:pic>
        <p:nvPicPr>
          <p:cNvPr id="7" name="Picture 6" descr="A table with text and numbers&#10;&#10;Description automatically generated">
            <a:extLst>
              <a:ext uri="{FF2B5EF4-FFF2-40B4-BE49-F238E27FC236}">
                <a16:creationId xmlns:a16="http://schemas.microsoft.com/office/drawing/2014/main" id="{0B754C70-FE19-F8E1-DC4B-8927C1F6AFCC}"/>
              </a:ext>
            </a:extLst>
          </p:cNvPr>
          <p:cNvPicPr>
            <a:picLocks noChangeAspect="1"/>
          </p:cNvPicPr>
          <p:nvPr/>
        </p:nvPicPr>
        <p:blipFill>
          <a:blip r:embed="rId3"/>
          <a:stretch>
            <a:fillRect/>
          </a:stretch>
        </p:blipFill>
        <p:spPr>
          <a:xfrm>
            <a:off x="0" y="1833649"/>
            <a:ext cx="9149221" cy="3881350"/>
          </a:xfrm>
          <a:prstGeom prst="rect">
            <a:avLst/>
          </a:prstGeom>
        </p:spPr>
      </p:pic>
    </p:spTree>
    <p:extLst>
      <p:ext uri="{BB962C8B-B14F-4D97-AF65-F5344CB8AC3E}">
        <p14:creationId xmlns:p14="http://schemas.microsoft.com/office/powerpoint/2010/main" val="2553257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49DBA-0F5D-80FF-A7A7-B94209DA8359}"/>
              </a:ext>
            </a:extLst>
          </p:cNvPr>
          <p:cNvSpPr>
            <a:spLocks noGrp="1"/>
          </p:cNvSpPr>
          <p:nvPr>
            <p:ph type="title"/>
          </p:nvPr>
        </p:nvSpPr>
        <p:spPr/>
        <p:txBody>
          <a:bodyPr/>
          <a:lstStyle/>
          <a:p>
            <a:r>
              <a:rPr lang="en-US" dirty="0">
                <a:latin typeface="Calibri"/>
                <a:cs typeface="Calibri"/>
              </a:rPr>
              <a:t>Vulnerability Discovery</a:t>
            </a:r>
            <a:endParaRPr lang="en-US" dirty="0" err="1"/>
          </a:p>
        </p:txBody>
      </p:sp>
      <p:sp>
        <p:nvSpPr>
          <p:cNvPr id="3" name="Slide Number Placeholder 2">
            <a:extLst>
              <a:ext uri="{FF2B5EF4-FFF2-40B4-BE49-F238E27FC236}">
                <a16:creationId xmlns:a16="http://schemas.microsoft.com/office/drawing/2014/main" id="{C6403774-BC45-47DE-6259-018179047B63}"/>
              </a:ext>
            </a:extLst>
          </p:cNvPr>
          <p:cNvSpPr>
            <a:spLocks noGrp="1"/>
          </p:cNvSpPr>
          <p:nvPr>
            <p:ph type="sldNum" sz="quarter" idx="4"/>
          </p:nvPr>
        </p:nvSpPr>
        <p:spPr/>
        <p:txBody>
          <a:bodyPr/>
          <a:lstStyle/>
          <a:p>
            <a:fld id="{B7EB45DA-9A0D-DC49-8E02-F30A5DDC21C3}" type="slidenum">
              <a:rPr lang="en-US"/>
              <a:t>14</a:t>
            </a:fld>
            <a:endParaRPr lang="en-US"/>
          </a:p>
        </p:txBody>
      </p:sp>
    </p:spTree>
    <p:extLst>
      <p:ext uri="{BB962C8B-B14F-4D97-AF65-F5344CB8AC3E}">
        <p14:creationId xmlns:p14="http://schemas.microsoft.com/office/powerpoint/2010/main" val="3137460815"/>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671070-C3EB-419D-F962-1E4FCD2AFBE9}"/>
              </a:ext>
            </a:extLst>
          </p:cNvPr>
          <p:cNvSpPr>
            <a:spLocks noGrp="1"/>
          </p:cNvSpPr>
          <p:nvPr>
            <p:ph idx="1"/>
          </p:nvPr>
        </p:nvSpPr>
        <p:spPr>
          <a:xfrm>
            <a:off x="294532" y="1530996"/>
            <a:ext cx="7753296" cy="4071723"/>
          </a:xfrm>
        </p:spPr>
        <p:txBody>
          <a:bodyPr vert="horz" lIns="91440" tIns="45720" rIns="91440" bIns="45720" rtlCol="0" anchor="t">
            <a:normAutofit/>
          </a:bodyPr>
          <a:lstStyle/>
          <a:p>
            <a:r>
              <a:rPr lang="en-US" sz="2800" b="1" dirty="0">
                <a:latin typeface="Calibri"/>
                <a:cs typeface="Calibri"/>
              </a:rPr>
              <a:t>Req 1</a:t>
            </a:r>
            <a:r>
              <a:rPr lang="en-US" sz="2800" dirty="0">
                <a:latin typeface="Calibri"/>
                <a:cs typeface="Calibri"/>
              </a:rPr>
              <a:t>: Detect memory corruption</a:t>
            </a:r>
            <a:br>
              <a:rPr lang="en-US" sz="2800" dirty="0">
                <a:latin typeface="Calibri"/>
                <a:cs typeface="Calibri"/>
              </a:rPr>
            </a:br>
            <a:endParaRPr lang="en-US" sz="2800" dirty="0">
              <a:latin typeface="Calibri"/>
              <a:cs typeface="Calibri"/>
            </a:endParaRPr>
          </a:p>
          <a:p>
            <a:r>
              <a:rPr lang="en-US" sz="2800" b="1" dirty="0">
                <a:latin typeface="Calibri"/>
                <a:cs typeface="Calibri"/>
              </a:rPr>
              <a:t>Req 2</a:t>
            </a:r>
            <a:r>
              <a:rPr lang="en-US" sz="2800" dirty="0">
                <a:latin typeface="Calibri"/>
                <a:cs typeface="Calibri"/>
              </a:rPr>
              <a:t>: Systematically explore all fields</a:t>
            </a:r>
            <a:br>
              <a:rPr lang="en-US" sz="2800" dirty="0">
                <a:latin typeface="Calibri"/>
                <a:cs typeface="Calibri"/>
              </a:rPr>
            </a:br>
            <a:endParaRPr lang="en-US" sz="2800" dirty="0">
              <a:latin typeface="Calibri"/>
              <a:cs typeface="Calibri"/>
            </a:endParaRPr>
          </a:p>
          <a:p>
            <a:r>
              <a:rPr lang="en-US" sz="2800" b="1" dirty="0">
                <a:latin typeface="Calibri"/>
                <a:cs typeface="Calibri"/>
              </a:rPr>
              <a:t>Req 3</a:t>
            </a:r>
            <a:r>
              <a:rPr lang="en-US" sz="2800" dirty="0">
                <a:latin typeface="Calibri"/>
                <a:cs typeface="Calibri"/>
              </a:rPr>
              <a:t>: Explore all protocol states</a:t>
            </a:r>
            <a:br>
              <a:rPr lang="en-US" sz="2800" dirty="0">
                <a:latin typeface="Calibri"/>
                <a:cs typeface="Calibri"/>
              </a:rPr>
            </a:br>
            <a:endParaRPr lang="en-US" sz="2800" dirty="0">
              <a:latin typeface="Calibri"/>
              <a:cs typeface="Calibri"/>
            </a:endParaRPr>
          </a:p>
          <a:p>
            <a:r>
              <a:rPr lang="en-US" sz="2800" b="1" dirty="0">
                <a:latin typeface="Calibri"/>
                <a:cs typeface="Calibri"/>
              </a:rPr>
              <a:t>Req 4</a:t>
            </a:r>
            <a:r>
              <a:rPr lang="en-US" sz="2800" dirty="0">
                <a:latin typeface="Calibri"/>
                <a:cs typeface="Calibri"/>
              </a:rPr>
              <a:t>: Work across diverse ENSs</a:t>
            </a:r>
            <a:endParaRPr lang="en-US" sz="2800" dirty="0"/>
          </a:p>
        </p:txBody>
      </p:sp>
      <p:sp>
        <p:nvSpPr>
          <p:cNvPr id="3" name="Title 2">
            <a:extLst>
              <a:ext uri="{FF2B5EF4-FFF2-40B4-BE49-F238E27FC236}">
                <a16:creationId xmlns:a16="http://schemas.microsoft.com/office/drawing/2014/main" id="{B5F9FDE3-99EC-2337-B7A5-2C7D690AA5FE}"/>
              </a:ext>
            </a:extLst>
          </p:cNvPr>
          <p:cNvSpPr>
            <a:spLocks noGrp="1"/>
          </p:cNvSpPr>
          <p:nvPr>
            <p:ph type="title"/>
          </p:nvPr>
        </p:nvSpPr>
        <p:spPr/>
        <p:txBody>
          <a:bodyPr>
            <a:normAutofit fontScale="90000"/>
          </a:bodyPr>
          <a:lstStyle/>
          <a:p>
            <a:r>
              <a:rPr lang="en-US" err="1">
                <a:latin typeface="Calibri"/>
                <a:cs typeface="Calibri"/>
              </a:rPr>
              <a:t>EmNetTest</a:t>
            </a:r>
            <a:r>
              <a:rPr lang="en-US">
                <a:latin typeface="Calibri"/>
                <a:cs typeface="Calibri"/>
              </a:rPr>
              <a:t>: Design Requirements</a:t>
            </a:r>
            <a:endParaRPr lang="en-US"/>
          </a:p>
        </p:txBody>
      </p:sp>
      <p:sp>
        <p:nvSpPr>
          <p:cNvPr id="4" name="Slide Number Placeholder 3">
            <a:extLst>
              <a:ext uri="{FF2B5EF4-FFF2-40B4-BE49-F238E27FC236}">
                <a16:creationId xmlns:a16="http://schemas.microsoft.com/office/drawing/2014/main" id="{B97D6E9E-B677-858C-109B-F61D2464E6EE}"/>
              </a:ext>
            </a:extLst>
          </p:cNvPr>
          <p:cNvSpPr>
            <a:spLocks noGrp="1"/>
          </p:cNvSpPr>
          <p:nvPr>
            <p:ph type="sldNum" sz="quarter" idx="4"/>
          </p:nvPr>
        </p:nvSpPr>
        <p:spPr/>
        <p:txBody>
          <a:bodyPr/>
          <a:lstStyle/>
          <a:p>
            <a:fld id="{B7EB45DA-9A0D-DC49-8E02-F30A5DDC21C3}" type="slidenum">
              <a:rPr lang="en-US"/>
              <a:t>15</a:t>
            </a:fld>
            <a:endParaRPr lang="en-US"/>
          </a:p>
        </p:txBody>
      </p:sp>
      <p:pic>
        <p:nvPicPr>
          <p:cNvPr id="1026" name="Picture 2" descr="A black and white icon with a check mark and a gear&#10;&#10;Description automatically generated">
            <a:extLst>
              <a:ext uri="{FF2B5EF4-FFF2-40B4-BE49-F238E27FC236}">
                <a16:creationId xmlns:a16="http://schemas.microsoft.com/office/drawing/2014/main" id="{D7A0F002-BFB8-D1C5-B8F7-9790E37310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7950" y="2512757"/>
            <a:ext cx="1644650" cy="210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715758"/>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B58FE76C-C1D1-4001-1C54-1E5847B127D3}"/>
              </a:ext>
            </a:extLst>
          </p:cNvPr>
          <p:cNvPicPr>
            <a:picLocks noChangeAspect="1"/>
          </p:cNvPicPr>
          <p:nvPr/>
        </p:nvPicPr>
        <p:blipFill>
          <a:blip r:embed="rId3"/>
          <a:stretch>
            <a:fillRect/>
          </a:stretch>
        </p:blipFill>
        <p:spPr>
          <a:xfrm>
            <a:off x="-97681" y="1752966"/>
            <a:ext cx="9328935" cy="4238760"/>
          </a:xfrm>
          <a:prstGeom prst="rect">
            <a:avLst/>
          </a:prstGeom>
        </p:spPr>
      </p:pic>
      <p:sp>
        <p:nvSpPr>
          <p:cNvPr id="3" name="Title 2">
            <a:extLst>
              <a:ext uri="{FF2B5EF4-FFF2-40B4-BE49-F238E27FC236}">
                <a16:creationId xmlns:a16="http://schemas.microsoft.com/office/drawing/2014/main" id="{2ADAF6AF-EB9C-0728-9C28-2E7FCC38EACA}"/>
              </a:ext>
            </a:extLst>
          </p:cNvPr>
          <p:cNvSpPr>
            <a:spLocks noGrp="1"/>
          </p:cNvSpPr>
          <p:nvPr>
            <p:ph type="title"/>
          </p:nvPr>
        </p:nvSpPr>
        <p:spPr/>
        <p:txBody>
          <a:bodyPr>
            <a:normAutofit fontScale="90000"/>
          </a:bodyPr>
          <a:lstStyle/>
          <a:p>
            <a:r>
              <a:rPr lang="en-US" err="1">
                <a:latin typeface="Calibri"/>
                <a:cs typeface="Calibri"/>
              </a:rPr>
              <a:t>EmNetTest</a:t>
            </a:r>
            <a:r>
              <a:rPr lang="en-US">
                <a:latin typeface="Calibri"/>
                <a:cs typeface="Calibri"/>
              </a:rPr>
              <a:t>: Design Overview</a:t>
            </a:r>
            <a:endParaRPr lang="en-US"/>
          </a:p>
        </p:txBody>
      </p:sp>
      <p:sp>
        <p:nvSpPr>
          <p:cNvPr id="4" name="Slide Number Placeholder 3">
            <a:extLst>
              <a:ext uri="{FF2B5EF4-FFF2-40B4-BE49-F238E27FC236}">
                <a16:creationId xmlns:a16="http://schemas.microsoft.com/office/drawing/2014/main" id="{78C9F3F9-AA94-26D7-F537-DD93D9DEA607}"/>
              </a:ext>
            </a:extLst>
          </p:cNvPr>
          <p:cNvSpPr>
            <a:spLocks noGrp="1"/>
          </p:cNvSpPr>
          <p:nvPr>
            <p:ph type="sldNum" sz="quarter" idx="4"/>
          </p:nvPr>
        </p:nvSpPr>
        <p:spPr/>
        <p:txBody>
          <a:bodyPr/>
          <a:lstStyle/>
          <a:p>
            <a:fld id="{B7EB45DA-9A0D-DC49-8E02-F30A5DDC21C3}" type="slidenum">
              <a:rPr lang="en-US"/>
              <a:t>16</a:t>
            </a:fld>
            <a:endParaRPr lang="en-US"/>
          </a:p>
        </p:txBody>
      </p:sp>
      <p:sp>
        <p:nvSpPr>
          <p:cNvPr id="6" name="Rectangle 5">
            <a:extLst>
              <a:ext uri="{FF2B5EF4-FFF2-40B4-BE49-F238E27FC236}">
                <a16:creationId xmlns:a16="http://schemas.microsoft.com/office/drawing/2014/main" id="{F5219CCD-4BFF-BC34-5978-EFCDFB0DFEA3}"/>
              </a:ext>
            </a:extLst>
          </p:cNvPr>
          <p:cNvSpPr/>
          <p:nvPr/>
        </p:nvSpPr>
        <p:spPr>
          <a:xfrm>
            <a:off x="7642549" y="1982492"/>
            <a:ext cx="1162488" cy="428754"/>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cs typeface="Calibri"/>
              </a:rPr>
              <a:t>Req 1</a:t>
            </a:r>
          </a:p>
        </p:txBody>
      </p:sp>
      <p:sp>
        <p:nvSpPr>
          <p:cNvPr id="7" name="Arrow: Down 6">
            <a:extLst>
              <a:ext uri="{FF2B5EF4-FFF2-40B4-BE49-F238E27FC236}">
                <a16:creationId xmlns:a16="http://schemas.microsoft.com/office/drawing/2014/main" id="{7D934F64-3CA6-7005-49B4-04CE17FAE5D9}"/>
              </a:ext>
            </a:extLst>
          </p:cNvPr>
          <p:cNvSpPr/>
          <p:nvPr/>
        </p:nvSpPr>
        <p:spPr>
          <a:xfrm rot="2160000">
            <a:off x="7913740" y="2371990"/>
            <a:ext cx="69536" cy="58236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66A9BC6-7232-1D0C-A8A2-E4A34101929B}"/>
              </a:ext>
            </a:extLst>
          </p:cNvPr>
          <p:cNvSpPr/>
          <p:nvPr/>
        </p:nvSpPr>
        <p:spPr>
          <a:xfrm>
            <a:off x="2988344" y="5483610"/>
            <a:ext cx="1186383" cy="380963"/>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cs typeface="Calibri"/>
              </a:rPr>
              <a:t>Req 2</a:t>
            </a:r>
          </a:p>
        </p:txBody>
      </p:sp>
      <p:sp>
        <p:nvSpPr>
          <p:cNvPr id="9" name="Arrow: Down 8">
            <a:extLst>
              <a:ext uri="{FF2B5EF4-FFF2-40B4-BE49-F238E27FC236}">
                <a16:creationId xmlns:a16="http://schemas.microsoft.com/office/drawing/2014/main" id="{53188485-3227-802B-65AB-52E5838BB158}"/>
              </a:ext>
            </a:extLst>
          </p:cNvPr>
          <p:cNvSpPr/>
          <p:nvPr/>
        </p:nvSpPr>
        <p:spPr>
          <a:xfrm rot="5400000">
            <a:off x="2664858" y="5385675"/>
            <a:ext cx="69536" cy="48675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FA68368-FF80-92CE-2861-0025FCF5451B}"/>
              </a:ext>
            </a:extLst>
          </p:cNvPr>
          <p:cNvSpPr/>
          <p:nvPr/>
        </p:nvSpPr>
        <p:spPr>
          <a:xfrm>
            <a:off x="2557728" y="1435724"/>
            <a:ext cx="1114697" cy="317242"/>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cs typeface="Calibri"/>
              </a:rPr>
              <a:t>Req 3</a:t>
            </a:r>
          </a:p>
        </p:txBody>
      </p:sp>
      <p:sp>
        <p:nvSpPr>
          <p:cNvPr id="11" name="Arrow: Down 10">
            <a:extLst>
              <a:ext uri="{FF2B5EF4-FFF2-40B4-BE49-F238E27FC236}">
                <a16:creationId xmlns:a16="http://schemas.microsoft.com/office/drawing/2014/main" id="{EC90028B-AB11-FF85-D7CE-15674C3B3BCE}"/>
              </a:ext>
            </a:extLst>
          </p:cNvPr>
          <p:cNvSpPr/>
          <p:nvPr/>
        </p:nvSpPr>
        <p:spPr>
          <a:xfrm rot="3120000">
            <a:off x="2290557" y="1664831"/>
            <a:ext cx="60844" cy="54759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F2E6DEA-F665-CDB0-96CF-8A0FC114EE13}"/>
              </a:ext>
            </a:extLst>
          </p:cNvPr>
          <p:cNvSpPr/>
          <p:nvPr/>
        </p:nvSpPr>
        <p:spPr>
          <a:xfrm>
            <a:off x="6836941" y="5411766"/>
            <a:ext cx="1154522" cy="365034"/>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cs typeface="Calibri"/>
              </a:rPr>
              <a:t>Req 4</a:t>
            </a:r>
          </a:p>
        </p:txBody>
      </p:sp>
      <p:sp>
        <p:nvSpPr>
          <p:cNvPr id="13" name="Arrow: Down 12">
            <a:extLst>
              <a:ext uri="{FF2B5EF4-FFF2-40B4-BE49-F238E27FC236}">
                <a16:creationId xmlns:a16="http://schemas.microsoft.com/office/drawing/2014/main" id="{F707490F-85D8-0A97-3E29-D45122C243A9}"/>
              </a:ext>
            </a:extLst>
          </p:cNvPr>
          <p:cNvSpPr/>
          <p:nvPr/>
        </p:nvSpPr>
        <p:spPr>
          <a:xfrm rot="5400000">
            <a:off x="6499465" y="5348887"/>
            <a:ext cx="69536" cy="48675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245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E9A197-FFD2-5839-F7B4-95610D10375D}"/>
              </a:ext>
            </a:extLst>
          </p:cNvPr>
          <p:cNvSpPr>
            <a:spLocks noGrp="1"/>
          </p:cNvSpPr>
          <p:nvPr>
            <p:ph type="title"/>
          </p:nvPr>
        </p:nvSpPr>
        <p:spPr/>
        <p:txBody>
          <a:bodyPr>
            <a:normAutofit fontScale="90000"/>
          </a:bodyPr>
          <a:lstStyle/>
          <a:p>
            <a:r>
              <a:rPr lang="en-US" dirty="0" err="1">
                <a:latin typeface="Calibri"/>
                <a:cs typeface="Calibri"/>
              </a:rPr>
              <a:t>EmNetTest</a:t>
            </a:r>
            <a:r>
              <a:rPr lang="en-US" dirty="0">
                <a:latin typeface="Calibri"/>
                <a:cs typeface="Calibri"/>
              </a:rPr>
              <a:t>: Illustrating Algorithm</a:t>
            </a:r>
            <a:endParaRPr lang="en-US" dirty="0"/>
          </a:p>
        </p:txBody>
      </p:sp>
      <p:sp>
        <p:nvSpPr>
          <p:cNvPr id="4" name="Slide Number Placeholder 3">
            <a:extLst>
              <a:ext uri="{FF2B5EF4-FFF2-40B4-BE49-F238E27FC236}">
                <a16:creationId xmlns:a16="http://schemas.microsoft.com/office/drawing/2014/main" id="{0B713E7D-59B6-CA2E-A13C-B220EF156F42}"/>
              </a:ext>
            </a:extLst>
          </p:cNvPr>
          <p:cNvSpPr>
            <a:spLocks noGrp="1"/>
          </p:cNvSpPr>
          <p:nvPr>
            <p:ph type="sldNum" sz="quarter" idx="4"/>
          </p:nvPr>
        </p:nvSpPr>
        <p:spPr/>
        <p:txBody>
          <a:bodyPr/>
          <a:lstStyle/>
          <a:p>
            <a:fld id="{B7EB45DA-9A0D-DC49-8E02-F30A5DDC21C3}" type="slidenum">
              <a:rPr lang="en-US"/>
              <a:t>17</a:t>
            </a:fld>
            <a:endParaRPr lang="en-US"/>
          </a:p>
        </p:txBody>
      </p:sp>
      <p:grpSp>
        <p:nvGrpSpPr>
          <p:cNvPr id="8" name="Group 7">
            <a:extLst>
              <a:ext uri="{FF2B5EF4-FFF2-40B4-BE49-F238E27FC236}">
                <a16:creationId xmlns:a16="http://schemas.microsoft.com/office/drawing/2014/main" id="{137CDAB4-F54C-FF08-9BAC-26FFC30B3EC2}"/>
              </a:ext>
            </a:extLst>
          </p:cNvPr>
          <p:cNvGrpSpPr/>
          <p:nvPr/>
        </p:nvGrpSpPr>
        <p:grpSpPr>
          <a:xfrm>
            <a:off x="225997" y="1870821"/>
            <a:ext cx="8700798" cy="3387164"/>
            <a:chOff x="1053473" y="1353500"/>
            <a:chExt cx="7210896" cy="1473859"/>
          </a:xfrm>
        </p:grpSpPr>
        <p:pic>
          <p:nvPicPr>
            <p:cNvPr id="5" name="Picture 4" descr="A table with numbers and letters&#10;&#10;Description automatically generated">
              <a:extLst>
                <a:ext uri="{FF2B5EF4-FFF2-40B4-BE49-F238E27FC236}">
                  <a16:creationId xmlns:a16="http://schemas.microsoft.com/office/drawing/2014/main" id="{6FCA18FF-D955-4593-E23A-204C0AAB0C50}"/>
                </a:ext>
              </a:extLst>
            </p:cNvPr>
            <p:cNvPicPr>
              <a:picLocks noChangeAspect="1"/>
            </p:cNvPicPr>
            <p:nvPr/>
          </p:nvPicPr>
          <p:blipFill>
            <a:blip r:embed="rId3"/>
            <a:stretch>
              <a:fillRect/>
            </a:stretch>
          </p:blipFill>
          <p:spPr>
            <a:xfrm>
              <a:off x="1053473" y="1353500"/>
              <a:ext cx="7141360" cy="1473859"/>
            </a:xfrm>
            <a:prstGeom prst="rect">
              <a:avLst/>
            </a:prstGeom>
          </p:spPr>
        </p:pic>
        <p:pic>
          <p:nvPicPr>
            <p:cNvPr id="7" name="Picture 6">
              <a:extLst>
                <a:ext uri="{FF2B5EF4-FFF2-40B4-BE49-F238E27FC236}">
                  <a16:creationId xmlns:a16="http://schemas.microsoft.com/office/drawing/2014/main" id="{F218CC53-8E41-E597-E67F-BD7AF62E86E7}"/>
                </a:ext>
              </a:extLst>
            </p:cNvPr>
            <p:cNvPicPr>
              <a:picLocks noChangeAspect="1"/>
            </p:cNvPicPr>
            <p:nvPr/>
          </p:nvPicPr>
          <p:blipFill>
            <a:blip r:embed="rId4"/>
            <a:stretch>
              <a:fillRect/>
            </a:stretch>
          </p:blipFill>
          <p:spPr>
            <a:xfrm>
              <a:off x="4660660" y="2507743"/>
              <a:ext cx="3603709" cy="269260"/>
            </a:xfrm>
            <a:prstGeom prst="rect">
              <a:avLst/>
            </a:prstGeom>
          </p:spPr>
        </p:pic>
      </p:grpSp>
      <p:sp>
        <p:nvSpPr>
          <p:cNvPr id="6" name="Right Brace 5">
            <a:extLst>
              <a:ext uri="{FF2B5EF4-FFF2-40B4-BE49-F238E27FC236}">
                <a16:creationId xmlns:a16="http://schemas.microsoft.com/office/drawing/2014/main" id="{67B25149-FFF5-DA2B-C14C-20BAF4F55B74}"/>
              </a:ext>
            </a:extLst>
          </p:cNvPr>
          <p:cNvSpPr/>
          <p:nvPr/>
        </p:nvSpPr>
        <p:spPr>
          <a:xfrm rot="16200000">
            <a:off x="1552204" y="267697"/>
            <a:ext cx="638176" cy="3140364"/>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a:extLst>
              <a:ext uri="{FF2B5EF4-FFF2-40B4-BE49-F238E27FC236}">
                <a16:creationId xmlns:a16="http://schemas.microsoft.com/office/drawing/2014/main" id="{0FAB3DF4-EA60-C272-151A-81CD07EEA3C7}"/>
              </a:ext>
            </a:extLst>
          </p:cNvPr>
          <p:cNvSpPr/>
          <p:nvPr/>
        </p:nvSpPr>
        <p:spPr>
          <a:xfrm>
            <a:off x="598519" y="980904"/>
            <a:ext cx="2543695" cy="471386"/>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t>Dest</a:t>
            </a:r>
            <a:r>
              <a:rPr lang="en-US" sz="2800" dirty="0"/>
              <a:t>. MAC </a:t>
            </a:r>
            <a:r>
              <a:rPr lang="en-US" sz="2800" dirty="0" err="1"/>
              <a:t>Addr</a:t>
            </a:r>
            <a:r>
              <a:rPr lang="en-US" sz="2800" dirty="0"/>
              <a:t>.</a:t>
            </a:r>
          </a:p>
        </p:txBody>
      </p:sp>
      <p:sp>
        <p:nvSpPr>
          <p:cNvPr id="12" name="Right Brace 11">
            <a:extLst>
              <a:ext uri="{FF2B5EF4-FFF2-40B4-BE49-F238E27FC236}">
                <a16:creationId xmlns:a16="http://schemas.microsoft.com/office/drawing/2014/main" id="{E12BBCCA-F0E3-E78D-5BD2-1E12CBDBBB5C}"/>
              </a:ext>
            </a:extLst>
          </p:cNvPr>
          <p:cNvSpPr/>
          <p:nvPr/>
        </p:nvSpPr>
        <p:spPr>
          <a:xfrm rot="16200000">
            <a:off x="7730823" y="1566780"/>
            <a:ext cx="556952" cy="623422"/>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ectangle 12">
            <a:extLst>
              <a:ext uri="{FF2B5EF4-FFF2-40B4-BE49-F238E27FC236}">
                <a16:creationId xmlns:a16="http://schemas.microsoft.com/office/drawing/2014/main" id="{519D2651-37AA-49ED-2B85-0F78E60BB118}"/>
              </a:ext>
            </a:extLst>
          </p:cNvPr>
          <p:cNvSpPr/>
          <p:nvPr/>
        </p:nvSpPr>
        <p:spPr>
          <a:xfrm>
            <a:off x="6807081" y="1047738"/>
            <a:ext cx="2384941" cy="471386"/>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IPv4 VHL Field</a:t>
            </a:r>
          </a:p>
        </p:txBody>
      </p:sp>
      <p:sp>
        <p:nvSpPr>
          <p:cNvPr id="14" name="Right Brace 13">
            <a:extLst>
              <a:ext uri="{FF2B5EF4-FFF2-40B4-BE49-F238E27FC236}">
                <a16:creationId xmlns:a16="http://schemas.microsoft.com/office/drawing/2014/main" id="{8F5EA4A7-4B6D-0420-CD44-90FD17F85E20}"/>
              </a:ext>
            </a:extLst>
          </p:cNvPr>
          <p:cNvSpPr/>
          <p:nvPr/>
        </p:nvSpPr>
        <p:spPr>
          <a:xfrm rot="5400000">
            <a:off x="2605941" y="3846130"/>
            <a:ext cx="618804" cy="1052262"/>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a:extLst>
              <a:ext uri="{FF2B5EF4-FFF2-40B4-BE49-F238E27FC236}">
                <a16:creationId xmlns:a16="http://schemas.microsoft.com/office/drawing/2014/main" id="{9B60E649-34AA-BCD5-18F5-C4ECE81F6583}"/>
              </a:ext>
            </a:extLst>
          </p:cNvPr>
          <p:cNvSpPr/>
          <p:nvPr/>
        </p:nvSpPr>
        <p:spPr>
          <a:xfrm>
            <a:off x="1643495" y="4789372"/>
            <a:ext cx="2543695" cy="820310"/>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TCP Urgent Pointer</a:t>
            </a:r>
          </a:p>
        </p:txBody>
      </p:sp>
      <p:sp>
        <p:nvSpPr>
          <p:cNvPr id="17" name="Arrow: Down 8">
            <a:extLst>
              <a:ext uri="{FF2B5EF4-FFF2-40B4-BE49-F238E27FC236}">
                <a16:creationId xmlns:a16="http://schemas.microsoft.com/office/drawing/2014/main" id="{212B806F-829A-4C8F-7669-1DBF99326C2E}"/>
              </a:ext>
            </a:extLst>
          </p:cNvPr>
          <p:cNvSpPr/>
          <p:nvPr/>
        </p:nvSpPr>
        <p:spPr>
          <a:xfrm rot="5400000">
            <a:off x="3580306" y="878694"/>
            <a:ext cx="123109" cy="74844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692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3" grpId="0" animBg="1"/>
      <p:bldP spid="14" grpId="0" animBg="1"/>
      <p:bldP spid="15"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7BFB07-0B09-34CC-8EE3-382A84498F36}"/>
              </a:ext>
            </a:extLst>
          </p:cNvPr>
          <p:cNvSpPr>
            <a:spLocks noGrp="1"/>
          </p:cNvSpPr>
          <p:nvPr>
            <p:ph type="title"/>
          </p:nvPr>
        </p:nvSpPr>
        <p:spPr>
          <a:xfrm>
            <a:off x="277148" y="118428"/>
            <a:ext cx="8582766" cy="638175"/>
          </a:xfrm>
        </p:spPr>
        <p:txBody>
          <a:bodyPr>
            <a:normAutofit fontScale="90000"/>
          </a:bodyPr>
          <a:lstStyle/>
          <a:p>
            <a:r>
              <a:rPr lang="en-US">
                <a:latin typeface="Calibri"/>
                <a:cs typeface="Calibri"/>
              </a:rPr>
              <a:t>Evaluation: Vulnerabilities Reproduced</a:t>
            </a:r>
            <a:endParaRPr lang="en-US"/>
          </a:p>
        </p:txBody>
      </p:sp>
      <p:sp>
        <p:nvSpPr>
          <p:cNvPr id="4" name="Slide Number Placeholder 3">
            <a:extLst>
              <a:ext uri="{FF2B5EF4-FFF2-40B4-BE49-F238E27FC236}">
                <a16:creationId xmlns:a16="http://schemas.microsoft.com/office/drawing/2014/main" id="{F4AFDCEA-61F8-195C-8566-F7F892E829D2}"/>
              </a:ext>
            </a:extLst>
          </p:cNvPr>
          <p:cNvSpPr>
            <a:spLocks noGrp="1"/>
          </p:cNvSpPr>
          <p:nvPr>
            <p:ph type="sldNum" sz="quarter" idx="4"/>
          </p:nvPr>
        </p:nvSpPr>
        <p:spPr/>
        <p:txBody>
          <a:bodyPr/>
          <a:lstStyle/>
          <a:p>
            <a:fld id="{B7EB45DA-9A0D-DC49-8E02-F30A5DDC21C3}" type="slidenum">
              <a:rPr lang="en-US"/>
              <a:t>18</a:t>
            </a:fld>
            <a:endParaRPr lang="en-US"/>
          </a:p>
        </p:txBody>
      </p:sp>
      <p:pic>
        <p:nvPicPr>
          <p:cNvPr id="5" name="Picture 4" descr="A table with numbers and letters&#10;&#10;Description automatically generated">
            <a:extLst>
              <a:ext uri="{FF2B5EF4-FFF2-40B4-BE49-F238E27FC236}">
                <a16:creationId xmlns:a16="http://schemas.microsoft.com/office/drawing/2014/main" id="{D7AB4A87-02E0-6BB8-F2E9-41D2F07D71E4}"/>
              </a:ext>
            </a:extLst>
          </p:cNvPr>
          <p:cNvPicPr>
            <a:picLocks noChangeAspect="1"/>
          </p:cNvPicPr>
          <p:nvPr/>
        </p:nvPicPr>
        <p:blipFill>
          <a:blip r:embed="rId4"/>
          <a:stretch>
            <a:fillRect/>
          </a:stretch>
        </p:blipFill>
        <p:spPr>
          <a:xfrm>
            <a:off x="899872" y="1183957"/>
            <a:ext cx="7349227" cy="4960420"/>
          </a:xfrm>
          <a:prstGeom prst="rect">
            <a:avLst/>
          </a:prstGeom>
        </p:spPr>
      </p:pic>
    </p:spTree>
    <p:extLst>
      <p:ext uri="{BB962C8B-B14F-4D97-AF65-F5344CB8AC3E}">
        <p14:creationId xmlns:p14="http://schemas.microsoft.com/office/powerpoint/2010/main" val="3912601503"/>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able with numbers and letters&#10;&#10;Description automatically generated">
            <a:extLst>
              <a:ext uri="{FF2B5EF4-FFF2-40B4-BE49-F238E27FC236}">
                <a16:creationId xmlns:a16="http://schemas.microsoft.com/office/drawing/2014/main" id="{BB800224-F670-28C2-D7EB-DE69F1989282}"/>
              </a:ext>
            </a:extLst>
          </p:cNvPr>
          <p:cNvPicPr>
            <a:picLocks noChangeAspect="1"/>
          </p:cNvPicPr>
          <p:nvPr/>
        </p:nvPicPr>
        <p:blipFill>
          <a:blip r:embed="rId3"/>
          <a:stretch>
            <a:fillRect/>
          </a:stretch>
        </p:blipFill>
        <p:spPr>
          <a:xfrm>
            <a:off x="468486" y="1425419"/>
            <a:ext cx="8049796" cy="4300337"/>
          </a:xfrm>
          <a:prstGeom prst="rect">
            <a:avLst/>
          </a:prstGeom>
          <a:noFill/>
        </p:spPr>
      </p:pic>
      <p:sp>
        <p:nvSpPr>
          <p:cNvPr id="10" name="Title 2">
            <a:extLst>
              <a:ext uri="{FF2B5EF4-FFF2-40B4-BE49-F238E27FC236}">
                <a16:creationId xmlns:a16="http://schemas.microsoft.com/office/drawing/2014/main" id="{24839CC2-0032-6C14-C3BC-78FF27DE201D}"/>
              </a:ext>
            </a:extLst>
          </p:cNvPr>
          <p:cNvSpPr>
            <a:spLocks noGrp="1"/>
          </p:cNvSpPr>
          <p:nvPr>
            <p:ph type="title"/>
          </p:nvPr>
        </p:nvSpPr>
        <p:spPr>
          <a:xfrm>
            <a:off x="277148" y="118428"/>
            <a:ext cx="8043862" cy="638175"/>
          </a:xfrm>
        </p:spPr>
        <p:txBody>
          <a:bodyPr>
            <a:normAutofit fontScale="90000"/>
          </a:bodyPr>
          <a:lstStyle/>
          <a:p>
            <a:r>
              <a:rPr lang="en-US" dirty="0">
                <a:latin typeface="Calibri"/>
                <a:cs typeface="Calibri"/>
              </a:rPr>
              <a:t>Evaluation: Vulnerabilities Discovered</a:t>
            </a:r>
            <a:endParaRPr lang="en-US" dirty="0" err="1"/>
          </a:p>
        </p:txBody>
      </p:sp>
      <p:sp>
        <p:nvSpPr>
          <p:cNvPr id="4" name="Slide Number Placeholder 3">
            <a:extLst>
              <a:ext uri="{FF2B5EF4-FFF2-40B4-BE49-F238E27FC236}">
                <a16:creationId xmlns:a16="http://schemas.microsoft.com/office/drawing/2014/main" id="{B90BD41B-4039-AB8D-511F-6A02144B4B5F}"/>
              </a:ext>
            </a:extLst>
          </p:cNvPr>
          <p:cNvSpPr>
            <a:spLocks noGrp="1"/>
          </p:cNvSpPr>
          <p:nvPr>
            <p:ph type="sldNum" sz="quarter" idx="4"/>
          </p:nvPr>
        </p:nvSpPr>
        <p:spPr>
          <a:xfrm>
            <a:off x="6457950" y="6356350"/>
            <a:ext cx="2057400" cy="365125"/>
          </a:xfrm>
        </p:spPr>
        <p:txBody>
          <a:bodyPr anchor="ctr">
            <a:normAutofit/>
          </a:bodyPr>
          <a:lstStyle/>
          <a:p>
            <a:pPr>
              <a:spcAft>
                <a:spcPts val="600"/>
              </a:spcAft>
            </a:pPr>
            <a:fld id="{B7EB45DA-9A0D-DC49-8E02-F30A5DDC21C3}" type="slidenum">
              <a:rPr lang="en-US"/>
              <a:pPr>
                <a:spcAft>
                  <a:spcPts val="600"/>
                </a:spcAft>
              </a:pPr>
              <a:t>19</a:t>
            </a:fld>
            <a:endParaRPr lang="en-US"/>
          </a:p>
        </p:txBody>
      </p:sp>
      <p:sp>
        <p:nvSpPr>
          <p:cNvPr id="8" name="Arrow: Down 7">
            <a:extLst>
              <a:ext uri="{FF2B5EF4-FFF2-40B4-BE49-F238E27FC236}">
                <a16:creationId xmlns:a16="http://schemas.microsoft.com/office/drawing/2014/main" id="{D80ADBA7-8395-F203-0886-C3EDF6106289}"/>
              </a:ext>
            </a:extLst>
          </p:cNvPr>
          <p:cNvSpPr/>
          <p:nvPr/>
        </p:nvSpPr>
        <p:spPr>
          <a:xfrm rot="5400000">
            <a:off x="7181270" y="2482105"/>
            <a:ext cx="87044" cy="92750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23D1FB66-0D3F-D0CA-60A1-7627BBFDDF7E}"/>
              </a:ext>
            </a:extLst>
          </p:cNvPr>
          <p:cNvSpPr/>
          <p:nvPr/>
        </p:nvSpPr>
        <p:spPr>
          <a:xfrm rot="5400000">
            <a:off x="7333670" y="3289519"/>
            <a:ext cx="87044" cy="92750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616D9BC7-28CA-1A8F-BBF8-957E3C3A5928}"/>
              </a:ext>
            </a:extLst>
          </p:cNvPr>
          <p:cNvSpPr/>
          <p:nvPr/>
        </p:nvSpPr>
        <p:spPr>
          <a:xfrm rot="5400000">
            <a:off x="7178213" y="4293438"/>
            <a:ext cx="87044" cy="92750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107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9186F1-5591-8E9E-8590-F73C5F481534}"/>
              </a:ext>
            </a:extLst>
          </p:cNvPr>
          <p:cNvSpPr>
            <a:spLocks noGrp="1"/>
          </p:cNvSpPr>
          <p:nvPr>
            <p:ph type="title"/>
          </p:nvPr>
        </p:nvSpPr>
        <p:spPr/>
        <p:txBody>
          <a:bodyPr>
            <a:normAutofit fontScale="90000"/>
          </a:bodyPr>
          <a:lstStyle/>
          <a:p>
            <a:r>
              <a:rPr lang="en-US" dirty="0">
                <a:latin typeface="Calibri"/>
                <a:cs typeface="Calibri"/>
              </a:rPr>
              <a:t>Age of the Internet of Things</a:t>
            </a:r>
            <a:endParaRPr lang="en-US" dirty="0"/>
          </a:p>
        </p:txBody>
      </p:sp>
      <p:sp>
        <p:nvSpPr>
          <p:cNvPr id="4" name="Slide Number Placeholder 3">
            <a:extLst>
              <a:ext uri="{FF2B5EF4-FFF2-40B4-BE49-F238E27FC236}">
                <a16:creationId xmlns:a16="http://schemas.microsoft.com/office/drawing/2014/main" id="{F71579CC-D588-7F8D-C806-F5298153F2AE}"/>
              </a:ext>
            </a:extLst>
          </p:cNvPr>
          <p:cNvSpPr>
            <a:spLocks noGrp="1"/>
          </p:cNvSpPr>
          <p:nvPr>
            <p:ph type="sldNum" sz="quarter" idx="4"/>
          </p:nvPr>
        </p:nvSpPr>
        <p:spPr/>
        <p:txBody>
          <a:bodyPr/>
          <a:lstStyle/>
          <a:p>
            <a:fld id="{B7EB45DA-9A0D-DC49-8E02-F30A5DDC21C3}" type="slidenum">
              <a:rPr lang="en-US"/>
              <a:t>2</a:t>
            </a:fld>
            <a:endParaRPr lang="en-US"/>
          </a:p>
        </p:txBody>
      </p:sp>
      <p:pic>
        <p:nvPicPr>
          <p:cNvPr id="6" name="Picture 5" descr="A silver car with black trim&#10;&#10;Description automatically generated">
            <a:extLst>
              <a:ext uri="{FF2B5EF4-FFF2-40B4-BE49-F238E27FC236}">
                <a16:creationId xmlns:a16="http://schemas.microsoft.com/office/drawing/2014/main" id="{42457BC0-A422-15AD-F28D-A9B66D16C4C9}"/>
              </a:ext>
            </a:extLst>
          </p:cNvPr>
          <p:cNvPicPr>
            <a:picLocks noChangeAspect="1"/>
          </p:cNvPicPr>
          <p:nvPr/>
        </p:nvPicPr>
        <p:blipFill>
          <a:blip r:embed="rId3"/>
          <a:stretch>
            <a:fillRect/>
          </a:stretch>
        </p:blipFill>
        <p:spPr>
          <a:xfrm>
            <a:off x="5782404" y="4120179"/>
            <a:ext cx="2802171" cy="2091118"/>
          </a:xfrm>
          <a:prstGeom prst="rect">
            <a:avLst/>
          </a:prstGeom>
        </p:spPr>
      </p:pic>
      <p:pic>
        <p:nvPicPr>
          <p:cNvPr id="8" name="Picture 7">
            <a:extLst>
              <a:ext uri="{FF2B5EF4-FFF2-40B4-BE49-F238E27FC236}">
                <a16:creationId xmlns:a16="http://schemas.microsoft.com/office/drawing/2014/main" id="{066FDB48-B5E6-5C3E-81E8-092777067543}"/>
              </a:ext>
            </a:extLst>
          </p:cNvPr>
          <p:cNvPicPr>
            <a:picLocks noChangeAspect="1"/>
          </p:cNvPicPr>
          <p:nvPr/>
        </p:nvPicPr>
        <p:blipFill rotWithShape="1">
          <a:blip r:embed="rId4"/>
          <a:srcRect l="32558" r="32558" b="385"/>
          <a:stretch/>
        </p:blipFill>
        <p:spPr>
          <a:xfrm>
            <a:off x="6168482" y="1179397"/>
            <a:ext cx="1456061" cy="2787539"/>
          </a:xfrm>
          <a:prstGeom prst="rect">
            <a:avLst/>
          </a:prstGeom>
        </p:spPr>
      </p:pic>
      <p:pic>
        <p:nvPicPr>
          <p:cNvPr id="10" name="Picture 9" descr="A kitchen with a digital screen&#10;&#10;Description automatically generated">
            <a:extLst>
              <a:ext uri="{FF2B5EF4-FFF2-40B4-BE49-F238E27FC236}">
                <a16:creationId xmlns:a16="http://schemas.microsoft.com/office/drawing/2014/main" id="{FD7C3D01-E39D-C5D2-30F3-C294983AC99F}"/>
              </a:ext>
            </a:extLst>
          </p:cNvPr>
          <p:cNvPicPr>
            <a:picLocks noChangeAspect="1"/>
          </p:cNvPicPr>
          <p:nvPr/>
        </p:nvPicPr>
        <p:blipFill>
          <a:blip r:embed="rId5"/>
          <a:stretch>
            <a:fillRect/>
          </a:stretch>
        </p:blipFill>
        <p:spPr>
          <a:xfrm>
            <a:off x="545580" y="3623557"/>
            <a:ext cx="4880428" cy="2917122"/>
          </a:xfrm>
          <a:prstGeom prst="rect">
            <a:avLst/>
          </a:prstGeom>
        </p:spPr>
      </p:pic>
      <p:pic>
        <p:nvPicPr>
          <p:cNvPr id="12" name="Picture 11" descr="A diagram of a heart and heart with text&#10;&#10;Description automatically generated">
            <a:extLst>
              <a:ext uri="{FF2B5EF4-FFF2-40B4-BE49-F238E27FC236}">
                <a16:creationId xmlns:a16="http://schemas.microsoft.com/office/drawing/2014/main" id="{E54A6DB4-F940-7B18-43DF-0EC881A1568D}"/>
              </a:ext>
            </a:extLst>
          </p:cNvPr>
          <p:cNvPicPr>
            <a:picLocks noChangeAspect="1"/>
          </p:cNvPicPr>
          <p:nvPr/>
        </p:nvPicPr>
        <p:blipFill>
          <a:blip r:embed="rId6"/>
          <a:stretch>
            <a:fillRect/>
          </a:stretch>
        </p:blipFill>
        <p:spPr>
          <a:xfrm>
            <a:off x="1084041" y="967272"/>
            <a:ext cx="3815879" cy="2358996"/>
          </a:xfrm>
          <a:prstGeom prst="rect">
            <a:avLst/>
          </a:prstGeom>
        </p:spPr>
      </p:pic>
    </p:spTree>
    <p:extLst>
      <p:ext uri="{BB962C8B-B14F-4D97-AF65-F5344CB8AC3E}">
        <p14:creationId xmlns:p14="http://schemas.microsoft.com/office/powerpoint/2010/main" val="243083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7BFB07-0B09-34CC-8EE3-382A84498F36}"/>
              </a:ext>
            </a:extLst>
          </p:cNvPr>
          <p:cNvSpPr>
            <a:spLocks noGrp="1"/>
          </p:cNvSpPr>
          <p:nvPr>
            <p:ph type="title"/>
          </p:nvPr>
        </p:nvSpPr>
        <p:spPr>
          <a:xfrm>
            <a:off x="277148" y="118428"/>
            <a:ext cx="8582766" cy="638175"/>
          </a:xfrm>
        </p:spPr>
        <p:txBody>
          <a:bodyPr>
            <a:normAutofit fontScale="90000"/>
          </a:bodyPr>
          <a:lstStyle/>
          <a:p>
            <a:r>
              <a:rPr lang="en-US">
                <a:latin typeface="Calibri"/>
                <a:cs typeface="Calibri"/>
              </a:rPr>
              <a:t>Evaluation: Vulnerabilities Reproduced</a:t>
            </a:r>
            <a:endParaRPr lang="en-US"/>
          </a:p>
        </p:txBody>
      </p:sp>
      <p:sp>
        <p:nvSpPr>
          <p:cNvPr id="4" name="Slide Number Placeholder 3">
            <a:extLst>
              <a:ext uri="{FF2B5EF4-FFF2-40B4-BE49-F238E27FC236}">
                <a16:creationId xmlns:a16="http://schemas.microsoft.com/office/drawing/2014/main" id="{F4AFDCEA-61F8-195C-8566-F7F892E829D2}"/>
              </a:ext>
            </a:extLst>
          </p:cNvPr>
          <p:cNvSpPr>
            <a:spLocks noGrp="1"/>
          </p:cNvSpPr>
          <p:nvPr>
            <p:ph type="sldNum" sz="quarter" idx="4"/>
          </p:nvPr>
        </p:nvSpPr>
        <p:spPr/>
        <p:txBody>
          <a:bodyPr/>
          <a:lstStyle/>
          <a:p>
            <a:fld id="{B7EB45DA-9A0D-DC49-8E02-F30A5DDC21C3}" type="slidenum">
              <a:rPr lang="en-US"/>
              <a:t>20</a:t>
            </a:fld>
            <a:endParaRPr lang="en-US"/>
          </a:p>
        </p:txBody>
      </p:sp>
      <p:pic>
        <p:nvPicPr>
          <p:cNvPr id="5" name="Picture 4" descr="A table with numbers and letters&#10;&#10;Description automatically generated">
            <a:extLst>
              <a:ext uri="{FF2B5EF4-FFF2-40B4-BE49-F238E27FC236}">
                <a16:creationId xmlns:a16="http://schemas.microsoft.com/office/drawing/2014/main" id="{D7AB4A87-02E0-6BB8-F2E9-41D2F07D71E4}"/>
              </a:ext>
            </a:extLst>
          </p:cNvPr>
          <p:cNvPicPr>
            <a:picLocks noChangeAspect="1"/>
          </p:cNvPicPr>
          <p:nvPr/>
        </p:nvPicPr>
        <p:blipFill>
          <a:blip r:embed="rId3"/>
          <a:stretch>
            <a:fillRect/>
          </a:stretch>
        </p:blipFill>
        <p:spPr>
          <a:xfrm>
            <a:off x="899872" y="1183957"/>
            <a:ext cx="7349227" cy="4960420"/>
          </a:xfrm>
          <a:prstGeom prst="rect">
            <a:avLst/>
          </a:prstGeom>
        </p:spPr>
      </p:pic>
      <p:sp>
        <p:nvSpPr>
          <p:cNvPr id="6" name="Arrow: Down 5">
            <a:extLst>
              <a:ext uri="{FF2B5EF4-FFF2-40B4-BE49-F238E27FC236}">
                <a16:creationId xmlns:a16="http://schemas.microsoft.com/office/drawing/2014/main" id="{AEAB010B-5919-0C42-835E-F20EAF3D781F}"/>
              </a:ext>
            </a:extLst>
          </p:cNvPr>
          <p:cNvSpPr/>
          <p:nvPr/>
        </p:nvSpPr>
        <p:spPr>
          <a:xfrm rot="5400000">
            <a:off x="6344598" y="1593032"/>
            <a:ext cx="87044" cy="92750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910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9F6EBC-9CE9-BB7A-FAFB-08C833E63264}"/>
              </a:ext>
            </a:extLst>
          </p:cNvPr>
          <p:cNvSpPr>
            <a:spLocks noGrp="1"/>
          </p:cNvSpPr>
          <p:nvPr>
            <p:ph type="title"/>
          </p:nvPr>
        </p:nvSpPr>
        <p:spPr>
          <a:xfrm>
            <a:off x="277148" y="118428"/>
            <a:ext cx="8043862" cy="638175"/>
          </a:xfrm>
        </p:spPr>
        <p:txBody>
          <a:bodyPr anchor="ctr">
            <a:normAutofit/>
          </a:bodyPr>
          <a:lstStyle/>
          <a:p>
            <a:r>
              <a:rPr lang="en-US" sz="1800">
                <a:latin typeface="Calibri"/>
                <a:cs typeface="Calibri"/>
              </a:rPr>
              <a:t>Vulnerability Case Study: CVE-2023-35849</a:t>
            </a:r>
            <a:endParaRPr lang="en-US" sz="1800"/>
          </a:p>
        </p:txBody>
      </p:sp>
      <p:sp>
        <p:nvSpPr>
          <p:cNvPr id="4" name="Slide Number Placeholder 3">
            <a:extLst>
              <a:ext uri="{FF2B5EF4-FFF2-40B4-BE49-F238E27FC236}">
                <a16:creationId xmlns:a16="http://schemas.microsoft.com/office/drawing/2014/main" id="{A147E499-D668-311B-420E-64828DD67A83}"/>
              </a:ext>
            </a:extLst>
          </p:cNvPr>
          <p:cNvSpPr>
            <a:spLocks noGrp="1"/>
          </p:cNvSpPr>
          <p:nvPr>
            <p:ph type="sldNum" sz="quarter" idx="4"/>
          </p:nvPr>
        </p:nvSpPr>
        <p:spPr>
          <a:xfrm>
            <a:off x="6457950" y="6356350"/>
            <a:ext cx="2057400" cy="365125"/>
          </a:xfrm>
        </p:spPr>
        <p:txBody>
          <a:bodyPr anchor="ctr">
            <a:normAutofit/>
          </a:bodyPr>
          <a:lstStyle/>
          <a:p>
            <a:pPr>
              <a:spcAft>
                <a:spcPts val="600"/>
              </a:spcAft>
            </a:pPr>
            <a:fld id="{B7EB45DA-9A0D-DC49-8E02-F30A5DDC21C3}" type="slidenum">
              <a:rPr lang="en-US" dirty="0"/>
              <a:pPr>
                <a:spcAft>
                  <a:spcPts val="600"/>
                </a:spcAft>
              </a:pPr>
              <a:t>21</a:t>
            </a:fld>
            <a:endParaRPr lang="en-US"/>
          </a:p>
        </p:txBody>
      </p:sp>
      <p:pic>
        <p:nvPicPr>
          <p:cNvPr id="2" name="Picture 1">
            <a:extLst>
              <a:ext uri="{FF2B5EF4-FFF2-40B4-BE49-F238E27FC236}">
                <a16:creationId xmlns:a16="http://schemas.microsoft.com/office/drawing/2014/main" id="{FB976B7C-8AC8-8981-389A-5F7CEBBD793E}"/>
              </a:ext>
            </a:extLst>
          </p:cNvPr>
          <p:cNvPicPr>
            <a:picLocks noChangeAspect="1"/>
          </p:cNvPicPr>
          <p:nvPr/>
        </p:nvPicPr>
        <p:blipFill>
          <a:blip r:embed="rId4"/>
          <a:stretch>
            <a:fillRect/>
          </a:stretch>
        </p:blipFill>
        <p:spPr>
          <a:xfrm>
            <a:off x="645712" y="915286"/>
            <a:ext cx="6553109" cy="5921266"/>
          </a:xfrm>
          <a:prstGeom prst="rect">
            <a:avLst/>
          </a:prstGeom>
        </p:spPr>
      </p:pic>
      <p:sp>
        <p:nvSpPr>
          <p:cNvPr id="14" name="Rectangle 13">
            <a:extLst>
              <a:ext uri="{FF2B5EF4-FFF2-40B4-BE49-F238E27FC236}">
                <a16:creationId xmlns:a16="http://schemas.microsoft.com/office/drawing/2014/main" id="{75F879CE-DC6D-FEA6-2602-1619D9AED88D}"/>
              </a:ext>
            </a:extLst>
          </p:cNvPr>
          <p:cNvSpPr/>
          <p:nvPr/>
        </p:nvSpPr>
        <p:spPr>
          <a:xfrm>
            <a:off x="1086758" y="4818910"/>
            <a:ext cx="3003104" cy="1123804"/>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243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49DBA-0F5D-80FF-A7A7-B94209DA8359}"/>
              </a:ext>
            </a:extLst>
          </p:cNvPr>
          <p:cNvSpPr>
            <a:spLocks noGrp="1"/>
          </p:cNvSpPr>
          <p:nvPr>
            <p:ph type="title"/>
          </p:nvPr>
        </p:nvSpPr>
        <p:spPr/>
        <p:txBody>
          <a:bodyPr/>
          <a:lstStyle/>
          <a:p>
            <a:r>
              <a:rPr lang="en-US">
                <a:latin typeface="Calibri"/>
                <a:cs typeface="Calibri"/>
              </a:rPr>
              <a:t>Discussions</a:t>
            </a:r>
            <a:endParaRPr lang="en-US"/>
          </a:p>
        </p:txBody>
      </p:sp>
      <p:sp>
        <p:nvSpPr>
          <p:cNvPr id="3" name="Slide Number Placeholder 2">
            <a:extLst>
              <a:ext uri="{FF2B5EF4-FFF2-40B4-BE49-F238E27FC236}">
                <a16:creationId xmlns:a16="http://schemas.microsoft.com/office/drawing/2014/main" id="{C6403774-BC45-47DE-6259-018179047B63}"/>
              </a:ext>
            </a:extLst>
          </p:cNvPr>
          <p:cNvSpPr>
            <a:spLocks noGrp="1"/>
          </p:cNvSpPr>
          <p:nvPr>
            <p:ph type="sldNum" sz="quarter" idx="4"/>
          </p:nvPr>
        </p:nvSpPr>
        <p:spPr/>
        <p:txBody>
          <a:bodyPr/>
          <a:lstStyle/>
          <a:p>
            <a:fld id="{B7EB45DA-9A0D-DC49-8E02-F30A5DDC21C3}" type="slidenum">
              <a:rPr lang="en-US"/>
              <a:t>22</a:t>
            </a:fld>
            <a:endParaRPr lang="en-US"/>
          </a:p>
        </p:txBody>
      </p:sp>
    </p:spTree>
    <p:extLst>
      <p:ext uri="{BB962C8B-B14F-4D97-AF65-F5344CB8AC3E}">
        <p14:creationId xmlns:p14="http://schemas.microsoft.com/office/powerpoint/2010/main" val="795104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DB8982-E693-A59F-742F-808109BDC4ED}"/>
              </a:ext>
            </a:extLst>
          </p:cNvPr>
          <p:cNvSpPr>
            <a:spLocks noGrp="1"/>
          </p:cNvSpPr>
          <p:nvPr>
            <p:ph type="title"/>
          </p:nvPr>
        </p:nvSpPr>
        <p:spPr>
          <a:xfrm>
            <a:off x="277148" y="118428"/>
            <a:ext cx="8043862" cy="638175"/>
          </a:xfrm>
        </p:spPr>
        <p:txBody>
          <a:bodyPr anchor="ctr">
            <a:normAutofit/>
          </a:bodyPr>
          <a:lstStyle/>
          <a:p>
            <a:r>
              <a:rPr lang="en-US" sz="1800"/>
              <a:t>Discussions</a:t>
            </a:r>
          </a:p>
        </p:txBody>
      </p:sp>
      <p:sp>
        <p:nvSpPr>
          <p:cNvPr id="4" name="Slide Number Placeholder 3">
            <a:extLst>
              <a:ext uri="{FF2B5EF4-FFF2-40B4-BE49-F238E27FC236}">
                <a16:creationId xmlns:a16="http://schemas.microsoft.com/office/drawing/2014/main" id="{1F3798BB-DD8E-BB55-A39D-699AB1777559}"/>
              </a:ext>
            </a:extLst>
          </p:cNvPr>
          <p:cNvSpPr>
            <a:spLocks noGrp="1"/>
          </p:cNvSpPr>
          <p:nvPr>
            <p:ph type="sldNum" sz="quarter" idx="4"/>
          </p:nvPr>
        </p:nvSpPr>
        <p:spPr>
          <a:xfrm>
            <a:off x="6457950" y="6356350"/>
            <a:ext cx="2057400" cy="365125"/>
          </a:xfrm>
        </p:spPr>
        <p:txBody>
          <a:bodyPr anchor="ctr">
            <a:normAutofit/>
          </a:bodyPr>
          <a:lstStyle/>
          <a:p>
            <a:pPr>
              <a:spcAft>
                <a:spcPts val="600"/>
              </a:spcAft>
            </a:pPr>
            <a:fld id="{B7EB45DA-9A0D-DC49-8E02-F30A5DDC21C3}" type="slidenum">
              <a:rPr lang="en-US"/>
              <a:pPr>
                <a:spcAft>
                  <a:spcPts val="600"/>
                </a:spcAft>
              </a:pPr>
              <a:t>23</a:t>
            </a:fld>
            <a:endParaRPr lang="en-US"/>
          </a:p>
        </p:txBody>
      </p:sp>
      <p:pic>
        <p:nvPicPr>
          <p:cNvPr id="85" name="Picture 84">
            <a:extLst>
              <a:ext uri="{FF2B5EF4-FFF2-40B4-BE49-F238E27FC236}">
                <a16:creationId xmlns:a16="http://schemas.microsoft.com/office/drawing/2014/main" id="{1FC9E81C-18BC-6FBD-4D03-6A29EA0104E3}"/>
              </a:ext>
            </a:extLst>
          </p:cNvPr>
          <p:cNvPicPr>
            <a:picLocks noChangeAspect="1"/>
          </p:cNvPicPr>
          <p:nvPr/>
        </p:nvPicPr>
        <p:blipFill>
          <a:blip r:embed="rId4"/>
          <a:stretch>
            <a:fillRect/>
          </a:stretch>
        </p:blipFill>
        <p:spPr>
          <a:xfrm>
            <a:off x="5547244" y="2344236"/>
            <a:ext cx="1813154" cy="1813154"/>
          </a:xfrm>
          <a:prstGeom prst="rect">
            <a:avLst/>
          </a:prstGeom>
        </p:spPr>
      </p:pic>
      <p:pic>
        <p:nvPicPr>
          <p:cNvPr id="86" name="Picture 85" descr="A black and white image of a head with gears&#10;&#10;Description automatically generated">
            <a:extLst>
              <a:ext uri="{FF2B5EF4-FFF2-40B4-BE49-F238E27FC236}">
                <a16:creationId xmlns:a16="http://schemas.microsoft.com/office/drawing/2014/main" id="{0A91075C-23A9-700F-04AA-C372429DA0C9}"/>
              </a:ext>
            </a:extLst>
          </p:cNvPr>
          <p:cNvPicPr>
            <a:picLocks noChangeAspect="1"/>
          </p:cNvPicPr>
          <p:nvPr/>
        </p:nvPicPr>
        <p:blipFill>
          <a:blip r:embed="rId5"/>
          <a:stretch>
            <a:fillRect/>
          </a:stretch>
        </p:blipFill>
        <p:spPr>
          <a:xfrm>
            <a:off x="1236004" y="1831407"/>
            <a:ext cx="2534592" cy="2534592"/>
          </a:xfrm>
          <a:prstGeom prst="rect">
            <a:avLst/>
          </a:prstGeom>
        </p:spPr>
      </p:pic>
      <p:sp>
        <p:nvSpPr>
          <p:cNvPr id="87" name="TextBox 86">
            <a:extLst>
              <a:ext uri="{FF2B5EF4-FFF2-40B4-BE49-F238E27FC236}">
                <a16:creationId xmlns:a16="http://schemas.microsoft.com/office/drawing/2014/main" id="{823F098E-FB33-BF78-6BEA-366B179FB396}"/>
              </a:ext>
            </a:extLst>
          </p:cNvPr>
          <p:cNvSpPr txBox="1"/>
          <p:nvPr/>
        </p:nvSpPr>
        <p:spPr>
          <a:xfrm>
            <a:off x="409074" y="4153914"/>
            <a:ext cx="416292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cs typeface="Calibri"/>
              </a:rPr>
              <a:t>Intra and Inter-product Vulnerabilities</a:t>
            </a:r>
          </a:p>
        </p:txBody>
      </p:sp>
      <p:sp>
        <p:nvSpPr>
          <p:cNvPr id="88" name="TextBox 87">
            <a:extLst>
              <a:ext uri="{FF2B5EF4-FFF2-40B4-BE49-F238E27FC236}">
                <a16:creationId xmlns:a16="http://schemas.microsoft.com/office/drawing/2014/main" id="{5BE5BA0A-CCD5-5EA0-B495-D81C8377B75E}"/>
              </a:ext>
            </a:extLst>
          </p:cNvPr>
          <p:cNvSpPr txBox="1"/>
          <p:nvPr/>
        </p:nvSpPr>
        <p:spPr>
          <a:xfrm>
            <a:off x="4884821" y="4201657"/>
            <a:ext cx="416292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cs typeface="Calibri"/>
              </a:rPr>
              <a:t>Improving Testing Practices for ENS</a:t>
            </a:r>
          </a:p>
        </p:txBody>
      </p:sp>
    </p:spTree>
    <p:extLst>
      <p:ext uri="{BB962C8B-B14F-4D97-AF65-F5344CB8AC3E}">
        <p14:creationId xmlns:p14="http://schemas.microsoft.com/office/powerpoint/2010/main" val="321833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Lst>
  </p:timing>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49DBA-0F5D-80FF-A7A7-B94209DA8359}"/>
              </a:ext>
            </a:extLst>
          </p:cNvPr>
          <p:cNvSpPr>
            <a:spLocks noGrp="1"/>
          </p:cNvSpPr>
          <p:nvPr>
            <p:ph type="title"/>
          </p:nvPr>
        </p:nvSpPr>
        <p:spPr/>
        <p:txBody>
          <a:bodyPr/>
          <a:lstStyle/>
          <a:p>
            <a:r>
              <a:rPr lang="en-US" dirty="0">
                <a:latin typeface="Calibri"/>
                <a:cs typeface="Calibri"/>
              </a:rPr>
              <a:t>Conclusion</a:t>
            </a:r>
            <a:endParaRPr lang="en-US" dirty="0"/>
          </a:p>
        </p:txBody>
      </p:sp>
      <p:sp>
        <p:nvSpPr>
          <p:cNvPr id="3" name="Slide Number Placeholder 2">
            <a:extLst>
              <a:ext uri="{FF2B5EF4-FFF2-40B4-BE49-F238E27FC236}">
                <a16:creationId xmlns:a16="http://schemas.microsoft.com/office/drawing/2014/main" id="{C6403774-BC45-47DE-6259-018179047B63}"/>
              </a:ext>
            </a:extLst>
          </p:cNvPr>
          <p:cNvSpPr>
            <a:spLocks noGrp="1"/>
          </p:cNvSpPr>
          <p:nvPr>
            <p:ph type="sldNum" sz="quarter" idx="4"/>
          </p:nvPr>
        </p:nvSpPr>
        <p:spPr/>
        <p:txBody>
          <a:bodyPr/>
          <a:lstStyle/>
          <a:p>
            <a:fld id="{B7EB45DA-9A0D-DC49-8E02-F30A5DDC21C3}" type="slidenum">
              <a:rPr lang="en-US"/>
              <a:t>24</a:t>
            </a:fld>
            <a:endParaRPr lang="en-US"/>
          </a:p>
        </p:txBody>
      </p:sp>
    </p:spTree>
    <p:extLst>
      <p:ext uri="{BB962C8B-B14F-4D97-AF65-F5344CB8AC3E}">
        <p14:creationId xmlns:p14="http://schemas.microsoft.com/office/powerpoint/2010/main" val="34446749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E83CE6-7CA6-022C-331A-154ADF6C175F}"/>
              </a:ext>
            </a:extLst>
          </p:cNvPr>
          <p:cNvSpPr>
            <a:spLocks noGrp="1"/>
          </p:cNvSpPr>
          <p:nvPr>
            <p:ph type="title"/>
          </p:nvPr>
        </p:nvSpPr>
        <p:spPr>
          <a:xfrm>
            <a:off x="277148" y="118428"/>
            <a:ext cx="8043862" cy="638175"/>
          </a:xfrm>
        </p:spPr>
        <p:txBody>
          <a:bodyPr anchor="ctr">
            <a:noAutofit/>
          </a:bodyPr>
          <a:lstStyle/>
          <a:p>
            <a:r>
              <a:rPr lang="en-US" sz="2400" dirty="0">
                <a:latin typeface="Calibri"/>
                <a:cs typeface="Calibri"/>
              </a:rPr>
              <a:t>Conclusion</a:t>
            </a:r>
          </a:p>
        </p:txBody>
      </p:sp>
      <p:sp>
        <p:nvSpPr>
          <p:cNvPr id="4" name="Slide Number Placeholder 3">
            <a:extLst>
              <a:ext uri="{FF2B5EF4-FFF2-40B4-BE49-F238E27FC236}">
                <a16:creationId xmlns:a16="http://schemas.microsoft.com/office/drawing/2014/main" id="{5D408A92-A546-ED05-1663-35CBE11D8854}"/>
              </a:ext>
            </a:extLst>
          </p:cNvPr>
          <p:cNvSpPr>
            <a:spLocks noGrp="1"/>
          </p:cNvSpPr>
          <p:nvPr>
            <p:ph type="sldNum" sz="quarter" idx="4"/>
          </p:nvPr>
        </p:nvSpPr>
        <p:spPr>
          <a:xfrm>
            <a:off x="6457950" y="6356350"/>
            <a:ext cx="2057400" cy="365125"/>
          </a:xfrm>
        </p:spPr>
        <p:txBody>
          <a:bodyPr anchor="ctr">
            <a:normAutofit/>
          </a:bodyPr>
          <a:lstStyle/>
          <a:p>
            <a:pPr>
              <a:spcAft>
                <a:spcPts val="600"/>
              </a:spcAft>
            </a:pPr>
            <a:fld id="{B7EB45DA-9A0D-DC49-8E02-F30A5DDC21C3}" type="slidenum">
              <a:rPr lang="en-US"/>
              <a:pPr>
                <a:spcAft>
                  <a:spcPts val="600"/>
                </a:spcAft>
              </a:pPr>
              <a:t>25</a:t>
            </a:fld>
            <a:endParaRPr lang="en-US"/>
          </a:p>
        </p:txBody>
      </p:sp>
      <p:pic>
        <p:nvPicPr>
          <p:cNvPr id="46" name="Picture 45" descr="A black and white text&#10;&#10;Description automatically generated">
            <a:extLst>
              <a:ext uri="{FF2B5EF4-FFF2-40B4-BE49-F238E27FC236}">
                <a16:creationId xmlns:a16="http://schemas.microsoft.com/office/drawing/2014/main" id="{25FDC561-E106-841F-C693-C29C3A5CD368}"/>
              </a:ext>
            </a:extLst>
          </p:cNvPr>
          <p:cNvPicPr>
            <a:picLocks noChangeAspect="1"/>
          </p:cNvPicPr>
          <p:nvPr/>
        </p:nvPicPr>
        <p:blipFill>
          <a:blip r:embed="rId3"/>
          <a:stretch>
            <a:fillRect/>
          </a:stretch>
        </p:blipFill>
        <p:spPr>
          <a:xfrm>
            <a:off x="2884243" y="3692581"/>
            <a:ext cx="2806083" cy="2849543"/>
          </a:xfrm>
          <a:prstGeom prst="rect">
            <a:avLst/>
          </a:prstGeom>
        </p:spPr>
      </p:pic>
      <p:sp>
        <p:nvSpPr>
          <p:cNvPr id="47" name="TextBox 46">
            <a:extLst>
              <a:ext uri="{FF2B5EF4-FFF2-40B4-BE49-F238E27FC236}">
                <a16:creationId xmlns:a16="http://schemas.microsoft.com/office/drawing/2014/main" id="{866488F2-1497-F56C-504D-CAD9AD50A5D6}"/>
              </a:ext>
            </a:extLst>
          </p:cNvPr>
          <p:cNvSpPr txBox="1"/>
          <p:nvPr/>
        </p:nvSpPr>
        <p:spPr>
          <a:xfrm>
            <a:off x="1020344" y="1008874"/>
            <a:ext cx="7450750" cy="24314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ea typeface="+mn-lt"/>
                <a:cs typeface="+mn-lt"/>
              </a:rPr>
              <a:t>Studied 61 vulnerabilities</a:t>
            </a:r>
          </a:p>
          <a:p>
            <a:endParaRPr lang="en-US" sz="2800" dirty="0">
              <a:solidFill>
                <a:srgbClr val="000000"/>
              </a:solidFill>
              <a:ea typeface="+mn-lt"/>
              <a:cs typeface="+mn-lt"/>
            </a:endParaRPr>
          </a:p>
          <a:p>
            <a:r>
              <a:rPr lang="en-US" sz="2800" dirty="0">
                <a:solidFill>
                  <a:srgbClr val="000000"/>
                </a:solidFill>
                <a:ea typeface="+mn-lt"/>
                <a:cs typeface="+mn-lt"/>
              </a:rPr>
              <a:t>Designed </a:t>
            </a:r>
            <a:r>
              <a:rPr lang="en-US" sz="2800" dirty="0" err="1">
                <a:solidFill>
                  <a:srgbClr val="000000"/>
                </a:solidFill>
                <a:ea typeface="+mn-lt"/>
                <a:cs typeface="+mn-lt"/>
              </a:rPr>
              <a:t>EmNetTest</a:t>
            </a:r>
            <a:r>
              <a:rPr lang="en-US" sz="2800" dirty="0">
                <a:solidFill>
                  <a:srgbClr val="000000"/>
                </a:solidFill>
                <a:ea typeface="+mn-lt"/>
                <a:cs typeface="+mn-lt"/>
              </a:rPr>
              <a:t>: reproduced 12, found 7 PVV</a:t>
            </a:r>
          </a:p>
          <a:p>
            <a:endParaRPr lang="en-US" sz="2800" dirty="0">
              <a:solidFill>
                <a:srgbClr val="000000"/>
              </a:solidFill>
              <a:ea typeface="+mn-lt"/>
              <a:cs typeface="+mn-lt"/>
            </a:endParaRPr>
          </a:p>
          <a:p>
            <a:r>
              <a:rPr lang="en-US" sz="4000" b="1" i="1" u="sng" dirty="0">
                <a:solidFill>
                  <a:srgbClr val="000000"/>
                </a:solidFill>
                <a:ea typeface="+mn-lt"/>
                <a:cs typeface="+mn-lt"/>
              </a:rPr>
              <a:t>Bounded Systematic Testing works</a:t>
            </a:r>
          </a:p>
        </p:txBody>
      </p:sp>
      <p:pic>
        <p:nvPicPr>
          <p:cNvPr id="48" name="Picture 47" descr="A black check mark on a white background&#10;&#10;Description automatically generated">
            <a:extLst>
              <a:ext uri="{FF2B5EF4-FFF2-40B4-BE49-F238E27FC236}">
                <a16:creationId xmlns:a16="http://schemas.microsoft.com/office/drawing/2014/main" id="{4629FC82-51FA-F63E-D470-81DCFB2EE387}"/>
              </a:ext>
            </a:extLst>
          </p:cNvPr>
          <p:cNvPicPr>
            <a:picLocks noChangeAspect="1"/>
          </p:cNvPicPr>
          <p:nvPr/>
        </p:nvPicPr>
        <p:blipFill>
          <a:blip r:embed="rId4"/>
          <a:stretch>
            <a:fillRect/>
          </a:stretch>
        </p:blipFill>
        <p:spPr>
          <a:xfrm>
            <a:off x="331936" y="1062993"/>
            <a:ext cx="462126" cy="462126"/>
          </a:xfrm>
          <a:prstGeom prst="rect">
            <a:avLst/>
          </a:prstGeom>
        </p:spPr>
      </p:pic>
      <p:pic>
        <p:nvPicPr>
          <p:cNvPr id="50" name="Picture 49" descr="A black and white computer&#10;&#10;Description automatically generated">
            <a:extLst>
              <a:ext uri="{FF2B5EF4-FFF2-40B4-BE49-F238E27FC236}">
                <a16:creationId xmlns:a16="http://schemas.microsoft.com/office/drawing/2014/main" id="{50768EED-D8C9-F8FD-9F6D-AF6E438C1D42}"/>
              </a:ext>
            </a:extLst>
          </p:cNvPr>
          <p:cNvPicPr>
            <a:picLocks noChangeAspect="1"/>
          </p:cNvPicPr>
          <p:nvPr/>
        </p:nvPicPr>
        <p:blipFill>
          <a:blip r:embed="rId5"/>
          <a:stretch>
            <a:fillRect/>
          </a:stretch>
        </p:blipFill>
        <p:spPr>
          <a:xfrm>
            <a:off x="234173" y="1898009"/>
            <a:ext cx="526411" cy="526411"/>
          </a:xfrm>
          <a:prstGeom prst="rect">
            <a:avLst/>
          </a:prstGeom>
        </p:spPr>
      </p:pic>
      <p:pic>
        <p:nvPicPr>
          <p:cNvPr id="54" name="Picture 53" descr="A qr code on a white background&#10;&#10;Description automatically generated">
            <a:extLst>
              <a:ext uri="{FF2B5EF4-FFF2-40B4-BE49-F238E27FC236}">
                <a16:creationId xmlns:a16="http://schemas.microsoft.com/office/drawing/2014/main" id="{CA498A3A-F934-18E3-5475-049E02B3790E}"/>
              </a:ext>
            </a:extLst>
          </p:cNvPr>
          <p:cNvPicPr>
            <a:picLocks noChangeAspect="1"/>
          </p:cNvPicPr>
          <p:nvPr/>
        </p:nvPicPr>
        <p:blipFill>
          <a:blip r:embed="rId6"/>
          <a:stretch>
            <a:fillRect/>
          </a:stretch>
        </p:blipFill>
        <p:spPr>
          <a:xfrm>
            <a:off x="6743377" y="3618851"/>
            <a:ext cx="1100410" cy="1109102"/>
          </a:xfrm>
          <a:prstGeom prst="rect">
            <a:avLst/>
          </a:prstGeom>
        </p:spPr>
      </p:pic>
      <p:sp>
        <p:nvSpPr>
          <p:cNvPr id="55" name="TextBox 54">
            <a:extLst>
              <a:ext uri="{FF2B5EF4-FFF2-40B4-BE49-F238E27FC236}">
                <a16:creationId xmlns:a16="http://schemas.microsoft.com/office/drawing/2014/main" id="{C29BD631-434B-FA77-75CC-B9B3ABA7CA5A}"/>
              </a:ext>
            </a:extLst>
          </p:cNvPr>
          <p:cNvSpPr txBox="1"/>
          <p:nvPr/>
        </p:nvSpPr>
        <p:spPr>
          <a:xfrm>
            <a:off x="6817795" y="4731491"/>
            <a:ext cx="980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Preprint</a:t>
            </a:r>
            <a:endParaRPr lang="en-US" dirty="0"/>
          </a:p>
        </p:txBody>
      </p:sp>
      <p:pic>
        <p:nvPicPr>
          <p:cNvPr id="56" name="Picture 55" descr="A qr code with black squares&#10;&#10;Description automatically generated">
            <a:extLst>
              <a:ext uri="{FF2B5EF4-FFF2-40B4-BE49-F238E27FC236}">
                <a16:creationId xmlns:a16="http://schemas.microsoft.com/office/drawing/2014/main" id="{7D1D5D3B-A0A0-E048-6304-EC268F570E01}"/>
              </a:ext>
            </a:extLst>
          </p:cNvPr>
          <p:cNvPicPr>
            <a:picLocks noChangeAspect="1"/>
          </p:cNvPicPr>
          <p:nvPr/>
        </p:nvPicPr>
        <p:blipFill>
          <a:blip r:embed="rId7"/>
          <a:stretch>
            <a:fillRect/>
          </a:stretch>
        </p:blipFill>
        <p:spPr>
          <a:xfrm>
            <a:off x="6706093" y="5179130"/>
            <a:ext cx="1178638" cy="1187330"/>
          </a:xfrm>
          <a:prstGeom prst="rect">
            <a:avLst/>
          </a:prstGeom>
        </p:spPr>
      </p:pic>
      <p:sp>
        <p:nvSpPr>
          <p:cNvPr id="57" name="TextBox 56">
            <a:extLst>
              <a:ext uri="{FF2B5EF4-FFF2-40B4-BE49-F238E27FC236}">
                <a16:creationId xmlns:a16="http://schemas.microsoft.com/office/drawing/2014/main" id="{5B74C294-1190-3F60-003D-31A09F014B47}"/>
              </a:ext>
            </a:extLst>
          </p:cNvPr>
          <p:cNvSpPr txBox="1"/>
          <p:nvPr/>
        </p:nvSpPr>
        <p:spPr>
          <a:xfrm>
            <a:off x="6782778" y="6404517"/>
            <a:ext cx="10264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Artifacts</a:t>
            </a:r>
            <a:endParaRPr lang="en-US" dirty="0"/>
          </a:p>
        </p:txBody>
      </p:sp>
      <p:pic>
        <p:nvPicPr>
          <p:cNvPr id="5" name="Picture 4" descr="A person wearing glasses and a suit&#10;&#10;Description automatically generated with medium confidence">
            <a:extLst>
              <a:ext uri="{FF2B5EF4-FFF2-40B4-BE49-F238E27FC236}">
                <a16:creationId xmlns:a16="http://schemas.microsoft.com/office/drawing/2014/main" id="{39C089EB-B4A9-F548-5D4A-6108EE1C62F2}"/>
              </a:ext>
            </a:extLst>
          </p:cNvPr>
          <p:cNvPicPr>
            <a:picLocks noChangeAspect="1"/>
          </p:cNvPicPr>
          <p:nvPr/>
        </p:nvPicPr>
        <p:blipFill>
          <a:blip r:embed="rId8"/>
          <a:stretch>
            <a:fillRect/>
          </a:stretch>
        </p:blipFill>
        <p:spPr>
          <a:xfrm>
            <a:off x="786760" y="4075238"/>
            <a:ext cx="1390706" cy="1480749"/>
          </a:xfrm>
          <a:prstGeom prst="rect">
            <a:avLst/>
          </a:prstGeom>
        </p:spPr>
      </p:pic>
      <p:sp>
        <p:nvSpPr>
          <p:cNvPr id="6" name="TextBox 5">
            <a:extLst>
              <a:ext uri="{FF2B5EF4-FFF2-40B4-BE49-F238E27FC236}">
                <a16:creationId xmlns:a16="http://schemas.microsoft.com/office/drawing/2014/main" id="{45D2367B-CF5A-B50A-FC98-602C5F9F0468}"/>
              </a:ext>
            </a:extLst>
          </p:cNvPr>
          <p:cNvSpPr txBox="1"/>
          <p:nvPr/>
        </p:nvSpPr>
        <p:spPr>
          <a:xfrm>
            <a:off x="423192" y="5764313"/>
            <a:ext cx="2112159"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cs typeface="Calibri"/>
              </a:rPr>
              <a:t>Paschal C. Amusuo</a:t>
            </a:r>
            <a:endParaRPr lang="en-US" b="1" dirty="0"/>
          </a:p>
          <a:p>
            <a:pPr algn="ctr"/>
            <a:r>
              <a:rPr lang="en-US" sz="1600" dirty="0">
                <a:cs typeface="Calibri"/>
              </a:rPr>
              <a:t>Purdue University</a:t>
            </a:r>
          </a:p>
          <a:p>
            <a:pPr algn="ctr"/>
            <a:r>
              <a:rPr lang="en-US" sz="1600" dirty="0" err="1">
                <a:cs typeface="Calibri"/>
              </a:rPr>
              <a:t>Pamusuo@purdue.edu</a:t>
            </a:r>
            <a:endParaRPr lang="en-US" sz="1600" dirty="0">
              <a:cs typeface="Calibri"/>
            </a:endParaRPr>
          </a:p>
        </p:txBody>
      </p:sp>
      <p:pic>
        <p:nvPicPr>
          <p:cNvPr id="7" name="Picture 6" descr="A black arrow pointing to a circle&#10;&#10;Description automatically generated">
            <a:extLst>
              <a:ext uri="{FF2B5EF4-FFF2-40B4-BE49-F238E27FC236}">
                <a16:creationId xmlns:a16="http://schemas.microsoft.com/office/drawing/2014/main" id="{A61FEBC4-85C6-FE41-033E-23113ADE1FA8}"/>
              </a:ext>
            </a:extLst>
          </p:cNvPr>
          <p:cNvPicPr>
            <a:picLocks noChangeAspect="1"/>
          </p:cNvPicPr>
          <p:nvPr/>
        </p:nvPicPr>
        <p:blipFill>
          <a:blip r:embed="rId9"/>
          <a:stretch>
            <a:fillRect/>
          </a:stretch>
        </p:blipFill>
        <p:spPr>
          <a:xfrm>
            <a:off x="234173" y="2816771"/>
            <a:ext cx="543722" cy="561106"/>
          </a:xfrm>
          <a:prstGeom prst="rect">
            <a:avLst/>
          </a:prstGeom>
        </p:spPr>
      </p:pic>
    </p:spTree>
    <p:extLst>
      <p:ext uri="{BB962C8B-B14F-4D97-AF65-F5344CB8AC3E}">
        <p14:creationId xmlns:p14="http://schemas.microsoft.com/office/powerpoint/2010/main" val="2599654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49DBA-0F5D-80FF-A7A7-B94209DA8359}"/>
              </a:ext>
            </a:extLst>
          </p:cNvPr>
          <p:cNvSpPr>
            <a:spLocks noGrp="1"/>
          </p:cNvSpPr>
          <p:nvPr>
            <p:ph type="title"/>
          </p:nvPr>
        </p:nvSpPr>
        <p:spPr/>
        <p:txBody>
          <a:bodyPr/>
          <a:lstStyle/>
          <a:p>
            <a:r>
              <a:rPr lang="en-US">
                <a:latin typeface="Calibri"/>
                <a:cs typeface="Calibri"/>
              </a:rPr>
              <a:t>Bonus Slides</a:t>
            </a:r>
            <a:endParaRPr lang="en-US"/>
          </a:p>
        </p:txBody>
      </p:sp>
      <p:sp>
        <p:nvSpPr>
          <p:cNvPr id="3" name="Slide Number Placeholder 2">
            <a:extLst>
              <a:ext uri="{FF2B5EF4-FFF2-40B4-BE49-F238E27FC236}">
                <a16:creationId xmlns:a16="http://schemas.microsoft.com/office/drawing/2014/main" id="{C6403774-BC45-47DE-6259-018179047B63}"/>
              </a:ext>
            </a:extLst>
          </p:cNvPr>
          <p:cNvSpPr>
            <a:spLocks noGrp="1"/>
          </p:cNvSpPr>
          <p:nvPr>
            <p:ph type="sldNum" sz="quarter" idx="4"/>
          </p:nvPr>
        </p:nvSpPr>
        <p:spPr/>
        <p:txBody>
          <a:bodyPr/>
          <a:lstStyle/>
          <a:p>
            <a:fld id="{B7EB45DA-9A0D-DC49-8E02-F30A5DDC21C3}" type="slidenum">
              <a:rPr lang="en-US"/>
              <a:t>26</a:t>
            </a:fld>
            <a:endParaRPr lang="en-US"/>
          </a:p>
        </p:txBody>
      </p:sp>
    </p:spTree>
    <p:extLst>
      <p:ext uri="{BB962C8B-B14F-4D97-AF65-F5344CB8AC3E}">
        <p14:creationId xmlns:p14="http://schemas.microsoft.com/office/powerpoint/2010/main" val="18062511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able with numbers and text&#10;&#10;Description automatically generated">
            <a:extLst>
              <a:ext uri="{FF2B5EF4-FFF2-40B4-BE49-F238E27FC236}">
                <a16:creationId xmlns:a16="http://schemas.microsoft.com/office/drawing/2014/main" id="{52A88953-558D-4269-62F0-0D82149B390E}"/>
              </a:ext>
            </a:extLst>
          </p:cNvPr>
          <p:cNvPicPr>
            <a:picLocks noChangeAspect="1"/>
          </p:cNvPicPr>
          <p:nvPr/>
        </p:nvPicPr>
        <p:blipFill>
          <a:blip r:embed="rId3"/>
          <a:stretch>
            <a:fillRect/>
          </a:stretch>
        </p:blipFill>
        <p:spPr>
          <a:xfrm>
            <a:off x="277148" y="2238398"/>
            <a:ext cx="8436080" cy="2639534"/>
          </a:xfrm>
          <a:prstGeom prst="rect">
            <a:avLst/>
          </a:prstGeom>
          <a:noFill/>
        </p:spPr>
      </p:pic>
      <p:sp>
        <p:nvSpPr>
          <p:cNvPr id="3" name="Title 2">
            <a:extLst>
              <a:ext uri="{FF2B5EF4-FFF2-40B4-BE49-F238E27FC236}">
                <a16:creationId xmlns:a16="http://schemas.microsoft.com/office/drawing/2014/main" id="{38E1098A-1871-C194-8E2A-211493961778}"/>
              </a:ext>
            </a:extLst>
          </p:cNvPr>
          <p:cNvSpPr>
            <a:spLocks noGrp="1"/>
          </p:cNvSpPr>
          <p:nvPr>
            <p:ph type="title"/>
          </p:nvPr>
        </p:nvSpPr>
        <p:spPr>
          <a:xfrm>
            <a:off x="277148" y="118428"/>
            <a:ext cx="8043862" cy="638175"/>
          </a:xfrm>
        </p:spPr>
        <p:txBody>
          <a:bodyPr anchor="ctr">
            <a:normAutofit/>
          </a:bodyPr>
          <a:lstStyle/>
          <a:p>
            <a:r>
              <a:rPr lang="en-US" sz="1800">
                <a:latin typeface="Calibri"/>
                <a:cs typeface="Calibri"/>
              </a:rPr>
              <a:t>Evaluation: Test Duration </a:t>
            </a:r>
          </a:p>
        </p:txBody>
      </p:sp>
      <p:sp>
        <p:nvSpPr>
          <p:cNvPr id="4" name="Slide Number Placeholder 3">
            <a:extLst>
              <a:ext uri="{FF2B5EF4-FFF2-40B4-BE49-F238E27FC236}">
                <a16:creationId xmlns:a16="http://schemas.microsoft.com/office/drawing/2014/main" id="{FCFC600E-17A2-DA2C-9C25-6E9F68EC1997}"/>
              </a:ext>
            </a:extLst>
          </p:cNvPr>
          <p:cNvSpPr>
            <a:spLocks noGrp="1"/>
          </p:cNvSpPr>
          <p:nvPr>
            <p:ph type="sldNum" sz="quarter" idx="4"/>
          </p:nvPr>
        </p:nvSpPr>
        <p:spPr>
          <a:xfrm>
            <a:off x="6457950" y="6356350"/>
            <a:ext cx="2057400" cy="365125"/>
          </a:xfrm>
        </p:spPr>
        <p:txBody>
          <a:bodyPr anchor="ctr">
            <a:normAutofit/>
          </a:bodyPr>
          <a:lstStyle/>
          <a:p>
            <a:pPr>
              <a:spcAft>
                <a:spcPts val="600"/>
              </a:spcAft>
            </a:pPr>
            <a:fld id="{B7EB45DA-9A0D-DC49-8E02-F30A5DDC21C3}" type="slidenum">
              <a:rPr lang="en-US"/>
              <a:pPr>
                <a:spcAft>
                  <a:spcPts val="600"/>
                </a:spcAft>
              </a:pPr>
              <a:t>27</a:t>
            </a:fld>
            <a:endParaRPr lang="en-US"/>
          </a:p>
        </p:txBody>
      </p:sp>
      <p:sp>
        <p:nvSpPr>
          <p:cNvPr id="2" name="TextBox 1">
            <a:extLst>
              <a:ext uri="{FF2B5EF4-FFF2-40B4-BE49-F238E27FC236}">
                <a16:creationId xmlns:a16="http://schemas.microsoft.com/office/drawing/2014/main" id="{2235BAF4-C8C9-C7A6-525E-286FB93037A2}"/>
              </a:ext>
            </a:extLst>
          </p:cNvPr>
          <p:cNvSpPr txBox="1"/>
          <p:nvPr/>
        </p:nvSpPr>
        <p:spPr>
          <a:xfrm>
            <a:off x="1087371" y="5090912"/>
            <a:ext cx="68015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Calibri"/>
              </a:rPr>
              <a:t>Test Duration, showing execution time when mutating 1, 2 and 3 fields at a time</a:t>
            </a:r>
          </a:p>
        </p:txBody>
      </p:sp>
    </p:spTree>
    <p:extLst>
      <p:ext uri="{BB962C8B-B14F-4D97-AF65-F5344CB8AC3E}">
        <p14:creationId xmlns:p14="http://schemas.microsoft.com/office/powerpoint/2010/main" val="2037967086"/>
      </p:ext>
    </p:extLst>
  </p:cSld>
  <p:clrMapOvr>
    <a:masterClrMapping/>
  </p:clrMapOvr>
  <p:extLst>
    <p:ext uri="{6950BFC3-D8DA-4A85-94F7-54DA5524770B}">
      <p188:commentRel xmlns:p188="http://schemas.microsoft.com/office/powerpoint/2018/8/main" r:id="rId2"/>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2FA44-464F-7B2D-656A-9688B7E4BD05}"/>
              </a:ext>
            </a:extLst>
          </p:cNvPr>
          <p:cNvSpPr>
            <a:spLocks noGrp="1"/>
          </p:cNvSpPr>
          <p:nvPr>
            <p:ph type="title"/>
          </p:nvPr>
        </p:nvSpPr>
        <p:spPr/>
        <p:txBody>
          <a:bodyPr>
            <a:normAutofit fontScale="90000"/>
          </a:bodyPr>
          <a:lstStyle/>
          <a:p>
            <a:r>
              <a:rPr lang="en-US">
                <a:latin typeface="Calibri"/>
                <a:cs typeface="Calibri"/>
              </a:rPr>
              <a:t>State of Art for Vulnerability Detection</a:t>
            </a:r>
            <a:endParaRPr lang="en-US"/>
          </a:p>
        </p:txBody>
      </p:sp>
      <p:sp>
        <p:nvSpPr>
          <p:cNvPr id="4" name="Slide Number Placeholder 3">
            <a:extLst>
              <a:ext uri="{FF2B5EF4-FFF2-40B4-BE49-F238E27FC236}">
                <a16:creationId xmlns:a16="http://schemas.microsoft.com/office/drawing/2014/main" id="{8C0668BE-ED6C-5BC7-12AA-064169F2824B}"/>
              </a:ext>
            </a:extLst>
          </p:cNvPr>
          <p:cNvSpPr>
            <a:spLocks noGrp="1"/>
          </p:cNvSpPr>
          <p:nvPr>
            <p:ph type="sldNum" sz="quarter" idx="4"/>
          </p:nvPr>
        </p:nvSpPr>
        <p:spPr/>
        <p:txBody>
          <a:bodyPr/>
          <a:lstStyle/>
          <a:p>
            <a:fld id="{B7EB45DA-9A0D-DC49-8E02-F30A5DDC21C3}" type="slidenum">
              <a:rPr lang="en-US"/>
              <a:t>28</a:t>
            </a:fld>
            <a:endParaRPr lang="en-US"/>
          </a:p>
        </p:txBody>
      </p:sp>
      <p:sp>
        <p:nvSpPr>
          <p:cNvPr id="7" name="TextBox 6">
            <a:extLst>
              <a:ext uri="{FF2B5EF4-FFF2-40B4-BE49-F238E27FC236}">
                <a16:creationId xmlns:a16="http://schemas.microsoft.com/office/drawing/2014/main" id="{6CAA27A9-C54A-E878-E97F-B0BC32844230}"/>
              </a:ext>
            </a:extLst>
          </p:cNvPr>
          <p:cNvSpPr txBox="1"/>
          <p:nvPr/>
        </p:nvSpPr>
        <p:spPr>
          <a:xfrm>
            <a:off x="547596" y="3999196"/>
            <a:ext cx="155673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
              <a:buChar char="•"/>
            </a:pPr>
            <a:r>
              <a:rPr lang="en-US">
                <a:cs typeface="Calibri" panose="020F0502020204030204"/>
              </a:rPr>
              <a:t>AFL</a:t>
            </a:r>
            <a:endParaRPr lang="en-US"/>
          </a:p>
          <a:p>
            <a:pPr marL="285750" indent="-285750">
              <a:buFont typeface="Arial"/>
              <a:buChar char="•"/>
            </a:pPr>
            <a:r>
              <a:rPr lang="en-US" err="1">
                <a:cs typeface="Calibri" panose="020F0502020204030204"/>
              </a:rPr>
              <a:t>AFLNet</a:t>
            </a:r>
            <a:endParaRPr lang="en-US">
              <a:cs typeface="Calibri" panose="020F0502020204030204"/>
            </a:endParaRPr>
          </a:p>
          <a:p>
            <a:pPr marL="285750" indent="-285750">
              <a:buFont typeface="Arial"/>
              <a:buChar char="•"/>
            </a:pPr>
            <a:r>
              <a:rPr lang="en-US" err="1">
                <a:cs typeface="Calibri" panose="020F0502020204030204"/>
              </a:rPr>
              <a:t>TCPFuzz</a:t>
            </a:r>
            <a:endParaRPr lang="en-US">
              <a:cs typeface="Calibri" panose="020F0502020204030204"/>
            </a:endParaRPr>
          </a:p>
        </p:txBody>
      </p:sp>
      <p:sp>
        <p:nvSpPr>
          <p:cNvPr id="8" name="TextBox 7">
            <a:extLst>
              <a:ext uri="{FF2B5EF4-FFF2-40B4-BE49-F238E27FC236}">
                <a16:creationId xmlns:a16="http://schemas.microsoft.com/office/drawing/2014/main" id="{EC2D48E3-11D9-88B2-F894-A89E535D3573}"/>
              </a:ext>
            </a:extLst>
          </p:cNvPr>
          <p:cNvSpPr txBox="1"/>
          <p:nvPr/>
        </p:nvSpPr>
        <p:spPr>
          <a:xfrm>
            <a:off x="3468113" y="3999196"/>
            <a:ext cx="16697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
              <a:buChar char="•"/>
            </a:pPr>
            <a:r>
              <a:rPr lang="en-US" err="1">
                <a:cs typeface="Calibri" panose="020F0502020204030204"/>
              </a:rPr>
              <a:t>CodeQL</a:t>
            </a:r>
            <a:endParaRPr lang="en-US"/>
          </a:p>
        </p:txBody>
      </p:sp>
      <p:sp>
        <p:nvSpPr>
          <p:cNvPr id="9" name="TextBox 8">
            <a:extLst>
              <a:ext uri="{FF2B5EF4-FFF2-40B4-BE49-F238E27FC236}">
                <a16:creationId xmlns:a16="http://schemas.microsoft.com/office/drawing/2014/main" id="{CBDEE48A-323A-26A8-4834-166DCCADB97E}"/>
              </a:ext>
            </a:extLst>
          </p:cNvPr>
          <p:cNvSpPr txBox="1"/>
          <p:nvPr/>
        </p:nvSpPr>
        <p:spPr>
          <a:xfrm>
            <a:off x="6510318" y="3999195"/>
            <a:ext cx="15567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
              <a:buChar char="•"/>
            </a:pPr>
            <a:r>
              <a:rPr lang="en-US">
                <a:cs typeface="Calibri" panose="020F0502020204030204"/>
              </a:rPr>
              <a:t>CBMC</a:t>
            </a:r>
          </a:p>
        </p:txBody>
      </p:sp>
      <p:sp>
        <p:nvSpPr>
          <p:cNvPr id="12" name="TextBox 11">
            <a:extLst>
              <a:ext uri="{FF2B5EF4-FFF2-40B4-BE49-F238E27FC236}">
                <a16:creationId xmlns:a16="http://schemas.microsoft.com/office/drawing/2014/main" id="{365A2632-A3D0-EF0A-3973-C9AB398DBE95}"/>
              </a:ext>
            </a:extLst>
          </p:cNvPr>
          <p:cNvSpPr txBox="1"/>
          <p:nvPr/>
        </p:nvSpPr>
        <p:spPr>
          <a:xfrm>
            <a:off x="803142" y="2863149"/>
            <a:ext cx="104478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Dynamic Analysis</a:t>
            </a:r>
            <a:endParaRPr lang="en-US"/>
          </a:p>
        </p:txBody>
      </p:sp>
      <p:sp>
        <p:nvSpPr>
          <p:cNvPr id="14" name="TextBox 13">
            <a:extLst>
              <a:ext uri="{FF2B5EF4-FFF2-40B4-BE49-F238E27FC236}">
                <a16:creationId xmlns:a16="http://schemas.microsoft.com/office/drawing/2014/main" id="{5BE0BE6E-0E81-61EC-BE82-72FF0518102C}"/>
              </a:ext>
            </a:extLst>
          </p:cNvPr>
          <p:cNvSpPr txBox="1"/>
          <p:nvPr/>
        </p:nvSpPr>
        <p:spPr>
          <a:xfrm>
            <a:off x="3775811" y="2863149"/>
            <a:ext cx="104478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Static</a:t>
            </a:r>
          </a:p>
          <a:p>
            <a:pPr algn="ctr"/>
            <a:r>
              <a:rPr lang="en-US">
                <a:cs typeface="Calibri"/>
              </a:rPr>
              <a:t>Analysis</a:t>
            </a:r>
          </a:p>
        </p:txBody>
      </p:sp>
      <p:sp>
        <p:nvSpPr>
          <p:cNvPr id="16" name="TextBox 15">
            <a:extLst>
              <a:ext uri="{FF2B5EF4-FFF2-40B4-BE49-F238E27FC236}">
                <a16:creationId xmlns:a16="http://schemas.microsoft.com/office/drawing/2014/main" id="{9742684E-2E67-8BAD-B422-E08D22993D6C}"/>
              </a:ext>
            </a:extLst>
          </p:cNvPr>
          <p:cNvSpPr txBox="1"/>
          <p:nvPr/>
        </p:nvSpPr>
        <p:spPr>
          <a:xfrm>
            <a:off x="6635484" y="2863149"/>
            <a:ext cx="129684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Formal Verification</a:t>
            </a:r>
            <a:endParaRPr lang="en-US"/>
          </a:p>
        </p:txBody>
      </p:sp>
      <p:pic>
        <p:nvPicPr>
          <p:cNvPr id="17" name="Picture 16" descr="A diagram with arrows around it&#10;&#10;Description automatically generated">
            <a:extLst>
              <a:ext uri="{FF2B5EF4-FFF2-40B4-BE49-F238E27FC236}">
                <a16:creationId xmlns:a16="http://schemas.microsoft.com/office/drawing/2014/main" id="{6DB9AC82-B79D-9709-9740-64BEC6CAD404}"/>
              </a:ext>
            </a:extLst>
          </p:cNvPr>
          <p:cNvPicPr>
            <a:picLocks noChangeAspect="1"/>
          </p:cNvPicPr>
          <p:nvPr/>
        </p:nvPicPr>
        <p:blipFill>
          <a:blip r:embed="rId3"/>
          <a:stretch>
            <a:fillRect/>
          </a:stretch>
        </p:blipFill>
        <p:spPr>
          <a:xfrm>
            <a:off x="701607" y="1644690"/>
            <a:ext cx="1256540" cy="1256540"/>
          </a:xfrm>
          <a:prstGeom prst="rect">
            <a:avLst/>
          </a:prstGeom>
        </p:spPr>
      </p:pic>
      <p:pic>
        <p:nvPicPr>
          <p:cNvPr id="19" name="Picture 18" descr="A magnifying glass over a computer monitor&#10;&#10;Description automatically generated">
            <a:extLst>
              <a:ext uri="{FF2B5EF4-FFF2-40B4-BE49-F238E27FC236}">
                <a16:creationId xmlns:a16="http://schemas.microsoft.com/office/drawing/2014/main" id="{4C7D2278-6C47-BECC-46EA-386B3399EDE7}"/>
              </a:ext>
            </a:extLst>
          </p:cNvPr>
          <p:cNvPicPr>
            <a:picLocks noChangeAspect="1"/>
          </p:cNvPicPr>
          <p:nvPr/>
        </p:nvPicPr>
        <p:blipFill>
          <a:blip r:embed="rId4"/>
          <a:stretch>
            <a:fillRect/>
          </a:stretch>
        </p:blipFill>
        <p:spPr>
          <a:xfrm>
            <a:off x="3541163" y="1603966"/>
            <a:ext cx="1522769" cy="1311915"/>
          </a:xfrm>
          <a:prstGeom prst="rect">
            <a:avLst/>
          </a:prstGeom>
        </p:spPr>
      </p:pic>
      <p:pic>
        <p:nvPicPr>
          <p:cNvPr id="20" name="Picture 19" descr="A black shield with a check mark&#10;&#10;Description automatically generated">
            <a:extLst>
              <a:ext uri="{FF2B5EF4-FFF2-40B4-BE49-F238E27FC236}">
                <a16:creationId xmlns:a16="http://schemas.microsoft.com/office/drawing/2014/main" id="{02932EB8-6637-9495-5828-8EE994F08791}"/>
              </a:ext>
            </a:extLst>
          </p:cNvPr>
          <p:cNvPicPr>
            <a:picLocks noChangeAspect="1"/>
          </p:cNvPicPr>
          <p:nvPr/>
        </p:nvPicPr>
        <p:blipFill>
          <a:blip r:embed="rId5"/>
          <a:stretch>
            <a:fillRect/>
          </a:stretch>
        </p:blipFill>
        <p:spPr>
          <a:xfrm>
            <a:off x="6780659" y="1741734"/>
            <a:ext cx="1006500" cy="1062455"/>
          </a:xfrm>
          <a:prstGeom prst="rect">
            <a:avLst/>
          </a:prstGeom>
        </p:spPr>
      </p:pic>
    </p:spTree>
    <p:extLst>
      <p:ext uri="{BB962C8B-B14F-4D97-AF65-F5344CB8AC3E}">
        <p14:creationId xmlns:p14="http://schemas.microsoft.com/office/powerpoint/2010/main" val="3112529915"/>
      </p:ext>
    </p:extLst>
  </p:cSld>
  <p:clrMapOvr>
    <a:masterClrMapping/>
  </p:clrMapOvr>
  <p:extLst>
    <p:ext uri="{6950BFC3-D8DA-4A85-94F7-54DA5524770B}">
      <p188:commentRel xmlns:p188="http://schemas.microsoft.com/office/powerpoint/2018/8/main" r:id="rId2"/>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451CC7-12A4-CFFA-4C15-8C281F0C1CE6}"/>
              </a:ext>
            </a:extLst>
          </p:cNvPr>
          <p:cNvSpPr>
            <a:spLocks noGrp="1"/>
          </p:cNvSpPr>
          <p:nvPr>
            <p:ph type="title"/>
          </p:nvPr>
        </p:nvSpPr>
        <p:spPr/>
        <p:txBody>
          <a:bodyPr>
            <a:normAutofit fontScale="90000"/>
          </a:bodyPr>
          <a:lstStyle/>
          <a:p>
            <a:r>
              <a:rPr lang="en-US">
                <a:latin typeface="Calibri"/>
                <a:cs typeface="Calibri"/>
              </a:rPr>
              <a:t>RQ1 Results: Distribution of CVEs to Protocol Layers</a:t>
            </a:r>
            <a:endParaRPr lang="en-US"/>
          </a:p>
        </p:txBody>
      </p:sp>
      <p:sp>
        <p:nvSpPr>
          <p:cNvPr id="4" name="Slide Number Placeholder 3">
            <a:extLst>
              <a:ext uri="{FF2B5EF4-FFF2-40B4-BE49-F238E27FC236}">
                <a16:creationId xmlns:a16="http://schemas.microsoft.com/office/drawing/2014/main" id="{0038432C-6FFE-9B19-EF46-62F060782B35}"/>
              </a:ext>
            </a:extLst>
          </p:cNvPr>
          <p:cNvSpPr>
            <a:spLocks noGrp="1"/>
          </p:cNvSpPr>
          <p:nvPr>
            <p:ph type="sldNum" sz="quarter" idx="4"/>
          </p:nvPr>
        </p:nvSpPr>
        <p:spPr/>
        <p:txBody>
          <a:bodyPr/>
          <a:lstStyle/>
          <a:p>
            <a:fld id="{B7EB45DA-9A0D-DC49-8E02-F30A5DDC21C3}" type="slidenum">
              <a:rPr lang="en-US"/>
              <a:t>29</a:t>
            </a:fld>
            <a:endParaRPr lang="en-US"/>
          </a:p>
        </p:txBody>
      </p:sp>
      <p:pic>
        <p:nvPicPr>
          <p:cNvPr id="5" name="Picture 4" descr="A diagram of a computer&#10;&#10;Description automatically generated">
            <a:extLst>
              <a:ext uri="{FF2B5EF4-FFF2-40B4-BE49-F238E27FC236}">
                <a16:creationId xmlns:a16="http://schemas.microsoft.com/office/drawing/2014/main" id="{E037F893-F00D-8197-9BA9-E4211A14BB05}"/>
              </a:ext>
            </a:extLst>
          </p:cNvPr>
          <p:cNvPicPr>
            <a:picLocks noChangeAspect="1"/>
          </p:cNvPicPr>
          <p:nvPr/>
        </p:nvPicPr>
        <p:blipFill>
          <a:blip r:embed="rId2"/>
          <a:stretch>
            <a:fillRect/>
          </a:stretch>
        </p:blipFill>
        <p:spPr>
          <a:xfrm>
            <a:off x="1296849" y="1465445"/>
            <a:ext cx="6402538" cy="3796730"/>
          </a:xfrm>
          <a:prstGeom prst="rect">
            <a:avLst/>
          </a:prstGeom>
        </p:spPr>
      </p:pic>
      <p:sp>
        <p:nvSpPr>
          <p:cNvPr id="6" name="TextBox 5">
            <a:extLst>
              <a:ext uri="{FF2B5EF4-FFF2-40B4-BE49-F238E27FC236}">
                <a16:creationId xmlns:a16="http://schemas.microsoft.com/office/drawing/2014/main" id="{B2063DB4-47EF-8862-4442-CD0D48939B72}"/>
              </a:ext>
            </a:extLst>
          </p:cNvPr>
          <p:cNvSpPr txBox="1"/>
          <p:nvPr/>
        </p:nvSpPr>
        <p:spPr>
          <a:xfrm>
            <a:off x="1103017" y="5608957"/>
            <a:ext cx="683713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Figure showing layers of the TCP/IP stack. Number of analyzed vulnerabilities shown in parenthesis. Layers we covered shown in red box. Protocols we support shown in blue</a:t>
            </a:r>
          </a:p>
        </p:txBody>
      </p:sp>
    </p:spTree>
    <p:extLst>
      <p:ext uri="{BB962C8B-B14F-4D97-AF65-F5344CB8AC3E}">
        <p14:creationId xmlns:p14="http://schemas.microsoft.com/office/powerpoint/2010/main" val="3285845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2ED253-0B59-E502-954D-1F43892483C8}"/>
              </a:ext>
            </a:extLst>
          </p:cNvPr>
          <p:cNvSpPr>
            <a:spLocks noGrp="1"/>
          </p:cNvSpPr>
          <p:nvPr>
            <p:ph idx="1"/>
          </p:nvPr>
        </p:nvSpPr>
        <p:spPr/>
        <p:txBody>
          <a:bodyPr vert="horz" lIns="91440" tIns="45720" rIns="91440" bIns="45720" rtlCol="0" anchor="t">
            <a:normAutofit/>
          </a:bodyPr>
          <a:lstStyle/>
          <a:p>
            <a:r>
              <a:rPr lang="en-US" sz="2000" dirty="0">
                <a:latin typeface="Calibri"/>
                <a:cs typeface="Calibri"/>
              </a:rPr>
              <a:t>Failure analysis: 61 Embedded Network Stack CVEs</a:t>
            </a:r>
          </a:p>
          <a:p>
            <a:endParaRPr lang="en-US" sz="2000" dirty="0">
              <a:latin typeface="Calibri"/>
              <a:cs typeface="Calibri"/>
            </a:endParaRPr>
          </a:p>
          <a:p>
            <a:r>
              <a:rPr lang="en-US" sz="2000" dirty="0">
                <a:latin typeface="Calibri"/>
                <a:cs typeface="Calibri"/>
              </a:rPr>
              <a:t>Designed </a:t>
            </a:r>
            <a:r>
              <a:rPr lang="en-US" sz="2000" dirty="0" err="1">
                <a:latin typeface="Calibri"/>
                <a:cs typeface="Calibri"/>
              </a:rPr>
              <a:t>EmNetTest</a:t>
            </a:r>
            <a:r>
              <a:rPr lang="en-US" sz="2000" dirty="0">
                <a:latin typeface="Calibri"/>
                <a:cs typeface="Calibri"/>
              </a:rPr>
              <a:t>, an automated systematic testing framework for ENS</a:t>
            </a:r>
            <a:br>
              <a:rPr lang="en-US" sz="2000" dirty="0">
                <a:latin typeface="Calibri"/>
                <a:cs typeface="Calibri"/>
              </a:rPr>
            </a:br>
            <a:endParaRPr lang="en-US" sz="2000">
              <a:latin typeface="Calibri"/>
              <a:cs typeface="Calibri"/>
            </a:endParaRPr>
          </a:p>
          <a:p>
            <a:r>
              <a:rPr lang="en-US" sz="2000" dirty="0">
                <a:latin typeface="Calibri"/>
                <a:cs typeface="Calibri"/>
              </a:rPr>
              <a:t>Evaluated </a:t>
            </a:r>
            <a:r>
              <a:rPr lang="en-US" sz="2000" dirty="0" err="1">
                <a:latin typeface="Calibri"/>
                <a:cs typeface="Calibri"/>
              </a:rPr>
              <a:t>EmNetTest's</a:t>
            </a:r>
            <a:r>
              <a:rPr lang="en-US" sz="2000" dirty="0">
                <a:latin typeface="Calibri"/>
                <a:cs typeface="Calibri"/>
              </a:rPr>
              <a:t> vulnerability detection capabilities</a:t>
            </a:r>
          </a:p>
          <a:p>
            <a:pPr lvl="1">
              <a:buFont typeface="Wingdings" panose="020B0604020202020204" pitchFamily="34" charset="0"/>
              <a:buChar char="Ø"/>
            </a:pPr>
            <a:r>
              <a:rPr lang="en-US" sz="1800" dirty="0">
                <a:latin typeface="Calibri"/>
                <a:cs typeface="Calibri"/>
              </a:rPr>
              <a:t>Reproduced 12 known vulnerabilities</a:t>
            </a:r>
          </a:p>
          <a:p>
            <a:pPr lvl="1">
              <a:buFont typeface="Wingdings" panose="020B0604020202020204" pitchFamily="34" charset="0"/>
              <a:buChar char="Ø"/>
            </a:pPr>
            <a:r>
              <a:rPr lang="en-US" sz="1800" dirty="0">
                <a:latin typeface="Calibri"/>
                <a:cs typeface="Calibri"/>
              </a:rPr>
              <a:t>Discovered 7 new vulnerabilities</a:t>
            </a:r>
          </a:p>
        </p:txBody>
      </p:sp>
      <p:sp>
        <p:nvSpPr>
          <p:cNvPr id="3" name="Title 2">
            <a:extLst>
              <a:ext uri="{FF2B5EF4-FFF2-40B4-BE49-F238E27FC236}">
                <a16:creationId xmlns:a16="http://schemas.microsoft.com/office/drawing/2014/main" id="{F4D0B4FB-4012-A139-7C2B-3B117637F765}"/>
              </a:ext>
            </a:extLst>
          </p:cNvPr>
          <p:cNvSpPr>
            <a:spLocks noGrp="1"/>
          </p:cNvSpPr>
          <p:nvPr>
            <p:ph type="title"/>
          </p:nvPr>
        </p:nvSpPr>
        <p:spPr/>
        <p:txBody>
          <a:bodyPr>
            <a:normAutofit fontScale="90000"/>
          </a:bodyPr>
          <a:lstStyle/>
          <a:p>
            <a:r>
              <a:rPr lang="en-US" dirty="0">
                <a:latin typeface="Calibri"/>
                <a:cs typeface="Calibri"/>
              </a:rPr>
              <a:t>Summary of Contributions</a:t>
            </a:r>
            <a:endParaRPr lang="en-US" dirty="0"/>
          </a:p>
        </p:txBody>
      </p:sp>
      <p:sp>
        <p:nvSpPr>
          <p:cNvPr id="4" name="Slide Number Placeholder 3">
            <a:extLst>
              <a:ext uri="{FF2B5EF4-FFF2-40B4-BE49-F238E27FC236}">
                <a16:creationId xmlns:a16="http://schemas.microsoft.com/office/drawing/2014/main" id="{1131079A-CA1C-BD60-0D97-F6EF4B7A98D6}"/>
              </a:ext>
            </a:extLst>
          </p:cNvPr>
          <p:cNvSpPr>
            <a:spLocks noGrp="1"/>
          </p:cNvSpPr>
          <p:nvPr>
            <p:ph type="sldNum" sz="quarter" idx="4"/>
          </p:nvPr>
        </p:nvSpPr>
        <p:spPr/>
        <p:txBody>
          <a:bodyPr/>
          <a:lstStyle/>
          <a:p>
            <a:fld id="{B7EB45DA-9A0D-DC49-8E02-F30A5DDC21C3}" type="slidenum">
              <a:rPr lang="en-US"/>
              <a:t>3</a:t>
            </a:fld>
            <a:endParaRPr lang="en-US"/>
          </a:p>
        </p:txBody>
      </p:sp>
    </p:spTree>
    <p:extLst>
      <p:ext uri="{BB962C8B-B14F-4D97-AF65-F5344CB8AC3E}">
        <p14:creationId xmlns:p14="http://schemas.microsoft.com/office/powerpoint/2010/main" val="229576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 code&#10;&#10;Description automatically generated">
            <a:extLst>
              <a:ext uri="{FF2B5EF4-FFF2-40B4-BE49-F238E27FC236}">
                <a16:creationId xmlns:a16="http://schemas.microsoft.com/office/drawing/2014/main" id="{97E9FA94-794A-076A-A989-FEE084EA2E37}"/>
              </a:ext>
            </a:extLst>
          </p:cNvPr>
          <p:cNvPicPr>
            <a:picLocks noChangeAspect="1"/>
          </p:cNvPicPr>
          <p:nvPr/>
        </p:nvPicPr>
        <p:blipFill>
          <a:blip r:embed="rId4"/>
          <a:stretch>
            <a:fillRect/>
          </a:stretch>
        </p:blipFill>
        <p:spPr>
          <a:xfrm>
            <a:off x="440774" y="1058098"/>
            <a:ext cx="3599418" cy="2622771"/>
          </a:xfrm>
          <a:prstGeom prst="rect">
            <a:avLst/>
          </a:prstGeom>
          <a:noFill/>
        </p:spPr>
      </p:pic>
      <p:sp>
        <p:nvSpPr>
          <p:cNvPr id="3" name="Title 2">
            <a:extLst>
              <a:ext uri="{FF2B5EF4-FFF2-40B4-BE49-F238E27FC236}">
                <a16:creationId xmlns:a16="http://schemas.microsoft.com/office/drawing/2014/main" id="{719F6EBC-9CE9-BB7A-FAFB-08C833E63264}"/>
              </a:ext>
            </a:extLst>
          </p:cNvPr>
          <p:cNvSpPr>
            <a:spLocks noGrp="1"/>
          </p:cNvSpPr>
          <p:nvPr>
            <p:ph type="title"/>
          </p:nvPr>
        </p:nvSpPr>
        <p:spPr>
          <a:xfrm>
            <a:off x="277148" y="118428"/>
            <a:ext cx="8043862" cy="638175"/>
          </a:xfrm>
        </p:spPr>
        <p:txBody>
          <a:bodyPr anchor="ctr">
            <a:normAutofit/>
          </a:bodyPr>
          <a:lstStyle/>
          <a:p>
            <a:r>
              <a:rPr lang="en-US" sz="1800">
                <a:latin typeface="Calibri"/>
                <a:cs typeface="Calibri"/>
              </a:rPr>
              <a:t>Vulnerability Case Study: CVE-2023-35849</a:t>
            </a:r>
            <a:endParaRPr lang="en-US" sz="1800"/>
          </a:p>
        </p:txBody>
      </p:sp>
      <p:sp>
        <p:nvSpPr>
          <p:cNvPr id="4" name="Slide Number Placeholder 3">
            <a:extLst>
              <a:ext uri="{FF2B5EF4-FFF2-40B4-BE49-F238E27FC236}">
                <a16:creationId xmlns:a16="http://schemas.microsoft.com/office/drawing/2014/main" id="{A147E499-D668-311B-420E-64828DD67A83}"/>
              </a:ext>
            </a:extLst>
          </p:cNvPr>
          <p:cNvSpPr>
            <a:spLocks noGrp="1"/>
          </p:cNvSpPr>
          <p:nvPr>
            <p:ph type="sldNum" sz="quarter" idx="4"/>
          </p:nvPr>
        </p:nvSpPr>
        <p:spPr>
          <a:xfrm>
            <a:off x="6457950" y="6356350"/>
            <a:ext cx="2057400" cy="365125"/>
          </a:xfrm>
        </p:spPr>
        <p:txBody>
          <a:bodyPr anchor="ctr">
            <a:normAutofit/>
          </a:bodyPr>
          <a:lstStyle/>
          <a:p>
            <a:pPr>
              <a:spcAft>
                <a:spcPts val="600"/>
              </a:spcAft>
            </a:pPr>
            <a:fld id="{B7EB45DA-9A0D-DC49-8E02-F30A5DDC21C3}" type="slidenum">
              <a:rPr lang="en-US" dirty="0"/>
              <a:pPr>
                <a:spcAft>
                  <a:spcPts val="600"/>
                </a:spcAft>
              </a:pPr>
              <a:t>30</a:t>
            </a:fld>
            <a:endParaRPr lang="en-US"/>
          </a:p>
        </p:txBody>
      </p:sp>
      <p:pic>
        <p:nvPicPr>
          <p:cNvPr id="8" name="Picture 7" descr="A computer code with colorful text&#10;&#10;Description automatically generated">
            <a:extLst>
              <a:ext uri="{FF2B5EF4-FFF2-40B4-BE49-F238E27FC236}">
                <a16:creationId xmlns:a16="http://schemas.microsoft.com/office/drawing/2014/main" id="{687EA3FB-11DC-E399-0BD3-888E35FEF16B}"/>
              </a:ext>
            </a:extLst>
          </p:cNvPr>
          <p:cNvPicPr>
            <a:picLocks noChangeAspect="1"/>
          </p:cNvPicPr>
          <p:nvPr/>
        </p:nvPicPr>
        <p:blipFill>
          <a:blip r:embed="rId5"/>
          <a:stretch>
            <a:fillRect/>
          </a:stretch>
        </p:blipFill>
        <p:spPr>
          <a:xfrm>
            <a:off x="4390229" y="1057207"/>
            <a:ext cx="3352121" cy="2503180"/>
          </a:xfrm>
          <a:prstGeom prst="rect">
            <a:avLst/>
          </a:prstGeom>
        </p:spPr>
      </p:pic>
      <p:pic>
        <p:nvPicPr>
          <p:cNvPr id="2" name="Picture 1" descr="A black text on a white background&#10;&#10;Description automatically generated">
            <a:extLst>
              <a:ext uri="{FF2B5EF4-FFF2-40B4-BE49-F238E27FC236}">
                <a16:creationId xmlns:a16="http://schemas.microsoft.com/office/drawing/2014/main" id="{EAF77929-02EF-C6A2-AF82-453A81FA9CC5}"/>
              </a:ext>
            </a:extLst>
          </p:cNvPr>
          <p:cNvPicPr>
            <a:picLocks noChangeAspect="1"/>
          </p:cNvPicPr>
          <p:nvPr/>
        </p:nvPicPr>
        <p:blipFill>
          <a:blip r:embed="rId6"/>
          <a:stretch>
            <a:fillRect/>
          </a:stretch>
        </p:blipFill>
        <p:spPr>
          <a:xfrm>
            <a:off x="479897" y="3867846"/>
            <a:ext cx="7941849" cy="2304708"/>
          </a:xfrm>
          <a:prstGeom prst="rect">
            <a:avLst/>
          </a:prstGeom>
        </p:spPr>
      </p:pic>
      <p:sp>
        <p:nvSpPr>
          <p:cNvPr id="10" name="Rectangle 9">
            <a:extLst>
              <a:ext uri="{FF2B5EF4-FFF2-40B4-BE49-F238E27FC236}">
                <a16:creationId xmlns:a16="http://schemas.microsoft.com/office/drawing/2014/main" id="{6C10E556-AB09-5006-0761-17A0D37C8C4C}"/>
              </a:ext>
            </a:extLst>
          </p:cNvPr>
          <p:cNvSpPr/>
          <p:nvPr/>
        </p:nvSpPr>
        <p:spPr>
          <a:xfrm>
            <a:off x="5808353" y="5639851"/>
            <a:ext cx="2408967" cy="390232"/>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806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863C76-F9E6-8082-D0C5-CF5DE2171B11}"/>
              </a:ext>
            </a:extLst>
          </p:cNvPr>
          <p:cNvSpPr>
            <a:spLocks noGrp="1"/>
          </p:cNvSpPr>
          <p:nvPr>
            <p:ph type="title"/>
          </p:nvPr>
        </p:nvSpPr>
        <p:spPr/>
        <p:txBody>
          <a:bodyPr>
            <a:normAutofit fontScale="90000"/>
          </a:bodyPr>
          <a:lstStyle/>
          <a:p>
            <a:r>
              <a:rPr lang="en-US">
                <a:latin typeface="Calibri"/>
                <a:cs typeface="Calibri"/>
              </a:rPr>
              <a:t>RQ2 Results: CVE-triggering fields</a:t>
            </a:r>
            <a:endParaRPr lang="en-US" sz="1100"/>
          </a:p>
        </p:txBody>
      </p:sp>
      <p:sp>
        <p:nvSpPr>
          <p:cNvPr id="4" name="Slide Number Placeholder 3">
            <a:extLst>
              <a:ext uri="{FF2B5EF4-FFF2-40B4-BE49-F238E27FC236}">
                <a16:creationId xmlns:a16="http://schemas.microsoft.com/office/drawing/2014/main" id="{58B5C45B-36A1-7559-103E-03A497516B0B}"/>
              </a:ext>
            </a:extLst>
          </p:cNvPr>
          <p:cNvSpPr>
            <a:spLocks noGrp="1"/>
          </p:cNvSpPr>
          <p:nvPr>
            <p:ph type="sldNum" sz="quarter" idx="4"/>
          </p:nvPr>
        </p:nvSpPr>
        <p:spPr/>
        <p:txBody>
          <a:bodyPr/>
          <a:lstStyle/>
          <a:p>
            <a:fld id="{B7EB45DA-9A0D-DC49-8E02-F30A5DDC21C3}" type="slidenum">
              <a:rPr lang="en-US"/>
              <a:t>31</a:t>
            </a:fld>
            <a:endParaRPr lang="en-US"/>
          </a:p>
        </p:txBody>
      </p:sp>
      <p:pic>
        <p:nvPicPr>
          <p:cNvPr id="5" name="Picture 4" descr="A table with numbers and text&#10;&#10;Description automatically generated">
            <a:extLst>
              <a:ext uri="{FF2B5EF4-FFF2-40B4-BE49-F238E27FC236}">
                <a16:creationId xmlns:a16="http://schemas.microsoft.com/office/drawing/2014/main" id="{3FB5A979-E5F8-84F2-F465-6657315AA763}"/>
              </a:ext>
            </a:extLst>
          </p:cNvPr>
          <p:cNvPicPr>
            <a:picLocks noChangeAspect="1"/>
          </p:cNvPicPr>
          <p:nvPr/>
        </p:nvPicPr>
        <p:blipFill>
          <a:blip r:embed="rId2"/>
          <a:stretch>
            <a:fillRect/>
          </a:stretch>
        </p:blipFill>
        <p:spPr>
          <a:xfrm>
            <a:off x="503612" y="1632433"/>
            <a:ext cx="4164525" cy="3593134"/>
          </a:xfrm>
          <a:prstGeom prst="rect">
            <a:avLst/>
          </a:prstGeom>
        </p:spPr>
      </p:pic>
      <p:pic>
        <p:nvPicPr>
          <p:cNvPr id="6" name="Picture 5" descr="A table of statistics with numbers and text&#10;&#10;Description automatically generated">
            <a:extLst>
              <a:ext uri="{FF2B5EF4-FFF2-40B4-BE49-F238E27FC236}">
                <a16:creationId xmlns:a16="http://schemas.microsoft.com/office/drawing/2014/main" id="{1C814B22-0E87-61DA-96B8-A1C716A1E28A}"/>
              </a:ext>
            </a:extLst>
          </p:cNvPr>
          <p:cNvPicPr>
            <a:picLocks noChangeAspect="1"/>
          </p:cNvPicPr>
          <p:nvPr/>
        </p:nvPicPr>
        <p:blipFill>
          <a:blip r:embed="rId3"/>
          <a:stretch>
            <a:fillRect/>
          </a:stretch>
        </p:blipFill>
        <p:spPr>
          <a:xfrm>
            <a:off x="4571475" y="2529232"/>
            <a:ext cx="4294905" cy="2060297"/>
          </a:xfrm>
          <a:prstGeom prst="rect">
            <a:avLst/>
          </a:prstGeom>
        </p:spPr>
      </p:pic>
      <p:sp>
        <p:nvSpPr>
          <p:cNvPr id="7" name="TextBox 6">
            <a:extLst>
              <a:ext uri="{FF2B5EF4-FFF2-40B4-BE49-F238E27FC236}">
                <a16:creationId xmlns:a16="http://schemas.microsoft.com/office/drawing/2014/main" id="{E1EB0672-1496-5D2B-B21C-D922420E7DAC}"/>
              </a:ext>
            </a:extLst>
          </p:cNvPr>
          <p:cNvSpPr txBox="1"/>
          <p:nvPr/>
        </p:nvSpPr>
        <p:spPr>
          <a:xfrm>
            <a:off x="438077" y="5562020"/>
            <a:ext cx="414609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Distribution of CVEs by incorrect fields in the CVE-triggering packet.</a:t>
            </a:r>
            <a:endParaRPr lang="en-US"/>
          </a:p>
        </p:txBody>
      </p:sp>
      <p:sp>
        <p:nvSpPr>
          <p:cNvPr id="8" name="TextBox 7">
            <a:extLst>
              <a:ext uri="{FF2B5EF4-FFF2-40B4-BE49-F238E27FC236}">
                <a16:creationId xmlns:a16="http://schemas.microsoft.com/office/drawing/2014/main" id="{DBB76057-AFED-284A-CA78-C87F50347D4C}"/>
              </a:ext>
            </a:extLst>
          </p:cNvPr>
          <p:cNvSpPr txBox="1"/>
          <p:nvPr/>
        </p:nvSpPr>
        <p:spPr>
          <a:xfrm>
            <a:off x="4645012" y="5631556"/>
            <a:ext cx="414609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Distribution of CVEs by number of dependent fields.</a:t>
            </a:r>
          </a:p>
        </p:txBody>
      </p:sp>
    </p:spTree>
    <p:extLst>
      <p:ext uri="{BB962C8B-B14F-4D97-AF65-F5344CB8AC3E}">
        <p14:creationId xmlns:p14="http://schemas.microsoft.com/office/powerpoint/2010/main" val="20644027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E808C4-17DE-80C0-54DD-645EE2CBB1C5}"/>
              </a:ext>
            </a:extLst>
          </p:cNvPr>
          <p:cNvSpPr>
            <a:spLocks noGrp="1"/>
          </p:cNvSpPr>
          <p:nvPr>
            <p:ph type="title"/>
          </p:nvPr>
        </p:nvSpPr>
        <p:spPr/>
        <p:txBody>
          <a:bodyPr>
            <a:normAutofit fontScale="90000"/>
          </a:bodyPr>
          <a:lstStyle/>
          <a:p>
            <a:r>
              <a:rPr lang="en-US">
                <a:latin typeface="Calibri"/>
                <a:cs typeface="Calibri"/>
              </a:rPr>
              <a:t>RQ3: Why did these vulnerabilities get past Testing?</a:t>
            </a:r>
            <a:endParaRPr lang="en-US"/>
          </a:p>
        </p:txBody>
      </p:sp>
      <p:sp>
        <p:nvSpPr>
          <p:cNvPr id="4" name="Slide Number Placeholder 3">
            <a:extLst>
              <a:ext uri="{FF2B5EF4-FFF2-40B4-BE49-F238E27FC236}">
                <a16:creationId xmlns:a16="http://schemas.microsoft.com/office/drawing/2014/main" id="{88AE5204-7B24-CAC4-F92B-3743407715D7}"/>
              </a:ext>
            </a:extLst>
          </p:cNvPr>
          <p:cNvSpPr>
            <a:spLocks noGrp="1"/>
          </p:cNvSpPr>
          <p:nvPr>
            <p:ph type="sldNum" sz="quarter" idx="4"/>
          </p:nvPr>
        </p:nvSpPr>
        <p:spPr/>
        <p:txBody>
          <a:bodyPr/>
          <a:lstStyle/>
          <a:p>
            <a:fld id="{B7EB45DA-9A0D-DC49-8E02-F30A5DDC21C3}" type="slidenum">
              <a:rPr lang="en-US"/>
              <a:t>32</a:t>
            </a:fld>
            <a:endParaRPr lang="en-US"/>
          </a:p>
        </p:txBody>
      </p:sp>
      <p:sp>
        <p:nvSpPr>
          <p:cNvPr id="2" name="TextBox 1">
            <a:extLst>
              <a:ext uri="{FF2B5EF4-FFF2-40B4-BE49-F238E27FC236}">
                <a16:creationId xmlns:a16="http://schemas.microsoft.com/office/drawing/2014/main" id="{F22FD8C6-5B6E-5F1F-0FEA-C57B578858A1}"/>
              </a:ext>
            </a:extLst>
          </p:cNvPr>
          <p:cNvSpPr txBox="1"/>
          <p:nvPr/>
        </p:nvSpPr>
        <p:spPr>
          <a:xfrm>
            <a:off x="664939" y="1361169"/>
            <a:ext cx="7920162"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panose="020F0502020204030204"/>
              </a:rPr>
              <a:t>We reviewed the test suites of 4 ENSs – </a:t>
            </a:r>
            <a:r>
              <a:rPr lang="en-US" dirty="0" err="1">
                <a:cs typeface="Calibri" panose="020F0502020204030204"/>
              </a:rPr>
              <a:t>FreeRTOS</a:t>
            </a:r>
            <a:r>
              <a:rPr lang="en-US" dirty="0">
                <a:cs typeface="Calibri" panose="020F0502020204030204"/>
              </a:rPr>
              <a:t>, Contiki-ng, </a:t>
            </a:r>
            <a:r>
              <a:rPr lang="en-US" dirty="0" err="1">
                <a:cs typeface="Calibri" panose="020F0502020204030204"/>
              </a:rPr>
              <a:t>LwIP</a:t>
            </a:r>
            <a:r>
              <a:rPr lang="en-US" dirty="0">
                <a:cs typeface="Calibri" panose="020F0502020204030204"/>
              </a:rPr>
              <a:t> and </a:t>
            </a:r>
            <a:r>
              <a:rPr lang="en-US" dirty="0" err="1">
                <a:cs typeface="Calibri" panose="020F0502020204030204"/>
              </a:rPr>
              <a:t>PicoTCP</a:t>
            </a:r>
            <a:r>
              <a:rPr lang="en-US" dirty="0">
                <a:cs typeface="Calibri" panose="020F0502020204030204"/>
              </a:rPr>
              <a:t>. Here are our observations.</a:t>
            </a:r>
          </a:p>
          <a:p>
            <a:pPr marL="285750" indent="-285750">
              <a:buFont typeface="Arial"/>
              <a:buChar char="•"/>
            </a:pPr>
            <a:endParaRPr lang="en-US">
              <a:cs typeface="Calibri" panose="020F0502020204030204"/>
            </a:endParaRPr>
          </a:p>
          <a:p>
            <a:pPr marL="285750" indent="-285750">
              <a:buFont typeface="Arial"/>
              <a:buChar char="•"/>
            </a:pPr>
            <a:r>
              <a:rPr lang="en-US" dirty="0">
                <a:cs typeface="Calibri" panose="020F0502020204030204"/>
              </a:rPr>
              <a:t>Varying frameworks for testing.</a:t>
            </a:r>
            <a:br>
              <a:rPr lang="en-US" dirty="0">
                <a:cs typeface="Calibri" panose="020F0502020204030204"/>
              </a:rPr>
            </a:br>
            <a:br>
              <a:rPr lang="en-US" dirty="0">
                <a:cs typeface="Calibri" panose="020F0502020204030204"/>
              </a:rPr>
            </a:br>
            <a:endParaRPr lang="en-US">
              <a:cs typeface="Calibri" panose="020F0502020204030204"/>
            </a:endParaRPr>
          </a:p>
          <a:p>
            <a:pPr marL="285750" indent="-285750">
              <a:buFont typeface="Arial"/>
              <a:buChar char="•"/>
            </a:pPr>
            <a:r>
              <a:rPr lang="en-US" dirty="0">
                <a:cs typeface="Calibri" panose="020F0502020204030204"/>
              </a:rPr>
              <a:t>Insufficient packet injection tests.</a:t>
            </a:r>
            <a:br>
              <a:rPr lang="en-US" dirty="0">
                <a:cs typeface="Calibri" panose="020F0502020204030204"/>
              </a:rPr>
            </a:br>
            <a:br>
              <a:rPr lang="en-US" dirty="0">
                <a:cs typeface="Calibri" panose="020F0502020204030204"/>
              </a:rPr>
            </a:br>
            <a:endParaRPr lang="en-US">
              <a:cs typeface="Calibri" panose="020F0502020204030204"/>
            </a:endParaRPr>
          </a:p>
          <a:p>
            <a:pPr marL="285750" indent="-285750">
              <a:buFont typeface="Arial"/>
              <a:buChar char="•"/>
            </a:pPr>
            <a:r>
              <a:rPr lang="en-US" b="1" dirty="0">
                <a:cs typeface="Calibri" panose="020F0502020204030204"/>
              </a:rPr>
              <a:t>None of the ENSs systematically check</a:t>
            </a:r>
            <a:r>
              <a:rPr lang="en-US" dirty="0">
                <a:cs typeface="Calibri" panose="020F0502020204030204"/>
              </a:rPr>
              <a:t> for invalid header or option fields. </a:t>
            </a:r>
          </a:p>
        </p:txBody>
      </p:sp>
    </p:spTree>
    <p:extLst>
      <p:ext uri="{BB962C8B-B14F-4D97-AF65-F5344CB8AC3E}">
        <p14:creationId xmlns:p14="http://schemas.microsoft.com/office/powerpoint/2010/main" val="303136943"/>
      </p:ext>
    </p:extLst>
  </p:cSld>
  <p:clrMapOvr>
    <a:masterClrMapping/>
  </p:clrMapOvr>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E1098A-1871-C194-8E2A-211493961778}"/>
              </a:ext>
            </a:extLst>
          </p:cNvPr>
          <p:cNvSpPr>
            <a:spLocks noGrp="1"/>
          </p:cNvSpPr>
          <p:nvPr>
            <p:ph type="title"/>
          </p:nvPr>
        </p:nvSpPr>
        <p:spPr>
          <a:xfrm>
            <a:off x="277148" y="118428"/>
            <a:ext cx="8043862" cy="638175"/>
          </a:xfrm>
        </p:spPr>
        <p:txBody>
          <a:bodyPr anchor="ctr">
            <a:normAutofit/>
          </a:bodyPr>
          <a:lstStyle/>
          <a:p>
            <a:r>
              <a:rPr lang="en-US" sz="1800">
                <a:latin typeface="Calibri"/>
                <a:cs typeface="Calibri"/>
              </a:rPr>
              <a:t>Evaluation: Test Coverage</a:t>
            </a:r>
          </a:p>
        </p:txBody>
      </p:sp>
      <p:sp>
        <p:nvSpPr>
          <p:cNvPr id="4" name="Slide Number Placeholder 3">
            <a:extLst>
              <a:ext uri="{FF2B5EF4-FFF2-40B4-BE49-F238E27FC236}">
                <a16:creationId xmlns:a16="http://schemas.microsoft.com/office/drawing/2014/main" id="{FCFC600E-17A2-DA2C-9C25-6E9F68EC1997}"/>
              </a:ext>
            </a:extLst>
          </p:cNvPr>
          <p:cNvSpPr>
            <a:spLocks noGrp="1"/>
          </p:cNvSpPr>
          <p:nvPr>
            <p:ph type="sldNum" sz="quarter" idx="4"/>
          </p:nvPr>
        </p:nvSpPr>
        <p:spPr>
          <a:xfrm>
            <a:off x="6457950" y="6356350"/>
            <a:ext cx="2057400" cy="365125"/>
          </a:xfrm>
        </p:spPr>
        <p:txBody>
          <a:bodyPr anchor="ctr">
            <a:normAutofit/>
          </a:bodyPr>
          <a:lstStyle/>
          <a:p>
            <a:pPr>
              <a:spcAft>
                <a:spcPts val="600"/>
              </a:spcAft>
            </a:pPr>
            <a:fld id="{B7EB45DA-9A0D-DC49-8E02-F30A5DDC21C3}" type="slidenum">
              <a:rPr lang="en-US"/>
              <a:pPr>
                <a:spcAft>
                  <a:spcPts val="600"/>
                </a:spcAft>
              </a:pPr>
              <a:t>33</a:t>
            </a:fld>
            <a:endParaRPr lang="en-US"/>
          </a:p>
        </p:txBody>
      </p:sp>
      <p:pic>
        <p:nvPicPr>
          <p:cNvPr id="6" name="Picture 5" descr="A table with numbers and percentages&#10;&#10;Description automatically generated">
            <a:extLst>
              <a:ext uri="{FF2B5EF4-FFF2-40B4-BE49-F238E27FC236}">
                <a16:creationId xmlns:a16="http://schemas.microsoft.com/office/drawing/2014/main" id="{BD94BCDB-5DED-EAC5-E66F-C604CFDE3996}"/>
              </a:ext>
            </a:extLst>
          </p:cNvPr>
          <p:cNvPicPr>
            <a:picLocks noChangeAspect="1"/>
          </p:cNvPicPr>
          <p:nvPr/>
        </p:nvPicPr>
        <p:blipFill>
          <a:blip r:embed="rId2"/>
          <a:stretch>
            <a:fillRect/>
          </a:stretch>
        </p:blipFill>
        <p:spPr>
          <a:xfrm>
            <a:off x="279883" y="1803276"/>
            <a:ext cx="7923640" cy="2373555"/>
          </a:xfrm>
          <a:prstGeom prst="rect">
            <a:avLst/>
          </a:prstGeom>
        </p:spPr>
      </p:pic>
      <p:sp>
        <p:nvSpPr>
          <p:cNvPr id="7" name="TextBox 6">
            <a:extLst>
              <a:ext uri="{FF2B5EF4-FFF2-40B4-BE49-F238E27FC236}">
                <a16:creationId xmlns:a16="http://schemas.microsoft.com/office/drawing/2014/main" id="{D19CC59F-BFD3-316A-D9D7-2908DA89677E}"/>
              </a:ext>
            </a:extLst>
          </p:cNvPr>
          <p:cNvSpPr txBox="1"/>
          <p:nvPr/>
        </p:nvSpPr>
        <p:spPr>
          <a:xfrm>
            <a:off x="1009143" y="4256479"/>
            <a:ext cx="712310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Calibri"/>
              </a:rPr>
              <a:t>Line coverage results, showing that vulnerability discovery, which happened at N=1, didn't require significant coverage increment</a:t>
            </a:r>
          </a:p>
        </p:txBody>
      </p:sp>
    </p:spTree>
    <p:extLst>
      <p:ext uri="{BB962C8B-B14F-4D97-AF65-F5344CB8AC3E}">
        <p14:creationId xmlns:p14="http://schemas.microsoft.com/office/powerpoint/2010/main" val="2876897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44663-F212-1C85-480C-8D826E909045}"/>
              </a:ext>
            </a:extLst>
          </p:cNvPr>
          <p:cNvSpPr>
            <a:spLocks noGrp="1"/>
          </p:cNvSpPr>
          <p:nvPr>
            <p:ph type="title"/>
          </p:nvPr>
        </p:nvSpPr>
        <p:spPr/>
        <p:txBody>
          <a:bodyPr/>
          <a:lstStyle/>
          <a:p>
            <a:r>
              <a:rPr lang="en-US"/>
              <a:t>Background</a:t>
            </a:r>
          </a:p>
        </p:txBody>
      </p:sp>
      <p:sp>
        <p:nvSpPr>
          <p:cNvPr id="3" name="Slide Number Placeholder 2">
            <a:extLst>
              <a:ext uri="{FF2B5EF4-FFF2-40B4-BE49-F238E27FC236}">
                <a16:creationId xmlns:a16="http://schemas.microsoft.com/office/drawing/2014/main" id="{ED481BC3-0640-7A18-9449-7E09D36264E6}"/>
              </a:ext>
            </a:extLst>
          </p:cNvPr>
          <p:cNvSpPr>
            <a:spLocks noGrp="1"/>
          </p:cNvSpPr>
          <p:nvPr>
            <p:ph type="sldNum" sz="quarter" idx="4"/>
          </p:nvPr>
        </p:nvSpPr>
        <p:spPr/>
        <p:txBody>
          <a:bodyPr/>
          <a:lstStyle/>
          <a:p>
            <a:fld id="{B7EB45DA-9A0D-DC49-8E02-F30A5DDC21C3}" type="slidenum">
              <a:rPr lang="en-US" smtClean="0"/>
              <a:t>4</a:t>
            </a:fld>
            <a:endParaRPr lang="en-US"/>
          </a:p>
        </p:txBody>
      </p:sp>
    </p:spTree>
    <p:extLst>
      <p:ext uri="{BB962C8B-B14F-4D97-AF65-F5344CB8AC3E}">
        <p14:creationId xmlns:p14="http://schemas.microsoft.com/office/powerpoint/2010/main" val="2030670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omputer&#10;&#10;Description automatically generated">
            <a:extLst>
              <a:ext uri="{FF2B5EF4-FFF2-40B4-BE49-F238E27FC236}">
                <a16:creationId xmlns:a16="http://schemas.microsoft.com/office/drawing/2014/main" id="{0CC1C4CE-6299-0596-B268-EB8D853CDDAB}"/>
              </a:ext>
            </a:extLst>
          </p:cNvPr>
          <p:cNvPicPr>
            <a:picLocks noChangeAspect="1"/>
          </p:cNvPicPr>
          <p:nvPr/>
        </p:nvPicPr>
        <p:blipFill>
          <a:blip r:embed="rId4"/>
          <a:stretch>
            <a:fillRect/>
          </a:stretch>
        </p:blipFill>
        <p:spPr>
          <a:xfrm>
            <a:off x="-229672" y="1115412"/>
            <a:ext cx="5953364" cy="5147254"/>
          </a:xfrm>
          <a:prstGeom prst="rect">
            <a:avLst/>
          </a:prstGeom>
        </p:spPr>
      </p:pic>
      <p:sp>
        <p:nvSpPr>
          <p:cNvPr id="3" name="Title 2">
            <a:extLst>
              <a:ext uri="{FF2B5EF4-FFF2-40B4-BE49-F238E27FC236}">
                <a16:creationId xmlns:a16="http://schemas.microsoft.com/office/drawing/2014/main" id="{55F7BD63-085E-F624-45CA-AE77FB4248F4}"/>
              </a:ext>
            </a:extLst>
          </p:cNvPr>
          <p:cNvSpPr>
            <a:spLocks noGrp="1"/>
          </p:cNvSpPr>
          <p:nvPr>
            <p:ph type="title"/>
          </p:nvPr>
        </p:nvSpPr>
        <p:spPr/>
        <p:txBody>
          <a:bodyPr>
            <a:normAutofit fontScale="90000"/>
          </a:bodyPr>
          <a:lstStyle/>
          <a:p>
            <a:r>
              <a:rPr lang="en-US">
                <a:latin typeface="Calibri"/>
                <a:cs typeface="Calibri"/>
              </a:rPr>
              <a:t>What are Embedded Network Stacks (ENS)?</a:t>
            </a:r>
          </a:p>
        </p:txBody>
      </p:sp>
      <p:sp>
        <p:nvSpPr>
          <p:cNvPr id="4" name="Slide Number Placeholder 3">
            <a:extLst>
              <a:ext uri="{FF2B5EF4-FFF2-40B4-BE49-F238E27FC236}">
                <a16:creationId xmlns:a16="http://schemas.microsoft.com/office/drawing/2014/main" id="{CB9D8660-354F-EB7D-0DDB-E84838488136}"/>
              </a:ext>
            </a:extLst>
          </p:cNvPr>
          <p:cNvSpPr>
            <a:spLocks noGrp="1"/>
          </p:cNvSpPr>
          <p:nvPr>
            <p:ph type="sldNum" sz="quarter" idx="4"/>
          </p:nvPr>
        </p:nvSpPr>
        <p:spPr/>
        <p:txBody>
          <a:bodyPr/>
          <a:lstStyle/>
          <a:p>
            <a:fld id="{B7EB45DA-9A0D-DC49-8E02-F30A5DDC21C3}" type="slidenum">
              <a:rPr lang="en-US"/>
              <a:t>5</a:t>
            </a:fld>
            <a:endParaRPr lang="en-US"/>
          </a:p>
        </p:txBody>
      </p:sp>
      <p:sp>
        <p:nvSpPr>
          <p:cNvPr id="2" name="TextBox 1">
            <a:extLst>
              <a:ext uri="{FF2B5EF4-FFF2-40B4-BE49-F238E27FC236}">
                <a16:creationId xmlns:a16="http://schemas.microsoft.com/office/drawing/2014/main" id="{56EF31D6-B39B-0DA6-72D8-2F286E868718}"/>
              </a:ext>
            </a:extLst>
          </p:cNvPr>
          <p:cNvSpPr txBox="1"/>
          <p:nvPr/>
        </p:nvSpPr>
        <p:spPr>
          <a:xfrm>
            <a:off x="1140623" y="6284542"/>
            <a:ext cx="349153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cs typeface="Calibri"/>
              </a:rPr>
              <a:t>TCP/IP Network Stack</a:t>
            </a:r>
            <a:endParaRPr lang="en-US" sz="3200" dirty="0"/>
          </a:p>
        </p:txBody>
      </p:sp>
      <p:sp>
        <p:nvSpPr>
          <p:cNvPr id="5" name="TextBox 4">
            <a:extLst>
              <a:ext uri="{FF2B5EF4-FFF2-40B4-BE49-F238E27FC236}">
                <a16:creationId xmlns:a16="http://schemas.microsoft.com/office/drawing/2014/main" id="{7597A9C3-F7F3-213B-6804-6B98CC5AF1EA}"/>
              </a:ext>
            </a:extLst>
          </p:cNvPr>
          <p:cNvSpPr txBox="1"/>
          <p:nvPr/>
        </p:nvSpPr>
        <p:spPr>
          <a:xfrm>
            <a:off x="5723692" y="3405530"/>
            <a:ext cx="3239834"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cs typeface="Calibri"/>
              </a:rPr>
              <a:t>ENS </a:t>
            </a:r>
          </a:p>
          <a:p>
            <a:pPr algn="ctr"/>
            <a:r>
              <a:rPr lang="en-US" sz="2400" dirty="0">
                <a:cs typeface="Calibri"/>
              </a:rPr>
              <a:t>vs </a:t>
            </a:r>
          </a:p>
          <a:p>
            <a:pPr algn="ctr"/>
            <a:r>
              <a:rPr lang="en-US" sz="2400" dirty="0">
                <a:cs typeface="Calibri"/>
              </a:rPr>
              <a:t>"regular" Network Stacks?</a:t>
            </a:r>
            <a:endParaRPr lang="en-US" sz="2400" dirty="0"/>
          </a:p>
        </p:txBody>
      </p:sp>
      <p:pic>
        <p:nvPicPr>
          <p:cNvPr id="7" name="Picture 6" descr="A black question mark on a white background&#10;&#10;Description automatically generated">
            <a:extLst>
              <a:ext uri="{FF2B5EF4-FFF2-40B4-BE49-F238E27FC236}">
                <a16:creationId xmlns:a16="http://schemas.microsoft.com/office/drawing/2014/main" id="{C57CD7AE-6929-FAD2-4D1A-A2A627274776}"/>
              </a:ext>
            </a:extLst>
          </p:cNvPr>
          <p:cNvPicPr>
            <a:picLocks noChangeAspect="1"/>
          </p:cNvPicPr>
          <p:nvPr/>
        </p:nvPicPr>
        <p:blipFill>
          <a:blip r:embed="rId5"/>
          <a:stretch>
            <a:fillRect/>
          </a:stretch>
        </p:blipFill>
        <p:spPr>
          <a:xfrm>
            <a:off x="6708934" y="2106870"/>
            <a:ext cx="1160927" cy="1247847"/>
          </a:xfrm>
          <a:prstGeom prst="rect">
            <a:avLst/>
          </a:prstGeom>
        </p:spPr>
      </p:pic>
      <p:pic>
        <p:nvPicPr>
          <p:cNvPr id="8" name="Picture 7" descr="A penguin with black text&#10;&#10;Description automatically generated">
            <a:extLst>
              <a:ext uri="{FF2B5EF4-FFF2-40B4-BE49-F238E27FC236}">
                <a16:creationId xmlns:a16="http://schemas.microsoft.com/office/drawing/2014/main" id="{E8C7309F-997E-1B72-A188-90CB0A3C7B0E}"/>
              </a:ext>
            </a:extLst>
          </p:cNvPr>
          <p:cNvPicPr>
            <a:picLocks noChangeAspect="1"/>
          </p:cNvPicPr>
          <p:nvPr/>
        </p:nvPicPr>
        <p:blipFill>
          <a:blip r:embed="rId6"/>
          <a:stretch>
            <a:fillRect/>
          </a:stretch>
        </p:blipFill>
        <p:spPr>
          <a:xfrm>
            <a:off x="5880557" y="5274842"/>
            <a:ext cx="1254291" cy="728801"/>
          </a:xfrm>
          <a:prstGeom prst="rect">
            <a:avLst/>
          </a:prstGeom>
        </p:spPr>
      </p:pic>
      <p:pic>
        <p:nvPicPr>
          <p:cNvPr id="11" name="Picture 10" descr="A blue text on a white background&#10;&#10;Description automatically generated">
            <a:extLst>
              <a:ext uri="{FF2B5EF4-FFF2-40B4-BE49-F238E27FC236}">
                <a16:creationId xmlns:a16="http://schemas.microsoft.com/office/drawing/2014/main" id="{D53E49C5-B607-1C16-71D7-C369391E27EA}"/>
              </a:ext>
            </a:extLst>
          </p:cNvPr>
          <p:cNvPicPr>
            <a:picLocks noChangeAspect="1"/>
          </p:cNvPicPr>
          <p:nvPr/>
        </p:nvPicPr>
        <p:blipFill>
          <a:blip r:embed="rId7"/>
          <a:stretch>
            <a:fillRect/>
          </a:stretch>
        </p:blipFill>
        <p:spPr>
          <a:xfrm>
            <a:off x="7158539" y="5420527"/>
            <a:ext cx="1676390" cy="397746"/>
          </a:xfrm>
          <a:prstGeom prst="rect">
            <a:avLst/>
          </a:prstGeom>
        </p:spPr>
      </p:pic>
      <p:sp>
        <p:nvSpPr>
          <p:cNvPr id="10" name="Rectangle 9">
            <a:extLst>
              <a:ext uri="{FF2B5EF4-FFF2-40B4-BE49-F238E27FC236}">
                <a16:creationId xmlns:a16="http://schemas.microsoft.com/office/drawing/2014/main" id="{99FB32C5-0B82-72DB-9DE7-AFD8F21CA55A}"/>
              </a:ext>
            </a:extLst>
          </p:cNvPr>
          <p:cNvSpPr/>
          <p:nvPr/>
        </p:nvSpPr>
        <p:spPr>
          <a:xfrm>
            <a:off x="1755380" y="1966076"/>
            <a:ext cx="3817940" cy="3580482"/>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59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Lst>
  </p:timing>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E9A197-FFD2-5839-F7B4-95610D10375D}"/>
              </a:ext>
            </a:extLst>
          </p:cNvPr>
          <p:cNvSpPr>
            <a:spLocks noGrp="1"/>
          </p:cNvSpPr>
          <p:nvPr>
            <p:ph type="title"/>
          </p:nvPr>
        </p:nvSpPr>
        <p:spPr/>
        <p:txBody>
          <a:bodyPr>
            <a:normAutofit fontScale="90000"/>
          </a:bodyPr>
          <a:lstStyle/>
          <a:p>
            <a:r>
              <a:rPr lang="en-US" dirty="0">
                <a:latin typeface="Calibri"/>
                <a:cs typeface="Calibri"/>
              </a:rPr>
              <a:t>Examples of ENS Vulnerabilities – CVE-2018-16523</a:t>
            </a:r>
            <a:endParaRPr lang="en-US" dirty="0"/>
          </a:p>
        </p:txBody>
      </p:sp>
      <p:sp>
        <p:nvSpPr>
          <p:cNvPr id="4" name="Slide Number Placeholder 3">
            <a:extLst>
              <a:ext uri="{FF2B5EF4-FFF2-40B4-BE49-F238E27FC236}">
                <a16:creationId xmlns:a16="http://schemas.microsoft.com/office/drawing/2014/main" id="{0B713E7D-59B6-CA2E-A13C-B220EF156F42}"/>
              </a:ext>
            </a:extLst>
          </p:cNvPr>
          <p:cNvSpPr>
            <a:spLocks noGrp="1"/>
          </p:cNvSpPr>
          <p:nvPr>
            <p:ph type="sldNum" sz="quarter" idx="4"/>
          </p:nvPr>
        </p:nvSpPr>
        <p:spPr/>
        <p:txBody>
          <a:bodyPr/>
          <a:lstStyle/>
          <a:p>
            <a:fld id="{B7EB45DA-9A0D-DC49-8E02-F30A5DDC21C3}" type="slidenum">
              <a:rPr lang="en-US"/>
              <a:t>6</a:t>
            </a:fld>
            <a:endParaRPr lang="en-US"/>
          </a:p>
        </p:txBody>
      </p:sp>
      <p:grpSp>
        <p:nvGrpSpPr>
          <p:cNvPr id="8" name="Group 7">
            <a:extLst>
              <a:ext uri="{FF2B5EF4-FFF2-40B4-BE49-F238E27FC236}">
                <a16:creationId xmlns:a16="http://schemas.microsoft.com/office/drawing/2014/main" id="{137CDAB4-F54C-FF08-9BAC-26FFC30B3EC2}"/>
              </a:ext>
            </a:extLst>
          </p:cNvPr>
          <p:cNvGrpSpPr/>
          <p:nvPr/>
        </p:nvGrpSpPr>
        <p:grpSpPr>
          <a:xfrm>
            <a:off x="225997" y="1870821"/>
            <a:ext cx="8700798" cy="3387164"/>
            <a:chOff x="1053473" y="1353500"/>
            <a:chExt cx="7210896" cy="1473859"/>
          </a:xfrm>
        </p:grpSpPr>
        <p:pic>
          <p:nvPicPr>
            <p:cNvPr id="5" name="Picture 4" descr="A table with numbers and letters&#10;&#10;Description automatically generated">
              <a:extLst>
                <a:ext uri="{FF2B5EF4-FFF2-40B4-BE49-F238E27FC236}">
                  <a16:creationId xmlns:a16="http://schemas.microsoft.com/office/drawing/2014/main" id="{6FCA18FF-D955-4593-E23A-204C0AAB0C50}"/>
                </a:ext>
              </a:extLst>
            </p:cNvPr>
            <p:cNvPicPr>
              <a:picLocks noChangeAspect="1"/>
            </p:cNvPicPr>
            <p:nvPr/>
          </p:nvPicPr>
          <p:blipFill>
            <a:blip r:embed="rId4"/>
            <a:stretch>
              <a:fillRect/>
            </a:stretch>
          </p:blipFill>
          <p:spPr>
            <a:xfrm>
              <a:off x="1053473" y="1353500"/>
              <a:ext cx="7141360" cy="1473859"/>
            </a:xfrm>
            <a:prstGeom prst="rect">
              <a:avLst/>
            </a:prstGeom>
          </p:spPr>
        </p:pic>
        <p:pic>
          <p:nvPicPr>
            <p:cNvPr id="7" name="Picture 6">
              <a:extLst>
                <a:ext uri="{FF2B5EF4-FFF2-40B4-BE49-F238E27FC236}">
                  <a16:creationId xmlns:a16="http://schemas.microsoft.com/office/drawing/2014/main" id="{F218CC53-8E41-E597-E67F-BD7AF62E86E7}"/>
                </a:ext>
              </a:extLst>
            </p:cNvPr>
            <p:cNvPicPr>
              <a:picLocks noChangeAspect="1"/>
            </p:cNvPicPr>
            <p:nvPr/>
          </p:nvPicPr>
          <p:blipFill>
            <a:blip r:embed="rId5"/>
            <a:stretch>
              <a:fillRect/>
            </a:stretch>
          </p:blipFill>
          <p:spPr>
            <a:xfrm>
              <a:off x="4660660" y="2507743"/>
              <a:ext cx="3603709" cy="269260"/>
            </a:xfrm>
            <a:prstGeom prst="rect">
              <a:avLst/>
            </a:prstGeom>
          </p:spPr>
        </p:pic>
      </p:grpSp>
      <p:sp>
        <p:nvSpPr>
          <p:cNvPr id="10" name="Rectangle 9">
            <a:extLst>
              <a:ext uri="{FF2B5EF4-FFF2-40B4-BE49-F238E27FC236}">
                <a16:creationId xmlns:a16="http://schemas.microsoft.com/office/drawing/2014/main" id="{9B690CE9-F7E4-DB4E-50F2-643850F9A106}"/>
              </a:ext>
            </a:extLst>
          </p:cNvPr>
          <p:cNvSpPr/>
          <p:nvPr/>
        </p:nvSpPr>
        <p:spPr>
          <a:xfrm>
            <a:off x="4474284" y="3480720"/>
            <a:ext cx="1201216" cy="512674"/>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B095B03-A5D2-9725-63FF-CD0C743DBA50}"/>
              </a:ext>
            </a:extLst>
          </p:cNvPr>
          <p:cNvSpPr txBox="1"/>
          <p:nvPr/>
        </p:nvSpPr>
        <p:spPr>
          <a:xfrm>
            <a:off x="4363356" y="4061808"/>
            <a:ext cx="145992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cs typeface="Calibri"/>
              </a:rPr>
              <a:t>MSS Option</a:t>
            </a:r>
          </a:p>
        </p:txBody>
      </p:sp>
      <p:sp>
        <p:nvSpPr>
          <p:cNvPr id="2" name="TextBox 1">
            <a:extLst>
              <a:ext uri="{FF2B5EF4-FFF2-40B4-BE49-F238E27FC236}">
                <a16:creationId xmlns:a16="http://schemas.microsoft.com/office/drawing/2014/main" id="{E3D40C66-2F34-6E84-B750-F4363A03FFE4}"/>
              </a:ext>
            </a:extLst>
          </p:cNvPr>
          <p:cNvSpPr txBox="1"/>
          <p:nvPr/>
        </p:nvSpPr>
        <p:spPr>
          <a:xfrm>
            <a:off x="397085" y="5394408"/>
            <a:ext cx="827471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cs typeface="Calibri"/>
              </a:rPr>
              <a:t>Network packet showing Ethernet, IP and TCP headers.</a:t>
            </a:r>
          </a:p>
        </p:txBody>
      </p:sp>
    </p:spTree>
    <p:extLst>
      <p:ext uri="{BB962C8B-B14F-4D97-AF65-F5344CB8AC3E}">
        <p14:creationId xmlns:p14="http://schemas.microsoft.com/office/powerpoint/2010/main" val="379478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P spid="16" grpId="1"/>
      <p:bldP spid="2" grpId="0"/>
    </p:bldLst>
  </p:timing>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E9A197-FFD2-5839-F7B4-95610D10375D}"/>
              </a:ext>
            </a:extLst>
          </p:cNvPr>
          <p:cNvSpPr>
            <a:spLocks noGrp="1"/>
          </p:cNvSpPr>
          <p:nvPr>
            <p:ph type="title"/>
          </p:nvPr>
        </p:nvSpPr>
        <p:spPr/>
        <p:txBody>
          <a:bodyPr>
            <a:normAutofit fontScale="90000"/>
          </a:bodyPr>
          <a:lstStyle/>
          <a:p>
            <a:r>
              <a:rPr lang="en-US" dirty="0">
                <a:latin typeface="Calibri"/>
                <a:cs typeface="Calibri"/>
              </a:rPr>
              <a:t>Examples of ENS Vulnerabilities – CVE-2018-16523</a:t>
            </a:r>
            <a:endParaRPr lang="en-US" dirty="0"/>
          </a:p>
        </p:txBody>
      </p:sp>
      <p:sp>
        <p:nvSpPr>
          <p:cNvPr id="4" name="Slide Number Placeholder 3">
            <a:extLst>
              <a:ext uri="{FF2B5EF4-FFF2-40B4-BE49-F238E27FC236}">
                <a16:creationId xmlns:a16="http://schemas.microsoft.com/office/drawing/2014/main" id="{0B713E7D-59B6-CA2E-A13C-B220EF156F42}"/>
              </a:ext>
            </a:extLst>
          </p:cNvPr>
          <p:cNvSpPr>
            <a:spLocks noGrp="1"/>
          </p:cNvSpPr>
          <p:nvPr>
            <p:ph type="sldNum" sz="quarter" idx="4"/>
          </p:nvPr>
        </p:nvSpPr>
        <p:spPr/>
        <p:txBody>
          <a:bodyPr/>
          <a:lstStyle/>
          <a:p>
            <a:fld id="{B7EB45DA-9A0D-DC49-8E02-F30A5DDC21C3}" type="slidenum">
              <a:rPr lang="en-US"/>
              <a:t>7</a:t>
            </a:fld>
            <a:endParaRPr lang="en-US"/>
          </a:p>
        </p:txBody>
      </p:sp>
      <p:grpSp>
        <p:nvGrpSpPr>
          <p:cNvPr id="30" name="Group 29">
            <a:extLst>
              <a:ext uri="{FF2B5EF4-FFF2-40B4-BE49-F238E27FC236}">
                <a16:creationId xmlns:a16="http://schemas.microsoft.com/office/drawing/2014/main" id="{B9CCF0B6-B8C4-D022-F283-C3309949C93E}"/>
              </a:ext>
            </a:extLst>
          </p:cNvPr>
          <p:cNvGrpSpPr/>
          <p:nvPr/>
        </p:nvGrpSpPr>
        <p:grpSpPr>
          <a:xfrm>
            <a:off x="1995634" y="983159"/>
            <a:ext cx="4204896" cy="843859"/>
            <a:chOff x="1188781" y="1262816"/>
            <a:chExt cx="7210896" cy="1473859"/>
          </a:xfrm>
        </p:grpSpPr>
        <p:grpSp>
          <p:nvGrpSpPr>
            <p:cNvPr id="19" name="Group 18">
              <a:extLst>
                <a:ext uri="{FF2B5EF4-FFF2-40B4-BE49-F238E27FC236}">
                  <a16:creationId xmlns:a16="http://schemas.microsoft.com/office/drawing/2014/main" id="{6A7F3AAD-97A0-3153-5BE0-B67B8AF0D636}"/>
                </a:ext>
              </a:extLst>
            </p:cNvPr>
            <p:cNvGrpSpPr/>
            <p:nvPr/>
          </p:nvGrpSpPr>
          <p:grpSpPr>
            <a:xfrm>
              <a:off x="1188781" y="1262816"/>
              <a:ext cx="7210896" cy="1473859"/>
              <a:chOff x="1053473" y="1353500"/>
              <a:chExt cx="7210896" cy="1473859"/>
            </a:xfrm>
          </p:grpSpPr>
          <p:pic>
            <p:nvPicPr>
              <p:cNvPr id="20" name="Picture 19" descr="A table with numbers and letters&#10;&#10;Description automatically generated">
                <a:extLst>
                  <a:ext uri="{FF2B5EF4-FFF2-40B4-BE49-F238E27FC236}">
                    <a16:creationId xmlns:a16="http://schemas.microsoft.com/office/drawing/2014/main" id="{8FE30C4F-D87E-E07A-88D3-C0FF77D5F80F}"/>
                  </a:ext>
                </a:extLst>
              </p:cNvPr>
              <p:cNvPicPr>
                <a:picLocks noChangeAspect="1"/>
              </p:cNvPicPr>
              <p:nvPr/>
            </p:nvPicPr>
            <p:blipFill>
              <a:blip r:embed="rId3"/>
              <a:stretch>
                <a:fillRect/>
              </a:stretch>
            </p:blipFill>
            <p:spPr>
              <a:xfrm>
                <a:off x="1053473" y="1353500"/>
                <a:ext cx="7141360" cy="1473859"/>
              </a:xfrm>
              <a:prstGeom prst="rect">
                <a:avLst/>
              </a:prstGeom>
            </p:spPr>
          </p:pic>
          <p:pic>
            <p:nvPicPr>
              <p:cNvPr id="21" name="Picture 20">
                <a:extLst>
                  <a:ext uri="{FF2B5EF4-FFF2-40B4-BE49-F238E27FC236}">
                    <a16:creationId xmlns:a16="http://schemas.microsoft.com/office/drawing/2014/main" id="{2A5B3E3D-9469-A71D-361E-038AABA3372A}"/>
                  </a:ext>
                </a:extLst>
              </p:cNvPr>
              <p:cNvPicPr>
                <a:picLocks noChangeAspect="1"/>
              </p:cNvPicPr>
              <p:nvPr/>
            </p:nvPicPr>
            <p:blipFill>
              <a:blip r:embed="rId4"/>
              <a:stretch>
                <a:fillRect/>
              </a:stretch>
            </p:blipFill>
            <p:spPr>
              <a:xfrm>
                <a:off x="4660660" y="2507743"/>
                <a:ext cx="3603709" cy="269260"/>
              </a:xfrm>
              <a:prstGeom prst="rect">
                <a:avLst/>
              </a:prstGeom>
            </p:spPr>
          </p:pic>
        </p:grpSp>
        <p:sp>
          <p:nvSpPr>
            <p:cNvPr id="23" name="Rectangle 22">
              <a:extLst>
                <a:ext uri="{FF2B5EF4-FFF2-40B4-BE49-F238E27FC236}">
                  <a16:creationId xmlns:a16="http://schemas.microsoft.com/office/drawing/2014/main" id="{2802B5EF-30D6-F7A2-EBBC-765F9E0F21C2}"/>
                </a:ext>
              </a:extLst>
            </p:cNvPr>
            <p:cNvSpPr/>
            <p:nvPr/>
          </p:nvSpPr>
          <p:spPr>
            <a:xfrm>
              <a:off x="4727588" y="1958905"/>
              <a:ext cx="995523" cy="223080"/>
            </a:xfrm>
            <a:prstGeom prst="rect">
              <a:avLst/>
            </a:prstGeom>
            <a:noFill/>
            <a:ln w="28575">
              <a:solidFill>
                <a:srgbClr val="41750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26ACC88-2912-C3F9-CEEA-F94EC6B71B53}"/>
                </a:ext>
              </a:extLst>
            </p:cNvPr>
            <p:cNvSpPr txBox="1"/>
            <p:nvPr/>
          </p:nvSpPr>
          <p:spPr>
            <a:xfrm>
              <a:off x="4446708" y="2123749"/>
              <a:ext cx="1503642" cy="4569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cs typeface="Calibri"/>
                </a:rPr>
                <a:t>MSS Option</a:t>
              </a:r>
            </a:p>
          </p:txBody>
        </p:sp>
      </p:grpSp>
      <p:sp>
        <p:nvSpPr>
          <p:cNvPr id="15" name="Arrow: Left 14">
            <a:extLst>
              <a:ext uri="{FF2B5EF4-FFF2-40B4-BE49-F238E27FC236}">
                <a16:creationId xmlns:a16="http://schemas.microsoft.com/office/drawing/2014/main" id="{729DC586-923B-96CE-76F4-D14A0668F6BB}"/>
              </a:ext>
            </a:extLst>
          </p:cNvPr>
          <p:cNvSpPr/>
          <p:nvPr/>
        </p:nvSpPr>
        <p:spPr>
          <a:xfrm>
            <a:off x="4690823" y="1419548"/>
            <a:ext cx="580521" cy="8114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F4C19CE-0932-A9DA-8B31-9CB7353AAAA3}"/>
              </a:ext>
            </a:extLst>
          </p:cNvPr>
          <p:cNvGrpSpPr/>
          <p:nvPr/>
        </p:nvGrpSpPr>
        <p:grpSpPr>
          <a:xfrm>
            <a:off x="149625" y="2153652"/>
            <a:ext cx="8819305" cy="4606552"/>
            <a:chOff x="149625" y="2153652"/>
            <a:chExt cx="8819305" cy="4606552"/>
          </a:xfrm>
        </p:grpSpPr>
        <p:pic>
          <p:nvPicPr>
            <p:cNvPr id="12" name="Picture 11" descr="A screenshot of a computer code&#10;&#10;Description automatically generated">
              <a:extLst>
                <a:ext uri="{FF2B5EF4-FFF2-40B4-BE49-F238E27FC236}">
                  <a16:creationId xmlns:a16="http://schemas.microsoft.com/office/drawing/2014/main" id="{B79B7A99-E4A6-23A5-C8F0-FD6ACD8B08D4}"/>
                </a:ext>
              </a:extLst>
            </p:cNvPr>
            <p:cNvPicPr>
              <a:picLocks noChangeAspect="1"/>
            </p:cNvPicPr>
            <p:nvPr/>
          </p:nvPicPr>
          <p:blipFill rotWithShape="1">
            <a:blip r:embed="rId5"/>
            <a:srcRect r="31659" b="90744"/>
            <a:stretch/>
          </p:blipFill>
          <p:spPr>
            <a:xfrm>
              <a:off x="149625" y="2153652"/>
              <a:ext cx="5781303" cy="588023"/>
            </a:xfrm>
            <a:prstGeom prst="rect">
              <a:avLst/>
            </a:prstGeom>
          </p:spPr>
        </p:pic>
        <p:pic>
          <p:nvPicPr>
            <p:cNvPr id="9" name="Picture 8" descr="A screenshot of a computer code&#10;&#10;Description automatically generated">
              <a:extLst>
                <a:ext uri="{FF2B5EF4-FFF2-40B4-BE49-F238E27FC236}">
                  <a16:creationId xmlns:a16="http://schemas.microsoft.com/office/drawing/2014/main" id="{6395C896-71EA-607C-E7E3-D6D607CB7DD8}"/>
                </a:ext>
              </a:extLst>
            </p:cNvPr>
            <p:cNvPicPr>
              <a:picLocks noChangeAspect="1"/>
            </p:cNvPicPr>
            <p:nvPr/>
          </p:nvPicPr>
          <p:blipFill rotWithShape="1">
            <a:blip r:embed="rId5"/>
            <a:srcRect t="37390" b="-1"/>
            <a:stretch/>
          </p:blipFill>
          <p:spPr>
            <a:xfrm>
              <a:off x="175069" y="2625116"/>
              <a:ext cx="8793861" cy="4135088"/>
            </a:xfrm>
            <a:prstGeom prst="rect">
              <a:avLst/>
            </a:prstGeom>
          </p:spPr>
        </p:pic>
      </p:grpSp>
      <p:sp>
        <p:nvSpPr>
          <p:cNvPr id="18" name="Left Brace 17">
            <a:extLst>
              <a:ext uri="{FF2B5EF4-FFF2-40B4-BE49-F238E27FC236}">
                <a16:creationId xmlns:a16="http://schemas.microsoft.com/office/drawing/2014/main" id="{639CB70B-95D4-3D0F-DB93-45C037BF83CF}"/>
              </a:ext>
            </a:extLst>
          </p:cNvPr>
          <p:cNvSpPr/>
          <p:nvPr/>
        </p:nvSpPr>
        <p:spPr>
          <a:xfrm rot="16200000">
            <a:off x="6863987" y="4001013"/>
            <a:ext cx="588025" cy="2714700"/>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032E9719-2FD2-79B3-A48C-5A1204595CAF}"/>
              </a:ext>
            </a:extLst>
          </p:cNvPr>
          <p:cNvSpPr txBox="1"/>
          <p:nvPr/>
        </p:nvSpPr>
        <p:spPr>
          <a:xfrm>
            <a:off x="5495754" y="5623300"/>
            <a:ext cx="3343351" cy="523220"/>
          </a:xfrm>
          <a:prstGeom prst="rect">
            <a:avLst/>
          </a:prstGeom>
          <a:noFill/>
        </p:spPr>
        <p:txBody>
          <a:bodyPr wrap="square" rtlCol="0">
            <a:spAutoFit/>
          </a:bodyPr>
          <a:lstStyle/>
          <a:p>
            <a:r>
              <a:rPr lang="en-US" sz="2800" dirty="0"/>
              <a:t>Division by MSS Value</a:t>
            </a:r>
          </a:p>
        </p:txBody>
      </p:sp>
      <p:sp>
        <p:nvSpPr>
          <p:cNvPr id="2" name="Arrow: Left 14">
            <a:extLst>
              <a:ext uri="{FF2B5EF4-FFF2-40B4-BE49-F238E27FC236}">
                <a16:creationId xmlns:a16="http://schemas.microsoft.com/office/drawing/2014/main" id="{12CC77D7-ABF6-D3A7-63B6-67609C94C2E8}"/>
              </a:ext>
            </a:extLst>
          </p:cNvPr>
          <p:cNvSpPr/>
          <p:nvPr/>
        </p:nvSpPr>
        <p:spPr>
          <a:xfrm rot="10800000">
            <a:off x="803236" y="4983200"/>
            <a:ext cx="859308" cy="8114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6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24"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2E6622-CA0A-37E5-72E1-10EB5BCEB489}"/>
              </a:ext>
            </a:extLst>
          </p:cNvPr>
          <p:cNvSpPr>
            <a:spLocks noGrp="1"/>
          </p:cNvSpPr>
          <p:nvPr>
            <p:ph idx="1"/>
          </p:nvPr>
        </p:nvSpPr>
        <p:spPr/>
        <p:txBody>
          <a:bodyPr vert="horz" lIns="91440" tIns="45720" rIns="91440" bIns="45720" rtlCol="0" anchor="t">
            <a:noAutofit/>
          </a:bodyPr>
          <a:lstStyle/>
          <a:p>
            <a:pPr marL="0" indent="0">
              <a:buNone/>
            </a:pPr>
            <a:r>
              <a:rPr lang="en-US" sz="2800" b="1" dirty="0">
                <a:latin typeface="Calibri"/>
                <a:cs typeface="Calibri"/>
              </a:rPr>
              <a:t>Theme 1: Retrospective Vulnerability Analysis</a:t>
            </a:r>
          </a:p>
          <a:p>
            <a:pPr>
              <a:buFont typeface="Wingdings" panose="020B0604020202020204" pitchFamily="34" charset="0"/>
              <a:buChar char="Ø"/>
            </a:pPr>
            <a:r>
              <a:rPr lang="en-US" sz="2400" dirty="0">
                <a:latin typeface="Calibri"/>
                <a:cs typeface="Calibri"/>
              </a:rPr>
              <a:t>RQ1: Types and Root Causes of ENS vulnerabilities?</a:t>
            </a:r>
          </a:p>
          <a:p>
            <a:pPr>
              <a:buFont typeface="Wingdings" panose="020B0604020202020204" pitchFamily="34" charset="0"/>
              <a:buChar char="Ø"/>
            </a:pPr>
            <a:r>
              <a:rPr lang="en-US" sz="2400" dirty="0">
                <a:latin typeface="Calibri"/>
                <a:cs typeface="Calibri"/>
              </a:rPr>
              <a:t>RQ2: Packet sequences that trigger ENS vulnerabilities?</a:t>
            </a:r>
            <a:endParaRPr lang="en-US" sz="2400" dirty="0"/>
          </a:p>
          <a:p>
            <a:pPr>
              <a:buFont typeface="Wingdings" panose="020B0604020202020204" pitchFamily="34" charset="0"/>
              <a:buChar char="Ø"/>
            </a:pPr>
            <a:r>
              <a:rPr lang="en-US" sz="2400" dirty="0">
                <a:latin typeface="Calibri"/>
                <a:cs typeface="Calibri"/>
              </a:rPr>
              <a:t>RQ3: Are ENS properly tested for packet validation vulnerabilities?</a:t>
            </a:r>
            <a:endParaRPr lang="en-US" sz="2400" dirty="0"/>
          </a:p>
          <a:p>
            <a:pPr marL="0" indent="0">
              <a:buNone/>
            </a:pPr>
            <a:br>
              <a:rPr lang="en-US" sz="2400" dirty="0">
                <a:latin typeface="Calibri"/>
                <a:cs typeface="Calibri"/>
              </a:rPr>
            </a:br>
            <a:r>
              <a:rPr lang="en-US" sz="2800" b="1" dirty="0">
                <a:latin typeface="Calibri"/>
                <a:cs typeface="Calibri"/>
              </a:rPr>
              <a:t>Theme 2: Prospective Vulnerability Detection</a:t>
            </a:r>
          </a:p>
          <a:p>
            <a:pPr>
              <a:buFont typeface="Wingdings" panose="020B0604020202020204" pitchFamily="34" charset="0"/>
              <a:buChar char="Ø"/>
            </a:pPr>
            <a:r>
              <a:rPr lang="en-US" sz="2400" dirty="0">
                <a:latin typeface="Calibri"/>
                <a:cs typeface="Calibri"/>
              </a:rPr>
              <a:t>RQ4: Can bounded systematic testing uncover packet validation vulnerabilities?</a:t>
            </a:r>
          </a:p>
        </p:txBody>
      </p:sp>
      <p:sp>
        <p:nvSpPr>
          <p:cNvPr id="3" name="Title 2">
            <a:extLst>
              <a:ext uri="{FF2B5EF4-FFF2-40B4-BE49-F238E27FC236}">
                <a16:creationId xmlns:a16="http://schemas.microsoft.com/office/drawing/2014/main" id="{93C5B29E-A2E4-103F-5346-60FD22E1C3FC}"/>
              </a:ext>
            </a:extLst>
          </p:cNvPr>
          <p:cNvSpPr>
            <a:spLocks noGrp="1"/>
          </p:cNvSpPr>
          <p:nvPr>
            <p:ph type="title"/>
          </p:nvPr>
        </p:nvSpPr>
        <p:spPr/>
        <p:txBody>
          <a:bodyPr>
            <a:normAutofit fontScale="90000"/>
          </a:bodyPr>
          <a:lstStyle/>
          <a:p>
            <a:r>
              <a:rPr lang="en-US" dirty="0">
                <a:latin typeface="Calibri"/>
                <a:cs typeface="Calibri"/>
              </a:rPr>
              <a:t>Research Questions</a:t>
            </a:r>
            <a:endParaRPr lang="en-US" dirty="0"/>
          </a:p>
        </p:txBody>
      </p:sp>
      <p:sp>
        <p:nvSpPr>
          <p:cNvPr id="4" name="Slide Number Placeholder 3">
            <a:extLst>
              <a:ext uri="{FF2B5EF4-FFF2-40B4-BE49-F238E27FC236}">
                <a16:creationId xmlns:a16="http://schemas.microsoft.com/office/drawing/2014/main" id="{7509D13A-0BB0-4BB6-BCEB-A3C790A530C5}"/>
              </a:ext>
            </a:extLst>
          </p:cNvPr>
          <p:cNvSpPr>
            <a:spLocks noGrp="1"/>
          </p:cNvSpPr>
          <p:nvPr>
            <p:ph type="sldNum" sz="quarter" idx="4"/>
          </p:nvPr>
        </p:nvSpPr>
        <p:spPr/>
        <p:txBody>
          <a:bodyPr/>
          <a:lstStyle/>
          <a:p>
            <a:fld id="{B7EB45DA-9A0D-DC49-8E02-F30A5DDC21C3}" type="slidenum">
              <a:rPr lang="en-US"/>
              <a:t>8</a:t>
            </a:fld>
            <a:endParaRPr lang="en-US"/>
          </a:p>
        </p:txBody>
      </p:sp>
    </p:spTree>
    <p:extLst>
      <p:ext uri="{BB962C8B-B14F-4D97-AF65-F5344CB8AC3E}">
        <p14:creationId xmlns:p14="http://schemas.microsoft.com/office/powerpoint/2010/main" val="10139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44663-F212-1C85-480C-8D826E909045}"/>
              </a:ext>
            </a:extLst>
          </p:cNvPr>
          <p:cNvSpPr>
            <a:spLocks noGrp="1"/>
          </p:cNvSpPr>
          <p:nvPr>
            <p:ph type="title"/>
          </p:nvPr>
        </p:nvSpPr>
        <p:spPr/>
        <p:txBody>
          <a:bodyPr/>
          <a:lstStyle/>
          <a:p>
            <a:r>
              <a:rPr lang="en-US">
                <a:latin typeface="Calibri"/>
                <a:cs typeface="Calibri"/>
              </a:rPr>
              <a:t>Vulnerability Analysis</a:t>
            </a:r>
            <a:endParaRPr lang="en-US"/>
          </a:p>
        </p:txBody>
      </p:sp>
      <p:sp>
        <p:nvSpPr>
          <p:cNvPr id="3" name="Slide Number Placeholder 2">
            <a:extLst>
              <a:ext uri="{FF2B5EF4-FFF2-40B4-BE49-F238E27FC236}">
                <a16:creationId xmlns:a16="http://schemas.microsoft.com/office/drawing/2014/main" id="{ED481BC3-0640-7A18-9449-7E09D36264E6}"/>
              </a:ext>
            </a:extLst>
          </p:cNvPr>
          <p:cNvSpPr>
            <a:spLocks noGrp="1"/>
          </p:cNvSpPr>
          <p:nvPr>
            <p:ph type="sldNum" sz="quarter" idx="4"/>
          </p:nvPr>
        </p:nvSpPr>
        <p:spPr/>
        <p:txBody>
          <a:bodyPr/>
          <a:lstStyle/>
          <a:p>
            <a:fld id="{B7EB45DA-9A0D-DC49-8E02-F30A5DDC21C3}" type="slidenum">
              <a:rPr lang="en-US" smtClean="0"/>
              <a:t>9</a:t>
            </a:fld>
            <a:endParaRPr lang="en-US"/>
          </a:p>
        </p:txBody>
      </p:sp>
    </p:spTree>
    <p:extLst>
      <p:ext uri="{BB962C8B-B14F-4D97-AF65-F5344CB8AC3E}">
        <p14:creationId xmlns:p14="http://schemas.microsoft.com/office/powerpoint/2010/main" val="1136516758"/>
      </p:ext>
    </p:extLst>
  </p:cSld>
  <p:clrMapOvr>
    <a:masterClrMapping/>
  </p:clrMapOvr>
</p:sld>
</file>

<file path=ppt/theme/theme1.xml><?xml version="1.0" encoding="utf-8"?>
<a:theme xmlns:a="http://schemas.openxmlformats.org/drawingml/2006/main" name="Purdue1">
  <a:themeElements>
    <a:clrScheme name="PurdueColors">
      <a:dk1>
        <a:srgbClr val="000000"/>
      </a:dk1>
      <a:lt1>
        <a:srgbClr val="000000"/>
      </a:lt1>
      <a:dk2>
        <a:srgbClr val="C4BFC0"/>
      </a:dk2>
      <a:lt2>
        <a:srgbClr val="C9B991"/>
      </a:lt2>
      <a:accent1>
        <a:srgbClr val="8E6F3E"/>
      </a:accent1>
      <a:accent2>
        <a:srgbClr val="555960"/>
      </a:accent2>
      <a:accent3>
        <a:srgbClr val="C9B991"/>
      </a:accent3>
      <a:accent4>
        <a:srgbClr val="FFFFFF"/>
      </a:accent4>
      <a:accent5>
        <a:srgbClr val="000000"/>
      </a:accent5>
      <a:accent6>
        <a:srgbClr val="555960"/>
      </a:accent6>
      <a:hlink>
        <a:srgbClr val="000000"/>
      </a:hlink>
      <a:folHlink>
        <a:srgbClr val="55596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U-CoBrand_Template_Gold_Theme_Std_Screen_2.pptx" id="{33130098-72E9-B14B-8D33-14895F32E203}" vid="{24A02D5D-460C-B047-B557-67731F776B7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2577843-0252-164E-9900-50E04AC84376}">
  <we:reference id="wa104381063" version="1.0.0.1" store="en-001" storeType="OMEX"/>
  <we:alternateReferences>
    <we:reference id="wa104381063" version="1.0.0.1" store="wa10438106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PU-CoBrand_Template_Gold_Theme_Std_Screen_2</Template>
  <TotalTime>6594</TotalTime>
  <Words>2720</Words>
  <Application>Microsoft Macintosh PowerPoint</Application>
  <PresentationFormat>On-screen Show (4:3)</PresentationFormat>
  <Paragraphs>303</Paragraphs>
  <Slides>33</Slides>
  <Notes>25</Notes>
  <HiddenSlides>2</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Times</vt:lpstr>
      <vt:lpstr>Arial</vt:lpstr>
      <vt:lpstr>Calibri</vt:lpstr>
      <vt:lpstr>Wingdings</vt:lpstr>
      <vt:lpstr>Purdue1</vt:lpstr>
      <vt:lpstr>PowerPoint Presentation</vt:lpstr>
      <vt:lpstr>Age of the Internet of Things</vt:lpstr>
      <vt:lpstr>Summary of Contributions</vt:lpstr>
      <vt:lpstr>Background</vt:lpstr>
      <vt:lpstr>What are Embedded Network Stacks (ENS)?</vt:lpstr>
      <vt:lpstr>Examples of ENS Vulnerabilities – CVE-2018-16523</vt:lpstr>
      <vt:lpstr>Examples of ENS Vulnerabilities – CVE-2018-16523</vt:lpstr>
      <vt:lpstr>Research Questions</vt:lpstr>
      <vt:lpstr>Vulnerability Analysis</vt:lpstr>
      <vt:lpstr>Methodology for Vulnerability Analysis</vt:lpstr>
      <vt:lpstr>RQ1 Results: CVE Types</vt:lpstr>
      <vt:lpstr>RQ1 Results: CVE Root Causes</vt:lpstr>
      <vt:lpstr>RQ2 Results: Protocol States</vt:lpstr>
      <vt:lpstr>Vulnerability Discovery</vt:lpstr>
      <vt:lpstr>EmNetTest: Design Requirements</vt:lpstr>
      <vt:lpstr>EmNetTest: Design Overview</vt:lpstr>
      <vt:lpstr>EmNetTest: Illustrating Algorithm</vt:lpstr>
      <vt:lpstr>Evaluation: Vulnerabilities Reproduced</vt:lpstr>
      <vt:lpstr>Evaluation: Vulnerabilities Discovered</vt:lpstr>
      <vt:lpstr>Evaluation: Vulnerabilities Reproduced</vt:lpstr>
      <vt:lpstr>Vulnerability Case Study: CVE-2023-35849</vt:lpstr>
      <vt:lpstr>Discussions</vt:lpstr>
      <vt:lpstr>Discussions</vt:lpstr>
      <vt:lpstr>Conclusion</vt:lpstr>
      <vt:lpstr>Conclusion</vt:lpstr>
      <vt:lpstr>Bonus Slides</vt:lpstr>
      <vt:lpstr>Evaluation: Test Duration </vt:lpstr>
      <vt:lpstr>State of Art for Vulnerability Detection</vt:lpstr>
      <vt:lpstr>RQ1 Results: Distribution of CVEs to Protocol Layers</vt:lpstr>
      <vt:lpstr>Vulnerability Case Study: CVE-2023-35849</vt:lpstr>
      <vt:lpstr>RQ2 Results: CVE-triggering fields</vt:lpstr>
      <vt:lpstr>RQ3: Why did these vulnerabilities get past Testing?</vt:lpstr>
      <vt:lpstr>Evaluation: Test Coverage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Bowers, Anna K</dc:creator>
  <cp:keywords/>
  <dc:description/>
  <cp:lastModifiedBy>Paschal Chukwuebuk Amusuo</cp:lastModifiedBy>
  <cp:revision>1517</cp:revision>
  <dcterms:created xsi:type="dcterms:W3CDTF">2020-02-21T23:00:33Z</dcterms:created>
  <dcterms:modified xsi:type="dcterms:W3CDTF">2023-09-22T07:01:01Z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2023-01-07T23:35:00Z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a3ef48dd-a39a-4e76-836e-4011798cf6bc</vt:lpwstr>
  </property>
  <property fmtid="{D5CDD505-2E9C-101B-9397-08002B2CF9AE}" pid="8" name="MSIP_Label_4044bd30-2ed7-4c9d-9d12-46200872a97b_ContentBits">
    <vt:lpwstr>0</vt:lpwstr>
  </property>
</Properties>
</file>