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44" r:id="rId1"/>
    <p:sldMasterId id="2147483970" r:id="rId2"/>
  </p:sldMasterIdLst>
  <p:notesMasterIdLst>
    <p:notesMasterId r:id="rId37"/>
  </p:notesMasterIdLst>
  <p:handoutMasterIdLst>
    <p:handoutMasterId r:id="rId38"/>
  </p:handoutMasterIdLst>
  <p:sldIdLst>
    <p:sldId id="297" r:id="rId3"/>
    <p:sldId id="299" r:id="rId4"/>
    <p:sldId id="305" r:id="rId5"/>
    <p:sldId id="310" r:id="rId6"/>
    <p:sldId id="313" r:id="rId7"/>
    <p:sldId id="351" r:id="rId8"/>
    <p:sldId id="319" r:id="rId9"/>
    <p:sldId id="326" r:id="rId10"/>
    <p:sldId id="327" r:id="rId11"/>
    <p:sldId id="328" r:id="rId12"/>
    <p:sldId id="320" r:id="rId13"/>
    <p:sldId id="324" r:id="rId14"/>
    <p:sldId id="347" r:id="rId15"/>
    <p:sldId id="352" r:id="rId16"/>
    <p:sldId id="332" r:id="rId17"/>
    <p:sldId id="340" r:id="rId18"/>
    <p:sldId id="337" r:id="rId19"/>
    <p:sldId id="341" r:id="rId20"/>
    <p:sldId id="353" r:id="rId21"/>
    <p:sldId id="350" r:id="rId22"/>
    <p:sldId id="346" r:id="rId23"/>
    <p:sldId id="304" r:id="rId24"/>
    <p:sldId id="312" r:id="rId25"/>
    <p:sldId id="315" r:id="rId26"/>
    <p:sldId id="314" r:id="rId27"/>
    <p:sldId id="348" r:id="rId28"/>
    <p:sldId id="311" r:id="rId29"/>
    <p:sldId id="339" r:id="rId30"/>
    <p:sldId id="338" r:id="rId31"/>
    <p:sldId id="329" r:id="rId32"/>
    <p:sldId id="331" r:id="rId33"/>
    <p:sldId id="345" r:id="rId34"/>
    <p:sldId id="307" r:id="rId35"/>
    <p:sldId id="309" r:id="rId36"/>
  </p:sldIdLst>
  <p:sldSz cx="12192000" cy="6858000"/>
  <p:notesSz cx="6858000" cy="9144000"/>
  <p:embeddedFontLst>
    <p:embeddedFont>
      <p:font typeface="Alexandria" panose="020F0502020204030204" pitchFamily="34" charset="0"/>
      <p:regular r:id="rId39"/>
      <p:bold r:id="rId40"/>
      <p:italic r:id="rId41"/>
      <p:boldItalic r:id="rId42"/>
    </p:embeddedFont>
    <p:embeddedFont>
      <p:font typeface="Montserrat" pitchFamily="2" charset="77"/>
      <p:regular r:id="rId43"/>
      <p:bold r:id="rId44"/>
      <p:italic r:id="rId45"/>
      <p:boldItalic r:id="rId46"/>
    </p:embeddedFont>
    <p:embeddedFont>
      <p:font typeface="Montserrat ExtraBold" pitchFamily="2" charset="77"/>
      <p:bold r:id="rId47"/>
      <p:italic r:id="rId48"/>
      <p:boldItalic r:id="rId49"/>
    </p:embeddedFont>
    <p:embeddedFont>
      <p:font typeface="Montserrat Medium" pitchFamily="2" charset="77"/>
      <p:regular r:id="rId50"/>
      <p:italic r:id="rId51"/>
    </p:embeddedFont>
    <p:embeddedFont>
      <p:font typeface="Nobile" panose="020F0502020204030204" pitchFamily="34" charset="0"/>
      <p:regular r:id="rId52"/>
      <p:bold r:id="rId53"/>
      <p:italic r:id="rId54"/>
      <p:boldItalic r:id="rId5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9C4"/>
    <a:srgbClr val="99D7E7"/>
    <a:srgbClr val="FB6761"/>
    <a:srgbClr val="44C486"/>
    <a:srgbClr val="F79438"/>
    <a:srgbClr val="567EF3"/>
    <a:srgbClr val="1F53DA"/>
    <a:srgbClr val="44C386"/>
    <a:srgbClr val="5FB35B"/>
    <a:srgbClr val="B0B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7"/>
    <p:restoredTop sz="83268"/>
  </p:normalViewPr>
  <p:slideViewPr>
    <p:cSldViewPr snapToGrid="0" snapToObjects="1">
      <p:cViewPr>
        <p:scale>
          <a:sx n="99" d="100"/>
          <a:sy n="99" d="100"/>
        </p:scale>
        <p:origin x="1576" y="4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22" d="100"/>
          <a:sy n="122" d="100"/>
        </p:scale>
        <p:origin x="4432"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7020769-C1FF-F488-79BD-05C9F427D5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latin typeface="Montserrat" pitchFamily="2" charset="77"/>
            </a:endParaRPr>
          </a:p>
        </p:txBody>
      </p:sp>
      <p:sp>
        <p:nvSpPr>
          <p:cNvPr id="3" name="Datumsplatzhalter 2">
            <a:extLst>
              <a:ext uri="{FF2B5EF4-FFF2-40B4-BE49-F238E27FC236}">
                <a16:creationId xmlns:a16="http://schemas.microsoft.com/office/drawing/2014/main" id="{AEEBDB79-0EF0-D6BA-18E7-790A0259B8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135FF-1F61-7C49-8C52-457BA6F2462C}" type="datetimeFigureOut">
              <a:rPr lang="de-DE" smtClean="0">
                <a:latin typeface="Montserrat" pitchFamily="2" charset="77"/>
              </a:rPr>
              <a:t>24.08.25</a:t>
            </a:fld>
            <a:endParaRPr lang="de-DE" dirty="0">
              <a:latin typeface="Montserrat" pitchFamily="2" charset="77"/>
            </a:endParaRPr>
          </a:p>
        </p:txBody>
      </p:sp>
      <p:sp>
        <p:nvSpPr>
          <p:cNvPr id="4" name="Fußzeilenplatzhalter 3">
            <a:extLst>
              <a:ext uri="{FF2B5EF4-FFF2-40B4-BE49-F238E27FC236}">
                <a16:creationId xmlns:a16="http://schemas.microsoft.com/office/drawing/2014/main" id="{D800F178-D6F5-CA1C-8DDB-375D8A7591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latin typeface="Montserrat" pitchFamily="2" charset="77"/>
            </a:endParaRPr>
          </a:p>
        </p:txBody>
      </p:sp>
      <p:sp>
        <p:nvSpPr>
          <p:cNvPr id="5" name="Foliennummernplatzhalter 4">
            <a:extLst>
              <a:ext uri="{FF2B5EF4-FFF2-40B4-BE49-F238E27FC236}">
                <a16:creationId xmlns:a16="http://schemas.microsoft.com/office/drawing/2014/main" id="{AFE92997-42E8-D8C0-FCFF-D968E2C768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5622E-DB66-504E-A25B-4F8A2A686CDB}" type="slidenum">
              <a:rPr lang="de-DE" smtClean="0">
                <a:latin typeface="Montserrat" pitchFamily="2" charset="77"/>
              </a:rPr>
              <a:t>‹#›</a:t>
            </a:fld>
            <a:endParaRPr lang="de-DE" dirty="0">
              <a:latin typeface="Montserrat" pitchFamily="2" charset="77"/>
            </a:endParaRPr>
          </a:p>
        </p:txBody>
      </p:sp>
    </p:spTree>
    <p:extLst>
      <p:ext uri="{BB962C8B-B14F-4D97-AF65-F5344CB8AC3E}">
        <p14:creationId xmlns:p14="http://schemas.microsoft.com/office/powerpoint/2010/main" val="84869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C3596ACB-15AD-F041-8475-6C5E159435C5}" type="datetimeFigureOut">
              <a:rPr lang="de-DE" smtClean="0"/>
              <a:pPr/>
              <a:t>24.08.25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795EA3A6-DA7A-A645-B445-24D07696B91D}" type="slidenum">
              <a:rPr lang="de-DE" smtClean="0"/>
              <a:pPr/>
              <a:t>‹#›</a:t>
            </a:fld>
            <a:endParaRPr lang="de-DE" dirty="0"/>
          </a:p>
        </p:txBody>
      </p:sp>
    </p:spTree>
    <p:extLst>
      <p:ext uri="{BB962C8B-B14F-4D97-AF65-F5344CB8AC3E}">
        <p14:creationId xmlns:p14="http://schemas.microsoft.com/office/powerpoint/2010/main" val="81997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Thanks for being here. Today I’ll talk about ReDoS attacks—how research has studied them over the past decade, what engineering defenses exist, and the gaps that remain. This is joint work with researchers from CISPA and Purdue University.</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a:t>
            </a:fld>
            <a:endParaRPr lang="de-DE" dirty="0"/>
          </a:p>
        </p:txBody>
      </p:sp>
    </p:spTree>
    <p:extLst>
      <p:ext uri="{BB962C8B-B14F-4D97-AF65-F5344CB8AC3E}">
        <p14:creationId xmlns:p14="http://schemas.microsoft.com/office/powerpoint/2010/main" val="188711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And finally, only 7 papers considered the threat model at the application level. </a:t>
            </a:r>
          </a:p>
          <a:p>
            <a:endParaRPr lang="en-GB" dirty="0"/>
          </a:p>
          <a:p>
            <a:r>
              <a:rPr lang="en-GB" dirty="0"/>
              <a:t>Only 13 papers set some limit on the input size an attacker can send, and even those limits are not realistic in real systems. Allowing inputs of 1 million or even 50 million characters does not reflect real-world applications.</a:t>
            </a:r>
          </a:p>
        </p:txBody>
      </p:sp>
      <p:sp>
        <p:nvSpPr>
          <p:cNvPr id="4" name="Slide Number Placeholder 3"/>
          <p:cNvSpPr>
            <a:spLocks noGrp="1"/>
          </p:cNvSpPr>
          <p:nvPr>
            <p:ph type="sldNum" sz="quarter" idx="5"/>
          </p:nvPr>
        </p:nvSpPr>
        <p:spPr/>
        <p:txBody>
          <a:bodyPr/>
          <a:lstStyle/>
          <a:p>
            <a:fld id="{795EA3A6-DA7A-A645-B445-24D07696B91D}" type="slidenum">
              <a:rPr lang="de-DE" smtClean="0"/>
              <a:pPr/>
              <a:t>10</a:t>
            </a:fld>
            <a:endParaRPr lang="de-DE" dirty="0"/>
          </a:p>
        </p:txBody>
      </p:sp>
    </p:spTree>
    <p:extLst>
      <p:ext uri="{BB962C8B-B14F-4D97-AF65-F5344CB8AC3E}">
        <p14:creationId xmlns:p14="http://schemas.microsoft.com/office/powerpoint/2010/main" val="109145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Now, although only 28% of the papers explicitly define a threat model, all of them implicitly assume one. We found four major assumptions in the existing research.</a:t>
            </a:r>
          </a:p>
          <a:p>
            <a:endParaRPr lang="en-GB" dirty="0"/>
          </a:p>
          <a:p>
            <a:r>
              <a:rPr lang="en-GB" dirty="0"/>
              <a:t>First, the attacker can manipulate the input to trigger the vulnerability. This is a reasonable assumption and appears in all the papers we studied, but it may not always hold in real systems.</a:t>
            </a:r>
          </a:p>
          <a:p>
            <a:endParaRPr lang="en-GB" dirty="0"/>
          </a:p>
          <a:p>
            <a:r>
              <a:rPr lang="en-GB" dirty="0"/>
              <a:t>Second, the attacker’s input is matched against a vulnerable regex. This is a strong assumption since it requires detailed knowledge of server-side logic, which is not always accessible.</a:t>
            </a:r>
          </a:p>
          <a:p>
            <a:endParaRPr lang="en-GB" dirty="0"/>
          </a:p>
          <a:p>
            <a:r>
              <a:rPr lang="en-GB" dirty="0"/>
              <a:t>Third, the attacker knows the regex engine version and its weaknesses. This is a significant assumption, as pinpointing the exact version and its vulnerabilities can be quite difficult.</a:t>
            </a:r>
          </a:p>
          <a:p>
            <a:endParaRPr lang="en-GB" dirty="0"/>
          </a:p>
          <a:p>
            <a:r>
              <a:rPr lang="en-GB" dirty="0"/>
              <a:t>Finally, the attacker can send any number of requests of any size. This is the strongest and least realistic assumption, as it is almost impossible in real-world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ontserrat" pitchFamily="2" charset="77"/>
              <a:ea typeface="+mn-ea"/>
              <a:cs typeface="+mn-cs"/>
            </a:endParaRPr>
          </a:p>
        </p:txBody>
      </p:sp>
      <p:sp>
        <p:nvSpPr>
          <p:cNvPr id="4" name="Slide Number Placeholder 3"/>
          <p:cNvSpPr>
            <a:spLocks noGrp="1"/>
          </p:cNvSpPr>
          <p:nvPr>
            <p:ph type="sldNum" sz="quarter" idx="5"/>
          </p:nvPr>
        </p:nvSpPr>
        <p:spPr/>
        <p:txBody>
          <a:bodyPr/>
          <a:lstStyle/>
          <a:p>
            <a:fld id="{795EA3A6-DA7A-A645-B445-24D07696B91D}" type="slidenum">
              <a:rPr lang="de-DE" smtClean="0"/>
              <a:pPr/>
              <a:t>11</a:t>
            </a:fld>
            <a:endParaRPr lang="de-DE" dirty="0"/>
          </a:p>
        </p:txBody>
      </p:sp>
    </p:spTree>
    <p:extLst>
      <p:ext uri="{BB962C8B-B14F-4D97-AF65-F5344CB8AC3E}">
        <p14:creationId xmlns:p14="http://schemas.microsoft.com/office/powerpoint/2010/main" val="269798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Now the next question is, how do we define a successful ReDoS attack? What should be the oracle for deciding when a regex is vulnerable?</a:t>
            </a:r>
          </a:p>
          <a:p>
            <a:endParaRPr lang="en-GB" dirty="0"/>
          </a:p>
          <a:p>
            <a:r>
              <a:rPr lang="en-GB" dirty="0"/>
              <a:t>We found three approaches in the literature. The most common one is slowdown. Six papers define it using the number of executed instructions. And five papers use heuristics.</a:t>
            </a:r>
          </a:p>
          <a:p>
            <a:endParaRPr lang="en-GB" dirty="0"/>
          </a:p>
          <a:p>
            <a:r>
              <a:rPr lang="en-GB" dirty="0"/>
              <a:t>But even within these categories, there is no uniformity. Different papers use very different thresholds. Some consider slowdowns of 10 or even 100 seconds as the oracle, which is clearly impractical in real systems.</a:t>
            </a:r>
          </a:p>
          <a:p>
            <a:endParaRPr lang="en-GB" dirty="0"/>
          </a:p>
          <a:p>
            <a:r>
              <a:rPr lang="en-GB" dirty="0"/>
              <a:t>For instruction count, the values range from 10⁴ to as high as 10¹⁰.</a:t>
            </a:r>
          </a:p>
          <a:p>
            <a:endParaRPr lang="en-GB" dirty="0"/>
          </a:p>
          <a:p>
            <a:r>
              <a:rPr lang="en-GB" dirty="0"/>
              <a:t>This shows the need for standardized definitions and evaluation criteria for ReDoS.</a:t>
            </a:r>
          </a:p>
        </p:txBody>
      </p:sp>
      <p:sp>
        <p:nvSpPr>
          <p:cNvPr id="4" name="Slide Number Placeholder 3"/>
          <p:cNvSpPr>
            <a:spLocks noGrp="1"/>
          </p:cNvSpPr>
          <p:nvPr>
            <p:ph type="sldNum" sz="quarter" idx="5"/>
          </p:nvPr>
        </p:nvSpPr>
        <p:spPr/>
        <p:txBody>
          <a:bodyPr/>
          <a:lstStyle/>
          <a:p>
            <a:fld id="{795EA3A6-DA7A-A645-B445-24D07696B91D}" type="slidenum">
              <a:rPr lang="de-DE" smtClean="0"/>
              <a:pPr/>
              <a:t>12</a:t>
            </a:fld>
            <a:endParaRPr lang="de-DE" dirty="0"/>
          </a:p>
        </p:txBody>
      </p:sp>
    </p:spTree>
    <p:extLst>
      <p:ext uri="{BB962C8B-B14F-4D97-AF65-F5344CB8AC3E}">
        <p14:creationId xmlns:p14="http://schemas.microsoft.com/office/powerpoint/2010/main" val="344852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Now, </a:t>
            </a:r>
            <a:r>
              <a:rPr lang="en-GB" dirty="0"/>
              <a:t>It is great that researchers are working on ReDoS, but have their ideas made it into the regex engines developers use?</a:t>
            </a:r>
            <a:r>
              <a:rPr lang="en-US" dirty="0"/>
              <a:t> </a:t>
            </a:r>
          </a:p>
        </p:txBody>
      </p:sp>
      <p:sp>
        <p:nvSpPr>
          <p:cNvPr id="4" name="Slide Number Placeholder 3"/>
          <p:cNvSpPr>
            <a:spLocks noGrp="1"/>
          </p:cNvSpPr>
          <p:nvPr>
            <p:ph type="sldNum" sz="quarter" idx="5"/>
          </p:nvPr>
        </p:nvSpPr>
        <p:spPr/>
        <p:txBody>
          <a:bodyPr/>
          <a:lstStyle/>
          <a:p>
            <a:fld id="{795EA3A6-DA7A-A645-B445-24D07696B91D}" type="slidenum">
              <a:rPr lang="de-DE" smtClean="0"/>
              <a:pPr/>
              <a:t>13</a:t>
            </a:fld>
            <a:endParaRPr lang="de-DE" dirty="0"/>
          </a:p>
        </p:txBody>
      </p:sp>
    </p:spTree>
    <p:extLst>
      <p:ext uri="{BB962C8B-B14F-4D97-AF65-F5344CB8AC3E}">
        <p14:creationId xmlns:p14="http://schemas.microsoft.com/office/powerpoint/2010/main" val="84579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EDBB-1B24-FCE4-D343-1DC25375F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A150C-6B26-65EF-6D21-E7285E8779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57B10C-188E-DCC7-AD3A-70D9DF576BF2}"/>
              </a:ext>
            </a:extLst>
          </p:cNvPr>
          <p:cNvSpPr>
            <a:spLocks noGrp="1"/>
          </p:cNvSpPr>
          <p:nvPr>
            <p:ph type="body" idx="1"/>
          </p:nvPr>
        </p:nvSpPr>
        <p:spPr/>
        <p:txBody>
          <a:bodyPr/>
          <a:lstStyle/>
          <a:p>
            <a:r>
              <a:rPr lang="en-US" dirty="0"/>
              <a:t>To find out that we investigated </a:t>
            </a:r>
            <a:r>
              <a:rPr lang="en-GB" dirty="0"/>
              <a:t>the regex engines used in nine popular programming languages: JavaScript, Ruby, C#, Java, PHP, Perl, Python, Rust, and Go. And we can group them in three categories.</a:t>
            </a:r>
          </a:p>
          <a:p>
            <a:r>
              <a:rPr lang="en-GB" dirty="0"/>
              <a:t>Due to time limit, I discuss the first group as they are most vulnerable ones.</a:t>
            </a:r>
            <a:endParaRPr lang="en-US" dirty="0"/>
          </a:p>
        </p:txBody>
      </p:sp>
      <p:sp>
        <p:nvSpPr>
          <p:cNvPr id="4" name="Slide Number Placeholder 3">
            <a:extLst>
              <a:ext uri="{FF2B5EF4-FFF2-40B4-BE49-F238E27FC236}">
                <a16:creationId xmlns:a16="http://schemas.microsoft.com/office/drawing/2014/main" id="{751CE955-229B-E0F0-86A8-9A28E4361400}"/>
              </a:ext>
            </a:extLst>
          </p:cNvPr>
          <p:cNvSpPr>
            <a:spLocks noGrp="1"/>
          </p:cNvSpPr>
          <p:nvPr>
            <p:ph type="sldNum" sz="quarter" idx="5"/>
          </p:nvPr>
        </p:nvSpPr>
        <p:spPr/>
        <p:txBody>
          <a:bodyPr/>
          <a:lstStyle/>
          <a:p>
            <a:fld id="{795EA3A6-DA7A-A645-B445-24D07696B91D}" type="slidenum">
              <a:rPr lang="de-DE" smtClean="0"/>
              <a:pPr/>
              <a:t>14</a:t>
            </a:fld>
            <a:endParaRPr lang="de-DE" dirty="0"/>
          </a:p>
        </p:txBody>
      </p:sp>
    </p:spTree>
    <p:extLst>
      <p:ext uri="{BB962C8B-B14F-4D97-AF65-F5344CB8AC3E}">
        <p14:creationId xmlns:p14="http://schemas.microsoft.com/office/powerpoint/2010/main" val="28783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So, we will start with NodeJS which is built on v8 engine. In 2021 v8 introduce a non-backtracking engine but it has limited support for advance e regex features.</a:t>
            </a:r>
          </a:p>
          <a:p>
            <a:r>
              <a:rPr lang="en-US" dirty="0"/>
              <a:t>And in version 16 Nodejs adopted it as an experimental features. Thus, it is not enabled by default and not fully safe. </a:t>
            </a:r>
          </a:p>
        </p:txBody>
      </p:sp>
      <p:sp>
        <p:nvSpPr>
          <p:cNvPr id="4" name="Slide Number Placeholder 3"/>
          <p:cNvSpPr>
            <a:spLocks noGrp="1"/>
          </p:cNvSpPr>
          <p:nvPr>
            <p:ph type="sldNum" sz="quarter" idx="5"/>
          </p:nvPr>
        </p:nvSpPr>
        <p:spPr/>
        <p:txBody>
          <a:bodyPr/>
          <a:lstStyle/>
          <a:p>
            <a:fld id="{795EA3A6-DA7A-A645-B445-24D07696B91D}" type="slidenum">
              <a:rPr lang="de-DE" smtClean="0"/>
              <a:pPr/>
              <a:t>15</a:t>
            </a:fld>
            <a:endParaRPr lang="de-DE" dirty="0"/>
          </a:p>
        </p:txBody>
      </p:sp>
    </p:spTree>
    <p:extLst>
      <p:ext uri="{BB962C8B-B14F-4D97-AF65-F5344CB8AC3E}">
        <p14:creationId xmlns:p14="http://schemas.microsoft.com/office/powerpoint/2010/main" val="23585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for java, there is no documented </a:t>
            </a:r>
            <a:r>
              <a:rPr lang="en-US" dirty="0" err="1"/>
              <a:t>redos</a:t>
            </a:r>
            <a:r>
              <a:rPr lang="en-US" dirty="0"/>
              <a:t> </a:t>
            </a:r>
            <a:r>
              <a:rPr lang="en-US" dirty="0" err="1"/>
              <a:t>defence</a:t>
            </a:r>
            <a:r>
              <a:rPr lang="en-US" dirty="0"/>
              <a:t>, but looking into the </a:t>
            </a:r>
            <a:r>
              <a:rPr lang="en-GB" sz="1200" b="0" i="0" kern="1200" dirty="0">
                <a:solidFill>
                  <a:schemeClr val="tx1"/>
                </a:solidFill>
                <a:effectLst/>
                <a:latin typeface="Montserrat" pitchFamily="2" charset="77"/>
                <a:ea typeface="+mn-ea"/>
                <a:cs typeface="+mn-cs"/>
              </a:rPr>
              <a:t>OpenJDK source code repository and issue tracker, we identified some performance in Java 9 which introduced </a:t>
            </a:r>
            <a:r>
              <a:rPr lang="en-US" sz="1200" dirty="0">
                <a:latin typeface="Montserrat" pitchFamily="2" charset="77"/>
              </a:rPr>
              <a:t>bounded caching mechanisms for some problematic </a:t>
            </a:r>
            <a:r>
              <a:rPr lang="en-US" sz="1200" dirty="0" err="1">
                <a:latin typeface="Montserrat" pitchFamily="2" charset="77"/>
              </a:rPr>
              <a:t>redos</a:t>
            </a:r>
            <a:r>
              <a:rPr lang="en-US" sz="1200" dirty="0">
                <a:latin typeface="Montserrat" pitchFamily="2" charset="77"/>
              </a:rPr>
              <a:t>. Although it is enabled by default, it is not fully safe. </a:t>
            </a:r>
            <a:endParaRPr lang="en-GB" sz="1200" b="0" i="0" kern="1200" dirty="0">
              <a:solidFill>
                <a:schemeClr val="tx1"/>
              </a:solidFill>
              <a:effectLst/>
              <a:latin typeface="Montserrat" pitchFamily="2" charset="77"/>
              <a:ea typeface="+mn-ea"/>
              <a:cs typeface="+mn-cs"/>
            </a:endParaRPr>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16</a:t>
            </a:fld>
            <a:endParaRPr lang="de-DE" dirty="0"/>
          </a:p>
        </p:txBody>
      </p:sp>
    </p:spTree>
    <p:extLst>
      <p:ext uri="{BB962C8B-B14F-4D97-AF65-F5344CB8AC3E}">
        <p14:creationId xmlns:p14="http://schemas.microsoft.com/office/powerpoint/2010/main" val="275505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And for python, we did not find any documented </a:t>
            </a:r>
            <a:r>
              <a:rPr lang="en-US" dirty="0" err="1"/>
              <a:t>defence</a:t>
            </a:r>
            <a:r>
              <a:rPr lang="en-US" dirty="0"/>
              <a:t> or preventive mechanism like </a:t>
            </a:r>
            <a:r>
              <a:rPr lang="en-GB" sz="1200" dirty="0">
                <a:latin typeface="Montserrat" pitchFamily="2" charset="77"/>
              </a:rPr>
              <a:t>timeout or memorization. Thus, it is not safe against </a:t>
            </a:r>
            <a:r>
              <a:rPr lang="en-GB" sz="1200" dirty="0" err="1">
                <a:latin typeface="Montserrat" pitchFamily="2" charset="77"/>
              </a:rPr>
              <a:t>redos</a:t>
            </a:r>
            <a:r>
              <a:rPr lang="en-GB" sz="1200" dirty="0">
                <a:latin typeface="Montserrat" pitchFamily="2" charset="77"/>
              </a:rPr>
              <a:t>.</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17</a:t>
            </a:fld>
            <a:endParaRPr lang="de-DE" dirty="0"/>
          </a:p>
        </p:txBody>
      </p:sp>
    </p:spTree>
    <p:extLst>
      <p:ext uri="{BB962C8B-B14F-4D97-AF65-F5344CB8AC3E}">
        <p14:creationId xmlns:p14="http://schemas.microsoft.com/office/powerpoint/2010/main" val="157797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Now, it is great that engines are being updated, but how much safer are we? </a:t>
            </a:r>
          </a:p>
          <a:p>
            <a:endParaRPr lang="en-GB" dirty="0"/>
          </a:p>
          <a:p>
            <a:r>
              <a:rPr lang="en-GB" dirty="0"/>
              <a:t>Question: how much safer are regex engines now?</a:t>
            </a:r>
          </a:p>
          <a:p>
            <a:r>
              <a:rPr lang="en-GB" dirty="0"/>
              <a:t>Dataset: ~500K regexes from open-source [18]</a:t>
            </a:r>
          </a:p>
          <a:p>
            <a:r>
              <a:rPr lang="en-GB" dirty="0"/>
              <a:t>Tool: vuln-regex-detector → flagged exponential/polynomial cases</a:t>
            </a:r>
          </a:p>
          <a:p>
            <a:r>
              <a:rPr lang="en-GB" dirty="0"/>
              <a:t>Generated attack strings for candidates</a:t>
            </a:r>
          </a:p>
          <a:p>
            <a:r>
              <a:rPr lang="en-GB" dirty="0"/>
              <a:t>Ran regex–input pairs on old vs. latest engine versions</a:t>
            </a:r>
          </a:p>
          <a:p>
            <a:r>
              <a:rPr lang="en-GB" dirty="0"/>
              <a:t>Measured runtime and categorized results</a:t>
            </a:r>
          </a:p>
          <a:p>
            <a:br>
              <a:rPr lang="en-US" dirty="0"/>
            </a:br>
            <a:r>
              <a:rPr lang="en-GB" dirty="0"/>
              <a:t>exponential behavior is resolved in C# and JavaScript but persists in Ruby and Java</a:t>
            </a:r>
          </a:p>
          <a:p>
            <a:r>
              <a:rPr lang="en-GB" dirty="0"/>
              <a:t>polynomial behavior continues to manifest in JavaScript and Java.</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18</a:t>
            </a:fld>
            <a:endParaRPr lang="de-DE" dirty="0"/>
          </a:p>
        </p:txBody>
      </p:sp>
    </p:spTree>
    <p:extLst>
      <p:ext uri="{BB962C8B-B14F-4D97-AF65-F5344CB8AC3E}">
        <p14:creationId xmlns:p14="http://schemas.microsoft.com/office/powerpoint/2010/main" val="399983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D16B3-75B0-34A7-89D5-EA6788AEA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523C8-D372-BC15-18A8-A1B97637F2B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2ABD25-28F6-C718-B096-7AD27DB69657}"/>
              </a:ext>
            </a:extLst>
          </p:cNvPr>
          <p:cNvSpPr>
            <a:spLocks noGrp="1"/>
          </p:cNvSpPr>
          <p:nvPr>
            <p:ph type="body" idx="1"/>
          </p:nvPr>
        </p:nvSpPr>
        <p:spPr/>
        <p:txBody>
          <a:bodyPr/>
          <a:lstStyle/>
          <a:p>
            <a:r>
              <a:rPr lang="en-GB" dirty="0"/>
              <a:t>ReDoS is Contextual</a:t>
            </a:r>
          </a:p>
          <a:p>
            <a:r>
              <a:rPr lang="en-GB" dirty="0"/>
              <a:t>	Risk depends on engine version, threat model, resource limits</a:t>
            </a:r>
          </a:p>
          <a:p>
            <a:r>
              <a:rPr lang="en-GB" dirty="0"/>
              <a:t>	Example: super-linear regex is worse in single-threaded Node.js</a:t>
            </a:r>
          </a:p>
          <a:p>
            <a:r>
              <a:rPr lang="en-GB" dirty="0"/>
              <a:t>Question the Threat Model</a:t>
            </a:r>
          </a:p>
          <a:p>
            <a:r>
              <a:rPr lang="en-GB" dirty="0"/>
              <a:t>	Many studies assume unlimited payloads and access</a:t>
            </a:r>
          </a:p>
          <a:p>
            <a:r>
              <a:rPr lang="en-GB" dirty="0"/>
              <a:t>	Real systems have caps, throttling, or WAF filters</a:t>
            </a:r>
          </a:p>
          <a:p>
            <a:r>
              <a:rPr lang="en-GB" dirty="0"/>
              <a:t>Know Your Regex Engine</a:t>
            </a:r>
          </a:p>
          <a:p>
            <a:r>
              <a:rPr lang="en-GB" dirty="0"/>
              <a:t>	Default behavior and defenses vary across languages</a:t>
            </a:r>
          </a:p>
          <a:p>
            <a:r>
              <a:rPr lang="en-GB" dirty="0"/>
              <a:t>	Safer modes may exist, but not always enabled by default</a:t>
            </a:r>
          </a:p>
          <a:p>
            <a:r>
              <a:rPr lang="en-GB" dirty="0"/>
              <a:t>Look Beyond Regexes</a:t>
            </a:r>
          </a:p>
          <a:p>
            <a:r>
              <a:rPr lang="en-GB" dirty="0"/>
              <a:t>	Other slow code paths can also cause stalls</a:t>
            </a:r>
          </a:p>
          <a:p>
            <a:r>
              <a:rPr lang="en-GB" dirty="0"/>
              <a:t>	Profiling, loop removal, and timeouts reduce exposure</a:t>
            </a:r>
          </a:p>
        </p:txBody>
      </p:sp>
      <p:sp>
        <p:nvSpPr>
          <p:cNvPr id="4" name="Slide Number Placeholder 3">
            <a:extLst>
              <a:ext uri="{FF2B5EF4-FFF2-40B4-BE49-F238E27FC236}">
                <a16:creationId xmlns:a16="http://schemas.microsoft.com/office/drawing/2014/main" id="{94165AE1-0EF8-A1A3-0E80-9551ED2353CF}"/>
              </a:ext>
            </a:extLst>
          </p:cNvPr>
          <p:cNvSpPr>
            <a:spLocks noGrp="1"/>
          </p:cNvSpPr>
          <p:nvPr>
            <p:ph type="sldNum" sz="quarter" idx="5"/>
          </p:nvPr>
        </p:nvSpPr>
        <p:spPr/>
        <p:txBody>
          <a:bodyPr/>
          <a:lstStyle/>
          <a:p>
            <a:fld id="{795EA3A6-DA7A-A645-B445-24D07696B91D}" type="slidenum">
              <a:rPr lang="de-DE" smtClean="0"/>
              <a:pPr/>
              <a:t>19</a:t>
            </a:fld>
            <a:endParaRPr lang="de-DE" dirty="0"/>
          </a:p>
        </p:txBody>
      </p:sp>
    </p:spTree>
    <p:extLst>
      <p:ext uri="{BB962C8B-B14F-4D97-AF65-F5344CB8AC3E}">
        <p14:creationId xmlns:p14="http://schemas.microsoft.com/office/powerpoint/2010/main" val="366342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general benign user that interacts with an application and it submits such an a benign input and on the server side the developer usually matches this against a regular expression is there either sanitization like matching email input or for extracting certain information from the input and after a constant amount of time it sends back a response to the to the user.</a:t>
            </a:r>
          </a:p>
          <a:p>
            <a:endParaRPr lang="en-US" dirty="0"/>
          </a:p>
          <a:p>
            <a:r>
              <a:rPr lang="en-US" dirty="0"/>
              <a:t>But in </a:t>
            </a:r>
            <a:r>
              <a:rPr lang="en-US" dirty="0" err="1"/>
              <a:t>redos</a:t>
            </a:r>
            <a:r>
              <a:rPr lang="en-US" dirty="0"/>
              <a:t> attack, the attacker sends a very well crafted payload that tries to exploit some particularities of the regular expression matching engine and instead of responding in a constant amount of time the server now responds in a super linear amount of time dependent on the input size and in this way the attacker introduce a lot of useless computational on the on the server side and hamper the service or even break down the server. </a:t>
            </a:r>
          </a:p>
          <a:p>
            <a:endParaRPr lang="en-US" dirty="0"/>
          </a:p>
          <a:p>
            <a:r>
              <a:rPr lang="en-GB" dirty="0"/>
              <a:t>Two well-known cases were outages at Stack Overflow in 2016 and Cloudflare in 2019 caused by ReDoS.</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a:t>
            </a:fld>
            <a:endParaRPr lang="de-DE" dirty="0"/>
          </a:p>
        </p:txBody>
      </p:sp>
    </p:spTree>
    <p:extLst>
      <p:ext uri="{BB962C8B-B14F-4D97-AF65-F5344CB8AC3E}">
        <p14:creationId xmlns:p14="http://schemas.microsoft.com/office/powerpoint/2010/main" val="45520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err="1"/>
              <a:t>redos</a:t>
            </a:r>
            <a:r>
              <a:rPr lang="en-GB" dirty="0"/>
              <a:t> is a known problem. over the last decade, top security, software engineering, and PL venues kept publishing on it. the figure shows steady activity across S&amp;P, USENIX, CCS, NDSS, ICSE, FSE, ASE, PLDI, POPL, and OOPSLA.”</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22</a:t>
            </a:fld>
            <a:endParaRPr lang="de-DE" dirty="0"/>
          </a:p>
        </p:txBody>
      </p:sp>
    </p:spTree>
    <p:extLst>
      <p:ext uri="{BB962C8B-B14F-4D97-AF65-F5344CB8AC3E}">
        <p14:creationId xmlns:p14="http://schemas.microsoft.com/office/powerpoint/2010/main" val="2218531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To understand why ReDoS happens, we need to look at the regex engines themselves. The vulnerability isn’t just about the pattern, it’s about how the engine processes it.</a:t>
            </a:r>
            <a:br>
              <a:rPr lang="en-GB" dirty="0"/>
            </a:br>
            <a:br>
              <a:rPr lang="en-GB" dirty="0"/>
            </a:br>
            <a:r>
              <a:rPr lang="en-GB" dirty="0"/>
              <a:t>There are two main families of engines. Thompson’s algorithm-based engines strictly follow automata theory. They simulate an automaton and guarantee linear-time performance. That makes them safe, but they can’t support many of the advanced regex features developers like. Engines such as RE2 and Rust fall into this category.</a:t>
            </a:r>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23</a:t>
            </a:fld>
            <a:endParaRPr lang="de-DE" dirty="0"/>
          </a:p>
        </p:txBody>
      </p:sp>
    </p:spTree>
    <p:extLst>
      <p:ext uri="{BB962C8B-B14F-4D97-AF65-F5344CB8AC3E}">
        <p14:creationId xmlns:p14="http://schemas.microsoft.com/office/powerpoint/2010/main" val="303387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"So, for a ReDoS attack we need a vulnerable regex engine, which in most cases is a backtracking engine.</a:t>
            </a:r>
            <a:br>
              <a:rPr lang="en-GB" dirty="0"/>
            </a:br>
            <a:r>
              <a:rPr lang="en-GB" dirty="0"/>
              <a:t>Then we need a vulnerable regex.</a:t>
            </a:r>
            <a:br>
              <a:rPr lang="en-GB" dirty="0"/>
            </a:br>
            <a:r>
              <a:rPr lang="en-GB" dirty="0"/>
              <a:t>Next, there has to be a carefully crafted input from the attacker to trigger the exploit.</a:t>
            </a:r>
            <a:br>
              <a:rPr lang="en-GB" dirty="0"/>
            </a:br>
            <a:r>
              <a:rPr lang="en-GB" dirty="0"/>
              <a:t>Finally, if the targeted system does not have proper safeguards like a firewall or rate limiting, the ReDoS attack will succeed.</a:t>
            </a:r>
            <a:br>
              <a:rPr lang="en-GB" dirty="0"/>
            </a:br>
            <a:r>
              <a:rPr lang="en-GB" dirty="0"/>
              <a:t>These four parts form the threat model that we will discuss later."</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24</a:t>
            </a:fld>
            <a:endParaRPr lang="de-DE" dirty="0"/>
          </a:p>
        </p:txBody>
      </p:sp>
    </p:spTree>
    <p:extLst>
      <p:ext uri="{BB962C8B-B14F-4D97-AF65-F5344CB8AC3E}">
        <p14:creationId xmlns:p14="http://schemas.microsoft.com/office/powerpoint/2010/main" val="697254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 here is how the catastrophic backtracking happens:</a:t>
            </a:r>
          </a:p>
          <a:p>
            <a:endParaRPr lang="en-US" dirty="0"/>
          </a:p>
          <a:p>
            <a:r>
              <a:rPr lang="en-US" dirty="0"/>
              <a:t>This is an example of super linear regex. This is the NFA for is this regex. </a:t>
            </a:r>
          </a:p>
          <a:p>
            <a:r>
              <a:rPr lang="en-GB"/>
              <a:t>Now let’s say the input is triple a. Then it moves from q0 to q1, to q2, and loops through q2 and finally reaches the end state.</a:t>
            </a:r>
            <a:br>
              <a:rPr lang="en-GB"/>
            </a:br>
            <a:r>
              <a:rPr lang="en-GB"/>
              <a:t>But if the input is a bunch of a’s and ends with an exclamation mark, the algorithm will backtrack to a previous step and explore many redundant paths when it finds a mismatch, until all paths are explored."</a:t>
            </a:r>
            <a:br>
              <a:rPr lang="en-US" dirty="0"/>
            </a:b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25</a:t>
            </a:fld>
            <a:endParaRPr lang="de-DE" dirty="0"/>
          </a:p>
        </p:txBody>
      </p:sp>
    </p:spTree>
    <p:extLst>
      <p:ext uri="{BB962C8B-B14F-4D97-AF65-F5344CB8AC3E}">
        <p14:creationId xmlns:p14="http://schemas.microsoft.com/office/powerpoint/2010/main" val="1454546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ReDoS is Contextual</a:t>
            </a:r>
          </a:p>
          <a:p>
            <a:r>
              <a:rPr lang="en-GB" dirty="0"/>
              <a:t>	Risk depends on engine version, threat model, resource limits</a:t>
            </a:r>
          </a:p>
          <a:p>
            <a:r>
              <a:rPr lang="en-GB" dirty="0"/>
              <a:t>	Example: super-linear regex is worse in single-threaded Node.js</a:t>
            </a:r>
          </a:p>
          <a:p>
            <a:r>
              <a:rPr lang="en-GB" dirty="0"/>
              <a:t>Question the Threat Model</a:t>
            </a:r>
          </a:p>
          <a:p>
            <a:r>
              <a:rPr lang="en-GB" dirty="0"/>
              <a:t>	Many studies assume unlimited payloads and access</a:t>
            </a:r>
          </a:p>
          <a:p>
            <a:r>
              <a:rPr lang="en-GB" dirty="0"/>
              <a:t>	Real systems have caps, throttling, or WAF filters</a:t>
            </a:r>
          </a:p>
          <a:p>
            <a:r>
              <a:rPr lang="en-GB" dirty="0"/>
              <a:t>Know Your Regex Engine</a:t>
            </a:r>
          </a:p>
          <a:p>
            <a:r>
              <a:rPr lang="en-GB" dirty="0"/>
              <a:t>	Default behavior and defenses vary across languages</a:t>
            </a:r>
          </a:p>
          <a:p>
            <a:r>
              <a:rPr lang="en-GB" dirty="0"/>
              <a:t>	Safer modes may exist, but not always enabled by default</a:t>
            </a:r>
          </a:p>
          <a:p>
            <a:r>
              <a:rPr lang="en-GB" dirty="0"/>
              <a:t>Look Beyond Regexes</a:t>
            </a:r>
          </a:p>
          <a:p>
            <a:r>
              <a:rPr lang="en-GB" dirty="0"/>
              <a:t>	Other slow code paths can also cause stalls</a:t>
            </a:r>
          </a:p>
          <a:p>
            <a:r>
              <a:rPr lang="en-GB" dirty="0"/>
              <a:t>	Profiling, loop removal, and timeouts reduce exposure</a:t>
            </a:r>
          </a:p>
        </p:txBody>
      </p:sp>
      <p:sp>
        <p:nvSpPr>
          <p:cNvPr id="4" name="Slide Number Placeholder 3"/>
          <p:cNvSpPr>
            <a:spLocks noGrp="1"/>
          </p:cNvSpPr>
          <p:nvPr>
            <p:ph type="sldNum" sz="quarter" idx="5"/>
          </p:nvPr>
        </p:nvSpPr>
        <p:spPr/>
        <p:txBody>
          <a:bodyPr/>
          <a:lstStyle/>
          <a:p>
            <a:fld id="{795EA3A6-DA7A-A645-B445-24D07696B91D}" type="slidenum">
              <a:rPr lang="de-DE" smtClean="0"/>
              <a:pPr/>
              <a:t>26</a:t>
            </a:fld>
            <a:endParaRPr lang="de-DE" dirty="0"/>
          </a:p>
        </p:txBody>
      </p:sp>
    </p:spTree>
    <p:extLst>
      <p:ext uri="{BB962C8B-B14F-4D97-AF65-F5344CB8AC3E}">
        <p14:creationId xmlns:p14="http://schemas.microsoft.com/office/powerpoint/2010/main" val="101301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data matches this attitude. only 51% of </a:t>
            </a:r>
            <a:r>
              <a:rPr lang="en-GB" dirty="0" err="1"/>
              <a:t>redos</a:t>
            </a:r>
            <a:r>
              <a:rPr lang="en-GB" dirty="0"/>
              <a:t> PRs get merged, while the general merge rate is 65%.</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27</a:t>
            </a:fld>
            <a:endParaRPr lang="de-DE" dirty="0"/>
          </a:p>
        </p:txBody>
      </p:sp>
    </p:spTree>
    <p:extLst>
      <p:ext uri="{BB962C8B-B14F-4D97-AF65-F5344CB8AC3E}">
        <p14:creationId xmlns:p14="http://schemas.microsoft.com/office/powerpoint/2010/main" val="142265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 find out that we investigated </a:t>
            </a:r>
            <a:r>
              <a:rPr lang="en-GB" dirty="0"/>
              <a:t>the regex engines used in nine popular programming languages: JavaScript, Ruby, C#, Java, PHP, Perl, Python, Rust, and Go. And we can group them in three categories.</a:t>
            </a:r>
          </a:p>
          <a:p>
            <a:r>
              <a:rPr lang="en-GB" dirty="0"/>
              <a:t>Due to time limit, I discuss the first group as they are most vulnerable ones.</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30</a:t>
            </a:fld>
            <a:endParaRPr lang="de-DE" dirty="0"/>
          </a:p>
        </p:txBody>
      </p:sp>
    </p:spTree>
    <p:extLst>
      <p:ext uri="{BB962C8B-B14F-4D97-AF65-F5344CB8AC3E}">
        <p14:creationId xmlns:p14="http://schemas.microsoft.com/office/powerpoint/2010/main" val="2743097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but interestingly many developers tend to ignore </a:t>
            </a:r>
            <a:r>
              <a:rPr lang="en-GB" dirty="0" err="1"/>
              <a:t>redos</a:t>
            </a:r>
            <a:r>
              <a:rPr lang="en-GB" dirty="0"/>
              <a:t> related security reports. </a:t>
            </a:r>
          </a:p>
          <a:p>
            <a:r>
              <a:rPr lang="en-GB" dirty="0"/>
              <a:t>On </a:t>
            </a:r>
            <a:r>
              <a:rPr lang="en-GB" dirty="0" err="1"/>
              <a:t>github</a:t>
            </a:r>
            <a:r>
              <a:rPr lang="en-GB" dirty="0"/>
              <a:t> you see replies like ‘most </a:t>
            </a:r>
            <a:r>
              <a:rPr lang="en-GB" dirty="0" err="1"/>
              <a:t>redos</a:t>
            </a:r>
            <a:r>
              <a:rPr lang="en-GB" dirty="0"/>
              <a:t> bugs are self-attacks, not a vulnerability,’ and ‘none of these seem exploitable in the real world,’ even sarcasm about getting a CVE for </a:t>
            </a:r>
            <a:r>
              <a:rPr lang="en-GB" dirty="0" err="1"/>
              <a:t>redos</a:t>
            </a:r>
            <a:r>
              <a:rPr lang="en-GB" dirty="0"/>
              <a:t>” </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33</a:t>
            </a:fld>
            <a:endParaRPr lang="de-DE" dirty="0"/>
          </a:p>
        </p:txBody>
      </p:sp>
    </p:spTree>
    <p:extLst>
      <p:ext uri="{BB962C8B-B14F-4D97-AF65-F5344CB8AC3E}">
        <p14:creationId xmlns:p14="http://schemas.microsoft.com/office/powerpoint/2010/main" val="3756784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868C-7455-7F77-2EFF-C4BC7B95C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CA390-249F-178B-CE6D-3596109DAE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F5D227-BD30-29FD-5885-E3320541D0FA}"/>
              </a:ext>
            </a:extLst>
          </p:cNvPr>
          <p:cNvSpPr>
            <a:spLocks noGrp="1"/>
          </p:cNvSpPr>
          <p:nvPr>
            <p:ph type="body" idx="1"/>
          </p:nvPr>
        </p:nvSpPr>
        <p:spPr/>
        <p:txBody>
          <a:bodyPr/>
          <a:lstStyle/>
          <a:p>
            <a:r>
              <a:rPr lang="en-GB" dirty="0"/>
              <a:t>the data matches this attitude. only 51% of </a:t>
            </a:r>
            <a:r>
              <a:rPr lang="en-GB" dirty="0" err="1"/>
              <a:t>redos</a:t>
            </a:r>
            <a:r>
              <a:rPr lang="en-GB" dirty="0"/>
              <a:t> PRs get merged, while the general merge rate is 65%.</a:t>
            </a:r>
            <a:endParaRPr lang="en-US" dirty="0"/>
          </a:p>
        </p:txBody>
      </p:sp>
      <p:sp>
        <p:nvSpPr>
          <p:cNvPr id="4" name="Slide Number Placeholder 3">
            <a:extLst>
              <a:ext uri="{FF2B5EF4-FFF2-40B4-BE49-F238E27FC236}">
                <a16:creationId xmlns:a16="http://schemas.microsoft.com/office/drawing/2014/main" id="{E22267F9-C785-8FE5-CDD2-9829BD1FA093}"/>
              </a:ext>
            </a:extLst>
          </p:cNvPr>
          <p:cNvSpPr>
            <a:spLocks noGrp="1"/>
          </p:cNvSpPr>
          <p:nvPr>
            <p:ph type="sldNum" sz="quarter" idx="5"/>
          </p:nvPr>
        </p:nvSpPr>
        <p:spPr/>
        <p:txBody>
          <a:bodyPr/>
          <a:lstStyle/>
          <a:p>
            <a:fld id="{795EA3A6-DA7A-A645-B445-24D07696B91D}" type="slidenum">
              <a:rPr lang="de-DE" smtClean="0"/>
              <a:pPr/>
              <a:t>34</a:t>
            </a:fld>
            <a:endParaRPr lang="de-DE" dirty="0"/>
          </a:p>
        </p:txBody>
      </p:sp>
    </p:spTree>
    <p:extLst>
      <p:ext uri="{BB962C8B-B14F-4D97-AF65-F5344CB8AC3E}">
        <p14:creationId xmlns:p14="http://schemas.microsoft.com/office/powerpoint/2010/main" val="51396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and it’s not just papers. there are many CVEs tied to </a:t>
            </a:r>
            <a:r>
              <a:rPr lang="en-GB" dirty="0" err="1"/>
              <a:t>redos</a:t>
            </a:r>
            <a:r>
              <a:rPr lang="en-GB" dirty="0"/>
              <a:t>. the figure shows the volume is high and still growing</a:t>
            </a:r>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3</a:t>
            </a:fld>
            <a:endParaRPr lang="de-DE" dirty="0"/>
          </a:p>
        </p:txBody>
      </p:sp>
    </p:spTree>
    <p:extLst>
      <p:ext uri="{BB962C8B-B14F-4D97-AF65-F5344CB8AC3E}">
        <p14:creationId xmlns:p14="http://schemas.microsoft.com/office/powerpoint/2010/main" val="46426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but interestingly many developers tend to ignore </a:t>
            </a:r>
            <a:r>
              <a:rPr lang="en-GB" dirty="0" err="1"/>
              <a:t>redos</a:t>
            </a:r>
            <a:r>
              <a:rPr lang="en-GB" dirty="0"/>
              <a:t> related security reports. </a:t>
            </a:r>
          </a:p>
          <a:p>
            <a:r>
              <a:rPr lang="en-GB" dirty="0"/>
              <a:t>On </a:t>
            </a:r>
            <a:r>
              <a:rPr lang="en-GB" dirty="0" err="1"/>
              <a:t>github</a:t>
            </a:r>
            <a:r>
              <a:rPr lang="en-GB" dirty="0"/>
              <a:t> you see replies like ‘most </a:t>
            </a:r>
            <a:r>
              <a:rPr lang="en-GB" dirty="0" err="1"/>
              <a:t>redos</a:t>
            </a:r>
            <a:r>
              <a:rPr lang="en-GB" dirty="0"/>
              <a:t> bugs are self-attacks, not a vulnerability,’ and ‘none of these seem exploitable in the real world,’ even sarcasm about getting a CVE for </a:t>
            </a:r>
            <a:r>
              <a:rPr lang="en-GB" dirty="0" err="1"/>
              <a:t>redos</a:t>
            </a:r>
            <a:r>
              <a:rPr lang="en-GB" dirty="0"/>
              <a:t>” </a:t>
            </a:r>
            <a:endParaRPr lang="en-US" dirty="0"/>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4</a:t>
            </a:fld>
            <a:endParaRPr lang="de-DE" dirty="0"/>
          </a:p>
        </p:txBody>
      </p:sp>
    </p:spTree>
    <p:extLst>
      <p:ext uri="{BB962C8B-B14F-4D97-AF65-F5344CB8AC3E}">
        <p14:creationId xmlns:p14="http://schemas.microsoft.com/office/powerpoint/2010/main" val="3926599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to understand </a:t>
            </a:r>
            <a:r>
              <a:rPr lang="en-GB" dirty="0" err="1"/>
              <a:t>redos</a:t>
            </a:r>
            <a:r>
              <a:rPr lang="en-GB" dirty="0"/>
              <a:t>, we need to look under the hood and. Understand regex engine.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various types of engine but most common one is based on Spencer’s algorithm, which uses backtracking. Here the engine tries one possible path, and if it fails, it backtracks and tries another. This supports powerful features like backreferences and </a:t>
            </a:r>
            <a:r>
              <a:rPr lang="en-GB" dirty="0" err="1"/>
              <a:t>lookarounds</a:t>
            </a:r>
            <a:r>
              <a:rPr lang="en-GB" dirty="0"/>
              <a:t>, but it opens the door to catastrophic backtracking. Languages like Python, .NET, JavaScript’s V8, and Ruby have all used this style.</a:t>
            </a:r>
          </a:p>
        </p:txBody>
      </p:sp>
      <p:sp>
        <p:nvSpPr>
          <p:cNvPr id="4" name="Slide Number Placeholder 3"/>
          <p:cNvSpPr>
            <a:spLocks noGrp="1"/>
          </p:cNvSpPr>
          <p:nvPr>
            <p:ph type="sldNum" sz="quarter" idx="5"/>
          </p:nvPr>
        </p:nvSpPr>
        <p:spPr/>
        <p:txBody>
          <a:bodyPr/>
          <a:lstStyle/>
          <a:p>
            <a:fld id="{795EA3A6-DA7A-A645-B445-24D07696B91D}" type="slidenum">
              <a:rPr lang="de-DE" smtClean="0"/>
              <a:pPr/>
              <a:t>5</a:t>
            </a:fld>
            <a:endParaRPr lang="de-DE" dirty="0"/>
          </a:p>
        </p:txBody>
      </p:sp>
    </p:spTree>
    <p:extLst>
      <p:ext uri="{BB962C8B-B14F-4D97-AF65-F5344CB8AC3E}">
        <p14:creationId xmlns:p14="http://schemas.microsoft.com/office/powerpoint/2010/main" val="151912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6B9D-520A-B037-2016-9483025C8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480B4-0E8F-685F-000C-6A248B105C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B421E3-14AF-A3D8-50E3-5AB2E4B84B84}"/>
              </a:ext>
            </a:extLst>
          </p:cNvPr>
          <p:cNvSpPr>
            <a:spLocks noGrp="1"/>
          </p:cNvSpPr>
          <p:nvPr>
            <p:ph type="body" idx="1"/>
          </p:nvPr>
        </p:nvSpPr>
        <p:spPr/>
        <p:txBody>
          <a:bodyPr/>
          <a:lstStyle/>
          <a:p>
            <a:r>
              <a:rPr lang="en-GB" dirty="0"/>
              <a:t>Let’s now turn to the literature.. We’ll look at what has been done, what assumptions these studies make, and where the gaps remain.</a:t>
            </a:r>
            <a:endParaRPr lang="en-US" dirty="0"/>
          </a:p>
        </p:txBody>
      </p:sp>
      <p:sp>
        <p:nvSpPr>
          <p:cNvPr id="4" name="Slide Number Placeholder 3">
            <a:extLst>
              <a:ext uri="{FF2B5EF4-FFF2-40B4-BE49-F238E27FC236}">
                <a16:creationId xmlns:a16="http://schemas.microsoft.com/office/drawing/2014/main" id="{4B4E8146-F2D9-84B6-E5D4-1C64BFED0F02}"/>
              </a:ext>
            </a:extLst>
          </p:cNvPr>
          <p:cNvSpPr>
            <a:spLocks noGrp="1"/>
          </p:cNvSpPr>
          <p:nvPr>
            <p:ph type="sldNum" sz="quarter" idx="5"/>
          </p:nvPr>
        </p:nvSpPr>
        <p:spPr/>
        <p:txBody>
          <a:bodyPr/>
          <a:lstStyle/>
          <a:p>
            <a:fld id="{795EA3A6-DA7A-A645-B445-24D07696B91D}" type="slidenum">
              <a:rPr lang="de-DE" smtClean="0"/>
              <a:pPr/>
              <a:t>6</a:t>
            </a:fld>
            <a:endParaRPr lang="de-DE" dirty="0"/>
          </a:p>
        </p:txBody>
      </p:sp>
    </p:spTree>
    <p:extLst>
      <p:ext uri="{BB962C8B-B14F-4D97-AF65-F5344CB8AC3E}">
        <p14:creationId xmlns:p14="http://schemas.microsoft.com/office/powerpoint/2010/main" val="326673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We reviewed papers on ReDoS published between 2015 and 2024 in top security, software engineering, and programming languages venues.</a:t>
            </a:r>
            <a:br>
              <a:rPr lang="en-GB" dirty="0"/>
            </a:br>
            <a:r>
              <a:rPr lang="en-GB" dirty="0"/>
              <a:t>We first filtered relevant papers using keywords such as ReDoS, regular expression, and denial of service, which gave us a total of 93 papers.</a:t>
            </a:r>
            <a:br>
              <a:rPr lang="en-GB" dirty="0"/>
            </a:br>
            <a:r>
              <a:rPr lang="en-GB" dirty="0"/>
              <a:t>We then narrowed this down to papers that primarily focus on ReDoS or empirically study DoS. Papers that did not evaluate their proposed methodology for ReDoS were excluded.</a:t>
            </a:r>
            <a:br>
              <a:rPr lang="en-GB" dirty="0"/>
            </a:br>
            <a:r>
              <a:rPr lang="en-GB" dirty="0"/>
              <a:t>Additionally, we reviewed related work outside of these venues through backward snowballing, applying the same inclusion and exclusion criteria.</a:t>
            </a:r>
            <a:br>
              <a:rPr lang="en-GB" dirty="0"/>
            </a:br>
            <a:r>
              <a:rPr lang="en-GB" dirty="0"/>
              <a:t>Finally, we analyzed the selected papers along four aspects: </a:t>
            </a:r>
          </a:p>
          <a:p>
            <a:r>
              <a:rPr lang="en-GB" dirty="0"/>
              <a:t>	their main research direction—detection, prevention, or mitigation; </a:t>
            </a:r>
          </a:p>
          <a:p>
            <a:r>
              <a:rPr lang="en-GB" dirty="0"/>
              <a:t>	the threat model they assume; </a:t>
            </a:r>
          </a:p>
          <a:p>
            <a:r>
              <a:rPr lang="en-GB" dirty="0"/>
              <a:t>	how they define vulnerable regexes; </a:t>
            </a:r>
          </a:p>
          <a:p>
            <a:r>
              <a:rPr lang="en-GB" dirty="0"/>
              <a:t>	and the evaluation methods they use.</a:t>
            </a:r>
          </a:p>
        </p:txBody>
      </p:sp>
      <p:sp>
        <p:nvSpPr>
          <p:cNvPr id="4" name="Slide Number Placeholder 3"/>
          <p:cNvSpPr>
            <a:spLocks noGrp="1"/>
          </p:cNvSpPr>
          <p:nvPr>
            <p:ph type="sldNum" sz="quarter" idx="5"/>
          </p:nvPr>
        </p:nvSpPr>
        <p:spPr/>
        <p:txBody>
          <a:bodyPr/>
          <a:lstStyle/>
          <a:p>
            <a:fld id="{795EA3A6-DA7A-A645-B445-24D07696B91D}" type="slidenum">
              <a:rPr lang="de-DE" smtClean="0"/>
              <a:pPr/>
              <a:t>7</a:t>
            </a:fld>
            <a:endParaRPr lang="de-DE" dirty="0"/>
          </a:p>
        </p:txBody>
      </p:sp>
    </p:spTree>
    <p:extLst>
      <p:ext uri="{BB962C8B-B14F-4D97-AF65-F5344CB8AC3E}">
        <p14:creationId xmlns:p14="http://schemas.microsoft.com/office/powerpoint/2010/main" val="416058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realistic threat model is essential in any security study. But interestingly, 80% of the studies treated regex as isolated code fragments without considering the surrounding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which is one of the main pushbacks from the developer community.</a:t>
            </a:r>
            <a:endParaRPr lang="en-GB" sz="1200" b="0" i="0" kern="1200" dirty="0">
              <a:solidFill>
                <a:schemeClr val="tx1"/>
              </a:solidFill>
              <a:effectLst/>
              <a:latin typeface="Montserrat" pitchFamily="2" charset="77"/>
              <a:ea typeface="+mn-ea"/>
              <a:cs typeface="+mn-cs"/>
            </a:endParaRPr>
          </a:p>
        </p:txBody>
      </p:sp>
      <p:sp>
        <p:nvSpPr>
          <p:cNvPr id="4" name="Slide Number Placeholder 3"/>
          <p:cNvSpPr>
            <a:spLocks noGrp="1"/>
          </p:cNvSpPr>
          <p:nvPr>
            <p:ph type="sldNum" sz="quarter" idx="5"/>
          </p:nvPr>
        </p:nvSpPr>
        <p:spPr/>
        <p:txBody>
          <a:bodyPr/>
          <a:lstStyle/>
          <a:p>
            <a:fld id="{795EA3A6-DA7A-A645-B445-24D07696B91D}" type="slidenum">
              <a:rPr lang="de-DE" smtClean="0"/>
              <a:pPr/>
              <a:t>8</a:t>
            </a:fld>
            <a:endParaRPr lang="de-DE" dirty="0"/>
          </a:p>
        </p:txBody>
      </p:sp>
    </p:spTree>
    <p:extLst>
      <p:ext uri="{BB962C8B-B14F-4D97-AF65-F5344CB8AC3E}">
        <p14:creationId xmlns:p14="http://schemas.microsoft.com/office/powerpoint/2010/main" val="1024583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Only 9 studies </a:t>
            </a:r>
            <a:r>
              <a:rPr lang="en-GB" sz="1200" b="0" i="0" kern="1200" dirty="0">
                <a:solidFill>
                  <a:schemeClr val="tx1"/>
                </a:solidFill>
                <a:effectLst/>
                <a:latin typeface="Montserrat" pitchFamily="2" charset="77"/>
                <a:ea typeface="+mn-ea"/>
                <a:cs typeface="+mn-cs"/>
              </a:rPr>
              <a:t>extend their analysis to the surrounding context, such as within library code such as NPM, </a:t>
            </a:r>
            <a:r>
              <a:rPr lang="en-GB" sz="1200" b="0" i="0" kern="1200" dirty="0" err="1">
                <a:solidFill>
                  <a:schemeClr val="tx1"/>
                </a:solidFill>
                <a:effectLst/>
                <a:latin typeface="Montserrat" pitchFamily="2" charset="77"/>
                <a:ea typeface="+mn-ea"/>
                <a:cs typeface="+mn-cs"/>
              </a:rPr>
              <a:t>PYPIor</a:t>
            </a:r>
            <a:r>
              <a:rPr lang="en-GB" sz="1200" b="0" i="0" kern="1200" dirty="0">
                <a:solidFill>
                  <a:schemeClr val="tx1"/>
                </a:solidFill>
                <a:effectLst/>
                <a:latin typeface="Montserrat" pitchFamily="2" charset="77"/>
                <a:ea typeface="+mn-ea"/>
                <a:cs typeface="+mn-cs"/>
              </a:rPr>
              <a:t> Maven</a:t>
            </a:r>
          </a:p>
          <a:p>
            <a:endParaRPr lang="en-US" dirty="0"/>
          </a:p>
        </p:txBody>
      </p:sp>
      <p:sp>
        <p:nvSpPr>
          <p:cNvPr id="4" name="Slide Number Placeholder 3"/>
          <p:cNvSpPr>
            <a:spLocks noGrp="1"/>
          </p:cNvSpPr>
          <p:nvPr>
            <p:ph type="sldNum" sz="quarter" idx="5"/>
          </p:nvPr>
        </p:nvSpPr>
        <p:spPr/>
        <p:txBody>
          <a:bodyPr/>
          <a:lstStyle/>
          <a:p>
            <a:fld id="{795EA3A6-DA7A-A645-B445-24D07696B91D}" type="slidenum">
              <a:rPr lang="de-DE" smtClean="0"/>
              <a:pPr/>
              <a:t>9</a:t>
            </a:fld>
            <a:endParaRPr lang="de-DE" dirty="0"/>
          </a:p>
        </p:txBody>
      </p:sp>
    </p:spTree>
    <p:extLst>
      <p:ext uri="{BB962C8B-B14F-4D97-AF65-F5344CB8AC3E}">
        <p14:creationId xmlns:p14="http://schemas.microsoft.com/office/powerpoint/2010/main" val="2417306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_Title – ligh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el 10">
            <a:extLst>
              <a:ext uri="{FF2B5EF4-FFF2-40B4-BE49-F238E27FC236}">
                <a16:creationId xmlns:a16="http://schemas.microsoft.com/office/drawing/2014/main" id="{8EB1DA5D-2A7E-B1A1-4B11-CE6E8FD158C7}"/>
              </a:ext>
            </a:extLst>
          </p:cNvPr>
          <p:cNvSpPr>
            <a:spLocks noGrp="1"/>
          </p:cNvSpPr>
          <p:nvPr>
            <p:ph type="title" hasCustomPrompt="1"/>
          </p:nvPr>
        </p:nvSpPr>
        <p:spPr>
          <a:xfrm>
            <a:off x="1018800" y="1090800"/>
            <a:ext cx="9059055" cy="3317965"/>
          </a:xfrm>
        </p:spPr>
        <p:txBody>
          <a:bodyPr tIns="0" anchor="b" anchorCtr="0">
            <a:normAutofit/>
          </a:bodyPr>
          <a:lstStyle>
            <a:lvl1pPr>
              <a:defRPr sz="4800">
                <a:solidFill>
                  <a:schemeClr val="tx1"/>
                </a:solidFill>
              </a:defRPr>
            </a:lvl1pPr>
          </a:lstStyle>
          <a:p>
            <a:r>
              <a:rPr lang="de-DE" dirty="0"/>
              <a:t>Title </a:t>
            </a:r>
            <a:r>
              <a:rPr lang="de-DE" dirty="0" err="1"/>
              <a:t>of</a:t>
            </a:r>
            <a:r>
              <a:rPr lang="de-DE" dirty="0"/>
              <a:t> </a:t>
            </a:r>
            <a:r>
              <a:rPr lang="de-DE" dirty="0" err="1"/>
              <a:t>your</a:t>
            </a:r>
            <a:r>
              <a:rPr lang="de-DE" dirty="0"/>
              <a:t> </a:t>
            </a:r>
            <a:r>
              <a:rPr lang="de-DE" dirty="0" err="1"/>
              <a:t>presentation</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long</a:t>
            </a:r>
            <a:r>
              <a:rPr lang="de-DE" dirty="0"/>
              <a:t> and </a:t>
            </a:r>
            <a:r>
              <a:rPr lang="de-DE" dirty="0" err="1"/>
              <a:t>very</a:t>
            </a:r>
            <a:r>
              <a:rPr lang="de-DE" dirty="0"/>
              <a:t> </a:t>
            </a:r>
            <a:r>
              <a:rPr lang="de-DE" dirty="0" err="1"/>
              <a:t>important</a:t>
            </a:r>
            <a:endParaRPr lang="en-US" dirty="0"/>
          </a:p>
        </p:txBody>
      </p:sp>
      <p:sp>
        <p:nvSpPr>
          <p:cNvPr id="6" name="Textplatzhalter 14">
            <a:extLst>
              <a:ext uri="{FF2B5EF4-FFF2-40B4-BE49-F238E27FC236}">
                <a16:creationId xmlns:a16="http://schemas.microsoft.com/office/drawing/2014/main" id="{7DE64883-8E9D-62A0-0F9B-616DEC3E0221}"/>
              </a:ext>
            </a:extLst>
          </p:cNvPr>
          <p:cNvSpPr>
            <a:spLocks noGrp="1"/>
          </p:cNvSpPr>
          <p:nvPr>
            <p:ph type="body" sz="quarter" idx="11" hasCustomPrompt="1"/>
          </p:nvPr>
        </p:nvSpPr>
        <p:spPr>
          <a:xfrm>
            <a:off x="1019174" y="4597200"/>
            <a:ext cx="9058681" cy="940465"/>
          </a:xfrm>
          <a:prstGeom prst="rect">
            <a:avLst/>
          </a:prstGeom>
        </p:spPr>
        <p:txBody>
          <a:bodyPr tIns="0" bIns="0" anchor="t" anchorCtr="0">
            <a:normAutofit/>
          </a:bodyPr>
          <a:lstStyle>
            <a:lvl1pPr marL="612" indent="0">
              <a:lnSpc>
                <a:spcPct val="120000"/>
              </a:lnSpc>
              <a:buNone/>
              <a:defRPr sz="2800" b="0" i="1">
                <a:solidFill>
                  <a:schemeClr val="tx1"/>
                </a:solidFill>
                <a:latin typeface="Montserrat" pitchFamily="2" charset="77"/>
              </a:defRPr>
            </a:lvl1pPr>
          </a:lstStyle>
          <a:p>
            <a:pPr lvl="0"/>
            <a:r>
              <a:rPr lang="de-DE" dirty="0"/>
              <a:t>Optional </a:t>
            </a:r>
            <a:r>
              <a:rPr lang="de-DE" dirty="0" err="1"/>
              <a:t>subtitle</a:t>
            </a:r>
            <a:r>
              <a:rPr lang="de-DE" dirty="0"/>
              <a:t>, </a:t>
            </a:r>
            <a:r>
              <a:rPr lang="de-DE" dirty="0" err="1"/>
              <a:t>can</a:t>
            </a:r>
            <a:r>
              <a:rPr lang="de-DE" dirty="0"/>
              <a:t> </a:t>
            </a:r>
            <a:r>
              <a:rPr lang="de-DE" dirty="0" err="1"/>
              <a:t>be</a:t>
            </a:r>
            <a:r>
              <a:rPr lang="de-DE" dirty="0"/>
              <a:t> </a:t>
            </a:r>
            <a:r>
              <a:rPr lang="de-DE" dirty="0" err="1"/>
              <a:t>slightly</a:t>
            </a:r>
            <a:r>
              <a:rPr lang="de-DE" dirty="0"/>
              <a:t> </a:t>
            </a:r>
            <a:r>
              <a:rPr lang="de-DE" dirty="0" err="1"/>
              <a:t>longer</a:t>
            </a:r>
            <a:r>
              <a:rPr lang="de-DE" dirty="0"/>
              <a:t>; </a:t>
            </a:r>
            <a:r>
              <a:rPr lang="de-DE" dirty="0" err="1"/>
              <a:t>or</a:t>
            </a:r>
            <a:r>
              <a:rPr lang="de-DE" dirty="0"/>
              <a:t> </a:t>
            </a:r>
            <a:r>
              <a:rPr lang="de-DE" dirty="0" err="1"/>
              <a:t>delete</a:t>
            </a:r>
            <a:r>
              <a:rPr lang="de-DE" dirty="0"/>
              <a:t> </a:t>
            </a:r>
            <a:r>
              <a:rPr lang="de-DE" dirty="0" err="1"/>
              <a:t>this</a:t>
            </a:r>
            <a:r>
              <a:rPr lang="de-DE" dirty="0"/>
              <a:t> box </a:t>
            </a:r>
            <a:r>
              <a:rPr lang="de-DE" dirty="0" err="1"/>
              <a:t>for</a:t>
            </a:r>
            <a:r>
              <a:rPr lang="de-DE" dirty="0"/>
              <a:t> a </a:t>
            </a:r>
            <a:r>
              <a:rPr lang="de-DE" dirty="0" err="1"/>
              <a:t>much</a:t>
            </a:r>
            <a:r>
              <a:rPr lang="de-DE" dirty="0"/>
              <a:t> larger title box</a:t>
            </a:r>
          </a:p>
        </p:txBody>
      </p:sp>
      <p:sp>
        <p:nvSpPr>
          <p:cNvPr id="7" name="Textplatzhalter 14">
            <a:extLst>
              <a:ext uri="{FF2B5EF4-FFF2-40B4-BE49-F238E27FC236}">
                <a16:creationId xmlns:a16="http://schemas.microsoft.com/office/drawing/2014/main" id="{EE22E27C-ED67-10FB-A7E0-D9C1780E9F5B}"/>
              </a:ext>
            </a:extLst>
          </p:cNvPr>
          <p:cNvSpPr>
            <a:spLocks noGrp="1"/>
          </p:cNvSpPr>
          <p:nvPr>
            <p:ph type="body" sz="quarter" idx="22" hasCustomPrompt="1"/>
          </p:nvPr>
        </p:nvSpPr>
        <p:spPr>
          <a:xfrm>
            <a:off x="1018799" y="5768975"/>
            <a:ext cx="9058681" cy="755648"/>
          </a:xfrm>
          <a:prstGeom prst="rect">
            <a:avLst/>
          </a:prstGeom>
        </p:spPr>
        <p:txBody>
          <a:bodyPr tIns="0" bIns="0" anchor="t" anchorCtr="0">
            <a:normAutofit/>
          </a:bodyPr>
          <a:lstStyle>
            <a:lvl1pPr marL="612" indent="0">
              <a:lnSpc>
                <a:spcPct val="150000"/>
              </a:lnSpc>
              <a:buNone/>
              <a:defRPr sz="2000" b="0" i="0">
                <a:solidFill>
                  <a:schemeClr val="tx1"/>
                </a:solidFill>
                <a:latin typeface="Montserrat" pitchFamily="2" charset="77"/>
              </a:defRPr>
            </a:lvl1pPr>
          </a:lstStyle>
          <a:p>
            <a:pPr lvl="0"/>
            <a:r>
              <a:rPr lang="de-DE" dirty="0" err="1"/>
              <a:t>(Title) First Name Surname | e.g. Conference | Date (optional)</a:t>
            </a:r>
            <a:endParaRPr lang="de-DE" dirty="0"/>
          </a:p>
        </p:txBody>
      </p:sp>
      <p:pic>
        <p:nvPicPr>
          <p:cNvPr id="8" name="Grafik 7">
            <a:extLst>
              <a:ext uri="{FF2B5EF4-FFF2-40B4-BE49-F238E27FC236}">
                <a16:creationId xmlns:a16="http://schemas.microsoft.com/office/drawing/2014/main" id="{738EF1EB-2655-2948-1DB4-680A23137BC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9712" y="180000"/>
            <a:ext cx="2147142" cy="540000"/>
          </a:xfrm>
          <a:prstGeom prst="rect">
            <a:avLst/>
          </a:prstGeom>
        </p:spPr>
      </p:pic>
    </p:spTree>
    <p:extLst>
      <p:ext uri="{BB962C8B-B14F-4D97-AF65-F5344CB8AC3E}">
        <p14:creationId xmlns:p14="http://schemas.microsoft.com/office/powerpoint/2010/main" val="3829116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15:guide id="2" orient="horz" pos="41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Photo/Graphic + more Text – ligh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4F117E4-9D9A-CDDB-6127-12D8C5825E4B}"/>
              </a:ext>
            </a:extLst>
          </p:cNvPr>
          <p:cNvSpPr/>
          <p:nvPr userDrawn="1"/>
        </p:nvSpPr>
        <p:spPr>
          <a:xfrm>
            <a:off x="6095207" y="-1"/>
            <a:ext cx="6096789"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609600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sp>
        <p:nvSpPr>
          <p:cNvPr id="14" name="Bildplatzhalter 11">
            <a:extLst>
              <a:ext uri="{FF2B5EF4-FFF2-40B4-BE49-F238E27FC236}">
                <a16:creationId xmlns:a16="http://schemas.microsoft.com/office/drawing/2014/main" id="{1B47B2D4-84C2-4F28-022B-F3518673FF3E}"/>
              </a:ext>
            </a:extLst>
          </p:cNvPr>
          <p:cNvSpPr>
            <a:spLocks noGrp="1"/>
          </p:cNvSpPr>
          <p:nvPr>
            <p:ph type="pic" sz="quarter" idx="25" hasCustomPrompt="1"/>
          </p:nvPr>
        </p:nvSpPr>
        <p:spPr>
          <a:xfrm>
            <a:off x="1018384" y="1089025"/>
            <a:ext cx="506160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51A588A-78CA-F3E7-2FE3-30B6BD2EBC5A}"/>
              </a:ext>
            </a:extLst>
          </p:cNvPr>
          <p:cNvSpPr>
            <a:spLocks noGrp="1"/>
          </p:cNvSpPr>
          <p:nvPr>
            <p:ph type="ftr" sz="quarter" idx="28"/>
          </p:nvPr>
        </p:nvSpPr>
        <p:spPr/>
        <p:txBody>
          <a:bodyPr/>
          <a:lstStyle/>
          <a:p>
            <a:endParaRPr lang="en-US" dirty="0"/>
          </a:p>
        </p:txBody>
      </p:sp>
      <p:sp>
        <p:nvSpPr>
          <p:cNvPr id="9" name="Foliennummernplatzhalter 8">
            <a:extLst>
              <a:ext uri="{FF2B5EF4-FFF2-40B4-BE49-F238E27FC236}">
                <a16:creationId xmlns:a16="http://schemas.microsoft.com/office/drawing/2014/main" id="{DA5233B9-5C17-91AE-03ED-110D9528D6AD}"/>
              </a:ext>
            </a:extLst>
          </p:cNvPr>
          <p:cNvSpPr>
            <a:spLocks noGrp="1"/>
          </p:cNvSpPr>
          <p:nvPr>
            <p:ph type="sldNum" sz="quarter" idx="2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70077CA2-47B2-916F-1B8F-495A1A3DC7B5}"/>
              </a:ext>
            </a:extLst>
          </p:cNvPr>
          <p:cNvSpPr>
            <a:spLocks noGrp="1"/>
          </p:cNvSpPr>
          <p:nvPr>
            <p:ph type="body" sz="quarter" idx="30" hasCustomPrompt="1"/>
          </p:nvPr>
        </p:nvSpPr>
        <p:spPr>
          <a:xfrm>
            <a:off x="6275387" y="1089025"/>
            <a:ext cx="5545131" cy="4679945"/>
          </a:xfrm>
        </p:spPr>
        <p:txBody>
          <a:bodyPr/>
          <a:lstStyle/>
          <a:p>
            <a:pPr lvl="0"/>
            <a:r>
              <a:rPr lang="de-DE"/>
              <a:t>Your bullet points, text, etc.</a:t>
            </a:r>
          </a:p>
        </p:txBody>
      </p:sp>
    </p:spTree>
    <p:extLst>
      <p:ext uri="{BB962C8B-B14F-4D97-AF65-F5344CB8AC3E}">
        <p14:creationId xmlns:p14="http://schemas.microsoft.com/office/powerpoint/2010/main" val="53945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Content Compare: Text + Photo/Graphic – light">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40B547B-1A7D-3AD8-514E-DE0A272266B0}"/>
              </a:ext>
            </a:extLst>
          </p:cNvPr>
          <p:cNvSpPr>
            <a:spLocks noGrp="1"/>
          </p:cNvSpPr>
          <p:nvPr>
            <p:ph type="pic" sz="quarter" idx="29" hasCustomPrompt="1"/>
          </p:nvPr>
        </p:nvSpPr>
        <p:spPr>
          <a:xfrm>
            <a:off x="7119600" y="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11" name="Bildplatzhalter 9">
            <a:extLst>
              <a:ext uri="{FF2B5EF4-FFF2-40B4-BE49-F238E27FC236}">
                <a16:creationId xmlns:a16="http://schemas.microsoft.com/office/drawing/2014/main" id="{118B24FB-7342-65C4-446D-C097168D3FB9}"/>
              </a:ext>
            </a:extLst>
          </p:cNvPr>
          <p:cNvSpPr>
            <a:spLocks noGrp="1"/>
          </p:cNvSpPr>
          <p:nvPr>
            <p:ph type="pic" sz="quarter" idx="30" hasCustomPrompt="1"/>
          </p:nvPr>
        </p:nvSpPr>
        <p:spPr>
          <a:xfrm>
            <a:off x="7119600" y="344160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710327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5919520" cy="540000"/>
          </a:xfrm>
          <a:prstGeom prst="rect">
            <a:avLst/>
          </a:prstGeom>
        </p:spPr>
        <p:txBody>
          <a:bodyPr/>
          <a:lstStyle/>
          <a:p>
            <a:r>
              <a:rPr lang="de-DE" dirty="0"/>
              <a:t>Short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4" name="Fußzeilenplatzhalter 13">
            <a:extLst>
              <a:ext uri="{FF2B5EF4-FFF2-40B4-BE49-F238E27FC236}">
                <a16:creationId xmlns:a16="http://schemas.microsoft.com/office/drawing/2014/main" id="{8FCD37DF-BA01-904B-0610-553A509F93C5}"/>
              </a:ext>
            </a:extLst>
          </p:cNvPr>
          <p:cNvSpPr>
            <a:spLocks noGrp="1"/>
          </p:cNvSpPr>
          <p:nvPr>
            <p:ph type="ftr" sz="quarter" idx="31"/>
          </p:nvPr>
        </p:nvSpPr>
        <p:spPr/>
        <p:txBody>
          <a:bodyPr/>
          <a:lstStyle/>
          <a:p>
            <a:endParaRPr lang="en-US" dirty="0"/>
          </a:p>
        </p:txBody>
      </p:sp>
      <p:sp>
        <p:nvSpPr>
          <p:cNvPr id="15" name="Foliennummernplatzhalter 14">
            <a:extLst>
              <a:ext uri="{FF2B5EF4-FFF2-40B4-BE49-F238E27FC236}">
                <a16:creationId xmlns:a16="http://schemas.microsoft.com/office/drawing/2014/main" id="{87A52F0F-047A-26E5-2364-74A1A4507893}"/>
              </a:ext>
            </a:extLst>
          </p:cNvPr>
          <p:cNvSpPr>
            <a:spLocks noGrp="1"/>
          </p:cNvSpPr>
          <p:nvPr>
            <p:ph type="sldNum" sz="quarter" idx="32"/>
          </p:nvPr>
        </p:nvSpPr>
        <p:spPr/>
        <p:txBody>
          <a:bodyPr/>
          <a:lstStyle/>
          <a:p>
            <a:fld id="{52689698-0BB7-BE4D-A8C0-0C9B085F3959}" type="slidenum">
              <a:rPr lang="de-DE" smtClean="0"/>
              <a:pPr/>
              <a:t>‹#›</a:t>
            </a:fld>
            <a:endParaRPr lang="de-DE" dirty="0"/>
          </a:p>
        </p:txBody>
      </p:sp>
      <p:sp>
        <p:nvSpPr>
          <p:cNvPr id="17" name="Textplatzhalter 16">
            <a:extLst>
              <a:ext uri="{FF2B5EF4-FFF2-40B4-BE49-F238E27FC236}">
                <a16:creationId xmlns:a16="http://schemas.microsoft.com/office/drawing/2014/main" id="{A53891A2-E73B-D4C3-F17D-5B0BF21222D7}"/>
              </a:ext>
            </a:extLst>
          </p:cNvPr>
          <p:cNvSpPr>
            <a:spLocks noGrp="1"/>
          </p:cNvSpPr>
          <p:nvPr>
            <p:ph type="body" sz="quarter" idx="33" hasCustomPrompt="1"/>
          </p:nvPr>
        </p:nvSpPr>
        <p:spPr>
          <a:xfrm>
            <a:off x="1017610" y="1090800"/>
            <a:ext cx="5903999" cy="2156400"/>
          </a:xfrm>
        </p:spPr>
        <p:txBody>
          <a:bodyPr/>
          <a:lstStyle/>
          <a:p>
            <a:pPr lvl="0"/>
            <a:r>
              <a:rPr lang="de-DE"/>
              <a:t>Your bullet points, text, etc.</a:t>
            </a:r>
          </a:p>
        </p:txBody>
      </p:sp>
      <p:sp>
        <p:nvSpPr>
          <p:cNvPr id="19" name="Textplatzhalter 18">
            <a:extLst>
              <a:ext uri="{FF2B5EF4-FFF2-40B4-BE49-F238E27FC236}">
                <a16:creationId xmlns:a16="http://schemas.microsoft.com/office/drawing/2014/main" id="{D763FDCE-CA47-B0CF-DE9B-EEE81722534E}"/>
              </a:ext>
            </a:extLst>
          </p:cNvPr>
          <p:cNvSpPr>
            <a:spLocks noGrp="1"/>
          </p:cNvSpPr>
          <p:nvPr>
            <p:ph type="body" sz="quarter" idx="34" hasCustomPrompt="1"/>
          </p:nvPr>
        </p:nvSpPr>
        <p:spPr>
          <a:xfrm>
            <a:off x="1019176" y="3614400"/>
            <a:ext cx="5903999" cy="2156400"/>
          </a:xfrm>
        </p:spPr>
        <p:txBody>
          <a:bodyPr/>
          <a:lstStyle/>
          <a:p>
            <a:pPr lvl="0"/>
            <a:r>
              <a:rPr lang="de-DE"/>
              <a:t>Your bullet points, text, etc.</a:t>
            </a:r>
          </a:p>
        </p:txBody>
      </p:sp>
    </p:spTree>
    <p:extLst>
      <p:ext uri="{BB962C8B-B14F-4D97-AF65-F5344CB8AC3E}">
        <p14:creationId xmlns:p14="http://schemas.microsoft.com/office/powerpoint/2010/main" val="18520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 Compare: 2 Text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 name="Titel 1">
            <a:extLst>
              <a:ext uri="{FF2B5EF4-FFF2-40B4-BE49-F238E27FC236}">
                <a16:creationId xmlns:a16="http://schemas.microsoft.com/office/drawing/2014/main" id="{A123BD77-AADE-480E-8E85-B432D26DF205}"/>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cxnSp>
        <p:nvCxnSpPr>
          <p:cNvPr id="7" name="Gerade Verbindung 6">
            <a:extLst>
              <a:ext uri="{FF2B5EF4-FFF2-40B4-BE49-F238E27FC236}">
                <a16:creationId xmlns:a16="http://schemas.microsoft.com/office/drawing/2014/main" id="{04A5DF84-E07C-FE32-CEBF-2B98E3671A38}"/>
              </a:ext>
            </a:extLst>
          </p:cNvPr>
          <p:cNvCxnSpPr>
            <a:cxnSpLocks/>
          </p:cNvCxnSpPr>
          <p:nvPr userDrawn="1"/>
        </p:nvCxnSpPr>
        <p:spPr>
          <a:xfrm flipV="1">
            <a:off x="6096000"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Fußzeilenplatzhalter 8">
            <a:extLst>
              <a:ext uri="{FF2B5EF4-FFF2-40B4-BE49-F238E27FC236}">
                <a16:creationId xmlns:a16="http://schemas.microsoft.com/office/drawing/2014/main" id="{EE9F01BB-453B-ACA7-F35E-1883827D7DA6}"/>
              </a:ext>
            </a:extLst>
          </p:cNvPr>
          <p:cNvSpPr>
            <a:spLocks noGrp="1"/>
          </p:cNvSpPr>
          <p:nvPr>
            <p:ph type="ftr" sz="quarter" idx="37"/>
          </p:nvPr>
        </p:nvSpPr>
        <p:spPr/>
        <p:txBody>
          <a:bodyPr/>
          <a:lstStyle/>
          <a:p>
            <a:endParaRPr lang="en-US" dirty="0"/>
          </a:p>
        </p:txBody>
      </p:sp>
      <p:sp>
        <p:nvSpPr>
          <p:cNvPr id="10" name="Foliennummernplatzhalter 9">
            <a:extLst>
              <a:ext uri="{FF2B5EF4-FFF2-40B4-BE49-F238E27FC236}">
                <a16:creationId xmlns:a16="http://schemas.microsoft.com/office/drawing/2014/main" id="{600B0EEB-D9FC-752C-2B9F-3E482ED3C6FC}"/>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2" name="Textplatzhalter 11">
            <a:extLst>
              <a:ext uri="{FF2B5EF4-FFF2-40B4-BE49-F238E27FC236}">
                <a16:creationId xmlns:a16="http://schemas.microsoft.com/office/drawing/2014/main" id="{9476D6F1-830C-6E54-9E65-8A7AA6388C4B}"/>
              </a:ext>
            </a:extLst>
          </p:cNvPr>
          <p:cNvSpPr>
            <a:spLocks noGrp="1"/>
          </p:cNvSpPr>
          <p:nvPr>
            <p:ph type="body" sz="quarter" idx="39" hasCustomPrompt="1"/>
          </p:nvPr>
        </p:nvSpPr>
        <p:spPr>
          <a:xfrm>
            <a:off x="1018800" y="1090800"/>
            <a:ext cx="4896000" cy="4680000"/>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3">
            <a:extLst>
              <a:ext uri="{FF2B5EF4-FFF2-40B4-BE49-F238E27FC236}">
                <a16:creationId xmlns:a16="http://schemas.microsoft.com/office/drawing/2014/main" id="{EC3E87D9-769C-93EA-EF40-5D57E8D594EF}"/>
              </a:ext>
            </a:extLst>
          </p:cNvPr>
          <p:cNvSpPr>
            <a:spLocks noGrp="1"/>
          </p:cNvSpPr>
          <p:nvPr>
            <p:ph type="body" sz="quarter" idx="40" hasCustomPrompt="1"/>
          </p:nvPr>
        </p:nvSpPr>
        <p:spPr>
          <a:xfrm>
            <a:off x="6275388" y="1089024"/>
            <a:ext cx="4896000" cy="4681776"/>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891304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_Content Compare: 2 Text + Photo/Graphic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1" name="Bildplatzhalter 11">
            <a:extLst>
              <a:ext uri="{FF2B5EF4-FFF2-40B4-BE49-F238E27FC236}">
                <a16:creationId xmlns:a16="http://schemas.microsoft.com/office/drawing/2014/main" id="{83A52E88-E8FC-715C-A71F-C046255ECC25}"/>
              </a:ext>
            </a:extLst>
          </p:cNvPr>
          <p:cNvSpPr>
            <a:spLocks noGrp="1"/>
          </p:cNvSpPr>
          <p:nvPr>
            <p:ph type="pic" sz="quarter" idx="25" hasCustomPrompt="1"/>
          </p:nvPr>
        </p:nvSpPr>
        <p:spPr>
          <a:xfrm>
            <a:off x="1018384" y="1089025"/>
            <a:ext cx="4393266"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Bildplatzhalter 11">
            <a:extLst>
              <a:ext uri="{FF2B5EF4-FFF2-40B4-BE49-F238E27FC236}">
                <a16:creationId xmlns:a16="http://schemas.microsoft.com/office/drawing/2014/main" id="{A98B5C80-1F40-EA43-6393-D05804A389E5}"/>
              </a:ext>
            </a:extLst>
          </p:cNvPr>
          <p:cNvSpPr>
            <a:spLocks noGrp="1"/>
          </p:cNvSpPr>
          <p:nvPr>
            <p:ph type="pic" sz="quarter" idx="34" hasCustomPrompt="1"/>
          </p:nvPr>
        </p:nvSpPr>
        <p:spPr>
          <a:xfrm>
            <a:off x="6780352" y="1089025"/>
            <a:ext cx="4393266"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0A8B2B67-79D9-8083-64BD-AB75BD4BC4C3}"/>
              </a:ext>
            </a:extLst>
          </p:cNvPr>
          <p:cNvSpPr>
            <a:spLocks noGrp="1"/>
          </p:cNvSpPr>
          <p:nvPr>
            <p:ph type="ftr" sz="quarter" idx="37"/>
          </p:nvPr>
        </p:nvSpPr>
        <p:spPr/>
        <p:txBody>
          <a:bodyPr/>
          <a:lstStyle/>
          <a:p>
            <a:endParaRPr lang="en-US" dirty="0"/>
          </a:p>
        </p:txBody>
      </p:sp>
      <p:sp>
        <p:nvSpPr>
          <p:cNvPr id="7" name="Foliennummernplatzhalter 6">
            <a:extLst>
              <a:ext uri="{FF2B5EF4-FFF2-40B4-BE49-F238E27FC236}">
                <a16:creationId xmlns:a16="http://schemas.microsoft.com/office/drawing/2014/main" id="{BD593569-8285-BF4F-A856-32C4A1E2C371}"/>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0" name="Textplatzhalter 9">
            <a:extLst>
              <a:ext uri="{FF2B5EF4-FFF2-40B4-BE49-F238E27FC236}">
                <a16:creationId xmlns:a16="http://schemas.microsoft.com/office/drawing/2014/main" id="{EFA03888-E73F-A93C-ADEE-B961F4421E27}"/>
              </a:ext>
            </a:extLst>
          </p:cNvPr>
          <p:cNvSpPr>
            <a:spLocks noGrp="1"/>
          </p:cNvSpPr>
          <p:nvPr>
            <p:ph type="body" sz="quarter" idx="39" hasCustomPrompt="1"/>
          </p:nvPr>
        </p:nvSpPr>
        <p:spPr>
          <a:xfrm>
            <a:off x="1018374" y="3614400"/>
            <a:ext cx="4393271"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9DB924A5-5182-38F8-79E2-FB75D2F2CDFE}"/>
              </a:ext>
            </a:extLst>
          </p:cNvPr>
          <p:cNvSpPr>
            <a:spLocks noGrp="1"/>
          </p:cNvSpPr>
          <p:nvPr>
            <p:ph type="body" sz="quarter" idx="40" hasCustomPrompt="1"/>
          </p:nvPr>
        </p:nvSpPr>
        <p:spPr>
          <a:xfrm>
            <a:off x="6778800" y="3614400"/>
            <a:ext cx="43920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407345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_Content Compare: 3 Text + Photo/Graphic – l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200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0" name="Bildplatzhalter 11">
            <a:extLst>
              <a:ext uri="{FF2B5EF4-FFF2-40B4-BE49-F238E27FC236}">
                <a16:creationId xmlns:a16="http://schemas.microsoft.com/office/drawing/2014/main" id="{6531C112-2E6C-D8E5-F86B-BA82537349A6}"/>
              </a:ext>
            </a:extLst>
          </p:cNvPr>
          <p:cNvSpPr>
            <a:spLocks noGrp="1"/>
          </p:cNvSpPr>
          <p:nvPr>
            <p:ph type="pic" sz="quarter" idx="25" hasCustomPrompt="1"/>
          </p:nvPr>
        </p:nvSpPr>
        <p:spPr>
          <a:xfrm>
            <a:off x="1018384"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2" name="Bildplatzhalter 11">
            <a:extLst>
              <a:ext uri="{FF2B5EF4-FFF2-40B4-BE49-F238E27FC236}">
                <a16:creationId xmlns:a16="http://schemas.microsoft.com/office/drawing/2014/main" id="{F9216051-B1CA-B6D9-AA7C-92B03F1B0F4E}"/>
              </a:ext>
            </a:extLst>
          </p:cNvPr>
          <p:cNvSpPr>
            <a:spLocks noGrp="1"/>
          </p:cNvSpPr>
          <p:nvPr>
            <p:ph type="pic" sz="quarter" idx="32" hasCustomPrompt="1"/>
          </p:nvPr>
        </p:nvSpPr>
        <p:spPr>
          <a:xfrm>
            <a:off x="4551331"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5" name="Bildplatzhalter 11">
            <a:extLst>
              <a:ext uri="{FF2B5EF4-FFF2-40B4-BE49-F238E27FC236}">
                <a16:creationId xmlns:a16="http://schemas.microsoft.com/office/drawing/2014/main" id="{79051B38-4C52-EDF3-7E8B-80F5A2145B4E}"/>
              </a:ext>
            </a:extLst>
          </p:cNvPr>
          <p:cNvSpPr>
            <a:spLocks noGrp="1"/>
          </p:cNvSpPr>
          <p:nvPr>
            <p:ph type="pic" sz="quarter" idx="33" hasCustomPrompt="1"/>
          </p:nvPr>
        </p:nvSpPr>
        <p:spPr>
          <a:xfrm>
            <a:off x="8073178" y="1089025"/>
            <a:ext cx="3087688" cy="2323770"/>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A70CEFF3-012B-8F72-7851-9879367AB698}"/>
              </a:ext>
            </a:extLst>
          </p:cNvPr>
          <p:cNvSpPr>
            <a:spLocks noGrp="1"/>
          </p:cNvSpPr>
          <p:nvPr>
            <p:ph type="ftr" sz="quarter" idx="38"/>
          </p:nvPr>
        </p:nvSpPr>
        <p:spPr/>
        <p:txBody>
          <a:bodyPr/>
          <a:lstStyle/>
          <a:p>
            <a:endParaRPr lang="en-US" dirty="0"/>
          </a:p>
        </p:txBody>
      </p:sp>
      <p:sp>
        <p:nvSpPr>
          <p:cNvPr id="7" name="Foliennummernplatzhalter 6">
            <a:extLst>
              <a:ext uri="{FF2B5EF4-FFF2-40B4-BE49-F238E27FC236}">
                <a16:creationId xmlns:a16="http://schemas.microsoft.com/office/drawing/2014/main" id="{98940E81-DF82-2894-0F0B-C8C7F20384EC}"/>
              </a:ext>
            </a:extLst>
          </p:cNvPr>
          <p:cNvSpPr>
            <a:spLocks noGrp="1"/>
          </p:cNvSpPr>
          <p:nvPr>
            <p:ph type="sldNum" sz="quarter" idx="3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0577207D-1D2C-E02B-14AA-626BB7EA132F}"/>
              </a:ext>
            </a:extLst>
          </p:cNvPr>
          <p:cNvSpPr>
            <a:spLocks noGrp="1"/>
          </p:cNvSpPr>
          <p:nvPr>
            <p:ph type="body" sz="quarter" idx="40" hasCustomPrompt="1"/>
          </p:nvPr>
        </p:nvSpPr>
        <p:spPr>
          <a:xfrm>
            <a:off x="1018375" y="3614400"/>
            <a:ext cx="3087696"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D0DACF43-0EF5-3402-93ED-5360560EE426}"/>
              </a:ext>
            </a:extLst>
          </p:cNvPr>
          <p:cNvSpPr>
            <a:spLocks noGrp="1"/>
          </p:cNvSpPr>
          <p:nvPr>
            <p:ph type="body" sz="quarter" idx="41" hasCustomPrompt="1"/>
          </p:nvPr>
        </p:nvSpPr>
        <p:spPr>
          <a:xfrm>
            <a:off x="4550400" y="3614400"/>
            <a:ext cx="3088800" cy="2156400"/>
          </a:xfrm>
        </p:spPr>
        <p:txBody>
          <a:bodyPr/>
          <a:lstStyle/>
          <a:p>
            <a:pPr lvl="0"/>
            <a:r>
              <a:rPr lang="de-DE"/>
              <a:t>Space for your bullet points or text corresponding to your placed objects</a:t>
            </a:r>
          </a:p>
        </p:txBody>
      </p:sp>
      <p:sp>
        <p:nvSpPr>
          <p:cNvPr id="18" name="Textplatzhalter 17">
            <a:extLst>
              <a:ext uri="{FF2B5EF4-FFF2-40B4-BE49-F238E27FC236}">
                <a16:creationId xmlns:a16="http://schemas.microsoft.com/office/drawing/2014/main" id="{ECB47F01-240E-908A-0C31-FF7DE2E25624}"/>
              </a:ext>
            </a:extLst>
          </p:cNvPr>
          <p:cNvSpPr>
            <a:spLocks noGrp="1"/>
          </p:cNvSpPr>
          <p:nvPr>
            <p:ph type="body" sz="quarter" idx="42" hasCustomPrompt="1"/>
          </p:nvPr>
        </p:nvSpPr>
        <p:spPr>
          <a:xfrm>
            <a:off x="8074800" y="3614399"/>
            <a:ext cx="30888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36817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Timeline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5" name="Gerade Verbindung 4">
            <a:extLst>
              <a:ext uri="{FF2B5EF4-FFF2-40B4-BE49-F238E27FC236}">
                <a16:creationId xmlns:a16="http://schemas.microsoft.com/office/drawing/2014/main" id="{A4FDB994-B86E-104A-95DE-96920BC0EF3C}"/>
              </a:ext>
            </a:extLst>
          </p:cNvPr>
          <p:cNvCxnSpPr>
            <a:cxnSpLocks/>
          </p:cNvCxnSpPr>
          <p:nvPr userDrawn="1"/>
        </p:nvCxnSpPr>
        <p:spPr>
          <a:xfrm>
            <a:off x="11934701" y="3194462"/>
            <a:ext cx="257299" cy="234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1BAEB94-9718-7F44-A429-61F6CC77E56C}"/>
              </a:ext>
            </a:extLst>
          </p:cNvPr>
          <p:cNvCxnSpPr>
            <a:cxnSpLocks/>
          </p:cNvCxnSpPr>
          <p:nvPr userDrawn="1"/>
        </p:nvCxnSpPr>
        <p:spPr>
          <a:xfrm flipV="1">
            <a:off x="11934701" y="3429002"/>
            <a:ext cx="257299" cy="2345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Gerade Verbindung 2">
            <a:extLst>
              <a:ext uri="{FF2B5EF4-FFF2-40B4-BE49-F238E27FC236}">
                <a16:creationId xmlns:a16="http://schemas.microsoft.com/office/drawing/2014/main" id="{8476271C-D90D-D84E-BE61-B9832533CAE3}"/>
              </a:ext>
            </a:extLst>
          </p:cNvPr>
          <p:cNvCxnSpPr>
            <a:cxnSpLocks/>
          </p:cNvCxnSpPr>
          <p:nvPr userDrawn="1"/>
        </p:nvCxnSpPr>
        <p:spPr>
          <a:xfrm>
            <a:off x="1019175"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D3DC22A-06E8-FF4B-B9BE-A8704BA9DA8F}"/>
              </a:ext>
            </a:extLst>
          </p:cNvPr>
          <p:cNvCxnSpPr>
            <a:cxnSpLocks/>
          </p:cNvCxnSpPr>
          <p:nvPr userDrawn="1"/>
        </p:nvCxnSpPr>
        <p:spPr>
          <a:xfrm>
            <a:off x="3035300"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55289DE-3AC8-B640-A115-8FF089936805}"/>
              </a:ext>
            </a:extLst>
          </p:cNvPr>
          <p:cNvCxnSpPr>
            <a:cxnSpLocks/>
          </p:cNvCxnSpPr>
          <p:nvPr userDrawn="1"/>
        </p:nvCxnSpPr>
        <p:spPr>
          <a:xfrm>
            <a:off x="5087938"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8EB74CBA-B79D-9D41-8BC8-62974AA47F05}"/>
              </a:ext>
            </a:extLst>
          </p:cNvPr>
          <p:cNvCxnSpPr>
            <a:cxnSpLocks/>
          </p:cNvCxnSpPr>
          <p:nvPr userDrawn="1"/>
        </p:nvCxnSpPr>
        <p:spPr>
          <a:xfrm>
            <a:off x="7104063"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9B767B6C-E790-1541-BD2D-69C7AE522178}"/>
              </a:ext>
            </a:extLst>
          </p:cNvPr>
          <p:cNvCxnSpPr>
            <a:cxnSpLocks/>
          </p:cNvCxnSpPr>
          <p:nvPr userDrawn="1"/>
        </p:nvCxnSpPr>
        <p:spPr>
          <a:xfrm>
            <a:off x="9156700" y="3194462"/>
            <a:ext cx="0" cy="469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214DF366-5132-9A40-AB85-96385EDF0F8D}"/>
              </a:ext>
            </a:extLst>
          </p:cNvPr>
          <p:cNvSpPr>
            <a:spLocks noGrp="1"/>
          </p:cNvSpPr>
          <p:nvPr>
            <p:ph type="body" sz="quarter" idx="19" hasCustomPrompt="1"/>
          </p:nvPr>
        </p:nvSpPr>
        <p:spPr>
          <a:xfrm>
            <a:off x="2917918"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2nd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6" name="Textplatzhalter 21">
            <a:extLst>
              <a:ext uri="{FF2B5EF4-FFF2-40B4-BE49-F238E27FC236}">
                <a16:creationId xmlns:a16="http://schemas.microsoft.com/office/drawing/2014/main" id="{3CBD0C5D-8728-8645-8020-796008E14682}"/>
              </a:ext>
            </a:extLst>
          </p:cNvPr>
          <p:cNvSpPr>
            <a:spLocks noGrp="1"/>
          </p:cNvSpPr>
          <p:nvPr>
            <p:ph type="body" sz="quarter" idx="20" hasCustomPrompt="1"/>
          </p:nvPr>
        </p:nvSpPr>
        <p:spPr>
          <a:xfrm>
            <a:off x="4970556"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3rd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7" name="Textplatzhalter 21">
            <a:extLst>
              <a:ext uri="{FF2B5EF4-FFF2-40B4-BE49-F238E27FC236}">
                <a16:creationId xmlns:a16="http://schemas.microsoft.com/office/drawing/2014/main" id="{B4B29B94-2E3B-564E-89EC-B0F635559AEC}"/>
              </a:ext>
            </a:extLst>
          </p:cNvPr>
          <p:cNvSpPr>
            <a:spLocks noGrp="1"/>
          </p:cNvSpPr>
          <p:nvPr>
            <p:ph type="body" sz="quarter" idx="21" hasCustomPrompt="1"/>
          </p:nvPr>
        </p:nvSpPr>
        <p:spPr>
          <a:xfrm>
            <a:off x="6986680"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4th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8" name="Textplatzhalter 21">
            <a:extLst>
              <a:ext uri="{FF2B5EF4-FFF2-40B4-BE49-F238E27FC236}">
                <a16:creationId xmlns:a16="http://schemas.microsoft.com/office/drawing/2014/main" id="{6BD20F74-B7F6-414C-8D59-57156DCB0F8F}"/>
              </a:ext>
            </a:extLst>
          </p:cNvPr>
          <p:cNvSpPr>
            <a:spLocks noGrp="1"/>
          </p:cNvSpPr>
          <p:nvPr>
            <p:ph type="body" sz="quarter" idx="22" hasCustomPrompt="1"/>
          </p:nvPr>
        </p:nvSpPr>
        <p:spPr>
          <a:xfrm>
            <a:off x="9039319" y="3884050"/>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5th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2" name="Titel 1">
            <a:extLst>
              <a:ext uri="{FF2B5EF4-FFF2-40B4-BE49-F238E27FC236}">
                <a16:creationId xmlns:a16="http://schemas.microsoft.com/office/drawing/2014/main" id="{7475E070-7F5A-44EC-CF23-419622D168A4}"/>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19" name="Textplatzhalter 21">
            <a:extLst>
              <a:ext uri="{FF2B5EF4-FFF2-40B4-BE49-F238E27FC236}">
                <a16:creationId xmlns:a16="http://schemas.microsoft.com/office/drawing/2014/main" id="{A538F8A6-1D32-D486-818E-DBEE57FEC50B}"/>
              </a:ext>
            </a:extLst>
          </p:cNvPr>
          <p:cNvSpPr>
            <a:spLocks noGrp="1"/>
          </p:cNvSpPr>
          <p:nvPr>
            <p:ph type="body" sz="quarter" idx="30" hasCustomPrompt="1"/>
          </p:nvPr>
        </p:nvSpPr>
        <p:spPr>
          <a:xfrm>
            <a:off x="901793"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1st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3" name="Fußzeilenplatzhalter 12">
            <a:extLst>
              <a:ext uri="{FF2B5EF4-FFF2-40B4-BE49-F238E27FC236}">
                <a16:creationId xmlns:a16="http://schemas.microsoft.com/office/drawing/2014/main" id="{5B4C74A9-3B3C-9427-C5E6-644C68F80CEE}"/>
              </a:ext>
            </a:extLst>
          </p:cNvPr>
          <p:cNvSpPr>
            <a:spLocks noGrp="1"/>
          </p:cNvSpPr>
          <p:nvPr>
            <p:ph type="ftr" sz="quarter" idx="31"/>
          </p:nvPr>
        </p:nvSpPr>
        <p:spPr/>
        <p:txBody>
          <a:bodyPr/>
          <a:lstStyle/>
          <a:p>
            <a:endParaRPr lang="en-US" dirty="0"/>
          </a:p>
        </p:txBody>
      </p:sp>
      <p:sp>
        <p:nvSpPr>
          <p:cNvPr id="14" name="Foliennummernplatzhalter 13">
            <a:extLst>
              <a:ext uri="{FF2B5EF4-FFF2-40B4-BE49-F238E27FC236}">
                <a16:creationId xmlns:a16="http://schemas.microsoft.com/office/drawing/2014/main" id="{7356AAB5-A944-571E-FA63-202D4B6F0E29}"/>
              </a:ext>
            </a:extLst>
          </p:cNvPr>
          <p:cNvSpPr>
            <a:spLocks noGrp="1"/>
          </p:cNvSpPr>
          <p:nvPr>
            <p:ph type="sldNum" sz="quarter" idx="32"/>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262456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Persons: 1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025019" y="4329113"/>
            <a:ext cx="2468212" cy="593211"/>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025019"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2758D3AF-E4A6-5AE7-8F03-45E028E02C6D}"/>
              </a:ext>
            </a:extLst>
          </p:cNvPr>
          <p:cNvSpPr>
            <a:spLocks noGrp="1"/>
          </p:cNvSpPr>
          <p:nvPr>
            <p:ph type="title" hasCustomPrompt="1"/>
          </p:nvPr>
        </p:nvSpPr>
        <p:spPr/>
        <p:txBody>
          <a:bodyPr/>
          <a:lstStyle/>
          <a:p>
            <a:r>
              <a:rPr lang="de-DE" dirty="0" err="1"/>
              <a:t>Introducing</a:t>
            </a:r>
            <a:r>
              <a:rPr lang="de-DE" dirty="0"/>
              <a:t> a </a:t>
            </a:r>
            <a:r>
              <a:rPr lang="de-DE" dirty="0" err="1"/>
              <a:t>person</a:t>
            </a:r>
            <a:endParaRPr lang="en-US" dirty="0"/>
          </a:p>
        </p:txBody>
      </p:sp>
      <p:sp>
        <p:nvSpPr>
          <p:cNvPr id="12" name="Bildplatzhalter 10">
            <a:extLst>
              <a:ext uri="{FF2B5EF4-FFF2-40B4-BE49-F238E27FC236}">
                <a16:creationId xmlns:a16="http://schemas.microsoft.com/office/drawing/2014/main" id="{E0329A9F-2242-4DB3-7881-72CFCBD39165}"/>
              </a:ext>
            </a:extLst>
          </p:cNvPr>
          <p:cNvSpPr>
            <a:spLocks noGrp="1"/>
          </p:cNvSpPr>
          <p:nvPr>
            <p:ph type="pic" sz="quarter" idx="25" hasCustomPrompt="1"/>
          </p:nvPr>
        </p:nvSpPr>
        <p:spPr>
          <a:xfrm>
            <a:off x="8025019" y="1390689"/>
            <a:ext cx="2876400" cy="2876400"/>
          </a:xfrm>
          <a:prstGeom prst="ellipse">
            <a:avLst/>
          </a:prstGeom>
          <a:solidFill>
            <a:schemeClr val="tx2"/>
          </a:solidFill>
          <a:ln w="28575">
            <a:solidFill>
              <a:schemeClr val="tx1"/>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81C8E854-31D3-852A-D42C-CD3D172AC34E}"/>
              </a:ext>
            </a:extLst>
          </p:cNvPr>
          <p:cNvSpPr>
            <a:spLocks noGrp="1"/>
          </p:cNvSpPr>
          <p:nvPr>
            <p:ph type="ftr" sz="quarter" idx="26"/>
          </p:nvPr>
        </p:nvSpPr>
        <p:spPr/>
        <p:txBody>
          <a:bodyPr/>
          <a:lstStyle/>
          <a:p>
            <a:endParaRPr lang="en-US" dirty="0"/>
          </a:p>
        </p:txBody>
      </p:sp>
      <p:sp>
        <p:nvSpPr>
          <p:cNvPr id="7" name="Foliennummernplatzhalter 6">
            <a:extLst>
              <a:ext uri="{FF2B5EF4-FFF2-40B4-BE49-F238E27FC236}">
                <a16:creationId xmlns:a16="http://schemas.microsoft.com/office/drawing/2014/main" id="{C853F229-A10C-91FB-F88A-1E3ABEB492E8}"/>
              </a:ext>
            </a:extLst>
          </p:cNvPr>
          <p:cNvSpPr>
            <a:spLocks noGrp="1"/>
          </p:cNvSpPr>
          <p:nvPr>
            <p:ph type="sldNum" sz="quarter" idx="27"/>
          </p:nvPr>
        </p:nvSpPr>
        <p:spPr/>
        <p:txBody>
          <a:bodyPr/>
          <a:lstStyle/>
          <a:p>
            <a:fld id="{52689698-0BB7-BE4D-A8C0-0C9B085F3959}" type="slidenum">
              <a:rPr lang="de-DE" smtClean="0"/>
              <a:pPr/>
              <a:t>‹#›</a:t>
            </a:fld>
            <a:endParaRPr lang="de-DE" dirty="0"/>
          </a:p>
        </p:txBody>
      </p:sp>
      <p:sp>
        <p:nvSpPr>
          <p:cNvPr id="5" name="Textplatzhalter 13">
            <a:extLst>
              <a:ext uri="{FF2B5EF4-FFF2-40B4-BE49-F238E27FC236}">
                <a16:creationId xmlns:a16="http://schemas.microsoft.com/office/drawing/2014/main" id="{E23F5C69-0760-DBA3-254F-778C7664F5A5}"/>
              </a:ext>
            </a:extLst>
          </p:cNvPr>
          <p:cNvSpPr>
            <a:spLocks noGrp="1"/>
          </p:cNvSpPr>
          <p:nvPr>
            <p:ph type="body" sz="quarter" idx="35" hasCustomPrompt="1"/>
          </p:nvPr>
        </p:nvSpPr>
        <p:spPr>
          <a:xfrm>
            <a:off x="1019174" y="3614400"/>
            <a:ext cx="6084889" cy="2156400"/>
          </a:xfrm>
        </p:spPr>
        <p:txBody>
          <a:bodyPr/>
          <a:lstStyle/>
          <a:p>
            <a:pPr lvl="0"/>
            <a:r>
              <a:rPr lang="de-DE" dirty="0"/>
              <a:t>Space </a:t>
            </a:r>
            <a:r>
              <a:rPr lang="de-DE" dirty="0" err="1"/>
              <a:t>for</a:t>
            </a:r>
            <a:r>
              <a:rPr lang="de-DE" dirty="0"/>
              <a:t> </a:t>
            </a:r>
            <a:r>
              <a:rPr lang="de-DE" dirty="0" err="1"/>
              <a:t>project</a:t>
            </a:r>
            <a:r>
              <a:rPr lang="de-DE" dirty="0"/>
              <a:t> </a:t>
            </a:r>
            <a:r>
              <a:rPr lang="de-DE" dirty="0" err="1"/>
              <a:t>details</a:t>
            </a:r>
            <a:r>
              <a:rPr lang="de-DE" dirty="0"/>
              <a:t>, so </a:t>
            </a:r>
            <a:r>
              <a:rPr lang="de-DE" dirty="0" err="1"/>
              <a:t>everyone</a:t>
            </a:r>
            <a:r>
              <a:rPr lang="de-DE" dirty="0"/>
              <a:t> </a:t>
            </a:r>
            <a:r>
              <a:rPr lang="de-DE" dirty="0" err="1"/>
              <a:t>knows</a:t>
            </a:r>
            <a:r>
              <a:rPr lang="de-DE" dirty="0"/>
              <a:t> </a:t>
            </a:r>
            <a:r>
              <a:rPr lang="de-DE" dirty="0" err="1"/>
              <a:t>what</a:t>
            </a:r>
            <a:r>
              <a:rPr lang="de-DE" dirty="0"/>
              <a:t> </a:t>
            </a:r>
            <a:r>
              <a:rPr lang="de-DE" dirty="0" err="1"/>
              <a:t>it’s</a:t>
            </a:r>
            <a:r>
              <a:rPr lang="de-DE" dirty="0"/>
              <a:t> all </a:t>
            </a:r>
            <a:r>
              <a:rPr lang="de-DE" dirty="0" err="1"/>
              <a:t>about</a:t>
            </a:r>
            <a:endParaRPr lang="de-DE" dirty="0"/>
          </a:p>
        </p:txBody>
      </p:sp>
    </p:spTree>
    <p:extLst>
      <p:ext uri="{BB962C8B-B14F-4D97-AF65-F5344CB8AC3E}">
        <p14:creationId xmlns:p14="http://schemas.microsoft.com/office/powerpoint/2010/main" val="1286147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5_Persons: 2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 name="Titel 4">
            <a:extLst>
              <a:ext uri="{FF2B5EF4-FFF2-40B4-BE49-F238E27FC236}">
                <a16:creationId xmlns:a16="http://schemas.microsoft.com/office/drawing/2014/main" id="{1039CDCD-BC04-95C5-0294-1EFD42B614C4}"/>
              </a:ext>
            </a:extLst>
          </p:cNvPr>
          <p:cNvSpPr>
            <a:spLocks noGrp="1"/>
          </p:cNvSpPr>
          <p:nvPr>
            <p:ph type="title" hasCustomPrompt="1"/>
          </p:nvPr>
        </p:nvSpPr>
        <p:spPr/>
        <p:txBody>
          <a:bodyPr/>
          <a:lstStyle/>
          <a:p>
            <a:r>
              <a:rPr lang="de-DE"/>
              <a:t>Introducing people</a:t>
            </a:r>
            <a:endParaRPr lang="en-US"/>
          </a:p>
        </p:txBody>
      </p:sp>
      <p:sp>
        <p:nvSpPr>
          <p:cNvPr id="6" name="Textplatzhalter 21">
            <a:extLst>
              <a:ext uri="{FF2B5EF4-FFF2-40B4-BE49-F238E27FC236}">
                <a16:creationId xmlns:a16="http://schemas.microsoft.com/office/drawing/2014/main" id="{2EC6FF47-E3CB-B89E-0B21-CA219CF29120}"/>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8" name="Textplatzhalter 21">
            <a:extLst>
              <a:ext uri="{FF2B5EF4-FFF2-40B4-BE49-F238E27FC236}">
                <a16:creationId xmlns:a16="http://schemas.microsoft.com/office/drawing/2014/main" id="{796AFD57-6F89-9E80-8606-950CA5E93FFC}"/>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0" name="Textplatzhalter 21">
            <a:extLst>
              <a:ext uri="{FF2B5EF4-FFF2-40B4-BE49-F238E27FC236}">
                <a16:creationId xmlns:a16="http://schemas.microsoft.com/office/drawing/2014/main" id="{31C7F8B8-B126-84F4-E75C-B69418E4D0B3}"/>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2" name="Textplatzhalter 21">
            <a:extLst>
              <a:ext uri="{FF2B5EF4-FFF2-40B4-BE49-F238E27FC236}">
                <a16:creationId xmlns:a16="http://schemas.microsoft.com/office/drawing/2014/main" id="{79CCADD2-71FF-471E-CF68-DD9C7329B4BB}"/>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7" name="Bildplatzhalter 10">
            <a:extLst>
              <a:ext uri="{FF2B5EF4-FFF2-40B4-BE49-F238E27FC236}">
                <a16:creationId xmlns:a16="http://schemas.microsoft.com/office/drawing/2014/main" id="{F69C6113-3E54-FCD4-B8AD-307DD53F8DC0}"/>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8" name="Bildplatzhalter 10">
            <a:extLst>
              <a:ext uri="{FF2B5EF4-FFF2-40B4-BE49-F238E27FC236}">
                <a16:creationId xmlns:a16="http://schemas.microsoft.com/office/drawing/2014/main" id="{A98A7E99-873B-0373-902D-CB7D54E027F5}"/>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9" name="Fußzeilenplatzhalter 8">
            <a:extLst>
              <a:ext uri="{FF2B5EF4-FFF2-40B4-BE49-F238E27FC236}">
                <a16:creationId xmlns:a16="http://schemas.microsoft.com/office/drawing/2014/main" id="{B5D9FA28-6C60-DE70-FD73-050882AD4DA7}"/>
              </a:ext>
            </a:extLst>
          </p:cNvPr>
          <p:cNvSpPr>
            <a:spLocks noGrp="1"/>
          </p:cNvSpPr>
          <p:nvPr>
            <p:ph type="ftr" sz="quarter" idx="33"/>
          </p:nvPr>
        </p:nvSpPr>
        <p:spPr/>
        <p:txBody>
          <a:bodyPr/>
          <a:lstStyle/>
          <a:p>
            <a:endParaRPr lang="en-US" dirty="0"/>
          </a:p>
        </p:txBody>
      </p:sp>
      <p:sp>
        <p:nvSpPr>
          <p:cNvPr id="11" name="Foliennummernplatzhalter 10">
            <a:extLst>
              <a:ext uri="{FF2B5EF4-FFF2-40B4-BE49-F238E27FC236}">
                <a16:creationId xmlns:a16="http://schemas.microsoft.com/office/drawing/2014/main" id="{813304BF-03D9-1F36-07A9-BC9769EC28EB}"/>
              </a:ext>
            </a:extLst>
          </p:cNvPr>
          <p:cNvSpPr>
            <a:spLocks noGrp="1"/>
          </p:cNvSpPr>
          <p:nvPr>
            <p:ph type="sldNum" sz="quarter" idx="34"/>
          </p:nvPr>
        </p:nvSpPr>
        <p:spPr/>
        <p:txBody>
          <a:bodyPr/>
          <a:lstStyle/>
          <a:p>
            <a:fld id="{52689698-0BB7-BE4D-A8C0-0C9B085F3959}" type="slidenum">
              <a:rPr lang="de-DE" smtClean="0"/>
              <a:pPr/>
              <a:t>‹#›</a:t>
            </a:fld>
            <a:endParaRPr lang="de-DE" dirty="0"/>
          </a:p>
        </p:txBody>
      </p:sp>
      <p:sp>
        <p:nvSpPr>
          <p:cNvPr id="14" name="Textplatzhalter 13">
            <a:extLst>
              <a:ext uri="{FF2B5EF4-FFF2-40B4-BE49-F238E27FC236}">
                <a16:creationId xmlns:a16="http://schemas.microsoft.com/office/drawing/2014/main" id="{66EF61B2-82C5-95D1-AD18-1604372CCFEB}"/>
              </a:ext>
            </a:extLst>
          </p:cNvPr>
          <p:cNvSpPr>
            <a:spLocks noGrp="1"/>
          </p:cNvSpPr>
          <p:nvPr>
            <p:ph type="body" sz="quarter" idx="35" hasCustomPrompt="1"/>
          </p:nvPr>
        </p:nvSpPr>
        <p:spPr>
          <a:xfrm>
            <a:off x="1019174" y="3614400"/>
            <a:ext cx="4068763" cy="2156400"/>
          </a:xfrm>
        </p:spPr>
        <p:txBody>
          <a:bodyPr/>
          <a:lstStyle/>
          <a:p>
            <a:pPr lvl="0"/>
            <a:r>
              <a:rPr lang="de-DE"/>
              <a:t>Space for project details, so everyone knows what it’s all about</a:t>
            </a:r>
          </a:p>
        </p:txBody>
      </p:sp>
    </p:spTree>
    <p:extLst>
      <p:ext uri="{BB962C8B-B14F-4D97-AF65-F5344CB8AC3E}">
        <p14:creationId xmlns:p14="http://schemas.microsoft.com/office/powerpoint/2010/main" val="164283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5_Persons: 3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09D56701-EB91-27F4-4F69-458F424C30DD}"/>
              </a:ext>
            </a:extLst>
          </p:cNvPr>
          <p:cNvSpPr>
            <a:spLocks noGrp="1"/>
          </p:cNvSpPr>
          <p:nvPr>
            <p:ph type="title" hasCustomPrompt="1"/>
          </p:nvPr>
        </p:nvSpPr>
        <p:spPr/>
        <p:txBody>
          <a:bodyPr/>
          <a:lstStyle/>
          <a:p>
            <a:r>
              <a:rPr lang="de-DE"/>
              <a:t>Introducing (more) people</a:t>
            </a:r>
            <a:endParaRPr lang="en-US"/>
          </a:p>
        </p:txBody>
      </p:sp>
      <p:sp>
        <p:nvSpPr>
          <p:cNvPr id="6" name="Textplatzhalter 21">
            <a:extLst>
              <a:ext uri="{FF2B5EF4-FFF2-40B4-BE49-F238E27FC236}">
                <a16:creationId xmlns:a16="http://schemas.microsoft.com/office/drawing/2014/main" id="{CBF1BF80-5AF9-6691-9B05-93672A1F9A2C}"/>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0" name="Textplatzhalter 21">
            <a:extLst>
              <a:ext uri="{FF2B5EF4-FFF2-40B4-BE49-F238E27FC236}">
                <a16:creationId xmlns:a16="http://schemas.microsoft.com/office/drawing/2014/main" id="{5562A0DE-9492-966A-0945-E9CEB180EA80}"/>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2" name="Textplatzhalter 21">
            <a:extLst>
              <a:ext uri="{FF2B5EF4-FFF2-40B4-BE49-F238E27FC236}">
                <a16:creationId xmlns:a16="http://schemas.microsoft.com/office/drawing/2014/main" id="{A0815DA8-CF73-2AB5-6E5A-91CABDFE678E}"/>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3" name="Textplatzhalter 21">
            <a:extLst>
              <a:ext uri="{FF2B5EF4-FFF2-40B4-BE49-F238E27FC236}">
                <a16:creationId xmlns:a16="http://schemas.microsoft.com/office/drawing/2014/main" id="{25F5ABB0-E538-114C-12B7-47D62C71FBEF}"/>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4" name="Textplatzhalter 21">
            <a:extLst>
              <a:ext uri="{FF2B5EF4-FFF2-40B4-BE49-F238E27FC236}">
                <a16:creationId xmlns:a16="http://schemas.microsoft.com/office/drawing/2014/main" id="{39A327C0-E0B8-B17A-B792-164CEB59FDD5}"/>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5" name="Textplatzhalter 21">
            <a:extLst>
              <a:ext uri="{FF2B5EF4-FFF2-40B4-BE49-F238E27FC236}">
                <a16:creationId xmlns:a16="http://schemas.microsoft.com/office/drawing/2014/main" id="{6E839AAC-F255-0085-A280-7860D3BAD3BC}"/>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8" name="Bildplatzhalter 10">
            <a:extLst>
              <a:ext uri="{FF2B5EF4-FFF2-40B4-BE49-F238E27FC236}">
                <a16:creationId xmlns:a16="http://schemas.microsoft.com/office/drawing/2014/main" id="{85365C70-BB34-AE11-1554-6C510CFCF707}"/>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9" name="Bildplatzhalter 10">
            <a:extLst>
              <a:ext uri="{FF2B5EF4-FFF2-40B4-BE49-F238E27FC236}">
                <a16:creationId xmlns:a16="http://schemas.microsoft.com/office/drawing/2014/main" id="{2E01B0A9-1C35-43A2-4E6B-712A33E5647A}"/>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20" name="Bildplatzhalter 10">
            <a:extLst>
              <a:ext uri="{FF2B5EF4-FFF2-40B4-BE49-F238E27FC236}">
                <a16:creationId xmlns:a16="http://schemas.microsoft.com/office/drawing/2014/main" id="{FE92C5E4-DE0A-456A-DCC8-B2EC4E0A5F1C}"/>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8" name="Fußzeilenplatzhalter 7">
            <a:extLst>
              <a:ext uri="{FF2B5EF4-FFF2-40B4-BE49-F238E27FC236}">
                <a16:creationId xmlns:a16="http://schemas.microsoft.com/office/drawing/2014/main" id="{464B17FB-5DE8-21EA-F66F-7F55D9A4338B}"/>
              </a:ext>
            </a:extLst>
          </p:cNvPr>
          <p:cNvSpPr>
            <a:spLocks noGrp="1"/>
          </p:cNvSpPr>
          <p:nvPr>
            <p:ph type="ftr" sz="quarter" idx="34"/>
          </p:nvPr>
        </p:nvSpPr>
        <p:spPr/>
        <p:txBody>
          <a:bodyPr/>
          <a:lstStyle/>
          <a:p>
            <a:endParaRPr lang="en-US" dirty="0"/>
          </a:p>
        </p:txBody>
      </p:sp>
      <p:sp>
        <p:nvSpPr>
          <p:cNvPr id="9" name="Foliennummernplatzhalter 8">
            <a:extLst>
              <a:ext uri="{FF2B5EF4-FFF2-40B4-BE49-F238E27FC236}">
                <a16:creationId xmlns:a16="http://schemas.microsoft.com/office/drawing/2014/main" id="{21606469-712D-07A5-48ED-7AADA35006A5}"/>
              </a:ext>
            </a:extLst>
          </p:cNvPr>
          <p:cNvSpPr>
            <a:spLocks noGrp="1"/>
          </p:cNvSpPr>
          <p:nvPr>
            <p:ph type="sldNum" sz="quarter" idx="35"/>
          </p:nvPr>
        </p:nvSpPr>
        <p:spPr/>
        <p:txBody>
          <a:bodyPr/>
          <a:lstStyle/>
          <a:p>
            <a:fld id="{52689698-0BB7-BE4D-A8C0-0C9B085F3959}" type="slidenum">
              <a:rPr lang="de-DE" smtClean="0"/>
              <a:pPr/>
              <a:t>‹#›</a:t>
            </a:fld>
            <a:endParaRPr lang="de-DE" dirty="0"/>
          </a:p>
        </p:txBody>
      </p:sp>
      <p:sp>
        <p:nvSpPr>
          <p:cNvPr id="16" name="Textplatzhalter 15">
            <a:extLst>
              <a:ext uri="{FF2B5EF4-FFF2-40B4-BE49-F238E27FC236}">
                <a16:creationId xmlns:a16="http://schemas.microsoft.com/office/drawing/2014/main" id="{72F262EC-570B-0418-F62D-BF5C3750ED78}"/>
              </a:ext>
            </a:extLst>
          </p:cNvPr>
          <p:cNvSpPr>
            <a:spLocks noGrp="1"/>
          </p:cNvSpPr>
          <p:nvPr>
            <p:ph type="body" sz="quarter" idx="36" hasCustomPrompt="1"/>
          </p:nvPr>
        </p:nvSpPr>
        <p:spPr>
          <a:xfrm>
            <a:off x="1019174" y="3614400"/>
            <a:ext cx="2016125" cy="2156400"/>
          </a:xfrm>
        </p:spPr>
        <p:txBody>
          <a:bodyPr/>
          <a:lstStyle/>
          <a:p>
            <a:pPr lvl="0"/>
            <a:r>
              <a:rPr lang="de-DE"/>
              <a:t>Space for project details, so everyone knows what it’s all about</a:t>
            </a:r>
          </a:p>
        </p:txBody>
      </p:sp>
    </p:spTree>
    <p:extLst>
      <p:ext uri="{BB962C8B-B14F-4D97-AF65-F5344CB8AC3E}">
        <p14:creationId xmlns:p14="http://schemas.microsoft.com/office/powerpoint/2010/main" val="3540244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5_Persons: 4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7" name="Textplatzhalter 21">
            <a:extLst>
              <a:ext uri="{FF2B5EF4-FFF2-40B4-BE49-F238E27FC236}">
                <a16:creationId xmlns:a16="http://schemas.microsoft.com/office/drawing/2014/main" id="{B1A647CC-E23A-5A4A-9E4E-99FB8C30922C}"/>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8" name="Textplatzhalter 21">
            <a:extLst>
              <a:ext uri="{FF2B5EF4-FFF2-40B4-BE49-F238E27FC236}">
                <a16:creationId xmlns:a16="http://schemas.microsoft.com/office/drawing/2014/main" id="{D594CCE8-0A6B-E848-B917-5D4DBC539F15}"/>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9" name="Textplatzhalter 21">
            <a:extLst>
              <a:ext uri="{FF2B5EF4-FFF2-40B4-BE49-F238E27FC236}">
                <a16:creationId xmlns:a16="http://schemas.microsoft.com/office/drawing/2014/main" id="{383FBEC5-4D80-EF41-AC13-AB0DB3FA69CB}"/>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0" name="Textplatzhalter 21">
            <a:extLst>
              <a:ext uri="{FF2B5EF4-FFF2-40B4-BE49-F238E27FC236}">
                <a16:creationId xmlns:a16="http://schemas.microsoft.com/office/drawing/2014/main" id="{F3E9B06F-225C-124F-99A9-C1C794D828B0}"/>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31" name="Textplatzhalter 21">
            <a:extLst>
              <a:ext uri="{FF2B5EF4-FFF2-40B4-BE49-F238E27FC236}">
                <a16:creationId xmlns:a16="http://schemas.microsoft.com/office/drawing/2014/main" id="{C54BD6D5-D099-9D42-B32A-FB08D790B2E3}"/>
              </a:ext>
            </a:extLst>
          </p:cNvPr>
          <p:cNvSpPr>
            <a:spLocks noGrp="1"/>
          </p:cNvSpPr>
          <p:nvPr>
            <p:ph type="body" sz="quarter" idx="22" hasCustomPrompt="1"/>
          </p:nvPr>
        </p:nvSpPr>
        <p:spPr>
          <a:xfrm>
            <a:off x="1018800"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2" name="Textplatzhalter 21">
            <a:extLst>
              <a:ext uri="{FF2B5EF4-FFF2-40B4-BE49-F238E27FC236}">
                <a16:creationId xmlns:a16="http://schemas.microsoft.com/office/drawing/2014/main" id="{3BC54120-3A3D-F84D-B43C-E3BAF533671D}"/>
              </a:ext>
            </a:extLst>
          </p:cNvPr>
          <p:cNvSpPr>
            <a:spLocks noGrp="1"/>
          </p:cNvSpPr>
          <p:nvPr>
            <p:ph type="body" sz="quarter" idx="23" hasCustomPrompt="1"/>
          </p:nvPr>
        </p:nvSpPr>
        <p:spPr>
          <a:xfrm>
            <a:off x="1018800"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B9F7197E-1618-B50B-28A8-A09058BE297B}"/>
              </a:ext>
            </a:extLst>
          </p:cNvPr>
          <p:cNvSpPr>
            <a:spLocks noGrp="1"/>
          </p:cNvSpPr>
          <p:nvPr>
            <p:ph type="title" hasCustomPrompt="1"/>
          </p:nvPr>
        </p:nvSpPr>
        <p:spPr/>
        <p:txBody>
          <a:bodyPr/>
          <a:lstStyle/>
          <a:p>
            <a:r>
              <a:rPr lang="de-DE"/>
              <a:t>Introducing (more) people</a:t>
            </a:r>
            <a:endParaRPr lang="en-US"/>
          </a:p>
        </p:txBody>
      </p:sp>
      <p:sp>
        <p:nvSpPr>
          <p:cNvPr id="9" name="Bildplatzhalter 10">
            <a:extLst>
              <a:ext uri="{FF2B5EF4-FFF2-40B4-BE49-F238E27FC236}">
                <a16:creationId xmlns:a16="http://schemas.microsoft.com/office/drawing/2014/main" id="{84974416-CD7E-F638-4A33-F6AFB1972643}"/>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0" name="Bildplatzhalter 10">
            <a:extLst>
              <a:ext uri="{FF2B5EF4-FFF2-40B4-BE49-F238E27FC236}">
                <a16:creationId xmlns:a16="http://schemas.microsoft.com/office/drawing/2014/main" id="{C1BE539A-3A46-8521-4248-F5B1B3D9B810}"/>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1" name="Bildplatzhalter 10">
            <a:extLst>
              <a:ext uri="{FF2B5EF4-FFF2-40B4-BE49-F238E27FC236}">
                <a16:creationId xmlns:a16="http://schemas.microsoft.com/office/drawing/2014/main" id="{375C9330-BBBD-B777-9608-F6338DB8C288}"/>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3" name="Bildplatzhalter 10">
            <a:extLst>
              <a:ext uri="{FF2B5EF4-FFF2-40B4-BE49-F238E27FC236}">
                <a16:creationId xmlns:a16="http://schemas.microsoft.com/office/drawing/2014/main" id="{ABAE4399-78D1-B364-B63C-CB5D1C65DF44}"/>
              </a:ext>
            </a:extLst>
          </p:cNvPr>
          <p:cNvSpPr>
            <a:spLocks noGrp="1"/>
          </p:cNvSpPr>
          <p:nvPr>
            <p:ph type="pic" sz="quarter" idx="34" hasCustomPrompt="1"/>
          </p:nvPr>
        </p:nvSpPr>
        <p:spPr>
          <a:xfrm>
            <a:off x="1018800" y="2045488"/>
            <a:ext cx="2196000" cy="2196000"/>
          </a:xfrm>
          <a:prstGeom prst="ellipse">
            <a:avLst/>
          </a:prstGeom>
          <a:solidFill>
            <a:schemeClr val="tx2"/>
          </a:solidFill>
          <a:ln w="28575">
            <a:solidFill>
              <a:schemeClr val="tx1"/>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E167B8FB-FE4E-32C3-898C-D0D84C4EAB23}"/>
              </a:ext>
            </a:extLst>
          </p:cNvPr>
          <p:cNvSpPr>
            <a:spLocks noGrp="1"/>
          </p:cNvSpPr>
          <p:nvPr>
            <p:ph type="ftr" sz="quarter" idx="35"/>
          </p:nvPr>
        </p:nvSpPr>
        <p:spPr/>
        <p:txBody>
          <a:bodyPr/>
          <a:lstStyle/>
          <a:p>
            <a:endParaRPr lang="en-US" dirty="0"/>
          </a:p>
        </p:txBody>
      </p:sp>
      <p:sp>
        <p:nvSpPr>
          <p:cNvPr id="7" name="Foliennummernplatzhalter 6">
            <a:extLst>
              <a:ext uri="{FF2B5EF4-FFF2-40B4-BE49-F238E27FC236}">
                <a16:creationId xmlns:a16="http://schemas.microsoft.com/office/drawing/2014/main" id="{615AAAE8-6984-4B22-23D4-29303EFDD6CD}"/>
              </a:ext>
            </a:extLst>
          </p:cNvPr>
          <p:cNvSpPr>
            <a:spLocks noGrp="1"/>
          </p:cNvSpPr>
          <p:nvPr>
            <p:ph type="sldNum" sz="quarter" idx="36"/>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933399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able of Content – ligh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1629FA1-2021-6F53-2153-C869E181592C}"/>
              </a:ext>
            </a:extLst>
          </p:cNvPr>
          <p:cNvSpPr/>
          <p:nvPr userDrawn="1"/>
        </p:nvSpPr>
        <p:spPr>
          <a:xfrm>
            <a:off x="5087938" y="1"/>
            <a:ext cx="710405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5087938"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3">
            <a:extLst>
              <a:ext uri="{FF2B5EF4-FFF2-40B4-BE49-F238E27FC236}">
                <a16:creationId xmlns:a16="http://schemas.microsoft.com/office/drawing/2014/main" id="{FBCDA0F7-EDEC-9584-587F-8127ED3AFFCD}"/>
              </a:ext>
            </a:extLst>
          </p:cNvPr>
          <p:cNvSpPr>
            <a:spLocks noGrp="1"/>
          </p:cNvSpPr>
          <p:nvPr>
            <p:ph type="body" sz="quarter" idx="13" hasCustomPrompt="1"/>
          </p:nvPr>
        </p:nvSpPr>
        <p:spPr>
          <a:xfrm>
            <a:off x="5267938" y="1090799"/>
            <a:ext cx="5904878" cy="4680000"/>
          </a:xfrm>
        </p:spPr>
        <p:txBody>
          <a:bodyPr/>
          <a:lstStyle>
            <a:lvl1pPr marL="539750" indent="-539750">
              <a:buFont typeface="+mj-lt"/>
              <a:buAutoNum type="romanUcPeriod"/>
              <a:tabLst/>
              <a:defRPr/>
            </a:lvl1pPr>
            <a:lvl2pPr marL="971550" indent="-250825">
              <a:tabLst/>
              <a:defRPr/>
            </a:lvl2pPr>
            <a:lvl3pPr marL="1332000" indent="-250825">
              <a:tabLst/>
              <a:defRPr/>
            </a:lvl3pPr>
            <a:lvl4pPr marL="1690688" indent="-252000">
              <a:tabLst/>
              <a:defRPr/>
            </a:lvl4pPr>
            <a:lvl5pPr marL="2052000" indent="-250825">
              <a:tabLst/>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4">
            <a:extLst>
              <a:ext uri="{FF2B5EF4-FFF2-40B4-BE49-F238E27FC236}">
                <a16:creationId xmlns:a16="http://schemas.microsoft.com/office/drawing/2014/main" id="{7BDFB64F-6C1A-4B99-7FDB-E94CDFDD8D36}"/>
              </a:ext>
            </a:extLst>
          </p:cNvPr>
          <p:cNvSpPr>
            <a:spLocks noGrp="1"/>
          </p:cNvSpPr>
          <p:nvPr>
            <p:ph type="body" sz="quarter" idx="14" hasCustomPrompt="1"/>
          </p:nvPr>
        </p:nvSpPr>
        <p:spPr>
          <a:xfrm>
            <a:off x="1028910" y="1090800"/>
            <a:ext cx="3879030" cy="2333956"/>
          </a:xfrm>
        </p:spPr>
        <p:txBody>
          <a:bodyPr>
            <a:noAutofit/>
          </a:bodyPr>
          <a:lstStyle>
            <a:lvl1pPr marL="0" indent="0">
              <a:buNone/>
              <a:defRPr sz="4800" b="1" i="0">
                <a:latin typeface="Montserrat ExtraBold" pitchFamily="2" charset="77"/>
              </a:defRPr>
            </a:lvl1pPr>
          </a:lstStyle>
          <a:p>
            <a:pPr lvl="0"/>
            <a:r>
              <a:rPr lang="de-DE" dirty="0"/>
              <a:t>Contents </a:t>
            </a:r>
            <a:r>
              <a:rPr lang="de-DE" dirty="0" err="1"/>
              <a:t>or</a:t>
            </a:r>
            <a:r>
              <a:rPr lang="de-DE" dirty="0"/>
              <a:t> title</a:t>
            </a:r>
          </a:p>
        </p:txBody>
      </p:sp>
    </p:spTree>
    <p:extLst>
      <p:ext uri="{BB962C8B-B14F-4D97-AF65-F5344CB8AC3E}">
        <p14:creationId xmlns:p14="http://schemas.microsoft.com/office/powerpoint/2010/main" val="1509498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5_Persons: Group - light">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1018799" y="3614400"/>
            <a:ext cx="5076826" cy="2156400"/>
          </a:xfrm>
          <a:prstGeom prst="rect">
            <a:avLst/>
          </a:prstGeo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a:t>Names</a:t>
            </a:r>
            <a:r>
              <a:rPr lang="de-DE" dirty="0"/>
              <a:t> and </a:t>
            </a:r>
            <a:r>
              <a:rPr lang="de-DE" dirty="0" err="1"/>
              <a:t>positions</a:t>
            </a:r>
            <a:r>
              <a:rPr lang="de-DE" dirty="0"/>
              <a:t> </a:t>
            </a:r>
            <a:r>
              <a:rPr lang="de-DE" dirty="0" err="1"/>
              <a:t>of</a:t>
            </a:r>
            <a:r>
              <a:rPr lang="de-DE" dirty="0"/>
              <a:t> </a:t>
            </a:r>
            <a:r>
              <a:rPr lang="de-DE" dirty="0" err="1"/>
              <a:t>the</a:t>
            </a:r>
            <a:r>
              <a:rPr lang="de-DE" dirty="0"/>
              <a:t> </a:t>
            </a:r>
            <a:r>
              <a:rPr lang="de-DE" dirty="0" err="1"/>
              <a:t>people</a:t>
            </a:r>
            <a:r>
              <a:rPr lang="de-DE" dirty="0"/>
              <a:t> in </a:t>
            </a:r>
            <a:r>
              <a:rPr lang="de-DE" dirty="0" err="1"/>
              <a:t>the</a:t>
            </a:r>
            <a:r>
              <a:rPr lang="de-DE" dirty="0"/>
              <a:t> </a:t>
            </a:r>
            <a:r>
              <a:rPr lang="de-DE" dirty="0" err="1"/>
              <a:t>group</a:t>
            </a:r>
            <a:r>
              <a:rPr lang="de-DE" dirty="0"/>
              <a:t> </a:t>
            </a:r>
            <a:r>
              <a:rPr lang="de-DE" dirty="0" err="1"/>
              <a:t>photo</a:t>
            </a:r>
            <a:r>
              <a:rPr lang="de-DE" dirty="0"/>
              <a:t>.</a:t>
            </a:r>
          </a:p>
        </p:txBody>
      </p:sp>
      <p:sp>
        <p:nvSpPr>
          <p:cNvPr id="2" name="Titel 1">
            <a:extLst>
              <a:ext uri="{FF2B5EF4-FFF2-40B4-BE49-F238E27FC236}">
                <a16:creationId xmlns:a16="http://schemas.microsoft.com/office/drawing/2014/main" id="{59600E33-CC2B-060F-AFAA-85F0584B1299}"/>
              </a:ext>
            </a:extLst>
          </p:cNvPr>
          <p:cNvSpPr>
            <a:spLocks noGrp="1"/>
          </p:cNvSpPr>
          <p:nvPr>
            <p:ph type="title" hasCustomPrompt="1"/>
          </p:nvPr>
        </p:nvSpPr>
        <p:spPr/>
        <p:txBody>
          <a:bodyPr/>
          <a:lstStyle/>
          <a:p>
            <a:r>
              <a:rPr lang="de-DE"/>
              <a:t>Introducing a group</a:t>
            </a:r>
            <a:endParaRPr lang="en-US"/>
          </a:p>
        </p:txBody>
      </p:sp>
      <p:sp>
        <p:nvSpPr>
          <p:cNvPr id="10" name="Bildplatzhalter 10">
            <a:extLst>
              <a:ext uri="{FF2B5EF4-FFF2-40B4-BE49-F238E27FC236}">
                <a16:creationId xmlns:a16="http://schemas.microsoft.com/office/drawing/2014/main" id="{258B333E-D55D-51D4-B7B3-19A4F85C725B}"/>
              </a:ext>
            </a:extLst>
          </p:cNvPr>
          <p:cNvSpPr>
            <a:spLocks noGrp="1"/>
          </p:cNvSpPr>
          <p:nvPr>
            <p:ph type="pic" sz="quarter" idx="31" hasCustomPrompt="1"/>
          </p:nvPr>
        </p:nvSpPr>
        <p:spPr>
          <a:xfrm>
            <a:off x="7123294" y="1118518"/>
            <a:ext cx="3776400" cy="3776400"/>
          </a:xfrm>
          <a:prstGeom prst="ellipse">
            <a:avLst/>
          </a:prstGeom>
          <a:solidFill>
            <a:schemeClr val="tx2"/>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5C33937B-AB79-5463-CEA7-3B564D1C9918}"/>
              </a:ext>
            </a:extLst>
          </p:cNvPr>
          <p:cNvSpPr>
            <a:spLocks noGrp="1"/>
          </p:cNvSpPr>
          <p:nvPr>
            <p:ph type="ftr" sz="quarter" idx="32"/>
          </p:nvPr>
        </p:nvSpPr>
        <p:spPr/>
        <p:txBody>
          <a:bodyPr/>
          <a:lstStyle/>
          <a:p>
            <a:endParaRPr lang="en-US" dirty="0"/>
          </a:p>
        </p:txBody>
      </p:sp>
      <p:sp>
        <p:nvSpPr>
          <p:cNvPr id="8" name="Foliennummernplatzhalter 7">
            <a:extLst>
              <a:ext uri="{FF2B5EF4-FFF2-40B4-BE49-F238E27FC236}">
                <a16:creationId xmlns:a16="http://schemas.microsoft.com/office/drawing/2014/main" id="{A16EB96E-A81E-B294-6174-D322AFAE6586}"/>
              </a:ext>
            </a:extLst>
          </p:cNvPr>
          <p:cNvSpPr>
            <a:spLocks noGrp="1"/>
          </p:cNvSpPr>
          <p:nvPr>
            <p:ph type="sldNum" sz="quarter" idx="33"/>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80236DD6-B4C9-45D2-6641-B50E61A11061}"/>
              </a:ext>
            </a:extLst>
          </p:cNvPr>
          <p:cNvSpPr>
            <a:spLocks noGrp="1"/>
          </p:cNvSpPr>
          <p:nvPr>
            <p:ph type="body" sz="quarter" idx="34" hasCustomPrompt="1"/>
          </p:nvPr>
        </p:nvSpPr>
        <p:spPr>
          <a:xfrm>
            <a:off x="1018799" y="1090800"/>
            <a:ext cx="5077200" cy="2156400"/>
          </a:xfrm>
        </p:spPr>
        <p:txBody>
          <a:bodyPr anchor="b" anchorCtr="0"/>
          <a:lstStyle/>
          <a:p>
            <a:pPr lvl="0"/>
            <a:r>
              <a:rPr lang="de-DE"/>
              <a:t>Space for project details, so everyone knows what it’s all about</a:t>
            </a:r>
          </a:p>
        </p:txBody>
      </p:sp>
    </p:spTree>
    <p:extLst>
      <p:ext uri="{BB962C8B-B14F-4D97-AF65-F5344CB8AC3E}">
        <p14:creationId xmlns:p14="http://schemas.microsoft.com/office/powerpoint/2010/main" val="3264217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6_Closing: Contact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DDCF8-B947-B197-4432-A0A9FF450182}"/>
              </a:ext>
            </a:extLst>
          </p:cNvPr>
          <p:cNvSpPr>
            <a:spLocks noGrp="1"/>
          </p:cNvSpPr>
          <p:nvPr>
            <p:ph type="title" hasCustomPrompt="1"/>
          </p:nvPr>
        </p:nvSpPr>
        <p:spPr>
          <a:xfrm>
            <a:off x="1018800" y="180000"/>
            <a:ext cx="10154025" cy="539999"/>
          </a:xfrm>
        </p:spPr>
        <p:txBody>
          <a:bodyPr/>
          <a:lstStyle/>
          <a:p>
            <a:r>
              <a:rPr lang="de-DE" dirty="0"/>
              <a:t>Contact Information</a:t>
            </a:r>
            <a:endParaRPr lang="en-US" dirty="0"/>
          </a:p>
        </p:txBody>
      </p:sp>
      <p:sp>
        <p:nvSpPr>
          <p:cNvPr id="19" name="Textplatzhalter 18">
            <a:extLst>
              <a:ext uri="{FF2B5EF4-FFF2-40B4-BE49-F238E27FC236}">
                <a16:creationId xmlns:a16="http://schemas.microsoft.com/office/drawing/2014/main" id="{D3495DCF-3ACC-D8C8-CE0D-317788ECA5E0}"/>
              </a:ext>
            </a:extLst>
          </p:cNvPr>
          <p:cNvSpPr>
            <a:spLocks noGrp="1"/>
          </p:cNvSpPr>
          <p:nvPr>
            <p:ph type="body" sz="quarter" idx="24" hasCustomPrompt="1"/>
          </p:nvPr>
        </p:nvSpPr>
        <p:spPr>
          <a:xfrm>
            <a:off x="4103637" y="3614400"/>
            <a:ext cx="3476274" cy="2156400"/>
          </a:xfrm>
        </p:spPr>
        <p:txBody>
          <a:bodyPr bIns="0" anchor="t" anchorCtr="0">
            <a:noAutofit/>
          </a:bodyPr>
          <a:lstStyle>
            <a:lvl1pPr marL="612" indent="0">
              <a:lnSpc>
                <a:spcPct val="150000"/>
              </a:lnSpc>
              <a:buNone/>
              <a:defRPr sz="1600" b="0" i="0">
                <a:latin typeface="Montserrat" pitchFamily="2" charset="77"/>
              </a:defRPr>
            </a:lvl1pPr>
          </a:lstStyle>
          <a:p>
            <a:pPr lvl="0"/>
            <a:r>
              <a:rPr lang="de-DE" dirty="0"/>
              <a:t>E-Mail: 	optional</a:t>
            </a:r>
            <a:br>
              <a:rPr lang="de-DE" dirty="0"/>
            </a:br>
            <a:r>
              <a:rPr lang="de-DE" dirty="0"/>
              <a:t>Phone: 	optional</a:t>
            </a:r>
            <a:br>
              <a:rPr lang="de-DE" dirty="0"/>
            </a:br>
            <a:r>
              <a:rPr lang="de-DE" dirty="0"/>
              <a:t>Web: 	optional</a:t>
            </a:r>
            <a:br>
              <a:rPr lang="de-DE" dirty="0"/>
            </a:br>
            <a:r>
              <a:rPr lang="de-DE" dirty="0" err="1"/>
              <a:t>Gitlab</a:t>
            </a:r>
            <a:r>
              <a:rPr lang="de-DE" dirty="0"/>
              <a:t>: 	optional</a:t>
            </a:r>
            <a:br>
              <a:rPr lang="de-DE" dirty="0"/>
            </a:br>
            <a:r>
              <a:rPr lang="de-DE" dirty="0"/>
              <a:t>Twitter: 	optional</a:t>
            </a:r>
            <a:endParaRPr lang="en-US" dirty="0"/>
          </a:p>
        </p:txBody>
      </p:sp>
      <p:sp>
        <p:nvSpPr>
          <p:cNvPr id="21" name="Textplatzhalter 21">
            <a:extLst>
              <a:ext uri="{FF2B5EF4-FFF2-40B4-BE49-F238E27FC236}">
                <a16:creationId xmlns:a16="http://schemas.microsoft.com/office/drawing/2014/main" id="{F5D92A5B-0A9B-898B-768D-126525624DAE}"/>
              </a:ext>
            </a:extLst>
          </p:cNvPr>
          <p:cNvSpPr>
            <a:spLocks noGrp="1"/>
          </p:cNvSpPr>
          <p:nvPr>
            <p:ph type="body" sz="quarter" idx="13" hasCustomPrompt="1"/>
          </p:nvPr>
        </p:nvSpPr>
        <p:spPr>
          <a:xfrm>
            <a:off x="4103637" y="2045490"/>
            <a:ext cx="5528913"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a:t>
            </a:r>
            <a:r>
              <a:rPr lang="de-DE" dirty="0" err="1"/>
              <a:t>Name </a:t>
            </a:r>
            <a:r>
              <a:rPr lang="de-DE" dirty="0"/>
              <a:t>Surname</a:t>
            </a:r>
          </a:p>
        </p:txBody>
      </p:sp>
      <p:sp>
        <p:nvSpPr>
          <p:cNvPr id="22" name="Textplatzhalter 21">
            <a:extLst>
              <a:ext uri="{FF2B5EF4-FFF2-40B4-BE49-F238E27FC236}">
                <a16:creationId xmlns:a16="http://schemas.microsoft.com/office/drawing/2014/main" id="{13863774-5EE4-77F2-A1CF-E124EC2847D4}"/>
              </a:ext>
            </a:extLst>
          </p:cNvPr>
          <p:cNvSpPr>
            <a:spLocks noGrp="1"/>
          </p:cNvSpPr>
          <p:nvPr>
            <p:ph type="body" sz="quarter" idx="14" hasCustomPrompt="1"/>
          </p:nvPr>
        </p:nvSpPr>
        <p:spPr>
          <a:xfrm>
            <a:off x="4103638" y="2674882"/>
            <a:ext cx="5528912" cy="574731"/>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cxnSp>
        <p:nvCxnSpPr>
          <p:cNvPr id="5" name="Gerade Verbindung 4">
            <a:extLst>
              <a:ext uri="{FF2B5EF4-FFF2-40B4-BE49-F238E27FC236}">
                <a16:creationId xmlns:a16="http://schemas.microsoft.com/office/drawing/2014/main" id="{CEA11241-F282-D387-F7B8-1E187E888CE6}"/>
              </a:ext>
            </a:extLst>
          </p:cNvPr>
          <p:cNvCxnSpPr>
            <a:cxnSpLocks/>
          </p:cNvCxnSpPr>
          <p:nvPr userDrawn="1"/>
        </p:nvCxnSpPr>
        <p:spPr>
          <a:xfrm flipH="1">
            <a:off x="1" y="3429000"/>
            <a:ext cx="1219199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7" name="Bildplatzhalter 10">
            <a:extLst>
              <a:ext uri="{FF2B5EF4-FFF2-40B4-BE49-F238E27FC236}">
                <a16:creationId xmlns:a16="http://schemas.microsoft.com/office/drawing/2014/main" id="{54ECDB36-AC46-1DD0-697E-5E8FFDF3CFB4}"/>
              </a:ext>
            </a:extLst>
          </p:cNvPr>
          <p:cNvSpPr>
            <a:spLocks noGrp="1"/>
          </p:cNvSpPr>
          <p:nvPr>
            <p:ph type="pic" sz="quarter" idx="25" hasCustomPrompt="1"/>
          </p:nvPr>
        </p:nvSpPr>
        <p:spPr>
          <a:xfrm>
            <a:off x="1059689" y="1390689"/>
            <a:ext cx="2876400" cy="2876400"/>
          </a:xfrm>
          <a:prstGeom prst="ellipse">
            <a:avLst/>
          </a:prstGeom>
          <a:solidFill>
            <a:schemeClr val="tx2"/>
          </a:solidFill>
          <a:ln w="28575">
            <a:solidFill>
              <a:schemeClr val="tx1"/>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B15E9BE6-3E62-3D6E-6906-D22EFAAD0F45}"/>
              </a:ext>
            </a:extLst>
          </p:cNvPr>
          <p:cNvSpPr>
            <a:spLocks noGrp="1"/>
          </p:cNvSpPr>
          <p:nvPr>
            <p:ph type="ftr" sz="quarter" idx="27"/>
          </p:nvPr>
        </p:nvSpPr>
        <p:spPr/>
        <p:txBody>
          <a:bodyPr/>
          <a:lstStyle/>
          <a:p>
            <a:endParaRPr lang="en-US" dirty="0"/>
          </a:p>
        </p:txBody>
      </p:sp>
      <p:sp>
        <p:nvSpPr>
          <p:cNvPr id="8" name="Foliennummernplatzhalter 7">
            <a:extLst>
              <a:ext uri="{FF2B5EF4-FFF2-40B4-BE49-F238E27FC236}">
                <a16:creationId xmlns:a16="http://schemas.microsoft.com/office/drawing/2014/main" id="{F52BDF70-0B4B-3685-F9DA-B17B5D533C4E}"/>
              </a:ext>
            </a:extLst>
          </p:cNvPr>
          <p:cNvSpPr>
            <a:spLocks noGrp="1"/>
          </p:cNvSpPr>
          <p:nvPr>
            <p:ph type="sldNum" sz="quarter" idx="28"/>
          </p:nvPr>
        </p:nvSpPr>
        <p:spPr/>
        <p:txBody>
          <a:bodyPr/>
          <a:lstStyle/>
          <a:p>
            <a:fld id="{52689698-0BB7-BE4D-A8C0-0C9B085F3959}" type="slidenum">
              <a:rPr lang="de-DE" smtClean="0"/>
              <a:pPr/>
              <a:t>‹#›</a:t>
            </a:fld>
            <a:endParaRPr lang="de-DE" dirty="0"/>
          </a:p>
        </p:txBody>
      </p:sp>
      <p:sp>
        <p:nvSpPr>
          <p:cNvPr id="16" name="Textplatzhalter 14">
            <a:extLst>
              <a:ext uri="{FF2B5EF4-FFF2-40B4-BE49-F238E27FC236}">
                <a16:creationId xmlns:a16="http://schemas.microsoft.com/office/drawing/2014/main" id="{83B8C095-9545-AAD9-05B2-79A6EE058AE3}"/>
              </a:ext>
            </a:extLst>
          </p:cNvPr>
          <p:cNvSpPr>
            <a:spLocks noGrp="1"/>
          </p:cNvSpPr>
          <p:nvPr>
            <p:ph type="body" sz="quarter" idx="29" hasCustomPrompt="1"/>
          </p:nvPr>
        </p:nvSpPr>
        <p:spPr>
          <a:xfrm>
            <a:off x="7996350" y="4482000"/>
            <a:ext cx="3272400" cy="1436400"/>
          </a:xfrm>
        </p:spPr>
        <p:txBody>
          <a:bodyPr bIns="0" anchor="b" anchorCtr="0">
            <a:noAutofit/>
          </a:bodyPr>
          <a:lstStyle>
            <a:lvl1pPr marL="0" indent="0" algn="l">
              <a:buFontTx/>
              <a:buNone/>
              <a:defRPr sz="4800" b="1" i="0">
                <a:latin typeface="Montserrat ExtraBold" pitchFamily="2" charset="77"/>
              </a:defRPr>
            </a:lvl1pPr>
            <a:lvl2pPr algn="r">
              <a:defRPr/>
            </a:lvl2pPr>
            <a:lvl3pPr algn="r">
              <a:defRPr/>
            </a:lvl3pPr>
            <a:lvl4pPr algn="r">
              <a:defRPr/>
            </a:lvl4pPr>
            <a:lvl5pPr algn="r">
              <a:defRPr/>
            </a:lvl5pPr>
          </a:lstStyle>
          <a:p>
            <a:pPr lvl="0"/>
            <a:r>
              <a:rPr lang="de-DE" dirty="0" err="1"/>
              <a:t>Let’s</a:t>
            </a:r>
            <a:r>
              <a:rPr lang="de-DE" dirty="0"/>
              <a:t> </a:t>
            </a:r>
            <a:r>
              <a:rPr lang="de-DE" dirty="0" err="1"/>
              <a:t>stay</a:t>
            </a:r>
            <a:br>
              <a:rPr lang="de-DE" dirty="0"/>
            </a:br>
            <a:r>
              <a:rPr lang="de-DE" dirty="0"/>
              <a:t>in </a:t>
            </a:r>
            <a:r>
              <a:rPr lang="de-DE" dirty="0" err="1"/>
              <a:t>touch</a:t>
            </a:r>
            <a:r>
              <a:rPr lang="de-DE" dirty="0"/>
              <a:t>!</a:t>
            </a:r>
          </a:p>
        </p:txBody>
      </p:sp>
    </p:spTree>
    <p:extLst>
      <p:ext uri="{BB962C8B-B14F-4D97-AF65-F5344CB8AC3E}">
        <p14:creationId xmlns:p14="http://schemas.microsoft.com/office/powerpoint/2010/main" val="287883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6_Closing: Summary Text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3" name="Textplatzhalter 2">
            <a:extLst>
              <a:ext uri="{FF2B5EF4-FFF2-40B4-BE49-F238E27FC236}">
                <a16:creationId xmlns:a16="http://schemas.microsoft.com/office/drawing/2014/main" id="{607B2CFA-78A9-F638-164C-F1D083748F3E}"/>
              </a:ext>
            </a:extLst>
          </p:cNvPr>
          <p:cNvSpPr>
            <a:spLocks noGrp="1"/>
          </p:cNvSpPr>
          <p:nvPr>
            <p:ph type="body" sz="quarter" idx="16" hasCustomPrompt="1"/>
          </p:nvPr>
        </p:nvSpPr>
        <p:spPr>
          <a:xfrm>
            <a:off x="1019175" y="1090800"/>
            <a:ext cx="10153649" cy="4680000"/>
          </a:xfrm>
        </p:spPr>
        <p:txBody>
          <a:bodyPr/>
          <a:lstStyle/>
          <a:p>
            <a:pPr lvl="0"/>
            <a:r>
              <a:rPr lang="de-DE"/>
              <a:t>Space for your bullet points or text that summarize your presentation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078855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6_Closing: Summary Text + Miniature Slides - l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3373F-EAFA-1F6E-7095-4D79E6AF7D1C}"/>
              </a:ext>
            </a:extLst>
          </p:cNvPr>
          <p:cNvSpPr>
            <a:spLocks noGrp="1"/>
          </p:cNvSpPr>
          <p:nvPr>
            <p:ph type="title" hasCustomPrompt="1"/>
          </p:nvPr>
        </p:nvSpPr>
        <p:spPr>
          <a:xfrm>
            <a:off x="1019174" y="180000"/>
            <a:ext cx="5904885" cy="540000"/>
          </a:xfrm>
          <a:prstGeom prst="rect">
            <a:avLst/>
          </a:prstGeom>
        </p:spPr>
        <p:txBody>
          <a:bodyPr/>
          <a:lstStyle/>
          <a:p>
            <a:r>
              <a:rPr lang="de-DE"/>
              <a:t>Summary</a:t>
            </a:r>
            <a:endParaRPr lang="en-US"/>
          </a:p>
        </p:txBody>
      </p:sp>
      <p:sp>
        <p:nvSpPr>
          <p:cNvPr id="10" name="Bildplatzhalter 9">
            <a:extLst>
              <a:ext uri="{FF2B5EF4-FFF2-40B4-BE49-F238E27FC236}">
                <a16:creationId xmlns:a16="http://schemas.microsoft.com/office/drawing/2014/main" id="{885D02E5-45A5-9FF4-418C-6ADD5CBB7E7A}"/>
              </a:ext>
            </a:extLst>
          </p:cNvPr>
          <p:cNvSpPr>
            <a:spLocks noGrp="1"/>
          </p:cNvSpPr>
          <p:nvPr>
            <p:ph type="pic" sz="quarter" idx="22" hasCustomPrompt="1"/>
          </p:nvPr>
        </p:nvSpPr>
        <p:spPr>
          <a:xfrm>
            <a:off x="7336423" y="1089025"/>
            <a:ext cx="3836777" cy="215640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12" name="Bildplatzhalter 9">
            <a:extLst>
              <a:ext uri="{FF2B5EF4-FFF2-40B4-BE49-F238E27FC236}">
                <a16:creationId xmlns:a16="http://schemas.microsoft.com/office/drawing/2014/main" id="{C5EF5A00-FEF0-CA80-CF67-2AFA8FC9B395}"/>
              </a:ext>
            </a:extLst>
          </p:cNvPr>
          <p:cNvSpPr>
            <a:spLocks noGrp="1"/>
          </p:cNvSpPr>
          <p:nvPr>
            <p:ph type="pic" sz="quarter" idx="24" hasCustomPrompt="1"/>
          </p:nvPr>
        </p:nvSpPr>
        <p:spPr>
          <a:xfrm>
            <a:off x="7336423" y="3614400"/>
            <a:ext cx="3836777" cy="215640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4" name="Textplatzhalter 3">
            <a:extLst>
              <a:ext uri="{FF2B5EF4-FFF2-40B4-BE49-F238E27FC236}">
                <a16:creationId xmlns:a16="http://schemas.microsoft.com/office/drawing/2014/main" id="{776D52BE-A25C-1C3B-7749-DA9A2582E2E6}"/>
              </a:ext>
            </a:extLst>
          </p:cNvPr>
          <p:cNvSpPr>
            <a:spLocks noGrp="1"/>
          </p:cNvSpPr>
          <p:nvPr>
            <p:ph type="body" sz="quarter" idx="34" hasCustomPrompt="1"/>
          </p:nvPr>
        </p:nvSpPr>
        <p:spPr>
          <a:xfrm>
            <a:off x="1018799" y="1090800"/>
            <a:ext cx="5905259" cy="2156400"/>
          </a:xfrm>
        </p:spPr>
        <p:txBody>
          <a:bodyPr/>
          <a:lstStyle/>
          <a:p>
            <a:pPr lvl="0"/>
            <a:r>
              <a:rPr lang="de-DE"/>
              <a:t>Space for your bullet points or text explaining the slide miniature on the right</a:t>
            </a:r>
          </a:p>
        </p:txBody>
      </p:sp>
      <p:sp>
        <p:nvSpPr>
          <p:cNvPr id="6" name="Textplatzhalter 5">
            <a:extLst>
              <a:ext uri="{FF2B5EF4-FFF2-40B4-BE49-F238E27FC236}">
                <a16:creationId xmlns:a16="http://schemas.microsoft.com/office/drawing/2014/main" id="{AC0DC781-5123-BDD4-8FB1-662715C9CBBF}"/>
              </a:ext>
            </a:extLst>
          </p:cNvPr>
          <p:cNvSpPr>
            <a:spLocks noGrp="1"/>
          </p:cNvSpPr>
          <p:nvPr>
            <p:ph type="body" sz="quarter" idx="35" hasCustomPrompt="1"/>
          </p:nvPr>
        </p:nvSpPr>
        <p:spPr>
          <a:xfrm>
            <a:off x="1019175" y="3614400"/>
            <a:ext cx="5904883" cy="2156400"/>
          </a:xfrm>
        </p:spPr>
        <p:txBody>
          <a:bodyPr/>
          <a:lstStyle/>
          <a:p>
            <a:pPr lvl="0"/>
            <a:r>
              <a:rPr lang="de-DE"/>
              <a:t>Space for your bullet points or text explaining the slide miniature on the right</a:t>
            </a:r>
          </a:p>
        </p:txBody>
      </p:sp>
    </p:spTree>
    <p:extLst>
      <p:ext uri="{BB962C8B-B14F-4D97-AF65-F5344CB8AC3E}">
        <p14:creationId xmlns:p14="http://schemas.microsoft.com/office/powerpoint/2010/main" val="1292990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6_Closing: Summary Miniature Slides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5" name="Bildplatzhalter 9">
            <a:extLst>
              <a:ext uri="{FF2B5EF4-FFF2-40B4-BE49-F238E27FC236}">
                <a16:creationId xmlns:a16="http://schemas.microsoft.com/office/drawing/2014/main" id="{99D9E78F-85CC-6047-309A-048847637DE9}"/>
              </a:ext>
            </a:extLst>
          </p:cNvPr>
          <p:cNvSpPr>
            <a:spLocks noGrp="1"/>
          </p:cNvSpPr>
          <p:nvPr>
            <p:ph type="pic" sz="quarter" idx="22" hasCustomPrompt="1"/>
          </p:nvPr>
        </p:nvSpPr>
        <p:spPr>
          <a:xfrm>
            <a:off x="1019175"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15" name="Bildplatzhalter 9">
            <a:extLst>
              <a:ext uri="{FF2B5EF4-FFF2-40B4-BE49-F238E27FC236}">
                <a16:creationId xmlns:a16="http://schemas.microsoft.com/office/drawing/2014/main" id="{4681A392-13C5-9216-1E56-BB46EEF561C2}"/>
              </a:ext>
            </a:extLst>
          </p:cNvPr>
          <p:cNvSpPr>
            <a:spLocks noGrp="1"/>
          </p:cNvSpPr>
          <p:nvPr>
            <p:ph type="pic" sz="quarter" idx="23" hasCustomPrompt="1"/>
          </p:nvPr>
        </p:nvSpPr>
        <p:spPr>
          <a:xfrm>
            <a:off x="1019175"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6" name="Bildplatzhalter 9">
            <a:extLst>
              <a:ext uri="{FF2B5EF4-FFF2-40B4-BE49-F238E27FC236}">
                <a16:creationId xmlns:a16="http://schemas.microsoft.com/office/drawing/2014/main" id="{077B1AB0-D54F-3F01-A42D-B5436C9BF0C7}"/>
              </a:ext>
            </a:extLst>
          </p:cNvPr>
          <p:cNvSpPr>
            <a:spLocks noGrp="1"/>
          </p:cNvSpPr>
          <p:nvPr>
            <p:ph type="pic" sz="quarter" idx="24" hasCustomPrompt="1"/>
          </p:nvPr>
        </p:nvSpPr>
        <p:spPr>
          <a:xfrm>
            <a:off x="4510340"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8" name="Bildplatzhalter 9">
            <a:extLst>
              <a:ext uri="{FF2B5EF4-FFF2-40B4-BE49-F238E27FC236}">
                <a16:creationId xmlns:a16="http://schemas.microsoft.com/office/drawing/2014/main" id="{A5897AA2-7847-B81C-9FC6-0248A91E19D4}"/>
              </a:ext>
            </a:extLst>
          </p:cNvPr>
          <p:cNvSpPr>
            <a:spLocks noGrp="1"/>
          </p:cNvSpPr>
          <p:nvPr>
            <p:ph type="pic" sz="quarter" idx="25" hasCustomPrompt="1"/>
          </p:nvPr>
        </p:nvSpPr>
        <p:spPr>
          <a:xfrm>
            <a:off x="4510340"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4" name="Bildplatzhalter 9">
            <a:extLst>
              <a:ext uri="{FF2B5EF4-FFF2-40B4-BE49-F238E27FC236}">
                <a16:creationId xmlns:a16="http://schemas.microsoft.com/office/drawing/2014/main" id="{460FFC4A-AC43-9732-77CA-08B196C31061}"/>
              </a:ext>
            </a:extLst>
          </p:cNvPr>
          <p:cNvSpPr>
            <a:spLocks noGrp="1"/>
          </p:cNvSpPr>
          <p:nvPr>
            <p:ph type="pic" sz="quarter" idx="26" hasCustomPrompt="1"/>
          </p:nvPr>
        </p:nvSpPr>
        <p:spPr>
          <a:xfrm>
            <a:off x="8001506" y="108902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
        <p:nvSpPr>
          <p:cNvPr id="9" name="Bildplatzhalter 9">
            <a:extLst>
              <a:ext uri="{FF2B5EF4-FFF2-40B4-BE49-F238E27FC236}">
                <a16:creationId xmlns:a16="http://schemas.microsoft.com/office/drawing/2014/main" id="{A6919E5A-2EE5-9FD1-3DA8-8A234122C185}"/>
              </a:ext>
            </a:extLst>
          </p:cNvPr>
          <p:cNvSpPr>
            <a:spLocks noGrp="1"/>
          </p:cNvSpPr>
          <p:nvPr>
            <p:ph type="pic" sz="quarter" idx="27" hasCustomPrompt="1"/>
          </p:nvPr>
        </p:nvSpPr>
        <p:spPr>
          <a:xfrm>
            <a:off x="8001506" y="3273065"/>
            <a:ext cx="3171319" cy="1786790"/>
          </a:xfrm>
          <a:solidFill>
            <a:schemeClr val="bg1"/>
          </a:solidFill>
          <a:ln w="28575">
            <a:solidFill>
              <a:schemeClr val="tx1"/>
            </a:solidFill>
          </a:ln>
        </p:spPr>
        <p:txBody>
          <a:bodyPr>
            <a:normAutofit/>
          </a:bodyPr>
          <a:lstStyle>
            <a:lvl1pPr marL="612" indent="0">
              <a:buNone/>
              <a:defRPr sz="1600">
                <a:solidFill>
                  <a:schemeClr val="tx1"/>
                </a:solidFill>
              </a:defRPr>
            </a:lvl1pPr>
          </a:lstStyle>
          <a:p>
            <a:r>
              <a:rPr lang="en-US" dirty="0"/>
              <a:t>Slide miniature</a:t>
            </a:r>
          </a:p>
        </p:txBody>
      </p:sp>
    </p:spTree>
    <p:extLst>
      <p:ext uri="{BB962C8B-B14F-4D97-AF65-F5344CB8AC3E}">
        <p14:creationId xmlns:p14="http://schemas.microsoft.com/office/powerpoint/2010/main" val="1708825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01_Title – dark">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el 10">
            <a:extLst>
              <a:ext uri="{FF2B5EF4-FFF2-40B4-BE49-F238E27FC236}">
                <a16:creationId xmlns:a16="http://schemas.microsoft.com/office/drawing/2014/main" id="{8EB1DA5D-2A7E-B1A1-4B11-CE6E8FD158C7}"/>
              </a:ext>
            </a:extLst>
          </p:cNvPr>
          <p:cNvSpPr>
            <a:spLocks noGrp="1"/>
          </p:cNvSpPr>
          <p:nvPr>
            <p:ph type="title" hasCustomPrompt="1"/>
          </p:nvPr>
        </p:nvSpPr>
        <p:spPr>
          <a:xfrm>
            <a:off x="1018800" y="1090800"/>
            <a:ext cx="9059055" cy="3317965"/>
          </a:xfrm>
        </p:spPr>
        <p:txBody>
          <a:bodyPr tIns="0" anchor="b" anchorCtr="0">
            <a:normAutofit/>
          </a:bodyPr>
          <a:lstStyle>
            <a:lvl1pPr>
              <a:defRPr sz="4800">
                <a:solidFill>
                  <a:schemeClr val="bg1"/>
                </a:solidFill>
              </a:defRPr>
            </a:lvl1pPr>
          </a:lstStyle>
          <a:p>
            <a:r>
              <a:rPr lang="de-DE" dirty="0"/>
              <a:t>Title </a:t>
            </a:r>
            <a:r>
              <a:rPr lang="de-DE" dirty="0" err="1"/>
              <a:t>of</a:t>
            </a:r>
            <a:r>
              <a:rPr lang="de-DE" dirty="0"/>
              <a:t> </a:t>
            </a:r>
            <a:r>
              <a:rPr lang="de-DE" dirty="0" err="1"/>
              <a:t>your</a:t>
            </a:r>
            <a:r>
              <a:rPr lang="de-DE" dirty="0"/>
              <a:t> </a:t>
            </a:r>
            <a:r>
              <a:rPr lang="de-DE" dirty="0" err="1"/>
              <a:t>presentation</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long</a:t>
            </a:r>
            <a:r>
              <a:rPr lang="de-DE" dirty="0"/>
              <a:t> and </a:t>
            </a:r>
            <a:r>
              <a:rPr lang="de-DE" dirty="0" err="1"/>
              <a:t>very</a:t>
            </a:r>
            <a:r>
              <a:rPr lang="de-DE" dirty="0"/>
              <a:t> </a:t>
            </a:r>
            <a:r>
              <a:rPr lang="de-DE" dirty="0" err="1"/>
              <a:t>important</a:t>
            </a:r>
            <a:endParaRPr lang="en-US" dirty="0"/>
          </a:p>
        </p:txBody>
      </p:sp>
      <p:sp>
        <p:nvSpPr>
          <p:cNvPr id="6" name="Textplatzhalter 14">
            <a:extLst>
              <a:ext uri="{FF2B5EF4-FFF2-40B4-BE49-F238E27FC236}">
                <a16:creationId xmlns:a16="http://schemas.microsoft.com/office/drawing/2014/main" id="{7DE64883-8E9D-62A0-0F9B-616DEC3E0221}"/>
              </a:ext>
            </a:extLst>
          </p:cNvPr>
          <p:cNvSpPr>
            <a:spLocks noGrp="1"/>
          </p:cNvSpPr>
          <p:nvPr>
            <p:ph type="body" sz="quarter" idx="11" hasCustomPrompt="1"/>
          </p:nvPr>
        </p:nvSpPr>
        <p:spPr>
          <a:xfrm>
            <a:off x="1019174" y="4597200"/>
            <a:ext cx="9058681" cy="940465"/>
          </a:xfrm>
          <a:prstGeom prst="rect">
            <a:avLst/>
          </a:prstGeom>
        </p:spPr>
        <p:txBody>
          <a:bodyPr tIns="0" bIns="0" anchor="t" anchorCtr="0">
            <a:normAutofit/>
          </a:bodyPr>
          <a:lstStyle>
            <a:lvl1pPr marL="612" indent="0">
              <a:lnSpc>
                <a:spcPct val="120000"/>
              </a:lnSpc>
              <a:buNone/>
              <a:defRPr sz="2800" b="0" i="1">
                <a:solidFill>
                  <a:schemeClr val="bg1"/>
                </a:solidFill>
                <a:latin typeface="Montserrat" pitchFamily="2" charset="77"/>
              </a:defRPr>
            </a:lvl1pPr>
          </a:lstStyle>
          <a:p>
            <a:pPr lvl="0"/>
            <a:r>
              <a:rPr lang="de-DE" dirty="0"/>
              <a:t>Optional </a:t>
            </a:r>
            <a:r>
              <a:rPr lang="de-DE" dirty="0" err="1"/>
              <a:t>subtitle</a:t>
            </a:r>
            <a:r>
              <a:rPr lang="de-DE" dirty="0"/>
              <a:t>, </a:t>
            </a:r>
            <a:r>
              <a:rPr lang="de-DE" dirty="0" err="1"/>
              <a:t>can</a:t>
            </a:r>
            <a:r>
              <a:rPr lang="de-DE" dirty="0"/>
              <a:t> </a:t>
            </a:r>
            <a:r>
              <a:rPr lang="de-DE" dirty="0" err="1"/>
              <a:t>be</a:t>
            </a:r>
            <a:r>
              <a:rPr lang="de-DE" dirty="0"/>
              <a:t> </a:t>
            </a:r>
            <a:r>
              <a:rPr lang="de-DE" dirty="0" err="1"/>
              <a:t>slightly</a:t>
            </a:r>
            <a:r>
              <a:rPr lang="de-DE" dirty="0"/>
              <a:t> </a:t>
            </a:r>
            <a:r>
              <a:rPr lang="de-DE" dirty="0" err="1"/>
              <a:t>longer</a:t>
            </a:r>
            <a:r>
              <a:rPr lang="de-DE" dirty="0"/>
              <a:t>; </a:t>
            </a:r>
            <a:r>
              <a:rPr lang="de-DE" dirty="0" err="1"/>
              <a:t>or</a:t>
            </a:r>
            <a:r>
              <a:rPr lang="de-DE" dirty="0"/>
              <a:t> </a:t>
            </a:r>
            <a:r>
              <a:rPr lang="de-DE" dirty="0" err="1"/>
              <a:t>delete</a:t>
            </a:r>
            <a:r>
              <a:rPr lang="de-DE" dirty="0"/>
              <a:t> </a:t>
            </a:r>
            <a:r>
              <a:rPr lang="de-DE" dirty="0" err="1"/>
              <a:t>this</a:t>
            </a:r>
            <a:r>
              <a:rPr lang="de-DE" dirty="0"/>
              <a:t> box </a:t>
            </a:r>
            <a:r>
              <a:rPr lang="de-DE" dirty="0" err="1"/>
              <a:t>for</a:t>
            </a:r>
            <a:r>
              <a:rPr lang="de-DE" dirty="0"/>
              <a:t> a </a:t>
            </a:r>
            <a:r>
              <a:rPr lang="de-DE" dirty="0" err="1"/>
              <a:t>much</a:t>
            </a:r>
            <a:r>
              <a:rPr lang="de-DE" dirty="0"/>
              <a:t> larger title box</a:t>
            </a:r>
          </a:p>
        </p:txBody>
      </p:sp>
      <p:sp>
        <p:nvSpPr>
          <p:cNvPr id="7" name="Textplatzhalter 14">
            <a:extLst>
              <a:ext uri="{FF2B5EF4-FFF2-40B4-BE49-F238E27FC236}">
                <a16:creationId xmlns:a16="http://schemas.microsoft.com/office/drawing/2014/main" id="{EE22E27C-ED67-10FB-A7E0-D9C1780E9F5B}"/>
              </a:ext>
            </a:extLst>
          </p:cNvPr>
          <p:cNvSpPr>
            <a:spLocks noGrp="1"/>
          </p:cNvSpPr>
          <p:nvPr>
            <p:ph type="body" sz="quarter" idx="22" hasCustomPrompt="1"/>
          </p:nvPr>
        </p:nvSpPr>
        <p:spPr>
          <a:xfrm>
            <a:off x="1018799" y="5768975"/>
            <a:ext cx="9058681" cy="755648"/>
          </a:xfrm>
          <a:prstGeom prst="rect">
            <a:avLst/>
          </a:prstGeom>
        </p:spPr>
        <p:txBody>
          <a:bodyPr tIns="0" bIns="0" anchor="t" anchorCtr="0">
            <a:normAutofit/>
          </a:bodyPr>
          <a:lstStyle>
            <a:lvl1pPr marL="612" indent="0">
              <a:lnSpc>
                <a:spcPct val="150000"/>
              </a:lnSpc>
              <a:buNone/>
              <a:defRPr sz="2000" b="0" i="0">
                <a:solidFill>
                  <a:schemeClr val="bg1"/>
                </a:solidFill>
                <a:latin typeface="Montserrat" pitchFamily="2" charset="77"/>
              </a:defRPr>
            </a:lvl1pPr>
          </a:lstStyle>
          <a:p>
            <a:pPr lvl="0"/>
            <a:r>
              <a:rPr lang="de-DE" dirty="0" err="1"/>
              <a:t>(Title) First Name Surname | e.g. Conference | Date (optional)</a:t>
            </a:r>
            <a:endParaRPr lang="de-DE" dirty="0"/>
          </a:p>
        </p:txBody>
      </p:sp>
      <p:pic>
        <p:nvPicPr>
          <p:cNvPr id="2" name="Grafik 1">
            <a:extLst>
              <a:ext uri="{FF2B5EF4-FFF2-40B4-BE49-F238E27FC236}">
                <a16:creationId xmlns:a16="http://schemas.microsoft.com/office/drawing/2014/main" id="{61E6DE40-5941-FB4E-188B-1A86F65DD6A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39712" y="180000"/>
            <a:ext cx="2147142" cy="539999"/>
          </a:xfrm>
          <a:prstGeom prst="rect">
            <a:avLst/>
          </a:prstGeom>
        </p:spPr>
      </p:pic>
    </p:spTree>
    <p:extLst>
      <p:ext uri="{BB962C8B-B14F-4D97-AF65-F5344CB8AC3E}">
        <p14:creationId xmlns:p14="http://schemas.microsoft.com/office/powerpoint/2010/main" val="1052020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15:guide id="2" orient="horz" pos="41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Table of Content – dar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DAF2305-A4BD-8DD7-737E-E08D8551C435}"/>
              </a:ext>
            </a:extLst>
          </p:cNvPr>
          <p:cNvSpPr/>
          <p:nvPr userDrawn="1"/>
        </p:nvSpPr>
        <p:spPr>
          <a:xfrm>
            <a:off x="5087938" y="1"/>
            <a:ext cx="710405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5087938"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6" name="Textplatzhalter 3">
            <a:extLst>
              <a:ext uri="{FF2B5EF4-FFF2-40B4-BE49-F238E27FC236}">
                <a16:creationId xmlns:a16="http://schemas.microsoft.com/office/drawing/2014/main" id="{FBCDA0F7-EDEC-9584-587F-8127ED3AFFCD}"/>
              </a:ext>
            </a:extLst>
          </p:cNvPr>
          <p:cNvSpPr>
            <a:spLocks noGrp="1"/>
          </p:cNvSpPr>
          <p:nvPr>
            <p:ph type="body" sz="quarter" idx="13" hasCustomPrompt="1"/>
          </p:nvPr>
        </p:nvSpPr>
        <p:spPr>
          <a:xfrm>
            <a:off x="5267938" y="1090799"/>
            <a:ext cx="5904878" cy="4680000"/>
          </a:xfrm>
        </p:spPr>
        <p:txBody>
          <a:bodyPr/>
          <a:lstStyle>
            <a:lvl1pPr marL="539750" indent="-539750">
              <a:buFont typeface="+mj-lt"/>
              <a:buAutoNum type="romanUcPeriod"/>
              <a:tabLst/>
              <a:defRPr>
                <a:solidFill>
                  <a:schemeClr val="tx1"/>
                </a:solidFill>
              </a:defRPr>
            </a:lvl1pPr>
            <a:lvl2pPr marL="972000" indent="-252000">
              <a:tabLst/>
              <a:defRPr>
                <a:solidFill>
                  <a:schemeClr val="tx1"/>
                </a:solidFill>
              </a:defRPr>
            </a:lvl2pPr>
            <a:lvl3pPr marL="1332000" indent="-250825">
              <a:tabLst/>
              <a:defRPr>
                <a:solidFill>
                  <a:schemeClr val="tx1"/>
                </a:solidFill>
              </a:defRPr>
            </a:lvl3pPr>
            <a:lvl4pPr marL="1692000" indent="-250825">
              <a:tabLst/>
              <a:defRPr>
                <a:solidFill>
                  <a:schemeClr val="tx1"/>
                </a:solidFill>
              </a:defRPr>
            </a:lvl4pPr>
            <a:lvl5pPr marL="2052000" indent="-250825">
              <a:tabLst/>
              <a:defRPr>
                <a:solidFill>
                  <a:schemeClr val="tx1"/>
                </a:solidFill>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4">
            <a:extLst>
              <a:ext uri="{FF2B5EF4-FFF2-40B4-BE49-F238E27FC236}">
                <a16:creationId xmlns:a16="http://schemas.microsoft.com/office/drawing/2014/main" id="{7BDFB64F-6C1A-4B99-7FDB-E94CDFDD8D36}"/>
              </a:ext>
            </a:extLst>
          </p:cNvPr>
          <p:cNvSpPr>
            <a:spLocks noGrp="1"/>
          </p:cNvSpPr>
          <p:nvPr>
            <p:ph type="body" sz="quarter" idx="14" hasCustomPrompt="1"/>
          </p:nvPr>
        </p:nvSpPr>
        <p:spPr>
          <a:xfrm>
            <a:off x="1028910" y="1090800"/>
            <a:ext cx="3879030" cy="2333956"/>
          </a:xfrm>
        </p:spPr>
        <p:txBody>
          <a:bodyPr>
            <a:noAutofit/>
          </a:bodyPr>
          <a:lstStyle>
            <a:lvl1pPr marL="0" indent="0">
              <a:buNone/>
              <a:defRPr sz="4800" b="1" i="0">
                <a:solidFill>
                  <a:schemeClr val="bg1"/>
                </a:solidFill>
                <a:latin typeface="Montserrat ExtraBold" pitchFamily="2" charset="77"/>
              </a:defRPr>
            </a:lvl1pPr>
          </a:lstStyle>
          <a:p>
            <a:pPr lvl="0"/>
            <a:r>
              <a:rPr lang="de-DE" dirty="0"/>
              <a:t>Contents </a:t>
            </a:r>
            <a:r>
              <a:rPr lang="de-DE" dirty="0" err="1"/>
              <a:t>or</a:t>
            </a:r>
            <a:r>
              <a:rPr lang="de-DE" dirty="0"/>
              <a:t> title</a:t>
            </a:r>
          </a:p>
        </p:txBody>
      </p:sp>
    </p:spTree>
    <p:extLst>
      <p:ext uri="{BB962C8B-B14F-4D97-AF65-F5344CB8AC3E}">
        <p14:creationId xmlns:p14="http://schemas.microsoft.com/office/powerpoint/2010/main" val="178970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3_New Chapter: Text – dark">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59A6B0D-4AF6-D3A9-1552-85FAC2C5E22F}"/>
              </a:ext>
            </a:extLst>
          </p:cNvPr>
          <p:cNvSpPr/>
          <p:nvPr userDrawn="1"/>
        </p:nvSpPr>
        <p:spPr>
          <a:xfrm>
            <a:off x="7118410" y="1"/>
            <a:ext cx="5073590"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0" name="Titel 9">
            <a:extLst>
              <a:ext uri="{FF2B5EF4-FFF2-40B4-BE49-F238E27FC236}">
                <a16:creationId xmlns:a16="http://schemas.microsoft.com/office/drawing/2014/main" id="{DC4DF855-F9C2-D644-B6D7-696193508B60}"/>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solidFill>
                  <a:schemeClr val="bg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12" name="Textplatzhalter 11">
            <a:extLst>
              <a:ext uri="{FF2B5EF4-FFF2-40B4-BE49-F238E27FC236}">
                <a16:creationId xmlns:a16="http://schemas.microsoft.com/office/drawing/2014/main" id="{2395E453-49C0-3844-9138-CB68074775B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solidFill>
                  <a:schemeClr val="bg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extplatzhalter 3">
            <a:extLst>
              <a:ext uri="{FF2B5EF4-FFF2-40B4-BE49-F238E27FC236}">
                <a16:creationId xmlns:a16="http://schemas.microsoft.com/office/drawing/2014/main" id="{9E622FB8-FE12-38A5-41FF-4FBB83FE284D}"/>
              </a:ext>
            </a:extLst>
          </p:cNvPr>
          <p:cNvSpPr>
            <a:spLocks noGrp="1"/>
          </p:cNvSpPr>
          <p:nvPr>
            <p:ph type="body" sz="quarter" idx="13" hasCustomPrompt="1"/>
          </p:nvPr>
        </p:nvSpPr>
        <p:spPr>
          <a:xfrm>
            <a:off x="7299478" y="1090799"/>
            <a:ext cx="3873338" cy="4680000"/>
          </a:xfrm>
        </p:spPr>
        <p:txBody>
          <a:bodyPr/>
          <a:lstStyle>
            <a:lvl1pPr marL="539750" indent="-539750">
              <a:buFont typeface="+mj-lt"/>
              <a:buAutoNum type="romanUcPeriod"/>
              <a:tabLst/>
              <a:defRPr>
                <a:solidFill>
                  <a:schemeClr val="tx1"/>
                </a:solidFill>
              </a:defRPr>
            </a:lvl1pPr>
            <a:lvl2pPr marL="971550" indent="-250825">
              <a:tabLst/>
              <a:defRPr>
                <a:solidFill>
                  <a:schemeClr val="tx1"/>
                </a:solidFill>
              </a:defRPr>
            </a:lvl2pPr>
            <a:lvl3pPr marL="1332000" indent="-250825">
              <a:tabLst/>
              <a:defRPr>
                <a:solidFill>
                  <a:schemeClr val="tx1"/>
                </a:solidFill>
              </a:defRPr>
            </a:lvl3pPr>
            <a:lvl4pPr marL="1692000" indent="-250825">
              <a:tabLst/>
              <a:defRPr>
                <a:solidFill>
                  <a:schemeClr val="tx1"/>
                </a:solidFill>
              </a:defRPr>
            </a:lvl4pPr>
            <a:lvl5pPr marL="2052000" indent="-250825">
              <a:tabLst/>
              <a:defRPr>
                <a:solidFill>
                  <a:schemeClr val="tx1"/>
                </a:solidFill>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r>
              <a:rPr lang="de-DE" dirty="0"/>
              <a:t> </a:t>
            </a:r>
            <a:r>
              <a:rPr lang="de-DE" dirty="0" err="1"/>
              <a:t>or</a:t>
            </a:r>
            <a:r>
              <a:rPr lang="de-DE" dirty="0"/>
              <a:t> </a:t>
            </a:r>
            <a:r>
              <a:rPr lang="de-DE" dirty="0" err="1"/>
              <a:t>text</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2" name="Gerade Verbindung 1">
            <a:extLst>
              <a:ext uri="{FF2B5EF4-FFF2-40B4-BE49-F238E27FC236}">
                <a16:creationId xmlns:a16="http://schemas.microsoft.com/office/drawing/2014/main" id="{7186CF58-00ED-3DF7-0FD6-624F2DEB05A5}"/>
              </a:ext>
            </a:extLst>
          </p:cNvPr>
          <p:cNvCxnSpPr>
            <a:cxnSpLocks/>
          </p:cNvCxnSpPr>
          <p:nvPr userDrawn="1"/>
        </p:nvCxnSpPr>
        <p:spPr>
          <a:xfrm flipV="1">
            <a:off x="7104063"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9769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3_New Chapter: Text + Photo – dark">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9E0BC97-EB32-91AB-F42B-A07649C413E3}"/>
              </a:ext>
            </a:extLst>
          </p:cNvPr>
          <p:cNvSpPr>
            <a:spLocks noGrp="1"/>
          </p:cNvSpPr>
          <p:nvPr>
            <p:ph type="pic" sz="quarter" idx="13" hasCustomPrompt="1"/>
          </p:nvPr>
        </p:nvSpPr>
        <p:spPr>
          <a:xfrm>
            <a:off x="7124400" y="0"/>
            <a:ext cx="5067598" cy="6858000"/>
          </a:xfrm>
          <a:solidFill>
            <a:srgbClr val="FFFFFF"/>
          </a:solidFill>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2" name="Titel 9">
            <a:extLst>
              <a:ext uri="{FF2B5EF4-FFF2-40B4-BE49-F238E27FC236}">
                <a16:creationId xmlns:a16="http://schemas.microsoft.com/office/drawing/2014/main" id="{3E8FF74D-B5E0-5D30-2CB4-BF307B5334D3}"/>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solidFill>
                  <a:schemeClr val="bg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3" name="Textplatzhalter 11">
            <a:extLst>
              <a:ext uri="{FF2B5EF4-FFF2-40B4-BE49-F238E27FC236}">
                <a16:creationId xmlns:a16="http://schemas.microsoft.com/office/drawing/2014/main" id="{53B81434-A093-467B-5C87-E4406DC82E3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solidFill>
                  <a:schemeClr val="bg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7104063"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4913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_New Chapter: Photo + Text – dar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BA364B-47B9-DF2D-4C15-1FFAA56EA507}"/>
              </a:ext>
            </a:extLst>
          </p:cNvPr>
          <p:cNvSpPr/>
          <p:nvPr userDrawn="1"/>
        </p:nvSpPr>
        <p:spPr>
          <a:xfrm>
            <a:off x="5101582" y="1"/>
            <a:ext cx="709041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 name="Bildplatzhalter 12">
            <a:extLst>
              <a:ext uri="{FF2B5EF4-FFF2-40B4-BE49-F238E27FC236}">
                <a16:creationId xmlns:a16="http://schemas.microsoft.com/office/drawing/2014/main" id="{A57E07BB-9618-D645-E5B0-4660B8CD58BB}"/>
              </a:ext>
            </a:extLst>
          </p:cNvPr>
          <p:cNvSpPr>
            <a:spLocks noGrp="1"/>
          </p:cNvSpPr>
          <p:nvPr>
            <p:ph type="pic" sz="quarter" idx="10" hasCustomPrompt="1"/>
          </p:nvPr>
        </p:nvSpPr>
        <p:spPr>
          <a:xfrm>
            <a:off x="1031499" y="1089026"/>
            <a:ext cx="4039200" cy="467995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Textplatzhalter 11">
            <a:extLst>
              <a:ext uri="{FF2B5EF4-FFF2-40B4-BE49-F238E27FC236}">
                <a16:creationId xmlns:a16="http://schemas.microsoft.com/office/drawing/2014/main" id="{B7EE5079-D2BC-8960-3FF9-A6E564FB59AD}"/>
              </a:ext>
            </a:extLst>
          </p:cNvPr>
          <p:cNvSpPr>
            <a:spLocks noGrp="1"/>
          </p:cNvSpPr>
          <p:nvPr>
            <p:ph type="body" sz="quarter" idx="12" hasCustomPrompt="1"/>
          </p:nvPr>
        </p:nvSpPr>
        <p:spPr>
          <a:xfrm>
            <a:off x="5252525" y="4057200"/>
            <a:ext cx="5920300" cy="1711775"/>
          </a:xfrm>
          <a:prstGeom prst="rect">
            <a:avLst/>
          </a:prstGeom>
        </p:spPr>
        <p:txBody>
          <a:bodyPr>
            <a:normAutofit/>
          </a:bodyPr>
          <a:lstStyle>
            <a:lvl1pPr marL="612" indent="0">
              <a:buNone/>
              <a:defRPr sz="2800" b="0" i="1">
                <a:solidFill>
                  <a:schemeClr val="tx1"/>
                </a:solidFill>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itel 1">
            <a:extLst>
              <a:ext uri="{FF2B5EF4-FFF2-40B4-BE49-F238E27FC236}">
                <a16:creationId xmlns:a16="http://schemas.microsoft.com/office/drawing/2014/main" id="{3060BFB6-72EA-1345-9BBE-F58BE97ED735}"/>
              </a:ext>
            </a:extLst>
          </p:cNvPr>
          <p:cNvSpPr>
            <a:spLocks noGrp="1"/>
          </p:cNvSpPr>
          <p:nvPr>
            <p:ph type="title" hasCustomPrompt="1"/>
          </p:nvPr>
        </p:nvSpPr>
        <p:spPr>
          <a:xfrm>
            <a:off x="5252528" y="1089025"/>
            <a:ext cx="5920300" cy="2788748"/>
          </a:xfrm>
        </p:spPr>
        <p:txBody>
          <a:bodyPr anchor="b" anchorCtr="0">
            <a:normAutofit/>
          </a:bodyPr>
          <a:lstStyle>
            <a:lvl1pPr>
              <a:defRPr sz="4800">
                <a:solidFill>
                  <a:schemeClr val="tx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cxnSp>
        <p:nvCxnSpPr>
          <p:cNvPr id="8" name="Gerade Verbindung 7">
            <a:extLst>
              <a:ext uri="{FF2B5EF4-FFF2-40B4-BE49-F238E27FC236}">
                <a16:creationId xmlns:a16="http://schemas.microsoft.com/office/drawing/2014/main" id="{B5BF1A21-DD8E-8693-A30D-F7CA5ECBB36A}"/>
              </a:ext>
            </a:extLst>
          </p:cNvPr>
          <p:cNvCxnSpPr>
            <a:cxnSpLocks/>
          </p:cNvCxnSpPr>
          <p:nvPr userDrawn="1"/>
        </p:nvCxnSpPr>
        <p:spPr>
          <a:xfrm flipH="1" flipV="1">
            <a:off x="5087938" y="0"/>
            <a:ext cx="2" cy="6858002"/>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025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New Chapter: Text – ligh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AE9E366-0625-F495-6FDF-F3BE9D6DF7F7}"/>
              </a:ext>
            </a:extLst>
          </p:cNvPr>
          <p:cNvSpPr/>
          <p:nvPr userDrawn="1"/>
        </p:nvSpPr>
        <p:spPr>
          <a:xfrm>
            <a:off x="7118410" y="1"/>
            <a:ext cx="5073590"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0" name="Titel 9">
            <a:extLst>
              <a:ext uri="{FF2B5EF4-FFF2-40B4-BE49-F238E27FC236}">
                <a16:creationId xmlns:a16="http://schemas.microsoft.com/office/drawing/2014/main" id="{DC4DF855-F9C2-D644-B6D7-696193508B60}"/>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12" name="Textplatzhalter 11">
            <a:extLst>
              <a:ext uri="{FF2B5EF4-FFF2-40B4-BE49-F238E27FC236}">
                <a16:creationId xmlns:a16="http://schemas.microsoft.com/office/drawing/2014/main" id="{2395E453-49C0-3844-9138-CB68074775B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extplatzhalter 3">
            <a:extLst>
              <a:ext uri="{FF2B5EF4-FFF2-40B4-BE49-F238E27FC236}">
                <a16:creationId xmlns:a16="http://schemas.microsoft.com/office/drawing/2014/main" id="{9E622FB8-FE12-38A5-41FF-4FBB83FE284D}"/>
              </a:ext>
            </a:extLst>
          </p:cNvPr>
          <p:cNvSpPr>
            <a:spLocks noGrp="1"/>
          </p:cNvSpPr>
          <p:nvPr>
            <p:ph type="body" sz="quarter" idx="13" hasCustomPrompt="1"/>
          </p:nvPr>
        </p:nvSpPr>
        <p:spPr>
          <a:xfrm>
            <a:off x="7299478" y="1090799"/>
            <a:ext cx="3873338" cy="4680000"/>
          </a:xfrm>
        </p:spPr>
        <p:txBody>
          <a:bodyPr/>
          <a:lstStyle>
            <a:lvl1pPr marL="539750" indent="-539750">
              <a:buFont typeface="+mj-lt"/>
              <a:buAutoNum type="romanUcPeriod"/>
              <a:tabLst/>
              <a:defRPr/>
            </a:lvl1pPr>
            <a:lvl2pPr marL="971550" indent="-250825">
              <a:tabLst/>
              <a:defRPr/>
            </a:lvl2pPr>
            <a:lvl3pPr marL="1332000" indent="-250825">
              <a:tabLst/>
              <a:defRPr/>
            </a:lvl3pPr>
            <a:lvl4pPr marL="1692000" indent="-250825">
              <a:tabLst/>
              <a:defRPr/>
            </a:lvl4pPr>
            <a:lvl5pPr marL="2052000" indent="-250825">
              <a:tabLst/>
              <a:defRPr/>
            </a:lvl5pPr>
          </a:lstStyle>
          <a:p>
            <a:pPr lvl="0"/>
            <a:r>
              <a:rPr lang="de-DE" dirty="0"/>
              <a:t>Space </a:t>
            </a:r>
            <a:r>
              <a:rPr lang="de-DE" dirty="0" err="1"/>
              <a:t>for</a:t>
            </a:r>
            <a:r>
              <a:rPr lang="de-DE" dirty="0"/>
              <a:t> </a:t>
            </a:r>
            <a:r>
              <a:rPr lang="de-DE" dirty="0" err="1"/>
              <a:t>your</a:t>
            </a:r>
            <a:r>
              <a:rPr lang="de-DE" dirty="0"/>
              <a:t> </a:t>
            </a:r>
            <a:r>
              <a:rPr lang="de-DE" dirty="0" err="1"/>
              <a:t>table</a:t>
            </a:r>
            <a:r>
              <a:rPr lang="de-DE" dirty="0"/>
              <a:t> </a:t>
            </a:r>
            <a:r>
              <a:rPr lang="de-DE" dirty="0" err="1"/>
              <a:t>of</a:t>
            </a:r>
            <a:r>
              <a:rPr lang="de-DE" dirty="0"/>
              <a:t> </a:t>
            </a:r>
            <a:r>
              <a:rPr lang="de-DE" dirty="0" err="1"/>
              <a:t>contents</a:t>
            </a:r>
            <a:r>
              <a:rPr lang="de-DE" dirty="0"/>
              <a:t> </a:t>
            </a:r>
            <a:r>
              <a:rPr lang="de-DE" dirty="0" err="1"/>
              <a:t>or</a:t>
            </a:r>
            <a:r>
              <a:rPr lang="de-DE" dirty="0"/>
              <a:t> </a:t>
            </a:r>
            <a:r>
              <a:rPr lang="de-DE" dirty="0" err="1"/>
              <a:t>text</a:t>
            </a:r>
            <a:endParaRPr lang="de-DE" dirty="0"/>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cxnSp>
        <p:nvCxnSpPr>
          <p:cNvPr id="2" name="Gerade Verbindung 1">
            <a:extLst>
              <a:ext uri="{FF2B5EF4-FFF2-40B4-BE49-F238E27FC236}">
                <a16:creationId xmlns:a16="http://schemas.microsoft.com/office/drawing/2014/main" id="{45F15730-D1D7-A622-8F68-AAE5BEB54896}"/>
              </a:ext>
            </a:extLst>
          </p:cNvPr>
          <p:cNvCxnSpPr>
            <a:cxnSpLocks/>
          </p:cNvCxnSpPr>
          <p:nvPr userDrawn="1"/>
        </p:nvCxnSpPr>
        <p:spPr>
          <a:xfrm flipV="1">
            <a:off x="7104063"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0016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_Content: Free Space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70B804-C971-A4E1-3DC9-CF925D644DC6}"/>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6" name="Fußzeilenplatzhalter 5">
            <a:extLst>
              <a:ext uri="{FF2B5EF4-FFF2-40B4-BE49-F238E27FC236}">
                <a16:creationId xmlns:a16="http://schemas.microsoft.com/office/drawing/2014/main" id="{11DC268F-9A41-0342-3368-9F7DE79C5946}"/>
              </a:ext>
            </a:extLst>
          </p:cNvPr>
          <p:cNvSpPr>
            <a:spLocks noGrp="1"/>
          </p:cNvSpPr>
          <p:nvPr>
            <p:ph type="ftr" sz="quarter" idx="10"/>
          </p:nvPr>
        </p:nvSpPr>
        <p:spPr/>
        <p:txBody>
          <a:bodyPr/>
          <a:lstStyle/>
          <a:p>
            <a:endParaRPr lang="en-US" dirty="0"/>
          </a:p>
        </p:txBody>
      </p:sp>
      <p:sp>
        <p:nvSpPr>
          <p:cNvPr id="8" name="Foliennummernplatzhalter 7">
            <a:extLst>
              <a:ext uri="{FF2B5EF4-FFF2-40B4-BE49-F238E27FC236}">
                <a16:creationId xmlns:a16="http://schemas.microsoft.com/office/drawing/2014/main" id="{7BAF9B94-9EA6-988A-A694-80CD244F147C}"/>
              </a:ext>
            </a:extLst>
          </p:cNvPr>
          <p:cNvSpPr>
            <a:spLocks noGrp="1"/>
          </p:cNvSpPr>
          <p:nvPr>
            <p:ph type="sldNum" sz="quarter" idx="11"/>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4043145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4_Content: Text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8" name="Fußzeilenplatzhalter 7">
            <a:extLst>
              <a:ext uri="{FF2B5EF4-FFF2-40B4-BE49-F238E27FC236}">
                <a16:creationId xmlns:a16="http://schemas.microsoft.com/office/drawing/2014/main" id="{408AF7A8-09C0-A422-B051-8B1E870C9E7E}"/>
              </a:ext>
            </a:extLst>
          </p:cNvPr>
          <p:cNvSpPr>
            <a:spLocks noGrp="1"/>
          </p:cNvSpPr>
          <p:nvPr>
            <p:ph type="ftr" sz="quarter" idx="10"/>
          </p:nvPr>
        </p:nvSpPr>
        <p:spPr/>
        <p:txBody>
          <a:bodyPr/>
          <a:lstStyle/>
          <a:p>
            <a:endParaRPr lang="en-US" dirty="0"/>
          </a:p>
        </p:txBody>
      </p:sp>
      <p:sp>
        <p:nvSpPr>
          <p:cNvPr id="9" name="Foliennummernplatzhalter 8">
            <a:extLst>
              <a:ext uri="{FF2B5EF4-FFF2-40B4-BE49-F238E27FC236}">
                <a16:creationId xmlns:a16="http://schemas.microsoft.com/office/drawing/2014/main" id="{F17DC356-4CCC-A58A-C9AC-3945541048B8}"/>
              </a:ext>
            </a:extLst>
          </p:cNvPr>
          <p:cNvSpPr>
            <a:spLocks noGrp="1"/>
          </p:cNvSpPr>
          <p:nvPr>
            <p:ph type="sldNum" sz="quarter" idx="11"/>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EA925748-BFA2-A04A-8A82-370E21FB1962}"/>
              </a:ext>
            </a:extLst>
          </p:cNvPr>
          <p:cNvSpPr>
            <a:spLocks noGrp="1"/>
          </p:cNvSpPr>
          <p:nvPr>
            <p:ph type="body" sz="quarter" idx="12"/>
          </p:nvPr>
        </p:nvSpPr>
        <p:spPr>
          <a:xfrm>
            <a:off x="1018800" y="1090800"/>
            <a:ext cx="101520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91517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4_Content: Photo/Graphic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lvl1pPr>
              <a:defRPr>
                <a:solidFill>
                  <a:schemeClr val="bg1"/>
                </a:solidFill>
              </a:defRPr>
            </a:lvl1pPr>
          </a:lstStyle>
          <a:p>
            <a:r>
              <a:rPr lang="de-DE" dirty="0"/>
              <a:t>Rather </a:t>
            </a:r>
            <a:r>
              <a:rPr lang="de-DE" dirty="0" err="1"/>
              <a:t>short</a:t>
            </a:r>
            <a:r>
              <a:rPr lang="de-DE" dirty="0"/>
              <a:t> but strong title</a:t>
            </a:r>
            <a:endParaRPr lang="en-US" dirty="0"/>
          </a:p>
        </p:txBody>
      </p:sp>
      <p:sp>
        <p:nvSpPr>
          <p:cNvPr id="4" name="Bildplatzhalter 11">
            <a:extLst>
              <a:ext uri="{FF2B5EF4-FFF2-40B4-BE49-F238E27FC236}">
                <a16:creationId xmlns:a16="http://schemas.microsoft.com/office/drawing/2014/main" id="{6EDDE972-582B-9AB5-C619-9D232A3327E3}"/>
              </a:ext>
            </a:extLst>
          </p:cNvPr>
          <p:cNvSpPr>
            <a:spLocks noGrp="1"/>
          </p:cNvSpPr>
          <p:nvPr>
            <p:ph type="pic" sz="quarter" idx="25" hasCustomPrompt="1"/>
          </p:nvPr>
        </p:nvSpPr>
        <p:spPr>
          <a:xfrm>
            <a:off x="1018385" y="1089025"/>
            <a:ext cx="1015365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2523FF9-3BF5-D652-2275-535F78E6BFE7}"/>
              </a:ext>
            </a:extLst>
          </p:cNvPr>
          <p:cNvSpPr>
            <a:spLocks noGrp="1"/>
          </p:cNvSpPr>
          <p:nvPr>
            <p:ph type="ftr" sz="quarter" idx="26"/>
          </p:nvPr>
        </p:nvSpPr>
        <p:spPr/>
        <p:txBody>
          <a:bodyPr/>
          <a:lstStyle/>
          <a:p>
            <a:endParaRPr lang="en-US" dirty="0"/>
          </a:p>
        </p:txBody>
      </p:sp>
      <p:sp>
        <p:nvSpPr>
          <p:cNvPr id="9" name="Foliennummernplatzhalter 8">
            <a:extLst>
              <a:ext uri="{FF2B5EF4-FFF2-40B4-BE49-F238E27FC236}">
                <a16:creationId xmlns:a16="http://schemas.microsoft.com/office/drawing/2014/main" id="{9500BF41-62CE-3CA6-11F6-955991765971}"/>
              </a:ext>
            </a:extLst>
          </p:cNvPr>
          <p:cNvSpPr>
            <a:spLocks noGrp="1"/>
          </p:cNvSpPr>
          <p:nvPr>
            <p:ph type="sldNum" sz="quarter" idx="27"/>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175340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4_Content: Photo/Graphic + small Text – dark">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765FF81-CDFC-CEDC-1084-0D9D917D9857}"/>
              </a:ext>
            </a:extLst>
          </p:cNvPr>
          <p:cNvSpPr/>
          <p:nvPr userDrawn="1"/>
        </p:nvSpPr>
        <p:spPr>
          <a:xfrm>
            <a:off x="9156700" y="1"/>
            <a:ext cx="303529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9156700" y="0"/>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421FDBD8-8B28-B170-23CD-CD876FD68775}"/>
              </a:ext>
            </a:extLst>
          </p:cNvPr>
          <p:cNvSpPr>
            <a:spLocks noGrp="1"/>
          </p:cNvSpPr>
          <p:nvPr>
            <p:ph type="title" hasCustomPrompt="1"/>
          </p:nvPr>
        </p:nvSpPr>
        <p:spPr>
          <a:xfrm>
            <a:off x="1019175" y="180000"/>
            <a:ext cx="795600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5" name="Bildplatzhalter 11">
            <a:extLst>
              <a:ext uri="{FF2B5EF4-FFF2-40B4-BE49-F238E27FC236}">
                <a16:creationId xmlns:a16="http://schemas.microsoft.com/office/drawing/2014/main" id="{34317F71-FE66-AFAB-62EF-31437410913E}"/>
              </a:ext>
            </a:extLst>
          </p:cNvPr>
          <p:cNvSpPr>
            <a:spLocks noGrp="1"/>
          </p:cNvSpPr>
          <p:nvPr>
            <p:ph type="pic" sz="quarter" idx="25" hasCustomPrompt="1"/>
          </p:nvPr>
        </p:nvSpPr>
        <p:spPr>
          <a:xfrm>
            <a:off x="1018384" y="1089025"/>
            <a:ext cx="812160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9" name="Fußzeilenplatzhalter 8">
            <a:extLst>
              <a:ext uri="{FF2B5EF4-FFF2-40B4-BE49-F238E27FC236}">
                <a16:creationId xmlns:a16="http://schemas.microsoft.com/office/drawing/2014/main" id="{DB59EBAD-90B2-7661-8CF3-81CB443E51F1}"/>
              </a:ext>
            </a:extLst>
          </p:cNvPr>
          <p:cNvSpPr>
            <a:spLocks noGrp="1"/>
          </p:cNvSpPr>
          <p:nvPr>
            <p:ph type="ftr" sz="quarter" idx="29"/>
          </p:nvPr>
        </p:nvSpPr>
        <p:spPr/>
        <p:txBody>
          <a:bodyPr/>
          <a:lstStyle/>
          <a:p>
            <a:endParaRPr lang="en-US" dirty="0"/>
          </a:p>
        </p:txBody>
      </p:sp>
      <p:sp>
        <p:nvSpPr>
          <p:cNvPr id="10" name="Foliennummernplatzhalter 9">
            <a:extLst>
              <a:ext uri="{FF2B5EF4-FFF2-40B4-BE49-F238E27FC236}">
                <a16:creationId xmlns:a16="http://schemas.microsoft.com/office/drawing/2014/main" id="{A8160219-02EB-3983-9E0C-0124F0EBCA73}"/>
              </a:ext>
            </a:extLst>
          </p:cNvPr>
          <p:cNvSpPr>
            <a:spLocks noGrp="1"/>
          </p:cNvSpPr>
          <p:nvPr>
            <p:ph type="sldNum" sz="quarter" idx="30"/>
          </p:nvPr>
        </p:nvSpPr>
        <p:spPr/>
        <p:txBody>
          <a:bodyPr/>
          <a:lstStyle/>
          <a:p>
            <a:fld id="{52689698-0BB7-BE4D-A8C0-0C9B085F3959}" type="slidenum">
              <a:rPr lang="de-DE" smtClean="0"/>
              <a:pPr/>
              <a:t>‹#›</a:t>
            </a:fld>
            <a:endParaRPr lang="de-DE" dirty="0"/>
          </a:p>
        </p:txBody>
      </p:sp>
      <p:sp>
        <p:nvSpPr>
          <p:cNvPr id="6" name="Textplatzhalter 6">
            <a:extLst>
              <a:ext uri="{FF2B5EF4-FFF2-40B4-BE49-F238E27FC236}">
                <a16:creationId xmlns:a16="http://schemas.microsoft.com/office/drawing/2014/main" id="{6D0907B2-0A16-C5D5-CB2D-C0B2E67F7A3D}"/>
              </a:ext>
            </a:extLst>
          </p:cNvPr>
          <p:cNvSpPr>
            <a:spLocks noGrp="1"/>
          </p:cNvSpPr>
          <p:nvPr>
            <p:ph type="body" sz="quarter" idx="32" hasCustomPrompt="1"/>
          </p:nvPr>
        </p:nvSpPr>
        <p:spPr>
          <a:xfrm>
            <a:off x="9345600" y="1090800"/>
            <a:ext cx="2473200" cy="46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err="1"/>
              <a:t>Your</a:t>
            </a:r>
            <a:r>
              <a:rPr lang="de-DE" dirty="0"/>
              <a:t> </a:t>
            </a:r>
            <a:r>
              <a:rPr lang="de-DE" dirty="0" err="1"/>
              <a:t>bullet</a:t>
            </a:r>
            <a:r>
              <a:rPr lang="de-DE" dirty="0"/>
              <a:t> </a:t>
            </a:r>
            <a:r>
              <a:rPr lang="de-DE" dirty="0" err="1"/>
              <a:t>points</a:t>
            </a:r>
            <a:r>
              <a:rPr lang="de-DE" dirty="0"/>
              <a:t>, </a:t>
            </a:r>
            <a:r>
              <a:rPr lang="de-DE" dirty="0" err="1"/>
              <a:t>text</a:t>
            </a:r>
            <a:r>
              <a:rPr lang="de-DE" dirty="0"/>
              <a:t>, etc.</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105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4_Content: Photo/Graphic + more Text – dark">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E35BC4D-485A-DA93-FC2B-4B4FD86524FE}"/>
              </a:ext>
            </a:extLst>
          </p:cNvPr>
          <p:cNvSpPr/>
          <p:nvPr userDrawn="1"/>
        </p:nvSpPr>
        <p:spPr>
          <a:xfrm>
            <a:off x="6095207" y="-1"/>
            <a:ext cx="6096789"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6096000" y="1"/>
            <a:ext cx="0" cy="685799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sp>
        <p:nvSpPr>
          <p:cNvPr id="14" name="Bildplatzhalter 11">
            <a:extLst>
              <a:ext uri="{FF2B5EF4-FFF2-40B4-BE49-F238E27FC236}">
                <a16:creationId xmlns:a16="http://schemas.microsoft.com/office/drawing/2014/main" id="{1B47B2D4-84C2-4F28-022B-F3518673FF3E}"/>
              </a:ext>
            </a:extLst>
          </p:cNvPr>
          <p:cNvSpPr>
            <a:spLocks noGrp="1"/>
          </p:cNvSpPr>
          <p:nvPr>
            <p:ph type="pic" sz="quarter" idx="25" hasCustomPrompt="1"/>
          </p:nvPr>
        </p:nvSpPr>
        <p:spPr>
          <a:xfrm>
            <a:off x="1018384" y="1089025"/>
            <a:ext cx="5061600" cy="4679948"/>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51A588A-78CA-F3E7-2FE3-30B6BD2EBC5A}"/>
              </a:ext>
            </a:extLst>
          </p:cNvPr>
          <p:cNvSpPr>
            <a:spLocks noGrp="1"/>
          </p:cNvSpPr>
          <p:nvPr>
            <p:ph type="ftr" sz="quarter" idx="28"/>
          </p:nvPr>
        </p:nvSpPr>
        <p:spPr/>
        <p:txBody>
          <a:bodyPr/>
          <a:lstStyle/>
          <a:p>
            <a:endParaRPr lang="en-US" dirty="0"/>
          </a:p>
        </p:txBody>
      </p:sp>
      <p:sp>
        <p:nvSpPr>
          <p:cNvPr id="9" name="Foliennummernplatzhalter 8">
            <a:extLst>
              <a:ext uri="{FF2B5EF4-FFF2-40B4-BE49-F238E27FC236}">
                <a16:creationId xmlns:a16="http://schemas.microsoft.com/office/drawing/2014/main" id="{DA5233B9-5C17-91AE-03ED-110D9528D6AD}"/>
              </a:ext>
            </a:extLst>
          </p:cNvPr>
          <p:cNvSpPr>
            <a:spLocks noGrp="1"/>
          </p:cNvSpPr>
          <p:nvPr>
            <p:ph type="sldNum" sz="quarter" idx="29"/>
          </p:nvPr>
        </p:nvSpPr>
        <p:spPr/>
        <p:txBody>
          <a:bodyPr/>
          <a:lstStyle/>
          <a:p>
            <a:fld id="{52689698-0BB7-BE4D-A8C0-0C9B085F3959}" type="slidenum">
              <a:rPr lang="de-DE" smtClean="0"/>
              <a:pPr/>
              <a:t>‹#›</a:t>
            </a:fld>
            <a:endParaRPr lang="de-DE" dirty="0"/>
          </a:p>
        </p:txBody>
      </p:sp>
      <p:sp>
        <p:nvSpPr>
          <p:cNvPr id="5" name="Textplatzhalter 6">
            <a:extLst>
              <a:ext uri="{FF2B5EF4-FFF2-40B4-BE49-F238E27FC236}">
                <a16:creationId xmlns:a16="http://schemas.microsoft.com/office/drawing/2014/main" id="{3AB1D95C-6168-8E9A-B6B2-8C38714B4331}"/>
              </a:ext>
            </a:extLst>
          </p:cNvPr>
          <p:cNvSpPr>
            <a:spLocks noGrp="1"/>
          </p:cNvSpPr>
          <p:nvPr>
            <p:ph type="body" sz="quarter" idx="32" hasCustomPrompt="1"/>
          </p:nvPr>
        </p:nvSpPr>
        <p:spPr>
          <a:xfrm>
            <a:off x="6275388" y="1090800"/>
            <a:ext cx="5543412" cy="46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err="1"/>
              <a:t>Your</a:t>
            </a:r>
            <a:r>
              <a:rPr lang="de-DE" dirty="0"/>
              <a:t> </a:t>
            </a:r>
            <a:r>
              <a:rPr lang="de-DE" dirty="0" err="1"/>
              <a:t>bullet</a:t>
            </a:r>
            <a:r>
              <a:rPr lang="de-DE" dirty="0"/>
              <a:t> </a:t>
            </a:r>
            <a:r>
              <a:rPr lang="de-DE" dirty="0" err="1"/>
              <a:t>points</a:t>
            </a:r>
            <a:r>
              <a:rPr lang="de-DE" dirty="0"/>
              <a:t>, </a:t>
            </a:r>
            <a:r>
              <a:rPr lang="de-DE" dirty="0" err="1"/>
              <a:t>text</a:t>
            </a:r>
            <a:r>
              <a:rPr lang="de-DE" dirty="0"/>
              <a:t>, etc.</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35006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4_Content Compare: Text + Photo/Graphic – dark">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D40B547B-1A7D-3AD8-514E-DE0A272266B0}"/>
              </a:ext>
            </a:extLst>
          </p:cNvPr>
          <p:cNvSpPr>
            <a:spLocks noGrp="1"/>
          </p:cNvSpPr>
          <p:nvPr>
            <p:ph type="pic" sz="quarter" idx="29" hasCustomPrompt="1"/>
          </p:nvPr>
        </p:nvSpPr>
        <p:spPr>
          <a:xfrm>
            <a:off x="7119600" y="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11" name="Bildplatzhalter 9">
            <a:extLst>
              <a:ext uri="{FF2B5EF4-FFF2-40B4-BE49-F238E27FC236}">
                <a16:creationId xmlns:a16="http://schemas.microsoft.com/office/drawing/2014/main" id="{118B24FB-7342-65C4-446D-C097168D3FB9}"/>
              </a:ext>
            </a:extLst>
          </p:cNvPr>
          <p:cNvSpPr>
            <a:spLocks noGrp="1"/>
          </p:cNvSpPr>
          <p:nvPr>
            <p:ph type="pic" sz="quarter" idx="30" hasCustomPrompt="1"/>
          </p:nvPr>
        </p:nvSpPr>
        <p:spPr>
          <a:xfrm>
            <a:off x="7119600" y="3441600"/>
            <a:ext cx="5072400" cy="3416400"/>
          </a:xfrm>
          <a:solidFill>
            <a:schemeClr val="bg1"/>
          </a:solidFill>
        </p:spPr>
        <p:txBody>
          <a:bodyPr>
            <a:normAutofit/>
          </a:bodyPr>
          <a:lstStyle>
            <a:lvl1pPr marL="612" indent="0">
              <a:buNone/>
              <a:defRPr sz="1600">
                <a:solidFill>
                  <a:schemeClr val="tx1"/>
                </a:solidFill>
              </a:defRPr>
            </a:lvl1pPr>
          </a:lstStyle>
          <a:p>
            <a:r>
              <a:rPr lang="en-US"/>
              <a:t>Click on the symbol to add a photo/graphic filling the entire frame.</a:t>
            </a:r>
          </a:p>
        </p:txBody>
      </p:sp>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7103270" y="1"/>
            <a:ext cx="0" cy="6857999"/>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5919520" cy="540000"/>
          </a:xfrm>
          <a:prstGeom prst="rect">
            <a:avLst/>
          </a:prstGeom>
        </p:spPr>
        <p:txBody>
          <a:bodyPr/>
          <a:lstStyle/>
          <a:p>
            <a:r>
              <a:rPr lang="de-DE" dirty="0"/>
              <a:t>Short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4" name="Fußzeilenplatzhalter 13">
            <a:extLst>
              <a:ext uri="{FF2B5EF4-FFF2-40B4-BE49-F238E27FC236}">
                <a16:creationId xmlns:a16="http://schemas.microsoft.com/office/drawing/2014/main" id="{8FCD37DF-BA01-904B-0610-553A509F93C5}"/>
              </a:ext>
            </a:extLst>
          </p:cNvPr>
          <p:cNvSpPr>
            <a:spLocks noGrp="1"/>
          </p:cNvSpPr>
          <p:nvPr>
            <p:ph type="ftr" sz="quarter" idx="31"/>
          </p:nvPr>
        </p:nvSpPr>
        <p:spPr/>
        <p:txBody>
          <a:bodyPr/>
          <a:lstStyle/>
          <a:p>
            <a:endParaRPr lang="en-US" dirty="0"/>
          </a:p>
        </p:txBody>
      </p:sp>
      <p:sp>
        <p:nvSpPr>
          <p:cNvPr id="15" name="Foliennummernplatzhalter 14">
            <a:extLst>
              <a:ext uri="{FF2B5EF4-FFF2-40B4-BE49-F238E27FC236}">
                <a16:creationId xmlns:a16="http://schemas.microsoft.com/office/drawing/2014/main" id="{87A52F0F-047A-26E5-2364-74A1A4507893}"/>
              </a:ext>
            </a:extLst>
          </p:cNvPr>
          <p:cNvSpPr>
            <a:spLocks noGrp="1"/>
          </p:cNvSpPr>
          <p:nvPr>
            <p:ph type="sldNum" sz="quarter" idx="32"/>
          </p:nvPr>
        </p:nvSpPr>
        <p:spPr/>
        <p:txBody>
          <a:bodyPr/>
          <a:lstStyle/>
          <a:p>
            <a:fld id="{52689698-0BB7-BE4D-A8C0-0C9B085F3959}" type="slidenum">
              <a:rPr lang="de-DE" smtClean="0"/>
              <a:pPr/>
              <a:t>‹#›</a:t>
            </a:fld>
            <a:endParaRPr lang="de-DE" dirty="0"/>
          </a:p>
        </p:txBody>
      </p:sp>
      <p:sp>
        <p:nvSpPr>
          <p:cNvPr id="17" name="Textplatzhalter 16">
            <a:extLst>
              <a:ext uri="{FF2B5EF4-FFF2-40B4-BE49-F238E27FC236}">
                <a16:creationId xmlns:a16="http://schemas.microsoft.com/office/drawing/2014/main" id="{A53891A2-E73B-D4C3-F17D-5B0BF21222D7}"/>
              </a:ext>
            </a:extLst>
          </p:cNvPr>
          <p:cNvSpPr>
            <a:spLocks noGrp="1"/>
          </p:cNvSpPr>
          <p:nvPr>
            <p:ph type="body" sz="quarter" idx="33" hasCustomPrompt="1"/>
          </p:nvPr>
        </p:nvSpPr>
        <p:spPr>
          <a:xfrm>
            <a:off x="1017610" y="1090800"/>
            <a:ext cx="5903999" cy="2156400"/>
          </a:xfrm>
        </p:spPr>
        <p:txBody>
          <a:bodyPr/>
          <a:lstStyle/>
          <a:p>
            <a:pPr lvl="0"/>
            <a:r>
              <a:rPr lang="de-DE"/>
              <a:t>Your bullet points, text, etc.</a:t>
            </a:r>
          </a:p>
        </p:txBody>
      </p:sp>
      <p:sp>
        <p:nvSpPr>
          <p:cNvPr id="19" name="Textplatzhalter 18">
            <a:extLst>
              <a:ext uri="{FF2B5EF4-FFF2-40B4-BE49-F238E27FC236}">
                <a16:creationId xmlns:a16="http://schemas.microsoft.com/office/drawing/2014/main" id="{D763FDCE-CA47-B0CF-DE9B-EEE81722534E}"/>
              </a:ext>
            </a:extLst>
          </p:cNvPr>
          <p:cNvSpPr>
            <a:spLocks noGrp="1"/>
          </p:cNvSpPr>
          <p:nvPr>
            <p:ph type="body" sz="quarter" idx="34" hasCustomPrompt="1"/>
          </p:nvPr>
        </p:nvSpPr>
        <p:spPr>
          <a:xfrm>
            <a:off x="1019176" y="3614400"/>
            <a:ext cx="5903999" cy="2156400"/>
          </a:xfrm>
        </p:spPr>
        <p:txBody>
          <a:bodyPr/>
          <a:lstStyle/>
          <a:p>
            <a:pPr lvl="0"/>
            <a:r>
              <a:rPr lang="de-DE"/>
              <a:t>Your bullet points, text, etc.</a:t>
            </a:r>
          </a:p>
        </p:txBody>
      </p:sp>
    </p:spTree>
    <p:extLst>
      <p:ext uri="{BB962C8B-B14F-4D97-AF65-F5344CB8AC3E}">
        <p14:creationId xmlns:p14="http://schemas.microsoft.com/office/powerpoint/2010/main" val="245337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 Compare: 2 Text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 name="Titel 1">
            <a:extLst>
              <a:ext uri="{FF2B5EF4-FFF2-40B4-BE49-F238E27FC236}">
                <a16:creationId xmlns:a16="http://schemas.microsoft.com/office/drawing/2014/main" id="{A123BD77-AADE-480E-8E85-B432D26DF205}"/>
              </a:ext>
            </a:extLst>
          </p:cNvPr>
          <p:cNvSpPr>
            <a:spLocks noGrp="1"/>
          </p:cNvSpPr>
          <p:nvPr>
            <p:ph type="title" hasCustomPrompt="1"/>
          </p:nvPr>
        </p:nvSpPr>
        <p:spPr>
          <a:xfrm>
            <a:off x="1019175" y="180000"/>
            <a:ext cx="4896823" cy="540000"/>
          </a:xfrm>
          <a:prstGeom prst="rect">
            <a:avLst/>
          </a:prstGeom>
        </p:spPr>
        <p:txBody>
          <a:bodyPr/>
          <a:lstStyle/>
          <a:p>
            <a:r>
              <a:rPr lang="de-DE" dirty="0"/>
              <a:t>Short but strong title</a:t>
            </a:r>
            <a:endParaRPr lang="en-US" dirty="0"/>
          </a:p>
        </p:txBody>
      </p:sp>
      <p:cxnSp>
        <p:nvCxnSpPr>
          <p:cNvPr id="7" name="Gerade Verbindung 6">
            <a:extLst>
              <a:ext uri="{FF2B5EF4-FFF2-40B4-BE49-F238E27FC236}">
                <a16:creationId xmlns:a16="http://schemas.microsoft.com/office/drawing/2014/main" id="{04A5DF84-E07C-FE32-CEBF-2B98E3671A38}"/>
              </a:ext>
            </a:extLst>
          </p:cNvPr>
          <p:cNvCxnSpPr>
            <a:cxnSpLocks/>
          </p:cNvCxnSpPr>
          <p:nvPr userDrawn="1"/>
        </p:nvCxnSpPr>
        <p:spPr>
          <a:xfrm flipV="1">
            <a:off x="6096000" y="1"/>
            <a:ext cx="0" cy="685799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9" name="Fußzeilenplatzhalter 8">
            <a:extLst>
              <a:ext uri="{FF2B5EF4-FFF2-40B4-BE49-F238E27FC236}">
                <a16:creationId xmlns:a16="http://schemas.microsoft.com/office/drawing/2014/main" id="{EE9F01BB-453B-ACA7-F35E-1883827D7DA6}"/>
              </a:ext>
            </a:extLst>
          </p:cNvPr>
          <p:cNvSpPr>
            <a:spLocks noGrp="1"/>
          </p:cNvSpPr>
          <p:nvPr>
            <p:ph type="ftr" sz="quarter" idx="37"/>
          </p:nvPr>
        </p:nvSpPr>
        <p:spPr/>
        <p:txBody>
          <a:bodyPr/>
          <a:lstStyle/>
          <a:p>
            <a:endParaRPr lang="en-US" dirty="0"/>
          </a:p>
        </p:txBody>
      </p:sp>
      <p:sp>
        <p:nvSpPr>
          <p:cNvPr id="10" name="Foliennummernplatzhalter 9">
            <a:extLst>
              <a:ext uri="{FF2B5EF4-FFF2-40B4-BE49-F238E27FC236}">
                <a16:creationId xmlns:a16="http://schemas.microsoft.com/office/drawing/2014/main" id="{600B0EEB-D9FC-752C-2B9F-3E482ED3C6FC}"/>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2" name="Textplatzhalter 11">
            <a:extLst>
              <a:ext uri="{FF2B5EF4-FFF2-40B4-BE49-F238E27FC236}">
                <a16:creationId xmlns:a16="http://schemas.microsoft.com/office/drawing/2014/main" id="{9476D6F1-830C-6E54-9E65-8A7AA6388C4B}"/>
              </a:ext>
            </a:extLst>
          </p:cNvPr>
          <p:cNvSpPr>
            <a:spLocks noGrp="1"/>
          </p:cNvSpPr>
          <p:nvPr>
            <p:ph type="body" sz="quarter" idx="39" hasCustomPrompt="1"/>
          </p:nvPr>
        </p:nvSpPr>
        <p:spPr>
          <a:xfrm>
            <a:off x="1018800" y="1090800"/>
            <a:ext cx="4896000" cy="4680000"/>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Textplatzhalter 13">
            <a:extLst>
              <a:ext uri="{FF2B5EF4-FFF2-40B4-BE49-F238E27FC236}">
                <a16:creationId xmlns:a16="http://schemas.microsoft.com/office/drawing/2014/main" id="{EC3E87D9-769C-93EA-EF40-5D57E8D594EF}"/>
              </a:ext>
            </a:extLst>
          </p:cNvPr>
          <p:cNvSpPr>
            <a:spLocks noGrp="1"/>
          </p:cNvSpPr>
          <p:nvPr>
            <p:ph type="body" sz="quarter" idx="40" hasCustomPrompt="1"/>
          </p:nvPr>
        </p:nvSpPr>
        <p:spPr>
          <a:xfrm>
            <a:off x="6275388" y="1089024"/>
            <a:ext cx="4896000" cy="4681776"/>
          </a:xfrm>
        </p:spPr>
        <p:txBody>
          <a:bodyPr/>
          <a:lstStyle>
            <a:lvl1pPr>
              <a:defRPr/>
            </a:lvl1pPr>
          </a:lstStyle>
          <a:p>
            <a:pPr lvl="0"/>
            <a:r>
              <a:rPr lang="de-DE"/>
              <a:t>Space for your compairing bullet points or text</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99001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4_Content Compare: 2 Text + Photo/Graphic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1" name="Bildplatzhalter 11">
            <a:extLst>
              <a:ext uri="{FF2B5EF4-FFF2-40B4-BE49-F238E27FC236}">
                <a16:creationId xmlns:a16="http://schemas.microsoft.com/office/drawing/2014/main" id="{83A52E88-E8FC-715C-A71F-C046255ECC25}"/>
              </a:ext>
            </a:extLst>
          </p:cNvPr>
          <p:cNvSpPr>
            <a:spLocks noGrp="1"/>
          </p:cNvSpPr>
          <p:nvPr>
            <p:ph type="pic" sz="quarter" idx="25" hasCustomPrompt="1"/>
          </p:nvPr>
        </p:nvSpPr>
        <p:spPr>
          <a:xfrm>
            <a:off x="1018384" y="1089025"/>
            <a:ext cx="4393266"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Bildplatzhalter 11">
            <a:extLst>
              <a:ext uri="{FF2B5EF4-FFF2-40B4-BE49-F238E27FC236}">
                <a16:creationId xmlns:a16="http://schemas.microsoft.com/office/drawing/2014/main" id="{A98B5C80-1F40-EA43-6393-D05804A389E5}"/>
              </a:ext>
            </a:extLst>
          </p:cNvPr>
          <p:cNvSpPr>
            <a:spLocks noGrp="1"/>
          </p:cNvSpPr>
          <p:nvPr>
            <p:ph type="pic" sz="quarter" idx="34" hasCustomPrompt="1"/>
          </p:nvPr>
        </p:nvSpPr>
        <p:spPr>
          <a:xfrm>
            <a:off x="6780352" y="1089025"/>
            <a:ext cx="4393266"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0A8B2B67-79D9-8083-64BD-AB75BD4BC4C3}"/>
              </a:ext>
            </a:extLst>
          </p:cNvPr>
          <p:cNvSpPr>
            <a:spLocks noGrp="1"/>
          </p:cNvSpPr>
          <p:nvPr>
            <p:ph type="ftr" sz="quarter" idx="37"/>
          </p:nvPr>
        </p:nvSpPr>
        <p:spPr/>
        <p:txBody>
          <a:bodyPr/>
          <a:lstStyle/>
          <a:p>
            <a:endParaRPr lang="en-US" dirty="0"/>
          </a:p>
        </p:txBody>
      </p:sp>
      <p:sp>
        <p:nvSpPr>
          <p:cNvPr id="7" name="Foliennummernplatzhalter 6">
            <a:extLst>
              <a:ext uri="{FF2B5EF4-FFF2-40B4-BE49-F238E27FC236}">
                <a16:creationId xmlns:a16="http://schemas.microsoft.com/office/drawing/2014/main" id="{BD593569-8285-BF4F-A856-32C4A1E2C371}"/>
              </a:ext>
            </a:extLst>
          </p:cNvPr>
          <p:cNvSpPr>
            <a:spLocks noGrp="1"/>
          </p:cNvSpPr>
          <p:nvPr>
            <p:ph type="sldNum" sz="quarter" idx="38"/>
          </p:nvPr>
        </p:nvSpPr>
        <p:spPr/>
        <p:txBody>
          <a:bodyPr/>
          <a:lstStyle/>
          <a:p>
            <a:fld id="{52689698-0BB7-BE4D-A8C0-0C9B085F3959}" type="slidenum">
              <a:rPr lang="de-DE" smtClean="0"/>
              <a:pPr/>
              <a:t>‹#›</a:t>
            </a:fld>
            <a:endParaRPr lang="de-DE" dirty="0"/>
          </a:p>
        </p:txBody>
      </p:sp>
      <p:sp>
        <p:nvSpPr>
          <p:cNvPr id="10" name="Textplatzhalter 9">
            <a:extLst>
              <a:ext uri="{FF2B5EF4-FFF2-40B4-BE49-F238E27FC236}">
                <a16:creationId xmlns:a16="http://schemas.microsoft.com/office/drawing/2014/main" id="{EFA03888-E73F-A93C-ADEE-B961F4421E27}"/>
              </a:ext>
            </a:extLst>
          </p:cNvPr>
          <p:cNvSpPr>
            <a:spLocks noGrp="1"/>
          </p:cNvSpPr>
          <p:nvPr>
            <p:ph type="body" sz="quarter" idx="39" hasCustomPrompt="1"/>
          </p:nvPr>
        </p:nvSpPr>
        <p:spPr>
          <a:xfrm>
            <a:off x="1018374" y="3614400"/>
            <a:ext cx="4393271"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9DB924A5-5182-38F8-79E2-FB75D2F2CDFE}"/>
              </a:ext>
            </a:extLst>
          </p:cNvPr>
          <p:cNvSpPr>
            <a:spLocks noGrp="1"/>
          </p:cNvSpPr>
          <p:nvPr>
            <p:ph type="body" sz="quarter" idx="40" hasCustomPrompt="1"/>
          </p:nvPr>
        </p:nvSpPr>
        <p:spPr>
          <a:xfrm>
            <a:off x="6778800" y="3614400"/>
            <a:ext cx="43920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1519411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4_Content Compare: 3 Text + Photo/Graphic – dark">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9BE4EA32-94FE-F6E8-B982-886FB8E3570A}"/>
              </a:ext>
            </a:extLst>
          </p:cNvPr>
          <p:cNvSpPr/>
          <p:nvPr userDrawn="1"/>
        </p:nvSpPr>
        <p:spPr>
          <a:xfrm>
            <a:off x="7102485" y="-1"/>
            <a:ext cx="5089511" cy="685799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el 1">
            <a:extLst>
              <a:ext uri="{FF2B5EF4-FFF2-40B4-BE49-F238E27FC236}">
                <a16:creationId xmlns:a16="http://schemas.microsoft.com/office/drawing/2014/main" id="{12EB7E17-DDC7-4D49-3A74-12FB370B20F3}"/>
              </a:ext>
            </a:extLst>
          </p:cNvPr>
          <p:cNvSpPr>
            <a:spLocks noGrp="1"/>
          </p:cNvSpPr>
          <p:nvPr>
            <p:ph type="title" hasCustomPrompt="1"/>
          </p:nvPr>
        </p:nvSpPr>
        <p:spPr>
          <a:xfrm>
            <a:off x="1019175" y="180000"/>
            <a:ext cx="10152000" cy="540000"/>
          </a:xfrm>
          <a:prstGeom prst="rect">
            <a:avLst/>
          </a:prstGeom>
        </p:spPr>
        <p:txBody>
          <a:bodyPr/>
          <a:lstStyle/>
          <a:p>
            <a:r>
              <a:rPr lang="de-DE" dirty="0"/>
              <a:t>Rather </a:t>
            </a:r>
            <a:r>
              <a:rPr lang="de-DE" dirty="0" err="1"/>
              <a:t>short</a:t>
            </a:r>
            <a:r>
              <a:rPr lang="de-DE" dirty="0"/>
              <a:t> but strong title</a:t>
            </a:r>
            <a:endParaRPr lang="en-US" dirty="0"/>
          </a:p>
        </p:txBody>
      </p:sp>
      <p:cxnSp>
        <p:nvCxnSpPr>
          <p:cNvPr id="5" name="Gerade Verbindung 4">
            <a:extLst>
              <a:ext uri="{FF2B5EF4-FFF2-40B4-BE49-F238E27FC236}">
                <a16:creationId xmlns:a16="http://schemas.microsoft.com/office/drawing/2014/main" id="{A8BB9751-A8AE-C210-3470-A679608725A0}"/>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10" name="Bildplatzhalter 11">
            <a:extLst>
              <a:ext uri="{FF2B5EF4-FFF2-40B4-BE49-F238E27FC236}">
                <a16:creationId xmlns:a16="http://schemas.microsoft.com/office/drawing/2014/main" id="{6531C112-2E6C-D8E5-F86B-BA82537349A6}"/>
              </a:ext>
            </a:extLst>
          </p:cNvPr>
          <p:cNvSpPr>
            <a:spLocks noGrp="1"/>
          </p:cNvSpPr>
          <p:nvPr>
            <p:ph type="pic" sz="quarter" idx="25" hasCustomPrompt="1"/>
          </p:nvPr>
        </p:nvSpPr>
        <p:spPr>
          <a:xfrm>
            <a:off x="1018384"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2" name="Bildplatzhalter 11">
            <a:extLst>
              <a:ext uri="{FF2B5EF4-FFF2-40B4-BE49-F238E27FC236}">
                <a16:creationId xmlns:a16="http://schemas.microsoft.com/office/drawing/2014/main" id="{F9216051-B1CA-B6D9-AA7C-92B03F1B0F4E}"/>
              </a:ext>
            </a:extLst>
          </p:cNvPr>
          <p:cNvSpPr>
            <a:spLocks noGrp="1"/>
          </p:cNvSpPr>
          <p:nvPr>
            <p:ph type="pic" sz="quarter" idx="32" hasCustomPrompt="1"/>
          </p:nvPr>
        </p:nvSpPr>
        <p:spPr>
          <a:xfrm>
            <a:off x="4551331"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5" name="Bildplatzhalter 11">
            <a:extLst>
              <a:ext uri="{FF2B5EF4-FFF2-40B4-BE49-F238E27FC236}">
                <a16:creationId xmlns:a16="http://schemas.microsoft.com/office/drawing/2014/main" id="{79051B38-4C52-EDF3-7E8B-80F5A2145B4E}"/>
              </a:ext>
            </a:extLst>
          </p:cNvPr>
          <p:cNvSpPr>
            <a:spLocks noGrp="1"/>
          </p:cNvSpPr>
          <p:nvPr>
            <p:ph type="pic" sz="quarter" idx="33" hasCustomPrompt="1"/>
          </p:nvPr>
        </p:nvSpPr>
        <p:spPr>
          <a:xfrm>
            <a:off x="8073178" y="1089025"/>
            <a:ext cx="3087688" cy="232377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4" name="Fußzeilenplatzhalter 3">
            <a:extLst>
              <a:ext uri="{FF2B5EF4-FFF2-40B4-BE49-F238E27FC236}">
                <a16:creationId xmlns:a16="http://schemas.microsoft.com/office/drawing/2014/main" id="{A70CEFF3-012B-8F72-7851-9879367AB698}"/>
              </a:ext>
            </a:extLst>
          </p:cNvPr>
          <p:cNvSpPr>
            <a:spLocks noGrp="1"/>
          </p:cNvSpPr>
          <p:nvPr>
            <p:ph type="ftr" sz="quarter" idx="38"/>
          </p:nvPr>
        </p:nvSpPr>
        <p:spPr/>
        <p:txBody>
          <a:bodyPr/>
          <a:lstStyle/>
          <a:p>
            <a:endParaRPr lang="en-US" dirty="0"/>
          </a:p>
        </p:txBody>
      </p:sp>
      <p:sp>
        <p:nvSpPr>
          <p:cNvPr id="7" name="Foliennummernplatzhalter 6">
            <a:extLst>
              <a:ext uri="{FF2B5EF4-FFF2-40B4-BE49-F238E27FC236}">
                <a16:creationId xmlns:a16="http://schemas.microsoft.com/office/drawing/2014/main" id="{98940E81-DF82-2894-0F0B-C8C7F20384EC}"/>
              </a:ext>
            </a:extLst>
          </p:cNvPr>
          <p:cNvSpPr>
            <a:spLocks noGrp="1"/>
          </p:cNvSpPr>
          <p:nvPr>
            <p:ph type="sldNum" sz="quarter" idx="39"/>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0577207D-1D2C-E02B-14AA-626BB7EA132F}"/>
              </a:ext>
            </a:extLst>
          </p:cNvPr>
          <p:cNvSpPr>
            <a:spLocks noGrp="1"/>
          </p:cNvSpPr>
          <p:nvPr>
            <p:ph type="body" sz="quarter" idx="40" hasCustomPrompt="1"/>
          </p:nvPr>
        </p:nvSpPr>
        <p:spPr>
          <a:xfrm>
            <a:off x="1018375" y="3614400"/>
            <a:ext cx="3087696" cy="2156400"/>
          </a:xfrm>
        </p:spPr>
        <p:txBody>
          <a:bodyPr/>
          <a:lstStyle/>
          <a:p>
            <a:pPr lvl="0"/>
            <a:r>
              <a:rPr lang="de-DE"/>
              <a:t>Space for your bullet points or text corresponding to your placed objects</a:t>
            </a:r>
          </a:p>
        </p:txBody>
      </p:sp>
      <p:sp>
        <p:nvSpPr>
          <p:cNvPr id="14" name="Textplatzhalter 13">
            <a:extLst>
              <a:ext uri="{FF2B5EF4-FFF2-40B4-BE49-F238E27FC236}">
                <a16:creationId xmlns:a16="http://schemas.microsoft.com/office/drawing/2014/main" id="{D0DACF43-0EF5-3402-93ED-5360560EE426}"/>
              </a:ext>
            </a:extLst>
          </p:cNvPr>
          <p:cNvSpPr>
            <a:spLocks noGrp="1"/>
          </p:cNvSpPr>
          <p:nvPr>
            <p:ph type="body" sz="quarter" idx="41" hasCustomPrompt="1"/>
          </p:nvPr>
        </p:nvSpPr>
        <p:spPr>
          <a:xfrm>
            <a:off x="4550400" y="3614400"/>
            <a:ext cx="3088800" cy="2156400"/>
          </a:xfrm>
        </p:spPr>
        <p:txBody>
          <a:bodyPr/>
          <a:lstStyle/>
          <a:p>
            <a:pPr lvl="0"/>
            <a:r>
              <a:rPr lang="de-DE"/>
              <a:t>Space for your bullet points or text corresponding to your placed objects</a:t>
            </a:r>
          </a:p>
        </p:txBody>
      </p:sp>
      <p:sp>
        <p:nvSpPr>
          <p:cNvPr id="18" name="Textplatzhalter 17">
            <a:extLst>
              <a:ext uri="{FF2B5EF4-FFF2-40B4-BE49-F238E27FC236}">
                <a16:creationId xmlns:a16="http://schemas.microsoft.com/office/drawing/2014/main" id="{ECB47F01-240E-908A-0C31-FF7DE2E25624}"/>
              </a:ext>
            </a:extLst>
          </p:cNvPr>
          <p:cNvSpPr>
            <a:spLocks noGrp="1"/>
          </p:cNvSpPr>
          <p:nvPr>
            <p:ph type="body" sz="quarter" idx="42" hasCustomPrompt="1"/>
          </p:nvPr>
        </p:nvSpPr>
        <p:spPr>
          <a:xfrm>
            <a:off x="8074800" y="3614399"/>
            <a:ext cx="3088800" cy="2156400"/>
          </a:xfrm>
        </p:spPr>
        <p:txBody>
          <a:bodyPr/>
          <a:lstStyle/>
          <a:p>
            <a:pPr lvl="0"/>
            <a:r>
              <a:rPr lang="de-DE"/>
              <a:t>Space for your bullet points or text corresponding to your placed objects</a:t>
            </a:r>
          </a:p>
        </p:txBody>
      </p:sp>
    </p:spTree>
    <p:extLst>
      <p:ext uri="{BB962C8B-B14F-4D97-AF65-F5344CB8AC3E}">
        <p14:creationId xmlns:p14="http://schemas.microsoft.com/office/powerpoint/2010/main" val="272883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4_Content: Timeline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5" name="Gerade Verbindung 4">
            <a:extLst>
              <a:ext uri="{FF2B5EF4-FFF2-40B4-BE49-F238E27FC236}">
                <a16:creationId xmlns:a16="http://schemas.microsoft.com/office/drawing/2014/main" id="{A4FDB994-B86E-104A-95DE-96920BC0EF3C}"/>
              </a:ext>
            </a:extLst>
          </p:cNvPr>
          <p:cNvCxnSpPr>
            <a:cxnSpLocks/>
          </p:cNvCxnSpPr>
          <p:nvPr userDrawn="1"/>
        </p:nvCxnSpPr>
        <p:spPr>
          <a:xfrm>
            <a:off x="11934701" y="3194462"/>
            <a:ext cx="257299" cy="23453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C1BAEB94-9718-7F44-A429-61F6CC77E56C}"/>
              </a:ext>
            </a:extLst>
          </p:cNvPr>
          <p:cNvCxnSpPr>
            <a:cxnSpLocks/>
          </p:cNvCxnSpPr>
          <p:nvPr userDrawn="1"/>
        </p:nvCxnSpPr>
        <p:spPr>
          <a:xfrm flipV="1">
            <a:off x="11934701" y="3429002"/>
            <a:ext cx="257299" cy="23453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Gerade Verbindung 2">
            <a:extLst>
              <a:ext uri="{FF2B5EF4-FFF2-40B4-BE49-F238E27FC236}">
                <a16:creationId xmlns:a16="http://schemas.microsoft.com/office/drawing/2014/main" id="{8476271C-D90D-D84E-BE61-B9832533CAE3}"/>
              </a:ext>
            </a:extLst>
          </p:cNvPr>
          <p:cNvCxnSpPr>
            <a:cxnSpLocks/>
          </p:cNvCxnSpPr>
          <p:nvPr userDrawn="1"/>
        </p:nvCxnSpPr>
        <p:spPr>
          <a:xfrm>
            <a:off x="1019175"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D3DC22A-06E8-FF4B-B9BE-A8704BA9DA8F}"/>
              </a:ext>
            </a:extLst>
          </p:cNvPr>
          <p:cNvCxnSpPr>
            <a:cxnSpLocks/>
          </p:cNvCxnSpPr>
          <p:nvPr userDrawn="1"/>
        </p:nvCxnSpPr>
        <p:spPr>
          <a:xfrm>
            <a:off x="3035300"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C55289DE-3AC8-B640-A115-8FF089936805}"/>
              </a:ext>
            </a:extLst>
          </p:cNvPr>
          <p:cNvCxnSpPr>
            <a:cxnSpLocks/>
          </p:cNvCxnSpPr>
          <p:nvPr userDrawn="1"/>
        </p:nvCxnSpPr>
        <p:spPr>
          <a:xfrm>
            <a:off x="5087938"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8EB74CBA-B79D-9D41-8BC8-62974AA47F05}"/>
              </a:ext>
            </a:extLst>
          </p:cNvPr>
          <p:cNvCxnSpPr>
            <a:cxnSpLocks/>
          </p:cNvCxnSpPr>
          <p:nvPr userDrawn="1"/>
        </p:nvCxnSpPr>
        <p:spPr>
          <a:xfrm>
            <a:off x="7104063"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9B767B6C-E790-1541-BD2D-69C7AE522178}"/>
              </a:ext>
            </a:extLst>
          </p:cNvPr>
          <p:cNvCxnSpPr>
            <a:cxnSpLocks/>
          </p:cNvCxnSpPr>
          <p:nvPr userDrawn="1"/>
        </p:nvCxnSpPr>
        <p:spPr>
          <a:xfrm>
            <a:off x="9156700" y="3194462"/>
            <a:ext cx="0" cy="46907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Textplatzhalter 21">
            <a:extLst>
              <a:ext uri="{FF2B5EF4-FFF2-40B4-BE49-F238E27FC236}">
                <a16:creationId xmlns:a16="http://schemas.microsoft.com/office/drawing/2014/main" id="{214DF366-5132-9A40-AB85-96385EDF0F8D}"/>
              </a:ext>
            </a:extLst>
          </p:cNvPr>
          <p:cNvSpPr>
            <a:spLocks noGrp="1"/>
          </p:cNvSpPr>
          <p:nvPr>
            <p:ph type="body" sz="quarter" idx="19" hasCustomPrompt="1"/>
          </p:nvPr>
        </p:nvSpPr>
        <p:spPr>
          <a:xfrm>
            <a:off x="2917918"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2nd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6" name="Textplatzhalter 21">
            <a:extLst>
              <a:ext uri="{FF2B5EF4-FFF2-40B4-BE49-F238E27FC236}">
                <a16:creationId xmlns:a16="http://schemas.microsoft.com/office/drawing/2014/main" id="{3CBD0C5D-8728-8645-8020-796008E14682}"/>
              </a:ext>
            </a:extLst>
          </p:cNvPr>
          <p:cNvSpPr>
            <a:spLocks noGrp="1"/>
          </p:cNvSpPr>
          <p:nvPr>
            <p:ph type="body" sz="quarter" idx="20" hasCustomPrompt="1"/>
          </p:nvPr>
        </p:nvSpPr>
        <p:spPr>
          <a:xfrm>
            <a:off x="4970556"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3rd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7" name="Textplatzhalter 21">
            <a:extLst>
              <a:ext uri="{FF2B5EF4-FFF2-40B4-BE49-F238E27FC236}">
                <a16:creationId xmlns:a16="http://schemas.microsoft.com/office/drawing/2014/main" id="{B4B29B94-2E3B-564E-89EC-B0F635559AEC}"/>
              </a:ext>
            </a:extLst>
          </p:cNvPr>
          <p:cNvSpPr>
            <a:spLocks noGrp="1"/>
          </p:cNvSpPr>
          <p:nvPr>
            <p:ph type="body" sz="quarter" idx="21" hasCustomPrompt="1"/>
          </p:nvPr>
        </p:nvSpPr>
        <p:spPr>
          <a:xfrm>
            <a:off x="6986680" y="2354838"/>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4th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8" name="Textplatzhalter 21">
            <a:extLst>
              <a:ext uri="{FF2B5EF4-FFF2-40B4-BE49-F238E27FC236}">
                <a16:creationId xmlns:a16="http://schemas.microsoft.com/office/drawing/2014/main" id="{6BD20F74-B7F6-414C-8D59-57156DCB0F8F}"/>
              </a:ext>
            </a:extLst>
          </p:cNvPr>
          <p:cNvSpPr>
            <a:spLocks noGrp="1"/>
          </p:cNvSpPr>
          <p:nvPr>
            <p:ph type="body" sz="quarter" idx="22" hasCustomPrompt="1"/>
          </p:nvPr>
        </p:nvSpPr>
        <p:spPr>
          <a:xfrm>
            <a:off x="9039319" y="3884050"/>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5th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2" name="Titel 1">
            <a:extLst>
              <a:ext uri="{FF2B5EF4-FFF2-40B4-BE49-F238E27FC236}">
                <a16:creationId xmlns:a16="http://schemas.microsoft.com/office/drawing/2014/main" id="{7475E070-7F5A-44EC-CF23-419622D168A4}"/>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19" name="Textplatzhalter 21">
            <a:extLst>
              <a:ext uri="{FF2B5EF4-FFF2-40B4-BE49-F238E27FC236}">
                <a16:creationId xmlns:a16="http://schemas.microsoft.com/office/drawing/2014/main" id="{A538F8A6-1D32-D486-818E-DBEE57FEC50B}"/>
              </a:ext>
            </a:extLst>
          </p:cNvPr>
          <p:cNvSpPr>
            <a:spLocks noGrp="1"/>
          </p:cNvSpPr>
          <p:nvPr>
            <p:ph type="body" sz="quarter" idx="30" hasCustomPrompt="1"/>
          </p:nvPr>
        </p:nvSpPr>
        <p:spPr>
          <a:xfrm>
            <a:off x="901793" y="3898076"/>
            <a:ext cx="2468212" cy="605086"/>
          </a:xfrm>
          <a:prstGeom prst="rect">
            <a:avLst/>
          </a:prstGeom>
        </p:spPr>
        <p:txBody>
          <a:bodyPr anchor="b"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1st </a:t>
            </a:r>
            <a:r>
              <a:rPr lang="de-DE" dirty="0" err="1"/>
              <a:t>section</a:t>
            </a:r>
            <a:r>
              <a:rPr lang="de-DE" dirty="0"/>
              <a:t> </a:t>
            </a:r>
            <a:r>
              <a:rPr lang="de-DE" dirty="0" err="1"/>
              <a:t>of</a:t>
            </a:r>
            <a:r>
              <a:rPr lang="de-DE" dirty="0"/>
              <a:t> </a:t>
            </a:r>
            <a:r>
              <a:rPr lang="de-DE" dirty="0" err="1"/>
              <a:t>the</a:t>
            </a:r>
            <a:r>
              <a:rPr lang="de-DE" dirty="0"/>
              <a:t> </a:t>
            </a:r>
            <a:r>
              <a:rPr lang="de-DE" dirty="0" err="1"/>
              <a:t>timeline</a:t>
            </a:r>
            <a:endParaRPr lang="de-DE" dirty="0"/>
          </a:p>
        </p:txBody>
      </p:sp>
      <p:sp>
        <p:nvSpPr>
          <p:cNvPr id="13" name="Fußzeilenplatzhalter 12">
            <a:extLst>
              <a:ext uri="{FF2B5EF4-FFF2-40B4-BE49-F238E27FC236}">
                <a16:creationId xmlns:a16="http://schemas.microsoft.com/office/drawing/2014/main" id="{5B4C74A9-3B3C-9427-C5E6-644C68F80CEE}"/>
              </a:ext>
            </a:extLst>
          </p:cNvPr>
          <p:cNvSpPr>
            <a:spLocks noGrp="1"/>
          </p:cNvSpPr>
          <p:nvPr>
            <p:ph type="ftr" sz="quarter" idx="31"/>
          </p:nvPr>
        </p:nvSpPr>
        <p:spPr/>
        <p:txBody>
          <a:bodyPr/>
          <a:lstStyle/>
          <a:p>
            <a:endParaRPr lang="en-US" dirty="0"/>
          </a:p>
        </p:txBody>
      </p:sp>
      <p:sp>
        <p:nvSpPr>
          <p:cNvPr id="14" name="Foliennummernplatzhalter 13">
            <a:extLst>
              <a:ext uri="{FF2B5EF4-FFF2-40B4-BE49-F238E27FC236}">
                <a16:creationId xmlns:a16="http://schemas.microsoft.com/office/drawing/2014/main" id="{7356AAB5-A944-571E-FA63-202D4B6F0E29}"/>
              </a:ext>
            </a:extLst>
          </p:cNvPr>
          <p:cNvSpPr>
            <a:spLocks noGrp="1"/>
          </p:cNvSpPr>
          <p:nvPr>
            <p:ph type="sldNum" sz="quarter" idx="32"/>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664071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New Chapter: Text + Photo – ligh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89E0BC97-EB32-91AB-F42B-A07649C413E3}"/>
              </a:ext>
            </a:extLst>
          </p:cNvPr>
          <p:cNvSpPr>
            <a:spLocks noGrp="1"/>
          </p:cNvSpPr>
          <p:nvPr>
            <p:ph type="pic" sz="quarter" idx="13" hasCustomPrompt="1"/>
          </p:nvPr>
        </p:nvSpPr>
        <p:spPr>
          <a:xfrm>
            <a:off x="7124400" y="0"/>
            <a:ext cx="5067598" cy="6858000"/>
          </a:xfrm>
          <a:solidFill>
            <a:srgbClr val="FFFFFF"/>
          </a:solidFill>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2" name="Titel 9">
            <a:extLst>
              <a:ext uri="{FF2B5EF4-FFF2-40B4-BE49-F238E27FC236}">
                <a16:creationId xmlns:a16="http://schemas.microsoft.com/office/drawing/2014/main" id="{3E8FF74D-B5E0-5D30-2CB4-BF307B5334D3}"/>
              </a:ext>
            </a:extLst>
          </p:cNvPr>
          <p:cNvSpPr>
            <a:spLocks noGrp="1"/>
          </p:cNvSpPr>
          <p:nvPr>
            <p:ph type="title" hasCustomPrompt="1"/>
          </p:nvPr>
        </p:nvSpPr>
        <p:spPr>
          <a:xfrm>
            <a:off x="1019175" y="1089025"/>
            <a:ext cx="5920304" cy="2860851"/>
          </a:xfrm>
          <a:prstGeom prst="rect">
            <a:avLst/>
          </a:prstGeom>
        </p:spPr>
        <p:txBody>
          <a:bodyPr anchor="b" anchorCtr="0"/>
          <a:lstStyle>
            <a:lvl1pPr>
              <a:defRPr sz="4800"/>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sp>
        <p:nvSpPr>
          <p:cNvPr id="3" name="Textplatzhalter 11">
            <a:extLst>
              <a:ext uri="{FF2B5EF4-FFF2-40B4-BE49-F238E27FC236}">
                <a16:creationId xmlns:a16="http://schemas.microsoft.com/office/drawing/2014/main" id="{53B81434-A093-467B-5C87-E4406DC82E33}"/>
              </a:ext>
            </a:extLst>
          </p:cNvPr>
          <p:cNvSpPr>
            <a:spLocks noGrp="1"/>
          </p:cNvSpPr>
          <p:nvPr>
            <p:ph type="body" sz="quarter" idx="11" hasCustomPrompt="1"/>
          </p:nvPr>
        </p:nvSpPr>
        <p:spPr>
          <a:xfrm>
            <a:off x="1018094" y="4100189"/>
            <a:ext cx="5920300" cy="1668786"/>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cxnSp>
        <p:nvCxnSpPr>
          <p:cNvPr id="16" name="Gerade Verbindung 15">
            <a:extLst>
              <a:ext uri="{FF2B5EF4-FFF2-40B4-BE49-F238E27FC236}">
                <a16:creationId xmlns:a16="http://schemas.microsoft.com/office/drawing/2014/main" id="{14FDF1F1-3429-7A42-84C6-01D7F4CC1581}"/>
              </a:ext>
            </a:extLst>
          </p:cNvPr>
          <p:cNvCxnSpPr>
            <a:cxnSpLocks/>
          </p:cNvCxnSpPr>
          <p:nvPr userDrawn="1"/>
        </p:nvCxnSpPr>
        <p:spPr>
          <a:xfrm flipV="1">
            <a:off x="7104063" y="1"/>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5936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5_Persons: 1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025019" y="4329113"/>
            <a:ext cx="2468212" cy="593211"/>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025019"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2758D3AF-E4A6-5AE7-8F03-45E028E02C6D}"/>
              </a:ext>
            </a:extLst>
          </p:cNvPr>
          <p:cNvSpPr>
            <a:spLocks noGrp="1"/>
          </p:cNvSpPr>
          <p:nvPr>
            <p:ph type="title" hasCustomPrompt="1"/>
          </p:nvPr>
        </p:nvSpPr>
        <p:spPr/>
        <p:txBody>
          <a:bodyPr/>
          <a:lstStyle/>
          <a:p>
            <a:r>
              <a:rPr lang="de-DE" dirty="0" err="1"/>
              <a:t>Introducing</a:t>
            </a:r>
            <a:r>
              <a:rPr lang="de-DE" dirty="0"/>
              <a:t> a </a:t>
            </a:r>
            <a:r>
              <a:rPr lang="de-DE" dirty="0" err="1"/>
              <a:t>person</a:t>
            </a:r>
            <a:endParaRPr lang="en-US" dirty="0"/>
          </a:p>
        </p:txBody>
      </p:sp>
      <p:sp>
        <p:nvSpPr>
          <p:cNvPr id="12" name="Bildplatzhalter 10">
            <a:extLst>
              <a:ext uri="{FF2B5EF4-FFF2-40B4-BE49-F238E27FC236}">
                <a16:creationId xmlns:a16="http://schemas.microsoft.com/office/drawing/2014/main" id="{E0329A9F-2242-4DB3-7881-72CFCBD39165}"/>
              </a:ext>
            </a:extLst>
          </p:cNvPr>
          <p:cNvSpPr>
            <a:spLocks noGrp="1"/>
          </p:cNvSpPr>
          <p:nvPr>
            <p:ph type="pic" sz="quarter" idx="25" hasCustomPrompt="1"/>
          </p:nvPr>
        </p:nvSpPr>
        <p:spPr>
          <a:xfrm>
            <a:off x="8025019" y="1390689"/>
            <a:ext cx="2876400" cy="2876400"/>
          </a:xfrm>
          <a:prstGeom prst="ellipse">
            <a:avLst/>
          </a:prstGeom>
          <a:solidFill>
            <a:schemeClr val="tx2"/>
          </a:solidFill>
          <a:ln w="28575">
            <a:solidFill>
              <a:srgbClr val="FFFFFF"/>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81C8E854-31D3-852A-D42C-CD3D172AC34E}"/>
              </a:ext>
            </a:extLst>
          </p:cNvPr>
          <p:cNvSpPr>
            <a:spLocks noGrp="1"/>
          </p:cNvSpPr>
          <p:nvPr>
            <p:ph type="ftr" sz="quarter" idx="26"/>
          </p:nvPr>
        </p:nvSpPr>
        <p:spPr/>
        <p:txBody>
          <a:bodyPr/>
          <a:lstStyle/>
          <a:p>
            <a:endParaRPr lang="en-US" dirty="0"/>
          </a:p>
        </p:txBody>
      </p:sp>
      <p:sp>
        <p:nvSpPr>
          <p:cNvPr id="7" name="Foliennummernplatzhalter 6">
            <a:extLst>
              <a:ext uri="{FF2B5EF4-FFF2-40B4-BE49-F238E27FC236}">
                <a16:creationId xmlns:a16="http://schemas.microsoft.com/office/drawing/2014/main" id="{C853F229-A10C-91FB-F88A-1E3ABEB492E8}"/>
              </a:ext>
            </a:extLst>
          </p:cNvPr>
          <p:cNvSpPr>
            <a:spLocks noGrp="1"/>
          </p:cNvSpPr>
          <p:nvPr>
            <p:ph type="sldNum" sz="quarter" idx="27"/>
          </p:nvPr>
        </p:nvSpPr>
        <p:spPr/>
        <p:txBody>
          <a:bodyPr/>
          <a:lstStyle/>
          <a:p>
            <a:fld id="{52689698-0BB7-BE4D-A8C0-0C9B085F3959}" type="slidenum">
              <a:rPr lang="de-DE" smtClean="0"/>
              <a:pPr/>
              <a:t>‹#›</a:t>
            </a:fld>
            <a:endParaRPr lang="de-DE" dirty="0"/>
          </a:p>
        </p:txBody>
      </p:sp>
      <p:sp>
        <p:nvSpPr>
          <p:cNvPr id="3" name="Textplatzhalter 13">
            <a:extLst>
              <a:ext uri="{FF2B5EF4-FFF2-40B4-BE49-F238E27FC236}">
                <a16:creationId xmlns:a16="http://schemas.microsoft.com/office/drawing/2014/main" id="{481279E6-9F54-3AEE-4D6D-7A9784C5E6B6}"/>
              </a:ext>
            </a:extLst>
          </p:cNvPr>
          <p:cNvSpPr>
            <a:spLocks noGrp="1"/>
          </p:cNvSpPr>
          <p:nvPr>
            <p:ph type="body" sz="quarter" idx="35" hasCustomPrompt="1"/>
          </p:nvPr>
        </p:nvSpPr>
        <p:spPr>
          <a:xfrm>
            <a:off x="1019174" y="3614400"/>
            <a:ext cx="6084889" cy="2156400"/>
          </a:xfrm>
        </p:spPr>
        <p:txBody>
          <a:bodyPr/>
          <a:lstStyle/>
          <a:p>
            <a:pPr lvl="0"/>
            <a:r>
              <a:rPr lang="de-DE" dirty="0"/>
              <a:t>Space </a:t>
            </a:r>
            <a:r>
              <a:rPr lang="de-DE" dirty="0" err="1"/>
              <a:t>for</a:t>
            </a:r>
            <a:r>
              <a:rPr lang="de-DE" dirty="0"/>
              <a:t> </a:t>
            </a:r>
            <a:r>
              <a:rPr lang="de-DE" dirty="0" err="1"/>
              <a:t>project</a:t>
            </a:r>
            <a:r>
              <a:rPr lang="de-DE" dirty="0"/>
              <a:t> </a:t>
            </a:r>
            <a:r>
              <a:rPr lang="de-DE" dirty="0" err="1"/>
              <a:t>details</a:t>
            </a:r>
            <a:r>
              <a:rPr lang="de-DE" dirty="0"/>
              <a:t>, so </a:t>
            </a:r>
            <a:r>
              <a:rPr lang="de-DE" dirty="0" err="1"/>
              <a:t>everyone</a:t>
            </a:r>
            <a:r>
              <a:rPr lang="de-DE" dirty="0"/>
              <a:t> </a:t>
            </a:r>
            <a:r>
              <a:rPr lang="de-DE" dirty="0" err="1"/>
              <a:t>knows</a:t>
            </a:r>
            <a:r>
              <a:rPr lang="de-DE" dirty="0"/>
              <a:t> </a:t>
            </a:r>
            <a:r>
              <a:rPr lang="de-DE" dirty="0" err="1"/>
              <a:t>what</a:t>
            </a:r>
            <a:r>
              <a:rPr lang="de-DE" dirty="0"/>
              <a:t> </a:t>
            </a:r>
            <a:r>
              <a:rPr lang="de-DE" dirty="0" err="1"/>
              <a:t>it’s</a:t>
            </a:r>
            <a:r>
              <a:rPr lang="de-DE" dirty="0"/>
              <a:t> all </a:t>
            </a:r>
            <a:r>
              <a:rPr lang="de-DE" dirty="0" err="1"/>
              <a:t>about</a:t>
            </a:r>
            <a:endParaRPr lang="de-DE" dirty="0"/>
          </a:p>
        </p:txBody>
      </p:sp>
    </p:spTree>
    <p:extLst>
      <p:ext uri="{BB962C8B-B14F-4D97-AF65-F5344CB8AC3E}">
        <p14:creationId xmlns:p14="http://schemas.microsoft.com/office/powerpoint/2010/main" val="214152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5_Persons: 2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Titel 4">
            <a:extLst>
              <a:ext uri="{FF2B5EF4-FFF2-40B4-BE49-F238E27FC236}">
                <a16:creationId xmlns:a16="http://schemas.microsoft.com/office/drawing/2014/main" id="{1039CDCD-BC04-95C5-0294-1EFD42B614C4}"/>
              </a:ext>
            </a:extLst>
          </p:cNvPr>
          <p:cNvSpPr>
            <a:spLocks noGrp="1"/>
          </p:cNvSpPr>
          <p:nvPr>
            <p:ph type="title" hasCustomPrompt="1"/>
          </p:nvPr>
        </p:nvSpPr>
        <p:spPr/>
        <p:txBody>
          <a:bodyPr/>
          <a:lstStyle/>
          <a:p>
            <a:r>
              <a:rPr lang="de-DE"/>
              <a:t>Introducing people</a:t>
            </a:r>
            <a:endParaRPr lang="en-US"/>
          </a:p>
        </p:txBody>
      </p:sp>
      <p:sp>
        <p:nvSpPr>
          <p:cNvPr id="6" name="Textplatzhalter 21">
            <a:extLst>
              <a:ext uri="{FF2B5EF4-FFF2-40B4-BE49-F238E27FC236}">
                <a16:creationId xmlns:a16="http://schemas.microsoft.com/office/drawing/2014/main" id="{2EC6FF47-E3CB-B89E-0B21-CA219CF29120}"/>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8" name="Textplatzhalter 21">
            <a:extLst>
              <a:ext uri="{FF2B5EF4-FFF2-40B4-BE49-F238E27FC236}">
                <a16:creationId xmlns:a16="http://schemas.microsoft.com/office/drawing/2014/main" id="{796AFD57-6F89-9E80-8606-950CA5E93FFC}"/>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0" name="Textplatzhalter 21">
            <a:extLst>
              <a:ext uri="{FF2B5EF4-FFF2-40B4-BE49-F238E27FC236}">
                <a16:creationId xmlns:a16="http://schemas.microsoft.com/office/drawing/2014/main" id="{31C7F8B8-B126-84F4-E75C-B69418E4D0B3}"/>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2" name="Textplatzhalter 21">
            <a:extLst>
              <a:ext uri="{FF2B5EF4-FFF2-40B4-BE49-F238E27FC236}">
                <a16:creationId xmlns:a16="http://schemas.microsoft.com/office/drawing/2014/main" id="{79CCADD2-71FF-471E-CF68-DD9C7329B4BB}"/>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9" name="Fußzeilenplatzhalter 8">
            <a:extLst>
              <a:ext uri="{FF2B5EF4-FFF2-40B4-BE49-F238E27FC236}">
                <a16:creationId xmlns:a16="http://schemas.microsoft.com/office/drawing/2014/main" id="{B5D9FA28-6C60-DE70-FD73-050882AD4DA7}"/>
              </a:ext>
            </a:extLst>
          </p:cNvPr>
          <p:cNvSpPr>
            <a:spLocks noGrp="1"/>
          </p:cNvSpPr>
          <p:nvPr>
            <p:ph type="ftr" sz="quarter" idx="33"/>
          </p:nvPr>
        </p:nvSpPr>
        <p:spPr/>
        <p:txBody>
          <a:bodyPr/>
          <a:lstStyle/>
          <a:p>
            <a:endParaRPr lang="en-US" dirty="0"/>
          </a:p>
        </p:txBody>
      </p:sp>
      <p:sp>
        <p:nvSpPr>
          <p:cNvPr id="11" name="Foliennummernplatzhalter 10">
            <a:extLst>
              <a:ext uri="{FF2B5EF4-FFF2-40B4-BE49-F238E27FC236}">
                <a16:creationId xmlns:a16="http://schemas.microsoft.com/office/drawing/2014/main" id="{813304BF-03D9-1F36-07A9-BC9769EC28EB}"/>
              </a:ext>
            </a:extLst>
          </p:cNvPr>
          <p:cNvSpPr>
            <a:spLocks noGrp="1"/>
          </p:cNvSpPr>
          <p:nvPr>
            <p:ph type="sldNum" sz="quarter" idx="34"/>
          </p:nvPr>
        </p:nvSpPr>
        <p:spPr/>
        <p:txBody>
          <a:bodyPr/>
          <a:lstStyle/>
          <a:p>
            <a:fld id="{52689698-0BB7-BE4D-A8C0-0C9B085F3959}" type="slidenum">
              <a:rPr lang="de-DE" smtClean="0"/>
              <a:pPr/>
              <a:t>‹#›</a:t>
            </a:fld>
            <a:endParaRPr lang="de-DE" dirty="0"/>
          </a:p>
        </p:txBody>
      </p:sp>
      <p:sp>
        <p:nvSpPr>
          <p:cNvPr id="14" name="Textplatzhalter 13">
            <a:extLst>
              <a:ext uri="{FF2B5EF4-FFF2-40B4-BE49-F238E27FC236}">
                <a16:creationId xmlns:a16="http://schemas.microsoft.com/office/drawing/2014/main" id="{66EF61B2-82C5-95D1-AD18-1604372CCFEB}"/>
              </a:ext>
            </a:extLst>
          </p:cNvPr>
          <p:cNvSpPr>
            <a:spLocks noGrp="1"/>
          </p:cNvSpPr>
          <p:nvPr>
            <p:ph type="body" sz="quarter" idx="35" hasCustomPrompt="1"/>
          </p:nvPr>
        </p:nvSpPr>
        <p:spPr>
          <a:xfrm>
            <a:off x="1019174" y="3614400"/>
            <a:ext cx="4068763" cy="2156400"/>
          </a:xfrm>
        </p:spPr>
        <p:txBody>
          <a:bodyPr/>
          <a:lstStyle/>
          <a:p>
            <a:pPr lvl="0"/>
            <a:r>
              <a:rPr lang="de-DE"/>
              <a:t>Space for project details, so everyone knows what it’s all about</a:t>
            </a:r>
          </a:p>
        </p:txBody>
      </p:sp>
      <p:sp>
        <p:nvSpPr>
          <p:cNvPr id="2" name="Bildplatzhalter 10">
            <a:extLst>
              <a:ext uri="{FF2B5EF4-FFF2-40B4-BE49-F238E27FC236}">
                <a16:creationId xmlns:a16="http://schemas.microsoft.com/office/drawing/2014/main" id="{C5B814F9-FD15-D1E9-44B8-4E12BC503304}"/>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3" name="Bildplatzhalter 10">
            <a:extLst>
              <a:ext uri="{FF2B5EF4-FFF2-40B4-BE49-F238E27FC236}">
                <a16:creationId xmlns:a16="http://schemas.microsoft.com/office/drawing/2014/main" id="{F1B29112-49BD-7EAF-46EE-8D761FC4802D}"/>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Tree>
    <p:extLst>
      <p:ext uri="{BB962C8B-B14F-4D97-AF65-F5344CB8AC3E}">
        <p14:creationId xmlns:p14="http://schemas.microsoft.com/office/powerpoint/2010/main" val="3905377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5_Persons: 3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09D56701-EB91-27F4-4F69-458F424C30DD}"/>
              </a:ext>
            </a:extLst>
          </p:cNvPr>
          <p:cNvSpPr>
            <a:spLocks noGrp="1"/>
          </p:cNvSpPr>
          <p:nvPr>
            <p:ph type="title" hasCustomPrompt="1"/>
          </p:nvPr>
        </p:nvSpPr>
        <p:spPr/>
        <p:txBody>
          <a:bodyPr/>
          <a:lstStyle/>
          <a:p>
            <a:r>
              <a:rPr lang="de-DE"/>
              <a:t>Introducing (more) people</a:t>
            </a:r>
            <a:endParaRPr lang="en-US"/>
          </a:p>
        </p:txBody>
      </p:sp>
      <p:sp>
        <p:nvSpPr>
          <p:cNvPr id="6" name="Textplatzhalter 21">
            <a:extLst>
              <a:ext uri="{FF2B5EF4-FFF2-40B4-BE49-F238E27FC236}">
                <a16:creationId xmlns:a16="http://schemas.microsoft.com/office/drawing/2014/main" id="{CBF1BF80-5AF9-6691-9B05-93672A1F9A2C}"/>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0" name="Textplatzhalter 21">
            <a:extLst>
              <a:ext uri="{FF2B5EF4-FFF2-40B4-BE49-F238E27FC236}">
                <a16:creationId xmlns:a16="http://schemas.microsoft.com/office/drawing/2014/main" id="{5562A0DE-9492-966A-0945-E9CEB180EA80}"/>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2" name="Textplatzhalter 21">
            <a:extLst>
              <a:ext uri="{FF2B5EF4-FFF2-40B4-BE49-F238E27FC236}">
                <a16:creationId xmlns:a16="http://schemas.microsoft.com/office/drawing/2014/main" id="{A0815DA8-CF73-2AB5-6E5A-91CABDFE678E}"/>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3" name="Textplatzhalter 21">
            <a:extLst>
              <a:ext uri="{FF2B5EF4-FFF2-40B4-BE49-F238E27FC236}">
                <a16:creationId xmlns:a16="http://schemas.microsoft.com/office/drawing/2014/main" id="{25F5ABB0-E538-114C-12B7-47D62C71FBEF}"/>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14" name="Textplatzhalter 21">
            <a:extLst>
              <a:ext uri="{FF2B5EF4-FFF2-40B4-BE49-F238E27FC236}">
                <a16:creationId xmlns:a16="http://schemas.microsoft.com/office/drawing/2014/main" id="{39A327C0-E0B8-B17A-B792-164CEB59FDD5}"/>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15" name="Textplatzhalter 21">
            <a:extLst>
              <a:ext uri="{FF2B5EF4-FFF2-40B4-BE49-F238E27FC236}">
                <a16:creationId xmlns:a16="http://schemas.microsoft.com/office/drawing/2014/main" id="{6E839AAC-F255-0085-A280-7860D3BAD3BC}"/>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8" name="Fußzeilenplatzhalter 7">
            <a:extLst>
              <a:ext uri="{FF2B5EF4-FFF2-40B4-BE49-F238E27FC236}">
                <a16:creationId xmlns:a16="http://schemas.microsoft.com/office/drawing/2014/main" id="{464B17FB-5DE8-21EA-F66F-7F55D9A4338B}"/>
              </a:ext>
            </a:extLst>
          </p:cNvPr>
          <p:cNvSpPr>
            <a:spLocks noGrp="1"/>
          </p:cNvSpPr>
          <p:nvPr>
            <p:ph type="ftr" sz="quarter" idx="34"/>
          </p:nvPr>
        </p:nvSpPr>
        <p:spPr/>
        <p:txBody>
          <a:bodyPr/>
          <a:lstStyle/>
          <a:p>
            <a:endParaRPr lang="en-US" dirty="0"/>
          </a:p>
        </p:txBody>
      </p:sp>
      <p:sp>
        <p:nvSpPr>
          <p:cNvPr id="9" name="Foliennummernplatzhalter 8">
            <a:extLst>
              <a:ext uri="{FF2B5EF4-FFF2-40B4-BE49-F238E27FC236}">
                <a16:creationId xmlns:a16="http://schemas.microsoft.com/office/drawing/2014/main" id="{21606469-712D-07A5-48ED-7AADA35006A5}"/>
              </a:ext>
            </a:extLst>
          </p:cNvPr>
          <p:cNvSpPr>
            <a:spLocks noGrp="1"/>
          </p:cNvSpPr>
          <p:nvPr>
            <p:ph type="sldNum" sz="quarter" idx="35"/>
          </p:nvPr>
        </p:nvSpPr>
        <p:spPr/>
        <p:txBody>
          <a:bodyPr/>
          <a:lstStyle/>
          <a:p>
            <a:fld id="{52689698-0BB7-BE4D-A8C0-0C9B085F3959}" type="slidenum">
              <a:rPr lang="de-DE" smtClean="0"/>
              <a:pPr/>
              <a:t>‹#›</a:t>
            </a:fld>
            <a:endParaRPr lang="de-DE" dirty="0"/>
          </a:p>
        </p:txBody>
      </p:sp>
      <p:sp>
        <p:nvSpPr>
          <p:cNvPr id="16" name="Textplatzhalter 15">
            <a:extLst>
              <a:ext uri="{FF2B5EF4-FFF2-40B4-BE49-F238E27FC236}">
                <a16:creationId xmlns:a16="http://schemas.microsoft.com/office/drawing/2014/main" id="{72F262EC-570B-0418-F62D-BF5C3750ED78}"/>
              </a:ext>
            </a:extLst>
          </p:cNvPr>
          <p:cNvSpPr>
            <a:spLocks noGrp="1"/>
          </p:cNvSpPr>
          <p:nvPr>
            <p:ph type="body" sz="quarter" idx="36" hasCustomPrompt="1"/>
          </p:nvPr>
        </p:nvSpPr>
        <p:spPr>
          <a:xfrm>
            <a:off x="1019174" y="3614400"/>
            <a:ext cx="2016125" cy="2156400"/>
          </a:xfrm>
        </p:spPr>
        <p:txBody>
          <a:bodyPr/>
          <a:lstStyle/>
          <a:p>
            <a:pPr lvl="0"/>
            <a:r>
              <a:rPr lang="de-DE"/>
              <a:t>Space for project details, so everyone knows what it’s all about</a:t>
            </a:r>
          </a:p>
        </p:txBody>
      </p:sp>
      <p:sp>
        <p:nvSpPr>
          <p:cNvPr id="3" name="Bildplatzhalter 10">
            <a:extLst>
              <a:ext uri="{FF2B5EF4-FFF2-40B4-BE49-F238E27FC236}">
                <a16:creationId xmlns:a16="http://schemas.microsoft.com/office/drawing/2014/main" id="{E22078F1-B11C-AC0B-7F62-A921A437128A}"/>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5" name="Bildplatzhalter 10">
            <a:extLst>
              <a:ext uri="{FF2B5EF4-FFF2-40B4-BE49-F238E27FC236}">
                <a16:creationId xmlns:a16="http://schemas.microsoft.com/office/drawing/2014/main" id="{A4B9775E-230F-15CC-C84D-B784464EB03D}"/>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7" name="Bildplatzhalter 10">
            <a:extLst>
              <a:ext uri="{FF2B5EF4-FFF2-40B4-BE49-F238E27FC236}">
                <a16:creationId xmlns:a16="http://schemas.microsoft.com/office/drawing/2014/main" id="{06B169BE-A206-5A16-67A2-46D8AB499E94}"/>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Tree>
    <p:extLst>
      <p:ext uri="{BB962C8B-B14F-4D97-AF65-F5344CB8AC3E}">
        <p14:creationId xmlns:p14="http://schemas.microsoft.com/office/powerpoint/2010/main" val="3282219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5_Persons: 4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8704613"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3" name="Textplatzhalter 21">
            <a:extLst>
              <a:ext uri="{FF2B5EF4-FFF2-40B4-BE49-F238E27FC236}">
                <a16:creationId xmlns:a16="http://schemas.microsoft.com/office/drawing/2014/main" id="{6A059382-AD3A-D144-A9B3-2F194599E9D3}"/>
              </a:ext>
            </a:extLst>
          </p:cNvPr>
          <p:cNvSpPr>
            <a:spLocks noGrp="1"/>
          </p:cNvSpPr>
          <p:nvPr>
            <p:ph type="body" sz="quarter" idx="14" hasCustomPrompt="1"/>
          </p:nvPr>
        </p:nvSpPr>
        <p:spPr>
          <a:xfrm>
            <a:off x="8704613"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7" name="Textplatzhalter 21">
            <a:extLst>
              <a:ext uri="{FF2B5EF4-FFF2-40B4-BE49-F238E27FC236}">
                <a16:creationId xmlns:a16="http://schemas.microsoft.com/office/drawing/2014/main" id="{B1A647CC-E23A-5A4A-9E4E-99FB8C30922C}"/>
              </a:ext>
            </a:extLst>
          </p:cNvPr>
          <p:cNvSpPr>
            <a:spLocks noGrp="1"/>
          </p:cNvSpPr>
          <p:nvPr>
            <p:ph type="body" sz="quarter" idx="18" hasCustomPrompt="1"/>
          </p:nvPr>
        </p:nvSpPr>
        <p:spPr>
          <a:xfrm>
            <a:off x="6142676"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28" name="Textplatzhalter 21">
            <a:extLst>
              <a:ext uri="{FF2B5EF4-FFF2-40B4-BE49-F238E27FC236}">
                <a16:creationId xmlns:a16="http://schemas.microsoft.com/office/drawing/2014/main" id="{D594CCE8-0A6B-E848-B917-5D4DBC539F15}"/>
              </a:ext>
            </a:extLst>
          </p:cNvPr>
          <p:cNvSpPr>
            <a:spLocks noGrp="1"/>
          </p:cNvSpPr>
          <p:nvPr>
            <p:ph type="body" sz="quarter" idx="19" hasCustomPrompt="1"/>
          </p:nvPr>
        </p:nvSpPr>
        <p:spPr>
          <a:xfrm>
            <a:off x="6142676"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9" name="Textplatzhalter 21">
            <a:extLst>
              <a:ext uri="{FF2B5EF4-FFF2-40B4-BE49-F238E27FC236}">
                <a16:creationId xmlns:a16="http://schemas.microsoft.com/office/drawing/2014/main" id="{383FBEC5-4D80-EF41-AC13-AB0DB3FA69CB}"/>
              </a:ext>
            </a:extLst>
          </p:cNvPr>
          <p:cNvSpPr>
            <a:spLocks noGrp="1"/>
          </p:cNvSpPr>
          <p:nvPr>
            <p:ph type="body" sz="quarter" idx="20" hasCustomPrompt="1"/>
          </p:nvPr>
        </p:nvSpPr>
        <p:spPr>
          <a:xfrm>
            <a:off x="3580738"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0" name="Textplatzhalter 21">
            <a:extLst>
              <a:ext uri="{FF2B5EF4-FFF2-40B4-BE49-F238E27FC236}">
                <a16:creationId xmlns:a16="http://schemas.microsoft.com/office/drawing/2014/main" id="{F3E9B06F-225C-124F-99A9-C1C794D828B0}"/>
              </a:ext>
            </a:extLst>
          </p:cNvPr>
          <p:cNvSpPr>
            <a:spLocks noGrp="1"/>
          </p:cNvSpPr>
          <p:nvPr>
            <p:ph type="body" sz="quarter" idx="21" hasCustomPrompt="1"/>
          </p:nvPr>
        </p:nvSpPr>
        <p:spPr>
          <a:xfrm>
            <a:off x="3580738"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31" name="Textplatzhalter 21">
            <a:extLst>
              <a:ext uri="{FF2B5EF4-FFF2-40B4-BE49-F238E27FC236}">
                <a16:creationId xmlns:a16="http://schemas.microsoft.com/office/drawing/2014/main" id="{C54BD6D5-D099-9D42-B32A-FB08D790B2E3}"/>
              </a:ext>
            </a:extLst>
          </p:cNvPr>
          <p:cNvSpPr>
            <a:spLocks noGrp="1"/>
          </p:cNvSpPr>
          <p:nvPr>
            <p:ph type="body" sz="quarter" idx="22" hasCustomPrompt="1"/>
          </p:nvPr>
        </p:nvSpPr>
        <p:spPr>
          <a:xfrm>
            <a:off x="1018800" y="4317239"/>
            <a:ext cx="2468212"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N</a:t>
            </a:r>
            <a:r>
              <a:rPr lang="de-DE" dirty="0" err="1"/>
              <a:t>ame </a:t>
            </a:r>
            <a:r>
              <a:rPr lang="de-DE" dirty="0"/>
              <a:t>Surname</a:t>
            </a:r>
          </a:p>
        </p:txBody>
      </p:sp>
      <p:sp>
        <p:nvSpPr>
          <p:cNvPr id="32" name="Textplatzhalter 21">
            <a:extLst>
              <a:ext uri="{FF2B5EF4-FFF2-40B4-BE49-F238E27FC236}">
                <a16:creationId xmlns:a16="http://schemas.microsoft.com/office/drawing/2014/main" id="{3BC54120-3A3D-F84D-B43C-E3BAF533671D}"/>
              </a:ext>
            </a:extLst>
          </p:cNvPr>
          <p:cNvSpPr>
            <a:spLocks noGrp="1"/>
          </p:cNvSpPr>
          <p:nvPr>
            <p:ph type="body" sz="quarter" idx="23" hasCustomPrompt="1"/>
          </p:nvPr>
        </p:nvSpPr>
        <p:spPr>
          <a:xfrm>
            <a:off x="1018800" y="4946631"/>
            <a:ext cx="2468212" cy="822344"/>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sp>
        <p:nvSpPr>
          <p:cNvPr id="2" name="Titel 1">
            <a:extLst>
              <a:ext uri="{FF2B5EF4-FFF2-40B4-BE49-F238E27FC236}">
                <a16:creationId xmlns:a16="http://schemas.microsoft.com/office/drawing/2014/main" id="{B9F7197E-1618-B50B-28A8-A09058BE297B}"/>
              </a:ext>
            </a:extLst>
          </p:cNvPr>
          <p:cNvSpPr>
            <a:spLocks noGrp="1"/>
          </p:cNvSpPr>
          <p:nvPr>
            <p:ph type="title" hasCustomPrompt="1"/>
          </p:nvPr>
        </p:nvSpPr>
        <p:spPr/>
        <p:txBody>
          <a:bodyPr/>
          <a:lstStyle/>
          <a:p>
            <a:r>
              <a:rPr lang="de-DE"/>
              <a:t>Introducing (more) people</a:t>
            </a:r>
            <a:endParaRPr lang="en-US"/>
          </a:p>
        </p:txBody>
      </p:sp>
      <p:sp>
        <p:nvSpPr>
          <p:cNvPr id="9" name="Bildplatzhalter 10">
            <a:extLst>
              <a:ext uri="{FF2B5EF4-FFF2-40B4-BE49-F238E27FC236}">
                <a16:creationId xmlns:a16="http://schemas.microsoft.com/office/drawing/2014/main" id="{84974416-CD7E-F638-4A33-F6AFB1972643}"/>
              </a:ext>
            </a:extLst>
          </p:cNvPr>
          <p:cNvSpPr>
            <a:spLocks noGrp="1"/>
          </p:cNvSpPr>
          <p:nvPr>
            <p:ph type="pic" sz="quarter" idx="31" hasCustomPrompt="1"/>
          </p:nvPr>
        </p:nvSpPr>
        <p:spPr>
          <a:xfrm>
            <a:off x="6142676" y="2046072"/>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0" name="Bildplatzhalter 10">
            <a:extLst>
              <a:ext uri="{FF2B5EF4-FFF2-40B4-BE49-F238E27FC236}">
                <a16:creationId xmlns:a16="http://schemas.microsoft.com/office/drawing/2014/main" id="{C1BE539A-3A46-8521-4248-F5B1B3D9B810}"/>
              </a:ext>
            </a:extLst>
          </p:cNvPr>
          <p:cNvSpPr>
            <a:spLocks noGrp="1"/>
          </p:cNvSpPr>
          <p:nvPr>
            <p:ph type="pic" sz="quarter" idx="32" hasCustomPrompt="1"/>
          </p:nvPr>
        </p:nvSpPr>
        <p:spPr>
          <a:xfrm>
            <a:off x="8704613"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1" name="Bildplatzhalter 10">
            <a:extLst>
              <a:ext uri="{FF2B5EF4-FFF2-40B4-BE49-F238E27FC236}">
                <a16:creationId xmlns:a16="http://schemas.microsoft.com/office/drawing/2014/main" id="{375C9330-BBBD-B777-9608-F6338DB8C288}"/>
              </a:ext>
            </a:extLst>
          </p:cNvPr>
          <p:cNvSpPr>
            <a:spLocks noGrp="1"/>
          </p:cNvSpPr>
          <p:nvPr>
            <p:ph type="pic" sz="quarter" idx="33" hasCustomPrompt="1"/>
          </p:nvPr>
        </p:nvSpPr>
        <p:spPr>
          <a:xfrm>
            <a:off x="3580738"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13" name="Bildplatzhalter 10">
            <a:extLst>
              <a:ext uri="{FF2B5EF4-FFF2-40B4-BE49-F238E27FC236}">
                <a16:creationId xmlns:a16="http://schemas.microsoft.com/office/drawing/2014/main" id="{ABAE4399-78D1-B364-B63C-CB5D1C65DF44}"/>
              </a:ext>
            </a:extLst>
          </p:cNvPr>
          <p:cNvSpPr>
            <a:spLocks noGrp="1"/>
          </p:cNvSpPr>
          <p:nvPr>
            <p:ph type="pic" sz="quarter" idx="34" hasCustomPrompt="1"/>
          </p:nvPr>
        </p:nvSpPr>
        <p:spPr>
          <a:xfrm>
            <a:off x="1018800" y="2045488"/>
            <a:ext cx="2196000" cy="2196000"/>
          </a:xfrm>
          <a:prstGeom prst="ellipse">
            <a:avLst/>
          </a:prstGeom>
          <a:solidFill>
            <a:schemeClr val="tx2"/>
          </a:solidFill>
          <a:ln w="28575">
            <a:solidFill>
              <a:srgbClr val="FFFFFF"/>
            </a:solidFill>
          </a:ln>
        </p:spPr>
        <p:txBody>
          <a:bodyPr>
            <a:normAutofit/>
          </a:bodyPr>
          <a:lstStyle>
            <a:lvl1pPr marL="612" indent="0">
              <a:buNone/>
              <a:defRPr sz="10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E167B8FB-FE4E-32C3-898C-D0D84C4EAB23}"/>
              </a:ext>
            </a:extLst>
          </p:cNvPr>
          <p:cNvSpPr>
            <a:spLocks noGrp="1"/>
          </p:cNvSpPr>
          <p:nvPr>
            <p:ph type="ftr" sz="quarter" idx="35"/>
          </p:nvPr>
        </p:nvSpPr>
        <p:spPr/>
        <p:txBody>
          <a:bodyPr/>
          <a:lstStyle/>
          <a:p>
            <a:endParaRPr lang="en-US" dirty="0"/>
          </a:p>
        </p:txBody>
      </p:sp>
      <p:sp>
        <p:nvSpPr>
          <p:cNvPr id="7" name="Foliennummernplatzhalter 6">
            <a:extLst>
              <a:ext uri="{FF2B5EF4-FFF2-40B4-BE49-F238E27FC236}">
                <a16:creationId xmlns:a16="http://schemas.microsoft.com/office/drawing/2014/main" id="{615AAAE8-6984-4B22-23D4-29303EFDD6CD}"/>
              </a:ext>
            </a:extLst>
          </p:cNvPr>
          <p:cNvSpPr>
            <a:spLocks noGrp="1"/>
          </p:cNvSpPr>
          <p:nvPr>
            <p:ph type="sldNum" sz="quarter" idx="36"/>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336589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5_Persons: Group - dark">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22" name="Textplatzhalter 21">
            <a:extLst>
              <a:ext uri="{FF2B5EF4-FFF2-40B4-BE49-F238E27FC236}">
                <a16:creationId xmlns:a16="http://schemas.microsoft.com/office/drawing/2014/main" id="{3D2CF23B-15D8-D846-8D5C-1DA0E8DEA1EF}"/>
              </a:ext>
            </a:extLst>
          </p:cNvPr>
          <p:cNvSpPr>
            <a:spLocks noGrp="1"/>
          </p:cNvSpPr>
          <p:nvPr>
            <p:ph type="body" sz="quarter" idx="13" hasCustomPrompt="1"/>
          </p:nvPr>
        </p:nvSpPr>
        <p:spPr>
          <a:xfrm>
            <a:off x="1018799" y="3614400"/>
            <a:ext cx="5076826" cy="2156400"/>
          </a:xfrm>
          <a:prstGeom prst="rect">
            <a:avLst/>
          </a:prstGeo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err="1"/>
              <a:t>Names</a:t>
            </a:r>
            <a:r>
              <a:rPr lang="de-DE" dirty="0"/>
              <a:t> and </a:t>
            </a:r>
            <a:r>
              <a:rPr lang="de-DE" dirty="0" err="1"/>
              <a:t>positions</a:t>
            </a:r>
            <a:r>
              <a:rPr lang="de-DE" dirty="0"/>
              <a:t> </a:t>
            </a:r>
            <a:r>
              <a:rPr lang="de-DE" dirty="0" err="1"/>
              <a:t>of</a:t>
            </a:r>
            <a:r>
              <a:rPr lang="de-DE" dirty="0"/>
              <a:t> </a:t>
            </a:r>
            <a:r>
              <a:rPr lang="de-DE" dirty="0" err="1"/>
              <a:t>the</a:t>
            </a:r>
            <a:r>
              <a:rPr lang="de-DE" dirty="0"/>
              <a:t> </a:t>
            </a:r>
            <a:r>
              <a:rPr lang="de-DE" dirty="0" err="1"/>
              <a:t>people</a:t>
            </a:r>
            <a:r>
              <a:rPr lang="de-DE" dirty="0"/>
              <a:t> in </a:t>
            </a:r>
            <a:r>
              <a:rPr lang="de-DE" dirty="0" err="1"/>
              <a:t>the</a:t>
            </a:r>
            <a:r>
              <a:rPr lang="de-DE" dirty="0"/>
              <a:t> </a:t>
            </a:r>
            <a:r>
              <a:rPr lang="de-DE" dirty="0" err="1"/>
              <a:t>group</a:t>
            </a:r>
            <a:r>
              <a:rPr lang="de-DE" dirty="0"/>
              <a:t> </a:t>
            </a:r>
            <a:r>
              <a:rPr lang="de-DE" dirty="0" err="1"/>
              <a:t>photo</a:t>
            </a:r>
            <a:r>
              <a:rPr lang="de-DE" dirty="0"/>
              <a:t>.</a:t>
            </a:r>
          </a:p>
        </p:txBody>
      </p:sp>
      <p:sp>
        <p:nvSpPr>
          <p:cNvPr id="2" name="Titel 1">
            <a:extLst>
              <a:ext uri="{FF2B5EF4-FFF2-40B4-BE49-F238E27FC236}">
                <a16:creationId xmlns:a16="http://schemas.microsoft.com/office/drawing/2014/main" id="{59600E33-CC2B-060F-AFAA-85F0584B1299}"/>
              </a:ext>
            </a:extLst>
          </p:cNvPr>
          <p:cNvSpPr>
            <a:spLocks noGrp="1"/>
          </p:cNvSpPr>
          <p:nvPr>
            <p:ph type="title" hasCustomPrompt="1"/>
          </p:nvPr>
        </p:nvSpPr>
        <p:spPr/>
        <p:txBody>
          <a:bodyPr/>
          <a:lstStyle/>
          <a:p>
            <a:r>
              <a:rPr lang="de-DE"/>
              <a:t>Introducing a group</a:t>
            </a:r>
            <a:endParaRPr lang="en-US"/>
          </a:p>
        </p:txBody>
      </p:sp>
      <p:sp>
        <p:nvSpPr>
          <p:cNvPr id="10" name="Bildplatzhalter 10">
            <a:extLst>
              <a:ext uri="{FF2B5EF4-FFF2-40B4-BE49-F238E27FC236}">
                <a16:creationId xmlns:a16="http://schemas.microsoft.com/office/drawing/2014/main" id="{258B333E-D55D-51D4-B7B3-19A4F85C725B}"/>
              </a:ext>
            </a:extLst>
          </p:cNvPr>
          <p:cNvSpPr>
            <a:spLocks noGrp="1"/>
          </p:cNvSpPr>
          <p:nvPr>
            <p:ph type="pic" sz="quarter" idx="31" hasCustomPrompt="1"/>
          </p:nvPr>
        </p:nvSpPr>
        <p:spPr>
          <a:xfrm>
            <a:off x="7123294" y="1118518"/>
            <a:ext cx="3776400" cy="3776400"/>
          </a:xfrm>
          <a:prstGeom prst="ellipse">
            <a:avLst/>
          </a:prstGeom>
          <a:solidFill>
            <a:schemeClr val="tx2"/>
          </a:solidFill>
          <a:ln w="28575">
            <a:solidFill>
              <a:srgbClr val="FFFFFF"/>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5C33937B-AB79-5463-CEA7-3B564D1C9918}"/>
              </a:ext>
            </a:extLst>
          </p:cNvPr>
          <p:cNvSpPr>
            <a:spLocks noGrp="1"/>
          </p:cNvSpPr>
          <p:nvPr>
            <p:ph type="ftr" sz="quarter" idx="32"/>
          </p:nvPr>
        </p:nvSpPr>
        <p:spPr/>
        <p:txBody>
          <a:bodyPr/>
          <a:lstStyle/>
          <a:p>
            <a:endParaRPr lang="en-US" dirty="0"/>
          </a:p>
        </p:txBody>
      </p:sp>
      <p:sp>
        <p:nvSpPr>
          <p:cNvPr id="8" name="Foliennummernplatzhalter 7">
            <a:extLst>
              <a:ext uri="{FF2B5EF4-FFF2-40B4-BE49-F238E27FC236}">
                <a16:creationId xmlns:a16="http://schemas.microsoft.com/office/drawing/2014/main" id="{A16EB96E-A81E-B294-6174-D322AFAE6586}"/>
              </a:ext>
            </a:extLst>
          </p:cNvPr>
          <p:cNvSpPr>
            <a:spLocks noGrp="1"/>
          </p:cNvSpPr>
          <p:nvPr>
            <p:ph type="sldNum" sz="quarter" idx="33"/>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80236DD6-B4C9-45D2-6641-B50E61A11061}"/>
              </a:ext>
            </a:extLst>
          </p:cNvPr>
          <p:cNvSpPr>
            <a:spLocks noGrp="1"/>
          </p:cNvSpPr>
          <p:nvPr>
            <p:ph type="body" sz="quarter" idx="34" hasCustomPrompt="1"/>
          </p:nvPr>
        </p:nvSpPr>
        <p:spPr>
          <a:xfrm>
            <a:off x="1018799" y="1090800"/>
            <a:ext cx="5077200" cy="2156400"/>
          </a:xfrm>
        </p:spPr>
        <p:txBody>
          <a:bodyPr anchor="b" anchorCtr="0"/>
          <a:lstStyle/>
          <a:p>
            <a:pPr lvl="0"/>
            <a:r>
              <a:rPr lang="de-DE"/>
              <a:t>Space for project details, so everyone knows what it’s all about</a:t>
            </a:r>
          </a:p>
        </p:txBody>
      </p:sp>
    </p:spTree>
    <p:extLst>
      <p:ext uri="{BB962C8B-B14F-4D97-AF65-F5344CB8AC3E}">
        <p14:creationId xmlns:p14="http://schemas.microsoft.com/office/powerpoint/2010/main" val="1619002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6_Closing: Contact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DDCF8-B947-B197-4432-A0A9FF450182}"/>
              </a:ext>
            </a:extLst>
          </p:cNvPr>
          <p:cNvSpPr>
            <a:spLocks noGrp="1"/>
          </p:cNvSpPr>
          <p:nvPr>
            <p:ph type="title" hasCustomPrompt="1"/>
          </p:nvPr>
        </p:nvSpPr>
        <p:spPr>
          <a:xfrm>
            <a:off x="1018800" y="180000"/>
            <a:ext cx="10154025" cy="539999"/>
          </a:xfrm>
        </p:spPr>
        <p:txBody>
          <a:bodyPr/>
          <a:lstStyle/>
          <a:p>
            <a:r>
              <a:rPr lang="de-DE" dirty="0"/>
              <a:t>Contact Information</a:t>
            </a:r>
            <a:endParaRPr lang="en-US" dirty="0"/>
          </a:p>
        </p:txBody>
      </p:sp>
      <p:sp>
        <p:nvSpPr>
          <p:cNvPr id="19" name="Textplatzhalter 18">
            <a:extLst>
              <a:ext uri="{FF2B5EF4-FFF2-40B4-BE49-F238E27FC236}">
                <a16:creationId xmlns:a16="http://schemas.microsoft.com/office/drawing/2014/main" id="{D3495DCF-3ACC-D8C8-CE0D-317788ECA5E0}"/>
              </a:ext>
            </a:extLst>
          </p:cNvPr>
          <p:cNvSpPr>
            <a:spLocks noGrp="1"/>
          </p:cNvSpPr>
          <p:nvPr>
            <p:ph type="body" sz="quarter" idx="24" hasCustomPrompt="1"/>
          </p:nvPr>
        </p:nvSpPr>
        <p:spPr>
          <a:xfrm>
            <a:off x="4103637" y="3614400"/>
            <a:ext cx="3476274" cy="2156400"/>
          </a:xfrm>
        </p:spPr>
        <p:txBody>
          <a:bodyPr bIns="0" anchor="t" anchorCtr="0">
            <a:noAutofit/>
          </a:bodyPr>
          <a:lstStyle>
            <a:lvl1pPr marL="612" indent="0">
              <a:lnSpc>
                <a:spcPct val="150000"/>
              </a:lnSpc>
              <a:buNone/>
              <a:defRPr sz="1600" b="0" i="0">
                <a:latin typeface="Montserrat" pitchFamily="2" charset="77"/>
              </a:defRPr>
            </a:lvl1pPr>
          </a:lstStyle>
          <a:p>
            <a:pPr lvl="0"/>
            <a:r>
              <a:rPr lang="de-DE" dirty="0"/>
              <a:t>E-Mail: 	optional</a:t>
            </a:r>
            <a:br>
              <a:rPr lang="de-DE" dirty="0"/>
            </a:br>
            <a:r>
              <a:rPr lang="de-DE" dirty="0"/>
              <a:t>Phone: 	optional</a:t>
            </a:r>
            <a:br>
              <a:rPr lang="de-DE" dirty="0"/>
            </a:br>
            <a:r>
              <a:rPr lang="de-DE" dirty="0"/>
              <a:t>Web: 	optional</a:t>
            </a:r>
            <a:br>
              <a:rPr lang="de-DE" dirty="0"/>
            </a:br>
            <a:r>
              <a:rPr lang="de-DE" dirty="0" err="1"/>
              <a:t>Gitlab</a:t>
            </a:r>
            <a:r>
              <a:rPr lang="de-DE" dirty="0"/>
              <a:t>: 	optional</a:t>
            </a:r>
            <a:br>
              <a:rPr lang="de-DE" dirty="0"/>
            </a:br>
            <a:r>
              <a:rPr lang="de-DE" dirty="0"/>
              <a:t>Twitter: 	optional</a:t>
            </a:r>
            <a:endParaRPr lang="en-US" dirty="0"/>
          </a:p>
        </p:txBody>
      </p:sp>
      <p:sp>
        <p:nvSpPr>
          <p:cNvPr id="21" name="Textplatzhalter 21">
            <a:extLst>
              <a:ext uri="{FF2B5EF4-FFF2-40B4-BE49-F238E27FC236}">
                <a16:creationId xmlns:a16="http://schemas.microsoft.com/office/drawing/2014/main" id="{F5D92A5B-0A9B-898B-768D-126525624DAE}"/>
              </a:ext>
            </a:extLst>
          </p:cNvPr>
          <p:cNvSpPr>
            <a:spLocks noGrp="1"/>
          </p:cNvSpPr>
          <p:nvPr>
            <p:ph type="body" sz="quarter" idx="13" hasCustomPrompt="1"/>
          </p:nvPr>
        </p:nvSpPr>
        <p:spPr>
          <a:xfrm>
            <a:off x="4103637" y="2045490"/>
            <a:ext cx="5528913" cy="605086"/>
          </a:xfrm>
          <a:prstGeom prst="rect">
            <a:avLst/>
          </a:prstGeom>
        </p:spPr>
        <p:txBody>
          <a:bodyPr anchor="b" anchorCtr="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(Title) First </a:t>
            </a:r>
            <a:r>
              <a:rPr lang="de-DE" dirty="0" err="1"/>
              <a:t>Name </a:t>
            </a:r>
            <a:r>
              <a:rPr lang="de-DE" dirty="0"/>
              <a:t>Surname</a:t>
            </a:r>
          </a:p>
        </p:txBody>
      </p:sp>
      <p:sp>
        <p:nvSpPr>
          <p:cNvPr id="22" name="Textplatzhalter 21">
            <a:extLst>
              <a:ext uri="{FF2B5EF4-FFF2-40B4-BE49-F238E27FC236}">
                <a16:creationId xmlns:a16="http://schemas.microsoft.com/office/drawing/2014/main" id="{13863774-5EE4-77F2-A1CF-E124EC2847D4}"/>
              </a:ext>
            </a:extLst>
          </p:cNvPr>
          <p:cNvSpPr>
            <a:spLocks noGrp="1"/>
          </p:cNvSpPr>
          <p:nvPr>
            <p:ph type="body" sz="quarter" idx="14" hasCustomPrompt="1"/>
          </p:nvPr>
        </p:nvSpPr>
        <p:spPr>
          <a:xfrm>
            <a:off x="4103638" y="2674882"/>
            <a:ext cx="5528912" cy="574731"/>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a:latin typeface="Montserrat" pitchFamily="2" charset="77"/>
              </a:defRPr>
            </a:lvl1pPr>
            <a:lvl2pPr>
              <a:defRPr sz="1600" b="0" i="0">
                <a:latin typeface="Montserrat" pitchFamily="2" charset="77"/>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Position and/</a:t>
            </a:r>
            <a:r>
              <a:rPr lang="de-DE" dirty="0" err="1"/>
              <a:t>or</a:t>
            </a:r>
            <a:r>
              <a:rPr lang="de-DE" dirty="0"/>
              <a:t> </a:t>
            </a:r>
            <a:r>
              <a:rPr lang="de-DE" dirty="0" err="1"/>
              <a:t>department</a:t>
            </a:r>
            <a:endParaRPr lang="de-DE" dirty="0"/>
          </a:p>
        </p:txBody>
      </p:sp>
      <p:cxnSp>
        <p:nvCxnSpPr>
          <p:cNvPr id="5" name="Gerade Verbindung 4">
            <a:extLst>
              <a:ext uri="{FF2B5EF4-FFF2-40B4-BE49-F238E27FC236}">
                <a16:creationId xmlns:a16="http://schemas.microsoft.com/office/drawing/2014/main" id="{CEA11241-F282-D387-F7B8-1E187E888CE6}"/>
              </a:ext>
            </a:extLst>
          </p:cNvPr>
          <p:cNvCxnSpPr>
            <a:cxnSpLocks/>
          </p:cNvCxnSpPr>
          <p:nvPr userDrawn="1"/>
        </p:nvCxnSpPr>
        <p:spPr>
          <a:xfrm flipH="1">
            <a:off x="1" y="3429000"/>
            <a:ext cx="12191999"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7" name="Bildplatzhalter 10">
            <a:extLst>
              <a:ext uri="{FF2B5EF4-FFF2-40B4-BE49-F238E27FC236}">
                <a16:creationId xmlns:a16="http://schemas.microsoft.com/office/drawing/2014/main" id="{54ECDB36-AC46-1DD0-697E-5E8FFDF3CFB4}"/>
              </a:ext>
            </a:extLst>
          </p:cNvPr>
          <p:cNvSpPr>
            <a:spLocks noGrp="1"/>
          </p:cNvSpPr>
          <p:nvPr>
            <p:ph type="pic" sz="quarter" idx="25" hasCustomPrompt="1"/>
          </p:nvPr>
        </p:nvSpPr>
        <p:spPr>
          <a:xfrm>
            <a:off x="1059689" y="1390689"/>
            <a:ext cx="2876400" cy="2876400"/>
          </a:xfrm>
          <a:prstGeom prst="ellipse">
            <a:avLst/>
          </a:prstGeom>
          <a:solidFill>
            <a:schemeClr val="tx2"/>
          </a:solidFill>
          <a:ln w="28575">
            <a:solidFill>
              <a:srgbClr val="FFFFFF"/>
            </a:solidFill>
          </a:ln>
        </p:spPr>
        <p:txBody>
          <a:bodyPr>
            <a:normAutofit/>
          </a:bodyPr>
          <a:lstStyle>
            <a:lvl1pPr marL="612" indent="0">
              <a:buNone/>
              <a:defRPr sz="14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 </a:t>
            </a:r>
            <a:r>
              <a:rPr lang="de-DE" dirty="0" err="1"/>
              <a:t>filling</a:t>
            </a:r>
            <a:r>
              <a:rPr lang="de-DE" dirty="0"/>
              <a:t> </a:t>
            </a:r>
            <a:r>
              <a:rPr lang="de-DE" dirty="0" err="1"/>
              <a:t>the</a:t>
            </a:r>
            <a:r>
              <a:rPr lang="de-DE" dirty="0"/>
              <a:t> </a:t>
            </a:r>
            <a:r>
              <a:rPr lang="de-DE" dirty="0" err="1"/>
              <a:t>entire</a:t>
            </a:r>
            <a:r>
              <a:rPr lang="de-DE" dirty="0"/>
              <a:t> frame </a:t>
            </a:r>
            <a:r>
              <a:rPr lang="de-DE" dirty="0" err="1"/>
              <a:t>or</a:t>
            </a:r>
            <a:r>
              <a:rPr lang="de-DE" dirty="0"/>
              <a:t> </a:t>
            </a:r>
            <a:r>
              <a:rPr lang="de-DE" dirty="0" err="1"/>
              <a:t>use</a:t>
            </a:r>
            <a:r>
              <a:rPr lang="de-DE" dirty="0"/>
              <a:t> an </a:t>
            </a:r>
            <a:r>
              <a:rPr lang="de-DE" dirty="0" err="1"/>
              <a:t>icon</a:t>
            </a:r>
            <a:r>
              <a:rPr lang="de-DE" dirty="0"/>
              <a:t>.</a:t>
            </a:r>
          </a:p>
        </p:txBody>
      </p:sp>
      <p:sp>
        <p:nvSpPr>
          <p:cNvPr id="6" name="Fußzeilenplatzhalter 5">
            <a:extLst>
              <a:ext uri="{FF2B5EF4-FFF2-40B4-BE49-F238E27FC236}">
                <a16:creationId xmlns:a16="http://schemas.microsoft.com/office/drawing/2014/main" id="{B15E9BE6-3E62-3D6E-6906-D22EFAAD0F45}"/>
              </a:ext>
            </a:extLst>
          </p:cNvPr>
          <p:cNvSpPr>
            <a:spLocks noGrp="1"/>
          </p:cNvSpPr>
          <p:nvPr>
            <p:ph type="ftr" sz="quarter" idx="27"/>
          </p:nvPr>
        </p:nvSpPr>
        <p:spPr/>
        <p:txBody>
          <a:bodyPr/>
          <a:lstStyle/>
          <a:p>
            <a:endParaRPr lang="en-US" dirty="0"/>
          </a:p>
        </p:txBody>
      </p:sp>
      <p:sp>
        <p:nvSpPr>
          <p:cNvPr id="8" name="Foliennummernplatzhalter 7">
            <a:extLst>
              <a:ext uri="{FF2B5EF4-FFF2-40B4-BE49-F238E27FC236}">
                <a16:creationId xmlns:a16="http://schemas.microsoft.com/office/drawing/2014/main" id="{F52BDF70-0B4B-3685-F9DA-B17B5D533C4E}"/>
              </a:ext>
            </a:extLst>
          </p:cNvPr>
          <p:cNvSpPr>
            <a:spLocks noGrp="1"/>
          </p:cNvSpPr>
          <p:nvPr>
            <p:ph type="sldNum" sz="quarter" idx="28"/>
          </p:nvPr>
        </p:nvSpPr>
        <p:spPr/>
        <p:txBody>
          <a:bodyPr/>
          <a:lstStyle/>
          <a:p>
            <a:fld id="{52689698-0BB7-BE4D-A8C0-0C9B085F3959}" type="slidenum">
              <a:rPr lang="de-DE" smtClean="0"/>
              <a:pPr/>
              <a:t>‹#›</a:t>
            </a:fld>
            <a:endParaRPr lang="de-DE" dirty="0"/>
          </a:p>
        </p:txBody>
      </p:sp>
      <p:sp>
        <p:nvSpPr>
          <p:cNvPr id="3" name="Textplatzhalter 14">
            <a:extLst>
              <a:ext uri="{FF2B5EF4-FFF2-40B4-BE49-F238E27FC236}">
                <a16:creationId xmlns:a16="http://schemas.microsoft.com/office/drawing/2014/main" id="{5A092E2C-0EAF-81D3-89CA-FA6B11AD8678}"/>
              </a:ext>
            </a:extLst>
          </p:cNvPr>
          <p:cNvSpPr>
            <a:spLocks noGrp="1"/>
          </p:cNvSpPr>
          <p:nvPr>
            <p:ph type="body" sz="quarter" idx="29" hasCustomPrompt="1"/>
          </p:nvPr>
        </p:nvSpPr>
        <p:spPr>
          <a:xfrm>
            <a:off x="7996350" y="4482000"/>
            <a:ext cx="3272400" cy="1436400"/>
          </a:xfrm>
        </p:spPr>
        <p:txBody>
          <a:bodyPr bIns="0" anchor="b" anchorCtr="0">
            <a:noAutofit/>
          </a:bodyPr>
          <a:lstStyle>
            <a:lvl1pPr marL="0" indent="0" algn="l">
              <a:buFontTx/>
              <a:buNone/>
              <a:defRPr sz="4800" b="1" i="0">
                <a:latin typeface="Montserrat ExtraBold" pitchFamily="2" charset="77"/>
              </a:defRPr>
            </a:lvl1pPr>
            <a:lvl2pPr algn="r">
              <a:defRPr/>
            </a:lvl2pPr>
            <a:lvl3pPr algn="r">
              <a:defRPr/>
            </a:lvl3pPr>
            <a:lvl4pPr algn="r">
              <a:defRPr/>
            </a:lvl4pPr>
            <a:lvl5pPr algn="r">
              <a:defRPr/>
            </a:lvl5pPr>
          </a:lstStyle>
          <a:p>
            <a:pPr lvl="0"/>
            <a:r>
              <a:rPr lang="de-DE" dirty="0" err="1"/>
              <a:t>Let’s</a:t>
            </a:r>
            <a:r>
              <a:rPr lang="de-DE" dirty="0"/>
              <a:t> </a:t>
            </a:r>
            <a:r>
              <a:rPr lang="de-DE" dirty="0" err="1"/>
              <a:t>stay</a:t>
            </a:r>
            <a:br>
              <a:rPr lang="de-DE" dirty="0"/>
            </a:br>
            <a:r>
              <a:rPr lang="de-DE" dirty="0"/>
              <a:t>in </a:t>
            </a:r>
            <a:r>
              <a:rPr lang="de-DE" dirty="0" err="1"/>
              <a:t>touch</a:t>
            </a:r>
            <a:r>
              <a:rPr lang="de-DE" dirty="0"/>
              <a:t>!</a:t>
            </a:r>
          </a:p>
        </p:txBody>
      </p:sp>
    </p:spTree>
    <p:extLst>
      <p:ext uri="{BB962C8B-B14F-4D97-AF65-F5344CB8AC3E}">
        <p14:creationId xmlns:p14="http://schemas.microsoft.com/office/powerpoint/2010/main" val="2793826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6_Closing: Summary Text - dark">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3" name="Textplatzhalter 2">
            <a:extLst>
              <a:ext uri="{FF2B5EF4-FFF2-40B4-BE49-F238E27FC236}">
                <a16:creationId xmlns:a16="http://schemas.microsoft.com/office/drawing/2014/main" id="{607B2CFA-78A9-F638-164C-F1D083748F3E}"/>
              </a:ext>
            </a:extLst>
          </p:cNvPr>
          <p:cNvSpPr>
            <a:spLocks noGrp="1"/>
          </p:cNvSpPr>
          <p:nvPr>
            <p:ph type="body" sz="quarter" idx="16" hasCustomPrompt="1"/>
          </p:nvPr>
        </p:nvSpPr>
        <p:spPr>
          <a:xfrm>
            <a:off x="1019175" y="1090800"/>
            <a:ext cx="10153649" cy="4680000"/>
          </a:xfrm>
        </p:spPr>
        <p:txBody>
          <a:bodyPr/>
          <a:lstStyle/>
          <a:p>
            <a:pPr lvl="0"/>
            <a:r>
              <a:rPr lang="de-DE"/>
              <a:t>Space for your bullet points or text that summarize your presentation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716584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6_Closing: Summary Text + Miniature Slides - dar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3373F-EAFA-1F6E-7095-4D79E6AF7D1C}"/>
              </a:ext>
            </a:extLst>
          </p:cNvPr>
          <p:cNvSpPr>
            <a:spLocks noGrp="1"/>
          </p:cNvSpPr>
          <p:nvPr>
            <p:ph type="title" hasCustomPrompt="1"/>
          </p:nvPr>
        </p:nvSpPr>
        <p:spPr>
          <a:xfrm>
            <a:off x="1019174" y="180000"/>
            <a:ext cx="5904885" cy="540000"/>
          </a:xfrm>
          <a:prstGeom prst="rect">
            <a:avLst/>
          </a:prstGeom>
        </p:spPr>
        <p:txBody>
          <a:bodyPr/>
          <a:lstStyle/>
          <a:p>
            <a:r>
              <a:rPr lang="de-DE"/>
              <a:t>Summary</a:t>
            </a:r>
            <a:endParaRPr lang="en-US"/>
          </a:p>
        </p:txBody>
      </p:sp>
      <p:sp>
        <p:nvSpPr>
          <p:cNvPr id="10" name="Bildplatzhalter 9">
            <a:extLst>
              <a:ext uri="{FF2B5EF4-FFF2-40B4-BE49-F238E27FC236}">
                <a16:creationId xmlns:a16="http://schemas.microsoft.com/office/drawing/2014/main" id="{885D02E5-45A5-9FF4-418C-6ADD5CBB7E7A}"/>
              </a:ext>
            </a:extLst>
          </p:cNvPr>
          <p:cNvSpPr>
            <a:spLocks noGrp="1"/>
          </p:cNvSpPr>
          <p:nvPr>
            <p:ph type="pic" sz="quarter" idx="22" hasCustomPrompt="1"/>
          </p:nvPr>
        </p:nvSpPr>
        <p:spPr>
          <a:xfrm>
            <a:off x="7336423" y="1089025"/>
            <a:ext cx="3836777" cy="215640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12" name="Bildplatzhalter 9">
            <a:extLst>
              <a:ext uri="{FF2B5EF4-FFF2-40B4-BE49-F238E27FC236}">
                <a16:creationId xmlns:a16="http://schemas.microsoft.com/office/drawing/2014/main" id="{C5EF5A00-FEF0-CA80-CF67-2AFA8FC9B395}"/>
              </a:ext>
            </a:extLst>
          </p:cNvPr>
          <p:cNvSpPr>
            <a:spLocks noGrp="1"/>
          </p:cNvSpPr>
          <p:nvPr>
            <p:ph type="pic" sz="quarter" idx="24" hasCustomPrompt="1"/>
          </p:nvPr>
        </p:nvSpPr>
        <p:spPr>
          <a:xfrm>
            <a:off x="7336423" y="3614400"/>
            <a:ext cx="3836777" cy="215640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4" name="Textplatzhalter 3">
            <a:extLst>
              <a:ext uri="{FF2B5EF4-FFF2-40B4-BE49-F238E27FC236}">
                <a16:creationId xmlns:a16="http://schemas.microsoft.com/office/drawing/2014/main" id="{776D52BE-A25C-1C3B-7749-DA9A2582E2E6}"/>
              </a:ext>
            </a:extLst>
          </p:cNvPr>
          <p:cNvSpPr>
            <a:spLocks noGrp="1"/>
          </p:cNvSpPr>
          <p:nvPr>
            <p:ph type="body" sz="quarter" idx="34" hasCustomPrompt="1"/>
          </p:nvPr>
        </p:nvSpPr>
        <p:spPr>
          <a:xfrm>
            <a:off x="1018799" y="1090800"/>
            <a:ext cx="5905259" cy="2156400"/>
          </a:xfrm>
        </p:spPr>
        <p:txBody>
          <a:bodyPr/>
          <a:lstStyle/>
          <a:p>
            <a:pPr lvl="0"/>
            <a:r>
              <a:rPr lang="de-DE"/>
              <a:t>Space for your bullet points or text explaining the slide miniature on the right</a:t>
            </a:r>
          </a:p>
        </p:txBody>
      </p:sp>
      <p:sp>
        <p:nvSpPr>
          <p:cNvPr id="6" name="Textplatzhalter 5">
            <a:extLst>
              <a:ext uri="{FF2B5EF4-FFF2-40B4-BE49-F238E27FC236}">
                <a16:creationId xmlns:a16="http://schemas.microsoft.com/office/drawing/2014/main" id="{AC0DC781-5123-BDD4-8FB1-662715C9CBBF}"/>
              </a:ext>
            </a:extLst>
          </p:cNvPr>
          <p:cNvSpPr>
            <a:spLocks noGrp="1"/>
          </p:cNvSpPr>
          <p:nvPr>
            <p:ph type="body" sz="quarter" idx="35" hasCustomPrompt="1"/>
          </p:nvPr>
        </p:nvSpPr>
        <p:spPr>
          <a:xfrm>
            <a:off x="1019175" y="3614400"/>
            <a:ext cx="5904883" cy="2156400"/>
          </a:xfrm>
        </p:spPr>
        <p:txBody>
          <a:bodyPr/>
          <a:lstStyle/>
          <a:p>
            <a:pPr lvl="0"/>
            <a:r>
              <a:rPr lang="de-DE"/>
              <a:t>Space for your bullet points or text explaining the slide miniature on the right</a:t>
            </a:r>
          </a:p>
        </p:txBody>
      </p:sp>
    </p:spTree>
    <p:extLst>
      <p:ext uri="{BB962C8B-B14F-4D97-AF65-F5344CB8AC3E}">
        <p14:creationId xmlns:p14="http://schemas.microsoft.com/office/powerpoint/2010/main" val="2409234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6_Closing: Summary Miniature Slides - dark">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a:t>Summary</a:t>
            </a:r>
            <a:endParaRPr lang="en-US"/>
          </a:p>
        </p:txBody>
      </p:sp>
      <p:sp>
        <p:nvSpPr>
          <p:cNvPr id="5" name="Bildplatzhalter 9">
            <a:extLst>
              <a:ext uri="{FF2B5EF4-FFF2-40B4-BE49-F238E27FC236}">
                <a16:creationId xmlns:a16="http://schemas.microsoft.com/office/drawing/2014/main" id="{99D9E78F-85CC-6047-309A-048847637DE9}"/>
              </a:ext>
            </a:extLst>
          </p:cNvPr>
          <p:cNvSpPr>
            <a:spLocks noGrp="1"/>
          </p:cNvSpPr>
          <p:nvPr>
            <p:ph type="pic" sz="quarter" idx="22" hasCustomPrompt="1"/>
          </p:nvPr>
        </p:nvSpPr>
        <p:spPr>
          <a:xfrm>
            <a:off x="1019175"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15" name="Bildplatzhalter 9">
            <a:extLst>
              <a:ext uri="{FF2B5EF4-FFF2-40B4-BE49-F238E27FC236}">
                <a16:creationId xmlns:a16="http://schemas.microsoft.com/office/drawing/2014/main" id="{4681A392-13C5-9216-1E56-BB46EEF561C2}"/>
              </a:ext>
            </a:extLst>
          </p:cNvPr>
          <p:cNvSpPr>
            <a:spLocks noGrp="1"/>
          </p:cNvSpPr>
          <p:nvPr>
            <p:ph type="pic" sz="quarter" idx="23" hasCustomPrompt="1"/>
          </p:nvPr>
        </p:nvSpPr>
        <p:spPr>
          <a:xfrm>
            <a:off x="1019175"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6" name="Bildplatzhalter 9">
            <a:extLst>
              <a:ext uri="{FF2B5EF4-FFF2-40B4-BE49-F238E27FC236}">
                <a16:creationId xmlns:a16="http://schemas.microsoft.com/office/drawing/2014/main" id="{077B1AB0-D54F-3F01-A42D-B5436C9BF0C7}"/>
              </a:ext>
            </a:extLst>
          </p:cNvPr>
          <p:cNvSpPr>
            <a:spLocks noGrp="1"/>
          </p:cNvSpPr>
          <p:nvPr>
            <p:ph type="pic" sz="quarter" idx="24" hasCustomPrompt="1"/>
          </p:nvPr>
        </p:nvSpPr>
        <p:spPr>
          <a:xfrm>
            <a:off x="4510340"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8" name="Bildplatzhalter 9">
            <a:extLst>
              <a:ext uri="{FF2B5EF4-FFF2-40B4-BE49-F238E27FC236}">
                <a16:creationId xmlns:a16="http://schemas.microsoft.com/office/drawing/2014/main" id="{A5897AA2-7847-B81C-9FC6-0248A91E19D4}"/>
              </a:ext>
            </a:extLst>
          </p:cNvPr>
          <p:cNvSpPr>
            <a:spLocks noGrp="1"/>
          </p:cNvSpPr>
          <p:nvPr>
            <p:ph type="pic" sz="quarter" idx="25" hasCustomPrompt="1"/>
          </p:nvPr>
        </p:nvSpPr>
        <p:spPr>
          <a:xfrm>
            <a:off x="4510340"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4" name="Bildplatzhalter 9">
            <a:extLst>
              <a:ext uri="{FF2B5EF4-FFF2-40B4-BE49-F238E27FC236}">
                <a16:creationId xmlns:a16="http://schemas.microsoft.com/office/drawing/2014/main" id="{460FFC4A-AC43-9732-77CA-08B196C31061}"/>
              </a:ext>
            </a:extLst>
          </p:cNvPr>
          <p:cNvSpPr>
            <a:spLocks noGrp="1"/>
          </p:cNvSpPr>
          <p:nvPr>
            <p:ph type="pic" sz="quarter" idx="26" hasCustomPrompt="1"/>
          </p:nvPr>
        </p:nvSpPr>
        <p:spPr>
          <a:xfrm>
            <a:off x="8001506" y="108902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
        <p:nvSpPr>
          <p:cNvPr id="9" name="Bildplatzhalter 9">
            <a:extLst>
              <a:ext uri="{FF2B5EF4-FFF2-40B4-BE49-F238E27FC236}">
                <a16:creationId xmlns:a16="http://schemas.microsoft.com/office/drawing/2014/main" id="{A6919E5A-2EE5-9FD1-3DA8-8A234122C185}"/>
              </a:ext>
            </a:extLst>
          </p:cNvPr>
          <p:cNvSpPr>
            <a:spLocks noGrp="1"/>
          </p:cNvSpPr>
          <p:nvPr>
            <p:ph type="pic" sz="quarter" idx="27" hasCustomPrompt="1"/>
          </p:nvPr>
        </p:nvSpPr>
        <p:spPr>
          <a:xfrm>
            <a:off x="8001506" y="3273065"/>
            <a:ext cx="3171319" cy="1786790"/>
          </a:xfrm>
          <a:solidFill>
            <a:srgbClr val="FFFFFF"/>
          </a:solidFill>
          <a:ln w="28575">
            <a:solidFill>
              <a:srgbClr val="FFFFFF"/>
            </a:solidFill>
          </a:ln>
        </p:spPr>
        <p:txBody>
          <a:bodyPr>
            <a:normAutofit/>
          </a:bodyPr>
          <a:lstStyle>
            <a:lvl1pPr marL="612" indent="0">
              <a:buNone/>
              <a:defRPr sz="1600">
                <a:solidFill>
                  <a:schemeClr val="tx1"/>
                </a:solidFill>
              </a:defRPr>
            </a:lvl1pPr>
          </a:lstStyle>
          <a:p>
            <a:r>
              <a:rPr lang="en-US" dirty="0"/>
              <a:t>Slide miniature</a:t>
            </a:r>
          </a:p>
        </p:txBody>
      </p:sp>
    </p:spTree>
    <p:extLst>
      <p:ext uri="{BB962C8B-B14F-4D97-AF65-F5344CB8AC3E}">
        <p14:creationId xmlns:p14="http://schemas.microsoft.com/office/powerpoint/2010/main" val="375773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New Chapter: Photo + Text – ligh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F5CDDC1-AFFC-7A71-3FEA-22ABCE45BAF0}"/>
              </a:ext>
            </a:extLst>
          </p:cNvPr>
          <p:cNvSpPr/>
          <p:nvPr userDrawn="1"/>
        </p:nvSpPr>
        <p:spPr>
          <a:xfrm>
            <a:off x="5101582" y="1"/>
            <a:ext cx="709041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 name="Bildplatzhalter 12">
            <a:extLst>
              <a:ext uri="{FF2B5EF4-FFF2-40B4-BE49-F238E27FC236}">
                <a16:creationId xmlns:a16="http://schemas.microsoft.com/office/drawing/2014/main" id="{A57E07BB-9618-D645-E5B0-4660B8CD58BB}"/>
              </a:ext>
            </a:extLst>
          </p:cNvPr>
          <p:cNvSpPr>
            <a:spLocks noGrp="1"/>
          </p:cNvSpPr>
          <p:nvPr>
            <p:ph type="pic" sz="quarter" idx="10" hasCustomPrompt="1"/>
          </p:nvPr>
        </p:nvSpPr>
        <p:spPr>
          <a:xfrm>
            <a:off x="1031499" y="1089026"/>
            <a:ext cx="4039200" cy="4679950"/>
          </a:xfrm>
          <a:solidFill>
            <a:srgbClr val="FFFFFF"/>
          </a:solidFill>
          <a:ln w="28575">
            <a:solidFill>
              <a:schemeClr val="tx1"/>
            </a:solidFill>
          </a:ln>
        </p:spPr>
        <p:txBody>
          <a:bodyPr>
            <a:normAutofit/>
          </a:bodyPr>
          <a:lstStyle>
            <a:lvl1pPr marL="612" indent="0">
              <a:buNone/>
              <a:defRPr sz="1600" b="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13" name="Textplatzhalter 11">
            <a:extLst>
              <a:ext uri="{FF2B5EF4-FFF2-40B4-BE49-F238E27FC236}">
                <a16:creationId xmlns:a16="http://schemas.microsoft.com/office/drawing/2014/main" id="{B7EE5079-D2BC-8960-3FF9-A6E564FB59AD}"/>
              </a:ext>
            </a:extLst>
          </p:cNvPr>
          <p:cNvSpPr>
            <a:spLocks noGrp="1"/>
          </p:cNvSpPr>
          <p:nvPr>
            <p:ph type="body" sz="quarter" idx="12" hasCustomPrompt="1"/>
          </p:nvPr>
        </p:nvSpPr>
        <p:spPr>
          <a:xfrm>
            <a:off x="5252525" y="4057200"/>
            <a:ext cx="5920300" cy="1711775"/>
          </a:xfrm>
          <a:prstGeom prst="rect">
            <a:avLst/>
          </a:prstGeom>
        </p:spPr>
        <p:txBody>
          <a:bodyPr>
            <a:normAutofit/>
          </a:bodyPr>
          <a:lstStyle>
            <a:lvl1pPr marL="612" indent="0">
              <a:buNone/>
              <a:defRPr sz="2800" b="0" i="1">
                <a:latin typeface="Montserrat" pitchFamily="2" charset="77"/>
              </a:defRPr>
            </a:lvl1pPr>
          </a:lstStyle>
          <a:p>
            <a:pPr lvl="0"/>
            <a:r>
              <a:rPr lang="de-DE" dirty="0"/>
              <a:t>Optional subtitle, can also </a:t>
            </a:r>
            <a:r>
              <a:rPr lang="de-DE" dirty="0" err="1"/>
              <a:t>be</a:t>
            </a:r>
            <a:r>
              <a:rPr lang="de-DE" dirty="0"/>
              <a:t> </a:t>
            </a:r>
            <a:r>
              <a:rPr lang="de-DE" dirty="0" err="1"/>
              <a:t>several</a:t>
            </a:r>
            <a:r>
              <a:rPr lang="de-DE" dirty="0"/>
              <a:t> </a:t>
            </a:r>
            <a:r>
              <a:rPr lang="de-DE" dirty="0" err="1"/>
              <a:t>lines</a:t>
            </a:r>
            <a:r>
              <a:rPr lang="de-DE" dirty="0"/>
              <a:t> </a:t>
            </a:r>
            <a:r>
              <a:rPr lang="de-DE" dirty="0" err="1"/>
              <a:t>long</a:t>
            </a:r>
            <a:endParaRPr lang="de-DE" dirty="0"/>
          </a:p>
        </p:txBody>
      </p:sp>
      <p:sp>
        <p:nvSpPr>
          <p:cNvPr id="3" name="Titel 1">
            <a:extLst>
              <a:ext uri="{FF2B5EF4-FFF2-40B4-BE49-F238E27FC236}">
                <a16:creationId xmlns:a16="http://schemas.microsoft.com/office/drawing/2014/main" id="{3060BFB6-72EA-1345-9BBE-F58BE97ED735}"/>
              </a:ext>
            </a:extLst>
          </p:cNvPr>
          <p:cNvSpPr>
            <a:spLocks noGrp="1"/>
          </p:cNvSpPr>
          <p:nvPr>
            <p:ph type="title" hasCustomPrompt="1"/>
          </p:nvPr>
        </p:nvSpPr>
        <p:spPr>
          <a:xfrm>
            <a:off x="5252528" y="1089025"/>
            <a:ext cx="5920300" cy="2788748"/>
          </a:xfrm>
        </p:spPr>
        <p:txBody>
          <a:bodyPr anchor="b" anchorCtr="0">
            <a:normAutofit/>
          </a:bodyPr>
          <a:lstStyle>
            <a:lvl1pPr>
              <a:defRPr sz="4800">
                <a:solidFill>
                  <a:schemeClr val="tx1"/>
                </a:solidFill>
              </a:defRPr>
            </a:lvl1pPr>
          </a:lstStyle>
          <a:p>
            <a:r>
              <a:rPr lang="de-DE" dirty="0"/>
              <a:t>New </a:t>
            </a:r>
            <a:r>
              <a:rPr lang="de-DE" dirty="0" err="1"/>
              <a:t>chapter</a:t>
            </a:r>
            <a:r>
              <a:rPr lang="de-DE" dirty="0"/>
              <a:t> </a:t>
            </a:r>
            <a:br>
              <a:rPr lang="de-DE" dirty="0"/>
            </a:br>
            <a:r>
              <a:rPr lang="de-DE" dirty="0" err="1"/>
              <a:t>as</a:t>
            </a:r>
            <a:r>
              <a:rPr lang="de-DE" dirty="0"/>
              <a:t> a </a:t>
            </a:r>
            <a:r>
              <a:rPr lang="de-DE" dirty="0" err="1"/>
              <a:t>new</a:t>
            </a:r>
            <a:r>
              <a:rPr lang="de-DE" dirty="0"/>
              <a:t> </a:t>
            </a:r>
            <a:br>
              <a:rPr lang="de-DE" dirty="0"/>
            </a:br>
            <a:r>
              <a:rPr lang="de-DE" dirty="0" err="1"/>
              <a:t>section</a:t>
            </a:r>
            <a:r>
              <a:rPr lang="de-DE" dirty="0"/>
              <a:t> </a:t>
            </a:r>
            <a:r>
              <a:rPr lang="de-DE" dirty="0" err="1"/>
              <a:t>of</a:t>
            </a:r>
            <a:r>
              <a:rPr lang="de-DE" dirty="0"/>
              <a:t> </a:t>
            </a:r>
            <a:r>
              <a:rPr lang="de-DE" dirty="0" err="1"/>
              <a:t>your</a:t>
            </a:r>
            <a:r>
              <a:rPr lang="de-DE" dirty="0"/>
              <a:t> </a:t>
            </a:r>
            <a:r>
              <a:rPr lang="de-DE" dirty="0" err="1"/>
              <a:t>presentation</a:t>
            </a:r>
            <a:endParaRPr lang="de-DE" dirty="0"/>
          </a:p>
        </p:txBody>
      </p:sp>
      <p:cxnSp>
        <p:nvCxnSpPr>
          <p:cNvPr id="8" name="Gerade Verbindung 7">
            <a:extLst>
              <a:ext uri="{FF2B5EF4-FFF2-40B4-BE49-F238E27FC236}">
                <a16:creationId xmlns:a16="http://schemas.microsoft.com/office/drawing/2014/main" id="{B5BF1A21-DD8E-8693-A30D-F7CA5ECBB36A}"/>
              </a:ext>
            </a:extLst>
          </p:cNvPr>
          <p:cNvCxnSpPr>
            <a:cxnSpLocks/>
          </p:cNvCxnSpPr>
          <p:nvPr userDrawn="1"/>
        </p:nvCxnSpPr>
        <p:spPr>
          <a:xfrm flipH="1" flipV="1">
            <a:off x="5087938" y="0"/>
            <a:ext cx="2" cy="685800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206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Content: Free Space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70B804-C971-A4E1-3DC9-CF925D644DC6}"/>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6" name="Fußzeilenplatzhalter 5">
            <a:extLst>
              <a:ext uri="{FF2B5EF4-FFF2-40B4-BE49-F238E27FC236}">
                <a16:creationId xmlns:a16="http://schemas.microsoft.com/office/drawing/2014/main" id="{11DC268F-9A41-0342-3368-9F7DE79C5946}"/>
              </a:ext>
            </a:extLst>
          </p:cNvPr>
          <p:cNvSpPr>
            <a:spLocks noGrp="1"/>
          </p:cNvSpPr>
          <p:nvPr>
            <p:ph type="ftr" sz="quarter" idx="10"/>
          </p:nvPr>
        </p:nvSpPr>
        <p:spPr/>
        <p:txBody>
          <a:bodyPr/>
          <a:lstStyle/>
          <a:p>
            <a:endParaRPr lang="en-US" dirty="0"/>
          </a:p>
        </p:txBody>
      </p:sp>
      <p:sp>
        <p:nvSpPr>
          <p:cNvPr id="8" name="Foliennummernplatzhalter 7">
            <a:extLst>
              <a:ext uri="{FF2B5EF4-FFF2-40B4-BE49-F238E27FC236}">
                <a16:creationId xmlns:a16="http://schemas.microsoft.com/office/drawing/2014/main" id="{7BAF9B94-9EA6-988A-A694-80CD244F147C}"/>
              </a:ext>
            </a:extLst>
          </p:cNvPr>
          <p:cNvSpPr>
            <a:spLocks noGrp="1"/>
          </p:cNvSpPr>
          <p:nvPr>
            <p:ph type="sldNum" sz="quarter" idx="11"/>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190226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Text – ligh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43E217E-5D9D-DC4C-852B-50B88B4F99D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8" name="Fußzeilenplatzhalter 7">
            <a:extLst>
              <a:ext uri="{FF2B5EF4-FFF2-40B4-BE49-F238E27FC236}">
                <a16:creationId xmlns:a16="http://schemas.microsoft.com/office/drawing/2014/main" id="{408AF7A8-09C0-A422-B051-8B1E870C9E7E}"/>
              </a:ext>
            </a:extLst>
          </p:cNvPr>
          <p:cNvSpPr>
            <a:spLocks noGrp="1"/>
          </p:cNvSpPr>
          <p:nvPr>
            <p:ph type="ftr" sz="quarter" idx="10"/>
          </p:nvPr>
        </p:nvSpPr>
        <p:spPr/>
        <p:txBody>
          <a:bodyPr/>
          <a:lstStyle/>
          <a:p>
            <a:endParaRPr lang="en-US" dirty="0"/>
          </a:p>
        </p:txBody>
      </p:sp>
      <p:sp>
        <p:nvSpPr>
          <p:cNvPr id="9" name="Foliennummernplatzhalter 8">
            <a:extLst>
              <a:ext uri="{FF2B5EF4-FFF2-40B4-BE49-F238E27FC236}">
                <a16:creationId xmlns:a16="http://schemas.microsoft.com/office/drawing/2014/main" id="{F17DC356-4CCC-A58A-C9AC-3945541048B8}"/>
              </a:ext>
            </a:extLst>
          </p:cNvPr>
          <p:cNvSpPr>
            <a:spLocks noGrp="1"/>
          </p:cNvSpPr>
          <p:nvPr>
            <p:ph type="sldNum" sz="quarter" idx="11"/>
          </p:nvPr>
        </p:nvSpPr>
        <p:spPr/>
        <p:txBody>
          <a:bodyPr/>
          <a:lstStyle/>
          <a:p>
            <a:fld id="{52689698-0BB7-BE4D-A8C0-0C9B085F3959}" type="slidenum">
              <a:rPr lang="de-DE" smtClean="0"/>
              <a:pPr/>
              <a:t>‹#›</a:t>
            </a:fld>
            <a:endParaRPr lang="de-DE" dirty="0"/>
          </a:p>
        </p:txBody>
      </p:sp>
      <p:sp>
        <p:nvSpPr>
          <p:cNvPr id="11" name="Textplatzhalter 10">
            <a:extLst>
              <a:ext uri="{FF2B5EF4-FFF2-40B4-BE49-F238E27FC236}">
                <a16:creationId xmlns:a16="http://schemas.microsoft.com/office/drawing/2014/main" id="{EA925748-BFA2-A04A-8A82-370E21FB1962}"/>
              </a:ext>
            </a:extLst>
          </p:cNvPr>
          <p:cNvSpPr>
            <a:spLocks noGrp="1"/>
          </p:cNvSpPr>
          <p:nvPr>
            <p:ph type="body" sz="quarter" idx="12"/>
          </p:nvPr>
        </p:nvSpPr>
        <p:spPr>
          <a:xfrm>
            <a:off x="1018800" y="1090800"/>
            <a:ext cx="101520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40799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Content: Photo/Graphic – ligh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CC7495C-1F2C-F1D7-5298-1E410515C045}"/>
              </a:ext>
            </a:extLst>
          </p:cNvPr>
          <p:cNvSpPr>
            <a:spLocks noGrp="1"/>
          </p:cNvSpPr>
          <p:nvPr>
            <p:ph type="title" hasCustomPrompt="1"/>
          </p:nvPr>
        </p:nvSpPr>
        <p:spPr>
          <a:xfrm>
            <a:off x="1019175" y="180000"/>
            <a:ext cx="1015365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4" name="Bildplatzhalter 11">
            <a:extLst>
              <a:ext uri="{FF2B5EF4-FFF2-40B4-BE49-F238E27FC236}">
                <a16:creationId xmlns:a16="http://schemas.microsoft.com/office/drawing/2014/main" id="{6EDDE972-582B-9AB5-C619-9D232A3327E3}"/>
              </a:ext>
            </a:extLst>
          </p:cNvPr>
          <p:cNvSpPr>
            <a:spLocks noGrp="1"/>
          </p:cNvSpPr>
          <p:nvPr>
            <p:ph type="pic" sz="quarter" idx="25" hasCustomPrompt="1"/>
          </p:nvPr>
        </p:nvSpPr>
        <p:spPr>
          <a:xfrm>
            <a:off x="1018385" y="1089025"/>
            <a:ext cx="1015365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8" name="Fußzeilenplatzhalter 7">
            <a:extLst>
              <a:ext uri="{FF2B5EF4-FFF2-40B4-BE49-F238E27FC236}">
                <a16:creationId xmlns:a16="http://schemas.microsoft.com/office/drawing/2014/main" id="{F2523FF9-3BF5-D652-2275-535F78E6BFE7}"/>
              </a:ext>
            </a:extLst>
          </p:cNvPr>
          <p:cNvSpPr>
            <a:spLocks noGrp="1"/>
          </p:cNvSpPr>
          <p:nvPr>
            <p:ph type="ftr" sz="quarter" idx="26"/>
          </p:nvPr>
        </p:nvSpPr>
        <p:spPr/>
        <p:txBody>
          <a:bodyPr/>
          <a:lstStyle/>
          <a:p>
            <a:endParaRPr lang="en-US" dirty="0"/>
          </a:p>
        </p:txBody>
      </p:sp>
      <p:sp>
        <p:nvSpPr>
          <p:cNvPr id="9" name="Foliennummernplatzhalter 8">
            <a:extLst>
              <a:ext uri="{FF2B5EF4-FFF2-40B4-BE49-F238E27FC236}">
                <a16:creationId xmlns:a16="http://schemas.microsoft.com/office/drawing/2014/main" id="{9500BF41-62CE-3CA6-11F6-955991765971}"/>
              </a:ext>
            </a:extLst>
          </p:cNvPr>
          <p:cNvSpPr>
            <a:spLocks noGrp="1"/>
          </p:cNvSpPr>
          <p:nvPr>
            <p:ph type="sldNum" sz="quarter" idx="27"/>
          </p:nvPr>
        </p:nvSpPr>
        <p:spPr/>
        <p:txBody>
          <a:bodyPr/>
          <a:lstStyle/>
          <a:p>
            <a:fld id="{52689698-0BB7-BE4D-A8C0-0C9B085F3959}" type="slidenum">
              <a:rPr lang="de-DE" smtClean="0"/>
              <a:pPr/>
              <a:t>‹#›</a:t>
            </a:fld>
            <a:endParaRPr lang="de-DE" dirty="0"/>
          </a:p>
        </p:txBody>
      </p:sp>
    </p:spTree>
    <p:extLst>
      <p:ext uri="{BB962C8B-B14F-4D97-AF65-F5344CB8AC3E}">
        <p14:creationId xmlns:p14="http://schemas.microsoft.com/office/powerpoint/2010/main" val="2400229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Content: Photo/Graphic + small Text – ligh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434E9408-24CF-F404-DDED-B8D4E1C37D14}"/>
              </a:ext>
            </a:extLst>
          </p:cNvPr>
          <p:cNvSpPr/>
          <p:nvPr userDrawn="1"/>
        </p:nvSpPr>
        <p:spPr>
          <a:xfrm>
            <a:off x="9156699" y="1"/>
            <a:ext cx="3035298" cy="6857999"/>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Gerade Verbindung 3">
            <a:extLst>
              <a:ext uri="{FF2B5EF4-FFF2-40B4-BE49-F238E27FC236}">
                <a16:creationId xmlns:a16="http://schemas.microsoft.com/office/drawing/2014/main" id="{0824415A-FB16-E84C-B2A7-0349E4096F68}"/>
              </a:ext>
            </a:extLst>
          </p:cNvPr>
          <p:cNvCxnSpPr>
            <a:cxnSpLocks/>
          </p:cNvCxnSpPr>
          <p:nvPr userDrawn="1"/>
        </p:nvCxnSpPr>
        <p:spPr>
          <a:xfrm flipV="1">
            <a:off x="9156700" y="0"/>
            <a:ext cx="0" cy="685799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421FDBD8-8B28-B170-23CD-CD876FD68775}"/>
              </a:ext>
            </a:extLst>
          </p:cNvPr>
          <p:cNvSpPr>
            <a:spLocks noGrp="1"/>
          </p:cNvSpPr>
          <p:nvPr>
            <p:ph type="title" hasCustomPrompt="1"/>
          </p:nvPr>
        </p:nvSpPr>
        <p:spPr>
          <a:xfrm>
            <a:off x="1019175" y="180000"/>
            <a:ext cx="7956000" cy="540000"/>
          </a:xfrm>
          <a:prstGeom prst="rect">
            <a:avLst/>
          </a:prstGeom>
        </p:spPr>
        <p:txBody>
          <a:bodyPr/>
          <a:lstStyle/>
          <a:p>
            <a:r>
              <a:rPr lang="de-DE" dirty="0"/>
              <a:t>Rather </a:t>
            </a:r>
            <a:r>
              <a:rPr lang="de-DE" dirty="0" err="1"/>
              <a:t>short</a:t>
            </a:r>
            <a:r>
              <a:rPr lang="de-DE" dirty="0"/>
              <a:t> but strong title</a:t>
            </a:r>
            <a:endParaRPr lang="en-US" dirty="0"/>
          </a:p>
        </p:txBody>
      </p:sp>
      <p:sp>
        <p:nvSpPr>
          <p:cNvPr id="5" name="Bildplatzhalter 11">
            <a:extLst>
              <a:ext uri="{FF2B5EF4-FFF2-40B4-BE49-F238E27FC236}">
                <a16:creationId xmlns:a16="http://schemas.microsoft.com/office/drawing/2014/main" id="{34317F71-FE66-AFAB-62EF-31437410913E}"/>
              </a:ext>
            </a:extLst>
          </p:cNvPr>
          <p:cNvSpPr>
            <a:spLocks noGrp="1"/>
          </p:cNvSpPr>
          <p:nvPr>
            <p:ph type="pic" sz="quarter" idx="25" hasCustomPrompt="1"/>
          </p:nvPr>
        </p:nvSpPr>
        <p:spPr>
          <a:xfrm>
            <a:off x="1018384" y="1089025"/>
            <a:ext cx="8121600" cy="4679948"/>
          </a:xfrm>
          <a:solidFill>
            <a:srgbClr val="FFFFFF"/>
          </a:solidFill>
          <a:ln w="28575">
            <a:solidFill>
              <a:schemeClr val="tx1"/>
            </a:solidFill>
          </a:ln>
        </p:spPr>
        <p:txBody>
          <a:bodyPr>
            <a:normAutofit/>
          </a:bodyPr>
          <a:lstStyle>
            <a:lvl1pPr marL="612" indent="0">
              <a:buNone/>
              <a:defRPr sz="1600">
                <a:solidFill>
                  <a:schemeClr val="tx1"/>
                </a:solidFill>
              </a:defRPr>
            </a:lvl1pPr>
          </a:lstStyle>
          <a:p>
            <a:r>
              <a:rPr lang="de-DE" dirty="0"/>
              <a:t>Click on </a:t>
            </a:r>
            <a:r>
              <a:rPr lang="de-DE" dirty="0" err="1"/>
              <a:t>the</a:t>
            </a:r>
            <a:r>
              <a:rPr lang="de-DE" dirty="0"/>
              <a:t> </a:t>
            </a:r>
            <a:r>
              <a:rPr lang="de-DE" dirty="0" err="1"/>
              <a:t>symbol</a:t>
            </a:r>
            <a:r>
              <a:rPr lang="de-DE" dirty="0"/>
              <a:t> </a:t>
            </a:r>
            <a:r>
              <a:rPr lang="de-DE" dirty="0" err="1"/>
              <a:t>to</a:t>
            </a:r>
            <a:r>
              <a:rPr lang="de-DE" dirty="0"/>
              <a:t> </a:t>
            </a:r>
            <a:r>
              <a:rPr lang="de-DE" dirty="0" err="1"/>
              <a:t>add</a:t>
            </a:r>
            <a:r>
              <a:rPr lang="de-DE" dirty="0"/>
              <a:t> a </a:t>
            </a:r>
            <a:r>
              <a:rPr lang="de-DE" dirty="0" err="1"/>
              <a:t>photo</a:t>
            </a:r>
            <a:r>
              <a:rPr lang="de-DE" dirty="0"/>
              <a:t>/</a:t>
            </a:r>
            <a:r>
              <a:rPr lang="de-DE" dirty="0" err="1"/>
              <a:t>graphic</a:t>
            </a:r>
            <a:r>
              <a:rPr lang="de-DE" dirty="0"/>
              <a:t> </a:t>
            </a:r>
            <a:r>
              <a:rPr lang="de-DE" dirty="0" err="1"/>
              <a:t>filling</a:t>
            </a:r>
            <a:r>
              <a:rPr lang="de-DE" dirty="0"/>
              <a:t> </a:t>
            </a:r>
            <a:r>
              <a:rPr lang="de-DE" dirty="0" err="1"/>
              <a:t>the</a:t>
            </a:r>
            <a:r>
              <a:rPr lang="de-DE" dirty="0"/>
              <a:t> </a:t>
            </a:r>
            <a:r>
              <a:rPr lang="de-DE" dirty="0" err="1"/>
              <a:t>entire</a:t>
            </a:r>
            <a:r>
              <a:rPr lang="de-DE" dirty="0"/>
              <a:t> frame.</a:t>
            </a:r>
          </a:p>
        </p:txBody>
      </p:sp>
      <p:sp>
        <p:nvSpPr>
          <p:cNvPr id="9" name="Fußzeilenplatzhalter 8">
            <a:extLst>
              <a:ext uri="{FF2B5EF4-FFF2-40B4-BE49-F238E27FC236}">
                <a16:creationId xmlns:a16="http://schemas.microsoft.com/office/drawing/2014/main" id="{DB59EBAD-90B2-7661-8CF3-81CB443E51F1}"/>
              </a:ext>
            </a:extLst>
          </p:cNvPr>
          <p:cNvSpPr>
            <a:spLocks noGrp="1"/>
          </p:cNvSpPr>
          <p:nvPr>
            <p:ph type="ftr" sz="quarter" idx="29"/>
          </p:nvPr>
        </p:nvSpPr>
        <p:spPr/>
        <p:txBody>
          <a:bodyPr/>
          <a:lstStyle/>
          <a:p>
            <a:endParaRPr lang="en-US" dirty="0"/>
          </a:p>
        </p:txBody>
      </p:sp>
      <p:sp>
        <p:nvSpPr>
          <p:cNvPr id="10" name="Foliennummernplatzhalter 9">
            <a:extLst>
              <a:ext uri="{FF2B5EF4-FFF2-40B4-BE49-F238E27FC236}">
                <a16:creationId xmlns:a16="http://schemas.microsoft.com/office/drawing/2014/main" id="{A8160219-02EB-3983-9E0C-0124F0EBCA73}"/>
              </a:ext>
            </a:extLst>
          </p:cNvPr>
          <p:cNvSpPr>
            <a:spLocks noGrp="1"/>
          </p:cNvSpPr>
          <p:nvPr>
            <p:ph type="sldNum" sz="quarter" idx="30"/>
          </p:nvPr>
        </p:nvSpPr>
        <p:spPr/>
        <p:txBody>
          <a:bodyPr/>
          <a:lstStyle/>
          <a:p>
            <a:fld id="{52689698-0BB7-BE4D-A8C0-0C9B085F3959}" type="slidenum">
              <a:rPr lang="de-DE" smtClean="0"/>
              <a:pPr/>
              <a:t>‹#›</a:t>
            </a:fld>
            <a:endParaRPr lang="de-DE" dirty="0"/>
          </a:p>
        </p:txBody>
      </p:sp>
      <p:sp>
        <p:nvSpPr>
          <p:cNvPr id="15" name="Textplatzhalter 14">
            <a:extLst>
              <a:ext uri="{FF2B5EF4-FFF2-40B4-BE49-F238E27FC236}">
                <a16:creationId xmlns:a16="http://schemas.microsoft.com/office/drawing/2014/main" id="{3B41B185-2AB6-DB5D-E0AC-04A7933FE708}"/>
              </a:ext>
            </a:extLst>
          </p:cNvPr>
          <p:cNvSpPr>
            <a:spLocks noGrp="1"/>
          </p:cNvSpPr>
          <p:nvPr>
            <p:ph type="body" sz="quarter" idx="31" hasCustomPrompt="1"/>
          </p:nvPr>
        </p:nvSpPr>
        <p:spPr>
          <a:xfrm>
            <a:off x="9346563" y="1089025"/>
            <a:ext cx="2473961" cy="4679947"/>
          </a:xfrm>
        </p:spPr>
        <p:txBody>
          <a:bodyPr/>
          <a:lstStyle/>
          <a:p>
            <a:pPr lvl="0"/>
            <a:r>
              <a:rPr lang="de-DE"/>
              <a:t>Your bullet points, text, etc.</a:t>
            </a:r>
          </a:p>
        </p:txBody>
      </p:sp>
    </p:spTree>
    <p:extLst>
      <p:ext uri="{BB962C8B-B14F-4D97-AF65-F5344CB8AC3E}">
        <p14:creationId xmlns:p14="http://schemas.microsoft.com/office/powerpoint/2010/main" val="324565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6C00A5E9-1393-9F5F-3430-11927259246D}"/>
              </a:ext>
            </a:extLst>
          </p:cNvPr>
          <p:cNvSpPr txBox="1">
            <a:spLocks/>
          </p:cNvSpPr>
          <p:nvPr userDrawn="1"/>
        </p:nvSpPr>
        <p:spPr>
          <a:xfrm rot="16200000">
            <a:off x="97719" y="1343025"/>
            <a:ext cx="1019175" cy="365125"/>
          </a:xfrm>
          <a:prstGeom prst="rect">
            <a:avLst/>
          </a:prstGeom>
        </p:spPr>
        <p:txBody>
          <a:bodyPr vert="horz" lIns="91440" tIns="45720" rIns="91440" bIns="45720" rtlCol="0" anchor="ctr"/>
          <a:lstStyle>
            <a:defPPr>
              <a:defRPr lang="de-DE"/>
            </a:defPPr>
            <a:lvl1pPr marL="0" algn="l" defTabSz="914400" rtl="0" eaLnBrk="1" latinLnBrk="0" hangingPunct="1">
              <a:defRPr sz="1000" b="0" i="0" kern="1200">
                <a:solidFill>
                  <a:schemeClr val="tx1">
                    <a:tint val="75000"/>
                  </a:schemeClr>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9" name="Foliennummernplatzhalter 4">
            <a:extLst>
              <a:ext uri="{FF2B5EF4-FFF2-40B4-BE49-F238E27FC236}">
                <a16:creationId xmlns:a16="http://schemas.microsoft.com/office/drawing/2014/main" id="{80497640-BB0D-6328-6E35-171A1B303353}"/>
              </a:ext>
            </a:extLst>
          </p:cNvPr>
          <p:cNvSpPr>
            <a:spLocks noGrp="1"/>
          </p:cNvSpPr>
          <p:nvPr>
            <p:ph type="sldNum" sz="quarter" idx="4"/>
          </p:nvPr>
        </p:nvSpPr>
        <p:spPr>
          <a:xfrm>
            <a:off x="318969" y="6417090"/>
            <a:ext cx="547688" cy="251999"/>
          </a:xfrm>
          <a:prstGeom prst="rect">
            <a:avLst/>
          </a:prstGeom>
        </p:spPr>
        <p:txBody>
          <a:bodyPr vert="horz" lIns="0" tIns="0" rIns="0" bIns="0" rtlCol="0" anchor="b"/>
          <a:lstStyle>
            <a:lvl1pPr algn="r">
              <a:defRPr sz="1000" b="0" i="0">
                <a:solidFill>
                  <a:schemeClr val="tx1"/>
                </a:solidFill>
                <a:latin typeface="Montserrat Medium" pitchFamily="2" charset="77"/>
              </a:defRPr>
            </a:lvl1pPr>
          </a:lstStyle>
          <a:p>
            <a:fld id="{52689698-0BB7-BE4D-A8C0-0C9B085F3959}" type="slidenum">
              <a:rPr lang="de-DE" smtClean="0"/>
              <a:pPr/>
              <a:t>‹#›</a:t>
            </a:fld>
            <a:endParaRPr lang="de-DE" dirty="0"/>
          </a:p>
        </p:txBody>
      </p:sp>
      <p:pic>
        <p:nvPicPr>
          <p:cNvPr id="6" name="Grafik 5">
            <a:extLst>
              <a:ext uri="{FF2B5EF4-FFF2-40B4-BE49-F238E27FC236}">
                <a16:creationId xmlns:a16="http://schemas.microsoft.com/office/drawing/2014/main" id="{6265BB42-1C01-D3A7-7BEE-29E529A8FCC3}"/>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439712" y="180000"/>
            <a:ext cx="2147142" cy="540000"/>
          </a:xfrm>
          <a:prstGeom prst="rect">
            <a:avLst/>
          </a:prstGeom>
        </p:spPr>
      </p:pic>
      <p:sp>
        <p:nvSpPr>
          <p:cNvPr id="2" name="Textplatzhalter 1">
            <a:extLst>
              <a:ext uri="{FF2B5EF4-FFF2-40B4-BE49-F238E27FC236}">
                <a16:creationId xmlns:a16="http://schemas.microsoft.com/office/drawing/2014/main" id="{097DA7D3-A9AE-8EC2-C2B8-548EAC7EDBB1}"/>
              </a:ext>
            </a:extLst>
          </p:cNvPr>
          <p:cNvSpPr>
            <a:spLocks noGrp="1"/>
          </p:cNvSpPr>
          <p:nvPr>
            <p:ph type="body" idx="1"/>
          </p:nvPr>
        </p:nvSpPr>
        <p:spPr>
          <a:xfrm>
            <a:off x="1019174" y="1089025"/>
            <a:ext cx="10153275" cy="467995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Titelplatzhalter 2">
            <a:extLst>
              <a:ext uri="{FF2B5EF4-FFF2-40B4-BE49-F238E27FC236}">
                <a16:creationId xmlns:a16="http://schemas.microsoft.com/office/drawing/2014/main" id="{4CA1DC97-4F0D-770F-7E51-A260D9A9CCED}"/>
              </a:ext>
            </a:extLst>
          </p:cNvPr>
          <p:cNvSpPr>
            <a:spLocks noGrp="1"/>
          </p:cNvSpPr>
          <p:nvPr>
            <p:ph type="title"/>
          </p:nvPr>
        </p:nvSpPr>
        <p:spPr>
          <a:xfrm>
            <a:off x="1018800" y="180001"/>
            <a:ext cx="10153650" cy="539999"/>
          </a:xfrm>
          <a:prstGeom prst="rect">
            <a:avLst/>
          </a:prstGeom>
        </p:spPr>
        <p:txBody>
          <a:bodyPr vert="horz" lIns="91440" tIns="0" rIns="91440" bIns="0" rtlCol="0" anchor="ctr">
            <a:normAutofit/>
          </a:bodyPr>
          <a:lstStyle/>
          <a:p>
            <a:r>
              <a:rPr lang="de-DE"/>
              <a:t>Mastertitelformat bearbeiten</a:t>
            </a:r>
            <a:endParaRPr lang="en-US"/>
          </a:p>
        </p:txBody>
      </p:sp>
      <p:sp>
        <p:nvSpPr>
          <p:cNvPr id="5" name="Fußzeilenplatzhalter 4">
            <a:extLst>
              <a:ext uri="{FF2B5EF4-FFF2-40B4-BE49-F238E27FC236}">
                <a16:creationId xmlns:a16="http://schemas.microsoft.com/office/drawing/2014/main" id="{6DF759EF-5FC0-A5DC-F1FE-4295F6CF3919}"/>
              </a:ext>
            </a:extLst>
          </p:cNvPr>
          <p:cNvSpPr>
            <a:spLocks noGrp="1" noChangeAspect="1"/>
          </p:cNvSpPr>
          <p:nvPr>
            <p:ph type="ftr" sz="quarter" idx="3"/>
          </p:nvPr>
        </p:nvSpPr>
        <p:spPr>
          <a:xfrm>
            <a:off x="1018799" y="6417089"/>
            <a:ext cx="4896000" cy="251999"/>
          </a:xfrm>
          <a:prstGeom prst="rect">
            <a:avLst/>
          </a:prstGeom>
        </p:spPr>
        <p:txBody>
          <a:bodyPr vert="horz" wrap="none" lIns="91440" tIns="0" rIns="91440" bIns="0" rtlCol="0" anchor="b" anchorCtr="0"/>
          <a:lstStyle>
            <a:lvl1pPr algn="l">
              <a:defRPr sz="1000" b="0" i="0">
                <a:solidFill>
                  <a:schemeClr val="tx1"/>
                </a:solidFill>
                <a:latin typeface="Montserrat Medium" pitchFamily="2" charset="77"/>
              </a:defRPr>
            </a:lvl1pPr>
          </a:lstStyle>
          <a:p>
            <a:endParaRPr lang="en-US" dirty="0"/>
          </a:p>
        </p:txBody>
      </p:sp>
    </p:spTree>
    <p:extLst>
      <p:ext uri="{BB962C8B-B14F-4D97-AF65-F5344CB8AC3E}">
        <p14:creationId xmlns:p14="http://schemas.microsoft.com/office/powerpoint/2010/main" val="192776432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7" r:id="rId12"/>
    <p:sldLayoutId id="2147483956"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2800" b="1" i="0" kern="1200">
          <a:solidFill>
            <a:schemeClr val="tx1"/>
          </a:solidFill>
          <a:latin typeface="Montserrat ExtraBold" pitchFamily="2" charset="77"/>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userDrawn="1">
          <p15:clr>
            <a:srgbClr val="F26B43"/>
          </p15:clr>
        </p15:guide>
        <p15:guide id="2" pos="7038" userDrawn="1">
          <p15:clr>
            <a:srgbClr val="F26B43"/>
          </p15:clr>
        </p15:guide>
        <p15:guide id="3" pos="1912" userDrawn="1">
          <p15:clr>
            <a:srgbClr val="F26B43"/>
          </p15:clr>
        </p15:guide>
        <p15:guide id="4" pos="3205" userDrawn="1">
          <p15:clr>
            <a:srgbClr val="F26B43"/>
          </p15:clr>
        </p15:guide>
        <p15:guide id="5" pos="5768" userDrawn="1">
          <p15:clr>
            <a:srgbClr val="F26B43"/>
          </p15:clr>
        </p15:guide>
        <p15:guide id="6" pos="4475" userDrawn="1">
          <p15:clr>
            <a:srgbClr val="F26B43"/>
          </p15:clr>
        </p15:guide>
        <p15:guide id="8" orient="horz" pos="3634" userDrawn="1">
          <p15:clr>
            <a:srgbClr val="F26B43"/>
          </p15:clr>
        </p15:guide>
        <p15:guide id="9" orient="horz" pos="686" userDrawn="1">
          <p15:clr>
            <a:srgbClr val="F26B43"/>
          </p15:clr>
        </p15:guide>
        <p15:guide id="10" pos="3840" userDrawn="1">
          <p15:clr>
            <a:srgbClr val="F26B43"/>
          </p15:clr>
        </p15:guide>
        <p15:guide id="11" pos="7446" userDrawn="1">
          <p15:clr>
            <a:srgbClr val="F26B43"/>
          </p15:clr>
        </p15:guide>
        <p15:guide id="12" orient="horz" pos="2160" userDrawn="1">
          <p15:clr>
            <a:srgbClr val="F26B43"/>
          </p15:clr>
        </p15:guide>
        <p15:guide id="13" orient="horz" pos="4201" userDrawn="1">
          <p15:clr>
            <a:srgbClr val="F26B43"/>
          </p15:clr>
        </p15:guide>
        <p15:guide id="14" orient="horz" pos="2273" userDrawn="1">
          <p15:clr>
            <a:srgbClr val="F26B43"/>
          </p15:clr>
        </p15:guide>
        <p15:guide id="15" orient="horz" pos="2047" userDrawn="1">
          <p15:clr>
            <a:srgbClr val="F26B43"/>
          </p15:clr>
        </p15:guide>
        <p15:guide id="16" pos="3953" userDrawn="1">
          <p15:clr>
            <a:srgbClr val="F26B43"/>
          </p15:clr>
        </p15:guide>
        <p15:guide id="17" pos="3727" userDrawn="1">
          <p15:clr>
            <a:srgbClr val="F26B43"/>
          </p15:clr>
        </p15:guide>
        <p15:guide id="18"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6C00A5E9-1393-9F5F-3430-11927259246D}"/>
              </a:ext>
            </a:extLst>
          </p:cNvPr>
          <p:cNvSpPr txBox="1">
            <a:spLocks/>
          </p:cNvSpPr>
          <p:nvPr userDrawn="1"/>
        </p:nvSpPr>
        <p:spPr>
          <a:xfrm rot="16200000">
            <a:off x="97719" y="1343025"/>
            <a:ext cx="1019175" cy="365125"/>
          </a:xfrm>
          <a:prstGeom prst="rect">
            <a:avLst/>
          </a:prstGeom>
        </p:spPr>
        <p:txBody>
          <a:bodyPr vert="horz" lIns="91440" tIns="45720" rIns="91440" bIns="45720" rtlCol="0" anchor="ctr"/>
          <a:lstStyle>
            <a:defPPr>
              <a:defRPr lang="de-DE"/>
            </a:defPPr>
            <a:lvl1pPr marL="0" algn="l" defTabSz="914400" rtl="0" eaLnBrk="1" latinLnBrk="0" hangingPunct="1">
              <a:defRPr sz="1000" b="0" i="0" kern="1200">
                <a:solidFill>
                  <a:schemeClr val="tx1">
                    <a:tint val="75000"/>
                  </a:schemeClr>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9" name="Foliennummernplatzhalter 4">
            <a:extLst>
              <a:ext uri="{FF2B5EF4-FFF2-40B4-BE49-F238E27FC236}">
                <a16:creationId xmlns:a16="http://schemas.microsoft.com/office/drawing/2014/main" id="{80497640-BB0D-6328-6E35-171A1B303353}"/>
              </a:ext>
            </a:extLst>
          </p:cNvPr>
          <p:cNvSpPr>
            <a:spLocks noGrp="1"/>
          </p:cNvSpPr>
          <p:nvPr>
            <p:ph type="sldNum" sz="quarter" idx="4"/>
          </p:nvPr>
        </p:nvSpPr>
        <p:spPr>
          <a:xfrm>
            <a:off x="318969" y="6417090"/>
            <a:ext cx="547688" cy="251999"/>
          </a:xfrm>
          <a:prstGeom prst="rect">
            <a:avLst/>
          </a:prstGeom>
        </p:spPr>
        <p:txBody>
          <a:bodyPr vert="horz" lIns="0" tIns="0" rIns="0" bIns="0" rtlCol="0" anchor="b"/>
          <a:lstStyle>
            <a:lvl1pPr algn="r">
              <a:defRPr sz="1000" b="0" i="0">
                <a:solidFill>
                  <a:schemeClr val="bg1"/>
                </a:solidFill>
                <a:latin typeface="Montserrat Medium" pitchFamily="2" charset="77"/>
              </a:defRPr>
            </a:lvl1pPr>
          </a:lstStyle>
          <a:p>
            <a:fld id="{52689698-0BB7-BE4D-A8C0-0C9B085F3959}" type="slidenum">
              <a:rPr lang="de-DE" smtClean="0"/>
              <a:pPr/>
              <a:t>‹#›</a:t>
            </a:fld>
            <a:endParaRPr lang="de-DE" dirty="0"/>
          </a:p>
        </p:txBody>
      </p:sp>
      <p:pic>
        <p:nvPicPr>
          <p:cNvPr id="6" name="Grafik 5">
            <a:extLst>
              <a:ext uri="{FF2B5EF4-FFF2-40B4-BE49-F238E27FC236}">
                <a16:creationId xmlns:a16="http://schemas.microsoft.com/office/drawing/2014/main" id="{6265BB42-1C01-D3A7-7BEE-29E529A8FCC3}"/>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a:xfrm>
            <a:off x="439712" y="180000"/>
            <a:ext cx="2147142" cy="540000"/>
          </a:xfrm>
          <a:prstGeom prst="rect">
            <a:avLst/>
          </a:prstGeom>
        </p:spPr>
      </p:pic>
      <p:sp>
        <p:nvSpPr>
          <p:cNvPr id="2" name="Textplatzhalter 1">
            <a:extLst>
              <a:ext uri="{FF2B5EF4-FFF2-40B4-BE49-F238E27FC236}">
                <a16:creationId xmlns:a16="http://schemas.microsoft.com/office/drawing/2014/main" id="{097DA7D3-A9AE-8EC2-C2B8-548EAC7EDBB1}"/>
              </a:ext>
            </a:extLst>
          </p:cNvPr>
          <p:cNvSpPr>
            <a:spLocks noGrp="1"/>
          </p:cNvSpPr>
          <p:nvPr>
            <p:ph type="body" idx="1"/>
          </p:nvPr>
        </p:nvSpPr>
        <p:spPr>
          <a:xfrm>
            <a:off x="1019174" y="1089025"/>
            <a:ext cx="10153275" cy="467995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Titelplatzhalter 2">
            <a:extLst>
              <a:ext uri="{FF2B5EF4-FFF2-40B4-BE49-F238E27FC236}">
                <a16:creationId xmlns:a16="http://schemas.microsoft.com/office/drawing/2014/main" id="{4CA1DC97-4F0D-770F-7E51-A260D9A9CCED}"/>
              </a:ext>
            </a:extLst>
          </p:cNvPr>
          <p:cNvSpPr>
            <a:spLocks noGrp="1"/>
          </p:cNvSpPr>
          <p:nvPr>
            <p:ph type="title"/>
          </p:nvPr>
        </p:nvSpPr>
        <p:spPr>
          <a:xfrm>
            <a:off x="1018800" y="180001"/>
            <a:ext cx="10153650" cy="539999"/>
          </a:xfrm>
          <a:prstGeom prst="rect">
            <a:avLst/>
          </a:prstGeom>
        </p:spPr>
        <p:txBody>
          <a:bodyPr vert="horz" lIns="91440" tIns="0" rIns="91440" bIns="0" rtlCol="0" anchor="ctr">
            <a:normAutofit/>
          </a:bodyPr>
          <a:lstStyle/>
          <a:p>
            <a:r>
              <a:rPr lang="de-DE"/>
              <a:t>Mastertitelformat bearbeiten</a:t>
            </a:r>
            <a:endParaRPr lang="en-US"/>
          </a:p>
        </p:txBody>
      </p:sp>
      <p:sp>
        <p:nvSpPr>
          <p:cNvPr id="5" name="Fußzeilenplatzhalter 4">
            <a:extLst>
              <a:ext uri="{FF2B5EF4-FFF2-40B4-BE49-F238E27FC236}">
                <a16:creationId xmlns:a16="http://schemas.microsoft.com/office/drawing/2014/main" id="{6DF759EF-5FC0-A5DC-F1FE-4295F6CF3919}"/>
              </a:ext>
            </a:extLst>
          </p:cNvPr>
          <p:cNvSpPr>
            <a:spLocks noGrp="1" noChangeAspect="1"/>
          </p:cNvSpPr>
          <p:nvPr>
            <p:ph type="ftr" sz="quarter" idx="3"/>
          </p:nvPr>
        </p:nvSpPr>
        <p:spPr>
          <a:xfrm>
            <a:off x="1018799" y="6417089"/>
            <a:ext cx="4896000" cy="251999"/>
          </a:xfrm>
          <a:prstGeom prst="rect">
            <a:avLst/>
          </a:prstGeom>
        </p:spPr>
        <p:txBody>
          <a:bodyPr vert="horz" wrap="none" lIns="91440" tIns="0" rIns="91440" bIns="0" rtlCol="0" anchor="b" anchorCtr="0"/>
          <a:lstStyle>
            <a:lvl1pPr algn="l">
              <a:defRPr sz="1000" b="0" i="0">
                <a:solidFill>
                  <a:schemeClr val="bg1"/>
                </a:solidFill>
                <a:latin typeface="Montserrat Medium" pitchFamily="2" charset="77"/>
              </a:defRPr>
            </a:lvl1pPr>
          </a:lstStyle>
          <a:p>
            <a:endParaRPr lang="en-US" dirty="0"/>
          </a:p>
        </p:txBody>
      </p:sp>
    </p:spTree>
    <p:extLst>
      <p:ext uri="{BB962C8B-B14F-4D97-AF65-F5344CB8AC3E}">
        <p14:creationId xmlns:p14="http://schemas.microsoft.com/office/powerpoint/2010/main" val="381274064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dt="0"/>
  <p:txStyles>
    <p:titleStyle>
      <a:lvl1pPr algn="l" defTabSz="914400" rtl="0" eaLnBrk="1" latinLnBrk="0" hangingPunct="1">
        <a:lnSpc>
          <a:spcPct val="100000"/>
        </a:lnSpc>
        <a:spcBef>
          <a:spcPct val="0"/>
        </a:spcBef>
        <a:buNone/>
        <a:defRPr sz="2800" b="1" i="0" kern="1200">
          <a:solidFill>
            <a:schemeClr val="bg1"/>
          </a:solidFill>
          <a:latin typeface="Montserrat ExtraBold" pitchFamily="2" charset="77"/>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tabLst/>
        <a:defRPr sz="2000" b="0" i="0" kern="1200">
          <a:solidFill>
            <a:schemeClr val="bg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bg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2" userDrawn="1">
          <p15:clr>
            <a:srgbClr val="F26B43"/>
          </p15:clr>
        </p15:guide>
        <p15:guide id="2" pos="7038" userDrawn="1">
          <p15:clr>
            <a:srgbClr val="F26B43"/>
          </p15:clr>
        </p15:guide>
        <p15:guide id="3" pos="1912" userDrawn="1">
          <p15:clr>
            <a:srgbClr val="F26B43"/>
          </p15:clr>
        </p15:guide>
        <p15:guide id="4" pos="3205" userDrawn="1">
          <p15:clr>
            <a:srgbClr val="F26B43"/>
          </p15:clr>
        </p15:guide>
        <p15:guide id="5" pos="5768" userDrawn="1">
          <p15:clr>
            <a:srgbClr val="F26B43"/>
          </p15:clr>
        </p15:guide>
        <p15:guide id="6" pos="4475" userDrawn="1">
          <p15:clr>
            <a:srgbClr val="F26B43"/>
          </p15:clr>
        </p15:guide>
        <p15:guide id="8" orient="horz" pos="3634" userDrawn="1">
          <p15:clr>
            <a:srgbClr val="F26B43"/>
          </p15:clr>
        </p15:guide>
        <p15:guide id="9" orient="horz" pos="686" userDrawn="1">
          <p15:clr>
            <a:srgbClr val="F26B43"/>
          </p15:clr>
        </p15:guide>
        <p15:guide id="10" pos="3840" userDrawn="1">
          <p15:clr>
            <a:srgbClr val="F26B43"/>
          </p15:clr>
        </p15:guide>
        <p15:guide id="11" pos="7446" userDrawn="1">
          <p15:clr>
            <a:srgbClr val="F26B43"/>
          </p15:clr>
        </p15:guide>
        <p15:guide id="12" orient="horz" pos="2160" userDrawn="1">
          <p15:clr>
            <a:srgbClr val="F26B43"/>
          </p15:clr>
        </p15:guide>
        <p15:guide id="13" orient="horz" pos="4201" userDrawn="1">
          <p15:clr>
            <a:srgbClr val="F26B43"/>
          </p15:clr>
        </p15:guide>
        <p15:guide id="14" orient="horz" pos="2273" userDrawn="1">
          <p15:clr>
            <a:srgbClr val="F26B43"/>
          </p15:clr>
        </p15:guide>
        <p15:guide id="15" orient="horz" pos="2047" userDrawn="1">
          <p15:clr>
            <a:srgbClr val="F26B43"/>
          </p15:clr>
        </p15:guide>
        <p15:guide id="16" pos="3953" userDrawn="1">
          <p15:clr>
            <a:srgbClr val="F26B43"/>
          </p15:clr>
        </p15:guide>
        <p15:guide id="17" pos="3727" userDrawn="1">
          <p15:clr>
            <a:srgbClr val="F26B43"/>
          </p15:clr>
        </p15:guide>
        <p15:guide id="18" orient="horz" pos="39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27.png"/><Relationship Id="rId4" Type="http://schemas.openxmlformats.org/officeDocument/2006/relationships/image" Target="../media/image51.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2.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9.png"/><Relationship Id="rId10" Type="http://schemas.openxmlformats.org/officeDocument/2006/relationships/image" Target="../media/image27.png"/><Relationship Id="rId4" Type="http://schemas.openxmlformats.org/officeDocument/2006/relationships/image" Target="../media/image51.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2.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emf"/><Relationship Id="rId4" Type="http://schemas.openxmlformats.org/officeDocument/2006/relationships/image" Target="../media/image64.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0.png"/><Relationship Id="rId7"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40.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97.emf"/><Relationship Id="rId4" Type="http://schemas.openxmlformats.org/officeDocument/2006/relationships/image" Target="../media/image96.emf"/></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2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7.emf"/><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A725F-0034-C35A-765C-3A018F5BE8CE}"/>
              </a:ext>
            </a:extLst>
          </p:cNvPr>
          <p:cNvSpPr>
            <a:spLocks noGrp="1"/>
          </p:cNvSpPr>
          <p:nvPr>
            <p:ph type="title"/>
          </p:nvPr>
        </p:nvSpPr>
        <p:spPr>
          <a:xfrm>
            <a:off x="1021618" y="1157718"/>
            <a:ext cx="10295525" cy="2117336"/>
          </a:xfrm>
        </p:spPr>
        <p:txBody>
          <a:bodyPr>
            <a:noAutofit/>
          </a:bodyPr>
          <a:lstStyle/>
          <a:p>
            <a:r>
              <a:rPr lang="en-GB" sz="4400" dirty="0">
                <a:solidFill>
                  <a:srgbClr val="000000"/>
                </a:solidFill>
                <a:effectLst/>
                <a:latin typeface="Montserrat" pitchFamily="2" charset="77"/>
              </a:rPr>
              <a:t>SoK: A Literature and Engineering Review of Regular Expression</a:t>
            </a:r>
            <a:br>
              <a:rPr lang="en-GB" sz="4400" dirty="0">
                <a:solidFill>
                  <a:srgbClr val="000000"/>
                </a:solidFill>
                <a:effectLst/>
                <a:latin typeface="Montserrat" pitchFamily="2" charset="77"/>
              </a:rPr>
            </a:br>
            <a:r>
              <a:rPr lang="en-GB" sz="4400" dirty="0">
                <a:solidFill>
                  <a:srgbClr val="000000"/>
                </a:solidFill>
                <a:effectLst/>
                <a:latin typeface="Montserrat" pitchFamily="2" charset="77"/>
              </a:rPr>
              <a:t>Denial of Service (ReDoS)</a:t>
            </a:r>
            <a:endParaRPr lang="de-DE" sz="4400" dirty="0">
              <a:latin typeface="Montserrat" pitchFamily="2" charset="77"/>
            </a:endParaRPr>
          </a:p>
        </p:txBody>
      </p:sp>
      <p:sp>
        <p:nvSpPr>
          <p:cNvPr id="8" name="Textplatzhalter 7">
            <a:extLst>
              <a:ext uri="{FF2B5EF4-FFF2-40B4-BE49-F238E27FC236}">
                <a16:creationId xmlns:a16="http://schemas.microsoft.com/office/drawing/2014/main" id="{233C8E44-A2CC-2AC9-3B63-E027E04201BD}"/>
              </a:ext>
            </a:extLst>
          </p:cNvPr>
          <p:cNvSpPr>
            <a:spLocks noGrp="1"/>
          </p:cNvSpPr>
          <p:nvPr>
            <p:ph type="body" sz="quarter" idx="11"/>
          </p:nvPr>
        </p:nvSpPr>
        <p:spPr>
          <a:xfrm>
            <a:off x="1018796" y="3547885"/>
            <a:ext cx="9058681" cy="940465"/>
          </a:xfrm>
        </p:spPr>
        <p:txBody>
          <a:bodyPr>
            <a:normAutofit fontScale="92500"/>
          </a:bodyPr>
          <a:lstStyle/>
          <a:p>
            <a:r>
              <a:rPr lang="en-US" sz="2400" b="1" dirty="0"/>
              <a:t>Masudul Hasan Masud Bhuiyan*</a:t>
            </a:r>
            <a:r>
              <a:rPr lang="en-GB" sz="2400" b="1" dirty="0"/>
              <a:t>, </a:t>
            </a:r>
            <a:r>
              <a:rPr lang="en-GB" sz="2400" dirty="0"/>
              <a:t>Berk Çakar*, </a:t>
            </a:r>
          </a:p>
          <a:p>
            <a:r>
              <a:rPr lang="en-GB" sz="2400" dirty="0"/>
              <a:t>Ethan H Burmane, James C Davis, Cristian-Alexandru Staicu </a:t>
            </a:r>
          </a:p>
        </p:txBody>
      </p:sp>
      <p:pic>
        <p:nvPicPr>
          <p:cNvPr id="10" name="Graphic 9">
            <a:extLst>
              <a:ext uri="{FF2B5EF4-FFF2-40B4-BE49-F238E27FC236}">
                <a16:creationId xmlns:a16="http://schemas.microsoft.com/office/drawing/2014/main" id="{20477B84-B31B-ABCA-8548-1C62E0417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0402" y="5796980"/>
            <a:ext cx="2019905" cy="508000"/>
          </a:xfrm>
          <a:prstGeom prst="rect">
            <a:avLst/>
          </a:prstGeom>
        </p:spPr>
      </p:pic>
      <p:sp>
        <p:nvSpPr>
          <p:cNvPr id="6" name="Textplatzhalter 7">
            <a:extLst>
              <a:ext uri="{FF2B5EF4-FFF2-40B4-BE49-F238E27FC236}">
                <a16:creationId xmlns:a16="http://schemas.microsoft.com/office/drawing/2014/main" id="{8D3D33AB-BA8F-3C90-85C6-8BB37E377F2A}"/>
              </a:ext>
            </a:extLst>
          </p:cNvPr>
          <p:cNvSpPr txBox="1">
            <a:spLocks/>
          </p:cNvSpPr>
          <p:nvPr/>
        </p:nvSpPr>
        <p:spPr>
          <a:xfrm>
            <a:off x="1450948" y="4897944"/>
            <a:ext cx="9058681" cy="401169"/>
          </a:xfrm>
          <a:prstGeom prst="rect">
            <a:avLst/>
          </a:prstGeom>
        </p:spPr>
        <p:txBody>
          <a:bodyPr vert="horz" lIns="91440" tIns="0" rIns="91440" bIns="0" rtlCol="0" anchor="t" anchorCtr="0">
            <a:noAutofit/>
          </a:bodyPr>
          <a:lstStyle>
            <a:lvl1pPr marL="612" indent="0" algn="l" defTabSz="914400" rtl="0" eaLnBrk="1" latinLnBrk="0" hangingPunct="1">
              <a:lnSpc>
                <a:spcPct val="120000"/>
              </a:lnSpc>
              <a:spcBef>
                <a:spcPts val="1000"/>
              </a:spcBef>
              <a:buFont typeface="Arial" panose="020B0604020202020204" pitchFamily="34" charset="0"/>
              <a:buNone/>
              <a:tabLst/>
              <a:defRPr sz="2800" b="0" i="1" kern="1200">
                <a:solidFill>
                  <a:schemeClr val="tx1"/>
                </a:solidFill>
                <a:latin typeface="Montserrat" pitchFamily="2" charset="77"/>
                <a:ea typeface="+mn-ea"/>
                <a:cs typeface="+mn-cs"/>
              </a:defRPr>
            </a:lvl1pPr>
            <a:lvl2pPr marL="61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2pPr>
            <a:lvl3pPr marL="97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3pPr>
            <a:lvl4pPr marL="133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4pPr>
            <a:lvl5pPr marL="1692000" indent="-252000" algn="l" defTabSz="914400" rtl="0" eaLnBrk="1" latinLnBrk="0" hangingPunct="1">
              <a:lnSpc>
                <a:spcPct val="100000"/>
              </a:lnSpc>
              <a:spcBef>
                <a:spcPts val="1000"/>
              </a:spcBef>
              <a:buFont typeface="Symbol" pitchFamily="2" charset="2"/>
              <a:buChar char="-"/>
              <a:tabLst/>
              <a:defRPr sz="2000" b="0" i="0"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ontserrat Medium" pitchFamily="2"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i="0" dirty="0"/>
              <a:t>AsiaCCS 2025 | August 2025</a:t>
            </a:r>
          </a:p>
        </p:txBody>
      </p:sp>
      <p:sp>
        <p:nvSpPr>
          <p:cNvPr id="3" name="TextBox 2">
            <a:extLst>
              <a:ext uri="{FF2B5EF4-FFF2-40B4-BE49-F238E27FC236}">
                <a16:creationId xmlns:a16="http://schemas.microsoft.com/office/drawing/2014/main" id="{53CDB3F9-1B50-47FB-67EF-525F1294758E}"/>
              </a:ext>
            </a:extLst>
          </p:cNvPr>
          <p:cNvSpPr txBox="1"/>
          <p:nvPr/>
        </p:nvSpPr>
        <p:spPr>
          <a:xfrm>
            <a:off x="3685324" y="4570036"/>
            <a:ext cx="4589928" cy="246221"/>
          </a:xfrm>
          <a:prstGeom prst="rect">
            <a:avLst/>
          </a:prstGeom>
          <a:noFill/>
        </p:spPr>
        <p:txBody>
          <a:bodyPr wrap="square">
            <a:spAutoFit/>
          </a:bodyPr>
          <a:lstStyle/>
          <a:p>
            <a:pPr algn="ctr"/>
            <a:r>
              <a:rPr lang="en-US" sz="1000" dirty="0">
                <a:latin typeface="Montserrat" pitchFamily="2" charset="77"/>
              </a:rPr>
              <a:t>∗Both authors contributed equally to this research.</a:t>
            </a:r>
          </a:p>
        </p:txBody>
      </p:sp>
      <p:pic>
        <p:nvPicPr>
          <p:cNvPr id="9" name="Picture 8">
            <a:extLst>
              <a:ext uri="{FF2B5EF4-FFF2-40B4-BE49-F238E27FC236}">
                <a16:creationId xmlns:a16="http://schemas.microsoft.com/office/drawing/2014/main" id="{4310CBC9-C7D9-23C1-6448-DB7FDF353906}"/>
              </a:ext>
            </a:extLst>
          </p:cNvPr>
          <p:cNvPicPr>
            <a:picLocks noChangeAspect="1"/>
          </p:cNvPicPr>
          <p:nvPr/>
        </p:nvPicPr>
        <p:blipFill>
          <a:blip r:embed="rId5"/>
          <a:stretch>
            <a:fillRect/>
          </a:stretch>
        </p:blipFill>
        <p:spPr>
          <a:xfrm>
            <a:off x="5548136" y="5774058"/>
            <a:ext cx="4959931" cy="530922"/>
          </a:xfrm>
          <a:prstGeom prst="rect">
            <a:avLst/>
          </a:prstGeom>
        </p:spPr>
      </p:pic>
      <p:pic>
        <p:nvPicPr>
          <p:cNvPr id="11" name="Picture 16" descr="A picture containing text, transport, wheel&#10;&#10;Description automatically generated">
            <a:extLst>
              <a:ext uri="{FF2B5EF4-FFF2-40B4-BE49-F238E27FC236}">
                <a16:creationId xmlns:a16="http://schemas.microsoft.com/office/drawing/2014/main" id="{FBFE0698-3861-B797-D22E-90DB223C7F1B}"/>
              </a:ext>
            </a:extLst>
          </p:cNvPr>
          <p:cNvPicPr>
            <a:picLocks noChangeAspect="1"/>
          </p:cNvPicPr>
          <p:nvPr/>
        </p:nvPicPr>
        <p:blipFill>
          <a:blip r:embed="rId6"/>
          <a:stretch>
            <a:fillRect/>
          </a:stretch>
        </p:blipFill>
        <p:spPr>
          <a:xfrm>
            <a:off x="1450948" y="5708707"/>
            <a:ext cx="661625" cy="661625"/>
          </a:xfrm>
          <a:prstGeom prst="rect">
            <a:avLst/>
          </a:prstGeom>
        </p:spPr>
      </p:pic>
    </p:spTree>
    <p:extLst>
      <p:ext uri="{BB962C8B-B14F-4D97-AF65-F5344CB8AC3E}">
        <p14:creationId xmlns:p14="http://schemas.microsoft.com/office/powerpoint/2010/main" val="13992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809E-BED8-B1E4-5A28-227472CB2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9A4D7-8396-3251-4270-508E3F16913B}"/>
              </a:ext>
            </a:extLst>
          </p:cNvPr>
          <p:cNvSpPr>
            <a:spLocks noGrp="1"/>
          </p:cNvSpPr>
          <p:nvPr>
            <p:ph type="title"/>
          </p:nvPr>
        </p:nvSpPr>
        <p:spPr/>
        <p:txBody>
          <a:bodyPr/>
          <a:lstStyle/>
          <a:p>
            <a:r>
              <a:rPr lang="en-GB" dirty="0"/>
              <a:t>Threat Models</a:t>
            </a:r>
            <a:endParaRPr lang="en-US" dirty="0"/>
          </a:p>
        </p:txBody>
      </p:sp>
      <p:sp>
        <p:nvSpPr>
          <p:cNvPr id="4" name="Slide Number Placeholder 3">
            <a:extLst>
              <a:ext uri="{FF2B5EF4-FFF2-40B4-BE49-F238E27FC236}">
                <a16:creationId xmlns:a16="http://schemas.microsoft.com/office/drawing/2014/main" id="{0977319D-B2BF-635A-6A35-A6E4814C9070}"/>
              </a:ext>
            </a:extLst>
          </p:cNvPr>
          <p:cNvSpPr>
            <a:spLocks noGrp="1"/>
          </p:cNvSpPr>
          <p:nvPr>
            <p:ph type="sldNum" sz="quarter" idx="11"/>
          </p:nvPr>
        </p:nvSpPr>
        <p:spPr/>
        <p:txBody>
          <a:bodyPr/>
          <a:lstStyle/>
          <a:p>
            <a:fld id="{52689698-0BB7-BE4D-A8C0-0C9B085F3959}" type="slidenum">
              <a:rPr lang="de-DE" smtClean="0"/>
              <a:pPr/>
              <a:t>10</a:t>
            </a:fld>
            <a:endParaRPr lang="de-DE" dirty="0"/>
          </a:p>
        </p:txBody>
      </p:sp>
      <p:grpSp>
        <p:nvGrpSpPr>
          <p:cNvPr id="40" name="Group 39">
            <a:extLst>
              <a:ext uri="{FF2B5EF4-FFF2-40B4-BE49-F238E27FC236}">
                <a16:creationId xmlns:a16="http://schemas.microsoft.com/office/drawing/2014/main" id="{6D06FA77-7A4A-80C1-BE74-DA756DAFBE4B}"/>
              </a:ext>
            </a:extLst>
          </p:cNvPr>
          <p:cNvGrpSpPr>
            <a:grpSpLocks noChangeAspect="1"/>
          </p:cNvGrpSpPr>
          <p:nvPr/>
        </p:nvGrpSpPr>
        <p:grpSpPr>
          <a:xfrm>
            <a:off x="3344171" y="775852"/>
            <a:ext cx="4853809" cy="4788000"/>
            <a:chOff x="3344161" y="854018"/>
            <a:chExt cx="5503675" cy="5429054"/>
          </a:xfrm>
        </p:grpSpPr>
        <p:grpSp>
          <p:nvGrpSpPr>
            <p:cNvPr id="33" name="Group 32">
              <a:extLst>
                <a:ext uri="{FF2B5EF4-FFF2-40B4-BE49-F238E27FC236}">
                  <a16:creationId xmlns:a16="http://schemas.microsoft.com/office/drawing/2014/main" id="{FB209780-D08B-A023-6B59-54531E366AC7}"/>
                </a:ext>
              </a:extLst>
            </p:cNvPr>
            <p:cNvGrpSpPr/>
            <p:nvPr/>
          </p:nvGrpSpPr>
          <p:grpSpPr>
            <a:xfrm>
              <a:off x="3344161" y="854018"/>
              <a:ext cx="5503675" cy="5429054"/>
              <a:chOff x="3154550" y="847725"/>
              <a:chExt cx="5503676" cy="5429053"/>
            </a:xfrm>
          </p:grpSpPr>
          <p:sp>
            <p:nvSpPr>
              <p:cNvPr id="19" name="Freeform 18">
                <a:extLst>
                  <a:ext uri="{FF2B5EF4-FFF2-40B4-BE49-F238E27FC236}">
                    <a16:creationId xmlns:a16="http://schemas.microsoft.com/office/drawing/2014/main" id="{7EF19369-9150-2F12-391A-1B38D9D9986E}"/>
                  </a:ext>
                </a:extLst>
              </p:cNvPr>
              <p:cNvSpPr/>
              <p:nvPr/>
            </p:nvSpPr>
            <p:spPr>
              <a:xfrm>
                <a:off x="3154550" y="847725"/>
                <a:ext cx="5503676" cy="5429053"/>
              </a:xfrm>
              <a:custGeom>
                <a:avLst/>
                <a:gdLst>
                  <a:gd name="connsiteX0" fmla="*/ 0 w 4334933"/>
                  <a:gd name="connsiteY0" fmla="*/ 2167467 h 4334933"/>
                  <a:gd name="connsiteX1" fmla="*/ 2167467 w 4334933"/>
                  <a:gd name="connsiteY1" fmla="*/ 0 h 4334933"/>
                  <a:gd name="connsiteX2" fmla="*/ 4334934 w 4334933"/>
                  <a:gd name="connsiteY2" fmla="*/ 2167467 h 4334933"/>
                  <a:gd name="connsiteX3" fmla="*/ 2167467 w 4334933"/>
                  <a:gd name="connsiteY3" fmla="*/ 4334934 h 4334933"/>
                  <a:gd name="connsiteX4" fmla="*/ 0 w 4334933"/>
                  <a:gd name="connsiteY4" fmla="*/ 2167467 h 433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933" h="4334933">
                    <a:moveTo>
                      <a:pt x="0" y="2167467"/>
                    </a:moveTo>
                    <a:cubicBezTo>
                      <a:pt x="0" y="970408"/>
                      <a:pt x="970408" y="0"/>
                      <a:pt x="2167467" y="0"/>
                    </a:cubicBezTo>
                    <a:cubicBezTo>
                      <a:pt x="3364526" y="0"/>
                      <a:pt x="4334934" y="970408"/>
                      <a:pt x="4334934" y="2167467"/>
                    </a:cubicBezTo>
                    <a:cubicBezTo>
                      <a:pt x="4334934" y="3364526"/>
                      <a:pt x="3364526" y="4334934"/>
                      <a:pt x="2167467" y="4334934"/>
                    </a:cubicBezTo>
                    <a:cubicBezTo>
                      <a:pt x="970408" y="4334934"/>
                      <a:pt x="0" y="3364526"/>
                      <a:pt x="0" y="2167467"/>
                    </a:cubicBezTo>
                    <a:close/>
                  </a:path>
                </a:pathLst>
              </a:custGeom>
              <a:solidFill>
                <a:srgbClr val="44C3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961" tIns="452120" rIns="1601961" bIns="3486573" numCol="1" spcCol="1270" anchor="ctr" anchorCtr="0">
                <a:noAutofit/>
              </a:bodyPr>
              <a:lstStyle/>
              <a:p>
                <a:pPr marL="0" lvl="0" indent="0" algn="ctr" defTabSz="1200150">
                  <a:lnSpc>
                    <a:spcPct val="90000"/>
                  </a:lnSpc>
                  <a:spcBef>
                    <a:spcPct val="0"/>
                  </a:spcBef>
                  <a:spcAft>
                    <a:spcPct val="35000"/>
                  </a:spcAft>
                  <a:buNone/>
                </a:pPr>
                <a:endParaRPr lang="en-GB" sz="2700" kern="1200" dirty="0"/>
              </a:p>
            </p:txBody>
          </p:sp>
          <p:pic>
            <p:nvPicPr>
              <p:cNvPr id="25" name="Picture 24">
                <a:extLst>
                  <a:ext uri="{FF2B5EF4-FFF2-40B4-BE49-F238E27FC236}">
                    <a16:creationId xmlns:a16="http://schemas.microsoft.com/office/drawing/2014/main" id="{81219294-23EC-DE17-DDBE-A898D89055ED}"/>
                  </a:ext>
                </a:extLst>
              </p:cNvPr>
              <p:cNvPicPr>
                <a:picLocks noChangeAspect="1"/>
              </p:cNvPicPr>
              <p:nvPr/>
            </p:nvPicPr>
            <p:blipFill>
              <a:blip r:embed="rId3"/>
              <a:stretch>
                <a:fillRect/>
              </a:stretch>
            </p:blipFill>
            <p:spPr>
              <a:xfrm>
                <a:off x="4387415" y="1605061"/>
                <a:ext cx="530660" cy="530659"/>
              </a:xfrm>
              <a:prstGeom prst="rect">
                <a:avLst/>
              </a:prstGeom>
            </p:spPr>
          </p:pic>
          <p:pic>
            <p:nvPicPr>
              <p:cNvPr id="26" name="Picture 25">
                <a:extLst>
                  <a:ext uri="{FF2B5EF4-FFF2-40B4-BE49-F238E27FC236}">
                    <a16:creationId xmlns:a16="http://schemas.microsoft.com/office/drawing/2014/main" id="{A2ECF7C6-FEF8-94FC-EAE2-DAE06970F6A5}"/>
                  </a:ext>
                </a:extLst>
              </p:cNvPr>
              <p:cNvPicPr>
                <a:picLocks noChangeAspect="1"/>
              </p:cNvPicPr>
              <p:nvPr/>
            </p:nvPicPr>
            <p:blipFill>
              <a:blip r:embed="rId4"/>
              <a:stretch>
                <a:fillRect/>
              </a:stretch>
            </p:blipFill>
            <p:spPr>
              <a:xfrm>
                <a:off x="5699637" y="1423155"/>
                <a:ext cx="489840" cy="489839"/>
              </a:xfrm>
              <a:prstGeom prst="rect">
                <a:avLst/>
              </a:prstGeom>
            </p:spPr>
          </p:pic>
          <p:pic>
            <p:nvPicPr>
              <p:cNvPr id="27" name="Picture 26">
                <a:extLst>
                  <a:ext uri="{FF2B5EF4-FFF2-40B4-BE49-F238E27FC236}">
                    <a16:creationId xmlns:a16="http://schemas.microsoft.com/office/drawing/2014/main" id="{FEC342C4-48E6-3703-1F07-343EAB83CDC9}"/>
                  </a:ext>
                </a:extLst>
              </p:cNvPr>
              <p:cNvPicPr>
                <a:picLocks noChangeAspect="1"/>
              </p:cNvPicPr>
              <p:nvPr/>
            </p:nvPicPr>
            <p:blipFill>
              <a:blip r:embed="rId5"/>
              <a:stretch>
                <a:fillRect/>
              </a:stretch>
            </p:blipFill>
            <p:spPr>
              <a:xfrm>
                <a:off x="3572044" y="2366962"/>
                <a:ext cx="530660" cy="530659"/>
              </a:xfrm>
              <a:prstGeom prst="rect">
                <a:avLst/>
              </a:prstGeom>
            </p:spPr>
          </p:pic>
          <p:pic>
            <p:nvPicPr>
              <p:cNvPr id="28" name="Picture 27">
                <a:extLst>
                  <a:ext uri="{FF2B5EF4-FFF2-40B4-BE49-F238E27FC236}">
                    <a16:creationId xmlns:a16="http://schemas.microsoft.com/office/drawing/2014/main" id="{CC489BFC-891F-F925-1775-165BC7AA043C}"/>
                  </a:ext>
                </a:extLst>
              </p:cNvPr>
              <p:cNvPicPr>
                <a:picLocks noChangeAspect="1"/>
              </p:cNvPicPr>
              <p:nvPr/>
            </p:nvPicPr>
            <p:blipFill>
              <a:blip r:embed="rId6"/>
              <a:stretch>
                <a:fillRect/>
              </a:stretch>
            </p:blipFill>
            <p:spPr>
              <a:xfrm rot="1927257">
                <a:off x="6943102" y="1673929"/>
                <a:ext cx="530658" cy="530659"/>
              </a:xfrm>
              <a:prstGeom prst="rect">
                <a:avLst/>
              </a:prstGeom>
            </p:spPr>
          </p:pic>
          <p:pic>
            <p:nvPicPr>
              <p:cNvPr id="29" name="Picture 28">
                <a:extLst>
                  <a:ext uri="{FF2B5EF4-FFF2-40B4-BE49-F238E27FC236}">
                    <a16:creationId xmlns:a16="http://schemas.microsoft.com/office/drawing/2014/main" id="{5A4432F0-AB52-6ACE-B941-1F57964875A9}"/>
                  </a:ext>
                </a:extLst>
              </p:cNvPr>
              <p:cNvPicPr>
                <a:picLocks noChangeAspect="1"/>
              </p:cNvPicPr>
              <p:nvPr/>
            </p:nvPicPr>
            <p:blipFill>
              <a:blip r:embed="rId7"/>
              <a:stretch>
                <a:fillRect/>
              </a:stretch>
            </p:blipFill>
            <p:spPr>
              <a:xfrm rot="3164257">
                <a:off x="7645721" y="2387372"/>
                <a:ext cx="489839" cy="489840"/>
              </a:xfrm>
              <a:prstGeom prst="rect">
                <a:avLst/>
              </a:prstGeom>
            </p:spPr>
          </p:pic>
        </p:grpSp>
        <p:sp>
          <p:nvSpPr>
            <p:cNvPr id="35" name="TextBox 34">
              <a:extLst>
                <a:ext uri="{FF2B5EF4-FFF2-40B4-BE49-F238E27FC236}">
                  <a16:creationId xmlns:a16="http://schemas.microsoft.com/office/drawing/2014/main" id="{A4B8E07B-7B2A-93A5-6F1D-30179305D41F}"/>
                </a:ext>
              </a:extLst>
            </p:cNvPr>
            <p:cNvSpPr txBox="1"/>
            <p:nvPr/>
          </p:nvSpPr>
          <p:spPr>
            <a:xfrm>
              <a:off x="5321565" y="977433"/>
              <a:ext cx="1769839" cy="418781"/>
            </a:xfrm>
            <a:prstGeom prst="rect">
              <a:avLst/>
            </a:prstGeom>
            <a:noFill/>
          </p:spPr>
          <p:txBody>
            <a:bodyPr wrap="square" rtlCol="0">
              <a:spAutoFit/>
            </a:bodyPr>
            <a:lstStyle/>
            <a:p>
              <a:pPr algn="ctr"/>
              <a:r>
                <a:rPr lang="en-GB" b="1" dirty="0">
                  <a:solidFill>
                    <a:schemeClr val="bg1"/>
                  </a:solidFill>
                  <a:latin typeface="Montserrat" pitchFamily="2" charset="77"/>
                </a:rPr>
                <a:t>Application</a:t>
              </a:r>
            </a:p>
          </p:txBody>
        </p:sp>
      </p:grpSp>
      <p:grpSp>
        <p:nvGrpSpPr>
          <p:cNvPr id="39" name="Group 38">
            <a:extLst>
              <a:ext uri="{FF2B5EF4-FFF2-40B4-BE49-F238E27FC236}">
                <a16:creationId xmlns:a16="http://schemas.microsoft.com/office/drawing/2014/main" id="{F8722D49-8517-4D5E-B160-E976A4187D17}"/>
              </a:ext>
            </a:extLst>
          </p:cNvPr>
          <p:cNvGrpSpPr>
            <a:grpSpLocks noChangeAspect="1"/>
          </p:cNvGrpSpPr>
          <p:nvPr/>
        </p:nvGrpSpPr>
        <p:grpSpPr>
          <a:xfrm>
            <a:off x="3888561" y="1863595"/>
            <a:ext cx="3758965" cy="3708000"/>
            <a:chOff x="4032121" y="2211281"/>
            <a:chExt cx="4127757" cy="4071790"/>
          </a:xfrm>
        </p:grpSpPr>
        <p:grpSp>
          <p:nvGrpSpPr>
            <p:cNvPr id="32" name="Group 31">
              <a:extLst>
                <a:ext uri="{FF2B5EF4-FFF2-40B4-BE49-F238E27FC236}">
                  <a16:creationId xmlns:a16="http://schemas.microsoft.com/office/drawing/2014/main" id="{C47A7B31-95D9-43AF-09F6-672B636AC4FB}"/>
                </a:ext>
              </a:extLst>
            </p:cNvPr>
            <p:cNvGrpSpPr/>
            <p:nvPr/>
          </p:nvGrpSpPr>
          <p:grpSpPr>
            <a:xfrm>
              <a:off x="4032121" y="2211281"/>
              <a:ext cx="4127757" cy="4071790"/>
              <a:chOff x="3842509" y="2204988"/>
              <a:chExt cx="4127757" cy="4071790"/>
            </a:xfrm>
          </p:grpSpPr>
          <p:sp>
            <p:nvSpPr>
              <p:cNvPr id="20" name="Freeform 19">
                <a:extLst>
                  <a:ext uri="{FF2B5EF4-FFF2-40B4-BE49-F238E27FC236}">
                    <a16:creationId xmlns:a16="http://schemas.microsoft.com/office/drawing/2014/main" id="{A6A0ACDE-1FC0-BDF6-3068-F50B993D3524}"/>
                  </a:ext>
                </a:extLst>
              </p:cNvPr>
              <p:cNvSpPr/>
              <p:nvPr/>
            </p:nvSpPr>
            <p:spPr>
              <a:xfrm>
                <a:off x="3842509" y="2204988"/>
                <a:ext cx="4127757" cy="407179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567E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871" tIns="421640" rIns="1045870" bIns="245364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pic>
            <p:nvPicPr>
              <p:cNvPr id="12294" name="Picture 6">
                <a:extLst>
                  <a:ext uri="{FF2B5EF4-FFF2-40B4-BE49-F238E27FC236}">
                    <a16:creationId xmlns:a16="http://schemas.microsoft.com/office/drawing/2014/main" id="{E58EE86D-F2D5-B0C7-81E2-897189E064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67195">
                <a:off x="5856180" y="2949495"/>
                <a:ext cx="1112470" cy="43262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89C6F2E3-83F5-038C-6CAC-6A8E2B40FD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057147">
                <a:off x="7016651" y="3764275"/>
                <a:ext cx="912706" cy="68453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FE8DAAC3-FDDC-1582-F714-56DA8D9DF7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276033">
                <a:off x="4490531" y="3066801"/>
                <a:ext cx="1154106" cy="29213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2A6D9928-9BB3-239E-718D-967C0C265B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8658" y="3822224"/>
                <a:ext cx="568631" cy="56863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B57A0EE9-5B07-74B5-3AAF-2C4F5EBFFB77}"/>
                </a:ext>
              </a:extLst>
            </p:cNvPr>
            <p:cNvSpPr txBox="1"/>
            <p:nvPr/>
          </p:nvSpPr>
          <p:spPr>
            <a:xfrm>
              <a:off x="5307539" y="2364932"/>
              <a:ext cx="1576920" cy="369332"/>
            </a:xfrm>
            <a:prstGeom prst="rect">
              <a:avLst/>
            </a:prstGeom>
            <a:noFill/>
          </p:spPr>
          <p:txBody>
            <a:bodyPr wrap="square" rtlCol="0">
              <a:spAutoFit/>
            </a:bodyPr>
            <a:lstStyle/>
            <a:p>
              <a:pPr algn="ctr"/>
              <a:r>
                <a:rPr lang="en-GB" b="1" dirty="0">
                  <a:solidFill>
                    <a:schemeClr val="bg1"/>
                  </a:solidFill>
                  <a:latin typeface="Montserrat" pitchFamily="2" charset="77"/>
                </a:rPr>
                <a:t>Library</a:t>
              </a:r>
            </a:p>
          </p:txBody>
        </p:sp>
      </p:grpSp>
      <p:grpSp>
        <p:nvGrpSpPr>
          <p:cNvPr id="38" name="Group 37">
            <a:extLst>
              <a:ext uri="{FF2B5EF4-FFF2-40B4-BE49-F238E27FC236}">
                <a16:creationId xmlns:a16="http://schemas.microsoft.com/office/drawing/2014/main" id="{8CB43A42-7062-EBA9-FB33-9B1470B2E7B1}"/>
              </a:ext>
            </a:extLst>
          </p:cNvPr>
          <p:cNvGrpSpPr>
            <a:grpSpLocks noChangeAspect="1"/>
          </p:cNvGrpSpPr>
          <p:nvPr/>
        </p:nvGrpSpPr>
        <p:grpSpPr>
          <a:xfrm>
            <a:off x="4508972" y="3068720"/>
            <a:ext cx="2518141" cy="2484000"/>
            <a:chOff x="4720081" y="3568545"/>
            <a:chExt cx="2751837" cy="2714526"/>
          </a:xfrm>
        </p:grpSpPr>
        <p:grpSp>
          <p:nvGrpSpPr>
            <p:cNvPr id="31" name="Group 30">
              <a:extLst>
                <a:ext uri="{FF2B5EF4-FFF2-40B4-BE49-F238E27FC236}">
                  <a16:creationId xmlns:a16="http://schemas.microsoft.com/office/drawing/2014/main" id="{2DBE1562-13A6-66E1-B925-03D492876E00}"/>
                </a:ext>
              </a:extLst>
            </p:cNvPr>
            <p:cNvGrpSpPr/>
            <p:nvPr/>
          </p:nvGrpSpPr>
          <p:grpSpPr>
            <a:xfrm>
              <a:off x="4720081" y="3568545"/>
              <a:ext cx="2751837" cy="2714526"/>
              <a:chOff x="4530469" y="3562252"/>
              <a:chExt cx="2751837" cy="2714526"/>
            </a:xfrm>
          </p:grpSpPr>
          <p:sp>
            <p:nvSpPr>
              <p:cNvPr id="21" name="Freeform 20">
                <a:extLst>
                  <a:ext uri="{FF2B5EF4-FFF2-40B4-BE49-F238E27FC236}">
                    <a16:creationId xmlns:a16="http://schemas.microsoft.com/office/drawing/2014/main" id="{301F4286-434D-440E-CD8A-84B7B41EBDF8}"/>
                  </a:ext>
                </a:extLst>
              </p:cNvPr>
              <p:cNvSpPr/>
              <p:nvPr/>
            </p:nvSpPr>
            <p:spPr>
              <a:xfrm>
                <a:off x="4530469" y="3562252"/>
                <a:ext cx="2751837" cy="2714526"/>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3996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6338" tIns="790786" rIns="566338" bIns="790787" numCol="1" spcCol="1270" anchor="ctr" anchorCtr="0">
                <a:noAutofit/>
              </a:bodyPr>
              <a:lstStyle/>
              <a:p>
                <a:pPr marL="0" lvl="0" indent="0" algn="ctr" defTabSz="1555750">
                  <a:lnSpc>
                    <a:spcPct val="90000"/>
                  </a:lnSpc>
                  <a:spcBef>
                    <a:spcPct val="0"/>
                  </a:spcBef>
                  <a:spcAft>
                    <a:spcPct val="35000"/>
                  </a:spcAft>
                  <a:buNone/>
                </a:pPr>
                <a:endParaRPr lang="en-GB" sz="3500" kern="1200" dirty="0"/>
              </a:p>
            </p:txBody>
          </p:sp>
          <p:pic>
            <p:nvPicPr>
              <p:cNvPr id="22" name="Picture 21">
                <a:extLst>
                  <a:ext uri="{FF2B5EF4-FFF2-40B4-BE49-F238E27FC236}">
                    <a16:creationId xmlns:a16="http://schemas.microsoft.com/office/drawing/2014/main" id="{BBA8A59C-5FAF-9D6C-F4C4-42F9F040A304}"/>
                  </a:ext>
                </a:extLst>
              </p:cNvPr>
              <p:cNvPicPr>
                <a:picLocks noChangeAspect="1"/>
              </p:cNvPicPr>
              <p:nvPr/>
            </p:nvPicPr>
            <p:blipFill>
              <a:blip r:embed="rId12"/>
              <a:stretch>
                <a:fillRect/>
              </a:stretch>
            </p:blipFill>
            <p:spPr>
              <a:xfrm>
                <a:off x="5428289" y="4106539"/>
                <a:ext cx="949325" cy="949325"/>
              </a:xfrm>
              <a:prstGeom prst="rect">
                <a:avLst/>
              </a:prstGeom>
            </p:spPr>
          </p:pic>
        </p:grpSp>
        <p:sp>
          <p:nvSpPr>
            <p:cNvPr id="34" name="TextBox 33">
              <a:extLst>
                <a:ext uri="{FF2B5EF4-FFF2-40B4-BE49-F238E27FC236}">
                  <a16:creationId xmlns:a16="http://schemas.microsoft.com/office/drawing/2014/main" id="{817F20C0-4059-7051-CC1D-00C97A5E95AD}"/>
                </a:ext>
              </a:extLst>
            </p:cNvPr>
            <p:cNvSpPr txBox="1"/>
            <p:nvPr/>
          </p:nvSpPr>
          <p:spPr>
            <a:xfrm>
              <a:off x="5307539" y="5202462"/>
              <a:ext cx="1796848" cy="773581"/>
            </a:xfrm>
            <a:prstGeom prst="rect">
              <a:avLst/>
            </a:prstGeom>
            <a:noFill/>
          </p:spPr>
          <p:txBody>
            <a:bodyPr wrap="square" rtlCol="0">
              <a:spAutoFit/>
            </a:bodyPr>
            <a:lstStyle/>
            <a:p>
              <a:pPr algn="ctr"/>
              <a:r>
                <a:rPr lang="en-GB" sz="2000" b="1" dirty="0">
                  <a:solidFill>
                    <a:schemeClr val="bg1"/>
                  </a:solidFill>
                  <a:latin typeface="Montserrat" pitchFamily="2" charset="77"/>
                </a:rPr>
                <a:t>Code Fragment</a:t>
              </a:r>
            </a:p>
          </p:txBody>
        </p:sp>
      </p:grpSp>
      <p:sp>
        <p:nvSpPr>
          <p:cNvPr id="5" name="Rounded Rectangle 4">
            <a:extLst>
              <a:ext uri="{FF2B5EF4-FFF2-40B4-BE49-F238E27FC236}">
                <a16:creationId xmlns:a16="http://schemas.microsoft.com/office/drawing/2014/main" id="{D95B946D-0E64-6FD7-35A5-4DEB64B8ADAE}"/>
              </a:ext>
            </a:extLst>
          </p:cNvPr>
          <p:cNvSpPr/>
          <p:nvPr/>
        </p:nvSpPr>
        <p:spPr>
          <a:xfrm>
            <a:off x="713046" y="2318342"/>
            <a:ext cx="2368332" cy="6762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7/35</a:t>
            </a:r>
          </a:p>
        </p:txBody>
      </p:sp>
      <p:sp>
        <p:nvSpPr>
          <p:cNvPr id="6" name="Rounded Rectangle 5">
            <a:extLst>
              <a:ext uri="{FF2B5EF4-FFF2-40B4-BE49-F238E27FC236}">
                <a16:creationId xmlns:a16="http://schemas.microsoft.com/office/drawing/2014/main" id="{9A0156F1-741F-4F6F-33CF-E6B875E0174D}"/>
              </a:ext>
            </a:extLst>
          </p:cNvPr>
          <p:cNvSpPr/>
          <p:nvPr/>
        </p:nvSpPr>
        <p:spPr>
          <a:xfrm>
            <a:off x="8673222" y="3901405"/>
            <a:ext cx="2956033" cy="788255"/>
          </a:xfrm>
          <a:prstGeom prst="roundRect">
            <a:avLst/>
          </a:prstGeom>
          <a:solidFill>
            <a:schemeClr val="accent3">
              <a:alpha val="24552"/>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ontserrat" pitchFamily="2" charset="77"/>
              </a:rPr>
              <a:t>13</a:t>
            </a:r>
            <a:r>
              <a:rPr lang="en-US" sz="2000" b="0" i="0" dirty="0">
                <a:solidFill>
                  <a:schemeClr val="tx1"/>
                </a:solidFill>
                <a:latin typeface="Montserrat" pitchFamily="2" charset="77"/>
              </a:rPr>
              <a:t>/35 =&gt; request limit</a:t>
            </a:r>
          </a:p>
        </p:txBody>
      </p:sp>
      <p:sp>
        <p:nvSpPr>
          <p:cNvPr id="7" name="Rounded Rectangle 6">
            <a:extLst>
              <a:ext uri="{FF2B5EF4-FFF2-40B4-BE49-F238E27FC236}">
                <a16:creationId xmlns:a16="http://schemas.microsoft.com/office/drawing/2014/main" id="{E07BF01A-1B33-6099-1F97-0AD0E0157875}"/>
              </a:ext>
            </a:extLst>
          </p:cNvPr>
          <p:cNvSpPr/>
          <p:nvPr/>
        </p:nvSpPr>
        <p:spPr>
          <a:xfrm>
            <a:off x="8553961" y="894263"/>
            <a:ext cx="3099464" cy="1633757"/>
          </a:xfrm>
          <a:prstGeom prst="roundRect">
            <a:avLst/>
          </a:prstGeom>
          <a:solidFill>
            <a:schemeClr val="accent3">
              <a:alpha val="24552"/>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000" b="0" i="0" dirty="0">
                <a:solidFill>
                  <a:schemeClr val="tx1"/>
                </a:solidFill>
                <a:latin typeface="Montserrat" pitchFamily="2" charset="77"/>
              </a:rPr>
              <a:t>50M </a:t>
            </a:r>
            <a:r>
              <a:rPr lang="en-US" sz="1400" i="1" dirty="0">
                <a:solidFill>
                  <a:schemeClr val="tx1"/>
                </a:solidFill>
                <a:latin typeface="Montserrat" pitchFamily="2" charset="77"/>
              </a:rPr>
              <a:t>ex: </a:t>
            </a:r>
            <a:r>
              <a:rPr lang="en-GB" sz="1400" i="1" dirty="0">
                <a:solidFill>
                  <a:schemeClr val="tx1"/>
                </a:solidFill>
                <a:latin typeface="Montserrat" pitchFamily="2" charset="77"/>
              </a:rPr>
              <a:t>Turoňová et al.</a:t>
            </a:r>
            <a:r>
              <a:rPr lang="en-GB" sz="1400" dirty="0">
                <a:solidFill>
                  <a:schemeClr val="tx1"/>
                </a:solidFill>
              </a:rPr>
              <a:t> </a:t>
            </a:r>
            <a:endParaRPr lang="en-US" sz="1400" b="0" i="0" dirty="0">
              <a:solidFill>
                <a:schemeClr val="tx1"/>
              </a:solidFill>
              <a:latin typeface="Montserrat" pitchFamily="2" charset="77"/>
            </a:endParaRPr>
          </a:p>
          <a:p>
            <a:pPr marL="457200" indent="-457200">
              <a:buFont typeface="+mj-lt"/>
              <a:buAutoNum type="arabicPeriod"/>
            </a:pPr>
            <a:r>
              <a:rPr lang="en-US" sz="2000" dirty="0">
                <a:solidFill>
                  <a:schemeClr val="tx1"/>
                </a:solidFill>
                <a:latin typeface="Montserrat" pitchFamily="2" charset="77"/>
              </a:rPr>
              <a:t>1M </a:t>
            </a:r>
            <a:r>
              <a:rPr lang="en-US" sz="1400" i="1" dirty="0">
                <a:solidFill>
                  <a:schemeClr val="tx1"/>
                </a:solidFill>
                <a:latin typeface="Montserrat" pitchFamily="2" charset="77"/>
              </a:rPr>
              <a:t>ex: </a:t>
            </a:r>
            <a:r>
              <a:rPr lang="en-GB" sz="1400" i="1" dirty="0">
                <a:solidFill>
                  <a:schemeClr val="tx1"/>
                </a:solidFill>
                <a:latin typeface="Montserrat" pitchFamily="2" charset="77"/>
              </a:rPr>
              <a:t>Li et al.</a:t>
            </a:r>
            <a:endParaRPr lang="en-US" sz="1400" i="1" dirty="0">
              <a:solidFill>
                <a:schemeClr val="tx1"/>
              </a:solidFill>
              <a:latin typeface="Montserrat" pitchFamily="2" charset="77"/>
            </a:endParaRPr>
          </a:p>
          <a:p>
            <a:pPr marL="457200" indent="-457200">
              <a:buFont typeface="+mj-lt"/>
              <a:buAutoNum type="arabicPeriod"/>
            </a:pPr>
            <a:r>
              <a:rPr lang="en-US" sz="2000" b="0" i="0" dirty="0">
                <a:solidFill>
                  <a:schemeClr val="tx1"/>
                </a:solidFill>
                <a:latin typeface="Montserrat" pitchFamily="2" charset="77"/>
              </a:rPr>
              <a:t>100K </a:t>
            </a:r>
            <a:r>
              <a:rPr lang="en-US" sz="1400" i="1" dirty="0">
                <a:solidFill>
                  <a:schemeClr val="tx1"/>
                </a:solidFill>
                <a:latin typeface="Montserrat" pitchFamily="2" charset="77"/>
              </a:rPr>
              <a:t>ex: </a:t>
            </a:r>
            <a:r>
              <a:rPr lang="en-GB" sz="1400" i="1" dirty="0">
                <a:solidFill>
                  <a:schemeClr val="tx1"/>
                </a:solidFill>
                <a:latin typeface="Montserrat" pitchFamily="2" charset="77"/>
              </a:rPr>
              <a:t>Davis et al.</a:t>
            </a:r>
            <a:endParaRPr lang="en-US" sz="1400" i="1" dirty="0">
              <a:solidFill>
                <a:schemeClr val="tx1"/>
              </a:solidFill>
              <a:latin typeface="Montserrat" pitchFamily="2" charset="77"/>
            </a:endParaRPr>
          </a:p>
          <a:p>
            <a:pPr marL="457200" indent="-457200">
              <a:buFont typeface="+mj-lt"/>
              <a:buAutoNum type="arabicPeriod"/>
            </a:pPr>
            <a:r>
              <a:rPr lang="en-US" sz="2000" dirty="0">
                <a:solidFill>
                  <a:schemeClr val="tx1"/>
                </a:solidFill>
                <a:latin typeface="Montserrat" pitchFamily="2" charset="77"/>
              </a:rPr>
              <a:t>50k </a:t>
            </a:r>
            <a:r>
              <a:rPr lang="en-US" sz="1400" i="1" dirty="0">
                <a:solidFill>
                  <a:schemeClr val="tx1"/>
                </a:solidFill>
                <a:latin typeface="Montserrat" pitchFamily="2" charset="77"/>
              </a:rPr>
              <a:t>ex: </a:t>
            </a:r>
            <a:r>
              <a:rPr lang="en-GB" sz="1400" i="1" dirty="0">
                <a:solidFill>
                  <a:schemeClr val="tx1"/>
                </a:solidFill>
                <a:latin typeface="Montserrat" pitchFamily="2" charset="77"/>
              </a:rPr>
              <a:t>Bai et al.</a:t>
            </a:r>
          </a:p>
        </p:txBody>
      </p:sp>
      <p:sp>
        <p:nvSpPr>
          <p:cNvPr id="8" name="Footer Placeholder 3">
            <a:extLst>
              <a:ext uri="{FF2B5EF4-FFF2-40B4-BE49-F238E27FC236}">
                <a16:creationId xmlns:a16="http://schemas.microsoft.com/office/drawing/2014/main" id="{33926B40-CACA-7D3D-5CCC-5D24ABD60F90}"/>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9" name="TextBox 8">
            <a:extLst>
              <a:ext uri="{FF2B5EF4-FFF2-40B4-BE49-F238E27FC236}">
                <a16:creationId xmlns:a16="http://schemas.microsoft.com/office/drawing/2014/main" id="{242FFAD6-5A9C-92CF-AE7F-286ADF4BD0B5}"/>
              </a:ext>
            </a:extLst>
          </p:cNvPr>
          <p:cNvSpPr txBox="1"/>
          <p:nvPr/>
        </p:nvSpPr>
        <p:spPr>
          <a:xfrm>
            <a:off x="3251388" y="5681111"/>
            <a:ext cx="8792276" cy="707886"/>
          </a:xfrm>
          <a:prstGeom prst="rect">
            <a:avLst/>
          </a:prstGeom>
          <a:noFill/>
        </p:spPr>
        <p:txBody>
          <a:bodyPr wrap="square" rtlCol="0">
            <a:spAutoFit/>
          </a:bodyPr>
          <a:lstStyle/>
          <a:p>
            <a:pPr marL="342900" indent="-342900">
              <a:buFontTx/>
              <a:buAutoNum type="arabicPeriod"/>
            </a:pPr>
            <a:r>
              <a:rPr lang="en-GB" sz="1000" i="1" dirty="0">
                <a:latin typeface="Montserrat" pitchFamily="2" charset="77"/>
              </a:rPr>
              <a:t>Regex matching with counting-set automata. OOPSLA, 2020</a:t>
            </a:r>
            <a:endParaRPr lang="en-US" sz="1000" i="1" dirty="0">
              <a:latin typeface="Montserrat" pitchFamily="2" charset="77"/>
            </a:endParaRPr>
          </a:p>
          <a:p>
            <a:pPr marL="342900" indent="-342900">
              <a:buAutoNum type="arabicPeriod"/>
            </a:pPr>
            <a:r>
              <a:rPr lang="en-GB" sz="1000" i="1" dirty="0">
                <a:latin typeface="Montserrat" pitchFamily="2" charset="77"/>
              </a:rPr>
              <a:t>RegexScalpel: Regular Expression Denial of Service (ReDoS) Defense by Localize-and-Fix., USENIX Security, 2022</a:t>
            </a:r>
          </a:p>
          <a:p>
            <a:pPr marL="342900" indent="-342900">
              <a:buFontTx/>
              <a:buAutoNum type="arabicPeriod"/>
            </a:pPr>
            <a:r>
              <a:rPr lang="en-GB" sz="1000" i="1" dirty="0">
                <a:latin typeface="Montserrat" pitchFamily="2" charset="77"/>
              </a:rPr>
              <a:t>The impact of regular expression denial of service (ReDoS) in practice: an empirical study at the ecosystem scale, ESEC/FSE, 2018</a:t>
            </a:r>
          </a:p>
          <a:p>
            <a:pPr marL="342900" indent="-342900">
              <a:buFontTx/>
              <a:buAutoNum type="arabicPeriod"/>
            </a:pPr>
            <a:r>
              <a:rPr lang="en-GB" sz="1000" i="1" dirty="0">
                <a:latin typeface="Montserrat" pitchFamily="2" charset="77"/>
              </a:rPr>
              <a:t>Runtime Recovery of Web Applications under Zero-Day ReDoS Attacks, IEEE S&amp;P, 2021</a:t>
            </a:r>
          </a:p>
        </p:txBody>
      </p:sp>
    </p:spTree>
    <p:extLst>
      <p:ext uri="{BB962C8B-B14F-4D97-AF65-F5344CB8AC3E}">
        <p14:creationId xmlns:p14="http://schemas.microsoft.com/office/powerpoint/2010/main" val="20692795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2B6E-5F37-C1AA-32E6-40F24A02821B}"/>
              </a:ext>
            </a:extLst>
          </p:cNvPr>
          <p:cNvSpPr>
            <a:spLocks noGrp="1"/>
          </p:cNvSpPr>
          <p:nvPr>
            <p:ph type="title"/>
          </p:nvPr>
        </p:nvSpPr>
        <p:spPr/>
        <p:txBody>
          <a:bodyPr>
            <a:normAutofit/>
          </a:bodyPr>
          <a:lstStyle/>
          <a:p>
            <a:r>
              <a:rPr lang="en-GB" dirty="0"/>
              <a:t>Threat Models: Inconsistencies</a:t>
            </a:r>
          </a:p>
        </p:txBody>
      </p:sp>
      <p:sp>
        <p:nvSpPr>
          <p:cNvPr id="4" name="Slide Number Placeholder 3">
            <a:extLst>
              <a:ext uri="{FF2B5EF4-FFF2-40B4-BE49-F238E27FC236}">
                <a16:creationId xmlns:a16="http://schemas.microsoft.com/office/drawing/2014/main" id="{7CDC9FE9-A253-B508-96F7-836707F5B6F4}"/>
              </a:ext>
            </a:extLst>
          </p:cNvPr>
          <p:cNvSpPr>
            <a:spLocks noGrp="1"/>
          </p:cNvSpPr>
          <p:nvPr>
            <p:ph type="sldNum" sz="quarter" idx="11"/>
          </p:nvPr>
        </p:nvSpPr>
        <p:spPr/>
        <p:txBody>
          <a:bodyPr/>
          <a:lstStyle/>
          <a:p>
            <a:fld id="{52689698-0BB7-BE4D-A8C0-0C9B085F3959}" type="slidenum">
              <a:rPr lang="de-DE" smtClean="0"/>
              <a:pPr/>
              <a:t>11</a:t>
            </a:fld>
            <a:endParaRPr lang="de-DE" dirty="0"/>
          </a:p>
        </p:txBody>
      </p:sp>
      <p:sp>
        <p:nvSpPr>
          <p:cNvPr id="5" name="Stored Data 4">
            <a:extLst>
              <a:ext uri="{FF2B5EF4-FFF2-40B4-BE49-F238E27FC236}">
                <a16:creationId xmlns:a16="http://schemas.microsoft.com/office/drawing/2014/main" id="{6B3158EA-617E-359E-1348-604A61B6B2CC}"/>
              </a:ext>
            </a:extLst>
          </p:cNvPr>
          <p:cNvSpPr/>
          <p:nvPr/>
        </p:nvSpPr>
        <p:spPr>
          <a:xfrm rot="18051128" flipH="1">
            <a:off x="5874138" y="3753263"/>
            <a:ext cx="555486" cy="1831162"/>
          </a:xfrm>
          <a:prstGeom prst="flowChartOnlineStorag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Stored Data 5">
            <a:extLst>
              <a:ext uri="{FF2B5EF4-FFF2-40B4-BE49-F238E27FC236}">
                <a16:creationId xmlns:a16="http://schemas.microsoft.com/office/drawing/2014/main" id="{C8923B43-6A85-1642-8A70-1AF876E84D36}"/>
              </a:ext>
            </a:extLst>
          </p:cNvPr>
          <p:cNvSpPr/>
          <p:nvPr/>
        </p:nvSpPr>
        <p:spPr>
          <a:xfrm rot="3989418" flipH="1">
            <a:off x="5556561" y="2420304"/>
            <a:ext cx="541212" cy="2027272"/>
          </a:xfrm>
          <a:prstGeom prst="flowChartOnlineStorag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Stored Data 6">
            <a:extLst>
              <a:ext uri="{FF2B5EF4-FFF2-40B4-BE49-F238E27FC236}">
                <a16:creationId xmlns:a16="http://schemas.microsoft.com/office/drawing/2014/main" id="{2C9B75A0-59C1-DEC6-4091-5F5A09D5C3C1}"/>
              </a:ext>
            </a:extLst>
          </p:cNvPr>
          <p:cNvSpPr/>
          <p:nvPr/>
        </p:nvSpPr>
        <p:spPr>
          <a:xfrm rot="18351435" flipH="1">
            <a:off x="5819253" y="1208016"/>
            <a:ext cx="507143" cy="1895416"/>
          </a:xfrm>
          <a:prstGeom prst="flowChartOnlineStorag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14" name="Group 13">
            <a:extLst>
              <a:ext uri="{FF2B5EF4-FFF2-40B4-BE49-F238E27FC236}">
                <a16:creationId xmlns:a16="http://schemas.microsoft.com/office/drawing/2014/main" id="{4B691128-7020-77FD-AE75-29E169718F05}"/>
              </a:ext>
            </a:extLst>
          </p:cNvPr>
          <p:cNvGrpSpPr/>
          <p:nvPr/>
        </p:nvGrpSpPr>
        <p:grpSpPr>
          <a:xfrm>
            <a:off x="4655119" y="907456"/>
            <a:ext cx="995989" cy="1020001"/>
            <a:chOff x="1750060" y="95"/>
            <a:chExt cx="1747506" cy="2008628"/>
          </a:xfrm>
          <a:effectLst>
            <a:outerShdw blurRad="50800" dist="38100" dir="2700000" algn="tl" rotWithShape="0">
              <a:prstClr val="black">
                <a:alpha val="40000"/>
              </a:prstClr>
            </a:outerShdw>
          </a:effectLst>
        </p:grpSpPr>
        <p:sp>
          <p:nvSpPr>
            <p:cNvPr id="16" name="Hexagon 15">
              <a:extLst>
                <a:ext uri="{FF2B5EF4-FFF2-40B4-BE49-F238E27FC236}">
                  <a16:creationId xmlns:a16="http://schemas.microsoft.com/office/drawing/2014/main" id="{396D88A2-313C-834D-4257-93979CD3FAAE}"/>
                </a:ext>
              </a:extLst>
            </p:cNvPr>
            <p:cNvSpPr/>
            <p:nvPr/>
          </p:nvSpPr>
          <p:spPr>
            <a:xfrm rot="5400000">
              <a:off x="1619499" y="130656"/>
              <a:ext cx="2008628" cy="1747506"/>
            </a:xfrm>
            <a:prstGeom prst="hexagon">
              <a:avLst>
                <a:gd name="adj" fmla="val 25000"/>
                <a:gd name="vf" fmla="val 115470"/>
              </a:avLst>
            </a:prstGeom>
            <a:solidFill>
              <a:schemeClr val="bg1"/>
            </a:solidFill>
            <a:ln w="76200">
              <a:solidFill>
                <a:schemeClr val="tx2"/>
              </a:solidFill>
            </a:ln>
            <a:effectLst>
              <a:outerShdw blurRad="50800" dist="38100" dir="2700000" algn="tl" rotWithShape="0">
                <a:prstClr val="black">
                  <a:alpha val="40000"/>
                </a:prstClr>
              </a:outerShdw>
              <a:softEdge rad="127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Hexagon 4">
              <a:extLst>
                <a:ext uri="{FF2B5EF4-FFF2-40B4-BE49-F238E27FC236}">
                  <a16:creationId xmlns:a16="http://schemas.microsoft.com/office/drawing/2014/main" id="{9C4F452E-06B3-F0FC-A068-4DECD8D48332}"/>
                </a:ext>
              </a:extLst>
            </p:cNvPr>
            <p:cNvSpPr txBox="1"/>
            <p:nvPr/>
          </p:nvSpPr>
          <p:spPr>
            <a:xfrm>
              <a:off x="2022380" y="313106"/>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dirty="0"/>
            </a:p>
          </p:txBody>
        </p:sp>
      </p:grpSp>
      <p:grpSp>
        <p:nvGrpSpPr>
          <p:cNvPr id="11" name="Group 10">
            <a:extLst>
              <a:ext uri="{FF2B5EF4-FFF2-40B4-BE49-F238E27FC236}">
                <a16:creationId xmlns:a16="http://schemas.microsoft.com/office/drawing/2014/main" id="{187CA37E-AB5A-B007-D309-4CB8F840C620}"/>
              </a:ext>
            </a:extLst>
          </p:cNvPr>
          <p:cNvGrpSpPr/>
          <p:nvPr/>
        </p:nvGrpSpPr>
        <p:grpSpPr>
          <a:xfrm>
            <a:off x="3079045" y="1358917"/>
            <a:ext cx="1576069" cy="72309"/>
            <a:chOff x="2361257" y="1893451"/>
            <a:chExt cx="1837744" cy="79400"/>
          </a:xfrm>
        </p:grpSpPr>
        <p:cxnSp>
          <p:nvCxnSpPr>
            <p:cNvPr id="12" name="Straight Connector 11">
              <a:extLst>
                <a:ext uri="{FF2B5EF4-FFF2-40B4-BE49-F238E27FC236}">
                  <a16:creationId xmlns:a16="http://schemas.microsoft.com/office/drawing/2014/main" id="{0666590A-88F9-C4F1-25FC-33F11485632E}"/>
                </a:ext>
              </a:extLst>
            </p:cNvPr>
            <p:cNvCxnSpPr>
              <a:cxnSpLocks/>
            </p:cNvCxnSpPr>
            <p:nvPr/>
          </p:nvCxnSpPr>
          <p:spPr>
            <a:xfrm>
              <a:off x="2440253" y="1933149"/>
              <a:ext cx="1758748" cy="0"/>
            </a:xfrm>
            <a:prstGeom prst="line">
              <a:avLst/>
            </a:prstGeom>
            <a:ln w="9525">
              <a:solidFill>
                <a:srgbClr val="B8B8B8"/>
              </a:solidFill>
            </a:ln>
          </p:spPr>
          <p:style>
            <a:lnRef idx="1">
              <a:schemeClr val="accent1"/>
            </a:lnRef>
            <a:fillRef idx="0">
              <a:schemeClr val="accent1"/>
            </a:fillRef>
            <a:effectRef idx="0">
              <a:schemeClr val="accent1"/>
            </a:effectRef>
            <a:fontRef idx="minor">
              <a:schemeClr val="tx1"/>
            </a:fontRef>
          </p:style>
        </p:cxnSp>
        <p:sp>
          <p:nvSpPr>
            <p:cNvPr id="13" name="Google Shape;1210;p32">
              <a:extLst>
                <a:ext uri="{FF2B5EF4-FFF2-40B4-BE49-F238E27FC236}">
                  <a16:creationId xmlns:a16="http://schemas.microsoft.com/office/drawing/2014/main" id="{E295A96E-ADE4-2AA3-8A52-66BF68570F92}"/>
                </a:ext>
              </a:extLst>
            </p:cNvPr>
            <p:cNvSpPr/>
            <p:nvPr/>
          </p:nvSpPr>
          <p:spPr>
            <a:xfrm rot="5400000">
              <a:off x="2361057" y="1893651"/>
              <a:ext cx="79400" cy="79000"/>
            </a:xfrm>
            <a:custGeom>
              <a:avLst/>
              <a:gdLst/>
              <a:ahLst/>
              <a:cxnLst/>
              <a:rect l="l" t="t" r="r" b="b"/>
              <a:pathLst>
                <a:path w="2382" h="2370" extrusionOk="0">
                  <a:moveTo>
                    <a:pt x="1191" y="1"/>
                  </a:moveTo>
                  <a:cubicBezTo>
                    <a:pt x="537" y="1"/>
                    <a:pt x="1" y="536"/>
                    <a:pt x="1" y="1191"/>
                  </a:cubicBezTo>
                  <a:cubicBezTo>
                    <a:pt x="1" y="1846"/>
                    <a:pt x="537" y="2370"/>
                    <a:pt x="1191" y="2370"/>
                  </a:cubicBezTo>
                  <a:cubicBezTo>
                    <a:pt x="1846" y="2370"/>
                    <a:pt x="2382" y="1846"/>
                    <a:pt x="2382" y="1191"/>
                  </a:cubicBezTo>
                  <a:cubicBezTo>
                    <a:pt x="2382" y="536"/>
                    <a:pt x="1846" y="1"/>
                    <a:pt x="1191" y="1"/>
                  </a:cubicBezTo>
                  <a:close/>
                </a:path>
              </a:pathLst>
            </a:custGeom>
            <a:solidFill>
              <a:srgbClr val="B8B8B8"/>
            </a:solidFill>
            <a:ln>
              <a:solidFill>
                <a:srgbClr val="B8B8B8"/>
              </a:solidFill>
            </a:ln>
          </p:spPr>
          <p:txBody>
            <a:bodyPr spcFirstLastPara="1" wrap="square" lIns="121900" tIns="121900" rIns="121900" bIns="121900" anchor="ctr" anchorCtr="0">
              <a:noAutofit/>
            </a:bodyPr>
            <a:lstStyle/>
            <a:p>
              <a:endParaRPr sz="2400" dirty="0"/>
            </a:p>
          </p:txBody>
        </p:sp>
      </p:grpSp>
      <p:grpSp>
        <p:nvGrpSpPr>
          <p:cNvPr id="24" name="Group 23">
            <a:extLst>
              <a:ext uri="{FF2B5EF4-FFF2-40B4-BE49-F238E27FC236}">
                <a16:creationId xmlns:a16="http://schemas.microsoft.com/office/drawing/2014/main" id="{9391193F-F6F5-5E1B-556A-89788A51D0FF}"/>
              </a:ext>
            </a:extLst>
          </p:cNvPr>
          <p:cNvGrpSpPr/>
          <p:nvPr/>
        </p:nvGrpSpPr>
        <p:grpSpPr>
          <a:xfrm>
            <a:off x="4658767" y="3402044"/>
            <a:ext cx="995989" cy="1020001"/>
            <a:chOff x="1750060" y="95"/>
            <a:chExt cx="1747506" cy="2008628"/>
          </a:xfrm>
          <a:effectLst>
            <a:outerShdw blurRad="50800" dist="38100" dir="2700000" algn="tl" rotWithShape="0">
              <a:prstClr val="black">
                <a:alpha val="40000"/>
              </a:prstClr>
            </a:outerShdw>
          </a:effectLst>
        </p:grpSpPr>
        <p:sp>
          <p:nvSpPr>
            <p:cNvPr id="26" name="Hexagon 25">
              <a:extLst>
                <a:ext uri="{FF2B5EF4-FFF2-40B4-BE49-F238E27FC236}">
                  <a16:creationId xmlns:a16="http://schemas.microsoft.com/office/drawing/2014/main" id="{8A2D2612-82BA-DE78-8A3F-E33BF8BF6D52}"/>
                </a:ext>
              </a:extLst>
            </p:cNvPr>
            <p:cNvSpPr/>
            <p:nvPr/>
          </p:nvSpPr>
          <p:spPr>
            <a:xfrm rot="5400000">
              <a:off x="1619499" y="130656"/>
              <a:ext cx="2008628" cy="1747506"/>
            </a:xfrm>
            <a:prstGeom prst="hexagon">
              <a:avLst>
                <a:gd name="adj" fmla="val 25000"/>
                <a:gd name="vf" fmla="val 115470"/>
              </a:avLst>
            </a:prstGeom>
            <a:solidFill>
              <a:schemeClr val="bg1"/>
            </a:solidFill>
            <a:ln w="76200">
              <a:solidFill>
                <a:srgbClr val="7030A0"/>
              </a:solidFill>
            </a:ln>
            <a:effectLst>
              <a:outerShdw blurRad="50800" dist="38100" dir="2700000" algn="tl" rotWithShape="0">
                <a:prstClr val="black">
                  <a:alpha val="40000"/>
                </a:prstClr>
              </a:outerShdw>
              <a:softEdge rad="127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Hexagon 4">
              <a:extLst>
                <a:ext uri="{FF2B5EF4-FFF2-40B4-BE49-F238E27FC236}">
                  <a16:creationId xmlns:a16="http://schemas.microsoft.com/office/drawing/2014/main" id="{7F4BE775-F9AC-D477-63FC-6B27B61FC33D}"/>
                </a:ext>
              </a:extLst>
            </p:cNvPr>
            <p:cNvSpPr txBox="1"/>
            <p:nvPr/>
          </p:nvSpPr>
          <p:spPr>
            <a:xfrm>
              <a:off x="2022380" y="313106"/>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dirty="0"/>
            </a:p>
          </p:txBody>
        </p:sp>
      </p:grpSp>
      <p:grpSp>
        <p:nvGrpSpPr>
          <p:cNvPr id="21" name="Group 20">
            <a:extLst>
              <a:ext uri="{FF2B5EF4-FFF2-40B4-BE49-F238E27FC236}">
                <a16:creationId xmlns:a16="http://schemas.microsoft.com/office/drawing/2014/main" id="{83931314-B555-1228-AFE3-091B4E9E256C}"/>
              </a:ext>
            </a:extLst>
          </p:cNvPr>
          <p:cNvGrpSpPr/>
          <p:nvPr/>
        </p:nvGrpSpPr>
        <p:grpSpPr>
          <a:xfrm>
            <a:off x="3079047" y="3925377"/>
            <a:ext cx="1550343" cy="72309"/>
            <a:chOff x="2391259" y="1898580"/>
            <a:chExt cx="1807746" cy="79400"/>
          </a:xfrm>
          <a:solidFill>
            <a:srgbClr val="B8B8B8"/>
          </a:solidFill>
        </p:grpSpPr>
        <p:cxnSp>
          <p:nvCxnSpPr>
            <p:cNvPr id="22" name="Straight Connector 21">
              <a:extLst>
                <a:ext uri="{FF2B5EF4-FFF2-40B4-BE49-F238E27FC236}">
                  <a16:creationId xmlns:a16="http://schemas.microsoft.com/office/drawing/2014/main" id="{24AB0581-9F21-8FE7-C9AD-5F03D89AC585}"/>
                </a:ext>
              </a:extLst>
            </p:cNvPr>
            <p:cNvCxnSpPr>
              <a:cxnSpLocks/>
            </p:cNvCxnSpPr>
            <p:nvPr/>
          </p:nvCxnSpPr>
          <p:spPr>
            <a:xfrm>
              <a:off x="2470258" y="1946249"/>
              <a:ext cx="1728747" cy="0"/>
            </a:xfrm>
            <a:prstGeom prst="line">
              <a:avLst/>
            </a:prstGeom>
            <a:grpFill/>
            <a:ln w="9525">
              <a:solidFill>
                <a:srgbClr val="B8B8B8"/>
              </a:solidFill>
            </a:ln>
          </p:spPr>
          <p:style>
            <a:lnRef idx="1">
              <a:schemeClr val="accent1"/>
            </a:lnRef>
            <a:fillRef idx="0">
              <a:schemeClr val="accent1"/>
            </a:fillRef>
            <a:effectRef idx="0">
              <a:schemeClr val="accent1"/>
            </a:effectRef>
            <a:fontRef idx="minor">
              <a:schemeClr val="tx1"/>
            </a:fontRef>
          </p:style>
        </p:cxnSp>
        <p:sp>
          <p:nvSpPr>
            <p:cNvPr id="23" name="Google Shape;1210;p32">
              <a:extLst>
                <a:ext uri="{FF2B5EF4-FFF2-40B4-BE49-F238E27FC236}">
                  <a16:creationId xmlns:a16="http://schemas.microsoft.com/office/drawing/2014/main" id="{F8B62BAD-DEBA-A46D-30C5-3494E4F07104}"/>
                </a:ext>
              </a:extLst>
            </p:cNvPr>
            <p:cNvSpPr/>
            <p:nvPr/>
          </p:nvSpPr>
          <p:spPr>
            <a:xfrm rot="5400000">
              <a:off x="2391059" y="1898780"/>
              <a:ext cx="79400" cy="79000"/>
            </a:xfrm>
            <a:custGeom>
              <a:avLst/>
              <a:gdLst/>
              <a:ahLst/>
              <a:cxnLst/>
              <a:rect l="l" t="t" r="r" b="b"/>
              <a:pathLst>
                <a:path w="2382" h="2370" extrusionOk="0">
                  <a:moveTo>
                    <a:pt x="1191" y="1"/>
                  </a:moveTo>
                  <a:cubicBezTo>
                    <a:pt x="537" y="1"/>
                    <a:pt x="1" y="536"/>
                    <a:pt x="1" y="1191"/>
                  </a:cubicBezTo>
                  <a:cubicBezTo>
                    <a:pt x="1" y="1846"/>
                    <a:pt x="537" y="2370"/>
                    <a:pt x="1191" y="2370"/>
                  </a:cubicBezTo>
                  <a:cubicBezTo>
                    <a:pt x="1846" y="2370"/>
                    <a:pt x="2382" y="1846"/>
                    <a:pt x="2382" y="1191"/>
                  </a:cubicBezTo>
                  <a:cubicBezTo>
                    <a:pt x="2382" y="536"/>
                    <a:pt x="1846" y="1"/>
                    <a:pt x="1191" y="1"/>
                  </a:cubicBezTo>
                  <a:close/>
                </a:path>
              </a:pathLst>
            </a:custGeom>
            <a:grpFill/>
            <a:ln>
              <a:solidFill>
                <a:srgbClr val="B8B8B8"/>
              </a:solidFill>
            </a:ln>
          </p:spPr>
          <p:txBody>
            <a:bodyPr spcFirstLastPara="1" wrap="square" lIns="121900" tIns="121900" rIns="121900" bIns="121900" anchor="ctr" anchorCtr="0">
              <a:noAutofit/>
            </a:bodyPr>
            <a:lstStyle/>
            <a:p>
              <a:endParaRPr sz="2400" dirty="0"/>
            </a:p>
          </p:txBody>
        </p:sp>
      </p:grpSp>
      <p:grpSp>
        <p:nvGrpSpPr>
          <p:cNvPr id="29" name="Group 28">
            <a:extLst>
              <a:ext uri="{FF2B5EF4-FFF2-40B4-BE49-F238E27FC236}">
                <a16:creationId xmlns:a16="http://schemas.microsoft.com/office/drawing/2014/main" id="{30C3E0E3-6C29-8077-67BB-69C05870A56A}"/>
              </a:ext>
            </a:extLst>
          </p:cNvPr>
          <p:cNvGrpSpPr/>
          <p:nvPr/>
        </p:nvGrpSpPr>
        <p:grpSpPr>
          <a:xfrm rot="10800000">
            <a:off x="6657282" y="2904715"/>
            <a:ext cx="2064653" cy="72309"/>
            <a:chOff x="1791558" y="1906550"/>
            <a:chExt cx="2407447" cy="79400"/>
          </a:xfrm>
        </p:grpSpPr>
        <p:cxnSp>
          <p:nvCxnSpPr>
            <p:cNvPr id="36" name="Straight Connector 35">
              <a:extLst>
                <a:ext uri="{FF2B5EF4-FFF2-40B4-BE49-F238E27FC236}">
                  <a16:creationId xmlns:a16="http://schemas.microsoft.com/office/drawing/2014/main" id="{CE98C280-BE9D-7EE4-9A6A-B001992E561F}"/>
                </a:ext>
              </a:extLst>
            </p:cNvPr>
            <p:cNvCxnSpPr>
              <a:cxnSpLocks/>
            </p:cNvCxnSpPr>
            <p:nvPr/>
          </p:nvCxnSpPr>
          <p:spPr>
            <a:xfrm>
              <a:off x="1870558" y="1946249"/>
              <a:ext cx="2328447" cy="0"/>
            </a:xfrm>
            <a:prstGeom prst="line">
              <a:avLst/>
            </a:prstGeom>
            <a:ln w="9525">
              <a:solidFill>
                <a:srgbClr val="B8B8B8"/>
              </a:solidFill>
            </a:ln>
          </p:spPr>
          <p:style>
            <a:lnRef idx="1">
              <a:schemeClr val="accent1"/>
            </a:lnRef>
            <a:fillRef idx="0">
              <a:schemeClr val="accent1"/>
            </a:fillRef>
            <a:effectRef idx="0">
              <a:schemeClr val="accent1"/>
            </a:effectRef>
            <a:fontRef idx="minor">
              <a:schemeClr val="tx1"/>
            </a:fontRef>
          </p:style>
        </p:cxnSp>
        <p:sp>
          <p:nvSpPr>
            <p:cNvPr id="37" name="Google Shape;1210;p32">
              <a:extLst>
                <a:ext uri="{FF2B5EF4-FFF2-40B4-BE49-F238E27FC236}">
                  <a16:creationId xmlns:a16="http://schemas.microsoft.com/office/drawing/2014/main" id="{CD43FAE9-E923-3CA8-E6E2-25AA98A94D71}"/>
                </a:ext>
              </a:extLst>
            </p:cNvPr>
            <p:cNvSpPr/>
            <p:nvPr/>
          </p:nvSpPr>
          <p:spPr>
            <a:xfrm rot="5400000">
              <a:off x="1791358" y="1906750"/>
              <a:ext cx="79400" cy="79000"/>
            </a:xfrm>
            <a:custGeom>
              <a:avLst/>
              <a:gdLst/>
              <a:ahLst/>
              <a:cxnLst/>
              <a:rect l="l" t="t" r="r" b="b"/>
              <a:pathLst>
                <a:path w="2382" h="2370" extrusionOk="0">
                  <a:moveTo>
                    <a:pt x="1191" y="1"/>
                  </a:moveTo>
                  <a:cubicBezTo>
                    <a:pt x="537" y="1"/>
                    <a:pt x="1" y="536"/>
                    <a:pt x="1" y="1191"/>
                  </a:cubicBezTo>
                  <a:cubicBezTo>
                    <a:pt x="1" y="1846"/>
                    <a:pt x="537" y="2370"/>
                    <a:pt x="1191" y="2370"/>
                  </a:cubicBezTo>
                  <a:cubicBezTo>
                    <a:pt x="1846" y="2370"/>
                    <a:pt x="2382" y="1846"/>
                    <a:pt x="2382" y="1191"/>
                  </a:cubicBezTo>
                  <a:cubicBezTo>
                    <a:pt x="2382" y="536"/>
                    <a:pt x="1846" y="1"/>
                    <a:pt x="1191" y="1"/>
                  </a:cubicBezTo>
                  <a:close/>
                </a:path>
              </a:pathLst>
            </a:custGeom>
            <a:solidFill>
              <a:srgbClr val="B8B8B8"/>
            </a:solidFill>
            <a:ln>
              <a:solidFill>
                <a:srgbClr val="B8B8B8"/>
              </a:solidFill>
            </a:ln>
          </p:spPr>
          <p:txBody>
            <a:bodyPr spcFirstLastPara="1" wrap="square" lIns="121900" tIns="121900" rIns="121900" bIns="121900" anchor="ctr" anchorCtr="0">
              <a:noAutofit/>
            </a:bodyPr>
            <a:lstStyle/>
            <a:p>
              <a:endParaRPr sz="2400" dirty="0"/>
            </a:p>
          </p:txBody>
        </p:sp>
      </p:grpSp>
      <p:grpSp>
        <p:nvGrpSpPr>
          <p:cNvPr id="32" name="Group 31">
            <a:extLst>
              <a:ext uri="{FF2B5EF4-FFF2-40B4-BE49-F238E27FC236}">
                <a16:creationId xmlns:a16="http://schemas.microsoft.com/office/drawing/2014/main" id="{7B3ECF84-BF97-E74B-9264-54B0FC0B9284}"/>
              </a:ext>
            </a:extLst>
          </p:cNvPr>
          <p:cNvGrpSpPr/>
          <p:nvPr/>
        </p:nvGrpSpPr>
        <p:grpSpPr>
          <a:xfrm>
            <a:off x="6657282" y="2413939"/>
            <a:ext cx="995989" cy="1020001"/>
            <a:chOff x="1750060" y="95"/>
            <a:chExt cx="1747506" cy="2008628"/>
          </a:xfrm>
          <a:effectLst>
            <a:outerShdw blurRad="50800" dist="38100" dir="2700000" algn="tl" rotWithShape="0">
              <a:prstClr val="black">
                <a:alpha val="40000"/>
              </a:prstClr>
            </a:outerShdw>
          </a:effectLst>
        </p:grpSpPr>
        <p:sp>
          <p:nvSpPr>
            <p:cNvPr id="34" name="Hexagon 33">
              <a:extLst>
                <a:ext uri="{FF2B5EF4-FFF2-40B4-BE49-F238E27FC236}">
                  <a16:creationId xmlns:a16="http://schemas.microsoft.com/office/drawing/2014/main" id="{3533A74A-FB27-9CA1-6F2C-86355636A947}"/>
                </a:ext>
              </a:extLst>
            </p:cNvPr>
            <p:cNvSpPr/>
            <p:nvPr/>
          </p:nvSpPr>
          <p:spPr>
            <a:xfrm rot="5400000">
              <a:off x="1619499" y="130656"/>
              <a:ext cx="2008628" cy="1747506"/>
            </a:xfrm>
            <a:prstGeom prst="hexagon">
              <a:avLst>
                <a:gd name="adj" fmla="val 25000"/>
                <a:gd name="vf" fmla="val 115470"/>
              </a:avLst>
            </a:prstGeom>
            <a:solidFill>
              <a:schemeClr val="bg1"/>
            </a:solidFill>
            <a:ln w="76200">
              <a:solidFill>
                <a:schemeClr val="accent5"/>
              </a:solidFill>
            </a:ln>
            <a:effectLst>
              <a:outerShdw blurRad="50800" dist="38100" dir="2700000" algn="tl" rotWithShape="0">
                <a:prstClr val="black">
                  <a:alpha val="40000"/>
                </a:prstClr>
              </a:outerShdw>
              <a:softEdge rad="127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5" name="Hexagon 4">
              <a:extLst>
                <a:ext uri="{FF2B5EF4-FFF2-40B4-BE49-F238E27FC236}">
                  <a16:creationId xmlns:a16="http://schemas.microsoft.com/office/drawing/2014/main" id="{00FF4385-A55B-22A6-FDCB-0677EFC1E415}"/>
                </a:ext>
              </a:extLst>
            </p:cNvPr>
            <p:cNvSpPr txBox="1"/>
            <p:nvPr/>
          </p:nvSpPr>
          <p:spPr>
            <a:xfrm>
              <a:off x="2022380" y="313106"/>
              <a:ext cx="1202866" cy="13826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dirty="0"/>
            </a:p>
          </p:txBody>
        </p:sp>
      </p:grpSp>
      <p:grpSp>
        <p:nvGrpSpPr>
          <p:cNvPr id="39" name="Group 38">
            <a:extLst>
              <a:ext uri="{FF2B5EF4-FFF2-40B4-BE49-F238E27FC236}">
                <a16:creationId xmlns:a16="http://schemas.microsoft.com/office/drawing/2014/main" id="{FFA82ACD-11E4-1400-5E44-9A078DD71FFC}"/>
              </a:ext>
            </a:extLst>
          </p:cNvPr>
          <p:cNvGrpSpPr/>
          <p:nvPr/>
        </p:nvGrpSpPr>
        <p:grpSpPr>
          <a:xfrm rot="10800000">
            <a:off x="7087137" y="5404606"/>
            <a:ext cx="1732478" cy="72309"/>
            <a:chOff x="1791560" y="1919038"/>
            <a:chExt cx="2020121" cy="79400"/>
          </a:xfrm>
          <a:solidFill>
            <a:srgbClr val="B8B8B8"/>
          </a:solidFill>
        </p:grpSpPr>
        <p:cxnSp>
          <p:nvCxnSpPr>
            <p:cNvPr id="46" name="Straight Connector 45">
              <a:extLst>
                <a:ext uri="{FF2B5EF4-FFF2-40B4-BE49-F238E27FC236}">
                  <a16:creationId xmlns:a16="http://schemas.microsoft.com/office/drawing/2014/main" id="{D7281E5D-58AD-13E4-3071-25DBF0C2F28C}"/>
                </a:ext>
              </a:extLst>
            </p:cNvPr>
            <p:cNvCxnSpPr>
              <a:cxnSpLocks/>
            </p:cNvCxnSpPr>
            <p:nvPr/>
          </p:nvCxnSpPr>
          <p:spPr>
            <a:xfrm rot="10800000" flipH="1" flipV="1">
              <a:off x="1831060" y="1958841"/>
              <a:ext cx="1980621" cy="16999"/>
            </a:xfrm>
            <a:prstGeom prst="line">
              <a:avLst/>
            </a:prstGeom>
            <a:grpFill/>
            <a:ln w="9525">
              <a:solidFill>
                <a:srgbClr val="B8B8B8"/>
              </a:solidFill>
            </a:ln>
          </p:spPr>
          <p:style>
            <a:lnRef idx="1">
              <a:schemeClr val="accent1"/>
            </a:lnRef>
            <a:fillRef idx="0">
              <a:schemeClr val="accent1"/>
            </a:fillRef>
            <a:effectRef idx="0">
              <a:schemeClr val="accent1"/>
            </a:effectRef>
            <a:fontRef idx="minor">
              <a:schemeClr val="tx1"/>
            </a:fontRef>
          </p:style>
        </p:cxnSp>
        <p:sp>
          <p:nvSpPr>
            <p:cNvPr id="47" name="Google Shape;1210;p32">
              <a:extLst>
                <a:ext uri="{FF2B5EF4-FFF2-40B4-BE49-F238E27FC236}">
                  <a16:creationId xmlns:a16="http://schemas.microsoft.com/office/drawing/2014/main" id="{EE9776EF-B723-2DF1-AFB3-41D50CC4C58B}"/>
                </a:ext>
              </a:extLst>
            </p:cNvPr>
            <p:cNvSpPr/>
            <p:nvPr/>
          </p:nvSpPr>
          <p:spPr>
            <a:xfrm rot="5400000">
              <a:off x="1791360" y="1919238"/>
              <a:ext cx="79400" cy="79000"/>
            </a:xfrm>
            <a:custGeom>
              <a:avLst/>
              <a:gdLst/>
              <a:ahLst/>
              <a:cxnLst/>
              <a:rect l="l" t="t" r="r" b="b"/>
              <a:pathLst>
                <a:path w="2382" h="2370" extrusionOk="0">
                  <a:moveTo>
                    <a:pt x="1191" y="1"/>
                  </a:moveTo>
                  <a:cubicBezTo>
                    <a:pt x="537" y="1"/>
                    <a:pt x="1" y="536"/>
                    <a:pt x="1" y="1191"/>
                  </a:cubicBezTo>
                  <a:cubicBezTo>
                    <a:pt x="1" y="1846"/>
                    <a:pt x="537" y="2370"/>
                    <a:pt x="1191" y="2370"/>
                  </a:cubicBezTo>
                  <a:cubicBezTo>
                    <a:pt x="1846" y="2370"/>
                    <a:pt x="2382" y="1846"/>
                    <a:pt x="2382" y="1191"/>
                  </a:cubicBezTo>
                  <a:cubicBezTo>
                    <a:pt x="2382" y="536"/>
                    <a:pt x="1846" y="1"/>
                    <a:pt x="1191" y="1"/>
                  </a:cubicBezTo>
                  <a:close/>
                </a:path>
              </a:pathLst>
            </a:custGeom>
            <a:grpFill/>
            <a:ln>
              <a:solidFill>
                <a:srgbClr val="B8B8B8"/>
              </a:solidFill>
            </a:ln>
          </p:spPr>
          <p:txBody>
            <a:bodyPr spcFirstLastPara="1" wrap="square" lIns="121900" tIns="121900" rIns="121900" bIns="121900" anchor="ctr" anchorCtr="0">
              <a:noAutofit/>
            </a:bodyPr>
            <a:lstStyle/>
            <a:p>
              <a:endParaRPr sz="2400" dirty="0"/>
            </a:p>
          </p:txBody>
        </p:sp>
      </p:grpSp>
      <p:sp>
        <p:nvSpPr>
          <p:cNvPr id="44" name="Hexagon 43">
            <a:extLst>
              <a:ext uri="{FF2B5EF4-FFF2-40B4-BE49-F238E27FC236}">
                <a16:creationId xmlns:a16="http://schemas.microsoft.com/office/drawing/2014/main" id="{CEBE08C0-7D6F-CA34-A919-E86608024FA9}"/>
              </a:ext>
            </a:extLst>
          </p:cNvPr>
          <p:cNvSpPr/>
          <p:nvPr/>
        </p:nvSpPr>
        <p:spPr>
          <a:xfrm rot="5400000">
            <a:off x="6646373" y="4909040"/>
            <a:ext cx="1020001" cy="995989"/>
          </a:xfrm>
          <a:prstGeom prst="hexagon">
            <a:avLst>
              <a:gd name="adj" fmla="val 25000"/>
              <a:gd name="vf" fmla="val 115470"/>
            </a:avLst>
          </a:prstGeom>
          <a:solidFill>
            <a:schemeClr val="bg1"/>
          </a:solidFill>
          <a:ln w="76200">
            <a:solidFill>
              <a:srgbClr val="FF0000"/>
            </a:solidFill>
          </a:ln>
          <a:effectLst>
            <a:outerShdw blurRad="50800" dist="38100" dir="2700000" algn="tl" rotWithShape="0">
              <a:prstClr val="black">
                <a:alpha val="40000"/>
              </a:prstClr>
            </a:outerShdw>
            <a:softEdge rad="1270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Hexagon 4">
            <a:extLst>
              <a:ext uri="{FF2B5EF4-FFF2-40B4-BE49-F238E27FC236}">
                <a16:creationId xmlns:a16="http://schemas.microsoft.com/office/drawing/2014/main" id="{5B559D2C-D157-2736-DE4C-BACDCD6C3AFA}"/>
              </a:ext>
            </a:extLst>
          </p:cNvPr>
          <p:cNvSpPr txBox="1"/>
          <p:nvPr/>
        </p:nvSpPr>
        <p:spPr>
          <a:xfrm>
            <a:off x="6812490" y="4972216"/>
            <a:ext cx="685572" cy="702101"/>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dirty="0"/>
          </a:p>
        </p:txBody>
      </p:sp>
      <p:pic>
        <p:nvPicPr>
          <p:cNvPr id="49" name="Picture 48">
            <a:extLst>
              <a:ext uri="{FF2B5EF4-FFF2-40B4-BE49-F238E27FC236}">
                <a16:creationId xmlns:a16="http://schemas.microsoft.com/office/drawing/2014/main" id="{4E9652E3-92DC-1AC4-27AE-50A39DECB878}"/>
              </a:ext>
            </a:extLst>
          </p:cNvPr>
          <p:cNvPicPr>
            <a:picLocks noChangeAspect="1"/>
          </p:cNvPicPr>
          <p:nvPr/>
        </p:nvPicPr>
        <p:blipFill>
          <a:blip r:embed="rId3"/>
          <a:stretch>
            <a:fillRect/>
          </a:stretch>
        </p:blipFill>
        <p:spPr>
          <a:xfrm>
            <a:off x="4885817" y="1139704"/>
            <a:ext cx="534591" cy="534591"/>
          </a:xfrm>
          <a:prstGeom prst="rect">
            <a:avLst/>
          </a:prstGeom>
        </p:spPr>
      </p:pic>
      <p:sp>
        <p:nvSpPr>
          <p:cNvPr id="50" name="TextBox 49">
            <a:extLst>
              <a:ext uri="{FF2B5EF4-FFF2-40B4-BE49-F238E27FC236}">
                <a16:creationId xmlns:a16="http://schemas.microsoft.com/office/drawing/2014/main" id="{FC4A9B04-EA02-0CFF-BAE0-3034CEAB2877}"/>
              </a:ext>
            </a:extLst>
          </p:cNvPr>
          <p:cNvSpPr txBox="1"/>
          <p:nvPr/>
        </p:nvSpPr>
        <p:spPr>
          <a:xfrm>
            <a:off x="798905" y="1125068"/>
            <a:ext cx="2280138" cy="707886"/>
          </a:xfrm>
          <a:prstGeom prst="rect">
            <a:avLst/>
          </a:prstGeom>
          <a:noFill/>
          <a:ln>
            <a:noFill/>
          </a:ln>
        </p:spPr>
        <p:txBody>
          <a:bodyPr wrap="square" rtlCol="0">
            <a:spAutoFit/>
          </a:bodyPr>
          <a:lstStyle/>
          <a:p>
            <a:pPr algn="r"/>
            <a:r>
              <a:rPr lang="en-GB" sz="2000" b="1" dirty="0">
                <a:solidFill>
                  <a:schemeClr val="accent4"/>
                </a:solidFill>
                <a:latin typeface="Montserrat" pitchFamily="2" charset="77"/>
              </a:rPr>
              <a:t>Attacker Controls Input</a:t>
            </a:r>
          </a:p>
        </p:txBody>
      </p:sp>
      <p:sp>
        <p:nvSpPr>
          <p:cNvPr id="52" name="TextBox 51">
            <a:extLst>
              <a:ext uri="{FF2B5EF4-FFF2-40B4-BE49-F238E27FC236}">
                <a16:creationId xmlns:a16="http://schemas.microsoft.com/office/drawing/2014/main" id="{3E76BB3E-CBFB-2C02-9669-B1CD203F0E0A}"/>
              </a:ext>
            </a:extLst>
          </p:cNvPr>
          <p:cNvSpPr txBox="1"/>
          <p:nvPr/>
        </p:nvSpPr>
        <p:spPr>
          <a:xfrm>
            <a:off x="811368" y="3705298"/>
            <a:ext cx="2280139" cy="707886"/>
          </a:xfrm>
          <a:prstGeom prst="rect">
            <a:avLst/>
          </a:prstGeom>
          <a:noFill/>
          <a:ln>
            <a:noFill/>
          </a:ln>
        </p:spPr>
        <p:txBody>
          <a:bodyPr wrap="square" rtlCol="0">
            <a:spAutoFit/>
          </a:bodyPr>
          <a:lstStyle/>
          <a:p>
            <a:pPr algn="r"/>
            <a:r>
              <a:rPr lang="en-GB" sz="2000" b="1" dirty="0">
                <a:solidFill>
                  <a:schemeClr val="accent6"/>
                </a:solidFill>
                <a:latin typeface="Montserrat" pitchFamily="2" charset="77"/>
              </a:rPr>
              <a:t>Backtracking Engine Use</a:t>
            </a:r>
          </a:p>
        </p:txBody>
      </p:sp>
      <p:sp>
        <p:nvSpPr>
          <p:cNvPr id="60" name="TextBox 59">
            <a:extLst>
              <a:ext uri="{FF2B5EF4-FFF2-40B4-BE49-F238E27FC236}">
                <a16:creationId xmlns:a16="http://schemas.microsoft.com/office/drawing/2014/main" id="{930FC932-A828-7E2B-F07B-17F80607A2CA}"/>
              </a:ext>
            </a:extLst>
          </p:cNvPr>
          <p:cNvSpPr txBox="1"/>
          <p:nvPr/>
        </p:nvSpPr>
        <p:spPr>
          <a:xfrm>
            <a:off x="8698011" y="2648481"/>
            <a:ext cx="2884141" cy="707886"/>
          </a:xfrm>
          <a:prstGeom prst="rect">
            <a:avLst/>
          </a:prstGeom>
          <a:noFill/>
          <a:ln>
            <a:noFill/>
          </a:ln>
        </p:spPr>
        <p:txBody>
          <a:bodyPr wrap="square" rtlCol="0">
            <a:spAutoFit/>
          </a:bodyPr>
          <a:lstStyle/>
          <a:p>
            <a:r>
              <a:rPr lang="en-GB" sz="2000" b="1" dirty="0">
                <a:solidFill>
                  <a:schemeClr val="accent5"/>
                </a:solidFill>
                <a:latin typeface="Montserrat" pitchFamily="2" charset="77"/>
              </a:rPr>
              <a:t>Input Reaches Super-Linear Regex</a:t>
            </a:r>
          </a:p>
        </p:txBody>
      </p:sp>
      <p:sp>
        <p:nvSpPr>
          <p:cNvPr id="63" name="TextBox 62">
            <a:extLst>
              <a:ext uri="{FF2B5EF4-FFF2-40B4-BE49-F238E27FC236}">
                <a16:creationId xmlns:a16="http://schemas.microsoft.com/office/drawing/2014/main" id="{87BA6736-D181-A533-61ED-3B9DF7F72EE6}"/>
              </a:ext>
            </a:extLst>
          </p:cNvPr>
          <p:cNvSpPr txBox="1"/>
          <p:nvPr/>
        </p:nvSpPr>
        <p:spPr>
          <a:xfrm>
            <a:off x="8785739" y="5140538"/>
            <a:ext cx="2803216" cy="707886"/>
          </a:xfrm>
          <a:prstGeom prst="rect">
            <a:avLst/>
          </a:prstGeom>
          <a:noFill/>
          <a:ln>
            <a:noFill/>
          </a:ln>
        </p:spPr>
        <p:txBody>
          <a:bodyPr wrap="square" rtlCol="0">
            <a:spAutoFit/>
          </a:bodyPr>
          <a:lstStyle/>
          <a:p>
            <a:r>
              <a:rPr lang="en-GB" sz="2000" b="1" dirty="0">
                <a:solidFill>
                  <a:schemeClr val="accent3"/>
                </a:solidFill>
                <a:latin typeface="Montserrat" pitchFamily="2" charset="77"/>
              </a:rPr>
              <a:t>Arbitrary Request Assumption</a:t>
            </a:r>
          </a:p>
        </p:txBody>
      </p:sp>
      <p:pic>
        <p:nvPicPr>
          <p:cNvPr id="65" name="Picture 64">
            <a:extLst>
              <a:ext uri="{FF2B5EF4-FFF2-40B4-BE49-F238E27FC236}">
                <a16:creationId xmlns:a16="http://schemas.microsoft.com/office/drawing/2014/main" id="{293D142D-B2B1-0CD4-1249-70B5CAF2E219}"/>
              </a:ext>
            </a:extLst>
          </p:cNvPr>
          <p:cNvPicPr>
            <a:picLocks noChangeAspect="1"/>
          </p:cNvPicPr>
          <p:nvPr/>
        </p:nvPicPr>
        <p:blipFill>
          <a:blip r:embed="rId4"/>
          <a:stretch>
            <a:fillRect/>
          </a:stretch>
        </p:blipFill>
        <p:spPr>
          <a:xfrm>
            <a:off x="6864610" y="5105648"/>
            <a:ext cx="597916" cy="597916"/>
          </a:xfrm>
          <a:prstGeom prst="rect">
            <a:avLst/>
          </a:prstGeom>
        </p:spPr>
      </p:pic>
      <p:pic>
        <p:nvPicPr>
          <p:cNvPr id="66" name="Picture 65">
            <a:extLst>
              <a:ext uri="{FF2B5EF4-FFF2-40B4-BE49-F238E27FC236}">
                <a16:creationId xmlns:a16="http://schemas.microsoft.com/office/drawing/2014/main" id="{D8646F40-7FF7-331E-3466-4A7C60C0DFF3}"/>
              </a:ext>
            </a:extLst>
          </p:cNvPr>
          <p:cNvPicPr>
            <a:picLocks noChangeAspect="1"/>
          </p:cNvPicPr>
          <p:nvPr/>
        </p:nvPicPr>
        <p:blipFill>
          <a:blip r:embed="rId5"/>
          <a:stretch>
            <a:fillRect/>
          </a:stretch>
        </p:blipFill>
        <p:spPr>
          <a:xfrm>
            <a:off x="4866025" y="3623254"/>
            <a:ext cx="597916" cy="597916"/>
          </a:xfrm>
          <a:prstGeom prst="rect">
            <a:avLst/>
          </a:prstGeom>
        </p:spPr>
      </p:pic>
      <p:pic>
        <p:nvPicPr>
          <p:cNvPr id="67" name="Picture 66">
            <a:extLst>
              <a:ext uri="{FF2B5EF4-FFF2-40B4-BE49-F238E27FC236}">
                <a16:creationId xmlns:a16="http://schemas.microsoft.com/office/drawing/2014/main" id="{311AF4E7-C486-383C-F2E7-9FF38A8D7A55}"/>
              </a:ext>
            </a:extLst>
          </p:cNvPr>
          <p:cNvPicPr>
            <a:picLocks noChangeAspect="1"/>
          </p:cNvPicPr>
          <p:nvPr/>
        </p:nvPicPr>
        <p:blipFill>
          <a:blip r:embed="rId6"/>
          <a:stretch>
            <a:fillRect/>
          </a:stretch>
        </p:blipFill>
        <p:spPr>
          <a:xfrm>
            <a:off x="6878563" y="2660243"/>
            <a:ext cx="553425" cy="553425"/>
          </a:xfrm>
          <a:prstGeom prst="rect">
            <a:avLst/>
          </a:prstGeom>
        </p:spPr>
      </p:pic>
      <p:sp>
        <p:nvSpPr>
          <p:cNvPr id="68" name="TextBox 67">
            <a:extLst>
              <a:ext uri="{FF2B5EF4-FFF2-40B4-BE49-F238E27FC236}">
                <a16:creationId xmlns:a16="http://schemas.microsoft.com/office/drawing/2014/main" id="{DD4856C0-E869-1394-0871-B3B2BBCCD157}"/>
              </a:ext>
            </a:extLst>
          </p:cNvPr>
          <p:cNvSpPr txBox="1"/>
          <p:nvPr/>
        </p:nvSpPr>
        <p:spPr>
          <a:xfrm>
            <a:off x="798905" y="1841404"/>
            <a:ext cx="3693473" cy="1015663"/>
          </a:xfrm>
          <a:prstGeom prst="rect">
            <a:avLst/>
          </a:prstGeom>
          <a:solidFill>
            <a:srgbClr val="44C386">
              <a:alpha val="20000"/>
            </a:srgbClr>
          </a:solidFill>
          <a:ln w="12700">
            <a:solidFill>
              <a:srgbClr val="44C386"/>
            </a:solidFill>
          </a:ln>
        </p:spPr>
        <p:txBody>
          <a:bodyPr wrap="square" rtlCol="0">
            <a:spAutoFit/>
          </a:bodyPr>
          <a:lstStyle/>
          <a:p>
            <a:pPr algn="ctr"/>
            <a:r>
              <a:rPr lang="en-GB" sz="2000" dirty="0">
                <a:latin typeface="Montserrat" pitchFamily="2" charset="77"/>
              </a:rPr>
              <a:t>Assumes attacker can manipulate input to exploit vulnerabilities.</a:t>
            </a:r>
          </a:p>
        </p:txBody>
      </p:sp>
      <p:sp>
        <p:nvSpPr>
          <p:cNvPr id="69" name="TextBox 68">
            <a:extLst>
              <a:ext uri="{FF2B5EF4-FFF2-40B4-BE49-F238E27FC236}">
                <a16:creationId xmlns:a16="http://schemas.microsoft.com/office/drawing/2014/main" id="{BE883318-0F53-60BC-FA7E-78711E2FF2DB}"/>
              </a:ext>
            </a:extLst>
          </p:cNvPr>
          <p:cNvSpPr txBox="1"/>
          <p:nvPr/>
        </p:nvSpPr>
        <p:spPr>
          <a:xfrm>
            <a:off x="798906" y="4421634"/>
            <a:ext cx="3704652" cy="1015663"/>
          </a:xfrm>
          <a:prstGeom prst="rect">
            <a:avLst/>
          </a:prstGeom>
          <a:solidFill>
            <a:schemeClr val="accent6">
              <a:alpha val="19922"/>
            </a:schemeClr>
          </a:solidFill>
          <a:ln w="12700">
            <a:solidFill>
              <a:schemeClr val="accent6"/>
            </a:solidFill>
          </a:ln>
        </p:spPr>
        <p:txBody>
          <a:bodyPr wrap="square" rtlCol="0">
            <a:spAutoFit/>
          </a:bodyPr>
          <a:lstStyle/>
          <a:p>
            <a:pPr algn="ctr"/>
            <a:r>
              <a:rPr lang="en-GB" sz="2000" dirty="0">
                <a:latin typeface="Montserrat" pitchFamily="2" charset="77"/>
              </a:rPr>
              <a:t>Assumes attacker knows the regex engine and its weaknesses.</a:t>
            </a:r>
          </a:p>
        </p:txBody>
      </p:sp>
      <p:sp>
        <p:nvSpPr>
          <p:cNvPr id="70" name="TextBox 69">
            <a:extLst>
              <a:ext uri="{FF2B5EF4-FFF2-40B4-BE49-F238E27FC236}">
                <a16:creationId xmlns:a16="http://schemas.microsoft.com/office/drawing/2014/main" id="{4025A270-ACC3-A031-90AC-ABCDFE44DE8C}"/>
              </a:ext>
            </a:extLst>
          </p:cNvPr>
          <p:cNvSpPr txBox="1"/>
          <p:nvPr/>
        </p:nvSpPr>
        <p:spPr>
          <a:xfrm>
            <a:off x="7808479" y="1544254"/>
            <a:ext cx="3923220" cy="1015663"/>
          </a:xfrm>
          <a:prstGeom prst="rect">
            <a:avLst/>
          </a:prstGeom>
          <a:solidFill>
            <a:schemeClr val="accent5">
              <a:alpha val="20000"/>
            </a:schemeClr>
          </a:solidFill>
          <a:ln w="12700">
            <a:solidFill>
              <a:schemeClr val="accent5"/>
            </a:solidFill>
          </a:ln>
        </p:spPr>
        <p:txBody>
          <a:bodyPr wrap="square" rtlCol="0">
            <a:spAutoFit/>
          </a:bodyPr>
          <a:lstStyle/>
          <a:p>
            <a:pPr algn="ctr"/>
            <a:r>
              <a:rPr lang="en-GB" sz="2000" dirty="0">
                <a:latin typeface="Montserrat" pitchFamily="2" charset="77"/>
              </a:rPr>
              <a:t>Presumes attacker input is matched against a vulnerable regex.</a:t>
            </a:r>
          </a:p>
        </p:txBody>
      </p:sp>
      <p:sp>
        <p:nvSpPr>
          <p:cNvPr id="71" name="TextBox 70">
            <a:extLst>
              <a:ext uri="{FF2B5EF4-FFF2-40B4-BE49-F238E27FC236}">
                <a16:creationId xmlns:a16="http://schemas.microsoft.com/office/drawing/2014/main" id="{6C491421-11BA-29D3-5A0D-C2A5F0242CC6}"/>
              </a:ext>
            </a:extLst>
          </p:cNvPr>
          <p:cNvSpPr txBox="1"/>
          <p:nvPr/>
        </p:nvSpPr>
        <p:spPr>
          <a:xfrm>
            <a:off x="7800204" y="4082124"/>
            <a:ext cx="3923220" cy="1015663"/>
          </a:xfrm>
          <a:prstGeom prst="rect">
            <a:avLst/>
          </a:prstGeom>
          <a:solidFill>
            <a:schemeClr val="accent3">
              <a:alpha val="19870"/>
            </a:schemeClr>
          </a:solidFill>
          <a:ln w="12700">
            <a:solidFill>
              <a:srgbClr val="FF0000"/>
            </a:solidFill>
          </a:ln>
        </p:spPr>
        <p:txBody>
          <a:bodyPr wrap="square" rtlCol="0">
            <a:spAutoFit/>
          </a:bodyPr>
          <a:lstStyle/>
          <a:p>
            <a:pPr algn="ctr"/>
            <a:r>
              <a:rPr lang="en-GB" sz="2000" dirty="0">
                <a:latin typeface="Montserrat" pitchFamily="2" charset="77"/>
              </a:rPr>
              <a:t>Assumes attackers can send unlimited requests without restriction.</a:t>
            </a:r>
          </a:p>
        </p:txBody>
      </p:sp>
      <p:sp>
        <p:nvSpPr>
          <p:cNvPr id="74" name="Rounded Rectangle 73">
            <a:extLst>
              <a:ext uri="{FF2B5EF4-FFF2-40B4-BE49-F238E27FC236}">
                <a16:creationId xmlns:a16="http://schemas.microsoft.com/office/drawing/2014/main" id="{17D69C95-FD3A-D9B4-007E-5C50B792309C}"/>
              </a:ext>
            </a:extLst>
          </p:cNvPr>
          <p:cNvSpPr/>
          <p:nvPr/>
        </p:nvSpPr>
        <p:spPr>
          <a:xfrm>
            <a:off x="1759743" y="2793230"/>
            <a:ext cx="1536325" cy="527747"/>
          </a:xfrm>
          <a:prstGeom prst="roundRect">
            <a:avLst/>
          </a:prstGeom>
          <a:solidFill>
            <a:srgbClr val="44C386"/>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35 studies</a:t>
            </a:r>
          </a:p>
        </p:txBody>
      </p:sp>
      <p:sp>
        <p:nvSpPr>
          <p:cNvPr id="83" name="Rounded Rectangle 82">
            <a:extLst>
              <a:ext uri="{FF2B5EF4-FFF2-40B4-BE49-F238E27FC236}">
                <a16:creationId xmlns:a16="http://schemas.microsoft.com/office/drawing/2014/main" id="{BEFCB302-E0A2-9542-0209-ACA8FC532DE6}"/>
              </a:ext>
            </a:extLst>
          </p:cNvPr>
          <p:cNvSpPr/>
          <p:nvPr/>
        </p:nvSpPr>
        <p:spPr>
          <a:xfrm>
            <a:off x="1757644" y="5393562"/>
            <a:ext cx="1538424" cy="5292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33 studies</a:t>
            </a:r>
          </a:p>
        </p:txBody>
      </p:sp>
      <p:sp>
        <p:nvSpPr>
          <p:cNvPr id="84" name="Rounded Rectangle 83">
            <a:extLst>
              <a:ext uri="{FF2B5EF4-FFF2-40B4-BE49-F238E27FC236}">
                <a16:creationId xmlns:a16="http://schemas.microsoft.com/office/drawing/2014/main" id="{A90649BD-2AEB-8427-1980-F5AA189C0196}"/>
              </a:ext>
            </a:extLst>
          </p:cNvPr>
          <p:cNvSpPr/>
          <p:nvPr/>
        </p:nvSpPr>
        <p:spPr>
          <a:xfrm>
            <a:off x="9094928" y="1070511"/>
            <a:ext cx="1537200" cy="5292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34 studies</a:t>
            </a:r>
          </a:p>
        </p:txBody>
      </p:sp>
      <p:sp>
        <p:nvSpPr>
          <p:cNvPr id="85" name="Rounded Rectangle 84">
            <a:extLst>
              <a:ext uri="{FF2B5EF4-FFF2-40B4-BE49-F238E27FC236}">
                <a16:creationId xmlns:a16="http://schemas.microsoft.com/office/drawing/2014/main" id="{33313B21-C6A9-7BCA-8272-D4F8FE3D8AA4}"/>
              </a:ext>
            </a:extLst>
          </p:cNvPr>
          <p:cNvSpPr/>
          <p:nvPr/>
        </p:nvSpPr>
        <p:spPr>
          <a:xfrm>
            <a:off x="9094928" y="3617075"/>
            <a:ext cx="1537200" cy="529200"/>
          </a:xfrm>
          <a:prstGeom prst="round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32 studies</a:t>
            </a:r>
          </a:p>
        </p:txBody>
      </p:sp>
      <p:sp>
        <p:nvSpPr>
          <p:cNvPr id="87" name="Footer Placeholder 3">
            <a:extLst>
              <a:ext uri="{FF2B5EF4-FFF2-40B4-BE49-F238E27FC236}">
                <a16:creationId xmlns:a16="http://schemas.microsoft.com/office/drawing/2014/main" id="{6ACD7E90-4663-B78D-616F-984420533DEB}"/>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91083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nodePh="1">
                                  <p:stCondLst>
                                    <p:cond delay="0"/>
                                  </p:stCondLst>
                                  <p:endCondLst>
                                    <p:cond evt="begin" delay="0">
                                      <p:tn val="39"/>
                                    </p:cond>
                                  </p:end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4" grpId="0" animBg="1"/>
      <p:bldP spid="45" grpId="0"/>
      <p:bldP spid="52" grpId="0"/>
      <p:bldP spid="60" grpId="0"/>
      <p:bldP spid="63" grpId="0"/>
      <p:bldP spid="69" grpId="0" animBg="1"/>
      <p:bldP spid="70" grpId="0" animBg="1"/>
      <p:bldP spid="71" grpId="0" animBg="1"/>
      <p:bldP spid="83" grpId="0" animBg="1"/>
      <p:bldP spid="84" grpId="0" animBg="1"/>
      <p:bldP spid="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BBA82B7-D980-038E-4822-7019A420ADF1}"/>
              </a:ext>
            </a:extLst>
          </p:cNvPr>
          <p:cNvPicPr>
            <a:picLocks noChangeAspect="1"/>
          </p:cNvPicPr>
          <p:nvPr/>
        </p:nvPicPr>
        <p:blipFill>
          <a:blip r:embed="rId3"/>
          <a:stretch>
            <a:fillRect/>
          </a:stretch>
        </p:blipFill>
        <p:spPr>
          <a:xfrm>
            <a:off x="4470400" y="1803400"/>
            <a:ext cx="3251200" cy="3251200"/>
          </a:xfrm>
          <a:prstGeom prst="rect">
            <a:avLst/>
          </a:prstGeom>
        </p:spPr>
      </p:pic>
      <p:sp>
        <p:nvSpPr>
          <p:cNvPr id="2" name="Title 1">
            <a:extLst>
              <a:ext uri="{FF2B5EF4-FFF2-40B4-BE49-F238E27FC236}">
                <a16:creationId xmlns:a16="http://schemas.microsoft.com/office/drawing/2014/main" id="{249AC505-86BA-10BF-6809-AFDCA5AE0162}"/>
              </a:ext>
            </a:extLst>
          </p:cNvPr>
          <p:cNvSpPr>
            <a:spLocks noGrp="1"/>
          </p:cNvSpPr>
          <p:nvPr>
            <p:ph type="title"/>
          </p:nvPr>
        </p:nvSpPr>
        <p:spPr/>
        <p:txBody>
          <a:bodyPr/>
          <a:lstStyle/>
          <a:p>
            <a:r>
              <a:rPr lang="en-GB" dirty="0"/>
              <a:t>How Do We Define a ReDoS Attack?</a:t>
            </a:r>
            <a:endParaRPr lang="en-US" dirty="0"/>
          </a:p>
        </p:txBody>
      </p:sp>
      <p:sp>
        <p:nvSpPr>
          <p:cNvPr id="4" name="Slide Number Placeholder 3">
            <a:extLst>
              <a:ext uri="{FF2B5EF4-FFF2-40B4-BE49-F238E27FC236}">
                <a16:creationId xmlns:a16="http://schemas.microsoft.com/office/drawing/2014/main" id="{D9ED1C85-793D-5F37-87F1-AB00D49C3DF4}"/>
              </a:ext>
            </a:extLst>
          </p:cNvPr>
          <p:cNvSpPr>
            <a:spLocks noGrp="1"/>
          </p:cNvSpPr>
          <p:nvPr>
            <p:ph type="sldNum" sz="quarter" idx="11"/>
          </p:nvPr>
        </p:nvSpPr>
        <p:spPr/>
        <p:txBody>
          <a:bodyPr/>
          <a:lstStyle/>
          <a:p>
            <a:fld id="{52689698-0BB7-BE4D-A8C0-0C9B085F3959}" type="slidenum">
              <a:rPr lang="de-DE" smtClean="0"/>
              <a:pPr/>
              <a:t>12</a:t>
            </a:fld>
            <a:endParaRPr lang="de-DE" dirty="0"/>
          </a:p>
        </p:txBody>
      </p:sp>
      <p:sp>
        <p:nvSpPr>
          <p:cNvPr id="15" name="Freeform 14">
            <a:extLst>
              <a:ext uri="{FF2B5EF4-FFF2-40B4-BE49-F238E27FC236}">
                <a16:creationId xmlns:a16="http://schemas.microsoft.com/office/drawing/2014/main" id="{1D2D17A2-A4B7-BEBA-2047-5F9379CCFFAC}"/>
              </a:ext>
            </a:extLst>
          </p:cNvPr>
          <p:cNvSpPr/>
          <p:nvPr/>
        </p:nvSpPr>
        <p:spPr>
          <a:xfrm>
            <a:off x="1104612" y="1780499"/>
            <a:ext cx="3014984" cy="990600"/>
          </a:xfrm>
          <a:custGeom>
            <a:avLst/>
            <a:gdLst>
              <a:gd name="connsiteX0" fmla="*/ 0 w 2476500"/>
              <a:gd name="connsiteY0" fmla="*/ 0 h 990600"/>
              <a:gd name="connsiteX1" fmla="*/ 2476500 w 2476500"/>
              <a:gd name="connsiteY1" fmla="*/ 0 h 990600"/>
              <a:gd name="connsiteX2" fmla="*/ 2476500 w 2476500"/>
              <a:gd name="connsiteY2" fmla="*/ 990600 h 990600"/>
              <a:gd name="connsiteX3" fmla="*/ 0 w 2476500"/>
              <a:gd name="connsiteY3" fmla="*/ 990600 h 990600"/>
              <a:gd name="connsiteX4" fmla="*/ 0 w 24765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90600">
                <a:moveTo>
                  <a:pt x="0" y="0"/>
                </a:moveTo>
                <a:lnTo>
                  <a:pt x="2476500" y="0"/>
                </a:lnTo>
                <a:lnTo>
                  <a:pt x="2476500" y="990600"/>
                </a:lnTo>
                <a:lnTo>
                  <a:pt x="0" y="990600"/>
                </a:lnTo>
                <a:lnTo>
                  <a:pt x="0" y="0"/>
                </a:lnTo>
                <a:close/>
              </a:path>
            </a:pathLst>
          </a:custGeom>
          <a:solidFill>
            <a:srgbClr val="3996DF"/>
          </a:solidFill>
          <a:ln>
            <a:solidFill>
              <a:srgbClr val="3996D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endParaRPr lang="en-GB" sz="2000" kern="1200" dirty="0">
              <a:latin typeface="Montserrat" pitchFamily="2" charset="77"/>
            </a:endParaRPr>
          </a:p>
        </p:txBody>
      </p:sp>
      <p:sp>
        <p:nvSpPr>
          <p:cNvPr id="16" name="Freeform 15">
            <a:extLst>
              <a:ext uri="{FF2B5EF4-FFF2-40B4-BE49-F238E27FC236}">
                <a16:creationId xmlns:a16="http://schemas.microsoft.com/office/drawing/2014/main" id="{FF491AEE-89A7-404E-5E58-ED331AAF2C41}"/>
              </a:ext>
            </a:extLst>
          </p:cNvPr>
          <p:cNvSpPr/>
          <p:nvPr/>
        </p:nvSpPr>
        <p:spPr>
          <a:xfrm>
            <a:off x="1104613" y="2771099"/>
            <a:ext cx="3014984" cy="2585490"/>
          </a:xfrm>
          <a:custGeom>
            <a:avLst/>
            <a:gdLst>
              <a:gd name="connsiteX0" fmla="*/ 0 w 2476500"/>
              <a:gd name="connsiteY0" fmla="*/ 0 h 1932480"/>
              <a:gd name="connsiteX1" fmla="*/ 2476500 w 2476500"/>
              <a:gd name="connsiteY1" fmla="*/ 0 h 1932480"/>
              <a:gd name="connsiteX2" fmla="*/ 2476500 w 2476500"/>
              <a:gd name="connsiteY2" fmla="*/ 1932480 h 1932480"/>
              <a:gd name="connsiteX3" fmla="*/ 0 w 2476500"/>
              <a:gd name="connsiteY3" fmla="*/ 1932480 h 1932480"/>
              <a:gd name="connsiteX4" fmla="*/ 0 w 2476500"/>
              <a:gd name="connsiteY4" fmla="*/ 0 h 19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932480">
                <a:moveTo>
                  <a:pt x="0" y="0"/>
                </a:moveTo>
                <a:lnTo>
                  <a:pt x="2476500" y="0"/>
                </a:lnTo>
                <a:lnTo>
                  <a:pt x="2476500" y="1932480"/>
                </a:lnTo>
                <a:lnTo>
                  <a:pt x="0" y="1932480"/>
                </a:lnTo>
                <a:lnTo>
                  <a:pt x="0" y="0"/>
                </a:lnTo>
                <a:close/>
              </a:path>
            </a:pathLst>
          </a:custGeom>
          <a:solidFill>
            <a:schemeClr val="bg1">
              <a:alpha val="90000"/>
            </a:schemeClr>
          </a:solidFill>
          <a:ln>
            <a:solidFill>
              <a:srgbClr val="3996DF">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0" lvl="1" algn="l" defTabSz="1955800">
              <a:lnSpc>
                <a:spcPct val="90000"/>
              </a:lnSpc>
              <a:spcBef>
                <a:spcPct val="0"/>
              </a:spcBef>
              <a:spcAft>
                <a:spcPct val="15000"/>
              </a:spcAft>
            </a:pPr>
            <a:endParaRPr lang="en-GB" sz="4400" kern="1200"/>
          </a:p>
          <a:p>
            <a:pPr marL="0" lvl="1" algn="l" defTabSz="1955800">
              <a:lnSpc>
                <a:spcPct val="90000"/>
              </a:lnSpc>
              <a:spcBef>
                <a:spcPct val="0"/>
              </a:spcBef>
              <a:spcAft>
                <a:spcPct val="15000"/>
              </a:spcAft>
            </a:pPr>
            <a:endParaRPr lang="en-GB" sz="4400" kern="1200"/>
          </a:p>
        </p:txBody>
      </p:sp>
      <p:pic>
        <p:nvPicPr>
          <p:cNvPr id="25" name="Picture 24">
            <a:extLst>
              <a:ext uri="{FF2B5EF4-FFF2-40B4-BE49-F238E27FC236}">
                <a16:creationId xmlns:a16="http://schemas.microsoft.com/office/drawing/2014/main" id="{464211E0-66FB-ADF3-0131-6B6E8CE2E55D}"/>
              </a:ext>
            </a:extLst>
          </p:cNvPr>
          <p:cNvPicPr>
            <a:picLocks noChangeAspect="1"/>
          </p:cNvPicPr>
          <p:nvPr/>
        </p:nvPicPr>
        <p:blipFill>
          <a:blip r:embed="rId4"/>
          <a:stretch>
            <a:fillRect/>
          </a:stretch>
        </p:blipFill>
        <p:spPr>
          <a:xfrm>
            <a:off x="1430457" y="2026643"/>
            <a:ext cx="521563" cy="428410"/>
          </a:xfrm>
          <a:prstGeom prst="rect">
            <a:avLst/>
          </a:prstGeom>
        </p:spPr>
      </p:pic>
      <p:sp>
        <p:nvSpPr>
          <p:cNvPr id="26" name="TextBox 25">
            <a:extLst>
              <a:ext uri="{FF2B5EF4-FFF2-40B4-BE49-F238E27FC236}">
                <a16:creationId xmlns:a16="http://schemas.microsoft.com/office/drawing/2014/main" id="{44E168E5-8087-B57B-F0D9-09DEBCA08EE3}"/>
              </a:ext>
            </a:extLst>
          </p:cNvPr>
          <p:cNvSpPr txBox="1"/>
          <p:nvPr/>
        </p:nvSpPr>
        <p:spPr>
          <a:xfrm>
            <a:off x="2026452" y="2071574"/>
            <a:ext cx="1535729" cy="400110"/>
          </a:xfrm>
          <a:prstGeom prst="rect">
            <a:avLst/>
          </a:prstGeom>
          <a:noFill/>
        </p:spPr>
        <p:txBody>
          <a:bodyPr wrap="square" rtlCol="0">
            <a:spAutoFit/>
          </a:bodyPr>
          <a:lstStyle/>
          <a:p>
            <a:r>
              <a:rPr lang="en-GB" sz="2000" dirty="0">
                <a:solidFill>
                  <a:schemeClr val="bg1"/>
                </a:solidFill>
                <a:latin typeface="Montserrat" pitchFamily="2" charset="77"/>
              </a:rPr>
              <a:t>Slowdown</a:t>
            </a:r>
            <a:endParaRPr lang="en-US" sz="2000" b="0" i="0" dirty="0" err="1">
              <a:solidFill>
                <a:schemeClr val="bg1"/>
              </a:solidFill>
              <a:latin typeface="Montserrat" pitchFamily="2" charset="77"/>
            </a:endParaRPr>
          </a:p>
        </p:txBody>
      </p:sp>
      <p:sp>
        <p:nvSpPr>
          <p:cNvPr id="17" name="Freeform 16">
            <a:extLst>
              <a:ext uri="{FF2B5EF4-FFF2-40B4-BE49-F238E27FC236}">
                <a16:creationId xmlns:a16="http://schemas.microsoft.com/office/drawing/2014/main" id="{74A165E1-04B5-1BF8-3EC4-E6D6F0FB5A37}"/>
              </a:ext>
            </a:extLst>
          </p:cNvPr>
          <p:cNvSpPr/>
          <p:nvPr/>
        </p:nvSpPr>
        <p:spPr>
          <a:xfrm>
            <a:off x="4742566" y="1780499"/>
            <a:ext cx="3014985" cy="990600"/>
          </a:xfrm>
          <a:custGeom>
            <a:avLst/>
            <a:gdLst>
              <a:gd name="connsiteX0" fmla="*/ 0 w 2476500"/>
              <a:gd name="connsiteY0" fmla="*/ 0 h 990600"/>
              <a:gd name="connsiteX1" fmla="*/ 2476500 w 2476500"/>
              <a:gd name="connsiteY1" fmla="*/ 0 h 990600"/>
              <a:gd name="connsiteX2" fmla="*/ 2476500 w 2476500"/>
              <a:gd name="connsiteY2" fmla="*/ 990600 h 990600"/>
              <a:gd name="connsiteX3" fmla="*/ 0 w 2476500"/>
              <a:gd name="connsiteY3" fmla="*/ 990600 h 990600"/>
              <a:gd name="connsiteX4" fmla="*/ 0 w 24765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90600">
                <a:moveTo>
                  <a:pt x="0" y="0"/>
                </a:moveTo>
                <a:lnTo>
                  <a:pt x="2476500" y="0"/>
                </a:lnTo>
                <a:lnTo>
                  <a:pt x="2476500" y="990600"/>
                </a:lnTo>
                <a:lnTo>
                  <a:pt x="0" y="990600"/>
                </a:lnTo>
                <a:lnTo>
                  <a:pt x="0" y="0"/>
                </a:lnTo>
                <a:close/>
              </a:path>
            </a:pathLst>
          </a:custGeom>
          <a:solidFill>
            <a:srgbClr val="567EF3"/>
          </a:solidFill>
          <a:ln>
            <a:solidFill>
              <a:srgbClr val="567EF3"/>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GB" sz="2000" kern="1200" dirty="0">
              <a:latin typeface="Montserrat" pitchFamily="2" charset="77"/>
            </a:endParaRPr>
          </a:p>
        </p:txBody>
      </p:sp>
      <p:sp>
        <p:nvSpPr>
          <p:cNvPr id="18" name="Freeform 17">
            <a:extLst>
              <a:ext uri="{FF2B5EF4-FFF2-40B4-BE49-F238E27FC236}">
                <a16:creationId xmlns:a16="http://schemas.microsoft.com/office/drawing/2014/main" id="{4ABC88AD-88DC-1D1D-13EF-DB1046403BBE}"/>
              </a:ext>
            </a:extLst>
          </p:cNvPr>
          <p:cNvSpPr/>
          <p:nvPr/>
        </p:nvSpPr>
        <p:spPr>
          <a:xfrm>
            <a:off x="4742566" y="2771098"/>
            <a:ext cx="3014985" cy="2585489"/>
          </a:xfrm>
          <a:custGeom>
            <a:avLst/>
            <a:gdLst>
              <a:gd name="connsiteX0" fmla="*/ 0 w 2476500"/>
              <a:gd name="connsiteY0" fmla="*/ 0 h 1932480"/>
              <a:gd name="connsiteX1" fmla="*/ 2476500 w 2476500"/>
              <a:gd name="connsiteY1" fmla="*/ 0 h 1932480"/>
              <a:gd name="connsiteX2" fmla="*/ 2476500 w 2476500"/>
              <a:gd name="connsiteY2" fmla="*/ 1932480 h 1932480"/>
              <a:gd name="connsiteX3" fmla="*/ 0 w 2476500"/>
              <a:gd name="connsiteY3" fmla="*/ 1932480 h 1932480"/>
              <a:gd name="connsiteX4" fmla="*/ 0 w 2476500"/>
              <a:gd name="connsiteY4" fmla="*/ 0 h 19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932480">
                <a:moveTo>
                  <a:pt x="0" y="0"/>
                </a:moveTo>
                <a:lnTo>
                  <a:pt x="2476500" y="0"/>
                </a:lnTo>
                <a:lnTo>
                  <a:pt x="2476500" y="1932480"/>
                </a:lnTo>
                <a:lnTo>
                  <a:pt x="0" y="1932480"/>
                </a:lnTo>
                <a:lnTo>
                  <a:pt x="0" y="0"/>
                </a:lnTo>
                <a:close/>
              </a:path>
            </a:pathLst>
          </a:custGeom>
          <a:solidFill>
            <a:schemeClr val="bg1">
              <a:alpha val="90000"/>
            </a:schemeClr>
          </a:solidFill>
          <a:ln>
            <a:solidFill>
              <a:srgbClr val="567EF3">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GB" sz="4400" kern="1200"/>
          </a:p>
          <a:p>
            <a:pPr marL="285750" lvl="1" indent="-285750" algn="l" defTabSz="1955800">
              <a:lnSpc>
                <a:spcPct val="90000"/>
              </a:lnSpc>
              <a:spcBef>
                <a:spcPct val="0"/>
              </a:spcBef>
              <a:spcAft>
                <a:spcPct val="15000"/>
              </a:spcAft>
              <a:buChar char="•"/>
            </a:pPr>
            <a:endParaRPr lang="en-GB" sz="4400" kern="1200"/>
          </a:p>
        </p:txBody>
      </p:sp>
      <p:pic>
        <p:nvPicPr>
          <p:cNvPr id="24" name="Picture 23">
            <a:extLst>
              <a:ext uri="{FF2B5EF4-FFF2-40B4-BE49-F238E27FC236}">
                <a16:creationId xmlns:a16="http://schemas.microsoft.com/office/drawing/2014/main" id="{4D3E5AE7-B251-DF2F-5CEB-7DD770B0B13C}"/>
              </a:ext>
            </a:extLst>
          </p:cNvPr>
          <p:cNvPicPr>
            <a:picLocks noChangeAspect="1"/>
          </p:cNvPicPr>
          <p:nvPr/>
        </p:nvPicPr>
        <p:blipFill>
          <a:blip r:embed="rId5"/>
          <a:stretch>
            <a:fillRect/>
          </a:stretch>
        </p:blipFill>
        <p:spPr>
          <a:xfrm>
            <a:off x="4967978" y="2068330"/>
            <a:ext cx="470811" cy="386723"/>
          </a:xfrm>
          <a:prstGeom prst="rect">
            <a:avLst/>
          </a:prstGeom>
        </p:spPr>
      </p:pic>
      <p:sp>
        <p:nvSpPr>
          <p:cNvPr id="27" name="TextBox 26">
            <a:extLst>
              <a:ext uri="{FF2B5EF4-FFF2-40B4-BE49-F238E27FC236}">
                <a16:creationId xmlns:a16="http://schemas.microsoft.com/office/drawing/2014/main" id="{0237FC76-D5D9-5D63-455E-A9D58BB16CBD}"/>
              </a:ext>
            </a:extLst>
          </p:cNvPr>
          <p:cNvSpPr txBox="1"/>
          <p:nvPr/>
        </p:nvSpPr>
        <p:spPr>
          <a:xfrm>
            <a:off x="5608954" y="1886904"/>
            <a:ext cx="1800904" cy="707886"/>
          </a:xfrm>
          <a:prstGeom prst="rect">
            <a:avLst/>
          </a:prstGeom>
          <a:noFill/>
        </p:spPr>
        <p:txBody>
          <a:bodyPr wrap="square" rtlCol="0">
            <a:spAutoFit/>
          </a:bodyPr>
          <a:lstStyle/>
          <a:p>
            <a:r>
              <a:rPr lang="en-GB" sz="2000" dirty="0">
                <a:solidFill>
                  <a:schemeClr val="bg1"/>
                </a:solidFill>
                <a:latin typeface="Montserrat" pitchFamily="2" charset="77"/>
              </a:rPr>
              <a:t>Number of Instructions</a:t>
            </a:r>
          </a:p>
        </p:txBody>
      </p:sp>
      <p:sp>
        <p:nvSpPr>
          <p:cNvPr id="19" name="Freeform 18">
            <a:extLst>
              <a:ext uri="{FF2B5EF4-FFF2-40B4-BE49-F238E27FC236}">
                <a16:creationId xmlns:a16="http://schemas.microsoft.com/office/drawing/2014/main" id="{486F8E73-4534-612C-511B-D26392C20E38}"/>
              </a:ext>
            </a:extLst>
          </p:cNvPr>
          <p:cNvSpPr/>
          <p:nvPr/>
        </p:nvSpPr>
        <p:spPr>
          <a:xfrm>
            <a:off x="8380520" y="1780499"/>
            <a:ext cx="3014984" cy="990600"/>
          </a:xfrm>
          <a:custGeom>
            <a:avLst/>
            <a:gdLst>
              <a:gd name="connsiteX0" fmla="*/ 0 w 2476500"/>
              <a:gd name="connsiteY0" fmla="*/ 0 h 990600"/>
              <a:gd name="connsiteX1" fmla="*/ 2476500 w 2476500"/>
              <a:gd name="connsiteY1" fmla="*/ 0 h 990600"/>
              <a:gd name="connsiteX2" fmla="*/ 2476500 w 2476500"/>
              <a:gd name="connsiteY2" fmla="*/ 990600 h 990600"/>
              <a:gd name="connsiteX3" fmla="*/ 0 w 2476500"/>
              <a:gd name="connsiteY3" fmla="*/ 990600 h 990600"/>
              <a:gd name="connsiteX4" fmla="*/ 0 w 2476500"/>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90600">
                <a:moveTo>
                  <a:pt x="0" y="0"/>
                </a:moveTo>
                <a:lnTo>
                  <a:pt x="2476500" y="0"/>
                </a:lnTo>
                <a:lnTo>
                  <a:pt x="2476500" y="990600"/>
                </a:lnTo>
                <a:lnTo>
                  <a:pt x="0" y="990600"/>
                </a:lnTo>
                <a:lnTo>
                  <a:pt x="0" y="0"/>
                </a:lnTo>
                <a:close/>
              </a:path>
            </a:pathLst>
          </a:custGeom>
          <a:solidFill>
            <a:srgbClr val="44C386"/>
          </a:solidFill>
          <a:ln>
            <a:solidFill>
              <a:srgbClr val="44C38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GB" sz="2000" kern="1200" dirty="0">
              <a:latin typeface="Montserrat" pitchFamily="2" charset="77"/>
            </a:endParaRPr>
          </a:p>
        </p:txBody>
      </p:sp>
      <p:sp>
        <p:nvSpPr>
          <p:cNvPr id="20" name="Freeform 19">
            <a:extLst>
              <a:ext uri="{FF2B5EF4-FFF2-40B4-BE49-F238E27FC236}">
                <a16:creationId xmlns:a16="http://schemas.microsoft.com/office/drawing/2014/main" id="{AA1B600F-BC75-28D1-1286-09CF9FF8FDBE}"/>
              </a:ext>
            </a:extLst>
          </p:cNvPr>
          <p:cNvSpPr/>
          <p:nvPr/>
        </p:nvSpPr>
        <p:spPr>
          <a:xfrm>
            <a:off x="8380521" y="2771099"/>
            <a:ext cx="3014984" cy="2585488"/>
          </a:xfrm>
          <a:custGeom>
            <a:avLst/>
            <a:gdLst>
              <a:gd name="connsiteX0" fmla="*/ 0 w 2476500"/>
              <a:gd name="connsiteY0" fmla="*/ 0 h 1932480"/>
              <a:gd name="connsiteX1" fmla="*/ 2476500 w 2476500"/>
              <a:gd name="connsiteY1" fmla="*/ 0 h 1932480"/>
              <a:gd name="connsiteX2" fmla="*/ 2476500 w 2476500"/>
              <a:gd name="connsiteY2" fmla="*/ 1932480 h 1932480"/>
              <a:gd name="connsiteX3" fmla="*/ 0 w 2476500"/>
              <a:gd name="connsiteY3" fmla="*/ 1932480 h 1932480"/>
              <a:gd name="connsiteX4" fmla="*/ 0 w 2476500"/>
              <a:gd name="connsiteY4" fmla="*/ 0 h 19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1932480">
                <a:moveTo>
                  <a:pt x="0" y="0"/>
                </a:moveTo>
                <a:lnTo>
                  <a:pt x="2476500" y="0"/>
                </a:lnTo>
                <a:lnTo>
                  <a:pt x="2476500" y="1932480"/>
                </a:lnTo>
                <a:lnTo>
                  <a:pt x="0" y="1932480"/>
                </a:lnTo>
                <a:lnTo>
                  <a:pt x="0" y="0"/>
                </a:lnTo>
                <a:close/>
              </a:path>
            </a:pathLst>
          </a:custGeom>
          <a:solidFill>
            <a:schemeClr val="bg1">
              <a:alpha val="90000"/>
            </a:schemeClr>
          </a:solidFill>
          <a:ln>
            <a:solidFill>
              <a:srgbClr val="44C386">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GB" sz="4400" kern="1200" dirty="0"/>
          </a:p>
          <a:p>
            <a:pPr marL="285750" lvl="1" indent="-285750" algn="l" defTabSz="1955800">
              <a:lnSpc>
                <a:spcPct val="90000"/>
              </a:lnSpc>
              <a:spcBef>
                <a:spcPct val="0"/>
              </a:spcBef>
              <a:spcAft>
                <a:spcPct val="15000"/>
              </a:spcAft>
              <a:buChar char="•"/>
            </a:pPr>
            <a:endParaRPr lang="en-GB" sz="4400" kern="1200" dirty="0"/>
          </a:p>
        </p:txBody>
      </p:sp>
      <p:pic>
        <p:nvPicPr>
          <p:cNvPr id="23" name="Picture 22">
            <a:extLst>
              <a:ext uri="{FF2B5EF4-FFF2-40B4-BE49-F238E27FC236}">
                <a16:creationId xmlns:a16="http://schemas.microsoft.com/office/drawing/2014/main" id="{8DC3EF50-F246-9C67-6F4D-BF05502B543F}"/>
              </a:ext>
            </a:extLst>
          </p:cNvPr>
          <p:cNvPicPr>
            <a:picLocks noChangeAspect="1"/>
          </p:cNvPicPr>
          <p:nvPr/>
        </p:nvPicPr>
        <p:blipFill>
          <a:blip r:embed="rId6"/>
          <a:stretch>
            <a:fillRect/>
          </a:stretch>
        </p:blipFill>
        <p:spPr>
          <a:xfrm>
            <a:off x="8934900" y="2033697"/>
            <a:ext cx="589490" cy="484205"/>
          </a:xfrm>
          <a:prstGeom prst="rect">
            <a:avLst/>
          </a:prstGeom>
        </p:spPr>
      </p:pic>
      <p:sp>
        <p:nvSpPr>
          <p:cNvPr id="28" name="TextBox 27">
            <a:extLst>
              <a:ext uri="{FF2B5EF4-FFF2-40B4-BE49-F238E27FC236}">
                <a16:creationId xmlns:a16="http://schemas.microsoft.com/office/drawing/2014/main" id="{E433DBFE-E18D-A360-0F96-37F64AAB24F9}"/>
              </a:ext>
            </a:extLst>
          </p:cNvPr>
          <p:cNvSpPr txBox="1"/>
          <p:nvPr/>
        </p:nvSpPr>
        <p:spPr>
          <a:xfrm>
            <a:off x="9409251" y="2082164"/>
            <a:ext cx="1339036" cy="400110"/>
          </a:xfrm>
          <a:prstGeom prst="rect">
            <a:avLst/>
          </a:prstGeom>
          <a:noFill/>
        </p:spPr>
        <p:txBody>
          <a:bodyPr wrap="none" rtlCol="0">
            <a:spAutoFit/>
          </a:bodyPr>
          <a:lstStyle/>
          <a:p>
            <a:r>
              <a:rPr lang="en-GB" sz="2000" dirty="0">
                <a:latin typeface="Montserrat" pitchFamily="2" charset="77"/>
              </a:rPr>
              <a:t>Heuristics</a:t>
            </a:r>
            <a:endParaRPr lang="en-US" sz="2000" b="0" i="0" dirty="0" err="1">
              <a:latin typeface="Montserrat" pitchFamily="2" charset="77"/>
            </a:endParaRPr>
          </a:p>
        </p:txBody>
      </p:sp>
      <p:sp>
        <p:nvSpPr>
          <p:cNvPr id="32" name="TextBox 31">
            <a:extLst>
              <a:ext uri="{FF2B5EF4-FFF2-40B4-BE49-F238E27FC236}">
                <a16:creationId xmlns:a16="http://schemas.microsoft.com/office/drawing/2014/main" id="{0207ECEA-0C18-A0DE-CA1F-7A7D652825E8}"/>
              </a:ext>
            </a:extLst>
          </p:cNvPr>
          <p:cNvSpPr txBox="1"/>
          <p:nvPr/>
        </p:nvSpPr>
        <p:spPr>
          <a:xfrm>
            <a:off x="1323129" y="3423228"/>
            <a:ext cx="2577950" cy="163121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ontserrat" pitchFamily="2" charset="77"/>
              </a:rPr>
              <a:t>1s</a:t>
            </a:r>
            <a:r>
              <a:rPr lang="en-US" sz="2000" dirty="0">
                <a:latin typeface="Montserrat" pitchFamily="2" charset="77"/>
              </a:rPr>
              <a:t> </a:t>
            </a:r>
            <a:r>
              <a:rPr lang="en-US" sz="1200" i="1" dirty="0">
                <a:latin typeface="Montserrat" pitchFamily="2" charset="77"/>
              </a:rPr>
              <a:t>ex: Barlas et al.</a:t>
            </a:r>
            <a:endParaRPr lang="en-US" sz="1200" b="0" i="1" dirty="0">
              <a:latin typeface="Montserrat" pitchFamily="2" charset="77"/>
            </a:endParaRPr>
          </a:p>
          <a:p>
            <a:pPr marL="342900" indent="-342900">
              <a:buFont typeface="Arial" panose="020B0604020202020204" pitchFamily="34" charset="0"/>
              <a:buChar char="•"/>
            </a:pPr>
            <a:r>
              <a:rPr lang="en-US" dirty="0">
                <a:latin typeface="Montserrat" pitchFamily="2" charset="77"/>
              </a:rPr>
              <a:t>2s</a:t>
            </a:r>
            <a:r>
              <a:rPr lang="en-US" sz="2000" dirty="0">
                <a:latin typeface="Montserrat" pitchFamily="2" charset="77"/>
              </a:rPr>
              <a:t> </a:t>
            </a:r>
            <a:r>
              <a:rPr lang="en-US" sz="1200" i="1" dirty="0">
                <a:latin typeface="Montserrat" pitchFamily="2" charset="77"/>
              </a:rPr>
              <a:t>ex: Bhuiyan et al.</a:t>
            </a:r>
          </a:p>
          <a:p>
            <a:pPr marL="342900" indent="-342900">
              <a:buFont typeface="Arial" panose="020B0604020202020204" pitchFamily="34" charset="0"/>
              <a:buChar char="•"/>
            </a:pPr>
            <a:r>
              <a:rPr lang="en-US" b="0" i="0" dirty="0">
                <a:latin typeface="Montserrat" pitchFamily="2" charset="77"/>
              </a:rPr>
              <a:t>5s</a:t>
            </a:r>
            <a:r>
              <a:rPr lang="en-US" sz="2000" b="0" i="0" dirty="0">
                <a:latin typeface="Montserrat" pitchFamily="2" charset="77"/>
              </a:rPr>
              <a:t> </a:t>
            </a:r>
            <a:r>
              <a:rPr lang="en-US" sz="1200" b="0" i="1" dirty="0">
                <a:latin typeface="Montserrat" pitchFamily="2" charset="77"/>
              </a:rPr>
              <a:t>ex: </a:t>
            </a:r>
            <a:r>
              <a:rPr lang="en-GB" sz="1200" i="1" dirty="0">
                <a:latin typeface="Montserrat" pitchFamily="2" charset="77"/>
              </a:rPr>
              <a:t>Staicu et al. </a:t>
            </a:r>
            <a:endParaRPr lang="en-US" sz="1200" b="0" i="1" dirty="0">
              <a:latin typeface="Montserrat" pitchFamily="2" charset="77"/>
            </a:endParaRPr>
          </a:p>
          <a:p>
            <a:pPr marL="342900" indent="-342900">
              <a:buFont typeface="Arial" panose="020B0604020202020204" pitchFamily="34" charset="0"/>
              <a:buChar char="•"/>
            </a:pPr>
            <a:r>
              <a:rPr lang="en-US" dirty="0">
                <a:latin typeface="Montserrat" pitchFamily="2" charset="77"/>
              </a:rPr>
              <a:t>10s</a:t>
            </a:r>
            <a:r>
              <a:rPr lang="en-US" sz="2000" dirty="0">
                <a:latin typeface="Montserrat" pitchFamily="2" charset="77"/>
              </a:rPr>
              <a:t> </a:t>
            </a:r>
            <a:r>
              <a:rPr lang="en-US" sz="1200" i="1" dirty="0">
                <a:latin typeface="Montserrat" pitchFamily="2" charset="77"/>
              </a:rPr>
              <a:t>ex: </a:t>
            </a:r>
            <a:r>
              <a:rPr lang="en-GB" sz="1200" i="1" dirty="0">
                <a:latin typeface="Montserrat" pitchFamily="2" charset="77"/>
              </a:rPr>
              <a:t>McLaughlin et al.</a:t>
            </a:r>
            <a:endParaRPr lang="en-US" sz="1200" i="1" dirty="0">
              <a:latin typeface="Montserrat" pitchFamily="2" charset="77"/>
            </a:endParaRPr>
          </a:p>
          <a:p>
            <a:pPr marL="342900" indent="-342900">
              <a:buFont typeface="Arial" panose="020B0604020202020204" pitchFamily="34" charset="0"/>
              <a:buChar char="•"/>
            </a:pPr>
            <a:r>
              <a:rPr lang="en-US" b="0" i="0" dirty="0">
                <a:latin typeface="Montserrat" pitchFamily="2" charset="77"/>
              </a:rPr>
              <a:t>100s</a:t>
            </a:r>
            <a:r>
              <a:rPr lang="en-US" sz="2000" b="0" i="0" dirty="0">
                <a:latin typeface="Montserrat" pitchFamily="2" charset="77"/>
              </a:rPr>
              <a:t> </a:t>
            </a:r>
            <a:r>
              <a:rPr lang="en-US" sz="1200" b="0" i="1" dirty="0">
                <a:latin typeface="Montserrat" pitchFamily="2" charset="77"/>
              </a:rPr>
              <a:t>ex: </a:t>
            </a:r>
            <a:r>
              <a:rPr lang="en-GB" sz="1200" i="1" dirty="0">
                <a:latin typeface="Montserrat" pitchFamily="2" charset="77"/>
              </a:rPr>
              <a:t>Turoňová et al.</a:t>
            </a:r>
            <a:endParaRPr lang="en-US" sz="1200" b="0" i="1" dirty="0">
              <a:latin typeface="Montserrat" pitchFamily="2" charset="77"/>
            </a:endParaRPr>
          </a:p>
        </p:txBody>
      </p:sp>
      <p:sp>
        <p:nvSpPr>
          <p:cNvPr id="33" name="TextBox 32">
            <a:extLst>
              <a:ext uri="{FF2B5EF4-FFF2-40B4-BE49-F238E27FC236}">
                <a16:creationId xmlns:a16="http://schemas.microsoft.com/office/drawing/2014/main" id="{6EE4164B-5530-FCA7-4A6E-2ED7536211FF}"/>
              </a:ext>
            </a:extLst>
          </p:cNvPr>
          <p:cNvSpPr txBox="1"/>
          <p:nvPr/>
        </p:nvSpPr>
        <p:spPr>
          <a:xfrm>
            <a:off x="1870555" y="2980333"/>
            <a:ext cx="1483098" cy="400110"/>
          </a:xfrm>
          <a:prstGeom prst="rect">
            <a:avLst/>
          </a:prstGeom>
          <a:solidFill>
            <a:schemeClr val="accent6">
              <a:alpha val="20000"/>
            </a:schemeClr>
          </a:solidFill>
          <a:ln>
            <a:solidFill>
              <a:schemeClr val="accent6"/>
            </a:solidFill>
          </a:ln>
        </p:spPr>
        <p:txBody>
          <a:bodyPr wrap="none" rtlCol="0">
            <a:spAutoFit/>
          </a:bodyPr>
          <a:lstStyle/>
          <a:p>
            <a:pPr algn="l"/>
            <a:r>
              <a:rPr lang="en-US" sz="2000" b="0" i="0" dirty="0">
                <a:latin typeface="Montserrat" pitchFamily="2" charset="77"/>
              </a:rPr>
              <a:t>19/29~65%</a:t>
            </a:r>
          </a:p>
        </p:txBody>
      </p:sp>
      <p:sp>
        <p:nvSpPr>
          <p:cNvPr id="34" name="TextBox 33">
            <a:extLst>
              <a:ext uri="{FF2B5EF4-FFF2-40B4-BE49-F238E27FC236}">
                <a16:creationId xmlns:a16="http://schemas.microsoft.com/office/drawing/2014/main" id="{98DE8EC2-7933-3423-DAED-9D6134B76BF6}"/>
              </a:ext>
            </a:extLst>
          </p:cNvPr>
          <p:cNvSpPr txBox="1"/>
          <p:nvPr/>
        </p:nvSpPr>
        <p:spPr>
          <a:xfrm>
            <a:off x="5547782" y="2985559"/>
            <a:ext cx="1404552" cy="400110"/>
          </a:xfrm>
          <a:prstGeom prst="rect">
            <a:avLst/>
          </a:prstGeom>
          <a:solidFill>
            <a:schemeClr val="accent6">
              <a:alpha val="20000"/>
            </a:schemeClr>
          </a:solidFill>
          <a:ln>
            <a:solidFill>
              <a:schemeClr val="accent6"/>
            </a:solidFill>
          </a:ln>
        </p:spPr>
        <p:txBody>
          <a:bodyPr wrap="none" rtlCol="0">
            <a:spAutoFit/>
          </a:bodyPr>
          <a:lstStyle/>
          <a:p>
            <a:pPr algn="l"/>
            <a:r>
              <a:rPr lang="en-US" sz="2000" dirty="0">
                <a:latin typeface="Montserrat" pitchFamily="2" charset="77"/>
              </a:rPr>
              <a:t>6</a:t>
            </a:r>
            <a:r>
              <a:rPr lang="en-US" sz="2000" b="0" i="0" dirty="0">
                <a:latin typeface="Montserrat" pitchFamily="2" charset="77"/>
              </a:rPr>
              <a:t>/29~20%</a:t>
            </a:r>
          </a:p>
        </p:txBody>
      </p:sp>
      <p:sp>
        <p:nvSpPr>
          <p:cNvPr id="35" name="TextBox 34">
            <a:extLst>
              <a:ext uri="{FF2B5EF4-FFF2-40B4-BE49-F238E27FC236}">
                <a16:creationId xmlns:a16="http://schemas.microsoft.com/office/drawing/2014/main" id="{7F7D5E27-9A0E-D037-2A45-5B3F868A89B2}"/>
              </a:ext>
            </a:extLst>
          </p:cNvPr>
          <p:cNvSpPr txBox="1"/>
          <p:nvPr/>
        </p:nvSpPr>
        <p:spPr>
          <a:xfrm>
            <a:off x="9302986" y="2980333"/>
            <a:ext cx="1322798" cy="400110"/>
          </a:xfrm>
          <a:prstGeom prst="rect">
            <a:avLst/>
          </a:prstGeom>
          <a:solidFill>
            <a:schemeClr val="accent6">
              <a:alpha val="20000"/>
            </a:schemeClr>
          </a:solidFill>
          <a:ln>
            <a:solidFill>
              <a:schemeClr val="accent6"/>
            </a:solidFill>
          </a:ln>
        </p:spPr>
        <p:txBody>
          <a:bodyPr wrap="none" rtlCol="0">
            <a:spAutoFit/>
          </a:bodyPr>
          <a:lstStyle/>
          <a:p>
            <a:pPr algn="l"/>
            <a:r>
              <a:rPr lang="en-US" sz="2000" b="0" i="0" dirty="0">
                <a:latin typeface="Montserrat" pitchFamily="2" charset="77"/>
              </a:rPr>
              <a:t>5/29~17%</a:t>
            </a:r>
          </a:p>
        </p:txBody>
      </p:sp>
      <p:sp>
        <p:nvSpPr>
          <p:cNvPr id="36" name="TextBox 35">
            <a:extLst>
              <a:ext uri="{FF2B5EF4-FFF2-40B4-BE49-F238E27FC236}">
                <a16:creationId xmlns:a16="http://schemas.microsoft.com/office/drawing/2014/main" id="{7AD27A50-97B7-7414-9464-16E729B22E9F}"/>
              </a:ext>
            </a:extLst>
          </p:cNvPr>
          <p:cNvSpPr txBox="1"/>
          <p:nvPr/>
        </p:nvSpPr>
        <p:spPr>
          <a:xfrm>
            <a:off x="5161032" y="3600129"/>
            <a:ext cx="2339102" cy="1261884"/>
          </a:xfrm>
          <a:prstGeom prst="rect">
            <a:avLst/>
          </a:prstGeom>
          <a:noFill/>
        </p:spPr>
        <p:txBody>
          <a:bodyPr wrap="none" rtlCol="0">
            <a:spAutoFit/>
          </a:bodyPr>
          <a:lstStyle/>
          <a:p>
            <a:pPr marL="342900" indent="-342900">
              <a:buFont typeface="Arial" panose="020B0604020202020204" pitchFamily="34" charset="0"/>
              <a:buChar char="•"/>
            </a:pPr>
            <a:r>
              <a:rPr lang="en-DE" dirty="0">
                <a:latin typeface="Montserrat" pitchFamily="2" charset="77"/>
              </a:rPr>
              <a:t>10</a:t>
            </a:r>
            <a:r>
              <a:rPr lang="en-DE" baseline="30000" dirty="0">
                <a:latin typeface="Montserrat" pitchFamily="2" charset="77"/>
              </a:rPr>
              <a:t>5</a:t>
            </a:r>
            <a:r>
              <a:rPr lang="en-DE" dirty="0">
                <a:latin typeface="Montserrat" pitchFamily="2" charset="77"/>
              </a:rPr>
              <a:t> </a:t>
            </a:r>
            <a:r>
              <a:rPr lang="en-US" sz="1200" i="1" dirty="0">
                <a:latin typeface="Montserrat" pitchFamily="2" charset="77"/>
              </a:rPr>
              <a:t>ex: Liu et al.</a:t>
            </a:r>
            <a:endParaRPr lang="en-US" sz="1200" b="0" i="1" dirty="0">
              <a:latin typeface="Montserrat" pitchFamily="2" charset="77"/>
            </a:endParaRPr>
          </a:p>
          <a:p>
            <a:pPr marL="342900" indent="-342900">
              <a:buFont typeface="Arial" panose="020B0604020202020204" pitchFamily="34" charset="0"/>
              <a:buChar char="•"/>
            </a:pPr>
            <a:r>
              <a:rPr lang="en-DE" dirty="0">
                <a:latin typeface="Montserrat" pitchFamily="2" charset="77"/>
              </a:rPr>
              <a:t>10</a:t>
            </a:r>
            <a:r>
              <a:rPr lang="en-DE" baseline="30000" dirty="0">
                <a:latin typeface="Montserrat" pitchFamily="2" charset="77"/>
              </a:rPr>
              <a:t>8</a:t>
            </a:r>
            <a:r>
              <a:rPr lang="en-US" sz="2000" dirty="0">
                <a:latin typeface="Montserrat" pitchFamily="2" charset="77"/>
              </a:rPr>
              <a:t> </a:t>
            </a:r>
            <a:r>
              <a:rPr lang="en-US" sz="1200" i="1" dirty="0">
                <a:latin typeface="Montserrat" pitchFamily="2" charset="77"/>
              </a:rPr>
              <a:t>ex: Shen et al.</a:t>
            </a:r>
          </a:p>
          <a:p>
            <a:pPr marL="342900" indent="-342900">
              <a:buFont typeface="Arial" panose="020B0604020202020204" pitchFamily="34" charset="0"/>
              <a:buChar char="•"/>
            </a:pPr>
            <a:r>
              <a:rPr lang="en-US" b="0" i="0" dirty="0">
                <a:latin typeface="Montserrat" pitchFamily="2" charset="77"/>
              </a:rPr>
              <a:t>10</a:t>
            </a:r>
            <a:r>
              <a:rPr lang="en-US" b="0" i="0" baseline="30000" dirty="0">
                <a:latin typeface="Montserrat" pitchFamily="2" charset="77"/>
              </a:rPr>
              <a:t>10</a:t>
            </a:r>
            <a:r>
              <a:rPr lang="en-US" sz="2000" b="0" i="0" dirty="0">
                <a:latin typeface="Montserrat" pitchFamily="2" charset="77"/>
              </a:rPr>
              <a:t> </a:t>
            </a:r>
            <a:r>
              <a:rPr lang="en-US" sz="1200" b="0" i="1" dirty="0">
                <a:latin typeface="Montserrat" pitchFamily="2" charset="77"/>
              </a:rPr>
              <a:t>ex: </a:t>
            </a:r>
            <a:r>
              <a:rPr lang="en-GB" sz="1200" i="1" dirty="0">
                <a:latin typeface="Montserrat" pitchFamily="2" charset="77"/>
              </a:rPr>
              <a:t>Parolini et al. </a:t>
            </a:r>
            <a:endParaRPr lang="en-US" sz="1200" b="0" i="1" dirty="0">
              <a:latin typeface="Montserrat" pitchFamily="2" charset="77"/>
            </a:endParaRPr>
          </a:p>
          <a:p>
            <a:pPr marL="342900" indent="-342900">
              <a:buFont typeface="Arial" panose="020B0604020202020204" pitchFamily="34" charset="0"/>
              <a:buChar char="•"/>
            </a:pPr>
            <a:r>
              <a:rPr lang="en-DE" dirty="0">
                <a:latin typeface="Montserrat" pitchFamily="2" charset="77"/>
              </a:rPr>
              <a:t>&gt;10</a:t>
            </a:r>
            <a:r>
              <a:rPr lang="en-DE" baseline="30000" dirty="0">
                <a:latin typeface="Montserrat" pitchFamily="2" charset="77"/>
              </a:rPr>
              <a:t>4</a:t>
            </a:r>
            <a:r>
              <a:rPr lang="en-DE" dirty="0">
                <a:latin typeface="Montserrat" pitchFamily="2" charset="77"/>
              </a:rPr>
              <a:t> </a:t>
            </a:r>
            <a:r>
              <a:rPr lang="en-US" sz="1200" i="1" dirty="0">
                <a:latin typeface="Montserrat" pitchFamily="2" charset="77"/>
              </a:rPr>
              <a:t>ex: </a:t>
            </a:r>
            <a:r>
              <a:rPr lang="en-GB" sz="1200" i="1" dirty="0">
                <a:latin typeface="Montserrat" pitchFamily="2" charset="77"/>
              </a:rPr>
              <a:t>Su et al.</a:t>
            </a:r>
            <a:endParaRPr lang="en-US" sz="1200" b="0" i="1" dirty="0">
              <a:latin typeface="Montserrat" pitchFamily="2" charset="77"/>
            </a:endParaRPr>
          </a:p>
        </p:txBody>
      </p:sp>
      <p:sp>
        <p:nvSpPr>
          <p:cNvPr id="37" name="TextBox 36">
            <a:extLst>
              <a:ext uri="{FF2B5EF4-FFF2-40B4-BE49-F238E27FC236}">
                <a16:creationId xmlns:a16="http://schemas.microsoft.com/office/drawing/2014/main" id="{C8C41D5A-3356-1B66-DA49-0B1A7D72E706}"/>
              </a:ext>
            </a:extLst>
          </p:cNvPr>
          <p:cNvSpPr txBox="1"/>
          <p:nvPr/>
        </p:nvSpPr>
        <p:spPr>
          <a:xfrm>
            <a:off x="8973985" y="3539228"/>
            <a:ext cx="1980799" cy="1538883"/>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Montserrat" pitchFamily="2" charset="77"/>
              </a:rPr>
              <a:t>safe-regex </a:t>
            </a:r>
          </a:p>
          <a:p>
            <a:pPr lvl="1"/>
            <a:r>
              <a:rPr lang="en-GB" sz="1200" dirty="0">
                <a:latin typeface="Montserrat" pitchFamily="2" charset="77"/>
              </a:rPr>
              <a:t>ex: </a:t>
            </a:r>
            <a:r>
              <a:rPr lang="en-US" sz="1200" i="1" dirty="0">
                <a:latin typeface="Montserrat" pitchFamily="2" charset="77"/>
              </a:rPr>
              <a:t>Davis et al.</a:t>
            </a:r>
            <a:endParaRPr lang="en-US" sz="1200" b="0" i="1" dirty="0">
              <a:latin typeface="Montserrat" pitchFamily="2" charset="77"/>
            </a:endParaRPr>
          </a:p>
          <a:p>
            <a:pPr marL="342900" indent="-342900">
              <a:buFont typeface="Arial" panose="020B0604020202020204" pitchFamily="34" charset="0"/>
              <a:buChar char="•"/>
            </a:pPr>
            <a:r>
              <a:rPr lang="en-GB" dirty="0">
                <a:latin typeface="Montserrat" pitchFamily="2" charset="77"/>
              </a:rPr>
              <a:t>safe-regex</a:t>
            </a:r>
            <a:r>
              <a:rPr lang="en-US" sz="2000" dirty="0">
                <a:latin typeface="Montserrat" pitchFamily="2" charset="77"/>
              </a:rPr>
              <a:t> </a:t>
            </a:r>
          </a:p>
          <a:p>
            <a:pPr lvl="1"/>
            <a:r>
              <a:rPr lang="en-US" sz="1200" i="1" dirty="0">
                <a:latin typeface="Montserrat" pitchFamily="2" charset="77"/>
              </a:rPr>
              <a:t>ex: Kluban et al.</a:t>
            </a:r>
          </a:p>
          <a:p>
            <a:pPr marL="342900" indent="-342900">
              <a:buFont typeface="Arial" panose="020B0604020202020204" pitchFamily="34" charset="0"/>
              <a:buChar char="•"/>
            </a:pPr>
            <a:r>
              <a:rPr lang="en-GB" dirty="0">
                <a:latin typeface="Montserrat" pitchFamily="2" charset="77"/>
              </a:rPr>
              <a:t>safe-regex</a:t>
            </a:r>
            <a:r>
              <a:rPr lang="en-US" sz="2000" b="0" i="0" dirty="0">
                <a:latin typeface="Montserrat" pitchFamily="2" charset="77"/>
              </a:rPr>
              <a:t> </a:t>
            </a:r>
          </a:p>
          <a:p>
            <a:pPr lvl="1"/>
            <a:r>
              <a:rPr lang="en-US" sz="1200" b="0" i="1" dirty="0">
                <a:latin typeface="Montserrat" pitchFamily="2" charset="77"/>
              </a:rPr>
              <a:t>ex: </a:t>
            </a:r>
            <a:r>
              <a:rPr lang="en-US" sz="1200" i="1" dirty="0">
                <a:latin typeface="Montserrat" pitchFamily="2" charset="77"/>
              </a:rPr>
              <a:t>Kluban</a:t>
            </a:r>
            <a:r>
              <a:rPr lang="en-GB" sz="1200" i="1" dirty="0">
                <a:latin typeface="Montserrat" pitchFamily="2" charset="77"/>
              </a:rPr>
              <a:t> et al.</a:t>
            </a:r>
            <a:endParaRPr lang="en-US" sz="1200" b="0" i="1" dirty="0">
              <a:latin typeface="Montserrat" pitchFamily="2" charset="77"/>
            </a:endParaRPr>
          </a:p>
        </p:txBody>
      </p:sp>
      <p:sp>
        <p:nvSpPr>
          <p:cNvPr id="41" name="Footer Placeholder 3">
            <a:extLst>
              <a:ext uri="{FF2B5EF4-FFF2-40B4-BE49-F238E27FC236}">
                <a16:creationId xmlns:a16="http://schemas.microsoft.com/office/drawing/2014/main" id="{7CD58E27-4D82-ED98-8D52-45DEFD74CAE9}"/>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7" name="Rectangle 6">
            <a:extLst>
              <a:ext uri="{FF2B5EF4-FFF2-40B4-BE49-F238E27FC236}">
                <a16:creationId xmlns:a16="http://schemas.microsoft.com/office/drawing/2014/main" id="{BFC6E08A-F3FB-ECD3-EB96-F779C54D13D8}"/>
              </a:ext>
            </a:extLst>
          </p:cNvPr>
          <p:cNvSpPr/>
          <p:nvPr/>
        </p:nvSpPr>
        <p:spPr>
          <a:xfrm>
            <a:off x="0" y="1"/>
            <a:ext cx="12272010" cy="6857999"/>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nvGrpSpPr>
          <p:cNvPr id="13" name="Group 12">
            <a:extLst>
              <a:ext uri="{FF2B5EF4-FFF2-40B4-BE49-F238E27FC236}">
                <a16:creationId xmlns:a16="http://schemas.microsoft.com/office/drawing/2014/main" id="{A99F5661-CB66-008B-0DB2-EBD949DD3F97}"/>
              </a:ext>
            </a:extLst>
          </p:cNvPr>
          <p:cNvGrpSpPr/>
          <p:nvPr/>
        </p:nvGrpSpPr>
        <p:grpSpPr>
          <a:xfrm>
            <a:off x="1574028" y="2156896"/>
            <a:ext cx="9203964" cy="2465250"/>
            <a:chOff x="1312817" y="2109548"/>
            <a:chExt cx="9203964" cy="2465250"/>
          </a:xfrm>
        </p:grpSpPr>
        <p:sp>
          <p:nvSpPr>
            <p:cNvPr id="11" name="Rectangle 10">
              <a:extLst>
                <a:ext uri="{FF2B5EF4-FFF2-40B4-BE49-F238E27FC236}">
                  <a16:creationId xmlns:a16="http://schemas.microsoft.com/office/drawing/2014/main" id="{329F6083-FA70-D55A-7749-E1F78593A6CC}"/>
                </a:ext>
              </a:extLst>
            </p:cNvPr>
            <p:cNvSpPr/>
            <p:nvPr/>
          </p:nvSpPr>
          <p:spPr>
            <a:xfrm>
              <a:off x="1312817" y="2109548"/>
              <a:ext cx="9203964" cy="828000"/>
            </a:xfrm>
            <a:prstGeom prst="rect">
              <a:avLst/>
            </a:prstGeom>
            <a:solidFill>
              <a:schemeClr val="accent5">
                <a:alpha val="3839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latin typeface="Montserrat" pitchFamily="2" charset="77"/>
                </a:rPr>
                <a:t>Threat models </a:t>
              </a:r>
              <a:r>
                <a:rPr lang="en-US" sz="2400" b="1" i="0" dirty="0">
                  <a:solidFill>
                    <a:schemeClr val="tx1"/>
                  </a:solidFill>
                  <a:latin typeface="Montserrat" pitchFamily="2" charset="77"/>
                </a:rPr>
                <a:t>must</a:t>
              </a:r>
              <a:r>
                <a:rPr lang="en-US" sz="2400" b="0" i="0" dirty="0">
                  <a:solidFill>
                    <a:schemeClr val="tx1"/>
                  </a:solidFill>
                  <a:latin typeface="Montserrat" pitchFamily="2" charset="77"/>
                </a:rPr>
                <a:t> consider the application context</a:t>
              </a:r>
            </a:p>
          </p:txBody>
        </p:sp>
        <p:sp>
          <p:nvSpPr>
            <p:cNvPr id="12" name="Rectangle 11">
              <a:extLst>
                <a:ext uri="{FF2B5EF4-FFF2-40B4-BE49-F238E27FC236}">
                  <a16:creationId xmlns:a16="http://schemas.microsoft.com/office/drawing/2014/main" id="{AD291C29-51D1-B94C-D9DE-2C5394FE3E6E}"/>
                </a:ext>
              </a:extLst>
            </p:cNvPr>
            <p:cNvSpPr/>
            <p:nvPr/>
          </p:nvSpPr>
          <p:spPr>
            <a:xfrm>
              <a:off x="1312817" y="3746798"/>
              <a:ext cx="9203964" cy="828000"/>
            </a:xfrm>
            <a:prstGeom prst="rect">
              <a:avLst/>
            </a:prstGeom>
            <a:solidFill>
              <a:schemeClr val="accent5">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latin typeface="Montserrat" pitchFamily="2" charset="77"/>
                </a:rPr>
                <a:t>ReDoS needs </a:t>
              </a:r>
              <a:r>
                <a:rPr lang="en-US" sz="2400" b="1" i="0" dirty="0">
                  <a:solidFill>
                    <a:schemeClr val="tx1"/>
                  </a:solidFill>
                  <a:latin typeface="Montserrat" pitchFamily="2" charset="77"/>
                </a:rPr>
                <a:t>standardized definitions </a:t>
              </a:r>
              <a:r>
                <a:rPr lang="en-US" sz="2400" b="0" i="0" dirty="0">
                  <a:solidFill>
                    <a:schemeClr val="tx1"/>
                  </a:solidFill>
                  <a:latin typeface="Montserrat" pitchFamily="2" charset="77"/>
                </a:rPr>
                <a:t>and evaluation criteria</a:t>
              </a:r>
            </a:p>
          </p:txBody>
        </p:sp>
      </p:grpSp>
    </p:spTree>
    <p:extLst>
      <p:ext uri="{BB962C8B-B14F-4D97-AF65-F5344CB8AC3E}">
        <p14:creationId xmlns:p14="http://schemas.microsoft.com/office/powerpoint/2010/main" val="868674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P spid="17" grpId="0" animBg="1"/>
      <p:bldP spid="18" grpId="0" animBg="1"/>
      <p:bldP spid="27" grpId="0"/>
      <p:bldP spid="19" grpId="0" animBg="1"/>
      <p:bldP spid="20" grpId="0" animBg="1"/>
      <p:bldP spid="28" grpId="0"/>
      <p:bldP spid="32" grpId="0"/>
      <p:bldP spid="33" grpId="0" animBg="1"/>
      <p:bldP spid="34" grpId="0" animBg="1"/>
      <p:bldP spid="35" grpId="0" animBg="1"/>
      <p:bldP spid="36" grpId="0"/>
      <p:bldP spid="37"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F2A7-1CCA-3A05-5DE3-9E6D8B212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9EB77-2832-0E31-F6E8-97353D8578D7}"/>
              </a:ext>
            </a:extLst>
          </p:cNvPr>
          <p:cNvSpPr>
            <a:spLocks noGrp="1"/>
          </p:cNvSpPr>
          <p:nvPr>
            <p:ph type="title"/>
          </p:nvPr>
        </p:nvSpPr>
        <p:spPr>
          <a:xfrm>
            <a:off x="1011824" y="2481791"/>
            <a:ext cx="6059750" cy="835740"/>
          </a:xfrm>
        </p:spPr>
        <p:txBody>
          <a:bodyPr>
            <a:normAutofit fontScale="90000"/>
          </a:bodyPr>
          <a:lstStyle/>
          <a:p>
            <a:r>
              <a:rPr lang="en-GB" dirty="0"/>
              <a:t>Engineering Review</a:t>
            </a:r>
            <a:endParaRPr lang="en-US" dirty="0"/>
          </a:p>
        </p:txBody>
      </p:sp>
      <p:sp>
        <p:nvSpPr>
          <p:cNvPr id="3" name="Text Placeholder 2">
            <a:extLst>
              <a:ext uri="{FF2B5EF4-FFF2-40B4-BE49-F238E27FC236}">
                <a16:creationId xmlns:a16="http://schemas.microsoft.com/office/drawing/2014/main" id="{AD54A221-7D09-3337-F572-9BE9FBBB3162}"/>
              </a:ext>
            </a:extLst>
          </p:cNvPr>
          <p:cNvSpPr>
            <a:spLocks noGrp="1"/>
          </p:cNvSpPr>
          <p:nvPr>
            <p:ph type="body" sz="quarter" idx="11"/>
          </p:nvPr>
        </p:nvSpPr>
        <p:spPr>
          <a:xfrm>
            <a:off x="1011824" y="3657256"/>
            <a:ext cx="6059750" cy="964580"/>
          </a:xfrm>
        </p:spPr>
        <p:txBody>
          <a:bodyPr/>
          <a:lstStyle/>
          <a:p>
            <a:r>
              <a:rPr lang="en-GB" dirty="0"/>
              <a:t>Reviewing regex engines, vulnerabilities, and defenses</a:t>
            </a:r>
          </a:p>
        </p:txBody>
      </p:sp>
      <p:pic>
        <p:nvPicPr>
          <p:cNvPr id="6" name="Picture 5">
            <a:extLst>
              <a:ext uri="{FF2B5EF4-FFF2-40B4-BE49-F238E27FC236}">
                <a16:creationId xmlns:a16="http://schemas.microsoft.com/office/drawing/2014/main" id="{834B4AEB-E271-AB3F-A9B2-DF117C6BD418}"/>
              </a:ext>
            </a:extLst>
          </p:cNvPr>
          <p:cNvPicPr>
            <a:picLocks noChangeAspect="1"/>
          </p:cNvPicPr>
          <p:nvPr/>
        </p:nvPicPr>
        <p:blipFill>
          <a:blip r:embed="rId3"/>
          <a:stretch>
            <a:fillRect/>
          </a:stretch>
        </p:blipFill>
        <p:spPr>
          <a:xfrm>
            <a:off x="7834086" y="1803400"/>
            <a:ext cx="3251200" cy="3251200"/>
          </a:xfrm>
          <a:prstGeom prst="rect">
            <a:avLst/>
          </a:prstGeom>
        </p:spPr>
      </p:pic>
    </p:spTree>
    <p:extLst>
      <p:ext uri="{BB962C8B-B14F-4D97-AF65-F5344CB8AC3E}">
        <p14:creationId xmlns:p14="http://schemas.microsoft.com/office/powerpoint/2010/main" val="1628423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9BFB-D05F-011D-CEA1-8AC7A449C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09A4E-21C5-50F4-0915-51457D394F5D}"/>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3EFD3C77-4768-6D8C-53F6-30A330696F24}"/>
              </a:ext>
            </a:extLst>
          </p:cNvPr>
          <p:cNvSpPr>
            <a:spLocks noGrp="1"/>
          </p:cNvSpPr>
          <p:nvPr>
            <p:ph type="sldNum" sz="quarter" idx="11"/>
          </p:nvPr>
        </p:nvSpPr>
        <p:spPr/>
        <p:txBody>
          <a:bodyPr/>
          <a:lstStyle/>
          <a:p>
            <a:fld id="{52689698-0BB7-BE4D-A8C0-0C9B085F3959}" type="slidenum">
              <a:rPr lang="de-DE" smtClean="0"/>
              <a:pPr/>
              <a:t>14</a:t>
            </a:fld>
            <a:endParaRPr lang="de-DE" dirty="0"/>
          </a:p>
        </p:txBody>
      </p:sp>
      <p:pic>
        <p:nvPicPr>
          <p:cNvPr id="16388" name="Picture 4">
            <a:extLst>
              <a:ext uri="{FF2B5EF4-FFF2-40B4-BE49-F238E27FC236}">
                <a16:creationId xmlns:a16="http://schemas.microsoft.com/office/drawing/2014/main" id="{12E2B975-32E0-8C31-BD8F-ABC0167ED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846" y="2028570"/>
            <a:ext cx="123463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E9DCDDB9-B69D-48C6-007E-93E8B0AE7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372" y="2031668"/>
            <a:ext cx="75478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8E0E4791-2DFC-3A5E-54D7-7274FB2FC0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4" t="19926" r="20202" b="19727"/>
          <a:stretch>
            <a:fillRect/>
          </a:stretch>
        </p:blipFill>
        <p:spPr bwMode="auto">
          <a:xfrm>
            <a:off x="4645641" y="2006772"/>
            <a:ext cx="713013"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5496EAFC-A5EE-4DE8-F5D9-0447F86E1B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55" y="4120155"/>
            <a:ext cx="398307"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a:extLst>
              <a:ext uri="{FF2B5EF4-FFF2-40B4-BE49-F238E27FC236}">
                <a16:creationId xmlns:a16="http://schemas.microsoft.com/office/drawing/2014/main" id="{5E96F98B-F75C-2453-9868-EEC78E5D51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7818" y="1981845"/>
            <a:ext cx="139839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a:extLst>
              <a:ext uri="{FF2B5EF4-FFF2-40B4-BE49-F238E27FC236}">
                <a16:creationId xmlns:a16="http://schemas.microsoft.com/office/drawing/2014/main" id="{199ED22B-17A5-1842-02B3-08943554A2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390" y="2970724"/>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8" name="Picture 24">
            <a:extLst>
              <a:ext uri="{FF2B5EF4-FFF2-40B4-BE49-F238E27FC236}">
                <a16:creationId xmlns:a16="http://schemas.microsoft.com/office/drawing/2014/main" id="{558FD99F-D3B4-B44E-F8EF-68302FDBD2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191" y="2976504"/>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0" name="Picture 26">
            <a:extLst>
              <a:ext uri="{FF2B5EF4-FFF2-40B4-BE49-F238E27FC236}">
                <a16:creationId xmlns:a16="http://schemas.microsoft.com/office/drawing/2014/main" id="{4B8C1EC4-5845-8168-D979-A8447B8434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2983" y="2997054"/>
            <a:ext cx="202444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2" name="Picture 28">
            <a:extLst>
              <a:ext uri="{FF2B5EF4-FFF2-40B4-BE49-F238E27FC236}">
                <a16:creationId xmlns:a16="http://schemas.microsoft.com/office/drawing/2014/main" id="{661E4840-141B-AE46-CA57-C7223CA88F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7330" y="4120155"/>
            <a:ext cx="2546523" cy="75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D78A6B4-31BE-B41E-75F0-5A166C218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31" y="2876797"/>
            <a:ext cx="1234632" cy="75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65D7728C-C091-9019-FA9D-BF67AA51D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5339" y="3691428"/>
            <a:ext cx="754782" cy="75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106F0503-90DB-F176-FA15-D5E18A787B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4" t="19926" r="20202" b="19727"/>
          <a:stretch>
            <a:fillRect/>
          </a:stretch>
        </p:blipFill>
        <p:spPr bwMode="auto">
          <a:xfrm>
            <a:off x="1416140" y="3669740"/>
            <a:ext cx="713013" cy="75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a16="http://schemas.microsoft.com/office/drawing/2014/main" id="{1AD73AC1-AB40-1662-5801-79BD72083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14" y="2876797"/>
            <a:ext cx="398307" cy="756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a:extLst>
              <a:ext uri="{FF2B5EF4-FFF2-40B4-BE49-F238E27FC236}">
                <a16:creationId xmlns:a16="http://schemas.microsoft.com/office/drawing/2014/main" id="{41EB087A-D3C3-0F08-5E4E-80A2C168C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0693" y="4560711"/>
            <a:ext cx="2546523" cy="75600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76754240-79C0-425F-EB39-33E0B6AC47B3}"/>
              </a:ext>
            </a:extLst>
          </p:cNvPr>
          <p:cNvSpPr/>
          <p:nvPr/>
        </p:nvSpPr>
        <p:spPr>
          <a:xfrm>
            <a:off x="1018799" y="1615799"/>
            <a:ext cx="3031663" cy="1001501"/>
          </a:xfrm>
          <a:prstGeom prst="roundRect">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ontserrat" pitchFamily="2" charset="77"/>
              </a:rPr>
              <a:t>Spencer-style backtracking regex engines</a:t>
            </a:r>
          </a:p>
        </p:txBody>
      </p:sp>
      <p:grpSp>
        <p:nvGrpSpPr>
          <p:cNvPr id="29" name="Group 28">
            <a:extLst>
              <a:ext uri="{FF2B5EF4-FFF2-40B4-BE49-F238E27FC236}">
                <a16:creationId xmlns:a16="http://schemas.microsoft.com/office/drawing/2014/main" id="{FB37ECB5-6B19-5D36-307B-090E01DDC1B0}"/>
              </a:ext>
            </a:extLst>
          </p:cNvPr>
          <p:cNvGrpSpPr/>
          <p:nvPr/>
        </p:nvGrpSpPr>
        <p:grpSpPr>
          <a:xfrm>
            <a:off x="8711287" y="1602674"/>
            <a:ext cx="2805527" cy="3122326"/>
            <a:chOff x="8936452" y="1615799"/>
            <a:chExt cx="2805527" cy="3122326"/>
          </a:xfrm>
        </p:grpSpPr>
        <p:pic>
          <p:nvPicPr>
            <p:cNvPr id="30" name="Picture 24">
              <a:extLst>
                <a:ext uri="{FF2B5EF4-FFF2-40B4-BE49-F238E27FC236}">
                  <a16:creationId xmlns:a16="http://schemas.microsoft.com/office/drawing/2014/main" id="{1D5CED7D-9538-8776-B166-8F7AD48805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2602" y="3982125"/>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a:extLst>
                <a:ext uri="{FF2B5EF4-FFF2-40B4-BE49-F238E27FC236}">
                  <a16:creationId xmlns:a16="http://schemas.microsoft.com/office/drawing/2014/main" id="{ADA5A985-BC2B-BE03-5586-194F75AF83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8381" y="2889922"/>
              <a:ext cx="2024442" cy="7560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84E3A730-60EC-2BF5-12A9-E2789F934697}"/>
                </a:ext>
              </a:extLst>
            </p:cNvPr>
            <p:cNvSpPr/>
            <p:nvPr/>
          </p:nvSpPr>
          <p:spPr>
            <a:xfrm>
              <a:off x="8936452" y="1615799"/>
              <a:ext cx="2805527" cy="1001501"/>
            </a:xfrm>
            <a:prstGeom prst="roundRect">
              <a:avLst/>
            </a:prstGeom>
            <a:solidFill>
              <a:srgbClr val="44C386">
                <a:alpha val="69898"/>
              </a:srgbClr>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ontserrat" pitchFamily="2" charset="77"/>
                </a:rPr>
                <a:t>Thompson-style </a:t>
              </a:r>
            </a:p>
            <a:p>
              <a:pPr algn="ctr"/>
              <a:r>
                <a:rPr lang="en-GB" sz="2000" dirty="0">
                  <a:latin typeface="Montserrat" pitchFamily="2" charset="77"/>
                </a:rPr>
                <a:t>non-backtracking engines</a:t>
              </a:r>
            </a:p>
          </p:txBody>
        </p:sp>
      </p:grpSp>
      <p:grpSp>
        <p:nvGrpSpPr>
          <p:cNvPr id="33" name="Group 32">
            <a:extLst>
              <a:ext uri="{FF2B5EF4-FFF2-40B4-BE49-F238E27FC236}">
                <a16:creationId xmlns:a16="http://schemas.microsoft.com/office/drawing/2014/main" id="{B9441B7E-BD57-F481-C515-94F46732EA15}"/>
              </a:ext>
            </a:extLst>
          </p:cNvPr>
          <p:cNvGrpSpPr/>
          <p:nvPr/>
        </p:nvGrpSpPr>
        <p:grpSpPr>
          <a:xfrm>
            <a:off x="4735541" y="1615799"/>
            <a:ext cx="2805527" cy="3109201"/>
            <a:chOff x="4690648" y="1615799"/>
            <a:chExt cx="2448301" cy="3109201"/>
          </a:xfrm>
        </p:grpSpPr>
        <p:pic>
          <p:nvPicPr>
            <p:cNvPr id="34" name="Picture 20">
              <a:extLst>
                <a:ext uri="{FF2B5EF4-FFF2-40B4-BE49-F238E27FC236}">
                  <a16:creationId xmlns:a16="http://schemas.microsoft.com/office/drawing/2014/main" id="{0929C690-DCC1-E03E-CCC7-C7B7972212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6147" y="2926865"/>
              <a:ext cx="1398390" cy="75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a:extLst>
                <a:ext uri="{FF2B5EF4-FFF2-40B4-BE49-F238E27FC236}">
                  <a16:creationId xmlns:a16="http://schemas.microsoft.com/office/drawing/2014/main" id="{78A8D92A-5D4F-A511-CBD7-559C2EB70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6799" y="3969000"/>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C8140DC4-B83D-1E3B-6C05-D3096B347750}"/>
                </a:ext>
              </a:extLst>
            </p:cNvPr>
            <p:cNvSpPr/>
            <p:nvPr/>
          </p:nvSpPr>
          <p:spPr>
            <a:xfrm>
              <a:off x="4690648" y="1615799"/>
              <a:ext cx="2448301" cy="1001501"/>
            </a:xfrm>
            <a:prstGeom prst="roundRect">
              <a:avLst/>
            </a:prstGeom>
            <a:solidFill>
              <a:schemeClr val="accent6">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ontserrat" pitchFamily="2" charset="77"/>
                </a:rPr>
                <a:t>Resource capping: counter-based </a:t>
              </a:r>
            </a:p>
          </p:txBody>
        </p:sp>
      </p:grpSp>
      <p:sp>
        <p:nvSpPr>
          <p:cNvPr id="37" name="Footer Placeholder 3">
            <a:extLst>
              <a:ext uri="{FF2B5EF4-FFF2-40B4-BE49-F238E27FC236}">
                <a16:creationId xmlns:a16="http://schemas.microsoft.com/office/drawing/2014/main" id="{3BDFAE91-FD8E-AFF9-8FE2-B00BFD150FF4}"/>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3900435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4.07407E-6 L -0.08411 0.11875 " pathEditMode="relative" rAng="0" ptsTypes="AA">
                                      <p:cBhvr>
                                        <p:cTn id="6" dur="2000" fill="hold"/>
                                        <p:tgtEl>
                                          <p:spTgt spid="16388"/>
                                        </p:tgtEl>
                                        <p:attrNameLst>
                                          <p:attrName>ppt_x</p:attrName>
                                          <p:attrName>ppt_y</p:attrName>
                                        </p:attrNameLst>
                                      </p:cBhvr>
                                      <p:rCtr x="-4206" y="5926"/>
                                    </p:animMotion>
                                  </p:childTnLst>
                                  <p:subTnLst>
                                    <p:set>
                                      <p:cBhvr override="childStyle">
                                        <p:cTn dur="1" fill="hold" display="0" masterRel="sameClick" afterEffect="1">
                                          <p:stCondLst>
                                            <p:cond evt="end" delay="0">
                                              <p:tn val="5"/>
                                            </p:cond>
                                          </p:stCondLst>
                                        </p:cTn>
                                        <p:tgtEl>
                                          <p:spTgt spid="16388"/>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00248 0.01111 L -0.33373 -0.16806 " pathEditMode="relative" ptsTypes="AA">
                                      <p:cBhvr>
                                        <p:cTn id="8" dur="2000" fill="hold"/>
                                        <p:tgtEl>
                                          <p:spTgt spid="16400"/>
                                        </p:tgtEl>
                                        <p:attrNameLst>
                                          <p:attrName>ppt_x</p:attrName>
                                          <p:attrName>ppt_y</p:attrName>
                                        </p:attrNameLst>
                                      </p:cBhvr>
                                    </p:animMotion>
                                  </p:childTnLst>
                                  <p:subTnLst>
                                    <p:set>
                                      <p:cBhvr override="childStyle">
                                        <p:cTn dur="1" fill="hold" display="0" masterRel="sameClick" afterEffect="1">
                                          <p:stCondLst>
                                            <p:cond evt="end" delay="0">
                                              <p:tn val="7"/>
                                            </p:cond>
                                          </p:stCondLst>
                                        </p:cTn>
                                        <p:tgtEl>
                                          <p:spTgt spid="16400"/>
                                        </p:tgtEl>
                                        <p:attrNameLst>
                                          <p:attrName>style.visibility</p:attrName>
                                        </p:attrNameLst>
                                      </p:cBhvr>
                                      <p:to>
                                        <p:strVal val="hidden"/>
                                      </p:to>
                                    </p:set>
                                  </p:subTnLst>
                                </p:cTn>
                              </p:par>
                              <p:par>
                                <p:cTn id="9" presetID="0" presetClass="path" presetSubtype="0" accel="50000" decel="50000" fill="hold" nodeType="withEffect">
                                  <p:stCondLst>
                                    <p:cond delay="0"/>
                                  </p:stCondLst>
                                  <p:childTnLst>
                                    <p:animMotion origin="layout" path="M 0.00182 -0.00348 L -0.28386 0.23101 " pathEditMode="relative" ptsTypes="AA">
                                      <p:cBhvr>
                                        <p:cTn id="10" dur="2000" fill="hold"/>
                                        <p:tgtEl>
                                          <p:spTgt spid="16396"/>
                                        </p:tgtEl>
                                        <p:attrNameLst>
                                          <p:attrName>ppt_x</p:attrName>
                                          <p:attrName>ppt_y</p:attrName>
                                        </p:attrNameLst>
                                      </p:cBhvr>
                                    </p:animMotion>
                                  </p:childTnLst>
                                  <p:subTnLst>
                                    <p:set>
                                      <p:cBhvr override="childStyle">
                                        <p:cTn dur="1" fill="hold" display="0" masterRel="sameClick" afterEffect="1">
                                          <p:stCondLst>
                                            <p:cond evt="end" delay="0">
                                              <p:tn val="9"/>
                                            </p:cond>
                                          </p:stCondLst>
                                        </p:cTn>
                                        <p:tgtEl>
                                          <p:spTgt spid="16396"/>
                                        </p:tgtEl>
                                        <p:attrNameLst>
                                          <p:attrName>style.visibility</p:attrName>
                                        </p:attrNameLst>
                                      </p:cBhvr>
                                      <p:to>
                                        <p:strVal val="hidden"/>
                                      </p:to>
                                    </p:set>
                                  </p:subTnLst>
                                </p:cTn>
                              </p:par>
                              <p:par>
                                <p:cTn id="11" presetID="0" presetClass="path" presetSubtype="0" accel="50000" decel="50000" fill="hold" nodeType="withEffect">
                                  <p:stCondLst>
                                    <p:cond delay="0"/>
                                  </p:stCondLst>
                                  <p:childTnLst>
                                    <p:animMotion origin="layout" path="M 0.00234 0.00532 L -0.5694 0.2493 " pathEditMode="relative" ptsTypes="AA">
                                      <p:cBhvr>
                                        <p:cTn id="12" dur="2000" fill="hold"/>
                                        <p:tgtEl>
                                          <p:spTgt spid="16394"/>
                                        </p:tgtEl>
                                        <p:attrNameLst>
                                          <p:attrName>ppt_x</p:attrName>
                                          <p:attrName>ppt_y</p:attrName>
                                        </p:attrNameLst>
                                      </p:cBhvr>
                                    </p:animMotion>
                                  </p:childTnLst>
                                  <p:subTnLst>
                                    <p:set>
                                      <p:cBhvr override="childStyle">
                                        <p:cTn dur="1" fill="hold" display="0" masterRel="sameClick" afterEffect="1">
                                          <p:stCondLst>
                                            <p:cond evt="end" delay="0">
                                              <p:tn val="11"/>
                                            </p:cond>
                                          </p:stCondLst>
                                        </p:cTn>
                                        <p:tgtEl>
                                          <p:spTgt spid="16394"/>
                                        </p:tgtEl>
                                        <p:attrNameLst>
                                          <p:attrName>style.visibility</p:attrName>
                                        </p:attrNameLst>
                                      </p:cBhvr>
                                      <p:to>
                                        <p:strVal val="hidden"/>
                                      </p:to>
                                    </p:set>
                                  </p:subTnLst>
                                </p:cTn>
                              </p:par>
                              <p:par>
                                <p:cTn id="13" presetID="0" presetClass="path" presetSubtype="0" accel="50000" decel="50000" fill="hold" nodeType="withEffect">
                                  <p:stCondLst>
                                    <p:cond delay="0"/>
                                  </p:stCondLst>
                                  <p:childTnLst>
                                    <p:animMotion origin="layout" path="M -0.01341 -0.00533 L -0.24193 0.05532 " pathEditMode="relative" ptsTypes="AA">
                                      <p:cBhvr>
                                        <p:cTn id="14" dur="2000" fill="hold"/>
                                        <p:tgtEl>
                                          <p:spTgt spid="16412"/>
                                        </p:tgtEl>
                                        <p:attrNameLst>
                                          <p:attrName>ppt_x</p:attrName>
                                          <p:attrName>ppt_y</p:attrName>
                                        </p:attrNameLst>
                                      </p:cBhvr>
                                    </p:animMotion>
                                  </p:childTnLst>
                                  <p:subTnLst>
                                    <p:set>
                                      <p:cBhvr override="childStyle">
                                        <p:cTn dur="1" fill="hold" display="0" masterRel="sameClick" afterEffect="1">
                                          <p:stCondLst>
                                            <p:cond evt="end" delay="0">
                                              <p:tn val="13"/>
                                            </p:cond>
                                          </p:stCondLst>
                                        </p:cTn>
                                        <p:tgtEl>
                                          <p:spTgt spid="16412"/>
                                        </p:tgtEl>
                                        <p:attrNameLst>
                                          <p:attrName>style.visibility</p:attrName>
                                        </p:attrNameLst>
                                      </p:cBhvr>
                                      <p:to>
                                        <p:strVal val="hidden"/>
                                      </p:to>
                                    </p:set>
                                  </p:subTnLst>
                                </p:cTn>
                              </p:par>
                              <p:par>
                                <p:cTn id="15" presetID="0" presetClass="path" presetSubtype="0" accel="50000" decel="50000" fill="hold" nodeType="withEffect">
                                  <p:stCondLst>
                                    <p:cond delay="0"/>
                                  </p:stCondLst>
                                  <p:childTnLst>
                                    <p:animMotion origin="layout" path="M 0.01107 -0.0044 L 0.50326 -0.01968 " pathEditMode="relative" ptsTypes="AA">
                                      <p:cBhvr>
                                        <p:cTn id="16" dur="2000" fill="hold"/>
                                        <p:tgtEl>
                                          <p:spTgt spid="16410"/>
                                        </p:tgtEl>
                                        <p:attrNameLst>
                                          <p:attrName>ppt_x</p:attrName>
                                          <p:attrName>ppt_y</p:attrName>
                                        </p:attrNameLst>
                                      </p:cBhvr>
                                    </p:animMotion>
                                  </p:childTnLst>
                                  <p:subTnLst>
                                    <p:set>
                                      <p:cBhvr override="childStyle">
                                        <p:cTn dur="1" fill="hold" display="0" masterRel="sameClick" afterEffect="1">
                                          <p:stCondLst>
                                            <p:cond evt="end" delay="0">
                                              <p:tn val="15"/>
                                            </p:cond>
                                          </p:stCondLst>
                                        </p:cTn>
                                        <p:tgtEl>
                                          <p:spTgt spid="16410"/>
                                        </p:tgtEl>
                                        <p:attrNameLst>
                                          <p:attrName>style.visibility</p:attrName>
                                        </p:attrNameLst>
                                      </p:cBhvr>
                                      <p:to>
                                        <p:strVal val="hidden"/>
                                      </p:to>
                                    </p:set>
                                  </p:subTnLst>
                                </p:cTn>
                              </p:par>
                              <p:par>
                                <p:cTn id="17" presetID="0" presetClass="path" presetSubtype="0" accel="50000" decel="50000" fill="hold" nodeType="withEffect">
                                  <p:stCondLst>
                                    <p:cond delay="0"/>
                                  </p:stCondLst>
                                  <p:childTnLst>
                                    <p:animMotion origin="layout" path="M 0.0039 0.01088 L 0.29531 0.14329 " pathEditMode="relative" ptsTypes="AA">
                                      <p:cBhvr>
                                        <p:cTn id="18" dur="2000" fill="hold"/>
                                        <p:tgtEl>
                                          <p:spTgt spid="16408"/>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16408"/>
                                        </p:tgtEl>
                                        <p:attrNameLst>
                                          <p:attrName>style.visibility</p:attrName>
                                        </p:attrNameLst>
                                      </p:cBhvr>
                                      <p:to>
                                        <p:strVal val="hidden"/>
                                      </p:to>
                                    </p:set>
                                  </p:subTnLst>
                                </p:cTn>
                              </p:par>
                              <p:par>
                                <p:cTn id="19" presetID="0" presetClass="path" presetSubtype="0" accel="50000" decel="50000" fill="hold" nodeType="withEffect">
                                  <p:stCondLst>
                                    <p:cond delay="0"/>
                                  </p:stCondLst>
                                  <p:childTnLst>
                                    <p:animMotion origin="layout" path="M 0.01758 0.00023 L -0.10091 0.13611 " pathEditMode="relative" ptsTypes="AA">
                                      <p:cBhvr>
                                        <p:cTn id="20" dur="2000" fill="hold"/>
                                        <p:tgtEl>
                                          <p:spTgt spid="16404"/>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6404"/>
                                        </p:tgtEl>
                                        <p:attrNameLst>
                                          <p:attrName>style.visibility</p:attrName>
                                        </p:attrNameLst>
                                      </p:cBhvr>
                                      <p:to>
                                        <p:strVal val="hidden"/>
                                      </p:to>
                                    </p:set>
                                  </p:subTnLst>
                                </p:cTn>
                              </p:par>
                              <p:par>
                                <p:cTn id="21" presetID="0" presetClass="path" presetSubtype="0" accel="50000" decel="50000" fill="hold" nodeType="withEffect">
                                  <p:stCondLst>
                                    <p:cond delay="0"/>
                                  </p:stCondLst>
                                  <p:childTnLst>
                                    <p:animMotion origin="layout" path="M -0.00052 0.01181 L -0.1556 0.13912 " pathEditMode="relative" ptsTypes="AA">
                                      <p:cBhvr>
                                        <p:cTn id="22" dur="2000" fill="hold"/>
                                        <p:tgtEl>
                                          <p:spTgt spid="16406"/>
                                        </p:tgtEl>
                                        <p:attrNameLst>
                                          <p:attrName>ppt_x</p:attrName>
                                          <p:attrName>ppt_y</p:attrName>
                                        </p:attrNameLst>
                                      </p:cBhvr>
                                    </p:animMotion>
                                  </p:childTnLst>
                                  <p:subTnLst>
                                    <p:set>
                                      <p:cBhvr override="childStyle">
                                        <p:cTn dur="1" fill="hold" display="0" masterRel="sameClick" afterEffect="1">
                                          <p:stCondLst>
                                            <p:cond evt="end" delay="0">
                                              <p:tn val="21"/>
                                            </p:cond>
                                          </p:stCondLst>
                                        </p:cTn>
                                        <p:tgtEl>
                                          <p:spTgt spid="16406"/>
                                        </p:tgtEl>
                                        <p:attrNameLst>
                                          <p:attrName>style.visibility</p:attrName>
                                        </p:attrNameLst>
                                      </p:cBhvr>
                                      <p:to>
                                        <p:strVal val="hidden"/>
                                      </p:to>
                                    </p:set>
                                  </p:sub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07B83-2DD8-5D16-6E62-882AF4CB8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E8219-27C2-1DE6-5480-F6753BA4CCC0}"/>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A63C7789-B8C9-DB71-88A9-55D28CF4D179}"/>
              </a:ext>
            </a:extLst>
          </p:cNvPr>
          <p:cNvSpPr>
            <a:spLocks noGrp="1"/>
          </p:cNvSpPr>
          <p:nvPr>
            <p:ph type="sldNum" sz="quarter" idx="11"/>
          </p:nvPr>
        </p:nvSpPr>
        <p:spPr/>
        <p:txBody>
          <a:bodyPr/>
          <a:lstStyle/>
          <a:p>
            <a:fld id="{52689698-0BB7-BE4D-A8C0-0C9B085F3959}" type="slidenum">
              <a:rPr lang="de-DE" smtClean="0"/>
              <a:pPr/>
              <a:t>15</a:t>
            </a:fld>
            <a:endParaRPr lang="de-DE" dirty="0"/>
          </a:p>
        </p:txBody>
      </p:sp>
      <p:grpSp>
        <p:nvGrpSpPr>
          <p:cNvPr id="58" name="Group 57">
            <a:extLst>
              <a:ext uri="{FF2B5EF4-FFF2-40B4-BE49-F238E27FC236}">
                <a16:creationId xmlns:a16="http://schemas.microsoft.com/office/drawing/2014/main" id="{5027E129-0869-C4C2-8B71-A121E0FC0EC2}"/>
              </a:ext>
            </a:extLst>
          </p:cNvPr>
          <p:cNvGrpSpPr/>
          <p:nvPr/>
        </p:nvGrpSpPr>
        <p:grpSpPr>
          <a:xfrm>
            <a:off x="733043" y="4785064"/>
            <a:ext cx="10725913" cy="1452224"/>
            <a:chOff x="733043" y="4643888"/>
            <a:chExt cx="10725913" cy="1452224"/>
          </a:xfrm>
        </p:grpSpPr>
        <p:sp>
          <p:nvSpPr>
            <p:cNvPr id="42" name="Freeform 41">
              <a:extLst>
                <a:ext uri="{FF2B5EF4-FFF2-40B4-BE49-F238E27FC236}">
                  <a16:creationId xmlns:a16="http://schemas.microsoft.com/office/drawing/2014/main" id="{5C355FF9-99E1-30B5-0138-72A6F71D8B16}"/>
                </a:ext>
              </a:extLst>
            </p:cNvPr>
            <p:cNvSpPr/>
            <p:nvPr/>
          </p:nvSpPr>
          <p:spPr>
            <a:xfrm>
              <a:off x="733043" y="5030512"/>
              <a:ext cx="10725913" cy="1065600"/>
            </a:xfrm>
            <a:custGeom>
              <a:avLst/>
              <a:gdLst>
                <a:gd name="connsiteX0" fmla="*/ 0 w 10725913"/>
                <a:gd name="connsiteY0" fmla="*/ 0 h 1065600"/>
                <a:gd name="connsiteX1" fmla="*/ 584293 w 10725913"/>
                <a:gd name="connsiteY1" fmla="*/ 0 h 1065600"/>
                <a:gd name="connsiteX2" fmla="*/ 1225160 w 10725913"/>
                <a:gd name="connsiteY2" fmla="*/ 607335 h 1065600"/>
                <a:gd name="connsiteX3" fmla="*/ 1866027 w 10725913"/>
                <a:gd name="connsiteY3" fmla="*/ 0 h 1065600"/>
                <a:gd name="connsiteX4" fmla="*/ 10725913 w 10725913"/>
                <a:gd name="connsiteY4" fmla="*/ 0 h 1065600"/>
                <a:gd name="connsiteX5" fmla="*/ 10725913 w 10725913"/>
                <a:gd name="connsiteY5" fmla="*/ 1065600 h 1065600"/>
                <a:gd name="connsiteX6" fmla="*/ 0 w 10725913"/>
                <a:gd name="connsiteY6" fmla="*/ 1065600 h 10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5913" h="1065600">
                  <a:moveTo>
                    <a:pt x="0" y="0"/>
                  </a:moveTo>
                  <a:lnTo>
                    <a:pt x="584293" y="0"/>
                  </a:lnTo>
                  <a:cubicBezTo>
                    <a:pt x="584293" y="335422"/>
                    <a:pt x="871219" y="607335"/>
                    <a:pt x="1225160" y="607335"/>
                  </a:cubicBezTo>
                  <a:cubicBezTo>
                    <a:pt x="1579101" y="607335"/>
                    <a:pt x="1866027" y="335422"/>
                    <a:pt x="1866027" y="0"/>
                  </a:cubicBezTo>
                  <a:lnTo>
                    <a:pt x="10725913" y="0"/>
                  </a:lnTo>
                  <a:lnTo>
                    <a:pt x="10725913" y="1065600"/>
                  </a:lnTo>
                  <a:lnTo>
                    <a:pt x="0" y="1065600"/>
                  </a:lnTo>
                  <a:close/>
                </a:path>
              </a:pathLst>
            </a:custGeom>
            <a:solidFill>
              <a:srgbClr val="44C386">
                <a:alpha val="49111"/>
              </a:srgbClr>
            </a:solidFill>
            <a:ln>
              <a:solidFill>
                <a:srgbClr val="44C38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43" name="Group 42">
              <a:extLst>
                <a:ext uri="{FF2B5EF4-FFF2-40B4-BE49-F238E27FC236}">
                  <a16:creationId xmlns:a16="http://schemas.microsoft.com/office/drawing/2014/main" id="{83EFD992-0C79-AEC9-D5AA-BE7BED92EDEB}"/>
                </a:ext>
              </a:extLst>
            </p:cNvPr>
            <p:cNvGrpSpPr/>
            <p:nvPr/>
          </p:nvGrpSpPr>
          <p:grpSpPr>
            <a:xfrm>
              <a:off x="5757859" y="5111577"/>
              <a:ext cx="963442" cy="919424"/>
              <a:chOff x="4983394" y="1952498"/>
              <a:chExt cx="963442" cy="919424"/>
            </a:xfrm>
          </p:grpSpPr>
          <p:sp>
            <p:nvSpPr>
              <p:cNvPr id="44" name="Oval 43">
                <a:extLst>
                  <a:ext uri="{FF2B5EF4-FFF2-40B4-BE49-F238E27FC236}">
                    <a16:creationId xmlns:a16="http://schemas.microsoft.com/office/drawing/2014/main" id="{00FB2EFE-7184-2608-F699-CE20CF998B18}"/>
                  </a:ext>
                </a:extLst>
              </p:cNvPr>
              <p:cNvSpPr/>
              <p:nvPr/>
            </p:nvSpPr>
            <p:spPr>
              <a:xfrm>
                <a:off x="4983394"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45" name="Picture 12">
                <a:extLst>
                  <a:ext uri="{FF2B5EF4-FFF2-40B4-BE49-F238E27FC236}">
                    <a16:creationId xmlns:a16="http://schemas.microsoft.com/office/drawing/2014/main" id="{CD677622-75D0-2868-72F7-F6D9AB3724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84" t="19926" r="20202" b="19727"/>
              <a:stretch>
                <a:fillRect/>
              </a:stretch>
            </p:blipFill>
            <p:spPr bwMode="auto">
              <a:xfrm>
                <a:off x="5192180" y="2118210"/>
                <a:ext cx="545869" cy="57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3F7313C8-F624-D381-10A9-79EA07CCFDC1}"/>
                </a:ext>
              </a:extLst>
            </p:cNvPr>
            <p:cNvGrpSpPr/>
            <p:nvPr/>
          </p:nvGrpSpPr>
          <p:grpSpPr>
            <a:xfrm>
              <a:off x="7841812" y="5077438"/>
              <a:ext cx="963442" cy="919424"/>
              <a:chOff x="6744039" y="1952498"/>
              <a:chExt cx="963442" cy="919424"/>
            </a:xfrm>
          </p:grpSpPr>
          <p:sp>
            <p:nvSpPr>
              <p:cNvPr id="47" name="Oval 46">
                <a:extLst>
                  <a:ext uri="{FF2B5EF4-FFF2-40B4-BE49-F238E27FC236}">
                    <a16:creationId xmlns:a16="http://schemas.microsoft.com/office/drawing/2014/main" id="{AE1ADDC5-158B-92FC-A4C7-11D066ABA8E1}"/>
                  </a:ext>
                </a:extLst>
              </p:cNvPr>
              <p:cNvSpPr/>
              <p:nvPr/>
            </p:nvSpPr>
            <p:spPr>
              <a:xfrm>
                <a:off x="6744039"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48" name="Picture 10">
                <a:extLst>
                  <a:ext uri="{FF2B5EF4-FFF2-40B4-BE49-F238E27FC236}">
                    <a16:creationId xmlns:a16="http://schemas.microsoft.com/office/drawing/2014/main" id="{E2BC6538-5562-D114-0ACF-DFC55AD53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306" y="2163588"/>
                <a:ext cx="478944" cy="479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8356611C-7D1B-6589-8B1B-6B1E8BF751A3}"/>
                </a:ext>
              </a:extLst>
            </p:cNvPr>
            <p:cNvGrpSpPr/>
            <p:nvPr/>
          </p:nvGrpSpPr>
          <p:grpSpPr>
            <a:xfrm>
              <a:off x="9928973" y="5105326"/>
              <a:ext cx="963442" cy="919424"/>
              <a:chOff x="8893466" y="1952498"/>
              <a:chExt cx="963442" cy="919424"/>
            </a:xfrm>
          </p:grpSpPr>
          <p:sp>
            <p:nvSpPr>
              <p:cNvPr id="50" name="Oval 49">
                <a:extLst>
                  <a:ext uri="{FF2B5EF4-FFF2-40B4-BE49-F238E27FC236}">
                    <a16:creationId xmlns:a16="http://schemas.microsoft.com/office/drawing/2014/main" id="{3E89EF50-0379-946E-2D29-6E7B1E215544}"/>
                  </a:ext>
                </a:extLst>
              </p:cNvPr>
              <p:cNvSpPr/>
              <p:nvPr/>
            </p:nvSpPr>
            <p:spPr>
              <a:xfrm>
                <a:off x="8893466"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51" name="Picture 2">
                <a:extLst>
                  <a:ext uri="{FF2B5EF4-FFF2-40B4-BE49-F238E27FC236}">
                    <a16:creationId xmlns:a16="http://schemas.microsoft.com/office/drawing/2014/main" id="{7D38F9F5-A410-6927-6168-C1C65CBA6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008" y="2118210"/>
                <a:ext cx="584548" cy="58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CE5589D2-51EE-344E-F290-25DC4A9FEF72}"/>
                </a:ext>
              </a:extLst>
            </p:cNvPr>
            <p:cNvGrpSpPr/>
            <p:nvPr/>
          </p:nvGrpSpPr>
          <p:grpSpPr>
            <a:xfrm>
              <a:off x="3673906" y="5077438"/>
              <a:ext cx="963442" cy="919424"/>
              <a:chOff x="3474854" y="1958750"/>
              <a:chExt cx="963442" cy="919424"/>
            </a:xfrm>
          </p:grpSpPr>
          <p:sp>
            <p:nvSpPr>
              <p:cNvPr id="53" name="Oval 52">
                <a:extLst>
                  <a:ext uri="{FF2B5EF4-FFF2-40B4-BE49-F238E27FC236}">
                    <a16:creationId xmlns:a16="http://schemas.microsoft.com/office/drawing/2014/main" id="{8FFF8595-F5CE-E32E-25A6-EA0520D35876}"/>
                  </a:ext>
                </a:extLst>
              </p:cNvPr>
              <p:cNvSpPr/>
              <p:nvPr/>
            </p:nvSpPr>
            <p:spPr>
              <a:xfrm>
                <a:off x="3474854" y="1958750"/>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54" name="Picture 16">
                <a:extLst>
                  <a:ext uri="{FF2B5EF4-FFF2-40B4-BE49-F238E27FC236}">
                    <a16:creationId xmlns:a16="http://schemas.microsoft.com/office/drawing/2014/main" id="{C1F1E67F-D068-D85C-C846-236E8B9B2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480" y="2118210"/>
                <a:ext cx="309795" cy="588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72312975-FB7C-17AB-B538-6A7ED7FA3654}"/>
                </a:ext>
              </a:extLst>
            </p:cNvPr>
            <p:cNvGrpSpPr/>
            <p:nvPr/>
          </p:nvGrpSpPr>
          <p:grpSpPr>
            <a:xfrm>
              <a:off x="1474749" y="4643888"/>
              <a:ext cx="963442" cy="919424"/>
              <a:chOff x="3766905" y="1502738"/>
              <a:chExt cx="963442" cy="919424"/>
            </a:xfrm>
          </p:grpSpPr>
          <p:sp>
            <p:nvSpPr>
              <p:cNvPr id="56" name="Oval 55">
                <a:extLst>
                  <a:ext uri="{FF2B5EF4-FFF2-40B4-BE49-F238E27FC236}">
                    <a16:creationId xmlns:a16="http://schemas.microsoft.com/office/drawing/2014/main" id="{0429A5BA-2BA7-28B9-6B59-BD5CE9534E7B}"/>
                  </a:ext>
                </a:extLst>
              </p:cNvPr>
              <p:cNvSpPr/>
              <p:nvPr/>
            </p:nvSpPr>
            <p:spPr>
              <a:xfrm>
                <a:off x="3766905" y="150273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57" name="Picture 4">
                <a:extLst>
                  <a:ext uri="{FF2B5EF4-FFF2-40B4-BE49-F238E27FC236}">
                    <a16:creationId xmlns:a16="http://schemas.microsoft.com/office/drawing/2014/main" id="{3EE92274-0027-8D81-36EE-0BE7ED8012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546" y="1748698"/>
                <a:ext cx="698160" cy="4275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2" name="Freeform 61">
            <a:extLst>
              <a:ext uri="{FF2B5EF4-FFF2-40B4-BE49-F238E27FC236}">
                <a16:creationId xmlns:a16="http://schemas.microsoft.com/office/drawing/2014/main" id="{B2013818-C671-ECC6-BF9A-9FFEB8A04E55}"/>
              </a:ext>
            </a:extLst>
          </p:cNvPr>
          <p:cNvSpPr/>
          <p:nvPr/>
        </p:nvSpPr>
        <p:spPr>
          <a:xfrm>
            <a:off x="1250478" y="1106624"/>
            <a:ext cx="7422181" cy="3613329"/>
          </a:xfrm>
          <a:custGeom>
            <a:avLst/>
            <a:gdLst>
              <a:gd name="connsiteX0" fmla="*/ 529483 w 9407950"/>
              <a:gd name="connsiteY0" fmla="*/ 0 h 3704750"/>
              <a:gd name="connsiteX1" fmla="*/ 8878467 w 9407950"/>
              <a:gd name="connsiteY1" fmla="*/ 0 h 3704750"/>
              <a:gd name="connsiteX2" fmla="*/ 9407950 w 9407950"/>
              <a:gd name="connsiteY2" fmla="*/ 529483 h 3704750"/>
              <a:gd name="connsiteX3" fmla="*/ 9407950 w 9407950"/>
              <a:gd name="connsiteY3" fmla="*/ 2647350 h 3704750"/>
              <a:gd name="connsiteX4" fmla="*/ 8878467 w 9407950"/>
              <a:gd name="connsiteY4" fmla="*/ 3176833 h 3704750"/>
              <a:gd name="connsiteX5" fmla="*/ 1407187 w 9407950"/>
              <a:gd name="connsiteY5" fmla="*/ 3176833 h 3704750"/>
              <a:gd name="connsiteX6" fmla="*/ 1003888 w 9407950"/>
              <a:gd name="connsiteY6" fmla="*/ 3704750 h 3704750"/>
              <a:gd name="connsiteX7" fmla="*/ 600589 w 9407950"/>
              <a:gd name="connsiteY7" fmla="*/ 3176833 h 3704750"/>
              <a:gd name="connsiteX8" fmla="*/ 529483 w 9407950"/>
              <a:gd name="connsiteY8" fmla="*/ 3176833 h 3704750"/>
              <a:gd name="connsiteX9" fmla="*/ 0 w 9407950"/>
              <a:gd name="connsiteY9" fmla="*/ 2647350 h 3704750"/>
              <a:gd name="connsiteX10" fmla="*/ 0 w 9407950"/>
              <a:gd name="connsiteY10" fmla="*/ 529483 h 3704750"/>
              <a:gd name="connsiteX11" fmla="*/ 529483 w 9407950"/>
              <a:gd name="connsiteY11" fmla="*/ 0 h 37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07950" h="3704750">
                <a:moveTo>
                  <a:pt x="529483" y="0"/>
                </a:moveTo>
                <a:lnTo>
                  <a:pt x="8878467" y="0"/>
                </a:lnTo>
                <a:cubicBezTo>
                  <a:pt x="9170892" y="0"/>
                  <a:pt x="9407950" y="237058"/>
                  <a:pt x="9407950" y="529483"/>
                </a:cubicBezTo>
                <a:lnTo>
                  <a:pt x="9407950" y="2647350"/>
                </a:lnTo>
                <a:cubicBezTo>
                  <a:pt x="9407950" y="2939775"/>
                  <a:pt x="9170892" y="3176833"/>
                  <a:pt x="8878467" y="3176833"/>
                </a:cubicBezTo>
                <a:lnTo>
                  <a:pt x="1407187" y="3176833"/>
                </a:lnTo>
                <a:lnTo>
                  <a:pt x="1003888" y="3704750"/>
                </a:lnTo>
                <a:lnTo>
                  <a:pt x="600589" y="3176833"/>
                </a:lnTo>
                <a:lnTo>
                  <a:pt x="529483" y="3176833"/>
                </a:lnTo>
                <a:cubicBezTo>
                  <a:pt x="237058" y="3176833"/>
                  <a:pt x="0" y="2939775"/>
                  <a:pt x="0" y="2647350"/>
                </a:cubicBezTo>
                <a:lnTo>
                  <a:pt x="0" y="529483"/>
                </a:lnTo>
                <a:cubicBezTo>
                  <a:pt x="0" y="237058"/>
                  <a:pt x="237058" y="0"/>
                  <a:pt x="529483" y="0"/>
                </a:cubicBezTo>
                <a:close/>
              </a:path>
            </a:pathLst>
          </a:custGeom>
          <a:solidFill>
            <a:schemeClr val="accent5">
              <a:alpha val="1333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b="0" i="0" dirty="0">
                <a:solidFill>
                  <a:schemeClr val="tx1"/>
                </a:solidFill>
                <a:latin typeface="Montserrat" pitchFamily="2" charset="77"/>
              </a:rPr>
              <a:t>  </a:t>
            </a:r>
            <a:endParaRPr lang="en-US" b="0" i="1" dirty="0">
              <a:solidFill>
                <a:schemeClr val="tx1"/>
              </a:solidFill>
              <a:latin typeface="Montserrat" pitchFamily="2" charset="77"/>
            </a:endParaRPr>
          </a:p>
        </p:txBody>
      </p:sp>
      <p:pic>
        <p:nvPicPr>
          <p:cNvPr id="20488" name="Picture 8">
            <a:extLst>
              <a:ext uri="{FF2B5EF4-FFF2-40B4-BE49-F238E27FC236}">
                <a16:creationId xmlns:a16="http://schemas.microsoft.com/office/drawing/2014/main" id="{EEEB9963-42ED-4102-9AAF-DE4DE5BAF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0376" y="1498502"/>
            <a:ext cx="557982" cy="557982"/>
          </a:xfrm>
          <a:prstGeom prst="rect">
            <a:avLst/>
          </a:prstGeom>
          <a:noFill/>
          <a:extLst>
            <a:ext uri="{909E8E84-426E-40DD-AFC4-6F175D3DCCD1}">
              <a14:hiddenFill xmlns:a14="http://schemas.microsoft.com/office/drawing/2010/main">
                <a:solidFill>
                  <a:srgbClr val="FFFFFF"/>
                </a:solidFill>
              </a14:hiddenFill>
            </a:ext>
          </a:extLst>
        </p:spPr>
      </p:pic>
      <p:grpSp>
        <p:nvGrpSpPr>
          <p:cNvPr id="16389" name="Group 16388">
            <a:extLst>
              <a:ext uri="{FF2B5EF4-FFF2-40B4-BE49-F238E27FC236}">
                <a16:creationId xmlns:a16="http://schemas.microsoft.com/office/drawing/2014/main" id="{FAD1759A-990B-E89C-0169-7F6270A08306}"/>
              </a:ext>
            </a:extLst>
          </p:cNvPr>
          <p:cNvGrpSpPr/>
          <p:nvPr/>
        </p:nvGrpSpPr>
        <p:grpSpPr>
          <a:xfrm>
            <a:off x="1923347" y="1507174"/>
            <a:ext cx="5187029" cy="400110"/>
            <a:chOff x="1639693" y="2484073"/>
            <a:chExt cx="5187029" cy="400110"/>
          </a:xfrm>
        </p:grpSpPr>
        <p:pic>
          <p:nvPicPr>
            <p:cNvPr id="63" name="Picture 62">
              <a:extLst>
                <a:ext uri="{FF2B5EF4-FFF2-40B4-BE49-F238E27FC236}">
                  <a16:creationId xmlns:a16="http://schemas.microsoft.com/office/drawing/2014/main" id="{EC9BC1CC-6D43-F92B-6DCA-7D34A8125080}"/>
                </a:ext>
              </a:extLst>
            </p:cNvPr>
            <p:cNvPicPr>
              <a:picLocks noChangeAspect="1"/>
            </p:cNvPicPr>
            <p:nvPr/>
          </p:nvPicPr>
          <p:blipFill>
            <a:blip r:embed="rId9"/>
            <a:stretch>
              <a:fillRect/>
            </a:stretch>
          </p:blipFill>
          <p:spPr>
            <a:xfrm>
              <a:off x="1639693" y="2531299"/>
              <a:ext cx="262283" cy="258100"/>
            </a:xfrm>
            <a:prstGeom prst="rect">
              <a:avLst/>
            </a:prstGeom>
          </p:spPr>
        </p:pic>
        <p:sp>
          <p:nvSpPr>
            <p:cNvPr id="16387" name="TextBox 16386">
              <a:extLst>
                <a:ext uri="{FF2B5EF4-FFF2-40B4-BE49-F238E27FC236}">
                  <a16:creationId xmlns:a16="http://schemas.microsoft.com/office/drawing/2014/main" id="{CFF0E45F-58E5-4EC0-C994-3EE07BCE7497}"/>
                </a:ext>
              </a:extLst>
            </p:cNvPr>
            <p:cNvSpPr txBox="1"/>
            <p:nvPr/>
          </p:nvSpPr>
          <p:spPr>
            <a:xfrm>
              <a:off x="1901976" y="2484073"/>
              <a:ext cx="4924746" cy="400110"/>
            </a:xfrm>
            <a:prstGeom prst="rect">
              <a:avLst/>
            </a:prstGeom>
            <a:noFill/>
          </p:spPr>
          <p:txBody>
            <a:bodyPr wrap="none" rtlCol="0">
              <a:spAutoFit/>
            </a:bodyPr>
            <a:lstStyle/>
            <a:p>
              <a:r>
                <a:rPr lang="en-US" sz="2000" dirty="0">
                  <a:latin typeface="Montserrat" pitchFamily="2" charset="77"/>
                </a:rPr>
                <a:t>Non-backtracking engine (</a:t>
              </a:r>
              <a:r>
                <a:rPr lang="en-US" sz="2000" i="1" dirty="0">
                  <a:latin typeface="Montserrat" pitchFamily="2" charset="77"/>
                </a:rPr>
                <a:t>2021, v8.8</a:t>
              </a:r>
              <a:r>
                <a:rPr lang="en-US" sz="2000" dirty="0">
                  <a:latin typeface="Montserrat" pitchFamily="2" charset="77"/>
                </a:rPr>
                <a:t>)</a:t>
              </a:r>
              <a:endParaRPr lang="en-US" sz="2000" b="0" i="0" dirty="0">
                <a:latin typeface="Montserrat" pitchFamily="2" charset="77"/>
              </a:endParaRPr>
            </a:p>
          </p:txBody>
        </p:sp>
      </p:grpSp>
      <p:grpSp>
        <p:nvGrpSpPr>
          <p:cNvPr id="16391" name="Group 16390">
            <a:extLst>
              <a:ext uri="{FF2B5EF4-FFF2-40B4-BE49-F238E27FC236}">
                <a16:creationId xmlns:a16="http://schemas.microsoft.com/office/drawing/2014/main" id="{CFEFA124-97B3-DD64-53BC-E4B1CB9418C6}"/>
              </a:ext>
            </a:extLst>
          </p:cNvPr>
          <p:cNvGrpSpPr/>
          <p:nvPr/>
        </p:nvGrpSpPr>
        <p:grpSpPr>
          <a:xfrm>
            <a:off x="2523692" y="1887030"/>
            <a:ext cx="3726607" cy="400110"/>
            <a:chOff x="2195230" y="3008557"/>
            <a:chExt cx="3726607" cy="400110"/>
          </a:xfrm>
        </p:grpSpPr>
        <p:pic>
          <p:nvPicPr>
            <p:cNvPr id="16385" name="Picture 16384">
              <a:extLst>
                <a:ext uri="{FF2B5EF4-FFF2-40B4-BE49-F238E27FC236}">
                  <a16:creationId xmlns:a16="http://schemas.microsoft.com/office/drawing/2014/main" id="{677BDE2A-18BC-C386-5CCE-FB46057723D0}"/>
                </a:ext>
              </a:extLst>
            </p:cNvPr>
            <p:cNvPicPr>
              <a:picLocks noChangeAspect="1"/>
            </p:cNvPicPr>
            <p:nvPr/>
          </p:nvPicPr>
          <p:blipFill>
            <a:blip r:embed="rId10"/>
            <a:stretch>
              <a:fillRect/>
            </a:stretch>
          </p:blipFill>
          <p:spPr>
            <a:xfrm>
              <a:off x="2195230" y="3046537"/>
              <a:ext cx="304932" cy="304932"/>
            </a:xfrm>
            <a:prstGeom prst="rect">
              <a:avLst/>
            </a:prstGeom>
          </p:spPr>
        </p:pic>
        <p:sp>
          <p:nvSpPr>
            <p:cNvPr id="16390" name="TextBox 16389">
              <a:extLst>
                <a:ext uri="{FF2B5EF4-FFF2-40B4-BE49-F238E27FC236}">
                  <a16:creationId xmlns:a16="http://schemas.microsoft.com/office/drawing/2014/main" id="{03038277-9E34-A367-63C6-6D3D100B3E34}"/>
                </a:ext>
              </a:extLst>
            </p:cNvPr>
            <p:cNvSpPr txBox="1"/>
            <p:nvPr/>
          </p:nvSpPr>
          <p:spPr>
            <a:xfrm>
              <a:off x="2438191" y="3008557"/>
              <a:ext cx="3483646" cy="400110"/>
            </a:xfrm>
            <a:prstGeom prst="rect">
              <a:avLst/>
            </a:prstGeom>
            <a:noFill/>
          </p:spPr>
          <p:txBody>
            <a:bodyPr wrap="none" rtlCol="0">
              <a:spAutoFit/>
            </a:bodyPr>
            <a:lstStyle/>
            <a:p>
              <a:r>
                <a:rPr lang="en-GB" sz="2000" dirty="0">
                  <a:latin typeface="Montserrat" pitchFamily="2" charset="77"/>
                </a:rPr>
                <a:t>Does not support E-regex</a:t>
              </a:r>
              <a:endParaRPr lang="en-US" sz="2000" b="0" i="0" dirty="0" err="1">
                <a:latin typeface="Montserrat" pitchFamily="2" charset="77"/>
              </a:endParaRPr>
            </a:p>
          </p:txBody>
        </p:sp>
      </p:grpSp>
      <p:grpSp>
        <p:nvGrpSpPr>
          <p:cNvPr id="16397" name="Group 16396">
            <a:extLst>
              <a:ext uri="{FF2B5EF4-FFF2-40B4-BE49-F238E27FC236}">
                <a16:creationId xmlns:a16="http://schemas.microsoft.com/office/drawing/2014/main" id="{E889E2B2-020C-FBE6-2127-D6DB91AC662E}"/>
              </a:ext>
            </a:extLst>
          </p:cNvPr>
          <p:cNvGrpSpPr/>
          <p:nvPr/>
        </p:nvGrpSpPr>
        <p:grpSpPr>
          <a:xfrm>
            <a:off x="1923347" y="2383809"/>
            <a:ext cx="6017385" cy="400110"/>
            <a:chOff x="1639693" y="2484073"/>
            <a:chExt cx="6017385" cy="400110"/>
          </a:xfrm>
        </p:grpSpPr>
        <p:pic>
          <p:nvPicPr>
            <p:cNvPr id="16398" name="Picture 16397">
              <a:extLst>
                <a:ext uri="{FF2B5EF4-FFF2-40B4-BE49-F238E27FC236}">
                  <a16:creationId xmlns:a16="http://schemas.microsoft.com/office/drawing/2014/main" id="{C344AE46-3E1E-A384-84C2-034532AE9CD2}"/>
                </a:ext>
              </a:extLst>
            </p:cNvPr>
            <p:cNvPicPr>
              <a:picLocks noChangeAspect="1"/>
            </p:cNvPicPr>
            <p:nvPr/>
          </p:nvPicPr>
          <p:blipFill>
            <a:blip r:embed="rId9"/>
            <a:stretch>
              <a:fillRect/>
            </a:stretch>
          </p:blipFill>
          <p:spPr>
            <a:xfrm>
              <a:off x="1639693" y="2531299"/>
              <a:ext cx="262283" cy="258100"/>
            </a:xfrm>
            <a:prstGeom prst="rect">
              <a:avLst/>
            </a:prstGeom>
          </p:spPr>
        </p:pic>
        <p:sp>
          <p:nvSpPr>
            <p:cNvPr id="16399" name="TextBox 16398">
              <a:extLst>
                <a:ext uri="{FF2B5EF4-FFF2-40B4-BE49-F238E27FC236}">
                  <a16:creationId xmlns:a16="http://schemas.microsoft.com/office/drawing/2014/main" id="{595E3763-3EBB-99F9-121B-ACC11241402B}"/>
                </a:ext>
              </a:extLst>
            </p:cNvPr>
            <p:cNvSpPr txBox="1"/>
            <p:nvPr/>
          </p:nvSpPr>
          <p:spPr>
            <a:xfrm>
              <a:off x="1901976" y="2484073"/>
              <a:ext cx="5755102" cy="400110"/>
            </a:xfrm>
            <a:prstGeom prst="rect">
              <a:avLst/>
            </a:prstGeom>
            <a:noFill/>
          </p:spPr>
          <p:txBody>
            <a:bodyPr wrap="none" rtlCol="0">
              <a:spAutoFit/>
            </a:bodyPr>
            <a:lstStyle/>
            <a:p>
              <a:r>
                <a:rPr lang="en-US" sz="2000" dirty="0">
                  <a:latin typeface="Montserrat" pitchFamily="2" charset="77"/>
                </a:rPr>
                <a:t>Adopted in Node.js as experimental feature</a:t>
              </a:r>
            </a:p>
          </p:txBody>
        </p:sp>
      </p:grpSp>
      <p:grpSp>
        <p:nvGrpSpPr>
          <p:cNvPr id="16401" name="Group 16400">
            <a:extLst>
              <a:ext uri="{FF2B5EF4-FFF2-40B4-BE49-F238E27FC236}">
                <a16:creationId xmlns:a16="http://schemas.microsoft.com/office/drawing/2014/main" id="{98AD438F-002C-B557-9B0E-9C2B26CF9510}"/>
              </a:ext>
            </a:extLst>
          </p:cNvPr>
          <p:cNvGrpSpPr/>
          <p:nvPr/>
        </p:nvGrpSpPr>
        <p:grpSpPr>
          <a:xfrm>
            <a:off x="2614937" y="2806321"/>
            <a:ext cx="3726607" cy="400110"/>
            <a:chOff x="2195230" y="3008557"/>
            <a:chExt cx="3726607" cy="400110"/>
          </a:xfrm>
        </p:grpSpPr>
        <p:pic>
          <p:nvPicPr>
            <p:cNvPr id="16402" name="Picture 16401">
              <a:extLst>
                <a:ext uri="{FF2B5EF4-FFF2-40B4-BE49-F238E27FC236}">
                  <a16:creationId xmlns:a16="http://schemas.microsoft.com/office/drawing/2014/main" id="{D3FFA8D8-6194-4BF4-A9FA-85B83BEB0014}"/>
                </a:ext>
              </a:extLst>
            </p:cNvPr>
            <p:cNvPicPr>
              <a:picLocks noChangeAspect="1"/>
            </p:cNvPicPr>
            <p:nvPr/>
          </p:nvPicPr>
          <p:blipFill>
            <a:blip r:embed="rId10"/>
            <a:stretch>
              <a:fillRect/>
            </a:stretch>
          </p:blipFill>
          <p:spPr>
            <a:xfrm>
              <a:off x="2195230" y="3046537"/>
              <a:ext cx="304932" cy="304932"/>
            </a:xfrm>
            <a:prstGeom prst="rect">
              <a:avLst/>
            </a:prstGeom>
          </p:spPr>
        </p:pic>
        <p:sp>
          <p:nvSpPr>
            <p:cNvPr id="16403" name="TextBox 16402">
              <a:extLst>
                <a:ext uri="{FF2B5EF4-FFF2-40B4-BE49-F238E27FC236}">
                  <a16:creationId xmlns:a16="http://schemas.microsoft.com/office/drawing/2014/main" id="{2254019D-4CB2-000C-0249-2B1B19855093}"/>
                </a:ext>
              </a:extLst>
            </p:cNvPr>
            <p:cNvSpPr txBox="1"/>
            <p:nvPr/>
          </p:nvSpPr>
          <p:spPr>
            <a:xfrm>
              <a:off x="2438191" y="3008557"/>
              <a:ext cx="3483646" cy="400110"/>
            </a:xfrm>
            <a:prstGeom prst="rect">
              <a:avLst/>
            </a:prstGeom>
            <a:noFill/>
          </p:spPr>
          <p:txBody>
            <a:bodyPr wrap="square" rtlCol="0">
              <a:spAutoFit/>
            </a:bodyPr>
            <a:lstStyle/>
            <a:p>
              <a:pPr lvl="0">
                <a:defRPr/>
              </a:pPr>
              <a:r>
                <a:rPr lang="en-GB" sz="2000" dirty="0">
                  <a:latin typeface="Montserrat" pitchFamily="2" charset="77"/>
                </a:rPr>
                <a:t>Not enabled </a:t>
              </a:r>
              <a:r>
                <a:rPr lang="en-GB" sz="2000" i="1" dirty="0">
                  <a:latin typeface="Montserrat" pitchFamily="2" charset="77"/>
                </a:rPr>
                <a:t>by default</a:t>
              </a:r>
              <a:endParaRPr lang="en-US" sz="2000" i="1" dirty="0">
                <a:latin typeface="Montserrat" pitchFamily="2" charset="77"/>
              </a:endParaRPr>
            </a:p>
          </p:txBody>
        </p:sp>
      </p:grpSp>
      <p:grpSp>
        <p:nvGrpSpPr>
          <p:cNvPr id="16409" name="Group 16408">
            <a:extLst>
              <a:ext uri="{FF2B5EF4-FFF2-40B4-BE49-F238E27FC236}">
                <a16:creationId xmlns:a16="http://schemas.microsoft.com/office/drawing/2014/main" id="{1872BB0F-3484-8695-AC2C-91EBAA28B3DA}"/>
              </a:ext>
            </a:extLst>
          </p:cNvPr>
          <p:cNvGrpSpPr/>
          <p:nvPr/>
        </p:nvGrpSpPr>
        <p:grpSpPr>
          <a:xfrm>
            <a:off x="1956470" y="3307670"/>
            <a:ext cx="3707987" cy="400110"/>
            <a:chOff x="2109527" y="3285299"/>
            <a:chExt cx="3707987" cy="400110"/>
          </a:xfrm>
        </p:grpSpPr>
        <p:sp>
          <p:nvSpPr>
            <p:cNvPr id="16405" name="TextBox 16404">
              <a:extLst>
                <a:ext uri="{FF2B5EF4-FFF2-40B4-BE49-F238E27FC236}">
                  <a16:creationId xmlns:a16="http://schemas.microsoft.com/office/drawing/2014/main" id="{A19BDAD3-B6A0-48C8-793B-B74A362CB758}"/>
                </a:ext>
              </a:extLst>
            </p:cNvPr>
            <p:cNvSpPr txBox="1"/>
            <p:nvPr/>
          </p:nvSpPr>
          <p:spPr>
            <a:xfrm>
              <a:off x="2532640" y="3285299"/>
              <a:ext cx="3284874" cy="400110"/>
            </a:xfrm>
            <a:prstGeom prst="rect">
              <a:avLst/>
            </a:prstGeom>
            <a:noFill/>
          </p:spPr>
          <p:txBody>
            <a:bodyPr wrap="none" rtlCol="0">
              <a:spAutoFit/>
            </a:bodyPr>
            <a:lstStyle/>
            <a:p>
              <a:r>
                <a:rPr lang="en-GB" sz="2000" dirty="0">
                  <a:latin typeface="Montserrat" pitchFamily="2" charset="77"/>
                </a:rPr>
                <a:t>ReDoS-Safeness: </a:t>
              </a:r>
              <a:r>
                <a:rPr lang="en-GB" sz="2000" b="1" dirty="0">
                  <a:solidFill>
                    <a:schemeClr val="accent6"/>
                  </a:solidFill>
                  <a:latin typeface="Montserrat" pitchFamily="2" charset="77"/>
                </a:rPr>
                <a:t>Partial</a:t>
              </a:r>
              <a:endParaRPr lang="en-US" sz="2000" b="1" dirty="0">
                <a:solidFill>
                  <a:schemeClr val="accent6"/>
                </a:solidFill>
                <a:latin typeface="Montserrat" pitchFamily="2" charset="77"/>
              </a:endParaRPr>
            </a:p>
          </p:txBody>
        </p:sp>
        <p:pic>
          <p:nvPicPr>
            <p:cNvPr id="16407" name="Picture 16406">
              <a:extLst>
                <a:ext uri="{FF2B5EF4-FFF2-40B4-BE49-F238E27FC236}">
                  <a16:creationId xmlns:a16="http://schemas.microsoft.com/office/drawing/2014/main" id="{5EEFB057-055E-C3D3-5C42-4D97EB27BAB1}"/>
                </a:ext>
              </a:extLst>
            </p:cNvPr>
            <p:cNvPicPr>
              <a:picLocks noChangeAspect="1"/>
            </p:cNvPicPr>
            <p:nvPr/>
          </p:nvPicPr>
          <p:blipFill>
            <a:blip r:embed="rId11"/>
            <a:stretch>
              <a:fillRect/>
            </a:stretch>
          </p:blipFill>
          <p:spPr>
            <a:xfrm>
              <a:off x="2109527" y="3293363"/>
              <a:ext cx="392046" cy="392046"/>
            </a:xfrm>
            <a:prstGeom prst="rect">
              <a:avLst/>
            </a:prstGeom>
          </p:spPr>
        </p:pic>
      </p:grpSp>
      <p:sp>
        <p:nvSpPr>
          <p:cNvPr id="16413" name="Footer Placeholder 3">
            <a:extLst>
              <a:ext uri="{FF2B5EF4-FFF2-40B4-BE49-F238E27FC236}">
                <a16:creationId xmlns:a16="http://schemas.microsoft.com/office/drawing/2014/main" id="{792D8E6E-18B6-0465-F80B-D47D1DCEEBF2}"/>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3828122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282A-DB1B-F739-BE9A-87FD628394E7}"/>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2F16EC71-007E-C9A2-69FB-1E4990C32AC5}"/>
              </a:ext>
            </a:extLst>
          </p:cNvPr>
          <p:cNvSpPr>
            <a:spLocks noGrp="1"/>
          </p:cNvSpPr>
          <p:nvPr>
            <p:ph type="sldNum" sz="quarter" idx="11"/>
          </p:nvPr>
        </p:nvSpPr>
        <p:spPr/>
        <p:txBody>
          <a:bodyPr/>
          <a:lstStyle/>
          <a:p>
            <a:fld id="{52689698-0BB7-BE4D-A8C0-0C9B085F3959}" type="slidenum">
              <a:rPr lang="de-DE" smtClean="0"/>
              <a:pPr/>
              <a:t>16</a:t>
            </a:fld>
            <a:endParaRPr lang="de-DE" dirty="0"/>
          </a:p>
        </p:txBody>
      </p:sp>
      <p:grpSp>
        <p:nvGrpSpPr>
          <p:cNvPr id="21" name="Group 20">
            <a:extLst>
              <a:ext uri="{FF2B5EF4-FFF2-40B4-BE49-F238E27FC236}">
                <a16:creationId xmlns:a16="http://schemas.microsoft.com/office/drawing/2014/main" id="{8EA56ED2-0D0D-ABC7-8FC3-8EEEBE0964CE}"/>
              </a:ext>
            </a:extLst>
          </p:cNvPr>
          <p:cNvGrpSpPr/>
          <p:nvPr/>
        </p:nvGrpSpPr>
        <p:grpSpPr>
          <a:xfrm>
            <a:off x="733043" y="4747626"/>
            <a:ext cx="10725913" cy="1489447"/>
            <a:chOff x="733043" y="3323088"/>
            <a:chExt cx="10725913" cy="1489447"/>
          </a:xfrm>
        </p:grpSpPr>
        <p:sp>
          <p:nvSpPr>
            <p:cNvPr id="5" name="Freeform 4">
              <a:extLst>
                <a:ext uri="{FF2B5EF4-FFF2-40B4-BE49-F238E27FC236}">
                  <a16:creationId xmlns:a16="http://schemas.microsoft.com/office/drawing/2014/main" id="{8A72B79F-0316-35C2-D90E-DC63CFA33E5B}"/>
                </a:ext>
              </a:extLst>
            </p:cNvPr>
            <p:cNvSpPr/>
            <p:nvPr/>
          </p:nvSpPr>
          <p:spPr>
            <a:xfrm>
              <a:off x="733043" y="3746935"/>
              <a:ext cx="10725913" cy="1065600"/>
            </a:xfrm>
            <a:custGeom>
              <a:avLst/>
              <a:gdLst>
                <a:gd name="connsiteX0" fmla="*/ 0 w 10725913"/>
                <a:gd name="connsiteY0" fmla="*/ 0 h 1065600"/>
                <a:gd name="connsiteX1" fmla="*/ 2659894 w 10725913"/>
                <a:gd name="connsiteY1" fmla="*/ 0 h 1065600"/>
                <a:gd name="connsiteX2" fmla="*/ 3300761 w 10725913"/>
                <a:gd name="connsiteY2" fmla="*/ 607335 h 1065600"/>
                <a:gd name="connsiteX3" fmla="*/ 3941628 w 10725913"/>
                <a:gd name="connsiteY3" fmla="*/ 0 h 1065600"/>
                <a:gd name="connsiteX4" fmla="*/ 10725913 w 10725913"/>
                <a:gd name="connsiteY4" fmla="*/ 0 h 1065600"/>
                <a:gd name="connsiteX5" fmla="*/ 10725913 w 10725913"/>
                <a:gd name="connsiteY5" fmla="*/ 1065600 h 1065600"/>
                <a:gd name="connsiteX6" fmla="*/ 0 w 10725913"/>
                <a:gd name="connsiteY6" fmla="*/ 1065600 h 10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5913" h="1065600">
                  <a:moveTo>
                    <a:pt x="0" y="0"/>
                  </a:moveTo>
                  <a:lnTo>
                    <a:pt x="2659894" y="0"/>
                  </a:lnTo>
                  <a:cubicBezTo>
                    <a:pt x="2659894" y="335422"/>
                    <a:pt x="2946820" y="607335"/>
                    <a:pt x="3300761" y="607335"/>
                  </a:cubicBezTo>
                  <a:cubicBezTo>
                    <a:pt x="3654702" y="607335"/>
                    <a:pt x="3941628" y="335422"/>
                    <a:pt x="3941628" y="0"/>
                  </a:cubicBezTo>
                  <a:lnTo>
                    <a:pt x="10725913" y="0"/>
                  </a:lnTo>
                  <a:lnTo>
                    <a:pt x="10725913" y="1065600"/>
                  </a:lnTo>
                  <a:lnTo>
                    <a:pt x="0" y="1065600"/>
                  </a:lnTo>
                  <a:close/>
                </a:path>
              </a:pathLst>
            </a:custGeom>
            <a:solidFill>
              <a:srgbClr val="44C386">
                <a:alpha val="49000"/>
              </a:srgbClr>
            </a:solidFill>
            <a:ln>
              <a:solidFill>
                <a:srgbClr val="44C38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6" name="Group 5">
              <a:extLst>
                <a:ext uri="{FF2B5EF4-FFF2-40B4-BE49-F238E27FC236}">
                  <a16:creationId xmlns:a16="http://schemas.microsoft.com/office/drawing/2014/main" id="{F44A554D-DDBA-49F1-2B59-C1FC717DD7DC}"/>
                </a:ext>
              </a:extLst>
            </p:cNvPr>
            <p:cNvGrpSpPr/>
            <p:nvPr/>
          </p:nvGrpSpPr>
          <p:grpSpPr>
            <a:xfrm>
              <a:off x="5617629" y="3825702"/>
              <a:ext cx="963442" cy="919424"/>
              <a:chOff x="4983394" y="1952498"/>
              <a:chExt cx="963442" cy="919424"/>
            </a:xfrm>
          </p:grpSpPr>
          <p:sp>
            <p:nvSpPr>
              <p:cNvPr id="7" name="Oval 6">
                <a:extLst>
                  <a:ext uri="{FF2B5EF4-FFF2-40B4-BE49-F238E27FC236}">
                    <a16:creationId xmlns:a16="http://schemas.microsoft.com/office/drawing/2014/main" id="{347F3095-21FA-C408-AF6A-1BD85EE27D8A}"/>
                  </a:ext>
                </a:extLst>
              </p:cNvPr>
              <p:cNvSpPr/>
              <p:nvPr/>
            </p:nvSpPr>
            <p:spPr>
              <a:xfrm>
                <a:off x="4983394"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8" name="Picture 12">
                <a:extLst>
                  <a:ext uri="{FF2B5EF4-FFF2-40B4-BE49-F238E27FC236}">
                    <a16:creationId xmlns:a16="http://schemas.microsoft.com/office/drawing/2014/main" id="{A7CAFD31-DB13-5220-ABFC-E5004AFCE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84" t="19926" r="20202" b="19727"/>
              <a:stretch>
                <a:fillRect/>
              </a:stretch>
            </p:blipFill>
            <p:spPr bwMode="auto">
              <a:xfrm>
                <a:off x="5192180" y="2118210"/>
                <a:ext cx="545869" cy="57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CF21595B-507B-B8E4-1788-AA9C082E1F2D}"/>
                </a:ext>
              </a:extLst>
            </p:cNvPr>
            <p:cNvGrpSpPr/>
            <p:nvPr/>
          </p:nvGrpSpPr>
          <p:grpSpPr>
            <a:xfrm>
              <a:off x="7701582" y="3791563"/>
              <a:ext cx="963442" cy="919424"/>
              <a:chOff x="6744039" y="1952498"/>
              <a:chExt cx="963442" cy="919424"/>
            </a:xfrm>
          </p:grpSpPr>
          <p:sp>
            <p:nvSpPr>
              <p:cNvPr id="10" name="Oval 9">
                <a:extLst>
                  <a:ext uri="{FF2B5EF4-FFF2-40B4-BE49-F238E27FC236}">
                    <a16:creationId xmlns:a16="http://schemas.microsoft.com/office/drawing/2014/main" id="{D21BF237-F5F0-F4EF-C7AC-1EDFD2D5CA27}"/>
                  </a:ext>
                </a:extLst>
              </p:cNvPr>
              <p:cNvSpPr/>
              <p:nvPr/>
            </p:nvSpPr>
            <p:spPr>
              <a:xfrm>
                <a:off x="6744039"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10">
                <a:extLst>
                  <a:ext uri="{FF2B5EF4-FFF2-40B4-BE49-F238E27FC236}">
                    <a16:creationId xmlns:a16="http://schemas.microsoft.com/office/drawing/2014/main" id="{163F01AD-7F9E-BF9E-D276-DA5975032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306" y="2163588"/>
                <a:ext cx="478944" cy="479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1D89A6AE-6661-3922-B99D-54B51A625DB3}"/>
                </a:ext>
              </a:extLst>
            </p:cNvPr>
            <p:cNvGrpSpPr/>
            <p:nvPr/>
          </p:nvGrpSpPr>
          <p:grpSpPr>
            <a:xfrm>
              <a:off x="9788743" y="3819451"/>
              <a:ext cx="963442" cy="919424"/>
              <a:chOff x="8893466" y="1952498"/>
              <a:chExt cx="963442" cy="919424"/>
            </a:xfrm>
          </p:grpSpPr>
          <p:sp>
            <p:nvSpPr>
              <p:cNvPr id="13" name="Oval 12">
                <a:extLst>
                  <a:ext uri="{FF2B5EF4-FFF2-40B4-BE49-F238E27FC236}">
                    <a16:creationId xmlns:a16="http://schemas.microsoft.com/office/drawing/2014/main" id="{31270EC6-4474-7CF5-5F58-27599BAF202C}"/>
                  </a:ext>
                </a:extLst>
              </p:cNvPr>
              <p:cNvSpPr/>
              <p:nvPr/>
            </p:nvSpPr>
            <p:spPr>
              <a:xfrm>
                <a:off x="8893466"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4" name="Picture 2">
                <a:extLst>
                  <a:ext uri="{FF2B5EF4-FFF2-40B4-BE49-F238E27FC236}">
                    <a16:creationId xmlns:a16="http://schemas.microsoft.com/office/drawing/2014/main" id="{8BFC4504-A279-2695-3D30-8AF31EFDA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008" y="2118210"/>
                <a:ext cx="584548" cy="58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03535FBF-D6B7-8988-B3D9-BE0789C57DE9}"/>
                </a:ext>
              </a:extLst>
            </p:cNvPr>
            <p:cNvGrpSpPr/>
            <p:nvPr/>
          </p:nvGrpSpPr>
          <p:grpSpPr>
            <a:xfrm>
              <a:off x="3563517" y="3323088"/>
              <a:ext cx="963442" cy="919424"/>
              <a:chOff x="3474854" y="1958750"/>
              <a:chExt cx="963442" cy="919424"/>
            </a:xfrm>
          </p:grpSpPr>
          <p:sp>
            <p:nvSpPr>
              <p:cNvPr id="16" name="Oval 15">
                <a:extLst>
                  <a:ext uri="{FF2B5EF4-FFF2-40B4-BE49-F238E27FC236}">
                    <a16:creationId xmlns:a16="http://schemas.microsoft.com/office/drawing/2014/main" id="{7D5938EE-586C-216E-5288-E6D638E04B6C}"/>
                  </a:ext>
                </a:extLst>
              </p:cNvPr>
              <p:cNvSpPr/>
              <p:nvPr/>
            </p:nvSpPr>
            <p:spPr>
              <a:xfrm>
                <a:off x="3474854" y="1958750"/>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7" name="Picture 16">
                <a:extLst>
                  <a:ext uri="{FF2B5EF4-FFF2-40B4-BE49-F238E27FC236}">
                    <a16:creationId xmlns:a16="http://schemas.microsoft.com/office/drawing/2014/main" id="{3D5A87E2-1724-775A-6116-BE0E74968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480" y="2118210"/>
                <a:ext cx="309795" cy="588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A61E131-674F-14D1-7DD2-C9A718B44929}"/>
                </a:ext>
              </a:extLst>
            </p:cNvPr>
            <p:cNvGrpSpPr/>
            <p:nvPr/>
          </p:nvGrpSpPr>
          <p:grpSpPr>
            <a:xfrm>
              <a:off x="1257216" y="3825703"/>
              <a:ext cx="963442" cy="919424"/>
              <a:chOff x="3766905" y="1502738"/>
              <a:chExt cx="963442" cy="919424"/>
            </a:xfrm>
          </p:grpSpPr>
          <p:sp>
            <p:nvSpPr>
              <p:cNvPr id="19" name="Oval 18">
                <a:extLst>
                  <a:ext uri="{FF2B5EF4-FFF2-40B4-BE49-F238E27FC236}">
                    <a16:creationId xmlns:a16="http://schemas.microsoft.com/office/drawing/2014/main" id="{8E30DBEA-6B3A-9F1D-A90D-59B9914CCAE8}"/>
                  </a:ext>
                </a:extLst>
              </p:cNvPr>
              <p:cNvSpPr/>
              <p:nvPr/>
            </p:nvSpPr>
            <p:spPr>
              <a:xfrm>
                <a:off x="3766905" y="150273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20" name="Picture 4">
                <a:extLst>
                  <a:ext uri="{FF2B5EF4-FFF2-40B4-BE49-F238E27FC236}">
                    <a16:creationId xmlns:a16="http://schemas.microsoft.com/office/drawing/2014/main" id="{36C4AFB5-37E4-5B71-940B-D8C493532F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546" y="1748698"/>
                <a:ext cx="698160" cy="4275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8" name="Freeform 37">
            <a:extLst>
              <a:ext uri="{FF2B5EF4-FFF2-40B4-BE49-F238E27FC236}">
                <a16:creationId xmlns:a16="http://schemas.microsoft.com/office/drawing/2014/main" id="{6E7A2657-770C-C044-4F45-18ED8C5EB911}"/>
              </a:ext>
            </a:extLst>
          </p:cNvPr>
          <p:cNvSpPr/>
          <p:nvPr/>
        </p:nvSpPr>
        <p:spPr>
          <a:xfrm>
            <a:off x="3318771" y="1272619"/>
            <a:ext cx="7249906" cy="3303044"/>
          </a:xfrm>
          <a:custGeom>
            <a:avLst/>
            <a:gdLst>
              <a:gd name="connsiteX0" fmla="*/ 529483 w 9407950"/>
              <a:gd name="connsiteY0" fmla="*/ 0 h 3704750"/>
              <a:gd name="connsiteX1" fmla="*/ 8878467 w 9407950"/>
              <a:gd name="connsiteY1" fmla="*/ 0 h 3704750"/>
              <a:gd name="connsiteX2" fmla="*/ 9407950 w 9407950"/>
              <a:gd name="connsiteY2" fmla="*/ 529483 h 3704750"/>
              <a:gd name="connsiteX3" fmla="*/ 9407950 w 9407950"/>
              <a:gd name="connsiteY3" fmla="*/ 2647350 h 3704750"/>
              <a:gd name="connsiteX4" fmla="*/ 8878467 w 9407950"/>
              <a:gd name="connsiteY4" fmla="*/ 3176833 h 3704750"/>
              <a:gd name="connsiteX5" fmla="*/ 1407187 w 9407950"/>
              <a:gd name="connsiteY5" fmla="*/ 3176833 h 3704750"/>
              <a:gd name="connsiteX6" fmla="*/ 1003888 w 9407950"/>
              <a:gd name="connsiteY6" fmla="*/ 3704750 h 3704750"/>
              <a:gd name="connsiteX7" fmla="*/ 600589 w 9407950"/>
              <a:gd name="connsiteY7" fmla="*/ 3176833 h 3704750"/>
              <a:gd name="connsiteX8" fmla="*/ 529483 w 9407950"/>
              <a:gd name="connsiteY8" fmla="*/ 3176833 h 3704750"/>
              <a:gd name="connsiteX9" fmla="*/ 0 w 9407950"/>
              <a:gd name="connsiteY9" fmla="*/ 2647350 h 3704750"/>
              <a:gd name="connsiteX10" fmla="*/ 0 w 9407950"/>
              <a:gd name="connsiteY10" fmla="*/ 529483 h 3704750"/>
              <a:gd name="connsiteX11" fmla="*/ 529483 w 9407950"/>
              <a:gd name="connsiteY11" fmla="*/ 0 h 370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07950" h="3704750">
                <a:moveTo>
                  <a:pt x="529483" y="0"/>
                </a:moveTo>
                <a:lnTo>
                  <a:pt x="8878467" y="0"/>
                </a:lnTo>
                <a:cubicBezTo>
                  <a:pt x="9170892" y="0"/>
                  <a:pt x="9407950" y="237058"/>
                  <a:pt x="9407950" y="529483"/>
                </a:cubicBezTo>
                <a:lnTo>
                  <a:pt x="9407950" y="2647350"/>
                </a:lnTo>
                <a:cubicBezTo>
                  <a:pt x="9407950" y="2939775"/>
                  <a:pt x="9170892" y="3176833"/>
                  <a:pt x="8878467" y="3176833"/>
                </a:cubicBezTo>
                <a:lnTo>
                  <a:pt x="1407187" y="3176833"/>
                </a:lnTo>
                <a:lnTo>
                  <a:pt x="1003888" y="3704750"/>
                </a:lnTo>
                <a:lnTo>
                  <a:pt x="600589" y="3176833"/>
                </a:lnTo>
                <a:lnTo>
                  <a:pt x="529483" y="3176833"/>
                </a:lnTo>
                <a:cubicBezTo>
                  <a:pt x="237058" y="3176833"/>
                  <a:pt x="0" y="2939775"/>
                  <a:pt x="0" y="2647350"/>
                </a:cubicBezTo>
                <a:lnTo>
                  <a:pt x="0" y="529483"/>
                </a:lnTo>
                <a:cubicBezTo>
                  <a:pt x="0" y="237058"/>
                  <a:pt x="237058" y="0"/>
                  <a:pt x="529483" y="0"/>
                </a:cubicBezTo>
                <a:close/>
              </a:path>
            </a:pathLst>
          </a:custGeom>
          <a:solidFill>
            <a:schemeClr val="accent5">
              <a:alpha val="1333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b="0" i="0" dirty="0">
                <a:solidFill>
                  <a:schemeClr val="tx1"/>
                </a:solidFill>
                <a:latin typeface="Montserrat" pitchFamily="2" charset="77"/>
              </a:rPr>
              <a:t>  </a:t>
            </a:r>
            <a:endParaRPr lang="en-US" b="0" i="1" dirty="0">
              <a:solidFill>
                <a:schemeClr val="tx1"/>
              </a:solidFill>
              <a:latin typeface="Montserrat" pitchFamily="2" charset="77"/>
            </a:endParaRPr>
          </a:p>
        </p:txBody>
      </p:sp>
      <p:grpSp>
        <p:nvGrpSpPr>
          <p:cNvPr id="45" name="Group 44">
            <a:extLst>
              <a:ext uri="{FF2B5EF4-FFF2-40B4-BE49-F238E27FC236}">
                <a16:creationId xmlns:a16="http://schemas.microsoft.com/office/drawing/2014/main" id="{C2BA90A9-FFC8-E93B-7FC7-BF0947469746}"/>
              </a:ext>
            </a:extLst>
          </p:cNvPr>
          <p:cNvGrpSpPr/>
          <p:nvPr/>
        </p:nvGrpSpPr>
        <p:grpSpPr>
          <a:xfrm>
            <a:off x="3809103" y="2102608"/>
            <a:ext cx="6759574" cy="400110"/>
            <a:chOff x="1639693" y="2484073"/>
            <a:chExt cx="6759574" cy="400110"/>
          </a:xfrm>
        </p:grpSpPr>
        <p:pic>
          <p:nvPicPr>
            <p:cNvPr id="46" name="Picture 45">
              <a:extLst>
                <a:ext uri="{FF2B5EF4-FFF2-40B4-BE49-F238E27FC236}">
                  <a16:creationId xmlns:a16="http://schemas.microsoft.com/office/drawing/2014/main" id="{2772584E-1073-8105-AC1B-976B905CBD69}"/>
                </a:ext>
              </a:extLst>
            </p:cNvPr>
            <p:cNvPicPr>
              <a:picLocks noChangeAspect="1"/>
            </p:cNvPicPr>
            <p:nvPr/>
          </p:nvPicPr>
          <p:blipFill>
            <a:blip r:embed="rId8"/>
            <a:stretch>
              <a:fillRect/>
            </a:stretch>
          </p:blipFill>
          <p:spPr>
            <a:xfrm>
              <a:off x="1639693" y="2531299"/>
              <a:ext cx="262283" cy="258100"/>
            </a:xfrm>
            <a:prstGeom prst="rect">
              <a:avLst/>
            </a:prstGeom>
          </p:spPr>
        </p:pic>
        <p:sp>
          <p:nvSpPr>
            <p:cNvPr id="47" name="TextBox 46">
              <a:extLst>
                <a:ext uri="{FF2B5EF4-FFF2-40B4-BE49-F238E27FC236}">
                  <a16:creationId xmlns:a16="http://schemas.microsoft.com/office/drawing/2014/main" id="{E72E4138-9445-D0C3-7E18-2FBDC4EB81D2}"/>
                </a:ext>
              </a:extLst>
            </p:cNvPr>
            <p:cNvSpPr txBox="1"/>
            <p:nvPr/>
          </p:nvSpPr>
          <p:spPr>
            <a:xfrm>
              <a:off x="1901976" y="2484073"/>
              <a:ext cx="6497291" cy="400110"/>
            </a:xfrm>
            <a:prstGeom prst="rect">
              <a:avLst/>
            </a:prstGeom>
            <a:noFill/>
          </p:spPr>
          <p:txBody>
            <a:bodyPr wrap="none" rtlCol="0">
              <a:spAutoFit/>
            </a:bodyPr>
            <a:lstStyle/>
            <a:p>
              <a:r>
                <a:rPr lang="en-US" sz="2000" dirty="0">
                  <a:latin typeface="Montserrat" pitchFamily="2" charset="77"/>
                </a:rPr>
                <a:t>Introduced bounded caching mechanisms (2016)</a:t>
              </a:r>
            </a:p>
          </p:txBody>
        </p:sp>
      </p:grpSp>
      <p:sp>
        <p:nvSpPr>
          <p:cNvPr id="50" name="TextBox 49">
            <a:extLst>
              <a:ext uri="{FF2B5EF4-FFF2-40B4-BE49-F238E27FC236}">
                <a16:creationId xmlns:a16="http://schemas.microsoft.com/office/drawing/2014/main" id="{D63D0613-429E-9EB4-7901-5068F96F10FD}"/>
              </a:ext>
            </a:extLst>
          </p:cNvPr>
          <p:cNvSpPr txBox="1"/>
          <p:nvPr/>
        </p:nvSpPr>
        <p:spPr>
          <a:xfrm>
            <a:off x="4784008" y="2513171"/>
            <a:ext cx="3912429" cy="400110"/>
          </a:xfrm>
          <a:prstGeom prst="rect">
            <a:avLst/>
          </a:prstGeom>
          <a:noFill/>
        </p:spPr>
        <p:txBody>
          <a:bodyPr wrap="square" rtlCol="0">
            <a:spAutoFit/>
          </a:bodyPr>
          <a:lstStyle/>
          <a:p>
            <a:pPr lvl="0">
              <a:defRPr/>
            </a:pPr>
            <a:r>
              <a:rPr lang="en-GB" sz="2000" dirty="0">
                <a:latin typeface="Montserrat" pitchFamily="2" charset="77"/>
              </a:rPr>
              <a:t>OpenJDK Java versions ≥9</a:t>
            </a:r>
          </a:p>
        </p:txBody>
      </p:sp>
      <p:grpSp>
        <p:nvGrpSpPr>
          <p:cNvPr id="51" name="Group 50">
            <a:extLst>
              <a:ext uri="{FF2B5EF4-FFF2-40B4-BE49-F238E27FC236}">
                <a16:creationId xmlns:a16="http://schemas.microsoft.com/office/drawing/2014/main" id="{FE0323B9-E2C2-C9C9-82ED-618C870D5357}"/>
              </a:ext>
            </a:extLst>
          </p:cNvPr>
          <p:cNvGrpSpPr/>
          <p:nvPr/>
        </p:nvGrpSpPr>
        <p:grpSpPr>
          <a:xfrm>
            <a:off x="3809103" y="3517598"/>
            <a:ext cx="3707987" cy="400110"/>
            <a:chOff x="2109527" y="3285299"/>
            <a:chExt cx="3707987" cy="400110"/>
          </a:xfrm>
        </p:grpSpPr>
        <p:sp>
          <p:nvSpPr>
            <p:cNvPr id="52" name="TextBox 51">
              <a:extLst>
                <a:ext uri="{FF2B5EF4-FFF2-40B4-BE49-F238E27FC236}">
                  <a16:creationId xmlns:a16="http://schemas.microsoft.com/office/drawing/2014/main" id="{1992395A-0CAF-AE44-5324-6126A492A726}"/>
                </a:ext>
              </a:extLst>
            </p:cNvPr>
            <p:cNvSpPr txBox="1"/>
            <p:nvPr/>
          </p:nvSpPr>
          <p:spPr>
            <a:xfrm>
              <a:off x="2532640" y="3285299"/>
              <a:ext cx="3284874" cy="400110"/>
            </a:xfrm>
            <a:prstGeom prst="rect">
              <a:avLst/>
            </a:prstGeom>
            <a:noFill/>
          </p:spPr>
          <p:txBody>
            <a:bodyPr wrap="none" rtlCol="0">
              <a:spAutoFit/>
            </a:bodyPr>
            <a:lstStyle/>
            <a:p>
              <a:r>
                <a:rPr lang="en-GB" sz="2000" dirty="0">
                  <a:latin typeface="Montserrat" pitchFamily="2" charset="77"/>
                </a:rPr>
                <a:t>ReDoS-Safeness: </a:t>
              </a:r>
              <a:r>
                <a:rPr lang="en-GB" sz="2000" b="1" dirty="0">
                  <a:solidFill>
                    <a:schemeClr val="accent6"/>
                  </a:solidFill>
                  <a:latin typeface="Montserrat" pitchFamily="2" charset="77"/>
                </a:rPr>
                <a:t>Partial</a:t>
              </a:r>
              <a:endParaRPr lang="en-US" sz="2000" b="1" dirty="0">
                <a:solidFill>
                  <a:schemeClr val="accent6"/>
                </a:solidFill>
                <a:latin typeface="Montserrat" pitchFamily="2" charset="77"/>
              </a:endParaRPr>
            </a:p>
          </p:txBody>
        </p:sp>
        <p:pic>
          <p:nvPicPr>
            <p:cNvPr id="53" name="Picture 52">
              <a:extLst>
                <a:ext uri="{FF2B5EF4-FFF2-40B4-BE49-F238E27FC236}">
                  <a16:creationId xmlns:a16="http://schemas.microsoft.com/office/drawing/2014/main" id="{8BDF23DE-F6B9-A44F-F962-BD38DFBFF88C}"/>
                </a:ext>
              </a:extLst>
            </p:cNvPr>
            <p:cNvPicPr>
              <a:picLocks noChangeAspect="1"/>
            </p:cNvPicPr>
            <p:nvPr/>
          </p:nvPicPr>
          <p:blipFill>
            <a:blip r:embed="rId9"/>
            <a:stretch>
              <a:fillRect/>
            </a:stretch>
          </p:blipFill>
          <p:spPr>
            <a:xfrm>
              <a:off x="2109527" y="3293363"/>
              <a:ext cx="392046" cy="392046"/>
            </a:xfrm>
            <a:prstGeom prst="rect">
              <a:avLst/>
            </a:prstGeom>
          </p:spPr>
        </p:pic>
      </p:grpSp>
      <p:grpSp>
        <p:nvGrpSpPr>
          <p:cNvPr id="55" name="Group 54">
            <a:extLst>
              <a:ext uri="{FF2B5EF4-FFF2-40B4-BE49-F238E27FC236}">
                <a16:creationId xmlns:a16="http://schemas.microsoft.com/office/drawing/2014/main" id="{A3F385BC-18F3-49F4-CAC3-AAD1D8D1ABCD}"/>
              </a:ext>
            </a:extLst>
          </p:cNvPr>
          <p:cNvGrpSpPr/>
          <p:nvPr/>
        </p:nvGrpSpPr>
        <p:grpSpPr>
          <a:xfrm>
            <a:off x="3809103" y="1546364"/>
            <a:ext cx="6589656" cy="400110"/>
            <a:chOff x="3931256" y="1513053"/>
            <a:chExt cx="6589656" cy="400110"/>
          </a:xfrm>
        </p:grpSpPr>
        <p:sp>
          <p:nvSpPr>
            <p:cNvPr id="41" name="TextBox 40">
              <a:extLst>
                <a:ext uri="{FF2B5EF4-FFF2-40B4-BE49-F238E27FC236}">
                  <a16:creationId xmlns:a16="http://schemas.microsoft.com/office/drawing/2014/main" id="{67E8E2D7-3479-6753-57F8-327B37CE5F6B}"/>
                </a:ext>
              </a:extLst>
            </p:cNvPr>
            <p:cNvSpPr txBox="1"/>
            <p:nvPr/>
          </p:nvSpPr>
          <p:spPr>
            <a:xfrm>
              <a:off x="4193539" y="1513053"/>
              <a:ext cx="6327373" cy="400110"/>
            </a:xfrm>
            <a:prstGeom prst="rect">
              <a:avLst/>
            </a:prstGeom>
            <a:noFill/>
          </p:spPr>
          <p:txBody>
            <a:bodyPr wrap="none" rtlCol="0">
              <a:spAutoFit/>
            </a:bodyPr>
            <a:lstStyle/>
            <a:p>
              <a:r>
                <a:rPr lang="en-US" sz="2000" dirty="0">
                  <a:latin typeface="Montserrat" pitchFamily="2" charset="77"/>
                </a:rPr>
                <a:t>No documented ReDoS defenses (as of </a:t>
              </a:r>
              <a:r>
                <a:rPr lang="en-US" sz="2000" i="1" dirty="0">
                  <a:latin typeface="Montserrat" pitchFamily="2" charset="77"/>
                </a:rPr>
                <a:t>Java 22</a:t>
              </a:r>
              <a:r>
                <a:rPr lang="en-US" sz="2000" dirty="0">
                  <a:latin typeface="Montserrat" pitchFamily="2" charset="77"/>
                </a:rPr>
                <a:t>)</a:t>
              </a:r>
              <a:endParaRPr lang="en-US" sz="2000" b="0" i="0" dirty="0">
                <a:latin typeface="Montserrat" pitchFamily="2" charset="77"/>
              </a:endParaRPr>
            </a:p>
          </p:txBody>
        </p:sp>
        <p:pic>
          <p:nvPicPr>
            <p:cNvPr id="54" name="Picture 53">
              <a:extLst>
                <a:ext uri="{FF2B5EF4-FFF2-40B4-BE49-F238E27FC236}">
                  <a16:creationId xmlns:a16="http://schemas.microsoft.com/office/drawing/2014/main" id="{B56B2B97-E15D-B680-4ABA-BBD1F4139EEB}"/>
                </a:ext>
              </a:extLst>
            </p:cNvPr>
            <p:cNvPicPr>
              <a:picLocks noChangeAspect="1"/>
            </p:cNvPicPr>
            <p:nvPr/>
          </p:nvPicPr>
          <p:blipFill>
            <a:blip r:embed="rId10"/>
            <a:stretch>
              <a:fillRect/>
            </a:stretch>
          </p:blipFill>
          <p:spPr>
            <a:xfrm>
              <a:off x="3931256" y="1560642"/>
              <a:ext cx="304932" cy="304932"/>
            </a:xfrm>
            <a:prstGeom prst="rect">
              <a:avLst/>
            </a:prstGeom>
          </p:spPr>
        </p:pic>
      </p:grpSp>
      <p:pic>
        <p:nvPicPr>
          <p:cNvPr id="56" name="Picture 55">
            <a:extLst>
              <a:ext uri="{FF2B5EF4-FFF2-40B4-BE49-F238E27FC236}">
                <a16:creationId xmlns:a16="http://schemas.microsoft.com/office/drawing/2014/main" id="{052F6092-FFB1-0093-5071-A148CE62182D}"/>
              </a:ext>
            </a:extLst>
          </p:cNvPr>
          <p:cNvPicPr>
            <a:picLocks noChangeAspect="1"/>
          </p:cNvPicPr>
          <p:nvPr/>
        </p:nvPicPr>
        <p:blipFill>
          <a:blip r:embed="rId8"/>
          <a:stretch>
            <a:fillRect/>
          </a:stretch>
        </p:blipFill>
        <p:spPr>
          <a:xfrm>
            <a:off x="4521726" y="2592508"/>
            <a:ext cx="262283" cy="258100"/>
          </a:xfrm>
          <a:prstGeom prst="rect">
            <a:avLst/>
          </a:prstGeom>
        </p:spPr>
      </p:pic>
      <p:sp>
        <p:nvSpPr>
          <p:cNvPr id="59" name="TextBox 58">
            <a:extLst>
              <a:ext uri="{FF2B5EF4-FFF2-40B4-BE49-F238E27FC236}">
                <a16:creationId xmlns:a16="http://schemas.microsoft.com/office/drawing/2014/main" id="{1C92A23B-2B13-9750-2226-11DAB806DB4A}"/>
              </a:ext>
            </a:extLst>
          </p:cNvPr>
          <p:cNvSpPr txBox="1"/>
          <p:nvPr/>
        </p:nvSpPr>
        <p:spPr>
          <a:xfrm>
            <a:off x="4784009" y="3014903"/>
            <a:ext cx="3483646" cy="400110"/>
          </a:xfrm>
          <a:prstGeom prst="rect">
            <a:avLst/>
          </a:prstGeom>
          <a:noFill/>
        </p:spPr>
        <p:txBody>
          <a:bodyPr wrap="square" rtlCol="0">
            <a:spAutoFit/>
          </a:bodyPr>
          <a:lstStyle/>
          <a:p>
            <a:pPr lvl="0">
              <a:defRPr/>
            </a:pPr>
            <a:r>
              <a:rPr lang="en-GB" sz="2000" dirty="0">
                <a:latin typeface="Montserrat" pitchFamily="2" charset="77"/>
              </a:rPr>
              <a:t>Enabled </a:t>
            </a:r>
            <a:r>
              <a:rPr lang="en-GB" sz="2000" i="1" dirty="0">
                <a:latin typeface="Montserrat" pitchFamily="2" charset="77"/>
              </a:rPr>
              <a:t>by default</a:t>
            </a:r>
            <a:endParaRPr lang="en-US" sz="2000" i="1" dirty="0">
              <a:latin typeface="Montserrat" pitchFamily="2" charset="77"/>
            </a:endParaRPr>
          </a:p>
        </p:txBody>
      </p:sp>
      <p:pic>
        <p:nvPicPr>
          <p:cNvPr id="60" name="Picture 59">
            <a:extLst>
              <a:ext uri="{FF2B5EF4-FFF2-40B4-BE49-F238E27FC236}">
                <a16:creationId xmlns:a16="http://schemas.microsoft.com/office/drawing/2014/main" id="{B9060A2F-AEB0-7A07-B30A-11A477C04E7A}"/>
              </a:ext>
            </a:extLst>
          </p:cNvPr>
          <p:cNvPicPr>
            <a:picLocks noChangeAspect="1"/>
          </p:cNvPicPr>
          <p:nvPr/>
        </p:nvPicPr>
        <p:blipFill>
          <a:blip r:embed="rId8"/>
          <a:stretch>
            <a:fillRect/>
          </a:stretch>
        </p:blipFill>
        <p:spPr>
          <a:xfrm>
            <a:off x="4521726" y="3094240"/>
            <a:ext cx="262283" cy="258100"/>
          </a:xfrm>
          <a:prstGeom prst="rect">
            <a:avLst/>
          </a:prstGeom>
        </p:spPr>
      </p:pic>
      <p:sp>
        <p:nvSpPr>
          <p:cNvPr id="61" name="Footer Placeholder 3">
            <a:extLst>
              <a:ext uri="{FF2B5EF4-FFF2-40B4-BE49-F238E27FC236}">
                <a16:creationId xmlns:a16="http://schemas.microsoft.com/office/drawing/2014/main" id="{7A6B42AD-B74E-6EEF-412C-B07D1E166938}"/>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1543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472F-A35F-0628-EDF7-1CA967F00B82}"/>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0D89D3D4-DA6F-318A-9211-5C78DA68C7CC}"/>
              </a:ext>
            </a:extLst>
          </p:cNvPr>
          <p:cNvSpPr>
            <a:spLocks noGrp="1"/>
          </p:cNvSpPr>
          <p:nvPr>
            <p:ph type="sldNum" sz="quarter" idx="11"/>
          </p:nvPr>
        </p:nvSpPr>
        <p:spPr/>
        <p:txBody>
          <a:bodyPr/>
          <a:lstStyle/>
          <a:p>
            <a:fld id="{52689698-0BB7-BE4D-A8C0-0C9B085F3959}" type="slidenum">
              <a:rPr lang="de-DE" smtClean="0"/>
              <a:pPr/>
              <a:t>17</a:t>
            </a:fld>
            <a:endParaRPr lang="de-DE" dirty="0"/>
          </a:p>
        </p:txBody>
      </p:sp>
      <p:grpSp>
        <p:nvGrpSpPr>
          <p:cNvPr id="25" name="Group 24">
            <a:extLst>
              <a:ext uri="{FF2B5EF4-FFF2-40B4-BE49-F238E27FC236}">
                <a16:creationId xmlns:a16="http://schemas.microsoft.com/office/drawing/2014/main" id="{9388BB8F-2EBA-40B7-4FB6-FDC9F1587BDF}"/>
              </a:ext>
            </a:extLst>
          </p:cNvPr>
          <p:cNvGrpSpPr/>
          <p:nvPr/>
        </p:nvGrpSpPr>
        <p:grpSpPr>
          <a:xfrm>
            <a:off x="733043" y="4767949"/>
            <a:ext cx="10725913" cy="1469339"/>
            <a:chOff x="866657" y="3658123"/>
            <a:chExt cx="10725913" cy="1469339"/>
          </a:xfrm>
        </p:grpSpPr>
        <p:sp>
          <p:nvSpPr>
            <p:cNvPr id="9" name="Freeform 8">
              <a:extLst>
                <a:ext uri="{FF2B5EF4-FFF2-40B4-BE49-F238E27FC236}">
                  <a16:creationId xmlns:a16="http://schemas.microsoft.com/office/drawing/2014/main" id="{15DBF9CE-C80F-2760-B15C-5784CE3087D2}"/>
                </a:ext>
              </a:extLst>
            </p:cNvPr>
            <p:cNvSpPr/>
            <p:nvPr/>
          </p:nvSpPr>
          <p:spPr>
            <a:xfrm>
              <a:off x="866657" y="4061862"/>
              <a:ext cx="10725913" cy="1065600"/>
            </a:xfrm>
            <a:custGeom>
              <a:avLst/>
              <a:gdLst>
                <a:gd name="connsiteX0" fmla="*/ 0 w 10725913"/>
                <a:gd name="connsiteY0" fmla="*/ 0 h 1065600"/>
                <a:gd name="connsiteX1" fmla="*/ 8690351 w 10725913"/>
                <a:gd name="connsiteY1" fmla="*/ 0 h 1065600"/>
                <a:gd name="connsiteX2" fmla="*/ 9331218 w 10725913"/>
                <a:gd name="connsiteY2" fmla="*/ 607335 h 1065600"/>
                <a:gd name="connsiteX3" fmla="*/ 9972085 w 10725913"/>
                <a:gd name="connsiteY3" fmla="*/ 0 h 1065600"/>
                <a:gd name="connsiteX4" fmla="*/ 10725913 w 10725913"/>
                <a:gd name="connsiteY4" fmla="*/ 0 h 1065600"/>
                <a:gd name="connsiteX5" fmla="*/ 10725913 w 10725913"/>
                <a:gd name="connsiteY5" fmla="*/ 1065600 h 1065600"/>
                <a:gd name="connsiteX6" fmla="*/ 0 w 10725913"/>
                <a:gd name="connsiteY6" fmla="*/ 1065600 h 10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5913" h="1065600">
                  <a:moveTo>
                    <a:pt x="0" y="0"/>
                  </a:moveTo>
                  <a:lnTo>
                    <a:pt x="8690351" y="0"/>
                  </a:lnTo>
                  <a:cubicBezTo>
                    <a:pt x="8690351" y="335422"/>
                    <a:pt x="8977277" y="607335"/>
                    <a:pt x="9331218" y="607335"/>
                  </a:cubicBezTo>
                  <a:cubicBezTo>
                    <a:pt x="9685159" y="607335"/>
                    <a:pt x="9972085" y="335422"/>
                    <a:pt x="9972085" y="0"/>
                  </a:cubicBezTo>
                  <a:lnTo>
                    <a:pt x="10725913" y="0"/>
                  </a:lnTo>
                  <a:lnTo>
                    <a:pt x="10725913" y="1065600"/>
                  </a:lnTo>
                  <a:lnTo>
                    <a:pt x="0" y="1065600"/>
                  </a:lnTo>
                  <a:close/>
                </a:path>
              </a:pathLst>
            </a:custGeom>
            <a:solidFill>
              <a:srgbClr val="44C386">
                <a:alpha val="49000"/>
              </a:srgbClr>
            </a:solidFill>
            <a:ln>
              <a:solidFill>
                <a:srgbClr val="44C38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10" name="Group 9">
              <a:extLst>
                <a:ext uri="{FF2B5EF4-FFF2-40B4-BE49-F238E27FC236}">
                  <a16:creationId xmlns:a16="http://schemas.microsoft.com/office/drawing/2014/main" id="{D3C8257E-16B9-0B2A-D3D0-480696CCFE14}"/>
                </a:ext>
              </a:extLst>
            </p:cNvPr>
            <p:cNvGrpSpPr/>
            <p:nvPr/>
          </p:nvGrpSpPr>
          <p:grpSpPr>
            <a:xfrm>
              <a:off x="5746353" y="4134950"/>
              <a:ext cx="963442" cy="919424"/>
              <a:chOff x="4983394" y="1952498"/>
              <a:chExt cx="963442" cy="919424"/>
            </a:xfrm>
          </p:grpSpPr>
          <p:sp>
            <p:nvSpPr>
              <p:cNvPr id="11" name="Oval 10">
                <a:extLst>
                  <a:ext uri="{FF2B5EF4-FFF2-40B4-BE49-F238E27FC236}">
                    <a16:creationId xmlns:a16="http://schemas.microsoft.com/office/drawing/2014/main" id="{18EA812B-5F67-EC12-1582-5E99D28A8951}"/>
                  </a:ext>
                </a:extLst>
              </p:cNvPr>
              <p:cNvSpPr/>
              <p:nvPr/>
            </p:nvSpPr>
            <p:spPr>
              <a:xfrm>
                <a:off x="4983394"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2" name="Picture 12">
                <a:extLst>
                  <a:ext uri="{FF2B5EF4-FFF2-40B4-BE49-F238E27FC236}">
                    <a16:creationId xmlns:a16="http://schemas.microsoft.com/office/drawing/2014/main" id="{540B9A8B-3A26-724E-EBC0-948537E404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84" t="19926" r="20202" b="19727"/>
              <a:stretch>
                <a:fillRect/>
              </a:stretch>
            </p:blipFill>
            <p:spPr bwMode="auto">
              <a:xfrm>
                <a:off x="5192180" y="2118210"/>
                <a:ext cx="545869" cy="57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9A2B598-2BA7-B43B-DC15-6E389EBEE325}"/>
                </a:ext>
              </a:extLst>
            </p:cNvPr>
            <p:cNvGrpSpPr/>
            <p:nvPr/>
          </p:nvGrpSpPr>
          <p:grpSpPr>
            <a:xfrm>
              <a:off x="7837026" y="4134950"/>
              <a:ext cx="963442" cy="919424"/>
              <a:chOff x="6744039" y="1952498"/>
              <a:chExt cx="963442" cy="919424"/>
            </a:xfrm>
          </p:grpSpPr>
          <p:sp>
            <p:nvSpPr>
              <p:cNvPr id="14" name="Oval 13">
                <a:extLst>
                  <a:ext uri="{FF2B5EF4-FFF2-40B4-BE49-F238E27FC236}">
                    <a16:creationId xmlns:a16="http://schemas.microsoft.com/office/drawing/2014/main" id="{86535D41-567E-8515-3A98-42AAFB62D8A2}"/>
                  </a:ext>
                </a:extLst>
              </p:cNvPr>
              <p:cNvSpPr/>
              <p:nvPr/>
            </p:nvSpPr>
            <p:spPr>
              <a:xfrm>
                <a:off x="6744039"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5" name="Picture 10">
                <a:extLst>
                  <a:ext uri="{FF2B5EF4-FFF2-40B4-BE49-F238E27FC236}">
                    <a16:creationId xmlns:a16="http://schemas.microsoft.com/office/drawing/2014/main" id="{1B4ACFE3-4BF1-4FFB-EB40-FF0883A11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306" y="2163588"/>
                <a:ext cx="478944" cy="479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F93671F4-3A30-498F-3723-67901E108EEE}"/>
                </a:ext>
              </a:extLst>
            </p:cNvPr>
            <p:cNvGrpSpPr/>
            <p:nvPr/>
          </p:nvGrpSpPr>
          <p:grpSpPr>
            <a:xfrm>
              <a:off x="9733316" y="3658123"/>
              <a:ext cx="963442" cy="919424"/>
              <a:chOff x="8911984" y="2008471"/>
              <a:chExt cx="963442" cy="919424"/>
            </a:xfrm>
          </p:grpSpPr>
          <p:sp>
            <p:nvSpPr>
              <p:cNvPr id="17" name="Oval 16">
                <a:extLst>
                  <a:ext uri="{FF2B5EF4-FFF2-40B4-BE49-F238E27FC236}">
                    <a16:creationId xmlns:a16="http://schemas.microsoft.com/office/drawing/2014/main" id="{65785BD6-741C-4008-13FF-8781DF02E6D5}"/>
                  </a:ext>
                </a:extLst>
              </p:cNvPr>
              <p:cNvSpPr/>
              <p:nvPr/>
            </p:nvSpPr>
            <p:spPr>
              <a:xfrm>
                <a:off x="8911984" y="2008471"/>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8" name="Picture 2">
                <a:extLst>
                  <a:ext uri="{FF2B5EF4-FFF2-40B4-BE49-F238E27FC236}">
                    <a16:creationId xmlns:a16="http://schemas.microsoft.com/office/drawing/2014/main" id="{5CBFEF31-6554-7D90-76B2-B6165A933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9343" y="2193024"/>
                <a:ext cx="584548" cy="58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1260D8-2588-B47E-8961-DFB3CF828216}"/>
                </a:ext>
              </a:extLst>
            </p:cNvPr>
            <p:cNvGrpSpPr/>
            <p:nvPr/>
          </p:nvGrpSpPr>
          <p:grpSpPr>
            <a:xfrm>
              <a:off x="3659192" y="4124087"/>
              <a:ext cx="963442" cy="919424"/>
              <a:chOff x="3474854" y="1958750"/>
              <a:chExt cx="963442" cy="919424"/>
            </a:xfrm>
          </p:grpSpPr>
          <p:sp>
            <p:nvSpPr>
              <p:cNvPr id="20" name="Oval 19">
                <a:extLst>
                  <a:ext uri="{FF2B5EF4-FFF2-40B4-BE49-F238E27FC236}">
                    <a16:creationId xmlns:a16="http://schemas.microsoft.com/office/drawing/2014/main" id="{434AA2F0-505B-6A52-7E17-DE1DE1F66677}"/>
                  </a:ext>
                </a:extLst>
              </p:cNvPr>
              <p:cNvSpPr/>
              <p:nvPr/>
            </p:nvSpPr>
            <p:spPr>
              <a:xfrm>
                <a:off x="3474854" y="1958750"/>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21" name="Picture 16">
                <a:extLst>
                  <a:ext uri="{FF2B5EF4-FFF2-40B4-BE49-F238E27FC236}">
                    <a16:creationId xmlns:a16="http://schemas.microsoft.com/office/drawing/2014/main" id="{97773037-E581-EC4E-ECF3-1387C041F6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480" y="2118210"/>
                <a:ext cx="309795" cy="588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1F6E63EC-E736-B086-FBF7-D04E31469BF6}"/>
                </a:ext>
              </a:extLst>
            </p:cNvPr>
            <p:cNvGrpSpPr/>
            <p:nvPr/>
          </p:nvGrpSpPr>
          <p:grpSpPr>
            <a:xfrm>
              <a:off x="1572031" y="4124087"/>
              <a:ext cx="963442" cy="919424"/>
              <a:chOff x="3766905" y="1502738"/>
              <a:chExt cx="963442" cy="919424"/>
            </a:xfrm>
          </p:grpSpPr>
          <p:sp>
            <p:nvSpPr>
              <p:cNvPr id="23" name="Oval 22">
                <a:extLst>
                  <a:ext uri="{FF2B5EF4-FFF2-40B4-BE49-F238E27FC236}">
                    <a16:creationId xmlns:a16="http://schemas.microsoft.com/office/drawing/2014/main" id="{4CCAD6EA-1293-F4E7-23A4-230D7512788F}"/>
                  </a:ext>
                </a:extLst>
              </p:cNvPr>
              <p:cNvSpPr/>
              <p:nvPr/>
            </p:nvSpPr>
            <p:spPr>
              <a:xfrm>
                <a:off x="3766905" y="150273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24" name="Picture 4">
                <a:extLst>
                  <a:ext uri="{FF2B5EF4-FFF2-40B4-BE49-F238E27FC236}">
                    <a16:creationId xmlns:a16="http://schemas.microsoft.com/office/drawing/2014/main" id="{D7E6D072-4394-2416-2CDB-5A0B94B2DA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9546" y="1748698"/>
                <a:ext cx="698160" cy="4275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Freeform 45">
            <a:extLst>
              <a:ext uri="{FF2B5EF4-FFF2-40B4-BE49-F238E27FC236}">
                <a16:creationId xmlns:a16="http://schemas.microsoft.com/office/drawing/2014/main" id="{F1F7A5F5-BEEC-ADC6-03D8-02A11E57BB76}"/>
              </a:ext>
            </a:extLst>
          </p:cNvPr>
          <p:cNvSpPr/>
          <p:nvPr/>
        </p:nvSpPr>
        <p:spPr>
          <a:xfrm>
            <a:off x="3280528" y="2090187"/>
            <a:ext cx="7669727" cy="2626266"/>
          </a:xfrm>
          <a:custGeom>
            <a:avLst/>
            <a:gdLst>
              <a:gd name="connsiteX0" fmla="*/ 516534 w 9440447"/>
              <a:gd name="connsiteY0" fmla="*/ 0 h 3711407"/>
              <a:gd name="connsiteX1" fmla="*/ 8923913 w 9440447"/>
              <a:gd name="connsiteY1" fmla="*/ 0 h 3711407"/>
              <a:gd name="connsiteX2" fmla="*/ 9440447 w 9440447"/>
              <a:gd name="connsiteY2" fmla="*/ 516534 h 3711407"/>
              <a:gd name="connsiteX3" fmla="*/ 9440447 w 9440447"/>
              <a:gd name="connsiteY3" fmla="*/ 2582608 h 3711407"/>
              <a:gd name="connsiteX4" fmla="*/ 8923913 w 9440447"/>
              <a:gd name="connsiteY4" fmla="*/ 3099142 h 3711407"/>
              <a:gd name="connsiteX5" fmla="*/ 8618054 w 9440447"/>
              <a:gd name="connsiteY5" fmla="*/ 3099142 h 3711407"/>
              <a:gd name="connsiteX6" fmla="*/ 8274757 w 9440447"/>
              <a:gd name="connsiteY6" fmla="*/ 3711407 h 3711407"/>
              <a:gd name="connsiteX7" fmla="*/ 7931461 w 9440447"/>
              <a:gd name="connsiteY7" fmla="*/ 3099142 h 3711407"/>
              <a:gd name="connsiteX8" fmla="*/ 516534 w 9440447"/>
              <a:gd name="connsiteY8" fmla="*/ 3099142 h 3711407"/>
              <a:gd name="connsiteX9" fmla="*/ 0 w 9440447"/>
              <a:gd name="connsiteY9" fmla="*/ 2582608 h 3711407"/>
              <a:gd name="connsiteX10" fmla="*/ 0 w 9440447"/>
              <a:gd name="connsiteY10" fmla="*/ 516534 h 3711407"/>
              <a:gd name="connsiteX11" fmla="*/ 516534 w 9440447"/>
              <a:gd name="connsiteY11" fmla="*/ 0 h 371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0447" h="3711407">
                <a:moveTo>
                  <a:pt x="516534" y="0"/>
                </a:moveTo>
                <a:lnTo>
                  <a:pt x="8923913" y="0"/>
                </a:lnTo>
                <a:cubicBezTo>
                  <a:pt x="9209187" y="0"/>
                  <a:pt x="9440447" y="231260"/>
                  <a:pt x="9440447" y="516534"/>
                </a:cubicBezTo>
                <a:lnTo>
                  <a:pt x="9440447" y="2582608"/>
                </a:lnTo>
                <a:cubicBezTo>
                  <a:pt x="9440447" y="2867882"/>
                  <a:pt x="9209187" y="3099142"/>
                  <a:pt x="8923913" y="3099142"/>
                </a:cubicBezTo>
                <a:lnTo>
                  <a:pt x="8618054" y="3099142"/>
                </a:lnTo>
                <a:lnTo>
                  <a:pt x="8274757" y="3711407"/>
                </a:lnTo>
                <a:lnTo>
                  <a:pt x="7931461" y="3099142"/>
                </a:lnTo>
                <a:lnTo>
                  <a:pt x="516534" y="3099142"/>
                </a:lnTo>
                <a:cubicBezTo>
                  <a:pt x="231260" y="3099142"/>
                  <a:pt x="0" y="2867882"/>
                  <a:pt x="0" y="2582608"/>
                </a:cubicBezTo>
                <a:lnTo>
                  <a:pt x="0" y="516534"/>
                </a:lnTo>
                <a:cubicBezTo>
                  <a:pt x="0" y="231260"/>
                  <a:pt x="231260" y="0"/>
                  <a:pt x="516534" y="0"/>
                </a:cubicBezTo>
                <a:close/>
              </a:path>
            </a:pathLst>
          </a:custGeom>
          <a:solidFill>
            <a:schemeClr val="accent5">
              <a:alpha val="13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47" name="Group 46">
            <a:extLst>
              <a:ext uri="{FF2B5EF4-FFF2-40B4-BE49-F238E27FC236}">
                <a16:creationId xmlns:a16="http://schemas.microsoft.com/office/drawing/2014/main" id="{311F2F24-278B-3BBE-FCAC-8F79608EA6C0}"/>
              </a:ext>
            </a:extLst>
          </p:cNvPr>
          <p:cNvGrpSpPr/>
          <p:nvPr/>
        </p:nvGrpSpPr>
        <p:grpSpPr>
          <a:xfrm>
            <a:off x="3846204" y="2453536"/>
            <a:ext cx="7078573" cy="400110"/>
            <a:chOff x="3931256" y="1513053"/>
            <a:chExt cx="7078573" cy="400110"/>
          </a:xfrm>
        </p:grpSpPr>
        <p:sp>
          <p:nvSpPr>
            <p:cNvPr id="48" name="TextBox 47">
              <a:extLst>
                <a:ext uri="{FF2B5EF4-FFF2-40B4-BE49-F238E27FC236}">
                  <a16:creationId xmlns:a16="http://schemas.microsoft.com/office/drawing/2014/main" id="{C2AD36FF-7981-A04A-B26A-E0F95773EA39}"/>
                </a:ext>
              </a:extLst>
            </p:cNvPr>
            <p:cNvSpPr txBox="1"/>
            <p:nvPr/>
          </p:nvSpPr>
          <p:spPr>
            <a:xfrm>
              <a:off x="4193539" y="1513053"/>
              <a:ext cx="6816290" cy="400110"/>
            </a:xfrm>
            <a:prstGeom prst="rect">
              <a:avLst/>
            </a:prstGeom>
            <a:noFill/>
          </p:spPr>
          <p:txBody>
            <a:bodyPr wrap="none" rtlCol="0">
              <a:spAutoFit/>
            </a:bodyPr>
            <a:lstStyle/>
            <a:p>
              <a:r>
                <a:rPr lang="en-US" sz="2000" dirty="0">
                  <a:latin typeface="Montserrat" pitchFamily="2" charset="77"/>
                </a:rPr>
                <a:t>No documented ReDoS defenses (</a:t>
              </a:r>
              <a:r>
                <a:rPr lang="en-US" sz="2000" i="1" dirty="0">
                  <a:latin typeface="Montserrat" pitchFamily="2" charset="77"/>
                </a:rPr>
                <a:t>as of Python 3.12</a:t>
              </a:r>
              <a:r>
                <a:rPr lang="en-US" sz="2000" dirty="0">
                  <a:latin typeface="Montserrat" pitchFamily="2" charset="77"/>
                </a:rPr>
                <a:t>)</a:t>
              </a:r>
              <a:endParaRPr lang="en-US" sz="2000" b="0" i="0" dirty="0">
                <a:latin typeface="Montserrat" pitchFamily="2" charset="77"/>
              </a:endParaRPr>
            </a:p>
          </p:txBody>
        </p:sp>
        <p:pic>
          <p:nvPicPr>
            <p:cNvPr id="49" name="Picture 48">
              <a:extLst>
                <a:ext uri="{FF2B5EF4-FFF2-40B4-BE49-F238E27FC236}">
                  <a16:creationId xmlns:a16="http://schemas.microsoft.com/office/drawing/2014/main" id="{D331A3EF-62AD-471D-3B74-92168B353E13}"/>
                </a:ext>
              </a:extLst>
            </p:cNvPr>
            <p:cNvPicPr>
              <a:picLocks noChangeAspect="1"/>
            </p:cNvPicPr>
            <p:nvPr/>
          </p:nvPicPr>
          <p:blipFill>
            <a:blip r:embed="rId8"/>
            <a:stretch>
              <a:fillRect/>
            </a:stretch>
          </p:blipFill>
          <p:spPr>
            <a:xfrm>
              <a:off x="3931256" y="1560642"/>
              <a:ext cx="304932" cy="304932"/>
            </a:xfrm>
            <a:prstGeom prst="rect">
              <a:avLst/>
            </a:prstGeom>
          </p:spPr>
        </p:pic>
      </p:grpSp>
      <p:grpSp>
        <p:nvGrpSpPr>
          <p:cNvPr id="50" name="Group 49">
            <a:extLst>
              <a:ext uri="{FF2B5EF4-FFF2-40B4-BE49-F238E27FC236}">
                <a16:creationId xmlns:a16="http://schemas.microsoft.com/office/drawing/2014/main" id="{D3652CA7-878A-4623-68E0-47FFBA6E176B}"/>
              </a:ext>
            </a:extLst>
          </p:cNvPr>
          <p:cNvGrpSpPr/>
          <p:nvPr/>
        </p:nvGrpSpPr>
        <p:grpSpPr>
          <a:xfrm>
            <a:off x="3840568" y="3015015"/>
            <a:ext cx="5219089" cy="400110"/>
            <a:chOff x="3931256" y="1513053"/>
            <a:chExt cx="5219089" cy="400110"/>
          </a:xfrm>
        </p:grpSpPr>
        <p:sp>
          <p:nvSpPr>
            <p:cNvPr id="51" name="TextBox 50">
              <a:extLst>
                <a:ext uri="{FF2B5EF4-FFF2-40B4-BE49-F238E27FC236}">
                  <a16:creationId xmlns:a16="http://schemas.microsoft.com/office/drawing/2014/main" id="{559F37F4-F254-14EF-B725-8625AC85BF42}"/>
                </a:ext>
              </a:extLst>
            </p:cNvPr>
            <p:cNvSpPr txBox="1"/>
            <p:nvPr/>
          </p:nvSpPr>
          <p:spPr>
            <a:xfrm>
              <a:off x="4193539" y="1513053"/>
              <a:ext cx="4956806" cy="400110"/>
            </a:xfrm>
            <a:prstGeom prst="rect">
              <a:avLst/>
            </a:prstGeom>
            <a:noFill/>
          </p:spPr>
          <p:txBody>
            <a:bodyPr wrap="none" rtlCol="0">
              <a:spAutoFit/>
            </a:bodyPr>
            <a:lstStyle/>
            <a:p>
              <a:r>
                <a:rPr lang="en-GB" sz="2000" dirty="0">
                  <a:latin typeface="Montserrat" pitchFamily="2" charset="77"/>
                </a:rPr>
                <a:t>No timeout or memorization support</a:t>
              </a:r>
              <a:endParaRPr lang="en-US" sz="2000" b="0" i="0" dirty="0">
                <a:latin typeface="Montserrat" pitchFamily="2" charset="77"/>
              </a:endParaRPr>
            </a:p>
          </p:txBody>
        </p:sp>
        <p:pic>
          <p:nvPicPr>
            <p:cNvPr id="52" name="Picture 51">
              <a:extLst>
                <a:ext uri="{FF2B5EF4-FFF2-40B4-BE49-F238E27FC236}">
                  <a16:creationId xmlns:a16="http://schemas.microsoft.com/office/drawing/2014/main" id="{E3E340C2-CFC6-1F63-7E9D-5516B837AD76}"/>
                </a:ext>
              </a:extLst>
            </p:cNvPr>
            <p:cNvPicPr>
              <a:picLocks noChangeAspect="1"/>
            </p:cNvPicPr>
            <p:nvPr/>
          </p:nvPicPr>
          <p:blipFill>
            <a:blip r:embed="rId8"/>
            <a:stretch>
              <a:fillRect/>
            </a:stretch>
          </p:blipFill>
          <p:spPr>
            <a:xfrm>
              <a:off x="3931256" y="1560642"/>
              <a:ext cx="304932" cy="304932"/>
            </a:xfrm>
            <a:prstGeom prst="rect">
              <a:avLst/>
            </a:prstGeom>
          </p:spPr>
        </p:pic>
      </p:grpSp>
      <p:grpSp>
        <p:nvGrpSpPr>
          <p:cNvPr id="57" name="Group 56">
            <a:extLst>
              <a:ext uri="{FF2B5EF4-FFF2-40B4-BE49-F238E27FC236}">
                <a16:creationId xmlns:a16="http://schemas.microsoft.com/office/drawing/2014/main" id="{2EA58221-262B-4176-D243-0C550027ED31}"/>
              </a:ext>
            </a:extLst>
          </p:cNvPr>
          <p:cNvGrpSpPr/>
          <p:nvPr/>
        </p:nvGrpSpPr>
        <p:grpSpPr>
          <a:xfrm>
            <a:off x="3859198" y="3526996"/>
            <a:ext cx="3924654" cy="400110"/>
            <a:chOff x="2964461" y="2362911"/>
            <a:chExt cx="3924654" cy="400110"/>
          </a:xfrm>
        </p:grpSpPr>
        <p:sp>
          <p:nvSpPr>
            <p:cNvPr id="54" name="TextBox 53">
              <a:extLst>
                <a:ext uri="{FF2B5EF4-FFF2-40B4-BE49-F238E27FC236}">
                  <a16:creationId xmlns:a16="http://schemas.microsoft.com/office/drawing/2014/main" id="{22CAF48E-FA3D-C10C-F41C-1FD6AC9EE1FD}"/>
                </a:ext>
              </a:extLst>
            </p:cNvPr>
            <p:cNvSpPr txBox="1"/>
            <p:nvPr/>
          </p:nvSpPr>
          <p:spPr>
            <a:xfrm>
              <a:off x="3342951" y="2362911"/>
              <a:ext cx="3546164" cy="400110"/>
            </a:xfrm>
            <a:prstGeom prst="rect">
              <a:avLst/>
            </a:prstGeom>
            <a:noFill/>
          </p:spPr>
          <p:txBody>
            <a:bodyPr wrap="none" rtlCol="0">
              <a:spAutoFit/>
            </a:bodyPr>
            <a:lstStyle/>
            <a:p>
              <a:r>
                <a:rPr lang="en-GB" sz="2000" dirty="0">
                  <a:latin typeface="Montserrat" pitchFamily="2" charset="77"/>
                </a:rPr>
                <a:t>ReDoS-Safeness: </a:t>
              </a:r>
              <a:r>
                <a:rPr lang="en-GB" sz="2000" b="1" dirty="0">
                  <a:solidFill>
                    <a:srgbClr val="FF0000"/>
                  </a:solidFill>
                  <a:latin typeface="Montserrat" pitchFamily="2" charset="77"/>
                </a:rPr>
                <a:t>Not Safe</a:t>
              </a:r>
              <a:endParaRPr lang="en-US" sz="2000" b="1" dirty="0">
                <a:solidFill>
                  <a:srgbClr val="FF0000"/>
                </a:solidFill>
                <a:latin typeface="Montserrat" pitchFamily="2" charset="77"/>
              </a:endParaRPr>
            </a:p>
          </p:txBody>
        </p:sp>
        <p:pic>
          <p:nvPicPr>
            <p:cNvPr id="56" name="Picture 55">
              <a:extLst>
                <a:ext uri="{FF2B5EF4-FFF2-40B4-BE49-F238E27FC236}">
                  <a16:creationId xmlns:a16="http://schemas.microsoft.com/office/drawing/2014/main" id="{AC1957A0-BC48-072D-D771-EC82EE19F086}"/>
                </a:ext>
              </a:extLst>
            </p:cNvPr>
            <p:cNvPicPr>
              <a:picLocks noChangeAspect="1"/>
            </p:cNvPicPr>
            <p:nvPr/>
          </p:nvPicPr>
          <p:blipFill>
            <a:blip r:embed="rId9"/>
            <a:stretch>
              <a:fillRect/>
            </a:stretch>
          </p:blipFill>
          <p:spPr>
            <a:xfrm>
              <a:off x="2964461" y="2405946"/>
              <a:ext cx="304933" cy="304933"/>
            </a:xfrm>
            <a:prstGeom prst="rect">
              <a:avLst/>
            </a:prstGeom>
          </p:spPr>
        </p:pic>
      </p:grpSp>
      <p:sp>
        <p:nvSpPr>
          <p:cNvPr id="58" name="Footer Placeholder 3">
            <a:extLst>
              <a:ext uri="{FF2B5EF4-FFF2-40B4-BE49-F238E27FC236}">
                <a16:creationId xmlns:a16="http://schemas.microsoft.com/office/drawing/2014/main" id="{DD502B17-EF29-8E42-1474-85E100C1D614}"/>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862934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BDECCF51-F4E7-5381-22B6-51FFF01F7BB4}"/>
              </a:ext>
            </a:extLst>
          </p:cNvPr>
          <p:cNvCxnSpPr>
            <a:cxnSpLocks/>
          </p:cNvCxnSpPr>
          <p:nvPr/>
        </p:nvCxnSpPr>
        <p:spPr>
          <a:xfrm>
            <a:off x="7009010" y="3400063"/>
            <a:ext cx="3872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70A9EFF-0F9E-1F12-E12E-04629C35FD0F}"/>
              </a:ext>
            </a:extLst>
          </p:cNvPr>
          <p:cNvPicPr>
            <a:picLocks noChangeAspect="1"/>
          </p:cNvPicPr>
          <p:nvPr/>
        </p:nvPicPr>
        <p:blipFill>
          <a:blip r:embed="rId3"/>
          <a:stretch>
            <a:fillRect/>
          </a:stretch>
        </p:blipFill>
        <p:spPr>
          <a:xfrm>
            <a:off x="7495370" y="3106656"/>
            <a:ext cx="601065" cy="601065"/>
          </a:xfrm>
          <a:prstGeom prst="rect">
            <a:avLst/>
          </a:prstGeom>
        </p:spPr>
      </p:pic>
      <p:cxnSp>
        <p:nvCxnSpPr>
          <p:cNvPr id="18" name="Straight Arrow Connector 17">
            <a:extLst>
              <a:ext uri="{FF2B5EF4-FFF2-40B4-BE49-F238E27FC236}">
                <a16:creationId xmlns:a16="http://schemas.microsoft.com/office/drawing/2014/main" id="{31723567-D1E2-FC1C-3346-51503DF2FE2D}"/>
              </a:ext>
            </a:extLst>
          </p:cNvPr>
          <p:cNvCxnSpPr>
            <a:cxnSpLocks/>
          </p:cNvCxnSpPr>
          <p:nvPr/>
        </p:nvCxnSpPr>
        <p:spPr>
          <a:xfrm>
            <a:off x="8096435" y="3388021"/>
            <a:ext cx="3872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77D5821B-DDE9-8ADC-9A08-BF27EBCF3730}"/>
              </a:ext>
            </a:extLst>
          </p:cNvPr>
          <p:cNvGrpSpPr/>
          <p:nvPr/>
        </p:nvGrpSpPr>
        <p:grpSpPr>
          <a:xfrm>
            <a:off x="8522990" y="2690229"/>
            <a:ext cx="664908" cy="1377234"/>
            <a:chOff x="8522990" y="2653680"/>
            <a:chExt cx="664908" cy="1377234"/>
          </a:xfrm>
        </p:grpSpPr>
        <p:grpSp>
          <p:nvGrpSpPr>
            <p:cNvPr id="72" name="Group 71">
              <a:extLst>
                <a:ext uri="{FF2B5EF4-FFF2-40B4-BE49-F238E27FC236}">
                  <a16:creationId xmlns:a16="http://schemas.microsoft.com/office/drawing/2014/main" id="{8C6FFB1A-0035-95FB-201D-4CD35652E99A}"/>
                </a:ext>
              </a:extLst>
            </p:cNvPr>
            <p:cNvGrpSpPr/>
            <p:nvPr/>
          </p:nvGrpSpPr>
          <p:grpSpPr>
            <a:xfrm>
              <a:off x="8522990" y="2653680"/>
              <a:ext cx="664908" cy="1377234"/>
              <a:chOff x="8522990" y="2653680"/>
              <a:chExt cx="664908" cy="1377234"/>
            </a:xfrm>
          </p:grpSpPr>
          <p:pic>
            <p:nvPicPr>
              <p:cNvPr id="19" name="Picture 18">
                <a:extLst>
                  <a:ext uri="{FF2B5EF4-FFF2-40B4-BE49-F238E27FC236}">
                    <a16:creationId xmlns:a16="http://schemas.microsoft.com/office/drawing/2014/main" id="{BE8012E1-3825-4B0C-8EFE-4888DAAB23DE}"/>
                  </a:ext>
                </a:extLst>
              </p:cNvPr>
              <p:cNvPicPr>
                <a:picLocks noChangeAspect="1"/>
              </p:cNvPicPr>
              <p:nvPr/>
            </p:nvPicPr>
            <p:blipFill>
              <a:blip r:embed="rId4"/>
              <a:stretch>
                <a:fillRect/>
              </a:stretch>
            </p:blipFill>
            <p:spPr>
              <a:xfrm>
                <a:off x="8619167" y="3443340"/>
                <a:ext cx="486531" cy="486531"/>
              </a:xfrm>
              <a:prstGeom prst="rect">
                <a:avLst/>
              </a:prstGeom>
            </p:spPr>
          </p:pic>
          <p:pic>
            <p:nvPicPr>
              <p:cNvPr id="61" name="Picture 60">
                <a:extLst>
                  <a:ext uri="{FF2B5EF4-FFF2-40B4-BE49-F238E27FC236}">
                    <a16:creationId xmlns:a16="http://schemas.microsoft.com/office/drawing/2014/main" id="{20018B2C-489E-842A-0ECB-79119D64FE20}"/>
                  </a:ext>
                </a:extLst>
              </p:cNvPr>
              <p:cNvPicPr>
                <a:picLocks noChangeAspect="1"/>
              </p:cNvPicPr>
              <p:nvPr/>
            </p:nvPicPr>
            <p:blipFill>
              <a:blip r:embed="rId5"/>
              <a:stretch>
                <a:fillRect/>
              </a:stretch>
            </p:blipFill>
            <p:spPr>
              <a:xfrm>
                <a:off x="8651924" y="2832987"/>
                <a:ext cx="420479" cy="420479"/>
              </a:xfrm>
              <a:prstGeom prst="rect">
                <a:avLst/>
              </a:prstGeom>
            </p:spPr>
          </p:pic>
          <p:sp>
            <p:nvSpPr>
              <p:cNvPr id="67" name="Rounded Rectangle 66">
                <a:extLst>
                  <a:ext uri="{FF2B5EF4-FFF2-40B4-BE49-F238E27FC236}">
                    <a16:creationId xmlns:a16="http://schemas.microsoft.com/office/drawing/2014/main" id="{B1157F02-7921-82FE-4922-064FCD52D1E8}"/>
                  </a:ext>
                </a:extLst>
              </p:cNvPr>
              <p:cNvSpPr/>
              <p:nvPr/>
            </p:nvSpPr>
            <p:spPr>
              <a:xfrm>
                <a:off x="8522990" y="2653680"/>
                <a:ext cx="664908" cy="1377234"/>
              </a:xfrm>
              <a:prstGeom prst="roundRect">
                <a:avLst/>
              </a:prstGeom>
              <a:noFill/>
              <a:ln w="28575">
                <a:solidFill>
                  <a:srgbClr val="99D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cxnSp>
          <p:nvCxnSpPr>
            <p:cNvPr id="69" name="Straight Connector 68">
              <a:extLst>
                <a:ext uri="{FF2B5EF4-FFF2-40B4-BE49-F238E27FC236}">
                  <a16:creationId xmlns:a16="http://schemas.microsoft.com/office/drawing/2014/main" id="{2F94B091-A7D5-E0F5-C724-4E44C9880A8F}"/>
                </a:ext>
              </a:extLst>
            </p:cNvPr>
            <p:cNvCxnSpPr>
              <a:stCxn id="67" idx="1"/>
              <a:endCxn id="67" idx="3"/>
            </p:cNvCxnSpPr>
            <p:nvPr/>
          </p:nvCxnSpPr>
          <p:spPr>
            <a:xfrm>
              <a:off x="8522990" y="3342297"/>
              <a:ext cx="664908" cy="0"/>
            </a:xfrm>
            <a:prstGeom prst="line">
              <a:avLst/>
            </a:prstGeom>
            <a:ln w="28575">
              <a:solidFill>
                <a:srgbClr val="99D7E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59076E5-095C-37FE-BCD9-B58332BFDCC2}"/>
              </a:ext>
            </a:extLst>
          </p:cNvPr>
          <p:cNvSpPr>
            <a:spLocks noGrp="1"/>
          </p:cNvSpPr>
          <p:nvPr>
            <p:ph type="title"/>
          </p:nvPr>
        </p:nvSpPr>
        <p:spPr/>
        <p:txBody>
          <a:bodyPr/>
          <a:lstStyle/>
          <a:p>
            <a:r>
              <a:rPr lang="en-GB" dirty="0"/>
              <a:t>Impact of Engine Updates on ReDoS</a:t>
            </a:r>
            <a:endParaRPr lang="en-US" dirty="0"/>
          </a:p>
        </p:txBody>
      </p:sp>
      <p:sp>
        <p:nvSpPr>
          <p:cNvPr id="4" name="Slide Number Placeholder 3">
            <a:extLst>
              <a:ext uri="{FF2B5EF4-FFF2-40B4-BE49-F238E27FC236}">
                <a16:creationId xmlns:a16="http://schemas.microsoft.com/office/drawing/2014/main" id="{00D02B09-B668-D042-2A69-5B2C58752494}"/>
              </a:ext>
            </a:extLst>
          </p:cNvPr>
          <p:cNvSpPr>
            <a:spLocks noGrp="1"/>
          </p:cNvSpPr>
          <p:nvPr>
            <p:ph type="sldNum" sz="quarter" idx="11"/>
          </p:nvPr>
        </p:nvSpPr>
        <p:spPr/>
        <p:txBody>
          <a:bodyPr/>
          <a:lstStyle/>
          <a:p>
            <a:fld id="{52689698-0BB7-BE4D-A8C0-0C9B085F3959}" type="slidenum">
              <a:rPr lang="de-DE" smtClean="0"/>
              <a:pPr/>
              <a:t>18</a:t>
            </a:fld>
            <a:endParaRPr lang="de-DE" dirty="0"/>
          </a:p>
        </p:txBody>
      </p:sp>
      <p:sp>
        <p:nvSpPr>
          <p:cNvPr id="9" name="Rounded Rectangle 8">
            <a:extLst>
              <a:ext uri="{FF2B5EF4-FFF2-40B4-BE49-F238E27FC236}">
                <a16:creationId xmlns:a16="http://schemas.microsoft.com/office/drawing/2014/main" id="{4B5F5E3B-0DE4-B361-8FB7-ADB3EE474F31}"/>
              </a:ext>
            </a:extLst>
          </p:cNvPr>
          <p:cNvSpPr/>
          <p:nvPr/>
        </p:nvSpPr>
        <p:spPr>
          <a:xfrm>
            <a:off x="814003" y="3094844"/>
            <a:ext cx="1466610" cy="5380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     500k</a:t>
            </a:r>
          </a:p>
        </p:txBody>
      </p:sp>
      <p:pic>
        <p:nvPicPr>
          <p:cNvPr id="10" name="Picture 9">
            <a:extLst>
              <a:ext uri="{FF2B5EF4-FFF2-40B4-BE49-F238E27FC236}">
                <a16:creationId xmlns:a16="http://schemas.microsoft.com/office/drawing/2014/main" id="{AE31539C-E974-F5EE-BEA5-EFDC7532C45E}"/>
              </a:ext>
            </a:extLst>
          </p:cNvPr>
          <p:cNvPicPr>
            <a:picLocks noChangeAspect="1"/>
          </p:cNvPicPr>
          <p:nvPr/>
        </p:nvPicPr>
        <p:blipFill>
          <a:blip r:embed="rId6"/>
          <a:stretch>
            <a:fillRect/>
          </a:stretch>
        </p:blipFill>
        <p:spPr>
          <a:xfrm>
            <a:off x="924233" y="3205965"/>
            <a:ext cx="315834" cy="315834"/>
          </a:xfrm>
          <a:prstGeom prst="rect">
            <a:avLst/>
          </a:prstGeom>
        </p:spPr>
      </p:pic>
      <p:sp>
        <p:nvSpPr>
          <p:cNvPr id="12" name="TextBox 11">
            <a:extLst>
              <a:ext uri="{FF2B5EF4-FFF2-40B4-BE49-F238E27FC236}">
                <a16:creationId xmlns:a16="http://schemas.microsoft.com/office/drawing/2014/main" id="{90310071-6237-1AD9-1A0D-A26F0140ED67}"/>
              </a:ext>
            </a:extLst>
          </p:cNvPr>
          <p:cNvSpPr txBox="1"/>
          <p:nvPr/>
        </p:nvSpPr>
        <p:spPr>
          <a:xfrm>
            <a:off x="549715" y="3630804"/>
            <a:ext cx="1995186" cy="400110"/>
          </a:xfrm>
          <a:prstGeom prst="rect">
            <a:avLst/>
          </a:prstGeom>
          <a:noFill/>
        </p:spPr>
        <p:txBody>
          <a:bodyPr wrap="square">
            <a:spAutoFit/>
          </a:bodyPr>
          <a:lstStyle/>
          <a:p>
            <a:pPr algn="ctr">
              <a:buNone/>
            </a:pPr>
            <a:r>
              <a:rPr lang="en-GB" sz="2000" dirty="0">
                <a:solidFill>
                  <a:srgbClr val="000000"/>
                </a:solidFill>
                <a:latin typeface="Montserrat" pitchFamily="2" charset="77"/>
              </a:rPr>
              <a:t>R</a:t>
            </a:r>
            <a:r>
              <a:rPr lang="en-GB" sz="2000" dirty="0">
                <a:solidFill>
                  <a:srgbClr val="000000"/>
                </a:solidFill>
                <a:effectLst/>
                <a:latin typeface="Montserrat" pitchFamily="2" charset="77"/>
              </a:rPr>
              <a:t>egex corpus</a:t>
            </a:r>
          </a:p>
        </p:txBody>
      </p:sp>
      <p:pic>
        <p:nvPicPr>
          <p:cNvPr id="13" name="Picture 12">
            <a:extLst>
              <a:ext uri="{FF2B5EF4-FFF2-40B4-BE49-F238E27FC236}">
                <a16:creationId xmlns:a16="http://schemas.microsoft.com/office/drawing/2014/main" id="{BDDF5430-D3AD-818D-D884-4E7FBAE9C254}"/>
              </a:ext>
            </a:extLst>
          </p:cNvPr>
          <p:cNvPicPr>
            <a:picLocks noChangeAspect="1"/>
          </p:cNvPicPr>
          <p:nvPr/>
        </p:nvPicPr>
        <p:blipFill>
          <a:blip r:embed="rId7"/>
          <a:stretch>
            <a:fillRect/>
          </a:stretch>
        </p:blipFill>
        <p:spPr>
          <a:xfrm>
            <a:off x="2761740" y="3027711"/>
            <a:ext cx="773578" cy="773578"/>
          </a:xfrm>
          <a:prstGeom prst="rect">
            <a:avLst/>
          </a:prstGeom>
        </p:spPr>
      </p:pic>
      <p:sp>
        <p:nvSpPr>
          <p:cNvPr id="15" name="TextBox 14">
            <a:extLst>
              <a:ext uri="{FF2B5EF4-FFF2-40B4-BE49-F238E27FC236}">
                <a16:creationId xmlns:a16="http://schemas.microsoft.com/office/drawing/2014/main" id="{7E9FDD61-D7DF-BA4A-917D-C96BFF86D674}"/>
              </a:ext>
            </a:extLst>
          </p:cNvPr>
          <p:cNvSpPr txBox="1"/>
          <p:nvPr/>
        </p:nvSpPr>
        <p:spPr>
          <a:xfrm>
            <a:off x="2289603" y="2319825"/>
            <a:ext cx="1717853" cy="707886"/>
          </a:xfrm>
          <a:prstGeom prst="rect">
            <a:avLst/>
          </a:prstGeom>
          <a:noFill/>
        </p:spPr>
        <p:txBody>
          <a:bodyPr wrap="square">
            <a:spAutoFit/>
          </a:bodyPr>
          <a:lstStyle/>
          <a:p>
            <a:pPr algn="ctr">
              <a:buNone/>
            </a:pPr>
            <a:r>
              <a:rPr lang="en-GB" sz="2000" i="1" dirty="0">
                <a:solidFill>
                  <a:srgbClr val="000000"/>
                </a:solidFill>
                <a:effectLst/>
                <a:latin typeface="Montserrat" pitchFamily="2" charset="77"/>
              </a:rPr>
              <a:t>vuln-regex-</a:t>
            </a:r>
          </a:p>
          <a:p>
            <a:pPr algn="ctr">
              <a:buNone/>
            </a:pPr>
            <a:r>
              <a:rPr lang="en-GB" sz="2000" i="1" dirty="0">
                <a:solidFill>
                  <a:srgbClr val="000000"/>
                </a:solidFill>
                <a:effectLst/>
                <a:latin typeface="Montserrat" pitchFamily="2" charset="77"/>
              </a:rPr>
              <a:t>detector</a:t>
            </a:r>
          </a:p>
        </p:txBody>
      </p:sp>
      <p:sp>
        <p:nvSpPr>
          <p:cNvPr id="17" name="Rounded Rectangle 16">
            <a:extLst>
              <a:ext uri="{FF2B5EF4-FFF2-40B4-BE49-F238E27FC236}">
                <a16:creationId xmlns:a16="http://schemas.microsoft.com/office/drawing/2014/main" id="{F44F4943-3BCA-638C-8A4F-9CDD16B79EB9}"/>
              </a:ext>
            </a:extLst>
          </p:cNvPr>
          <p:cNvSpPr/>
          <p:nvPr/>
        </p:nvSpPr>
        <p:spPr>
          <a:xfrm>
            <a:off x="4193434" y="2156966"/>
            <a:ext cx="1366794" cy="48688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     ~100k</a:t>
            </a:r>
          </a:p>
        </p:txBody>
      </p:sp>
      <p:sp>
        <p:nvSpPr>
          <p:cNvPr id="16" name="Rounded Rectangle 15">
            <a:extLst>
              <a:ext uri="{FF2B5EF4-FFF2-40B4-BE49-F238E27FC236}">
                <a16:creationId xmlns:a16="http://schemas.microsoft.com/office/drawing/2014/main" id="{D2BA43CC-15E1-82DB-4739-3DF881BBF714}"/>
              </a:ext>
            </a:extLst>
          </p:cNvPr>
          <p:cNvSpPr/>
          <p:nvPr/>
        </p:nvSpPr>
        <p:spPr>
          <a:xfrm>
            <a:off x="4193435" y="4197131"/>
            <a:ext cx="1366793" cy="51988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    ∼</a:t>
            </a:r>
            <a:r>
              <a:rPr lang="en-US" sz="2000" b="0" i="0" dirty="0">
                <a:solidFill>
                  <a:schemeClr val="tx1"/>
                </a:solidFill>
                <a:latin typeface="Montserrat" pitchFamily="2" charset="77"/>
              </a:rPr>
              <a:t>3k</a:t>
            </a:r>
          </a:p>
        </p:txBody>
      </p:sp>
      <p:sp>
        <p:nvSpPr>
          <p:cNvPr id="20" name="TextBox 19">
            <a:extLst>
              <a:ext uri="{FF2B5EF4-FFF2-40B4-BE49-F238E27FC236}">
                <a16:creationId xmlns:a16="http://schemas.microsoft.com/office/drawing/2014/main" id="{3F2B2A19-F584-D524-623A-F23C2ADFE62E}"/>
              </a:ext>
            </a:extLst>
          </p:cNvPr>
          <p:cNvSpPr txBox="1"/>
          <p:nvPr/>
        </p:nvSpPr>
        <p:spPr>
          <a:xfrm>
            <a:off x="3596493" y="4695819"/>
            <a:ext cx="2451031" cy="707886"/>
          </a:xfrm>
          <a:prstGeom prst="rect">
            <a:avLst/>
          </a:prstGeom>
          <a:noFill/>
        </p:spPr>
        <p:txBody>
          <a:bodyPr wrap="square">
            <a:spAutoFit/>
          </a:bodyPr>
          <a:lstStyle/>
          <a:p>
            <a:pPr algn="ctr"/>
            <a:r>
              <a:rPr lang="en-GB" sz="2000" dirty="0">
                <a:solidFill>
                  <a:srgbClr val="000000"/>
                </a:solidFill>
                <a:latin typeface="Montserrat" pitchFamily="2" charset="77"/>
              </a:rPr>
              <a:t>E</a:t>
            </a:r>
            <a:r>
              <a:rPr lang="en-GB" sz="2000" dirty="0">
                <a:solidFill>
                  <a:srgbClr val="000000"/>
                </a:solidFill>
                <a:effectLst/>
                <a:latin typeface="Montserrat" pitchFamily="2" charset="77"/>
              </a:rPr>
              <a:t>xponential-time candidates</a:t>
            </a:r>
          </a:p>
        </p:txBody>
      </p:sp>
      <p:sp>
        <p:nvSpPr>
          <p:cNvPr id="21" name="TextBox 20">
            <a:extLst>
              <a:ext uri="{FF2B5EF4-FFF2-40B4-BE49-F238E27FC236}">
                <a16:creationId xmlns:a16="http://schemas.microsoft.com/office/drawing/2014/main" id="{D054417E-0F3F-7D49-3376-F1F86C161731}"/>
              </a:ext>
            </a:extLst>
          </p:cNvPr>
          <p:cNvSpPr txBox="1"/>
          <p:nvPr/>
        </p:nvSpPr>
        <p:spPr>
          <a:xfrm>
            <a:off x="3721578" y="1449079"/>
            <a:ext cx="2310502" cy="707886"/>
          </a:xfrm>
          <a:prstGeom prst="rect">
            <a:avLst/>
          </a:prstGeom>
          <a:noFill/>
        </p:spPr>
        <p:txBody>
          <a:bodyPr wrap="square">
            <a:spAutoFit/>
          </a:bodyPr>
          <a:lstStyle/>
          <a:p>
            <a:pPr algn="ctr">
              <a:buNone/>
            </a:pPr>
            <a:r>
              <a:rPr lang="en-GB" sz="2000" dirty="0">
                <a:solidFill>
                  <a:srgbClr val="000000"/>
                </a:solidFill>
                <a:latin typeface="Montserrat" pitchFamily="2" charset="77"/>
              </a:rPr>
              <a:t>P</a:t>
            </a:r>
            <a:r>
              <a:rPr lang="en-GB" sz="2000" dirty="0">
                <a:solidFill>
                  <a:srgbClr val="000000"/>
                </a:solidFill>
                <a:effectLst/>
                <a:latin typeface="Montserrat" pitchFamily="2" charset="77"/>
              </a:rPr>
              <a:t>olynomial-time candidates</a:t>
            </a:r>
          </a:p>
        </p:txBody>
      </p:sp>
      <p:cxnSp>
        <p:nvCxnSpPr>
          <p:cNvPr id="24" name="Straight Arrow Connector 23">
            <a:extLst>
              <a:ext uri="{FF2B5EF4-FFF2-40B4-BE49-F238E27FC236}">
                <a16:creationId xmlns:a16="http://schemas.microsoft.com/office/drawing/2014/main" id="{EF9300C7-EADE-68A2-91BE-261DB99AB373}"/>
              </a:ext>
            </a:extLst>
          </p:cNvPr>
          <p:cNvCxnSpPr>
            <a:cxnSpLocks/>
          </p:cNvCxnSpPr>
          <p:nvPr/>
        </p:nvCxnSpPr>
        <p:spPr>
          <a:xfrm>
            <a:off x="2349347" y="3373719"/>
            <a:ext cx="3921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FA8DAA6-6870-65E0-8ACF-825CE74CBF39}"/>
              </a:ext>
            </a:extLst>
          </p:cNvPr>
          <p:cNvCxnSpPr>
            <a:cxnSpLocks/>
            <a:stCxn id="13" idx="3"/>
            <a:endCxn id="17" idx="1"/>
          </p:cNvCxnSpPr>
          <p:nvPr/>
        </p:nvCxnSpPr>
        <p:spPr>
          <a:xfrm flipV="1">
            <a:off x="3535318" y="2400408"/>
            <a:ext cx="658116" cy="10140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A4E4623-9DC3-23FD-3EAE-301B3B627CEA}"/>
              </a:ext>
            </a:extLst>
          </p:cNvPr>
          <p:cNvCxnSpPr>
            <a:cxnSpLocks/>
            <a:stCxn id="13" idx="3"/>
            <a:endCxn id="16" idx="1"/>
          </p:cNvCxnSpPr>
          <p:nvPr/>
        </p:nvCxnSpPr>
        <p:spPr>
          <a:xfrm>
            <a:off x="3535318" y="3414500"/>
            <a:ext cx="658117" cy="1042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C2BD965-590C-BAF2-1BAB-F4B71BBFF294}"/>
              </a:ext>
            </a:extLst>
          </p:cNvPr>
          <p:cNvGrpSpPr/>
          <p:nvPr/>
        </p:nvGrpSpPr>
        <p:grpSpPr>
          <a:xfrm>
            <a:off x="5828117" y="3046756"/>
            <a:ext cx="1156368" cy="747470"/>
            <a:chOff x="8920716" y="2986960"/>
            <a:chExt cx="1156368" cy="747470"/>
          </a:xfrm>
        </p:grpSpPr>
        <p:sp>
          <p:nvSpPr>
            <p:cNvPr id="34" name="Rounded Rectangle 33">
              <a:extLst>
                <a:ext uri="{FF2B5EF4-FFF2-40B4-BE49-F238E27FC236}">
                  <a16:creationId xmlns:a16="http://schemas.microsoft.com/office/drawing/2014/main" id="{F5A0C2A5-CF48-CEDB-62E1-C9ECD75E5DD5}"/>
                </a:ext>
              </a:extLst>
            </p:cNvPr>
            <p:cNvSpPr/>
            <p:nvPr/>
          </p:nvSpPr>
          <p:spPr>
            <a:xfrm>
              <a:off x="8920716" y="3004977"/>
              <a:ext cx="1156368" cy="70873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     </a:t>
              </a:r>
            </a:p>
          </p:txBody>
        </p:sp>
        <p:cxnSp>
          <p:nvCxnSpPr>
            <p:cNvPr id="37" name="Straight Connector 36">
              <a:extLst>
                <a:ext uri="{FF2B5EF4-FFF2-40B4-BE49-F238E27FC236}">
                  <a16:creationId xmlns:a16="http://schemas.microsoft.com/office/drawing/2014/main" id="{1E7C35CE-86F7-DD5D-4213-9F6F0EFB561D}"/>
                </a:ext>
              </a:extLst>
            </p:cNvPr>
            <p:cNvCxnSpPr>
              <a:cxnSpLocks/>
              <a:stCxn id="34" idx="1"/>
              <a:endCxn id="34" idx="3"/>
            </p:cNvCxnSpPr>
            <p:nvPr/>
          </p:nvCxnSpPr>
          <p:spPr>
            <a:xfrm>
              <a:off x="8920716" y="3359344"/>
              <a:ext cx="1156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BD847A3-C5C2-5779-279C-0C4583BE1C0C}"/>
                </a:ext>
              </a:extLst>
            </p:cNvPr>
            <p:cNvSpPr txBox="1"/>
            <p:nvPr/>
          </p:nvSpPr>
          <p:spPr>
            <a:xfrm>
              <a:off x="9163712" y="2986960"/>
              <a:ext cx="670376" cy="400110"/>
            </a:xfrm>
            <a:prstGeom prst="rect">
              <a:avLst/>
            </a:prstGeom>
            <a:noFill/>
          </p:spPr>
          <p:txBody>
            <a:bodyPr wrap="none" rtlCol="0">
              <a:spAutoFit/>
            </a:bodyPr>
            <a:lstStyle/>
            <a:p>
              <a:pPr algn="l"/>
              <a:r>
                <a:rPr lang="en-US" sz="2000" b="0" i="0" dirty="0">
                  <a:latin typeface="Montserrat" pitchFamily="2" charset="77"/>
                </a:rPr>
                <a:t>500</a:t>
              </a:r>
            </a:p>
          </p:txBody>
        </p:sp>
        <p:sp>
          <p:nvSpPr>
            <p:cNvPr id="39" name="TextBox 38">
              <a:extLst>
                <a:ext uri="{FF2B5EF4-FFF2-40B4-BE49-F238E27FC236}">
                  <a16:creationId xmlns:a16="http://schemas.microsoft.com/office/drawing/2014/main" id="{AB111BDB-548A-6200-B65B-C448A8F06B9E}"/>
                </a:ext>
              </a:extLst>
            </p:cNvPr>
            <p:cNvSpPr txBox="1"/>
            <p:nvPr/>
          </p:nvSpPr>
          <p:spPr>
            <a:xfrm>
              <a:off x="9212603" y="3334320"/>
              <a:ext cx="670376" cy="400110"/>
            </a:xfrm>
            <a:prstGeom prst="rect">
              <a:avLst/>
            </a:prstGeom>
            <a:noFill/>
          </p:spPr>
          <p:txBody>
            <a:bodyPr wrap="none" rtlCol="0">
              <a:spAutoFit/>
            </a:bodyPr>
            <a:lstStyle/>
            <a:p>
              <a:pPr algn="l"/>
              <a:r>
                <a:rPr lang="en-US" sz="2000" b="0" i="0" dirty="0">
                  <a:latin typeface="Montserrat" pitchFamily="2" charset="77"/>
                </a:rPr>
                <a:t>500</a:t>
              </a:r>
            </a:p>
          </p:txBody>
        </p:sp>
      </p:grpSp>
      <p:cxnSp>
        <p:nvCxnSpPr>
          <p:cNvPr id="40" name="Straight Arrow Connector 39">
            <a:extLst>
              <a:ext uri="{FF2B5EF4-FFF2-40B4-BE49-F238E27FC236}">
                <a16:creationId xmlns:a16="http://schemas.microsoft.com/office/drawing/2014/main" id="{D4D51E6D-C82D-F13E-B278-6F544FC5985A}"/>
              </a:ext>
            </a:extLst>
          </p:cNvPr>
          <p:cNvCxnSpPr>
            <a:cxnSpLocks/>
            <a:stCxn id="16" idx="3"/>
            <a:endCxn id="39" idx="2"/>
          </p:cNvCxnSpPr>
          <p:nvPr/>
        </p:nvCxnSpPr>
        <p:spPr>
          <a:xfrm flipV="1">
            <a:off x="5560228" y="3794226"/>
            <a:ext cx="894964" cy="6628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CAAAB24-7CE7-D4D1-0D41-4C8E5A64479E}"/>
              </a:ext>
            </a:extLst>
          </p:cNvPr>
          <p:cNvCxnSpPr>
            <a:cxnSpLocks/>
            <a:stCxn id="17" idx="3"/>
            <a:endCxn id="38" idx="0"/>
          </p:cNvCxnSpPr>
          <p:nvPr/>
        </p:nvCxnSpPr>
        <p:spPr>
          <a:xfrm>
            <a:off x="5560228" y="2400408"/>
            <a:ext cx="846073" cy="6463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709AA6D1-523E-29FB-4440-13A05ED86F28}"/>
              </a:ext>
            </a:extLst>
          </p:cNvPr>
          <p:cNvSpPr/>
          <p:nvPr/>
        </p:nvSpPr>
        <p:spPr>
          <a:xfrm>
            <a:off x="10076998" y="1731132"/>
            <a:ext cx="1780705" cy="39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0" dirty="0">
                <a:solidFill>
                  <a:schemeClr val="bg1"/>
                </a:solidFill>
                <a:latin typeface="Montserrat" pitchFamily="2" charset="77"/>
              </a:rPr>
              <a:t>Exponential</a:t>
            </a:r>
          </a:p>
        </p:txBody>
      </p:sp>
      <p:sp>
        <p:nvSpPr>
          <p:cNvPr id="54" name="Rounded Rectangle 53">
            <a:extLst>
              <a:ext uri="{FF2B5EF4-FFF2-40B4-BE49-F238E27FC236}">
                <a16:creationId xmlns:a16="http://schemas.microsoft.com/office/drawing/2014/main" id="{5648ADC7-23C8-562A-E390-5494B463796D}"/>
              </a:ext>
            </a:extLst>
          </p:cNvPr>
          <p:cNvSpPr/>
          <p:nvPr/>
        </p:nvSpPr>
        <p:spPr>
          <a:xfrm>
            <a:off x="10076998" y="2528289"/>
            <a:ext cx="1709133" cy="63088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ontserrat" pitchFamily="2" charset="77"/>
              </a:rPr>
              <a:t>High-Polynomial</a:t>
            </a:r>
          </a:p>
        </p:txBody>
      </p:sp>
      <p:sp>
        <p:nvSpPr>
          <p:cNvPr id="55" name="Rounded Rectangle 54">
            <a:extLst>
              <a:ext uri="{FF2B5EF4-FFF2-40B4-BE49-F238E27FC236}">
                <a16:creationId xmlns:a16="http://schemas.microsoft.com/office/drawing/2014/main" id="{5AAE3BB1-A395-9A29-2B47-4AE99E47D9FB}"/>
              </a:ext>
            </a:extLst>
          </p:cNvPr>
          <p:cNvSpPr/>
          <p:nvPr/>
        </p:nvSpPr>
        <p:spPr>
          <a:xfrm>
            <a:off x="10079743" y="3560332"/>
            <a:ext cx="1709133" cy="63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ontserrat" pitchFamily="2" charset="77"/>
              </a:rPr>
              <a:t>Low-Polynomial</a:t>
            </a:r>
          </a:p>
        </p:txBody>
      </p:sp>
      <p:sp>
        <p:nvSpPr>
          <p:cNvPr id="56" name="Rounded Rectangle 55">
            <a:extLst>
              <a:ext uri="{FF2B5EF4-FFF2-40B4-BE49-F238E27FC236}">
                <a16:creationId xmlns:a16="http://schemas.microsoft.com/office/drawing/2014/main" id="{95A3E67B-B75B-2B9A-6E51-7A3285B41CB4}"/>
              </a:ext>
            </a:extLst>
          </p:cNvPr>
          <p:cNvSpPr/>
          <p:nvPr/>
        </p:nvSpPr>
        <p:spPr>
          <a:xfrm>
            <a:off x="10076998" y="4560147"/>
            <a:ext cx="1709133" cy="396000"/>
          </a:xfrm>
          <a:prstGeom prst="roundRect">
            <a:avLst/>
          </a:prstGeom>
          <a:solidFill>
            <a:srgbClr val="5FB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ontserrat" pitchFamily="2" charset="77"/>
              </a:rPr>
              <a:t>Linear</a:t>
            </a:r>
          </a:p>
        </p:txBody>
      </p:sp>
      <p:cxnSp>
        <p:nvCxnSpPr>
          <p:cNvPr id="58" name="Straight Arrow Connector 57">
            <a:extLst>
              <a:ext uri="{FF2B5EF4-FFF2-40B4-BE49-F238E27FC236}">
                <a16:creationId xmlns:a16="http://schemas.microsoft.com/office/drawing/2014/main" id="{8700B027-8F31-ADD2-C748-51C2EEE7B9A1}"/>
              </a:ext>
            </a:extLst>
          </p:cNvPr>
          <p:cNvCxnSpPr>
            <a:cxnSpLocks/>
            <a:endCxn id="50" idx="1"/>
          </p:cNvCxnSpPr>
          <p:nvPr/>
        </p:nvCxnSpPr>
        <p:spPr>
          <a:xfrm flipV="1">
            <a:off x="9190643" y="1929132"/>
            <a:ext cx="886355" cy="142804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3130166-1FC8-0CFC-2C27-C0A4FCC751B6}"/>
              </a:ext>
            </a:extLst>
          </p:cNvPr>
          <p:cNvCxnSpPr>
            <a:cxnSpLocks/>
            <a:endCxn id="54" idx="1"/>
          </p:cNvCxnSpPr>
          <p:nvPr/>
        </p:nvCxnSpPr>
        <p:spPr>
          <a:xfrm flipV="1">
            <a:off x="9190643" y="2843732"/>
            <a:ext cx="886355" cy="53164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FFC8366-66A8-079F-82A4-AE9A81BA044F}"/>
              </a:ext>
            </a:extLst>
          </p:cNvPr>
          <p:cNvCxnSpPr>
            <a:cxnSpLocks/>
            <a:endCxn id="55" idx="1"/>
          </p:cNvCxnSpPr>
          <p:nvPr/>
        </p:nvCxnSpPr>
        <p:spPr>
          <a:xfrm>
            <a:off x="9190643" y="3357175"/>
            <a:ext cx="889100" cy="51815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8606969-CB98-ADE4-025D-F4BA8DA2741B}"/>
              </a:ext>
            </a:extLst>
          </p:cNvPr>
          <p:cNvCxnSpPr>
            <a:cxnSpLocks/>
            <a:stCxn id="67" idx="3"/>
            <a:endCxn id="56" idx="1"/>
          </p:cNvCxnSpPr>
          <p:nvPr/>
        </p:nvCxnSpPr>
        <p:spPr>
          <a:xfrm>
            <a:off x="9187898" y="3378846"/>
            <a:ext cx="889100" cy="137930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099E137-10F1-FAE6-0740-A4CAC81C99F0}"/>
              </a:ext>
            </a:extLst>
          </p:cNvPr>
          <p:cNvSpPr txBox="1"/>
          <p:nvPr/>
        </p:nvSpPr>
        <p:spPr>
          <a:xfrm>
            <a:off x="592813" y="2653679"/>
            <a:ext cx="1901280" cy="400110"/>
          </a:xfrm>
          <a:prstGeom prst="rect">
            <a:avLst/>
          </a:prstGeom>
          <a:noFill/>
        </p:spPr>
        <p:txBody>
          <a:bodyPr wrap="square">
            <a:spAutoFit/>
          </a:bodyPr>
          <a:lstStyle/>
          <a:p>
            <a:pPr algn="ctr">
              <a:buNone/>
            </a:pPr>
            <a:r>
              <a:rPr lang="en-GB" sz="2000" dirty="0">
                <a:solidFill>
                  <a:srgbClr val="000000"/>
                </a:solidFill>
                <a:effectLst/>
                <a:latin typeface="Montserrat" pitchFamily="2" charset="77"/>
              </a:rPr>
              <a:t>8 Languages</a:t>
            </a:r>
          </a:p>
        </p:txBody>
      </p:sp>
      <p:pic>
        <p:nvPicPr>
          <p:cNvPr id="113" name="Picture 112">
            <a:extLst>
              <a:ext uri="{FF2B5EF4-FFF2-40B4-BE49-F238E27FC236}">
                <a16:creationId xmlns:a16="http://schemas.microsoft.com/office/drawing/2014/main" id="{DE588CB6-ACF5-7064-0E46-CD84C2C3AD07}"/>
              </a:ext>
            </a:extLst>
          </p:cNvPr>
          <p:cNvPicPr>
            <a:picLocks noChangeAspect="1"/>
          </p:cNvPicPr>
          <p:nvPr/>
        </p:nvPicPr>
        <p:blipFill>
          <a:blip r:embed="rId8"/>
          <a:stretch>
            <a:fillRect/>
          </a:stretch>
        </p:blipFill>
        <p:spPr>
          <a:xfrm>
            <a:off x="4340717" y="4313300"/>
            <a:ext cx="285541" cy="285541"/>
          </a:xfrm>
          <a:prstGeom prst="rect">
            <a:avLst/>
          </a:prstGeom>
        </p:spPr>
      </p:pic>
      <p:pic>
        <p:nvPicPr>
          <p:cNvPr id="114" name="Picture 113">
            <a:extLst>
              <a:ext uri="{FF2B5EF4-FFF2-40B4-BE49-F238E27FC236}">
                <a16:creationId xmlns:a16="http://schemas.microsoft.com/office/drawing/2014/main" id="{13D0D8C1-3057-9BC8-2989-52938B2431BA}"/>
              </a:ext>
            </a:extLst>
          </p:cNvPr>
          <p:cNvPicPr>
            <a:picLocks noChangeAspect="1"/>
          </p:cNvPicPr>
          <p:nvPr/>
        </p:nvPicPr>
        <p:blipFill>
          <a:blip r:embed="rId9"/>
          <a:stretch>
            <a:fillRect/>
          </a:stretch>
        </p:blipFill>
        <p:spPr>
          <a:xfrm>
            <a:off x="4281813" y="2228185"/>
            <a:ext cx="344445" cy="344445"/>
          </a:xfrm>
          <a:prstGeom prst="rect">
            <a:avLst/>
          </a:prstGeom>
        </p:spPr>
      </p:pic>
      <p:sp>
        <p:nvSpPr>
          <p:cNvPr id="115" name="Footer Placeholder 3">
            <a:extLst>
              <a:ext uri="{FF2B5EF4-FFF2-40B4-BE49-F238E27FC236}">
                <a16:creationId xmlns:a16="http://schemas.microsoft.com/office/drawing/2014/main" id="{2FCC0102-EFAF-3B8E-2646-1D500C284708}"/>
              </a:ext>
            </a:extLst>
          </p:cNvPr>
          <p:cNvSpPr>
            <a:spLocks noGrp="1"/>
          </p:cNvSpPr>
          <p:nvPr>
            <p:ph type="ftr" sz="quarter" idx="10"/>
          </p:nvPr>
        </p:nvSpPr>
        <p:spPr/>
        <p:txBody>
          <a:bodyPr/>
          <a:lstStyle/>
          <a:p>
            <a:r>
              <a:rPr lang="de-DE" dirty="0"/>
              <a:t>Masudul Hasan Masud Bhuiyan - CISPA Helmholtz Center for Information Security</a:t>
            </a:r>
          </a:p>
        </p:txBody>
      </p:sp>
      <p:pic>
        <p:nvPicPr>
          <p:cNvPr id="117" name="Picture 116">
            <a:extLst>
              <a:ext uri="{FF2B5EF4-FFF2-40B4-BE49-F238E27FC236}">
                <a16:creationId xmlns:a16="http://schemas.microsoft.com/office/drawing/2014/main" id="{A9F36124-BEC3-2B80-A5D0-EA8872F42B6B}"/>
              </a:ext>
            </a:extLst>
          </p:cNvPr>
          <p:cNvPicPr>
            <a:picLocks noChangeAspect="1"/>
          </p:cNvPicPr>
          <p:nvPr/>
        </p:nvPicPr>
        <p:blipFill>
          <a:blip r:embed="rId10"/>
          <a:stretch>
            <a:fillRect/>
          </a:stretch>
        </p:blipFill>
        <p:spPr>
          <a:xfrm>
            <a:off x="693081" y="1174263"/>
            <a:ext cx="11164622" cy="4465849"/>
          </a:xfrm>
          <a:prstGeom prst="rect">
            <a:avLst/>
          </a:prstGeom>
        </p:spPr>
      </p:pic>
      <p:sp>
        <p:nvSpPr>
          <p:cNvPr id="118" name="Rounded Rectangle 117">
            <a:extLst>
              <a:ext uri="{FF2B5EF4-FFF2-40B4-BE49-F238E27FC236}">
                <a16:creationId xmlns:a16="http://schemas.microsoft.com/office/drawing/2014/main" id="{B6451234-06B8-5F4D-FED8-934F6BF5BE57}"/>
              </a:ext>
            </a:extLst>
          </p:cNvPr>
          <p:cNvSpPr/>
          <p:nvPr/>
        </p:nvSpPr>
        <p:spPr>
          <a:xfrm>
            <a:off x="2324560" y="2382635"/>
            <a:ext cx="1046406" cy="3269018"/>
          </a:xfrm>
          <a:prstGeom prst="roundRect">
            <a:avLst/>
          </a:prstGeom>
          <a:solidFill>
            <a:srgbClr val="44C386">
              <a:alpha val="30357"/>
            </a:srgbClr>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19" name="Rounded Rectangle 118">
            <a:extLst>
              <a:ext uri="{FF2B5EF4-FFF2-40B4-BE49-F238E27FC236}">
                <a16:creationId xmlns:a16="http://schemas.microsoft.com/office/drawing/2014/main" id="{9378F7F9-35D0-644A-4E22-7DD6DF0F677F}"/>
              </a:ext>
            </a:extLst>
          </p:cNvPr>
          <p:cNvSpPr/>
          <p:nvPr/>
        </p:nvSpPr>
        <p:spPr>
          <a:xfrm>
            <a:off x="4242373" y="2410655"/>
            <a:ext cx="1046406" cy="3269017"/>
          </a:xfrm>
          <a:prstGeom prst="roundRect">
            <a:avLst/>
          </a:prstGeom>
          <a:solidFill>
            <a:srgbClr val="44C386">
              <a:alpha val="29871"/>
            </a:srgbClr>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20" name="Rounded Rectangle 119">
            <a:extLst>
              <a:ext uri="{FF2B5EF4-FFF2-40B4-BE49-F238E27FC236}">
                <a16:creationId xmlns:a16="http://schemas.microsoft.com/office/drawing/2014/main" id="{F3D22CD3-611B-90AF-D95F-C7B4301251CD}"/>
              </a:ext>
            </a:extLst>
          </p:cNvPr>
          <p:cNvSpPr/>
          <p:nvPr/>
        </p:nvSpPr>
        <p:spPr>
          <a:xfrm>
            <a:off x="3292313" y="2391612"/>
            <a:ext cx="1046406" cy="3269018"/>
          </a:xfrm>
          <a:prstGeom prst="roundRect">
            <a:avLst/>
          </a:prstGeom>
          <a:solidFill>
            <a:schemeClr val="accent3">
              <a:alpha val="2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21" name="Rounded Rectangle 120">
            <a:extLst>
              <a:ext uri="{FF2B5EF4-FFF2-40B4-BE49-F238E27FC236}">
                <a16:creationId xmlns:a16="http://schemas.microsoft.com/office/drawing/2014/main" id="{0B4838B6-BF43-579E-FB8A-C8C1C3874D35}"/>
              </a:ext>
            </a:extLst>
          </p:cNvPr>
          <p:cNvSpPr/>
          <p:nvPr/>
        </p:nvSpPr>
        <p:spPr>
          <a:xfrm>
            <a:off x="5210088" y="2418251"/>
            <a:ext cx="1046406" cy="3269017"/>
          </a:xfrm>
          <a:prstGeom prst="roundRect">
            <a:avLst/>
          </a:prstGeom>
          <a:solidFill>
            <a:schemeClr val="accent3">
              <a:alpha val="2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Tree>
    <p:extLst>
      <p:ext uri="{BB962C8B-B14F-4D97-AF65-F5344CB8AC3E}">
        <p14:creationId xmlns:p14="http://schemas.microsoft.com/office/powerpoint/2010/main" val="377658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1"/>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11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6" grpId="0" animBg="1"/>
      <p:bldP spid="20" grpId="0"/>
      <p:bldP spid="21" grpId="0"/>
      <p:bldP spid="50" grpId="0" animBg="1"/>
      <p:bldP spid="54" grpId="0" animBg="1"/>
      <p:bldP spid="55" grpId="0" animBg="1"/>
      <p:bldP spid="56" grpId="0" animBg="1"/>
      <p:bldP spid="118" grpId="0" animBg="1"/>
      <p:bldP spid="118" grpId="1" animBg="1"/>
      <p:bldP spid="119" grpId="0" animBg="1"/>
      <p:bldP spid="119" grpId="1" animBg="1"/>
      <p:bldP spid="120" grpId="0" animBg="1"/>
      <p:bldP spid="1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19C0-A228-77A8-85E2-23B4E5D8F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BD5037-EED9-86A2-C817-B73B463967F8}"/>
              </a:ext>
            </a:extLst>
          </p:cNvPr>
          <p:cNvSpPr>
            <a:spLocks noGrp="1"/>
          </p:cNvSpPr>
          <p:nvPr>
            <p:ph type="title"/>
          </p:nvPr>
        </p:nvSpPr>
        <p:spPr/>
        <p:txBody>
          <a:bodyPr>
            <a:normAutofit/>
          </a:bodyPr>
          <a:lstStyle/>
          <a:p>
            <a:r>
              <a:rPr lang="en-GB" dirty="0"/>
              <a:t>What Does It All Mean?</a:t>
            </a:r>
            <a:endParaRPr lang="en-US" dirty="0"/>
          </a:p>
        </p:txBody>
      </p:sp>
      <p:sp>
        <p:nvSpPr>
          <p:cNvPr id="4" name="Slide Number Placeholder 3">
            <a:extLst>
              <a:ext uri="{FF2B5EF4-FFF2-40B4-BE49-F238E27FC236}">
                <a16:creationId xmlns:a16="http://schemas.microsoft.com/office/drawing/2014/main" id="{2C8A62E3-FE6F-5E28-57FD-6EDBD2C7003B}"/>
              </a:ext>
            </a:extLst>
          </p:cNvPr>
          <p:cNvSpPr>
            <a:spLocks noGrp="1"/>
          </p:cNvSpPr>
          <p:nvPr>
            <p:ph type="sldNum" sz="quarter" idx="11"/>
          </p:nvPr>
        </p:nvSpPr>
        <p:spPr/>
        <p:txBody>
          <a:bodyPr/>
          <a:lstStyle/>
          <a:p>
            <a:fld id="{52689698-0BB7-BE4D-A8C0-0C9B085F3959}" type="slidenum">
              <a:rPr lang="de-DE" smtClean="0"/>
              <a:pPr/>
              <a:t>19</a:t>
            </a:fld>
            <a:endParaRPr lang="de-DE" dirty="0"/>
          </a:p>
        </p:txBody>
      </p:sp>
      <p:sp>
        <p:nvSpPr>
          <p:cNvPr id="46" name="Footer Placeholder 3">
            <a:extLst>
              <a:ext uri="{FF2B5EF4-FFF2-40B4-BE49-F238E27FC236}">
                <a16:creationId xmlns:a16="http://schemas.microsoft.com/office/drawing/2014/main" id="{E50E663C-035C-FC21-A778-6F0D6DBAE918}"/>
              </a:ext>
            </a:extLst>
          </p:cNvPr>
          <p:cNvSpPr>
            <a:spLocks noGrp="1"/>
          </p:cNvSpPr>
          <p:nvPr>
            <p:ph type="ftr" sz="quarter" idx="10"/>
          </p:nvPr>
        </p:nvSpPr>
        <p:spPr/>
        <p:txBody>
          <a:bodyPr/>
          <a:lstStyle/>
          <a:p>
            <a:r>
              <a:rPr lang="de-DE" dirty="0"/>
              <a:t>Masudul Hasan Masud Bhuiyan - CISPA Helmholtz Center for Information Security</a:t>
            </a:r>
          </a:p>
        </p:txBody>
      </p:sp>
      <p:grpSp>
        <p:nvGrpSpPr>
          <p:cNvPr id="3" name="Group 2">
            <a:extLst>
              <a:ext uri="{FF2B5EF4-FFF2-40B4-BE49-F238E27FC236}">
                <a16:creationId xmlns:a16="http://schemas.microsoft.com/office/drawing/2014/main" id="{0D75C538-BE5F-3C31-81FC-8C95F4D7AC76}"/>
              </a:ext>
            </a:extLst>
          </p:cNvPr>
          <p:cNvGrpSpPr/>
          <p:nvPr/>
        </p:nvGrpSpPr>
        <p:grpSpPr>
          <a:xfrm>
            <a:off x="1884618" y="1209421"/>
            <a:ext cx="2354742" cy="4413531"/>
            <a:chOff x="692990" y="1361779"/>
            <a:chExt cx="2354742" cy="4413531"/>
          </a:xfrm>
        </p:grpSpPr>
        <p:grpSp>
          <p:nvGrpSpPr>
            <p:cNvPr id="5" name="Group 4">
              <a:extLst>
                <a:ext uri="{FF2B5EF4-FFF2-40B4-BE49-F238E27FC236}">
                  <a16:creationId xmlns:a16="http://schemas.microsoft.com/office/drawing/2014/main" id="{E31D9680-8474-136C-B720-FA30FB09425A}"/>
                </a:ext>
              </a:extLst>
            </p:cNvPr>
            <p:cNvGrpSpPr/>
            <p:nvPr/>
          </p:nvGrpSpPr>
          <p:grpSpPr>
            <a:xfrm>
              <a:off x="692990" y="1361779"/>
              <a:ext cx="2354742" cy="4413531"/>
              <a:chOff x="1760251" y="1372687"/>
              <a:chExt cx="2354742" cy="4413531"/>
            </a:xfrm>
          </p:grpSpPr>
          <p:grpSp>
            <p:nvGrpSpPr>
              <p:cNvPr id="6" name="Group 5">
                <a:extLst>
                  <a:ext uri="{FF2B5EF4-FFF2-40B4-BE49-F238E27FC236}">
                    <a16:creationId xmlns:a16="http://schemas.microsoft.com/office/drawing/2014/main" id="{221244AA-13A9-778B-635A-EC795D11100E}"/>
                  </a:ext>
                </a:extLst>
              </p:cNvPr>
              <p:cNvGrpSpPr/>
              <p:nvPr/>
            </p:nvGrpSpPr>
            <p:grpSpPr>
              <a:xfrm>
                <a:off x="1760251" y="1372687"/>
                <a:ext cx="2354742" cy="4413531"/>
                <a:chOff x="5014544" y="1402641"/>
                <a:chExt cx="2354742" cy="4413531"/>
              </a:xfrm>
            </p:grpSpPr>
            <p:sp>
              <p:nvSpPr>
                <p:cNvPr id="10" name="Rounded Rectangular Callout 7">
                  <a:extLst>
                    <a:ext uri="{FF2B5EF4-FFF2-40B4-BE49-F238E27FC236}">
                      <a16:creationId xmlns:a16="http://schemas.microsoft.com/office/drawing/2014/main" id="{C44C2680-2DF4-5FE6-F4C7-8A1D7AB2D96A}"/>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FDE71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11" name="Straight Connector 10">
                  <a:extLst>
                    <a:ext uri="{FF2B5EF4-FFF2-40B4-BE49-F238E27FC236}">
                      <a16:creationId xmlns:a16="http://schemas.microsoft.com/office/drawing/2014/main" id="{4129ABB3-AAE3-D6A6-DCC7-161E1CAAA96A}"/>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255DC95-977F-23DC-7E00-00282DF7E30F}"/>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3" name="Delay 9">
                  <a:extLst>
                    <a:ext uri="{FF2B5EF4-FFF2-40B4-BE49-F238E27FC236}">
                      <a16:creationId xmlns:a16="http://schemas.microsoft.com/office/drawing/2014/main" id="{FD5117F5-A42A-20AB-A4E5-9C822F2D8C20}"/>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FDE71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Montserrat" pitchFamily="2" charset="77"/>
                    </a:rPr>
                    <a:t>1</a:t>
                  </a:r>
                  <a:endParaRPr lang="en-US" sz="4400" b="1" i="0" dirty="0">
                    <a:solidFill>
                      <a:schemeClr val="tx1"/>
                    </a:solidFill>
                    <a:latin typeface="Montserrat" pitchFamily="2" charset="77"/>
                  </a:endParaRPr>
                </a:p>
              </p:txBody>
            </p:sp>
          </p:grpSp>
          <p:sp>
            <p:nvSpPr>
              <p:cNvPr id="7" name="TextBox 6">
                <a:extLst>
                  <a:ext uri="{FF2B5EF4-FFF2-40B4-BE49-F238E27FC236}">
                    <a16:creationId xmlns:a16="http://schemas.microsoft.com/office/drawing/2014/main" id="{753AD149-54F1-3800-9398-372D5AE88675}"/>
                  </a:ext>
                </a:extLst>
              </p:cNvPr>
              <p:cNvSpPr txBox="1"/>
              <p:nvPr/>
            </p:nvSpPr>
            <p:spPr>
              <a:xfrm>
                <a:off x="1785591" y="3313352"/>
                <a:ext cx="2308378" cy="1015663"/>
              </a:xfrm>
              <a:prstGeom prst="rect">
                <a:avLst/>
              </a:prstGeom>
              <a:noFill/>
            </p:spPr>
            <p:txBody>
              <a:bodyPr wrap="square" rtlCol="0">
                <a:spAutoFit/>
              </a:bodyPr>
              <a:lstStyle/>
              <a:p>
                <a:pPr algn="ctr"/>
                <a:r>
                  <a:rPr lang="en-US" sz="2000" dirty="0">
                    <a:latin typeface="Montserrat" pitchFamily="2" charset="77"/>
                  </a:rPr>
                  <a:t>Risk depends on engine, threat model, limits.</a:t>
                </a:r>
                <a:endParaRPr lang="en-US" sz="2000" b="0" i="0" dirty="0">
                  <a:latin typeface="Montserrat" pitchFamily="2" charset="77"/>
                </a:endParaRPr>
              </a:p>
            </p:txBody>
          </p:sp>
          <p:sp>
            <p:nvSpPr>
              <p:cNvPr id="8" name="TextBox 7">
                <a:extLst>
                  <a:ext uri="{FF2B5EF4-FFF2-40B4-BE49-F238E27FC236}">
                    <a16:creationId xmlns:a16="http://schemas.microsoft.com/office/drawing/2014/main" id="{DBE37E47-305E-7FE4-1660-7C0DA428FC8E}"/>
                  </a:ext>
                </a:extLst>
              </p:cNvPr>
              <p:cNvSpPr txBox="1"/>
              <p:nvPr/>
            </p:nvSpPr>
            <p:spPr>
              <a:xfrm>
                <a:off x="1888408" y="4498467"/>
                <a:ext cx="2098430" cy="707886"/>
              </a:xfrm>
              <a:prstGeom prst="rect">
                <a:avLst/>
              </a:prstGeom>
              <a:noFill/>
            </p:spPr>
            <p:txBody>
              <a:bodyPr wrap="square" rtlCol="0">
                <a:spAutoFit/>
              </a:bodyPr>
              <a:lstStyle/>
              <a:p>
                <a:pPr algn="ctr"/>
                <a:r>
                  <a:rPr lang="en-US" sz="2000" b="1" dirty="0">
                    <a:latin typeface="Montserrat" pitchFamily="2" charset="77"/>
                  </a:rPr>
                  <a:t>ReDoS is contextual</a:t>
                </a:r>
                <a:endParaRPr lang="en-US" sz="2000" b="1" i="0" dirty="0">
                  <a:latin typeface="Montserrat" pitchFamily="2" charset="77"/>
                </a:endParaRPr>
              </a:p>
            </p:txBody>
          </p:sp>
        </p:grpSp>
        <p:pic>
          <p:nvPicPr>
            <p:cNvPr id="32" name="Picture 31">
              <a:extLst>
                <a:ext uri="{FF2B5EF4-FFF2-40B4-BE49-F238E27FC236}">
                  <a16:creationId xmlns:a16="http://schemas.microsoft.com/office/drawing/2014/main" id="{51DF2EC8-7D51-FB17-C876-C627784171BA}"/>
                </a:ext>
              </a:extLst>
            </p:cNvPr>
            <p:cNvPicPr>
              <a:picLocks noChangeAspect="1"/>
            </p:cNvPicPr>
            <p:nvPr/>
          </p:nvPicPr>
          <p:blipFill>
            <a:blip r:embed="rId3"/>
            <a:stretch>
              <a:fillRect/>
            </a:stretch>
          </p:blipFill>
          <p:spPr>
            <a:xfrm>
              <a:off x="1572909" y="2155707"/>
              <a:ext cx="610191" cy="610191"/>
            </a:xfrm>
            <a:prstGeom prst="rect">
              <a:avLst/>
            </a:prstGeom>
          </p:spPr>
        </p:pic>
      </p:grpSp>
      <p:grpSp>
        <p:nvGrpSpPr>
          <p:cNvPr id="79" name="Group 78">
            <a:extLst>
              <a:ext uri="{FF2B5EF4-FFF2-40B4-BE49-F238E27FC236}">
                <a16:creationId xmlns:a16="http://schemas.microsoft.com/office/drawing/2014/main" id="{8FD25765-AD8D-E203-D8DF-A97DBEA53139}"/>
              </a:ext>
            </a:extLst>
          </p:cNvPr>
          <p:cNvGrpSpPr/>
          <p:nvPr/>
        </p:nvGrpSpPr>
        <p:grpSpPr>
          <a:xfrm>
            <a:off x="4717546" y="1209421"/>
            <a:ext cx="2354742" cy="4413531"/>
            <a:chOff x="3525918" y="1361779"/>
            <a:chExt cx="2354742" cy="4413531"/>
          </a:xfrm>
        </p:grpSpPr>
        <p:grpSp>
          <p:nvGrpSpPr>
            <p:cNvPr id="52" name="Group 51">
              <a:extLst>
                <a:ext uri="{FF2B5EF4-FFF2-40B4-BE49-F238E27FC236}">
                  <a16:creationId xmlns:a16="http://schemas.microsoft.com/office/drawing/2014/main" id="{B148D0FE-709B-C1D5-F3CA-06BF891AAE02}"/>
                </a:ext>
              </a:extLst>
            </p:cNvPr>
            <p:cNvGrpSpPr/>
            <p:nvPr/>
          </p:nvGrpSpPr>
          <p:grpSpPr>
            <a:xfrm>
              <a:off x="3525918" y="1361779"/>
              <a:ext cx="2354742" cy="4413531"/>
              <a:chOff x="1760251" y="1372687"/>
              <a:chExt cx="2354742" cy="4413531"/>
            </a:xfrm>
          </p:grpSpPr>
          <p:grpSp>
            <p:nvGrpSpPr>
              <p:cNvPr id="53" name="Group 52">
                <a:extLst>
                  <a:ext uri="{FF2B5EF4-FFF2-40B4-BE49-F238E27FC236}">
                    <a16:creationId xmlns:a16="http://schemas.microsoft.com/office/drawing/2014/main" id="{34BC7A53-E42A-33D0-469E-F485DBD5221C}"/>
                  </a:ext>
                </a:extLst>
              </p:cNvPr>
              <p:cNvGrpSpPr/>
              <p:nvPr/>
            </p:nvGrpSpPr>
            <p:grpSpPr>
              <a:xfrm>
                <a:off x="1760251" y="1372687"/>
                <a:ext cx="2354742" cy="4413531"/>
                <a:chOff x="5014544" y="1402641"/>
                <a:chExt cx="2354742" cy="4413531"/>
              </a:xfrm>
            </p:grpSpPr>
            <p:sp>
              <p:nvSpPr>
                <p:cNvPr id="56" name="Rounded Rectangular Callout 7">
                  <a:extLst>
                    <a:ext uri="{FF2B5EF4-FFF2-40B4-BE49-F238E27FC236}">
                      <a16:creationId xmlns:a16="http://schemas.microsoft.com/office/drawing/2014/main" id="{210C8B2A-4DB6-6BEF-FEAB-CB82D476E988}"/>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F7943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57" name="Straight Connector 56">
                  <a:extLst>
                    <a:ext uri="{FF2B5EF4-FFF2-40B4-BE49-F238E27FC236}">
                      <a16:creationId xmlns:a16="http://schemas.microsoft.com/office/drawing/2014/main" id="{AC579C51-DF16-5FFC-B6AB-4C5D53EE83FB}"/>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F941B06B-7B01-CFD0-5727-88058D7D48B1}"/>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59" name="Delay 9">
                  <a:extLst>
                    <a:ext uri="{FF2B5EF4-FFF2-40B4-BE49-F238E27FC236}">
                      <a16:creationId xmlns:a16="http://schemas.microsoft.com/office/drawing/2014/main" id="{7C0F3D85-C7BF-36B7-8150-D3F5C0A72291}"/>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F7943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0" dirty="0">
                      <a:solidFill>
                        <a:schemeClr val="tx1"/>
                      </a:solidFill>
                      <a:latin typeface="Montserrat" pitchFamily="2" charset="77"/>
                    </a:rPr>
                    <a:t>2</a:t>
                  </a:r>
                </a:p>
              </p:txBody>
            </p:sp>
          </p:grpSp>
          <p:sp>
            <p:nvSpPr>
              <p:cNvPr id="54" name="TextBox 53">
                <a:extLst>
                  <a:ext uri="{FF2B5EF4-FFF2-40B4-BE49-F238E27FC236}">
                    <a16:creationId xmlns:a16="http://schemas.microsoft.com/office/drawing/2014/main" id="{0741BF71-4C5D-99E0-281E-04DFDF36F7DB}"/>
                  </a:ext>
                </a:extLst>
              </p:cNvPr>
              <p:cNvSpPr txBox="1"/>
              <p:nvPr/>
            </p:nvSpPr>
            <p:spPr>
              <a:xfrm>
                <a:off x="1785591" y="3313352"/>
                <a:ext cx="2308378" cy="1015663"/>
              </a:xfrm>
              <a:prstGeom prst="rect">
                <a:avLst/>
              </a:prstGeom>
              <a:noFill/>
            </p:spPr>
            <p:txBody>
              <a:bodyPr wrap="square" rtlCol="0">
                <a:spAutoFit/>
              </a:bodyPr>
              <a:lstStyle/>
              <a:p>
                <a:pPr algn="ctr"/>
                <a:r>
                  <a:rPr lang="en-GB" sz="2000" dirty="0">
                    <a:latin typeface="Montserrat" pitchFamily="2" charset="77"/>
                  </a:rPr>
                  <a:t>Can attacker really send huge inputs?</a:t>
                </a:r>
              </a:p>
            </p:txBody>
          </p:sp>
          <p:sp>
            <p:nvSpPr>
              <p:cNvPr id="55" name="TextBox 54">
                <a:extLst>
                  <a:ext uri="{FF2B5EF4-FFF2-40B4-BE49-F238E27FC236}">
                    <a16:creationId xmlns:a16="http://schemas.microsoft.com/office/drawing/2014/main" id="{5EDE5F29-1F7E-12E8-DC23-2F9A2011E6FA}"/>
                  </a:ext>
                </a:extLst>
              </p:cNvPr>
              <p:cNvSpPr txBox="1"/>
              <p:nvPr/>
            </p:nvSpPr>
            <p:spPr>
              <a:xfrm>
                <a:off x="1888408" y="4498467"/>
                <a:ext cx="2098430" cy="707886"/>
              </a:xfrm>
              <a:prstGeom prst="rect">
                <a:avLst/>
              </a:prstGeom>
              <a:noFill/>
            </p:spPr>
            <p:txBody>
              <a:bodyPr wrap="square" rtlCol="0">
                <a:spAutoFit/>
              </a:bodyPr>
              <a:lstStyle/>
              <a:p>
                <a:pPr algn="ctr"/>
                <a:r>
                  <a:rPr lang="en-GB" sz="2000" b="1" dirty="0">
                    <a:latin typeface="Montserrat" pitchFamily="2" charset="77"/>
                  </a:rPr>
                  <a:t>Better threat model</a:t>
                </a:r>
                <a:endParaRPr lang="en-US" sz="2000" b="1" dirty="0">
                  <a:latin typeface="Montserrat" pitchFamily="2" charset="77"/>
                </a:endParaRPr>
              </a:p>
            </p:txBody>
          </p:sp>
        </p:grpSp>
        <p:pic>
          <p:nvPicPr>
            <p:cNvPr id="76" name="Picture 75">
              <a:extLst>
                <a:ext uri="{FF2B5EF4-FFF2-40B4-BE49-F238E27FC236}">
                  <a16:creationId xmlns:a16="http://schemas.microsoft.com/office/drawing/2014/main" id="{20A53553-23CD-BB36-8866-AD1A01965BD4}"/>
                </a:ext>
              </a:extLst>
            </p:cNvPr>
            <p:cNvPicPr>
              <a:picLocks noChangeAspect="1"/>
            </p:cNvPicPr>
            <p:nvPr/>
          </p:nvPicPr>
          <p:blipFill>
            <a:blip r:embed="rId4"/>
            <a:stretch>
              <a:fillRect/>
            </a:stretch>
          </p:blipFill>
          <p:spPr>
            <a:xfrm>
              <a:off x="4302087" y="2008242"/>
              <a:ext cx="842166" cy="842166"/>
            </a:xfrm>
            <a:prstGeom prst="rect">
              <a:avLst/>
            </a:prstGeom>
          </p:spPr>
        </p:pic>
      </p:grpSp>
      <p:grpSp>
        <p:nvGrpSpPr>
          <p:cNvPr id="80" name="Group 79">
            <a:extLst>
              <a:ext uri="{FF2B5EF4-FFF2-40B4-BE49-F238E27FC236}">
                <a16:creationId xmlns:a16="http://schemas.microsoft.com/office/drawing/2014/main" id="{8C3F4DF3-E067-319D-C2C2-4A9FCBF89233}"/>
              </a:ext>
            </a:extLst>
          </p:cNvPr>
          <p:cNvGrpSpPr/>
          <p:nvPr/>
        </p:nvGrpSpPr>
        <p:grpSpPr>
          <a:xfrm>
            <a:off x="7590237" y="1235047"/>
            <a:ext cx="2354742" cy="4413531"/>
            <a:chOff x="6398609" y="1387405"/>
            <a:chExt cx="2354742" cy="4413531"/>
          </a:xfrm>
        </p:grpSpPr>
        <p:grpSp>
          <p:nvGrpSpPr>
            <p:cNvPr id="60" name="Group 59">
              <a:extLst>
                <a:ext uri="{FF2B5EF4-FFF2-40B4-BE49-F238E27FC236}">
                  <a16:creationId xmlns:a16="http://schemas.microsoft.com/office/drawing/2014/main" id="{CA2F87E1-9F9A-BA17-F50B-607C124344E1}"/>
                </a:ext>
              </a:extLst>
            </p:cNvPr>
            <p:cNvGrpSpPr/>
            <p:nvPr/>
          </p:nvGrpSpPr>
          <p:grpSpPr>
            <a:xfrm>
              <a:off x="6398609" y="1387405"/>
              <a:ext cx="2354742" cy="4413531"/>
              <a:chOff x="1760251" y="1372687"/>
              <a:chExt cx="2354742" cy="4413531"/>
            </a:xfrm>
          </p:grpSpPr>
          <p:grpSp>
            <p:nvGrpSpPr>
              <p:cNvPr id="61" name="Group 60">
                <a:extLst>
                  <a:ext uri="{FF2B5EF4-FFF2-40B4-BE49-F238E27FC236}">
                    <a16:creationId xmlns:a16="http://schemas.microsoft.com/office/drawing/2014/main" id="{1008D8FB-C831-AB0E-A9AF-EA5087EB7EF6}"/>
                  </a:ext>
                </a:extLst>
              </p:cNvPr>
              <p:cNvGrpSpPr/>
              <p:nvPr/>
            </p:nvGrpSpPr>
            <p:grpSpPr>
              <a:xfrm>
                <a:off x="1760251" y="1372687"/>
                <a:ext cx="2354742" cy="4413531"/>
                <a:chOff x="5014544" y="1402641"/>
                <a:chExt cx="2354742" cy="4413531"/>
              </a:xfrm>
            </p:grpSpPr>
            <p:sp>
              <p:nvSpPr>
                <p:cNvPr id="64" name="Rounded Rectangular Callout 7">
                  <a:extLst>
                    <a:ext uri="{FF2B5EF4-FFF2-40B4-BE49-F238E27FC236}">
                      <a16:creationId xmlns:a16="http://schemas.microsoft.com/office/drawing/2014/main" id="{06FEFE3E-0EA3-89CA-8289-E36A7DBC8525}"/>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44C48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65" name="Straight Connector 64">
                  <a:extLst>
                    <a:ext uri="{FF2B5EF4-FFF2-40B4-BE49-F238E27FC236}">
                      <a16:creationId xmlns:a16="http://schemas.microsoft.com/office/drawing/2014/main" id="{85B32E98-0F2E-F68E-4166-AE0289F1BC0A}"/>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6622A01C-D420-4714-CF0E-4C5E859F835D}"/>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67" name="Delay 9">
                  <a:extLst>
                    <a:ext uri="{FF2B5EF4-FFF2-40B4-BE49-F238E27FC236}">
                      <a16:creationId xmlns:a16="http://schemas.microsoft.com/office/drawing/2014/main" id="{F29412B6-17A7-896F-1422-D72D0DE33200}"/>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44C48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0" dirty="0">
                      <a:solidFill>
                        <a:schemeClr val="tx1"/>
                      </a:solidFill>
                      <a:latin typeface="Montserrat" pitchFamily="2" charset="77"/>
                    </a:rPr>
                    <a:t>3</a:t>
                  </a:r>
                </a:p>
              </p:txBody>
            </p:sp>
          </p:grpSp>
          <p:sp>
            <p:nvSpPr>
              <p:cNvPr id="62" name="TextBox 61">
                <a:extLst>
                  <a:ext uri="{FF2B5EF4-FFF2-40B4-BE49-F238E27FC236}">
                    <a16:creationId xmlns:a16="http://schemas.microsoft.com/office/drawing/2014/main" id="{32C326A0-9ABE-92C5-A54B-0FA4AB326361}"/>
                  </a:ext>
                </a:extLst>
              </p:cNvPr>
              <p:cNvSpPr txBox="1"/>
              <p:nvPr/>
            </p:nvSpPr>
            <p:spPr>
              <a:xfrm>
                <a:off x="1785591" y="3313352"/>
                <a:ext cx="2308378" cy="1015663"/>
              </a:xfrm>
              <a:prstGeom prst="rect">
                <a:avLst/>
              </a:prstGeom>
              <a:noFill/>
            </p:spPr>
            <p:txBody>
              <a:bodyPr wrap="square" rtlCol="0">
                <a:spAutoFit/>
              </a:bodyPr>
              <a:lstStyle/>
              <a:p>
                <a:pPr algn="ctr"/>
                <a:r>
                  <a:rPr lang="en-GB" sz="2000" dirty="0">
                    <a:latin typeface="Montserrat" pitchFamily="2" charset="77"/>
                  </a:rPr>
                  <a:t>Defaults, safe modes, defenses</a:t>
                </a:r>
                <a:endParaRPr lang="en-US" sz="2000" dirty="0">
                  <a:latin typeface="Montserrat" pitchFamily="2" charset="77"/>
                </a:endParaRPr>
              </a:p>
            </p:txBody>
          </p:sp>
          <p:sp>
            <p:nvSpPr>
              <p:cNvPr id="63" name="TextBox 62">
                <a:extLst>
                  <a:ext uri="{FF2B5EF4-FFF2-40B4-BE49-F238E27FC236}">
                    <a16:creationId xmlns:a16="http://schemas.microsoft.com/office/drawing/2014/main" id="{EE294D5C-5B35-4FCC-0C33-A4E42575F051}"/>
                  </a:ext>
                </a:extLst>
              </p:cNvPr>
              <p:cNvSpPr txBox="1"/>
              <p:nvPr/>
            </p:nvSpPr>
            <p:spPr>
              <a:xfrm>
                <a:off x="1888408" y="4498467"/>
                <a:ext cx="2098430" cy="707886"/>
              </a:xfrm>
              <a:prstGeom prst="rect">
                <a:avLst/>
              </a:prstGeom>
              <a:noFill/>
            </p:spPr>
            <p:txBody>
              <a:bodyPr wrap="square" rtlCol="0">
                <a:spAutoFit/>
              </a:bodyPr>
              <a:lstStyle/>
              <a:p>
                <a:pPr algn="ctr"/>
                <a:r>
                  <a:rPr lang="en-US" sz="2000" b="1" dirty="0">
                    <a:latin typeface="Montserrat" pitchFamily="2" charset="77"/>
                  </a:rPr>
                  <a:t>Know your engine</a:t>
                </a:r>
              </a:p>
            </p:txBody>
          </p:sp>
        </p:grpSp>
        <p:pic>
          <p:nvPicPr>
            <p:cNvPr id="77" name="Picture 76">
              <a:extLst>
                <a:ext uri="{FF2B5EF4-FFF2-40B4-BE49-F238E27FC236}">
                  <a16:creationId xmlns:a16="http://schemas.microsoft.com/office/drawing/2014/main" id="{B6FA2BB0-B1AD-A543-7036-4F880D71370C}"/>
                </a:ext>
              </a:extLst>
            </p:cNvPr>
            <p:cNvPicPr>
              <a:picLocks noChangeAspect="1"/>
            </p:cNvPicPr>
            <p:nvPr/>
          </p:nvPicPr>
          <p:blipFill>
            <a:blip r:embed="rId5"/>
            <a:stretch>
              <a:fillRect/>
            </a:stretch>
          </p:blipFill>
          <p:spPr>
            <a:xfrm>
              <a:off x="7231739" y="2085933"/>
              <a:ext cx="703769" cy="703769"/>
            </a:xfrm>
            <a:prstGeom prst="rect">
              <a:avLst/>
            </a:prstGeom>
          </p:spPr>
        </p:pic>
      </p:grpSp>
      <p:pic>
        <p:nvPicPr>
          <p:cNvPr id="82" name="Picture 4">
            <a:extLst>
              <a:ext uri="{FF2B5EF4-FFF2-40B4-BE49-F238E27FC236}">
                <a16:creationId xmlns:a16="http://schemas.microsoft.com/office/drawing/2014/main" id="{1120AB0B-D604-6D8D-7EEE-B2E7720C0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8107" y="5895188"/>
            <a:ext cx="390814" cy="390814"/>
          </a:xfrm>
          <a:prstGeom prst="rect">
            <a:avLst/>
          </a:prstGeom>
          <a:noFill/>
          <a:extLst>
            <a:ext uri="{909E8E84-426E-40DD-AFC4-6F175D3DCCD1}">
              <a14:hiddenFill xmlns:a14="http://schemas.microsoft.com/office/drawing/2010/main">
                <a:solidFill>
                  <a:srgbClr val="FFFFFF"/>
                </a:solidFill>
              </a14:hiddenFill>
            </a:ext>
          </a:extLst>
        </p:spPr>
      </p:pic>
      <p:sp>
        <p:nvSpPr>
          <p:cNvPr id="83" name="Footer Placeholder 3">
            <a:extLst>
              <a:ext uri="{FF2B5EF4-FFF2-40B4-BE49-F238E27FC236}">
                <a16:creationId xmlns:a16="http://schemas.microsoft.com/office/drawing/2014/main" id="{D095CE6B-4397-4D01-65A5-127164895914}"/>
              </a:ext>
            </a:extLst>
          </p:cNvPr>
          <p:cNvSpPr txBox="1">
            <a:spLocks/>
          </p:cNvSpPr>
          <p:nvPr/>
        </p:nvSpPr>
        <p:spPr>
          <a:xfrm>
            <a:off x="3733207" y="6012072"/>
            <a:ext cx="5569642" cy="252202"/>
          </a:xfrm>
          <a:prstGeom prst="rect">
            <a:avLst/>
          </a:prstGeom>
        </p:spPr>
        <p:txBody>
          <a:bodyPr vert="horz" lIns="0" tIns="0" rIns="0" bIns="0" rtlCol="0" anchor="ctr"/>
          <a:lstStyle>
            <a:defPPr>
              <a:defRPr lang="de-DE"/>
            </a:defPPr>
            <a:lvl1pPr marL="0" algn="l" defTabSz="914400" rtl="0" eaLnBrk="1" latinLnBrk="0" hangingPunct="1">
              <a:defRPr sz="1000" b="0" i="0" kern="1200">
                <a:solidFill>
                  <a:srgbClr val="292929"/>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t>https://github.com/PurdueDualityLab/SoKReDoS-ASIACCS25</a:t>
            </a:r>
          </a:p>
        </p:txBody>
      </p:sp>
      <p:pic>
        <p:nvPicPr>
          <p:cNvPr id="84" name="Picture 83" descr="A qr code with a speech bubble&#10;&#10;AI-generated content may be incorrect.">
            <a:extLst>
              <a:ext uri="{FF2B5EF4-FFF2-40B4-BE49-F238E27FC236}">
                <a16:creationId xmlns:a16="http://schemas.microsoft.com/office/drawing/2014/main" id="{E9BA0F4E-09E1-60D5-F82A-36722425766D}"/>
              </a:ext>
            </a:extLst>
          </p:cNvPr>
          <p:cNvPicPr>
            <a:picLocks noChangeAspect="1"/>
          </p:cNvPicPr>
          <p:nvPr/>
        </p:nvPicPr>
        <p:blipFill>
          <a:blip r:embed="rId7"/>
          <a:stretch>
            <a:fillRect/>
          </a:stretch>
        </p:blipFill>
        <p:spPr>
          <a:xfrm>
            <a:off x="10122247" y="5068845"/>
            <a:ext cx="1416943" cy="1416943"/>
          </a:xfrm>
          <a:prstGeom prst="rect">
            <a:avLst/>
          </a:prstGeom>
        </p:spPr>
      </p:pic>
      <p:pic>
        <p:nvPicPr>
          <p:cNvPr id="14" name="Picture 13">
            <a:extLst>
              <a:ext uri="{FF2B5EF4-FFF2-40B4-BE49-F238E27FC236}">
                <a16:creationId xmlns:a16="http://schemas.microsoft.com/office/drawing/2014/main" id="{385ABDAE-DC21-F16C-CC3F-FF4A2C454EF3}"/>
              </a:ext>
            </a:extLst>
          </p:cNvPr>
          <p:cNvPicPr>
            <a:picLocks noChangeAspect="1"/>
          </p:cNvPicPr>
          <p:nvPr/>
        </p:nvPicPr>
        <p:blipFill>
          <a:blip r:embed="rId8"/>
          <a:stretch>
            <a:fillRect/>
          </a:stretch>
        </p:blipFill>
        <p:spPr>
          <a:xfrm>
            <a:off x="3733207" y="854320"/>
            <a:ext cx="1431812" cy="1431812"/>
          </a:xfrm>
          <a:prstGeom prst="rect">
            <a:avLst/>
          </a:prstGeom>
        </p:spPr>
      </p:pic>
      <p:pic>
        <p:nvPicPr>
          <p:cNvPr id="15" name="Picture 14">
            <a:extLst>
              <a:ext uri="{FF2B5EF4-FFF2-40B4-BE49-F238E27FC236}">
                <a16:creationId xmlns:a16="http://schemas.microsoft.com/office/drawing/2014/main" id="{435B43E7-D5E3-E770-9592-38D248BD62A5}"/>
              </a:ext>
            </a:extLst>
          </p:cNvPr>
          <p:cNvPicPr>
            <a:picLocks noChangeAspect="1"/>
          </p:cNvPicPr>
          <p:nvPr/>
        </p:nvPicPr>
        <p:blipFill>
          <a:blip r:embed="rId9"/>
          <a:stretch>
            <a:fillRect/>
          </a:stretch>
        </p:blipFill>
        <p:spPr>
          <a:xfrm>
            <a:off x="906808" y="3998370"/>
            <a:ext cx="1432800" cy="1432800"/>
          </a:xfrm>
          <a:prstGeom prst="rect">
            <a:avLst/>
          </a:prstGeom>
        </p:spPr>
      </p:pic>
      <p:pic>
        <p:nvPicPr>
          <p:cNvPr id="16" name="Picture 15">
            <a:extLst>
              <a:ext uri="{FF2B5EF4-FFF2-40B4-BE49-F238E27FC236}">
                <a16:creationId xmlns:a16="http://schemas.microsoft.com/office/drawing/2014/main" id="{CBDE0CF5-A16A-91EA-37EC-26C65D93E9C3}"/>
              </a:ext>
            </a:extLst>
          </p:cNvPr>
          <p:cNvPicPr>
            <a:picLocks noChangeAspect="1"/>
          </p:cNvPicPr>
          <p:nvPr/>
        </p:nvPicPr>
        <p:blipFill>
          <a:blip r:embed="rId8"/>
          <a:stretch>
            <a:fillRect/>
          </a:stretch>
        </p:blipFill>
        <p:spPr>
          <a:xfrm>
            <a:off x="6557791" y="844186"/>
            <a:ext cx="1440000" cy="1440000"/>
          </a:xfrm>
          <a:prstGeom prst="rect">
            <a:avLst/>
          </a:prstGeom>
        </p:spPr>
      </p:pic>
      <p:pic>
        <p:nvPicPr>
          <p:cNvPr id="17" name="Picture 16">
            <a:extLst>
              <a:ext uri="{FF2B5EF4-FFF2-40B4-BE49-F238E27FC236}">
                <a16:creationId xmlns:a16="http://schemas.microsoft.com/office/drawing/2014/main" id="{49A18DC8-51D8-A7E3-55C9-12C8DAA85E2B}"/>
              </a:ext>
            </a:extLst>
          </p:cNvPr>
          <p:cNvPicPr>
            <a:picLocks noChangeAspect="1"/>
          </p:cNvPicPr>
          <p:nvPr/>
        </p:nvPicPr>
        <p:blipFill>
          <a:blip r:embed="rId9"/>
          <a:stretch>
            <a:fillRect/>
          </a:stretch>
        </p:blipFill>
        <p:spPr>
          <a:xfrm>
            <a:off x="9390719" y="844186"/>
            <a:ext cx="1440000" cy="1440000"/>
          </a:xfrm>
          <a:prstGeom prst="rect">
            <a:avLst/>
          </a:prstGeom>
        </p:spPr>
      </p:pic>
    </p:spTree>
    <p:extLst>
      <p:ext uri="{BB962C8B-B14F-4D97-AF65-F5344CB8AC3E}">
        <p14:creationId xmlns:p14="http://schemas.microsoft.com/office/powerpoint/2010/main" val="939908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7E11-4E09-E209-7BD9-F833436486FB}"/>
              </a:ext>
            </a:extLst>
          </p:cNvPr>
          <p:cNvSpPr>
            <a:spLocks noGrp="1"/>
          </p:cNvSpPr>
          <p:nvPr>
            <p:ph type="title"/>
          </p:nvPr>
        </p:nvSpPr>
        <p:spPr/>
        <p:txBody>
          <a:bodyPr>
            <a:normAutofit/>
          </a:bodyPr>
          <a:lstStyle/>
          <a:p>
            <a:r>
              <a:rPr lang="en-US" dirty="0">
                <a:latin typeface="Montserrat" pitchFamily="2" charset="77"/>
              </a:rPr>
              <a:t>Regular Expression Denial of Service (ReDoS)</a:t>
            </a:r>
            <a:endParaRPr lang="en-US" dirty="0"/>
          </a:p>
        </p:txBody>
      </p:sp>
      <p:sp>
        <p:nvSpPr>
          <p:cNvPr id="4" name="Slide Number Placeholder 3">
            <a:extLst>
              <a:ext uri="{FF2B5EF4-FFF2-40B4-BE49-F238E27FC236}">
                <a16:creationId xmlns:a16="http://schemas.microsoft.com/office/drawing/2014/main" id="{8ACD24C3-2A54-B214-0455-A6E9133D1320}"/>
              </a:ext>
            </a:extLst>
          </p:cNvPr>
          <p:cNvSpPr>
            <a:spLocks noGrp="1"/>
          </p:cNvSpPr>
          <p:nvPr>
            <p:ph type="sldNum" sz="quarter" idx="11"/>
          </p:nvPr>
        </p:nvSpPr>
        <p:spPr/>
        <p:txBody>
          <a:bodyPr/>
          <a:lstStyle/>
          <a:p>
            <a:fld id="{52689698-0BB7-BE4D-A8C0-0C9B085F3959}" type="slidenum">
              <a:rPr lang="de-DE" smtClean="0"/>
              <a:pPr/>
              <a:t>2</a:t>
            </a:fld>
            <a:endParaRPr lang="de-DE" dirty="0"/>
          </a:p>
        </p:txBody>
      </p:sp>
      <p:pic>
        <p:nvPicPr>
          <p:cNvPr id="5" name="Picture 4">
            <a:extLst>
              <a:ext uri="{FF2B5EF4-FFF2-40B4-BE49-F238E27FC236}">
                <a16:creationId xmlns:a16="http://schemas.microsoft.com/office/drawing/2014/main" id="{F3649928-B2B9-3161-1753-1FCDB98AA025}"/>
              </a:ext>
            </a:extLst>
          </p:cNvPr>
          <p:cNvPicPr>
            <a:picLocks noChangeAspect="1"/>
          </p:cNvPicPr>
          <p:nvPr/>
        </p:nvPicPr>
        <p:blipFill>
          <a:blip r:embed="rId3"/>
          <a:stretch>
            <a:fillRect/>
          </a:stretch>
        </p:blipFill>
        <p:spPr>
          <a:xfrm>
            <a:off x="1018799" y="1517481"/>
            <a:ext cx="863600" cy="863600"/>
          </a:xfrm>
          <a:prstGeom prst="rect">
            <a:avLst/>
          </a:prstGeom>
        </p:spPr>
      </p:pic>
      <p:pic>
        <p:nvPicPr>
          <p:cNvPr id="6" name="Picture 5">
            <a:extLst>
              <a:ext uri="{FF2B5EF4-FFF2-40B4-BE49-F238E27FC236}">
                <a16:creationId xmlns:a16="http://schemas.microsoft.com/office/drawing/2014/main" id="{5278B885-C886-D5E1-6714-8121D09C6D52}"/>
              </a:ext>
            </a:extLst>
          </p:cNvPr>
          <p:cNvPicPr>
            <a:picLocks noChangeAspect="1"/>
          </p:cNvPicPr>
          <p:nvPr/>
        </p:nvPicPr>
        <p:blipFill>
          <a:blip r:embed="rId4"/>
          <a:stretch>
            <a:fillRect/>
          </a:stretch>
        </p:blipFill>
        <p:spPr>
          <a:xfrm>
            <a:off x="1018799" y="4460148"/>
            <a:ext cx="863600" cy="863600"/>
          </a:xfrm>
          <a:prstGeom prst="rect">
            <a:avLst/>
          </a:prstGeom>
        </p:spPr>
      </p:pic>
      <p:pic>
        <p:nvPicPr>
          <p:cNvPr id="7" name="Picture 6">
            <a:extLst>
              <a:ext uri="{FF2B5EF4-FFF2-40B4-BE49-F238E27FC236}">
                <a16:creationId xmlns:a16="http://schemas.microsoft.com/office/drawing/2014/main" id="{E8456A46-53B7-A7D0-A55F-6D3CA8C5FB28}"/>
              </a:ext>
            </a:extLst>
          </p:cNvPr>
          <p:cNvPicPr>
            <a:picLocks noChangeAspect="1"/>
          </p:cNvPicPr>
          <p:nvPr/>
        </p:nvPicPr>
        <p:blipFill>
          <a:blip r:embed="rId5"/>
          <a:stretch>
            <a:fillRect/>
          </a:stretch>
        </p:blipFill>
        <p:spPr>
          <a:xfrm>
            <a:off x="5520396" y="2754345"/>
            <a:ext cx="1151208" cy="1151208"/>
          </a:xfrm>
          <a:prstGeom prst="rect">
            <a:avLst/>
          </a:prstGeom>
        </p:spPr>
      </p:pic>
      <p:cxnSp>
        <p:nvCxnSpPr>
          <p:cNvPr id="9" name="Straight Arrow Connector 8">
            <a:extLst>
              <a:ext uri="{FF2B5EF4-FFF2-40B4-BE49-F238E27FC236}">
                <a16:creationId xmlns:a16="http://schemas.microsoft.com/office/drawing/2014/main" id="{640629BE-D4DC-0A37-A09C-75E3AA2EF9FE}"/>
              </a:ext>
            </a:extLst>
          </p:cNvPr>
          <p:cNvCxnSpPr>
            <a:cxnSpLocks/>
          </p:cNvCxnSpPr>
          <p:nvPr/>
        </p:nvCxnSpPr>
        <p:spPr>
          <a:xfrm>
            <a:off x="2084808" y="2335504"/>
            <a:ext cx="3397372" cy="832930"/>
          </a:xfrm>
          <a:prstGeom prst="straightConnector1">
            <a:avLst/>
          </a:prstGeom>
          <a:ln w="28575">
            <a:solidFill>
              <a:srgbClr val="009CC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273B96-C2BC-4D88-BE99-FA3342C10409}"/>
              </a:ext>
            </a:extLst>
          </p:cNvPr>
          <p:cNvSpPr txBox="1"/>
          <p:nvPr/>
        </p:nvSpPr>
        <p:spPr>
          <a:xfrm rot="821377">
            <a:off x="2032472" y="2334404"/>
            <a:ext cx="3595856" cy="400110"/>
          </a:xfrm>
          <a:prstGeom prst="rect">
            <a:avLst/>
          </a:prstGeom>
          <a:noFill/>
        </p:spPr>
        <p:txBody>
          <a:bodyPr wrap="none" rtlCol="0">
            <a:spAutoFit/>
          </a:bodyPr>
          <a:lstStyle/>
          <a:p>
            <a:r>
              <a:rPr lang="en-US" sz="2000" dirty="0">
                <a:latin typeface="Montserrat" pitchFamily="2" charset="77"/>
              </a:rPr>
              <a:t>input: alice@example.com</a:t>
            </a:r>
            <a:endParaRPr lang="en-US" sz="2000" b="0" i="0" dirty="0">
              <a:latin typeface="Montserrat" pitchFamily="2" charset="77"/>
            </a:endParaRPr>
          </a:p>
        </p:txBody>
      </p:sp>
      <p:cxnSp>
        <p:nvCxnSpPr>
          <p:cNvPr id="17" name="Straight Arrow Connector 16">
            <a:extLst>
              <a:ext uri="{FF2B5EF4-FFF2-40B4-BE49-F238E27FC236}">
                <a16:creationId xmlns:a16="http://schemas.microsoft.com/office/drawing/2014/main" id="{3F96C768-6E54-61CA-A66D-CFF56E4986C3}"/>
              </a:ext>
            </a:extLst>
          </p:cNvPr>
          <p:cNvCxnSpPr>
            <a:cxnSpLocks/>
          </p:cNvCxnSpPr>
          <p:nvPr/>
        </p:nvCxnSpPr>
        <p:spPr>
          <a:xfrm flipV="1">
            <a:off x="2019609" y="3762650"/>
            <a:ext cx="3537252" cy="1293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9D7A09-0729-7A0A-C461-F42318F3F5F8}"/>
              </a:ext>
            </a:extLst>
          </p:cNvPr>
          <p:cNvSpPr txBox="1"/>
          <p:nvPr/>
        </p:nvSpPr>
        <p:spPr>
          <a:xfrm rot="20420470">
            <a:off x="1733398" y="4027553"/>
            <a:ext cx="3836307" cy="400110"/>
          </a:xfrm>
          <a:prstGeom prst="rect">
            <a:avLst/>
          </a:prstGeom>
          <a:noFill/>
        </p:spPr>
        <p:txBody>
          <a:bodyPr wrap="none" rtlCol="0">
            <a:spAutoFit/>
          </a:bodyPr>
          <a:lstStyle/>
          <a:p>
            <a:r>
              <a:rPr lang="en-US" sz="2000" dirty="0">
                <a:latin typeface="Montserrat" pitchFamily="2" charset="77"/>
              </a:rPr>
              <a:t>input: a{40}@example.comX</a:t>
            </a:r>
          </a:p>
        </p:txBody>
      </p:sp>
      <p:sp>
        <p:nvSpPr>
          <p:cNvPr id="20" name="TextBox 19">
            <a:extLst>
              <a:ext uri="{FF2B5EF4-FFF2-40B4-BE49-F238E27FC236}">
                <a16:creationId xmlns:a16="http://schemas.microsoft.com/office/drawing/2014/main" id="{8D1D36C3-E54D-FF66-084A-EAB1F8AE3CAA}"/>
              </a:ext>
            </a:extLst>
          </p:cNvPr>
          <p:cNvSpPr txBox="1"/>
          <p:nvPr/>
        </p:nvSpPr>
        <p:spPr>
          <a:xfrm>
            <a:off x="6608126" y="3168434"/>
            <a:ext cx="4892686" cy="400110"/>
          </a:xfrm>
          <a:prstGeom prst="rect">
            <a:avLst/>
          </a:prstGeom>
          <a:noFill/>
        </p:spPr>
        <p:txBody>
          <a:bodyPr wrap="none" rtlCol="0">
            <a:spAutoFit/>
          </a:bodyPr>
          <a:lstStyle/>
          <a:p>
            <a:r>
              <a:rPr lang="en-US" sz="2000" dirty="0">
                <a:latin typeface="Montserrat" pitchFamily="2" charset="77"/>
              </a:rPr>
              <a:t>^([a-zA-Z0-9_.+-]+)+@example\.com$</a:t>
            </a:r>
            <a:endParaRPr lang="en-US" sz="2000" b="0" i="0" dirty="0">
              <a:latin typeface="Montserrat" pitchFamily="2" charset="77"/>
            </a:endParaRPr>
          </a:p>
        </p:txBody>
      </p:sp>
      <p:cxnSp>
        <p:nvCxnSpPr>
          <p:cNvPr id="25" name="Straight Arrow Connector 24">
            <a:extLst>
              <a:ext uri="{FF2B5EF4-FFF2-40B4-BE49-F238E27FC236}">
                <a16:creationId xmlns:a16="http://schemas.microsoft.com/office/drawing/2014/main" id="{3B319840-F5D5-6DF6-7196-A87A34D7484C}"/>
              </a:ext>
            </a:extLst>
          </p:cNvPr>
          <p:cNvCxnSpPr>
            <a:cxnSpLocks/>
          </p:cNvCxnSpPr>
          <p:nvPr/>
        </p:nvCxnSpPr>
        <p:spPr>
          <a:xfrm>
            <a:off x="2019609" y="2309981"/>
            <a:ext cx="3454359" cy="858453"/>
          </a:xfrm>
          <a:prstGeom prst="straightConnector1">
            <a:avLst/>
          </a:prstGeom>
          <a:ln w="28575">
            <a:solidFill>
              <a:srgbClr val="009CC4"/>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C67DA20C-BAE7-E9BD-B7DE-6419B46C870D}"/>
              </a:ext>
            </a:extLst>
          </p:cNvPr>
          <p:cNvSpPr txBox="1"/>
          <p:nvPr/>
        </p:nvSpPr>
        <p:spPr>
          <a:xfrm rot="723319">
            <a:off x="2182238" y="2757147"/>
            <a:ext cx="2938625" cy="400110"/>
          </a:xfrm>
          <a:prstGeom prst="rect">
            <a:avLst/>
          </a:prstGeom>
          <a:noFill/>
        </p:spPr>
        <p:txBody>
          <a:bodyPr wrap="none" rtlCol="0">
            <a:spAutoFit/>
          </a:bodyPr>
          <a:lstStyle/>
          <a:p>
            <a:r>
              <a:rPr lang="en-US" sz="2000" dirty="0">
                <a:latin typeface="Montserrat" pitchFamily="2" charset="77"/>
              </a:rPr>
              <a:t>Processing time: </a:t>
            </a:r>
            <a:r>
              <a:rPr lang="en-US" sz="2000" b="1" dirty="0">
                <a:latin typeface="Bradley Hand" pitchFamily="2" charset="77"/>
                <a:ea typeface="STXingkai" panose="02010800040101010101" pitchFamily="2" charset="-122"/>
              </a:rPr>
              <a:t>1 ms</a:t>
            </a:r>
            <a:endParaRPr lang="en-US" sz="2000" b="1" i="0" dirty="0">
              <a:latin typeface="Bradley Hand" pitchFamily="2" charset="77"/>
              <a:ea typeface="STXingkai" panose="02010800040101010101" pitchFamily="2" charset="-122"/>
            </a:endParaRPr>
          </a:p>
        </p:txBody>
      </p:sp>
      <p:sp>
        <p:nvSpPr>
          <p:cNvPr id="28" name="TextBox 27">
            <a:extLst>
              <a:ext uri="{FF2B5EF4-FFF2-40B4-BE49-F238E27FC236}">
                <a16:creationId xmlns:a16="http://schemas.microsoft.com/office/drawing/2014/main" id="{65E923AF-6670-DC72-6866-BD45185AD41E}"/>
              </a:ext>
            </a:extLst>
          </p:cNvPr>
          <p:cNvSpPr txBox="1"/>
          <p:nvPr/>
        </p:nvSpPr>
        <p:spPr>
          <a:xfrm rot="20388321">
            <a:off x="2469161" y="4392963"/>
            <a:ext cx="2893741" cy="400110"/>
          </a:xfrm>
          <a:prstGeom prst="rect">
            <a:avLst/>
          </a:prstGeom>
          <a:noFill/>
        </p:spPr>
        <p:txBody>
          <a:bodyPr wrap="none" rtlCol="0">
            <a:spAutoFit/>
          </a:bodyPr>
          <a:lstStyle/>
          <a:p>
            <a:r>
              <a:rPr lang="en-US" sz="2000" dirty="0">
                <a:latin typeface="Montserrat" pitchFamily="2" charset="77"/>
              </a:rPr>
              <a:t>Processing time: </a:t>
            </a:r>
            <a:r>
              <a:rPr lang="en-US" sz="2000" b="1" dirty="0">
                <a:solidFill>
                  <a:srgbClr val="FF0000"/>
                </a:solidFill>
                <a:latin typeface="Bradley Hand" pitchFamily="2" charset="77"/>
                <a:ea typeface="STXingkai" panose="02010800040101010101" pitchFamily="2" charset="-122"/>
              </a:rPr>
              <a:t>22 s</a:t>
            </a:r>
          </a:p>
        </p:txBody>
      </p:sp>
      <p:cxnSp>
        <p:nvCxnSpPr>
          <p:cNvPr id="29" name="Straight Arrow Connector 28">
            <a:extLst>
              <a:ext uri="{FF2B5EF4-FFF2-40B4-BE49-F238E27FC236}">
                <a16:creationId xmlns:a16="http://schemas.microsoft.com/office/drawing/2014/main" id="{60D6CADE-73FB-623C-BE2D-2E5025D90617}"/>
              </a:ext>
            </a:extLst>
          </p:cNvPr>
          <p:cNvCxnSpPr>
            <a:cxnSpLocks/>
          </p:cNvCxnSpPr>
          <p:nvPr/>
        </p:nvCxnSpPr>
        <p:spPr>
          <a:xfrm flipV="1">
            <a:off x="1920615" y="3762650"/>
            <a:ext cx="3636246" cy="1325273"/>
          </a:xfrm>
          <a:prstGeom prst="straightConnector1">
            <a:avLst/>
          </a:prstGeom>
          <a:ln w="28575">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6" name="Footer Placeholder 3">
            <a:extLst>
              <a:ext uri="{FF2B5EF4-FFF2-40B4-BE49-F238E27FC236}">
                <a16:creationId xmlns:a16="http://schemas.microsoft.com/office/drawing/2014/main" id="{BFFE0305-FF77-0A80-4781-10F491CCCF0D}"/>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3" name="Right Brace 2">
            <a:extLst>
              <a:ext uri="{FF2B5EF4-FFF2-40B4-BE49-F238E27FC236}">
                <a16:creationId xmlns:a16="http://schemas.microsoft.com/office/drawing/2014/main" id="{590834AE-D0ED-BDAF-3D3F-F24F32C54CB9}"/>
              </a:ext>
            </a:extLst>
          </p:cNvPr>
          <p:cNvSpPr/>
          <p:nvPr/>
        </p:nvSpPr>
        <p:spPr>
          <a:xfrm rot="5400000">
            <a:off x="7911287" y="2507329"/>
            <a:ext cx="174906" cy="2288875"/>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E87FD0F8-EF80-5135-5FB4-D7B931D620FF}"/>
              </a:ext>
            </a:extLst>
          </p:cNvPr>
          <p:cNvSpPr/>
          <p:nvPr/>
        </p:nvSpPr>
        <p:spPr>
          <a:xfrm>
            <a:off x="6843623" y="3193564"/>
            <a:ext cx="2288875" cy="349849"/>
          </a:xfrm>
          <a:prstGeom prst="rect">
            <a:avLst/>
          </a:prstGeom>
          <a:solidFill>
            <a:schemeClr val="accent3">
              <a:alpha val="28982"/>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2" name="Picture 11">
            <a:extLst>
              <a:ext uri="{FF2B5EF4-FFF2-40B4-BE49-F238E27FC236}">
                <a16:creationId xmlns:a16="http://schemas.microsoft.com/office/drawing/2014/main" id="{D8B57755-B9A8-FA43-D5B5-73B6EB2C8275}"/>
              </a:ext>
            </a:extLst>
          </p:cNvPr>
          <p:cNvPicPr>
            <a:picLocks noChangeAspect="1"/>
          </p:cNvPicPr>
          <p:nvPr/>
        </p:nvPicPr>
        <p:blipFill>
          <a:blip r:embed="rId6"/>
          <a:stretch>
            <a:fillRect/>
          </a:stretch>
        </p:blipFill>
        <p:spPr>
          <a:xfrm>
            <a:off x="6039180" y="2534459"/>
            <a:ext cx="613155" cy="613155"/>
          </a:xfrm>
          <a:prstGeom prst="rect">
            <a:avLst/>
          </a:prstGeom>
        </p:spPr>
      </p:pic>
      <p:pic>
        <p:nvPicPr>
          <p:cNvPr id="14" name="Picture 13" descr="A screenshot of a computer error&#10;&#10;AI-generated content may be incorrect.">
            <a:extLst>
              <a:ext uri="{FF2B5EF4-FFF2-40B4-BE49-F238E27FC236}">
                <a16:creationId xmlns:a16="http://schemas.microsoft.com/office/drawing/2014/main" id="{420819AB-35E8-D4E5-7DA7-9580915233A0}"/>
              </a:ext>
            </a:extLst>
          </p:cNvPr>
          <p:cNvPicPr>
            <a:picLocks noChangeAspect="1"/>
          </p:cNvPicPr>
          <p:nvPr/>
        </p:nvPicPr>
        <p:blipFill>
          <a:blip r:embed="rId7"/>
          <a:stretch>
            <a:fillRect/>
          </a:stretch>
        </p:blipFill>
        <p:spPr>
          <a:xfrm>
            <a:off x="5773196" y="4154629"/>
            <a:ext cx="4186035" cy="1577594"/>
          </a:xfrm>
          <a:prstGeom prst="rect">
            <a:avLst/>
          </a:prstGeom>
        </p:spPr>
      </p:pic>
      <p:pic>
        <p:nvPicPr>
          <p:cNvPr id="16" name="Picture 15" descr="A white background with black text&#10;&#10;AI-generated content may be incorrect.">
            <a:extLst>
              <a:ext uri="{FF2B5EF4-FFF2-40B4-BE49-F238E27FC236}">
                <a16:creationId xmlns:a16="http://schemas.microsoft.com/office/drawing/2014/main" id="{A4D16073-BEA1-E8F4-15F8-1BC9899F4128}"/>
              </a:ext>
            </a:extLst>
          </p:cNvPr>
          <p:cNvPicPr>
            <a:picLocks noChangeAspect="1"/>
          </p:cNvPicPr>
          <p:nvPr/>
        </p:nvPicPr>
        <p:blipFill>
          <a:blip r:embed="rId8"/>
          <a:stretch>
            <a:fillRect/>
          </a:stretch>
        </p:blipFill>
        <p:spPr>
          <a:xfrm>
            <a:off x="5712648" y="1086122"/>
            <a:ext cx="3518580" cy="1394670"/>
          </a:xfrm>
          <a:prstGeom prst="roundRect">
            <a:avLst/>
          </a:prstGeom>
          <a:ln>
            <a:solidFill>
              <a:srgbClr val="3F49C4"/>
            </a:solidFill>
          </a:ln>
        </p:spPr>
      </p:pic>
      <p:pic>
        <p:nvPicPr>
          <p:cNvPr id="19" name="Picture 4">
            <a:extLst>
              <a:ext uri="{FF2B5EF4-FFF2-40B4-BE49-F238E27FC236}">
                <a16:creationId xmlns:a16="http://schemas.microsoft.com/office/drawing/2014/main" id="{F5BBA636-5109-A732-6DC2-EE748703CB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7861" y="3982633"/>
            <a:ext cx="2079593" cy="4145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95BDDCE6-8E1A-36D1-E559-6EDEC8528F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6462" y="1834909"/>
            <a:ext cx="2302769" cy="76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87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28" grpId="0"/>
      <p:bldP spid="3"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20BFF-9BD9-3C10-581F-E6BC1E90C9C5}"/>
              </a:ext>
            </a:extLst>
          </p:cNvPr>
          <p:cNvSpPr>
            <a:spLocks noGrp="1"/>
          </p:cNvSpPr>
          <p:nvPr>
            <p:ph type="title"/>
          </p:nvPr>
        </p:nvSpPr>
        <p:spPr>
          <a:xfrm>
            <a:off x="1030201" y="2933158"/>
            <a:ext cx="5920304" cy="991683"/>
          </a:xfrm>
        </p:spPr>
        <p:txBody>
          <a:bodyPr>
            <a:noAutofit/>
          </a:bodyPr>
          <a:lstStyle/>
          <a:p>
            <a:pPr algn="ctr"/>
            <a:r>
              <a:rPr lang="en-US" sz="6600" dirty="0"/>
              <a:t>Extra Slides</a:t>
            </a:r>
          </a:p>
        </p:txBody>
      </p:sp>
      <p:pic>
        <p:nvPicPr>
          <p:cNvPr id="5" name="Picture 4">
            <a:extLst>
              <a:ext uri="{FF2B5EF4-FFF2-40B4-BE49-F238E27FC236}">
                <a16:creationId xmlns:a16="http://schemas.microsoft.com/office/drawing/2014/main" id="{B96D7993-C087-5F5C-9B28-C551862188A7}"/>
              </a:ext>
            </a:extLst>
          </p:cNvPr>
          <p:cNvPicPr>
            <a:picLocks noChangeAspect="1"/>
          </p:cNvPicPr>
          <p:nvPr/>
        </p:nvPicPr>
        <p:blipFill>
          <a:blip r:embed="rId2"/>
          <a:stretch>
            <a:fillRect/>
          </a:stretch>
        </p:blipFill>
        <p:spPr>
          <a:xfrm>
            <a:off x="8094950" y="1803400"/>
            <a:ext cx="3251200" cy="3251200"/>
          </a:xfrm>
          <a:prstGeom prst="rect">
            <a:avLst/>
          </a:prstGeom>
        </p:spPr>
      </p:pic>
    </p:spTree>
    <p:extLst>
      <p:ext uri="{BB962C8B-B14F-4D97-AF65-F5344CB8AC3E}">
        <p14:creationId xmlns:p14="http://schemas.microsoft.com/office/powerpoint/2010/main" val="3922682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12B8-716A-2F9C-071E-1F688AF52FB6}"/>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FDC53A38-F3EE-9ABE-E32D-6B8CBF6AE054}"/>
              </a:ext>
            </a:extLst>
          </p:cNvPr>
          <p:cNvSpPr>
            <a:spLocks noGrp="1"/>
          </p:cNvSpPr>
          <p:nvPr>
            <p:ph type="sldNum" sz="quarter" idx="11"/>
          </p:nvPr>
        </p:nvSpPr>
        <p:spPr/>
        <p:txBody>
          <a:bodyPr/>
          <a:lstStyle/>
          <a:p>
            <a:fld id="{52689698-0BB7-BE4D-A8C0-0C9B085F3959}" type="slidenum">
              <a:rPr lang="de-DE" smtClean="0"/>
              <a:pPr/>
              <a:t>21</a:t>
            </a:fld>
            <a:endParaRPr lang="de-DE" dirty="0"/>
          </a:p>
        </p:txBody>
      </p:sp>
      <p:cxnSp>
        <p:nvCxnSpPr>
          <p:cNvPr id="5" name="Straight Connector 4">
            <a:extLst>
              <a:ext uri="{FF2B5EF4-FFF2-40B4-BE49-F238E27FC236}">
                <a16:creationId xmlns:a16="http://schemas.microsoft.com/office/drawing/2014/main" id="{E743239E-3E48-A0A2-1548-AEE03AA7B318}"/>
              </a:ext>
            </a:extLst>
          </p:cNvPr>
          <p:cNvCxnSpPr>
            <a:cxnSpLocks/>
          </p:cNvCxnSpPr>
          <p:nvPr/>
        </p:nvCxnSpPr>
        <p:spPr>
          <a:xfrm>
            <a:off x="5712643" y="1046375"/>
            <a:ext cx="0" cy="4722829"/>
          </a:xfrm>
          <a:prstGeom prst="line">
            <a:avLst/>
          </a:prstGeom>
          <a:ln w="28575">
            <a:solidFill>
              <a:srgbClr val="00206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E738F0B-4E4C-345F-18E7-C2691FA1EF57}"/>
              </a:ext>
            </a:extLst>
          </p:cNvPr>
          <p:cNvCxnSpPr>
            <a:cxnSpLocks/>
          </p:cNvCxnSpPr>
          <p:nvPr/>
        </p:nvCxnSpPr>
        <p:spPr>
          <a:xfrm>
            <a:off x="1018799" y="3407789"/>
            <a:ext cx="10154026" cy="2121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83C6950-DD89-441E-F3A1-CC8EBBFC2AAC}"/>
              </a:ext>
            </a:extLst>
          </p:cNvPr>
          <p:cNvPicPr>
            <a:picLocks noChangeAspect="1"/>
          </p:cNvPicPr>
          <p:nvPr/>
        </p:nvPicPr>
        <p:blipFill>
          <a:blip r:embed="rId2"/>
          <a:stretch>
            <a:fillRect/>
          </a:stretch>
        </p:blipFill>
        <p:spPr>
          <a:xfrm>
            <a:off x="6275388" y="1129417"/>
            <a:ext cx="3856453" cy="2169255"/>
          </a:xfrm>
          <a:prstGeom prst="rect">
            <a:avLst/>
          </a:prstGeom>
          <a:ln>
            <a:noFill/>
          </a:ln>
        </p:spPr>
      </p:pic>
      <p:pic>
        <p:nvPicPr>
          <p:cNvPr id="8" name="Picture 7">
            <a:extLst>
              <a:ext uri="{FF2B5EF4-FFF2-40B4-BE49-F238E27FC236}">
                <a16:creationId xmlns:a16="http://schemas.microsoft.com/office/drawing/2014/main" id="{6224C3C5-E96D-73E5-1062-0A9CFC1F60B2}"/>
              </a:ext>
            </a:extLst>
          </p:cNvPr>
          <p:cNvPicPr>
            <a:picLocks noChangeAspect="1"/>
          </p:cNvPicPr>
          <p:nvPr/>
        </p:nvPicPr>
        <p:blipFill>
          <a:blip r:embed="rId3"/>
          <a:stretch>
            <a:fillRect/>
          </a:stretch>
        </p:blipFill>
        <p:spPr>
          <a:xfrm>
            <a:off x="1025882" y="1632251"/>
            <a:ext cx="2441688" cy="1373450"/>
          </a:xfrm>
          <a:prstGeom prst="rect">
            <a:avLst/>
          </a:prstGeom>
        </p:spPr>
      </p:pic>
      <p:pic>
        <p:nvPicPr>
          <p:cNvPr id="10" name="Picture 9">
            <a:extLst>
              <a:ext uri="{FF2B5EF4-FFF2-40B4-BE49-F238E27FC236}">
                <a16:creationId xmlns:a16="http://schemas.microsoft.com/office/drawing/2014/main" id="{1C0BDF8D-578F-8ECC-6B2F-38D4BC83E8AC}"/>
              </a:ext>
            </a:extLst>
          </p:cNvPr>
          <p:cNvPicPr>
            <a:picLocks noChangeAspect="1"/>
          </p:cNvPicPr>
          <p:nvPr/>
        </p:nvPicPr>
        <p:blipFill>
          <a:blip r:embed="rId4"/>
          <a:stretch>
            <a:fillRect/>
          </a:stretch>
        </p:blipFill>
        <p:spPr>
          <a:xfrm>
            <a:off x="3239437" y="1674495"/>
            <a:ext cx="2291486" cy="1288961"/>
          </a:xfrm>
          <a:prstGeom prst="rect">
            <a:avLst/>
          </a:prstGeom>
        </p:spPr>
      </p:pic>
      <p:pic>
        <p:nvPicPr>
          <p:cNvPr id="11" name="Picture 10">
            <a:extLst>
              <a:ext uri="{FF2B5EF4-FFF2-40B4-BE49-F238E27FC236}">
                <a16:creationId xmlns:a16="http://schemas.microsoft.com/office/drawing/2014/main" id="{CA31C526-DC56-7ACE-A617-7BB201EA0A4A}"/>
              </a:ext>
            </a:extLst>
          </p:cNvPr>
          <p:cNvPicPr>
            <a:picLocks noChangeAspect="1"/>
          </p:cNvPicPr>
          <p:nvPr/>
        </p:nvPicPr>
        <p:blipFill>
          <a:blip r:embed="rId5"/>
          <a:stretch>
            <a:fillRect/>
          </a:stretch>
        </p:blipFill>
        <p:spPr>
          <a:xfrm>
            <a:off x="6275388" y="3627659"/>
            <a:ext cx="3699219" cy="2080810"/>
          </a:xfrm>
          <a:prstGeom prst="rect">
            <a:avLst/>
          </a:prstGeom>
          <a:ln>
            <a:noFill/>
          </a:ln>
        </p:spPr>
      </p:pic>
      <p:pic>
        <p:nvPicPr>
          <p:cNvPr id="12" name="Picture 11">
            <a:extLst>
              <a:ext uri="{FF2B5EF4-FFF2-40B4-BE49-F238E27FC236}">
                <a16:creationId xmlns:a16="http://schemas.microsoft.com/office/drawing/2014/main" id="{C2EAECA9-1032-D36D-B350-7FCB8D582F13}"/>
              </a:ext>
            </a:extLst>
          </p:cNvPr>
          <p:cNvPicPr>
            <a:picLocks noChangeAspect="1"/>
          </p:cNvPicPr>
          <p:nvPr/>
        </p:nvPicPr>
        <p:blipFill>
          <a:blip r:embed="rId6"/>
          <a:stretch>
            <a:fillRect/>
          </a:stretch>
        </p:blipFill>
        <p:spPr>
          <a:xfrm>
            <a:off x="1177738" y="3555591"/>
            <a:ext cx="3800709" cy="2137899"/>
          </a:xfrm>
          <a:prstGeom prst="rect">
            <a:avLst/>
          </a:prstGeom>
        </p:spPr>
      </p:pic>
      <p:sp>
        <p:nvSpPr>
          <p:cNvPr id="13" name="Footer Placeholder 3">
            <a:extLst>
              <a:ext uri="{FF2B5EF4-FFF2-40B4-BE49-F238E27FC236}">
                <a16:creationId xmlns:a16="http://schemas.microsoft.com/office/drawing/2014/main" id="{19FCD0CC-9EBE-3628-542E-99B6C5014C85}"/>
              </a:ext>
            </a:extLst>
          </p:cNvPr>
          <p:cNvSpPr>
            <a:spLocks noGrp="1"/>
          </p:cNvSpPr>
          <p:nvPr>
            <p:ph type="ftr" sz="quarter" idx="10"/>
          </p:nvPr>
        </p:nvSpPr>
        <p:spPr/>
        <p:txBody>
          <a:bodyPr/>
          <a:lstStyle/>
          <a:p>
            <a:r>
              <a:rPr lang="de-DE" dirty="0"/>
              <a:t>Masudul Hasan Masud Bhuiyan - CISPA Helmholtz Center for Information Security</a:t>
            </a:r>
          </a:p>
        </p:txBody>
      </p:sp>
      <p:pic>
        <p:nvPicPr>
          <p:cNvPr id="14" name="Picture 4">
            <a:extLst>
              <a:ext uri="{FF2B5EF4-FFF2-40B4-BE49-F238E27FC236}">
                <a16:creationId xmlns:a16="http://schemas.microsoft.com/office/drawing/2014/main" id="{BC94E236-387A-8024-8678-D3CADCAC28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9437" y="5981307"/>
            <a:ext cx="390814" cy="39081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3">
            <a:extLst>
              <a:ext uri="{FF2B5EF4-FFF2-40B4-BE49-F238E27FC236}">
                <a16:creationId xmlns:a16="http://schemas.microsoft.com/office/drawing/2014/main" id="{84C6EA0F-E062-9507-3A06-3BB95B105F47}"/>
              </a:ext>
            </a:extLst>
          </p:cNvPr>
          <p:cNvSpPr txBox="1">
            <a:spLocks/>
          </p:cNvSpPr>
          <p:nvPr/>
        </p:nvSpPr>
        <p:spPr>
          <a:xfrm>
            <a:off x="3694537" y="6098191"/>
            <a:ext cx="5569642" cy="252202"/>
          </a:xfrm>
          <a:prstGeom prst="rect">
            <a:avLst/>
          </a:prstGeom>
        </p:spPr>
        <p:txBody>
          <a:bodyPr vert="horz" lIns="0" tIns="0" rIns="0" bIns="0" rtlCol="0" anchor="ctr"/>
          <a:lstStyle>
            <a:defPPr>
              <a:defRPr lang="de-DE"/>
            </a:defPPr>
            <a:lvl1pPr marL="0" algn="l" defTabSz="914400" rtl="0" eaLnBrk="1" latinLnBrk="0" hangingPunct="1">
              <a:defRPr sz="1000" b="0" i="0" kern="1200">
                <a:solidFill>
                  <a:srgbClr val="292929"/>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t>https://github.com/PurdueDualityLab/SoKReDoS-ASIACCS25</a:t>
            </a:r>
          </a:p>
        </p:txBody>
      </p:sp>
      <p:pic>
        <p:nvPicPr>
          <p:cNvPr id="22" name="Picture 21" descr="A qr code with a speech bubble&#10;&#10;AI-generated content may be incorrect.">
            <a:extLst>
              <a:ext uri="{FF2B5EF4-FFF2-40B4-BE49-F238E27FC236}">
                <a16:creationId xmlns:a16="http://schemas.microsoft.com/office/drawing/2014/main" id="{42718E1A-18DD-CBA4-3FE5-13EE7F37BA54}"/>
              </a:ext>
            </a:extLst>
          </p:cNvPr>
          <p:cNvPicPr>
            <a:picLocks noChangeAspect="1"/>
          </p:cNvPicPr>
          <p:nvPr/>
        </p:nvPicPr>
        <p:blipFill>
          <a:blip r:embed="rId8"/>
          <a:stretch>
            <a:fillRect/>
          </a:stretch>
        </p:blipFill>
        <p:spPr>
          <a:xfrm>
            <a:off x="10247549" y="5281122"/>
            <a:ext cx="1261966" cy="1261966"/>
          </a:xfrm>
          <a:prstGeom prst="rect">
            <a:avLst/>
          </a:prstGeom>
        </p:spPr>
      </p:pic>
    </p:spTree>
    <p:extLst>
      <p:ext uri="{BB962C8B-B14F-4D97-AF65-F5344CB8AC3E}">
        <p14:creationId xmlns:p14="http://schemas.microsoft.com/office/powerpoint/2010/main" val="108273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33051F-F045-F99C-4340-E9F3C6E09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71A79-F4FA-4FA5-7573-CB35EB8A2284}"/>
              </a:ext>
            </a:extLst>
          </p:cNvPr>
          <p:cNvSpPr>
            <a:spLocks noGrp="1"/>
          </p:cNvSpPr>
          <p:nvPr>
            <p:ph type="title"/>
          </p:nvPr>
        </p:nvSpPr>
        <p:spPr/>
        <p:txBody>
          <a:bodyPr/>
          <a:lstStyle/>
          <a:p>
            <a:r>
              <a:rPr lang="en-GB" dirty="0"/>
              <a:t>A Decade of ReDoS Papers in Top Venues</a:t>
            </a:r>
            <a:endParaRPr lang="en-US" dirty="0"/>
          </a:p>
        </p:txBody>
      </p:sp>
      <p:sp>
        <p:nvSpPr>
          <p:cNvPr id="4" name="Slide Number Placeholder 3">
            <a:extLst>
              <a:ext uri="{FF2B5EF4-FFF2-40B4-BE49-F238E27FC236}">
                <a16:creationId xmlns:a16="http://schemas.microsoft.com/office/drawing/2014/main" id="{036EB66F-112F-DCF8-BC19-577BFD6138CD}"/>
              </a:ext>
            </a:extLst>
          </p:cNvPr>
          <p:cNvSpPr>
            <a:spLocks noGrp="1"/>
          </p:cNvSpPr>
          <p:nvPr>
            <p:ph type="sldNum" sz="quarter" idx="11"/>
          </p:nvPr>
        </p:nvSpPr>
        <p:spPr/>
        <p:txBody>
          <a:bodyPr/>
          <a:lstStyle/>
          <a:p>
            <a:fld id="{52689698-0BB7-BE4D-A8C0-0C9B085F3959}" type="slidenum">
              <a:rPr lang="de-DE" smtClean="0"/>
              <a:pPr/>
              <a:t>22</a:t>
            </a:fld>
            <a:endParaRPr lang="de-DE" dirty="0"/>
          </a:p>
        </p:txBody>
      </p:sp>
      <p:sp>
        <p:nvSpPr>
          <p:cNvPr id="5" name="Footer Placeholder 3">
            <a:extLst>
              <a:ext uri="{FF2B5EF4-FFF2-40B4-BE49-F238E27FC236}">
                <a16:creationId xmlns:a16="http://schemas.microsoft.com/office/drawing/2014/main" id="{C3F13DE1-A4E2-0DEB-839A-0EE7B66B896A}"/>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3" name="TextBox 2">
            <a:extLst>
              <a:ext uri="{FF2B5EF4-FFF2-40B4-BE49-F238E27FC236}">
                <a16:creationId xmlns:a16="http://schemas.microsoft.com/office/drawing/2014/main" id="{5E7C205A-8FAF-5CB1-4CDC-0A565E138809}"/>
              </a:ext>
            </a:extLst>
          </p:cNvPr>
          <p:cNvSpPr txBox="1"/>
          <p:nvPr/>
        </p:nvSpPr>
        <p:spPr>
          <a:xfrm>
            <a:off x="1019176" y="5226456"/>
            <a:ext cx="10153649" cy="1015663"/>
          </a:xfrm>
          <a:prstGeom prst="rect">
            <a:avLst/>
          </a:prstGeom>
          <a:noFill/>
        </p:spPr>
        <p:txBody>
          <a:bodyPr wrap="square" rtlCol="0">
            <a:spAutoFit/>
          </a:bodyPr>
          <a:lstStyle/>
          <a:p>
            <a:pPr algn="ctr"/>
            <a:r>
              <a:rPr lang="en-GB" sz="2000" dirty="0">
                <a:latin typeface="Montserrat" pitchFamily="2" charset="77"/>
              </a:rPr>
              <a:t>Total number of papers over the years related to ReDoS and regex published in top venues across security (S&amp;P, USENIX, CCS, NDSS), software engineering (ICSE, FSE, ASE), and programming languages (PLDI, POPL, OOPSLA).</a:t>
            </a:r>
            <a:endParaRPr lang="en-US" sz="2000" b="0" dirty="0" err="1">
              <a:latin typeface="Montserrat" pitchFamily="2" charset="77"/>
            </a:endParaRPr>
          </a:p>
        </p:txBody>
      </p:sp>
      <p:pic>
        <p:nvPicPr>
          <p:cNvPr id="8" name="Picture 7">
            <a:extLst>
              <a:ext uri="{FF2B5EF4-FFF2-40B4-BE49-F238E27FC236}">
                <a16:creationId xmlns:a16="http://schemas.microsoft.com/office/drawing/2014/main" id="{6F2CD884-31B4-8674-4E33-1CAB9446FAB4}"/>
              </a:ext>
            </a:extLst>
          </p:cNvPr>
          <p:cNvPicPr>
            <a:picLocks noChangeAspect="1"/>
          </p:cNvPicPr>
          <p:nvPr/>
        </p:nvPicPr>
        <p:blipFill>
          <a:blip r:embed="rId3"/>
          <a:stretch>
            <a:fillRect/>
          </a:stretch>
        </p:blipFill>
        <p:spPr>
          <a:xfrm>
            <a:off x="1563399" y="1109355"/>
            <a:ext cx="9065201" cy="3727746"/>
          </a:xfrm>
          <a:prstGeom prst="rect">
            <a:avLst/>
          </a:prstGeom>
        </p:spPr>
      </p:pic>
    </p:spTree>
    <p:extLst>
      <p:ext uri="{BB962C8B-B14F-4D97-AF65-F5344CB8AC3E}">
        <p14:creationId xmlns:p14="http://schemas.microsoft.com/office/powerpoint/2010/main" val="30598393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A045-A2C2-A522-8750-1289895D90AB}"/>
              </a:ext>
            </a:extLst>
          </p:cNvPr>
          <p:cNvSpPr>
            <a:spLocks noGrp="1"/>
          </p:cNvSpPr>
          <p:nvPr>
            <p:ph type="title"/>
          </p:nvPr>
        </p:nvSpPr>
        <p:spPr/>
        <p:txBody>
          <a:bodyPr>
            <a:normAutofit/>
          </a:bodyPr>
          <a:lstStyle/>
          <a:p>
            <a:r>
              <a:rPr lang="en-GB" dirty="0"/>
              <a:t>Regex Engines: Thompson-style Engines</a:t>
            </a:r>
          </a:p>
        </p:txBody>
      </p:sp>
      <p:sp>
        <p:nvSpPr>
          <p:cNvPr id="4" name="Slide Number Placeholder 3">
            <a:extLst>
              <a:ext uri="{FF2B5EF4-FFF2-40B4-BE49-F238E27FC236}">
                <a16:creationId xmlns:a16="http://schemas.microsoft.com/office/drawing/2014/main" id="{49F36FF8-88F8-96F5-13C4-A140E3A0D9EA}"/>
              </a:ext>
            </a:extLst>
          </p:cNvPr>
          <p:cNvSpPr>
            <a:spLocks noGrp="1"/>
          </p:cNvSpPr>
          <p:nvPr>
            <p:ph type="sldNum" sz="quarter" idx="11"/>
          </p:nvPr>
        </p:nvSpPr>
        <p:spPr/>
        <p:txBody>
          <a:bodyPr/>
          <a:lstStyle/>
          <a:p>
            <a:fld id="{52689698-0BB7-BE4D-A8C0-0C9B085F3959}" type="slidenum">
              <a:rPr lang="de-DE" smtClean="0"/>
              <a:pPr/>
              <a:t>23</a:t>
            </a:fld>
            <a:endParaRPr lang="de-DE" dirty="0"/>
          </a:p>
        </p:txBody>
      </p:sp>
      <p:grpSp>
        <p:nvGrpSpPr>
          <p:cNvPr id="47" name="Group 46">
            <a:extLst>
              <a:ext uri="{FF2B5EF4-FFF2-40B4-BE49-F238E27FC236}">
                <a16:creationId xmlns:a16="http://schemas.microsoft.com/office/drawing/2014/main" id="{229041F2-963B-BF57-A423-2836033047D4}"/>
              </a:ext>
            </a:extLst>
          </p:cNvPr>
          <p:cNvGrpSpPr/>
          <p:nvPr/>
        </p:nvGrpSpPr>
        <p:grpSpPr>
          <a:xfrm>
            <a:off x="866657" y="1634705"/>
            <a:ext cx="10462959" cy="3588589"/>
            <a:chOff x="1177467" y="1634705"/>
            <a:chExt cx="10462959" cy="3588589"/>
          </a:xfrm>
        </p:grpSpPr>
        <p:sp>
          <p:nvSpPr>
            <p:cNvPr id="8" name="TextBox 7">
              <a:extLst>
                <a:ext uri="{FF2B5EF4-FFF2-40B4-BE49-F238E27FC236}">
                  <a16:creationId xmlns:a16="http://schemas.microsoft.com/office/drawing/2014/main" id="{1A55068C-61EF-12F3-78FB-8DE78A173F47}"/>
                </a:ext>
              </a:extLst>
            </p:cNvPr>
            <p:cNvSpPr txBox="1"/>
            <p:nvPr/>
          </p:nvSpPr>
          <p:spPr>
            <a:xfrm>
              <a:off x="1340068" y="3232712"/>
              <a:ext cx="922144" cy="400110"/>
            </a:xfrm>
            <a:prstGeom prst="rect">
              <a:avLst/>
            </a:prstGeom>
            <a:noFill/>
          </p:spPr>
          <p:txBody>
            <a:bodyPr wrap="square" rtlCol="0">
              <a:spAutoFit/>
            </a:bodyPr>
            <a:lstStyle/>
            <a:p>
              <a:pPr algn="l"/>
              <a:r>
                <a:rPr lang="en-US" sz="2000" b="1" i="0" dirty="0">
                  <a:latin typeface="Montserrat" pitchFamily="2" charset="77"/>
                </a:rPr>
                <a:t>Input</a:t>
              </a:r>
            </a:p>
          </p:txBody>
        </p:sp>
        <p:grpSp>
          <p:nvGrpSpPr>
            <p:cNvPr id="26" name="Group 25">
              <a:extLst>
                <a:ext uri="{FF2B5EF4-FFF2-40B4-BE49-F238E27FC236}">
                  <a16:creationId xmlns:a16="http://schemas.microsoft.com/office/drawing/2014/main" id="{D11D2B0B-A92A-04E0-2F35-894C8F054D1E}"/>
                </a:ext>
              </a:extLst>
            </p:cNvPr>
            <p:cNvGrpSpPr/>
            <p:nvPr/>
          </p:nvGrpSpPr>
          <p:grpSpPr>
            <a:xfrm>
              <a:off x="3859575" y="2798158"/>
              <a:ext cx="2678464" cy="1359462"/>
              <a:chOff x="2977869" y="2807937"/>
              <a:chExt cx="2678464" cy="1359462"/>
            </a:xfrm>
          </p:grpSpPr>
          <p:pic>
            <p:nvPicPr>
              <p:cNvPr id="10" name="Picture 9" descr="A diagram of a cell&#10;&#10;AI-generated content may be incorrect.">
                <a:extLst>
                  <a:ext uri="{FF2B5EF4-FFF2-40B4-BE49-F238E27FC236}">
                    <a16:creationId xmlns:a16="http://schemas.microsoft.com/office/drawing/2014/main" id="{527DBBA5-F46A-61E4-726B-451C6292E5A0}"/>
                  </a:ext>
                </a:extLst>
              </p:cNvPr>
              <p:cNvPicPr>
                <a:picLocks noChangeAspect="1"/>
              </p:cNvPicPr>
              <p:nvPr/>
            </p:nvPicPr>
            <p:blipFill>
              <a:blip r:embed="rId3"/>
              <a:srcRect l="2193" t="1978"/>
              <a:stretch>
                <a:fillRect/>
              </a:stretch>
            </p:blipFill>
            <p:spPr>
              <a:xfrm>
                <a:off x="3050697" y="2880461"/>
                <a:ext cx="2532807" cy="1255145"/>
              </a:xfrm>
              <a:prstGeom prst="rect">
                <a:avLst/>
              </a:prstGeom>
            </p:spPr>
          </p:pic>
          <p:sp>
            <p:nvSpPr>
              <p:cNvPr id="11" name="Rounded Rectangle 10">
                <a:extLst>
                  <a:ext uri="{FF2B5EF4-FFF2-40B4-BE49-F238E27FC236}">
                    <a16:creationId xmlns:a16="http://schemas.microsoft.com/office/drawing/2014/main" id="{6E947FEB-0736-6153-3120-7AFB09716AC8}"/>
                  </a:ext>
                </a:extLst>
              </p:cNvPr>
              <p:cNvSpPr/>
              <p:nvPr/>
            </p:nvSpPr>
            <p:spPr>
              <a:xfrm>
                <a:off x="2977869" y="2807937"/>
                <a:ext cx="2678464" cy="1359462"/>
              </a:xfrm>
              <a:prstGeom prst="roundRect">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cxnSp>
          <p:nvCxnSpPr>
            <p:cNvPr id="28" name="Straight Arrow Connector 27">
              <a:extLst>
                <a:ext uri="{FF2B5EF4-FFF2-40B4-BE49-F238E27FC236}">
                  <a16:creationId xmlns:a16="http://schemas.microsoft.com/office/drawing/2014/main" id="{7630736A-1867-F2A7-1F0D-87E0BD7AB753}"/>
                </a:ext>
              </a:extLst>
            </p:cNvPr>
            <p:cNvCxnSpPr/>
            <p:nvPr/>
          </p:nvCxnSpPr>
          <p:spPr>
            <a:xfrm>
              <a:off x="2339850" y="3432767"/>
              <a:ext cx="12594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F898C72-6951-D765-2444-D1251338392F}"/>
                </a:ext>
              </a:extLst>
            </p:cNvPr>
            <p:cNvSpPr txBox="1"/>
            <p:nvPr/>
          </p:nvSpPr>
          <p:spPr>
            <a:xfrm>
              <a:off x="3948137" y="2379690"/>
              <a:ext cx="2501338" cy="400110"/>
            </a:xfrm>
            <a:prstGeom prst="rect">
              <a:avLst/>
            </a:prstGeom>
            <a:noFill/>
          </p:spPr>
          <p:txBody>
            <a:bodyPr wrap="square">
              <a:spAutoFit/>
            </a:bodyPr>
            <a:lstStyle/>
            <a:p>
              <a:pPr>
                <a:buNone/>
              </a:pPr>
              <a:r>
                <a:rPr lang="en-GB" sz="2000" dirty="0">
                  <a:effectLst/>
                  <a:latin typeface="Helvetica" pitchFamily="2" charset="0"/>
                </a:rPr>
                <a:t>NFA/DFA</a:t>
              </a:r>
              <a:r>
                <a:rPr lang="en-GB" sz="2000" dirty="0">
                  <a:latin typeface="Helvetica" pitchFamily="2" charset="0"/>
                </a:rPr>
                <a:t> </a:t>
              </a:r>
              <a:r>
                <a:rPr lang="en-GB" sz="2000" dirty="0">
                  <a:effectLst/>
                  <a:latin typeface="Helvetica" pitchFamily="2" charset="0"/>
                </a:rPr>
                <a:t>Simulation</a:t>
              </a:r>
            </a:p>
          </p:txBody>
        </p:sp>
        <p:grpSp>
          <p:nvGrpSpPr>
            <p:cNvPr id="34" name="Group 33">
              <a:extLst>
                <a:ext uri="{FF2B5EF4-FFF2-40B4-BE49-F238E27FC236}">
                  <a16:creationId xmlns:a16="http://schemas.microsoft.com/office/drawing/2014/main" id="{647E4A25-5D88-9BD8-7352-2A35D573D079}"/>
                </a:ext>
              </a:extLst>
            </p:cNvPr>
            <p:cNvGrpSpPr/>
            <p:nvPr/>
          </p:nvGrpSpPr>
          <p:grpSpPr>
            <a:xfrm>
              <a:off x="6953583" y="2686016"/>
              <a:ext cx="4354093" cy="400110"/>
              <a:chOff x="7790345" y="2637127"/>
              <a:chExt cx="4354093" cy="400110"/>
            </a:xfrm>
          </p:grpSpPr>
          <p:pic>
            <p:nvPicPr>
              <p:cNvPr id="32" name="Picture 31">
                <a:extLst>
                  <a:ext uri="{FF2B5EF4-FFF2-40B4-BE49-F238E27FC236}">
                    <a16:creationId xmlns:a16="http://schemas.microsoft.com/office/drawing/2014/main" id="{554F32F9-D11B-7E7A-300C-5E4922500DDF}"/>
                  </a:ext>
                </a:extLst>
              </p:cNvPr>
              <p:cNvPicPr>
                <a:picLocks noChangeAspect="1"/>
              </p:cNvPicPr>
              <p:nvPr/>
            </p:nvPicPr>
            <p:blipFill>
              <a:blip r:embed="rId4"/>
              <a:stretch>
                <a:fillRect/>
              </a:stretch>
            </p:blipFill>
            <p:spPr>
              <a:xfrm>
                <a:off x="7790345" y="2692743"/>
                <a:ext cx="258100" cy="258100"/>
              </a:xfrm>
              <a:prstGeom prst="rect">
                <a:avLst/>
              </a:prstGeom>
            </p:spPr>
          </p:pic>
          <p:sp>
            <p:nvSpPr>
              <p:cNvPr id="33" name="TextBox 32">
                <a:extLst>
                  <a:ext uri="{FF2B5EF4-FFF2-40B4-BE49-F238E27FC236}">
                    <a16:creationId xmlns:a16="http://schemas.microsoft.com/office/drawing/2014/main" id="{2289E2FC-FFD2-1C88-1596-F9629CF045F2}"/>
                  </a:ext>
                </a:extLst>
              </p:cNvPr>
              <p:cNvSpPr txBox="1"/>
              <p:nvPr/>
            </p:nvSpPr>
            <p:spPr>
              <a:xfrm>
                <a:off x="8048445" y="2637127"/>
                <a:ext cx="4095993" cy="400110"/>
              </a:xfrm>
              <a:prstGeom prst="rect">
                <a:avLst/>
              </a:prstGeom>
              <a:noFill/>
            </p:spPr>
            <p:txBody>
              <a:bodyPr wrap="square" rtlCol="0">
                <a:spAutoFit/>
              </a:bodyPr>
              <a:lstStyle/>
              <a:p>
                <a:r>
                  <a:rPr lang="en-GB" sz="2000" dirty="0">
                    <a:latin typeface="Montserrat" pitchFamily="2" charset="77"/>
                  </a:rPr>
                  <a:t>Linear time performance</a:t>
                </a:r>
              </a:p>
            </p:txBody>
          </p:sp>
        </p:grpSp>
        <p:grpSp>
          <p:nvGrpSpPr>
            <p:cNvPr id="42" name="Group 41">
              <a:extLst>
                <a:ext uri="{FF2B5EF4-FFF2-40B4-BE49-F238E27FC236}">
                  <a16:creationId xmlns:a16="http://schemas.microsoft.com/office/drawing/2014/main" id="{BE96386D-C114-C8D3-169D-0A69499B1393}"/>
                </a:ext>
              </a:extLst>
            </p:cNvPr>
            <p:cNvGrpSpPr/>
            <p:nvPr/>
          </p:nvGrpSpPr>
          <p:grpSpPr>
            <a:xfrm>
              <a:off x="6906750" y="3235913"/>
              <a:ext cx="4266075" cy="400110"/>
              <a:chOff x="6906750" y="3235913"/>
              <a:chExt cx="4266075" cy="400110"/>
            </a:xfrm>
          </p:grpSpPr>
          <p:sp>
            <p:nvSpPr>
              <p:cNvPr id="37" name="TextBox 36">
                <a:extLst>
                  <a:ext uri="{FF2B5EF4-FFF2-40B4-BE49-F238E27FC236}">
                    <a16:creationId xmlns:a16="http://schemas.microsoft.com/office/drawing/2014/main" id="{ED612C6F-03BD-6125-808F-E8205ACE7D59}"/>
                  </a:ext>
                </a:extLst>
              </p:cNvPr>
              <p:cNvSpPr txBox="1"/>
              <p:nvPr/>
            </p:nvSpPr>
            <p:spPr>
              <a:xfrm>
                <a:off x="7211682" y="3235913"/>
                <a:ext cx="3961143" cy="400110"/>
              </a:xfrm>
              <a:prstGeom prst="rect">
                <a:avLst/>
              </a:prstGeom>
              <a:noFill/>
            </p:spPr>
            <p:txBody>
              <a:bodyPr wrap="square" rtlCol="0">
                <a:spAutoFit/>
              </a:bodyPr>
              <a:lstStyle/>
              <a:p>
                <a:r>
                  <a:rPr lang="en-GB" sz="2000" dirty="0">
                    <a:latin typeface="Montserrat" pitchFamily="2" charset="77"/>
                  </a:rPr>
                  <a:t>Limited E-regex support</a:t>
                </a:r>
              </a:p>
            </p:txBody>
          </p:sp>
          <p:pic>
            <p:nvPicPr>
              <p:cNvPr id="41" name="Picture 40">
                <a:extLst>
                  <a:ext uri="{FF2B5EF4-FFF2-40B4-BE49-F238E27FC236}">
                    <a16:creationId xmlns:a16="http://schemas.microsoft.com/office/drawing/2014/main" id="{FC04B959-804C-471D-9C02-65021E464A10}"/>
                  </a:ext>
                </a:extLst>
              </p:cNvPr>
              <p:cNvPicPr>
                <a:picLocks noChangeAspect="1"/>
              </p:cNvPicPr>
              <p:nvPr/>
            </p:nvPicPr>
            <p:blipFill>
              <a:blip r:embed="rId5"/>
              <a:stretch>
                <a:fillRect/>
              </a:stretch>
            </p:blipFill>
            <p:spPr>
              <a:xfrm>
                <a:off x="6906750" y="3289735"/>
                <a:ext cx="304932" cy="304932"/>
              </a:xfrm>
              <a:prstGeom prst="rect">
                <a:avLst/>
              </a:prstGeom>
            </p:spPr>
          </p:pic>
        </p:grpSp>
        <p:grpSp>
          <p:nvGrpSpPr>
            <p:cNvPr id="44" name="Group 43">
              <a:extLst>
                <a:ext uri="{FF2B5EF4-FFF2-40B4-BE49-F238E27FC236}">
                  <a16:creationId xmlns:a16="http://schemas.microsoft.com/office/drawing/2014/main" id="{D053D8C8-A70A-E2FA-3812-EBAC90C07BED}"/>
                </a:ext>
              </a:extLst>
            </p:cNvPr>
            <p:cNvGrpSpPr/>
            <p:nvPr/>
          </p:nvGrpSpPr>
          <p:grpSpPr>
            <a:xfrm>
              <a:off x="6986388" y="3788288"/>
              <a:ext cx="4321289" cy="400110"/>
              <a:chOff x="6986388" y="3788288"/>
              <a:chExt cx="4321289" cy="400110"/>
            </a:xfrm>
          </p:grpSpPr>
          <p:sp>
            <p:nvSpPr>
              <p:cNvPr id="40" name="TextBox 39">
                <a:extLst>
                  <a:ext uri="{FF2B5EF4-FFF2-40B4-BE49-F238E27FC236}">
                    <a16:creationId xmlns:a16="http://schemas.microsoft.com/office/drawing/2014/main" id="{977BF6F3-2A72-902C-BA75-6A303989D4DA}"/>
                  </a:ext>
                </a:extLst>
              </p:cNvPr>
              <p:cNvSpPr txBox="1"/>
              <p:nvPr/>
            </p:nvSpPr>
            <p:spPr>
              <a:xfrm>
                <a:off x="7211683" y="3788288"/>
                <a:ext cx="4095994" cy="400110"/>
              </a:xfrm>
              <a:prstGeom prst="rect">
                <a:avLst/>
              </a:prstGeom>
              <a:noFill/>
            </p:spPr>
            <p:txBody>
              <a:bodyPr wrap="square" rtlCol="0">
                <a:spAutoFit/>
              </a:bodyPr>
              <a:lstStyle/>
              <a:p>
                <a:r>
                  <a:rPr lang="en-GB" sz="2000" dirty="0">
                    <a:latin typeface="Montserrat" pitchFamily="2" charset="77"/>
                  </a:rPr>
                  <a:t>RE2, Rust engine</a:t>
                </a:r>
              </a:p>
            </p:txBody>
          </p:sp>
          <p:pic>
            <p:nvPicPr>
              <p:cNvPr id="43" name="Picture 42">
                <a:extLst>
                  <a:ext uri="{FF2B5EF4-FFF2-40B4-BE49-F238E27FC236}">
                    <a16:creationId xmlns:a16="http://schemas.microsoft.com/office/drawing/2014/main" id="{46D07E99-0867-1BD1-C3A7-D2475D10EB98}"/>
                  </a:ext>
                </a:extLst>
              </p:cNvPr>
              <p:cNvPicPr>
                <a:picLocks noChangeAspect="1"/>
              </p:cNvPicPr>
              <p:nvPr/>
            </p:nvPicPr>
            <p:blipFill>
              <a:blip r:embed="rId6"/>
              <a:stretch>
                <a:fillRect/>
              </a:stretch>
            </p:blipFill>
            <p:spPr>
              <a:xfrm>
                <a:off x="6986388" y="3829054"/>
                <a:ext cx="304932" cy="304932"/>
              </a:xfrm>
              <a:prstGeom prst="rect">
                <a:avLst/>
              </a:prstGeom>
            </p:spPr>
          </p:pic>
        </p:grpSp>
        <p:sp>
          <p:nvSpPr>
            <p:cNvPr id="45" name="Rounded Rectangle 44">
              <a:extLst>
                <a:ext uri="{FF2B5EF4-FFF2-40B4-BE49-F238E27FC236}">
                  <a16:creationId xmlns:a16="http://schemas.microsoft.com/office/drawing/2014/main" id="{5ED66C77-FF4B-C9AA-4AA5-51102E22DE10}"/>
                </a:ext>
              </a:extLst>
            </p:cNvPr>
            <p:cNvSpPr/>
            <p:nvPr/>
          </p:nvSpPr>
          <p:spPr>
            <a:xfrm>
              <a:off x="1177467" y="1634705"/>
              <a:ext cx="10462959" cy="3588589"/>
            </a:xfrm>
            <a:prstGeom prst="roundRect">
              <a:avLst/>
            </a:prstGeom>
            <a:noFill/>
            <a:ln>
              <a:solidFill>
                <a:srgbClr val="56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sp>
        <p:nvSpPr>
          <p:cNvPr id="46" name="Rectangle 45">
            <a:extLst>
              <a:ext uri="{FF2B5EF4-FFF2-40B4-BE49-F238E27FC236}">
                <a16:creationId xmlns:a16="http://schemas.microsoft.com/office/drawing/2014/main" id="{F861B0ED-EC8E-E296-66E1-C06C77BBDD63}"/>
              </a:ext>
            </a:extLst>
          </p:cNvPr>
          <p:cNvSpPr/>
          <p:nvPr/>
        </p:nvSpPr>
        <p:spPr>
          <a:xfrm>
            <a:off x="6595940" y="1376553"/>
            <a:ext cx="3804028" cy="504000"/>
          </a:xfrm>
          <a:prstGeom prst="rect">
            <a:avLst/>
          </a:prstGeom>
          <a:solidFill>
            <a:srgbClr val="56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ontserrat" pitchFamily="2" charset="77"/>
              </a:rPr>
              <a:t>Thompson's Algorithm</a:t>
            </a:r>
          </a:p>
        </p:txBody>
      </p:sp>
      <p:sp>
        <p:nvSpPr>
          <p:cNvPr id="48" name="Footer Placeholder 3">
            <a:extLst>
              <a:ext uri="{FF2B5EF4-FFF2-40B4-BE49-F238E27FC236}">
                <a16:creationId xmlns:a16="http://schemas.microsoft.com/office/drawing/2014/main" id="{88A337C3-AEB4-A45A-A441-08AE2D96FED5}"/>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81768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002D-01E4-78D3-7DEE-BE4F19DD6930}"/>
              </a:ext>
            </a:extLst>
          </p:cNvPr>
          <p:cNvSpPr>
            <a:spLocks noGrp="1"/>
          </p:cNvSpPr>
          <p:nvPr>
            <p:ph type="title"/>
          </p:nvPr>
        </p:nvSpPr>
        <p:spPr/>
        <p:txBody>
          <a:bodyPr/>
          <a:lstStyle/>
          <a:p>
            <a:r>
              <a:rPr lang="en-GB" dirty="0"/>
              <a:t>Recipe for a ReDoS Attack</a:t>
            </a:r>
            <a:endParaRPr lang="en-US" dirty="0"/>
          </a:p>
        </p:txBody>
      </p:sp>
      <p:sp>
        <p:nvSpPr>
          <p:cNvPr id="4" name="Slide Number Placeholder 3">
            <a:extLst>
              <a:ext uri="{FF2B5EF4-FFF2-40B4-BE49-F238E27FC236}">
                <a16:creationId xmlns:a16="http://schemas.microsoft.com/office/drawing/2014/main" id="{3000D0B2-8C7B-D22F-4E83-D687F15C4C8E}"/>
              </a:ext>
            </a:extLst>
          </p:cNvPr>
          <p:cNvSpPr>
            <a:spLocks noGrp="1"/>
          </p:cNvSpPr>
          <p:nvPr>
            <p:ph type="sldNum" sz="quarter" idx="11"/>
          </p:nvPr>
        </p:nvSpPr>
        <p:spPr/>
        <p:txBody>
          <a:bodyPr/>
          <a:lstStyle/>
          <a:p>
            <a:fld id="{52689698-0BB7-BE4D-A8C0-0C9B085F3959}" type="slidenum">
              <a:rPr lang="de-DE" smtClean="0"/>
              <a:pPr/>
              <a:t>24</a:t>
            </a:fld>
            <a:endParaRPr lang="de-DE" dirty="0"/>
          </a:p>
        </p:txBody>
      </p:sp>
      <p:pic>
        <p:nvPicPr>
          <p:cNvPr id="18" name="Picture 17">
            <a:extLst>
              <a:ext uri="{FF2B5EF4-FFF2-40B4-BE49-F238E27FC236}">
                <a16:creationId xmlns:a16="http://schemas.microsoft.com/office/drawing/2014/main" id="{CE10511D-28FE-1AAA-6D98-F5AA132A29FA}"/>
              </a:ext>
            </a:extLst>
          </p:cNvPr>
          <p:cNvPicPr>
            <a:picLocks noChangeAspect="1"/>
          </p:cNvPicPr>
          <p:nvPr/>
        </p:nvPicPr>
        <p:blipFill>
          <a:blip r:embed="rId3"/>
          <a:stretch>
            <a:fillRect/>
          </a:stretch>
        </p:blipFill>
        <p:spPr>
          <a:xfrm>
            <a:off x="5257699" y="3060035"/>
            <a:ext cx="927465" cy="927465"/>
          </a:xfrm>
          <a:prstGeom prst="rect">
            <a:avLst/>
          </a:prstGeom>
        </p:spPr>
      </p:pic>
      <p:pic>
        <p:nvPicPr>
          <p:cNvPr id="20" name="Picture 19">
            <a:extLst>
              <a:ext uri="{FF2B5EF4-FFF2-40B4-BE49-F238E27FC236}">
                <a16:creationId xmlns:a16="http://schemas.microsoft.com/office/drawing/2014/main" id="{7F367CDD-3292-2F95-E018-4D8549BFE537}"/>
              </a:ext>
            </a:extLst>
          </p:cNvPr>
          <p:cNvPicPr>
            <a:picLocks noChangeAspect="1"/>
          </p:cNvPicPr>
          <p:nvPr/>
        </p:nvPicPr>
        <p:blipFill>
          <a:blip r:embed="rId4"/>
          <a:stretch>
            <a:fillRect/>
          </a:stretch>
        </p:blipFill>
        <p:spPr>
          <a:xfrm>
            <a:off x="8495671" y="3261544"/>
            <a:ext cx="648001" cy="648001"/>
          </a:xfrm>
          <a:prstGeom prst="rect">
            <a:avLst/>
          </a:prstGeom>
        </p:spPr>
      </p:pic>
      <p:pic>
        <p:nvPicPr>
          <p:cNvPr id="7170" name="Picture 2" descr="HAProxy - Wikipedia">
            <a:extLst>
              <a:ext uri="{FF2B5EF4-FFF2-40B4-BE49-F238E27FC236}">
                <a16:creationId xmlns:a16="http://schemas.microsoft.com/office/drawing/2014/main" id="{5AB2F67F-0A6F-FEA4-C461-7E8C6EE30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084" y="3198080"/>
            <a:ext cx="1028667" cy="8082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F6FDC4C-570A-FE41-8BA7-B7E9C345AE25}"/>
              </a:ext>
            </a:extLst>
          </p:cNvPr>
          <p:cNvPicPr>
            <a:picLocks noChangeAspect="1"/>
          </p:cNvPicPr>
          <p:nvPr/>
        </p:nvPicPr>
        <p:blipFill>
          <a:blip r:embed="rId6"/>
          <a:stretch>
            <a:fillRect/>
          </a:stretch>
        </p:blipFill>
        <p:spPr>
          <a:xfrm>
            <a:off x="10403130" y="3176883"/>
            <a:ext cx="817321" cy="817321"/>
          </a:xfrm>
          <a:prstGeom prst="rect">
            <a:avLst/>
          </a:prstGeom>
        </p:spPr>
      </p:pic>
      <p:pic>
        <p:nvPicPr>
          <p:cNvPr id="22" name="Picture 21">
            <a:extLst>
              <a:ext uri="{FF2B5EF4-FFF2-40B4-BE49-F238E27FC236}">
                <a16:creationId xmlns:a16="http://schemas.microsoft.com/office/drawing/2014/main" id="{6B2122A7-B70F-8CB5-9A13-2DEA60793D61}"/>
              </a:ext>
            </a:extLst>
          </p:cNvPr>
          <p:cNvPicPr>
            <a:picLocks noChangeAspect="1"/>
          </p:cNvPicPr>
          <p:nvPr/>
        </p:nvPicPr>
        <p:blipFill>
          <a:blip r:embed="rId7"/>
          <a:stretch>
            <a:fillRect/>
          </a:stretch>
        </p:blipFill>
        <p:spPr>
          <a:xfrm>
            <a:off x="5798368" y="3135775"/>
            <a:ext cx="540000" cy="540000"/>
          </a:xfrm>
          <a:prstGeom prst="rect">
            <a:avLst/>
          </a:prstGeom>
        </p:spPr>
      </p:pic>
      <p:pic>
        <p:nvPicPr>
          <p:cNvPr id="23" name="Picture 22">
            <a:extLst>
              <a:ext uri="{FF2B5EF4-FFF2-40B4-BE49-F238E27FC236}">
                <a16:creationId xmlns:a16="http://schemas.microsoft.com/office/drawing/2014/main" id="{EA265DE7-1EDB-AD94-C648-CD9F5A3538F7}"/>
              </a:ext>
            </a:extLst>
          </p:cNvPr>
          <p:cNvPicPr>
            <a:picLocks noChangeAspect="1"/>
          </p:cNvPicPr>
          <p:nvPr/>
        </p:nvPicPr>
        <p:blipFill>
          <a:blip r:embed="rId7"/>
          <a:stretch>
            <a:fillRect/>
          </a:stretch>
        </p:blipFill>
        <p:spPr>
          <a:xfrm>
            <a:off x="7193651" y="3165745"/>
            <a:ext cx="480059" cy="480059"/>
          </a:xfrm>
          <a:prstGeom prst="rect">
            <a:avLst/>
          </a:prstGeom>
        </p:spPr>
      </p:pic>
      <p:pic>
        <p:nvPicPr>
          <p:cNvPr id="24" name="Picture 23">
            <a:extLst>
              <a:ext uri="{FF2B5EF4-FFF2-40B4-BE49-F238E27FC236}">
                <a16:creationId xmlns:a16="http://schemas.microsoft.com/office/drawing/2014/main" id="{DEBA835E-3BE4-0727-BB24-CE1D42173F68}"/>
              </a:ext>
            </a:extLst>
          </p:cNvPr>
          <p:cNvPicPr>
            <a:picLocks noChangeAspect="1"/>
          </p:cNvPicPr>
          <p:nvPr/>
        </p:nvPicPr>
        <p:blipFill>
          <a:blip r:embed="rId7"/>
          <a:stretch>
            <a:fillRect/>
          </a:stretch>
        </p:blipFill>
        <p:spPr>
          <a:xfrm>
            <a:off x="8785319" y="3202626"/>
            <a:ext cx="474911" cy="474911"/>
          </a:xfrm>
          <a:prstGeom prst="rect">
            <a:avLst/>
          </a:prstGeom>
        </p:spPr>
      </p:pic>
      <p:pic>
        <p:nvPicPr>
          <p:cNvPr id="25" name="Picture 24">
            <a:extLst>
              <a:ext uri="{FF2B5EF4-FFF2-40B4-BE49-F238E27FC236}">
                <a16:creationId xmlns:a16="http://schemas.microsoft.com/office/drawing/2014/main" id="{68325399-0A2E-5B68-3282-ADC5DA12C8A0}"/>
              </a:ext>
            </a:extLst>
          </p:cNvPr>
          <p:cNvPicPr>
            <a:picLocks noChangeAspect="1"/>
          </p:cNvPicPr>
          <p:nvPr/>
        </p:nvPicPr>
        <p:blipFill>
          <a:blip r:embed="rId8"/>
          <a:stretch>
            <a:fillRect/>
          </a:stretch>
        </p:blipFill>
        <p:spPr>
          <a:xfrm>
            <a:off x="10811790" y="2842169"/>
            <a:ext cx="726375" cy="726375"/>
          </a:xfrm>
          <a:prstGeom prst="rect">
            <a:avLst/>
          </a:prstGeom>
        </p:spPr>
      </p:pic>
      <p:pic>
        <p:nvPicPr>
          <p:cNvPr id="26" name="Picture 25">
            <a:extLst>
              <a:ext uri="{FF2B5EF4-FFF2-40B4-BE49-F238E27FC236}">
                <a16:creationId xmlns:a16="http://schemas.microsoft.com/office/drawing/2014/main" id="{3E669F10-1A9B-1023-514D-1ED8E67A75CF}"/>
              </a:ext>
            </a:extLst>
          </p:cNvPr>
          <p:cNvPicPr>
            <a:picLocks noChangeAspect="1"/>
          </p:cNvPicPr>
          <p:nvPr/>
        </p:nvPicPr>
        <p:blipFill>
          <a:blip r:embed="rId9"/>
          <a:stretch>
            <a:fillRect/>
          </a:stretch>
        </p:blipFill>
        <p:spPr>
          <a:xfrm>
            <a:off x="625230" y="3081775"/>
            <a:ext cx="715737" cy="715737"/>
          </a:xfrm>
          <a:prstGeom prst="rect">
            <a:avLst/>
          </a:prstGeom>
        </p:spPr>
      </p:pic>
      <p:grpSp>
        <p:nvGrpSpPr>
          <p:cNvPr id="17" name="Group 16">
            <a:extLst>
              <a:ext uri="{FF2B5EF4-FFF2-40B4-BE49-F238E27FC236}">
                <a16:creationId xmlns:a16="http://schemas.microsoft.com/office/drawing/2014/main" id="{B4EB38C5-10B9-14C0-E468-F8B8BE0AD116}"/>
              </a:ext>
            </a:extLst>
          </p:cNvPr>
          <p:cNvGrpSpPr/>
          <p:nvPr/>
        </p:nvGrpSpPr>
        <p:grpSpPr>
          <a:xfrm>
            <a:off x="1689599" y="1489376"/>
            <a:ext cx="2877340" cy="1064939"/>
            <a:chOff x="1224680" y="1262197"/>
            <a:chExt cx="2877340" cy="1064939"/>
          </a:xfrm>
        </p:grpSpPr>
        <p:pic>
          <p:nvPicPr>
            <p:cNvPr id="5" name="Picture 4">
              <a:extLst>
                <a:ext uri="{FF2B5EF4-FFF2-40B4-BE49-F238E27FC236}">
                  <a16:creationId xmlns:a16="http://schemas.microsoft.com/office/drawing/2014/main" id="{96813A59-C3B8-190B-DB26-DAEE6EA7530F}"/>
                </a:ext>
              </a:extLst>
            </p:cNvPr>
            <p:cNvPicPr>
              <a:picLocks noChangeAspect="1"/>
            </p:cNvPicPr>
            <p:nvPr/>
          </p:nvPicPr>
          <p:blipFill>
            <a:blip r:embed="rId10"/>
            <a:stretch>
              <a:fillRect/>
            </a:stretch>
          </p:blipFill>
          <p:spPr>
            <a:xfrm>
              <a:off x="2338405" y="1262197"/>
              <a:ext cx="649892" cy="649892"/>
            </a:xfrm>
            <a:prstGeom prst="rect">
              <a:avLst/>
            </a:prstGeom>
          </p:spPr>
        </p:pic>
        <p:sp>
          <p:nvSpPr>
            <p:cNvPr id="7" name="TextBox 6">
              <a:extLst>
                <a:ext uri="{FF2B5EF4-FFF2-40B4-BE49-F238E27FC236}">
                  <a16:creationId xmlns:a16="http://schemas.microsoft.com/office/drawing/2014/main" id="{E540ABD5-784B-46D4-FD1A-B2BA25DB990A}"/>
                </a:ext>
              </a:extLst>
            </p:cNvPr>
            <p:cNvSpPr txBox="1"/>
            <p:nvPr/>
          </p:nvSpPr>
          <p:spPr>
            <a:xfrm>
              <a:off x="1224680" y="1927026"/>
              <a:ext cx="2877340" cy="400110"/>
            </a:xfrm>
            <a:prstGeom prst="rect">
              <a:avLst/>
            </a:prstGeom>
            <a:noFill/>
          </p:spPr>
          <p:txBody>
            <a:bodyPr wrap="square">
              <a:spAutoFit/>
            </a:bodyPr>
            <a:lstStyle/>
            <a:p>
              <a:r>
                <a:rPr lang="en-US" sz="2000" dirty="0">
                  <a:latin typeface="Montserrat" pitchFamily="2" charset="77"/>
                </a:rPr>
                <a:t>Backtracking Engine</a:t>
              </a:r>
            </a:p>
          </p:txBody>
        </p:sp>
      </p:grpSp>
      <p:grpSp>
        <p:nvGrpSpPr>
          <p:cNvPr id="15" name="Group 14">
            <a:extLst>
              <a:ext uri="{FF2B5EF4-FFF2-40B4-BE49-F238E27FC236}">
                <a16:creationId xmlns:a16="http://schemas.microsoft.com/office/drawing/2014/main" id="{0007A08D-A3E3-A088-484A-F27166C331B7}"/>
              </a:ext>
            </a:extLst>
          </p:cNvPr>
          <p:cNvGrpSpPr/>
          <p:nvPr/>
        </p:nvGrpSpPr>
        <p:grpSpPr>
          <a:xfrm>
            <a:off x="1897664" y="3003400"/>
            <a:ext cx="2499023" cy="1007220"/>
            <a:chOff x="3718414" y="2596544"/>
            <a:chExt cx="2499023" cy="1007220"/>
          </a:xfrm>
        </p:grpSpPr>
        <p:pic>
          <p:nvPicPr>
            <p:cNvPr id="8" name="Picture 7">
              <a:extLst>
                <a:ext uri="{FF2B5EF4-FFF2-40B4-BE49-F238E27FC236}">
                  <a16:creationId xmlns:a16="http://schemas.microsoft.com/office/drawing/2014/main" id="{5D98B65D-EE01-9B6E-DF53-CFCD0E584DDF}"/>
                </a:ext>
              </a:extLst>
            </p:cNvPr>
            <p:cNvPicPr>
              <a:picLocks noChangeAspect="1"/>
            </p:cNvPicPr>
            <p:nvPr/>
          </p:nvPicPr>
          <p:blipFill>
            <a:blip r:embed="rId11"/>
            <a:stretch>
              <a:fillRect/>
            </a:stretch>
          </p:blipFill>
          <p:spPr>
            <a:xfrm>
              <a:off x="4643926" y="2596544"/>
              <a:ext cx="648000" cy="648000"/>
            </a:xfrm>
            <a:prstGeom prst="rect">
              <a:avLst/>
            </a:prstGeom>
          </p:spPr>
        </p:pic>
        <p:sp>
          <p:nvSpPr>
            <p:cNvPr id="9" name="TextBox 8">
              <a:extLst>
                <a:ext uri="{FF2B5EF4-FFF2-40B4-BE49-F238E27FC236}">
                  <a16:creationId xmlns:a16="http://schemas.microsoft.com/office/drawing/2014/main" id="{B7827EC3-9087-A8C3-8714-8AF12A4E62EB}"/>
                </a:ext>
              </a:extLst>
            </p:cNvPr>
            <p:cNvSpPr txBox="1"/>
            <p:nvPr/>
          </p:nvSpPr>
          <p:spPr>
            <a:xfrm>
              <a:off x="3718414" y="3203654"/>
              <a:ext cx="2499023" cy="400110"/>
            </a:xfrm>
            <a:prstGeom prst="rect">
              <a:avLst/>
            </a:prstGeom>
            <a:noFill/>
          </p:spPr>
          <p:txBody>
            <a:bodyPr wrap="square">
              <a:spAutoFit/>
            </a:bodyPr>
            <a:lstStyle/>
            <a:p>
              <a:r>
                <a:rPr lang="en-GB" sz="2000" dirty="0">
                  <a:latin typeface="Montserrat" pitchFamily="2" charset="77"/>
                </a:rPr>
                <a:t>Vulnerable Regex</a:t>
              </a:r>
            </a:p>
          </p:txBody>
        </p:sp>
      </p:grpSp>
      <p:grpSp>
        <p:nvGrpSpPr>
          <p:cNvPr id="16" name="Group 15">
            <a:extLst>
              <a:ext uri="{FF2B5EF4-FFF2-40B4-BE49-F238E27FC236}">
                <a16:creationId xmlns:a16="http://schemas.microsoft.com/office/drawing/2014/main" id="{931FA46F-04C0-4A8E-61B9-50A987B68112}"/>
              </a:ext>
            </a:extLst>
          </p:cNvPr>
          <p:cNvGrpSpPr/>
          <p:nvPr/>
        </p:nvGrpSpPr>
        <p:grpSpPr>
          <a:xfrm>
            <a:off x="1878758" y="4459705"/>
            <a:ext cx="2499023" cy="1285019"/>
            <a:chOff x="1292402" y="4317230"/>
            <a:chExt cx="2499023" cy="1285019"/>
          </a:xfrm>
        </p:grpSpPr>
        <p:pic>
          <p:nvPicPr>
            <p:cNvPr id="10" name="Picture 9">
              <a:extLst>
                <a:ext uri="{FF2B5EF4-FFF2-40B4-BE49-F238E27FC236}">
                  <a16:creationId xmlns:a16="http://schemas.microsoft.com/office/drawing/2014/main" id="{A549DEC5-E733-DFAD-2B5D-D6E269915AC3}"/>
                </a:ext>
              </a:extLst>
            </p:cNvPr>
            <p:cNvPicPr>
              <a:picLocks noChangeAspect="1"/>
            </p:cNvPicPr>
            <p:nvPr/>
          </p:nvPicPr>
          <p:blipFill>
            <a:blip r:embed="rId12"/>
            <a:stretch>
              <a:fillRect/>
            </a:stretch>
          </p:blipFill>
          <p:spPr>
            <a:xfrm>
              <a:off x="2217913" y="4317230"/>
              <a:ext cx="648000" cy="648000"/>
            </a:xfrm>
            <a:prstGeom prst="rect">
              <a:avLst/>
            </a:prstGeom>
          </p:spPr>
        </p:pic>
        <p:sp>
          <p:nvSpPr>
            <p:cNvPr id="11" name="TextBox 10">
              <a:extLst>
                <a:ext uri="{FF2B5EF4-FFF2-40B4-BE49-F238E27FC236}">
                  <a16:creationId xmlns:a16="http://schemas.microsoft.com/office/drawing/2014/main" id="{EB4D6777-F646-6BA9-4536-A7F14F88EDFC}"/>
                </a:ext>
              </a:extLst>
            </p:cNvPr>
            <p:cNvSpPr txBox="1"/>
            <p:nvPr/>
          </p:nvSpPr>
          <p:spPr>
            <a:xfrm>
              <a:off x="1292402" y="4894363"/>
              <a:ext cx="2499023" cy="707886"/>
            </a:xfrm>
            <a:prstGeom prst="rect">
              <a:avLst/>
            </a:prstGeom>
            <a:noFill/>
          </p:spPr>
          <p:txBody>
            <a:bodyPr wrap="square">
              <a:spAutoFit/>
            </a:bodyPr>
            <a:lstStyle/>
            <a:p>
              <a:pPr algn="ctr"/>
              <a:r>
                <a:rPr lang="en-GB" sz="2000" dirty="0">
                  <a:latin typeface="Montserrat" pitchFamily="2" charset="77"/>
                </a:rPr>
                <a:t>Attacker-Controlled Input</a:t>
              </a:r>
            </a:p>
          </p:txBody>
        </p:sp>
      </p:grpSp>
      <p:sp>
        <p:nvSpPr>
          <p:cNvPr id="27" name="Rounded Rectangle 26">
            <a:extLst>
              <a:ext uri="{FF2B5EF4-FFF2-40B4-BE49-F238E27FC236}">
                <a16:creationId xmlns:a16="http://schemas.microsoft.com/office/drawing/2014/main" id="{ACC0053A-97F8-E42B-A919-465C29E2990B}"/>
              </a:ext>
            </a:extLst>
          </p:cNvPr>
          <p:cNvSpPr/>
          <p:nvPr/>
        </p:nvSpPr>
        <p:spPr>
          <a:xfrm>
            <a:off x="1708534" y="1308360"/>
            <a:ext cx="2835176" cy="4520368"/>
          </a:xfrm>
          <a:prstGeom prst="roundRect">
            <a:avLst/>
          </a:prstGeom>
          <a:solidFill>
            <a:schemeClr val="accent6">
              <a:alpha val="14001"/>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35" name="Straight Arrow Connector 34">
            <a:extLst>
              <a:ext uri="{FF2B5EF4-FFF2-40B4-BE49-F238E27FC236}">
                <a16:creationId xmlns:a16="http://schemas.microsoft.com/office/drawing/2014/main" id="{F5187B6C-0C8B-810D-ECA6-C4DC4751C30B}"/>
              </a:ext>
            </a:extLst>
          </p:cNvPr>
          <p:cNvCxnSpPr>
            <a:cxnSpLocks/>
          </p:cNvCxnSpPr>
          <p:nvPr/>
        </p:nvCxnSpPr>
        <p:spPr>
          <a:xfrm>
            <a:off x="4586640" y="3585543"/>
            <a:ext cx="512874" cy="1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D0FEABB-998D-00A7-FAC9-B5ABBBA48622}"/>
              </a:ext>
            </a:extLst>
          </p:cNvPr>
          <p:cNvCxnSpPr>
            <a:cxnSpLocks/>
          </p:cNvCxnSpPr>
          <p:nvPr/>
        </p:nvCxnSpPr>
        <p:spPr>
          <a:xfrm>
            <a:off x="6381298" y="3584133"/>
            <a:ext cx="512874" cy="1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ADF490-DD7C-052F-F5AE-FDCEAA22EA55}"/>
              </a:ext>
            </a:extLst>
          </p:cNvPr>
          <p:cNvCxnSpPr>
            <a:cxnSpLocks/>
          </p:cNvCxnSpPr>
          <p:nvPr/>
        </p:nvCxnSpPr>
        <p:spPr>
          <a:xfrm>
            <a:off x="7829593" y="3584133"/>
            <a:ext cx="512874" cy="1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F6BCAAD-2A09-E112-CECB-6738736A09DD}"/>
              </a:ext>
            </a:extLst>
          </p:cNvPr>
          <p:cNvCxnSpPr>
            <a:cxnSpLocks/>
          </p:cNvCxnSpPr>
          <p:nvPr/>
        </p:nvCxnSpPr>
        <p:spPr>
          <a:xfrm>
            <a:off x="9470357" y="3594639"/>
            <a:ext cx="8278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A8DA7C-B7A6-D2DC-E901-B2FA73A7728B}"/>
              </a:ext>
            </a:extLst>
          </p:cNvPr>
          <p:cNvCxnSpPr>
            <a:cxnSpLocks/>
          </p:cNvCxnSpPr>
          <p:nvPr/>
        </p:nvCxnSpPr>
        <p:spPr>
          <a:xfrm>
            <a:off x="1340967" y="3609600"/>
            <a:ext cx="3313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DE1B9D0-47DF-4067-50AB-8BFBA7E0A956}"/>
              </a:ext>
            </a:extLst>
          </p:cNvPr>
          <p:cNvSpPr txBox="1"/>
          <p:nvPr/>
        </p:nvSpPr>
        <p:spPr>
          <a:xfrm>
            <a:off x="4298225" y="5979860"/>
            <a:ext cx="7478883" cy="338554"/>
          </a:xfrm>
          <a:prstGeom prst="rect">
            <a:avLst/>
          </a:prstGeom>
          <a:noFill/>
        </p:spPr>
        <p:txBody>
          <a:bodyPr wrap="square">
            <a:spAutoFit/>
          </a:bodyPr>
          <a:lstStyle/>
          <a:p>
            <a:pPr>
              <a:buNone/>
            </a:pPr>
            <a:r>
              <a:rPr lang="en-GB" sz="800" i="1" dirty="0">
                <a:solidFill>
                  <a:srgbClr val="000000"/>
                </a:solidFill>
                <a:latin typeface="Montserrat" pitchFamily="2" charset="77"/>
              </a:rPr>
              <a:t>Using Selective Memoization to Defeat Regular Expression Denial of Service (ReDoS). James </a:t>
            </a:r>
            <a:r>
              <a:rPr lang="en-GB" sz="800" i="1" dirty="0">
                <a:solidFill>
                  <a:srgbClr val="000000"/>
                </a:solidFill>
                <a:effectLst/>
                <a:latin typeface="Montserrat" pitchFamily="2" charset="77"/>
              </a:rPr>
              <a:t>C. Davis, Francisco Servant, and Dongyoon Lee</a:t>
            </a:r>
          </a:p>
          <a:p>
            <a:pPr>
              <a:buNone/>
            </a:pPr>
            <a:r>
              <a:rPr lang="en-GB" sz="800" i="1" dirty="0">
                <a:solidFill>
                  <a:srgbClr val="000000"/>
                </a:solidFill>
                <a:effectLst/>
                <a:latin typeface="Montserrat" pitchFamily="2" charset="77"/>
              </a:rPr>
              <a:t>IEEE Symposium on Security and Privacy (SP), 2021</a:t>
            </a:r>
          </a:p>
        </p:txBody>
      </p:sp>
      <p:sp>
        <p:nvSpPr>
          <p:cNvPr id="48" name="Rounded Rectangle 47">
            <a:extLst>
              <a:ext uri="{FF2B5EF4-FFF2-40B4-BE49-F238E27FC236}">
                <a16:creationId xmlns:a16="http://schemas.microsoft.com/office/drawing/2014/main" id="{7A6A09C2-28C3-0C63-8B2C-6EAC309D44CA}"/>
              </a:ext>
            </a:extLst>
          </p:cNvPr>
          <p:cNvSpPr/>
          <p:nvPr/>
        </p:nvSpPr>
        <p:spPr>
          <a:xfrm>
            <a:off x="5194473" y="2957628"/>
            <a:ext cx="4188798" cy="1141037"/>
          </a:xfrm>
          <a:prstGeom prst="roundRect">
            <a:avLst/>
          </a:prstGeom>
          <a:solidFill>
            <a:schemeClr val="accent3">
              <a:alpha val="14001"/>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9" name="Footer Placeholder 3">
            <a:extLst>
              <a:ext uri="{FF2B5EF4-FFF2-40B4-BE49-F238E27FC236}">
                <a16:creationId xmlns:a16="http://schemas.microsoft.com/office/drawing/2014/main" id="{B6226334-A4D0-F37A-11AB-CBB363DBF376}"/>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3141650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7" grpId="0"/>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8B80-18C6-6F2D-2691-1AC939F9DDFD}"/>
              </a:ext>
            </a:extLst>
          </p:cNvPr>
          <p:cNvSpPr>
            <a:spLocks noGrp="1"/>
          </p:cNvSpPr>
          <p:nvPr>
            <p:ph type="title"/>
          </p:nvPr>
        </p:nvSpPr>
        <p:spPr/>
        <p:txBody>
          <a:bodyPr/>
          <a:lstStyle/>
          <a:p>
            <a:r>
              <a:rPr lang="en-GB" dirty="0"/>
              <a:t>Catastrophic Backtracking</a:t>
            </a:r>
            <a:endParaRPr lang="en-US" dirty="0"/>
          </a:p>
        </p:txBody>
      </p:sp>
      <p:sp>
        <p:nvSpPr>
          <p:cNvPr id="4" name="Slide Number Placeholder 3">
            <a:extLst>
              <a:ext uri="{FF2B5EF4-FFF2-40B4-BE49-F238E27FC236}">
                <a16:creationId xmlns:a16="http://schemas.microsoft.com/office/drawing/2014/main" id="{9DA1EBAA-B950-983E-B5FB-8F4C9CD8755A}"/>
              </a:ext>
            </a:extLst>
          </p:cNvPr>
          <p:cNvSpPr>
            <a:spLocks noGrp="1"/>
          </p:cNvSpPr>
          <p:nvPr>
            <p:ph type="sldNum" sz="quarter" idx="11"/>
          </p:nvPr>
        </p:nvSpPr>
        <p:spPr/>
        <p:txBody>
          <a:bodyPr/>
          <a:lstStyle/>
          <a:p>
            <a:fld id="{52689698-0BB7-BE4D-A8C0-0C9B085F3959}" type="slidenum">
              <a:rPr lang="de-DE" smtClean="0"/>
              <a:pPr/>
              <a:t>25</a:t>
            </a:fld>
            <a:endParaRPr lang="de-DE" dirty="0"/>
          </a:p>
        </p:txBody>
      </p:sp>
      <p:sp>
        <p:nvSpPr>
          <p:cNvPr id="6" name="TextBox 5">
            <a:extLst>
              <a:ext uri="{FF2B5EF4-FFF2-40B4-BE49-F238E27FC236}">
                <a16:creationId xmlns:a16="http://schemas.microsoft.com/office/drawing/2014/main" id="{B0B91240-53BF-F595-98FE-825CCB2A3F1B}"/>
              </a:ext>
            </a:extLst>
          </p:cNvPr>
          <p:cNvSpPr txBox="1"/>
          <p:nvPr/>
        </p:nvSpPr>
        <p:spPr>
          <a:xfrm>
            <a:off x="1018799" y="918269"/>
            <a:ext cx="3817606" cy="400110"/>
          </a:xfrm>
          <a:prstGeom prst="rect">
            <a:avLst/>
          </a:prstGeom>
          <a:noFill/>
        </p:spPr>
        <p:txBody>
          <a:bodyPr wrap="square">
            <a:spAutoFit/>
          </a:bodyPr>
          <a:lstStyle/>
          <a:p>
            <a:r>
              <a:rPr lang="en-US" sz="2000" i="1" dirty="0">
                <a:latin typeface="Montserrat" pitchFamily="2" charset="77"/>
              </a:rPr>
              <a:t>Super-linear regex:  ^(a+)+$</a:t>
            </a:r>
          </a:p>
        </p:txBody>
      </p:sp>
      <p:grpSp>
        <p:nvGrpSpPr>
          <p:cNvPr id="69" name="Group 68">
            <a:extLst>
              <a:ext uri="{FF2B5EF4-FFF2-40B4-BE49-F238E27FC236}">
                <a16:creationId xmlns:a16="http://schemas.microsoft.com/office/drawing/2014/main" id="{7D2DC001-0F8E-B60B-22C1-54521EB92FB8}"/>
              </a:ext>
            </a:extLst>
          </p:cNvPr>
          <p:cNvGrpSpPr/>
          <p:nvPr/>
        </p:nvGrpSpPr>
        <p:grpSpPr>
          <a:xfrm>
            <a:off x="2382510" y="1613223"/>
            <a:ext cx="7064577" cy="2585693"/>
            <a:chOff x="1018799" y="2390744"/>
            <a:chExt cx="6489652" cy="2240206"/>
          </a:xfrm>
        </p:grpSpPr>
        <p:sp>
          <p:nvSpPr>
            <p:cNvPr id="8" name="Oval 7">
              <a:extLst>
                <a:ext uri="{FF2B5EF4-FFF2-40B4-BE49-F238E27FC236}">
                  <a16:creationId xmlns:a16="http://schemas.microsoft.com/office/drawing/2014/main" id="{B8EE6FBD-2908-345E-E452-877F71BF8C78}"/>
                </a:ext>
              </a:extLst>
            </p:cNvPr>
            <p:cNvSpPr/>
            <p:nvPr/>
          </p:nvSpPr>
          <p:spPr>
            <a:xfrm>
              <a:off x="1018799" y="3128772"/>
              <a:ext cx="1026817" cy="971888"/>
            </a:xfrm>
            <a:prstGeom prst="ellipse">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ontserrat" pitchFamily="2" charset="77"/>
                </a:rPr>
                <a:t>q</a:t>
              </a:r>
              <a:r>
                <a:rPr lang="en-US" sz="2800" b="0" i="0" baseline="-25000" dirty="0">
                  <a:solidFill>
                    <a:schemeClr val="tx1"/>
                  </a:solidFill>
                  <a:latin typeface="Montserrat" pitchFamily="2" charset="77"/>
                </a:rPr>
                <a:t>^</a:t>
              </a:r>
            </a:p>
          </p:txBody>
        </p:sp>
        <p:cxnSp>
          <p:nvCxnSpPr>
            <p:cNvPr id="12" name="Straight Arrow Connector 11">
              <a:extLst>
                <a:ext uri="{FF2B5EF4-FFF2-40B4-BE49-F238E27FC236}">
                  <a16:creationId xmlns:a16="http://schemas.microsoft.com/office/drawing/2014/main" id="{5D40D6D0-4036-9015-867A-48A3F074B3F5}"/>
                </a:ext>
              </a:extLst>
            </p:cNvPr>
            <p:cNvCxnSpPr>
              <a:cxnSpLocks/>
              <a:stCxn id="8" idx="6"/>
              <a:endCxn id="20" idx="2"/>
            </p:cNvCxnSpPr>
            <p:nvPr/>
          </p:nvCxnSpPr>
          <p:spPr>
            <a:xfrm>
              <a:off x="2045616" y="3614716"/>
              <a:ext cx="7941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1E319AB-0042-DA4F-F0BF-9A719E12F458}"/>
                </a:ext>
              </a:extLst>
            </p:cNvPr>
            <p:cNvSpPr/>
            <p:nvPr/>
          </p:nvSpPr>
          <p:spPr>
            <a:xfrm>
              <a:off x="2839744" y="3128772"/>
              <a:ext cx="1026817" cy="971888"/>
            </a:xfrm>
            <a:prstGeom prst="ellipse">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ontserrat" pitchFamily="2" charset="77"/>
                </a:rPr>
                <a:t>q</a:t>
              </a:r>
              <a:r>
                <a:rPr lang="en-US" sz="2800" baseline="-25000" dirty="0">
                  <a:solidFill>
                    <a:schemeClr val="tx1"/>
                  </a:solidFill>
                  <a:latin typeface="Montserrat" pitchFamily="2" charset="77"/>
                </a:rPr>
                <a:t>1</a:t>
              </a:r>
            </a:p>
          </p:txBody>
        </p:sp>
        <p:sp>
          <p:nvSpPr>
            <p:cNvPr id="21" name="Oval 20">
              <a:extLst>
                <a:ext uri="{FF2B5EF4-FFF2-40B4-BE49-F238E27FC236}">
                  <a16:creationId xmlns:a16="http://schemas.microsoft.com/office/drawing/2014/main" id="{FCFBB0DC-5E8A-96B9-FDD4-62E02107155B}"/>
                </a:ext>
              </a:extLst>
            </p:cNvPr>
            <p:cNvSpPr/>
            <p:nvPr/>
          </p:nvSpPr>
          <p:spPr>
            <a:xfrm>
              <a:off x="4660689" y="3128772"/>
              <a:ext cx="1026817" cy="971888"/>
            </a:xfrm>
            <a:prstGeom prst="ellipse">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ontserrat" pitchFamily="2" charset="77"/>
                </a:rPr>
                <a:t>q</a:t>
              </a:r>
              <a:r>
                <a:rPr lang="en-US" sz="2800" baseline="-25000" dirty="0">
                  <a:solidFill>
                    <a:schemeClr val="tx1"/>
                  </a:solidFill>
                  <a:latin typeface="Montserrat" pitchFamily="2" charset="77"/>
                </a:rPr>
                <a:t>2</a:t>
              </a:r>
            </a:p>
          </p:txBody>
        </p:sp>
        <p:cxnSp>
          <p:nvCxnSpPr>
            <p:cNvPr id="23" name="Straight Arrow Connector 22">
              <a:extLst>
                <a:ext uri="{FF2B5EF4-FFF2-40B4-BE49-F238E27FC236}">
                  <a16:creationId xmlns:a16="http://schemas.microsoft.com/office/drawing/2014/main" id="{500438CF-F310-C498-1772-52EA91DE3237}"/>
                </a:ext>
              </a:extLst>
            </p:cNvPr>
            <p:cNvCxnSpPr>
              <a:cxnSpLocks/>
            </p:cNvCxnSpPr>
            <p:nvPr/>
          </p:nvCxnSpPr>
          <p:spPr>
            <a:xfrm>
              <a:off x="3866561" y="3614716"/>
              <a:ext cx="7941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F7136830-7C9F-9313-EC47-BDF322C2EE06}"/>
                </a:ext>
              </a:extLst>
            </p:cNvPr>
            <p:cNvCxnSpPr>
              <a:cxnSpLocks/>
              <a:endCxn id="21" idx="0"/>
            </p:cNvCxnSpPr>
            <p:nvPr/>
          </p:nvCxnSpPr>
          <p:spPr>
            <a:xfrm rot="10800000">
              <a:off x="5174099" y="3128772"/>
              <a:ext cx="161475" cy="12700"/>
            </a:xfrm>
            <a:prstGeom prst="curvedConnector4">
              <a:avLst>
                <a:gd name="adj1" fmla="val -18437"/>
                <a:gd name="adj2" fmla="val 872886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69CC3E67-8667-EEFC-D053-37987BF03126}"/>
                </a:ext>
              </a:extLst>
            </p:cNvPr>
            <p:cNvCxnSpPr>
              <a:cxnSpLocks/>
              <a:stCxn id="21" idx="4"/>
              <a:endCxn id="20" idx="4"/>
            </p:cNvCxnSpPr>
            <p:nvPr/>
          </p:nvCxnSpPr>
          <p:spPr>
            <a:xfrm rot="5400000">
              <a:off x="4263626" y="3190188"/>
              <a:ext cx="12700" cy="1820945"/>
            </a:xfrm>
            <a:prstGeom prst="curvedConnector3">
              <a:avLst>
                <a:gd name="adj1" fmla="val 372991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2B321A17-9684-BDBA-778E-E4871C1C5A20}"/>
                </a:ext>
              </a:extLst>
            </p:cNvPr>
            <p:cNvSpPr/>
            <p:nvPr/>
          </p:nvSpPr>
          <p:spPr>
            <a:xfrm>
              <a:off x="6481634" y="3128772"/>
              <a:ext cx="1026817" cy="971888"/>
            </a:xfrm>
            <a:prstGeom prst="ellipse">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ontserrat" pitchFamily="2" charset="77"/>
                </a:rPr>
                <a:t>q</a:t>
              </a:r>
              <a:r>
                <a:rPr lang="en-US" sz="2800" baseline="-25000" dirty="0">
                  <a:solidFill>
                    <a:schemeClr val="tx1"/>
                  </a:solidFill>
                  <a:latin typeface="Montserrat" pitchFamily="2" charset="77"/>
                </a:rPr>
                <a:t>$</a:t>
              </a:r>
            </a:p>
          </p:txBody>
        </p:sp>
        <p:cxnSp>
          <p:nvCxnSpPr>
            <p:cNvPr id="61" name="Straight Arrow Connector 60">
              <a:extLst>
                <a:ext uri="{FF2B5EF4-FFF2-40B4-BE49-F238E27FC236}">
                  <a16:creationId xmlns:a16="http://schemas.microsoft.com/office/drawing/2014/main" id="{43F10C81-4C3F-3A65-D791-BD8104738E87}"/>
                </a:ext>
              </a:extLst>
            </p:cNvPr>
            <p:cNvCxnSpPr>
              <a:cxnSpLocks/>
            </p:cNvCxnSpPr>
            <p:nvPr/>
          </p:nvCxnSpPr>
          <p:spPr>
            <a:xfrm>
              <a:off x="5698936" y="3614716"/>
              <a:ext cx="7941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66278D6-E9D4-3199-9C17-DAE46F24F9E5}"/>
                </a:ext>
              </a:extLst>
            </p:cNvPr>
            <p:cNvSpPr txBox="1"/>
            <p:nvPr/>
          </p:nvSpPr>
          <p:spPr>
            <a:xfrm>
              <a:off x="2177880" y="3135122"/>
              <a:ext cx="309932" cy="523220"/>
            </a:xfrm>
            <a:prstGeom prst="rect">
              <a:avLst/>
            </a:prstGeom>
            <a:noFill/>
          </p:spPr>
          <p:txBody>
            <a:bodyPr wrap="square">
              <a:spAutoFit/>
            </a:bodyPr>
            <a:lstStyle/>
            <a:p>
              <a:r>
                <a:rPr lang="en-US" sz="2800" dirty="0">
                  <a:latin typeface="Montserrat" pitchFamily="2" charset="77"/>
                </a:rPr>
                <a:t>ε</a:t>
              </a:r>
            </a:p>
          </p:txBody>
        </p:sp>
        <p:sp>
          <p:nvSpPr>
            <p:cNvPr id="64" name="TextBox 63">
              <a:extLst>
                <a:ext uri="{FF2B5EF4-FFF2-40B4-BE49-F238E27FC236}">
                  <a16:creationId xmlns:a16="http://schemas.microsoft.com/office/drawing/2014/main" id="{0CDF0B17-600D-7FCB-C37F-734231B7192F}"/>
                </a:ext>
              </a:extLst>
            </p:cNvPr>
            <p:cNvSpPr txBox="1"/>
            <p:nvPr/>
          </p:nvSpPr>
          <p:spPr>
            <a:xfrm>
              <a:off x="4090878" y="4107730"/>
              <a:ext cx="309932" cy="523220"/>
            </a:xfrm>
            <a:prstGeom prst="rect">
              <a:avLst/>
            </a:prstGeom>
            <a:noFill/>
          </p:spPr>
          <p:txBody>
            <a:bodyPr wrap="square">
              <a:spAutoFit/>
            </a:bodyPr>
            <a:lstStyle/>
            <a:p>
              <a:r>
                <a:rPr lang="en-US" sz="2800" dirty="0">
                  <a:latin typeface="Montserrat" pitchFamily="2" charset="77"/>
                </a:rPr>
                <a:t>ε</a:t>
              </a:r>
            </a:p>
          </p:txBody>
        </p:sp>
        <p:sp>
          <p:nvSpPr>
            <p:cNvPr id="65" name="TextBox 64">
              <a:extLst>
                <a:ext uri="{FF2B5EF4-FFF2-40B4-BE49-F238E27FC236}">
                  <a16:creationId xmlns:a16="http://schemas.microsoft.com/office/drawing/2014/main" id="{DA3954DA-5130-3577-7EC9-6EA5A9C153B8}"/>
                </a:ext>
              </a:extLst>
            </p:cNvPr>
            <p:cNvSpPr txBox="1"/>
            <p:nvPr/>
          </p:nvSpPr>
          <p:spPr>
            <a:xfrm>
              <a:off x="5819770" y="3116988"/>
              <a:ext cx="309932" cy="523220"/>
            </a:xfrm>
            <a:prstGeom prst="rect">
              <a:avLst/>
            </a:prstGeom>
            <a:noFill/>
          </p:spPr>
          <p:txBody>
            <a:bodyPr wrap="square">
              <a:spAutoFit/>
            </a:bodyPr>
            <a:lstStyle/>
            <a:p>
              <a:r>
                <a:rPr lang="en-US" sz="2800" dirty="0">
                  <a:latin typeface="Montserrat" pitchFamily="2" charset="77"/>
                </a:rPr>
                <a:t>ε</a:t>
              </a:r>
            </a:p>
          </p:txBody>
        </p:sp>
        <p:sp>
          <p:nvSpPr>
            <p:cNvPr id="66" name="TextBox 65">
              <a:extLst>
                <a:ext uri="{FF2B5EF4-FFF2-40B4-BE49-F238E27FC236}">
                  <a16:creationId xmlns:a16="http://schemas.microsoft.com/office/drawing/2014/main" id="{7ABC8C29-4468-6640-E255-706C76F17186}"/>
                </a:ext>
              </a:extLst>
            </p:cNvPr>
            <p:cNvSpPr txBox="1"/>
            <p:nvPr/>
          </p:nvSpPr>
          <p:spPr>
            <a:xfrm>
              <a:off x="3987395" y="3101217"/>
              <a:ext cx="309932" cy="523220"/>
            </a:xfrm>
            <a:prstGeom prst="rect">
              <a:avLst/>
            </a:prstGeom>
            <a:noFill/>
          </p:spPr>
          <p:txBody>
            <a:bodyPr wrap="square">
              <a:spAutoFit/>
            </a:bodyPr>
            <a:lstStyle/>
            <a:p>
              <a:r>
                <a:rPr lang="en-US" sz="2800" dirty="0">
                  <a:latin typeface="Montserrat" pitchFamily="2" charset="77"/>
                </a:rPr>
                <a:t>a</a:t>
              </a:r>
            </a:p>
          </p:txBody>
        </p:sp>
        <p:sp>
          <p:nvSpPr>
            <p:cNvPr id="67" name="TextBox 66">
              <a:extLst>
                <a:ext uri="{FF2B5EF4-FFF2-40B4-BE49-F238E27FC236}">
                  <a16:creationId xmlns:a16="http://schemas.microsoft.com/office/drawing/2014/main" id="{577ED6BB-72DD-96EA-911E-26BAA8B60820}"/>
                </a:ext>
              </a:extLst>
            </p:cNvPr>
            <p:cNvSpPr txBox="1"/>
            <p:nvPr/>
          </p:nvSpPr>
          <p:spPr>
            <a:xfrm>
              <a:off x="4788750" y="2390744"/>
              <a:ext cx="309932" cy="523220"/>
            </a:xfrm>
            <a:prstGeom prst="rect">
              <a:avLst/>
            </a:prstGeom>
            <a:noFill/>
          </p:spPr>
          <p:txBody>
            <a:bodyPr wrap="square">
              <a:spAutoFit/>
            </a:bodyPr>
            <a:lstStyle/>
            <a:p>
              <a:r>
                <a:rPr lang="en-US" sz="2800" dirty="0">
                  <a:latin typeface="Montserrat" pitchFamily="2" charset="77"/>
                </a:rPr>
                <a:t>a</a:t>
              </a:r>
            </a:p>
          </p:txBody>
        </p:sp>
        <p:sp>
          <p:nvSpPr>
            <p:cNvPr id="68" name="Oval 67">
              <a:extLst>
                <a:ext uri="{FF2B5EF4-FFF2-40B4-BE49-F238E27FC236}">
                  <a16:creationId xmlns:a16="http://schemas.microsoft.com/office/drawing/2014/main" id="{849ADF43-9673-8095-7217-4318FAC839EF}"/>
                </a:ext>
              </a:extLst>
            </p:cNvPr>
            <p:cNvSpPr/>
            <p:nvPr/>
          </p:nvSpPr>
          <p:spPr>
            <a:xfrm>
              <a:off x="6602468" y="3224681"/>
              <a:ext cx="794128" cy="791133"/>
            </a:xfrm>
            <a:prstGeom prst="ellipse">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aseline="-25000" dirty="0">
                <a:solidFill>
                  <a:schemeClr val="tx1"/>
                </a:solidFill>
                <a:latin typeface="Montserrat" pitchFamily="2" charset="77"/>
              </a:endParaRPr>
            </a:p>
          </p:txBody>
        </p:sp>
      </p:grpSp>
      <p:sp>
        <p:nvSpPr>
          <p:cNvPr id="72" name="TextBox 71">
            <a:extLst>
              <a:ext uri="{FF2B5EF4-FFF2-40B4-BE49-F238E27FC236}">
                <a16:creationId xmlns:a16="http://schemas.microsoft.com/office/drawing/2014/main" id="{DB3D466E-0D6B-0D2B-5CB0-AB6CADF521B8}"/>
              </a:ext>
            </a:extLst>
          </p:cNvPr>
          <p:cNvSpPr txBox="1"/>
          <p:nvPr/>
        </p:nvSpPr>
        <p:spPr>
          <a:xfrm>
            <a:off x="1018799" y="4972837"/>
            <a:ext cx="3402372" cy="400110"/>
          </a:xfrm>
          <a:prstGeom prst="rect">
            <a:avLst/>
          </a:prstGeom>
          <a:noFill/>
        </p:spPr>
        <p:txBody>
          <a:bodyPr wrap="square">
            <a:spAutoFit/>
          </a:bodyPr>
          <a:lstStyle/>
          <a:p>
            <a:r>
              <a:rPr lang="en-US" sz="2000" i="1" dirty="0">
                <a:latin typeface="Montserrat" pitchFamily="2" charset="77"/>
              </a:rPr>
              <a:t>Input:  aaa</a:t>
            </a:r>
          </a:p>
        </p:txBody>
      </p:sp>
      <p:sp>
        <p:nvSpPr>
          <p:cNvPr id="73" name="TextBox 72">
            <a:extLst>
              <a:ext uri="{FF2B5EF4-FFF2-40B4-BE49-F238E27FC236}">
                <a16:creationId xmlns:a16="http://schemas.microsoft.com/office/drawing/2014/main" id="{463C04EA-702E-C04A-68AE-E483F26A6A75}"/>
              </a:ext>
            </a:extLst>
          </p:cNvPr>
          <p:cNvSpPr txBox="1"/>
          <p:nvPr/>
        </p:nvSpPr>
        <p:spPr>
          <a:xfrm>
            <a:off x="1018799" y="4962980"/>
            <a:ext cx="3402372" cy="400110"/>
          </a:xfrm>
          <a:prstGeom prst="rect">
            <a:avLst/>
          </a:prstGeom>
          <a:noFill/>
        </p:spPr>
        <p:txBody>
          <a:bodyPr wrap="square">
            <a:spAutoFit/>
          </a:bodyPr>
          <a:lstStyle/>
          <a:p>
            <a:r>
              <a:rPr lang="en-US" sz="2000" i="1" dirty="0">
                <a:latin typeface="Montserrat" pitchFamily="2" charset="77"/>
              </a:rPr>
              <a:t>Input:  aaaa…aa!</a:t>
            </a:r>
          </a:p>
        </p:txBody>
      </p:sp>
      <p:cxnSp>
        <p:nvCxnSpPr>
          <p:cNvPr id="75" name="Elbow Connector 74">
            <a:extLst>
              <a:ext uri="{FF2B5EF4-FFF2-40B4-BE49-F238E27FC236}">
                <a16:creationId xmlns:a16="http://schemas.microsoft.com/office/drawing/2014/main" id="{D8BD0080-DA4D-008F-54EA-8C191F730EFC}"/>
              </a:ext>
            </a:extLst>
          </p:cNvPr>
          <p:cNvCxnSpPr>
            <a:cxnSpLocks/>
          </p:cNvCxnSpPr>
          <p:nvPr/>
        </p:nvCxnSpPr>
        <p:spPr>
          <a:xfrm>
            <a:off x="2724346" y="5241303"/>
            <a:ext cx="1696825" cy="393809"/>
          </a:xfrm>
          <a:prstGeom prst="bentConnector3">
            <a:avLst>
              <a:gd name="adj1" fmla="val -556"/>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sp>
        <p:nvSpPr>
          <p:cNvPr id="77" name="Rounded Rectangle 76">
            <a:extLst>
              <a:ext uri="{FF2B5EF4-FFF2-40B4-BE49-F238E27FC236}">
                <a16:creationId xmlns:a16="http://schemas.microsoft.com/office/drawing/2014/main" id="{BB233B17-CFDB-01EF-4C08-E5E8401D96BA}"/>
              </a:ext>
            </a:extLst>
          </p:cNvPr>
          <p:cNvSpPr/>
          <p:nvPr/>
        </p:nvSpPr>
        <p:spPr>
          <a:xfrm>
            <a:off x="4421170" y="5441862"/>
            <a:ext cx="4270343" cy="386499"/>
          </a:xfrm>
          <a:prstGeom prst="roundRect">
            <a:avLst/>
          </a:prstGeom>
          <a:solidFill>
            <a:schemeClr val="accent3">
              <a:alpha val="29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Exponentially different paths</a:t>
            </a:r>
          </a:p>
        </p:txBody>
      </p:sp>
      <p:cxnSp>
        <p:nvCxnSpPr>
          <p:cNvPr id="78" name="Elbow Connector 77">
            <a:extLst>
              <a:ext uri="{FF2B5EF4-FFF2-40B4-BE49-F238E27FC236}">
                <a16:creationId xmlns:a16="http://schemas.microsoft.com/office/drawing/2014/main" id="{FE9CAEE3-FB9B-4B4E-0DD2-BBEDAC365B5D}"/>
              </a:ext>
            </a:extLst>
          </p:cNvPr>
          <p:cNvCxnSpPr>
            <a:cxnSpLocks/>
            <a:endCxn id="79" idx="1"/>
          </p:cNvCxnSpPr>
          <p:nvPr/>
        </p:nvCxnSpPr>
        <p:spPr>
          <a:xfrm flipV="1">
            <a:off x="3227585" y="4922991"/>
            <a:ext cx="884152" cy="142080"/>
          </a:xfrm>
          <a:prstGeom prst="bentConnector3">
            <a:avLst>
              <a:gd name="adj1" fmla="val 1364"/>
            </a:avLst>
          </a:prstGeom>
          <a:ln w="19050">
            <a:solidFill>
              <a:schemeClr val="accent3"/>
            </a:solidFill>
            <a:tailEnd type="triangle"/>
          </a:ln>
        </p:spPr>
        <p:style>
          <a:lnRef idx="1">
            <a:schemeClr val="accent2"/>
          </a:lnRef>
          <a:fillRef idx="0">
            <a:schemeClr val="accent2"/>
          </a:fillRef>
          <a:effectRef idx="0">
            <a:schemeClr val="accent2"/>
          </a:effectRef>
          <a:fontRef idx="minor">
            <a:schemeClr val="tx1"/>
          </a:fontRef>
        </p:style>
      </p:cxnSp>
      <p:sp>
        <p:nvSpPr>
          <p:cNvPr id="79" name="Rounded Rectangle 78">
            <a:extLst>
              <a:ext uri="{FF2B5EF4-FFF2-40B4-BE49-F238E27FC236}">
                <a16:creationId xmlns:a16="http://schemas.microsoft.com/office/drawing/2014/main" id="{0275DFFE-AB8D-CBB5-6C22-4C5F3CF62178}"/>
              </a:ext>
            </a:extLst>
          </p:cNvPr>
          <p:cNvSpPr/>
          <p:nvPr/>
        </p:nvSpPr>
        <p:spPr>
          <a:xfrm>
            <a:off x="4111737" y="4729741"/>
            <a:ext cx="1526832" cy="386499"/>
          </a:xfrm>
          <a:prstGeom prst="roundRect">
            <a:avLst/>
          </a:prstGeom>
          <a:solidFill>
            <a:schemeClr val="accent3">
              <a:alpha val="29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Mismatch</a:t>
            </a:r>
          </a:p>
        </p:txBody>
      </p:sp>
      <p:cxnSp>
        <p:nvCxnSpPr>
          <p:cNvPr id="90" name="Straight Arrow Connector 89">
            <a:extLst>
              <a:ext uri="{FF2B5EF4-FFF2-40B4-BE49-F238E27FC236}">
                <a16:creationId xmlns:a16="http://schemas.microsoft.com/office/drawing/2014/main" id="{227EB8F0-F771-8CB6-12DC-11E669EB3FB8}"/>
              </a:ext>
            </a:extLst>
          </p:cNvPr>
          <p:cNvCxnSpPr>
            <a:cxnSpLocks/>
            <a:stCxn id="20" idx="6"/>
            <a:endCxn id="21" idx="2"/>
          </p:cNvCxnSpPr>
          <p:nvPr/>
        </p:nvCxnSpPr>
        <p:spPr>
          <a:xfrm>
            <a:off x="5482558" y="3025957"/>
            <a:ext cx="864481"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urved Connector 93">
            <a:extLst>
              <a:ext uri="{FF2B5EF4-FFF2-40B4-BE49-F238E27FC236}">
                <a16:creationId xmlns:a16="http://schemas.microsoft.com/office/drawing/2014/main" id="{4A326C2A-B2CA-2104-4AA2-3553382112BB}"/>
              </a:ext>
            </a:extLst>
          </p:cNvPr>
          <p:cNvCxnSpPr>
            <a:cxnSpLocks/>
            <a:stCxn id="21" idx="6"/>
          </p:cNvCxnSpPr>
          <p:nvPr/>
        </p:nvCxnSpPr>
        <p:spPr>
          <a:xfrm flipH="1">
            <a:off x="7298832" y="3025957"/>
            <a:ext cx="165991" cy="462956"/>
          </a:xfrm>
          <a:prstGeom prst="curvedConnector4">
            <a:avLst>
              <a:gd name="adj1" fmla="val -137718"/>
              <a:gd name="adj2" fmla="val 249184"/>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1748360-FDA5-C616-93AA-E0CE092AFC0F}"/>
              </a:ext>
            </a:extLst>
          </p:cNvPr>
          <p:cNvSpPr txBox="1"/>
          <p:nvPr/>
        </p:nvSpPr>
        <p:spPr>
          <a:xfrm>
            <a:off x="7679238" y="3449080"/>
            <a:ext cx="337389" cy="523220"/>
          </a:xfrm>
          <a:prstGeom prst="rect">
            <a:avLst/>
          </a:prstGeom>
          <a:noFill/>
          <a:ln w="28575">
            <a:noFill/>
          </a:ln>
        </p:spPr>
        <p:txBody>
          <a:bodyPr wrap="square">
            <a:spAutoFit/>
          </a:bodyPr>
          <a:lstStyle/>
          <a:p>
            <a:r>
              <a:rPr lang="en-US" sz="2800" b="1" dirty="0">
                <a:solidFill>
                  <a:srgbClr val="FF0000"/>
                </a:solidFill>
                <a:latin typeface="Montserrat" pitchFamily="2" charset="77"/>
              </a:rPr>
              <a:t>!</a:t>
            </a:r>
          </a:p>
        </p:txBody>
      </p:sp>
      <p:cxnSp>
        <p:nvCxnSpPr>
          <p:cNvPr id="105" name="Curved Connector 104">
            <a:extLst>
              <a:ext uri="{FF2B5EF4-FFF2-40B4-BE49-F238E27FC236}">
                <a16:creationId xmlns:a16="http://schemas.microsoft.com/office/drawing/2014/main" id="{D18106D9-0477-6AA2-2CDE-9C2C121876A5}"/>
              </a:ext>
            </a:extLst>
          </p:cNvPr>
          <p:cNvCxnSpPr>
            <a:cxnSpLocks/>
            <a:endCxn id="21" idx="0"/>
          </p:cNvCxnSpPr>
          <p:nvPr/>
        </p:nvCxnSpPr>
        <p:spPr>
          <a:xfrm rot="10800000">
            <a:off x="6905931" y="2465070"/>
            <a:ext cx="175780" cy="14660"/>
          </a:xfrm>
          <a:prstGeom prst="curvedConnector4">
            <a:avLst>
              <a:gd name="adj1" fmla="val -20964"/>
              <a:gd name="adj2" fmla="val 8676398"/>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6" name="Footer Placeholder 3">
            <a:extLst>
              <a:ext uri="{FF2B5EF4-FFF2-40B4-BE49-F238E27FC236}">
                <a16:creationId xmlns:a16="http://schemas.microsoft.com/office/drawing/2014/main" id="{05F4335B-BFF5-00D9-5D7B-48C2F8621F5A}"/>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27" name="Rounded Rectangle 26">
            <a:extLst>
              <a:ext uri="{FF2B5EF4-FFF2-40B4-BE49-F238E27FC236}">
                <a16:creationId xmlns:a16="http://schemas.microsoft.com/office/drawing/2014/main" id="{84F02D3B-4669-83E5-310A-4FF5D0BD983B}"/>
              </a:ext>
            </a:extLst>
          </p:cNvPr>
          <p:cNvSpPr/>
          <p:nvPr/>
        </p:nvSpPr>
        <p:spPr>
          <a:xfrm>
            <a:off x="3811836" y="953239"/>
            <a:ext cx="609334" cy="334362"/>
          </a:xfrm>
          <a:prstGeom prst="roundRect">
            <a:avLst/>
          </a:prstGeom>
          <a:solidFill>
            <a:srgbClr val="FF0000">
              <a:alpha val="32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40" name="Straight Arrow Connector 39">
            <a:extLst>
              <a:ext uri="{FF2B5EF4-FFF2-40B4-BE49-F238E27FC236}">
                <a16:creationId xmlns:a16="http://schemas.microsoft.com/office/drawing/2014/main" id="{228A29D3-96EE-4D50-CB7D-64EE4A41DCAB}"/>
              </a:ext>
            </a:extLst>
          </p:cNvPr>
          <p:cNvCxnSpPr>
            <a:cxnSpLocks/>
          </p:cNvCxnSpPr>
          <p:nvPr/>
        </p:nvCxnSpPr>
        <p:spPr>
          <a:xfrm>
            <a:off x="3500294" y="3025957"/>
            <a:ext cx="864481"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856D9F5-6F72-7E45-679F-D552757C3F52}"/>
              </a:ext>
            </a:extLst>
          </p:cNvPr>
          <p:cNvCxnSpPr>
            <a:cxnSpLocks/>
          </p:cNvCxnSpPr>
          <p:nvPr/>
        </p:nvCxnSpPr>
        <p:spPr>
          <a:xfrm>
            <a:off x="7477265" y="3025957"/>
            <a:ext cx="864481"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C80FA24-39A3-5182-0200-3BFDF1D8F9F8}"/>
              </a:ext>
            </a:extLst>
          </p:cNvPr>
          <p:cNvSpPr txBox="1"/>
          <p:nvPr/>
        </p:nvSpPr>
        <p:spPr>
          <a:xfrm>
            <a:off x="9121966" y="4494882"/>
            <a:ext cx="184731" cy="400110"/>
          </a:xfrm>
          <a:prstGeom prst="rect">
            <a:avLst/>
          </a:prstGeom>
          <a:noFill/>
        </p:spPr>
        <p:txBody>
          <a:bodyPr wrap="none" rtlCol="0">
            <a:spAutoFit/>
          </a:bodyPr>
          <a:lstStyle/>
          <a:p>
            <a:pPr algn="l"/>
            <a:endParaRPr lang="en-US" sz="2000" b="0" i="0" dirty="0" err="1">
              <a:latin typeface="Montserrat" pitchFamily="2" charset="77"/>
            </a:endParaRPr>
          </a:p>
        </p:txBody>
      </p:sp>
      <p:sp>
        <p:nvSpPr>
          <p:cNvPr id="45" name="Triangle 44">
            <a:extLst>
              <a:ext uri="{FF2B5EF4-FFF2-40B4-BE49-F238E27FC236}">
                <a16:creationId xmlns:a16="http://schemas.microsoft.com/office/drawing/2014/main" id="{DB4D523C-06BA-E749-AFBD-4251BEEA4188}"/>
              </a:ext>
            </a:extLst>
          </p:cNvPr>
          <p:cNvSpPr/>
          <p:nvPr/>
        </p:nvSpPr>
        <p:spPr>
          <a:xfrm rot="388890">
            <a:off x="7021409" y="2344629"/>
            <a:ext cx="156371" cy="16211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49" name="Triangle 48">
            <a:extLst>
              <a:ext uri="{FF2B5EF4-FFF2-40B4-BE49-F238E27FC236}">
                <a16:creationId xmlns:a16="http://schemas.microsoft.com/office/drawing/2014/main" id="{E12D9483-078A-70F4-78A5-9FA652A74BC2}"/>
              </a:ext>
            </a:extLst>
          </p:cNvPr>
          <p:cNvSpPr/>
          <p:nvPr/>
        </p:nvSpPr>
        <p:spPr>
          <a:xfrm rot="11901359">
            <a:off x="6817327" y="3574704"/>
            <a:ext cx="156371" cy="16211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50" name="Straight Arrow Connector 49">
            <a:extLst>
              <a:ext uri="{FF2B5EF4-FFF2-40B4-BE49-F238E27FC236}">
                <a16:creationId xmlns:a16="http://schemas.microsoft.com/office/drawing/2014/main" id="{81B763D5-76F0-7E77-3BE4-BAB0D6B13970}"/>
              </a:ext>
            </a:extLst>
          </p:cNvPr>
          <p:cNvCxnSpPr>
            <a:cxnSpLocks/>
          </p:cNvCxnSpPr>
          <p:nvPr/>
        </p:nvCxnSpPr>
        <p:spPr>
          <a:xfrm>
            <a:off x="5482423" y="3025957"/>
            <a:ext cx="864481"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a:extLst>
              <a:ext uri="{FF2B5EF4-FFF2-40B4-BE49-F238E27FC236}">
                <a16:creationId xmlns:a16="http://schemas.microsoft.com/office/drawing/2014/main" id="{6F151C41-EBDD-8B3B-8D9A-2DCC28F3A06B}"/>
              </a:ext>
            </a:extLst>
          </p:cNvPr>
          <p:cNvCxnSpPr>
            <a:cxnSpLocks/>
          </p:cNvCxnSpPr>
          <p:nvPr/>
        </p:nvCxnSpPr>
        <p:spPr>
          <a:xfrm rot="10800000">
            <a:off x="6905931" y="2465069"/>
            <a:ext cx="175780" cy="14660"/>
          </a:xfrm>
          <a:prstGeom prst="curvedConnector4">
            <a:avLst>
              <a:gd name="adj1" fmla="val -20964"/>
              <a:gd name="adj2" fmla="val 8676398"/>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DED8688-FD1D-E286-4301-EC6BEB83DA1E}"/>
              </a:ext>
            </a:extLst>
          </p:cNvPr>
          <p:cNvCxnSpPr>
            <a:cxnSpLocks/>
          </p:cNvCxnSpPr>
          <p:nvPr/>
        </p:nvCxnSpPr>
        <p:spPr>
          <a:xfrm>
            <a:off x="3500293" y="3025957"/>
            <a:ext cx="864481"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66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0" presetClass="path" presetSubtype="0" repeatCount="3000" accel="50000" decel="50000" fill="hold" grpId="1" nodeType="withEffect">
                                  <p:stCondLst>
                                    <p:cond delay="0"/>
                                  </p:stCondLst>
                                  <p:childTnLst>
                                    <p:animMotion origin="layout" path="M 0 0 C 0.00091 -0.03426 0.00182 -0.06852 0.00143 -0.09676 C 0.00091 -0.12523 -0.00156 -0.15532 -0.00286 -0.1699 C -0.00416 -0.18426 -0.00469 -0.19699 -0.00638 -0.18356 C -0.0082 -0.17037 -0.01198 -0.12176 -0.01341 -0.09051 C -0.01497 -0.05926 -0.01549 0.00394 -0.01549 0.00394 L -0.01549 0.00394 L -0.01549 0.00394 " pathEditMode="relative" ptsTypes="AAAAAAAA">
                                      <p:cBhvr>
                                        <p:cTn id="16" dur="2000" fill="hold"/>
                                        <p:tgtEl>
                                          <p:spTgt spid="45"/>
                                        </p:tgtEl>
                                        <p:attrNameLst>
                                          <p:attrName>ppt_x</p:attrName>
                                          <p:attrName>ppt_y</p:attrName>
                                        </p:attrNameLst>
                                      </p:cBhvr>
                                    </p:animMotion>
                                  </p:childTnLst>
                                  <p:subTnLst>
                                    <p:set>
                                      <p:cBhvr override="childStyle">
                                        <p:cTn dur="1" fill="hold" display="0" masterRel="sameClick" afterEffect="1">
                                          <p:stCondLst>
                                            <p:cond evt="end" delay="0">
                                              <p:tn val="15"/>
                                            </p:cond>
                                          </p:stCondLst>
                                        </p:cTn>
                                        <p:tgtEl>
                                          <p:spTgt spid="45"/>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7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0" presetClass="path" presetSubtype="0" repeatCount="10000" accel="50000" decel="50000" fill="hold" grpId="1" nodeType="withEffect">
                                  <p:stCondLst>
                                    <p:cond delay="0"/>
                                  </p:stCondLst>
                                  <p:childTnLst>
                                    <p:animMotion origin="layout" path="M -4.79167E-6 -0.00023 C -0.00117 0.0081 -0.00221 0.01667 -0.00807 0.0257 C -0.01393 0.03472 -0.02187 0.04676 -0.03489 0.05371 C -0.04804 0.06088 -0.0694 0.06968 -0.08658 0.06852 C -0.1039 0.06713 -0.12643 0.05509 -0.13841 0.04676 C -0.15026 0.0382 -0.15416 0.02546 -0.15833 0.01736 C -0.16263 0.00926 -0.16354 -0.00208 -0.16354 -0.00208 L -0.16354 -0.00208 L -0.16354 -0.00208 " pathEditMode="relative" rAng="0" ptsTypes="AAAAAAAAA">
                                      <p:cBhvr>
                                        <p:cTn id="60" dur="1000" fill="hold"/>
                                        <p:tgtEl>
                                          <p:spTgt spid="49"/>
                                        </p:tgtEl>
                                        <p:attrNameLst>
                                          <p:attrName>ppt_x</p:attrName>
                                          <p:attrName>ppt_y</p:attrName>
                                        </p:attrNameLst>
                                      </p:cBhvr>
                                      <p:rCtr x="-8177"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3" grpId="0"/>
      <p:bldP spid="77" grpId="0" animBg="1"/>
      <p:bldP spid="79" grpId="0" animBg="1"/>
      <p:bldP spid="95" grpId="0"/>
      <p:bldP spid="27" grpId="0" animBg="1"/>
      <p:bldP spid="45" grpId="0" animBg="1"/>
      <p:bldP spid="45" grpId="1" animBg="1"/>
      <p:bldP spid="45" grpId="2" animBg="1"/>
      <p:bldP spid="49" grpId="0" animBg="1"/>
      <p:bldP spid="49"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FAC283-5544-857C-BE41-E8092AAF2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BEB84-CB59-E2F4-284E-7C201196B23F}"/>
              </a:ext>
            </a:extLst>
          </p:cNvPr>
          <p:cNvSpPr>
            <a:spLocks noGrp="1"/>
          </p:cNvSpPr>
          <p:nvPr>
            <p:ph type="title"/>
          </p:nvPr>
        </p:nvSpPr>
        <p:spPr/>
        <p:txBody>
          <a:bodyPr>
            <a:normAutofit/>
          </a:bodyPr>
          <a:lstStyle/>
          <a:p>
            <a:r>
              <a:rPr lang="en-GB" dirty="0"/>
              <a:t>What Does It All Mean?</a:t>
            </a:r>
            <a:endParaRPr lang="en-US" dirty="0"/>
          </a:p>
        </p:txBody>
      </p:sp>
      <p:sp>
        <p:nvSpPr>
          <p:cNvPr id="4" name="Slide Number Placeholder 3">
            <a:extLst>
              <a:ext uri="{FF2B5EF4-FFF2-40B4-BE49-F238E27FC236}">
                <a16:creationId xmlns:a16="http://schemas.microsoft.com/office/drawing/2014/main" id="{C27CCD34-C3C7-D174-1D8E-87AEC80D5310}"/>
              </a:ext>
            </a:extLst>
          </p:cNvPr>
          <p:cNvSpPr>
            <a:spLocks noGrp="1"/>
          </p:cNvSpPr>
          <p:nvPr>
            <p:ph type="sldNum" sz="quarter" idx="11"/>
          </p:nvPr>
        </p:nvSpPr>
        <p:spPr/>
        <p:txBody>
          <a:bodyPr/>
          <a:lstStyle/>
          <a:p>
            <a:fld id="{52689698-0BB7-BE4D-A8C0-0C9B085F3959}" type="slidenum">
              <a:rPr lang="de-DE" smtClean="0"/>
              <a:pPr/>
              <a:t>26</a:t>
            </a:fld>
            <a:endParaRPr lang="de-DE" dirty="0"/>
          </a:p>
        </p:txBody>
      </p:sp>
      <p:grpSp>
        <p:nvGrpSpPr>
          <p:cNvPr id="5" name="Group 4">
            <a:extLst>
              <a:ext uri="{FF2B5EF4-FFF2-40B4-BE49-F238E27FC236}">
                <a16:creationId xmlns:a16="http://schemas.microsoft.com/office/drawing/2014/main" id="{584DBE81-6321-A946-FE08-4D8614FC9FDD}"/>
              </a:ext>
            </a:extLst>
          </p:cNvPr>
          <p:cNvGrpSpPr/>
          <p:nvPr/>
        </p:nvGrpSpPr>
        <p:grpSpPr>
          <a:xfrm>
            <a:off x="692990" y="1361779"/>
            <a:ext cx="2354742" cy="4413531"/>
            <a:chOff x="1760251" y="1372687"/>
            <a:chExt cx="2354742" cy="4413531"/>
          </a:xfrm>
        </p:grpSpPr>
        <p:grpSp>
          <p:nvGrpSpPr>
            <p:cNvPr id="6" name="Group 5">
              <a:extLst>
                <a:ext uri="{FF2B5EF4-FFF2-40B4-BE49-F238E27FC236}">
                  <a16:creationId xmlns:a16="http://schemas.microsoft.com/office/drawing/2014/main" id="{7E3D81DB-2CBB-7B1F-2CF9-A41CC1127B7D}"/>
                </a:ext>
              </a:extLst>
            </p:cNvPr>
            <p:cNvGrpSpPr/>
            <p:nvPr/>
          </p:nvGrpSpPr>
          <p:grpSpPr>
            <a:xfrm>
              <a:off x="1760251" y="1372687"/>
              <a:ext cx="2354742" cy="4413531"/>
              <a:chOff x="5014544" y="1402641"/>
              <a:chExt cx="2354742" cy="4413531"/>
            </a:xfrm>
          </p:grpSpPr>
          <p:sp>
            <p:nvSpPr>
              <p:cNvPr id="10" name="Rounded Rectangular Callout 7">
                <a:extLst>
                  <a:ext uri="{FF2B5EF4-FFF2-40B4-BE49-F238E27FC236}">
                    <a16:creationId xmlns:a16="http://schemas.microsoft.com/office/drawing/2014/main" id="{B9F6F866-0004-20C8-1D7E-638ED05801EE}"/>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FDE71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11" name="Straight Connector 10">
                <a:extLst>
                  <a:ext uri="{FF2B5EF4-FFF2-40B4-BE49-F238E27FC236}">
                    <a16:creationId xmlns:a16="http://schemas.microsoft.com/office/drawing/2014/main" id="{7A82FDC5-C871-33D6-3423-A742A29ABC54}"/>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244B4AE-0F93-DF31-D81F-A7AB30079B56}"/>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3" name="Delay 9">
                <a:extLst>
                  <a:ext uri="{FF2B5EF4-FFF2-40B4-BE49-F238E27FC236}">
                    <a16:creationId xmlns:a16="http://schemas.microsoft.com/office/drawing/2014/main" id="{7FD79CE8-1B5C-4526-7F82-0099EA849466}"/>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FDE71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Montserrat" pitchFamily="2" charset="77"/>
                  </a:rPr>
                  <a:t>1</a:t>
                </a:r>
                <a:endParaRPr lang="en-US" sz="4400" b="1" i="0" dirty="0">
                  <a:solidFill>
                    <a:schemeClr val="tx1"/>
                  </a:solidFill>
                  <a:latin typeface="Montserrat" pitchFamily="2" charset="77"/>
                </a:endParaRPr>
              </a:p>
            </p:txBody>
          </p:sp>
        </p:grpSp>
        <p:sp>
          <p:nvSpPr>
            <p:cNvPr id="7" name="TextBox 6">
              <a:extLst>
                <a:ext uri="{FF2B5EF4-FFF2-40B4-BE49-F238E27FC236}">
                  <a16:creationId xmlns:a16="http://schemas.microsoft.com/office/drawing/2014/main" id="{50133E8D-B6EA-70E6-A4C9-1FD072A63F2D}"/>
                </a:ext>
              </a:extLst>
            </p:cNvPr>
            <p:cNvSpPr txBox="1"/>
            <p:nvPr/>
          </p:nvSpPr>
          <p:spPr>
            <a:xfrm>
              <a:off x="1785591" y="3313352"/>
              <a:ext cx="2308378" cy="1015663"/>
            </a:xfrm>
            <a:prstGeom prst="rect">
              <a:avLst/>
            </a:prstGeom>
            <a:noFill/>
          </p:spPr>
          <p:txBody>
            <a:bodyPr wrap="square" rtlCol="0">
              <a:spAutoFit/>
            </a:bodyPr>
            <a:lstStyle/>
            <a:p>
              <a:pPr algn="ctr"/>
              <a:r>
                <a:rPr lang="en-US" sz="2000" dirty="0">
                  <a:latin typeface="Montserrat" pitchFamily="2" charset="77"/>
                </a:rPr>
                <a:t>Risk depends on engine, threat model, limits.</a:t>
              </a:r>
              <a:endParaRPr lang="en-US" sz="2000" b="0" i="0" dirty="0">
                <a:latin typeface="Montserrat" pitchFamily="2" charset="77"/>
              </a:endParaRPr>
            </a:p>
          </p:txBody>
        </p:sp>
        <p:sp>
          <p:nvSpPr>
            <p:cNvPr id="8" name="TextBox 7">
              <a:extLst>
                <a:ext uri="{FF2B5EF4-FFF2-40B4-BE49-F238E27FC236}">
                  <a16:creationId xmlns:a16="http://schemas.microsoft.com/office/drawing/2014/main" id="{43A2E01B-A747-B251-F2AE-095B366E0B73}"/>
                </a:ext>
              </a:extLst>
            </p:cNvPr>
            <p:cNvSpPr txBox="1"/>
            <p:nvPr/>
          </p:nvSpPr>
          <p:spPr>
            <a:xfrm>
              <a:off x="1888408" y="4498467"/>
              <a:ext cx="2098430" cy="707886"/>
            </a:xfrm>
            <a:prstGeom prst="rect">
              <a:avLst/>
            </a:prstGeom>
            <a:noFill/>
          </p:spPr>
          <p:txBody>
            <a:bodyPr wrap="square" rtlCol="0">
              <a:spAutoFit/>
            </a:bodyPr>
            <a:lstStyle/>
            <a:p>
              <a:pPr algn="ctr"/>
              <a:r>
                <a:rPr lang="en-US" sz="2000" b="1" dirty="0">
                  <a:latin typeface="Montserrat" pitchFamily="2" charset="77"/>
                </a:rPr>
                <a:t>ReDoS is contextual</a:t>
              </a:r>
              <a:endParaRPr lang="en-US" sz="2000" b="1" i="0" dirty="0">
                <a:latin typeface="Montserrat" pitchFamily="2" charset="77"/>
              </a:endParaRPr>
            </a:p>
          </p:txBody>
        </p:sp>
      </p:grpSp>
      <p:pic>
        <p:nvPicPr>
          <p:cNvPr id="32" name="Picture 31">
            <a:extLst>
              <a:ext uri="{FF2B5EF4-FFF2-40B4-BE49-F238E27FC236}">
                <a16:creationId xmlns:a16="http://schemas.microsoft.com/office/drawing/2014/main" id="{279BFF67-7D1E-DD61-498B-30812AF283F2}"/>
              </a:ext>
            </a:extLst>
          </p:cNvPr>
          <p:cNvPicPr>
            <a:picLocks noChangeAspect="1"/>
          </p:cNvPicPr>
          <p:nvPr/>
        </p:nvPicPr>
        <p:blipFill>
          <a:blip r:embed="rId3"/>
          <a:stretch>
            <a:fillRect/>
          </a:stretch>
        </p:blipFill>
        <p:spPr>
          <a:xfrm>
            <a:off x="1572909" y="2155707"/>
            <a:ext cx="610191" cy="610191"/>
          </a:xfrm>
          <a:prstGeom prst="rect">
            <a:avLst/>
          </a:prstGeom>
        </p:spPr>
      </p:pic>
      <p:sp>
        <p:nvSpPr>
          <p:cNvPr id="46" name="Footer Placeholder 3">
            <a:extLst>
              <a:ext uri="{FF2B5EF4-FFF2-40B4-BE49-F238E27FC236}">
                <a16:creationId xmlns:a16="http://schemas.microsoft.com/office/drawing/2014/main" id="{13B7E72B-BD19-E585-3D08-A29A784767F6}"/>
              </a:ext>
            </a:extLst>
          </p:cNvPr>
          <p:cNvSpPr>
            <a:spLocks noGrp="1"/>
          </p:cNvSpPr>
          <p:nvPr>
            <p:ph type="ftr" sz="quarter" idx="10"/>
          </p:nvPr>
        </p:nvSpPr>
        <p:spPr/>
        <p:txBody>
          <a:bodyPr/>
          <a:lstStyle/>
          <a:p>
            <a:r>
              <a:rPr lang="de-DE" dirty="0"/>
              <a:t>Masudul Hasan Masud Bhuiyan - CISPA Helmholtz Center for Information Security</a:t>
            </a:r>
          </a:p>
        </p:txBody>
      </p:sp>
      <p:grpSp>
        <p:nvGrpSpPr>
          <p:cNvPr id="79" name="Group 78">
            <a:extLst>
              <a:ext uri="{FF2B5EF4-FFF2-40B4-BE49-F238E27FC236}">
                <a16:creationId xmlns:a16="http://schemas.microsoft.com/office/drawing/2014/main" id="{9AFEACF2-2620-EB04-F7D9-48876DB6E2A7}"/>
              </a:ext>
            </a:extLst>
          </p:cNvPr>
          <p:cNvGrpSpPr/>
          <p:nvPr/>
        </p:nvGrpSpPr>
        <p:grpSpPr>
          <a:xfrm>
            <a:off x="3525918" y="1361779"/>
            <a:ext cx="2354742" cy="4413531"/>
            <a:chOff x="3525918" y="1361779"/>
            <a:chExt cx="2354742" cy="4413531"/>
          </a:xfrm>
        </p:grpSpPr>
        <p:grpSp>
          <p:nvGrpSpPr>
            <p:cNvPr id="52" name="Group 51">
              <a:extLst>
                <a:ext uri="{FF2B5EF4-FFF2-40B4-BE49-F238E27FC236}">
                  <a16:creationId xmlns:a16="http://schemas.microsoft.com/office/drawing/2014/main" id="{FFDE0387-1D18-434A-898A-D0F5DE048DD8}"/>
                </a:ext>
              </a:extLst>
            </p:cNvPr>
            <p:cNvGrpSpPr/>
            <p:nvPr/>
          </p:nvGrpSpPr>
          <p:grpSpPr>
            <a:xfrm>
              <a:off x="3525918" y="1361779"/>
              <a:ext cx="2354742" cy="4413531"/>
              <a:chOff x="1760251" y="1372687"/>
              <a:chExt cx="2354742" cy="4413531"/>
            </a:xfrm>
          </p:grpSpPr>
          <p:grpSp>
            <p:nvGrpSpPr>
              <p:cNvPr id="53" name="Group 52">
                <a:extLst>
                  <a:ext uri="{FF2B5EF4-FFF2-40B4-BE49-F238E27FC236}">
                    <a16:creationId xmlns:a16="http://schemas.microsoft.com/office/drawing/2014/main" id="{8F7CDF98-511B-9D14-F43B-CF56A91527FB}"/>
                  </a:ext>
                </a:extLst>
              </p:cNvPr>
              <p:cNvGrpSpPr/>
              <p:nvPr/>
            </p:nvGrpSpPr>
            <p:grpSpPr>
              <a:xfrm>
                <a:off x="1760251" y="1372687"/>
                <a:ext cx="2354742" cy="4413531"/>
                <a:chOff x="5014544" y="1402641"/>
                <a:chExt cx="2354742" cy="4413531"/>
              </a:xfrm>
            </p:grpSpPr>
            <p:sp>
              <p:nvSpPr>
                <p:cNvPr id="56" name="Rounded Rectangular Callout 7">
                  <a:extLst>
                    <a:ext uri="{FF2B5EF4-FFF2-40B4-BE49-F238E27FC236}">
                      <a16:creationId xmlns:a16="http://schemas.microsoft.com/office/drawing/2014/main" id="{435E45A0-592C-1084-2C0F-AC585D0D9D9B}"/>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F7943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57" name="Straight Connector 56">
                  <a:extLst>
                    <a:ext uri="{FF2B5EF4-FFF2-40B4-BE49-F238E27FC236}">
                      <a16:creationId xmlns:a16="http://schemas.microsoft.com/office/drawing/2014/main" id="{C4972EBB-EE48-4F23-D816-306D6CB93C6C}"/>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850AF13-C97C-D456-0D70-3A58E829E713}"/>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59" name="Delay 9">
                  <a:extLst>
                    <a:ext uri="{FF2B5EF4-FFF2-40B4-BE49-F238E27FC236}">
                      <a16:creationId xmlns:a16="http://schemas.microsoft.com/office/drawing/2014/main" id="{3BAE03C8-8353-A8F3-9616-87058F89332C}"/>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F79438"/>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0" dirty="0">
                      <a:solidFill>
                        <a:schemeClr val="tx1"/>
                      </a:solidFill>
                      <a:latin typeface="Montserrat" pitchFamily="2" charset="77"/>
                    </a:rPr>
                    <a:t>2</a:t>
                  </a:r>
                </a:p>
              </p:txBody>
            </p:sp>
          </p:grpSp>
          <p:sp>
            <p:nvSpPr>
              <p:cNvPr id="54" name="TextBox 53">
                <a:extLst>
                  <a:ext uri="{FF2B5EF4-FFF2-40B4-BE49-F238E27FC236}">
                    <a16:creationId xmlns:a16="http://schemas.microsoft.com/office/drawing/2014/main" id="{F6BF1FE3-0456-40F7-2033-BDD5E702A5A7}"/>
                  </a:ext>
                </a:extLst>
              </p:cNvPr>
              <p:cNvSpPr txBox="1"/>
              <p:nvPr/>
            </p:nvSpPr>
            <p:spPr>
              <a:xfrm>
                <a:off x="1785591" y="3313352"/>
                <a:ext cx="2308378" cy="1015663"/>
              </a:xfrm>
              <a:prstGeom prst="rect">
                <a:avLst/>
              </a:prstGeom>
              <a:noFill/>
            </p:spPr>
            <p:txBody>
              <a:bodyPr wrap="square" rtlCol="0">
                <a:spAutoFit/>
              </a:bodyPr>
              <a:lstStyle/>
              <a:p>
                <a:pPr algn="ctr"/>
                <a:r>
                  <a:rPr lang="en-GB" sz="2000" dirty="0">
                    <a:latin typeface="Montserrat" pitchFamily="2" charset="77"/>
                  </a:rPr>
                  <a:t>Can attacker really send huge inputs?</a:t>
                </a:r>
              </a:p>
            </p:txBody>
          </p:sp>
          <p:sp>
            <p:nvSpPr>
              <p:cNvPr id="55" name="TextBox 54">
                <a:extLst>
                  <a:ext uri="{FF2B5EF4-FFF2-40B4-BE49-F238E27FC236}">
                    <a16:creationId xmlns:a16="http://schemas.microsoft.com/office/drawing/2014/main" id="{CE65C50C-53DE-B5C3-F830-CFCEE65714F8}"/>
                  </a:ext>
                </a:extLst>
              </p:cNvPr>
              <p:cNvSpPr txBox="1"/>
              <p:nvPr/>
            </p:nvSpPr>
            <p:spPr>
              <a:xfrm>
                <a:off x="1888408" y="4498467"/>
                <a:ext cx="2098430" cy="707886"/>
              </a:xfrm>
              <a:prstGeom prst="rect">
                <a:avLst/>
              </a:prstGeom>
              <a:noFill/>
            </p:spPr>
            <p:txBody>
              <a:bodyPr wrap="square" rtlCol="0">
                <a:spAutoFit/>
              </a:bodyPr>
              <a:lstStyle/>
              <a:p>
                <a:pPr algn="ctr"/>
                <a:r>
                  <a:rPr lang="en-GB" sz="2000" b="1" dirty="0">
                    <a:latin typeface="Montserrat" pitchFamily="2" charset="77"/>
                  </a:rPr>
                  <a:t>Better threat model</a:t>
                </a:r>
                <a:endParaRPr lang="en-US" sz="2000" b="1" dirty="0">
                  <a:latin typeface="Montserrat" pitchFamily="2" charset="77"/>
                </a:endParaRPr>
              </a:p>
            </p:txBody>
          </p:sp>
        </p:grpSp>
        <p:pic>
          <p:nvPicPr>
            <p:cNvPr id="76" name="Picture 75">
              <a:extLst>
                <a:ext uri="{FF2B5EF4-FFF2-40B4-BE49-F238E27FC236}">
                  <a16:creationId xmlns:a16="http://schemas.microsoft.com/office/drawing/2014/main" id="{1328F161-6532-6ECA-7A42-855C9A043F99}"/>
                </a:ext>
              </a:extLst>
            </p:cNvPr>
            <p:cNvPicPr>
              <a:picLocks noChangeAspect="1"/>
            </p:cNvPicPr>
            <p:nvPr/>
          </p:nvPicPr>
          <p:blipFill>
            <a:blip r:embed="rId4"/>
            <a:stretch>
              <a:fillRect/>
            </a:stretch>
          </p:blipFill>
          <p:spPr>
            <a:xfrm>
              <a:off x="4302087" y="2008242"/>
              <a:ext cx="842166" cy="842166"/>
            </a:xfrm>
            <a:prstGeom prst="rect">
              <a:avLst/>
            </a:prstGeom>
          </p:spPr>
        </p:pic>
      </p:grpSp>
      <p:grpSp>
        <p:nvGrpSpPr>
          <p:cNvPr id="80" name="Group 79">
            <a:extLst>
              <a:ext uri="{FF2B5EF4-FFF2-40B4-BE49-F238E27FC236}">
                <a16:creationId xmlns:a16="http://schemas.microsoft.com/office/drawing/2014/main" id="{A2B83C16-68B9-02D1-9D4D-6ED14A7282C7}"/>
              </a:ext>
            </a:extLst>
          </p:cNvPr>
          <p:cNvGrpSpPr/>
          <p:nvPr/>
        </p:nvGrpSpPr>
        <p:grpSpPr>
          <a:xfrm>
            <a:off x="6398609" y="1387405"/>
            <a:ext cx="2354742" cy="4413531"/>
            <a:chOff x="6398609" y="1387405"/>
            <a:chExt cx="2354742" cy="4413531"/>
          </a:xfrm>
        </p:grpSpPr>
        <p:grpSp>
          <p:nvGrpSpPr>
            <p:cNvPr id="60" name="Group 59">
              <a:extLst>
                <a:ext uri="{FF2B5EF4-FFF2-40B4-BE49-F238E27FC236}">
                  <a16:creationId xmlns:a16="http://schemas.microsoft.com/office/drawing/2014/main" id="{0456A709-EAC1-0898-3CBF-12D392E631F8}"/>
                </a:ext>
              </a:extLst>
            </p:cNvPr>
            <p:cNvGrpSpPr/>
            <p:nvPr/>
          </p:nvGrpSpPr>
          <p:grpSpPr>
            <a:xfrm>
              <a:off x="6398609" y="1387405"/>
              <a:ext cx="2354742" cy="4413531"/>
              <a:chOff x="1760251" y="1372687"/>
              <a:chExt cx="2354742" cy="4413531"/>
            </a:xfrm>
          </p:grpSpPr>
          <p:grpSp>
            <p:nvGrpSpPr>
              <p:cNvPr id="61" name="Group 60">
                <a:extLst>
                  <a:ext uri="{FF2B5EF4-FFF2-40B4-BE49-F238E27FC236}">
                    <a16:creationId xmlns:a16="http://schemas.microsoft.com/office/drawing/2014/main" id="{2E377939-153A-DA5A-AA6F-21C755D25BEE}"/>
                  </a:ext>
                </a:extLst>
              </p:cNvPr>
              <p:cNvGrpSpPr/>
              <p:nvPr/>
            </p:nvGrpSpPr>
            <p:grpSpPr>
              <a:xfrm>
                <a:off x="1760251" y="1372687"/>
                <a:ext cx="2354742" cy="4413531"/>
                <a:chOff x="5014544" y="1402641"/>
                <a:chExt cx="2354742" cy="4413531"/>
              </a:xfrm>
            </p:grpSpPr>
            <p:sp>
              <p:nvSpPr>
                <p:cNvPr id="64" name="Rounded Rectangular Callout 7">
                  <a:extLst>
                    <a:ext uri="{FF2B5EF4-FFF2-40B4-BE49-F238E27FC236}">
                      <a16:creationId xmlns:a16="http://schemas.microsoft.com/office/drawing/2014/main" id="{FA18E046-5687-B0F5-6763-1C5ADBAAEDE3}"/>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44C48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65" name="Straight Connector 64">
                  <a:extLst>
                    <a:ext uri="{FF2B5EF4-FFF2-40B4-BE49-F238E27FC236}">
                      <a16:creationId xmlns:a16="http://schemas.microsoft.com/office/drawing/2014/main" id="{AAEFD5B2-3D9C-FEC7-F519-FB4FF57A817E}"/>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DF685837-2F1E-0BBF-7355-D670E3EA9234}"/>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67" name="Delay 9">
                  <a:extLst>
                    <a:ext uri="{FF2B5EF4-FFF2-40B4-BE49-F238E27FC236}">
                      <a16:creationId xmlns:a16="http://schemas.microsoft.com/office/drawing/2014/main" id="{34FBFF18-D76B-E6CE-D9FE-2481C092B6B4}"/>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44C486"/>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0" dirty="0">
                      <a:solidFill>
                        <a:schemeClr val="tx1"/>
                      </a:solidFill>
                      <a:latin typeface="Montserrat" pitchFamily="2" charset="77"/>
                    </a:rPr>
                    <a:t>3</a:t>
                  </a:r>
                </a:p>
              </p:txBody>
            </p:sp>
          </p:grpSp>
          <p:sp>
            <p:nvSpPr>
              <p:cNvPr id="62" name="TextBox 61">
                <a:extLst>
                  <a:ext uri="{FF2B5EF4-FFF2-40B4-BE49-F238E27FC236}">
                    <a16:creationId xmlns:a16="http://schemas.microsoft.com/office/drawing/2014/main" id="{347263A8-1A4E-1B25-2FCA-D4EAB20389C0}"/>
                  </a:ext>
                </a:extLst>
              </p:cNvPr>
              <p:cNvSpPr txBox="1"/>
              <p:nvPr/>
            </p:nvSpPr>
            <p:spPr>
              <a:xfrm>
                <a:off x="1785591" y="3313352"/>
                <a:ext cx="2308378" cy="1015663"/>
              </a:xfrm>
              <a:prstGeom prst="rect">
                <a:avLst/>
              </a:prstGeom>
              <a:noFill/>
            </p:spPr>
            <p:txBody>
              <a:bodyPr wrap="square" rtlCol="0">
                <a:spAutoFit/>
              </a:bodyPr>
              <a:lstStyle/>
              <a:p>
                <a:pPr algn="ctr"/>
                <a:r>
                  <a:rPr lang="en-GB" sz="2000" dirty="0">
                    <a:latin typeface="Montserrat" pitchFamily="2" charset="77"/>
                  </a:rPr>
                  <a:t>Defaults, safe modes, defenses</a:t>
                </a:r>
                <a:endParaRPr lang="en-US" sz="2000" dirty="0">
                  <a:latin typeface="Montserrat" pitchFamily="2" charset="77"/>
                </a:endParaRPr>
              </a:p>
            </p:txBody>
          </p:sp>
          <p:sp>
            <p:nvSpPr>
              <p:cNvPr id="63" name="TextBox 62">
                <a:extLst>
                  <a:ext uri="{FF2B5EF4-FFF2-40B4-BE49-F238E27FC236}">
                    <a16:creationId xmlns:a16="http://schemas.microsoft.com/office/drawing/2014/main" id="{F2FD48CB-8418-C984-283C-F714E2E94E91}"/>
                  </a:ext>
                </a:extLst>
              </p:cNvPr>
              <p:cNvSpPr txBox="1"/>
              <p:nvPr/>
            </p:nvSpPr>
            <p:spPr>
              <a:xfrm>
                <a:off x="1888408" y="4498467"/>
                <a:ext cx="2098430" cy="707886"/>
              </a:xfrm>
              <a:prstGeom prst="rect">
                <a:avLst/>
              </a:prstGeom>
              <a:noFill/>
            </p:spPr>
            <p:txBody>
              <a:bodyPr wrap="square" rtlCol="0">
                <a:spAutoFit/>
              </a:bodyPr>
              <a:lstStyle/>
              <a:p>
                <a:pPr algn="ctr"/>
                <a:r>
                  <a:rPr lang="en-US" sz="2000" b="1" dirty="0">
                    <a:latin typeface="Montserrat" pitchFamily="2" charset="77"/>
                  </a:rPr>
                  <a:t>Know your engine</a:t>
                </a:r>
              </a:p>
            </p:txBody>
          </p:sp>
        </p:grpSp>
        <p:pic>
          <p:nvPicPr>
            <p:cNvPr id="77" name="Picture 76">
              <a:extLst>
                <a:ext uri="{FF2B5EF4-FFF2-40B4-BE49-F238E27FC236}">
                  <a16:creationId xmlns:a16="http://schemas.microsoft.com/office/drawing/2014/main" id="{ADF1186F-9A45-6C17-A7FD-8BAB0E95ECC8}"/>
                </a:ext>
              </a:extLst>
            </p:cNvPr>
            <p:cNvPicPr>
              <a:picLocks noChangeAspect="1"/>
            </p:cNvPicPr>
            <p:nvPr/>
          </p:nvPicPr>
          <p:blipFill>
            <a:blip r:embed="rId5"/>
            <a:stretch>
              <a:fillRect/>
            </a:stretch>
          </p:blipFill>
          <p:spPr>
            <a:xfrm>
              <a:off x="7231739" y="2085933"/>
              <a:ext cx="703769" cy="703769"/>
            </a:xfrm>
            <a:prstGeom prst="rect">
              <a:avLst/>
            </a:prstGeom>
          </p:spPr>
        </p:pic>
      </p:grpSp>
      <p:grpSp>
        <p:nvGrpSpPr>
          <p:cNvPr id="81" name="Group 80">
            <a:extLst>
              <a:ext uri="{FF2B5EF4-FFF2-40B4-BE49-F238E27FC236}">
                <a16:creationId xmlns:a16="http://schemas.microsoft.com/office/drawing/2014/main" id="{291908A3-F137-3127-C845-0C4D07D62665}"/>
              </a:ext>
            </a:extLst>
          </p:cNvPr>
          <p:cNvGrpSpPr/>
          <p:nvPr/>
        </p:nvGrpSpPr>
        <p:grpSpPr>
          <a:xfrm>
            <a:off x="9271302" y="1387405"/>
            <a:ext cx="2366231" cy="4413531"/>
            <a:chOff x="9271302" y="1387405"/>
            <a:chExt cx="2366231" cy="4413531"/>
          </a:xfrm>
        </p:grpSpPr>
        <p:grpSp>
          <p:nvGrpSpPr>
            <p:cNvPr id="68" name="Group 67">
              <a:extLst>
                <a:ext uri="{FF2B5EF4-FFF2-40B4-BE49-F238E27FC236}">
                  <a16:creationId xmlns:a16="http://schemas.microsoft.com/office/drawing/2014/main" id="{49BA5BAC-33F8-18F2-B0FE-34CE129550E7}"/>
                </a:ext>
              </a:extLst>
            </p:cNvPr>
            <p:cNvGrpSpPr/>
            <p:nvPr/>
          </p:nvGrpSpPr>
          <p:grpSpPr>
            <a:xfrm>
              <a:off x="9271302" y="1387405"/>
              <a:ext cx="2366231" cy="4413531"/>
              <a:chOff x="1760251" y="1372687"/>
              <a:chExt cx="2366231" cy="4413531"/>
            </a:xfrm>
          </p:grpSpPr>
          <p:grpSp>
            <p:nvGrpSpPr>
              <p:cNvPr id="69" name="Group 68">
                <a:extLst>
                  <a:ext uri="{FF2B5EF4-FFF2-40B4-BE49-F238E27FC236}">
                    <a16:creationId xmlns:a16="http://schemas.microsoft.com/office/drawing/2014/main" id="{CCB080C7-5EC7-3FFF-D461-8B3DA003668A}"/>
                  </a:ext>
                </a:extLst>
              </p:cNvPr>
              <p:cNvGrpSpPr/>
              <p:nvPr/>
            </p:nvGrpSpPr>
            <p:grpSpPr>
              <a:xfrm>
                <a:off x="1760251" y="1372687"/>
                <a:ext cx="2354742" cy="4413531"/>
                <a:chOff x="5014544" y="1402641"/>
                <a:chExt cx="2354742" cy="4413531"/>
              </a:xfrm>
            </p:grpSpPr>
            <p:sp>
              <p:nvSpPr>
                <p:cNvPr id="72" name="Rounded Rectangular Callout 7">
                  <a:extLst>
                    <a:ext uri="{FF2B5EF4-FFF2-40B4-BE49-F238E27FC236}">
                      <a16:creationId xmlns:a16="http://schemas.microsoft.com/office/drawing/2014/main" id="{AB74C4A4-9543-1D54-6D95-99C0039A9492}"/>
                    </a:ext>
                  </a:extLst>
                </p:cNvPr>
                <p:cNvSpPr/>
                <p:nvPr/>
              </p:nvSpPr>
              <p:spPr>
                <a:xfrm>
                  <a:off x="5014546" y="1402641"/>
                  <a:ext cx="2354740" cy="4413531"/>
                </a:xfrm>
                <a:custGeom>
                  <a:avLst/>
                  <a:gdLst>
                    <a:gd name="connsiteX0" fmla="*/ 0 w 2098431"/>
                    <a:gd name="connsiteY0" fmla="*/ 349745 h 3954406"/>
                    <a:gd name="connsiteX1" fmla="*/ 349745 w 2098431"/>
                    <a:gd name="connsiteY1" fmla="*/ 0 h 3954406"/>
                    <a:gd name="connsiteX2" fmla="*/ 1224085 w 2098431"/>
                    <a:gd name="connsiteY2" fmla="*/ 0 h 3954406"/>
                    <a:gd name="connsiteX3" fmla="*/ 1224085 w 2098431"/>
                    <a:gd name="connsiteY3" fmla="*/ 0 h 3954406"/>
                    <a:gd name="connsiteX4" fmla="*/ 1748693 w 2098431"/>
                    <a:gd name="connsiteY4" fmla="*/ 0 h 3954406"/>
                    <a:gd name="connsiteX5" fmla="*/ 1748686 w 2098431"/>
                    <a:gd name="connsiteY5" fmla="*/ 0 h 3954406"/>
                    <a:gd name="connsiteX6" fmla="*/ 2098431 w 2098431"/>
                    <a:gd name="connsiteY6" fmla="*/ 349745 h 3954406"/>
                    <a:gd name="connsiteX7" fmla="*/ 2098431 w 2098431"/>
                    <a:gd name="connsiteY7" fmla="*/ 2306737 h 3954406"/>
                    <a:gd name="connsiteX8" fmla="*/ 2098431 w 2098431"/>
                    <a:gd name="connsiteY8" fmla="*/ 2306737 h 3954406"/>
                    <a:gd name="connsiteX9" fmla="*/ 2098431 w 2098431"/>
                    <a:gd name="connsiteY9" fmla="*/ 3295338 h 3954406"/>
                    <a:gd name="connsiteX10" fmla="*/ 2098431 w 2098431"/>
                    <a:gd name="connsiteY10" fmla="*/ 3604661 h 3954406"/>
                    <a:gd name="connsiteX11" fmla="*/ 1748686 w 2098431"/>
                    <a:gd name="connsiteY11" fmla="*/ 3954406 h 3954406"/>
                    <a:gd name="connsiteX12" fmla="*/ 1748693 w 2098431"/>
                    <a:gd name="connsiteY12" fmla="*/ 3954406 h 3954406"/>
                    <a:gd name="connsiteX13" fmla="*/ 1466719 w 2098431"/>
                    <a:gd name="connsiteY13" fmla="*/ 4434906 h 3954406"/>
                    <a:gd name="connsiteX14" fmla="*/ 1224085 w 2098431"/>
                    <a:gd name="connsiteY14" fmla="*/ 3954406 h 3954406"/>
                    <a:gd name="connsiteX15" fmla="*/ 349745 w 2098431"/>
                    <a:gd name="connsiteY15" fmla="*/ 3954406 h 3954406"/>
                    <a:gd name="connsiteX16" fmla="*/ 0 w 2098431"/>
                    <a:gd name="connsiteY16" fmla="*/ 3604661 h 3954406"/>
                    <a:gd name="connsiteX17" fmla="*/ 0 w 2098431"/>
                    <a:gd name="connsiteY17" fmla="*/ 3295338 h 3954406"/>
                    <a:gd name="connsiteX18" fmla="*/ 0 w 2098431"/>
                    <a:gd name="connsiteY18" fmla="*/ 2306737 h 3954406"/>
                    <a:gd name="connsiteX19" fmla="*/ 0 w 2098431"/>
                    <a:gd name="connsiteY19" fmla="*/ 2306737 h 3954406"/>
                    <a:gd name="connsiteX20" fmla="*/ 0 w 2098431"/>
                    <a:gd name="connsiteY20" fmla="*/ 349745 h 39544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748693 w 2098431"/>
                    <a:gd name="connsiteY12" fmla="*/ 3954406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34906"/>
                    <a:gd name="connsiteX1" fmla="*/ 349745 w 2098431"/>
                    <a:gd name="connsiteY1" fmla="*/ 0 h 4434906"/>
                    <a:gd name="connsiteX2" fmla="*/ 1224085 w 2098431"/>
                    <a:gd name="connsiteY2" fmla="*/ 0 h 4434906"/>
                    <a:gd name="connsiteX3" fmla="*/ 1224085 w 2098431"/>
                    <a:gd name="connsiteY3" fmla="*/ 0 h 4434906"/>
                    <a:gd name="connsiteX4" fmla="*/ 1748693 w 2098431"/>
                    <a:gd name="connsiteY4" fmla="*/ 0 h 4434906"/>
                    <a:gd name="connsiteX5" fmla="*/ 1748686 w 2098431"/>
                    <a:gd name="connsiteY5" fmla="*/ 0 h 4434906"/>
                    <a:gd name="connsiteX6" fmla="*/ 2098431 w 2098431"/>
                    <a:gd name="connsiteY6" fmla="*/ 349745 h 4434906"/>
                    <a:gd name="connsiteX7" fmla="*/ 2098431 w 2098431"/>
                    <a:gd name="connsiteY7" fmla="*/ 2306737 h 4434906"/>
                    <a:gd name="connsiteX8" fmla="*/ 2098431 w 2098431"/>
                    <a:gd name="connsiteY8" fmla="*/ 2306737 h 4434906"/>
                    <a:gd name="connsiteX9" fmla="*/ 2098431 w 2098431"/>
                    <a:gd name="connsiteY9" fmla="*/ 3295338 h 4434906"/>
                    <a:gd name="connsiteX10" fmla="*/ 2098431 w 2098431"/>
                    <a:gd name="connsiteY10" fmla="*/ 3604661 h 4434906"/>
                    <a:gd name="connsiteX11" fmla="*/ 1748686 w 2098431"/>
                    <a:gd name="connsiteY11" fmla="*/ 3954406 h 4434906"/>
                    <a:gd name="connsiteX12" fmla="*/ 1437194 w 2098431"/>
                    <a:gd name="connsiteY12" fmla="*/ 3974503 h 4434906"/>
                    <a:gd name="connsiteX13" fmla="*/ 1466719 w 2098431"/>
                    <a:gd name="connsiteY13" fmla="*/ 4434906 h 4434906"/>
                    <a:gd name="connsiteX14" fmla="*/ 952780 w 2098431"/>
                    <a:gd name="connsiteY14" fmla="*/ 3964454 h 4434906"/>
                    <a:gd name="connsiteX15" fmla="*/ 349745 w 2098431"/>
                    <a:gd name="connsiteY15" fmla="*/ 3954406 h 4434906"/>
                    <a:gd name="connsiteX16" fmla="*/ 0 w 2098431"/>
                    <a:gd name="connsiteY16" fmla="*/ 3604661 h 4434906"/>
                    <a:gd name="connsiteX17" fmla="*/ 0 w 2098431"/>
                    <a:gd name="connsiteY17" fmla="*/ 3295338 h 4434906"/>
                    <a:gd name="connsiteX18" fmla="*/ 0 w 2098431"/>
                    <a:gd name="connsiteY18" fmla="*/ 2306737 h 4434906"/>
                    <a:gd name="connsiteX19" fmla="*/ 0 w 2098431"/>
                    <a:gd name="connsiteY19" fmla="*/ 2306737 h 4434906"/>
                    <a:gd name="connsiteX20" fmla="*/ 0 w 2098431"/>
                    <a:gd name="connsiteY20" fmla="*/ 349745 h 4434906"/>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952780 w 2098431"/>
                    <a:gd name="connsiteY14" fmla="*/ 3964454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437194 w 2098431"/>
                    <a:gd name="connsiteY12" fmla="*/ 3974503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44954"/>
                    <a:gd name="connsiteX1" fmla="*/ 349745 w 2098431"/>
                    <a:gd name="connsiteY1" fmla="*/ 0 h 4444954"/>
                    <a:gd name="connsiteX2" fmla="*/ 1224085 w 2098431"/>
                    <a:gd name="connsiteY2" fmla="*/ 0 h 4444954"/>
                    <a:gd name="connsiteX3" fmla="*/ 1224085 w 2098431"/>
                    <a:gd name="connsiteY3" fmla="*/ 0 h 4444954"/>
                    <a:gd name="connsiteX4" fmla="*/ 1748693 w 2098431"/>
                    <a:gd name="connsiteY4" fmla="*/ 0 h 4444954"/>
                    <a:gd name="connsiteX5" fmla="*/ 1748686 w 2098431"/>
                    <a:gd name="connsiteY5" fmla="*/ 0 h 4444954"/>
                    <a:gd name="connsiteX6" fmla="*/ 2098431 w 2098431"/>
                    <a:gd name="connsiteY6" fmla="*/ 349745 h 4444954"/>
                    <a:gd name="connsiteX7" fmla="*/ 2098431 w 2098431"/>
                    <a:gd name="connsiteY7" fmla="*/ 2306737 h 4444954"/>
                    <a:gd name="connsiteX8" fmla="*/ 2098431 w 2098431"/>
                    <a:gd name="connsiteY8" fmla="*/ 2306737 h 4444954"/>
                    <a:gd name="connsiteX9" fmla="*/ 2098431 w 2098431"/>
                    <a:gd name="connsiteY9" fmla="*/ 3295338 h 4444954"/>
                    <a:gd name="connsiteX10" fmla="*/ 2098431 w 2098431"/>
                    <a:gd name="connsiteY10" fmla="*/ 3604661 h 4444954"/>
                    <a:gd name="connsiteX11" fmla="*/ 1748686 w 2098431"/>
                    <a:gd name="connsiteY11" fmla="*/ 3954406 h 4444954"/>
                    <a:gd name="connsiteX12" fmla="*/ 1326662 w 2098431"/>
                    <a:gd name="connsiteY12" fmla="*/ 3984551 h 4444954"/>
                    <a:gd name="connsiteX13" fmla="*/ 1155220 w 2098431"/>
                    <a:gd name="connsiteY13" fmla="*/ 4444954 h 4444954"/>
                    <a:gd name="connsiteX14" fmla="*/ 822152 w 2098431"/>
                    <a:gd name="connsiteY14" fmla="*/ 3974502 h 4444954"/>
                    <a:gd name="connsiteX15" fmla="*/ 349745 w 2098431"/>
                    <a:gd name="connsiteY15" fmla="*/ 3954406 h 4444954"/>
                    <a:gd name="connsiteX16" fmla="*/ 0 w 2098431"/>
                    <a:gd name="connsiteY16" fmla="*/ 3604661 h 4444954"/>
                    <a:gd name="connsiteX17" fmla="*/ 0 w 2098431"/>
                    <a:gd name="connsiteY17" fmla="*/ 3295338 h 4444954"/>
                    <a:gd name="connsiteX18" fmla="*/ 0 w 2098431"/>
                    <a:gd name="connsiteY18" fmla="*/ 2306737 h 4444954"/>
                    <a:gd name="connsiteX19" fmla="*/ 0 w 2098431"/>
                    <a:gd name="connsiteY19" fmla="*/ 2306737 h 4444954"/>
                    <a:gd name="connsiteX20" fmla="*/ 0 w 2098431"/>
                    <a:gd name="connsiteY20" fmla="*/ 349745 h 4444954"/>
                    <a:gd name="connsiteX0" fmla="*/ 0 w 2098431"/>
                    <a:gd name="connsiteY0" fmla="*/ 349745 h 4424857"/>
                    <a:gd name="connsiteX1" fmla="*/ 349745 w 2098431"/>
                    <a:gd name="connsiteY1" fmla="*/ 0 h 4424857"/>
                    <a:gd name="connsiteX2" fmla="*/ 1224085 w 2098431"/>
                    <a:gd name="connsiteY2" fmla="*/ 0 h 4424857"/>
                    <a:gd name="connsiteX3" fmla="*/ 1224085 w 2098431"/>
                    <a:gd name="connsiteY3" fmla="*/ 0 h 4424857"/>
                    <a:gd name="connsiteX4" fmla="*/ 1748693 w 2098431"/>
                    <a:gd name="connsiteY4" fmla="*/ 0 h 4424857"/>
                    <a:gd name="connsiteX5" fmla="*/ 1748686 w 2098431"/>
                    <a:gd name="connsiteY5" fmla="*/ 0 h 4424857"/>
                    <a:gd name="connsiteX6" fmla="*/ 2098431 w 2098431"/>
                    <a:gd name="connsiteY6" fmla="*/ 349745 h 4424857"/>
                    <a:gd name="connsiteX7" fmla="*/ 2098431 w 2098431"/>
                    <a:gd name="connsiteY7" fmla="*/ 2306737 h 4424857"/>
                    <a:gd name="connsiteX8" fmla="*/ 2098431 w 2098431"/>
                    <a:gd name="connsiteY8" fmla="*/ 2306737 h 4424857"/>
                    <a:gd name="connsiteX9" fmla="*/ 2098431 w 2098431"/>
                    <a:gd name="connsiteY9" fmla="*/ 3295338 h 4424857"/>
                    <a:gd name="connsiteX10" fmla="*/ 2098431 w 2098431"/>
                    <a:gd name="connsiteY10" fmla="*/ 3604661 h 4424857"/>
                    <a:gd name="connsiteX11" fmla="*/ 1748686 w 2098431"/>
                    <a:gd name="connsiteY11" fmla="*/ 3954406 h 4424857"/>
                    <a:gd name="connsiteX12" fmla="*/ 1326662 w 2098431"/>
                    <a:gd name="connsiteY12" fmla="*/ 3984551 h 4424857"/>
                    <a:gd name="connsiteX13" fmla="*/ 1014543 w 2098431"/>
                    <a:gd name="connsiteY13" fmla="*/ 4424857 h 4424857"/>
                    <a:gd name="connsiteX14" fmla="*/ 822152 w 2098431"/>
                    <a:gd name="connsiteY14" fmla="*/ 3974502 h 4424857"/>
                    <a:gd name="connsiteX15" fmla="*/ 349745 w 2098431"/>
                    <a:gd name="connsiteY15" fmla="*/ 3954406 h 4424857"/>
                    <a:gd name="connsiteX16" fmla="*/ 0 w 2098431"/>
                    <a:gd name="connsiteY16" fmla="*/ 3604661 h 4424857"/>
                    <a:gd name="connsiteX17" fmla="*/ 0 w 2098431"/>
                    <a:gd name="connsiteY17" fmla="*/ 3295338 h 4424857"/>
                    <a:gd name="connsiteX18" fmla="*/ 0 w 2098431"/>
                    <a:gd name="connsiteY18" fmla="*/ 2306737 h 4424857"/>
                    <a:gd name="connsiteX19" fmla="*/ 0 w 2098431"/>
                    <a:gd name="connsiteY19" fmla="*/ 2306737 h 4424857"/>
                    <a:gd name="connsiteX20" fmla="*/ 0 w 2098431"/>
                    <a:gd name="connsiteY20" fmla="*/ 349745 h 44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8431" h="4424857">
                      <a:moveTo>
                        <a:pt x="0" y="349745"/>
                      </a:moveTo>
                      <a:cubicBezTo>
                        <a:pt x="0" y="156586"/>
                        <a:pt x="156586" y="0"/>
                        <a:pt x="349745" y="0"/>
                      </a:cubicBezTo>
                      <a:lnTo>
                        <a:pt x="1224085" y="0"/>
                      </a:lnTo>
                      <a:lnTo>
                        <a:pt x="1224085" y="0"/>
                      </a:lnTo>
                      <a:lnTo>
                        <a:pt x="1748693" y="0"/>
                      </a:lnTo>
                      <a:lnTo>
                        <a:pt x="1748686" y="0"/>
                      </a:lnTo>
                      <a:cubicBezTo>
                        <a:pt x="1941845" y="0"/>
                        <a:pt x="2098431" y="156586"/>
                        <a:pt x="2098431" y="349745"/>
                      </a:cubicBezTo>
                      <a:lnTo>
                        <a:pt x="2098431" y="2306737"/>
                      </a:lnTo>
                      <a:lnTo>
                        <a:pt x="2098431" y="2306737"/>
                      </a:lnTo>
                      <a:lnTo>
                        <a:pt x="2098431" y="3295338"/>
                      </a:lnTo>
                      <a:lnTo>
                        <a:pt x="2098431" y="3604661"/>
                      </a:lnTo>
                      <a:cubicBezTo>
                        <a:pt x="2098431" y="3797820"/>
                        <a:pt x="1941845" y="3954406"/>
                        <a:pt x="1748686" y="3954406"/>
                      </a:cubicBezTo>
                      <a:lnTo>
                        <a:pt x="1326662" y="3984551"/>
                      </a:lnTo>
                      <a:lnTo>
                        <a:pt x="1014543" y="4424857"/>
                      </a:lnTo>
                      <a:lnTo>
                        <a:pt x="822152" y="3974502"/>
                      </a:lnTo>
                      <a:cubicBezTo>
                        <a:pt x="530705" y="3974502"/>
                        <a:pt x="641192" y="3954406"/>
                        <a:pt x="349745" y="3954406"/>
                      </a:cubicBezTo>
                      <a:cubicBezTo>
                        <a:pt x="156586" y="3954406"/>
                        <a:pt x="0" y="3797820"/>
                        <a:pt x="0" y="3604661"/>
                      </a:cubicBezTo>
                      <a:lnTo>
                        <a:pt x="0" y="3295338"/>
                      </a:lnTo>
                      <a:lnTo>
                        <a:pt x="0" y="2306737"/>
                      </a:lnTo>
                      <a:lnTo>
                        <a:pt x="0" y="2306737"/>
                      </a:lnTo>
                      <a:lnTo>
                        <a:pt x="0" y="349745"/>
                      </a:lnTo>
                      <a:close/>
                    </a:path>
                  </a:pathLst>
                </a:custGeom>
                <a:solidFill>
                  <a:srgbClr val="FB676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a:solidFill>
                      <a:schemeClr val="tx1"/>
                    </a:solidFill>
                    <a:latin typeface="Montserrat" pitchFamily="2" charset="77"/>
                  </a:endParaRPr>
                </a:p>
              </p:txBody>
            </p:sp>
            <p:cxnSp>
              <p:nvCxnSpPr>
                <p:cNvPr id="73" name="Straight Connector 72">
                  <a:extLst>
                    <a:ext uri="{FF2B5EF4-FFF2-40B4-BE49-F238E27FC236}">
                      <a16:creationId xmlns:a16="http://schemas.microsoft.com/office/drawing/2014/main" id="{7AC58CFC-39C3-181D-C371-30273A9AFD69}"/>
                    </a:ext>
                  </a:extLst>
                </p:cNvPr>
                <p:cNvCxnSpPr>
                  <a:cxnSpLocks/>
                </p:cNvCxnSpPr>
                <p:nvPr/>
              </p:nvCxnSpPr>
              <p:spPr>
                <a:xfrm>
                  <a:off x="5014546" y="4404946"/>
                  <a:ext cx="23547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AA00CEA3-BF2C-38FD-A21C-18A9FAF75037}"/>
                    </a:ext>
                  </a:extLst>
                </p:cNvPr>
                <p:cNvSpPr/>
                <p:nvPr/>
              </p:nvSpPr>
              <p:spPr>
                <a:xfrm>
                  <a:off x="5584092" y="1833075"/>
                  <a:ext cx="1230934" cy="1239958"/>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75" name="Delay 9">
                  <a:extLst>
                    <a:ext uri="{FF2B5EF4-FFF2-40B4-BE49-F238E27FC236}">
                      <a16:creationId xmlns:a16="http://schemas.microsoft.com/office/drawing/2014/main" id="{283853A0-65E3-3875-690E-08CC8B2A4965}"/>
                    </a:ext>
                  </a:extLst>
                </p:cNvPr>
                <p:cNvSpPr/>
                <p:nvPr/>
              </p:nvSpPr>
              <p:spPr>
                <a:xfrm>
                  <a:off x="5014544" y="1879052"/>
                  <a:ext cx="699153" cy="1193975"/>
                </a:xfrm>
                <a:custGeom>
                  <a:avLst/>
                  <a:gdLst>
                    <a:gd name="connsiteX0" fmla="*/ 0 w 718039"/>
                    <a:gd name="connsiteY0" fmla="*/ 0 h 1107825"/>
                    <a:gd name="connsiteX1" fmla="*/ 359020 w 718039"/>
                    <a:gd name="connsiteY1" fmla="*/ 0 h 1107825"/>
                    <a:gd name="connsiteX2" fmla="*/ 718040 w 718039"/>
                    <a:gd name="connsiteY2" fmla="*/ 553913 h 1107825"/>
                    <a:gd name="connsiteX3" fmla="*/ 359020 w 718039"/>
                    <a:gd name="connsiteY3" fmla="*/ 1107826 h 1107825"/>
                    <a:gd name="connsiteX4" fmla="*/ 0 w 718039"/>
                    <a:gd name="connsiteY4" fmla="*/ 1107825 h 1107825"/>
                    <a:gd name="connsiteX5" fmla="*/ 0 w 718039"/>
                    <a:gd name="connsiteY5" fmla="*/ 0 h 1107825"/>
                    <a:gd name="connsiteX0" fmla="*/ 0 w 718040"/>
                    <a:gd name="connsiteY0" fmla="*/ 0 h 1441933"/>
                    <a:gd name="connsiteX1" fmla="*/ 359020 w 718040"/>
                    <a:gd name="connsiteY1" fmla="*/ 0 h 1441933"/>
                    <a:gd name="connsiteX2" fmla="*/ 718040 w 718040"/>
                    <a:gd name="connsiteY2" fmla="*/ 553913 h 1441933"/>
                    <a:gd name="connsiteX3" fmla="*/ 359020 w 718040"/>
                    <a:gd name="connsiteY3" fmla="*/ 1107826 h 1441933"/>
                    <a:gd name="connsiteX4" fmla="*/ 0 w 718040"/>
                    <a:gd name="connsiteY4" fmla="*/ 1441933 h 1441933"/>
                    <a:gd name="connsiteX5" fmla="*/ 0 w 718040"/>
                    <a:gd name="connsiteY5" fmla="*/ 0 h 1441933"/>
                    <a:gd name="connsiteX0" fmla="*/ 0 w 726833"/>
                    <a:gd name="connsiteY0" fmla="*/ 0 h 1635363"/>
                    <a:gd name="connsiteX1" fmla="*/ 367813 w 726833"/>
                    <a:gd name="connsiteY1" fmla="*/ 193430 h 1635363"/>
                    <a:gd name="connsiteX2" fmla="*/ 726833 w 726833"/>
                    <a:gd name="connsiteY2" fmla="*/ 747343 h 1635363"/>
                    <a:gd name="connsiteX3" fmla="*/ 367813 w 726833"/>
                    <a:gd name="connsiteY3" fmla="*/ 1301256 h 1635363"/>
                    <a:gd name="connsiteX4" fmla="*/ 8793 w 726833"/>
                    <a:gd name="connsiteY4" fmla="*/ 1635363 h 1635363"/>
                    <a:gd name="connsiteX5" fmla="*/ 0 w 726833"/>
                    <a:gd name="connsiteY5" fmla="*/ 0 h 1635363"/>
                    <a:gd name="connsiteX0" fmla="*/ 0 w 730718"/>
                    <a:gd name="connsiteY0" fmla="*/ 0 h 1635363"/>
                    <a:gd name="connsiteX1" fmla="*/ 367813 w 730718"/>
                    <a:gd name="connsiteY1" fmla="*/ 193430 h 1635363"/>
                    <a:gd name="connsiteX2" fmla="*/ 726833 w 730718"/>
                    <a:gd name="connsiteY2" fmla="*/ 747343 h 1635363"/>
                    <a:gd name="connsiteX3" fmla="*/ 490905 w 730718"/>
                    <a:gd name="connsiteY3" fmla="*/ 1362802 h 1635363"/>
                    <a:gd name="connsiteX4" fmla="*/ 8793 w 730718"/>
                    <a:gd name="connsiteY4" fmla="*/ 1635363 h 1635363"/>
                    <a:gd name="connsiteX5" fmla="*/ 0 w 730718"/>
                    <a:gd name="connsiteY5" fmla="*/ 0 h 1635363"/>
                    <a:gd name="connsiteX0" fmla="*/ 0 w 938955"/>
                    <a:gd name="connsiteY0" fmla="*/ 0 h 1635363"/>
                    <a:gd name="connsiteX1" fmla="*/ 367813 w 938955"/>
                    <a:gd name="connsiteY1" fmla="*/ 193430 h 1635363"/>
                    <a:gd name="connsiteX2" fmla="*/ 937849 w 938955"/>
                    <a:gd name="connsiteY2" fmla="*/ 773720 h 1635363"/>
                    <a:gd name="connsiteX3" fmla="*/ 490905 w 938955"/>
                    <a:gd name="connsiteY3" fmla="*/ 1362802 h 1635363"/>
                    <a:gd name="connsiteX4" fmla="*/ 8793 w 938955"/>
                    <a:gd name="connsiteY4" fmla="*/ 1635363 h 1635363"/>
                    <a:gd name="connsiteX5" fmla="*/ 0 w 938955"/>
                    <a:gd name="connsiteY5" fmla="*/ 0 h 1635363"/>
                    <a:gd name="connsiteX0" fmla="*/ 0 w 938551"/>
                    <a:gd name="connsiteY0" fmla="*/ 0 h 1635363"/>
                    <a:gd name="connsiteX1" fmla="*/ 394190 w 938551"/>
                    <a:gd name="connsiteY1" fmla="*/ 378069 h 1635363"/>
                    <a:gd name="connsiteX2" fmla="*/ 937849 w 938551"/>
                    <a:gd name="connsiteY2" fmla="*/ 773720 h 1635363"/>
                    <a:gd name="connsiteX3" fmla="*/ 490905 w 938551"/>
                    <a:gd name="connsiteY3" fmla="*/ 1362802 h 1635363"/>
                    <a:gd name="connsiteX4" fmla="*/ 8793 w 938551"/>
                    <a:gd name="connsiteY4" fmla="*/ 1635363 h 1635363"/>
                    <a:gd name="connsiteX5" fmla="*/ 0 w 938551"/>
                    <a:gd name="connsiteY5" fmla="*/ 0 h 1635363"/>
                    <a:gd name="connsiteX0" fmla="*/ 17584 w 929758"/>
                    <a:gd name="connsiteY0" fmla="*/ 0 h 1380386"/>
                    <a:gd name="connsiteX1" fmla="*/ 385397 w 929758"/>
                    <a:gd name="connsiteY1" fmla="*/ 123092 h 1380386"/>
                    <a:gd name="connsiteX2" fmla="*/ 929056 w 929758"/>
                    <a:gd name="connsiteY2" fmla="*/ 518743 h 1380386"/>
                    <a:gd name="connsiteX3" fmla="*/ 482112 w 929758"/>
                    <a:gd name="connsiteY3" fmla="*/ 1107825 h 1380386"/>
                    <a:gd name="connsiteX4" fmla="*/ 0 w 929758"/>
                    <a:gd name="connsiteY4" fmla="*/ 1380386 h 1380386"/>
                    <a:gd name="connsiteX5" fmla="*/ 17584 w 929758"/>
                    <a:gd name="connsiteY5" fmla="*/ 0 h 1380386"/>
                    <a:gd name="connsiteX0" fmla="*/ 52754 w 929758"/>
                    <a:gd name="connsiteY0" fmla="*/ 228600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52754 w 929758"/>
                    <a:gd name="connsiteY5" fmla="*/ 228600 h 1257294"/>
                    <a:gd name="connsiteX0" fmla="*/ 43961 w 929758"/>
                    <a:gd name="connsiteY0" fmla="*/ 70338 h 1257294"/>
                    <a:gd name="connsiteX1" fmla="*/ 385397 w 929758"/>
                    <a:gd name="connsiteY1" fmla="*/ 0 h 1257294"/>
                    <a:gd name="connsiteX2" fmla="*/ 929056 w 929758"/>
                    <a:gd name="connsiteY2" fmla="*/ 395651 h 1257294"/>
                    <a:gd name="connsiteX3" fmla="*/ 482112 w 929758"/>
                    <a:gd name="connsiteY3" fmla="*/ 984733 h 1257294"/>
                    <a:gd name="connsiteX4" fmla="*/ 0 w 929758"/>
                    <a:gd name="connsiteY4" fmla="*/ 1257294 h 1257294"/>
                    <a:gd name="connsiteX5" fmla="*/ 43961 w 929758"/>
                    <a:gd name="connsiteY5" fmla="*/ 70338 h 1257294"/>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930643"/>
                    <a:gd name="connsiteY0" fmla="*/ 0 h 1186956"/>
                    <a:gd name="connsiteX1" fmla="*/ 332643 w 930643"/>
                    <a:gd name="connsiteY1" fmla="*/ 237392 h 1186956"/>
                    <a:gd name="connsiteX2" fmla="*/ 929056 w 930643"/>
                    <a:gd name="connsiteY2" fmla="*/ 325313 h 1186956"/>
                    <a:gd name="connsiteX3" fmla="*/ 482112 w 930643"/>
                    <a:gd name="connsiteY3" fmla="*/ 914395 h 1186956"/>
                    <a:gd name="connsiteX4" fmla="*/ 0 w 930643"/>
                    <a:gd name="connsiteY4" fmla="*/ 1186956 h 1186956"/>
                    <a:gd name="connsiteX5" fmla="*/ 43961 w 930643"/>
                    <a:gd name="connsiteY5" fmla="*/ 0 h 1186956"/>
                    <a:gd name="connsiteX0" fmla="*/ 43961 w 646881"/>
                    <a:gd name="connsiteY0" fmla="*/ 0 h 1186956"/>
                    <a:gd name="connsiteX1" fmla="*/ 332643 w 646881"/>
                    <a:gd name="connsiteY1" fmla="*/ 237392 h 1186956"/>
                    <a:gd name="connsiteX2" fmla="*/ 630118 w 646881"/>
                    <a:gd name="connsiteY2" fmla="*/ 571498 h 1186956"/>
                    <a:gd name="connsiteX3" fmla="*/ 482112 w 646881"/>
                    <a:gd name="connsiteY3" fmla="*/ 914395 h 1186956"/>
                    <a:gd name="connsiteX4" fmla="*/ 0 w 646881"/>
                    <a:gd name="connsiteY4" fmla="*/ 1186956 h 1186956"/>
                    <a:gd name="connsiteX5" fmla="*/ 43961 w 646881"/>
                    <a:gd name="connsiteY5" fmla="*/ 0 h 1186956"/>
                    <a:gd name="connsiteX0" fmla="*/ 43961 w 650788"/>
                    <a:gd name="connsiteY0" fmla="*/ 0 h 1186956"/>
                    <a:gd name="connsiteX1" fmla="*/ 332643 w 650788"/>
                    <a:gd name="connsiteY1" fmla="*/ 237392 h 1186956"/>
                    <a:gd name="connsiteX2" fmla="*/ 630118 w 650788"/>
                    <a:gd name="connsiteY2" fmla="*/ 571498 h 1186956"/>
                    <a:gd name="connsiteX3" fmla="*/ 482112 w 650788"/>
                    <a:gd name="connsiteY3" fmla="*/ 914395 h 1186956"/>
                    <a:gd name="connsiteX4" fmla="*/ 0 w 650788"/>
                    <a:gd name="connsiteY4" fmla="*/ 1186956 h 1186956"/>
                    <a:gd name="connsiteX5" fmla="*/ 43961 w 650788"/>
                    <a:gd name="connsiteY5" fmla="*/ 0 h 1186956"/>
                    <a:gd name="connsiteX0" fmla="*/ 43961 w 635941"/>
                    <a:gd name="connsiteY0" fmla="*/ 0 h 1186956"/>
                    <a:gd name="connsiteX1" fmla="*/ 332643 w 635941"/>
                    <a:gd name="connsiteY1" fmla="*/ 237392 h 1186956"/>
                    <a:gd name="connsiteX2" fmla="*/ 630118 w 635941"/>
                    <a:gd name="connsiteY2" fmla="*/ 571498 h 1186956"/>
                    <a:gd name="connsiteX3" fmla="*/ 438150 w 635941"/>
                    <a:gd name="connsiteY3" fmla="*/ 835264 h 1186956"/>
                    <a:gd name="connsiteX4" fmla="*/ 0 w 635941"/>
                    <a:gd name="connsiteY4" fmla="*/ 1186956 h 1186956"/>
                    <a:gd name="connsiteX5" fmla="*/ 43961 w 635941"/>
                    <a:gd name="connsiteY5" fmla="*/ 0 h 1186956"/>
                    <a:gd name="connsiteX0" fmla="*/ 43961 w 634042"/>
                    <a:gd name="connsiteY0" fmla="*/ 0 h 1186956"/>
                    <a:gd name="connsiteX1" fmla="*/ 332643 w 634042"/>
                    <a:gd name="connsiteY1" fmla="*/ 237392 h 1186956"/>
                    <a:gd name="connsiteX2" fmla="*/ 630118 w 634042"/>
                    <a:gd name="connsiteY2" fmla="*/ 571498 h 1186956"/>
                    <a:gd name="connsiteX3" fmla="*/ 438150 w 634042"/>
                    <a:gd name="connsiteY3" fmla="*/ 835264 h 1186956"/>
                    <a:gd name="connsiteX4" fmla="*/ 0 w 634042"/>
                    <a:gd name="connsiteY4" fmla="*/ 1186956 h 1186956"/>
                    <a:gd name="connsiteX5" fmla="*/ 43961 w 634042"/>
                    <a:gd name="connsiteY5" fmla="*/ 0 h 1186956"/>
                    <a:gd name="connsiteX0" fmla="*/ 43961 w 634512"/>
                    <a:gd name="connsiteY0" fmla="*/ 0 h 1186956"/>
                    <a:gd name="connsiteX1" fmla="*/ 323851 w 634512"/>
                    <a:gd name="connsiteY1" fmla="*/ 237392 h 1186956"/>
                    <a:gd name="connsiteX2" fmla="*/ 630118 w 634512"/>
                    <a:gd name="connsiteY2" fmla="*/ 571498 h 1186956"/>
                    <a:gd name="connsiteX3" fmla="*/ 438150 w 634512"/>
                    <a:gd name="connsiteY3" fmla="*/ 835264 h 1186956"/>
                    <a:gd name="connsiteX4" fmla="*/ 0 w 634512"/>
                    <a:gd name="connsiteY4" fmla="*/ 1186956 h 1186956"/>
                    <a:gd name="connsiteX5" fmla="*/ 43961 w 63451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43961 w 633672"/>
                    <a:gd name="connsiteY0" fmla="*/ 0 h 1186956"/>
                    <a:gd name="connsiteX1" fmla="*/ 339726 w 633672"/>
                    <a:gd name="connsiteY1" fmla="*/ 208817 h 1186956"/>
                    <a:gd name="connsiteX2" fmla="*/ 630118 w 633672"/>
                    <a:gd name="connsiteY2" fmla="*/ 571498 h 1186956"/>
                    <a:gd name="connsiteX3" fmla="*/ 438150 w 633672"/>
                    <a:gd name="connsiteY3" fmla="*/ 835264 h 1186956"/>
                    <a:gd name="connsiteX4" fmla="*/ 0 w 633672"/>
                    <a:gd name="connsiteY4" fmla="*/ 1186956 h 1186956"/>
                    <a:gd name="connsiteX5" fmla="*/ 43961 w 633672"/>
                    <a:gd name="connsiteY5" fmla="*/ 0 h 1186956"/>
                    <a:gd name="connsiteX0" fmla="*/ 0 w 643508"/>
                    <a:gd name="connsiteY0" fmla="*/ 0 h 1190019"/>
                    <a:gd name="connsiteX1" fmla="*/ 349562 w 643508"/>
                    <a:gd name="connsiteY1" fmla="*/ 211880 h 1190019"/>
                    <a:gd name="connsiteX2" fmla="*/ 639954 w 643508"/>
                    <a:gd name="connsiteY2" fmla="*/ 574561 h 1190019"/>
                    <a:gd name="connsiteX3" fmla="*/ 447986 w 643508"/>
                    <a:gd name="connsiteY3" fmla="*/ 838327 h 1190019"/>
                    <a:gd name="connsiteX4" fmla="*/ 9836 w 643508"/>
                    <a:gd name="connsiteY4" fmla="*/ 1190019 h 1190019"/>
                    <a:gd name="connsiteX5" fmla="*/ 0 w 643508"/>
                    <a:gd name="connsiteY5" fmla="*/ 0 h 1190019"/>
                    <a:gd name="connsiteX0" fmla="*/ 7493 w 634189"/>
                    <a:gd name="connsiteY0" fmla="*/ 0 h 1196145"/>
                    <a:gd name="connsiteX1" fmla="*/ 340243 w 634189"/>
                    <a:gd name="connsiteY1" fmla="*/ 218006 h 1196145"/>
                    <a:gd name="connsiteX2" fmla="*/ 630635 w 634189"/>
                    <a:gd name="connsiteY2" fmla="*/ 580687 h 1196145"/>
                    <a:gd name="connsiteX3" fmla="*/ 438667 w 634189"/>
                    <a:gd name="connsiteY3" fmla="*/ 844453 h 1196145"/>
                    <a:gd name="connsiteX4" fmla="*/ 517 w 634189"/>
                    <a:gd name="connsiteY4" fmla="*/ 1196145 h 1196145"/>
                    <a:gd name="connsiteX5" fmla="*/ 7493 w 634189"/>
                    <a:gd name="connsiteY5" fmla="*/ 0 h 1196145"/>
                    <a:gd name="connsiteX0" fmla="*/ 7493 w 636335"/>
                    <a:gd name="connsiteY0" fmla="*/ 0 h 1196145"/>
                    <a:gd name="connsiteX1" fmla="*/ 340243 w 636335"/>
                    <a:gd name="connsiteY1" fmla="*/ 218006 h 1196145"/>
                    <a:gd name="connsiteX2" fmla="*/ 630635 w 636335"/>
                    <a:gd name="connsiteY2" fmla="*/ 580687 h 1196145"/>
                    <a:gd name="connsiteX3" fmla="*/ 455478 w 636335"/>
                    <a:gd name="connsiteY3" fmla="*/ 856704 h 1196145"/>
                    <a:gd name="connsiteX4" fmla="*/ 517 w 636335"/>
                    <a:gd name="connsiteY4" fmla="*/ 1196145 h 1196145"/>
                    <a:gd name="connsiteX5" fmla="*/ 7493 w 636335"/>
                    <a:gd name="connsiteY5" fmla="*/ 0 h 1196145"/>
                    <a:gd name="connsiteX0" fmla="*/ 7493 w 645609"/>
                    <a:gd name="connsiteY0" fmla="*/ 0 h 1196145"/>
                    <a:gd name="connsiteX1" fmla="*/ 340243 w 645609"/>
                    <a:gd name="connsiteY1" fmla="*/ 218006 h 1196145"/>
                    <a:gd name="connsiteX2" fmla="*/ 640722 w 645609"/>
                    <a:gd name="connsiteY2" fmla="*/ 525557 h 1196145"/>
                    <a:gd name="connsiteX3" fmla="*/ 455478 w 645609"/>
                    <a:gd name="connsiteY3" fmla="*/ 856704 h 1196145"/>
                    <a:gd name="connsiteX4" fmla="*/ 517 w 645609"/>
                    <a:gd name="connsiteY4" fmla="*/ 1196145 h 1196145"/>
                    <a:gd name="connsiteX5" fmla="*/ 7493 w 645609"/>
                    <a:gd name="connsiteY5" fmla="*/ 0 h 1196145"/>
                    <a:gd name="connsiteX0" fmla="*/ 7493 w 651791"/>
                    <a:gd name="connsiteY0" fmla="*/ 0 h 1196145"/>
                    <a:gd name="connsiteX1" fmla="*/ 340243 w 651791"/>
                    <a:gd name="connsiteY1" fmla="*/ 218006 h 1196145"/>
                    <a:gd name="connsiteX2" fmla="*/ 640722 w 651791"/>
                    <a:gd name="connsiteY2" fmla="*/ 525557 h 1196145"/>
                    <a:gd name="connsiteX3" fmla="*/ 455478 w 651791"/>
                    <a:gd name="connsiteY3" fmla="*/ 856704 h 1196145"/>
                    <a:gd name="connsiteX4" fmla="*/ 517 w 651791"/>
                    <a:gd name="connsiteY4" fmla="*/ 1196145 h 1196145"/>
                    <a:gd name="connsiteX5" fmla="*/ 7493 w 651791"/>
                    <a:gd name="connsiteY5" fmla="*/ 0 h 1196145"/>
                    <a:gd name="connsiteX0" fmla="*/ 7493 w 640726"/>
                    <a:gd name="connsiteY0" fmla="*/ 0 h 1196145"/>
                    <a:gd name="connsiteX1" fmla="*/ 340243 w 640726"/>
                    <a:gd name="connsiteY1" fmla="*/ 218006 h 1196145"/>
                    <a:gd name="connsiteX2" fmla="*/ 640722 w 640726"/>
                    <a:gd name="connsiteY2" fmla="*/ 525557 h 1196145"/>
                    <a:gd name="connsiteX3" fmla="*/ 455478 w 640726"/>
                    <a:gd name="connsiteY3" fmla="*/ 856704 h 1196145"/>
                    <a:gd name="connsiteX4" fmla="*/ 517 w 640726"/>
                    <a:gd name="connsiteY4" fmla="*/ 1196145 h 1196145"/>
                    <a:gd name="connsiteX5" fmla="*/ 7493 w 640726"/>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 name="connsiteX0" fmla="*/ 7493 w 646190"/>
                    <a:gd name="connsiteY0" fmla="*/ 0 h 1196145"/>
                    <a:gd name="connsiteX1" fmla="*/ 330156 w 646190"/>
                    <a:gd name="connsiteY1" fmla="*/ 218006 h 1196145"/>
                    <a:gd name="connsiteX2" fmla="*/ 640722 w 646190"/>
                    <a:gd name="connsiteY2" fmla="*/ 525557 h 1196145"/>
                    <a:gd name="connsiteX3" fmla="*/ 455478 w 646190"/>
                    <a:gd name="connsiteY3" fmla="*/ 856704 h 1196145"/>
                    <a:gd name="connsiteX4" fmla="*/ 517 w 646190"/>
                    <a:gd name="connsiteY4" fmla="*/ 1196145 h 1196145"/>
                    <a:gd name="connsiteX5" fmla="*/ 7493 w 646190"/>
                    <a:gd name="connsiteY5" fmla="*/ 0 h 11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190" h="1196145">
                      <a:moveTo>
                        <a:pt x="7493" y="0"/>
                      </a:moveTo>
                      <a:cubicBezTo>
                        <a:pt x="103720" y="79131"/>
                        <a:pt x="215123" y="130571"/>
                        <a:pt x="330156" y="218006"/>
                      </a:cubicBezTo>
                      <a:cubicBezTo>
                        <a:pt x="491461" y="351468"/>
                        <a:pt x="619835" y="419107"/>
                        <a:pt x="640722" y="525557"/>
                      </a:cubicBezTo>
                      <a:cubicBezTo>
                        <a:pt x="661609" y="632007"/>
                        <a:pt x="627382" y="724819"/>
                        <a:pt x="455478" y="856704"/>
                      </a:cubicBezTo>
                      <a:lnTo>
                        <a:pt x="517" y="1196145"/>
                      </a:lnTo>
                      <a:cubicBezTo>
                        <a:pt x="-2762" y="799472"/>
                        <a:pt x="10772" y="396673"/>
                        <a:pt x="7493" y="0"/>
                      </a:cubicBezTo>
                      <a:close/>
                    </a:path>
                  </a:pathLst>
                </a:custGeom>
                <a:solidFill>
                  <a:srgbClr val="FB676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Montserrat" pitchFamily="2" charset="77"/>
                    </a:rPr>
                    <a:t>4</a:t>
                  </a:r>
                  <a:endParaRPr lang="en-US" sz="4400" b="1" i="0" dirty="0">
                    <a:solidFill>
                      <a:schemeClr val="tx1"/>
                    </a:solidFill>
                    <a:latin typeface="Montserrat" pitchFamily="2" charset="77"/>
                  </a:endParaRPr>
                </a:p>
              </p:txBody>
            </p:sp>
          </p:grpSp>
          <p:sp>
            <p:nvSpPr>
              <p:cNvPr id="70" name="TextBox 69">
                <a:extLst>
                  <a:ext uri="{FF2B5EF4-FFF2-40B4-BE49-F238E27FC236}">
                    <a16:creationId xmlns:a16="http://schemas.microsoft.com/office/drawing/2014/main" id="{BA6AA930-AB1F-02B9-E97E-9D69CF0CC0AE}"/>
                  </a:ext>
                </a:extLst>
              </p:cNvPr>
              <p:cNvSpPr txBox="1"/>
              <p:nvPr/>
            </p:nvSpPr>
            <p:spPr>
              <a:xfrm>
                <a:off x="1771742" y="3061382"/>
                <a:ext cx="2354740" cy="1323439"/>
              </a:xfrm>
              <a:prstGeom prst="rect">
                <a:avLst/>
              </a:prstGeom>
              <a:noFill/>
            </p:spPr>
            <p:txBody>
              <a:bodyPr wrap="square" rtlCol="0">
                <a:spAutoFit/>
              </a:bodyPr>
              <a:lstStyle/>
              <a:p>
                <a:pPr algn="ctr"/>
                <a:r>
                  <a:rPr lang="en-US" sz="2000" dirty="0">
                    <a:latin typeface="Montserrat" pitchFamily="2" charset="77"/>
                  </a:rPr>
                  <a:t>Other code paths can also be DoS bottlenecks.</a:t>
                </a:r>
              </a:p>
            </p:txBody>
          </p:sp>
          <p:sp>
            <p:nvSpPr>
              <p:cNvPr id="71" name="TextBox 70">
                <a:extLst>
                  <a:ext uri="{FF2B5EF4-FFF2-40B4-BE49-F238E27FC236}">
                    <a16:creationId xmlns:a16="http://schemas.microsoft.com/office/drawing/2014/main" id="{DFC50A17-A441-3073-1112-A724C7F84980}"/>
                  </a:ext>
                </a:extLst>
              </p:cNvPr>
              <p:cNvSpPr txBox="1"/>
              <p:nvPr/>
            </p:nvSpPr>
            <p:spPr>
              <a:xfrm>
                <a:off x="1888408" y="4626729"/>
                <a:ext cx="2098430" cy="400110"/>
              </a:xfrm>
              <a:prstGeom prst="rect">
                <a:avLst/>
              </a:prstGeom>
              <a:noFill/>
            </p:spPr>
            <p:txBody>
              <a:bodyPr wrap="square" rtlCol="0">
                <a:spAutoFit/>
              </a:bodyPr>
              <a:lstStyle/>
              <a:p>
                <a:pPr algn="ctr"/>
                <a:r>
                  <a:rPr lang="en-GB" sz="2000" b="1" dirty="0">
                    <a:latin typeface="Montserrat" pitchFamily="2" charset="77"/>
                  </a:rPr>
                  <a:t>Beyond regex</a:t>
                </a:r>
                <a:endParaRPr lang="en-US" sz="2000" b="1" dirty="0">
                  <a:latin typeface="Montserrat" pitchFamily="2" charset="77"/>
                </a:endParaRPr>
              </a:p>
            </p:txBody>
          </p:sp>
        </p:grpSp>
        <p:pic>
          <p:nvPicPr>
            <p:cNvPr id="78" name="Picture 77">
              <a:extLst>
                <a:ext uri="{FF2B5EF4-FFF2-40B4-BE49-F238E27FC236}">
                  <a16:creationId xmlns:a16="http://schemas.microsoft.com/office/drawing/2014/main" id="{3A875F92-4D4A-4033-D7CE-8788687F6E8C}"/>
                </a:ext>
              </a:extLst>
            </p:cNvPr>
            <p:cNvPicPr>
              <a:picLocks noChangeAspect="1"/>
            </p:cNvPicPr>
            <p:nvPr/>
          </p:nvPicPr>
          <p:blipFill>
            <a:blip r:embed="rId6"/>
            <a:stretch>
              <a:fillRect/>
            </a:stretch>
          </p:blipFill>
          <p:spPr>
            <a:xfrm>
              <a:off x="10087619" y="2093420"/>
              <a:ext cx="737396" cy="737396"/>
            </a:xfrm>
            <a:prstGeom prst="rect">
              <a:avLst/>
            </a:prstGeom>
          </p:spPr>
        </p:pic>
      </p:grpSp>
      <p:pic>
        <p:nvPicPr>
          <p:cNvPr id="82" name="Picture 4">
            <a:extLst>
              <a:ext uri="{FF2B5EF4-FFF2-40B4-BE49-F238E27FC236}">
                <a16:creationId xmlns:a16="http://schemas.microsoft.com/office/drawing/2014/main" id="{5E28C540-5344-762C-7A10-AB0E4319F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9437" y="5981307"/>
            <a:ext cx="390814" cy="390814"/>
          </a:xfrm>
          <a:prstGeom prst="rect">
            <a:avLst/>
          </a:prstGeom>
          <a:noFill/>
          <a:extLst>
            <a:ext uri="{909E8E84-426E-40DD-AFC4-6F175D3DCCD1}">
              <a14:hiddenFill xmlns:a14="http://schemas.microsoft.com/office/drawing/2010/main">
                <a:solidFill>
                  <a:srgbClr val="FFFFFF"/>
                </a:solidFill>
              </a14:hiddenFill>
            </a:ext>
          </a:extLst>
        </p:spPr>
      </p:pic>
      <p:sp>
        <p:nvSpPr>
          <p:cNvPr id="83" name="Footer Placeholder 3">
            <a:extLst>
              <a:ext uri="{FF2B5EF4-FFF2-40B4-BE49-F238E27FC236}">
                <a16:creationId xmlns:a16="http://schemas.microsoft.com/office/drawing/2014/main" id="{905BB784-60C6-BCD9-A6CD-F6C2CC2E547F}"/>
              </a:ext>
            </a:extLst>
          </p:cNvPr>
          <p:cNvSpPr txBox="1">
            <a:spLocks/>
          </p:cNvSpPr>
          <p:nvPr/>
        </p:nvSpPr>
        <p:spPr>
          <a:xfrm>
            <a:off x="3694537" y="6098191"/>
            <a:ext cx="5569642" cy="252202"/>
          </a:xfrm>
          <a:prstGeom prst="rect">
            <a:avLst/>
          </a:prstGeom>
        </p:spPr>
        <p:txBody>
          <a:bodyPr vert="horz" lIns="0" tIns="0" rIns="0" bIns="0" rtlCol="0" anchor="ctr"/>
          <a:lstStyle>
            <a:defPPr>
              <a:defRPr lang="de-DE"/>
            </a:defPPr>
            <a:lvl1pPr marL="0" algn="l" defTabSz="914400" rtl="0" eaLnBrk="1" latinLnBrk="0" hangingPunct="1">
              <a:defRPr sz="1000" b="0" i="0" kern="1200">
                <a:solidFill>
                  <a:srgbClr val="292929"/>
                </a:solidFill>
                <a:latin typeface="Montserrat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400" dirty="0"/>
              <a:t>https://github.com/PurdueDualityLab/SoKReDoS-ASIACCS25</a:t>
            </a:r>
          </a:p>
        </p:txBody>
      </p:sp>
      <p:pic>
        <p:nvPicPr>
          <p:cNvPr id="84" name="Picture 83" descr="A qr code with a speech bubble&#10;&#10;AI-generated content may be incorrect.">
            <a:extLst>
              <a:ext uri="{FF2B5EF4-FFF2-40B4-BE49-F238E27FC236}">
                <a16:creationId xmlns:a16="http://schemas.microsoft.com/office/drawing/2014/main" id="{538E475D-F17E-8D75-A016-922C9E880BFC}"/>
              </a:ext>
            </a:extLst>
          </p:cNvPr>
          <p:cNvPicPr>
            <a:picLocks noChangeAspect="1"/>
          </p:cNvPicPr>
          <p:nvPr/>
        </p:nvPicPr>
        <p:blipFill>
          <a:blip r:embed="rId8"/>
          <a:stretch>
            <a:fillRect/>
          </a:stretch>
        </p:blipFill>
        <p:spPr>
          <a:xfrm>
            <a:off x="10825015" y="5613879"/>
            <a:ext cx="925276" cy="925276"/>
          </a:xfrm>
          <a:prstGeom prst="rect">
            <a:avLst/>
          </a:prstGeom>
        </p:spPr>
      </p:pic>
    </p:spTree>
    <p:extLst>
      <p:ext uri="{BB962C8B-B14F-4D97-AF65-F5344CB8AC3E}">
        <p14:creationId xmlns:p14="http://schemas.microsoft.com/office/powerpoint/2010/main" val="1851825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EEE6-388D-B40A-0F86-992F2323C946}"/>
              </a:ext>
            </a:extLst>
          </p:cNvPr>
          <p:cNvSpPr>
            <a:spLocks noGrp="1"/>
          </p:cNvSpPr>
          <p:nvPr>
            <p:ph type="title"/>
          </p:nvPr>
        </p:nvSpPr>
        <p:spPr/>
        <p:txBody>
          <a:bodyPr/>
          <a:lstStyle/>
          <a:p>
            <a:r>
              <a:rPr lang="en-GB" dirty="0"/>
              <a:t>Industry Perceptions of ReDoS</a:t>
            </a:r>
            <a:endParaRPr lang="en-US" dirty="0"/>
          </a:p>
        </p:txBody>
      </p:sp>
      <p:sp>
        <p:nvSpPr>
          <p:cNvPr id="4" name="Slide Number Placeholder 3">
            <a:extLst>
              <a:ext uri="{FF2B5EF4-FFF2-40B4-BE49-F238E27FC236}">
                <a16:creationId xmlns:a16="http://schemas.microsoft.com/office/drawing/2014/main" id="{EBECC7FD-12C2-0DE9-FB88-F6199AFA512F}"/>
              </a:ext>
            </a:extLst>
          </p:cNvPr>
          <p:cNvSpPr>
            <a:spLocks noGrp="1"/>
          </p:cNvSpPr>
          <p:nvPr>
            <p:ph type="sldNum" sz="quarter" idx="11"/>
          </p:nvPr>
        </p:nvSpPr>
        <p:spPr/>
        <p:txBody>
          <a:bodyPr/>
          <a:lstStyle/>
          <a:p>
            <a:fld id="{52689698-0BB7-BE4D-A8C0-0C9B085F3959}" type="slidenum">
              <a:rPr lang="de-DE" smtClean="0"/>
              <a:pPr/>
              <a:t>27</a:t>
            </a:fld>
            <a:endParaRPr lang="de-DE" dirty="0"/>
          </a:p>
        </p:txBody>
      </p:sp>
      <p:pic>
        <p:nvPicPr>
          <p:cNvPr id="5" name="Picture 4">
            <a:extLst>
              <a:ext uri="{FF2B5EF4-FFF2-40B4-BE49-F238E27FC236}">
                <a16:creationId xmlns:a16="http://schemas.microsoft.com/office/drawing/2014/main" id="{0242A75A-59E8-5A64-E891-592AEA5189D9}"/>
              </a:ext>
            </a:extLst>
          </p:cNvPr>
          <p:cNvPicPr>
            <a:picLocks noChangeAspect="1"/>
          </p:cNvPicPr>
          <p:nvPr/>
        </p:nvPicPr>
        <p:blipFill>
          <a:blip r:embed="rId3"/>
          <a:stretch>
            <a:fillRect/>
          </a:stretch>
        </p:blipFill>
        <p:spPr>
          <a:xfrm>
            <a:off x="871075" y="2883570"/>
            <a:ext cx="1770005" cy="914460"/>
          </a:xfrm>
          <a:prstGeom prst="rect">
            <a:avLst/>
          </a:prstGeom>
        </p:spPr>
      </p:pic>
      <p:pic>
        <p:nvPicPr>
          <p:cNvPr id="6" name="Picture 5">
            <a:extLst>
              <a:ext uri="{FF2B5EF4-FFF2-40B4-BE49-F238E27FC236}">
                <a16:creationId xmlns:a16="http://schemas.microsoft.com/office/drawing/2014/main" id="{8C0FC9D8-828F-A26F-578F-0EE934A059DE}"/>
              </a:ext>
            </a:extLst>
          </p:cNvPr>
          <p:cNvPicPr>
            <a:picLocks noChangeAspect="1"/>
          </p:cNvPicPr>
          <p:nvPr/>
        </p:nvPicPr>
        <p:blipFill>
          <a:blip r:embed="rId4"/>
          <a:stretch>
            <a:fillRect/>
          </a:stretch>
        </p:blipFill>
        <p:spPr>
          <a:xfrm>
            <a:off x="866657" y="1320511"/>
            <a:ext cx="1879603" cy="772920"/>
          </a:xfrm>
          <a:prstGeom prst="rect">
            <a:avLst/>
          </a:prstGeom>
        </p:spPr>
      </p:pic>
      <p:pic>
        <p:nvPicPr>
          <p:cNvPr id="7" name="Picture 6">
            <a:extLst>
              <a:ext uri="{FF2B5EF4-FFF2-40B4-BE49-F238E27FC236}">
                <a16:creationId xmlns:a16="http://schemas.microsoft.com/office/drawing/2014/main" id="{CD834F7A-F8A3-3662-489B-3D89D2C408DD}"/>
              </a:ext>
            </a:extLst>
          </p:cNvPr>
          <p:cNvPicPr>
            <a:picLocks noChangeAspect="1"/>
          </p:cNvPicPr>
          <p:nvPr/>
        </p:nvPicPr>
        <p:blipFill>
          <a:blip r:embed="rId5"/>
          <a:stretch>
            <a:fillRect/>
          </a:stretch>
        </p:blipFill>
        <p:spPr>
          <a:xfrm>
            <a:off x="3447934" y="2093431"/>
            <a:ext cx="7872991" cy="3280412"/>
          </a:xfrm>
          <a:prstGeom prst="rect">
            <a:avLst/>
          </a:prstGeom>
        </p:spPr>
      </p:pic>
      <p:sp>
        <p:nvSpPr>
          <p:cNvPr id="8" name="TextBox 7">
            <a:extLst>
              <a:ext uri="{FF2B5EF4-FFF2-40B4-BE49-F238E27FC236}">
                <a16:creationId xmlns:a16="http://schemas.microsoft.com/office/drawing/2014/main" id="{F7D53A3B-D48E-55D3-BF90-E3B5B5899981}"/>
              </a:ext>
            </a:extLst>
          </p:cNvPr>
          <p:cNvSpPr txBox="1"/>
          <p:nvPr/>
        </p:nvSpPr>
        <p:spPr>
          <a:xfrm>
            <a:off x="5040631" y="5695411"/>
            <a:ext cx="6000750" cy="400110"/>
          </a:xfrm>
          <a:prstGeom prst="rect">
            <a:avLst/>
          </a:prstGeom>
          <a:noFill/>
        </p:spPr>
        <p:txBody>
          <a:bodyPr wrap="square" rtlCol="0">
            <a:spAutoFit/>
          </a:bodyPr>
          <a:lstStyle/>
          <a:p>
            <a:r>
              <a:rPr lang="en-US" sz="1000" i="1" dirty="0">
                <a:latin typeface="Montserrat" pitchFamily="2" charset="77"/>
              </a:rPr>
              <a:t>*On the use of dependabot security pull requests </a:t>
            </a:r>
          </a:p>
          <a:p>
            <a:r>
              <a:rPr lang="en-US" sz="1000" i="1" dirty="0">
                <a:latin typeface="Montserrat" pitchFamily="2" charset="77"/>
              </a:rPr>
              <a:t>Mahmoud Alfadel, Diego Elias Costa, Emad Shihab, and Mouafak Mkhallalati, MSR-2021</a:t>
            </a:r>
          </a:p>
        </p:txBody>
      </p:sp>
      <p:sp>
        <p:nvSpPr>
          <p:cNvPr id="9" name="Rounded Rectangle 8">
            <a:extLst>
              <a:ext uri="{FF2B5EF4-FFF2-40B4-BE49-F238E27FC236}">
                <a16:creationId xmlns:a16="http://schemas.microsoft.com/office/drawing/2014/main" id="{83A8670B-10CD-F080-310F-1B7741B24126}"/>
              </a:ext>
            </a:extLst>
          </p:cNvPr>
          <p:cNvSpPr/>
          <p:nvPr/>
        </p:nvSpPr>
        <p:spPr>
          <a:xfrm>
            <a:off x="7425666" y="1436970"/>
            <a:ext cx="3615715" cy="540001"/>
          </a:xfrm>
          <a:prstGeom prst="roundRect">
            <a:avLst/>
          </a:prstGeom>
          <a:solidFill>
            <a:schemeClr val="accent6">
              <a:alpha val="4212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Montserrat" pitchFamily="2" charset="77"/>
              </a:rPr>
              <a:t>General PR merge Rate: 65%*</a:t>
            </a:r>
            <a:endParaRPr lang="en-US" sz="1600" b="0" i="0" dirty="0" err="1">
              <a:solidFill>
                <a:schemeClr val="tx1"/>
              </a:solidFill>
              <a:latin typeface="Montserrat" pitchFamily="2" charset="77"/>
            </a:endParaRPr>
          </a:p>
        </p:txBody>
      </p:sp>
      <p:sp>
        <p:nvSpPr>
          <p:cNvPr id="10" name="Rounded Rectangle 9">
            <a:extLst>
              <a:ext uri="{FF2B5EF4-FFF2-40B4-BE49-F238E27FC236}">
                <a16:creationId xmlns:a16="http://schemas.microsoft.com/office/drawing/2014/main" id="{A10EBC23-B553-C7F7-F3A8-0C909C38E8E6}"/>
              </a:ext>
            </a:extLst>
          </p:cNvPr>
          <p:cNvSpPr/>
          <p:nvPr/>
        </p:nvSpPr>
        <p:spPr>
          <a:xfrm>
            <a:off x="802494" y="4588169"/>
            <a:ext cx="1879603" cy="147621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 i="1" dirty="0">
              <a:solidFill>
                <a:schemeClr val="tx1"/>
              </a:solidFill>
              <a:latin typeface="Montserrat" pitchFamily="2" charset="77"/>
            </a:endParaRPr>
          </a:p>
          <a:p>
            <a:r>
              <a:rPr lang="en-US" sz="600" i="1" dirty="0">
                <a:solidFill>
                  <a:schemeClr val="tx1"/>
                </a:solidFill>
                <a:latin typeface="Montserrat" pitchFamily="2" charset="77"/>
              </a:rPr>
              <a:t>“Most ReDOS vulnerabilities are self-attacks, meaning, not a vulnerability.”</a:t>
            </a:r>
          </a:p>
          <a:p>
            <a:endParaRPr lang="en-US" sz="600" i="1" dirty="0">
              <a:solidFill>
                <a:schemeClr val="tx1"/>
              </a:solidFill>
              <a:latin typeface="Montserrat" pitchFamily="2" charset="77"/>
            </a:endParaRPr>
          </a:p>
          <a:p>
            <a:r>
              <a:rPr lang="en-US" sz="600" i="1" dirty="0">
                <a:solidFill>
                  <a:schemeClr val="tx1"/>
                </a:solidFill>
                <a:latin typeface="Montserrat" pitchFamily="2" charset="77"/>
              </a:rPr>
              <a:t>“None of these seem like they could be exploitable in real world scenarios. Please let us know if you disagree.”</a:t>
            </a:r>
          </a:p>
          <a:p>
            <a:endParaRPr lang="en-GB" sz="600" i="1" dirty="0">
              <a:solidFill>
                <a:schemeClr val="tx1"/>
              </a:solidFill>
              <a:latin typeface="Montserrat" pitchFamily="2" charset="77"/>
            </a:endParaRPr>
          </a:p>
          <a:p>
            <a:r>
              <a:rPr lang="en-GB" sz="600" i="1" dirty="0">
                <a:solidFill>
                  <a:schemeClr val="tx1"/>
                </a:solidFill>
                <a:latin typeface="Montserrat" pitchFamily="2" charset="77"/>
              </a:rPr>
              <a:t>“Well, congratulations to whoever it is that decided that the right path of action here is getting a CVE for...”</a:t>
            </a:r>
          </a:p>
          <a:p>
            <a:endParaRPr lang="en-GB" sz="600" i="1" dirty="0">
              <a:solidFill>
                <a:schemeClr val="tx1"/>
              </a:solidFill>
              <a:latin typeface="Montserrat" pitchFamily="2" charset="77"/>
            </a:endParaRPr>
          </a:p>
          <a:p>
            <a:r>
              <a:rPr lang="en-GB" sz="600" i="1" dirty="0">
                <a:solidFill>
                  <a:schemeClr val="tx1"/>
                </a:solidFill>
                <a:latin typeface="Montserrat" pitchFamily="2" charset="77"/>
              </a:rPr>
              <a:t>“Pretty much all complex regexes are vulnerable to ReDos…”.”</a:t>
            </a:r>
          </a:p>
          <a:p>
            <a:endParaRPr lang="en-US" sz="600" i="1" dirty="0">
              <a:solidFill>
                <a:schemeClr val="tx1"/>
              </a:solidFill>
              <a:latin typeface="Montserrat" pitchFamily="2" charset="77"/>
            </a:endParaRPr>
          </a:p>
        </p:txBody>
      </p:sp>
      <p:sp>
        <p:nvSpPr>
          <p:cNvPr id="11" name="Footer Placeholder 3">
            <a:extLst>
              <a:ext uri="{FF2B5EF4-FFF2-40B4-BE49-F238E27FC236}">
                <a16:creationId xmlns:a16="http://schemas.microsoft.com/office/drawing/2014/main" id="{2B226C1B-7058-4FC7-2FF7-41436EAA8A4E}"/>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5798972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65A8-64F4-367D-7454-E17CFC2DF7B0}"/>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1EBC1D22-07E7-437E-2A2C-DB118DA08FA0}"/>
              </a:ext>
            </a:extLst>
          </p:cNvPr>
          <p:cNvSpPr>
            <a:spLocks noGrp="1"/>
          </p:cNvSpPr>
          <p:nvPr>
            <p:ph type="sldNum" sz="quarter" idx="11"/>
          </p:nvPr>
        </p:nvSpPr>
        <p:spPr/>
        <p:txBody>
          <a:bodyPr/>
          <a:lstStyle/>
          <a:p>
            <a:fld id="{52689698-0BB7-BE4D-A8C0-0C9B085F3959}" type="slidenum">
              <a:rPr lang="de-DE" smtClean="0"/>
              <a:pPr/>
              <a:t>28</a:t>
            </a:fld>
            <a:endParaRPr lang="de-DE" dirty="0"/>
          </a:p>
        </p:txBody>
      </p:sp>
      <p:grpSp>
        <p:nvGrpSpPr>
          <p:cNvPr id="21" name="Group 20">
            <a:extLst>
              <a:ext uri="{FF2B5EF4-FFF2-40B4-BE49-F238E27FC236}">
                <a16:creationId xmlns:a16="http://schemas.microsoft.com/office/drawing/2014/main" id="{B7816517-F00E-A1C2-21D2-E8D08C6B8C5C}"/>
              </a:ext>
            </a:extLst>
          </p:cNvPr>
          <p:cNvGrpSpPr/>
          <p:nvPr/>
        </p:nvGrpSpPr>
        <p:grpSpPr>
          <a:xfrm>
            <a:off x="733043" y="4787118"/>
            <a:ext cx="10725913" cy="1457283"/>
            <a:chOff x="733043" y="3352954"/>
            <a:chExt cx="10725913" cy="1457283"/>
          </a:xfrm>
        </p:grpSpPr>
        <p:sp>
          <p:nvSpPr>
            <p:cNvPr id="5" name="Freeform 4">
              <a:extLst>
                <a:ext uri="{FF2B5EF4-FFF2-40B4-BE49-F238E27FC236}">
                  <a16:creationId xmlns:a16="http://schemas.microsoft.com/office/drawing/2014/main" id="{10E7192A-6AF9-1E9E-8ACC-3D7F455E38CB}"/>
                </a:ext>
              </a:extLst>
            </p:cNvPr>
            <p:cNvSpPr/>
            <p:nvPr/>
          </p:nvSpPr>
          <p:spPr>
            <a:xfrm>
              <a:off x="733043" y="3744637"/>
              <a:ext cx="10725913" cy="1065600"/>
            </a:xfrm>
            <a:custGeom>
              <a:avLst/>
              <a:gdLst>
                <a:gd name="connsiteX0" fmla="*/ 0 w 10725913"/>
                <a:gd name="connsiteY0" fmla="*/ 0 h 1065600"/>
                <a:gd name="connsiteX1" fmla="*/ 4738779 w 10725913"/>
                <a:gd name="connsiteY1" fmla="*/ 0 h 1065600"/>
                <a:gd name="connsiteX2" fmla="*/ 5379646 w 10725913"/>
                <a:gd name="connsiteY2" fmla="*/ 607335 h 1065600"/>
                <a:gd name="connsiteX3" fmla="*/ 6020513 w 10725913"/>
                <a:gd name="connsiteY3" fmla="*/ 0 h 1065600"/>
                <a:gd name="connsiteX4" fmla="*/ 10725913 w 10725913"/>
                <a:gd name="connsiteY4" fmla="*/ 0 h 1065600"/>
                <a:gd name="connsiteX5" fmla="*/ 10725913 w 10725913"/>
                <a:gd name="connsiteY5" fmla="*/ 1065600 h 1065600"/>
                <a:gd name="connsiteX6" fmla="*/ 0 w 10725913"/>
                <a:gd name="connsiteY6" fmla="*/ 1065600 h 10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5913" h="1065600">
                  <a:moveTo>
                    <a:pt x="0" y="0"/>
                  </a:moveTo>
                  <a:lnTo>
                    <a:pt x="4738779" y="0"/>
                  </a:lnTo>
                  <a:cubicBezTo>
                    <a:pt x="4738779" y="335422"/>
                    <a:pt x="5025705" y="607335"/>
                    <a:pt x="5379646" y="607335"/>
                  </a:cubicBezTo>
                  <a:cubicBezTo>
                    <a:pt x="5733587" y="607335"/>
                    <a:pt x="6020513" y="335422"/>
                    <a:pt x="6020513" y="0"/>
                  </a:cubicBezTo>
                  <a:lnTo>
                    <a:pt x="10725913" y="0"/>
                  </a:lnTo>
                  <a:lnTo>
                    <a:pt x="10725913" y="1065600"/>
                  </a:lnTo>
                  <a:lnTo>
                    <a:pt x="0" y="1065600"/>
                  </a:lnTo>
                  <a:close/>
                </a:path>
              </a:pathLst>
            </a:custGeom>
            <a:solidFill>
              <a:srgbClr val="44C386">
                <a:alpha val="49000"/>
              </a:srgbClr>
            </a:solidFill>
            <a:ln>
              <a:solidFill>
                <a:srgbClr val="44C38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6" name="Group 5">
              <a:extLst>
                <a:ext uri="{FF2B5EF4-FFF2-40B4-BE49-F238E27FC236}">
                  <a16:creationId xmlns:a16="http://schemas.microsoft.com/office/drawing/2014/main" id="{E7BB0141-3628-BC17-A978-321BC64EDF5F}"/>
                </a:ext>
              </a:extLst>
            </p:cNvPr>
            <p:cNvGrpSpPr/>
            <p:nvPr/>
          </p:nvGrpSpPr>
          <p:grpSpPr>
            <a:xfrm>
              <a:off x="5637118" y="3352954"/>
              <a:ext cx="963442" cy="919424"/>
              <a:chOff x="5002884" y="1998275"/>
              <a:chExt cx="963442" cy="919424"/>
            </a:xfrm>
          </p:grpSpPr>
          <p:sp>
            <p:nvSpPr>
              <p:cNvPr id="7" name="Oval 6">
                <a:extLst>
                  <a:ext uri="{FF2B5EF4-FFF2-40B4-BE49-F238E27FC236}">
                    <a16:creationId xmlns:a16="http://schemas.microsoft.com/office/drawing/2014/main" id="{99A23D81-E360-C3E8-771C-8BC5A715C979}"/>
                  </a:ext>
                </a:extLst>
              </p:cNvPr>
              <p:cNvSpPr/>
              <p:nvPr/>
            </p:nvSpPr>
            <p:spPr>
              <a:xfrm>
                <a:off x="5002884" y="1998275"/>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8" name="Picture 12">
                <a:extLst>
                  <a:ext uri="{FF2B5EF4-FFF2-40B4-BE49-F238E27FC236}">
                    <a16:creationId xmlns:a16="http://schemas.microsoft.com/office/drawing/2014/main" id="{4B54A58D-D813-F624-D3C4-66F6D78A3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84" t="19926" r="20202" b="19727"/>
              <a:stretch>
                <a:fillRect/>
              </a:stretch>
            </p:blipFill>
            <p:spPr bwMode="auto">
              <a:xfrm>
                <a:off x="5211670" y="2175382"/>
                <a:ext cx="545869" cy="57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10B15211-4709-653E-3142-AF83F9FB401D}"/>
                </a:ext>
              </a:extLst>
            </p:cNvPr>
            <p:cNvGrpSpPr/>
            <p:nvPr/>
          </p:nvGrpSpPr>
          <p:grpSpPr>
            <a:xfrm>
              <a:off x="7701582" y="3791563"/>
              <a:ext cx="963442" cy="919424"/>
              <a:chOff x="6744039" y="1952498"/>
              <a:chExt cx="963442" cy="919424"/>
            </a:xfrm>
          </p:grpSpPr>
          <p:sp>
            <p:nvSpPr>
              <p:cNvPr id="10" name="Oval 9">
                <a:extLst>
                  <a:ext uri="{FF2B5EF4-FFF2-40B4-BE49-F238E27FC236}">
                    <a16:creationId xmlns:a16="http://schemas.microsoft.com/office/drawing/2014/main" id="{F8C7B6E6-9A40-BDA9-31BC-D4EA3C10B93B}"/>
                  </a:ext>
                </a:extLst>
              </p:cNvPr>
              <p:cNvSpPr/>
              <p:nvPr/>
            </p:nvSpPr>
            <p:spPr>
              <a:xfrm>
                <a:off x="6744039"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10">
                <a:extLst>
                  <a:ext uri="{FF2B5EF4-FFF2-40B4-BE49-F238E27FC236}">
                    <a16:creationId xmlns:a16="http://schemas.microsoft.com/office/drawing/2014/main" id="{33D323CE-BCAE-110A-1C70-373FAC93C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306" y="2163588"/>
                <a:ext cx="478944" cy="4797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0E305D02-AFF4-8C07-ADB7-9836DD5F12E9}"/>
                </a:ext>
              </a:extLst>
            </p:cNvPr>
            <p:cNvGrpSpPr/>
            <p:nvPr/>
          </p:nvGrpSpPr>
          <p:grpSpPr>
            <a:xfrm>
              <a:off x="9788743" y="3819451"/>
              <a:ext cx="963442" cy="919424"/>
              <a:chOff x="8893466" y="1952498"/>
              <a:chExt cx="963442" cy="919424"/>
            </a:xfrm>
          </p:grpSpPr>
          <p:sp>
            <p:nvSpPr>
              <p:cNvPr id="13" name="Oval 12">
                <a:extLst>
                  <a:ext uri="{FF2B5EF4-FFF2-40B4-BE49-F238E27FC236}">
                    <a16:creationId xmlns:a16="http://schemas.microsoft.com/office/drawing/2014/main" id="{1F99835A-08F0-50D4-6AA3-916CADAE8BC1}"/>
                  </a:ext>
                </a:extLst>
              </p:cNvPr>
              <p:cNvSpPr/>
              <p:nvPr/>
            </p:nvSpPr>
            <p:spPr>
              <a:xfrm>
                <a:off x="8893466"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4" name="Picture 2">
                <a:extLst>
                  <a:ext uri="{FF2B5EF4-FFF2-40B4-BE49-F238E27FC236}">
                    <a16:creationId xmlns:a16="http://schemas.microsoft.com/office/drawing/2014/main" id="{343BCF4E-AAD8-56F2-E94E-3B08EFBC7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9008" y="2118210"/>
                <a:ext cx="584548" cy="58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605A7BA-27A4-E0D2-7643-9E8BD01A6343}"/>
                </a:ext>
              </a:extLst>
            </p:cNvPr>
            <p:cNvGrpSpPr/>
            <p:nvPr/>
          </p:nvGrpSpPr>
          <p:grpSpPr>
            <a:xfrm>
              <a:off x="3344377" y="3825703"/>
              <a:ext cx="963442" cy="919424"/>
              <a:chOff x="3474854" y="1958750"/>
              <a:chExt cx="963442" cy="919424"/>
            </a:xfrm>
          </p:grpSpPr>
          <p:sp>
            <p:nvSpPr>
              <p:cNvPr id="16" name="Oval 15">
                <a:extLst>
                  <a:ext uri="{FF2B5EF4-FFF2-40B4-BE49-F238E27FC236}">
                    <a16:creationId xmlns:a16="http://schemas.microsoft.com/office/drawing/2014/main" id="{C2FF9197-C2A2-433E-DCBC-A8E4CE8AD6C7}"/>
                  </a:ext>
                </a:extLst>
              </p:cNvPr>
              <p:cNvSpPr/>
              <p:nvPr/>
            </p:nvSpPr>
            <p:spPr>
              <a:xfrm>
                <a:off x="3474854" y="1958750"/>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7" name="Picture 16">
                <a:extLst>
                  <a:ext uri="{FF2B5EF4-FFF2-40B4-BE49-F238E27FC236}">
                    <a16:creationId xmlns:a16="http://schemas.microsoft.com/office/drawing/2014/main" id="{1862C358-C0ED-34DF-BC04-6F7A19D0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5480" y="2118210"/>
                <a:ext cx="309795" cy="588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00A1B4D-9517-41CE-DEB3-487FB5B34353}"/>
                </a:ext>
              </a:extLst>
            </p:cNvPr>
            <p:cNvGrpSpPr/>
            <p:nvPr/>
          </p:nvGrpSpPr>
          <p:grpSpPr>
            <a:xfrm>
              <a:off x="1257216" y="3825703"/>
              <a:ext cx="963442" cy="919424"/>
              <a:chOff x="3766905" y="1502738"/>
              <a:chExt cx="963442" cy="919424"/>
            </a:xfrm>
          </p:grpSpPr>
          <p:sp>
            <p:nvSpPr>
              <p:cNvPr id="19" name="Oval 18">
                <a:extLst>
                  <a:ext uri="{FF2B5EF4-FFF2-40B4-BE49-F238E27FC236}">
                    <a16:creationId xmlns:a16="http://schemas.microsoft.com/office/drawing/2014/main" id="{C6C31A99-8423-43CC-ADCA-2A63B4AF00F2}"/>
                  </a:ext>
                </a:extLst>
              </p:cNvPr>
              <p:cNvSpPr/>
              <p:nvPr/>
            </p:nvSpPr>
            <p:spPr>
              <a:xfrm>
                <a:off x="3766905" y="150273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20" name="Picture 4">
                <a:extLst>
                  <a:ext uri="{FF2B5EF4-FFF2-40B4-BE49-F238E27FC236}">
                    <a16:creationId xmlns:a16="http://schemas.microsoft.com/office/drawing/2014/main" id="{7D923438-4CA1-74E8-1E74-E2DA4C7EE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546" y="1748698"/>
                <a:ext cx="698160" cy="4275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0" name="Freeform 39">
            <a:extLst>
              <a:ext uri="{FF2B5EF4-FFF2-40B4-BE49-F238E27FC236}">
                <a16:creationId xmlns:a16="http://schemas.microsoft.com/office/drawing/2014/main" id="{BBDF2423-883F-57B0-5108-81EDF4AC32BC}"/>
              </a:ext>
            </a:extLst>
          </p:cNvPr>
          <p:cNvSpPr/>
          <p:nvPr/>
        </p:nvSpPr>
        <p:spPr>
          <a:xfrm>
            <a:off x="2648381" y="1154886"/>
            <a:ext cx="7651749" cy="3632232"/>
          </a:xfrm>
          <a:custGeom>
            <a:avLst/>
            <a:gdLst>
              <a:gd name="connsiteX0" fmla="*/ 523783 w 7422181"/>
              <a:gd name="connsiteY0" fmla="*/ 0 h 3736065"/>
              <a:gd name="connsiteX1" fmla="*/ 6898398 w 7422181"/>
              <a:gd name="connsiteY1" fmla="*/ 0 h 3736065"/>
              <a:gd name="connsiteX2" fmla="*/ 7422181 w 7422181"/>
              <a:gd name="connsiteY2" fmla="*/ 523783 h 3736065"/>
              <a:gd name="connsiteX3" fmla="*/ 7422181 w 7422181"/>
              <a:gd name="connsiteY3" fmla="*/ 2618852 h 3736065"/>
              <a:gd name="connsiteX4" fmla="*/ 6898398 w 7422181"/>
              <a:gd name="connsiteY4" fmla="*/ 3142635 h 3736065"/>
              <a:gd name="connsiteX5" fmla="*/ 3681978 w 7422181"/>
              <a:gd name="connsiteY5" fmla="*/ 3142635 h 3736065"/>
              <a:gd name="connsiteX6" fmla="*/ 3349242 w 7422181"/>
              <a:gd name="connsiteY6" fmla="*/ 3736065 h 3736065"/>
              <a:gd name="connsiteX7" fmla="*/ 3016507 w 7422181"/>
              <a:gd name="connsiteY7" fmla="*/ 3142635 h 3736065"/>
              <a:gd name="connsiteX8" fmla="*/ 523783 w 7422181"/>
              <a:gd name="connsiteY8" fmla="*/ 3142635 h 3736065"/>
              <a:gd name="connsiteX9" fmla="*/ 0 w 7422181"/>
              <a:gd name="connsiteY9" fmla="*/ 2618852 h 3736065"/>
              <a:gd name="connsiteX10" fmla="*/ 0 w 7422181"/>
              <a:gd name="connsiteY10" fmla="*/ 523783 h 3736065"/>
              <a:gd name="connsiteX11" fmla="*/ 523783 w 7422181"/>
              <a:gd name="connsiteY11" fmla="*/ 0 h 373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2181" h="3736065">
                <a:moveTo>
                  <a:pt x="523783" y="0"/>
                </a:moveTo>
                <a:lnTo>
                  <a:pt x="6898398" y="0"/>
                </a:lnTo>
                <a:cubicBezTo>
                  <a:pt x="7187675" y="0"/>
                  <a:pt x="7422181" y="234506"/>
                  <a:pt x="7422181" y="523783"/>
                </a:cubicBezTo>
                <a:lnTo>
                  <a:pt x="7422181" y="2618852"/>
                </a:lnTo>
                <a:cubicBezTo>
                  <a:pt x="7422181" y="2908129"/>
                  <a:pt x="7187675" y="3142635"/>
                  <a:pt x="6898398" y="3142635"/>
                </a:cubicBezTo>
                <a:lnTo>
                  <a:pt x="3681978" y="3142635"/>
                </a:lnTo>
                <a:lnTo>
                  <a:pt x="3349242" y="3736065"/>
                </a:lnTo>
                <a:lnTo>
                  <a:pt x="3016507" y="3142635"/>
                </a:lnTo>
                <a:lnTo>
                  <a:pt x="523783" y="3142635"/>
                </a:lnTo>
                <a:cubicBezTo>
                  <a:pt x="234506" y="3142635"/>
                  <a:pt x="0" y="2908129"/>
                  <a:pt x="0" y="2618852"/>
                </a:cubicBezTo>
                <a:lnTo>
                  <a:pt x="0" y="523783"/>
                </a:lnTo>
                <a:cubicBezTo>
                  <a:pt x="0" y="234506"/>
                  <a:pt x="234506" y="0"/>
                  <a:pt x="523783" y="0"/>
                </a:cubicBezTo>
                <a:close/>
              </a:path>
            </a:pathLst>
          </a:custGeom>
          <a:solidFill>
            <a:schemeClr val="accent5">
              <a:alpha val="13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sp>
        <p:nvSpPr>
          <p:cNvPr id="52" name="TextBox 51">
            <a:extLst>
              <a:ext uri="{FF2B5EF4-FFF2-40B4-BE49-F238E27FC236}">
                <a16:creationId xmlns:a16="http://schemas.microsoft.com/office/drawing/2014/main" id="{B254B42C-3C6C-636F-1479-106E4A8886EB}"/>
              </a:ext>
            </a:extLst>
          </p:cNvPr>
          <p:cNvSpPr txBox="1"/>
          <p:nvPr/>
        </p:nvSpPr>
        <p:spPr>
          <a:xfrm>
            <a:off x="4091831" y="2601528"/>
            <a:ext cx="4054014" cy="400110"/>
          </a:xfrm>
          <a:prstGeom prst="rect">
            <a:avLst/>
          </a:prstGeom>
          <a:noFill/>
        </p:spPr>
        <p:txBody>
          <a:bodyPr wrap="square" rtlCol="0">
            <a:spAutoFit/>
          </a:bodyPr>
          <a:lstStyle/>
          <a:p>
            <a:r>
              <a:rPr lang="en-US" sz="1600" dirty="0">
                <a:latin typeface="Montserrat" pitchFamily="2" charset="77"/>
              </a:rPr>
              <a:t>❌</a:t>
            </a:r>
            <a:r>
              <a:rPr lang="en-US" sz="2000" dirty="0">
                <a:latin typeface="Montserrat" pitchFamily="2" charset="77"/>
              </a:rPr>
              <a:t> </a:t>
            </a:r>
            <a:r>
              <a:rPr lang="en-GB" sz="2000" dirty="0">
                <a:latin typeface="Montserrat" pitchFamily="2" charset="77"/>
              </a:rPr>
              <a:t>Does not support E-regex</a:t>
            </a:r>
            <a:endParaRPr lang="en-US" sz="2000" dirty="0" err="1">
              <a:latin typeface="Montserrat" pitchFamily="2" charset="77"/>
            </a:endParaRPr>
          </a:p>
        </p:txBody>
      </p:sp>
      <p:grpSp>
        <p:nvGrpSpPr>
          <p:cNvPr id="53" name="Group 52">
            <a:extLst>
              <a:ext uri="{FF2B5EF4-FFF2-40B4-BE49-F238E27FC236}">
                <a16:creationId xmlns:a16="http://schemas.microsoft.com/office/drawing/2014/main" id="{AF079C3F-7C9C-EB0E-C6DB-D79EB5CF068C}"/>
              </a:ext>
            </a:extLst>
          </p:cNvPr>
          <p:cNvGrpSpPr/>
          <p:nvPr/>
        </p:nvGrpSpPr>
        <p:grpSpPr>
          <a:xfrm>
            <a:off x="3173560" y="3578493"/>
            <a:ext cx="3707987" cy="400110"/>
            <a:chOff x="2109527" y="3285299"/>
            <a:chExt cx="3707987" cy="400110"/>
          </a:xfrm>
        </p:grpSpPr>
        <p:sp>
          <p:nvSpPr>
            <p:cNvPr id="54" name="TextBox 53">
              <a:extLst>
                <a:ext uri="{FF2B5EF4-FFF2-40B4-BE49-F238E27FC236}">
                  <a16:creationId xmlns:a16="http://schemas.microsoft.com/office/drawing/2014/main" id="{3E91B3F0-36FE-B938-CB4E-A5A6D25BBEC2}"/>
                </a:ext>
              </a:extLst>
            </p:cNvPr>
            <p:cNvSpPr txBox="1"/>
            <p:nvPr/>
          </p:nvSpPr>
          <p:spPr>
            <a:xfrm>
              <a:off x="2532640" y="3285299"/>
              <a:ext cx="3284874" cy="400110"/>
            </a:xfrm>
            <a:prstGeom prst="rect">
              <a:avLst/>
            </a:prstGeom>
            <a:noFill/>
          </p:spPr>
          <p:txBody>
            <a:bodyPr wrap="none" rtlCol="0">
              <a:spAutoFit/>
            </a:bodyPr>
            <a:lstStyle/>
            <a:p>
              <a:r>
                <a:rPr lang="en-GB" sz="2000" dirty="0">
                  <a:latin typeface="Montserrat" pitchFamily="2" charset="77"/>
                </a:rPr>
                <a:t>ReDoS-Safeness: </a:t>
              </a:r>
              <a:r>
                <a:rPr lang="en-GB" sz="2000" b="1" dirty="0">
                  <a:solidFill>
                    <a:schemeClr val="accent6"/>
                  </a:solidFill>
                  <a:latin typeface="Montserrat" pitchFamily="2" charset="77"/>
                </a:rPr>
                <a:t>Partial</a:t>
              </a:r>
              <a:endParaRPr lang="en-US" sz="2000" b="1" dirty="0">
                <a:solidFill>
                  <a:schemeClr val="accent6"/>
                </a:solidFill>
                <a:latin typeface="Montserrat" pitchFamily="2" charset="77"/>
              </a:endParaRPr>
            </a:p>
          </p:txBody>
        </p:sp>
        <p:pic>
          <p:nvPicPr>
            <p:cNvPr id="55" name="Picture 54">
              <a:extLst>
                <a:ext uri="{FF2B5EF4-FFF2-40B4-BE49-F238E27FC236}">
                  <a16:creationId xmlns:a16="http://schemas.microsoft.com/office/drawing/2014/main" id="{50D4571B-A4B6-58EC-8F9C-1591FA9DAE73}"/>
                </a:ext>
              </a:extLst>
            </p:cNvPr>
            <p:cNvPicPr>
              <a:picLocks noChangeAspect="1"/>
            </p:cNvPicPr>
            <p:nvPr/>
          </p:nvPicPr>
          <p:blipFill>
            <a:blip r:embed="rId7"/>
            <a:stretch>
              <a:fillRect/>
            </a:stretch>
          </p:blipFill>
          <p:spPr>
            <a:xfrm>
              <a:off x="2109527" y="3293363"/>
              <a:ext cx="392046" cy="392046"/>
            </a:xfrm>
            <a:prstGeom prst="rect">
              <a:avLst/>
            </a:prstGeom>
          </p:spPr>
        </p:pic>
      </p:grpSp>
      <p:grpSp>
        <p:nvGrpSpPr>
          <p:cNvPr id="56" name="Group 55">
            <a:extLst>
              <a:ext uri="{FF2B5EF4-FFF2-40B4-BE49-F238E27FC236}">
                <a16:creationId xmlns:a16="http://schemas.microsoft.com/office/drawing/2014/main" id="{7E39A85C-51F2-C2B6-FD8D-8E34A7C1561C}"/>
              </a:ext>
            </a:extLst>
          </p:cNvPr>
          <p:cNvGrpSpPr/>
          <p:nvPr/>
        </p:nvGrpSpPr>
        <p:grpSpPr>
          <a:xfrm>
            <a:off x="3173560" y="1931317"/>
            <a:ext cx="6218679" cy="707886"/>
            <a:chOff x="1639693" y="2484073"/>
            <a:chExt cx="6218679" cy="707886"/>
          </a:xfrm>
        </p:grpSpPr>
        <p:pic>
          <p:nvPicPr>
            <p:cNvPr id="57" name="Picture 56">
              <a:extLst>
                <a:ext uri="{FF2B5EF4-FFF2-40B4-BE49-F238E27FC236}">
                  <a16:creationId xmlns:a16="http://schemas.microsoft.com/office/drawing/2014/main" id="{AC0840F9-4D05-B5D8-06AA-F4839CDEE8B9}"/>
                </a:ext>
              </a:extLst>
            </p:cNvPr>
            <p:cNvPicPr>
              <a:picLocks noChangeAspect="1"/>
            </p:cNvPicPr>
            <p:nvPr/>
          </p:nvPicPr>
          <p:blipFill>
            <a:blip r:embed="rId8"/>
            <a:stretch>
              <a:fillRect/>
            </a:stretch>
          </p:blipFill>
          <p:spPr>
            <a:xfrm>
              <a:off x="1639693" y="2531299"/>
              <a:ext cx="262283" cy="258100"/>
            </a:xfrm>
            <a:prstGeom prst="rect">
              <a:avLst/>
            </a:prstGeom>
          </p:spPr>
        </p:pic>
        <p:sp>
          <p:nvSpPr>
            <p:cNvPr id="58" name="TextBox 57">
              <a:extLst>
                <a:ext uri="{FF2B5EF4-FFF2-40B4-BE49-F238E27FC236}">
                  <a16:creationId xmlns:a16="http://schemas.microsoft.com/office/drawing/2014/main" id="{3E2A8622-C97F-781E-3371-921C3C2AB09C}"/>
                </a:ext>
              </a:extLst>
            </p:cNvPr>
            <p:cNvSpPr txBox="1"/>
            <p:nvPr/>
          </p:nvSpPr>
          <p:spPr>
            <a:xfrm>
              <a:off x="1901975" y="2484073"/>
              <a:ext cx="5956397" cy="707886"/>
            </a:xfrm>
            <a:prstGeom prst="rect">
              <a:avLst/>
            </a:prstGeom>
            <a:noFill/>
          </p:spPr>
          <p:txBody>
            <a:bodyPr wrap="square" rtlCol="0">
              <a:spAutoFit/>
            </a:bodyPr>
            <a:lstStyle/>
            <a:p>
              <a:r>
                <a:rPr lang="en-US" sz="2000" dirty="0">
                  <a:latin typeface="Montserrat" pitchFamily="2" charset="77"/>
                </a:rPr>
                <a:t>Added non-backtracking engine based on </a:t>
              </a:r>
            </a:p>
            <a:p>
              <a:r>
                <a:rPr lang="en-US" sz="2000" dirty="0">
                  <a:latin typeface="Montserrat" pitchFamily="2" charset="77"/>
                </a:rPr>
                <a:t>Brzozowski derivatives </a:t>
              </a:r>
              <a:r>
                <a:rPr lang="en-US" sz="2000" i="1" dirty="0">
                  <a:latin typeface="Montserrat" pitchFamily="2" charset="77"/>
                </a:rPr>
                <a:t>(.NET v7, 2022)</a:t>
              </a:r>
            </a:p>
          </p:txBody>
        </p:sp>
      </p:grpSp>
      <p:sp>
        <p:nvSpPr>
          <p:cNvPr id="60" name="TextBox 59">
            <a:extLst>
              <a:ext uri="{FF2B5EF4-FFF2-40B4-BE49-F238E27FC236}">
                <a16:creationId xmlns:a16="http://schemas.microsoft.com/office/drawing/2014/main" id="{6842A82D-6396-EAC8-38BE-EDEA9719C025}"/>
              </a:ext>
            </a:extLst>
          </p:cNvPr>
          <p:cNvSpPr txBox="1"/>
          <p:nvPr/>
        </p:nvSpPr>
        <p:spPr>
          <a:xfrm>
            <a:off x="3435843" y="1366284"/>
            <a:ext cx="6510115" cy="400110"/>
          </a:xfrm>
          <a:prstGeom prst="rect">
            <a:avLst/>
          </a:prstGeom>
          <a:noFill/>
        </p:spPr>
        <p:txBody>
          <a:bodyPr wrap="none" rtlCol="0">
            <a:spAutoFit/>
          </a:bodyPr>
          <a:lstStyle/>
          <a:p>
            <a:r>
              <a:rPr lang="en-US" sz="2000" dirty="0">
                <a:latin typeface="Montserrat" pitchFamily="2" charset="77"/>
              </a:rPr>
              <a:t>Introduced </a:t>
            </a:r>
            <a:r>
              <a:rPr lang="en-US" sz="2000" b="1" i="1" dirty="0">
                <a:latin typeface="Montserrat" pitchFamily="2" charset="77"/>
              </a:rPr>
              <a:t>timeout mechanism </a:t>
            </a:r>
            <a:r>
              <a:rPr lang="en-US" sz="2000" dirty="0">
                <a:latin typeface="Montserrat" pitchFamily="2" charset="77"/>
              </a:rPr>
              <a:t>(</a:t>
            </a:r>
            <a:r>
              <a:rPr lang="en-US" sz="2000" i="1" dirty="0">
                <a:latin typeface="Montserrat" pitchFamily="2" charset="77"/>
              </a:rPr>
              <a:t>.NET v4.5, 2012</a:t>
            </a:r>
            <a:r>
              <a:rPr lang="en-US" sz="2000" dirty="0">
                <a:latin typeface="Montserrat" pitchFamily="2" charset="77"/>
              </a:rPr>
              <a:t>)</a:t>
            </a:r>
            <a:endParaRPr lang="en-US" sz="2000" b="0" i="0" dirty="0">
              <a:latin typeface="Montserrat" pitchFamily="2" charset="77"/>
            </a:endParaRPr>
          </a:p>
        </p:txBody>
      </p:sp>
      <p:pic>
        <p:nvPicPr>
          <p:cNvPr id="62" name="Picture 61">
            <a:extLst>
              <a:ext uri="{FF2B5EF4-FFF2-40B4-BE49-F238E27FC236}">
                <a16:creationId xmlns:a16="http://schemas.microsoft.com/office/drawing/2014/main" id="{3CE4281E-76AD-DEE5-26F9-ADEDC42CAE6F}"/>
              </a:ext>
            </a:extLst>
          </p:cNvPr>
          <p:cNvPicPr>
            <a:picLocks noChangeAspect="1"/>
          </p:cNvPicPr>
          <p:nvPr/>
        </p:nvPicPr>
        <p:blipFill>
          <a:blip r:embed="rId8"/>
          <a:stretch>
            <a:fillRect/>
          </a:stretch>
        </p:blipFill>
        <p:spPr>
          <a:xfrm>
            <a:off x="3173560" y="1434035"/>
            <a:ext cx="262283" cy="258100"/>
          </a:xfrm>
          <a:prstGeom prst="rect">
            <a:avLst/>
          </a:prstGeom>
        </p:spPr>
      </p:pic>
      <p:sp>
        <p:nvSpPr>
          <p:cNvPr id="63" name="TextBox 62">
            <a:extLst>
              <a:ext uri="{FF2B5EF4-FFF2-40B4-BE49-F238E27FC236}">
                <a16:creationId xmlns:a16="http://schemas.microsoft.com/office/drawing/2014/main" id="{BBE4D3EC-BE6F-C5A8-805D-268BF6B6249C}"/>
              </a:ext>
            </a:extLst>
          </p:cNvPr>
          <p:cNvSpPr txBox="1"/>
          <p:nvPr/>
        </p:nvSpPr>
        <p:spPr>
          <a:xfrm>
            <a:off x="3064586" y="3052540"/>
            <a:ext cx="3626314" cy="400110"/>
          </a:xfrm>
          <a:prstGeom prst="rect">
            <a:avLst/>
          </a:prstGeom>
          <a:noFill/>
        </p:spPr>
        <p:txBody>
          <a:bodyPr wrap="none" rtlCol="0">
            <a:spAutoFit/>
          </a:bodyPr>
          <a:lstStyle/>
          <a:p>
            <a:r>
              <a:rPr lang="en-US" sz="1600" b="0" i="0" dirty="0">
                <a:latin typeface="Montserrat" pitchFamily="2" charset="77"/>
              </a:rPr>
              <a:t>❌</a:t>
            </a:r>
            <a:r>
              <a:rPr lang="en-US" sz="2000" b="0" i="0" dirty="0">
                <a:latin typeface="Montserrat" pitchFamily="2" charset="77"/>
              </a:rPr>
              <a:t> Defenses are </a:t>
            </a:r>
            <a:r>
              <a:rPr lang="en-US" sz="2000" b="0" i="1" dirty="0">
                <a:latin typeface="Montserrat" pitchFamily="2" charset="77"/>
              </a:rPr>
              <a:t>opt-in only</a:t>
            </a:r>
          </a:p>
        </p:txBody>
      </p:sp>
      <p:sp>
        <p:nvSpPr>
          <p:cNvPr id="64" name="Footer Placeholder 3">
            <a:extLst>
              <a:ext uri="{FF2B5EF4-FFF2-40B4-BE49-F238E27FC236}">
                <a16:creationId xmlns:a16="http://schemas.microsoft.com/office/drawing/2014/main" id="{D55BA496-579E-165D-4A52-753DADFDFCE8}"/>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818377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F4F4-BC30-1850-2793-9BDF35DE436B}"/>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A29B2E53-95AB-8DF9-E91F-12D024AA8DD6}"/>
              </a:ext>
            </a:extLst>
          </p:cNvPr>
          <p:cNvSpPr>
            <a:spLocks noGrp="1"/>
          </p:cNvSpPr>
          <p:nvPr>
            <p:ph type="sldNum" sz="quarter" idx="11"/>
          </p:nvPr>
        </p:nvSpPr>
        <p:spPr/>
        <p:txBody>
          <a:bodyPr/>
          <a:lstStyle/>
          <a:p>
            <a:fld id="{52689698-0BB7-BE4D-A8C0-0C9B085F3959}" type="slidenum">
              <a:rPr lang="de-DE" smtClean="0"/>
              <a:pPr/>
              <a:t>29</a:t>
            </a:fld>
            <a:endParaRPr lang="de-DE" dirty="0"/>
          </a:p>
        </p:txBody>
      </p:sp>
      <p:grpSp>
        <p:nvGrpSpPr>
          <p:cNvPr id="21" name="Group 20">
            <a:extLst>
              <a:ext uri="{FF2B5EF4-FFF2-40B4-BE49-F238E27FC236}">
                <a16:creationId xmlns:a16="http://schemas.microsoft.com/office/drawing/2014/main" id="{D017CCF3-07C6-3BA1-3596-65A79EFCC63C}"/>
              </a:ext>
            </a:extLst>
          </p:cNvPr>
          <p:cNvGrpSpPr/>
          <p:nvPr/>
        </p:nvGrpSpPr>
        <p:grpSpPr>
          <a:xfrm>
            <a:off x="733043" y="4782963"/>
            <a:ext cx="10725913" cy="1454325"/>
            <a:chOff x="733043" y="3365990"/>
            <a:chExt cx="10725913" cy="1454325"/>
          </a:xfrm>
        </p:grpSpPr>
        <p:sp>
          <p:nvSpPr>
            <p:cNvPr id="5" name="Freeform 4">
              <a:extLst>
                <a:ext uri="{FF2B5EF4-FFF2-40B4-BE49-F238E27FC236}">
                  <a16:creationId xmlns:a16="http://schemas.microsoft.com/office/drawing/2014/main" id="{165472CD-9825-73C3-532E-D53AEE77214D}"/>
                </a:ext>
              </a:extLst>
            </p:cNvPr>
            <p:cNvSpPr/>
            <p:nvPr/>
          </p:nvSpPr>
          <p:spPr>
            <a:xfrm>
              <a:off x="733043" y="3754715"/>
              <a:ext cx="10725913" cy="1065600"/>
            </a:xfrm>
            <a:custGeom>
              <a:avLst/>
              <a:gdLst>
                <a:gd name="connsiteX0" fmla="*/ 0 w 10725913"/>
                <a:gd name="connsiteY0" fmla="*/ 0 h 1065600"/>
                <a:gd name="connsiteX1" fmla="*/ 6807241 w 10725913"/>
                <a:gd name="connsiteY1" fmla="*/ 0 h 1065600"/>
                <a:gd name="connsiteX2" fmla="*/ 7448108 w 10725913"/>
                <a:gd name="connsiteY2" fmla="*/ 607335 h 1065600"/>
                <a:gd name="connsiteX3" fmla="*/ 8088975 w 10725913"/>
                <a:gd name="connsiteY3" fmla="*/ 0 h 1065600"/>
                <a:gd name="connsiteX4" fmla="*/ 10725913 w 10725913"/>
                <a:gd name="connsiteY4" fmla="*/ 0 h 1065600"/>
                <a:gd name="connsiteX5" fmla="*/ 10725913 w 10725913"/>
                <a:gd name="connsiteY5" fmla="*/ 1065600 h 1065600"/>
                <a:gd name="connsiteX6" fmla="*/ 0 w 10725913"/>
                <a:gd name="connsiteY6" fmla="*/ 1065600 h 10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5913" h="1065600">
                  <a:moveTo>
                    <a:pt x="0" y="0"/>
                  </a:moveTo>
                  <a:lnTo>
                    <a:pt x="6807241" y="0"/>
                  </a:lnTo>
                  <a:cubicBezTo>
                    <a:pt x="6807241" y="335422"/>
                    <a:pt x="7094167" y="607335"/>
                    <a:pt x="7448108" y="607335"/>
                  </a:cubicBezTo>
                  <a:cubicBezTo>
                    <a:pt x="7802049" y="607335"/>
                    <a:pt x="8088975" y="335422"/>
                    <a:pt x="8088975" y="0"/>
                  </a:cubicBezTo>
                  <a:lnTo>
                    <a:pt x="10725913" y="0"/>
                  </a:lnTo>
                  <a:lnTo>
                    <a:pt x="10725913" y="1065600"/>
                  </a:lnTo>
                  <a:lnTo>
                    <a:pt x="0" y="1065600"/>
                  </a:lnTo>
                  <a:close/>
                </a:path>
              </a:pathLst>
            </a:custGeom>
            <a:solidFill>
              <a:srgbClr val="44C386">
                <a:alpha val="49000"/>
              </a:srgbClr>
            </a:solidFill>
            <a:ln>
              <a:solidFill>
                <a:srgbClr val="44C386"/>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grpSp>
          <p:nvGrpSpPr>
            <p:cNvPr id="6" name="Group 5">
              <a:extLst>
                <a:ext uri="{FF2B5EF4-FFF2-40B4-BE49-F238E27FC236}">
                  <a16:creationId xmlns:a16="http://schemas.microsoft.com/office/drawing/2014/main" id="{A9A67C82-8B13-F44B-A70A-E5EA59347B9A}"/>
                </a:ext>
              </a:extLst>
            </p:cNvPr>
            <p:cNvGrpSpPr/>
            <p:nvPr/>
          </p:nvGrpSpPr>
          <p:grpSpPr>
            <a:xfrm>
              <a:off x="5431538" y="3836566"/>
              <a:ext cx="963442" cy="919424"/>
              <a:chOff x="4983394" y="1952498"/>
              <a:chExt cx="963442" cy="919424"/>
            </a:xfrm>
          </p:grpSpPr>
          <p:sp>
            <p:nvSpPr>
              <p:cNvPr id="7" name="Oval 6">
                <a:extLst>
                  <a:ext uri="{FF2B5EF4-FFF2-40B4-BE49-F238E27FC236}">
                    <a16:creationId xmlns:a16="http://schemas.microsoft.com/office/drawing/2014/main" id="{6A983E7E-64C1-A8EB-E2E0-EC64B0BF1DA1}"/>
                  </a:ext>
                </a:extLst>
              </p:cNvPr>
              <p:cNvSpPr/>
              <p:nvPr/>
            </p:nvSpPr>
            <p:spPr>
              <a:xfrm>
                <a:off x="4983394"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8" name="Picture 12">
                <a:extLst>
                  <a:ext uri="{FF2B5EF4-FFF2-40B4-BE49-F238E27FC236}">
                    <a16:creationId xmlns:a16="http://schemas.microsoft.com/office/drawing/2014/main" id="{F183FA5B-53F0-C8A6-137A-7C1CC97A1A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84" t="19926" r="20202" b="19727"/>
              <a:stretch>
                <a:fillRect/>
              </a:stretch>
            </p:blipFill>
            <p:spPr bwMode="auto">
              <a:xfrm>
                <a:off x="5192180" y="2118210"/>
                <a:ext cx="545869" cy="57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D109D63-4450-6B4B-084A-2A0E33DA6349}"/>
                </a:ext>
              </a:extLst>
            </p:cNvPr>
            <p:cNvGrpSpPr/>
            <p:nvPr/>
          </p:nvGrpSpPr>
          <p:grpSpPr>
            <a:xfrm>
              <a:off x="7701582" y="3365990"/>
              <a:ext cx="963442" cy="919424"/>
              <a:chOff x="6744039" y="2011311"/>
              <a:chExt cx="963442" cy="919424"/>
            </a:xfrm>
          </p:grpSpPr>
          <p:sp>
            <p:nvSpPr>
              <p:cNvPr id="10" name="Oval 9">
                <a:extLst>
                  <a:ext uri="{FF2B5EF4-FFF2-40B4-BE49-F238E27FC236}">
                    <a16:creationId xmlns:a16="http://schemas.microsoft.com/office/drawing/2014/main" id="{CA21900B-5963-CC19-BC0F-DA90E9A26296}"/>
                  </a:ext>
                </a:extLst>
              </p:cNvPr>
              <p:cNvSpPr/>
              <p:nvPr/>
            </p:nvSpPr>
            <p:spPr>
              <a:xfrm>
                <a:off x="6744039" y="2011311"/>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1" name="Picture 10">
                <a:extLst>
                  <a:ext uri="{FF2B5EF4-FFF2-40B4-BE49-F238E27FC236}">
                    <a16:creationId xmlns:a16="http://schemas.microsoft.com/office/drawing/2014/main" id="{BCC67289-436C-4F68-949F-693645F7E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276" y="2205189"/>
                <a:ext cx="552503" cy="5533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F4B0D4C1-D0D9-7E33-C1AE-AEE27BAAF64C}"/>
                </a:ext>
              </a:extLst>
            </p:cNvPr>
            <p:cNvGrpSpPr/>
            <p:nvPr/>
          </p:nvGrpSpPr>
          <p:grpSpPr>
            <a:xfrm>
              <a:off x="9788743" y="3819451"/>
              <a:ext cx="963442" cy="919424"/>
              <a:chOff x="8893466" y="1952498"/>
              <a:chExt cx="963442" cy="919424"/>
            </a:xfrm>
          </p:grpSpPr>
          <p:sp>
            <p:nvSpPr>
              <p:cNvPr id="13" name="Oval 12">
                <a:extLst>
                  <a:ext uri="{FF2B5EF4-FFF2-40B4-BE49-F238E27FC236}">
                    <a16:creationId xmlns:a16="http://schemas.microsoft.com/office/drawing/2014/main" id="{33FAA93A-5C47-EB17-6023-68E979B0CDE2}"/>
                  </a:ext>
                </a:extLst>
              </p:cNvPr>
              <p:cNvSpPr/>
              <p:nvPr/>
            </p:nvSpPr>
            <p:spPr>
              <a:xfrm>
                <a:off x="8893466" y="195249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4" name="Picture 2">
                <a:extLst>
                  <a:ext uri="{FF2B5EF4-FFF2-40B4-BE49-F238E27FC236}">
                    <a16:creationId xmlns:a16="http://schemas.microsoft.com/office/drawing/2014/main" id="{85BE52C7-FCAF-5CDF-A4C2-B710FD1F8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9008" y="2118210"/>
                <a:ext cx="584548" cy="5845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5C34FC7F-9326-575A-ECF1-13690692808B}"/>
                </a:ext>
              </a:extLst>
            </p:cNvPr>
            <p:cNvGrpSpPr/>
            <p:nvPr/>
          </p:nvGrpSpPr>
          <p:grpSpPr>
            <a:xfrm>
              <a:off x="3344377" y="3825703"/>
              <a:ext cx="963442" cy="919424"/>
              <a:chOff x="3474854" y="1958750"/>
              <a:chExt cx="963442" cy="919424"/>
            </a:xfrm>
          </p:grpSpPr>
          <p:sp>
            <p:nvSpPr>
              <p:cNvPr id="16" name="Oval 15">
                <a:extLst>
                  <a:ext uri="{FF2B5EF4-FFF2-40B4-BE49-F238E27FC236}">
                    <a16:creationId xmlns:a16="http://schemas.microsoft.com/office/drawing/2014/main" id="{DA42CB96-E4BF-A77E-893A-503D1F1F3C3D}"/>
                  </a:ext>
                </a:extLst>
              </p:cNvPr>
              <p:cNvSpPr/>
              <p:nvPr/>
            </p:nvSpPr>
            <p:spPr>
              <a:xfrm>
                <a:off x="3474854" y="1958750"/>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17" name="Picture 16">
                <a:extLst>
                  <a:ext uri="{FF2B5EF4-FFF2-40B4-BE49-F238E27FC236}">
                    <a16:creationId xmlns:a16="http://schemas.microsoft.com/office/drawing/2014/main" id="{1E18C2F6-9619-94F6-81F9-49FBB8E21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5480" y="2118210"/>
                <a:ext cx="309795" cy="588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695D8BAA-39D2-628B-6C8C-7B83FC80633C}"/>
                </a:ext>
              </a:extLst>
            </p:cNvPr>
            <p:cNvGrpSpPr/>
            <p:nvPr/>
          </p:nvGrpSpPr>
          <p:grpSpPr>
            <a:xfrm>
              <a:off x="1257216" y="3825703"/>
              <a:ext cx="963442" cy="919424"/>
              <a:chOff x="3766905" y="1502738"/>
              <a:chExt cx="963442" cy="919424"/>
            </a:xfrm>
          </p:grpSpPr>
          <p:sp>
            <p:nvSpPr>
              <p:cNvPr id="19" name="Oval 18">
                <a:extLst>
                  <a:ext uri="{FF2B5EF4-FFF2-40B4-BE49-F238E27FC236}">
                    <a16:creationId xmlns:a16="http://schemas.microsoft.com/office/drawing/2014/main" id="{94AEB7F1-DB8F-F876-A1E7-B00562ACC040}"/>
                  </a:ext>
                </a:extLst>
              </p:cNvPr>
              <p:cNvSpPr/>
              <p:nvPr/>
            </p:nvSpPr>
            <p:spPr>
              <a:xfrm>
                <a:off x="3766905" y="1502738"/>
                <a:ext cx="963442" cy="919424"/>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20" name="Picture 4">
                <a:extLst>
                  <a:ext uri="{FF2B5EF4-FFF2-40B4-BE49-F238E27FC236}">
                    <a16:creationId xmlns:a16="http://schemas.microsoft.com/office/drawing/2014/main" id="{735292BA-1702-75CF-07DB-82D9CEFFA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546" y="1748698"/>
                <a:ext cx="698160" cy="42750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7" name="Group 56">
            <a:extLst>
              <a:ext uri="{FF2B5EF4-FFF2-40B4-BE49-F238E27FC236}">
                <a16:creationId xmlns:a16="http://schemas.microsoft.com/office/drawing/2014/main" id="{77078C33-F2D6-CE10-D049-6B98B54B0A77}"/>
              </a:ext>
            </a:extLst>
          </p:cNvPr>
          <p:cNvGrpSpPr/>
          <p:nvPr/>
        </p:nvGrpSpPr>
        <p:grpSpPr>
          <a:xfrm>
            <a:off x="3639017" y="1690990"/>
            <a:ext cx="7192385" cy="400110"/>
            <a:chOff x="1639693" y="2484073"/>
            <a:chExt cx="7192385" cy="400110"/>
          </a:xfrm>
        </p:grpSpPr>
        <p:pic>
          <p:nvPicPr>
            <p:cNvPr id="58" name="Picture 57">
              <a:extLst>
                <a:ext uri="{FF2B5EF4-FFF2-40B4-BE49-F238E27FC236}">
                  <a16:creationId xmlns:a16="http://schemas.microsoft.com/office/drawing/2014/main" id="{FA563596-079F-B3B1-4E80-376E3969934A}"/>
                </a:ext>
              </a:extLst>
            </p:cNvPr>
            <p:cNvPicPr>
              <a:picLocks noChangeAspect="1"/>
            </p:cNvPicPr>
            <p:nvPr/>
          </p:nvPicPr>
          <p:blipFill>
            <a:blip r:embed="rId7"/>
            <a:stretch>
              <a:fillRect/>
            </a:stretch>
          </p:blipFill>
          <p:spPr>
            <a:xfrm>
              <a:off x="1639693" y="2531299"/>
              <a:ext cx="262283" cy="258100"/>
            </a:xfrm>
            <a:prstGeom prst="rect">
              <a:avLst/>
            </a:prstGeom>
          </p:spPr>
        </p:pic>
        <p:sp>
          <p:nvSpPr>
            <p:cNvPr id="59" name="TextBox 58">
              <a:extLst>
                <a:ext uri="{FF2B5EF4-FFF2-40B4-BE49-F238E27FC236}">
                  <a16:creationId xmlns:a16="http://schemas.microsoft.com/office/drawing/2014/main" id="{F1372C6E-9217-5AE8-3C86-6D84FE990005}"/>
                </a:ext>
              </a:extLst>
            </p:cNvPr>
            <p:cNvSpPr txBox="1"/>
            <p:nvPr/>
          </p:nvSpPr>
          <p:spPr>
            <a:xfrm>
              <a:off x="1901976" y="2484073"/>
              <a:ext cx="6930102" cy="400110"/>
            </a:xfrm>
            <a:prstGeom prst="rect">
              <a:avLst/>
            </a:prstGeom>
            <a:noFill/>
          </p:spPr>
          <p:txBody>
            <a:bodyPr wrap="none" rtlCol="0">
              <a:spAutoFit/>
            </a:bodyPr>
            <a:lstStyle/>
            <a:p>
              <a:r>
                <a:rPr lang="en-US" sz="2000" dirty="0">
                  <a:latin typeface="Montserrat" pitchFamily="2" charset="77"/>
                </a:rPr>
                <a:t>Added memorization scheme as </a:t>
              </a:r>
              <a:r>
                <a:rPr lang="en-GB" sz="2000" dirty="0">
                  <a:latin typeface="Montserrat" pitchFamily="2" charset="77"/>
                </a:rPr>
                <a:t>defence</a:t>
              </a:r>
              <a:r>
                <a:rPr lang="en-US" sz="2000" dirty="0">
                  <a:latin typeface="Montserrat" pitchFamily="2" charset="77"/>
                </a:rPr>
                <a:t> (</a:t>
              </a:r>
              <a:r>
                <a:rPr lang="en-US" sz="2000" i="1" dirty="0">
                  <a:latin typeface="Montserrat" pitchFamily="2" charset="77"/>
                </a:rPr>
                <a:t>v3.2, 2022</a:t>
              </a:r>
              <a:r>
                <a:rPr lang="en-US" sz="2000" dirty="0">
                  <a:latin typeface="Montserrat" pitchFamily="2" charset="77"/>
                </a:rPr>
                <a:t>)</a:t>
              </a:r>
              <a:endParaRPr lang="en-US" sz="2000" b="0" i="0" dirty="0">
                <a:latin typeface="Montserrat" pitchFamily="2" charset="77"/>
              </a:endParaRPr>
            </a:p>
          </p:txBody>
        </p:sp>
      </p:grpSp>
      <p:sp>
        <p:nvSpPr>
          <p:cNvPr id="62" name="TextBox 61">
            <a:extLst>
              <a:ext uri="{FF2B5EF4-FFF2-40B4-BE49-F238E27FC236}">
                <a16:creationId xmlns:a16="http://schemas.microsoft.com/office/drawing/2014/main" id="{0221D65C-2DDD-0F38-D9F0-17DDC23A1D07}"/>
              </a:ext>
            </a:extLst>
          </p:cNvPr>
          <p:cNvSpPr txBox="1"/>
          <p:nvPr/>
        </p:nvSpPr>
        <p:spPr>
          <a:xfrm>
            <a:off x="4482323" y="2070846"/>
            <a:ext cx="3276859" cy="400110"/>
          </a:xfrm>
          <a:prstGeom prst="rect">
            <a:avLst/>
          </a:prstGeom>
          <a:noFill/>
        </p:spPr>
        <p:txBody>
          <a:bodyPr wrap="none" rtlCol="0">
            <a:spAutoFit/>
          </a:bodyPr>
          <a:lstStyle/>
          <a:p>
            <a:r>
              <a:rPr lang="en-GB" sz="2000" dirty="0">
                <a:latin typeface="Montserrat" pitchFamily="2" charset="77"/>
              </a:rPr>
              <a:t>Apply full memorization</a:t>
            </a:r>
            <a:endParaRPr lang="en-US" sz="2000" b="0" i="0" dirty="0" err="1">
              <a:latin typeface="Montserrat" pitchFamily="2" charset="77"/>
            </a:endParaRPr>
          </a:p>
        </p:txBody>
      </p:sp>
      <p:grpSp>
        <p:nvGrpSpPr>
          <p:cNvPr id="63" name="Group 62">
            <a:extLst>
              <a:ext uri="{FF2B5EF4-FFF2-40B4-BE49-F238E27FC236}">
                <a16:creationId xmlns:a16="http://schemas.microsoft.com/office/drawing/2014/main" id="{CFDF39A7-E101-D86A-3E41-6D5B93EEF86D}"/>
              </a:ext>
            </a:extLst>
          </p:cNvPr>
          <p:cNvGrpSpPr/>
          <p:nvPr/>
        </p:nvGrpSpPr>
        <p:grpSpPr>
          <a:xfrm>
            <a:off x="3639017" y="2567625"/>
            <a:ext cx="6729118" cy="400110"/>
            <a:chOff x="1639693" y="2484073"/>
            <a:chExt cx="6729118" cy="400110"/>
          </a:xfrm>
        </p:grpSpPr>
        <p:pic>
          <p:nvPicPr>
            <p:cNvPr id="64" name="Picture 63">
              <a:extLst>
                <a:ext uri="{FF2B5EF4-FFF2-40B4-BE49-F238E27FC236}">
                  <a16:creationId xmlns:a16="http://schemas.microsoft.com/office/drawing/2014/main" id="{08746BC7-2349-E8E3-151A-0D4FE36AE38C}"/>
                </a:ext>
              </a:extLst>
            </p:cNvPr>
            <p:cNvPicPr>
              <a:picLocks noChangeAspect="1"/>
            </p:cNvPicPr>
            <p:nvPr/>
          </p:nvPicPr>
          <p:blipFill>
            <a:blip r:embed="rId7"/>
            <a:stretch>
              <a:fillRect/>
            </a:stretch>
          </p:blipFill>
          <p:spPr>
            <a:xfrm>
              <a:off x="1639693" y="2531299"/>
              <a:ext cx="262283" cy="258100"/>
            </a:xfrm>
            <a:prstGeom prst="rect">
              <a:avLst/>
            </a:prstGeom>
          </p:spPr>
        </p:pic>
        <p:sp>
          <p:nvSpPr>
            <p:cNvPr id="65" name="TextBox 64">
              <a:extLst>
                <a:ext uri="{FF2B5EF4-FFF2-40B4-BE49-F238E27FC236}">
                  <a16:creationId xmlns:a16="http://schemas.microsoft.com/office/drawing/2014/main" id="{10EDB921-4083-D940-ACD3-2D32A2E22516}"/>
                </a:ext>
              </a:extLst>
            </p:cNvPr>
            <p:cNvSpPr txBox="1"/>
            <p:nvPr/>
          </p:nvSpPr>
          <p:spPr>
            <a:xfrm>
              <a:off x="1901976" y="2484073"/>
              <a:ext cx="6466835" cy="400110"/>
            </a:xfrm>
            <a:prstGeom prst="rect">
              <a:avLst/>
            </a:prstGeom>
            <a:noFill/>
          </p:spPr>
          <p:txBody>
            <a:bodyPr wrap="none" rtlCol="0">
              <a:spAutoFit/>
            </a:bodyPr>
            <a:lstStyle/>
            <a:p>
              <a:r>
                <a:rPr lang="en-US" sz="2000" dirty="0">
                  <a:latin typeface="Montserrat" pitchFamily="2" charset="77"/>
                </a:rPr>
                <a:t>Added timeout mechanism (fallback for E-regex)</a:t>
              </a:r>
            </a:p>
          </p:txBody>
        </p:sp>
      </p:grpSp>
      <p:grpSp>
        <p:nvGrpSpPr>
          <p:cNvPr id="69" name="Group 68">
            <a:extLst>
              <a:ext uri="{FF2B5EF4-FFF2-40B4-BE49-F238E27FC236}">
                <a16:creationId xmlns:a16="http://schemas.microsoft.com/office/drawing/2014/main" id="{B4CAE573-56DB-F01C-3155-B1C2AB0A29B8}"/>
              </a:ext>
            </a:extLst>
          </p:cNvPr>
          <p:cNvGrpSpPr/>
          <p:nvPr/>
        </p:nvGrpSpPr>
        <p:grpSpPr>
          <a:xfrm>
            <a:off x="3672140" y="3491486"/>
            <a:ext cx="3707987" cy="400110"/>
            <a:chOff x="2109527" y="3285299"/>
            <a:chExt cx="3707987" cy="400110"/>
          </a:xfrm>
        </p:grpSpPr>
        <p:sp>
          <p:nvSpPr>
            <p:cNvPr id="70" name="TextBox 69">
              <a:extLst>
                <a:ext uri="{FF2B5EF4-FFF2-40B4-BE49-F238E27FC236}">
                  <a16:creationId xmlns:a16="http://schemas.microsoft.com/office/drawing/2014/main" id="{D1D81828-B064-5AB2-5144-D17911CEA2CC}"/>
                </a:ext>
              </a:extLst>
            </p:cNvPr>
            <p:cNvSpPr txBox="1"/>
            <p:nvPr/>
          </p:nvSpPr>
          <p:spPr>
            <a:xfrm>
              <a:off x="2532640" y="3285299"/>
              <a:ext cx="3284874" cy="400110"/>
            </a:xfrm>
            <a:prstGeom prst="rect">
              <a:avLst/>
            </a:prstGeom>
            <a:noFill/>
          </p:spPr>
          <p:txBody>
            <a:bodyPr wrap="none" rtlCol="0">
              <a:spAutoFit/>
            </a:bodyPr>
            <a:lstStyle/>
            <a:p>
              <a:r>
                <a:rPr lang="en-GB" sz="2000" dirty="0">
                  <a:latin typeface="Montserrat" pitchFamily="2" charset="77"/>
                </a:rPr>
                <a:t>ReDoS-Safeness: </a:t>
              </a:r>
              <a:r>
                <a:rPr lang="en-GB" sz="2000" b="1" dirty="0">
                  <a:solidFill>
                    <a:schemeClr val="accent6"/>
                  </a:solidFill>
                  <a:latin typeface="Montserrat" pitchFamily="2" charset="77"/>
                </a:rPr>
                <a:t>Partial</a:t>
              </a:r>
              <a:endParaRPr lang="en-US" sz="2000" b="1" dirty="0">
                <a:solidFill>
                  <a:schemeClr val="accent6"/>
                </a:solidFill>
                <a:latin typeface="Montserrat" pitchFamily="2" charset="77"/>
              </a:endParaRPr>
            </a:p>
          </p:txBody>
        </p:sp>
        <p:pic>
          <p:nvPicPr>
            <p:cNvPr id="71" name="Picture 70">
              <a:extLst>
                <a:ext uri="{FF2B5EF4-FFF2-40B4-BE49-F238E27FC236}">
                  <a16:creationId xmlns:a16="http://schemas.microsoft.com/office/drawing/2014/main" id="{3CD0A142-1476-FB23-7541-B7D3A29D4415}"/>
                </a:ext>
              </a:extLst>
            </p:cNvPr>
            <p:cNvPicPr>
              <a:picLocks noChangeAspect="1"/>
            </p:cNvPicPr>
            <p:nvPr/>
          </p:nvPicPr>
          <p:blipFill>
            <a:blip r:embed="rId8"/>
            <a:stretch>
              <a:fillRect/>
            </a:stretch>
          </p:blipFill>
          <p:spPr>
            <a:xfrm>
              <a:off x="2109527" y="3293363"/>
              <a:ext cx="392046" cy="392046"/>
            </a:xfrm>
            <a:prstGeom prst="rect">
              <a:avLst/>
            </a:prstGeom>
          </p:spPr>
        </p:pic>
      </p:grpSp>
      <p:pic>
        <p:nvPicPr>
          <p:cNvPr id="72" name="Picture 71">
            <a:extLst>
              <a:ext uri="{FF2B5EF4-FFF2-40B4-BE49-F238E27FC236}">
                <a16:creationId xmlns:a16="http://schemas.microsoft.com/office/drawing/2014/main" id="{382A9938-E0EA-25FA-D097-261BC82565AD}"/>
              </a:ext>
            </a:extLst>
          </p:cNvPr>
          <p:cNvPicPr>
            <a:picLocks noChangeAspect="1"/>
          </p:cNvPicPr>
          <p:nvPr/>
        </p:nvPicPr>
        <p:blipFill>
          <a:blip r:embed="rId7"/>
          <a:stretch>
            <a:fillRect/>
          </a:stretch>
        </p:blipFill>
        <p:spPr>
          <a:xfrm>
            <a:off x="4287346" y="2170484"/>
            <a:ext cx="234669" cy="230926"/>
          </a:xfrm>
          <a:prstGeom prst="rect">
            <a:avLst/>
          </a:prstGeom>
        </p:spPr>
      </p:pic>
      <p:sp>
        <p:nvSpPr>
          <p:cNvPr id="73" name="TextBox 72">
            <a:extLst>
              <a:ext uri="{FF2B5EF4-FFF2-40B4-BE49-F238E27FC236}">
                <a16:creationId xmlns:a16="http://schemas.microsoft.com/office/drawing/2014/main" id="{A586C7E2-DD1E-BFE8-06DC-D7F95988CCEA}"/>
              </a:ext>
            </a:extLst>
          </p:cNvPr>
          <p:cNvSpPr txBox="1"/>
          <p:nvPr/>
        </p:nvSpPr>
        <p:spPr>
          <a:xfrm>
            <a:off x="4947797" y="2947481"/>
            <a:ext cx="3483646" cy="400110"/>
          </a:xfrm>
          <a:prstGeom prst="rect">
            <a:avLst/>
          </a:prstGeom>
          <a:noFill/>
        </p:spPr>
        <p:txBody>
          <a:bodyPr wrap="square" rtlCol="0">
            <a:spAutoFit/>
          </a:bodyPr>
          <a:lstStyle/>
          <a:p>
            <a:pPr lvl="0">
              <a:defRPr/>
            </a:pPr>
            <a:r>
              <a:rPr lang="en-GB" sz="2000" dirty="0">
                <a:latin typeface="Montserrat" pitchFamily="2" charset="77"/>
              </a:rPr>
              <a:t>Enabled </a:t>
            </a:r>
            <a:r>
              <a:rPr lang="en-GB" sz="2000" i="1" dirty="0">
                <a:latin typeface="Montserrat" pitchFamily="2" charset="77"/>
              </a:rPr>
              <a:t>by default</a:t>
            </a:r>
            <a:endParaRPr lang="en-US" sz="2000" i="1" dirty="0">
              <a:latin typeface="Montserrat" pitchFamily="2" charset="77"/>
            </a:endParaRPr>
          </a:p>
        </p:txBody>
      </p:sp>
      <p:pic>
        <p:nvPicPr>
          <p:cNvPr id="74" name="Picture 73">
            <a:extLst>
              <a:ext uri="{FF2B5EF4-FFF2-40B4-BE49-F238E27FC236}">
                <a16:creationId xmlns:a16="http://schemas.microsoft.com/office/drawing/2014/main" id="{BCF581CA-AD75-3B18-6D45-AD22FAE0F8DE}"/>
              </a:ext>
            </a:extLst>
          </p:cNvPr>
          <p:cNvPicPr>
            <a:picLocks noChangeAspect="1"/>
          </p:cNvPicPr>
          <p:nvPr/>
        </p:nvPicPr>
        <p:blipFill>
          <a:blip r:embed="rId7"/>
          <a:stretch>
            <a:fillRect/>
          </a:stretch>
        </p:blipFill>
        <p:spPr>
          <a:xfrm>
            <a:off x="4685514" y="3003097"/>
            <a:ext cx="262283" cy="258100"/>
          </a:xfrm>
          <a:prstGeom prst="rect">
            <a:avLst/>
          </a:prstGeom>
        </p:spPr>
      </p:pic>
      <p:sp>
        <p:nvSpPr>
          <p:cNvPr id="77" name="Freeform 76">
            <a:extLst>
              <a:ext uri="{FF2B5EF4-FFF2-40B4-BE49-F238E27FC236}">
                <a16:creationId xmlns:a16="http://schemas.microsoft.com/office/drawing/2014/main" id="{D7989D3C-A62F-A05D-B125-7BD2FB0361F6}"/>
              </a:ext>
            </a:extLst>
          </p:cNvPr>
          <p:cNvSpPr/>
          <p:nvPr/>
        </p:nvSpPr>
        <p:spPr>
          <a:xfrm>
            <a:off x="3104689" y="1451445"/>
            <a:ext cx="8068136" cy="3331518"/>
          </a:xfrm>
          <a:custGeom>
            <a:avLst/>
            <a:gdLst>
              <a:gd name="connsiteX0" fmla="*/ 431809 w 7679223"/>
              <a:gd name="connsiteY0" fmla="*/ 0 h 3204616"/>
              <a:gd name="connsiteX1" fmla="*/ 7247414 w 7679223"/>
              <a:gd name="connsiteY1" fmla="*/ 0 h 3204616"/>
              <a:gd name="connsiteX2" fmla="*/ 7679223 w 7679223"/>
              <a:gd name="connsiteY2" fmla="*/ 431809 h 3204616"/>
              <a:gd name="connsiteX3" fmla="*/ 7679223 w 7679223"/>
              <a:gd name="connsiteY3" fmla="*/ 2158991 h 3204616"/>
              <a:gd name="connsiteX4" fmla="*/ 7247414 w 7679223"/>
              <a:gd name="connsiteY4" fmla="*/ 2590800 h 3204616"/>
              <a:gd name="connsiteX5" fmla="*/ 5279785 w 7679223"/>
              <a:gd name="connsiteY5" fmla="*/ 2590800 h 3204616"/>
              <a:gd name="connsiteX6" fmla="*/ 4832693 w 7679223"/>
              <a:gd name="connsiteY6" fmla="*/ 3204616 h 3204616"/>
              <a:gd name="connsiteX7" fmla="*/ 4385601 w 7679223"/>
              <a:gd name="connsiteY7" fmla="*/ 2590800 h 3204616"/>
              <a:gd name="connsiteX8" fmla="*/ 431809 w 7679223"/>
              <a:gd name="connsiteY8" fmla="*/ 2590800 h 3204616"/>
              <a:gd name="connsiteX9" fmla="*/ 0 w 7679223"/>
              <a:gd name="connsiteY9" fmla="*/ 2158991 h 3204616"/>
              <a:gd name="connsiteX10" fmla="*/ 0 w 7679223"/>
              <a:gd name="connsiteY10" fmla="*/ 431809 h 3204616"/>
              <a:gd name="connsiteX11" fmla="*/ 431809 w 7679223"/>
              <a:gd name="connsiteY11" fmla="*/ 0 h 320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9223" h="3204616">
                <a:moveTo>
                  <a:pt x="431809" y="0"/>
                </a:moveTo>
                <a:lnTo>
                  <a:pt x="7247414" y="0"/>
                </a:lnTo>
                <a:cubicBezTo>
                  <a:pt x="7485896" y="0"/>
                  <a:pt x="7679223" y="193327"/>
                  <a:pt x="7679223" y="431809"/>
                </a:cubicBezTo>
                <a:lnTo>
                  <a:pt x="7679223" y="2158991"/>
                </a:lnTo>
                <a:cubicBezTo>
                  <a:pt x="7679223" y="2397473"/>
                  <a:pt x="7485896" y="2590800"/>
                  <a:pt x="7247414" y="2590800"/>
                </a:cubicBezTo>
                <a:lnTo>
                  <a:pt x="5279785" y="2590800"/>
                </a:lnTo>
                <a:lnTo>
                  <a:pt x="4832693" y="3204616"/>
                </a:lnTo>
                <a:lnTo>
                  <a:pt x="4385601" y="2590800"/>
                </a:lnTo>
                <a:lnTo>
                  <a:pt x="431809" y="2590800"/>
                </a:lnTo>
                <a:cubicBezTo>
                  <a:pt x="193327" y="2590800"/>
                  <a:pt x="0" y="2397473"/>
                  <a:pt x="0" y="2158991"/>
                </a:cubicBezTo>
                <a:lnTo>
                  <a:pt x="0" y="431809"/>
                </a:lnTo>
                <a:cubicBezTo>
                  <a:pt x="0" y="193327"/>
                  <a:pt x="193327" y="0"/>
                  <a:pt x="431809" y="0"/>
                </a:cubicBezTo>
                <a:close/>
              </a:path>
            </a:pathLst>
          </a:custGeom>
          <a:solidFill>
            <a:schemeClr val="accent5">
              <a:alpha val="13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b="0" i="0" dirty="0" err="1">
              <a:solidFill>
                <a:schemeClr val="tx1"/>
              </a:solidFill>
              <a:latin typeface="Montserrat" pitchFamily="2" charset="77"/>
            </a:endParaRPr>
          </a:p>
        </p:txBody>
      </p:sp>
      <p:sp>
        <p:nvSpPr>
          <p:cNvPr id="78" name="Footer Placeholder 3">
            <a:extLst>
              <a:ext uri="{FF2B5EF4-FFF2-40B4-BE49-F238E27FC236}">
                <a16:creationId xmlns:a16="http://schemas.microsoft.com/office/drawing/2014/main" id="{2B5EF294-302A-0EA0-2CC1-B60A57F4DD91}"/>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2188308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6F82-6A6D-202F-5F6A-C143B5C188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02A8A-C752-D688-6FA5-BF6A06CC1E9E}"/>
              </a:ext>
            </a:extLst>
          </p:cNvPr>
          <p:cNvSpPr>
            <a:spLocks noGrp="1"/>
          </p:cNvSpPr>
          <p:nvPr>
            <p:ph type="title"/>
          </p:nvPr>
        </p:nvSpPr>
        <p:spPr/>
        <p:txBody>
          <a:bodyPr/>
          <a:lstStyle/>
          <a:p>
            <a:r>
              <a:rPr lang="en-GB" dirty="0"/>
              <a:t>Growth of ReDoS-related CVEs</a:t>
            </a:r>
            <a:endParaRPr lang="en-US" dirty="0"/>
          </a:p>
        </p:txBody>
      </p:sp>
      <p:sp>
        <p:nvSpPr>
          <p:cNvPr id="4" name="Slide Number Placeholder 3">
            <a:extLst>
              <a:ext uri="{FF2B5EF4-FFF2-40B4-BE49-F238E27FC236}">
                <a16:creationId xmlns:a16="http://schemas.microsoft.com/office/drawing/2014/main" id="{C5FA6599-51DC-3BEE-8B02-67462BD6DD36}"/>
              </a:ext>
            </a:extLst>
          </p:cNvPr>
          <p:cNvSpPr>
            <a:spLocks noGrp="1"/>
          </p:cNvSpPr>
          <p:nvPr>
            <p:ph type="sldNum" sz="quarter" idx="11"/>
          </p:nvPr>
        </p:nvSpPr>
        <p:spPr/>
        <p:txBody>
          <a:bodyPr/>
          <a:lstStyle/>
          <a:p>
            <a:fld id="{52689698-0BB7-BE4D-A8C0-0C9B085F3959}" type="slidenum">
              <a:rPr lang="de-DE" smtClean="0"/>
              <a:pPr/>
              <a:t>3</a:t>
            </a:fld>
            <a:endParaRPr lang="de-DE" dirty="0"/>
          </a:p>
        </p:txBody>
      </p:sp>
      <p:sp>
        <p:nvSpPr>
          <p:cNvPr id="5" name="Footer Placeholder 3">
            <a:extLst>
              <a:ext uri="{FF2B5EF4-FFF2-40B4-BE49-F238E27FC236}">
                <a16:creationId xmlns:a16="http://schemas.microsoft.com/office/drawing/2014/main" id="{6EC39FA3-F670-B313-D401-075950A2A6F5}"/>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3" name="TextBox 2">
            <a:extLst>
              <a:ext uri="{FF2B5EF4-FFF2-40B4-BE49-F238E27FC236}">
                <a16:creationId xmlns:a16="http://schemas.microsoft.com/office/drawing/2014/main" id="{22EA7FD8-ED38-79E8-8183-2A26213B97F4}"/>
              </a:ext>
            </a:extLst>
          </p:cNvPr>
          <p:cNvSpPr txBox="1"/>
          <p:nvPr/>
        </p:nvSpPr>
        <p:spPr>
          <a:xfrm>
            <a:off x="1759715" y="5731410"/>
            <a:ext cx="8672567" cy="400110"/>
          </a:xfrm>
          <a:prstGeom prst="rect">
            <a:avLst/>
          </a:prstGeom>
          <a:noFill/>
        </p:spPr>
        <p:txBody>
          <a:bodyPr wrap="none" rtlCol="0">
            <a:spAutoFit/>
          </a:bodyPr>
          <a:lstStyle/>
          <a:p>
            <a:pPr algn="ctr"/>
            <a:r>
              <a:rPr lang="en-US" sz="2000" b="0" dirty="0">
                <a:latin typeface="Montserrat" pitchFamily="2" charset="77"/>
              </a:rPr>
              <a:t>Number of ReDoS-related CVEs in the NVD over the past 10 years.</a:t>
            </a:r>
          </a:p>
        </p:txBody>
      </p:sp>
      <p:pic>
        <p:nvPicPr>
          <p:cNvPr id="9" name="Picture 8" descr="A line graph with numbers&#10;&#10;AI-generated content may be incorrect.">
            <a:extLst>
              <a:ext uri="{FF2B5EF4-FFF2-40B4-BE49-F238E27FC236}">
                <a16:creationId xmlns:a16="http://schemas.microsoft.com/office/drawing/2014/main" id="{18334672-707A-92C6-F203-2988EE25F655}"/>
              </a:ext>
            </a:extLst>
          </p:cNvPr>
          <p:cNvPicPr>
            <a:picLocks noChangeAspect="1"/>
          </p:cNvPicPr>
          <p:nvPr/>
        </p:nvPicPr>
        <p:blipFill>
          <a:blip r:embed="rId3"/>
          <a:srcRect t="5621"/>
          <a:stretch>
            <a:fillRect/>
          </a:stretch>
        </p:blipFill>
        <p:spPr>
          <a:xfrm>
            <a:off x="2040587" y="1126590"/>
            <a:ext cx="8110824" cy="4374268"/>
          </a:xfrm>
          <a:prstGeom prst="rect">
            <a:avLst/>
          </a:prstGeom>
        </p:spPr>
      </p:pic>
    </p:spTree>
    <p:extLst>
      <p:ext uri="{BB962C8B-B14F-4D97-AF65-F5344CB8AC3E}">
        <p14:creationId xmlns:p14="http://schemas.microsoft.com/office/powerpoint/2010/main" val="298570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0517-8BD2-FBB5-005D-9E88452973ED}"/>
              </a:ext>
            </a:extLst>
          </p:cNvPr>
          <p:cNvSpPr>
            <a:spLocks noGrp="1"/>
          </p:cNvSpPr>
          <p:nvPr>
            <p:ph type="title"/>
          </p:nvPr>
        </p:nvSpPr>
        <p:spPr/>
        <p:txBody>
          <a:bodyPr/>
          <a:lstStyle/>
          <a:p>
            <a:r>
              <a:rPr lang="en-GB" dirty="0"/>
              <a:t>Regex Engine Defenses Across Languages</a:t>
            </a:r>
            <a:endParaRPr lang="en-US" dirty="0"/>
          </a:p>
        </p:txBody>
      </p:sp>
      <p:sp>
        <p:nvSpPr>
          <p:cNvPr id="4" name="Slide Number Placeholder 3">
            <a:extLst>
              <a:ext uri="{FF2B5EF4-FFF2-40B4-BE49-F238E27FC236}">
                <a16:creationId xmlns:a16="http://schemas.microsoft.com/office/drawing/2014/main" id="{9DC5D691-8B0B-EAB4-BD7F-FE9B0582B496}"/>
              </a:ext>
            </a:extLst>
          </p:cNvPr>
          <p:cNvSpPr>
            <a:spLocks noGrp="1"/>
          </p:cNvSpPr>
          <p:nvPr>
            <p:ph type="sldNum" sz="quarter" idx="11"/>
          </p:nvPr>
        </p:nvSpPr>
        <p:spPr/>
        <p:txBody>
          <a:bodyPr/>
          <a:lstStyle/>
          <a:p>
            <a:fld id="{52689698-0BB7-BE4D-A8C0-0C9B085F3959}" type="slidenum">
              <a:rPr lang="de-DE" smtClean="0"/>
              <a:pPr/>
              <a:t>30</a:t>
            </a:fld>
            <a:endParaRPr lang="de-DE" dirty="0"/>
          </a:p>
        </p:txBody>
      </p:sp>
      <p:pic>
        <p:nvPicPr>
          <p:cNvPr id="16388" name="Picture 4">
            <a:extLst>
              <a:ext uri="{FF2B5EF4-FFF2-40B4-BE49-F238E27FC236}">
                <a16:creationId xmlns:a16="http://schemas.microsoft.com/office/drawing/2014/main" id="{ABCEF0C2-DC56-2366-46EE-1F8E3481C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846" y="2028570"/>
            <a:ext cx="123463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616876C9-2606-46FE-412F-9E58EA0C2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372" y="2031668"/>
            <a:ext cx="75478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AC35D3EB-7E36-985A-20FC-6FF628F027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4" t="19926" r="20202" b="19727"/>
          <a:stretch>
            <a:fillRect/>
          </a:stretch>
        </p:blipFill>
        <p:spPr bwMode="auto">
          <a:xfrm>
            <a:off x="4645641" y="2006772"/>
            <a:ext cx="713013"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3CEEE438-7DD9-DD23-63B5-3E1DF0D9A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55" y="4120155"/>
            <a:ext cx="398307"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a:extLst>
              <a:ext uri="{FF2B5EF4-FFF2-40B4-BE49-F238E27FC236}">
                <a16:creationId xmlns:a16="http://schemas.microsoft.com/office/drawing/2014/main" id="{DFB194A2-B322-D174-F5D6-7E0B04B83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7818" y="1981845"/>
            <a:ext cx="139839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a:extLst>
              <a:ext uri="{FF2B5EF4-FFF2-40B4-BE49-F238E27FC236}">
                <a16:creationId xmlns:a16="http://schemas.microsoft.com/office/drawing/2014/main" id="{BB6546EF-6DEB-29A8-897B-D8C92B9DF7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390" y="2970724"/>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8" name="Picture 24">
            <a:extLst>
              <a:ext uri="{FF2B5EF4-FFF2-40B4-BE49-F238E27FC236}">
                <a16:creationId xmlns:a16="http://schemas.microsoft.com/office/drawing/2014/main" id="{D23257EE-B9C2-F3D1-1289-11421157E6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3191" y="2976504"/>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0" name="Picture 26">
            <a:extLst>
              <a:ext uri="{FF2B5EF4-FFF2-40B4-BE49-F238E27FC236}">
                <a16:creationId xmlns:a16="http://schemas.microsoft.com/office/drawing/2014/main" id="{D87AF4BC-5E32-812F-AEB2-1EA835688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2983" y="2997054"/>
            <a:ext cx="202444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2" name="Picture 28">
            <a:extLst>
              <a:ext uri="{FF2B5EF4-FFF2-40B4-BE49-F238E27FC236}">
                <a16:creationId xmlns:a16="http://schemas.microsoft.com/office/drawing/2014/main" id="{DAC19B08-C489-07E7-43F2-BFA2C71C1B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7330" y="4120155"/>
            <a:ext cx="2546523" cy="756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AD9BD245-3284-BCCA-0E35-7F217AFC0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337" y="2889922"/>
            <a:ext cx="1234632" cy="75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663F2415-F796-88EB-35B6-9024595D7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45" y="3704553"/>
            <a:ext cx="754782" cy="75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1A87967E-75E9-4094-AAC6-8BC5BDFB6C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84" t="19926" r="20202" b="19727"/>
          <a:stretch>
            <a:fillRect/>
          </a:stretch>
        </p:blipFill>
        <p:spPr bwMode="auto">
          <a:xfrm>
            <a:off x="1174246" y="3682865"/>
            <a:ext cx="713013" cy="756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a16="http://schemas.microsoft.com/office/drawing/2014/main" id="{52396354-E522-578F-7D2F-A23B746BB2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9920" y="2889922"/>
            <a:ext cx="398307" cy="756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a:extLst>
              <a:ext uri="{FF2B5EF4-FFF2-40B4-BE49-F238E27FC236}">
                <a16:creationId xmlns:a16="http://schemas.microsoft.com/office/drawing/2014/main" id="{CCDEE75B-FF5A-BE39-9544-BC8C274E2A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799" y="4573836"/>
            <a:ext cx="2546523" cy="75600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a:extLst>
              <a:ext uri="{FF2B5EF4-FFF2-40B4-BE49-F238E27FC236}">
                <a16:creationId xmlns:a16="http://schemas.microsoft.com/office/drawing/2014/main" id="{50201005-4C67-9FB5-958B-656EF9992FF6}"/>
              </a:ext>
            </a:extLst>
          </p:cNvPr>
          <p:cNvSpPr/>
          <p:nvPr/>
        </p:nvSpPr>
        <p:spPr>
          <a:xfrm>
            <a:off x="1018799" y="1615799"/>
            <a:ext cx="3031663" cy="1001501"/>
          </a:xfrm>
          <a:prstGeom prst="roundRect">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ontserrat" pitchFamily="2" charset="77"/>
              </a:rPr>
              <a:t>Spencer-style backtracking regex engines</a:t>
            </a:r>
          </a:p>
        </p:txBody>
      </p:sp>
      <p:grpSp>
        <p:nvGrpSpPr>
          <p:cNvPr id="29" name="Group 28">
            <a:extLst>
              <a:ext uri="{FF2B5EF4-FFF2-40B4-BE49-F238E27FC236}">
                <a16:creationId xmlns:a16="http://schemas.microsoft.com/office/drawing/2014/main" id="{292FB0FD-598C-3E8F-452F-94DF4BDF6251}"/>
              </a:ext>
            </a:extLst>
          </p:cNvPr>
          <p:cNvGrpSpPr/>
          <p:nvPr/>
        </p:nvGrpSpPr>
        <p:grpSpPr>
          <a:xfrm>
            <a:off x="8711287" y="1602674"/>
            <a:ext cx="2805527" cy="3122326"/>
            <a:chOff x="8936452" y="1615799"/>
            <a:chExt cx="2805527" cy="3122326"/>
          </a:xfrm>
        </p:grpSpPr>
        <p:pic>
          <p:nvPicPr>
            <p:cNvPr id="30" name="Picture 24">
              <a:extLst>
                <a:ext uri="{FF2B5EF4-FFF2-40B4-BE49-F238E27FC236}">
                  <a16:creationId xmlns:a16="http://schemas.microsoft.com/office/drawing/2014/main" id="{80DE0160-5469-BA9B-A6F3-2871EBD43C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2602" y="3982125"/>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6">
              <a:extLst>
                <a:ext uri="{FF2B5EF4-FFF2-40B4-BE49-F238E27FC236}">
                  <a16:creationId xmlns:a16="http://schemas.microsoft.com/office/drawing/2014/main" id="{C003DE5D-0F6A-7AE3-03CA-C382D74726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8381" y="2889922"/>
              <a:ext cx="2024442" cy="7560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extLst>
                <a:ext uri="{FF2B5EF4-FFF2-40B4-BE49-F238E27FC236}">
                  <a16:creationId xmlns:a16="http://schemas.microsoft.com/office/drawing/2014/main" id="{64F06EB4-3964-5D8A-FF56-2B25F2F2BE90}"/>
                </a:ext>
              </a:extLst>
            </p:cNvPr>
            <p:cNvSpPr/>
            <p:nvPr/>
          </p:nvSpPr>
          <p:spPr>
            <a:xfrm>
              <a:off x="8936452" y="1615799"/>
              <a:ext cx="2805527" cy="1001501"/>
            </a:xfrm>
            <a:prstGeom prst="roundRect">
              <a:avLst/>
            </a:prstGeom>
            <a:solidFill>
              <a:srgbClr val="44C386">
                <a:alpha val="69898"/>
              </a:srgbClr>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Montserrat" pitchFamily="2" charset="77"/>
                </a:rPr>
                <a:t>Thompson-style </a:t>
              </a:r>
            </a:p>
            <a:p>
              <a:pPr algn="ctr"/>
              <a:r>
                <a:rPr lang="en-GB" sz="2000" dirty="0">
                  <a:latin typeface="Montserrat" pitchFamily="2" charset="77"/>
                </a:rPr>
                <a:t>non-backtracking engines</a:t>
              </a:r>
            </a:p>
          </p:txBody>
        </p:sp>
      </p:grpSp>
      <p:grpSp>
        <p:nvGrpSpPr>
          <p:cNvPr id="33" name="Group 32">
            <a:extLst>
              <a:ext uri="{FF2B5EF4-FFF2-40B4-BE49-F238E27FC236}">
                <a16:creationId xmlns:a16="http://schemas.microsoft.com/office/drawing/2014/main" id="{0BEACC36-0DA0-7122-29C8-B9D43C832DF3}"/>
              </a:ext>
            </a:extLst>
          </p:cNvPr>
          <p:cNvGrpSpPr/>
          <p:nvPr/>
        </p:nvGrpSpPr>
        <p:grpSpPr>
          <a:xfrm>
            <a:off x="4735541" y="1615799"/>
            <a:ext cx="2805527" cy="3109201"/>
            <a:chOff x="4690648" y="1615799"/>
            <a:chExt cx="2448301" cy="3109201"/>
          </a:xfrm>
        </p:grpSpPr>
        <p:pic>
          <p:nvPicPr>
            <p:cNvPr id="34" name="Picture 20">
              <a:extLst>
                <a:ext uri="{FF2B5EF4-FFF2-40B4-BE49-F238E27FC236}">
                  <a16:creationId xmlns:a16="http://schemas.microsoft.com/office/drawing/2014/main" id="{5884ADC5-0FF8-DE14-8C1B-9E6E2FD21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6147" y="2926865"/>
              <a:ext cx="1398390" cy="75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2">
              <a:extLst>
                <a:ext uri="{FF2B5EF4-FFF2-40B4-BE49-F238E27FC236}">
                  <a16:creationId xmlns:a16="http://schemas.microsoft.com/office/drawing/2014/main" id="{172D470E-71CE-4F35-60B6-425A79D173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6799" y="3969000"/>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a:extLst>
                <a:ext uri="{FF2B5EF4-FFF2-40B4-BE49-F238E27FC236}">
                  <a16:creationId xmlns:a16="http://schemas.microsoft.com/office/drawing/2014/main" id="{944E30D3-269F-B421-7DE8-019E6E19F800}"/>
                </a:ext>
              </a:extLst>
            </p:cNvPr>
            <p:cNvSpPr/>
            <p:nvPr/>
          </p:nvSpPr>
          <p:spPr>
            <a:xfrm>
              <a:off x="4690648" y="1615799"/>
              <a:ext cx="2448301" cy="1001501"/>
            </a:xfrm>
            <a:prstGeom prst="roundRect">
              <a:avLst/>
            </a:prstGeom>
            <a:solidFill>
              <a:schemeClr val="accent6">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Montserrat" pitchFamily="2" charset="77"/>
                </a:rPr>
                <a:t>Resource Capping: Counter-based </a:t>
              </a:r>
            </a:p>
          </p:txBody>
        </p:sp>
      </p:grpSp>
      <p:sp>
        <p:nvSpPr>
          <p:cNvPr id="37" name="Footer Placeholder 3">
            <a:extLst>
              <a:ext uri="{FF2B5EF4-FFF2-40B4-BE49-F238E27FC236}">
                <a16:creationId xmlns:a16="http://schemas.microsoft.com/office/drawing/2014/main" id="{70657057-2087-0F1F-4B0D-CD8C081A0DA1}"/>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143679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4.07407E-6 L -0.08411 0.11875 " pathEditMode="relative" rAng="0" ptsTypes="AA">
                                      <p:cBhvr>
                                        <p:cTn id="6" dur="2000" fill="hold"/>
                                        <p:tgtEl>
                                          <p:spTgt spid="16388"/>
                                        </p:tgtEl>
                                        <p:attrNameLst>
                                          <p:attrName>ppt_x</p:attrName>
                                          <p:attrName>ppt_y</p:attrName>
                                        </p:attrNameLst>
                                      </p:cBhvr>
                                      <p:rCtr x="-4206" y="5926"/>
                                    </p:animMotion>
                                  </p:childTnLst>
                                  <p:subTnLst>
                                    <p:set>
                                      <p:cBhvr override="childStyle">
                                        <p:cTn dur="1" fill="hold" display="0" masterRel="sameClick" afterEffect="1">
                                          <p:stCondLst>
                                            <p:cond evt="end" delay="0">
                                              <p:tn val="5"/>
                                            </p:cond>
                                          </p:stCondLst>
                                        </p:cTn>
                                        <p:tgtEl>
                                          <p:spTgt spid="16388"/>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00248 0.01111 L -0.33373 -0.16806 " pathEditMode="relative" ptsTypes="AA">
                                      <p:cBhvr>
                                        <p:cTn id="8" dur="2000" fill="hold"/>
                                        <p:tgtEl>
                                          <p:spTgt spid="16400"/>
                                        </p:tgtEl>
                                        <p:attrNameLst>
                                          <p:attrName>ppt_x</p:attrName>
                                          <p:attrName>ppt_y</p:attrName>
                                        </p:attrNameLst>
                                      </p:cBhvr>
                                    </p:animMotion>
                                  </p:childTnLst>
                                  <p:subTnLst>
                                    <p:set>
                                      <p:cBhvr override="childStyle">
                                        <p:cTn dur="1" fill="hold" display="0" masterRel="sameClick" afterEffect="1">
                                          <p:stCondLst>
                                            <p:cond evt="end" delay="0">
                                              <p:tn val="7"/>
                                            </p:cond>
                                          </p:stCondLst>
                                        </p:cTn>
                                        <p:tgtEl>
                                          <p:spTgt spid="16400"/>
                                        </p:tgtEl>
                                        <p:attrNameLst>
                                          <p:attrName>style.visibility</p:attrName>
                                        </p:attrNameLst>
                                      </p:cBhvr>
                                      <p:to>
                                        <p:strVal val="hidden"/>
                                      </p:to>
                                    </p:set>
                                  </p:subTnLst>
                                </p:cTn>
                              </p:par>
                              <p:par>
                                <p:cTn id="9" presetID="0" presetClass="path" presetSubtype="0" accel="50000" decel="50000" fill="hold" nodeType="withEffect">
                                  <p:stCondLst>
                                    <p:cond delay="0"/>
                                  </p:stCondLst>
                                  <p:childTnLst>
                                    <p:animMotion origin="layout" path="M 0.00182 -0.00348 L -0.28386 0.23101 " pathEditMode="relative" ptsTypes="AA">
                                      <p:cBhvr>
                                        <p:cTn id="10" dur="2000" fill="hold"/>
                                        <p:tgtEl>
                                          <p:spTgt spid="16396"/>
                                        </p:tgtEl>
                                        <p:attrNameLst>
                                          <p:attrName>ppt_x</p:attrName>
                                          <p:attrName>ppt_y</p:attrName>
                                        </p:attrNameLst>
                                      </p:cBhvr>
                                    </p:animMotion>
                                  </p:childTnLst>
                                  <p:subTnLst>
                                    <p:set>
                                      <p:cBhvr override="childStyle">
                                        <p:cTn dur="1" fill="hold" display="0" masterRel="sameClick" afterEffect="1">
                                          <p:stCondLst>
                                            <p:cond evt="end" delay="0">
                                              <p:tn val="9"/>
                                            </p:cond>
                                          </p:stCondLst>
                                        </p:cTn>
                                        <p:tgtEl>
                                          <p:spTgt spid="16396"/>
                                        </p:tgtEl>
                                        <p:attrNameLst>
                                          <p:attrName>style.visibility</p:attrName>
                                        </p:attrNameLst>
                                      </p:cBhvr>
                                      <p:to>
                                        <p:strVal val="hidden"/>
                                      </p:to>
                                    </p:set>
                                  </p:subTnLst>
                                </p:cTn>
                              </p:par>
                              <p:par>
                                <p:cTn id="11" presetID="0" presetClass="path" presetSubtype="0" accel="50000" decel="50000" fill="hold" nodeType="withEffect">
                                  <p:stCondLst>
                                    <p:cond delay="0"/>
                                  </p:stCondLst>
                                  <p:childTnLst>
                                    <p:animMotion origin="layout" path="M 0.00234 0.00532 L -0.5694 0.2493 " pathEditMode="relative" ptsTypes="AA">
                                      <p:cBhvr>
                                        <p:cTn id="12" dur="2000" fill="hold"/>
                                        <p:tgtEl>
                                          <p:spTgt spid="16394"/>
                                        </p:tgtEl>
                                        <p:attrNameLst>
                                          <p:attrName>ppt_x</p:attrName>
                                          <p:attrName>ppt_y</p:attrName>
                                        </p:attrNameLst>
                                      </p:cBhvr>
                                    </p:animMotion>
                                  </p:childTnLst>
                                  <p:subTnLst>
                                    <p:set>
                                      <p:cBhvr override="childStyle">
                                        <p:cTn dur="1" fill="hold" display="0" masterRel="sameClick" afterEffect="1">
                                          <p:stCondLst>
                                            <p:cond evt="end" delay="0">
                                              <p:tn val="11"/>
                                            </p:cond>
                                          </p:stCondLst>
                                        </p:cTn>
                                        <p:tgtEl>
                                          <p:spTgt spid="16394"/>
                                        </p:tgtEl>
                                        <p:attrNameLst>
                                          <p:attrName>style.visibility</p:attrName>
                                        </p:attrNameLst>
                                      </p:cBhvr>
                                      <p:to>
                                        <p:strVal val="hidden"/>
                                      </p:to>
                                    </p:set>
                                  </p:subTnLst>
                                </p:cTn>
                              </p:par>
                              <p:par>
                                <p:cTn id="13" presetID="0" presetClass="path" presetSubtype="0" accel="50000" decel="50000" fill="hold" nodeType="withEffect">
                                  <p:stCondLst>
                                    <p:cond delay="0"/>
                                  </p:stCondLst>
                                  <p:childTnLst>
                                    <p:animMotion origin="layout" path="M -0.01341 -0.00533 L -0.24193 0.05532 " pathEditMode="relative" ptsTypes="AA">
                                      <p:cBhvr>
                                        <p:cTn id="14" dur="2000" fill="hold"/>
                                        <p:tgtEl>
                                          <p:spTgt spid="16412"/>
                                        </p:tgtEl>
                                        <p:attrNameLst>
                                          <p:attrName>ppt_x</p:attrName>
                                          <p:attrName>ppt_y</p:attrName>
                                        </p:attrNameLst>
                                      </p:cBhvr>
                                    </p:animMotion>
                                  </p:childTnLst>
                                  <p:subTnLst>
                                    <p:set>
                                      <p:cBhvr override="childStyle">
                                        <p:cTn dur="1" fill="hold" display="0" masterRel="sameClick" afterEffect="1">
                                          <p:stCondLst>
                                            <p:cond evt="end" delay="0">
                                              <p:tn val="13"/>
                                            </p:cond>
                                          </p:stCondLst>
                                        </p:cTn>
                                        <p:tgtEl>
                                          <p:spTgt spid="16412"/>
                                        </p:tgtEl>
                                        <p:attrNameLst>
                                          <p:attrName>style.visibility</p:attrName>
                                        </p:attrNameLst>
                                      </p:cBhvr>
                                      <p:to>
                                        <p:strVal val="hidden"/>
                                      </p:to>
                                    </p:set>
                                  </p:subTnLst>
                                </p:cTn>
                              </p:par>
                              <p:par>
                                <p:cTn id="15" presetID="0" presetClass="path" presetSubtype="0" accel="50000" decel="50000" fill="hold" nodeType="withEffect">
                                  <p:stCondLst>
                                    <p:cond delay="0"/>
                                  </p:stCondLst>
                                  <p:childTnLst>
                                    <p:animMotion origin="layout" path="M 0.01107 -0.0044 L 0.50326 -0.01968 " pathEditMode="relative" ptsTypes="AA">
                                      <p:cBhvr>
                                        <p:cTn id="16" dur="2000" fill="hold"/>
                                        <p:tgtEl>
                                          <p:spTgt spid="16410"/>
                                        </p:tgtEl>
                                        <p:attrNameLst>
                                          <p:attrName>ppt_x</p:attrName>
                                          <p:attrName>ppt_y</p:attrName>
                                        </p:attrNameLst>
                                      </p:cBhvr>
                                    </p:animMotion>
                                  </p:childTnLst>
                                  <p:subTnLst>
                                    <p:set>
                                      <p:cBhvr override="childStyle">
                                        <p:cTn dur="1" fill="hold" display="0" masterRel="sameClick" afterEffect="1">
                                          <p:stCondLst>
                                            <p:cond evt="end" delay="0">
                                              <p:tn val="15"/>
                                            </p:cond>
                                          </p:stCondLst>
                                        </p:cTn>
                                        <p:tgtEl>
                                          <p:spTgt spid="16410"/>
                                        </p:tgtEl>
                                        <p:attrNameLst>
                                          <p:attrName>style.visibility</p:attrName>
                                        </p:attrNameLst>
                                      </p:cBhvr>
                                      <p:to>
                                        <p:strVal val="hidden"/>
                                      </p:to>
                                    </p:set>
                                  </p:subTnLst>
                                </p:cTn>
                              </p:par>
                              <p:par>
                                <p:cTn id="17" presetID="0" presetClass="path" presetSubtype="0" accel="50000" decel="50000" fill="hold" nodeType="withEffect">
                                  <p:stCondLst>
                                    <p:cond delay="0"/>
                                  </p:stCondLst>
                                  <p:childTnLst>
                                    <p:animMotion origin="layout" path="M 0.0039 0.01088 L 0.29531 0.14329 " pathEditMode="relative" ptsTypes="AA">
                                      <p:cBhvr>
                                        <p:cTn id="18" dur="2000" fill="hold"/>
                                        <p:tgtEl>
                                          <p:spTgt spid="16408"/>
                                        </p:tgtEl>
                                        <p:attrNameLst>
                                          <p:attrName>ppt_x</p:attrName>
                                          <p:attrName>ppt_y</p:attrName>
                                        </p:attrNameLst>
                                      </p:cBhvr>
                                    </p:animMotion>
                                  </p:childTnLst>
                                  <p:subTnLst>
                                    <p:set>
                                      <p:cBhvr override="childStyle">
                                        <p:cTn dur="1" fill="hold" display="0" masterRel="sameClick" afterEffect="1">
                                          <p:stCondLst>
                                            <p:cond evt="end" delay="0">
                                              <p:tn val="17"/>
                                            </p:cond>
                                          </p:stCondLst>
                                        </p:cTn>
                                        <p:tgtEl>
                                          <p:spTgt spid="16408"/>
                                        </p:tgtEl>
                                        <p:attrNameLst>
                                          <p:attrName>style.visibility</p:attrName>
                                        </p:attrNameLst>
                                      </p:cBhvr>
                                      <p:to>
                                        <p:strVal val="hidden"/>
                                      </p:to>
                                    </p:set>
                                  </p:subTnLst>
                                </p:cTn>
                              </p:par>
                              <p:par>
                                <p:cTn id="19" presetID="0" presetClass="path" presetSubtype="0" accel="50000" decel="50000" fill="hold" nodeType="withEffect">
                                  <p:stCondLst>
                                    <p:cond delay="0"/>
                                  </p:stCondLst>
                                  <p:childTnLst>
                                    <p:animMotion origin="layout" path="M 0.01758 0.00023 L -0.10091 0.13611 " pathEditMode="relative" ptsTypes="AA">
                                      <p:cBhvr>
                                        <p:cTn id="20" dur="2000" fill="hold"/>
                                        <p:tgtEl>
                                          <p:spTgt spid="16404"/>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6404"/>
                                        </p:tgtEl>
                                        <p:attrNameLst>
                                          <p:attrName>style.visibility</p:attrName>
                                        </p:attrNameLst>
                                      </p:cBhvr>
                                      <p:to>
                                        <p:strVal val="hidden"/>
                                      </p:to>
                                    </p:set>
                                  </p:subTnLst>
                                </p:cTn>
                              </p:par>
                              <p:par>
                                <p:cTn id="21" presetID="0" presetClass="path" presetSubtype="0" accel="50000" decel="50000" fill="hold" nodeType="withEffect">
                                  <p:stCondLst>
                                    <p:cond delay="0"/>
                                  </p:stCondLst>
                                  <p:childTnLst>
                                    <p:animMotion origin="layout" path="M -0.00052 0.01181 L -0.1556 0.13912 " pathEditMode="relative" ptsTypes="AA">
                                      <p:cBhvr>
                                        <p:cTn id="22" dur="2000" fill="hold"/>
                                        <p:tgtEl>
                                          <p:spTgt spid="16406"/>
                                        </p:tgtEl>
                                        <p:attrNameLst>
                                          <p:attrName>ppt_x</p:attrName>
                                          <p:attrName>ppt_y</p:attrName>
                                        </p:attrNameLst>
                                      </p:cBhvr>
                                    </p:animMotion>
                                  </p:childTnLst>
                                  <p:subTnLst>
                                    <p:set>
                                      <p:cBhvr override="childStyle">
                                        <p:cTn dur="1" fill="hold" display="0" masterRel="sameClick" afterEffect="1">
                                          <p:stCondLst>
                                            <p:cond evt="end" delay="0">
                                              <p:tn val="21"/>
                                            </p:cond>
                                          </p:stCondLst>
                                        </p:cTn>
                                        <p:tgtEl>
                                          <p:spTgt spid="16406"/>
                                        </p:tgtEl>
                                        <p:attrNameLst>
                                          <p:attrName>style.visibility</p:attrName>
                                        </p:attrNameLst>
                                      </p:cBhvr>
                                      <p:to>
                                        <p:strVal val="hidden"/>
                                      </p:to>
                                    </p:set>
                                  </p:sub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5EB16A-7078-6C5E-9C8B-B9745BF0B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15524-33E3-085C-A9A9-41E073ECE4FE}"/>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5F46F298-023F-7394-EFEE-8216817AC86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A98BAF3-0E6C-D1FC-AE53-266B582019CB}"/>
              </a:ext>
            </a:extLst>
          </p:cNvPr>
          <p:cNvSpPr>
            <a:spLocks noGrp="1"/>
          </p:cNvSpPr>
          <p:nvPr>
            <p:ph type="sldNum" sz="quarter" idx="11"/>
          </p:nvPr>
        </p:nvSpPr>
        <p:spPr/>
        <p:txBody>
          <a:bodyPr/>
          <a:lstStyle/>
          <a:p>
            <a:fld id="{52689698-0BB7-BE4D-A8C0-0C9B085F3959}" type="slidenum">
              <a:rPr lang="de-DE" smtClean="0"/>
              <a:pPr/>
              <a:t>31</a:t>
            </a:fld>
            <a:endParaRPr lang="de-DE" dirty="0"/>
          </a:p>
        </p:txBody>
      </p:sp>
      <p:pic>
        <p:nvPicPr>
          <p:cNvPr id="16388" name="Picture 4">
            <a:extLst>
              <a:ext uri="{FF2B5EF4-FFF2-40B4-BE49-F238E27FC236}">
                <a16:creationId xmlns:a16="http://schemas.microsoft.com/office/drawing/2014/main" id="{DB766423-4B3A-B4AA-B469-31F0457BC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337" y="2889922"/>
            <a:ext cx="123463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A6A6DA8A-F954-F10E-D001-73D2D38A5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445" y="3704553"/>
            <a:ext cx="754782"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5A259A99-3036-F519-D8B1-4FBB3E9FD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84" t="19926" r="20202" b="19727"/>
          <a:stretch>
            <a:fillRect/>
          </a:stretch>
        </p:blipFill>
        <p:spPr bwMode="auto">
          <a:xfrm>
            <a:off x="1174246" y="3682865"/>
            <a:ext cx="713013"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a:extLst>
              <a:ext uri="{FF2B5EF4-FFF2-40B4-BE49-F238E27FC236}">
                <a16:creationId xmlns:a16="http://schemas.microsoft.com/office/drawing/2014/main" id="{4B03DB28-F9FC-AF1B-7AE7-D52C3D780F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920" y="2889922"/>
            <a:ext cx="398307"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2" name="Picture 28">
            <a:extLst>
              <a:ext uri="{FF2B5EF4-FFF2-40B4-BE49-F238E27FC236}">
                <a16:creationId xmlns:a16="http://schemas.microsoft.com/office/drawing/2014/main" id="{068B08A1-94AF-6A7D-E46B-F57D2572A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799" y="4573836"/>
            <a:ext cx="2546523" cy="756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937D3E49-745C-EF45-FD0A-070AFE520C9C}"/>
              </a:ext>
            </a:extLst>
          </p:cNvPr>
          <p:cNvSpPr/>
          <p:nvPr/>
        </p:nvSpPr>
        <p:spPr>
          <a:xfrm>
            <a:off x="1018799" y="1615799"/>
            <a:ext cx="2546523" cy="1001501"/>
          </a:xfrm>
          <a:prstGeom prst="roundRect">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Montserrat" pitchFamily="2" charset="77"/>
              </a:rPr>
              <a:t>Spencer-style backtracking regex engines</a:t>
            </a:r>
          </a:p>
        </p:txBody>
      </p:sp>
      <p:grpSp>
        <p:nvGrpSpPr>
          <p:cNvPr id="12" name="Group 11">
            <a:extLst>
              <a:ext uri="{FF2B5EF4-FFF2-40B4-BE49-F238E27FC236}">
                <a16:creationId xmlns:a16="http://schemas.microsoft.com/office/drawing/2014/main" id="{ED364426-40AD-E78E-8C46-519D3C8DF11A}"/>
              </a:ext>
            </a:extLst>
          </p:cNvPr>
          <p:cNvGrpSpPr/>
          <p:nvPr/>
        </p:nvGrpSpPr>
        <p:grpSpPr>
          <a:xfrm>
            <a:off x="8711287" y="1602674"/>
            <a:ext cx="2448301" cy="3122326"/>
            <a:chOff x="8936452" y="1615799"/>
            <a:chExt cx="2448301" cy="3122326"/>
          </a:xfrm>
        </p:grpSpPr>
        <p:pic>
          <p:nvPicPr>
            <p:cNvPr id="16408" name="Picture 24">
              <a:extLst>
                <a:ext uri="{FF2B5EF4-FFF2-40B4-BE49-F238E27FC236}">
                  <a16:creationId xmlns:a16="http://schemas.microsoft.com/office/drawing/2014/main" id="{A0EC0064-4E33-648B-E695-D54B1D0C2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2602" y="3982125"/>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10" name="Picture 26">
              <a:extLst>
                <a:ext uri="{FF2B5EF4-FFF2-40B4-BE49-F238E27FC236}">
                  <a16:creationId xmlns:a16="http://schemas.microsoft.com/office/drawing/2014/main" id="{09B87955-EDC0-85B2-2D62-18005A7534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8381" y="2889922"/>
              <a:ext cx="2024442" cy="756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A4B0968A-719E-F36E-E577-1C1CDF574292}"/>
                </a:ext>
              </a:extLst>
            </p:cNvPr>
            <p:cNvSpPr/>
            <p:nvPr/>
          </p:nvSpPr>
          <p:spPr>
            <a:xfrm>
              <a:off x="8936452" y="1615799"/>
              <a:ext cx="2448301" cy="1001501"/>
            </a:xfrm>
            <a:prstGeom prst="roundRect">
              <a:avLst/>
            </a:prstGeom>
            <a:solidFill>
              <a:srgbClr val="44C386">
                <a:alpha val="69898"/>
              </a:srgbClr>
            </a:solidFill>
            <a:ln>
              <a:solidFill>
                <a:srgbClr val="44C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Montserrat" pitchFamily="2" charset="77"/>
                </a:rPr>
                <a:t>Thompson-style </a:t>
              </a:r>
            </a:p>
            <a:p>
              <a:pPr algn="ctr"/>
              <a:r>
                <a:rPr lang="en-GB" sz="1600" dirty="0">
                  <a:latin typeface="Montserrat" pitchFamily="2" charset="77"/>
                </a:rPr>
                <a:t>Non-backtracking engines</a:t>
              </a:r>
            </a:p>
          </p:txBody>
        </p:sp>
      </p:grpSp>
      <p:grpSp>
        <p:nvGrpSpPr>
          <p:cNvPr id="11" name="Group 10">
            <a:extLst>
              <a:ext uri="{FF2B5EF4-FFF2-40B4-BE49-F238E27FC236}">
                <a16:creationId xmlns:a16="http://schemas.microsoft.com/office/drawing/2014/main" id="{8D3F28FF-8172-5482-390E-2574A518BE8B}"/>
              </a:ext>
            </a:extLst>
          </p:cNvPr>
          <p:cNvGrpSpPr/>
          <p:nvPr/>
        </p:nvGrpSpPr>
        <p:grpSpPr>
          <a:xfrm>
            <a:off x="4735541" y="1615799"/>
            <a:ext cx="2805527" cy="3109201"/>
            <a:chOff x="4690648" y="1615799"/>
            <a:chExt cx="2448301" cy="3109201"/>
          </a:xfrm>
        </p:grpSpPr>
        <p:pic>
          <p:nvPicPr>
            <p:cNvPr id="16404" name="Picture 20">
              <a:extLst>
                <a:ext uri="{FF2B5EF4-FFF2-40B4-BE49-F238E27FC236}">
                  <a16:creationId xmlns:a16="http://schemas.microsoft.com/office/drawing/2014/main" id="{84974964-D669-1825-864F-47426E8435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6147" y="2926865"/>
              <a:ext cx="139839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a:extLst>
                <a:ext uri="{FF2B5EF4-FFF2-40B4-BE49-F238E27FC236}">
                  <a16:creationId xmlns:a16="http://schemas.microsoft.com/office/drawing/2014/main" id="{F47DE916-DE89-9B8D-7DFB-956DEF2D77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6799" y="3969000"/>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2C82605D-4055-03D0-BE46-3701876E1DD0}"/>
                </a:ext>
              </a:extLst>
            </p:cNvPr>
            <p:cNvSpPr/>
            <p:nvPr/>
          </p:nvSpPr>
          <p:spPr>
            <a:xfrm>
              <a:off x="4690648" y="1615799"/>
              <a:ext cx="2448301" cy="1001501"/>
            </a:xfrm>
            <a:prstGeom prst="roundRect">
              <a:avLst/>
            </a:prstGeom>
            <a:solidFill>
              <a:schemeClr val="accent6">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Montserrat" pitchFamily="2" charset="77"/>
                </a:rPr>
                <a:t>Resource Capping: Counter-based </a:t>
              </a:r>
            </a:p>
          </p:txBody>
        </p:sp>
      </p:grpSp>
    </p:spTree>
    <p:extLst>
      <p:ext uri="{BB962C8B-B14F-4D97-AF65-F5344CB8AC3E}">
        <p14:creationId xmlns:p14="http://schemas.microsoft.com/office/powerpoint/2010/main" val="210870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1+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1+ppt_w/2"/>
                                          </p:val>
                                        </p:tav>
                                      </p:tavLst>
                                    </p:anim>
                                    <p:anim calcmode="lin" valueType="num">
                                      <p:cBhvr additive="base">
                                        <p:cTn id="11" dur="500"/>
                                        <p:tgtEl>
                                          <p:spTgt spid="12"/>
                                        </p:tgtEl>
                                        <p:attrNameLst>
                                          <p:attrName>ppt_y</p:attrName>
                                        </p:attrNameLst>
                                      </p:cBhvr>
                                      <p:tavLst>
                                        <p:tav tm="0">
                                          <p:val>
                                            <p:strVal val="ppt_y"/>
                                          </p:val>
                                        </p:tav>
                                        <p:tav tm="100000">
                                          <p:val>
                                            <p:strVal val="ppt_y"/>
                                          </p:val>
                                        </p:tav>
                                      </p:tavLst>
                                    </p:anim>
                                    <p:set>
                                      <p:cBhvr>
                                        <p:cTn id="12" dur="1" fill="hold">
                                          <p:stCondLst>
                                            <p:cond delay="499"/>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2FDF-26C6-76BA-C0ED-0BE9CD50AADF}"/>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EF7CB2B6-85DB-D1A1-96F9-36EEB0E13B6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C54AE38-B3DF-39CA-B4BD-50FD9F5FE720}"/>
              </a:ext>
            </a:extLst>
          </p:cNvPr>
          <p:cNvSpPr>
            <a:spLocks noGrp="1"/>
          </p:cNvSpPr>
          <p:nvPr>
            <p:ph type="sldNum" sz="quarter" idx="11"/>
          </p:nvPr>
        </p:nvSpPr>
        <p:spPr/>
        <p:txBody>
          <a:bodyPr/>
          <a:lstStyle/>
          <a:p>
            <a:fld id="{52689698-0BB7-BE4D-A8C0-0C9B085F3959}" type="slidenum">
              <a:rPr lang="de-DE" smtClean="0"/>
              <a:pPr/>
              <a:t>32</a:t>
            </a:fld>
            <a:endParaRPr lang="de-DE" dirty="0"/>
          </a:p>
        </p:txBody>
      </p:sp>
      <p:sp>
        <p:nvSpPr>
          <p:cNvPr id="5" name="Chevron 4">
            <a:extLst>
              <a:ext uri="{FF2B5EF4-FFF2-40B4-BE49-F238E27FC236}">
                <a16:creationId xmlns:a16="http://schemas.microsoft.com/office/drawing/2014/main" id="{73695DF8-0B78-C423-65A3-41D6FE5EE23E}"/>
              </a:ext>
            </a:extLst>
          </p:cNvPr>
          <p:cNvSpPr/>
          <p:nvPr/>
        </p:nvSpPr>
        <p:spPr>
          <a:xfrm>
            <a:off x="866657" y="1741945"/>
            <a:ext cx="3607993" cy="756047"/>
          </a:xfrm>
          <a:prstGeom prst="chevron">
            <a:avLst>
              <a:gd name="adj" fmla="val 24931"/>
            </a:avLst>
          </a:prstGeom>
          <a:solidFill>
            <a:srgbClr val="91BD3A">
              <a:alpha val="45253"/>
            </a:srgbClr>
          </a:solidFill>
          <a:ln w="25400">
            <a:solidFill>
              <a:srgbClr val="91B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6" name="Chevron 5">
            <a:extLst>
              <a:ext uri="{FF2B5EF4-FFF2-40B4-BE49-F238E27FC236}">
                <a16:creationId xmlns:a16="http://schemas.microsoft.com/office/drawing/2014/main" id="{8C172C5E-CA4C-1D6F-C5D5-724BA52D7050}"/>
              </a:ext>
            </a:extLst>
          </p:cNvPr>
          <p:cNvSpPr/>
          <p:nvPr/>
        </p:nvSpPr>
        <p:spPr>
          <a:xfrm>
            <a:off x="4474648" y="1758013"/>
            <a:ext cx="3593013" cy="723909"/>
          </a:xfrm>
          <a:prstGeom prst="chevron">
            <a:avLst>
              <a:gd name="adj" fmla="val 25690"/>
            </a:avLst>
          </a:prstGeom>
          <a:solidFill>
            <a:srgbClr val="E0CB14">
              <a:alpha val="45000"/>
            </a:srgbClr>
          </a:solidFill>
          <a:ln w="25400">
            <a:solidFill>
              <a:srgbClr val="E0C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7" name="Chevron 6">
            <a:extLst>
              <a:ext uri="{FF2B5EF4-FFF2-40B4-BE49-F238E27FC236}">
                <a16:creationId xmlns:a16="http://schemas.microsoft.com/office/drawing/2014/main" id="{41635DEA-8426-A204-2661-64BEA506BBCD}"/>
              </a:ext>
            </a:extLst>
          </p:cNvPr>
          <p:cNvSpPr/>
          <p:nvPr/>
        </p:nvSpPr>
        <p:spPr>
          <a:xfrm>
            <a:off x="8127583" y="1758013"/>
            <a:ext cx="3563050" cy="723909"/>
          </a:xfrm>
          <a:prstGeom prst="chevron">
            <a:avLst>
              <a:gd name="adj" fmla="val 23412"/>
            </a:avLst>
          </a:prstGeom>
          <a:solidFill>
            <a:srgbClr val="3CC583">
              <a:alpha val="45000"/>
            </a:srgbClr>
          </a:solidFill>
          <a:ln w="25400">
            <a:solidFill>
              <a:srgbClr val="3CC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pic>
        <p:nvPicPr>
          <p:cNvPr id="8" name="Picture 7">
            <a:extLst>
              <a:ext uri="{FF2B5EF4-FFF2-40B4-BE49-F238E27FC236}">
                <a16:creationId xmlns:a16="http://schemas.microsoft.com/office/drawing/2014/main" id="{07997294-C29D-4571-E19A-7EA983F288D2}"/>
              </a:ext>
            </a:extLst>
          </p:cNvPr>
          <p:cNvPicPr>
            <a:picLocks noChangeAspect="1"/>
          </p:cNvPicPr>
          <p:nvPr/>
        </p:nvPicPr>
        <p:blipFill>
          <a:blip r:embed="rId2"/>
          <a:stretch>
            <a:fillRect/>
          </a:stretch>
        </p:blipFill>
        <p:spPr>
          <a:xfrm>
            <a:off x="2363614" y="1812928"/>
            <a:ext cx="614077" cy="614077"/>
          </a:xfrm>
          <a:prstGeom prst="rect">
            <a:avLst/>
          </a:prstGeom>
        </p:spPr>
      </p:pic>
      <p:pic>
        <p:nvPicPr>
          <p:cNvPr id="9" name="Picture 8">
            <a:extLst>
              <a:ext uri="{FF2B5EF4-FFF2-40B4-BE49-F238E27FC236}">
                <a16:creationId xmlns:a16="http://schemas.microsoft.com/office/drawing/2014/main" id="{3331FF9A-C667-F714-F945-4D4C5CC717BB}"/>
              </a:ext>
            </a:extLst>
          </p:cNvPr>
          <p:cNvPicPr>
            <a:picLocks noChangeAspect="1"/>
          </p:cNvPicPr>
          <p:nvPr/>
        </p:nvPicPr>
        <p:blipFill>
          <a:blip r:embed="rId3"/>
          <a:stretch>
            <a:fillRect/>
          </a:stretch>
        </p:blipFill>
        <p:spPr>
          <a:xfrm>
            <a:off x="6004080" y="1857669"/>
            <a:ext cx="524593" cy="524593"/>
          </a:xfrm>
          <a:prstGeom prst="rect">
            <a:avLst/>
          </a:prstGeom>
        </p:spPr>
      </p:pic>
      <p:pic>
        <p:nvPicPr>
          <p:cNvPr id="10" name="Picture 9">
            <a:extLst>
              <a:ext uri="{FF2B5EF4-FFF2-40B4-BE49-F238E27FC236}">
                <a16:creationId xmlns:a16="http://schemas.microsoft.com/office/drawing/2014/main" id="{641BD7F9-867E-C818-4D5D-AD5CD87ED800}"/>
              </a:ext>
            </a:extLst>
          </p:cNvPr>
          <p:cNvPicPr>
            <a:picLocks noChangeAspect="1"/>
          </p:cNvPicPr>
          <p:nvPr/>
        </p:nvPicPr>
        <p:blipFill>
          <a:blip r:embed="rId4"/>
          <a:stretch>
            <a:fillRect/>
          </a:stretch>
        </p:blipFill>
        <p:spPr>
          <a:xfrm>
            <a:off x="9705515" y="1916372"/>
            <a:ext cx="407185" cy="407185"/>
          </a:xfrm>
          <a:prstGeom prst="rect">
            <a:avLst/>
          </a:prstGeom>
        </p:spPr>
      </p:pic>
      <p:sp>
        <p:nvSpPr>
          <p:cNvPr id="11" name="Text 2">
            <a:extLst>
              <a:ext uri="{FF2B5EF4-FFF2-40B4-BE49-F238E27FC236}">
                <a16:creationId xmlns:a16="http://schemas.microsoft.com/office/drawing/2014/main" id="{F2942ED9-DCEB-E1FD-760B-0AC1AA09641B}"/>
              </a:ext>
            </a:extLst>
          </p:cNvPr>
          <p:cNvSpPr/>
          <p:nvPr/>
        </p:nvSpPr>
        <p:spPr>
          <a:xfrm>
            <a:off x="1018798" y="2566689"/>
            <a:ext cx="2410123" cy="295275"/>
          </a:xfrm>
          <a:prstGeom prst="rect">
            <a:avLst/>
          </a:prstGeom>
          <a:noFill/>
          <a:ln/>
        </p:spPr>
        <p:txBody>
          <a:bodyPr wrap="none" lIns="0" tIns="0" rIns="0" bIns="0" rtlCol="0" anchor="t"/>
          <a:lstStyle/>
          <a:p>
            <a:pPr>
              <a:lnSpc>
                <a:spcPts val="2292"/>
              </a:lnSpc>
            </a:pPr>
            <a:r>
              <a:rPr lang="en-US" sz="1833" dirty="0">
                <a:latin typeface="Alexandria" pitchFamily="34" charset="0"/>
                <a:ea typeface="Alexandria" pitchFamily="34" charset="-122"/>
                <a:cs typeface="Alexandria" pitchFamily="34" charset="-120"/>
              </a:rPr>
              <a:t>Realistic Evaluations</a:t>
            </a:r>
            <a:endParaRPr lang="en-US" sz="1833" dirty="0"/>
          </a:p>
        </p:txBody>
      </p:sp>
      <p:sp>
        <p:nvSpPr>
          <p:cNvPr id="12" name="Text 3">
            <a:extLst>
              <a:ext uri="{FF2B5EF4-FFF2-40B4-BE49-F238E27FC236}">
                <a16:creationId xmlns:a16="http://schemas.microsoft.com/office/drawing/2014/main" id="{BA43A781-3046-E40E-ADAC-3D2EECFA0B0D}"/>
              </a:ext>
            </a:extLst>
          </p:cNvPr>
          <p:cNvSpPr/>
          <p:nvPr/>
        </p:nvSpPr>
        <p:spPr>
          <a:xfrm>
            <a:off x="1018799" y="2975371"/>
            <a:ext cx="3244949" cy="907257"/>
          </a:xfrm>
          <a:prstGeom prst="rect">
            <a:avLst/>
          </a:prstGeom>
          <a:noFill/>
          <a:ln/>
        </p:spPr>
        <p:txBody>
          <a:bodyPr wrap="square" lIns="0" tIns="0" rIns="0" bIns="0" rtlCol="0" anchor="t"/>
          <a:lstStyle/>
          <a:p>
            <a:pPr>
              <a:lnSpc>
                <a:spcPts val="2375"/>
              </a:lnSpc>
            </a:pPr>
            <a:r>
              <a:rPr lang="en-US" sz="1458" dirty="0">
                <a:latin typeface="Nobile" pitchFamily="34" charset="0"/>
                <a:ea typeface="Nobile" pitchFamily="34" charset="-122"/>
                <a:cs typeface="Nobile" pitchFamily="34" charset="-120"/>
              </a:rPr>
              <a:t>Evaluate ReDoS attacks under realistic deployment conditions (e.g., cloud, reverse proxies).</a:t>
            </a:r>
            <a:endParaRPr lang="en-US" sz="1458" dirty="0"/>
          </a:p>
        </p:txBody>
      </p:sp>
      <p:sp>
        <p:nvSpPr>
          <p:cNvPr id="13" name="Text 4">
            <a:extLst>
              <a:ext uri="{FF2B5EF4-FFF2-40B4-BE49-F238E27FC236}">
                <a16:creationId xmlns:a16="http://schemas.microsoft.com/office/drawing/2014/main" id="{B06F6845-6953-3DF1-9915-689378F0A38E}"/>
              </a:ext>
            </a:extLst>
          </p:cNvPr>
          <p:cNvSpPr/>
          <p:nvPr/>
        </p:nvSpPr>
        <p:spPr>
          <a:xfrm>
            <a:off x="4641771" y="2566689"/>
            <a:ext cx="2641997" cy="295275"/>
          </a:xfrm>
          <a:prstGeom prst="rect">
            <a:avLst/>
          </a:prstGeom>
          <a:noFill/>
          <a:ln/>
        </p:spPr>
        <p:txBody>
          <a:bodyPr wrap="none" lIns="0" tIns="0" rIns="0" bIns="0" rtlCol="0" anchor="t"/>
          <a:lstStyle/>
          <a:p>
            <a:pPr>
              <a:lnSpc>
                <a:spcPts val="2292"/>
              </a:lnSpc>
            </a:pPr>
            <a:r>
              <a:rPr lang="en-US" sz="1833" dirty="0">
                <a:latin typeface="Alexandria" pitchFamily="34" charset="0"/>
                <a:ea typeface="Alexandria" pitchFamily="34" charset="-122"/>
                <a:cs typeface="Alexandria" pitchFamily="34" charset="-120"/>
              </a:rPr>
              <a:t>Refined Threat Models</a:t>
            </a:r>
            <a:endParaRPr lang="en-US" sz="1833" dirty="0"/>
          </a:p>
        </p:txBody>
      </p:sp>
      <p:sp>
        <p:nvSpPr>
          <p:cNvPr id="14" name="Text 5">
            <a:extLst>
              <a:ext uri="{FF2B5EF4-FFF2-40B4-BE49-F238E27FC236}">
                <a16:creationId xmlns:a16="http://schemas.microsoft.com/office/drawing/2014/main" id="{F62768B0-E938-8AF8-E965-C541E6DFE580}"/>
              </a:ext>
            </a:extLst>
          </p:cNvPr>
          <p:cNvSpPr/>
          <p:nvPr/>
        </p:nvSpPr>
        <p:spPr>
          <a:xfrm>
            <a:off x="4641771" y="2975371"/>
            <a:ext cx="3244949" cy="907257"/>
          </a:xfrm>
          <a:prstGeom prst="rect">
            <a:avLst/>
          </a:prstGeom>
          <a:noFill/>
          <a:ln/>
        </p:spPr>
        <p:txBody>
          <a:bodyPr wrap="square" lIns="0" tIns="0" rIns="0" bIns="0" rtlCol="0" anchor="t"/>
          <a:lstStyle/>
          <a:p>
            <a:pPr>
              <a:lnSpc>
                <a:spcPts val="2375"/>
              </a:lnSpc>
            </a:pPr>
            <a:r>
              <a:rPr lang="en-US" sz="1458" dirty="0">
                <a:latin typeface="Nobile" pitchFamily="34" charset="0"/>
                <a:ea typeface="Nobile" pitchFamily="34" charset="-122"/>
                <a:cs typeface="Nobile" pitchFamily="34" charset="-120"/>
              </a:rPr>
              <a:t>Restrict attacker capabilities to realistic payload sizes and modest bandwidths.</a:t>
            </a:r>
            <a:endParaRPr lang="en-US" sz="1458" dirty="0"/>
          </a:p>
        </p:txBody>
      </p:sp>
      <p:sp>
        <p:nvSpPr>
          <p:cNvPr id="15" name="Text 6">
            <a:extLst>
              <a:ext uri="{FF2B5EF4-FFF2-40B4-BE49-F238E27FC236}">
                <a16:creationId xmlns:a16="http://schemas.microsoft.com/office/drawing/2014/main" id="{54F71D0F-FB64-BB82-A8D3-4E516EAB6074}"/>
              </a:ext>
            </a:extLst>
          </p:cNvPr>
          <p:cNvSpPr/>
          <p:nvPr/>
        </p:nvSpPr>
        <p:spPr>
          <a:xfrm>
            <a:off x="8264744" y="2566689"/>
            <a:ext cx="2362696" cy="295275"/>
          </a:xfrm>
          <a:prstGeom prst="rect">
            <a:avLst/>
          </a:prstGeom>
          <a:noFill/>
          <a:ln/>
        </p:spPr>
        <p:txBody>
          <a:bodyPr wrap="none" lIns="0" tIns="0" rIns="0" bIns="0" rtlCol="0" anchor="t"/>
          <a:lstStyle/>
          <a:p>
            <a:pPr>
              <a:lnSpc>
                <a:spcPts val="2292"/>
              </a:lnSpc>
            </a:pPr>
            <a:r>
              <a:rPr lang="en-US" sz="1833" dirty="0">
                <a:latin typeface="Alexandria" pitchFamily="34" charset="0"/>
                <a:ea typeface="Alexandria" pitchFamily="34" charset="-122"/>
                <a:cs typeface="Alexandria" pitchFamily="34" charset="-120"/>
              </a:rPr>
              <a:t>Broader Scope</a:t>
            </a:r>
            <a:endParaRPr lang="en-US" sz="1833" dirty="0"/>
          </a:p>
        </p:txBody>
      </p:sp>
      <p:sp>
        <p:nvSpPr>
          <p:cNvPr id="16" name="Text 7">
            <a:extLst>
              <a:ext uri="{FF2B5EF4-FFF2-40B4-BE49-F238E27FC236}">
                <a16:creationId xmlns:a16="http://schemas.microsoft.com/office/drawing/2014/main" id="{7DE60D59-3F90-AFCD-1FF0-B351E325E410}"/>
              </a:ext>
            </a:extLst>
          </p:cNvPr>
          <p:cNvSpPr/>
          <p:nvPr/>
        </p:nvSpPr>
        <p:spPr>
          <a:xfrm>
            <a:off x="8264744" y="2975371"/>
            <a:ext cx="3244949" cy="907257"/>
          </a:xfrm>
          <a:prstGeom prst="rect">
            <a:avLst/>
          </a:prstGeom>
          <a:noFill/>
          <a:ln/>
        </p:spPr>
        <p:txBody>
          <a:bodyPr wrap="square" lIns="0" tIns="0" rIns="0" bIns="0" rtlCol="0" anchor="t"/>
          <a:lstStyle/>
          <a:p>
            <a:pPr>
              <a:lnSpc>
                <a:spcPts val="2375"/>
              </a:lnSpc>
            </a:pPr>
            <a:r>
              <a:rPr lang="en-US" sz="1458" dirty="0">
                <a:latin typeface="Nobile" pitchFamily="34" charset="0"/>
                <a:ea typeface="Nobile" pitchFamily="34" charset="-122"/>
                <a:cs typeface="Nobile" pitchFamily="34" charset="-120"/>
              </a:rPr>
              <a:t>Study the general problem of weaponizing slow computation beyond ReDoS.</a:t>
            </a:r>
            <a:endParaRPr lang="en-US" sz="1458" dirty="0"/>
          </a:p>
        </p:txBody>
      </p:sp>
    </p:spTree>
    <p:extLst>
      <p:ext uri="{BB962C8B-B14F-4D97-AF65-F5344CB8AC3E}">
        <p14:creationId xmlns:p14="http://schemas.microsoft.com/office/powerpoint/2010/main" val="3924061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3D3AB15-F443-6B22-6F9E-A4044670F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05C24-2704-2F2B-8698-A0F12F54D3A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5A9EFFC-5C5D-0941-4EFB-CE8F7BE5D343}"/>
              </a:ext>
            </a:extLst>
          </p:cNvPr>
          <p:cNvSpPr>
            <a:spLocks noGrp="1"/>
          </p:cNvSpPr>
          <p:nvPr>
            <p:ph type="sldNum" sz="quarter" idx="11"/>
          </p:nvPr>
        </p:nvSpPr>
        <p:spPr/>
        <p:txBody>
          <a:bodyPr/>
          <a:lstStyle/>
          <a:p>
            <a:fld id="{52689698-0BB7-BE4D-A8C0-0C9B085F3959}" type="slidenum">
              <a:rPr lang="de-DE" smtClean="0"/>
              <a:pPr/>
              <a:t>33</a:t>
            </a:fld>
            <a:endParaRPr lang="de-DE" dirty="0"/>
          </a:p>
        </p:txBody>
      </p:sp>
      <p:pic>
        <p:nvPicPr>
          <p:cNvPr id="8" name="Picture 7">
            <a:extLst>
              <a:ext uri="{FF2B5EF4-FFF2-40B4-BE49-F238E27FC236}">
                <a16:creationId xmlns:a16="http://schemas.microsoft.com/office/drawing/2014/main" id="{B7655002-2347-83CB-62AD-9ED37A9B9B77}"/>
              </a:ext>
            </a:extLst>
          </p:cNvPr>
          <p:cNvPicPr>
            <a:picLocks noChangeAspect="1"/>
          </p:cNvPicPr>
          <p:nvPr/>
        </p:nvPicPr>
        <p:blipFill>
          <a:blip r:embed="rId3"/>
          <a:stretch>
            <a:fillRect/>
          </a:stretch>
        </p:blipFill>
        <p:spPr>
          <a:xfrm>
            <a:off x="794313" y="4158940"/>
            <a:ext cx="1770005" cy="914460"/>
          </a:xfrm>
          <a:prstGeom prst="rect">
            <a:avLst/>
          </a:prstGeom>
        </p:spPr>
      </p:pic>
      <p:pic>
        <p:nvPicPr>
          <p:cNvPr id="12" name="Picture 11">
            <a:extLst>
              <a:ext uri="{FF2B5EF4-FFF2-40B4-BE49-F238E27FC236}">
                <a16:creationId xmlns:a16="http://schemas.microsoft.com/office/drawing/2014/main" id="{C0DDB16C-738F-66AE-E368-F86ACE9C75D4}"/>
              </a:ext>
            </a:extLst>
          </p:cNvPr>
          <p:cNvPicPr>
            <a:picLocks noChangeAspect="1"/>
          </p:cNvPicPr>
          <p:nvPr/>
        </p:nvPicPr>
        <p:blipFill>
          <a:blip r:embed="rId4"/>
          <a:stretch>
            <a:fillRect/>
          </a:stretch>
        </p:blipFill>
        <p:spPr>
          <a:xfrm>
            <a:off x="739513" y="2042330"/>
            <a:ext cx="1879603" cy="772920"/>
          </a:xfrm>
          <a:prstGeom prst="rect">
            <a:avLst/>
          </a:prstGeom>
        </p:spPr>
      </p:pic>
      <p:sp>
        <p:nvSpPr>
          <p:cNvPr id="13" name="Footer Placeholder 3">
            <a:extLst>
              <a:ext uri="{FF2B5EF4-FFF2-40B4-BE49-F238E27FC236}">
                <a16:creationId xmlns:a16="http://schemas.microsoft.com/office/drawing/2014/main" id="{E3BA57E3-E936-89A4-7D4A-E78E4B0BD354}"/>
              </a:ext>
            </a:extLst>
          </p:cNvPr>
          <p:cNvSpPr>
            <a:spLocks noGrp="1"/>
          </p:cNvSpPr>
          <p:nvPr>
            <p:ph type="ftr" sz="quarter" idx="10"/>
          </p:nvPr>
        </p:nvSpPr>
        <p:spPr>
          <a:xfrm>
            <a:off x="1019175" y="6427175"/>
            <a:ext cx="4895850" cy="250825"/>
          </a:xfrm>
        </p:spPr>
        <p:txBody>
          <a:bodyPr/>
          <a:lstStyle/>
          <a:p>
            <a:r>
              <a:rPr lang="de-DE" dirty="0"/>
              <a:t>Masudul Hasan Masud Bhuiyan - CISPA Helmholtz Center for Information Security</a:t>
            </a:r>
          </a:p>
        </p:txBody>
      </p:sp>
      <p:grpSp>
        <p:nvGrpSpPr>
          <p:cNvPr id="18" name="Group 17">
            <a:extLst>
              <a:ext uri="{FF2B5EF4-FFF2-40B4-BE49-F238E27FC236}">
                <a16:creationId xmlns:a16="http://schemas.microsoft.com/office/drawing/2014/main" id="{56372281-96C0-53AC-6051-9830A3BDAEF0}"/>
              </a:ext>
            </a:extLst>
          </p:cNvPr>
          <p:cNvGrpSpPr/>
          <p:nvPr/>
        </p:nvGrpSpPr>
        <p:grpSpPr>
          <a:xfrm>
            <a:off x="3464558" y="1880080"/>
            <a:ext cx="7708269" cy="3387014"/>
            <a:chOff x="3464558" y="1880080"/>
            <a:chExt cx="7708269" cy="3387014"/>
          </a:xfrm>
        </p:grpSpPr>
        <p:sp>
          <p:nvSpPr>
            <p:cNvPr id="9" name="TextBox 8">
              <a:extLst>
                <a:ext uri="{FF2B5EF4-FFF2-40B4-BE49-F238E27FC236}">
                  <a16:creationId xmlns:a16="http://schemas.microsoft.com/office/drawing/2014/main" id="{78624D65-70D1-9B2C-F68F-5762CC5F4DCF}"/>
                </a:ext>
              </a:extLst>
            </p:cNvPr>
            <p:cNvSpPr txBox="1"/>
            <p:nvPr/>
          </p:nvSpPr>
          <p:spPr>
            <a:xfrm>
              <a:off x="3464560" y="1880080"/>
              <a:ext cx="7708263" cy="646331"/>
            </a:xfrm>
            <a:prstGeom prst="rect">
              <a:avLst/>
            </a:prstGeom>
            <a:noFill/>
          </p:spPr>
          <p:txBody>
            <a:bodyPr wrap="square">
              <a:spAutoFit/>
            </a:bodyPr>
            <a:lstStyle/>
            <a:p>
              <a:r>
                <a:rPr lang="en-US" i="1" dirty="0">
                  <a:latin typeface="Montserrat" pitchFamily="2" charset="77"/>
                </a:rPr>
                <a:t>“Most ReDOS vulnerabilities are self-attacks, meaning, not a vulnerability.”</a:t>
              </a:r>
            </a:p>
          </p:txBody>
        </p:sp>
        <p:sp>
          <p:nvSpPr>
            <p:cNvPr id="11" name="TextBox 10">
              <a:extLst>
                <a:ext uri="{FF2B5EF4-FFF2-40B4-BE49-F238E27FC236}">
                  <a16:creationId xmlns:a16="http://schemas.microsoft.com/office/drawing/2014/main" id="{AFF75992-3519-2580-CDB8-EB21CAE60EFB}"/>
                </a:ext>
              </a:extLst>
            </p:cNvPr>
            <p:cNvSpPr txBox="1"/>
            <p:nvPr/>
          </p:nvSpPr>
          <p:spPr>
            <a:xfrm>
              <a:off x="3464560" y="2793641"/>
              <a:ext cx="7708265" cy="646331"/>
            </a:xfrm>
            <a:prstGeom prst="rect">
              <a:avLst/>
            </a:prstGeom>
            <a:noFill/>
          </p:spPr>
          <p:txBody>
            <a:bodyPr wrap="square">
              <a:spAutoFit/>
            </a:bodyPr>
            <a:lstStyle/>
            <a:p>
              <a:r>
                <a:rPr lang="en-US" i="1" dirty="0">
                  <a:latin typeface="Montserrat" pitchFamily="2" charset="77"/>
                </a:rPr>
                <a:t>“None of these seem like they could be exploitable in real world scenarios. Please let us know if you disagree.”</a:t>
              </a:r>
            </a:p>
          </p:txBody>
        </p:sp>
        <p:sp>
          <p:nvSpPr>
            <p:cNvPr id="15" name="TextBox 14">
              <a:extLst>
                <a:ext uri="{FF2B5EF4-FFF2-40B4-BE49-F238E27FC236}">
                  <a16:creationId xmlns:a16="http://schemas.microsoft.com/office/drawing/2014/main" id="{EF021E45-F40C-108F-5D2C-842643313A79}"/>
                </a:ext>
              </a:extLst>
            </p:cNvPr>
            <p:cNvSpPr txBox="1"/>
            <p:nvPr/>
          </p:nvSpPr>
          <p:spPr>
            <a:xfrm>
              <a:off x="3464560" y="3707202"/>
              <a:ext cx="7708267" cy="646331"/>
            </a:xfrm>
            <a:prstGeom prst="rect">
              <a:avLst/>
            </a:prstGeom>
            <a:noFill/>
          </p:spPr>
          <p:txBody>
            <a:bodyPr wrap="square">
              <a:spAutoFit/>
            </a:bodyPr>
            <a:lstStyle/>
            <a:p>
              <a:r>
                <a:rPr lang="en-GB" sz="1800" i="1" dirty="0">
                  <a:effectLst/>
                  <a:latin typeface="Montserrat" pitchFamily="2" charset="77"/>
                </a:rPr>
                <a:t>“Well, congratulations to whoever it is that decided that the right path of action here is getting a CVE for...”</a:t>
              </a:r>
              <a:endParaRPr lang="en-US" i="1" dirty="0">
                <a:latin typeface="Montserrat" pitchFamily="2" charset="77"/>
              </a:endParaRPr>
            </a:p>
          </p:txBody>
        </p:sp>
        <p:sp>
          <p:nvSpPr>
            <p:cNvPr id="17" name="TextBox 16">
              <a:extLst>
                <a:ext uri="{FF2B5EF4-FFF2-40B4-BE49-F238E27FC236}">
                  <a16:creationId xmlns:a16="http://schemas.microsoft.com/office/drawing/2014/main" id="{47E6ED4D-212C-D93E-D378-8CEA1B0ABC40}"/>
                </a:ext>
              </a:extLst>
            </p:cNvPr>
            <p:cNvSpPr txBox="1"/>
            <p:nvPr/>
          </p:nvSpPr>
          <p:spPr>
            <a:xfrm>
              <a:off x="3464558" y="4620763"/>
              <a:ext cx="7708267" cy="646331"/>
            </a:xfrm>
            <a:prstGeom prst="rect">
              <a:avLst/>
            </a:prstGeom>
            <a:noFill/>
          </p:spPr>
          <p:txBody>
            <a:bodyPr wrap="square">
              <a:spAutoFit/>
            </a:bodyPr>
            <a:lstStyle/>
            <a:p>
              <a:r>
                <a:rPr lang="en-GB" sz="1800" i="1" dirty="0">
                  <a:solidFill>
                    <a:srgbClr val="FF0000"/>
                  </a:solidFill>
                  <a:effectLst/>
                  <a:latin typeface="Montserrat" pitchFamily="2" charset="77"/>
                </a:rPr>
                <a:t>“… indeed, but since you'd have to be attacking yourself to trigger the </a:t>
              </a:r>
              <a:r>
                <a:rPr lang="en-GB" sz="1800" i="1" dirty="0" err="1">
                  <a:solidFill>
                    <a:srgbClr val="FF0000"/>
                  </a:solidFill>
                  <a:effectLst/>
                  <a:latin typeface="Montserrat" pitchFamily="2" charset="77"/>
                </a:rPr>
                <a:t>ReDOS</a:t>
              </a:r>
              <a:r>
                <a:rPr lang="en-GB" sz="1800" i="1" dirty="0">
                  <a:solidFill>
                    <a:srgbClr val="FF0000"/>
                  </a:solidFill>
                  <a:effectLst/>
                  <a:latin typeface="Montserrat" pitchFamily="2" charset="77"/>
                </a:rPr>
                <a:t> in npm, it's not actually a vulnerability here.”</a:t>
              </a:r>
              <a:endParaRPr lang="en-US" i="1" dirty="0">
                <a:latin typeface="Montserrat" pitchFamily="2" charset="77"/>
              </a:endParaRPr>
            </a:p>
          </p:txBody>
        </p:sp>
      </p:grpSp>
    </p:spTree>
    <p:extLst>
      <p:ext uri="{BB962C8B-B14F-4D97-AF65-F5344CB8AC3E}">
        <p14:creationId xmlns:p14="http://schemas.microsoft.com/office/powerpoint/2010/main" val="277129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4F6746-E097-981F-1002-6E8A6D6C0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48D27-CBFB-8C88-3832-C6B84CFFE38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A2C8DB4-E1B6-2B9B-9739-4CB2B93B12E5}"/>
              </a:ext>
            </a:extLst>
          </p:cNvPr>
          <p:cNvSpPr>
            <a:spLocks noGrp="1"/>
          </p:cNvSpPr>
          <p:nvPr>
            <p:ph type="sldNum" sz="quarter" idx="11"/>
          </p:nvPr>
        </p:nvSpPr>
        <p:spPr/>
        <p:txBody>
          <a:bodyPr/>
          <a:lstStyle/>
          <a:p>
            <a:fld id="{52689698-0BB7-BE4D-A8C0-0C9B085F3959}" type="slidenum">
              <a:rPr lang="de-DE" smtClean="0"/>
              <a:pPr/>
              <a:t>34</a:t>
            </a:fld>
            <a:endParaRPr lang="de-DE" dirty="0"/>
          </a:p>
        </p:txBody>
      </p:sp>
      <p:pic>
        <p:nvPicPr>
          <p:cNvPr id="8" name="Picture 7">
            <a:extLst>
              <a:ext uri="{FF2B5EF4-FFF2-40B4-BE49-F238E27FC236}">
                <a16:creationId xmlns:a16="http://schemas.microsoft.com/office/drawing/2014/main" id="{E15257AD-4B4E-4CAD-65B0-C08845070786}"/>
              </a:ext>
            </a:extLst>
          </p:cNvPr>
          <p:cNvPicPr>
            <a:picLocks noChangeAspect="1"/>
          </p:cNvPicPr>
          <p:nvPr/>
        </p:nvPicPr>
        <p:blipFill>
          <a:blip r:embed="rId3"/>
          <a:stretch>
            <a:fillRect/>
          </a:stretch>
        </p:blipFill>
        <p:spPr>
          <a:xfrm>
            <a:off x="849111" y="3006305"/>
            <a:ext cx="1770005" cy="914460"/>
          </a:xfrm>
          <a:prstGeom prst="rect">
            <a:avLst/>
          </a:prstGeom>
        </p:spPr>
      </p:pic>
      <p:pic>
        <p:nvPicPr>
          <p:cNvPr id="12" name="Picture 11">
            <a:extLst>
              <a:ext uri="{FF2B5EF4-FFF2-40B4-BE49-F238E27FC236}">
                <a16:creationId xmlns:a16="http://schemas.microsoft.com/office/drawing/2014/main" id="{38F2C3E2-14AF-8038-F204-AC58B4A360CC}"/>
              </a:ext>
            </a:extLst>
          </p:cNvPr>
          <p:cNvPicPr>
            <a:picLocks noChangeAspect="1"/>
          </p:cNvPicPr>
          <p:nvPr/>
        </p:nvPicPr>
        <p:blipFill>
          <a:blip r:embed="rId4"/>
          <a:stretch>
            <a:fillRect/>
          </a:stretch>
        </p:blipFill>
        <p:spPr>
          <a:xfrm>
            <a:off x="794313" y="1204053"/>
            <a:ext cx="1879603" cy="772920"/>
          </a:xfrm>
          <a:prstGeom prst="rect">
            <a:avLst/>
          </a:prstGeom>
        </p:spPr>
      </p:pic>
      <p:sp>
        <p:nvSpPr>
          <p:cNvPr id="13" name="Footer Placeholder 3">
            <a:extLst>
              <a:ext uri="{FF2B5EF4-FFF2-40B4-BE49-F238E27FC236}">
                <a16:creationId xmlns:a16="http://schemas.microsoft.com/office/drawing/2014/main" id="{ACE3C7D7-6318-A34C-1603-C3432F6648ED}"/>
              </a:ext>
            </a:extLst>
          </p:cNvPr>
          <p:cNvSpPr>
            <a:spLocks noGrp="1"/>
          </p:cNvSpPr>
          <p:nvPr>
            <p:ph type="ftr" sz="quarter" idx="10"/>
          </p:nvPr>
        </p:nvSpPr>
        <p:spPr>
          <a:xfrm>
            <a:off x="1019175" y="6427175"/>
            <a:ext cx="4895850" cy="250825"/>
          </a:xfrm>
        </p:spPr>
        <p:txBody>
          <a:bodyPr/>
          <a:lstStyle/>
          <a:p>
            <a:r>
              <a:rPr lang="de-DE" dirty="0"/>
              <a:t>Masudul Hasan Masud Bhuiyan - CISPA Helmholtz Center for Information Security</a:t>
            </a:r>
          </a:p>
        </p:txBody>
      </p:sp>
      <p:grpSp>
        <p:nvGrpSpPr>
          <p:cNvPr id="5" name="Group 4">
            <a:extLst>
              <a:ext uri="{FF2B5EF4-FFF2-40B4-BE49-F238E27FC236}">
                <a16:creationId xmlns:a16="http://schemas.microsoft.com/office/drawing/2014/main" id="{CB3E0A17-F437-9EFC-5C17-4BB697F9F53D}"/>
              </a:ext>
            </a:extLst>
          </p:cNvPr>
          <p:cNvGrpSpPr/>
          <p:nvPr/>
        </p:nvGrpSpPr>
        <p:grpSpPr>
          <a:xfrm>
            <a:off x="794313" y="4603495"/>
            <a:ext cx="2166056" cy="1145795"/>
            <a:chOff x="3651808" y="4564093"/>
            <a:chExt cx="7708267" cy="960659"/>
          </a:xfrm>
        </p:grpSpPr>
        <p:sp>
          <p:nvSpPr>
            <p:cNvPr id="9" name="TextBox 8">
              <a:extLst>
                <a:ext uri="{FF2B5EF4-FFF2-40B4-BE49-F238E27FC236}">
                  <a16:creationId xmlns:a16="http://schemas.microsoft.com/office/drawing/2014/main" id="{60D5BF0D-044E-4C13-D747-124F99A29AB9}"/>
                </a:ext>
              </a:extLst>
            </p:cNvPr>
            <p:cNvSpPr txBox="1"/>
            <p:nvPr/>
          </p:nvSpPr>
          <p:spPr>
            <a:xfrm>
              <a:off x="3651808" y="4564093"/>
              <a:ext cx="7708262" cy="215444"/>
            </a:xfrm>
            <a:prstGeom prst="rect">
              <a:avLst/>
            </a:prstGeom>
            <a:noFill/>
          </p:spPr>
          <p:txBody>
            <a:bodyPr wrap="square">
              <a:spAutoFit/>
            </a:bodyPr>
            <a:lstStyle/>
            <a:p>
              <a:r>
                <a:rPr lang="en-US" sz="800" i="1" dirty="0">
                  <a:latin typeface="Montserrat" pitchFamily="2" charset="77"/>
                </a:rPr>
                <a:t>Most ReDOS vulnerabilities are self-attacks, meaning, not a vulnerability. </a:t>
              </a:r>
            </a:p>
          </p:txBody>
        </p:sp>
        <p:sp>
          <p:nvSpPr>
            <p:cNvPr id="11" name="TextBox 10">
              <a:extLst>
                <a:ext uri="{FF2B5EF4-FFF2-40B4-BE49-F238E27FC236}">
                  <a16:creationId xmlns:a16="http://schemas.microsoft.com/office/drawing/2014/main" id="{A0903C28-1C4B-D123-AC9D-1F525BF53B71}"/>
                </a:ext>
              </a:extLst>
            </p:cNvPr>
            <p:cNvSpPr txBox="1"/>
            <p:nvPr/>
          </p:nvSpPr>
          <p:spPr>
            <a:xfrm>
              <a:off x="3651808" y="4887258"/>
              <a:ext cx="7708265" cy="215444"/>
            </a:xfrm>
            <a:prstGeom prst="rect">
              <a:avLst/>
            </a:prstGeom>
            <a:noFill/>
          </p:spPr>
          <p:txBody>
            <a:bodyPr wrap="square">
              <a:spAutoFit/>
            </a:bodyPr>
            <a:lstStyle/>
            <a:p>
              <a:r>
                <a:rPr lang="en-US" sz="800" i="1" dirty="0">
                  <a:latin typeface="Montserrat" pitchFamily="2" charset="77"/>
                </a:rPr>
                <a:t>None of these seem like they could be exploitable in real world scenarios. Please let us know if you disagree.</a:t>
              </a:r>
            </a:p>
          </p:txBody>
        </p:sp>
        <p:sp>
          <p:nvSpPr>
            <p:cNvPr id="15" name="TextBox 14">
              <a:extLst>
                <a:ext uri="{FF2B5EF4-FFF2-40B4-BE49-F238E27FC236}">
                  <a16:creationId xmlns:a16="http://schemas.microsoft.com/office/drawing/2014/main" id="{C5263D3A-7C44-8146-BD70-36CBA775BDDB}"/>
                </a:ext>
              </a:extLst>
            </p:cNvPr>
            <p:cNvSpPr txBox="1"/>
            <p:nvPr/>
          </p:nvSpPr>
          <p:spPr>
            <a:xfrm>
              <a:off x="3651808" y="5309308"/>
              <a:ext cx="7708267" cy="215444"/>
            </a:xfrm>
            <a:prstGeom prst="rect">
              <a:avLst/>
            </a:prstGeom>
            <a:noFill/>
          </p:spPr>
          <p:txBody>
            <a:bodyPr wrap="square">
              <a:spAutoFit/>
            </a:bodyPr>
            <a:lstStyle/>
            <a:p>
              <a:r>
                <a:rPr lang="en-GB" sz="800" i="1" dirty="0">
                  <a:effectLst/>
                  <a:latin typeface="Montserrat" pitchFamily="2" charset="77"/>
                </a:rPr>
                <a:t>Well, congratulations to whoever it is that decided that the right path of action here is getting a CVE for...</a:t>
              </a:r>
              <a:endParaRPr lang="en-US" sz="800" i="1" dirty="0">
                <a:latin typeface="Montserrat" pitchFamily="2" charset="77"/>
              </a:endParaRPr>
            </a:p>
          </p:txBody>
        </p:sp>
      </p:grpSp>
      <p:pic>
        <p:nvPicPr>
          <p:cNvPr id="3" name="Picture 2">
            <a:extLst>
              <a:ext uri="{FF2B5EF4-FFF2-40B4-BE49-F238E27FC236}">
                <a16:creationId xmlns:a16="http://schemas.microsoft.com/office/drawing/2014/main" id="{D68B1A88-578A-E7BF-3C54-61120AD964B1}"/>
              </a:ext>
            </a:extLst>
          </p:cNvPr>
          <p:cNvPicPr>
            <a:picLocks noChangeAspect="1"/>
          </p:cNvPicPr>
          <p:nvPr/>
        </p:nvPicPr>
        <p:blipFill>
          <a:blip r:embed="rId5"/>
          <a:stretch>
            <a:fillRect/>
          </a:stretch>
        </p:blipFill>
        <p:spPr>
          <a:xfrm>
            <a:off x="3771215" y="2107662"/>
            <a:ext cx="6508190" cy="2711745"/>
          </a:xfrm>
          <a:prstGeom prst="rect">
            <a:avLst/>
          </a:prstGeom>
        </p:spPr>
      </p:pic>
      <p:sp>
        <p:nvSpPr>
          <p:cNvPr id="6" name="TextBox 5">
            <a:extLst>
              <a:ext uri="{FF2B5EF4-FFF2-40B4-BE49-F238E27FC236}">
                <a16:creationId xmlns:a16="http://schemas.microsoft.com/office/drawing/2014/main" id="{30007D0C-B552-A284-6727-FE1AB1416B0B}"/>
              </a:ext>
            </a:extLst>
          </p:cNvPr>
          <p:cNvSpPr txBox="1"/>
          <p:nvPr/>
        </p:nvSpPr>
        <p:spPr>
          <a:xfrm>
            <a:off x="5052061" y="6049821"/>
            <a:ext cx="6000750" cy="400110"/>
          </a:xfrm>
          <a:prstGeom prst="rect">
            <a:avLst/>
          </a:prstGeom>
          <a:noFill/>
        </p:spPr>
        <p:txBody>
          <a:bodyPr wrap="square" rtlCol="0">
            <a:spAutoFit/>
          </a:bodyPr>
          <a:lstStyle/>
          <a:p>
            <a:r>
              <a:rPr lang="en-US" sz="1000" i="1" dirty="0">
                <a:latin typeface="Montserrat" pitchFamily="2" charset="77"/>
              </a:rPr>
              <a:t>*On the use of dependabot security pull requests </a:t>
            </a:r>
          </a:p>
          <a:p>
            <a:r>
              <a:rPr lang="en-US" sz="1000" i="1" dirty="0">
                <a:latin typeface="Montserrat" pitchFamily="2" charset="77"/>
              </a:rPr>
              <a:t>Mahmoud Alfadel, Diego Elias Costa, Emad Shihab, and Mouafak Mkhallalati, MSR-2021</a:t>
            </a:r>
          </a:p>
        </p:txBody>
      </p:sp>
      <p:sp>
        <p:nvSpPr>
          <p:cNvPr id="7" name="Rounded Rectangle 6">
            <a:extLst>
              <a:ext uri="{FF2B5EF4-FFF2-40B4-BE49-F238E27FC236}">
                <a16:creationId xmlns:a16="http://schemas.microsoft.com/office/drawing/2014/main" id="{3375C21B-5E63-619D-86D5-DE52C73F375D}"/>
              </a:ext>
            </a:extLst>
          </p:cNvPr>
          <p:cNvSpPr/>
          <p:nvPr/>
        </p:nvSpPr>
        <p:spPr>
          <a:xfrm>
            <a:off x="6515100" y="1436971"/>
            <a:ext cx="3615715" cy="540001"/>
          </a:xfrm>
          <a:prstGeom prst="roundRect">
            <a:avLst/>
          </a:prstGeom>
          <a:solidFill>
            <a:schemeClr val="accent6">
              <a:alpha val="42128"/>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Montserrat" pitchFamily="2" charset="77"/>
              </a:rPr>
              <a:t>General PR merge Rate: 65%*</a:t>
            </a:r>
            <a:endParaRPr lang="en-US" sz="1600" b="0" i="0" dirty="0" err="1">
              <a:solidFill>
                <a:schemeClr val="tx1"/>
              </a:solidFill>
              <a:latin typeface="Montserrat" pitchFamily="2" charset="77"/>
            </a:endParaRPr>
          </a:p>
        </p:txBody>
      </p:sp>
    </p:spTree>
    <p:extLst>
      <p:ext uri="{BB962C8B-B14F-4D97-AF65-F5344CB8AC3E}">
        <p14:creationId xmlns:p14="http://schemas.microsoft.com/office/powerpoint/2010/main" val="1968998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56F1-163C-8F32-2FDA-9CE536FC6B85}"/>
              </a:ext>
            </a:extLst>
          </p:cNvPr>
          <p:cNvSpPr>
            <a:spLocks noGrp="1"/>
          </p:cNvSpPr>
          <p:nvPr>
            <p:ph type="title"/>
          </p:nvPr>
        </p:nvSpPr>
        <p:spPr/>
        <p:txBody>
          <a:bodyPr/>
          <a:lstStyle/>
          <a:p>
            <a:r>
              <a:rPr lang="en-GB" dirty="0"/>
              <a:t>Perceptions of ReDoS from Issue Discussions</a:t>
            </a:r>
            <a:endParaRPr lang="en-US" dirty="0"/>
          </a:p>
        </p:txBody>
      </p:sp>
      <p:sp>
        <p:nvSpPr>
          <p:cNvPr id="4" name="Slide Number Placeholder 3">
            <a:extLst>
              <a:ext uri="{FF2B5EF4-FFF2-40B4-BE49-F238E27FC236}">
                <a16:creationId xmlns:a16="http://schemas.microsoft.com/office/drawing/2014/main" id="{748E5CD8-1B77-D62B-DB10-12A6202F1CDF}"/>
              </a:ext>
            </a:extLst>
          </p:cNvPr>
          <p:cNvSpPr>
            <a:spLocks noGrp="1"/>
          </p:cNvSpPr>
          <p:nvPr>
            <p:ph type="sldNum" sz="quarter" idx="11"/>
          </p:nvPr>
        </p:nvSpPr>
        <p:spPr/>
        <p:txBody>
          <a:bodyPr/>
          <a:lstStyle/>
          <a:p>
            <a:fld id="{52689698-0BB7-BE4D-A8C0-0C9B085F3959}" type="slidenum">
              <a:rPr lang="de-DE" smtClean="0"/>
              <a:pPr/>
              <a:t>4</a:t>
            </a:fld>
            <a:endParaRPr lang="de-DE" dirty="0"/>
          </a:p>
        </p:txBody>
      </p:sp>
      <p:sp>
        <p:nvSpPr>
          <p:cNvPr id="8" name="Rounded Rectangle 7">
            <a:extLst>
              <a:ext uri="{FF2B5EF4-FFF2-40B4-BE49-F238E27FC236}">
                <a16:creationId xmlns:a16="http://schemas.microsoft.com/office/drawing/2014/main" id="{761B6E9F-1927-F5C9-5D22-7D922840DA1A}"/>
              </a:ext>
            </a:extLst>
          </p:cNvPr>
          <p:cNvSpPr/>
          <p:nvPr/>
        </p:nvSpPr>
        <p:spPr>
          <a:xfrm>
            <a:off x="3510483" y="1230815"/>
            <a:ext cx="8137787" cy="44005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1"/>
                </a:solidFill>
                <a:latin typeface="Montserrat" pitchFamily="2" charset="77"/>
              </a:rPr>
              <a:t>“…Most ReDOS vulnerabilities are self-attacks, meaning, not a vulnerability.”</a:t>
            </a:r>
          </a:p>
          <a:p>
            <a:endParaRPr lang="en-US" sz="2000" i="1" dirty="0">
              <a:solidFill>
                <a:schemeClr val="tx1"/>
              </a:solidFill>
              <a:latin typeface="Montserrat" pitchFamily="2" charset="77"/>
            </a:endParaRPr>
          </a:p>
          <a:p>
            <a:endParaRPr lang="en-US" sz="2000" i="1" dirty="0">
              <a:solidFill>
                <a:schemeClr val="tx1"/>
              </a:solidFill>
              <a:latin typeface="Montserrat" pitchFamily="2" charset="77"/>
            </a:endParaRPr>
          </a:p>
          <a:p>
            <a:r>
              <a:rPr lang="en-US" sz="2000" i="1" dirty="0">
                <a:solidFill>
                  <a:schemeClr val="tx1"/>
                </a:solidFill>
                <a:latin typeface="Montserrat" pitchFamily="2" charset="77"/>
              </a:rPr>
              <a:t>“None of these seem like they could be exploitable in real world scenarios. Please let us know if you disagree.”</a:t>
            </a:r>
          </a:p>
          <a:p>
            <a:endParaRPr lang="en-GB" sz="2000" i="1" dirty="0">
              <a:solidFill>
                <a:schemeClr val="tx1"/>
              </a:solidFill>
              <a:latin typeface="Montserrat" pitchFamily="2" charset="77"/>
            </a:endParaRPr>
          </a:p>
          <a:p>
            <a:endParaRPr lang="en-GB" sz="2000" i="1" dirty="0">
              <a:solidFill>
                <a:schemeClr val="tx1"/>
              </a:solidFill>
              <a:latin typeface="Montserrat" pitchFamily="2" charset="77"/>
            </a:endParaRPr>
          </a:p>
          <a:p>
            <a:r>
              <a:rPr lang="en-GB" sz="2000" i="1" dirty="0">
                <a:solidFill>
                  <a:schemeClr val="tx1"/>
                </a:solidFill>
                <a:latin typeface="Montserrat" pitchFamily="2" charset="77"/>
              </a:rPr>
              <a:t>“Well, congratulations to whoever it is that decided that the right path of action here is getting a CVE for...”</a:t>
            </a:r>
          </a:p>
          <a:p>
            <a:endParaRPr lang="en-GB" sz="2000" i="1" dirty="0">
              <a:solidFill>
                <a:schemeClr val="tx1"/>
              </a:solidFill>
              <a:latin typeface="Montserrat" pitchFamily="2" charset="77"/>
            </a:endParaRPr>
          </a:p>
          <a:p>
            <a:endParaRPr lang="en-GB" sz="2000" i="1" dirty="0">
              <a:solidFill>
                <a:schemeClr val="tx1"/>
              </a:solidFill>
              <a:latin typeface="Montserrat" pitchFamily="2" charset="77"/>
            </a:endParaRPr>
          </a:p>
          <a:p>
            <a:r>
              <a:rPr lang="en-GB" sz="2000" i="1" dirty="0">
                <a:solidFill>
                  <a:schemeClr val="tx1"/>
                </a:solidFill>
                <a:latin typeface="Montserrat" pitchFamily="2" charset="77"/>
              </a:rPr>
              <a:t>“Pretty much all complex regexes are vulnerable to ReDos…”</a:t>
            </a:r>
            <a:endParaRPr lang="en-US" sz="2000" i="1" dirty="0">
              <a:solidFill>
                <a:schemeClr val="tx1"/>
              </a:solidFill>
              <a:latin typeface="Montserrat" pitchFamily="2" charset="77"/>
            </a:endParaRPr>
          </a:p>
        </p:txBody>
      </p:sp>
      <p:sp>
        <p:nvSpPr>
          <p:cNvPr id="13" name="Footer Placeholder 3">
            <a:extLst>
              <a:ext uri="{FF2B5EF4-FFF2-40B4-BE49-F238E27FC236}">
                <a16:creationId xmlns:a16="http://schemas.microsoft.com/office/drawing/2014/main" id="{0F7E740C-C384-EDE6-2AD4-019E3C95D7AD}"/>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3" name="TextBox 2">
            <a:extLst>
              <a:ext uri="{FF2B5EF4-FFF2-40B4-BE49-F238E27FC236}">
                <a16:creationId xmlns:a16="http://schemas.microsoft.com/office/drawing/2014/main" id="{D18649FE-920B-2F14-423E-961A3536B10B}"/>
              </a:ext>
            </a:extLst>
          </p:cNvPr>
          <p:cNvSpPr txBox="1"/>
          <p:nvPr/>
        </p:nvSpPr>
        <p:spPr>
          <a:xfrm>
            <a:off x="5030224" y="1973332"/>
            <a:ext cx="4706738" cy="276999"/>
          </a:xfrm>
          <a:prstGeom prst="rect">
            <a:avLst/>
          </a:prstGeom>
          <a:noFill/>
        </p:spPr>
        <p:txBody>
          <a:bodyPr wrap="none" rtlCol="0">
            <a:spAutoFit/>
          </a:bodyPr>
          <a:lstStyle/>
          <a:p>
            <a:r>
              <a:rPr lang="en-US" sz="1200" i="1" dirty="0">
                <a:latin typeface="Montserrat" pitchFamily="2" charset="77"/>
              </a:rPr>
              <a:t>https://github.com/sarbbottam/eslint-find-rules/issues/349</a:t>
            </a:r>
            <a:endParaRPr lang="en-US" sz="1200" b="0" i="1" dirty="0">
              <a:latin typeface="Montserrat" pitchFamily="2" charset="77"/>
            </a:endParaRPr>
          </a:p>
        </p:txBody>
      </p:sp>
      <p:sp>
        <p:nvSpPr>
          <p:cNvPr id="11" name="TextBox 10">
            <a:extLst>
              <a:ext uri="{FF2B5EF4-FFF2-40B4-BE49-F238E27FC236}">
                <a16:creationId xmlns:a16="http://schemas.microsoft.com/office/drawing/2014/main" id="{DD8FB5E8-687B-0DC4-642D-A3D372728066}"/>
              </a:ext>
            </a:extLst>
          </p:cNvPr>
          <p:cNvSpPr txBox="1"/>
          <p:nvPr/>
        </p:nvSpPr>
        <p:spPr>
          <a:xfrm>
            <a:off x="5030224" y="3254598"/>
            <a:ext cx="4451860" cy="276999"/>
          </a:xfrm>
          <a:prstGeom prst="rect">
            <a:avLst/>
          </a:prstGeom>
          <a:noFill/>
        </p:spPr>
        <p:txBody>
          <a:bodyPr wrap="none" rtlCol="0">
            <a:spAutoFit/>
          </a:bodyPr>
          <a:lstStyle/>
          <a:p>
            <a:r>
              <a:rPr lang="en-US" sz="1200" i="1" dirty="0">
                <a:latin typeface="Montserrat" pitchFamily="2" charset="77"/>
              </a:rPr>
              <a:t>https://github.com/facebook/react-native/issues/46996</a:t>
            </a:r>
            <a:endParaRPr lang="en-US" sz="1200" b="0" i="1" dirty="0">
              <a:latin typeface="Montserrat" pitchFamily="2" charset="77"/>
            </a:endParaRPr>
          </a:p>
        </p:txBody>
      </p:sp>
      <p:sp>
        <p:nvSpPr>
          <p:cNvPr id="12" name="TextBox 11">
            <a:extLst>
              <a:ext uri="{FF2B5EF4-FFF2-40B4-BE49-F238E27FC236}">
                <a16:creationId xmlns:a16="http://schemas.microsoft.com/office/drawing/2014/main" id="{8C0DD685-C3AB-2661-84C2-915D59694AD9}"/>
              </a:ext>
            </a:extLst>
          </p:cNvPr>
          <p:cNvSpPr txBox="1"/>
          <p:nvPr/>
        </p:nvSpPr>
        <p:spPr>
          <a:xfrm>
            <a:off x="5030224" y="4458318"/>
            <a:ext cx="3584636" cy="276999"/>
          </a:xfrm>
          <a:prstGeom prst="rect">
            <a:avLst/>
          </a:prstGeom>
          <a:noFill/>
        </p:spPr>
        <p:txBody>
          <a:bodyPr wrap="none" rtlCol="0">
            <a:spAutoFit/>
          </a:bodyPr>
          <a:lstStyle/>
          <a:p>
            <a:r>
              <a:rPr lang="en-US" sz="1200" i="1" dirty="0">
                <a:latin typeface="Montserrat" pitchFamily="2" charset="77"/>
              </a:rPr>
              <a:t>https://github.com/pytest-dev/py/issues/287</a:t>
            </a:r>
            <a:endParaRPr lang="en-US" sz="1200" b="0" i="1" dirty="0">
              <a:latin typeface="Montserrat" pitchFamily="2" charset="77"/>
            </a:endParaRPr>
          </a:p>
        </p:txBody>
      </p:sp>
      <p:sp>
        <p:nvSpPr>
          <p:cNvPr id="14" name="TextBox 13">
            <a:extLst>
              <a:ext uri="{FF2B5EF4-FFF2-40B4-BE49-F238E27FC236}">
                <a16:creationId xmlns:a16="http://schemas.microsoft.com/office/drawing/2014/main" id="{2F0CC2EF-811B-8392-01C6-3159983BBB7A}"/>
              </a:ext>
            </a:extLst>
          </p:cNvPr>
          <p:cNvSpPr txBox="1"/>
          <p:nvPr/>
        </p:nvSpPr>
        <p:spPr>
          <a:xfrm>
            <a:off x="5030224" y="5629275"/>
            <a:ext cx="4326826" cy="276999"/>
          </a:xfrm>
          <a:prstGeom prst="rect">
            <a:avLst/>
          </a:prstGeom>
          <a:noFill/>
        </p:spPr>
        <p:txBody>
          <a:bodyPr wrap="none" rtlCol="0">
            <a:spAutoFit/>
          </a:bodyPr>
          <a:lstStyle/>
          <a:p>
            <a:r>
              <a:rPr lang="en-US" sz="1200" i="1" dirty="0">
                <a:latin typeface="Montserrat" pitchFamily="2" charset="77"/>
              </a:rPr>
              <a:t>https://github.com/nodemailer/mailparser/issues/378</a:t>
            </a:r>
            <a:endParaRPr lang="en-US" sz="1200" b="0" i="1" dirty="0">
              <a:latin typeface="Montserrat" pitchFamily="2" charset="77"/>
            </a:endParaRPr>
          </a:p>
        </p:txBody>
      </p:sp>
      <p:pic>
        <p:nvPicPr>
          <p:cNvPr id="1028" name="Picture 4" descr="View ljharb's full-sized avatar">
            <a:extLst>
              <a:ext uri="{FF2B5EF4-FFF2-40B4-BE49-F238E27FC236}">
                <a16:creationId xmlns:a16="http://schemas.microsoft.com/office/drawing/2014/main" id="{99080B3A-8712-7182-47A4-8CC7D9887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947" y="1436518"/>
            <a:ext cx="390525" cy="390525"/>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View NickGerleman's full-sized avatar">
            <a:extLst>
              <a:ext uri="{FF2B5EF4-FFF2-40B4-BE49-F238E27FC236}">
                <a16:creationId xmlns:a16="http://schemas.microsoft.com/office/drawing/2014/main" id="{01C22B3E-0E68-89C0-CB12-84DA2D55A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947" y="2614857"/>
            <a:ext cx="390525" cy="390525"/>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View The-Compiler's full-sized avatar">
            <a:extLst>
              <a:ext uri="{FF2B5EF4-FFF2-40B4-BE49-F238E27FC236}">
                <a16:creationId xmlns:a16="http://schemas.microsoft.com/office/drawing/2014/main" id="{544D0A5C-AC08-42B2-A99E-01B117452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2947" y="3810387"/>
            <a:ext cx="390525" cy="390525"/>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View andris9's full-sized avatar">
            <a:extLst>
              <a:ext uri="{FF2B5EF4-FFF2-40B4-BE49-F238E27FC236}">
                <a16:creationId xmlns:a16="http://schemas.microsoft.com/office/drawing/2014/main" id="{235F2BD9-E7C4-9076-F482-A30D562EC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947" y="4986636"/>
            <a:ext cx="390525" cy="390525"/>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A line graph with numbers&#10;&#10;AI-generated content may be incorrect.">
            <a:extLst>
              <a:ext uri="{FF2B5EF4-FFF2-40B4-BE49-F238E27FC236}">
                <a16:creationId xmlns:a16="http://schemas.microsoft.com/office/drawing/2014/main" id="{94F2851D-660C-B20C-C467-714168B51806}"/>
              </a:ext>
            </a:extLst>
          </p:cNvPr>
          <p:cNvPicPr>
            <a:picLocks noChangeAspect="1"/>
          </p:cNvPicPr>
          <p:nvPr/>
        </p:nvPicPr>
        <p:blipFill>
          <a:blip r:embed="rId7"/>
          <a:srcRect t="5621"/>
          <a:stretch>
            <a:fillRect/>
          </a:stretch>
        </p:blipFill>
        <p:spPr>
          <a:xfrm>
            <a:off x="702313" y="2990234"/>
            <a:ext cx="2007603" cy="1082725"/>
          </a:xfrm>
          <a:prstGeom prst="rect">
            <a:avLst/>
          </a:prstGeom>
        </p:spPr>
      </p:pic>
    </p:spTree>
    <p:extLst>
      <p:ext uri="{BB962C8B-B14F-4D97-AF65-F5344CB8AC3E}">
        <p14:creationId xmlns:p14="http://schemas.microsoft.com/office/powerpoint/2010/main" val="24811241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944B-4CEC-BB67-455D-98AE72EE8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0A34C-EF3A-025A-B4EC-B57578876F67}"/>
              </a:ext>
            </a:extLst>
          </p:cNvPr>
          <p:cNvSpPr>
            <a:spLocks noGrp="1"/>
          </p:cNvSpPr>
          <p:nvPr>
            <p:ph type="title"/>
          </p:nvPr>
        </p:nvSpPr>
        <p:spPr>
          <a:xfrm>
            <a:off x="1019175" y="283695"/>
            <a:ext cx="10153650" cy="540000"/>
          </a:xfrm>
        </p:spPr>
        <p:txBody>
          <a:bodyPr>
            <a:normAutofit/>
          </a:bodyPr>
          <a:lstStyle/>
          <a:p>
            <a:r>
              <a:rPr lang="en-GB" dirty="0"/>
              <a:t>Regex Engines: Backtracking Engines</a:t>
            </a:r>
          </a:p>
        </p:txBody>
      </p:sp>
      <p:sp>
        <p:nvSpPr>
          <p:cNvPr id="4" name="Slide Number Placeholder 3">
            <a:extLst>
              <a:ext uri="{FF2B5EF4-FFF2-40B4-BE49-F238E27FC236}">
                <a16:creationId xmlns:a16="http://schemas.microsoft.com/office/drawing/2014/main" id="{2F30A5A1-80DB-3408-0CA1-64ED4407920E}"/>
              </a:ext>
            </a:extLst>
          </p:cNvPr>
          <p:cNvSpPr>
            <a:spLocks noGrp="1"/>
          </p:cNvSpPr>
          <p:nvPr>
            <p:ph type="sldNum" sz="quarter" idx="11"/>
          </p:nvPr>
        </p:nvSpPr>
        <p:spPr/>
        <p:txBody>
          <a:bodyPr/>
          <a:lstStyle/>
          <a:p>
            <a:fld id="{52689698-0BB7-BE4D-A8C0-0C9B085F3959}" type="slidenum">
              <a:rPr lang="de-DE" smtClean="0"/>
              <a:pPr/>
              <a:t>5</a:t>
            </a:fld>
            <a:endParaRPr lang="de-DE" dirty="0"/>
          </a:p>
        </p:txBody>
      </p:sp>
      <p:sp>
        <p:nvSpPr>
          <p:cNvPr id="8" name="TextBox 7">
            <a:extLst>
              <a:ext uri="{FF2B5EF4-FFF2-40B4-BE49-F238E27FC236}">
                <a16:creationId xmlns:a16="http://schemas.microsoft.com/office/drawing/2014/main" id="{36EC01C5-ADE0-7796-68AA-CCD0C6A963D2}"/>
              </a:ext>
            </a:extLst>
          </p:cNvPr>
          <p:cNvSpPr txBox="1"/>
          <p:nvPr/>
        </p:nvSpPr>
        <p:spPr>
          <a:xfrm>
            <a:off x="1018799" y="3307978"/>
            <a:ext cx="922144" cy="400110"/>
          </a:xfrm>
          <a:prstGeom prst="rect">
            <a:avLst/>
          </a:prstGeom>
          <a:noFill/>
        </p:spPr>
        <p:txBody>
          <a:bodyPr wrap="square" rtlCol="0">
            <a:spAutoFit/>
          </a:bodyPr>
          <a:lstStyle/>
          <a:p>
            <a:pPr algn="l"/>
            <a:r>
              <a:rPr lang="en-US" sz="2000" b="1" i="0" dirty="0">
                <a:latin typeface="Montserrat" pitchFamily="2" charset="77"/>
              </a:rPr>
              <a:t>Input</a:t>
            </a:r>
          </a:p>
        </p:txBody>
      </p:sp>
      <p:cxnSp>
        <p:nvCxnSpPr>
          <p:cNvPr id="28" name="Straight Arrow Connector 27">
            <a:extLst>
              <a:ext uri="{FF2B5EF4-FFF2-40B4-BE49-F238E27FC236}">
                <a16:creationId xmlns:a16="http://schemas.microsoft.com/office/drawing/2014/main" id="{54CA3316-9C84-05F5-97BC-6A04C4CDB904}"/>
              </a:ext>
            </a:extLst>
          </p:cNvPr>
          <p:cNvCxnSpPr>
            <a:cxnSpLocks/>
          </p:cNvCxnSpPr>
          <p:nvPr/>
        </p:nvCxnSpPr>
        <p:spPr>
          <a:xfrm>
            <a:off x="2018581" y="3508033"/>
            <a:ext cx="7768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DCD1F01-1590-5D7F-61EA-2DFD3DC5F172}"/>
              </a:ext>
            </a:extLst>
          </p:cNvPr>
          <p:cNvSpPr txBox="1"/>
          <p:nvPr/>
        </p:nvSpPr>
        <p:spPr>
          <a:xfrm>
            <a:off x="3254195" y="2036112"/>
            <a:ext cx="2898559" cy="400110"/>
          </a:xfrm>
          <a:prstGeom prst="rect">
            <a:avLst/>
          </a:prstGeom>
          <a:noFill/>
        </p:spPr>
        <p:txBody>
          <a:bodyPr wrap="square">
            <a:spAutoFit/>
          </a:bodyPr>
          <a:lstStyle/>
          <a:p>
            <a:pPr>
              <a:buNone/>
            </a:pPr>
            <a:r>
              <a:rPr lang="en-GB" sz="2000" dirty="0">
                <a:effectLst/>
                <a:latin typeface="Montserrat" pitchFamily="2" charset="77"/>
              </a:rPr>
              <a:t>Backtracking Search</a:t>
            </a:r>
          </a:p>
        </p:txBody>
      </p:sp>
      <p:grpSp>
        <p:nvGrpSpPr>
          <p:cNvPr id="6" name="Group 5">
            <a:extLst>
              <a:ext uri="{FF2B5EF4-FFF2-40B4-BE49-F238E27FC236}">
                <a16:creationId xmlns:a16="http://schemas.microsoft.com/office/drawing/2014/main" id="{78676104-C6DA-E900-1B53-6D42DBC36257}"/>
              </a:ext>
            </a:extLst>
          </p:cNvPr>
          <p:cNvGrpSpPr/>
          <p:nvPr/>
        </p:nvGrpSpPr>
        <p:grpSpPr>
          <a:xfrm>
            <a:off x="6660690" y="2334815"/>
            <a:ext cx="4512135" cy="707886"/>
            <a:chOff x="6953583" y="2516739"/>
            <a:chExt cx="4512135" cy="707886"/>
          </a:xfrm>
        </p:grpSpPr>
        <p:pic>
          <p:nvPicPr>
            <p:cNvPr id="32" name="Picture 31">
              <a:extLst>
                <a:ext uri="{FF2B5EF4-FFF2-40B4-BE49-F238E27FC236}">
                  <a16:creationId xmlns:a16="http://schemas.microsoft.com/office/drawing/2014/main" id="{3041C8D1-3BDF-8116-F021-10700B61DCF7}"/>
                </a:ext>
              </a:extLst>
            </p:cNvPr>
            <p:cNvPicPr>
              <a:picLocks noChangeAspect="1"/>
            </p:cNvPicPr>
            <p:nvPr/>
          </p:nvPicPr>
          <p:blipFill>
            <a:blip r:embed="rId3"/>
            <a:stretch>
              <a:fillRect/>
            </a:stretch>
          </p:blipFill>
          <p:spPr>
            <a:xfrm>
              <a:off x="6953583" y="2741632"/>
              <a:ext cx="262283" cy="258100"/>
            </a:xfrm>
            <a:prstGeom prst="rect">
              <a:avLst/>
            </a:prstGeom>
          </p:spPr>
        </p:pic>
        <p:sp>
          <p:nvSpPr>
            <p:cNvPr id="33" name="TextBox 32">
              <a:extLst>
                <a:ext uri="{FF2B5EF4-FFF2-40B4-BE49-F238E27FC236}">
                  <a16:creationId xmlns:a16="http://schemas.microsoft.com/office/drawing/2014/main" id="{2953D2DE-2B90-41B5-0740-53F9C4791D10}"/>
                </a:ext>
              </a:extLst>
            </p:cNvPr>
            <p:cNvSpPr txBox="1"/>
            <p:nvPr/>
          </p:nvSpPr>
          <p:spPr>
            <a:xfrm>
              <a:off x="7215866" y="2516739"/>
              <a:ext cx="4249852" cy="707886"/>
            </a:xfrm>
            <a:prstGeom prst="rect">
              <a:avLst/>
            </a:prstGeom>
            <a:noFill/>
          </p:spPr>
          <p:txBody>
            <a:bodyPr wrap="square" rtlCol="0">
              <a:spAutoFit/>
            </a:bodyPr>
            <a:lstStyle/>
            <a:p>
              <a:r>
                <a:rPr lang="en-GB" sz="2000" dirty="0">
                  <a:latin typeface="Montserrat" pitchFamily="2" charset="77"/>
                </a:rPr>
                <a:t>Flexible, supports E-regex features</a:t>
              </a:r>
            </a:p>
          </p:txBody>
        </p:sp>
      </p:grpSp>
      <p:grpSp>
        <p:nvGrpSpPr>
          <p:cNvPr id="42" name="Group 41">
            <a:extLst>
              <a:ext uri="{FF2B5EF4-FFF2-40B4-BE49-F238E27FC236}">
                <a16:creationId xmlns:a16="http://schemas.microsoft.com/office/drawing/2014/main" id="{8483E7D6-556B-0D6F-C12C-4BC730A48376}"/>
              </a:ext>
            </a:extLst>
          </p:cNvPr>
          <p:cNvGrpSpPr/>
          <p:nvPr/>
        </p:nvGrpSpPr>
        <p:grpSpPr>
          <a:xfrm>
            <a:off x="6588717" y="3069160"/>
            <a:ext cx="4693029" cy="707886"/>
            <a:chOff x="6906750" y="3102892"/>
            <a:chExt cx="4477435" cy="707886"/>
          </a:xfrm>
        </p:grpSpPr>
        <p:sp>
          <p:nvSpPr>
            <p:cNvPr id="37" name="TextBox 36">
              <a:extLst>
                <a:ext uri="{FF2B5EF4-FFF2-40B4-BE49-F238E27FC236}">
                  <a16:creationId xmlns:a16="http://schemas.microsoft.com/office/drawing/2014/main" id="{9631DEA0-86C5-7A68-2F61-47A2AB048AD9}"/>
                </a:ext>
              </a:extLst>
            </p:cNvPr>
            <p:cNvSpPr txBox="1"/>
            <p:nvPr/>
          </p:nvSpPr>
          <p:spPr>
            <a:xfrm>
              <a:off x="7225651" y="3102892"/>
              <a:ext cx="4158534" cy="707886"/>
            </a:xfrm>
            <a:prstGeom prst="rect">
              <a:avLst/>
            </a:prstGeom>
            <a:noFill/>
          </p:spPr>
          <p:txBody>
            <a:bodyPr wrap="square" rtlCol="0">
              <a:spAutoFit/>
            </a:bodyPr>
            <a:lstStyle/>
            <a:p>
              <a:r>
                <a:rPr lang="en-GB" sz="2000" dirty="0">
                  <a:latin typeface="Montserrat" pitchFamily="2" charset="77"/>
                </a:rPr>
                <a:t>Vulnerable to catastrophic </a:t>
              </a:r>
            </a:p>
            <a:p>
              <a:r>
                <a:rPr lang="en-GB" sz="2000" dirty="0">
                  <a:latin typeface="Montserrat" pitchFamily="2" charset="77"/>
                </a:rPr>
                <a:t>backtracking</a:t>
              </a:r>
            </a:p>
          </p:txBody>
        </p:sp>
        <p:pic>
          <p:nvPicPr>
            <p:cNvPr id="41" name="Picture 40">
              <a:extLst>
                <a:ext uri="{FF2B5EF4-FFF2-40B4-BE49-F238E27FC236}">
                  <a16:creationId xmlns:a16="http://schemas.microsoft.com/office/drawing/2014/main" id="{B235661A-AC58-E6DE-C607-409751C247C6}"/>
                </a:ext>
              </a:extLst>
            </p:cNvPr>
            <p:cNvPicPr>
              <a:picLocks noChangeAspect="1"/>
            </p:cNvPicPr>
            <p:nvPr/>
          </p:nvPicPr>
          <p:blipFill>
            <a:blip r:embed="rId4"/>
            <a:stretch>
              <a:fillRect/>
            </a:stretch>
          </p:blipFill>
          <p:spPr>
            <a:xfrm>
              <a:off x="6906750" y="3289735"/>
              <a:ext cx="304932" cy="304932"/>
            </a:xfrm>
            <a:prstGeom prst="rect">
              <a:avLst/>
            </a:prstGeom>
          </p:spPr>
        </p:pic>
      </p:grpSp>
      <p:grpSp>
        <p:nvGrpSpPr>
          <p:cNvPr id="44" name="Group 43">
            <a:extLst>
              <a:ext uri="{FF2B5EF4-FFF2-40B4-BE49-F238E27FC236}">
                <a16:creationId xmlns:a16="http://schemas.microsoft.com/office/drawing/2014/main" id="{B4A36C9E-55B2-627C-EF57-34DA0E0DAB33}"/>
              </a:ext>
            </a:extLst>
          </p:cNvPr>
          <p:cNvGrpSpPr/>
          <p:nvPr/>
        </p:nvGrpSpPr>
        <p:grpSpPr>
          <a:xfrm>
            <a:off x="6660690" y="4000264"/>
            <a:ext cx="4664653" cy="707886"/>
            <a:chOff x="6996872" y="3691430"/>
            <a:chExt cx="4070070" cy="707886"/>
          </a:xfrm>
        </p:grpSpPr>
        <p:sp>
          <p:nvSpPr>
            <p:cNvPr id="40" name="TextBox 39">
              <a:extLst>
                <a:ext uri="{FF2B5EF4-FFF2-40B4-BE49-F238E27FC236}">
                  <a16:creationId xmlns:a16="http://schemas.microsoft.com/office/drawing/2014/main" id="{E856AC03-D3B2-B7A8-485F-D741482019F5}"/>
                </a:ext>
              </a:extLst>
            </p:cNvPr>
            <p:cNvSpPr txBox="1"/>
            <p:nvPr/>
          </p:nvSpPr>
          <p:spPr>
            <a:xfrm>
              <a:off x="7263763" y="3691430"/>
              <a:ext cx="3803179" cy="707886"/>
            </a:xfrm>
            <a:prstGeom prst="rect">
              <a:avLst/>
            </a:prstGeom>
            <a:noFill/>
          </p:spPr>
          <p:txBody>
            <a:bodyPr wrap="square" rtlCol="0">
              <a:spAutoFit/>
            </a:bodyPr>
            <a:lstStyle/>
            <a:p>
              <a:r>
                <a:rPr lang="en-GB" sz="2000" dirty="0">
                  <a:latin typeface="Montserrat" pitchFamily="2" charset="77"/>
                </a:rPr>
                <a:t>Python, C# (.NET), PHP</a:t>
              </a:r>
            </a:p>
            <a:p>
              <a:r>
                <a:rPr lang="en-GB" sz="2000" dirty="0">
                  <a:latin typeface="Montserrat" pitchFamily="2" charset="77"/>
                </a:rPr>
                <a:t>JavaScript (V8), Ruby, PCRE</a:t>
              </a:r>
            </a:p>
          </p:txBody>
        </p:sp>
        <p:pic>
          <p:nvPicPr>
            <p:cNvPr id="43" name="Picture 42">
              <a:extLst>
                <a:ext uri="{FF2B5EF4-FFF2-40B4-BE49-F238E27FC236}">
                  <a16:creationId xmlns:a16="http://schemas.microsoft.com/office/drawing/2014/main" id="{A233B5DA-D288-8EAD-7B46-1D03A81140A8}"/>
                </a:ext>
              </a:extLst>
            </p:cNvPr>
            <p:cNvPicPr>
              <a:picLocks noChangeAspect="1"/>
            </p:cNvPicPr>
            <p:nvPr/>
          </p:nvPicPr>
          <p:blipFill>
            <a:blip r:embed="rId5"/>
            <a:stretch>
              <a:fillRect/>
            </a:stretch>
          </p:blipFill>
          <p:spPr>
            <a:xfrm>
              <a:off x="6996872" y="3892907"/>
              <a:ext cx="304932" cy="304932"/>
            </a:xfrm>
            <a:prstGeom prst="rect">
              <a:avLst/>
            </a:prstGeom>
          </p:spPr>
        </p:pic>
      </p:grpSp>
      <p:grpSp>
        <p:nvGrpSpPr>
          <p:cNvPr id="16" name="Group 15">
            <a:extLst>
              <a:ext uri="{FF2B5EF4-FFF2-40B4-BE49-F238E27FC236}">
                <a16:creationId xmlns:a16="http://schemas.microsoft.com/office/drawing/2014/main" id="{4766825F-12EA-1F0F-47C3-8E2270E94888}"/>
              </a:ext>
            </a:extLst>
          </p:cNvPr>
          <p:cNvGrpSpPr/>
          <p:nvPr/>
        </p:nvGrpSpPr>
        <p:grpSpPr>
          <a:xfrm>
            <a:off x="3110042" y="2475475"/>
            <a:ext cx="3164084" cy="2152201"/>
            <a:chOff x="3334520" y="2393142"/>
            <a:chExt cx="3164084" cy="2152201"/>
          </a:xfrm>
        </p:grpSpPr>
        <p:pic>
          <p:nvPicPr>
            <p:cNvPr id="15" name="Picture 14" descr="A diagram of a number of digits&#10;&#10;AI-generated content may be incorrect.">
              <a:extLst>
                <a:ext uri="{FF2B5EF4-FFF2-40B4-BE49-F238E27FC236}">
                  <a16:creationId xmlns:a16="http://schemas.microsoft.com/office/drawing/2014/main" id="{69A0635C-45E9-DAA8-8610-314A90504057}"/>
                </a:ext>
              </a:extLst>
            </p:cNvPr>
            <p:cNvPicPr>
              <a:picLocks noChangeAspect="1"/>
            </p:cNvPicPr>
            <p:nvPr/>
          </p:nvPicPr>
          <p:blipFill rotWithShape="1">
            <a:blip r:embed="rId6"/>
            <a:srcRect l="906" t="2772" r="972" b="2081"/>
            <a:stretch>
              <a:fillRect/>
            </a:stretch>
          </p:blipFill>
          <p:spPr>
            <a:xfrm>
              <a:off x="3390705" y="2484013"/>
              <a:ext cx="3005597" cy="1969877"/>
            </a:xfrm>
            <a:prstGeom prst="rect">
              <a:avLst/>
            </a:prstGeom>
          </p:spPr>
        </p:pic>
        <p:sp>
          <p:nvSpPr>
            <p:cNvPr id="11" name="Rounded Rectangle 10">
              <a:extLst>
                <a:ext uri="{FF2B5EF4-FFF2-40B4-BE49-F238E27FC236}">
                  <a16:creationId xmlns:a16="http://schemas.microsoft.com/office/drawing/2014/main" id="{14A4E285-4E3C-13FE-5194-2E9F073187D4}"/>
                </a:ext>
              </a:extLst>
            </p:cNvPr>
            <p:cNvSpPr/>
            <p:nvPr/>
          </p:nvSpPr>
          <p:spPr>
            <a:xfrm>
              <a:off x="3334520" y="2393142"/>
              <a:ext cx="3164084" cy="2152201"/>
            </a:xfrm>
            <a:prstGeom prst="roundRect">
              <a:avLst/>
            </a:prstGeom>
            <a:noFill/>
            <a:ln>
              <a:solidFill>
                <a:srgbClr val="00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grpSp>
      <p:sp>
        <p:nvSpPr>
          <p:cNvPr id="5" name="TextBox 4">
            <a:extLst>
              <a:ext uri="{FF2B5EF4-FFF2-40B4-BE49-F238E27FC236}">
                <a16:creationId xmlns:a16="http://schemas.microsoft.com/office/drawing/2014/main" id="{1E8D2F4B-B8D4-5EF6-5FAB-9267A96755F0}"/>
              </a:ext>
            </a:extLst>
          </p:cNvPr>
          <p:cNvSpPr txBox="1"/>
          <p:nvPr/>
        </p:nvSpPr>
        <p:spPr>
          <a:xfrm>
            <a:off x="3061838" y="4666929"/>
            <a:ext cx="3283271" cy="400110"/>
          </a:xfrm>
          <a:prstGeom prst="rect">
            <a:avLst/>
          </a:prstGeom>
          <a:noFill/>
        </p:spPr>
        <p:txBody>
          <a:bodyPr wrap="none" rtlCol="0">
            <a:spAutoFit/>
          </a:bodyPr>
          <a:lstStyle/>
          <a:p>
            <a:r>
              <a:rPr lang="en-US" sz="2000" b="0" i="0" dirty="0">
                <a:latin typeface="Montserrat" pitchFamily="2" charset="77"/>
              </a:rPr>
              <a:t>/^([01]+b|[\da-f]+h|\d+)$/ </a:t>
            </a:r>
          </a:p>
        </p:txBody>
      </p:sp>
      <p:sp>
        <p:nvSpPr>
          <p:cNvPr id="9" name="Rounded Rectangle 8">
            <a:extLst>
              <a:ext uri="{FF2B5EF4-FFF2-40B4-BE49-F238E27FC236}">
                <a16:creationId xmlns:a16="http://schemas.microsoft.com/office/drawing/2014/main" id="{A4906D77-709D-A4C5-5930-1172745F524D}"/>
              </a:ext>
            </a:extLst>
          </p:cNvPr>
          <p:cNvSpPr/>
          <p:nvPr/>
        </p:nvSpPr>
        <p:spPr>
          <a:xfrm>
            <a:off x="866657" y="1701550"/>
            <a:ext cx="10662613" cy="3588589"/>
          </a:xfrm>
          <a:prstGeom prst="roundRect">
            <a:avLst/>
          </a:prstGeom>
          <a:noFill/>
          <a:ln>
            <a:solidFill>
              <a:srgbClr val="56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sp>
        <p:nvSpPr>
          <p:cNvPr id="12" name="Rectangle 11">
            <a:extLst>
              <a:ext uri="{FF2B5EF4-FFF2-40B4-BE49-F238E27FC236}">
                <a16:creationId xmlns:a16="http://schemas.microsoft.com/office/drawing/2014/main" id="{BE3AE317-9E6A-865B-A1AA-B161102B2A00}"/>
              </a:ext>
            </a:extLst>
          </p:cNvPr>
          <p:cNvSpPr/>
          <p:nvPr/>
        </p:nvSpPr>
        <p:spPr>
          <a:xfrm>
            <a:off x="6386378" y="1449317"/>
            <a:ext cx="3805200" cy="504000"/>
          </a:xfrm>
          <a:prstGeom prst="rect">
            <a:avLst/>
          </a:prstGeom>
          <a:solidFill>
            <a:srgbClr val="56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Montserrat" pitchFamily="2" charset="77"/>
              </a:rPr>
              <a:t>Spencer's Algorithm</a:t>
            </a:r>
          </a:p>
        </p:txBody>
      </p:sp>
      <p:sp>
        <p:nvSpPr>
          <p:cNvPr id="14" name="Footer Placeholder 3">
            <a:extLst>
              <a:ext uri="{FF2B5EF4-FFF2-40B4-BE49-F238E27FC236}">
                <a16:creationId xmlns:a16="http://schemas.microsoft.com/office/drawing/2014/main" id="{93653565-1C61-9EC0-2310-C88CE694CD7D}"/>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18" name="TextBox 17">
            <a:extLst>
              <a:ext uri="{FF2B5EF4-FFF2-40B4-BE49-F238E27FC236}">
                <a16:creationId xmlns:a16="http://schemas.microsoft.com/office/drawing/2014/main" id="{3E9AADC8-379F-79ED-8ED0-5FA00FC8B154}"/>
              </a:ext>
            </a:extLst>
          </p:cNvPr>
          <p:cNvSpPr txBox="1"/>
          <p:nvPr/>
        </p:nvSpPr>
        <p:spPr>
          <a:xfrm>
            <a:off x="3929939" y="6064064"/>
            <a:ext cx="7516801" cy="276999"/>
          </a:xfrm>
          <a:prstGeom prst="rect">
            <a:avLst/>
          </a:prstGeom>
          <a:noFill/>
        </p:spPr>
        <p:txBody>
          <a:bodyPr wrap="none" rtlCol="0">
            <a:spAutoFit/>
          </a:bodyPr>
          <a:lstStyle/>
          <a:p>
            <a:r>
              <a:rPr lang="en-GB" sz="1200" i="1" dirty="0">
                <a:latin typeface="Montserrat" pitchFamily="2" charset="77"/>
              </a:rPr>
              <a:t>*Source: Eloquent JavaScript</a:t>
            </a:r>
            <a:r>
              <a:rPr lang="en-US" sz="1200" i="1" dirty="0">
                <a:latin typeface="Montserrat" pitchFamily="2" charset="77"/>
              </a:rPr>
              <a:t>, Marijn Haverbeke. https://eloquentjavascript.net/09_regexp.html</a:t>
            </a:r>
            <a:endParaRPr lang="en-GB" sz="1200" i="1" dirty="0">
              <a:latin typeface="Montserrat" pitchFamily="2" charset="77"/>
            </a:endParaRPr>
          </a:p>
        </p:txBody>
      </p:sp>
      <p:sp>
        <p:nvSpPr>
          <p:cNvPr id="19" name="TextBox 18">
            <a:extLst>
              <a:ext uri="{FF2B5EF4-FFF2-40B4-BE49-F238E27FC236}">
                <a16:creationId xmlns:a16="http://schemas.microsoft.com/office/drawing/2014/main" id="{F17C7541-6857-39E4-B2C4-30FE840D0911}"/>
              </a:ext>
            </a:extLst>
          </p:cNvPr>
          <p:cNvSpPr txBox="1"/>
          <p:nvPr/>
        </p:nvSpPr>
        <p:spPr>
          <a:xfrm>
            <a:off x="5464781" y="2527093"/>
            <a:ext cx="295274" cy="400110"/>
          </a:xfrm>
          <a:prstGeom prst="rect">
            <a:avLst/>
          </a:prstGeom>
          <a:noFill/>
        </p:spPr>
        <p:txBody>
          <a:bodyPr wrap="square" rtlCol="0">
            <a:spAutoFit/>
          </a:bodyPr>
          <a:lstStyle/>
          <a:p>
            <a:pPr algn="l"/>
            <a:r>
              <a:rPr lang="en-US" sz="2000" b="1" i="0" dirty="0">
                <a:latin typeface="Montserrat" pitchFamily="2" charset="77"/>
              </a:rPr>
              <a:t>*</a:t>
            </a:r>
          </a:p>
        </p:txBody>
      </p:sp>
    </p:spTree>
    <p:extLst>
      <p:ext uri="{BB962C8B-B14F-4D97-AF65-F5344CB8AC3E}">
        <p14:creationId xmlns:p14="http://schemas.microsoft.com/office/powerpoint/2010/main" val="887844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D1EF6-C62F-066D-B5F5-641A72D70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CF6CC-7B19-2E84-4A33-47BCC3321F4C}"/>
              </a:ext>
            </a:extLst>
          </p:cNvPr>
          <p:cNvSpPr>
            <a:spLocks noGrp="1"/>
          </p:cNvSpPr>
          <p:nvPr>
            <p:ph type="title"/>
          </p:nvPr>
        </p:nvSpPr>
        <p:spPr>
          <a:xfrm>
            <a:off x="1011824" y="2481791"/>
            <a:ext cx="6059750" cy="835740"/>
          </a:xfrm>
        </p:spPr>
        <p:txBody>
          <a:bodyPr>
            <a:normAutofit/>
          </a:bodyPr>
          <a:lstStyle/>
          <a:p>
            <a:r>
              <a:rPr lang="en-GB" dirty="0"/>
              <a:t>Literature Review</a:t>
            </a:r>
            <a:endParaRPr lang="en-US" dirty="0"/>
          </a:p>
        </p:txBody>
      </p:sp>
      <p:sp>
        <p:nvSpPr>
          <p:cNvPr id="3" name="Text Placeholder 2">
            <a:extLst>
              <a:ext uri="{FF2B5EF4-FFF2-40B4-BE49-F238E27FC236}">
                <a16:creationId xmlns:a16="http://schemas.microsoft.com/office/drawing/2014/main" id="{67E88A45-7B97-7A31-4150-4221F7261BB8}"/>
              </a:ext>
            </a:extLst>
          </p:cNvPr>
          <p:cNvSpPr>
            <a:spLocks noGrp="1"/>
          </p:cNvSpPr>
          <p:nvPr>
            <p:ph type="body" sz="quarter" idx="11"/>
          </p:nvPr>
        </p:nvSpPr>
        <p:spPr>
          <a:xfrm>
            <a:off x="1011824" y="3657256"/>
            <a:ext cx="6059750" cy="964580"/>
          </a:xfrm>
        </p:spPr>
        <p:txBody>
          <a:bodyPr/>
          <a:lstStyle/>
          <a:p>
            <a:r>
              <a:rPr lang="en-GB" dirty="0"/>
              <a:t>Analyzing research on regex engines, attacks, and defenses</a:t>
            </a:r>
          </a:p>
        </p:txBody>
      </p:sp>
      <p:pic>
        <p:nvPicPr>
          <p:cNvPr id="5" name="Picture 4">
            <a:extLst>
              <a:ext uri="{FF2B5EF4-FFF2-40B4-BE49-F238E27FC236}">
                <a16:creationId xmlns:a16="http://schemas.microsoft.com/office/drawing/2014/main" id="{A16261CE-EC00-6414-04D9-839AEC1A4B6A}"/>
              </a:ext>
            </a:extLst>
          </p:cNvPr>
          <p:cNvPicPr>
            <a:picLocks noChangeAspect="1"/>
          </p:cNvPicPr>
          <p:nvPr/>
        </p:nvPicPr>
        <p:blipFill>
          <a:blip r:embed="rId3"/>
          <a:stretch>
            <a:fillRect/>
          </a:stretch>
        </p:blipFill>
        <p:spPr>
          <a:xfrm>
            <a:off x="8061092" y="1803400"/>
            <a:ext cx="3251200" cy="3251200"/>
          </a:xfrm>
          <a:prstGeom prst="rect">
            <a:avLst/>
          </a:prstGeom>
        </p:spPr>
      </p:pic>
    </p:spTree>
    <p:extLst>
      <p:ext uri="{BB962C8B-B14F-4D97-AF65-F5344CB8AC3E}">
        <p14:creationId xmlns:p14="http://schemas.microsoft.com/office/powerpoint/2010/main" val="79210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FFF-3DE4-4EFB-1D5E-D73584FC5CEE}"/>
              </a:ext>
            </a:extLst>
          </p:cNvPr>
          <p:cNvSpPr>
            <a:spLocks noGrp="1"/>
          </p:cNvSpPr>
          <p:nvPr>
            <p:ph type="title"/>
          </p:nvPr>
        </p:nvSpPr>
        <p:spPr/>
        <p:txBody>
          <a:bodyPr/>
          <a:lstStyle/>
          <a:p>
            <a:r>
              <a:rPr lang="en-GB" dirty="0"/>
              <a:t>Literature Review Methodology</a:t>
            </a:r>
            <a:endParaRPr lang="en-US" dirty="0"/>
          </a:p>
        </p:txBody>
      </p:sp>
      <p:sp>
        <p:nvSpPr>
          <p:cNvPr id="4" name="Slide Number Placeholder 3">
            <a:extLst>
              <a:ext uri="{FF2B5EF4-FFF2-40B4-BE49-F238E27FC236}">
                <a16:creationId xmlns:a16="http://schemas.microsoft.com/office/drawing/2014/main" id="{8E1ACC4A-975F-D4E1-22B3-275638296E8F}"/>
              </a:ext>
            </a:extLst>
          </p:cNvPr>
          <p:cNvSpPr>
            <a:spLocks noGrp="1"/>
          </p:cNvSpPr>
          <p:nvPr>
            <p:ph type="sldNum" sz="quarter" idx="11"/>
          </p:nvPr>
        </p:nvSpPr>
        <p:spPr/>
        <p:txBody>
          <a:bodyPr/>
          <a:lstStyle/>
          <a:p>
            <a:fld id="{52689698-0BB7-BE4D-A8C0-0C9B085F3959}" type="slidenum">
              <a:rPr lang="de-DE" smtClean="0"/>
              <a:pPr/>
              <a:t>7</a:t>
            </a:fld>
            <a:endParaRPr lang="de-DE" dirty="0"/>
          </a:p>
        </p:txBody>
      </p:sp>
      <p:sp>
        <p:nvSpPr>
          <p:cNvPr id="15" name="Freeform 14">
            <a:extLst>
              <a:ext uri="{FF2B5EF4-FFF2-40B4-BE49-F238E27FC236}">
                <a16:creationId xmlns:a16="http://schemas.microsoft.com/office/drawing/2014/main" id="{043B0DBB-0EE4-71ED-BC89-0FE786BFA098}"/>
              </a:ext>
            </a:extLst>
          </p:cNvPr>
          <p:cNvSpPr/>
          <p:nvPr/>
        </p:nvSpPr>
        <p:spPr>
          <a:xfrm>
            <a:off x="463833" y="866829"/>
            <a:ext cx="5795042" cy="5418334"/>
          </a:xfrm>
          <a:custGeom>
            <a:avLst/>
            <a:gdLst>
              <a:gd name="connsiteX0" fmla="*/ 5795040 w 5795042"/>
              <a:gd name="connsiteY0" fmla="*/ 2709130 h 5418334"/>
              <a:gd name="connsiteX1" fmla="*/ 5795042 w 5795042"/>
              <a:gd name="connsiteY1" fmla="*/ 2709167 h 5418334"/>
              <a:gd name="connsiteX2" fmla="*/ 5795040 w 5795042"/>
              <a:gd name="connsiteY2" fmla="*/ 2709204 h 5418334"/>
              <a:gd name="connsiteX3" fmla="*/ 2897520 w 5795042"/>
              <a:gd name="connsiteY3" fmla="*/ 0 h 5418334"/>
              <a:gd name="connsiteX4" fmla="*/ 2897520 w 5795042"/>
              <a:gd name="connsiteY4" fmla="*/ 5418332 h 5418334"/>
              <a:gd name="connsiteX5" fmla="*/ 2897564 w 5795042"/>
              <a:gd name="connsiteY5" fmla="*/ 5418332 h 5418334"/>
              <a:gd name="connsiteX6" fmla="*/ 2897521 w 5795042"/>
              <a:gd name="connsiteY6" fmla="*/ 5418334 h 5418334"/>
              <a:gd name="connsiteX7" fmla="*/ 0 w 5795042"/>
              <a:gd name="connsiteY7" fmla="*/ 2709167 h 5418334"/>
              <a:gd name="connsiteX8" fmla="*/ 2601266 w 5795042"/>
              <a:gd name="connsiteY8" fmla="*/ 13987 h 54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5042" h="5418334">
                <a:moveTo>
                  <a:pt x="5795040" y="2709130"/>
                </a:moveTo>
                <a:lnTo>
                  <a:pt x="5795042" y="2709167"/>
                </a:lnTo>
                <a:lnTo>
                  <a:pt x="5795040" y="2709204"/>
                </a:lnTo>
                <a:close/>
                <a:moveTo>
                  <a:pt x="2897520" y="0"/>
                </a:moveTo>
                <a:lnTo>
                  <a:pt x="2897520" y="5418332"/>
                </a:lnTo>
                <a:lnTo>
                  <a:pt x="2897564" y="5418332"/>
                </a:lnTo>
                <a:lnTo>
                  <a:pt x="2897521" y="5418334"/>
                </a:lnTo>
                <a:cubicBezTo>
                  <a:pt x="1297264" y="5418334"/>
                  <a:pt x="0" y="4205399"/>
                  <a:pt x="0" y="2709167"/>
                </a:cubicBezTo>
                <a:cubicBezTo>
                  <a:pt x="0" y="1306450"/>
                  <a:pt x="1140174" y="152724"/>
                  <a:pt x="2601266" y="13987"/>
                </a:cubicBezTo>
                <a:close/>
              </a:path>
            </a:pathLst>
          </a:custGeom>
          <a:solidFill>
            <a:srgbClr val="567E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0940" tIns="470069" rIns="2150940" bIns="4534070" numCol="1" spcCol="1270" anchor="ctr" anchorCtr="0">
            <a:noAutofit/>
          </a:bodyPr>
          <a:lstStyle/>
          <a:p>
            <a:pPr marL="0" lvl="0" indent="0" algn="ctr" defTabSz="1244600">
              <a:lnSpc>
                <a:spcPct val="90000"/>
              </a:lnSpc>
              <a:spcBef>
                <a:spcPct val="0"/>
              </a:spcBef>
              <a:spcAft>
                <a:spcPct val="35000"/>
              </a:spcAft>
              <a:buNone/>
            </a:pPr>
            <a:endParaRPr lang="en-GB" sz="1600" kern="1200"/>
          </a:p>
        </p:txBody>
      </p:sp>
      <p:sp>
        <p:nvSpPr>
          <p:cNvPr id="17" name="Freeform 16">
            <a:extLst>
              <a:ext uri="{FF2B5EF4-FFF2-40B4-BE49-F238E27FC236}">
                <a16:creationId xmlns:a16="http://schemas.microsoft.com/office/drawing/2014/main" id="{8F55EFEF-9A18-1ADB-3F70-81FD10A1CA45}"/>
              </a:ext>
            </a:extLst>
          </p:cNvPr>
          <p:cNvSpPr/>
          <p:nvPr/>
        </p:nvSpPr>
        <p:spPr>
          <a:xfrm>
            <a:off x="1357461" y="2173691"/>
            <a:ext cx="1999891" cy="4102689"/>
          </a:xfrm>
          <a:custGeom>
            <a:avLst/>
            <a:gdLst>
              <a:gd name="connsiteX0" fmla="*/ 2318016 w 2318039"/>
              <a:gd name="connsiteY0" fmla="*/ 0 h 4114132"/>
              <a:gd name="connsiteX1" fmla="*/ 2318016 w 2318039"/>
              <a:gd name="connsiteY1" fmla="*/ 4114131 h 4114132"/>
              <a:gd name="connsiteX2" fmla="*/ 2318039 w 2318039"/>
              <a:gd name="connsiteY2" fmla="*/ 4114131 h 4114132"/>
              <a:gd name="connsiteX3" fmla="*/ 2318017 w 2318039"/>
              <a:gd name="connsiteY3" fmla="*/ 4114132 h 4114132"/>
              <a:gd name="connsiteX4" fmla="*/ 0 w 2318039"/>
              <a:gd name="connsiteY4" fmla="*/ 2057066 h 4114132"/>
              <a:gd name="connsiteX5" fmla="*/ 2081013 w 2318039"/>
              <a:gd name="connsiteY5" fmla="*/ 10621 h 411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8039" h="4114132">
                <a:moveTo>
                  <a:pt x="2318016" y="0"/>
                </a:moveTo>
                <a:lnTo>
                  <a:pt x="2318016" y="4114131"/>
                </a:lnTo>
                <a:lnTo>
                  <a:pt x="2318039" y="4114131"/>
                </a:lnTo>
                <a:lnTo>
                  <a:pt x="2318017" y="4114132"/>
                </a:lnTo>
                <a:cubicBezTo>
                  <a:pt x="1037811" y="4114132"/>
                  <a:pt x="0" y="3193152"/>
                  <a:pt x="0" y="2057066"/>
                </a:cubicBezTo>
                <a:cubicBezTo>
                  <a:pt x="0" y="991985"/>
                  <a:pt x="912139" y="115963"/>
                  <a:pt x="2081013" y="10621"/>
                </a:cubicBezTo>
                <a:close/>
              </a:path>
            </a:pathLst>
          </a:custGeom>
          <a:solidFill>
            <a:srgbClr val="3996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961" tIns="452120" rIns="1601961" bIns="3486573" numCol="1" spcCol="1270" anchor="ctr" anchorCtr="0">
            <a:noAutofit/>
          </a:bodyPr>
          <a:lstStyle/>
          <a:p>
            <a:pPr marL="0" lvl="0" indent="0" algn="ctr" defTabSz="1200150">
              <a:lnSpc>
                <a:spcPct val="90000"/>
              </a:lnSpc>
              <a:spcBef>
                <a:spcPct val="0"/>
              </a:spcBef>
              <a:spcAft>
                <a:spcPct val="35000"/>
              </a:spcAft>
              <a:buNone/>
            </a:pPr>
            <a:endParaRPr lang="en-GB" sz="1600" kern="1200"/>
          </a:p>
        </p:txBody>
      </p:sp>
      <p:sp>
        <p:nvSpPr>
          <p:cNvPr id="19" name="Freeform 18">
            <a:extLst>
              <a:ext uri="{FF2B5EF4-FFF2-40B4-BE49-F238E27FC236}">
                <a16:creationId xmlns:a16="http://schemas.microsoft.com/office/drawing/2014/main" id="{7AC59FE0-17E2-EB3D-F0EE-9E2DEE6919C4}"/>
              </a:ext>
            </a:extLst>
          </p:cNvPr>
          <p:cNvSpPr/>
          <p:nvPr/>
        </p:nvSpPr>
        <p:spPr>
          <a:xfrm>
            <a:off x="2171796" y="3303397"/>
            <a:ext cx="1185556" cy="2972981"/>
          </a:xfrm>
          <a:custGeom>
            <a:avLst/>
            <a:gdLst>
              <a:gd name="connsiteX0" fmla="*/ 1738512 w 1738533"/>
              <a:gd name="connsiteY0" fmla="*/ 0 h 3251000"/>
              <a:gd name="connsiteX1" fmla="*/ 1738512 w 1738533"/>
              <a:gd name="connsiteY1" fmla="*/ 3250999 h 3251000"/>
              <a:gd name="connsiteX2" fmla="*/ 1738533 w 1738533"/>
              <a:gd name="connsiteY2" fmla="*/ 3250999 h 3251000"/>
              <a:gd name="connsiteX3" fmla="*/ 1738512 w 1738533"/>
              <a:gd name="connsiteY3" fmla="*/ 3251000 h 3251000"/>
              <a:gd name="connsiteX4" fmla="*/ 0 w 1738533"/>
              <a:gd name="connsiteY4" fmla="*/ 1625500 h 3251000"/>
              <a:gd name="connsiteX5" fmla="*/ 1738512 w 1738533"/>
              <a:gd name="connsiteY5" fmla="*/ 0 h 32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33" h="3251000">
                <a:moveTo>
                  <a:pt x="1738512" y="0"/>
                </a:moveTo>
                <a:lnTo>
                  <a:pt x="1738512" y="3250999"/>
                </a:lnTo>
                <a:lnTo>
                  <a:pt x="1738533" y="3250999"/>
                </a:lnTo>
                <a:lnTo>
                  <a:pt x="1738512" y="3251000"/>
                </a:lnTo>
                <a:cubicBezTo>
                  <a:pt x="778359" y="3251000"/>
                  <a:pt x="0" y="2523239"/>
                  <a:pt x="0" y="1625500"/>
                </a:cubicBezTo>
                <a:cubicBezTo>
                  <a:pt x="0" y="727761"/>
                  <a:pt x="778359" y="0"/>
                  <a:pt x="1738512" y="0"/>
                </a:cubicBezTo>
                <a:close/>
              </a:path>
            </a:pathLst>
          </a:custGeom>
          <a:solidFill>
            <a:srgbClr val="44C38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871" tIns="421640" rIns="1045870" bIns="2453640" numCol="1" spcCol="1270" anchor="ctr" anchorCtr="0">
            <a:noAutofit/>
          </a:bodyPr>
          <a:lstStyle/>
          <a:p>
            <a:pPr marL="0" lvl="0" indent="0" algn="ctr" defTabSz="1111250">
              <a:lnSpc>
                <a:spcPct val="90000"/>
              </a:lnSpc>
              <a:spcBef>
                <a:spcPct val="0"/>
              </a:spcBef>
              <a:spcAft>
                <a:spcPct val="35000"/>
              </a:spcAft>
              <a:buNone/>
            </a:pPr>
            <a:endParaRPr lang="en-GB" sz="1600" kern="1200"/>
          </a:p>
        </p:txBody>
      </p:sp>
      <p:sp>
        <p:nvSpPr>
          <p:cNvPr id="22" name="Freeform 21">
            <a:extLst>
              <a:ext uri="{FF2B5EF4-FFF2-40B4-BE49-F238E27FC236}">
                <a16:creationId xmlns:a16="http://schemas.microsoft.com/office/drawing/2014/main" id="{A1994644-1D96-3C0C-1863-95D2DC56F6FB}"/>
              </a:ext>
            </a:extLst>
          </p:cNvPr>
          <p:cNvSpPr/>
          <p:nvPr/>
        </p:nvSpPr>
        <p:spPr>
          <a:xfrm>
            <a:off x="2664823" y="4743548"/>
            <a:ext cx="692529" cy="1532832"/>
          </a:xfrm>
          <a:custGeom>
            <a:avLst/>
            <a:gdLst>
              <a:gd name="connsiteX0" fmla="*/ 869398 w 869398"/>
              <a:gd name="connsiteY0" fmla="*/ 0 h 1730242"/>
              <a:gd name="connsiteX1" fmla="*/ 869398 w 869398"/>
              <a:gd name="connsiteY1" fmla="*/ 1730242 h 1730242"/>
              <a:gd name="connsiteX2" fmla="*/ 780508 w 869398"/>
              <a:gd name="connsiteY2" fmla="*/ 1725776 h 1730242"/>
              <a:gd name="connsiteX3" fmla="*/ 0 w 869398"/>
              <a:gd name="connsiteY3" fmla="*/ 865121 h 1730242"/>
              <a:gd name="connsiteX4" fmla="*/ 780508 w 869398"/>
              <a:gd name="connsiteY4" fmla="*/ 4467 h 1730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98" h="1730242">
                <a:moveTo>
                  <a:pt x="869398" y="0"/>
                </a:moveTo>
                <a:lnTo>
                  <a:pt x="869398" y="1730242"/>
                </a:lnTo>
                <a:lnTo>
                  <a:pt x="780508" y="1725776"/>
                </a:lnTo>
                <a:cubicBezTo>
                  <a:pt x="342109" y="1681473"/>
                  <a:pt x="0" y="1313052"/>
                  <a:pt x="0" y="865121"/>
                </a:cubicBezTo>
                <a:cubicBezTo>
                  <a:pt x="0" y="417190"/>
                  <a:pt x="342109" y="48770"/>
                  <a:pt x="780508" y="4467"/>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6338" tIns="790786" rIns="566338" bIns="790787" numCol="1" spcCol="1270" anchor="ctr" anchorCtr="0">
            <a:noAutofit/>
          </a:bodyPr>
          <a:lstStyle/>
          <a:p>
            <a:pPr marL="0" lvl="0" indent="0" algn="ctr" defTabSz="1555750">
              <a:lnSpc>
                <a:spcPct val="90000"/>
              </a:lnSpc>
              <a:spcBef>
                <a:spcPct val="0"/>
              </a:spcBef>
              <a:spcAft>
                <a:spcPct val="35000"/>
              </a:spcAft>
              <a:buNone/>
            </a:pPr>
            <a:endParaRPr lang="en-GB" sz="1600" kern="1200"/>
          </a:p>
        </p:txBody>
      </p:sp>
      <p:sp>
        <p:nvSpPr>
          <p:cNvPr id="23" name="Rectangle 22">
            <a:extLst>
              <a:ext uri="{FF2B5EF4-FFF2-40B4-BE49-F238E27FC236}">
                <a16:creationId xmlns:a16="http://schemas.microsoft.com/office/drawing/2014/main" id="{B37AD248-1A8F-7E94-FEC9-160F9492943D}"/>
              </a:ext>
            </a:extLst>
          </p:cNvPr>
          <p:cNvSpPr/>
          <p:nvPr/>
        </p:nvSpPr>
        <p:spPr>
          <a:xfrm>
            <a:off x="3361374" y="2167133"/>
            <a:ext cx="1606845" cy="1132366"/>
          </a:xfrm>
          <a:prstGeom prst="rect">
            <a:avLst/>
          </a:prstGeom>
          <a:gradFill flip="none" rotWithShape="1">
            <a:gsLst>
              <a:gs pos="0">
                <a:schemeClr val="bg1">
                  <a:shade val="30000"/>
                  <a:satMod val="115000"/>
                </a:schemeClr>
              </a:gs>
              <a:gs pos="0">
                <a:schemeClr val="bg1">
                  <a:shade val="67500"/>
                  <a:satMod val="115000"/>
                </a:schemeClr>
              </a:gs>
              <a:gs pos="38000">
                <a:schemeClr val="bg1">
                  <a:shade val="100000"/>
                  <a:satMod val="11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itchFamily="2" charset="77"/>
              </a:rPr>
              <a:t>Keyword search</a:t>
            </a:r>
          </a:p>
        </p:txBody>
      </p:sp>
      <p:sp>
        <p:nvSpPr>
          <p:cNvPr id="24" name="Rectangle 23">
            <a:extLst>
              <a:ext uri="{FF2B5EF4-FFF2-40B4-BE49-F238E27FC236}">
                <a16:creationId xmlns:a16="http://schemas.microsoft.com/office/drawing/2014/main" id="{2D057F6B-E0B8-88EA-0204-1F1C334BC615}"/>
              </a:ext>
            </a:extLst>
          </p:cNvPr>
          <p:cNvSpPr/>
          <p:nvPr/>
        </p:nvSpPr>
        <p:spPr>
          <a:xfrm>
            <a:off x="4968199" y="862931"/>
            <a:ext cx="6588000" cy="1304201"/>
          </a:xfrm>
          <a:prstGeom prst="rect">
            <a:avLst/>
          </a:prstGeom>
          <a:solidFill>
            <a:srgbClr val="567EF3">
              <a:alpha val="7095"/>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Montserrat" pitchFamily="2" charset="77"/>
              </a:rPr>
              <a:t>Years: 2015–2024</a:t>
            </a:r>
            <a:br>
              <a:rPr lang="en-GB" dirty="0">
                <a:solidFill>
                  <a:schemeClr val="tx1"/>
                </a:solidFill>
                <a:latin typeface="Montserrat" pitchFamily="2" charset="77"/>
              </a:rPr>
            </a:br>
            <a:r>
              <a:rPr lang="en-GB" dirty="0">
                <a:solidFill>
                  <a:schemeClr val="tx1"/>
                </a:solidFill>
                <a:latin typeface="Montserrat" pitchFamily="2" charset="77"/>
              </a:rPr>
              <a:t>Venues:</a:t>
            </a:r>
          </a:p>
          <a:p>
            <a:pPr marL="742950" lvl="1" indent="-285750">
              <a:buFont typeface="System Font Regular"/>
              <a:buChar char="-"/>
            </a:pPr>
            <a:r>
              <a:rPr lang="en-GB" sz="1600" dirty="0">
                <a:solidFill>
                  <a:schemeClr val="tx1"/>
                </a:solidFill>
                <a:latin typeface="Montserrat" pitchFamily="2" charset="77"/>
              </a:rPr>
              <a:t>Security: S&amp;P, USENIX, CCS, NDSS</a:t>
            </a:r>
          </a:p>
          <a:p>
            <a:pPr marL="742950" lvl="1" indent="-285750">
              <a:buFont typeface="System Font Regular"/>
              <a:buChar char="-"/>
            </a:pPr>
            <a:r>
              <a:rPr lang="en-GB" sz="1600" dirty="0">
                <a:solidFill>
                  <a:schemeClr val="tx1"/>
                </a:solidFill>
                <a:latin typeface="Montserrat" pitchFamily="2" charset="77"/>
              </a:rPr>
              <a:t>Software Engineering: ICSE, FSE, ASE</a:t>
            </a:r>
          </a:p>
          <a:p>
            <a:pPr marL="742950" lvl="1" indent="-285750">
              <a:buFont typeface="System Font Regular"/>
              <a:buChar char="-"/>
            </a:pPr>
            <a:r>
              <a:rPr lang="en-GB" sz="1600" dirty="0">
                <a:solidFill>
                  <a:schemeClr val="tx1"/>
                </a:solidFill>
                <a:latin typeface="Montserrat" pitchFamily="2" charset="77"/>
              </a:rPr>
              <a:t>Programming Languages: PLDI, POPL, OOPSLA</a:t>
            </a:r>
          </a:p>
        </p:txBody>
      </p:sp>
      <p:sp>
        <p:nvSpPr>
          <p:cNvPr id="25" name="Rectangle 24">
            <a:extLst>
              <a:ext uri="{FF2B5EF4-FFF2-40B4-BE49-F238E27FC236}">
                <a16:creationId xmlns:a16="http://schemas.microsoft.com/office/drawing/2014/main" id="{CC1AE627-9CA1-F02E-79B5-A1DF69EBE5A9}"/>
              </a:ext>
            </a:extLst>
          </p:cNvPr>
          <p:cNvSpPr/>
          <p:nvPr/>
        </p:nvSpPr>
        <p:spPr>
          <a:xfrm>
            <a:off x="4968175" y="2173691"/>
            <a:ext cx="6588000" cy="1132366"/>
          </a:xfrm>
          <a:prstGeom prst="rect">
            <a:avLst/>
          </a:prstGeom>
          <a:solidFill>
            <a:srgbClr val="3996DF">
              <a:alpha val="6563"/>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latin typeface="Montserrat" pitchFamily="2" charset="77"/>
              </a:rPr>
              <a:t>ReDoS, denial-of-service, regex, regular expression, regular expression analysis, and regular expression execution</a:t>
            </a:r>
          </a:p>
        </p:txBody>
      </p:sp>
      <p:sp>
        <p:nvSpPr>
          <p:cNvPr id="26" name="Rectangle 25">
            <a:extLst>
              <a:ext uri="{FF2B5EF4-FFF2-40B4-BE49-F238E27FC236}">
                <a16:creationId xmlns:a16="http://schemas.microsoft.com/office/drawing/2014/main" id="{48F205CF-936A-B213-6424-61D7D359B188}"/>
              </a:ext>
            </a:extLst>
          </p:cNvPr>
          <p:cNvSpPr/>
          <p:nvPr/>
        </p:nvSpPr>
        <p:spPr>
          <a:xfrm>
            <a:off x="4968174" y="4740888"/>
            <a:ext cx="6588000" cy="1550834"/>
          </a:xfrm>
          <a:prstGeom prst="rect">
            <a:avLst/>
          </a:prstGeom>
          <a:solidFill>
            <a:srgbClr val="92D050">
              <a:alpha val="84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Montserrat" pitchFamily="2" charset="77"/>
              </a:rPr>
              <a:t>- Research directions (detection, prevention, mitigation)</a:t>
            </a:r>
          </a:p>
          <a:p>
            <a:r>
              <a:rPr lang="en-GB" dirty="0">
                <a:solidFill>
                  <a:schemeClr val="tx1"/>
                </a:solidFill>
                <a:latin typeface="Montserrat" pitchFamily="2" charset="77"/>
              </a:rPr>
              <a:t>- Threat models</a:t>
            </a:r>
          </a:p>
          <a:p>
            <a:r>
              <a:rPr lang="en-GB" dirty="0">
                <a:solidFill>
                  <a:schemeClr val="tx1"/>
                </a:solidFill>
                <a:latin typeface="Montserrat" pitchFamily="2" charset="77"/>
              </a:rPr>
              <a:t>- Vulnerability definitions</a:t>
            </a:r>
          </a:p>
          <a:p>
            <a:r>
              <a:rPr lang="en-GB" dirty="0">
                <a:solidFill>
                  <a:schemeClr val="tx1"/>
                </a:solidFill>
                <a:latin typeface="Montserrat" pitchFamily="2" charset="77"/>
              </a:rPr>
              <a:t>- Evaluation methods</a:t>
            </a:r>
          </a:p>
        </p:txBody>
      </p:sp>
      <p:sp>
        <p:nvSpPr>
          <p:cNvPr id="27" name="Rectangle 26">
            <a:extLst>
              <a:ext uri="{FF2B5EF4-FFF2-40B4-BE49-F238E27FC236}">
                <a16:creationId xmlns:a16="http://schemas.microsoft.com/office/drawing/2014/main" id="{34CD20B5-3E6B-B277-4D0F-EDBEBBE0DDCA}"/>
              </a:ext>
            </a:extLst>
          </p:cNvPr>
          <p:cNvSpPr/>
          <p:nvPr/>
        </p:nvSpPr>
        <p:spPr>
          <a:xfrm>
            <a:off x="3361354" y="862931"/>
            <a:ext cx="1606845" cy="1304201"/>
          </a:xfrm>
          <a:prstGeom prst="rect">
            <a:avLst/>
          </a:prstGeom>
          <a:gradFill flip="none" rotWithShape="1">
            <a:gsLst>
              <a:gs pos="0">
                <a:schemeClr val="bg1">
                  <a:shade val="30000"/>
                  <a:satMod val="115000"/>
                </a:schemeClr>
              </a:gs>
              <a:gs pos="0">
                <a:schemeClr val="bg1">
                  <a:shade val="67500"/>
                  <a:satMod val="115000"/>
                </a:schemeClr>
              </a:gs>
              <a:gs pos="38000">
                <a:schemeClr val="bg1">
                  <a:shade val="100000"/>
                  <a:satMod val="11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itchFamily="2" charset="77"/>
              </a:rPr>
              <a:t>Scope</a:t>
            </a:r>
          </a:p>
        </p:txBody>
      </p:sp>
      <p:sp>
        <p:nvSpPr>
          <p:cNvPr id="28" name="Rectangle 27">
            <a:extLst>
              <a:ext uri="{FF2B5EF4-FFF2-40B4-BE49-F238E27FC236}">
                <a16:creationId xmlns:a16="http://schemas.microsoft.com/office/drawing/2014/main" id="{76466B24-BFF3-6308-CA07-C993E55AA255}"/>
              </a:ext>
            </a:extLst>
          </p:cNvPr>
          <p:cNvSpPr/>
          <p:nvPr/>
        </p:nvSpPr>
        <p:spPr>
          <a:xfrm>
            <a:off x="3361354" y="4747447"/>
            <a:ext cx="1606845" cy="1540376"/>
          </a:xfrm>
          <a:prstGeom prst="rect">
            <a:avLst/>
          </a:prstGeom>
          <a:gradFill flip="none" rotWithShape="1">
            <a:gsLst>
              <a:gs pos="0">
                <a:schemeClr val="bg1">
                  <a:shade val="30000"/>
                  <a:satMod val="115000"/>
                </a:schemeClr>
              </a:gs>
              <a:gs pos="0">
                <a:schemeClr val="bg1">
                  <a:shade val="67500"/>
                  <a:satMod val="115000"/>
                </a:schemeClr>
              </a:gs>
              <a:gs pos="38000">
                <a:schemeClr val="bg1">
                  <a:shade val="100000"/>
                  <a:satMod val="11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ontserrat" pitchFamily="2" charset="77"/>
              </a:rPr>
              <a:t>Analysis</a:t>
            </a:r>
          </a:p>
        </p:txBody>
      </p:sp>
      <p:sp>
        <p:nvSpPr>
          <p:cNvPr id="29" name="Rectangle 28">
            <a:extLst>
              <a:ext uri="{FF2B5EF4-FFF2-40B4-BE49-F238E27FC236}">
                <a16:creationId xmlns:a16="http://schemas.microsoft.com/office/drawing/2014/main" id="{DA5D7B35-9A64-62F7-6D95-E7FF25CB985D}"/>
              </a:ext>
            </a:extLst>
          </p:cNvPr>
          <p:cNvSpPr/>
          <p:nvPr/>
        </p:nvSpPr>
        <p:spPr>
          <a:xfrm>
            <a:off x="3361330" y="3299500"/>
            <a:ext cx="1606845" cy="1441388"/>
          </a:xfrm>
          <a:prstGeom prst="rect">
            <a:avLst/>
          </a:prstGeom>
          <a:gradFill flip="none" rotWithShape="1">
            <a:gsLst>
              <a:gs pos="0">
                <a:schemeClr val="bg1">
                  <a:shade val="30000"/>
                  <a:satMod val="115000"/>
                </a:schemeClr>
              </a:gs>
              <a:gs pos="0">
                <a:schemeClr val="bg1">
                  <a:shade val="67500"/>
                  <a:satMod val="115000"/>
                </a:schemeClr>
              </a:gs>
              <a:gs pos="38000">
                <a:schemeClr val="bg1">
                  <a:shade val="100000"/>
                  <a:satMod val="11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tx1"/>
                </a:solidFill>
                <a:latin typeface="Montserrat" pitchFamily="2" charset="77"/>
              </a:rPr>
              <a:t>Inclusion/</a:t>
            </a:r>
          </a:p>
          <a:p>
            <a:pPr algn="ctr"/>
            <a:r>
              <a:rPr lang="en-US" dirty="0">
                <a:solidFill>
                  <a:schemeClr val="tx1"/>
                </a:solidFill>
                <a:latin typeface="Montserrat" pitchFamily="2" charset="77"/>
              </a:rPr>
              <a:t>Exclusion</a:t>
            </a:r>
            <a:endParaRPr lang="en-US" b="0" i="0" dirty="0">
              <a:solidFill>
                <a:schemeClr val="tx1"/>
              </a:solidFill>
              <a:latin typeface="Montserrat" pitchFamily="2" charset="77"/>
            </a:endParaRPr>
          </a:p>
        </p:txBody>
      </p:sp>
      <p:sp>
        <p:nvSpPr>
          <p:cNvPr id="30" name="Rectangle 29">
            <a:extLst>
              <a:ext uri="{FF2B5EF4-FFF2-40B4-BE49-F238E27FC236}">
                <a16:creationId xmlns:a16="http://schemas.microsoft.com/office/drawing/2014/main" id="{B620FF8D-5454-B802-FD17-7CF30C765857}"/>
              </a:ext>
            </a:extLst>
          </p:cNvPr>
          <p:cNvSpPr/>
          <p:nvPr/>
        </p:nvSpPr>
        <p:spPr>
          <a:xfrm>
            <a:off x="4968175" y="3299500"/>
            <a:ext cx="6588000" cy="1441388"/>
          </a:xfrm>
          <a:prstGeom prst="rect">
            <a:avLst/>
          </a:prstGeom>
          <a:solidFill>
            <a:srgbClr val="44C386">
              <a:alpha val="686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Montserrat" pitchFamily="2" charset="77"/>
              </a:rPr>
              <a:t>Inclusion</a:t>
            </a:r>
            <a:r>
              <a:rPr lang="en-GB" dirty="0">
                <a:solidFill>
                  <a:schemeClr val="tx1"/>
                </a:solidFill>
                <a:latin typeface="Montserrat" pitchFamily="2" charset="77"/>
              </a:rPr>
              <a:t>: Papers on ReDoS attacks, defenses, detection, or empirical studies on ReDoS</a:t>
            </a:r>
          </a:p>
          <a:p>
            <a:endParaRPr lang="en-GB" dirty="0">
              <a:solidFill>
                <a:schemeClr val="tx1"/>
              </a:solidFill>
              <a:latin typeface="Montserrat" pitchFamily="2" charset="77"/>
            </a:endParaRPr>
          </a:p>
          <a:p>
            <a:r>
              <a:rPr lang="en-GB" b="1" dirty="0">
                <a:solidFill>
                  <a:schemeClr val="tx1"/>
                </a:solidFill>
                <a:latin typeface="Montserrat" pitchFamily="2" charset="77"/>
              </a:rPr>
              <a:t>Exclusion</a:t>
            </a:r>
            <a:r>
              <a:rPr lang="en-GB" dirty="0">
                <a:solidFill>
                  <a:schemeClr val="tx1"/>
                </a:solidFill>
                <a:latin typeface="Montserrat" pitchFamily="2" charset="77"/>
              </a:rPr>
              <a:t>: Papers without ReDoS focus or without ReDoS-specific evaluation</a:t>
            </a:r>
          </a:p>
        </p:txBody>
      </p:sp>
      <p:sp>
        <p:nvSpPr>
          <p:cNvPr id="31" name="TextBox 30">
            <a:extLst>
              <a:ext uri="{FF2B5EF4-FFF2-40B4-BE49-F238E27FC236}">
                <a16:creationId xmlns:a16="http://schemas.microsoft.com/office/drawing/2014/main" id="{2C98682B-5716-A191-0B0A-B2CF6059B28A}"/>
              </a:ext>
            </a:extLst>
          </p:cNvPr>
          <p:cNvSpPr txBox="1"/>
          <p:nvPr/>
        </p:nvSpPr>
        <p:spPr>
          <a:xfrm>
            <a:off x="2578254" y="3957704"/>
            <a:ext cx="779098" cy="523220"/>
          </a:xfrm>
          <a:prstGeom prst="rect">
            <a:avLst/>
          </a:prstGeom>
          <a:noFill/>
        </p:spPr>
        <p:txBody>
          <a:bodyPr wrap="square" rtlCol="0">
            <a:spAutoFit/>
          </a:bodyPr>
          <a:lstStyle/>
          <a:p>
            <a:pPr algn="l"/>
            <a:r>
              <a:rPr lang="en-US" sz="2800" b="1" dirty="0">
                <a:solidFill>
                  <a:schemeClr val="bg1"/>
                </a:solidFill>
                <a:latin typeface="Montserrat" pitchFamily="2" charset="77"/>
              </a:rPr>
              <a:t>93</a:t>
            </a:r>
            <a:endParaRPr lang="en-US" sz="2800" b="1" i="0" dirty="0">
              <a:solidFill>
                <a:schemeClr val="bg1"/>
              </a:solidFill>
              <a:latin typeface="Montserrat" pitchFamily="2" charset="77"/>
            </a:endParaRPr>
          </a:p>
        </p:txBody>
      </p:sp>
      <p:sp>
        <p:nvSpPr>
          <p:cNvPr id="32" name="TextBox 31">
            <a:extLst>
              <a:ext uri="{FF2B5EF4-FFF2-40B4-BE49-F238E27FC236}">
                <a16:creationId xmlns:a16="http://schemas.microsoft.com/office/drawing/2014/main" id="{D32CAB62-78EC-CC10-8002-A0ED5AFDEBF5}"/>
              </a:ext>
            </a:extLst>
          </p:cNvPr>
          <p:cNvSpPr txBox="1"/>
          <p:nvPr/>
        </p:nvSpPr>
        <p:spPr>
          <a:xfrm>
            <a:off x="2760231" y="5264566"/>
            <a:ext cx="759183" cy="523220"/>
          </a:xfrm>
          <a:prstGeom prst="rect">
            <a:avLst/>
          </a:prstGeom>
          <a:noFill/>
        </p:spPr>
        <p:txBody>
          <a:bodyPr wrap="square" rtlCol="0">
            <a:spAutoFit/>
          </a:bodyPr>
          <a:lstStyle/>
          <a:p>
            <a:pPr algn="l"/>
            <a:r>
              <a:rPr lang="en-US" sz="2800" b="1" dirty="0">
                <a:solidFill>
                  <a:schemeClr val="bg1"/>
                </a:solidFill>
                <a:latin typeface="Montserrat" pitchFamily="2" charset="77"/>
              </a:rPr>
              <a:t>35</a:t>
            </a:r>
            <a:endParaRPr lang="en-US" sz="2800" b="1" i="0" dirty="0">
              <a:solidFill>
                <a:schemeClr val="bg1"/>
              </a:solidFill>
              <a:latin typeface="Montserrat" pitchFamily="2" charset="77"/>
            </a:endParaRPr>
          </a:p>
        </p:txBody>
      </p:sp>
      <p:sp>
        <p:nvSpPr>
          <p:cNvPr id="33" name="TextBox 32">
            <a:extLst>
              <a:ext uri="{FF2B5EF4-FFF2-40B4-BE49-F238E27FC236}">
                <a16:creationId xmlns:a16="http://schemas.microsoft.com/office/drawing/2014/main" id="{F831D514-BC1D-E2A3-892C-BBE6DF8241A1}"/>
              </a:ext>
            </a:extLst>
          </p:cNvPr>
          <p:cNvSpPr txBox="1"/>
          <p:nvPr/>
        </p:nvSpPr>
        <p:spPr>
          <a:xfrm>
            <a:off x="1984549" y="1515032"/>
            <a:ext cx="1303294" cy="523220"/>
          </a:xfrm>
          <a:prstGeom prst="rect">
            <a:avLst/>
          </a:prstGeom>
          <a:noFill/>
        </p:spPr>
        <p:txBody>
          <a:bodyPr wrap="square" rtlCol="0">
            <a:spAutoFit/>
          </a:bodyPr>
          <a:lstStyle/>
          <a:p>
            <a:pPr algn="l"/>
            <a:r>
              <a:rPr lang="en-US" sz="2800" b="1" dirty="0">
                <a:solidFill>
                  <a:schemeClr val="bg1"/>
                </a:solidFill>
                <a:latin typeface="Montserrat" pitchFamily="2" charset="77"/>
              </a:rPr>
              <a:t>16875</a:t>
            </a:r>
            <a:endParaRPr lang="en-US" sz="2800" b="1" i="0" dirty="0">
              <a:solidFill>
                <a:schemeClr val="bg1"/>
              </a:solidFill>
              <a:latin typeface="Montserrat" pitchFamily="2" charset="77"/>
            </a:endParaRPr>
          </a:p>
        </p:txBody>
      </p:sp>
      <p:sp>
        <p:nvSpPr>
          <p:cNvPr id="34" name="Footer Placeholder 3">
            <a:extLst>
              <a:ext uri="{FF2B5EF4-FFF2-40B4-BE49-F238E27FC236}">
                <a16:creationId xmlns:a16="http://schemas.microsoft.com/office/drawing/2014/main" id="{2421DE19-B85D-0EC5-FD32-A0C012FF6450}"/>
              </a:ext>
            </a:extLst>
          </p:cNvPr>
          <p:cNvSpPr>
            <a:spLocks noGrp="1"/>
          </p:cNvSpPr>
          <p:nvPr>
            <p:ph type="ftr" sz="quarter" idx="10"/>
          </p:nvPr>
        </p:nvSpPr>
        <p:spPr/>
        <p:txBody>
          <a:bodyPr/>
          <a:lstStyle/>
          <a:p>
            <a:r>
              <a:rPr lang="de-DE" dirty="0"/>
              <a:t>Masudul Hasan Masud Bhuiyan - CISPA Helmholtz Center for Information Security</a:t>
            </a:r>
          </a:p>
        </p:txBody>
      </p:sp>
      <p:sp>
        <p:nvSpPr>
          <p:cNvPr id="35" name="Rectangle 34">
            <a:extLst>
              <a:ext uri="{FF2B5EF4-FFF2-40B4-BE49-F238E27FC236}">
                <a16:creationId xmlns:a16="http://schemas.microsoft.com/office/drawing/2014/main" id="{F0EE8B33-92A5-AE3E-ED85-1189A65EC4B1}"/>
              </a:ext>
            </a:extLst>
          </p:cNvPr>
          <p:cNvSpPr/>
          <p:nvPr/>
        </p:nvSpPr>
        <p:spPr>
          <a:xfrm>
            <a:off x="5007873" y="5256210"/>
            <a:ext cx="3134294" cy="539931"/>
          </a:xfrm>
          <a:prstGeom prst="rect">
            <a:avLst/>
          </a:prstGeom>
          <a:noFill/>
          <a:ln w="28575">
            <a:solidFill>
              <a:srgbClr val="56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i="0" dirty="0" err="1">
              <a:solidFill>
                <a:schemeClr val="tx1"/>
              </a:solidFill>
              <a:latin typeface="Montserrat" pitchFamily="2" charset="77"/>
            </a:endParaRPr>
          </a:p>
        </p:txBody>
      </p:sp>
      <p:cxnSp>
        <p:nvCxnSpPr>
          <p:cNvPr id="39" name="Straight Arrow Connector 38">
            <a:extLst>
              <a:ext uri="{FF2B5EF4-FFF2-40B4-BE49-F238E27FC236}">
                <a16:creationId xmlns:a16="http://schemas.microsoft.com/office/drawing/2014/main" id="{F1024C38-D3BD-9893-CEE2-9685AD3373F9}"/>
              </a:ext>
            </a:extLst>
          </p:cNvPr>
          <p:cNvCxnSpPr>
            <a:cxnSpLocks/>
          </p:cNvCxnSpPr>
          <p:nvPr/>
        </p:nvCxnSpPr>
        <p:spPr>
          <a:xfrm flipH="1">
            <a:off x="8124750" y="5525445"/>
            <a:ext cx="1492252" cy="0"/>
          </a:xfrm>
          <a:prstGeom prst="straightConnector1">
            <a:avLst/>
          </a:prstGeom>
          <a:ln w="28575">
            <a:solidFill>
              <a:srgbClr val="567EF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9EF91F-B09B-4DDE-EF61-D97B5194B4A4}"/>
              </a:ext>
            </a:extLst>
          </p:cNvPr>
          <p:cNvSpPr txBox="1"/>
          <p:nvPr/>
        </p:nvSpPr>
        <p:spPr>
          <a:xfrm>
            <a:off x="2374312" y="2633348"/>
            <a:ext cx="779098" cy="523220"/>
          </a:xfrm>
          <a:prstGeom prst="rect">
            <a:avLst/>
          </a:prstGeom>
          <a:noFill/>
        </p:spPr>
        <p:txBody>
          <a:bodyPr wrap="square" rtlCol="0">
            <a:spAutoFit/>
          </a:bodyPr>
          <a:lstStyle/>
          <a:p>
            <a:pPr algn="l"/>
            <a:r>
              <a:rPr lang="en-US" sz="2800" b="1" dirty="0">
                <a:solidFill>
                  <a:schemeClr val="bg1"/>
                </a:solidFill>
                <a:latin typeface="Montserrat" pitchFamily="2" charset="77"/>
              </a:rPr>
              <a:t>102</a:t>
            </a:r>
            <a:endParaRPr lang="en-US" sz="2800" b="1" i="0" dirty="0">
              <a:solidFill>
                <a:schemeClr val="bg1"/>
              </a:solidFill>
              <a:latin typeface="Montserrat" pitchFamily="2" charset="77"/>
            </a:endParaRPr>
          </a:p>
        </p:txBody>
      </p:sp>
    </p:spTree>
    <p:extLst>
      <p:ext uri="{BB962C8B-B14F-4D97-AF65-F5344CB8AC3E}">
        <p14:creationId xmlns:p14="http://schemas.microsoft.com/office/powerpoint/2010/main" val="1753180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8" grpId="0" animBg="1"/>
      <p:bldP spid="29" grpId="0" animBg="1"/>
      <p:bldP spid="30" grpId="0" animBg="1"/>
      <p:bldP spid="31" grpId="0"/>
      <p:bldP spid="32" grpId="0"/>
      <p:bldP spid="3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95CB-E4CE-036D-A3D2-9F83E2235BF9}"/>
              </a:ext>
            </a:extLst>
          </p:cNvPr>
          <p:cNvSpPr>
            <a:spLocks noGrp="1"/>
          </p:cNvSpPr>
          <p:nvPr>
            <p:ph type="title"/>
          </p:nvPr>
        </p:nvSpPr>
        <p:spPr/>
        <p:txBody>
          <a:bodyPr/>
          <a:lstStyle/>
          <a:p>
            <a:r>
              <a:rPr lang="en-GB" dirty="0"/>
              <a:t>Threat Models</a:t>
            </a:r>
            <a:endParaRPr lang="en-US" dirty="0"/>
          </a:p>
        </p:txBody>
      </p:sp>
      <p:sp>
        <p:nvSpPr>
          <p:cNvPr id="4" name="Slide Number Placeholder 3">
            <a:extLst>
              <a:ext uri="{FF2B5EF4-FFF2-40B4-BE49-F238E27FC236}">
                <a16:creationId xmlns:a16="http://schemas.microsoft.com/office/drawing/2014/main" id="{4FB1B46B-36BF-6B71-E9F5-DD88128FBA3D}"/>
              </a:ext>
            </a:extLst>
          </p:cNvPr>
          <p:cNvSpPr>
            <a:spLocks noGrp="1"/>
          </p:cNvSpPr>
          <p:nvPr>
            <p:ph type="sldNum" sz="quarter" idx="11"/>
          </p:nvPr>
        </p:nvSpPr>
        <p:spPr/>
        <p:txBody>
          <a:bodyPr/>
          <a:lstStyle/>
          <a:p>
            <a:fld id="{52689698-0BB7-BE4D-A8C0-0C9B085F3959}" type="slidenum">
              <a:rPr lang="de-DE" smtClean="0"/>
              <a:pPr/>
              <a:t>8</a:t>
            </a:fld>
            <a:endParaRPr lang="de-DE" dirty="0"/>
          </a:p>
        </p:txBody>
      </p:sp>
      <p:grpSp>
        <p:nvGrpSpPr>
          <p:cNvPr id="38" name="Group 37">
            <a:extLst>
              <a:ext uri="{FF2B5EF4-FFF2-40B4-BE49-F238E27FC236}">
                <a16:creationId xmlns:a16="http://schemas.microsoft.com/office/drawing/2014/main" id="{E17F9298-AF24-4814-6EC4-8B4914AEBA5C}"/>
              </a:ext>
            </a:extLst>
          </p:cNvPr>
          <p:cNvGrpSpPr/>
          <p:nvPr/>
        </p:nvGrpSpPr>
        <p:grpSpPr>
          <a:xfrm>
            <a:off x="4720081" y="2071737"/>
            <a:ext cx="2751837" cy="2714526"/>
            <a:chOff x="4720081" y="3568545"/>
            <a:chExt cx="2751837" cy="2714526"/>
          </a:xfrm>
        </p:grpSpPr>
        <p:grpSp>
          <p:nvGrpSpPr>
            <p:cNvPr id="31" name="Group 30">
              <a:extLst>
                <a:ext uri="{FF2B5EF4-FFF2-40B4-BE49-F238E27FC236}">
                  <a16:creationId xmlns:a16="http://schemas.microsoft.com/office/drawing/2014/main" id="{4F5A8A46-EBBF-765B-0B97-B0C67003C5F1}"/>
                </a:ext>
              </a:extLst>
            </p:cNvPr>
            <p:cNvGrpSpPr/>
            <p:nvPr/>
          </p:nvGrpSpPr>
          <p:grpSpPr>
            <a:xfrm>
              <a:off x="4720081" y="3568545"/>
              <a:ext cx="2751837" cy="2714526"/>
              <a:chOff x="4530469" y="3562252"/>
              <a:chExt cx="2751837" cy="2714526"/>
            </a:xfrm>
          </p:grpSpPr>
          <p:sp>
            <p:nvSpPr>
              <p:cNvPr id="21" name="Freeform 20">
                <a:extLst>
                  <a:ext uri="{FF2B5EF4-FFF2-40B4-BE49-F238E27FC236}">
                    <a16:creationId xmlns:a16="http://schemas.microsoft.com/office/drawing/2014/main" id="{733124A8-FA3C-B077-411A-CE097035FCF1}"/>
                  </a:ext>
                </a:extLst>
              </p:cNvPr>
              <p:cNvSpPr/>
              <p:nvPr/>
            </p:nvSpPr>
            <p:spPr>
              <a:xfrm>
                <a:off x="4530469" y="3562252"/>
                <a:ext cx="2751837" cy="2714526"/>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3996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6338" tIns="790786" rIns="566338" bIns="790787" numCol="1" spcCol="1270" anchor="ctr" anchorCtr="0">
                <a:noAutofit/>
              </a:bodyPr>
              <a:lstStyle/>
              <a:p>
                <a:pPr marL="0" lvl="0" indent="0" algn="ctr" defTabSz="1555750">
                  <a:lnSpc>
                    <a:spcPct val="90000"/>
                  </a:lnSpc>
                  <a:spcBef>
                    <a:spcPct val="0"/>
                  </a:spcBef>
                  <a:spcAft>
                    <a:spcPct val="35000"/>
                  </a:spcAft>
                  <a:buNone/>
                </a:pPr>
                <a:endParaRPr lang="en-GB" sz="3500" kern="1200" dirty="0"/>
              </a:p>
            </p:txBody>
          </p:sp>
          <p:pic>
            <p:nvPicPr>
              <p:cNvPr id="22" name="Picture 21">
                <a:extLst>
                  <a:ext uri="{FF2B5EF4-FFF2-40B4-BE49-F238E27FC236}">
                    <a16:creationId xmlns:a16="http://schemas.microsoft.com/office/drawing/2014/main" id="{781A4C32-F61F-A2E1-C241-21889BDA3786}"/>
                  </a:ext>
                </a:extLst>
              </p:cNvPr>
              <p:cNvPicPr>
                <a:picLocks noChangeAspect="1"/>
              </p:cNvPicPr>
              <p:nvPr/>
            </p:nvPicPr>
            <p:blipFill>
              <a:blip r:embed="rId3"/>
              <a:stretch>
                <a:fillRect/>
              </a:stretch>
            </p:blipFill>
            <p:spPr>
              <a:xfrm>
                <a:off x="5428289" y="4106539"/>
                <a:ext cx="949325" cy="949325"/>
              </a:xfrm>
              <a:prstGeom prst="rect">
                <a:avLst/>
              </a:prstGeom>
            </p:spPr>
          </p:pic>
        </p:grpSp>
        <p:sp>
          <p:nvSpPr>
            <p:cNvPr id="34" name="TextBox 33">
              <a:extLst>
                <a:ext uri="{FF2B5EF4-FFF2-40B4-BE49-F238E27FC236}">
                  <a16:creationId xmlns:a16="http://schemas.microsoft.com/office/drawing/2014/main" id="{A18D86AA-1BE2-D8EB-5EB1-936AF4EE422A}"/>
                </a:ext>
              </a:extLst>
            </p:cNvPr>
            <p:cNvSpPr txBox="1"/>
            <p:nvPr/>
          </p:nvSpPr>
          <p:spPr>
            <a:xfrm>
              <a:off x="5307539" y="5202462"/>
              <a:ext cx="1576920" cy="707886"/>
            </a:xfrm>
            <a:prstGeom prst="rect">
              <a:avLst/>
            </a:prstGeom>
            <a:noFill/>
          </p:spPr>
          <p:txBody>
            <a:bodyPr wrap="square" rtlCol="0">
              <a:spAutoFit/>
            </a:bodyPr>
            <a:lstStyle/>
            <a:p>
              <a:pPr algn="ctr"/>
              <a:r>
                <a:rPr lang="en-GB" sz="2000" b="1" dirty="0">
                  <a:solidFill>
                    <a:schemeClr val="bg1"/>
                  </a:solidFill>
                  <a:latin typeface="Montserrat" pitchFamily="2" charset="77"/>
                </a:rPr>
                <a:t>Code Fragment</a:t>
              </a:r>
            </a:p>
          </p:txBody>
        </p:sp>
      </p:grpSp>
      <p:sp>
        <p:nvSpPr>
          <p:cNvPr id="42" name="Rounded Rectangle 41">
            <a:extLst>
              <a:ext uri="{FF2B5EF4-FFF2-40B4-BE49-F238E27FC236}">
                <a16:creationId xmlns:a16="http://schemas.microsoft.com/office/drawing/2014/main" id="{255E5808-F1AA-78B7-8038-D50242105A68}"/>
              </a:ext>
            </a:extLst>
          </p:cNvPr>
          <p:cNvSpPr/>
          <p:nvPr/>
        </p:nvSpPr>
        <p:spPr>
          <a:xfrm>
            <a:off x="7820025" y="1800225"/>
            <a:ext cx="2286000" cy="6762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0" i="0" dirty="0">
                <a:solidFill>
                  <a:schemeClr val="tx1"/>
                </a:solidFill>
                <a:latin typeface="Montserrat" pitchFamily="2" charset="77"/>
              </a:rPr>
              <a:t>28/35</a:t>
            </a:r>
          </a:p>
        </p:txBody>
      </p:sp>
      <p:sp>
        <p:nvSpPr>
          <p:cNvPr id="43" name="Footer Placeholder 3">
            <a:extLst>
              <a:ext uri="{FF2B5EF4-FFF2-40B4-BE49-F238E27FC236}">
                <a16:creationId xmlns:a16="http://schemas.microsoft.com/office/drawing/2014/main" id="{F1468518-31D1-F2FF-EBF0-0BBBFC5FEBEB}"/>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652173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B32F-4A56-97C5-8797-C73F7F630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69B5B-3E6D-E879-F106-6C53EABECC5B}"/>
              </a:ext>
            </a:extLst>
          </p:cNvPr>
          <p:cNvSpPr>
            <a:spLocks noGrp="1"/>
          </p:cNvSpPr>
          <p:nvPr>
            <p:ph type="title"/>
          </p:nvPr>
        </p:nvSpPr>
        <p:spPr/>
        <p:txBody>
          <a:bodyPr/>
          <a:lstStyle/>
          <a:p>
            <a:r>
              <a:rPr lang="en-GB" dirty="0"/>
              <a:t>Threat Models</a:t>
            </a:r>
            <a:endParaRPr lang="en-US" dirty="0"/>
          </a:p>
        </p:txBody>
      </p:sp>
      <p:sp>
        <p:nvSpPr>
          <p:cNvPr id="4" name="Slide Number Placeholder 3">
            <a:extLst>
              <a:ext uri="{FF2B5EF4-FFF2-40B4-BE49-F238E27FC236}">
                <a16:creationId xmlns:a16="http://schemas.microsoft.com/office/drawing/2014/main" id="{EEC5D321-5085-FD98-C85E-4E8782333F91}"/>
              </a:ext>
            </a:extLst>
          </p:cNvPr>
          <p:cNvSpPr>
            <a:spLocks noGrp="1"/>
          </p:cNvSpPr>
          <p:nvPr>
            <p:ph type="sldNum" sz="quarter" idx="11"/>
          </p:nvPr>
        </p:nvSpPr>
        <p:spPr/>
        <p:txBody>
          <a:bodyPr/>
          <a:lstStyle/>
          <a:p>
            <a:fld id="{52689698-0BB7-BE4D-A8C0-0C9B085F3959}" type="slidenum">
              <a:rPr lang="de-DE" smtClean="0"/>
              <a:pPr/>
              <a:t>9</a:t>
            </a:fld>
            <a:endParaRPr lang="de-DE" dirty="0"/>
          </a:p>
        </p:txBody>
      </p:sp>
      <p:grpSp>
        <p:nvGrpSpPr>
          <p:cNvPr id="39" name="Group 38">
            <a:extLst>
              <a:ext uri="{FF2B5EF4-FFF2-40B4-BE49-F238E27FC236}">
                <a16:creationId xmlns:a16="http://schemas.microsoft.com/office/drawing/2014/main" id="{F67BB473-4090-49AE-780E-E4EA97D45B03}"/>
              </a:ext>
            </a:extLst>
          </p:cNvPr>
          <p:cNvGrpSpPr/>
          <p:nvPr/>
        </p:nvGrpSpPr>
        <p:grpSpPr>
          <a:xfrm>
            <a:off x="4032121" y="1391721"/>
            <a:ext cx="4127757" cy="4071790"/>
            <a:chOff x="4032121" y="2211281"/>
            <a:chExt cx="4127757" cy="4071790"/>
          </a:xfrm>
        </p:grpSpPr>
        <p:grpSp>
          <p:nvGrpSpPr>
            <p:cNvPr id="32" name="Group 31">
              <a:extLst>
                <a:ext uri="{FF2B5EF4-FFF2-40B4-BE49-F238E27FC236}">
                  <a16:creationId xmlns:a16="http://schemas.microsoft.com/office/drawing/2014/main" id="{CBC15763-1D07-0F10-6D75-AABC80600ADD}"/>
                </a:ext>
              </a:extLst>
            </p:cNvPr>
            <p:cNvGrpSpPr/>
            <p:nvPr/>
          </p:nvGrpSpPr>
          <p:grpSpPr>
            <a:xfrm>
              <a:off x="4032121" y="2211281"/>
              <a:ext cx="4127757" cy="4071790"/>
              <a:chOff x="3842509" y="2204988"/>
              <a:chExt cx="4127757" cy="4071790"/>
            </a:xfrm>
          </p:grpSpPr>
          <p:sp>
            <p:nvSpPr>
              <p:cNvPr id="20" name="Freeform 19">
                <a:extLst>
                  <a:ext uri="{FF2B5EF4-FFF2-40B4-BE49-F238E27FC236}">
                    <a16:creationId xmlns:a16="http://schemas.microsoft.com/office/drawing/2014/main" id="{AD14D933-051C-116B-E506-D540CEB96402}"/>
                  </a:ext>
                </a:extLst>
              </p:cNvPr>
              <p:cNvSpPr/>
              <p:nvPr/>
            </p:nvSpPr>
            <p:spPr>
              <a:xfrm>
                <a:off x="3842509" y="2204988"/>
                <a:ext cx="4127757" cy="407179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567E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45871" tIns="421640" rIns="1045870" bIns="245364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pic>
            <p:nvPicPr>
              <p:cNvPr id="12294" name="Picture 6">
                <a:extLst>
                  <a:ext uri="{FF2B5EF4-FFF2-40B4-BE49-F238E27FC236}">
                    <a16:creationId xmlns:a16="http://schemas.microsoft.com/office/drawing/2014/main" id="{972C356B-89F3-EB46-DE45-8BA687CD6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7195">
                <a:off x="5856180" y="2949495"/>
                <a:ext cx="1112470" cy="43262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D1496723-57AE-4221-F29D-323C17C0F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57147">
                <a:off x="7016651" y="3764275"/>
                <a:ext cx="912706" cy="68453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25858BAB-819E-99E8-6585-87930F7D8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76033">
                <a:off x="4490531" y="3066801"/>
                <a:ext cx="1154106" cy="29213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4628105C-BE8A-ACD0-8266-FA30946EA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8658" y="3822224"/>
                <a:ext cx="568631" cy="56863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017D305C-0F03-8309-F4AB-E00836931247}"/>
                </a:ext>
              </a:extLst>
            </p:cNvPr>
            <p:cNvSpPr txBox="1"/>
            <p:nvPr/>
          </p:nvSpPr>
          <p:spPr>
            <a:xfrm>
              <a:off x="5307539" y="2364932"/>
              <a:ext cx="1576920" cy="369332"/>
            </a:xfrm>
            <a:prstGeom prst="rect">
              <a:avLst/>
            </a:prstGeom>
            <a:noFill/>
          </p:spPr>
          <p:txBody>
            <a:bodyPr wrap="square" rtlCol="0">
              <a:spAutoFit/>
            </a:bodyPr>
            <a:lstStyle/>
            <a:p>
              <a:pPr algn="ctr"/>
              <a:r>
                <a:rPr lang="en-GB" b="1" dirty="0">
                  <a:solidFill>
                    <a:schemeClr val="bg1"/>
                  </a:solidFill>
                  <a:latin typeface="Montserrat" pitchFamily="2" charset="77"/>
                </a:rPr>
                <a:t>Library</a:t>
              </a:r>
            </a:p>
          </p:txBody>
        </p:sp>
      </p:grpSp>
      <p:grpSp>
        <p:nvGrpSpPr>
          <p:cNvPr id="38" name="Group 37">
            <a:extLst>
              <a:ext uri="{FF2B5EF4-FFF2-40B4-BE49-F238E27FC236}">
                <a16:creationId xmlns:a16="http://schemas.microsoft.com/office/drawing/2014/main" id="{CD6661F7-7322-9650-9DB4-8B9582F4CCE8}"/>
              </a:ext>
            </a:extLst>
          </p:cNvPr>
          <p:cNvGrpSpPr/>
          <p:nvPr/>
        </p:nvGrpSpPr>
        <p:grpSpPr>
          <a:xfrm>
            <a:off x="4733464" y="2748985"/>
            <a:ext cx="2751837" cy="2714526"/>
            <a:chOff x="4720081" y="3568545"/>
            <a:chExt cx="2751837" cy="2714526"/>
          </a:xfrm>
        </p:grpSpPr>
        <p:grpSp>
          <p:nvGrpSpPr>
            <p:cNvPr id="31" name="Group 30">
              <a:extLst>
                <a:ext uri="{FF2B5EF4-FFF2-40B4-BE49-F238E27FC236}">
                  <a16:creationId xmlns:a16="http://schemas.microsoft.com/office/drawing/2014/main" id="{107DE605-5AD5-B8D4-BAAB-424B00B05F19}"/>
                </a:ext>
              </a:extLst>
            </p:cNvPr>
            <p:cNvGrpSpPr/>
            <p:nvPr/>
          </p:nvGrpSpPr>
          <p:grpSpPr>
            <a:xfrm>
              <a:off x="4720081" y="3568545"/>
              <a:ext cx="2751837" cy="2714526"/>
              <a:chOff x="4530469" y="3562252"/>
              <a:chExt cx="2751837" cy="2714526"/>
            </a:xfrm>
          </p:grpSpPr>
          <p:sp>
            <p:nvSpPr>
              <p:cNvPr id="21" name="Freeform 20">
                <a:extLst>
                  <a:ext uri="{FF2B5EF4-FFF2-40B4-BE49-F238E27FC236}">
                    <a16:creationId xmlns:a16="http://schemas.microsoft.com/office/drawing/2014/main" id="{BECCDF2D-1E8F-0F05-4CB1-99F51C18E904}"/>
                  </a:ext>
                </a:extLst>
              </p:cNvPr>
              <p:cNvSpPr/>
              <p:nvPr/>
            </p:nvSpPr>
            <p:spPr>
              <a:xfrm>
                <a:off x="4530469" y="3562252"/>
                <a:ext cx="2751837" cy="2714526"/>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3996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6338" tIns="790786" rIns="566338" bIns="790787" numCol="1" spcCol="1270" anchor="ctr" anchorCtr="0">
                <a:noAutofit/>
              </a:bodyPr>
              <a:lstStyle/>
              <a:p>
                <a:pPr marL="0" lvl="0" indent="0" algn="ctr" defTabSz="1555750">
                  <a:lnSpc>
                    <a:spcPct val="90000"/>
                  </a:lnSpc>
                  <a:spcBef>
                    <a:spcPct val="0"/>
                  </a:spcBef>
                  <a:spcAft>
                    <a:spcPct val="35000"/>
                  </a:spcAft>
                  <a:buNone/>
                </a:pPr>
                <a:endParaRPr lang="en-GB" sz="3500" kern="1200" dirty="0"/>
              </a:p>
            </p:txBody>
          </p:sp>
          <p:pic>
            <p:nvPicPr>
              <p:cNvPr id="22" name="Picture 21">
                <a:extLst>
                  <a:ext uri="{FF2B5EF4-FFF2-40B4-BE49-F238E27FC236}">
                    <a16:creationId xmlns:a16="http://schemas.microsoft.com/office/drawing/2014/main" id="{492952C1-297E-2C11-8734-780B766B544C}"/>
                  </a:ext>
                </a:extLst>
              </p:cNvPr>
              <p:cNvPicPr>
                <a:picLocks noChangeAspect="1"/>
              </p:cNvPicPr>
              <p:nvPr/>
            </p:nvPicPr>
            <p:blipFill>
              <a:blip r:embed="rId7"/>
              <a:stretch>
                <a:fillRect/>
              </a:stretch>
            </p:blipFill>
            <p:spPr>
              <a:xfrm>
                <a:off x="5428289" y="4106539"/>
                <a:ext cx="949325" cy="949325"/>
              </a:xfrm>
              <a:prstGeom prst="rect">
                <a:avLst/>
              </a:prstGeom>
            </p:spPr>
          </p:pic>
        </p:grpSp>
        <p:sp>
          <p:nvSpPr>
            <p:cNvPr id="34" name="TextBox 33">
              <a:extLst>
                <a:ext uri="{FF2B5EF4-FFF2-40B4-BE49-F238E27FC236}">
                  <a16:creationId xmlns:a16="http://schemas.microsoft.com/office/drawing/2014/main" id="{9D75AEA0-089C-9A65-9CE7-BA02C860E938}"/>
                </a:ext>
              </a:extLst>
            </p:cNvPr>
            <p:cNvSpPr txBox="1"/>
            <p:nvPr/>
          </p:nvSpPr>
          <p:spPr>
            <a:xfrm>
              <a:off x="5307539" y="5202462"/>
              <a:ext cx="1576920" cy="707886"/>
            </a:xfrm>
            <a:prstGeom prst="rect">
              <a:avLst/>
            </a:prstGeom>
            <a:noFill/>
          </p:spPr>
          <p:txBody>
            <a:bodyPr wrap="square" rtlCol="0">
              <a:spAutoFit/>
            </a:bodyPr>
            <a:lstStyle/>
            <a:p>
              <a:pPr algn="ctr"/>
              <a:r>
                <a:rPr lang="en-GB" sz="2000" b="1" dirty="0">
                  <a:solidFill>
                    <a:schemeClr val="bg1"/>
                  </a:solidFill>
                  <a:latin typeface="Montserrat" pitchFamily="2" charset="77"/>
                </a:rPr>
                <a:t>Code Fragment</a:t>
              </a:r>
            </a:p>
          </p:txBody>
        </p:sp>
      </p:grpSp>
      <p:sp>
        <p:nvSpPr>
          <p:cNvPr id="5" name="Rounded Rectangle 4">
            <a:extLst>
              <a:ext uri="{FF2B5EF4-FFF2-40B4-BE49-F238E27FC236}">
                <a16:creationId xmlns:a16="http://schemas.microsoft.com/office/drawing/2014/main" id="{308BC4C2-29D3-1D9C-6F46-BA81D6B3AC26}"/>
              </a:ext>
            </a:extLst>
          </p:cNvPr>
          <p:cNvSpPr/>
          <p:nvPr/>
        </p:nvSpPr>
        <p:spPr>
          <a:xfrm>
            <a:off x="8159877" y="1342211"/>
            <a:ext cx="2286000" cy="6762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ontserrat" pitchFamily="2" charset="77"/>
              </a:rPr>
              <a:t>9</a:t>
            </a:r>
            <a:r>
              <a:rPr lang="en-US" sz="2000" b="0" i="0" dirty="0">
                <a:solidFill>
                  <a:schemeClr val="tx1"/>
                </a:solidFill>
                <a:latin typeface="Montserrat" pitchFamily="2" charset="77"/>
              </a:rPr>
              <a:t>/35</a:t>
            </a:r>
          </a:p>
        </p:txBody>
      </p:sp>
      <p:sp>
        <p:nvSpPr>
          <p:cNvPr id="6" name="Footer Placeholder 3">
            <a:extLst>
              <a:ext uri="{FF2B5EF4-FFF2-40B4-BE49-F238E27FC236}">
                <a16:creationId xmlns:a16="http://schemas.microsoft.com/office/drawing/2014/main" id="{D69AECA6-2CE7-069B-4C02-5F8B2725AD9D}"/>
              </a:ext>
            </a:extLst>
          </p:cNvPr>
          <p:cNvSpPr>
            <a:spLocks noGrp="1"/>
          </p:cNvSpPr>
          <p:nvPr>
            <p:ph type="ftr" sz="quarter" idx="10"/>
          </p:nvPr>
        </p:nvSpPr>
        <p:spPr/>
        <p:txBody>
          <a:bodyPr/>
          <a:lstStyle/>
          <a:p>
            <a:r>
              <a:rPr lang="de-DE" dirty="0"/>
              <a:t>Masudul Hasan Masud Bhuiyan - CISPA Helmholtz Center for Information Security</a:t>
            </a:r>
          </a:p>
        </p:txBody>
      </p:sp>
    </p:spTree>
    <p:extLst>
      <p:ext uri="{BB962C8B-B14F-4D97-AF65-F5344CB8AC3E}">
        <p14:creationId xmlns:p14="http://schemas.microsoft.com/office/powerpoint/2010/main" val="378407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2_Master - light">
  <a:themeElements>
    <a:clrScheme name="CISPA Colors">
      <a:dk1>
        <a:srgbClr val="2B2B2B"/>
      </a:dk1>
      <a:lt1>
        <a:srgbClr val="FFFFFE"/>
      </a:lt1>
      <a:dk2>
        <a:srgbClr val="99D7E7"/>
      </a:dk2>
      <a:lt2>
        <a:srgbClr val="D5ECF6"/>
      </a:lt2>
      <a:accent1>
        <a:srgbClr val="002864"/>
      </a:accent1>
      <a:accent2>
        <a:srgbClr val="018DCA"/>
      </a:accent2>
      <a:accent3>
        <a:srgbClr val="EB3300"/>
      </a:accent3>
      <a:accent4>
        <a:srgbClr val="008040"/>
      </a:accent4>
      <a:accent5>
        <a:srgbClr val="FFC600"/>
      </a:accent5>
      <a:accent6>
        <a:srgbClr val="FF7F32"/>
      </a:accent6>
      <a:hlink>
        <a:srgbClr val="009CC4"/>
      </a:hlink>
      <a:folHlink>
        <a:srgbClr val="009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b="0" i="0" dirty="0" err="1" smtClean="0">
            <a:solidFill>
              <a:schemeClr val="tx1"/>
            </a:solidFill>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0" i="0" dirty="0" err="1" smtClean="0">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Master - dark">
  <a:themeElements>
    <a:clrScheme name="CISPA Colors">
      <a:dk1>
        <a:srgbClr val="2B2B2B"/>
      </a:dk1>
      <a:lt1>
        <a:srgbClr val="FFFFFF"/>
      </a:lt1>
      <a:dk2>
        <a:srgbClr val="99D7E7"/>
      </a:dk2>
      <a:lt2>
        <a:srgbClr val="D5ECF6"/>
      </a:lt2>
      <a:accent1>
        <a:srgbClr val="002864"/>
      </a:accent1>
      <a:accent2>
        <a:srgbClr val="018DCA"/>
      </a:accent2>
      <a:accent3>
        <a:srgbClr val="EB3300"/>
      </a:accent3>
      <a:accent4>
        <a:srgbClr val="008040"/>
      </a:accent4>
      <a:accent5>
        <a:srgbClr val="FFC600"/>
      </a:accent5>
      <a:accent6>
        <a:srgbClr val="FF7F32"/>
      </a:accent6>
      <a:hlink>
        <a:srgbClr val="009CC4"/>
      </a:hlink>
      <a:folHlink>
        <a:srgbClr val="009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b="0" i="0" dirty="0" err="1" smtClean="0">
            <a:solidFill>
              <a:schemeClr val="tx1"/>
            </a:solidFill>
            <a:latin typeface="Montserrat"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b="0" i="0" dirty="0" err="1" smtClean="0">
            <a:solidFill>
              <a:schemeClr val="bg1"/>
            </a:solidFill>
            <a:latin typeface="Montserrat"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16714</TotalTime>
  <Words>3911</Words>
  <Application>Microsoft Macintosh PowerPoint</Application>
  <PresentationFormat>Widescreen</PresentationFormat>
  <Paragraphs>454</Paragraphs>
  <Slides>34</Slides>
  <Notes>28</Notes>
  <HiddenSlides>9</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Nobile</vt:lpstr>
      <vt:lpstr>Symbol</vt:lpstr>
      <vt:lpstr>Montserrat Medium</vt:lpstr>
      <vt:lpstr>Montserrat</vt:lpstr>
      <vt:lpstr>Montserrat ExtraBold</vt:lpstr>
      <vt:lpstr>Alexandria</vt:lpstr>
      <vt:lpstr>Arial</vt:lpstr>
      <vt:lpstr>Helvetica</vt:lpstr>
      <vt:lpstr>Bradley Hand</vt:lpstr>
      <vt:lpstr>System Font Regular</vt:lpstr>
      <vt:lpstr>2_Master - light</vt:lpstr>
      <vt:lpstr>3_Master - dark</vt:lpstr>
      <vt:lpstr>SoK: A Literature and Engineering Review of Regular Expression Denial of Service (ReDoS)</vt:lpstr>
      <vt:lpstr>Regular Expression Denial of Service (ReDoS)</vt:lpstr>
      <vt:lpstr>Growth of ReDoS-related CVEs</vt:lpstr>
      <vt:lpstr>Perceptions of ReDoS from Issue Discussions</vt:lpstr>
      <vt:lpstr>Regex Engines: Backtracking Engines</vt:lpstr>
      <vt:lpstr>Literature Review</vt:lpstr>
      <vt:lpstr>Literature Review Methodology</vt:lpstr>
      <vt:lpstr>Threat Models</vt:lpstr>
      <vt:lpstr>Threat Models</vt:lpstr>
      <vt:lpstr>Threat Models</vt:lpstr>
      <vt:lpstr>Threat Models: Inconsistencies</vt:lpstr>
      <vt:lpstr>How Do We Define a ReDoS Attack?</vt:lpstr>
      <vt:lpstr>Engineering Review</vt:lpstr>
      <vt:lpstr>Regex Engine Defenses Across Languages</vt:lpstr>
      <vt:lpstr>Regex Engine Defenses Across Languages</vt:lpstr>
      <vt:lpstr>Regex Engine Defenses Across Languages</vt:lpstr>
      <vt:lpstr>Regex Engine Defenses Across Languages</vt:lpstr>
      <vt:lpstr>Impact of Engine Updates on ReDoS</vt:lpstr>
      <vt:lpstr>What Does It All Mean?</vt:lpstr>
      <vt:lpstr>Extra Slides</vt:lpstr>
      <vt:lpstr>Conclusion</vt:lpstr>
      <vt:lpstr>A Decade of ReDoS Papers in Top Venues</vt:lpstr>
      <vt:lpstr>Regex Engines: Thompson-style Engines</vt:lpstr>
      <vt:lpstr>Recipe for a ReDoS Attack</vt:lpstr>
      <vt:lpstr>Catastrophic Backtracking</vt:lpstr>
      <vt:lpstr>What Does It All Mean?</vt:lpstr>
      <vt:lpstr>Industry Perceptions of ReDoS</vt:lpstr>
      <vt:lpstr>Regex Engine Defenses Across Languages</vt:lpstr>
      <vt:lpstr>Regex Engine Defenses Across Languages</vt:lpstr>
      <vt:lpstr>Regex Engine Defenses Across Languages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CISPA Presentation</dc:title>
  <dc:subject/>
  <dc:creator>CISPA</dc:creator>
  <cp:keywords/>
  <dc:description/>
  <cp:lastModifiedBy>Masudul Hasan Masud Bhuiyan</cp:lastModifiedBy>
  <cp:revision>294</cp:revision>
  <cp:lastPrinted>2023-01-09T15:39:00Z</cp:lastPrinted>
  <dcterms:created xsi:type="dcterms:W3CDTF">2022-01-04T09:49:29Z</dcterms:created>
  <dcterms:modified xsi:type="dcterms:W3CDTF">2025-08-28T14:46:34Z</dcterms:modified>
  <cp:category/>
</cp:coreProperties>
</file>