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715000" cx="9144000"/>
  <p:notesSz cx="7077075" cy="93694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951" orient="horz"/>
        <p:guide pos="2229"/>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5481635" y="165100"/>
            <a:ext cx="1377275" cy="199425"/>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4" name="Google Shape;4;n"/>
          <p:cNvSpPr/>
          <p:nvPr>
            <p:ph idx="2" type="sldImg"/>
          </p:nvPr>
        </p:nvSpPr>
        <p:spPr>
          <a:xfrm>
            <a:off x="1757363" y="490538"/>
            <a:ext cx="3562350" cy="2225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 name="Google Shape;5;n"/>
          <p:cNvSpPr txBox="1"/>
          <p:nvPr>
            <p:ph idx="11" type="ftr"/>
          </p:nvPr>
        </p:nvSpPr>
        <p:spPr>
          <a:xfrm>
            <a:off x="1938338" y="9062102"/>
            <a:ext cx="4389437" cy="182880"/>
          </a:xfrm>
          <a:prstGeom prst="rect">
            <a:avLst/>
          </a:prstGeom>
          <a:noFill/>
          <a:ln>
            <a:noFill/>
          </a:ln>
        </p:spPr>
        <p:txBody>
          <a:bodyPr anchorCtr="0" anchor="b" bIns="0" lIns="0" spcFirstLastPara="1" rIns="0" wrap="square" tIns="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6" name="Google Shape;6;n"/>
          <p:cNvSpPr txBox="1"/>
          <p:nvPr>
            <p:ph idx="12" type="sldNum"/>
          </p:nvPr>
        </p:nvSpPr>
        <p:spPr>
          <a:xfrm>
            <a:off x="0" y="9062102"/>
            <a:ext cx="1938338" cy="182880"/>
          </a:xfrm>
          <a:prstGeom prst="rect">
            <a:avLst/>
          </a:prstGeom>
          <a:noFill/>
          <a:ln>
            <a:noFill/>
          </a:ln>
        </p:spPr>
        <p:txBody>
          <a:bodyPr anchorCtr="0" anchor="b" bIns="0" lIns="0" spcFirstLastPara="1" rIns="0" wrap="square" tIns="0">
            <a:noAutofit/>
          </a:bodyPr>
          <a:lstStyle/>
          <a:p>
            <a:pPr indent="0" lvl="1" marL="0" marR="0" rtl="0" algn="l">
              <a:spcBef>
                <a:spcPts val="0"/>
              </a:spcBef>
              <a:spcAft>
                <a:spcPts val="0"/>
              </a:spcAft>
              <a:buNone/>
            </a:pPr>
            <a:r>
              <a:rPr b="0" i="0" lang="en-US" sz="900" u="none" cap="none" strike="noStrike">
                <a:solidFill>
                  <a:schemeClr val="dk1"/>
                </a:solidFill>
                <a:latin typeface="Arial"/>
                <a:ea typeface="Arial"/>
                <a:cs typeface="Arial"/>
                <a:sym typeface="Arial"/>
              </a:rPr>
              <a:t>	</a:t>
            </a:r>
            <a:fld id="{00000000-1234-1234-1234-123412341234}" type="slidenum">
              <a:rPr b="0" i="0" lang="en-US" sz="900" u="none" cap="none" strike="noStrike">
                <a:solidFill>
                  <a:schemeClr val="dk1"/>
                </a:solidFill>
                <a:latin typeface="Arial"/>
                <a:ea typeface="Arial"/>
                <a:cs typeface="Arial"/>
                <a:sym typeface="Arial"/>
              </a:rPr>
              <a:t>‹#›</a:t>
            </a:fld>
            <a:r>
              <a:rPr b="0" i="0" lang="en-US" sz="900" u="none" cap="none" strike="noStrike">
                <a:solidFill>
                  <a:schemeClr val="dk1"/>
                </a:solidFill>
                <a:latin typeface="Arial"/>
                <a:ea typeface="Arial"/>
                <a:cs typeface="Arial"/>
                <a:sym typeface="Arial"/>
              </a:rPr>
              <a:t>	IBM SECURITY</a:t>
            </a:r>
            <a:endParaRPr/>
          </a:p>
        </p:txBody>
      </p:sp>
      <p:sp>
        <p:nvSpPr>
          <p:cNvPr id="7" name="Google Shape;7;n"/>
          <p:cNvSpPr txBox="1"/>
          <p:nvPr>
            <p:ph idx="1" type="body"/>
          </p:nvPr>
        </p:nvSpPr>
        <p:spPr>
          <a:xfrm>
            <a:off x="228599" y="2799116"/>
            <a:ext cx="6627551" cy="6262986"/>
          </a:xfrm>
          <a:prstGeom prst="rect">
            <a:avLst/>
          </a:prstGeom>
          <a:noFill/>
          <a:ln>
            <a:noFill/>
          </a:ln>
        </p:spPr>
        <p:txBody>
          <a:bodyPr anchorCtr="0" anchor="t" bIns="0" lIns="0" spcFirstLastPara="1" rIns="0" wrap="square" tIns="0">
            <a:noAutofit/>
          </a:bodyPr>
          <a:lstStyle>
            <a:lvl1pPr indent="-228600" lvl="0" marL="457200" marR="0" rtl="0" algn="l">
              <a:spcBef>
                <a:spcPts val="200"/>
              </a:spcBef>
              <a:spcAft>
                <a:spcPts val="0"/>
              </a:spcAft>
              <a:buSzPts val="1400"/>
              <a:buNone/>
              <a:defRPr b="0" i="0" sz="1000" u="none" cap="none" strike="noStrike">
                <a:solidFill>
                  <a:schemeClr val="dk1"/>
                </a:solidFill>
                <a:latin typeface="Arial"/>
                <a:ea typeface="Arial"/>
                <a:cs typeface="Arial"/>
                <a:sym typeface="Arial"/>
              </a:defRPr>
            </a:lvl1pPr>
            <a:lvl2pPr indent="-292100" lvl="1" marL="9144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spcBef>
                <a:spcPts val="200"/>
              </a:spcBef>
              <a:spcAft>
                <a:spcPts val="0"/>
              </a:spcAft>
              <a:buClr>
                <a:schemeClr val="dk1"/>
              </a:buClr>
              <a:buSzPts val="1000"/>
              <a:buFont typeface="Arial"/>
              <a:buChar char="–"/>
              <a:defRPr b="0" i="1" sz="1000" u="none" cap="none" strike="noStrike">
                <a:solidFill>
                  <a:schemeClr val="dk1"/>
                </a:solidFill>
                <a:latin typeface="Arial"/>
                <a:ea typeface="Arial"/>
                <a:cs typeface="Arial"/>
                <a:sym typeface="Arial"/>
              </a:defRPr>
            </a:lvl4pPr>
            <a:lvl5pPr indent="-304800" lvl="4" marL="2286000" marR="0" rtl="0" algn="l">
              <a:spcBef>
                <a:spcPts val="36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pic>
        <p:nvPicPr>
          <p:cNvPr id="8" name="Google Shape;8;n"/>
          <p:cNvPicPr preferRelativeResize="0"/>
          <p:nvPr/>
        </p:nvPicPr>
        <p:blipFill rotWithShape="1">
          <a:blip r:embed="rId2">
            <a:alphaModFix/>
          </a:blip>
          <a:srcRect b="0" l="0" r="0" t="0"/>
          <a:stretch/>
        </p:blipFill>
        <p:spPr>
          <a:xfrm>
            <a:off x="6567487" y="9092615"/>
            <a:ext cx="342900" cy="128805"/>
          </a:xfrm>
          <a:prstGeom prst="rect">
            <a:avLst/>
          </a:prstGeom>
          <a:noFill/>
          <a:ln>
            <a:noFill/>
          </a:ln>
        </p:spPr>
      </p:pic>
      <p:sp>
        <p:nvSpPr>
          <p:cNvPr id="9" name="Google Shape;9;n"/>
          <p:cNvSpPr txBox="1"/>
          <p:nvPr>
            <p:ph idx="3" type="hdr"/>
          </p:nvPr>
        </p:nvSpPr>
        <p:spPr>
          <a:xfrm>
            <a:off x="223837" y="165100"/>
            <a:ext cx="5257799" cy="199425"/>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pos="4320">
          <p15:clr>
            <a:srgbClr val="F26B43"/>
          </p15:clr>
        </p15:guide>
        <p15:guide id="2" pos="144">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to/mikeralphson/a-brief-history-of-web-apis-47k4"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d24864ace_0_0:notes"/>
          <p:cNvSpPr/>
          <p:nvPr>
            <p:ph idx="2" type="sldImg"/>
          </p:nvPr>
        </p:nvSpPr>
        <p:spPr>
          <a:xfrm>
            <a:off x="1757363" y="490538"/>
            <a:ext cx="3562500" cy="2226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d24864ace_0_0:notes"/>
          <p:cNvSpPr txBox="1"/>
          <p:nvPr>
            <p:ph idx="12" type="sldNum"/>
          </p:nvPr>
        </p:nvSpPr>
        <p:spPr>
          <a:xfrm>
            <a:off x="0" y="9062102"/>
            <a:ext cx="1938300" cy="183000"/>
          </a:xfrm>
          <a:prstGeom prst="rect">
            <a:avLst/>
          </a:prstGeom>
        </p:spPr>
        <p:txBody>
          <a:bodyPr anchorCtr="0" anchor="b" bIns="91425" lIns="91425" spcFirstLastPara="1" rIns="91425" wrap="square" tIns="91425">
            <a:noAutofit/>
          </a:bodyPr>
          <a:lstStyle/>
          <a:p>
            <a:pPr indent="0" lvl="1" marL="0" rtl="0" algn="l">
              <a:spcBef>
                <a:spcPts val="0"/>
              </a:spcBef>
              <a:spcAft>
                <a:spcPts val="0"/>
              </a:spcAft>
              <a:buClr>
                <a:srgbClr val="000000"/>
              </a:buClr>
              <a:buFont typeface="Arial"/>
              <a:buNone/>
            </a:pPr>
            <a:r>
              <a:rPr lang="en-US" sz="1400"/>
              <a:t>	</a:t>
            </a:r>
            <a:fld id="{00000000-1234-1234-1234-123412341234}" type="slidenum">
              <a:rPr lang="en-US" sz="1400"/>
              <a:t>‹#›</a:t>
            </a:fld>
            <a:r>
              <a:rPr lang="en-US" sz="1400"/>
              <a:t>	IBM SECURITY</a:t>
            </a:r>
            <a:endParaRPr sz="1400">
              <a:solidFill>
                <a:srgbClr val="000000"/>
              </a:solidFill>
            </a:endParaRPr>
          </a:p>
        </p:txBody>
      </p:sp>
      <p:sp>
        <p:nvSpPr>
          <p:cNvPr id="86" name="Google Shape;86;g9d24864ace_0_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d24864ace_0_52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d24864ace_0_52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248" name="Google Shape;248;g9d24864ace_0_52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solidFill>
                  <a:srgbClr val="1D3649"/>
                </a:solidFill>
              </a:rPr>
              <a:t>A GraphQL query cost analysis measures the cost of a 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While GraphQL query cost analyses do exist, they do not seem to be widely used.</a:t>
            </a:r>
            <a:endParaRPr/>
          </a:p>
          <a:p>
            <a:pPr indent="0" lvl="0" marL="0" rtl="0" algn="l">
              <a:spcBef>
                <a:spcPts val="200"/>
              </a:spcBef>
              <a:spcAft>
                <a:spcPts val="0"/>
              </a:spcAft>
              <a:buNone/>
            </a:pPr>
            <a:r>
              <a:rPr lang="en-US"/>
              <a:t>As a result, we set out to understand existing query cost analyses and improve upon them.</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Query cost analyses falls under two camps, dynamic and static.</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While dynamic analyses calculate the cost of a query as the query is being executed, static analyses calculate the cost of a query before the query is executed.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As a</a:t>
            </a:r>
            <a:r>
              <a:rPr lang="en-US"/>
              <a:t> dynamic analysis steps through a query, it will probe the backend for exact list sizes.</a:t>
            </a:r>
            <a:endParaRPr/>
          </a:p>
          <a:p>
            <a:pPr indent="0" lvl="0" marL="0" rtl="0" algn="l">
              <a:spcBef>
                <a:spcPts val="200"/>
              </a:spcBef>
              <a:spcAft>
                <a:spcPts val="0"/>
              </a:spcAft>
              <a:buNone/>
            </a:pPr>
            <a:r>
              <a:rPr lang="en-US"/>
              <a:t>However, by querying the backend potentially numerous times, the runtime cost will add up.</a:t>
            </a:r>
            <a:endParaRPr/>
          </a:p>
          <a:p>
            <a:pPr indent="0" lvl="0" marL="0" rtl="0" algn="l">
              <a:spcBef>
                <a:spcPts val="200"/>
              </a:spcBef>
              <a:spcAft>
                <a:spcPts val="0"/>
              </a:spcAft>
              <a:buNone/>
            </a:pPr>
            <a:r>
              <a:rPr lang="en-US"/>
              <a:t>In addition, configuring the analysis to probe the backend will require substantial engineering effort.</a:t>
            </a:r>
            <a:endParaRPr/>
          </a:p>
          <a:p>
            <a:pPr indent="0" lvl="0" marL="0" rtl="0" algn="l">
              <a:spcBef>
                <a:spcPts val="200"/>
              </a:spcBef>
              <a:spcAft>
                <a:spcPts val="0"/>
              </a:spcAft>
              <a:buNone/>
            </a:pPr>
            <a:r>
              <a:rPr lang="en-US"/>
              <a:t>In some cases, it may even be impossible.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On the other hand, a static analysis assumes a pathological data graph.</a:t>
            </a:r>
            <a:endParaRPr/>
          </a:p>
          <a:p>
            <a:pPr indent="0" lvl="0" marL="0" rtl="0" algn="l">
              <a:spcBef>
                <a:spcPts val="200"/>
              </a:spcBef>
              <a:spcAft>
                <a:spcPts val="0"/>
              </a:spcAft>
              <a:buNone/>
            </a:pPr>
            <a:r>
              <a:rPr lang="en-US"/>
              <a:t>As it steps through a query, it uses an external configuration to obtain upper-bound list sizes.</a:t>
            </a:r>
            <a:endParaRPr/>
          </a:p>
          <a:p>
            <a:pPr indent="0" lvl="0" marL="0" rtl="0" algn="l">
              <a:spcBef>
                <a:spcPts val="200"/>
              </a:spcBef>
              <a:spcAft>
                <a:spcPts val="0"/>
              </a:spcAft>
              <a:buNone/>
            </a:pPr>
            <a:r>
              <a:rPr lang="en-US"/>
              <a:t>Therefore, the analysis doesn’t need to be integrated into the backend.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To summarize, dynamic cost analyses are accurate.</a:t>
            </a:r>
            <a:br>
              <a:rPr lang="en-US"/>
            </a:br>
            <a:r>
              <a:rPr lang="en-US"/>
              <a:t>However, we argue that they are too costly in a large-scale production environment.</a:t>
            </a:r>
            <a:endParaRPr/>
          </a:p>
          <a:p>
            <a:pPr indent="0" lvl="0" marL="0" rtl="0" algn="l">
              <a:spcBef>
                <a:spcPts val="200"/>
              </a:spcBef>
              <a:spcAft>
                <a:spcPts val="0"/>
              </a:spcAft>
              <a:buNone/>
            </a:pPr>
            <a:r>
              <a:rPr lang="en-US"/>
              <a:t>The engineer costs is one thing but the runtime load may even outweigh the benefits of using a query analysis.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On the other hand, static cost analyses are fast and generalizable because they don’t need to probe the backend.</a:t>
            </a:r>
            <a:endParaRPr/>
          </a:p>
          <a:p>
            <a:pPr indent="0" lvl="0" marL="0" rtl="0" algn="l">
              <a:spcBef>
                <a:spcPts val="200"/>
              </a:spcBef>
              <a:spcAft>
                <a:spcPts val="0"/>
              </a:spcAft>
              <a:buNone/>
            </a:pPr>
            <a:r>
              <a:rPr lang="en-US"/>
              <a:t>It simply relies on the configuration.</a:t>
            </a:r>
            <a:endParaRPr/>
          </a:p>
          <a:p>
            <a:pPr indent="0" lvl="0" marL="0" rtl="0" algn="l">
              <a:spcBef>
                <a:spcPts val="200"/>
              </a:spcBef>
              <a:spcAft>
                <a:spcPts val="0"/>
              </a:spcAft>
              <a:buNone/>
            </a:pPr>
            <a:r>
              <a:rPr lang="en-US"/>
              <a:t>As a result, we believe that a robust static cost analysis is key to helping GraphQL providers protect their APIs.</a:t>
            </a:r>
            <a:endParaRPr/>
          </a:p>
          <a:p>
            <a:pPr indent="0" lvl="0" marL="0" rtl="0" algn="l">
              <a:spcBef>
                <a:spcPts val="200"/>
              </a:spcBef>
              <a:spcAft>
                <a:spcPts val="0"/>
              </a:spcAft>
              <a:buNone/>
            </a:pPr>
            <a:r>
              <a:rPr lang="en-US"/>
              <a:t>However, existing static analyses cannot handle common GraphQL conventions, have limited configurability, and only work for simple GraphQL interfaces.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 backend will provide an accurate list size, allowing for an accurate overall estimate.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 external configuration may contain hard-coded list values or point to places in the query where the list size can be obtained from, for example an argument value.</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What we noticed about existing static analyses and what we will show later in the evaluation section is that they are “primitive”...</a:t>
            </a:r>
            <a:endParaRPr>
              <a:solidFill>
                <a:srgbClr val="1D3649"/>
              </a:solidFill>
            </a:endParaRPr>
          </a:p>
          <a:p>
            <a:pPr indent="0" lvl="0" marL="0" rtl="0" algn="l">
              <a:spcBef>
                <a:spcPts val="200"/>
              </a:spcBef>
              <a:spcAft>
                <a:spcPts val="0"/>
              </a:spcAft>
              <a:buNone/>
            </a:pPr>
            <a:r>
              <a:rPr lang="en-US">
                <a:solidFill>
                  <a:srgbClr val="1D3649"/>
                </a:solidFill>
              </a:rPr>
              <a:t>…and what I mean by “primitive” is that they may work for simple GraphQL schemas but not for more complex ones.</a:t>
            </a:r>
            <a:endParaRPr>
              <a:solidFill>
                <a:srgbClr val="1D3649"/>
              </a:solidFill>
            </a:endParaRPr>
          </a:p>
          <a:p>
            <a:pPr indent="0" lvl="0" marL="0" rtl="0" algn="l">
              <a:spcBef>
                <a:spcPts val="200"/>
              </a:spcBef>
              <a:spcAft>
                <a:spcPts val="0"/>
              </a:spcAft>
              <a:buNone/>
            </a:pPr>
            <a:r>
              <a:rPr lang="en-US">
                <a:solidFill>
                  <a:srgbClr val="1D3649"/>
                </a:solidFill>
              </a:rPr>
              <a:t>Additionally, they cannot handle common GraphQL conventions, namely pagination.</a:t>
            </a:r>
            <a:endParaRPr>
              <a:solidFill>
                <a:srgbClr val="1D3649"/>
              </a:solidFill>
            </a:endParaRPr>
          </a:p>
          <a:p>
            <a:pPr indent="0" lvl="0" marL="0" rtl="0" algn="l">
              <a:spcBef>
                <a:spcPts val="200"/>
              </a:spcBef>
              <a:spcAft>
                <a:spcPts val="0"/>
              </a:spcAft>
              <a:buNone/>
            </a:pPr>
            <a:r>
              <a:t/>
            </a:r>
            <a:endParaRPr>
              <a:solidFill>
                <a:srgbClr val="1D364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d24864ace_0_54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d24864ace_0_54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265" name="Google Shape;265;g9d24864ace_0_54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Our analysis follows the paradigm of static query analysis but differs from existing analyses in a number of ways.</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provide two distinct definitions of query complexity.</a:t>
            </a:r>
            <a:endParaRPr/>
          </a:p>
          <a:p>
            <a:pPr indent="0" lvl="0" marL="0" rtl="0" algn="l">
              <a:spcBef>
                <a:spcPts val="200"/>
              </a:spcBef>
              <a:spcAft>
                <a:spcPts val="0"/>
              </a:spcAft>
              <a:buNone/>
            </a:pPr>
            <a:r>
              <a:rPr lang="en-US"/>
              <a:t>Whereas</a:t>
            </a:r>
            <a:r>
              <a:rPr lang="en-US"/>
              <a:t> </a:t>
            </a:r>
            <a:r>
              <a:rPr lang="en-US"/>
              <a:t>existing</a:t>
            </a:r>
            <a:r>
              <a:rPr lang="en-US"/>
              <a:t> analyses only provide a single complexity measure, we believe that our two measures of query complexity better reflect how GraphQL queries are executed.</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Our analysis can handle common schema conventions. </a:t>
            </a:r>
            <a:endParaRPr/>
          </a:p>
          <a:p>
            <a:pPr indent="0" lvl="0" marL="0" rtl="0" algn="l">
              <a:spcBef>
                <a:spcPts val="200"/>
              </a:spcBef>
              <a:spcAft>
                <a:spcPts val="0"/>
              </a:spcAft>
              <a:buNone/>
            </a:pPr>
            <a:r>
              <a:rPr lang="en-US"/>
              <a:t>It can also take advantage of conventions to simplify configuration.</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build our analysis on formal GraphQL semantics</a:t>
            </a:r>
            <a:endParaRPr/>
          </a:p>
          <a:p>
            <a:pPr indent="0" lvl="0" marL="0" rtl="0" algn="l">
              <a:spcBef>
                <a:spcPts val="200"/>
              </a:spcBef>
              <a:spcAft>
                <a:spcPts val="0"/>
              </a:spcAft>
              <a:buNone/>
            </a:pPr>
            <a:r>
              <a:rPr lang="en-US"/>
              <a:t>This allows us to prove that our analysis is correct and produces not just an upper-bound, but a tight one.</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perform the first evaluation of such an analysis on real-world APIs. </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There are two popular methods of pagination. We did not find any existing analyses that could handle both methods.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However, real-world schemas may use one form of pagination, both forms, or none at all. Our analysis can handle all of these cases.</a:t>
            </a:r>
            <a:endParaRPr>
              <a:solidFill>
                <a:srgbClr val="1D3649"/>
              </a:solidFill>
            </a:endParaRPr>
          </a:p>
          <a:p>
            <a:pPr indent="0" lvl="0" marL="0" rtl="0" algn="l">
              <a:spcBef>
                <a:spcPts val="200"/>
              </a:spcBef>
              <a:spcAft>
                <a:spcPts val="0"/>
              </a:spcAft>
              <a:buNone/>
            </a:pPr>
            <a:r>
              <a:rPr lang="en-US">
                <a:solidFill>
                  <a:srgbClr val="1D3649"/>
                </a:solidFill>
              </a:rPr>
              <a:t>Additionally, our analysis takes advantage of naming conventions and streamlines configuration by taking advantage of regular expressions.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And in doing so, we make additional contributions by 1) publishing a corpus of 10,000 anonymized GraphQL query-response pairs that we used for the evaluation, the first of its kind, and 2) open-sourcing the GraphQL query generator that we used to create said corpus.</a:t>
            </a:r>
            <a:endParaRPr>
              <a:solidFill>
                <a:srgbClr val="1D364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9d24864ace_0_484: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9d24864ace_0_484: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272" name="Google Shape;272;g9d24864ace_0_484: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To better illustrate how our analysis works, we need to first take a deep dive into GraphQL.</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GraphQL interface is composed of a schema and a set of resolvers.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schema defines the shape of the data graph </a:t>
            </a:r>
            <a:r>
              <a:rPr lang="en-US"/>
              <a:t>whereas</a:t>
            </a:r>
            <a:r>
              <a:rPr lang="en-US"/>
              <a:t> the resolvers fetches the data.</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Let’s first look at the schema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d24864ace_0_13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d24864ace_0_13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285" name="Google Shape;285;g9d24864ace_0_13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“type” keyword allows you to define object types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Here we define a User type as well as a Query type, which is the entry point to all queries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d24864ace_0_17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9d24864ace_0_17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03" name="Google Shape;303;g9d24864ace_0_17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Object types have fields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Object types must have at least one field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As you can see, on the Query type, you can query for a user.</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And on the User type, you can query for the user’s ID as well as the user’s name.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9d24864ace_0_15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9d24864ace_0_15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23" name="Google Shape;323;g9d24864ace_0_15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Some fields can also have arguments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this case, the user that you can query for is identified by a user ID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d24864ace_0_19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9d24864ace_0_19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39" name="Google Shape;339;g9d24864ace_0_19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And all fields must have a return type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d24864ace_0_447: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d24864ace_0_447: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59" name="Google Shape;359;g9d24864ace_0_447: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Creating GraphQL queries is just a matter of composing fields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this case, we are querying for the User with userID 1 and his name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9d24864ace_0_46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9d24864ace_0_46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75" name="Google Shape;375;g9d24864ace_0_46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And here is where resolvers come into play.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Each field has its own resolver and resolvers are small functions that contain arbitrary code that returns data.</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this case, the user field has some resolver that will fetch a User object</a:t>
            </a:r>
            <a:endParaRPr/>
          </a:p>
          <a:p>
            <a:pPr indent="0" lvl="0" marL="0" rtl="0" algn="l">
              <a:spcBef>
                <a:spcPts val="200"/>
              </a:spcBef>
              <a:spcAft>
                <a:spcPts val="0"/>
              </a:spcAft>
              <a:buNone/>
            </a:pPr>
            <a:r>
              <a:rPr lang="en-US"/>
              <a:t>And the name field has some resolver that will extract the name field from said User object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GraphQL’s robust type system, leaf fields, such as the name field, are trivial and can be omitted.</a:t>
            </a:r>
            <a:endParaRPr/>
          </a:p>
          <a:p>
            <a:pPr indent="0" lvl="0" marL="0" rtl="0" algn="l">
              <a:spcBef>
                <a:spcPts val="200"/>
              </a:spcBef>
              <a:spcAft>
                <a:spcPts val="0"/>
              </a:spcAft>
              <a:buNone/>
            </a:pPr>
            <a:r>
              <a:rPr lang="en-US"/>
              <a:t>Likewise, for the rest of the talk, we will focus on distinct objects and resolvers returning objects.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Because of GraphQL’s robust type system, when the user field resolves to a User object.</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GraphQL already knows that the next step is to resolve the fields on the User type.</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Therefore, many GraphQL libraries allow you to omit these kinds of simple resolvers.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Because the function contains arbitrary code, a GraphQL server can talk to any kind of backend, be it a database, an API, a file, or even other GraphQL servers.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https://www.apollographql.com/blog/graphql-explained-5844742f195e/</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t>Resolve functions are like little routers. They specify how the types and fields in the schema are connected to various backends, answering the questions “How do I get the data for Authors?” and “Which backend do I need to call with what arguments to get the data for Posts?”.</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Clr>
                <a:schemeClr val="dk1"/>
              </a:buClr>
              <a:buSzPts val="1100"/>
              <a:buFont typeface="Arial"/>
              <a:buNone/>
            </a:pPr>
            <a:r>
              <a:rPr lang="en-US"/>
              <a:t>GraphQL resolve functions can contain arbitrary code, which means a GraphQL server can to talk to any kind of backend, even other GraphQL servers. For example, the Author type could be stored in a SQL database, while Posts are stored in MongoDB, or even handled by a microservice.</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rPr lang="en-US"/>
              <a:t>Perhaps the greatest feature of GraphQL is that it hides all of the backend complexity from clients. No matter how many backends your app uses, all the client will see is a single GraphQL endpoint with a simple, self-documenting API for your application.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d24864ace_0_11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d24864ace_0_11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394" name="Google Shape;394;g9d24864ace_0_11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With a list return type, it is possible to query for much more data </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For example, I added a friends field on the User type which can query for a number of Users.</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If list types are nested within each other, then the </a:t>
            </a:r>
            <a:r>
              <a:rPr b="1" lang="en-US">
                <a:solidFill>
                  <a:srgbClr val="1D3649"/>
                </a:solidFill>
              </a:rPr>
              <a:t>size of the response data</a:t>
            </a:r>
            <a:r>
              <a:rPr lang="en-US">
                <a:solidFill>
                  <a:srgbClr val="1D3649"/>
                </a:solidFill>
              </a:rPr>
              <a:t> as well as the </a:t>
            </a:r>
            <a:r>
              <a:rPr b="1" lang="en-US"/>
              <a:t>number of resolvers</a:t>
            </a:r>
            <a:r>
              <a:rPr lang="en-US"/>
              <a:t> will grow exponentially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You can begin to see how a static analysis can work.</a:t>
            </a:r>
            <a:endParaRPr/>
          </a:p>
          <a:p>
            <a:pPr indent="0" lvl="0" marL="0" rtl="0" algn="l">
              <a:spcBef>
                <a:spcPts val="200"/>
              </a:spcBef>
              <a:spcAft>
                <a:spcPts val="0"/>
              </a:spcAft>
              <a:buNone/>
            </a:pPr>
            <a:r>
              <a:rPr lang="en-US"/>
              <a:t>If we know the maximum sizes of list fields from a configuration, it is possible to calculate an upper bound on the size of the response data and the number of resolvers that will be called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248253c18_0_8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248253c18_0_8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106" name="Google Shape;106;g6248253c18_0_8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landscape of web APIs is constantly evolving. </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recent web API model is GraphQL, which is both a query language and a runtime for </a:t>
            </a:r>
            <a:r>
              <a:rPr lang="en-US"/>
              <a:t>fulfilling</a:t>
            </a:r>
            <a:r>
              <a:rPr lang="en-US"/>
              <a:t> those queries.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advantage of GraphQL is that clients can </a:t>
            </a:r>
            <a:r>
              <a:rPr lang="en-US">
                <a:solidFill>
                  <a:srgbClr val="1D3649"/>
                </a:solidFill>
              </a:rPr>
              <a:t>express the data they want to retrieve, and servers will respond with exactly the required data.</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For the last two decades or so, there has been debate over what is the best approach to designing web APIs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Some contenders are RPC, REST, SOAP</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January 2015, Facebook announced a new contender in this debate: GraphQL, the subject of this talk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January 2015 Facebook announced that its internal client APIs were being built on a new technology called GraphQL (though it had been in development in one shape or another since 2011). This is an API framework which owes a little to the RPC model, a little to REST and its use of web protocols, but also strikes out in its own direction. (</a:t>
            </a:r>
            <a:r>
              <a:rPr lang="en-US" sz="1100" u="sng">
                <a:solidFill>
                  <a:schemeClr val="hlink"/>
                </a:solidFill>
                <a:hlinkClick r:id="rId2"/>
              </a:rPr>
              <a:t>https://dev.to/mikeralphson/a-brief-history-of-web-apis-47k4</a:t>
            </a: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a42ddef4c4_0_6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a42ddef4c4_0_6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411" name="Google Shape;411;ga42ddef4c4_0_6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Say we want to calculate the maximum response size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(Click)</a:t>
            </a:r>
            <a:endParaRPr/>
          </a:p>
          <a:p>
            <a:pPr indent="0" lvl="0" marL="0" rtl="0" algn="l">
              <a:spcBef>
                <a:spcPts val="200"/>
              </a:spcBef>
              <a:spcAft>
                <a:spcPts val="0"/>
              </a:spcAft>
              <a:buNone/>
            </a:pPr>
            <a:r>
              <a:rPr lang="en-US"/>
              <a:t>Assuming, the friends field will return at most 3 users, we can calculate that the query as a whole will return at most 4 users</a:t>
            </a:r>
            <a:endParaRPr/>
          </a:p>
          <a:p>
            <a:pPr indent="0" lvl="0" marL="0" rtl="0" algn="l">
              <a:spcBef>
                <a:spcPts val="200"/>
              </a:spcBef>
              <a:spcAft>
                <a:spcPts val="0"/>
              </a:spcAft>
              <a:buNone/>
            </a:pPr>
            <a:r>
              <a:rPr lang="en-US"/>
              <a:t>1 from the initial user field…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...and another 3 from the friends field</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our response, we can verify that there are only 3 users...</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...which is below the aforementioned upper bound.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a42ddef4c4_0_77: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a42ddef4c4_0_77: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433" name="Google Shape;433;ga42ddef4c4_0_77: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Given the same assumption as before…</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...we can also calculate the maximum number of resolvers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which is one user field and one friends field.</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In the response, it is the same.</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this particular example, the maximum list size did not come into play, but with more nesting, then we would see it being utilized.</a:t>
            </a:r>
            <a:endParaRPr/>
          </a:p>
          <a:p>
            <a:pPr indent="0" lvl="0" marL="0" rtl="0" algn="l">
              <a:spcBef>
                <a:spcPts val="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9d24864ace_0_37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9d24864ace_0_37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455" name="Google Shape;455;g9d24864ace_0_37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Clr>
                <a:schemeClr val="dk1"/>
              </a:buClr>
              <a:buSzPts val="1100"/>
              <a:buFont typeface="Arial"/>
              <a:buNone/>
            </a:pPr>
            <a:r>
              <a:rPr lang="en-US">
                <a:solidFill>
                  <a:srgbClr val="1D3649"/>
                </a:solidFill>
              </a:rPr>
              <a:t>In the previous examples, we calculated the response size and the maximum number of resolvers.</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If we assign a weight to each type and a weight to each resolver, </a:t>
            </a:r>
            <a:r>
              <a:rPr lang="en-US">
                <a:solidFill>
                  <a:srgbClr val="1D3649"/>
                </a:solidFill>
              </a:rPr>
              <a:t>then we can calculate two weighted recursive sums that will represent the complexity of the query.</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define the former as type complexity and the latter as resolve complexity.</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rgbClr val="1D3649"/>
              </a:buClr>
              <a:buSzPts val="1100"/>
              <a:buFont typeface="Arial"/>
              <a:buNone/>
            </a:pPr>
            <a:r>
              <a:rPr lang="en-US">
                <a:solidFill>
                  <a:srgbClr val="1D3649"/>
                </a:solidFill>
              </a:rPr>
              <a:t>If we assign a weight to each type when calculating the response size and if we assign a weight to each resolver when calculating the number of resolvers, then we can calculate two weighted recursive sums that will represent the complexity of the 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With this in mind, we propose two complexity metrics intended to measure costs from the perspectives of a GraphQL service provider and a client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t>Resolve complexity reflects the server’s query execution cost.</a:t>
            </a:r>
            <a:endParaRPr/>
          </a:p>
          <a:p>
            <a:pPr indent="0" lvl="0" marL="0" rtl="0" algn="l">
              <a:spcBef>
                <a:spcPts val="200"/>
              </a:spcBef>
              <a:spcAft>
                <a:spcPts val="0"/>
              </a:spcAft>
              <a:buClr>
                <a:schemeClr val="dk1"/>
              </a:buClr>
              <a:buSzPts val="1100"/>
              <a:buFont typeface="Arial"/>
              <a:buNone/>
            </a:pPr>
            <a:r>
              <a:rPr lang="en-US"/>
              <a:t>Type complexity reflects the size of the data retrieved by a query.</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rPr lang="en-US"/>
              <a:t>GraphQL service providers will benefit from </a:t>
            </a:r>
            <a:r>
              <a:rPr b="1" lang="en-US"/>
              <a:t>either measure</a:t>
            </a:r>
            <a:r>
              <a:rPr lang="en-US"/>
              <a:t>, e.g., leveraging them to inform </a:t>
            </a:r>
            <a:r>
              <a:rPr b="1" lang="en-US"/>
              <a:t>load balancing</a:t>
            </a:r>
            <a:r>
              <a:rPr lang="en-US"/>
              <a:t>, </a:t>
            </a:r>
            <a:r>
              <a:rPr b="1" lang="en-US"/>
              <a:t>threat-prevention</a:t>
            </a:r>
            <a:r>
              <a:rPr lang="en-US"/>
              <a:t>, </a:t>
            </a:r>
            <a:r>
              <a:rPr b="1" lang="en-US"/>
              <a:t>resolver resource allocation</a:t>
            </a:r>
            <a:r>
              <a:rPr lang="en-US"/>
              <a:t>, or </a:t>
            </a:r>
            <a:r>
              <a:rPr b="1" lang="en-US"/>
              <a:t>request pricing based</a:t>
            </a:r>
            <a:r>
              <a:rPr lang="en-US"/>
              <a:t> on the </a:t>
            </a:r>
            <a:r>
              <a:rPr b="1" lang="en-US"/>
              <a:t>execution cost</a:t>
            </a:r>
            <a:r>
              <a:rPr lang="en-US"/>
              <a:t> or </a:t>
            </a:r>
            <a:r>
              <a:rPr b="1" lang="en-US"/>
              <a:t>response size</a:t>
            </a:r>
            <a:r>
              <a:rPr lang="en-US"/>
              <a:t>. </a:t>
            </a:r>
            <a:endParaRPr/>
          </a:p>
          <a:p>
            <a:pPr indent="0" lvl="0" marL="0" rtl="0" algn="l">
              <a:spcBef>
                <a:spcPts val="200"/>
              </a:spcBef>
              <a:spcAft>
                <a:spcPts val="0"/>
              </a:spcAft>
              <a:buNone/>
            </a:pPr>
            <a:r>
              <a:rPr lang="en-US"/>
              <a:t>GraphQL clients will benefit from understanding the </a:t>
            </a:r>
            <a:r>
              <a:rPr b="1" lang="en-US"/>
              <a:t>type complexity</a:t>
            </a:r>
            <a:r>
              <a:rPr lang="en-US"/>
              <a:t> of a query, which may affect their contracts with GraphQL services and network providers, or their caching policies.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intuition behind our analysis is straightforward. </a:t>
            </a:r>
            <a:endParaRPr/>
          </a:p>
          <a:p>
            <a:pPr indent="0" lvl="0" marL="0" rtl="0" algn="l">
              <a:spcBef>
                <a:spcPts val="200"/>
              </a:spcBef>
              <a:spcAft>
                <a:spcPts val="0"/>
              </a:spcAft>
              <a:buNone/>
            </a:pPr>
            <a:r>
              <a:rPr lang="en-US"/>
              <a:t>A GraphQL query describes the size and shape of the response. </a:t>
            </a:r>
            <a:endParaRPr/>
          </a:p>
          <a:p>
            <a:pPr indent="0" lvl="0" marL="0" rtl="0" algn="l">
              <a:spcBef>
                <a:spcPts val="200"/>
              </a:spcBef>
              <a:spcAft>
                <a:spcPts val="0"/>
              </a:spcAft>
              <a:buClr>
                <a:schemeClr val="dk1"/>
              </a:buClr>
              <a:buSzPts val="1100"/>
              <a:buFont typeface="Arial"/>
              <a:buNone/>
            </a:pPr>
            <a:r>
              <a:rPr lang="en-US"/>
              <a:t>With an appropriate formalization of GraphQL semantics, an upper bound on resolve complexity and type complexity can be calculated using weighted recursive sums.</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9d24864ace_0_384: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9d24864ace_0_384: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462" name="Google Shape;462;g9d24864ace_0_384: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are the formalizations of the complexities.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 4)</a:t>
            </a:r>
            <a:endParaRPr/>
          </a:p>
          <a:p>
            <a:pPr indent="0" lvl="0" marL="0" rtl="0" algn="l">
              <a:spcBef>
                <a:spcPts val="200"/>
              </a:spcBef>
              <a:spcAft>
                <a:spcPts val="0"/>
              </a:spcAft>
              <a:buNone/>
            </a:pPr>
            <a:r>
              <a:rPr lang="en-US"/>
              <a:t>The type complexity is the product of the maximum list size and the sum of the type weight and the type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 4)</a:t>
            </a:r>
            <a:endParaRPr/>
          </a:p>
          <a:p>
            <a:pPr indent="0" lvl="0" marL="0" rtl="0" algn="l">
              <a:spcBef>
                <a:spcPts val="200"/>
              </a:spcBef>
              <a:spcAft>
                <a:spcPts val="0"/>
              </a:spcAft>
              <a:buNone/>
            </a:pPr>
            <a:r>
              <a:rPr lang="en-US"/>
              <a:t>The resolve complexity is the sum of the resolve weight and the product of the maximum list size and the resolve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Here are the formulas used to calculate the type and resolve complexity.</a:t>
            </a:r>
            <a:br>
              <a:rPr lang="en-US"/>
            </a:b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Focus on the highlighted expressions.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These formulas are recursive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type complexity is equal to the l…</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maximum size of the current list or 1 if the field does not return a list, multiplied by</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the sum of the type weight of the return type and the type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On the other hand, resolve complexity is the sum of the resolve weight </a:t>
            </a:r>
            <a:endParaRPr/>
          </a:p>
          <a:p>
            <a:pPr indent="0" lvl="0" marL="0" rtl="0" algn="l">
              <a:spcBef>
                <a:spcPts val="200"/>
              </a:spcBef>
              <a:spcAft>
                <a:spcPts val="0"/>
              </a:spcAft>
              <a:buNone/>
            </a:pPr>
            <a:r>
              <a:rPr lang="en-US"/>
              <a:t>(Click) </a:t>
            </a:r>
            <a:endParaRPr/>
          </a:p>
          <a:p>
            <a:pPr indent="0" lvl="0" marL="0" rtl="0" algn="l">
              <a:spcBef>
                <a:spcPts val="200"/>
              </a:spcBef>
              <a:spcAft>
                <a:spcPts val="0"/>
              </a:spcAft>
              <a:buNone/>
            </a:pPr>
            <a:r>
              <a:rPr lang="en-US"/>
              <a:t>and the product </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of l, the maximum size of the current list or 1 if the field does not return a list and the resolve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Type </a:t>
            </a:r>
            <a:r>
              <a:rPr lang="en-US"/>
              <a:t>complexity must reflect the cost of instantiating every element.</a:t>
            </a:r>
            <a:endParaRPr/>
          </a:p>
          <a:p>
            <a:pPr indent="0" lvl="0" marL="0" rtl="0" algn="l">
              <a:spcBef>
                <a:spcPts val="200"/>
              </a:spcBef>
              <a:spcAft>
                <a:spcPts val="0"/>
              </a:spcAft>
              <a:buClr>
                <a:schemeClr val="dk1"/>
              </a:buClr>
              <a:buSzPts val="1100"/>
              <a:buFont typeface="Arial"/>
              <a:buNone/>
            </a:pPr>
            <a:r>
              <a:rPr lang="en-US"/>
              <a:t>Every element thus adds the weight of the returned type 𝑡 to the complexity.</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53dd2ce408_0_4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53dd2ce408_0_4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480" name="Google Shape;480;g53dd2ce408_0_4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Clr>
                <a:srgbClr val="1D3649"/>
              </a:buClr>
              <a:buSzPts val="1100"/>
              <a:buFont typeface="Arial"/>
              <a:buNone/>
            </a:pPr>
            <a:r>
              <a:rPr lang="en-US">
                <a:solidFill>
                  <a:srgbClr val="1D3649"/>
                </a:solidFill>
              </a:rPr>
              <a:t>We believe GraphQL service providers will benefit from </a:t>
            </a:r>
            <a:r>
              <a:rPr b="1" lang="en-US">
                <a:solidFill>
                  <a:srgbClr val="1D3649"/>
                </a:solidFill>
              </a:rPr>
              <a:t>either measure</a:t>
            </a:r>
            <a:r>
              <a:rPr lang="en-US">
                <a:solidFill>
                  <a:srgbClr val="1D3649"/>
                </a:solidFill>
              </a:rPr>
              <a:t>, e.g., leveraging them to inform </a:t>
            </a:r>
            <a:r>
              <a:rPr b="1" lang="en-US">
                <a:solidFill>
                  <a:srgbClr val="1D3649"/>
                </a:solidFill>
              </a:rPr>
              <a:t>load balancing</a:t>
            </a:r>
            <a:r>
              <a:rPr lang="en-US">
                <a:solidFill>
                  <a:srgbClr val="1D3649"/>
                </a:solidFill>
              </a:rPr>
              <a:t>, </a:t>
            </a:r>
            <a:r>
              <a:rPr b="1" lang="en-US">
                <a:solidFill>
                  <a:srgbClr val="1D3649"/>
                </a:solidFill>
              </a:rPr>
              <a:t>threat-prevention</a:t>
            </a:r>
            <a:r>
              <a:rPr lang="en-US">
                <a:solidFill>
                  <a:srgbClr val="1D3649"/>
                </a:solidFill>
              </a:rPr>
              <a:t>, </a:t>
            </a:r>
            <a:r>
              <a:rPr b="1" lang="en-US">
                <a:solidFill>
                  <a:srgbClr val="1D3649"/>
                </a:solidFill>
              </a:rPr>
              <a:t>resolver resource allocation</a:t>
            </a:r>
            <a:r>
              <a:rPr lang="en-US">
                <a:solidFill>
                  <a:srgbClr val="1D3649"/>
                </a:solidFill>
              </a:rPr>
              <a:t>, or </a:t>
            </a:r>
            <a:r>
              <a:rPr b="1" lang="en-US">
                <a:solidFill>
                  <a:srgbClr val="1D3649"/>
                </a:solidFill>
              </a:rPr>
              <a:t>request pricing based</a:t>
            </a:r>
            <a:r>
              <a:rPr lang="en-US">
                <a:solidFill>
                  <a:srgbClr val="1D3649"/>
                </a:solidFill>
              </a:rPr>
              <a:t> on the </a:t>
            </a:r>
            <a:r>
              <a:rPr b="1" lang="en-US">
                <a:solidFill>
                  <a:srgbClr val="1D3649"/>
                </a:solidFill>
              </a:rPr>
              <a:t>response size </a:t>
            </a:r>
            <a:r>
              <a:rPr lang="en-US">
                <a:solidFill>
                  <a:srgbClr val="1D3649"/>
                </a:solidFill>
              </a:rPr>
              <a:t>or</a:t>
            </a:r>
            <a:r>
              <a:rPr b="1" lang="en-US">
                <a:solidFill>
                  <a:srgbClr val="1D3649"/>
                </a:solidFill>
              </a:rPr>
              <a:t> execution cost</a:t>
            </a:r>
            <a:r>
              <a:rPr lang="en-US">
                <a:solidFill>
                  <a:srgbClr val="1D3649"/>
                </a:solidFill>
              </a:rPr>
              <a:t>. </a:t>
            </a:r>
            <a:endParaRPr>
              <a:solidFill>
                <a:srgbClr val="1D3649"/>
              </a:solidFill>
            </a:endParaRPr>
          </a:p>
          <a:p>
            <a:pPr indent="0" lvl="0" marL="0" rtl="0" algn="l">
              <a:spcBef>
                <a:spcPts val="200"/>
              </a:spcBef>
              <a:spcAft>
                <a:spcPts val="0"/>
              </a:spcAft>
              <a:buClr>
                <a:srgbClr val="1D3649"/>
              </a:buClr>
              <a:buSzPts val="1100"/>
              <a:buFont typeface="Arial"/>
              <a:buNone/>
            </a:pPr>
            <a:r>
              <a:rPr lang="en-US">
                <a:solidFill>
                  <a:srgbClr val="1D3649"/>
                </a:solidFill>
              </a:rPr>
              <a:t>We also believe GraphQL clients will benefit from understanding the </a:t>
            </a:r>
            <a:r>
              <a:rPr b="1" lang="en-US">
                <a:solidFill>
                  <a:srgbClr val="1D3649"/>
                </a:solidFill>
              </a:rPr>
              <a:t>type complexity</a:t>
            </a:r>
            <a:r>
              <a:rPr lang="en-US">
                <a:solidFill>
                  <a:srgbClr val="1D3649"/>
                </a:solidFill>
              </a:rPr>
              <a:t> of a query, which may affect their contracts with GraphQL services and network providers, or their caching policies.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3be2b2626_0_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a3be2b2626_0_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489" name="Google Shape;489;ga3be2b2626_0_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So, how do is the analysis configured?</a:t>
            </a:r>
            <a:endParaRPr/>
          </a:p>
          <a:p>
            <a:pPr indent="0" lvl="0" marL="0" rtl="0" algn="l">
              <a:spcBef>
                <a:spcPts val="200"/>
              </a:spcBef>
              <a:spcAft>
                <a:spcPts val="0"/>
              </a:spcAft>
              <a:buNone/>
            </a:pPr>
            <a:r>
              <a:rPr lang="en-US"/>
              <a:t>Unless our analysis </a:t>
            </a:r>
            <a:r>
              <a:rPr lang="en-US"/>
              <a:t>accounts for common GraphQL design practices, the resulting bound may not be accurate.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One particularly important practice is pagination.</a:t>
            </a:r>
            <a:endParaRPr/>
          </a:p>
          <a:p>
            <a:pPr indent="0" lvl="0" marL="0" rtl="0" algn="l">
              <a:spcBef>
                <a:spcPts val="200"/>
              </a:spcBef>
              <a:spcAft>
                <a:spcPts val="0"/>
              </a:spcAft>
              <a:buNone/>
            </a:pPr>
            <a:r>
              <a:rPr lang="en-US"/>
              <a:t>How does does pagination in GraphQL work and how does our analysis handle it?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GraphQL has two pagination conventions and they are slicing and connection.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If no pagination is being used, then a list field can return any number of objects.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In this case, you can see that the friends field returns 5 users.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slicing pattern uses what are known as…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 ...limit arguments to bound the sizes of lists.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As you can see here, the limit argument forces the friends field to return at most 3 user objects. </a:t>
            </a:r>
            <a:endParaRPr/>
          </a:p>
          <a:p>
            <a:pPr indent="0" lvl="0" marL="0" rtl="0" algn="l">
              <a:spcBef>
                <a:spcPts val="200"/>
              </a:spcBef>
              <a:spcAft>
                <a:spcPts val="0"/>
              </a:spcAft>
              <a:buNone/>
            </a:pPr>
            <a:r>
              <a:rPr lang="en-US"/>
              <a:t>To clarify, limit arguments can have names other than “limit”. Some other common limit arguments are “first” and “last”.</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connections pattern is similar to the slicing pattern but can allow for more intricate pagination.</a:t>
            </a:r>
            <a:endParaRPr/>
          </a:p>
          <a:p>
            <a:pPr indent="0" lvl="0" marL="0" rtl="0" algn="l">
              <a:spcBef>
                <a:spcPts val="200"/>
              </a:spcBef>
              <a:spcAft>
                <a:spcPts val="0"/>
              </a:spcAft>
              <a:buNone/>
            </a:pPr>
            <a:r>
              <a:rPr lang="en-US"/>
              <a:t>It also uses…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limit arguments...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but it also has Connection and Edge types which introduces extra levels of indirection.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As you can see, the friends field does not return Users but instead, a UserConnection object that contains the Users. </a:t>
            </a:r>
            <a:endParaRPr/>
          </a:p>
          <a:p>
            <a:pPr indent="0" lvl="0" marL="0" rtl="0" algn="l">
              <a:spcBef>
                <a:spcPts val="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a3be2b2626_0_5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a3be2b2626_0_5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525" name="Google Shape;525;ga3be2b2626_0_5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we can see some sample configurations.</a:t>
            </a:r>
            <a:endParaRPr/>
          </a:p>
          <a:p>
            <a:pPr indent="0" lvl="0" marL="0" rtl="0" algn="l">
              <a:spcBef>
                <a:spcPts val="200"/>
              </a:spcBef>
              <a:spcAft>
                <a:spcPts val="0"/>
              </a:spcAft>
              <a:buNone/>
            </a:pPr>
            <a:r>
              <a:rPr lang="en-US"/>
              <a:t>There is a section for resolver configuration and a section for type configuration.</a:t>
            </a:r>
            <a:endParaRPr/>
          </a:p>
          <a:p>
            <a:pPr indent="0" lvl="0" marL="0" rtl="0" algn="l">
              <a:spcBef>
                <a:spcPts val="200"/>
              </a:spcBef>
              <a:spcAft>
                <a:spcPts val="0"/>
              </a:spcAft>
              <a:buNone/>
            </a:pPr>
            <a:r>
              <a:rPr lang="en-US"/>
              <a:t>Resolvers and types are identified by their names but we also allow regular expressions and wildcards.</a:t>
            </a:r>
            <a:endParaRPr/>
          </a:p>
          <a:p>
            <a:pPr indent="0" lvl="0" marL="0" rtl="0" algn="l">
              <a:spcBef>
                <a:spcPts val="200"/>
              </a:spcBef>
              <a:spcAft>
                <a:spcPts val="0"/>
              </a:spcAft>
              <a:buNone/>
            </a:pPr>
            <a:r>
              <a:rPr lang="en-US"/>
              <a:t>We can assign resolverWeights and typeWeights among other properties.</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For example, for unpaginated lists fields, we can set a…</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defaultLimit that will represent the maximum number of objects that the field will return.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For the slicing pattern, we can</a:t>
            </a:r>
            <a:r>
              <a:rPr lang="en-US"/>
              <a:t>…</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...identify limit arguments.</a:t>
            </a:r>
            <a:endParaRPr/>
          </a:p>
          <a:p>
            <a:pPr indent="0" lvl="0" marL="0" rtl="0" algn="l">
              <a:spcBef>
                <a:spcPts val="200"/>
              </a:spcBef>
              <a:spcAft>
                <a:spcPts val="0"/>
              </a:spcAft>
              <a:buNone/>
            </a:pPr>
            <a:r>
              <a:rPr lang="en-US"/>
              <a:t>If a limit argument is used in a query, then the analysis will use the argument value as the maximum number of objects that the field will return.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Lastly, for the connections pattern, we set not only the limitArgument but also the limitedFields.</a:t>
            </a:r>
            <a:endParaRPr/>
          </a:p>
          <a:p>
            <a:pPr indent="0" lvl="0" marL="0" rtl="0" algn="l">
              <a:spcBef>
                <a:spcPts val="200"/>
              </a:spcBef>
              <a:spcAft>
                <a:spcPts val="0"/>
              </a:spcAft>
              <a:buNone/>
            </a:pPr>
            <a:r>
              <a:rPr lang="en-US"/>
              <a:t>The limitedFields allows the analysis to properly handle the indirection in the connections pattern.</a:t>
            </a:r>
            <a:endParaRPr/>
          </a:p>
          <a:p>
            <a:pPr indent="0" lvl="0" marL="0" rtl="0" algn="l">
              <a:spcBef>
                <a:spcPts val="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a3be2b2626_0_28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a3be2b2626_0_28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557" name="Google Shape;557;ga3be2b2626_0_28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Now that we have described our analysis and its configuration, it is time to talk about its evaluation.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propose five research questions that can be used to understand the effectiveness of our analysis.</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t>RQ1: Can the analysis be applied to real-world GraphQL APIs?</a:t>
            </a:r>
            <a:endParaRPr/>
          </a:p>
          <a:p>
            <a:pPr indent="0" lvl="0" marL="0" rtl="0" algn="l">
              <a:spcBef>
                <a:spcPts val="200"/>
              </a:spcBef>
              <a:spcAft>
                <a:spcPts val="0"/>
              </a:spcAft>
              <a:buClr>
                <a:schemeClr val="dk1"/>
              </a:buClr>
              <a:buSzPts val="1100"/>
              <a:buFont typeface="Arial"/>
              <a:buNone/>
            </a:pPr>
            <a:r>
              <a:rPr lang="en-US"/>
              <a:t>RQ2: Does the analysis produce cost upper-bounds?</a:t>
            </a:r>
            <a:endParaRPr/>
          </a:p>
          <a:p>
            <a:pPr indent="0" lvl="0" marL="0" rtl="0" algn="l">
              <a:spcBef>
                <a:spcPts val="200"/>
              </a:spcBef>
              <a:spcAft>
                <a:spcPts val="0"/>
              </a:spcAft>
              <a:buClr>
                <a:schemeClr val="dk1"/>
              </a:buClr>
              <a:buSzPts val="1100"/>
              <a:buFont typeface="Arial"/>
              <a:buNone/>
            </a:pPr>
            <a:r>
              <a:rPr lang="en-US"/>
              <a:t>RQ3: Are these bounds useful or close enough to the actual costs?</a:t>
            </a:r>
            <a:endParaRPr/>
          </a:p>
          <a:p>
            <a:pPr indent="0" lvl="0" marL="0" rtl="0" algn="l">
              <a:spcBef>
                <a:spcPts val="200"/>
              </a:spcBef>
              <a:spcAft>
                <a:spcPts val="0"/>
              </a:spcAft>
              <a:buClr>
                <a:schemeClr val="dk1"/>
              </a:buClr>
              <a:buSzPts val="1100"/>
              <a:buFont typeface="Arial"/>
              <a:buNone/>
            </a:pPr>
            <a:r>
              <a:rPr lang="en-US"/>
              <a:t>RQ4: Is our analysis cheap enough for use in API management?</a:t>
            </a:r>
            <a:endParaRPr/>
          </a:p>
          <a:p>
            <a:pPr indent="0" lvl="0" marL="0" rtl="0" algn="l">
              <a:spcBef>
                <a:spcPts val="200"/>
              </a:spcBef>
              <a:spcAft>
                <a:spcPts val="0"/>
              </a:spcAft>
              <a:buNone/>
            </a:pPr>
            <a:r>
              <a:rPr lang="en-US"/>
              <a:t>RQ5: How does our approach compare to other solutions?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a3be2b2626_0_27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a3be2b2626_0_27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564" name="Google Shape;564;ga3be2b2626_0_27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In order to properly evaluate our analysis, we need to test our analysis on some real-world queries.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Unfortunately, we could not find a publicly available corpus.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So, we also developed and open-sourced a GraphQL query generator</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And we used it to create a corpus containing 10,000 unique and anonymized query-response pairs from the GitHub and Yelp APIs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So, in addition to our other contributions, we also developed and open-sourced a GraphQL query generator and published a corpus of queries and responses using said query generator.</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a3be2b2626_0_30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a3be2b2626_0_30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572" name="Google Shape;572;ga3be2b2626_0_30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first research question is “Can the analysis be applied to real-world GraphQL APIs?”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our analysis is static, we did not need to integrate it into the GitHub or Yelp backends.</a:t>
            </a:r>
            <a:endParaRPr/>
          </a:p>
          <a:p>
            <a:pPr indent="0" lvl="0" marL="0" rtl="0" algn="l">
              <a:spcBef>
                <a:spcPts val="200"/>
              </a:spcBef>
              <a:spcAft>
                <a:spcPts val="0"/>
              </a:spcAft>
              <a:buNone/>
            </a:pPr>
            <a:r>
              <a:rPr lang="en-US"/>
              <a:t>We only need to provide a configuration.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found configuring the limit arguments in the GitHub and the Yelp APIs straightforward.</a:t>
            </a:r>
            <a:endParaRPr/>
          </a:p>
          <a:p>
            <a:pPr indent="0" lvl="0" marL="0" rtl="0" algn="l">
              <a:spcBef>
                <a:spcPts val="200"/>
              </a:spcBef>
              <a:spcAft>
                <a:spcPts val="0"/>
              </a:spcAft>
              <a:buNone/>
            </a:pPr>
            <a:r>
              <a:rPr lang="en-US"/>
              <a:t>Both APIs use consistent names that could be configured using wild cards and regular expressions concisely</a:t>
            </a:r>
            <a:endParaRPr/>
          </a:p>
          <a:p>
            <a:pPr indent="0" lvl="0" marL="0" rtl="0" algn="l">
              <a:spcBef>
                <a:spcPts val="200"/>
              </a:spcBef>
              <a:spcAft>
                <a:spcPts val="0"/>
              </a:spcAft>
              <a:buNone/>
            </a:pPr>
            <a:r>
              <a:rPr lang="en-US"/>
              <a:t>In addition, GitHub uses the connection pattern which we configured using limitedFields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also found configuring default limits to be straightforward</a:t>
            </a:r>
            <a:endParaRPr/>
          </a:p>
          <a:p>
            <a:pPr indent="0" lvl="0" marL="0" rtl="0" algn="l">
              <a:spcBef>
                <a:spcPts val="200"/>
              </a:spcBef>
              <a:spcAft>
                <a:spcPts val="0"/>
              </a:spcAft>
              <a:buNone/>
            </a:pPr>
            <a:r>
              <a:rPr lang="en-US"/>
              <a:t>We determined appropriate values from the API documentation and experimental queries</a:t>
            </a:r>
            <a:endParaRPr/>
          </a:p>
          <a:p>
            <a:pPr indent="0" lvl="0" marL="0" rtl="0" algn="l">
              <a:spcBef>
                <a:spcPts val="200"/>
              </a:spcBef>
              <a:spcAft>
                <a:spcPts val="0"/>
              </a:spcAft>
              <a:buNone/>
            </a:pPr>
            <a:r>
              <a:rPr lang="en-US"/>
              <a:t>However, for API providers, this process should be even easier as they should have these numbers readily available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Therefore, we conclude that our analysis can</a:t>
            </a:r>
            <a:r>
              <a:rPr lang="en-US"/>
              <a:t> indeed be applied to real-world GraphQL APIs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d24864ace_0_254: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d24864ace_0_254: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114" name="Google Shape;114;g9d24864ace_0_254: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To better illustrate how GraphQL works, let’s compare two hypothetical social media APIs, one using REST architecture and one using GraphQL.</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Given the task of retrieving the names of a user’s friends, how would we approach this task in REST?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First, we would make a query to the user.</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Then the API would respond with some User data...</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...including the IDs of the user’s friends.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br>
              <a:rPr lang="en-US"/>
            </a:br>
            <a:r>
              <a:rPr lang="en-US"/>
              <a:t>With these IDs, we would make follow up queries.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Lastly, we can parse the responses in order to get the names.</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a3be2b2626_0_31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a3be2b2626_0_31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580" name="Google Shape;580;ga3be2b2626_0_31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second research question is “Does the analysis produce cost upper-bounds?”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present four charts plotting the predicted Yelp and GitHub type and resolve complexities against the actual ones.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red line represents when the predicted complexity matches the actual complexity, in order words, a perfect prediction.</a:t>
            </a:r>
            <a:endParaRPr/>
          </a:p>
          <a:p>
            <a:pPr indent="0" lvl="0" marL="0" rtl="0" algn="l">
              <a:spcBef>
                <a:spcPts val="200"/>
              </a:spcBef>
              <a:spcAft>
                <a:spcPts val="0"/>
              </a:spcAft>
              <a:buNone/>
            </a:pPr>
            <a:r>
              <a:rPr lang="en-US"/>
              <a:t>Points above the red line are overestimations while points below are underestimations.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As you can see, we have no underestimations.</a:t>
            </a:r>
            <a:endParaRPr/>
          </a:p>
          <a:p>
            <a:pPr indent="0" lvl="0" marL="0" rtl="0" algn="l">
              <a:spcBef>
                <a:spcPts val="200"/>
              </a:spcBef>
              <a:spcAft>
                <a:spcPts val="0"/>
              </a:spcAft>
              <a:buNone/>
            </a:pPr>
            <a:r>
              <a:rPr lang="en-US"/>
              <a:t>Additionally, most points cluster near the red line.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Chart A has the most overestimation but overestimation can be mitigated, which we discuss in the paper.</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any case, we can </a:t>
            </a:r>
            <a:r>
              <a:rPr lang="en-US"/>
              <a:t>conclude</a:t>
            </a:r>
            <a:r>
              <a:rPr lang="en-US"/>
              <a:t> that the analysis does produce upper-bounds.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Chart A does, however, have considerably more overestimation than the other charts.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Nevertheless, there are methods to can help mitigate it.</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For example, Yelp has a number of unpaginated list fields which causes our estimations to inflate quickly.</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By implementing pagination, a GraphQL provider can help our static analysis produce better estimates.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Additionally, for the sake of an unbiased evaluation, we have set type weights and resolve weights equal across the board.</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By tuning weights, our analysis can not only better reflect the resource consumption of a query, but also limit the effect of fields that are prone to overestimation.</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The color scale is exponential and this means that the majority of prediction complexities are close to the actual values.</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a3be2b2626_0_32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a3be2b2626_0_32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589" name="Google Shape;589;ga3be2b2626_0_32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Naturally, the next question to ask is “Are these bounds useful, i.e. close enough to the actual costs?”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chart here shows cumulative levels of overestimation for all queries and “typical queries”, a category of queries that are similar in size to example </a:t>
            </a:r>
            <a:r>
              <a:rPr lang="en-US"/>
              <a:t>queries </a:t>
            </a:r>
            <a:r>
              <a:rPr lang="en-US"/>
              <a:t>provided by GitHub and Yelp.</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can see that Yelp resolve complexity and GitHub resolve and type complexity perform well.</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majority of these complexities overestimate by less than 25%.</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large proportion of these Yelp and GitHub resolve complexities are perfect estimates as well.</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Overestimation is present but as mentioned before, it can be mitigated.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Our data show that the bounds are tight enough for practical purposes, and are as tight as possible with a static, data-agnostic approach.</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Our bounds are looser for more complex queries.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This follows intuition about the underlying graph: larger, more nested queries may not be satisfiable by an API’s real data.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Data sparsity leads responses to be less complex than their worst-case potential.</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To prove that our estimates are as tight as possible, we present this pathological query for the GitHub API. </a:t>
            </a:r>
            <a:endParaRPr/>
          </a:p>
          <a:p>
            <a:pPr indent="0" lvl="0" marL="0" rtl="0" algn="l">
              <a:spcBef>
                <a:spcPts val="200"/>
              </a:spcBef>
              <a:spcAft>
                <a:spcPts val="0"/>
              </a:spcAft>
              <a:buNone/>
            </a:pPr>
            <a:r>
              <a:rPr lang="en-US"/>
              <a:t>This cyclically queries for the same repository and issues.</a:t>
            </a:r>
            <a:endParaRPr/>
          </a:p>
          <a:p>
            <a:pPr indent="0" lvl="0" marL="0" rtl="0" algn="l">
              <a:spcBef>
                <a:spcPts val="200"/>
              </a:spcBef>
              <a:spcAft>
                <a:spcPts val="0"/>
              </a:spcAft>
              <a:buNone/>
            </a:pPr>
            <a:r>
              <a:rPr lang="en-US"/>
              <a:t>As a result, the predicted complexities match the actual values, even though both are abnormally high.</a:t>
            </a:r>
            <a:endParaRPr/>
          </a:p>
          <a:p>
            <a:pPr indent="0" lvl="0" marL="0" rtl="0" algn="l">
              <a:spcBef>
                <a:spcPts val="200"/>
              </a:spcBef>
              <a:spcAft>
                <a:spcPts val="0"/>
              </a:spcAft>
              <a:buNone/>
            </a:pPr>
            <a:r>
              <a:rPr lang="en-US"/>
              <a:t>This shows that the overestimation in our evaluation is due to data sparsity, not inaccuracy.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conclude that the bounds are useful, close enough to the actual costs for providers to respond.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If the API data includes at least 100 issues, the predicted and the actual complexities will match, and in this case, the node repository under the nodejs organization does indeed fulfill this requirement.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a3be2b2626_0_35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a3be2b2626_0_35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09" name="Google Shape;609;ga3be2b2626_0_35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fourth research question is “Is our analysis cheap enough for use in API management?”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want to see if our analysis could be</a:t>
            </a:r>
            <a:r>
              <a:rPr lang="en-US"/>
              <a:t> incorporated</a:t>
            </a:r>
            <a:r>
              <a:rPr lang="en-US"/>
              <a:t> into existing request-response flows, like in a GraphQL client or an API gateway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measured runtime cost on a standard 2017 MacBook Pro and we found that the vast majority of queries could be processed in 7 ms and responses in 4 ms.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Therefore, we believe that our analysis is cheap enough for API management.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 median processing time was 3.0 ms for queries, and 1.1 ms for responses. </a:t>
            </a:r>
            <a:br>
              <a:rPr lang="en-US">
                <a:solidFill>
                  <a:srgbClr val="1D3649"/>
                </a:solidFill>
              </a:rPr>
            </a:br>
            <a:r>
              <a:rPr lang="en-US">
                <a:solidFill>
                  <a:srgbClr val="1D3649"/>
                </a:solidFill>
              </a:rPr>
              <a:t>Even the most complex inputs were fairly cheap; 95% of the queries could be processed in &lt; 7.3 ms, and 95% of the responses in &lt; 4 ms.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Additionally, our analysis runs in linear time as a function of the query and response size.</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a3be2b2626_0_374: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a3be2b2626_0_374: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18" name="Google Shape;618;ga3be2b2626_0_374: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The final research question is “How does our approach compare to other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compared our analysis against the three most popular open-source GraphQL query analyses on GitHub and</a:t>
            </a:r>
            <a:r>
              <a:rPr lang="en-US"/>
              <a:t> the </a:t>
            </a:r>
            <a:r>
              <a:rPr lang="en-US">
                <a:solidFill>
                  <a:srgbClr val="1D3649"/>
                </a:solidFill>
              </a:rPr>
              <a:t>strategies that GitHub and Yelp employ</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t>We will refer to the open-source libraries as libraries A, B, and C</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They also all happen to be static query analyses which will allow for fair comparison.</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We found the three most popular open-source GraphQL query analyses on GitHub.</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We will refer to them as library A, library B, and library C</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In addition, we will also compare against the strategies that GitHub and Yelp employ</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a3be2b2626_0_391: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a3be2b2626_0_391: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40" name="Google Shape;640;ga3be2b2626_0_391: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For fair comparisons against the open-source libraries, we propose two practical bound questions.</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t>BQ1: How large might the response be?</a:t>
            </a:r>
            <a:endParaRPr/>
          </a:p>
          <a:p>
            <a:pPr indent="0" lvl="0" marL="0" rtl="0" algn="l">
              <a:spcBef>
                <a:spcPts val="200"/>
              </a:spcBef>
              <a:spcAft>
                <a:spcPts val="0"/>
              </a:spcAft>
              <a:buClr>
                <a:schemeClr val="dk1"/>
              </a:buClr>
              <a:buSzPts val="1100"/>
              <a:buFont typeface="Arial"/>
              <a:buNone/>
            </a:pPr>
            <a:r>
              <a:rPr lang="en-US"/>
              <a:t>BQ2: How many resolver functions might be invoked?</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rPr lang="en-US"/>
              <a:t>BQ1 is of interest to clients and service providers, who both pay the cost of handling the response. We measure this in the number of distinct objects in the response.</a:t>
            </a:r>
            <a:endParaRPr/>
          </a:p>
          <a:p>
            <a:pPr indent="0" lvl="0" marL="0" rtl="0" algn="l">
              <a:spcBef>
                <a:spcPts val="200"/>
              </a:spcBef>
              <a:spcAft>
                <a:spcPts val="0"/>
              </a:spcAft>
              <a:buNone/>
            </a:pPr>
            <a:r>
              <a:rPr lang="en-US"/>
              <a:t>BQ2 is of interest to service providers, who pay this cost when generating the response.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For fair comparisons against the open-source libraries, as different libraries may have different interpretations of how complexities should be measured, we propose two practical bound questions.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Various interpretations of “large” are possible, so we operationalized this as the number of distinct objects in the response.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a6711daa85_1_15: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a6711daa85_1_15: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48" name="Google Shape;648;ga6711daa85_1_15: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we show our analysis and the three open-source libraries tackling the first bound question.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A, while it doesn’t not have any underestimation, has gross overestimation and striations.</a:t>
            </a:r>
            <a:endParaRPr/>
          </a:p>
          <a:p>
            <a:pPr indent="0" lvl="0" marL="0" rtl="0" algn="l">
              <a:spcBef>
                <a:spcPts val="200"/>
              </a:spcBef>
              <a:spcAft>
                <a:spcPts val="0"/>
              </a:spcAft>
              <a:buClr>
                <a:schemeClr val="dk1"/>
              </a:buClr>
              <a:buSzPts val="1100"/>
              <a:buFont typeface="Arial"/>
              <a:buNone/>
            </a:pPr>
            <a:r>
              <a:rPr lang="en-US">
                <a:solidFill>
                  <a:srgbClr val="1D3649"/>
                </a:solidFill>
              </a:rPr>
              <a:t>This is because it cannot use limit arguments.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As a result, it can only be configured using default limits.</a:t>
            </a:r>
            <a:endParaRPr>
              <a:solidFill>
                <a:srgbClr val="1D3649"/>
              </a:solidFill>
            </a:endParaRPr>
          </a:p>
          <a:p>
            <a:pPr indent="0" lvl="0" marL="0" rtl="0" algn="l">
              <a:spcBef>
                <a:spcPts val="200"/>
              </a:spcBef>
              <a:spcAft>
                <a:spcPts val="0"/>
              </a:spcAft>
              <a:buNone/>
            </a:pPr>
            <a:r>
              <a:rPr lang="en-US">
                <a:solidFill>
                  <a:srgbClr val="1D3649"/>
                </a:solidFill>
              </a:rPr>
              <a:t>Therefore, we set the default limits to 100, the maximum number of objects that GitHub will return for any particular field, leading to severe overestimation and striations.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(Click)</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B and C are related and hence, their charts look the same.</a:t>
            </a:r>
            <a:endParaRPr/>
          </a:p>
          <a:p>
            <a:pPr indent="0" lvl="0" marL="0" rtl="0" algn="l">
              <a:spcBef>
                <a:spcPts val="200"/>
              </a:spcBef>
              <a:spcAft>
                <a:spcPts val="0"/>
              </a:spcAft>
              <a:buNone/>
            </a:pPr>
            <a:r>
              <a:rPr lang="en-US"/>
              <a:t>Both libraries show </a:t>
            </a:r>
            <a:r>
              <a:rPr lang="en-US">
                <a:solidFill>
                  <a:srgbClr val="1D3649"/>
                </a:solidFill>
              </a:rPr>
              <a:t>gross </a:t>
            </a:r>
            <a:r>
              <a:rPr lang="en-US"/>
              <a:t>underestimation, which is problematic for a query cost analysis.</a:t>
            </a:r>
            <a:endParaRPr/>
          </a:p>
          <a:p>
            <a:pPr indent="0" lvl="0" marL="0" rtl="0" algn="l">
              <a:spcBef>
                <a:spcPts val="200"/>
              </a:spcBef>
              <a:spcAft>
                <a:spcPts val="0"/>
              </a:spcAft>
              <a:buNone/>
            </a:pPr>
            <a:r>
              <a:rPr lang="en-US"/>
              <a:t>This is because they cannot use default limits.</a:t>
            </a:r>
            <a:endParaRPr/>
          </a:p>
          <a:p>
            <a:pPr indent="0" lvl="0" marL="0" rtl="0" algn="l">
              <a:spcBef>
                <a:spcPts val="200"/>
              </a:spcBef>
              <a:spcAft>
                <a:spcPts val="0"/>
              </a:spcAft>
              <a:buNone/>
            </a:pPr>
            <a:r>
              <a:rPr lang="en-US"/>
              <a:t>As a result, unpaginated lists and paginated lists with default values are not counted properly.</a:t>
            </a:r>
            <a:endParaRPr/>
          </a:p>
          <a:p>
            <a:pPr indent="0" lvl="0" marL="0" rtl="0" algn="l">
              <a:spcBef>
                <a:spcPts val="200"/>
              </a:spcBef>
              <a:spcAft>
                <a:spcPts val="0"/>
              </a:spcAft>
              <a:buNone/>
            </a:pPr>
            <a:r>
              <a:rPr lang="en-US"/>
              <a:t>Additionally, they cannot handle the connections pagination pattern causing overestimation.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Regarding the second bound question, “how many resolver functions might be invoked?”, none of the open-source libraries can be configured to do this.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the limitations of all three libraries, we can conclude that our analysis outperforms these open-source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Here we show our analysis and the three open-source libraries tackling the first bound question, “how large might the response be?”, with the GitHub query-response pairs.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As you can see, the differences between our analysis and the three open-source libraries are immediately apparent.</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a6711daa85_1_7: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a6711daa85_1_7: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57" name="Google Shape;657;ga6711daa85_1_7: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Library A, while it doesn’t not have any underestimation, has gross overestimation and striations.</a:t>
            </a:r>
            <a:endParaRPr/>
          </a:p>
          <a:p>
            <a:pPr indent="0" lvl="0" marL="0" rtl="0" algn="l">
              <a:spcBef>
                <a:spcPts val="200"/>
              </a:spcBef>
              <a:spcAft>
                <a:spcPts val="0"/>
              </a:spcAft>
              <a:buClr>
                <a:schemeClr val="dk1"/>
              </a:buClr>
              <a:buSzPts val="1100"/>
              <a:buFont typeface="Arial"/>
              <a:buNone/>
            </a:pPr>
            <a:r>
              <a:rPr lang="en-US">
                <a:solidFill>
                  <a:srgbClr val="1D3649"/>
                </a:solidFill>
              </a:rPr>
              <a:t>This is because it cannot use limit arguments.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As a result, it can only be configured using default limits.</a:t>
            </a:r>
            <a:endParaRPr>
              <a:solidFill>
                <a:srgbClr val="1D3649"/>
              </a:solidFill>
            </a:endParaRPr>
          </a:p>
          <a:p>
            <a:pPr indent="0" lvl="0" marL="0" rtl="0" algn="l">
              <a:spcBef>
                <a:spcPts val="200"/>
              </a:spcBef>
              <a:spcAft>
                <a:spcPts val="0"/>
              </a:spcAft>
              <a:buNone/>
            </a:pPr>
            <a:r>
              <a:rPr lang="en-US">
                <a:solidFill>
                  <a:srgbClr val="1D3649"/>
                </a:solidFill>
              </a:rPr>
              <a:t>Therefore, we set the default limits to 100, the maximum number of objects that GitHub will return for any particular field, leading to severe overestimation and striations.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B and C are related and hence, their charts look the same.</a:t>
            </a:r>
            <a:endParaRPr/>
          </a:p>
          <a:p>
            <a:pPr indent="0" lvl="0" marL="0" rtl="0" algn="l">
              <a:spcBef>
                <a:spcPts val="200"/>
              </a:spcBef>
              <a:spcAft>
                <a:spcPts val="0"/>
              </a:spcAft>
              <a:buNone/>
            </a:pPr>
            <a:r>
              <a:rPr lang="en-US"/>
              <a:t>Both libraries show </a:t>
            </a:r>
            <a:r>
              <a:rPr lang="en-US">
                <a:solidFill>
                  <a:srgbClr val="1D3649"/>
                </a:solidFill>
              </a:rPr>
              <a:t>gross </a:t>
            </a:r>
            <a:r>
              <a:rPr lang="en-US"/>
              <a:t>underestimation, which is problematic for a query cost analysis.</a:t>
            </a:r>
            <a:endParaRPr/>
          </a:p>
          <a:p>
            <a:pPr indent="0" lvl="0" marL="0" rtl="0" algn="l">
              <a:spcBef>
                <a:spcPts val="200"/>
              </a:spcBef>
              <a:spcAft>
                <a:spcPts val="0"/>
              </a:spcAft>
              <a:buNone/>
            </a:pPr>
            <a:r>
              <a:rPr lang="en-US"/>
              <a:t>This is because they cannot use default limits.</a:t>
            </a:r>
            <a:endParaRPr/>
          </a:p>
          <a:p>
            <a:pPr indent="0" lvl="0" marL="0" rtl="0" algn="l">
              <a:spcBef>
                <a:spcPts val="200"/>
              </a:spcBef>
              <a:spcAft>
                <a:spcPts val="0"/>
              </a:spcAft>
              <a:buNone/>
            </a:pPr>
            <a:r>
              <a:rPr lang="en-US"/>
              <a:t>As a result, unpaginated lists and paginated lists with default values are not counted properly.</a:t>
            </a:r>
            <a:endParaRPr/>
          </a:p>
          <a:p>
            <a:pPr indent="0" lvl="0" marL="0" rtl="0" algn="l">
              <a:spcBef>
                <a:spcPts val="200"/>
              </a:spcBef>
              <a:spcAft>
                <a:spcPts val="0"/>
              </a:spcAft>
              <a:buNone/>
            </a:pPr>
            <a:r>
              <a:rPr lang="en-US"/>
              <a:t>Additionally, they cannot handle the connections pagination pattern causing overestimation.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Regarding the second bound question, “how many resolver functions might be invoked?”, none of the open-source libraries can be configured to do this.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the limitations of all three libraries, we can conclude that our analysis outperforms these open-source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Here we show our analysis and the three open-source libraries tackling the first bound question, “how large might the response be?”, with the GitHub query-response pairs.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As you can see, the differences between our analysis and the three open-source libraries are immediately apparent.</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53dd2ce408_0_22: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53dd2ce408_0_22: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66" name="Google Shape;666;g53dd2ce408_0_22: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Library B and C are related and hence, their charts look the same.</a:t>
            </a:r>
            <a:endParaRPr/>
          </a:p>
          <a:p>
            <a:pPr indent="0" lvl="0" marL="0" rtl="0" algn="l">
              <a:spcBef>
                <a:spcPts val="200"/>
              </a:spcBef>
              <a:spcAft>
                <a:spcPts val="0"/>
              </a:spcAft>
              <a:buNone/>
            </a:pPr>
            <a:r>
              <a:rPr lang="en-US"/>
              <a:t>Both libraries show </a:t>
            </a:r>
            <a:r>
              <a:rPr lang="en-US">
                <a:solidFill>
                  <a:srgbClr val="1D3649"/>
                </a:solidFill>
              </a:rPr>
              <a:t>gross </a:t>
            </a:r>
            <a:r>
              <a:rPr lang="en-US"/>
              <a:t>underestimation, which is problematic for a query cost analysis.</a:t>
            </a:r>
            <a:endParaRPr/>
          </a:p>
          <a:p>
            <a:pPr indent="0" lvl="0" marL="0" rtl="0" algn="l">
              <a:spcBef>
                <a:spcPts val="200"/>
              </a:spcBef>
              <a:spcAft>
                <a:spcPts val="0"/>
              </a:spcAft>
              <a:buNone/>
            </a:pPr>
            <a:r>
              <a:rPr lang="en-US"/>
              <a:t>This is because they cannot use default limits.</a:t>
            </a:r>
            <a:endParaRPr/>
          </a:p>
          <a:p>
            <a:pPr indent="0" lvl="0" marL="0" rtl="0" algn="l">
              <a:spcBef>
                <a:spcPts val="200"/>
              </a:spcBef>
              <a:spcAft>
                <a:spcPts val="0"/>
              </a:spcAft>
              <a:buNone/>
            </a:pPr>
            <a:r>
              <a:rPr lang="en-US"/>
              <a:t>As a result, unpaginated lists and paginated lists with default values are not counted properly.</a:t>
            </a:r>
            <a:endParaRPr/>
          </a:p>
          <a:p>
            <a:pPr indent="0" lvl="0" marL="0" rtl="0" algn="l">
              <a:spcBef>
                <a:spcPts val="200"/>
              </a:spcBef>
              <a:spcAft>
                <a:spcPts val="0"/>
              </a:spcAft>
              <a:buNone/>
            </a:pPr>
            <a:r>
              <a:rPr lang="en-US"/>
              <a:t>Additionally, they cannot handle the connections pagination pattern causing overestimation.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Regarding the second bound question, “how many resolver functions might be invoked?”, none of the open-source libraries can be configured to do this.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the limitations of all three libraries, we can conclude that our analysis outperforms these open-source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Here we show our analysis and the three open-source libraries tackling the first bound question, “how large might the response be?”, with the GitHub query-response pairs.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As you can see, the differences between our analysis and the three open-source libraries are immediately apparent.</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a3be2b2626_0_417: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a3be2b2626_0_417: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677" name="Google Shape;677;ga3be2b2626_0_417: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Now let’s discuss the two closed-source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GitHub’s GraphQL API relies on two static analyses, which can answer BQ1 and BQ2 but with limitations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For example, their node limit analysis disregards types associated with the connections pattern</a:t>
            </a:r>
            <a:endParaRPr/>
          </a:p>
          <a:p>
            <a:pPr indent="0" lvl="0" marL="0" rtl="0" algn="l">
              <a:spcBef>
                <a:spcPts val="200"/>
              </a:spcBef>
              <a:spcAft>
                <a:spcPts val="0"/>
              </a:spcAft>
              <a:buNone/>
            </a:pPr>
            <a:r>
              <a:rPr lang="en-US"/>
              <a:t>Meanwhile, their call’s score analysis only counts resolvers that return Connection types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However, we think there may be a few reasons why our analysis may outperform GitHub’s solution.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Firstly, GitHub’s static analyses cannot be weighted.</a:t>
            </a:r>
            <a:endParaRPr/>
          </a:p>
          <a:p>
            <a:pPr indent="0" lvl="0" marL="0" rtl="0" algn="l">
              <a:spcBef>
                <a:spcPts val="200"/>
              </a:spcBef>
              <a:spcAft>
                <a:spcPts val="0"/>
              </a:spcAft>
              <a:buNone/>
            </a:pPr>
            <a:r>
              <a:rPr lang="en-US"/>
              <a:t>Weighting is important because arbitrary types and resolvers will have different resource footprints.</a:t>
            </a:r>
            <a:endParaRPr/>
          </a:p>
          <a:p>
            <a:pPr indent="0" lvl="0" marL="0" rtl="0" algn="l">
              <a:spcBef>
                <a:spcPts val="200"/>
              </a:spcBef>
              <a:spcAft>
                <a:spcPts val="0"/>
              </a:spcAft>
              <a:buNone/>
            </a:pPr>
            <a:r>
              <a:rPr lang="en-US"/>
              <a:t>A Repository object will likely have a bigger footprint than an Issue object.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Secondly, GitHub’s overreliance on the connections pattern may be problematic.</a:t>
            </a:r>
            <a:endParaRPr/>
          </a:p>
          <a:p>
            <a:pPr indent="0" lvl="0" marL="0" rtl="0" algn="l">
              <a:spcBef>
                <a:spcPts val="200"/>
              </a:spcBef>
              <a:spcAft>
                <a:spcPts val="0"/>
              </a:spcAft>
              <a:buNone/>
            </a:pPr>
            <a:r>
              <a:rPr lang="en-US"/>
              <a:t>When our study began, GitHub shared a shortcoming with library B and library C; it did not properly handle unpaginated lists.</a:t>
            </a:r>
            <a:endParaRPr/>
          </a:p>
          <a:p>
            <a:pPr indent="0" lvl="0" marL="0" rtl="0" algn="l">
              <a:spcBef>
                <a:spcPts val="200"/>
              </a:spcBef>
              <a:spcAft>
                <a:spcPts val="0"/>
              </a:spcAft>
              <a:buNone/>
            </a:pPr>
            <a:r>
              <a:rPr lang="en-US"/>
              <a:t>We reported this possible denial of service vector and GitHub confirmed the issue and have since patched their analysis.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Yelp’s GraphQL API analysis has both static and dynamic components.</a:t>
            </a:r>
            <a:endParaRPr/>
          </a:p>
          <a:p>
            <a:pPr indent="0" lvl="0" marL="0" rtl="0" algn="l">
              <a:spcBef>
                <a:spcPts val="200"/>
              </a:spcBef>
              <a:spcAft>
                <a:spcPts val="0"/>
              </a:spcAft>
              <a:buNone/>
            </a:pPr>
            <a:r>
              <a:rPr lang="en-US"/>
              <a:t>However, neither one of these measures can effectively answer BQ1 or BQ2.</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Statically, Yelp rejects queries with more than four levels of nesting.</a:t>
            </a:r>
            <a:endParaRPr/>
          </a:p>
          <a:p>
            <a:pPr indent="0" lvl="0" marL="0" rtl="0" algn="l">
              <a:spcBef>
                <a:spcPts val="200"/>
              </a:spcBef>
              <a:spcAft>
                <a:spcPts val="0"/>
              </a:spcAft>
              <a:buNone/>
            </a:pPr>
            <a:r>
              <a:rPr lang="en-US"/>
              <a:t>However, it is still possible to craft expensive queries with this limitation and it reduces the flexibility that clients have to create queries.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Dynamically, Yelp applies rate limits by executing queries and retroactively replenishing the client’s remaining rate limits according to the response complexity. </a:t>
            </a:r>
            <a:endParaRPr/>
          </a:p>
          <a:p>
            <a:pPr indent="0" lvl="0" marL="0" rtl="0" algn="l">
              <a:spcBef>
                <a:spcPts val="200"/>
              </a:spcBef>
              <a:spcAft>
                <a:spcPts val="0"/>
              </a:spcAft>
              <a:buNone/>
            </a:pPr>
            <a:r>
              <a:rPr lang="en-US"/>
              <a:t>It is therefore possible to significantly exceed Yelp’s rate limits by submitting a complex query when a client has a small quota remaining.</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Both of these issues can be resolved by using our analysis.</a:t>
            </a:r>
            <a:endParaRPr/>
          </a:p>
          <a:p>
            <a:pPr indent="0" lvl="0" marL="0" rtl="0" algn="l">
              <a:spcBef>
                <a:spcPts val="200"/>
              </a:spcBef>
              <a:spcAft>
                <a:spcPts val="0"/>
              </a:spcAft>
              <a:buNone/>
            </a:pPr>
            <a:r>
              <a:rPr lang="en-US"/>
              <a:t>Our analysis can provide more insight into the complexity of queries than approving queries on levels of nesting alone.</a:t>
            </a:r>
            <a:endParaRPr/>
          </a:p>
          <a:p>
            <a:pPr indent="0" lvl="0" marL="0" rtl="0" algn="l">
              <a:spcBef>
                <a:spcPts val="200"/>
              </a:spcBef>
              <a:spcAft>
                <a:spcPts val="0"/>
              </a:spcAft>
              <a:buNone/>
            </a:pPr>
            <a:r>
              <a:rPr lang="en-US"/>
              <a:t>In addition, our analysis can prevent users from using more than their allocated quota by determining the complexity of query before, rather than after, issuing it.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Thus, we conclude that our analysis also outperforms the close-sourced solutions. </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When our study began, GitHub shared a shortcoming with the open-source library B and library C: it did not properly handle unpaginated lists.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We reported this possible denial of service vector to GitHub and they confirmed the issue and have since patched their analysis.</a:t>
            </a:r>
            <a:endParaRPr>
              <a:solidFill>
                <a:srgbClr val="1D3649"/>
              </a:solidFill>
            </a:endParaRPr>
          </a:p>
          <a:p>
            <a:pPr indent="0" lvl="0" marL="0" rtl="0" algn="l">
              <a:spcBef>
                <a:spcPts val="200"/>
              </a:spcBef>
              <a:spcAft>
                <a:spcPts val="0"/>
              </a:spcAft>
              <a:buNone/>
            </a:pPr>
            <a:r>
              <a:rPr lang="en-US">
                <a:solidFill>
                  <a:srgbClr val="1D3649"/>
                </a:solidFill>
              </a:rPr>
              <a:t>It may be because of GitHub’s overreliance on the connections pattern that this vulnerability, which does utilize the connections pattern, was allowed to exist.</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There may be a number of valid queries that have more than four levels of nesting and are not resource intensive that are rejected by this strategy.</a:t>
            </a:r>
            <a:endParaRPr>
              <a:solidFill>
                <a:srgbClr val="1D3649"/>
              </a:solidFill>
            </a:endParaRPr>
          </a:p>
          <a:p>
            <a:pPr indent="0" lvl="0" marL="0" rtl="0" algn="l">
              <a:spcBef>
                <a:spcPts val="200"/>
              </a:spcBef>
              <a:spcAft>
                <a:spcPts val="0"/>
              </a:spcAft>
              <a:buNone/>
            </a:pPr>
            <a:r>
              <a:rPr lang="en-US">
                <a:solidFill>
                  <a:srgbClr val="1D3649"/>
                </a:solidFill>
              </a:rPr>
              <a:t>This strategy bounds the complexity of valid queries, but expensive queries can still be constructed with this restriction using large nested lists.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In addition, this is an artificial limitation that greatly reduces the flexibility with which users have to construct queries.</a:t>
            </a:r>
            <a:endParaRPr>
              <a:solidFill>
                <a:srgbClr val="1D3649"/>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9e91ed310e_0_4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9e91ed310e_0_4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697" name="Google Shape;697;g9e91ed310e_0_4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So, to summarize our contributions:</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provide two distinct definitions of query complexity: type complexity and resolve complexity.</a:t>
            </a:r>
            <a:endParaRPr/>
          </a:p>
          <a:p>
            <a:pPr indent="0" lvl="0" marL="0" rtl="0" algn="l">
              <a:spcBef>
                <a:spcPts val="200"/>
              </a:spcBef>
              <a:spcAft>
                <a:spcPts val="0"/>
              </a:spcAft>
              <a:buNone/>
            </a:pPr>
            <a:r>
              <a:rPr lang="en-US"/>
              <a:t>They reflect how GraphQL queries are executed and are useful to both service providers and clients in the realm of API management.</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Unlike existing static analyses, our analysis can handle common schema conventions.</a:t>
            </a:r>
            <a:endParaRPr/>
          </a:p>
          <a:p>
            <a:pPr indent="0" lvl="0" marL="0" rtl="0" algn="l">
              <a:spcBef>
                <a:spcPts val="200"/>
              </a:spcBef>
              <a:spcAft>
                <a:spcPts val="0"/>
              </a:spcAft>
              <a:buNone/>
            </a:pPr>
            <a:r>
              <a:rPr lang="en-US"/>
              <a:t>We are able to utilize not only pagination conventions but also naming conventions, which allows our analysis to produce better estimates with less configuration.</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build our analysis on formal GraphQL semantics which allows us to prove that our analysis is correct and produces not just an upper-bound, but a tight one.</a:t>
            </a:r>
            <a:endParaRPr/>
          </a:p>
          <a:p>
            <a:pPr indent="0" lvl="0" marL="0" rtl="0" algn="l">
              <a:spcBef>
                <a:spcPts val="200"/>
              </a:spcBef>
              <a:spcAft>
                <a:spcPts val="0"/>
              </a:spcAft>
              <a:buNone/>
            </a:pPr>
            <a:r>
              <a:t/>
            </a:r>
            <a:endParaRPr/>
          </a:p>
          <a:p>
            <a:pPr indent="-317500" lvl="0" marL="457200" rtl="0" algn="l">
              <a:spcBef>
                <a:spcPts val="200"/>
              </a:spcBef>
              <a:spcAft>
                <a:spcPts val="0"/>
              </a:spcAft>
              <a:buSzPts val="1400"/>
              <a:buAutoNum type="arabicPeriod"/>
            </a:pPr>
            <a:r>
              <a:rPr lang="en-US"/>
              <a:t>We perform the first evaluation of such analysis on real-world APIs in addition to open-sourcing a GraphQL query generator and releasing a corpus of GraphQL query-response pairs for future research efforts.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d24864ace_0_28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d24864ace_0_28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142" name="Google Shape;142;g9d24864ace_0_28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Alternatively, how would we approach the same task in GraphQL?</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In GraphQL, we can construct a query to obtain exactly the data that we need.</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API should respond with the names, in a data structure that reflects the 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solidFill>
                  <a:srgbClr val="1D3649"/>
                </a:solidFill>
              </a:rPr>
              <a:t>And, unlike REST, we send this query to a single endpoint.</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63f8c0a251_0_6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63f8c0a251_0_6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704" name="Google Shape;704;g63f8c0a251_0_6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9d24864ace_0_223: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9d24864ace_0_223: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709" name="Google Shape;709;g9d24864ace_0_223: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9d24864ace_0_582: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9d24864ace_0_582: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727" name="Google Shape;727;g9d24864ace_0_582: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unless it accounts for common GraphQL design practices, the resulting bound may mis-estimate complexities.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a4c2bdc5d5_0_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a4c2bdc5d5_0_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748" name="Google Shape;748;ga4c2bdc5d5_0_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Naturally, we must ask how the configuration works.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Unless our analysis accounts for common GraphQL design practices, the resulting bound may not be accurate.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critical GraphQL design practice and one that is especially important to query cost analysis is pagination.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GraphQL has two pagination conventions and they are slicing and connection.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First we will talk about the case in which no pagination convention is being used.</a:t>
            </a:r>
            <a:endParaRPr/>
          </a:p>
          <a:p>
            <a:pPr indent="0" lvl="0" marL="0" rtl="0" algn="l">
              <a:spcBef>
                <a:spcPts val="200"/>
              </a:spcBef>
              <a:spcAft>
                <a:spcPts val="0"/>
              </a:spcAft>
              <a:buNone/>
            </a:pPr>
            <a:r>
              <a:rPr lang="en-US"/>
              <a:t>If no pagination is being used, then a field returning a list can return any number of objects.</a:t>
            </a:r>
            <a:endParaRPr/>
          </a:p>
          <a:p>
            <a:pPr indent="0" lvl="0" marL="0" rtl="0" algn="l">
              <a:spcBef>
                <a:spcPts val="200"/>
              </a:spcBef>
              <a:spcAft>
                <a:spcPts val="0"/>
              </a:spcAft>
              <a:buNone/>
            </a:pPr>
            <a:r>
              <a:rPr lang="en-US"/>
              <a:t>In this case, you can see that the friends field returns 5 users.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slicing pattern uses what are known as…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 ...limit arguments to bound the sizes of lists.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As you can see here, the limit argument forces the friends field to return at most 3 user objects. </a:t>
            </a:r>
            <a:endParaRPr/>
          </a:p>
          <a:p>
            <a:pPr indent="0" lvl="0" marL="0" rtl="0" algn="l">
              <a:spcBef>
                <a:spcPts val="200"/>
              </a:spcBef>
              <a:spcAft>
                <a:spcPts val="0"/>
              </a:spcAft>
              <a:buNone/>
            </a:pPr>
            <a:r>
              <a:rPr lang="en-US"/>
              <a:t>To clarify, limit arguments are not limited to arguments named limit. Some other common limit arguments are first and last.</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connections pattern build on the slicing pattern but provides a layer of indirection that can allow for more intricate pagination.</a:t>
            </a:r>
            <a:endParaRPr/>
          </a:p>
          <a:p>
            <a:pPr indent="0" lvl="0" marL="0" rtl="0" algn="l">
              <a:spcBef>
                <a:spcPts val="200"/>
              </a:spcBef>
              <a:spcAft>
                <a:spcPts val="0"/>
              </a:spcAft>
              <a:buNone/>
            </a:pPr>
            <a:r>
              <a:rPr lang="en-US"/>
              <a:t>It also uses…</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limit arguments but you can also use…</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a cursor in order to select the starting point of pagination.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There are also Connection and Edge types which can provide useful information…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such as the totalCount and the cursor of the current entity.</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Note that unlike the slicing example, the limit argument does not change what is returned by the friends field.</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Because of the indirection, the limit argument actually applies on the nodes field.</a:t>
            </a:r>
            <a:endParaRPr/>
          </a:p>
          <a:p>
            <a:pPr indent="0" lvl="0" marL="0" rtl="0" algn="l">
              <a:spcBef>
                <a:spcPts val="200"/>
              </a:spcBef>
              <a:spcAft>
                <a:spcPts val="0"/>
              </a:spcAft>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a4c2bdc5d5_0_4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a4c2bdc5d5_0_4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787" name="Google Shape;787;ga4c2bdc5d5_0_4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we can see some sample configurations.</a:t>
            </a:r>
            <a:endParaRPr/>
          </a:p>
          <a:p>
            <a:pPr indent="0" lvl="0" marL="0" rtl="0" algn="l">
              <a:spcBef>
                <a:spcPts val="200"/>
              </a:spcBef>
              <a:spcAft>
                <a:spcPts val="0"/>
              </a:spcAft>
              <a:buNone/>
            </a:pPr>
            <a:r>
              <a:rPr lang="en-US"/>
              <a:t>The configuration is split into two sections, one for resolver configuration and one for type configuration.</a:t>
            </a:r>
            <a:endParaRPr/>
          </a:p>
          <a:p>
            <a:pPr indent="0" lvl="0" marL="0" rtl="0" algn="l">
              <a:spcBef>
                <a:spcPts val="200"/>
              </a:spcBef>
              <a:spcAft>
                <a:spcPts val="0"/>
              </a:spcAft>
              <a:buNone/>
            </a:pPr>
            <a:r>
              <a:rPr lang="en-US"/>
              <a:t>Resolvers are identified by a combination of the type name and the field name whereas types are identified by just the type name.</a:t>
            </a:r>
            <a:endParaRPr/>
          </a:p>
          <a:p>
            <a:pPr indent="0" lvl="0" marL="0" rtl="0" algn="l">
              <a:spcBef>
                <a:spcPts val="200"/>
              </a:spcBef>
              <a:spcAft>
                <a:spcPts val="0"/>
              </a:spcAft>
              <a:buNone/>
            </a:pPr>
            <a:r>
              <a:rPr lang="en-US"/>
              <a:t>We also allow regular expressions and wildcards to be used to identify resolvers and types.</a:t>
            </a:r>
            <a:endParaRPr/>
          </a:p>
          <a:p>
            <a:pPr indent="0" lvl="0" marL="0" rtl="0" algn="l">
              <a:spcBef>
                <a:spcPts val="200"/>
              </a:spcBef>
              <a:spcAft>
                <a:spcPts val="0"/>
              </a:spcAft>
              <a:buNone/>
            </a:pPr>
            <a:r>
              <a:rPr lang="en-US"/>
              <a:t>Within each resolver configuration, we can provide a resolverWeight, along with some other properties that we will go into later. </a:t>
            </a:r>
            <a:endParaRPr/>
          </a:p>
          <a:p>
            <a:pPr indent="0" lvl="0" marL="0" rtl="0" algn="l">
              <a:spcBef>
                <a:spcPts val="200"/>
              </a:spcBef>
              <a:spcAft>
                <a:spcPts val="0"/>
              </a:spcAft>
              <a:buNone/>
            </a:pPr>
            <a:r>
              <a:rPr lang="en-US"/>
              <a:t>Within each type configuration, we can only provide a typeWeight.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For lists that are not paginated, we can hardcode a…</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defaultLimit that will represent the maximum number of objects that the field will return.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For the slicing pattern, we can use the…</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LimitArguments property to specify the names of limit arguments.</a:t>
            </a:r>
            <a:endParaRPr/>
          </a:p>
          <a:p>
            <a:pPr indent="0" lvl="0" marL="0" rtl="0" algn="l">
              <a:spcBef>
                <a:spcPts val="200"/>
              </a:spcBef>
              <a:spcAft>
                <a:spcPts val="0"/>
              </a:spcAft>
              <a:buNone/>
            </a:pPr>
            <a:r>
              <a:rPr lang="en-US"/>
              <a:t>When we analyze a field in a query and we can identify a limit argument from the configuration, then the analysis will use the argument value as the maximum number of objects that the field will return.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Lastly, for the connections pattern, we can use not only the limitArgument property but also the limitedFields property.</a:t>
            </a:r>
            <a:endParaRPr/>
          </a:p>
          <a:p>
            <a:pPr indent="0" lvl="0" marL="0" rtl="0" algn="l">
              <a:spcBef>
                <a:spcPts val="200"/>
              </a:spcBef>
              <a:spcAft>
                <a:spcPts val="0"/>
              </a:spcAft>
              <a:buNone/>
            </a:pPr>
            <a:r>
              <a:rPr lang="en-US"/>
              <a:t>The limitedFields allows us to configure the analysis to properly handle the indirection that is present in the connections pattern.</a:t>
            </a:r>
            <a:endParaRPr/>
          </a:p>
          <a:p>
            <a:pPr indent="0" lvl="0" marL="0" rtl="0" algn="l">
              <a:spcBef>
                <a:spcPts val="20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53dd2ce408_0_5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3dd2ce408_0_5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819" name="Google Shape;819;g53dd2ce408_0_5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are the formalizations of the complexities.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type complexity is the product of the maximum list size and the sum of the type weight and the type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resolve complexity is the sum of the resolve weight and the product of the maximum list size and the resolve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Here are the formulas used to calculate the type and resolve complexity.</a:t>
            </a:r>
            <a:br>
              <a:rPr lang="en-US"/>
            </a:b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Focus on the highlighted expressions.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These formulas are recursive</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type complexity is equal to the l…</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the maximum size of the current list or 1 if the field does not return a list, multiplied by</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the sum of the type weight of the return type and the type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On the other hand, resolve complexity is the sum of the resolve weight </a:t>
            </a:r>
            <a:endParaRPr/>
          </a:p>
          <a:p>
            <a:pPr indent="0" lvl="0" marL="0" rtl="0" algn="l">
              <a:spcBef>
                <a:spcPts val="200"/>
              </a:spcBef>
              <a:spcAft>
                <a:spcPts val="0"/>
              </a:spcAft>
              <a:buNone/>
            </a:pPr>
            <a:r>
              <a:rPr lang="en-US"/>
              <a:t>(Click) </a:t>
            </a:r>
            <a:endParaRPr/>
          </a:p>
          <a:p>
            <a:pPr indent="0" lvl="0" marL="0" rtl="0" algn="l">
              <a:spcBef>
                <a:spcPts val="200"/>
              </a:spcBef>
              <a:spcAft>
                <a:spcPts val="0"/>
              </a:spcAft>
              <a:buNone/>
            </a:pPr>
            <a:r>
              <a:rPr lang="en-US"/>
              <a:t>and the product </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rPr lang="en-US"/>
              <a:t>of l, the maximum size of the current list or 1 if the field does not return a list and the resolve complexity of the subquery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Type complexity must reflect the cost of instantiating every element.</a:t>
            </a:r>
            <a:endParaRPr/>
          </a:p>
          <a:p>
            <a:pPr indent="0" lvl="0" marL="0" rtl="0" algn="l">
              <a:spcBef>
                <a:spcPts val="200"/>
              </a:spcBef>
              <a:spcAft>
                <a:spcPts val="0"/>
              </a:spcAft>
              <a:buClr>
                <a:schemeClr val="dk1"/>
              </a:buClr>
              <a:buSzPts val="1100"/>
              <a:buFont typeface="Arial"/>
              <a:buNone/>
            </a:pPr>
            <a:r>
              <a:rPr lang="en-US"/>
              <a:t>Every element thus adds the weight of the returned type 𝑡 to the complexity.</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a3be2b2626_0_15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a3be2b2626_0_15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837" name="Google Shape;837;ga3be2b2626_0_15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a3be2b2626_0_10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a3be2b2626_0_10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868" name="Google Shape;868;ga3be2b2626_0_10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In fact, many GraphQL libraries will let you omit resolvers this simple and will just assume that if a resolver isn't provided for a field, that a property of the same name should be read and returned.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a3be2b2626_0_22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a3be2b2626_0_22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899" name="Google Shape;899;ga3be2b2626_0_22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a3be2b2626_0_18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a3be2b2626_0_18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929" name="Google Shape;929;ga3be2b2626_0_18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d24864ace_0_299: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d24864ace_0_299: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156" name="Google Shape;156;g9d24864ace_0_299: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As you can see, there are a number of advantages that GraphQL provides…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Reducing roundtrips</a:t>
            </a:r>
            <a:endParaRPr/>
          </a:p>
          <a:p>
            <a:pPr indent="0" lvl="0" marL="0" rtl="0" algn="l">
              <a:spcBef>
                <a:spcPts val="200"/>
              </a:spcBef>
              <a:spcAft>
                <a:spcPts val="0"/>
              </a:spcAft>
              <a:buNone/>
            </a:pPr>
            <a:r>
              <a:rPr lang="en-US"/>
              <a:t>Limiting overfetching</a:t>
            </a:r>
            <a:endParaRPr/>
          </a:p>
          <a:p>
            <a:pPr indent="0" lvl="0" marL="0" rtl="0" algn="l">
              <a:spcBef>
                <a:spcPts val="200"/>
              </a:spcBef>
              <a:spcAft>
                <a:spcPts val="0"/>
              </a:spcAft>
              <a:buNone/>
            </a:pPr>
            <a:r>
              <a:rPr lang="en-US"/>
              <a:t>Minimizing parsing</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REST, we queried the API four times. In GraphQL, we only queried the API once. GraphQL can reduce round trips.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REST, we obtained lots of extraneous data such as each user’s interests. In GraphQL, we queries for exactly what we needed. GraphQL can limit overfetching.</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REST, with each round trip, we needed to parse the response data in order to prepare for the follow up queries. In GraphQL, we did not need to do that.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a4c2bdc5d5_0_7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a4c2bdc5d5_0_7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959" name="Google Shape;959;ga4c2bdc5d5_0_7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Naturally, the next question to ask is “Are these bounds useful, i.e. close enough to the actual costs for providers to respond?”</a:t>
            </a:r>
            <a:endParaRPr/>
          </a:p>
          <a:p>
            <a:pPr indent="0" lvl="0" marL="0" rtl="0" algn="l">
              <a:spcBef>
                <a:spcPts val="200"/>
              </a:spcBef>
              <a:spcAft>
                <a:spcPts val="0"/>
              </a:spcAft>
              <a:buClr>
                <a:schemeClr val="dk1"/>
              </a:buClr>
              <a:buSzPts val="1100"/>
              <a:buFont typeface="Arial"/>
              <a:buNone/>
            </a:pPr>
            <a:r>
              <a:t/>
            </a:r>
            <a:endParaRPr/>
          </a:p>
          <a:p>
            <a:pPr indent="0" lvl="0" marL="0" rtl="0" algn="l">
              <a:spcBef>
                <a:spcPts val="200"/>
              </a:spcBef>
              <a:spcAft>
                <a:spcPts val="0"/>
              </a:spcAft>
              <a:buNone/>
            </a:pPr>
            <a:r>
              <a:rPr lang="en-US"/>
              <a:t>Our data show that the bounds are tight enough for practical purposes, and are as tight as possible with a static, data-agnostic approach.</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Our bounds are looser for more complex queries. </a:t>
            </a:r>
            <a:endParaRPr/>
          </a:p>
          <a:p>
            <a:pPr indent="0" lvl="0" marL="0" rtl="0" algn="l">
              <a:spcBef>
                <a:spcPts val="200"/>
              </a:spcBef>
              <a:spcAft>
                <a:spcPts val="0"/>
              </a:spcAft>
              <a:buNone/>
            </a:pPr>
            <a:r>
              <a:rPr lang="en-US"/>
              <a:t>This follows intuition about the underlying graph: larger, more nested queries may not be satisfiable by an API’s real data. </a:t>
            </a:r>
            <a:endParaRPr/>
          </a:p>
          <a:p>
            <a:pPr indent="0" lvl="0" marL="0" rtl="0" algn="l">
              <a:spcBef>
                <a:spcPts val="200"/>
              </a:spcBef>
              <a:spcAft>
                <a:spcPts val="0"/>
              </a:spcAft>
              <a:buNone/>
            </a:pPr>
            <a:r>
              <a:rPr lang="en-US"/>
              <a:t>Data sparsity leads responses to be less complex than their worst-case potential.</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chart here shows cumulative levels of overestimation for all queries and “typical queries”, which we define as queries with estimated type complexity less than 300.</a:t>
            </a:r>
            <a:endParaRPr/>
          </a:p>
          <a:p>
            <a:pPr indent="0" lvl="0" marL="0" rtl="0" algn="l">
              <a:spcBef>
                <a:spcPts val="200"/>
              </a:spcBef>
              <a:spcAft>
                <a:spcPts val="0"/>
              </a:spcAft>
              <a:buNone/>
            </a:pPr>
            <a:r>
              <a:rPr lang="en-US"/>
              <a:t>This number was determined from a survey of example queries provided by GitHub and Yelp.</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can see that Yelp resolve complexity and GitHub resolve and type complexity perform well.</a:t>
            </a:r>
            <a:endParaRPr/>
          </a:p>
          <a:p>
            <a:pPr indent="0" lvl="0" marL="0" rtl="0" algn="l">
              <a:spcBef>
                <a:spcPts val="200"/>
              </a:spcBef>
              <a:spcAft>
                <a:spcPts val="0"/>
              </a:spcAft>
              <a:buNone/>
            </a:pPr>
            <a:r>
              <a:rPr lang="en-US"/>
              <a:t>The majority of these complexities overestimate by less than 25%.</a:t>
            </a:r>
            <a:endParaRPr/>
          </a:p>
          <a:p>
            <a:pPr indent="0" lvl="0" marL="0" rtl="0" algn="l">
              <a:spcBef>
                <a:spcPts val="200"/>
              </a:spcBef>
              <a:spcAft>
                <a:spcPts val="0"/>
              </a:spcAft>
              <a:buNone/>
            </a:pPr>
            <a:r>
              <a:rPr lang="en-US"/>
              <a:t>A large proportion of these Yelp and GitHub resolve complexities are perfect estimates as well, where the predicted complexity matches the actual values.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Overestimation is present but as mentioned before, it can be mitigated.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To prove that our estimates are as tight as possible, we present this pathological query for the GitHub API. </a:t>
            </a:r>
            <a:endParaRPr/>
          </a:p>
          <a:p>
            <a:pPr indent="0" lvl="0" marL="0" rtl="0" algn="l">
              <a:spcBef>
                <a:spcPts val="200"/>
              </a:spcBef>
              <a:spcAft>
                <a:spcPts val="0"/>
              </a:spcAft>
              <a:buNone/>
            </a:pPr>
            <a:r>
              <a:rPr lang="en-US"/>
              <a:t>This cyclically queries for the same repository and issues.</a:t>
            </a:r>
            <a:endParaRPr/>
          </a:p>
          <a:p>
            <a:pPr indent="0" lvl="0" marL="0" rtl="0" algn="l">
              <a:spcBef>
                <a:spcPts val="200"/>
              </a:spcBef>
              <a:spcAft>
                <a:spcPts val="0"/>
              </a:spcAft>
              <a:buNone/>
            </a:pPr>
            <a:r>
              <a:rPr lang="en-US"/>
              <a:t>As a result, the predicted complexities match the actual values, even though both are abnormally high.</a:t>
            </a:r>
            <a:endParaRPr/>
          </a:p>
          <a:p>
            <a:pPr indent="0" lvl="0" marL="0" rtl="0" algn="l">
              <a:spcBef>
                <a:spcPts val="200"/>
              </a:spcBef>
              <a:spcAft>
                <a:spcPts val="0"/>
              </a:spcAft>
              <a:buNone/>
            </a:pPr>
            <a:r>
              <a:rPr lang="en-US"/>
              <a:t>This shows that the overestimation in our evaluation is due to data sparsity, not inaccuracy.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conclude that the bounds are useful, close enough to the actual costs for providers to respond.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If the API data includes at least 100 issues, the predicted and the actual complexities will match, and in this case, the node repository under the nodejs organization does indeed fulfill this requirement.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a3be2b2626_0_408: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a3be2b2626_0_408: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973" name="Google Shape;973;ga3be2b2626_0_408: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we show our analysis and the three open-source libraries tackling the first bound question.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A, while it doesn’t not have any underestimation, has gross overestimation and striations.</a:t>
            </a:r>
            <a:endParaRPr/>
          </a:p>
          <a:p>
            <a:pPr indent="0" lvl="0" marL="0" rtl="0" algn="l">
              <a:spcBef>
                <a:spcPts val="200"/>
              </a:spcBef>
              <a:spcAft>
                <a:spcPts val="0"/>
              </a:spcAft>
              <a:buClr>
                <a:schemeClr val="dk1"/>
              </a:buClr>
              <a:buSzPts val="1100"/>
              <a:buFont typeface="Arial"/>
              <a:buNone/>
            </a:pPr>
            <a:r>
              <a:rPr lang="en-US">
                <a:solidFill>
                  <a:srgbClr val="1D3649"/>
                </a:solidFill>
              </a:rPr>
              <a:t>This is because it</a:t>
            </a:r>
            <a:r>
              <a:rPr lang="en-US">
                <a:solidFill>
                  <a:srgbClr val="1D3649"/>
                </a:solidFill>
              </a:rPr>
              <a:t> cannot use limit arguments.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As a result, it can only be configured using default limits.</a:t>
            </a:r>
            <a:endParaRPr>
              <a:solidFill>
                <a:srgbClr val="1D3649"/>
              </a:solidFill>
            </a:endParaRPr>
          </a:p>
          <a:p>
            <a:pPr indent="0" lvl="0" marL="0" rtl="0" algn="l">
              <a:spcBef>
                <a:spcPts val="200"/>
              </a:spcBef>
              <a:spcAft>
                <a:spcPts val="0"/>
              </a:spcAft>
              <a:buNone/>
            </a:pPr>
            <a:r>
              <a:rPr lang="en-US">
                <a:solidFill>
                  <a:srgbClr val="1D3649"/>
                </a:solidFill>
              </a:rPr>
              <a:t>Therefore, we set the default limits to 100, the maximum number of objects that GitHub will return for any particular field, leading to severe overestimation and striations.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(Click)</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B and C are related and hence, their charts look the same.</a:t>
            </a:r>
            <a:endParaRPr/>
          </a:p>
          <a:p>
            <a:pPr indent="0" lvl="0" marL="0" rtl="0" algn="l">
              <a:spcBef>
                <a:spcPts val="200"/>
              </a:spcBef>
              <a:spcAft>
                <a:spcPts val="0"/>
              </a:spcAft>
              <a:buNone/>
            </a:pPr>
            <a:r>
              <a:rPr lang="en-US"/>
              <a:t>Both libraries show </a:t>
            </a:r>
            <a:r>
              <a:rPr lang="en-US">
                <a:solidFill>
                  <a:srgbClr val="1D3649"/>
                </a:solidFill>
              </a:rPr>
              <a:t>gross </a:t>
            </a:r>
            <a:r>
              <a:rPr lang="en-US"/>
              <a:t>underestimation, which is problematic for a query cost analysis.</a:t>
            </a:r>
            <a:endParaRPr/>
          </a:p>
          <a:p>
            <a:pPr indent="0" lvl="0" marL="0" rtl="0" algn="l">
              <a:spcBef>
                <a:spcPts val="200"/>
              </a:spcBef>
              <a:spcAft>
                <a:spcPts val="0"/>
              </a:spcAft>
              <a:buNone/>
            </a:pPr>
            <a:r>
              <a:rPr lang="en-US"/>
              <a:t>This is </a:t>
            </a:r>
            <a:r>
              <a:rPr lang="en-US"/>
              <a:t>because they cannot use default limits.</a:t>
            </a:r>
            <a:endParaRPr/>
          </a:p>
          <a:p>
            <a:pPr indent="0" lvl="0" marL="0" rtl="0" algn="l">
              <a:spcBef>
                <a:spcPts val="200"/>
              </a:spcBef>
              <a:spcAft>
                <a:spcPts val="0"/>
              </a:spcAft>
              <a:buNone/>
            </a:pPr>
            <a:r>
              <a:rPr lang="en-US"/>
              <a:t>As a result, unpaginated lists and paginated lists with default values are not counted properly.</a:t>
            </a:r>
            <a:endParaRPr/>
          </a:p>
          <a:p>
            <a:pPr indent="0" lvl="0" marL="0" rtl="0" algn="l">
              <a:spcBef>
                <a:spcPts val="200"/>
              </a:spcBef>
              <a:spcAft>
                <a:spcPts val="0"/>
              </a:spcAft>
              <a:buNone/>
            </a:pPr>
            <a:r>
              <a:rPr lang="en-US"/>
              <a:t>Additionally, they cannot handle the connections pagination pattern causing overestimation.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Regarding the second bound question, “how many resolver functions might be invoked?”, none of the open-source libraries can be configured to do this.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the limitations of all three libraries, we can conclude that our analysis outperforms these open-source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Here we show our analysis and the three open-source libraries tackling the first bound question, “how large might the response be?”, with the GitHub query-response pairs.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As you can see, the differences between our analysis and the three open-source libraries are immediately apparent.</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53dd2ce408_0_12: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53dd2ce408_0_12: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984" name="Google Shape;984;g53dd2ce408_0_12: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Here we show our analysis and the three open-source libraries tackling the first bound question.</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A, while it doesn’t not have any underestimation, has gross overestimation and striations.</a:t>
            </a:r>
            <a:endParaRPr/>
          </a:p>
          <a:p>
            <a:pPr indent="0" lvl="0" marL="0" rtl="0" algn="l">
              <a:spcBef>
                <a:spcPts val="200"/>
              </a:spcBef>
              <a:spcAft>
                <a:spcPts val="0"/>
              </a:spcAft>
              <a:buClr>
                <a:schemeClr val="dk1"/>
              </a:buClr>
              <a:buSzPts val="1100"/>
              <a:buFont typeface="Arial"/>
              <a:buNone/>
            </a:pPr>
            <a:r>
              <a:rPr lang="en-US">
                <a:solidFill>
                  <a:srgbClr val="1D3649"/>
                </a:solidFill>
              </a:rPr>
              <a:t>This is because it cannot use limit arguments.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As a result, it can only be configured using default limits.</a:t>
            </a:r>
            <a:endParaRPr>
              <a:solidFill>
                <a:srgbClr val="1D3649"/>
              </a:solidFill>
            </a:endParaRPr>
          </a:p>
          <a:p>
            <a:pPr indent="0" lvl="0" marL="0" rtl="0" algn="l">
              <a:spcBef>
                <a:spcPts val="200"/>
              </a:spcBef>
              <a:spcAft>
                <a:spcPts val="0"/>
              </a:spcAft>
              <a:buNone/>
            </a:pPr>
            <a:r>
              <a:rPr lang="en-US">
                <a:solidFill>
                  <a:srgbClr val="1D3649"/>
                </a:solidFill>
              </a:rPr>
              <a:t>Therefore, we set the default limits to 100, the maximum number of objects that GitHub will return for any particular field, leading to severe overestimation and striations.</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(Click)</a:t>
            </a:r>
            <a:endParaRPr>
              <a:solidFill>
                <a:srgbClr val="1D3649"/>
              </a:solidFill>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rPr lang="en-US"/>
              <a:t>Library B and C are related and hence, their charts look the same.</a:t>
            </a:r>
            <a:endParaRPr/>
          </a:p>
          <a:p>
            <a:pPr indent="0" lvl="0" marL="0" rtl="0" algn="l">
              <a:spcBef>
                <a:spcPts val="200"/>
              </a:spcBef>
              <a:spcAft>
                <a:spcPts val="0"/>
              </a:spcAft>
              <a:buNone/>
            </a:pPr>
            <a:r>
              <a:rPr lang="en-US"/>
              <a:t>Both libraries show </a:t>
            </a:r>
            <a:r>
              <a:rPr lang="en-US">
                <a:solidFill>
                  <a:srgbClr val="1D3649"/>
                </a:solidFill>
              </a:rPr>
              <a:t>gross </a:t>
            </a:r>
            <a:r>
              <a:rPr lang="en-US"/>
              <a:t>underestimation, which is problematic for a query cost analysis.</a:t>
            </a:r>
            <a:endParaRPr/>
          </a:p>
          <a:p>
            <a:pPr indent="0" lvl="0" marL="0" rtl="0" algn="l">
              <a:spcBef>
                <a:spcPts val="200"/>
              </a:spcBef>
              <a:spcAft>
                <a:spcPts val="0"/>
              </a:spcAft>
              <a:buNone/>
            </a:pPr>
            <a:r>
              <a:rPr lang="en-US"/>
              <a:t>This is because they cannot use default limits.</a:t>
            </a:r>
            <a:endParaRPr/>
          </a:p>
          <a:p>
            <a:pPr indent="0" lvl="0" marL="0" rtl="0" algn="l">
              <a:spcBef>
                <a:spcPts val="200"/>
              </a:spcBef>
              <a:spcAft>
                <a:spcPts val="0"/>
              </a:spcAft>
              <a:buNone/>
            </a:pPr>
            <a:r>
              <a:rPr lang="en-US"/>
              <a:t>As a result, unpaginated lists and paginated lists with default values are not counted properly.</a:t>
            </a:r>
            <a:endParaRPr/>
          </a:p>
          <a:p>
            <a:pPr indent="0" lvl="0" marL="0" rtl="0" algn="l">
              <a:spcBef>
                <a:spcPts val="200"/>
              </a:spcBef>
              <a:spcAft>
                <a:spcPts val="0"/>
              </a:spcAft>
              <a:buNone/>
            </a:pPr>
            <a:r>
              <a:rPr lang="en-US"/>
              <a:t>Additionally, they cannot handle the connections pagination pattern causing overestimation.</a:t>
            </a:r>
            <a:endParaRPr/>
          </a:p>
          <a:p>
            <a:pPr indent="0" lvl="0" marL="0" rtl="0" algn="l">
              <a:spcBef>
                <a:spcPts val="200"/>
              </a:spcBef>
              <a:spcAft>
                <a:spcPts val="0"/>
              </a:spcAft>
              <a:buNone/>
            </a:pPr>
            <a:r>
              <a:rPr lang="en-US"/>
              <a:t>(Click)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Regarding the second bound question, “how many resolver functions might be invoked?”, none of the open-source libraries can be configured to do this.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Because of the limitations of all three libraries, we can conclude that our analysis outperforms these open-source solutions.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solidFill>
                  <a:srgbClr val="1D3649"/>
                </a:solidFill>
              </a:rPr>
              <a:t>Here we show our analysis and the three open-source libraries tackling the first bound question, “how large might the response be?”, with the GitHub query-response pairs.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As you can see, the differences between our analysis and the three open-source libraries are immediately apparent.</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a3be2b2626_0_442: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a3be2b2626_0_442: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992" name="Google Shape;992;ga3be2b2626_0_442: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a3be2b2626_0_45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a3be2b2626_0_45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None/>
            </a:pPr>
            <a:r>
              <a:rPr lang="en-US"/>
              <a:t>	</a:t>
            </a:r>
            <a:fld id="{00000000-1234-1234-1234-123412341234}" type="slidenum">
              <a:rPr lang="en-US"/>
              <a:t>‹#›</a:t>
            </a:fld>
            <a:r>
              <a:rPr lang="en-US"/>
              <a:t>	IBM SECURITY</a:t>
            </a:r>
            <a:endParaRPr sz="1400">
              <a:solidFill>
                <a:srgbClr val="000000"/>
              </a:solidFill>
            </a:endParaRPr>
          </a:p>
        </p:txBody>
      </p:sp>
      <p:sp>
        <p:nvSpPr>
          <p:cNvPr id="999" name="Google Shape;999;ga3be2b2626_0_45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248253c18_0_6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248253c18_0_6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191" name="Google Shape;191;g6248253c18_0_6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Because of the benefits, interest in GraphQL has been increasing steadily...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6248253c18_0_225: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248253c18_0_225: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197" name="Google Shape;197;g6248253c18_0_225: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…and many companies have begun to adopt GraphQL.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d24864ace_0_350: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d24864ace_0_350: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208" name="Google Shape;208;g9d24864ace_0_350: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However, GraphQL is not strictly superior to REST</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While GraphQL’s flexibility can allow clients to better describe their data requirements, it also makes it difficult to determine the resources that will be consumed by performing a certain 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For example, here we show three queries that differ in length linearly…</a:t>
            </a:r>
            <a:endParaRPr/>
          </a:p>
          <a:p>
            <a:pPr indent="0" lvl="0" marL="0" rtl="0" algn="l">
              <a:spcBef>
                <a:spcPts val="200"/>
              </a:spcBef>
              <a:spcAft>
                <a:spcPts val="0"/>
              </a:spcAft>
              <a:buNone/>
            </a:pPr>
            <a:r>
              <a:rPr lang="en-US">
                <a:solidFill>
                  <a:srgbClr val="1D3649"/>
                </a:solidFill>
              </a:rPr>
              <a:t>(Click 2)</a:t>
            </a:r>
            <a:endParaRPr/>
          </a:p>
          <a:p>
            <a:pPr indent="0" lvl="0" marL="0" rtl="0" algn="l">
              <a:spcBef>
                <a:spcPts val="200"/>
              </a:spcBef>
              <a:spcAft>
                <a:spcPts val="0"/>
              </a:spcAft>
              <a:buNone/>
            </a:pPr>
            <a:r>
              <a:rPr lang="en-US"/>
              <a:t>...</a:t>
            </a:r>
            <a:r>
              <a:rPr lang="en-US"/>
              <a:t>but the amount of data that these queries will fetch differ exponentially</a:t>
            </a:r>
            <a:endParaRPr/>
          </a:p>
          <a:p>
            <a:pPr indent="0" lvl="0" marL="0" rtl="0" algn="l">
              <a:spcBef>
                <a:spcPts val="200"/>
              </a:spcBef>
              <a:spcAft>
                <a:spcPts val="0"/>
              </a:spcAft>
              <a:buNone/>
            </a:pPr>
            <a:r>
              <a:rPr lang="en-US"/>
              <a:t>(Click 2)</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The reason why these queries can have exponentially large response sizes is list fields, which return a number of objects.</a:t>
            </a:r>
            <a:endParaRPr/>
          </a:p>
          <a:p>
            <a:pPr indent="0" lvl="0" marL="0" rtl="0" algn="l">
              <a:spcBef>
                <a:spcPts val="200"/>
              </a:spcBef>
              <a:spcAft>
                <a:spcPts val="0"/>
              </a:spcAft>
              <a:buNone/>
            </a:pPr>
            <a:r>
              <a:rPr lang="en-US"/>
              <a:t>(Click 3)</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In this case, the friends field returns multiple User objects, which in turn can query for even more User objects.</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 single GraphQL query can be equivalent to potentially thousands of REST calls</a:t>
            </a:r>
            <a:endParaRPr/>
          </a:p>
          <a:p>
            <a:pPr indent="0" lvl="0" marL="0" rtl="0" algn="l">
              <a:spcBef>
                <a:spcPts val="200"/>
              </a:spcBef>
              <a:spcAft>
                <a:spcPts val="0"/>
              </a:spcAft>
              <a:buNone/>
            </a:pPr>
            <a:r>
              <a:rPr lang="en-US"/>
              <a:t>In addition to performance issues, this excessive resource use</a:t>
            </a:r>
            <a:r>
              <a:rPr lang="en-US"/>
              <a:t> can make GraphQL service providers vulnerable to a denial of service attack</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br>
              <a:rPr lang="en-US"/>
            </a:br>
            <a:endParaRPr/>
          </a:p>
          <a:p>
            <a:pPr indent="0" lvl="0" marL="0" rtl="0" algn="l">
              <a:spcBef>
                <a:spcPts val="200"/>
              </a:spcBef>
              <a:spcAft>
                <a:spcPts val="0"/>
              </a:spcAft>
              <a:buNone/>
            </a:pPr>
            <a:r>
              <a:rPr lang="en-US"/>
              <a:t>(?) In a previous study analyzing 16 </a:t>
            </a:r>
            <a:r>
              <a:rPr lang="en-US"/>
              <a:t>commercial</a:t>
            </a:r>
            <a:r>
              <a:rPr lang="en-US"/>
              <a:t> GraphQL schemas and 8,399 open-source schemas on GitHub, we found that the majority allowed for high-complexity queries. </a:t>
            </a:r>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The second query is three lines longer than the first query. The third query is three lines longer than the second query.</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(Click 2)</a:t>
            </a:r>
            <a:endParaRPr>
              <a:solidFill>
                <a:srgbClr val="1D3649"/>
              </a:solidFill>
            </a:endParaRPr>
          </a:p>
          <a:p>
            <a:pPr indent="0" lvl="0" marL="0" rtl="0" algn="l">
              <a:spcBef>
                <a:spcPts val="200"/>
              </a:spcBef>
              <a:spcAft>
                <a:spcPts val="0"/>
              </a:spcAft>
              <a:buClr>
                <a:schemeClr val="dk1"/>
              </a:buClr>
              <a:buSzPts val="1100"/>
              <a:buFont typeface="Arial"/>
              <a:buNone/>
            </a:pPr>
            <a:r>
              <a:t/>
            </a:r>
            <a:endParaRPr>
              <a:solidFill>
                <a:srgbClr val="1D3649"/>
              </a:solidFill>
            </a:endParaRPr>
          </a:p>
          <a:p>
            <a:pPr indent="0" lvl="0" marL="0" rtl="0" algn="l">
              <a:spcBef>
                <a:spcPts val="200"/>
              </a:spcBef>
              <a:spcAft>
                <a:spcPts val="0"/>
              </a:spcAft>
              <a:buClr>
                <a:schemeClr val="dk1"/>
              </a:buClr>
              <a:buSzPts val="1100"/>
              <a:buFont typeface="Arial"/>
              <a:buNone/>
            </a:pPr>
            <a:r>
              <a:rPr lang="en-US">
                <a:solidFill>
                  <a:srgbClr val="1D3649"/>
                </a:solidFill>
              </a:rPr>
              <a:t>However, assuming that each user has on average, 3 friends, the second query will fetch 9 more users than the first query and the third query will fetch 27 more users than the second query.</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a:t>
            </a:r>
            <a:endParaRPr/>
          </a:p>
          <a:p>
            <a:pPr indent="0" lvl="0" marL="0" rtl="0" algn="l">
              <a:spcBef>
                <a:spcPts val="200"/>
              </a:spcBef>
              <a:spcAft>
                <a:spcPts val="0"/>
              </a:spcAft>
              <a:buNone/>
            </a:pPr>
            <a:r>
              <a:t/>
            </a:r>
            <a:endParaRPr/>
          </a:p>
          <a:p>
            <a:pPr indent="0" lvl="0" marL="0" rtl="0" algn="l">
              <a:spcBef>
                <a:spcPts val="200"/>
              </a:spcBef>
              <a:spcAft>
                <a:spcPts val="0"/>
              </a:spcAft>
              <a:buClr>
                <a:schemeClr val="dk1"/>
              </a:buClr>
              <a:buSzPts val="1100"/>
              <a:buFont typeface="Arial"/>
              <a:buNone/>
            </a:pPr>
            <a:r>
              <a:rPr lang="en-US"/>
              <a:t>High-complexity GraphQL schemas are common in practice</a:t>
            </a:r>
            <a:endParaRPr/>
          </a:p>
          <a:p>
            <a:pPr indent="0" lvl="0" marL="0" rtl="0" algn="l">
              <a:spcBef>
                <a:spcPts val="200"/>
              </a:spcBef>
              <a:spcAft>
                <a:spcPts val="0"/>
              </a:spcAft>
              <a:buClr>
                <a:schemeClr val="dk1"/>
              </a:buClr>
              <a:buSzPts val="1100"/>
              <a:buFont typeface="Arial"/>
              <a:buNone/>
            </a:pPr>
            <a:r>
              <a:rPr lang="en-US"/>
              <a:t>In a previous study, we found that...</a:t>
            </a:r>
            <a:endParaRPr/>
          </a:p>
          <a:p>
            <a:pPr indent="0" lvl="0" marL="0" rtl="0" algn="l">
              <a:spcBef>
                <a:spcPts val="200"/>
              </a:spcBef>
              <a:spcAft>
                <a:spcPts val="0"/>
              </a:spcAft>
              <a:buClr>
                <a:schemeClr val="dk1"/>
              </a:buClr>
              <a:buSzPts val="1100"/>
              <a:buFont typeface="Arial"/>
              <a:buNone/>
            </a:pPr>
            <a:r>
              <a:rPr lang="en-US"/>
              <a:t>Over 80% of the commercial or large open-source schemas had exponential worst-case behavior</a:t>
            </a:r>
            <a:endParaRPr/>
          </a:p>
          <a:p>
            <a:pPr indent="0" lvl="0" marL="0" rtl="0" algn="l">
              <a:spcBef>
                <a:spcPts val="200"/>
              </a:spcBef>
              <a:spcAft>
                <a:spcPts val="0"/>
              </a:spcAft>
              <a:buNone/>
            </a:pPr>
            <a:r>
              <a:rPr lang="en-US"/>
              <a:t>40% of all schemas guaranteed linear-time queries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d24864ace_0_516:notes"/>
          <p:cNvSpPr/>
          <p:nvPr>
            <p:ph idx="2" type="sldImg"/>
          </p:nvPr>
        </p:nvSpPr>
        <p:spPr>
          <a:xfrm>
            <a:off x="1757363" y="490538"/>
            <a:ext cx="3562500" cy="22257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d24864ace_0_516:notes"/>
          <p:cNvSpPr txBox="1"/>
          <p:nvPr>
            <p:ph idx="12" type="sldNum"/>
          </p:nvPr>
        </p:nvSpPr>
        <p:spPr>
          <a:xfrm>
            <a:off x="0" y="9062102"/>
            <a:ext cx="1938300" cy="183000"/>
          </a:xfrm>
          <a:prstGeom prst="rect">
            <a:avLst/>
          </a:prstGeom>
        </p:spPr>
        <p:txBody>
          <a:bodyPr anchorCtr="0" anchor="b" bIns="0" lIns="0" spcFirstLastPara="1" rIns="0" wrap="square" tIns="0">
            <a:noAutofit/>
          </a:bodyPr>
          <a:lstStyle/>
          <a:p>
            <a:pPr indent="0" lvl="1" marL="0" rtl="0" algn="l">
              <a:spcBef>
                <a:spcPts val="0"/>
              </a:spcBef>
              <a:spcAft>
                <a:spcPts val="0"/>
              </a:spcAft>
              <a:buClr>
                <a:srgbClr val="000000"/>
              </a:buClr>
              <a:buFont typeface="Arial"/>
              <a:buNone/>
            </a:pPr>
            <a:r>
              <a:rPr lang="en-US"/>
              <a:t>	</a:t>
            </a:r>
            <a:fld id="{00000000-1234-1234-1234-123412341234}" type="slidenum">
              <a:rPr lang="en-US"/>
              <a:t>‹#›</a:t>
            </a:fld>
            <a:r>
              <a:rPr lang="en-US"/>
              <a:t>	IBM SECURITY</a:t>
            </a:r>
            <a:endParaRPr sz="1400">
              <a:solidFill>
                <a:srgbClr val="000000"/>
              </a:solidFill>
            </a:endParaRPr>
          </a:p>
        </p:txBody>
      </p:sp>
      <p:sp>
        <p:nvSpPr>
          <p:cNvPr id="239" name="Google Shape;239;g9d24864ace_0_516:notes"/>
          <p:cNvSpPr txBox="1"/>
          <p:nvPr>
            <p:ph idx="1" type="body"/>
          </p:nvPr>
        </p:nvSpPr>
        <p:spPr>
          <a:xfrm>
            <a:off x="228599" y="2799116"/>
            <a:ext cx="6627600" cy="6263100"/>
          </a:xfrm>
          <a:prstGeom prst="rect">
            <a:avLst/>
          </a:prstGeom>
        </p:spPr>
        <p:txBody>
          <a:bodyPr anchorCtr="0" anchor="t" bIns="0" lIns="0" spcFirstLastPara="1" rIns="0" wrap="square" tIns="0">
            <a:noAutofit/>
          </a:bodyPr>
          <a:lstStyle/>
          <a:p>
            <a:pPr indent="0" lvl="0" marL="0" rtl="0" algn="l">
              <a:spcBef>
                <a:spcPts val="200"/>
              </a:spcBef>
              <a:spcAft>
                <a:spcPts val="0"/>
              </a:spcAft>
              <a:buNone/>
            </a:pPr>
            <a:r>
              <a:rPr lang="en-US"/>
              <a:t>With the quick growth of GraphQL and the potential attack vector, it is natural to ask, “Are GraphQL APIs protected?”</a:t>
            </a:r>
            <a:endParaRPr/>
          </a:p>
          <a:p>
            <a:pPr indent="0" lvl="0" marL="0" rtl="0" algn="l">
              <a:spcBef>
                <a:spcPts val="200"/>
              </a:spcBef>
              <a:spcAft>
                <a:spcPts val="0"/>
              </a:spcAft>
              <a:buNone/>
            </a:pPr>
            <a:r>
              <a:t/>
            </a:r>
            <a:endParaRPr/>
          </a:p>
          <a:p>
            <a:pPr indent="0" lvl="0" marL="0" rtl="0" algn="l">
              <a:spcBef>
                <a:spcPts val="200"/>
              </a:spcBef>
              <a:spcAft>
                <a:spcPts val="0"/>
              </a:spcAft>
              <a:buNone/>
            </a:pPr>
            <a:r>
              <a:rPr lang="en-US"/>
              <a:t>We performed a survey using a </a:t>
            </a:r>
            <a:r>
              <a:rPr lang="en-US">
                <a:solidFill>
                  <a:srgbClr val="1D3649"/>
                </a:solidFill>
              </a:rPr>
              <a:t>list of publicly available GraphQL APIs on APIs.guru</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We learned that the vast majority, 83%, do not describe any kind of query analysis</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With the quick growth of GraphQL and the potential harm that high-complexity GraphQL queries can inflict, it is natural to ask, “Are GraphQL APIs protected?”</a:t>
            </a:r>
            <a:endParaRPr>
              <a:solidFill>
                <a:srgbClr val="1D3649"/>
              </a:solidFill>
            </a:endParaRPr>
          </a:p>
          <a:p>
            <a:pPr indent="0" lvl="0" marL="0" rtl="0" algn="l">
              <a:spcBef>
                <a:spcPts val="200"/>
              </a:spcBef>
              <a:spcAft>
                <a:spcPts val="0"/>
              </a:spcAft>
              <a:buNone/>
            </a:pPr>
            <a:r>
              <a:t/>
            </a:r>
            <a:endParaRPr>
              <a:solidFill>
                <a:srgbClr val="1D3649"/>
              </a:solidFill>
            </a:endParaRPr>
          </a:p>
          <a:p>
            <a:pPr indent="0" lvl="0" marL="0" rtl="0" algn="l">
              <a:spcBef>
                <a:spcPts val="200"/>
              </a:spcBef>
              <a:spcAft>
                <a:spcPts val="0"/>
              </a:spcAft>
              <a:buNone/>
            </a:pPr>
            <a:r>
              <a:rPr lang="en-US">
                <a:solidFill>
                  <a:srgbClr val="1D3649"/>
                </a:solidFill>
              </a:rPr>
              <a:t>In addition, 73% do not perform rate limiting. Of the remaining, 23%, around half of those GraphQL APIs, 10%, only perform rate limiting by request frequency.</a:t>
            </a:r>
            <a:endParaRPr>
              <a:solidFill>
                <a:srgbClr val="1D3649"/>
              </a:solidFill>
            </a:endParaRPr>
          </a:p>
          <a:p>
            <a:pPr indent="0" lvl="0" marL="0" rtl="0" algn="l">
              <a:spcBef>
                <a:spcPts val="200"/>
              </a:spcBef>
              <a:spcAft>
                <a:spcPts val="0"/>
              </a:spcAft>
              <a:buNone/>
            </a:pPr>
            <a:r>
              <a:rPr lang="en-US">
                <a:solidFill>
                  <a:srgbClr val="1D3649"/>
                </a:solidFill>
              </a:rPr>
              <a:t>If you recall, GraphQL queries can have vastly different data requirements, and therefore, request frequency is not a sufficient form of rate limiting. </a:t>
            </a:r>
            <a:endParaRPr>
              <a:solidFill>
                <a:srgbClr val="1D3649"/>
              </a:solidFill>
            </a:endParaRPr>
          </a:p>
          <a:p>
            <a:pPr indent="0" lvl="0" marL="0" rtl="0" algn="l">
              <a:spcBef>
                <a:spcPts val="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bg>
      <p:bgPr>
        <a:solidFill>
          <a:srgbClr val="1D3649"/>
        </a:solidFill>
      </p:bgPr>
    </p:bg>
    <p:spTree>
      <p:nvGrpSpPr>
        <p:cNvPr id="17"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b="14098" l="63757" r="0" t="44138"/>
          <a:stretch/>
        </p:blipFill>
        <p:spPr>
          <a:xfrm>
            <a:off x="5829299" y="2578165"/>
            <a:ext cx="3312263" cy="2386777"/>
          </a:xfrm>
          <a:prstGeom prst="rect">
            <a:avLst/>
          </a:prstGeom>
          <a:noFill/>
          <a:ln>
            <a:noFill/>
          </a:ln>
        </p:spPr>
      </p:pic>
      <p:sp>
        <p:nvSpPr>
          <p:cNvPr id="19" name="Google Shape;19;p2"/>
          <p:cNvSpPr txBox="1"/>
          <p:nvPr>
            <p:ph type="ctrTitle"/>
          </p:nvPr>
        </p:nvSpPr>
        <p:spPr>
          <a:xfrm>
            <a:off x="433464" y="1316432"/>
            <a:ext cx="8251082" cy="125265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400"/>
              <a:buFont typeface="Arial"/>
              <a:buNone/>
              <a:defRPr b="1" sz="4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458730" y="2744144"/>
            <a:ext cx="8226482" cy="3151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500"/>
              <a:buNone/>
              <a:defRPr b="0" sz="1500" cap="none">
                <a:solidFill>
                  <a:schemeClr val="lt1"/>
                </a:solidFill>
                <a:latin typeface="Arial"/>
                <a:ea typeface="Arial"/>
                <a:cs typeface="Arial"/>
                <a:sym typeface="Arial"/>
              </a:defRPr>
            </a:lvl1pPr>
            <a:lvl2pPr lvl="1" algn="ctr">
              <a:lnSpc>
                <a:spcPct val="100000"/>
              </a:lnSpc>
              <a:spcBef>
                <a:spcPts val="300"/>
              </a:spcBef>
              <a:spcAft>
                <a:spcPts val="0"/>
              </a:spcAft>
              <a:buSzPts val="1500"/>
              <a:buNone/>
              <a:defRPr sz="1500"/>
            </a:lvl2pPr>
            <a:lvl3pPr lvl="2" algn="ctr">
              <a:lnSpc>
                <a:spcPct val="100000"/>
              </a:lnSpc>
              <a:spcBef>
                <a:spcPts val="300"/>
              </a:spcBef>
              <a:spcAft>
                <a:spcPts val="0"/>
              </a:spcAft>
              <a:buSzPts val="1350"/>
              <a:buNone/>
              <a:defRPr sz="1350"/>
            </a:lvl3pPr>
            <a:lvl4pPr lvl="3" algn="ctr">
              <a:lnSpc>
                <a:spcPct val="100000"/>
              </a:lnSpc>
              <a:spcBef>
                <a:spcPts val="300"/>
              </a:spcBef>
              <a:spcAft>
                <a:spcPts val="0"/>
              </a:spcAft>
              <a:buSzPts val="1200"/>
              <a:buNone/>
              <a:defRPr sz="1200"/>
            </a:lvl4pPr>
            <a:lvl5pPr lvl="4" algn="ctr">
              <a:lnSpc>
                <a:spcPct val="100000"/>
              </a:lnSpc>
              <a:spcBef>
                <a:spcPts val="30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1" name="Google Shape;21;p2" title="Click to edit presenter's name, title, and date"/>
          <p:cNvSpPr txBox="1"/>
          <p:nvPr>
            <p:ph idx="2" type="body"/>
          </p:nvPr>
        </p:nvSpPr>
        <p:spPr>
          <a:xfrm>
            <a:off x="454570" y="3868167"/>
            <a:ext cx="7104996" cy="26141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500"/>
              <a:buFont typeface="Arial"/>
              <a:buNone/>
              <a:defRPr b="1" sz="1500">
                <a:solidFill>
                  <a:schemeClr val="lt1"/>
                </a:solidFill>
                <a:latin typeface="Arial"/>
                <a:ea typeface="Arial"/>
                <a:cs typeface="Arial"/>
                <a:sym typeface="Aria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
          <p:cNvSpPr txBox="1"/>
          <p:nvPr>
            <p:ph idx="3" type="body"/>
          </p:nvPr>
        </p:nvSpPr>
        <p:spPr>
          <a:xfrm>
            <a:off x="454570" y="5093301"/>
            <a:ext cx="2983036" cy="18288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200"/>
              </a:spcBef>
              <a:spcAft>
                <a:spcPts val="0"/>
              </a:spcAft>
              <a:buSzPts val="1000"/>
              <a:buFont typeface="Arial"/>
              <a:buNone/>
              <a:defRPr i="0" sz="1000">
                <a:solidFill>
                  <a:schemeClr val="lt1"/>
                </a:solidFill>
              </a:defRPr>
            </a:lvl1pPr>
            <a:lvl2pPr indent="-228600" lvl="1" marL="914400" algn="r">
              <a:lnSpc>
                <a:spcPct val="100000"/>
              </a:lnSpc>
              <a:spcBef>
                <a:spcPts val="300"/>
              </a:spcBef>
              <a:spcAft>
                <a:spcPts val="0"/>
              </a:spcAft>
              <a:buSzPts val="1400"/>
              <a:buFont typeface="Arial"/>
              <a:buNone/>
              <a:defRPr i="1" sz="1400"/>
            </a:lvl2pPr>
            <a:lvl3pPr indent="-228600" lvl="2" marL="1371600" algn="r">
              <a:lnSpc>
                <a:spcPct val="100000"/>
              </a:lnSpc>
              <a:spcBef>
                <a:spcPts val="300"/>
              </a:spcBef>
              <a:spcAft>
                <a:spcPts val="0"/>
              </a:spcAft>
              <a:buSzPts val="1400"/>
              <a:buFont typeface="Arial"/>
              <a:buNone/>
              <a:defRPr i="1" sz="1400"/>
            </a:lvl3pPr>
            <a:lvl4pPr indent="-228600" lvl="3" marL="1828800" algn="r">
              <a:lnSpc>
                <a:spcPct val="100000"/>
              </a:lnSpc>
              <a:spcBef>
                <a:spcPts val="300"/>
              </a:spcBef>
              <a:spcAft>
                <a:spcPts val="0"/>
              </a:spcAft>
              <a:buSzPts val="1400"/>
              <a:buFont typeface="Arial"/>
              <a:buNone/>
              <a:defRPr i="1" sz="1400"/>
            </a:lvl4pPr>
            <a:lvl5pPr indent="-228600" lvl="4" marL="2286000" algn="r">
              <a:lnSpc>
                <a:spcPct val="100000"/>
              </a:lnSpc>
              <a:spcBef>
                <a:spcPts val="300"/>
              </a:spcBef>
              <a:spcAft>
                <a:spcPts val="0"/>
              </a:spcAft>
              <a:buSzPts val="1400"/>
              <a:buFont typeface="Arial"/>
              <a:buNone/>
              <a:defRPr i="1" sz="1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2" title="Click to edit presenter's name, title, and date"/>
          <p:cNvSpPr txBox="1"/>
          <p:nvPr>
            <p:ph idx="4" type="body"/>
          </p:nvPr>
        </p:nvSpPr>
        <p:spPr>
          <a:xfrm>
            <a:off x="454570" y="4144789"/>
            <a:ext cx="7104996" cy="22331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2"/>
              </a:buClr>
              <a:buSzPts val="1100"/>
              <a:buFont typeface="Arial"/>
              <a:buNone/>
              <a:defRPr b="0" sz="1100">
                <a:solidFill>
                  <a:schemeClr val="lt1"/>
                </a:solidFill>
                <a:latin typeface="Arial"/>
                <a:ea typeface="Arial"/>
                <a:cs typeface="Arial"/>
                <a:sym typeface="Aria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432">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a-driven Chart">
  <p:cSld name="Title and Data-driven Chart">
    <p:spTree>
      <p:nvGrpSpPr>
        <p:cNvPr id="55" name="Shape 55"/>
        <p:cNvGrpSpPr/>
        <p:nvPr/>
      </p:nvGrpSpPr>
      <p:grpSpPr>
        <a:xfrm>
          <a:off x="0" y="0"/>
          <a:ext cx="0" cy="0"/>
          <a:chOff x="0" y="0"/>
          <a:chExt cx="0" cy="0"/>
        </a:xfrm>
      </p:grpSpPr>
      <p:sp>
        <p:nvSpPr>
          <p:cNvPr id="56" name="Google Shape;56;p11"/>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1"/>
          <p:cNvSpPr/>
          <p:nvPr>
            <p:ph idx="2" type="chart"/>
          </p:nvPr>
        </p:nvSpPr>
        <p:spPr>
          <a:xfrm>
            <a:off x="457200" y="914400"/>
            <a:ext cx="8228653" cy="4114800"/>
          </a:xfrm>
          <a:prstGeom prst="rect">
            <a:avLst/>
          </a:prstGeom>
          <a:noFill/>
          <a:ln>
            <a:noFill/>
          </a:ln>
        </p:spPr>
        <p:txBody>
          <a:bodyPr anchorCtr="0" anchor="t" bIns="54850" lIns="0" spcFirstLastPara="1" rIns="0" wrap="square" tIns="54850">
            <a:noAutofit/>
          </a:bodyPr>
          <a:lstStyle>
            <a:lvl1pPr lvl="0" marR="0" rtl="0" algn="ctr">
              <a:lnSpc>
                <a:spcPct val="100000"/>
              </a:lnSpc>
              <a:spcBef>
                <a:spcPts val="1200"/>
              </a:spcBef>
              <a:spcAft>
                <a:spcPts val="0"/>
              </a:spcAft>
              <a:buClr>
                <a:srgbClr val="FF5003"/>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2pPr>
            <a:lvl3pPr lvl="2"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3pPr>
            <a:lvl4pPr lvl="3"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4pPr>
            <a:lvl5pPr lvl="4"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ndatory Closing Slide" showMasterSp="0">
  <p:cSld name="Mandatory Closing Slide">
    <p:bg>
      <p:bgPr>
        <a:solidFill>
          <a:srgbClr val="1D3649"/>
        </a:solidFill>
      </p:bgPr>
    </p:bg>
    <p:spTree>
      <p:nvGrpSpPr>
        <p:cNvPr id="58"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b="0" l="0" r="0" t="0"/>
          <a:stretch/>
        </p:blipFill>
        <p:spPr>
          <a:xfrm>
            <a:off x="8003670" y="4982021"/>
            <a:ext cx="739401" cy="277745"/>
          </a:xfrm>
          <a:prstGeom prst="rect">
            <a:avLst/>
          </a:prstGeom>
          <a:noFill/>
          <a:ln>
            <a:noFill/>
          </a:ln>
        </p:spPr>
      </p:pic>
      <p:pic>
        <p:nvPicPr>
          <p:cNvPr id="60" name="Google Shape;60;p12"/>
          <p:cNvPicPr preferRelativeResize="0"/>
          <p:nvPr/>
        </p:nvPicPr>
        <p:blipFill rotWithShape="1">
          <a:blip r:embed="rId3">
            <a:alphaModFix/>
          </a:blip>
          <a:srcRect b="14098" l="63757" r="0" t="44138"/>
          <a:stretch/>
        </p:blipFill>
        <p:spPr>
          <a:xfrm>
            <a:off x="5829299" y="722189"/>
            <a:ext cx="3312263" cy="2386777"/>
          </a:xfrm>
          <a:prstGeom prst="rect">
            <a:avLst/>
          </a:prstGeom>
          <a:noFill/>
          <a:ln>
            <a:noFill/>
          </a:ln>
        </p:spPr>
      </p:pic>
      <p:cxnSp>
        <p:nvCxnSpPr>
          <p:cNvPr id="61" name="Google Shape;61;p12"/>
          <p:cNvCxnSpPr/>
          <p:nvPr/>
        </p:nvCxnSpPr>
        <p:spPr>
          <a:xfrm>
            <a:off x="454269" y="1344010"/>
            <a:ext cx="758952" cy="0"/>
          </a:xfrm>
          <a:prstGeom prst="straightConnector1">
            <a:avLst/>
          </a:prstGeom>
          <a:noFill/>
          <a:ln cap="flat" cmpd="sng" w="101600">
            <a:solidFill>
              <a:srgbClr val="FF5004"/>
            </a:solidFill>
            <a:prstDash val="solid"/>
            <a:miter lim="800000"/>
            <a:headEnd len="sm" w="sm" type="none"/>
            <a:tailEnd len="sm" w="sm" type="none"/>
          </a:ln>
        </p:spPr>
      </p:cxnSp>
      <p:sp>
        <p:nvSpPr>
          <p:cNvPr id="62" name="Google Shape;62;p12"/>
          <p:cNvSpPr txBox="1"/>
          <p:nvPr/>
        </p:nvSpPr>
        <p:spPr>
          <a:xfrm>
            <a:off x="341774" y="1371600"/>
            <a:ext cx="8358796"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000">
                <a:solidFill>
                  <a:schemeClr val="lt1"/>
                </a:solidFill>
                <a:latin typeface="Arial"/>
                <a:ea typeface="Arial"/>
                <a:cs typeface="Arial"/>
                <a:sym typeface="Arial"/>
              </a:rPr>
              <a:t>THANK YOU</a:t>
            </a:r>
            <a:endParaRPr/>
          </a:p>
        </p:txBody>
      </p:sp>
      <p:pic>
        <p:nvPicPr>
          <p:cNvPr id="63" name="Google Shape;63;p12"/>
          <p:cNvPicPr preferRelativeResize="0"/>
          <p:nvPr/>
        </p:nvPicPr>
        <p:blipFill>
          <a:blip r:embed="rId4">
            <a:alphaModFix/>
          </a:blip>
          <a:stretch>
            <a:fillRect/>
          </a:stretch>
        </p:blipFill>
        <p:spPr>
          <a:xfrm>
            <a:off x="6918375" y="4603250"/>
            <a:ext cx="1045200" cy="10452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Intro">
  <p:cSld name="Title with Intro">
    <p:spTree>
      <p:nvGrpSpPr>
        <p:cNvPr id="64" name="Shape 64"/>
        <p:cNvGrpSpPr/>
        <p:nvPr/>
      </p:nvGrpSpPr>
      <p:grpSpPr>
        <a:xfrm>
          <a:off x="0" y="0"/>
          <a:ext cx="0" cy="0"/>
          <a:chOff x="0" y="0"/>
          <a:chExt cx="0" cy="0"/>
        </a:xfrm>
      </p:grpSpPr>
      <p:sp>
        <p:nvSpPr>
          <p:cNvPr id="65" name="Google Shape;65;p13"/>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3"/>
          <p:cNvSpPr txBox="1"/>
          <p:nvPr>
            <p:ph idx="1" type="body"/>
          </p:nvPr>
        </p:nvSpPr>
        <p:spPr>
          <a:xfrm>
            <a:off x="457200" y="670034"/>
            <a:ext cx="8229600" cy="587266"/>
          </a:xfrm>
          <a:prstGeom prst="rect">
            <a:avLst/>
          </a:prstGeom>
          <a:noFill/>
          <a:ln>
            <a:noFill/>
          </a:ln>
        </p:spPr>
        <p:txBody>
          <a:bodyPr anchorCtr="0" anchor="t" bIns="54850" lIns="0" spcFirstLastPara="1" rIns="0" wrap="square" tIns="54850">
            <a:noAutofit/>
          </a:bodyPr>
          <a:lstStyle>
            <a:lvl1pPr indent="-228600" lvl="0" marL="457200" algn="l">
              <a:lnSpc>
                <a:spcPct val="100000"/>
              </a:lnSpc>
              <a:spcBef>
                <a:spcPts val="1200"/>
              </a:spcBef>
              <a:spcAft>
                <a:spcPts val="0"/>
              </a:spcAft>
              <a:buSzPts val="1600"/>
              <a:buFont typeface="Arial"/>
              <a:buNone/>
              <a:defRPr sz="1600">
                <a:solidFill>
                  <a:schemeClr val="accent4"/>
                </a:solidFill>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Header">
  <p:cSld name="Title with Header">
    <p:spTree>
      <p:nvGrpSpPr>
        <p:cNvPr id="67" name="Shape 67"/>
        <p:cNvGrpSpPr/>
        <p:nvPr/>
      </p:nvGrpSpPr>
      <p:grpSpPr>
        <a:xfrm>
          <a:off x="0" y="0"/>
          <a:ext cx="0" cy="0"/>
          <a:chOff x="0" y="0"/>
          <a:chExt cx="0" cy="0"/>
        </a:xfrm>
      </p:grpSpPr>
      <p:sp>
        <p:nvSpPr>
          <p:cNvPr id="68" name="Google Shape;68;p14"/>
          <p:cNvSpPr txBox="1"/>
          <p:nvPr>
            <p:ph idx="1" type="body"/>
          </p:nvPr>
        </p:nvSpPr>
        <p:spPr>
          <a:xfrm>
            <a:off x="1371600" y="0"/>
            <a:ext cx="7315200" cy="228601"/>
          </a:xfrm>
          <a:prstGeom prst="rect">
            <a:avLst/>
          </a:prstGeom>
          <a:noFill/>
          <a:ln>
            <a:noFill/>
          </a:ln>
        </p:spPr>
        <p:txBody>
          <a:bodyPr anchorCtr="0" anchor="t" bIns="27425" lIns="0" spcFirstLastPara="1" rIns="0" wrap="square" tIns="27425">
            <a:noAutofit/>
          </a:bodyPr>
          <a:lstStyle>
            <a:lvl1pPr indent="-228600" lvl="0" marL="457200" algn="r">
              <a:lnSpc>
                <a:spcPct val="100000"/>
              </a:lnSpc>
              <a:spcBef>
                <a:spcPts val="1200"/>
              </a:spcBef>
              <a:spcAft>
                <a:spcPts val="0"/>
              </a:spcAft>
              <a:buSzPts val="900"/>
              <a:buFont typeface="Arial"/>
              <a:buNone/>
              <a:defRPr sz="900" cap="none">
                <a:solidFill>
                  <a:srgbClr val="A5A5A5"/>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 name="Google Shape;69;p14"/>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3 Sub Sections" showMasterSp="0">
  <p:cSld name="Section Divider with 3 Sub Sections">
    <p:bg>
      <p:bgPr>
        <a:solidFill>
          <a:schemeClr val="lt1"/>
        </a:solidFill>
      </p:bgPr>
    </p:bg>
    <p:spTree>
      <p:nvGrpSpPr>
        <p:cNvPr id="71" name="Shape 71"/>
        <p:cNvGrpSpPr/>
        <p:nvPr/>
      </p:nvGrpSpPr>
      <p:grpSpPr>
        <a:xfrm>
          <a:off x="0" y="0"/>
          <a:ext cx="0" cy="0"/>
          <a:chOff x="0" y="0"/>
          <a:chExt cx="0" cy="0"/>
        </a:xfrm>
      </p:grpSpPr>
      <p:grpSp>
        <p:nvGrpSpPr>
          <p:cNvPr id="72" name="Google Shape;72;p16"/>
          <p:cNvGrpSpPr/>
          <p:nvPr/>
        </p:nvGrpSpPr>
        <p:grpSpPr>
          <a:xfrm>
            <a:off x="0" y="0"/>
            <a:ext cx="9144000" cy="2922035"/>
            <a:chOff x="0" y="0"/>
            <a:chExt cx="9144000" cy="2922035"/>
          </a:xfrm>
        </p:grpSpPr>
        <p:cxnSp>
          <p:nvCxnSpPr>
            <p:cNvPr id="73" name="Google Shape;73;p16"/>
            <p:cNvCxnSpPr/>
            <p:nvPr/>
          </p:nvCxnSpPr>
          <p:spPr>
            <a:xfrm>
              <a:off x="454570" y="2922035"/>
              <a:ext cx="758952" cy="0"/>
            </a:xfrm>
            <a:prstGeom prst="straightConnector1">
              <a:avLst/>
            </a:prstGeom>
            <a:noFill/>
            <a:ln cap="flat" cmpd="sng" w="101600">
              <a:solidFill>
                <a:srgbClr val="FF5003"/>
              </a:solidFill>
              <a:prstDash val="solid"/>
              <a:miter lim="800000"/>
              <a:headEnd len="sm" w="sm" type="none"/>
              <a:tailEnd len="sm" w="sm" type="none"/>
            </a:ln>
          </p:spPr>
        </p:cxnSp>
        <p:sp>
          <p:nvSpPr>
            <p:cNvPr id="74" name="Google Shape;74;p16"/>
            <p:cNvSpPr/>
            <p:nvPr/>
          </p:nvSpPr>
          <p:spPr>
            <a:xfrm>
              <a:off x="0" y="0"/>
              <a:ext cx="9144000" cy="2880360"/>
            </a:xfrm>
            <a:prstGeom prst="rect">
              <a:avLst/>
            </a:prstGeom>
            <a:solidFill>
              <a:srgbClr val="1D36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75" name="Google Shape;75;p16"/>
          <p:cNvSpPr txBox="1"/>
          <p:nvPr/>
        </p:nvSpPr>
        <p:spPr>
          <a:xfrm>
            <a:off x="374432" y="3899591"/>
            <a:ext cx="579664" cy="5486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3600"/>
              <a:buFont typeface="Arial"/>
              <a:buNone/>
            </a:pPr>
            <a:r>
              <a:rPr b="1" lang="en-US" sz="3600">
                <a:solidFill>
                  <a:schemeClr val="accent1"/>
                </a:solidFill>
                <a:latin typeface="Arial"/>
                <a:ea typeface="Arial"/>
                <a:cs typeface="Arial"/>
                <a:sym typeface="Arial"/>
              </a:rPr>
              <a:t>01</a:t>
            </a:r>
            <a:endParaRPr/>
          </a:p>
        </p:txBody>
      </p:sp>
      <p:sp>
        <p:nvSpPr>
          <p:cNvPr id="76" name="Google Shape;76;p16"/>
          <p:cNvSpPr txBox="1"/>
          <p:nvPr/>
        </p:nvSpPr>
        <p:spPr>
          <a:xfrm>
            <a:off x="3174533" y="3899591"/>
            <a:ext cx="579664" cy="5486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3600"/>
              <a:buFont typeface="Arial"/>
              <a:buNone/>
            </a:pPr>
            <a:r>
              <a:rPr b="1" lang="en-US" sz="3600">
                <a:solidFill>
                  <a:schemeClr val="accent1"/>
                </a:solidFill>
                <a:latin typeface="Arial"/>
                <a:ea typeface="Arial"/>
                <a:cs typeface="Arial"/>
                <a:sym typeface="Arial"/>
              </a:rPr>
              <a:t>02</a:t>
            </a:r>
            <a:endParaRPr/>
          </a:p>
        </p:txBody>
      </p:sp>
      <p:sp>
        <p:nvSpPr>
          <p:cNvPr id="77" name="Google Shape;77;p16"/>
          <p:cNvSpPr txBox="1"/>
          <p:nvPr/>
        </p:nvSpPr>
        <p:spPr>
          <a:xfrm>
            <a:off x="5952692" y="3899591"/>
            <a:ext cx="579664" cy="5486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3600"/>
              <a:buFont typeface="Arial"/>
              <a:buNone/>
            </a:pPr>
            <a:r>
              <a:rPr b="1" lang="en-US" sz="3600">
                <a:solidFill>
                  <a:schemeClr val="accent1"/>
                </a:solidFill>
                <a:latin typeface="Arial"/>
                <a:ea typeface="Arial"/>
                <a:cs typeface="Arial"/>
                <a:sym typeface="Arial"/>
              </a:rPr>
              <a:t>03</a:t>
            </a:r>
            <a:endParaRPr/>
          </a:p>
        </p:txBody>
      </p:sp>
      <p:sp>
        <p:nvSpPr>
          <p:cNvPr id="78" name="Google Shape;78;p16"/>
          <p:cNvSpPr txBox="1"/>
          <p:nvPr>
            <p:ph idx="1" type="body"/>
          </p:nvPr>
        </p:nvSpPr>
        <p:spPr>
          <a:xfrm>
            <a:off x="1006259" y="4000499"/>
            <a:ext cx="2054303" cy="382247"/>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00"/>
              <a:buFont typeface="Arial"/>
              <a:buNone/>
              <a:defRPr>
                <a:solidFill>
                  <a:srgbClr val="1D3649"/>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6"/>
          <p:cNvSpPr txBox="1"/>
          <p:nvPr>
            <p:ph idx="2" type="body"/>
          </p:nvPr>
        </p:nvSpPr>
        <p:spPr>
          <a:xfrm>
            <a:off x="3856064" y="4000499"/>
            <a:ext cx="2055459" cy="382247"/>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00"/>
              <a:buFont typeface="Arial"/>
              <a:buNone/>
              <a:defRPr>
                <a:solidFill>
                  <a:srgbClr val="1D3649"/>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6"/>
          <p:cNvSpPr txBox="1"/>
          <p:nvPr>
            <p:ph idx="3" type="body"/>
          </p:nvPr>
        </p:nvSpPr>
        <p:spPr>
          <a:xfrm>
            <a:off x="6627403" y="4000499"/>
            <a:ext cx="2055459" cy="382247"/>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00"/>
              <a:buFont typeface="Arial"/>
              <a:buNone/>
              <a:defRPr>
                <a:solidFill>
                  <a:srgbClr val="1D3649"/>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6"/>
          <p:cNvSpPr txBox="1"/>
          <p:nvPr>
            <p:ph type="title"/>
          </p:nvPr>
        </p:nvSpPr>
        <p:spPr>
          <a:xfrm>
            <a:off x="433551" y="1179011"/>
            <a:ext cx="8259135" cy="91659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400"/>
              <a:buFont typeface="Arial"/>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6"/>
          <p:cNvSpPr txBox="1"/>
          <p:nvPr>
            <p:ph idx="4" type="body"/>
          </p:nvPr>
        </p:nvSpPr>
        <p:spPr>
          <a:xfrm>
            <a:off x="457201" y="925941"/>
            <a:ext cx="8229600" cy="265768"/>
          </a:xfrm>
          <a:prstGeom prst="rect">
            <a:avLst/>
          </a:prstGeom>
          <a:noFill/>
          <a:ln>
            <a:noFill/>
          </a:ln>
        </p:spPr>
        <p:txBody>
          <a:bodyPr anchorCtr="0" anchor="t" bIns="0" lIns="0" spcFirstLastPara="1" rIns="0" wrap="square" tIns="36575">
            <a:noAutofit/>
          </a:bodyPr>
          <a:lstStyle>
            <a:lvl1pPr indent="-228600" lvl="0" marL="457200" algn="l">
              <a:lnSpc>
                <a:spcPct val="100000"/>
              </a:lnSpc>
              <a:spcBef>
                <a:spcPts val="1200"/>
              </a:spcBef>
              <a:spcAft>
                <a:spcPts val="0"/>
              </a:spcAft>
              <a:buSzPts val="1400"/>
              <a:buFont typeface="Arial"/>
              <a:buNone/>
              <a:defRPr sz="1400" cap="none">
                <a:solidFill>
                  <a:schemeClr val="lt1"/>
                </a:solidFill>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howMasterSp="0">
  <p:cSld name="Section Divider">
    <p:bg>
      <p:bgPr>
        <a:solidFill>
          <a:srgbClr val="1D3649"/>
        </a:solidFill>
      </p:bgPr>
    </p:bg>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14098" l="63757" r="0" t="44138"/>
          <a:stretch/>
        </p:blipFill>
        <p:spPr>
          <a:xfrm>
            <a:off x="5829299" y="2578165"/>
            <a:ext cx="3312263" cy="2386777"/>
          </a:xfrm>
          <a:prstGeom prst="rect">
            <a:avLst/>
          </a:prstGeom>
          <a:noFill/>
          <a:ln>
            <a:noFill/>
          </a:ln>
        </p:spPr>
      </p:pic>
      <p:sp>
        <p:nvSpPr>
          <p:cNvPr id="26" name="Google Shape;26;p3"/>
          <p:cNvSpPr txBox="1"/>
          <p:nvPr>
            <p:ph type="title"/>
          </p:nvPr>
        </p:nvSpPr>
        <p:spPr>
          <a:xfrm>
            <a:off x="433552" y="1708251"/>
            <a:ext cx="8259134" cy="1060111"/>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4400"/>
              <a:buFont typeface="Arial"/>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456960" y="1488338"/>
            <a:ext cx="8227585" cy="25932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1400"/>
              <a:buFont typeface="Arial"/>
              <a:buNone/>
              <a:defRPr sz="1400" cap="none">
                <a:solidFill>
                  <a:schemeClr val="lt1"/>
                </a:solidFill>
              </a:defRPr>
            </a:lvl1pPr>
            <a:lvl2pPr indent="-228600" lvl="1" marL="914400" algn="l">
              <a:lnSpc>
                <a:spcPct val="100000"/>
              </a:lnSpc>
              <a:spcBef>
                <a:spcPts val="300"/>
              </a:spcBef>
              <a:spcAft>
                <a:spcPts val="0"/>
              </a:spcAft>
              <a:buSzPts val="1200"/>
              <a:buFont typeface="Arial"/>
              <a:buNone/>
              <a:defRPr sz="1200">
                <a:solidFill>
                  <a:schemeClr val="lt1"/>
                </a:solidFill>
              </a:defRPr>
            </a:lvl2pPr>
            <a:lvl3pPr indent="-228600" lvl="2" marL="1371600" algn="l">
              <a:lnSpc>
                <a:spcPct val="100000"/>
              </a:lnSpc>
              <a:spcBef>
                <a:spcPts val="300"/>
              </a:spcBef>
              <a:spcAft>
                <a:spcPts val="0"/>
              </a:spcAft>
              <a:buSzPts val="1200"/>
              <a:buFont typeface="Arial"/>
              <a:buNone/>
              <a:defRPr sz="1200">
                <a:solidFill>
                  <a:schemeClr val="lt1"/>
                </a:solidFill>
              </a:defRPr>
            </a:lvl3pPr>
            <a:lvl4pPr indent="-228600" lvl="3" marL="1828800" algn="l">
              <a:lnSpc>
                <a:spcPct val="100000"/>
              </a:lnSpc>
              <a:spcBef>
                <a:spcPts val="300"/>
              </a:spcBef>
              <a:spcAft>
                <a:spcPts val="0"/>
              </a:spcAft>
              <a:buSzPts val="1200"/>
              <a:buFont typeface="Arial"/>
              <a:buNone/>
              <a:defRPr sz="1200">
                <a:solidFill>
                  <a:schemeClr val="lt1"/>
                </a:solidFill>
              </a:defRPr>
            </a:lvl4pPr>
            <a:lvl5pPr indent="-228600" lvl="4" marL="2286000" algn="l">
              <a:lnSpc>
                <a:spcPct val="100000"/>
              </a:lnSpc>
              <a:spcBef>
                <a:spcPts val="300"/>
              </a:spcBef>
              <a:spcAft>
                <a:spcPts val="0"/>
              </a:spcAft>
              <a:buSzPts val="1200"/>
              <a:buFont typeface="Arial"/>
              <a:buNone/>
              <a:defRPr sz="1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28" name="Google Shape;28;p3"/>
          <p:cNvCxnSpPr/>
          <p:nvPr/>
        </p:nvCxnSpPr>
        <p:spPr>
          <a:xfrm>
            <a:off x="454570" y="1288832"/>
            <a:ext cx="758952" cy="0"/>
          </a:xfrm>
          <a:prstGeom prst="straightConnector1">
            <a:avLst/>
          </a:prstGeom>
          <a:noFill/>
          <a:ln cap="flat" cmpd="sng" w="101600">
            <a:solidFill>
              <a:srgbClr val="FF5003"/>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4"/>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04545"/>
              </a:lnSpc>
              <a:spcBef>
                <a:spcPts val="0"/>
              </a:spcBef>
              <a:spcAft>
                <a:spcPts val="0"/>
              </a:spcAft>
              <a:buClr>
                <a:srgbClr val="1D3649"/>
              </a:buClr>
              <a:buSzPts val="2200"/>
              <a:buFont typeface="Arial"/>
              <a:buNone/>
              <a:defRPr>
                <a:solidFill>
                  <a:srgbClr val="1D3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31450" y="524100"/>
            <a:ext cx="8229600" cy="4114800"/>
          </a:xfrm>
          <a:prstGeom prst="rect">
            <a:avLst/>
          </a:prstGeom>
          <a:noFill/>
          <a:ln>
            <a:noFill/>
          </a:ln>
        </p:spPr>
        <p:txBody>
          <a:bodyPr anchorCtr="0" anchor="t" bIns="54850" lIns="0" spcFirstLastPara="1" rIns="0" wrap="square" tIns="54850">
            <a:no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er, and Content">
  <p:cSld name="Title, Header, and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1371600" y="0"/>
            <a:ext cx="7314253" cy="228600"/>
          </a:xfrm>
          <a:prstGeom prst="rect">
            <a:avLst/>
          </a:prstGeom>
          <a:noFill/>
          <a:ln>
            <a:noFill/>
          </a:ln>
        </p:spPr>
        <p:txBody>
          <a:bodyPr anchorCtr="0" anchor="t" bIns="27425" lIns="0" spcFirstLastPara="1" rIns="0" wrap="square" tIns="27425">
            <a:noAutofit/>
          </a:bodyPr>
          <a:lstStyle>
            <a:lvl1pPr indent="-228600" lvl="0" marL="457200" algn="r">
              <a:lnSpc>
                <a:spcPct val="100000"/>
              </a:lnSpc>
              <a:spcBef>
                <a:spcPts val="1200"/>
              </a:spcBef>
              <a:spcAft>
                <a:spcPts val="0"/>
              </a:spcAft>
              <a:buSzPts val="900"/>
              <a:buFont typeface="Arial"/>
              <a:buNone/>
              <a:defRPr sz="900" cap="none">
                <a:solidFill>
                  <a:srgbClr val="A5A5A5"/>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5"/>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2" type="body"/>
          </p:nvPr>
        </p:nvSpPr>
        <p:spPr>
          <a:xfrm>
            <a:off x="457200" y="914400"/>
            <a:ext cx="8228013" cy="4114800"/>
          </a:xfrm>
          <a:prstGeom prst="rect">
            <a:avLst/>
          </a:prstGeom>
          <a:noFill/>
          <a:ln>
            <a:noFill/>
          </a:ln>
        </p:spPr>
        <p:txBody>
          <a:bodyPr anchorCtr="0" anchor="t" bIns="54850" lIns="0" spcFirstLastPara="1" rIns="0" wrap="square" tIns="54850">
            <a:no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6" name="Shape 36"/>
        <p:cNvGrpSpPr/>
        <p:nvPr/>
      </p:nvGrpSpPr>
      <p:grpSpPr>
        <a:xfrm>
          <a:off x="0" y="0"/>
          <a:ext cx="0" cy="0"/>
          <a:chOff x="0" y="0"/>
          <a:chExt cx="0" cy="0"/>
        </a:xfrm>
      </p:grpSpPr>
      <p:sp>
        <p:nvSpPr>
          <p:cNvPr id="37" name="Google Shape;37;p6"/>
          <p:cNvSpPr txBox="1"/>
          <p:nvPr>
            <p:ph idx="1" type="body"/>
          </p:nvPr>
        </p:nvSpPr>
        <p:spPr>
          <a:xfrm>
            <a:off x="2743532" y="3969964"/>
            <a:ext cx="5943277" cy="25913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Font typeface="Arial"/>
              <a:buNone/>
              <a:defRPr cap="none">
                <a:solidFill>
                  <a:srgbClr val="1D3649"/>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8" name="Google Shape;38;p6"/>
          <p:cNvPicPr preferRelativeResize="0"/>
          <p:nvPr/>
        </p:nvPicPr>
        <p:blipFill rotWithShape="1">
          <a:blip r:embed="rId2">
            <a:alphaModFix/>
          </a:blip>
          <a:srcRect b="10246" l="9787" r="9787" t="10247"/>
          <a:stretch/>
        </p:blipFill>
        <p:spPr>
          <a:xfrm>
            <a:off x="145832" y="1287780"/>
            <a:ext cx="2744607" cy="2095138"/>
          </a:xfrm>
          <a:prstGeom prst="rect">
            <a:avLst/>
          </a:prstGeom>
          <a:noFill/>
          <a:ln>
            <a:noFill/>
          </a:ln>
        </p:spPr>
      </p:pic>
      <p:sp>
        <p:nvSpPr>
          <p:cNvPr id="39" name="Google Shape;39;p6"/>
          <p:cNvSpPr txBox="1"/>
          <p:nvPr>
            <p:ph type="title"/>
          </p:nvPr>
        </p:nvSpPr>
        <p:spPr>
          <a:xfrm>
            <a:off x="2743200" y="1375735"/>
            <a:ext cx="5943600" cy="191738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1D3649"/>
              </a:buClr>
              <a:buSzPts val="3200"/>
              <a:buFont typeface="Arial"/>
              <a:buNone/>
              <a:defRPr sz="3200">
                <a:solidFill>
                  <a:srgbClr val="1D3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2" type="body"/>
          </p:nvPr>
        </p:nvSpPr>
        <p:spPr>
          <a:xfrm>
            <a:off x="2743532" y="3771899"/>
            <a:ext cx="5943277" cy="19806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400"/>
              <a:buFont typeface="Arial"/>
              <a:buNone/>
              <a:defRPr cap="none">
                <a:solidFill>
                  <a:srgbClr val="1D3649"/>
                </a:solidFill>
              </a:defRPr>
            </a:lvl1pPr>
            <a:lvl2pPr indent="-228600" lvl="1" marL="914400" algn="l">
              <a:lnSpc>
                <a:spcPct val="100000"/>
              </a:lnSpc>
              <a:spcBef>
                <a:spcPts val="300"/>
              </a:spcBef>
              <a:spcAft>
                <a:spcPts val="0"/>
              </a:spcAft>
              <a:buSzPts val="1200"/>
              <a:buFont typeface="Arial"/>
              <a:buNone/>
              <a:defRPr/>
            </a:lvl2pPr>
            <a:lvl3pPr indent="-228600" lvl="2" marL="1371600" algn="l">
              <a:lnSpc>
                <a:spcPct val="100000"/>
              </a:lnSpc>
              <a:spcBef>
                <a:spcPts val="300"/>
              </a:spcBef>
              <a:spcAft>
                <a:spcPts val="0"/>
              </a:spcAft>
              <a:buSzPts val="1200"/>
              <a:buFont typeface="Arial"/>
              <a:buNone/>
              <a:defRPr/>
            </a:lvl3pPr>
            <a:lvl4pPr indent="-228600" lvl="3" marL="1828800" algn="l">
              <a:lnSpc>
                <a:spcPct val="100000"/>
              </a:lnSpc>
              <a:spcBef>
                <a:spcPts val="300"/>
              </a:spcBef>
              <a:spcAft>
                <a:spcPts val="0"/>
              </a:spcAft>
              <a:buSzPts val="1200"/>
              <a:buFont typeface="Arial"/>
              <a:buNone/>
              <a:defRPr/>
            </a:lvl4pPr>
            <a:lvl5pPr indent="-228600" lvl="4" marL="2286000" algn="l">
              <a:lnSpc>
                <a:spcPct val="100000"/>
              </a:lnSpc>
              <a:spcBef>
                <a:spcPts val="300"/>
              </a:spcBef>
              <a:spcAft>
                <a:spcPts val="0"/>
              </a:spcAft>
              <a:buSzPts val="120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 name="Shape 41"/>
        <p:cNvGrpSpPr/>
        <p:nvPr/>
      </p:nvGrpSpPr>
      <p:grpSpPr>
        <a:xfrm>
          <a:off x="0" y="0"/>
          <a:ext cx="0" cy="0"/>
          <a:chOff x="0" y="0"/>
          <a:chExt cx="0" cy="0"/>
        </a:xfrm>
      </p:grpSpPr>
      <p:sp>
        <p:nvSpPr>
          <p:cNvPr id="42" name="Google Shape;42;p7"/>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3" name="Shape 43"/>
        <p:cNvGrpSpPr/>
        <p:nvPr/>
      </p:nvGrpSpPr>
      <p:grpSpPr>
        <a:xfrm>
          <a:off x="0" y="0"/>
          <a:ext cx="0" cy="0"/>
          <a:chOff x="0" y="0"/>
          <a:chExt cx="0" cy="0"/>
        </a:xfrm>
      </p:grpSpPr>
      <p:sp>
        <p:nvSpPr>
          <p:cNvPr id="44" name="Google Shape;44;p8"/>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8"/>
          <p:cNvSpPr/>
          <p:nvPr>
            <p:ph idx="2" type="tbl"/>
          </p:nvPr>
        </p:nvSpPr>
        <p:spPr>
          <a:xfrm>
            <a:off x="454268" y="914400"/>
            <a:ext cx="8231585" cy="4114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350"/>
              <a:buFont typeface="Arial"/>
              <a:buNone/>
              <a:defRPr sz="1350">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able, 2-column bullets">
  <p:cSld name="Title, Table, 2-column bullets">
    <p:spTree>
      <p:nvGrpSpPr>
        <p:cNvPr id="46" name="Shape 46"/>
        <p:cNvGrpSpPr/>
        <p:nvPr/>
      </p:nvGrpSpPr>
      <p:grpSpPr>
        <a:xfrm>
          <a:off x="0" y="0"/>
          <a:ext cx="0" cy="0"/>
          <a:chOff x="0" y="0"/>
          <a:chExt cx="0" cy="0"/>
        </a:xfrm>
      </p:grpSpPr>
      <p:sp>
        <p:nvSpPr>
          <p:cNvPr id="47" name="Google Shape;47;p9"/>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9"/>
          <p:cNvSpPr/>
          <p:nvPr>
            <p:ph idx="2" type="tbl"/>
          </p:nvPr>
        </p:nvSpPr>
        <p:spPr>
          <a:xfrm>
            <a:off x="457200" y="914400"/>
            <a:ext cx="8228653" cy="21717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350"/>
              <a:buFont typeface="Arial"/>
              <a:buNone/>
              <a:defRPr sz="1350">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9" name="Google Shape;49;p9"/>
          <p:cNvSpPr txBox="1"/>
          <p:nvPr>
            <p:ph idx="1" type="body"/>
          </p:nvPr>
        </p:nvSpPr>
        <p:spPr>
          <a:xfrm>
            <a:off x="4800600" y="3365851"/>
            <a:ext cx="3885253" cy="1663350"/>
          </a:xfrm>
          <a:prstGeom prst="rect">
            <a:avLst/>
          </a:prstGeom>
          <a:noFill/>
          <a:ln>
            <a:noFill/>
          </a:ln>
        </p:spPr>
        <p:txBody>
          <a:bodyPr anchorCtr="0" anchor="t" bIns="54850" lIns="0" spcFirstLastPara="1" rIns="0" wrap="square" tIns="54850">
            <a:noAutofit/>
          </a:bodyPr>
          <a:lstStyle>
            <a:lvl1pPr indent="-317500" lvl="0" marL="457200" algn="l">
              <a:lnSpc>
                <a:spcPct val="100000"/>
              </a:lnSpc>
              <a:spcBef>
                <a:spcPts val="1200"/>
              </a:spcBef>
              <a:spcAft>
                <a:spcPts val="0"/>
              </a:spcAft>
              <a:buSzPts val="1400"/>
              <a:buChar char="•"/>
              <a:defRPr sz="1400"/>
            </a:lvl1pPr>
            <a:lvl2pPr indent="-304800" lvl="1" marL="914400" algn="l">
              <a:lnSpc>
                <a:spcPct val="100000"/>
              </a:lnSpc>
              <a:spcBef>
                <a:spcPts val="300"/>
              </a:spcBef>
              <a:spcAft>
                <a:spcPts val="0"/>
              </a:spcAft>
              <a:buSzPts val="1200"/>
              <a:buChar char="̶"/>
              <a:defRPr sz="1200"/>
            </a:lvl2pPr>
            <a:lvl3pPr indent="-304800" lvl="2" marL="1371600" algn="l">
              <a:lnSpc>
                <a:spcPct val="100000"/>
              </a:lnSpc>
              <a:spcBef>
                <a:spcPts val="300"/>
              </a:spcBef>
              <a:spcAft>
                <a:spcPts val="0"/>
              </a:spcAft>
              <a:buSzPts val="1200"/>
              <a:buChar char="•"/>
              <a:defRPr sz="1200"/>
            </a:lvl3pPr>
            <a:lvl4pPr indent="-304800" lvl="3" marL="1828800" algn="l">
              <a:lnSpc>
                <a:spcPct val="100000"/>
              </a:lnSpc>
              <a:spcBef>
                <a:spcPts val="300"/>
              </a:spcBef>
              <a:spcAft>
                <a:spcPts val="0"/>
              </a:spcAft>
              <a:buSzPts val="1200"/>
              <a:buChar char="•"/>
              <a:defRPr sz="1200"/>
            </a:lvl4pPr>
            <a:lvl5pPr indent="-304800" lvl="4" marL="2286000" algn="l">
              <a:lnSpc>
                <a:spcPct val="100000"/>
              </a:lnSpc>
              <a:spcBef>
                <a:spcPts val="300"/>
              </a:spcBef>
              <a:spcAft>
                <a:spcPts val="0"/>
              </a:spcAft>
              <a:buSzPts val="1200"/>
              <a:buChar char="•"/>
              <a:defRPr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9"/>
          <p:cNvSpPr txBox="1"/>
          <p:nvPr>
            <p:ph idx="3" type="body"/>
          </p:nvPr>
        </p:nvSpPr>
        <p:spPr>
          <a:xfrm>
            <a:off x="454269" y="3365500"/>
            <a:ext cx="3889132" cy="1663685"/>
          </a:xfrm>
          <a:prstGeom prst="rect">
            <a:avLst/>
          </a:prstGeom>
          <a:noFill/>
          <a:ln>
            <a:noFill/>
          </a:ln>
        </p:spPr>
        <p:txBody>
          <a:bodyPr anchorCtr="0" anchor="t" bIns="54850" lIns="0" spcFirstLastPara="1" rIns="0" wrap="square" tIns="54850">
            <a:noAutofit/>
          </a:bodyPr>
          <a:lstStyle>
            <a:lvl1pPr indent="-317500" lvl="0" marL="457200" algn="l">
              <a:lnSpc>
                <a:spcPct val="100000"/>
              </a:lnSpc>
              <a:spcBef>
                <a:spcPts val="1200"/>
              </a:spcBef>
              <a:spcAft>
                <a:spcPts val="0"/>
              </a:spcAft>
              <a:buSzPts val="1400"/>
              <a:buChar char="•"/>
              <a:defRPr sz="1400"/>
            </a:lvl1pPr>
            <a:lvl2pPr indent="-304800" lvl="1" marL="914400" algn="l">
              <a:lnSpc>
                <a:spcPct val="100000"/>
              </a:lnSpc>
              <a:spcBef>
                <a:spcPts val="300"/>
              </a:spcBef>
              <a:spcAft>
                <a:spcPts val="0"/>
              </a:spcAft>
              <a:buSzPts val="1200"/>
              <a:buFont typeface="Arial"/>
              <a:buChar char="̶"/>
              <a:defRPr sz="1200"/>
            </a:lvl2pPr>
            <a:lvl3pPr indent="-304800" lvl="2" marL="1371600" algn="l">
              <a:lnSpc>
                <a:spcPct val="100000"/>
              </a:lnSpc>
              <a:spcBef>
                <a:spcPts val="300"/>
              </a:spcBef>
              <a:spcAft>
                <a:spcPts val="0"/>
              </a:spcAft>
              <a:buSzPts val="1200"/>
              <a:buChar char="•"/>
              <a:defRPr sz="1200"/>
            </a:lvl3pPr>
            <a:lvl4pPr indent="-304800" lvl="3" marL="1828800" algn="l">
              <a:lnSpc>
                <a:spcPct val="100000"/>
              </a:lnSpc>
              <a:spcBef>
                <a:spcPts val="300"/>
              </a:spcBef>
              <a:spcAft>
                <a:spcPts val="0"/>
              </a:spcAft>
              <a:buSzPts val="1200"/>
              <a:buChar char="•"/>
              <a:defRPr sz="1200"/>
            </a:lvl4pPr>
            <a:lvl5pPr indent="-304800" lvl="4" marL="2286000" algn="l">
              <a:lnSpc>
                <a:spcPct val="100000"/>
              </a:lnSpc>
              <a:spcBef>
                <a:spcPts val="300"/>
              </a:spcBef>
              <a:spcAft>
                <a:spcPts val="0"/>
              </a:spcAft>
              <a:buSzPts val="1200"/>
              <a:buChar char="•"/>
              <a:defRPr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p:cSld name="Title and 2 Column Content">
    <p:spTree>
      <p:nvGrpSpPr>
        <p:cNvPr id="51" name="Shape 51"/>
        <p:cNvGrpSpPr/>
        <p:nvPr/>
      </p:nvGrpSpPr>
      <p:grpSpPr>
        <a:xfrm>
          <a:off x="0" y="0"/>
          <a:ext cx="0" cy="0"/>
          <a:chOff x="0" y="0"/>
          <a:chExt cx="0" cy="0"/>
        </a:xfrm>
      </p:grpSpPr>
      <p:sp>
        <p:nvSpPr>
          <p:cNvPr id="52" name="Google Shape;52;p10"/>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algn="l">
              <a:lnSpc>
                <a:spcPct val="127777"/>
              </a:lnSpc>
              <a:spcBef>
                <a:spcPts val="0"/>
              </a:spcBef>
              <a:spcAft>
                <a:spcPts val="0"/>
              </a:spcAft>
              <a:buClr>
                <a:srgbClr val="1D36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0"/>
          <p:cNvSpPr txBox="1"/>
          <p:nvPr>
            <p:ph idx="1" type="body"/>
          </p:nvPr>
        </p:nvSpPr>
        <p:spPr>
          <a:xfrm>
            <a:off x="454268" y="914400"/>
            <a:ext cx="3886200" cy="4114800"/>
          </a:xfrm>
          <a:prstGeom prst="rect">
            <a:avLst/>
          </a:prstGeom>
          <a:noFill/>
          <a:ln>
            <a:noFill/>
          </a:ln>
        </p:spPr>
        <p:txBody>
          <a:bodyPr anchorCtr="0" anchor="t" bIns="54850" lIns="0" spcFirstLastPara="1" rIns="0" wrap="square" tIns="54850">
            <a:noAutofit/>
          </a:bodyPr>
          <a:lstStyle>
            <a:lvl1pPr indent="-342900" lvl="0" marL="457200" algn="l">
              <a:lnSpc>
                <a:spcPct val="100000"/>
              </a:lnSpc>
              <a:spcBef>
                <a:spcPts val="1200"/>
              </a:spcBef>
              <a:spcAft>
                <a:spcPts val="0"/>
              </a:spcAft>
              <a:buSzPts val="1800"/>
              <a:buChar char="•"/>
              <a:defRPr/>
            </a:lvl1pPr>
            <a:lvl2pPr indent="-304800" lvl="1" marL="914400" algn="l">
              <a:lnSpc>
                <a:spcPct val="100000"/>
              </a:lnSpc>
              <a:spcBef>
                <a:spcPts val="300"/>
              </a:spcBef>
              <a:spcAft>
                <a:spcPts val="0"/>
              </a:spcAft>
              <a:buSzPts val="1200"/>
              <a:buFont typeface="Arial"/>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10"/>
          <p:cNvSpPr txBox="1"/>
          <p:nvPr>
            <p:ph idx="2" type="body"/>
          </p:nvPr>
        </p:nvSpPr>
        <p:spPr>
          <a:xfrm>
            <a:off x="4800600" y="914400"/>
            <a:ext cx="3886200" cy="4114800"/>
          </a:xfrm>
          <a:prstGeom prst="rect">
            <a:avLst/>
          </a:prstGeom>
          <a:noFill/>
          <a:ln>
            <a:noFill/>
          </a:ln>
        </p:spPr>
        <p:txBody>
          <a:bodyPr anchorCtr="0" anchor="t" bIns="54850" lIns="0" spcFirstLastPara="1" rIns="0" wrap="square" tIns="54850">
            <a:no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454269" y="225965"/>
            <a:ext cx="8231583" cy="345535"/>
          </a:xfrm>
          <a:prstGeom prst="rect">
            <a:avLst/>
          </a:prstGeom>
          <a:noFill/>
          <a:ln>
            <a:noFill/>
          </a:ln>
        </p:spPr>
        <p:txBody>
          <a:bodyPr anchorCtr="0" anchor="t" bIns="0" lIns="0" spcFirstLastPara="1" rIns="0" wrap="square" tIns="0">
            <a:noAutofit/>
          </a:bodyPr>
          <a:lstStyle>
            <a:lvl1pPr lvl="0" marR="0" rtl="0" algn="l">
              <a:lnSpc>
                <a:spcPct val="104545"/>
              </a:lnSpc>
              <a:spcBef>
                <a:spcPts val="0"/>
              </a:spcBef>
              <a:spcAft>
                <a:spcPts val="0"/>
              </a:spcAft>
              <a:buClr>
                <a:srgbClr val="1D3649"/>
              </a:buClr>
              <a:buSzPts val="2200"/>
              <a:buFont typeface="Arial"/>
              <a:buNone/>
              <a:defRPr b="0" i="0" sz="2200" u="none" cap="none" strike="noStrike">
                <a:solidFill>
                  <a:srgbClr val="1D364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914400"/>
            <a:ext cx="8229600" cy="4111371"/>
          </a:xfrm>
          <a:prstGeom prst="rect">
            <a:avLst/>
          </a:prstGeom>
          <a:noFill/>
          <a:ln>
            <a:noFill/>
          </a:ln>
        </p:spPr>
        <p:txBody>
          <a:bodyPr anchorCtr="0" anchor="t" bIns="54850" lIns="0" spcFirstLastPara="1" rIns="0" wrap="square" tIns="54850">
            <a:noAutofit/>
          </a:bodyPr>
          <a:lstStyle>
            <a:lvl1pPr indent="-317500" lvl="0" marL="457200" marR="0" rtl="0" algn="l">
              <a:lnSpc>
                <a:spcPct val="100000"/>
              </a:lnSpc>
              <a:spcBef>
                <a:spcPts val="1200"/>
              </a:spcBef>
              <a:spcAft>
                <a:spcPts val="0"/>
              </a:spcAft>
              <a:buClr>
                <a:srgbClr val="FF5003"/>
              </a:buClr>
              <a:buSzPts val="1400"/>
              <a:buFont typeface="Arial"/>
              <a:buChar char="•"/>
              <a:defRPr b="0" i="0" sz="1400" u="none" cap="none" strike="noStrike">
                <a:solidFill>
                  <a:srgbClr val="1D3649"/>
                </a:solidFill>
                <a:latin typeface="Arial"/>
                <a:ea typeface="Arial"/>
                <a:cs typeface="Arial"/>
                <a:sym typeface="Arial"/>
              </a:defRPr>
            </a:lvl1pPr>
            <a:lvl2pPr indent="-304800" lvl="1" marL="914400"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2pPr>
            <a:lvl3pPr indent="-304800" lvl="2" marL="1371600"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3pPr>
            <a:lvl4pPr indent="-304800" lvl="3" marL="1828800"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4pPr>
            <a:lvl5pPr indent="-304800" lvl="4" marL="2286000" marR="0" rtl="0" algn="l">
              <a:lnSpc>
                <a:spcPct val="100000"/>
              </a:lnSpc>
              <a:spcBef>
                <a:spcPts val="300"/>
              </a:spcBef>
              <a:spcAft>
                <a:spcPts val="0"/>
              </a:spcAft>
              <a:buClr>
                <a:srgbClr val="FF5004"/>
              </a:buClr>
              <a:buSzPts val="1200"/>
              <a:buFont typeface="Arial"/>
              <a:buChar char="•"/>
              <a:defRPr b="0" i="0" sz="1200" u="none" cap="none" strike="noStrike">
                <a:solidFill>
                  <a:srgbClr val="1D3649"/>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cxnSp>
        <p:nvCxnSpPr>
          <p:cNvPr id="13" name="Google Shape;13;p1"/>
          <p:cNvCxnSpPr/>
          <p:nvPr/>
        </p:nvCxnSpPr>
        <p:spPr>
          <a:xfrm>
            <a:off x="454269" y="50183"/>
            <a:ext cx="758952" cy="0"/>
          </a:xfrm>
          <a:prstGeom prst="straightConnector1">
            <a:avLst/>
          </a:prstGeom>
          <a:noFill/>
          <a:ln cap="flat" cmpd="sng" w="101600">
            <a:solidFill>
              <a:srgbClr val="FF5004"/>
            </a:solidFill>
            <a:prstDash val="solid"/>
            <a:miter lim="800000"/>
            <a:headEnd len="sm" w="sm" type="none"/>
            <a:tailEnd len="sm" w="sm" type="none"/>
          </a:ln>
        </p:spPr>
      </p:cxnSp>
      <p:sp>
        <p:nvSpPr>
          <p:cNvPr id="14" name="Google Shape;14;p1"/>
          <p:cNvSpPr/>
          <p:nvPr/>
        </p:nvSpPr>
        <p:spPr>
          <a:xfrm>
            <a:off x="0" y="5458968"/>
            <a:ext cx="9144000" cy="256032"/>
          </a:xfrm>
          <a:prstGeom prst="rect">
            <a:avLst/>
          </a:prstGeom>
          <a:solidFill>
            <a:srgbClr val="1D36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15" name="Google Shape;15;p1"/>
          <p:cNvSpPr txBox="1"/>
          <p:nvPr/>
        </p:nvSpPr>
        <p:spPr>
          <a:xfrm>
            <a:off x="114300" y="5473125"/>
            <a:ext cx="1748202" cy="18288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b="0" i="0" lang="en-US" sz="900" u="none" cap="none" strike="noStrike">
                <a:solidFill>
                  <a:srgbClr val="FFFFFF"/>
                </a:solidFill>
                <a:latin typeface="Arial"/>
                <a:ea typeface="Arial"/>
                <a:cs typeface="Arial"/>
                <a:sym typeface="Arial"/>
              </a:rPr>
              <a:t>	</a:t>
            </a:r>
            <a:fld id="{00000000-1234-1234-1234-123412341234}" type="slidenum">
              <a:rPr b="0" i="0" lang="en-US" sz="900" u="none" cap="none" strike="noStrike">
                <a:solidFill>
                  <a:srgbClr val="FFFFFF"/>
                </a:solidFill>
                <a:latin typeface="Arial"/>
                <a:ea typeface="Arial"/>
                <a:cs typeface="Arial"/>
                <a:sym typeface="Arial"/>
              </a:rPr>
              <a:t>‹#›</a:t>
            </a:fld>
            <a:r>
              <a:rPr b="0" i="0" lang="en-US" sz="900" u="none" cap="none" strike="noStrike">
                <a:solidFill>
                  <a:srgbClr val="FFFFFF"/>
                </a:solidFill>
                <a:latin typeface="Arial"/>
                <a:ea typeface="Arial"/>
                <a:cs typeface="Arial"/>
                <a:sym typeface="Arial"/>
              </a:rPr>
              <a:t>	</a:t>
            </a:r>
            <a:endParaRPr/>
          </a:p>
        </p:txBody>
      </p:sp>
      <p:pic>
        <p:nvPicPr>
          <p:cNvPr id="16" name="Google Shape;16;p1"/>
          <p:cNvPicPr preferRelativeResize="0"/>
          <p:nvPr/>
        </p:nvPicPr>
        <p:blipFill rotWithShape="1">
          <a:blip r:embed="rId1">
            <a:alphaModFix/>
          </a:blip>
          <a:srcRect b="0" l="0" r="6184" t="0"/>
          <a:stretch/>
        </p:blipFill>
        <p:spPr>
          <a:xfrm>
            <a:off x="8563124" y="5511500"/>
            <a:ext cx="344194" cy="1378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472">
          <p15:clr>
            <a:srgbClr val="F26B43"/>
          </p15:clr>
        </p15:guide>
        <p15:guide id="2" orient="horz" pos="576">
          <p15:clr>
            <a:srgbClr val="F26B43"/>
          </p15:clr>
        </p15:guide>
        <p15:guide id="3" orient="horz" pos="3168">
          <p15:clr>
            <a:srgbClr val="F26B43"/>
          </p15:clr>
        </p15:guide>
        <p15:guide id="4" pos="288">
          <p15:clr>
            <a:srgbClr val="F26B43"/>
          </p15:clr>
        </p15:guide>
        <p15:guide id="5" pos="2880">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20.png"/><Relationship Id="rId8"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21.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 Id="rId3" Type="http://schemas.openxmlformats.org/officeDocument/2006/relationships/image" Target="../media/image30.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30.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8.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ctrTitle"/>
          </p:nvPr>
        </p:nvSpPr>
        <p:spPr>
          <a:xfrm>
            <a:off x="446389" y="1874007"/>
            <a:ext cx="8251200" cy="125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 Principled Approach to GraphQL Query Cost Analysis</a:t>
            </a:r>
            <a:endParaRPr/>
          </a:p>
        </p:txBody>
      </p:sp>
      <p:sp>
        <p:nvSpPr>
          <p:cNvPr id="89" name="Google Shape;89;p17"/>
          <p:cNvSpPr txBox="1"/>
          <p:nvPr>
            <p:ph idx="2" type="body"/>
          </p:nvPr>
        </p:nvSpPr>
        <p:spPr>
          <a:xfrm>
            <a:off x="446400" y="3352217"/>
            <a:ext cx="8549400" cy="441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Alan Cha, Erik Wittern, Guillaume Baudart, James C. Davis, Louis Mandel, Jim A. Laredo</a:t>
            </a:r>
            <a:endParaRPr/>
          </a:p>
        </p:txBody>
      </p:sp>
      <p:sp>
        <p:nvSpPr>
          <p:cNvPr id="90" name="Google Shape;90;p17"/>
          <p:cNvSpPr/>
          <p:nvPr/>
        </p:nvSpPr>
        <p:spPr>
          <a:xfrm>
            <a:off x="1260875" y="34522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2439125" y="34522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4238500" y="34522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7069350" y="34522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8430400" y="34522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6044500" y="4856250"/>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5713150" y="3412675"/>
            <a:ext cx="114300" cy="1143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7"/>
          <p:cNvPicPr preferRelativeResize="0"/>
          <p:nvPr/>
        </p:nvPicPr>
        <p:blipFill rotWithShape="1">
          <a:blip r:embed="rId3">
            <a:alphaModFix/>
          </a:blip>
          <a:srcRect b="-9230" l="-14221" r="-8058" t="-34097"/>
          <a:stretch/>
        </p:blipFill>
        <p:spPr>
          <a:xfrm>
            <a:off x="5921926" y="4755824"/>
            <a:ext cx="1738875" cy="765655"/>
          </a:xfrm>
          <a:prstGeom prst="rect">
            <a:avLst/>
          </a:prstGeom>
          <a:noFill/>
          <a:ln>
            <a:noFill/>
          </a:ln>
        </p:spPr>
      </p:pic>
      <p:pic>
        <p:nvPicPr>
          <p:cNvPr id="98" name="Google Shape;98;p17"/>
          <p:cNvPicPr preferRelativeResize="0"/>
          <p:nvPr/>
        </p:nvPicPr>
        <p:blipFill rotWithShape="1">
          <a:blip r:embed="rId4">
            <a:alphaModFix/>
          </a:blip>
          <a:srcRect b="31976" l="0" r="0" t="32347"/>
          <a:stretch/>
        </p:blipFill>
        <p:spPr>
          <a:xfrm>
            <a:off x="7847313" y="5224800"/>
            <a:ext cx="1035125" cy="369300"/>
          </a:xfrm>
          <a:prstGeom prst="rect">
            <a:avLst/>
          </a:prstGeom>
          <a:noFill/>
          <a:ln>
            <a:noFill/>
          </a:ln>
        </p:spPr>
      </p:pic>
      <p:sp>
        <p:nvSpPr>
          <p:cNvPr id="99" name="Google Shape;99;p17"/>
          <p:cNvSpPr txBox="1"/>
          <p:nvPr/>
        </p:nvSpPr>
        <p:spPr>
          <a:xfrm>
            <a:off x="7714500" y="5033050"/>
            <a:ext cx="1300800" cy="21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rPr>
              <a:t>Now </a:t>
            </a:r>
            <a:r>
              <a:rPr lang="en-US" sz="1000">
                <a:solidFill>
                  <a:srgbClr val="FFFFFF"/>
                </a:solidFill>
              </a:rPr>
              <a:t>a professor </a:t>
            </a:r>
            <a:r>
              <a:rPr lang="en-US" sz="1000">
                <a:solidFill>
                  <a:srgbClr val="FFFFFF"/>
                </a:solidFill>
              </a:rPr>
              <a:t>at:</a:t>
            </a:r>
            <a:endParaRPr sz="1000">
              <a:solidFill>
                <a:srgbClr val="FFFFFF"/>
              </a:solidFill>
            </a:endParaRPr>
          </a:p>
        </p:txBody>
      </p:sp>
      <p:pic>
        <p:nvPicPr>
          <p:cNvPr id="100" name="Google Shape;100;p17"/>
          <p:cNvPicPr preferRelativeResize="0"/>
          <p:nvPr/>
        </p:nvPicPr>
        <p:blipFill rotWithShape="1">
          <a:blip r:embed="rId5">
            <a:alphaModFix/>
          </a:blip>
          <a:srcRect b="-7" l="0" r="0" t="24135"/>
          <a:stretch/>
        </p:blipFill>
        <p:spPr>
          <a:xfrm>
            <a:off x="7795125" y="4793600"/>
            <a:ext cx="1139520" cy="211275"/>
          </a:xfrm>
          <a:prstGeom prst="rect">
            <a:avLst/>
          </a:prstGeom>
          <a:noFill/>
          <a:ln>
            <a:noFill/>
          </a:ln>
        </p:spPr>
      </p:pic>
      <p:sp>
        <p:nvSpPr>
          <p:cNvPr id="101" name="Google Shape;101;p17"/>
          <p:cNvSpPr/>
          <p:nvPr/>
        </p:nvSpPr>
        <p:spPr>
          <a:xfrm>
            <a:off x="7680825" y="4828950"/>
            <a:ext cx="114300" cy="1143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17"/>
          <p:cNvCxnSpPr/>
          <p:nvPr/>
        </p:nvCxnSpPr>
        <p:spPr>
          <a:xfrm>
            <a:off x="457195" y="3259516"/>
            <a:ext cx="759000" cy="0"/>
          </a:xfrm>
          <a:prstGeom prst="straightConnector1">
            <a:avLst/>
          </a:prstGeom>
          <a:noFill/>
          <a:ln cap="flat" cmpd="sng" w="101600">
            <a:solidFill>
              <a:srgbClr val="FF5003"/>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Existing query analyses</a:t>
            </a:r>
            <a:endParaRPr/>
          </a:p>
        </p:txBody>
      </p:sp>
      <p:sp>
        <p:nvSpPr>
          <p:cNvPr id="251" name="Google Shape;251;p26"/>
          <p:cNvSpPr txBox="1"/>
          <p:nvPr>
            <p:ph idx="1" type="body"/>
          </p:nvPr>
        </p:nvSpPr>
        <p:spPr>
          <a:xfrm>
            <a:off x="227100" y="980763"/>
            <a:ext cx="4344900" cy="33921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sz="2600">
                <a:solidFill>
                  <a:srgbClr val="FF5003"/>
                </a:solidFill>
              </a:rPr>
              <a:t>Dynamic</a:t>
            </a:r>
            <a:endParaRPr b="1" sz="2600">
              <a:solidFill>
                <a:srgbClr val="FF5003"/>
              </a:solidFill>
            </a:endParaRPr>
          </a:p>
          <a:p>
            <a:pPr indent="-349250" lvl="0" marL="457200" rtl="0" algn="l">
              <a:spcBef>
                <a:spcPts val="1200"/>
              </a:spcBef>
              <a:spcAft>
                <a:spcPts val="0"/>
              </a:spcAft>
              <a:buSzPts val="1900"/>
              <a:buChar char="•"/>
            </a:pPr>
            <a:r>
              <a:rPr lang="en-US" sz="1900"/>
              <a:t>Obtains list sizes during execution</a:t>
            </a:r>
            <a:endParaRPr sz="1900"/>
          </a:p>
          <a:p>
            <a:pPr indent="-349250" lvl="0" marL="457200" rtl="0" algn="l">
              <a:spcBef>
                <a:spcPts val="0"/>
              </a:spcBef>
              <a:spcAft>
                <a:spcPts val="0"/>
              </a:spcAft>
              <a:buSzPts val="1900"/>
              <a:buChar char="•"/>
            </a:pPr>
            <a:r>
              <a:rPr lang="en-US" sz="1900"/>
              <a:t>Additional runtime load</a:t>
            </a:r>
            <a:endParaRPr sz="1900"/>
          </a:p>
          <a:p>
            <a:pPr indent="-349250" lvl="0" marL="457200" rtl="0" algn="l">
              <a:spcBef>
                <a:spcPts val="0"/>
              </a:spcBef>
              <a:spcAft>
                <a:spcPts val="0"/>
              </a:spcAft>
              <a:buSzPts val="1900"/>
              <a:buChar char="•"/>
            </a:pPr>
            <a:r>
              <a:rPr lang="en-US" sz="1900"/>
              <a:t>Engineering costs for integration</a:t>
            </a:r>
            <a:endParaRPr sz="1900"/>
          </a:p>
          <a:p>
            <a:pPr indent="-349250" lvl="0" marL="457200" rtl="0" algn="l">
              <a:spcBef>
                <a:spcPts val="0"/>
              </a:spcBef>
              <a:spcAft>
                <a:spcPts val="0"/>
              </a:spcAft>
              <a:buSzPts val="1900"/>
              <a:buChar char="•"/>
            </a:pPr>
            <a:r>
              <a:rPr lang="en-US" sz="1900"/>
              <a:t>Accurate estimate</a:t>
            </a:r>
            <a:endParaRPr sz="1900"/>
          </a:p>
          <a:p>
            <a:pPr indent="0" lvl="0" marL="457200" rtl="0" algn="l">
              <a:spcBef>
                <a:spcPts val="1200"/>
              </a:spcBef>
              <a:spcAft>
                <a:spcPts val="0"/>
              </a:spcAft>
              <a:buNone/>
            </a:pPr>
            <a:r>
              <a:t/>
            </a:r>
            <a:endParaRPr sz="1900"/>
          </a:p>
          <a:p>
            <a:pPr indent="0" lvl="0" marL="0" rtl="0" algn="ctr">
              <a:spcBef>
                <a:spcPts val="1200"/>
              </a:spcBef>
              <a:spcAft>
                <a:spcPts val="0"/>
              </a:spcAft>
              <a:buNone/>
            </a:pPr>
            <a:r>
              <a:rPr b="1" lang="en-US" sz="2200">
                <a:solidFill>
                  <a:schemeClr val="dk1"/>
                </a:solidFill>
              </a:rPr>
              <a:t>Accurate</a:t>
            </a:r>
            <a:endParaRPr b="1" sz="2200">
              <a:solidFill>
                <a:schemeClr val="dk1"/>
              </a:solidFill>
            </a:endParaRPr>
          </a:p>
          <a:p>
            <a:pPr indent="0" lvl="0" marL="0" rtl="0" algn="ctr">
              <a:spcBef>
                <a:spcPts val="1200"/>
              </a:spcBef>
              <a:spcAft>
                <a:spcPts val="0"/>
              </a:spcAft>
              <a:buNone/>
            </a:pPr>
            <a:r>
              <a:rPr b="1" lang="en-US" sz="2200">
                <a:solidFill>
                  <a:schemeClr val="dk1"/>
                </a:solidFill>
              </a:rPr>
              <a:t>Too costly</a:t>
            </a:r>
            <a:endParaRPr b="1" sz="2200">
              <a:solidFill>
                <a:schemeClr val="dk1"/>
              </a:solidFill>
            </a:endParaRPr>
          </a:p>
          <a:p>
            <a:pPr indent="0" lvl="0" marL="0" rtl="0" algn="ctr">
              <a:spcBef>
                <a:spcPts val="1200"/>
              </a:spcBef>
              <a:spcAft>
                <a:spcPts val="0"/>
              </a:spcAft>
              <a:buNone/>
            </a:pPr>
            <a:r>
              <a:rPr b="1" lang="en-US" sz="2200">
                <a:solidFill>
                  <a:schemeClr val="dk1"/>
                </a:solidFill>
              </a:rPr>
              <a:t>Inflexible </a:t>
            </a:r>
            <a:endParaRPr b="1" sz="2200">
              <a:solidFill>
                <a:schemeClr val="dk1"/>
              </a:solidFill>
            </a:endParaRPr>
          </a:p>
          <a:p>
            <a:pPr indent="0" lvl="0" marL="0" rtl="0" algn="ctr">
              <a:spcBef>
                <a:spcPts val="1200"/>
              </a:spcBef>
              <a:spcAft>
                <a:spcPts val="0"/>
              </a:spcAft>
              <a:buNone/>
            </a:pPr>
            <a:r>
              <a:t/>
            </a:r>
            <a:endParaRPr b="1" sz="2200">
              <a:solidFill>
                <a:schemeClr val="dk1"/>
              </a:solidFill>
            </a:endParaRPr>
          </a:p>
          <a:p>
            <a:pPr indent="0" lvl="0" marL="0" rtl="0" algn="ctr">
              <a:spcBef>
                <a:spcPts val="1200"/>
              </a:spcBef>
              <a:spcAft>
                <a:spcPts val="0"/>
              </a:spcAft>
              <a:buNone/>
            </a:pPr>
            <a:r>
              <a:t/>
            </a:r>
            <a:endParaRPr sz="1900"/>
          </a:p>
        </p:txBody>
      </p:sp>
      <p:sp>
        <p:nvSpPr>
          <p:cNvPr id="252" name="Google Shape;252;p26"/>
          <p:cNvSpPr txBox="1"/>
          <p:nvPr>
            <p:ph idx="2" type="body"/>
          </p:nvPr>
        </p:nvSpPr>
        <p:spPr>
          <a:xfrm>
            <a:off x="4572000" y="980763"/>
            <a:ext cx="4344900" cy="33921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sz="2600">
                <a:solidFill>
                  <a:srgbClr val="FF5003"/>
                </a:solidFill>
              </a:rPr>
              <a:t>Static</a:t>
            </a:r>
            <a:endParaRPr b="1" sz="2600">
              <a:solidFill>
                <a:srgbClr val="FF5003"/>
              </a:solidFill>
            </a:endParaRPr>
          </a:p>
          <a:p>
            <a:pPr indent="-349250" lvl="0" marL="457200" rtl="0" algn="l">
              <a:spcBef>
                <a:spcPts val="1200"/>
              </a:spcBef>
              <a:spcAft>
                <a:spcPts val="0"/>
              </a:spcAft>
              <a:buSzPts val="1900"/>
              <a:buChar char="•"/>
            </a:pPr>
            <a:r>
              <a:rPr lang="en-US" sz="1900"/>
              <a:t>Assumes a pathological data graph</a:t>
            </a:r>
            <a:endParaRPr sz="1900"/>
          </a:p>
          <a:p>
            <a:pPr indent="-349250" lvl="0" marL="457200" rtl="0" algn="l">
              <a:spcBef>
                <a:spcPts val="0"/>
              </a:spcBef>
              <a:spcAft>
                <a:spcPts val="0"/>
              </a:spcAft>
              <a:buSzPts val="1900"/>
              <a:buChar char="•"/>
            </a:pPr>
            <a:r>
              <a:rPr lang="en-US" sz="1900"/>
              <a:t>Relies on configuration for list sizes</a:t>
            </a:r>
            <a:endParaRPr sz="1900"/>
          </a:p>
          <a:p>
            <a:pPr indent="-349250" lvl="0" marL="457200" rtl="0" algn="l">
              <a:spcBef>
                <a:spcPts val="0"/>
              </a:spcBef>
              <a:spcAft>
                <a:spcPts val="0"/>
              </a:spcAft>
              <a:buSzPts val="1900"/>
              <a:buChar char="•"/>
            </a:pPr>
            <a:r>
              <a:rPr lang="en-US" sz="1900"/>
              <a:t>No backend integration</a:t>
            </a:r>
            <a:endParaRPr sz="1900"/>
          </a:p>
          <a:p>
            <a:pPr indent="-349250" lvl="0" marL="457200" rtl="0" algn="l">
              <a:spcBef>
                <a:spcPts val="0"/>
              </a:spcBef>
              <a:spcAft>
                <a:spcPts val="0"/>
              </a:spcAft>
              <a:buSzPts val="1900"/>
              <a:buChar char="•"/>
            </a:pPr>
            <a:r>
              <a:rPr lang="en-US" sz="1900"/>
              <a:t>Estimate is an upper-bound</a:t>
            </a:r>
            <a:endParaRPr sz="1900"/>
          </a:p>
          <a:p>
            <a:pPr indent="0" lvl="0" marL="457200" rtl="0" algn="l">
              <a:spcBef>
                <a:spcPts val="1200"/>
              </a:spcBef>
              <a:spcAft>
                <a:spcPts val="0"/>
              </a:spcAft>
              <a:buNone/>
            </a:pPr>
            <a:r>
              <a:t/>
            </a:r>
            <a:endParaRPr sz="1900"/>
          </a:p>
          <a:p>
            <a:pPr indent="0" lvl="0" marL="0" rtl="0" algn="ctr">
              <a:spcBef>
                <a:spcPts val="1200"/>
              </a:spcBef>
              <a:spcAft>
                <a:spcPts val="0"/>
              </a:spcAft>
              <a:buNone/>
            </a:pPr>
            <a:r>
              <a:rPr b="1" lang="en-US" sz="2200">
                <a:solidFill>
                  <a:schemeClr val="dk1"/>
                </a:solidFill>
              </a:rPr>
              <a:t>Fast</a:t>
            </a:r>
            <a:r>
              <a:rPr lang="en-US" sz="2200">
                <a:solidFill>
                  <a:schemeClr val="dk1"/>
                </a:solidFill>
              </a:rPr>
              <a:t> </a:t>
            </a:r>
            <a:endParaRPr b="1" sz="2200">
              <a:solidFill>
                <a:schemeClr val="dk1"/>
              </a:solidFill>
            </a:endParaRPr>
          </a:p>
          <a:p>
            <a:pPr indent="0" lvl="0" marL="0" rtl="0" algn="ctr">
              <a:spcBef>
                <a:spcPts val="1200"/>
              </a:spcBef>
              <a:spcAft>
                <a:spcPts val="0"/>
              </a:spcAft>
              <a:buNone/>
            </a:pPr>
            <a:r>
              <a:rPr b="1" lang="en-US" sz="2200">
                <a:solidFill>
                  <a:schemeClr val="dk1"/>
                </a:solidFill>
              </a:rPr>
              <a:t>Generalizable</a:t>
            </a:r>
            <a:endParaRPr b="1" sz="2200">
              <a:solidFill>
                <a:schemeClr val="dk1"/>
              </a:solidFill>
            </a:endParaRPr>
          </a:p>
          <a:p>
            <a:pPr indent="0" lvl="0" marL="0" rtl="0" algn="ctr">
              <a:spcBef>
                <a:spcPts val="1200"/>
              </a:spcBef>
              <a:spcAft>
                <a:spcPts val="0"/>
              </a:spcAft>
              <a:buNone/>
            </a:pPr>
            <a:r>
              <a:rPr b="1" lang="en-US" sz="2200">
                <a:solidFill>
                  <a:schemeClr val="dk1"/>
                </a:solidFill>
              </a:rPr>
              <a:t>Primitive</a:t>
            </a:r>
            <a:endParaRPr sz="1900"/>
          </a:p>
        </p:txBody>
      </p:sp>
      <p:sp>
        <p:nvSpPr>
          <p:cNvPr id="253" name="Google Shape;253;p26"/>
          <p:cNvSpPr/>
          <p:nvPr/>
        </p:nvSpPr>
        <p:spPr>
          <a:xfrm>
            <a:off x="1308863" y="4020200"/>
            <a:ext cx="239700" cy="2397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p:nvPr/>
        </p:nvSpPr>
        <p:spPr>
          <a:xfrm>
            <a:off x="1424563" y="4494525"/>
            <a:ext cx="239700" cy="2397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p:nvPr/>
        </p:nvSpPr>
        <p:spPr>
          <a:xfrm>
            <a:off x="6097575" y="3517063"/>
            <a:ext cx="239700" cy="239700"/>
          </a:xfrm>
          <a:prstGeom prst="donut">
            <a:avLst>
              <a:gd fmla="val 25000"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5484425" y="4004763"/>
            <a:ext cx="239700" cy="239700"/>
          </a:xfrm>
          <a:prstGeom prst="donut">
            <a:avLst>
              <a:gd fmla="val 25000"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5800025" y="4479088"/>
            <a:ext cx="239700" cy="2397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26"/>
          <p:cNvPicPr preferRelativeResize="0"/>
          <p:nvPr/>
        </p:nvPicPr>
        <p:blipFill>
          <a:blip r:embed="rId3">
            <a:alphaModFix/>
          </a:blip>
          <a:stretch>
            <a:fillRect/>
          </a:stretch>
        </p:blipFill>
        <p:spPr>
          <a:xfrm>
            <a:off x="1410075" y="3515012"/>
            <a:ext cx="268675" cy="274671"/>
          </a:xfrm>
          <a:prstGeom prst="rect">
            <a:avLst/>
          </a:prstGeom>
          <a:noFill/>
          <a:ln>
            <a:noFill/>
          </a:ln>
        </p:spPr>
      </p:pic>
      <p:pic>
        <p:nvPicPr>
          <p:cNvPr id="259" name="Google Shape;259;p26"/>
          <p:cNvPicPr preferRelativeResize="0"/>
          <p:nvPr/>
        </p:nvPicPr>
        <p:blipFill>
          <a:blip r:embed="rId3">
            <a:alphaModFix/>
          </a:blip>
          <a:stretch>
            <a:fillRect/>
          </a:stretch>
        </p:blipFill>
        <p:spPr>
          <a:xfrm>
            <a:off x="6083100" y="3499575"/>
            <a:ext cx="268675" cy="274671"/>
          </a:xfrm>
          <a:prstGeom prst="rect">
            <a:avLst/>
          </a:prstGeom>
          <a:noFill/>
          <a:ln>
            <a:noFill/>
          </a:ln>
        </p:spPr>
      </p:pic>
      <p:pic>
        <p:nvPicPr>
          <p:cNvPr id="260" name="Google Shape;260;p26"/>
          <p:cNvPicPr preferRelativeResize="0"/>
          <p:nvPr/>
        </p:nvPicPr>
        <p:blipFill>
          <a:blip r:embed="rId3">
            <a:alphaModFix/>
          </a:blip>
          <a:stretch>
            <a:fillRect/>
          </a:stretch>
        </p:blipFill>
        <p:spPr>
          <a:xfrm>
            <a:off x="5469950" y="3987287"/>
            <a:ext cx="268675" cy="274671"/>
          </a:xfrm>
          <a:prstGeom prst="rect">
            <a:avLst/>
          </a:prstGeom>
          <a:noFill/>
          <a:ln>
            <a:noFill/>
          </a:ln>
        </p:spPr>
      </p:pic>
      <p:cxnSp>
        <p:nvCxnSpPr>
          <p:cNvPr id="261" name="Google Shape;261;p26"/>
          <p:cNvCxnSpPr/>
          <p:nvPr/>
        </p:nvCxnSpPr>
        <p:spPr>
          <a:xfrm>
            <a:off x="4480988" y="1137025"/>
            <a:ext cx="0" cy="3710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Contributions</a:t>
            </a:r>
            <a:endParaRPr/>
          </a:p>
        </p:txBody>
      </p:sp>
      <p:sp>
        <p:nvSpPr>
          <p:cNvPr id="268" name="Google Shape;268;p27"/>
          <p:cNvSpPr txBox="1"/>
          <p:nvPr>
            <p:ph idx="1" type="body"/>
          </p:nvPr>
        </p:nvSpPr>
        <p:spPr>
          <a:xfrm>
            <a:off x="299225" y="914400"/>
            <a:ext cx="8751600" cy="4114800"/>
          </a:xfrm>
          <a:prstGeom prst="rect">
            <a:avLst/>
          </a:prstGeom>
        </p:spPr>
        <p:txBody>
          <a:bodyPr anchorCtr="0" anchor="ctr" bIns="54850" lIns="0" spcFirstLastPara="1" rIns="0" wrap="square" tIns="54850">
            <a:noAutofit/>
          </a:bodyPr>
          <a:lstStyle/>
          <a:p>
            <a:pPr indent="-387350" lvl="0" marL="457200" rtl="0" algn="l">
              <a:lnSpc>
                <a:spcPct val="150000"/>
              </a:lnSpc>
              <a:spcBef>
                <a:spcPts val="1200"/>
              </a:spcBef>
              <a:spcAft>
                <a:spcPts val="0"/>
              </a:spcAft>
              <a:buClr>
                <a:srgbClr val="FF5003"/>
              </a:buClr>
              <a:buSzPts val="2500"/>
              <a:buAutoNum type="arabicPeriod"/>
            </a:pPr>
            <a:r>
              <a:rPr b="1" lang="en-US" sz="2500"/>
              <a:t>T</a:t>
            </a:r>
            <a:r>
              <a:rPr b="1" lang="en-US" sz="2500"/>
              <a:t>wo distinct definitions</a:t>
            </a:r>
            <a:r>
              <a:rPr lang="en-US" sz="2500"/>
              <a:t> of query complexity</a:t>
            </a:r>
            <a:endParaRPr sz="2500"/>
          </a:p>
          <a:p>
            <a:pPr indent="-387350" lvl="0" marL="457200" rtl="0" algn="l">
              <a:lnSpc>
                <a:spcPct val="150000"/>
              </a:lnSpc>
              <a:spcBef>
                <a:spcPts val="0"/>
              </a:spcBef>
              <a:spcAft>
                <a:spcPts val="0"/>
              </a:spcAft>
              <a:buClr>
                <a:srgbClr val="FF5003"/>
              </a:buClr>
              <a:buSzPts val="2500"/>
              <a:buAutoNum type="arabicPeriod"/>
            </a:pPr>
            <a:r>
              <a:rPr lang="en-US" sz="2500"/>
              <a:t>Analysis can</a:t>
            </a:r>
            <a:r>
              <a:rPr b="1" lang="en-US" sz="2500"/>
              <a:t> h</a:t>
            </a:r>
            <a:r>
              <a:rPr b="1" lang="en-US" sz="2500"/>
              <a:t>andle common schema conventions</a:t>
            </a:r>
            <a:endParaRPr b="1" sz="2500"/>
          </a:p>
          <a:p>
            <a:pPr indent="-387350" lvl="0" marL="457200" rtl="0" algn="l">
              <a:lnSpc>
                <a:spcPct val="150000"/>
              </a:lnSpc>
              <a:spcBef>
                <a:spcPts val="0"/>
              </a:spcBef>
              <a:spcAft>
                <a:spcPts val="0"/>
              </a:spcAft>
              <a:buClr>
                <a:srgbClr val="FF5003"/>
              </a:buClr>
              <a:buSzPts val="2500"/>
              <a:buAutoNum type="arabicPeriod"/>
            </a:pPr>
            <a:r>
              <a:rPr lang="en-US" sz="2500"/>
              <a:t>Analysis built</a:t>
            </a:r>
            <a:r>
              <a:rPr lang="en-US" sz="2500"/>
              <a:t> on </a:t>
            </a:r>
            <a:r>
              <a:rPr b="1" lang="en-US" sz="2500"/>
              <a:t>formal GraphQL semantics</a:t>
            </a:r>
            <a:r>
              <a:rPr lang="en-US" sz="2500"/>
              <a:t> </a:t>
            </a:r>
            <a:endParaRPr sz="2500"/>
          </a:p>
          <a:p>
            <a:pPr indent="-387350" lvl="0" marL="457200" rtl="0" algn="l">
              <a:lnSpc>
                <a:spcPct val="150000"/>
              </a:lnSpc>
              <a:spcBef>
                <a:spcPts val="0"/>
              </a:spcBef>
              <a:spcAft>
                <a:spcPts val="0"/>
              </a:spcAft>
              <a:buClr>
                <a:srgbClr val="FF5003"/>
              </a:buClr>
              <a:buSzPts val="2500"/>
              <a:buAutoNum type="arabicPeriod"/>
            </a:pPr>
            <a:r>
              <a:rPr lang="en-US" sz="2500"/>
              <a:t>First </a:t>
            </a:r>
            <a:r>
              <a:rPr b="1" lang="en-US" sz="2500"/>
              <a:t>evaluation</a:t>
            </a:r>
            <a:r>
              <a:rPr lang="en-US" sz="2500"/>
              <a:t> of such an analysis on </a:t>
            </a:r>
            <a:r>
              <a:rPr b="1" lang="en-US" sz="2500"/>
              <a:t>real-world APIs </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8"/>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275" name="Google Shape;275;p28"/>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276" name="Google Shape;276;p28"/>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GraphQL basics</a:t>
            </a:r>
            <a:endParaRPr/>
          </a:p>
        </p:txBody>
      </p:sp>
      <p:sp>
        <p:nvSpPr>
          <p:cNvPr id="277" name="Google Shape;277;p28"/>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278" name="Google Shape;278;p28"/>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279" name="Google Shape;279;p28"/>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281" name="Google Shape;281;p28"/>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288" name="Google Shape;288;p29"/>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289" name="Google Shape;289;p29"/>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290" name="Google Shape;290;p29"/>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291" name="Google Shape;291;p29"/>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292" name="Google Shape;292;p29"/>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294" name="Google Shape;294;p29"/>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295" name="Google Shape;295;p29"/>
          <p:cNvSpPr/>
          <p:nvPr/>
        </p:nvSpPr>
        <p:spPr>
          <a:xfrm>
            <a:off x="-64700" y="1971675"/>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64700" y="2810975"/>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247900" y="1987725"/>
            <a:ext cx="1053300" cy="22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247900" y="2827025"/>
            <a:ext cx="961800" cy="22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1535950" y="3899050"/>
            <a:ext cx="6828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Types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06" name="Google Shape;306;p30"/>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307" name="Google Shape;307;p30"/>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308" name="Google Shape;308;p30"/>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09" name="Google Shape;309;p30"/>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310" name="Google Shape;310;p30"/>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312" name="Google Shape;312;p30"/>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313" name="Google Shape;313;p30"/>
          <p:cNvSpPr/>
          <p:nvPr/>
        </p:nvSpPr>
        <p:spPr>
          <a:xfrm>
            <a:off x="24075" y="2192750"/>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24075" y="3009225"/>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24075" y="3265725"/>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336675" y="2192775"/>
            <a:ext cx="18615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336675" y="3009238"/>
            <a:ext cx="4869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336675" y="3265738"/>
            <a:ext cx="11004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a:off x="1535950" y="3899050"/>
            <a:ext cx="6828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Fields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26" name="Google Shape;326;p31"/>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327" name="Google Shape;327;p31"/>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GraphQL basics</a:t>
            </a:r>
            <a:endParaRPr/>
          </a:p>
        </p:txBody>
      </p:sp>
      <p:sp>
        <p:nvSpPr>
          <p:cNvPr id="328" name="Google Shape;328;p31"/>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29" name="Google Shape;329;p31"/>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330" name="Google Shape;330;p31"/>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332" name="Google Shape;332;p31"/>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333" name="Google Shape;333;p31"/>
          <p:cNvSpPr/>
          <p:nvPr/>
        </p:nvSpPr>
        <p:spPr>
          <a:xfrm rot="-5400000">
            <a:off x="1054900" y="2477313"/>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715300" y="2192775"/>
            <a:ext cx="9918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1349450" y="3899050"/>
            <a:ext cx="10557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Arguments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2"/>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42" name="Google Shape;342;p32"/>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343" name="Google Shape;343;p32"/>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344" name="Google Shape;344;p32"/>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a:t>
            </a:r>
            <a:r>
              <a:rPr lang="en-US"/>
              <a:t>1</a:t>
            </a:r>
            <a:r>
              <a:rPr lang="en-US"/>
              <a:t>)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45" name="Google Shape;345;p32"/>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346" name="Google Shape;346;p32"/>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348" name="Google Shape;348;p32"/>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349" name="Google Shape;349;p32"/>
          <p:cNvSpPr/>
          <p:nvPr/>
        </p:nvSpPr>
        <p:spPr>
          <a:xfrm rot="-5400000">
            <a:off x="1812250" y="2453213"/>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2"/>
          <p:cNvSpPr/>
          <p:nvPr/>
        </p:nvSpPr>
        <p:spPr>
          <a:xfrm rot="-5400000">
            <a:off x="550475" y="3293788"/>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rot="-5400000">
            <a:off x="998475" y="3505538"/>
            <a:ext cx="312600" cy="25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1725100" y="2168675"/>
            <a:ext cx="4869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583025" y="3009250"/>
            <a:ext cx="2475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889125" y="3221000"/>
            <a:ext cx="531300" cy="256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1258025" y="3899050"/>
            <a:ext cx="12387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Return t</a:t>
            </a:r>
            <a:r>
              <a:rPr lang="en-US"/>
              <a:t>ypes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3"/>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62" name="Google Shape;362;p33"/>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363" name="Google Shape;363;p33"/>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365" name="Google Shape;365;p33"/>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366" name="Google Shape;366;p33"/>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367" name="Google Shape;367;p33"/>
          <p:cNvSpPr/>
          <p:nvPr/>
        </p:nvSpPr>
        <p:spPr>
          <a:xfrm>
            <a:off x="3689540" y="1819800"/>
            <a:ext cx="17682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68" name="Google Shape;368;p33"/>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369" name="Google Shape;369;p33"/>
          <p:cNvSpPr/>
          <p:nvPr/>
        </p:nvSpPr>
        <p:spPr>
          <a:xfrm rot="675044">
            <a:off x="2193344" y="2377653"/>
            <a:ext cx="1651436" cy="16856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p:nvPr/>
        </p:nvSpPr>
        <p:spPr>
          <a:xfrm rot="-683296">
            <a:off x="1421912" y="3014742"/>
            <a:ext cx="2538785" cy="16832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p:nvPr/>
        </p:nvSpPr>
        <p:spPr>
          <a:xfrm>
            <a:off x="1812300" y="3966450"/>
            <a:ext cx="24135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Compose fields into queries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p:nvPr/>
        </p:nvSpPr>
        <p:spPr>
          <a:xfrm>
            <a:off x="3300" y="0"/>
            <a:ext cx="9144000" cy="5442600"/>
          </a:xfrm>
          <a:prstGeom prst="rect">
            <a:avLst/>
          </a:prstGeom>
          <a:solidFill>
            <a:srgbClr val="000000">
              <a:alpha val="458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379" name="Google Shape;379;p34"/>
          <p:cNvSpPr/>
          <p:nvPr/>
        </p:nvSpPr>
        <p:spPr>
          <a:xfrm>
            <a:off x="186850" y="1819800"/>
            <a:ext cx="33747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Int</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t>}</a:t>
            </a:r>
            <a:endParaRPr/>
          </a:p>
        </p:txBody>
      </p:sp>
      <p:sp>
        <p:nvSpPr>
          <p:cNvPr id="380" name="Google Shape;380;p34"/>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381" name="Google Shape;381;p34"/>
          <p:cNvSpPr/>
          <p:nvPr/>
        </p:nvSpPr>
        <p:spPr>
          <a:xfrm>
            <a:off x="3689540" y="1819800"/>
            <a:ext cx="17682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82" name="Google Shape;382;p34"/>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383" name="Google Shape;383;p34"/>
          <p:cNvSpPr/>
          <p:nvPr/>
        </p:nvSpPr>
        <p:spPr>
          <a:xfrm rot="675044">
            <a:off x="2193344" y="2377653"/>
            <a:ext cx="1651436" cy="16856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rot="-683296">
            <a:off x="1421912" y="3014742"/>
            <a:ext cx="2538785" cy="16832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3274950" y="3971250"/>
            <a:ext cx="26007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Resolvers correspond to fields</a:t>
            </a:r>
            <a:endParaRPr/>
          </a:p>
        </p:txBody>
      </p:sp>
      <p:sp>
        <p:nvSpPr>
          <p:cNvPr id="386" name="Google Shape;386;p34"/>
          <p:cNvSpPr/>
          <p:nvPr/>
        </p:nvSpPr>
        <p:spPr>
          <a:xfrm>
            <a:off x="5582555" y="1819800"/>
            <a:ext cx="3372600" cy="1999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87" name="Google Shape;387;p34"/>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388" name="Google Shape;388;p34"/>
          <p:cNvSpPr/>
          <p:nvPr/>
        </p:nvSpPr>
        <p:spPr>
          <a:xfrm rot="-1682">
            <a:off x="5171975" y="2536912"/>
            <a:ext cx="613200" cy="168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rot="-1462">
            <a:off x="4460875" y="2751515"/>
            <a:ext cx="1410900" cy="168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3402300" y="4383450"/>
            <a:ext cx="2346000" cy="29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Resolvers produces values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5"/>
          <p:cNvSpPr/>
          <p:nvPr/>
        </p:nvSpPr>
        <p:spPr>
          <a:xfrm>
            <a:off x="186850" y="1819800"/>
            <a:ext cx="33747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number</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solidFill>
                  <a:srgbClr val="E69138"/>
                </a:solidFill>
              </a:rPr>
              <a:t>  friends</a:t>
            </a:r>
            <a:r>
              <a:rPr lang="en-US"/>
              <a:t>:</a:t>
            </a:r>
            <a:r>
              <a:rPr lang="en-US">
                <a:solidFill>
                  <a:srgbClr val="E69138"/>
                </a:solidFill>
              </a:rPr>
              <a:t> </a:t>
            </a:r>
            <a:r>
              <a:rPr lang="en-US"/>
              <a:t>[</a:t>
            </a:r>
            <a:r>
              <a:rPr lang="en-US">
                <a:solidFill>
                  <a:schemeClr val="accent2"/>
                </a:solidFill>
              </a:rPr>
              <a:t>User</a:t>
            </a:r>
            <a:r>
              <a:rPr lang="en-US"/>
              <a:t>]</a:t>
            </a:r>
            <a:endParaRPr/>
          </a:p>
          <a:p>
            <a:pPr indent="0" lvl="0" marL="0" rtl="0" algn="l">
              <a:spcBef>
                <a:spcPts val="0"/>
              </a:spcBef>
              <a:spcAft>
                <a:spcPts val="0"/>
              </a:spcAft>
              <a:buNone/>
            </a:pPr>
            <a:r>
              <a:rPr lang="en-US"/>
              <a:t>}</a:t>
            </a:r>
            <a:endParaRPr/>
          </a:p>
        </p:txBody>
      </p:sp>
      <p:sp>
        <p:nvSpPr>
          <p:cNvPr id="397" name="Google Shape;397;p35"/>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GraphQL basics</a:t>
            </a:r>
            <a:endParaRPr>
              <a:solidFill>
                <a:schemeClr val="dk1"/>
              </a:solidFill>
            </a:endParaRPr>
          </a:p>
        </p:txBody>
      </p:sp>
      <p:sp>
        <p:nvSpPr>
          <p:cNvPr id="398" name="Google Shape;398;p35"/>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399" name="Google Shape;399;p35"/>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 name: “Louis Mandel” }</a:t>
            </a:r>
            <a:endParaRPr/>
          </a:p>
          <a:p>
            <a:pPr indent="0" lvl="0" marL="0" rtl="0" algn="l">
              <a:spcBef>
                <a:spcPts val="0"/>
              </a:spcBef>
              <a:spcAft>
                <a:spcPts val="0"/>
              </a:spcAft>
              <a:buNone/>
            </a:pPr>
            <a:r>
              <a:rPr lang="en-US"/>
              <a:t>      { name: “Jim Laredo”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400" name="Google Shape;400;p35"/>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401" name="Google Shape;401;p35"/>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402" name="Google Shape;402;p35"/>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403" name="Google Shape;403;p35"/>
          <p:cNvSpPr/>
          <p:nvPr/>
        </p:nvSpPr>
        <p:spPr>
          <a:xfrm rot="-1018192">
            <a:off x="1460311" y="3018651"/>
            <a:ext cx="2549092" cy="1684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5"/>
          <p:cNvSpPr/>
          <p:nvPr/>
        </p:nvSpPr>
        <p:spPr>
          <a:xfrm rot="325860">
            <a:off x="4648311" y="2702494"/>
            <a:ext cx="1309077" cy="16821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5"/>
          <p:cNvSpPr/>
          <p:nvPr/>
        </p:nvSpPr>
        <p:spPr>
          <a:xfrm rot="900867">
            <a:off x="4632360" y="2796768"/>
            <a:ext cx="1346778" cy="16821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407" name="Google Shape;407;p35"/>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3">
            <a:alphaModFix/>
          </a:blip>
          <a:srcRect b="30370" l="12373" r="12268" t="31068"/>
          <a:stretch/>
        </p:blipFill>
        <p:spPr>
          <a:xfrm>
            <a:off x="1246125" y="1157725"/>
            <a:ext cx="6661074" cy="1917300"/>
          </a:xfrm>
          <a:prstGeom prst="rect">
            <a:avLst/>
          </a:prstGeom>
          <a:noFill/>
          <a:ln>
            <a:noFill/>
          </a:ln>
        </p:spPr>
      </p:pic>
      <p:sp>
        <p:nvSpPr>
          <p:cNvPr id="109" name="Google Shape;109;p18"/>
          <p:cNvSpPr txBox="1"/>
          <p:nvPr>
            <p:ph idx="4294967295" type="title"/>
          </p:nvPr>
        </p:nvSpPr>
        <p:spPr>
          <a:xfrm>
            <a:off x="703200" y="3358500"/>
            <a:ext cx="7737600" cy="191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2800"/>
              <a:t>GraphQL is a query language for APIs and a runtime for fulfilling those queries...</a:t>
            </a:r>
            <a:endParaRPr sz="2800"/>
          </a:p>
        </p:txBody>
      </p:sp>
      <p:sp>
        <p:nvSpPr>
          <p:cNvPr id="110" name="Google Shape;110;p18"/>
          <p:cNvSpPr/>
          <p:nvPr/>
        </p:nvSpPr>
        <p:spPr>
          <a:xfrm>
            <a:off x="7071225" y="3909475"/>
            <a:ext cx="59700" cy="597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6"/>
          <p:cNvSpPr/>
          <p:nvPr/>
        </p:nvSpPr>
        <p:spPr>
          <a:xfrm>
            <a:off x="186850" y="1819800"/>
            <a:ext cx="33747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number</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solidFill>
                  <a:srgbClr val="E69138"/>
                </a:solidFill>
              </a:rPr>
              <a:t>  friends</a:t>
            </a:r>
            <a:r>
              <a:rPr lang="en-US"/>
              <a:t>:</a:t>
            </a:r>
            <a:r>
              <a:rPr lang="en-US">
                <a:solidFill>
                  <a:srgbClr val="E69138"/>
                </a:solidFill>
              </a:rPr>
              <a:t> </a:t>
            </a:r>
            <a:r>
              <a:rPr lang="en-US"/>
              <a:t>[</a:t>
            </a:r>
            <a:r>
              <a:rPr lang="en-US">
                <a:solidFill>
                  <a:schemeClr val="accent2"/>
                </a:solidFill>
              </a:rPr>
              <a:t>User</a:t>
            </a:r>
            <a:r>
              <a:rPr lang="en-US"/>
              <a:t>]</a:t>
            </a:r>
            <a:endParaRPr/>
          </a:p>
          <a:p>
            <a:pPr indent="0" lvl="0" marL="0" rtl="0" algn="l">
              <a:spcBef>
                <a:spcPts val="0"/>
              </a:spcBef>
              <a:spcAft>
                <a:spcPts val="0"/>
              </a:spcAft>
              <a:buNone/>
            </a:pPr>
            <a:r>
              <a:rPr lang="en-US"/>
              <a:t>}</a:t>
            </a:r>
            <a:endParaRPr/>
          </a:p>
        </p:txBody>
      </p:sp>
      <p:sp>
        <p:nvSpPr>
          <p:cNvPr id="414" name="Google Shape;414;p36"/>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R</a:t>
            </a:r>
            <a:r>
              <a:rPr lang="en-US">
                <a:solidFill>
                  <a:schemeClr val="dk1"/>
                </a:solidFill>
              </a:rPr>
              <a:t>esponse size</a:t>
            </a:r>
            <a:endParaRPr>
              <a:solidFill>
                <a:schemeClr val="dk1"/>
              </a:solidFill>
            </a:endParaRPr>
          </a:p>
        </p:txBody>
      </p:sp>
      <p:sp>
        <p:nvSpPr>
          <p:cNvPr id="415" name="Google Shape;415;p36"/>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416" name="Google Shape;416;p36"/>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 name: “Louis Mandel” }</a:t>
            </a:r>
            <a:endParaRPr/>
          </a:p>
          <a:p>
            <a:pPr indent="0" lvl="0" marL="0" rtl="0" algn="l">
              <a:spcBef>
                <a:spcPts val="0"/>
              </a:spcBef>
              <a:spcAft>
                <a:spcPts val="0"/>
              </a:spcAft>
              <a:buNone/>
            </a:pPr>
            <a:r>
              <a:rPr lang="en-US"/>
              <a:t>      { name: “Jim Laredo”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417" name="Google Shape;417;p36"/>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418" name="Google Shape;418;p36"/>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419" name="Google Shape;419;p36"/>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420" name="Google Shape;420;p36"/>
          <p:cNvSpPr/>
          <p:nvPr/>
        </p:nvSpPr>
        <p:spPr>
          <a:xfrm rot="-1018192">
            <a:off x="1460311" y="3018651"/>
            <a:ext cx="2549092" cy="1684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6"/>
          <p:cNvSpPr/>
          <p:nvPr/>
        </p:nvSpPr>
        <p:spPr>
          <a:xfrm rot="325860">
            <a:off x="4648311" y="2702494"/>
            <a:ext cx="1309077" cy="16821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p:nvPr/>
        </p:nvSpPr>
        <p:spPr>
          <a:xfrm rot="900867">
            <a:off x="4632360" y="2796768"/>
            <a:ext cx="1346778" cy="16821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6"/>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424" name="Google Shape;424;p36"/>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425" name="Google Shape;425;p36"/>
          <p:cNvSpPr/>
          <p:nvPr/>
        </p:nvSpPr>
        <p:spPr>
          <a:xfrm>
            <a:off x="1074800" y="3680725"/>
            <a:ext cx="416400" cy="291300"/>
          </a:xfrm>
          <a:prstGeom prst="wedgeRectCallout">
            <a:avLst>
              <a:gd fmla="val -20011" name="adj1"/>
              <a:gd fmla="val -86466"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x3</a:t>
            </a:r>
            <a:endParaRPr/>
          </a:p>
        </p:txBody>
      </p:sp>
      <p:sp>
        <p:nvSpPr>
          <p:cNvPr id="426" name="Google Shape;426;p36"/>
          <p:cNvSpPr/>
          <p:nvPr/>
        </p:nvSpPr>
        <p:spPr>
          <a:xfrm>
            <a:off x="3912500" y="1814350"/>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User</a:t>
            </a:r>
            <a:endParaRPr/>
          </a:p>
        </p:txBody>
      </p:sp>
      <p:sp>
        <p:nvSpPr>
          <p:cNvPr id="427" name="Google Shape;427;p36"/>
          <p:cNvSpPr/>
          <p:nvPr/>
        </p:nvSpPr>
        <p:spPr>
          <a:xfrm>
            <a:off x="4242325" y="2227650"/>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3</a:t>
            </a:r>
            <a:r>
              <a:rPr lang="en-US"/>
              <a:t> Users</a:t>
            </a:r>
            <a:endParaRPr/>
          </a:p>
        </p:txBody>
      </p:sp>
      <p:sp>
        <p:nvSpPr>
          <p:cNvPr id="428" name="Google Shape;428;p36"/>
          <p:cNvSpPr/>
          <p:nvPr/>
        </p:nvSpPr>
        <p:spPr>
          <a:xfrm>
            <a:off x="5779400" y="1736300"/>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User</a:t>
            </a:r>
            <a:endParaRPr/>
          </a:p>
        </p:txBody>
      </p:sp>
      <p:sp>
        <p:nvSpPr>
          <p:cNvPr id="429" name="Google Shape;429;p36"/>
          <p:cNvSpPr/>
          <p:nvPr/>
        </p:nvSpPr>
        <p:spPr>
          <a:xfrm>
            <a:off x="6144700" y="2105638"/>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2</a:t>
            </a:r>
            <a:r>
              <a:rPr lang="en-US"/>
              <a:t> Users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7"/>
          <p:cNvSpPr/>
          <p:nvPr/>
        </p:nvSpPr>
        <p:spPr>
          <a:xfrm>
            <a:off x="186850" y="1819800"/>
            <a:ext cx="33747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FF0000"/>
                </a:solidFill>
              </a:rPr>
              <a:t>type </a:t>
            </a:r>
            <a:r>
              <a:rPr lang="en-US"/>
              <a:t>Query</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user</a:t>
            </a:r>
            <a:r>
              <a:rPr lang="en-US"/>
              <a:t>(</a:t>
            </a:r>
            <a:r>
              <a:rPr lang="en-US">
                <a:solidFill>
                  <a:srgbClr val="E69138"/>
                </a:solidFill>
              </a:rPr>
              <a:t>userId</a:t>
            </a:r>
            <a:r>
              <a:rPr lang="en-US"/>
              <a:t>:</a:t>
            </a:r>
            <a:r>
              <a:rPr lang="en-US">
                <a:solidFill>
                  <a:srgbClr val="E69138"/>
                </a:solidFill>
              </a:rPr>
              <a:t> </a:t>
            </a:r>
            <a:r>
              <a:rPr lang="en-US">
                <a:solidFill>
                  <a:schemeClr val="accent2"/>
                </a:solidFill>
              </a:rPr>
              <a:t>number</a:t>
            </a:r>
            <a:r>
              <a:rPr lang="en-US"/>
              <a:t>!):</a:t>
            </a:r>
            <a:r>
              <a:rPr lang="en-US">
                <a:solidFill>
                  <a:srgbClr val="E69138"/>
                </a:solidFill>
              </a:rPr>
              <a:t> </a:t>
            </a:r>
            <a:r>
              <a:rPr lang="en-US">
                <a:solidFill>
                  <a:srgbClr val="3C78D8"/>
                </a:solidFill>
              </a:rPr>
              <a:t>User</a:t>
            </a:r>
            <a:endParaRPr>
              <a:solidFill>
                <a:srgbClr val="3C78D8"/>
              </a:solidFill>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US">
                <a:solidFill>
                  <a:srgbClr val="FF0000"/>
                </a:solidFill>
              </a:rPr>
              <a:t>type </a:t>
            </a:r>
            <a:r>
              <a:rPr lang="en-US"/>
              <a:t>User</a:t>
            </a:r>
            <a:r>
              <a:rPr lang="en-US">
                <a:solidFill>
                  <a:srgbClr val="FF0000"/>
                </a:solidFill>
              </a:rPr>
              <a:t> </a:t>
            </a:r>
            <a:r>
              <a:rPr lang="en-US"/>
              <a:t>{</a:t>
            </a:r>
            <a:endParaRPr/>
          </a:p>
          <a:p>
            <a:pPr indent="0" lvl="0" marL="0" rtl="0" algn="l">
              <a:spcBef>
                <a:spcPts val="0"/>
              </a:spcBef>
              <a:spcAft>
                <a:spcPts val="0"/>
              </a:spcAft>
              <a:buNone/>
            </a:pPr>
            <a:r>
              <a:rPr lang="en-US">
                <a:solidFill>
                  <a:srgbClr val="FF0000"/>
                </a:solidFill>
              </a:rPr>
              <a:t>  </a:t>
            </a:r>
            <a:r>
              <a:rPr lang="en-US">
                <a:solidFill>
                  <a:srgbClr val="E69138"/>
                </a:solidFill>
              </a:rPr>
              <a:t>id</a:t>
            </a:r>
            <a:r>
              <a:rPr lang="en-US"/>
              <a:t>:</a:t>
            </a:r>
            <a:r>
              <a:rPr lang="en-US">
                <a:solidFill>
                  <a:srgbClr val="E69138"/>
                </a:solidFill>
              </a:rPr>
              <a:t> </a:t>
            </a:r>
            <a:r>
              <a:rPr lang="en-US">
                <a:solidFill>
                  <a:schemeClr val="accent2"/>
                </a:solidFill>
              </a:rPr>
              <a:t>ID</a:t>
            </a:r>
            <a:endParaRPr>
              <a:solidFill>
                <a:schemeClr val="accent2"/>
              </a:solidFill>
            </a:endParaRPr>
          </a:p>
          <a:p>
            <a:pPr indent="0" lvl="0" marL="0" rtl="0" algn="l">
              <a:spcBef>
                <a:spcPts val="0"/>
              </a:spcBef>
              <a:spcAft>
                <a:spcPts val="0"/>
              </a:spcAft>
              <a:buNone/>
            </a:pPr>
            <a:r>
              <a:rPr lang="en-US">
                <a:solidFill>
                  <a:srgbClr val="E69138"/>
                </a:solidFill>
              </a:rPr>
              <a:t>  name</a:t>
            </a:r>
            <a:r>
              <a:rPr lang="en-US"/>
              <a:t>:</a:t>
            </a:r>
            <a:r>
              <a:rPr lang="en-US">
                <a:solidFill>
                  <a:srgbClr val="E69138"/>
                </a:solidFill>
              </a:rPr>
              <a:t> </a:t>
            </a:r>
            <a:r>
              <a:rPr lang="en-US">
                <a:solidFill>
                  <a:schemeClr val="accent2"/>
                </a:solidFill>
              </a:rPr>
              <a:t>String</a:t>
            </a:r>
            <a:endParaRPr>
              <a:solidFill>
                <a:schemeClr val="accent2"/>
              </a:solidFill>
            </a:endParaRPr>
          </a:p>
          <a:p>
            <a:pPr indent="0" lvl="0" marL="0" rtl="0" algn="l">
              <a:spcBef>
                <a:spcPts val="0"/>
              </a:spcBef>
              <a:spcAft>
                <a:spcPts val="0"/>
              </a:spcAft>
              <a:buNone/>
            </a:pPr>
            <a:r>
              <a:rPr lang="en-US">
                <a:solidFill>
                  <a:srgbClr val="E69138"/>
                </a:solidFill>
              </a:rPr>
              <a:t>  friends</a:t>
            </a:r>
            <a:r>
              <a:rPr lang="en-US"/>
              <a:t>:</a:t>
            </a:r>
            <a:r>
              <a:rPr lang="en-US">
                <a:solidFill>
                  <a:srgbClr val="E69138"/>
                </a:solidFill>
              </a:rPr>
              <a:t> </a:t>
            </a:r>
            <a:r>
              <a:rPr lang="en-US"/>
              <a:t>[</a:t>
            </a:r>
            <a:r>
              <a:rPr lang="en-US">
                <a:solidFill>
                  <a:schemeClr val="accent2"/>
                </a:solidFill>
              </a:rPr>
              <a:t>User</a:t>
            </a:r>
            <a:r>
              <a:rPr lang="en-US"/>
              <a:t>]</a:t>
            </a:r>
            <a:endParaRPr/>
          </a:p>
          <a:p>
            <a:pPr indent="0" lvl="0" marL="0" rtl="0" algn="l">
              <a:spcBef>
                <a:spcPts val="0"/>
              </a:spcBef>
              <a:spcAft>
                <a:spcPts val="0"/>
              </a:spcAft>
              <a:buNone/>
            </a:pPr>
            <a:r>
              <a:rPr lang="en-US"/>
              <a:t>}</a:t>
            </a:r>
            <a:endParaRPr/>
          </a:p>
        </p:txBody>
      </p:sp>
      <p:sp>
        <p:nvSpPr>
          <p:cNvPr id="436" name="Google Shape;436;p37"/>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solidFill>
                  <a:schemeClr val="dk1"/>
                </a:solidFill>
              </a:rPr>
              <a:t>N</a:t>
            </a:r>
            <a:r>
              <a:rPr lang="en-US">
                <a:solidFill>
                  <a:schemeClr val="dk1"/>
                </a:solidFill>
              </a:rPr>
              <a:t>umber of resolvers</a:t>
            </a:r>
            <a:endParaRPr>
              <a:solidFill>
                <a:schemeClr val="dk1"/>
              </a:solidFill>
            </a:endParaRPr>
          </a:p>
        </p:txBody>
      </p:sp>
      <p:sp>
        <p:nvSpPr>
          <p:cNvPr id="437" name="Google Shape;437;p37"/>
          <p:cNvSpPr/>
          <p:nvPr/>
        </p:nvSpPr>
        <p:spPr>
          <a:xfrm>
            <a:off x="3689540" y="1819800"/>
            <a:ext cx="17682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1)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438" name="Google Shape;438;p37"/>
          <p:cNvSpPr/>
          <p:nvPr/>
        </p:nvSpPr>
        <p:spPr>
          <a:xfrm>
            <a:off x="5582555" y="1819800"/>
            <a:ext cx="3372600" cy="1999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"name": "Alan Cha",</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 name: “Louis Mandel” }</a:t>
            </a:r>
            <a:endParaRPr/>
          </a:p>
          <a:p>
            <a:pPr indent="0" lvl="0" marL="0" rtl="0" algn="l">
              <a:spcBef>
                <a:spcPts val="0"/>
              </a:spcBef>
              <a:spcAft>
                <a:spcPts val="0"/>
              </a:spcAft>
              <a:buNone/>
            </a:pPr>
            <a:r>
              <a:rPr lang="en-US"/>
              <a:t>      { name: “Jim Laredo”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439" name="Google Shape;439;p37"/>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440" name="Google Shape;440;p37"/>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441" name="Google Shape;441;p37"/>
          <p:cNvSpPr/>
          <p:nvPr/>
        </p:nvSpPr>
        <p:spPr>
          <a:xfrm>
            <a:off x="5584559" y="1407550"/>
            <a:ext cx="3372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Response</a:t>
            </a:r>
            <a:endParaRPr/>
          </a:p>
        </p:txBody>
      </p:sp>
      <p:sp>
        <p:nvSpPr>
          <p:cNvPr id="442" name="Google Shape;442;p37"/>
          <p:cNvSpPr/>
          <p:nvPr/>
        </p:nvSpPr>
        <p:spPr>
          <a:xfrm rot="-1018192">
            <a:off x="1460311" y="3018651"/>
            <a:ext cx="2549092" cy="16844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p:nvPr/>
        </p:nvSpPr>
        <p:spPr>
          <a:xfrm rot="325860">
            <a:off x="4648311" y="2702494"/>
            <a:ext cx="1309077" cy="16821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7"/>
          <p:cNvSpPr/>
          <p:nvPr/>
        </p:nvSpPr>
        <p:spPr>
          <a:xfrm rot="900867">
            <a:off x="4632360" y="2796768"/>
            <a:ext cx="1346778" cy="16821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p:nvPr/>
        </p:nvSpPr>
        <p:spPr>
          <a:xfrm>
            <a:off x="190012" y="1407550"/>
            <a:ext cx="33747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446" name="Google Shape;446;p37"/>
          <p:cNvSpPr/>
          <p:nvPr/>
        </p:nvSpPr>
        <p:spPr>
          <a:xfrm>
            <a:off x="3691197" y="1407550"/>
            <a:ext cx="17682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447" name="Google Shape;447;p37"/>
          <p:cNvSpPr/>
          <p:nvPr/>
        </p:nvSpPr>
        <p:spPr>
          <a:xfrm>
            <a:off x="1074800" y="3680725"/>
            <a:ext cx="416400" cy="291300"/>
          </a:xfrm>
          <a:prstGeom prst="wedgeRectCallout">
            <a:avLst>
              <a:gd fmla="val -20011" name="adj1"/>
              <a:gd fmla="val -86466"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x3</a:t>
            </a:r>
            <a:endParaRPr/>
          </a:p>
        </p:txBody>
      </p:sp>
      <p:sp>
        <p:nvSpPr>
          <p:cNvPr id="448" name="Google Shape;448;p37"/>
          <p:cNvSpPr/>
          <p:nvPr/>
        </p:nvSpPr>
        <p:spPr>
          <a:xfrm>
            <a:off x="3912500" y="1814350"/>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user</a:t>
            </a:r>
            <a:endParaRPr/>
          </a:p>
        </p:txBody>
      </p:sp>
      <p:sp>
        <p:nvSpPr>
          <p:cNvPr id="449" name="Google Shape;449;p37"/>
          <p:cNvSpPr/>
          <p:nvPr/>
        </p:nvSpPr>
        <p:spPr>
          <a:xfrm>
            <a:off x="4242325" y="2227659"/>
            <a:ext cx="8688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friends</a:t>
            </a:r>
            <a:endParaRPr/>
          </a:p>
        </p:txBody>
      </p:sp>
      <p:sp>
        <p:nvSpPr>
          <p:cNvPr id="450" name="Google Shape;450;p37"/>
          <p:cNvSpPr/>
          <p:nvPr/>
        </p:nvSpPr>
        <p:spPr>
          <a:xfrm>
            <a:off x="5779400" y="1736300"/>
            <a:ext cx="8319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user</a:t>
            </a:r>
            <a:endParaRPr/>
          </a:p>
        </p:txBody>
      </p:sp>
      <p:sp>
        <p:nvSpPr>
          <p:cNvPr id="451" name="Google Shape;451;p37"/>
          <p:cNvSpPr/>
          <p:nvPr/>
        </p:nvSpPr>
        <p:spPr>
          <a:xfrm>
            <a:off x="6228921" y="2105650"/>
            <a:ext cx="868800" cy="291300"/>
          </a:xfrm>
          <a:prstGeom prst="wedgeRectCallout">
            <a:avLst>
              <a:gd fmla="val -20585" name="adj1"/>
              <a:gd fmla="val 8976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1 friends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p:nvPr>
            <p:ph idx="2" type="chart"/>
          </p:nvPr>
        </p:nvSpPr>
        <p:spPr>
          <a:xfrm>
            <a:off x="457200" y="914400"/>
            <a:ext cx="8228700" cy="4114800"/>
          </a:xfrm>
          <a:prstGeom prst="rect">
            <a:avLst/>
          </a:prstGeom>
        </p:spPr>
        <p:txBody>
          <a:bodyPr anchorCtr="0" anchor="ctr" bIns="54850" lIns="0" spcFirstLastPara="1" rIns="0" wrap="square" tIns="54850">
            <a:noAutofit/>
          </a:bodyPr>
          <a:lstStyle/>
          <a:p>
            <a:pPr indent="0" lvl="0" marL="0" rtl="0" algn="ctr">
              <a:lnSpc>
                <a:spcPct val="115000"/>
              </a:lnSpc>
              <a:spcBef>
                <a:spcPts val="1200"/>
              </a:spcBef>
              <a:spcAft>
                <a:spcPts val="0"/>
              </a:spcAft>
              <a:buNone/>
            </a:pPr>
            <a:r>
              <a:rPr b="1" lang="en-US" sz="2800">
                <a:solidFill>
                  <a:srgbClr val="FF5003"/>
                </a:solidFill>
              </a:rPr>
              <a:t>Type complexity</a:t>
            </a:r>
            <a:r>
              <a:rPr lang="en-US" sz="2800">
                <a:solidFill>
                  <a:srgbClr val="000000"/>
                </a:solidFill>
              </a:rPr>
              <a:t>: size of the response</a:t>
            </a:r>
            <a:br>
              <a:rPr lang="en-US" sz="2800">
                <a:solidFill>
                  <a:srgbClr val="000000"/>
                </a:solidFill>
              </a:rPr>
            </a:br>
            <a:r>
              <a:rPr lang="en-US" sz="2800">
                <a:solidFill>
                  <a:srgbClr val="000000"/>
                </a:solidFill>
              </a:rPr>
              <a:t>Reflects the size of the data retrieved by a query</a:t>
            </a:r>
            <a:endParaRPr sz="2800">
              <a:solidFill>
                <a:srgbClr val="000000"/>
              </a:solidFill>
            </a:endParaRPr>
          </a:p>
          <a:p>
            <a:pPr indent="0" lvl="0" marL="0" rtl="0" algn="ctr">
              <a:lnSpc>
                <a:spcPct val="115000"/>
              </a:lnSpc>
              <a:spcBef>
                <a:spcPts val="1200"/>
              </a:spcBef>
              <a:spcAft>
                <a:spcPts val="0"/>
              </a:spcAft>
              <a:buNone/>
            </a:pPr>
            <a:r>
              <a:t/>
            </a:r>
            <a:endParaRPr sz="2800">
              <a:solidFill>
                <a:srgbClr val="000000"/>
              </a:solidFill>
            </a:endParaRPr>
          </a:p>
          <a:p>
            <a:pPr indent="0" lvl="0" marL="0" rtl="0" algn="ctr">
              <a:lnSpc>
                <a:spcPct val="115000"/>
              </a:lnSpc>
              <a:spcBef>
                <a:spcPts val="1200"/>
              </a:spcBef>
              <a:spcAft>
                <a:spcPts val="0"/>
              </a:spcAft>
              <a:buNone/>
            </a:pPr>
            <a:r>
              <a:rPr b="1" lang="en-US" sz="2800">
                <a:solidFill>
                  <a:srgbClr val="FF5003"/>
                </a:solidFill>
              </a:rPr>
              <a:t>Resolve complexity</a:t>
            </a:r>
            <a:r>
              <a:rPr lang="en-US" sz="2800">
                <a:solidFill>
                  <a:srgbClr val="000000"/>
                </a:solidFill>
              </a:rPr>
              <a:t>: number of resolvers</a:t>
            </a:r>
            <a:endParaRPr sz="2800">
              <a:solidFill>
                <a:srgbClr val="000000"/>
              </a:solidFill>
            </a:endParaRPr>
          </a:p>
          <a:p>
            <a:pPr indent="0" lvl="0" marL="0" rtl="0" algn="ctr">
              <a:lnSpc>
                <a:spcPct val="115000"/>
              </a:lnSpc>
              <a:spcBef>
                <a:spcPts val="1200"/>
              </a:spcBef>
              <a:spcAft>
                <a:spcPts val="1200"/>
              </a:spcAft>
              <a:buNone/>
            </a:pPr>
            <a:r>
              <a:rPr lang="en-US" sz="2800">
                <a:solidFill>
                  <a:srgbClr val="000000"/>
                </a:solidFill>
              </a:rPr>
              <a:t>Reflects the server’s query execution cost</a:t>
            </a:r>
            <a:endParaRPr sz="2800">
              <a:solidFill>
                <a:srgbClr val="000000"/>
              </a:solidFill>
            </a:endParaRPr>
          </a:p>
        </p:txBody>
      </p:sp>
      <p:sp>
        <p:nvSpPr>
          <p:cNvPr id="458" name="Google Shape;458;p38"/>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Complexity measures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9"/>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Complexity formalization</a:t>
            </a:r>
            <a:endParaRPr/>
          </a:p>
        </p:txBody>
      </p:sp>
      <p:pic>
        <p:nvPicPr>
          <p:cNvPr id="465" name="Google Shape;465;p39"/>
          <p:cNvPicPr preferRelativeResize="0"/>
          <p:nvPr/>
        </p:nvPicPr>
        <p:blipFill rotWithShape="1">
          <a:blip r:embed="rId3">
            <a:alphaModFix/>
          </a:blip>
          <a:srcRect b="31266" l="0" r="0" t="0"/>
          <a:stretch/>
        </p:blipFill>
        <p:spPr>
          <a:xfrm>
            <a:off x="2184300" y="3702225"/>
            <a:ext cx="4775373" cy="1156750"/>
          </a:xfrm>
          <a:prstGeom prst="rect">
            <a:avLst/>
          </a:prstGeom>
          <a:noFill/>
          <a:ln>
            <a:noFill/>
          </a:ln>
        </p:spPr>
      </p:pic>
      <p:pic>
        <p:nvPicPr>
          <p:cNvPr id="466" name="Google Shape;466;p39"/>
          <p:cNvPicPr preferRelativeResize="0"/>
          <p:nvPr/>
        </p:nvPicPr>
        <p:blipFill>
          <a:blip r:embed="rId4">
            <a:alphaModFix/>
          </a:blip>
          <a:stretch>
            <a:fillRect/>
          </a:stretch>
        </p:blipFill>
        <p:spPr>
          <a:xfrm>
            <a:off x="1643250" y="1566088"/>
            <a:ext cx="5857476" cy="539550"/>
          </a:xfrm>
          <a:prstGeom prst="rect">
            <a:avLst/>
          </a:prstGeom>
          <a:noFill/>
          <a:ln>
            <a:noFill/>
          </a:ln>
        </p:spPr>
      </p:pic>
      <p:sp>
        <p:nvSpPr>
          <p:cNvPr id="467" name="Google Shape;467;p39"/>
          <p:cNvSpPr/>
          <p:nvPr/>
        </p:nvSpPr>
        <p:spPr>
          <a:xfrm>
            <a:off x="2841775" y="3167825"/>
            <a:ext cx="34605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5003"/>
                </a:solidFill>
              </a:rPr>
              <a:t>Resolve complexity</a:t>
            </a:r>
            <a:endParaRPr b="1" sz="2400">
              <a:solidFill>
                <a:srgbClr val="FF5003"/>
              </a:solidFill>
            </a:endParaRPr>
          </a:p>
        </p:txBody>
      </p:sp>
      <p:sp>
        <p:nvSpPr>
          <p:cNvPr id="468" name="Google Shape;468;p39"/>
          <p:cNvSpPr/>
          <p:nvPr/>
        </p:nvSpPr>
        <p:spPr>
          <a:xfrm>
            <a:off x="3209988" y="1015563"/>
            <a:ext cx="27240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5003"/>
                </a:solidFill>
              </a:rPr>
              <a:t>Type</a:t>
            </a:r>
            <a:r>
              <a:rPr b="1" lang="en-US" sz="2400">
                <a:solidFill>
                  <a:srgbClr val="FF5003"/>
                </a:solidFill>
              </a:rPr>
              <a:t> complexity</a:t>
            </a:r>
            <a:endParaRPr b="1" sz="2400">
              <a:solidFill>
                <a:srgbClr val="FF5003"/>
              </a:solidFill>
            </a:endParaRPr>
          </a:p>
        </p:txBody>
      </p:sp>
      <p:sp>
        <p:nvSpPr>
          <p:cNvPr id="469" name="Google Shape;469;p39"/>
          <p:cNvSpPr/>
          <p:nvPr/>
        </p:nvSpPr>
        <p:spPr>
          <a:xfrm>
            <a:off x="5049100" y="1529400"/>
            <a:ext cx="2474700" cy="293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9"/>
          <p:cNvSpPr/>
          <p:nvPr/>
        </p:nvSpPr>
        <p:spPr>
          <a:xfrm>
            <a:off x="2674450" y="3936975"/>
            <a:ext cx="2285700" cy="293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9"/>
          <p:cNvSpPr/>
          <p:nvPr/>
        </p:nvSpPr>
        <p:spPr>
          <a:xfrm>
            <a:off x="2930400" y="2313300"/>
            <a:ext cx="2181300" cy="506100"/>
          </a:xfrm>
          <a:prstGeom prst="wedgeRectCallout">
            <a:avLst>
              <a:gd fmla="val 49294" name="adj1"/>
              <a:gd fmla="val -1579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Maximum list size </a:t>
            </a:r>
            <a:r>
              <a:rPr lang="en-US" u="sng"/>
              <a:t>or</a:t>
            </a:r>
            <a:endParaRPr u="sng"/>
          </a:p>
          <a:p>
            <a:pPr indent="0" lvl="0" marL="0" rtl="0" algn="ctr">
              <a:spcBef>
                <a:spcPts val="0"/>
              </a:spcBef>
              <a:spcAft>
                <a:spcPts val="0"/>
              </a:spcAft>
              <a:buNone/>
            </a:pPr>
            <a:r>
              <a:rPr lang="en-US"/>
              <a:t>1 if the field is not a list</a:t>
            </a:r>
            <a:endParaRPr/>
          </a:p>
        </p:txBody>
      </p:sp>
      <p:sp>
        <p:nvSpPr>
          <p:cNvPr id="472" name="Google Shape;472;p39"/>
          <p:cNvSpPr/>
          <p:nvPr/>
        </p:nvSpPr>
        <p:spPr>
          <a:xfrm>
            <a:off x="5332625" y="2313300"/>
            <a:ext cx="749400" cy="506100"/>
          </a:xfrm>
          <a:prstGeom prst="wedgeRectCallout">
            <a:avLst>
              <a:gd fmla="val -17167" name="adj1"/>
              <a:gd fmla="val -15588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Type weight</a:t>
            </a:r>
            <a:endParaRPr/>
          </a:p>
        </p:txBody>
      </p:sp>
      <p:sp>
        <p:nvSpPr>
          <p:cNvPr id="473" name="Google Shape;473;p39"/>
          <p:cNvSpPr/>
          <p:nvPr/>
        </p:nvSpPr>
        <p:spPr>
          <a:xfrm>
            <a:off x="6302950" y="2313300"/>
            <a:ext cx="1708500" cy="506100"/>
          </a:xfrm>
          <a:prstGeom prst="wedgeRectCallout">
            <a:avLst>
              <a:gd fmla="val -63546" name="adj1"/>
              <a:gd fmla="val -15485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Type complexity of sub-query</a:t>
            </a:r>
            <a:endParaRPr/>
          </a:p>
        </p:txBody>
      </p:sp>
      <p:sp>
        <p:nvSpPr>
          <p:cNvPr id="474" name="Google Shape;474;p39"/>
          <p:cNvSpPr/>
          <p:nvPr/>
        </p:nvSpPr>
        <p:spPr>
          <a:xfrm>
            <a:off x="2208100" y="4697350"/>
            <a:ext cx="2181300" cy="506100"/>
          </a:xfrm>
          <a:prstGeom prst="wedgeRectCallout">
            <a:avLst>
              <a:gd fmla="val -8932" name="adj1"/>
              <a:gd fmla="val -1514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Maximum list size </a:t>
            </a:r>
            <a:r>
              <a:rPr lang="en-US" u="sng"/>
              <a:t>or</a:t>
            </a:r>
            <a:endParaRPr u="sng"/>
          </a:p>
          <a:p>
            <a:pPr indent="0" lvl="0" marL="0" rtl="0" algn="ctr">
              <a:spcBef>
                <a:spcPts val="0"/>
              </a:spcBef>
              <a:spcAft>
                <a:spcPts val="0"/>
              </a:spcAft>
              <a:buNone/>
            </a:pPr>
            <a:r>
              <a:rPr lang="en-US"/>
              <a:t>1 if the field is not a list</a:t>
            </a:r>
            <a:endParaRPr/>
          </a:p>
        </p:txBody>
      </p:sp>
      <p:sp>
        <p:nvSpPr>
          <p:cNvPr id="475" name="Google Shape;475;p39"/>
          <p:cNvSpPr/>
          <p:nvPr/>
        </p:nvSpPr>
        <p:spPr>
          <a:xfrm>
            <a:off x="1153475" y="4697350"/>
            <a:ext cx="849600" cy="506100"/>
          </a:xfrm>
          <a:prstGeom prst="wedgeRectCallout">
            <a:avLst>
              <a:gd fmla="val 140929" name="adj1"/>
              <a:gd fmla="val -15557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a:t>
            </a:r>
            <a:r>
              <a:rPr lang="en-US"/>
              <a:t> weight</a:t>
            </a:r>
            <a:endParaRPr/>
          </a:p>
        </p:txBody>
      </p:sp>
      <p:sp>
        <p:nvSpPr>
          <p:cNvPr id="476" name="Google Shape;476;p39"/>
          <p:cNvSpPr/>
          <p:nvPr/>
        </p:nvSpPr>
        <p:spPr>
          <a:xfrm>
            <a:off x="4594450" y="4697350"/>
            <a:ext cx="1823100" cy="506100"/>
          </a:xfrm>
          <a:prstGeom prst="wedgeRectCallout">
            <a:avLst>
              <a:gd fmla="val -105939" name="adj1"/>
              <a:gd fmla="val -1493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 </a:t>
            </a:r>
            <a:r>
              <a:rPr lang="en-US"/>
              <a:t>complexity of sub-query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0"/>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Complexity benefits</a:t>
            </a:r>
            <a:endParaRPr/>
          </a:p>
        </p:txBody>
      </p:sp>
      <p:sp>
        <p:nvSpPr>
          <p:cNvPr id="483" name="Google Shape;483;p40"/>
          <p:cNvSpPr txBox="1"/>
          <p:nvPr>
            <p:ph idx="1" type="body"/>
          </p:nvPr>
        </p:nvSpPr>
        <p:spPr>
          <a:xfrm>
            <a:off x="-1849" y="1168725"/>
            <a:ext cx="4573800" cy="41148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sz="2400">
                <a:solidFill>
                  <a:srgbClr val="FF5003"/>
                </a:solidFill>
              </a:rPr>
              <a:t>GraphQL service providers</a:t>
            </a:r>
            <a:endParaRPr b="1" sz="2400">
              <a:solidFill>
                <a:srgbClr val="FF5003"/>
              </a:solidFill>
            </a:endParaRPr>
          </a:p>
          <a:p>
            <a:pPr indent="0" lvl="0" marL="0" rtl="0" algn="ctr">
              <a:spcBef>
                <a:spcPts val="1200"/>
              </a:spcBef>
              <a:spcAft>
                <a:spcPts val="0"/>
              </a:spcAft>
              <a:buNone/>
            </a:pPr>
            <a:r>
              <a:rPr lang="en-US" sz="1900"/>
              <a:t>Interested in </a:t>
            </a:r>
            <a:r>
              <a:rPr i="1" lang="en-US" sz="1900"/>
              <a:t>both complexities</a:t>
            </a:r>
            <a:endParaRPr i="1" sz="1900"/>
          </a:p>
          <a:p>
            <a:pPr indent="0" lvl="0" marL="0" rtl="0" algn="l">
              <a:spcBef>
                <a:spcPts val="1200"/>
              </a:spcBef>
              <a:spcAft>
                <a:spcPts val="0"/>
              </a:spcAft>
              <a:buNone/>
            </a:pPr>
            <a:r>
              <a:t/>
            </a:r>
            <a:endParaRPr sz="1900"/>
          </a:p>
          <a:p>
            <a:pPr indent="-374650" lvl="0" marL="914400" rtl="0" algn="l">
              <a:spcBef>
                <a:spcPts val="1200"/>
              </a:spcBef>
              <a:spcAft>
                <a:spcPts val="0"/>
              </a:spcAft>
              <a:buSzPts val="2300"/>
              <a:buChar char="•"/>
            </a:pPr>
            <a:r>
              <a:rPr lang="en-US" sz="1900"/>
              <a:t>L</a:t>
            </a:r>
            <a:r>
              <a:rPr lang="en-US" sz="1900"/>
              <a:t>oad balancing</a:t>
            </a:r>
            <a:endParaRPr sz="1900"/>
          </a:p>
          <a:p>
            <a:pPr indent="-374650" lvl="0" marL="914400" rtl="0" algn="l">
              <a:spcBef>
                <a:spcPts val="0"/>
              </a:spcBef>
              <a:spcAft>
                <a:spcPts val="0"/>
              </a:spcAft>
              <a:buSzPts val="2300"/>
              <a:buChar char="•"/>
            </a:pPr>
            <a:r>
              <a:rPr lang="en-US" sz="1900"/>
              <a:t>Threat-prevention</a:t>
            </a:r>
            <a:endParaRPr sz="1900"/>
          </a:p>
          <a:p>
            <a:pPr indent="-374650" lvl="0" marL="914400" rtl="0" algn="l">
              <a:spcBef>
                <a:spcPts val="0"/>
              </a:spcBef>
              <a:spcAft>
                <a:spcPts val="0"/>
              </a:spcAft>
              <a:buSzPts val="2300"/>
              <a:buChar char="•"/>
            </a:pPr>
            <a:r>
              <a:rPr lang="en-US" sz="1900"/>
              <a:t>Resolver resource allocation</a:t>
            </a:r>
            <a:endParaRPr sz="1900"/>
          </a:p>
          <a:p>
            <a:pPr indent="-374650" lvl="0" marL="914400" rtl="0" algn="l">
              <a:spcBef>
                <a:spcPts val="0"/>
              </a:spcBef>
              <a:spcAft>
                <a:spcPts val="0"/>
              </a:spcAft>
              <a:buSzPts val="2300"/>
              <a:buChar char="•"/>
            </a:pPr>
            <a:r>
              <a:rPr lang="en-US" sz="1900"/>
              <a:t>Request pricing based on the response size or execution cost</a:t>
            </a:r>
            <a:endParaRPr sz="1900"/>
          </a:p>
        </p:txBody>
      </p:sp>
      <p:sp>
        <p:nvSpPr>
          <p:cNvPr id="484" name="Google Shape;484;p40"/>
          <p:cNvSpPr txBox="1"/>
          <p:nvPr>
            <p:ph idx="2" type="body"/>
          </p:nvPr>
        </p:nvSpPr>
        <p:spPr>
          <a:xfrm>
            <a:off x="4572026" y="1168725"/>
            <a:ext cx="4573800" cy="41148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sz="2400">
                <a:solidFill>
                  <a:srgbClr val="FF5003"/>
                </a:solidFill>
              </a:rPr>
              <a:t>GraphQL clients</a:t>
            </a:r>
            <a:endParaRPr b="1" sz="2400">
              <a:solidFill>
                <a:srgbClr val="FF5003"/>
              </a:solidFill>
            </a:endParaRPr>
          </a:p>
          <a:p>
            <a:pPr indent="0" lvl="0" marL="0" rtl="0" algn="ctr">
              <a:spcBef>
                <a:spcPts val="1200"/>
              </a:spcBef>
              <a:spcAft>
                <a:spcPts val="0"/>
              </a:spcAft>
              <a:buNone/>
            </a:pPr>
            <a:r>
              <a:rPr lang="en-US" sz="1800"/>
              <a:t>I</a:t>
            </a:r>
            <a:r>
              <a:rPr lang="en-US" sz="1900"/>
              <a:t>nterested in </a:t>
            </a:r>
            <a:r>
              <a:rPr i="1" lang="en-US" sz="1900"/>
              <a:t>type complexity</a:t>
            </a:r>
            <a:endParaRPr i="1" sz="1900"/>
          </a:p>
          <a:p>
            <a:pPr indent="0" lvl="0" marL="0" rtl="0" algn="l">
              <a:spcBef>
                <a:spcPts val="1200"/>
              </a:spcBef>
              <a:spcAft>
                <a:spcPts val="0"/>
              </a:spcAft>
              <a:buNone/>
            </a:pPr>
            <a:r>
              <a:t/>
            </a:r>
            <a:endParaRPr sz="1900"/>
          </a:p>
          <a:p>
            <a:pPr indent="457200" lvl="0" marL="0" rtl="0" algn="l">
              <a:spcBef>
                <a:spcPts val="1200"/>
              </a:spcBef>
              <a:spcAft>
                <a:spcPts val="0"/>
              </a:spcAft>
              <a:buNone/>
            </a:pPr>
            <a:r>
              <a:rPr lang="en-US" sz="1900"/>
              <a:t>C</a:t>
            </a:r>
            <a:r>
              <a:rPr lang="en-US" sz="1900"/>
              <a:t>ontracts with…</a:t>
            </a:r>
            <a:endParaRPr sz="1900"/>
          </a:p>
          <a:p>
            <a:pPr indent="-374650" lvl="0" marL="914400" rtl="0" algn="l">
              <a:spcBef>
                <a:spcPts val="1200"/>
              </a:spcBef>
              <a:spcAft>
                <a:spcPts val="0"/>
              </a:spcAft>
              <a:buSzPts val="2300"/>
              <a:buChar char="•"/>
            </a:pPr>
            <a:r>
              <a:rPr lang="en-US" sz="1900"/>
              <a:t>GraphQL services</a:t>
            </a:r>
            <a:endParaRPr sz="1900"/>
          </a:p>
          <a:p>
            <a:pPr indent="-374650" lvl="0" marL="914400" rtl="0" algn="l">
              <a:spcBef>
                <a:spcPts val="0"/>
              </a:spcBef>
              <a:spcAft>
                <a:spcPts val="0"/>
              </a:spcAft>
              <a:buSzPts val="2300"/>
              <a:buChar char="•"/>
            </a:pPr>
            <a:r>
              <a:rPr lang="en-US" sz="1900"/>
              <a:t>Network providers</a:t>
            </a:r>
            <a:endParaRPr sz="1900"/>
          </a:p>
          <a:p>
            <a:pPr indent="-374650" lvl="0" marL="914400" rtl="0" algn="l">
              <a:spcBef>
                <a:spcPts val="0"/>
              </a:spcBef>
              <a:spcAft>
                <a:spcPts val="0"/>
              </a:spcAft>
              <a:buSzPts val="2300"/>
              <a:buChar char="•"/>
            </a:pPr>
            <a:r>
              <a:rPr lang="en-US" sz="1900"/>
              <a:t>Caching policies</a:t>
            </a:r>
            <a:endParaRPr sz="1900"/>
          </a:p>
        </p:txBody>
      </p:sp>
      <p:cxnSp>
        <p:nvCxnSpPr>
          <p:cNvPr id="485" name="Google Shape;485;p40"/>
          <p:cNvCxnSpPr/>
          <p:nvPr/>
        </p:nvCxnSpPr>
        <p:spPr>
          <a:xfrm>
            <a:off x="4705413" y="1168725"/>
            <a:ext cx="0" cy="3710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1"/>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Pagination</a:t>
            </a:r>
            <a:endParaRPr/>
          </a:p>
        </p:txBody>
      </p:sp>
      <p:sp>
        <p:nvSpPr>
          <p:cNvPr id="492" name="Google Shape;492;p41"/>
          <p:cNvSpPr/>
          <p:nvPr/>
        </p:nvSpPr>
        <p:spPr>
          <a:xfrm>
            <a:off x="587913" y="832750"/>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493" name="Google Shape;493;p41"/>
          <p:cNvSpPr/>
          <p:nvPr/>
        </p:nvSpPr>
        <p:spPr>
          <a:xfrm>
            <a:off x="588568" y="615850"/>
            <a:ext cx="31605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494" name="Google Shape;494;p41"/>
          <p:cNvSpPr/>
          <p:nvPr/>
        </p:nvSpPr>
        <p:spPr>
          <a:xfrm>
            <a:off x="588589" y="1804666"/>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limit</a:t>
            </a:r>
            <a:r>
              <a:rPr lang="en-US" sz="1000"/>
              <a:t>:</a:t>
            </a:r>
            <a:r>
              <a:rPr lang="en-US" sz="1000">
                <a:solidFill>
                  <a:srgbClr val="E69138"/>
                </a:solidFill>
              </a:rPr>
              <a:t> </a:t>
            </a:r>
            <a:r>
              <a:rPr lang="en-US" sz="1000">
                <a:solidFill>
                  <a:schemeClr val="accent2"/>
                </a:solidFill>
              </a:rPr>
              <a:t>Int</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495" name="Google Shape;495;p41"/>
          <p:cNvSpPr/>
          <p:nvPr/>
        </p:nvSpPr>
        <p:spPr>
          <a:xfrm>
            <a:off x="588603" y="2772175"/>
            <a:ext cx="31605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first</a:t>
            </a:r>
            <a:r>
              <a:rPr lang="en-US" sz="1000"/>
              <a:t>:</a:t>
            </a:r>
            <a:r>
              <a:rPr lang="en-US" sz="1000">
                <a:solidFill>
                  <a:srgbClr val="E69138"/>
                </a:solidFill>
              </a:rPr>
              <a:t> </a:t>
            </a:r>
            <a:r>
              <a:rPr lang="en-US" sz="1000">
                <a:solidFill>
                  <a:schemeClr val="accent2"/>
                </a:solidFill>
              </a:rPr>
              <a:t>Int, </a:t>
            </a:r>
            <a:r>
              <a:rPr lang="en-US" sz="1000">
                <a:solidFill>
                  <a:srgbClr val="E69138"/>
                </a:solidFill>
              </a:rPr>
              <a:t>after</a:t>
            </a:r>
            <a:r>
              <a:rPr lang="en-US" sz="1000"/>
              <a:t>:</a:t>
            </a:r>
            <a:r>
              <a:rPr lang="en-US" sz="1000">
                <a:solidFill>
                  <a:srgbClr val="E69138"/>
                </a:solidFill>
              </a:rPr>
              <a:t> </a:t>
            </a:r>
            <a:r>
              <a:rPr lang="en-US" sz="1000">
                <a:solidFill>
                  <a:schemeClr val="accent2"/>
                </a:solidFill>
              </a:rPr>
              <a:t>S</a:t>
            </a:r>
            <a:r>
              <a:rPr lang="en-US" sz="1000">
                <a:solidFill>
                  <a:schemeClr val="accent2"/>
                </a:solidFill>
              </a:rPr>
              <a:t>tring</a:t>
            </a:r>
            <a:r>
              <a:rPr lang="en-US" sz="1000"/>
              <a:t>):</a:t>
            </a:r>
            <a:r>
              <a:rPr lang="en-US" sz="1000">
                <a:solidFill>
                  <a:srgbClr val="E69138"/>
                </a:solidFill>
              </a:rPr>
              <a:t> </a:t>
            </a:r>
            <a:r>
              <a:rPr lang="en-US" sz="1000"/>
              <a:t>[</a:t>
            </a:r>
            <a:r>
              <a:rPr lang="en-US" sz="1000">
                <a:solidFill>
                  <a:schemeClr val="accent2"/>
                </a:solidFill>
              </a:rPr>
              <a:t>UserConnection</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totalCount</a:t>
            </a:r>
            <a:r>
              <a:rPr lang="en-US" sz="1000"/>
              <a:t>:</a:t>
            </a:r>
            <a:r>
              <a:rPr lang="en-US" sz="1000">
                <a:solidFill>
                  <a:srgbClr val="E69138"/>
                </a:solidFill>
              </a:rPr>
              <a:t> </a:t>
            </a:r>
            <a:r>
              <a:rPr lang="en-US" sz="1000">
                <a:solidFill>
                  <a:schemeClr val="accent2"/>
                </a:solidFill>
              </a:rPr>
              <a:t>Int</a:t>
            </a:r>
            <a:endParaRPr sz="1000"/>
          </a:p>
          <a:p>
            <a:pPr indent="0" lvl="0" marL="0" rtl="0" algn="l">
              <a:spcBef>
                <a:spcPts val="0"/>
              </a:spcBef>
              <a:spcAft>
                <a:spcPts val="0"/>
              </a:spcAft>
              <a:buNone/>
            </a:pPr>
            <a:r>
              <a:rPr lang="en-US" sz="1000">
                <a:solidFill>
                  <a:srgbClr val="E69138"/>
                </a:solidFill>
              </a:rPr>
              <a:t>  edges</a:t>
            </a:r>
            <a:r>
              <a:rPr lang="en-US" sz="1000"/>
              <a:t>:</a:t>
            </a:r>
            <a:r>
              <a:rPr lang="en-US" sz="1000">
                <a:solidFill>
                  <a:srgbClr val="E69138"/>
                </a:solidFill>
              </a:rPr>
              <a:t> </a:t>
            </a:r>
            <a:r>
              <a:rPr lang="en-US" sz="1000"/>
              <a:t>[</a:t>
            </a:r>
            <a:r>
              <a:rPr lang="en-US" sz="1000">
                <a:solidFill>
                  <a:schemeClr val="accent2"/>
                </a:solidFill>
              </a:rPr>
              <a:t>UserEdge</a:t>
            </a:r>
            <a:r>
              <a:rPr lang="en-US" sz="1000"/>
              <a:t>]</a:t>
            </a:r>
            <a:endParaRPr sz="1000"/>
          </a:p>
          <a:p>
            <a:pPr indent="0" lvl="0" marL="0" rtl="0" algn="l">
              <a:spcBef>
                <a:spcPts val="0"/>
              </a:spcBef>
              <a:spcAft>
                <a:spcPts val="0"/>
              </a:spcAft>
              <a:buNone/>
            </a:pPr>
            <a:r>
              <a:rPr lang="en-US" sz="1000">
                <a:solidFill>
                  <a:srgbClr val="E69138"/>
                </a:solidFill>
              </a:rPr>
              <a:t>  nodes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UserEdge</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cursor</a:t>
            </a:r>
            <a:r>
              <a:rPr lang="en-US" sz="1000"/>
              <a:t>:</a:t>
            </a:r>
            <a:r>
              <a:rPr lang="en-US" sz="1000">
                <a:solidFill>
                  <a:srgbClr val="E69138"/>
                </a:solidFill>
              </a:rPr>
              <a:t> </a:t>
            </a:r>
            <a:r>
              <a:rPr lang="en-US" sz="1000">
                <a:solidFill>
                  <a:schemeClr val="accent2"/>
                </a:solidFill>
              </a:rPr>
              <a:t>S</a:t>
            </a:r>
            <a:r>
              <a:rPr lang="en-US" sz="1000">
                <a:solidFill>
                  <a:schemeClr val="accent2"/>
                </a:solidFill>
              </a:rPr>
              <a:t>tring</a:t>
            </a:r>
            <a:endParaRPr sz="1000"/>
          </a:p>
          <a:p>
            <a:pPr indent="0" lvl="0" marL="0" rtl="0" algn="l">
              <a:spcBef>
                <a:spcPts val="0"/>
              </a:spcBef>
              <a:spcAft>
                <a:spcPts val="0"/>
              </a:spcAft>
              <a:buNone/>
            </a:pPr>
            <a:r>
              <a:rPr lang="en-US" sz="1000">
                <a:solidFill>
                  <a:srgbClr val="E69138"/>
                </a:solidFill>
              </a:rPr>
              <a:t>  node</a:t>
            </a:r>
            <a:r>
              <a:rPr lang="en-US" sz="1000"/>
              <a:t>:</a:t>
            </a:r>
            <a:r>
              <a:rPr lang="en-US" sz="1000">
                <a:solidFill>
                  <a:srgbClr val="E69138"/>
                </a:solidFill>
              </a:rPr>
              <a:t> </a:t>
            </a:r>
            <a:r>
              <a:rPr lang="en-US" sz="1000">
                <a:solidFill>
                  <a:schemeClr val="accent2"/>
                </a:solidFill>
              </a:rPr>
              <a:t>User</a:t>
            </a:r>
            <a:endParaRPr sz="1000"/>
          </a:p>
          <a:p>
            <a:pPr indent="0" lvl="0" marL="0" rtl="0" algn="l">
              <a:spcBef>
                <a:spcPts val="0"/>
              </a:spcBef>
              <a:spcAft>
                <a:spcPts val="0"/>
              </a:spcAft>
              <a:buNone/>
            </a:pPr>
            <a:r>
              <a:rPr lang="en-US" sz="1000"/>
              <a:t>}</a:t>
            </a:r>
            <a:endParaRPr sz="1000"/>
          </a:p>
        </p:txBody>
      </p:sp>
      <p:sp>
        <p:nvSpPr>
          <p:cNvPr id="496" name="Google Shape;496;p41"/>
          <p:cNvSpPr/>
          <p:nvPr/>
        </p:nvSpPr>
        <p:spPr>
          <a:xfrm>
            <a:off x="3748412" y="832750"/>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name }</a:t>
            </a:r>
            <a:endParaRPr sz="1100"/>
          </a:p>
          <a:p>
            <a:pPr indent="0" lvl="0" marL="0" rtl="0" algn="l">
              <a:spcBef>
                <a:spcPts val="0"/>
              </a:spcBef>
              <a:spcAft>
                <a:spcPts val="0"/>
              </a:spcAft>
              <a:buNone/>
            </a:pPr>
            <a:r>
              <a:rPr lang="en-US" sz="1100"/>
              <a:t>}</a:t>
            </a:r>
            <a:endParaRPr sz="1100"/>
          </a:p>
        </p:txBody>
      </p:sp>
      <p:sp>
        <p:nvSpPr>
          <p:cNvPr id="497" name="Google Shape;497;p41"/>
          <p:cNvSpPr/>
          <p:nvPr/>
        </p:nvSpPr>
        <p:spPr>
          <a:xfrm>
            <a:off x="3748813" y="615850"/>
            <a:ext cx="19344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498" name="Google Shape;498;p41"/>
          <p:cNvSpPr/>
          <p:nvPr/>
        </p:nvSpPr>
        <p:spPr>
          <a:xfrm>
            <a:off x="3748826" y="1804666"/>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friends(limit: 3) { name }</a:t>
            </a:r>
            <a:endParaRPr sz="1100"/>
          </a:p>
          <a:p>
            <a:pPr indent="0" lvl="0" marL="0" rtl="0" algn="l">
              <a:spcBef>
                <a:spcPts val="0"/>
              </a:spcBef>
              <a:spcAft>
                <a:spcPts val="0"/>
              </a:spcAft>
              <a:buNone/>
            </a:pPr>
            <a:r>
              <a:rPr lang="en-US" sz="1100"/>
              <a:t>}</a:t>
            </a:r>
            <a:endParaRPr sz="1100"/>
          </a:p>
        </p:txBody>
      </p:sp>
      <p:sp>
        <p:nvSpPr>
          <p:cNvPr id="499" name="Google Shape;499;p41"/>
          <p:cNvSpPr/>
          <p:nvPr/>
        </p:nvSpPr>
        <p:spPr>
          <a:xfrm>
            <a:off x="3748831" y="2772175"/>
            <a:ext cx="19344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friends(first: 3) {</a:t>
            </a:r>
            <a:endParaRPr sz="1100"/>
          </a:p>
          <a:p>
            <a:pPr indent="0" lvl="0" marL="0" rtl="0" algn="l">
              <a:spcBef>
                <a:spcPts val="0"/>
              </a:spcBef>
              <a:spcAft>
                <a:spcPts val="0"/>
              </a:spcAft>
              <a:buNone/>
            </a:pPr>
            <a:r>
              <a:rPr lang="en-US" sz="1100"/>
              <a:t>    nodes {</a:t>
            </a:r>
            <a:endParaRPr sz="1100"/>
          </a:p>
          <a:p>
            <a:pPr indent="0" lvl="0" marL="0" rtl="0" algn="l">
              <a:spcBef>
                <a:spcPts val="0"/>
              </a:spcBef>
              <a:spcAft>
                <a:spcPts val="0"/>
              </a:spcAft>
              <a:buNone/>
            </a:pPr>
            <a:r>
              <a:rPr lang="en-US" sz="1100"/>
              <a:t>      name</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500" name="Google Shape;500;p41"/>
          <p:cNvSpPr/>
          <p:nvPr/>
        </p:nvSpPr>
        <p:spPr>
          <a:xfrm>
            <a:off x="5682893" y="832750"/>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 … }, { … } ]</a:t>
            </a:r>
            <a:endParaRPr sz="1100"/>
          </a:p>
          <a:p>
            <a:pPr indent="0" lvl="0" marL="0" rtl="0" algn="l">
              <a:spcBef>
                <a:spcPts val="0"/>
              </a:spcBef>
              <a:spcAft>
                <a:spcPts val="0"/>
              </a:spcAft>
              <a:buNone/>
            </a:pPr>
            <a:r>
              <a:rPr lang="en-US" sz="1100"/>
              <a:t>}</a:t>
            </a:r>
            <a:endParaRPr sz="1100"/>
          </a:p>
        </p:txBody>
      </p:sp>
      <p:sp>
        <p:nvSpPr>
          <p:cNvPr id="501" name="Google Shape;501;p41"/>
          <p:cNvSpPr/>
          <p:nvPr/>
        </p:nvSpPr>
        <p:spPr>
          <a:xfrm>
            <a:off x="5683533" y="615850"/>
            <a:ext cx="30873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Response</a:t>
            </a:r>
            <a:endParaRPr/>
          </a:p>
        </p:txBody>
      </p:sp>
      <p:sp>
        <p:nvSpPr>
          <p:cNvPr id="502" name="Google Shape;502;p41"/>
          <p:cNvSpPr/>
          <p:nvPr/>
        </p:nvSpPr>
        <p:spPr>
          <a:xfrm>
            <a:off x="5683554" y="1804666"/>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a:t>
            </a:r>
            <a:endParaRPr sz="1100"/>
          </a:p>
          <a:p>
            <a:pPr indent="0" lvl="0" marL="0" rtl="0" algn="l">
              <a:spcBef>
                <a:spcPts val="0"/>
              </a:spcBef>
              <a:spcAft>
                <a:spcPts val="0"/>
              </a:spcAft>
              <a:buNone/>
            </a:pPr>
            <a:r>
              <a:rPr lang="en-US" sz="1100"/>
              <a:t>}</a:t>
            </a:r>
            <a:endParaRPr sz="1100"/>
          </a:p>
        </p:txBody>
      </p:sp>
      <p:sp>
        <p:nvSpPr>
          <p:cNvPr id="503" name="Google Shape;503;p41"/>
          <p:cNvSpPr/>
          <p:nvPr/>
        </p:nvSpPr>
        <p:spPr>
          <a:xfrm>
            <a:off x="5683555" y="2772175"/>
            <a:ext cx="30873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a:t>
            </a:r>
            <a:endParaRPr sz="1100"/>
          </a:p>
          <a:p>
            <a:pPr indent="0" lvl="0" marL="0" rtl="0" algn="l">
              <a:spcBef>
                <a:spcPts val="0"/>
              </a:spcBef>
              <a:spcAft>
                <a:spcPts val="0"/>
              </a:spcAft>
              <a:buNone/>
            </a:pPr>
            <a:r>
              <a:rPr lang="en-US" sz="1100"/>
              <a:t>    nodes: [ { … }, { … }, { … }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504" name="Google Shape;504;p41"/>
          <p:cNvSpPr/>
          <p:nvPr/>
        </p:nvSpPr>
        <p:spPr>
          <a:xfrm rot="-5400000">
            <a:off x="-11312" y="121422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None</a:t>
            </a:r>
            <a:endParaRPr/>
          </a:p>
        </p:txBody>
      </p:sp>
      <p:sp>
        <p:nvSpPr>
          <p:cNvPr id="505" name="Google Shape;505;p41"/>
          <p:cNvSpPr/>
          <p:nvPr/>
        </p:nvSpPr>
        <p:spPr>
          <a:xfrm rot="-5400000">
            <a:off x="-9962" y="218147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Slicing</a:t>
            </a:r>
            <a:endParaRPr/>
          </a:p>
        </p:txBody>
      </p:sp>
      <p:sp>
        <p:nvSpPr>
          <p:cNvPr id="506" name="Google Shape;506;p41"/>
          <p:cNvSpPr/>
          <p:nvPr/>
        </p:nvSpPr>
        <p:spPr>
          <a:xfrm rot="-5400000">
            <a:off x="-787400" y="3934025"/>
            <a:ext cx="25377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Connection</a:t>
            </a:r>
            <a:endParaRPr/>
          </a:p>
        </p:txBody>
      </p:sp>
      <p:sp>
        <p:nvSpPr>
          <p:cNvPr id="507" name="Google Shape;507;p41"/>
          <p:cNvSpPr/>
          <p:nvPr/>
        </p:nvSpPr>
        <p:spPr>
          <a:xfrm>
            <a:off x="588617" y="1803250"/>
            <a:ext cx="81816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08" name="Google Shape;508;p41"/>
          <p:cNvSpPr/>
          <p:nvPr/>
        </p:nvSpPr>
        <p:spPr>
          <a:xfrm>
            <a:off x="588625" y="2767000"/>
            <a:ext cx="81816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09" name="Google Shape;509;p41"/>
          <p:cNvSpPr/>
          <p:nvPr/>
        </p:nvSpPr>
        <p:spPr>
          <a:xfrm>
            <a:off x="4601850" y="1566800"/>
            <a:ext cx="2603700" cy="6342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1"/>
          <p:cNvSpPr/>
          <p:nvPr/>
        </p:nvSpPr>
        <p:spPr>
          <a:xfrm rot="506852">
            <a:off x="4634380" y="3125852"/>
            <a:ext cx="2603749" cy="6342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1" name="Google Shape;511;p41"/>
          <p:cNvGrpSpPr/>
          <p:nvPr/>
        </p:nvGrpSpPr>
        <p:grpSpPr>
          <a:xfrm>
            <a:off x="5002025" y="3588375"/>
            <a:ext cx="921000" cy="394200"/>
            <a:chOff x="5002025" y="3588375"/>
            <a:chExt cx="921000" cy="394200"/>
          </a:xfrm>
        </p:grpSpPr>
        <p:sp>
          <p:nvSpPr>
            <p:cNvPr id="512" name="Google Shape;512;p41"/>
            <p:cNvSpPr/>
            <p:nvPr/>
          </p:nvSpPr>
          <p:spPr>
            <a:xfrm rot="552232">
              <a:off x="5014254" y="3672877"/>
              <a:ext cx="896543" cy="22519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1"/>
            <p:cNvSpPr/>
            <p:nvPr/>
          </p:nvSpPr>
          <p:spPr>
            <a:xfrm>
              <a:off x="5233625" y="3588375"/>
              <a:ext cx="394200" cy="394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41"/>
          <p:cNvSpPr/>
          <p:nvPr/>
        </p:nvSpPr>
        <p:spPr>
          <a:xfrm>
            <a:off x="1216400" y="2275525"/>
            <a:ext cx="5925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1"/>
          <p:cNvSpPr/>
          <p:nvPr/>
        </p:nvSpPr>
        <p:spPr>
          <a:xfrm>
            <a:off x="1216400" y="3188200"/>
            <a:ext cx="5139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1"/>
          <p:cNvSpPr/>
          <p:nvPr/>
        </p:nvSpPr>
        <p:spPr>
          <a:xfrm>
            <a:off x="299200" y="1966525"/>
            <a:ext cx="351000" cy="634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1"/>
          <p:cNvSpPr/>
          <p:nvPr/>
        </p:nvSpPr>
        <p:spPr>
          <a:xfrm>
            <a:off x="305950" y="3468375"/>
            <a:ext cx="351000" cy="1009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1"/>
          <p:cNvSpPr/>
          <p:nvPr/>
        </p:nvSpPr>
        <p:spPr>
          <a:xfrm>
            <a:off x="4634400" y="597300"/>
            <a:ext cx="2603700" cy="6342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41"/>
          <p:cNvGrpSpPr/>
          <p:nvPr/>
        </p:nvGrpSpPr>
        <p:grpSpPr>
          <a:xfrm>
            <a:off x="740400" y="3641400"/>
            <a:ext cx="1353600" cy="1104650"/>
            <a:chOff x="740400" y="3641400"/>
            <a:chExt cx="1353600" cy="1104650"/>
          </a:xfrm>
        </p:grpSpPr>
        <p:sp>
          <p:nvSpPr>
            <p:cNvPr id="520" name="Google Shape;520;p41"/>
            <p:cNvSpPr/>
            <p:nvPr/>
          </p:nvSpPr>
          <p:spPr>
            <a:xfrm>
              <a:off x="740400" y="3641400"/>
              <a:ext cx="13536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1"/>
            <p:cNvSpPr/>
            <p:nvPr/>
          </p:nvSpPr>
          <p:spPr>
            <a:xfrm>
              <a:off x="740400" y="4557350"/>
              <a:ext cx="9999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7"/>
                                        </p:tgtEl>
                                      </p:cBhvr>
                                    </p:animEffect>
                                    <p:set>
                                      <p:cBhvr>
                                        <p:cTn dur="1" fill="hold">
                                          <p:stCondLst>
                                            <p:cond delay="1000"/>
                                          </p:stCondLst>
                                        </p:cTn>
                                        <p:tgtEl>
                                          <p:spTgt spid="5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18"/>
                                        </p:tgtEl>
                                      </p:cBhvr>
                                    </p:animEffect>
                                    <p:set>
                                      <p:cBhvr>
                                        <p:cTn dur="1" fill="hold">
                                          <p:stCondLst>
                                            <p:cond delay="1000"/>
                                          </p:stCondLst>
                                        </p:cTn>
                                        <p:tgtEl>
                                          <p:spTgt spid="5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7"/>
                                        </p:tgtEl>
                                      </p:cBhvr>
                                    </p:animEffect>
                                    <p:set>
                                      <p:cBhvr>
                                        <p:cTn dur="1" fill="hold">
                                          <p:stCondLst>
                                            <p:cond delay="1000"/>
                                          </p:stCondLst>
                                        </p:cTn>
                                        <p:tgtEl>
                                          <p:spTgt spid="5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14"/>
                                        </p:tgtEl>
                                      </p:cBhvr>
                                    </p:animEffect>
                                    <p:set>
                                      <p:cBhvr>
                                        <p:cTn dur="1" fill="hold">
                                          <p:stCondLst>
                                            <p:cond delay="1000"/>
                                          </p:stCondLst>
                                        </p:cTn>
                                        <p:tgtEl>
                                          <p:spTgt spid="5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9"/>
                                        </p:tgtEl>
                                      </p:cBhvr>
                                    </p:animEffect>
                                    <p:set>
                                      <p:cBhvr>
                                        <p:cTn dur="1" fill="hold">
                                          <p:stCondLst>
                                            <p:cond delay="1000"/>
                                          </p:stCondLst>
                                        </p:cTn>
                                        <p:tgtEl>
                                          <p:spTgt spid="5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8"/>
                                        </p:tgtEl>
                                      </p:cBhvr>
                                    </p:animEffect>
                                    <p:set>
                                      <p:cBhvr>
                                        <p:cTn dur="1" fill="hold">
                                          <p:stCondLst>
                                            <p:cond delay="1000"/>
                                          </p:stCondLst>
                                        </p:cTn>
                                        <p:tgtEl>
                                          <p:spTgt spid="5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15"/>
                                        </p:tgtEl>
                                      </p:cBhvr>
                                    </p:animEffect>
                                    <p:set>
                                      <p:cBhvr>
                                        <p:cTn dur="1" fill="hold">
                                          <p:stCondLst>
                                            <p:cond delay="1000"/>
                                          </p:stCondLst>
                                        </p:cTn>
                                        <p:tgtEl>
                                          <p:spTgt spid="5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300"/>
                                        <p:tgtEl>
                                          <p:spTgt spid="519"/>
                                        </p:tgtEl>
                                      </p:cBhvr>
                                    </p:animEffect>
                                    <p:set>
                                      <p:cBhvr>
                                        <p:cTn dur="1" fill="hold">
                                          <p:stCondLst>
                                            <p:cond delay="1300"/>
                                          </p:stCondLst>
                                        </p:cTn>
                                        <p:tgtEl>
                                          <p:spTgt spid="5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2"/>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Configuration</a:t>
            </a:r>
            <a:endParaRPr/>
          </a:p>
        </p:txBody>
      </p:sp>
      <p:sp>
        <p:nvSpPr>
          <p:cNvPr id="528" name="Google Shape;528;p42"/>
          <p:cNvSpPr/>
          <p:nvPr/>
        </p:nvSpPr>
        <p:spPr>
          <a:xfrm>
            <a:off x="587913" y="832750"/>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529" name="Google Shape;529;p42"/>
          <p:cNvSpPr/>
          <p:nvPr/>
        </p:nvSpPr>
        <p:spPr>
          <a:xfrm>
            <a:off x="588568" y="615850"/>
            <a:ext cx="31605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530" name="Google Shape;530;p42"/>
          <p:cNvSpPr/>
          <p:nvPr/>
        </p:nvSpPr>
        <p:spPr>
          <a:xfrm>
            <a:off x="588589" y="1804666"/>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limit</a:t>
            </a:r>
            <a:r>
              <a:rPr lang="en-US" sz="1000"/>
              <a:t>:</a:t>
            </a:r>
            <a:r>
              <a:rPr lang="en-US" sz="1000">
                <a:solidFill>
                  <a:srgbClr val="E69138"/>
                </a:solidFill>
              </a:rPr>
              <a:t> </a:t>
            </a:r>
            <a:r>
              <a:rPr lang="en-US" sz="1000">
                <a:solidFill>
                  <a:schemeClr val="accent2"/>
                </a:solidFill>
              </a:rPr>
              <a:t>Int</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531" name="Google Shape;531;p42"/>
          <p:cNvSpPr/>
          <p:nvPr/>
        </p:nvSpPr>
        <p:spPr>
          <a:xfrm>
            <a:off x="588603" y="2772175"/>
            <a:ext cx="31605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first</a:t>
            </a:r>
            <a:r>
              <a:rPr lang="en-US" sz="1000"/>
              <a:t>:</a:t>
            </a:r>
            <a:r>
              <a:rPr lang="en-US" sz="1000">
                <a:solidFill>
                  <a:srgbClr val="E69138"/>
                </a:solidFill>
              </a:rPr>
              <a:t> </a:t>
            </a:r>
            <a:r>
              <a:rPr lang="en-US" sz="1000">
                <a:solidFill>
                  <a:schemeClr val="accent2"/>
                </a:solidFill>
              </a:rPr>
              <a:t>Int, </a:t>
            </a:r>
            <a:r>
              <a:rPr lang="en-US" sz="1000">
                <a:solidFill>
                  <a:srgbClr val="E69138"/>
                </a:solidFill>
              </a:rPr>
              <a:t>after</a:t>
            </a:r>
            <a:r>
              <a:rPr lang="en-US" sz="1000"/>
              <a:t>:</a:t>
            </a:r>
            <a:r>
              <a:rPr lang="en-US" sz="1000">
                <a:solidFill>
                  <a:srgbClr val="E69138"/>
                </a:solidFill>
              </a:rPr>
              <a:t> </a:t>
            </a:r>
            <a:r>
              <a:rPr lang="en-US" sz="1000">
                <a:solidFill>
                  <a:schemeClr val="accent2"/>
                </a:solidFill>
              </a:rPr>
              <a:t>S</a:t>
            </a:r>
            <a:r>
              <a:rPr lang="en-US" sz="1000">
                <a:solidFill>
                  <a:schemeClr val="accent2"/>
                </a:solidFill>
              </a:rPr>
              <a:t>tring</a:t>
            </a:r>
            <a:r>
              <a:rPr lang="en-US" sz="1000"/>
              <a:t>):</a:t>
            </a:r>
            <a:r>
              <a:rPr lang="en-US" sz="1000">
                <a:solidFill>
                  <a:srgbClr val="E69138"/>
                </a:solidFill>
              </a:rPr>
              <a:t> </a:t>
            </a:r>
            <a:r>
              <a:rPr lang="en-US" sz="1000"/>
              <a:t>[</a:t>
            </a:r>
            <a:r>
              <a:rPr lang="en-US" sz="1000">
                <a:solidFill>
                  <a:schemeClr val="accent2"/>
                </a:solidFill>
              </a:rPr>
              <a:t>UserConnection</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totalCount</a:t>
            </a:r>
            <a:r>
              <a:rPr lang="en-US" sz="1000"/>
              <a:t>:</a:t>
            </a:r>
            <a:r>
              <a:rPr lang="en-US" sz="1000">
                <a:solidFill>
                  <a:srgbClr val="E69138"/>
                </a:solidFill>
              </a:rPr>
              <a:t> </a:t>
            </a:r>
            <a:r>
              <a:rPr lang="en-US" sz="1000">
                <a:solidFill>
                  <a:schemeClr val="accent2"/>
                </a:solidFill>
              </a:rPr>
              <a:t>Int</a:t>
            </a:r>
            <a:endParaRPr sz="1000"/>
          </a:p>
          <a:p>
            <a:pPr indent="0" lvl="0" marL="0" rtl="0" algn="l">
              <a:spcBef>
                <a:spcPts val="0"/>
              </a:spcBef>
              <a:spcAft>
                <a:spcPts val="0"/>
              </a:spcAft>
              <a:buNone/>
            </a:pPr>
            <a:r>
              <a:rPr lang="en-US" sz="1000">
                <a:solidFill>
                  <a:srgbClr val="E69138"/>
                </a:solidFill>
              </a:rPr>
              <a:t>  edges</a:t>
            </a:r>
            <a:r>
              <a:rPr lang="en-US" sz="1000"/>
              <a:t>:</a:t>
            </a:r>
            <a:r>
              <a:rPr lang="en-US" sz="1000">
                <a:solidFill>
                  <a:srgbClr val="E69138"/>
                </a:solidFill>
              </a:rPr>
              <a:t> </a:t>
            </a:r>
            <a:r>
              <a:rPr lang="en-US" sz="1000"/>
              <a:t>[</a:t>
            </a:r>
            <a:r>
              <a:rPr lang="en-US" sz="1000">
                <a:solidFill>
                  <a:schemeClr val="accent2"/>
                </a:solidFill>
              </a:rPr>
              <a:t>UserEdge</a:t>
            </a:r>
            <a:r>
              <a:rPr lang="en-US" sz="1000"/>
              <a:t>]</a:t>
            </a:r>
            <a:endParaRPr sz="1000"/>
          </a:p>
          <a:p>
            <a:pPr indent="0" lvl="0" marL="0" rtl="0" algn="l">
              <a:spcBef>
                <a:spcPts val="0"/>
              </a:spcBef>
              <a:spcAft>
                <a:spcPts val="0"/>
              </a:spcAft>
              <a:buNone/>
            </a:pPr>
            <a:r>
              <a:rPr lang="en-US" sz="1000">
                <a:solidFill>
                  <a:srgbClr val="E69138"/>
                </a:solidFill>
              </a:rPr>
              <a:t>  nodes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UserEdge</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cursor</a:t>
            </a:r>
            <a:r>
              <a:rPr lang="en-US" sz="1000"/>
              <a:t>:</a:t>
            </a:r>
            <a:r>
              <a:rPr lang="en-US" sz="1000">
                <a:solidFill>
                  <a:srgbClr val="E69138"/>
                </a:solidFill>
              </a:rPr>
              <a:t> </a:t>
            </a:r>
            <a:r>
              <a:rPr lang="en-US" sz="1000">
                <a:solidFill>
                  <a:schemeClr val="accent2"/>
                </a:solidFill>
              </a:rPr>
              <a:t>S</a:t>
            </a:r>
            <a:r>
              <a:rPr lang="en-US" sz="1000">
                <a:solidFill>
                  <a:schemeClr val="accent2"/>
                </a:solidFill>
              </a:rPr>
              <a:t>tring</a:t>
            </a:r>
            <a:endParaRPr sz="1000"/>
          </a:p>
          <a:p>
            <a:pPr indent="0" lvl="0" marL="0" rtl="0" algn="l">
              <a:spcBef>
                <a:spcPts val="0"/>
              </a:spcBef>
              <a:spcAft>
                <a:spcPts val="0"/>
              </a:spcAft>
              <a:buNone/>
            </a:pPr>
            <a:r>
              <a:rPr lang="en-US" sz="1000">
                <a:solidFill>
                  <a:srgbClr val="E69138"/>
                </a:solidFill>
              </a:rPr>
              <a:t>  node</a:t>
            </a:r>
            <a:r>
              <a:rPr lang="en-US" sz="1000"/>
              <a:t>:</a:t>
            </a:r>
            <a:r>
              <a:rPr lang="en-US" sz="1000">
                <a:solidFill>
                  <a:srgbClr val="E69138"/>
                </a:solidFill>
              </a:rPr>
              <a:t> </a:t>
            </a:r>
            <a:r>
              <a:rPr lang="en-US" sz="1000">
                <a:solidFill>
                  <a:schemeClr val="accent2"/>
                </a:solidFill>
              </a:rPr>
              <a:t>User</a:t>
            </a:r>
            <a:endParaRPr sz="1000"/>
          </a:p>
          <a:p>
            <a:pPr indent="0" lvl="0" marL="0" rtl="0" algn="l">
              <a:spcBef>
                <a:spcPts val="0"/>
              </a:spcBef>
              <a:spcAft>
                <a:spcPts val="0"/>
              </a:spcAft>
              <a:buNone/>
            </a:pPr>
            <a:r>
              <a:rPr lang="en-US" sz="1000"/>
              <a:t>}</a:t>
            </a:r>
            <a:endParaRPr sz="1000"/>
          </a:p>
        </p:txBody>
      </p:sp>
      <p:sp>
        <p:nvSpPr>
          <p:cNvPr id="532" name="Google Shape;532;p42"/>
          <p:cNvSpPr/>
          <p:nvPr/>
        </p:nvSpPr>
        <p:spPr>
          <a:xfrm>
            <a:off x="3748412" y="832750"/>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name }</a:t>
            </a:r>
            <a:endParaRPr sz="1100"/>
          </a:p>
          <a:p>
            <a:pPr indent="0" lvl="0" marL="0" rtl="0" algn="l">
              <a:spcBef>
                <a:spcPts val="0"/>
              </a:spcBef>
              <a:spcAft>
                <a:spcPts val="0"/>
              </a:spcAft>
              <a:buNone/>
            </a:pPr>
            <a:r>
              <a:rPr lang="en-US" sz="1100"/>
              <a:t>}</a:t>
            </a:r>
            <a:endParaRPr sz="1100"/>
          </a:p>
        </p:txBody>
      </p:sp>
      <p:sp>
        <p:nvSpPr>
          <p:cNvPr id="533" name="Google Shape;533;p42"/>
          <p:cNvSpPr/>
          <p:nvPr/>
        </p:nvSpPr>
        <p:spPr>
          <a:xfrm>
            <a:off x="3748813" y="615850"/>
            <a:ext cx="19344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534" name="Google Shape;534;p42"/>
          <p:cNvSpPr/>
          <p:nvPr/>
        </p:nvSpPr>
        <p:spPr>
          <a:xfrm>
            <a:off x="3748826" y="1804666"/>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friends(limit: 3) { name }</a:t>
            </a:r>
            <a:endParaRPr sz="1100"/>
          </a:p>
          <a:p>
            <a:pPr indent="0" lvl="0" marL="0" rtl="0" algn="l">
              <a:spcBef>
                <a:spcPts val="0"/>
              </a:spcBef>
              <a:spcAft>
                <a:spcPts val="0"/>
              </a:spcAft>
              <a:buNone/>
            </a:pPr>
            <a:r>
              <a:rPr lang="en-US" sz="1100"/>
              <a:t>}</a:t>
            </a:r>
            <a:endParaRPr sz="1100"/>
          </a:p>
        </p:txBody>
      </p:sp>
      <p:sp>
        <p:nvSpPr>
          <p:cNvPr id="535" name="Google Shape;535;p42"/>
          <p:cNvSpPr/>
          <p:nvPr/>
        </p:nvSpPr>
        <p:spPr>
          <a:xfrm>
            <a:off x="3748831" y="2772175"/>
            <a:ext cx="19344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friends(first: 3) {</a:t>
            </a:r>
            <a:endParaRPr sz="1100"/>
          </a:p>
          <a:p>
            <a:pPr indent="0" lvl="0" marL="0" rtl="0" algn="l">
              <a:spcBef>
                <a:spcPts val="0"/>
              </a:spcBef>
              <a:spcAft>
                <a:spcPts val="0"/>
              </a:spcAft>
              <a:buNone/>
            </a:pPr>
            <a:r>
              <a:rPr lang="en-US" sz="1100"/>
              <a:t>    nodes {</a:t>
            </a:r>
            <a:endParaRPr sz="1100"/>
          </a:p>
          <a:p>
            <a:pPr indent="0" lvl="0" marL="0" rtl="0" algn="l">
              <a:spcBef>
                <a:spcPts val="0"/>
              </a:spcBef>
              <a:spcAft>
                <a:spcPts val="0"/>
              </a:spcAft>
              <a:buNone/>
            </a:pPr>
            <a:r>
              <a:rPr lang="en-US" sz="1100"/>
              <a:t>      name</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536" name="Google Shape;536;p42"/>
          <p:cNvSpPr/>
          <p:nvPr/>
        </p:nvSpPr>
        <p:spPr>
          <a:xfrm>
            <a:off x="5682900" y="832750"/>
            <a:ext cx="17631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defaultLimit: 10</a:t>
            </a:r>
            <a:endParaRPr sz="1100"/>
          </a:p>
          <a:p>
            <a:pPr indent="0" lvl="0" marL="0" rtl="0" algn="l">
              <a:spcBef>
                <a:spcPts val="0"/>
              </a:spcBef>
              <a:spcAft>
                <a:spcPts val="0"/>
              </a:spcAft>
              <a:buNone/>
            </a:pPr>
            <a:r>
              <a:rPr lang="en-US" sz="1100"/>
              <a:t>    resolverWeight: 1</a:t>
            </a:r>
            <a:endParaRPr sz="1100"/>
          </a:p>
        </p:txBody>
      </p:sp>
      <p:sp>
        <p:nvSpPr>
          <p:cNvPr id="537" name="Google Shape;537;p42"/>
          <p:cNvSpPr/>
          <p:nvPr/>
        </p:nvSpPr>
        <p:spPr>
          <a:xfrm>
            <a:off x="5683533" y="615850"/>
            <a:ext cx="30873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Configuration</a:t>
            </a:r>
            <a:endParaRPr/>
          </a:p>
        </p:txBody>
      </p:sp>
      <p:sp>
        <p:nvSpPr>
          <p:cNvPr id="538" name="Google Shape;538;p42"/>
          <p:cNvSpPr/>
          <p:nvPr/>
        </p:nvSpPr>
        <p:spPr>
          <a:xfrm>
            <a:off x="5683555" y="2772175"/>
            <a:ext cx="30873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limitArguments: [first]</a:t>
            </a:r>
            <a:endParaRPr sz="1100"/>
          </a:p>
          <a:p>
            <a:pPr indent="0" lvl="0" marL="0" rtl="0" algn="l">
              <a:spcBef>
                <a:spcPts val="0"/>
              </a:spcBef>
              <a:spcAft>
                <a:spcPts val="0"/>
              </a:spcAft>
              <a:buNone/>
            </a:pPr>
            <a:r>
              <a:rPr lang="en-US" sz="1100"/>
              <a:t>    limitedFields: [edges, nodes]</a:t>
            </a:r>
            <a:endParaRPr sz="1100"/>
          </a:p>
          <a:p>
            <a:pPr indent="0" lvl="0" marL="0" rtl="0" algn="l">
              <a:spcBef>
                <a:spcPts val="0"/>
              </a:spcBef>
              <a:spcAft>
                <a:spcPts val="0"/>
              </a:spcAft>
              <a:buNone/>
            </a:pPr>
            <a:r>
              <a:rPr lang="en-US" sz="1100"/>
              <a:t>    resolverWeight: 1</a:t>
            </a:r>
            <a:endParaRPr sz="1100"/>
          </a:p>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a:p>
            <a:pPr indent="0" lvl="0" marL="0" rtl="0" algn="l">
              <a:spcBef>
                <a:spcPts val="0"/>
              </a:spcBef>
              <a:spcAft>
                <a:spcPts val="0"/>
              </a:spcAft>
              <a:buNone/>
            </a:pPr>
            <a:r>
              <a:rPr lang="en-US" sz="1100"/>
              <a:t>  “/.+Connection$/”:</a:t>
            </a:r>
            <a:endParaRPr sz="1100"/>
          </a:p>
          <a:p>
            <a:pPr indent="0" lvl="0" marL="0" rtl="0" algn="l">
              <a:spcBef>
                <a:spcPts val="0"/>
              </a:spcBef>
              <a:spcAft>
                <a:spcPts val="0"/>
              </a:spcAft>
              <a:buNone/>
            </a:pPr>
            <a:r>
              <a:rPr lang="en-US" sz="1100"/>
              <a:t>    typeWeight: 1</a:t>
            </a:r>
            <a:endParaRPr sz="1100"/>
          </a:p>
          <a:p>
            <a:pPr indent="0" lvl="0" marL="0" rtl="0" algn="l">
              <a:spcBef>
                <a:spcPts val="0"/>
              </a:spcBef>
              <a:spcAft>
                <a:spcPts val="0"/>
              </a:spcAft>
              <a:buNone/>
            </a:pPr>
            <a:r>
              <a:rPr lang="en-US" sz="1100"/>
              <a:t>  “/.+Edge$/”:</a:t>
            </a:r>
            <a:endParaRPr sz="1100"/>
          </a:p>
          <a:p>
            <a:pPr indent="0" lvl="0" marL="0" rtl="0" algn="l">
              <a:spcBef>
                <a:spcPts val="0"/>
              </a:spcBef>
              <a:spcAft>
                <a:spcPts val="0"/>
              </a:spcAft>
              <a:buNone/>
            </a:pPr>
            <a:r>
              <a:rPr lang="en-US" sz="1100"/>
              <a:t>    typeWeight: 1</a:t>
            </a:r>
            <a:endParaRPr sz="1100"/>
          </a:p>
        </p:txBody>
      </p:sp>
      <p:sp>
        <p:nvSpPr>
          <p:cNvPr id="539" name="Google Shape;539;p42"/>
          <p:cNvSpPr/>
          <p:nvPr/>
        </p:nvSpPr>
        <p:spPr>
          <a:xfrm rot="-5400000">
            <a:off x="-11312" y="121422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None</a:t>
            </a:r>
            <a:endParaRPr/>
          </a:p>
        </p:txBody>
      </p:sp>
      <p:sp>
        <p:nvSpPr>
          <p:cNvPr id="540" name="Google Shape;540;p42"/>
          <p:cNvSpPr/>
          <p:nvPr/>
        </p:nvSpPr>
        <p:spPr>
          <a:xfrm rot="-5400000">
            <a:off x="-9962" y="218147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Slicing</a:t>
            </a:r>
            <a:endParaRPr/>
          </a:p>
        </p:txBody>
      </p:sp>
      <p:sp>
        <p:nvSpPr>
          <p:cNvPr id="541" name="Google Shape;541;p42"/>
          <p:cNvSpPr/>
          <p:nvPr/>
        </p:nvSpPr>
        <p:spPr>
          <a:xfrm rot="-5400000">
            <a:off x="-787400" y="3934025"/>
            <a:ext cx="25377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Connection</a:t>
            </a:r>
            <a:endParaRPr/>
          </a:p>
        </p:txBody>
      </p:sp>
      <p:sp>
        <p:nvSpPr>
          <p:cNvPr id="542" name="Google Shape;542;p42"/>
          <p:cNvSpPr/>
          <p:nvPr/>
        </p:nvSpPr>
        <p:spPr>
          <a:xfrm>
            <a:off x="7446000" y="832750"/>
            <a:ext cx="1324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p:txBody>
      </p:sp>
      <p:sp>
        <p:nvSpPr>
          <p:cNvPr id="543" name="Google Shape;543;p42"/>
          <p:cNvSpPr/>
          <p:nvPr/>
        </p:nvSpPr>
        <p:spPr>
          <a:xfrm>
            <a:off x="5683400" y="1804675"/>
            <a:ext cx="17631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limitArguments: [first]</a:t>
            </a:r>
            <a:endParaRPr sz="1100"/>
          </a:p>
          <a:p>
            <a:pPr indent="0" lvl="0" marL="0" rtl="0" algn="l">
              <a:spcBef>
                <a:spcPts val="0"/>
              </a:spcBef>
              <a:spcAft>
                <a:spcPts val="0"/>
              </a:spcAft>
              <a:buNone/>
            </a:pPr>
            <a:r>
              <a:rPr lang="en-US" sz="1100"/>
              <a:t>    resolverWeight: 1</a:t>
            </a:r>
            <a:endParaRPr sz="1100"/>
          </a:p>
        </p:txBody>
      </p:sp>
      <p:sp>
        <p:nvSpPr>
          <p:cNvPr id="544" name="Google Shape;544;p42"/>
          <p:cNvSpPr/>
          <p:nvPr/>
        </p:nvSpPr>
        <p:spPr>
          <a:xfrm>
            <a:off x="7446500" y="1804675"/>
            <a:ext cx="1324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p:txBody>
      </p:sp>
      <p:sp>
        <p:nvSpPr>
          <p:cNvPr id="545" name="Google Shape;545;p42"/>
          <p:cNvSpPr/>
          <p:nvPr/>
        </p:nvSpPr>
        <p:spPr>
          <a:xfrm>
            <a:off x="5981300" y="1300725"/>
            <a:ext cx="1044600" cy="2139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2"/>
          <p:cNvSpPr/>
          <p:nvPr/>
        </p:nvSpPr>
        <p:spPr>
          <a:xfrm>
            <a:off x="588589" y="1803241"/>
            <a:ext cx="31605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47" name="Google Shape;547;p42"/>
          <p:cNvSpPr/>
          <p:nvPr/>
        </p:nvSpPr>
        <p:spPr>
          <a:xfrm>
            <a:off x="3748400" y="1803250"/>
            <a:ext cx="19344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48" name="Google Shape;548;p42"/>
          <p:cNvSpPr/>
          <p:nvPr/>
        </p:nvSpPr>
        <p:spPr>
          <a:xfrm>
            <a:off x="5683550" y="1803250"/>
            <a:ext cx="30873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49" name="Google Shape;549;p42"/>
          <p:cNvSpPr/>
          <p:nvPr/>
        </p:nvSpPr>
        <p:spPr>
          <a:xfrm>
            <a:off x="588600" y="2776590"/>
            <a:ext cx="31605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50" name="Google Shape;550;p42"/>
          <p:cNvSpPr/>
          <p:nvPr/>
        </p:nvSpPr>
        <p:spPr>
          <a:xfrm>
            <a:off x="3748407" y="2770790"/>
            <a:ext cx="19344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51" name="Google Shape;551;p42"/>
          <p:cNvSpPr/>
          <p:nvPr/>
        </p:nvSpPr>
        <p:spPr>
          <a:xfrm>
            <a:off x="5683554" y="2776590"/>
            <a:ext cx="30873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552" name="Google Shape;552;p42"/>
          <p:cNvSpPr/>
          <p:nvPr/>
        </p:nvSpPr>
        <p:spPr>
          <a:xfrm>
            <a:off x="5968500" y="2271925"/>
            <a:ext cx="1403100" cy="2139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2"/>
          <p:cNvSpPr/>
          <p:nvPr/>
        </p:nvSpPr>
        <p:spPr>
          <a:xfrm>
            <a:off x="5968500" y="3345550"/>
            <a:ext cx="1856400" cy="412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3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6"/>
                                        </p:tgtEl>
                                      </p:cBhvr>
                                    </p:animEffect>
                                    <p:set>
                                      <p:cBhvr>
                                        <p:cTn dur="1" fill="hold">
                                          <p:stCondLst>
                                            <p:cond delay="1000"/>
                                          </p:stCondLst>
                                        </p:cTn>
                                        <p:tgtEl>
                                          <p:spTgt spid="5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52"/>
                                        </p:tgtEl>
                                      </p:cBhvr>
                                    </p:animEffect>
                                    <p:set>
                                      <p:cBhvr>
                                        <p:cTn dur="1" fill="hold">
                                          <p:stCondLst>
                                            <p:cond delay="1000"/>
                                          </p:stCondLst>
                                        </p:cTn>
                                        <p:tgtEl>
                                          <p:spTgt spid="5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9"/>
                                        </p:tgtEl>
                                      </p:cBhvr>
                                    </p:animEffect>
                                    <p:set>
                                      <p:cBhvr>
                                        <p:cTn dur="1" fill="hold">
                                          <p:stCondLst>
                                            <p:cond delay="1000"/>
                                          </p:stCondLst>
                                        </p:cTn>
                                        <p:tgtEl>
                                          <p:spTgt spid="5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0"/>
                                        </p:tgtEl>
                                      </p:cBhvr>
                                    </p:animEffect>
                                    <p:set>
                                      <p:cBhvr>
                                        <p:cTn dur="1" fill="hold">
                                          <p:stCondLst>
                                            <p:cond delay="1000"/>
                                          </p:stCondLst>
                                        </p:cTn>
                                        <p:tgtEl>
                                          <p:spTgt spid="5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1"/>
                                        </p:tgtEl>
                                      </p:cBhvr>
                                    </p:animEffect>
                                    <p:set>
                                      <p:cBhvr>
                                        <p:cTn dur="1" fill="hold">
                                          <p:stCondLst>
                                            <p:cond delay="1000"/>
                                          </p:stCondLst>
                                        </p:cTn>
                                        <p:tgtEl>
                                          <p:spTgt spid="5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53"/>
                                        </p:tgtEl>
                                      </p:cBhvr>
                                    </p:animEffect>
                                    <p:set>
                                      <p:cBhvr>
                                        <p:cTn dur="1" fill="hold">
                                          <p:stCondLst>
                                            <p:cond delay="1000"/>
                                          </p:stCondLst>
                                        </p:cTn>
                                        <p:tgtEl>
                                          <p:spTgt spid="5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3"/>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Evaluation</a:t>
            </a:r>
            <a:endParaRPr/>
          </a:p>
        </p:txBody>
      </p:sp>
      <p:sp>
        <p:nvSpPr>
          <p:cNvPr id="560" name="Google Shape;560;p43"/>
          <p:cNvSpPr txBox="1"/>
          <p:nvPr>
            <p:ph idx="1" type="body"/>
          </p:nvPr>
        </p:nvSpPr>
        <p:spPr>
          <a:xfrm>
            <a:off x="287200" y="914400"/>
            <a:ext cx="8569500" cy="4114800"/>
          </a:xfrm>
          <a:prstGeom prst="rect">
            <a:avLst/>
          </a:prstGeom>
        </p:spPr>
        <p:txBody>
          <a:bodyPr anchorCtr="0" anchor="ctr" bIns="54850" lIns="0" spcFirstLastPara="1" rIns="0" wrap="square" tIns="54850">
            <a:noAutofit/>
          </a:bodyPr>
          <a:lstStyle/>
          <a:p>
            <a:pPr indent="0" lvl="0" marL="0" rtl="0" algn="l">
              <a:lnSpc>
                <a:spcPct val="100000"/>
              </a:lnSpc>
              <a:spcBef>
                <a:spcPts val="1000"/>
              </a:spcBef>
              <a:spcAft>
                <a:spcPts val="0"/>
              </a:spcAft>
              <a:buNone/>
            </a:pPr>
            <a:r>
              <a:rPr b="1" lang="en-US" sz="2200">
                <a:solidFill>
                  <a:srgbClr val="FF5003"/>
                </a:solidFill>
              </a:rPr>
              <a:t>RQ1</a:t>
            </a:r>
            <a:r>
              <a:rPr lang="en-US" sz="2200"/>
              <a:t>: Can the analysis be applied to </a:t>
            </a:r>
            <a:r>
              <a:rPr i="1" lang="en-US" sz="2200"/>
              <a:t>real-world </a:t>
            </a:r>
            <a:r>
              <a:rPr lang="en-US" sz="2200"/>
              <a:t>GraphQL APIs?</a:t>
            </a:r>
            <a:endParaRPr sz="2200"/>
          </a:p>
          <a:p>
            <a:pPr indent="0" lvl="0" marL="0" rtl="0" algn="l">
              <a:lnSpc>
                <a:spcPct val="100000"/>
              </a:lnSpc>
              <a:spcBef>
                <a:spcPts val="1000"/>
              </a:spcBef>
              <a:spcAft>
                <a:spcPts val="0"/>
              </a:spcAft>
              <a:buNone/>
            </a:pPr>
            <a:r>
              <a:rPr b="1" lang="en-US" sz="2200">
                <a:solidFill>
                  <a:srgbClr val="FF5003"/>
                </a:solidFill>
              </a:rPr>
              <a:t>RQ2</a:t>
            </a:r>
            <a:r>
              <a:rPr lang="en-US" sz="2200"/>
              <a:t>: Does the analysis produce cost </a:t>
            </a:r>
            <a:r>
              <a:rPr i="1" lang="en-US" sz="2200"/>
              <a:t>upper-bounds</a:t>
            </a:r>
            <a:r>
              <a:rPr lang="en-US" sz="2200"/>
              <a:t>?</a:t>
            </a:r>
            <a:endParaRPr sz="2200"/>
          </a:p>
          <a:p>
            <a:pPr indent="0" lvl="0" marL="0" rtl="0" algn="l">
              <a:lnSpc>
                <a:spcPct val="100000"/>
              </a:lnSpc>
              <a:spcBef>
                <a:spcPts val="1000"/>
              </a:spcBef>
              <a:spcAft>
                <a:spcPts val="0"/>
              </a:spcAft>
              <a:buNone/>
            </a:pPr>
            <a:r>
              <a:rPr b="1" lang="en-US" sz="2200">
                <a:solidFill>
                  <a:srgbClr val="FF5003"/>
                </a:solidFill>
              </a:rPr>
              <a:t>RQ3</a:t>
            </a:r>
            <a:r>
              <a:rPr lang="en-US" sz="2200"/>
              <a:t>: Are these bounds useful, i.e. </a:t>
            </a:r>
            <a:r>
              <a:rPr i="1" lang="en-US" sz="2200"/>
              <a:t>close enough</a:t>
            </a:r>
            <a:r>
              <a:rPr lang="en-US" sz="2200"/>
              <a:t> to the actual costs?</a:t>
            </a:r>
            <a:endParaRPr sz="2200"/>
          </a:p>
          <a:p>
            <a:pPr indent="0" lvl="0" marL="0" rtl="0" algn="l">
              <a:lnSpc>
                <a:spcPct val="100000"/>
              </a:lnSpc>
              <a:spcBef>
                <a:spcPts val="1000"/>
              </a:spcBef>
              <a:spcAft>
                <a:spcPts val="0"/>
              </a:spcAft>
              <a:buNone/>
            </a:pPr>
            <a:r>
              <a:rPr b="1" lang="en-US" sz="2200">
                <a:solidFill>
                  <a:srgbClr val="FF5003"/>
                </a:solidFill>
              </a:rPr>
              <a:t>RQ4</a:t>
            </a:r>
            <a:r>
              <a:rPr lang="en-US" sz="2200"/>
              <a:t>: Is our analysis </a:t>
            </a:r>
            <a:r>
              <a:rPr i="1" lang="en-US" sz="2200"/>
              <a:t>cheap enough</a:t>
            </a:r>
            <a:r>
              <a:rPr lang="en-US" sz="2200"/>
              <a:t> for use in API management?</a:t>
            </a:r>
            <a:endParaRPr sz="2200"/>
          </a:p>
          <a:p>
            <a:pPr indent="0" lvl="0" marL="0" rtl="0" algn="l">
              <a:lnSpc>
                <a:spcPct val="100000"/>
              </a:lnSpc>
              <a:spcBef>
                <a:spcPts val="1000"/>
              </a:spcBef>
              <a:spcAft>
                <a:spcPts val="1000"/>
              </a:spcAft>
              <a:buNone/>
            </a:pPr>
            <a:r>
              <a:rPr b="1" lang="en-US" sz="2200">
                <a:solidFill>
                  <a:srgbClr val="FF5003"/>
                </a:solidFill>
              </a:rPr>
              <a:t>RQ5</a:t>
            </a:r>
            <a:r>
              <a:rPr lang="en-US" sz="2200"/>
              <a:t>: How does our approach compare to </a:t>
            </a:r>
            <a:r>
              <a:rPr i="1" lang="en-US" sz="2200"/>
              <a:t>other solutions</a:t>
            </a:r>
            <a:r>
              <a:rPr lang="en-US" sz="2200"/>
              <a:t>?</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4"/>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Query-response corpus</a:t>
            </a:r>
            <a:endParaRPr/>
          </a:p>
        </p:txBody>
      </p:sp>
      <p:sp>
        <p:nvSpPr>
          <p:cNvPr id="567" name="Google Shape;567;p44"/>
          <p:cNvSpPr txBox="1"/>
          <p:nvPr>
            <p:ph idx="1" type="body"/>
          </p:nvPr>
        </p:nvSpPr>
        <p:spPr>
          <a:xfrm>
            <a:off x="64525" y="914400"/>
            <a:ext cx="4812600" cy="4114800"/>
          </a:xfrm>
          <a:prstGeom prst="rect">
            <a:avLst/>
          </a:prstGeom>
        </p:spPr>
        <p:txBody>
          <a:bodyPr anchorCtr="0" anchor="ctr" bIns="54850" lIns="0" spcFirstLastPara="1" rIns="0" wrap="square" tIns="54850">
            <a:noAutofit/>
          </a:bodyPr>
          <a:lstStyle/>
          <a:p>
            <a:pPr indent="-381000" lvl="0" marL="457200" rtl="0" algn="l">
              <a:spcBef>
                <a:spcPts val="1200"/>
              </a:spcBef>
              <a:spcAft>
                <a:spcPts val="0"/>
              </a:spcAft>
              <a:buClr>
                <a:srgbClr val="FF5003"/>
              </a:buClr>
              <a:buSzPts val="2400"/>
              <a:buChar char="•"/>
            </a:pPr>
            <a:r>
              <a:rPr lang="en-US" sz="2000"/>
              <a:t>N</a:t>
            </a:r>
            <a:r>
              <a:rPr lang="en-US" sz="2000"/>
              <a:t>othing</a:t>
            </a:r>
            <a:r>
              <a:rPr i="1" lang="en-US" sz="2000"/>
              <a:t> publicly available </a:t>
            </a:r>
            <a:endParaRPr i="1" sz="2000"/>
          </a:p>
          <a:p>
            <a:pPr indent="-381000" lvl="0" marL="457200" rtl="0" algn="l">
              <a:spcBef>
                <a:spcPts val="1000"/>
              </a:spcBef>
              <a:spcAft>
                <a:spcPts val="0"/>
              </a:spcAft>
              <a:buClr>
                <a:srgbClr val="FF5003"/>
              </a:buClr>
              <a:buSzPts val="2400"/>
              <a:buChar char="•"/>
            </a:pPr>
            <a:r>
              <a:rPr lang="en-US" sz="2000"/>
              <a:t>D</a:t>
            </a:r>
            <a:r>
              <a:rPr lang="en-US" sz="2000"/>
              <a:t>eveloped and </a:t>
            </a:r>
            <a:r>
              <a:rPr i="1" lang="en-US" sz="2000"/>
              <a:t>open-sourced</a:t>
            </a:r>
            <a:r>
              <a:rPr lang="en-US" sz="2000"/>
              <a:t> a GraphQL query generator</a:t>
            </a:r>
            <a:endParaRPr sz="2000"/>
          </a:p>
          <a:p>
            <a:pPr indent="-381000" lvl="0" marL="457200" rtl="0" algn="l">
              <a:spcBef>
                <a:spcPts val="1200"/>
              </a:spcBef>
              <a:spcAft>
                <a:spcPts val="1000"/>
              </a:spcAft>
              <a:buClr>
                <a:srgbClr val="FF5003"/>
              </a:buClr>
              <a:buSzPts val="2400"/>
              <a:buChar char="•"/>
            </a:pPr>
            <a:r>
              <a:rPr lang="en-US" sz="2000"/>
              <a:t>C</a:t>
            </a:r>
            <a:r>
              <a:rPr lang="en-US" sz="2000"/>
              <a:t>ollected 10,000 </a:t>
            </a:r>
            <a:r>
              <a:rPr i="1" lang="en-US" sz="2000"/>
              <a:t>unique, anonymized query-response pairs</a:t>
            </a:r>
            <a:r>
              <a:rPr lang="en-US" sz="2000"/>
              <a:t> from </a:t>
            </a:r>
            <a:r>
              <a:rPr lang="en-US" sz="2000">
                <a:solidFill>
                  <a:schemeClr val="dk1"/>
                </a:solidFill>
              </a:rPr>
              <a:t>GitHub and Yelp GraphQL APIs</a:t>
            </a:r>
            <a:endParaRPr sz="2000"/>
          </a:p>
        </p:txBody>
      </p:sp>
      <p:pic>
        <p:nvPicPr>
          <p:cNvPr id="568" name="Google Shape;568;p44"/>
          <p:cNvPicPr preferRelativeResize="0"/>
          <p:nvPr/>
        </p:nvPicPr>
        <p:blipFill>
          <a:blip r:embed="rId3">
            <a:alphaModFix/>
          </a:blip>
          <a:stretch>
            <a:fillRect/>
          </a:stretch>
        </p:blipFill>
        <p:spPr>
          <a:xfrm>
            <a:off x="4994171" y="1458493"/>
            <a:ext cx="3886200" cy="302661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5"/>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RQ1</a:t>
            </a:r>
            <a:endParaRPr>
              <a:solidFill>
                <a:schemeClr val="dk1"/>
              </a:solidFill>
            </a:endParaRPr>
          </a:p>
          <a:p>
            <a:pPr indent="0" lvl="0" marL="0" rtl="0" algn="l">
              <a:spcBef>
                <a:spcPts val="0"/>
              </a:spcBef>
              <a:spcAft>
                <a:spcPts val="0"/>
              </a:spcAft>
              <a:buNone/>
            </a:pPr>
            <a:r>
              <a:t/>
            </a:r>
            <a:endParaRPr/>
          </a:p>
        </p:txBody>
      </p:sp>
      <p:sp>
        <p:nvSpPr>
          <p:cNvPr id="575" name="Google Shape;575;p45"/>
          <p:cNvSpPr txBox="1"/>
          <p:nvPr>
            <p:ph idx="1" type="body"/>
          </p:nvPr>
        </p:nvSpPr>
        <p:spPr>
          <a:xfrm>
            <a:off x="457200" y="1020750"/>
            <a:ext cx="8229600" cy="3673500"/>
          </a:xfrm>
          <a:prstGeom prst="rect">
            <a:avLst/>
          </a:prstGeom>
        </p:spPr>
        <p:txBody>
          <a:bodyPr anchorCtr="0" anchor="t" bIns="54850" lIns="0" spcFirstLastPara="1" rIns="0" wrap="square" tIns="54850">
            <a:noAutofit/>
          </a:bodyPr>
          <a:lstStyle/>
          <a:p>
            <a:pPr indent="0" lvl="0" marL="0" rtl="0" algn="l">
              <a:spcBef>
                <a:spcPts val="1200"/>
              </a:spcBef>
              <a:spcAft>
                <a:spcPts val="0"/>
              </a:spcAft>
              <a:buNone/>
            </a:pPr>
            <a:r>
              <a:rPr b="1" lang="en-US" sz="2400">
                <a:solidFill>
                  <a:srgbClr val="FF5003"/>
                </a:solidFill>
              </a:rPr>
              <a:t>Limit arguments</a:t>
            </a:r>
            <a:r>
              <a:rPr lang="en-US" sz="2400"/>
              <a:t>: </a:t>
            </a:r>
            <a:endParaRPr sz="2400"/>
          </a:p>
          <a:p>
            <a:pPr indent="-368300" lvl="0" marL="457200" rtl="0" algn="l">
              <a:spcBef>
                <a:spcPts val="1200"/>
              </a:spcBef>
              <a:spcAft>
                <a:spcPts val="0"/>
              </a:spcAft>
              <a:buSzPts val="2200"/>
              <a:buChar char="•"/>
            </a:pPr>
            <a:r>
              <a:rPr lang="en-US" sz="1800"/>
              <a:t>GitHub and Yelp use </a:t>
            </a:r>
            <a:r>
              <a:rPr i="1" lang="en-US" sz="1800"/>
              <a:t>consistent</a:t>
            </a:r>
            <a:r>
              <a:rPr lang="en-US" sz="1800"/>
              <a:t> limit argument names </a:t>
            </a:r>
            <a:endParaRPr sz="1800"/>
          </a:p>
          <a:p>
            <a:pPr indent="-368300" lvl="1" marL="914400" rtl="0" algn="l">
              <a:spcBef>
                <a:spcPts val="0"/>
              </a:spcBef>
              <a:spcAft>
                <a:spcPts val="0"/>
              </a:spcAft>
              <a:buSzPts val="2200"/>
              <a:buChar char="̶"/>
            </a:pPr>
            <a:r>
              <a:rPr lang="en-US" sz="1600">
                <a:solidFill>
                  <a:schemeClr val="accent2"/>
                </a:solidFill>
                <a:highlight>
                  <a:srgbClr val="FFFFFF"/>
                </a:highlight>
              </a:rPr>
              <a:t>first</a:t>
            </a:r>
            <a:r>
              <a:rPr lang="en-US" sz="1600"/>
              <a:t> and </a:t>
            </a:r>
            <a:r>
              <a:rPr lang="en-US" sz="1600">
                <a:solidFill>
                  <a:schemeClr val="accent2"/>
                </a:solidFill>
              </a:rPr>
              <a:t>last</a:t>
            </a:r>
            <a:r>
              <a:rPr lang="en-US" sz="1600"/>
              <a:t> for GitHub, </a:t>
            </a:r>
            <a:r>
              <a:rPr lang="en-US" sz="1600">
                <a:solidFill>
                  <a:schemeClr val="accent2"/>
                </a:solidFill>
              </a:rPr>
              <a:t>limit</a:t>
            </a:r>
            <a:r>
              <a:rPr lang="en-US" sz="1600"/>
              <a:t> for Yelp</a:t>
            </a:r>
            <a:endParaRPr sz="1600"/>
          </a:p>
          <a:p>
            <a:pPr indent="-368300" lvl="1" marL="914400" rtl="0" algn="l">
              <a:spcBef>
                <a:spcPts val="0"/>
              </a:spcBef>
              <a:spcAft>
                <a:spcPts val="0"/>
              </a:spcAft>
              <a:buSzPts val="2200"/>
              <a:buChar char="̶"/>
            </a:pPr>
            <a:r>
              <a:rPr lang="en-US" sz="1600"/>
              <a:t>configured with </a:t>
            </a:r>
            <a:r>
              <a:rPr i="1" lang="en-US" sz="1600"/>
              <a:t>wild cards</a:t>
            </a:r>
            <a:r>
              <a:rPr lang="en-US" sz="1600"/>
              <a:t> </a:t>
            </a:r>
            <a:r>
              <a:rPr lang="en-US" sz="1600"/>
              <a:t>and</a:t>
            </a:r>
            <a:r>
              <a:rPr i="1" lang="en-US" sz="1600"/>
              <a:t> </a:t>
            </a:r>
            <a:r>
              <a:rPr i="1" lang="en-US" sz="1600"/>
              <a:t>regular expressions</a:t>
            </a:r>
            <a:endParaRPr i="1" sz="1600"/>
          </a:p>
          <a:p>
            <a:pPr indent="-368300" lvl="0" marL="457200" rtl="0" algn="l">
              <a:spcBef>
                <a:spcPts val="0"/>
              </a:spcBef>
              <a:spcAft>
                <a:spcPts val="0"/>
              </a:spcAft>
              <a:buSzPts val="2200"/>
              <a:buChar char="•"/>
            </a:pPr>
            <a:r>
              <a:rPr lang="en-US" sz="1800"/>
              <a:t>Connection pattern in GitHub set using the </a:t>
            </a:r>
            <a:r>
              <a:rPr i="1" lang="en-US" sz="1800"/>
              <a:t>limitedFields </a:t>
            </a:r>
            <a:r>
              <a:rPr lang="en-US" sz="1800"/>
              <a:t>property</a:t>
            </a:r>
            <a:endParaRPr sz="1800"/>
          </a:p>
          <a:p>
            <a:pPr indent="0" lvl="0" marL="0" rtl="0" algn="l">
              <a:spcBef>
                <a:spcPts val="1200"/>
              </a:spcBef>
              <a:spcAft>
                <a:spcPts val="0"/>
              </a:spcAft>
              <a:buNone/>
            </a:pPr>
            <a:r>
              <a:t/>
            </a:r>
            <a:endParaRPr sz="1800"/>
          </a:p>
          <a:p>
            <a:pPr indent="0" lvl="0" marL="0" rtl="0" algn="l">
              <a:spcBef>
                <a:spcPts val="1200"/>
              </a:spcBef>
              <a:spcAft>
                <a:spcPts val="0"/>
              </a:spcAft>
              <a:buNone/>
            </a:pPr>
            <a:r>
              <a:rPr b="1" lang="en-US" sz="2400">
                <a:solidFill>
                  <a:srgbClr val="FF5003"/>
                </a:solidFill>
              </a:rPr>
              <a:t>Default limits</a:t>
            </a:r>
            <a:r>
              <a:rPr lang="en-US" sz="2400"/>
              <a:t>:</a:t>
            </a:r>
            <a:endParaRPr sz="2400"/>
          </a:p>
          <a:p>
            <a:pPr indent="-368300" lvl="0" marL="457200" rtl="0" algn="l">
              <a:spcBef>
                <a:spcPts val="1200"/>
              </a:spcBef>
              <a:spcAft>
                <a:spcPts val="0"/>
              </a:spcAft>
              <a:buSzPts val="2200"/>
              <a:buChar char="•"/>
            </a:pPr>
            <a:r>
              <a:rPr lang="en-US" sz="1800"/>
              <a:t>Required by </a:t>
            </a:r>
            <a:r>
              <a:rPr i="1" lang="en-US" sz="1800"/>
              <a:t>21</a:t>
            </a:r>
            <a:r>
              <a:rPr lang="en-US" sz="1800"/>
              <a:t> fields in GitHub and </a:t>
            </a:r>
            <a:r>
              <a:rPr i="1" lang="en-US" sz="1800"/>
              <a:t>13</a:t>
            </a:r>
            <a:r>
              <a:rPr lang="en-US" sz="1800"/>
              <a:t> fields in Yelp</a:t>
            </a:r>
            <a:endParaRPr sz="1800"/>
          </a:p>
          <a:p>
            <a:pPr indent="-368300" lvl="0" marL="457200" rtl="0" algn="l">
              <a:spcBef>
                <a:spcPts val="0"/>
              </a:spcBef>
              <a:spcAft>
                <a:spcPts val="0"/>
              </a:spcAft>
              <a:buSzPts val="2200"/>
              <a:buChar char="•"/>
            </a:pPr>
            <a:r>
              <a:rPr lang="en-US" sz="1800"/>
              <a:t>Determined values using </a:t>
            </a:r>
            <a:r>
              <a:rPr i="1" lang="en-US" sz="1800"/>
              <a:t>API documentation</a:t>
            </a:r>
            <a:r>
              <a:rPr lang="en-US" sz="1800"/>
              <a:t> and </a:t>
            </a:r>
            <a:r>
              <a:rPr i="1" lang="en-US" sz="1800"/>
              <a:t>experimental queries</a:t>
            </a:r>
            <a:endParaRPr i="1" sz="1800"/>
          </a:p>
          <a:p>
            <a:pPr indent="-368300" lvl="0" marL="457200" rtl="0" algn="l">
              <a:spcBef>
                <a:spcPts val="0"/>
              </a:spcBef>
              <a:spcAft>
                <a:spcPts val="0"/>
              </a:spcAft>
              <a:buSzPts val="2200"/>
              <a:buChar char="•"/>
            </a:pPr>
            <a:r>
              <a:rPr lang="en-US" sz="1800"/>
              <a:t>API providers have these numbers readily available</a:t>
            </a:r>
            <a:endParaRPr sz="1800"/>
          </a:p>
        </p:txBody>
      </p:sp>
      <p:sp>
        <p:nvSpPr>
          <p:cNvPr id="576" name="Google Shape;576;p45"/>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Can the analysis be applied to </a:t>
            </a:r>
            <a:r>
              <a:rPr i="1" lang="en-US"/>
              <a:t>real-world</a:t>
            </a:r>
            <a:r>
              <a:rPr lang="en-US"/>
              <a:t> GraphQL APIs?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Hypothetical REST API</a:t>
            </a:r>
            <a:endParaRPr/>
          </a:p>
        </p:txBody>
      </p:sp>
      <p:sp>
        <p:nvSpPr>
          <p:cNvPr id="117" name="Google Shape;117;p19"/>
          <p:cNvSpPr/>
          <p:nvPr/>
        </p:nvSpPr>
        <p:spPr>
          <a:xfrm>
            <a:off x="3321888" y="1346313"/>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a:t>
            </a:r>
            <a:r>
              <a:rPr lang="en-US"/>
              <a:t> /users/alan_cha</a:t>
            </a:r>
            <a:endParaRPr/>
          </a:p>
        </p:txBody>
      </p:sp>
      <p:sp>
        <p:nvSpPr>
          <p:cNvPr id="118" name="Google Shape;118;p19"/>
          <p:cNvSpPr/>
          <p:nvPr/>
        </p:nvSpPr>
        <p:spPr>
          <a:xfrm>
            <a:off x="2272738" y="1781850"/>
            <a:ext cx="43278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“Alan”,</a:t>
            </a:r>
            <a:endParaRPr/>
          </a:p>
          <a:p>
            <a:pPr indent="0" lvl="0" marL="0" rtl="0" algn="l">
              <a:spcBef>
                <a:spcPts val="0"/>
              </a:spcBef>
              <a:spcAft>
                <a:spcPts val="0"/>
              </a:spcAft>
              <a:buNone/>
            </a:pPr>
            <a:r>
              <a:rPr lang="en-US"/>
              <a:t>  lastName: “Cha”,</a:t>
            </a:r>
            <a:endParaRPr/>
          </a:p>
          <a:p>
            <a:pPr indent="0" lvl="0" marL="0" rtl="0" algn="l">
              <a:spcBef>
                <a:spcPts val="0"/>
              </a:spcBef>
              <a:spcAft>
                <a:spcPts val="0"/>
              </a:spcAft>
              <a:buNone/>
            </a:pPr>
            <a:r>
              <a:rPr lang="en-US"/>
              <a:t>  friendIds: [“erik-wittern“, “gbaudart”, “JamesD123”],</a:t>
            </a:r>
            <a:endParaRPr/>
          </a:p>
          <a:p>
            <a:pPr indent="0" lvl="0" marL="0" rtl="0" algn="l">
              <a:spcBef>
                <a:spcPts val="0"/>
              </a:spcBef>
              <a:spcAft>
                <a:spcPts val="0"/>
              </a:spcAft>
              <a:buNone/>
            </a:pPr>
            <a:r>
              <a:rPr lang="en-US"/>
              <a:t>  interests: [“graphql”, “programming”]</a:t>
            </a:r>
            <a:endParaRPr/>
          </a:p>
          <a:p>
            <a:pPr indent="0" lvl="0" marL="0" rtl="0" algn="l">
              <a:spcBef>
                <a:spcPts val="0"/>
              </a:spcBef>
              <a:spcAft>
                <a:spcPts val="0"/>
              </a:spcAft>
              <a:buNone/>
            </a:pPr>
            <a:r>
              <a:rPr lang="en-US"/>
              <a:t>}</a:t>
            </a:r>
            <a:endParaRPr/>
          </a:p>
        </p:txBody>
      </p:sp>
      <p:sp>
        <p:nvSpPr>
          <p:cNvPr id="119" name="Google Shape;119;p19"/>
          <p:cNvSpPr/>
          <p:nvPr/>
        </p:nvSpPr>
        <p:spPr>
          <a:xfrm>
            <a:off x="615588" y="3495100"/>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a:t>
            </a:r>
            <a:r>
              <a:rPr lang="en-US"/>
              <a:t> /users/erik-wittern</a:t>
            </a:r>
            <a:endParaRPr/>
          </a:p>
        </p:txBody>
      </p:sp>
      <p:sp>
        <p:nvSpPr>
          <p:cNvPr id="120" name="Google Shape;120;p19"/>
          <p:cNvSpPr/>
          <p:nvPr/>
        </p:nvSpPr>
        <p:spPr>
          <a:xfrm>
            <a:off x="617425" y="395442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“Erik”,</a:t>
            </a:r>
            <a:endParaRPr/>
          </a:p>
          <a:p>
            <a:pPr indent="0" lvl="0" marL="0" rtl="0" algn="l">
              <a:spcBef>
                <a:spcPts val="0"/>
              </a:spcBef>
              <a:spcAft>
                <a:spcPts val="0"/>
              </a:spcAft>
              <a:buNone/>
            </a:pPr>
            <a:r>
              <a:rPr lang="en-US"/>
              <a:t>  lastName: “Wittern”,</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121" name="Google Shape;121;p19"/>
          <p:cNvSpPr/>
          <p:nvPr/>
        </p:nvSpPr>
        <p:spPr>
          <a:xfrm>
            <a:off x="2664200" y="3623550"/>
            <a:ext cx="4560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3321888" y="3495100"/>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a:t>
            </a:r>
            <a:r>
              <a:rPr lang="en-US"/>
              <a:t> /users/gbaudart</a:t>
            </a:r>
            <a:endParaRPr/>
          </a:p>
        </p:txBody>
      </p:sp>
      <p:sp>
        <p:nvSpPr>
          <p:cNvPr id="123" name="Google Shape;123;p19"/>
          <p:cNvSpPr/>
          <p:nvPr/>
        </p:nvSpPr>
        <p:spPr>
          <a:xfrm>
            <a:off x="3323725" y="395442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a:t>
            </a:r>
            <a:r>
              <a:rPr lang="en-US"/>
              <a:t>Guillaume</a:t>
            </a:r>
            <a:r>
              <a:rPr lang="en-US"/>
              <a:t>”,</a:t>
            </a:r>
            <a:endParaRPr/>
          </a:p>
          <a:p>
            <a:pPr indent="0" lvl="0" marL="0" rtl="0" algn="l">
              <a:spcBef>
                <a:spcPts val="0"/>
              </a:spcBef>
              <a:spcAft>
                <a:spcPts val="0"/>
              </a:spcAft>
              <a:buNone/>
            </a:pPr>
            <a:r>
              <a:rPr lang="en-US"/>
              <a:t>  lastName: “Baudart”,</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124" name="Google Shape;124;p19"/>
          <p:cNvSpPr/>
          <p:nvPr/>
        </p:nvSpPr>
        <p:spPr>
          <a:xfrm>
            <a:off x="5370500" y="3623550"/>
            <a:ext cx="4560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6028213" y="3495100"/>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a:t>
            </a:r>
            <a:r>
              <a:rPr lang="en-US"/>
              <a:t> /users/</a:t>
            </a:r>
            <a:r>
              <a:rPr lang="en-US"/>
              <a:t>JamesD123</a:t>
            </a:r>
            <a:endParaRPr/>
          </a:p>
        </p:txBody>
      </p:sp>
      <p:sp>
        <p:nvSpPr>
          <p:cNvPr id="126" name="Google Shape;126;p19"/>
          <p:cNvSpPr/>
          <p:nvPr/>
        </p:nvSpPr>
        <p:spPr>
          <a:xfrm>
            <a:off x="6030050" y="395442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“James”,</a:t>
            </a:r>
            <a:endParaRPr/>
          </a:p>
          <a:p>
            <a:pPr indent="0" lvl="0" marL="0" rtl="0" algn="l">
              <a:spcBef>
                <a:spcPts val="0"/>
              </a:spcBef>
              <a:spcAft>
                <a:spcPts val="0"/>
              </a:spcAft>
              <a:buNone/>
            </a:pPr>
            <a:r>
              <a:rPr lang="en-US"/>
              <a:t>  lastName: “Davis”,</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127" name="Google Shape;127;p19"/>
          <p:cNvSpPr/>
          <p:nvPr/>
        </p:nvSpPr>
        <p:spPr>
          <a:xfrm>
            <a:off x="8076825" y="3623550"/>
            <a:ext cx="4560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5276950" y="1414450"/>
            <a:ext cx="4560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3281838" y="2487875"/>
            <a:ext cx="1025100" cy="241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4361413" y="2487875"/>
            <a:ext cx="861300" cy="241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5277188" y="2487875"/>
            <a:ext cx="1120500" cy="241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rot="8570292">
            <a:off x="2014713" y="2998789"/>
            <a:ext cx="1483939" cy="24132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rot="5401120">
            <a:off x="4331737" y="3042600"/>
            <a:ext cx="920700" cy="24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rot="2470665">
            <a:off x="6179705" y="3000940"/>
            <a:ext cx="1384271" cy="24152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3026350" y="641850"/>
            <a:ext cx="2820600" cy="545100"/>
          </a:xfrm>
          <a:prstGeom prst="bevel">
            <a:avLst>
              <a:gd fmla="val 12500"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Task: get Alan’s fri</a:t>
            </a:r>
            <a:r>
              <a:rPr lang="en-US"/>
              <a:t>e</a:t>
            </a:r>
            <a:r>
              <a:rPr lang="en-US"/>
              <a:t>nds’ names</a:t>
            </a:r>
            <a:endParaRPr/>
          </a:p>
        </p:txBody>
      </p:sp>
      <p:sp>
        <p:nvSpPr>
          <p:cNvPr id="136" name="Google Shape;136;p19"/>
          <p:cNvSpPr/>
          <p:nvPr/>
        </p:nvSpPr>
        <p:spPr>
          <a:xfrm>
            <a:off x="752100" y="4243325"/>
            <a:ext cx="16677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3463575" y="4243325"/>
            <a:ext cx="18672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6158700" y="4243325"/>
            <a:ext cx="16014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6"/>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RQ2</a:t>
            </a:r>
            <a:endParaRPr>
              <a:solidFill>
                <a:schemeClr val="dk1"/>
              </a:solidFill>
            </a:endParaRPr>
          </a:p>
          <a:p>
            <a:pPr indent="0" lvl="0" marL="0" rtl="0" algn="l">
              <a:spcBef>
                <a:spcPts val="0"/>
              </a:spcBef>
              <a:spcAft>
                <a:spcPts val="0"/>
              </a:spcAft>
              <a:buNone/>
            </a:pPr>
            <a:r>
              <a:t/>
            </a:r>
            <a:endParaRPr/>
          </a:p>
        </p:txBody>
      </p:sp>
      <p:sp>
        <p:nvSpPr>
          <p:cNvPr id="583" name="Google Shape;583;p46"/>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Does the analysis produce cost </a:t>
            </a:r>
            <a:r>
              <a:rPr i="1" lang="en-US"/>
              <a:t>upper-bounds</a:t>
            </a:r>
            <a:r>
              <a:rPr lang="en-US"/>
              <a:t>?</a:t>
            </a:r>
            <a:endParaRPr/>
          </a:p>
        </p:txBody>
      </p:sp>
      <p:sp>
        <p:nvSpPr>
          <p:cNvPr id="584" name="Google Shape;584;p46"/>
          <p:cNvSpPr txBox="1"/>
          <p:nvPr/>
        </p:nvSpPr>
        <p:spPr>
          <a:xfrm>
            <a:off x="-650500" y="1895700"/>
            <a:ext cx="51036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85" name="Google Shape;585;p46"/>
          <p:cNvPicPr preferRelativeResize="0"/>
          <p:nvPr/>
        </p:nvPicPr>
        <p:blipFill>
          <a:blip r:embed="rId3">
            <a:alphaModFix/>
          </a:blip>
          <a:stretch>
            <a:fillRect/>
          </a:stretch>
        </p:blipFill>
        <p:spPr>
          <a:xfrm>
            <a:off x="2125350" y="1065999"/>
            <a:ext cx="4889550" cy="42773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7"/>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RQ3</a:t>
            </a:r>
            <a:endParaRPr>
              <a:solidFill>
                <a:schemeClr val="dk1"/>
              </a:solidFill>
            </a:endParaRPr>
          </a:p>
          <a:p>
            <a:pPr indent="0" lvl="0" marL="0" rtl="0" algn="l">
              <a:spcBef>
                <a:spcPts val="0"/>
              </a:spcBef>
              <a:spcAft>
                <a:spcPts val="0"/>
              </a:spcAft>
              <a:buNone/>
            </a:pPr>
            <a:r>
              <a:t/>
            </a:r>
            <a:endParaRPr/>
          </a:p>
        </p:txBody>
      </p:sp>
      <p:sp>
        <p:nvSpPr>
          <p:cNvPr id="592" name="Google Shape;592;p47"/>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Are these bounds useful, i.e. </a:t>
            </a:r>
            <a:r>
              <a:rPr i="1" lang="en-US"/>
              <a:t>close enough</a:t>
            </a:r>
            <a:r>
              <a:rPr lang="en-US"/>
              <a:t> to the actual costs?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93" name="Google Shape;593;p47"/>
          <p:cNvPicPr preferRelativeResize="0"/>
          <p:nvPr/>
        </p:nvPicPr>
        <p:blipFill>
          <a:blip r:embed="rId3">
            <a:alphaModFix/>
          </a:blip>
          <a:stretch>
            <a:fillRect/>
          </a:stretch>
        </p:blipFill>
        <p:spPr>
          <a:xfrm>
            <a:off x="1495912" y="1257422"/>
            <a:ext cx="6152176" cy="3965775"/>
          </a:xfrm>
          <a:prstGeom prst="rect">
            <a:avLst/>
          </a:prstGeom>
          <a:noFill/>
          <a:ln>
            <a:noFill/>
          </a:ln>
        </p:spPr>
      </p:pic>
      <p:grpSp>
        <p:nvGrpSpPr>
          <p:cNvPr id="594" name="Google Shape;594;p47"/>
          <p:cNvGrpSpPr/>
          <p:nvPr/>
        </p:nvGrpSpPr>
        <p:grpSpPr>
          <a:xfrm>
            <a:off x="4049700" y="2515450"/>
            <a:ext cx="3439375" cy="2391625"/>
            <a:chOff x="4049700" y="2515450"/>
            <a:chExt cx="3439375" cy="2391625"/>
          </a:xfrm>
        </p:grpSpPr>
        <p:sp>
          <p:nvSpPr>
            <p:cNvPr id="595" name="Google Shape;595;p47"/>
            <p:cNvSpPr/>
            <p:nvPr/>
          </p:nvSpPr>
          <p:spPr>
            <a:xfrm>
              <a:off x="4049700" y="2515450"/>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7"/>
            <p:cNvSpPr/>
            <p:nvPr/>
          </p:nvSpPr>
          <p:spPr>
            <a:xfrm>
              <a:off x="5844875" y="2515450"/>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7"/>
            <p:cNvSpPr/>
            <p:nvPr/>
          </p:nvSpPr>
          <p:spPr>
            <a:xfrm>
              <a:off x="6772375" y="2515450"/>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7"/>
            <p:cNvSpPr/>
            <p:nvPr/>
          </p:nvSpPr>
          <p:spPr>
            <a:xfrm>
              <a:off x="4049700" y="4622975"/>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7"/>
            <p:cNvSpPr/>
            <p:nvPr/>
          </p:nvSpPr>
          <p:spPr>
            <a:xfrm>
              <a:off x="5844875" y="4622975"/>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7"/>
            <p:cNvSpPr/>
            <p:nvPr/>
          </p:nvSpPr>
          <p:spPr>
            <a:xfrm>
              <a:off x="6772375" y="4622975"/>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47"/>
          <p:cNvGrpSpPr/>
          <p:nvPr/>
        </p:nvGrpSpPr>
        <p:grpSpPr>
          <a:xfrm>
            <a:off x="4049700" y="2231350"/>
            <a:ext cx="2511875" cy="2391625"/>
            <a:chOff x="4049700" y="2231350"/>
            <a:chExt cx="2511875" cy="2391625"/>
          </a:xfrm>
        </p:grpSpPr>
        <p:sp>
          <p:nvSpPr>
            <p:cNvPr id="602" name="Google Shape;602;p47"/>
            <p:cNvSpPr/>
            <p:nvPr/>
          </p:nvSpPr>
          <p:spPr>
            <a:xfrm>
              <a:off x="4049700" y="2231350"/>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7"/>
            <p:cNvSpPr/>
            <p:nvPr/>
          </p:nvSpPr>
          <p:spPr>
            <a:xfrm>
              <a:off x="5844875" y="2231350"/>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7"/>
            <p:cNvSpPr/>
            <p:nvPr/>
          </p:nvSpPr>
          <p:spPr>
            <a:xfrm>
              <a:off x="4049700" y="4338875"/>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7"/>
            <p:cNvSpPr/>
            <p:nvPr/>
          </p:nvSpPr>
          <p:spPr>
            <a:xfrm>
              <a:off x="5844875" y="4338875"/>
              <a:ext cx="716700" cy="284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94"/>
                                        </p:tgtEl>
                                      </p:cBhvr>
                                    </p:animEffect>
                                    <p:set>
                                      <p:cBhvr>
                                        <p:cTn dur="1" fill="hold">
                                          <p:stCondLst>
                                            <p:cond delay="1000"/>
                                          </p:stCondLst>
                                        </p:cTn>
                                        <p:tgtEl>
                                          <p:spTgt spid="59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1"/>
                                        </p:tgtEl>
                                      </p:cBhvr>
                                    </p:animEffect>
                                    <p:set>
                                      <p:cBhvr>
                                        <p:cTn dur="1" fill="hold">
                                          <p:stCondLst>
                                            <p:cond delay="1000"/>
                                          </p:stCondLst>
                                        </p:cTn>
                                        <p:tgtEl>
                                          <p:spTgt spid="6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8"/>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RQ4</a:t>
            </a:r>
            <a:endParaRPr>
              <a:solidFill>
                <a:schemeClr val="dk1"/>
              </a:solidFill>
            </a:endParaRPr>
          </a:p>
          <a:p>
            <a:pPr indent="0" lvl="0" marL="0" rtl="0" algn="l">
              <a:spcBef>
                <a:spcPts val="0"/>
              </a:spcBef>
              <a:spcAft>
                <a:spcPts val="0"/>
              </a:spcAft>
              <a:buNone/>
            </a:pPr>
            <a:r>
              <a:t/>
            </a:r>
            <a:endParaRPr/>
          </a:p>
        </p:txBody>
      </p:sp>
      <p:sp>
        <p:nvSpPr>
          <p:cNvPr id="612" name="Google Shape;612;p48"/>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Is our analysis cheap enough for use in API management?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3" name="Google Shape;613;p48"/>
          <p:cNvSpPr txBox="1"/>
          <p:nvPr/>
        </p:nvSpPr>
        <p:spPr>
          <a:xfrm>
            <a:off x="5100950" y="1147263"/>
            <a:ext cx="3354600" cy="4053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2017 MacBook Pro </a:t>
            </a:r>
            <a:endParaRPr sz="1800"/>
          </a:p>
          <a:p>
            <a:pPr indent="0" lvl="0" marL="0" rtl="0" algn="ctr">
              <a:spcBef>
                <a:spcPts val="0"/>
              </a:spcBef>
              <a:spcAft>
                <a:spcPts val="0"/>
              </a:spcAft>
              <a:buNone/>
            </a:pPr>
            <a:r>
              <a:rPr lang="en-US" sz="1800"/>
              <a:t>8-core Intel i7 processor</a:t>
            </a:r>
            <a:endParaRPr sz="1800"/>
          </a:p>
          <a:p>
            <a:pPr indent="0" lvl="0" marL="0" rtl="0" algn="ctr">
              <a:spcBef>
                <a:spcPts val="0"/>
              </a:spcBef>
              <a:spcAft>
                <a:spcPts val="0"/>
              </a:spcAft>
              <a:buNone/>
            </a:pPr>
            <a:r>
              <a:rPr lang="en-US" sz="1800"/>
              <a:t>16 GB of memory</a:t>
            </a:r>
            <a:endParaRPr sz="1800"/>
          </a:p>
          <a:p>
            <a:pPr indent="0" lvl="0" marL="0" rtl="0" algn="l">
              <a:spcBef>
                <a:spcPts val="0"/>
              </a:spcBef>
              <a:spcAft>
                <a:spcPts val="0"/>
              </a:spcAft>
              <a:buNone/>
            </a:pPr>
            <a:r>
              <a:t/>
            </a:r>
            <a:endParaRPr sz="1800"/>
          </a:p>
          <a:p>
            <a:pPr indent="0" lvl="0" marL="0" rtl="0" algn="ctr">
              <a:spcBef>
                <a:spcPts val="0"/>
              </a:spcBef>
              <a:spcAft>
                <a:spcPts val="0"/>
              </a:spcAft>
              <a:buNone/>
            </a:pPr>
            <a:r>
              <a:rPr b="1" lang="en-US" sz="1800">
                <a:solidFill>
                  <a:srgbClr val="FF5003"/>
                </a:solidFill>
              </a:rPr>
              <a:t>Median processing time</a:t>
            </a:r>
            <a:endParaRPr b="1" sz="1800">
              <a:solidFill>
                <a:srgbClr val="FF5003"/>
              </a:solidFill>
            </a:endParaRPr>
          </a:p>
          <a:p>
            <a:pPr indent="0" lvl="0" marL="0" rtl="0" algn="ctr">
              <a:spcBef>
                <a:spcPts val="0"/>
              </a:spcBef>
              <a:spcAft>
                <a:spcPts val="0"/>
              </a:spcAft>
              <a:buNone/>
            </a:pPr>
            <a:r>
              <a:rPr lang="en-US" sz="1800"/>
              <a:t>3.0 ms for queries</a:t>
            </a:r>
            <a:endParaRPr sz="1800"/>
          </a:p>
          <a:p>
            <a:pPr indent="0" lvl="0" marL="0" rtl="0" algn="ctr">
              <a:spcBef>
                <a:spcPts val="0"/>
              </a:spcBef>
              <a:spcAft>
                <a:spcPts val="0"/>
              </a:spcAft>
              <a:buNone/>
            </a:pPr>
            <a:r>
              <a:rPr lang="en-US" sz="1800"/>
              <a:t>1.1 ms for responses</a:t>
            </a:r>
            <a:endParaRPr sz="1800"/>
          </a:p>
          <a:p>
            <a:pPr indent="0" lvl="0" marL="0" rtl="0" algn="l">
              <a:spcBef>
                <a:spcPts val="0"/>
              </a:spcBef>
              <a:spcAft>
                <a:spcPts val="0"/>
              </a:spcAft>
              <a:buNone/>
            </a:pPr>
            <a:r>
              <a:t/>
            </a:r>
            <a:endParaRPr sz="1800"/>
          </a:p>
          <a:p>
            <a:pPr indent="0" lvl="0" marL="0" rtl="0" algn="ctr">
              <a:spcBef>
                <a:spcPts val="0"/>
              </a:spcBef>
              <a:spcAft>
                <a:spcPts val="0"/>
              </a:spcAft>
              <a:buNone/>
            </a:pPr>
            <a:r>
              <a:rPr b="1" lang="en-US" sz="1800">
                <a:solidFill>
                  <a:srgbClr val="FF5003"/>
                </a:solidFill>
              </a:rPr>
              <a:t>95% percentile </a:t>
            </a:r>
            <a:endParaRPr b="1" sz="1800">
              <a:solidFill>
                <a:srgbClr val="FF5003"/>
              </a:solidFill>
            </a:endParaRPr>
          </a:p>
          <a:p>
            <a:pPr indent="0" lvl="0" marL="0" rtl="0" algn="ctr">
              <a:spcBef>
                <a:spcPts val="0"/>
              </a:spcBef>
              <a:spcAft>
                <a:spcPts val="0"/>
              </a:spcAft>
              <a:buNone/>
            </a:pPr>
            <a:r>
              <a:rPr lang="en-US" sz="1800"/>
              <a:t>7.3 ms for queries</a:t>
            </a:r>
            <a:endParaRPr sz="1800"/>
          </a:p>
          <a:p>
            <a:pPr indent="0" lvl="0" marL="0" rtl="0" algn="ctr">
              <a:spcBef>
                <a:spcPts val="0"/>
              </a:spcBef>
              <a:spcAft>
                <a:spcPts val="0"/>
              </a:spcAft>
              <a:buNone/>
            </a:pPr>
            <a:r>
              <a:rPr lang="en-US" sz="1800"/>
              <a:t>4 ms for responses</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i="1" lang="en-US" sz="1800"/>
              <a:t>Linear time</a:t>
            </a:r>
            <a:r>
              <a:rPr lang="en-US" sz="1800"/>
              <a:t> as a function</a:t>
            </a:r>
            <a:endParaRPr sz="1800"/>
          </a:p>
          <a:p>
            <a:pPr indent="0" lvl="0" marL="0" rtl="0" algn="ctr">
              <a:spcBef>
                <a:spcPts val="0"/>
              </a:spcBef>
              <a:spcAft>
                <a:spcPts val="0"/>
              </a:spcAft>
              <a:buNone/>
            </a:pPr>
            <a:r>
              <a:rPr lang="en-US" sz="1800"/>
              <a:t>of the query and response size</a:t>
            </a:r>
            <a:endParaRPr sz="1800"/>
          </a:p>
        </p:txBody>
      </p:sp>
      <p:pic>
        <p:nvPicPr>
          <p:cNvPr id="614" name="Google Shape;614;p48"/>
          <p:cNvPicPr preferRelativeResize="0"/>
          <p:nvPr/>
        </p:nvPicPr>
        <p:blipFill>
          <a:blip r:embed="rId3">
            <a:alphaModFix/>
          </a:blip>
          <a:stretch>
            <a:fillRect/>
          </a:stretch>
        </p:blipFill>
        <p:spPr>
          <a:xfrm>
            <a:off x="456150" y="1738221"/>
            <a:ext cx="4529848" cy="30212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9"/>
          <p:cNvSpPr/>
          <p:nvPr/>
        </p:nvSpPr>
        <p:spPr>
          <a:xfrm>
            <a:off x="4911586" y="3928212"/>
            <a:ext cx="2200500" cy="140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9"/>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22" name="Google Shape;622;p49"/>
          <p:cNvSpPr txBox="1"/>
          <p:nvPr>
            <p:ph idx="1" type="body"/>
          </p:nvPr>
        </p:nvSpPr>
        <p:spPr>
          <a:xfrm>
            <a:off x="457200" y="670030"/>
            <a:ext cx="8229600" cy="2445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23" name="Google Shape;623;p49"/>
          <p:cNvPicPr preferRelativeResize="0"/>
          <p:nvPr/>
        </p:nvPicPr>
        <p:blipFill rotWithShape="1">
          <a:blip r:embed="rId3">
            <a:alphaModFix/>
          </a:blip>
          <a:srcRect b="921" l="0" r="0" t="0"/>
          <a:stretch/>
        </p:blipFill>
        <p:spPr>
          <a:xfrm>
            <a:off x="3500153" y="1354967"/>
            <a:ext cx="2441309" cy="2412155"/>
          </a:xfrm>
          <a:prstGeom prst="rect">
            <a:avLst/>
          </a:prstGeom>
          <a:noFill/>
          <a:ln cap="flat" cmpd="sng" w="9525">
            <a:solidFill>
              <a:schemeClr val="dk2"/>
            </a:solidFill>
            <a:prstDash val="solid"/>
            <a:round/>
            <a:headEnd len="sm" w="sm" type="none"/>
            <a:tailEnd len="sm" w="sm" type="none"/>
          </a:ln>
        </p:spPr>
      </p:pic>
      <p:pic>
        <p:nvPicPr>
          <p:cNvPr id="624" name="Google Shape;624;p49"/>
          <p:cNvPicPr preferRelativeResize="0"/>
          <p:nvPr/>
        </p:nvPicPr>
        <p:blipFill rotWithShape="1">
          <a:blip r:embed="rId4">
            <a:alphaModFix/>
          </a:blip>
          <a:srcRect b="921" l="0" r="0" t="0"/>
          <a:stretch/>
        </p:blipFill>
        <p:spPr>
          <a:xfrm>
            <a:off x="6008379" y="1354967"/>
            <a:ext cx="2443914" cy="2412154"/>
          </a:xfrm>
          <a:prstGeom prst="rect">
            <a:avLst/>
          </a:prstGeom>
          <a:noFill/>
          <a:ln cap="flat" cmpd="sng" w="9525">
            <a:solidFill>
              <a:schemeClr val="dk2"/>
            </a:solidFill>
            <a:prstDash val="solid"/>
            <a:round/>
            <a:headEnd len="sm" w="sm" type="none"/>
            <a:tailEnd len="sm" w="sm" type="none"/>
          </a:ln>
        </p:spPr>
      </p:pic>
      <p:pic>
        <p:nvPicPr>
          <p:cNvPr id="625" name="Google Shape;625;p49"/>
          <p:cNvPicPr preferRelativeResize="0"/>
          <p:nvPr/>
        </p:nvPicPr>
        <p:blipFill rotWithShape="1">
          <a:blip r:embed="rId5">
            <a:alphaModFix/>
          </a:blip>
          <a:srcRect b="0" l="0" r="10" t="0"/>
          <a:stretch/>
        </p:blipFill>
        <p:spPr>
          <a:xfrm>
            <a:off x="1022139" y="1354967"/>
            <a:ext cx="2410909" cy="2412154"/>
          </a:xfrm>
          <a:prstGeom prst="rect">
            <a:avLst/>
          </a:prstGeom>
          <a:noFill/>
          <a:ln cap="flat" cmpd="sng" w="9525">
            <a:solidFill>
              <a:schemeClr val="dk2"/>
            </a:solidFill>
            <a:prstDash val="solid"/>
            <a:round/>
            <a:headEnd len="sm" w="sm" type="none"/>
            <a:tailEnd len="sm" w="sm" type="none"/>
          </a:ln>
        </p:spPr>
      </p:pic>
      <p:sp>
        <p:nvSpPr>
          <p:cNvPr id="626" name="Google Shape;626;p49"/>
          <p:cNvSpPr/>
          <p:nvPr/>
        </p:nvSpPr>
        <p:spPr>
          <a:xfrm>
            <a:off x="1022082" y="1012963"/>
            <a:ext cx="2410800" cy="34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Library A</a:t>
            </a:r>
            <a:endParaRPr/>
          </a:p>
        </p:txBody>
      </p:sp>
      <p:sp>
        <p:nvSpPr>
          <p:cNvPr id="627" name="Google Shape;627;p49"/>
          <p:cNvSpPr/>
          <p:nvPr/>
        </p:nvSpPr>
        <p:spPr>
          <a:xfrm>
            <a:off x="3500151" y="1012963"/>
            <a:ext cx="2443800" cy="34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Library B</a:t>
            </a:r>
            <a:endParaRPr/>
          </a:p>
        </p:txBody>
      </p:sp>
      <p:sp>
        <p:nvSpPr>
          <p:cNvPr id="628" name="Google Shape;628;p49"/>
          <p:cNvSpPr/>
          <p:nvPr/>
        </p:nvSpPr>
        <p:spPr>
          <a:xfrm>
            <a:off x="6011050" y="1012963"/>
            <a:ext cx="2443800" cy="34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Library C</a:t>
            </a:r>
            <a:endParaRPr/>
          </a:p>
        </p:txBody>
      </p:sp>
      <p:sp>
        <p:nvSpPr>
          <p:cNvPr id="629" name="Google Shape;629;p49"/>
          <p:cNvSpPr/>
          <p:nvPr/>
        </p:nvSpPr>
        <p:spPr>
          <a:xfrm rot="-5400000">
            <a:off x="-351124" y="2395475"/>
            <a:ext cx="2413500" cy="333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Open-source</a:t>
            </a:r>
            <a:endParaRPr/>
          </a:p>
        </p:txBody>
      </p:sp>
      <p:pic>
        <p:nvPicPr>
          <p:cNvPr id="630" name="Google Shape;630;p49"/>
          <p:cNvPicPr preferRelativeResize="0"/>
          <p:nvPr/>
        </p:nvPicPr>
        <p:blipFill>
          <a:blip r:embed="rId6">
            <a:alphaModFix/>
          </a:blip>
          <a:stretch>
            <a:fillRect/>
          </a:stretch>
        </p:blipFill>
        <p:spPr>
          <a:xfrm>
            <a:off x="4940851" y="4151725"/>
            <a:ext cx="2144172" cy="956375"/>
          </a:xfrm>
          <a:prstGeom prst="rect">
            <a:avLst/>
          </a:prstGeom>
          <a:noFill/>
          <a:ln>
            <a:noFill/>
          </a:ln>
        </p:spPr>
      </p:pic>
      <p:sp>
        <p:nvSpPr>
          <p:cNvPr id="631" name="Google Shape;631;p49"/>
          <p:cNvSpPr/>
          <p:nvPr/>
        </p:nvSpPr>
        <p:spPr>
          <a:xfrm rot="-5400000">
            <a:off x="1777313" y="4477875"/>
            <a:ext cx="1413300" cy="30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Closed-source</a:t>
            </a:r>
            <a:endParaRPr/>
          </a:p>
        </p:txBody>
      </p:sp>
      <p:sp>
        <p:nvSpPr>
          <p:cNvPr id="632" name="Google Shape;632;p49"/>
          <p:cNvSpPr/>
          <p:nvPr/>
        </p:nvSpPr>
        <p:spPr>
          <a:xfrm>
            <a:off x="2635864" y="3923200"/>
            <a:ext cx="2200500" cy="140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3" name="Google Shape;633;p49"/>
          <p:cNvPicPr preferRelativeResize="0"/>
          <p:nvPr/>
        </p:nvPicPr>
        <p:blipFill>
          <a:blip r:embed="rId7">
            <a:alphaModFix/>
          </a:blip>
          <a:stretch>
            <a:fillRect/>
          </a:stretch>
        </p:blipFill>
        <p:spPr>
          <a:xfrm>
            <a:off x="3230113" y="4123913"/>
            <a:ext cx="1011976" cy="1011976"/>
          </a:xfrm>
          <a:prstGeom prst="rect">
            <a:avLst/>
          </a:prstGeom>
          <a:noFill/>
          <a:ln>
            <a:noFill/>
          </a:ln>
        </p:spPr>
      </p:pic>
      <p:pic>
        <p:nvPicPr>
          <p:cNvPr id="634" name="Google Shape;634;p49"/>
          <p:cNvPicPr preferRelativeResize="0"/>
          <p:nvPr/>
        </p:nvPicPr>
        <p:blipFill rotWithShape="1">
          <a:blip r:embed="rId8">
            <a:alphaModFix/>
          </a:blip>
          <a:srcRect b="0" l="36236" r="31094" t="0"/>
          <a:stretch/>
        </p:blipFill>
        <p:spPr>
          <a:xfrm>
            <a:off x="1333333" y="3155425"/>
            <a:ext cx="1788280" cy="535500"/>
          </a:xfrm>
          <a:prstGeom prst="rect">
            <a:avLst/>
          </a:prstGeom>
          <a:noFill/>
          <a:ln cap="flat" cmpd="sng" w="9525">
            <a:solidFill>
              <a:schemeClr val="dk2"/>
            </a:solidFill>
            <a:prstDash val="solid"/>
            <a:round/>
            <a:headEnd len="sm" w="sm" type="none"/>
            <a:tailEnd len="sm" w="sm" type="none"/>
          </a:ln>
        </p:spPr>
      </p:pic>
      <p:pic>
        <p:nvPicPr>
          <p:cNvPr id="635" name="Google Shape;635;p49"/>
          <p:cNvPicPr preferRelativeResize="0"/>
          <p:nvPr/>
        </p:nvPicPr>
        <p:blipFill rotWithShape="1">
          <a:blip r:embed="rId9">
            <a:alphaModFix/>
          </a:blip>
          <a:srcRect b="0" l="35756" r="31370" t="0"/>
          <a:stretch/>
        </p:blipFill>
        <p:spPr>
          <a:xfrm>
            <a:off x="3883349" y="3148552"/>
            <a:ext cx="1788300" cy="549248"/>
          </a:xfrm>
          <a:prstGeom prst="rect">
            <a:avLst/>
          </a:prstGeom>
          <a:noFill/>
          <a:ln cap="flat" cmpd="sng" w="9525">
            <a:solidFill>
              <a:schemeClr val="dk2"/>
            </a:solidFill>
            <a:prstDash val="solid"/>
            <a:round/>
            <a:headEnd len="sm" w="sm" type="none"/>
            <a:tailEnd len="sm" w="sm" type="none"/>
          </a:ln>
        </p:spPr>
      </p:pic>
      <p:pic>
        <p:nvPicPr>
          <p:cNvPr id="636" name="Google Shape;636;p49"/>
          <p:cNvPicPr preferRelativeResize="0"/>
          <p:nvPr/>
        </p:nvPicPr>
        <p:blipFill rotWithShape="1">
          <a:blip r:embed="rId10">
            <a:alphaModFix/>
          </a:blip>
          <a:srcRect b="0" l="36044" r="31345" t="0"/>
          <a:stretch/>
        </p:blipFill>
        <p:spPr>
          <a:xfrm>
            <a:off x="6433375" y="3155425"/>
            <a:ext cx="1593926" cy="53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50"/>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43" name="Google Shape;643;p50"/>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4" name="Google Shape;644;p50"/>
          <p:cNvSpPr txBox="1"/>
          <p:nvPr/>
        </p:nvSpPr>
        <p:spPr>
          <a:xfrm>
            <a:off x="188700" y="2250425"/>
            <a:ext cx="8766600" cy="148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800">
                <a:solidFill>
                  <a:srgbClr val="FF5003"/>
                </a:solidFill>
              </a:rPr>
              <a:t>BQ1</a:t>
            </a:r>
            <a:r>
              <a:rPr lang="en-US" sz="2800"/>
              <a:t>: How large might the response be?</a:t>
            </a:r>
            <a:endParaRPr sz="2800"/>
          </a:p>
          <a:p>
            <a:pPr indent="0" lvl="0" marL="0" rtl="0" algn="ctr">
              <a:spcBef>
                <a:spcPts val="1000"/>
              </a:spcBef>
              <a:spcAft>
                <a:spcPts val="0"/>
              </a:spcAft>
              <a:buNone/>
            </a:pPr>
            <a:r>
              <a:rPr b="1" lang="en-US" sz="2800">
                <a:solidFill>
                  <a:srgbClr val="FF5003"/>
                </a:solidFill>
              </a:rPr>
              <a:t>BQ2</a:t>
            </a:r>
            <a:r>
              <a:rPr lang="en-US" sz="2800"/>
              <a:t>: How many resolver functions might be invoked?</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1"/>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51" name="Google Shape;651;p51"/>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52" name="Google Shape;652;p51"/>
          <p:cNvPicPr preferRelativeResize="0"/>
          <p:nvPr/>
        </p:nvPicPr>
        <p:blipFill>
          <a:blip r:embed="rId3">
            <a:alphaModFix/>
          </a:blip>
          <a:stretch>
            <a:fillRect/>
          </a:stretch>
        </p:blipFill>
        <p:spPr>
          <a:xfrm>
            <a:off x="1935434" y="951575"/>
            <a:ext cx="5273110" cy="2204840"/>
          </a:xfrm>
          <a:prstGeom prst="rect">
            <a:avLst/>
          </a:prstGeom>
          <a:noFill/>
          <a:ln>
            <a:noFill/>
          </a:ln>
        </p:spPr>
      </p:pic>
      <p:pic>
        <p:nvPicPr>
          <p:cNvPr id="653" name="Google Shape;653;p51"/>
          <p:cNvPicPr preferRelativeResize="0"/>
          <p:nvPr/>
        </p:nvPicPr>
        <p:blipFill>
          <a:blip r:embed="rId4">
            <a:alphaModFix/>
          </a:blip>
          <a:stretch>
            <a:fillRect/>
          </a:stretch>
        </p:blipFill>
        <p:spPr>
          <a:xfrm>
            <a:off x="1932678" y="3193611"/>
            <a:ext cx="5278624" cy="22048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2"/>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60" name="Google Shape;660;p52"/>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61" name="Google Shape;661;p52"/>
          <p:cNvPicPr preferRelativeResize="0"/>
          <p:nvPr/>
        </p:nvPicPr>
        <p:blipFill>
          <a:blip r:embed="rId3">
            <a:alphaModFix/>
          </a:blip>
          <a:stretch>
            <a:fillRect/>
          </a:stretch>
        </p:blipFill>
        <p:spPr>
          <a:xfrm>
            <a:off x="1040950" y="1031250"/>
            <a:ext cx="7062099" cy="2952825"/>
          </a:xfrm>
          <a:prstGeom prst="rect">
            <a:avLst/>
          </a:prstGeom>
          <a:noFill/>
          <a:ln>
            <a:noFill/>
          </a:ln>
        </p:spPr>
      </p:pic>
      <p:sp>
        <p:nvSpPr>
          <p:cNvPr id="662" name="Google Shape;662;p52"/>
          <p:cNvSpPr txBox="1"/>
          <p:nvPr/>
        </p:nvSpPr>
        <p:spPr>
          <a:xfrm>
            <a:off x="2895000" y="4046075"/>
            <a:ext cx="3354000" cy="1303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solidFill>
                  <a:srgbClr val="FF5003"/>
                </a:solidFill>
              </a:rPr>
              <a:t>Library A Observations</a:t>
            </a:r>
            <a:endParaRPr sz="1700"/>
          </a:p>
          <a:p>
            <a:pPr indent="0" lvl="0" marL="0" rtl="0" algn="ctr">
              <a:spcBef>
                <a:spcPts val="0"/>
              </a:spcBef>
              <a:spcAft>
                <a:spcPts val="0"/>
              </a:spcAft>
              <a:buNone/>
            </a:pPr>
            <a:r>
              <a:t/>
            </a:r>
            <a:endParaRPr/>
          </a:p>
          <a:p>
            <a:pPr indent="0" lvl="0" marL="0" rtl="0" algn="ctr">
              <a:spcBef>
                <a:spcPts val="0"/>
              </a:spcBef>
              <a:spcAft>
                <a:spcPts val="0"/>
              </a:spcAft>
              <a:buNone/>
            </a:pPr>
            <a:r>
              <a:rPr lang="en-US"/>
              <a:t>Overestimation and striations</a:t>
            </a:r>
            <a:endParaRPr/>
          </a:p>
          <a:p>
            <a:pPr indent="0" lvl="0" marL="0" rtl="0" algn="l">
              <a:lnSpc>
                <a:spcPct val="100000"/>
              </a:lnSpc>
              <a:spcBef>
                <a:spcPts val="0"/>
              </a:spcBef>
              <a:spcAft>
                <a:spcPts val="0"/>
              </a:spcAft>
              <a:buNone/>
            </a:pPr>
            <a:r>
              <a:rPr lang="en-US"/>
              <a:t>Problem: cannot define limit arguments</a:t>
            </a:r>
            <a:endParaRPr/>
          </a:p>
          <a:p>
            <a:pPr indent="0" lvl="0" marL="0" rtl="0" algn="l">
              <a:lnSpc>
                <a:spcPct val="100000"/>
              </a:lnSpc>
              <a:spcBef>
                <a:spcPts val="0"/>
              </a:spcBef>
              <a:spcAft>
                <a:spcPts val="0"/>
              </a:spcAft>
              <a:buNone/>
            </a:pPr>
            <a:r>
              <a:rPr lang="en-US"/>
              <a:t>Workaround: only use default limits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3"/>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69" name="Google Shape;669;p53"/>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670" name="Google Shape;670;p53"/>
          <p:cNvGrpSpPr/>
          <p:nvPr/>
        </p:nvGrpSpPr>
        <p:grpSpPr>
          <a:xfrm>
            <a:off x="733918" y="1034295"/>
            <a:ext cx="7676158" cy="2099459"/>
            <a:chOff x="-703895" y="3193600"/>
            <a:chExt cx="7915197" cy="2204851"/>
          </a:xfrm>
        </p:grpSpPr>
        <p:pic>
          <p:nvPicPr>
            <p:cNvPr id="671" name="Google Shape;671;p53"/>
            <p:cNvPicPr preferRelativeResize="0"/>
            <p:nvPr/>
          </p:nvPicPr>
          <p:blipFill rotWithShape="1">
            <a:blip r:embed="rId3">
              <a:alphaModFix/>
            </a:blip>
            <a:srcRect b="0" l="0" r="50000" t="0"/>
            <a:stretch/>
          </p:blipFill>
          <p:spPr>
            <a:xfrm>
              <a:off x="-703895" y="3193600"/>
              <a:ext cx="2636576" cy="2204851"/>
            </a:xfrm>
            <a:prstGeom prst="rect">
              <a:avLst/>
            </a:prstGeom>
            <a:noFill/>
            <a:ln>
              <a:noFill/>
            </a:ln>
          </p:spPr>
        </p:pic>
        <p:pic>
          <p:nvPicPr>
            <p:cNvPr id="672" name="Google Shape;672;p53"/>
            <p:cNvPicPr preferRelativeResize="0"/>
            <p:nvPr/>
          </p:nvPicPr>
          <p:blipFill>
            <a:blip r:embed="rId4">
              <a:alphaModFix/>
            </a:blip>
            <a:stretch>
              <a:fillRect/>
            </a:stretch>
          </p:blipFill>
          <p:spPr>
            <a:xfrm>
              <a:off x="1932678" y="3193611"/>
              <a:ext cx="5278624" cy="2204838"/>
            </a:xfrm>
            <a:prstGeom prst="rect">
              <a:avLst/>
            </a:prstGeom>
            <a:noFill/>
            <a:ln>
              <a:noFill/>
            </a:ln>
          </p:spPr>
        </p:pic>
      </p:grpSp>
      <p:sp>
        <p:nvSpPr>
          <p:cNvPr id="673" name="Google Shape;673;p53"/>
          <p:cNvSpPr txBox="1"/>
          <p:nvPr/>
        </p:nvSpPr>
        <p:spPr>
          <a:xfrm>
            <a:off x="2779950" y="3210275"/>
            <a:ext cx="3584100" cy="213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solidFill>
                  <a:srgbClr val="FF5003"/>
                </a:solidFill>
              </a:rPr>
              <a:t>Library B and C Observations</a:t>
            </a:r>
            <a:endParaRPr sz="1700"/>
          </a:p>
          <a:p>
            <a:pPr indent="0" lvl="0" marL="0" rtl="0" algn="ctr">
              <a:spcBef>
                <a:spcPts val="0"/>
              </a:spcBef>
              <a:spcAft>
                <a:spcPts val="0"/>
              </a:spcAft>
              <a:buNone/>
            </a:pPr>
            <a:r>
              <a:t/>
            </a:r>
            <a:endParaRPr/>
          </a:p>
          <a:p>
            <a:pPr indent="0" lvl="0" marL="0" rtl="0" algn="ctr">
              <a:spcBef>
                <a:spcPts val="0"/>
              </a:spcBef>
              <a:spcAft>
                <a:spcPts val="0"/>
              </a:spcAft>
              <a:buNone/>
            </a:pPr>
            <a:r>
              <a:rPr lang="en-US"/>
              <a:t>Underestimation</a:t>
            </a:r>
            <a:endParaRPr/>
          </a:p>
          <a:p>
            <a:pPr indent="0" lvl="0" marL="0" rtl="0" algn="l">
              <a:spcBef>
                <a:spcPts val="0"/>
              </a:spcBef>
              <a:spcAft>
                <a:spcPts val="0"/>
              </a:spcAft>
              <a:buNone/>
            </a:pPr>
            <a:r>
              <a:rPr lang="en-US"/>
              <a:t>Problem: cannot define default limits</a:t>
            </a:r>
            <a:endParaRPr/>
          </a:p>
          <a:p>
            <a:pPr indent="0" lvl="0" marL="0" rtl="0" algn="l">
              <a:spcBef>
                <a:spcPts val="0"/>
              </a:spcBef>
              <a:spcAft>
                <a:spcPts val="0"/>
              </a:spcAft>
              <a:buNone/>
            </a:pPr>
            <a:r>
              <a:rPr lang="en-US"/>
              <a:t>Workaround: none possible</a:t>
            </a:r>
            <a:endParaRPr/>
          </a:p>
          <a:p>
            <a:pPr indent="0" lvl="0" marL="0" rtl="0" algn="l">
              <a:spcBef>
                <a:spcPts val="0"/>
              </a:spcBef>
              <a:spcAft>
                <a:spcPts val="0"/>
              </a:spcAft>
              <a:buNone/>
            </a:pPr>
            <a:r>
              <a:t/>
            </a:r>
            <a:endParaRPr/>
          </a:p>
          <a:p>
            <a:pPr indent="0" lvl="0" marL="0" rtl="0" algn="ctr">
              <a:spcBef>
                <a:spcPts val="0"/>
              </a:spcBef>
              <a:spcAft>
                <a:spcPts val="0"/>
              </a:spcAft>
              <a:buNone/>
            </a:pPr>
            <a:r>
              <a:rPr lang="en-US"/>
              <a:t>Overestimation</a:t>
            </a:r>
            <a:endParaRPr/>
          </a:p>
          <a:p>
            <a:pPr indent="0" lvl="0" marL="0" rtl="0" algn="l">
              <a:spcBef>
                <a:spcPts val="0"/>
              </a:spcBef>
              <a:spcAft>
                <a:spcPts val="0"/>
              </a:spcAft>
              <a:buNone/>
            </a:pPr>
            <a:r>
              <a:rPr lang="en-US"/>
              <a:t>Problem: cannot handle connection pattern</a:t>
            </a:r>
            <a:endParaRPr/>
          </a:p>
          <a:p>
            <a:pPr indent="0" lvl="0" marL="0" rtl="0" algn="l">
              <a:spcBef>
                <a:spcPts val="0"/>
              </a:spcBef>
              <a:spcAft>
                <a:spcPts val="0"/>
              </a:spcAft>
              <a:buNone/>
            </a:pPr>
            <a:r>
              <a:rPr lang="en-US"/>
              <a:t>Workaround: none possible</a:t>
            </a:r>
            <a:endParaRPr/>
          </a:p>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4"/>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680" name="Google Shape;680;p54"/>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81" name="Google Shape;681;p54"/>
          <p:cNvSpPr txBox="1"/>
          <p:nvPr>
            <p:ph idx="1" type="body"/>
          </p:nvPr>
        </p:nvSpPr>
        <p:spPr>
          <a:xfrm>
            <a:off x="363750" y="2182225"/>
            <a:ext cx="3886200" cy="19725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a:t>Two static analyses</a:t>
            </a:r>
            <a:endParaRPr b="1"/>
          </a:p>
          <a:p>
            <a:pPr indent="0" lvl="0" marL="0" rtl="0" algn="l">
              <a:spcBef>
                <a:spcPts val="1200"/>
              </a:spcBef>
              <a:spcAft>
                <a:spcPts val="0"/>
              </a:spcAft>
              <a:buNone/>
            </a:pPr>
            <a:r>
              <a:rPr lang="en-US"/>
              <a:t>Can answer </a:t>
            </a:r>
            <a:r>
              <a:rPr lang="en-US">
                <a:solidFill>
                  <a:srgbClr val="FF5003"/>
                </a:solidFill>
              </a:rPr>
              <a:t>BQ1</a:t>
            </a:r>
            <a:r>
              <a:rPr lang="en-US"/>
              <a:t> and </a:t>
            </a:r>
            <a:r>
              <a:rPr lang="en-US">
                <a:solidFill>
                  <a:srgbClr val="FF5003"/>
                </a:solidFill>
              </a:rPr>
              <a:t>BQ2</a:t>
            </a:r>
            <a:r>
              <a:rPr lang="en-US"/>
              <a:t> with </a:t>
            </a:r>
            <a:r>
              <a:rPr i="1" lang="en-US"/>
              <a:t>limitations</a:t>
            </a:r>
            <a:endParaRPr i="1"/>
          </a:p>
          <a:p>
            <a:pPr indent="0" lvl="0" marL="0" rtl="0" algn="l">
              <a:spcBef>
                <a:spcPts val="1200"/>
              </a:spcBef>
              <a:spcAft>
                <a:spcPts val="0"/>
              </a:spcAft>
              <a:buNone/>
            </a:pPr>
            <a:r>
              <a:rPr b="1" lang="en-US"/>
              <a:t>Static</a:t>
            </a:r>
            <a:r>
              <a:rPr lang="en-US"/>
              <a:t>: </a:t>
            </a:r>
            <a:r>
              <a:rPr i="1" lang="en-US"/>
              <a:t>Node limit analysis</a:t>
            </a:r>
            <a:r>
              <a:rPr lang="en-US"/>
              <a:t> disregards connections pattern types</a:t>
            </a:r>
            <a:endParaRPr/>
          </a:p>
          <a:p>
            <a:pPr indent="0" lvl="0" marL="0" rtl="0" algn="l">
              <a:spcBef>
                <a:spcPts val="1200"/>
              </a:spcBef>
              <a:spcAft>
                <a:spcPts val="0"/>
              </a:spcAft>
              <a:buNone/>
            </a:pPr>
            <a:r>
              <a:rPr b="1" lang="en-US">
                <a:solidFill>
                  <a:schemeClr val="dk1"/>
                </a:solidFill>
              </a:rPr>
              <a:t>Static</a:t>
            </a:r>
            <a:r>
              <a:rPr lang="en-US">
                <a:solidFill>
                  <a:schemeClr val="dk1"/>
                </a:solidFill>
              </a:rPr>
              <a:t>: </a:t>
            </a:r>
            <a:r>
              <a:rPr i="1" lang="en-US"/>
              <a:t>Call’s s</a:t>
            </a:r>
            <a:r>
              <a:rPr i="1" lang="en-US"/>
              <a:t>core analysis</a:t>
            </a:r>
            <a:r>
              <a:rPr lang="en-US"/>
              <a:t> only counts resolvers that return Connection types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b="1"/>
          </a:p>
          <a:p>
            <a:pPr indent="0" lvl="0" marL="457200" rtl="0" algn="l">
              <a:spcBef>
                <a:spcPts val="1200"/>
              </a:spcBef>
              <a:spcAft>
                <a:spcPts val="0"/>
              </a:spcAft>
              <a:buNone/>
            </a:pPr>
            <a:r>
              <a:t/>
            </a:r>
            <a:endParaRPr b="1"/>
          </a:p>
          <a:p>
            <a:pPr indent="0" lvl="0" marL="0" rtl="0" algn="ctr">
              <a:spcBef>
                <a:spcPts val="1200"/>
              </a:spcBef>
              <a:spcAft>
                <a:spcPts val="0"/>
              </a:spcAft>
              <a:buNone/>
            </a:pPr>
            <a:r>
              <a:t/>
            </a:r>
            <a:endParaRPr/>
          </a:p>
        </p:txBody>
      </p:sp>
      <p:sp>
        <p:nvSpPr>
          <p:cNvPr id="682" name="Google Shape;682;p54"/>
          <p:cNvSpPr txBox="1"/>
          <p:nvPr>
            <p:ph idx="4294967295" type="body"/>
          </p:nvPr>
        </p:nvSpPr>
        <p:spPr>
          <a:xfrm>
            <a:off x="4894044" y="2182225"/>
            <a:ext cx="3886200" cy="1972500"/>
          </a:xfrm>
          <a:prstGeom prst="rect">
            <a:avLst/>
          </a:prstGeom>
        </p:spPr>
        <p:txBody>
          <a:bodyPr anchorCtr="0" anchor="t" bIns="54850" lIns="0" spcFirstLastPara="1" rIns="0" wrap="square" tIns="54850">
            <a:noAutofit/>
          </a:bodyPr>
          <a:lstStyle/>
          <a:p>
            <a:pPr indent="0" lvl="0" marL="0" rtl="0" algn="ctr">
              <a:spcBef>
                <a:spcPts val="1200"/>
              </a:spcBef>
              <a:spcAft>
                <a:spcPts val="0"/>
              </a:spcAft>
              <a:buNone/>
            </a:pPr>
            <a:r>
              <a:rPr b="1" lang="en-US"/>
              <a:t> Static and dynamic analyses</a:t>
            </a:r>
            <a:endParaRPr b="1"/>
          </a:p>
          <a:p>
            <a:pPr indent="0" lvl="0" marL="0" rtl="0" algn="l">
              <a:spcBef>
                <a:spcPts val="1200"/>
              </a:spcBef>
              <a:spcAft>
                <a:spcPts val="0"/>
              </a:spcAft>
              <a:buNone/>
            </a:pPr>
            <a:r>
              <a:rPr i="1" lang="en-US"/>
              <a:t>Cannot</a:t>
            </a:r>
            <a:r>
              <a:rPr lang="en-US"/>
              <a:t> answer </a:t>
            </a:r>
            <a:r>
              <a:rPr lang="en-US">
                <a:solidFill>
                  <a:srgbClr val="FF5003"/>
                </a:solidFill>
              </a:rPr>
              <a:t>BQ1</a:t>
            </a:r>
            <a:r>
              <a:rPr lang="en-US"/>
              <a:t> or </a:t>
            </a:r>
            <a:r>
              <a:rPr lang="en-US">
                <a:solidFill>
                  <a:srgbClr val="FF5003"/>
                </a:solidFill>
              </a:rPr>
              <a:t>BQ2</a:t>
            </a:r>
            <a:endParaRPr>
              <a:solidFill>
                <a:srgbClr val="FF5003"/>
              </a:solidFill>
            </a:endParaRPr>
          </a:p>
          <a:p>
            <a:pPr indent="0" lvl="0" marL="0" rtl="0" algn="l">
              <a:spcBef>
                <a:spcPts val="1200"/>
              </a:spcBef>
              <a:spcAft>
                <a:spcPts val="0"/>
              </a:spcAft>
              <a:buNone/>
            </a:pPr>
            <a:r>
              <a:rPr b="1" lang="en-US"/>
              <a:t>Static</a:t>
            </a:r>
            <a:r>
              <a:rPr lang="en-US"/>
              <a:t>: r</a:t>
            </a:r>
            <a:r>
              <a:rPr lang="en-US"/>
              <a:t>ejects queries based on levels of nesting</a:t>
            </a:r>
            <a:endParaRPr b="1"/>
          </a:p>
          <a:p>
            <a:pPr indent="0" lvl="0" marL="0" rtl="0" algn="l">
              <a:spcBef>
                <a:spcPts val="1200"/>
              </a:spcBef>
              <a:spcAft>
                <a:spcPts val="0"/>
              </a:spcAft>
              <a:buNone/>
            </a:pPr>
            <a:r>
              <a:rPr b="1" lang="en-US"/>
              <a:t>Dynamic</a:t>
            </a:r>
            <a:r>
              <a:rPr lang="en-US"/>
              <a:t>: rate limits by executing queries and retroactively replenishing remaining quota</a:t>
            </a:r>
            <a:endParaRPr/>
          </a:p>
          <a:p>
            <a:pPr indent="0" lvl="0" marL="0" rtl="0" algn="l">
              <a:spcBef>
                <a:spcPts val="1200"/>
              </a:spcBef>
              <a:spcAft>
                <a:spcPts val="0"/>
              </a:spcAft>
              <a:buNone/>
            </a:pPr>
            <a:r>
              <a:t/>
            </a:r>
            <a:endParaRPr/>
          </a:p>
        </p:txBody>
      </p:sp>
      <p:pic>
        <p:nvPicPr>
          <p:cNvPr id="683" name="Google Shape;683;p54"/>
          <p:cNvPicPr preferRelativeResize="0"/>
          <p:nvPr/>
        </p:nvPicPr>
        <p:blipFill>
          <a:blip r:embed="rId3">
            <a:alphaModFix/>
          </a:blip>
          <a:stretch>
            <a:fillRect/>
          </a:stretch>
        </p:blipFill>
        <p:spPr>
          <a:xfrm>
            <a:off x="1800850" y="1105013"/>
            <a:ext cx="1011976" cy="1011976"/>
          </a:xfrm>
          <a:prstGeom prst="rect">
            <a:avLst/>
          </a:prstGeom>
          <a:noFill/>
          <a:ln>
            <a:noFill/>
          </a:ln>
        </p:spPr>
      </p:pic>
      <p:pic>
        <p:nvPicPr>
          <p:cNvPr id="684" name="Google Shape;684;p54"/>
          <p:cNvPicPr preferRelativeResize="0"/>
          <p:nvPr/>
        </p:nvPicPr>
        <p:blipFill>
          <a:blip r:embed="rId4">
            <a:alphaModFix/>
          </a:blip>
          <a:stretch>
            <a:fillRect/>
          </a:stretch>
        </p:blipFill>
        <p:spPr>
          <a:xfrm>
            <a:off x="5765063" y="1132825"/>
            <a:ext cx="2144172" cy="956375"/>
          </a:xfrm>
          <a:prstGeom prst="rect">
            <a:avLst/>
          </a:prstGeom>
          <a:noFill/>
          <a:ln>
            <a:noFill/>
          </a:ln>
        </p:spPr>
      </p:pic>
      <p:sp>
        <p:nvSpPr>
          <p:cNvPr id="685" name="Google Shape;685;p54"/>
          <p:cNvSpPr txBox="1"/>
          <p:nvPr>
            <p:ph idx="1" type="body"/>
          </p:nvPr>
        </p:nvSpPr>
        <p:spPr>
          <a:xfrm>
            <a:off x="363750" y="4296150"/>
            <a:ext cx="3886200" cy="1097700"/>
          </a:xfrm>
          <a:prstGeom prst="rect">
            <a:avLst/>
          </a:prstGeom>
        </p:spPr>
        <p:txBody>
          <a:bodyPr anchorCtr="0" anchor="ctr" bIns="91425" lIns="365750" spcFirstLastPara="1" rIns="91425" wrap="square" tIns="91425">
            <a:noAutofit/>
          </a:bodyPr>
          <a:lstStyle/>
          <a:p>
            <a:pPr indent="0" lvl="0" marL="0" rtl="0" algn="l">
              <a:spcBef>
                <a:spcPts val="0"/>
              </a:spcBef>
              <a:spcAft>
                <a:spcPts val="0"/>
              </a:spcAft>
              <a:buNone/>
            </a:pPr>
            <a:r>
              <a:rPr lang="en-US"/>
              <a:t>GitHub’s metrics cannot be weighted</a:t>
            </a:r>
            <a:endParaRPr/>
          </a:p>
          <a:p>
            <a:pPr indent="0" lvl="0" marL="0" rtl="0" algn="l">
              <a:spcBef>
                <a:spcPts val="1000"/>
              </a:spcBef>
              <a:spcAft>
                <a:spcPts val="1000"/>
              </a:spcAft>
              <a:buNone/>
            </a:pPr>
            <a:r>
              <a:rPr lang="en-US"/>
              <a:t>GitHub’s focus on the connections pattern may be problematic</a:t>
            </a:r>
            <a:endParaRPr/>
          </a:p>
        </p:txBody>
      </p:sp>
      <p:sp>
        <p:nvSpPr>
          <p:cNvPr id="686" name="Google Shape;686;p54"/>
          <p:cNvSpPr txBox="1"/>
          <p:nvPr>
            <p:ph idx="4294967295" type="body"/>
          </p:nvPr>
        </p:nvSpPr>
        <p:spPr>
          <a:xfrm>
            <a:off x="4894044" y="4296150"/>
            <a:ext cx="3886200" cy="1097700"/>
          </a:xfrm>
          <a:prstGeom prst="rect">
            <a:avLst/>
          </a:prstGeom>
        </p:spPr>
        <p:txBody>
          <a:bodyPr anchorCtr="0" anchor="ctr" bIns="91425" lIns="365750" spcFirstLastPara="1" rIns="91425" wrap="square" tIns="91425">
            <a:noAutofit/>
          </a:bodyPr>
          <a:lstStyle/>
          <a:p>
            <a:pPr indent="0" lvl="0" marL="0" rtl="0" algn="l">
              <a:spcBef>
                <a:spcPts val="0"/>
              </a:spcBef>
              <a:spcAft>
                <a:spcPts val="0"/>
              </a:spcAft>
              <a:buNone/>
            </a:pPr>
            <a:r>
              <a:rPr lang="en-US"/>
              <a:t>Rejects valid queries that have high levels of nesting</a:t>
            </a:r>
            <a:endParaRPr/>
          </a:p>
          <a:p>
            <a:pPr indent="0" lvl="0" marL="0" rtl="0" algn="l">
              <a:spcBef>
                <a:spcPts val="1000"/>
              </a:spcBef>
              <a:spcAft>
                <a:spcPts val="1000"/>
              </a:spcAft>
              <a:buNone/>
            </a:pPr>
            <a:r>
              <a:rPr lang="en-US"/>
              <a:t>Possible to exceed Yelp’s rate limits </a:t>
            </a:r>
            <a:endParaRPr/>
          </a:p>
        </p:txBody>
      </p:sp>
      <p:cxnSp>
        <p:nvCxnSpPr>
          <p:cNvPr id="687" name="Google Shape;687;p54"/>
          <p:cNvCxnSpPr/>
          <p:nvPr/>
        </p:nvCxnSpPr>
        <p:spPr>
          <a:xfrm>
            <a:off x="277050" y="4219950"/>
            <a:ext cx="3912000" cy="0"/>
          </a:xfrm>
          <a:prstGeom prst="straightConnector1">
            <a:avLst/>
          </a:prstGeom>
          <a:noFill/>
          <a:ln cap="flat" cmpd="sng" w="9525">
            <a:solidFill>
              <a:schemeClr val="dk2"/>
            </a:solidFill>
            <a:prstDash val="solid"/>
            <a:round/>
            <a:headEnd len="med" w="med" type="none"/>
            <a:tailEnd len="med" w="med" type="none"/>
          </a:ln>
        </p:spPr>
      </p:cxnSp>
      <p:sp>
        <p:nvSpPr>
          <p:cNvPr id="688" name="Google Shape;688;p54"/>
          <p:cNvSpPr/>
          <p:nvPr/>
        </p:nvSpPr>
        <p:spPr>
          <a:xfrm>
            <a:off x="379950" y="4382075"/>
            <a:ext cx="235200" cy="2352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4"/>
          <p:cNvSpPr/>
          <p:nvPr/>
        </p:nvSpPr>
        <p:spPr>
          <a:xfrm>
            <a:off x="379950" y="4727400"/>
            <a:ext cx="235200" cy="2352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4"/>
          <p:cNvSpPr/>
          <p:nvPr/>
        </p:nvSpPr>
        <p:spPr>
          <a:xfrm>
            <a:off x="4914425" y="4382075"/>
            <a:ext cx="235200" cy="2352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4"/>
          <p:cNvSpPr/>
          <p:nvPr/>
        </p:nvSpPr>
        <p:spPr>
          <a:xfrm>
            <a:off x="4914425" y="4911600"/>
            <a:ext cx="235200" cy="235200"/>
          </a:xfrm>
          <a:prstGeom prst="noSmoking">
            <a:avLst>
              <a:gd fmla="val 1875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2" name="Google Shape;692;p54"/>
          <p:cNvCxnSpPr/>
          <p:nvPr/>
        </p:nvCxnSpPr>
        <p:spPr>
          <a:xfrm>
            <a:off x="4480988" y="1313275"/>
            <a:ext cx="0" cy="3710400"/>
          </a:xfrm>
          <a:prstGeom prst="straightConnector1">
            <a:avLst/>
          </a:prstGeom>
          <a:noFill/>
          <a:ln cap="flat" cmpd="sng" w="9525">
            <a:solidFill>
              <a:schemeClr val="dk2"/>
            </a:solidFill>
            <a:prstDash val="solid"/>
            <a:round/>
            <a:headEnd len="med" w="med" type="none"/>
            <a:tailEnd len="med" w="med" type="none"/>
          </a:ln>
        </p:spPr>
      </p:cxnSp>
      <p:cxnSp>
        <p:nvCxnSpPr>
          <p:cNvPr id="693" name="Google Shape;693;p54"/>
          <p:cNvCxnSpPr/>
          <p:nvPr/>
        </p:nvCxnSpPr>
        <p:spPr>
          <a:xfrm>
            <a:off x="4774800" y="4219950"/>
            <a:ext cx="3912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55"/>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Contributions</a:t>
            </a:r>
            <a:endParaRPr/>
          </a:p>
        </p:txBody>
      </p:sp>
      <p:sp>
        <p:nvSpPr>
          <p:cNvPr id="700" name="Google Shape;700;p55"/>
          <p:cNvSpPr txBox="1"/>
          <p:nvPr>
            <p:ph idx="1" type="body"/>
          </p:nvPr>
        </p:nvSpPr>
        <p:spPr>
          <a:xfrm>
            <a:off x="382500" y="914400"/>
            <a:ext cx="8375400" cy="4114800"/>
          </a:xfrm>
          <a:prstGeom prst="rect">
            <a:avLst/>
          </a:prstGeom>
        </p:spPr>
        <p:txBody>
          <a:bodyPr anchorCtr="0" anchor="ctr" bIns="54850" lIns="0" spcFirstLastPara="1" rIns="0" wrap="square" tIns="54850">
            <a:noAutofit/>
          </a:bodyPr>
          <a:lstStyle/>
          <a:p>
            <a:pPr indent="-381000" lvl="0" marL="457200" rtl="0" algn="l">
              <a:lnSpc>
                <a:spcPct val="150000"/>
              </a:lnSpc>
              <a:spcBef>
                <a:spcPts val="1200"/>
              </a:spcBef>
              <a:spcAft>
                <a:spcPts val="0"/>
              </a:spcAft>
              <a:buClr>
                <a:srgbClr val="FF5003"/>
              </a:buClr>
              <a:buSzPts val="2400"/>
              <a:buAutoNum type="arabicPeriod"/>
            </a:pPr>
            <a:r>
              <a:rPr b="1" lang="en-US" sz="2400"/>
              <a:t>Two distinct definitions</a:t>
            </a:r>
            <a:r>
              <a:rPr lang="en-US" sz="2400"/>
              <a:t> of query complexity</a:t>
            </a:r>
            <a:endParaRPr sz="2400"/>
          </a:p>
          <a:p>
            <a:pPr indent="-381000" lvl="0" marL="457200" rtl="0" algn="l">
              <a:lnSpc>
                <a:spcPct val="150000"/>
              </a:lnSpc>
              <a:spcBef>
                <a:spcPts val="0"/>
              </a:spcBef>
              <a:spcAft>
                <a:spcPts val="0"/>
              </a:spcAft>
              <a:buClr>
                <a:srgbClr val="FF5003"/>
              </a:buClr>
              <a:buSzPts val="2400"/>
              <a:buAutoNum type="arabicPeriod"/>
            </a:pPr>
            <a:r>
              <a:rPr lang="en-US" sz="2400"/>
              <a:t>Analysis can</a:t>
            </a:r>
            <a:r>
              <a:rPr b="1" lang="en-US" sz="2400"/>
              <a:t> handle common schema conventions</a:t>
            </a:r>
            <a:endParaRPr b="1" sz="2400"/>
          </a:p>
          <a:p>
            <a:pPr indent="-381000" lvl="0" marL="457200" rtl="0" algn="l">
              <a:lnSpc>
                <a:spcPct val="150000"/>
              </a:lnSpc>
              <a:spcBef>
                <a:spcPts val="0"/>
              </a:spcBef>
              <a:spcAft>
                <a:spcPts val="0"/>
              </a:spcAft>
              <a:buClr>
                <a:srgbClr val="FF5003"/>
              </a:buClr>
              <a:buSzPts val="2400"/>
              <a:buAutoNum type="arabicPeriod"/>
            </a:pPr>
            <a:r>
              <a:rPr lang="en-US" sz="2400"/>
              <a:t>Analysis built on </a:t>
            </a:r>
            <a:r>
              <a:rPr b="1" lang="en-US" sz="2400"/>
              <a:t>formal GraphQL semantics</a:t>
            </a:r>
            <a:r>
              <a:rPr lang="en-US" sz="2400"/>
              <a:t> </a:t>
            </a:r>
            <a:endParaRPr sz="2400"/>
          </a:p>
          <a:p>
            <a:pPr indent="-381000" lvl="0" marL="457200" rtl="0" algn="l">
              <a:lnSpc>
                <a:spcPct val="150000"/>
              </a:lnSpc>
              <a:spcBef>
                <a:spcPts val="0"/>
              </a:spcBef>
              <a:spcAft>
                <a:spcPts val="0"/>
              </a:spcAft>
              <a:buClr>
                <a:srgbClr val="FF5003"/>
              </a:buClr>
              <a:buSzPts val="2400"/>
              <a:buAutoNum type="arabicPeriod"/>
            </a:pPr>
            <a:r>
              <a:rPr lang="en-US" sz="2400"/>
              <a:t>First </a:t>
            </a:r>
            <a:r>
              <a:rPr b="1" lang="en-US" sz="2400"/>
              <a:t>evaluation</a:t>
            </a:r>
            <a:r>
              <a:rPr lang="en-US" sz="2400"/>
              <a:t> of such an analysis on </a:t>
            </a:r>
            <a:r>
              <a:rPr b="1" lang="en-US" sz="2400"/>
              <a:t>real-world APIs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Hypothetical GraphQL API</a:t>
            </a:r>
            <a:endParaRPr/>
          </a:p>
        </p:txBody>
      </p:sp>
      <p:sp>
        <p:nvSpPr>
          <p:cNvPr id="145" name="Google Shape;145;p20"/>
          <p:cNvSpPr txBox="1"/>
          <p:nvPr>
            <p:ph idx="1" type="body"/>
          </p:nvPr>
        </p:nvSpPr>
        <p:spPr>
          <a:xfrm>
            <a:off x="1378388" y="2579925"/>
            <a:ext cx="2315700" cy="18888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user(userId: “alan_cha”) {</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firstName</a:t>
            </a:r>
            <a:endParaRPr/>
          </a:p>
          <a:p>
            <a:pPr indent="0" lvl="0" marL="0" rtl="0" algn="l">
              <a:spcBef>
                <a:spcPts val="0"/>
              </a:spcBef>
              <a:spcAft>
                <a:spcPts val="0"/>
              </a:spcAft>
              <a:buNone/>
            </a:pPr>
            <a:r>
              <a:rPr lang="en-US"/>
              <a:t>      lastName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146" name="Google Shape;146;p20"/>
          <p:cNvSpPr txBox="1"/>
          <p:nvPr>
            <p:ph idx="2" type="body"/>
          </p:nvPr>
        </p:nvSpPr>
        <p:spPr>
          <a:xfrm>
            <a:off x="5330513" y="1339550"/>
            <a:ext cx="2435100" cy="3950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user: {</a:t>
            </a:r>
            <a:endParaRPr/>
          </a:p>
          <a:p>
            <a:pPr indent="0" lvl="0" marL="0" rtl="0" algn="l">
              <a:spcBef>
                <a:spcPts val="0"/>
              </a:spcBef>
              <a:spcAft>
                <a:spcPts val="0"/>
              </a:spcAft>
              <a:buNone/>
            </a:pPr>
            <a:r>
              <a:rPr lang="en-US"/>
              <a:t>    friends: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firstName: “Erik”,</a:t>
            </a:r>
            <a:endParaRPr/>
          </a:p>
          <a:p>
            <a:pPr indent="0" lvl="0" marL="0" rtl="0" algn="l">
              <a:spcBef>
                <a:spcPts val="0"/>
              </a:spcBef>
              <a:spcAft>
                <a:spcPts val="0"/>
              </a:spcAft>
              <a:buNone/>
            </a:pPr>
            <a:r>
              <a:rPr lang="en-US"/>
              <a:t>        lastName: “Wittern”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solidFill>
                  <a:schemeClr val="dk1"/>
                </a:solidFill>
              </a:rPr>
              <a:t>        firstName: “Guillaume”,</a:t>
            </a:r>
            <a:endParaRPr>
              <a:solidFill>
                <a:schemeClr val="dk1"/>
              </a:solidFill>
            </a:endParaRPr>
          </a:p>
          <a:p>
            <a:pPr indent="0" lvl="0" marL="0" rtl="0" algn="l">
              <a:spcBef>
                <a:spcPts val="0"/>
              </a:spcBef>
              <a:spcAft>
                <a:spcPts val="0"/>
              </a:spcAft>
              <a:buNone/>
            </a:pPr>
            <a:r>
              <a:rPr lang="en-US">
                <a:solidFill>
                  <a:schemeClr val="dk1"/>
                </a:solidFill>
              </a:rPr>
              <a:t>        lastName: “Baudart”</a:t>
            </a:r>
            <a:endParaRPr>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solidFill>
                  <a:schemeClr val="dk1"/>
                </a:solidFill>
              </a:rPr>
              <a:t>        firstName: “James”,</a:t>
            </a:r>
            <a:endParaRPr>
              <a:solidFill>
                <a:schemeClr val="dk1"/>
              </a:solidFill>
            </a:endParaRPr>
          </a:p>
          <a:p>
            <a:pPr indent="0" lvl="0" marL="0" rtl="0" algn="l">
              <a:spcBef>
                <a:spcPts val="0"/>
              </a:spcBef>
              <a:spcAft>
                <a:spcPts val="0"/>
              </a:spcAft>
              <a:buNone/>
            </a:pPr>
            <a:r>
              <a:rPr lang="en-US">
                <a:solidFill>
                  <a:schemeClr val="dk1"/>
                </a:solidFill>
              </a:rPr>
              <a:t>        lastName: “Davis”</a:t>
            </a:r>
            <a:endParaRPr>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t>
            </a:r>
            <a:endParaRPr/>
          </a:p>
        </p:txBody>
      </p:sp>
      <p:sp>
        <p:nvSpPr>
          <p:cNvPr id="147" name="Google Shape;147;p20"/>
          <p:cNvSpPr/>
          <p:nvPr/>
        </p:nvSpPr>
        <p:spPr>
          <a:xfrm>
            <a:off x="1378386" y="2160750"/>
            <a:ext cx="231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POST /graphql</a:t>
            </a:r>
            <a:endParaRPr/>
          </a:p>
        </p:txBody>
      </p:sp>
      <p:sp>
        <p:nvSpPr>
          <p:cNvPr id="148" name="Google Shape;148;p20"/>
          <p:cNvSpPr/>
          <p:nvPr/>
        </p:nvSpPr>
        <p:spPr>
          <a:xfrm>
            <a:off x="3918738" y="3061850"/>
            <a:ext cx="1187100" cy="44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3026350" y="641850"/>
            <a:ext cx="2820600" cy="545100"/>
          </a:xfrm>
          <a:prstGeom prst="bevel">
            <a:avLst>
              <a:gd fmla="val 12500"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Task: get Alan’s friends’ names</a:t>
            </a:r>
            <a:endParaRPr/>
          </a:p>
        </p:txBody>
      </p:sp>
      <p:sp>
        <p:nvSpPr>
          <p:cNvPr id="150" name="Google Shape;150;p20"/>
          <p:cNvSpPr/>
          <p:nvPr/>
        </p:nvSpPr>
        <p:spPr>
          <a:xfrm>
            <a:off x="5734525" y="2223875"/>
            <a:ext cx="1668000" cy="545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5734525" y="3063525"/>
            <a:ext cx="1905900" cy="545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5734525" y="3903175"/>
            <a:ext cx="1668000" cy="5451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7"/>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Hypothetical REST API</a:t>
            </a:r>
            <a:endParaRPr/>
          </a:p>
        </p:txBody>
      </p:sp>
      <p:sp>
        <p:nvSpPr>
          <p:cNvPr id="712" name="Google Shape;712;p57"/>
          <p:cNvSpPr/>
          <p:nvPr/>
        </p:nvSpPr>
        <p:spPr>
          <a:xfrm>
            <a:off x="3326600" y="866638"/>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 /users/alan_cha</a:t>
            </a:r>
            <a:endParaRPr/>
          </a:p>
        </p:txBody>
      </p:sp>
      <p:sp>
        <p:nvSpPr>
          <p:cNvPr id="713" name="Google Shape;713;p57"/>
          <p:cNvSpPr/>
          <p:nvPr/>
        </p:nvSpPr>
        <p:spPr>
          <a:xfrm>
            <a:off x="2304525" y="1435175"/>
            <a:ext cx="42660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“Alan”,</a:t>
            </a:r>
            <a:endParaRPr/>
          </a:p>
          <a:p>
            <a:pPr indent="0" lvl="0" marL="0" rtl="0" algn="l">
              <a:spcBef>
                <a:spcPts val="0"/>
              </a:spcBef>
              <a:spcAft>
                <a:spcPts val="0"/>
              </a:spcAft>
              <a:buNone/>
            </a:pPr>
            <a:r>
              <a:rPr lang="en-US"/>
              <a:t>  lastName: “Cha”,</a:t>
            </a:r>
            <a:endParaRPr/>
          </a:p>
          <a:p>
            <a:pPr indent="0" lvl="0" marL="0" rtl="0" algn="l">
              <a:spcBef>
                <a:spcPts val="0"/>
              </a:spcBef>
              <a:spcAft>
                <a:spcPts val="0"/>
              </a:spcAft>
              <a:buNone/>
            </a:pPr>
            <a:r>
              <a:rPr lang="en-US"/>
              <a:t>  friendIds: [“erik-wittern“, “gbaudart”, “jamesD123”],</a:t>
            </a:r>
            <a:endParaRPr/>
          </a:p>
          <a:p>
            <a:pPr indent="0" lvl="0" marL="0" rtl="0" algn="l">
              <a:spcBef>
                <a:spcPts val="0"/>
              </a:spcBef>
              <a:spcAft>
                <a:spcPts val="0"/>
              </a:spcAft>
              <a:buNone/>
            </a:pPr>
            <a:r>
              <a:rPr lang="en-US"/>
              <a:t>  interests: [“graphql”, “programming”]</a:t>
            </a:r>
            <a:endParaRPr/>
          </a:p>
          <a:p>
            <a:pPr indent="0" lvl="0" marL="0" rtl="0" algn="l">
              <a:spcBef>
                <a:spcPts val="0"/>
              </a:spcBef>
              <a:spcAft>
                <a:spcPts val="0"/>
              </a:spcAft>
              <a:buNone/>
            </a:pPr>
            <a:r>
              <a:rPr lang="en-US"/>
              <a:t>}</a:t>
            </a:r>
            <a:endParaRPr/>
          </a:p>
        </p:txBody>
      </p:sp>
      <p:sp>
        <p:nvSpPr>
          <p:cNvPr id="714" name="Google Shape;714;p57"/>
          <p:cNvSpPr/>
          <p:nvPr/>
        </p:nvSpPr>
        <p:spPr>
          <a:xfrm>
            <a:off x="618400" y="3156325"/>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 /users/erik-wittern</a:t>
            </a:r>
            <a:endParaRPr/>
          </a:p>
        </p:txBody>
      </p:sp>
      <p:sp>
        <p:nvSpPr>
          <p:cNvPr id="715" name="Google Shape;715;p57"/>
          <p:cNvSpPr/>
          <p:nvPr/>
        </p:nvSpPr>
        <p:spPr>
          <a:xfrm>
            <a:off x="618375" y="372487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“Erik”,</a:t>
            </a:r>
            <a:endParaRPr/>
          </a:p>
          <a:p>
            <a:pPr indent="0" lvl="0" marL="0" rtl="0" algn="l">
              <a:spcBef>
                <a:spcPts val="0"/>
              </a:spcBef>
              <a:spcAft>
                <a:spcPts val="0"/>
              </a:spcAft>
              <a:buNone/>
            </a:pPr>
            <a:r>
              <a:rPr lang="en-US"/>
              <a:t>  lastName: “Wittern”,</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716" name="Google Shape;716;p57"/>
          <p:cNvSpPr/>
          <p:nvPr/>
        </p:nvSpPr>
        <p:spPr>
          <a:xfrm>
            <a:off x="2656975" y="3265550"/>
            <a:ext cx="456000" cy="11265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7"/>
          <p:cNvSpPr/>
          <p:nvPr/>
        </p:nvSpPr>
        <p:spPr>
          <a:xfrm>
            <a:off x="3324700" y="3156325"/>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 /users/erik-wittern</a:t>
            </a:r>
            <a:endParaRPr/>
          </a:p>
        </p:txBody>
      </p:sp>
      <p:sp>
        <p:nvSpPr>
          <p:cNvPr id="718" name="Google Shape;718;p57"/>
          <p:cNvSpPr/>
          <p:nvPr/>
        </p:nvSpPr>
        <p:spPr>
          <a:xfrm>
            <a:off x="3324675" y="372487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“Erik”,</a:t>
            </a:r>
            <a:endParaRPr/>
          </a:p>
          <a:p>
            <a:pPr indent="0" lvl="0" marL="0" rtl="0" algn="l">
              <a:spcBef>
                <a:spcPts val="0"/>
              </a:spcBef>
              <a:spcAft>
                <a:spcPts val="0"/>
              </a:spcAft>
              <a:buNone/>
            </a:pPr>
            <a:r>
              <a:rPr lang="en-US"/>
              <a:t>  lastName: “Wittern”,</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719" name="Google Shape;719;p57"/>
          <p:cNvSpPr/>
          <p:nvPr/>
        </p:nvSpPr>
        <p:spPr>
          <a:xfrm>
            <a:off x="5363275" y="3265550"/>
            <a:ext cx="456000" cy="11265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7"/>
          <p:cNvSpPr/>
          <p:nvPr/>
        </p:nvSpPr>
        <p:spPr>
          <a:xfrm>
            <a:off x="6031025" y="3156325"/>
            <a:ext cx="22257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Get /users/erik-wittern</a:t>
            </a:r>
            <a:endParaRPr/>
          </a:p>
        </p:txBody>
      </p:sp>
      <p:sp>
        <p:nvSpPr>
          <p:cNvPr id="721" name="Google Shape;721;p57"/>
          <p:cNvSpPr/>
          <p:nvPr/>
        </p:nvSpPr>
        <p:spPr>
          <a:xfrm>
            <a:off x="6031000" y="3724875"/>
            <a:ext cx="2225700" cy="1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firstName: “Erik”,</a:t>
            </a:r>
            <a:endParaRPr/>
          </a:p>
          <a:p>
            <a:pPr indent="0" lvl="0" marL="0" rtl="0" algn="l">
              <a:spcBef>
                <a:spcPts val="0"/>
              </a:spcBef>
              <a:spcAft>
                <a:spcPts val="0"/>
              </a:spcAft>
              <a:buNone/>
            </a:pPr>
            <a:r>
              <a:rPr lang="en-US"/>
              <a:t>  lastName: “Wittern”,</a:t>
            </a:r>
            <a:endParaRPr/>
          </a:p>
          <a:p>
            <a:pPr indent="0" lvl="0" marL="0" rtl="0" algn="l">
              <a:spcBef>
                <a:spcPts val="0"/>
              </a:spcBef>
              <a:spcAft>
                <a:spcPts val="0"/>
              </a:spcAft>
              <a:buNone/>
            </a:pPr>
            <a:r>
              <a:rPr lang="en-US"/>
              <a:t>  friendIds: [“...”],</a:t>
            </a:r>
            <a:endParaRPr/>
          </a:p>
          <a:p>
            <a:pPr indent="0" lvl="0" marL="0" rtl="0" algn="l">
              <a:spcBef>
                <a:spcPts val="0"/>
              </a:spcBef>
              <a:spcAft>
                <a:spcPts val="0"/>
              </a:spcAft>
              <a:buNone/>
            </a:pPr>
            <a:r>
              <a:rPr lang="en-US"/>
              <a:t>  interests: [“...”]</a:t>
            </a:r>
            <a:endParaRPr/>
          </a:p>
          <a:p>
            <a:pPr indent="0" lvl="0" marL="0" rtl="0" algn="l">
              <a:spcBef>
                <a:spcPts val="0"/>
              </a:spcBef>
              <a:spcAft>
                <a:spcPts val="0"/>
              </a:spcAft>
              <a:buNone/>
            </a:pPr>
            <a:r>
              <a:rPr lang="en-US"/>
              <a:t>}</a:t>
            </a:r>
            <a:endParaRPr/>
          </a:p>
        </p:txBody>
      </p:sp>
      <p:sp>
        <p:nvSpPr>
          <p:cNvPr id="722" name="Google Shape;722;p57"/>
          <p:cNvSpPr/>
          <p:nvPr/>
        </p:nvSpPr>
        <p:spPr>
          <a:xfrm>
            <a:off x="8069600" y="3265550"/>
            <a:ext cx="456000" cy="11265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7"/>
          <p:cNvSpPr/>
          <p:nvPr/>
        </p:nvSpPr>
        <p:spPr>
          <a:xfrm>
            <a:off x="5279750" y="975863"/>
            <a:ext cx="456000" cy="11265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8"/>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Pagination</a:t>
            </a:r>
            <a:endParaRPr/>
          </a:p>
        </p:txBody>
      </p:sp>
      <p:sp>
        <p:nvSpPr>
          <p:cNvPr id="730" name="Google Shape;730;p58"/>
          <p:cNvSpPr/>
          <p:nvPr/>
        </p:nvSpPr>
        <p:spPr>
          <a:xfrm>
            <a:off x="587913" y="832750"/>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31" name="Google Shape;731;p58"/>
          <p:cNvSpPr/>
          <p:nvPr/>
        </p:nvSpPr>
        <p:spPr>
          <a:xfrm>
            <a:off x="588568" y="615850"/>
            <a:ext cx="31605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732" name="Google Shape;732;p58"/>
          <p:cNvSpPr/>
          <p:nvPr/>
        </p:nvSpPr>
        <p:spPr>
          <a:xfrm>
            <a:off x="588589" y="1804666"/>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limit</a:t>
            </a:r>
            <a:r>
              <a:rPr lang="en-US" sz="1000"/>
              <a:t>:</a:t>
            </a:r>
            <a:r>
              <a:rPr lang="en-US" sz="1000">
                <a:solidFill>
                  <a:srgbClr val="E69138"/>
                </a:solidFill>
              </a:rPr>
              <a:t> </a:t>
            </a:r>
            <a:r>
              <a:rPr lang="en-US" sz="1000">
                <a:solidFill>
                  <a:schemeClr val="accent2"/>
                </a:solidFill>
              </a:rPr>
              <a:t>Int</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33" name="Google Shape;733;p58"/>
          <p:cNvSpPr/>
          <p:nvPr/>
        </p:nvSpPr>
        <p:spPr>
          <a:xfrm>
            <a:off x="588603" y="2772175"/>
            <a:ext cx="31605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first</a:t>
            </a:r>
            <a:r>
              <a:rPr lang="en-US" sz="1000"/>
              <a:t>:</a:t>
            </a:r>
            <a:r>
              <a:rPr lang="en-US" sz="1000">
                <a:solidFill>
                  <a:srgbClr val="E69138"/>
                </a:solidFill>
              </a:rPr>
              <a:t> </a:t>
            </a:r>
            <a:r>
              <a:rPr lang="en-US" sz="1000">
                <a:solidFill>
                  <a:schemeClr val="accent2"/>
                </a:solidFill>
              </a:rPr>
              <a:t>Int, </a:t>
            </a:r>
            <a:r>
              <a:rPr lang="en-US" sz="1000">
                <a:solidFill>
                  <a:srgbClr val="E69138"/>
                </a:solidFill>
              </a:rPr>
              <a:t>after</a:t>
            </a:r>
            <a:r>
              <a:rPr lang="en-US" sz="1000"/>
              <a:t>:</a:t>
            </a:r>
            <a:r>
              <a:rPr lang="en-US" sz="1000">
                <a:solidFill>
                  <a:srgbClr val="E69138"/>
                </a:solidFill>
              </a:rPr>
              <a:t> </a:t>
            </a:r>
            <a:r>
              <a:rPr lang="en-US" sz="1000">
                <a:solidFill>
                  <a:schemeClr val="accent2"/>
                </a:solidFill>
              </a:rPr>
              <a:t>string</a:t>
            </a:r>
            <a:r>
              <a:rPr lang="en-US" sz="1000"/>
              <a:t>):</a:t>
            </a:r>
            <a:r>
              <a:rPr lang="en-US" sz="1000">
                <a:solidFill>
                  <a:srgbClr val="E69138"/>
                </a:solidFill>
              </a:rPr>
              <a:t> </a:t>
            </a:r>
            <a:r>
              <a:rPr lang="en-US" sz="1000"/>
              <a:t>[</a:t>
            </a:r>
            <a:r>
              <a:rPr lang="en-US" sz="1000">
                <a:solidFill>
                  <a:schemeClr val="accent2"/>
                </a:solidFill>
              </a:rPr>
              <a:t>UserConnection</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totalCount</a:t>
            </a:r>
            <a:r>
              <a:rPr lang="en-US" sz="1000"/>
              <a:t>:</a:t>
            </a:r>
            <a:r>
              <a:rPr lang="en-US" sz="1000">
                <a:solidFill>
                  <a:srgbClr val="E69138"/>
                </a:solidFill>
              </a:rPr>
              <a:t> </a:t>
            </a:r>
            <a:r>
              <a:rPr lang="en-US" sz="1000">
                <a:solidFill>
                  <a:schemeClr val="accent2"/>
                </a:solidFill>
              </a:rPr>
              <a:t>Int</a:t>
            </a:r>
            <a:endParaRPr sz="1000"/>
          </a:p>
          <a:p>
            <a:pPr indent="0" lvl="0" marL="0" rtl="0" algn="l">
              <a:spcBef>
                <a:spcPts val="0"/>
              </a:spcBef>
              <a:spcAft>
                <a:spcPts val="0"/>
              </a:spcAft>
              <a:buNone/>
            </a:pPr>
            <a:r>
              <a:rPr lang="en-US" sz="1000">
                <a:solidFill>
                  <a:srgbClr val="E69138"/>
                </a:solidFill>
              </a:rPr>
              <a:t>  edges</a:t>
            </a:r>
            <a:r>
              <a:rPr lang="en-US" sz="1000"/>
              <a:t>:</a:t>
            </a:r>
            <a:r>
              <a:rPr lang="en-US" sz="1000">
                <a:solidFill>
                  <a:srgbClr val="E69138"/>
                </a:solidFill>
              </a:rPr>
              <a:t> </a:t>
            </a:r>
            <a:r>
              <a:rPr lang="en-US" sz="1000"/>
              <a:t>[</a:t>
            </a:r>
            <a:r>
              <a:rPr lang="en-US" sz="1000">
                <a:solidFill>
                  <a:schemeClr val="accent2"/>
                </a:solidFill>
              </a:rPr>
              <a:t>UserEdge</a:t>
            </a:r>
            <a:r>
              <a:rPr lang="en-US" sz="1000"/>
              <a:t>]</a:t>
            </a:r>
            <a:endParaRPr sz="1000"/>
          </a:p>
          <a:p>
            <a:pPr indent="0" lvl="0" marL="0" rtl="0" algn="l">
              <a:spcBef>
                <a:spcPts val="0"/>
              </a:spcBef>
              <a:spcAft>
                <a:spcPts val="0"/>
              </a:spcAft>
              <a:buNone/>
            </a:pPr>
            <a:r>
              <a:rPr lang="en-US" sz="1000">
                <a:solidFill>
                  <a:srgbClr val="E69138"/>
                </a:solidFill>
              </a:rPr>
              <a:t>  nodes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cursor</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node</a:t>
            </a:r>
            <a:r>
              <a:rPr lang="en-US" sz="1000"/>
              <a:t>:</a:t>
            </a:r>
            <a:r>
              <a:rPr lang="en-US" sz="1000">
                <a:solidFill>
                  <a:srgbClr val="E69138"/>
                </a:solidFill>
              </a:rPr>
              <a:t> </a:t>
            </a:r>
            <a:r>
              <a:rPr lang="en-US" sz="1000">
                <a:solidFill>
                  <a:schemeClr val="accent2"/>
                </a:solidFill>
              </a:rPr>
              <a:t>User</a:t>
            </a:r>
            <a:endParaRPr sz="1000"/>
          </a:p>
          <a:p>
            <a:pPr indent="0" lvl="0" marL="0" rtl="0" algn="l">
              <a:spcBef>
                <a:spcPts val="0"/>
              </a:spcBef>
              <a:spcAft>
                <a:spcPts val="0"/>
              </a:spcAft>
              <a:buNone/>
            </a:pPr>
            <a:r>
              <a:rPr lang="en-US" sz="1000"/>
              <a:t>}</a:t>
            </a:r>
            <a:endParaRPr sz="1000"/>
          </a:p>
        </p:txBody>
      </p:sp>
      <p:sp>
        <p:nvSpPr>
          <p:cNvPr id="734" name="Google Shape;734;p58"/>
          <p:cNvSpPr/>
          <p:nvPr/>
        </p:nvSpPr>
        <p:spPr>
          <a:xfrm>
            <a:off x="3748412" y="832750"/>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name }</a:t>
            </a:r>
            <a:endParaRPr sz="1100"/>
          </a:p>
          <a:p>
            <a:pPr indent="0" lvl="0" marL="0" rtl="0" algn="l">
              <a:spcBef>
                <a:spcPts val="0"/>
              </a:spcBef>
              <a:spcAft>
                <a:spcPts val="0"/>
              </a:spcAft>
              <a:buNone/>
            </a:pPr>
            <a:r>
              <a:rPr lang="en-US" sz="1100"/>
              <a:t>}</a:t>
            </a:r>
            <a:endParaRPr sz="1100"/>
          </a:p>
        </p:txBody>
      </p:sp>
      <p:sp>
        <p:nvSpPr>
          <p:cNvPr id="735" name="Google Shape;735;p58"/>
          <p:cNvSpPr/>
          <p:nvPr/>
        </p:nvSpPr>
        <p:spPr>
          <a:xfrm>
            <a:off x="3748813" y="615850"/>
            <a:ext cx="19344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736" name="Google Shape;736;p58"/>
          <p:cNvSpPr/>
          <p:nvPr/>
        </p:nvSpPr>
        <p:spPr>
          <a:xfrm>
            <a:off x="3748826" y="1804666"/>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friends(limit: 3) { name }</a:t>
            </a:r>
            <a:endParaRPr sz="1100"/>
          </a:p>
          <a:p>
            <a:pPr indent="0" lvl="0" marL="0" rtl="0" algn="l">
              <a:spcBef>
                <a:spcPts val="0"/>
              </a:spcBef>
              <a:spcAft>
                <a:spcPts val="0"/>
              </a:spcAft>
              <a:buNone/>
            </a:pPr>
            <a:r>
              <a:rPr lang="en-US" sz="1100"/>
              <a:t>}</a:t>
            </a:r>
            <a:endParaRPr sz="1100"/>
          </a:p>
        </p:txBody>
      </p:sp>
      <p:sp>
        <p:nvSpPr>
          <p:cNvPr id="737" name="Google Shape;737;p58"/>
          <p:cNvSpPr/>
          <p:nvPr/>
        </p:nvSpPr>
        <p:spPr>
          <a:xfrm>
            <a:off x="3748831" y="2772175"/>
            <a:ext cx="19344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friends(first: 3) {</a:t>
            </a:r>
            <a:endParaRPr sz="1100"/>
          </a:p>
          <a:p>
            <a:pPr indent="0" lvl="0" marL="0" rtl="0" algn="l">
              <a:spcBef>
                <a:spcPts val="0"/>
              </a:spcBef>
              <a:spcAft>
                <a:spcPts val="0"/>
              </a:spcAft>
              <a:buNone/>
            </a:pPr>
            <a:r>
              <a:rPr lang="en-US" sz="1100"/>
              <a:t>    nodes {</a:t>
            </a:r>
            <a:endParaRPr sz="1100"/>
          </a:p>
          <a:p>
            <a:pPr indent="0" lvl="0" marL="0" rtl="0" algn="l">
              <a:spcBef>
                <a:spcPts val="0"/>
              </a:spcBef>
              <a:spcAft>
                <a:spcPts val="0"/>
              </a:spcAft>
              <a:buNone/>
            </a:pPr>
            <a:r>
              <a:rPr lang="en-US" sz="1100"/>
              <a:t>      name</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738" name="Google Shape;738;p58"/>
          <p:cNvSpPr/>
          <p:nvPr/>
        </p:nvSpPr>
        <p:spPr>
          <a:xfrm>
            <a:off x="5682893" y="832750"/>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 … }, { … } ]</a:t>
            </a:r>
            <a:endParaRPr sz="1100"/>
          </a:p>
          <a:p>
            <a:pPr indent="0" lvl="0" marL="0" rtl="0" algn="l">
              <a:spcBef>
                <a:spcPts val="0"/>
              </a:spcBef>
              <a:spcAft>
                <a:spcPts val="0"/>
              </a:spcAft>
              <a:buNone/>
            </a:pPr>
            <a:r>
              <a:rPr lang="en-US" sz="1100"/>
              <a:t>}</a:t>
            </a:r>
            <a:endParaRPr sz="1100"/>
          </a:p>
        </p:txBody>
      </p:sp>
      <p:sp>
        <p:nvSpPr>
          <p:cNvPr id="739" name="Google Shape;739;p58"/>
          <p:cNvSpPr/>
          <p:nvPr/>
        </p:nvSpPr>
        <p:spPr>
          <a:xfrm>
            <a:off x="5683533" y="615850"/>
            <a:ext cx="30873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Response</a:t>
            </a:r>
            <a:endParaRPr/>
          </a:p>
        </p:txBody>
      </p:sp>
      <p:sp>
        <p:nvSpPr>
          <p:cNvPr id="740" name="Google Shape;740;p58"/>
          <p:cNvSpPr/>
          <p:nvPr/>
        </p:nvSpPr>
        <p:spPr>
          <a:xfrm>
            <a:off x="5683554" y="1804666"/>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a:t>
            </a:r>
            <a:endParaRPr sz="1100"/>
          </a:p>
          <a:p>
            <a:pPr indent="0" lvl="0" marL="0" rtl="0" algn="l">
              <a:spcBef>
                <a:spcPts val="0"/>
              </a:spcBef>
              <a:spcAft>
                <a:spcPts val="0"/>
              </a:spcAft>
              <a:buNone/>
            </a:pPr>
            <a:r>
              <a:rPr lang="en-US" sz="1100"/>
              <a:t>}</a:t>
            </a:r>
            <a:endParaRPr sz="1100"/>
          </a:p>
        </p:txBody>
      </p:sp>
      <p:sp>
        <p:nvSpPr>
          <p:cNvPr id="741" name="Google Shape;741;p58"/>
          <p:cNvSpPr/>
          <p:nvPr/>
        </p:nvSpPr>
        <p:spPr>
          <a:xfrm>
            <a:off x="5683555" y="2772175"/>
            <a:ext cx="30873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a:t>
            </a:r>
            <a:endParaRPr sz="1100"/>
          </a:p>
          <a:p>
            <a:pPr indent="0" lvl="0" marL="0" rtl="0" algn="l">
              <a:spcBef>
                <a:spcPts val="0"/>
              </a:spcBef>
              <a:spcAft>
                <a:spcPts val="0"/>
              </a:spcAft>
              <a:buNone/>
            </a:pPr>
            <a:r>
              <a:rPr lang="en-US" sz="1100"/>
              <a:t>    nodes: [ { … }, { … }, { … }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742" name="Google Shape;742;p58"/>
          <p:cNvSpPr/>
          <p:nvPr/>
        </p:nvSpPr>
        <p:spPr>
          <a:xfrm rot="-5400000">
            <a:off x="-11312" y="121422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None</a:t>
            </a:r>
            <a:endParaRPr/>
          </a:p>
        </p:txBody>
      </p:sp>
      <p:sp>
        <p:nvSpPr>
          <p:cNvPr id="743" name="Google Shape;743;p58"/>
          <p:cNvSpPr/>
          <p:nvPr/>
        </p:nvSpPr>
        <p:spPr>
          <a:xfrm rot="-5400000">
            <a:off x="-9962" y="218147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Slicing</a:t>
            </a:r>
            <a:endParaRPr/>
          </a:p>
        </p:txBody>
      </p:sp>
      <p:sp>
        <p:nvSpPr>
          <p:cNvPr id="744" name="Google Shape;744;p58"/>
          <p:cNvSpPr/>
          <p:nvPr/>
        </p:nvSpPr>
        <p:spPr>
          <a:xfrm rot="-5400000">
            <a:off x="-787400" y="3934025"/>
            <a:ext cx="25377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Connection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59"/>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Pagination</a:t>
            </a:r>
            <a:endParaRPr/>
          </a:p>
        </p:txBody>
      </p:sp>
      <p:sp>
        <p:nvSpPr>
          <p:cNvPr id="751" name="Google Shape;751;p59"/>
          <p:cNvSpPr/>
          <p:nvPr/>
        </p:nvSpPr>
        <p:spPr>
          <a:xfrm>
            <a:off x="587913" y="832750"/>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52" name="Google Shape;752;p59"/>
          <p:cNvSpPr/>
          <p:nvPr/>
        </p:nvSpPr>
        <p:spPr>
          <a:xfrm>
            <a:off x="588568" y="615850"/>
            <a:ext cx="31605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753" name="Google Shape;753;p59"/>
          <p:cNvSpPr/>
          <p:nvPr/>
        </p:nvSpPr>
        <p:spPr>
          <a:xfrm>
            <a:off x="588589" y="1804666"/>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limit</a:t>
            </a:r>
            <a:r>
              <a:rPr lang="en-US" sz="1000"/>
              <a:t>:</a:t>
            </a:r>
            <a:r>
              <a:rPr lang="en-US" sz="1000">
                <a:solidFill>
                  <a:srgbClr val="E69138"/>
                </a:solidFill>
              </a:rPr>
              <a:t> </a:t>
            </a:r>
            <a:r>
              <a:rPr lang="en-US" sz="1000">
                <a:solidFill>
                  <a:schemeClr val="accent2"/>
                </a:solidFill>
              </a:rPr>
              <a:t>Int</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54" name="Google Shape;754;p59"/>
          <p:cNvSpPr/>
          <p:nvPr/>
        </p:nvSpPr>
        <p:spPr>
          <a:xfrm>
            <a:off x="588603" y="2772175"/>
            <a:ext cx="31605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first</a:t>
            </a:r>
            <a:r>
              <a:rPr lang="en-US" sz="1000"/>
              <a:t>:</a:t>
            </a:r>
            <a:r>
              <a:rPr lang="en-US" sz="1000">
                <a:solidFill>
                  <a:srgbClr val="E69138"/>
                </a:solidFill>
              </a:rPr>
              <a:t> </a:t>
            </a:r>
            <a:r>
              <a:rPr lang="en-US" sz="1000">
                <a:solidFill>
                  <a:schemeClr val="accent2"/>
                </a:solidFill>
              </a:rPr>
              <a:t>Int, </a:t>
            </a:r>
            <a:r>
              <a:rPr lang="en-US" sz="1000">
                <a:solidFill>
                  <a:srgbClr val="E69138"/>
                </a:solidFill>
              </a:rPr>
              <a:t>after</a:t>
            </a:r>
            <a:r>
              <a:rPr lang="en-US" sz="1000"/>
              <a:t>:</a:t>
            </a:r>
            <a:r>
              <a:rPr lang="en-US" sz="1000">
                <a:solidFill>
                  <a:srgbClr val="E69138"/>
                </a:solidFill>
              </a:rPr>
              <a:t> </a:t>
            </a:r>
            <a:r>
              <a:rPr lang="en-US" sz="1000">
                <a:solidFill>
                  <a:schemeClr val="accent2"/>
                </a:solidFill>
              </a:rPr>
              <a:t>string</a:t>
            </a:r>
            <a:r>
              <a:rPr lang="en-US" sz="1000"/>
              <a:t>):</a:t>
            </a:r>
            <a:r>
              <a:rPr lang="en-US" sz="1000">
                <a:solidFill>
                  <a:srgbClr val="E69138"/>
                </a:solidFill>
              </a:rPr>
              <a:t> </a:t>
            </a:r>
            <a:r>
              <a:rPr lang="en-US" sz="1000"/>
              <a:t>[</a:t>
            </a:r>
            <a:r>
              <a:rPr lang="en-US" sz="1000">
                <a:solidFill>
                  <a:schemeClr val="accent2"/>
                </a:solidFill>
              </a:rPr>
              <a:t>UserConnection</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totalCount</a:t>
            </a:r>
            <a:r>
              <a:rPr lang="en-US" sz="1000"/>
              <a:t>:</a:t>
            </a:r>
            <a:r>
              <a:rPr lang="en-US" sz="1000">
                <a:solidFill>
                  <a:srgbClr val="E69138"/>
                </a:solidFill>
              </a:rPr>
              <a:t> </a:t>
            </a:r>
            <a:r>
              <a:rPr lang="en-US" sz="1000">
                <a:solidFill>
                  <a:schemeClr val="accent2"/>
                </a:solidFill>
              </a:rPr>
              <a:t>Int</a:t>
            </a:r>
            <a:endParaRPr sz="1000"/>
          </a:p>
          <a:p>
            <a:pPr indent="0" lvl="0" marL="0" rtl="0" algn="l">
              <a:spcBef>
                <a:spcPts val="0"/>
              </a:spcBef>
              <a:spcAft>
                <a:spcPts val="0"/>
              </a:spcAft>
              <a:buNone/>
            </a:pPr>
            <a:r>
              <a:rPr lang="en-US" sz="1000">
                <a:solidFill>
                  <a:srgbClr val="E69138"/>
                </a:solidFill>
              </a:rPr>
              <a:t>  edges</a:t>
            </a:r>
            <a:r>
              <a:rPr lang="en-US" sz="1000"/>
              <a:t>:</a:t>
            </a:r>
            <a:r>
              <a:rPr lang="en-US" sz="1000">
                <a:solidFill>
                  <a:srgbClr val="E69138"/>
                </a:solidFill>
              </a:rPr>
              <a:t> </a:t>
            </a:r>
            <a:r>
              <a:rPr lang="en-US" sz="1000"/>
              <a:t>[</a:t>
            </a:r>
            <a:r>
              <a:rPr lang="en-US" sz="1000">
                <a:solidFill>
                  <a:schemeClr val="accent2"/>
                </a:solidFill>
              </a:rPr>
              <a:t>UserEdge</a:t>
            </a:r>
            <a:r>
              <a:rPr lang="en-US" sz="1000"/>
              <a:t>]</a:t>
            </a:r>
            <a:endParaRPr sz="1000"/>
          </a:p>
          <a:p>
            <a:pPr indent="0" lvl="0" marL="0" rtl="0" algn="l">
              <a:spcBef>
                <a:spcPts val="0"/>
              </a:spcBef>
              <a:spcAft>
                <a:spcPts val="0"/>
              </a:spcAft>
              <a:buNone/>
            </a:pPr>
            <a:r>
              <a:rPr lang="en-US" sz="1000">
                <a:solidFill>
                  <a:srgbClr val="E69138"/>
                </a:solidFill>
              </a:rPr>
              <a:t>  nodes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UserEdge</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cursor</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node</a:t>
            </a:r>
            <a:r>
              <a:rPr lang="en-US" sz="1000"/>
              <a:t>:</a:t>
            </a:r>
            <a:r>
              <a:rPr lang="en-US" sz="1000">
                <a:solidFill>
                  <a:srgbClr val="E69138"/>
                </a:solidFill>
              </a:rPr>
              <a:t> </a:t>
            </a:r>
            <a:r>
              <a:rPr lang="en-US" sz="1000">
                <a:solidFill>
                  <a:schemeClr val="accent2"/>
                </a:solidFill>
              </a:rPr>
              <a:t>User</a:t>
            </a:r>
            <a:endParaRPr sz="1000"/>
          </a:p>
          <a:p>
            <a:pPr indent="0" lvl="0" marL="0" rtl="0" algn="l">
              <a:spcBef>
                <a:spcPts val="0"/>
              </a:spcBef>
              <a:spcAft>
                <a:spcPts val="0"/>
              </a:spcAft>
              <a:buNone/>
            </a:pPr>
            <a:r>
              <a:rPr lang="en-US" sz="1000"/>
              <a:t>}</a:t>
            </a:r>
            <a:endParaRPr sz="1000"/>
          </a:p>
        </p:txBody>
      </p:sp>
      <p:sp>
        <p:nvSpPr>
          <p:cNvPr id="755" name="Google Shape;755;p59"/>
          <p:cNvSpPr/>
          <p:nvPr/>
        </p:nvSpPr>
        <p:spPr>
          <a:xfrm>
            <a:off x="3748412" y="832750"/>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name }</a:t>
            </a:r>
            <a:endParaRPr sz="1100"/>
          </a:p>
          <a:p>
            <a:pPr indent="0" lvl="0" marL="0" rtl="0" algn="l">
              <a:spcBef>
                <a:spcPts val="0"/>
              </a:spcBef>
              <a:spcAft>
                <a:spcPts val="0"/>
              </a:spcAft>
              <a:buNone/>
            </a:pPr>
            <a:r>
              <a:rPr lang="en-US" sz="1100"/>
              <a:t>}</a:t>
            </a:r>
            <a:endParaRPr sz="1100"/>
          </a:p>
        </p:txBody>
      </p:sp>
      <p:sp>
        <p:nvSpPr>
          <p:cNvPr id="756" name="Google Shape;756;p59"/>
          <p:cNvSpPr/>
          <p:nvPr/>
        </p:nvSpPr>
        <p:spPr>
          <a:xfrm>
            <a:off x="3748813" y="615850"/>
            <a:ext cx="19344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757" name="Google Shape;757;p59"/>
          <p:cNvSpPr/>
          <p:nvPr/>
        </p:nvSpPr>
        <p:spPr>
          <a:xfrm>
            <a:off x="3748826" y="1804666"/>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friends(limit: 3) { name }</a:t>
            </a:r>
            <a:endParaRPr sz="1100"/>
          </a:p>
          <a:p>
            <a:pPr indent="0" lvl="0" marL="0" rtl="0" algn="l">
              <a:spcBef>
                <a:spcPts val="0"/>
              </a:spcBef>
              <a:spcAft>
                <a:spcPts val="0"/>
              </a:spcAft>
              <a:buNone/>
            </a:pPr>
            <a:r>
              <a:rPr lang="en-US" sz="1100"/>
              <a:t>}</a:t>
            </a:r>
            <a:endParaRPr sz="1100"/>
          </a:p>
        </p:txBody>
      </p:sp>
      <p:sp>
        <p:nvSpPr>
          <p:cNvPr id="758" name="Google Shape;758;p59"/>
          <p:cNvSpPr/>
          <p:nvPr/>
        </p:nvSpPr>
        <p:spPr>
          <a:xfrm>
            <a:off x="3748831" y="2772175"/>
            <a:ext cx="19344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friends(first: 3) {</a:t>
            </a:r>
            <a:endParaRPr sz="1100"/>
          </a:p>
          <a:p>
            <a:pPr indent="0" lvl="0" marL="0" rtl="0" algn="l">
              <a:spcBef>
                <a:spcPts val="0"/>
              </a:spcBef>
              <a:spcAft>
                <a:spcPts val="0"/>
              </a:spcAft>
              <a:buNone/>
            </a:pPr>
            <a:r>
              <a:rPr lang="en-US" sz="1100"/>
              <a:t>    nodes {</a:t>
            </a:r>
            <a:endParaRPr sz="1100"/>
          </a:p>
          <a:p>
            <a:pPr indent="0" lvl="0" marL="0" rtl="0" algn="l">
              <a:spcBef>
                <a:spcPts val="0"/>
              </a:spcBef>
              <a:spcAft>
                <a:spcPts val="0"/>
              </a:spcAft>
              <a:buNone/>
            </a:pPr>
            <a:r>
              <a:rPr lang="en-US" sz="1100"/>
              <a:t>      name</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759" name="Google Shape;759;p59"/>
          <p:cNvSpPr/>
          <p:nvPr/>
        </p:nvSpPr>
        <p:spPr>
          <a:xfrm>
            <a:off x="5682893" y="832750"/>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 … }, { … } ]</a:t>
            </a:r>
            <a:endParaRPr sz="1100"/>
          </a:p>
          <a:p>
            <a:pPr indent="0" lvl="0" marL="0" rtl="0" algn="l">
              <a:spcBef>
                <a:spcPts val="0"/>
              </a:spcBef>
              <a:spcAft>
                <a:spcPts val="0"/>
              </a:spcAft>
              <a:buNone/>
            </a:pPr>
            <a:r>
              <a:rPr lang="en-US" sz="1100"/>
              <a:t>}</a:t>
            </a:r>
            <a:endParaRPr sz="1100"/>
          </a:p>
        </p:txBody>
      </p:sp>
      <p:sp>
        <p:nvSpPr>
          <p:cNvPr id="760" name="Google Shape;760;p59"/>
          <p:cNvSpPr/>
          <p:nvPr/>
        </p:nvSpPr>
        <p:spPr>
          <a:xfrm>
            <a:off x="5683533" y="615850"/>
            <a:ext cx="30873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Response</a:t>
            </a:r>
            <a:endParaRPr/>
          </a:p>
        </p:txBody>
      </p:sp>
      <p:sp>
        <p:nvSpPr>
          <p:cNvPr id="761" name="Google Shape;761;p59"/>
          <p:cNvSpPr/>
          <p:nvPr/>
        </p:nvSpPr>
        <p:spPr>
          <a:xfrm>
            <a:off x="5683554" y="1804666"/>
            <a:ext cx="30873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 … }, { … }, { … } ]</a:t>
            </a:r>
            <a:endParaRPr sz="1100"/>
          </a:p>
          <a:p>
            <a:pPr indent="0" lvl="0" marL="0" rtl="0" algn="l">
              <a:spcBef>
                <a:spcPts val="0"/>
              </a:spcBef>
              <a:spcAft>
                <a:spcPts val="0"/>
              </a:spcAft>
              <a:buNone/>
            </a:pPr>
            <a:r>
              <a:rPr lang="en-US" sz="1100"/>
              <a:t>}</a:t>
            </a:r>
            <a:endParaRPr sz="1100"/>
          </a:p>
        </p:txBody>
      </p:sp>
      <p:sp>
        <p:nvSpPr>
          <p:cNvPr id="762" name="Google Shape;762;p59"/>
          <p:cNvSpPr/>
          <p:nvPr/>
        </p:nvSpPr>
        <p:spPr>
          <a:xfrm>
            <a:off x="5683555" y="2772175"/>
            <a:ext cx="30873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a:t>
            </a:r>
            <a:endParaRPr sz="1100"/>
          </a:p>
          <a:p>
            <a:pPr indent="0" lvl="0" marL="0" rtl="0" algn="l">
              <a:spcBef>
                <a:spcPts val="0"/>
              </a:spcBef>
              <a:spcAft>
                <a:spcPts val="0"/>
              </a:spcAft>
              <a:buNone/>
            </a:pPr>
            <a:r>
              <a:rPr lang="en-US" sz="1100"/>
              <a:t>    nodes: [ { … }, { … }, { … }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763" name="Google Shape;763;p59"/>
          <p:cNvSpPr/>
          <p:nvPr/>
        </p:nvSpPr>
        <p:spPr>
          <a:xfrm rot="-5400000">
            <a:off x="-11312" y="121422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None</a:t>
            </a:r>
            <a:endParaRPr/>
          </a:p>
        </p:txBody>
      </p:sp>
      <p:sp>
        <p:nvSpPr>
          <p:cNvPr id="764" name="Google Shape;764;p59"/>
          <p:cNvSpPr/>
          <p:nvPr/>
        </p:nvSpPr>
        <p:spPr>
          <a:xfrm rot="-5400000">
            <a:off x="-9962" y="218147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Slicing</a:t>
            </a:r>
            <a:endParaRPr/>
          </a:p>
        </p:txBody>
      </p:sp>
      <p:sp>
        <p:nvSpPr>
          <p:cNvPr id="765" name="Google Shape;765;p59"/>
          <p:cNvSpPr/>
          <p:nvPr/>
        </p:nvSpPr>
        <p:spPr>
          <a:xfrm rot="-5400000">
            <a:off x="-787400" y="3934025"/>
            <a:ext cx="25377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Connection</a:t>
            </a:r>
            <a:endParaRPr/>
          </a:p>
        </p:txBody>
      </p:sp>
      <p:sp>
        <p:nvSpPr>
          <p:cNvPr id="766" name="Google Shape;766;p59"/>
          <p:cNvSpPr/>
          <p:nvPr/>
        </p:nvSpPr>
        <p:spPr>
          <a:xfrm>
            <a:off x="588589" y="1803241"/>
            <a:ext cx="31605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67" name="Google Shape;767;p59"/>
          <p:cNvSpPr/>
          <p:nvPr/>
        </p:nvSpPr>
        <p:spPr>
          <a:xfrm>
            <a:off x="3748400" y="1803250"/>
            <a:ext cx="19344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68" name="Google Shape;768;p59"/>
          <p:cNvSpPr/>
          <p:nvPr/>
        </p:nvSpPr>
        <p:spPr>
          <a:xfrm>
            <a:off x="5683550" y="1803250"/>
            <a:ext cx="30873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69" name="Google Shape;769;p59"/>
          <p:cNvSpPr/>
          <p:nvPr/>
        </p:nvSpPr>
        <p:spPr>
          <a:xfrm>
            <a:off x="588600" y="2770790"/>
            <a:ext cx="31605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70" name="Google Shape;770;p59"/>
          <p:cNvSpPr/>
          <p:nvPr/>
        </p:nvSpPr>
        <p:spPr>
          <a:xfrm>
            <a:off x="3748407" y="2770790"/>
            <a:ext cx="19344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71" name="Google Shape;771;p59"/>
          <p:cNvSpPr/>
          <p:nvPr/>
        </p:nvSpPr>
        <p:spPr>
          <a:xfrm>
            <a:off x="5683554" y="2770790"/>
            <a:ext cx="30873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772" name="Google Shape;772;p59"/>
          <p:cNvSpPr/>
          <p:nvPr/>
        </p:nvSpPr>
        <p:spPr>
          <a:xfrm>
            <a:off x="4601850" y="1566800"/>
            <a:ext cx="2603700" cy="6342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9"/>
          <p:cNvSpPr/>
          <p:nvPr/>
        </p:nvSpPr>
        <p:spPr>
          <a:xfrm rot="506852">
            <a:off x="4634380" y="3125852"/>
            <a:ext cx="2603749" cy="6342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4" name="Google Shape;774;p59"/>
          <p:cNvGrpSpPr/>
          <p:nvPr/>
        </p:nvGrpSpPr>
        <p:grpSpPr>
          <a:xfrm>
            <a:off x="5002025" y="3588375"/>
            <a:ext cx="921000" cy="394200"/>
            <a:chOff x="5002025" y="3588375"/>
            <a:chExt cx="921000" cy="394200"/>
          </a:xfrm>
        </p:grpSpPr>
        <p:sp>
          <p:nvSpPr>
            <p:cNvPr id="775" name="Google Shape;775;p59"/>
            <p:cNvSpPr/>
            <p:nvPr/>
          </p:nvSpPr>
          <p:spPr>
            <a:xfrm rot="552232">
              <a:off x="5014254" y="3672877"/>
              <a:ext cx="896543" cy="22519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9"/>
            <p:cNvSpPr/>
            <p:nvPr/>
          </p:nvSpPr>
          <p:spPr>
            <a:xfrm>
              <a:off x="5233625" y="3588375"/>
              <a:ext cx="394200" cy="394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7" name="Google Shape;777;p59"/>
          <p:cNvSpPr/>
          <p:nvPr/>
        </p:nvSpPr>
        <p:spPr>
          <a:xfrm>
            <a:off x="1216400" y="2275525"/>
            <a:ext cx="5925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9"/>
          <p:cNvSpPr/>
          <p:nvPr/>
        </p:nvSpPr>
        <p:spPr>
          <a:xfrm>
            <a:off x="1216400" y="3188200"/>
            <a:ext cx="5139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9"/>
          <p:cNvSpPr/>
          <p:nvPr/>
        </p:nvSpPr>
        <p:spPr>
          <a:xfrm>
            <a:off x="1730300" y="3188200"/>
            <a:ext cx="6867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9"/>
          <p:cNvSpPr/>
          <p:nvPr/>
        </p:nvSpPr>
        <p:spPr>
          <a:xfrm>
            <a:off x="807850" y="4714275"/>
            <a:ext cx="8121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9"/>
          <p:cNvSpPr/>
          <p:nvPr/>
        </p:nvSpPr>
        <p:spPr>
          <a:xfrm>
            <a:off x="776725" y="3792925"/>
            <a:ext cx="921000" cy="188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9"/>
          <p:cNvSpPr/>
          <p:nvPr/>
        </p:nvSpPr>
        <p:spPr>
          <a:xfrm>
            <a:off x="299200" y="1966525"/>
            <a:ext cx="351000" cy="634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9"/>
          <p:cNvSpPr/>
          <p:nvPr/>
        </p:nvSpPr>
        <p:spPr>
          <a:xfrm>
            <a:off x="305950" y="3468375"/>
            <a:ext cx="351000" cy="1009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0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0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82"/>
                                        </p:tgtEl>
                                      </p:cBhvr>
                                    </p:animEffect>
                                    <p:set>
                                      <p:cBhvr>
                                        <p:cTn dur="1" fill="hold">
                                          <p:stCondLst>
                                            <p:cond delay="1000"/>
                                          </p:stCondLst>
                                        </p:cTn>
                                        <p:tgtEl>
                                          <p:spTgt spid="7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83"/>
                                        </p:tgtEl>
                                      </p:cBhvr>
                                    </p:animEffect>
                                    <p:set>
                                      <p:cBhvr>
                                        <p:cTn dur="1" fill="hold">
                                          <p:stCondLst>
                                            <p:cond delay="1000"/>
                                          </p:stCondLst>
                                        </p:cTn>
                                        <p:tgtEl>
                                          <p:spTgt spid="7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67"/>
                                        </p:tgtEl>
                                      </p:cBhvr>
                                    </p:animEffect>
                                    <p:set>
                                      <p:cBhvr>
                                        <p:cTn dur="1" fill="hold">
                                          <p:stCondLst>
                                            <p:cond delay="1000"/>
                                          </p:stCondLst>
                                        </p:cTn>
                                        <p:tgtEl>
                                          <p:spTgt spid="7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68"/>
                                        </p:tgtEl>
                                      </p:cBhvr>
                                    </p:animEffect>
                                    <p:set>
                                      <p:cBhvr>
                                        <p:cTn dur="1" fill="hold">
                                          <p:stCondLst>
                                            <p:cond delay="1000"/>
                                          </p:stCondLst>
                                        </p:cTn>
                                        <p:tgtEl>
                                          <p:spTgt spid="7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66"/>
                                        </p:tgtEl>
                                      </p:cBhvr>
                                    </p:animEffect>
                                    <p:set>
                                      <p:cBhvr>
                                        <p:cTn dur="1" fill="hold">
                                          <p:stCondLst>
                                            <p:cond delay="1000"/>
                                          </p:stCondLst>
                                        </p:cTn>
                                        <p:tgtEl>
                                          <p:spTgt spid="7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200"/>
                                        <p:tgtEl>
                                          <p:spTgt spid="7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77"/>
                                        </p:tgtEl>
                                      </p:cBhvr>
                                    </p:animEffect>
                                    <p:set>
                                      <p:cBhvr>
                                        <p:cTn dur="1" fill="hold">
                                          <p:stCondLst>
                                            <p:cond delay="1000"/>
                                          </p:stCondLst>
                                        </p:cTn>
                                        <p:tgtEl>
                                          <p:spTgt spid="7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72"/>
                                        </p:tgtEl>
                                      </p:cBhvr>
                                    </p:animEffect>
                                    <p:set>
                                      <p:cBhvr>
                                        <p:cTn dur="1" fill="hold">
                                          <p:stCondLst>
                                            <p:cond delay="1000"/>
                                          </p:stCondLst>
                                        </p:cTn>
                                        <p:tgtEl>
                                          <p:spTgt spid="7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69"/>
                                        </p:tgtEl>
                                      </p:cBhvr>
                                    </p:animEffect>
                                    <p:set>
                                      <p:cBhvr>
                                        <p:cTn dur="1" fill="hold">
                                          <p:stCondLst>
                                            <p:cond delay="1000"/>
                                          </p:stCondLst>
                                        </p:cTn>
                                        <p:tgtEl>
                                          <p:spTgt spid="7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70"/>
                                        </p:tgtEl>
                                      </p:cBhvr>
                                    </p:animEffect>
                                    <p:set>
                                      <p:cBhvr>
                                        <p:cTn dur="1" fill="hold">
                                          <p:stCondLst>
                                            <p:cond delay="1000"/>
                                          </p:stCondLst>
                                        </p:cTn>
                                        <p:tgtEl>
                                          <p:spTgt spid="7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71"/>
                                        </p:tgtEl>
                                      </p:cBhvr>
                                    </p:animEffect>
                                    <p:set>
                                      <p:cBhvr>
                                        <p:cTn dur="1" fill="hold">
                                          <p:stCondLst>
                                            <p:cond delay="1000"/>
                                          </p:stCondLst>
                                        </p:cTn>
                                        <p:tgtEl>
                                          <p:spTgt spid="7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78"/>
                                        </p:tgtEl>
                                      </p:cBhvr>
                                    </p:animEffect>
                                    <p:set>
                                      <p:cBhvr>
                                        <p:cTn dur="1" fill="hold">
                                          <p:stCondLst>
                                            <p:cond delay="1000"/>
                                          </p:stCondLst>
                                        </p:cTn>
                                        <p:tgtEl>
                                          <p:spTgt spid="7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3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300"/>
                                        <p:tgtEl>
                                          <p:spTgt spid="779"/>
                                        </p:tgtEl>
                                      </p:cBhvr>
                                    </p:animEffect>
                                    <p:set>
                                      <p:cBhvr>
                                        <p:cTn dur="1" fill="hold">
                                          <p:stCondLst>
                                            <p:cond delay="1300"/>
                                          </p:stCondLst>
                                        </p:cTn>
                                        <p:tgtEl>
                                          <p:spTgt spid="7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200"/>
                                        <p:tgtEl>
                                          <p:spTgt spid="780"/>
                                        </p:tgtEl>
                                      </p:cBhvr>
                                    </p:animEffect>
                                    <p:set>
                                      <p:cBhvr>
                                        <p:cTn dur="1" fill="hold">
                                          <p:stCondLst>
                                            <p:cond delay="1200"/>
                                          </p:stCondLst>
                                        </p:cTn>
                                        <p:tgtEl>
                                          <p:spTgt spid="7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10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5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80"/>
                                        </p:tgtEl>
                                      </p:cBhvr>
                                    </p:animEffect>
                                    <p:set>
                                      <p:cBhvr>
                                        <p:cTn dur="1" fill="hold">
                                          <p:stCondLst>
                                            <p:cond delay="1000"/>
                                          </p:stCondLst>
                                        </p:cTn>
                                        <p:tgtEl>
                                          <p:spTgt spid="7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81"/>
                                        </p:tgtEl>
                                      </p:cBhvr>
                                    </p:animEffect>
                                    <p:set>
                                      <p:cBhvr>
                                        <p:cTn dur="1" fill="hold">
                                          <p:stCondLst>
                                            <p:cond delay="1000"/>
                                          </p:stCondLst>
                                        </p:cTn>
                                        <p:tgtEl>
                                          <p:spTgt spid="7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2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0"/>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Configuration</a:t>
            </a:r>
            <a:endParaRPr/>
          </a:p>
        </p:txBody>
      </p:sp>
      <p:sp>
        <p:nvSpPr>
          <p:cNvPr id="790" name="Google Shape;790;p60"/>
          <p:cNvSpPr/>
          <p:nvPr/>
        </p:nvSpPr>
        <p:spPr>
          <a:xfrm>
            <a:off x="587913" y="832750"/>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91" name="Google Shape;791;p60"/>
          <p:cNvSpPr/>
          <p:nvPr/>
        </p:nvSpPr>
        <p:spPr>
          <a:xfrm>
            <a:off x="588568" y="615850"/>
            <a:ext cx="31605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Schema</a:t>
            </a:r>
            <a:endParaRPr/>
          </a:p>
        </p:txBody>
      </p:sp>
      <p:sp>
        <p:nvSpPr>
          <p:cNvPr id="792" name="Google Shape;792;p60"/>
          <p:cNvSpPr/>
          <p:nvPr/>
        </p:nvSpPr>
        <p:spPr>
          <a:xfrm>
            <a:off x="588589" y="1804666"/>
            <a:ext cx="3160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limit</a:t>
            </a:r>
            <a:r>
              <a:rPr lang="en-US" sz="1000"/>
              <a:t>:</a:t>
            </a:r>
            <a:r>
              <a:rPr lang="en-US" sz="1000">
                <a:solidFill>
                  <a:srgbClr val="E69138"/>
                </a:solidFill>
              </a:rPr>
              <a:t> </a:t>
            </a:r>
            <a:r>
              <a:rPr lang="en-US" sz="1000">
                <a:solidFill>
                  <a:schemeClr val="accent2"/>
                </a:solidFill>
              </a:rPr>
              <a:t>Int</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p:txBody>
      </p:sp>
      <p:sp>
        <p:nvSpPr>
          <p:cNvPr id="793" name="Google Shape;793;p60"/>
          <p:cNvSpPr/>
          <p:nvPr/>
        </p:nvSpPr>
        <p:spPr>
          <a:xfrm>
            <a:off x="588603" y="2772175"/>
            <a:ext cx="31605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000">
                <a:solidFill>
                  <a:srgbClr val="FF0000"/>
                </a:solidFill>
              </a:rPr>
              <a:t>type </a:t>
            </a:r>
            <a:r>
              <a:rPr lang="en-US" sz="1000"/>
              <a:t>User</a:t>
            </a:r>
            <a:r>
              <a:rPr lang="en-US" sz="1000">
                <a:solidFill>
                  <a:srgbClr val="FF0000"/>
                </a:solidFill>
              </a:rPr>
              <a:t> </a:t>
            </a:r>
            <a:r>
              <a:rPr lang="en-US" sz="1000"/>
              <a:t>{</a:t>
            </a:r>
            <a:endParaRPr sz="1000"/>
          </a:p>
          <a:p>
            <a:pPr indent="0" lvl="0" marL="0" rtl="0" algn="l">
              <a:spcBef>
                <a:spcPts val="0"/>
              </a:spcBef>
              <a:spcAft>
                <a:spcPts val="0"/>
              </a:spcAft>
              <a:buNone/>
            </a:pPr>
            <a:r>
              <a:rPr lang="en-US" sz="1000"/>
              <a:t>  </a:t>
            </a:r>
            <a:r>
              <a:rPr lang="en-US" sz="1000">
                <a:solidFill>
                  <a:srgbClr val="E69138"/>
                </a:solidFill>
              </a:rPr>
              <a:t>name</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friends</a:t>
            </a:r>
            <a:r>
              <a:rPr lang="en-US" sz="1000"/>
              <a:t>(</a:t>
            </a:r>
            <a:r>
              <a:rPr lang="en-US" sz="1000">
                <a:solidFill>
                  <a:srgbClr val="E69138"/>
                </a:solidFill>
              </a:rPr>
              <a:t>first</a:t>
            </a:r>
            <a:r>
              <a:rPr lang="en-US" sz="1000"/>
              <a:t>:</a:t>
            </a:r>
            <a:r>
              <a:rPr lang="en-US" sz="1000">
                <a:solidFill>
                  <a:srgbClr val="E69138"/>
                </a:solidFill>
              </a:rPr>
              <a:t> </a:t>
            </a:r>
            <a:r>
              <a:rPr lang="en-US" sz="1000">
                <a:solidFill>
                  <a:schemeClr val="accent2"/>
                </a:solidFill>
              </a:rPr>
              <a:t>Int, </a:t>
            </a:r>
            <a:r>
              <a:rPr lang="en-US" sz="1000">
                <a:solidFill>
                  <a:srgbClr val="E69138"/>
                </a:solidFill>
              </a:rPr>
              <a:t>after</a:t>
            </a:r>
            <a:r>
              <a:rPr lang="en-US" sz="1000"/>
              <a:t>:</a:t>
            </a:r>
            <a:r>
              <a:rPr lang="en-US" sz="1000">
                <a:solidFill>
                  <a:srgbClr val="E69138"/>
                </a:solidFill>
              </a:rPr>
              <a:t> </a:t>
            </a:r>
            <a:r>
              <a:rPr lang="en-US" sz="1000">
                <a:solidFill>
                  <a:schemeClr val="accent2"/>
                </a:solidFill>
              </a:rPr>
              <a:t>string</a:t>
            </a:r>
            <a:r>
              <a:rPr lang="en-US" sz="1000"/>
              <a:t>):</a:t>
            </a:r>
            <a:r>
              <a:rPr lang="en-US" sz="1000">
                <a:solidFill>
                  <a:srgbClr val="E69138"/>
                </a:solidFill>
              </a:rPr>
              <a:t> </a:t>
            </a:r>
            <a:r>
              <a:rPr lang="en-US" sz="1000"/>
              <a:t>[</a:t>
            </a:r>
            <a:r>
              <a:rPr lang="en-US" sz="1000">
                <a:solidFill>
                  <a:schemeClr val="accent2"/>
                </a:solidFill>
              </a:rPr>
              <a:t>UserConnection</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UserConnection</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totalCount</a:t>
            </a:r>
            <a:r>
              <a:rPr lang="en-US" sz="1000"/>
              <a:t>:</a:t>
            </a:r>
            <a:r>
              <a:rPr lang="en-US" sz="1000">
                <a:solidFill>
                  <a:srgbClr val="E69138"/>
                </a:solidFill>
              </a:rPr>
              <a:t> </a:t>
            </a:r>
            <a:r>
              <a:rPr lang="en-US" sz="1000">
                <a:solidFill>
                  <a:schemeClr val="accent2"/>
                </a:solidFill>
              </a:rPr>
              <a:t>Int</a:t>
            </a:r>
            <a:endParaRPr sz="1000"/>
          </a:p>
          <a:p>
            <a:pPr indent="0" lvl="0" marL="0" rtl="0" algn="l">
              <a:spcBef>
                <a:spcPts val="0"/>
              </a:spcBef>
              <a:spcAft>
                <a:spcPts val="0"/>
              </a:spcAft>
              <a:buNone/>
            </a:pPr>
            <a:r>
              <a:rPr lang="en-US" sz="1000">
                <a:solidFill>
                  <a:srgbClr val="E69138"/>
                </a:solidFill>
              </a:rPr>
              <a:t>  edges</a:t>
            </a:r>
            <a:r>
              <a:rPr lang="en-US" sz="1000"/>
              <a:t>:</a:t>
            </a:r>
            <a:r>
              <a:rPr lang="en-US" sz="1000">
                <a:solidFill>
                  <a:srgbClr val="E69138"/>
                </a:solidFill>
              </a:rPr>
              <a:t> </a:t>
            </a:r>
            <a:r>
              <a:rPr lang="en-US" sz="1000"/>
              <a:t>[</a:t>
            </a:r>
            <a:r>
              <a:rPr lang="en-US" sz="1000">
                <a:solidFill>
                  <a:schemeClr val="accent2"/>
                </a:solidFill>
              </a:rPr>
              <a:t>UserEdge</a:t>
            </a:r>
            <a:r>
              <a:rPr lang="en-US" sz="1000"/>
              <a:t>]</a:t>
            </a:r>
            <a:endParaRPr sz="1000"/>
          </a:p>
          <a:p>
            <a:pPr indent="0" lvl="0" marL="0" rtl="0" algn="l">
              <a:spcBef>
                <a:spcPts val="0"/>
              </a:spcBef>
              <a:spcAft>
                <a:spcPts val="0"/>
              </a:spcAft>
              <a:buNone/>
            </a:pPr>
            <a:r>
              <a:rPr lang="en-US" sz="1000">
                <a:solidFill>
                  <a:srgbClr val="E69138"/>
                </a:solidFill>
              </a:rPr>
              <a:t>  nodes</a:t>
            </a:r>
            <a:r>
              <a:rPr lang="en-US" sz="1000"/>
              <a:t>:</a:t>
            </a:r>
            <a:r>
              <a:rPr lang="en-US" sz="1000">
                <a:solidFill>
                  <a:srgbClr val="E69138"/>
                </a:solidFill>
              </a:rPr>
              <a:t> </a:t>
            </a:r>
            <a:r>
              <a:rPr lang="en-US" sz="1000"/>
              <a:t>[</a:t>
            </a:r>
            <a:r>
              <a:rPr lang="en-US" sz="1000">
                <a:solidFill>
                  <a:schemeClr val="accent2"/>
                </a:solidFill>
              </a:rPr>
              <a:t>User</a:t>
            </a:r>
            <a:r>
              <a:rPr lang="en-US" sz="1000"/>
              <a:t>]</a:t>
            </a:r>
            <a:endParaRPr sz="1000"/>
          </a:p>
          <a:p>
            <a:pPr indent="0" lvl="0" marL="0" rtl="0" algn="l">
              <a:spcBef>
                <a:spcPts val="0"/>
              </a:spcBef>
              <a:spcAft>
                <a:spcPts val="0"/>
              </a:spcAft>
              <a:buNone/>
            </a:pPr>
            <a:r>
              <a:rPr lang="en-US"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solidFill>
                  <a:srgbClr val="FF0000"/>
                </a:solidFill>
              </a:rPr>
              <a:t>type </a:t>
            </a:r>
            <a:r>
              <a:rPr lang="en-US" sz="1000"/>
              <a:t>UserEdge</a:t>
            </a:r>
            <a:r>
              <a:rPr lang="en-US" sz="1000">
                <a:solidFill>
                  <a:srgbClr val="FF0000"/>
                </a:solidFill>
              </a:rPr>
              <a:t> </a:t>
            </a:r>
            <a:r>
              <a:rPr lang="en-US" sz="1000"/>
              <a:t>{</a:t>
            </a:r>
            <a:endParaRPr sz="1000"/>
          </a:p>
          <a:p>
            <a:pPr indent="0" lvl="0" marL="0" rtl="0" algn="l">
              <a:spcBef>
                <a:spcPts val="0"/>
              </a:spcBef>
              <a:spcAft>
                <a:spcPts val="0"/>
              </a:spcAft>
              <a:buNone/>
            </a:pPr>
            <a:r>
              <a:rPr lang="en-US" sz="1000">
                <a:solidFill>
                  <a:srgbClr val="E69138"/>
                </a:solidFill>
              </a:rPr>
              <a:t>  cursor</a:t>
            </a:r>
            <a:r>
              <a:rPr lang="en-US" sz="1000"/>
              <a:t>:</a:t>
            </a:r>
            <a:r>
              <a:rPr lang="en-US" sz="1000">
                <a:solidFill>
                  <a:srgbClr val="E69138"/>
                </a:solidFill>
              </a:rPr>
              <a:t> </a:t>
            </a:r>
            <a:r>
              <a:rPr lang="en-US" sz="1000">
                <a:solidFill>
                  <a:schemeClr val="accent2"/>
                </a:solidFill>
              </a:rPr>
              <a:t>string</a:t>
            </a:r>
            <a:endParaRPr sz="1000"/>
          </a:p>
          <a:p>
            <a:pPr indent="0" lvl="0" marL="0" rtl="0" algn="l">
              <a:spcBef>
                <a:spcPts val="0"/>
              </a:spcBef>
              <a:spcAft>
                <a:spcPts val="0"/>
              </a:spcAft>
              <a:buNone/>
            </a:pPr>
            <a:r>
              <a:rPr lang="en-US" sz="1000">
                <a:solidFill>
                  <a:srgbClr val="E69138"/>
                </a:solidFill>
              </a:rPr>
              <a:t>  node</a:t>
            </a:r>
            <a:r>
              <a:rPr lang="en-US" sz="1000"/>
              <a:t>:</a:t>
            </a:r>
            <a:r>
              <a:rPr lang="en-US" sz="1000">
                <a:solidFill>
                  <a:srgbClr val="E69138"/>
                </a:solidFill>
              </a:rPr>
              <a:t> </a:t>
            </a:r>
            <a:r>
              <a:rPr lang="en-US" sz="1000">
                <a:solidFill>
                  <a:schemeClr val="accent2"/>
                </a:solidFill>
              </a:rPr>
              <a:t>User</a:t>
            </a:r>
            <a:endParaRPr sz="1000"/>
          </a:p>
          <a:p>
            <a:pPr indent="0" lvl="0" marL="0" rtl="0" algn="l">
              <a:spcBef>
                <a:spcPts val="0"/>
              </a:spcBef>
              <a:spcAft>
                <a:spcPts val="0"/>
              </a:spcAft>
              <a:buNone/>
            </a:pPr>
            <a:r>
              <a:rPr lang="en-US" sz="1000"/>
              <a:t>}</a:t>
            </a:r>
            <a:endParaRPr sz="1000"/>
          </a:p>
        </p:txBody>
      </p:sp>
      <p:sp>
        <p:nvSpPr>
          <p:cNvPr id="794" name="Google Shape;794;p60"/>
          <p:cNvSpPr/>
          <p:nvPr/>
        </p:nvSpPr>
        <p:spPr>
          <a:xfrm>
            <a:off x="3748412" y="832750"/>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 { name }</a:t>
            </a:r>
            <a:endParaRPr sz="1100"/>
          </a:p>
          <a:p>
            <a:pPr indent="0" lvl="0" marL="0" rtl="0" algn="l">
              <a:spcBef>
                <a:spcPts val="0"/>
              </a:spcBef>
              <a:spcAft>
                <a:spcPts val="0"/>
              </a:spcAft>
              <a:buNone/>
            </a:pPr>
            <a:r>
              <a:rPr lang="en-US" sz="1100"/>
              <a:t>}</a:t>
            </a:r>
            <a:endParaRPr sz="1100"/>
          </a:p>
        </p:txBody>
      </p:sp>
      <p:sp>
        <p:nvSpPr>
          <p:cNvPr id="795" name="Google Shape;795;p60"/>
          <p:cNvSpPr/>
          <p:nvPr/>
        </p:nvSpPr>
        <p:spPr>
          <a:xfrm>
            <a:off x="3748813" y="615850"/>
            <a:ext cx="19344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Query</a:t>
            </a:r>
            <a:endParaRPr/>
          </a:p>
        </p:txBody>
      </p:sp>
      <p:sp>
        <p:nvSpPr>
          <p:cNvPr id="796" name="Google Shape;796;p60"/>
          <p:cNvSpPr/>
          <p:nvPr/>
        </p:nvSpPr>
        <p:spPr>
          <a:xfrm>
            <a:off x="3748826" y="1804666"/>
            <a:ext cx="19344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friends(limit: 3) { name }</a:t>
            </a:r>
            <a:endParaRPr sz="1100"/>
          </a:p>
          <a:p>
            <a:pPr indent="0" lvl="0" marL="0" rtl="0" algn="l">
              <a:spcBef>
                <a:spcPts val="0"/>
              </a:spcBef>
              <a:spcAft>
                <a:spcPts val="0"/>
              </a:spcAft>
              <a:buNone/>
            </a:pPr>
            <a:r>
              <a:rPr lang="en-US" sz="1100"/>
              <a:t>}</a:t>
            </a:r>
            <a:endParaRPr sz="1100"/>
          </a:p>
        </p:txBody>
      </p:sp>
      <p:sp>
        <p:nvSpPr>
          <p:cNvPr id="797" name="Google Shape;797;p60"/>
          <p:cNvSpPr/>
          <p:nvPr/>
        </p:nvSpPr>
        <p:spPr>
          <a:xfrm>
            <a:off x="3748831" y="2772175"/>
            <a:ext cx="19344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a:t>
            </a:r>
            <a:endParaRPr sz="1100"/>
          </a:p>
          <a:p>
            <a:pPr indent="0" lvl="0" marL="0" rtl="0" algn="l">
              <a:spcBef>
                <a:spcPts val="0"/>
              </a:spcBef>
              <a:spcAft>
                <a:spcPts val="0"/>
              </a:spcAft>
              <a:buNone/>
            </a:pPr>
            <a:r>
              <a:rPr lang="en-US" sz="1100"/>
              <a:t>  friends(first: 3) {</a:t>
            </a:r>
            <a:endParaRPr sz="1100"/>
          </a:p>
          <a:p>
            <a:pPr indent="0" lvl="0" marL="0" rtl="0" algn="l">
              <a:spcBef>
                <a:spcPts val="0"/>
              </a:spcBef>
              <a:spcAft>
                <a:spcPts val="0"/>
              </a:spcAft>
              <a:buNone/>
            </a:pPr>
            <a:r>
              <a:rPr lang="en-US" sz="1100"/>
              <a:t>    nodes {</a:t>
            </a:r>
            <a:endParaRPr sz="1100"/>
          </a:p>
          <a:p>
            <a:pPr indent="0" lvl="0" marL="0" rtl="0" algn="l">
              <a:spcBef>
                <a:spcPts val="0"/>
              </a:spcBef>
              <a:spcAft>
                <a:spcPts val="0"/>
              </a:spcAft>
              <a:buNone/>
            </a:pPr>
            <a:r>
              <a:rPr lang="en-US" sz="1100"/>
              <a:t>      name</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  }</a:t>
            </a:r>
            <a:endParaRPr sz="1100"/>
          </a:p>
          <a:p>
            <a:pPr indent="0" lvl="0" marL="0" rtl="0" algn="l">
              <a:spcBef>
                <a:spcPts val="0"/>
              </a:spcBef>
              <a:spcAft>
                <a:spcPts val="0"/>
              </a:spcAft>
              <a:buNone/>
            </a:pPr>
            <a:r>
              <a:rPr lang="en-US" sz="1100"/>
              <a:t>}</a:t>
            </a:r>
            <a:endParaRPr sz="1100"/>
          </a:p>
        </p:txBody>
      </p:sp>
      <p:sp>
        <p:nvSpPr>
          <p:cNvPr id="798" name="Google Shape;798;p60"/>
          <p:cNvSpPr/>
          <p:nvPr/>
        </p:nvSpPr>
        <p:spPr>
          <a:xfrm>
            <a:off x="5682900" y="832750"/>
            <a:ext cx="17631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defaultLimit: 10</a:t>
            </a:r>
            <a:endParaRPr sz="1100"/>
          </a:p>
          <a:p>
            <a:pPr indent="0" lvl="0" marL="0" rtl="0" algn="l">
              <a:spcBef>
                <a:spcPts val="0"/>
              </a:spcBef>
              <a:spcAft>
                <a:spcPts val="0"/>
              </a:spcAft>
              <a:buNone/>
            </a:pPr>
            <a:r>
              <a:rPr lang="en-US" sz="1100"/>
              <a:t>    resolverWeight: 1</a:t>
            </a:r>
            <a:endParaRPr sz="1100"/>
          </a:p>
        </p:txBody>
      </p:sp>
      <p:sp>
        <p:nvSpPr>
          <p:cNvPr id="799" name="Google Shape;799;p60"/>
          <p:cNvSpPr/>
          <p:nvPr/>
        </p:nvSpPr>
        <p:spPr>
          <a:xfrm>
            <a:off x="5683533" y="615850"/>
            <a:ext cx="30873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Configuration</a:t>
            </a:r>
            <a:endParaRPr/>
          </a:p>
        </p:txBody>
      </p:sp>
      <p:sp>
        <p:nvSpPr>
          <p:cNvPr id="800" name="Google Shape;800;p60"/>
          <p:cNvSpPr/>
          <p:nvPr/>
        </p:nvSpPr>
        <p:spPr>
          <a:xfrm>
            <a:off x="5683555" y="2772175"/>
            <a:ext cx="3087300" cy="25377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limitArguments: [first]</a:t>
            </a:r>
            <a:endParaRPr sz="1100"/>
          </a:p>
          <a:p>
            <a:pPr indent="0" lvl="0" marL="0" rtl="0" algn="l">
              <a:spcBef>
                <a:spcPts val="0"/>
              </a:spcBef>
              <a:spcAft>
                <a:spcPts val="0"/>
              </a:spcAft>
              <a:buNone/>
            </a:pPr>
            <a:r>
              <a:rPr lang="en-US" sz="1100"/>
              <a:t>    limitedFields: [edges, nodes]</a:t>
            </a:r>
            <a:endParaRPr sz="1100"/>
          </a:p>
          <a:p>
            <a:pPr indent="0" lvl="0" marL="0" rtl="0" algn="l">
              <a:spcBef>
                <a:spcPts val="0"/>
              </a:spcBef>
              <a:spcAft>
                <a:spcPts val="0"/>
              </a:spcAft>
              <a:buNone/>
            </a:pPr>
            <a:r>
              <a:rPr lang="en-US" sz="1100"/>
              <a:t>    resolverWeight: 1</a:t>
            </a:r>
            <a:endParaRPr sz="1100"/>
          </a:p>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p:txBody>
      </p:sp>
      <p:sp>
        <p:nvSpPr>
          <p:cNvPr id="801" name="Google Shape;801;p60"/>
          <p:cNvSpPr/>
          <p:nvPr/>
        </p:nvSpPr>
        <p:spPr>
          <a:xfrm rot="-5400000">
            <a:off x="-11312" y="121422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None</a:t>
            </a:r>
            <a:endParaRPr/>
          </a:p>
        </p:txBody>
      </p:sp>
      <p:sp>
        <p:nvSpPr>
          <p:cNvPr id="802" name="Google Shape;802;p60"/>
          <p:cNvSpPr/>
          <p:nvPr/>
        </p:nvSpPr>
        <p:spPr>
          <a:xfrm rot="-5400000">
            <a:off x="-9962" y="2181475"/>
            <a:ext cx="9828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Slicing</a:t>
            </a:r>
            <a:endParaRPr/>
          </a:p>
        </p:txBody>
      </p:sp>
      <p:sp>
        <p:nvSpPr>
          <p:cNvPr id="803" name="Google Shape;803;p60"/>
          <p:cNvSpPr/>
          <p:nvPr/>
        </p:nvSpPr>
        <p:spPr>
          <a:xfrm rot="-5400000">
            <a:off x="-787400" y="3934025"/>
            <a:ext cx="2537700" cy="2139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ctr">
              <a:spcBef>
                <a:spcPts val="0"/>
              </a:spcBef>
              <a:spcAft>
                <a:spcPts val="0"/>
              </a:spcAft>
              <a:buNone/>
            </a:pPr>
            <a:r>
              <a:rPr lang="en-US"/>
              <a:t>Connection</a:t>
            </a:r>
            <a:endParaRPr/>
          </a:p>
        </p:txBody>
      </p:sp>
      <p:sp>
        <p:nvSpPr>
          <p:cNvPr id="804" name="Google Shape;804;p60"/>
          <p:cNvSpPr/>
          <p:nvPr/>
        </p:nvSpPr>
        <p:spPr>
          <a:xfrm>
            <a:off x="7446000" y="832750"/>
            <a:ext cx="1324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p:txBody>
      </p:sp>
      <p:sp>
        <p:nvSpPr>
          <p:cNvPr id="805" name="Google Shape;805;p60"/>
          <p:cNvSpPr/>
          <p:nvPr/>
        </p:nvSpPr>
        <p:spPr>
          <a:xfrm>
            <a:off x="5683400" y="1804675"/>
            <a:ext cx="17631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resolvers:</a:t>
            </a:r>
            <a:endParaRPr sz="1100"/>
          </a:p>
          <a:p>
            <a:pPr indent="0" lvl="0" marL="0" rtl="0" algn="l">
              <a:spcBef>
                <a:spcPts val="0"/>
              </a:spcBef>
              <a:spcAft>
                <a:spcPts val="0"/>
              </a:spcAft>
              <a:buNone/>
            </a:pPr>
            <a:r>
              <a:rPr lang="en-US" sz="1100"/>
              <a:t>  “User.friends”:</a:t>
            </a:r>
            <a:endParaRPr sz="1100"/>
          </a:p>
          <a:p>
            <a:pPr indent="0" lvl="0" marL="0" rtl="0" algn="l">
              <a:spcBef>
                <a:spcPts val="0"/>
              </a:spcBef>
              <a:spcAft>
                <a:spcPts val="0"/>
              </a:spcAft>
              <a:buNone/>
            </a:pPr>
            <a:r>
              <a:rPr lang="en-US" sz="1100"/>
              <a:t>    limitArguments: [first]</a:t>
            </a:r>
            <a:endParaRPr sz="1100"/>
          </a:p>
          <a:p>
            <a:pPr indent="0" lvl="0" marL="0" rtl="0" algn="l">
              <a:spcBef>
                <a:spcPts val="0"/>
              </a:spcBef>
              <a:spcAft>
                <a:spcPts val="0"/>
              </a:spcAft>
              <a:buNone/>
            </a:pPr>
            <a:r>
              <a:rPr lang="en-US" sz="1100"/>
              <a:t>    resolverWeight: 1</a:t>
            </a:r>
            <a:endParaRPr sz="1100"/>
          </a:p>
        </p:txBody>
      </p:sp>
      <p:sp>
        <p:nvSpPr>
          <p:cNvPr id="806" name="Google Shape;806;p60"/>
          <p:cNvSpPr/>
          <p:nvPr/>
        </p:nvSpPr>
        <p:spPr>
          <a:xfrm>
            <a:off x="7446500" y="1804675"/>
            <a:ext cx="1324500" cy="967500"/>
          </a:xfrm>
          <a:prstGeom prst="rect">
            <a:avLst/>
          </a:prstGeom>
          <a:no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US" sz="1100"/>
              <a:t>types:</a:t>
            </a:r>
            <a:endParaRPr sz="1100"/>
          </a:p>
          <a:p>
            <a:pPr indent="0" lvl="0" marL="0" rtl="0" algn="l">
              <a:spcBef>
                <a:spcPts val="0"/>
              </a:spcBef>
              <a:spcAft>
                <a:spcPts val="0"/>
              </a:spcAft>
              <a:buNone/>
            </a:pPr>
            <a:r>
              <a:rPr lang="en-US" sz="1100"/>
              <a:t>  User:</a:t>
            </a:r>
            <a:endParaRPr sz="1100"/>
          </a:p>
          <a:p>
            <a:pPr indent="0" lvl="0" marL="0" rtl="0" algn="l">
              <a:spcBef>
                <a:spcPts val="0"/>
              </a:spcBef>
              <a:spcAft>
                <a:spcPts val="0"/>
              </a:spcAft>
              <a:buNone/>
            </a:pPr>
            <a:r>
              <a:rPr lang="en-US" sz="1100"/>
              <a:t>    typeWeight: 1</a:t>
            </a:r>
            <a:endParaRPr sz="1100"/>
          </a:p>
        </p:txBody>
      </p:sp>
      <p:sp>
        <p:nvSpPr>
          <p:cNvPr id="807" name="Google Shape;807;p60"/>
          <p:cNvSpPr/>
          <p:nvPr/>
        </p:nvSpPr>
        <p:spPr>
          <a:xfrm>
            <a:off x="5981300" y="1300725"/>
            <a:ext cx="1044600" cy="2139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60"/>
          <p:cNvSpPr/>
          <p:nvPr/>
        </p:nvSpPr>
        <p:spPr>
          <a:xfrm>
            <a:off x="588589" y="1803241"/>
            <a:ext cx="31605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09" name="Google Shape;809;p60"/>
          <p:cNvSpPr/>
          <p:nvPr/>
        </p:nvSpPr>
        <p:spPr>
          <a:xfrm>
            <a:off x="3748400" y="1803250"/>
            <a:ext cx="19344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10" name="Google Shape;810;p60"/>
          <p:cNvSpPr/>
          <p:nvPr/>
        </p:nvSpPr>
        <p:spPr>
          <a:xfrm>
            <a:off x="5683550" y="1803250"/>
            <a:ext cx="3087300" cy="9675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11" name="Google Shape;811;p60"/>
          <p:cNvSpPr/>
          <p:nvPr/>
        </p:nvSpPr>
        <p:spPr>
          <a:xfrm>
            <a:off x="588600" y="2776590"/>
            <a:ext cx="31605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12" name="Google Shape;812;p60"/>
          <p:cNvSpPr/>
          <p:nvPr/>
        </p:nvSpPr>
        <p:spPr>
          <a:xfrm>
            <a:off x="3748407" y="2770790"/>
            <a:ext cx="19344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13" name="Google Shape;813;p60"/>
          <p:cNvSpPr/>
          <p:nvPr/>
        </p:nvSpPr>
        <p:spPr>
          <a:xfrm>
            <a:off x="5683554" y="2770790"/>
            <a:ext cx="3087300" cy="2537700"/>
          </a:xfrm>
          <a:prstGeom prst="rect">
            <a:avLst/>
          </a:prstGeom>
          <a:solidFill>
            <a:srgbClr val="000007">
              <a:alpha val="31370"/>
            </a:srgbClr>
          </a:solidFill>
          <a:ln cap="flat" cmpd="sng" w="9525">
            <a:solidFill>
              <a:schemeClr val="dk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t/>
            </a:r>
            <a:endParaRPr sz="1000"/>
          </a:p>
        </p:txBody>
      </p:sp>
      <p:sp>
        <p:nvSpPr>
          <p:cNvPr id="814" name="Google Shape;814;p60"/>
          <p:cNvSpPr/>
          <p:nvPr/>
        </p:nvSpPr>
        <p:spPr>
          <a:xfrm>
            <a:off x="5968500" y="2271925"/>
            <a:ext cx="1403100" cy="2139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60"/>
          <p:cNvSpPr/>
          <p:nvPr/>
        </p:nvSpPr>
        <p:spPr>
          <a:xfrm>
            <a:off x="5968500" y="3673825"/>
            <a:ext cx="1856400" cy="412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300"/>
                                        <p:tgtEl>
                                          <p:spTgt spid="8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07"/>
                                        </p:tgtEl>
                                      </p:cBhvr>
                                    </p:animEffect>
                                    <p:set>
                                      <p:cBhvr>
                                        <p:cTn dur="1" fill="hold">
                                          <p:stCondLst>
                                            <p:cond delay="1000"/>
                                          </p:stCondLst>
                                        </p:cTn>
                                        <p:tgtEl>
                                          <p:spTgt spid="8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08"/>
                                        </p:tgtEl>
                                      </p:cBhvr>
                                    </p:animEffect>
                                    <p:set>
                                      <p:cBhvr>
                                        <p:cTn dur="1" fill="hold">
                                          <p:stCondLst>
                                            <p:cond delay="1000"/>
                                          </p:stCondLst>
                                        </p:cTn>
                                        <p:tgtEl>
                                          <p:spTgt spid="8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09"/>
                                        </p:tgtEl>
                                      </p:cBhvr>
                                    </p:animEffect>
                                    <p:set>
                                      <p:cBhvr>
                                        <p:cTn dur="1" fill="hold">
                                          <p:stCondLst>
                                            <p:cond delay="1000"/>
                                          </p:stCondLst>
                                        </p:cTn>
                                        <p:tgtEl>
                                          <p:spTgt spid="8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10"/>
                                        </p:tgtEl>
                                      </p:cBhvr>
                                    </p:animEffect>
                                    <p:set>
                                      <p:cBhvr>
                                        <p:cTn dur="1" fill="hold">
                                          <p:stCondLst>
                                            <p:cond delay="1000"/>
                                          </p:stCondLst>
                                        </p:cTn>
                                        <p:tgtEl>
                                          <p:spTgt spid="8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14"/>
                                        </p:tgtEl>
                                      </p:cBhvr>
                                    </p:animEffect>
                                    <p:set>
                                      <p:cBhvr>
                                        <p:cTn dur="1" fill="hold">
                                          <p:stCondLst>
                                            <p:cond delay="1000"/>
                                          </p:stCondLst>
                                        </p:cTn>
                                        <p:tgtEl>
                                          <p:spTgt spid="8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11"/>
                                        </p:tgtEl>
                                      </p:cBhvr>
                                    </p:animEffect>
                                    <p:set>
                                      <p:cBhvr>
                                        <p:cTn dur="1" fill="hold">
                                          <p:stCondLst>
                                            <p:cond delay="1000"/>
                                          </p:stCondLst>
                                        </p:cTn>
                                        <p:tgtEl>
                                          <p:spTgt spid="8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12"/>
                                        </p:tgtEl>
                                      </p:cBhvr>
                                    </p:animEffect>
                                    <p:set>
                                      <p:cBhvr>
                                        <p:cTn dur="1" fill="hold">
                                          <p:stCondLst>
                                            <p:cond delay="1000"/>
                                          </p:stCondLst>
                                        </p:cTn>
                                        <p:tgtEl>
                                          <p:spTgt spid="8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13"/>
                                        </p:tgtEl>
                                      </p:cBhvr>
                                    </p:animEffect>
                                    <p:set>
                                      <p:cBhvr>
                                        <p:cTn dur="1" fill="hold">
                                          <p:stCondLst>
                                            <p:cond delay="1000"/>
                                          </p:stCondLst>
                                        </p:cTn>
                                        <p:tgtEl>
                                          <p:spTgt spid="8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15"/>
                                        </p:tgtEl>
                                      </p:cBhvr>
                                    </p:animEffect>
                                    <p:set>
                                      <p:cBhvr>
                                        <p:cTn dur="1" fill="hold">
                                          <p:stCondLst>
                                            <p:cond delay="1000"/>
                                          </p:stCondLst>
                                        </p:cTn>
                                        <p:tgtEl>
                                          <p:spTgt spid="8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61"/>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Complexity measures</a:t>
            </a:r>
            <a:endParaRPr/>
          </a:p>
        </p:txBody>
      </p:sp>
      <p:pic>
        <p:nvPicPr>
          <p:cNvPr id="822" name="Google Shape;822;p61"/>
          <p:cNvPicPr preferRelativeResize="0"/>
          <p:nvPr/>
        </p:nvPicPr>
        <p:blipFill rotWithShape="1">
          <a:blip r:embed="rId3">
            <a:alphaModFix/>
          </a:blip>
          <a:srcRect b="31266" l="0" r="0" t="0"/>
          <a:stretch/>
        </p:blipFill>
        <p:spPr>
          <a:xfrm>
            <a:off x="2184300" y="3702225"/>
            <a:ext cx="4775373" cy="1156750"/>
          </a:xfrm>
          <a:prstGeom prst="rect">
            <a:avLst/>
          </a:prstGeom>
          <a:noFill/>
          <a:ln>
            <a:noFill/>
          </a:ln>
        </p:spPr>
      </p:pic>
      <p:pic>
        <p:nvPicPr>
          <p:cNvPr id="823" name="Google Shape;823;p61"/>
          <p:cNvPicPr preferRelativeResize="0"/>
          <p:nvPr/>
        </p:nvPicPr>
        <p:blipFill>
          <a:blip r:embed="rId4">
            <a:alphaModFix/>
          </a:blip>
          <a:stretch>
            <a:fillRect/>
          </a:stretch>
        </p:blipFill>
        <p:spPr>
          <a:xfrm>
            <a:off x="1643250" y="1566088"/>
            <a:ext cx="5857476" cy="539550"/>
          </a:xfrm>
          <a:prstGeom prst="rect">
            <a:avLst/>
          </a:prstGeom>
          <a:noFill/>
          <a:ln>
            <a:noFill/>
          </a:ln>
        </p:spPr>
      </p:pic>
      <p:sp>
        <p:nvSpPr>
          <p:cNvPr id="824" name="Google Shape;824;p61"/>
          <p:cNvSpPr/>
          <p:nvPr/>
        </p:nvSpPr>
        <p:spPr>
          <a:xfrm>
            <a:off x="2841775" y="3167825"/>
            <a:ext cx="34605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5003"/>
                </a:solidFill>
              </a:rPr>
              <a:t>Resolve complexity</a:t>
            </a:r>
            <a:endParaRPr b="1" sz="2400">
              <a:solidFill>
                <a:srgbClr val="FF5003"/>
              </a:solidFill>
            </a:endParaRPr>
          </a:p>
        </p:txBody>
      </p:sp>
      <p:sp>
        <p:nvSpPr>
          <p:cNvPr id="825" name="Google Shape;825;p61"/>
          <p:cNvSpPr/>
          <p:nvPr/>
        </p:nvSpPr>
        <p:spPr>
          <a:xfrm>
            <a:off x="3209988" y="1015563"/>
            <a:ext cx="27240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5003"/>
                </a:solidFill>
              </a:rPr>
              <a:t>Type complexity</a:t>
            </a:r>
            <a:endParaRPr b="1" sz="2400">
              <a:solidFill>
                <a:srgbClr val="FF5003"/>
              </a:solidFill>
            </a:endParaRPr>
          </a:p>
        </p:txBody>
      </p:sp>
      <p:sp>
        <p:nvSpPr>
          <p:cNvPr id="826" name="Google Shape;826;p61"/>
          <p:cNvSpPr/>
          <p:nvPr/>
        </p:nvSpPr>
        <p:spPr>
          <a:xfrm>
            <a:off x="5049100" y="1529400"/>
            <a:ext cx="2474700" cy="293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61"/>
          <p:cNvSpPr/>
          <p:nvPr/>
        </p:nvSpPr>
        <p:spPr>
          <a:xfrm>
            <a:off x="2674450" y="3936975"/>
            <a:ext cx="2285700" cy="293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61"/>
          <p:cNvSpPr/>
          <p:nvPr/>
        </p:nvSpPr>
        <p:spPr>
          <a:xfrm>
            <a:off x="2930400" y="2313300"/>
            <a:ext cx="2181300" cy="506100"/>
          </a:xfrm>
          <a:prstGeom prst="wedgeRectCallout">
            <a:avLst>
              <a:gd fmla="val 49294" name="adj1"/>
              <a:gd fmla="val -1579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Maximum list size </a:t>
            </a:r>
            <a:r>
              <a:rPr lang="en-US" u="sng"/>
              <a:t>or</a:t>
            </a:r>
            <a:endParaRPr u="sng"/>
          </a:p>
          <a:p>
            <a:pPr indent="0" lvl="0" marL="0" rtl="0" algn="ctr">
              <a:spcBef>
                <a:spcPts val="0"/>
              </a:spcBef>
              <a:spcAft>
                <a:spcPts val="0"/>
              </a:spcAft>
              <a:buNone/>
            </a:pPr>
            <a:r>
              <a:rPr lang="en-US"/>
              <a:t>1 if the field is not a list</a:t>
            </a:r>
            <a:endParaRPr/>
          </a:p>
        </p:txBody>
      </p:sp>
      <p:sp>
        <p:nvSpPr>
          <p:cNvPr id="829" name="Google Shape;829;p61"/>
          <p:cNvSpPr/>
          <p:nvPr/>
        </p:nvSpPr>
        <p:spPr>
          <a:xfrm>
            <a:off x="5332625" y="2313300"/>
            <a:ext cx="749400" cy="506100"/>
          </a:xfrm>
          <a:prstGeom prst="wedgeRectCallout">
            <a:avLst>
              <a:gd fmla="val -17167" name="adj1"/>
              <a:gd fmla="val -15588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Type weight</a:t>
            </a:r>
            <a:endParaRPr/>
          </a:p>
        </p:txBody>
      </p:sp>
      <p:sp>
        <p:nvSpPr>
          <p:cNvPr id="830" name="Google Shape;830;p61"/>
          <p:cNvSpPr/>
          <p:nvPr/>
        </p:nvSpPr>
        <p:spPr>
          <a:xfrm>
            <a:off x="6302950" y="2313300"/>
            <a:ext cx="1708500" cy="506100"/>
          </a:xfrm>
          <a:prstGeom prst="wedgeRectCallout">
            <a:avLst>
              <a:gd fmla="val -63546" name="adj1"/>
              <a:gd fmla="val -15485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Type complexity of sub-query</a:t>
            </a:r>
            <a:endParaRPr/>
          </a:p>
        </p:txBody>
      </p:sp>
      <p:sp>
        <p:nvSpPr>
          <p:cNvPr id="831" name="Google Shape;831;p61"/>
          <p:cNvSpPr/>
          <p:nvPr/>
        </p:nvSpPr>
        <p:spPr>
          <a:xfrm>
            <a:off x="2208100" y="4697350"/>
            <a:ext cx="2181300" cy="506100"/>
          </a:xfrm>
          <a:prstGeom prst="wedgeRectCallout">
            <a:avLst>
              <a:gd fmla="val -8932" name="adj1"/>
              <a:gd fmla="val -1514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Maximum list size </a:t>
            </a:r>
            <a:r>
              <a:rPr lang="en-US" u="sng"/>
              <a:t>or</a:t>
            </a:r>
            <a:endParaRPr u="sng"/>
          </a:p>
          <a:p>
            <a:pPr indent="0" lvl="0" marL="0" rtl="0" algn="ctr">
              <a:spcBef>
                <a:spcPts val="0"/>
              </a:spcBef>
              <a:spcAft>
                <a:spcPts val="0"/>
              </a:spcAft>
              <a:buNone/>
            </a:pPr>
            <a:r>
              <a:rPr lang="en-US"/>
              <a:t>1 if the field is not a list</a:t>
            </a:r>
            <a:endParaRPr/>
          </a:p>
        </p:txBody>
      </p:sp>
      <p:sp>
        <p:nvSpPr>
          <p:cNvPr id="832" name="Google Shape;832;p61"/>
          <p:cNvSpPr/>
          <p:nvPr/>
        </p:nvSpPr>
        <p:spPr>
          <a:xfrm>
            <a:off x="1153475" y="4697350"/>
            <a:ext cx="849600" cy="506100"/>
          </a:xfrm>
          <a:prstGeom prst="wedgeRectCallout">
            <a:avLst>
              <a:gd fmla="val 140929" name="adj1"/>
              <a:gd fmla="val -15557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 weight</a:t>
            </a:r>
            <a:endParaRPr/>
          </a:p>
        </p:txBody>
      </p:sp>
      <p:sp>
        <p:nvSpPr>
          <p:cNvPr id="833" name="Google Shape;833;p61"/>
          <p:cNvSpPr/>
          <p:nvPr/>
        </p:nvSpPr>
        <p:spPr>
          <a:xfrm>
            <a:off x="4594450" y="4697350"/>
            <a:ext cx="1823100" cy="506100"/>
          </a:xfrm>
          <a:prstGeom prst="wedgeRectCallout">
            <a:avLst>
              <a:gd fmla="val -105939" name="adj1"/>
              <a:gd fmla="val -1493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Resolve complexity of sub-query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62"/>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Query type complexity</a:t>
            </a:r>
            <a:endParaRPr/>
          </a:p>
        </p:txBody>
      </p:sp>
      <p:sp>
        <p:nvSpPr>
          <p:cNvPr id="840" name="Google Shape;840;p62"/>
          <p:cNvSpPr txBox="1"/>
          <p:nvPr>
            <p:ph idx="1" type="body"/>
          </p:nvPr>
        </p:nvSpPr>
        <p:spPr>
          <a:xfrm>
            <a:off x="2641450" y="1180300"/>
            <a:ext cx="29166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841" name="Google Shape;841;p62"/>
          <p:cNvSpPr txBox="1"/>
          <p:nvPr>
            <p:ph idx="1" type="body"/>
          </p:nvPr>
        </p:nvSpPr>
        <p:spPr>
          <a:xfrm>
            <a:off x="5662750" y="1180300"/>
            <a:ext cx="32613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842" name="Google Shape;842;p62"/>
          <p:cNvSpPr txBox="1"/>
          <p:nvPr>
            <p:ph idx="1" type="body"/>
          </p:nvPr>
        </p:nvSpPr>
        <p:spPr>
          <a:xfrm>
            <a:off x="215350" y="1180300"/>
            <a:ext cx="23214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resolvers: </a:t>
            </a:r>
            <a:endParaRPr sz="1200"/>
          </a:p>
          <a:p>
            <a:pPr indent="0" lvl="0" marL="0" rtl="0" algn="l">
              <a:spcBef>
                <a:spcPts val="0"/>
              </a:spcBef>
              <a:spcAft>
                <a:spcPts val="0"/>
              </a:spcAft>
              <a:buNone/>
            </a:pPr>
            <a:r>
              <a:rPr lang="en-US" sz="1200"/>
              <a:t>  "Topic.relatedTopics":</a:t>
            </a:r>
            <a:endParaRPr sz="1200"/>
          </a:p>
          <a:p>
            <a:pPr indent="0" lvl="0" marL="0" rtl="0" algn="l">
              <a:spcBef>
                <a:spcPts val="0"/>
              </a:spcBef>
              <a:spcAft>
                <a:spcPts val="0"/>
              </a:spcAft>
              <a:buNone/>
            </a:pPr>
            <a:r>
              <a:rPr lang="en-US" sz="1200"/>
              <a:t>    limitArguments: [first]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"Topic.stargazers": </a:t>
            </a:r>
            <a:endParaRPr sz="1200"/>
          </a:p>
          <a:p>
            <a:pPr indent="0" lvl="0" marL="0" rtl="0" algn="l">
              <a:spcBef>
                <a:spcPts val="0"/>
              </a:spcBef>
              <a:spcAft>
                <a:spcPts val="0"/>
              </a:spcAft>
              <a:buNone/>
            </a:pPr>
            <a:r>
              <a:rPr lang="en-US" sz="1200"/>
              <a:t>    limitArguments: [first, last] </a:t>
            </a:r>
            <a:endParaRPr sz="1200"/>
          </a:p>
          <a:p>
            <a:pPr indent="0" lvl="0" marL="0" rtl="0" algn="l">
              <a:spcBef>
                <a:spcPts val="0"/>
              </a:spcBef>
              <a:spcAft>
                <a:spcPts val="0"/>
              </a:spcAft>
              <a:buNone/>
            </a:pPr>
            <a:r>
              <a:rPr lang="en-US" sz="1200"/>
              <a:t>    limitedFields: [edges, nodes]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types: </a:t>
            </a:r>
            <a:endParaRPr sz="1200"/>
          </a:p>
          <a:p>
            <a:pPr indent="0" lvl="0" marL="0" rtl="0" algn="l">
              <a:spcBef>
                <a:spcPts val="0"/>
              </a:spcBef>
              <a:spcAft>
                <a:spcPts val="0"/>
              </a:spcAft>
              <a:buNone/>
            </a:pPr>
            <a:r>
              <a:rPr lang="en-US" sz="1200"/>
              <a:t>  Topic:</a:t>
            </a:r>
            <a:endParaRPr sz="1200"/>
          </a:p>
          <a:p>
            <a:pPr indent="0" lvl="0" marL="0" rtl="0" algn="l">
              <a:spcBef>
                <a:spcPts val="0"/>
              </a:spcBef>
              <a:spcAft>
                <a:spcPts val="0"/>
              </a:spcAft>
              <a:buNone/>
            </a:pPr>
            <a:r>
              <a:rPr lang="en-US" sz="1200"/>
              <a:t>    typeWeight: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Stargazer:</a:t>
            </a:r>
            <a:endParaRPr sz="1200"/>
          </a:p>
          <a:p>
            <a:pPr indent="0" lvl="0" marL="0" rtl="0" algn="l">
              <a:spcBef>
                <a:spcPts val="0"/>
              </a:spcBef>
              <a:spcAft>
                <a:spcPts val="0"/>
              </a:spcAft>
              <a:buNone/>
            </a:pPr>
            <a:r>
              <a:rPr lang="en-US" sz="1200"/>
              <a:t>    typeWeight: 1</a:t>
            </a:r>
            <a:endParaRPr sz="1200"/>
          </a:p>
        </p:txBody>
      </p:sp>
      <p:pic>
        <p:nvPicPr>
          <p:cNvPr id="843" name="Google Shape;843;p62"/>
          <p:cNvPicPr preferRelativeResize="0"/>
          <p:nvPr/>
        </p:nvPicPr>
        <p:blipFill rotWithShape="1">
          <a:blip r:embed="rId3">
            <a:alphaModFix/>
          </a:blip>
          <a:srcRect b="0" l="0" r="54289" t="0"/>
          <a:stretch/>
        </p:blipFill>
        <p:spPr>
          <a:xfrm>
            <a:off x="2736600" y="1801875"/>
            <a:ext cx="2726300" cy="2807750"/>
          </a:xfrm>
          <a:prstGeom prst="rect">
            <a:avLst/>
          </a:prstGeom>
          <a:noFill/>
          <a:ln>
            <a:noFill/>
          </a:ln>
        </p:spPr>
      </p:pic>
      <p:pic>
        <p:nvPicPr>
          <p:cNvPr id="844" name="Google Shape;844;p62"/>
          <p:cNvPicPr preferRelativeResize="0"/>
          <p:nvPr/>
        </p:nvPicPr>
        <p:blipFill rotWithShape="1">
          <a:blip r:embed="rId3">
            <a:alphaModFix/>
          </a:blip>
          <a:srcRect b="22594" l="53113" r="0" t="0"/>
          <a:stretch/>
        </p:blipFill>
        <p:spPr>
          <a:xfrm>
            <a:off x="5722825" y="2119113"/>
            <a:ext cx="2796451" cy="2173275"/>
          </a:xfrm>
          <a:prstGeom prst="rect">
            <a:avLst/>
          </a:prstGeom>
          <a:noFill/>
          <a:ln>
            <a:noFill/>
          </a:ln>
        </p:spPr>
      </p:pic>
      <p:sp>
        <p:nvSpPr>
          <p:cNvPr id="845" name="Google Shape;845;p62"/>
          <p:cNvSpPr/>
          <p:nvPr/>
        </p:nvSpPr>
        <p:spPr>
          <a:xfrm>
            <a:off x="215354" y="773500"/>
            <a:ext cx="23214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Configuration</a:t>
            </a:r>
            <a:endParaRPr/>
          </a:p>
        </p:txBody>
      </p:sp>
      <p:sp>
        <p:nvSpPr>
          <p:cNvPr id="846" name="Google Shape;846;p62"/>
          <p:cNvSpPr/>
          <p:nvPr/>
        </p:nvSpPr>
        <p:spPr>
          <a:xfrm>
            <a:off x="2641455" y="773500"/>
            <a:ext cx="2916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847" name="Google Shape;847;p62"/>
          <p:cNvSpPr/>
          <p:nvPr/>
        </p:nvSpPr>
        <p:spPr>
          <a:xfrm>
            <a:off x="5662750" y="773500"/>
            <a:ext cx="32613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848" name="Google Shape;848;p62"/>
          <p:cNvSpPr/>
          <p:nvPr/>
        </p:nvSpPr>
        <p:spPr>
          <a:xfrm>
            <a:off x="7726080" y="2193050"/>
            <a:ext cx="11985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849" name="Google Shape;849;p62"/>
          <p:cNvSpPr/>
          <p:nvPr/>
        </p:nvSpPr>
        <p:spPr>
          <a:xfrm>
            <a:off x="7632847" y="2345450"/>
            <a:ext cx="12918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2</a:t>
            </a:r>
            <a:r>
              <a:rPr lang="en-US" sz="1000"/>
              <a:t> Topic(s)</a:t>
            </a:r>
            <a:endParaRPr sz="1000"/>
          </a:p>
        </p:txBody>
      </p:sp>
      <p:sp>
        <p:nvSpPr>
          <p:cNvPr id="850" name="Google Shape;850;p62"/>
          <p:cNvSpPr/>
          <p:nvPr/>
        </p:nvSpPr>
        <p:spPr>
          <a:xfrm>
            <a:off x="6404575" y="2501475"/>
            <a:ext cx="25203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851" name="Google Shape;851;p62"/>
          <p:cNvSpPr/>
          <p:nvPr/>
        </p:nvSpPr>
        <p:spPr>
          <a:xfrm>
            <a:off x="7333825" y="3032950"/>
            <a:ext cx="15909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StargazerConnection</a:t>
            </a:r>
            <a:endParaRPr sz="1000"/>
          </a:p>
        </p:txBody>
      </p:sp>
      <p:sp>
        <p:nvSpPr>
          <p:cNvPr id="852" name="Google Shape;852;p62"/>
          <p:cNvSpPr/>
          <p:nvPr/>
        </p:nvSpPr>
        <p:spPr>
          <a:xfrm>
            <a:off x="7177375" y="3183575"/>
            <a:ext cx="1747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853" name="Google Shape;853;p62"/>
          <p:cNvSpPr/>
          <p:nvPr/>
        </p:nvSpPr>
        <p:spPr>
          <a:xfrm>
            <a:off x="6898400" y="3359975"/>
            <a:ext cx="20259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2</a:t>
            </a:r>
            <a:r>
              <a:rPr lang="en-US" sz="1000"/>
              <a:t> StargazerEdge(s)</a:t>
            </a:r>
            <a:endParaRPr sz="1000"/>
          </a:p>
        </p:txBody>
      </p:sp>
      <p:sp>
        <p:nvSpPr>
          <p:cNvPr id="854" name="Google Shape;854;p62"/>
          <p:cNvSpPr/>
          <p:nvPr/>
        </p:nvSpPr>
        <p:spPr>
          <a:xfrm>
            <a:off x="7437375" y="3545850"/>
            <a:ext cx="14868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2 User(s)</a:t>
            </a:r>
            <a:endParaRPr sz="1000"/>
          </a:p>
        </p:txBody>
      </p:sp>
      <p:sp>
        <p:nvSpPr>
          <p:cNvPr id="855" name="Google Shape;855;p62"/>
          <p:cNvSpPr/>
          <p:nvPr/>
        </p:nvSpPr>
        <p:spPr>
          <a:xfrm rot="5400000">
            <a:off x="6474975" y="4060675"/>
            <a:ext cx="9186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856" name="Google Shape;856;p62"/>
          <p:cNvSpPr/>
          <p:nvPr/>
        </p:nvSpPr>
        <p:spPr>
          <a:xfrm>
            <a:off x="6761475" y="3701875"/>
            <a:ext cx="21627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857" name="Google Shape;857;p62"/>
          <p:cNvSpPr/>
          <p:nvPr/>
        </p:nvSpPr>
        <p:spPr>
          <a:xfrm>
            <a:off x="6132700" y="4843400"/>
            <a:ext cx="2321400" cy="2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Total type complexity: 8</a:t>
            </a:r>
            <a:endParaRPr/>
          </a:p>
        </p:txBody>
      </p:sp>
      <p:sp>
        <p:nvSpPr>
          <p:cNvPr id="858" name="Google Shape;858;p62"/>
          <p:cNvSpPr/>
          <p:nvPr/>
        </p:nvSpPr>
        <p:spPr>
          <a:xfrm>
            <a:off x="6836950" y="2460050"/>
            <a:ext cx="651900" cy="1710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62"/>
          <p:cNvSpPr/>
          <p:nvPr/>
        </p:nvSpPr>
        <p:spPr>
          <a:xfrm>
            <a:off x="419450" y="4100075"/>
            <a:ext cx="10185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62"/>
          <p:cNvSpPr/>
          <p:nvPr/>
        </p:nvSpPr>
        <p:spPr>
          <a:xfrm>
            <a:off x="419450" y="4651100"/>
            <a:ext cx="10185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62"/>
          <p:cNvSpPr/>
          <p:nvPr/>
        </p:nvSpPr>
        <p:spPr>
          <a:xfrm>
            <a:off x="6761475" y="3120250"/>
            <a:ext cx="572400" cy="1710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2"/>
          <p:cNvSpPr/>
          <p:nvPr/>
        </p:nvSpPr>
        <p:spPr>
          <a:xfrm>
            <a:off x="419450" y="3032950"/>
            <a:ext cx="20259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2"/>
          <p:cNvSpPr/>
          <p:nvPr/>
        </p:nvSpPr>
        <p:spPr>
          <a:xfrm>
            <a:off x="419450" y="1926825"/>
            <a:ext cx="15339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62"/>
          <p:cNvSpPr/>
          <p:nvPr/>
        </p:nvSpPr>
        <p:spPr>
          <a:xfrm>
            <a:off x="419450" y="2843875"/>
            <a:ext cx="1859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59"/>
                                        </p:tgtEl>
                                      </p:cBhvr>
                                    </p:animEffect>
                                    <p:set>
                                      <p:cBhvr>
                                        <p:cTn dur="1" fill="hold">
                                          <p:stCondLst>
                                            <p:cond delay="1000"/>
                                          </p:stCondLst>
                                        </p:cTn>
                                        <p:tgtEl>
                                          <p:spTgt spid="8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63"/>
                                        </p:tgtEl>
                                      </p:cBhvr>
                                    </p:animEffect>
                                    <p:set>
                                      <p:cBhvr>
                                        <p:cTn dur="1" fill="hold">
                                          <p:stCondLst>
                                            <p:cond delay="1000"/>
                                          </p:stCondLst>
                                        </p:cTn>
                                        <p:tgtEl>
                                          <p:spTgt spid="8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58"/>
                                        </p:tgtEl>
                                      </p:cBhvr>
                                    </p:animEffect>
                                    <p:set>
                                      <p:cBhvr>
                                        <p:cTn dur="1" fill="hold">
                                          <p:stCondLst>
                                            <p:cond delay="1000"/>
                                          </p:stCondLst>
                                        </p:cTn>
                                        <p:tgtEl>
                                          <p:spTgt spid="8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1000"/>
                                        <p:tgtEl>
                                          <p:spTgt spid="861"/>
                                        </p:tgtEl>
                                      </p:cBhvr>
                                    </p:animEffect>
                                  </p:childTnLst>
                                </p:cTn>
                              </p:par>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1000"/>
                                        <p:tgtEl>
                                          <p:spTgt spid="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62"/>
                                        </p:tgtEl>
                                      </p:cBhvr>
                                    </p:animEffect>
                                    <p:set>
                                      <p:cBhvr>
                                        <p:cTn dur="1" fill="hold">
                                          <p:stCondLst>
                                            <p:cond delay="1000"/>
                                          </p:stCondLst>
                                        </p:cTn>
                                        <p:tgtEl>
                                          <p:spTgt spid="86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64"/>
                                        </p:tgtEl>
                                      </p:cBhvr>
                                    </p:animEffect>
                                    <p:set>
                                      <p:cBhvr>
                                        <p:cTn dur="1" fill="hold">
                                          <p:stCondLst>
                                            <p:cond delay="1000"/>
                                          </p:stCondLst>
                                        </p:cTn>
                                        <p:tgtEl>
                                          <p:spTgt spid="8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60"/>
                                        </p:tgtEl>
                                      </p:cBhvr>
                                    </p:animEffect>
                                    <p:set>
                                      <p:cBhvr>
                                        <p:cTn dur="1" fill="hold">
                                          <p:stCondLst>
                                            <p:cond delay="1000"/>
                                          </p:stCondLst>
                                        </p:cTn>
                                        <p:tgtEl>
                                          <p:spTgt spid="8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200"/>
                                        <p:tgtEl>
                                          <p:spTgt spid="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200"/>
                                        <p:tgtEl>
                                          <p:spTgt spid="8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1000"/>
                                        <p:tgtEl>
                                          <p:spTgt spid="8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10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200"/>
                                        <p:tgtEl>
                                          <p:spTgt spid="861"/>
                                        </p:tgtEl>
                                      </p:cBhvr>
                                    </p:animEffect>
                                    <p:set>
                                      <p:cBhvr>
                                        <p:cTn dur="1" fill="hold">
                                          <p:stCondLst>
                                            <p:cond delay="1200"/>
                                          </p:stCondLst>
                                        </p:cTn>
                                        <p:tgtEl>
                                          <p:spTgt spid="8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3"/>
          <p:cNvSpPr txBox="1"/>
          <p:nvPr>
            <p:ph idx="1" type="body"/>
          </p:nvPr>
        </p:nvSpPr>
        <p:spPr>
          <a:xfrm>
            <a:off x="5665038" y="1180325"/>
            <a:ext cx="32613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871" name="Google Shape;871;p63"/>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Query resolve complexity</a:t>
            </a:r>
            <a:endParaRPr/>
          </a:p>
        </p:txBody>
      </p:sp>
      <p:sp>
        <p:nvSpPr>
          <p:cNvPr id="872" name="Google Shape;872;p63"/>
          <p:cNvSpPr txBox="1"/>
          <p:nvPr>
            <p:ph idx="1" type="body"/>
          </p:nvPr>
        </p:nvSpPr>
        <p:spPr>
          <a:xfrm>
            <a:off x="2643750" y="1180325"/>
            <a:ext cx="29166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873" name="Google Shape;873;p63"/>
          <p:cNvSpPr txBox="1"/>
          <p:nvPr>
            <p:ph idx="1" type="body"/>
          </p:nvPr>
        </p:nvSpPr>
        <p:spPr>
          <a:xfrm>
            <a:off x="217650" y="1180325"/>
            <a:ext cx="23214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resolvers: </a:t>
            </a:r>
            <a:endParaRPr sz="1200"/>
          </a:p>
          <a:p>
            <a:pPr indent="0" lvl="0" marL="0" rtl="0" algn="l">
              <a:spcBef>
                <a:spcPts val="0"/>
              </a:spcBef>
              <a:spcAft>
                <a:spcPts val="0"/>
              </a:spcAft>
              <a:buNone/>
            </a:pPr>
            <a:r>
              <a:rPr lang="en-US" sz="1200"/>
              <a:t>  "Topic.relatedTopics":</a:t>
            </a:r>
            <a:endParaRPr sz="1200"/>
          </a:p>
          <a:p>
            <a:pPr indent="0" lvl="0" marL="0" rtl="0" algn="l">
              <a:spcBef>
                <a:spcPts val="0"/>
              </a:spcBef>
              <a:spcAft>
                <a:spcPts val="0"/>
              </a:spcAft>
              <a:buNone/>
            </a:pPr>
            <a:r>
              <a:rPr lang="en-US" sz="1200"/>
              <a:t>    limitArguments: [first]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"Topic.stargazers": </a:t>
            </a:r>
            <a:endParaRPr sz="1200"/>
          </a:p>
          <a:p>
            <a:pPr indent="0" lvl="0" marL="0" rtl="0" algn="l">
              <a:spcBef>
                <a:spcPts val="0"/>
              </a:spcBef>
              <a:spcAft>
                <a:spcPts val="0"/>
              </a:spcAft>
              <a:buNone/>
            </a:pPr>
            <a:r>
              <a:rPr lang="en-US" sz="1200"/>
              <a:t>    limitArguments: [first, last] </a:t>
            </a:r>
            <a:endParaRPr sz="1200"/>
          </a:p>
          <a:p>
            <a:pPr indent="0" lvl="0" marL="0" rtl="0" algn="l">
              <a:spcBef>
                <a:spcPts val="0"/>
              </a:spcBef>
              <a:spcAft>
                <a:spcPts val="0"/>
              </a:spcAft>
              <a:buNone/>
            </a:pPr>
            <a:r>
              <a:rPr lang="en-US" sz="1200"/>
              <a:t>    limitedFields: [edges, nodes]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types: </a:t>
            </a:r>
            <a:endParaRPr sz="1200"/>
          </a:p>
          <a:p>
            <a:pPr indent="0" lvl="0" marL="0" rtl="0" algn="l">
              <a:spcBef>
                <a:spcPts val="0"/>
              </a:spcBef>
              <a:spcAft>
                <a:spcPts val="0"/>
              </a:spcAft>
              <a:buNone/>
            </a:pPr>
            <a:r>
              <a:rPr lang="en-US" sz="1200"/>
              <a:t>  Topic:</a:t>
            </a:r>
            <a:endParaRPr sz="1200"/>
          </a:p>
          <a:p>
            <a:pPr indent="0" lvl="0" marL="0" rtl="0" algn="l">
              <a:spcBef>
                <a:spcPts val="0"/>
              </a:spcBef>
              <a:spcAft>
                <a:spcPts val="0"/>
              </a:spcAft>
              <a:buNone/>
            </a:pPr>
            <a:r>
              <a:rPr lang="en-US" sz="1200"/>
              <a:t>    typeWeight: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Stargazer:</a:t>
            </a:r>
            <a:endParaRPr sz="1200"/>
          </a:p>
          <a:p>
            <a:pPr indent="0" lvl="0" marL="0" rtl="0" algn="l">
              <a:spcBef>
                <a:spcPts val="0"/>
              </a:spcBef>
              <a:spcAft>
                <a:spcPts val="0"/>
              </a:spcAft>
              <a:buNone/>
            </a:pPr>
            <a:r>
              <a:rPr lang="en-US" sz="1200"/>
              <a:t>    typeWeight: 1</a:t>
            </a:r>
            <a:endParaRPr sz="1200"/>
          </a:p>
        </p:txBody>
      </p:sp>
      <p:pic>
        <p:nvPicPr>
          <p:cNvPr id="874" name="Google Shape;874;p63"/>
          <p:cNvPicPr preferRelativeResize="0"/>
          <p:nvPr/>
        </p:nvPicPr>
        <p:blipFill rotWithShape="1">
          <a:blip r:embed="rId3">
            <a:alphaModFix/>
          </a:blip>
          <a:srcRect b="0" l="0" r="54289" t="0"/>
          <a:stretch/>
        </p:blipFill>
        <p:spPr>
          <a:xfrm>
            <a:off x="2738900" y="1801900"/>
            <a:ext cx="2726300" cy="2807750"/>
          </a:xfrm>
          <a:prstGeom prst="rect">
            <a:avLst/>
          </a:prstGeom>
          <a:noFill/>
          <a:ln>
            <a:noFill/>
          </a:ln>
        </p:spPr>
      </p:pic>
      <p:pic>
        <p:nvPicPr>
          <p:cNvPr id="875" name="Google Shape;875;p63"/>
          <p:cNvPicPr preferRelativeResize="0"/>
          <p:nvPr/>
        </p:nvPicPr>
        <p:blipFill rotWithShape="1">
          <a:blip r:embed="rId3">
            <a:alphaModFix/>
          </a:blip>
          <a:srcRect b="22594" l="53113" r="0" t="0"/>
          <a:stretch/>
        </p:blipFill>
        <p:spPr>
          <a:xfrm>
            <a:off x="5725125" y="2119138"/>
            <a:ext cx="2796451" cy="2173275"/>
          </a:xfrm>
          <a:prstGeom prst="rect">
            <a:avLst/>
          </a:prstGeom>
          <a:noFill/>
          <a:ln>
            <a:noFill/>
          </a:ln>
        </p:spPr>
      </p:pic>
      <p:sp>
        <p:nvSpPr>
          <p:cNvPr id="876" name="Google Shape;876;p63"/>
          <p:cNvSpPr/>
          <p:nvPr/>
        </p:nvSpPr>
        <p:spPr>
          <a:xfrm>
            <a:off x="217654" y="773525"/>
            <a:ext cx="23214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Configuration</a:t>
            </a:r>
            <a:endParaRPr/>
          </a:p>
        </p:txBody>
      </p:sp>
      <p:sp>
        <p:nvSpPr>
          <p:cNvPr id="877" name="Google Shape;877;p63"/>
          <p:cNvSpPr/>
          <p:nvPr/>
        </p:nvSpPr>
        <p:spPr>
          <a:xfrm>
            <a:off x="2643755" y="773525"/>
            <a:ext cx="2916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878" name="Google Shape;878;p63"/>
          <p:cNvSpPr/>
          <p:nvPr/>
        </p:nvSpPr>
        <p:spPr>
          <a:xfrm>
            <a:off x="5665050" y="773525"/>
            <a:ext cx="32613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879" name="Google Shape;879;p63"/>
          <p:cNvSpPr/>
          <p:nvPr/>
        </p:nvSpPr>
        <p:spPr>
          <a:xfrm>
            <a:off x="7727983" y="2193075"/>
            <a:ext cx="1198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880" name="Google Shape;880;p63"/>
          <p:cNvSpPr/>
          <p:nvPr/>
        </p:nvSpPr>
        <p:spPr>
          <a:xfrm>
            <a:off x="7634777" y="2345475"/>
            <a:ext cx="12915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relatedTopics</a:t>
            </a:r>
            <a:endParaRPr sz="1000"/>
          </a:p>
        </p:txBody>
      </p:sp>
      <p:sp>
        <p:nvSpPr>
          <p:cNvPr id="881" name="Google Shape;881;p63"/>
          <p:cNvSpPr/>
          <p:nvPr/>
        </p:nvSpPr>
        <p:spPr>
          <a:xfrm>
            <a:off x="6406875" y="2501500"/>
            <a:ext cx="25194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882" name="Google Shape;882;p63"/>
          <p:cNvSpPr/>
          <p:nvPr/>
        </p:nvSpPr>
        <p:spPr>
          <a:xfrm>
            <a:off x="7443514" y="3032975"/>
            <a:ext cx="14826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stargazers</a:t>
            </a:r>
            <a:endParaRPr sz="1000"/>
          </a:p>
        </p:txBody>
      </p:sp>
      <p:sp>
        <p:nvSpPr>
          <p:cNvPr id="883" name="Google Shape;883;p63"/>
          <p:cNvSpPr/>
          <p:nvPr/>
        </p:nvSpPr>
        <p:spPr>
          <a:xfrm>
            <a:off x="6977235" y="3202175"/>
            <a:ext cx="19491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884" name="Google Shape;884;p63"/>
          <p:cNvSpPr/>
          <p:nvPr/>
        </p:nvSpPr>
        <p:spPr>
          <a:xfrm>
            <a:off x="6666021" y="3378575"/>
            <a:ext cx="22599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edges</a:t>
            </a:r>
            <a:endParaRPr sz="1000"/>
          </a:p>
        </p:txBody>
      </p:sp>
      <p:sp>
        <p:nvSpPr>
          <p:cNvPr id="885" name="Google Shape;885;p63"/>
          <p:cNvSpPr/>
          <p:nvPr/>
        </p:nvSpPr>
        <p:spPr>
          <a:xfrm>
            <a:off x="7267282" y="3564450"/>
            <a:ext cx="16587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2 nodes</a:t>
            </a:r>
            <a:endParaRPr sz="1000"/>
          </a:p>
        </p:txBody>
      </p:sp>
      <p:sp>
        <p:nvSpPr>
          <p:cNvPr id="886" name="Google Shape;886;p63"/>
          <p:cNvSpPr/>
          <p:nvPr/>
        </p:nvSpPr>
        <p:spPr>
          <a:xfrm rot="5400000">
            <a:off x="6477275" y="4060700"/>
            <a:ext cx="9186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887" name="Google Shape;887;p63"/>
          <p:cNvSpPr/>
          <p:nvPr/>
        </p:nvSpPr>
        <p:spPr>
          <a:xfrm>
            <a:off x="6805020" y="3720475"/>
            <a:ext cx="21207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888" name="Google Shape;888;p63"/>
          <p:cNvSpPr/>
          <p:nvPr/>
        </p:nvSpPr>
        <p:spPr>
          <a:xfrm>
            <a:off x="6135000" y="4843425"/>
            <a:ext cx="2321400" cy="2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Total resolve complexity: 6</a:t>
            </a:r>
            <a:endParaRPr/>
          </a:p>
        </p:txBody>
      </p:sp>
      <p:sp>
        <p:nvSpPr>
          <p:cNvPr id="889" name="Google Shape;889;p63"/>
          <p:cNvSpPr/>
          <p:nvPr/>
        </p:nvSpPr>
        <p:spPr>
          <a:xfrm>
            <a:off x="6839250" y="2460075"/>
            <a:ext cx="651900" cy="1710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3"/>
          <p:cNvSpPr/>
          <p:nvPr/>
        </p:nvSpPr>
        <p:spPr>
          <a:xfrm>
            <a:off x="421750" y="2309225"/>
            <a:ext cx="1283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3"/>
          <p:cNvSpPr/>
          <p:nvPr/>
        </p:nvSpPr>
        <p:spPr>
          <a:xfrm>
            <a:off x="421750" y="3378575"/>
            <a:ext cx="1283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3"/>
          <p:cNvSpPr/>
          <p:nvPr/>
        </p:nvSpPr>
        <p:spPr>
          <a:xfrm>
            <a:off x="6763775" y="3120275"/>
            <a:ext cx="651900" cy="1710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3"/>
          <p:cNvSpPr/>
          <p:nvPr/>
        </p:nvSpPr>
        <p:spPr>
          <a:xfrm>
            <a:off x="421750" y="3032975"/>
            <a:ext cx="20259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63"/>
          <p:cNvSpPr/>
          <p:nvPr/>
        </p:nvSpPr>
        <p:spPr>
          <a:xfrm>
            <a:off x="421750" y="1926850"/>
            <a:ext cx="15339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3"/>
          <p:cNvSpPr/>
          <p:nvPr/>
        </p:nvSpPr>
        <p:spPr>
          <a:xfrm>
            <a:off x="421750" y="2843900"/>
            <a:ext cx="1859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par>
                                <p:cTn fill="hold" nodeType="with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0"/>
                                        </p:tgtEl>
                                      </p:cBhvr>
                                    </p:animEffect>
                                    <p:set>
                                      <p:cBhvr>
                                        <p:cTn dur="1" fill="hold">
                                          <p:stCondLst>
                                            <p:cond delay="1000"/>
                                          </p:stCondLst>
                                        </p:cTn>
                                        <p:tgtEl>
                                          <p:spTgt spid="8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4"/>
                                        </p:tgtEl>
                                      </p:cBhvr>
                                    </p:animEffect>
                                    <p:set>
                                      <p:cBhvr>
                                        <p:cTn dur="1" fill="hold">
                                          <p:stCondLst>
                                            <p:cond delay="1000"/>
                                          </p:stCondLst>
                                        </p:cTn>
                                        <p:tgtEl>
                                          <p:spTgt spid="8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000"/>
                                        <p:tgtEl>
                                          <p:spTgt spid="8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89"/>
                                        </p:tgtEl>
                                      </p:cBhvr>
                                    </p:animEffect>
                                    <p:set>
                                      <p:cBhvr>
                                        <p:cTn dur="1" fill="hold">
                                          <p:stCondLst>
                                            <p:cond delay="1000"/>
                                          </p:stCondLst>
                                        </p:cTn>
                                        <p:tgtEl>
                                          <p:spTgt spid="8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000"/>
                                        <p:tgtEl>
                                          <p:spTgt spid="891"/>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13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1000"/>
                                        <p:tgtEl>
                                          <p:spTgt spid="8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1"/>
                                        </p:tgtEl>
                                      </p:cBhvr>
                                    </p:animEffect>
                                    <p:set>
                                      <p:cBhvr>
                                        <p:cTn dur="1" fill="hold">
                                          <p:stCondLst>
                                            <p:cond delay="1000"/>
                                          </p:stCondLst>
                                        </p:cTn>
                                        <p:tgtEl>
                                          <p:spTgt spid="8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5"/>
                                        </p:tgtEl>
                                      </p:cBhvr>
                                    </p:animEffect>
                                    <p:set>
                                      <p:cBhvr>
                                        <p:cTn dur="1" fill="hold">
                                          <p:stCondLst>
                                            <p:cond delay="1000"/>
                                          </p:stCondLst>
                                        </p:cTn>
                                        <p:tgtEl>
                                          <p:spTgt spid="8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3"/>
                                        </p:tgtEl>
                                      </p:cBhvr>
                                    </p:animEffect>
                                    <p:set>
                                      <p:cBhvr>
                                        <p:cTn dur="1" fill="hold">
                                          <p:stCondLst>
                                            <p:cond delay="1000"/>
                                          </p:stCondLst>
                                        </p:cTn>
                                        <p:tgtEl>
                                          <p:spTgt spid="8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2"/>
                                        </p:tgtEl>
                                      </p:cBhvr>
                                    </p:animEffect>
                                    <p:set>
                                      <p:cBhvr>
                                        <p:cTn dur="1" fill="hold">
                                          <p:stCondLst>
                                            <p:cond delay="1000"/>
                                          </p:stCondLst>
                                        </p:cTn>
                                        <p:tgtEl>
                                          <p:spTgt spid="8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64"/>
          <p:cNvSpPr txBox="1"/>
          <p:nvPr>
            <p:ph idx="1" type="body"/>
          </p:nvPr>
        </p:nvSpPr>
        <p:spPr>
          <a:xfrm>
            <a:off x="5665050" y="1171025"/>
            <a:ext cx="32613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902" name="Google Shape;902;p64"/>
          <p:cNvPicPr preferRelativeResize="0"/>
          <p:nvPr/>
        </p:nvPicPr>
        <p:blipFill>
          <a:blip r:embed="rId3">
            <a:alphaModFix/>
          </a:blip>
          <a:stretch>
            <a:fillRect/>
          </a:stretch>
        </p:blipFill>
        <p:spPr>
          <a:xfrm>
            <a:off x="5756450" y="1528038"/>
            <a:ext cx="2847651" cy="3183574"/>
          </a:xfrm>
          <a:prstGeom prst="rect">
            <a:avLst/>
          </a:prstGeom>
          <a:noFill/>
          <a:ln>
            <a:noFill/>
          </a:ln>
        </p:spPr>
      </p:pic>
      <p:sp>
        <p:nvSpPr>
          <p:cNvPr id="903" name="Google Shape;903;p64"/>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Response type complexity</a:t>
            </a:r>
            <a:endParaRPr/>
          </a:p>
        </p:txBody>
      </p:sp>
      <p:sp>
        <p:nvSpPr>
          <p:cNvPr id="904" name="Google Shape;904;p64"/>
          <p:cNvSpPr txBox="1"/>
          <p:nvPr>
            <p:ph idx="1" type="body"/>
          </p:nvPr>
        </p:nvSpPr>
        <p:spPr>
          <a:xfrm>
            <a:off x="2643750" y="1171025"/>
            <a:ext cx="29166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905" name="Google Shape;905;p64"/>
          <p:cNvSpPr txBox="1"/>
          <p:nvPr>
            <p:ph idx="1" type="body"/>
          </p:nvPr>
        </p:nvSpPr>
        <p:spPr>
          <a:xfrm>
            <a:off x="217650" y="1171025"/>
            <a:ext cx="23214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resolvers: </a:t>
            </a:r>
            <a:endParaRPr sz="1200"/>
          </a:p>
          <a:p>
            <a:pPr indent="0" lvl="0" marL="0" rtl="0" algn="l">
              <a:spcBef>
                <a:spcPts val="0"/>
              </a:spcBef>
              <a:spcAft>
                <a:spcPts val="0"/>
              </a:spcAft>
              <a:buNone/>
            </a:pPr>
            <a:r>
              <a:rPr lang="en-US" sz="1200"/>
              <a:t>  "Topic.relatedTopics":</a:t>
            </a:r>
            <a:endParaRPr sz="1200"/>
          </a:p>
          <a:p>
            <a:pPr indent="0" lvl="0" marL="0" rtl="0" algn="l">
              <a:spcBef>
                <a:spcPts val="0"/>
              </a:spcBef>
              <a:spcAft>
                <a:spcPts val="0"/>
              </a:spcAft>
              <a:buNone/>
            </a:pPr>
            <a:r>
              <a:rPr lang="en-US" sz="1200"/>
              <a:t>    limitArguments: [first]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"Topic.stargazers": </a:t>
            </a:r>
            <a:endParaRPr sz="1200"/>
          </a:p>
          <a:p>
            <a:pPr indent="0" lvl="0" marL="0" rtl="0" algn="l">
              <a:spcBef>
                <a:spcPts val="0"/>
              </a:spcBef>
              <a:spcAft>
                <a:spcPts val="0"/>
              </a:spcAft>
              <a:buNone/>
            </a:pPr>
            <a:r>
              <a:rPr lang="en-US" sz="1200"/>
              <a:t>    limitArguments: [first, last] </a:t>
            </a:r>
            <a:endParaRPr sz="1200"/>
          </a:p>
          <a:p>
            <a:pPr indent="0" lvl="0" marL="0" rtl="0" algn="l">
              <a:spcBef>
                <a:spcPts val="0"/>
              </a:spcBef>
              <a:spcAft>
                <a:spcPts val="0"/>
              </a:spcAft>
              <a:buNone/>
            </a:pPr>
            <a:r>
              <a:rPr lang="en-US" sz="1200"/>
              <a:t>    limitedFields: [edges, nodes]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types: </a:t>
            </a:r>
            <a:endParaRPr sz="1200"/>
          </a:p>
          <a:p>
            <a:pPr indent="0" lvl="0" marL="0" rtl="0" algn="l">
              <a:spcBef>
                <a:spcPts val="0"/>
              </a:spcBef>
              <a:spcAft>
                <a:spcPts val="0"/>
              </a:spcAft>
              <a:buNone/>
            </a:pPr>
            <a:r>
              <a:rPr lang="en-US" sz="1200"/>
              <a:t>  Topic:</a:t>
            </a:r>
            <a:endParaRPr sz="1200"/>
          </a:p>
          <a:p>
            <a:pPr indent="0" lvl="0" marL="0" rtl="0" algn="l">
              <a:spcBef>
                <a:spcPts val="0"/>
              </a:spcBef>
              <a:spcAft>
                <a:spcPts val="0"/>
              </a:spcAft>
              <a:buNone/>
            </a:pPr>
            <a:r>
              <a:rPr lang="en-US" sz="1200"/>
              <a:t>    typeWeight: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Stargazer:</a:t>
            </a:r>
            <a:endParaRPr sz="1200"/>
          </a:p>
          <a:p>
            <a:pPr indent="0" lvl="0" marL="0" rtl="0" algn="l">
              <a:spcBef>
                <a:spcPts val="0"/>
              </a:spcBef>
              <a:spcAft>
                <a:spcPts val="0"/>
              </a:spcAft>
              <a:buNone/>
            </a:pPr>
            <a:r>
              <a:rPr lang="en-US" sz="1200"/>
              <a:t>    typeWeight: 1</a:t>
            </a:r>
            <a:endParaRPr sz="1200"/>
          </a:p>
        </p:txBody>
      </p:sp>
      <p:pic>
        <p:nvPicPr>
          <p:cNvPr id="906" name="Google Shape;906;p64"/>
          <p:cNvPicPr preferRelativeResize="0"/>
          <p:nvPr/>
        </p:nvPicPr>
        <p:blipFill rotWithShape="1">
          <a:blip r:embed="rId4">
            <a:alphaModFix/>
          </a:blip>
          <a:srcRect b="0" l="0" r="54289" t="0"/>
          <a:stretch/>
        </p:blipFill>
        <p:spPr>
          <a:xfrm>
            <a:off x="2738900" y="1792600"/>
            <a:ext cx="2726300" cy="2807750"/>
          </a:xfrm>
          <a:prstGeom prst="rect">
            <a:avLst/>
          </a:prstGeom>
          <a:noFill/>
          <a:ln>
            <a:noFill/>
          </a:ln>
        </p:spPr>
      </p:pic>
      <p:sp>
        <p:nvSpPr>
          <p:cNvPr id="907" name="Google Shape;907;p64"/>
          <p:cNvSpPr/>
          <p:nvPr/>
        </p:nvSpPr>
        <p:spPr>
          <a:xfrm>
            <a:off x="217654" y="764225"/>
            <a:ext cx="23214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Configuration</a:t>
            </a:r>
            <a:endParaRPr/>
          </a:p>
        </p:txBody>
      </p:sp>
      <p:sp>
        <p:nvSpPr>
          <p:cNvPr id="908" name="Google Shape;908;p64"/>
          <p:cNvSpPr/>
          <p:nvPr/>
        </p:nvSpPr>
        <p:spPr>
          <a:xfrm>
            <a:off x="2643755" y="764225"/>
            <a:ext cx="2916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909" name="Google Shape;909;p64"/>
          <p:cNvSpPr/>
          <p:nvPr/>
        </p:nvSpPr>
        <p:spPr>
          <a:xfrm>
            <a:off x="5665050" y="764225"/>
            <a:ext cx="32613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910" name="Google Shape;910;p64"/>
          <p:cNvSpPr/>
          <p:nvPr/>
        </p:nvSpPr>
        <p:spPr>
          <a:xfrm>
            <a:off x="6763775" y="1668475"/>
            <a:ext cx="21621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911" name="Google Shape;911;p64"/>
          <p:cNvSpPr/>
          <p:nvPr/>
        </p:nvSpPr>
        <p:spPr>
          <a:xfrm>
            <a:off x="7844849" y="2097352"/>
            <a:ext cx="10815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912" name="Google Shape;912;p64"/>
          <p:cNvSpPr/>
          <p:nvPr/>
        </p:nvSpPr>
        <p:spPr>
          <a:xfrm>
            <a:off x="7331925" y="2746400"/>
            <a:ext cx="15939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StargazerConnection</a:t>
            </a:r>
            <a:endParaRPr sz="1000"/>
          </a:p>
        </p:txBody>
      </p:sp>
      <p:sp>
        <p:nvSpPr>
          <p:cNvPr id="913" name="Google Shape;913;p64"/>
          <p:cNvSpPr/>
          <p:nvPr/>
        </p:nvSpPr>
        <p:spPr>
          <a:xfrm>
            <a:off x="7945251" y="2943825"/>
            <a:ext cx="9810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914" name="Google Shape;914;p64"/>
          <p:cNvSpPr/>
          <p:nvPr/>
        </p:nvSpPr>
        <p:spPr>
          <a:xfrm>
            <a:off x="7685050" y="3369275"/>
            <a:ext cx="12408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StargazerEdge</a:t>
            </a:r>
            <a:endParaRPr sz="1000"/>
          </a:p>
        </p:txBody>
      </p:sp>
      <p:sp>
        <p:nvSpPr>
          <p:cNvPr id="915" name="Google Shape;915;p64"/>
          <p:cNvSpPr/>
          <p:nvPr/>
        </p:nvSpPr>
        <p:spPr>
          <a:xfrm>
            <a:off x="7844849" y="2299928"/>
            <a:ext cx="10815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916" name="Google Shape;916;p64"/>
          <p:cNvSpPr/>
          <p:nvPr/>
        </p:nvSpPr>
        <p:spPr>
          <a:xfrm rot="5400000">
            <a:off x="6448038" y="2531175"/>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917" name="Google Shape;917;p64"/>
          <p:cNvSpPr/>
          <p:nvPr/>
        </p:nvSpPr>
        <p:spPr>
          <a:xfrm rot="5400000">
            <a:off x="6233375" y="2746400"/>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918" name="Google Shape;918;p64"/>
          <p:cNvSpPr/>
          <p:nvPr/>
        </p:nvSpPr>
        <p:spPr>
          <a:xfrm>
            <a:off x="7685050" y="3794725"/>
            <a:ext cx="12408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StargazerEdge</a:t>
            </a:r>
            <a:endParaRPr sz="1000"/>
          </a:p>
        </p:txBody>
      </p:sp>
      <p:sp>
        <p:nvSpPr>
          <p:cNvPr id="919" name="Google Shape;919;p64"/>
          <p:cNvSpPr/>
          <p:nvPr/>
        </p:nvSpPr>
        <p:spPr>
          <a:xfrm>
            <a:off x="8210463" y="3587725"/>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User</a:t>
            </a:r>
            <a:endParaRPr sz="1000"/>
          </a:p>
        </p:txBody>
      </p:sp>
      <p:sp>
        <p:nvSpPr>
          <p:cNvPr id="920" name="Google Shape;920;p64"/>
          <p:cNvSpPr/>
          <p:nvPr/>
        </p:nvSpPr>
        <p:spPr>
          <a:xfrm>
            <a:off x="8210463" y="3992150"/>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User</a:t>
            </a:r>
            <a:endParaRPr sz="1000"/>
          </a:p>
        </p:txBody>
      </p:sp>
      <p:sp>
        <p:nvSpPr>
          <p:cNvPr id="921" name="Google Shape;921;p64"/>
          <p:cNvSpPr/>
          <p:nvPr/>
        </p:nvSpPr>
        <p:spPr>
          <a:xfrm rot="5400000">
            <a:off x="6662625" y="3992150"/>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922" name="Google Shape;922;p64"/>
          <p:cNvSpPr/>
          <p:nvPr/>
        </p:nvSpPr>
        <p:spPr>
          <a:xfrm rot="5400000">
            <a:off x="6448050" y="4376875"/>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scalar</a:t>
            </a:r>
            <a:endParaRPr sz="1000"/>
          </a:p>
        </p:txBody>
      </p:sp>
      <p:sp>
        <p:nvSpPr>
          <p:cNvPr id="923" name="Google Shape;923;p64"/>
          <p:cNvSpPr/>
          <p:nvPr/>
        </p:nvSpPr>
        <p:spPr>
          <a:xfrm>
            <a:off x="6135000" y="4834150"/>
            <a:ext cx="2321400" cy="2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Total type complexity: 8</a:t>
            </a:r>
            <a:endParaRPr/>
          </a:p>
        </p:txBody>
      </p:sp>
      <p:sp>
        <p:nvSpPr>
          <p:cNvPr id="924" name="Google Shape;924;p64"/>
          <p:cNvSpPr/>
          <p:nvPr/>
        </p:nvSpPr>
        <p:spPr>
          <a:xfrm>
            <a:off x="419450" y="4100075"/>
            <a:ext cx="10185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4"/>
          <p:cNvSpPr/>
          <p:nvPr/>
        </p:nvSpPr>
        <p:spPr>
          <a:xfrm>
            <a:off x="419450" y="4651100"/>
            <a:ext cx="10185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par>
                                <p:cTn fill="hold" nodeType="with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1000"/>
                                        <p:tgtEl>
                                          <p:spTgt spid="916"/>
                                        </p:tgtEl>
                                      </p:cBhvr>
                                    </p:animEffect>
                                  </p:childTnLst>
                                </p:cTn>
                              </p:par>
                              <p:par>
                                <p:cTn fill="hold" nodeType="with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par>
                                <p:cTn fill="hold" nodeType="with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000"/>
                                        <p:tgtEl>
                                          <p:spTgt spid="919"/>
                                        </p:tgtEl>
                                      </p:cBhvr>
                                    </p:animEffect>
                                  </p:childTnLst>
                                </p:cTn>
                              </p:par>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par>
                                <p:cTn fill="hold" nodeType="with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65"/>
          <p:cNvSpPr txBox="1"/>
          <p:nvPr>
            <p:ph idx="1" type="body"/>
          </p:nvPr>
        </p:nvSpPr>
        <p:spPr>
          <a:xfrm>
            <a:off x="5665050" y="1171025"/>
            <a:ext cx="32613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932" name="Google Shape;932;p65"/>
          <p:cNvPicPr preferRelativeResize="0"/>
          <p:nvPr/>
        </p:nvPicPr>
        <p:blipFill>
          <a:blip r:embed="rId3">
            <a:alphaModFix/>
          </a:blip>
          <a:stretch>
            <a:fillRect/>
          </a:stretch>
        </p:blipFill>
        <p:spPr>
          <a:xfrm>
            <a:off x="5756450" y="1528038"/>
            <a:ext cx="2847651" cy="3183574"/>
          </a:xfrm>
          <a:prstGeom prst="rect">
            <a:avLst/>
          </a:prstGeom>
          <a:noFill/>
          <a:ln>
            <a:noFill/>
          </a:ln>
        </p:spPr>
      </p:pic>
      <p:sp>
        <p:nvSpPr>
          <p:cNvPr id="933" name="Google Shape;933;p65"/>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Response</a:t>
            </a:r>
            <a:r>
              <a:rPr lang="en-US"/>
              <a:t> resolve complexity</a:t>
            </a:r>
            <a:endParaRPr/>
          </a:p>
        </p:txBody>
      </p:sp>
      <p:sp>
        <p:nvSpPr>
          <p:cNvPr id="934" name="Google Shape;934;p65"/>
          <p:cNvSpPr txBox="1"/>
          <p:nvPr>
            <p:ph idx="1" type="body"/>
          </p:nvPr>
        </p:nvSpPr>
        <p:spPr>
          <a:xfrm>
            <a:off x="2643750" y="1171025"/>
            <a:ext cx="29166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935" name="Google Shape;935;p65"/>
          <p:cNvSpPr txBox="1"/>
          <p:nvPr>
            <p:ph idx="1" type="body"/>
          </p:nvPr>
        </p:nvSpPr>
        <p:spPr>
          <a:xfrm>
            <a:off x="217650" y="1171025"/>
            <a:ext cx="2321400" cy="40509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resolvers: </a:t>
            </a:r>
            <a:endParaRPr sz="1200"/>
          </a:p>
          <a:p>
            <a:pPr indent="0" lvl="0" marL="0" rtl="0" algn="l">
              <a:spcBef>
                <a:spcPts val="0"/>
              </a:spcBef>
              <a:spcAft>
                <a:spcPts val="0"/>
              </a:spcAft>
              <a:buNone/>
            </a:pPr>
            <a:r>
              <a:rPr lang="en-US" sz="1200"/>
              <a:t>  "Topic.relatedTopics":</a:t>
            </a:r>
            <a:endParaRPr sz="1200"/>
          </a:p>
          <a:p>
            <a:pPr indent="0" lvl="0" marL="0" rtl="0" algn="l">
              <a:spcBef>
                <a:spcPts val="0"/>
              </a:spcBef>
              <a:spcAft>
                <a:spcPts val="0"/>
              </a:spcAft>
              <a:buNone/>
            </a:pPr>
            <a:r>
              <a:rPr lang="en-US" sz="1200"/>
              <a:t>    limitArguments: [first]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"Topic.stargazers": </a:t>
            </a:r>
            <a:endParaRPr sz="1200"/>
          </a:p>
          <a:p>
            <a:pPr indent="0" lvl="0" marL="0" rtl="0" algn="l">
              <a:spcBef>
                <a:spcPts val="0"/>
              </a:spcBef>
              <a:spcAft>
                <a:spcPts val="0"/>
              </a:spcAft>
              <a:buNone/>
            </a:pPr>
            <a:r>
              <a:rPr lang="en-US" sz="1200"/>
              <a:t>    limitArguments: [first, last] </a:t>
            </a:r>
            <a:endParaRPr sz="1200"/>
          </a:p>
          <a:p>
            <a:pPr indent="0" lvl="0" marL="0" rtl="0" algn="l">
              <a:spcBef>
                <a:spcPts val="0"/>
              </a:spcBef>
              <a:spcAft>
                <a:spcPts val="0"/>
              </a:spcAft>
              <a:buNone/>
            </a:pPr>
            <a:r>
              <a:rPr lang="en-US" sz="1200"/>
              <a:t>    limitedFields: [edges, nodes] </a:t>
            </a:r>
            <a:endParaRPr sz="1200"/>
          </a:p>
          <a:p>
            <a:pPr indent="0" lvl="0" marL="0" rtl="0" algn="l">
              <a:spcBef>
                <a:spcPts val="0"/>
              </a:spcBef>
              <a:spcAft>
                <a:spcPts val="0"/>
              </a:spcAft>
              <a:buNone/>
            </a:pPr>
            <a:r>
              <a:rPr lang="en-US" sz="1200"/>
              <a:t>    defaultLimit: 10 </a:t>
            </a:r>
            <a:endParaRPr sz="1200"/>
          </a:p>
          <a:p>
            <a:pPr indent="0" lvl="0" marL="0" rtl="0" algn="l">
              <a:spcBef>
                <a:spcPts val="0"/>
              </a:spcBef>
              <a:spcAft>
                <a:spcPts val="0"/>
              </a:spcAft>
              <a:buNone/>
            </a:pPr>
            <a:r>
              <a:rPr lang="en-US" sz="1200"/>
              <a:t>    resolverWeight: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types: </a:t>
            </a:r>
            <a:endParaRPr sz="1200"/>
          </a:p>
          <a:p>
            <a:pPr indent="0" lvl="0" marL="0" rtl="0" algn="l">
              <a:spcBef>
                <a:spcPts val="0"/>
              </a:spcBef>
              <a:spcAft>
                <a:spcPts val="0"/>
              </a:spcAft>
              <a:buNone/>
            </a:pPr>
            <a:r>
              <a:rPr lang="en-US" sz="1200"/>
              <a:t>  Topic:</a:t>
            </a:r>
            <a:endParaRPr sz="1200"/>
          </a:p>
          <a:p>
            <a:pPr indent="0" lvl="0" marL="0" rtl="0" algn="l">
              <a:spcBef>
                <a:spcPts val="0"/>
              </a:spcBef>
              <a:spcAft>
                <a:spcPts val="0"/>
              </a:spcAft>
              <a:buNone/>
            </a:pPr>
            <a:r>
              <a:rPr lang="en-US" sz="1200"/>
              <a:t>    typeWeight: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  Stargazer:</a:t>
            </a:r>
            <a:endParaRPr sz="1200"/>
          </a:p>
          <a:p>
            <a:pPr indent="0" lvl="0" marL="0" rtl="0" algn="l">
              <a:spcBef>
                <a:spcPts val="0"/>
              </a:spcBef>
              <a:spcAft>
                <a:spcPts val="0"/>
              </a:spcAft>
              <a:buNone/>
            </a:pPr>
            <a:r>
              <a:rPr lang="en-US" sz="1200"/>
              <a:t>    typeWeight: 1</a:t>
            </a:r>
            <a:endParaRPr sz="1200"/>
          </a:p>
        </p:txBody>
      </p:sp>
      <p:pic>
        <p:nvPicPr>
          <p:cNvPr id="936" name="Google Shape;936;p65"/>
          <p:cNvPicPr preferRelativeResize="0"/>
          <p:nvPr/>
        </p:nvPicPr>
        <p:blipFill rotWithShape="1">
          <a:blip r:embed="rId4">
            <a:alphaModFix/>
          </a:blip>
          <a:srcRect b="0" l="0" r="54289" t="0"/>
          <a:stretch/>
        </p:blipFill>
        <p:spPr>
          <a:xfrm>
            <a:off x="2738900" y="1792600"/>
            <a:ext cx="2726300" cy="2807750"/>
          </a:xfrm>
          <a:prstGeom prst="rect">
            <a:avLst/>
          </a:prstGeom>
          <a:noFill/>
          <a:ln>
            <a:noFill/>
          </a:ln>
        </p:spPr>
      </p:pic>
      <p:sp>
        <p:nvSpPr>
          <p:cNvPr id="937" name="Google Shape;937;p65"/>
          <p:cNvSpPr/>
          <p:nvPr/>
        </p:nvSpPr>
        <p:spPr>
          <a:xfrm>
            <a:off x="217654" y="764225"/>
            <a:ext cx="23214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Configuration</a:t>
            </a:r>
            <a:endParaRPr/>
          </a:p>
        </p:txBody>
      </p:sp>
      <p:sp>
        <p:nvSpPr>
          <p:cNvPr id="938" name="Google Shape;938;p65"/>
          <p:cNvSpPr/>
          <p:nvPr/>
        </p:nvSpPr>
        <p:spPr>
          <a:xfrm>
            <a:off x="2643755" y="764225"/>
            <a:ext cx="29166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Schema</a:t>
            </a:r>
            <a:endParaRPr/>
          </a:p>
        </p:txBody>
      </p:sp>
      <p:sp>
        <p:nvSpPr>
          <p:cNvPr id="939" name="Google Shape;939;p65"/>
          <p:cNvSpPr/>
          <p:nvPr/>
        </p:nvSpPr>
        <p:spPr>
          <a:xfrm>
            <a:off x="5665050" y="764225"/>
            <a:ext cx="3261300" cy="406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Query</a:t>
            </a:r>
            <a:endParaRPr/>
          </a:p>
        </p:txBody>
      </p:sp>
      <p:sp>
        <p:nvSpPr>
          <p:cNvPr id="940" name="Google Shape;940;p65"/>
          <p:cNvSpPr/>
          <p:nvPr/>
        </p:nvSpPr>
        <p:spPr>
          <a:xfrm>
            <a:off x="6763775" y="1668475"/>
            <a:ext cx="21621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topic</a:t>
            </a:r>
            <a:endParaRPr sz="1000"/>
          </a:p>
        </p:txBody>
      </p:sp>
      <p:sp>
        <p:nvSpPr>
          <p:cNvPr id="941" name="Google Shape;941;p65"/>
          <p:cNvSpPr/>
          <p:nvPr/>
        </p:nvSpPr>
        <p:spPr>
          <a:xfrm>
            <a:off x="7590964" y="1890576"/>
            <a:ext cx="13353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relatedTopics</a:t>
            </a:r>
            <a:endParaRPr sz="1000"/>
          </a:p>
        </p:txBody>
      </p:sp>
      <p:sp>
        <p:nvSpPr>
          <p:cNvPr id="942" name="Google Shape;942;p65"/>
          <p:cNvSpPr/>
          <p:nvPr/>
        </p:nvSpPr>
        <p:spPr>
          <a:xfrm>
            <a:off x="7053150" y="2097350"/>
            <a:ext cx="1873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43" name="Google Shape;943;p65"/>
          <p:cNvSpPr/>
          <p:nvPr/>
        </p:nvSpPr>
        <p:spPr>
          <a:xfrm>
            <a:off x="7414381" y="2746405"/>
            <a:ext cx="15114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stargazers</a:t>
            </a:r>
            <a:endParaRPr sz="1000"/>
          </a:p>
        </p:txBody>
      </p:sp>
      <p:sp>
        <p:nvSpPr>
          <p:cNvPr id="944" name="Google Shape;944;p65"/>
          <p:cNvSpPr/>
          <p:nvPr/>
        </p:nvSpPr>
        <p:spPr>
          <a:xfrm>
            <a:off x="8050914" y="2943819"/>
            <a:ext cx="8754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45" name="Google Shape;945;p65"/>
          <p:cNvSpPr/>
          <p:nvPr/>
        </p:nvSpPr>
        <p:spPr>
          <a:xfrm>
            <a:off x="7258326" y="3150783"/>
            <a:ext cx="16680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edges</a:t>
            </a:r>
            <a:endParaRPr sz="1000"/>
          </a:p>
        </p:txBody>
      </p:sp>
      <p:sp>
        <p:nvSpPr>
          <p:cNvPr id="946" name="Google Shape;946;p65"/>
          <p:cNvSpPr/>
          <p:nvPr/>
        </p:nvSpPr>
        <p:spPr>
          <a:xfrm>
            <a:off x="8007330" y="3362359"/>
            <a:ext cx="9183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a:t>
            </a:r>
            <a:r>
              <a:rPr lang="en-US" sz="1000"/>
              <a:t> nodes</a:t>
            </a:r>
            <a:endParaRPr sz="1000"/>
          </a:p>
        </p:txBody>
      </p:sp>
      <p:sp>
        <p:nvSpPr>
          <p:cNvPr id="947" name="Google Shape;947;p65"/>
          <p:cNvSpPr/>
          <p:nvPr/>
        </p:nvSpPr>
        <p:spPr>
          <a:xfrm rot="5400000">
            <a:off x="7204650" y="3888725"/>
            <a:ext cx="9186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48" name="Google Shape;948;p65"/>
          <p:cNvSpPr/>
          <p:nvPr/>
        </p:nvSpPr>
        <p:spPr>
          <a:xfrm>
            <a:off x="421750" y="2299925"/>
            <a:ext cx="1283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5"/>
          <p:cNvSpPr/>
          <p:nvPr/>
        </p:nvSpPr>
        <p:spPr>
          <a:xfrm>
            <a:off x="421750" y="3369275"/>
            <a:ext cx="1283100" cy="192300"/>
          </a:xfrm>
          <a:prstGeom prst="rect">
            <a:avLst/>
          </a:prstGeom>
          <a:no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5"/>
          <p:cNvSpPr/>
          <p:nvPr/>
        </p:nvSpPr>
        <p:spPr>
          <a:xfrm>
            <a:off x="7053150" y="2299925"/>
            <a:ext cx="1873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51" name="Google Shape;951;p65"/>
          <p:cNvSpPr/>
          <p:nvPr/>
        </p:nvSpPr>
        <p:spPr>
          <a:xfrm rot="5400000">
            <a:off x="6566550" y="4079500"/>
            <a:ext cx="9186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52" name="Google Shape;952;p65"/>
          <p:cNvSpPr/>
          <p:nvPr/>
        </p:nvSpPr>
        <p:spPr>
          <a:xfrm>
            <a:off x="8007330" y="3790273"/>
            <a:ext cx="9183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1 nodes</a:t>
            </a:r>
            <a:endParaRPr sz="1000"/>
          </a:p>
        </p:txBody>
      </p:sp>
      <p:sp>
        <p:nvSpPr>
          <p:cNvPr id="953" name="Google Shape;953;p65"/>
          <p:cNvSpPr/>
          <p:nvPr/>
        </p:nvSpPr>
        <p:spPr>
          <a:xfrm rot="5400000">
            <a:off x="7170375" y="4194975"/>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54" name="Google Shape;954;p65"/>
          <p:cNvSpPr/>
          <p:nvPr/>
        </p:nvSpPr>
        <p:spPr>
          <a:xfrm rot="5400000">
            <a:off x="6412075" y="4421725"/>
            <a:ext cx="715200" cy="345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1000"/>
              <a:t>0 trivial</a:t>
            </a:r>
            <a:endParaRPr sz="1000"/>
          </a:p>
        </p:txBody>
      </p:sp>
      <p:sp>
        <p:nvSpPr>
          <p:cNvPr id="955" name="Google Shape;955;p65"/>
          <p:cNvSpPr/>
          <p:nvPr/>
        </p:nvSpPr>
        <p:spPr>
          <a:xfrm>
            <a:off x="6135000" y="4834150"/>
            <a:ext cx="2321400" cy="2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Total resolve complexity: 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par>
                                <p:cTn fill="hold" nodeType="with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1000"/>
                                        <p:tgtEl>
                                          <p:spTgt spid="9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Comparison</a:t>
            </a:r>
            <a:endParaRPr/>
          </a:p>
        </p:txBody>
      </p:sp>
      <p:sp>
        <p:nvSpPr>
          <p:cNvPr id="159" name="Google Shape;159;p21"/>
          <p:cNvSpPr/>
          <p:nvPr/>
        </p:nvSpPr>
        <p:spPr>
          <a:xfrm>
            <a:off x="1533900" y="1984875"/>
            <a:ext cx="12765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GET </a:t>
            </a:r>
            <a:endParaRPr sz="800"/>
          </a:p>
          <a:p>
            <a:pPr indent="0" lvl="0" marL="0" rtl="0" algn="ctr">
              <a:spcBef>
                <a:spcPts val="0"/>
              </a:spcBef>
              <a:spcAft>
                <a:spcPts val="0"/>
              </a:spcAft>
              <a:buNone/>
            </a:pPr>
            <a:r>
              <a:rPr lang="en-US" sz="800"/>
              <a:t>/users/alan_cha</a:t>
            </a:r>
            <a:endParaRPr sz="800"/>
          </a:p>
        </p:txBody>
      </p:sp>
      <p:sp>
        <p:nvSpPr>
          <p:cNvPr id="160" name="Google Shape;160;p21"/>
          <p:cNvSpPr/>
          <p:nvPr/>
        </p:nvSpPr>
        <p:spPr>
          <a:xfrm>
            <a:off x="1339950" y="2433699"/>
            <a:ext cx="1664400" cy="959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firstName: “Alan”,</a:t>
            </a:r>
            <a:endParaRPr sz="1000"/>
          </a:p>
          <a:p>
            <a:pPr indent="0" lvl="0" marL="0" rtl="0" algn="l">
              <a:spcBef>
                <a:spcPts val="0"/>
              </a:spcBef>
              <a:spcAft>
                <a:spcPts val="0"/>
              </a:spcAft>
              <a:buNone/>
            </a:pPr>
            <a:r>
              <a:rPr lang="en-US" sz="1000"/>
              <a:t>  lastName: “Cha”,</a:t>
            </a:r>
            <a:endParaRPr sz="1000"/>
          </a:p>
          <a:p>
            <a:pPr indent="0" lvl="0" marL="0" rtl="0" algn="l">
              <a:spcBef>
                <a:spcPts val="0"/>
              </a:spcBef>
              <a:spcAft>
                <a:spcPts val="0"/>
              </a:spcAft>
              <a:buNone/>
            </a:pPr>
            <a:r>
              <a:rPr lang="en-US" sz="1000"/>
              <a:t>  friendIds: [“...”, “...”, “...”],</a:t>
            </a:r>
            <a:endParaRPr sz="1000"/>
          </a:p>
          <a:p>
            <a:pPr indent="0" lvl="0" marL="0" rtl="0" algn="l">
              <a:spcBef>
                <a:spcPts val="0"/>
              </a:spcBef>
              <a:spcAft>
                <a:spcPts val="0"/>
              </a:spcAft>
              <a:buNone/>
            </a:pPr>
            <a:r>
              <a:rPr lang="en-US" sz="1000"/>
              <a:t>  interests: [“...”, “...”]</a:t>
            </a:r>
            <a:endParaRPr sz="1000"/>
          </a:p>
          <a:p>
            <a:pPr indent="0" lvl="0" marL="0" rtl="0" algn="l">
              <a:spcBef>
                <a:spcPts val="0"/>
              </a:spcBef>
              <a:spcAft>
                <a:spcPts val="0"/>
              </a:spcAft>
              <a:buNone/>
            </a:pPr>
            <a:r>
              <a:rPr lang="en-US" sz="1000"/>
              <a:t>}</a:t>
            </a:r>
            <a:endParaRPr sz="1000"/>
          </a:p>
        </p:txBody>
      </p:sp>
      <p:sp>
        <p:nvSpPr>
          <p:cNvPr id="161" name="Google Shape;161;p21"/>
          <p:cNvSpPr/>
          <p:nvPr/>
        </p:nvSpPr>
        <p:spPr>
          <a:xfrm>
            <a:off x="316225" y="3674750"/>
            <a:ext cx="11139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GET /users/erik-wittern</a:t>
            </a:r>
            <a:endParaRPr sz="800"/>
          </a:p>
        </p:txBody>
      </p:sp>
      <p:sp>
        <p:nvSpPr>
          <p:cNvPr id="162" name="Google Shape;162;p21"/>
          <p:cNvSpPr/>
          <p:nvPr/>
        </p:nvSpPr>
        <p:spPr>
          <a:xfrm>
            <a:off x="317150" y="4134075"/>
            <a:ext cx="1113900" cy="959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firstName: “...”,</a:t>
            </a:r>
            <a:endParaRPr sz="1000"/>
          </a:p>
          <a:p>
            <a:pPr indent="0" lvl="0" marL="0" rtl="0" algn="l">
              <a:spcBef>
                <a:spcPts val="0"/>
              </a:spcBef>
              <a:spcAft>
                <a:spcPts val="0"/>
              </a:spcAft>
              <a:buNone/>
            </a:pPr>
            <a:r>
              <a:rPr lang="en-US" sz="1000"/>
              <a:t>  lastName: “...”,</a:t>
            </a:r>
            <a:endParaRPr sz="1000"/>
          </a:p>
          <a:p>
            <a:pPr indent="0" lvl="0" marL="0" rtl="0" algn="l">
              <a:spcBef>
                <a:spcPts val="0"/>
              </a:spcBef>
              <a:spcAft>
                <a:spcPts val="0"/>
              </a:spcAft>
              <a:buNone/>
            </a:pPr>
            <a:r>
              <a:rPr lang="en-US" sz="1000"/>
              <a:t>  friendIds: [“...”],</a:t>
            </a:r>
            <a:endParaRPr sz="1000"/>
          </a:p>
          <a:p>
            <a:pPr indent="0" lvl="0" marL="0" rtl="0" algn="l">
              <a:spcBef>
                <a:spcPts val="0"/>
              </a:spcBef>
              <a:spcAft>
                <a:spcPts val="0"/>
              </a:spcAft>
              <a:buNone/>
            </a:pPr>
            <a:r>
              <a:rPr lang="en-US" sz="1000"/>
              <a:t>  interests: [“...”]</a:t>
            </a:r>
            <a:endParaRPr sz="1000"/>
          </a:p>
          <a:p>
            <a:pPr indent="0" lvl="0" marL="0" rtl="0" algn="l">
              <a:spcBef>
                <a:spcPts val="0"/>
              </a:spcBef>
              <a:spcAft>
                <a:spcPts val="0"/>
              </a:spcAft>
              <a:buNone/>
            </a:pPr>
            <a:r>
              <a:rPr lang="en-US" sz="1000"/>
              <a:t>}</a:t>
            </a:r>
            <a:endParaRPr sz="1000"/>
          </a:p>
        </p:txBody>
      </p:sp>
      <p:sp>
        <p:nvSpPr>
          <p:cNvPr id="163" name="Google Shape;163;p21"/>
          <p:cNvSpPr/>
          <p:nvPr/>
        </p:nvSpPr>
        <p:spPr>
          <a:xfrm>
            <a:off x="1288930" y="3803202"/>
            <a:ext cx="2616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64" name="Google Shape;164;p21"/>
          <p:cNvSpPr/>
          <p:nvPr/>
        </p:nvSpPr>
        <p:spPr>
          <a:xfrm>
            <a:off x="1670005" y="3674750"/>
            <a:ext cx="11139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GET /users/gbaudart</a:t>
            </a:r>
            <a:endParaRPr sz="800"/>
          </a:p>
        </p:txBody>
      </p:sp>
      <p:sp>
        <p:nvSpPr>
          <p:cNvPr id="165" name="Google Shape;165;p21"/>
          <p:cNvSpPr/>
          <p:nvPr/>
        </p:nvSpPr>
        <p:spPr>
          <a:xfrm>
            <a:off x="1670931" y="4134075"/>
            <a:ext cx="1113900" cy="959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firstName: “...”,</a:t>
            </a:r>
            <a:endParaRPr sz="1000"/>
          </a:p>
          <a:p>
            <a:pPr indent="0" lvl="0" marL="0" rtl="0" algn="l">
              <a:spcBef>
                <a:spcPts val="0"/>
              </a:spcBef>
              <a:spcAft>
                <a:spcPts val="0"/>
              </a:spcAft>
              <a:buNone/>
            </a:pPr>
            <a:r>
              <a:rPr lang="en-US" sz="1000"/>
              <a:t>  lastName: “...”,</a:t>
            </a:r>
            <a:endParaRPr sz="1000"/>
          </a:p>
          <a:p>
            <a:pPr indent="0" lvl="0" marL="0" rtl="0" algn="l">
              <a:spcBef>
                <a:spcPts val="0"/>
              </a:spcBef>
              <a:spcAft>
                <a:spcPts val="0"/>
              </a:spcAft>
              <a:buNone/>
            </a:pPr>
            <a:r>
              <a:rPr lang="en-US" sz="1000"/>
              <a:t>  friendIds: [“...”],</a:t>
            </a:r>
            <a:endParaRPr sz="1000"/>
          </a:p>
          <a:p>
            <a:pPr indent="0" lvl="0" marL="0" rtl="0" algn="l">
              <a:spcBef>
                <a:spcPts val="0"/>
              </a:spcBef>
              <a:spcAft>
                <a:spcPts val="0"/>
              </a:spcAft>
              <a:buNone/>
            </a:pPr>
            <a:r>
              <a:rPr lang="en-US" sz="1000"/>
              <a:t>  interests: [“...”]</a:t>
            </a:r>
            <a:endParaRPr sz="1000"/>
          </a:p>
          <a:p>
            <a:pPr indent="0" lvl="0" marL="0" rtl="0" algn="l">
              <a:spcBef>
                <a:spcPts val="0"/>
              </a:spcBef>
              <a:spcAft>
                <a:spcPts val="0"/>
              </a:spcAft>
              <a:buNone/>
            </a:pPr>
            <a:r>
              <a:rPr lang="en-US" sz="1000"/>
              <a:t>}</a:t>
            </a:r>
            <a:endParaRPr sz="1000"/>
          </a:p>
        </p:txBody>
      </p:sp>
      <p:sp>
        <p:nvSpPr>
          <p:cNvPr id="166" name="Google Shape;166;p21"/>
          <p:cNvSpPr/>
          <p:nvPr/>
        </p:nvSpPr>
        <p:spPr>
          <a:xfrm>
            <a:off x="2662481" y="3803202"/>
            <a:ext cx="2616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67" name="Google Shape;167;p21"/>
          <p:cNvSpPr/>
          <p:nvPr/>
        </p:nvSpPr>
        <p:spPr>
          <a:xfrm>
            <a:off x="3023797" y="3674750"/>
            <a:ext cx="1113900" cy="345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GET /users/JamesD123</a:t>
            </a:r>
            <a:endParaRPr sz="800"/>
          </a:p>
        </p:txBody>
      </p:sp>
      <p:sp>
        <p:nvSpPr>
          <p:cNvPr id="168" name="Google Shape;168;p21"/>
          <p:cNvSpPr/>
          <p:nvPr/>
        </p:nvSpPr>
        <p:spPr>
          <a:xfrm>
            <a:off x="3024725" y="4134075"/>
            <a:ext cx="1113900" cy="959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firstName: “...”,</a:t>
            </a:r>
            <a:endParaRPr sz="1000"/>
          </a:p>
          <a:p>
            <a:pPr indent="0" lvl="0" marL="0" rtl="0" algn="l">
              <a:spcBef>
                <a:spcPts val="0"/>
              </a:spcBef>
              <a:spcAft>
                <a:spcPts val="0"/>
              </a:spcAft>
              <a:buNone/>
            </a:pPr>
            <a:r>
              <a:rPr lang="en-US" sz="1000"/>
              <a:t>  lastName: “...”,</a:t>
            </a:r>
            <a:endParaRPr sz="1000"/>
          </a:p>
          <a:p>
            <a:pPr indent="0" lvl="0" marL="0" rtl="0" algn="l">
              <a:spcBef>
                <a:spcPts val="0"/>
              </a:spcBef>
              <a:spcAft>
                <a:spcPts val="0"/>
              </a:spcAft>
              <a:buNone/>
            </a:pPr>
            <a:r>
              <a:rPr lang="en-US" sz="1000"/>
              <a:t>  friendIds: [“...”],</a:t>
            </a:r>
            <a:endParaRPr sz="1000"/>
          </a:p>
          <a:p>
            <a:pPr indent="0" lvl="0" marL="0" rtl="0" algn="l">
              <a:spcBef>
                <a:spcPts val="0"/>
              </a:spcBef>
              <a:spcAft>
                <a:spcPts val="0"/>
              </a:spcAft>
              <a:buNone/>
            </a:pPr>
            <a:r>
              <a:rPr lang="en-US" sz="1000"/>
              <a:t>  interests: [“...”]</a:t>
            </a:r>
            <a:endParaRPr sz="1000"/>
          </a:p>
          <a:p>
            <a:pPr indent="0" lvl="0" marL="0" rtl="0" algn="l">
              <a:spcBef>
                <a:spcPts val="0"/>
              </a:spcBef>
              <a:spcAft>
                <a:spcPts val="0"/>
              </a:spcAft>
              <a:buNone/>
            </a:pPr>
            <a:r>
              <a:rPr lang="en-US" sz="1000"/>
              <a:t>}</a:t>
            </a:r>
            <a:endParaRPr sz="1000"/>
          </a:p>
        </p:txBody>
      </p:sp>
      <p:sp>
        <p:nvSpPr>
          <p:cNvPr id="169" name="Google Shape;169;p21"/>
          <p:cNvSpPr/>
          <p:nvPr/>
        </p:nvSpPr>
        <p:spPr>
          <a:xfrm>
            <a:off x="4036021" y="3803202"/>
            <a:ext cx="2616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70" name="Google Shape;170;p21"/>
          <p:cNvSpPr/>
          <p:nvPr/>
        </p:nvSpPr>
        <p:spPr>
          <a:xfrm>
            <a:off x="2697464" y="2104487"/>
            <a:ext cx="261600" cy="668700"/>
          </a:xfrm>
          <a:prstGeom prst="curvedLeftArrow">
            <a:avLst>
              <a:gd fmla="val 31246" name="adj1"/>
              <a:gd fmla="val 42669"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71" name="Google Shape;171;p21"/>
          <p:cNvSpPr/>
          <p:nvPr/>
        </p:nvSpPr>
        <p:spPr>
          <a:xfrm>
            <a:off x="441625" y="4329150"/>
            <a:ext cx="863100" cy="292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72" name="Google Shape;172;p21"/>
          <p:cNvSpPr/>
          <p:nvPr/>
        </p:nvSpPr>
        <p:spPr>
          <a:xfrm>
            <a:off x="1799363" y="4329150"/>
            <a:ext cx="863100" cy="292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73" name="Google Shape;173;p21"/>
          <p:cNvSpPr/>
          <p:nvPr/>
        </p:nvSpPr>
        <p:spPr>
          <a:xfrm>
            <a:off x="3151025" y="4329150"/>
            <a:ext cx="863100" cy="292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74" name="Google Shape;174;p21"/>
          <p:cNvSpPr txBox="1"/>
          <p:nvPr>
            <p:ph idx="1" type="body"/>
          </p:nvPr>
        </p:nvSpPr>
        <p:spPr>
          <a:xfrm>
            <a:off x="5255525" y="2943100"/>
            <a:ext cx="1288200" cy="14400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user(userId: “...”) {</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t>      firstName</a:t>
            </a:r>
            <a:endParaRPr sz="1000"/>
          </a:p>
          <a:p>
            <a:pPr indent="0" lvl="0" marL="0" rtl="0" algn="l">
              <a:spcBef>
                <a:spcPts val="0"/>
              </a:spcBef>
              <a:spcAft>
                <a:spcPts val="0"/>
              </a:spcAft>
              <a:buNone/>
            </a:pPr>
            <a:r>
              <a:rPr lang="en-US" sz="1000"/>
              <a:t>      lastName</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a:t>
            </a:r>
            <a:endParaRPr sz="1000"/>
          </a:p>
        </p:txBody>
      </p:sp>
      <p:sp>
        <p:nvSpPr>
          <p:cNvPr id="175" name="Google Shape;175;p21"/>
          <p:cNvSpPr txBox="1"/>
          <p:nvPr>
            <p:ph idx="2" type="body"/>
          </p:nvPr>
        </p:nvSpPr>
        <p:spPr>
          <a:xfrm>
            <a:off x="7081825" y="2086450"/>
            <a:ext cx="1551600" cy="295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user: {</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firstName: “...”,</a:t>
            </a:r>
            <a:endParaRPr sz="1000"/>
          </a:p>
          <a:p>
            <a:pPr indent="0" lvl="0" marL="0" rtl="0" algn="l">
              <a:spcBef>
                <a:spcPts val="0"/>
              </a:spcBef>
              <a:spcAft>
                <a:spcPts val="0"/>
              </a:spcAft>
              <a:buNone/>
            </a:pPr>
            <a:r>
              <a:rPr lang="en-US" sz="1000"/>
              <a:t>        lastName: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solidFill>
                  <a:schemeClr val="dk1"/>
                </a:solidFill>
              </a:rPr>
              <a:t>      {</a:t>
            </a:r>
            <a:endParaRPr sz="1000">
              <a:solidFill>
                <a:schemeClr val="dk1"/>
              </a:solidFill>
            </a:endParaRPr>
          </a:p>
          <a:p>
            <a:pPr indent="0" lvl="0" marL="0" rtl="0" algn="l">
              <a:spcBef>
                <a:spcPts val="0"/>
              </a:spcBef>
              <a:spcAft>
                <a:spcPts val="0"/>
              </a:spcAft>
              <a:buNone/>
            </a:pPr>
            <a:r>
              <a:rPr lang="en-US" sz="1000">
                <a:solidFill>
                  <a:schemeClr val="dk1"/>
                </a:solidFill>
              </a:rPr>
              <a:t>        firstName: “...”,</a:t>
            </a:r>
            <a:endParaRPr sz="1000">
              <a:solidFill>
                <a:schemeClr val="dk1"/>
              </a:solidFill>
            </a:endParaRPr>
          </a:p>
          <a:p>
            <a:pPr indent="0" lvl="0" marL="0" rtl="0" algn="l">
              <a:spcBef>
                <a:spcPts val="0"/>
              </a:spcBef>
              <a:spcAft>
                <a:spcPts val="0"/>
              </a:spcAft>
              <a:buNone/>
            </a:pPr>
            <a:r>
              <a:rPr lang="en-US" sz="1000">
                <a:solidFill>
                  <a:schemeClr val="dk1"/>
                </a:solidFill>
              </a:rPr>
              <a:t>        lastName: “...”</a:t>
            </a:r>
            <a:endParaRPr sz="1000">
              <a:solidFill>
                <a:schemeClr val="dk1"/>
              </a:solidFill>
            </a:endParaRPr>
          </a:p>
          <a:p>
            <a:pPr indent="0" lvl="0" marL="0" rtl="0" algn="l">
              <a:spcBef>
                <a:spcPts val="0"/>
              </a:spcBef>
              <a:spcAft>
                <a:spcPts val="0"/>
              </a:spcAft>
              <a:buNone/>
            </a:pPr>
            <a:r>
              <a:rPr lang="en-US" sz="1000">
                <a:solidFill>
                  <a:schemeClr val="dk1"/>
                </a:solidFill>
              </a:rPr>
              <a:t>      },</a:t>
            </a:r>
            <a:endParaRPr sz="1000">
              <a:solidFill>
                <a:schemeClr val="dk1"/>
              </a:solidFill>
            </a:endParaRPr>
          </a:p>
          <a:p>
            <a:pPr indent="0" lvl="0" marL="0" rtl="0" algn="l">
              <a:spcBef>
                <a:spcPts val="0"/>
              </a:spcBef>
              <a:spcAft>
                <a:spcPts val="0"/>
              </a:spcAft>
              <a:buNone/>
            </a:pPr>
            <a:r>
              <a:rPr lang="en-US" sz="1000">
                <a:solidFill>
                  <a:schemeClr val="dk1"/>
                </a:solidFill>
              </a:rPr>
              <a:t>      {</a:t>
            </a:r>
            <a:endParaRPr sz="1000">
              <a:solidFill>
                <a:schemeClr val="dk1"/>
              </a:solidFill>
            </a:endParaRPr>
          </a:p>
          <a:p>
            <a:pPr indent="0" lvl="0" marL="0" rtl="0" algn="l">
              <a:spcBef>
                <a:spcPts val="0"/>
              </a:spcBef>
              <a:spcAft>
                <a:spcPts val="0"/>
              </a:spcAft>
              <a:buNone/>
            </a:pPr>
            <a:r>
              <a:rPr lang="en-US" sz="1000">
                <a:solidFill>
                  <a:schemeClr val="dk1"/>
                </a:solidFill>
              </a:rPr>
              <a:t>        firstName: “...”,</a:t>
            </a:r>
            <a:endParaRPr sz="1000">
              <a:solidFill>
                <a:schemeClr val="dk1"/>
              </a:solidFill>
            </a:endParaRPr>
          </a:p>
          <a:p>
            <a:pPr indent="0" lvl="0" marL="0" rtl="0" algn="l">
              <a:spcBef>
                <a:spcPts val="0"/>
              </a:spcBef>
              <a:spcAft>
                <a:spcPts val="0"/>
              </a:spcAft>
              <a:buNone/>
            </a:pPr>
            <a:r>
              <a:rPr lang="en-US" sz="1000">
                <a:solidFill>
                  <a:schemeClr val="dk1"/>
                </a:solidFill>
              </a:rPr>
              <a:t>        lastName: “...”</a:t>
            </a:r>
            <a:endParaRPr sz="1000">
              <a:solidFill>
                <a:schemeClr val="dk1"/>
              </a:solidFill>
            </a:endParaRPr>
          </a:p>
          <a:p>
            <a:pPr indent="0" lvl="0" marL="0" rtl="0" algn="l">
              <a:spcBef>
                <a:spcPts val="0"/>
              </a:spcBef>
              <a:spcAft>
                <a:spcPts val="0"/>
              </a:spcAft>
              <a:buNone/>
            </a:pPr>
            <a:r>
              <a:rPr lang="en-US" sz="1000">
                <a:solidFill>
                  <a:schemeClr val="dk1"/>
                </a:solidFill>
              </a:rPr>
              <a:t>      }</a:t>
            </a:r>
            <a:endParaRPr sz="1000">
              <a:solidFill>
                <a:schemeClr val="dk1"/>
              </a:solidFill>
            </a:endParaRPr>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a:t>
            </a:r>
            <a:endParaRPr sz="1000"/>
          </a:p>
        </p:txBody>
      </p:sp>
      <p:sp>
        <p:nvSpPr>
          <p:cNvPr id="176" name="Google Shape;176;p21"/>
          <p:cNvSpPr/>
          <p:nvPr/>
        </p:nvSpPr>
        <p:spPr>
          <a:xfrm>
            <a:off x="5255525" y="2641700"/>
            <a:ext cx="1288200" cy="248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POST /graphql</a:t>
            </a:r>
            <a:endParaRPr sz="900"/>
          </a:p>
        </p:txBody>
      </p:sp>
      <p:sp>
        <p:nvSpPr>
          <p:cNvPr id="177" name="Google Shape;177;p21"/>
          <p:cNvSpPr/>
          <p:nvPr/>
        </p:nvSpPr>
        <p:spPr>
          <a:xfrm>
            <a:off x="6601875" y="3402700"/>
            <a:ext cx="421800" cy="248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8" name="Google Shape;178;p21"/>
          <p:cNvCxnSpPr/>
          <p:nvPr/>
        </p:nvCxnSpPr>
        <p:spPr>
          <a:xfrm>
            <a:off x="4571875" y="2229150"/>
            <a:ext cx="0" cy="2809800"/>
          </a:xfrm>
          <a:prstGeom prst="straightConnector1">
            <a:avLst/>
          </a:prstGeom>
          <a:noFill/>
          <a:ln cap="flat" cmpd="sng" w="9525">
            <a:solidFill>
              <a:schemeClr val="dk2"/>
            </a:solidFill>
            <a:prstDash val="solid"/>
            <a:round/>
            <a:headEnd len="med" w="med" type="none"/>
            <a:tailEnd len="med" w="med" type="none"/>
          </a:ln>
        </p:spPr>
      </p:cxnSp>
      <p:sp>
        <p:nvSpPr>
          <p:cNvPr id="179" name="Google Shape;179;p21"/>
          <p:cNvSpPr/>
          <p:nvPr/>
        </p:nvSpPr>
        <p:spPr>
          <a:xfrm>
            <a:off x="7426075" y="2740850"/>
            <a:ext cx="8631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80" name="Google Shape;180;p21"/>
          <p:cNvSpPr/>
          <p:nvPr/>
        </p:nvSpPr>
        <p:spPr>
          <a:xfrm>
            <a:off x="7426075" y="3354250"/>
            <a:ext cx="8631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81" name="Google Shape;181;p21"/>
          <p:cNvSpPr/>
          <p:nvPr/>
        </p:nvSpPr>
        <p:spPr>
          <a:xfrm>
            <a:off x="7426075" y="3967650"/>
            <a:ext cx="863100" cy="417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182" name="Google Shape;182;p21"/>
          <p:cNvSpPr/>
          <p:nvPr/>
        </p:nvSpPr>
        <p:spPr>
          <a:xfrm>
            <a:off x="1579050" y="1467175"/>
            <a:ext cx="1186200" cy="345600"/>
          </a:xfrm>
          <a:prstGeom prst="bevel">
            <a:avLst>
              <a:gd fmla="val 12500"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REST API</a:t>
            </a:r>
            <a:endParaRPr/>
          </a:p>
        </p:txBody>
      </p:sp>
      <p:sp>
        <p:nvSpPr>
          <p:cNvPr id="183" name="Google Shape;183;p21"/>
          <p:cNvSpPr/>
          <p:nvPr/>
        </p:nvSpPr>
        <p:spPr>
          <a:xfrm>
            <a:off x="6175725" y="1467175"/>
            <a:ext cx="1351200" cy="345600"/>
          </a:xfrm>
          <a:prstGeom prst="bevel">
            <a:avLst>
              <a:gd fmla="val 12500"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GraphQL</a:t>
            </a:r>
            <a:r>
              <a:rPr lang="en-US"/>
              <a:t> API</a:t>
            </a:r>
            <a:endParaRPr/>
          </a:p>
        </p:txBody>
      </p:sp>
      <p:sp>
        <p:nvSpPr>
          <p:cNvPr id="184" name="Google Shape;184;p21"/>
          <p:cNvSpPr txBox="1"/>
          <p:nvPr/>
        </p:nvSpPr>
        <p:spPr>
          <a:xfrm>
            <a:off x="3189225" y="740175"/>
            <a:ext cx="2761800" cy="1244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900"/>
              <a:t>GraphQL…</a:t>
            </a:r>
            <a:endParaRPr sz="1900"/>
          </a:p>
          <a:p>
            <a:pPr indent="-342900" lvl="0" marL="457200" rtl="0" algn="l">
              <a:spcBef>
                <a:spcPts val="0"/>
              </a:spcBef>
              <a:spcAft>
                <a:spcPts val="0"/>
              </a:spcAft>
              <a:buSzPts val="1800"/>
              <a:buChar char="●"/>
            </a:pPr>
            <a:r>
              <a:rPr lang="en-US" sz="1800"/>
              <a:t>reduces round trips</a:t>
            </a:r>
            <a:endParaRPr sz="1800"/>
          </a:p>
          <a:p>
            <a:pPr indent="-342900" lvl="0" marL="457200" rtl="0" algn="l">
              <a:spcBef>
                <a:spcPts val="0"/>
              </a:spcBef>
              <a:spcAft>
                <a:spcPts val="0"/>
              </a:spcAft>
              <a:buSzPts val="1800"/>
              <a:buChar char="●"/>
            </a:pPr>
            <a:r>
              <a:rPr lang="en-US" sz="1800"/>
              <a:t>limits overfetching</a:t>
            </a:r>
            <a:endParaRPr sz="1800"/>
          </a:p>
          <a:p>
            <a:pPr indent="-342900" lvl="0" marL="457200" rtl="0" algn="l">
              <a:spcBef>
                <a:spcPts val="0"/>
              </a:spcBef>
              <a:spcAft>
                <a:spcPts val="0"/>
              </a:spcAft>
              <a:buSzPts val="1800"/>
              <a:buChar char="●"/>
            </a:pPr>
            <a:r>
              <a:rPr lang="en-US" sz="1800"/>
              <a:t>minimizes parsing</a:t>
            </a:r>
            <a:endParaRPr sz="1800"/>
          </a:p>
        </p:txBody>
      </p:sp>
      <p:sp>
        <p:nvSpPr>
          <p:cNvPr id="185" name="Google Shape;185;p21"/>
          <p:cNvSpPr/>
          <p:nvPr/>
        </p:nvSpPr>
        <p:spPr>
          <a:xfrm rot="5400000">
            <a:off x="2131925" y="3311027"/>
            <a:ext cx="651600" cy="168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rot="3276501">
            <a:off x="2629970" y="3293484"/>
            <a:ext cx="821013" cy="16823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rot="8104506">
            <a:off x="1266704" y="3298709"/>
            <a:ext cx="971141" cy="16843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66"/>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RQ3</a:t>
            </a:r>
            <a:endParaRPr>
              <a:solidFill>
                <a:schemeClr val="dk1"/>
              </a:solidFill>
            </a:endParaRPr>
          </a:p>
          <a:p>
            <a:pPr indent="0" lvl="0" marL="0" rtl="0" algn="l">
              <a:spcBef>
                <a:spcPts val="0"/>
              </a:spcBef>
              <a:spcAft>
                <a:spcPts val="0"/>
              </a:spcAft>
              <a:buNone/>
            </a:pPr>
            <a:r>
              <a:t/>
            </a:r>
            <a:endParaRPr/>
          </a:p>
        </p:txBody>
      </p:sp>
      <p:sp>
        <p:nvSpPr>
          <p:cNvPr id="962" name="Google Shape;962;p66"/>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Are these bounds useful, i.e. </a:t>
            </a:r>
            <a:r>
              <a:rPr i="1" lang="en-US"/>
              <a:t>close enough</a:t>
            </a:r>
            <a:r>
              <a:rPr lang="en-US"/>
              <a:t> to the actual costs?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3" name="Google Shape;963;p66"/>
          <p:cNvSpPr txBox="1"/>
          <p:nvPr/>
        </p:nvSpPr>
        <p:spPr>
          <a:xfrm>
            <a:off x="5277525" y="1122676"/>
            <a:ext cx="3354600" cy="4173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E69138"/>
                </a:solidFill>
              </a:rPr>
              <a:t>query</a:t>
            </a:r>
            <a:r>
              <a:rPr lang="en-US"/>
              <a:t> {</a:t>
            </a:r>
            <a:endParaRPr/>
          </a:p>
          <a:p>
            <a:pPr indent="0" lvl="0" marL="0" rtl="0" algn="l">
              <a:spcBef>
                <a:spcPts val="0"/>
              </a:spcBef>
              <a:spcAft>
                <a:spcPts val="0"/>
              </a:spcAft>
              <a:buNone/>
            </a:pPr>
            <a:r>
              <a:rPr lang="en-US"/>
              <a:t>  </a:t>
            </a:r>
            <a:r>
              <a:rPr lang="en-US">
                <a:solidFill>
                  <a:srgbClr val="E69138"/>
                </a:solidFill>
              </a:rPr>
              <a:t>organization</a:t>
            </a:r>
            <a:r>
              <a:rPr lang="en-US"/>
              <a:t> (</a:t>
            </a:r>
            <a:r>
              <a:rPr lang="en-US">
                <a:solidFill>
                  <a:srgbClr val="E69138"/>
                </a:solidFill>
              </a:rPr>
              <a:t>login</a:t>
            </a:r>
            <a:r>
              <a:rPr lang="en-US"/>
              <a:t>: "nodejs") {</a:t>
            </a:r>
            <a:endParaRPr/>
          </a:p>
          <a:p>
            <a:pPr indent="0" lvl="0" marL="0" rtl="0" algn="l">
              <a:spcBef>
                <a:spcPts val="0"/>
              </a:spcBef>
              <a:spcAft>
                <a:spcPts val="0"/>
              </a:spcAft>
              <a:buNone/>
            </a:pPr>
            <a:r>
              <a:rPr lang="en-US"/>
              <a:t>    </a:t>
            </a:r>
            <a:r>
              <a:rPr lang="en-US">
                <a:solidFill>
                  <a:srgbClr val="E69138"/>
                </a:solidFill>
              </a:rPr>
              <a:t>repository</a:t>
            </a:r>
            <a:r>
              <a:rPr lang="en-US"/>
              <a:t> (</a:t>
            </a:r>
            <a:r>
              <a:rPr lang="en-US">
                <a:solidFill>
                  <a:srgbClr val="E69138"/>
                </a:solidFill>
              </a:rPr>
              <a:t>name</a:t>
            </a:r>
            <a:r>
              <a:rPr lang="en-US"/>
              <a:t>: "node") { </a:t>
            </a:r>
            <a:endParaRPr/>
          </a:p>
          <a:p>
            <a:pPr indent="0" lvl="0" marL="0" rtl="0" algn="l">
              <a:spcBef>
                <a:spcPts val="0"/>
              </a:spcBef>
              <a:spcAft>
                <a:spcPts val="0"/>
              </a:spcAft>
              <a:buNone/>
            </a:pPr>
            <a:r>
              <a:rPr lang="en-US"/>
              <a:t>      </a:t>
            </a:r>
            <a:r>
              <a:rPr lang="en-US">
                <a:solidFill>
                  <a:srgbClr val="E69138"/>
                </a:solidFill>
              </a:rPr>
              <a:t>issues</a:t>
            </a:r>
            <a:r>
              <a:rPr lang="en-US"/>
              <a:t> (</a:t>
            </a:r>
            <a:r>
              <a:rPr lang="en-US">
                <a:solidFill>
                  <a:srgbClr val="E69138"/>
                </a:solidFill>
              </a:rPr>
              <a:t>first</a:t>
            </a:r>
            <a:r>
              <a:rPr lang="en-US"/>
              <a:t>: </a:t>
            </a:r>
            <a:r>
              <a:rPr lang="en-US">
                <a:solidFill>
                  <a:schemeClr val="accent2"/>
                </a:solidFill>
              </a:rPr>
              <a:t>100</a:t>
            </a:r>
            <a:r>
              <a:rPr lang="en-US"/>
              <a:t>) { </a:t>
            </a:r>
            <a:endParaRPr/>
          </a:p>
          <a:p>
            <a:pPr indent="0" lvl="0" marL="0" rtl="0" algn="l">
              <a:spcBef>
                <a:spcPts val="0"/>
              </a:spcBef>
              <a:spcAft>
                <a:spcPts val="0"/>
              </a:spcAft>
              <a:buNone/>
            </a:pPr>
            <a:r>
              <a:rPr lang="en-US"/>
              <a:t>        </a:t>
            </a:r>
            <a:r>
              <a:rPr lang="en-US">
                <a:solidFill>
                  <a:srgbClr val="E69138"/>
                </a:solidFill>
              </a:rPr>
              <a:t>nodes</a:t>
            </a:r>
            <a:r>
              <a:rPr lang="en-US"/>
              <a:t> { </a:t>
            </a:r>
            <a:endParaRPr/>
          </a:p>
          <a:p>
            <a:pPr indent="0" lvl="0" marL="0" rtl="0" algn="l">
              <a:spcBef>
                <a:spcPts val="0"/>
              </a:spcBef>
              <a:spcAft>
                <a:spcPts val="0"/>
              </a:spcAft>
              <a:buNone/>
            </a:pPr>
            <a:r>
              <a:rPr lang="en-US"/>
              <a:t>          </a:t>
            </a:r>
            <a:r>
              <a:rPr lang="en-US">
                <a:solidFill>
                  <a:srgbClr val="E69138"/>
                </a:solidFill>
              </a:rPr>
              <a:t>repository</a:t>
            </a:r>
            <a:r>
              <a:rPr lang="en-US"/>
              <a:t> { </a:t>
            </a:r>
            <a:endParaRPr/>
          </a:p>
          <a:p>
            <a:pPr indent="0" lvl="0" marL="0" rtl="0" algn="l">
              <a:spcBef>
                <a:spcPts val="0"/>
              </a:spcBef>
              <a:spcAft>
                <a:spcPts val="0"/>
              </a:spcAft>
              <a:buNone/>
            </a:pPr>
            <a:r>
              <a:rPr lang="en-US"/>
              <a:t>            </a:t>
            </a:r>
            <a:r>
              <a:rPr lang="en-US">
                <a:solidFill>
                  <a:srgbClr val="E69138"/>
                </a:solidFill>
              </a:rPr>
              <a:t>issues</a:t>
            </a:r>
            <a:r>
              <a:rPr lang="en-US"/>
              <a:t> (</a:t>
            </a:r>
            <a:r>
              <a:rPr lang="en-US">
                <a:solidFill>
                  <a:srgbClr val="E69138"/>
                </a:solidFill>
              </a:rPr>
              <a:t>first</a:t>
            </a:r>
            <a:r>
              <a:rPr lang="en-US"/>
              <a:t>: </a:t>
            </a:r>
            <a:r>
              <a:rPr lang="en-US">
                <a:solidFill>
                  <a:schemeClr val="accent2"/>
                </a:solidFill>
              </a:rPr>
              <a:t>100</a:t>
            </a:r>
            <a:r>
              <a:rPr lang="en-US"/>
              <a:t>) { </a:t>
            </a:r>
            <a:endParaRPr/>
          </a:p>
          <a:p>
            <a:pPr indent="0" lvl="0" marL="0" rtl="0" algn="l">
              <a:spcBef>
                <a:spcPts val="0"/>
              </a:spcBef>
              <a:spcAft>
                <a:spcPts val="0"/>
              </a:spcAft>
              <a:buNone/>
            </a:pPr>
            <a:r>
              <a:rPr lang="en-US"/>
              <a:t>              </a:t>
            </a:r>
            <a:r>
              <a:rPr lang="en-US">
                <a:solidFill>
                  <a:srgbClr val="E69138"/>
                </a:solidFill>
              </a:rPr>
              <a:t>nodes</a:t>
            </a:r>
            <a:r>
              <a:rPr lang="en-US"/>
              <a:t> {</a:t>
            </a:r>
            <a:endParaRPr/>
          </a:p>
          <a:p>
            <a:pPr indent="0" lvl="0" marL="0" rtl="0" algn="l">
              <a:spcBef>
                <a:spcPts val="0"/>
              </a:spcBef>
              <a:spcAft>
                <a:spcPts val="0"/>
              </a:spcAft>
              <a:buNone/>
            </a:pPr>
            <a:r>
              <a:rPr lang="en-US"/>
              <a:t>                </a:t>
            </a:r>
            <a:r>
              <a:rPr lang="en-US">
                <a:solidFill>
                  <a:srgbClr val="E69138"/>
                </a:solidFill>
              </a:rPr>
              <a:t>repository</a:t>
            </a:r>
            <a:r>
              <a:rPr lang="en-US"/>
              <a:t> { </a:t>
            </a:r>
            <a:endParaRPr/>
          </a:p>
          <a:p>
            <a:pPr indent="0" lvl="0" marL="0" rtl="0" algn="l">
              <a:spcBef>
                <a:spcPts val="0"/>
              </a:spcBef>
              <a:spcAft>
                <a:spcPts val="0"/>
              </a:spcAft>
              <a:buNone/>
            </a:pPr>
            <a:r>
              <a:rPr lang="en-US"/>
              <a:t>                  </a:t>
            </a:r>
            <a:r>
              <a:rPr lang="en-US">
                <a:solidFill>
                  <a:srgbClr val="E69138"/>
                </a:solidFill>
              </a:rPr>
              <a:t>issues</a:t>
            </a:r>
            <a:r>
              <a:rPr lang="en-US"/>
              <a:t> (</a:t>
            </a:r>
            <a:r>
              <a:rPr lang="en-US">
                <a:solidFill>
                  <a:srgbClr val="E69138"/>
                </a:solidFill>
              </a:rPr>
              <a:t>first</a:t>
            </a:r>
            <a:r>
              <a:rPr lang="en-US"/>
              <a:t>: </a:t>
            </a:r>
            <a:r>
              <a:rPr lang="en-US">
                <a:solidFill>
                  <a:schemeClr val="accent2"/>
                </a:solidFill>
              </a:rPr>
              <a:t>100</a:t>
            </a:r>
            <a:r>
              <a:rPr lang="en-US"/>
              <a:t>) { </a:t>
            </a:r>
            <a:endParaRPr/>
          </a:p>
          <a:p>
            <a:pPr indent="0" lvl="0" marL="0" rtl="0" algn="l">
              <a:spcBef>
                <a:spcPts val="0"/>
              </a:spcBef>
              <a:spcAft>
                <a:spcPts val="0"/>
              </a:spcAft>
              <a:buNone/>
            </a:pPr>
            <a:r>
              <a:rPr lang="en-US"/>
              <a:t>                    </a:t>
            </a:r>
            <a:r>
              <a:rPr lang="en-US">
                <a:solidFill>
                  <a:srgbClr val="E69138"/>
                </a:solidFill>
              </a:rPr>
              <a:t>nodes</a:t>
            </a:r>
            <a:r>
              <a:rPr lang="en-US"/>
              <a:t> {</a:t>
            </a:r>
            <a:endParaRPr/>
          </a:p>
          <a:p>
            <a:pPr indent="0" lvl="0" marL="0" rtl="0" algn="l">
              <a:spcBef>
                <a:spcPts val="0"/>
              </a:spcBef>
              <a:spcAft>
                <a:spcPts val="0"/>
              </a:spcAft>
              <a:buNone/>
            </a:pPr>
            <a:r>
              <a:rPr lang="en-US"/>
              <a:t>                      </a:t>
            </a:r>
            <a:r>
              <a:rPr lang="en-US">
                <a:solidFill>
                  <a:srgbClr val="E69138"/>
                </a:solidFill>
              </a:rPr>
              <a:t>repository</a:t>
            </a:r>
            <a:r>
              <a:rPr lang="en-US"/>
              <a:t> { </a:t>
            </a:r>
            <a:endParaRPr/>
          </a:p>
          <a:p>
            <a:pPr indent="0" lvl="0" marL="0" rtl="0" algn="l">
              <a:spcBef>
                <a:spcPts val="0"/>
              </a:spcBef>
              <a:spcAft>
                <a:spcPts val="0"/>
              </a:spcAft>
              <a:buNone/>
            </a:pPr>
            <a:r>
              <a:rPr lang="en-US"/>
              <a:t>                        </a:t>
            </a:r>
            <a:r>
              <a:rPr lang="en-US">
                <a:solidFill>
                  <a:srgbClr val="E69138"/>
                </a:solidFill>
              </a:rPr>
              <a:t>issues</a:t>
            </a:r>
            <a:r>
              <a:rPr lang="en-US"/>
              <a:t> (</a:t>
            </a:r>
            <a:r>
              <a:rPr lang="en-US">
                <a:solidFill>
                  <a:srgbClr val="E69138"/>
                </a:solidFill>
              </a:rPr>
              <a:t>first</a:t>
            </a:r>
            <a:r>
              <a:rPr lang="en-US"/>
              <a:t>: </a:t>
            </a:r>
            <a:r>
              <a:rPr lang="en-US">
                <a:solidFill>
                  <a:schemeClr val="accent2"/>
                </a:solidFill>
              </a:rPr>
              <a:t>100</a:t>
            </a:r>
            <a:r>
              <a:rPr lang="en-US"/>
              <a:t>) { </a:t>
            </a:r>
            <a:endParaRPr/>
          </a:p>
          <a:p>
            <a:pPr indent="0" lvl="0" marL="0" rtl="0" algn="l">
              <a:spcBef>
                <a:spcPts val="0"/>
              </a:spcBef>
              <a:spcAft>
                <a:spcPts val="0"/>
              </a:spcAft>
              <a:buNone/>
            </a:pPr>
            <a:r>
              <a:rPr lang="en-US"/>
              <a:t>                          </a:t>
            </a:r>
            <a:r>
              <a:rPr lang="en-US">
                <a:solidFill>
                  <a:srgbClr val="E69138"/>
                </a:solidFill>
              </a:rPr>
              <a:t>nodes</a:t>
            </a:r>
            <a:r>
              <a:rPr lang="en-US"/>
              <a:t> {</a:t>
            </a:r>
            <a:endParaRPr/>
          </a:p>
          <a:p>
            <a:pPr indent="0" lvl="0" marL="0" rtl="0" algn="l">
              <a:spcBef>
                <a:spcPts val="0"/>
              </a:spcBef>
              <a:spcAft>
                <a:spcPts val="0"/>
              </a:spcAft>
              <a:buNone/>
            </a:pPr>
            <a:r>
              <a:rPr lang="en-US"/>
              <a:t>                            </a:t>
            </a:r>
            <a:r>
              <a:rPr lang="en-US">
                <a:solidFill>
                  <a:srgbClr val="E69138"/>
                </a:solidFill>
              </a:rPr>
              <a:t>repository</a:t>
            </a:r>
            <a:r>
              <a:rPr lang="en-US"/>
              <a:t> { </a:t>
            </a:r>
            <a:endParaRPr/>
          </a:p>
          <a:p>
            <a:pPr indent="0" lvl="0" marL="0" rtl="0" algn="l">
              <a:spcBef>
                <a:spcPts val="0"/>
              </a:spcBef>
              <a:spcAft>
                <a:spcPts val="0"/>
              </a:spcAft>
              <a:buNone/>
            </a:pPr>
            <a:r>
              <a:rPr lang="en-US"/>
              <a:t>                              </a:t>
            </a:r>
            <a:r>
              <a:rPr lang="en-US">
                <a:solidFill>
                  <a:srgbClr val="E69138"/>
                </a:solidFill>
              </a:rPr>
              <a:t>issues</a:t>
            </a:r>
            <a:r>
              <a:rPr lang="en-US"/>
              <a:t> (</a:t>
            </a:r>
            <a:r>
              <a:rPr lang="en-US">
                <a:solidFill>
                  <a:srgbClr val="E69138"/>
                </a:solidFill>
              </a:rPr>
              <a:t>first</a:t>
            </a:r>
            <a:r>
              <a:rPr lang="en-US"/>
              <a:t>: </a:t>
            </a:r>
            <a:r>
              <a:rPr lang="en-US">
                <a:solidFill>
                  <a:schemeClr val="accent2"/>
                </a:solidFill>
              </a:rPr>
              <a:t>100</a:t>
            </a:r>
            <a:r>
              <a:rPr lang="en-US"/>
              <a:t>) { </a:t>
            </a:r>
            <a:endParaRPr/>
          </a:p>
          <a:p>
            <a:pPr indent="0" lvl="0" marL="0" rtl="0" algn="l">
              <a:spcBef>
                <a:spcPts val="0"/>
              </a:spcBef>
              <a:spcAft>
                <a:spcPts val="0"/>
              </a:spcAft>
              <a:buNone/>
            </a:pPr>
            <a:r>
              <a:rPr lang="en-US"/>
              <a:t>                                </a:t>
            </a:r>
            <a:r>
              <a:rPr lang="en-US">
                <a:solidFill>
                  <a:srgbClr val="E69138"/>
                </a:solidFill>
              </a:rPr>
              <a:t>nodes</a:t>
            </a:r>
            <a:r>
              <a:rPr lang="en-US"/>
              <a:t> {</a:t>
            </a:r>
            <a:endParaRPr/>
          </a:p>
          <a:p>
            <a:pPr indent="0" lvl="0" marL="0" rtl="0" algn="l">
              <a:spcBef>
                <a:spcPts val="0"/>
              </a:spcBef>
              <a:spcAft>
                <a:spcPts val="0"/>
              </a:spcAft>
              <a:buNone/>
            </a:pPr>
            <a:r>
              <a:rPr lang="en-US"/>
              <a:t>                                  </a:t>
            </a:r>
            <a:r>
              <a:rPr lang="en-US">
                <a:solidFill>
                  <a:srgbClr val="E69138"/>
                </a:solidFill>
              </a:rPr>
              <a:t>repository</a:t>
            </a:r>
            <a:r>
              <a:rPr lang="en-US"/>
              <a:t> { </a:t>
            </a:r>
            <a:endParaRPr/>
          </a:p>
          <a:p>
            <a:pPr indent="0" lvl="0" marL="0" rtl="0" algn="l">
              <a:spcBef>
                <a:spcPts val="0"/>
              </a:spcBef>
              <a:spcAft>
                <a:spcPts val="0"/>
              </a:spcAft>
              <a:buNone/>
            </a:pPr>
            <a:r>
              <a:rPr lang="en-US"/>
              <a:t>... }}}}}}}}</a:t>
            </a:r>
            <a:endParaRPr/>
          </a:p>
        </p:txBody>
      </p:sp>
      <p:sp>
        <p:nvSpPr>
          <p:cNvPr id="964" name="Google Shape;964;p66"/>
          <p:cNvSpPr/>
          <p:nvPr/>
        </p:nvSpPr>
        <p:spPr>
          <a:xfrm>
            <a:off x="5603500" y="1867825"/>
            <a:ext cx="1589100" cy="631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6"/>
          <p:cNvSpPr/>
          <p:nvPr/>
        </p:nvSpPr>
        <p:spPr>
          <a:xfrm>
            <a:off x="5895300" y="2499625"/>
            <a:ext cx="1589100" cy="631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6"/>
          <p:cNvSpPr/>
          <p:nvPr/>
        </p:nvSpPr>
        <p:spPr>
          <a:xfrm>
            <a:off x="6192675" y="3131425"/>
            <a:ext cx="1589100" cy="631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6"/>
          <p:cNvSpPr/>
          <p:nvPr/>
        </p:nvSpPr>
        <p:spPr>
          <a:xfrm>
            <a:off x="6484475" y="3763225"/>
            <a:ext cx="1589100" cy="631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6"/>
          <p:cNvSpPr/>
          <p:nvPr/>
        </p:nvSpPr>
        <p:spPr>
          <a:xfrm>
            <a:off x="6785550" y="4395025"/>
            <a:ext cx="1589100" cy="6318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9" name="Google Shape;969;p66"/>
          <p:cNvPicPr preferRelativeResize="0"/>
          <p:nvPr/>
        </p:nvPicPr>
        <p:blipFill>
          <a:blip r:embed="rId3">
            <a:alphaModFix/>
          </a:blip>
          <a:stretch>
            <a:fillRect/>
          </a:stretch>
        </p:blipFill>
        <p:spPr>
          <a:xfrm>
            <a:off x="144875" y="1589787"/>
            <a:ext cx="5024851" cy="32390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1000"/>
                                        <p:tgtEl>
                                          <p:spTgt spid="9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64"/>
                                        </p:tgtEl>
                                      </p:cBhvr>
                                    </p:animEffect>
                                    <p:set>
                                      <p:cBhvr>
                                        <p:cTn dur="1" fill="hold">
                                          <p:stCondLst>
                                            <p:cond delay="1000"/>
                                          </p:stCondLst>
                                        </p:cTn>
                                        <p:tgtEl>
                                          <p:spTgt spid="9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65"/>
                                        </p:tgtEl>
                                      </p:cBhvr>
                                    </p:animEffect>
                                    <p:set>
                                      <p:cBhvr>
                                        <p:cTn dur="1" fill="hold">
                                          <p:stCondLst>
                                            <p:cond delay="1000"/>
                                          </p:stCondLst>
                                        </p:cTn>
                                        <p:tgtEl>
                                          <p:spTgt spid="9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66"/>
                                        </p:tgtEl>
                                      </p:cBhvr>
                                    </p:animEffect>
                                    <p:set>
                                      <p:cBhvr>
                                        <p:cTn dur="1" fill="hold">
                                          <p:stCondLst>
                                            <p:cond delay="1000"/>
                                          </p:stCondLst>
                                        </p:cTn>
                                        <p:tgtEl>
                                          <p:spTgt spid="9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67"/>
                                        </p:tgtEl>
                                      </p:cBhvr>
                                    </p:animEffect>
                                    <p:set>
                                      <p:cBhvr>
                                        <p:cTn dur="1" fill="hold">
                                          <p:stCondLst>
                                            <p:cond delay="1000"/>
                                          </p:stCondLst>
                                        </p:cTn>
                                        <p:tgtEl>
                                          <p:spTgt spid="9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68"/>
                                        </p:tgtEl>
                                      </p:cBhvr>
                                    </p:animEffect>
                                    <p:set>
                                      <p:cBhvr>
                                        <p:cTn dur="1" fill="hold">
                                          <p:stCondLst>
                                            <p:cond delay="1000"/>
                                          </p:stCondLst>
                                        </p:cTn>
                                        <p:tgtEl>
                                          <p:spTgt spid="9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67"/>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976" name="Google Shape;976;p67"/>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77" name="Google Shape;977;p67"/>
          <p:cNvPicPr preferRelativeResize="0"/>
          <p:nvPr/>
        </p:nvPicPr>
        <p:blipFill>
          <a:blip r:embed="rId3">
            <a:alphaModFix/>
          </a:blip>
          <a:stretch>
            <a:fillRect/>
          </a:stretch>
        </p:blipFill>
        <p:spPr>
          <a:xfrm>
            <a:off x="1935434" y="951575"/>
            <a:ext cx="5273110" cy="2204840"/>
          </a:xfrm>
          <a:prstGeom prst="rect">
            <a:avLst/>
          </a:prstGeom>
          <a:noFill/>
          <a:ln>
            <a:noFill/>
          </a:ln>
        </p:spPr>
      </p:pic>
      <p:pic>
        <p:nvPicPr>
          <p:cNvPr id="978" name="Google Shape;978;p67"/>
          <p:cNvPicPr preferRelativeResize="0"/>
          <p:nvPr/>
        </p:nvPicPr>
        <p:blipFill>
          <a:blip r:embed="rId4">
            <a:alphaModFix/>
          </a:blip>
          <a:stretch>
            <a:fillRect/>
          </a:stretch>
        </p:blipFill>
        <p:spPr>
          <a:xfrm>
            <a:off x="1932678" y="3193611"/>
            <a:ext cx="5278624" cy="2204838"/>
          </a:xfrm>
          <a:prstGeom prst="rect">
            <a:avLst/>
          </a:prstGeom>
          <a:noFill/>
          <a:ln>
            <a:noFill/>
          </a:ln>
        </p:spPr>
      </p:pic>
      <p:sp>
        <p:nvSpPr>
          <p:cNvPr id="979" name="Google Shape;979;p67"/>
          <p:cNvSpPr/>
          <p:nvPr/>
        </p:nvSpPr>
        <p:spPr>
          <a:xfrm>
            <a:off x="4572000" y="951575"/>
            <a:ext cx="2721600" cy="2204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7"/>
          <p:cNvSpPr/>
          <p:nvPr/>
        </p:nvSpPr>
        <p:spPr>
          <a:xfrm>
            <a:off x="1864200" y="3156275"/>
            <a:ext cx="5415600" cy="2242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79"/>
                                        </p:tgtEl>
                                      </p:cBhvr>
                                    </p:animEffect>
                                    <p:set>
                                      <p:cBhvr>
                                        <p:cTn dur="1" fill="hold">
                                          <p:stCondLst>
                                            <p:cond delay="1000"/>
                                          </p:stCondLst>
                                        </p:cTn>
                                        <p:tgtEl>
                                          <p:spTgt spid="9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80"/>
                                        </p:tgtEl>
                                      </p:cBhvr>
                                    </p:animEffect>
                                    <p:set>
                                      <p:cBhvr>
                                        <p:cTn dur="1" fill="hold">
                                          <p:stCondLst>
                                            <p:cond delay="1000"/>
                                          </p:stCondLst>
                                        </p:cTn>
                                        <p:tgtEl>
                                          <p:spTgt spid="9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68"/>
          <p:cNvSpPr txBox="1"/>
          <p:nvPr>
            <p:ph type="title"/>
          </p:nvPr>
        </p:nvSpPr>
        <p:spPr>
          <a:xfrm>
            <a:off x="456144" y="225965"/>
            <a:ext cx="8231700" cy="345600"/>
          </a:xfrm>
          <a:prstGeom prst="rect">
            <a:avLst/>
          </a:prstGeom>
        </p:spPr>
        <p:txBody>
          <a:bodyPr anchorCtr="0" anchor="t" bIns="0" lIns="0" spcFirstLastPara="1" rIns="0" wrap="square" tIns="0">
            <a:noAutofit/>
          </a:bodyPr>
          <a:lstStyle/>
          <a:p>
            <a:pPr indent="0" lvl="0" marL="0" rtl="0" algn="l">
              <a:lnSpc>
                <a:spcPct val="127777"/>
              </a:lnSpc>
              <a:spcBef>
                <a:spcPts val="0"/>
              </a:spcBef>
              <a:spcAft>
                <a:spcPts val="0"/>
              </a:spcAft>
              <a:buNone/>
            </a:pPr>
            <a:r>
              <a:rPr lang="en-US">
                <a:solidFill>
                  <a:schemeClr val="dk1"/>
                </a:solidFill>
              </a:rPr>
              <a:t>Answering RQ5</a:t>
            </a:r>
            <a:endParaRPr>
              <a:solidFill>
                <a:schemeClr val="dk1"/>
              </a:solidFill>
            </a:endParaRPr>
          </a:p>
          <a:p>
            <a:pPr indent="0" lvl="0" marL="0" rtl="0" algn="l">
              <a:spcBef>
                <a:spcPts val="0"/>
              </a:spcBef>
              <a:spcAft>
                <a:spcPts val="0"/>
              </a:spcAft>
              <a:buNone/>
            </a:pPr>
            <a:r>
              <a:t/>
            </a:r>
            <a:endParaRPr/>
          </a:p>
        </p:txBody>
      </p:sp>
      <p:sp>
        <p:nvSpPr>
          <p:cNvPr id="987" name="Google Shape;987;p68"/>
          <p:cNvSpPr txBox="1"/>
          <p:nvPr>
            <p:ph idx="1" type="body"/>
          </p:nvPr>
        </p:nvSpPr>
        <p:spPr>
          <a:xfrm>
            <a:off x="457200" y="670034"/>
            <a:ext cx="8229600" cy="587400"/>
          </a:xfrm>
          <a:prstGeom prst="rect">
            <a:avLst/>
          </a:prstGeom>
        </p:spPr>
        <p:txBody>
          <a:bodyPr anchorCtr="0" anchor="t" bIns="54850" lIns="0" spcFirstLastPara="1" rIns="0" wrap="square" tIns="54850">
            <a:noAutofit/>
          </a:bodyPr>
          <a:lstStyle/>
          <a:p>
            <a:pPr indent="0" lvl="0" marL="0" rtl="0" algn="l">
              <a:spcBef>
                <a:spcPts val="0"/>
              </a:spcBef>
              <a:spcAft>
                <a:spcPts val="0"/>
              </a:spcAft>
              <a:buNone/>
            </a:pPr>
            <a:r>
              <a:rPr lang="en-US"/>
              <a:t>How does our approach compare to </a:t>
            </a:r>
            <a:r>
              <a:rPr i="1" lang="en-US"/>
              <a:t>other solutions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88" name="Google Shape;988;p68"/>
          <p:cNvPicPr preferRelativeResize="0"/>
          <p:nvPr/>
        </p:nvPicPr>
        <p:blipFill>
          <a:blip r:embed="rId3">
            <a:alphaModFix/>
          </a:blip>
          <a:stretch>
            <a:fillRect/>
          </a:stretch>
        </p:blipFill>
        <p:spPr>
          <a:xfrm>
            <a:off x="152800" y="1333656"/>
            <a:ext cx="8838400" cy="36955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69"/>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Discussion</a:t>
            </a:r>
            <a:endParaRPr/>
          </a:p>
        </p:txBody>
      </p:sp>
      <p:sp>
        <p:nvSpPr>
          <p:cNvPr id="995" name="Google Shape;995;p69"/>
          <p:cNvSpPr txBox="1"/>
          <p:nvPr>
            <p:ph idx="1" type="body"/>
          </p:nvPr>
        </p:nvSpPr>
        <p:spPr>
          <a:xfrm>
            <a:off x="631450" y="524100"/>
            <a:ext cx="8229600" cy="4114800"/>
          </a:xfrm>
          <a:prstGeom prst="rect">
            <a:avLst/>
          </a:prstGeom>
        </p:spPr>
        <p:txBody>
          <a:bodyPr anchorCtr="0" anchor="ctr" bIns="54850" lIns="0" spcFirstLastPara="1" rIns="0" wrap="square" tIns="54850">
            <a:noAutofit/>
          </a:bodyPr>
          <a:lstStyle/>
          <a:p>
            <a:pPr indent="0" lvl="0" marL="0" rtl="0" algn="l">
              <a:spcBef>
                <a:spcPts val="1200"/>
              </a:spcBef>
              <a:spcAft>
                <a:spcPts val="0"/>
              </a:spcAft>
              <a:buNone/>
            </a:pPr>
            <a:r>
              <a:rPr b="1" lang="en-US" sz="1800"/>
              <a:t>Configuration and applicability: </a:t>
            </a:r>
            <a:endParaRPr b="1" sz="1800"/>
          </a:p>
          <a:p>
            <a:pPr indent="-368300" lvl="0" marL="457200" rtl="0" algn="l">
              <a:spcBef>
                <a:spcPts val="1200"/>
              </a:spcBef>
              <a:spcAft>
                <a:spcPts val="0"/>
              </a:spcAft>
              <a:buClr>
                <a:srgbClr val="000000"/>
              </a:buClr>
              <a:buSzPts val="2200"/>
              <a:buChar char="•"/>
            </a:pPr>
            <a:r>
              <a:rPr lang="en-US" sz="1800"/>
              <a:t>Our analysis is configurable to work with </a:t>
            </a:r>
            <a:r>
              <a:rPr i="1" lang="en-US" sz="1800"/>
              <a:t>two real-world GraphQL APIs</a:t>
            </a:r>
            <a:endParaRPr i="1" sz="1800"/>
          </a:p>
          <a:p>
            <a:pPr indent="-368300" lvl="0" marL="457200" rtl="0" algn="l">
              <a:spcBef>
                <a:spcPts val="0"/>
              </a:spcBef>
              <a:spcAft>
                <a:spcPts val="0"/>
              </a:spcAft>
              <a:buClr>
                <a:srgbClr val="000000"/>
              </a:buClr>
              <a:buSzPts val="2200"/>
              <a:buChar char="•"/>
            </a:pPr>
            <a:r>
              <a:rPr lang="en-US" sz="1800"/>
              <a:t>It is </a:t>
            </a:r>
            <a:r>
              <a:rPr i="1" lang="en-US" sz="1800"/>
              <a:t>static</a:t>
            </a:r>
            <a:r>
              <a:rPr lang="en-US" sz="1800"/>
              <a:t> and does not depend on any interaction with backend systems</a:t>
            </a:r>
            <a:endParaRPr sz="1800"/>
          </a:p>
          <a:p>
            <a:pPr indent="0" lvl="0" marL="457200" rtl="0" algn="l">
              <a:spcBef>
                <a:spcPts val="1200"/>
              </a:spcBef>
              <a:spcAft>
                <a:spcPts val="0"/>
              </a:spcAft>
              <a:buNone/>
            </a:pPr>
            <a:r>
              <a:t/>
            </a:r>
            <a:endParaRPr sz="1800"/>
          </a:p>
          <a:p>
            <a:pPr indent="-368300" lvl="0" marL="457200" rtl="0" algn="l">
              <a:spcBef>
                <a:spcPts val="1200"/>
              </a:spcBef>
              <a:spcAft>
                <a:spcPts val="0"/>
              </a:spcAft>
              <a:buClr>
                <a:srgbClr val="000000"/>
              </a:buClr>
              <a:buSzPts val="2200"/>
              <a:buChar char="•"/>
            </a:pPr>
            <a:r>
              <a:rPr lang="en-US" sz="1800"/>
              <a:t>Three strategies for managing over-estimation</a:t>
            </a:r>
            <a:endParaRPr sz="1800"/>
          </a:p>
          <a:p>
            <a:pPr indent="-368300" lvl="1" marL="914400" rtl="0" algn="l">
              <a:spcBef>
                <a:spcPts val="0"/>
              </a:spcBef>
              <a:spcAft>
                <a:spcPts val="0"/>
              </a:spcAft>
              <a:buClr>
                <a:srgbClr val="000000"/>
              </a:buClr>
              <a:buSzPts val="2200"/>
              <a:buChar char="̶"/>
            </a:pPr>
            <a:r>
              <a:rPr lang="en-US" sz="1600"/>
              <a:t>Unpaginated list field</a:t>
            </a:r>
            <a:endParaRPr sz="1600"/>
          </a:p>
          <a:p>
            <a:pPr indent="-368300" lvl="1" marL="914400" rtl="0" algn="l">
              <a:spcBef>
                <a:spcPts val="0"/>
              </a:spcBef>
              <a:spcAft>
                <a:spcPts val="0"/>
              </a:spcAft>
              <a:buClr>
                <a:srgbClr val="000000"/>
              </a:buClr>
              <a:buSzPts val="2200"/>
              <a:buChar char="̶"/>
            </a:pPr>
            <a:r>
              <a:rPr lang="en-US" sz="1600"/>
              <a:t>Tuning weights</a:t>
            </a:r>
            <a:endParaRPr sz="1600"/>
          </a:p>
          <a:p>
            <a:pPr indent="-368300" lvl="1" marL="914400" rtl="0" algn="l">
              <a:spcBef>
                <a:spcPts val="0"/>
              </a:spcBef>
              <a:spcAft>
                <a:spcPts val="0"/>
              </a:spcAft>
              <a:buClr>
                <a:srgbClr val="000000"/>
              </a:buClr>
              <a:buSzPts val="2200"/>
              <a:buChar char="̶"/>
            </a:pPr>
            <a:r>
              <a:rPr lang="en-US" sz="1600"/>
              <a:t>Hybrid static/dynamic system to leverage the graph data at runtime</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70"/>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Discussion</a:t>
            </a:r>
            <a:endParaRPr/>
          </a:p>
        </p:txBody>
      </p:sp>
      <p:sp>
        <p:nvSpPr>
          <p:cNvPr id="1002" name="Google Shape;1002;p70"/>
          <p:cNvSpPr txBox="1"/>
          <p:nvPr>
            <p:ph idx="1" type="body"/>
          </p:nvPr>
        </p:nvSpPr>
        <p:spPr>
          <a:xfrm>
            <a:off x="631450" y="524100"/>
            <a:ext cx="8229600" cy="4114800"/>
          </a:xfrm>
          <a:prstGeom prst="rect">
            <a:avLst/>
          </a:prstGeom>
        </p:spPr>
        <p:txBody>
          <a:bodyPr anchorCtr="0" anchor="ctr" bIns="54850" lIns="0" spcFirstLastPara="1" rIns="0" wrap="square" tIns="54850">
            <a:noAutofit/>
          </a:bodyPr>
          <a:lstStyle/>
          <a:p>
            <a:pPr indent="0" lvl="0" marL="0" rtl="0" algn="l">
              <a:spcBef>
                <a:spcPts val="1200"/>
              </a:spcBef>
              <a:spcAft>
                <a:spcPts val="0"/>
              </a:spcAft>
              <a:buNone/>
            </a:pPr>
            <a:r>
              <a:rPr b="1" lang="en-US" sz="1800"/>
              <a:t>Formalization and data-driven software engineering</a:t>
            </a:r>
            <a:endParaRPr b="1" sz="1800"/>
          </a:p>
          <a:p>
            <a:pPr indent="-368300" lvl="0" marL="457200" rtl="0" algn="l">
              <a:spcBef>
                <a:spcPts val="1200"/>
              </a:spcBef>
              <a:spcAft>
                <a:spcPts val="0"/>
              </a:spcAft>
              <a:buClr>
                <a:srgbClr val="000000"/>
              </a:buClr>
              <a:buSzPts val="2200"/>
              <a:buChar char="•"/>
            </a:pPr>
            <a:r>
              <a:rPr lang="en-US" sz="1800"/>
              <a:t>Our formal analysis gives us provably correct bounds</a:t>
            </a:r>
            <a:endParaRPr sz="1800"/>
          </a:p>
          <a:p>
            <a:pPr indent="0" lvl="0" marL="457200" rtl="0" algn="l">
              <a:spcBef>
                <a:spcPts val="1200"/>
              </a:spcBef>
              <a:spcAft>
                <a:spcPts val="0"/>
              </a:spcAft>
              <a:buNone/>
            </a:pPr>
            <a:r>
              <a:t/>
            </a:r>
            <a:endParaRPr sz="1800"/>
          </a:p>
          <a:p>
            <a:pPr indent="-368300" lvl="0" marL="457200" rtl="0" algn="l">
              <a:spcBef>
                <a:spcPts val="1200"/>
              </a:spcBef>
              <a:spcAft>
                <a:spcPts val="0"/>
              </a:spcAft>
              <a:buClr>
                <a:srgbClr val="000000"/>
              </a:buClr>
              <a:buSzPts val="2200"/>
              <a:buChar char="•"/>
            </a:pPr>
            <a:r>
              <a:rPr lang="en-US" sz="1800"/>
              <a:t>We benefited from an understanding of GraphQL</a:t>
            </a:r>
            <a:endParaRPr sz="1800"/>
          </a:p>
          <a:p>
            <a:pPr indent="-368300" lvl="1" marL="914400" rtl="0" algn="l">
              <a:spcBef>
                <a:spcPts val="0"/>
              </a:spcBef>
              <a:spcAft>
                <a:spcPts val="0"/>
              </a:spcAft>
              <a:buClr>
                <a:srgbClr val="000000"/>
              </a:buClr>
              <a:buSzPts val="2200"/>
              <a:buChar char="̶"/>
            </a:pPr>
            <a:r>
              <a:rPr lang="en-US" sz="1800"/>
              <a:t>Pagination</a:t>
            </a:r>
            <a:endParaRPr sz="1800"/>
          </a:p>
          <a:p>
            <a:pPr indent="-368300" lvl="1" marL="914400" rtl="0" algn="l">
              <a:spcBef>
                <a:spcPts val="0"/>
              </a:spcBef>
              <a:spcAft>
                <a:spcPts val="0"/>
              </a:spcAft>
              <a:buClr>
                <a:srgbClr val="000000"/>
              </a:buClr>
              <a:buSzPts val="2200"/>
              <a:buChar char="̶"/>
            </a:pPr>
            <a:r>
              <a:rPr lang="en-US" sz="1800"/>
              <a:t>Naming conventions</a:t>
            </a:r>
            <a:endParaRPr sz="1800"/>
          </a:p>
          <a:p>
            <a:pPr indent="-342900" lvl="0" marL="457200" rtl="0" algn="l">
              <a:spcBef>
                <a:spcPts val="0"/>
              </a:spcBef>
              <a:spcAft>
                <a:spcPts val="0"/>
              </a:spcAft>
              <a:buClr>
                <a:srgbClr val="000000"/>
              </a:buClr>
              <a:buSzPts val="1800"/>
              <a:buChar char="•"/>
            </a:pPr>
            <a:r>
              <a:rPr lang="en-US" sz="1800"/>
              <a:t>Incorporated pagination into our formalization </a:t>
            </a:r>
            <a:endParaRPr sz="1800"/>
          </a:p>
          <a:p>
            <a:pPr indent="-342900" lvl="0" marL="457200" rtl="0" algn="l">
              <a:spcBef>
                <a:spcPts val="0"/>
              </a:spcBef>
              <a:spcAft>
                <a:spcPts val="0"/>
              </a:spcAft>
              <a:buClr>
                <a:srgbClr val="000000"/>
              </a:buClr>
              <a:buSzPts val="1800"/>
              <a:buChar char="•"/>
            </a:pPr>
            <a:r>
              <a:rPr lang="en-US" sz="1800"/>
              <a:t>Supported both of the widely used pagination patterns in our configuration</a:t>
            </a:r>
            <a:endParaRPr sz="1800"/>
          </a:p>
          <a:p>
            <a:pPr indent="-342900" lvl="0" marL="457200" rtl="0" algn="l">
              <a:spcBef>
                <a:spcPts val="0"/>
              </a:spcBef>
              <a:spcAft>
                <a:spcPts val="0"/>
              </a:spcAft>
              <a:buClr>
                <a:srgbClr val="000000"/>
              </a:buClr>
              <a:buSzPts val="1800"/>
              <a:buChar char="•"/>
            </a:pPr>
            <a:r>
              <a:rPr lang="en-US" sz="1800"/>
              <a:t>Naming conventions inspired our support for regular expressions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2"/>
          <p:cNvPicPr preferRelativeResize="0"/>
          <p:nvPr/>
        </p:nvPicPr>
        <p:blipFill>
          <a:blip r:embed="rId3">
            <a:alphaModFix/>
          </a:blip>
          <a:stretch>
            <a:fillRect/>
          </a:stretch>
        </p:blipFill>
        <p:spPr>
          <a:xfrm>
            <a:off x="1098850" y="345713"/>
            <a:ext cx="6946276" cy="502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3"/>
          <p:cNvPicPr preferRelativeResize="0"/>
          <p:nvPr/>
        </p:nvPicPr>
        <p:blipFill>
          <a:blip r:embed="rId3">
            <a:alphaModFix/>
          </a:blip>
          <a:stretch>
            <a:fillRect/>
          </a:stretch>
        </p:blipFill>
        <p:spPr>
          <a:xfrm>
            <a:off x="68325" y="614363"/>
            <a:ext cx="3070142" cy="1976836"/>
          </a:xfrm>
          <a:prstGeom prst="rect">
            <a:avLst/>
          </a:prstGeom>
          <a:noFill/>
          <a:ln>
            <a:noFill/>
          </a:ln>
        </p:spPr>
      </p:pic>
      <p:pic>
        <p:nvPicPr>
          <p:cNvPr id="200" name="Google Shape;200;p23"/>
          <p:cNvPicPr preferRelativeResize="0"/>
          <p:nvPr/>
        </p:nvPicPr>
        <p:blipFill>
          <a:blip r:embed="rId4">
            <a:alphaModFix/>
          </a:blip>
          <a:stretch>
            <a:fillRect/>
          </a:stretch>
        </p:blipFill>
        <p:spPr>
          <a:xfrm>
            <a:off x="97489" y="2653352"/>
            <a:ext cx="3011813" cy="2275836"/>
          </a:xfrm>
          <a:prstGeom prst="rect">
            <a:avLst/>
          </a:prstGeom>
          <a:noFill/>
          <a:ln>
            <a:noFill/>
          </a:ln>
        </p:spPr>
      </p:pic>
      <p:pic>
        <p:nvPicPr>
          <p:cNvPr id="201" name="Google Shape;201;p23"/>
          <p:cNvPicPr preferRelativeResize="0"/>
          <p:nvPr/>
        </p:nvPicPr>
        <p:blipFill>
          <a:blip r:embed="rId5">
            <a:alphaModFix/>
          </a:blip>
          <a:stretch>
            <a:fillRect/>
          </a:stretch>
        </p:blipFill>
        <p:spPr>
          <a:xfrm>
            <a:off x="3249703" y="614363"/>
            <a:ext cx="2798235" cy="1968349"/>
          </a:xfrm>
          <a:prstGeom prst="rect">
            <a:avLst/>
          </a:prstGeom>
          <a:noFill/>
          <a:ln>
            <a:noFill/>
          </a:ln>
        </p:spPr>
      </p:pic>
      <p:pic>
        <p:nvPicPr>
          <p:cNvPr id="202" name="Google Shape;202;p23"/>
          <p:cNvPicPr preferRelativeResize="0"/>
          <p:nvPr/>
        </p:nvPicPr>
        <p:blipFill>
          <a:blip r:embed="rId6">
            <a:alphaModFix/>
          </a:blip>
          <a:stretch>
            <a:fillRect/>
          </a:stretch>
        </p:blipFill>
        <p:spPr>
          <a:xfrm>
            <a:off x="3113748" y="2653356"/>
            <a:ext cx="3194469" cy="2200083"/>
          </a:xfrm>
          <a:prstGeom prst="rect">
            <a:avLst/>
          </a:prstGeom>
          <a:noFill/>
          <a:ln>
            <a:noFill/>
          </a:ln>
        </p:spPr>
      </p:pic>
      <p:pic>
        <p:nvPicPr>
          <p:cNvPr id="203" name="Google Shape;203;p23"/>
          <p:cNvPicPr preferRelativeResize="0"/>
          <p:nvPr/>
        </p:nvPicPr>
        <p:blipFill>
          <a:blip r:embed="rId7">
            <a:alphaModFix/>
          </a:blip>
          <a:stretch>
            <a:fillRect/>
          </a:stretch>
        </p:blipFill>
        <p:spPr>
          <a:xfrm>
            <a:off x="6280756" y="614363"/>
            <a:ext cx="2724642" cy="1968359"/>
          </a:xfrm>
          <a:prstGeom prst="rect">
            <a:avLst/>
          </a:prstGeom>
          <a:noFill/>
          <a:ln>
            <a:noFill/>
          </a:ln>
        </p:spPr>
      </p:pic>
      <p:pic>
        <p:nvPicPr>
          <p:cNvPr id="204" name="Google Shape;204;p23"/>
          <p:cNvPicPr preferRelativeResize="0"/>
          <p:nvPr/>
        </p:nvPicPr>
        <p:blipFill>
          <a:blip r:embed="rId8">
            <a:alphaModFix/>
          </a:blip>
          <a:stretch>
            <a:fillRect/>
          </a:stretch>
        </p:blipFill>
        <p:spPr>
          <a:xfrm>
            <a:off x="6277443" y="2610543"/>
            <a:ext cx="2798232" cy="22000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idx="4294967295" type="body"/>
          </p:nvPr>
        </p:nvSpPr>
        <p:spPr>
          <a:xfrm>
            <a:off x="405238" y="1822700"/>
            <a:ext cx="1288200" cy="14400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user(userId: “...”) {</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t>      firstName</a:t>
            </a:r>
            <a:endParaRPr sz="1000"/>
          </a:p>
          <a:p>
            <a:pPr indent="0" lvl="0" marL="0" rtl="0" algn="l">
              <a:spcBef>
                <a:spcPts val="0"/>
              </a:spcBef>
              <a:spcAft>
                <a:spcPts val="0"/>
              </a:spcAft>
              <a:buNone/>
            </a:pPr>
            <a:r>
              <a:rPr lang="en-US" sz="1000"/>
              <a:t>      lastName</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a:t>
            </a:r>
            <a:endParaRPr sz="1000"/>
          </a:p>
        </p:txBody>
      </p:sp>
      <p:sp>
        <p:nvSpPr>
          <p:cNvPr id="211" name="Google Shape;211;p24"/>
          <p:cNvSpPr/>
          <p:nvPr/>
        </p:nvSpPr>
        <p:spPr>
          <a:xfrm>
            <a:off x="405238" y="1521300"/>
            <a:ext cx="1288200" cy="248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POST /graphql</a:t>
            </a:r>
            <a:endParaRPr sz="900"/>
          </a:p>
        </p:txBody>
      </p:sp>
      <p:sp>
        <p:nvSpPr>
          <p:cNvPr id="212" name="Google Shape;212;p24"/>
          <p:cNvSpPr txBox="1"/>
          <p:nvPr>
            <p:ph idx="4294967295" type="body"/>
          </p:nvPr>
        </p:nvSpPr>
        <p:spPr>
          <a:xfrm>
            <a:off x="3180763" y="1254400"/>
            <a:ext cx="1288200" cy="20055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user(userId: “...”) {</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t>      firstName</a:t>
            </a:r>
            <a:endParaRPr sz="1000"/>
          </a:p>
          <a:p>
            <a:pPr indent="0" lvl="0" marL="0" rtl="0" algn="l">
              <a:spcBef>
                <a:spcPts val="0"/>
              </a:spcBef>
              <a:spcAft>
                <a:spcPts val="0"/>
              </a:spcAft>
              <a:buNone/>
            </a:pPr>
            <a:r>
              <a:rPr lang="en-US" sz="1000"/>
              <a:t>      lastName</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solidFill>
                  <a:schemeClr val="dk1"/>
                </a:solidFill>
              </a:rPr>
              <a:t>        firstName</a:t>
            </a:r>
            <a:endParaRPr sz="1000">
              <a:solidFill>
                <a:schemeClr val="dk1"/>
              </a:solidFill>
            </a:endParaRPr>
          </a:p>
          <a:p>
            <a:pPr indent="0" lvl="0" marL="0" rtl="0" algn="l">
              <a:spcBef>
                <a:spcPts val="0"/>
              </a:spcBef>
              <a:spcAft>
                <a:spcPts val="0"/>
              </a:spcAft>
              <a:buNone/>
            </a:pPr>
            <a:r>
              <a:rPr lang="en-US" sz="1000">
                <a:solidFill>
                  <a:schemeClr val="dk1"/>
                </a:solidFill>
              </a:rPr>
              <a:t>        lastName</a:t>
            </a:r>
            <a:endParaRPr sz="1000">
              <a:solidFill>
                <a:schemeClr val="dk1"/>
              </a:solidFill>
            </a:endParaRPr>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a:t>
            </a:r>
            <a:endParaRPr sz="1000"/>
          </a:p>
        </p:txBody>
      </p:sp>
      <p:sp>
        <p:nvSpPr>
          <p:cNvPr id="213" name="Google Shape;213;p24"/>
          <p:cNvSpPr/>
          <p:nvPr/>
        </p:nvSpPr>
        <p:spPr>
          <a:xfrm>
            <a:off x="3180763" y="953000"/>
            <a:ext cx="1288200" cy="248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POST /graphql</a:t>
            </a:r>
            <a:endParaRPr sz="900"/>
          </a:p>
        </p:txBody>
      </p:sp>
      <p:sp>
        <p:nvSpPr>
          <p:cNvPr id="214" name="Google Shape;214;p24"/>
          <p:cNvSpPr txBox="1"/>
          <p:nvPr>
            <p:ph idx="4294967295" type="body"/>
          </p:nvPr>
        </p:nvSpPr>
        <p:spPr>
          <a:xfrm>
            <a:off x="6735438" y="626300"/>
            <a:ext cx="1288200" cy="26364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t>
            </a:r>
            <a:endParaRPr sz="1000"/>
          </a:p>
          <a:p>
            <a:pPr indent="0" lvl="0" marL="0" rtl="0" algn="l">
              <a:spcBef>
                <a:spcPts val="0"/>
              </a:spcBef>
              <a:spcAft>
                <a:spcPts val="0"/>
              </a:spcAft>
              <a:buNone/>
            </a:pPr>
            <a:r>
              <a:rPr lang="en-US" sz="1000"/>
              <a:t>  user(userId: “...”) {</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t>      firstName</a:t>
            </a:r>
            <a:endParaRPr sz="1000"/>
          </a:p>
          <a:p>
            <a:pPr indent="0" lvl="0" marL="0" rtl="0" algn="l">
              <a:spcBef>
                <a:spcPts val="0"/>
              </a:spcBef>
              <a:spcAft>
                <a:spcPts val="0"/>
              </a:spcAft>
              <a:buNone/>
            </a:pPr>
            <a:r>
              <a:rPr lang="en-US" sz="1000"/>
              <a:t>      lastName</a:t>
            </a:r>
            <a:endParaRPr sz="1000"/>
          </a:p>
          <a:p>
            <a:pPr indent="0" lvl="0" marL="0" rtl="0" algn="l">
              <a:spcBef>
                <a:spcPts val="0"/>
              </a:spcBef>
              <a:spcAft>
                <a:spcPts val="0"/>
              </a:spcAft>
              <a:buNone/>
            </a:pPr>
            <a:r>
              <a:rPr lang="en-US" sz="1000"/>
              <a:t>      friends {</a:t>
            </a:r>
            <a:endParaRPr sz="1000"/>
          </a:p>
          <a:p>
            <a:pPr indent="0" lvl="0" marL="0" rtl="0" algn="l">
              <a:spcBef>
                <a:spcPts val="0"/>
              </a:spcBef>
              <a:spcAft>
                <a:spcPts val="0"/>
              </a:spcAft>
              <a:buNone/>
            </a:pPr>
            <a:r>
              <a:rPr lang="en-US" sz="1000">
                <a:solidFill>
                  <a:schemeClr val="dk1"/>
                </a:solidFill>
              </a:rPr>
              <a:t>        firstName</a:t>
            </a:r>
            <a:endParaRPr sz="1000">
              <a:solidFill>
                <a:schemeClr val="dk1"/>
              </a:solidFill>
            </a:endParaRPr>
          </a:p>
          <a:p>
            <a:pPr indent="0" lvl="0" marL="0" rtl="0" algn="l">
              <a:spcBef>
                <a:spcPts val="0"/>
              </a:spcBef>
              <a:spcAft>
                <a:spcPts val="0"/>
              </a:spcAft>
              <a:buNone/>
            </a:pPr>
            <a:r>
              <a:rPr lang="en-US" sz="1000">
                <a:solidFill>
                  <a:schemeClr val="dk1"/>
                </a:solidFill>
              </a:rPr>
              <a:t>        lastName</a:t>
            </a:r>
            <a:endParaRPr sz="1000">
              <a:solidFill>
                <a:schemeClr val="dk1"/>
              </a:solidFill>
            </a:endParaRPr>
          </a:p>
          <a:p>
            <a:pPr indent="0" lvl="0" marL="0" rtl="0" algn="l">
              <a:spcBef>
                <a:spcPts val="0"/>
              </a:spcBef>
              <a:spcAft>
                <a:spcPts val="0"/>
              </a:spcAft>
              <a:buNone/>
            </a:pPr>
            <a:r>
              <a:rPr lang="en-US" sz="1000">
                <a:solidFill>
                  <a:schemeClr val="dk1"/>
                </a:solidFill>
              </a:rPr>
              <a:t>        </a:t>
            </a:r>
            <a:r>
              <a:rPr lang="en-US" sz="1000">
                <a:solidFill>
                  <a:schemeClr val="dk1"/>
                </a:solidFill>
              </a:rPr>
              <a:t>friends {</a:t>
            </a:r>
            <a:endParaRPr sz="1000">
              <a:solidFill>
                <a:schemeClr val="dk1"/>
              </a:solidFill>
            </a:endParaRPr>
          </a:p>
          <a:p>
            <a:pPr indent="0" lvl="0" marL="0" rtl="0" algn="l">
              <a:spcBef>
                <a:spcPts val="0"/>
              </a:spcBef>
              <a:spcAft>
                <a:spcPts val="0"/>
              </a:spcAft>
              <a:buNone/>
            </a:pPr>
            <a:r>
              <a:rPr lang="en-US" sz="1000">
                <a:solidFill>
                  <a:schemeClr val="dk1"/>
                </a:solidFill>
              </a:rPr>
              <a:t>          firstName</a:t>
            </a:r>
            <a:endParaRPr sz="1000">
              <a:solidFill>
                <a:schemeClr val="dk1"/>
              </a:solidFill>
            </a:endParaRPr>
          </a:p>
          <a:p>
            <a:pPr indent="0" lvl="0" marL="0" rtl="0" algn="l">
              <a:spcBef>
                <a:spcPts val="0"/>
              </a:spcBef>
              <a:spcAft>
                <a:spcPts val="0"/>
              </a:spcAft>
              <a:buNone/>
            </a:pPr>
            <a:r>
              <a:rPr lang="en-US" sz="1000">
                <a:solidFill>
                  <a:schemeClr val="dk1"/>
                </a:solidFill>
              </a:rPr>
              <a:t>          lastName</a:t>
            </a:r>
            <a:endParaRPr sz="1000">
              <a:solidFill>
                <a:schemeClr val="dk1"/>
              </a:solidFill>
            </a:endParaRPr>
          </a:p>
          <a:p>
            <a:pPr indent="0" lvl="0" marL="0" rtl="0" algn="l">
              <a:spcBef>
                <a:spcPts val="0"/>
              </a:spcBef>
              <a:spcAft>
                <a:spcPts val="0"/>
              </a:spcAft>
              <a:buNone/>
            </a:pPr>
            <a:r>
              <a:rPr lang="en-US" sz="1000">
                <a:solidFill>
                  <a:schemeClr val="dk1"/>
                </a:solidFill>
              </a:rPr>
              <a:t>        }</a:t>
            </a:r>
            <a:endParaRPr sz="1000">
              <a:solidFill>
                <a:schemeClr val="dk1"/>
              </a:solidFill>
            </a:endParaRPr>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  }</a:t>
            </a:r>
            <a:endParaRPr sz="1000"/>
          </a:p>
          <a:p>
            <a:pPr indent="0" lvl="0" marL="0" rtl="0" algn="l">
              <a:spcBef>
                <a:spcPts val="0"/>
              </a:spcBef>
              <a:spcAft>
                <a:spcPts val="0"/>
              </a:spcAft>
              <a:buNone/>
            </a:pPr>
            <a:r>
              <a:rPr lang="en-US" sz="1000"/>
              <a:t>}</a:t>
            </a:r>
            <a:endParaRPr sz="1000"/>
          </a:p>
        </p:txBody>
      </p:sp>
      <p:sp>
        <p:nvSpPr>
          <p:cNvPr id="215" name="Google Shape;215;p24"/>
          <p:cNvSpPr/>
          <p:nvPr/>
        </p:nvSpPr>
        <p:spPr>
          <a:xfrm>
            <a:off x="6735438" y="324900"/>
            <a:ext cx="1288200" cy="248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POST /graphql</a:t>
            </a:r>
            <a:endParaRPr sz="900"/>
          </a:p>
        </p:txBody>
      </p:sp>
      <p:sp>
        <p:nvSpPr>
          <p:cNvPr id="216" name="Google Shape;216;p24"/>
          <p:cNvSpPr/>
          <p:nvPr/>
        </p:nvSpPr>
        <p:spPr>
          <a:xfrm>
            <a:off x="548050" y="3466925"/>
            <a:ext cx="1002600" cy="1077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1 root user</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b="1" lang="en-US" sz="1200"/>
              <a:t>4 users</a:t>
            </a:r>
            <a:endParaRPr b="1" sz="1200"/>
          </a:p>
        </p:txBody>
      </p:sp>
      <p:sp>
        <p:nvSpPr>
          <p:cNvPr id="217" name="Google Shape;217;p24"/>
          <p:cNvSpPr/>
          <p:nvPr/>
        </p:nvSpPr>
        <p:spPr>
          <a:xfrm>
            <a:off x="2955763" y="3466925"/>
            <a:ext cx="1738200" cy="1395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1 root user</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x 3 friends of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b="1" lang="en-US" sz="1200"/>
              <a:t>13</a:t>
            </a:r>
            <a:r>
              <a:rPr b="1" lang="en-US" sz="1200"/>
              <a:t> users</a:t>
            </a:r>
            <a:endParaRPr b="1" sz="1200"/>
          </a:p>
        </p:txBody>
      </p:sp>
      <p:sp>
        <p:nvSpPr>
          <p:cNvPr id="218" name="Google Shape;218;p24"/>
          <p:cNvSpPr/>
          <p:nvPr/>
        </p:nvSpPr>
        <p:spPr>
          <a:xfrm>
            <a:off x="6072300" y="3466925"/>
            <a:ext cx="2614500" cy="176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1 root user</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x 3 friends of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lang="en-US" sz="1200"/>
              <a:t>3 x 3 x 3 friends of friends of friends</a:t>
            </a:r>
            <a:endParaRPr sz="1200"/>
          </a:p>
          <a:p>
            <a:pPr indent="0" lvl="0" marL="0" rtl="0" algn="ctr">
              <a:spcBef>
                <a:spcPts val="0"/>
              </a:spcBef>
              <a:spcAft>
                <a:spcPts val="0"/>
              </a:spcAft>
              <a:buNone/>
            </a:pPr>
            <a:r>
              <a:rPr lang="en-US" sz="1200"/>
              <a:t>=</a:t>
            </a:r>
            <a:endParaRPr sz="1200"/>
          </a:p>
          <a:p>
            <a:pPr indent="0" lvl="0" marL="0" rtl="0" algn="ctr">
              <a:spcBef>
                <a:spcPts val="0"/>
              </a:spcBef>
              <a:spcAft>
                <a:spcPts val="0"/>
              </a:spcAft>
              <a:buNone/>
            </a:pPr>
            <a:r>
              <a:rPr b="1" lang="en-US" sz="1200"/>
              <a:t>40 users</a:t>
            </a:r>
            <a:endParaRPr b="1" sz="1200"/>
          </a:p>
        </p:txBody>
      </p:sp>
      <p:cxnSp>
        <p:nvCxnSpPr>
          <p:cNvPr id="219" name="Google Shape;219;p24"/>
          <p:cNvCxnSpPr/>
          <p:nvPr/>
        </p:nvCxnSpPr>
        <p:spPr>
          <a:xfrm>
            <a:off x="2295475" y="756250"/>
            <a:ext cx="0" cy="4149600"/>
          </a:xfrm>
          <a:prstGeom prst="straightConnector1">
            <a:avLst/>
          </a:prstGeom>
          <a:noFill/>
          <a:ln cap="flat" cmpd="sng" w="9525">
            <a:solidFill>
              <a:schemeClr val="dk2"/>
            </a:solidFill>
            <a:prstDash val="solid"/>
            <a:round/>
            <a:headEnd len="med" w="med" type="none"/>
            <a:tailEnd len="med" w="med" type="none"/>
          </a:ln>
        </p:spPr>
      </p:cxnSp>
      <p:cxnSp>
        <p:nvCxnSpPr>
          <p:cNvPr id="220" name="Google Shape;220;p24"/>
          <p:cNvCxnSpPr/>
          <p:nvPr/>
        </p:nvCxnSpPr>
        <p:spPr>
          <a:xfrm>
            <a:off x="5383125" y="756250"/>
            <a:ext cx="0" cy="4149600"/>
          </a:xfrm>
          <a:prstGeom prst="straightConnector1">
            <a:avLst/>
          </a:prstGeom>
          <a:noFill/>
          <a:ln cap="flat" cmpd="sng" w="9525">
            <a:solidFill>
              <a:schemeClr val="dk2"/>
            </a:solidFill>
            <a:prstDash val="solid"/>
            <a:round/>
            <a:headEnd len="med" w="med" type="none"/>
            <a:tailEnd len="med" w="med" type="none"/>
          </a:ln>
        </p:spPr>
      </p:cxnSp>
      <p:sp>
        <p:nvSpPr>
          <p:cNvPr id="221" name="Google Shape;221;p24"/>
          <p:cNvSpPr txBox="1"/>
          <p:nvPr>
            <p:ph idx="4294967295"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High-cost GraphQL queries</a:t>
            </a:r>
            <a:endParaRPr/>
          </a:p>
        </p:txBody>
      </p:sp>
      <p:sp>
        <p:nvSpPr>
          <p:cNvPr id="222" name="Google Shape;222;p24"/>
          <p:cNvSpPr/>
          <p:nvPr/>
        </p:nvSpPr>
        <p:spPr>
          <a:xfrm rot="4556016">
            <a:off x="2298867" y="1599867"/>
            <a:ext cx="276491" cy="1314567"/>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p:nvPr/>
        </p:nvSpPr>
        <p:spPr>
          <a:xfrm rot="4556016">
            <a:off x="5460547" y="867465"/>
            <a:ext cx="276491" cy="2110569"/>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rot="5886751">
            <a:off x="2115037" y="3402196"/>
            <a:ext cx="276366" cy="1314625"/>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rot="5886751">
            <a:off x="5258337" y="3591471"/>
            <a:ext cx="276366" cy="1314625"/>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2072275" y="3340493"/>
            <a:ext cx="574200" cy="393300"/>
          </a:xfrm>
          <a:prstGeom prst="wedgeRectCallout">
            <a:avLst>
              <a:gd fmla="val -17434" name="adj1"/>
              <a:gd fmla="val 1019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+9</a:t>
            </a:r>
            <a:endParaRPr sz="2000"/>
          </a:p>
        </p:txBody>
      </p:sp>
      <p:sp>
        <p:nvSpPr>
          <p:cNvPr id="227" name="Google Shape;227;p24"/>
          <p:cNvSpPr/>
          <p:nvPr/>
        </p:nvSpPr>
        <p:spPr>
          <a:xfrm>
            <a:off x="5055528" y="3466927"/>
            <a:ext cx="655200" cy="393300"/>
          </a:xfrm>
          <a:prstGeom prst="wedgeRectCallout">
            <a:avLst>
              <a:gd fmla="val -17434" name="adj1"/>
              <a:gd fmla="val 1019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+27</a:t>
            </a:r>
            <a:endParaRPr sz="2000"/>
          </a:p>
        </p:txBody>
      </p:sp>
      <p:sp>
        <p:nvSpPr>
          <p:cNvPr id="228" name="Google Shape;228;p24"/>
          <p:cNvSpPr/>
          <p:nvPr/>
        </p:nvSpPr>
        <p:spPr>
          <a:xfrm>
            <a:off x="2072275" y="1570292"/>
            <a:ext cx="574200" cy="393300"/>
          </a:xfrm>
          <a:prstGeom prst="wedgeRectCallout">
            <a:avLst>
              <a:gd fmla="val -17434" name="adj1"/>
              <a:gd fmla="val 1019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+3</a:t>
            </a:r>
            <a:endParaRPr sz="2000"/>
          </a:p>
        </p:txBody>
      </p:sp>
      <p:sp>
        <p:nvSpPr>
          <p:cNvPr id="229" name="Google Shape;229;p24"/>
          <p:cNvSpPr/>
          <p:nvPr/>
        </p:nvSpPr>
        <p:spPr>
          <a:xfrm>
            <a:off x="5109431" y="1254400"/>
            <a:ext cx="574200" cy="393300"/>
          </a:xfrm>
          <a:prstGeom prst="wedgeRectCallout">
            <a:avLst>
              <a:gd fmla="val -17434" name="adj1"/>
              <a:gd fmla="val 1019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+3</a:t>
            </a:r>
            <a:endParaRPr sz="2000"/>
          </a:p>
        </p:txBody>
      </p:sp>
      <p:sp>
        <p:nvSpPr>
          <p:cNvPr id="230" name="Google Shape;230;p24"/>
          <p:cNvSpPr/>
          <p:nvPr/>
        </p:nvSpPr>
        <p:spPr>
          <a:xfrm>
            <a:off x="593125" y="2225600"/>
            <a:ext cx="701400" cy="634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a:off x="3371225" y="1647700"/>
            <a:ext cx="844200" cy="1250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a:off x="3442625" y="2101950"/>
            <a:ext cx="701400" cy="634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a:off x="6929075" y="1037050"/>
            <a:ext cx="1002600" cy="18450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a:off x="7008275" y="1485438"/>
            <a:ext cx="844200" cy="12507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p:nvPr/>
        </p:nvSpPr>
        <p:spPr>
          <a:xfrm>
            <a:off x="7079675" y="1939688"/>
            <a:ext cx="701400" cy="634200"/>
          </a:xfrm>
          <a:prstGeom prst="rect">
            <a:avLst/>
          </a:prstGeom>
          <a:no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454269" y="225965"/>
            <a:ext cx="8231700" cy="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a:t>
            </a:r>
            <a:r>
              <a:rPr lang="en-US"/>
              <a:t>uery analysis survey</a:t>
            </a:r>
            <a:endParaRPr/>
          </a:p>
        </p:txBody>
      </p:sp>
      <p:sp>
        <p:nvSpPr>
          <p:cNvPr id="242" name="Google Shape;242;p25"/>
          <p:cNvSpPr txBox="1"/>
          <p:nvPr>
            <p:ph idx="1" type="body"/>
          </p:nvPr>
        </p:nvSpPr>
        <p:spPr>
          <a:xfrm>
            <a:off x="194500" y="2523800"/>
            <a:ext cx="8754900" cy="2497500"/>
          </a:xfrm>
          <a:prstGeom prst="rect">
            <a:avLst/>
          </a:prstGeom>
        </p:spPr>
        <p:txBody>
          <a:bodyPr anchorCtr="0" anchor="t" bIns="54850" lIns="0" spcFirstLastPara="1" rIns="0" wrap="square" tIns="54850">
            <a:noAutofit/>
          </a:bodyPr>
          <a:lstStyle/>
          <a:p>
            <a:pPr indent="0" lvl="0" marL="0" rtl="0" algn="l">
              <a:spcBef>
                <a:spcPts val="1200"/>
              </a:spcBef>
              <a:spcAft>
                <a:spcPts val="0"/>
              </a:spcAft>
              <a:buNone/>
            </a:pPr>
            <a:r>
              <a:rPr lang="en-US" sz="1900"/>
              <a:t>We studied the</a:t>
            </a:r>
            <a:r>
              <a:rPr i="1" lang="en-US" sz="1900"/>
              <a:t> documentation</a:t>
            </a:r>
            <a:r>
              <a:rPr lang="en-US" sz="1900"/>
              <a:t> for 30 public GraphQL APIs listed on </a:t>
            </a:r>
            <a:r>
              <a:rPr i="1" lang="en-US" sz="1900"/>
              <a:t>APIs.guru</a:t>
            </a:r>
            <a:endParaRPr i="1" sz="1900"/>
          </a:p>
          <a:p>
            <a:pPr indent="-374650" lvl="0" marL="457200" rtl="0" algn="l">
              <a:spcBef>
                <a:spcPts val="1200"/>
              </a:spcBef>
              <a:spcAft>
                <a:spcPts val="0"/>
              </a:spcAft>
              <a:buClr>
                <a:srgbClr val="FF5003"/>
              </a:buClr>
              <a:buSzPts val="2300"/>
              <a:buChar char="•"/>
            </a:pPr>
            <a:r>
              <a:rPr lang="en-US" sz="1900"/>
              <a:t>25 APIs (83%) do not describe any query analysis</a:t>
            </a:r>
            <a:endParaRPr sz="1900"/>
          </a:p>
          <a:p>
            <a:pPr indent="0" lvl="0" marL="457200" rtl="0" algn="l">
              <a:spcBef>
                <a:spcPts val="0"/>
              </a:spcBef>
              <a:spcAft>
                <a:spcPts val="0"/>
              </a:spcAft>
              <a:buNone/>
            </a:pPr>
            <a:r>
              <a:t/>
            </a:r>
            <a:endParaRPr sz="1900"/>
          </a:p>
          <a:p>
            <a:pPr indent="-374650" lvl="0" marL="457200" rtl="0" algn="l">
              <a:spcBef>
                <a:spcPts val="0"/>
              </a:spcBef>
              <a:spcAft>
                <a:spcPts val="0"/>
              </a:spcAft>
              <a:buClr>
                <a:srgbClr val="FF5003"/>
              </a:buClr>
              <a:buSzPts val="2300"/>
              <a:buChar char="•"/>
            </a:pPr>
            <a:r>
              <a:rPr lang="en-US" sz="1900"/>
              <a:t>22 APIs (73%) do not perform rate limiting</a:t>
            </a:r>
            <a:endParaRPr sz="1900"/>
          </a:p>
          <a:p>
            <a:pPr indent="-374650" lvl="0" marL="457200" rtl="0" algn="l">
              <a:spcBef>
                <a:spcPts val="0"/>
              </a:spcBef>
              <a:spcAft>
                <a:spcPts val="0"/>
              </a:spcAft>
              <a:buClr>
                <a:srgbClr val="FF5003"/>
              </a:buClr>
              <a:buSzPts val="2300"/>
              <a:buChar char="•"/>
            </a:pPr>
            <a:r>
              <a:rPr lang="en-US" sz="1900"/>
              <a:t>3 APIs (10%) perform rate limiting only by </a:t>
            </a:r>
            <a:r>
              <a:rPr i="1" lang="en-US" sz="1900"/>
              <a:t>request frequency</a:t>
            </a:r>
            <a:endParaRPr sz="1600"/>
          </a:p>
          <a:p>
            <a:pPr indent="0" lvl="0" marL="0" rtl="0" algn="ctr">
              <a:spcBef>
                <a:spcPts val="1200"/>
              </a:spcBef>
              <a:spcAft>
                <a:spcPts val="0"/>
              </a:spcAft>
              <a:buNone/>
            </a:pPr>
            <a:r>
              <a:rPr lang="en-US" sz="2200">
                <a:solidFill>
                  <a:schemeClr val="dk1"/>
                </a:solidFill>
              </a:rPr>
              <a:t>Many public GraphQL APIs </a:t>
            </a:r>
            <a:r>
              <a:rPr b="1" lang="en-US" sz="2200">
                <a:solidFill>
                  <a:schemeClr val="dk1"/>
                </a:solidFill>
              </a:rPr>
              <a:t>do not</a:t>
            </a:r>
            <a:r>
              <a:rPr lang="en-US" sz="2200">
                <a:solidFill>
                  <a:schemeClr val="dk1"/>
                </a:solidFill>
              </a:rPr>
              <a:t> document any query analysis</a:t>
            </a:r>
            <a:endParaRPr sz="2200">
              <a:solidFill>
                <a:schemeClr val="dk1"/>
              </a:solidFill>
            </a:endParaRPr>
          </a:p>
          <a:p>
            <a:pPr indent="0" lvl="0" marL="0" rtl="0" algn="l">
              <a:spcBef>
                <a:spcPts val="1200"/>
              </a:spcBef>
              <a:spcAft>
                <a:spcPts val="0"/>
              </a:spcAft>
              <a:buNone/>
            </a:pPr>
            <a:r>
              <a:t/>
            </a:r>
            <a:endParaRPr sz="1600"/>
          </a:p>
        </p:txBody>
      </p:sp>
      <p:pic>
        <p:nvPicPr>
          <p:cNvPr id="243" name="Google Shape;243;p25"/>
          <p:cNvPicPr preferRelativeResize="0"/>
          <p:nvPr/>
        </p:nvPicPr>
        <p:blipFill>
          <a:blip r:embed="rId3">
            <a:alphaModFix/>
          </a:blip>
          <a:stretch>
            <a:fillRect/>
          </a:stretch>
        </p:blipFill>
        <p:spPr>
          <a:xfrm>
            <a:off x="3410550" y="822225"/>
            <a:ext cx="2193825" cy="1608800"/>
          </a:xfrm>
          <a:prstGeom prst="rect">
            <a:avLst/>
          </a:prstGeom>
          <a:noFill/>
          <a:ln cap="flat" cmpd="sng" w="9525">
            <a:solidFill>
              <a:schemeClr val="dk2"/>
            </a:solidFill>
            <a:prstDash val="solid"/>
            <a:round/>
            <a:headEnd len="sm" w="sm" type="none"/>
            <a:tailEnd len="sm" w="sm" type="none"/>
          </a:ln>
        </p:spPr>
      </p:pic>
      <p:cxnSp>
        <p:nvCxnSpPr>
          <p:cNvPr id="244" name="Google Shape;244;p25"/>
          <p:cNvCxnSpPr/>
          <p:nvPr/>
        </p:nvCxnSpPr>
        <p:spPr>
          <a:xfrm>
            <a:off x="457200" y="3666350"/>
            <a:ext cx="4566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IBM Security 16x10 Defualt Template">
  <a:themeElements>
    <a:clrScheme name="IBMSecurity_Colors_2016-05-02">
      <a:dk1>
        <a:srgbClr val="1D3649"/>
      </a:dk1>
      <a:lt1>
        <a:srgbClr val="FFFFFF"/>
      </a:lt1>
      <a:dk2>
        <a:srgbClr val="1D3649"/>
      </a:dk2>
      <a:lt2>
        <a:srgbClr val="E0E0E0"/>
      </a:lt2>
      <a:accent1>
        <a:srgbClr val="325C80"/>
      </a:accent1>
      <a:accent2>
        <a:srgbClr val="4178BE"/>
      </a:accent2>
      <a:accent3>
        <a:srgbClr val="C0E6FF"/>
      </a:accent3>
      <a:accent4>
        <a:srgbClr val="5A5A5A"/>
      </a:accent4>
      <a:accent5>
        <a:srgbClr val="777777"/>
      </a:accent5>
      <a:accent6>
        <a:srgbClr val="AEAEAE"/>
      </a:accent6>
      <a:hlink>
        <a:srgbClr val="325C80"/>
      </a:hlink>
      <a:folHlink>
        <a:srgbClr val="325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