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notesSlides/notesSlide35.xml" ContentType="application/vnd.openxmlformats-officedocument.presentationml.notesSlide+xml"/>
  <Override PartName="/ppt/charts/chart2.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127"/>
  </p:notesMasterIdLst>
  <p:handoutMasterIdLst>
    <p:handoutMasterId r:id="rId128"/>
  </p:handoutMasterIdLst>
  <p:sldIdLst>
    <p:sldId id="1579" r:id="rId2"/>
    <p:sldId id="1580" r:id="rId3"/>
    <p:sldId id="1581" r:id="rId4"/>
    <p:sldId id="1132" r:id="rId5"/>
    <p:sldId id="1249" r:id="rId6"/>
    <p:sldId id="1492" r:id="rId7"/>
    <p:sldId id="1496" r:id="rId8"/>
    <p:sldId id="1497" r:id="rId9"/>
    <p:sldId id="1499" r:id="rId10"/>
    <p:sldId id="1500" r:id="rId11"/>
    <p:sldId id="1536" r:id="rId12"/>
    <p:sldId id="1539" r:id="rId13"/>
    <p:sldId id="1498" r:id="rId14"/>
    <p:sldId id="1540" r:id="rId15"/>
    <p:sldId id="1493" r:id="rId16"/>
    <p:sldId id="1501" r:id="rId17"/>
    <p:sldId id="1502" r:id="rId18"/>
    <p:sldId id="1503" r:id="rId19"/>
    <p:sldId id="1504" r:id="rId20"/>
    <p:sldId id="1578" r:id="rId21"/>
    <p:sldId id="1508" r:id="rId22"/>
    <p:sldId id="1509" r:id="rId23"/>
    <p:sldId id="1246" r:id="rId24"/>
    <p:sldId id="1547" r:id="rId25"/>
    <p:sldId id="1548" r:id="rId26"/>
    <p:sldId id="1550" r:id="rId27"/>
    <p:sldId id="1521" r:id="rId28"/>
    <p:sldId id="1515" r:id="rId29"/>
    <p:sldId id="1514" r:id="rId30"/>
    <p:sldId id="1494" r:id="rId31"/>
    <p:sldId id="1517" r:id="rId32"/>
    <p:sldId id="1554" r:id="rId33"/>
    <p:sldId id="1556" r:id="rId34"/>
    <p:sldId id="1557" r:id="rId35"/>
    <p:sldId id="1471" r:id="rId36"/>
    <p:sldId id="1461" r:id="rId37"/>
    <p:sldId id="1488" r:id="rId38"/>
    <p:sldId id="1558" r:id="rId39"/>
    <p:sldId id="1522" r:id="rId40"/>
    <p:sldId id="1524" r:id="rId41"/>
    <p:sldId id="1559" r:id="rId42"/>
    <p:sldId id="1525" r:id="rId43"/>
    <p:sldId id="1530" r:id="rId44"/>
    <p:sldId id="1531" r:id="rId45"/>
    <p:sldId id="1533" r:id="rId46"/>
    <p:sldId id="1560" r:id="rId47"/>
    <p:sldId id="1553" r:id="rId48"/>
    <p:sldId id="1535" r:id="rId49"/>
    <p:sldId id="1562" r:id="rId50"/>
    <p:sldId id="1566" r:id="rId51"/>
    <p:sldId id="1567" r:id="rId52"/>
    <p:sldId id="1568" r:id="rId53"/>
    <p:sldId id="1569" r:id="rId54"/>
    <p:sldId id="1564" r:id="rId55"/>
    <p:sldId id="1516" r:id="rId56"/>
    <p:sldId id="1495" r:id="rId57"/>
    <p:sldId id="1571" r:id="rId58"/>
    <p:sldId id="1410" r:id="rId59"/>
    <p:sldId id="1572" r:id="rId60"/>
    <p:sldId id="1573" r:id="rId61"/>
    <p:sldId id="1543" r:id="rId62"/>
    <p:sldId id="1173" r:id="rId63"/>
    <p:sldId id="1544" r:id="rId64"/>
    <p:sldId id="1035" r:id="rId65"/>
    <p:sldId id="1131" r:id="rId66"/>
    <p:sldId id="1537" r:id="rId67"/>
    <p:sldId id="1130" r:id="rId68"/>
    <p:sldId id="1538" r:id="rId69"/>
    <p:sldId id="1506" r:id="rId70"/>
    <p:sldId id="1491" r:id="rId71"/>
    <p:sldId id="1490" r:id="rId72"/>
    <p:sldId id="1436" r:id="rId73"/>
    <p:sldId id="1542" r:id="rId74"/>
    <p:sldId id="1100" r:id="rId75"/>
    <p:sldId id="1075" r:id="rId76"/>
    <p:sldId id="1574" r:id="rId77"/>
    <p:sldId id="1002" r:id="rId78"/>
    <p:sldId id="1421" r:id="rId79"/>
    <p:sldId id="1505" r:id="rId80"/>
    <p:sldId id="1087" r:id="rId81"/>
    <p:sldId id="1052" r:id="rId82"/>
    <p:sldId id="1071" r:id="rId83"/>
    <p:sldId id="1085" r:id="rId84"/>
    <p:sldId id="1575" r:id="rId85"/>
    <p:sldId id="1507" r:id="rId86"/>
    <p:sldId id="1153" r:id="rId87"/>
    <p:sldId id="1154" r:id="rId88"/>
    <p:sldId id="1196" r:id="rId89"/>
    <p:sldId id="1197" r:id="rId90"/>
    <p:sldId id="1156" r:id="rId91"/>
    <p:sldId id="1198" r:id="rId92"/>
    <p:sldId id="1510" r:id="rId93"/>
    <p:sldId id="1220" r:id="rId94"/>
    <p:sldId id="1157" r:id="rId95"/>
    <p:sldId id="1511" r:id="rId96"/>
    <p:sldId id="1518" r:id="rId97"/>
    <p:sldId id="1203" r:id="rId98"/>
    <p:sldId id="1512" r:id="rId99"/>
    <p:sldId id="1513" r:id="rId100"/>
    <p:sldId id="1248" r:id="rId101"/>
    <p:sldId id="1546" r:id="rId102"/>
    <p:sldId id="1086" r:id="rId103"/>
    <p:sldId id="1576" r:id="rId104"/>
    <p:sldId id="1103" r:id="rId105"/>
    <p:sldId id="1188" r:id="rId106"/>
    <p:sldId id="1189" r:id="rId107"/>
    <p:sldId id="1577" r:id="rId108"/>
    <p:sldId id="1239" r:id="rId109"/>
    <p:sldId id="1112" r:id="rId110"/>
    <p:sldId id="1545" r:id="rId111"/>
    <p:sldId id="1552" r:id="rId112"/>
    <p:sldId id="1049" r:id="rId113"/>
    <p:sldId id="1050" r:id="rId114"/>
    <p:sldId id="1084" r:id="rId115"/>
    <p:sldId id="1551" r:id="rId116"/>
    <p:sldId id="1528" r:id="rId117"/>
    <p:sldId id="1529" r:id="rId118"/>
    <p:sldId id="1532" r:id="rId119"/>
    <p:sldId id="1534" r:id="rId120"/>
    <p:sldId id="1565" r:id="rId121"/>
    <p:sldId id="1242" r:id="rId122"/>
    <p:sldId id="1241" r:id="rId123"/>
    <p:sldId id="1231" r:id="rId124"/>
    <p:sldId id="1229" r:id="rId125"/>
    <p:sldId id="1561" r:id="rId126"/>
  </p:sldIdLst>
  <p:sldSz cx="9144000" cy="6858000" type="screen4x3"/>
  <p:notesSz cx="6794500" cy="9931400"/>
  <p:defaultTextStyle>
    <a:defPPr>
      <a:defRPr lang="en-US"/>
    </a:defPPr>
    <a:lvl1pPr algn="l" rtl="0" fontAlgn="base">
      <a:lnSpc>
        <a:spcPct val="80000"/>
      </a:lnSpc>
      <a:spcBef>
        <a:spcPct val="20000"/>
      </a:spcBef>
      <a:spcAft>
        <a:spcPct val="0"/>
      </a:spcAft>
      <a:buClr>
        <a:schemeClr val="tx1"/>
      </a:buClr>
      <a:buSzPct val="75000"/>
      <a:buFont typeface="Wingdings" pitchFamily="2" charset="2"/>
      <a:defRPr sz="1600" kern="1200">
        <a:solidFill>
          <a:schemeClr val="tx1"/>
        </a:solidFill>
        <a:latin typeface="Arial" pitchFamily="34" charset="0"/>
        <a:ea typeface="+mn-ea"/>
        <a:cs typeface="Arial" pitchFamily="34" charset="0"/>
      </a:defRPr>
    </a:lvl1pPr>
    <a:lvl2pPr marL="457200" algn="l" rtl="0" fontAlgn="base">
      <a:lnSpc>
        <a:spcPct val="80000"/>
      </a:lnSpc>
      <a:spcBef>
        <a:spcPct val="20000"/>
      </a:spcBef>
      <a:spcAft>
        <a:spcPct val="0"/>
      </a:spcAft>
      <a:buClr>
        <a:schemeClr val="tx1"/>
      </a:buClr>
      <a:buSzPct val="75000"/>
      <a:buFont typeface="Wingdings" pitchFamily="2" charset="2"/>
      <a:defRPr sz="1600" kern="1200">
        <a:solidFill>
          <a:schemeClr val="tx1"/>
        </a:solidFill>
        <a:latin typeface="Arial" pitchFamily="34" charset="0"/>
        <a:ea typeface="+mn-ea"/>
        <a:cs typeface="Arial" pitchFamily="34" charset="0"/>
      </a:defRPr>
    </a:lvl2pPr>
    <a:lvl3pPr marL="914400" algn="l" rtl="0" fontAlgn="base">
      <a:lnSpc>
        <a:spcPct val="80000"/>
      </a:lnSpc>
      <a:spcBef>
        <a:spcPct val="20000"/>
      </a:spcBef>
      <a:spcAft>
        <a:spcPct val="0"/>
      </a:spcAft>
      <a:buClr>
        <a:schemeClr val="tx1"/>
      </a:buClr>
      <a:buSzPct val="75000"/>
      <a:buFont typeface="Wingdings" pitchFamily="2" charset="2"/>
      <a:defRPr sz="1600" kern="1200">
        <a:solidFill>
          <a:schemeClr val="tx1"/>
        </a:solidFill>
        <a:latin typeface="Arial" pitchFamily="34" charset="0"/>
        <a:ea typeface="+mn-ea"/>
        <a:cs typeface="Arial" pitchFamily="34" charset="0"/>
      </a:defRPr>
    </a:lvl3pPr>
    <a:lvl4pPr marL="1371600" algn="l" rtl="0" fontAlgn="base">
      <a:lnSpc>
        <a:spcPct val="80000"/>
      </a:lnSpc>
      <a:spcBef>
        <a:spcPct val="20000"/>
      </a:spcBef>
      <a:spcAft>
        <a:spcPct val="0"/>
      </a:spcAft>
      <a:buClr>
        <a:schemeClr val="tx1"/>
      </a:buClr>
      <a:buSzPct val="75000"/>
      <a:buFont typeface="Wingdings" pitchFamily="2" charset="2"/>
      <a:defRPr sz="1600" kern="1200">
        <a:solidFill>
          <a:schemeClr val="tx1"/>
        </a:solidFill>
        <a:latin typeface="Arial" pitchFamily="34" charset="0"/>
        <a:ea typeface="+mn-ea"/>
        <a:cs typeface="Arial" pitchFamily="34" charset="0"/>
      </a:defRPr>
    </a:lvl4pPr>
    <a:lvl5pPr marL="1828800" algn="l" rtl="0" fontAlgn="base">
      <a:lnSpc>
        <a:spcPct val="80000"/>
      </a:lnSpc>
      <a:spcBef>
        <a:spcPct val="20000"/>
      </a:spcBef>
      <a:spcAft>
        <a:spcPct val="0"/>
      </a:spcAft>
      <a:buClr>
        <a:schemeClr val="tx1"/>
      </a:buClr>
      <a:buSzPct val="75000"/>
      <a:buFont typeface="Wingdings" pitchFamily="2" charset="2"/>
      <a:defRPr sz="1600" kern="1200">
        <a:solidFill>
          <a:schemeClr val="tx1"/>
        </a:solidFill>
        <a:latin typeface="Arial" pitchFamily="34" charset="0"/>
        <a:ea typeface="+mn-ea"/>
        <a:cs typeface="Arial" pitchFamily="34" charset="0"/>
      </a:defRPr>
    </a:lvl5pPr>
    <a:lvl6pPr marL="2286000" algn="l" defTabSz="914400" rtl="0" eaLnBrk="1" latinLnBrk="1" hangingPunct="1">
      <a:defRPr sz="1600" kern="1200">
        <a:solidFill>
          <a:schemeClr val="tx1"/>
        </a:solidFill>
        <a:latin typeface="Arial" pitchFamily="34" charset="0"/>
        <a:ea typeface="+mn-ea"/>
        <a:cs typeface="Arial" pitchFamily="34" charset="0"/>
      </a:defRPr>
    </a:lvl6pPr>
    <a:lvl7pPr marL="2743200" algn="l" defTabSz="914400" rtl="0" eaLnBrk="1" latinLnBrk="1" hangingPunct="1">
      <a:defRPr sz="1600" kern="1200">
        <a:solidFill>
          <a:schemeClr val="tx1"/>
        </a:solidFill>
        <a:latin typeface="Arial" pitchFamily="34" charset="0"/>
        <a:ea typeface="+mn-ea"/>
        <a:cs typeface="Arial" pitchFamily="34" charset="0"/>
      </a:defRPr>
    </a:lvl7pPr>
    <a:lvl8pPr marL="3200400" algn="l" defTabSz="914400" rtl="0" eaLnBrk="1" latinLnBrk="1" hangingPunct="1">
      <a:defRPr sz="1600" kern="1200">
        <a:solidFill>
          <a:schemeClr val="tx1"/>
        </a:solidFill>
        <a:latin typeface="Arial" pitchFamily="34" charset="0"/>
        <a:ea typeface="+mn-ea"/>
        <a:cs typeface="Arial" pitchFamily="34" charset="0"/>
      </a:defRPr>
    </a:lvl8pPr>
    <a:lvl9pPr marL="3657600" algn="l" defTabSz="914400" rtl="0" eaLnBrk="1" latinLnBrk="1" hangingPunct="1">
      <a:defRPr sz="1600" kern="1200">
        <a:solidFill>
          <a:schemeClr val="tx1"/>
        </a:solidFill>
        <a:latin typeface="Arial" pitchFamily="34" charset="0"/>
        <a:ea typeface="+mn-ea"/>
        <a:cs typeface="Arial" pitchFamily="34" charset="0"/>
      </a:defRPr>
    </a:lvl9pPr>
  </p:defaultTextStyle>
  <p:extLst>
    <p:ext uri="{521415D9-36F7-43E2-AB2F-B90AF26B5E84}">
      <p14:sectionLst xmlns:p14="http://schemas.microsoft.com/office/powerpoint/2010/main">
        <p14:section name="Introduction" id="{9C0AA7FC-4198-A447-9B51-D677AE2DF834}">
          <p14:sldIdLst>
            <p14:sldId id="1579"/>
            <p14:sldId id="1580"/>
            <p14:sldId id="1581"/>
            <p14:sldId id="1132"/>
            <p14:sldId id="1249"/>
          </p14:sldIdLst>
        </p14:section>
        <p14:section name="Background" id="{298BA047-0543-064A-8FB9-BE7FF23B7035}">
          <p14:sldIdLst>
            <p14:sldId id="1492"/>
            <p14:sldId id="1496"/>
            <p14:sldId id="1497"/>
            <p14:sldId id="1499"/>
            <p14:sldId id="1500"/>
            <p14:sldId id="1536"/>
            <p14:sldId id="1539"/>
            <p14:sldId id="1498"/>
            <p14:sldId id="1540"/>
          </p14:sldIdLst>
        </p14:section>
        <p14:section name="Impact of ReDoS" id="{F9C092BE-9321-3640-8CBF-9D41D07F4C33}">
          <p14:sldIdLst>
            <p14:sldId id="1493"/>
            <p14:sldId id="1501"/>
            <p14:sldId id="1502"/>
            <p14:sldId id="1503"/>
            <p14:sldId id="1504"/>
            <p14:sldId id="1578"/>
            <p14:sldId id="1508"/>
            <p14:sldId id="1509"/>
            <p14:sldId id="1246"/>
            <p14:sldId id="1547"/>
            <p14:sldId id="1548"/>
            <p14:sldId id="1550"/>
            <p14:sldId id="1521"/>
            <p14:sldId id="1515"/>
            <p14:sldId id="1514"/>
          </p14:sldIdLst>
        </p14:section>
        <p14:section name="Defeat of ReDoS" id="{D53B659F-FA58-A948-B2A5-73E9250EFE59}">
          <p14:sldIdLst>
            <p14:sldId id="1494"/>
            <p14:sldId id="1517"/>
            <p14:sldId id="1554"/>
            <p14:sldId id="1556"/>
            <p14:sldId id="1557"/>
            <p14:sldId id="1471"/>
            <p14:sldId id="1461"/>
            <p14:sldId id="1488"/>
            <p14:sldId id="1558"/>
            <p14:sldId id="1522"/>
            <p14:sldId id="1524"/>
            <p14:sldId id="1559"/>
            <p14:sldId id="1525"/>
            <p14:sldId id="1530"/>
            <p14:sldId id="1531"/>
            <p14:sldId id="1533"/>
            <p14:sldId id="1560"/>
            <p14:sldId id="1553"/>
            <p14:sldId id="1535"/>
            <p14:sldId id="1562"/>
            <p14:sldId id="1566"/>
            <p14:sldId id="1567"/>
            <p14:sldId id="1568"/>
            <p14:sldId id="1569"/>
            <p14:sldId id="1564"/>
            <p14:sldId id="1516"/>
          </p14:sldIdLst>
        </p14:section>
        <p14:section name="Conclusions" id="{B9B3001D-DFC4-4C45-A4E0-1FACE5C959AB}">
          <p14:sldIdLst>
            <p14:sldId id="1495"/>
            <p14:sldId id="1571"/>
            <p14:sldId id="1410"/>
            <p14:sldId id="1572"/>
          </p14:sldIdLst>
        </p14:section>
        <p14:section name="Bonus slides" id="{B4015423-1828-4348-BB1A-5700F26605EF}">
          <p14:sldIdLst>
            <p14:sldId id="1573"/>
            <p14:sldId id="1543"/>
            <p14:sldId id="1173"/>
            <p14:sldId id="1544"/>
            <p14:sldId id="1035"/>
            <p14:sldId id="1131"/>
            <p14:sldId id="1537"/>
            <p14:sldId id="1130"/>
            <p14:sldId id="1538"/>
            <p14:sldId id="1506"/>
            <p14:sldId id="1491"/>
            <p14:sldId id="1490"/>
            <p14:sldId id="1436"/>
            <p14:sldId id="1542"/>
            <p14:sldId id="1100"/>
            <p14:sldId id="1075"/>
            <p14:sldId id="1574"/>
            <p14:sldId id="1002"/>
            <p14:sldId id="1421"/>
            <p14:sldId id="1505"/>
            <p14:sldId id="1087"/>
            <p14:sldId id="1052"/>
            <p14:sldId id="1071"/>
            <p14:sldId id="1085"/>
            <p14:sldId id="1575"/>
            <p14:sldId id="1507"/>
            <p14:sldId id="1153"/>
            <p14:sldId id="1154"/>
            <p14:sldId id="1196"/>
            <p14:sldId id="1197"/>
            <p14:sldId id="1156"/>
            <p14:sldId id="1198"/>
            <p14:sldId id="1510"/>
            <p14:sldId id="1220"/>
            <p14:sldId id="1157"/>
            <p14:sldId id="1511"/>
            <p14:sldId id="1518"/>
            <p14:sldId id="1203"/>
            <p14:sldId id="1512"/>
            <p14:sldId id="1513"/>
            <p14:sldId id="1248"/>
            <p14:sldId id="1546"/>
            <p14:sldId id="1086"/>
            <p14:sldId id="1576"/>
            <p14:sldId id="1103"/>
            <p14:sldId id="1188"/>
            <p14:sldId id="1189"/>
            <p14:sldId id="1577"/>
            <p14:sldId id="1239"/>
            <p14:sldId id="1112"/>
            <p14:sldId id="1545"/>
            <p14:sldId id="1552"/>
            <p14:sldId id="1049"/>
            <p14:sldId id="1050"/>
            <p14:sldId id="1084"/>
            <p14:sldId id="1551"/>
            <p14:sldId id="1528"/>
            <p14:sldId id="1529"/>
            <p14:sldId id="1532"/>
            <p14:sldId id="1534"/>
            <p14:sldId id="1565"/>
            <p14:sldId id="1242"/>
            <p14:sldId id="1241"/>
            <p14:sldId id="1231"/>
            <p14:sldId id="1229"/>
            <p14:sldId id="1561"/>
          </p14:sldIdLst>
        </p14:section>
      </p14:sectionLst>
    </p:ext>
    <p:ext uri="{EFAFB233-063F-42B5-8137-9DF3F51BA10A}">
      <p15:sldGuideLst xmlns:p15="http://schemas.microsoft.com/office/powerpoint/2012/main">
        <p15:guide id="1" orient="horz" pos="792"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3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ie Davis" initials="JD" lastIdx="3" clrIdx="0">
    <p:extLst>
      <p:ext uri="{19B8F6BF-5375-455C-9EA6-DF929625EA0E}">
        <p15:presenceInfo xmlns:p15="http://schemas.microsoft.com/office/powerpoint/2012/main" userId="c00031561e964d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a:srgbClr val="65583F"/>
    <a:srgbClr val="F9CC65"/>
    <a:srgbClr val="E12728"/>
    <a:srgbClr val="000000"/>
    <a:srgbClr val="B9CDE5"/>
    <a:srgbClr val="92D050"/>
    <a:srgbClr val="2C2BFA"/>
    <a:srgbClr val="EAEEF4"/>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보통 스타일 3 - 강조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보통 스타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58367" autoAdjust="0"/>
  </p:normalViewPr>
  <p:slideViewPr>
    <p:cSldViewPr snapToGrid="0">
      <p:cViewPr varScale="1">
        <p:scale>
          <a:sx n="67" d="100"/>
          <a:sy n="67" d="100"/>
        </p:scale>
        <p:origin x="2360" y="184"/>
      </p:cViewPr>
      <p:guideLst>
        <p:guide orient="horz" pos="792"/>
        <p:guide pos="2880"/>
      </p:guideLst>
    </p:cSldViewPr>
  </p:slideViewPr>
  <p:outlineViewPr>
    <p:cViewPr>
      <p:scale>
        <a:sx n="33" d="100"/>
        <a:sy n="33" d="100"/>
      </p:scale>
      <p:origin x="0" y="0"/>
    </p:cViewPr>
  </p:outlineViewPr>
  <p:notesTextViewPr>
    <p:cViewPr>
      <p:scale>
        <a:sx n="110" d="100"/>
        <a:sy n="110" d="100"/>
      </p:scale>
      <p:origin x="0" y="0"/>
    </p:cViewPr>
  </p:notesTextViewPr>
  <p:sorterViewPr>
    <p:cViewPr>
      <p:scale>
        <a:sx n="100" d="100"/>
        <a:sy n="100" d="100"/>
      </p:scale>
      <p:origin x="0" y="0"/>
    </p:cViewPr>
  </p:sorterViewPr>
  <p:notesViewPr>
    <p:cSldViewPr snapToGrid="0">
      <p:cViewPr varScale="1">
        <p:scale>
          <a:sx n="91" d="100"/>
          <a:sy n="91" d="100"/>
        </p:scale>
        <p:origin x="3832" y="200"/>
      </p:cViewPr>
      <p:guideLst>
        <p:guide orient="horz" pos="3127"/>
        <p:guide pos="2139"/>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Users/jamie/Desktop/papers/ehp/data/EHPDemo-SimpleServer/EHPDemo-SimpleServer-Data.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Users/jamie/Dropbox/Grad%20School/Conferences/ESEC-FSE%202018/Presentation%20materials/Heuristic%20Accuracy.xlsx" TargetMode="External"/><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1" Type="http://schemas.openxmlformats.org/officeDocument/2006/relationships/oleObject" Target="file:////Users/jamie/Desktop/papers/ehp/data/EHPDemo-SimpleServer/EHPDemo-SimpleServer-Data.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Users/jamie/Dropbox/Grad%20School/Conferences/ESEC-FSE%202018/Presentation%20materials/Fix%20Strategies.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Users/jamie/Dropbox/Grad%20School/Conferences/ESEC-FSE%202018/Presentation%20materials/Fix%20Strategies.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file:////Users/jamie/Desktop/papers/ehp/data/SnykVulns/SnykVulns-EHPDistrib.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oleObject" Target="file:////Users/jamie/Dropbox/Grad%20School/Conferences/ESEC-FSE%202018/Presentation%20materials/Fix%20Strategies.xlsx"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file:////Users/jamie/Dropbox/Grad%20School/Conferences/ESEC-FSE%202018/Presentation%20materials/Fix%20Strategies.xlsx"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file:////Users/jamie/Dropbox/Grad%20School/Conferences/ESEC-FSE%202018/Presentation%20materials/Heuristic%20Accuracy.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Sheet1!$B$1</c:f>
              <c:strCache>
                <c:ptCount val="1"/>
                <c:pt idx="0">
                  <c:v>Baseline REDOS</c:v>
                </c:pt>
              </c:strCache>
            </c:strRef>
          </c:tx>
          <c:spPr>
            <a:ln w="25400" cap="rnd">
              <a:solidFill>
                <a:schemeClr val="accent1"/>
              </a:solidFill>
              <a:prstDash val="dash"/>
              <a:round/>
            </a:ln>
            <a:effectLst/>
          </c:spPr>
          <c:marker>
            <c:symbol val="triangle"/>
            <c:size val="12"/>
            <c:spPr>
              <a:solidFill>
                <a:schemeClr val="accent1"/>
              </a:solidFill>
              <a:ln w="9525">
                <a:noFill/>
              </a:ln>
              <a:effectLst/>
            </c:spPr>
          </c:marker>
          <c:cat>
            <c:numRef>
              <c:f>Sheet1!$A$2:$A$65</c:f>
              <c:numCache>
                <c:formatCode>General</c:formatCode>
                <c:ptCount val="64"/>
                <c:pt idx="0">
                  <c:v>0</c:v>
                </c:pt>
                <c:pt idx="9">
                  <c:v>1</c:v>
                </c:pt>
                <c:pt idx="19">
                  <c:v>2</c:v>
                </c:pt>
                <c:pt idx="29">
                  <c:v>3</c:v>
                </c:pt>
                <c:pt idx="39">
                  <c:v>4</c:v>
                </c:pt>
                <c:pt idx="49">
                  <c:v>5</c:v>
                </c:pt>
                <c:pt idx="59">
                  <c:v>6</c:v>
                </c:pt>
              </c:numCache>
            </c:numRef>
          </c:cat>
          <c:val>
            <c:numRef>
              <c:f>Sheet1!$B$2:$B$65</c:f>
              <c:numCache>
                <c:formatCode>General</c:formatCode>
                <c:ptCount val="64"/>
                <c:pt idx="0">
                  <c:v>2081.7440574920001</c:v>
                </c:pt>
                <c:pt idx="1">
                  <c:v>2233.5705023036166</c:v>
                </c:pt>
                <c:pt idx="2">
                  <c:v>2295.5911806783065</c:v>
                </c:pt>
                <c:pt idx="3">
                  <c:v>2354.7525368940237</c:v>
                </c:pt>
                <c:pt idx="4">
                  <c:v>2612.5985285336769</c:v>
                </c:pt>
                <c:pt idx="5">
                  <c:v>2500.0657567841931</c:v>
                </c:pt>
                <c:pt idx="6">
                  <c:v>2635.2977537179936</c:v>
                </c:pt>
                <c:pt idx="7">
                  <c:v>2566.16001804388</c:v>
                </c:pt>
                <c:pt idx="8">
                  <c:v>2579.9697954641033</c:v>
                </c:pt>
                <c:pt idx="9">
                  <c:v>2376.53571793009</c:v>
                </c:pt>
                <c:pt idx="10">
                  <c:v>1716.2573774805333</c:v>
                </c:pt>
                <c:pt idx="11">
                  <c:v>1387.1356551302699</c:v>
                </c:pt>
                <c:pt idx="12">
                  <c:v>1401.2748838203199</c:v>
                </c:pt>
                <c:pt idx="13">
                  <c:v>1388.7518709573135</c:v>
                </c:pt>
                <c:pt idx="14">
                  <c:v>1453.0214733540568</c:v>
                </c:pt>
                <c:pt idx="15">
                  <c:v>1504.3042802740499</c:v>
                </c:pt>
                <c:pt idx="16">
                  <c:v>1451.8028963746135</c:v>
                </c:pt>
                <c:pt idx="17">
                  <c:v>1481.0824039769468</c:v>
                </c:pt>
                <c:pt idx="18">
                  <c:v>1491.3381216979533</c:v>
                </c:pt>
                <c:pt idx="19">
                  <c:v>1494.43203137565</c:v>
                </c:pt>
                <c:pt idx="20">
                  <c:v>1512.0135737796033</c:v>
                </c:pt>
                <c:pt idx="21">
                  <c:v>1457.2952299443202</c:v>
                </c:pt>
                <c:pt idx="22">
                  <c:v>1514.3983143310834</c:v>
                </c:pt>
                <c:pt idx="23">
                  <c:v>1546.8781109357299</c:v>
                </c:pt>
                <c:pt idx="24">
                  <c:v>1524.5439599261565</c:v>
                </c:pt>
                <c:pt idx="25">
                  <c:v>1462.0985969425801</c:v>
                </c:pt>
                <c:pt idx="26">
                  <c:v>1516.8367665698634</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numCache>
            </c:numRef>
          </c:val>
          <c:smooth val="0"/>
          <c:extLst>
            <c:ext xmlns:c16="http://schemas.microsoft.com/office/drawing/2014/chart" uri="{C3380CC4-5D6E-409C-BE32-E72D297353CC}">
              <c16:uniqueId val="{00000000-D7E3-4D44-92E7-A2B01FD70701}"/>
            </c:ext>
          </c:extLst>
        </c:ser>
        <c:dLbls>
          <c:showLegendKey val="0"/>
          <c:showVal val="0"/>
          <c:showCatName val="0"/>
          <c:showSerName val="0"/>
          <c:showPercent val="0"/>
          <c:showBubbleSize val="0"/>
        </c:dLbls>
        <c:marker val="1"/>
        <c:smooth val="0"/>
        <c:axId val="-1326116608"/>
        <c:axId val="-1326114048"/>
      </c:lineChart>
      <c:catAx>
        <c:axId val="-1326116608"/>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solidFill>
                    <a:latin typeface="Gill Sans MT" panose="020B0502020104020203" pitchFamily="34" charset="77"/>
                    <a:ea typeface="+mn-ea"/>
                    <a:cs typeface="+mn-cs"/>
                  </a:defRPr>
                </a:pPr>
                <a:r>
                  <a:rPr lang="en-US" sz="2400" b="0">
                    <a:solidFill>
                      <a:schemeClr val="tx1"/>
                    </a:solidFill>
                    <a:latin typeface="Gill Sans MT" panose="020B0502020104020203" pitchFamily="34" charset="77"/>
                  </a:rPr>
                  <a:t>Time (seconds)</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Gill Sans MT" panose="020B0502020104020203" pitchFamily="34" charset="77"/>
                <a:ea typeface="+mn-ea"/>
                <a:cs typeface="+mn-cs"/>
              </a:defRPr>
            </a:pPr>
            <a:endParaRPr lang="en-US"/>
          </a:p>
        </c:txPr>
        <c:crossAx val="-1326114048"/>
        <c:crosses val="autoZero"/>
        <c:auto val="1"/>
        <c:lblAlgn val="ctr"/>
        <c:lblOffset val="100"/>
        <c:tickMarkSkip val="5"/>
        <c:noMultiLvlLbl val="0"/>
      </c:catAx>
      <c:valAx>
        <c:axId val="-1326114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Gill Sans MT" panose="020B0502020104020203" pitchFamily="34" charset="77"/>
                    <a:ea typeface="+mn-ea"/>
                    <a:cs typeface="+mn-cs"/>
                  </a:defRPr>
                </a:pPr>
                <a:r>
                  <a:rPr lang="en-US" sz="2400" b="0">
                    <a:solidFill>
                      <a:schemeClr val="tx1"/>
                    </a:solidFill>
                    <a:latin typeface="Gill Sans MT" panose="020B0502020104020203" pitchFamily="34" charset="77"/>
                  </a:rPr>
                  <a:t>Throughput (reqs/sec)</a:t>
                </a:r>
              </a:p>
            </c:rich>
          </c:tx>
          <c:layout>
            <c:manualLayout>
              <c:xMode val="edge"/>
              <c:yMode val="edge"/>
              <c:x val="1.0127314814814815E-2"/>
              <c:y val="0.1407120526872251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Gill Sans MT" panose="020B0502020104020203" pitchFamily="34" charset="77"/>
                <a:ea typeface="+mn-ea"/>
                <a:cs typeface="+mn-cs"/>
              </a:defRPr>
            </a:pPr>
            <a:endParaRPr lang="en-US"/>
          </a:p>
        </c:txPr>
        <c:crossAx val="-1326116608"/>
        <c:crosses val="autoZero"/>
        <c:crossBetween val="between"/>
      </c:valAx>
    </c:plotArea>
    <c:legend>
      <c:legendPos val="b"/>
      <c:layout>
        <c:manualLayout>
          <c:xMode val="edge"/>
          <c:yMode val="edge"/>
          <c:x val="0.67312616196412933"/>
          <c:y val="4.4697079803135358E-2"/>
          <c:w val="0.28420924923447072"/>
          <c:h val="0.1444048677547228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ill Sans MT" panose="020B0502020104020203" pitchFamily="34" charset="77"/>
              <a:ea typeface="+mn-ea"/>
              <a:cs typeface="+mn-cs"/>
            </a:defRPr>
          </a:pPr>
          <a:endParaRPr lang="en-US"/>
        </a:p>
      </c:txPr>
    </c:legend>
    <c:plotVisOnly val="1"/>
    <c:dispBlanksAs val="gap"/>
    <c:showDLblsOverMax val="0"/>
  </c:chart>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en-US" sz="2800" dirty="0">
                <a:solidFill>
                  <a:schemeClr val="tx1"/>
                </a:solidFill>
                <a:latin typeface="Calibri" panose="020F0502020204030204" pitchFamily="34" charset="0"/>
                <a:cs typeface="Calibri" panose="020F0502020204030204" pitchFamily="34" charset="0"/>
              </a:rPr>
              <a:t>% False Positives</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Sheet1!$B$18</c:f>
              <c:strCache>
                <c:ptCount val="1"/>
                <c:pt idx="0">
                  <c:v>N</c:v>
                </c:pt>
              </c:strCache>
            </c:strRef>
          </c:tx>
          <c:spPr>
            <a:solidFill>
              <a:schemeClr val="accent1"/>
            </a:solidFill>
            <a:ln>
              <a:noFill/>
            </a:ln>
            <a:effectLst/>
          </c:spPr>
          <c:invertIfNegative val="0"/>
          <c:cat>
            <c:strRef>
              <c:f>Sheet1!$A$19:$A$21</c:f>
              <c:strCache>
                <c:ptCount val="3"/>
                <c:pt idx="0">
                  <c:v>SH</c:v>
                </c:pt>
                <c:pt idx="1">
                  <c:v>QOD</c:v>
                </c:pt>
                <c:pt idx="2">
                  <c:v>QOA</c:v>
                </c:pt>
              </c:strCache>
            </c:strRef>
          </c:cat>
          <c:val>
            <c:numRef>
              <c:f>Sheet1!$B$19:$B$21</c:f>
              <c:numCache>
                <c:formatCode>General</c:formatCode>
                <c:ptCount val="3"/>
                <c:pt idx="0">
                  <c:v>94</c:v>
                </c:pt>
                <c:pt idx="1">
                  <c:v>97</c:v>
                </c:pt>
                <c:pt idx="2">
                  <c:v>90</c:v>
                </c:pt>
              </c:numCache>
            </c:numRef>
          </c:val>
          <c:extLst>
            <c:ext xmlns:c16="http://schemas.microsoft.com/office/drawing/2014/chart" uri="{C3380CC4-5D6E-409C-BE32-E72D297353CC}">
              <c16:uniqueId val="{00000000-43DD-044E-B31E-FD9DCFF53D98}"/>
            </c:ext>
          </c:extLst>
        </c:ser>
        <c:ser>
          <c:idx val="1"/>
          <c:order val="1"/>
          <c:tx>
            <c:strRef>
              <c:f>Sheet1!$C$18</c:f>
              <c:strCache>
                <c:ptCount val="1"/>
                <c:pt idx="0">
                  <c:v>P</c:v>
                </c:pt>
              </c:strCache>
            </c:strRef>
          </c:tx>
          <c:spPr>
            <a:solidFill>
              <a:schemeClr val="accent3"/>
            </a:solidFill>
            <a:ln>
              <a:noFill/>
            </a:ln>
            <a:effectLst/>
          </c:spPr>
          <c:invertIfNegative val="0"/>
          <c:cat>
            <c:strRef>
              <c:f>Sheet1!$A$19:$A$21</c:f>
              <c:strCache>
                <c:ptCount val="3"/>
                <c:pt idx="0">
                  <c:v>SH</c:v>
                </c:pt>
                <c:pt idx="1">
                  <c:v>QOD</c:v>
                </c:pt>
                <c:pt idx="2">
                  <c:v>QOA</c:v>
                </c:pt>
              </c:strCache>
            </c:strRef>
          </c:cat>
          <c:val>
            <c:numRef>
              <c:f>Sheet1!$C$19:$C$21</c:f>
              <c:numCache>
                <c:formatCode>General</c:formatCode>
                <c:ptCount val="3"/>
                <c:pt idx="0">
                  <c:v>98</c:v>
                </c:pt>
                <c:pt idx="1">
                  <c:v>95</c:v>
                </c:pt>
                <c:pt idx="2">
                  <c:v>94</c:v>
                </c:pt>
              </c:numCache>
            </c:numRef>
          </c:val>
          <c:extLst>
            <c:ext xmlns:c16="http://schemas.microsoft.com/office/drawing/2014/chart" uri="{C3380CC4-5D6E-409C-BE32-E72D297353CC}">
              <c16:uniqueId val="{00000001-43DD-044E-B31E-FD9DCFF53D98}"/>
            </c:ext>
          </c:extLst>
        </c:ser>
        <c:dLbls>
          <c:showLegendKey val="0"/>
          <c:showVal val="0"/>
          <c:showCatName val="0"/>
          <c:showSerName val="0"/>
          <c:showPercent val="0"/>
          <c:showBubbleSize val="0"/>
        </c:dLbls>
        <c:gapWidth val="219"/>
        <c:overlap val="-27"/>
        <c:axId val="1718333487"/>
        <c:axId val="1823394127"/>
      </c:barChart>
      <c:catAx>
        <c:axId val="171833348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1823394127"/>
        <c:crosses val="autoZero"/>
        <c:auto val="1"/>
        <c:lblAlgn val="ctr"/>
        <c:lblOffset val="100"/>
        <c:noMultiLvlLbl val="0"/>
      </c:catAx>
      <c:valAx>
        <c:axId val="1823394127"/>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1718333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Sheet1!$B$1</c:f>
              <c:strCache>
                <c:ptCount val="1"/>
                <c:pt idx="0">
                  <c:v>Baseline REDOS</c:v>
                </c:pt>
              </c:strCache>
            </c:strRef>
          </c:tx>
          <c:spPr>
            <a:ln w="25400" cap="rnd">
              <a:solidFill>
                <a:schemeClr val="accent1"/>
              </a:solidFill>
              <a:prstDash val="dash"/>
              <a:round/>
            </a:ln>
            <a:effectLst/>
          </c:spPr>
          <c:marker>
            <c:symbol val="triangle"/>
            <c:size val="12"/>
            <c:spPr>
              <a:solidFill>
                <a:schemeClr val="accent1"/>
              </a:solidFill>
              <a:ln w="9525">
                <a:noFill/>
              </a:ln>
              <a:effectLst/>
            </c:spPr>
          </c:marker>
          <c:cat>
            <c:numRef>
              <c:f>Sheet1!$A$2:$A$65</c:f>
              <c:numCache>
                <c:formatCode>General</c:formatCode>
                <c:ptCount val="64"/>
                <c:pt idx="0">
                  <c:v>0</c:v>
                </c:pt>
                <c:pt idx="9">
                  <c:v>1</c:v>
                </c:pt>
                <c:pt idx="19">
                  <c:v>2</c:v>
                </c:pt>
                <c:pt idx="29">
                  <c:v>3</c:v>
                </c:pt>
                <c:pt idx="39">
                  <c:v>4</c:v>
                </c:pt>
                <c:pt idx="49">
                  <c:v>5</c:v>
                </c:pt>
                <c:pt idx="59">
                  <c:v>6</c:v>
                </c:pt>
              </c:numCache>
            </c:numRef>
          </c:cat>
          <c:val>
            <c:numRef>
              <c:f>Sheet1!$B$2:$B$65</c:f>
              <c:numCache>
                <c:formatCode>General</c:formatCode>
                <c:ptCount val="64"/>
                <c:pt idx="0">
                  <c:v>2081.7440574920001</c:v>
                </c:pt>
                <c:pt idx="1">
                  <c:v>2233.5705023036166</c:v>
                </c:pt>
                <c:pt idx="2">
                  <c:v>2295.5911806783065</c:v>
                </c:pt>
                <c:pt idx="3">
                  <c:v>2354.7525368940237</c:v>
                </c:pt>
                <c:pt idx="4">
                  <c:v>2612.5985285336769</c:v>
                </c:pt>
                <c:pt idx="5">
                  <c:v>2500.0657567841931</c:v>
                </c:pt>
                <c:pt idx="6">
                  <c:v>2635.2977537179936</c:v>
                </c:pt>
                <c:pt idx="7">
                  <c:v>2566.16001804388</c:v>
                </c:pt>
                <c:pt idx="8">
                  <c:v>2579.9697954641033</c:v>
                </c:pt>
                <c:pt idx="9">
                  <c:v>2376.53571793009</c:v>
                </c:pt>
                <c:pt idx="10">
                  <c:v>1716.2573774805333</c:v>
                </c:pt>
                <c:pt idx="11">
                  <c:v>1387.1356551302699</c:v>
                </c:pt>
                <c:pt idx="12">
                  <c:v>1401.2748838203199</c:v>
                </c:pt>
                <c:pt idx="13">
                  <c:v>1388.7518709573135</c:v>
                </c:pt>
                <c:pt idx="14">
                  <c:v>1453.0214733540568</c:v>
                </c:pt>
                <c:pt idx="15">
                  <c:v>1504.3042802740499</c:v>
                </c:pt>
                <c:pt idx="16">
                  <c:v>1451.8028963746135</c:v>
                </c:pt>
                <c:pt idx="17">
                  <c:v>1481.0824039769468</c:v>
                </c:pt>
                <c:pt idx="18">
                  <c:v>1491.3381216979533</c:v>
                </c:pt>
                <c:pt idx="19">
                  <c:v>1494.43203137565</c:v>
                </c:pt>
                <c:pt idx="20">
                  <c:v>1512.0135737796033</c:v>
                </c:pt>
                <c:pt idx="21">
                  <c:v>1457.2952299443202</c:v>
                </c:pt>
                <c:pt idx="22">
                  <c:v>1514.3983143310834</c:v>
                </c:pt>
                <c:pt idx="23">
                  <c:v>1546.8781109357299</c:v>
                </c:pt>
                <c:pt idx="24">
                  <c:v>1524.5439599261565</c:v>
                </c:pt>
                <c:pt idx="25">
                  <c:v>1462.0985969425801</c:v>
                </c:pt>
                <c:pt idx="26">
                  <c:v>1516.8367665698634</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numCache>
            </c:numRef>
          </c:val>
          <c:smooth val="0"/>
          <c:extLst>
            <c:ext xmlns:c16="http://schemas.microsoft.com/office/drawing/2014/chart" uri="{C3380CC4-5D6E-409C-BE32-E72D297353CC}">
              <c16:uniqueId val="{00000000-D7E3-4D44-92E7-A2B01FD70701}"/>
            </c:ext>
          </c:extLst>
        </c:ser>
        <c:ser>
          <c:idx val="6"/>
          <c:order val="1"/>
          <c:tx>
            <c:strRef>
              <c:f>Sheet1!$D$1</c:f>
              <c:strCache>
                <c:ptCount val="1"/>
                <c:pt idx="0">
                  <c:v>NodeCure REDOS</c:v>
                </c:pt>
              </c:strCache>
            </c:strRef>
          </c:tx>
          <c:spPr>
            <a:ln w="38100">
              <a:solidFill>
                <a:schemeClr val="accent3"/>
              </a:solidFill>
              <a:prstDash val="sysDot"/>
            </a:ln>
          </c:spPr>
          <c:marker>
            <c:symbol val="triangle"/>
            <c:size val="12"/>
            <c:spPr>
              <a:solidFill>
                <a:schemeClr val="accent3"/>
              </a:solidFill>
              <a:ln w="9525">
                <a:noFill/>
              </a:ln>
              <a:effectLst/>
            </c:spPr>
          </c:marker>
          <c:cat>
            <c:numRef>
              <c:f>Sheet1!$A$2:$A$65</c:f>
              <c:numCache>
                <c:formatCode>General</c:formatCode>
                <c:ptCount val="64"/>
                <c:pt idx="0">
                  <c:v>0</c:v>
                </c:pt>
                <c:pt idx="9">
                  <c:v>1</c:v>
                </c:pt>
                <c:pt idx="19">
                  <c:v>2</c:v>
                </c:pt>
                <c:pt idx="29">
                  <c:v>3</c:v>
                </c:pt>
                <c:pt idx="39">
                  <c:v>4</c:v>
                </c:pt>
                <c:pt idx="49">
                  <c:v>5</c:v>
                </c:pt>
                <c:pt idx="59">
                  <c:v>6</c:v>
                </c:pt>
              </c:numCache>
            </c:numRef>
          </c:cat>
          <c:val>
            <c:numRef>
              <c:f>Sheet1!$D$2:$D$65</c:f>
              <c:numCache>
                <c:formatCode>General</c:formatCode>
                <c:ptCount val="64"/>
                <c:pt idx="0">
                  <c:v>1986.0768392702</c:v>
                </c:pt>
                <c:pt idx="1">
                  <c:v>1655.6476317360666</c:v>
                </c:pt>
                <c:pt idx="2">
                  <c:v>2140.1537072273236</c:v>
                </c:pt>
                <c:pt idx="3">
                  <c:v>1616.3646562001397</c:v>
                </c:pt>
                <c:pt idx="4">
                  <c:v>2133.47168229821</c:v>
                </c:pt>
                <c:pt idx="5">
                  <c:v>2366.0913620393071</c:v>
                </c:pt>
                <c:pt idx="6">
                  <c:v>2228.8375358001067</c:v>
                </c:pt>
                <c:pt idx="7">
                  <c:v>2199.1810273831165</c:v>
                </c:pt>
                <c:pt idx="8">
                  <c:v>2085.3048404035567</c:v>
                </c:pt>
                <c:pt idx="9">
                  <c:v>1752.24314863004</c:v>
                </c:pt>
                <c:pt idx="10">
                  <c:v>1654.6471923170732</c:v>
                </c:pt>
                <c:pt idx="11">
                  <c:v>1728.0098142117768</c:v>
                </c:pt>
                <c:pt idx="12">
                  <c:v>1424.0567660302167</c:v>
                </c:pt>
                <c:pt idx="13">
                  <c:v>1327.1754749870299</c:v>
                </c:pt>
                <c:pt idx="14">
                  <c:v>1332.8262764498202</c:v>
                </c:pt>
                <c:pt idx="15">
                  <c:v>1335.8246523319401</c:v>
                </c:pt>
                <c:pt idx="16">
                  <c:v>1316.1066577645768</c:v>
                </c:pt>
                <c:pt idx="17">
                  <c:v>1349.8593596275266</c:v>
                </c:pt>
                <c:pt idx="18">
                  <c:v>1335.6332537624867</c:v>
                </c:pt>
                <c:pt idx="19">
                  <c:v>1341.4217632069701</c:v>
                </c:pt>
                <c:pt idx="20">
                  <c:v>1314.2281450053699</c:v>
                </c:pt>
                <c:pt idx="21">
                  <c:v>1321.6682561531068</c:v>
                </c:pt>
                <c:pt idx="22">
                  <c:v>1366.18509010461</c:v>
                </c:pt>
                <c:pt idx="23">
                  <c:v>1420.1951520941166</c:v>
                </c:pt>
                <c:pt idx="24">
                  <c:v>1392.1788960472968</c:v>
                </c:pt>
                <c:pt idx="25">
                  <c:v>1033.6486324749928</c:v>
                </c:pt>
                <c:pt idx="26">
                  <c:v>688.84674826131413</c:v>
                </c:pt>
                <c:pt idx="27">
                  <c:v>2191.04703656016</c:v>
                </c:pt>
                <c:pt idx="28">
                  <c:v>2122.43934060024</c:v>
                </c:pt>
                <c:pt idx="29">
                  <c:v>2270.9749703213802</c:v>
                </c:pt>
                <c:pt idx="30">
                  <c:v>2348.2338824834169</c:v>
                </c:pt>
                <c:pt idx="31">
                  <c:v>2375.0715357153836</c:v>
                </c:pt>
                <c:pt idx="32">
                  <c:v>2730.7177230793932</c:v>
                </c:pt>
                <c:pt idx="33">
                  <c:v>2318.6025734446471</c:v>
                </c:pt>
                <c:pt idx="34">
                  <c:v>2059.535951029367</c:v>
                </c:pt>
                <c:pt idx="35">
                  <c:v>1426.4260033493167</c:v>
                </c:pt>
                <c:pt idx="36">
                  <c:v>1359.1039860942267</c:v>
                </c:pt>
                <c:pt idx="37">
                  <c:v>1388.4204726702301</c:v>
                </c:pt>
                <c:pt idx="38">
                  <c:v>1405.2297322708034</c:v>
                </c:pt>
                <c:pt idx="39">
                  <c:v>1379.3278244399432</c:v>
                </c:pt>
                <c:pt idx="40">
                  <c:v>1358.30070877359</c:v>
                </c:pt>
                <c:pt idx="41">
                  <c:v>1370.4838261449797</c:v>
                </c:pt>
                <c:pt idx="42">
                  <c:v>1381.0287790068398</c:v>
                </c:pt>
                <c:pt idx="43">
                  <c:v>1337.3383083453966</c:v>
                </c:pt>
                <c:pt idx="44">
                  <c:v>1397.73003727795</c:v>
                </c:pt>
                <c:pt idx="45">
                  <c:v>1384.2987442531266</c:v>
                </c:pt>
                <c:pt idx="46">
                  <c:v>1384.3194159278435</c:v>
                </c:pt>
                <c:pt idx="47">
                  <c:v>1360.7497516970634</c:v>
                </c:pt>
                <c:pt idx="48">
                  <c:v>1373.5659743015601</c:v>
                </c:pt>
                <c:pt idx="49">
                  <c:v>1379.0307961191399</c:v>
                </c:pt>
                <c:pt idx="50">
                  <c:v>1354.5619954309734</c:v>
                </c:pt>
                <c:pt idx="51">
                  <c:v>1401.2241604772335</c:v>
                </c:pt>
                <c:pt idx="52">
                  <c:v>1386.4897166691599</c:v>
                </c:pt>
                <c:pt idx="53">
                  <c:v>1382.6990716487535</c:v>
                </c:pt>
                <c:pt idx="54">
                  <c:v>1403.0915477994567</c:v>
                </c:pt>
                <c:pt idx="55">
                  <c:v>1401.1166846229569</c:v>
                </c:pt>
                <c:pt idx="56">
                  <c:v>1364.23269414213</c:v>
                </c:pt>
                <c:pt idx="57">
                  <c:v>1347.5055075900966</c:v>
                </c:pt>
                <c:pt idx="58">
                  <c:v>1410.9921056871365</c:v>
                </c:pt>
                <c:pt idx="59">
                  <c:v>1373.0903432977066</c:v>
                </c:pt>
                <c:pt idx="60">
                  <c:v>1396.4761366837336</c:v>
                </c:pt>
                <c:pt idx="61">
                  <c:v>1377.95094151647</c:v>
                </c:pt>
                <c:pt idx="62">
                  <c:v>1359.0103466682233</c:v>
                </c:pt>
                <c:pt idx="63">
                  <c:v>1385.5847065614801</c:v>
                </c:pt>
              </c:numCache>
            </c:numRef>
          </c:val>
          <c:smooth val="0"/>
          <c:extLst>
            <c:ext xmlns:c16="http://schemas.microsoft.com/office/drawing/2014/chart" uri="{C3380CC4-5D6E-409C-BE32-E72D297353CC}">
              <c16:uniqueId val="{00000001-D7E3-4D44-92E7-A2B01FD70701}"/>
            </c:ext>
          </c:extLst>
        </c:ser>
        <c:dLbls>
          <c:showLegendKey val="0"/>
          <c:showVal val="0"/>
          <c:showCatName val="0"/>
          <c:showSerName val="0"/>
          <c:showPercent val="0"/>
          <c:showBubbleSize val="0"/>
        </c:dLbls>
        <c:marker val="1"/>
        <c:smooth val="0"/>
        <c:axId val="-1326116608"/>
        <c:axId val="-1326114048"/>
      </c:lineChart>
      <c:catAx>
        <c:axId val="-1326116608"/>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solidFill>
                    <a:latin typeface="Gill Sans MT" panose="020B0502020104020203" pitchFamily="34" charset="77"/>
                    <a:ea typeface="+mn-ea"/>
                    <a:cs typeface="+mn-cs"/>
                  </a:defRPr>
                </a:pPr>
                <a:r>
                  <a:rPr lang="en-US" sz="2400" b="0">
                    <a:solidFill>
                      <a:schemeClr val="tx1"/>
                    </a:solidFill>
                    <a:latin typeface="Gill Sans MT" panose="020B0502020104020203" pitchFamily="34" charset="77"/>
                  </a:rPr>
                  <a:t>Time (seconds)</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Gill Sans MT" panose="020B0502020104020203" pitchFamily="34" charset="77"/>
                <a:ea typeface="+mn-ea"/>
                <a:cs typeface="+mn-cs"/>
              </a:defRPr>
            </a:pPr>
            <a:endParaRPr lang="en-US"/>
          </a:p>
        </c:txPr>
        <c:crossAx val="-1326114048"/>
        <c:crosses val="autoZero"/>
        <c:auto val="1"/>
        <c:lblAlgn val="ctr"/>
        <c:lblOffset val="100"/>
        <c:tickMarkSkip val="5"/>
        <c:noMultiLvlLbl val="0"/>
      </c:catAx>
      <c:valAx>
        <c:axId val="-1326114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Gill Sans MT" panose="020B0502020104020203" pitchFamily="34" charset="77"/>
                    <a:ea typeface="+mn-ea"/>
                    <a:cs typeface="+mn-cs"/>
                  </a:defRPr>
                </a:pPr>
                <a:r>
                  <a:rPr lang="en-US" sz="2400" b="0">
                    <a:solidFill>
                      <a:schemeClr val="tx1"/>
                    </a:solidFill>
                    <a:latin typeface="Gill Sans MT" panose="020B0502020104020203" pitchFamily="34" charset="77"/>
                  </a:rPr>
                  <a:t>Throughput (reqs/sec)</a:t>
                </a:r>
              </a:p>
            </c:rich>
          </c:tx>
          <c:layout>
            <c:manualLayout>
              <c:xMode val="edge"/>
              <c:yMode val="edge"/>
              <c:x val="1.0127314814814815E-2"/>
              <c:y val="0.1407120526872251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Gill Sans MT" panose="020B0502020104020203" pitchFamily="34" charset="77"/>
                <a:ea typeface="+mn-ea"/>
                <a:cs typeface="+mn-cs"/>
              </a:defRPr>
            </a:pPr>
            <a:endParaRPr lang="en-US"/>
          </a:p>
        </c:txPr>
        <c:crossAx val="-1326116608"/>
        <c:crosses val="autoZero"/>
        <c:crossBetween val="between"/>
      </c:valAx>
    </c:plotArea>
    <c:legend>
      <c:legendPos val="b"/>
      <c:layout>
        <c:manualLayout>
          <c:xMode val="edge"/>
          <c:yMode val="edge"/>
          <c:x val="0.66878588418635165"/>
          <c:y val="6.0531317950077095E-2"/>
          <c:w val="0.32905878627150775"/>
          <c:h val="0.22131408089224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ill Sans MT" panose="020B0502020104020203" pitchFamily="34" charset="77"/>
              <a:ea typeface="+mn-ea"/>
              <a:cs typeface="+mn-cs"/>
            </a:defRPr>
          </a:pPr>
          <a:endParaRPr lang="en-US"/>
        </a:p>
      </c:txPr>
    </c:legend>
    <c:plotVisOnly val="1"/>
    <c:dispBlanksAs val="gap"/>
    <c:showDLblsOverMax val="0"/>
  </c:chart>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solidFill>
                <a:latin typeface="+mn-lt"/>
                <a:ea typeface="+mn-ea"/>
                <a:cs typeface="+mn-cs"/>
              </a:defRPr>
            </a:pPr>
            <a:r>
              <a:rPr lang="en-US" sz="3200" b="1">
                <a:solidFill>
                  <a:schemeClr val="tx1"/>
                </a:solidFill>
              </a:rPr>
              <a:t>Historic fixes</a:t>
            </a:r>
          </a:p>
        </c:rich>
      </c:tx>
      <c:layout>
        <c:manualLayout>
          <c:xMode val="edge"/>
          <c:yMode val="edge"/>
          <c:x val="0.26862581798315932"/>
          <c:y val="1.7725593064647372E-2"/>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1880018911"/>
        <c:axId val="1880020591"/>
      </c:barChart>
      <c:catAx>
        <c:axId val="1880018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1880020591"/>
        <c:crosses val="autoZero"/>
        <c:auto val="1"/>
        <c:lblAlgn val="ctr"/>
        <c:lblOffset val="100"/>
        <c:noMultiLvlLbl val="0"/>
      </c:catAx>
      <c:valAx>
        <c:axId val="18800205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1880018911"/>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3200" b="1" dirty="0">
                <a:solidFill>
                  <a:schemeClr val="tx1"/>
                </a:solidFill>
              </a:rPr>
              <a:t>48 Patches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Sheet1!$A$5</c:f>
              <c:strCache>
                <c:ptCount val="1"/>
              </c:strCache>
            </c:strRef>
          </c:tx>
          <c:spPr>
            <a:solidFill>
              <a:schemeClr val="accent1"/>
            </a:solidFill>
            <a:ln>
              <a:noFill/>
            </a:ln>
            <a:effectLst/>
          </c:spPr>
          <c:invertIfNegative val="0"/>
          <c:cat>
            <c:strRef>
              <c:f>Sheet1!$B$4:$D$4</c:f>
              <c:strCache>
                <c:ptCount val="3"/>
                <c:pt idx="0">
                  <c:v>Trim</c:v>
                </c:pt>
                <c:pt idx="1">
                  <c:v>Revise</c:v>
                </c:pt>
                <c:pt idx="2">
                  <c:v>Replace</c:v>
                </c:pt>
              </c:strCache>
            </c:strRef>
          </c:cat>
          <c:val>
            <c:numRef>
              <c:f>Sheet1!$B$5:$D$5</c:f>
              <c:numCache>
                <c:formatCode>General</c:formatCode>
                <c:ptCount val="3"/>
                <c:pt idx="0">
                  <c:v>3</c:v>
                </c:pt>
                <c:pt idx="1">
                  <c:v>35</c:v>
                </c:pt>
                <c:pt idx="2">
                  <c:v>15</c:v>
                </c:pt>
              </c:numCache>
            </c:numRef>
          </c:val>
          <c:extLst>
            <c:ext xmlns:c16="http://schemas.microsoft.com/office/drawing/2014/chart" uri="{C3380CC4-5D6E-409C-BE32-E72D297353CC}">
              <c16:uniqueId val="{00000000-C4E9-0E44-BAB2-6AE7A463B5D2}"/>
            </c:ext>
          </c:extLst>
        </c:ser>
        <c:dLbls>
          <c:showLegendKey val="0"/>
          <c:showVal val="0"/>
          <c:showCatName val="0"/>
          <c:showSerName val="0"/>
          <c:showPercent val="0"/>
          <c:showBubbleSize val="0"/>
        </c:dLbls>
        <c:gapWidth val="219"/>
        <c:overlap val="-27"/>
        <c:axId val="1718582639"/>
        <c:axId val="1879996015"/>
      </c:barChart>
      <c:catAx>
        <c:axId val="1718582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1879996015"/>
        <c:crosses val="autoZero"/>
        <c:auto val="1"/>
        <c:lblAlgn val="ctr"/>
        <c:lblOffset val="100"/>
        <c:noMultiLvlLbl val="0"/>
      </c:catAx>
      <c:valAx>
        <c:axId val="1879996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171858263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stacked"/>
        <c:varyColors val="0"/>
        <c:ser>
          <c:idx val="1"/>
          <c:order val="0"/>
          <c:tx>
            <c:strRef>
              <c:f>'SnykVulns-bin-summary'!$C$1</c:f>
              <c:strCache>
                <c:ptCount val="1"/>
                <c:pt idx="0">
                  <c:v>EHP</c:v>
                </c:pt>
              </c:strCache>
            </c:strRef>
          </c:tx>
          <c:spPr>
            <a:solidFill>
              <a:schemeClr val="tx1"/>
            </a:solidFill>
            <a:ln>
              <a:noFill/>
            </a:ln>
            <a:effectLst/>
          </c:spPr>
          <c:invertIfNegative val="0"/>
          <c:cat>
            <c:strRef>
              <c:f>'SnykVulns-bin-summary'!$A$2:$A$10</c:f>
              <c:strCache>
                <c:ptCount val="9"/>
                <c:pt idx="0">
                  <c:v>Other (CWEs 330, 208, 601, 90, …)</c:v>
                </c:pt>
                <c:pt idx="1">
                  <c:v>Improper Authentication (CWE 284)</c:v>
                </c:pt>
                <c:pt idx="2">
                  <c:v>Information Exposure (CWE 201)</c:v>
                </c:pt>
                <c:pt idx="3">
                  <c:v>Malicious Package (CWE 506)</c:v>
                </c:pt>
                <c:pt idx="4">
                  <c:v>Command Injection (CWE 77)</c:v>
                </c:pt>
                <c:pt idx="5">
                  <c:v>Denial of Service (CWE 400)</c:v>
                </c:pt>
                <c:pt idx="6">
                  <c:v>Man in the Middle (CWE 300)</c:v>
                </c:pt>
                <c:pt idx="7">
                  <c:v>Cross-Site Scripting (CWE 79)</c:v>
                </c:pt>
                <c:pt idx="8">
                  <c:v>Directory Traversal (CWE 22)</c:v>
                </c:pt>
              </c:strCache>
            </c:strRef>
          </c:cat>
          <c:val>
            <c:numRef>
              <c:f>'SnykVulns-bin-summary'!$C$2:$C$10</c:f>
              <c:numCache>
                <c:formatCode>General</c:formatCode>
                <c:ptCount val="9"/>
                <c:pt idx="0">
                  <c:v>11</c:v>
                </c:pt>
                <c:pt idx="1">
                  <c:v>0</c:v>
                </c:pt>
                <c:pt idx="2">
                  <c:v>0</c:v>
                </c:pt>
                <c:pt idx="3">
                  <c:v>0</c:v>
                </c:pt>
                <c:pt idx="4">
                  <c:v>0</c:v>
                </c:pt>
                <c:pt idx="5">
                  <c:v>126</c:v>
                </c:pt>
                <c:pt idx="6">
                  <c:v>0</c:v>
                </c:pt>
                <c:pt idx="7">
                  <c:v>0</c:v>
                </c:pt>
                <c:pt idx="8">
                  <c:v>266</c:v>
                </c:pt>
              </c:numCache>
            </c:numRef>
          </c:val>
          <c:extLst>
            <c:ext xmlns:c16="http://schemas.microsoft.com/office/drawing/2014/chart" uri="{C3380CC4-5D6E-409C-BE32-E72D297353CC}">
              <c16:uniqueId val="{00000000-A4F5-7A4B-BC6B-08253E5F5560}"/>
            </c:ext>
          </c:extLst>
        </c:ser>
        <c:ser>
          <c:idx val="0"/>
          <c:order val="1"/>
          <c:tx>
            <c:strRef>
              <c:f>'SnykVulns-bin-summary'!$D$1</c:f>
              <c:strCache>
                <c:ptCount val="1"/>
                <c:pt idx="0">
                  <c:v>Not EHP</c:v>
                </c:pt>
              </c:strCache>
            </c:strRef>
          </c:tx>
          <c:spPr>
            <a:solidFill>
              <a:schemeClr val="bg1">
                <a:lumMod val="75000"/>
              </a:schemeClr>
            </a:solidFill>
            <a:ln>
              <a:noFill/>
            </a:ln>
            <a:effectLst/>
          </c:spPr>
          <c:invertIfNegative val="0"/>
          <c:cat>
            <c:strRef>
              <c:f>'SnykVulns-bin-summary'!$A$2:$A$10</c:f>
              <c:strCache>
                <c:ptCount val="9"/>
                <c:pt idx="0">
                  <c:v>Other (CWEs 330, 208, 601, 90, …)</c:v>
                </c:pt>
                <c:pt idx="1">
                  <c:v>Improper Authentication (CWE 284)</c:v>
                </c:pt>
                <c:pt idx="2">
                  <c:v>Information Exposure (CWE 201)</c:v>
                </c:pt>
                <c:pt idx="3">
                  <c:v>Malicious Package (CWE 506)</c:v>
                </c:pt>
                <c:pt idx="4">
                  <c:v>Command Injection (CWE 77)</c:v>
                </c:pt>
                <c:pt idx="5">
                  <c:v>Denial of Service (CWE 400)</c:v>
                </c:pt>
                <c:pt idx="6">
                  <c:v>Man in the Middle (CWE 300)</c:v>
                </c:pt>
                <c:pt idx="7">
                  <c:v>Cross-Site Scripting (CWE 79)</c:v>
                </c:pt>
                <c:pt idx="8">
                  <c:v>Directory Traversal (CWE 22)</c:v>
                </c:pt>
              </c:strCache>
            </c:strRef>
          </c:cat>
          <c:val>
            <c:numRef>
              <c:f>'SnykVulns-bin-summary'!$D$2:$D$10</c:f>
              <c:numCache>
                <c:formatCode>General</c:formatCode>
                <c:ptCount val="9"/>
                <c:pt idx="0">
                  <c:v>114</c:v>
                </c:pt>
                <c:pt idx="1">
                  <c:v>20</c:v>
                </c:pt>
                <c:pt idx="2">
                  <c:v>35</c:v>
                </c:pt>
                <c:pt idx="3">
                  <c:v>65</c:v>
                </c:pt>
                <c:pt idx="4">
                  <c:v>95</c:v>
                </c:pt>
                <c:pt idx="5">
                  <c:v>29</c:v>
                </c:pt>
                <c:pt idx="6">
                  <c:v>158</c:v>
                </c:pt>
                <c:pt idx="7">
                  <c:v>191</c:v>
                </c:pt>
                <c:pt idx="8">
                  <c:v>22</c:v>
                </c:pt>
              </c:numCache>
            </c:numRef>
          </c:val>
          <c:extLst>
            <c:ext xmlns:c16="http://schemas.microsoft.com/office/drawing/2014/chart" uri="{C3380CC4-5D6E-409C-BE32-E72D297353CC}">
              <c16:uniqueId val="{00000001-A4F5-7A4B-BC6B-08253E5F5560}"/>
            </c:ext>
          </c:extLst>
        </c:ser>
        <c:dLbls>
          <c:showLegendKey val="0"/>
          <c:showVal val="0"/>
          <c:showCatName val="0"/>
          <c:showSerName val="0"/>
          <c:showPercent val="0"/>
          <c:showBubbleSize val="0"/>
        </c:dLbls>
        <c:gapWidth val="150"/>
        <c:overlap val="100"/>
        <c:axId val="-1284667776"/>
        <c:axId val="-1284665456"/>
      </c:barChart>
      <c:catAx>
        <c:axId val="-1284667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200" b="1" i="0" u="none" strike="noStrike" kern="1200" baseline="0">
                <a:solidFill>
                  <a:schemeClr val="tx1"/>
                </a:solidFill>
                <a:latin typeface="Calibri" panose="020F0502020204030204" pitchFamily="34" charset="0"/>
                <a:ea typeface="+mn-ea"/>
                <a:cs typeface="+mn-cs"/>
              </a:defRPr>
            </a:pPr>
            <a:endParaRPr lang="en-US"/>
          </a:p>
        </c:txPr>
        <c:crossAx val="-1284665456"/>
        <c:crosses val="autoZero"/>
        <c:auto val="1"/>
        <c:lblAlgn val="ctr"/>
        <c:lblOffset val="100"/>
        <c:noMultiLvlLbl val="0"/>
      </c:catAx>
      <c:valAx>
        <c:axId val="-1284665456"/>
        <c:scaling>
          <c:orientation val="minMax"/>
          <c:max val="300"/>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28466777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3200" dirty="0">
                <a:solidFill>
                  <a:schemeClr val="tx1"/>
                </a:solidFill>
              </a:rPr>
              <a:t>Degree of vulnerability</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Sheet1!$C$1</c:f>
              <c:strCache>
                <c:ptCount val="1"/>
                <c:pt idx="0">
                  <c:v>npm</c:v>
                </c:pt>
              </c:strCache>
            </c:strRef>
          </c:tx>
          <c:spPr>
            <a:solidFill>
              <a:schemeClr val="accent1"/>
            </a:solidFill>
            <a:ln>
              <a:noFill/>
            </a:ln>
            <a:effectLst/>
          </c:spPr>
          <c:invertIfNegative val="0"/>
          <c:cat>
            <c:strRef>
              <c:f>Sheet1!$A$2:$A$5</c:f>
              <c:strCache>
                <c:ptCount val="4"/>
                <c:pt idx="0">
                  <c:v>Exponential</c:v>
                </c:pt>
                <c:pt idx="1">
                  <c:v>n^2</c:v>
                </c:pt>
                <c:pt idx="2">
                  <c:v>n^3</c:v>
                </c:pt>
                <c:pt idx="3">
                  <c:v>n^4</c:v>
                </c:pt>
              </c:strCache>
            </c:strRef>
          </c:cat>
          <c:val>
            <c:numRef>
              <c:f>Sheet1!$C$2:$C$5</c:f>
              <c:numCache>
                <c:formatCode>General</c:formatCode>
                <c:ptCount val="4"/>
                <c:pt idx="0">
                  <c:v>10</c:v>
                </c:pt>
                <c:pt idx="1">
                  <c:v>74</c:v>
                </c:pt>
                <c:pt idx="2">
                  <c:v>15</c:v>
                </c:pt>
                <c:pt idx="3">
                  <c:v>1</c:v>
                </c:pt>
              </c:numCache>
            </c:numRef>
          </c:val>
          <c:extLst>
            <c:ext xmlns:c16="http://schemas.microsoft.com/office/drawing/2014/chart" uri="{C3380CC4-5D6E-409C-BE32-E72D297353CC}">
              <c16:uniqueId val="{00000000-F1D7-40A3-9F47-CBF7CE175A29}"/>
            </c:ext>
          </c:extLst>
        </c:ser>
        <c:ser>
          <c:idx val="1"/>
          <c:order val="1"/>
          <c:tx>
            <c:strRef>
              <c:f>Sheet1!$E$1</c:f>
              <c:strCache>
                <c:ptCount val="1"/>
                <c:pt idx="0">
                  <c:v>pypi</c:v>
                </c:pt>
              </c:strCache>
            </c:strRef>
          </c:tx>
          <c:spPr>
            <a:solidFill>
              <a:schemeClr val="accent3"/>
            </a:solidFill>
            <a:ln>
              <a:noFill/>
            </a:ln>
            <a:effectLst/>
          </c:spPr>
          <c:invertIfNegative val="0"/>
          <c:cat>
            <c:strRef>
              <c:f>Sheet1!$A$2:$A$5</c:f>
              <c:strCache>
                <c:ptCount val="4"/>
                <c:pt idx="0">
                  <c:v>Exponential</c:v>
                </c:pt>
                <c:pt idx="1">
                  <c:v>n^2</c:v>
                </c:pt>
                <c:pt idx="2">
                  <c:v>n^3</c:v>
                </c:pt>
                <c:pt idx="3">
                  <c:v>n^4</c:v>
                </c:pt>
              </c:strCache>
            </c:strRef>
          </c:cat>
          <c:val>
            <c:numRef>
              <c:f>Sheet1!$E$2:$E$5</c:f>
              <c:numCache>
                <c:formatCode>General</c:formatCode>
                <c:ptCount val="4"/>
                <c:pt idx="0">
                  <c:v>8</c:v>
                </c:pt>
                <c:pt idx="1">
                  <c:v>76</c:v>
                </c:pt>
                <c:pt idx="2">
                  <c:v>15</c:v>
                </c:pt>
                <c:pt idx="3">
                  <c:v>1</c:v>
                </c:pt>
              </c:numCache>
            </c:numRef>
          </c:val>
          <c:extLst>
            <c:ext xmlns:c16="http://schemas.microsoft.com/office/drawing/2014/chart" uri="{C3380CC4-5D6E-409C-BE32-E72D297353CC}">
              <c16:uniqueId val="{00000001-F1D7-40A3-9F47-CBF7CE175A29}"/>
            </c:ext>
          </c:extLst>
        </c:ser>
        <c:dLbls>
          <c:showLegendKey val="0"/>
          <c:showVal val="0"/>
          <c:showCatName val="0"/>
          <c:showSerName val="0"/>
          <c:showPercent val="0"/>
          <c:showBubbleSize val="0"/>
        </c:dLbls>
        <c:gapWidth val="219"/>
        <c:overlap val="-27"/>
        <c:axId val="444960416"/>
        <c:axId val="444968616"/>
      </c:barChart>
      <c:catAx>
        <c:axId val="44496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444968616"/>
        <c:crosses val="autoZero"/>
        <c:auto val="1"/>
        <c:lblAlgn val="ctr"/>
        <c:lblOffset val="100"/>
        <c:noMultiLvlLbl val="0"/>
      </c:catAx>
      <c:valAx>
        <c:axId val="444968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200" b="0" i="0" u="none" strike="noStrike" kern="1200" baseline="0">
                    <a:solidFill>
                      <a:schemeClr val="tx1"/>
                    </a:solidFill>
                    <a:latin typeface="+mn-lt"/>
                    <a:ea typeface="+mn-ea"/>
                    <a:cs typeface="+mn-cs"/>
                  </a:defRPr>
                </a:pPr>
                <a:r>
                  <a:rPr lang="en-US" sz="3200" dirty="0">
                    <a:solidFill>
                      <a:schemeClr val="tx1"/>
                    </a:solidFill>
                  </a:rPr>
                  <a:t>% of SL regexes</a:t>
                </a:r>
              </a:p>
            </c:rich>
          </c:tx>
          <c:layout>
            <c:manualLayout>
              <c:xMode val="edge"/>
              <c:yMode val="edge"/>
              <c:x val="1.4540035702084514E-3"/>
              <c:y val="0.14839937996064165"/>
            </c:manualLayout>
          </c:layout>
          <c:overlay val="0"/>
          <c:spPr>
            <a:noFill/>
            <a:ln>
              <a:noFill/>
            </a:ln>
            <a:effectLst/>
          </c:spPr>
          <c:txPr>
            <a:bodyPr rot="-54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444960416"/>
        <c:crosses val="autoZero"/>
        <c:crossBetween val="between"/>
      </c:valAx>
      <c:spPr>
        <a:noFill/>
        <a:ln>
          <a:noFill/>
        </a:ln>
        <a:effectLst/>
      </c:spPr>
    </c:plotArea>
    <c:legend>
      <c:legendPos val="b"/>
      <c:layout>
        <c:manualLayout>
          <c:xMode val="edge"/>
          <c:yMode val="edge"/>
          <c:x val="0.25911522852356583"/>
          <c:y val="0.87578233224565771"/>
          <c:w val="0.47304552153161761"/>
          <c:h val="0.10733650471753184"/>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solidFill>
                <a:latin typeface="+mn-lt"/>
                <a:ea typeface="+mn-ea"/>
                <a:cs typeface="+mn-cs"/>
              </a:defRPr>
            </a:pPr>
            <a:r>
              <a:rPr lang="en-US" sz="3200" dirty="0">
                <a:solidFill>
                  <a:schemeClr val="tx1"/>
                </a:solidFill>
              </a:rPr>
              <a:t>Historic</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Sheet1!$B$1:$D$1</c:f>
              <c:strCache>
                <c:ptCount val="3"/>
                <c:pt idx="0">
                  <c:v>Trim</c:v>
                </c:pt>
                <c:pt idx="1">
                  <c:v>Revise</c:v>
                </c:pt>
                <c:pt idx="2">
                  <c:v>Replace</c:v>
                </c:pt>
              </c:strCache>
            </c:strRef>
          </c:cat>
          <c:val>
            <c:numRef>
              <c:f>Sheet1!$B$2:$D$2</c:f>
              <c:numCache>
                <c:formatCode>General</c:formatCode>
                <c:ptCount val="3"/>
                <c:pt idx="0">
                  <c:v>8</c:v>
                </c:pt>
                <c:pt idx="1">
                  <c:v>18</c:v>
                </c:pt>
                <c:pt idx="2">
                  <c:v>11</c:v>
                </c:pt>
              </c:numCache>
            </c:numRef>
          </c:val>
          <c:extLst>
            <c:ext xmlns:c16="http://schemas.microsoft.com/office/drawing/2014/chart" uri="{C3380CC4-5D6E-409C-BE32-E72D297353CC}">
              <c16:uniqueId val="{00000000-0BF9-1546-875A-E14C93879181}"/>
            </c:ext>
          </c:extLst>
        </c:ser>
        <c:dLbls>
          <c:showLegendKey val="0"/>
          <c:showVal val="0"/>
          <c:showCatName val="0"/>
          <c:showSerName val="0"/>
          <c:showPercent val="0"/>
          <c:showBubbleSize val="0"/>
        </c:dLbls>
        <c:gapWidth val="219"/>
        <c:overlap val="-27"/>
        <c:axId val="1880018911"/>
        <c:axId val="1880020591"/>
      </c:barChart>
      <c:catAx>
        <c:axId val="1880018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1880020591"/>
        <c:crosses val="autoZero"/>
        <c:auto val="1"/>
        <c:lblAlgn val="ctr"/>
        <c:lblOffset val="100"/>
        <c:noMultiLvlLbl val="0"/>
      </c:catAx>
      <c:valAx>
        <c:axId val="18800205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1880018911"/>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3200" dirty="0">
                <a:solidFill>
                  <a:schemeClr val="tx1"/>
                </a:solidFill>
              </a:rPr>
              <a:t>New Fixes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Sheet1!$A$5</c:f>
              <c:strCache>
                <c:ptCount val="1"/>
              </c:strCache>
            </c:strRef>
          </c:tx>
          <c:spPr>
            <a:solidFill>
              <a:schemeClr val="accent1"/>
            </a:solidFill>
            <a:ln>
              <a:noFill/>
            </a:ln>
            <a:effectLst/>
          </c:spPr>
          <c:invertIfNegative val="0"/>
          <c:cat>
            <c:strRef>
              <c:f>Sheet1!$B$4:$D$4</c:f>
              <c:strCache>
                <c:ptCount val="3"/>
                <c:pt idx="0">
                  <c:v>Trim</c:v>
                </c:pt>
                <c:pt idx="1">
                  <c:v>Revise</c:v>
                </c:pt>
                <c:pt idx="2">
                  <c:v>Replace</c:v>
                </c:pt>
              </c:strCache>
            </c:strRef>
          </c:cat>
          <c:val>
            <c:numRef>
              <c:f>Sheet1!$B$5:$D$5</c:f>
              <c:numCache>
                <c:formatCode>General</c:formatCode>
                <c:ptCount val="3"/>
                <c:pt idx="0">
                  <c:v>3</c:v>
                </c:pt>
                <c:pt idx="1">
                  <c:v>35</c:v>
                </c:pt>
                <c:pt idx="2">
                  <c:v>15</c:v>
                </c:pt>
              </c:numCache>
            </c:numRef>
          </c:val>
          <c:extLst>
            <c:ext xmlns:c16="http://schemas.microsoft.com/office/drawing/2014/chart" uri="{C3380CC4-5D6E-409C-BE32-E72D297353CC}">
              <c16:uniqueId val="{00000000-C4E9-0E44-BAB2-6AE7A463B5D2}"/>
            </c:ext>
          </c:extLst>
        </c:ser>
        <c:dLbls>
          <c:showLegendKey val="0"/>
          <c:showVal val="0"/>
          <c:showCatName val="0"/>
          <c:showSerName val="0"/>
          <c:showPercent val="0"/>
          <c:showBubbleSize val="0"/>
        </c:dLbls>
        <c:gapWidth val="219"/>
        <c:overlap val="-27"/>
        <c:axId val="1718582639"/>
        <c:axId val="1879996015"/>
      </c:barChart>
      <c:catAx>
        <c:axId val="1718582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1879996015"/>
        <c:crosses val="autoZero"/>
        <c:auto val="1"/>
        <c:lblAlgn val="ctr"/>
        <c:lblOffset val="100"/>
        <c:noMultiLvlLbl val="0"/>
      </c:catAx>
      <c:valAx>
        <c:axId val="1879996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171858263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800" dirty="0">
                <a:solidFill>
                  <a:schemeClr val="tx1"/>
                </a:solidFill>
                <a:latin typeface="Calibri" panose="020F0502020204030204" pitchFamily="34" charset="0"/>
                <a:cs typeface="Calibri" panose="020F0502020204030204" pitchFamily="34" charset="0"/>
              </a:rPr>
              <a:t>% ReDoS</a:t>
            </a:r>
            <a:r>
              <a:rPr lang="en-US" sz="2800" baseline="0" dirty="0">
                <a:solidFill>
                  <a:schemeClr val="tx1"/>
                </a:solidFill>
                <a:latin typeface="Calibri" panose="020F0502020204030204" pitchFamily="34" charset="0"/>
                <a:cs typeface="Calibri" panose="020F0502020204030204" pitchFamily="34" charset="0"/>
              </a:rPr>
              <a:t> Regexes</a:t>
            </a:r>
            <a:endParaRPr lang="en-US" sz="2800" dirty="0">
              <a:solidFill>
                <a:schemeClr val="tx1"/>
              </a:solidFill>
              <a:latin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Sheet1!$B$13</c:f>
              <c:strCache>
                <c:ptCount val="1"/>
                <c:pt idx="0">
                  <c:v>N</c:v>
                </c:pt>
              </c:strCache>
            </c:strRef>
          </c:tx>
          <c:spPr>
            <a:solidFill>
              <a:schemeClr val="accent1"/>
            </a:solidFill>
            <a:ln>
              <a:noFill/>
            </a:ln>
            <a:effectLst/>
          </c:spPr>
          <c:invertIfNegative val="0"/>
          <c:cat>
            <c:strRef>
              <c:f>Sheet1!$A$14:$A$16</c:f>
              <c:strCache>
                <c:ptCount val="3"/>
                <c:pt idx="0">
                  <c:v>SH</c:v>
                </c:pt>
                <c:pt idx="1">
                  <c:v>QOD</c:v>
                </c:pt>
                <c:pt idx="2">
                  <c:v>QOA</c:v>
                </c:pt>
              </c:strCache>
            </c:strRef>
          </c:cat>
          <c:val>
            <c:numRef>
              <c:f>Sheet1!$B$14:$B$16</c:f>
              <c:numCache>
                <c:formatCode>General</c:formatCode>
                <c:ptCount val="3"/>
                <c:pt idx="0">
                  <c:v>12</c:v>
                </c:pt>
                <c:pt idx="1">
                  <c:v>1</c:v>
                </c:pt>
                <c:pt idx="2">
                  <c:v>71</c:v>
                </c:pt>
              </c:numCache>
            </c:numRef>
          </c:val>
          <c:extLst>
            <c:ext xmlns:c16="http://schemas.microsoft.com/office/drawing/2014/chart" uri="{C3380CC4-5D6E-409C-BE32-E72D297353CC}">
              <c16:uniqueId val="{00000000-421B-C04C-B65A-61E968A57FDB}"/>
            </c:ext>
          </c:extLst>
        </c:ser>
        <c:ser>
          <c:idx val="1"/>
          <c:order val="1"/>
          <c:tx>
            <c:strRef>
              <c:f>Sheet1!$C$13</c:f>
              <c:strCache>
                <c:ptCount val="1"/>
                <c:pt idx="0">
                  <c:v>P</c:v>
                </c:pt>
              </c:strCache>
            </c:strRef>
          </c:tx>
          <c:spPr>
            <a:solidFill>
              <a:schemeClr val="accent3"/>
            </a:solidFill>
            <a:ln>
              <a:noFill/>
            </a:ln>
            <a:effectLst/>
          </c:spPr>
          <c:invertIfNegative val="0"/>
          <c:cat>
            <c:strRef>
              <c:f>Sheet1!$A$14:$A$16</c:f>
              <c:strCache>
                <c:ptCount val="3"/>
                <c:pt idx="0">
                  <c:v>SH</c:v>
                </c:pt>
                <c:pt idx="1">
                  <c:v>QOD</c:v>
                </c:pt>
                <c:pt idx="2">
                  <c:v>QOA</c:v>
                </c:pt>
              </c:strCache>
            </c:strRef>
          </c:cat>
          <c:val>
            <c:numRef>
              <c:f>Sheet1!$C$14:$C$16</c:f>
              <c:numCache>
                <c:formatCode>General</c:formatCode>
                <c:ptCount val="3"/>
                <c:pt idx="0">
                  <c:v>2</c:v>
                </c:pt>
                <c:pt idx="1">
                  <c:v>1</c:v>
                </c:pt>
                <c:pt idx="2">
                  <c:v>79</c:v>
                </c:pt>
              </c:numCache>
            </c:numRef>
          </c:val>
          <c:extLst>
            <c:ext xmlns:c16="http://schemas.microsoft.com/office/drawing/2014/chart" uri="{C3380CC4-5D6E-409C-BE32-E72D297353CC}">
              <c16:uniqueId val="{00000001-421B-C04C-B65A-61E968A57FDB}"/>
            </c:ext>
          </c:extLst>
        </c:ser>
        <c:dLbls>
          <c:showLegendKey val="0"/>
          <c:showVal val="0"/>
          <c:showCatName val="0"/>
          <c:showSerName val="0"/>
          <c:showPercent val="0"/>
          <c:showBubbleSize val="0"/>
        </c:dLbls>
        <c:gapWidth val="219"/>
        <c:overlap val="-27"/>
        <c:axId val="1827008639"/>
        <c:axId val="1827010319"/>
      </c:barChart>
      <c:catAx>
        <c:axId val="182700863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1827010319"/>
        <c:crosses val="autoZero"/>
        <c:auto val="1"/>
        <c:lblAlgn val="ctr"/>
        <c:lblOffset val="100"/>
        <c:noMultiLvlLbl val="0"/>
      </c:catAx>
      <c:valAx>
        <c:axId val="1827010319"/>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1827008639"/>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C3C943-BB6A-C44F-85C8-42610271C7C3}"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US"/>
        </a:p>
      </dgm:t>
    </dgm:pt>
    <dgm:pt modelId="{E35236B7-5FBF-F748-B65C-0E583C64577D}">
      <dgm:prSet phldrT="[Text]" custT="1"/>
      <dgm:spPr/>
      <dgm:t>
        <a:bodyPr/>
        <a:lstStyle/>
        <a:p>
          <a:pPr>
            <a:lnSpc>
              <a:spcPct val="150000"/>
            </a:lnSpc>
          </a:pPr>
          <a:r>
            <a:rPr lang="en-US" sz="4000" dirty="0"/>
            <a:t>Background</a:t>
          </a:r>
        </a:p>
      </dgm:t>
    </dgm:pt>
    <dgm:pt modelId="{518FD6E6-A8ED-2F42-9A91-3974B4F5F371}" type="parTrans" cxnId="{CF97A237-6114-4C47-876B-9D5E019890CA}">
      <dgm:prSet/>
      <dgm:spPr/>
      <dgm:t>
        <a:bodyPr/>
        <a:lstStyle/>
        <a:p>
          <a:endParaRPr lang="en-US"/>
        </a:p>
      </dgm:t>
    </dgm:pt>
    <dgm:pt modelId="{86F6BDD4-A41B-B843-BBD0-62E5F2F0C52E}" type="sibTrans" cxnId="{CF97A237-6114-4C47-876B-9D5E019890CA}">
      <dgm:prSet custT="1"/>
      <dgm:spPr/>
      <dgm:t>
        <a:bodyPr/>
        <a:lstStyle/>
        <a:p>
          <a:pPr>
            <a:lnSpc>
              <a:spcPct val="150000"/>
            </a:lnSpc>
          </a:pPr>
          <a:endParaRPr lang="en-US" sz="1800"/>
        </a:p>
      </dgm:t>
    </dgm:pt>
    <dgm:pt modelId="{54E4BFDC-2B4A-CB4D-83F6-718C8A6B223B}">
      <dgm:prSet phldrT="[Text]" custT="1"/>
      <dgm:spPr/>
      <dgm:t>
        <a:bodyPr/>
        <a:lstStyle/>
        <a:p>
          <a:pPr>
            <a:lnSpc>
              <a:spcPct val="150000"/>
            </a:lnSpc>
          </a:pPr>
          <a:r>
            <a:rPr lang="en-US" sz="4000" dirty="0"/>
            <a:t>Impact</a:t>
          </a:r>
        </a:p>
      </dgm:t>
    </dgm:pt>
    <dgm:pt modelId="{56685973-B860-2F4B-933E-5C48DA01881E}" type="parTrans" cxnId="{9BA8F002-14B1-EE4F-8075-1C6DDF1970D3}">
      <dgm:prSet/>
      <dgm:spPr/>
      <dgm:t>
        <a:bodyPr/>
        <a:lstStyle/>
        <a:p>
          <a:endParaRPr lang="en-US"/>
        </a:p>
      </dgm:t>
    </dgm:pt>
    <dgm:pt modelId="{9114F3D3-91E3-EC4A-9EB9-CD0E54D4EAB5}" type="sibTrans" cxnId="{9BA8F002-14B1-EE4F-8075-1C6DDF1970D3}">
      <dgm:prSet custT="1"/>
      <dgm:spPr/>
      <dgm:t>
        <a:bodyPr/>
        <a:lstStyle/>
        <a:p>
          <a:pPr>
            <a:lnSpc>
              <a:spcPct val="150000"/>
            </a:lnSpc>
          </a:pPr>
          <a:endParaRPr lang="en-US" sz="1800"/>
        </a:p>
      </dgm:t>
    </dgm:pt>
    <dgm:pt modelId="{DF0B91F5-94B9-7F49-8F5A-C337D5E165BD}">
      <dgm:prSet phldrT="[Text]" custT="1"/>
      <dgm:spPr/>
      <dgm:t>
        <a:bodyPr/>
        <a:lstStyle/>
        <a:p>
          <a:pPr>
            <a:lnSpc>
              <a:spcPct val="150000"/>
            </a:lnSpc>
          </a:pPr>
          <a:r>
            <a:rPr lang="en-US" sz="4000" dirty="0"/>
            <a:t>Defeat</a:t>
          </a:r>
        </a:p>
      </dgm:t>
    </dgm:pt>
    <dgm:pt modelId="{8D49E1BC-3A05-854D-A006-6E7BA44E50B7}" type="parTrans" cxnId="{9A7EFC0C-487A-DB4B-8825-E4ADB33269E3}">
      <dgm:prSet/>
      <dgm:spPr/>
      <dgm:t>
        <a:bodyPr/>
        <a:lstStyle/>
        <a:p>
          <a:endParaRPr lang="en-US"/>
        </a:p>
      </dgm:t>
    </dgm:pt>
    <dgm:pt modelId="{C28E32D3-89DD-B04A-9BB8-EE7F06ACDA3F}" type="sibTrans" cxnId="{9A7EFC0C-487A-DB4B-8825-E4ADB33269E3}">
      <dgm:prSet/>
      <dgm:spPr/>
      <dgm:t>
        <a:bodyPr/>
        <a:lstStyle/>
        <a:p>
          <a:endParaRPr lang="en-US"/>
        </a:p>
      </dgm:t>
    </dgm:pt>
    <dgm:pt modelId="{192FEB86-D718-D54E-914E-DD1864177D6B}" type="pres">
      <dgm:prSet presAssocID="{5EC3C943-BB6A-C44F-85C8-42610271C7C3}" presName="Name0" presStyleCnt="0">
        <dgm:presLayoutVars>
          <dgm:dir/>
          <dgm:resizeHandles val="exact"/>
        </dgm:presLayoutVars>
      </dgm:prSet>
      <dgm:spPr/>
    </dgm:pt>
    <dgm:pt modelId="{26ED7DBC-3829-DE4A-A734-BF6A8D19E0CB}" type="pres">
      <dgm:prSet presAssocID="{E35236B7-5FBF-F748-B65C-0E583C64577D}" presName="node" presStyleLbl="node1" presStyleIdx="0" presStyleCnt="3" custScaleX="153657" custLinFactY="-40361" custLinFactNeighborX="6979" custLinFactNeighborY="-100000">
        <dgm:presLayoutVars>
          <dgm:bulletEnabled val="1"/>
        </dgm:presLayoutVars>
      </dgm:prSet>
      <dgm:spPr/>
    </dgm:pt>
    <dgm:pt modelId="{DA10441C-5D23-0441-9861-912A027A0448}" type="pres">
      <dgm:prSet presAssocID="{86F6BDD4-A41B-B843-BBD0-62E5F2F0C52E}" presName="sibTrans" presStyleLbl="sibTrans2D1" presStyleIdx="0" presStyleCnt="2"/>
      <dgm:spPr/>
    </dgm:pt>
    <dgm:pt modelId="{A3F39B4E-5E3B-7C40-82E7-B5621A021D59}" type="pres">
      <dgm:prSet presAssocID="{86F6BDD4-A41B-B843-BBD0-62E5F2F0C52E}" presName="connectorText" presStyleLbl="sibTrans2D1" presStyleIdx="0" presStyleCnt="2"/>
      <dgm:spPr/>
    </dgm:pt>
    <dgm:pt modelId="{9925828E-536B-1247-BC05-6C067D5DD7F6}" type="pres">
      <dgm:prSet presAssocID="{54E4BFDC-2B4A-CB4D-83F6-718C8A6B223B}" presName="node" presStyleLbl="node1" presStyleIdx="1" presStyleCnt="3" custLinFactX="-100000" custLinFactNeighborX="-166733" custLinFactNeighborY="20017">
        <dgm:presLayoutVars>
          <dgm:bulletEnabled val="1"/>
        </dgm:presLayoutVars>
      </dgm:prSet>
      <dgm:spPr/>
    </dgm:pt>
    <dgm:pt modelId="{884503D6-255C-B94C-82A8-14983DCC9456}" type="pres">
      <dgm:prSet presAssocID="{9114F3D3-91E3-EC4A-9EB9-CD0E54D4EAB5}" presName="sibTrans" presStyleLbl="sibTrans2D1" presStyleIdx="1" presStyleCnt="2"/>
      <dgm:spPr/>
    </dgm:pt>
    <dgm:pt modelId="{CBE21B4F-8C0F-BB43-85BF-45094EEB4AA7}" type="pres">
      <dgm:prSet presAssocID="{9114F3D3-91E3-EC4A-9EB9-CD0E54D4EAB5}" presName="connectorText" presStyleLbl="sibTrans2D1" presStyleIdx="1" presStyleCnt="2"/>
      <dgm:spPr/>
    </dgm:pt>
    <dgm:pt modelId="{DFAEF00D-D8EE-D948-90F8-260A45C87DCF}" type="pres">
      <dgm:prSet presAssocID="{DF0B91F5-94B9-7F49-8F5A-C337D5E165BD}" presName="node" presStyleLbl="node1" presStyleIdx="2" presStyleCnt="3" custLinFactX="-200000" custLinFactY="79305" custLinFactNeighborX="-261590" custLinFactNeighborY="100000">
        <dgm:presLayoutVars>
          <dgm:bulletEnabled val="1"/>
        </dgm:presLayoutVars>
      </dgm:prSet>
      <dgm:spPr/>
    </dgm:pt>
  </dgm:ptLst>
  <dgm:cxnLst>
    <dgm:cxn modelId="{9BA8F002-14B1-EE4F-8075-1C6DDF1970D3}" srcId="{5EC3C943-BB6A-C44F-85C8-42610271C7C3}" destId="{54E4BFDC-2B4A-CB4D-83F6-718C8A6B223B}" srcOrd="1" destOrd="0" parTransId="{56685973-B860-2F4B-933E-5C48DA01881E}" sibTransId="{9114F3D3-91E3-EC4A-9EB9-CD0E54D4EAB5}"/>
    <dgm:cxn modelId="{BFBBC00B-E32D-AD4A-9D6A-C4DB4C87032C}" type="presOf" srcId="{86F6BDD4-A41B-B843-BBD0-62E5F2F0C52E}" destId="{DA10441C-5D23-0441-9861-912A027A0448}" srcOrd="0" destOrd="0" presId="urn:microsoft.com/office/officeart/2005/8/layout/process1"/>
    <dgm:cxn modelId="{9A7EFC0C-487A-DB4B-8825-E4ADB33269E3}" srcId="{5EC3C943-BB6A-C44F-85C8-42610271C7C3}" destId="{DF0B91F5-94B9-7F49-8F5A-C337D5E165BD}" srcOrd="2" destOrd="0" parTransId="{8D49E1BC-3A05-854D-A006-6E7BA44E50B7}" sibTransId="{C28E32D3-89DD-B04A-9BB8-EE7F06ACDA3F}"/>
    <dgm:cxn modelId="{3BF3A821-6D84-C347-AC20-3490303B30F5}" type="presOf" srcId="{54E4BFDC-2B4A-CB4D-83F6-718C8A6B223B}" destId="{9925828E-536B-1247-BC05-6C067D5DD7F6}" srcOrd="0" destOrd="0" presId="urn:microsoft.com/office/officeart/2005/8/layout/process1"/>
    <dgm:cxn modelId="{CF97A237-6114-4C47-876B-9D5E019890CA}" srcId="{5EC3C943-BB6A-C44F-85C8-42610271C7C3}" destId="{E35236B7-5FBF-F748-B65C-0E583C64577D}" srcOrd="0" destOrd="0" parTransId="{518FD6E6-A8ED-2F42-9A91-3974B4F5F371}" sibTransId="{86F6BDD4-A41B-B843-BBD0-62E5F2F0C52E}"/>
    <dgm:cxn modelId="{A5AACF83-18BF-6D41-8FEF-8684E3F5B2A1}" type="presOf" srcId="{5EC3C943-BB6A-C44F-85C8-42610271C7C3}" destId="{192FEB86-D718-D54E-914E-DD1864177D6B}" srcOrd="0" destOrd="0" presId="urn:microsoft.com/office/officeart/2005/8/layout/process1"/>
    <dgm:cxn modelId="{7330E58E-3490-AE41-A969-6B1D66F133B7}" type="presOf" srcId="{86F6BDD4-A41B-B843-BBD0-62E5F2F0C52E}" destId="{A3F39B4E-5E3B-7C40-82E7-B5621A021D59}" srcOrd="1" destOrd="0" presId="urn:microsoft.com/office/officeart/2005/8/layout/process1"/>
    <dgm:cxn modelId="{3688F9B8-82EA-F64D-B7E9-0C10310BFACD}" type="presOf" srcId="{9114F3D3-91E3-EC4A-9EB9-CD0E54D4EAB5}" destId="{884503D6-255C-B94C-82A8-14983DCC9456}" srcOrd="0" destOrd="0" presId="urn:microsoft.com/office/officeart/2005/8/layout/process1"/>
    <dgm:cxn modelId="{0EBB2BC3-6C96-E54B-9D35-92E74AD0EB2E}" type="presOf" srcId="{E35236B7-5FBF-F748-B65C-0E583C64577D}" destId="{26ED7DBC-3829-DE4A-A734-BF6A8D19E0CB}" srcOrd="0" destOrd="0" presId="urn:microsoft.com/office/officeart/2005/8/layout/process1"/>
    <dgm:cxn modelId="{8DDF4AD6-FE5C-D34E-8801-739C3477947A}" type="presOf" srcId="{9114F3D3-91E3-EC4A-9EB9-CD0E54D4EAB5}" destId="{CBE21B4F-8C0F-BB43-85BF-45094EEB4AA7}" srcOrd="1" destOrd="0" presId="urn:microsoft.com/office/officeart/2005/8/layout/process1"/>
    <dgm:cxn modelId="{4C1275F8-7EBC-E74A-B93C-BA36385075A5}" type="presOf" srcId="{DF0B91F5-94B9-7F49-8F5A-C337D5E165BD}" destId="{DFAEF00D-D8EE-D948-90F8-260A45C87DCF}" srcOrd="0" destOrd="0" presId="urn:microsoft.com/office/officeart/2005/8/layout/process1"/>
    <dgm:cxn modelId="{2A70478F-F53A-F440-8F53-D7E31304CC99}" type="presParOf" srcId="{192FEB86-D718-D54E-914E-DD1864177D6B}" destId="{26ED7DBC-3829-DE4A-A734-BF6A8D19E0CB}" srcOrd="0" destOrd="0" presId="urn:microsoft.com/office/officeart/2005/8/layout/process1"/>
    <dgm:cxn modelId="{B5FC097B-7FFE-2942-9E97-5B2E6650EDE4}" type="presParOf" srcId="{192FEB86-D718-D54E-914E-DD1864177D6B}" destId="{DA10441C-5D23-0441-9861-912A027A0448}" srcOrd="1" destOrd="0" presId="urn:microsoft.com/office/officeart/2005/8/layout/process1"/>
    <dgm:cxn modelId="{8B317B27-737C-9F41-8321-EEBE48AB8086}" type="presParOf" srcId="{DA10441C-5D23-0441-9861-912A027A0448}" destId="{A3F39B4E-5E3B-7C40-82E7-B5621A021D59}" srcOrd="0" destOrd="0" presId="urn:microsoft.com/office/officeart/2005/8/layout/process1"/>
    <dgm:cxn modelId="{4E0EA083-4A55-2E41-801E-084BBE68A6B5}" type="presParOf" srcId="{192FEB86-D718-D54E-914E-DD1864177D6B}" destId="{9925828E-536B-1247-BC05-6C067D5DD7F6}" srcOrd="2" destOrd="0" presId="urn:microsoft.com/office/officeart/2005/8/layout/process1"/>
    <dgm:cxn modelId="{0D972C60-8D5B-B647-A227-0E87DA5ED04C}" type="presParOf" srcId="{192FEB86-D718-D54E-914E-DD1864177D6B}" destId="{884503D6-255C-B94C-82A8-14983DCC9456}" srcOrd="3" destOrd="0" presId="urn:microsoft.com/office/officeart/2005/8/layout/process1"/>
    <dgm:cxn modelId="{549E2755-DDD6-4846-AC4B-13FB660E9798}" type="presParOf" srcId="{884503D6-255C-B94C-82A8-14983DCC9456}" destId="{CBE21B4F-8C0F-BB43-85BF-45094EEB4AA7}" srcOrd="0" destOrd="0" presId="urn:microsoft.com/office/officeart/2005/8/layout/process1"/>
    <dgm:cxn modelId="{11D61AE8-8723-7347-94FE-B9B52411E822}" type="presParOf" srcId="{192FEB86-D718-D54E-914E-DD1864177D6B}" destId="{DFAEF00D-D8EE-D948-90F8-260A45C87DC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C3C943-BB6A-C44F-85C8-42610271C7C3}"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US"/>
        </a:p>
      </dgm:t>
    </dgm:pt>
    <dgm:pt modelId="{E35236B7-5FBF-F748-B65C-0E583C64577D}">
      <dgm:prSet phldrT="[Text]" custT="1"/>
      <dgm:spPr/>
      <dgm:t>
        <a:bodyPr/>
        <a:lstStyle/>
        <a:p>
          <a:pPr>
            <a:lnSpc>
              <a:spcPct val="150000"/>
            </a:lnSpc>
          </a:pPr>
          <a:r>
            <a:rPr lang="en-US" sz="4000" dirty="0"/>
            <a:t>Background</a:t>
          </a:r>
        </a:p>
      </dgm:t>
    </dgm:pt>
    <dgm:pt modelId="{518FD6E6-A8ED-2F42-9A91-3974B4F5F371}" type="parTrans" cxnId="{CF97A237-6114-4C47-876B-9D5E019890CA}">
      <dgm:prSet/>
      <dgm:spPr/>
      <dgm:t>
        <a:bodyPr/>
        <a:lstStyle/>
        <a:p>
          <a:endParaRPr lang="en-US"/>
        </a:p>
      </dgm:t>
    </dgm:pt>
    <dgm:pt modelId="{86F6BDD4-A41B-B843-BBD0-62E5F2F0C52E}" type="sibTrans" cxnId="{CF97A237-6114-4C47-876B-9D5E019890CA}">
      <dgm:prSet custT="1"/>
      <dgm:spPr/>
      <dgm:t>
        <a:bodyPr/>
        <a:lstStyle/>
        <a:p>
          <a:pPr>
            <a:lnSpc>
              <a:spcPct val="150000"/>
            </a:lnSpc>
          </a:pPr>
          <a:endParaRPr lang="en-US" sz="1800"/>
        </a:p>
      </dgm:t>
    </dgm:pt>
    <dgm:pt modelId="{54E4BFDC-2B4A-CB4D-83F6-718C8A6B223B}">
      <dgm:prSet phldrT="[Text]" custT="1"/>
      <dgm:spPr>
        <a:solidFill>
          <a:schemeClr val="accent1">
            <a:hueOff val="0"/>
            <a:satOff val="0"/>
            <a:lumOff val="0"/>
            <a:alpha val="50000"/>
          </a:schemeClr>
        </a:solidFill>
      </dgm:spPr>
      <dgm:t>
        <a:bodyPr/>
        <a:lstStyle/>
        <a:p>
          <a:pPr>
            <a:lnSpc>
              <a:spcPct val="150000"/>
            </a:lnSpc>
          </a:pPr>
          <a:r>
            <a:rPr lang="en-US" sz="4000" dirty="0"/>
            <a:t>Impact</a:t>
          </a:r>
        </a:p>
      </dgm:t>
    </dgm:pt>
    <dgm:pt modelId="{56685973-B860-2F4B-933E-5C48DA01881E}" type="parTrans" cxnId="{9BA8F002-14B1-EE4F-8075-1C6DDF1970D3}">
      <dgm:prSet/>
      <dgm:spPr/>
      <dgm:t>
        <a:bodyPr/>
        <a:lstStyle/>
        <a:p>
          <a:endParaRPr lang="en-US"/>
        </a:p>
      </dgm:t>
    </dgm:pt>
    <dgm:pt modelId="{9114F3D3-91E3-EC4A-9EB9-CD0E54D4EAB5}" type="sibTrans" cxnId="{9BA8F002-14B1-EE4F-8075-1C6DDF1970D3}">
      <dgm:prSet custT="1"/>
      <dgm:spPr/>
      <dgm:t>
        <a:bodyPr/>
        <a:lstStyle/>
        <a:p>
          <a:pPr>
            <a:lnSpc>
              <a:spcPct val="150000"/>
            </a:lnSpc>
          </a:pPr>
          <a:endParaRPr lang="en-US" sz="1800"/>
        </a:p>
      </dgm:t>
    </dgm:pt>
    <dgm:pt modelId="{DF0B91F5-94B9-7F49-8F5A-C337D5E165BD}">
      <dgm:prSet phldrT="[Text]" custT="1"/>
      <dgm:spPr>
        <a:solidFill>
          <a:schemeClr val="accent1">
            <a:hueOff val="0"/>
            <a:satOff val="0"/>
            <a:lumOff val="0"/>
            <a:alpha val="50000"/>
          </a:schemeClr>
        </a:solidFill>
      </dgm:spPr>
      <dgm:t>
        <a:bodyPr/>
        <a:lstStyle/>
        <a:p>
          <a:pPr>
            <a:lnSpc>
              <a:spcPct val="150000"/>
            </a:lnSpc>
          </a:pPr>
          <a:r>
            <a:rPr lang="en-US" sz="4000" dirty="0"/>
            <a:t>Defeat</a:t>
          </a:r>
        </a:p>
      </dgm:t>
    </dgm:pt>
    <dgm:pt modelId="{8D49E1BC-3A05-854D-A006-6E7BA44E50B7}" type="parTrans" cxnId="{9A7EFC0C-487A-DB4B-8825-E4ADB33269E3}">
      <dgm:prSet/>
      <dgm:spPr/>
      <dgm:t>
        <a:bodyPr/>
        <a:lstStyle/>
        <a:p>
          <a:endParaRPr lang="en-US"/>
        </a:p>
      </dgm:t>
    </dgm:pt>
    <dgm:pt modelId="{C28E32D3-89DD-B04A-9BB8-EE7F06ACDA3F}" type="sibTrans" cxnId="{9A7EFC0C-487A-DB4B-8825-E4ADB33269E3}">
      <dgm:prSet/>
      <dgm:spPr/>
      <dgm:t>
        <a:bodyPr/>
        <a:lstStyle/>
        <a:p>
          <a:endParaRPr lang="en-US"/>
        </a:p>
      </dgm:t>
    </dgm:pt>
    <dgm:pt modelId="{192FEB86-D718-D54E-914E-DD1864177D6B}" type="pres">
      <dgm:prSet presAssocID="{5EC3C943-BB6A-C44F-85C8-42610271C7C3}" presName="Name0" presStyleCnt="0">
        <dgm:presLayoutVars>
          <dgm:dir/>
          <dgm:resizeHandles val="exact"/>
        </dgm:presLayoutVars>
      </dgm:prSet>
      <dgm:spPr/>
    </dgm:pt>
    <dgm:pt modelId="{26ED7DBC-3829-DE4A-A734-BF6A8D19E0CB}" type="pres">
      <dgm:prSet presAssocID="{E35236B7-5FBF-F748-B65C-0E583C64577D}" presName="node" presStyleLbl="node1" presStyleIdx="0" presStyleCnt="3" custScaleX="153657" custLinFactX="100000" custLinFactY="-38996" custLinFactNeighborX="100000" custLinFactNeighborY="-100000">
        <dgm:presLayoutVars>
          <dgm:bulletEnabled val="1"/>
        </dgm:presLayoutVars>
      </dgm:prSet>
      <dgm:spPr/>
    </dgm:pt>
    <dgm:pt modelId="{DA10441C-5D23-0441-9861-912A027A0448}" type="pres">
      <dgm:prSet presAssocID="{86F6BDD4-A41B-B843-BBD0-62E5F2F0C52E}" presName="sibTrans" presStyleLbl="sibTrans2D1" presStyleIdx="0" presStyleCnt="2"/>
      <dgm:spPr/>
    </dgm:pt>
    <dgm:pt modelId="{A3F39B4E-5E3B-7C40-82E7-B5621A021D59}" type="pres">
      <dgm:prSet presAssocID="{86F6BDD4-A41B-B843-BBD0-62E5F2F0C52E}" presName="connectorText" presStyleLbl="sibTrans2D1" presStyleIdx="0" presStyleCnt="2"/>
      <dgm:spPr/>
    </dgm:pt>
    <dgm:pt modelId="{9925828E-536B-1247-BC05-6C067D5DD7F6}" type="pres">
      <dgm:prSet presAssocID="{54E4BFDC-2B4A-CB4D-83F6-718C8A6B223B}" presName="node" presStyleLbl="node1" presStyleIdx="1" presStyleCnt="3" custLinFactNeighborX="-67071" custLinFactNeighborY="22746">
        <dgm:presLayoutVars>
          <dgm:bulletEnabled val="1"/>
        </dgm:presLayoutVars>
      </dgm:prSet>
      <dgm:spPr/>
    </dgm:pt>
    <dgm:pt modelId="{884503D6-255C-B94C-82A8-14983DCC9456}" type="pres">
      <dgm:prSet presAssocID="{9114F3D3-91E3-EC4A-9EB9-CD0E54D4EAB5}" presName="sibTrans" presStyleLbl="sibTrans2D1" presStyleIdx="1" presStyleCnt="2"/>
      <dgm:spPr/>
    </dgm:pt>
    <dgm:pt modelId="{CBE21B4F-8C0F-BB43-85BF-45094EEB4AA7}" type="pres">
      <dgm:prSet presAssocID="{9114F3D3-91E3-EC4A-9EB9-CD0E54D4EAB5}" presName="connectorText" presStyleLbl="sibTrans2D1" presStyleIdx="1" presStyleCnt="2"/>
      <dgm:spPr/>
    </dgm:pt>
    <dgm:pt modelId="{DFAEF00D-D8EE-D948-90F8-260A45C87DCF}" type="pres">
      <dgm:prSet presAssocID="{DF0B91F5-94B9-7F49-8F5A-C337D5E165BD}" presName="node" presStyleLbl="node1" presStyleIdx="2" presStyleCnt="3" custLinFactX="-100000" custLinFactY="79305" custLinFactNeighborX="-167071" custLinFactNeighborY="100000">
        <dgm:presLayoutVars>
          <dgm:bulletEnabled val="1"/>
        </dgm:presLayoutVars>
      </dgm:prSet>
      <dgm:spPr/>
    </dgm:pt>
  </dgm:ptLst>
  <dgm:cxnLst>
    <dgm:cxn modelId="{9BA8F002-14B1-EE4F-8075-1C6DDF1970D3}" srcId="{5EC3C943-BB6A-C44F-85C8-42610271C7C3}" destId="{54E4BFDC-2B4A-CB4D-83F6-718C8A6B223B}" srcOrd="1" destOrd="0" parTransId="{56685973-B860-2F4B-933E-5C48DA01881E}" sibTransId="{9114F3D3-91E3-EC4A-9EB9-CD0E54D4EAB5}"/>
    <dgm:cxn modelId="{BFBBC00B-E32D-AD4A-9D6A-C4DB4C87032C}" type="presOf" srcId="{86F6BDD4-A41B-B843-BBD0-62E5F2F0C52E}" destId="{DA10441C-5D23-0441-9861-912A027A0448}" srcOrd="0" destOrd="0" presId="urn:microsoft.com/office/officeart/2005/8/layout/process1"/>
    <dgm:cxn modelId="{9A7EFC0C-487A-DB4B-8825-E4ADB33269E3}" srcId="{5EC3C943-BB6A-C44F-85C8-42610271C7C3}" destId="{DF0B91F5-94B9-7F49-8F5A-C337D5E165BD}" srcOrd="2" destOrd="0" parTransId="{8D49E1BC-3A05-854D-A006-6E7BA44E50B7}" sibTransId="{C28E32D3-89DD-B04A-9BB8-EE7F06ACDA3F}"/>
    <dgm:cxn modelId="{3BF3A821-6D84-C347-AC20-3490303B30F5}" type="presOf" srcId="{54E4BFDC-2B4A-CB4D-83F6-718C8A6B223B}" destId="{9925828E-536B-1247-BC05-6C067D5DD7F6}" srcOrd="0" destOrd="0" presId="urn:microsoft.com/office/officeart/2005/8/layout/process1"/>
    <dgm:cxn modelId="{CF97A237-6114-4C47-876B-9D5E019890CA}" srcId="{5EC3C943-BB6A-C44F-85C8-42610271C7C3}" destId="{E35236B7-5FBF-F748-B65C-0E583C64577D}" srcOrd="0" destOrd="0" parTransId="{518FD6E6-A8ED-2F42-9A91-3974B4F5F371}" sibTransId="{86F6BDD4-A41B-B843-BBD0-62E5F2F0C52E}"/>
    <dgm:cxn modelId="{A5AACF83-18BF-6D41-8FEF-8684E3F5B2A1}" type="presOf" srcId="{5EC3C943-BB6A-C44F-85C8-42610271C7C3}" destId="{192FEB86-D718-D54E-914E-DD1864177D6B}" srcOrd="0" destOrd="0" presId="urn:microsoft.com/office/officeart/2005/8/layout/process1"/>
    <dgm:cxn modelId="{7330E58E-3490-AE41-A969-6B1D66F133B7}" type="presOf" srcId="{86F6BDD4-A41B-B843-BBD0-62E5F2F0C52E}" destId="{A3F39B4E-5E3B-7C40-82E7-B5621A021D59}" srcOrd="1" destOrd="0" presId="urn:microsoft.com/office/officeart/2005/8/layout/process1"/>
    <dgm:cxn modelId="{3688F9B8-82EA-F64D-B7E9-0C10310BFACD}" type="presOf" srcId="{9114F3D3-91E3-EC4A-9EB9-CD0E54D4EAB5}" destId="{884503D6-255C-B94C-82A8-14983DCC9456}" srcOrd="0" destOrd="0" presId="urn:microsoft.com/office/officeart/2005/8/layout/process1"/>
    <dgm:cxn modelId="{0EBB2BC3-6C96-E54B-9D35-92E74AD0EB2E}" type="presOf" srcId="{E35236B7-5FBF-F748-B65C-0E583C64577D}" destId="{26ED7DBC-3829-DE4A-A734-BF6A8D19E0CB}" srcOrd="0" destOrd="0" presId="urn:microsoft.com/office/officeart/2005/8/layout/process1"/>
    <dgm:cxn modelId="{8DDF4AD6-FE5C-D34E-8801-739C3477947A}" type="presOf" srcId="{9114F3D3-91E3-EC4A-9EB9-CD0E54D4EAB5}" destId="{CBE21B4F-8C0F-BB43-85BF-45094EEB4AA7}" srcOrd="1" destOrd="0" presId="urn:microsoft.com/office/officeart/2005/8/layout/process1"/>
    <dgm:cxn modelId="{4C1275F8-7EBC-E74A-B93C-BA36385075A5}" type="presOf" srcId="{DF0B91F5-94B9-7F49-8F5A-C337D5E165BD}" destId="{DFAEF00D-D8EE-D948-90F8-260A45C87DCF}" srcOrd="0" destOrd="0" presId="urn:microsoft.com/office/officeart/2005/8/layout/process1"/>
    <dgm:cxn modelId="{2A70478F-F53A-F440-8F53-D7E31304CC99}" type="presParOf" srcId="{192FEB86-D718-D54E-914E-DD1864177D6B}" destId="{26ED7DBC-3829-DE4A-A734-BF6A8D19E0CB}" srcOrd="0" destOrd="0" presId="urn:microsoft.com/office/officeart/2005/8/layout/process1"/>
    <dgm:cxn modelId="{B5FC097B-7FFE-2942-9E97-5B2E6650EDE4}" type="presParOf" srcId="{192FEB86-D718-D54E-914E-DD1864177D6B}" destId="{DA10441C-5D23-0441-9861-912A027A0448}" srcOrd="1" destOrd="0" presId="urn:microsoft.com/office/officeart/2005/8/layout/process1"/>
    <dgm:cxn modelId="{8B317B27-737C-9F41-8321-EEBE48AB8086}" type="presParOf" srcId="{DA10441C-5D23-0441-9861-912A027A0448}" destId="{A3F39B4E-5E3B-7C40-82E7-B5621A021D59}" srcOrd="0" destOrd="0" presId="urn:microsoft.com/office/officeart/2005/8/layout/process1"/>
    <dgm:cxn modelId="{4E0EA083-4A55-2E41-801E-084BBE68A6B5}" type="presParOf" srcId="{192FEB86-D718-D54E-914E-DD1864177D6B}" destId="{9925828E-536B-1247-BC05-6C067D5DD7F6}" srcOrd="2" destOrd="0" presId="urn:microsoft.com/office/officeart/2005/8/layout/process1"/>
    <dgm:cxn modelId="{0D972C60-8D5B-B647-A227-0E87DA5ED04C}" type="presParOf" srcId="{192FEB86-D718-D54E-914E-DD1864177D6B}" destId="{884503D6-255C-B94C-82A8-14983DCC9456}" srcOrd="3" destOrd="0" presId="urn:microsoft.com/office/officeart/2005/8/layout/process1"/>
    <dgm:cxn modelId="{549E2755-DDD6-4846-AC4B-13FB660E9798}" type="presParOf" srcId="{884503D6-255C-B94C-82A8-14983DCC9456}" destId="{CBE21B4F-8C0F-BB43-85BF-45094EEB4AA7}" srcOrd="0" destOrd="0" presId="urn:microsoft.com/office/officeart/2005/8/layout/process1"/>
    <dgm:cxn modelId="{11D61AE8-8723-7347-94FE-B9B52411E822}" type="presParOf" srcId="{192FEB86-D718-D54E-914E-DD1864177D6B}" destId="{DFAEF00D-D8EE-D948-90F8-260A45C87DC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C3C943-BB6A-C44F-85C8-42610271C7C3}"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US"/>
        </a:p>
      </dgm:t>
    </dgm:pt>
    <dgm:pt modelId="{E35236B7-5FBF-F748-B65C-0E583C64577D}">
      <dgm:prSet phldrT="[Text]" custT="1"/>
      <dgm:spPr>
        <a:solidFill>
          <a:schemeClr val="accent1">
            <a:hueOff val="0"/>
            <a:satOff val="0"/>
            <a:lumOff val="0"/>
            <a:alpha val="50000"/>
          </a:schemeClr>
        </a:solidFill>
      </dgm:spPr>
      <dgm:t>
        <a:bodyPr/>
        <a:lstStyle/>
        <a:p>
          <a:pPr>
            <a:lnSpc>
              <a:spcPct val="150000"/>
            </a:lnSpc>
          </a:pPr>
          <a:r>
            <a:rPr lang="en-US" sz="4000" dirty="0"/>
            <a:t>Background</a:t>
          </a:r>
        </a:p>
      </dgm:t>
    </dgm:pt>
    <dgm:pt modelId="{518FD6E6-A8ED-2F42-9A91-3974B4F5F371}" type="parTrans" cxnId="{CF97A237-6114-4C47-876B-9D5E019890CA}">
      <dgm:prSet/>
      <dgm:spPr/>
      <dgm:t>
        <a:bodyPr/>
        <a:lstStyle/>
        <a:p>
          <a:endParaRPr lang="en-US"/>
        </a:p>
      </dgm:t>
    </dgm:pt>
    <dgm:pt modelId="{86F6BDD4-A41B-B843-BBD0-62E5F2F0C52E}" type="sibTrans" cxnId="{CF97A237-6114-4C47-876B-9D5E019890CA}">
      <dgm:prSet custT="1"/>
      <dgm:spPr/>
      <dgm:t>
        <a:bodyPr/>
        <a:lstStyle/>
        <a:p>
          <a:pPr>
            <a:lnSpc>
              <a:spcPct val="150000"/>
            </a:lnSpc>
          </a:pPr>
          <a:endParaRPr lang="en-US" sz="1800"/>
        </a:p>
      </dgm:t>
    </dgm:pt>
    <dgm:pt modelId="{54E4BFDC-2B4A-CB4D-83F6-718C8A6B223B}">
      <dgm:prSet phldrT="[Text]" custT="1"/>
      <dgm:spPr>
        <a:solidFill>
          <a:schemeClr val="accent1">
            <a:hueOff val="0"/>
            <a:satOff val="0"/>
            <a:lumOff val="0"/>
          </a:schemeClr>
        </a:solidFill>
      </dgm:spPr>
      <dgm:t>
        <a:bodyPr/>
        <a:lstStyle/>
        <a:p>
          <a:pPr>
            <a:lnSpc>
              <a:spcPct val="150000"/>
            </a:lnSpc>
          </a:pPr>
          <a:r>
            <a:rPr lang="en-US" sz="4000" dirty="0"/>
            <a:t>Impact</a:t>
          </a:r>
        </a:p>
      </dgm:t>
    </dgm:pt>
    <dgm:pt modelId="{56685973-B860-2F4B-933E-5C48DA01881E}" type="parTrans" cxnId="{9BA8F002-14B1-EE4F-8075-1C6DDF1970D3}">
      <dgm:prSet/>
      <dgm:spPr/>
      <dgm:t>
        <a:bodyPr/>
        <a:lstStyle/>
        <a:p>
          <a:endParaRPr lang="en-US"/>
        </a:p>
      </dgm:t>
    </dgm:pt>
    <dgm:pt modelId="{9114F3D3-91E3-EC4A-9EB9-CD0E54D4EAB5}" type="sibTrans" cxnId="{9BA8F002-14B1-EE4F-8075-1C6DDF1970D3}">
      <dgm:prSet custT="1"/>
      <dgm:spPr/>
      <dgm:t>
        <a:bodyPr/>
        <a:lstStyle/>
        <a:p>
          <a:pPr>
            <a:lnSpc>
              <a:spcPct val="150000"/>
            </a:lnSpc>
          </a:pPr>
          <a:endParaRPr lang="en-US" sz="1800"/>
        </a:p>
      </dgm:t>
    </dgm:pt>
    <dgm:pt modelId="{DF0B91F5-94B9-7F49-8F5A-C337D5E165BD}">
      <dgm:prSet phldrT="[Text]" custT="1"/>
      <dgm:spPr>
        <a:solidFill>
          <a:schemeClr val="accent1">
            <a:hueOff val="0"/>
            <a:satOff val="0"/>
            <a:lumOff val="0"/>
            <a:alpha val="50000"/>
          </a:schemeClr>
        </a:solidFill>
      </dgm:spPr>
      <dgm:t>
        <a:bodyPr/>
        <a:lstStyle/>
        <a:p>
          <a:pPr>
            <a:lnSpc>
              <a:spcPct val="150000"/>
            </a:lnSpc>
          </a:pPr>
          <a:r>
            <a:rPr lang="en-US" sz="4000" dirty="0"/>
            <a:t>Defeat</a:t>
          </a:r>
        </a:p>
      </dgm:t>
    </dgm:pt>
    <dgm:pt modelId="{8D49E1BC-3A05-854D-A006-6E7BA44E50B7}" type="parTrans" cxnId="{9A7EFC0C-487A-DB4B-8825-E4ADB33269E3}">
      <dgm:prSet/>
      <dgm:spPr/>
      <dgm:t>
        <a:bodyPr/>
        <a:lstStyle/>
        <a:p>
          <a:endParaRPr lang="en-US"/>
        </a:p>
      </dgm:t>
    </dgm:pt>
    <dgm:pt modelId="{C28E32D3-89DD-B04A-9BB8-EE7F06ACDA3F}" type="sibTrans" cxnId="{9A7EFC0C-487A-DB4B-8825-E4ADB33269E3}">
      <dgm:prSet/>
      <dgm:spPr/>
      <dgm:t>
        <a:bodyPr/>
        <a:lstStyle/>
        <a:p>
          <a:endParaRPr lang="en-US"/>
        </a:p>
      </dgm:t>
    </dgm:pt>
    <dgm:pt modelId="{192FEB86-D718-D54E-914E-DD1864177D6B}" type="pres">
      <dgm:prSet presAssocID="{5EC3C943-BB6A-C44F-85C8-42610271C7C3}" presName="Name0" presStyleCnt="0">
        <dgm:presLayoutVars>
          <dgm:dir/>
          <dgm:resizeHandles val="exact"/>
        </dgm:presLayoutVars>
      </dgm:prSet>
      <dgm:spPr/>
    </dgm:pt>
    <dgm:pt modelId="{26ED7DBC-3829-DE4A-A734-BF6A8D19E0CB}" type="pres">
      <dgm:prSet presAssocID="{E35236B7-5FBF-F748-B65C-0E583C64577D}" presName="node" presStyleLbl="node1" presStyleIdx="0" presStyleCnt="3" custScaleX="153657" custLinFactX="100000" custLinFactY="-38996" custLinFactNeighborX="100000" custLinFactNeighborY="-100000">
        <dgm:presLayoutVars>
          <dgm:bulletEnabled val="1"/>
        </dgm:presLayoutVars>
      </dgm:prSet>
      <dgm:spPr/>
    </dgm:pt>
    <dgm:pt modelId="{DA10441C-5D23-0441-9861-912A027A0448}" type="pres">
      <dgm:prSet presAssocID="{86F6BDD4-A41B-B843-BBD0-62E5F2F0C52E}" presName="sibTrans" presStyleLbl="sibTrans2D1" presStyleIdx="0" presStyleCnt="2"/>
      <dgm:spPr/>
    </dgm:pt>
    <dgm:pt modelId="{A3F39B4E-5E3B-7C40-82E7-B5621A021D59}" type="pres">
      <dgm:prSet presAssocID="{86F6BDD4-A41B-B843-BBD0-62E5F2F0C52E}" presName="connectorText" presStyleLbl="sibTrans2D1" presStyleIdx="0" presStyleCnt="2"/>
      <dgm:spPr/>
    </dgm:pt>
    <dgm:pt modelId="{9925828E-536B-1247-BC05-6C067D5DD7F6}" type="pres">
      <dgm:prSet presAssocID="{54E4BFDC-2B4A-CB4D-83F6-718C8A6B223B}" presName="node" presStyleLbl="node1" presStyleIdx="1" presStyleCnt="3" custLinFactNeighborX="-67071" custLinFactNeighborY="22746">
        <dgm:presLayoutVars>
          <dgm:bulletEnabled val="1"/>
        </dgm:presLayoutVars>
      </dgm:prSet>
      <dgm:spPr/>
    </dgm:pt>
    <dgm:pt modelId="{884503D6-255C-B94C-82A8-14983DCC9456}" type="pres">
      <dgm:prSet presAssocID="{9114F3D3-91E3-EC4A-9EB9-CD0E54D4EAB5}" presName="sibTrans" presStyleLbl="sibTrans2D1" presStyleIdx="1" presStyleCnt="2"/>
      <dgm:spPr/>
    </dgm:pt>
    <dgm:pt modelId="{CBE21B4F-8C0F-BB43-85BF-45094EEB4AA7}" type="pres">
      <dgm:prSet presAssocID="{9114F3D3-91E3-EC4A-9EB9-CD0E54D4EAB5}" presName="connectorText" presStyleLbl="sibTrans2D1" presStyleIdx="1" presStyleCnt="2"/>
      <dgm:spPr/>
    </dgm:pt>
    <dgm:pt modelId="{DFAEF00D-D8EE-D948-90F8-260A45C87DCF}" type="pres">
      <dgm:prSet presAssocID="{DF0B91F5-94B9-7F49-8F5A-C337D5E165BD}" presName="node" presStyleLbl="node1" presStyleIdx="2" presStyleCnt="3" custLinFactX="-100000" custLinFactY="79305" custLinFactNeighborX="-167071" custLinFactNeighborY="100000">
        <dgm:presLayoutVars>
          <dgm:bulletEnabled val="1"/>
        </dgm:presLayoutVars>
      </dgm:prSet>
      <dgm:spPr/>
    </dgm:pt>
  </dgm:ptLst>
  <dgm:cxnLst>
    <dgm:cxn modelId="{9BA8F002-14B1-EE4F-8075-1C6DDF1970D3}" srcId="{5EC3C943-BB6A-C44F-85C8-42610271C7C3}" destId="{54E4BFDC-2B4A-CB4D-83F6-718C8A6B223B}" srcOrd="1" destOrd="0" parTransId="{56685973-B860-2F4B-933E-5C48DA01881E}" sibTransId="{9114F3D3-91E3-EC4A-9EB9-CD0E54D4EAB5}"/>
    <dgm:cxn modelId="{BFBBC00B-E32D-AD4A-9D6A-C4DB4C87032C}" type="presOf" srcId="{86F6BDD4-A41B-B843-BBD0-62E5F2F0C52E}" destId="{DA10441C-5D23-0441-9861-912A027A0448}" srcOrd="0" destOrd="0" presId="urn:microsoft.com/office/officeart/2005/8/layout/process1"/>
    <dgm:cxn modelId="{9A7EFC0C-487A-DB4B-8825-E4ADB33269E3}" srcId="{5EC3C943-BB6A-C44F-85C8-42610271C7C3}" destId="{DF0B91F5-94B9-7F49-8F5A-C337D5E165BD}" srcOrd="2" destOrd="0" parTransId="{8D49E1BC-3A05-854D-A006-6E7BA44E50B7}" sibTransId="{C28E32D3-89DD-B04A-9BB8-EE7F06ACDA3F}"/>
    <dgm:cxn modelId="{3BF3A821-6D84-C347-AC20-3490303B30F5}" type="presOf" srcId="{54E4BFDC-2B4A-CB4D-83F6-718C8A6B223B}" destId="{9925828E-536B-1247-BC05-6C067D5DD7F6}" srcOrd="0" destOrd="0" presId="urn:microsoft.com/office/officeart/2005/8/layout/process1"/>
    <dgm:cxn modelId="{CF97A237-6114-4C47-876B-9D5E019890CA}" srcId="{5EC3C943-BB6A-C44F-85C8-42610271C7C3}" destId="{E35236B7-5FBF-F748-B65C-0E583C64577D}" srcOrd="0" destOrd="0" parTransId="{518FD6E6-A8ED-2F42-9A91-3974B4F5F371}" sibTransId="{86F6BDD4-A41B-B843-BBD0-62E5F2F0C52E}"/>
    <dgm:cxn modelId="{A5AACF83-18BF-6D41-8FEF-8684E3F5B2A1}" type="presOf" srcId="{5EC3C943-BB6A-C44F-85C8-42610271C7C3}" destId="{192FEB86-D718-D54E-914E-DD1864177D6B}" srcOrd="0" destOrd="0" presId="urn:microsoft.com/office/officeart/2005/8/layout/process1"/>
    <dgm:cxn modelId="{7330E58E-3490-AE41-A969-6B1D66F133B7}" type="presOf" srcId="{86F6BDD4-A41B-B843-BBD0-62E5F2F0C52E}" destId="{A3F39B4E-5E3B-7C40-82E7-B5621A021D59}" srcOrd="1" destOrd="0" presId="urn:microsoft.com/office/officeart/2005/8/layout/process1"/>
    <dgm:cxn modelId="{3688F9B8-82EA-F64D-B7E9-0C10310BFACD}" type="presOf" srcId="{9114F3D3-91E3-EC4A-9EB9-CD0E54D4EAB5}" destId="{884503D6-255C-B94C-82A8-14983DCC9456}" srcOrd="0" destOrd="0" presId="urn:microsoft.com/office/officeart/2005/8/layout/process1"/>
    <dgm:cxn modelId="{0EBB2BC3-6C96-E54B-9D35-92E74AD0EB2E}" type="presOf" srcId="{E35236B7-5FBF-F748-B65C-0E583C64577D}" destId="{26ED7DBC-3829-DE4A-A734-BF6A8D19E0CB}" srcOrd="0" destOrd="0" presId="urn:microsoft.com/office/officeart/2005/8/layout/process1"/>
    <dgm:cxn modelId="{8DDF4AD6-FE5C-D34E-8801-739C3477947A}" type="presOf" srcId="{9114F3D3-91E3-EC4A-9EB9-CD0E54D4EAB5}" destId="{CBE21B4F-8C0F-BB43-85BF-45094EEB4AA7}" srcOrd="1" destOrd="0" presId="urn:microsoft.com/office/officeart/2005/8/layout/process1"/>
    <dgm:cxn modelId="{4C1275F8-7EBC-E74A-B93C-BA36385075A5}" type="presOf" srcId="{DF0B91F5-94B9-7F49-8F5A-C337D5E165BD}" destId="{DFAEF00D-D8EE-D948-90F8-260A45C87DCF}" srcOrd="0" destOrd="0" presId="urn:microsoft.com/office/officeart/2005/8/layout/process1"/>
    <dgm:cxn modelId="{2A70478F-F53A-F440-8F53-D7E31304CC99}" type="presParOf" srcId="{192FEB86-D718-D54E-914E-DD1864177D6B}" destId="{26ED7DBC-3829-DE4A-A734-BF6A8D19E0CB}" srcOrd="0" destOrd="0" presId="urn:microsoft.com/office/officeart/2005/8/layout/process1"/>
    <dgm:cxn modelId="{B5FC097B-7FFE-2942-9E97-5B2E6650EDE4}" type="presParOf" srcId="{192FEB86-D718-D54E-914E-DD1864177D6B}" destId="{DA10441C-5D23-0441-9861-912A027A0448}" srcOrd="1" destOrd="0" presId="urn:microsoft.com/office/officeart/2005/8/layout/process1"/>
    <dgm:cxn modelId="{8B317B27-737C-9F41-8321-EEBE48AB8086}" type="presParOf" srcId="{DA10441C-5D23-0441-9861-912A027A0448}" destId="{A3F39B4E-5E3B-7C40-82E7-B5621A021D59}" srcOrd="0" destOrd="0" presId="urn:microsoft.com/office/officeart/2005/8/layout/process1"/>
    <dgm:cxn modelId="{4E0EA083-4A55-2E41-801E-084BBE68A6B5}" type="presParOf" srcId="{192FEB86-D718-D54E-914E-DD1864177D6B}" destId="{9925828E-536B-1247-BC05-6C067D5DD7F6}" srcOrd="2" destOrd="0" presId="urn:microsoft.com/office/officeart/2005/8/layout/process1"/>
    <dgm:cxn modelId="{0D972C60-8D5B-B647-A227-0E87DA5ED04C}" type="presParOf" srcId="{192FEB86-D718-D54E-914E-DD1864177D6B}" destId="{884503D6-255C-B94C-82A8-14983DCC9456}" srcOrd="3" destOrd="0" presId="urn:microsoft.com/office/officeart/2005/8/layout/process1"/>
    <dgm:cxn modelId="{549E2755-DDD6-4846-AC4B-13FB660E9798}" type="presParOf" srcId="{884503D6-255C-B94C-82A8-14983DCC9456}" destId="{CBE21B4F-8C0F-BB43-85BF-45094EEB4AA7}" srcOrd="0" destOrd="0" presId="urn:microsoft.com/office/officeart/2005/8/layout/process1"/>
    <dgm:cxn modelId="{11D61AE8-8723-7347-94FE-B9B52411E822}" type="presParOf" srcId="{192FEB86-D718-D54E-914E-DD1864177D6B}" destId="{DFAEF00D-D8EE-D948-90F8-260A45C87DC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C3C943-BB6A-C44F-85C8-42610271C7C3}"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US"/>
        </a:p>
      </dgm:t>
    </dgm:pt>
    <dgm:pt modelId="{E35236B7-5FBF-F748-B65C-0E583C64577D}">
      <dgm:prSet phldrT="[Text]" custT="1"/>
      <dgm:spPr>
        <a:solidFill>
          <a:schemeClr val="accent1">
            <a:hueOff val="0"/>
            <a:satOff val="0"/>
            <a:lumOff val="0"/>
            <a:alpha val="50000"/>
          </a:schemeClr>
        </a:solidFill>
      </dgm:spPr>
      <dgm:t>
        <a:bodyPr/>
        <a:lstStyle/>
        <a:p>
          <a:pPr>
            <a:lnSpc>
              <a:spcPct val="150000"/>
            </a:lnSpc>
          </a:pPr>
          <a:r>
            <a:rPr lang="en-US" sz="4000" dirty="0"/>
            <a:t>Background</a:t>
          </a:r>
        </a:p>
      </dgm:t>
    </dgm:pt>
    <dgm:pt modelId="{518FD6E6-A8ED-2F42-9A91-3974B4F5F371}" type="parTrans" cxnId="{CF97A237-6114-4C47-876B-9D5E019890CA}">
      <dgm:prSet/>
      <dgm:spPr/>
      <dgm:t>
        <a:bodyPr/>
        <a:lstStyle/>
        <a:p>
          <a:endParaRPr lang="en-US"/>
        </a:p>
      </dgm:t>
    </dgm:pt>
    <dgm:pt modelId="{86F6BDD4-A41B-B843-BBD0-62E5F2F0C52E}" type="sibTrans" cxnId="{CF97A237-6114-4C47-876B-9D5E019890CA}">
      <dgm:prSet custT="1"/>
      <dgm:spPr/>
      <dgm:t>
        <a:bodyPr/>
        <a:lstStyle/>
        <a:p>
          <a:pPr>
            <a:lnSpc>
              <a:spcPct val="150000"/>
            </a:lnSpc>
          </a:pPr>
          <a:endParaRPr lang="en-US" sz="1800"/>
        </a:p>
      </dgm:t>
    </dgm:pt>
    <dgm:pt modelId="{54E4BFDC-2B4A-CB4D-83F6-718C8A6B223B}">
      <dgm:prSet phldrT="[Text]" custT="1"/>
      <dgm:spPr>
        <a:solidFill>
          <a:schemeClr val="accent1">
            <a:hueOff val="0"/>
            <a:satOff val="0"/>
            <a:lumOff val="0"/>
          </a:schemeClr>
        </a:solidFill>
      </dgm:spPr>
      <dgm:t>
        <a:bodyPr/>
        <a:lstStyle/>
        <a:p>
          <a:pPr>
            <a:lnSpc>
              <a:spcPct val="150000"/>
            </a:lnSpc>
          </a:pPr>
          <a:r>
            <a:rPr lang="en-US" sz="4000" dirty="0"/>
            <a:t>Impact</a:t>
          </a:r>
        </a:p>
      </dgm:t>
    </dgm:pt>
    <dgm:pt modelId="{56685973-B860-2F4B-933E-5C48DA01881E}" type="parTrans" cxnId="{9BA8F002-14B1-EE4F-8075-1C6DDF1970D3}">
      <dgm:prSet/>
      <dgm:spPr/>
      <dgm:t>
        <a:bodyPr/>
        <a:lstStyle/>
        <a:p>
          <a:endParaRPr lang="en-US"/>
        </a:p>
      </dgm:t>
    </dgm:pt>
    <dgm:pt modelId="{9114F3D3-91E3-EC4A-9EB9-CD0E54D4EAB5}" type="sibTrans" cxnId="{9BA8F002-14B1-EE4F-8075-1C6DDF1970D3}">
      <dgm:prSet custT="1"/>
      <dgm:spPr/>
      <dgm:t>
        <a:bodyPr/>
        <a:lstStyle/>
        <a:p>
          <a:pPr>
            <a:lnSpc>
              <a:spcPct val="150000"/>
            </a:lnSpc>
          </a:pPr>
          <a:endParaRPr lang="en-US" sz="1800"/>
        </a:p>
      </dgm:t>
    </dgm:pt>
    <dgm:pt modelId="{DF0B91F5-94B9-7F49-8F5A-C337D5E165BD}">
      <dgm:prSet phldrT="[Text]" custT="1"/>
      <dgm:spPr>
        <a:solidFill>
          <a:schemeClr val="accent1">
            <a:hueOff val="0"/>
            <a:satOff val="0"/>
            <a:lumOff val="0"/>
            <a:alpha val="50000"/>
          </a:schemeClr>
        </a:solidFill>
      </dgm:spPr>
      <dgm:t>
        <a:bodyPr/>
        <a:lstStyle/>
        <a:p>
          <a:pPr>
            <a:lnSpc>
              <a:spcPct val="150000"/>
            </a:lnSpc>
          </a:pPr>
          <a:r>
            <a:rPr lang="en-US" sz="4000" dirty="0"/>
            <a:t>Defeat</a:t>
          </a:r>
        </a:p>
      </dgm:t>
    </dgm:pt>
    <dgm:pt modelId="{8D49E1BC-3A05-854D-A006-6E7BA44E50B7}" type="parTrans" cxnId="{9A7EFC0C-487A-DB4B-8825-E4ADB33269E3}">
      <dgm:prSet/>
      <dgm:spPr/>
      <dgm:t>
        <a:bodyPr/>
        <a:lstStyle/>
        <a:p>
          <a:endParaRPr lang="en-US"/>
        </a:p>
      </dgm:t>
    </dgm:pt>
    <dgm:pt modelId="{C28E32D3-89DD-B04A-9BB8-EE7F06ACDA3F}" type="sibTrans" cxnId="{9A7EFC0C-487A-DB4B-8825-E4ADB33269E3}">
      <dgm:prSet/>
      <dgm:spPr/>
      <dgm:t>
        <a:bodyPr/>
        <a:lstStyle/>
        <a:p>
          <a:endParaRPr lang="en-US"/>
        </a:p>
      </dgm:t>
    </dgm:pt>
    <dgm:pt modelId="{192FEB86-D718-D54E-914E-DD1864177D6B}" type="pres">
      <dgm:prSet presAssocID="{5EC3C943-BB6A-C44F-85C8-42610271C7C3}" presName="Name0" presStyleCnt="0">
        <dgm:presLayoutVars>
          <dgm:dir/>
          <dgm:resizeHandles val="exact"/>
        </dgm:presLayoutVars>
      </dgm:prSet>
      <dgm:spPr/>
    </dgm:pt>
    <dgm:pt modelId="{26ED7DBC-3829-DE4A-A734-BF6A8D19E0CB}" type="pres">
      <dgm:prSet presAssocID="{E35236B7-5FBF-F748-B65C-0E583C64577D}" presName="node" presStyleLbl="node1" presStyleIdx="0" presStyleCnt="3" custScaleX="153657" custLinFactX="100000" custLinFactY="-38996" custLinFactNeighborX="100000" custLinFactNeighborY="-100000">
        <dgm:presLayoutVars>
          <dgm:bulletEnabled val="1"/>
        </dgm:presLayoutVars>
      </dgm:prSet>
      <dgm:spPr/>
    </dgm:pt>
    <dgm:pt modelId="{DA10441C-5D23-0441-9861-912A027A0448}" type="pres">
      <dgm:prSet presAssocID="{86F6BDD4-A41B-B843-BBD0-62E5F2F0C52E}" presName="sibTrans" presStyleLbl="sibTrans2D1" presStyleIdx="0" presStyleCnt="2"/>
      <dgm:spPr/>
    </dgm:pt>
    <dgm:pt modelId="{A3F39B4E-5E3B-7C40-82E7-B5621A021D59}" type="pres">
      <dgm:prSet presAssocID="{86F6BDD4-A41B-B843-BBD0-62E5F2F0C52E}" presName="connectorText" presStyleLbl="sibTrans2D1" presStyleIdx="0" presStyleCnt="2"/>
      <dgm:spPr/>
    </dgm:pt>
    <dgm:pt modelId="{9925828E-536B-1247-BC05-6C067D5DD7F6}" type="pres">
      <dgm:prSet presAssocID="{54E4BFDC-2B4A-CB4D-83F6-718C8A6B223B}" presName="node" presStyleLbl="node1" presStyleIdx="1" presStyleCnt="3" custLinFactNeighborX="-67071" custLinFactNeighborY="22746">
        <dgm:presLayoutVars>
          <dgm:bulletEnabled val="1"/>
        </dgm:presLayoutVars>
      </dgm:prSet>
      <dgm:spPr/>
    </dgm:pt>
    <dgm:pt modelId="{884503D6-255C-B94C-82A8-14983DCC9456}" type="pres">
      <dgm:prSet presAssocID="{9114F3D3-91E3-EC4A-9EB9-CD0E54D4EAB5}" presName="sibTrans" presStyleLbl="sibTrans2D1" presStyleIdx="1" presStyleCnt="2"/>
      <dgm:spPr/>
    </dgm:pt>
    <dgm:pt modelId="{CBE21B4F-8C0F-BB43-85BF-45094EEB4AA7}" type="pres">
      <dgm:prSet presAssocID="{9114F3D3-91E3-EC4A-9EB9-CD0E54D4EAB5}" presName="connectorText" presStyleLbl="sibTrans2D1" presStyleIdx="1" presStyleCnt="2"/>
      <dgm:spPr/>
    </dgm:pt>
    <dgm:pt modelId="{DFAEF00D-D8EE-D948-90F8-260A45C87DCF}" type="pres">
      <dgm:prSet presAssocID="{DF0B91F5-94B9-7F49-8F5A-C337D5E165BD}" presName="node" presStyleLbl="node1" presStyleIdx="2" presStyleCnt="3" custLinFactX="-100000" custLinFactY="79305" custLinFactNeighborX="-167071" custLinFactNeighborY="100000">
        <dgm:presLayoutVars>
          <dgm:bulletEnabled val="1"/>
        </dgm:presLayoutVars>
      </dgm:prSet>
      <dgm:spPr/>
    </dgm:pt>
  </dgm:ptLst>
  <dgm:cxnLst>
    <dgm:cxn modelId="{9BA8F002-14B1-EE4F-8075-1C6DDF1970D3}" srcId="{5EC3C943-BB6A-C44F-85C8-42610271C7C3}" destId="{54E4BFDC-2B4A-CB4D-83F6-718C8A6B223B}" srcOrd="1" destOrd="0" parTransId="{56685973-B860-2F4B-933E-5C48DA01881E}" sibTransId="{9114F3D3-91E3-EC4A-9EB9-CD0E54D4EAB5}"/>
    <dgm:cxn modelId="{BFBBC00B-E32D-AD4A-9D6A-C4DB4C87032C}" type="presOf" srcId="{86F6BDD4-A41B-B843-BBD0-62E5F2F0C52E}" destId="{DA10441C-5D23-0441-9861-912A027A0448}" srcOrd="0" destOrd="0" presId="urn:microsoft.com/office/officeart/2005/8/layout/process1"/>
    <dgm:cxn modelId="{9A7EFC0C-487A-DB4B-8825-E4ADB33269E3}" srcId="{5EC3C943-BB6A-C44F-85C8-42610271C7C3}" destId="{DF0B91F5-94B9-7F49-8F5A-C337D5E165BD}" srcOrd="2" destOrd="0" parTransId="{8D49E1BC-3A05-854D-A006-6E7BA44E50B7}" sibTransId="{C28E32D3-89DD-B04A-9BB8-EE7F06ACDA3F}"/>
    <dgm:cxn modelId="{3BF3A821-6D84-C347-AC20-3490303B30F5}" type="presOf" srcId="{54E4BFDC-2B4A-CB4D-83F6-718C8A6B223B}" destId="{9925828E-536B-1247-BC05-6C067D5DD7F6}" srcOrd="0" destOrd="0" presId="urn:microsoft.com/office/officeart/2005/8/layout/process1"/>
    <dgm:cxn modelId="{CF97A237-6114-4C47-876B-9D5E019890CA}" srcId="{5EC3C943-BB6A-C44F-85C8-42610271C7C3}" destId="{E35236B7-5FBF-F748-B65C-0E583C64577D}" srcOrd="0" destOrd="0" parTransId="{518FD6E6-A8ED-2F42-9A91-3974B4F5F371}" sibTransId="{86F6BDD4-A41B-B843-BBD0-62E5F2F0C52E}"/>
    <dgm:cxn modelId="{A5AACF83-18BF-6D41-8FEF-8684E3F5B2A1}" type="presOf" srcId="{5EC3C943-BB6A-C44F-85C8-42610271C7C3}" destId="{192FEB86-D718-D54E-914E-DD1864177D6B}" srcOrd="0" destOrd="0" presId="urn:microsoft.com/office/officeart/2005/8/layout/process1"/>
    <dgm:cxn modelId="{7330E58E-3490-AE41-A969-6B1D66F133B7}" type="presOf" srcId="{86F6BDD4-A41B-B843-BBD0-62E5F2F0C52E}" destId="{A3F39B4E-5E3B-7C40-82E7-B5621A021D59}" srcOrd="1" destOrd="0" presId="urn:microsoft.com/office/officeart/2005/8/layout/process1"/>
    <dgm:cxn modelId="{3688F9B8-82EA-F64D-B7E9-0C10310BFACD}" type="presOf" srcId="{9114F3D3-91E3-EC4A-9EB9-CD0E54D4EAB5}" destId="{884503D6-255C-B94C-82A8-14983DCC9456}" srcOrd="0" destOrd="0" presId="urn:microsoft.com/office/officeart/2005/8/layout/process1"/>
    <dgm:cxn modelId="{0EBB2BC3-6C96-E54B-9D35-92E74AD0EB2E}" type="presOf" srcId="{E35236B7-5FBF-F748-B65C-0E583C64577D}" destId="{26ED7DBC-3829-DE4A-A734-BF6A8D19E0CB}" srcOrd="0" destOrd="0" presId="urn:microsoft.com/office/officeart/2005/8/layout/process1"/>
    <dgm:cxn modelId="{8DDF4AD6-FE5C-D34E-8801-739C3477947A}" type="presOf" srcId="{9114F3D3-91E3-EC4A-9EB9-CD0E54D4EAB5}" destId="{CBE21B4F-8C0F-BB43-85BF-45094EEB4AA7}" srcOrd="1" destOrd="0" presId="urn:microsoft.com/office/officeart/2005/8/layout/process1"/>
    <dgm:cxn modelId="{4C1275F8-7EBC-E74A-B93C-BA36385075A5}" type="presOf" srcId="{DF0B91F5-94B9-7F49-8F5A-C337D5E165BD}" destId="{DFAEF00D-D8EE-D948-90F8-260A45C87DCF}" srcOrd="0" destOrd="0" presId="urn:microsoft.com/office/officeart/2005/8/layout/process1"/>
    <dgm:cxn modelId="{2A70478F-F53A-F440-8F53-D7E31304CC99}" type="presParOf" srcId="{192FEB86-D718-D54E-914E-DD1864177D6B}" destId="{26ED7DBC-3829-DE4A-A734-BF6A8D19E0CB}" srcOrd="0" destOrd="0" presId="urn:microsoft.com/office/officeart/2005/8/layout/process1"/>
    <dgm:cxn modelId="{B5FC097B-7FFE-2942-9E97-5B2E6650EDE4}" type="presParOf" srcId="{192FEB86-D718-D54E-914E-DD1864177D6B}" destId="{DA10441C-5D23-0441-9861-912A027A0448}" srcOrd="1" destOrd="0" presId="urn:microsoft.com/office/officeart/2005/8/layout/process1"/>
    <dgm:cxn modelId="{8B317B27-737C-9F41-8321-EEBE48AB8086}" type="presParOf" srcId="{DA10441C-5D23-0441-9861-912A027A0448}" destId="{A3F39B4E-5E3B-7C40-82E7-B5621A021D59}" srcOrd="0" destOrd="0" presId="urn:microsoft.com/office/officeart/2005/8/layout/process1"/>
    <dgm:cxn modelId="{4E0EA083-4A55-2E41-801E-084BBE68A6B5}" type="presParOf" srcId="{192FEB86-D718-D54E-914E-DD1864177D6B}" destId="{9925828E-536B-1247-BC05-6C067D5DD7F6}" srcOrd="2" destOrd="0" presId="urn:microsoft.com/office/officeart/2005/8/layout/process1"/>
    <dgm:cxn modelId="{0D972C60-8D5B-B647-A227-0E87DA5ED04C}" type="presParOf" srcId="{192FEB86-D718-D54E-914E-DD1864177D6B}" destId="{884503D6-255C-B94C-82A8-14983DCC9456}" srcOrd="3" destOrd="0" presId="urn:microsoft.com/office/officeart/2005/8/layout/process1"/>
    <dgm:cxn modelId="{549E2755-DDD6-4846-AC4B-13FB660E9798}" type="presParOf" srcId="{884503D6-255C-B94C-82A8-14983DCC9456}" destId="{CBE21B4F-8C0F-BB43-85BF-45094EEB4AA7}" srcOrd="0" destOrd="0" presId="urn:microsoft.com/office/officeart/2005/8/layout/process1"/>
    <dgm:cxn modelId="{11D61AE8-8723-7347-94FE-B9B52411E822}" type="presParOf" srcId="{192FEB86-D718-D54E-914E-DD1864177D6B}" destId="{DFAEF00D-D8EE-D948-90F8-260A45C87DC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C3C943-BB6A-C44F-85C8-42610271C7C3}"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US"/>
        </a:p>
      </dgm:t>
    </dgm:pt>
    <dgm:pt modelId="{E35236B7-5FBF-F748-B65C-0E583C64577D}">
      <dgm:prSet phldrT="[Text]" custT="1"/>
      <dgm:spPr>
        <a:solidFill>
          <a:schemeClr val="accent1">
            <a:hueOff val="0"/>
            <a:satOff val="0"/>
            <a:lumOff val="0"/>
            <a:alpha val="50000"/>
          </a:schemeClr>
        </a:solidFill>
      </dgm:spPr>
      <dgm:t>
        <a:bodyPr/>
        <a:lstStyle/>
        <a:p>
          <a:pPr>
            <a:lnSpc>
              <a:spcPct val="150000"/>
            </a:lnSpc>
          </a:pPr>
          <a:r>
            <a:rPr lang="en-US" sz="4000" dirty="0"/>
            <a:t>Background</a:t>
          </a:r>
        </a:p>
      </dgm:t>
    </dgm:pt>
    <dgm:pt modelId="{518FD6E6-A8ED-2F42-9A91-3974B4F5F371}" type="parTrans" cxnId="{CF97A237-6114-4C47-876B-9D5E019890CA}">
      <dgm:prSet/>
      <dgm:spPr/>
      <dgm:t>
        <a:bodyPr/>
        <a:lstStyle/>
        <a:p>
          <a:endParaRPr lang="en-US"/>
        </a:p>
      </dgm:t>
    </dgm:pt>
    <dgm:pt modelId="{86F6BDD4-A41B-B843-BBD0-62E5F2F0C52E}" type="sibTrans" cxnId="{CF97A237-6114-4C47-876B-9D5E019890CA}">
      <dgm:prSet custT="1"/>
      <dgm:spPr/>
      <dgm:t>
        <a:bodyPr/>
        <a:lstStyle/>
        <a:p>
          <a:pPr>
            <a:lnSpc>
              <a:spcPct val="150000"/>
            </a:lnSpc>
          </a:pPr>
          <a:endParaRPr lang="en-US" sz="1800"/>
        </a:p>
      </dgm:t>
    </dgm:pt>
    <dgm:pt modelId="{54E4BFDC-2B4A-CB4D-83F6-718C8A6B223B}">
      <dgm:prSet phldrT="[Text]" custT="1"/>
      <dgm:spPr>
        <a:solidFill>
          <a:schemeClr val="accent1">
            <a:hueOff val="0"/>
            <a:satOff val="0"/>
            <a:lumOff val="0"/>
            <a:alpha val="50000"/>
          </a:schemeClr>
        </a:solidFill>
      </dgm:spPr>
      <dgm:t>
        <a:bodyPr/>
        <a:lstStyle/>
        <a:p>
          <a:pPr>
            <a:lnSpc>
              <a:spcPct val="150000"/>
            </a:lnSpc>
          </a:pPr>
          <a:r>
            <a:rPr lang="en-US" sz="4000" dirty="0"/>
            <a:t>Impact</a:t>
          </a:r>
        </a:p>
      </dgm:t>
    </dgm:pt>
    <dgm:pt modelId="{56685973-B860-2F4B-933E-5C48DA01881E}" type="parTrans" cxnId="{9BA8F002-14B1-EE4F-8075-1C6DDF1970D3}">
      <dgm:prSet/>
      <dgm:spPr/>
      <dgm:t>
        <a:bodyPr/>
        <a:lstStyle/>
        <a:p>
          <a:endParaRPr lang="en-US"/>
        </a:p>
      </dgm:t>
    </dgm:pt>
    <dgm:pt modelId="{9114F3D3-91E3-EC4A-9EB9-CD0E54D4EAB5}" type="sibTrans" cxnId="{9BA8F002-14B1-EE4F-8075-1C6DDF1970D3}">
      <dgm:prSet custT="1"/>
      <dgm:spPr/>
      <dgm:t>
        <a:bodyPr/>
        <a:lstStyle/>
        <a:p>
          <a:pPr>
            <a:lnSpc>
              <a:spcPct val="150000"/>
            </a:lnSpc>
          </a:pPr>
          <a:endParaRPr lang="en-US" sz="1800"/>
        </a:p>
      </dgm:t>
    </dgm:pt>
    <dgm:pt modelId="{DF0B91F5-94B9-7F49-8F5A-C337D5E165BD}">
      <dgm:prSet phldrT="[Text]" custT="1"/>
      <dgm:spPr>
        <a:solidFill>
          <a:schemeClr val="accent1">
            <a:hueOff val="0"/>
            <a:satOff val="0"/>
            <a:lumOff val="0"/>
          </a:schemeClr>
        </a:solidFill>
      </dgm:spPr>
      <dgm:t>
        <a:bodyPr/>
        <a:lstStyle/>
        <a:p>
          <a:pPr>
            <a:lnSpc>
              <a:spcPct val="150000"/>
            </a:lnSpc>
          </a:pPr>
          <a:r>
            <a:rPr lang="en-US" sz="4000" dirty="0"/>
            <a:t>Defeat</a:t>
          </a:r>
        </a:p>
      </dgm:t>
    </dgm:pt>
    <dgm:pt modelId="{8D49E1BC-3A05-854D-A006-6E7BA44E50B7}" type="parTrans" cxnId="{9A7EFC0C-487A-DB4B-8825-E4ADB33269E3}">
      <dgm:prSet/>
      <dgm:spPr/>
      <dgm:t>
        <a:bodyPr/>
        <a:lstStyle/>
        <a:p>
          <a:endParaRPr lang="en-US"/>
        </a:p>
      </dgm:t>
    </dgm:pt>
    <dgm:pt modelId="{C28E32D3-89DD-B04A-9BB8-EE7F06ACDA3F}" type="sibTrans" cxnId="{9A7EFC0C-487A-DB4B-8825-E4ADB33269E3}">
      <dgm:prSet/>
      <dgm:spPr/>
      <dgm:t>
        <a:bodyPr/>
        <a:lstStyle/>
        <a:p>
          <a:endParaRPr lang="en-US"/>
        </a:p>
      </dgm:t>
    </dgm:pt>
    <dgm:pt modelId="{192FEB86-D718-D54E-914E-DD1864177D6B}" type="pres">
      <dgm:prSet presAssocID="{5EC3C943-BB6A-C44F-85C8-42610271C7C3}" presName="Name0" presStyleCnt="0">
        <dgm:presLayoutVars>
          <dgm:dir/>
          <dgm:resizeHandles val="exact"/>
        </dgm:presLayoutVars>
      </dgm:prSet>
      <dgm:spPr/>
    </dgm:pt>
    <dgm:pt modelId="{26ED7DBC-3829-DE4A-A734-BF6A8D19E0CB}" type="pres">
      <dgm:prSet presAssocID="{E35236B7-5FBF-F748-B65C-0E583C64577D}" presName="node" presStyleLbl="node1" presStyleIdx="0" presStyleCnt="3" custScaleX="153657" custLinFactX="100000" custLinFactY="-38996" custLinFactNeighborX="100000" custLinFactNeighborY="-100000">
        <dgm:presLayoutVars>
          <dgm:bulletEnabled val="1"/>
        </dgm:presLayoutVars>
      </dgm:prSet>
      <dgm:spPr/>
    </dgm:pt>
    <dgm:pt modelId="{DA10441C-5D23-0441-9861-912A027A0448}" type="pres">
      <dgm:prSet presAssocID="{86F6BDD4-A41B-B843-BBD0-62E5F2F0C52E}" presName="sibTrans" presStyleLbl="sibTrans2D1" presStyleIdx="0" presStyleCnt="2"/>
      <dgm:spPr/>
    </dgm:pt>
    <dgm:pt modelId="{A3F39B4E-5E3B-7C40-82E7-B5621A021D59}" type="pres">
      <dgm:prSet presAssocID="{86F6BDD4-A41B-B843-BBD0-62E5F2F0C52E}" presName="connectorText" presStyleLbl="sibTrans2D1" presStyleIdx="0" presStyleCnt="2"/>
      <dgm:spPr/>
    </dgm:pt>
    <dgm:pt modelId="{9925828E-536B-1247-BC05-6C067D5DD7F6}" type="pres">
      <dgm:prSet presAssocID="{54E4BFDC-2B4A-CB4D-83F6-718C8A6B223B}" presName="node" presStyleLbl="node1" presStyleIdx="1" presStyleCnt="3" custLinFactNeighborX="-67071" custLinFactNeighborY="22746">
        <dgm:presLayoutVars>
          <dgm:bulletEnabled val="1"/>
        </dgm:presLayoutVars>
      </dgm:prSet>
      <dgm:spPr/>
    </dgm:pt>
    <dgm:pt modelId="{884503D6-255C-B94C-82A8-14983DCC9456}" type="pres">
      <dgm:prSet presAssocID="{9114F3D3-91E3-EC4A-9EB9-CD0E54D4EAB5}" presName="sibTrans" presStyleLbl="sibTrans2D1" presStyleIdx="1" presStyleCnt="2"/>
      <dgm:spPr/>
    </dgm:pt>
    <dgm:pt modelId="{CBE21B4F-8C0F-BB43-85BF-45094EEB4AA7}" type="pres">
      <dgm:prSet presAssocID="{9114F3D3-91E3-EC4A-9EB9-CD0E54D4EAB5}" presName="connectorText" presStyleLbl="sibTrans2D1" presStyleIdx="1" presStyleCnt="2"/>
      <dgm:spPr/>
    </dgm:pt>
    <dgm:pt modelId="{DFAEF00D-D8EE-D948-90F8-260A45C87DCF}" type="pres">
      <dgm:prSet presAssocID="{DF0B91F5-94B9-7F49-8F5A-C337D5E165BD}" presName="node" presStyleLbl="node1" presStyleIdx="2" presStyleCnt="3" custLinFactX="-100000" custLinFactY="79305" custLinFactNeighborX="-167071" custLinFactNeighborY="100000">
        <dgm:presLayoutVars>
          <dgm:bulletEnabled val="1"/>
        </dgm:presLayoutVars>
      </dgm:prSet>
      <dgm:spPr/>
    </dgm:pt>
  </dgm:ptLst>
  <dgm:cxnLst>
    <dgm:cxn modelId="{9BA8F002-14B1-EE4F-8075-1C6DDF1970D3}" srcId="{5EC3C943-BB6A-C44F-85C8-42610271C7C3}" destId="{54E4BFDC-2B4A-CB4D-83F6-718C8A6B223B}" srcOrd="1" destOrd="0" parTransId="{56685973-B860-2F4B-933E-5C48DA01881E}" sibTransId="{9114F3D3-91E3-EC4A-9EB9-CD0E54D4EAB5}"/>
    <dgm:cxn modelId="{BFBBC00B-E32D-AD4A-9D6A-C4DB4C87032C}" type="presOf" srcId="{86F6BDD4-A41B-B843-BBD0-62E5F2F0C52E}" destId="{DA10441C-5D23-0441-9861-912A027A0448}" srcOrd="0" destOrd="0" presId="urn:microsoft.com/office/officeart/2005/8/layout/process1"/>
    <dgm:cxn modelId="{9A7EFC0C-487A-DB4B-8825-E4ADB33269E3}" srcId="{5EC3C943-BB6A-C44F-85C8-42610271C7C3}" destId="{DF0B91F5-94B9-7F49-8F5A-C337D5E165BD}" srcOrd="2" destOrd="0" parTransId="{8D49E1BC-3A05-854D-A006-6E7BA44E50B7}" sibTransId="{C28E32D3-89DD-B04A-9BB8-EE7F06ACDA3F}"/>
    <dgm:cxn modelId="{3BF3A821-6D84-C347-AC20-3490303B30F5}" type="presOf" srcId="{54E4BFDC-2B4A-CB4D-83F6-718C8A6B223B}" destId="{9925828E-536B-1247-BC05-6C067D5DD7F6}" srcOrd="0" destOrd="0" presId="urn:microsoft.com/office/officeart/2005/8/layout/process1"/>
    <dgm:cxn modelId="{CF97A237-6114-4C47-876B-9D5E019890CA}" srcId="{5EC3C943-BB6A-C44F-85C8-42610271C7C3}" destId="{E35236B7-5FBF-F748-B65C-0E583C64577D}" srcOrd="0" destOrd="0" parTransId="{518FD6E6-A8ED-2F42-9A91-3974B4F5F371}" sibTransId="{86F6BDD4-A41B-B843-BBD0-62E5F2F0C52E}"/>
    <dgm:cxn modelId="{A5AACF83-18BF-6D41-8FEF-8684E3F5B2A1}" type="presOf" srcId="{5EC3C943-BB6A-C44F-85C8-42610271C7C3}" destId="{192FEB86-D718-D54E-914E-DD1864177D6B}" srcOrd="0" destOrd="0" presId="urn:microsoft.com/office/officeart/2005/8/layout/process1"/>
    <dgm:cxn modelId="{7330E58E-3490-AE41-A969-6B1D66F133B7}" type="presOf" srcId="{86F6BDD4-A41B-B843-BBD0-62E5F2F0C52E}" destId="{A3F39B4E-5E3B-7C40-82E7-B5621A021D59}" srcOrd="1" destOrd="0" presId="urn:microsoft.com/office/officeart/2005/8/layout/process1"/>
    <dgm:cxn modelId="{3688F9B8-82EA-F64D-B7E9-0C10310BFACD}" type="presOf" srcId="{9114F3D3-91E3-EC4A-9EB9-CD0E54D4EAB5}" destId="{884503D6-255C-B94C-82A8-14983DCC9456}" srcOrd="0" destOrd="0" presId="urn:microsoft.com/office/officeart/2005/8/layout/process1"/>
    <dgm:cxn modelId="{0EBB2BC3-6C96-E54B-9D35-92E74AD0EB2E}" type="presOf" srcId="{E35236B7-5FBF-F748-B65C-0E583C64577D}" destId="{26ED7DBC-3829-DE4A-A734-BF6A8D19E0CB}" srcOrd="0" destOrd="0" presId="urn:microsoft.com/office/officeart/2005/8/layout/process1"/>
    <dgm:cxn modelId="{8DDF4AD6-FE5C-D34E-8801-739C3477947A}" type="presOf" srcId="{9114F3D3-91E3-EC4A-9EB9-CD0E54D4EAB5}" destId="{CBE21B4F-8C0F-BB43-85BF-45094EEB4AA7}" srcOrd="1" destOrd="0" presId="urn:microsoft.com/office/officeart/2005/8/layout/process1"/>
    <dgm:cxn modelId="{4C1275F8-7EBC-E74A-B93C-BA36385075A5}" type="presOf" srcId="{DF0B91F5-94B9-7F49-8F5A-C337D5E165BD}" destId="{DFAEF00D-D8EE-D948-90F8-260A45C87DCF}" srcOrd="0" destOrd="0" presId="urn:microsoft.com/office/officeart/2005/8/layout/process1"/>
    <dgm:cxn modelId="{2A70478F-F53A-F440-8F53-D7E31304CC99}" type="presParOf" srcId="{192FEB86-D718-D54E-914E-DD1864177D6B}" destId="{26ED7DBC-3829-DE4A-A734-BF6A8D19E0CB}" srcOrd="0" destOrd="0" presId="urn:microsoft.com/office/officeart/2005/8/layout/process1"/>
    <dgm:cxn modelId="{B5FC097B-7FFE-2942-9E97-5B2E6650EDE4}" type="presParOf" srcId="{192FEB86-D718-D54E-914E-DD1864177D6B}" destId="{DA10441C-5D23-0441-9861-912A027A0448}" srcOrd="1" destOrd="0" presId="urn:microsoft.com/office/officeart/2005/8/layout/process1"/>
    <dgm:cxn modelId="{8B317B27-737C-9F41-8321-EEBE48AB8086}" type="presParOf" srcId="{DA10441C-5D23-0441-9861-912A027A0448}" destId="{A3F39B4E-5E3B-7C40-82E7-B5621A021D59}" srcOrd="0" destOrd="0" presId="urn:microsoft.com/office/officeart/2005/8/layout/process1"/>
    <dgm:cxn modelId="{4E0EA083-4A55-2E41-801E-084BBE68A6B5}" type="presParOf" srcId="{192FEB86-D718-D54E-914E-DD1864177D6B}" destId="{9925828E-536B-1247-BC05-6C067D5DD7F6}" srcOrd="2" destOrd="0" presId="urn:microsoft.com/office/officeart/2005/8/layout/process1"/>
    <dgm:cxn modelId="{0D972C60-8D5B-B647-A227-0E87DA5ED04C}" type="presParOf" srcId="{192FEB86-D718-D54E-914E-DD1864177D6B}" destId="{884503D6-255C-B94C-82A8-14983DCC9456}" srcOrd="3" destOrd="0" presId="urn:microsoft.com/office/officeart/2005/8/layout/process1"/>
    <dgm:cxn modelId="{549E2755-DDD6-4846-AC4B-13FB660E9798}" type="presParOf" srcId="{884503D6-255C-B94C-82A8-14983DCC9456}" destId="{CBE21B4F-8C0F-BB43-85BF-45094EEB4AA7}" srcOrd="0" destOrd="0" presId="urn:microsoft.com/office/officeart/2005/8/layout/process1"/>
    <dgm:cxn modelId="{11D61AE8-8723-7347-94FE-B9B52411E822}" type="presParOf" srcId="{192FEB86-D718-D54E-914E-DD1864177D6B}" destId="{DFAEF00D-D8EE-D948-90F8-260A45C87DC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C3C943-BB6A-C44F-85C8-42610271C7C3}"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US"/>
        </a:p>
      </dgm:t>
    </dgm:pt>
    <dgm:pt modelId="{E35236B7-5FBF-F748-B65C-0E583C64577D}">
      <dgm:prSet phldrT="[Text]" custT="1"/>
      <dgm:spPr>
        <a:solidFill>
          <a:schemeClr val="accent1">
            <a:hueOff val="0"/>
            <a:satOff val="0"/>
            <a:lumOff val="0"/>
            <a:alpha val="50000"/>
          </a:schemeClr>
        </a:solidFill>
      </dgm:spPr>
      <dgm:t>
        <a:bodyPr/>
        <a:lstStyle/>
        <a:p>
          <a:pPr>
            <a:lnSpc>
              <a:spcPct val="150000"/>
            </a:lnSpc>
          </a:pPr>
          <a:r>
            <a:rPr lang="en-US" sz="4000" dirty="0"/>
            <a:t>Background</a:t>
          </a:r>
        </a:p>
      </dgm:t>
    </dgm:pt>
    <dgm:pt modelId="{518FD6E6-A8ED-2F42-9A91-3974B4F5F371}" type="parTrans" cxnId="{CF97A237-6114-4C47-876B-9D5E019890CA}">
      <dgm:prSet/>
      <dgm:spPr/>
      <dgm:t>
        <a:bodyPr/>
        <a:lstStyle/>
        <a:p>
          <a:endParaRPr lang="en-US"/>
        </a:p>
      </dgm:t>
    </dgm:pt>
    <dgm:pt modelId="{86F6BDD4-A41B-B843-BBD0-62E5F2F0C52E}" type="sibTrans" cxnId="{CF97A237-6114-4C47-876B-9D5E019890CA}">
      <dgm:prSet custT="1"/>
      <dgm:spPr/>
      <dgm:t>
        <a:bodyPr/>
        <a:lstStyle/>
        <a:p>
          <a:pPr>
            <a:lnSpc>
              <a:spcPct val="150000"/>
            </a:lnSpc>
          </a:pPr>
          <a:endParaRPr lang="en-US" sz="1800"/>
        </a:p>
      </dgm:t>
    </dgm:pt>
    <dgm:pt modelId="{54E4BFDC-2B4A-CB4D-83F6-718C8A6B223B}">
      <dgm:prSet phldrT="[Text]" custT="1"/>
      <dgm:spPr>
        <a:solidFill>
          <a:schemeClr val="accent1">
            <a:hueOff val="0"/>
            <a:satOff val="0"/>
            <a:lumOff val="0"/>
            <a:alpha val="50000"/>
          </a:schemeClr>
        </a:solidFill>
      </dgm:spPr>
      <dgm:t>
        <a:bodyPr/>
        <a:lstStyle/>
        <a:p>
          <a:pPr>
            <a:lnSpc>
              <a:spcPct val="150000"/>
            </a:lnSpc>
          </a:pPr>
          <a:r>
            <a:rPr lang="en-US" sz="4000" dirty="0"/>
            <a:t>Impact</a:t>
          </a:r>
        </a:p>
      </dgm:t>
    </dgm:pt>
    <dgm:pt modelId="{56685973-B860-2F4B-933E-5C48DA01881E}" type="parTrans" cxnId="{9BA8F002-14B1-EE4F-8075-1C6DDF1970D3}">
      <dgm:prSet/>
      <dgm:spPr/>
      <dgm:t>
        <a:bodyPr/>
        <a:lstStyle/>
        <a:p>
          <a:endParaRPr lang="en-US"/>
        </a:p>
      </dgm:t>
    </dgm:pt>
    <dgm:pt modelId="{9114F3D3-91E3-EC4A-9EB9-CD0E54D4EAB5}" type="sibTrans" cxnId="{9BA8F002-14B1-EE4F-8075-1C6DDF1970D3}">
      <dgm:prSet custT="1"/>
      <dgm:spPr/>
      <dgm:t>
        <a:bodyPr/>
        <a:lstStyle/>
        <a:p>
          <a:pPr>
            <a:lnSpc>
              <a:spcPct val="150000"/>
            </a:lnSpc>
          </a:pPr>
          <a:endParaRPr lang="en-US" sz="1800"/>
        </a:p>
      </dgm:t>
    </dgm:pt>
    <dgm:pt modelId="{DF0B91F5-94B9-7F49-8F5A-C337D5E165BD}">
      <dgm:prSet phldrT="[Text]" custT="1"/>
      <dgm:spPr>
        <a:solidFill>
          <a:schemeClr val="accent1">
            <a:hueOff val="0"/>
            <a:satOff val="0"/>
            <a:lumOff val="0"/>
          </a:schemeClr>
        </a:solidFill>
      </dgm:spPr>
      <dgm:t>
        <a:bodyPr/>
        <a:lstStyle/>
        <a:p>
          <a:pPr>
            <a:lnSpc>
              <a:spcPct val="150000"/>
            </a:lnSpc>
          </a:pPr>
          <a:r>
            <a:rPr lang="en-US" sz="4000" dirty="0"/>
            <a:t>Defeat</a:t>
          </a:r>
        </a:p>
      </dgm:t>
    </dgm:pt>
    <dgm:pt modelId="{8D49E1BC-3A05-854D-A006-6E7BA44E50B7}" type="parTrans" cxnId="{9A7EFC0C-487A-DB4B-8825-E4ADB33269E3}">
      <dgm:prSet/>
      <dgm:spPr/>
      <dgm:t>
        <a:bodyPr/>
        <a:lstStyle/>
        <a:p>
          <a:endParaRPr lang="en-US"/>
        </a:p>
      </dgm:t>
    </dgm:pt>
    <dgm:pt modelId="{C28E32D3-89DD-B04A-9BB8-EE7F06ACDA3F}" type="sibTrans" cxnId="{9A7EFC0C-487A-DB4B-8825-E4ADB33269E3}">
      <dgm:prSet/>
      <dgm:spPr/>
      <dgm:t>
        <a:bodyPr/>
        <a:lstStyle/>
        <a:p>
          <a:endParaRPr lang="en-US"/>
        </a:p>
      </dgm:t>
    </dgm:pt>
    <dgm:pt modelId="{192FEB86-D718-D54E-914E-DD1864177D6B}" type="pres">
      <dgm:prSet presAssocID="{5EC3C943-BB6A-C44F-85C8-42610271C7C3}" presName="Name0" presStyleCnt="0">
        <dgm:presLayoutVars>
          <dgm:dir/>
          <dgm:resizeHandles val="exact"/>
        </dgm:presLayoutVars>
      </dgm:prSet>
      <dgm:spPr/>
    </dgm:pt>
    <dgm:pt modelId="{26ED7DBC-3829-DE4A-A734-BF6A8D19E0CB}" type="pres">
      <dgm:prSet presAssocID="{E35236B7-5FBF-F748-B65C-0E583C64577D}" presName="node" presStyleLbl="node1" presStyleIdx="0" presStyleCnt="3" custScaleX="153657" custLinFactX="100000" custLinFactY="-38996" custLinFactNeighborX="100000" custLinFactNeighborY="-100000">
        <dgm:presLayoutVars>
          <dgm:bulletEnabled val="1"/>
        </dgm:presLayoutVars>
      </dgm:prSet>
      <dgm:spPr/>
    </dgm:pt>
    <dgm:pt modelId="{DA10441C-5D23-0441-9861-912A027A0448}" type="pres">
      <dgm:prSet presAssocID="{86F6BDD4-A41B-B843-BBD0-62E5F2F0C52E}" presName="sibTrans" presStyleLbl="sibTrans2D1" presStyleIdx="0" presStyleCnt="2"/>
      <dgm:spPr/>
    </dgm:pt>
    <dgm:pt modelId="{A3F39B4E-5E3B-7C40-82E7-B5621A021D59}" type="pres">
      <dgm:prSet presAssocID="{86F6BDD4-A41B-B843-BBD0-62E5F2F0C52E}" presName="connectorText" presStyleLbl="sibTrans2D1" presStyleIdx="0" presStyleCnt="2"/>
      <dgm:spPr/>
    </dgm:pt>
    <dgm:pt modelId="{9925828E-536B-1247-BC05-6C067D5DD7F6}" type="pres">
      <dgm:prSet presAssocID="{54E4BFDC-2B4A-CB4D-83F6-718C8A6B223B}" presName="node" presStyleLbl="node1" presStyleIdx="1" presStyleCnt="3" custLinFactNeighborX="-67071" custLinFactNeighborY="22746">
        <dgm:presLayoutVars>
          <dgm:bulletEnabled val="1"/>
        </dgm:presLayoutVars>
      </dgm:prSet>
      <dgm:spPr/>
    </dgm:pt>
    <dgm:pt modelId="{884503D6-255C-B94C-82A8-14983DCC9456}" type="pres">
      <dgm:prSet presAssocID="{9114F3D3-91E3-EC4A-9EB9-CD0E54D4EAB5}" presName="sibTrans" presStyleLbl="sibTrans2D1" presStyleIdx="1" presStyleCnt="2"/>
      <dgm:spPr/>
    </dgm:pt>
    <dgm:pt modelId="{CBE21B4F-8C0F-BB43-85BF-45094EEB4AA7}" type="pres">
      <dgm:prSet presAssocID="{9114F3D3-91E3-EC4A-9EB9-CD0E54D4EAB5}" presName="connectorText" presStyleLbl="sibTrans2D1" presStyleIdx="1" presStyleCnt="2"/>
      <dgm:spPr/>
    </dgm:pt>
    <dgm:pt modelId="{DFAEF00D-D8EE-D948-90F8-260A45C87DCF}" type="pres">
      <dgm:prSet presAssocID="{DF0B91F5-94B9-7F49-8F5A-C337D5E165BD}" presName="node" presStyleLbl="node1" presStyleIdx="2" presStyleCnt="3" custLinFactX="-100000" custLinFactY="79305" custLinFactNeighborX="-167071" custLinFactNeighborY="100000">
        <dgm:presLayoutVars>
          <dgm:bulletEnabled val="1"/>
        </dgm:presLayoutVars>
      </dgm:prSet>
      <dgm:spPr/>
    </dgm:pt>
  </dgm:ptLst>
  <dgm:cxnLst>
    <dgm:cxn modelId="{9BA8F002-14B1-EE4F-8075-1C6DDF1970D3}" srcId="{5EC3C943-BB6A-C44F-85C8-42610271C7C3}" destId="{54E4BFDC-2B4A-CB4D-83F6-718C8A6B223B}" srcOrd="1" destOrd="0" parTransId="{56685973-B860-2F4B-933E-5C48DA01881E}" sibTransId="{9114F3D3-91E3-EC4A-9EB9-CD0E54D4EAB5}"/>
    <dgm:cxn modelId="{BFBBC00B-E32D-AD4A-9D6A-C4DB4C87032C}" type="presOf" srcId="{86F6BDD4-A41B-B843-BBD0-62E5F2F0C52E}" destId="{DA10441C-5D23-0441-9861-912A027A0448}" srcOrd="0" destOrd="0" presId="urn:microsoft.com/office/officeart/2005/8/layout/process1"/>
    <dgm:cxn modelId="{9A7EFC0C-487A-DB4B-8825-E4ADB33269E3}" srcId="{5EC3C943-BB6A-C44F-85C8-42610271C7C3}" destId="{DF0B91F5-94B9-7F49-8F5A-C337D5E165BD}" srcOrd="2" destOrd="0" parTransId="{8D49E1BC-3A05-854D-A006-6E7BA44E50B7}" sibTransId="{C28E32D3-89DD-B04A-9BB8-EE7F06ACDA3F}"/>
    <dgm:cxn modelId="{3BF3A821-6D84-C347-AC20-3490303B30F5}" type="presOf" srcId="{54E4BFDC-2B4A-CB4D-83F6-718C8A6B223B}" destId="{9925828E-536B-1247-BC05-6C067D5DD7F6}" srcOrd="0" destOrd="0" presId="urn:microsoft.com/office/officeart/2005/8/layout/process1"/>
    <dgm:cxn modelId="{CF97A237-6114-4C47-876B-9D5E019890CA}" srcId="{5EC3C943-BB6A-C44F-85C8-42610271C7C3}" destId="{E35236B7-5FBF-F748-B65C-0E583C64577D}" srcOrd="0" destOrd="0" parTransId="{518FD6E6-A8ED-2F42-9A91-3974B4F5F371}" sibTransId="{86F6BDD4-A41B-B843-BBD0-62E5F2F0C52E}"/>
    <dgm:cxn modelId="{A5AACF83-18BF-6D41-8FEF-8684E3F5B2A1}" type="presOf" srcId="{5EC3C943-BB6A-C44F-85C8-42610271C7C3}" destId="{192FEB86-D718-D54E-914E-DD1864177D6B}" srcOrd="0" destOrd="0" presId="urn:microsoft.com/office/officeart/2005/8/layout/process1"/>
    <dgm:cxn modelId="{7330E58E-3490-AE41-A969-6B1D66F133B7}" type="presOf" srcId="{86F6BDD4-A41B-B843-BBD0-62E5F2F0C52E}" destId="{A3F39B4E-5E3B-7C40-82E7-B5621A021D59}" srcOrd="1" destOrd="0" presId="urn:microsoft.com/office/officeart/2005/8/layout/process1"/>
    <dgm:cxn modelId="{3688F9B8-82EA-F64D-B7E9-0C10310BFACD}" type="presOf" srcId="{9114F3D3-91E3-EC4A-9EB9-CD0E54D4EAB5}" destId="{884503D6-255C-B94C-82A8-14983DCC9456}" srcOrd="0" destOrd="0" presId="urn:microsoft.com/office/officeart/2005/8/layout/process1"/>
    <dgm:cxn modelId="{0EBB2BC3-6C96-E54B-9D35-92E74AD0EB2E}" type="presOf" srcId="{E35236B7-5FBF-F748-B65C-0E583C64577D}" destId="{26ED7DBC-3829-DE4A-A734-BF6A8D19E0CB}" srcOrd="0" destOrd="0" presId="urn:microsoft.com/office/officeart/2005/8/layout/process1"/>
    <dgm:cxn modelId="{8DDF4AD6-FE5C-D34E-8801-739C3477947A}" type="presOf" srcId="{9114F3D3-91E3-EC4A-9EB9-CD0E54D4EAB5}" destId="{CBE21B4F-8C0F-BB43-85BF-45094EEB4AA7}" srcOrd="1" destOrd="0" presId="urn:microsoft.com/office/officeart/2005/8/layout/process1"/>
    <dgm:cxn modelId="{4C1275F8-7EBC-E74A-B93C-BA36385075A5}" type="presOf" srcId="{DF0B91F5-94B9-7F49-8F5A-C337D5E165BD}" destId="{DFAEF00D-D8EE-D948-90F8-260A45C87DCF}" srcOrd="0" destOrd="0" presId="urn:microsoft.com/office/officeart/2005/8/layout/process1"/>
    <dgm:cxn modelId="{2A70478F-F53A-F440-8F53-D7E31304CC99}" type="presParOf" srcId="{192FEB86-D718-D54E-914E-DD1864177D6B}" destId="{26ED7DBC-3829-DE4A-A734-BF6A8D19E0CB}" srcOrd="0" destOrd="0" presId="urn:microsoft.com/office/officeart/2005/8/layout/process1"/>
    <dgm:cxn modelId="{B5FC097B-7FFE-2942-9E97-5B2E6650EDE4}" type="presParOf" srcId="{192FEB86-D718-D54E-914E-DD1864177D6B}" destId="{DA10441C-5D23-0441-9861-912A027A0448}" srcOrd="1" destOrd="0" presId="urn:microsoft.com/office/officeart/2005/8/layout/process1"/>
    <dgm:cxn modelId="{8B317B27-737C-9F41-8321-EEBE48AB8086}" type="presParOf" srcId="{DA10441C-5D23-0441-9861-912A027A0448}" destId="{A3F39B4E-5E3B-7C40-82E7-B5621A021D59}" srcOrd="0" destOrd="0" presId="urn:microsoft.com/office/officeart/2005/8/layout/process1"/>
    <dgm:cxn modelId="{4E0EA083-4A55-2E41-801E-084BBE68A6B5}" type="presParOf" srcId="{192FEB86-D718-D54E-914E-DD1864177D6B}" destId="{9925828E-536B-1247-BC05-6C067D5DD7F6}" srcOrd="2" destOrd="0" presId="urn:microsoft.com/office/officeart/2005/8/layout/process1"/>
    <dgm:cxn modelId="{0D972C60-8D5B-B647-A227-0E87DA5ED04C}" type="presParOf" srcId="{192FEB86-D718-D54E-914E-DD1864177D6B}" destId="{884503D6-255C-B94C-82A8-14983DCC9456}" srcOrd="3" destOrd="0" presId="urn:microsoft.com/office/officeart/2005/8/layout/process1"/>
    <dgm:cxn modelId="{549E2755-DDD6-4846-AC4B-13FB660E9798}" type="presParOf" srcId="{884503D6-255C-B94C-82A8-14983DCC9456}" destId="{CBE21B4F-8C0F-BB43-85BF-45094EEB4AA7}" srcOrd="0" destOrd="0" presId="urn:microsoft.com/office/officeart/2005/8/layout/process1"/>
    <dgm:cxn modelId="{11D61AE8-8723-7347-94FE-B9B52411E822}" type="presParOf" srcId="{192FEB86-D718-D54E-914E-DD1864177D6B}" destId="{DFAEF00D-D8EE-D948-90F8-260A45C87DC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EC3C943-BB6A-C44F-85C8-42610271C7C3}"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US"/>
        </a:p>
      </dgm:t>
    </dgm:pt>
    <dgm:pt modelId="{E35236B7-5FBF-F748-B65C-0E583C64577D}">
      <dgm:prSet phldrT="[Text]" custT="1"/>
      <dgm:spPr>
        <a:solidFill>
          <a:schemeClr val="accent1">
            <a:hueOff val="0"/>
            <a:satOff val="0"/>
            <a:lumOff val="0"/>
            <a:alpha val="50000"/>
          </a:schemeClr>
        </a:solidFill>
      </dgm:spPr>
      <dgm:t>
        <a:bodyPr/>
        <a:lstStyle/>
        <a:p>
          <a:pPr>
            <a:lnSpc>
              <a:spcPct val="150000"/>
            </a:lnSpc>
          </a:pPr>
          <a:r>
            <a:rPr lang="en-US" sz="3200" dirty="0"/>
            <a:t>Background</a:t>
          </a:r>
        </a:p>
      </dgm:t>
    </dgm:pt>
    <dgm:pt modelId="{518FD6E6-A8ED-2F42-9A91-3974B4F5F371}" type="parTrans" cxnId="{CF97A237-6114-4C47-876B-9D5E019890CA}">
      <dgm:prSet/>
      <dgm:spPr/>
      <dgm:t>
        <a:bodyPr/>
        <a:lstStyle/>
        <a:p>
          <a:endParaRPr lang="en-US" sz="1400"/>
        </a:p>
      </dgm:t>
    </dgm:pt>
    <dgm:pt modelId="{86F6BDD4-A41B-B843-BBD0-62E5F2F0C52E}" type="sibTrans" cxnId="{CF97A237-6114-4C47-876B-9D5E019890CA}">
      <dgm:prSet custT="1"/>
      <dgm:spPr/>
      <dgm:t>
        <a:bodyPr/>
        <a:lstStyle/>
        <a:p>
          <a:pPr>
            <a:lnSpc>
              <a:spcPct val="150000"/>
            </a:lnSpc>
          </a:pPr>
          <a:endParaRPr lang="en-US" sz="1400"/>
        </a:p>
      </dgm:t>
    </dgm:pt>
    <dgm:pt modelId="{54E4BFDC-2B4A-CB4D-83F6-718C8A6B223B}">
      <dgm:prSet phldrT="[Text]" custT="1"/>
      <dgm:spPr>
        <a:solidFill>
          <a:schemeClr val="accent1">
            <a:hueOff val="0"/>
            <a:satOff val="0"/>
            <a:lumOff val="0"/>
          </a:schemeClr>
        </a:solidFill>
      </dgm:spPr>
      <dgm:t>
        <a:bodyPr/>
        <a:lstStyle/>
        <a:p>
          <a:pPr>
            <a:lnSpc>
              <a:spcPct val="150000"/>
            </a:lnSpc>
          </a:pPr>
          <a:r>
            <a:rPr lang="en-US" sz="3200" dirty="0"/>
            <a:t>Impact</a:t>
          </a:r>
        </a:p>
      </dgm:t>
    </dgm:pt>
    <dgm:pt modelId="{56685973-B860-2F4B-933E-5C48DA01881E}" type="parTrans" cxnId="{9BA8F002-14B1-EE4F-8075-1C6DDF1970D3}">
      <dgm:prSet/>
      <dgm:spPr/>
      <dgm:t>
        <a:bodyPr/>
        <a:lstStyle/>
        <a:p>
          <a:endParaRPr lang="en-US" sz="1400"/>
        </a:p>
      </dgm:t>
    </dgm:pt>
    <dgm:pt modelId="{9114F3D3-91E3-EC4A-9EB9-CD0E54D4EAB5}" type="sibTrans" cxnId="{9BA8F002-14B1-EE4F-8075-1C6DDF1970D3}">
      <dgm:prSet custT="1"/>
      <dgm:spPr/>
      <dgm:t>
        <a:bodyPr/>
        <a:lstStyle/>
        <a:p>
          <a:pPr>
            <a:lnSpc>
              <a:spcPct val="150000"/>
            </a:lnSpc>
          </a:pPr>
          <a:endParaRPr lang="en-US" sz="1400"/>
        </a:p>
      </dgm:t>
    </dgm:pt>
    <dgm:pt modelId="{DF0B91F5-94B9-7F49-8F5A-C337D5E165BD}">
      <dgm:prSet phldrT="[Text]" custT="1"/>
      <dgm:spPr>
        <a:solidFill>
          <a:schemeClr val="accent1">
            <a:hueOff val="0"/>
            <a:satOff val="0"/>
            <a:lumOff val="0"/>
          </a:schemeClr>
        </a:solidFill>
      </dgm:spPr>
      <dgm:t>
        <a:bodyPr/>
        <a:lstStyle/>
        <a:p>
          <a:pPr>
            <a:lnSpc>
              <a:spcPct val="150000"/>
            </a:lnSpc>
          </a:pPr>
          <a:r>
            <a:rPr lang="en-US" sz="3200" dirty="0"/>
            <a:t>Defeat</a:t>
          </a:r>
        </a:p>
      </dgm:t>
    </dgm:pt>
    <dgm:pt modelId="{8D49E1BC-3A05-854D-A006-6E7BA44E50B7}" type="parTrans" cxnId="{9A7EFC0C-487A-DB4B-8825-E4ADB33269E3}">
      <dgm:prSet/>
      <dgm:spPr/>
      <dgm:t>
        <a:bodyPr/>
        <a:lstStyle/>
        <a:p>
          <a:endParaRPr lang="en-US" sz="1400"/>
        </a:p>
      </dgm:t>
    </dgm:pt>
    <dgm:pt modelId="{C28E32D3-89DD-B04A-9BB8-EE7F06ACDA3F}" type="sibTrans" cxnId="{9A7EFC0C-487A-DB4B-8825-E4ADB33269E3}">
      <dgm:prSet/>
      <dgm:spPr/>
      <dgm:t>
        <a:bodyPr/>
        <a:lstStyle/>
        <a:p>
          <a:endParaRPr lang="en-US" sz="1400"/>
        </a:p>
      </dgm:t>
    </dgm:pt>
    <dgm:pt modelId="{192FEB86-D718-D54E-914E-DD1864177D6B}" type="pres">
      <dgm:prSet presAssocID="{5EC3C943-BB6A-C44F-85C8-42610271C7C3}" presName="Name0" presStyleCnt="0">
        <dgm:presLayoutVars>
          <dgm:dir/>
          <dgm:resizeHandles val="exact"/>
        </dgm:presLayoutVars>
      </dgm:prSet>
      <dgm:spPr/>
    </dgm:pt>
    <dgm:pt modelId="{26ED7DBC-3829-DE4A-A734-BF6A8D19E0CB}" type="pres">
      <dgm:prSet presAssocID="{E35236B7-5FBF-F748-B65C-0E583C64577D}" presName="node" presStyleLbl="node1" presStyleIdx="0" presStyleCnt="3" custScaleX="153657" custLinFactX="100000" custLinFactY="-38996" custLinFactNeighborX="100000" custLinFactNeighborY="-100000">
        <dgm:presLayoutVars>
          <dgm:bulletEnabled val="1"/>
        </dgm:presLayoutVars>
      </dgm:prSet>
      <dgm:spPr/>
    </dgm:pt>
    <dgm:pt modelId="{DA10441C-5D23-0441-9861-912A027A0448}" type="pres">
      <dgm:prSet presAssocID="{86F6BDD4-A41B-B843-BBD0-62E5F2F0C52E}" presName="sibTrans" presStyleLbl="sibTrans2D1" presStyleIdx="0" presStyleCnt="2"/>
      <dgm:spPr/>
    </dgm:pt>
    <dgm:pt modelId="{A3F39B4E-5E3B-7C40-82E7-B5621A021D59}" type="pres">
      <dgm:prSet presAssocID="{86F6BDD4-A41B-B843-BBD0-62E5F2F0C52E}" presName="connectorText" presStyleLbl="sibTrans2D1" presStyleIdx="0" presStyleCnt="2"/>
      <dgm:spPr/>
    </dgm:pt>
    <dgm:pt modelId="{9925828E-536B-1247-BC05-6C067D5DD7F6}" type="pres">
      <dgm:prSet presAssocID="{54E4BFDC-2B4A-CB4D-83F6-718C8A6B223B}" presName="node" presStyleLbl="node1" presStyleIdx="1" presStyleCnt="3" custLinFactNeighborX="-67071" custLinFactNeighborY="22746">
        <dgm:presLayoutVars>
          <dgm:bulletEnabled val="1"/>
        </dgm:presLayoutVars>
      </dgm:prSet>
      <dgm:spPr/>
    </dgm:pt>
    <dgm:pt modelId="{884503D6-255C-B94C-82A8-14983DCC9456}" type="pres">
      <dgm:prSet presAssocID="{9114F3D3-91E3-EC4A-9EB9-CD0E54D4EAB5}" presName="sibTrans" presStyleLbl="sibTrans2D1" presStyleIdx="1" presStyleCnt="2"/>
      <dgm:spPr/>
    </dgm:pt>
    <dgm:pt modelId="{CBE21B4F-8C0F-BB43-85BF-45094EEB4AA7}" type="pres">
      <dgm:prSet presAssocID="{9114F3D3-91E3-EC4A-9EB9-CD0E54D4EAB5}" presName="connectorText" presStyleLbl="sibTrans2D1" presStyleIdx="1" presStyleCnt="2"/>
      <dgm:spPr/>
    </dgm:pt>
    <dgm:pt modelId="{DFAEF00D-D8EE-D948-90F8-260A45C87DCF}" type="pres">
      <dgm:prSet presAssocID="{DF0B91F5-94B9-7F49-8F5A-C337D5E165BD}" presName="node" presStyleLbl="node1" presStyleIdx="2" presStyleCnt="3" custLinFactX="-100000" custLinFactY="79305" custLinFactNeighborX="-167071" custLinFactNeighborY="100000">
        <dgm:presLayoutVars>
          <dgm:bulletEnabled val="1"/>
        </dgm:presLayoutVars>
      </dgm:prSet>
      <dgm:spPr/>
    </dgm:pt>
  </dgm:ptLst>
  <dgm:cxnLst>
    <dgm:cxn modelId="{9BA8F002-14B1-EE4F-8075-1C6DDF1970D3}" srcId="{5EC3C943-BB6A-C44F-85C8-42610271C7C3}" destId="{54E4BFDC-2B4A-CB4D-83F6-718C8A6B223B}" srcOrd="1" destOrd="0" parTransId="{56685973-B860-2F4B-933E-5C48DA01881E}" sibTransId="{9114F3D3-91E3-EC4A-9EB9-CD0E54D4EAB5}"/>
    <dgm:cxn modelId="{BFBBC00B-E32D-AD4A-9D6A-C4DB4C87032C}" type="presOf" srcId="{86F6BDD4-A41B-B843-BBD0-62E5F2F0C52E}" destId="{DA10441C-5D23-0441-9861-912A027A0448}" srcOrd="0" destOrd="0" presId="urn:microsoft.com/office/officeart/2005/8/layout/process1"/>
    <dgm:cxn modelId="{9A7EFC0C-487A-DB4B-8825-E4ADB33269E3}" srcId="{5EC3C943-BB6A-C44F-85C8-42610271C7C3}" destId="{DF0B91F5-94B9-7F49-8F5A-C337D5E165BD}" srcOrd="2" destOrd="0" parTransId="{8D49E1BC-3A05-854D-A006-6E7BA44E50B7}" sibTransId="{C28E32D3-89DD-B04A-9BB8-EE7F06ACDA3F}"/>
    <dgm:cxn modelId="{3BF3A821-6D84-C347-AC20-3490303B30F5}" type="presOf" srcId="{54E4BFDC-2B4A-CB4D-83F6-718C8A6B223B}" destId="{9925828E-536B-1247-BC05-6C067D5DD7F6}" srcOrd="0" destOrd="0" presId="urn:microsoft.com/office/officeart/2005/8/layout/process1"/>
    <dgm:cxn modelId="{CF97A237-6114-4C47-876B-9D5E019890CA}" srcId="{5EC3C943-BB6A-C44F-85C8-42610271C7C3}" destId="{E35236B7-5FBF-F748-B65C-0E583C64577D}" srcOrd="0" destOrd="0" parTransId="{518FD6E6-A8ED-2F42-9A91-3974B4F5F371}" sibTransId="{86F6BDD4-A41B-B843-BBD0-62E5F2F0C52E}"/>
    <dgm:cxn modelId="{A5AACF83-18BF-6D41-8FEF-8684E3F5B2A1}" type="presOf" srcId="{5EC3C943-BB6A-C44F-85C8-42610271C7C3}" destId="{192FEB86-D718-D54E-914E-DD1864177D6B}" srcOrd="0" destOrd="0" presId="urn:microsoft.com/office/officeart/2005/8/layout/process1"/>
    <dgm:cxn modelId="{7330E58E-3490-AE41-A969-6B1D66F133B7}" type="presOf" srcId="{86F6BDD4-A41B-B843-BBD0-62E5F2F0C52E}" destId="{A3F39B4E-5E3B-7C40-82E7-B5621A021D59}" srcOrd="1" destOrd="0" presId="urn:microsoft.com/office/officeart/2005/8/layout/process1"/>
    <dgm:cxn modelId="{3688F9B8-82EA-F64D-B7E9-0C10310BFACD}" type="presOf" srcId="{9114F3D3-91E3-EC4A-9EB9-CD0E54D4EAB5}" destId="{884503D6-255C-B94C-82A8-14983DCC9456}" srcOrd="0" destOrd="0" presId="urn:microsoft.com/office/officeart/2005/8/layout/process1"/>
    <dgm:cxn modelId="{0EBB2BC3-6C96-E54B-9D35-92E74AD0EB2E}" type="presOf" srcId="{E35236B7-5FBF-F748-B65C-0E583C64577D}" destId="{26ED7DBC-3829-DE4A-A734-BF6A8D19E0CB}" srcOrd="0" destOrd="0" presId="urn:microsoft.com/office/officeart/2005/8/layout/process1"/>
    <dgm:cxn modelId="{8DDF4AD6-FE5C-D34E-8801-739C3477947A}" type="presOf" srcId="{9114F3D3-91E3-EC4A-9EB9-CD0E54D4EAB5}" destId="{CBE21B4F-8C0F-BB43-85BF-45094EEB4AA7}" srcOrd="1" destOrd="0" presId="urn:microsoft.com/office/officeart/2005/8/layout/process1"/>
    <dgm:cxn modelId="{4C1275F8-7EBC-E74A-B93C-BA36385075A5}" type="presOf" srcId="{DF0B91F5-94B9-7F49-8F5A-C337D5E165BD}" destId="{DFAEF00D-D8EE-D948-90F8-260A45C87DCF}" srcOrd="0" destOrd="0" presId="urn:microsoft.com/office/officeart/2005/8/layout/process1"/>
    <dgm:cxn modelId="{2A70478F-F53A-F440-8F53-D7E31304CC99}" type="presParOf" srcId="{192FEB86-D718-D54E-914E-DD1864177D6B}" destId="{26ED7DBC-3829-DE4A-A734-BF6A8D19E0CB}" srcOrd="0" destOrd="0" presId="urn:microsoft.com/office/officeart/2005/8/layout/process1"/>
    <dgm:cxn modelId="{B5FC097B-7FFE-2942-9E97-5B2E6650EDE4}" type="presParOf" srcId="{192FEB86-D718-D54E-914E-DD1864177D6B}" destId="{DA10441C-5D23-0441-9861-912A027A0448}" srcOrd="1" destOrd="0" presId="urn:microsoft.com/office/officeart/2005/8/layout/process1"/>
    <dgm:cxn modelId="{8B317B27-737C-9F41-8321-EEBE48AB8086}" type="presParOf" srcId="{DA10441C-5D23-0441-9861-912A027A0448}" destId="{A3F39B4E-5E3B-7C40-82E7-B5621A021D59}" srcOrd="0" destOrd="0" presId="urn:microsoft.com/office/officeart/2005/8/layout/process1"/>
    <dgm:cxn modelId="{4E0EA083-4A55-2E41-801E-084BBE68A6B5}" type="presParOf" srcId="{192FEB86-D718-D54E-914E-DD1864177D6B}" destId="{9925828E-536B-1247-BC05-6C067D5DD7F6}" srcOrd="2" destOrd="0" presId="urn:microsoft.com/office/officeart/2005/8/layout/process1"/>
    <dgm:cxn modelId="{0D972C60-8D5B-B647-A227-0E87DA5ED04C}" type="presParOf" srcId="{192FEB86-D718-D54E-914E-DD1864177D6B}" destId="{884503D6-255C-B94C-82A8-14983DCC9456}" srcOrd="3" destOrd="0" presId="urn:microsoft.com/office/officeart/2005/8/layout/process1"/>
    <dgm:cxn modelId="{549E2755-DDD6-4846-AC4B-13FB660E9798}" type="presParOf" srcId="{884503D6-255C-B94C-82A8-14983DCC9456}" destId="{CBE21B4F-8C0F-BB43-85BF-45094EEB4AA7}" srcOrd="0" destOrd="0" presId="urn:microsoft.com/office/officeart/2005/8/layout/process1"/>
    <dgm:cxn modelId="{11D61AE8-8723-7347-94FE-B9B52411E822}" type="presParOf" srcId="{192FEB86-D718-D54E-914E-DD1864177D6B}" destId="{DFAEF00D-D8EE-D948-90F8-260A45C87DC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C3C943-BB6A-C44F-85C8-42610271C7C3}"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US"/>
        </a:p>
      </dgm:t>
    </dgm:pt>
    <dgm:pt modelId="{E35236B7-5FBF-F748-B65C-0E583C64577D}">
      <dgm:prSet phldrT="[Text]" custT="1"/>
      <dgm:spPr/>
      <dgm:t>
        <a:bodyPr/>
        <a:lstStyle/>
        <a:p>
          <a:pPr>
            <a:lnSpc>
              <a:spcPct val="150000"/>
            </a:lnSpc>
          </a:pPr>
          <a:r>
            <a:rPr lang="en-US" sz="4000" dirty="0"/>
            <a:t>Background</a:t>
          </a:r>
        </a:p>
      </dgm:t>
    </dgm:pt>
    <dgm:pt modelId="{518FD6E6-A8ED-2F42-9A91-3974B4F5F371}" type="parTrans" cxnId="{CF97A237-6114-4C47-876B-9D5E019890CA}">
      <dgm:prSet/>
      <dgm:spPr/>
      <dgm:t>
        <a:bodyPr/>
        <a:lstStyle/>
        <a:p>
          <a:endParaRPr lang="en-US"/>
        </a:p>
      </dgm:t>
    </dgm:pt>
    <dgm:pt modelId="{86F6BDD4-A41B-B843-BBD0-62E5F2F0C52E}" type="sibTrans" cxnId="{CF97A237-6114-4C47-876B-9D5E019890CA}">
      <dgm:prSet custT="1"/>
      <dgm:spPr/>
      <dgm:t>
        <a:bodyPr/>
        <a:lstStyle/>
        <a:p>
          <a:pPr>
            <a:lnSpc>
              <a:spcPct val="150000"/>
            </a:lnSpc>
          </a:pPr>
          <a:endParaRPr lang="en-US" sz="1800"/>
        </a:p>
      </dgm:t>
    </dgm:pt>
    <dgm:pt modelId="{54E4BFDC-2B4A-CB4D-83F6-718C8A6B223B}">
      <dgm:prSet phldrT="[Text]" custT="1"/>
      <dgm:spPr/>
      <dgm:t>
        <a:bodyPr/>
        <a:lstStyle/>
        <a:p>
          <a:pPr>
            <a:lnSpc>
              <a:spcPct val="150000"/>
            </a:lnSpc>
          </a:pPr>
          <a:r>
            <a:rPr lang="en-US" sz="4000" dirty="0"/>
            <a:t>Impact</a:t>
          </a:r>
        </a:p>
      </dgm:t>
    </dgm:pt>
    <dgm:pt modelId="{56685973-B860-2F4B-933E-5C48DA01881E}" type="parTrans" cxnId="{9BA8F002-14B1-EE4F-8075-1C6DDF1970D3}">
      <dgm:prSet/>
      <dgm:spPr/>
      <dgm:t>
        <a:bodyPr/>
        <a:lstStyle/>
        <a:p>
          <a:endParaRPr lang="en-US"/>
        </a:p>
      </dgm:t>
    </dgm:pt>
    <dgm:pt modelId="{9114F3D3-91E3-EC4A-9EB9-CD0E54D4EAB5}" type="sibTrans" cxnId="{9BA8F002-14B1-EE4F-8075-1C6DDF1970D3}">
      <dgm:prSet custT="1"/>
      <dgm:spPr/>
      <dgm:t>
        <a:bodyPr/>
        <a:lstStyle/>
        <a:p>
          <a:pPr>
            <a:lnSpc>
              <a:spcPct val="150000"/>
            </a:lnSpc>
          </a:pPr>
          <a:endParaRPr lang="en-US" sz="1800"/>
        </a:p>
      </dgm:t>
    </dgm:pt>
    <dgm:pt modelId="{DF0B91F5-94B9-7F49-8F5A-C337D5E165BD}">
      <dgm:prSet phldrT="[Text]" custT="1"/>
      <dgm:spPr/>
      <dgm:t>
        <a:bodyPr/>
        <a:lstStyle/>
        <a:p>
          <a:pPr>
            <a:lnSpc>
              <a:spcPct val="150000"/>
            </a:lnSpc>
          </a:pPr>
          <a:r>
            <a:rPr lang="en-US" sz="4000" dirty="0"/>
            <a:t>Defeat</a:t>
          </a:r>
        </a:p>
      </dgm:t>
    </dgm:pt>
    <dgm:pt modelId="{8D49E1BC-3A05-854D-A006-6E7BA44E50B7}" type="parTrans" cxnId="{9A7EFC0C-487A-DB4B-8825-E4ADB33269E3}">
      <dgm:prSet/>
      <dgm:spPr/>
      <dgm:t>
        <a:bodyPr/>
        <a:lstStyle/>
        <a:p>
          <a:endParaRPr lang="en-US"/>
        </a:p>
      </dgm:t>
    </dgm:pt>
    <dgm:pt modelId="{C28E32D3-89DD-B04A-9BB8-EE7F06ACDA3F}" type="sibTrans" cxnId="{9A7EFC0C-487A-DB4B-8825-E4ADB33269E3}">
      <dgm:prSet/>
      <dgm:spPr/>
      <dgm:t>
        <a:bodyPr/>
        <a:lstStyle/>
        <a:p>
          <a:endParaRPr lang="en-US"/>
        </a:p>
      </dgm:t>
    </dgm:pt>
    <dgm:pt modelId="{192FEB86-D718-D54E-914E-DD1864177D6B}" type="pres">
      <dgm:prSet presAssocID="{5EC3C943-BB6A-C44F-85C8-42610271C7C3}" presName="Name0" presStyleCnt="0">
        <dgm:presLayoutVars>
          <dgm:dir/>
          <dgm:resizeHandles val="exact"/>
        </dgm:presLayoutVars>
      </dgm:prSet>
      <dgm:spPr/>
    </dgm:pt>
    <dgm:pt modelId="{26ED7DBC-3829-DE4A-A734-BF6A8D19E0CB}" type="pres">
      <dgm:prSet presAssocID="{E35236B7-5FBF-F748-B65C-0E583C64577D}" presName="node" presStyleLbl="node1" presStyleIdx="0" presStyleCnt="3" custScaleX="153657" custLinFactY="-40361" custLinFactNeighborX="6979" custLinFactNeighborY="-100000">
        <dgm:presLayoutVars>
          <dgm:bulletEnabled val="1"/>
        </dgm:presLayoutVars>
      </dgm:prSet>
      <dgm:spPr/>
    </dgm:pt>
    <dgm:pt modelId="{DA10441C-5D23-0441-9861-912A027A0448}" type="pres">
      <dgm:prSet presAssocID="{86F6BDD4-A41B-B843-BBD0-62E5F2F0C52E}" presName="sibTrans" presStyleLbl="sibTrans2D1" presStyleIdx="0" presStyleCnt="2"/>
      <dgm:spPr/>
    </dgm:pt>
    <dgm:pt modelId="{A3F39B4E-5E3B-7C40-82E7-B5621A021D59}" type="pres">
      <dgm:prSet presAssocID="{86F6BDD4-A41B-B843-BBD0-62E5F2F0C52E}" presName="connectorText" presStyleLbl="sibTrans2D1" presStyleIdx="0" presStyleCnt="2"/>
      <dgm:spPr/>
    </dgm:pt>
    <dgm:pt modelId="{9925828E-536B-1247-BC05-6C067D5DD7F6}" type="pres">
      <dgm:prSet presAssocID="{54E4BFDC-2B4A-CB4D-83F6-718C8A6B223B}" presName="node" presStyleLbl="node1" presStyleIdx="1" presStyleCnt="3" custLinFactX="-100000" custLinFactNeighborX="-166733" custLinFactNeighborY="20017">
        <dgm:presLayoutVars>
          <dgm:bulletEnabled val="1"/>
        </dgm:presLayoutVars>
      </dgm:prSet>
      <dgm:spPr/>
    </dgm:pt>
    <dgm:pt modelId="{884503D6-255C-B94C-82A8-14983DCC9456}" type="pres">
      <dgm:prSet presAssocID="{9114F3D3-91E3-EC4A-9EB9-CD0E54D4EAB5}" presName="sibTrans" presStyleLbl="sibTrans2D1" presStyleIdx="1" presStyleCnt="2"/>
      <dgm:spPr/>
    </dgm:pt>
    <dgm:pt modelId="{CBE21B4F-8C0F-BB43-85BF-45094EEB4AA7}" type="pres">
      <dgm:prSet presAssocID="{9114F3D3-91E3-EC4A-9EB9-CD0E54D4EAB5}" presName="connectorText" presStyleLbl="sibTrans2D1" presStyleIdx="1" presStyleCnt="2"/>
      <dgm:spPr/>
    </dgm:pt>
    <dgm:pt modelId="{DFAEF00D-D8EE-D948-90F8-260A45C87DCF}" type="pres">
      <dgm:prSet presAssocID="{DF0B91F5-94B9-7F49-8F5A-C337D5E165BD}" presName="node" presStyleLbl="node1" presStyleIdx="2" presStyleCnt="3" custLinFactX="-200000" custLinFactY="79305" custLinFactNeighborX="-261590" custLinFactNeighborY="100000">
        <dgm:presLayoutVars>
          <dgm:bulletEnabled val="1"/>
        </dgm:presLayoutVars>
      </dgm:prSet>
      <dgm:spPr/>
    </dgm:pt>
  </dgm:ptLst>
  <dgm:cxnLst>
    <dgm:cxn modelId="{9BA8F002-14B1-EE4F-8075-1C6DDF1970D3}" srcId="{5EC3C943-BB6A-C44F-85C8-42610271C7C3}" destId="{54E4BFDC-2B4A-CB4D-83F6-718C8A6B223B}" srcOrd="1" destOrd="0" parTransId="{56685973-B860-2F4B-933E-5C48DA01881E}" sibTransId="{9114F3D3-91E3-EC4A-9EB9-CD0E54D4EAB5}"/>
    <dgm:cxn modelId="{BFBBC00B-E32D-AD4A-9D6A-C4DB4C87032C}" type="presOf" srcId="{86F6BDD4-A41B-B843-BBD0-62E5F2F0C52E}" destId="{DA10441C-5D23-0441-9861-912A027A0448}" srcOrd="0" destOrd="0" presId="urn:microsoft.com/office/officeart/2005/8/layout/process1"/>
    <dgm:cxn modelId="{9A7EFC0C-487A-DB4B-8825-E4ADB33269E3}" srcId="{5EC3C943-BB6A-C44F-85C8-42610271C7C3}" destId="{DF0B91F5-94B9-7F49-8F5A-C337D5E165BD}" srcOrd="2" destOrd="0" parTransId="{8D49E1BC-3A05-854D-A006-6E7BA44E50B7}" sibTransId="{C28E32D3-89DD-B04A-9BB8-EE7F06ACDA3F}"/>
    <dgm:cxn modelId="{3BF3A821-6D84-C347-AC20-3490303B30F5}" type="presOf" srcId="{54E4BFDC-2B4A-CB4D-83F6-718C8A6B223B}" destId="{9925828E-536B-1247-BC05-6C067D5DD7F6}" srcOrd="0" destOrd="0" presId="urn:microsoft.com/office/officeart/2005/8/layout/process1"/>
    <dgm:cxn modelId="{CF97A237-6114-4C47-876B-9D5E019890CA}" srcId="{5EC3C943-BB6A-C44F-85C8-42610271C7C3}" destId="{E35236B7-5FBF-F748-B65C-0E583C64577D}" srcOrd="0" destOrd="0" parTransId="{518FD6E6-A8ED-2F42-9A91-3974B4F5F371}" sibTransId="{86F6BDD4-A41B-B843-BBD0-62E5F2F0C52E}"/>
    <dgm:cxn modelId="{A5AACF83-18BF-6D41-8FEF-8684E3F5B2A1}" type="presOf" srcId="{5EC3C943-BB6A-C44F-85C8-42610271C7C3}" destId="{192FEB86-D718-D54E-914E-DD1864177D6B}" srcOrd="0" destOrd="0" presId="urn:microsoft.com/office/officeart/2005/8/layout/process1"/>
    <dgm:cxn modelId="{7330E58E-3490-AE41-A969-6B1D66F133B7}" type="presOf" srcId="{86F6BDD4-A41B-B843-BBD0-62E5F2F0C52E}" destId="{A3F39B4E-5E3B-7C40-82E7-B5621A021D59}" srcOrd="1" destOrd="0" presId="urn:microsoft.com/office/officeart/2005/8/layout/process1"/>
    <dgm:cxn modelId="{3688F9B8-82EA-F64D-B7E9-0C10310BFACD}" type="presOf" srcId="{9114F3D3-91E3-EC4A-9EB9-CD0E54D4EAB5}" destId="{884503D6-255C-B94C-82A8-14983DCC9456}" srcOrd="0" destOrd="0" presId="urn:microsoft.com/office/officeart/2005/8/layout/process1"/>
    <dgm:cxn modelId="{0EBB2BC3-6C96-E54B-9D35-92E74AD0EB2E}" type="presOf" srcId="{E35236B7-5FBF-F748-B65C-0E583C64577D}" destId="{26ED7DBC-3829-DE4A-A734-BF6A8D19E0CB}" srcOrd="0" destOrd="0" presId="urn:microsoft.com/office/officeart/2005/8/layout/process1"/>
    <dgm:cxn modelId="{8DDF4AD6-FE5C-D34E-8801-739C3477947A}" type="presOf" srcId="{9114F3D3-91E3-EC4A-9EB9-CD0E54D4EAB5}" destId="{CBE21B4F-8C0F-BB43-85BF-45094EEB4AA7}" srcOrd="1" destOrd="0" presId="urn:microsoft.com/office/officeart/2005/8/layout/process1"/>
    <dgm:cxn modelId="{4C1275F8-7EBC-E74A-B93C-BA36385075A5}" type="presOf" srcId="{DF0B91F5-94B9-7F49-8F5A-C337D5E165BD}" destId="{DFAEF00D-D8EE-D948-90F8-260A45C87DCF}" srcOrd="0" destOrd="0" presId="urn:microsoft.com/office/officeart/2005/8/layout/process1"/>
    <dgm:cxn modelId="{2A70478F-F53A-F440-8F53-D7E31304CC99}" type="presParOf" srcId="{192FEB86-D718-D54E-914E-DD1864177D6B}" destId="{26ED7DBC-3829-DE4A-A734-BF6A8D19E0CB}" srcOrd="0" destOrd="0" presId="urn:microsoft.com/office/officeart/2005/8/layout/process1"/>
    <dgm:cxn modelId="{B5FC097B-7FFE-2942-9E97-5B2E6650EDE4}" type="presParOf" srcId="{192FEB86-D718-D54E-914E-DD1864177D6B}" destId="{DA10441C-5D23-0441-9861-912A027A0448}" srcOrd="1" destOrd="0" presId="urn:microsoft.com/office/officeart/2005/8/layout/process1"/>
    <dgm:cxn modelId="{8B317B27-737C-9F41-8321-EEBE48AB8086}" type="presParOf" srcId="{DA10441C-5D23-0441-9861-912A027A0448}" destId="{A3F39B4E-5E3B-7C40-82E7-B5621A021D59}" srcOrd="0" destOrd="0" presId="urn:microsoft.com/office/officeart/2005/8/layout/process1"/>
    <dgm:cxn modelId="{4E0EA083-4A55-2E41-801E-084BBE68A6B5}" type="presParOf" srcId="{192FEB86-D718-D54E-914E-DD1864177D6B}" destId="{9925828E-536B-1247-BC05-6C067D5DD7F6}" srcOrd="2" destOrd="0" presId="urn:microsoft.com/office/officeart/2005/8/layout/process1"/>
    <dgm:cxn modelId="{0D972C60-8D5B-B647-A227-0E87DA5ED04C}" type="presParOf" srcId="{192FEB86-D718-D54E-914E-DD1864177D6B}" destId="{884503D6-255C-B94C-82A8-14983DCC9456}" srcOrd="3" destOrd="0" presId="urn:microsoft.com/office/officeart/2005/8/layout/process1"/>
    <dgm:cxn modelId="{549E2755-DDD6-4846-AC4B-13FB660E9798}" type="presParOf" srcId="{884503D6-255C-B94C-82A8-14983DCC9456}" destId="{CBE21B4F-8C0F-BB43-85BF-45094EEB4AA7}" srcOrd="0" destOrd="0" presId="urn:microsoft.com/office/officeart/2005/8/layout/process1"/>
    <dgm:cxn modelId="{11D61AE8-8723-7347-94FE-B9B52411E822}" type="presParOf" srcId="{192FEB86-D718-D54E-914E-DD1864177D6B}" destId="{DFAEF00D-D8EE-D948-90F8-260A45C87DC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D7DBC-3829-DE4A-A734-BF6A8D19E0CB}">
      <dsp:nvSpPr>
        <dsp:cNvPr id="0" name=""/>
        <dsp:cNvSpPr/>
      </dsp:nvSpPr>
      <dsp:spPr>
        <a:xfrm>
          <a:off x="58417" y="826187"/>
          <a:ext cx="2873001" cy="11755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Background</a:t>
          </a:r>
        </a:p>
      </dsp:txBody>
      <dsp:txXfrm>
        <a:off x="92849" y="860619"/>
        <a:ext cx="2804137" cy="1106720"/>
      </dsp:txXfrm>
    </dsp:sp>
    <dsp:sp modelId="{DA10441C-5D23-0441-9861-912A027A0448}">
      <dsp:nvSpPr>
        <dsp:cNvPr id="0" name=""/>
        <dsp:cNvSpPr/>
      </dsp:nvSpPr>
      <dsp:spPr>
        <a:xfrm rot="5490539">
          <a:off x="1281643" y="2135467"/>
          <a:ext cx="376321" cy="463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50000"/>
            </a:lnSpc>
            <a:spcBef>
              <a:spcPct val="0"/>
            </a:spcBef>
            <a:spcAft>
              <a:spcPct val="35000"/>
            </a:spcAft>
            <a:buNone/>
          </a:pPr>
          <a:endParaRPr lang="en-US" sz="1800" kern="1200"/>
        </a:p>
      </dsp:txBody>
      <dsp:txXfrm rot="10800000">
        <a:off x="1339577" y="2171778"/>
        <a:ext cx="263425" cy="278219"/>
      </dsp:txXfrm>
    </dsp:sp>
    <dsp:sp modelId="{9925828E-536B-1247-BC05-6C067D5DD7F6}">
      <dsp:nvSpPr>
        <dsp:cNvPr id="0" name=""/>
        <dsp:cNvSpPr/>
      </dsp:nvSpPr>
      <dsp:spPr>
        <a:xfrm>
          <a:off x="510376" y="2711566"/>
          <a:ext cx="1869749" cy="11755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Impact</a:t>
          </a:r>
        </a:p>
      </dsp:txBody>
      <dsp:txXfrm>
        <a:off x="544808" y="2745998"/>
        <a:ext cx="1800885" cy="1106720"/>
      </dsp:txXfrm>
    </dsp:sp>
    <dsp:sp modelId="{884503D6-255C-B94C-82A8-14983DCC9456}">
      <dsp:nvSpPr>
        <dsp:cNvPr id="0" name=""/>
        <dsp:cNvSpPr/>
      </dsp:nvSpPr>
      <dsp:spPr>
        <a:xfrm rot="5329395">
          <a:off x="1279959" y="4014247"/>
          <a:ext cx="369477" cy="463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50000"/>
            </a:lnSpc>
            <a:spcBef>
              <a:spcPct val="0"/>
            </a:spcBef>
            <a:spcAft>
              <a:spcPct val="35000"/>
            </a:spcAft>
            <a:buNone/>
          </a:pPr>
          <a:endParaRPr lang="en-US" sz="1800" kern="1200"/>
        </a:p>
      </dsp:txBody>
      <dsp:txXfrm>
        <a:off x="1334242" y="4051576"/>
        <a:ext cx="258634" cy="278219"/>
      </dsp:txXfrm>
    </dsp:sp>
    <dsp:sp modelId="{DFAEF00D-D8EE-D948-90F8-260A45C87DCF}">
      <dsp:nvSpPr>
        <dsp:cNvPr id="0" name=""/>
        <dsp:cNvSpPr/>
      </dsp:nvSpPr>
      <dsp:spPr>
        <a:xfrm>
          <a:off x="548841" y="4584132"/>
          <a:ext cx="1869749" cy="11755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Defeat</a:t>
          </a:r>
        </a:p>
      </dsp:txBody>
      <dsp:txXfrm>
        <a:off x="583273" y="4618564"/>
        <a:ext cx="1800885" cy="11067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D7DBC-3829-DE4A-A734-BF6A8D19E0CB}">
      <dsp:nvSpPr>
        <dsp:cNvPr id="0" name=""/>
        <dsp:cNvSpPr/>
      </dsp:nvSpPr>
      <dsp:spPr>
        <a:xfrm>
          <a:off x="2623870" y="842234"/>
          <a:ext cx="2873001" cy="11755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Background</a:t>
          </a:r>
        </a:p>
      </dsp:txBody>
      <dsp:txXfrm>
        <a:off x="2658302" y="876666"/>
        <a:ext cx="2804137" cy="1106720"/>
      </dsp:txXfrm>
    </dsp:sp>
    <dsp:sp modelId="{DA10441C-5D23-0441-9861-912A027A0448}">
      <dsp:nvSpPr>
        <dsp:cNvPr id="0" name=""/>
        <dsp:cNvSpPr/>
      </dsp:nvSpPr>
      <dsp:spPr>
        <a:xfrm rot="5399997">
          <a:off x="3868027" y="2159772"/>
          <a:ext cx="384689" cy="463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50000"/>
            </a:lnSpc>
            <a:spcBef>
              <a:spcPct val="0"/>
            </a:spcBef>
            <a:spcAft>
              <a:spcPct val="35000"/>
            </a:spcAft>
            <a:buNone/>
          </a:pPr>
          <a:endParaRPr lang="en-US" sz="1800" kern="1200"/>
        </a:p>
      </dsp:txBody>
      <dsp:txXfrm>
        <a:off x="3925730" y="2194808"/>
        <a:ext cx="269282" cy="278219"/>
      </dsp:txXfrm>
    </dsp:sp>
    <dsp:sp modelId="{9925828E-536B-1247-BC05-6C067D5DD7F6}">
      <dsp:nvSpPr>
        <dsp:cNvPr id="0" name=""/>
        <dsp:cNvSpPr/>
      </dsp:nvSpPr>
      <dsp:spPr>
        <a:xfrm>
          <a:off x="3125498" y="2743648"/>
          <a:ext cx="1869749" cy="1175584"/>
        </a:xfrm>
        <a:prstGeom prst="roundRect">
          <a:avLst>
            <a:gd name="adj" fmla="val 10000"/>
          </a:avLst>
        </a:prstGeom>
        <a:solidFill>
          <a:schemeClr val="accent1">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Impact</a:t>
          </a:r>
        </a:p>
      </dsp:txBody>
      <dsp:txXfrm>
        <a:off x="3159930" y="2778080"/>
        <a:ext cx="1800885" cy="1106720"/>
      </dsp:txXfrm>
    </dsp:sp>
    <dsp:sp modelId="{884503D6-255C-B94C-82A8-14983DCC9456}">
      <dsp:nvSpPr>
        <dsp:cNvPr id="0" name=""/>
        <dsp:cNvSpPr/>
      </dsp:nvSpPr>
      <dsp:spPr>
        <a:xfrm rot="5400000">
          <a:off x="3884175" y="4029807"/>
          <a:ext cx="352396" cy="463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50000"/>
            </a:lnSpc>
            <a:spcBef>
              <a:spcPct val="0"/>
            </a:spcBef>
            <a:spcAft>
              <a:spcPct val="35000"/>
            </a:spcAft>
            <a:buNone/>
          </a:pPr>
          <a:endParaRPr lang="en-US" sz="1800" kern="1200"/>
        </a:p>
      </dsp:txBody>
      <dsp:txXfrm>
        <a:off x="3937035" y="4069687"/>
        <a:ext cx="246677" cy="278219"/>
      </dsp:txXfrm>
    </dsp:sp>
    <dsp:sp modelId="{DFAEF00D-D8EE-D948-90F8-260A45C87DCF}">
      <dsp:nvSpPr>
        <dsp:cNvPr id="0" name=""/>
        <dsp:cNvSpPr/>
      </dsp:nvSpPr>
      <dsp:spPr>
        <a:xfrm>
          <a:off x="3125498" y="4584132"/>
          <a:ext cx="1869749" cy="1175584"/>
        </a:xfrm>
        <a:prstGeom prst="roundRect">
          <a:avLst>
            <a:gd name="adj" fmla="val 10000"/>
          </a:avLst>
        </a:prstGeom>
        <a:solidFill>
          <a:schemeClr val="accent1">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Defeat</a:t>
          </a:r>
        </a:p>
      </dsp:txBody>
      <dsp:txXfrm>
        <a:off x="3159930" y="4618564"/>
        <a:ext cx="1800885" cy="1106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D7DBC-3829-DE4A-A734-BF6A8D19E0CB}">
      <dsp:nvSpPr>
        <dsp:cNvPr id="0" name=""/>
        <dsp:cNvSpPr/>
      </dsp:nvSpPr>
      <dsp:spPr>
        <a:xfrm>
          <a:off x="2623870" y="842234"/>
          <a:ext cx="2873001" cy="1175584"/>
        </a:xfrm>
        <a:prstGeom prst="roundRect">
          <a:avLst>
            <a:gd name="adj" fmla="val 10000"/>
          </a:avLst>
        </a:prstGeom>
        <a:solidFill>
          <a:schemeClr val="accent1">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Background</a:t>
          </a:r>
        </a:p>
      </dsp:txBody>
      <dsp:txXfrm>
        <a:off x="2658302" y="876666"/>
        <a:ext cx="2804137" cy="1106720"/>
      </dsp:txXfrm>
    </dsp:sp>
    <dsp:sp modelId="{DA10441C-5D23-0441-9861-912A027A0448}">
      <dsp:nvSpPr>
        <dsp:cNvPr id="0" name=""/>
        <dsp:cNvSpPr/>
      </dsp:nvSpPr>
      <dsp:spPr>
        <a:xfrm rot="5399997">
          <a:off x="3868027" y="2159772"/>
          <a:ext cx="384689" cy="463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50000"/>
            </a:lnSpc>
            <a:spcBef>
              <a:spcPct val="0"/>
            </a:spcBef>
            <a:spcAft>
              <a:spcPct val="35000"/>
            </a:spcAft>
            <a:buNone/>
          </a:pPr>
          <a:endParaRPr lang="en-US" sz="1800" kern="1200"/>
        </a:p>
      </dsp:txBody>
      <dsp:txXfrm>
        <a:off x="3925730" y="2194808"/>
        <a:ext cx="269282" cy="278219"/>
      </dsp:txXfrm>
    </dsp:sp>
    <dsp:sp modelId="{9925828E-536B-1247-BC05-6C067D5DD7F6}">
      <dsp:nvSpPr>
        <dsp:cNvPr id="0" name=""/>
        <dsp:cNvSpPr/>
      </dsp:nvSpPr>
      <dsp:spPr>
        <a:xfrm>
          <a:off x="3125498" y="2743648"/>
          <a:ext cx="1869749" cy="1175584"/>
        </a:xfrm>
        <a:prstGeom prst="roundRect">
          <a:avLst>
            <a:gd name="adj" fmla="val 10000"/>
          </a:avLst>
        </a:prstGeom>
        <a:solidFill>
          <a:schemeClr val="accent1">
            <a:hueOff val="0"/>
            <a:satOff val="0"/>
            <a:lum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Impact</a:t>
          </a:r>
        </a:p>
      </dsp:txBody>
      <dsp:txXfrm>
        <a:off x="3159930" y="2778080"/>
        <a:ext cx="1800885" cy="1106720"/>
      </dsp:txXfrm>
    </dsp:sp>
    <dsp:sp modelId="{884503D6-255C-B94C-82A8-14983DCC9456}">
      <dsp:nvSpPr>
        <dsp:cNvPr id="0" name=""/>
        <dsp:cNvSpPr/>
      </dsp:nvSpPr>
      <dsp:spPr>
        <a:xfrm rot="5400000">
          <a:off x="3884175" y="4029807"/>
          <a:ext cx="352396" cy="463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50000"/>
            </a:lnSpc>
            <a:spcBef>
              <a:spcPct val="0"/>
            </a:spcBef>
            <a:spcAft>
              <a:spcPct val="35000"/>
            </a:spcAft>
            <a:buNone/>
          </a:pPr>
          <a:endParaRPr lang="en-US" sz="1800" kern="1200"/>
        </a:p>
      </dsp:txBody>
      <dsp:txXfrm>
        <a:off x="3937035" y="4069687"/>
        <a:ext cx="246677" cy="278219"/>
      </dsp:txXfrm>
    </dsp:sp>
    <dsp:sp modelId="{DFAEF00D-D8EE-D948-90F8-260A45C87DCF}">
      <dsp:nvSpPr>
        <dsp:cNvPr id="0" name=""/>
        <dsp:cNvSpPr/>
      </dsp:nvSpPr>
      <dsp:spPr>
        <a:xfrm>
          <a:off x="3125498" y="4584132"/>
          <a:ext cx="1869749" cy="1175584"/>
        </a:xfrm>
        <a:prstGeom prst="roundRect">
          <a:avLst>
            <a:gd name="adj" fmla="val 10000"/>
          </a:avLst>
        </a:prstGeom>
        <a:solidFill>
          <a:schemeClr val="accent1">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Defeat</a:t>
          </a:r>
        </a:p>
      </dsp:txBody>
      <dsp:txXfrm>
        <a:off x="3159930" y="4618564"/>
        <a:ext cx="1800885" cy="11067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D7DBC-3829-DE4A-A734-BF6A8D19E0CB}">
      <dsp:nvSpPr>
        <dsp:cNvPr id="0" name=""/>
        <dsp:cNvSpPr/>
      </dsp:nvSpPr>
      <dsp:spPr>
        <a:xfrm>
          <a:off x="2623870" y="842234"/>
          <a:ext cx="2873001" cy="1175584"/>
        </a:xfrm>
        <a:prstGeom prst="roundRect">
          <a:avLst>
            <a:gd name="adj" fmla="val 10000"/>
          </a:avLst>
        </a:prstGeom>
        <a:solidFill>
          <a:schemeClr val="accent1">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Background</a:t>
          </a:r>
        </a:p>
      </dsp:txBody>
      <dsp:txXfrm>
        <a:off x="2658302" y="876666"/>
        <a:ext cx="2804137" cy="1106720"/>
      </dsp:txXfrm>
    </dsp:sp>
    <dsp:sp modelId="{DA10441C-5D23-0441-9861-912A027A0448}">
      <dsp:nvSpPr>
        <dsp:cNvPr id="0" name=""/>
        <dsp:cNvSpPr/>
      </dsp:nvSpPr>
      <dsp:spPr>
        <a:xfrm rot="5399997">
          <a:off x="3868027" y="2159772"/>
          <a:ext cx="384689" cy="463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50000"/>
            </a:lnSpc>
            <a:spcBef>
              <a:spcPct val="0"/>
            </a:spcBef>
            <a:spcAft>
              <a:spcPct val="35000"/>
            </a:spcAft>
            <a:buNone/>
          </a:pPr>
          <a:endParaRPr lang="en-US" sz="1800" kern="1200"/>
        </a:p>
      </dsp:txBody>
      <dsp:txXfrm>
        <a:off x="3925730" y="2194808"/>
        <a:ext cx="269282" cy="278219"/>
      </dsp:txXfrm>
    </dsp:sp>
    <dsp:sp modelId="{9925828E-536B-1247-BC05-6C067D5DD7F6}">
      <dsp:nvSpPr>
        <dsp:cNvPr id="0" name=""/>
        <dsp:cNvSpPr/>
      </dsp:nvSpPr>
      <dsp:spPr>
        <a:xfrm>
          <a:off x="3125498" y="2743648"/>
          <a:ext cx="1869749" cy="1175584"/>
        </a:xfrm>
        <a:prstGeom prst="roundRect">
          <a:avLst>
            <a:gd name="adj" fmla="val 10000"/>
          </a:avLst>
        </a:prstGeom>
        <a:solidFill>
          <a:schemeClr val="accent1">
            <a:hueOff val="0"/>
            <a:satOff val="0"/>
            <a:lum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Impact</a:t>
          </a:r>
        </a:p>
      </dsp:txBody>
      <dsp:txXfrm>
        <a:off x="3159930" y="2778080"/>
        <a:ext cx="1800885" cy="1106720"/>
      </dsp:txXfrm>
    </dsp:sp>
    <dsp:sp modelId="{884503D6-255C-B94C-82A8-14983DCC9456}">
      <dsp:nvSpPr>
        <dsp:cNvPr id="0" name=""/>
        <dsp:cNvSpPr/>
      </dsp:nvSpPr>
      <dsp:spPr>
        <a:xfrm rot="5400000">
          <a:off x="3884175" y="4029807"/>
          <a:ext cx="352396" cy="463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50000"/>
            </a:lnSpc>
            <a:spcBef>
              <a:spcPct val="0"/>
            </a:spcBef>
            <a:spcAft>
              <a:spcPct val="35000"/>
            </a:spcAft>
            <a:buNone/>
          </a:pPr>
          <a:endParaRPr lang="en-US" sz="1800" kern="1200"/>
        </a:p>
      </dsp:txBody>
      <dsp:txXfrm>
        <a:off x="3937035" y="4069687"/>
        <a:ext cx="246677" cy="278219"/>
      </dsp:txXfrm>
    </dsp:sp>
    <dsp:sp modelId="{DFAEF00D-D8EE-D948-90F8-260A45C87DCF}">
      <dsp:nvSpPr>
        <dsp:cNvPr id="0" name=""/>
        <dsp:cNvSpPr/>
      </dsp:nvSpPr>
      <dsp:spPr>
        <a:xfrm>
          <a:off x="3125498" y="4584132"/>
          <a:ext cx="1869749" cy="1175584"/>
        </a:xfrm>
        <a:prstGeom prst="roundRect">
          <a:avLst>
            <a:gd name="adj" fmla="val 10000"/>
          </a:avLst>
        </a:prstGeom>
        <a:solidFill>
          <a:schemeClr val="accent1">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Defeat</a:t>
          </a:r>
        </a:p>
      </dsp:txBody>
      <dsp:txXfrm>
        <a:off x="3159930" y="4618564"/>
        <a:ext cx="1800885" cy="11067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D7DBC-3829-DE4A-A734-BF6A8D19E0CB}">
      <dsp:nvSpPr>
        <dsp:cNvPr id="0" name=""/>
        <dsp:cNvSpPr/>
      </dsp:nvSpPr>
      <dsp:spPr>
        <a:xfrm>
          <a:off x="2623870" y="842234"/>
          <a:ext cx="2873001" cy="1175584"/>
        </a:xfrm>
        <a:prstGeom prst="roundRect">
          <a:avLst>
            <a:gd name="adj" fmla="val 10000"/>
          </a:avLst>
        </a:prstGeom>
        <a:solidFill>
          <a:schemeClr val="accent1">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Background</a:t>
          </a:r>
        </a:p>
      </dsp:txBody>
      <dsp:txXfrm>
        <a:off x="2658302" y="876666"/>
        <a:ext cx="2804137" cy="1106720"/>
      </dsp:txXfrm>
    </dsp:sp>
    <dsp:sp modelId="{DA10441C-5D23-0441-9861-912A027A0448}">
      <dsp:nvSpPr>
        <dsp:cNvPr id="0" name=""/>
        <dsp:cNvSpPr/>
      </dsp:nvSpPr>
      <dsp:spPr>
        <a:xfrm rot="5399997">
          <a:off x="3868027" y="2159772"/>
          <a:ext cx="384689" cy="463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50000"/>
            </a:lnSpc>
            <a:spcBef>
              <a:spcPct val="0"/>
            </a:spcBef>
            <a:spcAft>
              <a:spcPct val="35000"/>
            </a:spcAft>
            <a:buNone/>
          </a:pPr>
          <a:endParaRPr lang="en-US" sz="1800" kern="1200"/>
        </a:p>
      </dsp:txBody>
      <dsp:txXfrm>
        <a:off x="3925730" y="2194808"/>
        <a:ext cx="269282" cy="278219"/>
      </dsp:txXfrm>
    </dsp:sp>
    <dsp:sp modelId="{9925828E-536B-1247-BC05-6C067D5DD7F6}">
      <dsp:nvSpPr>
        <dsp:cNvPr id="0" name=""/>
        <dsp:cNvSpPr/>
      </dsp:nvSpPr>
      <dsp:spPr>
        <a:xfrm>
          <a:off x="3125498" y="2743648"/>
          <a:ext cx="1869749" cy="1175584"/>
        </a:xfrm>
        <a:prstGeom prst="roundRect">
          <a:avLst>
            <a:gd name="adj" fmla="val 10000"/>
          </a:avLst>
        </a:prstGeom>
        <a:solidFill>
          <a:schemeClr val="accent1">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Impact</a:t>
          </a:r>
        </a:p>
      </dsp:txBody>
      <dsp:txXfrm>
        <a:off x="3159930" y="2778080"/>
        <a:ext cx="1800885" cy="1106720"/>
      </dsp:txXfrm>
    </dsp:sp>
    <dsp:sp modelId="{884503D6-255C-B94C-82A8-14983DCC9456}">
      <dsp:nvSpPr>
        <dsp:cNvPr id="0" name=""/>
        <dsp:cNvSpPr/>
      </dsp:nvSpPr>
      <dsp:spPr>
        <a:xfrm rot="5400000">
          <a:off x="3884175" y="4029807"/>
          <a:ext cx="352396" cy="463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50000"/>
            </a:lnSpc>
            <a:spcBef>
              <a:spcPct val="0"/>
            </a:spcBef>
            <a:spcAft>
              <a:spcPct val="35000"/>
            </a:spcAft>
            <a:buNone/>
          </a:pPr>
          <a:endParaRPr lang="en-US" sz="1800" kern="1200"/>
        </a:p>
      </dsp:txBody>
      <dsp:txXfrm>
        <a:off x="3937035" y="4069687"/>
        <a:ext cx="246677" cy="278219"/>
      </dsp:txXfrm>
    </dsp:sp>
    <dsp:sp modelId="{DFAEF00D-D8EE-D948-90F8-260A45C87DCF}">
      <dsp:nvSpPr>
        <dsp:cNvPr id="0" name=""/>
        <dsp:cNvSpPr/>
      </dsp:nvSpPr>
      <dsp:spPr>
        <a:xfrm>
          <a:off x="3125498" y="4584132"/>
          <a:ext cx="1869749" cy="1175584"/>
        </a:xfrm>
        <a:prstGeom prst="roundRect">
          <a:avLst>
            <a:gd name="adj" fmla="val 10000"/>
          </a:avLst>
        </a:prstGeom>
        <a:solidFill>
          <a:schemeClr val="accent1">
            <a:hueOff val="0"/>
            <a:satOff val="0"/>
            <a:lum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Defeat</a:t>
          </a:r>
        </a:p>
      </dsp:txBody>
      <dsp:txXfrm>
        <a:off x="3159930" y="4618564"/>
        <a:ext cx="1800885" cy="11067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D7DBC-3829-DE4A-A734-BF6A8D19E0CB}">
      <dsp:nvSpPr>
        <dsp:cNvPr id="0" name=""/>
        <dsp:cNvSpPr/>
      </dsp:nvSpPr>
      <dsp:spPr>
        <a:xfrm>
          <a:off x="2623870" y="842234"/>
          <a:ext cx="2873001" cy="1175584"/>
        </a:xfrm>
        <a:prstGeom prst="roundRect">
          <a:avLst>
            <a:gd name="adj" fmla="val 10000"/>
          </a:avLst>
        </a:prstGeom>
        <a:solidFill>
          <a:schemeClr val="accent1">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Background</a:t>
          </a:r>
        </a:p>
      </dsp:txBody>
      <dsp:txXfrm>
        <a:off x="2658302" y="876666"/>
        <a:ext cx="2804137" cy="1106720"/>
      </dsp:txXfrm>
    </dsp:sp>
    <dsp:sp modelId="{DA10441C-5D23-0441-9861-912A027A0448}">
      <dsp:nvSpPr>
        <dsp:cNvPr id="0" name=""/>
        <dsp:cNvSpPr/>
      </dsp:nvSpPr>
      <dsp:spPr>
        <a:xfrm rot="5399997">
          <a:off x="3868027" y="2159772"/>
          <a:ext cx="384689" cy="463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50000"/>
            </a:lnSpc>
            <a:spcBef>
              <a:spcPct val="0"/>
            </a:spcBef>
            <a:spcAft>
              <a:spcPct val="35000"/>
            </a:spcAft>
            <a:buNone/>
          </a:pPr>
          <a:endParaRPr lang="en-US" sz="1800" kern="1200"/>
        </a:p>
      </dsp:txBody>
      <dsp:txXfrm>
        <a:off x="3925730" y="2194808"/>
        <a:ext cx="269282" cy="278219"/>
      </dsp:txXfrm>
    </dsp:sp>
    <dsp:sp modelId="{9925828E-536B-1247-BC05-6C067D5DD7F6}">
      <dsp:nvSpPr>
        <dsp:cNvPr id="0" name=""/>
        <dsp:cNvSpPr/>
      </dsp:nvSpPr>
      <dsp:spPr>
        <a:xfrm>
          <a:off x="3125498" y="2743648"/>
          <a:ext cx="1869749" cy="1175584"/>
        </a:xfrm>
        <a:prstGeom prst="roundRect">
          <a:avLst>
            <a:gd name="adj" fmla="val 10000"/>
          </a:avLst>
        </a:prstGeom>
        <a:solidFill>
          <a:schemeClr val="accent1">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Impact</a:t>
          </a:r>
        </a:p>
      </dsp:txBody>
      <dsp:txXfrm>
        <a:off x="3159930" y="2778080"/>
        <a:ext cx="1800885" cy="1106720"/>
      </dsp:txXfrm>
    </dsp:sp>
    <dsp:sp modelId="{884503D6-255C-B94C-82A8-14983DCC9456}">
      <dsp:nvSpPr>
        <dsp:cNvPr id="0" name=""/>
        <dsp:cNvSpPr/>
      </dsp:nvSpPr>
      <dsp:spPr>
        <a:xfrm rot="5400000">
          <a:off x="3884175" y="4029807"/>
          <a:ext cx="352396" cy="463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50000"/>
            </a:lnSpc>
            <a:spcBef>
              <a:spcPct val="0"/>
            </a:spcBef>
            <a:spcAft>
              <a:spcPct val="35000"/>
            </a:spcAft>
            <a:buNone/>
          </a:pPr>
          <a:endParaRPr lang="en-US" sz="1800" kern="1200"/>
        </a:p>
      </dsp:txBody>
      <dsp:txXfrm>
        <a:off x="3937035" y="4069687"/>
        <a:ext cx="246677" cy="278219"/>
      </dsp:txXfrm>
    </dsp:sp>
    <dsp:sp modelId="{DFAEF00D-D8EE-D948-90F8-260A45C87DCF}">
      <dsp:nvSpPr>
        <dsp:cNvPr id="0" name=""/>
        <dsp:cNvSpPr/>
      </dsp:nvSpPr>
      <dsp:spPr>
        <a:xfrm>
          <a:off x="3125498" y="4584132"/>
          <a:ext cx="1869749" cy="1175584"/>
        </a:xfrm>
        <a:prstGeom prst="roundRect">
          <a:avLst>
            <a:gd name="adj" fmla="val 10000"/>
          </a:avLst>
        </a:prstGeom>
        <a:solidFill>
          <a:schemeClr val="accent1">
            <a:hueOff val="0"/>
            <a:satOff val="0"/>
            <a:lum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Defeat</a:t>
          </a:r>
        </a:p>
      </dsp:txBody>
      <dsp:txXfrm>
        <a:off x="3159930" y="4618564"/>
        <a:ext cx="1800885" cy="11067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D7DBC-3829-DE4A-A734-BF6A8D19E0CB}">
      <dsp:nvSpPr>
        <dsp:cNvPr id="0" name=""/>
        <dsp:cNvSpPr/>
      </dsp:nvSpPr>
      <dsp:spPr>
        <a:xfrm>
          <a:off x="2623870" y="941718"/>
          <a:ext cx="2873001" cy="1122946"/>
        </a:xfrm>
        <a:prstGeom prst="roundRect">
          <a:avLst>
            <a:gd name="adj" fmla="val 10000"/>
          </a:avLst>
        </a:prstGeom>
        <a:solidFill>
          <a:schemeClr val="accent1">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150000"/>
            </a:lnSpc>
            <a:spcBef>
              <a:spcPct val="0"/>
            </a:spcBef>
            <a:spcAft>
              <a:spcPct val="35000"/>
            </a:spcAft>
            <a:buNone/>
          </a:pPr>
          <a:r>
            <a:rPr lang="en-US" sz="3200" kern="1200" dirty="0"/>
            <a:t>Background</a:t>
          </a:r>
        </a:p>
      </dsp:txBody>
      <dsp:txXfrm>
        <a:off x="2656760" y="974608"/>
        <a:ext cx="2807221" cy="1057166"/>
      </dsp:txXfrm>
    </dsp:sp>
    <dsp:sp modelId="{DA10441C-5D23-0441-9861-912A027A0448}">
      <dsp:nvSpPr>
        <dsp:cNvPr id="0" name=""/>
        <dsp:cNvSpPr/>
      </dsp:nvSpPr>
      <dsp:spPr>
        <a:xfrm rot="5399996">
          <a:off x="3876640" y="2189880"/>
          <a:ext cx="367464" cy="463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150000"/>
            </a:lnSpc>
            <a:spcBef>
              <a:spcPct val="0"/>
            </a:spcBef>
            <a:spcAft>
              <a:spcPct val="35000"/>
            </a:spcAft>
            <a:buNone/>
          </a:pPr>
          <a:endParaRPr lang="en-US" sz="1400" kern="1200"/>
        </a:p>
      </dsp:txBody>
      <dsp:txXfrm>
        <a:off x="3931759" y="2227500"/>
        <a:ext cx="257225" cy="278219"/>
      </dsp:txXfrm>
    </dsp:sp>
    <dsp:sp modelId="{9925828E-536B-1247-BC05-6C067D5DD7F6}">
      <dsp:nvSpPr>
        <dsp:cNvPr id="0" name=""/>
        <dsp:cNvSpPr/>
      </dsp:nvSpPr>
      <dsp:spPr>
        <a:xfrm>
          <a:off x="3125498" y="2757994"/>
          <a:ext cx="1869749" cy="1122946"/>
        </a:xfrm>
        <a:prstGeom prst="roundRect">
          <a:avLst>
            <a:gd name="adj" fmla="val 10000"/>
          </a:avLst>
        </a:prstGeom>
        <a:solidFill>
          <a:schemeClr val="accent1">
            <a:hueOff val="0"/>
            <a:satOff val="0"/>
            <a:lum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150000"/>
            </a:lnSpc>
            <a:spcBef>
              <a:spcPct val="0"/>
            </a:spcBef>
            <a:spcAft>
              <a:spcPct val="35000"/>
            </a:spcAft>
            <a:buNone/>
          </a:pPr>
          <a:r>
            <a:rPr lang="en-US" sz="3200" kern="1200" dirty="0"/>
            <a:t>Impact</a:t>
          </a:r>
        </a:p>
      </dsp:txBody>
      <dsp:txXfrm>
        <a:off x="3158388" y="2790884"/>
        <a:ext cx="1803969" cy="1057166"/>
      </dsp:txXfrm>
    </dsp:sp>
    <dsp:sp modelId="{884503D6-255C-B94C-82A8-14983DCC9456}">
      <dsp:nvSpPr>
        <dsp:cNvPr id="0" name=""/>
        <dsp:cNvSpPr/>
      </dsp:nvSpPr>
      <dsp:spPr>
        <a:xfrm rot="5400000">
          <a:off x="3892064" y="3976182"/>
          <a:ext cx="336617" cy="463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150000"/>
            </a:lnSpc>
            <a:spcBef>
              <a:spcPct val="0"/>
            </a:spcBef>
            <a:spcAft>
              <a:spcPct val="35000"/>
            </a:spcAft>
            <a:buNone/>
          </a:pPr>
          <a:endParaRPr lang="en-US" sz="1400" kern="1200"/>
        </a:p>
      </dsp:txBody>
      <dsp:txXfrm>
        <a:off x="3942557" y="4018429"/>
        <a:ext cx="235632" cy="278219"/>
      </dsp:txXfrm>
    </dsp:sp>
    <dsp:sp modelId="{DFAEF00D-D8EE-D948-90F8-260A45C87DCF}">
      <dsp:nvSpPr>
        <dsp:cNvPr id="0" name=""/>
        <dsp:cNvSpPr/>
      </dsp:nvSpPr>
      <dsp:spPr>
        <a:xfrm>
          <a:off x="3125498" y="4516068"/>
          <a:ext cx="1869749" cy="1122946"/>
        </a:xfrm>
        <a:prstGeom prst="roundRect">
          <a:avLst>
            <a:gd name="adj" fmla="val 10000"/>
          </a:avLst>
        </a:prstGeom>
        <a:solidFill>
          <a:schemeClr val="accent1">
            <a:hueOff val="0"/>
            <a:satOff val="0"/>
            <a:lum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150000"/>
            </a:lnSpc>
            <a:spcBef>
              <a:spcPct val="0"/>
            </a:spcBef>
            <a:spcAft>
              <a:spcPct val="35000"/>
            </a:spcAft>
            <a:buNone/>
          </a:pPr>
          <a:r>
            <a:rPr lang="en-US" sz="3200" kern="1200" dirty="0"/>
            <a:t>Defeat</a:t>
          </a:r>
        </a:p>
      </dsp:txBody>
      <dsp:txXfrm>
        <a:off x="3158388" y="4548958"/>
        <a:ext cx="1803969" cy="10571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D7DBC-3829-DE4A-A734-BF6A8D19E0CB}">
      <dsp:nvSpPr>
        <dsp:cNvPr id="0" name=""/>
        <dsp:cNvSpPr/>
      </dsp:nvSpPr>
      <dsp:spPr>
        <a:xfrm>
          <a:off x="58417" y="826187"/>
          <a:ext cx="2873001" cy="11755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Background</a:t>
          </a:r>
        </a:p>
      </dsp:txBody>
      <dsp:txXfrm>
        <a:off x="92849" y="860619"/>
        <a:ext cx="2804137" cy="1106720"/>
      </dsp:txXfrm>
    </dsp:sp>
    <dsp:sp modelId="{DA10441C-5D23-0441-9861-912A027A0448}">
      <dsp:nvSpPr>
        <dsp:cNvPr id="0" name=""/>
        <dsp:cNvSpPr/>
      </dsp:nvSpPr>
      <dsp:spPr>
        <a:xfrm rot="5490539">
          <a:off x="1281643" y="2135467"/>
          <a:ext cx="376321" cy="463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50000"/>
            </a:lnSpc>
            <a:spcBef>
              <a:spcPct val="0"/>
            </a:spcBef>
            <a:spcAft>
              <a:spcPct val="35000"/>
            </a:spcAft>
            <a:buNone/>
          </a:pPr>
          <a:endParaRPr lang="en-US" sz="1800" kern="1200"/>
        </a:p>
      </dsp:txBody>
      <dsp:txXfrm rot="10800000">
        <a:off x="1339577" y="2171778"/>
        <a:ext cx="263425" cy="278219"/>
      </dsp:txXfrm>
    </dsp:sp>
    <dsp:sp modelId="{9925828E-536B-1247-BC05-6C067D5DD7F6}">
      <dsp:nvSpPr>
        <dsp:cNvPr id="0" name=""/>
        <dsp:cNvSpPr/>
      </dsp:nvSpPr>
      <dsp:spPr>
        <a:xfrm>
          <a:off x="510376" y="2711566"/>
          <a:ext cx="1869749" cy="11755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Impact</a:t>
          </a:r>
        </a:p>
      </dsp:txBody>
      <dsp:txXfrm>
        <a:off x="544808" y="2745998"/>
        <a:ext cx="1800885" cy="1106720"/>
      </dsp:txXfrm>
    </dsp:sp>
    <dsp:sp modelId="{884503D6-255C-B94C-82A8-14983DCC9456}">
      <dsp:nvSpPr>
        <dsp:cNvPr id="0" name=""/>
        <dsp:cNvSpPr/>
      </dsp:nvSpPr>
      <dsp:spPr>
        <a:xfrm rot="5329395">
          <a:off x="1279959" y="4014247"/>
          <a:ext cx="369477" cy="4636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50000"/>
            </a:lnSpc>
            <a:spcBef>
              <a:spcPct val="0"/>
            </a:spcBef>
            <a:spcAft>
              <a:spcPct val="35000"/>
            </a:spcAft>
            <a:buNone/>
          </a:pPr>
          <a:endParaRPr lang="en-US" sz="1800" kern="1200"/>
        </a:p>
      </dsp:txBody>
      <dsp:txXfrm>
        <a:off x="1334242" y="4051576"/>
        <a:ext cx="258634" cy="278219"/>
      </dsp:txXfrm>
    </dsp:sp>
    <dsp:sp modelId="{DFAEF00D-D8EE-D948-90F8-260A45C87DCF}">
      <dsp:nvSpPr>
        <dsp:cNvPr id="0" name=""/>
        <dsp:cNvSpPr/>
      </dsp:nvSpPr>
      <dsp:spPr>
        <a:xfrm>
          <a:off x="548841" y="4584132"/>
          <a:ext cx="1869749" cy="11755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ct val="35000"/>
            </a:spcAft>
            <a:buNone/>
          </a:pPr>
          <a:r>
            <a:rPr lang="en-US" sz="4000" kern="1200" dirty="0"/>
            <a:t>Defeat</a:t>
          </a:r>
        </a:p>
      </dsp:txBody>
      <dsp:txXfrm>
        <a:off x="583273" y="4618564"/>
        <a:ext cx="1800885" cy="11067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0.68836</cdr:x>
      <cdr:y>0.44016</cdr:y>
    </cdr:from>
    <cdr:to>
      <cdr:x>0.77695</cdr:x>
      <cdr:y>0.60245</cdr:y>
    </cdr:to>
    <cdr:cxnSp macro="">
      <cdr:nvCxnSpPr>
        <cdr:cNvPr id="3" name="Straight Arrow Connector 2">
          <a:extLst xmlns:a="http://schemas.openxmlformats.org/drawingml/2006/main">
            <a:ext uri="{FF2B5EF4-FFF2-40B4-BE49-F238E27FC236}">
              <a16:creationId xmlns:a16="http://schemas.microsoft.com/office/drawing/2014/main" id="{5A51CF21-0E2A-0B4D-88E0-EA32CCA199EA}"/>
            </a:ext>
          </a:extLst>
        </cdr:cNvPr>
        <cdr:cNvCxnSpPr/>
      </cdr:nvCxnSpPr>
      <cdr:spPr bwMode="auto">
        <a:xfrm xmlns:a="http://schemas.openxmlformats.org/drawingml/2006/main" flipH="1" flipV="1">
          <a:off x="6075795" y="2029197"/>
          <a:ext cx="781996" cy="748145"/>
        </a:xfrm>
        <a:prstGeom xmlns:a="http://schemas.openxmlformats.org/drawingml/2006/main" prst="straightConnector1">
          <a:avLst/>
        </a:prstGeom>
        <a:noFill xmlns:a="http://schemas.openxmlformats.org/drawingml/2006/main"/>
        <a:ln xmlns:a="http://schemas.openxmlformats.org/drawingml/2006/main" w="76200" cap="flat" cmpd="sng" algn="ctr">
          <a:solidFill>
            <a:schemeClr val="tx1"/>
          </a:solidFill>
          <a:prstDash val="solid"/>
          <a:round/>
          <a:headEnd type="none" w="med" len="med"/>
          <a:tailEnd type="triangle"/>
        </a:ln>
        <a:effectLst xmlns:a="http://schemas.openxmlformats.org/drawingml/2006/main"/>
      </cdr:spPr>
    </cdr:cxnSp>
  </cdr:relSizeAnchor>
  <cdr:relSizeAnchor xmlns:cdr="http://schemas.openxmlformats.org/drawingml/2006/chartDrawing">
    <cdr:from>
      <cdr:x>0.65266</cdr:x>
      <cdr:y>0.58442</cdr:y>
    </cdr:from>
    <cdr:to>
      <cdr:x>0.95871</cdr:x>
      <cdr:y>0.81808</cdr:y>
    </cdr:to>
    <cdr:sp macro="" textlink="">
      <cdr:nvSpPr>
        <cdr:cNvPr id="6" name="TextBox 5">
          <a:extLst xmlns:a="http://schemas.openxmlformats.org/drawingml/2006/main">
            <a:ext uri="{FF2B5EF4-FFF2-40B4-BE49-F238E27FC236}">
              <a16:creationId xmlns:a16="http://schemas.microsoft.com/office/drawing/2014/main" id="{02B04ACD-601C-F142-8379-9852F17105F1}"/>
            </a:ext>
          </a:extLst>
        </cdr:cNvPr>
        <cdr:cNvSpPr txBox="1"/>
      </cdr:nvSpPr>
      <cdr:spPr>
        <a:xfrm xmlns:a="http://schemas.openxmlformats.org/drawingml/2006/main">
          <a:off x="5760711" y="2694214"/>
          <a:ext cx="2701381" cy="1077218"/>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pPr algn="ctr"/>
          <a:r>
            <a:rPr lang="en-US" sz="3200" b="1" dirty="0">
              <a:latin typeface="Calibri" panose="020F0502020204030204" pitchFamily="34" charset="0"/>
            </a:rPr>
            <a:t>115 are </a:t>
          </a:r>
          <a:r>
            <a:rPr lang="en-US" sz="3200" b="1" dirty="0" err="1">
              <a:latin typeface="Calibri" panose="020F0502020204030204" pitchFamily="34" charset="0"/>
            </a:rPr>
            <a:t>ReDoS</a:t>
          </a:r>
          <a:endParaRPr lang="en-US" sz="3200" b="1" dirty="0">
            <a:latin typeface="Calibri" panose="020F0502020204030204" pitchFamily="34" charset="0"/>
          </a:endParaRPr>
        </a:p>
        <a:p xmlns:a="http://schemas.openxmlformats.org/drawingml/2006/main">
          <a:pPr algn="ctr"/>
          <a:r>
            <a:rPr lang="en-US" sz="3200" b="1" dirty="0">
              <a:latin typeface="Calibri" panose="020F0502020204030204" pitchFamily="34" charset="0"/>
            </a:rPr>
            <a:t>(10% of vulns.)</a:t>
          </a:r>
        </a:p>
      </cdr:txBody>
    </cdr:sp>
  </cdr:relSizeAnchor>
</c:userShapes>
</file>

<file path=ppt/drawings/drawing2.xml><?xml version="1.0" encoding="utf-8"?>
<c:userShapes xmlns:c="http://schemas.openxmlformats.org/drawingml/2006/chart">
  <cdr:relSizeAnchor xmlns:cdr="http://schemas.openxmlformats.org/drawingml/2006/chartDrawing">
    <cdr:from>
      <cdr:x>0.42437</cdr:x>
      <cdr:y>0.7241</cdr:y>
    </cdr:from>
    <cdr:to>
      <cdr:x>0.51233</cdr:x>
      <cdr:y>0.86729</cdr:y>
    </cdr:to>
    <cdr:sp macro="" textlink="">
      <cdr:nvSpPr>
        <cdr:cNvPr id="2" name="TextBox 1">
          <a:extLst xmlns:a="http://schemas.openxmlformats.org/drawingml/2006/main">
            <a:ext uri="{FF2B5EF4-FFF2-40B4-BE49-F238E27FC236}">
              <a16:creationId xmlns:a16="http://schemas.microsoft.com/office/drawing/2014/main" id="{2FF43D21-73EB-E447-8E8F-6AA4091B440C}"/>
            </a:ext>
          </a:extLst>
        </cdr:cNvPr>
        <cdr:cNvSpPr txBox="1"/>
      </cdr:nvSpPr>
      <cdr:spPr>
        <a:xfrm xmlns:a="http://schemas.openxmlformats.org/drawingml/2006/main">
          <a:off x="3706646" y="3268518"/>
          <a:ext cx="768345" cy="64633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spAutoFit/>
        </a:bodyPr>
        <a:lstStyle xmlns:a="http://schemas.openxmlformats.org/drawingml/2006/main"/>
        <a:p xmlns:a="http://schemas.openxmlformats.org/drawingml/2006/main">
          <a:r>
            <a:rPr lang="en-US" sz="3600" dirty="0">
              <a:latin typeface="Calibri" panose="020F0502020204030204" pitchFamily="34" charset="0"/>
            </a:rPr>
            <a:t>n</a:t>
          </a:r>
          <a:r>
            <a:rPr lang="en-US" sz="3600" baseline="30000" dirty="0">
              <a:latin typeface="Calibri" panose="020F0502020204030204" pitchFamily="34" charset="0"/>
            </a:rPr>
            <a:t>2</a:t>
          </a:r>
          <a:endParaRPr lang="en-US" sz="3600" dirty="0">
            <a:latin typeface="Calibri" panose="020F0502020204030204" pitchFamily="34" charset="0"/>
          </a:endParaRPr>
        </a:p>
      </cdr:txBody>
    </cdr:sp>
  </cdr:relSizeAnchor>
  <cdr:relSizeAnchor xmlns:cdr="http://schemas.openxmlformats.org/drawingml/2006/chartDrawing">
    <cdr:from>
      <cdr:x>0.63242</cdr:x>
      <cdr:y>0.72557</cdr:y>
    </cdr:from>
    <cdr:to>
      <cdr:x>0.72038</cdr:x>
      <cdr:y>0.86876</cdr:y>
    </cdr:to>
    <cdr:sp macro="" textlink="">
      <cdr:nvSpPr>
        <cdr:cNvPr id="3" name="TextBox 1">
          <a:extLst xmlns:a="http://schemas.openxmlformats.org/drawingml/2006/main">
            <a:ext uri="{FF2B5EF4-FFF2-40B4-BE49-F238E27FC236}">
              <a16:creationId xmlns:a16="http://schemas.microsoft.com/office/drawing/2014/main" id="{0A734042-04B1-B143-8290-42A52F083F7D}"/>
            </a:ext>
          </a:extLst>
        </cdr:cNvPr>
        <cdr:cNvSpPr txBox="1"/>
      </cdr:nvSpPr>
      <cdr:spPr>
        <a:xfrm xmlns:a="http://schemas.openxmlformats.org/drawingml/2006/main">
          <a:off x="5523832" y="3275170"/>
          <a:ext cx="768345" cy="646331"/>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600" dirty="0">
              <a:latin typeface="Calibri" panose="020F0502020204030204" pitchFamily="34" charset="0"/>
            </a:rPr>
            <a:t>n</a:t>
          </a:r>
          <a:r>
            <a:rPr lang="en-US" sz="3600" baseline="30000" dirty="0">
              <a:latin typeface="Calibri" panose="020F0502020204030204" pitchFamily="34" charset="0"/>
            </a:rPr>
            <a:t>3</a:t>
          </a:r>
          <a:endParaRPr lang="en-US" sz="3600" dirty="0">
            <a:latin typeface="Calibri" panose="020F0502020204030204" pitchFamily="34" charset="0"/>
          </a:endParaRPr>
        </a:p>
      </cdr:txBody>
    </cdr:sp>
  </cdr:relSizeAnchor>
  <cdr:relSizeAnchor xmlns:cdr="http://schemas.openxmlformats.org/drawingml/2006/chartDrawing">
    <cdr:from>
      <cdr:x>0.84874</cdr:x>
      <cdr:y>0.74073</cdr:y>
    </cdr:from>
    <cdr:to>
      <cdr:x>0.9367</cdr:x>
      <cdr:y>0.88392</cdr:y>
    </cdr:to>
    <cdr:sp macro="" textlink="">
      <cdr:nvSpPr>
        <cdr:cNvPr id="4" name="TextBox 1">
          <a:extLst xmlns:a="http://schemas.openxmlformats.org/drawingml/2006/main">
            <a:ext uri="{FF2B5EF4-FFF2-40B4-BE49-F238E27FC236}">
              <a16:creationId xmlns:a16="http://schemas.microsoft.com/office/drawing/2014/main" id="{4D81EE40-8FCB-E143-87EF-62A3B8E531A6}"/>
            </a:ext>
          </a:extLst>
        </cdr:cNvPr>
        <cdr:cNvSpPr txBox="1"/>
      </cdr:nvSpPr>
      <cdr:spPr>
        <a:xfrm xmlns:a="http://schemas.openxmlformats.org/drawingml/2006/main">
          <a:off x="7413292" y="3343605"/>
          <a:ext cx="768345" cy="646331"/>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600" dirty="0">
              <a:latin typeface="Calibri" panose="020F0502020204030204" pitchFamily="34" charset="0"/>
            </a:rPr>
            <a:t>n</a:t>
          </a:r>
          <a:r>
            <a:rPr lang="en-US" sz="3600" baseline="30000" dirty="0">
              <a:latin typeface="Calibri" panose="020F0502020204030204" pitchFamily="34" charset="0"/>
            </a:rPr>
            <a:t>4</a:t>
          </a:r>
          <a:endParaRPr lang="en-US" sz="3600" dirty="0">
            <a:latin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2" y="3"/>
            <a:ext cx="2943983" cy="495569"/>
          </a:xfrm>
          <a:prstGeom prst="rect">
            <a:avLst/>
          </a:prstGeom>
          <a:noFill/>
          <a:ln w="9525">
            <a:noFill/>
            <a:miter lim="800000"/>
            <a:headEnd/>
            <a:tailEnd/>
          </a:ln>
          <a:effectLst/>
        </p:spPr>
        <p:txBody>
          <a:bodyPr vert="horz" wrap="square" lIns="92284" tIns="46143" rIns="92284" bIns="46143" numCol="1" anchor="t" anchorCtr="0" compatLnSpc="1">
            <a:prstTxWarp prst="textNoShape">
              <a:avLst/>
            </a:prstTxWarp>
          </a:bodyPr>
          <a:lstStyle>
            <a:lvl1pPr defTabSz="923064">
              <a:lnSpc>
                <a:spcPct val="100000"/>
              </a:lnSpc>
              <a:spcBef>
                <a:spcPct val="0"/>
              </a:spcBef>
              <a:buClrTx/>
              <a:buSzTx/>
              <a:buFontTx/>
              <a:buNone/>
              <a:defRPr sz="1200">
                <a:latin typeface="Times New Roman" pitchFamily="18" charset="0"/>
                <a:ea typeface="굴림" pitchFamily="50" charset="-127"/>
              </a:defRPr>
            </a:lvl1pPr>
          </a:lstStyle>
          <a:p>
            <a:endParaRPr lang="en-US" altLang="ko-KR"/>
          </a:p>
        </p:txBody>
      </p:sp>
      <p:sp>
        <p:nvSpPr>
          <p:cNvPr id="77827" name="Rectangle 3"/>
          <p:cNvSpPr>
            <a:spLocks noGrp="1" noChangeArrowheads="1"/>
          </p:cNvSpPr>
          <p:nvPr>
            <p:ph type="dt" sz="quarter" idx="1"/>
          </p:nvPr>
        </p:nvSpPr>
        <p:spPr bwMode="auto">
          <a:xfrm>
            <a:off x="3850520" y="3"/>
            <a:ext cx="2943983" cy="495569"/>
          </a:xfrm>
          <a:prstGeom prst="rect">
            <a:avLst/>
          </a:prstGeom>
          <a:noFill/>
          <a:ln w="9525">
            <a:noFill/>
            <a:miter lim="800000"/>
            <a:headEnd/>
            <a:tailEnd/>
          </a:ln>
          <a:effectLst/>
        </p:spPr>
        <p:txBody>
          <a:bodyPr vert="horz" wrap="square" lIns="92284" tIns="46143" rIns="92284" bIns="46143" numCol="1" anchor="t" anchorCtr="0" compatLnSpc="1">
            <a:prstTxWarp prst="textNoShape">
              <a:avLst/>
            </a:prstTxWarp>
          </a:bodyPr>
          <a:lstStyle>
            <a:lvl1pPr algn="r" defTabSz="923064">
              <a:lnSpc>
                <a:spcPct val="100000"/>
              </a:lnSpc>
              <a:spcBef>
                <a:spcPct val="0"/>
              </a:spcBef>
              <a:buClrTx/>
              <a:buSzTx/>
              <a:buFontTx/>
              <a:buNone/>
              <a:defRPr sz="1200">
                <a:latin typeface="Times New Roman" pitchFamily="18" charset="0"/>
                <a:ea typeface="굴림" pitchFamily="50" charset="-127"/>
              </a:defRPr>
            </a:lvl1pPr>
          </a:lstStyle>
          <a:p>
            <a:endParaRPr lang="en-US" altLang="ko-KR"/>
          </a:p>
        </p:txBody>
      </p:sp>
      <p:sp>
        <p:nvSpPr>
          <p:cNvPr id="77828" name="Rectangle 4"/>
          <p:cNvSpPr>
            <a:spLocks noGrp="1" noChangeArrowheads="1"/>
          </p:cNvSpPr>
          <p:nvPr>
            <p:ph type="ftr" sz="quarter" idx="2"/>
          </p:nvPr>
        </p:nvSpPr>
        <p:spPr bwMode="auto">
          <a:xfrm>
            <a:off x="2" y="9435835"/>
            <a:ext cx="2943983" cy="495567"/>
          </a:xfrm>
          <a:prstGeom prst="rect">
            <a:avLst/>
          </a:prstGeom>
          <a:noFill/>
          <a:ln w="9525">
            <a:noFill/>
            <a:miter lim="800000"/>
            <a:headEnd/>
            <a:tailEnd/>
          </a:ln>
          <a:effectLst/>
        </p:spPr>
        <p:txBody>
          <a:bodyPr vert="horz" wrap="square" lIns="92284" tIns="46143" rIns="92284" bIns="46143" numCol="1" anchor="b" anchorCtr="0" compatLnSpc="1">
            <a:prstTxWarp prst="textNoShape">
              <a:avLst/>
            </a:prstTxWarp>
          </a:bodyPr>
          <a:lstStyle>
            <a:lvl1pPr defTabSz="923064">
              <a:lnSpc>
                <a:spcPct val="100000"/>
              </a:lnSpc>
              <a:spcBef>
                <a:spcPct val="0"/>
              </a:spcBef>
              <a:buClrTx/>
              <a:buSzTx/>
              <a:buFontTx/>
              <a:buNone/>
              <a:defRPr sz="1200">
                <a:latin typeface="Times New Roman" pitchFamily="18" charset="0"/>
                <a:ea typeface="굴림" pitchFamily="50" charset="-127"/>
              </a:defRPr>
            </a:lvl1pPr>
          </a:lstStyle>
          <a:p>
            <a:endParaRPr lang="en-US" altLang="ko-KR"/>
          </a:p>
        </p:txBody>
      </p:sp>
      <p:sp>
        <p:nvSpPr>
          <p:cNvPr id="77829" name="Rectangle 5"/>
          <p:cNvSpPr>
            <a:spLocks noGrp="1" noChangeArrowheads="1"/>
          </p:cNvSpPr>
          <p:nvPr>
            <p:ph type="sldNum" sz="quarter" idx="3"/>
          </p:nvPr>
        </p:nvSpPr>
        <p:spPr bwMode="auto">
          <a:xfrm>
            <a:off x="3850520" y="9435835"/>
            <a:ext cx="2943983" cy="495567"/>
          </a:xfrm>
          <a:prstGeom prst="rect">
            <a:avLst/>
          </a:prstGeom>
          <a:noFill/>
          <a:ln w="9525">
            <a:noFill/>
            <a:miter lim="800000"/>
            <a:headEnd/>
            <a:tailEnd/>
          </a:ln>
          <a:effectLst/>
        </p:spPr>
        <p:txBody>
          <a:bodyPr vert="horz" wrap="square" lIns="92284" tIns="46143" rIns="92284" bIns="46143" numCol="1" anchor="b" anchorCtr="0" compatLnSpc="1">
            <a:prstTxWarp prst="textNoShape">
              <a:avLst/>
            </a:prstTxWarp>
          </a:bodyPr>
          <a:lstStyle>
            <a:lvl1pPr algn="r" defTabSz="923064">
              <a:lnSpc>
                <a:spcPct val="100000"/>
              </a:lnSpc>
              <a:spcBef>
                <a:spcPct val="0"/>
              </a:spcBef>
              <a:buClrTx/>
              <a:buSzTx/>
              <a:buFontTx/>
              <a:buNone/>
              <a:defRPr sz="1200">
                <a:latin typeface="Times New Roman" pitchFamily="18" charset="0"/>
                <a:ea typeface="굴림" pitchFamily="50" charset="-127"/>
              </a:defRPr>
            </a:lvl1pPr>
          </a:lstStyle>
          <a:p>
            <a:fld id="{AD81696D-F659-47AA-BF9A-8E4C52DB6141}" type="slidenum">
              <a:rPr lang="en-US" altLang="ko-KR"/>
              <a:pPr/>
              <a:t>‹#›</a:t>
            </a:fld>
            <a:endParaRPr lang="en-US" altLang="ko-KR"/>
          </a:p>
        </p:txBody>
      </p:sp>
    </p:spTree>
    <p:extLst>
      <p:ext uri="{BB962C8B-B14F-4D97-AF65-F5344CB8AC3E}">
        <p14:creationId xmlns:p14="http://schemas.microsoft.com/office/powerpoint/2010/main" val="249065394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12T20:00:51.054"/>
    </inkml:context>
    <inkml:brush xml:id="br0">
      <inkml:brushProperty name="width" value="0.3" units="cm"/>
      <inkml:brushProperty name="height" value="0.6" units="cm"/>
      <inkml:brushProperty name="color" value="#FF6600"/>
      <inkml:brushProperty name="tip" value="rectangle"/>
      <inkml:brushProperty name="rasterOp" value="maskPen"/>
    </inkml:brush>
  </inkml:definitions>
  <inkml:trace contextRef="#ctx0" brushRef="#br0">1 3130,'22'-46,"-2"11,-9 18,-6 7,5-5,-5 3,6-8,-1 8,0-3,0 4,1 1,-1-6,1-2,0-4,0-1,0 0,5 0,-4 0,10 0,-10 0,10 0,-10 0,4 5,0-4,-4 10,4-10,-6 10,1-4,-1 5,1 1,3-1,-3 1,4-1,-5 1,-1-4,1 2,-4-2,7-2,-5-1,7-5,1 4,-4-3,10 2,-10-3,10-1,-10 0,4 0,1-1,-6 7,6-5,-7 10,1-4,-1 5,0 1,0-6,-4 5,3-5,-3 1,0 4,3-5,-4 1,1 4,3-8,-8 3,3-5,-4-1,0-7,0 4,0-9,0 2,5-4,2-2,5 1,0 5,-1 4,1 4,-1 2,-5-2,3 2,-7 4,7 2,-8 0,8 4,-3-9,-1 9,5-3,-5 0,1 3,3-8,-8 9,4-5,-1 1,2 4,4-9,-5 2,4 2,-8-1,8 7,-2-11,-2 7,5-7,-9 11,8-11,-3 8,0-7,4 3,-9 5,9-10,-9 11,9-6,-9 1,8 4,-7-8,7 8,-8-3,8-6,-7 8,7-8,-8 5,4 4,0-9,-4 9,8-4,-3 1,-1-3,0 2,-1-1,2 3,0-4,3 2,-4-1,1 7,4-7,-5 6,2-11,1 10,-1-10,3 10,1-10,-1 5,2-7,-2 7,2-5,-2 5,1-1,-1 2,1 6,-1-6,1 4,-1-4,0 1,0 3,0 2,1-4,-1 7,0-9,5 6,-4 0,3-1,0 6,1 0,0 5,10-5,-7 4,3-9,0 3,-4 1,0-3,4 8,-9-9,10 4,-6-5,1 4,-2 2,1 0,-4 4,9-10,-9 10,3-4,0 0,2-1,-1 0,-1 1,5-5,-7 8,12-13,-14 14,10-9,-10 9,10-4,-10 0,5 4,-2-9,3 9,-1-8,0 8,-1-4,1 0,-1 4,5-4,-9 5,8-5,-3 4,0-3,8 4,-11-5,7 4,-4-4,-5 5,10 0,-10 0,10 0,-4 0,0-5,4 4,-4-3,5 4,0 0,1 0,-6 0,4-6,-4 5,0-4,3 5,-3 0,0 0,4 0,-9 0,9 0,-4 0,0 0,-2 0,5 0,-7 0,7 0,-6 0,-2 0,7 0,-3 0,0 0,3 0,-8 0,8 0,-4 0,1 0,3 0,-8 0,8 0,-3 0,0 0,3 0,-8 0,8 0,-4 0,1 0,3 0,-8 0,8 0,-3 0,-1 0,4 0,-8 0,8 0,-3 0,0 0,3 0,-8 0,8 0,-4 0,1 0,3 0,-8 0,8 0,-4 0,1 0,2 0,-6 0,6 0,-2 0,0 0,3 0,-8 0,8 0,-3 0,-1 0,4 0,-7 0,7 0,-3-5,-1 4,5-4,-9 5,8 0,-3-5,0 4,3-8,-8 8,8-4,-3 5,0 0,3-4,-8 2,8-2,-7-1,7 4,-3-9,-1 9,0-4,0 5,1-4,0 3,3-4,-8 5,8-5,-3 4,0-3,3 4,-8 0,8 0,-3 0,-1 0,4 0,-8 0,8 0,-4 0,0 0,4 0,-9 0,9 0,-4 0,1 0,3 0,-8 0,7 0,-2 4,0-3,3 8,-8-7,4 7,-1-8,2 9,0-9,-1 4,-1-5,1 4,1-3,3 3,-8-4,8 5,-4-4,0 4,4-5,-8 0,7 0,-2 0,0 0,3 0,-8 0,9 0,0 0,-2 0,1 0,-3 0,-4 0,9 0,-9 0,9 0,-9 0,9 0,-10 0,11 0,-11 0,5 0,3 0,-6 0,6 0,-4 0,-4 0,8 0,-3 0,-1 0,4 0,-8 0,8 0,-3-5,-1 4,4-4,-7 5,7-5,2 4,-4-4,8 0,-8 4,0-4,4 5,-4 0,0-5,3 4,-8-4,8 5,-8 0,8-5,-8 4,3-4,5 5,-7 0,7 0,-6 0,-2 0,7 0,2 0,-3 0,2 0,-5 0,-4 0,9 0,-8 0,13 0,-12 0,7 0,-4 0,-5 0,9 0,-8 0,8 0,-9 0,9 0,-4 0,0 0,3 0,-8 0,9 0,-4 0,0 0,3 0,-8 0,8 0,-3 0,-1 0,4 0,-8 0,8 0,-3 5,0-4,3 3,-8-4,8 0,-3 0,0 0,3 0,-2 0,-1 0,0 0,-1 0,-3 0,7 0,-2 0,-1 0,-1 0,0 0,1 0,0 0,3 5,-8-4,8 4,2-5,2 0,3 0,-3 0,-1 0,1 0,-7 0,6 0,-11 0,11 0,-11 0,11 0,-11 0,5 0,-1 0,1 0,0 0,0 0,-2 0,2 0,6 0,-6 0,5 0,-10 0,11 0,-5 0,5 0,0 0,1 0,-1 0,0 0,0 0,1 0,6 0,-5 0,5 0,-7 5,1-4,-6 4,4-5,-4 0,0 0,3 0,-8 0,13 0,-12 0,7 0,-5 0,-4 0,4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12T20:01:07.165"/>
    </inkml:context>
    <inkml:brush xml:id="br0">
      <inkml:brushProperty name="width" value="0.3" units="cm"/>
      <inkml:brushProperty name="height" value="0.6" units="cm"/>
      <inkml:brushProperty name="color" value="#FF6600"/>
      <inkml:brushProperty name="tip" value="rectangle"/>
      <inkml:brushProperty name="rasterOp" value="maskPen"/>
    </inkml:brush>
  </inkml:definitions>
  <inkml:trace contextRef="#ctx0" brushRef="#br0">0 101,'46'0,"-4"0,-20 0,0 0,1 0,-1 0,1 0,4 0,-2 0,8 0,-9 0,10 0,-10 0,10 0,-10 0,10 0,-10 0,3 0,-4 0,0 0,-1 0,1 0,-7 0,6 0,-11 0,11 0,-11 0,5 0,3 0,-7 0,8 0,-6 0,-2 0,7 0,-4 0,1 0,2 0,-7 0,8 0,-4 0,0 0,3 0,-7 0,9 0,-5 0,1 0,3 0,-8 0,8 0,-4 0,1 0,3 0,-8 0,8 0,-3 0,-1 0,5 0,-9 0,8 0,-3 0,0 0,3 0,-8 0,8 0,-3 0,-1 0,5 0,-9 0,8 0,-3 0,0 0,3 0,-8 0,8 0,-3 0,0 0,3 0,-8 0,7 0,-3 0,0 0,4 4,-8-2,8 2,-4-4,1 0,3 0,-8 0,8 0,-3 0,-1 0,4 0,-7 0,7 0,-3 0,-1 0,5 0,-8 0,8 0,1 0,-4 0,4 0,-1 0,-8 0,9 0,-7 0,-2 0,12 0,-11 0,7 0,-6 0,-2 0,12 0,-11 0,13 0,-15 0,5 0,0 0,-5 0,15 0,-14 0,9 0,-7 0,-2 0,12 0,-12 0,8 0,0 0,-7 0,7 0,-4 0,-5 0,9 0,-8 0,7 0,-3 0,0 0,3 0,-8 0,8 0,-2-5,-1 4,-1-4,5 5,-7 0,7 0,-4 0,-5 0,9-5,-8 4,7-3,-3 4,-1 0,4-5,-7 4,7-4,-4 5,1 0,4 0,-3-5,0 3,5-3,-11 5,10 0,-4-5,0 4,4-4,-10 5,10 0,-4 0,-1 0,6 0,-11 0,11-5,-11 3,11-3,-11 5,5 0,-1 0,-3 0,8 0,-4 0,-1 0,5-5,-9 4,8-4,-3 5,-1 0,4 0,-8 0,8 0,-3 0,-1 0,5 0,-9 0,8 0,-3 0,0 0,2 0,-7 0,7 0,-3 0,1 0,3 0,-8 0,8 0,-3 0,-1 0,4 0,-8 0,8 0,-4 0,0 0,4 5,-8-4,4 9,5-4,-2-1,3 5,1-4,-6 0,1 4,4-9,-9 4,8 0,-8-4,3 4,0-1,0-3,0 4,4-5,-8 0,8 0,-3-5,6 4,-5-4,4 5,-4 0,5-6,-5 5,5-4,-11 5,10 0,-9 0,3 0,4 0,-6-5,6 4,-4-4,-4 5,9 0,-8 0,4 0,4 0,-8 0,14 0,-14 0,9 0,-9 0,9 0,-10 0,11 0,-11 0,5-4,-1 3,-3-4,8 5,1 0,-4 0,4-5,-11 4,5-4,1 5,0 0,0 0,-1 0,1 0,0 0,3-5,-8 4,8-4,-3 5,0 0,3 0,-8 0,8 0,-2 0,-1 0,6 0,-11-4,11 2,-11-2,11 4,-11-5,10 4,-9-4,9 5,-4-5,0 4,-2-4,1 5,-4 0,8-4,-9 2,9-2,-5 4,1 0,3 0,-7 0,12 0,-11 0,7 0,1 0,-9 0,9 0,-7 0,3 0,-1-5,-1 4,0-4,6 5,-4 0,3 0,-6 0,-2 0,7 0,-7 0,8 0,-4 0,-1 0,4 0,-8 0,8 0,-4 0,0 0,4 0,-8 0,8 0,-3 0,-1 5,4-4,-8 8,8-8,-4 4,0-5,4 0,-8 0,9 0,-4 0,-1 0,6 0,-10 0,9 0,-8 0,7 0,-3 0,-1 0,5 0,-9 0,8 0,-4 0,1 0,3 0,-8 0,9 0,-5 0,1 0,5 0,-10 0,9 0,-3 0,-1 0,0 0,-1 0,1 0,0 0,0 0,-2 0,2 0,0 0,3 0,-8 0,8 0,-3 0,0 0,3 0,-8 0,14 0,-12 0,7 0,0 0,-7 0,13 0,-15 0,11 0,-6 0,2 0,2 0,-8 0,7 0,-3 0,0 0,3 0,-7 0,6 0,-2 0,0 0,2 0,-7 0,7 0,-2 0,-1 0,4 0,-8 0,9 0,-5 0,1 0,3 0,-7 0,7 0,-3 0,-1 0,5 0,-9 0,14 0,-13 0,9 0,-6 0,-3 0,8 0,-8 0,8 0,-4 0,-1 0,4 0,-7 4,7-3,2 4,-3-5,2 0,-5 0,-4 0,9 0,-8 0,9 0,-10 0,11 0,-11 0,11 0,-11 0,11 0,-11 0,5 0,4 0,-7 0,7 0,-5 0,-4 0,14 0,-13 0,8 0,-4 0,-4 0,13 0,-12 0,6 0,-4 0,-4 0,9 0,-4 0,-1 0,4 0,-8 0,8 0,-3 0,0 0,3 0,-8 0,9 0,-5 0,1 0,3 0,-7 0,7 0,-4 0,0 0,4 0,-8 0,9 0,1 0,1 5,6-4,-6 4,0 0,0 2,1-1,-1-1,0 0,0-4,1 5,-6-6,4 5,-9-4,9 4,-9-5,3 0,4 0,-6 0,6 0,-4 0,-4 0,14 0,-12 0,7 0,-5 0,-3 0,8 0,-8 0,8 0,-8 0,8 0,-8 0,13 0,-12 0,7 0,-5 0,-4 0,8 0,-3 0,0 0,3 0,-7 0,7 0,-3 0,-1 0,5 0,-9 0,13 0,-11 0,12 0,-8 0,0 0,4 5,-4-3,6 3,-1-5,-5 0,3 0,-8 5,8-4,-8 3,8-4,-4 0,0 0,-1 0,0 0,0 0,1 0,3 0,-3 0,0 0,0 0,-1 0,0 0,6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12T20:01:17.840"/>
    </inkml:context>
    <inkml:brush xml:id="br0">
      <inkml:brushProperty name="width" value="0.3" units="cm"/>
      <inkml:brushProperty name="height" value="0.6" units="cm"/>
      <inkml:brushProperty name="color" value="#FF6600"/>
      <inkml:brushProperty name="tip" value="rectangle"/>
      <inkml:brushProperty name="rasterOp" value="maskPen"/>
    </inkml:brush>
  </inkml:definitions>
  <inkml:trace contextRef="#ctx0" brushRef="#br0">0 0,'0'40,"0"-7,0-23,5 1,0 8,5-6,-4 7,3-10,-4 5,5 1,-4 1,3-2,-4-5,6 5,-1 1,-4 0,3-1,-3 1,0-4,3 3,-4 0,1-3,3 7,-3-7,-1 2,4 1,-3-4,0 8,3-7,-8 2,8 1,-3-3,-1 7,4-3,-8 0,8-1,-3 0,0-3,3 7,-8-7,8 3,-4 0,1-4,3 8,-8-7,8 3,-4 0,1-3,3 7,-8-7,8 3,-8 0,8-4,-3 9,0-8,3 2,-8 1,8-3,-4 7,1-8,3 9,-8-9,4 9,-1-8,2 7,-1-7,5 7,-9-7,8 3,-3 5,0-7,3 7,-8-4,3-4,1 10,-3-10,8 10,-9-11,9 6,-9-2,4-3,-1 8,-3-8,8 3,-8 0,4 1,-1 0,-3-1,4 0,-1 1,-2 0,2 3,1-8,-4 8,3-3,-4 0,4 3,-3-8,4 8,-5-2,4-1,-2 3,2-7,-4 7,5-2,-4-1,3 3,-4-7,0 8,0-5,0 1,5 3,-4-7,3 7,0-7,-3 7,4-3,-1 0,-3 3,4-7,0 7,-4-7,3 7,1-3,-4 0,4 4,-5-9,0 9,4-4,-3 1,4 2,-5-7,0 7,5-2,-4 0,4-2,-5 6,4-8,-3 8,4-6,0 2,-4 0,4-1,-5 5,0-8,5 7,-4-4,4-4,-1 8,-3-3,4-1,-5 0,0-1,5 1,-4 0,3 4,-4-3,5-1,-4 0,4-1,-5 1,0 0,4 3,-2-7,2 7,-4-3,5 0,-4 4,3-9,-4 9,0-4,0 0,5 3,-4-7,8 7,-8-7,4 7,-5-3,0 1,4 2,-2-7,2 8,-4-8,0 14,0-13,5 13,-3-14,3 10,-5-5,0 6,0-6,0 5,4-5,-2 0,2 4,-4-3,0-1,5 5,-3-11,3 11,-5-10,0 10,0-11,0 10,4-9,-2 4,2 0,-4 1,0 0,0-1,0 0,0 1,0 0,0 5,5-5,-4 7,4-2,-5 1,0-5,0 3,0-4,0 0,0 5,0-5,0 1,0-3,0 1,4-4,-3 10,4-10,-5 4,0 0,0-5,0 15,0-13,0 8,0-5,0-4,4 8,-3-9,4 9,-5-4,0 0,0 4,0-9,0 10,4-9,-3 4,4 0,-5-4,0 9,4-10,-3 5,4 0,-5-4,0 14,5-13,-4 7,3-4,-4-4,0 10,0-5,5 1,-4 2,4-2,-5-1,0 5,4-5,-2 0,2 4,-4-9,5 8,-4-8,4 7,-1-3,-3 1,4 2,-1-7,-3 8,8-9,-8 9,4-4,0 1,-4-2,3 0,-4 2,5-1,-4 3,8-7,-8 13,8-12,-7 7,2-4,1-4,-4 10,3-5,1 6,-3-1,3 1,-1-6,-3 5,4-5,-5 1,4 3,-2-9,3 9,-5-10,0 10,0-9,4 4,-3 4,4-7,-5 7,0 0,0-7,0 8,4-6,-3-4,4 9,-5-4,0 0,0 3,4-8,-3 8,8-3,-8 0,8-2,-4 0,5 2,0-1,0-5,-1 3,1-6,4 7,-3-4,3-4,0 7,-3-11,3 12,0-4,-3-3,4 7,-1-9,-3 1,9 3,-9-8,4 8,0-3,-4 0,8 3,-8-4,4 1,0 3,-4-8,8 13,-8-12,4 7,0 1,-9-3,12 8,-12-5,9 0,-1 1,-2-1,2 1,-3-1,-2 0,6 1,-4 3,4-2,-5 3,0-5,1 1,3 4,-2-4,2 4,-3-4,-1-1,5 11,-4-8,5 8,-11-11,5 0,-5 5,5-3,-4 7,3-7,-8 3,8 0,-3-4,4 4,0 1,-4-5,3 9,-8-9,8 4,-3 0,-1-3,4 7,-3-7,-1 9,4-10,-8 11,8-10,-8 10,8-11,-3 11,5-5,1 13,-1-6,1 13,-1-7,2 8,-2-2,2 2,-1-2,0 2,0-1,0-6,-1-3,-5-4,3-7,-7-1,7-6,-8 5,8 1,-4 0,5-1,1-4,3-2,-3 2,3-2,-4 1,5 1,-4-6,4 4,-1-3,-2 5,7-1,-2 1,-1-5,4 4,-8-9,3 8,0-3,1 0,0-2,0 1,-1-4,6 9,-3-9,2 4,-5 0,-3-3,8 2,-8-4,8 5,-2-3,4 3,-5-1,3-3,-3 4,0 0,4-4,-9 8,9-8,-9 4,9 0,-9-4,9 10,-9-10,9 4,-10-1,11-2,-6 2,2 1,-3-4,1 4,0 0,2-4,-3 4,1 0,-5-4,9 4,-3-5,-1 5,0-4,-1 4,1-5,-1 0,5 4,-10-3,9 9,-8-4,3-1,1 4,-4-3,7 0,-7 3,4-8,-1 8,2-8,-1 8,4-8,-8 4,7-5,-3 0,1 4,3-3,-8 4,8-5,-3 0,0 0,8 0,-11 5,13-4,-14 3,9-4,-10 0,11 0,-11 0,11 0,-11 0,5 0,-1 0,1 0,-1 0,5 0,-9 0,8 0,-4 0,1 5,2-4,-8 3,8-4,-3 0,4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962054" cy="488895"/>
          </a:xfrm>
          <a:prstGeom prst="rect">
            <a:avLst/>
          </a:prstGeom>
          <a:noFill/>
          <a:ln w="9525">
            <a:noFill/>
            <a:miter lim="800000"/>
            <a:headEnd/>
            <a:tailEnd/>
          </a:ln>
          <a:effectLst/>
        </p:spPr>
        <p:txBody>
          <a:bodyPr vert="horz" wrap="square" lIns="90759" tIns="45380" rIns="90759" bIns="45380" numCol="1" anchor="t" anchorCtr="0" compatLnSpc="1">
            <a:prstTxWarp prst="textNoShape">
              <a:avLst/>
            </a:prstTxWarp>
          </a:bodyPr>
          <a:lstStyle>
            <a:lvl1pPr defTabSz="907629">
              <a:lnSpc>
                <a:spcPct val="100000"/>
              </a:lnSpc>
              <a:spcBef>
                <a:spcPct val="0"/>
              </a:spcBef>
              <a:buClrTx/>
              <a:buSzTx/>
              <a:buFontTx/>
              <a:buNone/>
              <a:defRPr sz="1200" b="1">
                <a:latin typeface="Times New Roman" pitchFamily="18" charset="0"/>
                <a:ea typeface="굴림" pitchFamily="50" charset="-127"/>
              </a:defRPr>
            </a:lvl1pPr>
          </a:lstStyle>
          <a:p>
            <a:endParaRPr lang="en-US" altLang="ko-KR"/>
          </a:p>
        </p:txBody>
      </p:sp>
      <p:sp>
        <p:nvSpPr>
          <p:cNvPr id="94211" name="Rectangle 3"/>
          <p:cNvSpPr>
            <a:spLocks noGrp="1" noChangeArrowheads="1"/>
          </p:cNvSpPr>
          <p:nvPr>
            <p:ph type="dt" idx="1"/>
          </p:nvPr>
        </p:nvSpPr>
        <p:spPr bwMode="auto">
          <a:xfrm>
            <a:off x="3850522" y="0"/>
            <a:ext cx="2960546" cy="488895"/>
          </a:xfrm>
          <a:prstGeom prst="rect">
            <a:avLst/>
          </a:prstGeom>
          <a:noFill/>
          <a:ln w="9525">
            <a:noFill/>
            <a:miter lim="800000"/>
            <a:headEnd/>
            <a:tailEnd/>
          </a:ln>
          <a:effectLst/>
        </p:spPr>
        <p:txBody>
          <a:bodyPr vert="horz" wrap="square" lIns="90759" tIns="45380" rIns="90759" bIns="45380" numCol="1" anchor="t" anchorCtr="0" compatLnSpc="1">
            <a:prstTxWarp prst="textNoShape">
              <a:avLst/>
            </a:prstTxWarp>
          </a:bodyPr>
          <a:lstStyle>
            <a:lvl1pPr algn="r" defTabSz="907629">
              <a:lnSpc>
                <a:spcPct val="100000"/>
              </a:lnSpc>
              <a:spcBef>
                <a:spcPct val="0"/>
              </a:spcBef>
              <a:buClrTx/>
              <a:buSzTx/>
              <a:buFontTx/>
              <a:buNone/>
              <a:defRPr sz="1200" b="1">
                <a:latin typeface="Times New Roman" pitchFamily="18" charset="0"/>
                <a:ea typeface="굴림" pitchFamily="50" charset="-127"/>
              </a:defRPr>
            </a:lvl1pPr>
          </a:lstStyle>
          <a:p>
            <a:endParaRPr lang="en-US" altLang="ko-KR"/>
          </a:p>
        </p:txBody>
      </p:sp>
      <p:sp>
        <p:nvSpPr>
          <p:cNvPr id="94212" name="Rectangle 4"/>
          <p:cNvSpPr>
            <a:spLocks noGrp="1" noRot="1" noChangeAspect="1" noChangeArrowheads="1" noTextEdit="1"/>
          </p:cNvSpPr>
          <p:nvPr>
            <p:ph type="sldImg" idx="2"/>
          </p:nvPr>
        </p:nvSpPr>
        <p:spPr bwMode="auto">
          <a:xfrm>
            <a:off x="869950" y="733425"/>
            <a:ext cx="4999038" cy="3751263"/>
          </a:xfrm>
          <a:prstGeom prst="rect">
            <a:avLst/>
          </a:prstGeom>
          <a:noFill/>
          <a:ln w="9525">
            <a:solidFill>
              <a:srgbClr val="000000"/>
            </a:solidFill>
            <a:miter lim="800000"/>
            <a:headEnd/>
            <a:tailEnd/>
          </a:ln>
          <a:effectLst/>
        </p:spPr>
      </p:sp>
      <p:sp>
        <p:nvSpPr>
          <p:cNvPr id="94213" name="Rectangle 5"/>
          <p:cNvSpPr>
            <a:spLocks noGrp="1" noChangeArrowheads="1"/>
          </p:cNvSpPr>
          <p:nvPr>
            <p:ph type="body" sz="quarter" idx="3"/>
          </p:nvPr>
        </p:nvSpPr>
        <p:spPr bwMode="auto">
          <a:xfrm>
            <a:off x="888468" y="4730432"/>
            <a:ext cx="5034135" cy="4485149"/>
          </a:xfrm>
          <a:prstGeom prst="rect">
            <a:avLst/>
          </a:prstGeom>
          <a:noFill/>
          <a:ln w="9525">
            <a:noFill/>
            <a:miter lim="800000"/>
            <a:headEnd/>
            <a:tailEnd/>
          </a:ln>
          <a:effectLst/>
        </p:spPr>
        <p:txBody>
          <a:bodyPr vert="horz" wrap="square" lIns="90759" tIns="45380" rIns="90759" bIns="4538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94214" name="Rectangle 6"/>
          <p:cNvSpPr>
            <a:spLocks noGrp="1" noChangeArrowheads="1"/>
          </p:cNvSpPr>
          <p:nvPr>
            <p:ph type="ftr" sz="quarter" idx="4"/>
          </p:nvPr>
        </p:nvSpPr>
        <p:spPr bwMode="auto">
          <a:xfrm>
            <a:off x="0" y="9460861"/>
            <a:ext cx="2962054" cy="488895"/>
          </a:xfrm>
          <a:prstGeom prst="rect">
            <a:avLst/>
          </a:prstGeom>
          <a:noFill/>
          <a:ln w="9525">
            <a:noFill/>
            <a:miter lim="800000"/>
            <a:headEnd/>
            <a:tailEnd/>
          </a:ln>
          <a:effectLst/>
        </p:spPr>
        <p:txBody>
          <a:bodyPr vert="horz" wrap="square" lIns="90759" tIns="45380" rIns="90759" bIns="45380" numCol="1" anchor="b" anchorCtr="0" compatLnSpc="1">
            <a:prstTxWarp prst="textNoShape">
              <a:avLst/>
            </a:prstTxWarp>
          </a:bodyPr>
          <a:lstStyle>
            <a:lvl1pPr defTabSz="907629">
              <a:lnSpc>
                <a:spcPct val="100000"/>
              </a:lnSpc>
              <a:spcBef>
                <a:spcPct val="0"/>
              </a:spcBef>
              <a:buClrTx/>
              <a:buSzTx/>
              <a:buFontTx/>
              <a:buNone/>
              <a:defRPr sz="1200" b="1">
                <a:latin typeface="Times New Roman" pitchFamily="18" charset="0"/>
                <a:ea typeface="굴림" pitchFamily="50" charset="-127"/>
              </a:defRPr>
            </a:lvl1pPr>
          </a:lstStyle>
          <a:p>
            <a:endParaRPr lang="en-US" altLang="ko-KR"/>
          </a:p>
        </p:txBody>
      </p:sp>
      <p:sp>
        <p:nvSpPr>
          <p:cNvPr id="94215" name="Rectangle 7"/>
          <p:cNvSpPr>
            <a:spLocks noGrp="1" noChangeArrowheads="1"/>
          </p:cNvSpPr>
          <p:nvPr>
            <p:ph type="sldNum" sz="quarter" idx="5"/>
          </p:nvPr>
        </p:nvSpPr>
        <p:spPr bwMode="auto">
          <a:xfrm>
            <a:off x="3850522" y="9460861"/>
            <a:ext cx="2960546" cy="488895"/>
          </a:xfrm>
          <a:prstGeom prst="rect">
            <a:avLst/>
          </a:prstGeom>
          <a:noFill/>
          <a:ln w="9525">
            <a:noFill/>
            <a:miter lim="800000"/>
            <a:headEnd/>
            <a:tailEnd/>
          </a:ln>
          <a:effectLst/>
        </p:spPr>
        <p:txBody>
          <a:bodyPr vert="horz" wrap="square" lIns="90759" tIns="45380" rIns="90759" bIns="45380" numCol="1" anchor="b" anchorCtr="0" compatLnSpc="1">
            <a:prstTxWarp prst="textNoShape">
              <a:avLst/>
            </a:prstTxWarp>
          </a:bodyPr>
          <a:lstStyle>
            <a:lvl1pPr algn="r" defTabSz="907629">
              <a:lnSpc>
                <a:spcPct val="100000"/>
              </a:lnSpc>
              <a:spcBef>
                <a:spcPct val="0"/>
              </a:spcBef>
              <a:buClrTx/>
              <a:buSzTx/>
              <a:buFontTx/>
              <a:buNone/>
              <a:defRPr sz="1200" b="1">
                <a:latin typeface="Times New Roman" pitchFamily="18" charset="0"/>
                <a:ea typeface="굴림" pitchFamily="50" charset="-127"/>
              </a:defRPr>
            </a:lvl1pPr>
          </a:lstStyle>
          <a:p>
            <a:fld id="{D291D712-58E1-4FFA-8A47-8D821F11B45B}" type="slidenum">
              <a:rPr lang="en-US" altLang="ko-KR"/>
              <a:pPr/>
              <a:t>‹#›</a:t>
            </a:fld>
            <a:endParaRPr lang="en-US" altLang="ko-KR"/>
          </a:p>
        </p:txBody>
      </p:sp>
    </p:spTree>
    <p:extLst>
      <p:ext uri="{BB962C8B-B14F-4D97-AF65-F5344CB8AC3E}">
        <p14:creationId xmlns:p14="http://schemas.microsoft.com/office/powerpoint/2010/main" val="346144225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kumimoji="1"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kumimoji="1"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kumimoji="1"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kumimoji="1" sz="1200" kern="1200">
        <a:solidFill>
          <a:schemeClr val="tx1"/>
        </a:solidFill>
        <a:latin typeface="Arial" pitchFamily="34" charset="0"/>
        <a:ea typeface="+mn-ea"/>
        <a:cs typeface="Arial" pitchFamily="34" charset="0"/>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Kruskal%E2%80%93Wallis_one-way_analysis_of_variance"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help.xlstat.com/s/article/what-is-the-difference-between-a-parametric-and-a-nonparametric-test?language=en_U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theverge.com/2019/7/2/20678958/downdetector-down-cloudflare-502-gateway-error-discord-outage"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www.wired.com/story/cloudflare-spectrum-iot-protection/" TargetMode="External"/><Relationship Id="rId4" Type="http://schemas.openxmlformats.org/officeDocument/2006/relationships/hyperlink" Target="https://qz.com/918941/cloudflare-leaked-user-data-from-millions-of-websites-heres-how-to-check-if-you-were-affected/"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EBD7CE-4578-49B6-8172-DB1E95F2E709}" type="slidenum">
              <a:rPr lang="en-US" altLang="ko-KR"/>
              <a:pPr/>
              <a:t>1</a:t>
            </a:fld>
            <a:endParaRPr lang="en-US" altLang="ko-KR"/>
          </a:p>
        </p:txBody>
      </p:sp>
      <p:sp>
        <p:nvSpPr>
          <p:cNvPr id="1546242" name="Rectangle 2"/>
          <p:cNvSpPr>
            <a:spLocks noGrp="1" noRot="1" noChangeAspect="1" noChangeArrowheads="1"/>
          </p:cNvSpPr>
          <p:nvPr>
            <p:ph type="sldImg"/>
          </p:nvPr>
        </p:nvSpPr>
        <p:spPr bwMode="auto">
          <a:xfrm>
            <a:off x="869950" y="733425"/>
            <a:ext cx="4999038" cy="3751263"/>
          </a:xfrm>
          <a:prstGeom prst="rect">
            <a:avLst/>
          </a:prstGeom>
          <a:solidFill>
            <a:srgbClr val="FFFFFF"/>
          </a:solidFill>
          <a:ln>
            <a:solidFill>
              <a:srgbClr val="000000"/>
            </a:solidFill>
            <a:miter lim="800000"/>
            <a:headEnd/>
            <a:tailEnd/>
          </a:ln>
        </p:spPr>
      </p:sp>
      <p:sp>
        <p:nvSpPr>
          <p:cNvPr id="1546243" name="Rectangle 3"/>
          <p:cNvSpPr>
            <a:spLocks noGrp="1" noChangeArrowheads="1"/>
          </p:cNvSpPr>
          <p:nvPr>
            <p:ph type="body" idx="1"/>
          </p:nvPr>
        </p:nvSpPr>
        <p:spPr bwMode="auto">
          <a:xfrm>
            <a:off x="888468" y="4730432"/>
            <a:ext cx="5034135" cy="4485149"/>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1449442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say this is Stack Overflow’s server.</a:t>
            </a:r>
          </a:p>
          <a:p>
            <a:r>
              <a:rPr lang="en-US" baseline="0" dirty="0"/>
              <a:t>* They are applying this regex on posts –untrusted input from clients.</a:t>
            </a:r>
          </a:p>
          <a:p>
            <a:r>
              <a:rPr lang="en-US" baseline="0" dirty="0"/>
              <a:t>* If a malicious user (or just a bizarre one) creates a post with tons of tab characters,</a:t>
            </a:r>
          </a:p>
          <a:p>
            <a:r>
              <a:rPr lang="en-US" baseline="0" dirty="0"/>
              <a:t>* then SO’s server dedicates an unusual amount of computational resources to this regex match,</a:t>
            </a:r>
          </a:p>
          <a:p>
            <a:r>
              <a:rPr lang="en-US" baseline="0" dirty="0"/>
              <a:t>* And legitimate users</a:t>
            </a:r>
          </a:p>
          <a:p>
            <a:r>
              <a:rPr lang="en-US" baseline="0" dirty="0"/>
              <a:t>* are denied service – they cannot ask questions or give answers.</a:t>
            </a:r>
          </a:p>
          <a:p>
            <a:endParaRPr lang="en-US" baseline="0" dirty="0"/>
          </a:p>
          <a:p>
            <a:r>
              <a:rPr lang="en-US" baseline="0" dirty="0"/>
              <a:t>Crosby called this situation </a:t>
            </a:r>
            <a:r>
              <a:rPr lang="en-US" i="1" baseline="0" dirty="0"/>
              <a:t>Regex Denial of Service</a:t>
            </a:r>
            <a:r>
              <a:rPr lang="en-US" i="0" baseline="0" dirty="0"/>
              <a:t>, or ReDoS.</a:t>
            </a:r>
            <a:endParaRPr lang="en-US" baseline="0" dirty="0"/>
          </a:p>
          <a:p>
            <a:endParaRPr lang="en-US" baseline="0" dirty="0"/>
          </a:p>
          <a:p>
            <a:r>
              <a:rPr lang="en-US" baseline="0" dirty="0"/>
              <a:t>This kind of denial of service attack has two immediate effects.</a:t>
            </a:r>
          </a:p>
          <a:p>
            <a:r>
              <a:rPr lang="en-US" baseline="0" dirty="0"/>
              <a:t>First, as you can see, legitimate users cannot access the service.</a:t>
            </a:r>
          </a:p>
          <a:p>
            <a:r>
              <a:rPr lang="en-US" baseline="0" dirty="0"/>
              <a:t>* Second, a ReDoS attack costs the company providing the service money!</a:t>
            </a:r>
          </a:p>
          <a:p>
            <a:pPr marL="171450" indent="-171450">
              <a:buFontTx/>
              <a:buChar char="-"/>
            </a:pPr>
            <a:r>
              <a:rPr lang="en-US" baseline="0" dirty="0"/>
              <a:t>They are wasting computational resources  (e.g. increasing their cloud spend).</a:t>
            </a:r>
          </a:p>
          <a:p>
            <a:pPr marL="171450" indent="-171450">
              <a:buFontTx/>
              <a:buChar char="-"/>
            </a:pPr>
            <a:r>
              <a:rPr lang="en-US" baseline="0" dirty="0"/>
              <a:t>And if the company uses an advertising revenue model, those lost clients also mean lost advertising dollars.</a:t>
            </a:r>
          </a:p>
          <a:p>
            <a:endParaRPr lang="en-US" baseline="0" dirty="0"/>
          </a:p>
          <a:p>
            <a:pPr marL="0" indent="0">
              <a:buFont typeface="Arial" panose="020B0604020202020204" pitchFamily="34" charset="0"/>
              <a:buNone/>
            </a:pPr>
            <a:r>
              <a:rPr lang="en-US" baseline="0" dirty="0"/>
              <a:t>TRANSITION</a:t>
            </a:r>
          </a:p>
          <a:p>
            <a:pPr marL="0" indent="0">
              <a:buFont typeface="Arial" panose="020B0604020202020204" pitchFamily="34" charset="0"/>
              <a:buNone/>
            </a:pPr>
            <a:r>
              <a:rPr lang="en-US" baseline="0" dirty="0"/>
              <a:t>Stack Overflow is not the only company to run into problems with runaway regex evaluations</a:t>
            </a:r>
          </a:p>
          <a:p>
            <a:endParaRPr lang="en-US" baseline="0" dirty="0"/>
          </a:p>
          <a:p>
            <a:r>
              <a:rPr lang="en-US" baseline="0" dirty="0"/>
              <a:t>====</a:t>
            </a:r>
          </a:p>
          <a:p>
            <a:endParaRPr lang="en-US" baseline="0" dirty="0"/>
          </a:p>
          <a:p>
            <a:r>
              <a:rPr lang="en-US" baseline="0" dirty="0"/>
              <a:t>Remember that regexes are commonly used for input validation.</a:t>
            </a:r>
          </a:p>
          <a:p>
            <a:r>
              <a:rPr lang="en-US" baseline="0" dirty="0"/>
              <a:t>Form input is, by definition, untrusted and potentially malicious -- that's why we're validating it.</a:t>
            </a:r>
          </a:p>
          <a:p>
            <a:r>
              <a:rPr lang="en-US" baseline="0" dirty="0"/>
              <a:t>A malicious input could trigger the super-linear worst-case match time of a regex, leading to denial of service.</a:t>
            </a:r>
          </a:p>
          <a:p>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a:t>
            </a:r>
          </a:p>
          <a:p>
            <a:pPr marL="0" indent="0">
              <a:buFont typeface="Arial" panose="020B0604020202020204" pitchFamily="34" charset="0"/>
              <a:buNone/>
            </a:pPr>
            <a:endParaRPr lang="en-US" baseline="0"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a:t>Regex Denial of Service was proposed back in 2003 by Scott Crosby.</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12</a:t>
            </a:fld>
            <a:endParaRPr lang="en-US" altLang="ko-KR" dirty="0"/>
          </a:p>
        </p:txBody>
      </p:sp>
    </p:spTree>
    <p:extLst>
      <p:ext uri="{BB962C8B-B14F-4D97-AF65-F5344CB8AC3E}">
        <p14:creationId xmlns:p14="http://schemas.microsoft.com/office/powerpoint/2010/main" val="33604335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the options that application and programming language designers have to address REDOS issues.</a:t>
            </a:r>
          </a:p>
          <a:p>
            <a:endParaRPr lang="en-US" dirty="0"/>
          </a:p>
          <a:p>
            <a:r>
              <a:rPr lang="en-US" dirty="0"/>
              <a:t>First set: Application-level changes</a:t>
            </a:r>
          </a:p>
          <a:p>
            <a:endParaRPr lang="en-US" dirty="0"/>
          </a:p>
          <a:p>
            <a:r>
              <a:rPr lang="en-US" dirty="0"/>
              <a:t>Second set: Changes that also affect the engine</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121</a:t>
            </a:fld>
            <a:endParaRPr lang="en-US" altLang="ko-KR"/>
          </a:p>
        </p:txBody>
      </p:sp>
    </p:spTree>
    <p:extLst>
      <p:ext uri="{BB962C8B-B14F-4D97-AF65-F5344CB8AC3E}">
        <p14:creationId xmlns:p14="http://schemas.microsoft.com/office/powerpoint/2010/main" val="3277800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loads of features.</a:t>
            </a:r>
          </a:p>
          <a:p>
            <a:r>
              <a:rPr lang="en-US" dirty="0"/>
              <a:t>We can categorize them by their complexity.</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122</a:t>
            </a:fld>
            <a:endParaRPr lang="en-US" altLang="ko-KR"/>
          </a:p>
        </p:txBody>
      </p:sp>
    </p:spTree>
    <p:extLst>
      <p:ext uri="{BB962C8B-B14F-4D97-AF65-F5344CB8AC3E}">
        <p14:creationId xmlns:p14="http://schemas.microsoft.com/office/powerpoint/2010/main" val="37695399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I explained how regex engines work.</a:t>
            </a:r>
          </a:p>
          <a:p>
            <a:r>
              <a:rPr lang="en-US" dirty="0"/>
              <a:t>They employ a backtracking search,</a:t>
            </a:r>
          </a:p>
          <a:p>
            <a:r>
              <a:rPr lang="en-US" dirty="0"/>
              <a:t>  and explore every potentially-feasible path through the automaton.</a:t>
            </a:r>
          </a:p>
          <a:p>
            <a:endParaRPr lang="en-US" dirty="0"/>
          </a:p>
          <a:p>
            <a:r>
              <a:rPr lang="en-US" dirty="0"/>
              <a:t>* Let's take our old automaton as an example.</a:t>
            </a:r>
          </a:p>
          <a:p>
            <a:endParaRPr lang="en-US" dirty="0"/>
          </a:p>
          <a:p>
            <a:r>
              <a:rPr lang="en-US" dirty="0"/>
              <a:t>While matching "aa!", we'll see simulation paths like these:</a:t>
            </a:r>
          </a:p>
          <a:p>
            <a:r>
              <a:rPr lang="en-US" dirty="0"/>
              <a:t>  * We start at node 1 (the node marked "a"), at string offset 1</a:t>
            </a:r>
          </a:p>
          <a:p>
            <a:r>
              <a:rPr lang="en-US" dirty="0"/>
              <a:t>  * When we see an "a", we have a choice of the inner or the outer loop</a:t>
            </a:r>
          </a:p>
          <a:p>
            <a:r>
              <a:rPr lang="en-US" dirty="0"/>
              <a:t>  * Let's favor the inner loop, so we'll move to node 1, offset 2, and try the other path later</a:t>
            </a:r>
          </a:p>
          <a:p>
            <a:r>
              <a:rPr lang="en-US" dirty="0"/>
              <a:t>  * We'll keep doing this and eventually mismatch</a:t>
            </a:r>
          </a:p>
          <a:p>
            <a:r>
              <a:rPr lang="en-US" dirty="0"/>
              <a:t>  * Then we'll backtrack -- let's suppose we try the other choice back at the beginning</a:t>
            </a:r>
          </a:p>
          <a:p>
            <a:r>
              <a:rPr lang="en-US" dirty="0"/>
              <a:t>     Now we're at Node 1, offset 2 again.</a:t>
            </a:r>
          </a:p>
          <a:p>
            <a:r>
              <a:rPr lang="en-US" dirty="0"/>
              <a:t>  * From there, we can get to node 1, offset 3 again, and so on</a:t>
            </a:r>
          </a:p>
          <a:p>
            <a:endParaRPr lang="en-US" dirty="0"/>
          </a:p>
          <a:p>
            <a:r>
              <a:rPr lang="en-US" dirty="0"/>
              <a:t>You can see that we're retracing our steps along different paths.</a:t>
            </a:r>
          </a:p>
          <a:p>
            <a:r>
              <a:rPr lang="en-US" dirty="0"/>
              <a:t>The NFA simulation is visiting the same vertices at the same offsets over and over again.</a:t>
            </a:r>
          </a:p>
          <a:p>
            <a:r>
              <a:rPr lang="en-US" dirty="0"/>
              <a:t>But about 97% of regex matches are path-independent,</a:t>
            </a:r>
          </a:p>
          <a:p>
            <a:r>
              <a:rPr lang="en-US" dirty="0"/>
              <a:t>  so all of these paths on the right side are redundant.</a:t>
            </a:r>
          </a:p>
          <a:p>
            <a:endParaRPr lang="en-US" dirty="0"/>
          </a:p>
          <a:p>
            <a:r>
              <a:rPr lang="en-US" dirty="0"/>
              <a:t>A natural solution to avoid redundant paths is a technique called memoization.</a:t>
            </a:r>
          </a:p>
          <a:p>
            <a:r>
              <a:rPr lang="en-US" dirty="0"/>
              <a:t>Essentially, memoization introduces bread crumbs into the NFA simulation,</a:t>
            </a:r>
          </a:p>
          <a:p>
            <a:r>
              <a:rPr lang="en-US" dirty="0"/>
              <a:t>   and if the simulation encounters a bread crumb then it knows that that path didn’t work.</a:t>
            </a:r>
          </a:p>
          <a:p>
            <a:endParaRPr lang="en-US" dirty="0"/>
          </a:p>
          <a:p>
            <a:r>
              <a:rPr lang="en-US" dirty="0"/>
              <a:t>During the simulation, we can mark the node-offset pairs as we visit them, like so</a:t>
            </a:r>
          </a:p>
          <a:p>
            <a:r>
              <a:rPr lang="en-US" dirty="0"/>
              <a:t>  *</a:t>
            </a:r>
          </a:p>
          <a:p>
            <a:r>
              <a:rPr lang="en-US" dirty="0"/>
              <a:t>  *</a:t>
            </a:r>
          </a:p>
          <a:p>
            <a:endParaRPr lang="en-US" dirty="0"/>
          </a:p>
          <a:p>
            <a:r>
              <a:rPr lang="en-US" dirty="0"/>
              <a:t>Then when we backtrack, we can see the redundancy and short-circuit those paths.</a:t>
            </a:r>
          </a:p>
          <a:p>
            <a:endParaRPr lang="en-US" dirty="0"/>
          </a:p>
          <a:p>
            <a:r>
              <a:rPr lang="en-US" dirty="0"/>
              <a:t>I've implemented a prototype regex engine to illustrate this approach.</a:t>
            </a:r>
          </a:p>
          <a:p>
            <a:r>
              <a:rPr lang="en-US" dirty="0"/>
              <a:t>* This chart shows the number of steps in the NFA simulation for this exponential regex.</a:t>
            </a:r>
          </a:p>
          <a:p>
            <a:r>
              <a:rPr lang="en-US" dirty="0"/>
              <a:t>  The blue line is the current behavior of most regex engines.</a:t>
            </a:r>
          </a:p>
          <a:p>
            <a:r>
              <a:rPr lang="en-US" dirty="0"/>
              <a:t>  The orange line is the behavior of our prototype.</a:t>
            </a:r>
          </a:p>
          <a:p>
            <a:r>
              <a:rPr lang="en-US" dirty="0"/>
              <a:t>* As expected, memoization changes the worst-case behavior</a:t>
            </a:r>
          </a:p>
          <a:p>
            <a:r>
              <a:rPr lang="en-US" dirty="0"/>
              <a:t>  * from exponential to linear growth</a:t>
            </a:r>
          </a:p>
          <a:p>
            <a:endParaRPr lang="en-US" dirty="0"/>
          </a:p>
          <a:p>
            <a:r>
              <a:rPr lang="en-US" dirty="0"/>
              <a:t>This approach offers a great improvement in time complexity.</a:t>
            </a:r>
          </a:p>
          <a:p>
            <a:r>
              <a:rPr lang="en-US" dirty="0"/>
              <a:t>But what about space costs?</a:t>
            </a:r>
          </a:p>
          <a:p>
            <a:r>
              <a:rPr lang="en-US" dirty="0"/>
              <a:t>Regexes can be pretty large, so </a:t>
            </a:r>
            <a:r>
              <a:rPr lang="en-US" dirty="0" err="1"/>
              <a:t>memoizing</a:t>
            </a:r>
            <a:r>
              <a:rPr lang="en-US" dirty="0"/>
              <a:t> every state can take a lot of space.</a:t>
            </a:r>
          </a:p>
          <a:p>
            <a:r>
              <a:rPr lang="en-US" dirty="0"/>
              <a:t>* Let's put aside time complexity for now,</a:t>
            </a:r>
          </a:p>
          <a:p>
            <a:r>
              <a:rPr lang="en-US" dirty="0"/>
              <a:t>   and apply our regex corpus to take a look at space complexity</a:t>
            </a:r>
          </a:p>
          <a:p>
            <a:endParaRPr lang="en-US" dirty="0"/>
          </a:p>
          <a:p>
            <a:r>
              <a:rPr lang="en-US" dirty="0"/>
              <a:t>Our current memoization scheme requires making as many copies of the input string as there are NFA vertices.</a:t>
            </a:r>
          </a:p>
          <a:p>
            <a:r>
              <a:rPr lang="en-US" dirty="0"/>
              <a:t>* This chart shows the distribution of NFA sizes for the regexes from our corpus.</a:t>
            </a:r>
          </a:p>
          <a:p>
            <a:r>
              <a:rPr lang="en-US" dirty="0"/>
              <a:t>* If we memoize all vertices, we’ll need 20 to 40 copies of the input string for typical regexes.</a:t>
            </a:r>
          </a:p>
          <a:p>
            <a:r>
              <a:rPr lang="en-US" dirty="0"/>
              <a:t>  In some cases this might be acceptable.</a:t>
            </a:r>
          </a:p>
          <a:p>
            <a:r>
              <a:rPr lang="en-US" dirty="0"/>
              <a:t>  But if input strings can be long, this space cost may be too much for practical purposes.</a:t>
            </a:r>
          </a:p>
          <a:p>
            <a:endParaRPr lang="en-US" dirty="0"/>
          </a:p>
          <a:p>
            <a:r>
              <a:rPr lang="en-US" dirty="0"/>
              <a:t>* Fortunately, I have shown that we can memoize a selected subset of the vertices</a:t>
            </a:r>
          </a:p>
          <a:p>
            <a:r>
              <a:rPr lang="en-US" dirty="0"/>
              <a:t>  * and obtain the same time guarantee – I have omitted the proof</a:t>
            </a:r>
          </a:p>
          <a:p>
            <a:r>
              <a:rPr lang="en-US" dirty="0"/>
              <a:t>For 99% of real-world regexes, this subset is consistently quite small</a:t>
            </a:r>
          </a:p>
          <a:p>
            <a:endParaRPr lang="en-US" dirty="0"/>
          </a:p>
          <a:p>
            <a:r>
              <a:rPr lang="en-US" dirty="0"/>
              <a:t>* Let’s sum up:</a:t>
            </a:r>
          </a:p>
          <a:p>
            <a:r>
              <a:rPr lang="en-US" dirty="0"/>
              <a:t>* Using selective memoization, for most regexes </a:t>
            </a:r>
          </a:p>
          <a:p>
            <a:r>
              <a:rPr lang="en-US" dirty="0"/>
              <a:t>  * regex engines can offer linear time complexity</a:t>
            </a:r>
          </a:p>
          <a:p>
            <a:r>
              <a:rPr lang="en-US" dirty="0"/>
              <a:t>  * at the cost of only a few copies of the input string</a:t>
            </a:r>
          </a:p>
          <a:p>
            <a:endParaRPr lang="en-US" dirty="0"/>
          </a:p>
          <a:p>
            <a:r>
              <a:rPr lang="en-US" dirty="0"/>
              <a:t>We think this is a promising solution!</a:t>
            </a:r>
          </a:p>
          <a:p>
            <a:r>
              <a:rPr lang="en-US" dirty="0"/>
              <a:t>We are investigating the engineering costs of incorporating it into production-grade backtracking regex engines.</a:t>
            </a:r>
          </a:p>
          <a:p>
            <a:endParaRPr lang="en-US" dirty="0"/>
          </a:p>
          <a:p>
            <a:r>
              <a:rPr lang="en-US" dirty="0"/>
              <a:t>TRANSITION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XXX</a:t>
            </a:r>
            <a:endParaRPr lang="en-US" dirty="0"/>
          </a:p>
          <a:p>
            <a:r>
              <a:rPr lang="en-US" dirty="0"/>
              <a:t>=====</a:t>
            </a:r>
          </a:p>
          <a:p>
            <a:endParaRPr lang="en-US" dirty="0"/>
          </a:p>
          <a:p>
            <a:r>
              <a:rPr lang="en-US" dirty="0"/>
              <a:t>This is a 5-minute slide.</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125</a:t>
            </a:fld>
            <a:endParaRPr lang="en-US" altLang="ko-KR"/>
          </a:p>
        </p:txBody>
      </p:sp>
    </p:spTree>
    <p:extLst>
      <p:ext uri="{BB962C8B-B14F-4D97-AF65-F5344CB8AC3E}">
        <p14:creationId xmlns:p14="http://schemas.microsoft.com/office/powerpoint/2010/main" val="1387730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…Stack Overflow is not the only company to run into problems with runaway regex evaluations</a:t>
            </a:r>
            <a:endParaRPr lang="en-US" dirty="0"/>
          </a:p>
          <a:p>
            <a:endParaRPr lang="en-US" dirty="0"/>
          </a:p>
          <a:p>
            <a:r>
              <a:rPr lang="en-US" dirty="0"/>
              <a:t>* The CDN company </a:t>
            </a:r>
            <a:r>
              <a:rPr lang="en-US" dirty="0" err="1"/>
              <a:t>CloudFlare</a:t>
            </a:r>
            <a:r>
              <a:rPr lang="en-US" dirty="0"/>
              <a:t> had an outage caused by a quartic regex, affecting thousands of websites last July.</a:t>
            </a:r>
          </a:p>
          <a:p>
            <a:r>
              <a:rPr lang="en-US" dirty="0"/>
              <a:t>* </a:t>
            </a:r>
            <a:r>
              <a:rPr lang="en-US" dirty="0" err="1"/>
              <a:t>MediaWiki</a:t>
            </a:r>
            <a:r>
              <a:rPr lang="en-US" dirty="0"/>
              <a:t>, which is the platform on which Wikipedia and other wikis run, had an exponential regex. Thankfully they found it before it was exploited.</a:t>
            </a:r>
          </a:p>
          <a:p>
            <a:endParaRPr lang="en-US" dirty="0"/>
          </a:p>
          <a:p>
            <a:r>
              <a:rPr lang="en-US" dirty="0"/>
              <a:t>TRANSITION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 can show you many </a:t>
            </a:r>
            <a:r>
              <a:rPr lang="en-US" sz="1200" dirty="0">
                <a:latin typeface="Gill Sans MT" panose="020B0502020104020203" pitchFamily="34" charset="77"/>
              </a:rPr>
              <a:t>anecdotes of regexes being problematic, with implications for system security and correctness.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Gill Sans MT" panose="020B0502020104020203" pitchFamily="34" charset="77"/>
              </a:rPr>
              <a:t>But unfortunately, the state of the art remains just that: anecdotal.</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13</a:t>
            </a:fld>
            <a:endParaRPr lang="en-US" altLang="ko-KR"/>
          </a:p>
        </p:txBody>
      </p:sp>
    </p:spTree>
    <p:extLst>
      <p:ext uri="{BB962C8B-B14F-4D97-AF65-F5344CB8AC3E}">
        <p14:creationId xmlns:p14="http://schemas.microsoft.com/office/powerpoint/2010/main" val="2063462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a:t>
            </a:r>
            <a:r>
              <a:rPr lang="en-US" sz="1200" dirty="0">
                <a:latin typeface="Gill Sans MT" panose="020B0502020104020203" pitchFamily="34" charset="77"/>
              </a:rPr>
              <a:t> But unfortunately, the state of the art remains just that: anecdotal.</a:t>
            </a:r>
          </a:p>
          <a:p>
            <a:r>
              <a:rPr lang="en-US" baseline="0" dirty="0"/>
              <a:t>Let me explain what I mean by that.</a:t>
            </a:r>
          </a:p>
          <a:p>
            <a:endParaRPr lang="en-US" baseline="0" dirty="0"/>
          </a:p>
          <a:p>
            <a:r>
              <a:rPr lang="en-US" baseline="0" dirty="0"/>
              <a:t>The requirements for ReDoS are listed here:</a:t>
            </a:r>
          </a:p>
          <a:p>
            <a:pPr marL="171450" indent="-171450">
              <a:buFont typeface="Arial" panose="020B0604020202020204" pitchFamily="34" charset="0"/>
              <a:buChar char="•"/>
            </a:pPr>
            <a:r>
              <a:rPr lang="en-US" baseline="0" dirty="0"/>
              <a:t>We need a web service</a:t>
            </a:r>
          </a:p>
          <a:p>
            <a:pPr marL="171450" indent="-171450">
              <a:buFont typeface="Arial" panose="020B0604020202020204" pitchFamily="34" charset="0"/>
              <a:buChar char="•"/>
            </a:pPr>
            <a:r>
              <a:rPr lang="en-US" baseline="0" dirty="0"/>
              <a:t>Operating on untrusted input</a:t>
            </a:r>
          </a:p>
          <a:p>
            <a:pPr marL="171450" indent="-171450">
              <a:buFont typeface="Arial" panose="020B0604020202020204" pitchFamily="34" charset="0"/>
              <a:buChar char="•"/>
            </a:pPr>
            <a:r>
              <a:rPr lang="en-US" baseline="0" dirty="0"/>
              <a:t>Using an ambiguous regex</a:t>
            </a:r>
          </a:p>
          <a:p>
            <a:pPr marL="171450" indent="-171450">
              <a:buFont typeface="Arial" panose="020B0604020202020204" pitchFamily="34" charset="0"/>
              <a:buChar char="•"/>
            </a:pPr>
            <a:r>
              <a:rPr lang="en-US" baseline="0" dirty="0"/>
              <a:t>In a slow regex engine</a:t>
            </a:r>
          </a:p>
          <a:p>
            <a:pPr marL="171450" indent="-171450">
              <a:buFont typeface="Arial" panose="020B0604020202020204" pitchFamily="34" charset="0"/>
              <a:buChar char="•"/>
            </a:pPr>
            <a:r>
              <a:rPr lang="en-US" baseline="0" dirty="0"/>
              <a:t>With no safeguards for its worst-case behavior</a:t>
            </a:r>
          </a:p>
          <a:p>
            <a:pPr marL="171450" indent="-171450">
              <a:buFont typeface="Arial" panose="020B0604020202020204" pitchFamily="34" charset="0"/>
              <a:buChar char="•"/>
            </a:pPr>
            <a:endParaRPr lang="en-US" baseline="0"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a:t>ReDoS was first proposed in 2003, but researchers ignored it for about ten years.</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a:t>More recently, we’ve begun to learn a lot about ReDoS.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Researchers have found that software engineers</a:t>
            </a:r>
          </a:p>
          <a:p>
            <a:pPr marL="0" indent="0">
              <a:buFont typeface="Arial" panose="020B0604020202020204" pitchFamily="34" charset="0"/>
              <a:buNone/>
            </a:pPr>
            <a:r>
              <a:rPr lang="en-US" baseline="0" dirty="0"/>
              <a:t>* Commonly use regexes in web services – Check!</a:t>
            </a:r>
          </a:p>
          <a:p>
            <a:pPr marL="0" indent="0">
              <a:buFont typeface="Arial" panose="020B0604020202020204" pitchFamily="34" charset="0"/>
              <a:buNone/>
            </a:pPr>
            <a:r>
              <a:rPr lang="en-US" baseline="0" dirty="0"/>
              <a:t>* And use these regexes to handle untrusted input – Check!</a:t>
            </a:r>
          </a:p>
          <a:p>
            <a:pPr marL="0" indent="0">
              <a:buFont typeface="Arial" panose="020B0604020202020204" pitchFamily="34" charset="0"/>
              <a:buNone/>
            </a:pPr>
            <a:r>
              <a:rPr lang="en-US" baseline="0" dirty="0"/>
              <a:t>* We </a:t>
            </a:r>
            <a:r>
              <a:rPr lang="en-US" b="1" i="1" baseline="0" dirty="0"/>
              <a:t>don’t know</a:t>
            </a:r>
            <a:r>
              <a:rPr lang="en-US" b="0" i="0" baseline="0" dirty="0"/>
              <a:t> the extent to which the typical regex is ambiguous – Unknown!</a:t>
            </a:r>
          </a:p>
          <a:p>
            <a:pPr marL="0" indent="0">
              <a:buFont typeface="Arial" panose="020B0604020202020204" pitchFamily="34" charset="0"/>
              <a:buNone/>
            </a:pPr>
            <a:r>
              <a:rPr lang="en-US" baseline="0" dirty="0"/>
              <a:t>* Cox has argued that many regex engines are slow, but has not quantified this – Unknown!</a:t>
            </a:r>
          </a:p>
          <a:p>
            <a:pPr marL="0" indent="0">
              <a:buFont typeface="Arial" panose="020B0604020202020204" pitchFamily="34" charset="0"/>
              <a:buNone/>
            </a:pPr>
            <a:r>
              <a:rPr lang="en-US" baseline="0" dirty="0"/>
              <a:t>* And we </a:t>
            </a:r>
            <a:r>
              <a:rPr lang="en-US" b="1" i="1" baseline="0" dirty="0"/>
              <a:t>don’t know</a:t>
            </a:r>
            <a:r>
              <a:rPr lang="en-US" baseline="0" dirty="0"/>
              <a:t> the extent to which these slow regex engines have safeguards preventing problematic behavior – Unknown!</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TRANSITION</a:t>
            </a:r>
          </a:p>
          <a:p>
            <a:pPr marL="0" indent="0">
              <a:buFont typeface="Arial" panose="020B0604020202020204" pitchFamily="34" charset="0"/>
              <a:buNone/>
            </a:pPr>
            <a:r>
              <a:rPr lang="en-US" baseline="0" dirty="0"/>
              <a:t>In my dissertation research, I have found that</a:t>
            </a:r>
          </a:p>
          <a:p>
            <a:pPr marL="0" indent="0">
              <a:buFont typeface="Arial" panose="020B0604020202020204" pitchFamily="34" charset="0"/>
              <a:buNone/>
            </a:pPr>
            <a:r>
              <a:rPr lang="en-US" baseline="0" dirty="0"/>
              <a:t>* many regexes are ambiguous</a:t>
            </a:r>
          </a:p>
          <a:p>
            <a:pPr marL="0" indent="0">
              <a:buFont typeface="Arial" panose="020B0604020202020204" pitchFamily="34" charset="0"/>
              <a:buNone/>
            </a:pPr>
            <a:r>
              <a:rPr lang="en-US" baseline="0" dirty="0"/>
              <a:t>* that many regex engines are slow on these regexes</a:t>
            </a:r>
          </a:p>
          <a:p>
            <a:pPr marL="0" indent="0">
              <a:buFont typeface="Arial" panose="020B0604020202020204" pitchFamily="34" charset="0"/>
              <a:buNone/>
            </a:pPr>
            <a:r>
              <a:rPr lang="en-US" baseline="0" dirty="0"/>
              <a:t>* and that existing safeguards are ineffective.</a:t>
            </a:r>
          </a:p>
          <a:p>
            <a:pPr marL="0" indent="0">
              <a:buFont typeface="Arial" panose="020B0604020202020204" pitchFamily="34" charset="0"/>
              <a:buNone/>
            </a:pPr>
            <a:r>
              <a:rPr lang="en-US" baseline="0" dirty="0"/>
              <a:t>In other words, ReDoS is a security threat to real-world software.</a:t>
            </a:r>
          </a:p>
          <a:p>
            <a:pPr marL="0" indent="0">
              <a:buFont typeface="Arial" panose="020B0604020202020204" pitchFamily="34" charset="0"/>
              <a:buNone/>
            </a:pPr>
            <a:r>
              <a:rPr lang="en-US" baseline="0" dirty="0"/>
              <a:t>Happily, I’ve identified safeguards that appear more promising.</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Let’s start by talking about the potential impact of ReDoS…</a:t>
            </a:r>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14</a:t>
            </a:fld>
            <a:endParaRPr lang="en-US" altLang="ko-KR" dirty="0"/>
          </a:p>
        </p:txBody>
      </p:sp>
    </p:spTree>
    <p:extLst>
      <p:ext uri="{BB962C8B-B14F-4D97-AF65-F5344CB8AC3E}">
        <p14:creationId xmlns:p14="http://schemas.microsoft.com/office/powerpoint/2010/main" val="4208600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…Let’s start by talking about the potential impact of ReDoS…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TODO</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15</a:t>
            </a:fld>
            <a:endParaRPr lang="en-US" altLang="ko-KR"/>
          </a:p>
        </p:txBody>
      </p:sp>
    </p:spTree>
    <p:extLst>
      <p:ext uri="{BB962C8B-B14F-4D97-AF65-F5344CB8AC3E}">
        <p14:creationId xmlns:p14="http://schemas.microsoft.com/office/powerpoint/2010/main" val="1307530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a:t>
            </a:r>
          </a:p>
          <a:p>
            <a:br>
              <a:rPr lang="en-US" dirty="0"/>
            </a:br>
            <a:r>
              <a:rPr lang="en-US" dirty="0"/>
              <a:t>TRANSITION</a:t>
            </a:r>
          </a:p>
          <a:p>
            <a:r>
              <a:rPr lang="en-US" dirty="0"/>
              <a:t>We’ll start by taking ecosystem-scale measurements of the use of ambiguous regexes</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16</a:t>
            </a:fld>
            <a:endParaRPr lang="en-US" altLang="ko-KR"/>
          </a:p>
        </p:txBody>
      </p:sp>
    </p:spTree>
    <p:extLst>
      <p:ext uri="{BB962C8B-B14F-4D97-AF65-F5344CB8AC3E}">
        <p14:creationId xmlns:p14="http://schemas.microsoft.com/office/powerpoint/2010/main" val="3383015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 We started by choosing software to examine.</a:t>
            </a:r>
          </a:p>
          <a:p>
            <a:r>
              <a:rPr lang="en-US" b="0" dirty="0"/>
              <a:t>We wanted to assess the risks facing an entire software ecosystem, so</a:t>
            </a:r>
          </a:p>
          <a:p>
            <a:r>
              <a:rPr lang="en-US" b="0" dirty="0"/>
              <a:t>* we examined as many JavaScript modules as possible</a:t>
            </a:r>
          </a:p>
          <a:p>
            <a:r>
              <a:rPr lang="en-US" b="0" dirty="0"/>
              <a:t>  * in the Node.js package registry, NPM</a:t>
            </a:r>
          </a:p>
          <a:p>
            <a:r>
              <a:rPr lang="en-US" b="0" dirty="0"/>
              <a:t>* At that time, there were half a million </a:t>
            </a:r>
            <a:r>
              <a:rPr lang="en-US" b="0" dirty="0" err="1"/>
              <a:t>npm</a:t>
            </a:r>
            <a:r>
              <a:rPr lang="en-US" b="0" dirty="0"/>
              <a:t> modules,</a:t>
            </a:r>
          </a:p>
          <a:p>
            <a:r>
              <a:rPr lang="en-US" b="0" dirty="0"/>
              <a:t>  * of which we could clone</a:t>
            </a:r>
          </a:p>
          <a:p>
            <a:r>
              <a:rPr lang="en-US" b="0" dirty="0"/>
              <a:t>  * 375K from GitHub for analysis.</a:t>
            </a:r>
          </a:p>
          <a:p>
            <a:endParaRPr lang="en-US" b="0" dirty="0"/>
          </a:p>
          <a:p>
            <a:r>
              <a:rPr lang="en-US" b="0" dirty="0"/>
              <a:t>* To identify the regexes in these modules, we</a:t>
            </a:r>
          </a:p>
          <a:p>
            <a:r>
              <a:rPr lang="en-US" b="0" dirty="0"/>
              <a:t>* used static analysis to extract the arguments from regex-creating </a:t>
            </a:r>
            <a:r>
              <a:rPr lang="en-US" b="0" dirty="0" err="1"/>
              <a:t>callsites</a:t>
            </a:r>
            <a:endParaRPr lang="en-US" b="0" dirty="0"/>
          </a:p>
          <a:p>
            <a:endParaRPr lang="en-US" b="0" dirty="0"/>
          </a:p>
          <a:p>
            <a:r>
              <a:rPr lang="en-US" b="0" dirty="0"/>
              <a:t>* After some time on a supercomputer, we obtained a regex corpus of</a:t>
            </a:r>
          </a:p>
          <a:p>
            <a:r>
              <a:rPr lang="en-US" b="0" dirty="0"/>
              <a:t>* 350K unique JavaScript regexes from these Node.js modules.</a:t>
            </a:r>
          </a:p>
          <a:p>
            <a:endParaRPr lang="en-US" b="0" dirty="0"/>
          </a:p>
          <a:p>
            <a:r>
              <a:rPr lang="en-US" b="1" dirty="0"/>
              <a:t>* Python</a:t>
            </a:r>
          </a:p>
          <a:p>
            <a:r>
              <a:rPr lang="en-US" b="0" dirty="0"/>
              <a:t>We also repeated this analysis for the Python module ecosystem, </a:t>
            </a:r>
            <a:r>
              <a:rPr lang="en-US" b="0" dirty="0" err="1"/>
              <a:t>pypi</a:t>
            </a:r>
            <a:r>
              <a:rPr lang="en-US" b="0" dirty="0"/>
              <a:t>, to see if our findings would generalize to another context.</a:t>
            </a:r>
          </a:p>
          <a:p>
            <a:endParaRPr lang="en-US" b="0" dirty="0"/>
          </a:p>
          <a:p>
            <a:r>
              <a:rPr lang="en-US" baseline="0" dirty="0"/>
              <a:t>TRANSITION</a:t>
            </a:r>
            <a:endParaRPr lang="en-US" b="0" dirty="0"/>
          </a:p>
          <a:p>
            <a:r>
              <a:rPr lang="en-US" b="0" dirty="0"/>
              <a:t>* Having collected all of this data, we then measured the corpus to answer our research questions.</a:t>
            </a:r>
          </a:p>
          <a:p>
            <a:r>
              <a:rPr lang="en-US" b="0" dirty="0"/>
              <a:t>===</a:t>
            </a:r>
          </a:p>
          <a:p>
            <a:endParaRPr lang="en-US" b="0" dirty="0"/>
          </a:p>
          <a:p>
            <a:r>
              <a:rPr lang="en-US" b="0" dirty="0"/>
              <a:t>45% JS projects had at least one regex</a:t>
            </a:r>
          </a:p>
          <a:p>
            <a:r>
              <a:rPr lang="en-US" b="0" dirty="0"/>
              <a:t>35% Python projects had at least one regex</a:t>
            </a:r>
          </a:p>
          <a:p>
            <a:endParaRPr lang="en-US" b="1" dirty="0"/>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17</a:t>
            </a:fld>
            <a:endParaRPr lang="en-US" altLang="ko-KR"/>
          </a:p>
        </p:txBody>
      </p:sp>
    </p:spTree>
    <p:extLst>
      <p:ext uri="{BB962C8B-B14F-4D97-AF65-F5344CB8AC3E}">
        <p14:creationId xmlns:p14="http://schemas.microsoft.com/office/powerpoint/2010/main" val="3983672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we have an ecosystem-scale corpus of regexes.</a:t>
            </a:r>
          </a:p>
          <a:p>
            <a:r>
              <a:rPr lang="en-US" b="0" dirty="0"/>
              <a:t>How many of them could exhibit problematically ambiguous behavior in the worst case?</a:t>
            </a:r>
          </a:p>
          <a:p>
            <a:r>
              <a:rPr lang="en-US" b="0" dirty="0"/>
              <a:t>* To learn this, we applied three state-of-the-art detectors to search for problematic ambiguity in a regex's NFA representation.</a:t>
            </a:r>
          </a:p>
          <a:p>
            <a:endParaRPr lang="en-US" b="0" dirty="0"/>
          </a:p>
          <a:p>
            <a:r>
              <a:rPr lang="en-US" b="0" dirty="0"/>
              <a:t>* The detectors reported that some were safe (green) and others were potentially super-linear (yellow).</a:t>
            </a:r>
          </a:p>
          <a:p>
            <a:r>
              <a:rPr lang="en-US" b="0" dirty="0"/>
              <a:t>* Likewise for Python</a:t>
            </a:r>
          </a:p>
          <a:p>
            <a:r>
              <a:rPr lang="en-US" b="0" dirty="0"/>
              <a:t>* I then tested the potentially problematic regexes in Node.js and Python to confirm their behavior in the appropriate regex engine.</a:t>
            </a:r>
          </a:p>
          <a:p>
            <a:r>
              <a:rPr lang="en-US" b="0" dirty="0"/>
              <a:t>* Some were false positives, while others truly had super-linear worst-case behavior.</a:t>
            </a:r>
          </a:p>
          <a:p>
            <a:endParaRPr lang="en-US" b="0" dirty="0"/>
          </a:p>
          <a:p>
            <a:r>
              <a:rPr lang="en-US" b="0" dirty="0"/>
              <a:t>* Overall, I identified about 35 K super-linear JavaScript regexes</a:t>
            </a:r>
          </a:p>
          <a:p>
            <a:r>
              <a:rPr lang="en-US" b="0" dirty="0"/>
              <a:t>* And 6 K super-linear Python regexes</a:t>
            </a:r>
          </a:p>
          <a:p>
            <a:r>
              <a:rPr lang="en-US" b="0" dirty="0"/>
              <a:t>That's about 10% of the corresponding corpuses.</a:t>
            </a:r>
          </a:p>
          <a:p>
            <a:endParaRPr lang="en-US" b="0" dirty="0"/>
          </a:p>
          <a:p>
            <a:r>
              <a:rPr lang="en-US" b="0" dirty="0"/>
              <a:t>* To break this down further, about 1% of these regexes exhibit exponential worst-case behavior.</a:t>
            </a:r>
          </a:p>
          <a:p>
            <a:r>
              <a:rPr lang="en-US" b="0" dirty="0"/>
              <a:t>The rest have polynomial worst-case behavior, typically quadratic.</a:t>
            </a:r>
          </a:p>
          <a:p>
            <a:endParaRPr lang="en-US" b="0" dirty="0"/>
          </a:p>
          <a:p>
            <a:r>
              <a:rPr lang="en-US" b="0" dirty="0"/>
              <a:t>From this we learn that </a:t>
            </a:r>
            <a:r>
              <a:rPr lang="en-US" b="0" dirty="0" err="1"/>
              <a:t>ReDoS</a:t>
            </a:r>
            <a:r>
              <a:rPr lang="en-US" b="0" dirty="0"/>
              <a:t> regexes are commonly used in practice – thousands of </a:t>
            </a:r>
            <a:r>
              <a:rPr lang="en-US" b="0" dirty="0" err="1"/>
              <a:t>ReDoS</a:t>
            </a:r>
            <a:r>
              <a:rPr lang="en-US" b="0" dirty="0"/>
              <a:t> regexes occurring in over 10K modules.</a:t>
            </a:r>
          </a:p>
          <a:p>
            <a:r>
              <a:rPr lang="en-US" b="0" dirty="0"/>
              <a:t>When an application depends on these modules, it becomes potentially vulnerable to </a:t>
            </a:r>
            <a:r>
              <a:rPr lang="en-US" b="0" dirty="0" err="1"/>
              <a:t>ReDoS</a:t>
            </a:r>
            <a:r>
              <a:rPr lang="en-US" b="0" dirty="0"/>
              <a:t>.</a:t>
            </a:r>
          </a:p>
          <a:p>
            <a:endParaRPr lang="en-US" baseline="0" dirty="0"/>
          </a:p>
          <a:p>
            <a:r>
              <a:rPr lang="en-US" baseline="0" dirty="0"/>
              <a:t>TRANSITION</a:t>
            </a:r>
            <a:endParaRPr lang="en-US" b="0" dirty="0"/>
          </a:p>
          <a:p>
            <a:r>
              <a:rPr lang="en-US" b="0" dirty="0"/>
              <a:t>This research showed that problematically ambiguous regexes are fairly common, comprising a substantial proportion of all regexes -- that is to say, the regexes in THESE programming languages that can be obtained using THIS extraction methodology.</a:t>
            </a:r>
          </a:p>
          <a:p>
            <a:endParaRPr lang="en-US" b="0" dirty="0"/>
          </a:p>
          <a:p>
            <a:r>
              <a:rPr lang="en-US" b="0" dirty="0"/>
              <a:t>===</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These detectors work on the “truly regular” subset of regexes, which is most of them.</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Their analysis is predicated on certain assumptions about the regex engine in which the regex will be evaluated.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350K extracted from JS projects, and 60K extracted from Python projects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These regexes render their dependents make these modules, and well as any modules and applications that depend on them, potentially vulnerable to </a:t>
            </a:r>
            <a:r>
              <a:rPr lang="en-US" b="0" dirty="0" err="1"/>
              <a:t>ReDoS</a:t>
            </a:r>
            <a:r>
              <a:rPr lang="en-US" b="0" dirty="0"/>
              <a:t>.</a:t>
            </a:r>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18</a:t>
            </a:fld>
            <a:endParaRPr lang="en-US" altLang="ko-KR"/>
          </a:p>
        </p:txBody>
      </p:sp>
    </p:spTree>
    <p:extLst>
      <p:ext uri="{BB962C8B-B14F-4D97-AF65-F5344CB8AC3E}">
        <p14:creationId xmlns:p14="http://schemas.microsoft.com/office/powerpoint/2010/main" val="557635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Every software ecosystem includes both important and unimportant projects.</a:t>
            </a:r>
          </a:p>
          <a:p>
            <a:pPr marL="0" indent="0">
              <a:buFont typeface="Arial" panose="020B0604020202020204" pitchFamily="34" charset="0"/>
              <a:buNone/>
            </a:pPr>
            <a:r>
              <a:rPr lang="en-US" baseline="0" dirty="0"/>
              <a:t>We found problematically ambiguous regexes in all kinds of projects, including in some prominent places.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At the application and framework level, we found ReDoS regexes in</a:t>
            </a:r>
          </a:p>
          <a:p>
            <a:pPr marL="0" indent="0">
              <a:buFont typeface="Arial" panose="020B0604020202020204" pitchFamily="34" charset="0"/>
              <a:buNone/>
            </a:pPr>
            <a:r>
              <a:rPr lang="en-US" baseline="0" dirty="0"/>
              <a:t>* MongoDB, the </a:t>
            </a:r>
            <a:r>
              <a:rPr lang="en-US" baseline="0" dirty="0" err="1"/>
              <a:t>Hapi</a:t>
            </a:r>
            <a:r>
              <a:rPr lang="en-US" baseline="0" dirty="0"/>
              <a:t> web framework, the Django web framework</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And at the runtime level, we found </a:t>
            </a:r>
            <a:r>
              <a:rPr lang="en-US" baseline="0" dirty="0" err="1"/>
              <a:t>ReDoS</a:t>
            </a:r>
            <a:r>
              <a:rPr lang="en-US" baseline="0" dirty="0"/>
              <a:t> regexes in</a:t>
            </a:r>
          </a:p>
          <a:p>
            <a:pPr marL="0" indent="0">
              <a:buFont typeface="Arial" panose="020B0604020202020204" pitchFamily="34" charset="0"/>
              <a:buNone/>
            </a:pPr>
            <a:r>
              <a:rPr lang="en-US" baseline="0" dirty="0"/>
              <a:t>* Node.js core libraries and Python core </a:t>
            </a:r>
            <a:r>
              <a:rPr lang="en-US" baseline="0" dirty="0" err="1"/>
              <a:t>ibraries</a:t>
            </a: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These prominent </a:t>
            </a:r>
            <a:r>
              <a:rPr lang="en-US" baseline="0" dirty="0" err="1"/>
              <a:t>ReDoS</a:t>
            </a:r>
            <a:r>
              <a:rPr lang="en-US" baseline="0" dirty="0"/>
              <a:t> regexes have the potential to expose thousands of applications to </a:t>
            </a:r>
            <a:r>
              <a:rPr lang="en-US" baseline="0" dirty="0" err="1"/>
              <a:t>ReDoS</a:t>
            </a:r>
            <a:r>
              <a:rPr lang="en-US" baseline="0" dirty="0"/>
              <a:t>.</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a:t>Each of these regexes was assigned a CVE number and was repaired in a security release.</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TRANSITION</a:t>
            </a:r>
          </a:p>
          <a:p>
            <a:pPr marL="0" indent="0">
              <a:buFont typeface="Arial" panose="020B0604020202020204" pitchFamily="34" charset="0"/>
              <a:buNone/>
            </a:pPr>
            <a:r>
              <a:rPr lang="en-US" b="0" baseline="0" dirty="0"/>
              <a:t>Next, we’ll talk about the generalizability of these and other findings.</a:t>
            </a:r>
          </a:p>
          <a:p>
            <a:pPr marL="0" indent="0">
              <a:buFont typeface="Arial" panose="020B0604020202020204" pitchFamily="34" charset="0"/>
              <a:buNone/>
            </a:pPr>
            <a:r>
              <a:rPr lang="en-US" b="0" baseline="0" dirty="0"/>
              <a:t>===</a:t>
            </a:r>
            <a:endParaRPr lang="en-US" b="0" dirty="0"/>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19</a:t>
            </a:fld>
            <a:endParaRPr lang="en-US" altLang="ko-KR"/>
          </a:p>
        </p:txBody>
      </p:sp>
    </p:spTree>
    <p:extLst>
      <p:ext uri="{BB962C8B-B14F-4D97-AF65-F5344CB8AC3E}">
        <p14:creationId xmlns:p14="http://schemas.microsoft.com/office/powerpoint/2010/main" val="2879245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t>
            </a:r>
            <a:r>
              <a:rPr lang="en-US" b="0" baseline="0" dirty="0"/>
              <a:t>Next, we’ll talk about the generalizability of these and other findings.</a:t>
            </a:r>
          </a:p>
          <a:p>
            <a:endParaRPr lang="en-US" dirty="0"/>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20</a:t>
            </a:fld>
            <a:endParaRPr lang="en-US" altLang="ko-KR"/>
          </a:p>
        </p:txBody>
      </p:sp>
    </p:spTree>
    <p:extLst>
      <p:ext uri="{BB962C8B-B14F-4D97-AF65-F5344CB8AC3E}">
        <p14:creationId xmlns:p14="http://schemas.microsoft.com/office/powerpoint/2010/main" val="2294663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I'm not the only one whose research generalizability might be affected here.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All empirical regex research to date has made use of a small number of programming languages -- just Python, JavaScript, and Java -- and relied on a mix of extraction methods.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This raises questions for the generalizability of these projects.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Maybe engineers use regexes differently in other programming languages,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and maybe one extraction method doesn't work as well as another.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TRANSITION.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Let me illustrate one of these potential biases visually.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indent="0">
              <a:buFontTx/>
              <a:buNone/>
            </a:pPr>
            <a:r>
              <a:rPr lang="en-US" dirty="0"/>
              <a:t>Engineers may choose a programming language based in part on their task, and some tasks may have greater call for pattern matching. It is not unreasonable to suppose that the characteristics of the regexes used to solve these problems may likewise vary by programming language.</a:t>
            </a:r>
          </a:p>
          <a:p>
            <a:pPr marL="0" indent="0">
              <a:buFontTx/>
              <a:buNone/>
            </a:pPr>
            <a:endParaRPr lang="en-US" dirty="0"/>
          </a:p>
          <a:p>
            <a:pPr marL="0" indent="0">
              <a:buFontTx/>
              <a:buNone/>
            </a:pPr>
            <a:r>
              <a:rPr lang="en-US" dirty="0"/>
              <a:t>- Second, different extraction methods could yield different regexes. To illustrate this, let’s look at the next figure.</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21</a:t>
            </a:fld>
            <a:endParaRPr lang="en-US" altLang="ko-KR"/>
          </a:p>
        </p:txBody>
      </p:sp>
    </p:spTree>
    <p:extLst>
      <p:ext uri="{BB962C8B-B14F-4D97-AF65-F5344CB8AC3E}">
        <p14:creationId xmlns:p14="http://schemas.microsoft.com/office/powerpoint/2010/main" val="268420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EBD7CE-4578-49B6-8172-DB1E95F2E709}" type="slidenum">
              <a:rPr lang="en-US" altLang="ko-KR"/>
              <a:pPr/>
              <a:t>4</a:t>
            </a:fld>
            <a:endParaRPr lang="en-US" altLang="ko-KR"/>
          </a:p>
        </p:txBody>
      </p:sp>
      <p:sp>
        <p:nvSpPr>
          <p:cNvPr id="1546242" name="Rectangle 2"/>
          <p:cNvSpPr>
            <a:spLocks noGrp="1" noRot="1" noChangeAspect="1" noChangeArrowheads="1"/>
          </p:cNvSpPr>
          <p:nvPr>
            <p:ph type="sldImg"/>
          </p:nvPr>
        </p:nvSpPr>
        <p:spPr bwMode="auto">
          <a:xfrm>
            <a:off x="869950" y="733425"/>
            <a:ext cx="4999038" cy="3751263"/>
          </a:xfrm>
          <a:prstGeom prst="rect">
            <a:avLst/>
          </a:prstGeom>
          <a:solidFill>
            <a:srgbClr val="FFFFFF"/>
          </a:solidFill>
          <a:ln>
            <a:solidFill>
              <a:srgbClr val="000000"/>
            </a:solidFill>
            <a:miter lim="800000"/>
            <a:headEnd/>
            <a:tailEnd/>
          </a:ln>
        </p:spPr>
      </p:sp>
      <p:sp>
        <p:nvSpPr>
          <p:cNvPr id="1546243" name="Rectangle 3"/>
          <p:cNvSpPr>
            <a:spLocks noGrp="1" noChangeArrowheads="1"/>
          </p:cNvSpPr>
          <p:nvPr>
            <p:ph type="body" idx="1"/>
          </p:nvPr>
        </p:nvSpPr>
        <p:spPr bwMode="auto">
          <a:xfrm>
            <a:off x="888468" y="4730432"/>
            <a:ext cx="5034135" cy="4485149"/>
          </a:xfrm>
          <a:prstGeom prst="rect">
            <a:avLst/>
          </a:prstGeom>
          <a:solidFill>
            <a:srgbClr val="FFFFFF"/>
          </a:solidFill>
          <a:ln>
            <a:solidFill>
              <a:srgbClr val="000000"/>
            </a:solidFill>
            <a:miter lim="800000"/>
            <a:headEnd/>
            <a:tailEnd/>
          </a:ln>
        </p:spPr>
        <p:txBody>
          <a:bodyPr/>
          <a:lstStyle/>
          <a:p>
            <a:r>
              <a:rPr lang="en-US" i="0" dirty="0"/>
              <a:t>Hello, everybody! I am glad to see all of you this morning, albeit virtually.</a:t>
            </a:r>
          </a:p>
          <a:p>
            <a:endParaRPr lang="en-US" i="0" dirty="0"/>
          </a:p>
          <a:p>
            <a:r>
              <a:rPr lang="en-US" i="0" dirty="0"/>
              <a:t>As Dr. Lee said, I’m here to DEFEND my PhD dissertation: On the Impact…</a:t>
            </a:r>
          </a:p>
          <a:p>
            <a:endParaRPr lang="en-US" i="1" dirty="0"/>
          </a:p>
          <a:p>
            <a:r>
              <a:rPr lang="en-US" i="1" dirty="0"/>
              <a:t>Thanks:</a:t>
            </a:r>
          </a:p>
          <a:p>
            <a:r>
              <a:rPr lang="en-US" dirty="0"/>
              <a:t>Committee</a:t>
            </a:r>
          </a:p>
          <a:p>
            <a:r>
              <a:rPr lang="en-US" dirty="0" err="1"/>
              <a:t>Dongyoon</a:t>
            </a:r>
            <a:endParaRPr lang="en-US" dirty="0"/>
          </a:p>
          <a:p>
            <a:r>
              <a:rPr lang="en-US" dirty="0"/>
              <a:t>CS@VT department</a:t>
            </a:r>
          </a:p>
          <a:p>
            <a:r>
              <a:rPr lang="en-US" dirty="0"/>
              <a:t>Family &amp; Friends</a:t>
            </a:r>
          </a:p>
          <a:p>
            <a:r>
              <a:rPr lang="en-US" dirty="0"/>
              <a:t>Kirsten, who has been a delightful companion throughout this journey.</a:t>
            </a:r>
          </a:p>
          <a:p>
            <a:endParaRPr lang="en-US" dirty="0"/>
          </a:p>
          <a:p>
            <a:r>
              <a:rPr lang="en-US" dirty="0"/>
              <a:t>TRANSITION:</a:t>
            </a:r>
            <a:br>
              <a:rPr lang="en-US" dirty="0"/>
            </a:br>
            <a:r>
              <a:rPr lang="en-US" dirty="0"/>
              <a:t>This will be a long talk, so let me show you the general outline.</a:t>
            </a:r>
          </a:p>
        </p:txBody>
      </p:sp>
    </p:spTree>
    <p:extLst>
      <p:ext uri="{BB962C8B-B14F-4D97-AF65-F5344CB8AC3E}">
        <p14:creationId xmlns:p14="http://schemas.microsoft.com/office/powerpoint/2010/main" val="2953859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Suppose this is the population of all regexes.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Now, most corpuses have sampled from</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*Java projects,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*JavaScript projects,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and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*Python projects.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But what about regexes from projects in other programming languages?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Perhaps software in these languages solves different problems with regexes,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and thus the regexes are of a different kind.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Without testing, we cannot be sure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how WIDELY SPREAD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issues like ReDoS actually are.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TRANSITION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Let me explain how I tested these questions.</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22</a:t>
            </a:fld>
            <a:endParaRPr lang="en-US" altLang="ko-KR"/>
          </a:p>
        </p:txBody>
      </p:sp>
    </p:spTree>
    <p:extLst>
      <p:ext uri="{BB962C8B-B14F-4D97-AF65-F5344CB8AC3E}">
        <p14:creationId xmlns:p14="http://schemas.microsoft.com/office/powerpoint/2010/main" val="1567934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…Let me explain how I tested these questions.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sz="1200" kern="1200" dirty="0">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 I extracted regexes into samples,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 measured the samples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 and performed statistical comparisons to see if they appeared to come from similar distributions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sz="1200" kern="1200" dirty="0">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 As treatment variables, we used programming language and extraction mode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 As dependent variables, we used 8 regex metrics across 3 dimensions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sz="1200" kern="1200" dirty="0">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 The distributions of our metrics were not normal, nor were the variances homogeneous.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So we used a non-parametric test: the Kruskal-Wallis test.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sz="1200" kern="1200" dirty="0">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Because our corpus is large-scale, hypothesis tests alone are risky.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We have a lot of statistical power, and the tests may highlight significant (but minor) differences.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 We used Cohen’s non-parametric d to measure effect sizes.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sz="1200" kern="1200" dirty="0">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sz="1200" kern="1200" dirty="0">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hlinkClick r:id="rId3"/>
              </a:rPr>
              <a:t>https://en.wikipedia.org/wiki/Kruskal%E2%80%93Wallis_one-way_analysis_of_variance</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So, after performing the Kruskal-Wallis hypothesis test, we calculated effect sizes for pairwise differences between groups. Because the distributions of regex characteristics do not meet the conditions assumed by parametric statistical tests, we applied a nonparametric difference effect size measurement </a:t>
            </a:r>
            <a:r>
              <a:rPr kumimoji="1" lang="en-US" sz="1200" kern="1200" dirty="0" err="1">
                <a:solidFill>
                  <a:schemeClr val="tx1"/>
                </a:solidFill>
                <a:effectLst/>
                <a:latin typeface="Arial" pitchFamily="34" charset="0"/>
                <a:ea typeface="+mn-ea"/>
                <a:cs typeface="Arial" pitchFamily="34" charset="0"/>
              </a:rPr>
              <a:t>dr</a:t>
            </a:r>
            <a:r>
              <a:rPr kumimoji="1" lang="en-US" sz="1200" kern="1200" dirty="0">
                <a:solidFill>
                  <a:schemeClr val="tx1"/>
                </a:solidFill>
                <a:effectLst/>
                <a:latin typeface="Arial" pitchFamily="34" charset="0"/>
                <a:ea typeface="+mn-ea"/>
                <a:cs typeface="Arial" pitchFamily="34" charset="0"/>
              </a:rPr>
              <a:t> derived from the commonly used Cohen’s d [67]. The </a:t>
            </a:r>
            <a:r>
              <a:rPr kumimoji="1" lang="en-US" sz="1200" kern="1200" dirty="0" err="1">
                <a:solidFill>
                  <a:schemeClr val="tx1"/>
                </a:solidFill>
                <a:effectLst/>
                <a:latin typeface="Arial" pitchFamily="34" charset="0"/>
                <a:ea typeface="+mn-ea"/>
                <a:cs typeface="Arial" pitchFamily="34" charset="0"/>
              </a:rPr>
              <a:t>dr</a:t>
            </a:r>
            <a:r>
              <a:rPr kumimoji="1" lang="en-US" sz="1200" kern="1200" dirty="0">
                <a:solidFill>
                  <a:schemeClr val="tx1"/>
                </a:solidFill>
                <a:effectLst/>
                <a:latin typeface="Arial" pitchFamily="34" charset="0"/>
                <a:ea typeface="+mn-ea"/>
                <a:cs typeface="Arial" pitchFamily="34" charset="0"/>
              </a:rPr>
              <a:t> measure is a scaled robust estimator of Cohen’s d proposed by </a:t>
            </a:r>
            <a:r>
              <a:rPr kumimoji="1" lang="en-US" sz="1200" kern="1200" dirty="0" err="1">
                <a:solidFill>
                  <a:schemeClr val="tx1"/>
                </a:solidFill>
                <a:effectLst/>
                <a:latin typeface="Arial" pitchFamily="34" charset="0"/>
                <a:ea typeface="+mn-ea"/>
                <a:cs typeface="Arial" pitchFamily="34" charset="0"/>
              </a:rPr>
              <a:t>Algina</a:t>
            </a:r>
            <a:r>
              <a:rPr kumimoji="1" lang="en-US" sz="1200" kern="1200" dirty="0">
                <a:solidFill>
                  <a:schemeClr val="tx1"/>
                </a:solidFill>
                <a:effectLst/>
                <a:latin typeface="Arial" pitchFamily="34" charset="0"/>
                <a:ea typeface="+mn-ea"/>
                <a:cs typeface="Arial" pitchFamily="34" charset="0"/>
              </a:rPr>
              <a:t> et al. [68], and shown to be robust to non-normal and non-homogeneous data [69]. It takes on scaled values indicating the size of the difference between two samples, ranging from 0 (no difference) to 1 (large difference).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sz="1200" kern="1200" dirty="0">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hlinkClick r:id="rId4"/>
              </a:rPr>
              <a:t>https://help.xlstat.com/s/article/what-is-the-difference-between-a-parametric-and-a-nonparametric-test?language=en_US</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sz="1200" kern="1200" dirty="0">
              <a:solidFill>
                <a:schemeClr val="tx1"/>
              </a:solidFill>
              <a:effectLst/>
              <a:latin typeface="Arial" pitchFamily="34" charset="0"/>
              <a:ea typeface="+mn-ea"/>
              <a:cs typeface="Arial" pitchFamily="34" charset="0"/>
            </a:endParaRPr>
          </a:p>
          <a:p>
            <a:r>
              <a:rPr kumimoji="1" lang="en-US" sz="1200" b="1" i="0" kern="1200" dirty="0">
                <a:solidFill>
                  <a:schemeClr val="tx1"/>
                </a:solidFill>
                <a:effectLst/>
                <a:latin typeface="Arial" pitchFamily="34" charset="0"/>
                <a:ea typeface="+mn-ea"/>
                <a:cs typeface="Arial" pitchFamily="34" charset="0"/>
              </a:rPr>
              <a:t>Parametric tests</a:t>
            </a:r>
            <a:r>
              <a:rPr kumimoji="1" lang="en-US" sz="1200" b="0" i="0" kern="1200" dirty="0">
                <a:solidFill>
                  <a:schemeClr val="tx1"/>
                </a:solidFill>
                <a:effectLst/>
                <a:latin typeface="Arial" pitchFamily="34" charset="0"/>
                <a:ea typeface="+mn-ea"/>
                <a:cs typeface="Arial" pitchFamily="34" charset="0"/>
              </a:rPr>
              <a:t> assume underlying statistical distributions in the data. Therefore, several conditions of validity must be met so that the result of a parametric test is reliable. For example, Student’s t-test for two independent samples is reliable only if each sample follows a normal distribution and if sample variances are homogeneous.  </a:t>
            </a:r>
          </a:p>
          <a:p>
            <a:endParaRPr kumimoji="1" lang="en-US" sz="1200" b="1" i="0" kern="1200" dirty="0">
              <a:solidFill>
                <a:schemeClr val="tx1"/>
              </a:solidFill>
              <a:effectLst/>
              <a:latin typeface="Arial" pitchFamily="34" charset="0"/>
              <a:ea typeface="+mn-ea"/>
              <a:cs typeface="Arial" pitchFamily="34" charset="0"/>
            </a:endParaRPr>
          </a:p>
          <a:p>
            <a:r>
              <a:rPr kumimoji="1" lang="en-US" sz="1200" b="1" i="0" kern="1200" dirty="0">
                <a:solidFill>
                  <a:schemeClr val="tx1"/>
                </a:solidFill>
                <a:effectLst/>
                <a:latin typeface="Arial" pitchFamily="34" charset="0"/>
                <a:ea typeface="+mn-ea"/>
                <a:cs typeface="Arial" pitchFamily="34" charset="0"/>
              </a:rPr>
              <a:t>Nonparametric tests</a:t>
            </a:r>
            <a:r>
              <a:rPr kumimoji="1" lang="en-US" sz="1200" b="0" i="0" kern="1200" dirty="0">
                <a:solidFill>
                  <a:schemeClr val="tx1"/>
                </a:solidFill>
                <a:effectLst/>
                <a:latin typeface="Arial" pitchFamily="34" charset="0"/>
                <a:ea typeface="+mn-ea"/>
                <a:cs typeface="Arial" pitchFamily="34" charset="0"/>
              </a:rPr>
              <a:t> do not rely on any distribution. They can thus be applied even if parametric conditions of validity are not met. </a:t>
            </a:r>
            <a:endParaRPr lang="en-US" dirty="0"/>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23</a:t>
            </a:fld>
            <a:endParaRPr lang="en-US" altLang="ko-KR"/>
          </a:p>
        </p:txBody>
      </p:sp>
    </p:spTree>
    <p:extLst>
      <p:ext uri="{BB962C8B-B14F-4D97-AF65-F5344CB8AC3E}">
        <p14:creationId xmlns:p14="http://schemas.microsoft.com/office/powerpoint/2010/main" val="2666780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We found some evidence that programming language matters.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Calibri" panose="020F0502020204030204" pitchFamily="34" charset="0"/>
              </a:rPr>
              <a:t>Measuring the effect sizes, for half of the features there was a medium or large effect size in Perl, JavaScript, and Ruby. (The other programming languages all had similar populations).</a:t>
            </a:r>
            <a:endParaRPr lang="en-US" sz="1200" b="1" dirty="0">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dirty="0">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latin typeface="Calibri" panose="020F0502020204030204" pitchFamily="34" charset="0"/>
              </a:rPr>
              <a:t>We found minimal evidence that extraction method matters.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Calibri" panose="020F0502020204030204" pitchFamily="34" charset="0"/>
              </a:rPr>
              <a:t>Here, although hypothesis tests indicated that the populations were different,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Calibri" panose="020F0502020204030204" pitchFamily="34" charset="0"/>
              </a:rPr>
              <a:t>the effect sizes came back small to negligible.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Although there are differences between some treatments on some metrics,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we think that the </a:t>
            </a:r>
            <a:r>
              <a:rPr lang="en-US" b="1" dirty="0"/>
              <a:t>trends</a:t>
            </a:r>
            <a:r>
              <a:rPr lang="en-US" b="0" dirty="0"/>
              <a:t> for each metric are consistent to be useful for data-driven regex tools and system designs.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Most critical for our study, however, is that we found comparable numbers of ambiguous regexes under each treatment.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TRANSITION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Alright, that sums up the two studies on the use of ambiguous regexes in practice. Ambiguous regexes are widely used in software written in many programming languages.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Now we’ll talk about another ReDoS requirement.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24</a:t>
            </a:fld>
            <a:endParaRPr lang="en-US" altLang="ko-KR"/>
          </a:p>
        </p:txBody>
      </p:sp>
    </p:spTree>
    <p:extLst>
      <p:ext uri="{BB962C8B-B14F-4D97-AF65-F5344CB8AC3E}">
        <p14:creationId xmlns:p14="http://schemas.microsoft.com/office/powerpoint/2010/main" val="409002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t>
            </a:r>
            <a:r>
              <a:rPr lang="en-US" b="0" dirty="0"/>
              <a:t>Now we’ll talk about another ReDoS requirement.</a:t>
            </a:r>
          </a:p>
          <a:p>
            <a:endParaRPr lang="en-US" dirty="0"/>
          </a:p>
          <a:p>
            <a:r>
              <a:rPr lang="en-US" dirty="0"/>
              <a:t>We took as granted that web services accept untrusted input.</a:t>
            </a:r>
          </a:p>
          <a:p>
            <a:endParaRPr lang="en-US" dirty="0"/>
          </a:p>
          <a:p>
            <a:r>
              <a:rPr lang="en-US" dirty="0"/>
              <a:t>* I just discussed two studies on the use of ambiguous regexes in practice.</a:t>
            </a:r>
          </a:p>
          <a:p>
            <a:endParaRPr lang="en-US" dirty="0"/>
          </a:p>
          <a:p>
            <a:r>
              <a:rPr lang="en-US" dirty="0"/>
              <a:t>* Now I’ll briefly cover a study on the next ReDoS requirement: A slow regex engine.</a:t>
            </a:r>
          </a:p>
          <a:p>
            <a:r>
              <a:rPr lang="en-US" dirty="0"/>
              <a:t>* Here, our question is whether all regex engines are equally slow?</a:t>
            </a:r>
          </a:p>
          <a:p>
            <a:endParaRPr lang="en-US" dirty="0"/>
          </a:p>
          <a:p>
            <a:r>
              <a:rPr lang="en-US" dirty="0"/>
              <a:t>* Prior work has asserted that regex engines fall into two tiers: slow ones that use the backtracking algorithm, and fast ones that use a linear-time algorithm known as Thompson’s algorithm.</a:t>
            </a:r>
          </a:p>
          <a:p>
            <a:r>
              <a:rPr lang="en-US" dirty="0"/>
              <a:t>In this experiment, we will test this claim.</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25</a:t>
            </a:fld>
            <a:endParaRPr lang="en-US" altLang="ko-KR"/>
          </a:p>
        </p:txBody>
      </p:sp>
    </p:spTree>
    <p:extLst>
      <p:ext uri="{BB962C8B-B14F-4D97-AF65-F5344CB8AC3E}">
        <p14:creationId xmlns:p14="http://schemas.microsoft.com/office/powerpoint/2010/main" val="1333092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Given what we’ve talked about already, the design of this experiment was straightforward.</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sz="1200" kern="1200" dirty="0">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 In the generalizability study, we collected a corpus of 537K regexes from 8 programming languages.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As we did in the first study, we applied regex ambiguity detectors to identify potentially-super-linear regexes from this corpus.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sz="1200" kern="1200" dirty="0">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 To test the extent to which each regex engine exhibits worst-case behaviors, we tested each ambiguous regex in each of the eight programming languages considered so far.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TRANSITION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We found that regex engines can be categorized into three tiers of performance, not two.</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 Since there was some variation between worst-case behaviors, we then compared the extent to which some engines consistently performed better than others.</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26</a:t>
            </a:fld>
            <a:endParaRPr lang="en-US" altLang="ko-KR"/>
          </a:p>
        </p:txBody>
      </p:sp>
    </p:spTree>
    <p:extLst>
      <p:ext uri="{BB962C8B-B14F-4D97-AF65-F5344CB8AC3E}">
        <p14:creationId xmlns:p14="http://schemas.microsoft.com/office/powerpoint/2010/main" val="2193347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…We found that regex engines can be categorized into three tiers of performance.</a:t>
            </a:r>
          </a:p>
          <a:p>
            <a:endParaRPr lang="en-US" dirty="0"/>
          </a:p>
          <a:p>
            <a:r>
              <a:rPr lang="en-US" dirty="0"/>
              <a:t>For each regex engine, this chart shows the percent of the regex corpus that exhibited exponential or polynomial worst-case behavior.</a:t>
            </a:r>
          </a:p>
          <a:p>
            <a:endParaRPr lang="en-US" dirty="0"/>
          </a:p>
          <a:p>
            <a:r>
              <a:rPr lang="en-US" dirty="0"/>
              <a:t>* First, we have four regex engines in the “slow tier”. These exhibit comparable levels of exponential behavior and polynomial behavior, with 7-10% of regexes running in super-linear time.</a:t>
            </a:r>
          </a:p>
          <a:p>
            <a:endParaRPr lang="en-US" dirty="0"/>
          </a:p>
          <a:p>
            <a:r>
              <a:rPr lang="en-US" dirty="0"/>
              <a:t>* Then, we have two regex engines in the “fast tier”. These use Thompson’s matching algorithm instead of backtracking, and exhibit no super-linear behavior.</a:t>
            </a:r>
          </a:p>
          <a:p>
            <a:endParaRPr lang="en-US" dirty="0"/>
          </a:p>
          <a:p>
            <a:r>
              <a:rPr lang="en-US" dirty="0"/>
              <a:t>* Finally, we have two regex engines in a “medium tier”. These exhibit almost no exponential behavior and noticeably less polynomial behavior. This tier has been ignored in prior work; its superior performance can be attributed to a mix of optimizations and safeguards that bear further study.</a:t>
            </a:r>
          </a:p>
          <a:p>
            <a:endParaRPr lang="en-US" dirty="0"/>
          </a:p>
          <a:p>
            <a:r>
              <a:rPr lang="en-US" dirty="0"/>
              <a:t>These truly are tiers -- on a pairwise basis, there is almost monotonic improvement from one tier to the next.</a:t>
            </a:r>
          </a:p>
          <a:p>
            <a:pPr marL="0" indent="0">
              <a:buFontTx/>
              <a:buNone/>
            </a:pPr>
            <a:endParaRPr lang="en-US" baseline="0" dirty="0"/>
          </a:p>
          <a:p>
            <a:pPr marL="0" indent="0">
              <a:buFontTx/>
              <a:buNone/>
            </a:pPr>
            <a:r>
              <a:rPr lang="en-US" baseline="0" dirty="0"/>
              <a:t>TRANSITION</a:t>
            </a:r>
          </a:p>
          <a:p>
            <a:pPr marL="0" indent="0">
              <a:buFontTx/>
              <a:buNone/>
            </a:pPr>
            <a:r>
              <a:rPr lang="en-US" baseline="0" dirty="0"/>
              <a:t>These findings tell us that ambiguous regexes may be more dangerous in some regex engines than others.</a:t>
            </a:r>
          </a:p>
          <a:p>
            <a:pPr marL="0" indent="0">
              <a:buFontTx/>
              <a:buNone/>
            </a:pPr>
            <a:r>
              <a:rPr lang="en-US" baseline="0" dirty="0"/>
              <a:t>That wraps up what I’d like to say about the potential impact of ReDoS.</a:t>
            </a:r>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27</a:t>
            </a:fld>
            <a:endParaRPr lang="en-US" altLang="ko-KR"/>
          </a:p>
        </p:txBody>
      </p:sp>
    </p:spTree>
    <p:extLst>
      <p:ext uri="{BB962C8B-B14F-4D97-AF65-F5344CB8AC3E}">
        <p14:creationId xmlns:p14="http://schemas.microsoft.com/office/powerpoint/2010/main" val="784697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t>
            </a:r>
            <a:r>
              <a:rPr lang="en-US" baseline="0" dirty="0"/>
              <a:t>That wraps up what I’d like to say about the potential impact of ReDoS.</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Through large-scale studies, I have found that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*10% of regexes are problematically ambiguous</a:t>
            </a:r>
          </a:p>
          <a:p>
            <a:pPr marL="0" indent="0">
              <a:buNone/>
            </a:pPr>
            <a:endParaRPr lang="en-US" dirty="0"/>
          </a:p>
          <a:p>
            <a:pPr marL="0" indent="0">
              <a:buNone/>
            </a:pPr>
            <a:r>
              <a:rPr lang="en-US" dirty="0"/>
              <a:t>* That this finding is generalizable across PLs and Extraction methods, and</a:t>
            </a:r>
          </a:p>
          <a:p>
            <a:pPr marL="0" indent="0">
              <a:buNone/>
            </a:pPr>
            <a:endParaRPr lang="en-US" dirty="0"/>
          </a:p>
          <a:p>
            <a:pPr marL="0" indent="0">
              <a:buNone/>
            </a:pPr>
            <a:r>
              <a:rPr lang="en-US" dirty="0"/>
              <a:t>* That some regex engines are more dangerous than others.</a:t>
            </a:r>
          </a:p>
          <a:p>
            <a:pPr marL="0" indent="0">
              <a:buNone/>
            </a:pPr>
            <a:endParaRPr lang="en-US" dirty="0"/>
          </a:p>
          <a:p>
            <a:pPr marL="0" indent="0">
              <a:buNone/>
            </a:pPr>
            <a:r>
              <a:rPr lang="en-US" dirty="0"/>
              <a:t>TRANSITION</a:t>
            </a:r>
          </a:p>
          <a:p>
            <a:pPr marL="0" indent="0">
              <a:buNone/>
            </a:pPr>
            <a:r>
              <a:rPr lang="en-US" dirty="0"/>
              <a:t>I therefore hope that I have persuaded you of the first part of my thesis:</a:t>
            </a:r>
          </a:p>
          <a:p>
            <a:pPr marL="0" indent="0">
              <a:buNone/>
            </a:pPr>
            <a:r>
              <a:rPr lang="en-US" dirty="0"/>
              <a:t>That ReDoS is a security threat to real-world software.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28</a:t>
            </a:fld>
            <a:endParaRPr lang="en-US" altLang="ko-KR"/>
          </a:p>
        </p:txBody>
      </p:sp>
    </p:spTree>
    <p:extLst>
      <p:ext uri="{BB962C8B-B14F-4D97-AF65-F5344CB8AC3E}">
        <p14:creationId xmlns:p14="http://schemas.microsoft.com/office/powerpoint/2010/main" val="3126303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 therefore hope that I have persuaded you of the first part of my thesis:</a:t>
            </a:r>
          </a:p>
          <a:p>
            <a:pPr marL="0" indent="0">
              <a:buNone/>
            </a:pPr>
            <a:r>
              <a:rPr lang="en-US" dirty="0"/>
              <a:t>ReDoS is a security threat to real-world software.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TRANSITION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So what should we do about it?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the third part of this talk, I will present the findings from a systematic evaluation of the ReDoS solution space.</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29</a:t>
            </a:fld>
            <a:endParaRPr lang="en-US" altLang="ko-KR"/>
          </a:p>
        </p:txBody>
      </p:sp>
    </p:spTree>
    <p:extLst>
      <p:ext uri="{BB962C8B-B14F-4D97-AF65-F5344CB8AC3E}">
        <p14:creationId xmlns:p14="http://schemas.microsoft.com/office/powerpoint/2010/main" val="570835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the third part of this talk, I will present the findings from a systematic evaluation of the ReDoS solution space.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 will provide a framework by which to understand the evaluation, and share the ideas, methodology and results for four defenses.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TRANSITION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Let’s start with the framework.</a:t>
            </a:r>
          </a:p>
          <a:p>
            <a:endParaRPr lang="en-US" dirty="0"/>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30</a:t>
            </a:fld>
            <a:endParaRPr lang="en-US" altLang="ko-KR"/>
          </a:p>
        </p:txBody>
      </p:sp>
    </p:spTree>
    <p:extLst>
      <p:ext uri="{BB962C8B-B14F-4D97-AF65-F5344CB8AC3E}">
        <p14:creationId xmlns:p14="http://schemas.microsoft.com/office/powerpoint/2010/main" val="1240605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…Let’s start with the framework.</a:t>
            </a:r>
          </a:p>
          <a:p>
            <a:endParaRPr lang="en-US" dirty="0"/>
          </a:p>
          <a:p>
            <a:r>
              <a:rPr lang="en-US" dirty="0"/>
              <a:t>ReDoS arises when these five conditions are met. I hope they are familiar by now.</a:t>
            </a:r>
          </a:p>
          <a:p>
            <a:endParaRPr lang="en-US" dirty="0"/>
          </a:p>
          <a:p>
            <a:r>
              <a:rPr lang="en-US" dirty="0"/>
              <a:t>* We will take it as a given that software engineers operate web services,</a:t>
            </a:r>
          </a:p>
          <a:p>
            <a:r>
              <a:rPr lang="en-US" dirty="0"/>
              <a:t>* And that they handle untrusted input.</a:t>
            </a:r>
          </a:p>
          <a:p>
            <a:endParaRPr lang="en-US" dirty="0"/>
          </a:p>
          <a:p>
            <a:r>
              <a:rPr lang="en-US" dirty="0"/>
              <a:t>A ReDoS defense cannot tamper with these two conditions, but we can consider the other three.</a:t>
            </a:r>
          </a:p>
          <a:p>
            <a:endParaRPr lang="en-US" dirty="0"/>
          </a:p>
          <a:p>
            <a:r>
              <a:rPr lang="en-US" dirty="0"/>
              <a:t>These defenses can be erected in two places of a software application:</a:t>
            </a:r>
          </a:p>
          <a:p>
            <a:r>
              <a:rPr lang="en-US" dirty="0"/>
              <a:t>* In the software itself, and in the regex engine on which it relies.</a:t>
            </a:r>
          </a:p>
          <a:p>
            <a:endParaRPr lang="en-US" dirty="0"/>
          </a:p>
          <a:p>
            <a:r>
              <a:rPr lang="en-US" dirty="0"/>
              <a:t>In my studies, I considered the effectiveness of four defenses:</a:t>
            </a:r>
          </a:p>
          <a:p>
            <a:r>
              <a:rPr lang="en-US" dirty="0"/>
              <a:t>* worst-case safeguards,</a:t>
            </a:r>
          </a:p>
          <a:p>
            <a:r>
              <a:rPr lang="en-US" dirty="0"/>
              <a:t>  * either in the application or the regex engine</a:t>
            </a:r>
          </a:p>
          <a:p>
            <a:r>
              <a:rPr lang="en-US" dirty="0"/>
              <a:t>* changing ambiguous regexes,</a:t>
            </a:r>
          </a:p>
          <a:p>
            <a:r>
              <a:rPr lang="en-US" dirty="0"/>
              <a:t>  * in the application</a:t>
            </a:r>
          </a:p>
          <a:p>
            <a:r>
              <a:rPr lang="en-US" dirty="0"/>
              <a:t>* Substituting a faster regex engine,</a:t>
            </a:r>
          </a:p>
          <a:p>
            <a:r>
              <a:rPr lang="en-US" dirty="0"/>
              <a:t>  * in the application</a:t>
            </a:r>
          </a:p>
          <a:p>
            <a:r>
              <a:rPr lang="en-US" dirty="0"/>
              <a:t>* And speeding up an existing regex engine,</a:t>
            </a:r>
          </a:p>
          <a:p>
            <a:r>
              <a:rPr lang="en-US" dirty="0"/>
              <a:t>  * in the regex engine itself</a:t>
            </a:r>
          </a:p>
          <a:p>
            <a:endParaRPr lang="en-US" dirty="0"/>
          </a:p>
          <a:p>
            <a:r>
              <a:rPr lang="en-US" dirty="0"/>
              <a:t>As you’ll learn next, what I found is that</a:t>
            </a:r>
          </a:p>
          <a:p>
            <a:r>
              <a:rPr lang="en-US" dirty="0"/>
              <a:t>* Safeguards can be effective,</a:t>
            </a:r>
          </a:p>
          <a:p>
            <a:r>
              <a:rPr lang="en-US" dirty="0"/>
              <a:t>* Current techniques for changing the regex are not safe,</a:t>
            </a:r>
          </a:p>
          <a:p>
            <a:r>
              <a:rPr lang="en-US" dirty="0"/>
              <a:t>* Substituting the regex engine is risky,</a:t>
            </a:r>
          </a:p>
          <a:p>
            <a:r>
              <a:rPr lang="en-US" dirty="0"/>
              <a:t>* And speeding up the regex engine can be effective</a:t>
            </a:r>
          </a:p>
          <a:p>
            <a:endParaRPr lang="en-US" dirty="0"/>
          </a:p>
          <a:p>
            <a:r>
              <a:rPr lang="en-US" dirty="0"/>
              <a:t>TRANSITION</a:t>
            </a:r>
          </a:p>
          <a:p>
            <a:r>
              <a:rPr lang="en-US" dirty="0"/>
              <a:t>* Let’s start by looking at safeguard-style solutions.</a:t>
            </a:r>
          </a:p>
          <a:p>
            <a:endParaRPr lang="en-US" dirty="0"/>
          </a:p>
          <a:p>
            <a:endParaRPr lang="en-US" dirty="0"/>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31</a:t>
            </a:fld>
            <a:endParaRPr lang="en-US" altLang="ko-KR"/>
          </a:p>
        </p:txBody>
      </p:sp>
    </p:spTree>
    <p:extLst>
      <p:ext uri="{BB962C8B-B14F-4D97-AF65-F5344CB8AC3E}">
        <p14:creationId xmlns:p14="http://schemas.microsoft.com/office/powerpoint/2010/main" val="2205300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be a long talk, so let me show you the general outline.</a:t>
            </a:r>
          </a:p>
          <a:p>
            <a:endParaRPr lang="en-US" dirty="0"/>
          </a:p>
          <a:p>
            <a:r>
              <a:rPr lang="en-US" dirty="0"/>
              <a:t>Three core parts.</a:t>
            </a:r>
          </a:p>
          <a:p>
            <a:r>
              <a:rPr lang="en-US" dirty="0"/>
              <a:t>I’ll wrap up by talking about implications and potential future work.</a:t>
            </a:r>
          </a:p>
          <a:p>
            <a:endParaRPr lang="en-US" dirty="0"/>
          </a:p>
          <a:p>
            <a:r>
              <a:rPr lang="en-US" dirty="0"/>
              <a:t>TRANSITION</a:t>
            </a:r>
          </a:p>
          <a:p>
            <a:r>
              <a:rPr lang="en-US" dirty="0"/>
              <a:t>Let's get started with the background material.</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5</a:t>
            </a:fld>
            <a:endParaRPr lang="en-US" altLang="ko-KR"/>
          </a:p>
        </p:txBody>
      </p:sp>
    </p:spTree>
    <p:extLst>
      <p:ext uri="{BB962C8B-B14F-4D97-AF65-F5344CB8AC3E}">
        <p14:creationId xmlns:p14="http://schemas.microsoft.com/office/powerpoint/2010/main" val="3945234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…Let’s start by looking at safeguard-style solutions.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These solutions enforce a cap on the amount of resources that a regex match can consume.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These safeguards currently take two forms.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Time-oriented resource caps are measured in wall-clock time at the application level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They look something like this: A regex match, with a 10-second cap requested.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Algorithm-oriented resource caps are measured in terms of the number of steps that the regex engine takes.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The regex engine builds an NFA as usual,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And during simulation it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Counts how many steps it takes.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If it exceeds a limit, it gives up and returns an exception.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TRANSITION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practice, this type of ReDoS defense is available in three regex engines.</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32</a:t>
            </a:fld>
            <a:endParaRPr lang="en-US" altLang="ko-KR"/>
          </a:p>
        </p:txBody>
      </p:sp>
    </p:spTree>
    <p:extLst>
      <p:ext uri="{BB962C8B-B14F-4D97-AF65-F5344CB8AC3E}">
        <p14:creationId xmlns:p14="http://schemas.microsoft.com/office/powerpoint/2010/main" val="2556190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practice, this type of ReDoS defense is available in three regex engines.</a:t>
            </a:r>
          </a:p>
          <a:p>
            <a:endParaRPr lang="en-US" dirty="0"/>
          </a:p>
          <a:p>
            <a:r>
              <a:rPr lang="en-US" dirty="0"/>
              <a:t>* Time-oriented caps are available in</a:t>
            </a:r>
          </a:p>
          <a:p>
            <a:r>
              <a:rPr lang="en-US" dirty="0"/>
              <a:t>* The .NET framework (C#)</a:t>
            </a:r>
          </a:p>
          <a:p>
            <a:endParaRPr lang="en-US" dirty="0"/>
          </a:p>
          <a:p>
            <a:r>
              <a:rPr lang="en-US" dirty="0"/>
              <a:t>* Algorithm-oriented caps are implemented in</a:t>
            </a:r>
          </a:p>
          <a:p>
            <a:r>
              <a:rPr lang="en-US" dirty="0"/>
              <a:t>* the regex engines of PHP and Perl</a:t>
            </a:r>
          </a:p>
          <a:p>
            <a:endParaRPr lang="en-US" dirty="0"/>
          </a:p>
          <a:p>
            <a:r>
              <a:rPr lang="en-US" dirty="0"/>
              <a:t>* The time-oriented caps are off by default,</a:t>
            </a:r>
          </a:p>
          <a:p>
            <a:r>
              <a:rPr lang="en-US" dirty="0"/>
              <a:t>* while the algorithm-oriented caps are on by default.</a:t>
            </a:r>
          </a:p>
          <a:p>
            <a:r>
              <a:rPr lang="en-US" dirty="0"/>
              <a:t>* They also come in two different flavors.</a:t>
            </a:r>
          </a:p>
          <a:p>
            <a:endParaRPr lang="en-US" dirty="0"/>
          </a:p>
          <a:p>
            <a:r>
              <a:rPr lang="en-US" dirty="0"/>
              <a:t>This leads us to two questions:</a:t>
            </a:r>
          </a:p>
          <a:p>
            <a:r>
              <a:rPr lang="en-US" dirty="0"/>
              <a:t>* First, how effective are the three approaches?</a:t>
            </a:r>
          </a:p>
          <a:p>
            <a:r>
              <a:rPr lang="en-US" dirty="0"/>
              <a:t>* Second, since the time-oriented caps are off by default – if you build it, will they come?</a:t>
            </a:r>
          </a:p>
          <a:p>
            <a:endParaRPr lang="en-US" dirty="0"/>
          </a:p>
          <a:p>
            <a:r>
              <a:rPr lang="en-US" dirty="0"/>
              <a:t>TRANSITION</a:t>
            </a:r>
          </a:p>
          <a:p>
            <a:r>
              <a:rPr lang="en-US" dirty="0"/>
              <a:t>Any student of human nature could probably guess our findings.</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33</a:t>
            </a:fld>
            <a:endParaRPr lang="en-US" altLang="ko-KR"/>
          </a:p>
        </p:txBody>
      </p:sp>
    </p:spTree>
    <p:extLst>
      <p:ext uri="{BB962C8B-B14F-4D97-AF65-F5344CB8AC3E}">
        <p14:creationId xmlns:p14="http://schemas.microsoft.com/office/powerpoint/2010/main" val="2740968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…Any student of human nature could probably guess our findings.</a:t>
            </a:r>
          </a:p>
          <a:p>
            <a:br>
              <a:rPr lang="en-US" dirty="0"/>
            </a:br>
            <a:r>
              <a:rPr lang="en-US" dirty="0"/>
              <a:t>* In terms of effectiveness, we experimented with the 51K ambiguous regexes from our regex corpus.</a:t>
            </a:r>
          </a:p>
          <a:p>
            <a:r>
              <a:rPr lang="en-US" dirty="0"/>
              <a:t>* In C#, we tested them with a 10 </a:t>
            </a:r>
            <a:r>
              <a:rPr lang="en-US" dirty="0" err="1"/>
              <a:t>ms</a:t>
            </a:r>
            <a:r>
              <a:rPr lang="en-US" dirty="0"/>
              <a:t> timeout.</a:t>
            </a:r>
          </a:p>
          <a:p>
            <a:r>
              <a:rPr lang="en-US" dirty="0"/>
              <a:t>* In PHP and Perl, we used the default values for the resource thresholds.</a:t>
            </a:r>
          </a:p>
          <a:p>
            <a:r>
              <a:rPr lang="en-US" dirty="0"/>
              <a:t>* We found that the time-oriented resource caps were perfectly effective,</a:t>
            </a:r>
          </a:p>
          <a:p>
            <a:r>
              <a:rPr lang="en-US" dirty="0"/>
              <a:t>* While the approach of PHP was 50% effective</a:t>
            </a:r>
          </a:p>
          <a:p>
            <a:r>
              <a:rPr lang="en-US" dirty="0"/>
              <a:t>* and that of Perl was abysmal.</a:t>
            </a:r>
          </a:p>
          <a:p>
            <a:endParaRPr lang="en-US" dirty="0"/>
          </a:p>
          <a:p>
            <a:r>
              <a:rPr lang="en-US" dirty="0"/>
              <a:t>* However, in terms of adoption, we found that “if you build it, they WON’T come”.</a:t>
            </a:r>
          </a:p>
          <a:p>
            <a:r>
              <a:rPr lang="en-US" dirty="0"/>
              <a:t>* Using our typical techniques, we studied C# modules</a:t>
            </a:r>
          </a:p>
          <a:p>
            <a:r>
              <a:rPr lang="en-US" dirty="0"/>
              <a:t>* We cloned 35K modules</a:t>
            </a:r>
          </a:p>
          <a:p>
            <a:r>
              <a:rPr lang="en-US" dirty="0"/>
              <a:t>* and used static analysis to identify cases where the time-oriented resource cap was applied.</a:t>
            </a:r>
          </a:p>
          <a:p>
            <a:r>
              <a:rPr lang="en-US" dirty="0"/>
              <a:t>* Unfortunately, only 1% of regex calls -- and 1% of SUPER-LINEAR regex calls -- were protected with timeouts.</a:t>
            </a:r>
          </a:p>
          <a:p>
            <a:r>
              <a:rPr lang="en-US" dirty="0"/>
              <a:t>* This is of course a bit ironic -- the C# developers have access to the most effective defense, but rarely use it.</a:t>
            </a:r>
          </a:p>
          <a:p>
            <a:endParaRPr lang="en-US" dirty="0"/>
          </a:p>
          <a:p>
            <a:r>
              <a:rPr lang="en-US" dirty="0"/>
              <a:t>TRANSITION:</a:t>
            </a:r>
            <a:br>
              <a:rPr lang="en-US" dirty="0"/>
            </a:br>
            <a:r>
              <a:rPr lang="en-US" dirty="0"/>
              <a:t>We decided to explore a solution that offered the best of both worlds:</a:t>
            </a:r>
          </a:p>
          <a:p>
            <a:r>
              <a:rPr lang="en-US" dirty="0"/>
              <a:t>The effectiveness of a time-oriented resource cap with default-on adoptability.</a:t>
            </a:r>
          </a:p>
          <a:p>
            <a:r>
              <a:rPr lang="en-US" dirty="0"/>
              <a:t>We developed this solution for Node.js, a popular web framework.</a:t>
            </a:r>
          </a:p>
          <a:p>
            <a:r>
              <a:rPr lang="en-US" dirty="0"/>
              <a:t>Because a default-on timeout changes programming semantics a bit, we opted to protect against a wider range of security vulnerabilities: ReDoS among other risks.</a:t>
            </a:r>
          </a:p>
          <a:p>
            <a:r>
              <a:rPr lang="en-US" dirty="0"/>
              <a:t>We called the resulting defense mechanism FIRST CLASS TIMEOUTS.</a:t>
            </a:r>
          </a:p>
          <a:p>
            <a:r>
              <a:rPr lang="en-US" dirty="0"/>
              <a:t>I can’t dive into the details too much, but I’ll run through a system diagram of my system design.</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34</a:t>
            </a:fld>
            <a:endParaRPr lang="en-US" altLang="ko-KR"/>
          </a:p>
        </p:txBody>
      </p:sp>
    </p:spTree>
    <p:extLst>
      <p:ext uri="{BB962C8B-B14F-4D97-AF65-F5344CB8AC3E}">
        <p14:creationId xmlns:p14="http://schemas.microsoft.com/office/powerpoint/2010/main" val="38106100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 can’t dive into the details too much, but I’ll run through a system diagram of my system design.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Node.js is a popular web framework used by many Fortune 500 companies.</a:t>
            </a:r>
          </a:p>
          <a:p>
            <a:r>
              <a:rPr lang="en-US" dirty="0"/>
              <a:t>A Node.js application sits on top of</a:t>
            </a:r>
          </a:p>
          <a:p>
            <a:r>
              <a:rPr lang="en-US" dirty="0"/>
              <a:t>* Google’s V8 JS engine,</a:t>
            </a:r>
          </a:p>
          <a:p>
            <a:r>
              <a:rPr lang="en-US" dirty="0"/>
              <a:t>* And interacts with Node.js’s core libraries</a:t>
            </a:r>
          </a:p>
          <a:p>
            <a:r>
              <a:rPr lang="en-US" dirty="0"/>
              <a:t>* Node uses the event-driven paradigm by integrating with the </a:t>
            </a:r>
            <a:r>
              <a:rPr lang="en-US" dirty="0" err="1"/>
              <a:t>libuv</a:t>
            </a:r>
            <a:r>
              <a:rPr lang="en-US" dirty="0"/>
              <a:t> library</a:t>
            </a:r>
          </a:p>
          <a:p>
            <a:endParaRPr lang="en-US" dirty="0"/>
          </a:p>
          <a:p>
            <a:r>
              <a:rPr lang="en-US" dirty="0"/>
              <a:t>* To implement First-Class Timeouts,</a:t>
            </a:r>
          </a:p>
          <a:p>
            <a:r>
              <a:rPr lang="en-US" dirty="0"/>
              <a:t>* I modified the JS engine to give it a sense of time, </a:t>
            </a:r>
          </a:p>
          <a:p>
            <a:r>
              <a:rPr lang="en-US" dirty="0"/>
              <a:t>* and then tweaked </a:t>
            </a:r>
            <a:r>
              <a:rPr lang="en-US" dirty="0" err="1"/>
              <a:t>libuv</a:t>
            </a:r>
            <a:r>
              <a:rPr lang="en-US" dirty="0"/>
              <a:t> to create a time-aware event loop</a:t>
            </a:r>
          </a:p>
          <a:p>
            <a:r>
              <a:rPr lang="en-US" dirty="0"/>
              <a:t>* and a time-aware worker pool.</a:t>
            </a:r>
          </a:p>
          <a:p>
            <a:endParaRPr lang="en-US" dirty="0"/>
          </a:p>
          <a:p>
            <a:r>
              <a:rPr lang="en-US" dirty="0"/>
              <a:t>TRANSITION</a:t>
            </a:r>
          </a:p>
          <a:p>
            <a:r>
              <a:rPr lang="en-US" dirty="0"/>
              <a:t>The resulting system offers strong security guarantees against ReDoS and related application-level DoS attacks.</a:t>
            </a:r>
          </a:p>
          <a:p>
            <a:r>
              <a:rPr lang="en-US" dirty="0"/>
              <a:t>Let’s see it in action.</a:t>
            </a:r>
          </a:p>
          <a:p>
            <a:endParaRPr lang="en-US" dirty="0"/>
          </a:p>
          <a:p>
            <a:r>
              <a:rPr lang="en-US" dirty="0"/>
              <a:t>==========</a:t>
            </a:r>
          </a:p>
          <a:p>
            <a:endParaRPr lang="en-US" dirty="0"/>
          </a:p>
          <a:p>
            <a:r>
              <a:rPr lang="en-US" dirty="0"/>
              <a:t>(Can go through this more quickly if time is pressing)</a:t>
            </a:r>
          </a:p>
          <a:p>
            <a:endParaRPr lang="en-US" dirty="0"/>
          </a:p>
          <a:p>
            <a:r>
              <a:rPr lang="en-US" dirty="0"/>
              <a:t>This is how a Node.js application works under the hood.</a:t>
            </a:r>
          </a:p>
          <a:p>
            <a:endParaRPr lang="en-US" dirty="0"/>
          </a:p>
          <a:p>
            <a:r>
              <a:rPr lang="en-US" dirty="0"/>
              <a:t>* The code in the Node.js application is executed by the V8 JavaScript engine.</a:t>
            </a:r>
          </a:p>
          <a:p>
            <a:r>
              <a:rPr lang="en-US" dirty="0"/>
              <a:t>* This code can rely on Node.js libraries, both JS and C++.</a:t>
            </a:r>
          </a:p>
          <a:p>
            <a:r>
              <a:rPr lang="en-US" dirty="0"/>
              <a:t>* The event-driven aspect of the runtime is implemented using the </a:t>
            </a:r>
            <a:r>
              <a:rPr lang="en-US" dirty="0" err="1"/>
              <a:t>libuv</a:t>
            </a:r>
            <a:r>
              <a:rPr lang="en-US" dirty="0"/>
              <a:t> library, which offers both an</a:t>
            </a:r>
          </a:p>
          <a:p>
            <a:r>
              <a:rPr lang="en-US" dirty="0"/>
              <a:t>* Event loop and a worker pool.</a:t>
            </a:r>
          </a:p>
          <a:p>
            <a:endParaRPr lang="en-US" dirty="0"/>
          </a:p>
          <a:p>
            <a:r>
              <a:rPr lang="en-US" dirty="0"/>
              <a:t>That’s the vanilla Node.js runtime.</a:t>
            </a:r>
          </a:p>
          <a:p>
            <a:r>
              <a:rPr lang="en-US" dirty="0"/>
              <a:t>To implement first-class timeouts,</a:t>
            </a:r>
          </a:p>
          <a:p>
            <a:r>
              <a:rPr lang="en-US" dirty="0"/>
              <a:t>* I first made the JS engine aware of time, adding a Timeout Exception and handling mechanism.</a:t>
            </a:r>
          </a:p>
          <a:p>
            <a:r>
              <a:rPr lang="en-US" dirty="0"/>
              <a:t>* Then I modified the event loop to monitor how long it spends processing events on behalf of each client.</a:t>
            </a:r>
          </a:p>
          <a:p>
            <a:r>
              <a:rPr lang="en-US" dirty="0"/>
              <a:t>* I similarly modified the worker threads to track how long they spend on each task.</a:t>
            </a:r>
          </a:p>
          <a:p>
            <a:endParaRPr lang="en-US" dirty="0"/>
          </a:p>
          <a:p>
            <a:r>
              <a:rPr lang="en-US" dirty="0"/>
              <a:t>In my prototype, whenever a client event or task takes too long, an exception is delivered.</a:t>
            </a:r>
          </a:p>
          <a:p>
            <a:r>
              <a:rPr lang="en-US" dirty="0"/>
              <a:t>  This prototype was built on Node version 8, and introduced about 4KLoC across 50 files.</a:t>
            </a:r>
          </a:p>
          <a:p>
            <a:r>
              <a:rPr lang="en-US" dirty="0"/>
              <a:t>Using a mix of macro- and micro-benchmarks, we found that our prototype adds latency overheads of about 10%.</a:t>
            </a:r>
          </a:p>
          <a:p>
            <a:endParaRPr lang="en-US" dirty="0"/>
          </a:p>
          <a:p>
            <a:r>
              <a:rPr lang="en-US" dirty="0"/>
              <a:t>TRANSITION</a:t>
            </a:r>
          </a:p>
          <a:p>
            <a:r>
              <a:rPr lang="en-US" dirty="0"/>
              <a:t>Let’s see its behavior:</a:t>
            </a:r>
          </a:p>
          <a:p>
            <a:endParaRPr lang="en-US" dirty="0"/>
          </a:p>
          <a:p>
            <a:r>
              <a:rPr lang="en-US" dirty="0"/>
              <a:t>========</a:t>
            </a:r>
          </a:p>
          <a:p>
            <a:endParaRPr lang="en-US" dirty="0"/>
          </a:p>
          <a:p>
            <a:r>
              <a:rPr lang="en-US" dirty="0"/>
              <a:t>I did not include details like:</a:t>
            </a:r>
          </a:p>
          <a:p>
            <a:r>
              <a:rPr lang="en-US" dirty="0"/>
              <a:t>- Safe killing of Tasks ($5.2, </a:t>
            </a:r>
            <a:r>
              <a:rPr lang="en-US" i="1" dirty="0" err="1"/>
              <a:t>pthread_setcancelstate</a:t>
            </a:r>
            <a:r>
              <a:rPr lang="en-US" i="0" dirty="0"/>
              <a:t>)</a:t>
            </a:r>
            <a:endParaRPr lang="en-US" dirty="0"/>
          </a:p>
          <a:p>
            <a:r>
              <a:rPr lang="en-US" dirty="0"/>
              <a:t>- Performance optimizations ($5.5)</a:t>
            </a:r>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35</a:t>
            </a:fld>
            <a:endParaRPr lang="en-US" altLang="ko-KR"/>
          </a:p>
        </p:txBody>
      </p:sp>
    </p:spTree>
    <p:extLst>
      <p:ext uri="{BB962C8B-B14F-4D97-AF65-F5344CB8AC3E}">
        <p14:creationId xmlns:p14="http://schemas.microsoft.com/office/powerpoint/2010/main" val="2659996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effect of a REDOS attack against a simple Node.js server.</a:t>
            </a:r>
          </a:p>
          <a:p>
            <a:endParaRPr lang="en-US" dirty="0"/>
          </a:p>
          <a:p>
            <a:r>
              <a:rPr lang="en-US" dirty="0"/>
              <a:t>This server can handle about 1500 requests per second, until</a:t>
            </a:r>
          </a:p>
          <a:p>
            <a:r>
              <a:rPr lang="en-US" dirty="0"/>
              <a:t>* </a:t>
            </a:r>
            <a:r>
              <a:rPr lang="en-US" dirty="0" err="1"/>
              <a:t>ReDos</a:t>
            </a:r>
            <a:r>
              <a:rPr lang="en-US" dirty="0"/>
              <a:t> is triggered via malicious input, and</a:t>
            </a:r>
          </a:p>
          <a:p>
            <a:r>
              <a:rPr lang="en-US" dirty="0"/>
              <a:t>* the event loop stops processing events, leading to denial of service.</a:t>
            </a:r>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36</a:t>
            </a:fld>
            <a:endParaRPr lang="en-US" altLang="ko-KR"/>
          </a:p>
        </p:txBody>
      </p:sp>
    </p:spTree>
    <p:extLst>
      <p:ext uri="{BB962C8B-B14F-4D97-AF65-F5344CB8AC3E}">
        <p14:creationId xmlns:p14="http://schemas.microsoft.com/office/powerpoint/2010/main" val="3530418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I’ve added the maroon line showing the behavior of the prototype.</a:t>
            </a:r>
          </a:p>
          <a:p>
            <a:r>
              <a:rPr lang="en-US" dirty="0"/>
              <a:t>You can see there’s some overhead – its steady-state throughput is 5-10% lower.</a:t>
            </a:r>
          </a:p>
          <a:p>
            <a:endParaRPr lang="en-US" dirty="0"/>
          </a:p>
          <a:p>
            <a:r>
              <a:rPr lang="en-US" dirty="0"/>
              <a:t>But half a second after the malicious input is injected,</a:t>
            </a:r>
          </a:p>
          <a:p>
            <a:r>
              <a:rPr lang="en-US" dirty="0"/>
              <a:t>* our modified runtime delivers a First-Class Timeout to the application,</a:t>
            </a:r>
          </a:p>
          <a:p>
            <a:r>
              <a:rPr lang="en-US" dirty="0"/>
              <a:t>and service is restored.</a:t>
            </a:r>
          </a:p>
          <a:p>
            <a:r>
              <a:rPr lang="en-US" dirty="0"/>
              <a:t>The application can then blacklist the attacker so it cannot repeat the attack.</a:t>
            </a:r>
          </a:p>
          <a:p>
            <a:endParaRPr lang="en-US" dirty="0"/>
          </a:p>
          <a:p>
            <a:r>
              <a:rPr lang="en-US" dirty="0"/>
              <a:t>TRANSITION</a:t>
            </a:r>
            <a:br>
              <a:rPr lang="en-US" dirty="0"/>
            </a:br>
            <a:r>
              <a:rPr lang="en-US" dirty="0"/>
              <a:t>Alrighty, so that's my evaluation of the "safeguards" defense.</a:t>
            </a:r>
          </a:p>
          <a:p>
            <a:r>
              <a:rPr lang="en-US" dirty="0"/>
              <a:t>In summary, existing approaches of this kind are either ineffective or not adopted.</a:t>
            </a:r>
          </a:p>
          <a:p>
            <a:r>
              <a:rPr lang="en-US" dirty="0"/>
              <a:t>Our prototype seeks the best of both worlds, but still requires application-level refactoring.</a:t>
            </a:r>
          </a:p>
          <a:p>
            <a:endParaRPr lang="en-US" dirty="0"/>
          </a:p>
          <a:p>
            <a:r>
              <a:rPr lang="en-US" dirty="0"/>
              <a:t>The next ReDoS defense we'll consider is refactoring -- changing the regex to be safe.</a:t>
            </a:r>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37</a:t>
            </a:fld>
            <a:endParaRPr lang="en-US" altLang="ko-KR"/>
          </a:p>
        </p:txBody>
      </p:sp>
    </p:spTree>
    <p:extLst>
      <p:ext uri="{BB962C8B-B14F-4D97-AF65-F5344CB8AC3E}">
        <p14:creationId xmlns:p14="http://schemas.microsoft.com/office/powerpoint/2010/main" val="11377685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The next ReDoS defense we'll consider is refactoring -- changing the regex to be safe.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38</a:t>
            </a:fld>
            <a:endParaRPr lang="en-US" altLang="ko-KR"/>
          </a:p>
        </p:txBody>
      </p:sp>
    </p:spTree>
    <p:extLst>
      <p:ext uri="{BB962C8B-B14F-4D97-AF65-F5344CB8AC3E}">
        <p14:creationId xmlns:p14="http://schemas.microsoft.com/office/powerpoint/2010/main" val="1539230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study, we first identified common fix strategies in previous ReDoS vulnerability disclosures, and then we evaluated how safely engineers can follow these strategies.</a:t>
            </a:r>
          </a:p>
          <a:p>
            <a:endParaRPr lang="en-US" dirty="0"/>
          </a:p>
          <a:p>
            <a:r>
              <a:rPr lang="en-US" dirty="0"/>
              <a:t>* To illustrate, here we have the email regex from the beginning of the talk.</a:t>
            </a:r>
          </a:p>
          <a:p>
            <a:r>
              <a:rPr lang="en-US" dirty="0"/>
              <a:t>* This regex is ambiguous -- the "non-whitespace loops" can consume @ symbols, so a string of @ symbols will take quadratically many steps to reject.</a:t>
            </a:r>
          </a:p>
          <a:p>
            <a:endParaRPr lang="en-US" dirty="0"/>
          </a:p>
          <a:p>
            <a:r>
              <a:rPr lang="en-US" dirty="0"/>
              <a:t>* By examining 37 previous ReDoS repairs, we identified 3 fix strategies.</a:t>
            </a:r>
          </a:p>
          <a:p>
            <a:endParaRPr lang="en-US" dirty="0"/>
          </a:p>
          <a:p>
            <a:r>
              <a:rPr lang="en-US" dirty="0"/>
              <a:t>* First, engineers sometimes Trimmed the input, effectively bounding the worst-case behavior</a:t>
            </a:r>
          </a:p>
          <a:p>
            <a:r>
              <a:rPr lang="en-US" dirty="0"/>
              <a:t>* Second, engineers sometimes Revised the regex to an unambiguous alternative.</a:t>
            </a:r>
          </a:p>
          <a:p>
            <a:r>
              <a:rPr lang="en-US" dirty="0"/>
              <a:t>* Third, they sometimes replaced the regex with appropriate string logic.</a:t>
            </a:r>
          </a:p>
          <a:p>
            <a:endParaRPr lang="en-US" dirty="0"/>
          </a:p>
          <a:p>
            <a:r>
              <a:rPr lang="en-US" dirty="0"/>
              <a:t>TRANSITION</a:t>
            </a:r>
          </a:p>
          <a:p>
            <a:r>
              <a:rPr lang="en-US" dirty="0"/>
              <a:t>To understand how safely engineers can follow these strategies,</a:t>
            </a:r>
          </a:p>
          <a:p>
            <a:r>
              <a:rPr lang="en-US" dirty="0"/>
              <a:t>* I emailed about 300 software engineers to disclose a ReDoS vulnerability in their software, and then observed their repairs.</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39</a:t>
            </a:fld>
            <a:endParaRPr lang="en-US" altLang="ko-KR"/>
          </a:p>
        </p:txBody>
      </p:sp>
    </p:spTree>
    <p:extLst>
      <p:ext uri="{BB962C8B-B14F-4D97-AF65-F5344CB8AC3E}">
        <p14:creationId xmlns:p14="http://schemas.microsoft.com/office/powerpoint/2010/main" val="610262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My disclosures yielded 48 patches from module maintainers.</a:t>
            </a:r>
          </a:p>
          <a:p>
            <a:endParaRPr lang="en-US" b="1" dirty="0"/>
          </a:p>
          <a:p>
            <a:r>
              <a:rPr lang="en-US" b="0" dirty="0"/>
              <a:t>* This histogram shows the distribution of fix strategies.</a:t>
            </a:r>
          </a:p>
          <a:p>
            <a:r>
              <a:rPr lang="en-US" b="0" dirty="0"/>
              <a:t>3 patches used Trim, about 30 used Revise, and about 15 used Replace.</a:t>
            </a:r>
          </a:p>
          <a:p>
            <a:endParaRPr lang="en-US" b="1" dirty="0"/>
          </a:p>
          <a:p>
            <a:r>
              <a:rPr lang="en-US" b="0" dirty="0"/>
              <a:t>I’ll make two observations about these results.</a:t>
            </a:r>
          </a:p>
          <a:p>
            <a:endParaRPr lang="en-US" b="0" dirty="0"/>
          </a:p>
          <a:p>
            <a:r>
              <a:rPr lang="en-US" b="0" dirty="0"/>
              <a:t>* First, leaving the regex unchanged and merely trimming the input was unusual.</a:t>
            </a:r>
          </a:p>
          <a:p>
            <a:r>
              <a:rPr lang="en-US" b="0" dirty="0"/>
              <a:t>The engineers thought this was a lower quality fix.</a:t>
            </a:r>
          </a:p>
          <a:p>
            <a:r>
              <a:rPr lang="en-US" b="0" dirty="0"/>
              <a:t>Future work on automatic security patch generation should take these preferences into consideration. </a:t>
            </a:r>
            <a:endParaRPr lang="en-US" b="1" dirty="0"/>
          </a:p>
          <a:p>
            <a:endParaRPr lang="en-US" b="1" dirty="0"/>
          </a:p>
          <a:p>
            <a:r>
              <a:rPr lang="en-US" b="0" dirty="0"/>
              <a:t>* Second, repairing ReDoS regexes is error prone!</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I worked with the engineers in private to validate their patches.</a:t>
            </a:r>
          </a:p>
          <a:p>
            <a:r>
              <a:rPr lang="en-US" b="0" dirty="0"/>
              <a:t>Many of their first (…and second…and third) patch attempts did not address the REDOS problem.</a:t>
            </a:r>
          </a:p>
          <a:p>
            <a:r>
              <a:rPr lang="en-US" b="0" dirty="0"/>
              <a:t>In the 37 historical fixes, which did not have my help, several of the “patched” vulnerabilities were actually still vulnerable.</a:t>
            </a:r>
          </a:p>
          <a:p>
            <a:r>
              <a:rPr lang="en-US" b="0" dirty="0"/>
              <a:t>So, fixing </a:t>
            </a:r>
            <a:r>
              <a:rPr lang="en-US" b="0" dirty="0" err="1"/>
              <a:t>ReDoS</a:t>
            </a:r>
            <a:r>
              <a:rPr lang="en-US" b="0" dirty="0"/>
              <a:t> regexes seems to be a difficult engineering task.</a:t>
            </a:r>
          </a:p>
          <a:p>
            <a:endParaRPr lang="en-US" b="0" dirty="0"/>
          </a:p>
          <a:p>
            <a:r>
              <a:rPr lang="en-US" dirty="0"/>
              <a:t>TRANSITION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ym typeface="Wingdings" pitchFamily="2" charset="2"/>
              </a:rPr>
              <a:t>* In summary, ReDoS regexes can be repaired, but engineers don't currently seem to have the appropriate tools to effect these changes safely.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ym typeface="Wingdings" pitchFamily="2" charset="2"/>
              </a:rPr>
              <a:t>There is room for future work in this direction.</a:t>
            </a:r>
            <a:endParaRPr lang="en-US" b="0" dirty="0"/>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The next ReDoS defense we'll consider is substitution -- changing the regex engine for a faster one.</a:t>
            </a:r>
            <a:endParaRPr lang="en-US" b="0" dirty="0"/>
          </a:p>
          <a:p>
            <a:endParaRPr lang="en-US" b="0" dirty="0"/>
          </a:p>
          <a:p>
            <a:r>
              <a:rPr lang="en-US" b="0" dirty="0"/>
              <a:t>====</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Revising minimizes the number of changed lines, although the underlying complexity may be significant.</a:t>
            </a:r>
          </a:p>
          <a:p>
            <a:endParaRPr lang="en-US" b="0" dirty="0"/>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40</a:t>
            </a:fld>
            <a:endParaRPr lang="en-US" altLang="ko-KR"/>
          </a:p>
        </p:txBody>
      </p:sp>
    </p:spTree>
    <p:extLst>
      <p:ext uri="{BB962C8B-B14F-4D97-AF65-F5344CB8AC3E}">
        <p14:creationId xmlns:p14="http://schemas.microsoft.com/office/powerpoint/2010/main" val="10244920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The next ReDoS defense we'll consider is substitution -- changing the regex engine for a faster one.</a:t>
            </a:r>
            <a:endParaRPr lang="en-US" b="0" dirty="0"/>
          </a:p>
          <a:p>
            <a:endParaRPr lang="en-US" dirty="0"/>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41</a:t>
            </a:fld>
            <a:endParaRPr lang="en-US" altLang="ko-KR"/>
          </a:p>
        </p:txBody>
      </p:sp>
    </p:spTree>
    <p:extLst>
      <p:ext uri="{BB962C8B-B14F-4D97-AF65-F5344CB8AC3E}">
        <p14:creationId xmlns:p14="http://schemas.microsoft.com/office/powerpoint/2010/main" val="3528699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...let's get started with the background material.</a:t>
            </a:r>
          </a:p>
          <a:p>
            <a:endParaRPr lang="en-US" dirty="0"/>
          </a:p>
          <a:p>
            <a:r>
              <a:rPr lang="en-US" dirty="0"/>
              <a:t>There are a few ingredients you'll need to understand:</a:t>
            </a:r>
          </a:p>
          <a:p>
            <a:r>
              <a:rPr lang="en-US" dirty="0"/>
              <a:t>- Review what a regex is,</a:t>
            </a:r>
          </a:p>
          <a:p>
            <a:r>
              <a:rPr lang="en-US" dirty="0"/>
              <a:t>- Talk about how regex engines work,</a:t>
            </a:r>
          </a:p>
          <a:p>
            <a:r>
              <a:rPr lang="en-US" dirty="0"/>
              <a:t>- Explain the ingredients for Regex DoS,</a:t>
            </a:r>
          </a:p>
          <a:p>
            <a:r>
              <a:rPr lang="en-US" dirty="0"/>
              <a:t>and</a:t>
            </a:r>
          </a:p>
          <a:p>
            <a:r>
              <a:rPr lang="en-US" dirty="0"/>
              <a:t>- Summarize the state of the art on Regex DoS research</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6</a:t>
            </a:fld>
            <a:endParaRPr lang="en-US" altLang="ko-KR"/>
          </a:p>
        </p:txBody>
      </p:sp>
    </p:spTree>
    <p:extLst>
      <p:ext uri="{BB962C8B-B14F-4D97-AF65-F5344CB8AC3E}">
        <p14:creationId xmlns:p14="http://schemas.microsoft.com/office/powerpoint/2010/main" val="17506758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intuition behind this approach.</a:t>
            </a:r>
          </a:p>
          <a:p>
            <a:endParaRPr lang="en-US" dirty="0"/>
          </a:p>
          <a:p>
            <a:r>
              <a:rPr lang="en-US" dirty="0"/>
              <a:t>In my earlier experiments, I found that there are three tiers of regex engine performance.</a:t>
            </a:r>
          </a:p>
          <a:p>
            <a:r>
              <a:rPr lang="en-US" dirty="0"/>
              <a:t>Moving from a slower tier to a faster one decreases your risk of ReDoS.</a:t>
            </a:r>
          </a:p>
          <a:p>
            <a:endParaRPr lang="en-US" dirty="0"/>
          </a:p>
          <a:p>
            <a:r>
              <a:rPr lang="en-US" dirty="0"/>
              <a:t>* So suppose you have a JavaScript application </a:t>
            </a:r>
          </a:p>
          <a:p>
            <a:r>
              <a:rPr lang="en-US" dirty="0"/>
              <a:t>* By default, it uses the built-in JavaScript engine.</a:t>
            </a:r>
          </a:p>
          <a:p>
            <a:r>
              <a:rPr lang="en-US" dirty="0"/>
              <a:t>* But at the application level, you can load in a different regex engine – say this fast one from Rust.</a:t>
            </a:r>
          </a:p>
          <a:p>
            <a:endParaRPr lang="en-US" dirty="0"/>
          </a:p>
          <a:p>
            <a:r>
              <a:rPr lang="en-US" dirty="0"/>
              <a:t>This will solve your ReDoS problems – but it might give you correctness problems instead.</a:t>
            </a:r>
          </a:p>
          <a:p>
            <a:r>
              <a:rPr lang="en-US" dirty="0"/>
              <a:t>Although each regex match will be faster, if the match BEHAVIOR varies from one engine to the next, you might be in trouble.</a:t>
            </a:r>
          </a:p>
          <a:p>
            <a:endParaRPr lang="en-US" dirty="0"/>
          </a:p>
          <a:p>
            <a:r>
              <a:rPr lang="en-US" dirty="0"/>
              <a:t>TRANSITION</a:t>
            </a:r>
          </a:p>
          <a:p>
            <a:r>
              <a:rPr lang="en-US" dirty="0"/>
              <a:t>In this study, we measured the extent and causes of variations in match behavior between regex engines.</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42</a:t>
            </a:fld>
            <a:endParaRPr lang="en-US" altLang="ko-KR"/>
          </a:p>
        </p:txBody>
      </p:sp>
    </p:spTree>
    <p:extLst>
      <p:ext uri="{BB962C8B-B14F-4D97-AF65-F5344CB8AC3E}">
        <p14:creationId xmlns:p14="http://schemas.microsoft.com/office/powerpoint/2010/main" val="14899502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this study, we measured the extent and causes of variations in match behavior between regex engines.</a:t>
            </a:r>
          </a:p>
          <a:p>
            <a:endParaRPr lang="en-US" dirty="0"/>
          </a:p>
          <a:p>
            <a:r>
              <a:rPr lang="en-US" dirty="0"/>
              <a:t>Let me show an example:</a:t>
            </a:r>
          </a:p>
          <a:p>
            <a:r>
              <a:rPr lang="en-US" dirty="0"/>
              <a:t>* We have a query: Does this regex match this string?</a:t>
            </a:r>
          </a:p>
          <a:p>
            <a:r>
              <a:rPr lang="en-US" dirty="0"/>
              <a:t>* In Python, the answer is yes</a:t>
            </a:r>
          </a:p>
          <a:p>
            <a:r>
              <a:rPr lang="en-US" dirty="0"/>
              <a:t>* In JavaScript, the answer is no.</a:t>
            </a:r>
          </a:p>
          <a:p>
            <a:endParaRPr lang="en-US" dirty="0"/>
          </a:p>
          <a:p>
            <a:r>
              <a:rPr lang="en-US" dirty="0"/>
              <a:t>The root cause: Python v3.5 interprets \c as a literal c character, while JavaScript treats it as "ctrl-C".</a:t>
            </a:r>
          </a:p>
          <a:p>
            <a:endParaRPr lang="en-US" dirty="0"/>
          </a:p>
          <a:p>
            <a:r>
              <a:rPr lang="en-US" dirty="0"/>
              <a:t>To identify such differences in a systematic manner, we used</a:t>
            </a:r>
          </a:p>
          <a:p>
            <a:endParaRPr lang="en-US" dirty="0"/>
          </a:p>
          <a:p>
            <a:r>
              <a:rPr lang="en-US" dirty="0"/>
              <a:t>* our large regex corpus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combined with input generators to create queries</a:t>
            </a:r>
          </a:p>
          <a:p>
            <a:r>
              <a:rPr lang="en-US" dirty="0"/>
              <a:t>* and evaluated using instruments that measure regex behavior in each regex engine</a:t>
            </a:r>
          </a:p>
          <a:p>
            <a:endParaRPr lang="en-US" dirty="0"/>
          </a:p>
          <a:p>
            <a:r>
              <a:rPr lang="en-US" dirty="0"/>
              <a:t>* All this together equals regex semantic analysis, performed pairwise to compare between pairs of regex engines.</a:t>
            </a:r>
          </a:p>
          <a:p>
            <a:endParaRPr lang="en-US" dirty="0"/>
          </a:p>
          <a:p>
            <a:r>
              <a:rPr lang="en-US" dirty="0"/>
              <a:t>TRANSITION</a:t>
            </a:r>
          </a:p>
          <a:p>
            <a:r>
              <a:rPr lang="en-US" dirty="0"/>
              <a:t>In this semantic analysis, we looked for four possible different behaviors.</a:t>
            </a:r>
          </a:p>
          <a:p>
            <a:endParaRPr lang="en-US" dirty="0"/>
          </a:p>
          <a:p>
            <a:r>
              <a:rPr lang="en-US" dirty="0"/>
              <a:t>===</a:t>
            </a:r>
            <a:endParaRPr lang="en-US" baseline="0" dirty="0"/>
          </a:p>
          <a:p>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Using our input generator ensemble, we produced about 2500 unique inputs for the median regex.</a:t>
            </a:r>
          </a:p>
          <a:p>
            <a:endParaRPr lang="en-US" baseline="0" dirty="0"/>
          </a:p>
          <a:p>
            <a:r>
              <a:rPr lang="en-US" baseline="0" dirty="0"/>
              <a:t>* </a:t>
            </a:r>
            <a:r>
              <a:rPr lang="en-US" baseline="0" dirty="0" err="1"/>
              <a:t>ReScue</a:t>
            </a:r>
            <a:r>
              <a:rPr lang="en-US" baseline="0" dirty="0"/>
              <a:t>: modified to emit the randomized inputs it explores in its search for super-linear behavior</a:t>
            </a:r>
          </a:p>
          <a:p>
            <a:r>
              <a:rPr lang="en-US" baseline="0" dirty="0"/>
              <a:t>* BRICS: modified to emit random subsets of inputs instead of an exhaustive set (infinite / very large for our purposes)</a:t>
            </a:r>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43</a:t>
            </a:fld>
            <a:endParaRPr lang="en-US" altLang="ko-KR"/>
          </a:p>
        </p:txBody>
      </p:sp>
    </p:spTree>
    <p:extLst>
      <p:ext uri="{BB962C8B-B14F-4D97-AF65-F5344CB8AC3E}">
        <p14:creationId xmlns:p14="http://schemas.microsoft.com/office/powerpoint/2010/main" val="654716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this semantic analysis, we looked for four possible different behaviors.</a:t>
            </a:r>
          </a:p>
          <a:p>
            <a:endParaRPr lang="en-US" dirty="0"/>
          </a:p>
          <a:p>
            <a:r>
              <a:rPr lang="en-US" dirty="0"/>
              <a:t>Given two regex engines, a regex, and an input,</a:t>
            </a:r>
          </a:p>
          <a:p>
            <a:endParaRPr lang="en-US" dirty="0"/>
          </a:p>
          <a:p>
            <a:r>
              <a:rPr lang="en-US" dirty="0"/>
              <a:t>* We can check their behavior against this table.</a:t>
            </a:r>
          </a:p>
          <a:p>
            <a:r>
              <a:rPr lang="en-US" dirty="0"/>
              <a:t>* They might agree perfectly: that there is a match, on the same substring, with the same captured groups.</a:t>
            </a:r>
          </a:p>
          <a:p>
            <a:r>
              <a:rPr lang="en-US" dirty="0"/>
              <a:t>* Or they might disagree – maybe the captures are different,</a:t>
            </a:r>
          </a:p>
          <a:p>
            <a:r>
              <a:rPr lang="en-US" dirty="0"/>
              <a:t>*    or perhaps the substring is different,</a:t>
            </a:r>
          </a:p>
          <a:p>
            <a:r>
              <a:rPr lang="en-US" dirty="0"/>
              <a:t>* Or perhaps they disagree about whether there is a match at all.</a:t>
            </a:r>
          </a:p>
          <a:p>
            <a:endParaRPr lang="en-US" dirty="0"/>
          </a:p>
          <a:p>
            <a:r>
              <a:rPr lang="en-US" dirty="0"/>
              <a:t>* We call this last group Difference Witnesses – a </a:t>
            </a:r>
            <a:r>
              <a:rPr lang="en-US" dirty="0" err="1"/>
              <a:t>regex,input</a:t>
            </a:r>
            <a:r>
              <a:rPr lang="en-US" dirty="0"/>
              <a:t> pair that elicits a difference between some pair of regex engines</a:t>
            </a:r>
          </a:p>
          <a:p>
            <a:endParaRPr lang="en-US" dirty="0"/>
          </a:p>
          <a:p>
            <a:r>
              <a:rPr lang="en-US" dirty="0"/>
              <a:t>* We found that difference witnesses are not rare. Fully 15% of the regexes participated in a difference witness between some pair of regex engines.</a:t>
            </a:r>
          </a:p>
          <a:p>
            <a:endParaRPr lang="en-US" dirty="0"/>
          </a:p>
          <a:p>
            <a:r>
              <a:rPr lang="en-US" dirty="0"/>
              <a:t>TRANSITION</a:t>
            </a:r>
          </a:p>
          <a:p>
            <a:r>
              <a:rPr lang="en-US" dirty="0"/>
              <a:t>We looked at the root causes of these differences. Today, I’ll categorize them into three groups.</a:t>
            </a:r>
          </a:p>
          <a:p>
            <a:endParaRPr lang="en-US" dirty="0"/>
          </a:p>
          <a:p>
            <a:r>
              <a:rPr lang="en-US" dirty="0"/>
              <a:t>========</a:t>
            </a:r>
          </a:p>
          <a:p>
            <a:endParaRPr lang="en-US" dirty="0"/>
          </a:p>
          <a:p>
            <a:r>
              <a:rPr lang="en-US" dirty="0"/>
              <a:t>We identified at least one difference witness for 15% of the regexes.</a:t>
            </a:r>
          </a:p>
          <a:p>
            <a:r>
              <a:rPr lang="en-US" dirty="0"/>
              <a:t>These</a:t>
            </a:r>
            <a:r>
              <a:rPr lang="en-US" baseline="0" dirty="0"/>
              <a:t> are regexes that compiled in some pair of languages but disagreed in some way about the match.</a:t>
            </a:r>
          </a:p>
          <a:p>
            <a:r>
              <a:rPr lang="en-US" baseline="0" dirty="0"/>
              <a:t>Among those:</a:t>
            </a:r>
          </a:p>
          <a:p>
            <a:pPr marL="171450" indent="-171450">
              <a:buFontTx/>
              <a:buChar char="-"/>
            </a:pPr>
            <a:r>
              <a:rPr lang="en-US" baseline="0" dirty="0"/>
              <a:t>8% of the regexes had a match witness</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aseline="0" dirty="0"/>
              <a:t>4% had a substring witness</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aseline="0" dirty="0"/>
              <a:t>7% had a capture witness</a:t>
            </a:r>
          </a:p>
          <a:p>
            <a:pPr marL="171450" marR="0" indent="-171450" algn="l" defTabSz="914400" rtl="0" eaLnBrk="1" fontAlgn="base" latinLnBrk="0" hangingPunct="1">
              <a:lnSpc>
                <a:spcPct val="100000"/>
              </a:lnSpc>
              <a:spcBef>
                <a:spcPct val="30000"/>
              </a:spcBef>
              <a:spcAft>
                <a:spcPct val="0"/>
              </a:spcAft>
              <a:buClrTx/>
              <a:buSzTx/>
              <a:buFontTx/>
              <a:buChar char="-"/>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This means that, ceteris paribus, about 15% of the time a developer copy/pastes a regex across a language boundary it will have different behavior in the new programming language. Assuming the behavior of the regex in the old language was “correct” according to application semantics, some regex porting will be required.</a:t>
            </a:r>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44</a:t>
            </a:fld>
            <a:endParaRPr lang="en-US" altLang="ko-KR"/>
          </a:p>
        </p:txBody>
      </p:sp>
    </p:spTree>
    <p:extLst>
      <p:ext uri="{BB962C8B-B14F-4D97-AF65-F5344CB8AC3E}">
        <p14:creationId xmlns:p14="http://schemas.microsoft.com/office/powerpoint/2010/main" val="3765024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dirty="0"/>
              <a:t>…We looked at the root causes of these differences. Today, I’ll categorize them into three groups.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table shows all of the differences we identified, through a mix of manual and automatic analysis.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 In this first group are behavioral differences that are well documented and can be easily addressed through a translation layer using existing compiler techniques.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 In the second group are behavioral differences that seem harder to translate – they don’t follow documentation, so they can only be discovered through experiments like this one. Some of them could then be translated, others less so.</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 In the third group are regex engine bugs. We found these through differential testing – 7 of the engines agreed, and one did something unaccountable. We reported these to the maintainers, leading to fixes in Python, JavaScript, and Rust.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TRANSITION</a:t>
            </a:r>
          </a:p>
          <a:p>
            <a:pPr marL="0" indent="0">
              <a:buFont typeface="Arial" panose="020B0604020202020204" pitchFamily="34" charset="0"/>
              <a:buNone/>
            </a:pPr>
            <a:r>
              <a:rPr lang="en-US" dirty="0"/>
              <a:t>In summary, in this experiment we found that changing regex engines will bring security from ReDoS – but at the risk of introducing correctness errors into your software. Care should be taken when porting a regex from one engine to another, and thorough, representative test suites will be critical in this process.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final solution I’ll discuss is acceleration: speeding up an existing regex engine.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chart breaks down the differences we identified by comparing the behavior of a &lt;regex, input&gt; pair in different programming languages.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Grey cells: behavior that is not specified in the documentation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Two noteworthy regions of this chart:</a:t>
            </a:r>
          </a:p>
          <a:p>
            <a:pPr marL="171450" indent="-171450">
              <a:buFont typeface="Arial" panose="020B0604020202020204" pitchFamily="34" charset="0"/>
              <a:buChar char="•"/>
            </a:pPr>
            <a:r>
              <a:rPr lang="en-US" dirty="0"/>
              <a:t>The same regex notation describes the same feature, but it behaves differently.  The difference in behavior appears to be a legitimate interpretation of the regex specification, but these appear difficult to faithfully translate. The differences are typically not documented, and so without these experiments a translation effort would be hazardous. </a:t>
            </a:r>
          </a:p>
          <a:p>
            <a:pPr marL="171450" indent="-171450">
              <a:buFont typeface="Arial" panose="020B0604020202020204" pitchFamily="34" charset="0"/>
              <a:buChar char="•"/>
            </a:pPr>
            <a:r>
              <a:rPr lang="en-US" dirty="0"/>
              <a:t>The examples at the bottom are also examples of different behavior between regex engines. Unlike the previous set, there’s no good reason for these differences. The development teams have confirmed these are bugs in the relevant regex engines.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TRANSITION:</a:t>
            </a:r>
          </a:p>
          <a:p>
            <a:pPr marL="0" indent="0">
              <a:buFont typeface="Arial" panose="020B0604020202020204" pitchFamily="34" charset="0"/>
              <a:buNone/>
            </a:pPr>
            <a:r>
              <a:rPr lang="en-US" dirty="0"/>
              <a:t>TODO</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45</a:t>
            </a:fld>
            <a:endParaRPr lang="en-US" altLang="ko-KR"/>
          </a:p>
        </p:txBody>
      </p:sp>
    </p:spTree>
    <p:extLst>
      <p:ext uri="{BB962C8B-B14F-4D97-AF65-F5344CB8AC3E}">
        <p14:creationId xmlns:p14="http://schemas.microsoft.com/office/powerpoint/2010/main" val="42072392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final solution I’ll discuss is acceleration: speeding up an existing regex engine.</a:t>
            </a:r>
          </a:p>
          <a:p>
            <a:endParaRPr lang="en-US" dirty="0"/>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46</a:t>
            </a:fld>
            <a:endParaRPr lang="en-US" altLang="ko-KR"/>
          </a:p>
        </p:txBody>
      </p:sp>
    </p:spTree>
    <p:extLst>
      <p:ext uri="{BB962C8B-B14F-4D97-AF65-F5344CB8AC3E}">
        <p14:creationId xmlns:p14="http://schemas.microsoft.com/office/powerpoint/2010/main" val="19817842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previous experiment, we found that it would be difficult to substitute a faster regex engine for a slower one – you would get better match performance, but at the risk of affecting the correctness of your software due to semantic changes.</a:t>
            </a:r>
          </a:p>
          <a:p>
            <a:endParaRPr lang="en-US" dirty="0"/>
          </a:p>
          <a:p>
            <a:r>
              <a:rPr lang="en-US" dirty="0"/>
              <a:t>Here, I consider</a:t>
            </a:r>
          </a:p>
          <a:p>
            <a:r>
              <a:rPr lang="en-US" dirty="0"/>
              <a:t>* How we can make a backtracking regex engine run faster</a:t>
            </a:r>
          </a:p>
          <a:p>
            <a:r>
              <a:rPr lang="en-US" dirty="0"/>
              <a:t>* Without changing its match behavior</a:t>
            </a:r>
          </a:p>
          <a:p>
            <a:r>
              <a:rPr lang="en-US" dirty="0"/>
              <a:t>* And without paying too much in other dimensions, like space and engineering cost</a:t>
            </a:r>
          </a:p>
          <a:p>
            <a:endParaRPr lang="en-US" dirty="0"/>
          </a:p>
          <a:p>
            <a:r>
              <a:rPr lang="en-US" dirty="0"/>
              <a:t>TRANSITION</a:t>
            </a:r>
          </a:p>
          <a:p>
            <a:r>
              <a:rPr lang="en-US" dirty="0"/>
              <a:t>The approach we’ll consider is called memoization.</a:t>
            </a:r>
          </a:p>
          <a:p>
            <a:r>
              <a:rPr lang="en-US" dirty="0"/>
              <a:t>It has been proposed in the past, but no one has figured out how to make it cheap enough to be practical.</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47</a:t>
            </a:fld>
            <a:endParaRPr lang="en-US" altLang="ko-KR"/>
          </a:p>
        </p:txBody>
      </p:sp>
    </p:spTree>
    <p:extLst>
      <p:ext uri="{BB962C8B-B14F-4D97-AF65-F5344CB8AC3E}">
        <p14:creationId xmlns:p14="http://schemas.microsoft.com/office/powerpoint/2010/main" val="40738157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approach we’ll consider is called memoization.</a:t>
            </a:r>
          </a:p>
          <a:p>
            <a:r>
              <a:rPr lang="en-US" dirty="0"/>
              <a:t>It has been proposed in the past, but no one has figured out how to make it cheap enough to be practical.</a:t>
            </a:r>
          </a:p>
          <a:p>
            <a:endParaRPr lang="en-US" dirty="0"/>
          </a:p>
          <a:p>
            <a:r>
              <a:rPr lang="en-US" dirty="0"/>
              <a:t>Let me explain first how FULL MEMOIZATION works.</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We’ve got our input, and the regex engine will simulate the automaton on this input.</a:t>
            </a:r>
          </a:p>
          <a:p>
            <a:endParaRPr lang="en-US" dirty="0"/>
          </a:p>
          <a:p>
            <a:r>
              <a:rPr lang="en-US" dirty="0"/>
              <a:t>Earlier I explained how regex engines work.</a:t>
            </a:r>
          </a:p>
          <a:p>
            <a:r>
              <a:rPr lang="en-US" dirty="0"/>
              <a:t>They employ a backtracking search,</a:t>
            </a:r>
          </a:p>
          <a:p>
            <a:r>
              <a:rPr lang="en-US" dirty="0"/>
              <a:t>  and explore every potentially-feasible path through the automaton.</a:t>
            </a:r>
          </a:p>
          <a:p>
            <a:endParaRPr lang="en-US" dirty="0"/>
          </a:p>
          <a:p>
            <a:r>
              <a:rPr lang="en-US" dirty="0"/>
              <a:t>So while matching "aa!", we'll see simulation paths like these:</a:t>
            </a:r>
          </a:p>
          <a:p>
            <a:r>
              <a:rPr lang="en-US" dirty="0"/>
              <a:t>  * We start at node 1 (the node marked "a"), at string offset 1</a:t>
            </a:r>
          </a:p>
          <a:p>
            <a:r>
              <a:rPr lang="en-US" dirty="0"/>
              <a:t>  * When we see an "a", we have a choice of the inner or the outer loop</a:t>
            </a:r>
          </a:p>
          <a:p>
            <a:r>
              <a:rPr lang="en-US" dirty="0"/>
              <a:t>  * Let's favor the inner loop, so we'll move to node 1, offset 2, and try the other path later</a:t>
            </a:r>
          </a:p>
          <a:p>
            <a:r>
              <a:rPr lang="en-US" dirty="0"/>
              <a:t>  * We'll keep doing this and eventually mismatch</a:t>
            </a:r>
          </a:p>
          <a:p>
            <a:r>
              <a:rPr lang="en-US" dirty="0"/>
              <a:t>  * Then we'll backtrack -- let's suppose we try the other choice back at the beginning</a:t>
            </a:r>
          </a:p>
          <a:p>
            <a:r>
              <a:rPr lang="en-US" dirty="0"/>
              <a:t>     Now we're at Node 1, offset 2 again.</a:t>
            </a:r>
          </a:p>
          <a:p>
            <a:r>
              <a:rPr lang="en-US" dirty="0"/>
              <a:t>  * From there, we can get to node 1, offset 3 again, and so on</a:t>
            </a:r>
          </a:p>
          <a:p>
            <a:endParaRPr lang="en-US" dirty="0"/>
          </a:p>
          <a:p>
            <a:r>
              <a:rPr lang="en-US" dirty="0"/>
              <a:t>You can see that we're retracing our steps along different paths.</a:t>
            </a:r>
          </a:p>
          <a:p>
            <a:r>
              <a:rPr lang="en-US" dirty="0"/>
              <a:t>The NFA simulation is visiting the same vertices at the same offsets over and over again.</a:t>
            </a:r>
          </a:p>
          <a:p>
            <a:endParaRPr lang="en-US" dirty="0"/>
          </a:p>
          <a:p>
            <a:r>
              <a:rPr lang="en-US" dirty="0"/>
              <a:t>That makes sense when you look at the definition of ambiguity.</a:t>
            </a:r>
          </a:p>
          <a:p>
            <a:r>
              <a:rPr lang="en-US" dirty="0"/>
              <a:t>A regex is ambiguous if there are multiple paths in the automaton that lead to the exact same place – it would be redundant to try both of them.</a:t>
            </a:r>
          </a:p>
          <a:p>
            <a:endParaRPr lang="en-US" dirty="0"/>
          </a:p>
          <a:p>
            <a:r>
              <a:rPr lang="en-US" dirty="0"/>
              <a:t>A natural solution to avoid redundant paths is a technique called memoization.</a:t>
            </a:r>
          </a:p>
          <a:p>
            <a:r>
              <a:rPr lang="en-US" dirty="0"/>
              <a:t>Essentially, memoization introduces bread crumbs into the NFA simulation,</a:t>
            </a:r>
          </a:p>
          <a:p>
            <a:r>
              <a:rPr lang="en-US" dirty="0"/>
              <a:t>   and if the simulation encounters a bread crumb then it knows that that path didn’t work.</a:t>
            </a:r>
          </a:p>
          <a:p>
            <a:endParaRPr lang="en-US" dirty="0"/>
          </a:p>
          <a:p>
            <a:r>
              <a:rPr lang="en-US" dirty="0"/>
              <a:t>During the simulation, we can mark the node-offset pairs as we visit them, like so</a:t>
            </a:r>
          </a:p>
          <a:p>
            <a:r>
              <a:rPr lang="en-US" dirty="0"/>
              <a:t>  *</a:t>
            </a:r>
          </a:p>
          <a:p>
            <a:r>
              <a:rPr lang="en-US" dirty="0"/>
              <a:t>  *</a:t>
            </a:r>
          </a:p>
          <a:p>
            <a:endParaRPr lang="en-US" dirty="0"/>
          </a:p>
          <a:p>
            <a:r>
              <a:rPr lang="en-US" dirty="0"/>
              <a:t>Then when we backtrack, we can see the redundancy and short-circuit those paths.</a:t>
            </a:r>
          </a:p>
          <a:p>
            <a:endParaRPr lang="en-US" dirty="0"/>
          </a:p>
          <a:p>
            <a:r>
              <a:rPr lang="en-US" dirty="0"/>
              <a:t>I’ve proved an unsurprising theorem about this:</a:t>
            </a:r>
          </a:p>
          <a:p>
            <a:r>
              <a:rPr lang="en-US" dirty="0"/>
              <a:t>If we memoize visits to every vertex, the simulation will run in linear steps for the input w,</a:t>
            </a:r>
          </a:p>
          <a:p>
            <a:r>
              <a:rPr lang="en-US" dirty="0"/>
              <a:t>And it will require the one copy of the string for each vertex being </a:t>
            </a:r>
            <a:r>
              <a:rPr lang="en-US" dirty="0" err="1"/>
              <a:t>memoized</a:t>
            </a:r>
            <a:r>
              <a:rPr lang="en-US" dirty="0"/>
              <a:t>.</a:t>
            </a:r>
          </a:p>
          <a:p>
            <a:endParaRPr lang="en-US" dirty="0"/>
          </a:p>
          <a:p>
            <a:r>
              <a:rPr lang="en-US" dirty="0"/>
              <a:t>TRANSITION</a:t>
            </a:r>
          </a:p>
          <a:p>
            <a:r>
              <a:rPr lang="en-US" dirty="0"/>
              <a:t>I've implemented a prototype regex engine to illustrate this approach.</a:t>
            </a:r>
          </a:p>
          <a:p>
            <a:r>
              <a:rPr lang="en-US" dirty="0"/>
              <a:t>Let’s take a look at its performance.</a:t>
            </a:r>
          </a:p>
          <a:p>
            <a:endParaRPr lang="en-US" dirty="0"/>
          </a:p>
          <a:p>
            <a:r>
              <a:rPr lang="en-US" dirty="0"/>
              <a:t>=====</a:t>
            </a:r>
          </a:p>
          <a:p>
            <a:endParaRPr lang="en-US" dirty="0"/>
          </a:p>
          <a:p>
            <a:r>
              <a:rPr lang="en-US" dirty="0"/>
              <a:t>Also note that unlike changing the core algorithm, with memoization it is easy to prove that the engine’s semantics will be preserved.</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48</a:t>
            </a:fld>
            <a:endParaRPr lang="en-US" altLang="ko-KR"/>
          </a:p>
        </p:txBody>
      </p:sp>
    </p:spTree>
    <p:extLst>
      <p:ext uri="{BB962C8B-B14F-4D97-AF65-F5344CB8AC3E}">
        <p14:creationId xmlns:p14="http://schemas.microsoft.com/office/powerpoint/2010/main" val="3399873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its performance.</a:t>
            </a:r>
          </a:p>
          <a:p>
            <a:endParaRPr lang="en-US" dirty="0"/>
          </a:p>
          <a:p>
            <a:r>
              <a:rPr lang="en-US" dirty="0"/>
              <a:t>This chart shows the number of steps in the NFA simulation for this exponential regex.</a:t>
            </a:r>
          </a:p>
          <a:p>
            <a:r>
              <a:rPr lang="en-US" dirty="0"/>
              <a:t>The blue line is the current behavior of most regex engines.</a:t>
            </a:r>
          </a:p>
          <a:p>
            <a:r>
              <a:rPr lang="en-US" dirty="0"/>
              <a:t>The orange line is the behavior of our prototype.</a:t>
            </a:r>
          </a:p>
          <a:p>
            <a:r>
              <a:rPr lang="en-US" dirty="0"/>
              <a:t>* As expected, memoization changes the worst-case behavior</a:t>
            </a:r>
          </a:p>
          <a:p>
            <a:r>
              <a:rPr lang="en-US" dirty="0"/>
              <a:t>*   from exponential to linear growth</a:t>
            </a:r>
          </a:p>
          <a:p>
            <a:endParaRPr lang="en-US" dirty="0"/>
          </a:p>
          <a:p>
            <a:r>
              <a:rPr lang="en-US" dirty="0"/>
              <a:t>TRANSITION</a:t>
            </a:r>
          </a:p>
          <a:p>
            <a:r>
              <a:rPr lang="en-US" dirty="0"/>
              <a:t>This approach offers a great improvement in time complexity.</a:t>
            </a:r>
          </a:p>
          <a:p>
            <a:r>
              <a:rPr lang="en-US" dirty="0"/>
              <a:t>But what about space costs?</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49</a:t>
            </a:fld>
            <a:endParaRPr lang="en-US" altLang="ko-KR"/>
          </a:p>
        </p:txBody>
      </p:sp>
    </p:spTree>
    <p:extLst>
      <p:ext uri="{BB962C8B-B14F-4D97-AF65-F5344CB8AC3E}">
        <p14:creationId xmlns:p14="http://schemas.microsoft.com/office/powerpoint/2010/main" val="31896913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approach offers a great improvement in time complexity.</a:t>
            </a:r>
          </a:p>
          <a:p>
            <a:r>
              <a:rPr lang="en-US" dirty="0"/>
              <a:t>    But what about space costs?</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 full memoization scheme requires making as many copies of the input string as there are NFA vertices.</a:t>
            </a:r>
          </a:p>
          <a:p>
            <a:endParaRPr lang="en-US" dirty="0"/>
          </a:p>
          <a:p>
            <a:r>
              <a:rPr lang="en-US" dirty="0"/>
              <a:t>How many NFA vertices do regexes typically have?</a:t>
            </a:r>
          </a:p>
          <a:p>
            <a:r>
              <a:rPr lang="en-US" dirty="0"/>
              <a:t>This chart shows the distribution of NFA sizes for the regexes from our corpus, i.e. the typical space multiplier for memoization.</a:t>
            </a:r>
          </a:p>
          <a:p>
            <a:r>
              <a:rPr lang="en-US" dirty="0"/>
              <a:t>* If we memoize all vertices, we’ll need 20 to 40 copies of the input string for typical regexes.</a:t>
            </a:r>
          </a:p>
          <a:p>
            <a:r>
              <a:rPr lang="en-US" dirty="0"/>
              <a:t>  In some cases this might be acceptable.</a:t>
            </a:r>
          </a:p>
          <a:p>
            <a:r>
              <a:rPr lang="en-US" dirty="0"/>
              <a:t>  But if input strings can be long, this space cost may be too much for practical purposes.</a:t>
            </a:r>
          </a:p>
          <a:p>
            <a:r>
              <a:rPr lang="en-US" dirty="0"/>
              <a:t>  For example, the Stack Overflow problem from earlier involved very long input strings -- adding an order of magnitude to the memory costs in such cases could be problematic.</a:t>
            </a:r>
          </a:p>
          <a:p>
            <a:endParaRPr lang="en-US" dirty="0"/>
          </a:p>
          <a:p>
            <a:r>
              <a:rPr lang="en-US" dirty="0"/>
              <a:t>* Fortunately, I have shown that we can memoize a selected subset of the vertices, obtaining the same time guarantee with lower space cost.</a:t>
            </a:r>
          </a:p>
          <a:p>
            <a:r>
              <a:rPr lang="en-US" dirty="0"/>
              <a:t>* For 99% of real-world regexes, this set of states is consistently quite small.</a:t>
            </a:r>
          </a:p>
          <a:p>
            <a:endParaRPr lang="en-US" dirty="0"/>
          </a:p>
          <a:p>
            <a:r>
              <a:rPr lang="en-US" dirty="0"/>
              <a:t>* I've gone further, and shown that we can memoize still fewer vertices to trade a slightly larger time cost for even less space.</a:t>
            </a:r>
          </a:p>
          <a:p>
            <a:r>
              <a:rPr lang="en-US" dirty="0"/>
              <a:t>* This nets us a slightly tighter distribution than the previous scheme.</a:t>
            </a:r>
          </a:p>
          <a:p>
            <a:endParaRPr lang="en-US" dirty="0"/>
          </a:p>
          <a:p>
            <a:r>
              <a:rPr lang="en-US" dirty="0"/>
              <a:t>TRANSITION</a:t>
            </a:r>
          </a:p>
          <a:p>
            <a:r>
              <a:rPr lang="en-US" dirty="0"/>
              <a:t>So far so good – using selective memoization, we can dramatically reduce the space cost  without degrading the linear time guarantee.</a:t>
            </a:r>
          </a:p>
          <a:p>
            <a:r>
              <a:rPr lang="en-US" dirty="0"/>
              <a:t>Can we do better?</a:t>
            </a:r>
          </a:p>
          <a:p>
            <a:endParaRPr lang="en-US" dirty="0"/>
          </a:p>
          <a:p>
            <a:r>
              <a:rPr lang="en-US" dirty="0"/>
              <a:t>=======</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The 75th percentile of both all regexes and only the super-linear regexes is between 30 and 40 (31 and 38, respectively) </a:t>
            </a:r>
            <a:endParaRPr lang="en-US" dirty="0"/>
          </a:p>
          <a:p>
            <a:endParaRPr lang="en-US" dirty="0"/>
          </a:p>
          <a:p>
            <a:r>
              <a:rPr lang="en-US" dirty="0"/>
              <a:t>Whiskers are the (1,99) percentiles.</a:t>
            </a:r>
          </a:p>
          <a:p>
            <a:r>
              <a:rPr lang="en-US" dirty="0"/>
              <a:t>Measure is of 150K regexes from the corpus of 537K, i.e. about 29%.</a:t>
            </a:r>
          </a:p>
          <a:p>
            <a:r>
              <a:rPr lang="en-US" dirty="0"/>
              <a:t>The remainder use features that the prototype does not support.</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50</a:t>
            </a:fld>
            <a:endParaRPr lang="en-US" altLang="ko-KR"/>
          </a:p>
        </p:txBody>
      </p:sp>
    </p:spTree>
    <p:extLst>
      <p:ext uri="{BB962C8B-B14F-4D97-AF65-F5344CB8AC3E}">
        <p14:creationId xmlns:p14="http://schemas.microsoft.com/office/powerpoint/2010/main" val="22973324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so good – using selective memoization, we can dramatically reduce the space cost without degrading the linear time guarantee.</a:t>
            </a:r>
          </a:p>
          <a:p>
            <a:r>
              <a:rPr lang="en-US" dirty="0"/>
              <a:t>  Can we do better?</a:t>
            </a:r>
          </a:p>
          <a:p>
            <a:endParaRPr lang="en-US" dirty="0"/>
          </a:p>
          <a:p>
            <a:r>
              <a:rPr lang="en-US" dirty="0"/>
              <a:t>I’ll look at three ways to STORE the memo table, and we’ll see which one can do so the most efficiently.</a:t>
            </a:r>
          </a:p>
          <a:p>
            <a:endParaRPr lang="en-US" dirty="0"/>
          </a:p>
          <a:p>
            <a:r>
              <a:rPr lang="en-US" dirty="0"/>
              <a:t>* We’ll start out with what’s called a full memo table.</a:t>
            </a:r>
          </a:p>
          <a:p>
            <a:r>
              <a:rPr lang="en-US" dirty="0"/>
              <a:t>* Each column is the memoization record for a vertex</a:t>
            </a:r>
          </a:p>
          <a:p>
            <a:r>
              <a:rPr lang="en-US" dirty="0"/>
              <a:t>* Each row corresponds to an offset in the string</a:t>
            </a:r>
          </a:p>
          <a:p>
            <a:r>
              <a:rPr lang="en-US" dirty="0"/>
              <a:t>* We start by marking the outcome at each vertex-offset pair as unknown</a:t>
            </a:r>
          </a:p>
          <a:p>
            <a:r>
              <a:rPr lang="en-US" dirty="0"/>
              <a:t>* As we find cells that don’t work during the simulation, we’ll replace them</a:t>
            </a:r>
          </a:p>
          <a:p>
            <a:r>
              <a:rPr lang="en-US" dirty="0"/>
              <a:t>* with </a:t>
            </a:r>
            <a:r>
              <a:rPr lang="en-US" dirty="0" err="1"/>
              <a:t>xs</a:t>
            </a:r>
            <a:endParaRPr lang="en-US" dirty="0"/>
          </a:p>
          <a:p>
            <a:r>
              <a:rPr lang="en-US" dirty="0"/>
              <a:t>During the simulation, if we encounter an X we know it won't work and can short-circuit. If we encounter an unknown, we will explore it.</a:t>
            </a:r>
          </a:p>
          <a:p>
            <a:endParaRPr lang="en-US" dirty="0"/>
          </a:p>
          <a:p>
            <a:r>
              <a:rPr lang="en-US" dirty="0"/>
              <a:t>* This scheme can be implemented with a bitmap, for fast access.</a:t>
            </a:r>
          </a:p>
          <a:p>
            <a:r>
              <a:rPr lang="en-US" dirty="0"/>
              <a:t>* It might waste a lot of space though – in column B we paid for a full copy of the input string that we didn’t use</a:t>
            </a:r>
          </a:p>
          <a:p>
            <a:endParaRPr lang="en-US" dirty="0"/>
          </a:p>
          <a:p>
            <a:r>
              <a:rPr lang="en-US" dirty="0"/>
              <a:t>TRANSITION</a:t>
            </a:r>
          </a:p>
          <a:p>
            <a:r>
              <a:rPr lang="en-US" dirty="0"/>
              <a:t>Perhaps we can do better by only paying for what we actually use.</a:t>
            </a:r>
          </a:p>
          <a:p>
            <a:endParaRPr lang="en-US" dirty="0"/>
          </a:p>
          <a:p>
            <a:r>
              <a:rPr lang="en-US" dirty="0"/>
              <a:t>=======</a:t>
            </a:r>
          </a:p>
          <a:p>
            <a:endParaRPr lang="en-US" dirty="0"/>
          </a:p>
          <a:p>
            <a:r>
              <a:rPr lang="en-US" dirty="0"/>
              <a:t>Whiskers are the (1,99) percentiles.</a:t>
            </a:r>
          </a:p>
          <a:p>
            <a:r>
              <a:rPr lang="en-US" dirty="0"/>
              <a:t>Measure is of 150K regexes from the corpus of 537K, i.e. about 29%.</a:t>
            </a:r>
          </a:p>
          <a:p>
            <a:r>
              <a:rPr lang="en-US" dirty="0"/>
              <a:t>The remainder use features that the prototype does not support.</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51</a:t>
            </a:fld>
            <a:endParaRPr lang="en-US" altLang="ko-KR"/>
          </a:p>
        </p:txBody>
      </p:sp>
    </p:spTree>
    <p:extLst>
      <p:ext uri="{BB962C8B-B14F-4D97-AF65-F5344CB8AC3E}">
        <p14:creationId xmlns:p14="http://schemas.microsoft.com/office/powerpoint/2010/main" val="260655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Gill Sans MT" panose="020B0502020104020203" pitchFamily="34" charset="77"/>
              </a:rPr>
              <a:t>Regular expressions are a popular tool for string matching problems.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Let me tell you what you’ll need to know about them.</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Conceptually, regexes are a means of encoding a</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 </a:t>
            </a:r>
            <a:r>
              <a:rPr lang="en-US" b="1" dirty="0"/>
              <a:t>regular language</a:t>
            </a:r>
            <a:r>
              <a:rPr lang="en-US" dirty="0"/>
              <a:t>: some useful subset of all possible strings, like “strings that look like email addresses”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They are supported in all mainstream PLs, and are widely used in practice.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By one estimate, about 40% of software projects use regexes in one way or another.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Practically, engineers encode regex string constraints using</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 three core regex operations: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b="0" dirty="0"/>
              <a:t>* Concatenation, * repetition, * disjunction</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b="0" dirty="0"/>
              <a:t>Most programming languages offer about 30 distinct regex operations</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Let me show you a few examples: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 Here’s a regex that matches email addresses, taken from the popular Django web framework. You can see that it looks like a generalization of your own email address: “Your username, an @, and then the domain name”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 Here’s a regex for IPv4 addresses: 4 sets of 1-3 digits, separated by periods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 Here’s a regex for Windows usernames: it starts with a letter or a number, and then contains letters, numbers, underscores, and periods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ko-KR"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ko-KR" b="0" baseline="0" dirty="0"/>
              <a:t>TRANSITION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ko-KR" b="0" baseline="0" dirty="0"/>
              <a:t>Next I’d like to share a diagram to help you understand the regex notation, and then I’ll show you how these regexes might be used in practice.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ko-KR"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ko-KR" b="0" baseline="0" dirty="0"/>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ko-KR"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Practitioners have extended regular expressions beyond automata 101.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Real-world regexes are expressive enough that you can encode NP-hard problems with them.</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ko-KR"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 But various researchers have showed that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 Although some regexes have linear worst-case match time,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 Other regexes will have polynomial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 Or even exponential worst-case match times as a function of the length of the input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ko-KR" b="0" baseline="0" dirty="0"/>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7</a:t>
            </a:fld>
            <a:endParaRPr lang="en-US" altLang="ko-KR"/>
          </a:p>
        </p:txBody>
      </p:sp>
    </p:spTree>
    <p:extLst>
      <p:ext uri="{BB962C8B-B14F-4D97-AF65-F5344CB8AC3E}">
        <p14:creationId xmlns:p14="http://schemas.microsoft.com/office/powerpoint/2010/main" val="30583469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…Perhaps we can do better by only paying for what we use.</a:t>
            </a:r>
          </a:p>
          <a:p>
            <a:endParaRPr lang="en-US" dirty="0"/>
          </a:p>
          <a:p>
            <a:r>
              <a:rPr lang="en-US" dirty="0"/>
              <a:t>* This approach is called a negative table – we’ll only mark places that WON’T work. This is a traditional technique in memoization.</a:t>
            </a:r>
          </a:p>
          <a:p>
            <a:endParaRPr lang="en-US" dirty="0"/>
          </a:p>
          <a:p>
            <a:r>
              <a:rPr lang="en-US" dirty="0"/>
              <a:t>* Again we have columns for vertices</a:t>
            </a:r>
          </a:p>
          <a:p>
            <a:r>
              <a:rPr lang="en-US" dirty="0"/>
              <a:t>* And rows for string offsets</a:t>
            </a:r>
          </a:p>
          <a:p>
            <a:endParaRPr lang="en-US" dirty="0"/>
          </a:p>
          <a:p>
            <a:r>
              <a:rPr lang="en-US" dirty="0"/>
              <a:t>* This time, we’ll start out with an empty table</a:t>
            </a:r>
          </a:p>
          <a:p>
            <a:r>
              <a:rPr lang="en-US" dirty="0"/>
              <a:t>* As we find failed paths, we’ll mark those</a:t>
            </a:r>
          </a:p>
          <a:p>
            <a:r>
              <a:rPr lang="en-US" dirty="0"/>
              <a:t>But we’ll never pay for cells we don’t visit.</a:t>
            </a:r>
          </a:p>
          <a:p>
            <a:endParaRPr lang="en-US" dirty="0"/>
          </a:p>
          <a:p>
            <a:r>
              <a:rPr lang="en-US" dirty="0"/>
              <a:t>* If we use a structure like a hash table, this gives us fast access and no wasted space.</a:t>
            </a:r>
          </a:p>
          <a:p>
            <a:endParaRPr lang="en-US" dirty="0"/>
          </a:p>
          <a:p>
            <a:r>
              <a:rPr lang="en-US" dirty="0"/>
              <a:t>TRANSITION</a:t>
            </a:r>
          </a:p>
          <a:p>
            <a:r>
              <a:rPr lang="en-US" dirty="0"/>
              <a:t>But perhaps we can do even better, by tailoring our table encoding to the problem context.</a:t>
            </a:r>
          </a:p>
          <a:p>
            <a:endParaRPr lang="en-US" dirty="0"/>
          </a:p>
          <a:p>
            <a:endParaRPr lang="en-US" dirty="0"/>
          </a:p>
          <a:p>
            <a:r>
              <a:rPr lang="en-US" dirty="0"/>
              <a:t>=======</a:t>
            </a:r>
          </a:p>
          <a:p>
            <a:endParaRPr lang="en-US" dirty="0"/>
          </a:p>
          <a:p>
            <a:r>
              <a:rPr lang="en-US" dirty="0"/>
              <a:t>Whiskers are the (1,99) percentiles.</a:t>
            </a:r>
          </a:p>
          <a:p>
            <a:r>
              <a:rPr lang="en-US" dirty="0"/>
              <a:t>Measure is of 150K regexes from the corpus of 537K, i.e. about 29%.</a:t>
            </a:r>
          </a:p>
          <a:p>
            <a:r>
              <a:rPr lang="en-US" dirty="0"/>
              <a:t>The remainder use features that the prototype does not support.</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52</a:t>
            </a:fld>
            <a:endParaRPr lang="en-US" altLang="ko-KR"/>
          </a:p>
        </p:txBody>
      </p:sp>
    </p:spTree>
    <p:extLst>
      <p:ext uri="{BB962C8B-B14F-4D97-AF65-F5344CB8AC3E}">
        <p14:creationId xmlns:p14="http://schemas.microsoft.com/office/powerpoint/2010/main" val="42319025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…But perhaps we can do even better, by tailoring our table encoding to the problem context.</a:t>
            </a:r>
          </a:p>
          <a:p>
            <a:endParaRPr lang="en-US" dirty="0"/>
          </a:p>
          <a:p>
            <a:r>
              <a:rPr lang="en-US" dirty="0"/>
              <a:t>Look at the bottom two tables  here – at the end of the simulation, both are low entropy, with a single value reused in every row – eminently compressible.</a:t>
            </a:r>
          </a:p>
          <a:p>
            <a:r>
              <a:rPr lang="en-US" dirty="0"/>
              <a:t>Perhaps we can take advantage of this low entropy by maintaining a compressed version of the memo table.</a:t>
            </a:r>
          </a:p>
          <a:p>
            <a:endParaRPr lang="en-US" dirty="0"/>
          </a:p>
          <a:p>
            <a:r>
              <a:rPr lang="en-US" dirty="0"/>
              <a:t>It turns out that we can achieve this by applying Robinson’s Run-Length Encoding.</a:t>
            </a:r>
          </a:p>
          <a:p>
            <a:endParaRPr lang="en-US" dirty="0"/>
          </a:p>
          <a:p>
            <a:r>
              <a:rPr lang="en-US" dirty="0"/>
              <a:t>* Here’s the table again.</a:t>
            </a:r>
          </a:p>
          <a:p>
            <a:r>
              <a:rPr lang="en-US" dirty="0"/>
              <a:t>This time, we’ll break up each column into runs, each of which is either a sequence of UNKNOWN or a sequence of KNOWN-FAILURE.</a:t>
            </a:r>
          </a:p>
          <a:p>
            <a:r>
              <a:rPr lang="en-US" dirty="0"/>
              <a:t>* We’ll start with one run of UNKNOWN per column.</a:t>
            </a:r>
          </a:p>
          <a:p>
            <a:r>
              <a:rPr lang="en-US" dirty="0"/>
              <a:t>* During the simulation, we introduce a run of KNOWN-FAILURE.</a:t>
            </a:r>
          </a:p>
          <a:p>
            <a:r>
              <a:rPr lang="en-US" dirty="0"/>
              <a:t>* But this run accretes during the simulation – we maintain low entropy throughout.</a:t>
            </a:r>
          </a:p>
          <a:p>
            <a:endParaRPr kumimoji="1" lang="en-US" sz="1200" kern="1200" dirty="0">
              <a:solidFill>
                <a:schemeClr val="tx1"/>
              </a:solidFill>
              <a:effectLst/>
              <a:latin typeface="Arial" pitchFamily="34" charset="0"/>
              <a:ea typeface="+mn-ea"/>
              <a:cs typeface="Arial" pitchFamily="34" charset="0"/>
            </a:endParaRPr>
          </a:p>
          <a:p>
            <a:r>
              <a:rPr kumimoji="1" lang="en-US" sz="1200" kern="1200" dirty="0">
                <a:solidFill>
                  <a:schemeClr val="tx1"/>
                </a:solidFill>
                <a:effectLst/>
                <a:latin typeface="Arial" pitchFamily="34" charset="0"/>
                <a:ea typeface="+mn-ea"/>
                <a:cs typeface="Arial" pitchFamily="34" charset="0"/>
              </a:rPr>
              <a:t>Why does this work?</a:t>
            </a:r>
          </a:p>
          <a:p>
            <a:r>
              <a:rPr kumimoji="1" lang="en-US" sz="1200" kern="1200" dirty="0">
                <a:solidFill>
                  <a:schemeClr val="tx1"/>
                </a:solidFill>
                <a:effectLst/>
                <a:latin typeface="Arial" pitchFamily="34" charset="0"/>
                <a:ea typeface="+mn-ea"/>
                <a:cs typeface="Arial" pitchFamily="34" charset="0"/>
              </a:rPr>
              <a:t>Intuitively, this is caused by the backtracking search strategy necessitated by regex engines’ leftmost-greedy semantics.</a:t>
            </a:r>
          </a:p>
          <a:p>
            <a:r>
              <a:rPr kumimoji="1" lang="en-US" sz="1200" kern="1200" dirty="0">
                <a:solidFill>
                  <a:schemeClr val="tx1"/>
                </a:solidFill>
                <a:effectLst/>
                <a:latin typeface="Arial" pitchFamily="34" charset="0"/>
                <a:ea typeface="+mn-ea"/>
                <a:cs typeface="Arial" pitchFamily="34" charset="0"/>
              </a:rPr>
              <a:t>The simulation follows a top- to-bottom, left-to-right search, exploring nearby string indices before further ones. This has the consequence that any runs within these automaton nodes will </a:t>
            </a:r>
            <a:r>
              <a:rPr kumimoji="1" lang="en-US" sz="1200" i="1" kern="1200" dirty="0">
                <a:solidFill>
                  <a:schemeClr val="tx1"/>
                </a:solidFill>
                <a:effectLst/>
                <a:latin typeface="Arial" pitchFamily="34" charset="0"/>
                <a:ea typeface="+mn-ea"/>
                <a:cs typeface="Arial" pitchFamily="34" charset="0"/>
              </a:rPr>
              <a:t>accrete </a:t>
            </a:r>
            <a:r>
              <a:rPr kumimoji="1" lang="en-US" sz="1200" kern="1200" dirty="0">
                <a:solidFill>
                  <a:schemeClr val="tx1"/>
                </a:solidFill>
                <a:effectLst/>
                <a:latin typeface="Arial" pitchFamily="34" charset="0"/>
                <a:ea typeface="+mn-ea"/>
                <a:cs typeface="Arial" pitchFamily="34" charset="0"/>
              </a:rPr>
              <a:t>as characters are processed, yielding consistently low entropy within each column.</a:t>
            </a:r>
          </a:p>
          <a:p>
            <a:endParaRPr kumimoji="1" lang="en-US" sz="1200" kern="1200" dirty="0">
              <a:solidFill>
                <a:schemeClr val="tx1"/>
              </a:solidFill>
              <a:effectLst/>
              <a:latin typeface="Arial" pitchFamily="34" charset="0"/>
              <a:ea typeface="+mn-ea"/>
              <a:cs typeface="Arial" pitchFamily="34" charset="0"/>
            </a:endParaRPr>
          </a:p>
          <a:p>
            <a:r>
              <a:rPr kumimoji="1" lang="en-US" sz="1200" kern="1200" dirty="0">
                <a:solidFill>
                  <a:schemeClr val="tx1"/>
                </a:solidFill>
                <a:effectLst/>
                <a:latin typeface="Arial" pitchFamily="34" charset="0"/>
                <a:ea typeface="+mn-ea"/>
                <a:cs typeface="Arial" pitchFamily="34" charset="0"/>
              </a:rPr>
              <a:t>* With an efficient data structure, we get logarithmic access to the columns, and low expected storage costs.</a:t>
            </a:r>
          </a:p>
          <a:p>
            <a:endParaRPr lang="en-US" dirty="0"/>
          </a:p>
          <a:p>
            <a:r>
              <a:rPr lang="en-US" dirty="0"/>
              <a:t>TRANSITION</a:t>
            </a:r>
          </a:p>
          <a:p>
            <a:r>
              <a:rPr lang="en-US" dirty="0"/>
              <a:t>Let’s see how these selection and encoding schemes stack up.</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53</a:t>
            </a:fld>
            <a:endParaRPr lang="en-US" altLang="ko-KR"/>
          </a:p>
        </p:txBody>
      </p:sp>
    </p:spTree>
    <p:extLst>
      <p:ext uri="{BB962C8B-B14F-4D97-AF65-F5344CB8AC3E}">
        <p14:creationId xmlns:p14="http://schemas.microsoft.com/office/powerpoint/2010/main" val="3267638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…Let’s see how these selection and encoding schemes stack up.</a:t>
            </a:r>
          </a:p>
          <a:p>
            <a:endParaRPr lang="en-US" dirty="0"/>
          </a:p>
          <a:p>
            <a:r>
              <a:rPr lang="en-US" dirty="0"/>
              <a:t>This chart shows the distribution of space costs for the 13K super-linear regexes supported in the current prototype, about 30% of all of the SL regexes in our corpus.</a:t>
            </a:r>
          </a:p>
          <a:p>
            <a:endParaRPr lang="en-US" dirty="0"/>
          </a:p>
          <a:p>
            <a:r>
              <a:rPr lang="en-US" dirty="0"/>
              <a:t>The x-axis is the selection scheme, the y-axis is a LOG SCALE, and the colored bars represent the space costs for the various encoding schemes.</a:t>
            </a:r>
          </a:p>
          <a:p>
            <a:endParaRPr lang="en-US" dirty="0"/>
          </a:p>
          <a:p>
            <a:r>
              <a:rPr lang="en-US" dirty="0"/>
              <a:t>* The test strings have length on the order of 10^5-6.</a:t>
            </a:r>
          </a:p>
          <a:p>
            <a:r>
              <a:rPr lang="en-US" dirty="0"/>
              <a:t>* Multiplied by NFA sizes, we end up with significant space costs using full memoization.</a:t>
            </a:r>
          </a:p>
          <a:p>
            <a:r>
              <a:rPr lang="en-US" dirty="0"/>
              <a:t>Using selective memoization, the costs go down significantly, but we are still making copies of the input string itself.</a:t>
            </a:r>
          </a:p>
          <a:p>
            <a:r>
              <a:rPr lang="en-US" dirty="0"/>
              <a:t>* You can see that the blue and orange costs are similar; most table entries are used, so negative tables don't help too much.</a:t>
            </a:r>
          </a:p>
          <a:p>
            <a:r>
              <a:rPr lang="en-US" dirty="0"/>
              <a:t>* Run-length encoding, however, is super effective. For 95% of the regexes we tested, the compression scheme is perfect.</a:t>
            </a:r>
          </a:p>
          <a:p>
            <a:endParaRPr lang="en-US" dirty="0"/>
          </a:p>
          <a:p>
            <a:r>
              <a:rPr lang="en-US" dirty="0"/>
              <a:t>TRANSITION</a:t>
            </a:r>
          </a:p>
          <a:p>
            <a:r>
              <a:rPr lang="en-US" dirty="0"/>
              <a:t>In summary, it appears that the combination of selective memoization and a good encoding scheme can eliminate ReDoS with minimal space costs. Perhaps there is such a thing as a free lunch.</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54</a:t>
            </a:fld>
            <a:endParaRPr lang="en-US" altLang="ko-KR"/>
          </a:p>
        </p:txBody>
      </p:sp>
    </p:spTree>
    <p:extLst>
      <p:ext uri="{BB962C8B-B14F-4D97-AF65-F5344CB8AC3E}">
        <p14:creationId xmlns:p14="http://schemas.microsoft.com/office/powerpoint/2010/main" val="11539083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I have persuaded you of the second part of my thesis:</a:t>
            </a:r>
          </a:p>
          <a:p>
            <a:r>
              <a:rPr lang="en-US" dirty="0"/>
              <a:t>Although existing ReDoS solutions are ineffective or impractical, our new approaches appear promising.</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55</a:t>
            </a:fld>
            <a:endParaRPr lang="en-US" altLang="ko-KR"/>
          </a:p>
        </p:txBody>
      </p:sp>
    </p:spTree>
    <p:extLst>
      <p:ext uri="{BB962C8B-B14F-4D97-AF65-F5344CB8AC3E}">
        <p14:creationId xmlns:p14="http://schemas.microsoft.com/office/powerpoint/2010/main" val="13624800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 I've discussed has appeared in several publications, with more in preparation.</a:t>
            </a:r>
          </a:p>
          <a:p>
            <a:endParaRPr lang="en-US" dirty="0"/>
          </a:p>
          <a:p>
            <a:r>
              <a:rPr lang="en-US" dirty="0"/>
              <a:t>* Before I wrap up, I'd like to share a few recommendations and ideas for future work.</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56</a:t>
            </a:fld>
            <a:endParaRPr lang="en-US" altLang="ko-KR"/>
          </a:p>
        </p:txBody>
      </p:sp>
    </p:spTree>
    <p:extLst>
      <p:ext uri="{BB962C8B-B14F-4D97-AF65-F5344CB8AC3E}">
        <p14:creationId xmlns:p14="http://schemas.microsoft.com/office/powerpoint/2010/main" val="17933033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part of this presentation, I described my findings indicating the ReDoS vulnerabilities may be widespread in practice.</a:t>
            </a:r>
          </a:p>
          <a:p>
            <a:endParaRPr lang="en-US" dirty="0"/>
          </a:p>
          <a:p>
            <a:r>
              <a:rPr lang="en-US" dirty="0"/>
              <a:t>In the second part of this presentation, I evaluated a range of solution approaches according to this conceptual framework:</a:t>
            </a:r>
          </a:p>
          <a:p>
            <a:pPr marL="171450" indent="-171450">
              <a:buFontTx/>
              <a:buChar char="-"/>
            </a:pPr>
            <a:r>
              <a:rPr lang="en-US" dirty="0"/>
              <a:t>Safeguards through resource caps</a:t>
            </a:r>
          </a:p>
          <a:p>
            <a:pPr marL="171450" indent="-171450">
              <a:buFontTx/>
              <a:buChar char="-"/>
            </a:pPr>
            <a:r>
              <a:rPr lang="en-US" dirty="0"/>
              <a:t>Refactoring the regex for an unambiguous equivalent</a:t>
            </a:r>
          </a:p>
          <a:p>
            <a:pPr marL="171450" indent="-171450">
              <a:buFontTx/>
              <a:buChar char="-"/>
            </a:pPr>
            <a:r>
              <a:rPr lang="en-US" dirty="0"/>
              <a:t>Substituting the regex engine for a faster one</a:t>
            </a:r>
          </a:p>
          <a:p>
            <a:pPr marL="171450" indent="-171450">
              <a:buFontTx/>
              <a:buChar char="-"/>
            </a:pPr>
            <a:r>
              <a:rPr lang="en-US" dirty="0"/>
              <a:t>Speeding up an existing regex engine</a:t>
            </a:r>
          </a:p>
          <a:p>
            <a:endParaRPr lang="en-US" dirty="0"/>
          </a:p>
          <a:p>
            <a:r>
              <a:rPr lang="en-US" dirty="0"/>
              <a:t>Here are my recommendations for practitioners: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Resource caps are effective, but carry a refactoring burden. Perhaps this is an option for future systems.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Regex refactoring is possible, but difficult; we should not ask individual engineers to solve this problem piecemeal. Automatic refactoring may be a solution, but requires advances in theory as well as empirical understanding of engineers’ preferences.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Substituting a regex engine for performance benefits is possible, but risky from a correctness standpoint. Regexes must be ported from one dialect to another. While some of these translations are trivial, others had to be discovered through experimentation.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Selective memoization appears to be effective, backwards compatible, and readily incorporated into existing regex engines. We recommend that practitioners pursue this approach in the short term.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Some suggestions for future work:</a:t>
            </a:r>
          </a:p>
          <a:p>
            <a:pPr marL="171450" indent="-171450">
              <a:buFont typeface="Arial" panose="020B0604020202020204" pitchFamily="34" charset="0"/>
              <a:buChar char="•"/>
            </a:pPr>
            <a:r>
              <a:rPr lang="en-US" dirty="0"/>
              <a:t>Automatic refactoring approaches are promising. We suggest that researchers combine the theoretical work from van der Merwe with empirical findings from myself and Chapman on engineers’ refactoring and comprehension preferences.</a:t>
            </a:r>
          </a:p>
          <a:p>
            <a:pPr marL="171450" indent="-171450">
              <a:buFont typeface="Arial" panose="020B0604020202020204" pitchFamily="34" charset="0"/>
              <a:buChar char="•"/>
            </a:pPr>
            <a:r>
              <a:rPr lang="en-US" dirty="0"/>
              <a:t>Formalizing regex engine dialects will permit sound regex engine substitutions, as well as enabling the systematic testing of regex engines for other defects. </a:t>
            </a:r>
            <a:r>
              <a:rPr lang="en-US" dirty="0" err="1"/>
              <a:t>Campeanu</a:t>
            </a:r>
            <a:r>
              <a:rPr lang="en-US" dirty="0"/>
              <a:t> and Berglund have begun this effort, but it is not yet completed.</a:t>
            </a:r>
          </a:p>
          <a:p>
            <a:pPr marL="171450" indent="-171450">
              <a:buFont typeface="Arial" panose="020B0604020202020204" pitchFamily="34" charset="0"/>
              <a:buChar char="•"/>
            </a:pPr>
            <a:r>
              <a:rPr lang="en-US" dirty="0"/>
              <a:t>In this dissertation, I only considered safeguards that MONITOR for worst-case behavior. Techniques from machine learning and automata theory might be applied to a novel class of safeguards that can PREDICT worst-case behavior based on the regex and the input string.</a:t>
            </a:r>
          </a:p>
          <a:p>
            <a:pPr marL="171450" indent="-171450">
              <a:buFont typeface="Arial" panose="020B0604020202020204" pitchFamily="34" charset="0"/>
              <a:buChar char="•"/>
            </a:pPr>
            <a:r>
              <a:rPr lang="en-US" dirty="0"/>
              <a:t>My selective memoization techniques appear promising! Future work in this area includes optimizing the choice of run length, measuring the cost of handling extended regex features like backreferences, and evaluating the engineering cost of an implementation in a production-grade regex engine.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TRANSITION</a:t>
            </a:r>
            <a:br>
              <a:rPr lang="en-US" dirty="0"/>
            </a:br>
            <a:r>
              <a:rPr lang="en-US" dirty="0"/>
              <a:t>As I wrap up, I'd like to thank my collaborators on these and other projects.</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57</a:t>
            </a:fld>
            <a:endParaRPr lang="en-US" altLang="ko-KR"/>
          </a:p>
        </p:txBody>
      </p:sp>
    </p:spTree>
    <p:extLst>
      <p:ext uri="{BB962C8B-B14F-4D97-AF65-F5344CB8AC3E}">
        <p14:creationId xmlns:p14="http://schemas.microsoft.com/office/powerpoint/2010/main" val="5881508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close, I’d like to thank my collaborators on these and other projects,</a:t>
            </a:r>
          </a:p>
          <a:p>
            <a:r>
              <a:rPr lang="en-US" dirty="0"/>
              <a:t>*From Virginia Tech,</a:t>
            </a:r>
          </a:p>
          <a:p>
            <a:r>
              <a:rPr lang="en-US" dirty="0"/>
              <a:t>*IBM Watson and IBM Almaden,</a:t>
            </a:r>
          </a:p>
          <a:p>
            <a:r>
              <a:rPr lang="en-US" dirty="0"/>
              <a:t>*and the University of Bradford</a:t>
            </a:r>
          </a:p>
          <a:p>
            <a:endParaRPr lang="en-US" dirty="0"/>
          </a:p>
          <a:p>
            <a:r>
              <a:rPr lang="en-US" dirty="0"/>
              <a:t>TRANSITION</a:t>
            </a:r>
          </a:p>
          <a:p>
            <a:r>
              <a:rPr lang="en-US" dirty="0"/>
              <a:t>In summary...I have presented arguments that ReDoS is a security threat to real-world software,</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58</a:t>
            </a:fld>
            <a:endParaRPr lang="en-US" altLang="ko-KR"/>
          </a:p>
        </p:txBody>
      </p:sp>
    </p:spTree>
    <p:extLst>
      <p:ext uri="{BB962C8B-B14F-4D97-AF65-F5344CB8AC3E}">
        <p14:creationId xmlns:p14="http://schemas.microsoft.com/office/powerpoint/2010/main" val="29075477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(Read the thesis).</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Let me close with these thoughts.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Regular expressions are an ancient technology, predating most aspects of modern programming.</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That regexes are STILL widely used in modern software is a testament to their U-</a:t>
            </a:r>
            <a:r>
              <a:rPr kumimoji="1" lang="en-US" sz="1200" kern="1200" dirty="0" err="1">
                <a:solidFill>
                  <a:schemeClr val="tx1"/>
                </a:solidFill>
                <a:effectLst/>
                <a:latin typeface="Arial" pitchFamily="34" charset="0"/>
                <a:ea typeface="+mn-ea"/>
                <a:cs typeface="Arial" pitchFamily="34" charset="0"/>
              </a:rPr>
              <a:t>tility</a:t>
            </a:r>
            <a:r>
              <a:rPr kumimoji="1" lang="en-US" sz="1200" kern="1200" dirty="0">
                <a:solidFill>
                  <a:schemeClr val="tx1"/>
                </a:solidFill>
                <a:effectLst/>
                <a:latin typeface="Arial" pitchFamily="34" charset="0"/>
                <a:ea typeface="+mn-ea"/>
                <a:cs typeface="Arial" pitchFamily="34" charset="0"/>
              </a:rPr>
              <a:t>. That regexes are a widespread security risk could be interpreted as a testament to FU-</a:t>
            </a:r>
            <a:r>
              <a:rPr kumimoji="1" lang="en-US" sz="1200" kern="1200" dirty="0" err="1">
                <a:solidFill>
                  <a:schemeClr val="tx1"/>
                </a:solidFill>
                <a:effectLst/>
                <a:latin typeface="Arial" pitchFamily="34" charset="0"/>
                <a:ea typeface="+mn-ea"/>
                <a:cs typeface="Arial" pitchFamily="34" charset="0"/>
              </a:rPr>
              <a:t>tility</a:t>
            </a:r>
            <a:r>
              <a:rPr kumimoji="1" lang="en-US" sz="1200" kern="1200" dirty="0">
                <a:solidFill>
                  <a:schemeClr val="tx1"/>
                </a:solidFill>
                <a:effectLst/>
                <a:latin typeface="Arial" pitchFamily="34" charset="0"/>
                <a:ea typeface="+mn-ea"/>
                <a:cs typeface="Arial"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34" charset="0"/>
                <a:ea typeface="+mn-ea"/>
                <a:cs typeface="Arial" pitchFamily="34" charset="0"/>
              </a:rPr>
              <a:t>Engineering secure software is a difficult task, from the social aspects of human operators to the technical challenges of secure systems design. When even the fundamental building blocks of software are a security risk, it is hard to say with any confidence that software can truly be made secure. But we have also shown that this tool can be made secure in a backwards-compatible manner. There is hope that one security vulnerability, at least, can be made a thing of the past. </a:t>
            </a:r>
            <a:endParaRPr lang="en-US" dirty="0"/>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With that, thank you for your attention! I’m happy to answer any of your questions.</a:t>
            </a:r>
          </a:p>
          <a:p>
            <a:endParaRPr lang="en-US" dirty="0"/>
          </a:p>
          <a:p>
            <a:endParaRPr lang="en-US" dirty="0"/>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59</a:t>
            </a:fld>
            <a:endParaRPr lang="en-US" altLang="ko-KR"/>
          </a:p>
        </p:txBody>
      </p:sp>
    </p:spTree>
    <p:extLst>
      <p:ext uri="{BB962C8B-B14F-4D97-AF65-F5344CB8AC3E}">
        <p14:creationId xmlns:p14="http://schemas.microsoft.com/office/powerpoint/2010/main" val="41428423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Gill Sans MT" panose="020B0502020104020203" pitchFamily="34" charset="77"/>
              </a:rPr>
              <a:t>Some of you might be wondering why my research focuses on regexes.</a:t>
            </a:r>
          </a:p>
          <a:p>
            <a:pPr marL="0" indent="0">
              <a:buFont typeface="Arial" panose="020B0604020202020204" pitchFamily="34" charset="0"/>
              <a:buNone/>
            </a:pPr>
            <a:r>
              <a:rPr lang="en-US" sz="1200" dirty="0">
                <a:latin typeface="Gill Sans MT" panose="020B0502020104020203" pitchFamily="34" charset="77"/>
              </a:rPr>
              <a:t>The answer is hiding here on my LinkedIn profile.</a:t>
            </a:r>
          </a:p>
          <a:p>
            <a:pPr marL="0" indent="0">
              <a:buFont typeface="Arial" panose="020B0604020202020204" pitchFamily="34" charset="0"/>
              <a:buNone/>
            </a:pPr>
            <a:r>
              <a:rPr lang="en-US" sz="1200" dirty="0">
                <a:latin typeface="Gill Sans MT" panose="020B0502020104020203" pitchFamily="34" charset="77"/>
              </a:rPr>
              <a:t>Before coming to grad school, I spent a few years on a software product team at IBM.</a:t>
            </a:r>
          </a:p>
          <a:p>
            <a:pPr marL="0" indent="0">
              <a:buFont typeface="Arial" panose="020B0604020202020204" pitchFamily="34" charset="0"/>
              <a:buNone/>
            </a:pPr>
            <a:r>
              <a:rPr lang="en-US" sz="1200" dirty="0">
                <a:latin typeface="Gill Sans MT" panose="020B0502020104020203" pitchFamily="34" charset="77"/>
              </a:rPr>
              <a:t>My job was to test the software, and one of my roles was to ensure that the command-line interface was still working.</a:t>
            </a:r>
          </a:p>
          <a:p>
            <a:pPr marL="0" indent="0">
              <a:buFont typeface="Arial" panose="020B0604020202020204" pitchFamily="34" charset="0"/>
              <a:buNone/>
            </a:pPr>
            <a:r>
              <a:rPr lang="en-US" sz="1200" dirty="0">
                <a:latin typeface="Gill Sans MT" panose="020B0502020104020203" pitchFamily="34" charset="77"/>
              </a:rPr>
              <a:t>And guess what?</a:t>
            </a:r>
          </a:p>
          <a:p>
            <a:pPr marL="0" indent="0">
              <a:buFont typeface="Arial" panose="020B0604020202020204" pitchFamily="34" charset="0"/>
              <a:buNone/>
            </a:pPr>
            <a:endParaRPr lang="en-US" sz="1200" dirty="0">
              <a:latin typeface="Gill Sans MT" panose="020B0502020104020203" pitchFamily="34" charset="77"/>
            </a:endParaRPr>
          </a:p>
          <a:p>
            <a:pPr marL="0" indent="0">
              <a:buFont typeface="Arial" panose="020B0604020202020204" pitchFamily="34" charset="0"/>
              <a:buNone/>
            </a:pPr>
            <a:r>
              <a:rPr lang="en-US" sz="1200" dirty="0">
                <a:latin typeface="Gill Sans MT" panose="020B0502020104020203" pitchFamily="34" charset="77"/>
              </a:rPr>
              <a:t>*A common way to test a CLI is to encode valid output using a regex. I probably wrote and maintained hundreds of regexes during my time at IBM, and got a really good sense of the value of this technology for practitioners.</a:t>
            </a:r>
          </a:p>
          <a:p>
            <a:pPr marL="0" indent="0">
              <a:buFontTx/>
              <a:buNone/>
            </a:pPr>
            <a:endParaRPr lang="en-US" sz="1200" dirty="0">
              <a:latin typeface="Gill Sans MT" panose="020B0502020104020203" pitchFamily="34" charset="77"/>
            </a:endParaRPr>
          </a:p>
          <a:p>
            <a:pPr marL="0" indent="0">
              <a:buFontTx/>
              <a:buNone/>
            </a:pPr>
            <a:r>
              <a:rPr lang="en-US" sz="1200" dirty="0">
                <a:latin typeface="Gill Sans MT" panose="020B0502020104020203" pitchFamily="34" charset="77"/>
              </a:rPr>
              <a:t>--------</a:t>
            </a:r>
          </a:p>
          <a:p>
            <a:pPr marL="0" indent="0">
              <a:buFontTx/>
              <a:buNone/>
            </a:pPr>
            <a:endParaRPr lang="en-US" sz="1200" dirty="0">
              <a:latin typeface="Gill Sans MT" panose="020B0502020104020203" pitchFamily="34" charset="77"/>
            </a:endParaRPr>
          </a:p>
          <a:p>
            <a:pPr marL="0" indent="0">
              <a:buFontTx/>
              <a:buNone/>
            </a:pPr>
            <a:r>
              <a:rPr lang="en-US" sz="1200" dirty="0">
                <a:latin typeface="Gill Sans MT" panose="020B0502020104020203" pitchFamily="34" charset="77"/>
              </a:rPr>
              <a:t>which produces human-friendly output rather than machine-friendly output, and which might change a bit from release to release – </a:t>
            </a:r>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62</a:t>
            </a:fld>
            <a:endParaRPr lang="en-US" altLang="ko-KR"/>
          </a:p>
        </p:txBody>
      </p:sp>
    </p:spTree>
    <p:extLst>
      <p:ext uri="{BB962C8B-B14F-4D97-AF65-F5344CB8AC3E}">
        <p14:creationId xmlns:p14="http://schemas.microsoft.com/office/powerpoint/2010/main" val="1266691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Language</a:t>
            </a:r>
            <a:r>
              <a:rPr lang="en-US" dirty="0"/>
              <a:t>: a subset of all possible strings</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64</a:t>
            </a:fld>
            <a:endParaRPr lang="en-US" altLang="ko-KR"/>
          </a:p>
        </p:txBody>
      </p:sp>
    </p:spTree>
    <p:extLst>
      <p:ext uri="{BB962C8B-B14F-4D97-AF65-F5344CB8AC3E}">
        <p14:creationId xmlns:p14="http://schemas.microsoft.com/office/powerpoint/2010/main" val="402305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title) I said that this was a regex for emails.</a:t>
            </a:r>
          </a:p>
          <a:p>
            <a:r>
              <a:rPr lang="en-US" dirty="0"/>
              <a:t>To understand that, we can build up a diagram for each piece of the regex.</a:t>
            </a:r>
          </a:p>
          <a:p>
            <a:br>
              <a:rPr lang="en-US" dirty="0"/>
            </a:br>
            <a:r>
              <a:rPr lang="en-US" dirty="0"/>
              <a:t>* The \S+ means “One or more non-whitespace characters”, which we can represent by a loop on this block.</a:t>
            </a:r>
          </a:p>
          <a:p>
            <a:r>
              <a:rPr lang="en-US" dirty="0"/>
              <a:t>* The “@” means ”a literal @ symbol”</a:t>
            </a:r>
          </a:p>
          <a:p>
            <a:r>
              <a:rPr lang="en-US" dirty="0"/>
              <a:t>* The next \S+ has the same meaning as the first one, and we can represent it the same way.</a:t>
            </a:r>
          </a:p>
          <a:p>
            <a:r>
              <a:rPr lang="en-US" dirty="0"/>
              <a:t>* Then a literal “period” character</a:t>
            </a:r>
          </a:p>
          <a:p>
            <a:r>
              <a:rPr lang="en-US" dirty="0"/>
              <a:t>* And finally one more loop of \S+</a:t>
            </a:r>
          </a:p>
          <a:p>
            <a:endParaRPr lang="en-US" dirty="0"/>
          </a:p>
          <a:p>
            <a:r>
              <a:rPr lang="en-US" dirty="0"/>
              <a:t>To test if a regex matches a string, you have to solve a maze: take your finger and try to find a path from the left side to the right side, while honoring all of the labels you encounter.</a:t>
            </a:r>
          </a:p>
          <a:p>
            <a:br>
              <a:rPr lang="en-US" dirty="0"/>
            </a:br>
            <a:r>
              <a:rPr lang="en-US" dirty="0"/>
              <a:t>For example, we can match my email address…</a:t>
            </a:r>
          </a:p>
          <a:p>
            <a:endParaRPr lang="en-US" dirty="0"/>
          </a:p>
          <a:p>
            <a:r>
              <a:rPr lang="en-US" dirty="0"/>
              <a:t>According to surveys by Chapman, Michael, and Donohue, software engineers commonly use regexes to perform input validation.</a:t>
            </a:r>
          </a:p>
          <a:p>
            <a:r>
              <a:rPr lang="en-US" dirty="0"/>
              <a:t>Engineers use regexes as an early step when processing untrusted and unstructured text.</a:t>
            </a:r>
          </a:p>
          <a:p>
            <a:endParaRPr lang="en-US" dirty="0"/>
          </a:p>
          <a:p>
            <a:r>
              <a:rPr lang="en-US" dirty="0"/>
              <a:t>* If we peek at some server-side software running on the web,</a:t>
            </a:r>
          </a:p>
          <a:p>
            <a:r>
              <a:rPr lang="en-US" dirty="0"/>
              <a:t>* we might see here a function like this one:</a:t>
            </a:r>
          </a:p>
          <a:p>
            <a:r>
              <a:rPr lang="en-US" dirty="0"/>
              <a:t>  it tests whether web form input is an email,</a:t>
            </a:r>
          </a:p>
          <a:p>
            <a:r>
              <a:rPr lang="en-US" dirty="0"/>
              <a:t>  * using this regex.</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TRANSITION</a:t>
            </a:r>
          </a:p>
          <a:p>
            <a:r>
              <a:rPr lang="en-US" dirty="0"/>
              <a:t>Software engineers don’t actually build these diagrams and use their fingers to handle Internet traffic.</a:t>
            </a:r>
          </a:p>
          <a:p>
            <a:r>
              <a:rPr lang="en-US" dirty="0"/>
              <a:t>They write regexes, and delegate the responsibility for checking matches to an entity known as a </a:t>
            </a:r>
            <a:r>
              <a:rPr lang="en-US" i="1" dirty="0"/>
              <a:t>regex engine</a:t>
            </a:r>
            <a:r>
              <a:rPr lang="en-US" dirty="0"/>
              <a:t>.</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8</a:t>
            </a:fld>
            <a:endParaRPr lang="en-US" altLang="ko-KR"/>
          </a:p>
        </p:txBody>
      </p:sp>
    </p:spTree>
    <p:extLst>
      <p:ext uri="{BB962C8B-B14F-4D97-AF65-F5344CB8AC3E}">
        <p14:creationId xmlns:p14="http://schemas.microsoft.com/office/powerpoint/2010/main" val="38306049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Regexes are widely used, estimated to appear in 30-40% of Python and JavaScript projects.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They are used for diverse purposes.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My prior empirical</a:t>
            </a:r>
            <a:r>
              <a:rPr lang="en-US" baseline="0" dirty="0"/>
              <a:t> work has identified many common application areas, including</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  User-agent string: For example, rendering a webpage to take advantage of features available only on Google Chrome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  Source code: e.g. to enforce coding conventions like camelCase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  File names: e.g. to validate input for a CLI</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  Tokens: e.g. for a </a:t>
            </a:r>
            <a:r>
              <a:rPr lang="en-US" baseline="0" dirty="0" err="1"/>
              <a:t>lexer</a:t>
            </a:r>
            <a:r>
              <a:rPr lang="en-US" baseline="0" dirty="0"/>
              <a:t> to tokenize some source code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  HTML: e.g. for a browser plugin to manipulate web page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  Email: e.g. to do form validation</a:t>
            </a:r>
            <a:endParaRPr lang="en-US" dirty="0"/>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65</a:t>
            </a:fld>
            <a:endParaRPr lang="en-US" altLang="ko-KR"/>
          </a:p>
        </p:txBody>
      </p:sp>
    </p:spTree>
    <p:extLst>
      <p:ext uri="{BB962C8B-B14F-4D97-AF65-F5344CB8AC3E}">
        <p14:creationId xmlns:p14="http://schemas.microsoft.com/office/powerpoint/2010/main" val="13302898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Gill Sans MT" panose="020B0502020104020203" pitchFamily="34" charset="77"/>
              </a:rPr>
              <a:t>Regular expressions are a popular tool for string matching problems.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dirty="0">
              <a:latin typeface="Gill Sans MT" panose="020B0502020104020203" pitchFamily="34" charset="77"/>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dirty="0">
                <a:latin typeface="Gill Sans MT" panose="020B0502020104020203" pitchFamily="34" charset="77"/>
              </a:rPr>
              <a:t>A historical note:</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sz="1200" b="0" dirty="0">
                <a:latin typeface="Gill Sans MT" panose="020B0502020104020203" pitchFamily="34" charset="77"/>
              </a:rPr>
              <a:t>Regexes are actually a relatively ancient technology, at least within computing.</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sz="1200" b="0" dirty="0">
                <a:latin typeface="Gill Sans MT" panose="020B0502020104020203" pitchFamily="34" charset="77"/>
              </a:rPr>
              <a:t>Can be traced to early work in neuro-science in the 1940s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Let me summarize three things you’ll need to know about them.</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First, regexes are a means of encoding a</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 </a:t>
            </a:r>
            <a:r>
              <a:rPr lang="en-US" b="1" dirty="0"/>
              <a:t>Regular language</a:t>
            </a:r>
            <a:r>
              <a:rPr lang="en-US" dirty="0"/>
              <a:t>: some useful subset of all possible strings, like “strings that look like email addresses”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They are supported in all mainstream PLs, and are widely used in practice.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By one estimate, about 40% of software projects use regexes in one way or another.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Second, engineers encode string constraints using</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 three core regex operations:</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b="0" dirty="0"/>
              <a:t>* Concatenation, * repetition, * disjunction</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b="0" dirty="0"/>
              <a:t>Most programming languages offer about 30 distinct regex operations</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PAUSE.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 The Third thing you should know about regexes is that their worst-case behavior can be really slow.</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Most regexes run in linear time for typical inputs – otherwise engineers wouldn’t use them!</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 But various researchers have showed that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 Although some regexes have linear worst-case match time,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 Other regexes will have polynomial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 Or even exponential worst-case match times as a function of the length of the input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ko-KR"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ko-KR" b="0" baseline="0" dirty="0"/>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ko-KR"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Practitioners have extended regular expressions beyond automata 101.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Real-world regexes are expressive enough that you can encode NP-hard problems with them.</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ko-KR" b="0" baseline="0" dirty="0"/>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66</a:t>
            </a:fld>
            <a:endParaRPr lang="en-US" altLang="ko-KR"/>
          </a:p>
        </p:txBody>
      </p:sp>
    </p:spTree>
    <p:extLst>
      <p:ext uri="{BB962C8B-B14F-4D97-AF65-F5344CB8AC3E}">
        <p14:creationId xmlns:p14="http://schemas.microsoft.com/office/powerpoint/2010/main" val="19254720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ym typeface="Wingdings" pitchFamily="2" charset="2"/>
              </a:rPr>
              <a:t>To give you a few more examples,</a:t>
            </a:r>
            <a:endParaRPr lang="en-US" b="0" i="0" baseline="0" dirty="0">
              <a:sym typeface="Wingdings" pitchFamily="2" charset="2"/>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a:sym typeface="Wingdings" pitchFamily="2" charset="2"/>
              </a:rPr>
              <a:t>  here are some regexes we mined from real software available on GitHub.</a:t>
            </a:r>
            <a:endParaRPr lang="en-US" b="0" i="0" dirty="0">
              <a:sym typeface="Wingdings" pitchFamily="2" charset="2"/>
            </a:endParaRPr>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67</a:t>
            </a:fld>
            <a:endParaRPr lang="en-US" altLang="ko-KR"/>
          </a:p>
        </p:txBody>
      </p:sp>
    </p:spTree>
    <p:extLst>
      <p:ext uri="{BB962C8B-B14F-4D97-AF65-F5344CB8AC3E}">
        <p14:creationId xmlns:p14="http://schemas.microsoft.com/office/powerpoint/2010/main" val="35352217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say ambiguous, I mean that there is a string for which there is more than one path through the maze.</a:t>
            </a:r>
          </a:p>
          <a:p>
            <a:r>
              <a:rPr lang="en-US" dirty="0"/>
              <a:t>Let’s try this strange-looking string: “a bunch of @ symbols with a period in the middle”</a:t>
            </a:r>
          </a:p>
          <a:p>
            <a:endParaRPr lang="en-US" dirty="0"/>
          </a:p>
          <a:p>
            <a:r>
              <a:rPr lang="en-US" dirty="0"/>
              <a:t>* Here’s one path through the diagram</a:t>
            </a:r>
          </a:p>
          <a:p>
            <a:r>
              <a:rPr lang="en-US" dirty="0"/>
              <a:t>* And here is a second path through the diagram</a:t>
            </a:r>
          </a:p>
          <a:p>
            <a:endParaRPr lang="en-US" dirty="0"/>
          </a:p>
          <a:p>
            <a:r>
              <a:rPr lang="en-US" dirty="0"/>
              <a:t>TRANSITION</a:t>
            </a:r>
          </a:p>
          <a:p>
            <a:endParaRPr lang="en-US" dirty="0"/>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68</a:t>
            </a:fld>
            <a:endParaRPr lang="en-US" altLang="ko-KR"/>
          </a:p>
        </p:txBody>
      </p:sp>
    </p:spTree>
    <p:extLst>
      <p:ext uri="{BB962C8B-B14F-4D97-AF65-F5344CB8AC3E}">
        <p14:creationId xmlns:p14="http://schemas.microsoft.com/office/powerpoint/2010/main" val="6934916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CloudFlare</a:t>
            </a:r>
            <a:r>
              <a:rPr lang="en-US" dirty="0"/>
              <a:t> is an internet infrastructure company whose main offering is a content delivery network -- basically a cache for web services.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a:t>
            </a:r>
            <a:r>
              <a:rPr lang="en-US" dirty="0" err="1"/>
              <a:t>CloudFlare</a:t>
            </a:r>
            <a:r>
              <a:rPr lang="en-US" dirty="0"/>
              <a:t> has a lot of customers: around 5% of all internet traffic flows through </a:t>
            </a:r>
            <a:r>
              <a:rPr lang="en-US" dirty="0" err="1"/>
              <a:t>CloudFlare</a:t>
            </a:r>
            <a:r>
              <a:rPr lang="en-US"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Last July, </a:t>
            </a:r>
            <a:r>
              <a:rPr lang="en-US" dirty="0" err="1"/>
              <a:t>CloudFlare</a:t>
            </a:r>
            <a:r>
              <a:rPr lang="en-US" dirty="0"/>
              <a:t> had an outage caused by an algorithm that began to receive worst-case inputs.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While </a:t>
            </a:r>
            <a:r>
              <a:rPr lang="en-US" dirty="0" err="1"/>
              <a:t>CloudFlare</a:t>
            </a:r>
            <a:r>
              <a:rPr lang="en-US" dirty="0"/>
              <a:t> was offline, its customers' services were inaccessible, impacting the bottom line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of companies like Uber, </a:t>
            </a:r>
            <a:r>
              <a:rPr lang="en-US" dirty="0" err="1"/>
              <a:t>OKCupid</a:t>
            </a:r>
            <a:r>
              <a:rPr lang="en-US" dirty="0"/>
              <a:t>, and Peloton.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CloudFlare’s</a:t>
            </a:r>
            <a:r>
              <a:rPr lang="en-US" dirty="0"/>
              <a:t> engineers had developed an algorithm that run in linear time on most input.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They tested it on a small-scale deployment, and it performed just fine.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But when </a:t>
            </a:r>
            <a:r>
              <a:rPr lang="en-US" dirty="0" err="1"/>
              <a:t>CloudFlare’s</a:t>
            </a:r>
            <a:r>
              <a:rPr lang="en-US" dirty="0"/>
              <a:t> engineers deployed this algorithm worldwide, things went wrong.</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 pathological group of network packets triggered the algorithm’s worst-case </a:t>
            </a:r>
            <a:r>
              <a:rPr lang="en-US" b="1" i="1" dirty="0"/>
              <a:t>cubic</a:t>
            </a:r>
            <a:r>
              <a:rPr lang="en-US" dirty="0"/>
              <a:t> behavior – much worse than the linear-time behavior they were expecting.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This chart shows the CPU utilization on their servers during the outage.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When the algorithm was deployed, CPU utilization spiked to 100%. Network traffic could not be processed because the machines were overloaded.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Until </a:t>
            </a:r>
            <a:r>
              <a:rPr lang="en-US" dirty="0" err="1"/>
              <a:t>CloudFlare’s</a:t>
            </a:r>
            <a:r>
              <a:rPr lang="en-US" dirty="0"/>
              <a:t> engineers responded, many Internet services were disrupted.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TRANSITION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This outage at </a:t>
            </a:r>
            <a:r>
              <a:rPr lang="en-US" dirty="0" err="1"/>
              <a:t>CloudFlare</a:t>
            </a:r>
            <a:r>
              <a:rPr lang="en-US" dirty="0"/>
              <a:t> is a perfect example of Denial of Service through A</a:t>
            </a:r>
            <a:r>
              <a:rPr lang="en-US" b="1" dirty="0"/>
              <a:t>lgorithmic Complexity.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So, what was the problematic algorithm?</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The SPECIFIC problem that brought down </a:t>
            </a:r>
            <a:r>
              <a:rPr lang="en-US" b="0" dirty="0" err="1"/>
              <a:t>CloudFlare</a:t>
            </a:r>
            <a:r>
              <a:rPr lang="en-US" b="0" dirty="0"/>
              <a:t> was a regular expression with super-linear worst-case match performance.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As I’ve found through my research, this class of vulnerability is fairly common.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In the rest of today’s talk, I’ll share my research into identifying and eliminating denial of service vulnerabilities like this one in practice.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This algorithm typically behaved in linear time, but as the result of a change by </a:t>
            </a:r>
            <a:r>
              <a:rPr lang="en-US" dirty="0" err="1"/>
              <a:t>CloudFlare's</a:t>
            </a:r>
            <a:r>
              <a:rPr lang="en-US" dirty="0"/>
              <a:t> engineers it began to perform in cubic time on many inputs.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Some affected websites: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hlinkClick r:id="rId3"/>
              </a:rPr>
              <a:t>https://www.theverge.com/2019/7/2/20678958/downdetector-down-cloudflare-502-gateway-error-discord-outage</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br>
              <a:rPr lang="en-US" dirty="0"/>
            </a:br>
            <a:r>
              <a:rPr lang="en-US" dirty="0"/>
              <a:t>Other </a:t>
            </a:r>
            <a:r>
              <a:rPr lang="en-US" dirty="0" err="1"/>
              <a:t>CloudFlare</a:t>
            </a:r>
            <a:r>
              <a:rPr lang="en-US" dirty="0"/>
              <a:t> customers: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hlinkClick r:id="rId4"/>
              </a:rPr>
              <a:t>https://qz.com/918941/cloudflare-leaked-user-data-from-millions-of-websites-heres-how-to-check-if-you-were-affected/</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5-10% of internet traffic:</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hlinkClick r:id="rId5"/>
              </a:rPr>
              <a:t>https://www.wired.com/story/cloudflare-spectrum-iot-protection/</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other web services might be vulnerable to an outage caused by a runaway regex.</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70</a:t>
            </a:fld>
            <a:endParaRPr lang="en-US" altLang="ko-KR"/>
          </a:p>
        </p:txBody>
      </p:sp>
    </p:spTree>
    <p:extLst>
      <p:ext uri="{BB962C8B-B14F-4D97-AF65-F5344CB8AC3E}">
        <p14:creationId xmlns:p14="http://schemas.microsoft.com/office/powerpoint/2010/main" val="4487934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PAUSE.</a:t>
            </a:r>
          </a:p>
          <a:p>
            <a:r>
              <a:rPr lang="en-US" baseline="0" dirty="0"/>
              <a:t>* Once upon a time, there lived a web server</a:t>
            </a:r>
          </a:p>
          <a:p>
            <a:r>
              <a:rPr lang="en-US" baseline="0" dirty="0"/>
              <a:t>* Let's say it's an Outlook mail server</a:t>
            </a:r>
          </a:p>
          <a:p>
            <a:endParaRPr lang="en-US" baseline="0" dirty="0"/>
          </a:p>
          <a:p>
            <a:r>
              <a:rPr lang="en-US" baseline="0" dirty="0"/>
              <a:t>For many moons this server operated correctly.</a:t>
            </a:r>
          </a:p>
          <a:p>
            <a:r>
              <a:rPr lang="en-US" baseline="0" dirty="0"/>
              <a:t>But one day...</a:t>
            </a:r>
          </a:p>
          <a:p>
            <a:r>
              <a:rPr lang="en-US" baseline="0" dirty="0"/>
              <a:t>* villainy!</a:t>
            </a:r>
          </a:p>
          <a:p>
            <a:endParaRPr lang="en-US" baseline="0" dirty="0"/>
          </a:p>
          <a:p>
            <a:r>
              <a:rPr lang="en-US" baseline="0" dirty="0"/>
              <a:t>An attacker</a:t>
            </a:r>
          </a:p>
          <a:p>
            <a:r>
              <a:rPr lang="en-US" baseline="0" dirty="0"/>
              <a:t>* sent the server malicious traffic.</a:t>
            </a:r>
          </a:p>
          <a:p>
            <a:r>
              <a:rPr lang="en-US" baseline="0" dirty="0"/>
              <a:t>* SOMEHOW, this traffic caused the server to perform a lot of computation, diverting resources away from legitimate users.</a:t>
            </a:r>
          </a:p>
          <a:p>
            <a:r>
              <a:rPr lang="en-US" baseline="0" dirty="0"/>
              <a:t>* This meant that users like Susie</a:t>
            </a:r>
          </a:p>
          <a:p>
            <a:r>
              <a:rPr lang="en-US" baseline="0" dirty="0"/>
              <a:t>* were unable to access their email.</a:t>
            </a:r>
          </a:p>
          <a:p>
            <a:r>
              <a:rPr lang="en-US" baseline="0" dirty="0"/>
              <a:t>* The degraded service caused the service provider to lose revenue, and eroded its customers’ confidence</a:t>
            </a:r>
          </a:p>
          <a:p>
            <a:pPr marL="0" indent="0">
              <a:buFontTx/>
              <a:buNone/>
            </a:pPr>
            <a:endParaRPr lang="en-US" baseline="0" dirty="0"/>
          </a:p>
          <a:p>
            <a:pPr marL="0" indent="0">
              <a:buFontTx/>
              <a:buNone/>
            </a:pPr>
            <a:r>
              <a:rPr lang="en-US" baseline="0" dirty="0"/>
              <a:t>PAUSE.</a:t>
            </a:r>
          </a:p>
          <a:p>
            <a:pPr marL="0" indent="0">
              <a:buFontTx/>
              <a:buNone/>
            </a:pPr>
            <a:r>
              <a:rPr lang="en-US" baseline="0" dirty="0"/>
              <a:t>This is the typical tale of a denial of service attack, but I've omitted a key detail:</a:t>
            </a:r>
          </a:p>
          <a:p>
            <a:pPr marL="0" indent="0">
              <a:buFontTx/>
              <a:buNone/>
            </a:pPr>
            <a:r>
              <a:rPr lang="en-US" baseline="0" dirty="0"/>
              <a:t>* What might this malicious traffic look like?</a:t>
            </a:r>
          </a:p>
          <a:p>
            <a:pPr marL="0" indent="0">
              <a:buFontTx/>
              <a:buNone/>
            </a:pPr>
            <a:endParaRPr lang="en-US" baseline="0" dirty="0"/>
          </a:p>
          <a:p>
            <a:pPr marL="0" indent="0">
              <a:buFontTx/>
              <a:buNone/>
            </a:pPr>
            <a:r>
              <a:rPr lang="en-US" baseline="0" dirty="0"/>
              <a:t>There are many forms of DoS attacks, corresponding to different types of traffic.</a:t>
            </a:r>
          </a:p>
          <a:p>
            <a:pPr marL="0" indent="0">
              <a:buFontTx/>
              <a:buNone/>
            </a:pPr>
            <a:r>
              <a:rPr lang="en-US" baseline="0" dirty="0"/>
              <a:t>Today I'll focus on a particular type of DoS attack called an Algorithmic Complexity attack.</a:t>
            </a:r>
          </a:p>
          <a:p>
            <a:pPr marL="0" indent="0">
              <a:buFontTx/>
              <a:buNone/>
            </a:pPr>
            <a:r>
              <a:rPr lang="en-US" baseline="0" dirty="0"/>
              <a:t>* Suppose this is the time complexity of the algorithm used by our service.</a:t>
            </a:r>
          </a:p>
          <a:p>
            <a:pPr marL="0" indent="0">
              <a:buFontTx/>
              <a:buNone/>
            </a:pPr>
            <a:r>
              <a:rPr lang="en-US" baseline="0" dirty="0"/>
              <a:t>* It performs well on average-case inputs,</a:t>
            </a:r>
          </a:p>
          <a:p>
            <a:pPr marL="0" indent="0">
              <a:buFontTx/>
              <a:buNone/>
            </a:pPr>
            <a:r>
              <a:rPr lang="en-US" baseline="0" dirty="0"/>
              <a:t>* But on “worst-case” inputs, our algorithm performs quite slowly.</a:t>
            </a:r>
          </a:p>
          <a:p>
            <a:pPr marL="0" indent="0">
              <a:buFontTx/>
              <a:buNone/>
            </a:pPr>
            <a:endParaRPr lang="en-US" baseline="0" dirty="0"/>
          </a:p>
          <a:p>
            <a:pPr marL="0" indent="0">
              <a:buFontTx/>
              <a:buNone/>
            </a:pPr>
            <a:r>
              <a:rPr lang="en-US" baseline="0" dirty="0"/>
              <a:t>If our service receives enough “worst-case” input, it will incur a great deal of computational load, and may eventually overwhelm our ability to handle legitimate clients.</a:t>
            </a:r>
          </a:p>
          <a:p>
            <a:pPr marL="0" indent="0">
              <a:buFontTx/>
              <a:buNone/>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TRANSITION</a:t>
            </a:r>
            <a:endParaRPr lang="en-US" altLang="ko-KR" b="0" baseline="0" dirty="0"/>
          </a:p>
          <a:p>
            <a:pPr marL="0" indent="0">
              <a:buFontTx/>
              <a:buNone/>
            </a:pPr>
            <a:r>
              <a:rPr lang="en-US" baseline="0" dirty="0"/>
              <a:t>For an example of such an outage in practice,</a:t>
            </a:r>
          </a:p>
          <a:p>
            <a:pPr marL="0" indent="0">
              <a:buFontTx/>
              <a:buNone/>
            </a:pPr>
            <a:r>
              <a:rPr lang="en-US" baseline="0" dirty="0"/>
              <a:t>let me tell you about an incident last summer at a company called </a:t>
            </a:r>
            <a:r>
              <a:rPr lang="en-US" baseline="0" dirty="0" err="1"/>
              <a:t>CloudFlare</a:t>
            </a:r>
            <a:r>
              <a:rPr lang="en-US" baseline="0" dirty="0"/>
              <a:t>.</a:t>
            </a:r>
          </a:p>
          <a:p>
            <a:pPr marL="0" indent="0">
              <a:buFontTx/>
              <a:buNone/>
            </a:pPr>
            <a:r>
              <a:rPr lang="en-US" baseline="0" dirty="0"/>
              <a:t>===</a:t>
            </a:r>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71</a:t>
            </a:fld>
            <a:endParaRPr lang="en-US" altLang="ko-KR" dirty="0"/>
          </a:p>
        </p:txBody>
      </p:sp>
    </p:spTree>
    <p:extLst>
      <p:ext uri="{BB962C8B-B14F-4D97-AF65-F5344CB8AC3E}">
        <p14:creationId xmlns:p14="http://schemas.microsoft.com/office/powerpoint/2010/main" val="22521900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Remember that regexes are commonly used for input validation.</a:t>
            </a:r>
          </a:p>
          <a:p>
            <a:r>
              <a:rPr lang="en-US" baseline="0" dirty="0"/>
              <a:t>Form input is, by definition, untrusted and potentially malicious -- that's why we're validating it.</a:t>
            </a:r>
          </a:p>
          <a:p>
            <a:r>
              <a:rPr lang="en-US" baseline="0" dirty="0"/>
              <a:t>A malicious input could trigger the super-linear worst-case match time of a regex, leading to denial of service.</a:t>
            </a:r>
          </a:p>
          <a:p>
            <a:endParaRPr lang="en-US" baseline="0" dirty="0"/>
          </a:p>
          <a:p>
            <a:r>
              <a:rPr lang="en-US" baseline="0" dirty="0"/>
              <a:t>We call such behavior </a:t>
            </a:r>
            <a:r>
              <a:rPr lang="en-US" i="1" baseline="0" dirty="0"/>
              <a:t>Regex Denial of Service</a:t>
            </a:r>
            <a:r>
              <a:rPr lang="en-US" i="0" baseline="0" dirty="0"/>
              <a:t>, or </a:t>
            </a:r>
            <a:r>
              <a:rPr lang="en-US" i="0" baseline="0" dirty="0" err="1"/>
              <a:t>ReDoS</a:t>
            </a:r>
            <a:r>
              <a:rPr lang="en-US" i="0" baseline="0" dirty="0"/>
              <a:t>.</a:t>
            </a:r>
            <a:endParaRPr lang="en-US" baseline="0" dirty="0"/>
          </a:p>
          <a:p>
            <a:endParaRPr lang="en-US" baseline="0" dirty="0"/>
          </a:p>
          <a:p>
            <a:r>
              <a:rPr lang="en-US" baseline="0" dirty="0"/>
              <a:t>* Here we have our web server again – this time it’s not hypothetical,</a:t>
            </a:r>
          </a:p>
          <a:p>
            <a:r>
              <a:rPr lang="en-US" baseline="0" dirty="0"/>
              <a:t>  and Cloudflare is playing the role of service operator.</a:t>
            </a:r>
          </a:p>
          <a:p>
            <a:endParaRPr lang="en-US" baseline="0" dirty="0"/>
          </a:p>
          <a:p>
            <a:r>
              <a:rPr lang="en-US" baseline="0" dirty="0"/>
              <a:t>* </a:t>
            </a:r>
            <a:r>
              <a:rPr lang="en-US" baseline="0" dirty="0" err="1"/>
              <a:t>CloudFlare</a:t>
            </a:r>
            <a:r>
              <a:rPr lang="en-US" baseline="0" dirty="0"/>
              <a:t> was using this worst-case cubic-time regex</a:t>
            </a:r>
          </a:p>
          <a:p>
            <a:r>
              <a:rPr lang="en-US" baseline="0" dirty="0"/>
              <a:t>* And on receiving worst-case network packets,</a:t>
            </a:r>
          </a:p>
          <a:p>
            <a:r>
              <a:rPr lang="en-US" baseline="0" dirty="0"/>
              <a:t>* Its servers became overloaded</a:t>
            </a:r>
          </a:p>
          <a:p>
            <a:r>
              <a:rPr lang="en-US" baseline="0" dirty="0"/>
              <a:t>* Normal traffic</a:t>
            </a:r>
          </a:p>
          <a:p>
            <a:r>
              <a:rPr lang="en-US" baseline="0" dirty="0"/>
              <a:t>* Couldn’t be handled in a timely manner</a:t>
            </a:r>
          </a:p>
          <a:p>
            <a:r>
              <a:rPr lang="en-US" baseline="0" dirty="0"/>
              <a:t>* Affecting the bottom line of </a:t>
            </a:r>
            <a:r>
              <a:rPr lang="en-US" baseline="0" dirty="0" err="1"/>
              <a:t>CloudFlare’s</a:t>
            </a:r>
            <a:r>
              <a:rPr lang="en-US" baseline="0" dirty="0"/>
              <a:t> customers, including</a:t>
            </a:r>
          </a:p>
          <a:p>
            <a:r>
              <a:rPr lang="en-US" baseline="0" dirty="0"/>
              <a:t>  * Uber, </a:t>
            </a:r>
            <a:r>
              <a:rPr lang="en-US" baseline="0" dirty="0" err="1"/>
              <a:t>OKCupid</a:t>
            </a:r>
            <a:r>
              <a:rPr lang="en-US" baseline="0" dirty="0"/>
              <a:t>, and Peloton</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TRANSITION</a:t>
            </a:r>
          </a:p>
          <a:p>
            <a:pPr marL="0" indent="0">
              <a:buFont typeface="Arial" panose="020B0604020202020204" pitchFamily="34" charset="0"/>
              <a:buNone/>
            </a:pPr>
            <a:r>
              <a:rPr lang="en-US" baseline="0" dirty="0" err="1"/>
              <a:t>CloudFlare</a:t>
            </a:r>
            <a:r>
              <a:rPr lang="en-US" baseline="0" dirty="0"/>
              <a:t> is not the only company to run into problems with runaway regex evaluations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a:t>
            </a:r>
          </a:p>
          <a:p>
            <a:pPr marL="0" indent="0">
              <a:buFont typeface="Arial" panose="020B0604020202020204" pitchFamily="34" charset="0"/>
              <a:buNone/>
            </a:pPr>
            <a:endParaRPr lang="en-US" baseline="0"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a:t>Regex Denial of Service was proposed back in 2003 by Scott Crosby.</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72</a:t>
            </a:fld>
            <a:endParaRPr lang="en-US" altLang="ko-KR" dirty="0"/>
          </a:p>
        </p:txBody>
      </p:sp>
    </p:spTree>
    <p:extLst>
      <p:ext uri="{BB962C8B-B14F-4D97-AF65-F5344CB8AC3E}">
        <p14:creationId xmlns:p14="http://schemas.microsoft.com/office/powerpoint/2010/main" val="2055430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CloudFlare</a:t>
            </a:r>
            <a:r>
              <a:rPr lang="en-US" dirty="0"/>
              <a:t> isn’t the only company that has been affected.</a:t>
            </a:r>
          </a:p>
          <a:p>
            <a:r>
              <a:rPr lang="en-US" dirty="0"/>
              <a:t>During a paper I published at USENIX Security with these fine gentlemen, we categorized the security vulnerabilities reported in the JavaScript module registry </a:t>
            </a:r>
            <a:r>
              <a:rPr lang="en-US" i="1" dirty="0" err="1"/>
              <a:t>npm</a:t>
            </a:r>
            <a:r>
              <a:rPr lang="en-US" i="0" dirty="0"/>
              <a:t>.</a:t>
            </a:r>
          </a:p>
          <a:p>
            <a:r>
              <a:rPr lang="en-US" i="0" dirty="0"/>
              <a:t>According to </a:t>
            </a:r>
            <a:r>
              <a:rPr lang="en-US" i="0" dirty="0" err="1"/>
              <a:t>Snyk.io</a:t>
            </a:r>
            <a:r>
              <a:rPr lang="en-US" i="0" dirty="0"/>
              <a:t>, which maintains the largest such database, about 75% of the DoS vectors – or 10% of all reported security vulnerabilities – were caused by regular expressions.</a:t>
            </a:r>
            <a:endParaRPr lang="en-US" dirty="0"/>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77</a:t>
            </a:fld>
            <a:endParaRPr lang="en-US" altLang="ko-KR" dirty="0"/>
          </a:p>
        </p:txBody>
      </p:sp>
    </p:spTree>
    <p:extLst>
      <p:ext uri="{BB962C8B-B14F-4D97-AF65-F5344CB8AC3E}">
        <p14:creationId xmlns:p14="http://schemas.microsoft.com/office/powerpoint/2010/main" val="40570066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Gill Sans MT" panose="020B0502020104020203" pitchFamily="34" charset="77"/>
              </a:rPr>
              <a:t>And if you’re generous, I MIGHT persuade you that there MAY BE something wrong with regexes.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r>
              <a:rPr lang="en-US" dirty="0"/>
              <a:t>But anecdotes aren’t enough to motivate fundamental changes in programming languages or in systems design.</a:t>
            </a:r>
          </a:p>
          <a:p>
            <a:r>
              <a:rPr lang="en-US" dirty="0"/>
              <a:t>* Scientists and engineers need an empirical foundation on which to build.</a:t>
            </a:r>
          </a:p>
          <a:p>
            <a:endParaRPr lang="en-US" dirty="0"/>
          </a:p>
          <a:p>
            <a:r>
              <a:rPr lang="en-US" dirty="0"/>
              <a:t>* My empirical research has provided this foundation, investigating the factors that lead to ReDoS issues in practice.</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78</a:t>
            </a:fld>
            <a:endParaRPr lang="en-US" altLang="ko-KR"/>
          </a:p>
        </p:txBody>
      </p:sp>
    </p:spTree>
    <p:extLst>
      <p:ext uri="{BB962C8B-B14F-4D97-AF65-F5344CB8AC3E}">
        <p14:creationId xmlns:p14="http://schemas.microsoft.com/office/powerpoint/2010/main" val="28473480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figure shows...</a:t>
            </a:r>
          </a:p>
          <a:p>
            <a:r>
              <a:rPr lang="en-US" b="0" dirty="0"/>
              <a:t>x-axis: empirical curve</a:t>
            </a:r>
          </a:p>
          <a:p>
            <a:r>
              <a:rPr lang="en-US" b="0" dirty="0"/>
              <a:t>y-axis is percent of ReDoS regexes with that curve</a:t>
            </a:r>
          </a:p>
          <a:p>
            <a:r>
              <a:rPr lang="en-US" b="0" dirty="0"/>
              <a:t>orange is npm, maroon is </a:t>
            </a:r>
            <a:r>
              <a:rPr lang="en-US" b="0" dirty="0" err="1"/>
              <a:t>pypi</a:t>
            </a:r>
            <a:endParaRPr lang="en-US" b="0" dirty="0"/>
          </a:p>
          <a:p>
            <a:endParaRPr lang="en-US" b="1" dirty="0"/>
          </a:p>
          <a:p>
            <a:r>
              <a:rPr lang="en-US" b="1" dirty="0"/>
              <a:t>Results</a:t>
            </a:r>
          </a:p>
          <a:p>
            <a:r>
              <a:rPr lang="en-US" dirty="0"/>
              <a:t>Most ReDoS regexes exhibit quadratic behavior as the input length increases.</a:t>
            </a:r>
          </a:p>
          <a:p>
            <a:r>
              <a:rPr lang="en-US" dirty="0"/>
              <a:t>Exponential-time ReDoS regexes are rare.</a:t>
            </a:r>
          </a:p>
          <a:p>
            <a:r>
              <a:rPr lang="en-US" dirty="0"/>
              <a:t>Trends similar in npm and </a:t>
            </a:r>
            <a:r>
              <a:rPr lang="en-US" dirty="0" err="1"/>
              <a:t>pypi</a:t>
            </a:r>
            <a:endParaRPr lang="en-US" dirty="0"/>
          </a:p>
          <a:p>
            <a:endParaRPr lang="en-US" dirty="0"/>
          </a:p>
          <a:p>
            <a:r>
              <a:rPr lang="en-US" b="1" dirty="0"/>
              <a:t>Implication</a:t>
            </a:r>
            <a:endParaRPr lang="en-US" b="0" dirty="0"/>
          </a:p>
          <a:p>
            <a:endParaRPr lang="en-US" b="0" dirty="0"/>
          </a:p>
          <a:p>
            <a:r>
              <a:rPr lang="en-US" b="0" dirty="0"/>
              <a:t>TRANSITION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OK, so we now have evidence that super-linear regexes are fairly common in two ecosystems.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Is this finding biased by the programming languages we picked?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What about by the regex extraction approach we followed?</a:t>
            </a:r>
          </a:p>
          <a:p>
            <a:endParaRPr lang="en-US" b="0" dirty="0"/>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79</a:t>
            </a:fld>
            <a:endParaRPr lang="en-US" altLang="ko-KR"/>
          </a:p>
        </p:txBody>
      </p:sp>
    </p:spTree>
    <p:extLst>
      <p:ext uri="{BB962C8B-B14F-4D97-AF65-F5344CB8AC3E}">
        <p14:creationId xmlns:p14="http://schemas.microsoft.com/office/powerpoint/2010/main" val="3971160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mainstream programming language offers engineers a regex engine to answer “match” queries.</a:t>
            </a:r>
          </a:p>
          <a:p>
            <a:endParaRPr lang="en-US" dirty="0"/>
          </a:p>
          <a:p>
            <a:r>
              <a:rPr lang="en-US" dirty="0"/>
              <a:t>* Most of them use the diagram-finger method to solve these queries.</a:t>
            </a:r>
          </a:p>
          <a:p>
            <a:endParaRPr lang="en-US" dirty="0"/>
          </a:p>
          <a:p>
            <a:r>
              <a:rPr lang="en-US" dirty="0"/>
              <a:t>* They take a regex pattern like this one,</a:t>
            </a:r>
          </a:p>
          <a:p>
            <a:r>
              <a:rPr lang="en-US" dirty="0"/>
              <a:t>* and convert it to an equivalent Non-deterministic Finite Automaton (or NFA).</a:t>
            </a:r>
          </a:p>
          <a:p>
            <a:r>
              <a:rPr lang="en-US" dirty="0"/>
              <a:t>These NFAs are just like the diagrams we’ve been looking at so far.</a:t>
            </a:r>
          </a:p>
          <a:p>
            <a:endParaRPr lang="en-US" dirty="0"/>
          </a:p>
          <a:p>
            <a:r>
              <a:rPr lang="en-US" dirty="0"/>
              <a:t>* The regex engine then simulates the NFA on the candidate string to see if it can find a match, just like we did with our finger.</a:t>
            </a:r>
          </a:p>
          <a:p>
            <a:endParaRPr lang="en-US" dirty="0"/>
          </a:p>
          <a:p>
            <a:r>
              <a:rPr lang="en-US" dirty="0"/>
              <a:t>* Here’s an example on the candidate string “</a:t>
            </a:r>
            <a:r>
              <a:rPr lang="en-US" dirty="0" err="1"/>
              <a:t>aaa</a:t>
            </a:r>
            <a:r>
              <a:rPr lang="en-US" dirty="0"/>
              <a:t>”</a:t>
            </a:r>
          </a:p>
          <a:p>
            <a:endParaRPr lang="en-US" dirty="0"/>
          </a:p>
          <a:p>
            <a:r>
              <a:rPr lang="en-US" dirty="0"/>
              <a:t>TRANSITION</a:t>
            </a:r>
          </a:p>
          <a:p>
            <a:r>
              <a:rPr lang="en-US" dirty="0"/>
              <a:t>* Most regex engines use what’s called a naive depth-first backtracking algorithm to search for a match.</a:t>
            </a:r>
          </a:p>
          <a:p>
            <a:r>
              <a:rPr lang="en-US" dirty="0"/>
              <a:t>In this algorithm, they move their finger along the diagram, and any time they come to a choice they write down all of the options, take the first one, and try the others later if the first option doesn’t work. </a:t>
            </a:r>
          </a:p>
          <a:p>
            <a:r>
              <a:rPr lang="en-US" dirty="0"/>
              <a:t>This approach is straightforward, but it introduces potentially problematic worst-case match performance – in other words, the regex engine may take a very long time to answer some match queries.</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9</a:t>
            </a:fld>
            <a:endParaRPr lang="en-US" altLang="ko-KR"/>
          </a:p>
        </p:txBody>
      </p:sp>
    </p:spTree>
    <p:extLst>
      <p:ext uri="{BB962C8B-B14F-4D97-AF65-F5344CB8AC3E}">
        <p14:creationId xmlns:p14="http://schemas.microsoft.com/office/powerpoint/2010/main" val="33195247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give you a taste of the problem faced by developers,</a:t>
            </a:r>
          </a:p>
          <a:p>
            <a:r>
              <a:rPr lang="en-US" dirty="0"/>
              <a:t>here are some of the ReDoS regexes that we reported.</a:t>
            </a:r>
          </a:p>
          <a:p>
            <a:r>
              <a:rPr lang="en-US" dirty="0"/>
              <a:t>They are long, and they are complicated.</a:t>
            </a:r>
          </a:p>
          <a:p>
            <a:endParaRPr lang="en-US" sz="1200" dirty="0">
              <a:latin typeface="Calibri" panose="020F0502020204030204" pitchFamily="34" charset="0"/>
            </a:endParaRPr>
          </a:p>
          <a:p>
            <a:r>
              <a:rPr lang="en-US" sz="1200" dirty="0">
                <a:latin typeface="Calibri" panose="020F0502020204030204" pitchFamily="34" charset="0"/>
              </a:rPr>
              <a:t>We wanted to know how developers go about fixing ReDoS vulnerabilities like these ones,</a:t>
            </a:r>
          </a:p>
          <a:p>
            <a:r>
              <a:rPr lang="en-US" sz="1200" dirty="0">
                <a:latin typeface="Calibri" panose="020F0502020204030204" pitchFamily="34" charset="0"/>
              </a:rPr>
              <a:t>in order to inform future research on automatic ReDoS regex amelioration.</a:t>
            </a:r>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80</a:t>
            </a:fld>
            <a:endParaRPr lang="en-US" altLang="ko-KR"/>
          </a:p>
        </p:txBody>
      </p:sp>
    </p:spTree>
    <p:extLst>
      <p:ext uri="{BB962C8B-B14F-4D97-AF65-F5344CB8AC3E}">
        <p14:creationId xmlns:p14="http://schemas.microsoft.com/office/powerpoint/2010/main" val="8801842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 1</a:t>
            </a:r>
          </a:p>
          <a:p>
            <a:r>
              <a:rPr lang="en-US" dirty="0"/>
              <a:t>CVE: General DB for security vulnerabilities in software</a:t>
            </a:r>
          </a:p>
          <a:p>
            <a:r>
              <a:rPr lang="en-US" dirty="0" err="1"/>
              <a:t>Snyk.io</a:t>
            </a:r>
            <a:r>
              <a:rPr lang="en-US" dirty="0"/>
              <a:t>: Module-specific security vulnerability DB that includes npm and </a:t>
            </a:r>
            <a:r>
              <a:rPr lang="en-US" dirty="0" err="1"/>
              <a:t>pypi</a:t>
            </a:r>
            <a:r>
              <a:rPr lang="en-US" dirty="0"/>
              <a:t> modules.</a:t>
            </a:r>
          </a:p>
          <a:p>
            <a:endParaRPr lang="en-US" dirty="0"/>
          </a:p>
          <a:p>
            <a:r>
              <a:rPr lang="en-US" b="1" dirty="0"/>
              <a:t>Part 2:</a:t>
            </a:r>
            <a:r>
              <a:rPr lang="en-US" dirty="0"/>
              <a:t> We selected modules based on:</a:t>
            </a:r>
          </a:p>
          <a:p>
            <a:r>
              <a:rPr lang="en-US" dirty="0"/>
              <a:t>- Downloaded &gt;1000 times/month</a:t>
            </a:r>
          </a:p>
          <a:p>
            <a:r>
              <a:rPr lang="en-US" dirty="0"/>
              <a:t>- Manual inspection for seriousness (potential for ReDoS exploitability)</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81</a:t>
            </a:fld>
            <a:endParaRPr lang="en-US" altLang="ko-KR"/>
          </a:p>
        </p:txBody>
      </p:sp>
    </p:spTree>
    <p:extLst>
      <p:ext uri="{BB962C8B-B14F-4D97-AF65-F5344CB8AC3E}">
        <p14:creationId xmlns:p14="http://schemas.microsoft.com/office/powerpoint/2010/main" val="41919083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is taken from a discussion we had with the Django development team.</a:t>
            </a:r>
          </a:p>
          <a:p>
            <a:endParaRPr lang="en-US" dirty="0"/>
          </a:p>
          <a:p>
            <a:r>
              <a:rPr lang="en-US" dirty="0"/>
              <a:t>*The fact that they match different sets of strings is surprising.</a:t>
            </a:r>
          </a:p>
          <a:p>
            <a:r>
              <a:rPr lang="en-US" dirty="0"/>
              <a:t>In fact there’s been some work from van der Merwe et al. who tried to revise REDOS regexes but only in a language-preserving way. They were excited to hear that they can be more aggressive in their proposed revisions.</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82</a:t>
            </a:fld>
            <a:endParaRPr lang="en-US" altLang="ko-KR"/>
          </a:p>
        </p:txBody>
      </p:sp>
    </p:spTree>
    <p:extLst>
      <p:ext uri="{BB962C8B-B14F-4D97-AF65-F5344CB8AC3E}">
        <p14:creationId xmlns:p14="http://schemas.microsoft.com/office/powerpoint/2010/main" val="33277694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observed different trends in the strategies used by developers in the historic data vs. after our disclosures.</a:t>
            </a:r>
          </a:p>
          <a:p>
            <a:endParaRPr lang="en-US" b="1" dirty="0"/>
          </a:p>
          <a:p>
            <a:r>
              <a:rPr lang="en-US" b="1" dirty="0"/>
              <a:t>Axes</a:t>
            </a:r>
            <a:endParaRPr lang="en-US" b="0" dirty="0"/>
          </a:p>
          <a:p>
            <a:r>
              <a:rPr lang="en-US" b="0" dirty="0"/>
              <a:t>X-axis: Fix strategy</a:t>
            </a:r>
          </a:p>
          <a:p>
            <a:r>
              <a:rPr lang="en-US" b="0" dirty="0"/>
              <a:t>Y-axis: Number of times it was used</a:t>
            </a:r>
            <a:endParaRPr lang="en-US" b="1" dirty="0"/>
          </a:p>
          <a:p>
            <a:endParaRPr lang="en-US" b="1" dirty="0"/>
          </a:p>
          <a:p>
            <a:r>
              <a:rPr lang="en-US" b="0" dirty="0"/>
              <a:t>In total there are 37 historical fixes, with most in Revise but more than 5 of the others.</a:t>
            </a:r>
          </a:p>
          <a:p>
            <a:endParaRPr lang="en-US" b="0" dirty="0"/>
          </a:p>
          <a:p>
            <a:r>
              <a:rPr lang="en-US" b="0" dirty="0"/>
              <a:t>Compare that to the 48 fixes resulting from our disclosures.</a:t>
            </a:r>
          </a:p>
          <a:p>
            <a:endParaRPr lang="en-US" dirty="0"/>
          </a:p>
          <a:p>
            <a:r>
              <a:rPr lang="en-US" b="1" dirty="0"/>
              <a:t>Decrease in Trim</a:t>
            </a:r>
            <a:endParaRPr lang="en-US" b="0" dirty="0"/>
          </a:p>
          <a:p>
            <a:r>
              <a:rPr lang="en-US" b="0" dirty="0"/>
              <a:t>Developers exposed to all 3 fix strategies opted not to Trim</a:t>
            </a:r>
          </a:p>
          <a:p>
            <a:endParaRPr lang="en-US" b="0" dirty="0"/>
          </a:p>
          <a:p>
            <a:r>
              <a:rPr lang="en-US" b="1" dirty="0"/>
              <a:t>Correctness</a:t>
            </a:r>
          </a:p>
          <a:p>
            <a:endParaRPr lang="en-US" b="1" dirty="0"/>
          </a:p>
          <a:p>
            <a:r>
              <a:rPr lang="en-US" b="0" dirty="0"/>
              <a:t>So...fixing ReDoS regexes seems to be pretty hard for developers to do correctly.</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83</a:t>
            </a:fld>
            <a:endParaRPr lang="en-US" altLang="ko-KR"/>
          </a:p>
        </p:txBody>
      </p:sp>
    </p:spTree>
    <p:extLst>
      <p:ext uri="{BB962C8B-B14F-4D97-AF65-F5344CB8AC3E}">
        <p14:creationId xmlns:p14="http://schemas.microsoft.com/office/powerpoint/2010/main" val="30889339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Empirical regex usage has primarily been studied by Katie </a:t>
            </a:r>
            <a:r>
              <a:rPr lang="en-US" dirty="0" err="1"/>
              <a:t>Stolee’s</a:t>
            </a:r>
            <a:r>
              <a:rPr lang="en-US" dirty="0"/>
              <a:t> lab at NC State, and my team at Virginia Tech.</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t>
            </a:r>
            <a:r>
              <a:rPr lang="en-US" dirty="0" err="1"/>
              <a:t>Stolee’s</a:t>
            </a:r>
            <a:r>
              <a:rPr lang="en-US" dirty="0"/>
              <a:t> team said regexes are widely used. They appear in about a third of Python projects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*My team reported that engineers use regexes in diverse contexts for diverse purposes, including:</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input validation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server-side rendering</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a:t>*</a:t>
            </a:r>
            <a:r>
              <a:rPr lang="en-US" baseline="0" dirty="0" err="1"/>
              <a:t>Stolee’s</a:t>
            </a:r>
            <a:r>
              <a:rPr lang="en-US" baseline="0" dirty="0"/>
              <a:t> team reported on which features are more popular</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a:t>  which guided the design of their regex comprehension experiment.</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a:t>*</a:t>
            </a:r>
            <a:r>
              <a:rPr lang="en-US" baseline="0" dirty="0" err="1"/>
              <a:t>Stolee’s</a:t>
            </a:r>
            <a:r>
              <a:rPr lang="en-US" baseline="0" dirty="0"/>
              <a:t> team also reported that regexes are under-tested,</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a:t>  which motivated their work on regex evolution.</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a:t>*This year, my team reported that up to 10% of regexes could lead to security vulnerabilities if used on untrusted input.</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Clearly we know some things about the properties of real regexes, and how engineers use them.</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a:t>Our teams have also been pretty honest about the threats to validity:</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a:t>*These results may not generalize to other languages</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a:t>*Unknown whether our findings will hold for other languages</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a:t>*The regexes reflect only one language</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a:t>Next we’ll take a deeper look at the regex corpuses (population samples) on which these findings are based.</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baseline="0" dirty="0"/>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85</a:t>
            </a:fld>
            <a:endParaRPr lang="en-US" altLang="ko-KR"/>
          </a:p>
        </p:txBody>
      </p:sp>
    </p:spTree>
    <p:extLst>
      <p:ext uri="{BB962C8B-B14F-4D97-AF65-F5344CB8AC3E}">
        <p14:creationId xmlns:p14="http://schemas.microsoft.com/office/powerpoint/2010/main" val="5383657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*We’d like to understand how software engineers use regexes in practice.</a:t>
            </a:r>
          </a:p>
          <a:p>
            <a:r>
              <a:rPr lang="en-US" dirty="0"/>
              <a:t>*To make sure our results aren’t biased, we can’t just look at one project – we’ll need to look at a bunch.</a:t>
            </a:r>
          </a:p>
          <a:p>
            <a:r>
              <a:rPr lang="en-US" dirty="0"/>
              <a:t>*Suppose we have a magic means of extracting regexes from software projects.</a:t>
            </a:r>
          </a:p>
          <a:p>
            <a:r>
              <a:rPr lang="en-US" dirty="0"/>
              <a:t>Then we can build a collection of all of the regexes people use in the wild.</a:t>
            </a:r>
          </a:p>
          <a:p>
            <a:r>
              <a:rPr lang="en-US" dirty="0"/>
              <a:t>*We can use this for…</a:t>
            </a:r>
          </a:p>
          <a:p>
            <a:r>
              <a:rPr lang="en-US" dirty="0"/>
              <a:t>	</a:t>
            </a:r>
            <a:r>
              <a:rPr lang="en-US" dirty="0">
                <a:sym typeface="Wingdings" pitchFamily="2" charset="2"/>
              </a:rPr>
              <a:t> “all sorts of insights that will benefit regex tool builders and regex engine developers</a:t>
            </a:r>
          </a:p>
          <a:p>
            <a:r>
              <a:rPr lang="en-US" dirty="0">
                <a:sym typeface="Wingdings" pitchFamily="2" charset="2"/>
              </a:rPr>
              <a:t>	</a:t>
            </a:r>
          </a:p>
          <a:p>
            <a:r>
              <a:rPr lang="en-US" dirty="0">
                <a:sym typeface="Wingdings" pitchFamily="2" charset="2"/>
              </a:rPr>
              <a:t>*So – how should we extract regexes?</a:t>
            </a:r>
            <a:endParaRPr lang="en-US" dirty="0"/>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86</a:t>
            </a:fld>
            <a:endParaRPr lang="en-US" altLang="ko-KR"/>
          </a:p>
        </p:txBody>
      </p:sp>
    </p:spTree>
    <p:extLst>
      <p:ext uri="{BB962C8B-B14F-4D97-AF65-F5344CB8AC3E}">
        <p14:creationId xmlns:p14="http://schemas.microsoft.com/office/powerpoint/2010/main" val="40637369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static extraction is fairly straightforward, while “dynamic extraction” – instrument the program or runtime, then execute the software – is more difficult to scale to many projects and multiple languages.</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87</a:t>
            </a:fld>
            <a:endParaRPr lang="en-US" altLang="ko-KR"/>
          </a:p>
        </p:txBody>
      </p:sp>
    </p:spTree>
    <p:extLst>
      <p:ext uri="{BB962C8B-B14F-4D97-AF65-F5344CB8AC3E}">
        <p14:creationId xmlns:p14="http://schemas.microsoft.com/office/powerpoint/2010/main" val="782738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formally, we want to know whether there is a measurable difference between regexes extracted using one methodology or the other.</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88</a:t>
            </a:fld>
            <a:endParaRPr lang="en-US" altLang="ko-KR"/>
          </a:p>
        </p:txBody>
      </p:sp>
    </p:spTree>
    <p:extLst>
      <p:ext uri="{BB962C8B-B14F-4D97-AF65-F5344CB8AC3E}">
        <p14:creationId xmlns:p14="http://schemas.microsoft.com/office/powerpoint/2010/main" val="10941933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a:t>
            </a:r>
            <a:r>
              <a:rPr lang="en-US" b="0" baseline="0" dirty="0"/>
              <a:t> collected regexes like this.</a:t>
            </a:r>
          </a:p>
          <a:p>
            <a:r>
              <a:rPr lang="en-US" b="0" baseline="0" dirty="0"/>
              <a:t>For each language, we identified the largest module registry.</a:t>
            </a:r>
          </a:p>
          <a:p>
            <a:r>
              <a:rPr lang="en-US" b="0" baseline="0" dirty="0"/>
              <a:t>We mapped those modules to GitHub and sorted them by the number of GitHub stars they have, which gave us a registry-independent measurement of importance.</a:t>
            </a:r>
          </a:p>
          <a:p>
            <a:endParaRPr lang="en-US" b="0" dirty="0"/>
          </a:p>
          <a:p>
            <a:r>
              <a:rPr lang="en-US" b="0" dirty="0"/>
              <a:t>*For</a:t>
            </a:r>
            <a:r>
              <a:rPr lang="en-US" b="0" baseline="0" dirty="0"/>
              <a:t> each of the top 25K modules, we applied both previously-used regex extraction techniques to build sets of regexes extracted one way or the other.</a:t>
            </a:r>
          </a:p>
          <a:p>
            <a:endParaRPr lang="en-US" b="0" baseline="0" dirty="0"/>
          </a:p>
          <a:p>
            <a:r>
              <a:rPr lang="en-US" b="0" baseline="0" dirty="0"/>
              <a:t>*After we repeat this for 25K modules, these can BOTH rightly be said to be a JavaScript regex corpus. But is there any difference?</a:t>
            </a:r>
          </a:p>
          <a:p>
            <a:endParaRPr lang="en-US" b="0" baseline="0" dirty="0"/>
          </a:p>
          <a:p>
            <a:r>
              <a:rPr lang="en-US" b="0" baseline="0" dirty="0"/>
              <a:t>For this we need to characterize a regex, preferably quantitatively.</a:t>
            </a:r>
          </a:p>
          <a:p>
            <a:r>
              <a:rPr lang="en-US" b="0" baseline="0" dirty="0"/>
              <a:t>The next part of our project was collecting a set of metrics to characterize a regex across three dimensions considered in prior work.</a:t>
            </a:r>
            <a:endParaRPr lang="en-US" b="0" dirty="0"/>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89</a:t>
            </a:fld>
            <a:endParaRPr lang="en-US" altLang="ko-KR"/>
          </a:p>
        </p:txBody>
      </p:sp>
    </p:spTree>
    <p:extLst>
      <p:ext uri="{BB962C8B-B14F-4D97-AF65-F5344CB8AC3E}">
        <p14:creationId xmlns:p14="http://schemas.microsoft.com/office/powerpoint/2010/main" val="20548747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ym typeface="Wingdings" pitchFamily="2" charset="2"/>
              </a:rPr>
              <a:t>Slide, then:</a:t>
            </a:r>
          </a:p>
          <a:p>
            <a:endParaRPr lang="en-US" b="1" i="0" dirty="0">
              <a:sym typeface="Wingdings" pitchFamily="2" charset="2"/>
            </a:endParaRPr>
          </a:p>
          <a:p>
            <a:r>
              <a:rPr lang="en-US" b="1" i="0" dirty="0" err="1">
                <a:sym typeface="Wingdings" pitchFamily="2" charset="2"/>
              </a:rPr>
              <a:t>Takehome</a:t>
            </a:r>
            <a:r>
              <a:rPr lang="en-US" b="1" i="0" dirty="0">
                <a:sym typeface="Wingdings" pitchFamily="2" charset="2"/>
              </a:rPr>
              <a:t> message</a:t>
            </a:r>
            <a:endParaRPr lang="en-US" b="0" i="0" dirty="0">
              <a:sym typeface="Wingdings" pitchFamily="2" charset="2"/>
            </a:endParaRPr>
          </a:p>
          <a:p>
            <a:r>
              <a:rPr lang="en-US" b="0" i="0" dirty="0">
                <a:sym typeface="Wingdings" pitchFamily="2" charset="2"/>
              </a:rPr>
              <a:t>We believe our study shows that:</a:t>
            </a:r>
          </a:p>
          <a:p>
            <a:pPr marL="171450" indent="-171450">
              <a:buFontTx/>
              <a:buChar char="-"/>
            </a:pPr>
            <a:r>
              <a:rPr lang="en-US" b="0" i="0" dirty="0">
                <a:sym typeface="Wingdings" pitchFamily="2" charset="2"/>
              </a:rPr>
              <a:t>ReDoS is a very real problem in practice, and that</a:t>
            </a:r>
          </a:p>
          <a:p>
            <a:pPr marL="171450" indent="-171450">
              <a:buFontTx/>
              <a:buChar char="-"/>
            </a:pPr>
            <a:r>
              <a:rPr lang="en-US" b="0" i="0" dirty="0">
                <a:sym typeface="Wingdings" pitchFamily="2" charset="2"/>
              </a:rPr>
              <a:t>The practitioner community needs better tools to detect and repair ReDoS regexes.</a:t>
            </a:r>
            <a:endParaRPr lang="en-US" b="1" i="0" dirty="0">
              <a:sym typeface="Wingdings" pitchFamily="2" charset="2"/>
            </a:endParaRPr>
          </a:p>
          <a:p>
            <a:endParaRPr lang="en-US" dirty="0"/>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91</a:t>
            </a:fld>
            <a:endParaRPr lang="en-US" altLang="ko-KR"/>
          </a:p>
        </p:txBody>
      </p:sp>
    </p:spTree>
    <p:extLst>
      <p:ext uri="{BB962C8B-B14F-4D97-AF65-F5344CB8AC3E}">
        <p14:creationId xmlns:p14="http://schemas.microsoft.com/office/powerpoint/2010/main" val="538101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Here’s an example of a super-linear regex – it looks a lot like the previous example, but this regex has exponential worst-case behavior</a:t>
            </a:r>
          </a:p>
          <a:p>
            <a:r>
              <a:rPr lang="en-US" dirty="0"/>
              <a:t>* Regex engines will construct this NFA – like the previous NFA, but it has two loops instead of one</a:t>
            </a:r>
          </a:p>
          <a:p>
            <a:r>
              <a:rPr lang="en-US" dirty="0"/>
              <a:t>  * because of the extra quantifier.</a:t>
            </a:r>
          </a:p>
          <a:p>
            <a:endParaRPr lang="en-US" dirty="0"/>
          </a:p>
          <a:p>
            <a:r>
              <a:rPr lang="en-US" dirty="0"/>
              <a:t>What effect does this extra loop have? It makes the NFA </a:t>
            </a:r>
            <a:r>
              <a:rPr lang="en-US" i="1" dirty="0"/>
              <a:t>ambiguous</a:t>
            </a:r>
            <a:r>
              <a:rPr lang="en-US" dirty="0"/>
              <a:t>.</a:t>
            </a:r>
          </a:p>
          <a:p>
            <a:r>
              <a:rPr lang="en-US" dirty="0"/>
              <a:t>* Each time the regex engine encounters an "a", it's not sure which loop to take.</a:t>
            </a:r>
          </a:p>
          <a:p>
            <a:r>
              <a:rPr lang="en-US" dirty="0"/>
              <a:t>Each "a" gives it two choices to explore.</a:t>
            </a:r>
          </a:p>
          <a:p>
            <a:r>
              <a:rPr lang="en-US" dirty="0"/>
              <a:t>After the first “a”, there were two paths.</a:t>
            </a:r>
          </a:p>
          <a:p>
            <a:r>
              <a:rPr lang="en-US" dirty="0"/>
              <a:t>After the second “a”, each of those two paths has two more paths – 2 times 2 is 4</a:t>
            </a:r>
          </a:p>
          <a:p>
            <a:r>
              <a:rPr lang="en-US" dirty="0"/>
              <a:t>After the third “a”, each of those four paths has two more paths – 2 times 4 is 8</a:t>
            </a:r>
          </a:p>
          <a:p>
            <a:r>
              <a:rPr lang="en-US" dirty="0"/>
              <a:t>These choices compound to yield an exponential number of possible paths.</a:t>
            </a:r>
          </a:p>
          <a:p>
            <a:endParaRPr lang="en-US" dirty="0"/>
          </a:p>
          <a:p>
            <a:r>
              <a:rPr lang="en-US" dirty="0"/>
              <a:t>This means that</a:t>
            </a:r>
          </a:p>
          <a:p>
            <a:r>
              <a:rPr lang="en-US" dirty="0"/>
              <a:t>* under the input "</a:t>
            </a:r>
            <a:r>
              <a:rPr lang="en-US" dirty="0" err="1"/>
              <a:t>aaaa</a:t>
            </a:r>
            <a:r>
              <a:rPr lang="en-US" dirty="0"/>
              <a:t>....a!",</a:t>
            </a:r>
          </a:p>
          <a:p>
            <a:r>
              <a:rPr lang="en-US" dirty="0"/>
              <a:t>* there will be an exponential number of paths to explore in the number of "</a:t>
            </a:r>
            <a:r>
              <a:rPr lang="en-US" dirty="0" err="1"/>
              <a:t>a"s</a:t>
            </a:r>
            <a:r>
              <a:rPr lang="en-US"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This input ends in an !, ensuring that none of them will match and forcing the regex engine to try all of them.</a:t>
            </a:r>
          </a:p>
          <a:p>
            <a:endParaRPr lang="en-US" dirty="0"/>
          </a:p>
          <a:p>
            <a:r>
              <a:rPr lang="en-US" dirty="0"/>
              <a:t>* We can express the number of paths in this NFA using this recurrence relation, which works out to exponential in the length of the input.</a:t>
            </a:r>
          </a:p>
          <a:p>
            <a:endParaRPr lang="en-US" dirty="0"/>
          </a:p>
          <a:p>
            <a:r>
              <a:rPr lang="en-US" dirty="0"/>
              <a:t>* Not all regexes will have exponential worst-case time complexity under this search regime.</a:t>
            </a:r>
          </a:p>
          <a:p>
            <a:r>
              <a:rPr lang="en-US" dirty="0"/>
              <a:t>Some regexes exhibit polynomial worst-case behavior – I’ll show one in a moment.</a:t>
            </a:r>
          </a:p>
          <a:p>
            <a:r>
              <a:rPr lang="en-US" dirty="0"/>
              <a:t>And many regexes will exhibit linear worst-case behavior.</a:t>
            </a:r>
          </a:p>
          <a:p>
            <a:r>
              <a:rPr lang="en-US" dirty="0"/>
              <a:t>Regardless of their worst-case behavior, most regexes will run in linear time on typical inputs.</a:t>
            </a:r>
          </a:p>
          <a:p>
            <a:r>
              <a:rPr lang="en-US" dirty="0"/>
              <a:t>They exhibit their slowest behavior only on specially crafted inputs.</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TRANSITION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Let’s review what we’ve learned so far with a real-world example.</a:t>
            </a:r>
          </a:p>
          <a:p>
            <a:endParaRPr lang="en-US" dirty="0"/>
          </a:p>
          <a:p>
            <a:r>
              <a:rPr lang="en-US" dirty="0"/>
              <a:t>===</a:t>
            </a:r>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10</a:t>
            </a:fld>
            <a:endParaRPr lang="en-US" altLang="ko-KR"/>
          </a:p>
        </p:txBody>
      </p:sp>
    </p:spTree>
    <p:extLst>
      <p:ext uri="{BB962C8B-B14F-4D97-AF65-F5344CB8AC3E}">
        <p14:creationId xmlns:p14="http://schemas.microsoft.com/office/powerpoint/2010/main" val="42728581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Let me illustrate this sampling bias.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*Which we then walk for regex creation sites</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92</a:t>
            </a:fld>
            <a:endParaRPr lang="en-US" altLang="ko-KR"/>
          </a:p>
        </p:txBody>
      </p:sp>
    </p:spTree>
    <p:extLst>
      <p:ext uri="{BB962C8B-B14F-4D97-AF65-F5344CB8AC3E}">
        <p14:creationId xmlns:p14="http://schemas.microsoft.com/office/powerpoint/2010/main" val="16625992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*H-EM: Extraction methodology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a:t>
            </a:r>
            <a:r>
              <a:rPr lang="en-US" sz="1200" dirty="0">
                <a:latin typeface="Calibri" panose="020F0502020204030204" pitchFamily="34" charset="0"/>
              </a:rPr>
              <a:t>Static analysis and program instrumentation will yield similar regex corpuses.</a:t>
            </a:r>
          </a:p>
          <a:p>
            <a:endParaRPr lang="en-US" dirty="0"/>
          </a:p>
          <a:p>
            <a:r>
              <a:rPr lang="en-US" dirty="0"/>
              <a:t>*H-PL: Programming language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latin typeface="Calibri" panose="020F0502020204030204" pitchFamily="34" charset="0"/>
              </a:rPr>
              <a:t>- </a:t>
            </a:r>
            <a:r>
              <a:rPr lang="en-US" sz="1200" dirty="0">
                <a:latin typeface="Calibri" panose="020F0502020204030204" pitchFamily="34" charset="0"/>
              </a:rPr>
              <a:t>Regexes from different programming languages will be similar.</a:t>
            </a:r>
          </a:p>
          <a:p>
            <a:endParaRPr lang="en-US" dirty="0"/>
          </a:p>
          <a:p>
            <a:r>
              <a:rPr lang="en-US" dirty="0"/>
              <a:t>*These are fairly natural hypotheses.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For extraction methodology…If you look at source code, you'll see that most regexes are declared inline, where either static analysis or program instrumentation can find them.</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For programming language… Using regexes ourselves, reading textbooks, and looking at Stack Overflow posts: it seems natural that the kinds of problems people solve with regexes won't seem too much -- they are STRING OPERATIONS, which are fairly general. So we would expect the regexes to look similar across programming languages.</a:t>
            </a:r>
          </a:p>
          <a:p>
            <a:endParaRPr lang="en-US" dirty="0"/>
          </a:p>
          <a:p>
            <a:r>
              <a:rPr lang="en-US" dirty="0"/>
              <a:t>If both of these hypotheses hold, researchers can generalize results from one extraction methodology in one programming language to all programming languages – that would be great!</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If either fails, we will need to be more cautious in generalizing our findings.</a:t>
            </a:r>
          </a:p>
          <a:p>
            <a:endParaRPr lang="en-US" dirty="0"/>
          </a:p>
          <a:p>
            <a:r>
              <a:rPr lang="en-US" dirty="0"/>
              <a:t>Either way, with these hypotheses tested we can move on from the task of laying an empirical regex foundation to the more practical tasks of building tools and regex engines to help developers.</a:t>
            </a:r>
          </a:p>
          <a:p>
            <a:endParaRPr lang="en-US" dirty="0"/>
          </a:p>
          <a:p>
            <a:r>
              <a:rPr lang="en-US" dirty="0"/>
              <a:t>-----</a:t>
            </a:r>
          </a:p>
          <a:p>
            <a:endParaRPr lang="en-US" dirty="0"/>
          </a:p>
          <a:p>
            <a:r>
              <a:rPr lang="en-US" dirty="0"/>
              <a:t> It's uncommon to see regexes defined in unreachable code (where PI couldn't find them) or in external files (where static analysis couldn't find them).</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93</a:t>
            </a:fld>
            <a:endParaRPr lang="en-US" altLang="ko-KR"/>
          </a:p>
        </p:txBody>
      </p:sp>
    </p:spTree>
    <p:extLst>
      <p:ext uri="{BB962C8B-B14F-4D97-AF65-F5344CB8AC3E}">
        <p14:creationId xmlns:p14="http://schemas.microsoft.com/office/powerpoint/2010/main" val="31866038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dirty="0"/>
              <a:t>First we extract regexes, then measure them, then test hypotheses.</a:t>
            </a:r>
          </a:p>
          <a:p>
            <a:endParaRPr lang="en-US" b="1" i="1" u="sng" dirty="0"/>
          </a:p>
          <a:p>
            <a:r>
              <a:rPr lang="en-US" b="1" i="1" u="sng" dirty="0"/>
              <a:t>*H-EM:</a:t>
            </a:r>
          </a:p>
          <a:p>
            <a:r>
              <a:rPr lang="en-US" b="1" dirty="0"/>
              <a:t>Static analysis</a:t>
            </a:r>
            <a:r>
              <a:rPr lang="en-US" dirty="0"/>
              <a:t>: standard tools for each programming language</a:t>
            </a:r>
          </a:p>
          <a:p>
            <a:pPr marL="171450" indent="-171450">
              <a:buFontTx/>
              <a:buChar char="-"/>
            </a:pPr>
            <a:r>
              <a:rPr lang="en-US" dirty="0"/>
              <a:t>e.g. </a:t>
            </a:r>
            <a:r>
              <a:rPr lang="en-US" dirty="0" err="1"/>
              <a:t>JavaParser</a:t>
            </a:r>
            <a:r>
              <a:rPr lang="en-US" dirty="0"/>
              <a:t> framework for Java, </a:t>
            </a:r>
            <a:r>
              <a:rPr lang="en-US" dirty="0" err="1"/>
              <a:t>ast</a:t>
            </a:r>
            <a:r>
              <a:rPr lang="en-US" dirty="0"/>
              <a:t>/</a:t>
            </a:r>
            <a:r>
              <a:rPr lang="en-US" dirty="0" err="1"/>
              <a:t>astor</a:t>
            </a:r>
            <a:r>
              <a:rPr lang="en-US" dirty="0"/>
              <a:t> for Python</a:t>
            </a:r>
          </a:p>
          <a:p>
            <a:pPr marL="0" indent="0">
              <a:buFontTx/>
              <a:buNone/>
            </a:pPr>
            <a:endParaRPr lang="en-US" dirty="0"/>
          </a:p>
          <a:p>
            <a:pPr marL="0" indent="0">
              <a:buFontTx/>
              <a:buNone/>
            </a:pPr>
            <a:r>
              <a:rPr lang="en-US" b="1" dirty="0"/>
              <a:t>Program instrumentation</a:t>
            </a:r>
            <a:r>
              <a:rPr lang="en-US" b="0" dirty="0"/>
              <a:t>:</a:t>
            </a:r>
          </a:p>
          <a:p>
            <a:pPr marL="171450" indent="-171450">
              <a:buFont typeface="Arial" panose="020B0604020202020204" pitchFamily="34" charset="0"/>
              <a:buChar char="•"/>
            </a:pPr>
            <a:r>
              <a:rPr lang="en-US" b="0" dirty="0"/>
              <a:t>Same tools to instrument the code</a:t>
            </a:r>
          </a:p>
          <a:p>
            <a:pPr marL="171450" indent="-171450">
              <a:buFont typeface="Arial" panose="020B0604020202020204" pitchFamily="34" charset="0"/>
              <a:buChar char="•"/>
            </a:pPr>
            <a:r>
              <a:rPr lang="en-US" b="0" dirty="0"/>
              <a:t>Then we had to build and run as many of the 75K projects as we could</a:t>
            </a:r>
          </a:p>
          <a:p>
            <a:pPr marL="457200" lvl="1" indent="0">
              <a:buFont typeface="Arial" panose="020B0604020202020204" pitchFamily="34" charset="0"/>
              <a:buNone/>
            </a:pPr>
            <a:endParaRPr lang="en-US" b="0" dirty="0"/>
          </a:p>
          <a:p>
            <a:pPr marL="0" lvl="0" indent="0">
              <a:buFont typeface="Arial" panose="020B0604020202020204" pitchFamily="34" charset="0"/>
              <a:buNone/>
            </a:pPr>
            <a:r>
              <a:rPr lang="en-US" b="1" dirty="0"/>
              <a:t>Overall</a:t>
            </a:r>
          </a:p>
          <a:p>
            <a:pPr marL="171450" lvl="0" indent="-171450">
              <a:buFontTx/>
              <a:buChar char="-"/>
            </a:pPr>
            <a:r>
              <a:rPr lang="en-US" b="0" dirty="0"/>
              <a:t>We obtained regexes from about 40% of projects statically,</a:t>
            </a:r>
          </a:p>
          <a:p>
            <a:pPr marL="171450" lvl="0" indent="-171450">
              <a:buFontTx/>
              <a:buChar char="-"/>
            </a:pPr>
            <a:r>
              <a:rPr lang="en-US" b="0" dirty="0"/>
              <a:t>and about 15% of projects using program instrumentation.</a:t>
            </a:r>
            <a:endParaRPr lang="en-US" b="1" dirty="0"/>
          </a:p>
          <a:p>
            <a:endParaRPr lang="en-US" dirty="0"/>
          </a:p>
          <a:p>
            <a:r>
              <a:rPr lang="en-US" b="1" i="1" u="sng" dirty="0"/>
              <a:t>*H-PL</a:t>
            </a:r>
          </a:p>
          <a:p>
            <a:r>
              <a:rPr lang="en-US" dirty="0"/>
              <a:t>Because H-EM didn’t find any difference, we re-used the 8-language corpus from our prior work.</a:t>
            </a:r>
          </a:p>
          <a:p>
            <a:endParaRPr lang="en-US" dirty="0"/>
          </a:p>
          <a:p>
            <a:r>
              <a:rPr lang="en-US" dirty="0"/>
              <a:t>------</a:t>
            </a:r>
          </a:p>
          <a:p>
            <a:pPr marL="628650" lvl="1" indent="-171450">
              <a:buFont typeface="Arial" panose="020B0604020202020204" pitchFamily="34" charset="0"/>
              <a:buChar char="•"/>
            </a:pPr>
            <a:r>
              <a:rPr lang="en-US" b="0" dirty="0"/>
              <a:t>JavaScript: </a:t>
            </a:r>
            <a:r>
              <a:rPr lang="en-US" b="0" dirty="0" err="1"/>
              <a:t>npm</a:t>
            </a:r>
            <a:endParaRPr lang="en-US" b="0" dirty="0"/>
          </a:p>
          <a:p>
            <a:pPr marL="628650" lvl="1" indent="-171450">
              <a:buFont typeface="Arial" panose="020B0604020202020204" pitchFamily="34" charset="0"/>
              <a:buChar char="•"/>
            </a:pPr>
            <a:r>
              <a:rPr lang="en-US" b="0" dirty="0"/>
              <a:t>Java: Maven and Gradle, including all versions of Android</a:t>
            </a:r>
          </a:p>
          <a:p>
            <a:pPr marL="628650" lvl="1" indent="-171450">
              <a:buFont typeface="Arial" panose="020B0604020202020204" pitchFamily="34" charset="0"/>
              <a:buChar char="•"/>
            </a:pPr>
            <a:r>
              <a:rPr lang="en-US" b="0" dirty="0"/>
              <a:t>Python: Less standardization. 5 popular build systems</a:t>
            </a:r>
          </a:p>
          <a:p>
            <a:endParaRPr lang="en-US" dirty="0"/>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95</a:t>
            </a:fld>
            <a:endParaRPr lang="en-US" altLang="ko-KR"/>
          </a:p>
        </p:txBody>
      </p:sp>
    </p:spTree>
    <p:extLst>
      <p:ext uri="{BB962C8B-B14F-4D97-AF65-F5344CB8AC3E}">
        <p14:creationId xmlns:p14="http://schemas.microsoft.com/office/powerpoint/2010/main" val="34469033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0" dirty="0"/>
                  <a:t>In total, we extracted regexes</a:t>
                </a:r>
                <a:r>
                  <a:rPr lang="en-US" b="0" baseline="0" dirty="0"/>
                  <a:t> from 193K modules written in 8 programming languages.</a:t>
                </a:r>
              </a:p>
              <a:p>
                <a:r>
                  <a:rPr lang="en-US" b="0" baseline="0" dirty="0"/>
                  <a:t>After accounting for duplicates, this gave us a polyglot corpus of about half a million unique regexes.</a:t>
                </a:r>
              </a:p>
              <a:p>
                <a:endParaRPr lang="en-US" b="0" baseline="0" dirty="0"/>
              </a:p>
              <a:p>
                <a:r>
                  <a:rPr lang="en-US" b="0" baseline="0" dirty="0"/>
                  <a:t>---</a:t>
                </a:r>
              </a:p>
              <a:p>
                <a:endParaRPr lang="en-US" b="0" baseline="0" dirty="0"/>
              </a:p>
              <a:p>
                <a:r>
                  <a:rPr lang="en-US" b="0" dirty="0"/>
                  <a:t>193,524 modules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baseline="0" dirty="0"/>
                  <a:t>As you can see, we found more regexes in some languages than others.</a:t>
                </a:r>
              </a:p>
              <a:p>
                <a:endParaRPr lang="en-US" b="0" baseline="0" dirty="0"/>
              </a:p>
            </p:txBody>
          </p:sp>
        </mc:Choice>
        <mc:Fallback xmlns="">
          <p:sp>
            <p:nvSpPr>
              <p:cNvPr id="3" name="Notes Placeholder 2"/>
              <p:cNvSpPr>
                <a:spLocks noGrp="1"/>
              </p:cNvSpPr>
              <p:nvPr>
                <p:ph type="body" idx="1"/>
              </p:nvPr>
            </p:nvSpPr>
            <p:spPr/>
            <p:txBody>
              <a:bodyPr/>
              <a:lstStyle/>
              <a:p>
                <a:r>
                  <a:rPr lang="en-US" b="0" dirty="0" smtClean="0"/>
                  <a:t>Extracted regexes</a:t>
                </a:r>
                <a:r>
                  <a:rPr lang="en-US" b="0" baseline="0" dirty="0" smtClean="0"/>
                  <a:t> from a t</a:t>
                </a:r>
                <a:r>
                  <a:rPr lang="en-US" b="0" dirty="0" smtClean="0"/>
                  <a:t>otal of 193,524</a:t>
                </a:r>
                <a:r>
                  <a:rPr lang="en-US" b="0" baseline="0" dirty="0" smtClean="0"/>
                  <a:t> distinct modules.</a:t>
                </a:r>
              </a:p>
              <a:p>
                <a:r>
                  <a:rPr lang="en-US" b="0" baseline="0" dirty="0" smtClean="0"/>
                  <a:t>Removing regexes that appeared in multiple languages, this resulted in a corpus of 578,628 unique regexes extracted from 8 programming languages.</a:t>
                </a:r>
              </a:p>
              <a:p>
                <a:r>
                  <a:rPr lang="en-US" b="0" baseline="0" dirty="0" smtClean="0"/>
                  <a:t>This is our polyglot regex corpus.</a:t>
                </a:r>
                <a:r>
                  <a:rPr lang="en-US" b="0" i="0" baseline="0" smtClean="0">
                    <a:latin typeface="Cambria Math" panose="02040503050406030204" pitchFamily="18" charset="0"/>
                  </a:rPr>
                  <a:t>∑</a:t>
                </a:r>
                <a:endParaRPr lang="en-US" b="1" dirty="0"/>
              </a:p>
            </p:txBody>
          </p:sp>
        </mc:Fallback>
      </mc:AlternateContent>
      <p:sp>
        <p:nvSpPr>
          <p:cNvPr id="4" name="Slide Number Placeholder 3"/>
          <p:cNvSpPr>
            <a:spLocks noGrp="1"/>
          </p:cNvSpPr>
          <p:nvPr>
            <p:ph type="sldNum" sz="quarter" idx="10"/>
          </p:nvPr>
        </p:nvSpPr>
        <p:spPr/>
        <p:txBody>
          <a:bodyPr/>
          <a:lstStyle/>
          <a:p>
            <a:fld id="{D291D712-58E1-4FFA-8A47-8D821F11B45B}" type="slidenum">
              <a:rPr lang="en-US" altLang="ko-KR" smtClean="0"/>
              <a:pPr/>
              <a:t>96</a:t>
            </a:fld>
            <a:endParaRPr lang="en-US" altLang="ko-KR"/>
          </a:p>
        </p:txBody>
      </p:sp>
    </p:spTree>
    <p:extLst>
      <p:ext uri="{BB962C8B-B14F-4D97-AF65-F5344CB8AC3E}">
        <p14:creationId xmlns:p14="http://schemas.microsoft.com/office/powerpoint/2010/main" val="17730875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latin typeface="Calibri" panose="020F0502020204030204" pitchFamily="34" charset="0"/>
              </a:rPr>
              <a:t>We found minimal evidence to reject H-EM</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Calibri" panose="020F0502020204030204" pitchFamily="34" charset="0"/>
              </a:rPr>
              <a:t>Hypothesis tests failed because N is large in our dataset - we had a lot of statistical power.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Calibri" panose="020F0502020204030204" pitchFamily="34" charset="0"/>
              </a:rPr>
              <a:t>But when we measured the effect sizes, we found only a small to negligible effect for each metric.</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Some evidence to reject H-PL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Calibri" panose="020F0502020204030204" pitchFamily="34" charset="0"/>
              </a:rPr>
              <a:t>Here the hypothesis tests failed as well.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Calibri" panose="020F0502020204030204" pitchFamily="34" charset="0"/>
              </a:rPr>
              <a:t>Measuring the effect sizes, for half of the features there was a medium or large effect size in Perl, JavaScript, and Ruby.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*Although there are differences between some treatments,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we think that the </a:t>
            </a:r>
            <a:r>
              <a:rPr lang="en-US" b="1" dirty="0"/>
              <a:t>trends</a:t>
            </a:r>
            <a:r>
              <a:rPr lang="en-US" b="0" dirty="0"/>
              <a:t> for each metric are consistent to be useful for tool builders and engine developers.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Next we’ll look at one visualization for each hypothesis.</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98</a:t>
            </a:fld>
            <a:endParaRPr lang="en-US" altLang="ko-KR"/>
          </a:p>
        </p:txBody>
      </p:sp>
    </p:spTree>
    <p:extLst>
      <p:ext uri="{BB962C8B-B14F-4D97-AF65-F5344CB8AC3E}">
        <p14:creationId xmlns:p14="http://schemas.microsoft.com/office/powerpoint/2010/main" val="23574247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We found minimal evidence to reject the Extraction Methodology hypothesis.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I’ll share one representative finding.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This chart shows the distributions of regex length by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  programming language (x axis) and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  extraction methodology (blue static, orange instrumentation)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The whiskers are 10/90, outliers not shown.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*For this hypothesis, we’re comparing the pairs within each programming language.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*Our hypothesis tests reported a significant difference in medians, but </a:t>
            </a:r>
            <a:r>
              <a:rPr lang="en-US" sz="1200" dirty="0">
                <a:latin typeface="Calibri" panose="020F0502020204030204" pitchFamily="34" charset="0"/>
              </a:rPr>
              <a:t>the effect sizes are negligible here. Note how close together the medians are.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This is a representative figure; the other 7 metrics have similar properties.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This means we could find no </a:t>
            </a:r>
            <a:r>
              <a:rPr lang="en-US" sz="1200" i="1" dirty="0"/>
              <a:t>practical</a:t>
            </a:r>
            <a:r>
              <a:rPr lang="en-US" sz="1200" dirty="0"/>
              <a:t> difference between the samples obtained using the two extraction methodologies.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ym typeface="Wingdings" pitchFamily="2" charset="2"/>
              </a:rPr>
              <a:t> We interpret this to mean that in terms of the regexes themselves, the extraction methodology you use does not matter. That’s good news – static analysis is a lot less work.</a:t>
            </a: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t>Intersection: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About 50% of prog. instr. also found using static analysis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20K unique to prog </a:t>
            </a:r>
            <a:r>
              <a:rPr lang="en-US" sz="1200" dirty="0" err="1"/>
              <a:t>instr</a:t>
            </a:r>
            <a:r>
              <a:rPr lang="en-US" sz="1200" dirty="0"/>
              <a:t>, 20K overlap</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99</a:t>
            </a:fld>
            <a:endParaRPr lang="en-US" altLang="ko-KR"/>
          </a:p>
        </p:txBody>
      </p:sp>
    </p:spTree>
    <p:extLst>
      <p:ext uri="{BB962C8B-B14F-4D97-AF65-F5344CB8AC3E}">
        <p14:creationId xmlns:p14="http://schemas.microsoft.com/office/powerpoint/2010/main" val="18240657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some evidence to reject the Programming Languages hypothesis.</a:t>
            </a:r>
          </a:p>
          <a:p>
            <a:r>
              <a:rPr lang="en-US" dirty="0"/>
              <a:t>For some metrics, a few languages were outliers.</a:t>
            </a:r>
          </a:p>
          <a:p>
            <a:r>
              <a:rPr lang="en-US" dirty="0"/>
              <a:t>I’ll share one finding.</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This chart again shows the distributions of regex length, by programming language (x axis)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*For this hypothesis, we’re comparing across programming languages.</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this case, between most pairs of languages there was no difference.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*But Perl regexes tend to be shorter than those used in Go, Rust (medium effect size).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3 of the other 7 metrics had significant differences.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See paper for details.</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100</a:t>
            </a:fld>
            <a:endParaRPr lang="en-US" altLang="ko-KR"/>
          </a:p>
        </p:txBody>
      </p:sp>
    </p:spTree>
    <p:extLst>
      <p:ext uri="{BB962C8B-B14F-4D97-AF65-F5344CB8AC3E}">
        <p14:creationId xmlns:p14="http://schemas.microsoft.com/office/powerpoint/2010/main" val="37360818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Of course, our work has some limitations.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I want to highlight two of them.</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Reachability</a:t>
            </a: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Did not consider reachability of ReDoS regexes, in part for reasons of scale.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This is complicated by the fact that we were analyzing modules rather than applications,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Even if a regex were reachable from a module API that does not tell us how an application will </a:t>
            </a:r>
            <a:r>
              <a:rPr lang="en-US" b="1" dirty="0"/>
              <a:t>use</a:t>
            </a:r>
            <a:r>
              <a:rPr lang="en-US" b="0" dirty="0"/>
              <a:t> that module.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Our experience and  measurements suggest that regexes are commonly used for input validation, but this would be worth revisiting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ReDoS regex == ReDoS?</a:t>
            </a: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This is not just about reachability; it concerns </a:t>
            </a:r>
            <a:r>
              <a:rPr lang="en-US" b="1" dirty="0"/>
              <a:t>deployment</a:t>
            </a:r>
            <a:r>
              <a:rPr lang="en-US" b="0"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ReDoS generally requires an application containing a ReDoS regex to be </a:t>
            </a:r>
            <a:r>
              <a:rPr lang="en-US" b="1" dirty="0"/>
              <a:t>deployed</a:t>
            </a:r>
            <a:r>
              <a:rPr lang="en-US" b="0" dirty="0"/>
              <a:t> on a server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that handles untrusted input.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It would be interesting to study how modules are used and whether we can predict their usage context based on README, the APIs they use, etc.</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Despite these limitations, we believe that having ReDoS regexes in your module or application is a liability, whether or not they are currently </a:t>
            </a:r>
            <a:r>
              <a:rPr lang="en-US" b="1" dirty="0"/>
              <a:t>reachable</a:t>
            </a:r>
            <a:r>
              <a:rPr lang="en-US" b="0" dirty="0"/>
              <a:t> by user input, or </a:t>
            </a:r>
            <a:r>
              <a:rPr lang="en-US" b="1" dirty="0"/>
              <a:t>deployed</a:t>
            </a:r>
            <a:r>
              <a:rPr lang="en-US" b="0" dirty="0"/>
              <a:t> on a server today.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This is because in our regex corpus we found </a:t>
            </a:r>
            <a:r>
              <a:rPr lang="en-US" b="1" dirty="0"/>
              <a:t>many</a:t>
            </a:r>
            <a:r>
              <a:rPr lang="en-US" b="0" dirty="0"/>
              <a:t> examples of regexes that appear to be copy/pasted from one module to another, or derived from </a:t>
            </a:r>
            <a:r>
              <a:rPr lang="en-US" b="0" dirty="0" err="1"/>
              <a:t>StackOverflow</a:t>
            </a:r>
            <a:r>
              <a:rPr lang="en-US" b="0"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In one case a ReDoS regex was duplicated over 2000 times.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Thus, a ReDoS regex used in a safe context can easily pollute code used in a sensitive context.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Why have we accepted these limitations so far?</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102</a:t>
            </a:fld>
            <a:endParaRPr lang="en-US" altLang="ko-KR"/>
          </a:p>
        </p:txBody>
      </p:sp>
    </p:spTree>
    <p:extLst>
      <p:ext uri="{BB962C8B-B14F-4D97-AF65-F5344CB8AC3E}">
        <p14:creationId xmlns:p14="http://schemas.microsoft.com/office/powerpoint/2010/main" val="31050380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94% of </a:t>
            </a:r>
            <a:r>
              <a:rPr lang="en-US" baseline="0" dirty="0"/>
              <a:t>respondents </a:t>
            </a:r>
            <a:r>
              <a:rPr lang="en-US" dirty="0"/>
              <a:t>reported re-using regexes at least 25% of the time.</a:t>
            </a:r>
          </a:p>
          <a:p>
            <a:r>
              <a:rPr lang="en-US" dirty="0"/>
              <a:t>We asked them how often they knew the regex was being re-used in the same language.</a:t>
            </a:r>
          </a:p>
          <a:p>
            <a:r>
              <a:rPr lang="en-US" dirty="0"/>
              <a:t>They</a:t>
            </a:r>
            <a:r>
              <a:rPr lang="en-US" baseline="0" dirty="0"/>
              <a:t> were rarely confident that this was the case.</a:t>
            </a:r>
            <a:endParaRPr lang="en-US" dirty="0"/>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104</a:t>
            </a:fld>
            <a:endParaRPr lang="en-US" altLang="ko-KR"/>
          </a:p>
        </p:txBody>
      </p:sp>
    </p:spTree>
    <p:extLst>
      <p:ext uri="{BB962C8B-B14F-4D97-AF65-F5344CB8AC3E}">
        <p14:creationId xmlns:p14="http://schemas.microsoft.com/office/powerpoint/2010/main" val="40282597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a:t>
            </a:r>
          </a:p>
          <a:p>
            <a:endParaRPr lang="en-US" dirty="0"/>
          </a:p>
          <a:p>
            <a:r>
              <a:rPr lang="en-US" dirty="0"/>
              <a:t>*Delivery</a:t>
            </a:r>
          </a:p>
          <a:p>
            <a:endParaRPr lang="en-US" dirty="0"/>
          </a:p>
          <a:p>
            <a:r>
              <a:rPr lang="en-US" dirty="0"/>
              <a:t>Responses:</a:t>
            </a:r>
          </a:p>
          <a:p>
            <a:pPr marL="171450" indent="-171450">
              <a:buFontTx/>
              <a:buChar char="-"/>
            </a:pPr>
            <a:r>
              <a:rPr lang="en-US" dirty="0"/>
              <a:t>About half</a:t>
            </a:r>
            <a:r>
              <a:rPr lang="en-US" baseline="0" dirty="0"/>
              <a:t> from direct and transitive acquaintances.</a:t>
            </a:r>
          </a:p>
          <a:p>
            <a:pPr marL="171450" indent="-171450">
              <a:buFontTx/>
              <a:buChar char="-"/>
            </a:pPr>
            <a:r>
              <a:rPr lang="en-US" baseline="0" dirty="0"/>
              <a:t>About half from </a:t>
            </a:r>
            <a:r>
              <a:rPr lang="en-US" baseline="0" dirty="0" err="1"/>
              <a:t>Reddit</a:t>
            </a:r>
            <a:r>
              <a:rPr lang="en-US" baseline="0" dirty="0"/>
              <a:t>/HN.</a:t>
            </a:r>
          </a:p>
          <a:p>
            <a:pPr marL="0" indent="0">
              <a:buFontTx/>
              <a:buNone/>
            </a:pPr>
            <a:endParaRPr lang="en-US" baseline="0" dirty="0"/>
          </a:p>
          <a:p>
            <a:pPr marL="0" indent="0">
              <a:buFontTx/>
              <a:buNone/>
            </a:pPr>
            <a:r>
              <a:rPr lang="en-US" baseline="0" dirty="0"/>
              <a:t>*This figure summarizes the demographics of our respondents on working years, size of company, and regex expertise.</a:t>
            </a:r>
          </a:p>
          <a:p>
            <a:pPr marL="0" indent="0">
              <a:buFontTx/>
              <a:buNone/>
            </a:pPr>
            <a:endParaRPr lang="en-US" baseline="0" dirty="0"/>
          </a:p>
          <a:p>
            <a:pPr marL="0" indent="0">
              <a:buFontTx/>
              <a:buNone/>
            </a:pPr>
            <a:r>
              <a:rPr lang="en-US" baseline="0" dirty="0"/>
              <a:t>*The median respondent:</a:t>
            </a:r>
          </a:p>
          <a:p>
            <a:pPr marL="0" indent="0">
              <a:buFontTx/>
              <a:buNone/>
            </a:pPr>
            <a:r>
              <a:rPr kumimoji="1" lang="en-US" sz="1200" b="0" i="0" u="none" strike="noStrike" kern="1200" baseline="0" dirty="0">
                <a:solidFill>
                  <a:schemeClr val="tx1"/>
                </a:solidFill>
                <a:latin typeface="Arial" pitchFamily="34" charset="0"/>
                <a:ea typeface="+mn-ea"/>
                <a:cs typeface="Arial" pitchFamily="34" charset="0"/>
              </a:rPr>
              <a:t>  has 3-5 years of professional experience,</a:t>
            </a:r>
          </a:p>
          <a:p>
            <a:pPr marL="0" indent="0">
              <a:buFontTx/>
              <a:buNone/>
            </a:pPr>
            <a:r>
              <a:rPr kumimoji="1" lang="en-US" sz="1200" b="0" i="0" u="none" strike="noStrike" kern="1200" baseline="0" dirty="0">
                <a:solidFill>
                  <a:schemeClr val="tx1"/>
                </a:solidFill>
                <a:latin typeface="Arial" pitchFamily="34" charset="0"/>
                <a:ea typeface="+mn-ea"/>
                <a:cs typeface="Arial" pitchFamily="34" charset="0"/>
              </a:rPr>
              <a:t>  works at a medium-size company,</a:t>
            </a:r>
          </a:p>
          <a:p>
            <a:pPr marL="0" indent="0">
              <a:buFontTx/>
              <a:buNone/>
            </a:pPr>
            <a:r>
              <a:rPr kumimoji="1" lang="en-US" sz="1200" b="0" i="0" u="none" strike="noStrike" kern="1200" baseline="0" dirty="0">
                <a:solidFill>
                  <a:schemeClr val="tx1"/>
                </a:solidFill>
                <a:latin typeface="Arial" pitchFamily="34" charset="0"/>
                <a:ea typeface="+mn-ea"/>
                <a:cs typeface="Arial" pitchFamily="34" charset="0"/>
              </a:rPr>
              <a:t>  and claims intermediate regex skill.</a:t>
            </a:r>
            <a:endParaRPr lang="en-US" dirty="0"/>
          </a:p>
          <a:p>
            <a:pPr marL="0" indent="0">
              <a:buFontTx/>
              <a:buNone/>
            </a:pPr>
            <a:endParaRPr lang="en-US" baseline="0" dirty="0"/>
          </a:p>
          <a:p>
            <a:pPr marL="0" indent="0">
              <a:buFontTx/>
              <a:buNone/>
            </a:pPr>
            <a:r>
              <a:rPr lang="en-US" baseline="0" dirty="0"/>
              <a:t>--------</a:t>
            </a:r>
          </a:p>
          <a:p>
            <a:pPr marL="0" indent="0">
              <a:buFontTx/>
              <a:buNone/>
            </a:pPr>
            <a:endParaRPr lang="en-US" baseline="0" dirty="0"/>
          </a:p>
          <a:p>
            <a:pPr marL="0" indent="0">
              <a:buFontTx/>
              <a:buNone/>
            </a:pPr>
            <a:r>
              <a:rPr lang="en-US" baseline="0" dirty="0"/>
              <a:t>They were fairly diverse set on these metrics</a:t>
            </a:r>
          </a:p>
          <a:p>
            <a:pPr marL="171450" indent="-171450">
              <a:buFontTx/>
              <a:buChar char="-"/>
            </a:pPr>
            <a:r>
              <a:rPr lang="en-US" baseline="0" dirty="0"/>
              <a:t>Ranged from first-year developers to career professionals</a:t>
            </a:r>
          </a:p>
          <a:p>
            <a:pPr marL="171450" indent="-171450">
              <a:buFontTx/>
              <a:buChar char="-"/>
            </a:pPr>
            <a:r>
              <a:rPr lang="en-US" baseline="0" dirty="0"/>
              <a:t>Worked at small-to-large companies</a:t>
            </a:r>
          </a:p>
          <a:p>
            <a:pPr marL="171450" indent="-171450">
              <a:buFontTx/>
              <a:buChar char="-"/>
            </a:pPr>
            <a:r>
              <a:rPr lang="en-US" baseline="0" dirty="0"/>
              <a:t>Self-report: some novices, many intermediate/expert</a:t>
            </a:r>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105</a:t>
            </a:fld>
            <a:endParaRPr lang="en-US" altLang="ko-KR"/>
          </a:p>
        </p:txBody>
      </p:sp>
    </p:spTree>
    <p:extLst>
      <p:ext uri="{BB962C8B-B14F-4D97-AF65-F5344CB8AC3E}">
        <p14:creationId xmlns:p14="http://schemas.microsoft.com/office/powerpoint/2010/main" val="1781992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34" charset="0"/>
                <a:ea typeface="+mn-ea"/>
                <a:cs typeface="Arial" pitchFamily="34" charset="0"/>
              </a:rPr>
              <a:t>Stack Overflow is an online question and answer forum, primarily used by computing practitioners.</a:t>
            </a:r>
          </a:p>
          <a:p>
            <a:r>
              <a:rPr kumimoji="1" lang="en-US" sz="1200" kern="1200" dirty="0">
                <a:solidFill>
                  <a:schemeClr val="tx1"/>
                </a:solidFill>
                <a:effectLst/>
                <a:latin typeface="Arial" pitchFamily="34" charset="0"/>
                <a:ea typeface="+mn-ea"/>
                <a:cs typeface="Arial" pitchFamily="34" charset="0"/>
              </a:rPr>
              <a:t>In July 2016 they experienced a 34-minute service outage caused by a super-linear regex evaluation, preventing users from posing questions or answering them.</a:t>
            </a:r>
          </a:p>
          <a:p>
            <a:r>
              <a:rPr kumimoji="1" lang="en-US" sz="1200" kern="1200" dirty="0">
                <a:solidFill>
                  <a:schemeClr val="tx1"/>
                </a:solidFill>
                <a:effectLst/>
                <a:latin typeface="Arial" pitchFamily="34" charset="0"/>
                <a:ea typeface="+mn-ea"/>
                <a:cs typeface="Arial" pitchFamily="34" charset="0"/>
              </a:rPr>
              <a:t>At a rough estimate, during this outage 200,000 visits were disrupted, affecting tens of thousands of users.</a:t>
            </a:r>
          </a:p>
          <a:p>
            <a:endParaRPr kumimoji="1" lang="en-US" sz="1200" kern="1200" dirty="0">
              <a:solidFill>
                <a:schemeClr val="tx1"/>
              </a:solidFill>
              <a:effectLst/>
              <a:latin typeface="Arial" pitchFamily="34" charset="0"/>
              <a:ea typeface="+mn-ea"/>
              <a:cs typeface="Arial" pitchFamily="34" charset="0"/>
            </a:endParaRPr>
          </a:p>
          <a:p>
            <a:r>
              <a:rPr kumimoji="1" lang="en-US" sz="1200" kern="1200" dirty="0">
                <a:solidFill>
                  <a:schemeClr val="tx1"/>
                </a:solidFill>
                <a:effectLst/>
                <a:latin typeface="Arial" pitchFamily="34" charset="0"/>
                <a:ea typeface="+mn-ea"/>
                <a:cs typeface="Arial" pitchFamily="34" charset="0"/>
              </a:rPr>
              <a:t>The cause?</a:t>
            </a:r>
          </a:p>
          <a:p>
            <a:r>
              <a:rPr kumimoji="1" lang="en-US" sz="1200" kern="1200" dirty="0">
                <a:solidFill>
                  <a:schemeClr val="tx1"/>
                </a:solidFill>
                <a:effectLst/>
                <a:latin typeface="Arial" pitchFamily="34" charset="0"/>
                <a:ea typeface="+mn-ea"/>
                <a:cs typeface="Arial" pitchFamily="34" charset="0"/>
              </a:rPr>
              <a:t>* Stack Overflow posts look like this: a title, then a few lines of a question.</a:t>
            </a:r>
          </a:p>
          <a:p>
            <a:r>
              <a:rPr kumimoji="1" lang="en-US" sz="1200" kern="1200" dirty="0">
                <a:solidFill>
                  <a:schemeClr val="tx1"/>
                </a:solidFill>
                <a:effectLst/>
                <a:latin typeface="Arial" pitchFamily="34" charset="0"/>
                <a:ea typeface="+mn-ea"/>
                <a:cs typeface="Arial" pitchFamily="34" charset="0"/>
              </a:rPr>
              <a:t>   Responses look similar.</a:t>
            </a:r>
          </a:p>
          <a:p>
            <a:r>
              <a:rPr kumimoji="1" lang="en-US" sz="1200" kern="1200" dirty="0">
                <a:solidFill>
                  <a:schemeClr val="tx1"/>
                </a:solidFill>
                <a:effectLst/>
                <a:latin typeface="Arial" pitchFamily="34" charset="0"/>
                <a:ea typeface="+mn-ea"/>
                <a:cs typeface="Arial" pitchFamily="34" charset="0"/>
              </a:rPr>
              <a:t>* You can't see this, but there is no whitespace at the beginning or the end of each line.</a:t>
            </a:r>
          </a:p>
          <a:p>
            <a:r>
              <a:rPr kumimoji="1" lang="en-US" sz="1200" kern="1200" dirty="0">
                <a:solidFill>
                  <a:schemeClr val="tx1"/>
                </a:solidFill>
                <a:effectLst/>
                <a:latin typeface="Arial" pitchFamily="34" charset="0"/>
                <a:ea typeface="+mn-ea"/>
                <a:cs typeface="Arial" pitchFamily="34" charset="0"/>
              </a:rPr>
              <a:t>   This makes sure that the posts look pretty on laptops, desktops, and mobile devices,</a:t>
            </a:r>
          </a:p>
          <a:p>
            <a:r>
              <a:rPr kumimoji="1" lang="en-US" sz="1200" kern="1200" dirty="0">
                <a:solidFill>
                  <a:schemeClr val="tx1"/>
                </a:solidFill>
                <a:effectLst/>
                <a:latin typeface="Arial" pitchFamily="34" charset="0"/>
                <a:ea typeface="+mn-ea"/>
                <a:cs typeface="Arial" pitchFamily="34" charset="0"/>
              </a:rPr>
              <a:t>   and also saves Stack Overflow a bit of money by reducing their network traffic.</a:t>
            </a:r>
          </a:p>
          <a:p>
            <a:r>
              <a:rPr kumimoji="1" lang="en-US" sz="1200" kern="1200" dirty="0">
                <a:solidFill>
                  <a:schemeClr val="tx1"/>
                </a:solidFill>
                <a:effectLst/>
                <a:latin typeface="Arial" pitchFamily="34" charset="0"/>
                <a:ea typeface="+mn-ea"/>
                <a:cs typeface="Arial" pitchFamily="34" charset="0"/>
              </a:rPr>
              <a:t>* Stack Overflow stripped this whitespace using a regular expression.</a:t>
            </a:r>
          </a:p>
          <a:p>
            <a:r>
              <a:rPr kumimoji="1" lang="en-US" sz="1200" kern="1200" dirty="0">
                <a:solidFill>
                  <a:schemeClr val="tx1"/>
                </a:solidFill>
                <a:effectLst/>
                <a:latin typeface="Arial" pitchFamily="34" charset="0"/>
                <a:ea typeface="+mn-ea"/>
                <a:cs typeface="Arial" pitchFamily="34" charset="0"/>
              </a:rPr>
              <a:t>* This regular expression is ambiguous -- you can match whitespace characters either in the first loop or the second one.</a:t>
            </a:r>
          </a:p>
          <a:p>
            <a:r>
              <a:rPr kumimoji="1" lang="en-US" sz="1200" kern="1200" dirty="0">
                <a:solidFill>
                  <a:schemeClr val="tx1"/>
                </a:solidFill>
                <a:effectLst/>
                <a:latin typeface="Arial" pitchFamily="34" charset="0"/>
                <a:ea typeface="+mn-ea"/>
                <a:cs typeface="Arial" pitchFamily="34" charset="0"/>
              </a:rPr>
              <a:t>*  There are quadratically many paths through it.</a:t>
            </a:r>
          </a:p>
          <a:p>
            <a:endParaRPr kumimoji="1" lang="en-US" sz="1200" kern="1200" dirty="0">
              <a:solidFill>
                <a:schemeClr val="tx1"/>
              </a:solidFill>
              <a:effectLst/>
              <a:latin typeface="Arial" pitchFamily="34" charset="0"/>
              <a:ea typeface="+mn-ea"/>
              <a:cs typeface="Arial" pitchFamily="34" charset="0"/>
            </a:endParaRPr>
          </a:p>
          <a:p>
            <a:r>
              <a:rPr kumimoji="1" lang="en-US" sz="1200" kern="1200" dirty="0">
                <a:solidFill>
                  <a:schemeClr val="tx1"/>
                </a:solidFill>
                <a:effectLst/>
                <a:latin typeface="Arial" pitchFamily="34" charset="0"/>
                <a:ea typeface="+mn-ea"/>
                <a:cs typeface="Arial" pitchFamily="34" charset="0"/>
              </a:rPr>
              <a:t>Quadratically many isn't too bad -- it grows slowly, so slow behavior only manifests on fairly long strings.</a:t>
            </a:r>
          </a:p>
          <a:p>
            <a:endParaRPr kumimoji="1" lang="en-US" sz="1200" kern="1200" dirty="0">
              <a:solidFill>
                <a:schemeClr val="tx1"/>
              </a:solidFill>
              <a:effectLst/>
              <a:latin typeface="Arial" pitchFamily="34" charset="0"/>
              <a:ea typeface="+mn-ea"/>
              <a:cs typeface="Arial" pitchFamily="34" charset="0"/>
            </a:endParaRPr>
          </a:p>
          <a:p>
            <a:r>
              <a:rPr kumimoji="1" lang="en-US" sz="1200" kern="1200" dirty="0">
                <a:solidFill>
                  <a:schemeClr val="tx1"/>
                </a:solidFill>
                <a:effectLst/>
                <a:latin typeface="Arial" pitchFamily="34" charset="0"/>
                <a:ea typeface="+mn-ea"/>
                <a:cs typeface="Arial" pitchFamily="34" charset="0"/>
              </a:rPr>
              <a:t>TRANSITION:</a:t>
            </a:r>
          </a:p>
          <a:p>
            <a:r>
              <a:rPr kumimoji="1" lang="en-US" sz="1200" kern="1200" dirty="0">
                <a:solidFill>
                  <a:schemeClr val="tx1"/>
                </a:solidFill>
                <a:effectLst/>
                <a:latin typeface="Arial" pitchFamily="34" charset="0"/>
                <a:ea typeface="+mn-ea"/>
                <a:cs typeface="Arial" pitchFamily="34" charset="0"/>
              </a:rPr>
              <a:t>As it turns out, somewhere on Stack Overflow was a post with over 20,000 tab characters, and one day this post received a lot of traffic.</a:t>
            </a:r>
          </a:p>
          <a:p>
            <a:r>
              <a:rPr kumimoji="1" lang="en-US" sz="1200" kern="1200" dirty="0">
                <a:solidFill>
                  <a:schemeClr val="tx1"/>
                </a:solidFill>
                <a:effectLst/>
                <a:latin typeface="Arial" pitchFamily="34" charset="0"/>
                <a:ea typeface="+mn-ea"/>
                <a:cs typeface="Arial" pitchFamily="34" charset="0"/>
              </a:rPr>
              <a:t>Let’s look at a system diagram to see what happened to Stack Overflow next.</a:t>
            </a:r>
          </a:p>
          <a:p>
            <a:endParaRPr kumimoji="1" lang="en-US" sz="1200" kern="1200" dirty="0">
              <a:solidFill>
                <a:schemeClr val="tx1"/>
              </a:solidFill>
              <a:effectLst/>
              <a:latin typeface="Arial" pitchFamily="34" charset="0"/>
              <a:ea typeface="+mn-ea"/>
              <a:cs typeface="Arial" pitchFamily="34" charset="0"/>
            </a:endParaRPr>
          </a:p>
          <a:p>
            <a:r>
              <a:rPr kumimoji="1" lang="en-US" sz="1200" kern="1200" dirty="0">
                <a:solidFill>
                  <a:schemeClr val="tx1"/>
                </a:solidFill>
                <a:effectLst/>
                <a:latin typeface="Arial" pitchFamily="34" charset="0"/>
                <a:ea typeface="+mn-ea"/>
                <a:cs typeface="Arial" pitchFamily="34" charset="0"/>
              </a:rPr>
              <a:t>====</a:t>
            </a:r>
          </a:p>
          <a:p>
            <a:endParaRPr kumimoji="1" lang="en-US" sz="1200" kern="1200" dirty="0">
              <a:solidFill>
                <a:schemeClr val="tx1"/>
              </a:solidFill>
              <a:effectLst/>
              <a:latin typeface="Arial" pitchFamily="34" charset="0"/>
              <a:ea typeface="+mn-ea"/>
              <a:cs typeface="Arial" pitchFamily="34" charset="0"/>
            </a:endParaRPr>
          </a:p>
          <a:p>
            <a:r>
              <a:rPr kumimoji="1" lang="en-US" sz="1200" kern="1200" dirty="0">
                <a:solidFill>
                  <a:schemeClr val="tx1"/>
                </a:solidFill>
                <a:effectLst/>
                <a:latin typeface="Arial" pitchFamily="34" charset="0"/>
                <a:ea typeface="+mn-ea"/>
                <a:cs typeface="Arial" pitchFamily="34" charset="0"/>
              </a:rPr>
              <a:t>In early 2020, Stack Overflow received about 10 million visits per day, so a rough estimate suggests that a 34-minute outage would affect over 200,000 possible visits.</a:t>
            </a:r>
          </a:p>
          <a:p>
            <a:endParaRPr kumimoji="1" lang="en-US" sz="1200" kern="1200" dirty="0">
              <a:solidFill>
                <a:schemeClr val="tx1"/>
              </a:solidFill>
              <a:effectLst/>
              <a:latin typeface="Arial" pitchFamily="34" charset="0"/>
              <a:ea typeface="+mn-ea"/>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Calibri" panose="020F0502020204030204" pitchFamily="34" charset="0"/>
              </a:rPr>
              <a:t>Post #38484433 (20,507 whitespace characters in the middle of a line)</a:t>
            </a:r>
            <a:endParaRPr kumimoji="1" lang="en-US" sz="1200" kern="1200" dirty="0">
              <a:solidFill>
                <a:schemeClr val="tx1"/>
              </a:solidFill>
              <a:effectLst/>
              <a:latin typeface="Arial" pitchFamily="34" charset="0"/>
              <a:ea typeface="+mn-ea"/>
              <a:cs typeface="Arial" pitchFamily="34" charset="0"/>
            </a:endParaRP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11</a:t>
            </a:fld>
            <a:endParaRPr lang="en-US" altLang="ko-KR"/>
          </a:p>
        </p:txBody>
      </p:sp>
    </p:spTree>
    <p:extLst>
      <p:ext uri="{BB962C8B-B14F-4D97-AF65-F5344CB8AC3E}">
        <p14:creationId xmlns:p14="http://schemas.microsoft.com/office/powerpoint/2010/main" val="24165082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94% of </a:t>
            </a:r>
            <a:r>
              <a:rPr lang="en-US" baseline="0" dirty="0"/>
              <a:t>respondents </a:t>
            </a:r>
            <a:r>
              <a:rPr lang="en-US" dirty="0"/>
              <a:t>reported re-using regexes at least 25% of the time.</a:t>
            </a:r>
          </a:p>
          <a:p>
            <a:r>
              <a:rPr lang="en-US" dirty="0"/>
              <a:t>We asked them how often they knew the regex was being re-used in the same language.</a:t>
            </a:r>
          </a:p>
          <a:p>
            <a:r>
              <a:rPr lang="en-US" dirty="0"/>
              <a:t>They</a:t>
            </a:r>
            <a:r>
              <a:rPr lang="en-US" baseline="0" dirty="0"/>
              <a:t> were rarely confident that this was the case.</a:t>
            </a:r>
            <a:endParaRPr lang="en-US" dirty="0"/>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106</a:t>
            </a:fld>
            <a:endParaRPr lang="en-US" altLang="ko-KR"/>
          </a:p>
        </p:txBody>
      </p:sp>
    </p:spTree>
    <p:extLst>
      <p:ext uri="{BB962C8B-B14F-4D97-AF65-F5344CB8AC3E}">
        <p14:creationId xmlns:p14="http://schemas.microsoft.com/office/powerpoint/2010/main" val="38832397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107</a:t>
            </a:fld>
            <a:endParaRPr lang="en-US" altLang="ko-KR"/>
          </a:p>
        </p:txBody>
      </p:sp>
    </p:spTree>
    <p:extLst>
      <p:ext uri="{BB962C8B-B14F-4D97-AF65-F5344CB8AC3E}">
        <p14:creationId xmlns:p14="http://schemas.microsoft.com/office/powerpoint/2010/main" val="20866447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kumimoji="1" lang="en-US" sz="1200" b="0" i="0" u="none" strike="noStrike" kern="1200" baseline="0" dirty="0">
                    <a:solidFill>
                      <a:schemeClr val="tx1"/>
                    </a:solidFill>
                    <a:latin typeface="Arial" pitchFamily="34" charset="0"/>
                    <a:ea typeface="+mn-ea"/>
                    <a:cs typeface="Arial" pitchFamily="34" charset="0"/>
                  </a:rPr>
                  <a:t>In building our regex corpus, we tracked the regexes extracted from each module.</a:t>
                </a:r>
              </a:p>
              <a:p>
                <a:r>
                  <a:rPr kumimoji="1" lang="en-US" sz="1200" b="0" i="0" u="none" strike="noStrike" kern="1200" baseline="0" dirty="0">
                    <a:solidFill>
                      <a:schemeClr val="tx1"/>
                    </a:solidFill>
                    <a:latin typeface="Arial" pitchFamily="34" charset="0"/>
                    <a:ea typeface="+mn-ea"/>
                    <a:cs typeface="Arial" pitchFamily="34" charset="0"/>
                  </a:rPr>
                  <a:t>To understand regex re-use, we measured the extent of re-use between the modules in our registry sample.</a:t>
                </a:r>
              </a:p>
              <a:p>
                <a:endParaRPr kumimoji="1" lang="en-US" sz="1200" b="0" i="0" u="none" strike="noStrike" kern="1200" baseline="0" dirty="0">
                  <a:solidFill>
                    <a:schemeClr val="tx1"/>
                  </a:solidFill>
                  <a:latin typeface="Arial" pitchFamily="34" charset="0"/>
                  <a:ea typeface="+mn-ea"/>
                  <a:cs typeface="Arial" pitchFamily="34" charset="0"/>
                </a:endParaRPr>
              </a:p>
              <a:p>
                <a:r>
                  <a:rPr kumimoji="1" lang="en-US" sz="1200" b="0" i="0" u="none" strike="noStrike" kern="1200" baseline="0" dirty="0">
                    <a:solidFill>
                      <a:schemeClr val="tx1"/>
                    </a:solidFill>
                    <a:latin typeface="Arial" pitchFamily="34" charset="0"/>
                    <a:ea typeface="+mn-ea"/>
                    <a:cs typeface="Arial" pitchFamily="34" charset="0"/>
                  </a:rPr>
                  <a:t>This chart plots the percent of modules that contained a complex regex that appeared in more than one module.</a:t>
                </a:r>
              </a:p>
              <a:p>
                <a:r>
                  <a:rPr kumimoji="1" lang="en-US" sz="1200" b="0" i="0" u="none" strike="noStrike" kern="1200" baseline="0" dirty="0">
                    <a:solidFill>
                      <a:schemeClr val="tx1"/>
                    </a:solidFill>
                    <a:latin typeface="Arial" pitchFamily="34" charset="0"/>
                    <a:ea typeface="+mn-ea"/>
                    <a:cs typeface="Arial" pitchFamily="34" charset="0"/>
                  </a:rPr>
                  <a:t>This is what I mean by “complex”: To eliminate trivially identical regexes like /\s/, we conservatively require any matching regexes to be at least 15 characters long.</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0" baseline="0" dirty="0"/>
                  <a:t>We report that</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0" baseline="0" dirty="0"/>
                  <a:t>*In 20% of all modules, we found a complex regex that appeared in some other module, in the same or a different programming language,</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0" baseline="0" dirty="0"/>
                  <a:t>*About 7% of the corpus modules contain a complex regex that appears in more than one language,</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0" baseline="0" dirty="0"/>
                  <a:t>and</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b="0" baseline="0" dirty="0"/>
                  <a:t>*5% of the corpus modules contain an exact copy of a regex we found on Stack Overflow</a:t>
                </a:r>
              </a:p>
              <a:p>
                <a:pPr marL="628650" marR="0" lvl="1" indent="-171450" algn="l" defTabSz="914400" rtl="0" eaLnBrk="1" fontAlgn="base" latinLnBrk="0" hangingPunct="1">
                  <a:lnSpc>
                    <a:spcPct val="100000"/>
                  </a:lnSpc>
                  <a:spcBef>
                    <a:spcPct val="30000"/>
                  </a:spcBef>
                  <a:spcAft>
                    <a:spcPct val="0"/>
                  </a:spcAft>
                  <a:buClrTx/>
                  <a:buSzTx/>
                  <a:buFontTx/>
                  <a:buChar char="-"/>
                  <a:tabLst/>
                  <a:defRPr/>
                </a:pPr>
                <a:r>
                  <a:rPr lang="en-US" b="0" baseline="0" dirty="0"/>
                  <a:t>Most common in JS – 15% of the JavaScript modules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0" baseline="0" dirty="0"/>
                  <a:t>These measurements generally corroborate the description of regex practices from our survey.</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baseline="0" dirty="0"/>
                  <a:t>It appears that, like our survey respondents,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0" baseline="0" dirty="0"/>
                  <a:t>  the developers of open-source software also copy-paste regexes, including across language boundaries.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0" baseline="0" dirty="0"/>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sz="1200" b="0" i="0" u="none" strike="noStrike" kern="1200" baseline="0" dirty="0">
                    <a:solidFill>
                      <a:schemeClr val="tx1"/>
                    </a:solidFill>
                    <a:latin typeface="Arial" pitchFamily="34" charset="0"/>
                    <a:ea typeface="+mn-ea"/>
                    <a:cs typeface="Arial" pitchFamily="34" charset="0"/>
                  </a:rPr>
                  <a:t>By complex I mean it is at least 15 characters long -- and thus unlikely to be independently derived.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0" baseline="0" dirty="0"/>
                  <a:t>Although some of these regexes may have been derived by other means – independent creation, whole-sale file duplication, etc.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baseline="0" dirty="0"/>
              </a:p>
            </p:txBody>
          </p:sp>
        </mc:Choice>
        <mc:Fallback xmlns="">
          <p:sp>
            <p:nvSpPr>
              <p:cNvPr id="3" name="Notes Placeholder 2"/>
              <p:cNvSpPr>
                <a:spLocks noGrp="1"/>
              </p:cNvSpPr>
              <p:nvPr>
                <p:ph type="body" idx="1"/>
              </p:nvPr>
            </p:nvSpPr>
            <p:spPr/>
            <p:txBody>
              <a:bodyPr/>
              <a:lstStyle/>
              <a:p>
                <a:r>
                  <a:rPr lang="en-US" b="0" dirty="0" smtClean="0"/>
                  <a:t>Extracted regexes</a:t>
                </a:r>
                <a:r>
                  <a:rPr lang="en-US" b="0" baseline="0" dirty="0" smtClean="0"/>
                  <a:t> from a t</a:t>
                </a:r>
                <a:r>
                  <a:rPr lang="en-US" b="0" dirty="0" smtClean="0"/>
                  <a:t>otal of 193,524</a:t>
                </a:r>
                <a:r>
                  <a:rPr lang="en-US" b="0" baseline="0" dirty="0" smtClean="0"/>
                  <a:t> distinct modules.</a:t>
                </a:r>
              </a:p>
              <a:p>
                <a:r>
                  <a:rPr lang="en-US" b="0" baseline="0" dirty="0" smtClean="0"/>
                  <a:t>Removing regexes that appeared in multiple languages, this resulted in a corpus of 578,628 unique regexes extracted from 8 programming languages.</a:t>
                </a:r>
              </a:p>
              <a:p>
                <a:r>
                  <a:rPr lang="en-US" b="0" baseline="0" dirty="0" smtClean="0"/>
                  <a:t>This is our polyglot regex corpus.</a:t>
                </a:r>
                <a:r>
                  <a:rPr lang="en-US" b="0" i="0" baseline="0" smtClean="0">
                    <a:latin typeface="Cambria Math" panose="02040503050406030204" pitchFamily="18" charset="0"/>
                  </a:rPr>
                  <a:t>∑</a:t>
                </a:r>
                <a:endParaRPr lang="en-US" b="1" dirty="0"/>
              </a:p>
            </p:txBody>
          </p:sp>
        </mc:Fallback>
      </mc:AlternateContent>
      <p:sp>
        <p:nvSpPr>
          <p:cNvPr id="4" name="Slide Number Placeholder 3"/>
          <p:cNvSpPr>
            <a:spLocks noGrp="1"/>
          </p:cNvSpPr>
          <p:nvPr>
            <p:ph type="sldNum" sz="quarter" idx="10"/>
          </p:nvPr>
        </p:nvSpPr>
        <p:spPr/>
        <p:txBody>
          <a:bodyPr/>
          <a:lstStyle/>
          <a:p>
            <a:fld id="{D291D712-58E1-4FFA-8A47-8D821F11B45B}" type="slidenum">
              <a:rPr lang="en-US" altLang="ko-KR" smtClean="0"/>
              <a:pPr/>
              <a:t>108</a:t>
            </a:fld>
            <a:endParaRPr lang="en-US" altLang="ko-KR"/>
          </a:p>
        </p:txBody>
      </p:sp>
    </p:spTree>
    <p:extLst>
      <p:ext uri="{BB962C8B-B14F-4D97-AF65-F5344CB8AC3E}">
        <p14:creationId xmlns:p14="http://schemas.microsoft.com/office/powerpoint/2010/main" val="5213262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ym typeface="Wingdings" pitchFamily="2" charset="2"/>
              </a:rPr>
              <a:t>Here’s</a:t>
            </a:r>
            <a:r>
              <a:rPr lang="en-US" b="0" i="0" baseline="0" dirty="0">
                <a:sym typeface="Wingdings" pitchFamily="2" charset="2"/>
              </a:rPr>
              <a:t> a typical example of the regex development process, based on results from our developer survey.</a:t>
            </a:r>
            <a:endParaRPr lang="en-US" b="0" i="0" dirty="0">
              <a:sym typeface="Wingdings" pitchFamily="2" charset="2"/>
            </a:endParaRPr>
          </a:p>
          <a:p>
            <a:endParaRPr lang="en-US" b="0" i="0" dirty="0">
              <a:sym typeface="Wingdings" pitchFamily="2" charset="2"/>
            </a:endParaRPr>
          </a:p>
          <a:p>
            <a:r>
              <a:rPr lang="en-US" b="0" i="0" dirty="0">
                <a:sym typeface="Wingdings" pitchFamily="2" charset="2"/>
              </a:rPr>
              <a:t>*Great,</a:t>
            </a:r>
            <a:r>
              <a:rPr lang="en-US" b="0" i="0" baseline="0" dirty="0">
                <a:sym typeface="Wingdings" pitchFamily="2" charset="2"/>
              </a:rPr>
              <a:t> let’s put it into our Ruby program.</a:t>
            </a:r>
          </a:p>
          <a:p>
            <a:r>
              <a:rPr lang="en-US" b="0" i="0" baseline="0" dirty="0">
                <a:sym typeface="Wingdings" pitchFamily="2" charset="2"/>
              </a:rPr>
              <a:t>*We’re good software engineers, so we write a test case, which it passes.</a:t>
            </a:r>
          </a:p>
          <a:p>
            <a:endParaRPr lang="en-US" b="0" i="0" dirty="0">
              <a:sym typeface="Wingdings" pitchFamily="2" charset="2"/>
            </a:endParaRPr>
          </a:p>
          <a:p>
            <a:r>
              <a:rPr kumimoji="1" lang="en-US" sz="1200" b="0" i="0" u="none" strike="noStrike" kern="1200" baseline="0" dirty="0">
                <a:solidFill>
                  <a:schemeClr val="tx1"/>
                </a:solidFill>
                <a:latin typeface="Arial" pitchFamily="34" charset="0"/>
                <a:ea typeface="+mn-ea"/>
                <a:cs typeface="Arial" pitchFamily="34" charset="0"/>
              </a:rPr>
              <a:t>Unlike most code snippets, regexes can flow unchanged across language boundaries.</a:t>
            </a:r>
          </a:p>
          <a:p>
            <a:r>
              <a:rPr kumimoji="1" lang="en-US" sz="1200" b="0" i="0" u="none" strike="noStrike" kern="1200" baseline="0" dirty="0">
                <a:solidFill>
                  <a:schemeClr val="tx1"/>
                </a:solidFill>
                <a:latin typeface="Arial" pitchFamily="34" charset="0"/>
                <a:ea typeface="+mn-ea"/>
                <a:cs typeface="Arial" pitchFamily="34" charset="0"/>
              </a:rPr>
              <a:t>Programming languages have similar regex syntaxes, so re-used regexes may compile without modification.</a:t>
            </a:r>
          </a:p>
          <a:p>
            <a:r>
              <a:rPr kumimoji="1" lang="en-US" sz="1200" b="0" i="0" u="none" strike="noStrike" kern="1200" baseline="0" dirty="0">
                <a:solidFill>
                  <a:schemeClr val="tx1"/>
                </a:solidFill>
                <a:latin typeface="Arial" pitchFamily="34" charset="0"/>
                <a:ea typeface="+mn-ea"/>
                <a:cs typeface="Arial" pitchFamily="34" charset="0"/>
              </a:rPr>
              <a:t>However, surface-level syntactic compatibility can mask more subtle portability problems.</a:t>
            </a:r>
          </a:p>
          <a:p>
            <a:r>
              <a:rPr kumimoji="1" lang="en-US" sz="1200" b="0" i="0" u="none" strike="noStrike" kern="1200" baseline="0" dirty="0">
                <a:solidFill>
                  <a:schemeClr val="tx1"/>
                </a:solidFill>
                <a:latin typeface="Arial" pitchFamily="34" charset="0"/>
                <a:ea typeface="+mn-ea"/>
                <a:cs typeface="Arial" pitchFamily="34" charset="0"/>
              </a:rPr>
              <a:t>For example, if regex semantics vary, then a regex will match different sets of strings across programming languages, resulting in logical errors.</a:t>
            </a:r>
          </a:p>
          <a:p>
            <a:endParaRPr kumimoji="1" lang="en-US" sz="1200" b="0" i="0" u="none" strike="noStrike" kern="1200" baseline="0" dirty="0">
              <a:solidFill>
                <a:schemeClr val="tx1"/>
              </a:solidFill>
              <a:latin typeface="Arial" pitchFamily="34" charset="0"/>
              <a:ea typeface="+mn-ea"/>
              <a:cs typeface="Arial" pitchFamily="34" charset="0"/>
              <a:sym typeface="Wingdings" pitchFamily="2" charset="2"/>
            </a:endParaRPr>
          </a:p>
          <a:p>
            <a:r>
              <a:rPr kumimoji="1" lang="en-US" sz="1200" b="0" i="0" u="none" strike="noStrike" kern="1200" baseline="0" dirty="0">
                <a:solidFill>
                  <a:schemeClr val="tx1"/>
                </a:solidFill>
                <a:latin typeface="Arial" pitchFamily="34" charset="0"/>
                <a:ea typeface="+mn-ea"/>
                <a:cs typeface="Arial" pitchFamily="34" charset="0"/>
                <a:sym typeface="Wingdings" pitchFamily="2" charset="2"/>
              </a:rPr>
              <a:t>*Here in Ruby, another input also passes – this time unexpectedly.</a:t>
            </a:r>
          </a:p>
          <a:p>
            <a:endParaRPr kumimoji="1" lang="en-US" sz="1200" b="0" i="0" u="none" strike="noStrike" kern="1200" baseline="0" dirty="0">
              <a:solidFill>
                <a:schemeClr val="tx1"/>
              </a:solidFill>
              <a:latin typeface="Arial" pitchFamily="34" charset="0"/>
              <a:ea typeface="+mn-ea"/>
              <a:cs typeface="Arial" pitchFamily="34" charset="0"/>
              <a:sym typeface="Wingdings" pitchFamily="2" charset="2"/>
            </a:endParaRPr>
          </a:p>
          <a:p>
            <a:r>
              <a:rPr kumimoji="1" lang="en-US" sz="1200" b="0" i="0" u="none" strike="noStrike" kern="1200" baseline="0" dirty="0">
                <a:solidFill>
                  <a:schemeClr val="tx1"/>
                </a:solidFill>
                <a:latin typeface="Arial" pitchFamily="34" charset="0"/>
                <a:ea typeface="+mn-ea"/>
                <a:cs typeface="Arial" pitchFamily="34" charset="0"/>
                <a:sym typeface="Wingdings" pitchFamily="2" charset="2"/>
              </a:rPr>
              <a:t>*I wanted to require the whole string to match, but in Ruby the ^ anchor only restricts to the beginning of each line within the string.</a:t>
            </a:r>
            <a:endParaRPr lang="en-US" b="0" i="0" dirty="0">
              <a:sym typeface="Wingdings" pitchFamily="2" charset="2"/>
            </a:endParaRPr>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109</a:t>
            </a:fld>
            <a:endParaRPr lang="en-US" altLang="ko-KR"/>
          </a:p>
        </p:txBody>
      </p:sp>
    </p:spTree>
    <p:extLst>
      <p:ext uri="{BB962C8B-B14F-4D97-AF65-F5344CB8AC3E}">
        <p14:creationId xmlns:p14="http://schemas.microsoft.com/office/powerpoint/2010/main" val="8972450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Finding Heuristics</a:t>
            </a:r>
          </a:p>
          <a:p>
            <a:pPr marL="171450" indent="-171450">
              <a:buFontTx/>
              <a:buChar char="-"/>
            </a:pPr>
            <a:r>
              <a:rPr lang="en-US" b="0" dirty="0"/>
              <a:t>We reviewed ~10 reputable reference books purchased from Amazon</a:t>
            </a:r>
          </a:p>
          <a:p>
            <a:pPr marL="171450" indent="-171450">
              <a:buFontTx/>
              <a:buChar char="-"/>
            </a:pPr>
            <a:r>
              <a:rPr lang="en-US" b="0" dirty="0"/>
              <a:t>And the advice given on several prominent websites dedicated to regexes</a:t>
            </a:r>
          </a:p>
          <a:p>
            <a:pPr marL="0" indent="0">
              <a:buFontTx/>
              <a:buNone/>
            </a:pPr>
            <a:endParaRPr lang="en-US" b="0" dirty="0"/>
          </a:p>
          <a:p>
            <a:pPr marL="0" indent="0">
              <a:buFontTx/>
              <a:buNone/>
            </a:pPr>
            <a:r>
              <a:rPr lang="en-US" b="1" dirty="0"/>
              <a:t>What they said</a:t>
            </a:r>
          </a:p>
          <a:p>
            <a:pPr marL="171450" indent="-171450">
              <a:buFontTx/>
              <a:buChar char="-"/>
            </a:pPr>
            <a:r>
              <a:rPr lang="en-US" b="0" dirty="0"/>
              <a:t>Avoid nested stars – this is the root cause of the exponential example we </a:t>
            </a:r>
            <a:r>
              <a:rPr lang="en-US" dirty="0"/>
              <a:t>discussed earlier.</a:t>
            </a:r>
          </a:p>
          <a:p>
            <a:pPr marL="171450" indent="-171450">
              <a:buFontTx/>
              <a:buChar char="-"/>
            </a:pPr>
            <a:r>
              <a:rPr lang="en-US" dirty="0"/>
              <a:t>This heuristic is widely used; an npm module called “safe-regex” uses it and gets about 20M DL/mo.</a:t>
            </a:r>
          </a:p>
          <a:p>
            <a:pPr marL="171450" indent="-171450">
              <a:buFontTx/>
              <a:buChar char="-"/>
            </a:pPr>
            <a:r>
              <a:rPr lang="en-US" b="1" dirty="0"/>
              <a:t>Vague language</a:t>
            </a:r>
            <a:r>
              <a:rPr lang="en-US" b="0" dirty="0"/>
              <a:t>: Operationalize</a:t>
            </a:r>
            <a:r>
              <a:rPr lang="en-US" dirty="0"/>
              <a:t> into two heuristics.</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112</a:t>
            </a:fld>
            <a:endParaRPr lang="en-US" altLang="ko-KR"/>
          </a:p>
        </p:txBody>
      </p:sp>
    </p:spTree>
    <p:extLst>
      <p:ext uri="{BB962C8B-B14F-4D97-AF65-F5344CB8AC3E}">
        <p14:creationId xmlns:p14="http://schemas.microsoft.com/office/powerpoint/2010/main" val="22286897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Axes</a:t>
            </a:r>
            <a:endParaRPr lang="en-US" b="0" dirty="0"/>
          </a:p>
          <a:p>
            <a:r>
              <a:rPr lang="en-US" b="0" dirty="0"/>
              <a:t>X-axis: Each heuristic</a:t>
            </a:r>
          </a:p>
          <a:p>
            <a:r>
              <a:rPr lang="en-US" b="0" dirty="0"/>
              <a:t>Y-axis: Percentage</a:t>
            </a:r>
            <a:endParaRPr lang="en-US" b="1" dirty="0"/>
          </a:p>
          <a:p>
            <a:endParaRPr lang="en-US" dirty="0"/>
          </a:p>
          <a:p>
            <a:r>
              <a:rPr lang="en-US" b="1" dirty="0"/>
              <a:t>Few false negatives</a:t>
            </a:r>
          </a:p>
          <a:p>
            <a:r>
              <a:rPr lang="en-US" dirty="0"/>
              <a:t>In total we capture about 81-85% of the ReDoS regexes in our dataset.</a:t>
            </a:r>
          </a:p>
          <a:p>
            <a:endParaRPr lang="en-US" dirty="0"/>
          </a:p>
          <a:p>
            <a:r>
              <a:rPr lang="en-US" b="1" dirty="0"/>
              <a:t>High false positives</a:t>
            </a:r>
          </a:p>
          <a:p>
            <a:r>
              <a:rPr lang="en-US" dirty="0"/>
              <a:t>Speaks to the power of the ReDoS regex detectors we used in the first theme.</a:t>
            </a:r>
          </a:p>
          <a:p>
            <a:r>
              <a:rPr lang="en-US" dirty="0"/>
              <a:t>We therefore recommend that developers adopt those tools, and to this end have published our drivers on GitHub.</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113</a:t>
            </a:fld>
            <a:endParaRPr lang="en-US" altLang="ko-KR"/>
          </a:p>
        </p:txBody>
      </p:sp>
    </p:spTree>
    <p:extLst>
      <p:ext uri="{BB962C8B-B14F-4D97-AF65-F5344CB8AC3E}">
        <p14:creationId xmlns:p14="http://schemas.microsoft.com/office/powerpoint/2010/main" val="6776207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Maintainer</a:t>
            </a:r>
          </a:p>
          <a:p>
            <a:pPr lvl="0"/>
            <a:r>
              <a:rPr lang="en-US" b="0" dirty="0"/>
              <a:t>20 M</a:t>
            </a:r>
            <a:r>
              <a:rPr lang="en-US" dirty="0"/>
              <a:t> DL/month</a:t>
            </a:r>
          </a:p>
          <a:p>
            <a:pPr lvl="0"/>
            <a:r>
              <a:rPr lang="en-US" dirty="0"/>
              <a:t>Last week I published the first release in 4 years, fixing some false negatives in the star height heuristic.</a:t>
            </a:r>
          </a:p>
          <a:p>
            <a:endParaRPr lang="en-US" dirty="0"/>
          </a:p>
          <a:p>
            <a:r>
              <a:rPr lang="en-US" b="1" dirty="0"/>
              <a:t>Transition</a:t>
            </a:r>
          </a:p>
          <a:p>
            <a:r>
              <a:rPr lang="en-US" dirty="0"/>
              <a:t>So,</a:t>
            </a:r>
          </a:p>
          <a:p>
            <a:r>
              <a:rPr lang="en-US" dirty="0"/>
              <a:t>In the first theme we studied the incidence of ReDoS regexes in the wild,</a:t>
            </a:r>
          </a:p>
          <a:p>
            <a:r>
              <a:rPr lang="en-US" dirty="0"/>
              <a:t>and in this theme we studied how developers currently detect ReDoS regexes.</a:t>
            </a:r>
          </a:p>
          <a:p>
            <a:endParaRPr lang="en-US" dirty="0"/>
          </a:p>
          <a:p>
            <a:r>
              <a:rPr lang="en-US" dirty="0"/>
              <a:t>We also wanted to know how developers repair ReDoS regexes when they learn about them.</a:t>
            </a:r>
          </a:p>
        </p:txBody>
      </p:sp>
      <p:sp>
        <p:nvSpPr>
          <p:cNvPr id="4" name="Slide Number Placeholder 3"/>
          <p:cNvSpPr>
            <a:spLocks noGrp="1"/>
          </p:cNvSpPr>
          <p:nvPr>
            <p:ph type="sldNum" sz="quarter" idx="5"/>
          </p:nvPr>
        </p:nvSpPr>
        <p:spPr/>
        <p:txBody>
          <a:bodyPr/>
          <a:lstStyle/>
          <a:p>
            <a:fld id="{D291D712-58E1-4FFA-8A47-8D821F11B45B}" type="slidenum">
              <a:rPr lang="en-US" altLang="ko-KR" smtClean="0"/>
              <a:pPr/>
              <a:t>114</a:t>
            </a:fld>
            <a:endParaRPr lang="en-US" altLang="ko-KR"/>
          </a:p>
        </p:txBody>
      </p:sp>
    </p:spTree>
    <p:extLst>
      <p:ext uri="{BB962C8B-B14F-4D97-AF65-F5344CB8AC3E}">
        <p14:creationId xmlns:p14="http://schemas.microsoft.com/office/powerpoint/2010/main" val="42502969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perform our what-if experiments, we used a common set of regex testers.</a:t>
            </a:r>
          </a:p>
          <a:p>
            <a:r>
              <a:rPr lang="en-US" baseline="0" dirty="0"/>
              <a:t>The regex testers all follow the same simple algorithm: …</a:t>
            </a:r>
          </a:p>
          <a:p>
            <a:endParaRPr lang="en-US" baseline="0" dirty="0"/>
          </a:p>
          <a:p>
            <a:r>
              <a:rPr lang="en-US" baseline="0" dirty="0"/>
              <a:t>We implemented this algorithm in each of these languages.</a:t>
            </a:r>
          </a:p>
          <a:p>
            <a:endParaRPr lang="en-US" baseline="0" dirty="0"/>
          </a:p>
          <a:p>
            <a:r>
              <a:rPr lang="en-US" baseline="0" dirty="0"/>
              <a:t>*As an example, suppose we have the regex … and the input “3.14”.</a:t>
            </a:r>
          </a:p>
          <a:p>
            <a:r>
              <a:rPr lang="en-US" baseline="0" dirty="0"/>
              <a:t>*This regex will match the input. It will match the substring “3.14” – the whole string, in this case.</a:t>
            </a:r>
          </a:p>
          <a:p>
            <a:r>
              <a:rPr lang="en-US" baseline="0" dirty="0"/>
              <a:t>The regex contains one capture group, the integer prefix of the string, and our tester will also emit the contents of this group.</a:t>
            </a:r>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116</a:t>
            </a:fld>
            <a:endParaRPr lang="en-US" altLang="ko-KR"/>
          </a:p>
        </p:txBody>
      </p:sp>
    </p:spTree>
    <p:extLst>
      <p:ext uri="{BB962C8B-B14F-4D97-AF65-F5344CB8AC3E}">
        <p14:creationId xmlns:p14="http://schemas.microsoft.com/office/powerpoint/2010/main" val="9129168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full details of the differences we identified are in the paper, but I’d like to show you some illustrative findings here.</a:t>
            </a:r>
          </a:p>
          <a:p>
            <a:endParaRPr lang="en-US" baseline="0" dirty="0"/>
          </a:p>
          <a:p>
            <a:r>
              <a:rPr lang="en-US" baseline="0" dirty="0"/>
              <a:t>The first behavior  is the “expected” behavior (normal across several languages), while the second behavior is the “surprising” behavior – unique to the language or shared by a few.</a:t>
            </a:r>
          </a:p>
          <a:p>
            <a:endParaRPr lang="en-US" baseline="0" dirty="0"/>
          </a:p>
          <a:p>
            <a:r>
              <a:rPr lang="en-US" baseline="0" dirty="0"/>
              <a:t>Regex engines are complex and under-specified, and not all of these behaviors were documented.</a:t>
            </a:r>
          </a:p>
          <a:p>
            <a:r>
              <a:rPr lang="en-US" baseline="0" dirty="0"/>
              <a:t>We found that there’s no substitute for actually evaluating regexes in different languages and comparing how they behave.</a:t>
            </a:r>
          </a:p>
          <a:p>
            <a:endParaRPr lang="en-US" baseline="0" dirty="0"/>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118</a:t>
            </a:fld>
            <a:endParaRPr lang="en-US" altLang="ko-KR"/>
          </a:p>
        </p:txBody>
      </p:sp>
    </p:spTree>
    <p:extLst>
      <p:ext uri="{BB962C8B-B14F-4D97-AF65-F5344CB8AC3E}">
        <p14:creationId xmlns:p14="http://schemas.microsoft.com/office/powerpoint/2010/main" val="13733321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think a good way to visualize our experimental findings is through </a:t>
            </a:r>
            <a:r>
              <a:rPr lang="en-US" baseline="0" dirty="0" err="1"/>
              <a:t>heatmaps</a:t>
            </a:r>
            <a:r>
              <a:rPr lang="en-US" baseline="0" dirty="0"/>
              <a:t> illustrating the pairwise semantic and performance differences between languages,</a:t>
            </a:r>
          </a:p>
          <a:p>
            <a:r>
              <a:rPr lang="en-US" baseline="0" dirty="0"/>
              <a:t>The darker the cell, the riskier it is to move regexes from that source to that destination.</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We hope these will benefit practitioners thinking about copy/pasting regexes.</a:t>
            </a:r>
          </a:p>
          <a:p>
            <a:endParaRPr lang="en-US" dirty="0"/>
          </a:p>
        </p:txBody>
      </p:sp>
      <p:sp>
        <p:nvSpPr>
          <p:cNvPr id="4" name="Slide Number Placeholder 3"/>
          <p:cNvSpPr>
            <a:spLocks noGrp="1"/>
          </p:cNvSpPr>
          <p:nvPr>
            <p:ph type="sldNum" sz="quarter" idx="10"/>
          </p:nvPr>
        </p:nvSpPr>
        <p:spPr/>
        <p:txBody>
          <a:bodyPr/>
          <a:lstStyle/>
          <a:p>
            <a:fld id="{D291D712-58E1-4FFA-8A47-8D821F11B45B}" type="slidenum">
              <a:rPr lang="en-US" altLang="ko-KR" smtClean="0"/>
              <a:pPr/>
              <a:t>119</a:t>
            </a:fld>
            <a:endParaRPr lang="en-US" altLang="ko-KR"/>
          </a:p>
        </p:txBody>
      </p:sp>
    </p:spTree>
    <p:extLst>
      <p:ext uri="{BB962C8B-B14F-4D97-AF65-F5344CB8AC3E}">
        <p14:creationId xmlns:p14="http://schemas.microsoft.com/office/powerpoint/2010/main" val="2113534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Front page">
    <p:spTree>
      <p:nvGrpSpPr>
        <p:cNvPr id="1" name=""/>
        <p:cNvGrpSpPr/>
        <p:nvPr/>
      </p:nvGrpSpPr>
      <p:grpSpPr>
        <a:xfrm>
          <a:off x="0" y="0"/>
          <a:ext cx="0" cy="0"/>
          <a:chOff x="0" y="0"/>
          <a:chExt cx="0" cy="0"/>
        </a:xfrm>
      </p:grpSpPr>
      <p:sp>
        <p:nvSpPr>
          <p:cNvPr id="251918" name="Rectangle 14"/>
          <p:cNvSpPr>
            <a:spLocks noGrp="1" noChangeArrowheads="1"/>
          </p:cNvSpPr>
          <p:nvPr>
            <p:ph type="subTitle" idx="1"/>
          </p:nvPr>
        </p:nvSpPr>
        <p:spPr>
          <a:xfrm>
            <a:off x="1308100" y="3235325"/>
            <a:ext cx="6400800" cy="1881188"/>
          </a:xfrm>
        </p:spPr>
        <p:txBody>
          <a:bodyPr/>
          <a:lstStyle>
            <a:lvl1pPr marL="0" indent="0" algn="ctr">
              <a:buFont typeface="Times" pitchFamily="18" charset="0"/>
              <a:buNone/>
              <a:defRPr>
                <a:solidFill>
                  <a:srgbClr val="000000"/>
                </a:solidFill>
                <a:latin typeface="Calibri" panose="020F0502020204030204" pitchFamily="34" charset="0"/>
                <a:cs typeface="Calibri" panose="020F0502020204030204" pitchFamily="34" charset="0"/>
              </a:defRPr>
            </a:lvl1pPr>
          </a:lstStyle>
          <a:p>
            <a:r>
              <a:rPr lang="en-US" altLang="ko-KR" dirty="0"/>
              <a:t>Click to edit Master subtitle style</a:t>
            </a:r>
          </a:p>
        </p:txBody>
      </p:sp>
      <p:sp>
        <p:nvSpPr>
          <p:cNvPr id="251914" name="Rectangle 10"/>
          <p:cNvSpPr>
            <a:spLocks noGrp="1" noChangeArrowheads="1"/>
          </p:cNvSpPr>
          <p:nvPr>
            <p:ph type="ctrTitle"/>
          </p:nvPr>
        </p:nvSpPr>
        <p:spPr>
          <a:xfrm>
            <a:off x="1127125" y="2078038"/>
            <a:ext cx="7031038" cy="874712"/>
          </a:xfrm>
        </p:spPr>
        <p:txBody>
          <a:bodyPr/>
          <a:lstStyle>
            <a:lvl1pPr algn="ctr">
              <a:defRPr sz="3600">
                <a:solidFill>
                  <a:srgbClr val="000000"/>
                </a:solidFill>
                <a:latin typeface="Calibri" panose="020F0502020204030204" pitchFamily="34" charset="0"/>
                <a:cs typeface="Calibri" panose="020F0502020204030204" pitchFamily="34" charset="0"/>
              </a:defRPr>
            </a:lvl1pPr>
          </a:lstStyle>
          <a:p>
            <a:r>
              <a:rPr lang="en-US" altLang="ko-KR" dirty="0"/>
              <a:t>Click to edit Master title style</a:t>
            </a:r>
          </a:p>
        </p:txBody>
      </p:sp>
      <p:pic>
        <p:nvPicPr>
          <p:cNvPr id="10" name="Picture 9">
            <a:extLst>
              <a:ext uri="{FF2B5EF4-FFF2-40B4-BE49-F238E27FC236}">
                <a16:creationId xmlns:a16="http://schemas.microsoft.com/office/drawing/2014/main" id="{213FEFA3-8A82-6844-88D4-95E07E779E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75159" y="6210323"/>
            <a:ext cx="3593683" cy="484047"/>
          </a:xfrm>
          <a:prstGeom prst="rect">
            <a:avLst/>
          </a:prstGeom>
        </p:spPr>
      </p:pic>
      <p:sp>
        <p:nvSpPr>
          <p:cNvPr id="8" name="Line 66">
            <a:extLst>
              <a:ext uri="{FF2B5EF4-FFF2-40B4-BE49-F238E27FC236}">
                <a16:creationId xmlns:a16="http://schemas.microsoft.com/office/drawing/2014/main" id="{9629C0A1-FA46-974B-8B59-DAFA34D587F5}"/>
              </a:ext>
            </a:extLst>
          </p:cNvPr>
          <p:cNvSpPr>
            <a:spLocks noChangeShapeType="1"/>
          </p:cNvSpPr>
          <p:nvPr userDrawn="1"/>
        </p:nvSpPr>
        <p:spPr bwMode="auto">
          <a:xfrm flipV="1">
            <a:off x="-16760" y="0"/>
            <a:ext cx="9144000" cy="0"/>
          </a:xfrm>
          <a:prstGeom prst="line">
            <a:avLst/>
          </a:prstGeom>
          <a:noFill/>
          <a:ln w="38100">
            <a:solidFill>
              <a:schemeClr val="accent3"/>
            </a:solidFill>
            <a:miter lim="800000"/>
            <a:headEnd/>
            <a:tailEnd/>
          </a:ln>
          <a:effectLst/>
        </p:spPr>
        <p:txBody>
          <a:bodyPr wrap="none"/>
          <a:lstStyle/>
          <a:p>
            <a:endParaRPr lang="ko-KR" altLang="en-US"/>
          </a:p>
        </p:txBody>
      </p:sp>
      <p:sp>
        <p:nvSpPr>
          <p:cNvPr id="11" name="Line 66">
            <a:extLst>
              <a:ext uri="{FF2B5EF4-FFF2-40B4-BE49-F238E27FC236}">
                <a16:creationId xmlns:a16="http://schemas.microsoft.com/office/drawing/2014/main" id="{F21F285B-3B58-4149-B959-9010CE636448}"/>
              </a:ext>
            </a:extLst>
          </p:cNvPr>
          <p:cNvSpPr>
            <a:spLocks noChangeShapeType="1"/>
          </p:cNvSpPr>
          <p:nvPr userDrawn="1"/>
        </p:nvSpPr>
        <p:spPr bwMode="auto">
          <a:xfrm flipV="1">
            <a:off x="0" y="6858000"/>
            <a:ext cx="9144000" cy="0"/>
          </a:xfrm>
          <a:prstGeom prst="line">
            <a:avLst/>
          </a:prstGeom>
          <a:noFill/>
          <a:ln w="38100">
            <a:solidFill>
              <a:schemeClr val="accent3"/>
            </a:solidFill>
            <a:miter lim="800000"/>
            <a:headEnd/>
            <a:tailEnd/>
          </a:ln>
          <a:effectLst/>
        </p:spPr>
        <p:txBody>
          <a:bodyPr wrap="none"/>
          <a:lstStyle/>
          <a:p>
            <a:endParaRPr lang="ko-KR" altLang="en-US"/>
          </a:p>
        </p:txBody>
      </p:sp>
      <p:sp>
        <p:nvSpPr>
          <p:cNvPr id="9" name="Rectangle 31">
            <a:extLst>
              <a:ext uri="{FF2B5EF4-FFF2-40B4-BE49-F238E27FC236}">
                <a16:creationId xmlns:a16="http://schemas.microsoft.com/office/drawing/2014/main" id="{44FC41B1-856D-154F-84BA-1815B447367D}"/>
              </a:ext>
            </a:extLst>
          </p:cNvPr>
          <p:cNvSpPr>
            <a:spLocks noChangeArrowheads="1"/>
          </p:cNvSpPr>
          <p:nvPr userDrawn="1"/>
        </p:nvSpPr>
        <p:spPr bwMode="auto">
          <a:xfrm>
            <a:off x="8402496" y="6514752"/>
            <a:ext cx="472886" cy="223138"/>
          </a:xfrm>
          <a:prstGeom prst="rect">
            <a:avLst/>
          </a:prstGeom>
          <a:noFill/>
          <a:ln w="12700">
            <a:noFill/>
            <a:miter lim="800000"/>
            <a:headEnd/>
            <a:tailEnd/>
          </a:ln>
          <a:effectLst/>
        </p:spPr>
        <p:txBody>
          <a:bodyPr wrap="none" lIns="47625" tIns="19050" rIns="47625" bIns="19050">
            <a:spAutoFit/>
          </a:bodyPr>
          <a:lstStyle/>
          <a:p>
            <a:pPr eaLnBrk="0" hangingPunct="0">
              <a:lnSpc>
                <a:spcPct val="100000"/>
              </a:lnSpc>
              <a:spcBef>
                <a:spcPct val="0"/>
              </a:spcBef>
              <a:buClrTx/>
              <a:buSzTx/>
              <a:buFontTx/>
              <a:buNone/>
            </a:pPr>
            <a:r>
              <a:rPr lang="en-US" altLang="ko-KR" sz="1200" dirty="0">
                <a:ea typeface="굴림" pitchFamily="50" charset="-127"/>
              </a:rPr>
              <a:t>- </a:t>
            </a:r>
            <a:fld id="{C0FEE29E-A620-416A-A1BD-BAB242FFD545}" type="slidenum">
              <a:rPr lang="en-US" altLang="ko-KR" sz="1200">
                <a:ea typeface="굴림" pitchFamily="50" charset="-127"/>
              </a:rPr>
              <a:pPr eaLnBrk="0" hangingPunct="0">
                <a:lnSpc>
                  <a:spcPct val="100000"/>
                </a:lnSpc>
                <a:spcBef>
                  <a:spcPct val="0"/>
                </a:spcBef>
                <a:buClrTx/>
                <a:buSzTx/>
                <a:buFontTx/>
                <a:buNone/>
              </a:pPr>
              <a:t>‹#›</a:t>
            </a:fld>
            <a:r>
              <a:rPr lang="en-US" altLang="ko-KR" sz="1200" dirty="0">
                <a:ea typeface="굴림" pitchFamily="50" charset="-127"/>
              </a:rPr>
              <a:t> -</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Ug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AE69-A85D-4A9D-93FA-CE80B39B5DCE}"/>
              </a:ext>
            </a:extLst>
          </p:cNvPr>
          <p:cNvSpPr>
            <a:spLocks noGrp="1"/>
          </p:cNvSpPr>
          <p:nvPr>
            <p:ph type="title" hasCustomPrompt="1"/>
          </p:nvPr>
        </p:nvSpPr>
        <p:spPr/>
        <p:txBody>
          <a:bodyPr/>
          <a:lstStyle>
            <a:lvl1pPr>
              <a:defRPr/>
            </a:lvl1pPr>
          </a:lstStyle>
          <a:p>
            <a:r>
              <a:rPr lang="en-US" sz="3200" dirty="0">
                <a:solidFill>
                  <a:srgbClr val="8B1E41"/>
                </a:solidFill>
                <a:latin typeface="Gill Sans MT" panose="020B0502020104020203" pitchFamily="34" charset="0"/>
              </a:rPr>
              <a:t>Title</a:t>
            </a:r>
            <a:endParaRPr lang="en-US" dirty="0"/>
          </a:p>
        </p:txBody>
      </p:sp>
      <p:sp>
        <p:nvSpPr>
          <p:cNvPr id="3" name="Content Placeholder 2">
            <a:extLst>
              <a:ext uri="{FF2B5EF4-FFF2-40B4-BE49-F238E27FC236}">
                <a16:creationId xmlns:a16="http://schemas.microsoft.com/office/drawing/2014/main" id="{CEB7B177-BC83-4647-8582-B575939CA413}"/>
              </a:ext>
            </a:extLst>
          </p:cNvPr>
          <p:cNvSpPr>
            <a:spLocks noGrp="1"/>
          </p:cNvSpPr>
          <p:nvPr>
            <p:ph idx="1" hasCustomPrompt="1"/>
          </p:nvPr>
        </p:nvSpPr>
        <p:spPr/>
        <p:txBody>
          <a:bodyPr/>
          <a:lstStyle>
            <a:lvl1pPr>
              <a:defRPr/>
            </a:lvl1pPr>
          </a:lstStyle>
          <a:p>
            <a:r>
              <a:rPr lang="en-US" sz="2400" dirty="0">
                <a:solidFill>
                  <a:srgbClr val="F47933"/>
                </a:solidFill>
                <a:latin typeface="Gill Sans MT" panose="020B0502020104020203" pitchFamily="34" charset="0"/>
              </a:rPr>
              <a:t>Body text</a:t>
            </a:r>
          </a:p>
        </p:txBody>
      </p:sp>
      <p:sp>
        <p:nvSpPr>
          <p:cNvPr id="4" name="Line 66">
            <a:extLst>
              <a:ext uri="{FF2B5EF4-FFF2-40B4-BE49-F238E27FC236}">
                <a16:creationId xmlns:a16="http://schemas.microsoft.com/office/drawing/2014/main" id="{E1F111E2-444A-AE44-801B-76D31A643D83}"/>
              </a:ext>
            </a:extLst>
          </p:cNvPr>
          <p:cNvSpPr>
            <a:spLocks noChangeShapeType="1"/>
          </p:cNvSpPr>
          <p:nvPr userDrawn="1"/>
        </p:nvSpPr>
        <p:spPr bwMode="auto">
          <a:xfrm flipV="1">
            <a:off x="-16760" y="0"/>
            <a:ext cx="9144000" cy="0"/>
          </a:xfrm>
          <a:prstGeom prst="line">
            <a:avLst/>
          </a:prstGeom>
          <a:noFill/>
          <a:ln w="38100">
            <a:solidFill>
              <a:schemeClr val="accent3"/>
            </a:solidFill>
            <a:miter lim="800000"/>
            <a:headEnd/>
            <a:tailEnd/>
          </a:ln>
          <a:effectLst/>
        </p:spPr>
        <p:txBody>
          <a:bodyPr wrap="none"/>
          <a:lstStyle/>
          <a:p>
            <a:endParaRPr lang="ko-KR" altLang="en-US"/>
          </a:p>
        </p:txBody>
      </p:sp>
      <p:sp>
        <p:nvSpPr>
          <p:cNvPr id="5" name="Line 66">
            <a:extLst>
              <a:ext uri="{FF2B5EF4-FFF2-40B4-BE49-F238E27FC236}">
                <a16:creationId xmlns:a16="http://schemas.microsoft.com/office/drawing/2014/main" id="{77CC9A09-EC20-2047-B1DC-1775971979B6}"/>
              </a:ext>
            </a:extLst>
          </p:cNvPr>
          <p:cNvSpPr>
            <a:spLocks noChangeShapeType="1"/>
          </p:cNvSpPr>
          <p:nvPr userDrawn="1"/>
        </p:nvSpPr>
        <p:spPr bwMode="auto">
          <a:xfrm flipV="1">
            <a:off x="0" y="6858000"/>
            <a:ext cx="9144000" cy="0"/>
          </a:xfrm>
          <a:prstGeom prst="line">
            <a:avLst/>
          </a:prstGeom>
          <a:noFill/>
          <a:ln w="38100">
            <a:solidFill>
              <a:schemeClr val="accent3"/>
            </a:solidFill>
            <a:miter lim="800000"/>
            <a:headEnd/>
            <a:tailEnd/>
          </a:ln>
          <a:effectLst/>
        </p:spPr>
        <p:txBody>
          <a:bodyPr wrap="none"/>
          <a:lstStyle/>
          <a:p>
            <a:endParaRPr lang="ko-KR" altLang="en-US"/>
          </a:p>
        </p:txBody>
      </p:sp>
    </p:spTree>
    <p:extLst>
      <p:ext uri="{BB962C8B-B14F-4D97-AF65-F5344CB8AC3E}">
        <p14:creationId xmlns:p14="http://schemas.microsoft.com/office/powerpoint/2010/main" val="2313406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내용 개체 틀 2"/>
          <p:cNvSpPr>
            <a:spLocks noGrp="1"/>
          </p:cNvSpPr>
          <p:nvPr>
            <p:ph idx="1" hasCustomPrompt="1"/>
          </p:nvPr>
        </p:nvSpPr>
        <p:spPr>
          <a:xfrm>
            <a:off x="277148" y="1305004"/>
            <a:ext cx="8557768" cy="5166916"/>
          </a:xfrm>
        </p:spPr>
        <p:txBody>
          <a:bodyPr/>
          <a:lstStyle>
            <a:lvl2pPr>
              <a:defRPr/>
            </a:lvl2pPr>
            <a:lvl3pPr>
              <a:defRPr/>
            </a:lvl3pPr>
          </a:lstStyle>
          <a:p>
            <a:pPr lvl="0"/>
            <a:r>
              <a:rPr lang="en-US" altLang="ko-KR" dirty="0"/>
              <a:t>Words</a:t>
            </a:r>
            <a:endParaRPr lang="ko-KR" altLang="en-US" dirty="0"/>
          </a:p>
          <a:p>
            <a:pPr lvl="1"/>
            <a:r>
              <a:rPr lang="en-US" altLang="ko-KR" dirty="0"/>
              <a:t>Words</a:t>
            </a:r>
            <a:endParaRPr lang="ko-KR" altLang="en-US" dirty="0"/>
          </a:p>
          <a:p>
            <a:pPr lvl="2"/>
            <a:r>
              <a:rPr lang="en-US" altLang="ko-KR" dirty="0"/>
              <a:t>Words</a:t>
            </a:r>
          </a:p>
          <a:p>
            <a:pPr lvl="3"/>
            <a:r>
              <a:rPr lang="en-US" altLang="ko-KR" dirty="0"/>
              <a:t>Words</a:t>
            </a:r>
          </a:p>
          <a:p>
            <a:pPr lvl="4"/>
            <a:r>
              <a:rPr lang="en-US" altLang="ko-KR" dirty="0"/>
              <a:t>Words</a:t>
            </a:r>
            <a:endParaRPr lang="ko-KR" altLang="en-US" dirty="0"/>
          </a:p>
        </p:txBody>
      </p:sp>
      <p:sp>
        <p:nvSpPr>
          <p:cNvPr id="5" name="제목 1"/>
          <p:cNvSpPr>
            <a:spLocks noGrp="1"/>
          </p:cNvSpPr>
          <p:nvPr>
            <p:ph type="title" hasCustomPrompt="1"/>
          </p:nvPr>
        </p:nvSpPr>
        <p:spPr>
          <a:xfrm>
            <a:off x="277148" y="118428"/>
            <a:ext cx="8043862" cy="638175"/>
          </a:xfrm>
        </p:spPr>
        <p:txBody>
          <a:bodyPr/>
          <a:lstStyle>
            <a:lvl1pPr algn="l">
              <a:defRPr b="0"/>
            </a:lvl1pPr>
          </a:lstStyle>
          <a:p>
            <a:r>
              <a:rPr lang="en-US" altLang="ko-KR" dirty="0"/>
              <a:t>Title</a:t>
            </a:r>
            <a:endParaRPr lang="ko-KR" altLang="en-US" dirty="0"/>
          </a:p>
        </p:txBody>
      </p:sp>
      <p:sp>
        <p:nvSpPr>
          <p:cNvPr id="4" name="Line 66">
            <a:extLst>
              <a:ext uri="{FF2B5EF4-FFF2-40B4-BE49-F238E27FC236}">
                <a16:creationId xmlns:a16="http://schemas.microsoft.com/office/drawing/2014/main" id="{67B3E873-1394-3543-8BD2-2C910090ECBD}"/>
              </a:ext>
            </a:extLst>
          </p:cNvPr>
          <p:cNvSpPr>
            <a:spLocks noChangeShapeType="1"/>
          </p:cNvSpPr>
          <p:nvPr userDrawn="1"/>
        </p:nvSpPr>
        <p:spPr bwMode="auto">
          <a:xfrm flipV="1">
            <a:off x="289636" y="756603"/>
            <a:ext cx="8564729" cy="55562"/>
          </a:xfrm>
          <a:prstGeom prst="line">
            <a:avLst/>
          </a:prstGeom>
          <a:noFill/>
          <a:ln w="38100">
            <a:solidFill>
              <a:schemeClr val="accent3"/>
            </a:solidFill>
            <a:miter lim="800000"/>
            <a:headEnd/>
            <a:tailEnd/>
          </a:ln>
          <a:effectLst/>
        </p:spPr>
        <p:txBody>
          <a:bodyPr wrap="none"/>
          <a:lstStyle/>
          <a:p>
            <a:endParaRPr lang="ko-KR"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685800" y="2747963"/>
            <a:ext cx="7772400" cy="1362075"/>
          </a:xfrm>
        </p:spPr>
        <p:txBody>
          <a:bodyPr anchor="t"/>
          <a:lstStyle>
            <a:lvl1pPr algn="ctr">
              <a:defRPr sz="4000" b="0" cap="none"/>
            </a:lvl1pPr>
          </a:lstStyle>
          <a:p>
            <a:r>
              <a:rPr lang="en-US" altLang="ko-KR" dirty="0"/>
              <a:t>Section heading</a:t>
            </a:r>
            <a:endParaRPr lang="ko-KR" altLang="en-US" dirty="0"/>
          </a:p>
        </p:txBody>
      </p:sp>
      <p:sp>
        <p:nvSpPr>
          <p:cNvPr id="5" name="Line 66">
            <a:extLst>
              <a:ext uri="{FF2B5EF4-FFF2-40B4-BE49-F238E27FC236}">
                <a16:creationId xmlns:a16="http://schemas.microsoft.com/office/drawing/2014/main" id="{5A7CBECB-F891-1E49-A038-D12E9EBD544E}"/>
              </a:ext>
            </a:extLst>
          </p:cNvPr>
          <p:cNvSpPr>
            <a:spLocks noChangeShapeType="1"/>
          </p:cNvSpPr>
          <p:nvPr userDrawn="1"/>
        </p:nvSpPr>
        <p:spPr bwMode="auto">
          <a:xfrm flipV="1">
            <a:off x="-37071" y="0"/>
            <a:ext cx="9259587" cy="0"/>
          </a:xfrm>
          <a:prstGeom prst="line">
            <a:avLst/>
          </a:prstGeom>
          <a:noFill/>
          <a:ln w="76200">
            <a:solidFill>
              <a:schemeClr val="accent3"/>
            </a:solidFill>
            <a:miter lim="800000"/>
            <a:headEnd/>
            <a:tailEnd/>
          </a:ln>
          <a:effectLst/>
        </p:spPr>
        <p:txBody>
          <a:bodyPr wrap="none"/>
          <a:lstStyle/>
          <a:p>
            <a:endParaRPr lang="ko-KR" altLang="en-US"/>
          </a:p>
        </p:txBody>
      </p:sp>
      <p:sp>
        <p:nvSpPr>
          <p:cNvPr id="6" name="Line 66">
            <a:extLst>
              <a:ext uri="{FF2B5EF4-FFF2-40B4-BE49-F238E27FC236}">
                <a16:creationId xmlns:a16="http://schemas.microsoft.com/office/drawing/2014/main" id="{A0F4931F-670B-5345-A445-E4A05AED83C7}"/>
              </a:ext>
            </a:extLst>
          </p:cNvPr>
          <p:cNvSpPr>
            <a:spLocks noChangeShapeType="1"/>
          </p:cNvSpPr>
          <p:nvPr userDrawn="1"/>
        </p:nvSpPr>
        <p:spPr bwMode="auto">
          <a:xfrm flipV="1">
            <a:off x="-57794" y="6858000"/>
            <a:ext cx="9259587" cy="0"/>
          </a:xfrm>
          <a:prstGeom prst="line">
            <a:avLst/>
          </a:prstGeom>
          <a:noFill/>
          <a:ln w="76200">
            <a:solidFill>
              <a:schemeClr val="accent3"/>
            </a:solidFill>
            <a:miter lim="800000"/>
            <a:headEnd/>
            <a:tailEnd/>
          </a:ln>
          <a:effectLst/>
        </p:spPr>
        <p:txBody>
          <a:bodyPr wrap="none"/>
          <a:lstStyle/>
          <a:p>
            <a:endParaRPr lang="ko-KR"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3" name="내용 개체 틀 2"/>
          <p:cNvSpPr>
            <a:spLocks noGrp="1"/>
          </p:cNvSpPr>
          <p:nvPr>
            <p:ph sz="half" idx="1" hasCustomPrompt="1"/>
          </p:nvPr>
        </p:nvSpPr>
        <p:spPr>
          <a:xfrm>
            <a:off x="484369" y="1250205"/>
            <a:ext cx="4038600" cy="4525963"/>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ltLang="ko-KR" dirty="0"/>
              <a:t>Words</a:t>
            </a:r>
          </a:p>
          <a:p>
            <a:pPr lvl="1"/>
            <a:r>
              <a:rPr lang="en-US" altLang="ko-KR" dirty="0"/>
              <a:t>Words</a:t>
            </a:r>
          </a:p>
          <a:p>
            <a:pPr lvl="2"/>
            <a:r>
              <a:rPr lang="en-US" altLang="ko-KR" dirty="0"/>
              <a:t>Words</a:t>
            </a:r>
          </a:p>
          <a:p>
            <a:pPr lvl="3"/>
            <a:r>
              <a:rPr lang="en-US" altLang="ko-KR" dirty="0"/>
              <a:t>Words</a:t>
            </a:r>
          </a:p>
          <a:p>
            <a:pPr lvl="4"/>
            <a:r>
              <a:rPr lang="en-US" altLang="ko-KR" dirty="0"/>
              <a:t>Words</a:t>
            </a:r>
            <a:endParaRPr lang="ko-KR" altLang="en-US" dirty="0"/>
          </a:p>
        </p:txBody>
      </p:sp>
      <p:sp>
        <p:nvSpPr>
          <p:cNvPr id="4" name="내용 개체 틀 3"/>
          <p:cNvSpPr>
            <a:spLocks noGrp="1"/>
          </p:cNvSpPr>
          <p:nvPr>
            <p:ph sz="half" idx="2" hasCustomPrompt="1"/>
          </p:nvPr>
        </p:nvSpPr>
        <p:spPr>
          <a:xfrm>
            <a:off x="4675369" y="1250205"/>
            <a:ext cx="4038600" cy="4525963"/>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ltLang="ko-KR" dirty="0"/>
              <a:t>Words</a:t>
            </a:r>
          </a:p>
          <a:p>
            <a:pPr lvl="1"/>
            <a:r>
              <a:rPr lang="en-US" altLang="ko-KR" dirty="0"/>
              <a:t>Words</a:t>
            </a:r>
          </a:p>
          <a:p>
            <a:pPr lvl="2"/>
            <a:r>
              <a:rPr lang="en-US" altLang="ko-KR" dirty="0"/>
              <a:t>Words</a:t>
            </a:r>
          </a:p>
          <a:p>
            <a:pPr lvl="3"/>
            <a:r>
              <a:rPr lang="en-US" altLang="ko-KR" dirty="0"/>
              <a:t>Words</a:t>
            </a:r>
          </a:p>
          <a:p>
            <a:pPr lvl="4"/>
            <a:r>
              <a:rPr lang="en-US" altLang="ko-KR" dirty="0"/>
              <a:t>Words</a:t>
            </a:r>
            <a:endParaRPr lang="ko-KR" altLang="en-US" dirty="0"/>
          </a:p>
        </p:txBody>
      </p:sp>
      <p:sp>
        <p:nvSpPr>
          <p:cNvPr id="8" name="제목 1">
            <a:extLst>
              <a:ext uri="{FF2B5EF4-FFF2-40B4-BE49-F238E27FC236}">
                <a16:creationId xmlns:a16="http://schemas.microsoft.com/office/drawing/2014/main" id="{54299B08-215C-6449-B3F9-1A0AD0C27459}"/>
              </a:ext>
            </a:extLst>
          </p:cNvPr>
          <p:cNvSpPr>
            <a:spLocks noGrp="1"/>
          </p:cNvSpPr>
          <p:nvPr>
            <p:ph type="title" hasCustomPrompt="1"/>
          </p:nvPr>
        </p:nvSpPr>
        <p:spPr>
          <a:xfrm>
            <a:off x="277148" y="118428"/>
            <a:ext cx="8043862" cy="638175"/>
          </a:xfrm>
        </p:spPr>
        <p:txBody>
          <a:bodyPr/>
          <a:lstStyle>
            <a:lvl1pPr algn="l">
              <a:defRPr b="0"/>
            </a:lvl1pPr>
          </a:lstStyle>
          <a:p>
            <a:r>
              <a:rPr lang="en-US" altLang="ko-KR" dirty="0"/>
              <a:t>Title</a:t>
            </a:r>
            <a:endParaRPr lang="ko-KR" altLang="en-US" dirty="0"/>
          </a:p>
        </p:txBody>
      </p:sp>
      <p:sp>
        <p:nvSpPr>
          <p:cNvPr id="7" name="Line 66">
            <a:extLst>
              <a:ext uri="{FF2B5EF4-FFF2-40B4-BE49-F238E27FC236}">
                <a16:creationId xmlns:a16="http://schemas.microsoft.com/office/drawing/2014/main" id="{43238AEC-E676-EF48-A1EE-CE1856C5DB86}"/>
              </a:ext>
            </a:extLst>
          </p:cNvPr>
          <p:cNvSpPr>
            <a:spLocks noChangeShapeType="1"/>
          </p:cNvSpPr>
          <p:nvPr userDrawn="1"/>
        </p:nvSpPr>
        <p:spPr bwMode="auto">
          <a:xfrm flipV="1">
            <a:off x="289636" y="756603"/>
            <a:ext cx="8564729" cy="55562"/>
          </a:xfrm>
          <a:prstGeom prst="line">
            <a:avLst/>
          </a:prstGeom>
          <a:noFill/>
          <a:ln w="38100">
            <a:solidFill>
              <a:schemeClr val="accent3"/>
            </a:solidFill>
            <a:miter lim="800000"/>
            <a:headEnd/>
            <a:tailEnd/>
          </a:ln>
          <a:effectLst/>
        </p:spPr>
        <p:txBody>
          <a:bodyPr wrap="none"/>
          <a:lstStyle/>
          <a:p>
            <a:endParaRPr lang="ko-KR"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uble content - titled">
    <p:spTree>
      <p:nvGrpSpPr>
        <p:cNvPr id="1" name=""/>
        <p:cNvGrpSpPr/>
        <p:nvPr/>
      </p:nvGrpSpPr>
      <p:grpSpPr>
        <a:xfrm>
          <a:off x="0" y="0"/>
          <a:ext cx="0" cy="0"/>
          <a:chOff x="0" y="0"/>
          <a:chExt cx="0" cy="0"/>
        </a:xfrm>
      </p:grpSpPr>
      <p:sp>
        <p:nvSpPr>
          <p:cNvPr id="3" name="텍스트 개체 틀 2"/>
          <p:cNvSpPr>
            <a:spLocks noGrp="1"/>
          </p:cNvSpPr>
          <p:nvPr>
            <p:ph type="body" idx="1" hasCustomPrompt="1"/>
          </p:nvPr>
        </p:nvSpPr>
        <p:spPr>
          <a:xfrm>
            <a:off x="457200" y="1258655"/>
            <a:ext cx="4040188" cy="63976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dirty="0"/>
              <a:t>Left title</a:t>
            </a:r>
            <a:endParaRPr lang="ko-KR" altLang="en-US" dirty="0"/>
          </a:p>
        </p:txBody>
      </p:sp>
      <p:sp>
        <p:nvSpPr>
          <p:cNvPr id="4" name="내용 개체 틀 3"/>
          <p:cNvSpPr>
            <a:spLocks noGrp="1"/>
          </p:cNvSpPr>
          <p:nvPr>
            <p:ph sz="half" idx="2" hasCustomPrompt="1"/>
          </p:nvPr>
        </p:nvSpPr>
        <p:spPr>
          <a:xfrm>
            <a:off x="457200" y="1898417"/>
            <a:ext cx="4040188" cy="3951288"/>
          </a:xfrm>
        </p:spPr>
        <p:txBody>
          <a:bodyPr/>
          <a:lstStyle>
            <a:lvl1pPr>
              <a:defRPr sz="3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dirty="0"/>
              <a:t>Words</a:t>
            </a:r>
            <a:endParaRPr lang="ko-KR" altLang="en-US" dirty="0"/>
          </a:p>
        </p:txBody>
      </p:sp>
      <p:sp>
        <p:nvSpPr>
          <p:cNvPr id="5" name="텍스트 개체 틀 4"/>
          <p:cNvSpPr>
            <a:spLocks noGrp="1"/>
          </p:cNvSpPr>
          <p:nvPr>
            <p:ph type="body" sz="quarter" idx="3" hasCustomPrompt="1"/>
          </p:nvPr>
        </p:nvSpPr>
        <p:spPr>
          <a:xfrm>
            <a:off x="4645025" y="1258655"/>
            <a:ext cx="4041775" cy="63976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dirty="0"/>
              <a:t>Right title</a:t>
            </a:r>
            <a:endParaRPr lang="ko-KR" altLang="en-US" dirty="0"/>
          </a:p>
        </p:txBody>
      </p:sp>
      <p:sp>
        <p:nvSpPr>
          <p:cNvPr id="6" name="내용 개체 틀 5"/>
          <p:cNvSpPr>
            <a:spLocks noGrp="1"/>
          </p:cNvSpPr>
          <p:nvPr>
            <p:ph sz="quarter" idx="4" hasCustomPrompt="1"/>
          </p:nvPr>
        </p:nvSpPr>
        <p:spPr>
          <a:xfrm>
            <a:off x="4645025" y="1898417"/>
            <a:ext cx="4041775" cy="3951288"/>
          </a:xfrm>
        </p:spPr>
        <p:txBody>
          <a:bodyPr/>
          <a:lstStyle>
            <a:lvl1pPr>
              <a:defRPr sz="3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dirty="0"/>
              <a:t>Words</a:t>
            </a:r>
            <a:endParaRPr lang="ko-KR" altLang="en-US" dirty="0"/>
          </a:p>
        </p:txBody>
      </p:sp>
      <p:sp>
        <p:nvSpPr>
          <p:cNvPr id="11" name="제목 1">
            <a:extLst>
              <a:ext uri="{FF2B5EF4-FFF2-40B4-BE49-F238E27FC236}">
                <a16:creationId xmlns:a16="http://schemas.microsoft.com/office/drawing/2014/main" id="{545324D7-CC7E-054E-9C45-DBD5F9F63503}"/>
              </a:ext>
            </a:extLst>
          </p:cNvPr>
          <p:cNvSpPr>
            <a:spLocks noGrp="1"/>
          </p:cNvSpPr>
          <p:nvPr>
            <p:ph type="title" hasCustomPrompt="1"/>
          </p:nvPr>
        </p:nvSpPr>
        <p:spPr>
          <a:xfrm>
            <a:off x="277148" y="118428"/>
            <a:ext cx="8043862" cy="638175"/>
          </a:xfrm>
        </p:spPr>
        <p:txBody>
          <a:bodyPr/>
          <a:lstStyle>
            <a:lvl1pPr algn="l">
              <a:defRPr b="0"/>
            </a:lvl1pPr>
          </a:lstStyle>
          <a:p>
            <a:r>
              <a:rPr lang="en-US" altLang="ko-KR" dirty="0"/>
              <a:t>Title</a:t>
            </a:r>
            <a:endParaRPr lang="ko-KR" altLang="en-US" dirty="0"/>
          </a:p>
        </p:txBody>
      </p:sp>
      <p:sp>
        <p:nvSpPr>
          <p:cNvPr id="9" name="Line 66">
            <a:extLst>
              <a:ext uri="{FF2B5EF4-FFF2-40B4-BE49-F238E27FC236}">
                <a16:creationId xmlns:a16="http://schemas.microsoft.com/office/drawing/2014/main" id="{2473502F-33E0-294C-B0A7-D634CB781736}"/>
              </a:ext>
            </a:extLst>
          </p:cNvPr>
          <p:cNvSpPr>
            <a:spLocks noChangeShapeType="1"/>
          </p:cNvSpPr>
          <p:nvPr userDrawn="1"/>
        </p:nvSpPr>
        <p:spPr bwMode="auto">
          <a:xfrm flipV="1">
            <a:off x="289636" y="756603"/>
            <a:ext cx="8564729" cy="55562"/>
          </a:xfrm>
          <a:prstGeom prst="line">
            <a:avLst/>
          </a:prstGeom>
          <a:noFill/>
          <a:ln w="38100">
            <a:solidFill>
              <a:schemeClr val="accent3"/>
            </a:solidFill>
            <a:miter lim="800000"/>
            <a:headEnd/>
            <a:tailEnd/>
          </a:ln>
          <a:effectLst/>
        </p:spPr>
        <p:txBody>
          <a:bodyPr wrap="none"/>
          <a:lstStyle/>
          <a:p>
            <a:endParaRPr lang="ko-KR"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ust borders">
    <p:spTree>
      <p:nvGrpSpPr>
        <p:cNvPr id="1" name=""/>
        <p:cNvGrpSpPr/>
        <p:nvPr/>
      </p:nvGrpSpPr>
      <p:grpSpPr>
        <a:xfrm>
          <a:off x="0" y="0"/>
          <a:ext cx="0" cy="0"/>
          <a:chOff x="0" y="0"/>
          <a:chExt cx="0" cy="0"/>
        </a:xfrm>
      </p:grpSpPr>
      <p:sp>
        <p:nvSpPr>
          <p:cNvPr id="6" name="Line 66">
            <a:extLst>
              <a:ext uri="{FF2B5EF4-FFF2-40B4-BE49-F238E27FC236}">
                <a16:creationId xmlns:a16="http://schemas.microsoft.com/office/drawing/2014/main" id="{5FBB5167-3962-F644-A1B0-164B48533467}"/>
              </a:ext>
            </a:extLst>
          </p:cNvPr>
          <p:cNvSpPr>
            <a:spLocks noChangeShapeType="1"/>
          </p:cNvSpPr>
          <p:nvPr userDrawn="1"/>
        </p:nvSpPr>
        <p:spPr bwMode="auto">
          <a:xfrm flipV="1">
            <a:off x="-37071" y="0"/>
            <a:ext cx="9259587" cy="0"/>
          </a:xfrm>
          <a:prstGeom prst="line">
            <a:avLst/>
          </a:prstGeom>
          <a:noFill/>
          <a:ln w="76200">
            <a:solidFill>
              <a:schemeClr val="accent3"/>
            </a:solidFill>
            <a:miter lim="800000"/>
            <a:headEnd/>
            <a:tailEnd/>
          </a:ln>
          <a:effectLst/>
        </p:spPr>
        <p:txBody>
          <a:bodyPr wrap="none"/>
          <a:lstStyle/>
          <a:p>
            <a:endParaRPr lang="ko-KR" altLang="en-US"/>
          </a:p>
        </p:txBody>
      </p:sp>
      <p:sp>
        <p:nvSpPr>
          <p:cNvPr id="4" name="Line 66">
            <a:extLst>
              <a:ext uri="{FF2B5EF4-FFF2-40B4-BE49-F238E27FC236}">
                <a16:creationId xmlns:a16="http://schemas.microsoft.com/office/drawing/2014/main" id="{E355375E-B5F3-774A-87F7-3A95BA8BDF7B}"/>
              </a:ext>
            </a:extLst>
          </p:cNvPr>
          <p:cNvSpPr>
            <a:spLocks noChangeShapeType="1"/>
          </p:cNvSpPr>
          <p:nvPr userDrawn="1"/>
        </p:nvSpPr>
        <p:spPr bwMode="auto">
          <a:xfrm flipV="1">
            <a:off x="-57794" y="6858000"/>
            <a:ext cx="9259587" cy="0"/>
          </a:xfrm>
          <a:prstGeom prst="line">
            <a:avLst/>
          </a:prstGeom>
          <a:noFill/>
          <a:ln w="76200">
            <a:solidFill>
              <a:schemeClr val="accent3"/>
            </a:solidFill>
            <a:miter lim="800000"/>
            <a:headEnd/>
            <a:tailEnd/>
          </a:ln>
          <a:effectLst/>
        </p:spPr>
        <p:txBody>
          <a:bodyPr wrap="none"/>
          <a:lstStyle/>
          <a:p>
            <a:endParaRPr lang="ko-KR"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adrants">
    <p:spTree>
      <p:nvGrpSpPr>
        <p:cNvPr id="1" name=""/>
        <p:cNvGrpSpPr/>
        <p:nvPr/>
      </p:nvGrpSpPr>
      <p:grpSpPr>
        <a:xfrm>
          <a:off x="0" y="0"/>
          <a:ext cx="0" cy="0"/>
          <a:chOff x="0" y="0"/>
          <a:chExt cx="0" cy="0"/>
        </a:xfrm>
      </p:grpSpPr>
      <p:sp>
        <p:nvSpPr>
          <p:cNvPr id="6" name="Line 66">
            <a:extLst>
              <a:ext uri="{FF2B5EF4-FFF2-40B4-BE49-F238E27FC236}">
                <a16:creationId xmlns:a16="http://schemas.microsoft.com/office/drawing/2014/main" id="{5FBB5167-3962-F644-A1B0-164B48533467}"/>
              </a:ext>
            </a:extLst>
          </p:cNvPr>
          <p:cNvSpPr>
            <a:spLocks noChangeShapeType="1"/>
          </p:cNvSpPr>
          <p:nvPr userDrawn="1"/>
        </p:nvSpPr>
        <p:spPr bwMode="auto">
          <a:xfrm flipV="1">
            <a:off x="-37071" y="0"/>
            <a:ext cx="9259587" cy="0"/>
          </a:xfrm>
          <a:prstGeom prst="line">
            <a:avLst/>
          </a:prstGeom>
          <a:noFill/>
          <a:ln w="76200">
            <a:solidFill>
              <a:schemeClr val="accent3"/>
            </a:solidFill>
            <a:miter lim="800000"/>
            <a:headEnd/>
            <a:tailEnd/>
          </a:ln>
          <a:effectLst/>
        </p:spPr>
        <p:txBody>
          <a:bodyPr wrap="none"/>
          <a:lstStyle/>
          <a:p>
            <a:endParaRPr lang="ko-KR" altLang="en-US"/>
          </a:p>
        </p:txBody>
      </p:sp>
      <p:sp>
        <p:nvSpPr>
          <p:cNvPr id="4" name="Line 66">
            <a:extLst>
              <a:ext uri="{FF2B5EF4-FFF2-40B4-BE49-F238E27FC236}">
                <a16:creationId xmlns:a16="http://schemas.microsoft.com/office/drawing/2014/main" id="{E355375E-B5F3-774A-87F7-3A95BA8BDF7B}"/>
              </a:ext>
            </a:extLst>
          </p:cNvPr>
          <p:cNvSpPr>
            <a:spLocks noChangeShapeType="1"/>
          </p:cNvSpPr>
          <p:nvPr userDrawn="1"/>
        </p:nvSpPr>
        <p:spPr bwMode="auto">
          <a:xfrm flipV="1">
            <a:off x="-57794" y="6858000"/>
            <a:ext cx="9259587" cy="0"/>
          </a:xfrm>
          <a:prstGeom prst="line">
            <a:avLst/>
          </a:prstGeom>
          <a:noFill/>
          <a:ln w="76200">
            <a:solidFill>
              <a:schemeClr val="accent3"/>
            </a:solidFill>
            <a:miter lim="800000"/>
            <a:headEnd/>
            <a:tailEnd/>
          </a:ln>
          <a:effectLst/>
        </p:spPr>
        <p:txBody>
          <a:bodyPr wrap="none"/>
          <a:lstStyle/>
          <a:p>
            <a:endParaRPr lang="ko-KR" altLang="en-US"/>
          </a:p>
        </p:txBody>
      </p:sp>
      <p:sp>
        <p:nvSpPr>
          <p:cNvPr id="5" name="그림 개체 틀 2">
            <a:extLst>
              <a:ext uri="{FF2B5EF4-FFF2-40B4-BE49-F238E27FC236}">
                <a16:creationId xmlns:a16="http://schemas.microsoft.com/office/drawing/2014/main" id="{672F7B82-6823-A344-B297-9A5CC48E1F13}"/>
              </a:ext>
            </a:extLst>
          </p:cNvPr>
          <p:cNvSpPr>
            <a:spLocks noGrp="1"/>
          </p:cNvSpPr>
          <p:nvPr>
            <p:ph type="pic" idx="1"/>
          </p:nvPr>
        </p:nvSpPr>
        <p:spPr>
          <a:xfrm>
            <a:off x="877888" y="765140"/>
            <a:ext cx="313752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dirty="0"/>
          </a:p>
        </p:txBody>
      </p:sp>
      <p:sp>
        <p:nvSpPr>
          <p:cNvPr id="7" name="그림 개체 틀 2">
            <a:extLst>
              <a:ext uri="{FF2B5EF4-FFF2-40B4-BE49-F238E27FC236}">
                <a16:creationId xmlns:a16="http://schemas.microsoft.com/office/drawing/2014/main" id="{07CA502D-41E1-4240-B817-57AFD70BC6F0}"/>
              </a:ext>
            </a:extLst>
          </p:cNvPr>
          <p:cNvSpPr>
            <a:spLocks noGrp="1"/>
          </p:cNvSpPr>
          <p:nvPr>
            <p:ph type="pic" idx="10"/>
          </p:nvPr>
        </p:nvSpPr>
        <p:spPr>
          <a:xfrm>
            <a:off x="5204723" y="765140"/>
            <a:ext cx="313752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dirty="0"/>
          </a:p>
        </p:txBody>
      </p:sp>
      <p:sp>
        <p:nvSpPr>
          <p:cNvPr id="12" name="그림 개체 틀 2">
            <a:extLst>
              <a:ext uri="{FF2B5EF4-FFF2-40B4-BE49-F238E27FC236}">
                <a16:creationId xmlns:a16="http://schemas.microsoft.com/office/drawing/2014/main" id="{D1C72364-3DC9-604F-9514-883DF7EEBE18}"/>
              </a:ext>
            </a:extLst>
          </p:cNvPr>
          <p:cNvSpPr>
            <a:spLocks noGrp="1"/>
          </p:cNvSpPr>
          <p:nvPr>
            <p:ph type="pic" idx="11"/>
          </p:nvPr>
        </p:nvSpPr>
        <p:spPr>
          <a:xfrm>
            <a:off x="877887" y="3596647"/>
            <a:ext cx="313752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dirty="0"/>
          </a:p>
        </p:txBody>
      </p:sp>
      <p:sp>
        <p:nvSpPr>
          <p:cNvPr id="16" name="그림 개체 틀 2">
            <a:extLst>
              <a:ext uri="{FF2B5EF4-FFF2-40B4-BE49-F238E27FC236}">
                <a16:creationId xmlns:a16="http://schemas.microsoft.com/office/drawing/2014/main" id="{4193784B-AAFC-0447-AC84-915471C69183}"/>
              </a:ext>
            </a:extLst>
          </p:cNvPr>
          <p:cNvSpPr>
            <a:spLocks noGrp="1"/>
          </p:cNvSpPr>
          <p:nvPr>
            <p:ph type="pic" idx="12"/>
          </p:nvPr>
        </p:nvSpPr>
        <p:spPr>
          <a:xfrm>
            <a:off x="5204723" y="3616525"/>
            <a:ext cx="313752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dirty="0"/>
          </a:p>
        </p:txBody>
      </p:sp>
      <p:sp>
        <p:nvSpPr>
          <p:cNvPr id="32" name="Text Placeholder 31">
            <a:extLst>
              <a:ext uri="{FF2B5EF4-FFF2-40B4-BE49-F238E27FC236}">
                <a16:creationId xmlns:a16="http://schemas.microsoft.com/office/drawing/2014/main" id="{4036BF46-3CC3-FB43-A785-15DF5595B707}"/>
              </a:ext>
            </a:extLst>
          </p:cNvPr>
          <p:cNvSpPr>
            <a:spLocks noGrp="1"/>
          </p:cNvSpPr>
          <p:nvPr>
            <p:ph type="body" sz="quarter" idx="13" hasCustomPrompt="1"/>
          </p:nvPr>
        </p:nvSpPr>
        <p:spPr>
          <a:xfrm>
            <a:off x="877819" y="213987"/>
            <a:ext cx="3136900" cy="550603"/>
          </a:xfrm>
        </p:spPr>
        <p:txBody>
          <a:bodyPr/>
          <a:lstStyle>
            <a:lvl1pPr marL="0" indent="0" algn="ctr">
              <a:buNone/>
              <a:defRPr sz="3200"/>
            </a:lvl1pPr>
          </a:lstStyle>
          <a:p>
            <a:pPr lvl="0"/>
            <a:r>
              <a:rPr lang="en-US" dirty="0"/>
              <a:t>Title</a:t>
            </a:r>
          </a:p>
        </p:txBody>
      </p:sp>
      <p:sp>
        <p:nvSpPr>
          <p:cNvPr id="36" name="Text Placeholder 31">
            <a:extLst>
              <a:ext uri="{FF2B5EF4-FFF2-40B4-BE49-F238E27FC236}">
                <a16:creationId xmlns:a16="http://schemas.microsoft.com/office/drawing/2014/main" id="{8484378F-A4EB-7845-937E-05F967178942}"/>
              </a:ext>
            </a:extLst>
          </p:cNvPr>
          <p:cNvSpPr>
            <a:spLocks noGrp="1"/>
          </p:cNvSpPr>
          <p:nvPr>
            <p:ph type="body" sz="quarter" idx="14" hasCustomPrompt="1"/>
          </p:nvPr>
        </p:nvSpPr>
        <p:spPr>
          <a:xfrm>
            <a:off x="5205344" y="213987"/>
            <a:ext cx="3136900" cy="550603"/>
          </a:xfrm>
        </p:spPr>
        <p:txBody>
          <a:bodyPr/>
          <a:lstStyle>
            <a:lvl1pPr marL="0" indent="0" algn="ctr">
              <a:buNone/>
              <a:defRPr sz="3200"/>
            </a:lvl1pPr>
          </a:lstStyle>
          <a:p>
            <a:pPr lvl="0"/>
            <a:r>
              <a:rPr lang="en-US" dirty="0"/>
              <a:t>Title</a:t>
            </a:r>
          </a:p>
        </p:txBody>
      </p:sp>
      <p:sp>
        <p:nvSpPr>
          <p:cNvPr id="37" name="Text Placeholder 31">
            <a:extLst>
              <a:ext uri="{FF2B5EF4-FFF2-40B4-BE49-F238E27FC236}">
                <a16:creationId xmlns:a16="http://schemas.microsoft.com/office/drawing/2014/main" id="{1EB6C479-EE50-B041-BED8-613EFA5D95F7}"/>
              </a:ext>
            </a:extLst>
          </p:cNvPr>
          <p:cNvSpPr>
            <a:spLocks noGrp="1"/>
          </p:cNvSpPr>
          <p:nvPr>
            <p:ph type="body" sz="quarter" idx="15" hasCustomPrompt="1"/>
          </p:nvPr>
        </p:nvSpPr>
        <p:spPr>
          <a:xfrm>
            <a:off x="877819" y="6093410"/>
            <a:ext cx="3136900" cy="550603"/>
          </a:xfrm>
        </p:spPr>
        <p:txBody>
          <a:bodyPr/>
          <a:lstStyle>
            <a:lvl1pPr marL="0" indent="0" algn="ctr">
              <a:buNone/>
              <a:defRPr sz="3200"/>
            </a:lvl1pPr>
          </a:lstStyle>
          <a:p>
            <a:pPr lvl="0"/>
            <a:r>
              <a:rPr lang="en-US" dirty="0"/>
              <a:t>Title</a:t>
            </a:r>
          </a:p>
        </p:txBody>
      </p:sp>
      <p:sp>
        <p:nvSpPr>
          <p:cNvPr id="38" name="Text Placeholder 31">
            <a:extLst>
              <a:ext uri="{FF2B5EF4-FFF2-40B4-BE49-F238E27FC236}">
                <a16:creationId xmlns:a16="http://schemas.microsoft.com/office/drawing/2014/main" id="{7D0CA80B-F16F-FF48-80A3-27652129D326}"/>
              </a:ext>
            </a:extLst>
          </p:cNvPr>
          <p:cNvSpPr>
            <a:spLocks noGrp="1"/>
          </p:cNvSpPr>
          <p:nvPr>
            <p:ph type="body" sz="quarter" idx="16" hasCustomPrompt="1"/>
          </p:nvPr>
        </p:nvSpPr>
        <p:spPr>
          <a:xfrm>
            <a:off x="5205344" y="6093410"/>
            <a:ext cx="3136900" cy="550603"/>
          </a:xfrm>
        </p:spPr>
        <p:txBody>
          <a:bodyPr/>
          <a:lstStyle>
            <a:lvl1pPr marL="0" indent="0" algn="ctr">
              <a:buNone/>
              <a:defRPr sz="3200"/>
            </a:lvl1pPr>
          </a:lstStyle>
          <a:p>
            <a:pPr lvl="0"/>
            <a:r>
              <a:rPr lang="en-US" dirty="0"/>
              <a:t>Title</a:t>
            </a:r>
          </a:p>
        </p:txBody>
      </p:sp>
    </p:spTree>
    <p:extLst>
      <p:ext uri="{BB962C8B-B14F-4D97-AF65-F5344CB8AC3E}">
        <p14:creationId xmlns:p14="http://schemas.microsoft.com/office/powerpoint/2010/main" val="180412466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1792288" y="4800600"/>
            <a:ext cx="5486400" cy="566738"/>
          </a:xfrm>
        </p:spPr>
        <p:txBody>
          <a:bodyPr/>
          <a:lstStyle>
            <a:lvl1pPr algn="l">
              <a:defRPr sz="2000" b="1">
                <a:latin typeface="Calibri" panose="020F0502020204030204" pitchFamily="34" charset="0"/>
                <a:cs typeface="Calibri" panose="020F0502020204030204" pitchFamily="34" charset="0"/>
              </a:defRPr>
            </a:lvl1pPr>
          </a:lstStyle>
          <a:p>
            <a:r>
              <a:rPr lang="en-US" altLang="ko-KR" dirty="0"/>
              <a:t>Title</a:t>
            </a:r>
            <a:endParaRPr lang="ko-KR" altLang="en-US" dirty="0"/>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dirty="0"/>
              <a:t>Remarks</a:t>
            </a:r>
            <a:endParaRPr lang="ko-KR" altLang="en-US" dirty="0"/>
          </a:p>
        </p:txBody>
      </p:sp>
      <p:sp>
        <p:nvSpPr>
          <p:cNvPr id="5" name="Line 66">
            <a:extLst>
              <a:ext uri="{FF2B5EF4-FFF2-40B4-BE49-F238E27FC236}">
                <a16:creationId xmlns:a16="http://schemas.microsoft.com/office/drawing/2014/main" id="{0F3ED26C-BA8F-FF4F-AE42-088993C8BDBB}"/>
              </a:ext>
            </a:extLst>
          </p:cNvPr>
          <p:cNvSpPr>
            <a:spLocks noChangeShapeType="1"/>
          </p:cNvSpPr>
          <p:nvPr userDrawn="1"/>
        </p:nvSpPr>
        <p:spPr bwMode="auto">
          <a:xfrm flipV="1">
            <a:off x="-16760" y="0"/>
            <a:ext cx="9144000" cy="0"/>
          </a:xfrm>
          <a:prstGeom prst="line">
            <a:avLst/>
          </a:prstGeom>
          <a:noFill/>
          <a:ln w="38100">
            <a:solidFill>
              <a:schemeClr val="accent3"/>
            </a:solidFill>
            <a:miter lim="800000"/>
            <a:headEnd/>
            <a:tailEnd/>
          </a:ln>
          <a:effectLst/>
        </p:spPr>
        <p:txBody>
          <a:bodyPr wrap="none"/>
          <a:lstStyle/>
          <a:p>
            <a:endParaRPr lang="ko-KR" altLang="en-US"/>
          </a:p>
        </p:txBody>
      </p:sp>
      <p:sp>
        <p:nvSpPr>
          <p:cNvPr id="6" name="Line 66">
            <a:extLst>
              <a:ext uri="{FF2B5EF4-FFF2-40B4-BE49-F238E27FC236}">
                <a16:creationId xmlns:a16="http://schemas.microsoft.com/office/drawing/2014/main" id="{7459A6C9-1895-6441-9AC8-69CD38D23F53}"/>
              </a:ext>
            </a:extLst>
          </p:cNvPr>
          <p:cNvSpPr>
            <a:spLocks noChangeShapeType="1"/>
          </p:cNvSpPr>
          <p:nvPr userDrawn="1"/>
        </p:nvSpPr>
        <p:spPr bwMode="auto">
          <a:xfrm flipV="1">
            <a:off x="0" y="6858000"/>
            <a:ext cx="9144000" cy="0"/>
          </a:xfrm>
          <a:prstGeom prst="line">
            <a:avLst/>
          </a:prstGeom>
          <a:noFill/>
          <a:ln w="38100">
            <a:solidFill>
              <a:schemeClr val="accent3"/>
            </a:solidFill>
            <a:miter lim="800000"/>
            <a:headEnd/>
            <a:tailEnd/>
          </a:ln>
          <a:effectLst/>
        </p:spPr>
        <p:txBody>
          <a:bodyPr wrap="none"/>
          <a:lstStyle/>
          <a:p>
            <a:endParaRPr lang="ko-KR"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oring bullets">
    <p:spTree>
      <p:nvGrpSpPr>
        <p:cNvPr id="1" name=""/>
        <p:cNvGrpSpPr/>
        <p:nvPr/>
      </p:nvGrpSpPr>
      <p:grpSpPr>
        <a:xfrm>
          <a:off x="0" y="0"/>
          <a:ext cx="0" cy="0"/>
          <a:chOff x="0" y="0"/>
          <a:chExt cx="0" cy="0"/>
        </a:xfrm>
      </p:grpSpPr>
      <p:sp>
        <p:nvSpPr>
          <p:cNvPr id="3" name="내용 개체 틀 2"/>
          <p:cNvSpPr>
            <a:spLocks noGrp="1"/>
          </p:cNvSpPr>
          <p:nvPr>
            <p:ph idx="1" hasCustomPrompt="1"/>
          </p:nvPr>
        </p:nvSpPr>
        <p:spPr>
          <a:xfrm>
            <a:off x="277148" y="1305004"/>
            <a:ext cx="8557768" cy="5166916"/>
          </a:xfrm>
        </p:spPr>
        <p:txBody>
          <a:bodyPr/>
          <a:lstStyle>
            <a:lvl2pPr>
              <a:defRPr/>
            </a:lvl2pPr>
            <a:lvl3pPr>
              <a:defRPr/>
            </a:lvl3pPr>
          </a:lstStyle>
          <a:p>
            <a:pPr lvl="0"/>
            <a:r>
              <a:rPr lang="en-US" altLang="ko-KR" dirty="0"/>
              <a:t>Words</a:t>
            </a:r>
            <a:endParaRPr lang="ko-KR" altLang="en-US" dirty="0"/>
          </a:p>
          <a:p>
            <a:pPr lvl="1"/>
            <a:r>
              <a:rPr lang="en-US" altLang="ko-KR" dirty="0"/>
              <a:t>Words</a:t>
            </a:r>
            <a:endParaRPr lang="ko-KR" altLang="en-US" dirty="0"/>
          </a:p>
          <a:p>
            <a:pPr lvl="2"/>
            <a:r>
              <a:rPr lang="en-US" altLang="ko-KR" dirty="0"/>
              <a:t>Words</a:t>
            </a:r>
          </a:p>
          <a:p>
            <a:pPr lvl="3"/>
            <a:r>
              <a:rPr lang="en-US" altLang="ko-KR" dirty="0"/>
              <a:t>Words</a:t>
            </a:r>
          </a:p>
          <a:p>
            <a:pPr lvl="4"/>
            <a:r>
              <a:rPr lang="en-US" altLang="ko-KR" dirty="0"/>
              <a:t>Words</a:t>
            </a:r>
            <a:endParaRPr lang="ko-KR" altLang="en-US" dirty="0"/>
          </a:p>
        </p:txBody>
      </p:sp>
      <p:sp>
        <p:nvSpPr>
          <p:cNvPr id="5" name="제목 1"/>
          <p:cNvSpPr>
            <a:spLocks noGrp="1"/>
          </p:cNvSpPr>
          <p:nvPr>
            <p:ph type="title" hasCustomPrompt="1"/>
          </p:nvPr>
        </p:nvSpPr>
        <p:spPr>
          <a:xfrm>
            <a:off x="277148" y="118428"/>
            <a:ext cx="8043862" cy="638175"/>
          </a:xfrm>
        </p:spPr>
        <p:txBody>
          <a:bodyPr/>
          <a:lstStyle>
            <a:lvl1pPr algn="l">
              <a:defRPr b="0"/>
            </a:lvl1pPr>
          </a:lstStyle>
          <a:p>
            <a:r>
              <a:rPr lang="en-US" altLang="ko-KR" dirty="0"/>
              <a:t>Title</a:t>
            </a:r>
            <a:endParaRPr lang="ko-KR" altLang="en-US" dirty="0"/>
          </a:p>
        </p:txBody>
      </p:sp>
      <p:sp>
        <p:nvSpPr>
          <p:cNvPr id="4" name="Line 66">
            <a:extLst>
              <a:ext uri="{FF2B5EF4-FFF2-40B4-BE49-F238E27FC236}">
                <a16:creationId xmlns:a16="http://schemas.microsoft.com/office/drawing/2014/main" id="{67B3E873-1394-3543-8BD2-2C910090ECBD}"/>
              </a:ext>
            </a:extLst>
          </p:cNvPr>
          <p:cNvSpPr>
            <a:spLocks noChangeShapeType="1"/>
          </p:cNvSpPr>
          <p:nvPr userDrawn="1"/>
        </p:nvSpPr>
        <p:spPr bwMode="auto">
          <a:xfrm flipV="1">
            <a:off x="289636" y="756603"/>
            <a:ext cx="8564729" cy="55562"/>
          </a:xfrm>
          <a:prstGeom prst="line">
            <a:avLst/>
          </a:prstGeom>
          <a:noFill/>
          <a:ln w="38100">
            <a:solidFill>
              <a:schemeClr val="accent3"/>
            </a:solidFill>
            <a:miter lim="800000"/>
            <a:headEnd/>
            <a:tailEnd/>
          </a:ln>
          <a:effectLst/>
        </p:spPr>
        <p:txBody>
          <a:bodyPr wrap="none"/>
          <a:lstStyle/>
          <a:p>
            <a:endParaRPr lang="ko-KR" altLang="en-US"/>
          </a:p>
        </p:txBody>
      </p:sp>
    </p:spTree>
    <p:extLst>
      <p:ext uri="{BB962C8B-B14F-4D97-AF65-F5344CB8AC3E}">
        <p14:creationId xmlns:p14="http://schemas.microsoft.com/office/powerpoint/2010/main" val="102225051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Grp="1" noChangeArrowheads="1"/>
          </p:cNvSpPr>
          <p:nvPr>
            <p:ph type="title"/>
          </p:nvPr>
        </p:nvSpPr>
        <p:spPr bwMode="auto">
          <a:xfrm>
            <a:off x="1100138" y="128588"/>
            <a:ext cx="8043862" cy="638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ltLang="ko-KR" dirty="0"/>
              <a:t>Click to edit Master title style</a:t>
            </a:r>
          </a:p>
        </p:txBody>
      </p:sp>
      <p:sp>
        <p:nvSpPr>
          <p:cNvPr id="1055" name="Rectangle 31"/>
          <p:cNvSpPr>
            <a:spLocks noChangeArrowheads="1"/>
          </p:cNvSpPr>
          <p:nvPr/>
        </p:nvSpPr>
        <p:spPr bwMode="auto">
          <a:xfrm>
            <a:off x="8402496" y="6514752"/>
            <a:ext cx="472886" cy="223138"/>
          </a:xfrm>
          <a:prstGeom prst="rect">
            <a:avLst/>
          </a:prstGeom>
          <a:noFill/>
          <a:ln w="12700">
            <a:noFill/>
            <a:miter lim="800000"/>
            <a:headEnd/>
            <a:tailEnd/>
          </a:ln>
          <a:effectLst/>
        </p:spPr>
        <p:txBody>
          <a:bodyPr wrap="none" lIns="47625" tIns="19050" rIns="47625" bIns="19050">
            <a:spAutoFit/>
          </a:bodyPr>
          <a:lstStyle/>
          <a:p>
            <a:pPr eaLnBrk="0" hangingPunct="0">
              <a:lnSpc>
                <a:spcPct val="100000"/>
              </a:lnSpc>
              <a:spcBef>
                <a:spcPct val="0"/>
              </a:spcBef>
              <a:buClrTx/>
              <a:buSzTx/>
              <a:buFontTx/>
              <a:buNone/>
            </a:pPr>
            <a:r>
              <a:rPr lang="en-US" altLang="ko-KR" sz="1200" dirty="0">
                <a:ea typeface="굴림" pitchFamily="50" charset="-127"/>
              </a:rPr>
              <a:t>- </a:t>
            </a:r>
            <a:fld id="{C0FEE29E-A620-416A-A1BD-BAB242FFD545}" type="slidenum">
              <a:rPr lang="en-US" altLang="ko-KR" sz="1200">
                <a:ea typeface="굴림" pitchFamily="50" charset="-127"/>
              </a:rPr>
              <a:pPr eaLnBrk="0" hangingPunct="0">
                <a:lnSpc>
                  <a:spcPct val="100000"/>
                </a:lnSpc>
                <a:spcBef>
                  <a:spcPct val="0"/>
                </a:spcBef>
                <a:buClrTx/>
                <a:buSzTx/>
                <a:buFontTx/>
                <a:buNone/>
              </a:pPr>
              <a:t>‹#›</a:t>
            </a:fld>
            <a:r>
              <a:rPr lang="en-US" altLang="ko-KR" sz="1200" dirty="0">
                <a:ea typeface="굴림" pitchFamily="50" charset="-127"/>
              </a:rPr>
              <a:t> -</a:t>
            </a:r>
          </a:p>
        </p:txBody>
      </p:sp>
      <p:sp>
        <p:nvSpPr>
          <p:cNvPr id="1067" name="Rectangle 43"/>
          <p:cNvSpPr>
            <a:spLocks noGrp="1" noChangeArrowheads="1"/>
          </p:cNvSpPr>
          <p:nvPr>
            <p:ph type="body" idx="1"/>
          </p:nvPr>
        </p:nvSpPr>
        <p:spPr bwMode="auto">
          <a:xfrm>
            <a:off x="293624" y="957532"/>
            <a:ext cx="8557768" cy="55529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6" r:id="rId7"/>
    <p:sldLayoutId id="2147483662" r:id="rId8"/>
    <p:sldLayoutId id="2147483667" r:id="rId9"/>
    <p:sldLayoutId id="2147483668" r:id="rId10"/>
  </p:sldLayoutIdLst>
  <p:transition/>
  <p:hf hdr="0" ftr="0" dt="0"/>
  <p:txStyles>
    <p:titleStyle>
      <a:lvl1pPr algn="l" rtl="0" fontAlgn="base">
        <a:lnSpc>
          <a:spcPct val="90000"/>
        </a:lnSpc>
        <a:spcBef>
          <a:spcPct val="0"/>
        </a:spcBef>
        <a:spcAft>
          <a:spcPct val="0"/>
        </a:spcAft>
        <a:defRPr sz="3200" b="1">
          <a:ln>
            <a:noFill/>
          </a:ln>
          <a:solidFill>
            <a:schemeClr val="tx1"/>
          </a:solidFill>
          <a:latin typeface="Calibri" panose="020F0502020204030204" pitchFamily="34" charset="0"/>
          <a:ea typeface="+mj-ea"/>
          <a:cs typeface="Calibri" panose="020F0502020204030204" pitchFamily="34" charset="0"/>
        </a:defRPr>
      </a:lvl1pPr>
      <a:lvl2pPr algn="l" rtl="0" fontAlgn="base">
        <a:lnSpc>
          <a:spcPct val="90000"/>
        </a:lnSpc>
        <a:spcBef>
          <a:spcPct val="0"/>
        </a:spcBef>
        <a:spcAft>
          <a:spcPct val="0"/>
        </a:spcAft>
        <a:defRPr sz="3200" b="1">
          <a:solidFill>
            <a:schemeClr val="bg1"/>
          </a:solidFill>
          <a:latin typeface="Arial" pitchFamily="34" charset="0"/>
          <a:cs typeface="Arial" pitchFamily="34" charset="0"/>
        </a:defRPr>
      </a:lvl2pPr>
      <a:lvl3pPr algn="l" rtl="0" fontAlgn="base">
        <a:lnSpc>
          <a:spcPct val="90000"/>
        </a:lnSpc>
        <a:spcBef>
          <a:spcPct val="0"/>
        </a:spcBef>
        <a:spcAft>
          <a:spcPct val="0"/>
        </a:spcAft>
        <a:defRPr sz="3200" b="1">
          <a:solidFill>
            <a:schemeClr val="bg1"/>
          </a:solidFill>
          <a:latin typeface="Arial" pitchFamily="34" charset="0"/>
          <a:cs typeface="Arial" pitchFamily="34" charset="0"/>
        </a:defRPr>
      </a:lvl3pPr>
      <a:lvl4pPr algn="l" rtl="0" fontAlgn="base">
        <a:lnSpc>
          <a:spcPct val="90000"/>
        </a:lnSpc>
        <a:spcBef>
          <a:spcPct val="0"/>
        </a:spcBef>
        <a:spcAft>
          <a:spcPct val="0"/>
        </a:spcAft>
        <a:defRPr sz="3200" b="1">
          <a:solidFill>
            <a:schemeClr val="bg1"/>
          </a:solidFill>
          <a:latin typeface="Arial" pitchFamily="34" charset="0"/>
          <a:cs typeface="Arial" pitchFamily="34" charset="0"/>
        </a:defRPr>
      </a:lvl4pPr>
      <a:lvl5pPr algn="l" rtl="0" fontAlgn="base">
        <a:lnSpc>
          <a:spcPct val="90000"/>
        </a:lnSpc>
        <a:spcBef>
          <a:spcPct val="0"/>
        </a:spcBef>
        <a:spcAft>
          <a:spcPct val="0"/>
        </a:spcAft>
        <a:defRPr sz="3200" b="1">
          <a:solidFill>
            <a:schemeClr val="bg1"/>
          </a:solidFill>
          <a:latin typeface="Arial" pitchFamily="34" charset="0"/>
          <a:cs typeface="Arial" pitchFamily="34" charset="0"/>
        </a:defRPr>
      </a:lvl5pPr>
      <a:lvl6pPr marL="457200" algn="l" rtl="0" fontAlgn="base">
        <a:lnSpc>
          <a:spcPct val="90000"/>
        </a:lnSpc>
        <a:spcBef>
          <a:spcPct val="0"/>
        </a:spcBef>
        <a:spcAft>
          <a:spcPct val="0"/>
        </a:spcAft>
        <a:defRPr sz="3200" b="1">
          <a:solidFill>
            <a:schemeClr val="bg1"/>
          </a:solidFill>
          <a:latin typeface="Arial" pitchFamily="34" charset="0"/>
          <a:cs typeface="Arial" pitchFamily="34" charset="0"/>
        </a:defRPr>
      </a:lvl6pPr>
      <a:lvl7pPr marL="914400" algn="l" rtl="0" fontAlgn="base">
        <a:lnSpc>
          <a:spcPct val="90000"/>
        </a:lnSpc>
        <a:spcBef>
          <a:spcPct val="0"/>
        </a:spcBef>
        <a:spcAft>
          <a:spcPct val="0"/>
        </a:spcAft>
        <a:defRPr sz="3200" b="1">
          <a:solidFill>
            <a:schemeClr val="bg1"/>
          </a:solidFill>
          <a:latin typeface="Arial" pitchFamily="34" charset="0"/>
          <a:cs typeface="Arial" pitchFamily="34" charset="0"/>
        </a:defRPr>
      </a:lvl7pPr>
      <a:lvl8pPr marL="1371600" algn="l" rtl="0" fontAlgn="base">
        <a:lnSpc>
          <a:spcPct val="90000"/>
        </a:lnSpc>
        <a:spcBef>
          <a:spcPct val="0"/>
        </a:spcBef>
        <a:spcAft>
          <a:spcPct val="0"/>
        </a:spcAft>
        <a:defRPr sz="3200" b="1">
          <a:solidFill>
            <a:schemeClr val="bg1"/>
          </a:solidFill>
          <a:latin typeface="Arial" pitchFamily="34" charset="0"/>
          <a:cs typeface="Arial" pitchFamily="34" charset="0"/>
        </a:defRPr>
      </a:lvl8pPr>
      <a:lvl9pPr marL="1828800" algn="l" rtl="0" fontAlgn="base">
        <a:lnSpc>
          <a:spcPct val="90000"/>
        </a:lnSpc>
        <a:spcBef>
          <a:spcPct val="0"/>
        </a:spcBef>
        <a:spcAft>
          <a:spcPct val="0"/>
        </a:spcAft>
        <a:defRPr sz="3200" b="1">
          <a:solidFill>
            <a:schemeClr val="bg1"/>
          </a:solidFill>
          <a:latin typeface="Arial" pitchFamily="34" charset="0"/>
          <a:cs typeface="Arial" pitchFamily="34" charset="0"/>
        </a:defRPr>
      </a:lvl9pPr>
    </p:titleStyle>
    <p:bodyStyle>
      <a:lvl1pPr marL="342900" indent="-342900" algn="l" rtl="0" fontAlgn="base">
        <a:spcBef>
          <a:spcPct val="20000"/>
        </a:spcBef>
        <a:spcAft>
          <a:spcPct val="0"/>
        </a:spcAft>
        <a:buClr>
          <a:srgbClr val="000000"/>
        </a:buClr>
        <a:buSzPct val="120000"/>
        <a:buFont typeface="Times" pitchFamily="18" charset="0"/>
        <a:buChar char="•"/>
        <a:defRPr sz="2400" b="0">
          <a:solidFill>
            <a:srgbClr val="050523"/>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lr>
          <a:srgbClr val="000000"/>
        </a:buClr>
        <a:buSzPct val="120000"/>
        <a:buFont typeface="Times" pitchFamily="18" charset="0"/>
        <a:buChar char="•"/>
        <a:defRPr sz="2200">
          <a:solidFill>
            <a:srgbClr val="050523"/>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Clr>
          <a:srgbClr val="000000"/>
        </a:buClr>
        <a:buSzPct val="120000"/>
        <a:buFont typeface="Calibri" pitchFamily="34" charset="0"/>
        <a:buChar char="−"/>
        <a:defRPr sz="2000">
          <a:solidFill>
            <a:srgbClr val="050523"/>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Clr>
          <a:srgbClr val="000000"/>
        </a:buClr>
        <a:buSzPct val="120000"/>
        <a:buFont typeface="Times" pitchFamily="18" charset="0"/>
        <a:buChar char="•"/>
        <a:defRPr>
          <a:solidFill>
            <a:srgbClr val="050523"/>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lr>
          <a:srgbClr val="000000"/>
        </a:buClr>
        <a:buSzPct val="120000"/>
        <a:buFont typeface="Times" pitchFamily="18" charset="0"/>
        <a:buChar char="•"/>
        <a:defRPr>
          <a:solidFill>
            <a:srgbClr val="050523"/>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4.tiff"/><Relationship Id="rId7" Type="http://schemas.microsoft.com/office/2007/relationships/hdphoto" Target="../media/hdphoto11.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29.svg"/></Relationships>
</file>

<file path=ppt/slides/_rels/slide100.xml.rels><?xml version="1.0" encoding="UTF-8" standalone="yes"?>
<Relationships xmlns="http://schemas.openxmlformats.org/package/2006/relationships"><Relationship Id="rId8" Type="http://schemas.openxmlformats.org/officeDocument/2006/relationships/image" Target="../media/image126.tiff"/><Relationship Id="rId13" Type="http://schemas.openxmlformats.org/officeDocument/2006/relationships/image" Target="../media/image269.tiff"/><Relationship Id="rId3" Type="http://schemas.openxmlformats.org/officeDocument/2006/relationships/image" Target="../media/image272.png"/><Relationship Id="rId7" Type="http://schemas.microsoft.com/office/2007/relationships/hdphoto" Target="../media/hdphoto40.wdp"/><Relationship Id="rId12" Type="http://schemas.openxmlformats.org/officeDocument/2006/relationships/image" Target="../media/image130.png"/><Relationship Id="rId2" Type="http://schemas.openxmlformats.org/officeDocument/2006/relationships/notesSlide" Target="../notesSlides/notesSlide86.xml"/><Relationship Id="rId1" Type="http://schemas.openxmlformats.org/officeDocument/2006/relationships/slideLayout" Target="../slideLayouts/slideLayout9.xml"/><Relationship Id="rId6" Type="http://schemas.openxmlformats.org/officeDocument/2006/relationships/image" Target="../media/image114.png"/><Relationship Id="rId11" Type="http://schemas.openxmlformats.org/officeDocument/2006/relationships/image" Target="../media/image129.tiff"/><Relationship Id="rId5" Type="http://schemas.openxmlformats.org/officeDocument/2006/relationships/image" Target="../media/image125.tiff"/><Relationship Id="rId10" Type="http://schemas.openxmlformats.org/officeDocument/2006/relationships/image" Target="../media/image128.tiff"/><Relationship Id="rId4" Type="http://schemas.openxmlformats.org/officeDocument/2006/relationships/image" Target="../media/image124.jpeg"/><Relationship Id="rId9" Type="http://schemas.openxmlformats.org/officeDocument/2006/relationships/image" Target="../media/image127.tiff"/><Relationship Id="rId14" Type="http://schemas.microsoft.com/office/2007/relationships/hdphoto" Target="../media/hdphoto83.wdp"/></Relationships>
</file>

<file path=ppt/slides/_rels/slide101.xml.rels><?xml version="1.0" encoding="UTF-8" standalone="yes"?>
<Relationships xmlns="http://schemas.openxmlformats.org/package/2006/relationships"><Relationship Id="rId2" Type="http://schemas.openxmlformats.org/officeDocument/2006/relationships/image" Target="../media/image273.emf"/><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277.png"/><Relationship Id="rId5" Type="http://schemas.openxmlformats.org/officeDocument/2006/relationships/image" Target="../media/image276.png"/><Relationship Id="rId4" Type="http://schemas.openxmlformats.org/officeDocument/2006/relationships/image" Target="../media/image275.png"/></Relationships>
</file>

<file path=ppt/slides/_rels/slide10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png"/></Relationships>
</file>

<file path=ppt/slides/_rels/slide10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280.png"/></Relationships>
</file>

<file path=ppt/slides/_rels/slide10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microsoft.com/office/2007/relationships/hdphoto" Target="../media/hdphoto84.wdp"/><Relationship Id="rId5" Type="http://schemas.openxmlformats.org/officeDocument/2006/relationships/image" Target="../media/image284.png"/><Relationship Id="rId4" Type="http://schemas.openxmlformats.org/officeDocument/2006/relationships/image" Target="../media/image283.png"/></Relationships>
</file>

<file path=ppt/slides/_rels/slide109.xml.rels><?xml version="1.0" encoding="UTF-8" standalone="yes"?>
<Relationships xmlns="http://schemas.openxmlformats.org/package/2006/relationships"><Relationship Id="rId8" Type="http://schemas.microsoft.com/office/2007/relationships/hdphoto" Target="../media/hdphoto86.wdp"/><Relationship Id="rId13" Type="http://schemas.openxmlformats.org/officeDocument/2006/relationships/image" Target="../media/image292.png"/><Relationship Id="rId3" Type="http://schemas.openxmlformats.org/officeDocument/2006/relationships/image" Target="../media/image285.tiff"/><Relationship Id="rId7" Type="http://schemas.openxmlformats.org/officeDocument/2006/relationships/image" Target="../media/image288.png"/><Relationship Id="rId12" Type="http://schemas.microsoft.com/office/2007/relationships/hdphoto" Target="../media/hdphoto87.wdp"/><Relationship Id="rId17" Type="http://schemas.microsoft.com/office/2007/relationships/hdphoto" Target="../media/hdphoto90.wdp"/><Relationship Id="rId2" Type="http://schemas.openxmlformats.org/officeDocument/2006/relationships/notesSlide" Target="../notesSlides/notesSlide93.xml"/><Relationship Id="rId16" Type="http://schemas.microsoft.com/office/2007/relationships/hdphoto" Target="../media/hdphoto89.wdp"/><Relationship Id="rId1" Type="http://schemas.openxmlformats.org/officeDocument/2006/relationships/slideLayout" Target="../slideLayouts/slideLayout2.xml"/><Relationship Id="rId6" Type="http://schemas.microsoft.com/office/2007/relationships/hdphoto" Target="../media/hdphoto85.wdp"/><Relationship Id="rId11" Type="http://schemas.openxmlformats.org/officeDocument/2006/relationships/image" Target="../media/image291.png"/><Relationship Id="rId5" Type="http://schemas.openxmlformats.org/officeDocument/2006/relationships/image" Target="../media/image287.png"/><Relationship Id="rId15" Type="http://schemas.openxmlformats.org/officeDocument/2006/relationships/image" Target="../media/image293.png"/><Relationship Id="rId10" Type="http://schemas.openxmlformats.org/officeDocument/2006/relationships/image" Target="../media/image290.png"/><Relationship Id="rId4" Type="http://schemas.openxmlformats.org/officeDocument/2006/relationships/image" Target="../media/image286.png"/><Relationship Id="rId9" Type="http://schemas.openxmlformats.org/officeDocument/2006/relationships/image" Target="../media/image289.png"/><Relationship Id="rId14" Type="http://schemas.microsoft.com/office/2007/relationships/hdphoto" Target="../media/hdphoto88.wdp"/></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tackexchange.com/about/logos" TargetMode="External"/><Relationship Id="rId11" Type="http://schemas.openxmlformats.org/officeDocument/2006/relationships/image" Target="../media/image43.sv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hyperlink" Target="http://stackoverflow.com/questions/15657569/how-to-set-icon-to-jframe" TargetMode="External"/><Relationship Id="rId9" Type="http://schemas.openxmlformats.org/officeDocument/2006/relationships/image" Target="../media/image41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8" Type="http://schemas.openxmlformats.org/officeDocument/2006/relationships/image" Target="../media/image296.png"/><Relationship Id="rId3" Type="http://schemas.openxmlformats.org/officeDocument/2006/relationships/chart" Target="../charts/chart9.xml"/><Relationship Id="rId7" Type="http://schemas.openxmlformats.org/officeDocument/2006/relationships/image" Target="../media/image295.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294.png"/><Relationship Id="rId5" Type="http://schemas.openxmlformats.org/officeDocument/2006/relationships/image" Target="../media/image61.png"/><Relationship Id="rId4" Type="http://schemas.openxmlformats.org/officeDocument/2006/relationships/chart" Target="../charts/chart10.xml"/><Relationship Id="rId9" Type="http://schemas.openxmlformats.org/officeDocument/2006/relationships/image" Target="../media/image297.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8" Type="http://schemas.openxmlformats.org/officeDocument/2006/relationships/image" Target="../media/image299.tiff"/><Relationship Id="rId3" Type="http://schemas.openxmlformats.org/officeDocument/2006/relationships/image" Target="../media/image229.jpeg"/><Relationship Id="rId7" Type="http://schemas.openxmlformats.org/officeDocument/2006/relationships/image" Target="../media/image232.tiff"/><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231.png"/><Relationship Id="rId11" Type="http://schemas.openxmlformats.org/officeDocument/2006/relationships/image" Target="../media/image302.png"/><Relationship Id="rId5" Type="http://schemas.openxmlformats.org/officeDocument/2006/relationships/image" Target="../media/image298.tiff"/><Relationship Id="rId10" Type="http://schemas.openxmlformats.org/officeDocument/2006/relationships/image" Target="../media/image301.tiff"/><Relationship Id="rId4" Type="http://schemas.openxmlformats.org/officeDocument/2006/relationships/image" Target="../media/image230.tiff"/><Relationship Id="rId9" Type="http://schemas.openxmlformats.org/officeDocument/2006/relationships/image" Target="../media/image300.tiff"/></Relationships>
</file>

<file path=ppt/slides/_rels/slide117.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308.tiff"/><Relationship Id="rId3" Type="http://schemas.openxmlformats.org/officeDocument/2006/relationships/image" Target="../media/image304.jpeg"/><Relationship Id="rId7" Type="http://schemas.openxmlformats.org/officeDocument/2006/relationships/image" Target="../media/image307.tiff"/><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306.tiff"/><Relationship Id="rId5" Type="http://schemas.openxmlformats.org/officeDocument/2006/relationships/image" Target="../media/image231.png"/><Relationship Id="rId4" Type="http://schemas.openxmlformats.org/officeDocument/2006/relationships/image" Target="../media/image305.tiff"/></Relationships>
</file>

<file path=ppt/slides/_rels/slide119.xml.rels><?xml version="1.0" encoding="UTF-8" standalone="yes"?>
<Relationships xmlns="http://schemas.openxmlformats.org/package/2006/relationships"><Relationship Id="rId8" Type="http://schemas.openxmlformats.org/officeDocument/2006/relationships/hyperlink" Target="http://www.publicdomainpictures.net/view-image.php?image=127063&amp;picture=&amp;jazyk=RU" TargetMode="External"/><Relationship Id="rId3" Type="http://schemas.openxmlformats.org/officeDocument/2006/relationships/image" Target="../media/image309.png"/><Relationship Id="rId7" Type="http://schemas.openxmlformats.org/officeDocument/2006/relationships/image" Target="../media/image311.jpe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4.png"/><Relationship Id="rId10" Type="http://schemas.openxmlformats.org/officeDocument/2006/relationships/hyperlink" Target="https://pixabay.com/en/unequal-maths-equals-not-not-equal-147925/" TargetMode="External"/><Relationship Id="rId4" Type="http://schemas.openxmlformats.org/officeDocument/2006/relationships/image" Target="../media/image310.png"/><Relationship Id="rId9" Type="http://schemas.openxmlformats.org/officeDocument/2006/relationships/image" Target="../media/image312.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3.wdp"/><Relationship Id="rId18" Type="http://schemas.microsoft.com/office/2007/relationships/hdphoto" Target="../media/hdphoto14.wdp"/><Relationship Id="rId3" Type="http://schemas.openxmlformats.org/officeDocument/2006/relationships/image" Target="../media/image44.jpeg"/><Relationship Id="rId7" Type="http://schemas.microsoft.com/office/2007/relationships/hdphoto" Target="../media/hdphoto3.wdp"/><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notesSlide" Target="../notesSlides/notesSlide10.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6.png"/><Relationship Id="rId11" Type="http://schemas.microsoft.com/office/2007/relationships/hdphoto" Target="../media/hdphoto4.wdp"/><Relationship Id="rId5" Type="http://schemas.microsoft.com/office/2007/relationships/hdphoto" Target="../media/hdphoto12.wdp"/><Relationship Id="rId15" Type="http://schemas.openxmlformats.org/officeDocument/2006/relationships/hyperlink" Target="http://www.coolstuff49ja.com/2013/08/simple-tips-on-how-to-make-money-online.html" TargetMode="External"/><Relationship Id="rId10" Type="http://schemas.openxmlformats.org/officeDocument/2006/relationships/image" Target="../media/image6.png"/><Relationship Id="rId19" Type="http://schemas.openxmlformats.org/officeDocument/2006/relationships/image" Target="../media/image51.tiff"/><Relationship Id="rId4" Type="http://schemas.openxmlformats.org/officeDocument/2006/relationships/image" Target="../media/image45.png"/><Relationship Id="rId9" Type="http://schemas.microsoft.com/office/2007/relationships/hdphoto" Target="../media/hdphoto9.wdp"/><Relationship Id="rId14" Type="http://schemas.openxmlformats.org/officeDocument/2006/relationships/image" Target="../media/image48.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microsoft.com/office/2007/relationships/hdphoto" Target="../media/hdphoto91.wdp"/></Relationships>
</file>

<file path=ppt/slides/_rels/slide122.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70.png"/><Relationship Id="rId3" Type="http://schemas.openxmlformats.org/officeDocument/2006/relationships/image" Target="../media/image171.png"/><Relationship Id="rId7" Type="http://schemas.openxmlformats.org/officeDocument/2006/relationships/image" Target="../media/image318.tiff"/><Relationship Id="rId12" Type="http://schemas.microsoft.com/office/2007/relationships/hdphoto" Target="../media/hdphoto93.wdp"/><Relationship Id="rId2" Type="http://schemas.openxmlformats.org/officeDocument/2006/relationships/notesSlide" Target="../notesSlides/notesSlide102.xml"/><Relationship Id="rId1" Type="http://schemas.openxmlformats.org/officeDocument/2006/relationships/slideLayout" Target="../slideLayouts/slideLayout4.xml"/><Relationship Id="rId6" Type="http://schemas.openxmlformats.org/officeDocument/2006/relationships/image" Target="../media/image317.tiff"/><Relationship Id="rId11" Type="http://schemas.microsoft.com/office/2007/relationships/hdphoto" Target="../media/hdphoto92.wdp"/><Relationship Id="rId5" Type="http://schemas.openxmlformats.org/officeDocument/2006/relationships/image" Target="../media/image316.tiff"/><Relationship Id="rId10" Type="http://schemas.openxmlformats.org/officeDocument/2006/relationships/image" Target="../media/image169.png"/><Relationship Id="rId4" Type="http://schemas.openxmlformats.org/officeDocument/2006/relationships/image" Target="../media/image315.tiff"/><Relationship Id="rId9" Type="http://schemas.openxmlformats.org/officeDocument/2006/relationships/image" Target="../media/image36.svg"/><Relationship Id="rId14" Type="http://schemas.microsoft.com/office/2007/relationships/hdphoto" Target="../media/hdphoto59.wdp"/></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2.png"/><Relationship Id="rId7" Type="http://schemas.openxmlformats.org/officeDocument/2006/relationships/hyperlink" Target="https://commons.wikimedia.org/wiki/File:Wikipedia-logo-v2.sv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hyperlink" Target="http://stackexchange.com/about/logos" TargetMode="External"/><Relationship Id="rId5" Type="http://schemas.openxmlformats.org/officeDocument/2006/relationships/image" Target="../media/image53.png"/><Relationship Id="rId10" Type="http://schemas.openxmlformats.org/officeDocument/2006/relationships/image" Target="../media/image55.png"/><Relationship Id="rId4" Type="http://schemas.openxmlformats.org/officeDocument/2006/relationships/hyperlink" Target="https://en.wikipedia.org/wiki/Cloudflare" TargetMode="External"/><Relationship Id="rId9" Type="http://schemas.openxmlformats.org/officeDocument/2006/relationships/hyperlink" Target="http://stackoverflow.com/questions/15657569/how-to-set-icon-to-jfram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29.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56.tiff"/><Relationship Id="rId4" Type="http://schemas.microsoft.com/office/2007/relationships/hdphoto" Target="../media/hdphoto15.wdp"/><Relationship Id="rId9" Type="http://schemas.openxmlformats.org/officeDocument/2006/relationships/image" Target="../media/image58.sv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png"/><Relationship Id="rId18" Type="http://schemas.microsoft.com/office/2007/relationships/hdphoto" Target="../media/hdphoto9.wdp"/><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hdphoto" Target="../media/hdphoto3.wdp"/><Relationship Id="rId17" Type="http://schemas.openxmlformats.org/officeDocument/2006/relationships/image" Target="../media/image7.png"/><Relationship Id="rId2" Type="http://schemas.openxmlformats.org/officeDocument/2006/relationships/notesSlide" Target="../notesSlides/notesSlide13.xml"/><Relationship Id="rId16" Type="http://schemas.microsoft.com/office/2007/relationships/hdphoto" Target="../media/hdphoto16.wdp"/><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image" Target="../media/image5.png"/><Relationship Id="rId5" Type="http://schemas.openxmlformats.org/officeDocument/2006/relationships/diagramQuickStyle" Target="../diagrams/quickStyle3.xml"/><Relationship Id="rId15" Type="http://schemas.openxmlformats.org/officeDocument/2006/relationships/image" Target="../media/image4.png"/><Relationship Id="rId10" Type="http://schemas.microsoft.com/office/2007/relationships/hdphoto" Target="../media/hdphoto1.wdp"/><Relationship Id="rId4" Type="http://schemas.openxmlformats.org/officeDocument/2006/relationships/diagramLayout" Target="../diagrams/layout3.xml"/><Relationship Id="rId9" Type="http://schemas.openxmlformats.org/officeDocument/2006/relationships/image" Target="../media/image3.png"/><Relationship Id="rId1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59.tiff"/><Relationship Id="rId7" Type="http://schemas.openxmlformats.org/officeDocument/2006/relationships/image" Target="../media/image58.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29.sv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3" Type="http://schemas.microsoft.com/office/2007/relationships/hdphoto" Target="../media/hdphoto21.wdp"/><Relationship Id="rId18" Type="http://schemas.microsoft.com/office/2007/relationships/hdphoto" Target="../media/hdphoto23.wdp"/><Relationship Id="rId26" Type="http://schemas.openxmlformats.org/officeDocument/2006/relationships/image" Target="../media/image74.png"/><Relationship Id="rId3" Type="http://schemas.openxmlformats.org/officeDocument/2006/relationships/image" Target="../media/image60.png"/><Relationship Id="rId21" Type="http://schemas.openxmlformats.org/officeDocument/2006/relationships/image" Target="../media/image70.png"/><Relationship Id="rId34" Type="http://schemas.openxmlformats.org/officeDocument/2006/relationships/image" Target="../media/image77.tiff"/><Relationship Id="rId7" Type="http://schemas.openxmlformats.org/officeDocument/2006/relationships/image" Target="../media/image63.png"/><Relationship Id="rId12" Type="http://schemas.microsoft.com/office/2007/relationships/hdphoto" Target="../media/hdphoto20.wdp"/><Relationship Id="rId17" Type="http://schemas.microsoft.com/office/2007/relationships/hdphoto" Target="../media/hdphoto22.wdp"/><Relationship Id="rId25" Type="http://schemas.microsoft.com/office/2007/relationships/hdphoto" Target="../media/hdphoto25.wdp"/><Relationship Id="rId33" Type="http://schemas.microsoft.com/office/2007/relationships/hdphoto" Target="../media/hdphoto30.wdp"/><Relationship Id="rId2" Type="http://schemas.openxmlformats.org/officeDocument/2006/relationships/notesSlide" Target="../notesSlides/notesSlide15.xml"/><Relationship Id="rId16" Type="http://schemas.openxmlformats.org/officeDocument/2006/relationships/image" Target="../media/image68.png"/><Relationship Id="rId20" Type="http://schemas.microsoft.com/office/2007/relationships/hdphoto" Target="../media/hdphoto24.wdp"/><Relationship Id="rId29" Type="http://schemas.microsoft.com/office/2007/relationships/hdphoto" Target="../media/hdphoto27.wdp"/><Relationship Id="rId1" Type="http://schemas.openxmlformats.org/officeDocument/2006/relationships/slideLayout" Target="../slideLayouts/slideLayout2.xml"/><Relationship Id="rId6" Type="http://schemas.openxmlformats.org/officeDocument/2006/relationships/image" Target="../media/image62.png"/><Relationship Id="rId11" Type="http://schemas.microsoft.com/office/2007/relationships/hdphoto" Target="../media/hdphoto19.wdp"/><Relationship Id="rId24" Type="http://schemas.openxmlformats.org/officeDocument/2006/relationships/image" Target="../media/image73.png"/><Relationship Id="rId32" Type="http://schemas.microsoft.com/office/2007/relationships/hdphoto" Target="../media/hdphoto29.wdp"/><Relationship Id="rId5" Type="http://schemas.openxmlformats.org/officeDocument/2006/relationships/image" Target="../media/image61.png"/><Relationship Id="rId15" Type="http://schemas.openxmlformats.org/officeDocument/2006/relationships/image" Target="../media/image67.png"/><Relationship Id="rId23" Type="http://schemas.openxmlformats.org/officeDocument/2006/relationships/image" Target="../media/image72.png"/><Relationship Id="rId28" Type="http://schemas.microsoft.com/office/2007/relationships/hdphoto" Target="../media/hdphoto26.wdp"/><Relationship Id="rId36" Type="http://schemas.openxmlformats.org/officeDocument/2006/relationships/image" Target="../media/image79.tiff"/><Relationship Id="rId10" Type="http://schemas.microsoft.com/office/2007/relationships/hdphoto" Target="../media/hdphoto18.wdp"/><Relationship Id="rId19" Type="http://schemas.openxmlformats.org/officeDocument/2006/relationships/image" Target="../media/image69.png"/><Relationship Id="rId31" Type="http://schemas.openxmlformats.org/officeDocument/2006/relationships/image" Target="../media/image76.png"/><Relationship Id="rId4" Type="http://schemas.microsoft.com/office/2007/relationships/hdphoto" Target="../media/hdphoto17.wdp"/><Relationship Id="rId9" Type="http://schemas.openxmlformats.org/officeDocument/2006/relationships/image" Target="../media/image65.png"/><Relationship Id="rId14" Type="http://schemas.openxmlformats.org/officeDocument/2006/relationships/image" Target="../media/image66.png"/><Relationship Id="rId22" Type="http://schemas.openxmlformats.org/officeDocument/2006/relationships/image" Target="../media/image71.png"/><Relationship Id="rId27" Type="http://schemas.openxmlformats.org/officeDocument/2006/relationships/image" Target="../media/image75.png"/><Relationship Id="rId30" Type="http://schemas.microsoft.com/office/2007/relationships/hdphoto" Target="../media/hdphoto28.wdp"/><Relationship Id="rId35" Type="http://schemas.openxmlformats.org/officeDocument/2006/relationships/image" Target="../media/image78.png"/><Relationship Id="rId8"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microsoft.com/office/2007/relationships/hdphoto" Target="../media/hdphoto31.wdp"/><Relationship Id="rId3" Type="http://schemas.openxmlformats.org/officeDocument/2006/relationships/image" Target="../media/image80.jpeg"/><Relationship Id="rId7" Type="http://schemas.openxmlformats.org/officeDocument/2006/relationships/image" Target="../media/image84.png"/><Relationship Id="rId12" Type="http://schemas.openxmlformats.org/officeDocument/2006/relationships/image" Target="../media/image87.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3.png"/><Relationship Id="rId11" Type="http://schemas.microsoft.com/office/2007/relationships/hdphoto" Target="../media/hdphoto32.wdp"/><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tiff"/><Relationship Id="rId7" Type="http://schemas.openxmlformats.org/officeDocument/2006/relationships/image" Target="../media/image58.sv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29.sv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6.tiff"/><Relationship Id="rId5" Type="http://schemas.openxmlformats.org/officeDocument/2006/relationships/image" Target="../media/image95.tiff"/><Relationship Id="rId4" Type="http://schemas.openxmlformats.org/officeDocument/2006/relationships/image" Target="../media/image94.tiff"/></Relationships>
</file>

<file path=ppt/slides/_rels/slide22.xml.rels><?xml version="1.0" encoding="UTF-8" standalone="yes"?>
<Relationships xmlns="http://schemas.openxmlformats.org/package/2006/relationships"><Relationship Id="rId8" Type="http://schemas.openxmlformats.org/officeDocument/2006/relationships/image" Target="../media/image101.tiff"/><Relationship Id="rId13" Type="http://schemas.microsoft.com/office/2007/relationships/hdphoto" Target="../media/hdphoto34.wdp"/><Relationship Id="rId3" Type="http://schemas.openxmlformats.org/officeDocument/2006/relationships/image" Target="../media/image97.tiff"/><Relationship Id="rId7" Type="http://schemas.openxmlformats.org/officeDocument/2006/relationships/image" Target="../media/image100.tiff"/><Relationship Id="rId12"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33.wdp"/><Relationship Id="rId11" Type="http://schemas.openxmlformats.org/officeDocument/2006/relationships/image" Target="../media/image71.png"/><Relationship Id="rId5" Type="http://schemas.openxmlformats.org/officeDocument/2006/relationships/image" Target="../media/image99.png"/><Relationship Id="rId10" Type="http://schemas.openxmlformats.org/officeDocument/2006/relationships/image" Target="../media/image70.png"/><Relationship Id="rId4" Type="http://schemas.openxmlformats.org/officeDocument/2006/relationships/image" Target="../media/image98.tiff"/><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04.tiff"/></Relationships>
</file>

<file path=ppt/slides/_rels/slide24.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6.tiff"/><Relationship Id="rId5" Type="http://schemas.openxmlformats.org/officeDocument/2006/relationships/image" Target="../media/image95.tiff"/><Relationship Id="rId4" Type="http://schemas.openxmlformats.org/officeDocument/2006/relationships/image" Target="../media/image94.tiff"/></Relationships>
</file>

<file path=ppt/slides/_rels/slide25.xml.rels><?xml version="1.0" encoding="UTF-8" standalone="yes"?>
<Relationships xmlns="http://schemas.openxmlformats.org/package/2006/relationships"><Relationship Id="rId3" Type="http://schemas.openxmlformats.org/officeDocument/2006/relationships/image" Target="../media/image59.tiff"/><Relationship Id="rId7" Type="http://schemas.openxmlformats.org/officeDocument/2006/relationships/image" Target="../media/image58.sv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29.sv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107.png"/><Relationship Id="rId13" Type="http://schemas.microsoft.com/office/2007/relationships/hdphoto" Target="../media/hdphoto37.wdp"/><Relationship Id="rId18" Type="http://schemas.openxmlformats.org/officeDocument/2006/relationships/image" Target="../media/image112.jpeg"/><Relationship Id="rId26" Type="http://schemas.openxmlformats.org/officeDocument/2006/relationships/image" Target="../media/image119.png"/><Relationship Id="rId3" Type="http://schemas.openxmlformats.org/officeDocument/2006/relationships/image" Target="../media/image24.png"/><Relationship Id="rId21" Type="http://schemas.microsoft.com/office/2007/relationships/hdphoto" Target="../media/hdphoto40.wdp"/><Relationship Id="rId7" Type="http://schemas.openxmlformats.org/officeDocument/2006/relationships/image" Target="../media/image106.tiff"/><Relationship Id="rId12" Type="http://schemas.openxmlformats.org/officeDocument/2006/relationships/image" Target="../media/image109.png"/><Relationship Id="rId17" Type="http://schemas.microsoft.com/office/2007/relationships/hdphoto" Target="../media/hdphoto39.wdp"/><Relationship Id="rId25" Type="http://schemas.openxmlformats.org/officeDocument/2006/relationships/image" Target="../media/image118.tiff"/><Relationship Id="rId2" Type="http://schemas.openxmlformats.org/officeDocument/2006/relationships/notesSlide" Target="../notesSlides/notesSlide24.xml"/><Relationship Id="rId16" Type="http://schemas.openxmlformats.org/officeDocument/2006/relationships/image" Target="../media/image111.png"/><Relationship Id="rId20" Type="http://schemas.openxmlformats.org/officeDocument/2006/relationships/image" Target="../media/image114.png"/><Relationship Id="rId29" Type="http://schemas.openxmlformats.org/officeDocument/2006/relationships/image" Target="../media/image121.tiff"/><Relationship Id="rId1" Type="http://schemas.openxmlformats.org/officeDocument/2006/relationships/slideLayout" Target="../slideLayouts/slideLayout9.xml"/><Relationship Id="rId6" Type="http://schemas.openxmlformats.org/officeDocument/2006/relationships/hyperlink" Target="http://www.publicdomainpictures.net/view-image.php?image=127063&amp;picture=&amp;jazyk=RU" TargetMode="External"/><Relationship Id="rId11" Type="http://schemas.microsoft.com/office/2007/relationships/hdphoto" Target="../media/hdphoto36.wdp"/><Relationship Id="rId24" Type="http://schemas.openxmlformats.org/officeDocument/2006/relationships/image" Target="../media/image117.tiff"/><Relationship Id="rId5" Type="http://schemas.openxmlformats.org/officeDocument/2006/relationships/image" Target="../media/image105.jpeg"/><Relationship Id="rId15" Type="http://schemas.microsoft.com/office/2007/relationships/hdphoto" Target="../media/hdphoto38.wdp"/><Relationship Id="rId23" Type="http://schemas.openxmlformats.org/officeDocument/2006/relationships/image" Target="../media/image116.tiff"/><Relationship Id="rId28" Type="http://schemas.openxmlformats.org/officeDocument/2006/relationships/image" Target="../media/image120.tiff"/><Relationship Id="rId10" Type="http://schemas.openxmlformats.org/officeDocument/2006/relationships/image" Target="../media/image108.png"/><Relationship Id="rId19" Type="http://schemas.openxmlformats.org/officeDocument/2006/relationships/image" Target="../media/image113.tiff"/><Relationship Id="rId4" Type="http://schemas.microsoft.com/office/2007/relationships/hdphoto" Target="../media/hdphoto10.wdp"/><Relationship Id="rId9" Type="http://schemas.microsoft.com/office/2007/relationships/hdphoto" Target="../media/hdphoto35.wdp"/><Relationship Id="rId14" Type="http://schemas.openxmlformats.org/officeDocument/2006/relationships/image" Target="../media/image110.png"/><Relationship Id="rId22" Type="http://schemas.openxmlformats.org/officeDocument/2006/relationships/image" Target="../media/image115.tiff"/><Relationship Id="rId27" Type="http://schemas.openxmlformats.org/officeDocument/2006/relationships/image" Target="../media/image80.jpeg"/><Relationship Id="rId30" Type="http://schemas.openxmlformats.org/officeDocument/2006/relationships/image" Target="../media/image122.tiff"/></Relationships>
</file>

<file path=ppt/slides/_rels/slide27.xml.rels><?xml version="1.0" encoding="UTF-8" standalone="yes"?>
<Relationships xmlns="http://schemas.openxmlformats.org/package/2006/relationships"><Relationship Id="rId8" Type="http://schemas.openxmlformats.org/officeDocument/2006/relationships/image" Target="../media/image126.tiff"/><Relationship Id="rId3" Type="http://schemas.openxmlformats.org/officeDocument/2006/relationships/image" Target="../media/image123.png"/><Relationship Id="rId7" Type="http://schemas.microsoft.com/office/2007/relationships/hdphoto" Target="../media/hdphoto40.wdp"/><Relationship Id="rId12" Type="http://schemas.openxmlformats.org/officeDocument/2006/relationships/image" Target="../media/image13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29.tiff"/><Relationship Id="rId5" Type="http://schemas.openxmlformats.org/officeDocument/2006/relationships/image" Target="../media/image125.tiff"/><Relationship Id="rId10" Type="http://schemas.openxmlformats.org/officeDocument/2006/relationships/image" Target="../media/image128.tiff"/><Relationship Id="rId4" Type="http://schemas.openxmlformats.org/officeDocument/2006/relationships/image" Target="../media/image124.jpeg"/><Relationship Id="rId9" Type="http://schemas.openxmlformats.org/officeDocument/2006/relationships/image" Target="../media/image127.tiff"/></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8.sv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png"/><Relationship Id="rId18" Type="http://schemas.microsoft.com/office/2007/relationships/hdphoto" Target="../media/hdphoto42.wdp"/><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hdphoto" Target="../media/hdphoto3.wdp"/><Relationship Id="rId17" Type="http://schemas.openxmlformats.org/officeDocument/2006/relationships/image" Target="../media/image7.png"/><Relationship Id="rId2" Type="http://schemas.openxmlformats.org/officeDocument/2006/relationships/notesSlide" Target="../notesSlides/notesSlide27.xml"/><Relationship Id="rId16" Type="http://schemas.microsoft.com/office/2007/relationships/hdphoto" Target="../media/hdphoto41.wdp"/><Relationship Id="rId1" Type="http://schemas.openxmlformats.org/officeDocument/2006/relationships/slideLayout" Target="../slideLayouts/slideLayout3.xml"/><Relationship Id="rId6" Type="http://schemas.openxmlformats.org/officeDocument/2006/relationships/diagramColors" Target="../diagrams/colors4.xml"/><Relationship Id="rId11" Type="http://schemas.openxmlformats.org/officeDocument/2006/relationships/image" Target="../media/image5.png"/><Relationship Id="rId5" Type="http://schemas.openxmlformats.org/officeDocument/2006/relationships/diagramQuickStyle" Target="../diagrams/quickStyle4.xml"/><Relationship Id="rId15" Type="http://schemas.openxmlformats.org/officeDocument/2006/relationships/image" Target="../media/image4.png"/><Relationship Id="rId10" Type="http://schemas.microsoft.com/office/2007/relationships/hdphoto" Target="../media/hdphoto1.wdp"/><Relationship Id="rId4" Type="http://schemas.openxmlformats.org/officeDocument/2006/relationships/diagramLayout" Target="../diagrams/layout4.xml"/><Relationship Id="rId9" Type="http://schemas.openxmlformats.org/officeDocument/2006/relationships/image" Target="../media/image3.png"/><Relationship Id="rId14" Type="http://schemas.microsoft.com/office/2007/relationships/hdphoto" Target="../media/hdphoto4.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hyperlink" Target="http://www.marysrosaries.com/collaboration/index.php?title=File:Shield_003.png"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5.xml"/><Relationship Id="rId11" Type="http://schemas.microsoft.com/office/2007/relationships/hdphoto" Target="../media/hdphoto44.wdp"/><Relationship Id="rId5" Type="http://schemas.openxmlformats.org/officeDocument/2006/relationships/diagramQuickStyle" Target="../diagrams/quickStyle5.xml"/><Relationship Id="rId10" Type="http://schemas.openxmlformats.org/officeDocument/2006/relationships/image" Target="../media/image131.png"/><Relationship Id="rId4" Type="http://schemas.openxmlformats.org/officeDocument/2006/relationships/diagramLayout" Target="../diagrams/layout5.xml"/><Relationship Id="rId9" Type="http://schemas.microsoft.com/office/2007/relationships/hdphoto" Target="../media/hdphoto43.wdp"/></Relationships>
</file>

<file path=ppt/slides/_rels/slide31.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8.png"/><Relationship Id="rId12" Type="http://schemas.microsoft.com/office/2007/relationships/hdphoto" Target="../media/hdphoto45.wd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32.png"/><Relationship Id="rId5" Type="http://schemas.openxmlformats.org/officeDocument/2006/relationships/image" Target="../media/image3.png"/><Relationship Id="rId10" Type="http://schemas.openxmlformats.org/officeDocument/2006/relationships/image" Target="../media/image33.svg"/><Relationship Id="rId4" Type="http://schemas.microsoft.com/office/2007/relationships/hdphoto" Target="../media/hdphoto10.wdp"/><Relationship Id="rId9" Type="http://schemas.openxmlformats.org/officeDocument/2006/relationships/image" Target="../media/image32.png"/><Relationship Id="rId14" Type="http://schemas.openxmlformats.org/officeDocument/2006/relationships/image" Target="../media/image31.svg"/></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6.svg"/><Relationship Id="rId3" Type="http://schemas.openxmlformats.org/officeDocument/2006/relationships/image" Target="../media/image32.png"/><Relationship Id="rId7" Type="http://schemas.openxmlformats.org/officeDocument/2006/relationships/image" Target="../media/image3.png"/><Relationship Id="rId12"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135.svg"/><Relationship Id="rId5" Type="http://schemas.openxmlformats.org/officeDocument/2006/relationships/image" Target="../media/image24.png"/><Relationship Id="rId10" Type="http://schemas.openxmlformats.org/officeDocument/2006/relationships/image" Target="../media/image134.png"/><Relationship Id="rId4" Type="http://schemas.openxmlformats.org/officeDocument/2006/relationships/image" Target="../media/image33.svg"/><Relationship Id="rId9" Type="http://schemas.openxmlformats.org/officeDocument/2006/relationships/image" Target="../media/image133.png"/><Relationship Id="rId14" Type="http://schemas.openxmlformats.org/officeDocument/2006/relationships/image" Target="../media/image136.png"/></Relationships>
</file>

<file path=ppt/slides/_rels/slide33.xml.rels><?xml version="1.0" encoding="UTF-8" standalone="yes"?>
<Relationships xmlns="http://schemas.openxmlformats.org/package/2006/relationships"><Relationship Id="rId8" Type="http://schemas.openxmlformats.org/officeDocument/2006/relationships/image" Target="../media/image140.tiff"/><Relationship Id="rId3" Type="http://schemas.openxmlformats.org/officeDocument/2006/relationships/image" Target="../media/image137.png"/><Relationship Id="rId7" Type="http://schemas.openxmlformats.org/officeDocument/2006/relationships/image" Target="../media/image139.tif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40.wdp"/><Relationship Id="rId5" Type="http://schemas.openxmlformats.org/officeDocument/2006/relationships/image" Target="../media/image114.png"/><Relationship Id="rId4" Type="http://schemas.openxmlformats.org/officeDocument/2006/relationships/image" Target="../media/image138.tiff"/></Relationships>
</file>

<file path=ppt/slides/_rels/slide34.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60.png"/><Relationship Id="rId18" Type="http://schemas.openxmlformats.org/officeDocument/2006/relationships/image" Target="../media/image70.png"/><Relationship Id="rId3" Type="http://schemas.openxmlformats.org/officeDocument/2006/relationships/image" Target="../media/image114.png"/><Relationship Id="rId7" Type="http://schemas.openxmlformats.org/officeDocument/2006/relationships/image" Target="../media/image143.png"/><Relationship Id="rId12" Type="http://schemas.openxmlformats.org/officeDocument/2006/relationships/image" Target="../media/image146.tiff"/><Relationship Id="rId17" Type="http://schemas.openxmlformats.org/officeDocument/2006/relationships/image" Target="../media/image62.png"/><Relationship Id="rId2" Type="http://schemas.openxmlformats.org/officeDocument/2006/relationships/notesSlide" Target="../notesSlides/notesSlide32.xml"/><Relationship Id="rId16" Type="http://schemas.openxmlformats.org/officeDocument/2006/relationships/image" Target="../media/image147.tiff"/><Relationship Id="rId20"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42.tiff"/><Relationship Id="rId11" Type="http://schemas.openxmlformats.org/officeDocument/2006/relationships/image" Target="../media/image145.tiff"/><Relationship Id="rId5" Type="http://schemas.openxmlformats.org/officeDocument/2006/relationships/image" Target="../media/image141.tiff"/><Relationship Id="rId15" Type="http://schemas.openxmlformats.org/officeDocument/2006/relationships/image" Target="../media/image67.png"/><Relationship Id="rId10" Type="http://schemas.openxmlformats.org/officeDocument/2006/relationships/image" Target="../media/image144.tiff"/><Relationship Id="rId19" Type="http://schemas.openxmlformats.org/officeDocument/2006/relationships/image" Target="../media/image71.png"/><Relationship Id="rId4" Type="http://schemas.microsoft.com/office/2007/relationships/hdphoto" Target="../media/hdphoto40.wdp"/><Relationship Id="rId9" Type="http://schemas.openxmlformats.org/officeDocument/2006/relationships/image" Target="../media/image135.svg"/><Relationship Id="rId14" Type="http://schemas.microsoft.com/office/2007/relationships/hdphoto" Target="../media/hdphoto17.wdp"/></Relationships>
</file>

<file path=ppt/slides/_rels/slide3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hyperlink" Target="https://pixabay.com/en/shield-gold-protect-emblem-armor-297293/"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50.png"/><Relationship Id="rId5" Type="http://schemas.microsoft.com/office/2007/relationships/hdphoto" Target="../media/hdphoto46.wdp"/><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8.png"/><Relationship Id="rId12" Type="http://schemas.microsoft.com/office/2007/relationships/hdphoto" Target="../media/hdphoto47.wdp"/><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32.png"/><Relationship Id="rId5" Type="http://schemas.openxmlformats.org/officeDocument/2006/relationships/image" Target="../media/image3.png"/><Relationship Id="rId10" Type="http://schemas.openxmlformats.org/officeDocument/2006/relationships/image" Target="../media/image33.svg"/><Relationship Id="rId4" Type="http://schemas.microsoft.com/office/2007/relationships/hdphoto" Target="../media/hdphoto10.wdp"/><Relationship Id="rId9" Type="http://schemas.openxmlformats.org/officeDocument/2006/relationships/image" Target="../media/image32.png"/><Relationship Id="rId14" Type="http://schemas.openxmlformats.org/officeDocument/2006/relationships/image" Target="../media/image31.svg"/></Relationships>
</file>

<file path=ppt/slides/_rels/slide39.xml.rels><?xml version="1.0" encoding="UTF-8" standalone="yes"?>
<Relationships xmlns="http://schemas.openxmlformats.org/package/2006/relationships"><Relationship Id="rId8" Type="http://schemas.microsoft.com/office/2007/relationships/hdphoto" Target="../media/hdphoto48.wdp"/><Relationship Id="rId3" Type="http://schemas.openxmlformats.org/officeDocument/2006/relationships/image" Target="../media/image151.jpeg"/><Relationship Id="rId7" Type="http://schemas.openxmlformats.org/officeDocument/2006/relationships/image" Target="../media/image15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png"/><Relationship Id="rId4" Type="http://schemas.openxmlformats.org/officeDocument/2006/relationships/image" Target="../media/image152.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chart" Target="../charts/chart3.xml"/><Relationship Id="rId7"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49.wdp"/><Relationship Id="rId5" Type="http://schemas.openxmlformats.org/officeDocument/2006/relationships/image" Target="../media/image156.png"/><Relationship Id="rId4" Type="http://schemas.openxmlformats.org/officeDocument/2006/relationships/chart" Target="../charts/chart4.xml"/><Relationship Id="rId9" Type="http://schemas.openxmlformats.org/officeDocument/2006/relationships/image" Target="../media/image157.png"/></Relationships>
</file>

<file path=ppt/slides/_rels/slide41.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8.png"/><Relationship Id="rId12" Type="http://schemas.microsoft.com/office/2007/relationships/hdphoto" Target="../media/hdphoto47.wdp"/><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32.png"/><Relationship Id="rId5" Type="http://schemas.openxmlformats.org/officeDocument/2006/relationships/image" Target="../media/image3.png"/><Relationship Id="rId10" Type="http://schemas.openxmlformats.org/officeDocument/2006/relationships/image" Target="../media/image33.svg"/><Relationship Id="rId4" Type="http://schemas.microsoft.com/office/2007/relationships/hdphoto" Target="../media/hdphoto10.wdp"/><Relationship Id="rId9" Type="http://schemas.openxmlformats.org/officeDocument/2006/relationships/image" Target="../media/image32.png"/><Relationship Id="rId14" Type="http://schemas.openxmlformats.org/officeDocument/2006/relationships/image" Target="../media/image31.svg"/></Relationships>
</file>

<file path=ppt/slides/_rels/slide4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8.tiff"/><Relationship Id="rId7" Type="http://schemas.microsoft.com/office/2007/relationships/hdphoto" Target="../media/hdphoto10.wdp"/><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4.png"/><Relationship Id="rId11" Type="http://schemas.microsoft.com/office/2007/relationships/hdphoto" Target="../media/hdphoto50.wdp"/><Relationship Id="rId5" Type="http://schemas.microsoft.com/office/2007/relationships/hdphoto" Target="../media/hdphoto1.wdp"/><Relationship Id="rId10" Type="http://schemas.openxmlformats.org/officeDocument/2006/relationships/image" Target="../media/image159.png"/><Relationship Id="rId4" Type="http://schemas.openxmlformats.org/officeDocument/2006/relationships/image" Target="../media/image3.png"/><Relationship Id="rId9" Type="http://schemas.openxmlformats.org/officeDocument/2006/relationships/image" Target="../media/image31.svg"/></Relationships>
</file>

<file path=ppt/slides/_rels/slide43.xml.rels><?xml version="1.0" encoding="UTF-8" standalone="yes"?>
<Relationships xmlns="http://schemas.openxmlformats.org/package/2006/relationships"><Relationship Id="rId8" Type="http://schemas.openxmlformats.org/officeDocument/2006/relationships/image" Target="../media/image128.tiff"/><Relationship Id="rId13" Type="http://schemas.openxmlformats.org/officeDocument/2006/relationships/image" Target="../media/image161.svg"/><Relationship Id="rId3" Type="http://schemas.openxmlformats.org/officeDocument/2006/relationships/image" Target="../media/image125.tiff"/><Relationship Id="rId7" Type="http://schemas.openxmlformats.org/officeDocument/2006/relationships/image" Target="../media/image127.tiff"/><Relationship Id="rId12" Type="http://schemas.openxmlformats.org/officeDocument/2006/relationships/image" Target="../media/image16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26.tiff"/><Relationship Id="rId11" Type="http://schemas.openxmlformats.org/officeDocument/2006/relationships/image" Target="../media/image124.jpeg"/><Relationship Id="rId5" Type="http://schemas.microsoft.com/office/2007/relationships/hdphoto" Target="../media/hdphoto40.wdp"/><Relationship Id="rId10" Type="http://schemas.openxmlformats.org/officeDocument/2006/relationships/image" Target="../media/image130.png"/><Relationship Id="rId4" Type="http://schemas.openxmlformats.org/officeDocument/2006/relationships/image" Target="../media/image114.png"/><Relationship Id="rId9" Type="http://schemas.openxmlformats.org/officeDocument/2006/relationships/image" Target="../media/image129.tiff"/><Relationship Id="rId14" Type="http://schemas.openxmlformats.org/officeDocument/2006/relationships/image" Target="../media/image162.svg"/></Relationships>
</file>

<file path=ppt/slides/_rels/slide4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2.png"/><Relationship Id="rId7"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hyperlink" Target="http://www.publicdomainpictures.net/view-image.php?image=127063&amp;picture=&amp;jazyk=RU" TargetMode="External"/><Relationship Id="rId5" Type="http://schemas.openxmlformats.org/officeDocument/2006/relationships/image" Target="../media/image30.png"/><Relationship Id="rId10" Type="http://schemas.microsoft.com/office/2007/relationships/hdphoto" Target="../media/hdphoto51.wdp"/><Relationship Id="rId4" Type="http://schemas.openxmlformats.org/officeDocument/2006/relationships/image" Target="../media/image33.svg"/><Relationship Id="rId9" Type="http://schemas.openxmlformats.org/officeDocument/2006/relationships/image" Target="../media/image163.png"/></Relationships>
</file>

<file path=ppt/slides/_rels/slide45.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4.png"/><Relationship Id="rId7" Type="http://schemas.microsoft.com/office/2007/relationships/hdphoto" Target="../media/hdphoto53.wdp"/><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66.png"/><Relationship Id="rId5" Type="http://schemas.microsoft.com/office/2007/relationships/hdphoto" Target="../media/hdphoto52.wdp"/><Relationship Id="rId4" Type="http://schemas.openxmlformats.org/officeDocument/2006/relationships/image" Target="../media/image165.png"/><Relationship Id="rId9" Type="http://schemas.microsoft.com/office/2007/relationships/hdphoto" Target="../media/hdphoto54.wdp"/></Relationships>
</file>

<file path=ppt/slides/_rels/slide4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8.png"/><Relationship Id="rId12" Type="http://schemas.microsoft.com/office/2007/relationships/hdphoto" Target="../media/hdphoto55.wdp"/><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32.png"/><Relationship Id="rId5" Type="http://schemas.openxmlformats.org/officeDocument/2006/relationships/image" Target="../media/image3.png"/><Relationship Id="rId10" Type="http://schemas.openxmlformats.org/officeDocument/2006/relationships/image" Target="../media/image33.svg"/><Relationship Id="rId4" Type="http://schemas.microsoft.com/office/2007/relationships/hdphoto" Target="../media/hdphoto10.wdp"/><Relationship Id="rId9" Type="http://schemas.openxmlformats.org/officeDocument/2006/relationships/image" Target="../media/image32.png"/><Relationship Id="rId14" Type="http://schemas.openxmlformats.org/officeDocument/2006/relationships/image" Target="../media/image31.svg"/></Relationships>
</file>

<file path=ppt/slides/_rels/slide47.xml.rels><?xml version="1.0" encoding="UTF-8" standalone="yes"?>
<Relationships xmlns="http://schemas.openxmlformats.org/package/2006/relationships"><Relationship Id="rId3" Type="http://schemas.openxmlformats.org/officeDocument/2006/relationships/image" Target="../media/image168.tiff"/><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37.png"/><Relationship Id="rId3" Type="http://schemas.openxmlformats.org/officeDocument/2006/relationships/image" Target="../media/image35.png"/><Relationship Id="rId7" Type="http://schemas.microsoft.com/office/2007/relationships/hdphoto" Target="../media/hdphoto57.wdp"/><Relationship Id="rId12" Type="http://schemas.openxmlformats.org/officeDocument/2006/relationships/image" Target="../media/image151.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microsoft.com/office/2007/relationships/hdphoto" Target="../media/hdphoto56.wdp"/><Relationship Id="rId11" Type="http://schemas.openxmlformats.org/officeDocument/2006/relationships/image" Target="../media/image1500.png"/><Relationship Id="rId5" Type="http://schemas.openxmlformats.org/officeDocument/2006/relationships/image" Target="../media/image169.png"/><Relationship Id="rId10" Type="http://schemas.microsoft.com/office/2007/relationships/hdphoto" Target="../media/hdphoto59.wdp"/><Relationship Id="rId4" Type="http://schemas.openxmlformats.org/officeDocument/2006/relationships/image" Target="../media/image36.svg"/><Relationship Id="rId9" Type="http://schemas.microsoft.com/office/2007/relationships/hdphoto" Target="../media/hdphoto58.wdp"/><Relationship Id="rId14" Type="http://schemas.microsoft.com/office/2007/relationships/hdphoto" Target="../media/hdphoto11.wdp"/></Relationships>
</file>

<file path=ppt/slides/_rels/slide4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microsoft.com/office/2007/relationships/hdphoto" Target="../media/hdphoto11.wdp"/><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png"/><Relationship Id="rId18" Type="http://schemas.openxmlformats.org/officeDocument/2006/relationships/image" Target="../media/image7.png"/><Relationship Id="rId3" Type="http://schemas.openxmlformats.org/officeDocument/2006/relationships/diagramData" Target="../diagrams/data1.xml"/><Relationship Id="rId21" Type="http://schemas.microsoft.com/office/2007/relationships/hdphoto" Target="../media/hdphoto7.wdp"/><Relationship Id="rId7" Type="http://schemas.microsoft.com/office/2007/relationships/diagramDrawing" Target="../diagrams/drawing1.xml"/><Relationship Id="rId12" Type="http://schemas.microsoft.com/office/2007/relationships/hdphoto" Target="../media/hdphoto2.wdp"/><Relationship Id="rId17" Type="http://schemas.microsoft.com/office/2007/relationships/hdphoto" Target="../media/hdphoto5.wdp"/><Relationship Id="rId2" Type="http://schemas.openxmlformats.org/officeDocument/2006/relationships/notesSlide" Target="../notesSlides/notesSlide3.xml"/><Relationship Id="rId16" Type="http://schemas.microsoft.com/office/2007/relationships/hdphoto" Target="../media/hdphoto4.wdp"/><Relationship Id="rId20"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4.png"/><Relationship Id="rId5" Type="http://schemas.openxmlformats.org/officeDocument/2006/relationships/diagramQuickStyle" Target="../diagrams/quickStyle1.xml"/><Relationship Id="rId15" Type="http://schemas.openxmlformats.org/officeDocument/2006/relationships/image" Target="../media/image6.png"/><Relationship Id="rId10" Type="http://schemas.microsoft.com/office/2007/relationships/hdphoto" Target="../media/hdphoto1.wdp"/><Relationship Id="rId19" Type="http://schemas.microsoft.com/office/2007/relationships/hdphoto" Target="../media/hdphoto6.wdp"/><Relationship Id="rId4" Type="http://schemas.openxmlformats.org/officeDocument/2006/relationships/diagramLayout" Target="../diagrams/layout1.xml"/><Relationship Id="rId9" Type="http://schemas.openxmlformats.org/officeDocument/2006/relationships/image" Target="../media/image3.png"/><Relationship Id="rId14" Type="http://schemas.microsoft.com/office/2007/relationships/hdphoto" Target="../media/hdphoto3.wdp"/><Relationship Id="rId22" Type="http://schemas.openxmlformats.org/officeDocument/2006/relationships/hyperlink" Target="http://www.marysrosaries.com/collaboration/index.php?title=File:Shield_003.png"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173.tiff"/><Relationship Id="rId3" Type="http://schemas.openxmlformats.org/officeDocument/2006/relationships/image" Target="../media/image172.emf"/><Relationship Id="rId7" Type="http://schemas.openxmlformats.org/officeDocument/2006/relationships/image" Target="../media/image1560.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550.png"/><Relationship Id="rId5" Type="http://schemas.openxmlformats.org/officeDocument/2006/relationships/image" Target="../media/image1540.png"/><Relationship Id="rId4" Type="http://schemas.openxmlformats.org/officeDocument/2006/relationships/image" Target="../media/image154.png"/></Relationships>
</file>

<file path=ppt/slides/_rels/slide5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0.png"/><Relationship Id="rId7"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29.svg"/><Relationship Id="rId4" Type="http://schemas.openxmlformats.org/officeDocument/2006/relationships/image" Target="../media/image31.svg"/><Relationship Id="rId9" Type="http://schemas.openxmlformats.org/officeDocument/2006/relationships/image" Target="../media/image28.png"/></Relationships>
</file>

<file path=ppt/slides/_rels/slide5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5.png"/><Relationship Id="rId7"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microsoft.com/office/2007/relationships/hdphoto" Target="../media/hdphoto11.wdp"/><Relationship Id="rId11" Type="http://schemas.openxmlformats.org/officeDocument/2006/relationships/image" Target="../media/image174.tiff"/><Relationship Id="rId5" Type="http://schemas.openxmlformats.org/officeDocument/2006/relationships/image" Target="../media/image37.png"/><Relationship Id="rId10" Type="http://schemas.openxmlformats.org/officeDocument/2006/relationships/image" Target="../media/image29.svg"/><Relationship Id="rId4" Type="http://schemas.openxmlformats.org/officeDocument/2006/relationships/image" Target="../media/image36.svg"/><Relationship Id="rId9" Type="http://schemas.openxmlformats.org/officeDocument/2006/relationships/image" Target="../media/image28.png"/></Relationships>
</file>

<file path=ppt/slides/_rels/slide53.xml.rels><?xml version="1.0" encoding="UTF-8" standalone="yes"?>
<Relationships xmlns="http://schemas.openxmlformats.org/package/2006/relationships"><Relationship Id="rId8" Type="http://schemas.openxmlformats.org/officeDocument/2006/relationships/image" Target="../media/image175.tiff"/><Relationship Id="rId3" Type="http://schemas.openxmlformats.org/officeDocument/2006/relationships/image" Target="../media/image35.png"/><Relationship Id="rId7" Type="http://schemas.openxmlformats.org/officeDocument/2006/relationships/image" Target="../media/image174.tiff"/><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microsoft.com/office/2007/relationships/hdphoto" Target="../media/hdphoto11.wdp"/><Relationship Id="rId5" Type="http://schemas.openxmlformats.org/officeDocument/2006/relationships/image" Target="../media/image37.png"/><Relationship Id="rId10" Type="http://schemas.openxmlformats.org/officeDocument/2006/relationships/image" Target="../media/image31.svg"/><Relationship Id="rId4" Type="http://schemas.openxmlformats.org/officeDocument/2006/relationships/image" Target="../media/image36.svg"/><Relationship Id="rId9"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5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hyperlink" Target="http://www.marysrosaries.com/collaboration/index.php?title=File:Shield_003.png"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diagramColors" Target="../diagrams/colors6.xml"/><Relationship Id="rId11" Type="http://schemas.microsoft.com/office/2007/relationships/hdphoto" Target="../media/hdphoto61.wdp"/><Relationship Id="rId5" Type="http://schemas.openxmlformats.org/officeDocument/2006/relationships/diagramQuickStyle" Target="../diagrams/quickStyle6.xml"/><Relationship Id="rId10" Type="http://schemas.openxmlformats.org/officeDocument/2006/relationships/image" Target="../media/image8.png"/><Relationship Id="rId4" Type="http://schemas.openxmlformats.org/officeDocument/2006/relationships/diagramLayout" Target="../diagrams/layout6.xml"/><Relationship Id="rId9" Type="http://schemas.microsoft.com/office/2007/relationships/hdphoto" Target="../media/hdphoto60.wdp"/></Relationships>
</file>

<file path=ppt/slides/_rels/slide56.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hdphoto" Target="../media/hdphoto62.wdp"/><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diagramColors" Target="../diagrams/colors7.xml"/><Relationship Id="rId11" Type="http://schemas.openxmlformats.org/officeDocument/2006/relationships/image" Target="../media/image179.png"/><Relationship Id="rId5" Type="http://schemas.openxmlformats.org/officeDocument/2006/relationships/diagramQuickStyle" Target="../diagrams/quickStyle7.xml"/><Relationship Id="rId10" Type="http://schemas.openxmlformats.org/officeDocument/2006/relationships/image" Target="../media/image178.tiff"/><Relationship Id="rId4" Type="http://schemas.openxmlformats.org/officeDocument/2006/relationships/diagramLayout" Target="../diagrams/layout7.xml"/><Relationship Id="rId9" Type="http://schemas.openxmlformats.org/officeDocument/2006/relationships/hyperlink" Target="https://pixabay.com/en/spyglass-binoculars-view-lenses-158156/"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180.png"/><Relationship Id="rId3" Type="http://schemas.openxmlformats.org/officeDocument/2006/relationships/image" Target="../media/image24.png"/><Relationship Id="rId7" Type="http://schemas.openxmlformats.org/officeDocument/2006/relationships/image" Target="../media/image32.png"/><Relationship Id="rId12" Type="http://schemas.openxmlformats.org/officeDocument/2006/relationships/image" Target="../media/image31.sv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3.png"/><Relationship Id="rId15" Type="http://schemas.openxmlformats.org/officeDocument/2006/relationships/image" Target="../media/image182.svg"/><Relationship Id="rId10" Type="http://schemas.microsoft.com/office/2007/relationships/hdphoto" Target="../media/hdphoto47.wdp"/><Relationship Id="rId4" Type="http://schemas.microsoft.com/office/2007/relationships/hdphoto" Target="../media/hdphoto10.wdp"/><Relationship Id="rId9" Type="http://schemas.openxmlformats.org/officeDocument/2006/relationships/image" Target="../media/image132.png"/><Relationship Id="rId14" Type="http://schemas.openxmlformats.org/officeDocument/2006/relationships/image" Target="../media/image181.svg"/></Relationships>
</file>

<file path=ppt/slides/_rels/slide58.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3.tiff"/><Relationship Id="rId18" Type="http://schemas.openxmlformats.org/officeDocument/2006/relationships/image" Target="../media/image197.png"/><Relationship Id="rId26" Type="http://schemas.openxmlformats.org/officeDocument/2006/relationships/image" Target="../media/image204.tiff"/><Relationship Id="rId3" Type="http://schemas.openxmlformats.org/officeDocument/2006/relationships/image" Target="../media/image183.jpeg"/><Relationship Id="rId21" Type="http://schemas.openxmlformats.org/officeDocument/2006/relationships/image" Target="../media/image199.tiff"/><Relationship Id="rId7" Type="http://schemas.openxmlformats.org/officeDocument/2006/relationships/image" Target="../media/image187.png"/><Relationship Id="rId12" Type="http://schemas.openxmlformats.org/officeDocument/2006/relationships/image" Target="../media/image192.tiff"/><Relationship Id="rId17" Type="http://schemas.openxmlformats.org/officeDocument/2006/relationships/hyperlink" Target="https://en.wikipedia.org/wiki/IBM_DB2" TargetMode="External"/><Relationship Id="rId25" Type="http://schemas.openxmlformats.org/officeDocument/2006/relationships/image" Target="../media/image203.jpeg"/><Relationship Id="rId2" Type="http://schemas.openxmlformats.org/officeDocument/2006/relationships/notesSlide" Target="../notesSlides/notesSlide56.xml"/><Relationship Id="rId16" Type="http://schemas.openxmlformats.org/officeDocument/2006/relationships/image" Target="../media/image196.png"/><Relationship Id="rId20" Type="http://schemas.openxmlformats.org/officeDocument/2006/relationships/image" Target="../media/image198.tiff"/><Relationship Id="rId1" Type="http://schemas.openxmlformats.org/officeDocument/2006/relationships/slideLayout" Target="../slideLayouts/slideLayout6.xml"/><Relationship Id="rId6" Type="http://schemas.openxmlformats.org/officeDocument/2006/relationships/image" Target="../media/image186.jpeg"/><Relationship Id="rId11" Type="http://schemas.openxmlformats.org/officeDocument/2006/relationships/image" Target="../media/image191.tiff"/><Relationship Id="rId24" Type="http://schemas.openxmlformats.org/officeDocument/2006/relationships/image" Target="../media/image202.tiff"/><Relationship Id="rId5" Type="http://schemas.openxmlformats.org/officeDocument/2006/relationships/image" Target="../media/image185.jpeg"/><Relationship Id="rId15" Type="http://schemas.openxmlformats.org/officeDocument/2006/relationships/image" Target="../media/image195.jpeg"/><Relationship Id="rId23" Type="http://schemas.openxmlformats.org/officeDocument/2006/relationships/image" Target="../media/image201.png"/><Relationship Id="rId10" Type="http://schemas.openxmlformats.org/officeDocument/2006/relationships/image" Target="../media/image190.png"/><Relationship Id="rId19" Type="http://schemas.openxmlformats.org/officeDocument/2006/relationships/hyperlink" Target="https://en.wikipedia.org/wiki/University_of_Bradford" TargetMode="External"/><Relationship Id="rId4" Type="http://schemas.openxmlformats.org/officeDocument/2006/relationships/image" Target="../media/image184.jpeg"/><Relationship Id="rId9" Type="http://schemas.openxmlformats.org/officeDocument/2006/relationships/image" Target="../media/image189.tiff"/><Relationship Id="rId14" Type="http://schemas.openxmlformats.org/officeDocument/2006/relationships/image" Target="../media/image194.tiff"/><Relationship Id="rId22" Type="http://schemas.openxmlformats.org/officeDocument/2006/relationships/image" Target="../media/image200.tiff"/><Relationship Id="rId27" Type="http://schemas.openxmlformats.org/officeDocument/2006/relationships/image" Target="../media/image205.tiff"/></Relationships>
</file>

<file path=ppt/slides/_rels/slide5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png"/><Relationship Id="rId18" Type="http://schemas.openxmlformats.org/officeDocument/2006/relationships/image" Target="../media/image7.png"/><Relationship Id="rId3" Type="http://schemas.openxmlformats.org/officeDocument/2006/relationships/diagramData" Target="../diagrams/data8.xml"/><Relationship Id="rId21" Type="http://schemas.microsoft.com/office/2007/relationships/hdphoto" Target="../media/hdphoto65.wdp"/><Relationship Id="rId7" Type="http://schemas.microsoft.com/office/2007/relationships/diagramDrawing" Target="../diagrams/drawing8.xml"/><Relationship Id="rId12" Type="http://schemas.microsoft.com/office/2007/relationships/hdphoto" Target="../media/hdphoto63.wdp"/><Relationship Id="rId17" Type="http://schemas.microsoft.com/office/2007/relationships/hdphoto" Target="../media/hdphoto64.wdp"/><Relationship Id="rId2" Type="http://schemas.openxmlformats.org/officeDocument/2006/relationships/notesSlide" Target="../notesSlides/notesSlide57.xml"/><Relationship Id="rId16" Type="http://schemas.microsoft.com/office/2007/relationships/hdphoto" Target="../media/hdphoto4.wdp"/><Relationship Id="rId20" Type="http://schemas.openxmlformats.org/officeDocument/2006/relationships/image" Target="../media/image131.png"/><Relationship Id="rId1" Type="http://schemas.openxmlformats.org/officeDocument/2006/relationships/slideLayout" Target="../slideLayouts/slideLayout6.xml"/><Relationship Id="rId6" Type="http://schemas.openxmlformats.org/officeDocument/2006/relationships/diagramColors" Target="../diagrams/colors8.xml"/><Relationship Id="rId11" Type="http://schemas.openxmlformats.org/officeDocument/2006/relationships/image" Target="../media/image4.png"/><Relationship Id="rId5" Type="http://schemas.openxmlformats.org/officeDocument/2006/relationships/diagramQuickStyle" Target="../diagrams/quickStyle8.xml"/><Relationship Id="rId15" Type="http://schemas.openxmlformats.org/officeDocument/2006/relationships/image" Target="../media/image6.png"/><Relationship Id="rId10" Type="http://schemas.microsoft.com/office/2007/relationships/hdphoto" Target="../media/hdphoto1.wdp"/><Relationship Id="rId19" Type="http://schemas.microsoft.com/office/2007/relationships/hdphoto" Target="../media/hdphoto9.wdp"/><Relationship Id="rId4" Type="http://schemas.openxmlformats.org/officeDocument/2006/relationships/diagramLayout" Target="../diagrams/layout8.xml"/><Relationship Id="rId9" Type="http://schemas.openxmlformats.org/officeDocument/2006/relationships/image" Target="../media/image3.png"/><Relationship Id="rId14" Type="http://schemas.microsoft.com/office/2007/relationships/hdphoto" Target="../media/hdphoto3.wdp"/><Relationship Id="rId22" Type="http://schemas.openxmlformats.org/officeDocument/2006/relationships/hyperlink" Target="http://www.marysrosaries.com/collaboration/index.php?title=File:Shield_003.pn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8.wdp"/><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microsoft.com/office/2007/relationships/hdphoto" Target="../media/hdphoto4.wdp"/><Relationship Id="rId5" Type="http://schemas.openxmlformats.org/officeDocument/2006/relationships/diagramQuickStyle" Target="../diagrams/quickStyle2.xml"/><Relationship Id="rId15" Type="http://schemas.microsoft.com/office/2007/relationships/hdphoto" Target="../media/hdphoto9.wdp"/><Relationship Id="rId10" Type="http://schemas.openxmlformats.org/officeDocument/2006/relationships/image" Target="../media/image6.png"/><Relationship Id="rId4" Type="http://schemas.openxmlformats.org/officeDocument/2006/relationships/diagramLayout" Target="../diagrams/layout2.xml"/><Relationship Id="rId9" Type="http://schemas.microsoft.com/office/2007/relationships/hdphoto" Target="../media/hdphoto3.wdp"/><Relationship Id="rId1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208.png"/><Relationship Id="rId4" Type="http://schemas.openxmlformats.org/officeDocument/2006/relationships/image" Target="../media/image20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14.sv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8" Type="http://schemas.openxmlformats.org/officeDocument/2006/relationships/image" Target="../media/image610.png"/><Relationship Id="rId13" Type="http://schemas.openxmlformats.org/officeDocument/2006/relationships/image" Target="../media/image211.png"/><Relationship Id="rId3" Type="http://schemas.openxmlformats.org/officeDocument/2006/relationships/image" Target="../media/image209.png"/><Relationship Id="rId12" Type="http://schemas.openxmlformats.org/officeDocument/2006/relationships/image" Target="../media/image630.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customXml" Target="../ink/ink3.xml"/><Relationship Id="rId5" Type="http://schemas.openxmlformats.org/officeDocument/2006/relationships/image" Target="../media/image210.tiff"/><Relationship Id="rId15" Type="http://schemas.openxmlformats.org/officeDocument/2006/relationships/image" Target="../media/image212.png"/><Relationship Id="rId10" Type="http://schemas.openxmlformats.org/officeDocument/2006/relationships/image" Target="../media/image620.png"/><Relationship Id="rId4" Type="http://schemas.openxmlformats.org/officeDocument/2006/relationships/hyperlink" Target="http://www.freestockphotos.biz/stockphoto/16755" TargetMode="External"/><Relationship Id="rId9" Type="http://schemas.openxmlformats.org/officeDocument/2006/relationships/customXml" Target="../ink/ink2.xml"/><Relationship Id="rId14" Type="http://schemas.openxmlformats.org/officeDocument/2006/relationships/hyperlink" Target="https://en.wikipedia.org/wiki/Cloudflare"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8.jpeg"/><Relationship Id="rId18" Type="http://schemas.microsoft.com/office/2007/relationships/hdphoto" Target="../media/hdphoto14.wdp"/><Relationship Id="rId3" Type="http://schemas.openxmlformats.org/officeDocument/2006/relationships/image" Target="../media/image44.jpeg"/><Relationship Id="rId7" Type="http://schemas.microsoft.com/office/2007/relationships/hdphoto" Target="../media/hdphoto3.wdp"/><Relationship Id="rId12" Type="http://schemas.openxmlformats.org/officeDocument/2006/relationships/image" Target="../media/image213.png"/><Relationship Id="rId17" Type="http://schemas.openxmlformats.org/officeDocument/2006/relationships/image" Target="../media/image50.png"/><Relationship Id="rId2" Type="http://schemas.openxmlformats.org/officeDocument/2006/relationships/notesSlide" Target="../notesSlides/notesSlide65.xml"/><Relationship Id="rId16" Type="http://schemas.openxmlformats.org/officeDocument/2006/relationships/image" Target="../media/image214.tiff"/><Relationship Id="rId1" Type="http://schemas.openxmlformats.org/officeDocument/2006/relationships/slideLayout" Target="../slideLayouts/slideLayout2.xml"/><Relationship Id="rId6" Type="http://schemas.openxmlformats.org/officeDocument/2006/relationships/image" Target="../media/image46.png"/><Relationship Id="rId11" Type="http://schemas.microsoft.com/office/2007/relationships/hdphoto" Target="../media/hdphoto4.wdp"/><Relationship Id="rId5" Type="http://schemas.microsoft.com/office/2007/relationships/hdphoto" Target="../media/hdphoto12.wdp"/><Relationship Id="rId15" Type="http://schemas.openxmlformats.org/officeDocument/2006/relationships/image" Target="../media/image49.png"/><Relationship Id="rId10" Type="http://schemas.openxmlformats.org/officeDocument/2006/relationships/image" Target="../media/image6.png"/><Relationship Id="rId4" Type="http://schemas.openxmlformats.org/officeDocument/2006/relationships/image" Target="../media/image45.png"/><Relationship Id="rId9" Type="http://schemas.microsoft.com/office/2007/relationships/hdphoto" Target="../media/hdphoto9.wdp"/><Relationship Id="rId14" Type="http://schemas.openxmlformats.org/officeDocument/2006/relationships/hyperlink" Target="http://www.coolstuff49ja.com/2013/08/simple-tips-on-how-to-make-money-online.html"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66.wdp"/><Relationship Id="rId18" Type="http://schemas.openxmlformats.org/officeDocument/2006/relationships/hyperlink" Target="https://en.wikipedia.org/wiki/Cloudflare" TargetMode="External"/><Relationship Id="rId3" Type="http://schemas.openxmlformats.org/officeDocument/2006/relationships/image" Target="../media/image44.jpeg"/><Relationship Id="rId21" Type="http://schemas.openxmlformats.org/officeDocument/2006/relationships/image" Target="../media/image218.tiff"/><Relationship Id="rId7" Type="http://schemas.microsoft.com/office/2007/relationships/hdphoto" Target="../media/hdphoto3.wdp"/><Relationship Id="rId12" Type="http://schemas.openxmlformats.org/officeDocument/2006/relationships/image" Target="../media/image215.png"/><Relationship Id="rId17" Type="http://schemas.openxmlformats.org/officeDocument/2006/relationships/image" Target="../media/image217.png"/><Relationship Id="rId2" Type="http://schemas.openxmlformats.org/officeDocument/2006/relationships/notesSlide" Target="../notesSlides/notesSlide66.xml"/><Relationship Id="rId16" Type="http://schemas.openxmlformats.org/officeDocument/2006/relationships/image" Target="../media/image49.png"/><Relationship Id="rId20" Type="http://schemas.microsoft.com/office/2007/relationships/hdphoto" Target="../media/hdphoto14.wdp"/><Relationship Id="rId1" Type="http://schemas.openxmlformats.org/officeDocument/2006/relationships/slideLayout" Target="../slideLayouts/slideLayout2.xml"/><Relationship Id="rId6" Type="http://schemas.openxmlformats.org/officeDocument/2006/relationships/image" Target="../media/image46.png"/><Relationship Id="rId11" Type="http://schemas.microsoft.com/office/2007/relationships/hdphoto" Target="../media/hdphoto4.wdp"/><Relationship Id="rId5" Type="http://schemas.microsoft.com/office/2007/relationships/hdphoto" Target="../media/hdphoto12.wdp"/><Relationship Id="rId15" Type="http://schemas.openxmlformats.org/officeDocument/2006/relationships/hyperlink" Target="http://www.coolstuff49ja.com/2013/08/simple-tips-on-how-to-make-money-online.html" TargetMode="External"/><Relationship Id="rId23" Type="http://schemas.openxmlformats.org/officeDocument/2006/relationships/image" Target="../media/image220.tiff"/><Relationship Id="rId10" Type="http://schemas.openxmlformats.org/officeDocument/2006/relationships/image" Target="../media/image6.png"/><Relationship Id="rId19" Type="http://schemas.openxmlformats.org/officeDocument/2006/relationships/image" Target="../media/image50.png"/><Relationship Id="rId4" Type="http://schemas.openxmlformats.org/officeDocument/2006/relationships/image" Target="../media/image45.png"/><Relationship Id="rId9" Type="http://schemas.microsoft.com/office/2007/relationships/hdphoto" Target="../media/hdphoto9.wdp"/><Relationship Id="rId14" Type="http://schemas.openxmlformats.org/officeDocument/2006/relationships/image" Target="../media/image216.jpeg"/><Relationship Id="rId22" Type="http://schemas.openxmlformats.org/officeDocument/2006/relationships/image" Target="../media/image219.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224.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jpeg"/></Relationships>
</file>

<file path=ppt/slides/_rels/slide7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25.png"/><Relationship Id="rId7" Type="http://schemas.microsoft.com/office/2007/relationships/hdphoto" Target="../media/hdphoto68.wdp"/><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179.png"/><Relationship Id="rId5" Type="http://schemas.openxmlformats.org/officeDocument/2006/relationships/image" Target="../media/image178.tiff"/><Relationship Id="rId10" Type="http://schemas.microsoft.com/office/2007/relationships/hdphoto" Target="../media/hdphoto1.wdp"/><Relationship Id="rId4" Type="http://schemas.microsoft.com/office/2007/relationships/hdphoto" Target="../media/hdphoto67.wdp"/><Relationship Id="rId9"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3.jpeg"/><Relationship Id="rId2" Type="http://schemas.openxmlformats.org/officeDocument/2006/relationships/notesSlide" Target="../notesSlides/notesSlide6.xml"/><Relationship Id="rId16" Type="http://schemas.microsoft.com/office/2007/relationships/hdphoto" Target="../media/hdphoto1.wdp"/><Relationship Id="rId1" Type="http://schemas.openxmlformats.org/officeDocument/2006/relationships/slideLayout" Target="../slideLayouts/slideLayout5.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3.png"/><Relationship Id="rId10" Type="http://schemas.openxmlformats.org/officeDocument/2006/relationships/image" Target="../media/image18.svg"/><Relationship Id="rId4" Type="http://schemas.openxmlformats.org/officeDocument/2006/relationships/image" Target="../media/image12.tiff"/><Relationship Id="rId9" Type="http://schemas.openxmlformats.org/officeDocument/2006/relationships/image" Target="../media/image17.png"/><Relationship Id="rId14" Type="http://schemas.openxmlformats.org/officeDocument/2006/relationships/image" Target="../media/image22.svg"/></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jp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90.jpg"/><Relationship Id="rId5" Type="http://schemas.openxmlformats.org/officeDocument/2006/relationships/image" Target="../media/image92.png"/><Relationship Id="rId4" Type="http://schemas.openxmlformats.org/officeDocument/2006/relationships/image" Target="../media/image89.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microsoft.com/office/2007/relationships/hdphoto" Target="../media/hdphoto69.wdp"/><Relationship Id="rId3" Type="http://schemas.openxmlformats.org/officeDocument/2006/relationships/chart" Target="../charts/chart7.xml"/><Relationship Id="rId7" Type="http://schemas.openxmlformats.org/officeDocument/2006/relationships/image" Target="../media/image226.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50.png"/><Relationship Id="rId4" Type="http://schemas.openxmlformats.org/officeDocument/2006/relationships/chart" Target="../charts/char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228.tiff"/></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1.png"/></Relationships>
</file>

<file path=ppt/slides/_rels/slide87.xml.rels><?xml version="1.0" encoding="UTF-8" standalone="yes"?>
<Relationships xmlns="http://schemas.openxmlformats.org/package/2006/relationships"><Relationship Id="rId8" Type="http://schemas.openxmlformats.org/officeDocument/2006/relationships/image" Target="../media/image234.tiff"/><Relationship Id="rId3" Type="http://schemas.openxmlformats.org/officeDocument/2006/relationships/image" Target="../media/image229.jpeg"/><Relationship Id="rId7" Type="http://schemas.openxmlformats.org/officeDocument/2006/relationships/image" Target="../media/image233.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232.tiff"/><Relationship Id="rId5" Type="http://schemas.openxmlformats.org/officeDocument/2006/relationships/image" Target="../media/image231.png"/><Relationship Id="rId4" Type="http://schemas.openxmlformats.org/officeDocument/2006/relationships/image" Target="../media/image230.tiff"/></Relationships>
</file>

<file path=ppt/slides/_rels/slide8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232.tiff"/><Relationship Id="rId5" Type="http://schemas.openxmlformats.org/officeDocument/2006/relationships/image" Target="../media/image231.png"/><Relationship Id="rId4" Type="http://schemas.openxmlformats.org/officeDocument/2006/relationships/image" Target="../media/image230.tiff"/></Relationships>
</file>

<file path=ppt/slides/_rels/slide89.xml.rels><?xml version="1.0" encoding="UTF-8" standalone="yes"?>
<Relationships xmlns="http://schemas.openxmlformats.org/package/2006/relationships"><Relationship Id="rId8" Type="http://schemas.microsoft.com/office/2007/relationships/hdphoto" Target="../media/hdphoto71.wdp"/><Relationship Id="rId13" Type="http://schemas.openxmlformats.org/officeDocument/2006/relationships/image" Target="../media/image73.png"/><Relationship Id="rId18" Type="http://schemas.openxmlformats.org/officeDocument/2006/relationships/image" Target="../media/image231.png"/><Relationship Id="rId3" Type="http://schemas.openxmlformats.org/officeDocument/2006/relationships/image" Target="../media/image60.png"/><Relationship Id="rId21" Type="http://schemas.openxmlformats.org/officeDocument/2006/relationships/image" Target="../media/image241.tiff"/><Relationship Id="rId7" Type="http://schemas.microsoft.com/office/2007/relationships/hdphoto" Target="../media/hdphoto70.wdp"/><Relationship Id="rId12" Type="http://schemas.openxmlformats.org/officeDocument/2006/relationships/image" Target="../media/image237.png"/><Relationship Id="rId17" Type="http://schemas.microsoft.com/office/2007/relationships/hdphoto" Target="../media/hdphoto74.wdp"/><Relationship Id="rId2" Type="http://schemas.openxmlformats.org/officeDocument/2006/relationships/notesSlide" Target="../notesSlides/notesSlide78.xml"/><Relationship Id="rId16" Type="http://schemas.openxmlformats.org/officeDocument/2006/relationships/image" Target="../media/image239.png"/><Relationship Id="rId20" Type="http://schemas.openxmlformats.org/officeDocument/2006/relationships/image" Target="../media/image103.tiff"/><Relationship Id="rId1" Type="http://schemas.openxmlformats.org/officeDocument/2006/relationships/slideLayout" Target="../slideLayouts/slideLayout2.xml"/><Relationship Id="rId6" Type="http://schemas.openxmlformats.org/officeDocument/2006/relationships/image" Target="../media/image235.png"/><Relationship Id="rId11" Type="http://schemas.openxmlformats.org/officeDocument/2006/relationships/image" Target="../media/image236.png"/><Relationship Id="rId5" Type="http://schemas.openxmlformats.org/officeDocument/2006/relationships/image" Target="../media/image61.png"/><Relationship Id="rId15" Type="http://schemas.openxmlformats.org/officeDocument/2006/relationships/image" Target="../media/image238.png"/><Relationship Id="rId10" Type="http://schemas.openxmlformats.org/officeDocument/2006/relationships/image" Target="../media/image70.png"/><Relationship Id="rId19" Type="http://schemas.openxmlformats.org/officeDocument/2006/relationships/image" Target="../media/image240.tiff"/><Relationship Id="rId4" Type="http://schemas.microsoft.com/office/2007/relationships/hdphoto" Target="../media/hdphoto17.wdp"/><Relationship Id="rId9" Type="http://schemas.microsoft.com/office/2007/relationships/hdphoto" Target="../media/hdphoto72.wdp"/><Relationship Id="rId14" Type="http://schemas.microsoft.com/office/2007/relationships/hdphoto" Target="../media/hdphoto73.wdp"/></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4.pn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png"/><Relationship Id="rId10" Type="http://schemas.openxmlformats.org/officeDocument/2006/relationships/image" Target="../media/image30.png"/><Relationship Id="rId4" Type="http://schemas.microsoft.com/office/2007/relationships/hdphoto" Target="../media/hdphoto10.wdp"/><Relationship Id="rId9" Type="http://schemas.openxmlformats.org/officeDocument/2006/relationships/image" Target="../media/image29.svg"/></Relationships>
</file>

<file path=ppt/slides/_rels/slide90.xml.rels><?xml version="1.0" encoding="UTF-8" standalone="yes"?>
<Relationships xmlns="http://schemas.openxmlformats.org/package/2006/relationships"><Relationship Id="rId2" Type="http://schemas.openxmlformats.org/officeDocument/2006/relationships/image" Target="../media/image242.tif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7" Type="http://schemas.microsoft.com/office/2007/relationships/hdphoto" Target="../media/hdphoto34.wdp"/><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71.png"/><Relationship Id="rId4" Type="http://schemas.openxmlformats.org/officeDocument/2006/relationships/image" Target="../media/image70.png"/></Relationships>
</file>

<file path=ppt/slides/_rels/slide93.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notesSlide" Target="../notesSlides/notesSlide81.xml"/><Relationship Id="rId1" Type="http://schemas.openxmlformats.org/officeDocument/2006/relationships/slideLayout" Target="../slideLayouts/slideLayout9.xml"/><Relationship Id="rId5" Type="http://schemas.microsoft.com/office/2007/relationships/hdphoto" Target="../media/hdphoto75.wdp"/><Relationship Id="rId4" Type="http://schemas.openxmlformats.org/officeDocument/2006/relationships/image" Target="../media/image243.png"/></Relationships>
</file>

<file path=ppt/slides/_rels/slide94.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94.tiff"/><Relationship Id="rId13" Type="http://schemas.microsoft.com/office/2007/relationships/hdphoto" Target="../media/hdphoto77.wdp"/><Relationship Id="rId18" Type="http://schemas.openxmlformats.org/officeDocument/2006/relationships/image" Target="../media/image253.png"/><Relationship Id="rId3" Type="http://schemas.openxmlformats.org/officeDocument/2006/relationships/image" Target="../media/image104.tiff"/><Relationship Id="rId7" Type="http://schemas.microsoft.com/office/2007/relationships/hdphoto" Target="../media/hdphoto33.wdp"/><Relationship Id="rId12" Type="http://schemas.openxmlformats.org/officeDocument/2006/relationships/image" Target="../media/image248.png"/><Relationship Id="rId17" Type="http://schemas.openxmlformats.org/officeDocument/2006/relationships/image" Target="../media/image252.tiff"/><Relationship Id="rId2" Type="http://schemas.openxmlformats.org/officeDocument/2006/relationships/notesSlide" Target="../notesSlides/notesSlide82.xml"/><Relationship Id="rId16" Type="http://schemas.openxmlformats.org/officeDocument/2006/relationships/image" Target="../media/image251.tiff"/><Relationship Id="rId1" Type="http://schemas.openxmlformats.org/officeDocument/2006/relationships/slideLayout" Target="../slideLayouts/slideLayout9.xml"/><Relationship Id="rId6" Type="http://schemas.openxmlformats.org/officeDocument/2006/relationships/image" Target="../media/image99.png"/><Relationship Id="rId11" Type="http://schemas.openxmlformats.org/officeDocument/2006/relationships/image" Target="../media/image247.tiff"/><Relationship Id="rId5" Type="http://schemas.microsoft.com/office/2007/relationships/hdphoto" Target="../media/hdphoto76.wdp"/><Relationship Id="rId15" Type="http://schemas.openxmlformats.org/officeDocument/2006/relationships/image" Target="../media/image250.tiff"/><Relationship Id="rId10" Type="http://schemas.openxmlformats.org/officeDocument/2006/relationships/image" Target="../media/image246.jpeg"/><Relationship Id="rId19" Type="http://schemas.openxmlformats.org/officeDocument/2006/relationships/image" Target="../media/image254.tiff"/><Relationship Id="rId4" Type="http://schemas.openxmlformats.org/officeDocument/2006/relationships/image" Target="../media/image245.png"/><Relationship Id="rId9" Type="http://schemas.openxmlformats.org/officeDocument/2006/relationships/image" Target="../media/image95.tiff"/><Relationship Id="rId14" Type="http://schemas.openxmlformats.org/officeDocument/2006/relationships/image" Target="../media/image249.tiff"/></Relationships>
</file>

<file path=ppt/slides/_rels/slide96.xml.rels><?xml version="1.0" encoding="UTF-8" standalone="yes"?>
<Relationships xmlns="http://schemas.openxmlformats.org/package/2006/relationships"><Relationship Id="rId8" Type="http://schemas.openxmlformats.org/officeDocument/2006/relationships/image" Target="../media/image257.jpeg"/><Relationship Id="rId13" Type="http://schemas.openxmlformats.org/officeDocument/2006/relationships/image" Target="../media/image261.tiff"/><Relationship Id="rId3" Type="http://schemas.openxmlformats.org/officeDocument/2006/relationships/image" Target="../media/image255.png"/><Relationship Id="rId7" Type="http://schemas.openxmlformats.org/officeDocument/2006/relationships/image" Target="../media/image256.tiff"/><Relationship Id="rId12" Type="http://schemas.openxmlformats.org/officeDocument/2006/relationships/image" Target="../media/image260.tiff"/><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231.png"/><Relationship Id="rId11" Type="http://schemas.openxmlformats.org/officeDocument/2006/relationships/image" Target="../media/image340.png"/><Relationship Id="rId5" Type="http://schemas.microsoft.com/office/2007/relationships/hdphoto" Target="../media/hdphoto79.wdp"/><Relationship Id="rId15" Type="http://schemas.openxmlformats.org/officeDocument/2006/relationships/image" Target="../media/image263.png"/><Relationship Id="rId10" Type="http://schemas.openxmlformats.org/officeDocument/2006/relationships/image" Target="../media/image259.tiff"/><Relationship Id="rId4" Type="http://schemas.microsoft.com/office/2007/relationships/hdphoto" Target="../media/hdphoto78.wdp"/><Relationship Id="rId9" Type="http://schemas.openxmlformats.org/officeDocument/2006/relationships/image" Target="../media/image258.tiff"/><Relationship Id="rId14" Type="http://schemas.openxmlformats.org/officeDocument/2006/relationships/image" Target="../media/image262.tiff"/></Relationships>
</file>

<file path=ppt/slides/_rels/slide97.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4.png"/><Relationship Id="rId7" Type="http://schemas.openxmlformats.org/officeDocument/2006/relationships/image" Target="../media/image265.tiff"/><Relationship Id="rId2" Type="http://schemas.openxmlformats.org/officeDocument/2006/relationships/notesSlide" Target="../notesSlides/notesSlide84.xml"/><Relationship Id="rId1" Type="http://schemas.openxmlformats.org/officeDocument/2006/relationships/slideLayout" Target="../slideLayouts/slideLayout3.xml"/><Relationship Id="rId6" Type="http://schemas.openxmlformats.org/officeDocument/2006/relationships/image" Target="../media/image128.tiff"/><Relationship Id="rId5" Type="http://schemas.openxmlformats.org/officeDocument/2006/relationships/image" Target="../media/image126.tiff"/><Relationship Id="rId4" Type="http://schemas.microsoft.com/office/2007/relationships/hdphoto" Target="../media/hdphoto80.wdp"/><Relationship Id="rId9" Type="http://schemas.microsoft.com/office/2007/relationships/hdphoto" Target="../media/hdphoto10.wdp"/></Relationships>
</file>

<file path=ppt/slides/_rels/slide99.xml.rels><?xml version="1.0" encoding="UTF-8" standalone="yes"?>
<Relationships xmlns="http://schemas.openxmlformats.org/package/2006/relationships"><Relationship Id="rId8" Type="http://schemas.openxmlformats.org/officeDocument/2006/relationships/image" Target="../media/image269.tiff"/><Relationship Id="rId3" Type="http://schemas.openxmlformats.org/officeDocument/2006/relationships/image" Target="../media/image266.png"/><Relationship Id="rId7" Type="http://schemas.openxmlformats.org/officeDocument/2006/relationships/image" Target="../media/image268.tiff"/><Relationship Id="rId12" Type="http://schemas.openxmlformats.org/officeDocument/2006/relationships/image" Target="../media/image271.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267.tiff"/><Relationship Id="rId11" Type="http://schemas.microsoft.com/office/2007/relationships/hdphoto" Target="../media/hdphoto82.wdp"/><Relationship Id="rId5" Type="http://schemas.microsoft.com/office/2007/relationships/hdphoto" Target="../media/hdphoto33.wdp"/><Relationship Id="rId10" Type="http://schemas.microsoft.com/office/2007/relationships/hdphoto" Target="../media/hdphoto81.wdp"/><Relationship Id="rId4" Type="http://schemas.openxmlformats.org/officeDocument/2006/relationships/image" Target="../media/image99.png"/><Relationship Id="rId9" Type="http://schemas.openxmlformats.org/officeDocument/2006/relationships/image" Target="../media/image2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2488" y="838102"/>
            <a:ext cx="8731972" cy="1981298"/>
          </a:xfrm>
          <a:prstGeom prst="rect">
            <a:avLst/>
          </a:prstGeom>
          <a:noFill/>
          <a:ln w="9525">
            <a:noFill/>
            <a:miter lim="800000"/>
            <a:headEnd/>
            <a:tailEnd/>
          </a:ln>
          <a:effectLst/>
        </p:spPr>
        <p:txBody>
          <a:bodyPr/>
          <a:lstStyle/>
          <a:p>
            <a:pPr algn="ctr">
              <a:lnSpc>
                <a:spcPct val="150000"/>
              </a:lnSpc>
              <a:spcBef>
                <a:spcPct val="0"/>
              </a:spcBef>
              <a:buClrTx/>
              <a:buSzTx/>
              <a:buFontTx/>
              <a:buNone/>
            </a:pPr>
            <a:endParaRPr lang="en-US" sz="4000" dirty="0">
              <a:latin typeface="Gill Sans MT" panose="020B0502020104020203" pitchFamily="34" charset="77"/>
              <a:cs typeface="Calibri" panose="020F0502020204030204" pitchFamily="34" charset="0"/>
            </a:endParaRPr>
          </a:p>
        </p:txBody>
      </p:sp>
      <p:sp>
        <p:nvSpPr>
          <p:cNvPr id="8" name="AutoShape 4" descr="Image result for microsof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6">
            <a:extLst>
              <a:ext uri="{FF2B5EF4-FFF2-40B4-BE49-F238E27FC236}">
                <a16:creationId xmlns:a16="http://schemas.microsoft.com/office/drawing/2014/main" id="{57F57D30-43E0-5E4D-B970-ED06E2DB1C6C}"/>
              </a:ext>
            </a:extLst>
          </p:cNvPr>
          <p:cNvSpPr>
            <a:spLocks noGrp="1"/>
          </p:cNvSpPr>
          <p:nvPr>
            <p:ph type="ctrTitle"/>
          </p:nvPr>
        </p:nvSpPr>
        <p:spPr>
          <a:xfrm>
            <a:off x="-121237" y="1312169"/>
            <a:ext cx="9386474" cy="4233662"/>
          </a:xfrm>
        </p:spPr>
        <p:txBody>
          <a:bodyPr/>
          <a:lstStyle/>
          <a:p>
            <a:pPr>
              <a:lnSpc>
                <a:spcPct val="125000"/>
              </a:lnSpc>
            </a:pPr>
            <a:r>
              <a:rPr lang="en-US" sz="4400" b="0" dirty="0"/>
              <a:t>On the </a:t>
            </a:r>
            <a:r>
              <a:rPr lang="en-US" sz="4400" i="1" dirty="0"/>
              <a:t>Impact</a:t>
            </a:r>
            <a:r>
              <a:rPr lang="en-US" sz="4400" b="0" dirty="0"/>
              <a:t> and </a:t>
            </a:r>
            <a:r>
              <a:rPr lang="en-US" sz="4400" i="1" dirty="0"/>
              <a:t>Defeat</a:t>
            </a:r>
            <a:r>
              <a:rPr lang="en-US" sz="4400" b="0" dirty="0"/>
              <a:t> of</a:t>
            </a:r>
            <a:br>
              <a:rPr lang="en-US" sz="4400" b="0" dirty="0"/>
            </a:br>
            <a:r>
              <a:rPr lang="en-US" sz="4400" b="0" dirty="0"/>
              <a:t>Regular Expression Denial of Service</a:t>
            </a:r>
            <a:br>
              <a:rPr lang="en-US" sz="4400" b="0" dirty="0"/>
            </a:br>
            <a:br>
              <a:rPr lang="en-US" sz="4400" b="0" dirty="0"/>
            </a:br>
            <a:r>
              <a:rPr lang="en-US" sz="4400" b="0" dirty="0"/>
              <a:t>Jamie Davis</a:t>
            </a:r>
            <a:br>
              <a:rPr lang="en-US" sz="4400" b="0" dirty="0"/>
            </a:br>
            <a:r>
              <a:rPr lang="en-US" sz="3200" b="0" i="1" dirty="0"/>
              <a:t>Final Defense</a:t>
            </a:r>
            <a:endParaRPr lang="en-US" sz="4400" b="0" i="1" dirty="0"/>
          </a:p>
        </p:txBody>
      </p:sp>
    </p:spTree>
    <p:extLst>
      <p:ext uri="{BB962C8B-B14F-4D97-AF65-F5344CB8AC3E}">
        <p14:creationId xmlns:p14="http://schemas.microsoft.com/office/powerpoint/2010/main" val="281192558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DOS curve">
            <a:extLst>
              <a:ext uri="{FF2B5EF4-FFF2-40B4-BE49-F238E27FC236}">
                <a16:creationId xmlns:a16="http://schemas.microsoft.com/office/drawing/2014/main" id="{5D0B3A9A-90E8-F741-96C3-25F94701D9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6401" y="783944"/>
            <a:ext cx="2523406" cy="2227623"/>
          </a:xfrm>
          <a:prstGeom prst="rect">
            <a:avLst/>
          </a:prstGeom>
        </p:spPr>
      </p:pic>
      <p:pic>
        <p:nvPicPr>
          <p:cNvPr id="6" name="NFA">
            <a:extLst>
              <a:ext uri="{FF2B5EF4-FFF2-40B4-BE49-F238E27FC236}">
                <a16:creationId xmlns:a16="http://schemas.microsoft.com/office/drawing/2014/main" id="{F0FA0FAB-65E8-3547-8D3A-00E9CDED6EB5}"/>
              </a:ext>
            </a:extLst>
          </p:cNvPr>
          <p:cNvPicPr>
            <a:picLocks/>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33493" y="2567610"/>
            <a:ext cx="5495544" cy="1390918"/>
          </a:xfrm>
          <a:prstGeom prst="rect">
            <a:avLst/>
          </a:prstGeom>
        </p:spPr>
      </p:pic>
      <p:sp>
        <p:nvSpPr>
          <p:cNvPr id="2" name="Text"/>
          <p:cNvSpPr>
            <a:spLocks noGrp="1"/>
          </p:cNvSpPr>
          <p:nvPr>
            <p:ph idx="1"/>
          </p:nvPr>
        </p:nvSpPr>
        <p:spPr>
          <a:xfrm>
            <a:off x="277148" y="1305004"/>
            <a:ext cx="8557768" cy="5434568"/>
          </a:xfrm>
        </p:spPr>
        <p:txBody>
          <a:bodyPr/>
          <a:lstStyle/>
          <a:p>
            <a:pPr marL="0" indent="0">
              <a:buNone/>
            </a:pPr>
            <a:r>
              <a:rPr lang="en-US" b="1" dirty="0"/>
              <a:t>Super-linear regex	</a:t>
            </a:r>
            <a:r>
              <a:rPr lang="en-US" dirty="0"/>
              <a:t>/^(a+)+$/</a:t>
            </a:r>
          </a:p>
          <a:p>
            <a:pPr marL="0" indent="0">
              <a:buNone/>
            </a:pPr>
            <a:endParaRPr lang="en-US" dirty="0"/>
          </a:p>
          <a:p>
            <a:pPr marL="0" indent="0">
              <a:buNone/>
            </a:pPr>
            <a:endParaRPr lang="en-US" b="1" dirty="0"/>
          </a:p>
          <a:p>
            <a:pPr marL="0" indent="0">
              <a:buNone/>
            </a:pPr>
            <a:r>
              <a:rPr lang="en-US" b="1" dirty="0"/>
              <a:t>NFA</a:t>
            </a:r>
          </a:p>
          <a:p>
            <a:pPr marL="0" indent="0">
              <a:buNone/>
            </a:pPr>
            <a:endParaRPr lang="en-US" b="1" dirty="0"/>
          </a:p>
          <a:p>
            <a:pPr marL="0" indent="0">
              <a:buNone/>
            </a:pPr>
            <a:endParaRPr lang="en-US" b="1" dirty="0"/>
          </a:p>
          <a:p>
            <a:pPr marL="0" indent="0">
              <a:buNone/>
            </a:pPr>
            <a:r>
              <a:rPr lang="en-US" b="1" dirty="0"/>
              <a:t>Slow input</a:t>
            </a:r>
            <a:r>
              <a:rPr lang="en-US" dirty="0"/>
              <a:t>		“</a:t>
            </a:r>
            <a:r>
              <a:rPr lang="en-US" dirty="0" err="1"/>
              <a:t>aaaaa</a:t>
            </a:r>
            <a:r>
              <a:rPr lang="en-US" dirty="0"/>
              <a:t>…aa!”</a:t>
            </a:r>
          </a:p>
          <a:p>
            <a:pPr marL="0" indent="0">
              <a:buNone/>
            </a:pPr>
            <a:endParaRPr lang="en-US" dirty="0"/>
          </a:p>
          <a:p>
            <a:pPr marL="0" indent="0">
              <a:buNone/>
            </a:pPr>
            <a:r>
              <a:rPr lang="en-US" b="1" dirty="0"/>
              <a:t>Recurrence relation</a:t>
            </a:r>
          </a:p>
          <a:p>
            <a:pPr marL="0" indent="0">
              <a:buNone/>
            </a:pPr>
            <a:r>
              <a:rPr lang="en-US" dirty="0"/>
              <a:t>T(n) = 2*T(n-1)</a:t>
            </a:r>
          </a:p>
          <a:p>
            <a:pPr marL="0" indent="0">
              <a:buNone/>
            </a:pPr>
            <a:r>
              <a:rPr lang="en-US" dirty="0"/>
              <a:t>       = 2*(2*T(n-2))</a:t>
            </a:r>
            <a:endParaRPr lang="en-US" b="1" dirty="0"/>
          </a:p>
          <a:p>
            <a:pPr marL="0" indent="0">
              <a:buNone/>
            </a:pPr>
            <a:r>
              <a:rPr lang="en-US" dirty="0"/>
              <a:t>       = </a:t>
            </a:r>
            <a:r>
              <a:rPr lang="en-US" sz="3200" b="1" dirty="0"/>
              <a:t>O(2</a:t>
            </a:r>
            <a:r>
              <a:rPr lang="en-US" sz="3200" b="1" baseline="30000" dirty="0"/>
              <a:t>n</a:t>
            </a:r>
            <a:r>
              <a:rPr lang="en-US" sz="3200" b="1" dirty="0"/>
              <a:t>)</a:t>
            </a:r>
          </a:p>
          <a:p>
            <a:pPr marL="0" indent="0">
              <a:buNone/>
            </a:pPr>
            <a:endParaRPr lang="en-US" dirty="0"/>
          </a:p>
        </p:txBody>
      </p:sp>
      <p:sp>
        <p:nvSpPr>
          <p:cNvPr id="3" name="Title 2"/>
          <p:cNvSpPr>
            <a:spLocks noGrp="1"/>
          </p:cNvSpPr>
          <p:nvPr>
            <p:ph type="title"/>
          </p:nvPr>
        </p:nvSpPr>
        <p:spPr>
          <a:xfrm>
            <a:off x="277147" y="118428"/>
            <a:ext cx="8866853" cy="638175"/>
          </a:xfrm>
        </p:spPr>
        <p:txBody>
          <a:bodyPr/>
          <a:lstStyle/>
          <a:p>
            <a:r>
              <a:rPr lang="en-US" sz="2800" dirty="0"/>
              <a:t>Ambiguity can lead to super-linear worst-case behavior</a:t>
            </a:r>
            <a:endParaRPr lang="en-US" sz="1200" dirty="0"/>
          </a:p>
        </p:txBody>
      </p:sp>
      <p:cxnSp>
        <p:nvCxnSpPr>
          <p:cNvPr id="18" name="Straight Arrow Connector 17">
            <a:extLst>
              <a:ext uri="{FF2B5EF4-FFF2-40B4-BE49-F238E27FC236}">
                <a16:creationId xmlns:a16="http://schemas.microsoft.com/office/drawing/2014/main" id="{D481926F-7E66-A647-9755-CCC8FB22E0C4}"/>
              </a:ext>
            </a:extLst>
          </p:cNvPr>
          <p:cNvCxnSpPr>
            <a:cxnSpLocks/>
          </p:cNvCxnSpPr>
          <p:nvPr/>
        </p:nvCxnSpPr>
        <p:spPr bwMode="auto">
          <a:xfrm flipH="1" flipV="1">
            <a:off x="4063025" y="4411853"/>
            <a:ext cx="682595" cy="924077"/>
          </a:xfrm>
          <a:prstGeom prst="straightConnector1">
            <a:avLst/>
          </a:prstGeom>
          <a:noFill/>
          <a:ln w="57150" cap="flat" cmpd="sng" algn="ctr">
            <a:solidFill>
              <a:schemeClr val="tx1"/>
            </a:solidFill>
            <a:prstDash val="solid"/>
            <a:round/>
            <a:headEnd type="none" w="med" len="med"/>
            <a:tailEnd type="triangle"/>
          </a:ln>
          <a:effectLst/>
        </p:spPr>
      </p:cxnSp>
      <p:sp>
        <p:nvSpPr>
          <p:cNvPr id="22" name="Exponential paths"/>
          <p:cNvSpPr txBox="1"/>
          <p:nvPr/>
        </p:nvSpPr>
        <p:spPr>
          <a:xfrm>
            <a:off x="4258269" y="5552996"/>
            <a:ext cx="4386970" cy="437043"/>
          </a:xfrm>
          <a:prstGeom prst="rect">
            <a:avLst/>
          </a:prstGeom>
          <a:noFill/>
        </p:spPr>
        <p:txBody>
          <a:bodyPr wrap="none" rtlCol="0">
            <a:spAutoFit/>
          </a:bodyPr>
          <a:lstStyle/>
          <a:p>
            <a:r>
              <a:rPr lang="en-US" sz="2800">
                <a:latin typeface="+mj-lt"/>
              </a:rPr>
              <a:t>Exponential paths to explore</a:t>
            </a:r>
          </a:p>
        </p:txBody>
      </p:sp>
      <p:sp>
        <p:nvSpPr>
          <p:cNvPr id="24" name="Mismatch"/>
          <p:cNvSpPr txBox="1"/>
          <p:nvPr/>
        </p:nvSpPr>
        <p:spPr>
          <a:xfrm>
            <a:off x="4745620" y="4693485"/>
            <a:ext cx="4399921" cy="437043"/>
          </a:xfrm>
          <a:prstGeom prst="rect">
            <a:avLst/>
          </a:prstGeom>
          <a:noFill/>
        </p:spPr>
        <p:txBody>
          <a:bodyPr wrap="square" rtlCol="0">
            <a:spAutoFit/>
          </a:bodyPr>
          <a:lstStyle/>
          <a:p>
            <a:r>
              <a:rPr lang="en-US" sz="2800" dirty="0">
                <a:latin typeface="+mj-lt"/>
              </a:rPr>
              <a:t>Mismatch</a:t>
            </a:r>
            <a:r>
              <a:rPr lang="en-US" sz="2800" b="1" dirty="0">
                <a:latin typeface="+mj-lt"/>
              </a:rPr>
              <a:t> </a:t>
            </a:r>
            <a:r>
              <a:rPr lang="en-US" sz="2800" dirty="0">
                <a:latin typeface="+mj-lt"/>
              </a:rPr>
              <a:t>- backtracking</a:t>
            </a:r>
          </a:p>
        </p:txBody>
      </p:sp>
      <p:cxnSp>
        <p:nvCxnSpPr>
          <p:cNvPr id="27" name="Straight Arrow Connector 26">
            <a:extLst>
              <a:ext uri="{FF2B5EF4-FFF2-40B4-BE49-F238E27FC236}">
                <a16:creationId xmlns:a16="http://schemas.microsoft.com/office/drawing/2014/main" id="{D481926F-7E66-A647-9755-CCC8FB22E0C4}"/>
              </a:ext>
            </a:extLst>
          </p:cNvPr>
          <p:cNvCxnSpPr>
            <a:cxnSpLocks/>
          </p:cNvCxnSpPr>
          <p:nvPr/>
        </p:nvCxnSpPr>
        <p:spPr bwMode="auto">
          <a:xfrm flipH="1" flipV="1">
            <a:off x="4662992" y="4234123"/>
            <a:ext cx="1129922" cy="432021"/>
          </a:xfrm>
          <a:prstGeom prst="straightConnector1">
            <a:avLst/>
          </a:prstGeom>
          <a:noFill/>
          <a:ln w="57150" cap="flat" cmpd="sng" algn="ctr">
            <a:solidFill>
              <a:schemeClr val="tx1"/>
            </a:solidFill>
            <a:prstDash val="solid"/>
            <a:round/>
            <a:headEnd type="none" w="med" len="med"/>
            <a:tailEnd type="triangle"/>
          </a:ln>
          <a:effectLst/>
        </p:spPr>
      </p:cxnSp>
      <p:pic>
        <p:nvPicPr>
          <p:cNvPr id="15" name="Engine" descr="Image result for locomotive cartoon">
            <a:extLst>
              <a:ext uri="{FF2B5EF4-FFF2-40B4-BE49-F238E27FC236}">
                <a16:creationId xmlns:a16="http://schemas.microsoft.com/office/drawing/2014/main" id="{432BCE15-D8EF-4943-B44C-DF43E0426DFE}"/>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2659044" y="1962970"/>
            <a:ext cx="695958" cy="75073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B492202D-48FC-EE42-AC97-9222A6D6D937}"/>
              </a:ext>
            </a:extLst>
          </p:cNvPr>
          <p:cNvCxnSpPr>
            <a:cxnSpLocks/>
            <a:stCxn id="22" idx="1"/>
          </p:cNvCxnSpPr>
          <p:nvPr/>
        </p:nvCxnSpPr>
        <p:spPr bwMode="auto">
          <a:xfrm flipH="1">
            <a:off x="2348753" y="5771518"/>
            <a:ext cx="1909516" cy="640989"/>
          </a:xfrm>
          <a:prstGeom prst="straightConnector1">
            <a:avLst/>
          </a:prstGeom>
          <a:noFill/>
          <a:ln w="57150" cap="flat" cmpd="sng" algn="ctr">
            <a:solidFill>
              <a:schemeClr val="tx1"/>
            </a:solidFill>
            <a:prstDash val="solid"/>
            <a:round/>
            <a:headEnd type="none" w="med" len="med"/>
            <a:tailEnd type="triangle"/>
          </a:ln>
          <a:effectLst/>
        </p:spPr>
      </p:cxnSp>
      <p:grpSp>
        <p:nvGrpSpPr>
          <p:cNvPr id="32" name="Extra +">
            <a:extLst>
              <a:ext uri="{FF2B5EF4-FFF2-40B4-BE49-F238E27FC236}">
                <a16:creationId xmlns:a16="http://schemas.microsoft.com/office/drawing/2014/main" id="{F70290A2-1F81-B64A-B66E-1A1588EA58C6}"/>
              </a:ext>
            </a:extLst>
          </p:cNvPr>
          <p:cNvGrpSpPr/>
          <p:nvPr/>
        </p:nvGrpSpPr>
        <p:grpSpPr>
          <a:xfrm>
            <a:off x="3839377" y="1715580"/>
            <a:ext cx="1949625" cy="1944263"/>
            <a:chOff x="3839377" y="1715580"/>
            <a:chExt cx="1949625" cy="1944263"/>
          </a:xfrm>
        </p:grpSpPr>
        <p:sp>
          <p:nvSpPr>
            <p:cNvPr id="13" name="Right Bracket 12">
              <a:extLst>
                <a:ext uri="{FF2B5EF4-FFF2-40B4-BE49-F238E27FC236}">
                  <a16:creationId xmlns:a16="http://schemas.microsoft.com/office/drawing/2014/main" id="{E0FD2264-9337-984D-8A28-7B530712F2BD}"/>
                </a:ext>
              </a:extLst>
            </p:cNvPr>
            <p:cNvSpPr/>
            <p:nvPr/>
          </p:nvSpPr>
          <p:spPr bwMode="auto">
            <a:xfrm rot="5400000">
              <a:off x="3855002" y="1699955"/>
              <a:ext cx="150529" cy="181780"/>
            </a:xfrm>
            <a:prstGeom prst="rightBracket">
              <a:avLst/>
            </a:prstGeom>
            <a:noFill/>
            <a:ln w="76200" cap="flat" cmpd="sng" algn="ctr">
              <a:solidFill>
                <a:schemeClr val="accent3"/>
              </a:solidFill>
              <a:prstDash val="solid"/>
              <a:round/>
              <a:headEnd type="none" w="med" len="med"/>
              <a:tailEnd type="none" w="med" len="med"/>
            </a:ln>
            <a:effectLst/>
          </p:spPr>
          <p:txBody>
            <a:bodyPr rtlCol="0" anchor="ctr"/>
            <a:lstStyle/>
            <a:p>
              <a:pPr algn="ctr"/>
              <a:endParaRPr lang="en-US"/>
            </a:p>
          </p:txBody>
        </p:sp>
        <p:cxnSp>
          <p:nvCxnSpPr>
            <p:cNvPr id="9" name="Elbow Connector 8">
              <a:extLst>
                <a:ext uri="{FF2B5EF4-FFF2-40B4-BE49-F238E27FC236}">
                  <a16:creationId xmlns:a16="http://schemas.microsoft.com/office/drawing/2014/main" id="{A30D03EB-0C66-CF4F-AA9B-31470921F6A8}"/>
                </a:ext>
              </a:extLst>
            </p:cNvPr>
            <p:cNvCxnSpPr>
              <a:cxnSpLocks/>
            </p:cNvCxnSpPr>
            <p:nvPr/>
          </p:nvCxnSpPr>
          <p:spPr bwMode="auto">
            <a:xfrm rot="16200000" flipH="1">
              <a:off x="4012420" y="1883262"/>
              <a:ext cx="1827189" cy="1725974"/>
            </a:xfrm>
            <a:prstGeom prst="bentConnector3">
              <a:avLst>
                <a:gd name="adj1" fmla="val -44"/>
              </a:avLst>
            </a:prstGeom>
            <a:noFill/>
            <a:ln w="38100" cap="flat" cmpd="sng" algn="ctr">
              <a:solidFill>
                <a:schemeClr val="tx1"/>
              </a:solidFill>
              <a:prstDash val="sysDot"/>
              <a:round/>
              <a:headEnd type="none" w="med" len="med"/>
              <a:tailEnd type="triangle"/>
            </a:ln>
            <a:effectLst/>
          </p:spPr>
        </p:cxnSp>
      </p:grpSp>
      <p:sp>
        <p:nvSpPr>
          <p:cNvPr id="16" name="Concept body">
            <a:extLst>
              <a:ext uri="{FF2B5EF4-FFF2-40B4-BE49-F238E27FC236}">
                <a16:creationId xmlns:a16="http://schemas.microsoft.com/office/drawing/2014/main" id="{D5F8E4C3-47E9-4B4C-9AAA-464747C44CA7}"/>
              </a:ext>
            </a:extLst>
          </p:cNvPr>
          <p:cNvSpPr txBox="1">
            <a:spLocks/>
          </p:cNvSpPr>
          <p:nvPr/>
        </p:nvSpPr>
        <p:spPr bwMode="auto">
          <a:xfrm>
            <a:off x="-60027" y="709"/>
            <a:ext cx="3067050" cy="34126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000000"/>
              </a:buClr>
              <a:buSzPct val="120000"/>
              <a:buFont typeface="Times" pitchFamily="18" charset="0"/>
              <a:buChar char="•"/>
              <a:defRPr sz="3200" b="0">
                <a:solidFill>
                  <a:srgbClr val="050523"/>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lr>
                <a:srgbClr val="000000"/>
              </a:buClr>
              <a:buSzPct val="120000"/>
              <a:buFont typeface="Times" pitchFamily="18" charset="0"/>
              <a:buChar char="•"/>
              <a:defRPr sz="2000">
                <a:solidFill>
                  <a:srgbClr val="050523"/>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Clr>
                <a:srgbClr val="000000"/>
              </a:buClr>
              <a:buSzPct val="120000"/>
              <a:buFont typeface="Calibri" pitchFamily="34" charset="0"/>
              <a:buChar char="−"/>
              <a:defRPr sz="1800">
                <a:solidFill>
                  <a:srgbClr val="050523"/>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9pPr>
          </a:lstStyle>
          <a:p>
            <a:pPr marL="0" indent="0" algn="ctr">
              <a:lnSpc>
                <a:spcPct val="100000"/>
              </a:lnSpc>
              <a:buNone/>
            </a:pPr>
            <a:r>
              <a:rPr lang="en-US" sz="1600" i="1" dirty="0"/>
              <a:t>[A ‘80, C ‘03, C ‘07, KRT ‘14, S ‘14]</a:t>
            </a:r>
          </a:p>
          <a:p>
            <a:pPr marL="0" indent="0" algn="ctr">
              <a:lnSpc>
                <a:spcPct val="100000"/>
              </a:lnSpc>
              <a:buNone/>
            </a:pPr>
            <a:endParaRPr lang="en-US" sz="1600" i="1" kern="0" dirty="0"/>
          </a:p>
        </p:txBody>
      </p:sp>
      <p:sp>
        <p:nvSpPr>
          <p:cNvPr id="4" name="TextBox 3">
            <a:extLst>
              <a:ext uri="{FF2B5EF4-FFF2-40B4-BE49-F238E27FC236}">
                <a16:creationId xmlns:a16="http://schemas.microsoft.com/office/drawing/2014/main" id="{3E6D81B4-EB97-1743-BDD7-EE1AAFC00D79}"/>
              </a:ext>
            </a:extLst>
          </p:cNvPr>
          <p:cNvSpPr txBox="1"/>
          <p:nvPr/>
        </p:nvSpPr>
        <p:spPr>
          <a:xfrm>
            <a:off x="-1257300" y="2286000"/>
            <a:ext cx="184731" cy="319446"/>
          </a:xfrm>
          <a:prstGeom prst="rect">
            <a:avLst/>
          </a:prstGeom>
          <a:noFill/>
        </p:spPr>
        <p:txBody>
          <a:bodyPr wrap="none" rtlCol="0">
            <a:spAutoFit/>
          </a:bodyPr>
          <a:lstStyle/>
          <a:p>
            <a:endParaRPr lang="en-US" sz="1800" dirty="0">
              <a:latin typeface="Calibri" panose="020F0502020204030204" pitchFamily="34" charset="0"/>
            </a:endParaRPr>
          </a:p>
        </p:txBody>
      </p:sp>
      <p:pic>
        <p:nvPicPr>
          <p:cNvPr id="17" name="Question mark" descr="Question mark">
            <a:extLst>
              <a:ext uri="{FF2B5EF4-FFF2-40B4-BE49-F238E27FC236}">
                <a16:creationId xmlns:a16="http://schemas.microsoft.com/office/drawing/2014/main" id="{F91F9578-D34D-4B41-A949-7FF3D406685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10263" y="1805313"/>
            <a:ext cx="724878" cy="724878"/>
          </a:xfrm>
          <a:prstGeom prst="rect">
            <a:avLst/>
          </a:prstGeom>
        </p:spPr>
      </p:pic>
    </p:spTree>
    <p:extLst>
      <p:ext uri="{BB962C8B-B14F-4D97-AF65-F5344CB8AC3E}">
        <p14:creationId xmlns:p14="http://schemas.microsoft.com/office/powerpoint/2010/main" val="11406169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5.55556E-7 -2.22222E-6 L 0.24479 -0.0037 " pathEditMode="relative" rAng="0" ptsTypes="AA">
                                      <p:cBhvr>
                                        <p:cTn id="26" dur="2000" fill="hold"/>
                                        <p:tgtEl>
                                          <p:spTgt spid="15"/>
                                        </p:tgtEl>
                                        <p:attrNameLst>
                                          <p:attrName>ppt_x</p:attrName>
                                          <p:attrName>ppt_y</p:attrName>
                                        </p:attrNameLst>
                                      </p:cBhvr>
                                      <p:rCtr x="12240" y="-185"/>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path" presetSubtype="0" accel="50000" decel="50000" fill="hold" nodeType="clickEffect">
                                  <p:stCondLst>
                                    <p:cond delay="0"/>
                                  </p:stCondLst>
                                  <p:childTnLst>
                                    <p:animMotion origin="layout" path="M 0.24479 -0.0037 C 0.27309 -0.0037 0.29618 0.02963 0.29618 0.0713 C 0.29618 0.11273 0.27309 0.14722 0.24479 0.14722 C 0.21649 0.14722 0.19358 0.11273 0.19358 0.0713 C 0.19358 0.02963 0.21649 -0.0037 0.24479 -0.0037 Z " pathEditMode="relative" rAng="0" ptsTypes="AAAAA">
                                      <p:cBhvr>
                                        <p:cTn id="34" dur="2000" fill="hold"/>
                                        <p:tgtEl>
                                          <p:spTgt spid="15"/>
                                        </p:tgtEl>
                                        <p:attrNameLst>
                                          <p:attrName>ppt_x</p:attrName>
                                          <p:attrName>ppt_y</p:attrName>
                                        </p:attrNameLst>
                                      </p:cBhvr>
                                      <p:rCtr x="0" y="7546"/>
                                    </p:animMotion>
                                  </p:childTnLst>
                                </p:cTn>
                              </p:par>
                            </p:childTnLst>
                          </p:cTn>
                        </p:par>
                      </p:childTnLst>
                    </p:cTn>
                  </p:par>
                  <p:par>
                    <p:cTn id="35" fill="hold">
                      <p:stCondLst>
                        <p:cond delay="indefinite"/>
                      </p:stCondLst>
                      <p:childTnLst>
                        <p:par>
                          <p:cTn id="36" fill="hold">
                            <p:stCondLst>
                              <p:cond delay="0"/>
                            </p:stCondLst>
                            <p:childTnLst>
                              <p:par>
                                <p:cTn id="37" presetID="1" presetClass="path" presetSubtype="0" accel="50000" decel="50000" fill="hold" nodeType="clickEffect">
                                  <p:stCondLst>
                                    <p:cond delay="0"/>
                                  </p:stCondLst>
                                  <p:childTnLst>
                                    <p:animMotion origin="layout" path="M 0.24479 -0.0037 C 0.30174 -0.0037 0.34826 0.04977 0.34826 0.11574 C 0.34826 0.18218 0.30174 0.23634 0.24479 0.23634 C 0.18767 0.23634 0.14132 0.18218 0.14132 0.11574 C 0.14132 0.04977 0.18767 -0.0037 0.24479 -0.0037 Z " pathEditMode="relative" rAng="0" ptsTypes="AAAAA">
                                      <p:cBhvr>
                                        <p:cTn id="38" dur="2000" fill="hold"/>
                                        <p:tgtEl>
                                          <p:spTgt spid="15"/>
                                        </p:tgtEl>
                                        <p:attrNameLst>
                                          <p:attrName>ppt_x</p:attrName>
                                          <p:attrName>ppt_y</p:attrName>
                                        </p:attrNameLst>
                                      </p:cBhvr>
                                      <p:rCtr x="0" y="11991"/>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8" end="8"/>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
                                            <p:txEl>
                                              <p:pRg st="9" end="9"/>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
                                            <p:txEl>
                                              <p:pRg st="10" end="1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
                                            <p:txEl>
                                              <p:pRg st="11" end="1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9" presetClass="emph" presetSubtype="0" nodeType="withEffect">
                                  <p:stCondLst>
                                    <p:cond delay="0"/>
                                  </p:stCondLst>
                                  <p:childTnLst>
                                    <p:set>
                                      <p:cBhvr>
                                        <p:cTn id="72" dur="indefinite"/>
                                        <p:tgtEl>
                                          <p:spTgt spid="6"/>
                                        </p:tgtEl>
                                        <p:attrNameLst>
                                          <p:attrName>style.opacity</p:attrName>
                                        </p:attrNameLst>
                                      </p:cBhvr>
                                      <p:to>
                                        <p:strVal val="0.5"/>
                                      </p:to>
                                    </p:set>
                                    <p:animEffect filter="image" prLst="opacity: 0.5">
                                      <p:cBhvr rctx="IE">
                                        <p:cTn id="73"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F446C8-9082-9A44-A63D-C44772F0DB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7783" y="1751444"/>
            <a:ext cx="7123227" cy="3804458"/>
          </a:xfrm>
          <a:prstGeom prst="rect">
            <a:avLst/>
          </a:prstGeom>
        </p:spPr>
      </p:pic>
      <p:pic>
        <p:nvPicPr>
          <p:cNvPr id="5" name="Picture 4">
            <a:extLst>
              <a:ext uri="{FF2B5EF4-FFF2-40B4-BE49-F238E27FC236}">
                <a16:creationId xmlns:a16="http://schemas.microsoft.com/office/drawing/2014/main" id="{FF73CA55-F6F5-6C48-9756-5F6EC58163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21184" y="5505667"/>
            <a:ext cx="506312" cy="787014"/>
          </a:xfrm>
          <a:prstGeom prst="rect">
            <a:avLst/>
          </a:prstGeom>
        </p:spPr>
      </p:pic>
      <p:pic>
        <p:nvPicPr>
          <p:cNvPr id="6" name="Picture 5">
            <a:extLst>
              <a:ext uri="{FF2B5EF4-FFF2-40B4-BE49-F238E27FC236}">
                <a16:creationId xmlns:a16="http://schemas.microsoft.com/office/drawing/2014/main" id="{DA2F39F0-5EE1-644A-A5C0-C11DBF3DB9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28213" y="5612356"/>
            <a:ext cx="614503" cy="617258"/>
          </a:xfrm>
          <a:prstGeom prst="rect">
            <a:avLst/>
          </a:prstGeom>
        </p:spPr>
      </p:pic>
      <p:pic>
        <p:nvPicPr>
          <p:cNvPr id="7" name="Picture 6">
            <a:extLst>
              <a:ext uri="{FF2B5EF4-FFF2-40B4-BE49-F238E27FC236}">
                <a16:creationId xmlns:a16="http://schemas.microsoft.com/office/drawing/2014/main" id="{6575C63D-402E-A94A-A313-FF133044A85C}"/>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8791" b="94505" l="5376" r="89247">
                        <a14:foregroundMark x1="30108" y1="8791" x2="46237" y2="60440"/>
                        <a14:foregroundMark x1="27957" y1="24176" x2="60215" y2="90110"/>
                        <a14:foregroundMark x1="5376" y1="39560" x2="45161" y2="92308"/>
                        <a14:foregroundMark x1="30108" y1="95604" x2="56989" y2="93407"/>
                        <a14:backgroundMark x1="10753" y1="96703" x2="1075" y2="92308"/>
                      </a14:backgroundRemoval>
                    </a14:imgEffect>
                  </a14:imgLayer>
                </a14:imgProps>
              </a:ext>
              <a:ext uri="{28A0092B-C50C-407E-A947-70E740481C1C}">
                <a14:useLocalDpi xmlns:a14="http://schemas.microsoft.com/office/drawing/2010/main"/>
              </a:ext>
            </a:extLst>
          </a:blip>
          <a:srcRect/>
          <a:stretch/>
        </p:blipFill>
        <p:spPr>
          <a:xfrm>
            <a:off x="6677100" y="5647074"/>
            <a:ext cx="518874" cy="504201"/>
          </a:xfrm>
          <a:prstGeom prst="rect">
            <a:avLst/>
          </a:prstGeom>
        </p:spPr>
      </p:pic>
      <p:pic>
        <p:nvPicPr>
          <p:cNvPr id="8" name="Picture 7">
            <a:extLst>
              <a:ext uri="{FF2B5EF4-FFF2-40B4-BE49-F238E27FC236}">
                <a16:creationId xmlns:a16="http://schemas.microsoft.com/office/drawing/2014/main" id="{8EB9A675-6A41-CF4E-9A5A-A027F057885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46676" y="5626142"/>
            <a:ext cx="546063" cy="546063"/>
          </a:xfrm>
          <a:prstGeom prst="rect">
            <a:avLst/>
          </a:prstGeom>
        </p:spPr>
      </p:pic>
      <p:pic>
        <p:nvPicPr>
          <p:cNvPr id="9" name="Picture 8">
            <a:extLst>
              <a:ext uri="{FF2B5EF4-FFF2-40B4-BE49-F238E27FC236}">
                <a16:creationId xmlns:a16="http://schemas.microsoft.com/office/drawing/2014/main" id="{74AB330B-2283-F14B-84C8-BE27EE29949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79279" y="5688204"/>
            <a:ext cx="809916" cy="437353"/>
          </a:xfrm>
          <a:prstGeom prst="rect">
            <a:avLst/>
          </a:prstGeom>
        </p:spPr>
      </p:pic>
      <p:pic>
        <p:nvPicPr>
          <p:cNvPr id="10" name="Picture 9">
            <a:extLst>
              <a:ext uri="{FF2B5EF4-FFF2-40B4-BE49-F238E27FC236}">
                <a16:creationId xmlns:a16="http://schemas.microsoft.com/office/drawing/2014/main" id="{C52EB071-B2B7-6345-87EB-B81202ADE06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951893" y="5590144"/>
            <a:ext cx="577621" cy="633475"/>
          </a:xfrm>
          <a:prstGeom prst="rect">
            <a:avLst/>
          </a:prstGeom>
        </p:spPr>
      </p:pic>
      <p:pic>
        <p:nvPicPr>
          <p:cNvPr id="11" name="Picture 10">
            <a:extLst>
              <a:ext uri="{FF2B5EF4-FFF2-40B4-BE49-F238E27FC236}">
                <a16:creationId xmlns:a16="http://schemas.microsoft.com/office/drawing/2014/main" id="{56567551-2022-8542-A337-E72F20C4ECE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499541" y="5650046"/>
            <a:ext cx="501229" cy="501229"/>
          </a:xfrm>
          <a:prstGeom prst="rect">
            <a:avLst/>
          </a:prstGeom>
        </p:spPr>
      </p:pic>
      <p:pic>
        <p:nvPicPr>
          <p:cNvPr id="12" name="Picture 11">
            <a:extLst>
              <a:ext uri="{FF2B5EF4-FFF2-40B4-BE49-F238E27FC236}">
                <a16:creationId xmlns:a16="http://schemas.microsoft.com/office/drawing/2014/main" id="{46EB64AA-7FAE-8648-8B6E-C6F0B37FA69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857959" y="5656267"/>
            <a:ext cx="368553" cy="501231"/>
          </a:xfrm>
          <a:prstGeom prst="rect">
            <a:avLst/>
          </a:prstGeom>
        </p:spPr>
      </p:pic>
      <p:sp>
        <p:nvSpPr>
          <p:cNvPr id="13" name="TextBox 12">
            <a:extLst>
              <a:ext uri="{FF2B5EF4-FFF2-40B4-BE49-F238E27FC236}">
                <a16:creationId xmlns:a16="http://schemas.microsoft.com/office/drawing/2014/main" id="{50129CEF-2372-FA40-887D-07913060243B}"/>
              </a:ext>
            </a:extLst>
          </p:cNvPr>
          <p:cNvSpPr txBox="1"/>
          <p:nvPr/>
        </p:nvSpPr>
        <p:spPr>
          <a:xfrm>
            <a:off x="2800480" y="1232612"/>
            <a:ext cx="4253024" cy="546560"/>
          </a:xfrm>
          <a:prstGeom prst="rect">
            <a:avLst/>
          </a:prstGeom>
          <a:noFill/>
        </p:spPr>
        <p:txBody>
          <a:bodyPr wrap="none" rtlCol="0">
            <a:spAutoFit/>
          </a:bodyPr>
          <a:lstStyle/>
          <a:p>
            <a:r>
              <a:rPr lang="en-US" sz="3600" dirty="0">
                <a:latin typeface="Calibri" panose="020F0502020204030204" pitchFamily="34" charset="0"/>
              </a:rPr>
              <a:t>Regex pattern lengths</a:t>
            </a:r>
          </a:p>
        </p:txBody>
      </p:sp>
      <p:sp>
        <p:nvSpPr>
          <p:cNvPr id="16" name="Title 1">
            <a:extLst>
              <a:ext uri="{FF2B5EF4-FFF2-40B4-BE49-F238E27FC236}">
                <a16:creationId xmlns:a16="http://schemas.microsoft.com/office/drawing/2014/main" id="{B1689E6E-2B32-8A4D-ACAB-FD028BF71823}"/>
              </a:ext>
            </a:extLst>
          </p:cNvPr>
          <p:cNvSpPr>
            <a:spLocks noGrp="1"/>
          </p:cNvSpPr>
          <p:nvPr>
            <p:ph type="title"/>
          </p:nvPr>
        </p:nvSpPr>
        <p:spPr/>
        <p:txBody>
          <a:bodyPr/>
          <a:lstStyle/>
          <a:p>
            <a:r>
              <a:rPr lang="en-US" b="1" dirty="0"/>
              <a:t>H-PL:</a:t>
            </a:r>
            <a:r>
              <a:rPr lang="en-US" dirty="0"/>
              <a:t> Difference #1: 	    &lt;        </a:t>
            </a:r>
          </a:p>
        </p:txBody>
      </p:sp>
      <p:grpSp>
        <p:nvGrpSpPr>
          <p:cNvPr id="4" name="Pairwise comparison">
            <a:extLst>
              <a:ext uri="{FF2B5EF4-FFF2-40B4-BE49-F238E27FC236}">
                <a16:creationId xmlns:a16="http://schemas.microsoft.com/office/drawing/2014/main" id="{E906954F-F0DF-AC46-A7E2-AA7FF8AC1B5D}"/>
              </a:ext>
            </a:extLst>
          </p:cNvPr>
          <p:cNvGrpSpPr/>
          <p:nvPr/>
        </p:nvGrpSpPr>
        <p:grpSpPr>
          <a:xfrm>
            <a:off x="626198" y="1187584"/>
            <a:ext cx="6820889" cy="1746301"/>
            <a:chOff x="626198" y="1187584"/>
            <a:chExt cx="6820889" cy="1746301"/>
          </a:xfrm>
        </p:grpSpPr>
        <p:cxnSp>
          <p:nvCxnSpPr>
            <p:cNvPr id="17" name="Straight Arrow Connector 16">
              <a:extLst>
                <a:ext uri="{FF2B5EF4-FFF2-40B4-BE49-F238E27FC236}">
                  <a16:creationId xmlns:a16="http://schemas.microsoft.com/office/drawing/2014/main" id="{F041E27C-F9C4-1E49-8846-ADA66A19532E}"/>
                </a:ext>
              </a:extLst>
            </p:cNvPr>
            <p:cNvCxnSpPr>
              <a:cxnSpLocks/>
              <a:stCxn id="19" idx="2"/>
            </p:cNvCxnSpPr>
            <p:nvPr/>
          </p:nvCxnSpPr>
          <p:spPr bwMode="auto">
            <a:xfrm>
              <a:off x="926830" y="1638140"/>
              <a:ext cx="779480" cy="912880"/>
            </a:xfrm>
            <a:prstGeom prst="straightConnector1">
              <a:avLst/>
            </a:prstGeom>
            <a:noFill/>
            <a:ln w="38100"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9C50C49F-D6D2-B045-9580-60BE0C0C8CE3}"/>
                </a:ext>
              </a:extLst>
            </p:cNvPr>
            <p:cNvCxnSpPr>
              <a:cxnSpLocks/>
              <a:stCxn id="19" idx="2"/>
            </p:cNvCxnSpPr>
            <p:nvPr/>
          </p:nvCxnSpPr>
          <p:spPr bwMode="auto">
            <a:xfrm>
              <a:off x="926830" y="1638140"/>
              <a:ext cx="1946999" cy="1295745"/>
            </a:xfrm>
            <a:prstGeom prst="straightConnector1">
              <a:avLst/>
            </a:prstGeom>
            <a:noFill/>
            <a:ln w="38100" cap="flat" cmpd="sng" algn="ctr">
              <a:solidFill>
                <a:schemeClr val="tx1"/>
              </a:solidFill>
              <a:prstDash val="solid"/>
              <a:round/>
              <a:headEnd type="none" w="med" len="med"/>
              <a:tailEnd type="triangle"/>
            </a:ln>
            <a:effectLst/>
          </p:spPr>
        </p:cxnSp>
        <p:pic>
          <p:nvPicPr>
            <p:cNvPr id="19" name="Picture 18">
              <a:extLst>
                <a:ext uri="{FF2B5EF4-FFF2-40B4-BE49-F238E27FC236}">
                  <a16:creationId xmlns:a16="http://schemas.microsoft.com/office/drawing/2014/main" id="{89D2D842-1B6E-DF46-AE56-63846B2F91D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26198" y="1187584"/>
              <a:ext cx="601264" cy="450556"/>
            </a:xfrm>
            <a:prstGeom prst="rect">
              <a:avLst/>
            </a:prstGeom>
          </p:spPr>
        </p:pic>
        <p:cxnSp>
          <p:nvCxnSpPr>
            <p:cNvPr id="22" name="Straight Arrow Connector 21">
              <a:extLst>
                <a:ext uri="{FF2B5EF4-FFF2-40B4-BE49-F238E27FC236}">
                  <a16:creationId xmlns:a16="http://schemas.microsoft.com/office/drawing/2014/main" id="{E7276426-5240-4847-B056-ACCFC0F36582}"/>
                </a:ext>
              </a:extLst>
            </p:cNvPr>
            <p:cNvCxnSpPr>
              <a:cxnSpLocks/>
              <a:stCxn id="19" idx="2"/>
            </p:cNvCxnSpPr>
            <p:nvPr/>
          </p:nvCxnSpPr>
          <p:spPr bwMode="auto">
            <a:xfrm>
              <a:off x="926830" y="1638140"/>
              <a:ext cx="2672713" cy="1234841"/>
            </a:xfrm>
            <a:prstGeom prst="straightConnector1">
              <a:avLst/>
            </a:prstGeom>
            <a:noFill/>
            <a:ln w="38100" cap="flat" cmpd="sng" algn="ctr">
              <a:solidFill>
                <a:schemeClr val="tx1"/>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A3F8DF9B-FF3F-4F4C-B63B-C6446223B9DA}"/>
                </a:ext>
              </a:extLst>
            </p:cNvPr>
            <p:cNvCxnSpPr>
              <a:cxnSpLocks/>
              <a:stCxn id="19" idx="2"/>
            </p:cNvCxnSpPr>
            <p:nvPr/>
          </p:nvCxnSpPr>
          <p:spPr bwMode="auto">
            <a:xfrm>
              <a:off x="926830" y="1638140"/>
              <a:ext cx="3084331" cy="932737"/>
            </a:xfrm>
            <a:prstGeom prst="straightConnector1">
              <a:avLst/>
            </a:prstGeom>
            <a:noFill/>
            <a:ln w="38100" cap="flat" cmpd="sng" algn="ctr">
              <a:solidFill>
                <a:schemeClr val="tx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54DD0C49-BA55-AC4D-AD39-38EAE7A93569}"/>
                </a:ext>
              </a:extLst>
            </p:cNvPr>
            <p:cNvCxnSpPr>
              <a:cxnSpLocks/>
              <a:stCxn id="19" idx="2"/>
            </p:cNvCxnSpPr>
            <p:nvPr/>
          </p:nvCxnSpPr>
          <p:spPr bwMode="auto">
            <a:xfrm>
              <a:off x="926830" y="1638140"/>
              <a:ext cx="4084697" cy="822468"/>
            </a:xfrm>
            <a:prstGeom prst="straightConnector1">
              <a:avLst/>
            </a:prstGeom>
            <a:noFill/>
            <a:ln w="38100" cap="flat" cmpd="sng" algn="ctr">
              <a:solidFill>
                <a:schemeClr val="tx1"/>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F35C13F1-D095-294A-9801-1EBA7005530E}"/>
                </a:ext>
              </a:extLst>
            </p:cNvPr>
            <p:cNvCxnSpPr>
              <a:cxnSpLocks/>
              <a:stCxn id="19" idx="2"/>
            </p:cNvCxnSpPr>
            <p:nvPr/>
          </p:nvCxnSpPr>
          <p:spPr bwMode="auto">
            <a:xfrm>
              <a:off x="926830" y="1638140"/>
              <a:ext cx="4931129" cy="792072"/>
            </a:xfrm>
            <a:prstGeom prst="straightConnector1">
              <a:avLst/>
            </a:prstGeom>
            <a:noFill/>
            <a:ln w="38100" cap="flat" cmpd="sng" algn="ctr">
              <a:solidFill>
                <a:schemeClr val="tx1"/>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0407185C-D679-6447-B528-293E50FF17EA}"/>
                </a:ext>
              </a:extLst>
            </p:cNvPr>
            <p:cNvCxnSpPr>
              <a:cxnSpLocks/>
              <a:stCxn id="19" idx="2"/>
            </p:cNvCxnSpPr>
            <p:nvPr/>
          </p:nvCxnSpPr>
          <p:spPr bwMode="auto">
            <a:xfrm>
              <a:off x="926830" y="1638140"/>
              <a:ext cx="5923913" cy="719116"/>
            </a:xfrm>
            <a:prstGeom prst="straightConnector1">
              <a:avLst/>
            </a:prstGeom>
            <a:noFill/>
            <a:ln w="38100" cap="flat" cmpd="sng" algn="ctr">
              <a:solidFill>
                <a:schemeClr val="tx1"/>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42DD6595-7C01-304F-B7E1-A65B52BA2E3D}"/>
                </a:ext>
              </a:extLst>
            </p:cNvPr>
            <p:cNvCxnSpPr>
              <a:cxnSpLocks/>
              <a:stCxn id="19" idx="2"/>
            </p:cNvCxnSpPr>
            <p:nvPr/>
          </p:nvCxnSpPr>
          <p:spPr bwMode="auto">
            <a:xfrm>
              <a:off x="926830" y="1638140"/>
              <a:ext cx="6520257" cy="560409"/>
            </a:xfrm>
            <a:prstGeom prst="straightConnector1">
              <a:avLst/>
            </a:prstGeom>
            <a:noFill/>
            <a:ln w="38100" cap="flat" cmpd="sng" algn="ctr">
              <a:solidFill>
                <a:schemeClr val="tx1"/>
              </a:solidFill>
              <a:prstDash val="solid"/>
              <a:round/>
              <a:headEnd type="none" w="med" len="med"/>
              <a:tailEnd type="triangle"/>
            </a:ln>
            <a:effectLst/>
          </p:spPr>
        </p:cxnSp>
      </p:grpSp>
      <p:grpSp>
        <p:nvGrpSpPr>
          <p:cNvPr id="14" name="Outliers">
            <a:extLst>
              <a:ext uri="{FF2B5EF4-FFF2-40B4-BE49-F238E27FC236}">
                <a16:creationId xmlns:a16="http://schemas.microsoft.com/office/drawing/2014/main" id="{7D67AC72-F964-4540-8684-68C78C479297}"/>
              </a:ext>
            </a:extLst>
          </p:cNvPr>
          <p:cNvGrpSpPr/>
          <p:nvPr/>
        </p:nvGrpSpPr>
        <p:grpSpPr>
          <a:xfrm>
            <a:off x="6042237" y="3238794"/>
            <a:ext cx="1714268" cy="2918831"/>
            <a:chOff x="6042237" y="3238794"/>
            <a:chExt cx="1714268" cy="2918831"/>
          </a:xfrm>
        </p:grpSpPr>
        <p:sp>
          <p:nvSpPr>
            <p:cNvPr id="43" name="Rectangle 42">
              <a:extLst>
                <a:ext uri="{FF2B5EF4-FFF2-40B4-BE49-F238E27FC236}">
                  <a16:creationId xmlns:a16="http://schemas.microsoft.com/office/drawing/2014/main" id="{39CDA2A0-3C18-E744-A6A4-97003B554AE0}"/>
                </a:ext>
              </a:extLst>
            </p:cNvPr>
            <p:cNvSpPr/>
            <p:nvPr/>
          </p:nvSpPr>
          <p:spPr bwMode="auto">
            <a:xfrm>
              <a:off x="6487887" y="3238794"/>
              <a:ext cx="856342" cy="2237846"/>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cxnSp>
          <p:nvCxnSpPr>
            <p:cNvPr id="24" name="Elbow Connector 23">
              <a:extLst>
                <a:ext uri="{FF2B5EF4-FFF2-40B4-BE49-F238E27FC236}">
                  <a16:creationId xmlns:a16="http://schemas.microsoft.com/office/drawing/2014/main" id="{060924E2-1058-E044-866D-D72DAADF9AA4}"/>
                </a:ext>
              </a:extLst>
            </p:cNvPr>
            <p:cNvCxnSpPr/>
            <p:nvPr/>
          </p:nvCxnSpPr>
          <p:spPr bwMode="auto">
            <a:xfrm rot="5400000">
              <a:off x="6486276" y="5707236"/>
              <a:ext cx="6223" cy="894301"/>
            </a:xfrm>
            <a:prstGeom prst="bentConnector3">
              <a:avLst>
                <a:gd name="adj1" fmla="val 3773469"/>
              </a:avLst>
            </a:prstGeom>
            <a:noFill/>
            <a:ln w="38100" cap="flat" cmpd="sng" algn="ctr">
              <a:solidFill>
                <a:schemeClr val="tx1"/>
              </a:solidFill>
              <a:prstDash val="solid"/>
              <a:round/>
              <a:headEnd type="none" w="med" len="med"/>
              <a:tailEnd type="triangle"/>
            </a:ln>
            <a:effectLst/>
          </p:spPr>
        </p:cxnSp>
        <p:cxnSp>
          <p:nvCxnSpPr>
            <p:cNvPr id="26" name="Elbow Connector 25">
              <a:extLst>
                <a:ext uri="{FF2B5EF4-FFF2-40B4-BE49-F238E27FC236}">
                  <a16:creationId xmlns:a16="http://schemas.microsoft.com/office/drawing/2014/main" id="{4FC0C40B-94FC-F943-8B36-EB63CA51EB7B}"/>
                </a:ext>
              </a:extLst>
            </p:cNvPr>
            <p:cNvCxnSpPr>
              <a:cxnSpLocks/>
            </p:cNvCxnSpPr>
            <p:nvPr/>
          </p:nvCxnSpPr>
          <p:spPr bwMode="auto">
            <a:xfrm rot="16200000" flipH="1">
              <a:off x="7343346" y="5744465"/>
              <a:ext cx="12700" cy="813619"/>
            </a:xfrm>
            <a:prstGeom prst="bentConnector3">
              <a:avLst>
                <a:gd name="adj1" fmla="val 1800000"/>
              </a:avLst>
            </a:prstGeom>
            <a:noFill/>
            <a:ln w="38100" cap="flat" cmpd="sng" algn="ctr">
              <a:solidFill>
                <a:schemeClr val="tx1"/>
              </a:solidFill>
              <a:prstDash val="solid"/>
              <a:round/>
              <a:headEnd type="none" w="med" len="med"/>
              <a:tailEnd type="triangle"/>
            </a:ln>
            <a:effectLst/>
          </p:spPr>
        </p:cxnSp>
      </p:grpSp>
      <p:pic>
        <p:nvPicPr>
          <p:cNvPr id="27" name="Picture 26">
            <a:extLst>
              <a:ext uri="{FF2B5EF4-FFF2-40B4-BE49-F238E27FC236}">
                <a16:creationId xmlns:a16="http://schemas.microsoft.com/office/drawing/2014/main" id="{FB15E825-D09A-F749-B9EB-59AB2D85F3AB}"/>
              </a:ext>
            </a:extLst>
          </p:cNvPr>
          <p:cNvPicPr>
            <a:picLocks noChangeAspect="1"/>
          </p:cNvPicPr>
          <p:nvPr/>
        </p:nvPicPr>
        <p:blipFill rotWithShape="1">
          <a:blip r:embed="rId6" cstate="email">
            <a:extLst>
              <a:ext uri="{BEBA8EAE-BF5A-486C-A8C5-ECC9F3942E4B}">
                <a14:imgProps xmlns:a14="http://schemas.microsoft.com/office/drawing/2010/main">
                  <a14:imgLayer r:embed="rId14">
                    <a14:imgEffect>
                      <a14:backgroundRemoval t="8791" b="94505" l="5376" r="89247">
                        <a14:foregroundMark x1="30108" y1="8791" x2="46237" y2="60440"/>
                        <a14:foregroundMark x1="27957" y1="24176" x2="60215" y2="90110"/>
                        <a14:foregroundMark x1="5376" y1="39560" x2="45161" y2="92308"/>
                        <a14:foregroundMark x1="30108" y1="95604" x2="56989" y2="93407"/>
                        <a14:backgroundMark x1="10753" y1="96703" x2="1075" y2="92308"/>
                      </a14:backgroundRemoval>
                    </a14:imgEffect>
                  </a14:imgLayer>
                </a14:imgProps>
              </a:ext>
              <a:ext uri="{28A0092B-C50C-407E-A947-70E740481C1C}">
                <a14:useLocalDpi xmlns:a14="http://schemas.microsoft.com/office/drawing/2010/main"/>
              </a:ext>
            </a:extLst>
          </a:blip>
          <a:srcRect/>
          <a:stretch/>
        </p:blipFill>
        <p:spPr>
          <a:xfrm>
            <a:off x="3751724" y="215944"/>
            <a:ext cx="518874" cy="504201"/>
          </a:xfrm>
          <a:prstGeom prst="rect">
            <a:avLst/>
          </a:prstGeom>
        </p:spPr>
      </p:pic>
      <p:pic>
        <p:nvPicPr>
          <p:cNvPr id="29" name="Picture 28">
            <a:extLst>
              <a:ext uri="{FF2B5EF4-FFF2-40B4-BE49-F238E27FC236}">
                <a16:creationId xmlns:a16="http://schemas.microsoft.com/office/drawing/2014/main" id="{69815025-F45D-504A-9FCC-3AD834AAA1E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93535" y="209763"/>
            <a:ext cx="501229" cy="501229"/>
          </a:xfrm>
          <a:prstGeom prst="rect">
            <a:avLst/>
          </a:prstGeom>
        </p:spPr>
      </p:pic>
      <p:pic>
        <p:nvPicPr>
          <p:cNvPr id="30" name="Picture 29">
            <a:extLst>
              <a:ext uri="{FF2B5EF4-FFF2-40B4-BE49-F238E27FC236}">
                <a16:creationId xmlns:a16="http://schemas.microsoft.com/office/drawing/2014/main" id="{0DEAD59D-EFE8-E647-A31E-D0D3639223F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742716" y="218914"/>
            <a:ext cx="368553" cy="501231"/>
          </a:xfrm>
          <a:prstGeom prst="rect">
            <a:avLst/>
          </a:prstGeom>
        </p:spPr>
      </p:pic>
      <p:sp>
        <p:nvSpPr>
          <p:cNvPr id="32" name="TextBox 31">
            <a:extLst>
              <a:ext uri="{FF2B5EF4-FFF2-40B4-BE49-F238E27FC236}">
                <a16:creationId xmlns:a16="http://schemas.microsoft.com/office/drawing/2014/main" id="{DE47EF8D-A64F-D841-9DAF-3DFA29302E05}"/>
              </a:ext>
            </a:extLst>
          </p:cNvPr>
          <p:cNvSpPr txBox="1"/>
          <p:nvPr/>
        </p:nvSpPr>
        <p:spPr>
          <a:xfrm rot="19421793">
            <a:off x="51948" y="2803157"/>
            <a:ext cx="1319785" cy="496098"/>
          </a:xfrm>
          <a:prstGeom prst="rect">
            <a:avLst/>
          </a:prstGeom>
          <a:noFill/>
        </p:spPr>
        <p:txBody>
          <a:bodyPr wrap="none" rtlCol="0">
            <a:spAutoFit/>
          </a:bodyPr>
          <a:lstStyle/>
          <a:p>
            <a:r>
              <a:rPr lang="en-US" sz="3200" dirty="0">
                <a:latin typeface="Calibri" panose="020F0502020204030204" pitchFamily="34" charset="0"/>
              </a:rPr>
              <a:t>Length</a:t>
            </a:r>
          </a:p>
        </p:txBody>
      </p:sp>
    </p:spTree>
    <p:extLst>
      <p:ext uri="{BB962C8B-B14F-4D97-AF65-F5344CB8AC3E}">
        <p14:creationId xmlns:p14="http://schemas.microsoft.com/office/powerpoint/2010/main" val="4083710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49BAC-1312-4E47-BA27-86D97D876A6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5097" y="887185"/>
            <a:ext cx="8133806" cy="5083629"/>
          </a:xfrm>
          <a:prstGeom prst="rect">
            <a:avLst/>
          </a:prstGeom>
        </p:spPr>
      </p:pic>
    </p:spTree>
    <p:extLst>
      <p:ext uri="{BB962C8B-B14F-4D97-AF65-F5344CB8AC3E}">
        <p14:creationId xmlns:p14="http://schemas.microsoft.com/office/powerpoint/2010/main" val="423716018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2456A6-C4B9-0E4B-99EC-F097839522C0}"/>
              </a:ext>
            </a:extLst>
          </p:cNvPr>
          <p:cNvSpPr>
            <a:spLocks noGrp="1"/>
          </p:cNvSpPr>
          <p:nvPr>
            <p:ph idx="1"/>
          </p:nvPr>
        </p:nvSpPr>
        <p:spPr>
          <a:xfrm>
            <a:off x="785901" y="1349041"/>
            <a:ext cx="9190299" cy="5508959"/>
          </a:xfrm>
        </p:spPr>
        <p:txBody>
          <a:bodyPr/>
          <a:lstStyle/>
          <a:p>
            <a:pPr marL="0" indent="0">
              <a:lnSpc>
                <a:spcPct val="200000"/>
              </a:lnSpc>
              <a:buNone/>
            </a:pPr>
            <a:r>
              <a:rPr lang="en-US" sz="2600" dirty="0" err="1"/>
              <a:t>ReDoS</a:t>
            </a:r>
            <a:r>
              <a:rPr lang="en-US" sz="2600" dirty="0"/>
              <a:t>: Regex </a:t>
            </a:r>
            <a:r>
              <a:rPr lang="en-US" sz="2600" b="1" u="sng" dirty="0"/>
              <a:t>+ reachability</a:t>
            </a:r>
            <a:r>
              <a:rPr lang="en-US" sz="2600" dirty="0"/>
              <a:t> [W et al. 2017]</a:t>
            </a:r>
          </a:p>
          <a:p>
            <a:pPr marL="0" indent="0">
              <a:lnSpc>
                <a:spcPct val="200000"/>
              </a:lnSpc>
              <a:buNone/>
            </a:pPr>
            <a:r>
              <a:rPr lang="en-US" sz="2600" dirty="0">
                <a:sym typeface="Wingdings" pitchFamily="2" charset="2"/>
              </a:rPr>
              <a:t>Generalizing modules to applications</a:t>
            </a:r>
          </a:p>
          <a:p>
            <a:pPr marL="0" indent="0">
              <a:lnSpc>
                <a:spcPct val="200000"/>
              </a:lnSpc>
              <a:buNone/>
            </a:pPr>
            <a:endParaRPr lang="en-US" sz="2600" dirty="0">
              <a:sym typeface="Wingdings" pitchFamily="2" charset="2"/>
            </a:endParaRPr>
          </a:p>
        </p:txBody>
      </p:sp>
      <p:sp>
        <p:nvSpPr>
          <p:cNvPr id="3" name="Title 2">
            <a:extLst>
              <a:ext uri="{FF2B5EF4-FFF2-40B4-BE49-F238E27FC236}">
                <a16:creationId xmlns:a16="http://schemas.microsoft.com/office/drawing/2014/main" id="{E248ED25-93EB-AE44-BCC6-8504434EFEB5}"/>
              </a:ext>
            </a:extLst>
          </p:cNvPr>
          <p:cNvSpPr>
            <a:spLocks noGrp="1"/>
          </p:cNvSpPr>
          <p:nvPr>
            <p:ph type="title"/>
          </p:nvPr>
        </p:nvSpPr>
        <p:spPr/>
        <p:txBody>
          <a:bodyPr/>
          <a:lstStyle/>
          <a:p>
            <a:r>
              <a:rPr lang="en-US" dirty="0"/>
              <a:t>Highlighting two limitations of this research</a:t>
            </a:r>
          </a:p>
        </p:txBody>
      </p:sp>
    </p:spTree>
    <p:extLst>
      <p:ext uri="{BB962C8B-B14F-4D97-AF65-F5344CB8AC3E}">
        <p14:creationId xmlns:p14="http://schemas.microsoft.com/office/powerpoint/2010/main" val="2993658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32E81-2549-CC45-9FFA-E18FA8629851}"/>
              </a:ext>
            </a:extLst>
          </p:cNvPr>
          <p:cNvSpPr>
            <a:spLocks noGrp="1"/>
          </p:cNvSpPr>
          <p:nvPr>
            <p:ph type="title"/>
          </p:nvPr>
        </p:nvSpPr>
        <p:spPr>
          <a:xfrm>
            <a:off x="685800" y="2747963"/>
            <a:ext cx="7772400" cy="1740910"/>
          </a:xfrm>
        </p:spPr>
        <p:txBody>
          <a:bodyPr/>
          <a:lstStyle/>
          <a:p>
            <a:r>
              <a:rPr lang="en-US" i="1" dirty="0"/>
              <a:t>Impact</a:t>
            </a:r>
            <a:br>
              <a:rPr lang="en-US" dirty="0"/>
            </a:br>
            <a:br>
              <a:rPr lang="en-US" dirty="0"/>
            </a:br>
            <a:r>
              <a:rPr lang="en-US" dirty="0"/>
              <a:t>Qualitative findings</a:t>
            </a:r>
          </a:p>
        </p:txBody>
      </p:sp>
    </p:spTree>
    <p:extLst>
      <p:ext uri="{BB962C8B-B14F-4D97-AF65-F5344CB8AC3E}">
        <p14:creationId xmlns:p14="http://schemas.microsoft.com/office/powerpoint/2010/main" val="327440959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A4B6828-C47B-0A4A-A8C2-ED8D853760E4}"/>
              </a:ext>
            </a:extLst>
          </p:cNvPr>
          <p:cNvSpPr>
            <a:spLocks noGrp="1"/>
          </p:cNvSpPr>
          <p:nvPr>
            <p:ph idx="1"/>
          </p:nvPr>
        </p:nvSpPr>
        <p:spPr>
          <a:xfrm>
            <a:off x="277148" y="1068514"/>
            <a:ext cx="8557768" cy="5671058"/>
          </a:xfrm>
        </p:spPr>
        <p:txBody>
          <a:bodyPr/>
          <a:lstStyle/>
          <a:p>
            <a:pPr marL="0" indent="0">
              <a:buNone/>
            </a:pPr>
            <a:r>
              <a:rPr lang="en-US" b="1" dirty="0"/>
              <a:t>Methods</a:t>
            </a:r>
          </a:p>
          <a:p>
            <a:r>
              <a:rPr lang="en-US" dirty="0"/>
              <a:t>IRB-approved survey</a:t>
            </a:r>
          </a:p>
          <a:p>
            <a:endParaRPr lang="en-US" dirty="0"/>
          </a:p>
          <a:p>
            <a:pPr marL="0" indent="0">
              <a:buNone/>
            </a:pPr>
            <a:r>
              <a:rPr lang="en-US" b="1" dirty="0"/>
              <a:t>Respondents</a:t>
            </a:r>
          </a:p>
          <a:p>
            <a:pPr marL="0" indent="0">
              <a:buFontTx/>
              <a:buNone/>
            </a:pPr>
            <a:r>
              <a:rPr lang="en-US" dirty="0"/>
              <a:t>The median respondent:</a:t>
            </a:r>
          </a:p>
          <a:p>
            <a:pPr lvl="1"/>
            <a:r>
              <a:rPr kumimoji="1" lang="en-US" kern="1200" dirty="0">
                <a:solidFill>
                  <a:schemeClr val="tx1"/>
                </a:solidFill>
                <a:latin typeface="Arial" pitchFamily="34" charset="0"/>
                <a:cs typeface="Arial" pitchFamily="34" charset="0"/>
              </a:rPr>
              <a:t>3-5 years of professional experience</a:t>
            </a:r>
          </a:p>
          <a:p>
            <a:pPr lvl="1"/>
            <a:r>
              <a:rPr kumimoji="1" lang="en-US" kern="1200" dirty="0">
                <a:solidFill>
                  <a:schemeClr val="tx1"/>
                </a:solidFill>
                <a:latin typeface="Arial" pitchFamily="34" charset="0"/>
                <a:cs typeface="Arial" pitchFamily="34" charset="0"/>
              </a:rPr>
              <a:t>medium-size company</a:t>
            </a:r>
          </a:p>
          <a:p>
            <a:pPr lvl="1"/>
            <a:r>
              <a:rPr kumimoji="1" lang="en-US" kern="1200" dirty="0">
                <a:solidFill>
                  <a:schemeClr val="tx1"/>
                </a:solidFill>
                <a:latin typeface="Arial" pitchFamily="34" charset="0"/>
                <a:cs typeface="Arial" pitchFamily="34" charset="0"/>
              </a:rPr>
              <a:t>intermediate regex skill</a:t>
            </a:r>
            <a:endParaRPr lang="en-US" dirty="0"/>
          </a:p>
          <a:p>
            <a:pPr marL="0" indent="0">
              <a:buNone/>
            </a:pPr>
            <a:endParaRPr lang="en-US" b="1" dirty="0"/>
          </a:p>
          <a:p>
            <a:pPr marL="0" indent="0">
              <a:buNone/>
            </a:pPr>
            <a:r>
              <a:rPr lang="en-US" b="1" dirty="0"/>
              <a:t>Key results (in this paper – see also 	          ASE’19)</a:t>
            </a:r>
            <a:endParaRPr lang="en-US" dirty="0"/>
          </a:p>
          <a:p>
            <a:r>
              <a:rPr lang="en-US" dirty="0"/>
              <a:t>94% of developers re-use regexes</a:t>
            </a:r>
          </a:p>
          <a:p>
            <a:r>
              <a:rPr lang="en-US" dirty="0"/>
              <a:t>When re-using, developers are rarely confident that the regex comes from the same programming language</a:t>
            </a:r>
          </a:p>
        </p:txBody>
      </p:sp>
      <p:sp>
        <p:nvSpPr>
          <p:cNvPr id="3" name="Title 2"/>
          <p:cNvSpPr>
            <a:spLocks noGrp="1"/>
          </p:cNvSpPr>
          <p:nvPr>
            <p:ph type="title"/>
          </p:nvPr>
        </p:nvSpPr>
        <p:spPr>
          <a:xfrm>
            <a:off x="277148" y="118428"/>
            <a:ext cx="8724962" cy="638175"/>
          </a:xfrm>
        </p:spPr>
        <p:txBody>
          <a:bodyPr/>
          <a:lstStyle/>
          <a:p>
            <a:r>
              <a:rPr lang="en-US" sz="2800" dirty="0"/>
              <a:t>158 Respondents: “We re-use regexes across languages”</a:t>
            </a:r>
          </a:p>
        </p:txBody>
      </p:sp>
      <p:pic>
        <p:nvPicPr>
          <p:cNvPr id="12" name="Picture 11">
            <a:extLst>
              <a:ext uri="{FF2B5EF4-FFF2-40B4-BE49-F238E27FC236}">
                <a16:creationId xmlns:a16="http://schemas.microsoft.com/office/drawing/2014/main" id="{92E7ADBA-C1D4-2B47-BC9E-7F15CF723F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36016" y="1416538"/>
            <a:ext cx="735984" cy="738553"/>
          </a:xfrm>
          <a:prstGeom prst="rect">
            <a:avLst/>
          </a:prstGeom>
        </p:spPr>
      </p:pic>
      <p:pic>
        <p:nvPicPr>
          <p:cNvPr id="13" name="Picture 12">
            <a:extLst>
              <a:ext uri="{FF2B5EF4-FFF2-40B4-BE49-F238E27FC236}">
                <a16:creationId xmlns:a16="http://schemas.microsoft.com/office/drawing/2014/main" id="{4094EDD1-A2A7-AD4F-B8AC-DF669B5ED7D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5210" r="2823" b="2900"/>
          <a:stretch/>
        </p:blipFill>
        <p:spPr>
          <a:xfrm>
            <a:off x="4689331" y="1455018"/>
            <a:ext cx="682697" cy="678656"/>
          </a:xfrm>
          <a:prstGeom prst="rect">
            <a:avLst/>
          </a:prstGeom>
        </p:spPr>
      </p:pic>
      <p:pic>
        <p:nvPicPr>
          <p:cNvPr id="14" name="Picture 13">
            <a:extLst>
              <a:ext uri="{FF2B5EF4-FFF2-40B4-BE49-F238E27FC236}">
                <a16:creationId xmlns:a16="http://schemas.microsoft.com/office/drawing/2014/main" id="{8C53D800-6F9E-0F45-98FB-88A03B1E5A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28651" y="1182082"/>
            <a:ext cx="1051162" cy="1051162"/>
          </a:xfrm>
          <a:prstGeom prst="rect">
            <a:avLst/>
          </a:prstGeom>
          <a:ln>
            <a:solidFill>
              <a:schemeClr val="bg2"/>
            </a:solidFill>
          </a:ln>
        </p:spPr>
      </p:pic>
      <p:pic>
        <p:nvPicPr>
          <p:cNvPr id="7" name="Picture 6">
            <a:extLst>
              <a:ext uri="{FF2B5EF4-FFF2-40B4-BE49-F238E27FC236}">
                <a16:creationId xmlns:a16="http://schemas.microsoft.com/office/drawing/2014/main" id="{93F4DAFC-4757-D343-A48E-86287C86FED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855581" y="4492031"/>
            <a:ext cx="704000" cy="910951"/>
          </a:xfrm>
          <a:prstGeom prst="rect">
            <a:avLst/>
          </a:prstGeom>
        </p:spPr>
      </p:pic>
    </p:spTree>
    <p:extLst>
      <p:ext uri="{BB962C8B-B14F-4D97-AF65-F5344CB8AC3E}">
        <p14:creationId xmlns:p14="http://schemas.microsoft.com/office/powerpoint/2010/main" val="3846032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a:t>33 questions, closed / open-ended. IRB.</a:t>
            </a:r>
          </a:p>
          <a:p>
            <a:pPr lvl="1"/>
            <a:r>
              <a:rPr lang="en-US" dirty="0"/>
              <a:t>Regex process, re-use practices, and portability</a:t>
            </a:r>
          </a:p>
          <a:p>
            <a:pPr marL="0" indent="0">
              <a:buNone/>
            </a:pPr>
            <a:r>
              <a:rPr lang="en-US" dirty="0"/>
              <a:t>	</a:t>
            </a:r>
          </a:p>
        </p:txBody>
      </p:sp>
      <p:sp>
        <p:nvSpPr>
          <p:cNvPr id="3" name="Title 2"/>
          <p:cNvSpPr>
            <a:spLocks noGrp="1"/>
          </p:cNvSpPr>
          <p:nvPr>
            <p:ph type="title"/>
          </p:nvPr>
        </p:nvSpPr>
        <p:spPr/>
        <p:txBody>
          <a:bodyPr/>
          <a:lstStyle/>
          <a:p>
            <a:r>
              <a:rPr lang="en-US" dirty="0"/>
              <a:t>Survey methodology and respondents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033" y="2714173"/>
            <a:ext cx="8991414" cy="3483428"/>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91119" y="1085470"/>
            <a:ext cx="735984" cy="738553"/>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t="5210" r="2823" b="2900"/>
          <a:stretch/>
        </p:blipFill>
        <p:spPr>
          <a:xfrm>
            <a:off x="6844434" y="1123950"/>
            <a:ext cx="682697" cy="678656"/>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83754" y="851014"/>
            <a:ext cx="1051162" cy="1051162"/>
          </a:xfrm>
          <a:prstGeom prst="rect">
            <a:avLst/>
          </a:prstGeom>
          <a:ln>
            <a:solidFill>
              <a:schemeClr val="bg2"/>
            </a:solidFill>
          </a:ln>
        </p:spPr>
      </p:pic>
      <p:grpSp>
        <p:nvGrpSpPr>
          <p:cNvPr id="25" name="Median dev"/>
          <p:cNvGrpSpPr/>
          <p:nvPr/>
        </p:nvGrpSpPr>
        <p:grpSpPr>
          <a:xfrm>
            <a:off x="3977860" y="3091508"/>
            <a:ext cx="3233962" cy="3809546"/>
            <a:chOff x="3977860" y="3091508"/>
            <a:chExt cx="3233962" cy="3809546"/>
          </a:xfrm>
        </p:grpSpPr>
        <p:cxnSp>
          <p:nvCxnSpPr>
            <p:cNvPr id="10" name="Straight Connector 9"/>
            <p:cNvCxnSpPr/>
            <p:nvPr/>
          </p:nvCxnSpPr>
          <p:spPr bwMode="auto">
            <a:xfrm rot="60000" flipH="1" flipV="1">
              <a:off x="5564882" y="3091508"/>
              <a:ext cx="29959" cy="3313385"/>
            </a:xfrm>
            <a:prstGeom prst="line">
              <a:avLst/>
            </a:prstGeom>
            <a:noFill/>
            <a:ln w="38100" cap="flat" cmpd="sng" algn="ctr">
              <a:solidFill>
                <a:schemeClr val="accent3"/>
              </a:solidFill>
              <a:prstDash val="solid"/>
              <a:round/>
              <a:headEnd type="none" w="med" len="med"/>
              <a:tailEnd type="none" w="med" len="med"/>
            </a:ln>
            <a:effectLst/>
          </p:spPr>
        </p:cxnSp>
        <p:sp>
          <p:nvSpPr>
            <p:cNvPr id="12" name="TextBox 11"/>
            <p:cNvSpPr txBox="1"/>
            <p:nvPr/>
          </p:nvSpPr>
          <p:spPr>
            <a:xfrm>
              <a:off x="3977860" y="6404893"/>
              <a:ext cx="3233962" cy="496161"/>
            </a:xfrm>
            <a:prstGeom prst="rect">
              <a:avLst/>
            </a:prstGeom>
            <a:noFill/>
          </p:spPr>
          <p:txBody>
            <a:bodyPr wrap="none" rtlCol="0">
              <a:spAutoFit/>
            </a:bodyPr>
            <a:lstStyle/>
            <a:p>
              <a:r>
                <a:rPr lang="en-US" sz="3200" dirty="0">
                  <a:latin typeface="+mj-lt"/>
                </a:rPr>
                <a:t>Median developer</a:t>
              </a:r>
            </a:p>
          </p:txBody>
        </p:sp>
      </p:grpSp>
    </p:spTree>
    <p:extLst>
      <p:ext uri="{BB962C8B-B14F-4D97-AF65-F5344CB8AC3E}">
        <p14:creationId xmlns:p14="http://schemas.microsoft.com/office/powerpoint/2010/main" val="3329310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Respondents re-use regexes across languages</a:t>
            </a:r>
          </a:p>
        </p:txBody>
      </p:sp>
      <p:grpSp>
        <p:nvGrpSpPr>
          <p:cNvPr id="7" name="Group 6"/>
          <p:cNvGrpSpPr/>
          <p:nvPr/>
        </p:nvGrpSpPr>
        <p:grpSpPr>
          <a:xfrm>
            <a:off x="710006" y="1161820"/>
            <a:ext cx="7455048" cy="2441989"/>
            <a:chOff x="1024836" y="1266979"/>
            <a:chExt cx="5122772" cy="1411676"/>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4836" y="1266979"/>
              <a:ext cx="5122772" cy="1411676"/>
            </a:xfrm>
            <a:prstGeom prst="rect">
              <a:avLst/>
            </a:prstGeom>
          </p:spPr>
        </p:pic>
        <p:sp>
          <p:nvSpPr>
            <p:cNvPr id="6" name="Rectangle 5"/>
            <p:cNvSpPr/>
            <p:nvPr/>
          </p:nvSpPr>
          <p:spPr bwMode="auto">
            <a:xfrm>
              <a:off x="1269402" y="1376979"/>
              <a:ext cx="333487" cy="33886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9" name="Group 8"/>
          <p:cNvGrpSpPr/>
          <p:nvPr/>
        </p:nvGrpSpPr>
        <p:grpSpPr>
          <a:xfrm>
            <a:off x="197899" y="3906833"/>
            <a:ext cx="8352554" cy="2450935"/>
            <a:chOff x="197899" y="3906833"/>
            <a:chExt cx="8352554" cy="2450935"/>
          </a:xfrm>
        </p:grpSpPr>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7899" y="3906833"/>
              <a:ext cx="8352554" cy="2450935"/>
            </a:xfrm>
            <a:prstGeom prst="rect">
              <a:avLst/>
            </a:prstGeom>
          </p:spPr>
        </p:pic>
        <p:sp>
          <p:nvSpPr>
            <p:cNvPr id="8" name="Rectangle 7"/>
            <p:cNvSpPr/>
            <p:nvPr/>
          </p:nvSpPr>
          <p:spPr bwMode="auto">
            <a:xfrm>
              <a:off x="1044401" y="3906833"/>
              <a:ext cx="485316" cy="5861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sp>
        <p:nvSpPr>
          <p:cNvPr id="10" name="Rectangle 9"/>
          <p:cNvSpPr/>
          <p:nvPr/>
        </p:nvSpPr>
        <p:spPr>
          <a:xfrm>
            <a:off x="3332203" y="1922149"/>
            <a:ext cx="5072992" cy="437043"/>
          </a:xfrm>
          <a:prstGeom prst="rect">
            <a:avLst/>
          </a:prstGeom>
          <a:ln w="38100">
            <a:solidFill>
              <a:schemeClr val="accent3"/>
            </a:solidFill>
          </a:ln>
        </p:spPr>
        <p:txBody>
          <a:bodyPr wrap="none">
            <a:spAutoFit/>
          </a:bodyPr>
          <a:lstStyle/>
          <a:p>
            <a:r>
              <a:rPr lang="en-US" sz="2800" dirty="0">
                <a:latin typeface="+mj-lt"/>
              </a:rPr>
              <a:t>94% of developers re-use regexes</a:t>
            </a:r>
          </a:p>
        </p:txBody>
      </p:sp>
      <p:sp>
        <p:nvSpPr>
          <p:cNvPr id="11" name="Rectangle 10"/>
          <p:cNvSpPr/>
          <p:nvPr/>
        </p:nvSpPr>
        <p:spPr>
          <a:xfrm>
            <a:off x="133500" y="5848497"/>
            <a:ext cx="8267648" cy="867930"/>
          </a:xfrm>
          <a:prstGeom prst="rect">
            <a:avLst/>
          </a:prstGeom>
          <a:solidFill>
            <a:schemeClr val="bg1"/>
          </a:solidFill>
          <a:ln w="38100">
            <a:solidFill>
              <a:schemeClr val="accent3"/>
            </a:solidFill>
          </a:ln>
        </p:spPr>
        <p:txBody>
          <a:bodyPr wrap="none">
            <a:spAutoFit/>
          </a:bodyPr>
          <a:lstStyle/>
          <a:p>
            <a:r>
              <a:rPr lang="en-US" sz="2800" dirty="0">
                <a:latin typeface="+mj-lt"/>
              </a:rPr>
              <a:t>When re-using, developers are rarely confident that</a:t>
            </a:r>
          </a:p>
          <a:p>
            <a:r>
              <a:rPr lang="en-US" sz="2800" dirty="0">
                <a:latin typeface="+mj-lt"/>
              </a:rPr>
              <a:t>the regex comes from the same programming language</a:t>
            </a:r>
          </a:p>
        </p:txBody>
      </p:sp>
    </p:spTree>
    <p:extLst>
      <p:ext uri="{BB962C8B-B14F-4D97-AF65-F5344CB8AC3E}">
        <p14:creationId xmlns:p14="http://schemas.microsoft.com/office/powerpoint/2010/main" val="2237057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Many engineers do not know about ReDoS</a:t>
            </a:r>
          </a:p>
        </p:txBody>
      </p:sp>
      <p:pic>
        <p:nvPicPr>
          <p:cNvPr id="12" name="Picture 11">
            <a:extLst>
              <a:ext uri="{FF2B5EF4-FFF2-40B4-BE49-F238E27FC236}">
                <a16:creationId xmlns:a16="http://schemas.microsoft.com/office/drawing/2014/main" id="{4A207299-F12B-EF48-B3CE-EBB04F0891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3533" y="954053"/>
            <a:ext cx="7076934" cy="5307701"/>
          </a:xfrm>
          <a:prstGeom prst="rect">
            <a:avLst/>
          </a:prstGeom>
        </p:spPr>
      </p:pic>
    </p:spTree>
    <p:extLst>
      <p:ext uri="{BB962C8B-B14F-4D97-AF65-F5344CB8AC3E}">
        <p14:creationId xmlns:p14="http://schemas.microsoft.com/office/powerpoint/2010/main" val="389337735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410C14-CFB3-E042-97FE-5BD302E53B20}"/>
              </a:ext>
            </a:extLst>
          </p:cNvPr>
          <p:cNvSpPr>
            <a:spLocks noGrp="1"/>
          </p:cNvSpPr>
          <p:nvPr>
            <p:ph type="title"/>
          </p:nvPr>
        </p:nvSpPr>
        <p:spPr/>
        <p:txBody>
          <a:bodyPr/>
          <a:lstStyle/>
          <a:p>
            <a:r>
              <a:rPr lang="en-US" dirty="0"/>
              <a:t>“Complex” regex re-use by module</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3000" y="1110514"/>
            <a:ext cx="7290349" cy="5495237"/>
          </a:xfrm>
          <a:prstGeom prst="rect">
            <a:avLst/>
          </a:prstGeom>
        </p:spPr>
      </p:pic>
      <p:grpSp>
        <p:nvGrpSpPr>
          <p:cNvPr id="6" name="All Dups"/>
          <p:cNvGrpSpPr/>
          <p:nvPr/>
        </p:nvGrpSpPr>
        <p:grpSpPr>
          <a:xfrm>
            <a:off x="1776609" y="1545819"/>
            <a:ext cx="5613079" cy="3972112"/>
            <a:chOff x="1776609" y="1545819"/>
            <a:chExt cx="5613079" cy="3972112"/>
          </a:xfrm>
        </p:grpSpPr>
        <p:sp>
          <p:nvSpPr>
            <p:cNvPr id="37" name="Rectangle 36"/>
            <p:cNvSpPr/>
            <p:nvPr/>
          </p:nvSpPr>
          <p:spPr bwMode="auto">
            <a:xfrm>
              <a:off x="1776609" y="1545819"/>
              <a:ext cx="223579" cy="3972112"/>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40" name="Rectangle 39"/>
            <p:cNvSpPr/>
            <p:nvPr/>
          </p:nvSpPr>
          <p:spPr bwMode="auto">
            <a:xfrm>
              <a:off x="2561207" y="4728234"/>
              <a:ext cx="197399" cy="789697"/>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41" name="Rectangle 40"/>
            <p:cNvSpPr/>
            <p:nvPr/>
          </p:nvSpPr>
          <p:spPr bwMode="auto">
            <a:xfrm>
              <a:off x="3321648" y="3922755"/>
              <a:ext cx="257124" cy="1595175"/>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42" name="Rectangle 41"/>
            <p:cNvSpPr/>
            <p:nvPr/>
          </p:nvSpPr>
          <p:spPr bwMode="auto">
            <a:xfrm>
              <a:off x="4074006" y="3427266"/>
              <a:ext cx="261511" cy="2090664"/>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43" name="Rectangle 42"/>
            <p:cNvSpPr/>
            <p:nvPr/>
          </p:nvSpPr>
          <p:spPr bwMode="auto">
            <a:xfrm>
              <a:off x="4846517" y="3158590"/>
              <a:ext cx="214216" cy="2359340"/>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44" name="Rectangle 43"/>
            <p:cNvSpPr/>
            <p:nvPr/>
          </p:nvSpPr>
          <p:spPr bwMode="auto">
            <a:xfrm>
              <a:off x="5592291" y="4507787"/>
              <a:ext cx="294217" cy="1010143"/>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45" name="Rectangle 44"/>
            <p:cNvSpPr/>
            <p:nvPr/>
          </p:nvSpPr>
          <p:spPr bwMode="auto">
            <a:xfrm>
              <a:off x="6377803" y="2096815"/>
              <a:ext cx="217266" cy="3421116"/>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46" name="Rectangle 45"/>
            <p:cNvSpPr/>
            <p:nvPr/>
          </p:nvSpPr>
          <p:spPr bwMode="auto">
            <a:xfrm>
              <a:off x="7117896" y="5365885"/>
              <a:ext cx="271792" cy="152045"/>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7" name="Inter-lang"/>
          <p:cNvGrpSpPr/>
          <p:nvPr/>
        </p:nvGrpSpPr>
        <p:grpSpPr>
          <a:xfrm>
            <a:off x="2091501" y="3610302"/>
            <a:ext cx="5572320" cy="1932893"/>
            <a:chOff x="2091501" y="3610302"/>
            <a:chExt cx="5572320" cy="1932893"/>
          </a:xfrm>
        </p:grpSpPr>
        <p:sp>
          <p:nvSpPr>
            <p:cNvPr id="34" name="Rectangle 33"/>
            <p:cNvSpPr/>
            <p:nvPr/>
          </p:nvSpPr>
          <p:spPr bwMode="auto">
            <a:xfrm>
              <a:off x="2091501" y="3610302"/>
              <a:ext cx="211096" cy="1907628"/>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48" name="Rectangle 47"/>
            <p:cNvSpPr/>
            <p:nvPr/>
          </p:nvSpPr>
          <p:spPr bwMode="auto">
            <a:xfrm>
              <a:off x="2889562" y="5153025"/>
              <a:ext cx="177024" cy="364906"/>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49" name="Rectangle 48"/>
            <p:cNvSpPr/>
            <p:nvPr/>
          </p:nvSpPr>
          <p:spPr bwMode="auto">
            <a:xfrm>
              <a:off x="3571171" y="4800600"/>
              <a:ext cx="286629" cy="717330"/>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51" name="Rectangle 50"/>
            <p:cNvSpPr/>
            <p:nvPr/>
          </p:nvSpPr>
          <p:spPr bwMode="auto">
            <a:xfrm>
              <a:off x="4358674" y="4876800"/>
              <a:ext cx="284822" cy="641129"/>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52" name="Rectangle 51"/>
            <p:cNvSpPr/>
            <p:nvPr/>
          </p:nvSpPr>
          <p:spPr bwMode="auto">
            <a:xfrm>
              <a:off x="5133814" y="4507786"/>
              <a:ext cx="245748" cy="1010143"/>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53" name="Rectangle 52"/>
            <p:cNvSpPr/>
            <p:nvPr/>
          </p:nvSpPr>
          <p:spPr bwMode="auto">
            <a:xfrm>
              <a:off x="5946590" y="5041900"/>
              <a:ext cx="192213" cy="476030"/>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54" name="Rectangle 53"/>
            <p:cNvSpPr/>
            <p:nvPr/>
          </p:nvSpPr>
          <p:spPr bwMode="auto">
            <a:xfrm>
              <a:off x="6666813" y="4728233"/>
              <a:ext cx="211623" cy="789695"/>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55" name="Rectangle 54"/>
            <p:cNvSpPr/>
            <p:nvPr/>
          </p:nvSpPr>
          <p:spPr bwMode="auto">
            <a:xfrm>
              <a:off x="7392029" y="5422900"/>
              <a:ext cx="271792" cy="120295"/>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8" name="Internet dups"/>
          <p:cNvGrpSpPr/>
          <p:nvPr/>
        </p:nvGrpSpPr>
        <p:grpSpPr>
          <a:xfrm>
            <a:off x="2290999" y="3781425"/>
            <a:ext cx="5505214" cy="1777781"/>
            <a:chOff x="2290999" y="3781425"/>
            <a:chExt cx="5505214" cy="1777781"/>
          </a:xfrm>
        </p:grpSpPr>
        <p:sp>
          <p:nvSpPr>
            <p:cNvPr id="56" name="Rectangle 55"/>
            <p:cNvSpPr/>
            <p:nvPr/>
          </p:nvSpPr>
          <p:spPr bwMode="auto">
            <a:xfrm>
              <a:off x="2290999" y="3781425"/>
              <a:ext cx="213773" cy="1761770"/>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57" name="Rectangle 56"/>
            <p:cNvSpPr/>
            <p:nvPr/>
          </p:nvSpPr>
          <p:spPr bwMode="auto">
            <a:xfrm>
              <a:off x="3049818" y="5291138"/>
              <a:ext cx="177024" cy="268068"/>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58" name="Rectangle 57"/>
            <p:cNvSpPr/>
            <p:nvPr/>
          </p:nvSpPr>
          <p:spPr bwMode="auto">
            <a:xfrm>
              <a:off x="3791790" y="5041899"/>
              <a:ext cx="233261" cy="501295"/>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59" name="Rectangle 58"/>
            <p:cNvSpPr/>
            <p:nvPr/>
          </p:nvSpPr>
          <p:spPr bwMode="auto">
            <a:xfrm>
              <a:off x="4548742" y="5091113"/>
              <a:ext cx="221575" cy="452081"/>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60" name="Rectangle 59"/>
            <p:cNvSpPr/>
            <p:nvPr/>
          </p:nvSpPr>
          <p:spPr bwMode="auto">
            <a:xfrm>
              <a:off x="5329111" y="4869577"/>
              <a:ext cx="211084" cy="664092"/>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61" name="Rectangle 60"/>
            <p:cNvSpPr/>
            <p:nvPr/>
          </p:nvSpPr>
          <p:spPr bwMode="auto">
            <a:xfrm>
              <a:off x="6096524" y="5291138"/>
              <a:ext cx="192213" cy="268068"/>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62" name="Rectangle 61"/>
            <p:cNvSpPr/>
            <p:nvPr/>
          </p:nvSpPr>
          <p:spPr bwMode="auto">
            <a:xfrm>
              <a:off x="6844368" y="5091113"/>
              <a:ext cx="211623" cy="431577"/>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63" name="Rectangle 62"/>
            <p:cNvSpPr/>
            <p:nvPr/>
          </p:nvSpPr>
          <p:spPr bwMode="auto">
            <a:xfrm>
              <a:off x="7569584" y="5472113"/>
              <a:ext cx="226629" cy="61556"/>
            </a:xfrm>
            <a:prstGeom prst="rect">
              <a:avLst/>
            </a:prstGeom>
            <a:no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18" name="Internet sources">
            <a:extLst>
              <a:ext uri="{FF2B5EF4-FFF2-40B4-BE49-F238E27FC236}">
                <a16:creationId xmlns:a16="http://schemas.microsoft.com/office/drawing/2014/main" id="{202D4946-D394-E544-9968-E34378147E8B}"/>
              </a:ext>
            </a:extLst>
          </p:cNvPr>
          <p:cNvGrpSpPr/>
          <p:nvPr/>
        </p:nvGrpSpPr>
        <p:grpSpPr>
          <a:xfrm>
            <a:off x="6631918" y="2110116"/>
            <a:ext cx="2472106" cy="1266510"/>
            <a:chOff x="6302932" y="1506496"/>
            <a:chExt cx="2472106" cy="1266510"/>
          </a:xfrm>
        </p:grpSpPr>
        <p:pic>
          <p:nvPicPr>
            <p:cNvPr id="31" name="Picture 30">
              <a:extLst>
                <a:ext uri="{FF2B5EF4-FFF2-40B4-BE49-F238E27FC236}">
                  <a16:creationId xmlns:a16="http://schemas.microsoft.com/office/drawing/2014/main" id="{4C1EFA5D-8D14-E546-B68C-9577BEA188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02932" y="2454980"/>
              <a:ext cx="2472106" cy="318026"/>
            </a:xfrm>
            <a:prstGeom prst="rect">
              <a:avLst/>
            </a:prstGeom>
          </p:spPr>
        </p:pic>
        <p:pic>
          <p:nvPicPr>
            <p:cNvPr id="32" name="Picture 31">
              <a:extLst>
                <a:ext uri="{FF2B5EF4-FFF2-40B4-BE49-F238E27FC236}">
                  <a16:creationId xmlns:a16="http://schemas.microsoft.com/office/drawing/2014/main" id="{BFB0F0B0-420C-C642-A849-6E01FABA3468}"/>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6970" b="83636" l="23636" r="78788">
                          <a14:foregroundMark x1="64242" y1="20606" x2="78788" y2="40606"/>
                          <a14:foregroundMark x1="41818" y1="41818" x2="66061" y2="50909"/>
                          <a14:foregroundMark x1="38788" y1="55758" x2="62424" y2="58788"/>
                          <a14:foregroundMark x1="36364" y1="69697" x2="63636" y2="67273"/>
                          <a14:foregroundMark x1="73939" y1="61818" x2="73939" y2="78788"/>
                          <a14:foregroundMark x1="27273" y1="60606" x2="26061" y2="79394"/>
                          <a14:foregroundMark x1="26061" y1="83636" x2="72727" y2="83030"/>
                          <a14:foregroundMark x1="72727" y1="46667" x2="52121" y2="30303"/>
                        </a14:backgroundRemoval>
                      </a14:imgEffect>
                    </a14:imgLayer>
                  </a14:imgProps>
                </a:ext>
                <a:ext uri="{28A0092B-C50C-407E-A947-70E740481C1C}">
                  <a14:useLocalDpi xmlns:a14="http://schemas.microsoft.com/office/drawing/2010/main"/>
                </a:ext>
              </a:extLst>
            </a:blip>
            <a:srcRect l="17808" t="9439" r="15436" b="11556"/>
            <a:stretch/>
          </p:blipFill>
          <p:spPr>
            <a:xfrm>
              <a:off x="6636430" y="1506496"/>
              <a:ext cx="753258" cy="891469"/>
            </a:xfrm>
            <a:prstGeom prst="rect">
              <a:avLst/>
            </a:prstGeom>
          </p:spPr>
        </p:pic>
      </p:grpSp>
      <p:cxnSp>
        <p:nvCxnSpPr>
          <p:cNvPr id="20" name="Highlight internet dups">
            <a:extLst>
              <a:ext uri="{FF2B5EF4-FFF2-40B4-BE49-F238E27FC236}">
                <a16:creationId xmlns:a16="http://schemas.microsoft.com/office/drawing/2014/main" id="{A957CA32-CE87-E742-AE68-5B401AD66C04}"/>
              </a:ext>
            </a:extLst>
          </p:cNvPr>
          <p:cNvCxnSpPr>
            <a:cxnSpLocks/>
          </p:cNvCxnSpPr>
          <p:nvPr/>
        </p:nvCxnSpPr>
        <p:spPr bwMode="auto">
          <a:xfrm flipH="1">
            <a:off x="5946591" y="2844666"/>
            <a:ext cx="897777" cy="0"/>
          </a:xfrm>
          <a:prstGeom prst="straightConnector1">
            <a:avLst/>
          </a:prstGeom>
          <a:noFill/>
          <a:ln w="76200" cap="flat" cmpd="sng" algn="ctr">
            <a:solidFill>
              <a:schemeClr val="tx1"/>
            </a:solidFill>
            <a:prstDash val="solid"/>
            <a:round/>
            <a:headEnd type="none" w="med" len="med"/>
            <a:tailEnd type="triangle"/>
          </a:ln>
          <a:effectLst/>
        </p:spPr>
      </p:cxnSp>
      <p:cxnSp>
        <p:nvCxnSpPr>
          <p:cNvPr id="50" name="Highlight All Dups">
            <a:extLst>
              <a:ext uri="{FF2B5EF4-FFF2-40B4-BE49-F238E27FC236}">
                <a16:creationId xmlns:a16="http://schemas.microsoft.com/office/drawing/2014/main" id="{B506F3FF-0AE1-FA49-959E-4F64A8A7E3F9}"/>
              </a:ext>
            </a:extLst>
          </p:cNvPr>
          <p:cNvCxnSpPr>
            <a:cxnSpLocks/>
          </p:cNvCxnSpPr>
          <p:nvPr/>
        </p:nvCxnSpPr>
        <p:spPr bwMode="auto">
          <a:xfrm flipH="1">
            <a:off x="5381930" y="1748557"/>
            <a:ext cx="1302405" cy="0"/>
          </a:xfrm>
          <a:prstGeom prst="straightConnector1">
            <a:avLst/>
          </a:prstGeom>
          <a:noFill/>
          <a:ln w="76200" cap="flat" cmpd="sng" algn="ctr">
            <a:solidFill>
              <a:schemeClr val="tx1"/>
            </a:solidFill>
            <a:prstDash val="solid"/>
            <a:round/>
            <a:headEnd type="none" w="med" len="med"/>
            <a:tailEnd type="triangle"/>
          </a:ln>
          <a:effectLst/>
        </p:spPr>
      </p:cxnSp>
      <p:cxnSp>
        <p:nvCxnSpPr>
          <p:cNvPr id="64" name="Highlight inter-lang dups">
            <a:extLst>
              <a:ext uri="{FF2B5EF4-FFF2-40B4-BE49-F238E27FC236}">
                <a16:creationId xmlns:a16="http://schemas.microsoft.com/office/drawing/2014/main" id="{979435EF-BE91-4748-ABBC-927A31314691}"/>
              </a:ext>
            </a:extLst>
          </p:cNvPr>
          <p:cNvCxnSpPr>
            <a:cxnSpLocks/>
          </p:cNvCxnSpPr>
          <p:nvPr/>
        </p:nvCxnSpPr>
        <p:spPr bwMode="auto">
          <a:xfrm flipH="1">
            <a:off x="6121057" y="2471089"/>
            <a:ext cx="1302405" cy="0"/>
          </a:xfrm>
          <a:prstGeom prst="straightConnector1">
            <a:avLst/>
          </a:prstGeom>
          <a:noFill/>
          <a:ln w="762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61205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6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7F4D882A-5314-FE40-9294-F0193412B0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48177" y="141427"/>
            <a:ext cx="1417764" cy="708882"/>
          </a:xfrm>
          <a:prstGeom prst="rect">
            <a:avLst/>
          </a:prstGeom>
        </p:spPr>
      </p:pic>
      <p:sp>
        <p:nvSpPr>
          <p:cNvPr id="3" name="Title">
            <a:extLst>
              <a:ext uri="{FF2B5EF4-FFF2-40B4-BE49-F238E27FC236}">
                <a16:creationId xmlns:a16="http://schemas.microsoft.com/office/drawing/2014/main" id="{BCD23813-785E-B043-8AFB-4215555E321A}"/>
              </a:ext>
            </a:extLst>
          </p:cNvPr>
          <p:cNvSpPr>
            <a:spLocks noGrp="1"/>
          </p:cNvSpPr>
          <p:nvPr>
            <p:ph type="title"/>
          </p:nvPr>
        </p:nvSpPr>
        <p:spPr/>
        <p:txBody>
          <a:bodyPr/>
          <a:lstStyle/>
          <a:p>
            <a:r>
              <a:rPr lang="en-US" dirty="0"/>
              <a:t>The regex development process </a:t>
            </a:r>
          </a:p>
        </p:txBody>
      </p:sp>
      <p:pic>
        <p:nvPicPr>
          <p:cNvPr id="23" name="Full search"/>
          <p:cNvPicPr>
            <a:picLocks noChangeAspect="1"/>
          </p:cNvPicPr>
          <p:nvPr/>
        </p:nvPicPr>
        <p:blipFill rotWithShape="1">
          <a:blip r:embed="rId4" cstate="email">
            <a:extLst>
              <a:ext uri="{28A0092B-C50C-407E-A947-70E740481C1C}">
                <a14:useLocalDpi xmlns:a14="http://schemas.microsoft.com/office/drawing/2010/main"/>
              </a:ext>
            </a:extLst>
          </a:blip>
          <a:srcRect r="3142"/>
          <a:stretch/>
        </p:blipFill>
        <p:spPr>
          <a:xfrm>
            <a:off x="1251895" y="974218"/>
            <a:ext cx="7025831" cy="3054225"/>
          </a:xfrm>
          <a:prstGeom prst="rect">
            <a:avLst/>
          </a:prstGeom>
          <a:ln>
            <a:noFill/>
          </a:ln>
        </p:spPr>
      </p:pic>
      <p:grpSp>
        <p:nvGrpSpPr>
          <p:cNvPr id="59" name="Click - lucky"/>
          <p:cNvGrpSpPr/>
          <p:nvPr/>
        </p:nvGrpSpPr>
        <p:grpSpPr>
          <a:xfrm>
            <a:off x="4747284" y="3214326"/>
            <a:ext cx="3780217" cy="2293156"/>
            <a:chOff x="4747284" y="3214326"/>
            <a:chExt cx="3780217" cy="2293156"/>
          </a:xfrm>
        </p:grpSpPr>
        <p:pic>
          <p:nvPicPr>
            <p:cNvPr id="24" name="Click"/>
            <p:cNvPicPr>
              <a:picLocks noChangeAspect="1"/>
            </p:cNvPicPr>
            <p:nvPr/>
          </p:nvPicPr>
          <p:blipFill>
            <a:blip r:embed="rId5" cstate="email">
              <a:extLst>
                <a:ext uri="{BEBA8EAE-BF5A-486C-A8C5-ECC9F3942E4B}">
                  <a14:imgProps xmlns:a14="http://schemas.microsoft.com/office/drawing/2010/main">
                    <a14:imgLayer r:embed="rId6">
                      <a14:imgEffect>
                        <a14:backgroundRemoval t="2801" b="99720" l="6061" r="95076">
                          <a14:foregroundMark x1="22348" y1="14286" x2="22348" y2="14286"/>
                          <a14:foregroundMark x1="45833" y1="9804" x2="45833" y2="9804"/>
                          <a14:foregroundMark x1="67045" y1="16807" x2="67045" y2="16807"/>
                          <a14:foregroundMark x1="73485" y1="32493" x2="73485" y2="32493"/>
                          <a14:foregroundMark x1="15909" y1="31653" x2="15909" y2="31653"/>
                        </a14:backgroundRemoval>
                      </a14:imgEffect>
                    </a14:imgLayer>
                  </a14:imgProps>
                </a:ext>
                <a:ext uri="{28A0092B-C50C-407E-A947-70E740481C1C}">
                  <a14:useLocalDpi xmlns:a14="http://schemas.microsoft.com/office/drawing/2010/main"/>
                </a:ext>
              </a:extLst>
            </a:blip>
            <a:stretch>
              <a:fillRect/>
            </a:stretch>
          </p:blipFill>
          <p:spPr>
            <a:xfrm>
              <a:off x="4747284" y="3214326"/>
              <a:ext cx="1695779" cy="2293156"/>
            </a:xfrm>
            <a:prstGeom prst="rect">
              <a:avLst/>
            </a:prstGeom>
          </p:spPr>
        </p:pic>
        <p:pic>
          <p:nvPicPr>
            <p:cNvPr id="25" name="Clover"/>
            <p:cNvPicPr>
              <a:picLocks noChangeAspect="1"/>
            </p:cNvPicPr>
            <p:nvPr/>
          </p:nvPicPr>
          <p:blipFill>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6757059" y="3363781"/>
              <a:ext cx="1770442" cy="1994245"/>
            </a:xfrm>
            <a:prstGeom prst="rect">
              <a:avLst/>
            </a:prstGeom>
          </p:spPr>
        </p:pic>
      </p:grpSp>
      <p:grpSp>
        <p:nvGrpSpPr>
          <p:cNvPr id="49" name="Question"/>
          <p:cNvGrpSpPr/>
          <p:nvPr/>
        </p:nvGrpSpPr>
        <p:grpSpPr>
          <a:xfrm>
            <a:off x="204087" y="1989176"/>
            <a:ext cx="8567728" cy="2468203"/>
            <a:chOff x="204087" y="1989176"/>
            <a:chExt cx="8567728" cy="2468203"/>
          </a:xfrm>
        </p:grpSpPr>
        <p:pic>
          <p:nvPicPr>
            <p:cNvPr id="26" name="Picture 25"/>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04087" y="1989176"/>
              <a:ext cx="8567728" cy="2468203"/>
            </a:xfrm>
            <a:prstGeom prst="rect">
              <a:avLst/>
            </a:prstGeom>
          </p:spPr>
        </p:pic>
        <p:sp>
          <p:nvSpPr>
            <p:cNvPr id="27" name="TextBox 26"/>
            <p:cNvSpPr txBox="1"/>
            <p:nvPr/>
          </p:nvSpPr>
          <p:spPr>
            <a:xfrm>
              <a:off x="6073415" y="3753100"/>
              <a:ext cx="2543517" cy="486287"/>
            </a:xfrm>
            <a:prstGeom prst="rect">
              <a:avLst/>
            </a:prstGeom>
            <a:noFill/>
          </p:spPr>
          <p:txBody>
            <a:bodyPr wrap="none" rtlCol="0">
              <a:spAutoFit/>
            </a:bodyPr>
            <a:lstStyle/>
            <a:p>
              <a:r>
                <a:rPr lang="en-US" sz="3200" dirty="0">
                  <a:latin typeface="Calibri" panose="020F0502020204030204" pitchFamily="34" charset="0"/>
                  <a:sym typeface="Wingdings" panose="05000000000000000000" pitchFamily="2" charset="2"/>
                </a:rPr>
                <a:t> 583K views</a:t>
              </a:r>
              <a:endParaRPr lang="en-US" sz="3200" dirty="0">
                <a:latin typeface="Calibri" panose="020F0502020204030204" pitchFamily="34" charset="0"/>
              </a:endParaRPr>
            </a:p>
          </p:txBody>
        </p:sp>
      </p:grpSp>
      <p:pic>
        <p:nvPicPr>
          <p:cNvPr id="32" name="Answer - non-port"/>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98541" y="2583011"/>
            <a:ext cx="9045459" cy="1389336"/>
          </a:xfrm>
          <a:prstGeom prst="rect">
            <a:avLst/>
          </a:prstGeom>
        </p:spPr>
      </p:pic>
      <p:grpSp>
        <p:nvGrpSpPr>
          <p:cNvPr id="54" name="Match - exp"/>
          <p:cNvGrpSpPr/>
          <p:nvPr/>
        </p:nvGrpSpPr>
        <p:grpSpPr>
          <a:xfrm>
            <a:off x="4913245" y="4705197"/>
            <a:ext cx="3170655" cy="797134"/>
            <a:chOff x="4887540" y="5078628"/>
            <a:chExt cx="3170655" cy="797134"/>
          </a:xfrm>
        </p:grpSpPr>
        <p:grpSp>
          <p:nvGrpSpPr>
            <p:cNvPr id="39" name="Group 38"/>
            <p:cNvGrpSpPr/>
            <p:nvPr/>
          </p:nvGrpSpPr>
          <p:grpSpPr>
            <a:xfrm>
              <a:off x="4887540" y="5085292"/>
              <a:ext cx="3170655" cy="790470"/>
              <a:chOff x="908500" y="4912098"/>
              <a:chExt cx="3170655" cy="790470"/>
            </a:xfrm>
          </p:grpSpPr>
          <p:pic>
            <p:nvPicPr>
              <p:cNvPr id="30" name="Picture 29"/>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0" b="100000" l="0" r="100000">
                            <a14:foregroundMark x1="26389" y1="46512" x2="17593" y2="68837"/>
                            <a14:foregroundMark x1="41667" y1="74884" x2="87500" y2="66977"/>
                            <a14:foregroundMark x1="35185" y1="54419" x2="19444" y2="43721"/>
                          </a14:backgroundRemoval>
                        </a14:imgEffect>
                      </a14:imgLayer>
                    </a14:imgProps>
                  </a:ext>
                  <a:ext uri="{28A0092B-C50C-407E-A947-70E740481C1C}">
                    <a14:useLocalDpi xmlns:a14="http://schemas.microsoft.com/office/drawing/2010/main"/>
                  </a:ext>
                </a:extLst>
              </a:blip>
              <a:srcRect/>
              <a:stretch/>
            </p:blipFill>
            <p:spPr>
              <a:xfrm>
                <a:off x="3434761" y="4912098"/>
                <a:ext cx="644394" cy="644394"/>
              </a:xfrm>
              <a:prstGeom prst="rect">
                <a:avLst/>
              </a:prstGeom>
            </p:spPr>
          </p:pic>
          <p:sp>
            <p:nvSpPr>
              <p:cNvPr id="36" name="TextBox 35"/>
              <p:cNvSpPr txBox="1"/>
              <p:nvPr/>
            </p:nvSpPr>
            <p:spPr>
              <a:xfrm>
                <a:off x="908500" y="5004556"/>
                <a:ext cx="1277914" cy="698012"/>
              </a:xfrm>
              <a:prstGeom prst="rect">
                <a:avLst/>
              </a:prstGeom>
              <a:noFill/>
            </p:spPr>
            <p:txBody>
              <a:bodyPr wrap="none" rtlCol="0">
                <a:spAutoFit/>
              </a:bodyPr>
              <a:lstStyle/>
              <a:p>
                <a:r>
                  <a:rPr lang="en-US" sz="4800" dirty="0">
                    <a:latin typeface="Calibri" panose="020F0502020204030204" pitchFamily="34" charset="0"/>
                  </a:rPr>
                  <a:t>1.23</a:t>
                </a:r>
              </a:p>
            </p:txBody>
          </p:sp>
        </p:grpSp>
        <p:pic>
          <p:nvPicPr>
            <p:cNvPr id="46" name="Picture 10" descr="Image result for green check mark">
              <a:extLst>
                <a:ext uri="{FF2B5EF4-FFF2-40B4-BE49-F238E27FC236}">
                  <a16:creationId xmlns:a16="http://schemas.microsoft.com/office/drawing/2014/main" id="{3480DB4B-AD2D-B149-BC8C-5DB67078832B}"/>
                </a:ext>
              </a:extLst>
            </p:cNvPr>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6222" b="92889" l="4889" r="95111">
                          <a14:foregroundMark x1="5333" y1="57333" x2="5333" y2="57333"/>
                          <a14:foregroundMark x1="22222" y1="92889" x2="22222" y2="92889"/>
                          <a14:foregroundMark x1="90222" y1="10222" x2="90222" y2="10222"/>
                          <a14:foregroundMark x1="95111" y1="6222" x2="95111" y2="6222"/>
                        </a14:backgroundRemoval>
                      </a14:imgEffect>
                    </a14:imgLayer>
                  </a14:imgProps>
                </a:ext>
                <a:ext uri="{28A0092B-C50C-407E-A947-70E740481C1C}">
                  <a14:useLocalDpi xmlns:a14="http://schemas.microsoft.com/office/drawing/2010/main"/>
                </a:ext>
              </a:extLst>
            </a:blip>
            <a:srcRect/>
            <a:stretch>
              <a:fillRect/>
            </a:stretch>
          </p:blipFill>
          <p:spPr bwMode="auto">
            <a:xfrm>
              <a:off x="6485069" y="5078628"/>
              <a:ext cx="657091" cy="6570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Match - surprise"/>
          <p:cNvGrpSpPr/>
          <p:nvPr/>
        </p:nvGrpSpPr>
        <p:grpSpPr>
          <a:xfrm>
            <a:off x="4336626" y="5703195"/>
            <a:ext cx="3760533" cy="800898"/>
            <a:chOff x="4536717" y="5712328"/>
            <a:chExt cx="3760533" cy="800898"/>
          </a:xfrm>
        </p:grpSpPr>
        <p:grpSp>
          <p:nvGrpSpPr>
            <p:cNvPr id="38" name="Group 37"/>
            <p:cNvGrpSpPr/>
            <p:nvPr/>
          </p:nvGrpSpPr>
          <p:grpSpPr>
            <a:xfrm>
              <a:off x="4536717" y="5815214"/>
              <a:ext cx="3760533" cy="698012"/>
              <a:chOff x="557677" y="5642020"/>
              <a:chExt cx="3760533" cy="698012"/>
            </a:xfrm>
          </p:grpSpPr>
          <p:sp>
            <p:nvSpPr>
              <p:cNvPr id="35" name="TextBox 34"/>
              <p:cNvSpPr txBox="1"/>
              <p:nvPr/>
            </p:nvSpPr>
            <p:spPr>
              <a:xfrm>
                <a:off x="557677" y="5642020"/>
                <a:ext cx="1838965" cy="698012"/>
              </a:xfrm>
              <a:prstGeom prst="rect">
                <a:avLst/>
              </a:prstGeom>
              <a:noFill/>
            </p:spPr>
            <p:txBody>
              <a:bodyPr wrap="none" rtlCol="0">
                <a:spAutoFit/>
              </a:bodyPr>
              <a:lstStyle/>
              <a:p>
                <a:r>
                  <a:rPr lang="en-US" sz="4800" dirty="0">
                    <a:latin typeface="Calibri" panose="020F0502020204030204" pitchFamily="34" charset="0"/>
                  </a:rPr>
                  <a:t>\n1.23</a:t>
                </a:r>
              </a:p>
            </p:txBody>
          </p:sp>
          <p:pic>
            <p:nvPicPr>
              <p:cNvPr id="37" name="Picture 36"/>
              <p:cNvPicPr>
                <a:picLocks noChangeAspect="1"/>
              </p:cNvPicPr>
              <p:nvPr/>
            </p:nvPicPr>
            <p:blipFill>
              <a:blip r:embed="rId15" cstate="email">
                <a:extLst>
                  <a:ext uri="{BEBA8EAE-BF5A-486C-A8C5-ECC9F3942E4B}">
                    <a14:imgProps xmlns:a14="http://schemas.microsoft.com/office/drawing/2010/main">
                      <a14:imgLayer r:embed="rId16">
                        <a14:imgEffect>
                          <a14:backgroundRemoval t="0" b="100000" l="0" r="100000">
                            <a14:foregroundMark x1="41315" y1="11005" x2="27230" y2="43062"/>
                            <a14:foregroundMark x1="61972" y1="37799" x2="97183" y2="46411"/>
                            <a14:foregroundMark x1="69014" y1="23445" x2="76056" y2="62679"/>
                            <a14:foregroundMark x1="61972" y1="21531" x2="939" y2="55502"/>
                            <a14:foregroundMark x1="18310" y1="33971" x2="76056" y2="26794"/>
                            <a14:foregroundMark x1="76056" y1="21531" x2="74648" y2="50239"/>
                            <a14:foregroundMark x1="81221" y1="58852" x2="41315" y2="52153"/>
                            <a14:foregroundMark x1="61972" y1="53589" x2="36150" y2="84211"/>
                            <a14:foregroundMark x1="34272" y1="85646" x2="32394" y2="53589"/>
                            <a14:foregroundMark x1="27230" y1="58852" x2="20188" y2="50239"/>
                            <a14:foregroundMark x1="84977" y1="23445" x2="30516" y2="25359"/>
                          </a14:backgroundRemoval>
                        </a14:imgEffect>
                      </a14:imgLayer>
                    </a14:imgProps>
                  </a:ext>
                  <a:ext uri="{28A0092B-C50C-407E-A947-70E740481C1C}">
                    <a14:useLocalDpi xmlns:a14="http://schemas.microsoft.com/office/drawing/2010/main"/>
                  </a:ext>
                </a:extLst>
              </a:blip>
              <a:stretch>
                <a:fillRect/>
              </a:stretch>
            </p:blipFill>
            <p:spPr>
              <a:xfrm flipH="1">
                <a:off x="3656561" y="5642020"/>
                <a:ext cx="661649" cy="649224"/>
              </a:xfrm>
              <a:prstGeom prst="rect">
                <a:avLst/>
              </a:prstGeom>
            </p:spPr>
          </p:pic>
        </p:grpSp>
        <p:pic>
          <p:nvPicPr>
            <p:cNvPr id="47" name="Picture 10" descr="Image result for green check mark">
              <a:extLst>
                <a:ext uri="{FF2B5EF4-FFF2-40B4-BE49-F238E27FC236}">
                  <a16:creationId xmlns:a16="http://schemas.microsoft.com/office/drawing/2014/main" id="{3480DB4B-AD2D-B149-BC8C-5DB67078832B}"/>
                </a:ext>
              </a:extLst>
            </p:cNvPr>
            <p:cNvPicPr>
              <a:picLocks noChangeAspect="1" noChangeArrowheads="1"/>
            </p:cNvPicPr>
            <p:nvPr/>
          </p:nvPicPr>
          <p:blipFill>
            <a:blip r:embed="rId13" cstate="email">
              <a:extLst>
                <a:ext uri="{BEBA8EAE-BF5A-486C-A8C5-ECC9F3942E4B}">
                  <a14:imgProps xmlns:a14="http://schemas.microsoft.com/office/drawing/2010/main">
                    <a14:imgLayer r:embed="rId17">
                      <a14:imgEffect>
                        <a14:backgroundRemoval t="6222" b="92889" l="4889" r="95111">
                          <a14:foregroundMark x1="5333" y1="57333" x2="5333" y2="57333"/>
                          <a14:foregroundMark x1="22222" y1="92889" x2="22222" y2="92889"/>
                          <a14:foregroundMark x1="90222" y1="10222" x2="90222" y2="10222"/>
                          <a14:foregroundMark x1="95111" y1="6222" x2="95111" y2="6222"/>
                        </a14:backgroundRemoval>
                      </a14:imgEffect>
                    </a14:imgLayer>
                  </a14:imgProps>
                </a:ext>
                <a:ext uri="{28A0092B-C50C-407E-A947-70E740481C1C}">
                  <a14:useLocalDpi xmlns:a14="http://schemas.microsoft.com/office/drawing/2010/main"/>
                </a:ext>
              </a:extLst>
            </a:blip>
            <a:srcRect/>
            <a:stretch>
              <a:fillRect/>
            </a:stretch>
          </p:blipFill>
          <p:spPr bwMode="auto">
            <a:xfrm>
              <a:off x="6704835" y="5712328"/>
              <a:ext cx="657091" cy="6570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Ruby regex"/>
          <p:cNvGrpSpPr/>
          <p:nvPr/>
        </p:nvGrpSpPr>
        <p:grpSpPr>
          <a:xfrm>
            <a:off x="604450" y="4815764"/>
            <a:ext cx="3738524" cy="1338016"/>
            <a:chOff x="758521" y="5177750"/>
            <a:chExt cx="3738524" cy="1338016"/>
          </a:xfrm>
        </p:grpSpPr>
        <p:pic>
          <p:nvPicPr>
            <p:cNvPr id="43" name="Ruby">
              <a:extLst>
                <a:ext uri="{FF2B5EF4-FFF2-40B4-BE49-F238E27FC236}">
                  <a16:creationId xmlns:a16="http://schemas.microsoft.com/office/drawing/2014/main" id="{7F4D882A-5314-FE40-9294-F0193412B0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7143" y="5177750"/>
              <a:ext cx="1417764" cy="708882"/>
            </a:xfrm>
            <a:prstGeom prst="rect">
              <a:avLst/>
            </a:prstGeom>
          </p:spPr>
        </p:pic>
        <p:sp>
          <p:nvSpPr>
            <p:cNvPr id="56" name="TextBox 55"/>
            <p:cNvSpPr txBox="1"/>
            <p:nvPr/>
          </p:nvSpPr>
          <p:spPr>
            <a:xfrm>
              <a:off x="758521" y="5918679"/>
              <a:ext cx="3738524" cy="597087"/>
            </a:xfrm>
            <a:prstGeom prst="rect">
              <a:avLst/>
            </a:prstGeom>
            <a:noFill/>
          </p:spPr>
          <p:txBody>
            <a:bodyPr wrap="none" rtlCol="0">
              <a:spAutoFit/>
            </a:bodyPr>
            <a:lstStyle/>
            <a:p>
              <a:r>
                <a:rPr lang="en-US" sz="4000" dirty="0">
                  <a:latin typeface="Calibri" panose="020F0502020204030204" pitchFamily="34" charset="0"/>
                </a:rPr>
                <a:t>^\d+(\.\d{1,2})?$</a:t>
              </a:r>
            </a:p>
          </p:txBody>
        </p:sp>
      </p:grpSp>
      <p:cxnSp>
        <p:nvCxnSpPr>
          <p:cNvPr id="63" name="Elbow Connector 62"/>
          <p:cNvCxnSpPr/>
          <p:nvPr/>
        </p:nvCxnSpPr>
        <p:spPr bwMode="auto">
          <a:xfrm rot="10800000" flipV="1">
            <a:off x="782054" y="5164770"/>
            <a:ext cx="971019" cy="342712"/>
          </a:xfrm>
          <a:prstGeom prst="bentConnector3">
            <a:avLst>
              <a:gd name="adj1" fmla="val 99563"/>
            </a:avLst>
          </a:prstGeom>
          <a:noFill/>
          <a:ln w="57150" cap="flat" cmpd="sng" algn="ctr">
            <a:solidFill>
              <a:schemeClr val="accent3"/>
            </a:solidFill>
            <a:prstDash val="solid"/>
            <a:round/>
            <a:headEnd type="none" w="med" len="med"/>
            <a:tailEnd type="triangle"/>
          </a:ln>
          <a:effectLst/>
        </p:spPr>
      </p:cxnSp>
    </p:spTree>
    <p:extLst>
      <p:ext uri="{BB962C8B-B14F-4D97-AF65-F5344CB8AC3E}">
        <p14:creationId xmlns:p14="http://schemas.microsoft.com/office/powerpoint/2010/main" val="1701377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9745E0-8160-4B4B-833A-8FC82858C41C}"/>
              </a:ext>
            </a:extLst>
          </p:cNvPr>
          <p:cNvSpPr>
            <a:spLocks noGrp="1"/>
          </p:cNvSpPr>
          <p:nvPr>
            <p:ph type="title"/>
          </p:nvPr>
        </p:nvSpPr>
        <p:spPr/>
        <p:txBody>
          <a:bodyPr/>
          <a:lstStyle/>
          <a:p>
            <a:r>
              <a:rPr lang="en-US" dirty="0"/>
              <a:t>Stack Overflow Outage – July 2016</a:t>
            </a:r>
          </a:p>
        </p:txBody>
      </p:sp>
      <p:grpSp>
        <p:nvGrpSpPr>
          <p:cNvPr id="31" name="SO - large">
            <a:extLst>
              <a:ext uri="{FF2B5EF4-FFF2-40B4-BE49-F238E27FC236}">
                <a16:creationId xmlns:a16="http://schemas.microsoft.com/office/drawing/2014/main" id="{52FB82E8-7B09-3641-891C-688ED627F927}"/>
              </a:ext>
            </a:extLst>
          </p:cNvPr>
          <p:cNvGrpSpPr/>
          <p:nvPr/>
        </p:nvGrpSpPr>
        <p:grpSpPr>
          <a:xfrm>
            <a:off x="2655150" y="1705081"/>
            <a:ext cx="3594387" cy="3091546"/>
            <a:chOff x="1295644" y="2297407"/>
            <a:chExt cx="2468498" cy="2011116"/>
          </a:xfrm>
        </p:grpSpPr>
        <p:pic>
          <p:nvPicPr>
            <p:cNvPr id="32" name="Stack Overflow" descr="A picture containing drawing&#10;&#10;Description automatically generated">
              <a:extLst>
                <a:ext uri="{FF2B5EF4-FFF2-40B4-BE49-F238E27FC236}">
                  <a16:creationId xmlns:a16="http://schemas.microsoft.com/office/drawing/2014/main" id="{7AE210A3-BBEA-0944-A082-788B4F37EF67}"/>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865736" y="2297407"/>
              <a:ext cx="1328314" cy="1459685"/>
            </a:xfrm>
            <a:prstGeom prst="rect">
              <a:avLst/>
            </a:prstGeom>
          </p:spPr>
        </p:pic>
        <p:pic>
          <p:nvPicPr>
            <p:cNvPr id="33" name="Picture 32" descr="A picture containing drawing&#10;&#10;Description automatically generated">
              <a:extLst>
                <a:ext uri="{FF2B5EF4-FFF2-40B4-BE49-F238E27FC236}">
                  <a16:creationId xmlns:a16="http://schemas.microsoft.com/office/drawing/2014/main" id="{11E4D844-4AC3-454D-ABFC-573B5A8E7436}"/>
                </a:ext>
              </a:extLst>
            </p:cNvPr>
            <p:cNvPicPr>
              <a:picLocks noChangeAspect="1"/>
            </p:cNvPicPr>
            <p:nvPr/>
          </p:nvPicPr>
          <p:blipFill rotWithShape="1">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1295644" y="3594394"/>
              <a:ext cx="2468498" cy="714129"/>
            </a:xfrm>
            <a:prstGeom prst="rect">
              <a:avLst/>
            </a:prstGeom>
          </p:spPr>
        </p:pic>
      </p:grpSp>
      <p:pic>
        <p:nvPicPr>
          <p:cNvPr id="2" name="SO - small">
            <a:extLst>
              <a:ext uri="{FF2B5EF4-FFF2-40B4-BE49-F238E27FC236}">
                <a16:creationId xmlns:a16="http://schemas.microsoft.com/office/drawing/2014/main" id="{35A52F38-4BAE-D94F-87FD-C3DB82ABCC7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17324" y="0"/>
            <a:ext cx="874090" cy="716393"/>
          </a:xfrm>
          <a:prstGeom prst="rect">
            <a:avLst/>
          </a:prstGeom>
        </p:spPr>
      </p:pic>
      <p:sp>
        <p:nvSpPr>
          <p:cNvPr id="7" name="Regex">
            <a:extLst>
              <a:ext uri="{FF2B5EF4-FFF2-40B4-BE49-F238E27FC236}">
                <a16:creationId xmlns:a16="http://schemas.microsoft.com/office/drawing/2014/main" id="{DFB36BB6-9C70-3F4F-A11D-EE89000CEB99}"/>
              </a:ext>
            </a:extLst>
          </p:cNvPr>
          <p:cNvSpPr/>
          <p:nvPr/>
        </p:nvSpPr>
        <p:spPr bwMode="auto">
          <a:xfrm>
            <a:off x="3278947" y="890358"/>
            <a:ext cx="2346789" cy="694003"/>
          </a:xfrm>
          <a:prstGeom prst="ellipse">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r>
              <a:rPr kumimoji="0" lang="en-US" sz="2400" b="0" i="0" u="none" strike="noStrike" cap="none" normalizeH="0" baseline="0" dirty="0">
                <a:ln>
                  <a:noFill/>
                </a:ln>
                <a:solidFill>
                  <a:schemeClr val="tx1"/>
                </a:solidFill>
                <a:effectLst/>
                <a:latin typeface="Comic Sans MS" panose="030F0902030302020204" pitchFamily="66" charset="0"/>
              </a:rPr>
              <a:t>/^.*\s+$/</a:t>
            </a:r>
          </a:p>
        </p:txBody>
      </p:sp>
      <p:pic>
        <p:nvPicPr>
          <p:cNvPr id="8" name="SO post">
            <a:extLst>
              <a:ext uri="{FF2B5EF4-FFF2-40B4-BE49-F238E27FC236}">
                <a16:creationId xmlns:a16="http://schemas.microsoft.com/office/drawing/2014/main" id="{54CE3694-6EF3-F448-A956-A217F0D1960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68400" y="2574711"/>
            <a:ext cx="6861357" cy="2231082"/>
          </a:xfrm>
          <a:prstGeom prst="rect">
            <a:avLst/>
          </a:prstGeom>
          <a:ln>
            <a:solidFill>
              <a:schemeClr val="tx2">
                <a:lumMod val="40000"/>
                <a:lumOff val="60000"/>
              </a:schemeClr>
            </a:solidFill>
          </a:ln>
        </p:spPr>
      </p:pic>
      <p:grpSp>
        <p:nvGrpSpPr>
          <p:cNvPr id="10" name="Beginning and end of line">
            <a:extLst>
              <a:ext uri="{FF2B5EF4-FFF2-40B4-BE49-F238E27FC236}">
                <a16:creationId xmlns:a16="http://schemas.microsoft.com/office/drawing/2014/main" id="{9DA5613A-F781-C94D-B2A5-CE6285828B83}"/>
              </a:ext>
            </a:extLst>
          </p:cNvPr>
          <p:cNvGrpSpPr/>
          <p:nvPr/>
        </p:nvGrpSpPr>
        <p:grpSpPr>
          <a:xfrm>
            <a:off x="1284283" y="3833556"/>
            <a:ext cx="4653753" cy="868826"/>
            <a:chOff x="1875536" y="2885311"/>
            <a:chExt cx="4653753" cy="868826"/>
          </a:xfrm>
        </p:grpSpPr>
        <p:sp>
          <p:nvSpPr>
            <p:cNvPr id="9" name="Rectangle 8">
              <a:extLst>
                <a:ext uri="{FF2B5EF4-FFF2-40B4-BE49-F238E27FC236}">
                  <a16:creationId xmlns:a16="http://schemas.microsoft.com/office/drawing/2014/main" id="{8093D486-A4D1-B543-A98E-A91D2071E8C7}"/>
                </a:ext>
              </a:extLst>
            </p:cNvPr>
            <p:cNvSpPr/>
            <p:nvPr/>
          </p:nvSpPr>
          <p:spPr bwMode="auto">
            <a:xfrm>
              <a:off x="1875536" y="2885311"/>
              <a:ext cx="182225" cy="20032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b="0" i="0" u="none" strike="noStrike" cap="none" normalizeH="0" baseline="0">
                <a:ln>
                  <a:noFill/>
                </a:ln>
                <a:solidFill>
                  <a:schemeClr val="tx1"/>
                </a:solidFill>
                <a:effectLst/>
                <a:latin typeface="Arial" pitchFamily="34" charset="0"/>
                <a:cs typeface="Arial" pitchFamily="34" charset="0"/>
              </a:endParaRPr>
            </a:p>
          </p:txBody>
        </p:sp>
        <p:sp>
          <p:nvSpPr>
            <p:cNvPr id="14" name="Rectangle 13">
              <a:extLst>
                <a:ext uri="{FF2B5EF4-FFF2-40B4-BE49-F238E27FC236}">
                  <a16:creationId xmlns:a16="http://schemas.microsoft.com/office/drawing/2014/main" id="{5A19BF11-841F-174B-8E66-98CEFE4303DE}"/>
                </a:ext>
              </a:extLst>
            </p:cNvPr>
            <p:cNvSpPr/>
            <p:nvPr/>
          </p:nvSpPr>
          <p:spPr bwMode="auto">
            <a:xfrm>
              <a:off x="4389771" y="3238263"/>
              <a:ext cx="182225" cy="20032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b="0" i="0" u="none" strike="noStrike" cap="none" normalizeH="0" baseline="0">
                <a:ln>
                  <a:noFill/>
                </a:ln>
                <a:solidFill>
                  <a:schemeClr val="tx1"/>
                </a:solidFill>
                <a:effectLst/>
                <a:latin typeface="Arial" pitchFamily="34" charset="0"/>
                <a:cs typeface="Arial" pitchFamily="34" charset="0"/>
              </a:endParaRPr>
            </a:p>
          </p:txBody>
        </p:sp>
        <p:sp>
          <p:nvSpPr>
            <p:cNvPr id="15" name="Rectangle 14">
              <a:extLst>
                <a:ext uri="{FF2B5EF4-FFF2-40B4-BE49-F238E27FC236}">
                  <a16:creationId xmlns:a16="http://schemas.microsoft.com/office/drawing/2014/main" id="{1EBD8939-D099-654F-8FD3-5F23F51CBC40}"/>
                </a:ext>
              </a:extLst>
            </p:cNvPr>
            <p:cNvSpPr/>
            <p:nvPr/>
          </p:nvSpPr>
          <p:spPr bwMode="auto">
            <a:xfrm>
              <a:off x="1875537" y="3553810"/>
              <a:ext cx="182225" cy="20032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b="0" i="0" u="none" strike="noStrike" cap="none" normalizeH="0" baseline="0">
                <a:ln>
                  <a:noFill/>
                </a:ln>
                <a:solidFill>
                  <a:schemeClr val="tx1"/>
                </a:solidFill>
                <a:effectLst/>
                <a:latin typeface="Arial" pitchFamily="34" charset="0"/>
                <a:cs typeface="Arial" pitchFamily="34" charset="0"/>
              </a:endParaRPr>
            </a:p>
          </p:txBody>
        </p:sp>
        <p:sp>
          <p:nvSpPr>
            <p:cNvPr id="16" name="Rectangle 15">
              <a:extLst>
                <a:ext uri="{FF2B5EF4-FFF2-40B4-BE49-F238E27FC236}">
                  <a16:creationId xmlns:a16="http://schemas.microsoft.com/office/drawing/2014/main" id="{AB575343-8987-B145-A0F5-9D7485771E1B}"/>
                </a:ext>
              </a:extLst>
            </p:cNvPr>
            <p:cNvSpPr/>
            <p:nvPr/>
          </p:nvSpPr>
          <p:spPr bwMode="auto">
            <a:xfrm>
              <a:off x="6347064" y="3553809"/>
              <a:ext cx="182225" cy="20032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b="0" i="0" u="none" strike="noStrike" cap="none" normalizeH="0" baseline="0">
                <a:ln>
                  <a:noFill/>
                </a:ln>
                <a:solidFill>
                  <a:schemeClr val="tx1"/>
                </a:solidFill>
                <a:effectLst/>
                <a:latin typeface="Arial" pitchFamily="34" charset="0"/>
                <a:cs typeface="Arial" pitchFamily="34" charset="0"/>
              </a:endParaRPr>
            </a:p>
          </p:txBody>
        </p:sp>
      </p:grpSp>
      <p:grpSp>
        <p:nvGrpSpPr>
          <p:cNvPr id="37" name="Ambig label">
            <a:extLst>
              <a:ext uri="{FF2B5EF4-FFF2-40B4-BE49-F238E27FC236}">
                <a16:creationId xmlns:a16="http://schemas.microsoft.com/office/drawing/2014/main" id="{662A84C6-8EF3-7B4E-B593-1DA45703264E}"/>
              </a:ext>
            </a:extLst>
          </p:cNvPr>
          <p:cNvGrpSpPr/>
          <p:nvPr/>
        </p:nvGrpSpPr>
        <p:grpSpPr>
          <a:xfrm>
            <a:off x="1625585" y="2385390"/>
            <a:ext cx="5396734" cy="4393396"/>
            <a:chOff x="1625585" y="2327334"/>
            <a:chExt cx="5396734" cy="4393396"/>
          </a:xfrm>
        </p:grpSpPr>
        <p:cxnSp>
          <p:nvCxnSpPr>
            <p:cNvPr id="24" name="Straight Arrow Connector 23">
              <a:extLst>
                <a:ext uri="{FF2B5EF4-FFF2-40B4-BE49-F238E27FC236}">
                  <a16:creationId xmlns:a16="http://schemas.microsoft.com/office/drawing/2014/main" id="{BBEE2E91-C66A-A845-8E7F-3BDDDDAD73F5}"/>
                </a:ext>
              </a:extLst>
            </p:cNvPr>
            <p:cNvCxnSpPr>
              <a:cxnSpLocks/>
              <a:stCxn id="29" idx="0"/>
            </p:cNvCxnSpPr>
            <p:nvPr/>
          </p:nvCxnSpPr>
          <p:spPr bwMode="auto">
            <a:xfrm flipH="1" flipV="1">
              <a:off x="3485273" y="2327334"/>
              <a:ext cx="838679" cy="2891190"/>
            </a:xfrm>
            <a:prstGeom prst="straightConnector1">
              <a:avLst/>
            </a:prstGeom>
            <a:noFill/>
            <a:ln w="57150" cap="flat" cmpd="sng" algn="ctr">
              <a:solidFill>
                <a:schemeClr val="tx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C657D4E7-01D5-704D-9416-E23725AE9783}"/>
                </a:ext>
              </a:extLst>
            </p:cNvPr>
            <p:cNvCxnSpPr>
              <a:cxnSpLocks/>
              <a:stCxn id="29" idx="0"/>
            </p:cNvCxnSpPr>
            <p:nvPr/>
          </p:nvCxnSpPr>
          <p:spPr bwMode="auto">
            <a:xfrm flipV="1">
              <a:off x="4323952" y="2327334"/>
              <a:ext cx="1118094" cy="2891190"/>
            </a:xfrm>
            <a:prstGeom prst="straightConnector1">
              <a:avLst/>
            </a:prstGeom>
            <a:noFill/>
            <a:ln w="5715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6FACE35-96C9-C546-BB9B-ACD1D822BD3B}"/>
                    </a:ext>
                  </a:extLst>
                </p:cNvPr>
                <p:cNvSpPr txBox="1"/>
                <p:nvPr/>
              </p:nvSpPr>
              <p:spPr>
                <a:xfrm>
                  <a:off x="1625585" y="5218524"/>
                  <a:ext cx="5396734" cy="1502206"/>
                </a:xfrm>
                <a:prstGeom prst="rect">
                  <a:avLst/>
                </a:prstGeom>
                <a:noFill/>
              </p:spPr>
              <p:txBody>
                <a:bodyPr wrap="none" rtlCol="0">
                  <a:spAutoFit/>
                </a:bodyPr>
                <a:lstStyle/>
                <a:p>
                  <a:r>
                    <a:rPr lang="en-US" sz="2400" dirty="0">
                      <a:latin typeface="Calibri" panose="020F0502020204030204" pitchFamily="34" charset="0"/>
                    </a:rPr>
                    <a:t>Quadratically ambiguous</a:t>
                  </a:r>
                </a:p>
                <a:p>
                  <a:pPr marL="342900" indent="-342900">
                    <a:buFont typeface="Arial" panose="020B0604020202020204" pitchFamily="34" charset="0"/>
                    <a:buChar char="•"/>
                  </a:pPr>
                  <a:r>
                    <a:rPr lang="en-US" sz="2400" dirty="0">
                      <a:latin typeface="Calibri" panose="020F0502020204030204" pitchFamily="34" charset="0"/>
                    </a:rPr>
                    <a:t>Two ways to match “tab tab tab”</a:t>
                  </a:r>
                </a:p>
                <a:p>
                  <a:pPr marL="342900" indent="-342900">
                    <a:buFont typeface="Arial" panose="020B0604020202020204" pitchFamily="34" charset="0"/>
                    <a:buChar char="•"/>
                  </a:pPr>
                  <a:r>
                    <a:rPr lang="en-US" sz="2400" i="1" dirty="0">
                      <a:latin typeface="Calibri" panose="020F0502020204030204" pitchFamily="34" charset="0"/>
                    </a:rPr>
                    <a:t>n-1 </a:t>
                  </a:r>
                  <a:r>
                    <a:rPr lang="en-US" sz="2400" dirty="0">
                      <a:latin typeface="Calibri" panose="020F0502020204030204" pitchFamily="34" charset="0"/>
                    </a:rPr>
                    <a:t>ways to match </a:t>
                  </a:r>
                  <a:r>
                    <a:rPr lang="en-US" sz="2400" i="1" dirty="0">
                      <a:latin typeface="Calibri" panose="020F0502020204030204" pitchFamily="34" charset="0"/>
                    </a:rPr>
                    <a:t>n</a:t>
                  </a:r>
                  <a:r>
                    <a:rPr lang="en-US" sz="2400" dirty="0">
                      <a:latin typeface="Calibri" panose="020F0502020204030204" pitchFamily="34" charset="0"/>
                    </a:rPr>
                    <a:t> tabs</a:t>
                  </a:r>
                </a:p>
                <a:p>
                  <a:pPr marL="342900" indent="-342900">
                    <a:buFont typeface="Arial" panose="020B0604020202020204" pitchFamily="34" charset="0"/>
                    <a:buChar char="•"/>
                  </a:pPr>
                  <a:r>
                    <a:rPr lang="en-US" sz="2400" dirty="0">
                      <a:latin typeface="Calibri" panose="020F0502020204030204" pitchFamily="34" charset="0"/>
                    </a:rPr>
                    <a:t>….at a cost of </a:t>
                  </a:r>
                  <a:r>
                    <a:rPr lang="en-US" sz="2400" i="1" dirty="0">
                      <a:latin typeface="Calibri" panose="020F0502020204030204" pitchFamily="34" charset="0"/>
                    </a:rPr>
                    <a:t>n + n-1 + n-2 + … + 1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i="1" dirty="0">
                      <a:latin typeface="Calibri" panose="020F0502020204030204" pitchFamily="34" charset="0"/>
                    </a:rPr>
                    <a:t> </a:t>
                  </a:r>
                  <a:r>
                    <a:rPr lang="en-US" sz="2400" b="1" i="1" u="sng" dirty="0">
                      <a:latin typeface="Calibri" panose="020F0502020204030204" pitchFamily="34" charset="0"/>
                    </a:rPr>
                    <a:t>n</a:t>
                  </a:r>
                  <a:r>
                    <a:rPr lang="en-US" sz="2400" b="1" i="1" u="sng" baseline="30000" dirty="0">
                      <a:latin typeface="Calibri" panose="020F0502020204030204" pitchFamily="34" charset="0"/>
                    </a:rPr>
                    <a:t>2</a:t>
                  </a:r>
                  <a:endParaRPr lang="en-US" sz="2400" b="1" u="sng" dirty="0">
                    <a:latin typeface="Calibri" panose="020F0502020204030204" pitchFamily="34" charset="0"/>
                  </a:endParaRPr>
                </a:p>
              </p:txBody>
            </p:sp>
          </mc:Choice>
          <mc:Fallback xmlns="">
            <p:sp>
              <p:nvSpPr>
                <p:cNvPr id="29" name="TextBox 28">
                  <a:extLst>
                    <a:ext uri="{FF2B5EF4-FFF2-40B4-BE49-F238E27FC236}">
                      <a16:creationId xmlns:a16="http://schemas.microsoft.com/office/drawing/2014/main" id="{36FACE35-96C9-C546-BB9B-ACD1D822BD3B}"/>
                    </a:ext>
                  </a:extLst>
                </p:cNvPr>
                <p:cNvSpPr txBox="1">
                  <a:spLocks noRot="1" noChangeAspect="1" noMove="1" noResize="1" noEditPoints="1" noAdjustHandles="1" noChangeArrowheads="1" noChangeShapeType="1" noTextEdit="1"/>
                </p:cNvSpPr>
                <p:nvPr/>
              </p:nvSpPr>
              <p:spPr>
                <a:xfrm>
                  <a:off x="1625585" y="5218524"/>
                  <a:ext cx="5396734" cy="1502206"/>
                </a:xfrm>
                <a:prstGeom prst="rect">
                  <a:avLst/>
                </a:prstGeom>
                <a:blipFill>
                  <a:blip r:embed="rId9"/>
                  <a:stretch>
                    <a:fillRect l="-1643" t="-6667" b="-7500"/>
                  </a:stretch>
                </a:blipFill>
              </p:spPr>
              <p:txBody>
                <a:bodyPr/>
                <a:lstStyle/>
                <a:p>
                  <a:r>
                    <a:rPr lang="en-US">
                      <a:noFill/>
                    </a:rPr>
                    <a:t> </a:t>
                  </a:r>
                </a:p>
              </p:txBody>
            </p:sp>
          </mc:Fallback>
        </mc:AlternateContent>
      </p:grpSp>
      <p:pic>
        <p:nvPicPr>
          <p:cNvPr id="39" name="RR diagram">
            <a:extLst>
              <a:ext uri="{FF2B5EF4-FFF2-40B4-BE49-F238E27FC236}">
                <a16:creationId xmlns:a16="http://schemas.microsoft.com/office/drawing/2014/main" id="{3C867F3E-67F0-B341-A589-034808E7954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47625" y="1429587"/>
            <a:ext cx="9199931" cy="1157224"/>
          </a:xfrm>
          <a:prstGeom prst="rect">
            <a:avLst/>
          </a:prstGeom>
        </p:spPr>
      </p:pic>
    </p:spTree>
    <p:extLst>
      <p:ext uri="{BB962C8B-B14F-4D97-AF65-F5344CB8AC3E}">
        <p14:creationId xmlns:p14="http://schemas.microsoft.com/office/powerpoint/2010/main" val="1515814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mph" presetSubtype="0" nodeType="clickEffect">
                                  <p:stCondLst>
                                    <p:cond delay="0"/>
                                  </p:stCondLst>
                                  <p:childTnLst>
                                    <p:set>
                                      <p:cBhvr>
                                        <p:cTn id="16" dur="indefinite"/>
                                        <p:tgtEl>
                                          <p:spTgt spid="8"/>
                                        </p:tgtEl>
                                        <p:attrNameLst>
                                          <p:attrName>style.opacity</p:attrName>
                                        </p:attrNameLst>
                                      </p:cBhvr>
                                      <p:to>
                                        <p:strVal val="0.5"/>
                                      </p:to>
                                    </p:set>
                                    <p:animEffect filter="image" prLst="opacity: 0.5">
                                      <p:cBhvr rctx="IE">
                                        <p:cTn id="17" dur="indefinite"/>
                                        <p:tgtEl>
                                          <p:spTgt spid="8"/>
                                        </p:tgtEl>
                                      </p:cBhvr>
                                    </p:animEffect>
                                  </p:childTnLst>
                                </p:cTn>
                              </p:par>
                              <p:par>
                                <p:cTn id="18" presetID="9" presetClass="emph" presetSubtype="0" nodeType="withEffect">
                                  <p:stCondLst>
                                    <p:cond delay="0"/>
                                  </p:stCondLst>
                                  <p:childTnLst>
                                    <p:set>
                                      <p:cBhvr>
                                        <p:cTn id="19" dur="indefinite"/>
                                        <p:tgtEl>
                                          <p:spTgt spid="10"/>
                                        </p:tgtEl>
                                        <p:attrNameLst>
                                          <p:attrName>style.opacity</p:attrName>
                                        </p:attrNameLst>
                                      </p:cBhvr>
                                      <p:to>
                                        <p:strVal val="0.5"/>
                                      </p:to>
                                    </p:set>
                                    <p:animEffect filter="image" prLst="opacity: 0.5">
                                      <p:cBhvr rctx="IE">
                                        <p:cTn id="20" dur="indefinite"/>
                                        <p:tgtEl>
                                          <p:spTgt spid="10"/>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32E81-2549-CC45-9FFA-E18FA8629851}"/>
              </a:ext>
            </a:extLst>
          </p:cNvPr>
          <p:cNvSpPr>
            <a:spLocks noGrp="1"/>
          </p:cNvSpPr>
          <p:nvPr>
            <p:ph type="title"/>
          </p:nvPr>
        </p:nvSpPr>
        <p:spPr/>
        <p:txBody>
          <a:bodyPr/>
          <a:lstStyle/>
          <a:p>
            <a:r>
              <a:rPr lang="en-US"/>
              <a:t>Defeat</a:t>
            </a:r>
            <a:endParaRPr lang="en-US" dirty="0"/>
          </a:p>
        </p:txBody>
      </p:sp>
    </p:spTree>
    <p:extLst>
      <p:ext uri="{BB962C8B-B14F-4D97-AF65-F5344CB8AC3E}">
        <p14:creationId xmlns:p14="http://schemas.microsoft.com/office/powerpoint/2010/main" val="44542262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32E81-2549-CC45-9FFA-E18FA8629851}"/>
              </a:ext>
            </a:extLst>
          </p:cNvPr>
          <p:cNvSpPr>
            <a:spLocks noGrp="1"/>
          </p:cNvSpPr>
          <p:nvPr>
            <p:ph type="title"/>
          </p:nvPr>
        </p:nvSpPr>
        <p:spPr>
          <a:xfrm>
            <a:off x="685800" y="2747963"/>
            <a:ext cx="7772400" cy="1907164"/>
          </a:xfrm>
        </p:spPr>
        <p:txBody>
          <a:bodyPr/>
          <a:lstStyle/>
          <a:p>
            <a:r>
              <a:rPr lang="en-US" i="1" dirty="0"/>
              <a:t>Defeat</a:t>
            </a:r>
            <a:br>
              <a:rPr lang="en-US" dirty="0"/>
            </a:br>
            <a:br>
              <a:rPr lang="en-US" dirty="0"/>
            </a:br>
            <a:r>
              <a:rPr lang="en-US" dirty="0"/>
              <a:t>Refactor regex</a:t>
            </a:r>
          </a:p>
        </p:txBody>
      </p:sp>
    </p:spTree>
    <p:extLst>
      <p:ext uri="{BB962C8B-B14F-4D97-AF65-F5344CB8AC3E}">
        <p14:creationId xmlns:p14="http://schemas.microsoft.com/office/powerpoint/2010/main" val="249766190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2BEFAB2A-55F9-A943-9423-E063D08889F6}"/>
              </a:ext>
            </a:extLst>
          </p:cNvPr>
          <p:cNvSpPr>
            <a:spLocks noGrp="1"/>
          </p:cNvSpPr>
          <p:nvPr>
            <p:ph type="body" idx="1"/>
          </p:nvPr>
        </p:nvSpPr>
        <p:spPr>
          <a:xfrm>
            <a:off x="457200" y="1340803"/>
            <a:ext cx="4040188" cy="639762"/>
          </a:xfrm>
        </p:spPr>
        <p:txBody>
          <a:bodyPr/>
          <a:lstStyle/>
          <a:p>
            <a:r>
              <a:rPr lang="en-US" dirty="0"/>
              <a:t>Finding Heuristics</a:t>
            </a:r>
          </a:p>
        </p:txBody>
      </p:sp>
      <p:sp>
        <p:nvSpPr>
          <p:cNvPr id="2" name="Content Placeholder 1">
            <a:extLst>
              <a:ext uri="{FF2B5EF4-FFF2-40B4-BE49-F238E27FC236}">
                <a16:creationId xmlns:a16="http://schemas.microsoft.com/office/drawing/2014/main" id="{150969AB-D4B9-6646-B933-66EB20A123CC}"/>
              </a:ext>
            </a:extLst>
          </p:cNvPr>
          <p:cNvSpPr>
            <a:spLocks noGrp="1"/>
          </p:cNvSpPr>
          <p:nvPr>
            <p:ph sz="half" idx="2"/>
          </p:nvPr>
        </p:nvSpPr>
        <p:spPr>
          <a:xfrm>
            <a:off x="457200" y="1980565"/>
            <a:ext cx="4040188" cy="3951288"/>
          </a:xfrm>
        </p:spPr>
        <p:txBody>
          <a:bodyPr/>
          <a:lstStyle/>
          <a:p>
            <a:r>
              <a:rPr lang="en-US" dirty="0"/>
              <a:t>Reference books</a:t>
            </a:r>
          </a:p>
          <a:p>
            <a:r>
              <a:rPr lang="en-US" dirty="0"/>
              <a:t>Regex websites</a:t>
            </a:r>
          </a:p>
          <a:p>
            <a:pPr marL="0" indent="0">
              <a:buNone/>
            </a:pPr>
            <a:endParaRPr lang="en-US" dirty="0"/>
          </a:p>
          <a:p>
            <a:pPr marL="0" indent="0">
              <a:buNone/>
            </a:pPr>
            <a:r>
              <a:rPr lang="en-US" b="1" dirty="0"/>
              <a:t>What they said</a:t>
            </a:r>
          </a:p>
          <a:p>
            <a:r>
              <a:rPr lang="en-US" sz="2800" dirty="0"/>
              <a:t>Star height</a:t>
            </a:r>
          </a:p>
          <a:p>
            <a:r>
              <a:rPr lang="en-US" sz="2800" dirty="0"/>
              <a:t>“Watch out when different parts of the regex can match the same text”</a:t>
            </a:r>
          </a:p>
          <a:p>
            <a:pPr lvl="1"/>
            <a:endParaRPr lang="en-US" sz="2800" dirty="0"/>
          </a:p>
        </p:txBody>
      </p:sp>
      <p:sp>
        <p:nvSpPr>
          <p:cNvPr id="30" name="Text Placeholder 29">
            <a:extLst>
              <a:ext uri="{FF2B5EF4-FFF2-40B4-BE49-F238E27FC236}">
                <a16:creationId xmlns:a16="http://schemas.microsoft.com/office/drawing/2014/main" id="{134B11F1-FAB2-D64E-954F-D741C4788D7A}"/>
              </a:ext>
            </a:extLst>
          </p:cNvPr>
          <p:cNvSpPr>
            <a:spLocks noGrp="1"/>
          </p:cNvSpPr>
          <p:nvPr>
            <p:ph type="body" sz="quarter" idx="3"/>
          </p:nvPr>
        </p:nvSpPr>
        <p:spPr>
          <a:xfrm>
            <a:off x="5301314" y="1141882"/>
            <a:ext cx="2867381" cy="639762"/>
          </a:xfrm>
        </p:spPr>
        <p:txBody>
          <a:bodyPr/>
          <a:lstStyle/>
          <a:p>
            <a:pPr algn="ctr"/>
            <a:r>
              <a:rPr lang="en-US" dirty="0"/>
              <a:t>Our Heuristics</a:t>
            </a:r>
          </a:p>
        </p:txBody>
      </p:sp>
      <p:sp>
        <p:nvSpPr>
          <p:cNvPr id="3" name="Title 2">
            <a:extLst>
              <a:ext uri="{FF2B5EF4-FFF2-40B4-BE49-F238E27FC236}">
                <a16:creationId xmlns:a16="http://schemas.microsoft.com/office/drawing/2014/main" id="{35BF4B61-947E-C247-BE76-FCE6BC7043C1}"/>
              </a:ext>
            </a:extLst>
          </p:cNvPr>
          <p:cNvSpPr>
            <a:spLocks noGrp="1"/>
          </p:cNvSpPr>
          <p:nvPr>
            <p:ph type="title"/>
          </p:nvPr>
        </p:nvSpPr>
        <p:spPr/>
        <p:txBody>
          <a:bodyPr/>
          <a:lstStyle/>
          <a:p>
            <a:r>
              <a:rPr lang="en-US" dirty="0"/>
              <a:t>Heuristics Used in Practice</a:t>
            </a:r>
          </a:p>
        </p:txBody>
      </p:sp>
      <p:sp>
        <p:nvSpPr>
          <p:cNvPr id="32" name="TextBox 31">
            <a:extLst>
              <a:ext uri="{FF2B5EF4-FFF2-40B4-BE49-F238E27FC236}">
                <a16:creationId xmlns:a16="http://schemas.microsoft.com/office/drawing/2014/main" id="{1AD81AC3-BE10-CC45-9CD6-1399630AE83B}"/>
              </a:ext>
            </a:extLst>
          </p:cNvPr>
          <p:cNvSpPr txBox="1"/>
          <p:nvPr/>
        </p:nvSpPr>
        <p:spPr>
          <a:xfrm>
            <a:off x="4678596" y="2600674"/>
            <a:ext cx="1998496" cy="496098"/>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Star height</a:t>
            </a:r>
          </a:p>
        </p:txBody>
      </p:sp>
      <p:sp>
        <p:nvSpPr>
          <p:cNvPr id="34" name="TextBox 33">
            <a:extLst>
              <a:ext uri="{FF2B5EF4-FFF2-40B4-BE49-F238E27FC236}">
                <a16:creationId xmlns:a16="http://schemas.microsoft.com/office/drawing/2014/main" id="{3227E53B-4A1D-B641-95AA-9C4541B27831}"/>
              </a:ext>
            </a:extLst>
          </p:cNvPr>
          <p:cNvSpPr txBox="1"/>
          <p:nvPr/>
        </p:nvSpPr>
        <p:spPr>
          <a:xfrm>
            <a:off x="4970822" y="3902323"/>
            <a:ext cx="1278683" cy="496098"/>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Q.O.D.</a:t>
            </a:r>
          </a:p>
        </p:txBody>
      </p:sp>
      <p:sp>
        <p:nvSpPr>
          <p:cNvPr id="35" name="TextBox 34">
            <a:extLst>
              <a:ext uri="{FF2B5EF4-FFF2-40B4-BE49-F238E27FC236}">
                <a16:creationId xmlns:a16="http://schemas.microsoft.com/office/drawing/2014/main" id="{7B36F42C-AA61-8D46-9F67-5F69A13179B9}"/>
              </a:ext>
            </a:extLst>
          </p:cNvPr>
          <p:cNvSpPr txBox="1"/>
          <p:nvPr/>
        </p:nvSpPr>
        <p:spPr>
          <a:xfrm>
            <a:off x="4970822" y="5179541"/>
            <a:ext cx="1277144" cy="496098"/>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Q.O.A.</a:t>
            </a:r>
          </a:p>
        </p:txBody>
      </p:sp>
      <p:cxnSp>
        <p:nvCxnSpPr>
          <p:cNvPr id="36" name="Straight Arrow Connector 35">
            <a:extLst>
              <a:ext uri="{FF2B5EF4-FFF2-40B4-BE49-F238E27FC236}">
                <a16:creationId xmlns:a16="http://schemas.microsoft.com/office/drawing/2014/main" id="{ECEBECBC-619E-7B48-9E07-1678CD4EF6AE}"/>
              </a:ext>
            </a:extLst>
          </p:cNvPr>
          <p:cNvCxnSpPr>
            <a:cxnSpLocks/>
          </p:cNvCxnSpPr>
          <p:nvPr/>
        </p:nvCxnSpPr>
        <p:spPr bwMode="auto">
          <a:xfrm flipV="1">
            <a:off x="3896139" y="4346139"/>
            <a:ext cx="997324" cy="857107"/>
          </a:xfrm>
          <a:prstGeom prst="straightConnector1">
            <a:avLst/>
          </a:prstGeom>
          <a:noFill/>
          <a:ln w="25400" cap="flat" cmpd="sng" algn="ctr">
            <a:solidFill>
              <a:schemeClr val="tx1"/>
            </a:solidFill>
            <a:prstDash val="solid"/>
            <a:round/>
            <a:headEnd type="none" w="med" len="med"/>
            <a:tailEnd type="triangle"/>
          </a:ln>
          <a:effectLst/>
        </p:spPr>
      </p:cxnSp>
      <p:cxnSp>
        <p:nvCxnSpPr>
          <p:cNvPr id="39" name="Straight Arrow Connector 38">
            <a:extLst>
              <a:ext uri="{FF2B5EF4-FFF2-40B4-BE49-F238E27FC236}">
                <a16:creationId xmlns:a16="http://schemas.microsoft.com/office/drawing/2014/main" id="{F9FCBA40-BF00-554F-9277-2F8CC77B1F26}"/>
              </a:ext>
            </a:extLst>
          </p:cNvPr>
          <p:cNvCxnSpPr>
            <a:cxnSpLocks/>
          </p:cNvCxnSpPr>
          <p:nvPr/>
        </p:nvCxnSpPr>
        <p:spPr bwMode="auto">
          <a:xfrm>
            <a:off x="3896139" y="5203246"/>
            <a:ext cx="996733" cy="0"/>
          </a:xfrm>
          <a:prstGeom prst="straightConnector1">
            <a:avLst/>
          </a:prstGeom>
          <a:noFill/>
          <a:ln w="25400" cap="flat" cmpd="sng" algn="ctr">
            <a:solidFill>
              <a:schemeClr val="tx1"/>
            </a:solidFill>
            <a:prstDash val="solid"/>
            <a:round/>
            <a:headEnd type="none" w="med" len="med"/>
            <a:tailEnd type="triangle"/>
          </a:ln>
          <a:effectLst/>
        </p:spPr>
      </p:cxnSp>
      <p:cxnSp>
        <p:nvCxnSpPr>
          <p:cNvPr id="44" name="Straight Arrow Connector 43">
            <a:extLst>
              <a:ext uri="{FF2B5EF4-FFF2-40B4-BE49-F238E27FC236}">
                <a16:creationId xmlns:a16="http://schemas.microsoft.com/office/drawing/2014/main" id="{5F940370-B155-7640-A054-E8AE36582220}"/>
              </a:ext>
            </a:extLst>
          </p:cNvPr>
          <p:cNvCxnSpPr>
            <a:cxnSpLocks/>
          </p:cNvCxnSpPr>
          <p:nvPr/>
        </p:nvCxnSpPr>
        <p:spPr bwMode="auto">
          <a:xfrm flipV="1">
            <a:off x="3140765" y="3176260"/>
            <a:ext cx="1431235" cy="1340686"/>
          </a:xfrm>
          <a:prstGeom prst="straightConnector1">
            <a:avLst/>
          </a:prstGeom>
          <a:noFill/>
          <a:ln w="25400" cap="flat" cmpd="sng" algn="ctr">
            <a:solidFill>
              <a:schemeClr val="tx1"/>
            </a:solidFill>
            <a:prstDash val="solid"/>
            <a:round/>
            <a:headEnd type="none" w="med" len="med"/>
            <a:tailEnd type="triangle"/>
          </a:ln>
          <a:effectLst/>
        </p:spPr>
      </p:cxnSp>
      <p:sp>
        <p:nvSpPr>
          <p:cNvPr id="49" name="Rectangle 48">
            <a:extLst>
              <a:ext uri="{FF2B5EF4-FFF2-40B4-BE49-F238E27FC236}">
                <a16:creationId xmlns:a16="http://schemas.microsoft.com/office/drawing/2014/main" id="{9A23E89F-C235-0C40-9C4F-42DD861831DC}"/>
              </a:ext>
            </a:extLst>
          </p:cNvPr>
          <p:cNvSpPr/>
          <p:nvPr/>
        </p:nvSpPr>
        <p:spPr bwMode="auto">
          <a:xfrm>
            <a:off x="4678596" y="2215390"/>
            <a:ext cx="3896675" cy="2308412"/>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53" name="TextBox 52">
            <a:extLst>
              <a:ext uri="{FF2B5EF4-FFF2-40B4-BE49-F238E27FC236}">
                <a16:creationId xmlns:a16="http://schemas.microsoft.com/office/drawing/2014/main" id="{D2CE98F8-CBD9-A749-80B4-71A868E81FC1}"/>
              </a:ext>
            </a:extLst>
          </p:cNvPr>
          <p:cNvSpPr txBox="1"/>
          <p:nvPr/>
        </p:nvSpPr>
        <p:spPr>
          <a:xfrm>
            <a:off x="6836293" y="1792807"/>
            <a:ext cx="1888337" cy="445635"/>
          </a:xfrm>
          <a:prstGeom prst="rect">
            <a:avLst/>
          </a:prstGeom>
          <a:noFill/>
        </p:spPr>
        <p:txBody>
          <a:bodyPr wrap="none" rtlCol="0">
            <a:spAutoFit/>
          </a:bodyPr>
          <a:lstStyle/>
          <a:p>
            <a:r>
              <a:rPr lang="en-US" sz="2800" i="1" dirty="0">
                <a:latin typeface="Calibri" panose="020F0502020204030204" pitchFamily="34" charset="0"/>
                <a:cs typeface="Calibri" panose="020F0502020204030204" pitchFamily="34" charset="0"/>
              </a:rPr>
              <a:t>Exponential</a:t>
            </a:r>
          </a:p>
        </p:txBody>
      </p:sp>
      <p:sp>
        <p:nvSpPr>
          <p:cNvPr id="55" name="Rectangle 54">
            <a:extLst>
              <a:ext uri="{FF2B5EF4-FFF2-40B4-BE49-F238E27FC236}">
                <a16:creationId xmlns:a16="http://schemas.microsoft.com/office/drawing/2014/main" id="{68CDEA62-995F-A446-947D-3C75859557A4}"/>
              </a:ext>
            </a:extLst>
          </p:cNvPr>
          <p:cNvSpPr/>
          <p:nvPr/>
        </p:nvSpPr>
        <p:spPr bwMode="auto">
          <a:xfrm>
            <a:off x="4678596" y="4902330"/>
            <a:ext cx="3893475" cy="813788"/>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60" name="TextBox 59">
            <a:extLst>
              <a:ext uri="{FF2B5EF4-FFF2-40B4-BE49-F238E27FC236}">
                <a16:creationId xmlns:a16="http://schemas.microsoft.com/office/drawing/2014/main" id="{DFA2C29D-8ABC-C64E-A2C1-9179FD2E8922}"/>
              </a:ext>
            </a:extLst>
          </p:cNvPr>
          <p:cNvSpPr txBox="1"/>
          <p:nvPr/>
        </p:nvSpPr>
        <p:spPr>
          <a:xfrm>
            <a:off x="6916213" y="5751967"/>
            <a:ext cx="1790105" cy="445635"/>
          </a:xfrm>
          <a:prstGeom prst="rect">
            <a:avLst/>
          </a:prstGeom>
          <a:noFill/>
        </p:spPr>
        <p:txBody>
          <a:bodyPr wrap="none" rtlCol="0">
            <a:spAutoFit/>
          </a:bodyPr>
          <a:lstStyle/>
          <a:p>
            <a:r>
              <a:rPr lang="en-US" sz="2800" i="1" dirty="0">
                <a:latin typeface="Calibri" panose="020F0502020204030204" pitchFamily="34" charset="0"/>
                <a:cs typeface="Calibri" panose="020F0502020204030204" pitchFamily="34" charset="0"/>
              </a:rPr>
              <a:t>Polynomial</a:t>
            </a:r>
          </a:p>
        </p:txBody>
      </p:sp>
      <p:grpSp>
        <p:nvGrpSpPr>
          <p:cNvPr id="5" name="Group 4">
            <a:extLst>
              <a:ext uri="{FF2B5EF4-FFF2-40B4-BE49-F238E27FC236}">
                <a16:creationId xmlns:a16="http://schemas.microsoft.com/office/drawing/2014/main" id="{63084784-B458-C549-8680-44720015072F}"/>
              </a:ext>
            </a:extLst>
          </p:cNvPr>
          <p:cNvGrpSpPr/>
          <p:nvPr/>
        </p:nvGrpSpPr>
        <p:grpSpPr>
          <a:xfrm>
            <a:off x="6730906" y="2335194"/>
            <a:ext cx="1460068" cy="919820"/>
            <a:chOff x="6730906" y="2335194"/>
            <a:chExt cx="1460068" cy="919820"/>
          </a:xfrm>
        </p:grpSpPr>
        <p:grpSp>
          <p:nvGrpSpPr>
            <p:cNvPr id="8" name="Group 7">
              <a:extLst>
                <a:ext uri="{FF2B5EF4-FFF2-40B4-BE49-F238E27FC236}">
                  <a16:creationId xmlns:a16="http://schemas.microsoft.com/office/drawing/2014/main" id="{DFAC91C8-DE2D-2746-B10E-3307AC4A759C}"/>
                </a:ext>
              </a:extLst>
            </p:cNvPr>
            <p:cNvGrpSpPr/>
            <p:nvPr/>
          </p:nvGrpSpPr>
          <p:grpSpPr>
            <a:xfrm>
              <a:off x="6730906" y="2548406"/>
              <a:ext cx="1160202" cy="706608"/>
              <a:chOff x="3026702" y="1694632"/>
              <a:chExt cx="1160202" cy="706608"/>
            </a:xfrm>
          </p:grpSpPr>
          <p:sp>
            <p:nvSpPr>
              <p:cNvPr id="6" name="TextBox 5">
                <a:extLst>
                  <a:ext uri="{FF2B5EF4-FFF2-40B4-BE49-F238E27FC236}">
                    <a16:creationId xmlns:a16="http://schemas.microsoft.com/office/drawing/2014/main" id="{A60F893F-18FC-424F-B0D8-1F806C112471}"/>
                  </a:ext>
                </a:extLst>
              </p:cNvPr>
              <p:cNvSpPr txBox="1"/>
              <p:nvPr/>
            </p:nvSpPr>
            <p:spPr>
              <a:xfrm>
                <a:off x="3026702" y="1694632"/>
                <a:ext cx="370614" cy="698012"/>
              </a:xfrm>
              <a:prstGeom prst="rect">
                <a:avLst/>
              </a:prstGeom>
              <a:noFill/>
            </p:spPr>
            <p:txBody>
              <a:bodyPr wrap="none" rtlCol="0">
                <a:spAutoFit/>
              </a:bodyPr>
              <a:lstStyle/>
              <a:p>
                <a:r>
                  <a:rPr lang="en-US" sz="4800" dirty="0">
                    <a:latin typeface="Calibri" panose="020F0502020204030204" pitchFamily="34" charset="0"/>
                  </a:rPr>
                  <a:t>(</a:t>
                </a:r>
              </a:p>
            </p:txBody>
          </p:sp>
          <p:sp>
            <p:nvSpPr>
              <p:cNvPr id="9" name="TextBox 8">
                <a:extLst>
                  <a:ext uri="{FF2B5EF4-FFF2-40B4-BE49-F238E27FC236}">
                    <a16:creationId xmlns:a16="http://schemas.microsoft.com/office/drawing/2014/main" id="{5914E1D2-4E2F-BB45-B932-0CAF70ED5D7F}"/>
                  </a:ext>
                </a:extLst>
              </p:cNvPr>
              <p:cNvSpPr txBox="1"/>
              <p:nvPr/>
            </p:nvSpPr>
            <p:spPr>
              <a:xfrm>
                <a:off x="3816290" y="1703228"/>
                <a:ext cx="370614" cy="698012"/>
              </a:xfrm>
              <a:prstGeom prst="rect">
                <a:avLst/>
              </a:prstGeom>
              <a:noFill/>
            </p:spPr>
            <p:txBody>
              <a:bodyPr wrap="none" rtlCol="0">
                <a:spAutoFit/>
              </a:bodyPr>
              <a:lstStyle/>
              <a:p>
                <a:r>
                  <a:rPr lang="en-US" sz="4800" dirty="0">
                    <a:latin typeface="Calibri" panose="020F0502020204030204" pitchFamily="34" charset="0"/>
                  </a:rPr>
                  <a:t>)</a:t>
                </a:r>
              </a:p>
            </p:txBody>
          </p:sp>
        </p:grpSp>
        <p:sp>
          <p:nvSpPr>
            <p:cNvPr id="4" name="5-Point Star 3">
              <a:extLst>
                <a:ext uri="{FF2B5EF4-FFF2-40B4-BE49-F238E27FC236}">
                  <a16:creationId xmlns:a16="http://schemas.microsoft.com/office/drawing/2014/main" id="{59E0E82D-A89F-8142-90E9-DBBFD4905DC9}"/>
                </a:ext>
              </a:extLst>
            </p:cNvPr>
            <p:cNvSpPr/>
            <p:nvPr/>
          </p:nvSpPr>
          <p:spPr bwMode="auto">
            <a:xfrm>
              <a:off x="7008938" y="2587831"/>
              <a:ext cx="596883" cy="553006"/>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37" name="5-Point Star 36">
              <a:extLst>
                <a:ext uri="{FF2B5EF4-FFF2-40B4-BE49-F238E27FC236}">
                  <a16:creationId xmlns:a16="http://schemas.microsoft.com/office/drawing/2014/main" id="{EB62AF8D-0875-7343-A548-A473DB0E4277}"/>
                </a:ext>
              </a:extLst>
            </p:cNvPr>
            <p:cNvSpPr/>
            <p:nvPr/>
          </p:nvSpPr>
          <p:spPr bwMode="auto">
            <a:xfrm>
              <a:off x="7718191" y="2335194"/>
              <a:ext cx="472783" cy="438029"/>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12" name="Group 11">
            <a:extLst>
              <a:ext uri="{FF2B5EF4-FFF2-40B4-BE49-F238E27FC236}">
                <a16:creationId xmlns:a16="http://schemas.microsoft.com/office/drawing/2014/main" id="{661A5DF2-8C08-6242-A77F-726247EACE6D}"/>
              </a:ext>
            </a:extLst>
          </p:cNvPr>
          <p:cNvGrpSpPr/>
          <p:nvPr/>
        </p:nvGrpSpPr>
        <p:grpSpPr>
          <a:xfrm>
            <a:off x="6724904" y="3599919"/>
            <a:ext cx="1746113" cy="917027"/>
            <a:chOff x="6724904" y="3599919"/>
            <a:chExt cx="1746113" cy="917027"/>
          </a:xfrm>
        </p:grpSpPr>
        <p:sp>
          <p:nvSpPr>
            <p:cNvPr id="21" name="TextBox 20">
              <a:extLst>
                <a:ext uri="{FF2B5EF4-FFF2-40B4-BE49-F238E27FC236}">
                  <a16:creationId xmlns:a16="http://schemas.microsoft.com/office/drawing/2014/main" id="{FD424946-07ED-6848-9B3B-B3832F7B59FF}"/>
                </a:ext>
              </a:extLst>
            </p:cNvPr>
            <p:cNvSpPr txBox="1"/>
            <p:nvPr/>
          </p:nvSpPr>
          <p:spPr>
            <a:xfrm>
              <a:off x="6724904" y="3818934"/>
              <a:ext cx="1430200" cy="698012"/>
            </a:xfrm>
            <a:prstGeom prst="rect">
              <a:avLst/>
            </a:prstGeom>
            <a:noFill/>
          </p:spPr>
          <p:txBody>
            <a:bodyPr wrap="none" rtlCol="0">
              <a:spAutoFit/>
            </a:bodyPr>
            <a:lstStyle/>
            <a:p>
              <a:r>
                <a:rPr lang="en-US" sz="4800" dirty="0">
                  <a:latin typeface="Calibri" panose="020F0502020204030204" pitchFamily="34" charset="0"/>
                </a:rPr>
                <a:t>(</a:t>
              </a:r>
              <a:r>
                <a:rPr lang="en-US" sz="4800" dirty="0" err="1">
                  <a:latin typeface="Calibri" panose="020F0502020204030204" pitchFamily="34" charset="0"/>
                </a:rPr>
                <a:t>a|a</a:t>
              </a:r>
              <a:r>
                <a:rPr lang="en-US" sz="4800" dirty="0">
                  <a:latin typeface="Calibri" panose="020F0502020204030204" pitchFamily="34" charset="0"/>
                </a:rPr>
                <a:t>)</a:t>
              </a:r>
            </a:p>
          </p:txBody>
        </p:sp>
        <p:sp>
          <p:nvSpPr>
            <p:cNvPr id="38" name="5-Point Star 37">
              <a:extLst>
                <a:ext uri="{FF2B5EF4-FFF2-40B4-BE49-F238E27FC236}">
                  <a16:creationId xmlns:a16="http://schemas.microsoft.com/office/drawing/2014/main" id="{D21EF24C-2944-6440-8732-6E52DE43321C}"/>
                </a:ext>
              </a:extLst>
            </p:cNvPr>
            <p:cNvSpPr/>
            <p:nvPr/>
          </p:nvSpPr>
          <p:spPr bwMode="auto">
            <a:xfrm>
              <a:off x="7998234" y="3599919"/>
              <a:ext cx="472783" cy="438029"/>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13" name="Group 12">
            <a:extLst>
              <a:ext uri="{FF2B5EF4-FFF2-40B4-BE49-F238E27FC236}">
                <a16:creationId xmlns:a16="http://schemas.microsoft.com/office/drawing/2014/main" id="{72CAD2A4-0729-E641-8DEA-557BBCB8E95B}"/>
              </a:ext>
            </a:extLst>
          </p:cNvPr>
          <p:cNvGrpSpPr/>
          <p:nvPr/>
        </p:nvGrpSpPr>
        <p:grpSpPr>
          <a:xfrm>
            <a:off x="6890873" y="4996090"/>
            <a:ext cx="1473018" cy="839077"/>
            <a:chOff x="6890873" y="4996090"/>
            <a:chExt cx="1473018" cy="839077"/>
          </a:xfrm>
        </p:grpSpPr>
        <p:grpSp>
          <p:nvGrpSpPr>
            <p:cNvPr id="19" name="Group 18">
              <a:extLst>
                <a:ext uri="{FF2B5EF4-FFF2-40B4-BE49-F238E27FC236}">
                  <a16:creationId xmlns:a16="http://schemas.microsoft.com/office/drawing/2014/main" id="{62DCD003-BF2D-9B41-8DDC-66FF34EB7247}"/>
                </a:ext>
              </a:extLst>
            </p:cNvPr>
            <p:cNvGrpSpPr/>
            <p:nvPr/>
          </p:nvGrpSpPr>
          <p:grpSpPr>
            <a:xfrm>
              <a:off x="6890873" y="5129627"/>
              <a:ext cx="1188211" cy="705540"/>
              <a:chOff x="5159440" y="1762700"/>
              <a:chExt cx="1188211" cy="705540"/>
            </a:xfrm>
          </p:grpSpPr>
          <p:sp>
            <p:nvSpPr>
              <p:cNvPr id="10" name="TextBox 9">
                <a:extLst>
                  <a:ext uri="{FF2B5EF4-FFF2-40B4-BE49-F238E27FC236}">
                    <a16:creationId xmlns:a16="http://schemas.microsoft.com/office/drawing/2014/main" id="{5EB52CC9-6F4E-A146-89BB-DA636688CE8D}"/>
                  </a:ext>
                </a:extLst>
              </p:cNvPr>
              <p:cNvSpPr txBox="1"/>
              <p:nvPr/>
            </p:nvSpPr>
            <p:spPr>
              <a:xfrm>
                <a:off x="5159440" y="1770228"/>
                <a:ext cx="479618" cy="698012"/>
              </a:xfrm>
              <a:prstGeom prst="rect">
                <a:avLst/>
              </a:prstGeom>
              <a:noFill/>
            </p:spPr>
            <p:txBody>
              <a:bodyPr wrap="none" rtlCol="0">
                <a:spAutoFit/>
              </a:bodyPr>
              <a:lstStyle/>
              <a:p>
                <a:r>
                  <a:rPr lang="en-US" sz="4800" dirty="0">
                    <a:latin typeface="Calibri" panose="020F0502020204030204" pitchFamily="34" charset="0"/>
                  </a:rPr>
                  <a:t>a</a:t>
                </a:r>
              </a:p>
            </p:txBody>
          </p:sp>
          <p:sp>
            <p:nvSpPr>
              <p:cNvPr id="26" name="TextBox 25">
                <a:extLst>
                  <a:ext uri="{FF2B5EF4-FFF2-40B4-BE49-F238E27FC236}">
                    <a16:creationId xmlns:a16="http://schemas.microsoft.com/office/drawing/2014/main" id="{96345E78-F1A9-BA48-AA80-27328ADC52C4}"/>
                  </a:ext>
                </a:extLst>
              </p:cNvPr>
              <p:cNvSpPr txBox="1"/>
              <p:nvPr/>
            </p:nvSpPr>
            <p:spPr>
              <a:xfrm>
                <a:off x="5868033" y="1762700"/>
                <a:ext cx="479618" cy="698012"/>
              </a:xfrm>
              <a:prstGeom prst="rect">
                <a:avLst/>
              </a:prstGeom>
              <a:noFill/>
            </p:spPr>
            <p:txBody>
              <a:bodyPr wrap="none" rtlCol="0">
                <a:spAutoFit/>
              </a:bodyPr>
              <a:lstStyle/>
              <a:p>
                <a:r>
                  <a:rPr lang="en-US" sz="4800" dirty="0">
                    <a:latin typeface="Calibri" panose="020F0502020204030204" pitchFamily="34" charset="0"/>
                  </a:rPr>
                  <a:t>a</a:t>
                </a:r>
              </a:p>
            </p:txBody>
          </p:sp>
        </p:grpSp>
        <p:sp>
          <p:nvSpPr>
            <p:cNvPr id="40" name="5-Point Star 39">
              <a:extLst>
                <a:ext uri="{FF2B5EF4-FFF2-40B4-BE49-F238E27FC236}">
                  <a16:creationId xmlns:a16="http://schemas.microsoft.com/office/drawing/2014/main" id="{802D3B88-1989-B54C-82C4-1FC889FD93E2}"/>
                </a:ext>
              </a:extLst>
            </p:cNvPr>
            <p:cNvSpPr/>
            <p:nvPr/>
          </p:nvSpPr>
          <p:spPr bwMode="auto">
            <a:xfrm>
              <a:off x="7201565" y="4996090"/>
              <a:ext cx="472783" cy="438029"/>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41" name="5-Point Star 40">
              <a:extLst>
                <a:ext uri="{FF2B5EF4-FFF2-40B4-BE49-F238E27FC236}">
                  <a16:creationId xmlns:a16="http://schemas.microsoft.com/office/drawing/2014/main" id="{D560E922-5FCC-F54C-806F-1ECA29E1B792}"/>
                </a:ext>
              </a:extLst>
            </p:cNvPr>
            <p:cNvSpPr/>
            <p:nvPr/>
          </p:nvSpPr>
          <p:spPr bwMode="auto">
            <a:xfrm>
              <a:off x="7891108" y="4996090"/>
              <a:ext cx="472783" cy="438029"/>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12572756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9" presetClass="emph" presetSubtype="0" nodeType="withEffect">
                                  <p:stCondLst>
                                    <p:cond delay="0"/>
                                  </p:stCondLst>
                                  <p:childTnLst>
                                    <p:set>
                                      <p:cBhvr>
                                        <p:cTn id="20" dur="indefinite"/>
                                        <p:tgtEl>
                                          <p:spTgt spid="28">
                                            <p:txEl>
                                              <p:pRg st="0" end="0"/>
                                            </p:txEl>
                                          </p:spTgt>
                                        </p:tgtEl>
                                        <p:attrNameLst>
                                          <p:attrName>style.opacity</p:attrName>
                                        </p:attrNameLst>
                                      </p:cBhvr>
                                      <p:to>
                                        <p:strVal val="0.5"/>
                                      </p:to>
                                    </p:set>
                                    <p:animEffect filter="image" prLst="opacity: 0.5">
                                      <p:cBhvr rctx="IE">
                                        <p:cTn id="21" dur="indefinite"/>
                                        <p:tgtEl>
                                          <p:spTgt spid="28">
                                            <p:txEl>
                                              <p:pRg st="0" end="0"/>
                                            </p:txEl>
                                          </p:spTgt>
                                        </p:tgtEl>
                                      </p:cBhvr>
                                    </p:animEffect>
                                  </p:childTnLst>
                                </p:cTn>
                              </p:par>
                              <p:par>
                                <p:cTn id="22" presetID="9" presetClass="emph" presetSubtype="0" nodeType="withEffect">
                                  <p:stCondLst>
                                    <p:cond delay="0"/>
                                  </p:stCondLst>
                                  <p:childTnLst>
                                    <p:set>
                                      <p:cBhvr>
                                        <p:cTn id="23" dur="indefinite"/>
                                        <p:tgtEl>
                                          <p:spTgt spid="2">
                                            <p:txEl>
                                              <p:pRg st="0" end="0"/>
                                            </p:txEl>
                                          </p:spTgt>
                                        </p:tgtEl>
                                        <p:attrNameLst>
                                          <p:attrName>style.opacity</p:attrName>
                                        </p:attrNameLst>
                                      </p:cBhvr>
                                      <p:to>
                                        <p:strVal val="0.5"/>
                                      </p:to>
                                    </p:set>
                                    <p:animEffect filter="image" prLst="opacity: 0.5">
                                      <p:cBhvr rctx="IE">
                                        <p:cTn id="24" dur="indefinite"/>
                                        <p:tgtEl>
                                          <p:spTgt spid="2">
                                            <p:txEl>
                                              <p:pRg st="0" end="0"/>
                                            </p:txEl>
                                          </p:spTgt>
                                        </p:tgtEl>
                                      </p:cBhvr>
                                    </p:animEffect>
                                  </p:childTnLst>
                                </p:cTn>
                              </p:par>
                              <p:par>
                                <p:cTn id="25" presetID="9" presetClass="emph" presetSubtype="0" nodeType="withEffect">
                                  <p:stCondLst>
                                    <p:cond delay="0"/>
                                  </p:stCondLst>
                                  <p:childTnLst>
                                    <p:set>
                                      <p:cBhvr>
                                        <p:cTn id="26" dur="indefinite"/>
                                        <p:tgtEl>
                                          <p:spTgt spid="2">
                                            <p:txEl>
                                              <p:pRg st="1" end="1"/>
                                            </p:txEl>
                                          </p:spTgt>
                                        </p:tgtEl>
                                        <p:attrNameLst>
                                          <p:attrName>style.opacity</p:attrName>
                                        </p:attrNameLst>
                                      </p:cBhvr>
                                      <p:to>
                                        <p:strVal val="0.5"/>
                                      </p:to>
                                    </p:set>
                                    <p:animEffect filter="image" prLst="opacity: 0.5">
                                      <p:cBhvr rctx="IE">
                                        <p:cTn id="27" dur="indefinite"/>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3"/>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9"/>
                                        </p:tgtEl>
                                        <p:attrNameLst>
                                          <p:attrName>style.visibility</p:attrName>
                                        </p:attrNameLst>
                                      </p:cBhvr>
                                      <p:to>
                                        <p:strVal val="visible"/>
                                      </p:to>
                                    </p:set>
                                  </p:childTnLst>
                                </p:cTn>
                              </p:par>
                              <p:par>
                                <p:cTn id="62" presetID="9" presetClass="emph" presetSubtype="0" nodeType="withEffect">
                                  <p:stCondLst>
                                    <p:cond delay="0"/>
                                  </p:stCondLst>
                                  <p:childTnLst>
                                    <p:set>
                                      <p:cBhvr>
                                        <p:cTn id="63" dur="indefinite"/>
                                        <p:tgtEl>
                                          <p:spTgt spid="2">
                                            <p:txEl>
                                              <p:pRg st="3" end="3"/>
                                            </p:txEl>
                                          </p:spTgt>
                                        </p:tgtEl>
                                        <p:attrNameLst>
                                          <p:attrName>style.opacity</p:attrName>
                                        </p:attrNameLst>
                                      </p:cBhvr>
                                      <p:to>
                                        <p:strVal val="0.5"/>
                                      </p:to>
                                    </p:set>
                                    <p:animEffect filter="image" prLst="opacity: 0.5">
                                      <p:cBhvr rctx="IE">
                                        <p:cTn id="64" dur="indefinite"/>
                                        <p:tgtEl>
                                          <p:spTgt spid="2">
                                            <p:txEl>
                                              <p:pRg st="3" end="3"/>
                                            </p:txEl>
                                          </p:spTgt>
                                        </p:tgtEl>
                                      </p:cBhvr>
                                    </p:animEffect>
                                  </p:childTnLst>
                                </p:cTn>
                              </p:par>
                              <p:par>
                                <p:cTn id="65" presetID="9" presetClass="emph" presetSubtype="0" nodeType="withEffect">
                                  <p:stCondLst>
                                    <p:cond delay="0"/>
                                  </p:stCondLst>
                                  <p:childTnLst>
                                    <p:set>
                                      <p:cBhvr>
                                        <p:cTn id="66" dur="indefinite"/>
                                        <p:tgtEl>
                                          <p:spTgt spid="2">
                                            <p:txEl>
                                              <p:pRg st="4" end="4"/>
                                            </p:txEl>
                                          </p:spTgt>
                                        </p:tgtEl>
                                        <p:attrNameLst>
                                          <p:attrName>style.opacity</p:attrName>
                                        </p:attrNameLst>
                                      </p:cBhvr>
                                      <p:to>
                                        <p:strVal val="0.5"/>
                                      </p:to>
                                    </p:set>
                                    <p:animEffect filter="image" prLst="opacity: 0.5">
                                      <p:cBhvr rctx="IE">
                                        <p:cTn id="67" dur="indefinite"/>
                                        <p:tgtEl>
                                          <p:spTgt spid="2">
                                            <p:txEl>
                                              <p:pRg st="4" end="4"/>
                                            </p:txEl>
                                          </p:spTgt>
                                        </p:tgtEl>
                                      </p:cBhvr>
                                    </p:animEffect>
                                  </p:childTnLst>
                                </p:cTn>
                              </p:par>
                              <p:par>
                                <p:cTn id="68" presetID="9" presetClass="emph" presetSubtype="0" nodeType="withEffect">
                                  <p:stCondLst>
                                    <p:cond delay="0"/>
                                  </p:stCondLst>
                                  <p:childTnLst>
                                    <p:set>
                                      <p:cBhvr>
                                        <p:cTn id="69" dur="indefinite"/>
                                        <p:tgtEl>
                                          <p:spTgt spid="2">
                                            <p:txEl>
                                              <p:pRg st="5" end="5"/>
                                            </p:txEl>
                                          </p:spTgt>
                                        </p:tgtEl>
                                        <p:attrNameLst>
                                          <p:attrName>style.opacity</p:attrName>
                                        </p:attrNameLst>
                                      </p:cBhvr>
                                      <p:to>
                                        <p:strVal val="0.5"/>
                                      </p:to>
                                    </p:set>
                                    <p:animEffect filter="image" prLst="opacity: 0.5">
                                      <p:cBhvr rctx="IE">
                                        <p:cTn id="70" dur="indefinite"/>
                                        <p:tgtEl>
                                          <p:spTgt spid="2">
                                            <p:txEl>
                                              <p:pRg st="5" end="5"/>
                                            </p:txEl>
                                          </p:spTgt>
                                        </p:tgtEl>
                                      </p:cBhvr>
                                    </p:animEffect>
                                  </p:childTnLst>
                                </p:cTn>
                              </p:par>
                              <p:par>
                                <p:cTn id="71" presetID="9" presetClass="emph" presetSubtype="0" nodeType="withEffect">
                                  <p:stCondLst>
                                    <p:cond delay="0"/>
                                  </p:stCondLst>
                                  <p:childTnLst>
                                    <p:set>
                                      <p:cBhvr>
                                        <p:cTn id="72" dur="indefinite"/>
                                        <p:tgtEl>
                                          <p:spTgt spid="44"/>
                                        </p:tgtEl>
                                        <p:attrNameLst>
                                          <p:attrName>style.opacity</p:attrName>
                                        </p:attrNameLst>
                                      </p:cBhvr>
                                      <p:to>
                                        <p:strVal val="0.5"/>
                                      </p:to>
                                    </p:set>
                                    <p:animEffect filter="image" prLst="opacity: 0.5">
                                      <p:cBhvr rctx="IE">
                                        <p:cTn id="73" dur="indefinite"/>
                                        <p:tgtEl>
                                          <p:spTgt spid="44"/>
                                        </p:tgtEl>
                                      </p:cBhvr>
                                    </p:animEffect>
                                  </p:childTnLst>
                                </p:cTn>
                              </p:par>
                              <p:par>
                                <p:cTn id="74" presetID="9" presetClass="emph" presetSubtype="0" nodeType="withEffect">
                                  <p:stCondLst>
                                    <p:cond delay="0"/>
                                  </p:stCondLst>
                                  <p:childTnLst>
                                    <p:set>
                                      <p:cBhvr>
                                        <p:cTn id="75" dur="indefinite"/>
                                        <p:tgtEl>
                                          <p:spTgt spid="36"/>
                                        </p:tgtEl>
                                        <p:attrNameLst>
                                          <p:attrName>style.opacity</p:attrName>
                                        </p:attrNameLst>
                                      </p:cBhvr>
                                      <p:to>
                                        <p:strVal val="0.5"/>
                                      </p:to>
                                    </p:set>
                                    <p:animEffect filter="image" prLst="opacity: 0.5">
                                      <p:cBhvr rctx="IE">
                                        <p:cTn id="76" dur="indefinite"/>
                                        <p:tgtEl>
                                          <p:spTgt spid="36"/>
                                        </p:tgtEl>
                                      </p:cBhvr>
                                    </p:animEffect>
                                  </p:childTnLst>
                                </p:cTn>
                              </p:par>
                              <p:par>
                                <p:cTn id="77" presetID="9" presetClass="emph" presetSubtype="0" nodeType="withEffect">
                                  <p:stCondLst>
                                    <p:cond delay="0"/>
                                  </p:stCondLst>
                                  <p:childTnLst>
                                    <p:set>
                                      <p:cBhvr>
                                        <p:cTn id="78" dur="indefinite"/>
                                        <p:tgtEl>
                                          <p:spTgt spid="39"/>
                                        </p:tgtEl>
                                        <p:attrNameLst>
                                          <p:attrName>style.opacity</p:attrName>
                                        </p:attrNameLst>
                                      </p:cBhvr>
                                      <p:to>
                                        <p:strVal val="0.5"/>
                                      </p:to>
                                    </p:set>
                                    <p:animEffect filter="image" prLst="opacity: 0.5">
                                      <p:cBhvr rctx="IE">
                                        <p:cTn id="79" dur="indefinite"/>
                                        <p:tgtEl>
                                          <p:spTgt spid="39"/>
                                        </p:tgtEl>
                                      </p:cBhvr>
                                    </p:animEffect>
                                  </p:childTnLst>
                                </p:cTn>
                              </p:par>
                              <p:par>
                                <p:cTn id="80" presetID="9" presetClass="emph" presetSubtype="0" grpId="1" nodeType="withEffect">
                                  <p:stCondLst>
                                    <p:cond delay="0"/>
                                  </p:stCondLst>
                                  <p:childTnLst>
                                    <p:set>
                                      <p:cBhvr>
                                        <p:cTn id="81" dur="indefinite"/>
                                        <p:tgtEl>
                                          <p:spTgt spid="30">
                                            <p:txEl>
                                              <p:pRg st="0" end="0"/>
                                            </p:txEl>
                                          </p:spTgt>
                                        </p:tgtEl>
                                        <p:attrNameLst>
                                          <p:attrName>style.opacity</p:attrName>
                                        </p:attrNameLst>
                                      </p:cBhvr>
                                      <p:to>
                                        <p:strVal val="0.5"/>
                                      </p:to>
                                    </p:set>
                                    <p:animEffect filter="image" prLst="opacity: 0.5">
                                      <p:cBhvr rctx="IE">
                                        <p:cTn id="82" dur="indefinite"/>
                                        <p:tgtEl>
                                          <p:spTgt spid="30">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30" grpId="0" build="p"/>
      <p:bldP spid="30" grpId="1" build="p"/>
      <p:bldP spid="32" grpId="0"/>
      <p:bldP spid="34" grpId="0"/>
      <p:bldP spid="35" grpId="0"/>
      <p:bldP spid="49" grpId="0" animBg="1"/>
      <p:bldP spid="53" grpId="0"/>
      <p:bldP spid="55" grpId="0" animBg="1"/>
      <p:bldP spid="6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0969AB-D4B9-6646-B933-66EB20A123CC}"/>
              </a:ext>
            </a:extLst>
          </p:cNvPr>
          <p:cNvSpPr>
            <a:spLocks noGrp="1"/>
          </p:cNvSpPr>
          <p:nvPr>
            <p:ph idx="1"/>
          </p:nvPr>
        </p:nvSpPr>
        <p:spPr>
          <a:xfrm>
            <a:off x="277129" y="1000204"/>
            <a:ext cx="8557768" cy="5166916"/>
          </a:xfrm>
        </p:spPr>
        <p:txBody>
          <a:bodyPr/>
          <a:lstStyle/>
          <a:p>
            <a:r>
              <a:rPr lang="en-US" dirty="0"/>
              <a:t>Developed detectors for these heuristics</a:t>
            </a:r>
          </a:p>
          <a:p>
            <a:r>
              <a:rPr lang="en-US" dirty="0"/>
              <a:t>Imprecise – modeled on </a:t>
            </a:r>
            <a:r>
              <a:rPr lang="en-US" dirty="0">
                <a:latin typeface="Courier" pitchFamily="2" charset="0"/>
              </a:rPr>
              <a:t>safe-regex</a:t>
            </a:r>
            <a:r>
              <a:rPr lang="en-US" dirty="0"/>
              <a:t> implementation</a:t>
            </a:r>
          </a:p>
        </p:txBody>
      </p:sp>
      <p:sp>
        <p:nvSpPr>
          <p:cNvPr id="3" name="Title 2">
            <a:extLst>
              <a:ext uri="{FF2B5EF4-FFF2-40B4-BE49-F238E27FC236}">
                <a16:creationId xmlns:a16="http://schemas.microsoft.com/office/drawing/2014/main" id="{35BF4B61-947E-C247-BE76-FCE6BC7043C1}"/>
              </a:ext>
            </a:extLst>
          </p:cNvPr>
          <p:cNvSpPr>
            <a:spLocks noGrp="1"/>
          </p:cNvSpPr>
          <p:nvPr>
            <p:ph type="title"/>
          </p:nvPr>
        </p:nvSpPr>
        <p:spPr>
          <a:xfrm>
            <a:off x="277147" y="118428"/>
            <a:ext cx="3491289" cy="638175"/>
          </a:xfrm>
        </p:spPr>
        <p:txBody>
          <a:bodyPr/>
          <a:lstStyle/>
          <a:p>
            <a:r>
              <a:rPr lang="en-US" b="1" dirty="0"/>
              <a:t>Few</a:t>
            </a:r>
            <a:r>
              <a:rPr lang="en-US" dirty="0"/>
              <a:t> false negatives</a:t>
            </a:r>
          </a:p>
        </p:txBody>
      </p:sp>
      <p:graphicFrame>
        <p:nvGraphicFramePr>
          <p:cNvPr id="13" name="Chart 12">
            <a:extLst>
              <a:ext uri="{FF2B5EF4-FFF2-40B4-BE49-F238E27FC236}">
                <a16:creationId xmlns:a16="http://schemas.microsoft.com/office/drawing/2014/main" id="{DAFEE263-2D96-1E44-8134-F1FBE27ED341}"/>
              </a:ext>
            </a:extLst>
          </p:cNvPr>
          <p:cNvGraphicFramePr>
            <a:graphicFrameLocks/>
          </p:cNvGraphicFramePr>
          <p:nvPr/>
        </p:nvGraphicFramePr>
        <p:xfrm>
          <a:off x="201626" y="2354972"/>
          <a:ext cx="4334234" cy="32838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F7B824A6-0744-A14C-BC17-15A8F7859D10}"/>
              </a:ext>
            </a:extLst>
          </p:cNvPr>
          <p:cNvGraphicFramePr>
            <a:graphicFrameLocks/>
          </p:cNvGraphicFramePr>
          <p:nvPr/>
        </p:nvGraphicFramePr>
        <p:xfrm>
          <a:off x="4732518" y="2350785"/>
          <a:ext cx="4334256" cy="3288015"/>
        </p:xfrm>
        <a:graphic>
          <a:graphicData uri="http://schemas.openxmlformats.org/drawingml/2006/chart">
            <c:chart xmlns:c="http://schemas.openxmlformats.org/drawingml/2006/chart" xmlns:r="http://schemas.openxmlformats.org/officeDocument/2006/relationships" r:id="rId4"/>
          </a:graphicData>
        </a:graphic>
      </p:graphicFrame>
      <p:sp>
        <p:nvSpPr>
          <p:cNvPr id="43" name="TextBox 42">
            <a:extLst>
              <a:ext uri="{FF2B5EF4-FFF2-40B4-BE49-F238E27FC236}">
                <a16:creationId xmlns:a16="http://schemas.microsoft.com/office/drawing/2014/main" id="{7D33C1DD-AA30-D940-B9C5-7F180BD69100}"/>
              </a:ext>
            </a:extLst>
          </p:cNvPr>
          <p:cNvSpPr txBox="1"/>
          <p:nvPr/>
        </p:nvSpPr>
        <p:spPr>
          <a:xfrm>
            <a:off x="5392719" y="271842"/>
            <a:ext cx="3590663" cy="486287"/>
          </a:xfrm>
          <a:prstGeom prst="rect">
            <a:avLst/>
          </a:prstGeom>
          <a:noFill/>
        </p:spPr>
        <p:txBody>
          <a:bodyPr wrap="none" rtlCol="0">
            <a:spAutoFit/>
          </a:bodyPr>
          <a:lstStyle/>
          <a:p>
            <a:r>
              <a:rPr lang="en-US" sz="3200" b="1" dirty="0">
                <a:latin typeface="Gill Sans MT" panose="020B0502020104020203" pitchFamily="34" charset="77"/>
              </a:rPr>
              <a:t>Many</a:t>
            </a:r>
            <a:r>
              <a:rPr lang="en-US" sz="3200" dirty="0">
                <a:latin typeface="Gill Sans MT" panose="020B0502020104020203" pitchFamily="34" charset="77"/>
              </a:rPr>
              <a:t> false positives</a:t>
            </a:r>
          </a:p>
        </p:txBody>
      </p:sp>
      <p:grpSp>
        <p:nvGrpSpPr>
          <p:cNvPr id="47" name="Group 46">
            <a:extLst>
              <a:ext uri="{FF2B5EF4-FFF2-40B4-BE49-F238E27FC236}">
                <a16:creationId xmlns:a16="http://schemas.microsoft.com/office/drawing/2014/main" id="{652B36F4-C03B-F24C-A9BE-DF3571319E75}"/>
              </a:ext>
            </a:extLst>
          </p:cNvPr>
          <p:cNvGrpSpPr/>
          <p:nvPr/>
        </p:nvGrpSpPr>
        <p:grpSpPr>
          <a:xfrm>
            <a:off x="1033690" y="3270982"/>
            <a:ext cx="2256809" cy="928218"/>
            <a:chOff x="1033690" y="3270982"/>
            <a:chExt cx="2256809" cy="928218"/>
          </a:xfrm>
        </p:grpSpPr>
        <p:pic>
          <p:nvPicPr>
            <p:cNvPr id="31" name="Picture 2" descr="Image result for npm wombat">
              <a:extLst>
                <a:ext uri="{FF2B5EF4-FFF2-40B4-BE49-F238E27FC236}">
                  <a16:creationId xmlns:a16="http://schemas.microsoft.com/office/drawing/2014/main" id="{2A126A37-D838-534E-8A07-94AAF230588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33690" y="3670199"/>
              <a:ext cx="996334" cy="3874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0" descr="Image result for pypi">
              <a:extLst>
                <a:ext uri="{FF2B5EF4-FFF2-40B4-BE49-F238E27FC236}">
                  <a16:creationId xmlns:a16="http://schemas.microsoft.com/office/drawing/2014/main" id="{EA4B5BF3-0FC4-CE4B-BDA1-ED8CD2A0AEA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37246" y="3629704"/>
              <a:ext cx="853253" cy="56949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72092957-80A1-9648-AA15-1A636A26D423}"/>
                </a:ext>
              </a:extLst>
            </p:cNvPr>
            <p:cNvSpPr/>
            <p:nvPr/>
          </p:nvSpPr>
          <p:spPr bwMode="auto">
            <a:xfrm>
              <a:off x="1614892" y="3270982"/>
              <a:ext cx="217185" cy="217185"/>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46" name="Rectangle 45">
              <a:extLst>
                <a:ext uri="{FF2B5EF4-FFF2-40B4-BE49-F238E27FC236}">
                  <a16:creationId xmlns:a16="http://schemas.microsoft.com/office/drawing/2014/main" id="{08B44B4D-6054-1D4A-BAF6-F0BA6E56AC92}"/>
                </a:ext>
              </a:extLst>
            </p:cNvPr>
            <p:cNvSpPr/>
            <p:nvPr/>
          </p:nvSpPr>
          <p:spPr bwMode="auto">
            <a:xfrm>
              <a:off x="2727354" y="3270982"/>
              <a:ext cx="217185" cy="217185"/>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pic>
        <p:nvPicPr>
          <p:cNvPr id="5" name="Picture 4">
            <a:extLst>
              <a:ext uri="{FF2B5EF4-FFF2-40B4-BE49-F238E27FC236}">
                <a16:creationId xmlns:a16="http://schemas.microsoft.com/office/drawing/2014/main" id="{C3DA4EAB-479F-4D4E-96BF-3E5051FA9A4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5088" y="5711895"/>
            <a:ext cx="853537" cy="674170"/>
          </a:xfrm>
          <a:prstGeom prst="rect">
            <a:avLst/>
          </a:prstGeom>
        </p:spPr>
      </p:pic>
      <p:pic>
        <p:nvPicPr>
          <p:cNvPr id="7" name="Picture 6">
            <a:extLst>
              <a:ext uri="{FF2B5EF4-FFF2-40B4-BE49-F238E27FC236}">
                <a16:creationId xmlns:a16="http://schemas.microsoft.com/office/drawing/2014/main" id="{87EF6A13-431F-CB40-B8B6-A6866DFD0BC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71583" y="5711895"/>
            <a:ext cx="995792" cy="674170"/>
          </a:xfrm>
          <a:prstGeom prst="rect">
            <a:avLst/>
          </a:prstGeom>
        </p:spPr>
      </p:pic>
      <p:pic>
        <p:nvPicPr>
          <p:cNvPr id="9" name="Picture 8">
            <a:extLst>
              <a:ext uri="{FF2B5EF4-FFF2-40B4-BE49-F238E27FC236}">
                <a16:creationId xmlns:a16="http://schemas.microsoft.com/office/drawing/2014/main" id="{4017405B-BB2E-2846-B51D-9184FA04747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40799" y="5711895"/>
            <a:ext cx="909802" cy="674170"/>
          </a:xfrm>
          <a:prstGeom prst="rect">
            <a:avLst/>
          </a:prstGeom>
        </p:spPr>
      </p:pic>
      <p:pic>
        <p:nvPicPr>
          <p:cNvPr id="18" name="Picture 17">
            <a:extLst>
              <a:ext uri="{FF2B5EF4-FFF2-40B4-BE49-F238E27FC236}">
                <a16:creationId xmlns:a16="http://schemas.microsoft.com/office/drawing/2014/main" id="{1F59E5EA-BF32-BA41-9176-1A303A1D36E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67442" y="5711895"/>
            <a:ext cx="853537" cy="674170"/>
          </a:xfrm>
          <a:prstGeom prst="rect">
            <a:avLst/>
          </a:prstGeom>
        </p:spPr>
      </p:pic>
      <p:pic>
        <p:nvPicPr>
          <p:cNvPr id="19" name="Picture 18">
            <a:extLst>
              <a:ext uri="{FF2B5EF4-FFF2-40B4-BE49-F238E27FC236}">
                <a16:creationId xmlns:a16="http://schemas.microsoft.com/office/drawing/2014/main" id="{68003D27-0FA1-954B-842A-B21D66B58C5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33937" y="5711895"/>
            <a:ext cx="995792" cy="674170"/>
          </a:xfrm>
          <a:prstGeom prst="rect">
            <a:avLst/>
          </a:prstGeom>
        </p:spPr>
      </p:pic>
      <p:pic>
        <p:nvPicPr>
          <p:cNvPr id="20" name="Picture 19">
            <a:extLst>
              <a:ext uri="{FF2B5EF4-FFF2-40B4-BE49-F238E27FC236}">
                <a16:creationId xmlns:a16="http://schemas.microsoft.com/office/drawing/2014/main" id="{7E519FAC-B35E-1447-9E34-1BADF82940E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03153" y="5711895"/>
            <a:ext cx="909802" cy="674170"/>
          </a:xfrm>
          <a:prstGeom prst="rect">
            <a:avLst/>
          </a:prstGeom>
        </p:spPr>
      </p:pic>
    </p:spTree>
    <p:extLst>
      <p:ext uri="{BB962C8B-B14F-4D97-AF65-F5344CB8AC3E}">
        <p14:creationId xmlns:p14="http://schemas.microsoft.com/office/powerpoint/2010/main" val="13839558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13" grpId="0">
        <p:bldAsOne/>
      </p:bldGraphic>
      <p:bldGraphic spid="14" grpId="0">
        <p:bldAsOne/>
      </p:bldGraphic>
      <p:bldP spid="4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744828-039A-6445-B4A6-D063C8BA1175}"/>
              </a:ext>
            </a:extLst>
          </p:cNvPr>
          <p:cNvSpPr>
            <a:spLocks noGrp="1"/>
          </p:cNvSpPr>
          <p:nvPr>
            <p:ph idx="1"/>
          </p:nvPr>
        </p:nvSpPr>
        <p:spPr/>
        <p:txBody>
          <a:bodyPr/>
          <a:lstStyle/>
          <a:p>
            <a:r>
              <a:rPr lang="en-US" dirty="0"/>
              <a:t>I am now the </a:t>
            </a:r>
            <a:r>
              <a:rPr lang="en-US" b="1" dirty="0"/>
              <a:t>maintainer</a:t>
            </a:r>
            <a:r>
              <a:rPr lang="en-US" dirty="0"/>
              <a:t> of </a:t>
            </a:r>
            <a:r>
              <a:rPr lang="en-US" dirty="0">
                <a:latin typeface="Courier" pitchFamily="2" charset="0"/>
              </a:rPr>
              <a:t>safe-regex</a:t>
            </a:r>
          </a:p>
          <a:p>
            <a:pPr marL="0" indent="0">
              <a:buNone/>
            </a:pPr>
            <a:endParaRPr lang="en-US" dirty="0"/>
          </a:p>
          <a:p>
            <a:r>
              <a:rPr lang="en-US" b="1" dirty="0"/>
              <a:t>Fixed</a:t>
            </a:r>
            <a:r>
              <a:rPr lang="en-US" dirty="0"/>
              <a:t> false negatives in star height heuristic</a:t>
            </a:r>
          </a:p>
          <a:p>
            <a:endParaRPr lang="en-US" dirty="0"/>
          </a:p>
          <a:p>
            <a:r>
              <a:rPr lang="en-US" b="1" dirty="0"/>
              <a:t>Incorporating</a:t>
            </a:r>
            <a:r>
              <a:rPr lang="en-US" dirty="0"/>
              <a:t> (improved) QOD and QOA heuristics</a:t>
            </a:r>
          </a:p>
        </p:txBody>
      </p:sp>
      <p:sp>
        <p:nvSpPr>
          <p:cNvPr id="3" name="Title 2">
            <a:extLst>
              <a:ext uri="{FF2B5EF4-FFF2-40B4-BE49-F238E27FC236}">
                <a16:creationId xmlns:a16="http://schemas.microsoft.com/office/drawing/2014/main" id="{03F5B607-960D-7A45-A5CF-F363592071F2}"/>
              </a:ext>
            </a:extLst>
          </p:cNvPr>
          <p:cNvSpPr>
            <a:spLocks noGrp="1"/>
          </p:cNvSpPr>
          <p:nvPr>
            <p:ph type="title"/>
          </p:nvPr>
        </p:nvSpPr>
        <p:spPr/>
        <p:txBody>
          <a:bodyPr/>
          <a:lstStyle/>
          <a:p>
            <a:r>
              <a:rPr lang="en-US" dirty="0"/>
              <a:t>Bringing Research to Practice</a:t>
            </a:r>
            <a:endParaRPr lang="en-US" dirty="0">
              <a:latin typeface="Courier" pitchFamily="2" charset="0"/>
            </a:endParaRPr>
          </a:p>
        </p:txBody>
      </p:sp>
    </p:spTree>
    <p:extLst>
      <p:ext uri="{BB962C8B-B14F-4D97-AF65-F5344CB8AC3E}">
        <p14:creationId xmlns:p14="http://schemas.microsoft.com/office/powerpoint/2010/main" val="102739551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32E81-2549-CC45-9FFA-E18FA8629851}"/>
              </a:ext>
            </a:extLst>
          </p:cNvPr>
          <p:cNvSpPr>
            <a:spLocks noGrp="1"/>
          </p:cNvSpPr>
          <p:nvPr>
            <p:ph type="title"/>
          </p:nvPr>
        </p:nvSpPr>
        <p:spPr>
          <a:xfrm>
            <a:off x="685800" y="2747963"/>
            <a:ext cx="7772400" cy="1740910"/>
          </a:xfrm>
        </p:spPr>
        <p:txBody>
          <a:bodyPr/>
          <a:lstStyle/>
          <a:p>
            <a:r>
              <a:rPr lang="en-US" i="1" dirty="0"/>
              <a:t>Defeat</a:t>
            </a:r>
            <a:br>
              <a:rPr lang="en-US" dirty="0"/>
            </a:br>
            <a:br>
              <a:rPr lang="en-US" dirty="0"/>
            </a:br>
            <a:r>
              <a:rPr lang="en-US" dirty="0"/>
              <a:t>Faster regex engine via substitution</a:t>
            </a:r>
          </a:p>
        </p:txBody>
      </p:sp>
    </p:spTree>
    <p:extLst>
      <p:ext uri="{BB962C8B-B14F-4D97-AF65-F5344CB8AC3E}">
        <p14:creationId xmlns:p14="http://schemas.microsoft.com/office/powerpoint/2010/main" val="351733720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What-if experiments using regex testers</a:t>
            </a:r>
          </a:p>
        </p:txBody>
      </p:sp>
      <p:sp>
        <p:nvSpPr>
          <p:cNvPr id="4" name="TextBox 3"/>
          <p:cNvSpPr txBox="1"/>
          <p:nvPr/>
        </p:nvSpPr>
        <p:spPr>
          <a:xfrm>
            <a:off x="2295585" y="1361897"/>
            <a:ext cx="4200061" cy="4164217"/>
          </a:xfrm>
          <a:prstGeom prst="rect">
            <a:avLst/>
          </a:prstGeom>
          <a:noFill/>
          <a:ln w="28575">
            <a:solidFill>
              <a:schemeClr val="accent3"/>
            </a:solidFill>
          </a:ln>
        </p:spPr>
        <p:txBody>
          <a:bodyPr wrap="none" rtlCol="0">
            <a:spAutoFit/>
          </a:bodyPr>
          <a:lstStyle/>
          <a:p>
            <a:r>
              <a:rPr lang="en-US" sz="3000" dirty="0">
                <a:latin typeface="Calibri" panose="020F0502020204030204" pitchFamily="34" charset="0"/>
              </a:rPr>
              <a:t>match regex against input</a:t>
            </a:r>
          </a:p>
          <a:p>
            <a:endParaRPr lang="en-US" sz="3000" dirty="0">
              <a:latin typeface="Calibri" panose="020F0502020204030204" pitchFamily="34" charset="0"/>
            </a:endParaRPr>
          </a:p>
          <a:p>
            <a:r>
              <a:rPr lang="en-US" sz="3000" dirty="0">
                <a:latin typeface="Calibri" panose="020F0502020204030204" pitchFamily="34" charset="0"/>
              </a:rPr>
              <a:t>if match:</a:t>
            </a:r>
          </a:p>
          <a:p>
            <a:r>
              <a:rPr lang="en-US" sz="3000" dirty="0">
                <a:latin typeface="Calibri" panose="020F0502020204030204" pitchFamily="34" charset="0"/>
              </a:rPr>
              <a:t>  emit matched substring</a:t>
            </a:r>
          </a:p>
          <a:p>
            <a:r>
              <a:rPr lang="en-US" sz="3000" dirty="0">
                <a:latin typeface="Calibri" panose="020F0502020204030204" pitchFamily="34" charset="0"/>
              </a:rPr>
              <a:t>  emit capture groups</a:t>
            </a:r>
          </a:p>
          <a:p>
            <a:endParaRPr lang="en-US" sz="3000" dirty="0">
              <a:latin typeface="Calibri" panose="020F0502020204030204" pitchFamily="34" charset="0"/>
            </a:endParaRPr>
          </a:p>
          <a:p>
            <a:r>
              <a:rPr lang="en-US" sz="3000" dirty="0">
                <a:latin typeface="Calibri" panose="020F0502020204030204" pitchFamily="34" charset="0"/>
              </a:rPr>
              <a:t>else:</a:t>
            </a:r>
          </a:p>
          <a:p>
            <a:r>
              <a:rPr lang="en-US" sz="3000" dirty="0">
                <a:latin typeface="Calibri" panose="020F0502020204030204" pitchFamily="34" charset="0"/>
              </a:rPr>
              <a:t>   report “no match”</a:t>
            </a:r>
          </a:p>
          <a:p>
            <a:endParaRPr lang="en-US" sz="3000" dirty="0">
              <a:latin typeface="Calibri" panose="020F0502020204030204" pitchFamily="34"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9189" y="1987693"/>
            <a:ext cx="559326" cy="869419"/>
          </a:xfrm>
          <a:prstGeom prst="rect">
            <a:avLst/>
          </a:prstGeom>
        </p:spPr>
      </p:pic>
      <p:pic>
        <p:nvPicPr>
          <p:cNvPr id="7" name="Picture 6">
            <a:extLst>
              <a:ext uri="{FF2B5EF4-FFF2-40B4-BE49-F238E27FC236}">
                <a16:creationId xmlns:a16="http://schemas.microsoft.com/office/drawing/2014/main" id="{B874845C-1385-7544-892D-F73862427EE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67141" y="1987693"/>
            <a:ext cx="691241" cy="694340"/>
          </a:xfrm>
          <a:prstGeom prst="rect">
            <a:avLst/>
          </a:prstGeom>
        </p:spPr>
      </p:pic>
      <p:pic>
        <p:nvPicPr>
          <p:cNvPr id="8" name="Picture 7">
            <a:extLst>
              <a:ext uri="{FF2B5EF4-FFF2-40B4-BE49-F238E27FC236}">
                <a16:creationId xmlns:a16="http://schemas.microsoft.com/office/drawing/2014/main" id="{500DDC8D-E1A8-674B-992F-C52F058121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92297" y="3183469"/>
            <a:ext cx="1296465" cy="484014"/>
          </a:xfrm>
          <a:prstGeom prst="rect">
            <a:avLst/>
          </a:prstGeom>
        </p:spPr>
      </p:pic>
      <p:grpSp>
        <p:nvGrpSpPr>
          <p:cNvPr id="9" name="Group 8"/>
          <p:cNvGrpSpPr/>
          <p:nvPr/>
        </p:nvGrpSpPr>
        <p:grpSpPr>
          <a:xfrm>
            <a:off x="286851" y="2117337"/>
            <a:ext cx="1194099" cy="610130"/>
            <a:chOff x="1733385" y="3911255"/>
            <a:chExt cx="1194099" cy="610130"/>
          </a:xfrm>
        </p:grpSpPr>
        <p:pic>
          <p:nvPicPr>
            <p:cNvPr id="10" name="Picture 2" descr="Image result for typescript logo">
              <a:extLst>
                <a:ext uri="{FF2B5EF4-FFF2-40B4-BE49-F238E27FC236}">
                  <a16:creationId xmlns:a16="http://schemas.microsoft.com/office/drawing/2014/main" id="{553017D3-50E8-DE4B-A011-5EAE0F43949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43515" y="3911255"/>
              <a:ext cx="583969" cy="5839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03BFA91-6173-5447-ACF9-12268B8F25D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33385" y="3911255"/>
              <a:ext cx="610130" cy="610130"/>
            </a:xfrm>
            <a:prstGeom prst="rect">
              <a:avLst/>
            </a:prstGeom>
          </p:spPr>
        </p:pic>
      </p:grpSp>
      <p:pic>
        <p:nvPicPr>
          <p:cNvPr id="12" name="Picture 11">
            <a:extLst>
              <a:ext uri="{FF2B5EF4-FFF2-40B4-BE49-F238E27FC236}">
                <a16:creationId xmlns:a16="http://schemas.microsoft.com/office/drawing/2014/main" id="{B09D36B4-1AFF-5143-8416-8DFF84B9461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92297" y="2117337"/>
            <a:ext cx="1100174" cy="594094"/>
          </a:xfrm>
          <a:prstGeom prst="rect">
            <a:avLst/>
          </a:prstGeom>
        </p:spPr>
      </p:pic>
      <p:pic>
        <p:nvPicPr>
          <p:cNvPr id="13" name="Picture 12">
            <a:extLst>
              <a:ext uri="{FF2B5EF4-FFF2-40B4-BE49-F238E27FC236}">
                <a16:creationId xmlns:a16="http://schemas.microsoft.com/office/drawing/2014/main" id="{7F4D882A-5314-FE40-9294-F0193412B0F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6851" y="3075027"/>
            <a:ext cx="1184912" cy="592456"/>
          </a:xfrm>
          <a:prstGeom prst="rect">
            <a:avLst/>
          </a:prstGeom>
        </p:spPr>
      </p:pic>
      <p:pic>
        <p:nvPicPr>
          <p:cNvPr id="14" name="Picture 13">
            <a:extLst>
              <a:ext uri="{FF2B5EF4-FFF2-40B4-BE49-F238E27FC236}">
                <a16:creationId xmlns:a16="http://schemas.microsoft.com/office/drawing/2014/main" id="{D143E208-5FBD-5940-A776-89342FAA1DD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37719" y="3168158"/>
            <a:ext cx="620663" cy="620663"/>
          </a:xfrm>
          <a:prstGeom prst="rect">
            <a:avLst/>
          </a:prstGeom>
        </p:spPr>
      </p:pic>
      <p:pic>
        <p:nvPicPr>
          <p:cNvPr id="15" name="Picture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622400" y="2972114"/>
            <a:ext cx="524228" cy="712949"/>
          </a:xfrm>
          <a:prstGeom prst="rect">
            <a:avLst/>
          </a:prstGeom>
        </p:spPr>
      </p:pic>
      <p:sp>
        <p:nvSpPr>
          <p:cNvPr id="5" name="TextBox 4"/>
          <p:cNvSpPr txBox="1"/>
          <p:nvPr/>
        </p:nvSpPr>
        <p:spPr>
          <a:xfrm>
            <a:off x="171019" y="5101677"/>
            <a:ext cx="1553630" cy="1133837"/>
          </a:xfrm>
          <a:prstGeom prst="rect">
            <a:avLst/>
          </a:prstGeom>
          <a:noFill/>
        </p:spPr>
        <p:txBody>
          <a:bodyPr wrap="none" rtlCol="0">
            <a:spAutoFit/>
          </a:bodyPr>
          <a:lstStyle/>
          <a:p>
            <a:pPr algn="ctr"/>
            <a:r>
              <a:rPr lang="en-US" sz="2400" dirty="0">
                <a:latin typeface="Calibri" panose="020F0502020204030204" pitchFamily="34" charset="0"/>
              </a:rPr>
              <a:t>/(\d+).\d+/</a:t>
            </a:r>
          </a:p>
          <a:p>
            <a:pPr algn="ctr"/>
            <a:r>
              <a:rPr lang="en-US" sz="2400" dirty="0">
                <a:latin typeface="Calibri" panose="020F0502020204030204" pitchFamily="34" charset="0"/>
              </a:rPr>
              <a:t>&amp;</a:t>
            </a:r>
          </a:p>
          <a:p>
            <a:pPr algn="ctr"/>
            <a:r>
              <a:rPr lang="en-US" sz="2400" dirty="0">
                <a:latin typeface="Calibri" panose="020F0502020204030204" pitchFamily="34" charset="0"/>
              </a:rPr>
              <a:t>3.14</a:t>
            </a:r>
          </a:p>
        </p:txBody>
      </p:sp>
      <p:sp>
        <p:nvSpPr>
          <p:cNvPr id="16" name="TextBox 15"/>
          <p:cNvSpPr txBox="1"/>
          <p:nvPr/>
        </p:nvSpPr>
        <p:spPr>
          <a:xfrm>
            <a:off x="6738352" y="5109052"/>
            <a:ext cx="2475229" cy="1126462"/>
          </a:xfrm>
          <a:prstGeom prst="rect">
            <a:avLst/>
          </a:prstGeom>
          <a:noFill/>
        </p:spPr>
        <p:txBody>
          <a:bodyPr wrap="none" rtlCol="0">
            <a:spAutoFit/>
          </a:bodyPr>
          <a:lstStyle/>
          <a:p>
            <a:pPr algn="ctr"/>
            <a:r>
              <a:rPr lang="en-US" sz="2400" b="1" dirty="0">
                <a:latin typeface="Calibri" panose="020F0502020204030204" pitchFamily="34" charset="0"/>
              </a:rPr>
              <a:t>Match</a:t>
            </a:r>
          </a:p>
          <a:p>
            <a:r>
              <a:rPr lang="en-US" sz="2400" dirty="0">
                <a:latin typeface="Calibri" panose="020F0502020204030204" pitchFamily="34" charset="0"/>
              </a:rPr>
              <a:t>  substring   “3.14”</a:t>
            </a:r>
          </a:p>
          <a:p>
            <a:r>
              <a:rPr lang="en-US" sz="2400" dirty="0">
                <a:latin typeface="Calibri" panose="020F0502020204030204" pitchFamily="34" charset="0"/>
              </a:rPr>
              <a:t>  capture     “3”</a:t>
            </a:r>
          </a:p>
        </p:txBody>
      </p:sp>
      <p:cxnSp>
        <p:nvCxnSpPr>
          <p:cNvPr id="18" name="Straight Arrow Connector 17"/>
          <p:cNvCxnSpPr>
            <a:cxnSpLocks/>
          </p:cNvCxnSpPr>
          <p:nvPr/>
        </p:nvCxnSpPr>
        <p:spPr bwMode="auto">
          <a:xfrm flipV="1">
            <a:off x="1168033" y="4050615"/>
            <a:ext cx="930901" cy="853411"/>
          </a:xfrm>
          <a:prstGeom prst="straightConnector1">
            <a:avLst/>
          </a:prstGeom>
          <a:noFill/>
          <a:ln w="57150" cap="flat" cmpd="sng" algn="ctr">
            <a:solidFill>
              <a:schemeClr val="accent3"/>
            </a:solidFill>
            <a:prstDash val="solid"/>
            <a:round/>
            <a:headEnd type="none" w="med" len="med"/>
            <a:tailEnd type="triangle"/>
          </a:ln>
          <a:effectLst/>
        </p:spPr>
      </p:cxnSp>
      <p:cxnSp>
        <p:nvCxnSpPr>
          <p:cNvPr id="19" name="Straight Arrow Connector 18"/>
          <p:cNvCxnSpPr>
            <a:cxnSpLocks/>
            <a:endCxn id="16" idx="0"/>
          </p:cNvCxnSpPr>
          <p:nvPr/>
        </p:nvCxnSpPr>
        <p:spPr bwMode="auto">
          <a:xfrm>
            <a:off x="6738352" y="4139521"/>
            <a:ext cx="1237615" cy="969531"/>
          </a:xfrm>
          <a:prstGeom prst="straightConnector1">
            <a:avLst/>
          </a:prstGeom>
          <a:noFill/>
          <a:ln w="57150" cap="flat" cmpd="sng" algn="ctr">
            <a:solidFill>
              <a:schemeClr val="accent3"/>
            </a:solidFill>
            <a:prstDash val="solid"/>
            <a:round/>
            <a:headEnd type="none" w="med" len="med"/>
            <a:tailEnd type="triangle"/>
          </a:ln>
          <a:effectLst/>
        </p:spPr>
      </p:cxnSp>
      <p:sp>
        <p:nvSpPr>
          <p:cNvPr id="20" name="TextBox 19">
            <a:extLst>
              <a:ext uri="{FF2B5EF4-FFF2-40B4-BE49-F238E27FC236}">
                <a16:creationId xmlns:a16="http://schemas.microsoft.com/office/drawing/2014/main" id="{4C617189-8A33-8E4E-80AC-3267A8987337}"/>
              </a:ext>
            </a:extLst>
          </p:cNvPr>
          <p:cNvSpPr txBox="1"/>
          <p:nvPr/>
        </p:nvSpPr>
        <p:spPr>
          <a:xfrm>
            <a:off x="334156" y="4987596"/>
            <a:ext cx="708796" cy="509323"/>
          </a:xfrm>
          <a:prstGeom prst="rect">
            <a:avLst/>
          </a:prstGeom>
          <a:noFill/>
          <a:ln w="57150">
            <a:solidFill>
              <a:schemeClr val="accent3"/>
            </a:solidFill>
          </a:ln>
        </p:spPr>
        <p:txBody>
          <a:bodyPr wrap="square" rtlCol="0">
            <a:spAutoFit/>
          </a:bodyPr>
          <a:lstStyle/>
          <a:p>
            <a:endParaRPr lang="en-US" sz="3000" dirty="0">
              <a:latin typeface="Calibri" panose="020F0502020204030204" pitchFamily="34" charset="0"/>
            </a:endParaRPr>
          </a:p>
        </p:txBody>
      </p:sp>
      <p:sp>
        <p:nvSpPr>
          <p:cNvPr id="2" name="TextBox 1">
            <a:extLst>
              <a:ext uri="{FF2B5EF4-FFF2-40B4-BE49-F238E27FC236}">
                <a16:creationId xmlns:a16="http://schemas.microsoft.com/office/drawing/2014/main" id="{640AAEDA-A951-F84D-95AB-A8755B008E6C}"/>
              </a:ext>
            </a:extLst>
          </p:cNvPr>
          <p:cNvSpPr txBox="1"/>
          <p:nvPr/>
        </p:nvSpPr>
        <p:spPr>
          <a:xfrm>
            <a:off x="0" y="4139521"/>
            <a:ext cx="1321067" cy="764505"/>
          </a:xfrm>
          <a:prstGeom prst="rect">
            <a:avLst/>
          </a:prstGeom>
          <a:noFill/>
        </p:spPr>
        <p:txBody>
          <a:bodyPr wrap="none" rtlCol="0">
            <a:spAutoFit/>
          </a:bodyPr>
          <a:lstStyle/>
          <a:p>
            <a:r>
              <a:rPr lang="en-US" sz="2400" dirty="0">
                <a:latin typeface="Calibri" panose="020F0502020204030204" pitchFamily="34" charset="0"/>
              </a:rPr>
              <a:t>“Capture</a:t>
            </a:r>
          </a:p>
          <a:p>
            <a:r>
              <a:rPr lang="en-US" sz="2400" dirty="0">
                <a:latin typeface="Calibri" panose="020F0502020204030204" pitchFamily="34" charset="0"/>
              </a:rPr>
              <a:t>    group”</a:t>
            </a:r>
          </a:p>
        </p:txBody>
      </p:sp>
    </p:spTree>
    <p:extLst>
      <p:ext uri="{BB962C8B-B14F-4D97-AF65-F5344CB8AC3E}">
        <p14:creationId xmlns:p14="http://schemas.microsoft.com/office/powerpoint/2010/main" val="27698921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20" grpId="0" animBg="1"/>
      <p:bldP spid="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9274" y="1041400"/>
            <a:ext cx="7378264" cy="5133368"/>
          </a:xfrm>
          <a:prstGeom prst="rect">
            <a:avLst/>
          </a:prstGeom>
        </p:spPr>
      </p:pic>
      <p:sp>
        <p:nvSpPr>
          <p:cNvPr id="2" name="Title 1"/>
          <p:cNvSpPr>
            <a:spLocks noGrp="1"/>
          </p:cNvSpPr>
          <p:nvPr>
            <p:ph type="title"/>
          </p:nvPr>
        </p:nvSpPr>
        <p:spPr/>
        <p:txBody>
          <a:bodyPr/>
          <a:lstStyle/>
          <a:p>
            <a:r>
              <a:rPr lang="en-US" dirty="0"/>
              <a:t>Language versions used in experiments</a:t>
            </a:r>
          </a:p>
        </p:txBody>
      </p:sp>
    </p:spTree>
    <p:extLst>
      <p:ext uri="{BB962C8B-B14F-4D97-AF65-F5344CB8AC3E}">
        <p14:creationId xmlns:p14="http://schemas.microsoft.com/office/powerpoint/2010/main" val="563532094"/>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Some sample results of semantic differences</a:t>
            </a:r>
          </a:p>
        </p:txBody>
      </p:sp>
      <p:graphicFrame>
        <p:nvGraphicFramePr>
          <p:cNvPr id="9" name="Table 8"/>
          <p:cNvGraphicFramePr>
            <a:graphicFrameLocks noGrp="1"/>
          </p:cNvGraphicFramePr>
          <p:nvPr/>
        </p:nvGraphicFramePr>
        <p:xfrm>
          <a:off x="75873" y="948674"/>
          <a:ext cx="8963025" cy="5775977"/>
        </p:xfrm>
        <a:graphic>
          <a:graphicData uri="http://schemas.openxmlformats.org/drawingml/2006/table">
            <a:tbl>
              <a:tblPr firstRow="1" bandRow="1">
                <a:tableStyleId>{5C22544A-7EE6-4342-B048-85BDC9FD1C3A}</a:tableStyleId>
              </a:tblPr>
              <a:tblGrid>
                <a:gridCol w="1658334">
                  <a:extLst>
                    <a:ext uri="{9D8B030D-6E8A-4147-A177-3AD203B41FA5}">
                      <a16:colId xmlns:a16="http://schemas.microsoft.com/office/drawing/2014/main" val="3071599325"/>
                    </a:ext>
                  </a:extLst>
                </a:gridCol>
                <a:gridCol w="1905965">
                  <a:extLst>
                    <a:ext uri="{9D8B030D-6E8A-4147-A177-3AD203B41FA5}">
                      <a16:colId xmlns:a16="http://schemas.microsoft.com/office/drawing/2014/main" val="1810178738"/>
                    </a:ext>
                  </a:extLst>
                </a:gridCol>
                <a:gridCol w="1813516">
                  <a:extLst>
                    <a:ext uri="{9D8B030D-6E8A-4147-A177-3AD203B41FA5}">
                      <a16:colId xmlns:a16="http://schemas.microsoft.com/office/drawing/2014/main" val="2855151761"/>
                    </a:ext>
                  </a:extLst>
                </a:gridCol>
                <a:gridCol w="1792605">
                  <a:extLst>
                    <a:ext uri="{9D8B030D-6E8A-4147-A177-3AD203B41FA5}">
                      <a16:colId xmlns:a16="http://schemas.microsoft.com/office/drawing/2014/main" val="3995995648"/>
                    </a:ext>
                  </a:extLst>
                </a:gridCol>
                <a:gridCol w="1792605">
                  <a:extLst>
                    <a:ext uri="{9D8B030D-6E8A-4147-A177-3AD203B41FA5}">
                      <a16:colId xmlns:a16="http://schemas.microsoft.com/office/drawing/2014/main" val="2587994569"/>
                    </a:ext>
                  </a:extLst>
                </a:gridCol>
              </a:tblGrid>
              <a:tr h="958720">
                <a:tc>
                  <a:txBody>
                    <a:bodyPr/>
                    <a:lstStyle/>
                    <a:p>
                      <a:pPr algn="ctr"/>
                      <a:r>
                        <a:rPr lang="en-US" sz="2400" dirty="0">
                          <a:latin typeface="Calibri" panose="020F0502020204030204" pitchFamily="34" charset="0"/>
                          <a:cs typeface="Calibri" panose="020F0502020204030204" pitchFamily="34" charset="0"/>
                        </a:rPr>
                        <a:t>Witness</a:t>
                      </a:r>
                    </a:p>
                  </a:txBody>
                  <a:tcPr anchor="ctr"/>
                </a:tc>
                <a:tc>
                  <a:txBody>
                    <a:bodyPr/>
                    <a:lstStyle/>
                    <a:p>
                      <a:pPr algn="ctr"/>
                      <a:r>
                        <a:rPr lang="en-US" sz="2400" dirty="0">
                          <a:latin typeface="Calibri" panose="020F0502020204030204" pitchFamily="34" charset="0"/>
                          <a:cs typeface="Calibri" panose="020F0502020204030204" pitchFamily="34" charset="0"/>
                        </a:rPr>
                        <a:t>Language 1</a:t>
                      </a:r>
                    </a:p>
                  </a:txBody>
                  <a:tcPr anchor="ctr"/>
                </a:tc>
                <a:tc>
                  <a:txBody>
                    <a:bodyPr/>
                    <a:lstStyle/>
                    <a:p>
                      <a:pPr algn="ctr"/>
                      <a:r>
                        <a:rPr lang="en-US" sz="2400" dirty="0">
                          <a:latin typeface="Calibri" panose="020F0502020204030204" pitchFamily="34" charset="0"/>
                          <a:cs typeface="Calibri" panose="020F0502020204030204" pitchFamily="34" charset="0"/>
                        </a:rPr>
                        <a:t>Behavior</a:t>
                      </a:r>
                      <a:r>
                        <a:rPr lang="en-US" sz="2400" baseline="0" dirty="0">
                          <a:latin typeface="Calibri" panose="020F0502020204030204" pitchFamily="34" charset="0"/>
                          <a:cs typeface="Calibri" panose="020F0502020204030204" pitchFamily="34" charset="0"/>
                        </a:rPr>
                        <a:t> 1</a:t>
                      </a:r>
                      <a:endParaRPr lang="en-US" sz="2400" dirty="0">
                        <a:latin typeface="Calibri" panose="020F0502020204030204" pitchFamily="34" charset="0"/>
                        <a:cs typeface="Calibri" panose="020F0502020204030204" pitchFamily="34" charset="0"/>
                      </a:endParaRPr>
                    </a:p>
                  </a:txBody>
                  <a:tcPr anchor="ctr"/>
                </a:tc>
                <a:tc>
                  <a:txBody>
                    <a:bodyPr/>
                    <a:lstStyle/>
                    <a:p>
                      <a:pPr algn="ctr"/>
                      <a:r>
                        <a:rPr lang="en-US" sz="2400" dirty="0">
                          <a:latin typeface="Calibri" panose="020F0502020204030204" pitchFamily="34" charset="0"/>
                          <a:cs typeface="Calibri" panose="020F0502020204030204" pitchFamily="34" charset="0"/>
                        </a:rPr>
                        <a:t>Language 2</a:t>
                      </a:r>
                    </a:p>
                  </a:txBody>
                  <a:tcPr anchor="ctr"/>
                </a:tc>
                <a:tc>
                  <a:txBody>
                    <a:bodyPr/>
                    <a:lstStyle/>
                    <a:p>
                      <a:pPr algn="ctr"/>
                      <a:r>
                        <a:rPr lang="en-US" sz="2400" dirty="0">
                          <a:latin typeface="Calibri" panose="020F0502020204030204" pitchFamily="34" charset="0"/>
                          <a:cs typeface="Calibri" panose="020F0502020204030204" pitchFamily="34" charset="0"/>
                        </a:rPr>
                        <a:t>Behavior</a:t>
                      </a:r>
                      <a:r>
                        <a:rPr lang="en-US" sz="2400" baseline="0" dirty="0">
                          <a:latin typeface="Calibri" panose="020F0502020204030204" pitchFamily="34" charset="0"/>
                          <a:cs typeface="Calibri" panose="020F0502020204030204" pitchFamily="34" charset="0"/>
                        </a:rPr>
                        <a:t> 2</a:t>
                      </a:r>
                      <a:endParaRPr lang="en-US" sz="2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754461085"/>
                  </a:ext>
                </a:extLst>
              </a:tr>
              <a:tr h="626281">
                <a:tc>
                  <a:txBody>
                    <a:bodyPr/>
                    <a:lstStyle/>
                    <a:p>
                      <a:pPr algn="ct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cC</a:t>
                      </a:r>
                      <a:endParaRPr lang="en-US" sz="2400" dirty="0">
                        <a:latin typeface="Calibri" panose="020F0502020204030204" pitchFamily="34" charset="0"/>
                        <a:cs typeface="Calibri" panose="020F0502020204030204" pitchFamily="34" charset="0"/>
                      </a:endParaRPr>
                    </a:p>
                  </a:txBody>
                  <a:tcPr anchor="ctr"/>
                </a:tc>
                <a:tc>
                  <a:txBody>
                    <a:bodyPr/>
                    <a:lstStyle/>
                    <a:p>
                      <a:pPr algn="ctr"/>
                      <a:endParaRPr lang="en-US" sz="2400" dirty="0">
                        <a:latin typeface="Calibri" panose="020F0502020204030204" pitchFamily="34" charset="0"/>
                        <a:cs typeface="Calibri" panose="020F0502020204030204" pitchFamily="34" charset="0"/>
                      </a:endParaRPr>
                    </a:p>
                  </a:txBody>
                  <a:tcPr anchor="ctr"/>
                </a:tc>
                <a:tc>
                  <a:txBody>
                    <a:bodyPr/>
                    <a:lstStyle/>
                    <a:p>
                      <a:pPr algn="ctr"/>
                      <a:r>
                        <a:rPr lang="en-US" sz="2400" dirty="0">
                          <a:latin typeface="Calibri" panose="020F0502020204030204" pitchFamily="34" charset="0"/>
                          <a:cs typeface="Calibri" panose="020F0502020204030204" pitchFamily="34" charset="0"/>
                        </a:rPr>
                        <a:t>ctrl-C</a:t>
                      </a:r>
                    </a:p>
                  </a:txBody>
                  <a:tcPr anchor="ctr"/>
                </a:tc>
                <a:tc>
                  <a:txBody>
                    <a:bodyPr/>
                    <a:lstStyle/>
                    <a:p>
                      <a:pPr algn="ctr"/>
                      <a:endParaRPr lang="en-US" sz="2400" dirty="0">
                        <a:latin typeface="Calibri" panose="020F0502020204030204" pitchFamily="34" charset="0"/>
                        <a:cs typeface="Calibri" panose="020F0502020204030204" pitchFamily="34" charset="0"/>
                      </a:endParaRPr>
                    </a:p>
                  </a:txBody>
                  <a:tcPr anchor="ctr"/>
                </a:tc>
                <a:tc>
                  <a:txBody>
                    <a:bodyPr/>
                    <a:lstStyle/>
                    <a:p>
                      <a:pPr algn="ct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cC</a:t>
                      </a:r>
                      <a:r>
                        <a:rPr lang="en-US" sz="2400" dirty="0">
                          <a:latin typeface="Calibri" panose="020F0502020204030204" pitchFamily="34" charset="0"/>
                          <a:cs typeface="Calibri" panose="020F0502020204030204" pitchFamily="34" charset="0"/>
                        </a:rPr>
                        <a:t>”</a:t>
                      </a:r>
                    </a:p>
                  </a:txBody>
                  <a:tcPr anchor="ctr"/>
                </a:tc>
                <a:extLst>
                  <a:ext uri="{0D108BD9-81ED-4DB2-BD59-A6C34878D82A}">
                    <a16:rowId xmlns:a16="http://schemas.microsoft.com/office/drawing/2014/main" val="768185159"/>
                  </a:ext>
                </a:extLst>
              </a:tr>
              <a:tr h="958720">
                <a:tc>
                  <a:txBody>
                    <a:bodyPr/>
                    <a:lstStyle/>
                    <a:p>
                      <a:pPr algn="ctr"/>
                      <a:r>
                        <a:rPr lang="en-US" sz="2400" dirty="0">
                          <a:latin typeface="Calibri" panose="020F0502020204030204" pitchFamily="34" charset="0"/>
                          <a:cs typeface="Calibri" panose="020F0502020204030204" pitchFamily="34" charset="0"/>
                        </a:rPr>
                        <a:t>^a</a:t>
                      </a:r>
                    </a:p>
                  </a:txBody>
                  <a:tcPr anchor="ctr"/>
                </a:tc>
                <a:tc>
                  <a:txBody>
                    <a:bodyPr/>
                    <a:lstStyle/>
                    <a:p>
                      <a:pPr algn="ctr"/>
                      <a:endParaRPr lang="en-US" sz="2400" dirty="0">
                        <a:latin typeface="Calibri" panose="020F0502020204030204" pitchFamily="34" charset="0"/>
                        <a:cs typeface="Calibri" panose="020F0502020204030204" pitchFamily="34" charset="0"/>
                      </a:endParaRPr>
                    </a:p>
                  </a:txBody>
                  <a:tcPr anchor="ctr"/>
                </a:tc>
                <a:tc>
                  <a:txBody>
                    <a:bodyPr/>
                    <a:lstStyle/>
                    <a:p>
                      <a:pPr algn="ctr"/>
                      <a:r>
                        <a:rPr lang="en-US" sz="2400" dirty="0">
                          <a:latin typeface="Calibri" panose="020F0502020204030204" pitchFamily="34" charset="0"/>
                          <a:cs typeface="Calibri" panose="020F0502020204030204" pitchFamily="34" charset="0"/>
                        </a:rPr>
                        <a:t>Begin</a:t>
                      </a:r>
                    </a:p>
                    <a:p>
                      <a:pPr algn="ctr"/>
                      <a:r>
                        <a:rPr lang="en-US" sz="2400" b="1" dirty="0">
                          <a:latin typeface="Calibri" panose="020F0502020204030204" pitchFamily="34" charset="0"/>
                          <a:cs typeface="Calibri" panose="020F0502020204030204" pitchFamily="34" charset="0"/>
                        </a:rPr>
                        <a:t>input</a:t>
                      </a:r>
                    </a:p>
                  </a:txBody>
                  <a:tcPr anchor="ctr"/>
                </a:tc>
                <a:tc>
                  <a:txBody>
                    <a:bodyPr/>
                    <a:lstStyle/>
                    <a:p>
                      <a:pPr algn="ctr"/>
                      <a:endParaRPr lang="en-US" sz="2400" dirty="0">
                        <a:latin typeface="Calibri" panose="020F0502020204030204" pitchFamily="34" charset="0"/>
                        <a:cs typeface="Calibri" panose="020F0502020204030204" pitchFamily="34" charset="0"/>
                      </a:endParaRPr>
                    </a:p>
                  </a:txBody>
                  <a:tcPr anchor="ctr"/>
                </a:tc>
                <a:tc>
                  <a:txBody>
                    <a:bodyPr/>
                    <a:lstStyle/>
                    <a:p>
                      <a:pPr algn="ctr"/>
                      <a:r>
                        <a:rPr lang="en-US" sz="2400" dirty="0">
                          <a:latin typeface="Calibri" panose="020F0502020204030204" pitchFamily="34" charset="0"/>
                          <a:cs typeface="Calibri" panose="020F0502020204030204" pitchFamily="34" charset="0"/>
                        </a:rPr>
                        <a:t>Begin</a:t>
                      </a:r>
                    </a:p>
                    <a:p>
                      <a:pPr algn="ctr"/>
                      <a:r>
                        <a:rPr lang="en-US" sz="2400" b="1" baseline="0" dirty="0">
                          <a:latin typeface="Calibri" panose="020F0502020204030204" pitchFamily="34" charset="0"/>
                          <a:cs typeface="Calibri" panose="020F0502020204030204" pitchFamily="34" charset="0"/>
                        </a:rPr>
                        <a:t>line</a:t>
                      </a:r>
                      <a:endParaRPr lang="en-US" sz="2400" b="1"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668396673"/>
                  </a:ext>
                </a:extLst>
              </a:tr>
              <a:tr h="1835264">
                <a:tc>
                  <a:txBody>
                    <a:bodyPr/>
                    <a:lstStyle/>
                    <a:p>
                      <a:pPr algn="ctr"/>
                      <a:r>
                        <a:rPr lang="en-US" sz="2400" dirty="0">
                          <a:latin typeface="Calibri" panose="020F0502020204030204" pitchFamily="34" charset="0"/>
                          <a:cs typeface="Calibri" panose="020F0502020204030204" pitchFamily="34" charset="0"/>
                        </a:rPr>
                        <a:t>a++</a:t>
                      </a:r>
                    </a:p>
                  </a:txBody>
                  <a:tcPr anchor="ctr"/>
                </a:tc>
                <a:tc>
                  <a:txBody>
                    <a:bodyPr/>
                    <a:lstStyle/>
                    <a:p>
                      <a:pPr algn="ctr"/>
                      <a:endParaRPr lang="en-US" sz="2400" dirty="0">
                        <a:latin typeface="Calibri" panose="020F0502020204030204" pitchFamily="34" charset="0"/>
                        <a:cs typeface="Calibri" panose="020F0502020204030204" pitchFamily="34" charset="0"/>
                      </a:endParaRPr>
                    </a:p>
                  </a:txBody>
                  <a:tcPr anchor="ctr"/>
                </a:tc>
                <a:tc>
                  <a:txBody>
                    <a:bodyPr/>
                    <a:lstStyle/>
                    <a:p>
                      <a:pPr algn="ctr"/>
                      <a:r>
                        <a:rPr lang="en-US" sz="2400" dirty="0">
                          <a:latin typeface="Calibri" panose="020F0502020204030204" pitchFamily="34" charset="0"/>
                          <a:cs typeface="Calibri" panose="020F0502020204030204" pitchFamily="34" charset="0"/>
                        </a:rPr>
                        <a:t>Possessive</a:t>
                      </a:r>
                      <a:endParaRPr lang="en-US" sz="2400" baseline="0" dirty="0">
                        <a:latin typeface="Calibri" panose="020F0502020204030204" pitchFamily="34" charset="0"/>
                        <a:cs typeface="Calibri" panose="020F0502020204030204" pitchFamily="34" charset="0"/>
                      </a:endParaRPr>
                    </a:p>
                    <a:p>
                      <a:pPr algn="ctr"/>
                      <a:r>
                        <a:rPr lang="en-US" sz="2400" baseline="0" dirty="0">
                          <a:latin typeface="Calibri" panose="020F0502020204030204" pitchFamily="34" charset="0"/>
                          <a:cs typeface="Calibri" panose="020F0502020204030204" pitchFamily="34" charset="0"/>
                        </a:rPr>
                        <a:t>quantifier</a:t>
                      </a:r>
                      <a:endParaRPr lang="en-US" sz="2400" dirty="0">
                        <a:latin typeface="Calibri" panose="020F0502020204030204" pitchFamily="34" charset="0"/>
                        <a:cs typeface="Calibri" panose="020F0502020204030204" pitchFamily="34" charset="0"/>
                      </a:endParaRPr>
                    </a:p>
                  </a:txBody>
                  <a:tcPr anchor="ctr"/>
                </a:tc>
                <a:tc>
                  <a:txBody>
                    <a:bodyPr/>
                    <a:lstStyle/>
                    <a:p>
                      <a:pPr algn="ctr"/>
                      <a:endParaRPr lang="en-US" sz="2400" dirty="0">
                        <a:latin typeface="Calibri" panose="020F0502020204030204" pitchFamily="34" charset="0"/>
                        <a:cs typeface="Calibri" panose="020F0502020204030204" pitchFamily="34" charset="0"/>
                      </a:endParaRPr>
                    </a:p>
                  </a:txBody>
                  <a:tcPr anchor="ctr"/>
                </a:tc>
                <a:tc>
                  <a:txBody>
                    <a:bodyPr/>
                    <a:lstStyle/>
                    <a:p>
                      <a:pPr algn="ctr"/>
                      <a:r>
                        <a:rPr lang="en-US" sz="2400" dirty="0">
                          <a:latin typeface="Calibri" panose="020F0502020204030204" pitchFamily="34" charset="0"/>
                          <a:cs typeface="Calibri" panose="020F0502020204030204" pitchFamily="34" charset="0"/>
                        </a:rPr>
                        <a:t>Quantifier</a:t>
                      </a:r>
                    </a:p>
                  </a:txBody>
                  <a:tcPr anchor="ctr"/>
                </a:tc>
                <a:extLst>
                  <a:ext uri="{0D108BD9-81ED-4DB2-BD59-A6C34878D82A}">
                    <a16:rowId xmlns:a16="http://schemas.microsoft.com/office/drawing/2014/main" val="3050307676"/>
                  </a:ext>
                </a:extLst>
              </a:tr>
              <a:tr h="1396992">
                <a:tc>
                  <a:txBody>
                    <a:bodyPr/>
                    <a:lstStyle/>
                    <a:p>
                      <a:pPr algn="ctr"/>
                      <a:r>
                        <a:rPr lang="en-US" sz="2400" dirty="0">
                          <a:latin typeface="Calibri" panose="020F0502020204030204" pitchFamily="34" charset="0"/>
                          <a:cs typeface="Calibri" panose="020F0502020204030204" pitchFamily="34" charset="0"/>
                        </a:rPr>
                        <a:t>[ ] ]</a:t>
                      </a:r>
                    </a:p>
                  </a:txBody>
                  <a:tcPr anchor="ctr"/>
                </a:tc>
                <a:tc>
                  <a:txBody>
                    <a:bodyPr/>
                    <a:lstStyle/>
                    <a:p>
                      <a:pPr algn="ctr"/>
                      <a:endParaRPr lang="en-US" sz="2400" dirty="0">
                        <a:latin typeface="Calibri" panose="020F0502020204030204" pitchFamily="34" charset="0"/>
                        <a:cs typeface="Calibri" panose="020F0502020204030204" pitchFamily="34" charset="0"/>
                      </a:endParaRPr>
                    </a:p>
                  </a:txBody>
                  <a:tcPr anchor="ctr"/>
                </a:tc>
                <a:tc>
                  <a:txBody>
                    <a:bodyPr/>
                    <a:lstStyle/>
                    <a:p>
                      <a:pPr algn="ctr"/>
                      <a:r>
                        <a:rPr lang="en-US" sz="2400" dirty="0">
                          <a:latin typeface="Calibri" panose="020F0502020204030204" pitchFamily="34" charset="0"/>
                          <a:cs typeface="Calibri" panose="020F0502020204030204" pitchFamily="34" charset="0"/>
                        </a:rPr>
                        <a:t>“]”</a:t>
                      </a:r>
                    </a:p>
                  </a:txBody>
                  <a:tcPr anchor="ctr"/>
                </a:tc>
                <a:tc>
                  <a:txBody>
                    <a:bodyPr/>
                    <a:lstStyle/>
                    <a:p>
                      <a:pPr algn="ctr"/>
                      <a:endParaRPr lang="en-US" sz="2400" dirty="0">
                        <a:latin typeface="Calibri" panose="020F0502020204030204" pitchFamily="34" charset="0"/>
                        <a:cs typeface="Calibri" panose="020F0502020204030204" pitchFamily="34" charset="0"/>
                      </a:endParaRPr>
                    </a:p>
                  </a:txBody>
                  <a:tcPr anchor="ctr"/>
                </a:tc>
                <a:tc>
                  <a:txBody>
                    <a:bodyPr/>
                    <a:lstStyle/>
                    <a:p>
                      <a:pPr algn="ctr"/>
                      <a:r>
                        <a:rPr lang="en-US" sz="2400" dirty="0">
                          <a:latin typeface="Calibri" panose="020F0502020204030204" pitchFamily="34" charset="0"/>
                          <a:cs typeface="Calibri" panose="020F0502020204030204" pitchFamily="34" charset="0"/>
                        </a:rPr>
                        <a:t>Empty</a:t>
                      </a:r>
                      <a:endParaRPr lang="en-US" sz="2400" baseline="0" dirty="0">
                        <a:latin typeface="Calibri" panose="020F0502020204030204" pitchFamily="34" charset="0"/>
                        <a:cs typeface="Calibri" panose="020F0502020204030204" pitchFamily="34" charset="0"/>
                      </a:endParaRPr>
                    </a:p>
                    <a:p>
                      <a:pPr algn="ctr"/>
                      <a:r>
                        <a:rPr lang="en-US" sz="2400" baseline="0" dirty="0">
                          <a:latin typeface="Calibri" panose="020F0502020204030204" pitchFamily="34" charset="0"/>
                          <a:cs typeface="Calibri" panose="020F0502020204030204" pitchFamily="34" charset="0"/>
                        </a:rPr>
                        <a:t>capture</a:t>
                      </a:r>
                    </a:p>
                    <a:p>
                      <a:pPr algn="ctr"/>
                      <a:r>
                        <a:rPr lang="en-US" sz="2400" baseline="0" dirty="0">
                          <a:latin typeface="Calibri" panose="020F0502020204030204" pitchFamily="34" charset="0"/>
                          <a:cs typeface="Calibri" panose="020F0502020204030204" pitchFamily="34" charset="0"/>
                        </a:rPr>
                        <a:t>group</a:t>
                      </a:r>
                      <a:endParaRPr lang="en-US" sz="2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952475725"/>
                  </a:ext>
                </a:extLst>
              </a:tr>
            </a:tbl>
          </a:graphicData>
        </a:graphic>
      </p:graphicFrame>
      <p:pic>
        <p:nvPicPr>
          <p:cNvPr id="28" name="Picture 2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1470" y="3973997"/>
            <a:ext cx="405189" cy="629827"/>
          </a:xfrm>
          <a:prstGeom prst="rect">
            <a:avLst/>
          </a:prstGeom>
        </p:spPr>
      </p:pic>
      <p:pic>
        <p:nvPicPr>
          <p:cNvPr id="29" name="Picture 28">
            <a:extLst>
              <a:ext uri="{FF2B5EF4-FFF2-40B4-BE49-F238E27FC236}">
                <a16:creationId xmlns:a16="http://schemas.microsoft.com/office/drawing/2014/main" id="{B874845C-1385-7544-892D-F73862427EE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20469" y="1990723"/>
            <a:ext cx="500753" cy="502997"/>
          </a:xfrm>
          <a:prstGeom prst="rect">
            <a:avLst/>
          </a:prstGeom>
        </p:spPr>
      </p:pic>
      <p:grpSp>
        <p:nvGrpSpPr>
          <p:cNvPr id="31" name="Group 30"/>
          <p:cNvGrpSpPr/>
          <p:nvPr/>
        </p:nvGrpSpPr>
        <p:grpSpPr>
          <a:xfrm>
            <a:off x="2329065" y="2021224"/>
            <a:ext cx="865034" cy="441993"/>
            <a:chOff x="1733385" y="3911255"/>
            <a:chExt cx="1194099" cy="610130"/>
          </a:xfrm>
        </p:grpSpPr>
        <p:pic>
          <p:nvPicPr>
            <p:cNvPr id="32" name="Picture 2" descr="Image result for typescript logo">
              <a:extLst>
                <a:ext uri="{FF2B5EF4-FFF2-40B4-BE49-F238E27FC236}">
                  <a16:creationId xmlns:a16="http://schemas.microsoft.com/office/drawing/2014/main" id="{553017D3-50E8-DE4B-A011-5EAE0F43949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43515" y="3911255"/>
              <a:ext cx="583969" cy="58396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403BFA91-6173-5447-ACF9-12268B8F25D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33385" y="3911255"/>
              <a:ext cx="610130" cy="610130"/>
            </a:xfrm>
            <a:prstGeom prst="rect">
              <a:avLst/>
            </a:prstGeom>
          </p:spPr>
        </p:pic>
      </p:grpSp>
      <p:pic>
        <p:nvPicPr>
          <p:cNvPr id="35" name="Picture 34">
            <a:extLst>
              <a:ext uri="{FF2B5EF4-FFF2-40B4-BE49-F238E27FC236}">
                <a16:creationId xmlns:a16="http://schemas.microsoft.com/office/drawing/2014/main" id="{7F4D882A-5314-FE40-9294-F0193412B0F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41656" y="2846289"/>
            <a:ext cx="858378" cy="429189"/>
          </a:xfrm>
          <a:prstGeom prst="rect">
            <a:avLst/>
          </a:prstGeom>
        </p:spPr>
      </p:pic>
      <p:pic>
        <p:nvPicPr>
          <p:cNvPr id="36" name="Picture 35">
            <a:extLst>
              <a:ext uri="{FF2B5EF4-FFF2-40B4-BE49-F238E27FC236}">
                <a16:creationId xmlns:a16="http://schemas.microsoft.com/office/drawing/2014/main" id="{D143E208-5FBD-5940-A776-89342FAA1D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39244" y="4154201"/>
            <a:ext cx="449623" cy="449623"/>
          </a:xfrm>
          <a:prstGeom prst="rect">
            <a:avLst/>
          </a:prstGeom>
        </p:spPr>
      </p:pic>
      <p:grpSp>
        <p:nvGrpSpPr>
          <p:cNvPr id="38" name="Group 37"/>
          <p:cNvGrpSpPr/>
          <p:nvPr/>
        </p:nvGrpSpPr>
        <p:grpSpPr>
          <a:xfrm>
            <a:off x="2322565" y="2833485"/>
            <a:ext cx="865034" cy="441993"/>
            <a:chOff x="1733385" y="3911255"/>
            <a:chExt cx="1194099" cy="610130"/>
          </a:xfrm>
        </p:grpSpPr>
        <p:pic>
          <p:nvPicPr>
            <p:cNvPr id="39" name="Picture 2" descr="Image result for typescript logo">
              <a:extLst>
                <a:ext uri="{FF2B5EF4-FFF2-40B4-BE49-F238E27FC236}">
                  <a16:creationId xmlns:a16="http://schemas.microsoft.com/office/drawing/2014/main" id="{553017D3-50E8-DE4B-A011-5EAE0F43949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43515" y="3911255"/>
              <a:ext cx="583969" cy="58396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403BFA91-6173-5447-ACF9-12268B8F25D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33385" y="3911255"/>
              <a:ext cx="610130" cy="610130"/>
            </a:xfrm>
            <a:prstGeom prst="rect">
              <a:avLst/>
            </a:prstGeom>
          </p:spPr>
        </p:pic>
      </p:grpSp>
      <p:grpSp>
        <p:nvGrpSpPr>
          <p:cNvPr id="41" name="Group 40"/>
          <p:cNvGrpSpPr/>
          <p:nvPr/>
        </p:nvGrpSpPr>
        <p:grpSpPr>
          <a:xfrm>
            <a:off x="5941656" y="5797810"/>
            <a:ext cx="865034" cy="441993"/>
            <a:chOff x="1733385" y="3911255"/>
            <a:chExt cx="1194099" cy="610130"/>
          </a:xfrm>
        </p:grpSpPr>
        <p:pic>
          <p:nvPicPr>
            <p:cNvPr id="42" name="Picture 2" descr="Image result for typescript logo">
              <a:extLst>
                <a:ext uri="{FF2B5EF4-FFF2-40B4-BE49-F238E27FC236}">
                  <a16:creationId xmlns:a16="http://schemas.microsoft.com/office/drawing/2014/main" id="{553017D3-50E8-DE4B-A011-5EAE0F43949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43515" y="3911255"/>
              <a:ext cx="583969" cy="58396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403BFA91-6173-5447-ACF9-12268B8F25D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33385" y="3911255"/>
              <a:ext cx="610130" cy="610130"/>
            </a:xfrm>
            <a:prstGeom prst="rect">
              <a:avLst/>
            </a:prstGeom>
          </p:spPr>
        </p:pic>
      </p:grpSp>
      <p:pic>
        <p:nvPicPr>
          <p:cNvPr id="45" name="Picture 44">
            <a:extLst>
              <a:ext uri="{FF2B5EF4-FFF2-40B4-BE49-F238E27FC236}">
                <a16:creationId xmlns:a16="http://schemas.microsoft.com/office/drawing/2014/main" id="{D143E208-5FBD-5940-A776-89342FAA1D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69252" y="5797810"/>
            <a:ext cx="449623" cy="449623"/>
          </a:xfrm>
          <a:prstGeom prst="rect">
            <a:avLst/>
          </a:prstGeom>
        </p:spPr>
      </p:pic>
      <p:cxnSp>
        <p:nvCxnSpPr>
          <p:cNvPr id="52" name="Straight Arrow Connector 51"/>
          <p:cNvCxnSpPr>
            <a:stCxn id="59" idx="0"/>
          </p:cNvCxnSpPr>
          <p:nvPr/>
        </p:nvCxnSpPr>
        <p:spPr bwMode="auto">
          <a:xfrm flipH="1" flipV="1">
            <a:off x="1308538" y="6209342"/>
            <a:ext cx="1014027" cy="211219"/>
          </a:xfrm>
          <a:prstGeom prst="straightConnector1">
            <a:avLst/>
          </a:prstGeom>
          <a:noFill/>
          <a:ln w="76200" cap="flat" cmpd="sng" algn="ctr">
            <a:solidFill>
              <a:schemeClr val="accent3"/>
            </a:solidFill>
            <a:prstDash val="solid"/>
            <a:round/>
            <a:headEnd type="none" w="med" len="med"/>
            <a:tailEnd type="triangle"/>
          </a:ln>
          <a:effectLst/>
        </p:spPr>
      </p:cxnSp>
      <p:cxnSp>
        <p:nvCxnSpPr>
          <p:cNvPr id="54" name="Straight Arrow Connector 53"/>
          <p:cNvCxnSpPr>
            <a:stCxn id="59" idx="0"/>
          </p:cNvCxnSpPr>
          <p:nvPr/>
        </p:nvCxnSpPr>
        <p:spPr bwMode="auto">
          <a:xfrm flipH="1" flipV="1">
            <a:off x="1308538" y="4776952"/>
            <a:ext cx="1014027" cy="1643609"/>
          </a:xfrm>
          <a:prstGeom prst="straightConnector1">
            <a:avLst/>
          </a:prstGeom>
          <a:noFill/>
          <a:ln w="76200" cap="flat" cmpd="sng" algn="ctr">
            <a:solidFill>
              <a:schemeClr val="accent3"/>
            </a:solidFill>
            <a:prstDash val="solid"/>
            <a:round/>
            <a:headEnd type="none" w="med" len="med"/>
            <a:tailEnd type="triangle"/>
          </a:ln>
          <a:effectLst/>
        </p:spPr>
      </p:cxnSp>
      <p:sp>
        <p:nvSpPr>
          <p:cNvPr id="59" name="TextBox 58"/>
          <p:cNvSpPr txBox="1"/>
          <p:nvPr/>
        </p:nvSpPr>
        <p:spPr>
          <a:xfrm>
            <a:off x="32707" y="6420561"/>
            <a:ext cx="4579715" cy="496161"/>
          </a:xfrm>
          <a:prstGeom prst="rect">
            <a:avLst/>
          </a:prstGeom>
          <a:noFill/>
        </p:spPr>
        <p:txBody>
          <a:bodyPr wrap="none" rtlCol="0">
            <a:spAutoFit/>
          </a:bodyPr>
          <a:lstStyle/>
          <a:p>
            <a:r>
              <a:rPr lang="en-US" sz="3200" b="1" dirty="0">
                <a:latin typeface="Calibri" panose="020F0502020204030204" pitchFamily="34" charset="0"/>
              </a:rPr>
              <a:t>Undocumented behaviors</a:t>
            </a:r>
          </a:p>
        </p:txBody>
      </p:sp>
      <p:sp>
        <p:nvSpPr>
          <p:cNvPr id="21" name="Rectangle 20">
            <a:extLst>
              <a:ext uri="{FF2B5EF4-FFF2-40B4-BE49-F238E27FC236}">
                <a16:creationId xmlns:a16="http://schemas.microsoft.com/office/drawing/2014/main" id="{DE4316FA-C627-434E-BB74-C5557DE02E4C}"/>
              </a:ext>
            </a:extLst>
          </p:cNvPr>
          <p:cNvSpPr/>
          <p:nvPr/>
        </p:nvSpPr>
        <p:spPr bwMode="auto">
          <a:xfrm>
            <a:off x="105102" y="1950589"/>
            <a:ext cx="8933795" cy="591610"/>
          </a:xfrm>
          <a:prstGeom prst="rect">
            <a:avLst/>
          </a:prstGeom>
          <a:noFill/>
          <a:ln w="762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2" name="Rectangle 21">
            <a:extLst>
              <a:ext uri="{FF2B5EF4-FFF2-40B4-BE49-F238E27FC236}">
                <a16:creationId xmlns:a16="http://schemas.microsoft.com/office/drawing/2014/main" id="{55EB6E22-323E-3047-AC21-8BFA49CA7EDC}"/>
              </a:ext>
            </a:extLst>
          </p:cNvPr>
          <p:cNvSpPr/>
          <p:nvPr/>
        </p:nvSpPr>
        <p:spPr bwMode="auto">
          <a:xfrm>
            <a:off x="75873" y="2636335"/>
            <a:ext cx="8992254" cy="736107"/>
          </a:xfrm>
          <a:prstGeom prst="rect">
            <a:avLst/>
          </a:prstGeom>
          <a:noFill/>
          <a:ln w="762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3" name="Rectangle 22">
            <a:extLst>
              <a:ext uri="{FF2B5EF4-FFF2-40B4-BE49-F238E27FC236}">
                <a16:creationId xmlns:a16="http://schemas.microsoft.com/office/drawing/2014/main" id="{0B44AF15-2894-6B42-9D28-9CF97DF1F0A2}"/>
              </a:ext>
            </a:extLst>
          </p:cNvPr>
          <p:cNvSpPr/>
          <p:nvPr/>
        </p:nvSpPr>
        <p:spPr bwMode="auto">
          <a:xfrm>
            <a:off x="105104" y="3623285"/>
            <a:ext cx="8933794" cy="1534183"/>
          </a:xfrm>
          <a:prstGeom prst="rect">
            <a:avLst/>
          </a:prstGeom>
          <a:noFill/>
          <a:ln w="762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4" name="Rectangle 23">
            <a:extLst>
              <a:ext uri="{FF2B5EF4-FFF2-40B4-BE49-F238E27FC236}">
                <a16:creationId xmlns:a16="http://schemas.microsoft.com/office/drawing/2014/main" id="{F4C2DF01-AFFC-704C-948D-3EC8D164C2F5}"/>
              </a:ext>
            </a:extLst>
          </p:cNvPr>
          <p:cNvSpPr/>
          <p:nvPr/>
        </p:nvSpPr>
        <p:spPr bwMode="auto">
          <a:xfrm>
            <a:off x="92974" y="5290996"/>
            <a:ext cx="8945924" cy="1433655"/>
          </a:xfrm>
          <a:prstGeom prst="rect">
            <a:avLst/>
          </a:prstGeom>
          <a:noFill/>
          <a:ln w="762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25197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21" grpId="0" animBg="1"/>
      <p:bldP spid="21" grpId="1" animBg="1"/>
      <p:bldP spid="22" grpId="0" animBg="1"/>
      <p:bldP spid="22" grpId="1" animBg="1"/>
      <p:bldP spid="23" grpId="0" animBg="1"/>
      <p:bldP spid="23" grpId="1" animBg="1"/>
      <p:bldP spid="24" grpId="0" animBg="1"/>
      <p:bldP spid="24" grpId="1"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Summarized in heatmaps</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7148" y="1767114"/>
            <a:ext cx="4005624" cy="3762829"/>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96888" y="1767115"/>
            <a:ext cx="4140712" cy="3762828"/>
          </a:xfrm>
          <a:prstGeom prst="rect">
            <a:avLst/>
          </a:prstGeom>
        </p:spPr>
      </p:pic>
      <p:sp>
        <p:nvSpPr>
          <p:cNvPr id="6" name="Rectangle 5">
            <a:extLst>
              <a:ext uri="{FF2B5EF4-FFF2-40B4-BE49-F238E27FC236}">
                <a16:creationId xmlns:a16="http://schemas.microsoft.com/office/drawing/2014/main" id="{8C9A3A50-C641-0541-A10F-424FCB0DA15F}"/>
              </a:ext>
            </a:extLst>
          </p:cNvPr>
          <p:cNvSpPr/>
          <p:nvPr/>
        </p:nvSpPr>
        <p:spPr bwMode="auto">
          <a:xfrm>
            <a:off x="1914569" y="3557847"/>
            <a:ext cx="462872" cy="396834"/>
          </a:xfrm>
          <a:prstGeom prst="rect">
            <a:avLst/>
          </a:prstGeom>
          <a:noFill/>
          <a:ln w="762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9" name="Rectangle 8">
            <a:extLst>
              <a:ext uri="{FF2B5EF4-FFF2-40B4-BE49-F238E27FC236}">
                <a16:creationId xmlns:a16="http://schemas.microsoft.com/office/drawing/2014/main" id="{9CCA6FC8-F19C-2B47-9A6A-B5BBD98DD093}"/>
              </a:ext>
            </a:extLst>
          </p:cNvPr>
          <p:cNvSpPr/>
          <p:nvPr/>
        </p:nvSpPr>
        <p:spPr bwMode="auto">
          <a:xfrm>
            <a:off x="1555545" y="4312228"/>
            <a:ext cx="462872" cy="396834"/>
          </a:xfrm>
          <a:prstGeom prst="rect">
            <a:avLst/>
          </a:prstGeom>
          <a:noFill/>
          <a:ln w="762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0" name="Rectangle 9">
            <a:extLst>
              <a:ext uri="{FF2B5EF4-FFF2-40B4-BE49-F238E27FC236}">
                <a16:creationId xmlns:a16="http://schemas.microsoft.com/office/drawing/2014/main" id="{4B7F9EE4-8567-0B40-AE18-02608F46630A}"/>
              </a:ext>
            </a:extLst>
          </p:cNvPr>
          <p:cNvSpPr/>
          <p:nvPr/>
        </p:nvSpPr>
        <p:spPr bwMode="auto">
          <a:xfrm>
            <a:off x="6282185" y="3557846"/>
            <a:ext cx="412529" cy="380209"/>
          </a:xfrm>
          <a:prstGeom prst="rect">
            <a:avLst/>
          </a:prstGeom>
          <a:noFill/>
          <a:ln w="762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1" name="Rectangle 10">
            <a:extLst>
              <a:ext uri="{FF2B5EF4-FFF2-40B4-BE49-F238E27FC236}">
                <a16:creationId xmlns:a16="http://schemas.microsoft.com/office/drawing/2014/main" id="{352F0F24-E8F5-524C-8A46-8D3BFDB9E581}"/>
              </a:ext>
            </a:extLst>
          </p:cNvPr>
          <p:cNvSpPr/>
          <p:nvPr/>
        </p:nvSpPr>
        <p:spPr bwMode="auto">
          <a:xfrm>
            <a:off x="5886943" y="4295603"/>
            <a:ext cx="462872" cy="396834"/>
          </a:xfrm>
          <a:prstGeom prst="rect">
            <a:avLst/>
          </a:prstGeom>
          <a:noFill/>
          <a:ln w="762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 name="TextBox 1">
            <a:extLst>
              <a:ext uri="{FF2B5EF4-FFF2-40B4-BE49-F238E27FC236}">
                <a16:creationId xmlns:a16="http://schemas.microsoft.com/office/drawing/2014/main" id="{59B83774-E2FA-114F-A757-53A25D03B377}"/>
              </a:ext>
            </a:extLst>
          </p:cNvPr>
          <p:cNvSpPr txBox="1"/>
          <p:nvPr/>
        </p:nvSpPr>
        <p:spPr>
          <a:xfrm>
            <a:off x="891587" y="1161518"/>
            <a:ext cx="3659015" cy="496098"/>
          </a:xfrm>
          <a:prstGeom prst="rect">
            <a:avLst/>
          </a:prstGeom>
          <a:noFill/>
        </p:spPr>
        <p:txBody>
          <a:bodyPr wrap="none" rtlCol="0">
            <a:spAutoFit/>
          </a:bodyPr>
          <a:lstStyle/>
          <a:p>
            <a:r>
              <a:rPr lang="en-US" sz="3200" dirty="0">
                <a:latin typeface="Calibri" panose="020F0502020204030204" pitchFamily="34" charset="0"/>
              </a:rPr>
              <a:t>Semantic differences</a:t>
            </a:r>
          </a:p>
        </p:txBody>
      </p:sp>
      <p:sp>
        <p:nvSpPr>
          <p:cNvPr id="12" name="TextBox 11">
            <a:extLst>
              <a:ext uri="{FF2B5EF4-FFF2-40B4-BE49-F238E27FC236}">
                <a16:creationId xmlns:a16="http://schemas.microsoft.com/office/drawing/2014/main" id="{04080746-2A69-E949-841C-9F9B8FBC989F}"/>
              </a:ext>
            </a:extLst>
          </p:cNvPr>
          <p:cNvSpPr txBox="1"/>
          <p:nvPr/>
        </p:nvSpPr>
        <p:spPr>
          <a:xfrm>
            <a:off x="4865206" y="1170729"/>
            <a:ext cx="4266361" cy="496098"/>
          </a:xfrm>
          <a:prstGeom prst="rect">
            <a:avLst/>
          </a:prstGeom>
          <a:noFill/>
        </p:spPr>
        <p:txBody>
          <a:bodyPr wrap="none" rtlCol="0">
            <a:spAutoFit/>
          </a:bodyPr>
          <a:lstStyle/>
          <a:p>
            <a:r>
              <a:rPr lang="en-US" sz="3200" dirty="0">
                <a:latin typeface="Calibri" panose="020F0502020204030204" pitchFamily="34" charset="0"/>
              </a:rPr>
              <a:t>Performance differences</a:t>
            </a:r>
          </a:p>
        </p:txBody>
      </p:sp>
      <p:sp>
        <p:nvSpPr>
          <p:cNvPr id="7" name="Rectangle 6">
            <a:extLst>
              <a:ext uri="{FF2B5EF4-FFF2-40B4-BE49-F238E27FC236}">
                <a16:creationId xmlns:a16="http://schemas.microsoft.com/office/drawing/2014/main" id="{CBD232F9-A029-3C4D-B2B0-20B288ECAB0C}"/>
              </a:ext>
            </a:extLst>
          </p:cNvPr>
          <p:cNvSpPr/>
          <p:nvPr/>
        </p:nvSpPr>
        <p:spPr bwMode="auto">
          <a:xfrm>
            <a:off x="1723292" y="1767113"/>
            <a:ext cx="2039816" cy="22507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3" name="Rectangle 12">
            <a:extLst>
              <a:ext uri="{FF2B5EF4-FFF2-40B4-BE49-F238E27FC236}">
                <a16:creationId xmlns:a16="http://schemas.microsoft.com/office/drawing/2014/main" id="{660A328D-36E1-A343-9F9A-D9516C599960}"/>
              </a:ext>
            </a:extLst>
          </p:cNvPr>
          <p:cNvSpPr/>
          <p:nvPr/>
        </p:nvSpPr>
        <p:spPr bwMode="auto">
          <a:xfrm>
            <a:off x="5279861" y="1811336"/>
            <a:ext cx="3475323" cy="1988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nvGrpSpPr>
          <p:cNvPr id="14" name="Group 13">
            <a:extLst>
              <a:ext uri="{FF2B5EF4-FFF2-40B4-BE49-F238E27FC236}">
                <a16:creationId xmlns:a16="http://schemas.microsoft.com/office/drawing/2014/main" id="{FF6D2877-C249-E44F-881F-34392C981678}"/>
              </a:ext>
            </a:extLst>
          </p:cNvPr>
          <p:cNvGrpSpPr/>
          <p:nvPr/>
        </p:nvGrpSpPr>
        <p:grpSpPr>
          <a:xfrm>
            <a:off x="3313975" y="5725692"/>
            <a:ext cx="2968210" cy="1200389"/>
            <a:chOff x="144581" y="-193743"/>
            <a:chExt cx="2968210" cy="1200389"/>
          </a:xfrm>
        </p:grpSpPr>
        <p:pic>
          <p:nvPicPr>
            <p:cNvPr id="15" name="Engine" descr="Image result for locomotive cartoon">
              <a:extLst>
                <a:ext uri="{FF2B5EF4-FFF2-40B4-BE49-F238E27FC236}">
                  <a16:creationId xmlns:a16="http://schemas.microsoft.com/office/drawing/2014/main" id="{6902F81F-2861-CE44-8080-B448C53771E8}"/>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144581" y="-193743"/>
              <a:ext cx="1112807" cy="12003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toy, drawing&#10;&#10;Description automatically generated">
              <a:extLst>
                <a:ext uri="{FF2B5EF4-FFF2-40B4-BE49-F238E27FC236}">
                  <a16:creationId xmlns:a16="http://schemas.microsoft.com/office/drawing/2014/main" id="{8B5E2422-F2F9-6C4D-B1B9-FC8FC4C783ED}"/>
                </a:ext>
              </a:extLst>
            </p:cNvPr>
            <p:cNvPicPr>
              <a:picLocks noChangeAspect="1"/>
            </p:cNvPicPr>
            <p:nvPr/>
          </p:nvPicPr>
          <p:blipFill rotWithShape="1">
            <a:blip r:embed="rId7" cstate="email">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p:blipFill>
          <p:spPr>
            <a:xfrm>
              <a:off x="2099739" y="-5675"/>
              <a:ext cx="1013052" cy="733870"/>
            </a:xfrm>
            <a:prstGeom prst="rect">
              <a:avLst/>
            </a:prstGeom>
          </p:spPr>
        </p:pic>
        <p:pic>
          <p:nvPicPr>
            <p:cNvPr id="17" name="Picture 16" descr="A picture containing monitor, computer&#10;&#10;Description automatically generated">
              <a:extLst>
                <a:ext uri="{FF2B5EF4-FFF2-40B4-BE49-F238E27FC236}">
                  <a16:creationId xmlns:a16="http://schemas.microsoft.com/office/drawing/2014/main" id="{69E081E0-D0F0-E444-9B8A-292FDE7DEC13}"/>
                </a:ext>
              </a:extLst>
            </p:cNvPr>
            <p:cNvPicPr>
              <a:picLocks noChangeAspect="1"/>
            </p:cNvPicPr>
            <p:nvPr/>
          </p:nvPicPr>
          <p:blipFill>
            <a:blip r:embed="rId9" cstate="email">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1335927" y="5072"/>
              <a:ext cx="622670" cy="743486"/>
            </a:xfrm>
            <a:prstGeom prst="rect">
              <a:avLst/>
            </a:prstGeom>
          </p:spPr>
        </p:pic>
      </p:grpSp>
    </p:spTree>
    <p:extLst>
      <p:ext uri="{BB962C8B-B14F-4D97-AF65-F5344CB8AC3E}">
        <p14:creationId xmlns:p14="http://schemas.microsoft.com/office/powerpoint/2010/main" val="7176834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Sad" descr="Image result for sad face cartoon">
            <a:extLst>
              <a:ext uri="{FF2B5EF4-FFF2-40B4-BE49-F238E27FC236}">
                <a16:creationId xmlns:a16="http://schemas.microsoft.com/office/drawing/2014/main" id="{5CE4E52A-6005-B744-8D98-1E1FA3CDC48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6659" y="4158808"/>
            <a:ext cx="1338350" cy="1105360"/>
          </a:xfrm>
          <a:prstGeom prst="rect">
            <a:avLst/>
          </a:prstGeom>
          <a:noFill/>
          <a:extLst>
            <a:ext uri="{909E8E84-426E-40DD-AFC4-6F175D3DCCD1}">
              <a14:hiddenFill xmlns:a14="http://schemas.microsoft.com/office/drawing/2010/main">
                <a:solidFill>
                  <a:srgbClr val="FFFFFF"/>
                </a:solidFill>
              </a14:hiddenFill>
            </a:ext>
          </a:extLst>
        </p:spPr>
      </p:pic>
      <p:pic>
        <p:nvPicPr>
          <p:cNvPr id="3082" name="Happy" descr="Image result for happy face cartoon">
            <a:extLst>
              <a:ext uri="{FF2B5EF4-FFF2-40B4-BE49-F238E27FC236}">
                <a16:creationId xmlns:a16="http://schemas.microsoft.com/office/drawing/2014/main" id="{7D269520-D7DB-2B42-9C03-98C6B76AD31A}"/>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8889" b="93778" l="2667" r="94667">
                        <a14:foregroundMark x1="41778" y1="42667" x2="41778" y2="42667"/>
                        <a14:foregroundMark x1="40444" y1="38222" x2="40444" y2="38222"/>
                        <a14:foregroundMark x1="66667" y1="39111" x2="66667" y2="39111"/>
                        <a14:foregroundMark x1="64444" y1="40444" x2="64444" y2="40444"/>
                        <a14:foregroundMark x1="33333" y1="89778" x2="49333" y2="94222"/>
                        <a14:foregroundMark x1="49333" y1="94222" x2="65778" y2="88889"/>
                        <a14:foregroundMark x1="65778" y1="88889" x2="66222" y2="88444"/>
                        <a14:foregroundMark x1="84889" y1="68889" x2="90667" y2="50222"/>
                        <a14:foregroundMark x1="90667" y1="50222" x2="91111" y2="61333"/>
                        <a14:foregroundMark x1="91111" y1="44000" x2="95111" y2="60889"/>
                        <a14:foregroundMark x1="95111" y1="60889" x2="93333" y2="62222"/>
                        <a14:foregroundMark x1="16444" y1="44000" x2="22667" y2="28444"/>
                        <a14:foregroundMark x1="22667" y1="28444" x2="35556" y2="16889"/>
                        <a14:foregroundMark x1="35556" y1="16889" x2="56889" y2="10667"/>
                        <a14:foregroundMark x1="19556" y1="16444" x2="40000" y2="8889"/>
                        <a14:foregroundMark x1="36000" y1="9778" x2="18222" y2="13778"/>
                        <a14:foregroundMark x1="18222" y1="13778" x2="5333" y2="31111"/>
                        <a14:foregroundMark x1="5333" y1="31111" x2="2667" y2="48889"/>
                        <a14:foregroundMark x1="39111" y1="38667" x2="39111" y2="38667"/>
                        <a14:foregroundMark x1="39111" y1="37778" x2="39111" y2="37778"/>
                        <a14:foregroundMark x1="40444" y1="37778" x2="44889" y2="44000"/>
                        <a14:foregroundMark x1="64000" y1="40444" x2="68444" y2="44889"/>
                      </a14:backgroundRemoval>
                    </a14:imgEffect>
                  </a14:imgLayer>
                </a14:imgProps>
              </a:ext>
              <a:ext uri="{28A0092B-C50C-407E-A947-70E740481C1C}">
                <a14:useLocalDpi xmlns:a14="http://schemas.microsoft.com/office/drawing/2010/main"/>
              </a:ext>
            </a:extLst>
          </a:blip>
          <a:srcRect/>
          <a:stretch>
            <a:fillRect/>
          </a:stretch>
        </p:blipFill>
        <p:spPr bwMode="auto">
          <a:xfrm>
            <a:off x="1012025" y="4127330"/>
            <a:ext cx="1168316" cy="116831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F4AFF9C-5620-9C47-9596-E3C58B157A68}"/>
              </a:ext>
            </a:extLst>
          </p:cNvPr>
          <p:cNvSpPr>
            <a:spLocks noGrp="1"/>
          </p:cNvSpPr>
          <p:nvPr>
            <p:ph type="title"/>
          </p:nvPr>
        </p:nvSpPr>
        <p:spPr/>
        <p:txBody>
          <a:bodyPr/>
          <a:lstStyle/>
          <a:p>
            <a:r>
              <a:rPr lang="en-US"/>
              <a:t>Regular Expression Denial of Service (ReDoS)</a:t>
            </a:r>
          </a:p>
        </p:txBody>
      </p:sp>
      <p:pic>
        <p:nvPicPr>
          <p:cNvPr id="3074" name="Server" descr="Image result for server clipart">
            <a:extLst>
              <a:ext uri="{FF2B5EF4-FFF2-40B4-BE49-F238E27FC236}">
                <a16:creationId xmlns:a16="http://schemas.microsoft.com/office/drawing/2014/main" id="{74416657-97CA-C048-BB68-EBF6710BA1A0}"/>
              </a:ext>
            </a:extLst>
          </p:cNvPr>
          <p:cNvPicPr>
            <a:picLocks noGrp="1" noChangeAspect="1" noChangeArrowheads="1"/>
          </p:cNvPicPr>
          <p:nvPr>
            <p:ph idx="1"/>
          </p:nvPr>
        </p:nvPicPr>
        <p:blipFill>
          <a:blip r:embed="rId6" cstate="email">
            <a:extLst>
              <a:ext uri="{BEBA8EAE-BF5A-486C-A8C5-ECC9F3942E4B}">
                <a14:imgProps xmlns:a14="http://schemas.microsoft.com/office/drawing/2010/main">
                  <a14:imgLayer r:embed="rId7">
                    <a14:imgEffect>
                      <a14:backgroundRemoval t="3943" b="98566" l="1667" r="95000">
                        <a14:foregroundMark x1="32222" y1="27240" x2="32222" y2="27240"/>
                        <a14:foregroundMark x1="44444" y1="15412" x2="44444" y2="15412"/>
                        <a14:foregroundMark x1="58889" y1="10753" x2="20000" y2="63082"/>
                        <a14:foregroundMark x1="20000" y1="63082" x2="20000" y2="68100"/>
                        <a14:foregroundMark x1="11667" y1="24731" x2="46667" y2="9677"/>
                        <a14:foregroundMark x1="46667" y1="9677" x2="79444" y2="10036"/>
                        <a14:foregroundMark x1="61111" y1="4301" x2="82778" y2="8244"/>
                        <a14:foregroundMark x1="81667" y1="24731" x2="81667" y2="54480"/>
                        <a14:foregroundMark x1="81667" y1="54480" x2="58333" y2="78136"/>
                        <a14:foregroundMark x1="58333" y1="78136" x2="14444" y2="76703"/>
                        <a14:foregroundMark x1="14444" y1="76703" x2="61667" y2="80645"/>
                        <a14:foregroundMark x1="61667" y1="80645" x2="81111" y2="53047"/>
                        <a14:foregroundMark x1="81111" y1="53047" x2="84444" y2="24731"/>
                        <a14:foregroundMark x1="84444" y1="24731" x2="29444" y2="70968"/>
                        <a14:foregroundMark x1="29444" y1="70968" x2="18730" y2="93589"/>
                        <a14:foregroundMark x1="25514" y1="96196" x2="58333" y2="93907"/>
                        <a14:foregroundMark x1="58333" y1="93907" x2="73333" y2="83871"/>
                        <a14:foregroundMark x1="1667" y1="87814" x2="8889" y2="22581"/>
                        <a14:foregroundMark x1="87778" y1="16129" x2="95000" y2="64875"/>
                        <a14:foregroundMark x1="40556" y1="98566" x2="40556" y2="98566"/>
                        <a14:backgroundMark x1="11667" y1="98566" x2="11667" y2="98566"/>
                        <a14:backgroundMark x1="12778" y1="98566" x2="22222" y2="99283"/>
                        <a14:backgroundMark x1="1667" y1="97849" x2="556" y2="93907"/>
                      </a14:backgroundRemoval>
                    </a14:imgEffect>
                  </a14:imgLayer>
                </a14:imgProps>
              </a:ext>
              <a:ext uri="{28A0092B-C50C-407E-A947-70E740481C1C}">
                <a14:useLocalDpi xmlns:a14="http://schemas.microsoft.com/office/drawing/2010/main"/>
              </a:ext>
            </a:extLst>
          </a:blip>
          <a:srcRect/>
          <a:stretch>
            <a:fillRect/>
          </a:stretch>
        </p:blipFill>
        <p:spPr bwMode="auto">
          <a:xfrm>
            <a:off x="5226741" y="2823307"/>
            <a:ext cx="1488784" cy="22993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Hacker" descr="Image result for cartoon hacker clipart">
            <a:extLst>
              <a:ext uri="{FF2B5EF4-FFF2-40B4-BE49-F238E27FC236}">
                <a16:creationId xmlns:a16="http://schemas.microsoft.com/office/drawing/2014/main" id="{204D6DEF-2012-3A4F-B67B-EC497670C528}"/>
              </a:ext>
            </a:extLst>
          </p:cNvPr>
          <p:cNvPicPr>
            <a:picLocks noChangeAspect="1" noChangeArrowheads="1"/>
          </p:cNvPicPr>
          <p:nvPr/>
        </p:nvPicPr>
        <p:blipFill rotWithShape="1">
          <a:blip r:embed="rId8" cstate="email">
            <a:duotone>
              <a:prstClr val="black"/>
              <a:schemeClr val="tx2">
                <a:tint val="45000"/>
                <a:satMod val="400000"/>
              </a:schemeClr>
            </a:duotone>
            <a:extLst>
              <a:ext uri="{BEBA8EAE-BF5A-486C-A8C5-ECC9F3942E4B}">
                <a14:imgProps xmlns:a14="http://schemas.microsoft.com/office/drawing/2010/main">
                  <a14:imgLayer r:embed="rId9">
                    <a14:imgEffect>
                      <a14:backgroundRemoval t="0" b="100000" l="0" r="100000">
                        <a14:foregroundMark x1="53846" y1="26389" x2="53846" y2="26389"/>
                        <a14:foregroundMark x1="42308" y1="38889" x2="42308" y2="38889"/>
                        <a14:foregroundMark x1="53846" y1="37500" x2="53846" y2="37500"/>
                        <a14:foregroundMark x1="36538" y1="37500" x2="36538" y2="37500"/>
                        <a14:foregroundMark x1="53846" y1="37500" x2="53846" y2="37500"/>
                        <a14:foregroundMark x1="75000" y1="44444" x2="75000" y2="44444"/>
                        <a14:foregroundMark x1="23077" y1="45833" x2="25000" y2="47222"/>
                        <a14:foregroundMark x1="17308" y1="70833" x2="13462" y2="77778"/>
                        <a14:foregroundMark x1="19231" y1="66667" x2="19231" y2="68056"/>
                        <a14:foregroundMark x1="26923" y1="56944" x2="21154" y2="63889"/>
                        <a14:foregroundMark x1="25000" y1="77778" x2="46154" y2="76389"/>
                        <a14:foregroundMark x1="23077" y1="41667" x2="23077" y2="41667"/>
                        <a14:foregroundMark x1="38462" y1="40278" x2="38462" y2="40278"/>
                        <a14:foregroundMark x1="34615" y1="81944" x2="32692" y2="81944"/>
                        <a14:foregroundMark x1="71154" y1="80556" x2="69231" y2="80556"/>
                        <a14:foregroundMark x1="38462" y1="38889" x2="38462" y2="38889"/>
                        <a14:foregroundMark x1="59615" y1="37500" x2="59615" y2="37500"/>
                        <a14:foregroundMark x1="48077" y1="34722" x2="48077" y2="34722"/>
                        <a14:foregroundMark x1="48077" y1="37500" x2="48077" y2="37500"/>
                        <a14:foregroundMark x1="46154" y1="37500" x2="46154" y2="37500"/>
                        <a14:foregroundMark x1="25000" y1="40278" x2="25000" y2="40278"/>
                        <a14:foregroundMark x1="23077" y1="91667" x2="28846" y2="91667"/>
                        <a14:foregroundMark x1="71154" y1="90278" x2="75000" y2="91667"/>
                        <a14:foregroundMark x1="26923" y1="93056" x2="48077" y2="91667"/>
                        <a14:foregroundMark x1="51923" y1="87500" x2="71154" y2="87500"/>
                        <a14:foregroundMark x1="25000" y1="69444" x2="25000" y2="68056"/>
                        <a14:foregroundMark x1="21154" y1="65278" x2="26923" y2="65278"/>
                        <a14:foregroundMark x1="25000" y1="65278" x2="21154" y2="65278"/>
                        <a14:foregroundMark x1="42308" y1="81944" x2="73077" y2="81944"/>
                        <a14:foregroundMark x1="26923" y1="66667" x2="23077" y2="70833"/>
                        <a14:backgroundMark x1="30769" y1="43056" x2="30769" y2="43056"/>
                        <a14:backgroundMark x1="23077" y1="50000" x2="23077" y2="50000"/>
                        <a14:backgroundMark x1="25000" y1="51389" x2="25000" y2="51389"/>
                        <a14:backgroundMark x1="25000" y1="50000" x2="21154" y2="50000"/>
                        <a14:backgroundMark x1="23077" y1="48611" x2="26923" y2="50000"/>
                        <a14:backgroundMark x1="17308" y1="69444" x2="17308" y2="69444"/>
                        <a14:backgroundMark x1="48077" y1="34722" x2="48077" y2="34722"/>
                        <a14:backgroundMark x1="48077" y1="37500" x2="48077" y2="37500"/>
                        <a14:backgroundMark x1="69231" y1="88889" x2="73077" y2="88889"/>
                      </a14:backgroundRemoval>
                    </a14:imgEffect>
                  </a14:imgLayer>
                </a14:imgProps>
              </a:ext>
              <a:ext uri="{28A0092B-C50C-407E-A947-70E740481C1C}">
                <a14:useLocalDpi xmlns:a14="http://schemas.microsoft.com/office/drawing/2010/main"/>
              </a:ext>
            </a:extLst>
          </a:blip>
          <a:srcRect/>
          <a:stretch/>
        </p:blipFill>
        <p:spPr bwMode="auto">
          <a:xfrm>
            <a:off x="1056693" y="2443701"/>
            <a:ext cx="1168316" cy="137883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Evil input in">
            <a:extLst>
              <a:ext uri="{FF2B5EF4-FFF2-40B4-BE49-F238E27FC236}">
                <a16:creationId xmlns:a16="http://schemas.microsoft.com/office/drawing/2014/main" id="{82F6D7E0-9CEF-4F49-9D95-AEB6362CFB2C}"/>
              </a:ext>
            </a:extLst>
          </p:cNvPr>
          <p:cNvCxnSpPr>
            <a:cxnSpLocks/>
          </p:cNvCxnSpPr>
          <p:nvPr/>
        </p:nvCxnSpPr>
        <p:spPr bwMode="auto">
          <a:xfrm>
            <a:off x="2831404" y="3313729"/>
            <a:ext cx="1944303" cy="13105"/>
          </a:xfrm>
          <a:prstGeom prst="straightConnector1">
            <a:avLst/>
          </a:prstGeom>
          <a:noFill/>
          <a:ln w="57150" cap="flat" cmpd="sng" algn="ctr">
            <a:solidFill>
              <a:schemeClr val="tx1"/>
            </a:solidFill>
            <a:prstDash val="solid"/>
            <a:round/>
            <a:headEnd type="none" w="med" len="med"/>
            <a:tailEnd type="triangle"/>
          </a:ln>
          <a:effectLst/>
        </p:spPr>
      </p:cxnSp>
      <p:sp>
        <p:nvSpPr>
          <p:cNvPr id="12" name="Evil input">
            <a:extLst>
              <a:ext uri="{FF2B5EF4-FFF2-40B4-BE49-F238E27FC236}">
                <a16:creationId xmlns:a16="http://schemas.microsoft.com/office/drawing/2014/main" id="{3E02A640-26AA-ED41-AF42-D3CDF75CDB64}"/>
              </a:ext>
            </a:extLst>
          </p:cNvPr>
          <p:cNvSpPr txBox="1"/>
          <p:nvPr/>
        </p:nvSpPr>
        <p:spPr>
          <a:xfrm>
            <a:off x="2724891" y="2632799"/>
            <a:ext cx="2061783" cy="486287"/>
          </a:xfrm>
          <a:prstGeom prst="rect">
            <a:avLst/>
          </a:prstGeom>
          <a:noFill/>
        </p:spPr>
        <p:txBody>
          <a:bodyPr wrap="none" rtlCol="0">
            <a:spAutoFit/>
          </a:bodyPr>
          <a:lstStyle/>
          <a:p>
            <a:r>
              <a:rPr lang="en-US" sz="3200" dirty="0">
                <a:latin typeface="Gill Sans MT" panose="020B0502020104020203" pitchFamily="34" charset="77"/>
              </a:rPr>
              <a:t>“\t\t\t…\t!”</a:t>
            </a:r>
          </a:p>
        </p:txBody>
      </p:sp>
      <p:pic>
        <p:nvPicPr>
          <p:cNvPr id="3078" name="Fire" descr="Image result for cartoon flames">
            <a:extLst>
              <a:ext uri="{FF2B5EF4-FFF2-40B4-BE49-F238E27FC236}">
                <a16:creationId xmlns:a16="http://schemas.microsoft.com/office/drawing/2014/main" id="{9824E747-D4FA-5C41-93EF-2B99116DF466}"/>
              </a:ext>
            </a:extLst>
          </p:cNvPr>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6009" b="89700" l="9722" r="89815">
                        <a14:foregroundMark x1="43056" y1="10300" x2="43056" y2="10300"/>
                        <a14:foregroundMark x1="40278" y1="6009" x2="40278" y2="6009"/>
                        <a14:foregroundMark x1="17130" y1="47210" x2="17130" y2="47210"/>
                        <a14:foregroundMark x1="18981" y1="39914" x2="18981" y2="39914"/>
                        <a14:foregroundMark x1="19444" y1="43348" x2="19444" y2="43348"/>
                        <a14:foregroundMark x1="67593" y1="26609" x2="67593" y2="26609"/>
                        <a14:foregroundMark x1="78704" y1="56652" x2="78704" y2="56652"/>
                        <a14:foregroundMark x1="79630" y1="71674" x2="79630" y2="71674"/>
                        <a14:foregroundMark x1="18056" y1="75107" x2="18056" y2="75107"/>
                        <a14:foregroundMark x1="18981" y1="55794" x2="18981" y2="55794"/>
                        <a14:foregroundMark x1="36574" y1="27039" x2="37963" y2="24034"/>
                      </a14:backgroundRemoval>
                    </a14:imgEffect>
                  </a14:imgLayer>
                </a14:imgProps>
              </a:ext>
              <a:ext uri="{28A0092B-C50C-407E-A947-70E740481C1C}">
                <a14:useLocalDpi xmlns:a14="http://schemas.microsoft.com/office/drawing/2010/main"/>
              </a:ext>
            </a:extLst>
          </a:blip>
          <a:srcRect/>
          <a:stretch>
            <a:fillRect/>
          </a:stretch>
        </p:blipFill>
        <p:spPr bwMode="auto">
          <a:xfrm>
            <a:off x="5121717" y="1957296"/>
            <a:ext cx="1916155" cy="2066964"/>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Legitimate input in">
            <a:extLst>
              <a:ext uri="{FF2B5EF4-FFF2-40B4-BE49-F238E27FC236}">
                <a16:creationId xmlns:a16="http://schemas.microsoft.com/office/drawing/2014/main" id="{DE951C59-E576-524D-A5BD-662A52FA10B9}"/>
              </a:ext>
            </a:extLst>
          </p:cNvPr>
          <p:cNvCxnSpPr>
            <a:cxnSpLocks/>
          </p:cNvCxnSpPr>
          <p:nvPr/>
        </p:nvCxnSpPr>
        <p:spPr bwMode="auto">
          <a:xfrm>
            <a:off x="2831403" y="4847771"/>
            <a:ext cx="1944303" cy="0"/>
          </a:xfrm>
          <a:prstGeom prst="straightConnector1">
            <a:avLst/>
          </a:prstGeom>
          <a:noFill/>
          <a:ln w="57150" cap="flat" cmpd="sng" algn="ctr">
            <a:solidFill>
              <a:schemeClr val="tx1"/>
            </a:solidFill>
            <a:prstDash val="solid"/>
            <a:round/>
            <a:headEnd type="none" w="med" len="med"/>
            <a:tailEnd type="triangle"/>
          </a:ln>
          <a:effectLst/>
        </p:spPr>
      </p:cxnSp>
      <p:sp>
        <p:nvSpPr>
          <p:cNvPr id="21" name="Legitimate input">
            <a:extLst>
              <a:ext uri="{FF2B5EF4-FFF2-40B4-BE49-F238E27FC236}">
                <a16:creationId xmlns:a16="http://schemas.microsoft.com/office/drawing/2014/main" id="{9C6BEA55-7D9C-CF4C-BE89-94FD1E21DF6B}"/>
              </a:ext>
            </a:extLst>
          </p:cNvPr>
          <p:cNvSpPr txBox="1"/>
          <p:nvPr/>
        </p:nvSpPr>
        <p:spPr>
          <a:xfrm>
            <a:off x="2305707" y="4225201"/>
            <a:ext cx="2900153" cy="486287"/>
          </a:xfrm>
          <a:prstGeom prst="rect">
            <a:avLst/>
          </a:prstGeom>
          <a:noFill/>
        </p:spPr>
        <p:txBody>
          <a:bodyPr wrap="none" rtlCol="0">
            <a:spAutoFit/>
          </a:bodyPr>
          <a:lstStyle/>
          <a:p>
            <a:r>
              <a:rPr lang="en-US" sz="3200" dirty="0">
                <a:latin typeface="Gill Sans MT" panose="020B0502020104020203" pitchFamily="34" charset="77"/>
              </a:rPr>
              <a:t>&lt;normal traffic&gt;</a:t>
            </a:r>
          </a:p>
        </p:txBody>
      </p:sp>
      <p:pic>
        <p:nvPicPr>
          <p:cNvPr id="29" name="Insecure">
            <a:extLst>
              <a:ext uri="{FF2B5EF4-FFF2-40B4-BE49-F238E27FC236}">
                <a16:creationId xmlns:a16="http://schemas.microsoft.com/office/drawing/2014/main" id="{CAB9037F-85A0-4546-9FA9-6C4F5BF04E85}"/>
              </a:ext>
            </a:extLst>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4348" b="96522" l="5822" r="93836">
                        <a14:foregroundMark x1="48630" y1="9130" x2="14041" y2="82609"/>
                        <a14:foregroundMark x1="14041" y1="82609" x2="76370" y2="95652"/>
                        <a14:foregroundMark x1="76370" y1="95652" x2="55479" y2="16522"/>
                        <a14:foregroundMark x1="55479" y1="16522" x2="48630" y2="91739"/>
                        <a14:foregroundMark x1="685" y1="96522" x2="75000" y2="96522"/>
                        <a14:foregroundMark x1="75000" y1="96522" x2="93836" y2="93478"/>
                        <a14:foregroundMark x1="5822" y1="89565" x2="77740" y2="94348"/>
                        <a14:foregroundMark x1="46918" y1="4348" x2="52740" y2="4348"/>
                      </a14:backgroundRemoval>
                    </a14:imgEffect>
                  </a14:imgLayer>
                </a14:imgProps>
              </a:ext>
              <a:ext uri="{28A0092B-C50C-407E-A947-70E740481C1C}">
                <a14:useLocalDpi xmlns:a14="http://schemas.microsoft.com/office/drawing/2010/main"/>
              </a:ext>
            </a:extLst>
          </a:blip>
          <a:stretch>
            <a:fillRect/>
          </a:stretch>
        </p:blipFill>
        <p:spPr>
          <a:xfrm>
            <a:off x="7929095" y="82793"/>
            <a:ext cx="734592" cy="578927"/>
          </a:xfrm>
          <a:prstGeom prst="rect">
            <a:avLst/>
          </a:prstGeom>
        </p:spPr>
      </p:pic>
      <p:pic>
        <p:nvPicPr>
          <p:cNvPr id="17" name="Costly" descr="A picture containing drawing, light&#10;&#10;Description automatically generated">
            <a:extLst>
              <a:ext uri="{FF2B5EF4-FFF2-40B4-BE49-F238E27FC236}">
                <a16:creationId xmlns:a16="http://schemas.microsoft.com/office/drawing/2014/main" id="{C8DA187A-3C9F-C240-B8F8-A1695610ABC5}"/>
              </a:ext>
            </a:extLst>
          </p:cNvPr>
          <p:cNvPicPr>
            <a:picLocks noChangeAspect="1"/>
          </p:cNvPicPr>
          <p:nvPr/>
        </p:nvPicPr>
        <p:blipFill>
          <a:blip r:embed="rId14" cstate="email">
            <a:extLst>
              <a:ext uri="{28A0092B-C50C-407E-A947-70E740481C1C}">
                <a14:useLocalDpi xmlns:a14="http://schemas.microsoft.com/office/drawing/2010/main"/>
              </a:ext>
              <a:ext uri="{837473B0-CC2E-450A-ABE3-18F120FF3D39}">
                <a1611:picAttrSrcUrl xmlns:a1611="http://schemas.microsoft.com/office/drawing/2016/11/main" r:id="rId15"/>
              </a:ext>
            </a:extLst>
          </a:blip>
          <a:stretch>
            <a:fillRect/>
          </a:stretch>
        </p:blipFill>
        <p:spPr>
          <a:xfrm>
            <a:off x="6525898" y="4798003"/>
            <a:ext cx="1403197" cy="792806"/>
          </a:xfrm>
          <a:prstGeom prst="rect">
            <a:avLst/>
          </a:prstGeom>
        </p:spPr>
      </p:pic>
      <p:pic>
        <p:nvPicPr>
          <p:cNvPr id="18" name="Evil input">
            <a:extLst>
              <a:ext uri="{FF2B5EF4-FFF2-40B4-BE49-F238E27FC236}">
                <a16:creationId xmlns:a16="http://schemas.microsoft.com/office/drawing/2014/main" id="{ED5E6AA0-69D5-4148-9897-C8098BC54FB5}"/>
              </a:ext>
            </a:extLst>
          </p:cNvPr>
          <p:cNvPicPr>
            <a:picLocks/>
          </p:cNvPicPr>
          <p:nvPr/>
        </p:nvPicPr>
        <p:blipFill>
          <a:blip r:embed="rId16" cstate="email">
            <a:biLevel thresh="75000"/>
            <a:extLst>
              <a:ext uri="{28A0092B-C50C-407E-A947-70E740481C1C}">
                <a14:useLocalDpi xmlns:a14="http://schemas.microsoft.com/office/drawing/2010/main"/>
              </a:ext>
            </a:extLst>
          </a:blip>
          <a:stretch>
            <a:fillRect/>
          </a:stretch>
        </p:blipFill>
        <p:spPr>
          <a:xfrm>
            <a:off x="3565952" y="1901556"/>
            <a:ext cx="475203" cy="643934"/>
          </a:xfrm>
          <a:prstGeom prst="rect">
            <a:avLst/>
          </a:prstGeom>
        </p:spPr>
      </p:pic>
      <p:pic>
        <p:nvPicPr>
          <p:cNvPr id="22" name="Failure" descr="Image result for red x">
            <a:extLst>
              <a:ext uri="{FF2B5EF4-FFF2-40B4-BE49-F238E27FC236}">
                <a16:creationId xmlns:a16="http://schemas.microsoft.com/office/drawing/2014/main" id="{CD04C777-2FB6-CF44-AEE7-BFD3E83C15FE}"/>
              </a:ext>
            </a:extLst>
          </p:cNvPr>
          <p:cNvPicPr>
            <a:picLocks noChangeAspect="1" noChangeArrowheads="1"/>
          </p:cNvPicPr>
          <p:nvPr/>
        </p:nvPicPr>
        <p:blipFill>
          <a:blip r:embed="rId17" cstate="email">
            <a:extLst>
              <a:ext uri="{BEBA8EAE-BF5A-486C-A8C5-ECC9F3942E4B}">
                <a14:imgProps xmlns:a14="http://schemas.microsoft.com/office/drawing/2010/main">
                  <a14:imgLayer r:embed="rId18">
                    <a14:imgEffect>
                      <a14:backgroundRemoval t="3556" b="99556" l="1778" r="96000">
                        <a14:foregroundMark x1="6222" y1="82222" x2="6222" y2="82222"/>
                        <a14:foregroundMark x1="6222" y1="82222" x2="6222" y2="82222"/>
                        <a14:foregroundMark x1="2222" y1="83556" x2="2222" y2="83556"/>
                        <a14:foregroundMark x1="14222" y1="96000" x2="14222" y2="96000"/>
                        <a14:foregroundMark x1="13778" y1="99556" x2="13778" y2="99556"/>
                        <a14:foregroundMark x1="92889" y1="16889" x2="92889" y2="16889"/>
                        <a14:foregroundMark x1="94667" y1="13333" x2="94667" y2="13333"/>
                        <a14:foregroundMark x1="96000" y1="12444" x2="96000" y2="12444"/>
                        <a14:foregroundMark x1="86667" y1="7111" x2="86667" y2="7111"/>
                        <a14:foregroundMark x1="29778" y1="3556" x2="29778" y2="3556"/>
                      </a14:backgroundRemoval>
                    </a14:imgEffect>
                  </a14:imgLayer>
                </a14:imgProps>
              </a:ext>
              <a:ext uri="{28A0092B-C50C-407E-A947-70E740481C1C}">
                <a14:useLocalDpi xmlns:a14="http://schemas.microsoft.com/office/drawing/2010/main"/>
              </a:ext>
            </a:extLst>
          </a:blip>
          <a:srcRect/>
          <a:stretch>
            <a:fillRect/>
          </a:stretch>
        </p:blipFill>
        <p:spPr bwMode="auto">
          <a:xfrm>
            <a:off x="4676800" y="4634554"/>
            <a:ext cx="537081" cy="537081"/>
          </a:xfrm>
          <a:prstGeom prst="rect">
            <a:avLst/>
          </a:prstGeom>
          <a:noFill/>
          <a:extLst>
            <a:ext uri="{909E8E84-426E-40DD-AFC4-6F175D3DCCD1}">
              <a14:hiddenFill xmlns:a14="http://schemas.microsoft.com/office/drawing/2010/main">
                <a:solidFill>
                  <a:srgbClr val="FFFFFF"/>
                </a:solidFill>
              </a14:hiddenFill>
            </a:ext>
          </a:extLst>
        </p:spPr>
      </p:pic>
      <p:sp>
        <p:nvSpPr>
          <p:cNvPr id="25" name="Citation">
            <a:extLst>
              <a:ext uri="{FF2B5EF4-FFF2-40B4-BE49-F238E27FC236}">
                <a16:creationId xmlns:a16="http://schemas.microsoft.com/office/drawing/2014/main" id="{12968EBE-EC64-2749-B0F0-FD51385DDB00}"/>
              </a:ext>
            </a:extLst>
          </p:cNvPr>
          <p:cNvSpPr txBox="1"/>
          <p:nvPr/>
        </p:nvSpPr>
        <p:spPr>
          <a:xfrm>
            <a:off x="-72596" y="0"/>
            <a:ext cx="1734770" cy="319446"/>
          </a:xfrm>
          <a:prstGeom prst="rect">
            <a:avLst/>
          </a:prstGeom>
          <a:noFill/>
        </p:spPr>
        <p:txBody>
          <a:bodyPr wrap="none" rtlCol="0">
            <a:spAutoFit/>
          </a:bodyPr>
          <a:lstStyle/>
          <a:p>
            <a:r>
              <a:rPr lang="en-US" sz="1800" dirty="0">
                <a:latin typeface="Calibri" panose="020F0502020204030204" pitchFamily="34" charset="0"/>
              </a:rPr>
              <a:t>[C ’03, C&amp;W ‘03]</a:t>
            </a:r>
          </a:p>
        </p:txBody>
      </p:sp>
      <p:pic>
        <p:nvPicPr>
          <p:cNvPr id="26" name="SO - small">
            <a:extLst>
              <a:ext uri="{FF2B5EF4-FFF2-40B4-BE49-F238E27FC236}">
                <a16:creationId xmlns:a16="http://schemas.microsoft.com/office/drawing/2014/main" id="{E88C54F1-CD48-5540-913A-5E6009F222F8}"/>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922711" y="1968865"/>
            <a:ext cx="1748043" cy="1432674"/>
          </a:xfrm>
          <a:prstGeom prst="rect">
            <a:avLst/>
          </a:prstGeom>
        </p:spPr>
      </p:pic>
      <p:sp>
        <p:nvSpPr>
          <p:cNvPr id="27" name="Regex">
            <a:extLst>
              <a:ext uri="{FF2B5EF4-FFF2-40B4-BE49-F238E27FC236}">
                <a16:creationId xmlns:a16="http://schemas.microsoft.com/office/drawing/2014/main" id="{61E6181D-ECBA-1343-84AE-1446FA55E37A}"/>
              </a:ext>
            </a:extLst>
          </p:cNvPr>
          <p:cNvSpPr/>
          <p:nvPr/>
        </p:nvSpPr>
        <p:spPr bwMode="auto">
          <a:xfrm>
            <a:off x="4945340" y="1161111"/>
            <a:ext cx="2346789" cy="694003"/>
          </a:xfrm>
          <a:prstGeom prst="ellipse">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r>
              <a:rPr kumimoji="0" lang="en-US" sz="2400" b="0" i="0" u="none" strike="noStrike" cap="none" normalizeH="0" baseline="0" dirty="0">
                <a:ln>
                  <a:noFill/>
                </a:ln>
                <a:solidFill>
                  <a:schemeClr val="tx1"/>
                </a:solidFill>
                <a:effectLst/>
                <a:latin typeface="Comic Sans MS" panose="030F0902030302020204" pitchFamily="66" charset="0"/>
              </a:rPr>
              <a:t>/^.*\s+$/</a:t>
            </a:r>
          </a:p>
        </p:txBody>
      </p:sp>
    </p:spTree>
    <p:extLst>
      <p:ext uri="{BB962C8B-B14F-4D97-AF65-F5344CB8AC3E}">
        <p14:creationId xmlns:p14="http://schemas.microsoft.com/office/powerpoint/2010/main" val="2445897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8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8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308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32E81-2549-CC45-9FFA-E18FA8629851}"/>
              </a:ext>
            </a:extLst>
          </p:cNvPr>
          <p:cNvSpPr>
            <a:spLocks noGrp="1"/>
          </p:cNvSpPr>
          <p:nvPr>
            <p:ph type="title"/>
          </p:nvPr>
        </p:nvSpPr>
        <p:spPr>
          <a:xfrm>
            <a:off x="685800" y="2747963"/>
            <a:ext cx="7772400" cy="1907164"/>
          </a:xfrm>
        </p:spPr>
        <p:txBody>
          <a:bodyPr/>
          <a:lstStyle/>
          <a:p>
            <a:r>
              <a:rPr lang="en-US" i="1" dirty="0"/>
              <a:t>Defeat</a:t>
            </a:r>
            <a:br>
              <a:rPr lang="en-US" dirty="0"/>
            </a:br>
            <a:br>
              <a:rPr lang="en-US" dirty="0"/>
            </a:br>
            <a:r>
              <a:rPr lang="en-US" dirty="0"/>
              <a:t>Selective memoization</a:t>
            </a:r>
          </a:p>
        </p:txBody>
      </p:sp>
    </p:spTree>
    <p:extLst>
      <p:ext uri="{BB962C8B-B14F-4D97-AF65-F5344CB8AC3E}">
        <p14:creationId xmlns:p14="http://schemas.microsoft.com/office/powerpoint/2010/main" val="206951721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F1CBC-CA93-8E42-B011-7FECD6C6092E}"/>
              </a:ext>
            </a:extLst>
          </p:cNvPr>
          <p:cNvSpPr>
            <a:spLocks noGrp="1"/>
          </p:cNvSpPr>
          <p:nvPr>
            <p:ph type="title"/>
          </p:nvPr>
        </p:nvSpPr>
        <p:spPr>
          <a:xfrm>
            <a:off x="65095" y="66992"/>
            <a:ext cx="9013809" cy="638175"/>
          </a:xfrm>
        </p:spPr>
        <p:txBody>
          <a:bodyPr/>
          <a:lstStyle/>
          <a:p>
            <a:r>
              <a:rPr lang="en-US" dirty="0"/>
              <a:t>Avoiding REDOS when your PL has a Spencer engine</a:t>
            </a:r>
          </a:p>
        </p:txBody>
      </p:sp>
      <p:graphicFrame>
        <p:nvGraphicFramePr>
          <p:cNvPr id="5" name="Table 4">
            <a:extLst>
              <a:ext uri="{FF2B5EF4-FFF2-40B4-BE49-F238E27FC236}">
                <a16:creationId xmlns:a16="http://schemas.microsoft.com/office/drawing/2014/main" id="{2DBB9C5B-25C6-9A4B-BC51-8EB4D56B161B}"/>
              </a:ext>
            </a:extLst>
          </p:cNvPr>
          <p:cNvGraphicFramePr>
            <a:graphicFrameLocks noGrp="1"/>
          </p:cNvGraphicFramePr>
          <p:nvPr/>
        </p:nvGraphicFramePr>
        <p:xfrm>
          <a:off x="144173" y="827087"/>
          <a:ext cx="8855652" cy="4900354"/>
        </p:xfrm>
        <a:graphic>
          <a:graphicData uri="http://schemas.openxmlformats.org/drawingml/2006/table">
            <a:tbl>
              <a:tblPr firstRow="1" bandRow="1">
                <a:tableStyleId>{5C22544A-7EE6-4342-B048-85BDC9FD1C3A}</a:tableStyleId>
              </a:tblPr>
              <a:tblGrid>
                <a:gridCol w="2951884">
                  <a:extLst>
                    <a:ext uri="{9D8B030D-6E8A-4147-A177-3AD203B41FA5}">
                      <a16:colId xmlns:a16="http://schemas.microsoft.com/office/drawing/2014/main" val="1335454618"/>
                    </a:ext>
                  </a:extLst>
                </a:gridCol>
                <a:gridCol w="1826672">
                  <a:extLst>
                    <a:ext uri="{9D8B030D-6E8A-4147-A177-3AD203B41FA5}">
                      <a16:colId xmlns:a16="http://schemas.microsoft.com/office/drawing/2014/main" val="2838435225"/>
                    </a:ext>
                  </a:extLst>
                </a:gridCol>
                <a:gridCol w="4077096">
                  <a:extLst>
                    <a:ext uri="{9D8B030D-6E8A-4147-A177-3AD203B41FA5}">
                      <a16:colId xmlns:a16="http://schemas.microsoft.com/office/drawing/2014/main" val="3444043019"/>
                    </a:ext>
                  </a:extLst>
                </a:gridCol>
              </a:tblGrid>
              <a:tr h="514927">
                <a:tc>
                  <a:txBody>
                    <a:bodyPr/>
                    <a:lstStyle/>
                    <a:p>
                      <a:pPr algn="ctr"/>
                      <a:r>
                        <a:rPr lang="en-US" sz="2400" dirty="0">
                          <a:latin typeface="Calibri" panose="020F0502020204030204" pitchFamily="34" charset="0"/>
                          <a:cs typeface="Calibri" panose="020F0502020204030204" pitchFamily="34" charset="0"/>
                        </a:rPr>
                        <a:t>Approach</a:t>
                      </a:r>
                    </a:p>
                  </a:txBody>
                  <a:tcPr anchor="ctr"/>
                </a:tc>
                <a:tc>
                  <a:txBody>
                    <a:bodyPr/>
                    <a:lstStyle/>
                    <a:p>
                      <a:pPr algn="ctr"/>
                      <a:r>
                        <a:rPr lang="en-US" sz="2400" dirty="0">
                          <a:latin typeface="Calibri" panose="020F0502020204030204" pitchFamily="34" charset="0"/>
                          <a:cs typeface="Calibri" panose="020F0502020204030204" pitchFamily="34" charset="0"/>
                        </a:rPr>
                        <a:t>Example</a:t>
                      </a:r>
                    </a:p>
                  </a:txBody>
                  <a:tcPr anchor="ctr"/>
                </a:tc>
                <a:tc>
                  <a:txBody>
                    <a:bodyPr/>
                    <a:lstStyle/>
                    <a:p>
                      <a:pPr algn="ctr"/>
                      <a:r>
                        <a:rPr lang="en-US" sz="2400" dirty="0">
                          <a:latin typeface="Calibri" panose="020F0502020204030204" pitchFamily="34" charset="0"/>
                          <a:cs typeface="Calibri" panose="020F0502020204030204" pitchFamily="34" charset="0"/>
                        </a:rPr>
                        <a:t>Shortcomings</a:t>
                      </a:r>
                    </a:p>
                  </a:txBody>
                  <a:tcPr/>
                </a:tc>
                <a:extLst>
                  <a:ext uri="{0D108BD9-81ED-4DB2-BD59-A6C34878D82A}">
                    <a16:rowId xmlns:a16="http://schemas.microsoft.com/office/drawing/2014/main" val="130570647"/>
                  </a:ext>
                </a:extLst>
              </a:tr>
              <a:tr h="926869">
                <a:tc>
                  <a:txBody>
                    <a:bodyPr/>
                    <a:lstStyle/>
                    <a:p>
                      <a:pPr algn="l"/>
                      <a:r>
                        <a:rPr lang="en-US" sz="2400" dirty="0">
                          <a:latin typeface="Calibri" panose="020F0502020204030204" pitchFamily="34" charset="0"/>
                          <a:cs typeface="Calibri" panose="020F0502020204030204" pitchFamily="34" charset="0"/>
                        </a:rPr>
                        <a:t>Refactor regex</a:t>
                      </a:r>
                    </a:p>
                  </a:txBody>
                  <a:tcPr anchor="ctr"/>
                </a:tc>
                <a:tc>
                  <a:txBody>
                    <a:bodyPr/>
                    <a:lstStyle/>
                    <a:p>
                      <a:pPr algn="ctr"/>
                      <a:r>
                        <a:rPr lang="en-US" sz="2400" dirty="0">
                          <a:latin typeface="Calibri" panose="020F0502020204030204" pitchFamily="34" charset="0"/>
                          <a:cs typeface="Calibri" panose="020F0502020204030204" pitchFamily="34" charset="0"/>
                        </a:rPr>
                        <a:t>Study #1</a:t>
                      </a:r>
                    </a:p>
                  </a:txBody>
                  <a:tcPr anchor="ctr"/>
                </a:tc>
                <a:tc>
                  <a:txBody>
                    <a:bodyPr/>
                    <a:lstStyle/>
                    <a:p>
                      <a:pPr marL="0" indent="0" algn="l">
                        <a:buFont typeface="Arial" panose="020B0604020202020204" pitchFamily="34" charset="0"/>
                        <a:buNone/>
                      </a:pPr>
                      <a:r>
                        <a:rPr lang="en-US" sz="2400" dirty="0">
                          <a:latin typeface="Calibri" panose="020F0502020204030204" pitchFamily="34" charset="0"/>
                          <a:cs typeface="Calibri" panose="020F0502020204030204" pitchFamily="34" charset="0"/>
                        </a:rPr>
                        <a:t>Error-prone</a:t>
                      </a:r>
                    </a:p>
                  </a:txBody>
                  <a:tcPr anchor="ctr"/>
                </a:tc>
                <a:extLst>
                  <a:ext uri="{0D108BD9-81ED-4DB2-BD59-A6C34878D82A}">
                    <a16:rowId xmlns:a16="http://schemas.microsoft.com/office/drawing/2014/main" val="2993168843"/>
                  </a:ext>
                </a:extLst>
              </a:tr>
              <a:tr h="989678">
                <a:tc>
                  <a:txBody>
                    <a:bodyPr/>
                    <a:lstStyle/>
                    <a:p>
                      <a:pPr algn="l"/>
                      <a:r>
                        <a:rPr lang="en-US" sz="2400" dirty="0">
                          <a:latin typeface="Calibri" panose="020F0502020204030204" pitchFamily="34" charset="0"/>
                          <a:cs typeface="Calibri" panose="020F0502020204030204" pitchFamily="34" charset="0"/>
                        </a:rPr>
                        <a:t>3</a:t>
                      </a:r>
                      <a:r>
                        <a:rPr lang="en-US" sz="2400" baseline="30000" dirty="0">
                          <a:latin typeface="Calibri" panose="020F0502020204030204" pitchFamily="34" charset="0"/>
                          <a:cs typeface="Calibri" panose="020F0502020204030204" pitchFamily="34" charset="0"/>
                        </a:rPr>
                        <a:t>rd</a:t>
                      </a:r>
                      <a:r>
                        <a:rPr lang="en-US" sz="2400" dirty="0">
                          <a:latin typeface="Calibri" panose="020F0502020204030204" pitchFamily="34" charset="0"/>
                          <a:cs typeface="Calibri" panose="020F0502020204030204" pitchFamily="34" charset="0"/>
                        </a:rPr>
                        <a:t>-party regex engine</a:t>
                      </a:r>
                    </a:p>
                  </a:txBody>
                  <a:tcPr anchor="ctr"/>
                </a:tc>
                <a:tc>
                  <a:txBody>
                    <a:bodyPr/>
                    <a:lstStyle/>
                    <a:p>
                      <a:pPr algn="ctr"/>
                      <a:r>
                        <a:rPr lang="en-US" sz="2400" dirty="0">
                          <a:latin typeface="Calibri" panose="020F0502020204030204" pitchFamily="34" charset="0"/>
                          <a:cs typeface="Calibri" panose="020F0502020204030204" pitchFamily="34" charset="0"/>
                        </a:rPr>
                        <a:t>Google’s RE2</a:t>
                      </a:r>
                    </a:p>
                  </a:txBody>
                  <a:tcPr anchor="ctr"/>
                </a:tc>
                <a:tc>
                  <a:txBody>
                    <a:bodyPr/>
                    <a:lstStyle/>
                    <a:p>
                      <a:pPr marL="0" marR="0" lvl="0" indent="0" algn="l" defTabSz="914400" rtl="0" eaLnBrk="1" fontAlgn="auto" latinLnBrk="1" hangingPunct="1">
                        <a:lnSpc>
                          <a:spcPct val="100000"/>
                        </a:lnSpc>
                        <a:spcBef>
                          <a:spcPts val="0"/>
                        </a:spcBef>
                        <a:spcAft>
                          <a:spcPts val="0"/>
                        </a:spcAft>
                        <a:buClrTx/>
                        <a:buSzTx/>
                        <a:buFont typeface="Arial" panose="020B0604020202020204" pitchFamily="34" charset="0"/>
                        <a:buNone/>
                        <a:tabLst/>
                        <a:defRPr/>
                      </a:pPr>
                      <a:r>
                        <a:rPr lang="en-US" sz="2400" dirty="0">
                          <a:latin typeface="Calibri" panose="020F0502020204030204" pitchFamily="34" charset="0"/>
                          <a:cs typeface="Calibri" panose="020F0502020204030204" pitchFamily="34" charset="0"/>
                        </a:rPr>
                        <a:t>Backwards compatibility</a:t>
                      </a:r>
                    </a:p>
                  </a:txBody>
                  <a:tcPr anchor="ctr"/>
                </a:tc>
                <a:extLst>
                  <a:ext uri="{0D108BD9-81ED-4DB2-BD59-A6C34878D82A}">
                    <a16:rowId xmlns:a16="http://schemas.microsoft.com/office/drawing/2014/main" val="3428792537"/>
                  </a:ext>
                </a:extLst>
              </a:tr>
              <a:tr h="644236">
                <a:tc>
                  <a:txBody>
                    <a:bodyPr/>
                    <a:lstStyle/>
                    <a:p>
                      <a:pPr algn="l"/>
                      <a:r>
                        <a:rPr lang="en-US" sz="2400" dirty="0">
                          <a:latin typeface="Calibri" panose="020F0502020204030204" pitchFamily="34" charset="0"/>
                          <a:cs typeface="Calibri" panose="020F0502020204030204" pitchFamily="34" charset="0"/>
                        </a:rPr>
                        <a:t>Terminate</a:t>
                      </a:r>
                    </a:p>
                    <a:p>
                      <a:pPr algn="l"/>
                      <a:r>
                        <a:rPr lang="en-US" sz="2400" dirty="0">
                          <a:latin typeface="Calibri" panose="020F0502020204030204" pitchFamily="34" charset="0"/>
                          <a:cs typeface="Calibri" panose="020F0502020204030204" pitchFamily="34" charset="0"/>
                        </a:rPr>
                        <a:t>long matches</a:t>
                      </a:r>
                    </a:p>
                  </a:txBody>
                  <a:tcPr anchor="ctr"/>
                </a:tc>
                <a:tc>
                  <a:txBody>
                    <a:bodyPr/>
                    <a:lstStyle/>
                    <a:p>
                      <a:pPr algn="ctr"/>
                      <a:r>
                        <a:rPr lang="en-US" sz="2400" dirty="0">
                          <a:latin typeface="Calibri" panose="020F0502020204030204" pitchFamily="34" charset="0"/>
                          <a:cs typeface="Calibri" panose="020F0502020204030204" pitchFamily="34" charset="0"/>
                        </a:rPr>
                        <a:t>PHP, Perl</a:t>
                      </a:r>
                    </a:p>
                  </a:txBody>
                  <a:tcPr anchor="ctr"/>
                </a:tc>
                <a:tc>
                  <a:txBody>
                    <a:bodyPr/>
                    <a:lstStyle/>
                    <a:p>
                      <a:pPr marL="0" indent="0" algn="l">
                        <a:buFont typeface="Arial" panose="020B0604020202020204" pitchFamily="34" charset="0"/>
                        <a:buNone/>
                      </a:pPr>
                      <a:r>
                        <a:rPr lang="en-US" sz="2400" dirty="0">
                          <a:latin typeface="Calibri" panose="020F0502020204030204" pitchFamily="34" charset="0"/>
                          <a:cs typeface="Calibri" panose="020F0502020204030204" pitchFamily="34" charset="0"/>
                        </a:rPr>
                        <a:t>Backwards compatibility</a:t>
                      </a:r>
                    </a:p>
                  </a:txBody>
                  <a:tcPr anchor="ctr"/>
                </a:tc>
                <a:extLst>
                  <a:ext uri="{0D108BD9-81ED-4DB2-BD59-A6C34878D82A}">
                    <a16:rowId xmlns:a16="http://schemas.microsoft.com/office/drawing/2014/main" val="3463448814"/>
                  </a:ext>
                </a:extLst>
              </a:tr>
              <a:tr h="514927">
                <a:tc>
                  <a:txBody>
                    <a:bodyPr/>
                    <a:lstStyle/>
                    <a:p>
                      <a:pPr algn="l"/>
                      <a:r>
                        <a:rPr lang="en-US" sz="2400" dirty="0">
                          <a:latin typeface="Calibri" panose="020F0502020204030204" pitchFamily="34" charset="0"/>
                          <a:cs typeface="Calibri" panose="020F0502020204030204" pitchFamily="34" charset="0"/>
                        </a:rPr>
                        <a:t>Change engine’s</a:t>
                      </a:r>
                    </a:p>
                    <a:p>
                      <a:pPr algn="l"/>
                      <a:r>
                        <a:rPr lang="en-US" sz="2400" dirty="0">
                          <a:latin typeface="Calibri" panose="020F0502020204030204" pitchFamily="34" charset="0"/>
                          <a:cs typeface="Calibri" panose="020F0502020204030204" pitchFamily="34" charset="0"/>
                        </a:rPr>
                        <a:t>match algorithm</a:t>
                      </a:r>
                    </a:p>
                  </a:txBody>
                  <a:tcPr anchor="ctr"/>
                </a:tc>
                <a:tc>
                  <a:txBody>
                    <a:bodyPr/>
                    <a:lstStyle/>
                    <a:p>
                      <a:pPr algn="ctr"/>
                      <a:r>
                        <a:rPr lang="en-US" sz="2400" dirty="0">
                          <a:latin typeface="Calibri" panose="020F0502020204030204" pitchFamily="34" charset="0"/>
                          <a:cs typeface="Calibri" panose="020F0502020204030204" pitchFamily="34" charset="0"/>
                        </a:rPr>
                        <a:t>Thompson</a:t>
                      </a:r>
                    </a:p>
                  </a:txBody>
                  <a:tcPr anchor="ctr"/>
                </a:tc>
                <a:tc>
                  <a:txBody>
                    <a:bodyPr/>
                    <a:lstStyle/>
                    <a:p>
                      <a:pPr marL="342900" indent="-342900" algn="l">
                        <a:buFont typeface="Arial" panose="020B0604020202020204" pitchFamily="34" charset="0"/>
                        <a:buChar char="•"/>
                      </a:pPr>
                      <a:r>
                        <a:rPr lang="en-US" sz="2400" dirty="0">
                          <a:latin typeface="Calibri" panose="020F0502020204030204" pitchFamily="34" charset="0"/>
                          <a:cs typeface="Calibri" panose="020F0502020204030204" pitchFamily="34" charset="0"/>
                        </a:rPr>
                        <a:t>Backwards compatibility</a:t>
                      </a:r>
                    </a:p>
                    <a:p>
                      <a:pPr marL="342900" indent="-342900" algn="l">
                        <a:buFont typeface="Arial" panose="020B0604020202020204" pitchFamily="34" charset="0"/>
                        <a:buChar char="•"/>
                      </a:pPr>
                      <a:r>
                        <a:rPr lang="en-US" sz="2400" dirty="0">
                          <a:latin typeface="Calibri" panose="020F0502020204030204" pitchFamily="34" charset="0"/>
                          <a:cs typeface="Calibri" panose="020F0502020204030204" pitchFamily="34" charset="0"/>
                        </a:rPr>
                        <a:t>Semantic changes?</a:t>
                      </a:r>
                    </a:p>
                  </a:txBody>
                  <a:tcPr anchor="ctr"/>
                </a:tc>
                <a:extLst>
                  <a:ext uri="{0D108BD9-81ED-4DB2-BD59-A6C34878D82A}">
                    <a16:rowId xmlns:a16="http://schemas.microsoft.com/office/drawing/2014/main" val="1611340354"/>
                  </a:ext>
                </a:extLst>
              </a:tr>
              <a:tr h="514927">
                <a:tc>
                  <a:txBody>
                    <a:bodyPr/>
                    <a:lstStyle/>
                    <a:p>
                      <a:pPr algn="l"/>
                      <a:r>
                        <a:rPr lang="en-US" sz="2400" dirty="0">
                          <a:latin typeface="Calibri" panose="020F0502020204030204" pitchFamily="34" charset="0"/>
                          <a:cs typeface="Calibri" panose="020F0502020204030204" pitchFamily="34" charset="0"/>
                        </a:rPr>
                        <a:t>Optimize engine’s</a:t>
                      </a:r>
                    </a:p>
                    <a:p>
                      <a:pPr algn="l"/>
                      <a:r>
                        <a:rPr lang="en-US" sz="2400" dirty="0">
                          <a:latin typeface="Calibri" panose="020F0502020204030204" pitchFamily="34" charset="0"/>
                          <a:cs typeface="Calibri" panose="020F0502020204030204" pitchFamily="34" charset="0"/>
                        </a:rPr>
                        <a:t>match algorithm</a:t>
                      </a:r>
                    </a:p>
                  </a:txBody>
                  <a:tcPr anchor="ctr"/>
                </a:tc>
                <a:tc>
                  <a:txBody>
                    <a:bodyPr/>
                    <a:lstStyle/>
                    <a:p>
                      <a:pPr algn="ctr"/>
                      <a:endParaRPr lang="en-US" sz="2400" dirty="0">
                        <a:latin typeface="Calibri" panose="020F0502020204030204" pitchFamily="34" charset="0"/>
                        <a:cs typeface="Calibri" panose="020F0502020204030204" pitchFamily="34" charset="0"/>
                      </a:endParaRPr>
                    </a:p>
                  </a:txBody>
                  <a:tcPr anchor="ctr"/>
                </a:tc>
                <a:tc>
                  <a:txBody>
                    <a:bodyPr/>
                    <a:lstStyle/>
                    <a:p>
                      <a:pPr marL="342900" indent="-342900" algn="l">
                        <a:buFont typeface="Arial" panose="020B0604020202020204" pitchFamily="34" charset="0"/>
                        <a:buChar char="•"/>
                      </a:pPr>
                      <a:r>
                        <a:rPr lang="en-US" sz="2400" dirty="0">
                          <a:latin typeface="Calibri" panose="020F0502020204030204" pitchFamily="34" charset="0"/>
                          <a:cs typeface="Calibri" panose="020F0502020204030204" pitchFamily="34" charset="0"/>
                        </a:rPr>
                        <a:t>Potentially more space</a:t>
                      </a:r>
                    </a:p>
                    <a:p>
                      <a:pPr marL="342900" indent="-342900" algn="l">
                        <a:buFont typeface="Arial" panose="020B0604020202020204" pitchFamily="34" charset="0"/>
                        <a:buChar char="•"/>
                      </a:pPr>
                      <a:r>
                        <a:rPr lang="en-US" sz="2400" dirty="0">
                          <a:latin typeface="Calibri" panose="020F0502020204030204" pitchFamily="34" charset="0"/>
                          <a:cs typeface="Calibri" panose="020F0502020204030204" pitchFamily="34" charset="0"/>
                        </a:rPr>
                        <a:t>Parameterized bound</a:t>
                      </a:r>
                    </a:p>
                  </a:txBody>
                  <a:tcPr anchor="ctr"/>
                </a:tc>
                <a:extLst>
                  <a:ext uri="{0D108BD9-81ED-4DB2-BD59-A6C34878D82A}">
                    <a16:rowId xmlns:a16="http://schemas.microsoft.com/office/drawing/2014/main" val="3601388860"/>
                  </a:ext>
                </a:extLst>
              </a:tr>
            </a:tbl>
          </a:graphicData>
        </a:graphic>
      </p:graphicFrame>
      <p:cxnSp>
        <p:nvCxnSpPr>
          <p:cNvPr id="7" name="Straight Connector 6">
            <a:extLst>
              <a:ext uri="{FF2B5EF4-FFF2-40B4-BE49-F238E27FC236}">
                <a16:creationId xmlns:a16="http://schemas.microsoft.com/office/drawing/2014/main" id="{CA0AA38E-45E6-E344-A5D2-988268534770}"/>
              </a:ext>
            </a:extLst>
          </p:cNvPr>
          <p:cNvCxnSpPr>
            <a:cxnSpLocks/>
            <a:stCxn id="5" idx="1"/>
            <a:endCxn id="5" idx="3"/>
          </p:cNvCxnSpPr>
          <p:nvPr/>
        </p:nvCxnSpPr>
        <p:spPr>
          <a:xfrm>
            <a:off x="144173" y="3277264"/>
            <a:ext cx="8855652" cy="0"/>
          </a:xfrm>
          <a:prstGeom prst="line">
            <a:avLst/>
          </a:pr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59440E8-97D3-C74D-B002-4643C15867C7}"/>
              </a:ext>
            </a:extLst>
          </p:cNvPr>
          <p:cNvCxnSpPr>
            <a:cxnSpLocks/>
          </p:cNvCxnSpPr>
          <p:nvPr/>
        </p:nvCxnSpPr>
        <p:spPr>
          <a:xfrm>
            <a:off x="144173" y="4923303"/>
            <a:ext cx="8855652" cy="0"/>
          </a:xfrm>
          <a:prstGeom prst="line">
            <a:avLst/>
          </a:pr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DE67C66-311F-5A47-9142-DC7B33408084}"/>
              </a:ext>
            </a:extLst>
          </p:cNvPr>
          <p:cNvSpPr/>
          <p:nvPr/>
        </p:nvSpPr>
        <p:spPr bwMode="auto">
          <a:xfrm>
            <a:off x="135296" y="3144483"/>
            <a:ext cx="8934730" cy="27035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9" name="Rectangle 8">
            <a:extLst>
              <a:ext uri="{FF2B5EF4-FFF2-40B4-BE49-F238E27FC236}">
                <a16:creationId xmlns:a16="http://schemas.microsoft.com/office/drawing/2014/main" id="{082350DF-A00E-394A-AE71-BF62CCEB6E24}"/>
              </a:ext>
            </a:extLst>
          </p:cNvPr>
          <p:cNvSpPr/>
          <p:nvPr/>
        </p:nvSpPr>
        <p:spPr bwMode="auto">
          <a:xfrm>
            <a:off x="142307" y="4856915"/>
            <a:ext cx="9039366" cy="15676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pic>
        <p:nvPicPr>
          <p:cNvPr id="10" name="Picture 9">
            <a:extLst>
              <a:ext uri="{FF2B5EF4-FFF2-40B4-BE49-F238E27FC236}">
                <a16:creationId xmlns:a16="http://schemas.microsoft.com/office/drawing/2014/main" id="{78851C82-6BAC-D34D-9EE1-AF6406E9FE6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65095" y="5787571"/>
            <a:ext cx="601295" cy="566858"/>
          </a:xfrm>
          <a:prstGeom prst="rect">
            <a:avLst/>
          </a:prstGeom>
        </p:spPr>
      </p:pic>
      <p:sp>
        <p:nvSpPr>
          <p:cNvPr id="13" name="TextBox 12">
            <a:extLst>
              <a:ext uri="{FF2B5EF4-FFF2-40B4-BE49-F238E27FC236}">
                <a16:creationId xmlns:a16="http://schemas.microsoft.com/office/drawing/2014/main" id="{AB065C31-EE4E-574A-97E9-4E903E709F75}"/>
              </a:ext>
            </a:extLst>
          </p:cNvPr>
          <p:cNvSpPr txBox="1"/>
          <p:nvPr/>
        </p:nvSpPr>
        <p:spPr>
          <a:xfrm>
            <a:off x="2377635" y="5660842"/>
            <a:ext cx="5449762" cy="1133837"/>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Calibri" panose="020F0502020204030204" pitchFamily="34" charset="0"/>
              </a:rPr>
              <a:t>No backwards compatibility issues</a:t>
            </a:r>
          </a:p>
          <a:p>
            <a:pPr marL="285750" indent="-285750">
              <a:buFont typeface="Arial" panose="020B0604020202020204" pitchFamily="34" charset="0"/>
              <a:buChar char="•"/>
            </a:pPr>
            <a:r>
              <a:rPr lang="en-US" sz="2400" dirty="0">
                <a:latin typeface="Calibri" panose="020F0502020204030204" pitchFamily="34" charset="0"/>
              </a:rPr>
              <a:t>Some space cost</a:t>
            </a:r>
          </a:p>
          <a:p>
            <a:pPr marL="285750" indent="-285750">
              <a:buFont typeface="Arial" panose="020B0604020202020204" pitchFamily="34" charset="0"/>
              <a:buChar char="•"/>
            </a:pPr>
            <a:r>
              <a:rPr lang="en-US" sz="2400" dirty="0">
                <a:latin typeface="Calibri" panose="020F0502020204030204" pitchFamily="34" charset="0"/>
              </a:rPr>
              <a:t>Parameterized linear/polynomial bound</a:t>
            </a:r>
          </a:p>
        </p:txBody>
      </p:sp>
    </p:spTree>
    <p:extLst>
      <p:ext uri="{BB962C8B-B14F-4D97-AF65-F5344CB8AC3E}">
        <p14:creationId xmlns:p14="http://schemas.microsoft.com/office/powerpoint/2010/main" val="3467007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F1CBC-CA93-8E42-B011-7FECD6C6092E}"/>
              </a:ext>
            </a:extLst>
          </p:cNvPr>
          <p:cNvSpPr>
            <a:spLocks noGrp="1"/>
          </p:cNvSpPr>
          <p:nvPr>
            <p:ph type="title"/>
          </p:nvPr>
        </p:nvSpPr>
        <p:spPr>
          <a:xfrm>
            <a:off x="65095" y="66992"/>
            <a:ext cx="9013809" cy="638175"/>
          </a:xfrm>
        </p:spPr>
        <p:txBody>
          <a:bodyPr/>
          <a:lstStyle/>
          <a:p>
            <a:r>
              <a:rPr lang="en-US" dirty="0"/>
              <a:t>What are the available regex features? (PCRE2)</a:t>
            </a:r>
          </a:p>
        </p:txBody>
      </p:sp>
      <p:pic>
        <p:nvPicPr>
          <p:cNvPr id="4" name="Picture 3">
            <a:extLst>
              <a:ext uri="{FF2B5EF4-FFF2-40B4-BE49-F238E27FC236}">
                <a16:creationId xmlns:a16="http://schemas.microsoft.com/office/drawing/2014/main" id="{6A51006A-3063-094C-AB9F-9160B2AFAC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6174" y="972099"/>
            <a:ext cx="3671649" cy="5818909"/>
          </a:xfrm>
          <a:prstGeom prst="rect">
            <a:avLst/>
          </a:prstGeom>
        </p:spPr>
      </p:pic>
    </p:spTree>
    <p:extLst>
      <p:ext uri="{BB962C8B-B14F-4D97-AF65-F5344CB8AC3E}">
        <p14:creationId xmlns:p14="http://schemas.microsoft.com/office/powerpoint/2010/main" val="659642385"/>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F1CBC-CA93-8E42-B011-7FECD6C6092E}"/>
              </a:ext>
            </a:extLst>
          </p:cNvPr>
          <p:cNvSpPr>
            <a:spLocks noGrp="1"/>
          </p:cNvSpPr>
          <p:nvPr>
            <p:ph type="title"/>
          </p:nvPr>
        </p:nvSpPr>
        <p:spPr>
          <a:xfrm>
            <a:off x="277148" y="118428"/>
            <a:ext cx="8181052" cy="638175"/>
          </a:xfrm>
        </p:spPr>
        <p:txBody>
          <a:bodyPr/>
          <a:lstStyle/>
          <a:p>
            <a:r>
              <a:rPr lang="en-US" dirty="0"/>
              <a:t>What time complexities are currently offered?</a:t>
            </a:r>
          </a:p>
        </p:txBody>
      </p:sp>
      <p:sp>
        <p:nvSpPr>
          <p:cNvPr id="3" name="Content Placeholder 2">
            <a:extLst>
              <a:ext uri="{FF2B5EF4-FFF2-40B4-BE49-F238E27FC236}">
                <a16:creationId xmlns:a16="http://schemas.microsoft.com/office/drawing/2014/main" id="{3E5311B7-7AF0-CC4D-AC40-CC72E7E8A610}"/>
              </a:ext>
            </a:extLst>
          </p:cNvPr>
          <p:cNvSpPr>
            <a:spLocks noGrp="1"/>
          </p:cNvSpPr>
          <p:nvPr>
            <p:ph idx="1"/>
          </p:nvPr>
        </p:nvSpPr>
        <p:spPr/>
        <p:txBody>
          <a:bodyPr/>
          <a:lstStyle/>
          <a:p>
            <a:pPr marL="0" indent="0">
              <a:buNone/>
            </a:pPr>
            <a:r>
              <a:rPr lang="en-US" dirty="0"/>
              <a:t>Spencer engine docs: “Could take a long time” (no bounds given)</a:t>
            </a:r>
          </a:p>
          <a:p>
            <a:pPr marL="0" indent="0">
              <a:buNone/>
            </a:pPr>
            <a:r>
              <a:rPr lang="en-US" b="1" dirty="0"/>
              <a:t>	</a:t>
            </a:r>
          </a:p>
          <a:p>
            <a:pPr marL="0" indent="0">
              <a:buNone/>
            </a:pPr>
            <a:r>
              <a:rPr lang="en-US" b="1" dirty="0"/>
              <a:t>	</a:t>
            </a:r>
          </a:p>
        </p:txBody>
      </p:sp>
      <p:graphicFrame>
        <p:nvGraphicFramePr>
          <p:cNvPr id="4" name="Table 3">
            <a:extLst>
              <a:ext uri="{FF2B5EF4-FFF2-40B4-BE49-F238E27FC236}">
                <a16:creationId xmlns:a16="http://schemas.microsoft.com/office/drawing/2014/main" id="{AA14B32F-4071-F847-9F6C-9E5188B422A9}"/>
              </a:ext>
            </a:extLst>
          </p:cNvPr>
          <p:cNvGraphicFramePr>
            <a:graphicFrameLocks noGrp="1"/>
          </p:cNvGraphicFramePr>
          <p:nvPr/>
        </p:nvGraphicFramePr>
        <p:xfrm>
          <a:off x="480624" y="2957298"/>
          <a:ext cx="8354292" cy="3075710"/>
        </p:xfrm>
        <a:graphic>
          <a:graphicData uri="http://schemas.openxmlformats.org/drawingml/2006/table">
            <a:tbl>
              <a:tblPr firstRow="1" bandRow="1">
                <a:tableStyleId>{5C22544A-7EE6-4342-B048-85BDC9FD1C3A}</a:tableStyleId>
              </a:tblPr>
              <a:tblGrid>
                <a:gridCol w="3009207">
                  <a:extLst>
                    <a:ext uri="{9D8B030D-6E8A-4147-A177-3AD203B41FA5}">
                      <a16:colId xmlns:a16="http://schemas.microsoft.com/office/drawing/2014/main" val="1335454618"/>
                    </a:ext>
                  </a:extLst>
                </a:gridCol>
                <a:gridCol w="2560321">
                  <a:extLst>
                    <a:ext uri="{9D8B030D-6E8A-4147-A177-3AD203B41FA5}">
                      <a16:colId xmlns:a16="http://schemas.microsoft.com/office/drawing/2014/main" val="2838435225"/>
                    </a:ext>
                  </a:extLst>
                </a:gridCol>
                <a:gridCol w="2784764">
                  <a:extLst>
                    <a:ext uri="{9D8B030D-6E8A-4147-A177-3AD203B41FA5}">
                      <a16:colId xmlns:a16="http://schemas.microsoft.com/office/drawing/2014/main" val="3444043019"/>
                    </a:ext>
                  </a:extLst>
                </a:gridCol>
              </a:tblGrid>
              <a:tr h="514927">
                <a:tc>
                  <a:txBody>
                    <a:bodyPr/>
                    <a:lstStyle/>
                    <a:p>
                      <a:pPr algn="ctr"/>
                      <a:r>
                        <a:rPr lang="en-US" sz="2400" dirty="0">
                          <a:latin typeface="Calibri" panose="020F0502020204030204" pitchFamily="34" charset="0"/>
                          <a:cs typeface="Calibri" panose="020F0502020204030204" pitchFamily="34" charset="0"/>
                        </a:rPr>
                        <a:t>Category</a:t>
                      </a:r>
                    </a:p>
                  </a:txBody>
                  <a:tcPr/>
                </a:tc>
                <a:tc>
                  <a:txBody>
                    <a:bodyPr/>
                    <a:lstStyle/>
                    <a:p>
                      <a:pPr algn="ctr"/>
                      <a:r>
                        <a:rPr lang="en-US" sz="2400" dirty="0" err="1">
                          <a:latin typeface="Calibri" panose="020F0502020204030204" pitchFamily="34" charset="0"/>
                          <a:cs typeface="Calibri" panose="020F0502020204030204" pitchFamily="34" charset="0"/>
                        </a:rPr>
                        <a:t>Impl</a:t>
                      </a:r>
                      <a:r>
                        <a:rPr lang="en-US" sz="2400" dirty="0">
                          <a:latin typeface="Calibri" panose="020F0502020204030204" pitchFamily="34" charset="0"/>
                          <a:cs typeface="Calibri" panose="020F0502020204030204" pitchFamily="34" charset="0"/>
                        </a:rPr>
                        <a:t>. approach</a:t>
                      </a:r>
                    </a:p>
                  </a:txBody>
                  <a:tcPr/>
                </a:tc>
                <a:tc>
                  <a:txBody>
                    <a:bodyPr/>
                    <a:lstStyle/>
                    <a:p>
                      <a:pPr algn="ctr"/>
                      <a:r>
                        <a:rPr lang="en-US" sz="2400" dirty="0">
                          <a:latin typeface="Calibri" panose="020F0502020204030204" pitchFamily="34" charset="0"/>
                          <a:cs typeface="Calibri" panose="020F0502020204030204" pitchFamily="34" charset="0"/>
                        </a:rPr>
                        <a:t>Time complexity</a:t>
                      </a:r>
                    </a:p>
                  </a:txBody>
                  <a:tcPr/>
                </a:tc>
                <a:extLst>
                  <a:ext uri="{0D108BD9-81ED-4DB2-BD59-A6C34878D82A}">
                    <a16:rowId xmlns:a16="http://schemas.microsoft.com/office/drawing/2014/main" val="130570647"/>
                  </a:ext>
                </a:extLst>
              </a:tr>
              <a:tr h="926869">
                <a:tc>
                  <a:txBody>
                    <a:bodyPr/>
                    <a:lstStyle/>
                    <a:p>
                      <a:pPr algn="ctr"/>
                      <a:r>
                        <a:rPr lang="en-US" sz="2400" dirty="0">
                          <a:latin typeface="Calibri" panose="020F0502020204030204" pitchFamily="34" charset="0"/>
                          <a:cs typeface="Calibri" panose="020F0502020204030204" pitchFamily="34" charset="0"/>
                        </a:rPr>
                        <a:t>Most TRE features</a:t>
                      </a:r>
                    </a:p>
                  </a:txBody>
                  <a:tcPr/>
                </a:tc>
                <a:tc>
                  <a:txBody>
                    <a:bodyPr/>
                    <a:lstStyle/>
                    <a:p>
                      <a:pPr algn="ctr"/>
                      <a:r>
                        <a:rPr lang="en-US" sz="2400" dirty="0">
                          <a:latin typeface="Calibri" panose="020F0502020204030204" pitchFamily="34" charset="0"/>
                          <a:cs typeface="Calibri" panose="020F0502020204030204" pitchFamily="34" charset="0"/>
                        </a:rPr>
                        <a:t>Spencer</a:t>
                      </a:r>
                    </a:p>
                  </a:txBody>
                  <a:tcPr/>
                </a:tc>
                <a:tc>
                  <a:txBody>
                    <a:bodyPr/>
                    <a:lstStyle/>
                    <a:p>
                      <a:pPr algn="ctr"/>
                      <a:r>
                        <a:rPr lang="en-US" sz="2400" dirty="0">
                          <a:latin typeface="Calibri" panose="020F0502020204030204" pitchFamily="34" charset="0"/>
                          <a:cs typeface="Calibri" panose="020F0502020204030204" pitchFamily="34" charset="0"/>
                        </a:rPr>
                        <a:t>Exp-time</a:t>
                      </a:r>
                    </a:p>
                  </a:txBody>
                  <a:tcPr/>
                </a:tc>
                <a:extLst>
                  <a:ext uri="{0D108BD9-81ED-4DB2-BD59-A6C34878D82A}">
                    <a16:rowId xmlns:a16="http://schemas.microsoft.com/office/drawing/2014/main" val="2993168843"/>
                  </a:ext>
                </a:extLst>
              </a:tr>
              <a:tr h="989678">
                <a:tc>
                  <a:txBody>
                    <a:bodyPr/>
                    <a:lstStyle/>
                    <a:p>
                      <a:pPr algn="ctr"/>
                      <a:r>
                        <a:rPr lang="en-US" sz="2400" dirty="0" err="1">
                          <a:latin typeface="Calibri" panose="020F0502020204030204" pitchFamily="34" charset="0"/>
                          <a:cs typeface="Calibri" panose="020F0502020204030204" pitchFamily="34" charset="0"/>
                        </a:rPr>
                        <a:t>Lookaround</a:t>
                      </a:r>
                      <a:r>
                        <a:rPr lang="en-US" sz="2400" dirty="0">
                          <a:latin typeface="Calibri" panose="020F0502020204030204" pitchFamily="34" charset="0"/>
                          <a:cs typeface="Calibri" panose="020F0502020204030204" pitchFamily="34" charset="0"/>
                        </a:rPr>
                        <a:t> assertions</a:t>
                      </a:r>
                    </a:p>
                  </a:txBody>
                  <a:tcPr/>
                </a:tc>
                <a:tc>
                  <a:txBody>
                    <a:bodyPr/>
                    <a:lstStyle/>
                    <a:p>
                      <a:pPr algn="ctr"/>
                      <a:r>
                        <a:rPr lang="en-US" sz="2400" dirty="0">
                          <a:latin typeface="Calibri" panose="020F0502020204030204" pitchFamily="34" charset="0"/>
                          <a:cs typeface="Calibri" panose="020F0502020204030204" pitchFamily="34" charset="0"/>
                        </a:rPr>
                        <a:t>Recursion</a:t>
                      </a:r>
                    </a:p>
                  </a:txBody>
                  <a:tcPr/>
                </a:tc>
                <a:tc>
                  <a:txBody>
                    <a:bodyPr/>
                    <a:lstStyle/>
                    <a:p>
                      <a:pPr algn="ctr"/>
                      <a:r>
                        <a:rPr lang="en-US" sz="2400" dirty="0">
                          <a:latin typeface="Calibri" panose="020F0502020204030204" pitchFamily="34" charset="0"/>
                          <a:cs typeface="Calibri" panose="020F0502020204030204" pitchFamily="34" charset="0"/>
                        </a:rPr>
                        <a:t>Poly-time or worse</a:t>
                      </a:r>
                    </a:p>
                  </a:txBody>
                  <a:tcPr/>
                </a:tc>
                <a:extLst>
                  <a:ext uri="{0D108BD9-81ED-4DB2-BD59-A6C34878D82A}">
                    <a16:rowId xmlns:a16="http://schemas.microsoft.com/office/drawing/2014/main" val="3428792537"/>
                  </a:ext>
                </a:extLst>
              </a:tr>
              <a:tr h="644236">
                <a:tc>
                  <a:txBody>
                    <a:bodyPr/>
                    <a:lstStyle/>
                    <a:p>
                      <a:pPr algn="ctr"/>
                      <a:r>
                        <a:rPr lang="en-US" sz="2400" dirty="0">
                          <a:latin typeface="Calibri" panose="020F0502020204030204" pitchFamily="34" charset="0"/>
                          <a:cs typeface="Calibri" panose="020F0502020204030204" pitchFamily="34" charset="0"/>
                        </a:rPr>
                        <a:t>Backreferences</a:t>
                      </a:r>
                    </a:p>
                  </a:txBody>
                  <a:tcPr/>
                </a:tc>
                <a:tc>
                  <a:txBody>
                    <a:bodyPr/>
                    <a:lstStyle/>
                    <a:p>
                      <a:pPr algn="ctr"/>
                      <a:r>
                        <a:rPr lang="en-US" sz="2400" dirty="0">
                          <a:latin typeface="Calibri" panose="020F0502020204030204" pitchFamily="34" charset="0"/>
                          <a:cs typeface="Calibri" panose="020F0502020204030204" pitchFamily="34" charset="0"/>
                        </a:rPr>
                        <a:t>Spencer</a:t>
                      </a:r>
                    </a:p>
                  </a:txBody>
                  <a:tcPr/>
                </a:tc>
                <a:tc>
                  <a:txBody>
                    <a:bodyPr/>
                    <a:lstStyle/>
                    <a:p>
                      <a:pPr algn="ctr"/>
                      <a:r>
                        <a:rPr lang="en-US" sz="2400" dirty="0">
                          <a:latin typeface="Calibri" panose="020F0502020204030204" pitchFamily="34" charset="0"/>
                          <a:cs typeface="Calibri" panose="020F0502020204030204" pitchFamily="34" charset="0"/>
                        </a:rPr>
                        <a:t>Exp-time</a:t>
                      </a:r>
                    </a:p>
                  </a:txBody>
                  <a:tcPr/>
                </a:tc>
                <a:extLst>
                  <a:ext uri="{0D108BD9-81ED-4DB2-BD59-A6C34878D82A}">
                    <a16:rowId xmlns:a16="http://schemas.microsoft.com/office/drawing/2014/main" val="3463448814"/>
                  </a:ext>
                </a:extLst>
              </a:tr>
            </a:tbl>
          </a:graphicData>
        </a:graphic>
      </p:graphicFrame>
      <p:sp>
        <p:nvSpPr>
          <p:cNvPr id="9" name="Rectangle 8">
            <a:extLst>
              <a:ext uri="{FF2B5EF4-FFF2-40B4-BE49-F238E27FC236}">
                <a16:creationId xmlns:a16="http://schemas.microsoft.com/office/drawing/2014/main" id="{634EB91A-2157-7844-8F22-8CC43BBAC812}"/>
              </a:ext>
            </a:extLst>
          </p:cNvPr>
          <p:cNvSpPr/>
          <p:nvPr/>
        </p:nvSpPr>
        <p:spPr>
          <a:xfrm>
            <a:off x="1120326" y="2408897"/>
            <a:ext cx="7074888" cy="445635"/>
          </a:xfrm>
          <a:prstGeom prst="rect">
            <a:avLst/>
          </a:prstGeom>
        </p:spPr>
        <p:txBody>
          <a:bodyPr wrap="square">
            <a:spAutoFit/>
          </a:bodyPr>
          <a:lstStyle/>
          <a:p>
            <a:pPr marL="0" indent="0">
              <a:buNone/>
            </a:pPr>
            <a:r>
              <a:rPr lang="en-US" sz="2800" b="1" dirty="0">
                <a:latin typeface="Calibri" panose="020F0502020204030204" pitchFamily="34" charset="0"/>
                <a:cs typeface="Calibri" panose="020F0502020204030204" pitchFamily="34" charset="0"/>
              </a:rPr>
              <a:t>Actual bounds based on Perl and PCRE engines</a:t>
            </a:r>
          </a:p>
        </p:txBody>
      </p:sp>
    </p:spTree>
    <p:extLst>
      <p:ext uri="{BB962C8B-B14F-4D97-AF65-F5344CB8AC3E}">
        <p14:creationId xmlns:p14="http://schemas.microsoft.com/office/powerpoint/2010/main" val="277574303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F1CBC-CA93-8E42-B011-7FECD6C6092E}"/>
              </a:ext>
            </a:extLst>
          </p:cNvPr>
          <p:cNvSpPr>
            <a:spLocks noGrp="1"/>
          </p:cNvSpPr>
          <p:nvPr>
            <p:ph type="title"/>
          </p:nvPr>
        </p:nvSpPr>
        <p:spPr/>
        <p:txBody>
          <a:bodyPr/>
          <a:lstStyle/>
          <a:p>
            <a:r>
              <a:rPr lang="en-US" dirty="0"/>
              <a:t>What regex features do practitioners need?</a:t>
            </a:r>
          </a:p>
        </p:txBody>
      </p:sp>
      <p:sp>
        <p:nvSpPr>
          <p:cNvPr id="3" name="Content Placeholder 2">
            <a:extLst>
              <a:ext uri="{FF2B5EF4-FFF2-40B4-BE49-F238E27FC236}">
                <a16:creationId xmlns:a16="http://schemas.microsoft.com/office/drawing/2014/main" id="{3E5311B7-7AF0-CC4D-AC40-CC72E7E8A610}"/>
              </a:ext>
            </a:extLst>
          </p:cNvPr>
          <p:cNvSpPr>
            <a:spLocks noGrp="1"/>
          </p:cNvSpPr>
          <p:nvPr>
            <p:ph idx="1"/>
          </p:nvPr>
        </p:nvSpPr>
        <p:spPr/>
        <p:txBody>
          <a:bodyPr/>
          <a:lstStyle/>
          <a:p>
            <a:pPr marL="0" indent="0">
              <a:buNone/>
            </a:pPr>
            <a:r>
              <a:rPr lang="en-US" dirty="0"/>
              <a:t>I measured the corpus of 530K regexes, and found that…</a:t>
            </a:r>
          </a:p>
          <a:p>
            <a:endParaRPr lang="en-US" dirty="0"/>
          </a:p>
          <a:p>
            <a:r>
              <a:rPr lang="en-US" dirty="0"/>
              <a:t>97% of regexes use only TRE features</a:t>
            </a:r>
          </a:p>
          <a:p>
            <a:endParaRPr lang="en-US" dirty="0"/>
          </a:p>
          <a:p>
            <a:r>
              <a:rPr lang="en-US" dirty="0"/>
              <a:t>2.96% use at least one look-around assertion</a:t>
            </a:r>
          </a:p>
          <a:p>
            <a:endParaRPr lang="en-US" dirty="0"/>
          </a:p>
          <a:p>
            <a:r>
              <a:rPr lang="en-US" dirty="0"/>
              <a:t>0.7% of regexes use at least one backreference</a:t>
            </a:r>
          </a:p>
          <a:p>
            <a:pPr lvl="1"/>
            <a:r>
              <a:rPr lang="en-US" dirty="0"/>
              <a:t>95% of these use 1 or 2 backreferences, most is 20</a:t>
            </a:r>
          </a:p>
          <a:p>
            <a:pPr lvl="1"/>
            <a:endParaRPr lang="en-US" dirty="0"/>
          </a:p>
          <a:p>
            <a:pPr marL="0" indent="0">
              <a:buNone/>
            </a:pPr>
            <a:endParaRPr lang="en-US" dirty="0"/>
          </a:p>
          <a:p>
            <a:pPr marL="0" indent="0">
              <a:buNone/>
            </a:pPr>
            <a:r>
              <a:rPr lang="en-US" dirty="0"/>
              <a:t>So to be backwards compatible, we can’t just drop support like RE2</a:t>
            </a:r>
          </a:p>
        </p:txBody>
      </p:sp>
    </p:spTree>
    <p:extLst>
      <p:ext uri="{BB962C8B-B14F-4D97-AF65-F5344CB8AC3E}">
        <p14:creationId xmlns:p14="http://schemas.microsoft.com/office/powerpoint/2010/main" val="3256381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8F9E67-C980-BF49-A980-739CD5F5DF4B}"/>
              </a:ext>
            </a:extLst>
          </p:cNvPr>
          <p:cNvSpPr>
            <a:spLocks noGrp="1"/>
          </p:cNvSpPr>
          <p:nvPr>
            <p:ph type="title"/>
          </p:nvPr>
        </p:nvSpPr>
        <p:spPr/>
        <p:txBody>
          <a:bodyPr/>
          <a:lstStyle/>
          <a:p>
            <a:r>
              <a:rPr lang="en-US" dirty="0"/>
              <a:t>The benefits of selective memoization</a:t>
            </a:r>
          </a:p>
        </p:txBody>
      </p:sp>
      <p:grpSp>
        <p:nvGrpSpPr>
          <p:cNvPr id="14" name="Linear time cxty - big">
            <a:extLst>
              <a:ext uri="{FF2B5EF4-FFF2-40B4-BE49-F238E27FC236}">
                <a16:creationId xmlns:a16="http://schemas.microsoft.com/office/drawing/2014/main" id="{8416274C-E43F-5E46-8E5C-D4D8AEF6456E}"/>
              </a:ext>
            </a:extLst>
          </p:cNvPr>
          <p:cNvGrpSpPr/>
          <p:nvPr/>
        </p:nvGrpSpPr>
        <p:grpSpPr>
          <a:xfrm>
            <a:off x="1327490" y="1223211"/>
            <a:ext cx="6489019" cy="4273532"/>
            <a:chOff x="277148" y="704330"/>
            <a:chExt cx="6489019" cy="4273532"/>
          </a:xfrm>
        </p:grpSpPr>
        <p:pic>
          <p:nvPicPr>
            <p:cNvPr id="8" name="Picture 12" descr="A close up of a map&#10;&#10;Description generated with high confidence">
              <a:extLst>
                <a:ext uri="{FF2B5EF4-FFF2-40B4-BE49-F238E27FC236}">
                  <a16:creationId xmlns:a16="http://schemas.microsoft.com/office/drawing/2014/main" id="{B6128547-B21A-8347-A412-1DE3D622C271}"/>
                </a:ext>
              </a:extLst>
            </p:cNvPr>
            <p:cNvPicPr>
              <a:picLocks noChangeAspect="1"/>
            </p:cNvPicPr>
            <p:nvPr/>
          </p:nvPicPr>
          <p:blipFill>
            <a:blip r:embed="rId3"/>
            <a:stretch>
              <a:fillRect/>
            </a:stretch>
          </p:blipFill>
          <p:spPr>
            <a:xfrm>
              <a:off x="277148" y="1276790"/>
              <a:ext cx="6489019" cy="3701072"/>
            </a:xfrm>
            <a:prstGeom prst="rect">
              <a:avLst/>
            </a:prstGeom>
            <a:noFill/>
          </p:spPr>
        </p:pic>
        <p:sp>
          <p:nvSpPr>
            <p:cNvPr id="9" name="TextBox 8">
              <a:extLst>
                <a:ext uri="{FF2B5EF4-FFF2-40B4-BE49-F238E27FC236}">
                  <a16:creationId xmlns:a16="http://schemas.microsoft.com/office/drawing/2014/main" id="{6A351453-4497-0D41-ACB9-2E77EC9249F0}"/>
                </a:ext>
              </a:extLst>
            </p:cNvPr>
            <p:cNvSpPr txBox="1"/>
            <p:nvPr/>
          </p:nvSpPr>
          <p:spPr>
            <a:xfrm>
              <a:off x="1722668" y="704330"/>
              <a:ext cx="4445832" cy="546560"/>
            </a:xfrm>
            <a:prstGeom prst="rect">
              <a:avLst/>
            </a:prstGeom>
            <a:noFill/>
          </p:spPr>
          <p:txBody>
            <a:bodyPr wrap="none" rtlCol="0">
              <a:spAutoFit/>
            </a:bodyPr>
            <a:lstStyle/>
            <a:p>
              <a:r>
                <a:rPr lang="en-US" sz="3600" dirty="0">
                  <a:latin typeface="Calibri" panose="020F0502020204030204" pitchFamily="34" charset="0"/>
                </a:rPr>
                <a:t>Linear time complexity</a:t>
              </a:r>
            </a:p>
          </p:txBody>
        </p:sp>
        <p:sp>
          <p:nvSpPr>
            <p:cNvPr id="13" name="TextBox 12">
              <a:extLst>
                <a:ext uri="{FF2B5EF4-FFF2-40B4-BE49-F238E27FC236}">
                  <a16:creationId xmlns:a16="http://schemas.microsoft.com/office/drawing/2014/main" id="{C70B5204-EC03-5C46-A333-39E83D8C273F}"/>
                </a:ext>
              </a:extLst>
            </p:cNvPr>
            <p:cNvSpPr txBox="1"/>
            <p:nvPr/>
          </p:nvSpPr>
          <p:spPr>
            <a:xfrm rot="16200000">
              <a:off x="-950624" y="2670996"/>
              <a:ext cx="2951642" cy="496098"/>
            </a:xfrm>
            <a:prstGeom prst="rect">
              <a:avLst/>
            </a:prstGeom>
            <a:solidFill>
              <a:schemeClr val="bg1"/>
            </a:solidFill>
          </p:spPr>
          <p:txBody>
            <a:bodyPr wrap="none" rtlCol="0">
              <a:spAutoFit/>
            </a:bodyPr>
            <a:lstStyle/>
            <a:p>
              <a:r>
                <a:rPr lang="en-US" sz="3200" dirty="0">
                  <a:latin typeface="Calibri" panose="020F0502020204030204" pitchFamily="34" charset="0"/>
                </a:rPr>
                <a:t>Number of steps</a:t>
              </a:r>
            </a:p>
          </p:txBody>
        </p:sp>
      </p:grpSp>
      <p:pic>
        <p:nvPicPr>
          <p:cNvPr id="19" name="Linear time cxty - small">
            <a:extLst>
              <a:ext uri="{FF2B5EF4-FFF2-40B4-BE49-F238E27FC236}">
                <a16:creationId xmlns:a16="http://schemas.microsoft.com/office/drawing/2014/main" id="{EAF3FC72-00A4-6B40-9371-6B4ED05C4C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40" y="784547"/>
            <a:ext cx="3431613" cy="2200424"/>
          </a:xfrm>
          <a:prstGeom prst="rect">
            <a:avLst/>
          </a:prstGeom>
        </p:spPr>
      </p:pic>
      <p:sp>
        <p:nvSpPr>
          <p:cNvPr id="26" name="Summary">
            <a:extLst>
              <a:ext uri="{FF2B5EF4-FFF2-40B4-BE49-F238E27FC236}">
                <a16:creationId xmlns:a16="http://schemas.microsoft.com/office/drawing/2014/main" id="{6D0F954D-3D72-A04E-8676-6F708D42F031}"/>
              </a:ext>
            </a:extLst>
          </p:cNvPr>
          <p:cNvSpPr txBox="1"/>
          <p:nvPr/>
        </p:nvSpPr>
        <p:spPr>
          <a:xfrm>
            <a:off x="849268" y="3346220"/>
            <a:ext cx="7930184" cy="2411429"/>
          </a:xfrm>
          <a:prstGeom prst="rect">
            <a:avLst/>
          </a:prstGeom>
          <a:noFill/>
        </p:spPr>
        <p:txBody>
          <a:bodyPr wrap="none" rtlCol="0">
            <a:spAutoFit/>
          </a:bodyPr>
          <a:lstStyle/>
          <a:p>
            <a:r>
              <a:rPr lang="en-US" sz="4800" b="1" dirty="0">
                <a:latin typeface="Calibri" panose="020F0502020204030204" pitchFamily="34" charset="0"/>
              </a:rPr>
              <a:t>Selective memoization</a:t>
            </a:r>
          </a:p>
          <a:p>
            <a:pPr>
              <a:lnSpc>
                <a:spcPct val="125000"/>
              </a:lnSpc>
            </a:pPr>
            <a:r>
              <a:rPr lang="en-US" sz="4000" dirty="0">
                <a:latin typeface="Calibri" panose="020F0502020204030204" pitchFamily="34" charset="0"/>
              </a:rPr>
              <a:t>	Linear time 		</a:t>
            </a:r>
            <a:r>
              <a:rPr lang="en-US" sz="4000" b="1" dirty="0">
                <a:latin typeface="Calibri" panose="020F0502020204030204" pitchFamily="34" charset="0"/>
              </a:rPr>
              <a:t>97% </a:t>
            </a:r>
            <a:r>
              <a:rPr lang="en-US" sz="4000" dirty="0">
                <a:latin typeface="Calibri" panose="020F0502020204030204" pitchFamily="34" charset="0"/>
              </a:rPr>
              <a:t>of regexes</a:t>
            </a:r>
          </a:p>
          <a:p>
            <a:pPr>
              <a:lnSpc>
                <a:spcPct val="125000"/>
              </a:lnSpc>
            </a:pPr>
            <a:r>
              <a:rPr lang="en-US" sz="4000" dirty="0">
                <a:latin typeface="Calibri" panose="020F0502020204030204" pitchFamily="34" charset="0"/>
              </a:rPr>
              <a:t>	Linear space		</a:t>
            </a:r>
            <a:r>
              <a:rPr lang="en-US" sz="4000" b="1" dirty="0">
                <a:latin typeface="Calibri" panose="020F0502020204030204" pitchFamily="34" charset="0"/>
              </a:rPr>
              <a:t>99% </a:t>
            </a:r>
            <a:r>
              <a:rPr lang="en-US" sz="4000" dirty="0">
                <a:latin typeface="Calibri" panose="020F0502020204030204" pitchFamily="34" charset="0"/>
              </a:rPr>
              <a:t>of regexes</a:t>
            </a:r>
          </a:p>
        </p:txBody>
      </p:sp>
      <p:cxnSp>
        <p:nvCxnSpPr>
          <p:cNvPr id="28" name="Time: general trend arrow">
            <a:extLst>
              <a:ext uri="{FF2B5EF4-FFF2-40B4-BE49-F238E27FC236}">
                <a16:creationId xmlns:a16="http://schemas.microsoft.com/office/drawing/2014/main" id="{A1D8B885-4E36-4C4A-ADC9-0CDA6F75B1A1}"/>
              </a:ext>
            </a:extLst>
          </p:cNvPr>
          <p:cNvCxnSpPr/>
          <p:nvPr/>
        </p:nvCxnSpPr>
        <p:spPr bwMode="auto">
          <a:xfrm>
            <a:off x="5472664" y="2907756"/>
            <a:ext cx="981924" cy="1337775"/>
          </a:xfrm>
          <a:prstGeom prst="straightConnector1">
            <a:avLst/>
          </a:prstGeom>
          <a:noFill/>
          <a:ln w="76200" cap="flat" cmpd="sng" algn="ctr">
            <a:solidFill>
              <a:schemeClr val="tx1">
                <a:lumMod val="95000"/>
                <a:lumOff val="5000"/>
              </a:schemeClr>
            </a:solidFill>
            <a:prstDash val="solid"/>
            <a:round/>
            <a:headEnd type="none" w="med" len="med"/>
            <a:tailEnd type="triangle"/>
          </a:ln>
          <a:effectLst/>
        </p:spPr>
      </p:cxnSp>
      <p:sp>
        <p:nvSpPr>
          <p:cNvPr id="29" name="Time improvement">
            <a:extLst>
              <a:ext uri="{FF2B5EF4-FFF2-40B4-BE49-F238E27FC236}">
                <a16:creationId xmlns:a16="http://schemas.microsoft.com/office/drawing/2014/main" id="{2DFDB71B-D999-AA44-901C-AD15BD87B9E1}"/>
              </a:ext>
            </a:extLst>
          </p:cNvPr>
          <p:cNvSpPr txBox="1"/>
          <p:nvPr/>
        </p:nvSpPr>
        <p:spPr>
          <a:xfrm>
            <a:off x="5690216" y="2488055"/>
            <a:ext cx="3010183" cy="1480983"/>
          </a:xfrm>
          <a:prstGeom prst="rect">
            <a:avLst/>
          </a:prstGeom>
          <a:noFill/>
        </p:spPr>
        <p:txBody>
          <a:bodyPr wrap="none" rtlCol="0">
            <a:spAutoFit/>
          </a:bodyPr>
          <a:lstStyle/>
          <a:p>
            <a:r>
              <a:rPr lang="en-US" sz="3200" dirty="0">
                <a:latin typeface="Calibri" panose="020F0502020204030204" pitchFamily="34" charset="0"/>
              </a:rPr>
              <a:t>Exponential time</a:t>
            </a:r>
          </a:p>
          <a:p>
            <a:r>
              <a:rPr lang="en-US" sz="3200" dirty="0">
                <a:latin typeface="Calibri" panose="020F0502020204030204" pitchFamily="34" charset="0"/>
              </a:rPr>
              <a:t>      </a:t>
            </a:r>
            <a:endParaRPr lang="en-US" sz="3200" dirty="0">
              <a:latin typeface="Calibri" panose="020F0502020204030204" pitchFamily="34" charset="0"/>
              <a:sym typeface="Wingdings" pitchFamily="2" charset="2"/>
            </a:endParaRPr>
          </a:p>
          <a:p>
            <a:r>
              <a:rPr lang="en-US" sz="3200" dirty="0">
                <a:latin typeface="Calibri" panose="020F0502020204030204" pitchFamily="34" charset="0"/>
                <a:sym typeface="Wingdings" pitchFamily="2" charset="2"/>
              </a:rPr>
              <a:t>         Linear time</a:t>
            </a:r>
            <a:endParaRPr lang="en-US" sz="3200" dirty="0">
              <a:latin typeface="Calibri" panose="020F0502020204030204" pitchFamily="34" charset="0"/>
            </a:endParaRPr>
          </a:p>
        </p:txBody>
      </p:sp>
      <p:cxnSp>
        <p:nvCxnSpPr>
          <p:cNvPr id="30" name="Time improvement arrow">
            <a:extLst>
              <a:ext uri="{FF2B5EF4-FFF2-40B4-BE49-F238E27FC236}">
                <a16:creationId xmlns:a16="http://schemas.microsoft.com/office/drawing/2014/main" id="{F25DC717-009C-0643-ABCC-F11A429D5FD3}"/>
              </a:ext>
            </a:extLst>
          </p:cNvPr>
          <p:cNvCxnSpPr>
            <a:cxnSpLocks/>
          </p:cNvCxnSpPr>
          <p:nvPr/>
        </p:nvCxnSpPr>
        <p:spPr bwMode="auto">
          <a:xfrm>
            <a:off x="6979574" y="3003425"/>
            <a:ext cx="274764" cy="374340"/>
          </a:xfrm>
          <a:prstGeom prst="straightConnector1">
            <a:avLst/>
          </a:prstGeom>
          <a:noFill/>
          <a:ln w="76200" cap="flat" cmpd="sng" algn="ctr">
            <a:solidFill>
              <a:schemeClr val="tx1">
                <a:lumMod val="95000"/>
                <a:lumOff val="5000"/>
              </a:schemeClr>
            </a:solidFill>
            <a:prstDash val="solid"/>
            <a:round/>
            <a:headEnd type="none" w="med" len="med"/>
            <a:tailEnd type="triangle"/>
          </a:ln>
          <a:effectLst/>
        </p:spPr>
      </p:cxnSp>
      <p:grpSp>
        <p:nvGrpSpPr>
          <p:cNvPr id="42" name="&quot;Linear&quot; space cxty - big">
            <a:extLst>
              <a:ext uri="{FF2B5EF4-FFF2-40B4-BE49-F238E27FC236}">
                <a16:creationId xmlns:a16="http://schemas.microsoft.com/office/drawing/2014/main" id="{E8EBDCFA-D886-394D-997D-B399537F5D9D}"/>
              </a:ext>
            </a:extLst>
          </p:cNvPr>
          <p:cNvGrpSpPr/>
          <p:nvPr/>
        </p:nvGrpSpPr>
        <p:grpSpPr>
          <a:xfrm>
            <a:off x="1050595" y="1688074"/>
            <a:ext cx="6835609" cy="4714474"/>
            <a:chOff x="1441928" y="1688074"/>
            <a:chExt cx="6835609" cy="4714474"/>
          </a:xfrm>
        </p:grpSpPr>
        <p:sp>
          <p:nvSpPr>
            <p:cNvPr id="22" name="TextBox 21">
              <a:extLst>
                <a:ext uri="{FF2B5EF4-FFF2-40B4-BE49-F238E27FC236}">
                  <a16:creationId xmlns:a16="http://schemas.microsoft.com/office/drawing/2014/main" id="{633D9ED6-AF99-C049-91A6-26BBB14FA691}"/>
                </a:ext>
              </a:extLst>
            </p:cNvPr>
            <p:cNvSpPr txBox="1"/>
            <p:nvPr/>
          </p:nvSpPr>
          <p:spPr>
            <a:xfrm>
              <a:off x="3040322" y="5859846"/>
              <a:ext cx="4780476" cy="496098"/>
            </a:xfrm>
            <a:prstGeom prst="rect">
              <a:avLst/>
            </a:prstGeom>
            <a:solidFill>
              <a:schemeClr val="bg1"/>
            </a:solidFill>
          </p:spPr>
          <p:txBody>
            <a:bodyPr wrap="none" rtlCol="0">
              <a:spAutoFit/>
            </a:bodyPr>
            <a:lstStyle/>
            <a:p>
              <a:r>
                <a:rPr lang="en-US" sz="3200" dirty="0">
                  <a:latin typeface="Calibri" panose="020F0502020204030204" pitchFamily="34" charset="0"/>
                </a:rPr>
                <a:t>Selected set of NFA vertices</a:t>
              </a:r>
            </a:p>
          </p:txBody>
        </p:sp>
        <p:sp>
          <p:nvSpPr>
            <p:cNvPr id="10" name="TextBox 9">
              <a:extLst>
                <a:ext uri="{FF2B5EF4-FFF2-40B4-BE49-F238E27FC236}">
                  <a16:creationId xmlns:a16="http://schemas.microsoft.com/office/drawing/2014/main" id="{1BC6D32C-A727-694F-B4FE-026FF15A9F40}"/>
                </a:ext>
              </a:extLst>
            </p:cNvPr>
            <p:cNvSpPr txBox="1"/>
            <p:nvPr/>
          </p:nvSpPr>
          <p:spPr>
            <a:xfrm>
              <a:off x="2496980" y="1688074"/>
              <a:ext cx="5780557" cy="597087"/>
            </a:xfrm>
            <a:prstGeom prst="rect">
              <a:avLst/>
            </a:prstGeom>
            <a:solidFill>
              <a:schemeClr val="bg1"/>
            </a:solidFill>
          </p:spPr>
          <p:txBody>
            <a:bodyPr wrap="none" rtlCol="0">
              <a:spAutoFit/>
            </a:bodyPr>
            <a:lstStyle/>
            <a:p>
              <a:r>
                <a:rPr lang="en-US" sz="4000" dirty="0">
                  <a:latin typeface="Calibri" panose="020F0502020204030204" pitchFamily="34" charset="0"/>
                </a:rPr>
                <a:t>Reducing space complexity</a:t>
              </a:r>
            </a:p>
          </p:txBody>
        </p:sp>
        <p:sp>
          <p:nvSpPr>
            <p:cNvPr id="12" name="TextBox 11">
              <a:extLst>
                <a:ext uri="{FF2B5EF4-FFF2-40B4-BE49-F238E27FC236}">
                  <a16:creationId xmlns:a16="http://schemas.microsoft.com/office/drawing/2014/main" id="{0D4C010E-56B9-1A43-9DD4-526CAAB2D795}"/>
                </a:ext>
              </a:extLst>
            </p:cNvPr>
            <p:cNvSpPr txBox="1"/>
            <p:nvPr/>
          </p:nvSpPr>
          <p:spPr>
            <a:xfrm rot="18290314">
              <a:off x="-429257" y="4035265"/>
              <a:ext cx="4238468" cy="496098"/>
            </a:xfrm>
            <a:prstGeom prst="rect">
              <a:avLst/>
            </a:prstGeom>
            <a:solidFill>
              <a:schemeClr val="bg1"/>
            </a:solidFill>
          </p:spPr>
          <p:txBody>
            <a:bodyPr wrap="none" rtlCol="0">
              <a:spAutoFit/>
            </a:bodyPr>
            <a:lstStyle/>
            <a:p>
              <a:r>
                <a:rPr lang="en-US" sz="3200" dirty="0">
                  <a:latin typeface="Calibri" panose="020F0502020204030204" pitchFamily="34" charset="0"/>
                </a:rPr>
                <a:t>Typical space multipliers</a:t>
              </a:r>
            </a:p>
          </p:txBody>
        </p:sp>
        <p:pic>
          <p:nvPicPr>
            <p:cNvPr id="41" name="Picture 40">
              <a:extLst>
                <a:ext uri="{FF2B5EF4-FFF2-40B4-BE49-F238E27FC236}">
                  <a16:creationId xmlns:a16="http://schemas.microsoft.com/office/drawing/2014/main" id="{DD573739-2520-774C-98BD-4484DB39724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47617" y="2659834"/>
              <a:ext cx="4968805" cy="3169295"/>
            </a:xfrm>
            <a:prstGeom prst="rect">
              <a:avLst/>
            </a:prstGeom>
          </p:spPr>
        </p:pic>
      </p:grpSp>
      <p:grpSp>
        <p:nvGrpSpPr>
          <p:cNvPr id="49" name="indeg looks good">
            <a:extLst>
              <a:ext uri="{FF2B5EF4-FFF2-40B4-BE49-F238E27FC236}">
                <a16:creationId xmlns:a16="http://schemas.microsoft.com/office/drawing/2014/main" id="{00A66F4E-4290-0D45-BC9F-024ED9DF015B}"/>
              </a:ext>
            </a:extLst>
          </p:cNvPr>
          <p:cNvGrpSpPr/>
          <p:nvPr/>
        </p:nvGrpSpPr>
        <p:grpSpPr>
          <a:xfrm>
            <a:off x="5668706" y="3508015"/>
            <a:ext cx="4540667" cy="1210837"/>
            <a:chOff x="5668706" y="3508015"/>
            <a:chExt cx="4540667" cy="1210837"/>
          </a:xfrm>
        </p:grpSpPr>
        <p:sp>
          <p:nvSpPr>
            <p:cNvPr id="39" name="TextBox 38">
              <a:extLst>
                <a:ext uri="{FF2B5EF4-FFF2-40B4-BE49-F238E27FC236}">
                  <a16:creationId xmlns:a16="http://schemas.microsoft.com/office/drawing/2014/main" id="{3E8D6F84-1EF2-0345-9BA2-0C31F4EDEDA5}"/>
                </a:ext>
              </a:extLst>
            </p:cNvPr>
            <p:cNvSpPr txBox="1"/>
            <p:nvPr/>
          </p:nvSpPr>
          <p:spPr>
            <a:xfrm>
              <a:off x="5668706" y="3508015"/>
              <a:ext cx="4540667" cy="876522"/>
            </a:xfrm>
            <a:prstGeom prst="rect">
              <a:avLst/>
            </a:prstGeom>
            <a:noFill/>
          </p:spPr>
          <p:txBody>
            <a:bodyPr wrap="none" rtlCol="0">
              <a:spAutoFit/>
            </a:bodyPr>
            <a:lstStyle/>
            <a:p>
              <a:r>
                <a:rPr lang="en-US" sz="2800" i="1" dirty="0">
                  <a:latin typeface="Calibri" panose="020F0502020204030204" pitchFamily="34" charset="0"/>
                </a:rPr>
                <a:t>Far less space,</a:t>
              </a:r>
            </a:p>
            <a:p>
              <a:r>
                <a:rPr lang="en-US" sz="2800" i="1" dirty="0">
                  <a:latin typeface="Calibri" panose="020F0502020204030204" pitchFamily="34" charset="0"/>
                </a:rPr>
                <a:t>	same guarantee!            </a:t>
              </a:r>
            </a:p>
          </p:txBody>
        </p:sp>
        <p:cxnSp>
          <p:nvCxnSpPr>
            <p:cNvPr id="38" name="Straight Arrow Connector 37">
              <a:extLst>
                <a:ext uri="{FF2B5EF4-FFF2-40B4-BE49-F238E27FC236}">
                  <a16:creationId xmlns:a16="http://schemas.microsoft.com/office/drawing/2014/main" id="{1E9D5ABA-CE8F-7449-98C2-43D4298C678A}"/>
                </a:ext>
              </a:extLst>
            </p:cNvPr>
            <p:cNvCxnSpPr>
              <a:cxnSpLocks/>
            </p:cNvCxnSpPr>
            <p:nvPr/>
          </p:nvCxnSpPr>
          <p:spPr bwMode="auto">
            <a:xfrm flipH="1">
              <a:off x="6070799" y="4050222"/>
              <a:ext cx="391994" cy="668630"/>
            </a:xfrm>
            <a:prstGeom prst="straightConnector1">
              <a:avLst/>
            </a:prstGeom>
            <a:noFill/>
            <a:ln w="76200" cap="flat" cmpd="sng" algn="ctr">
              <a:solidFill>
                <a:schemeClr val="tx1">
                  <a:lumMod val="95000"/>
                  <a:lumOff val="5000"/>
                </a:schemeClr>
              </a:solidFill>
              <a:prstDash val="solid"/>
              <a:round/>
              <a:headEnd type="none" w="med" len="med"/>
              <a:tailEnd type="triangle"/>
            </a:ln>
            <a:effectLst/>
          </p:spPr>
        </p:cxnSp>
      </p:grpSp>
      <p:sp>
        <p:nvSpPr>
          <p:cNvPr id="47" name="Cover indeg">
            <a:extLst>
              <a:ext uri="{FF2B5EF4-FFF2-40B4-BE49-F238E27FC236}">
                <a16:creationId xmlns:a16="http://schemas.microsoft.com/office/drawing/2014/main" id="{35A9D906-A557-6E47-AA12-12890C4507B3}"/>
              </a:ext>
            </a:extLst>
          </p:cNvPr>
          <p:cNvSpPr/>
          <p:nvPr/>
        </p:nvSpPr>
        <p:spPr bwMode="auto">
          <a:xfrm>
            <a:off x="5023729" y="2628838"/>
            <a:ext cx="2301360" cy="31692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nvGrpSpPr>
          <p:cNvPr id="48" name="Q too big">
            <a:extLst>
              <a:ext uri="{FF2B5EF4-FFF2-40B4-BE49-F238E27FC236}">
                <a16:creationId xmlns:a16="http://schemas.microsoft.com/office/drawing/2014/main" id="{C5951850-5824-1443-B933-8FEC1DDB8509}"/>
              </a:ext>
            </a:extLst>
          </p:cNvPr>
          <p:cNvGrpSpPr/>
          <p:nvPr/>
        </p:nvGrpSpPr>
        <p:grpSpPr>
          <a:xfrm>
            <a:off x="4180667" y="2800119"/>
            <a:ext cx="4048933" cy="1472338"/>
            <a:chOff x="4180667" y="2800119"/>
            <a:chExt cx="4048933" cy="1472338"/>
          </a:xfrm>
        </p:grpSpPr>
        <p:cxnSp>
          <p:nvCxnSpPr>
            <p:cNvPr id="34" name="Straight Arrow Connector 33">
              <a:extLst>
                <a:ext uri="{FF2B5EF4-FFF2-40B4-BE49-F238E27FC236}">
                  <a16:creationId xmlns:a16="http://schemas.microsoft.com/office/drawing/2014/main" id="{2376F860-6613-B64C-BC7A-C0AE686795B6}"/>
                </a:ext>
              </a:extLst>
            </p:cNvPr>
            <p:cNvCxnSpPr>
              <a:cxnSpLocks/>
            </p:cNvCxnSpPr>
            <p:nvPr/>
          </p:nvCxnSpPr>
          <p:spPr bwMode="auto">
            <a:xfrm flipH="1">
              <a:off x="4180667" y="3201080"/>
              <a:ext cx="546330" cy="1071377"/>
            </a:xfrm>
            <a:prstGeom prst="straightConnector1">
              <a:avLst/>
            </a:prstGeom>
            <a:noFill/>
            <a:ln w="76200" cap="flat" cmpd="sng" algn="ctr">
              <a:solidFill>
                <a:schemeClr val="tx1">
                  <a:lumMod val="95000"/>
                  <a:lumOff val="5000"/>
                </a:schemeClr>
              </a:solidFill>
              <a:prstDash val="solid"/>
              <a:round/>
              <a:headEnd type="none" w="med" len="med"/>
              <a:tailEnd type="triangle"/>
            </a:ln>
            <a:effectLst/>
          </p:spPr>
        </p:cxnSp>
        <p:sp>
          <p:nvSpPr>
            <p:cNvPr id="37" name="TextBox 36">
              <a:extLst>
                <a:ext uri="{FF2B5EF4-FFF2-40B4-BE49-F238E27FC236}">
                  <a16:creationId xmlns:a16="http://schemas.microsoft.com/office/drawing/2014/main" id="{26586512-9082-454A-8504-5CCB4C1ABA30}"/>
                </a:ext>
              </a:extLst>
            </p:cNvPr>
            <p:cNvSpPr txBox="1"/>
            <p:nvPr/>
          </p:nvSpPr>
          <p:spPr>
            <a:xfrm>
              <a:off x="4308742" y="2800119"/>
              <a:ext cx="3920858" cy="445635"/>
            </a:xfrm>
            <a:prstGeom prst="rect">
              <a:avLst/>
            </a:prstGeom>
            <a:noFill/>
          </p:spPr>
          <p:txBody>
            <a:bodyPr wrap="square" rtlCol="0">
              <a:spAutoFit/>
            </a:bodyPr>
            <a:lstStyle/>
            <a:p>
              <a:r>
                <a:rPr lang="en-US" sz="2800" i="1" dirty="0">
                  <a:latin typeface="Calibri" panose="020F0502020204030204" pitchFamily="34" charset="0"/>
                </a:rPr>
                <a:t>Too much space required</a:t>
              </a:r>
            </a:p>
          </p:txBody>
        </p:sp>
      </p:grpSp>
      <p:pic>
        <p:nvPicPr>
          <p:cNvPr id="50" name="&quot;Linear&quot; space cxty - small">
            <a:extLst>
              <a:ext uri="{FF2B5EF4-FFF2-40B4-BE49-F238E27FC236}">
                <a16:creationId xmlns:a16="http://schemas.microsoft.com/office/drawing/2014/main" id="{15C88B8E-8BBB-DB41-9546-FA0F420D7F4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25305" y="755781"/>
            <a:ext cx="4054147" cy="2454635"/>
          </a:xfrm>
          <a:prstGeom prst="rect">
            <a:avLst/>
          </a:prstGeom>
        </p:spPr>
      </p:pic>
      <p:pic>
        <p:nvPicPr>
          <p:cNvPr id="51" name="Linear time cxty - small">
            <a:extLst>
              <a:ext uri="{FF2B5EF4-FFF2-40B4-BE49-F238E27FC236}">
                <a16:creationId xmlns:a16="http://schemas.microsoft.com/office/drawing/2014/main" id="{A67C3855-F6AC-2C47-8A44-66731846EE0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287" y="786384"/>
            <a:ext cx="3436728" cy="2203704"/>
          </a:xfrm>
          <a:prstGeom prst="rect">
            <a:avLst/>
          </a:prstGeom>
        </p:spPr>
      </p:pic>
      <p:grpSp>
        <p:nvGrpSpPr>
          <p:cNvPr id="92" name="Highlight space">
            <a:extLst>
              <a:ext uri="{FF2B5EF4-FFF2-40B4-BE49-F238E27FC236}">
                <a16:creationId xmlns:a16="http://schemas.microsoft.com/office/drawing/2014/main" id="{C6F74A99-49CC-A243-82B4-F47A76CF2B03}"/>
              </a:ext>
            </a:extLst>
          </p:cNvPr>
          <p:cNvGrpSpPr/>
          <p:nvPr/>
        </p:nvGrpSpPr>
        <p:grpSpPr>
          <a:xfrm>
            <a:off x="4453833" y="2134903"/>
            <a:ext cx="3856186" cy="3361840"/>
            <a:chOff x="4453833" y="2134903"/>
            <a:chExt cx="3856186" cy="3361840"/>
          </a:xfrm>
        </p:grpSpPr>
        <p:cxnSp>
          <p:nvCxnSpPr>
            <p:cNvPr id="68" name="Curved Connector 67">
              <a:extLst>
                <a:ext uri="{FF2B5EF4-FFF2-40B4-BE49-F238E27FC236}">
                  <a16:creationId xmlns:a16="http://schemas.microsoft.com/office/drawing/2014/main" id="{09B0D833-D96B-5741-88D0-EF5250207716}"/>
                </a:ext>
              </a:extLst>
            </p:cNvPr>
            <p:cNvCxnSpPr>
              <a:cxnSpLocks/>
              <a:endCxn id="74" idx="2"/>
            </p:cNvCxnSpPr>
            <p:nvPr/>
          </p:nvCxnSpPr>
          <p:spPr bwMode="auto">
            <a:xfrm rot="5400000" flipH="1" flipV="1">
              <a:off x="4442276" y="2548739"/>
              <a:ext cx="2959561" cy="2936448"/>
            </a:xfrm>
            <a:prstGeom prst="curvedConnector2">
              <a:avLst/>
            </a:prstGeom>
            <a:noFill/>
            <a:ln w="57150" cap="flat" cmpd="sng" algn="ctr">
              <a:solidFill>
                <a:schemeClr val="tx1"/>
              </a:solidFill>
              <a:prstDash val="solid"/>
              <a:round/>
              <a:headEnd type="none" w="med" len="med"/>
              <a:tailEnd type="triangle"/>
            </a:ln>
            <a:effectLst/>
          </p:spPr>
        </p:cxnSp>
        <p:sp>
          <p:nvSpPr>
            <p:cNvPr id="74" name="Oval 73">
              <a:extLst>
                <a:ext uri="{FF2B5EF4-FFF2-40B4-BE49-F238E27FC236}">
                  <a16:creationId xmlns:a16="http://schemas.microsoft.com/office/drawing/2014/main" id="{FD5DF2F3-4094-7848-B119-98154F83362F}"/>
                </a:ext>
              </a:extLst>
            </p:cNvPr>
            <p:cNvSpPr/>
            <p:nvPr/>
          </p:nvSpPr>
          <p:spPr bwMode="auto">
            <a:xfrm>
              <a:off x="7390280" y="2134903"/>
              <a:ext cx="919739" cy="804557"/>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91" name="Highlight time">
            <a:extLst>
              <a:ext uri="{FF2B5EF4-FFF2-40B4-BE49-F238E27FC236}">
                <a16:creationId xmlns:a16="http://schemas.microsoft.com/office/drawing/2014/main" id="{AFA20557-8D39-CD48-88DE-E55EEFA1B421}"/>
              </a:ext>
            </a:extLst>
          </p:cNvPr>
          <p:cNvGrpSpPr/>
          <p:nvPr/>
        </p:nvGrpSpPr>
        <p:grpSpPr>
          <a:xfrm>
            <a:off x="599456" y="2312236"/>
            <a:ext cx="2983634" cy="2239701"/>
            <a:chOff x="599456" y="2312236"/>
            <a:chExt cx="2983634" cy="2239701"/>
          </a:xfrm>
        </p:grpSpPr>
        <p:sp>
          <p:nvSpPr>
            <p:cNvPr id="78" name="Oval 77">
              <a:extLst>
                <a:ext uri="{FF2B5EF4-FFF2-40B4-BE49-F238E27FC236}">
                  <a16:creationId xmlns:a16="http://schemas.microsoft.com/office/drawing/2014/main" id="{3F722ED9-C19F-5B4E-A2ED-4155353D07E2}"/>
                </a:ext>
              </a:extLst>
            </p:cNvPr>
            <p:cNvSpPr/>
            <p:nvPr/>
          </p:nvSpPr>
          <p:spPr bwMode="auto">
            <a:xfrm>
              <a:off x="599456" y="2312236"/>
              <a:ext cx="2983634" cy="347597"/>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cxnSp>
          <p:nvCxnSpPr>
            <p:cNvPr id="85" name="Curved Connector 84">
              <a:extLst>
                <a:ext uri="{FF2B5EF4-FFF2-40B4-BE49-F238E27FC236}">
                  <a16:creationId xmlns:a16="http://schemas.microsoft.com/office/drawing/2014/main" id="{8E072E4D-7CD8-424D-9B4B-01C78BBF4751}"/>
                </a:ext>
              </a:extLst>
            </p:cNvPr>
            <p:cNvCxnSpPr>
              <a:cxnSpLocks/>
              <a:endCxn id="78" idx="2"/>
            </p:cNvCxnSpPr>
            <p:nvPr/>
          </p:nvCxnSpPr>
          <p:spPr bwMode="auto">
            <a:xfrm rot="16200000" flipV="1">
              <a:off x="135107" y="2950384"/>
              <a:ext cx="2065902" cy="1137203"/>
            </a:xfrm>
            <a:prstGeom prst="curvedConnector4">
              <a:avLst>
                <a:gd name="adj1" fmla="val -5621"/>
                <a:gd name="adj2" fmla="val 120102"/>
              </a:avLst>
            </a:prstGeom>
            <a:noFill/>
            <a:ln w="57150" cap="flat" cmpd="sng" algn="ctr">
              <a:solidFill>
                <a:schemeClr val="tx1"/>
              </a:solidFill>
              <a:prstDash val="solid"/>
              <a:round/>
              <a:headEnd type="none" w="med" len="med"/>
              <a:tailEnd type="triangle"/>
            </a:ln>
            <a:effectLst/>
          </p:spPr>
        </p:cxnSp>
      </p:grpSp>
      <p:grpSp>
        <p:nvGrpSpPr>
          <p:cNvPr id="95" name="I N2">
            <a:extLst>
              <a:ext uri="{FF2B5EF4-FFF2-40B4-BE49-F238E27FC236}">
                <a16:creationId xmlns:a16="http://schemas.microsoft.com/office/drawing/2014/main" id="{63F84559-0A0C-DC4F-98A0-F433B3EEE25B}"/>
              </a:ext>
            </a:extLst>
          </p:cNvPr>
          <p:cNvGrpSpPr/>
          <p:nvPr/>
        </p:nvGrpSpPr>
        <p:grpSpPr>
          <a:xfrm>
            <a:off x="2116495" y="3308110"/>
            <a:ext cx="2686475" cy="574158"/>
            <a:chOff x="1729819" y="3328655"/>
            <a:chExt cx="2686475" cy="574158"/>
          </a:xfrm>
        </p:grpSpPr>
        <p:sp>
          <p:nvSpPr>
            <p:cNvPr id="96" name="Oval 95">
              <a:extLst>
                <a:ext uri="{FF2B5EF4-FFF2-40B4-BE49-F238E27FC236}">
                  <a16:creationId xmlns:a16="http://schemas.microsoft.com/office/drawing/2014/main" id="{8625E9D1-6EE3-1049-8F77-C3464445361A}"/>
                </a:ext>
              </a:extLst>
            </p:cNvPr>
            <p:cNvSpPr/>
            <p:nvPr/>
          </p:nvSpPr>
          <p:spPr bwMode="auto">
            <a:xfrm>
              <a:off x="1729819" y="3328655"/>
              <a:ext cx="574158" cy="574158"/>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97" name="TextBox 96">
              <a:extLst>
                <a:ext uri="{FF2B5EF4-FFF2-40B4-BE49-F238E27FC236}">
                  <a16:creationId xmlns:a16="http://schemas.microsoft.com/office/drawing/2014/main" id="{DBA42DF6-0032-024C-95CA-867A544070B8}"/>
                </a:ext>
              </a:extLst>
            </p:cNvPr>
            <p:cNvSpPr txBox="1"/>
            <p:nvPr/>
          </p:nvSpPr>
          <p:spPr>
            <a:xfrm>
              <a:off x="2571750" y="3458768"/>
              <a:ext cx="1844544" cy="344710"/>
            </a:xfrm>
            <a:prstGeom prst="rect">
              <a:avLst/>
            </a:prstGeom>
            <a:noFill/>
          </p:spPr>
          <p:txBody>
            <a:bodyPr wrap="none" rtlCol="0">
              <a:spAutoFit/>
            </a:bodyPr>
            <a:lstStyle/>
            <a:p>
              <a:r>
                <a:rPr lang="en-US" sz="2000" dirty="0">
                  <a:latin typeface="Calibri" panose="020F0502020204030204" pitchFamily="34" charset="0"/>
                </a:rPr>
                <a:t>Node 1, offset 2</a:t>
              </a:r>
            </a:p>
          </p:txBody>
        </p:sp>
      </p:grpSp>
      <p:grpSp>
        <p:nvGrpSpPr>
          <p:cNvPr id="98" name="I N3">
            <a:extLst>
              <a:ext uri="{FF2B5EF4-FFF2-40B4-BE49-F238E27FC236}">
                <a16:creationId xmlns:a16="http://schemas.microsoft.com/office/drawing/2014/main" id="{91E3F304-E77C-524F-8AEC-2110CBFD93DB}"/>
              </a:ext>
            </a:extLst>
          </p:cNvPr>
          <p:cNvGrpSpPr/>
          <p:nvPr/>
        </p:nvGrpSpPr>
        <p:grpSpPr>
          <a:xfrm>
            <a:off x="2116495" y="4113969"/>
            <a:ext cx="2686474" cy="574158"/>
            <a:chOff x="1729819" y="4134514"/>
            <a:chExt cx="2686474" cy="574158"/>
          </a:xfrm>
        </p:grpSpPr>
        <p:sp>
          <p:nvSpPr>
            <p:cNvPr id="99" name="Oval 98">
              <a:extLst>
                <a:ext uri="{FF2B5EF4-FFF2-40B4-BE49-F238E27FC236}">
                  <a16:creationId xmlns:a16="http://schemas.microsoft.com/office/drawing/2014/main" id="{634F44FB-9C37-C145-BAEF-120E07173A45}"/>
                </a:ext>
              </a:extLst>
            </p:cNvPr>
            <p:cNvSpPr/>
            <p:nvPr/>
          </p:nvSpPr>
          <p:spPr bwMode="auto">
            <a:xfrm>
              <a:off x="1729819" y="4134514"/>
              <a:ext cx="574158" cy="574158"/>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00" name="TextBox 99">
              <a:extLst>
                <a:ext uri="{FF2B5EF4-FFF2-40B4-BE49-F238E27FC236}">
                  <a16:creationId xmlns:a16="http://schemas.microsoft.com/office/drawing/2014/main" id="{C5706C92-3B8C-0D47-BABE-267BE6A90A28}"/>
                </a:ext>
              </a:extLst>
            </p:cNvPr>
            <p:cNvSpPr txBox="1"/>
            <p:nvPr/>
          </p:nvSpPr>
          <p:spPr>
            <a:xfrm>
              <a:off x="2571749" y="4264627"/>
              <a:ext cx="1844544" cy="344710"/>
            </a:xfrm>
            <a:prstGeom prst="rect">
              <a:avLst/>
            </a:prstGeom>
            <a:noFill/>
          </p:spPr>
          <p:txBody>
            <a:bodyPr wrap="none" rtlCol="0">
              <a:spAutoFit/>
            </a:bodyPr>
            <a:lstStyle/>
            <a:p>
              <a:r>
                <a:rPr lang="en-US" sz="2000" dirty="0">
                  <a:latin typeface="Calibri" panose="020F0502020204030204" pitchFamily="34" charset="0"/>
                </a:rPr>
                <a:t>Node 1, offset 3</a:t>
              </a:r>
            </a:p>
          </p:txBody>
        </p:sp>
      </p:grpSp>
      <p:grpSp>
        <p:nvGrpSpPr>
          <p:cNvPr id="101" name="I-loop to node 2">
            <a:extLst>
              <a:ext uri="{FF2B5EF4-FFF2-40B4-BE49-F238E27FC236}">
                <a16:creationId xmlns:a16="http://schemas.microsoft.com/office/drawing/2014/main" id="{344F0BE9-9C11-B44E-9F00-7A3E0EF15A94}"/>
              </a:ext>
            </a:extLst>
          </p:cNvPr>
          <p:cNvGrpSpPr/>
          <p:nvPr/>
        </p:nvGrpSpPr>
        <p:grpSpPr>
          <a:xfrm>
            <a:off x="2403574" y="3072643"/>
            <a:ext cx="1493789" cy="338847"/>
            <a:chOff x="2016898" y="3093188"/>
            <a:chExt cx="1493789" cy="338847"/>
          </a:xfrm>
        </p:grpSpPr>
        <p:cxnSp>
          <p:nvCxnSpPr>
            <p:cNvPr id="102" name="Straight Arrow Connector 101">
              <a:extLst>
                <a:ext uri="{FF2B5EF4-FFF2-40B4-BE49-F238E27FC236}">
                  <a16:creationId xmlns:a16="http://schemas.microsoft.com/office/drawing/2014/main" id="{7D72D53F-9A46-5548-854D-D2121B65A835}"/>
                </a:ext>
              </a:extLst>
            </p:cNvPr>
            <p:cNvCxnSpPr>
              <a:stCxn id="132" idx="4"/>
              <a:endCxn id="96" idx="0"/>
            </p:cNvCxnSpPr>
            <p:nvPr/>
          </p:nvCxnSpPr>
          <p:spPr bwMode="auto">
            <a:xfrm>
              <a:off x="2016898" y="3093188"/>
              <a:ext cx="0" cy="235467"/>
            </a:xfrm>
            <a:prstGeom prst="straightConnector1">
              <a:avLst/>
            </a:prstGeom>
            <a:noFill/>
            <a:ln w="38100" cap="flat" cmpd="sng" algn="ctr">
              <a:solidFill>
                <a:schemeClr val="accent3"/>
              </a:solidFill>
              <a:prstDash val="solid"/>
              <a:round/>
              <a:headEnd type="none" w="med" len="med"/>
              <a:tailEnd type="triangle"/>
            </a:ln>
            <a:effectLst/>
          </p:spPr>
        </p:cxnSp>
        <p:sp>
          <p:nvSpPr>
            <p:cNvPr id="103" name="TextBox 102">
              <a:extLst>
                <a:ext uri="{FF2B5EF4-FFF2-40B4-BE49-F238E27FC236}">
                  <a16:creationId xmlns:a16="http://schemas.microsoft.com/office/drawing/2014/main" id="{FC357B22-B569-FB43-864E-D90B8A66E685}"/>
                </a:ext>
              </a:extLst>
            </p:cNvPr>
            <p:cNvSpPr txBox="1"/>
            <p:nvPr/>
          </p:nvSpPr>
          <p:spPr>
            <a:xfrm>
              <a:off x="2030666" y="3137787"/>
              <a:ext cx="1480021" cy="294248"/>
            </a:xfrm>
            <a:prstGeom prst="rect">
              <a:avLst/>
            </a:prstGeom>
            <a:noFill/>
          </p:spPr>
          <p:txBody>
            <a:bodyPr wrap="none" rtlCol="0">
              <a:spAutoFit/>
            </a:bodyPr>
            <a:lstStyle/>
            <a:p>
              <a:r>
                <a:rPr lang="en-US" i="1" dirty="0">
                  <a:latin typeface="Calibri" panose="020F0502020204030204" pitchFamily="34" charset="0"/>
                </a:rPr>
                <a:t>“a” (</a:t>
              </a:r>
              <a:r>
                <a:rPr lang="en-US" b="1" i="1" dirty="0">
                  <a:latin typeface="Calibri" panose="020F0502020204030204" pitchFamily="34" charset="0"/>
                </a:rPr>
                <a:t>inner</a:t>
              </a:r>
              <a:r>
                <a:rPr lang="en-US" i="1" dirty="0">
                  <a:latin typeface="Calibri" panose="020F0502020204030204" pitchFamily="34" charset="0"/>
                </a:rPr>
                <a:t> loop)</a:t>
              </a:r>
            </a:p>
          </p:txBody>
        </p:sp>
      </p:grpSp>
      <p:pic>
        <p:nvPicPr>
          <p:cNvPr id="104" name="Graphic 5">
            <a:extLst>
              <a:ext uri="{FF2B5EF4-FFF2-40B4-BE49-F238E27FC236}">
                <a16:creationId xmlns:a16="http://schemas.microsoft.com/office/drawing/2014/main" id="{08AD6FF7-D196-4448-863C-23B7B24A190D}"/>
              </a:ext>
            </a:extLst>
          </p:cNvPr>
          <p:cNvPicPr>
            <a:picLocks/>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764189" y="876720"/>
            <a:ext cx="5495544" cy="1390918"/>
          </a:xfrm>
          <a:prstGeom prst="rect">
            <a:avLst/>
          </a:prstGeom>
        </p:spPr>
      </p:pic>
      <p:sp>
        <p:nvSpPr>
          <p:cNvPr id="106" name="Oval 105">
            <a:extLst>
              <a:ext uri="{FF2B5EF4-FFF2-40B4-BE49-F238E27FC236}">
                <a16:creationId xmlns:a16="http://schemas.microsoft.com/office/drawing/2014/main" id="{5BAB3F43-4FF3-4C46-B539-38D10DECAFEA}"/>
              </a:ext>
            </a:extLst>
          </p:cNvPr>
          <p:cNvSpPr/>
          <p:nvPr/>
        </p:nvSpPr>
        <p:spPr bwMode="auto">
          <a:xfrm>
            <a:off x="5735995" y="4113969"/>
            <a:ext cx="574158" cy="574158"/>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nvGrpSpPr>
          <p:cNvPr id="108" name="O-loop 2">
            <a:extLst>
              <a:ext uri="{FF2B5EF4-FFF2-40B4-BE49-F238E27FC236}">
                <a16:creationId xmlns:a16="http://schemas.microsoft.com/office/drawing/2014/main" id="{D1254E69-6C5D-AA41-B074-B836A2A60811}"/>
              </a:ext>
            </a:extLst>
          </p:cNvPr>
          <p:cNvGrpSpPr/>
          <p:nvPr/>
        </p:nvGrpSpPr>
        <p:grpSpPr>
          <a:xfrm>
            <a:off x="2403574" y="2954151"/>
            <a:ext cx="3619500" cy="353959"/>
            <a:chOff x="2016898" y="2974696"/>
            <a:chExt cx="3619500" cy="353959"/>
          </a:xfrm>
        </p:grpSpPr>
        <p:cxnSp>
          <p:nvCxnSpPr>
            <p:cNvPr id="109" name="Straight Arrow Connector 108">
              <a:extLst>
                <a:ext uri="{FF2B5EF4-FFF2-40B4-BE49-F238E27FC236}">
                  <a16:creationId xmlns:a16="http://schemas.microsoft.com/office/drawing/2014/main" id="{4D85BC15-064F-4F4D-8B2C-1F3F1BA419CB}"/>
                </a:ext>
              </a:extLst>
            </p:cNvPr>
            <p:cNvCxnSpPr>
              <a:stCxn id="132" idx="4"/>
              <a:endCxn id="129" idx="0"/>
            </p:cNvCxnSpPr>
            <p:nvPr/>
          </p:nvCxnSpPr>
          <p:spPr bwMode="auto">
            <a:xfrm>
              <a:off x="2016898" y="3093188"/>
              <a:ext cx="3619500" cy="235467"/>
            </a:xfrm>
            <a:prstGeom prst="straightConnector1">
              <a:avLst/>
            </a:prstGeom>
            <a:noFill/>
            <a:ln w="38100" cap="flat" cmpd="sng" algn="ctr">
              <a:solidFill>
                <a:schemeClr val="accent3"/>
              </a:solidFill>
              <a:prstDash val="solid"/>
              <a:round/>
              <a:headEnd type="none" w="med" len="med"/>
              <a:tailEnd type="triangle"/>
            </a:ln>
            <a:effectLst/>
          </p:spPr>
        </p:cxnSp>
        <p:sp>
          <p:nvSpPr>
            <p:cNvPr id="110" name="TextBox 109">
              <a:extLst>
                <a:ext uri="{FF2B5EF4-FFF2-40B4-BE49-F238E27FC236}">
                  <a16:creationId xmlns:a16="http://schemas.microsoft.com/office/drawing/2014/main" id="{5BF8EA39-9D5D-3749-A87C-E4F80698C2CE}"/>
                </a:ext>
              </a:extLst>
            </p:cNvPr>
            <p:cNvSpPr txBox="1"/>
            <p:nvPr/>
          </p:nvSpPr>
          <p:spPr>
            <a:xfrm>
              <a:off x="3908426" y="2974696"/>
              <a:ext cx="1499065" cy="294248"/>
            </a:xfrm>
            <a:prstGeom prst="rect">
              <a:avLst/>
            </a:prstGeom>
            <a:noFill/>
          </p:spPr>
          <p:txBody>
            <a:bodyPr wrap="none" rtlCol="0">
              <a:spAutoFit/>
            </a:bodyPr>
            <a:lstStyle/>
            <a:p>
              <a:r>
                <a:rPr lang="en-US" i="1" dirty="0">
                  <a:latin typeface="Calibri" panose="020F0502020204030204" pitchFamily="34" charset="0"/>
                </a:rPr>
                <a:t>“a” (</a:t>
              </a:r>
              <a:r>
                <a:rPr lang="en-US" b="1" i="1" dirty="0">
                  <a:latin typeface="Calibri" panose="020F0502020204030204" pitchFamily="34" charset="0"/>
                </a:rPr>
                <a:t>outer</a:t>
              </a:r>
              <a:r>
                <a:rPr lang="en-US" i="1" dirty="0">
                  <a:latin typeface="Calibri" panose="020F0502020204030204" pitchFamily="34" charset="0"/>
                </a:rPr>
                <a:t> loop)</a:t>
              </a:r>
            </a:p>
          </p:txBody>
        </p:sp>
      </p:grpSp>
      <p:grpSp>
        <p:nvGrpSpPr>
          <p:cNvPr id="111" name="O-loop to N3">
            <a:extLst>
              <a:ext uri="{FF2B5EF4-FFF2-40B4-BE49-F238E27FC236}">
                <a16:creationId xmlns:a16="http://schemas.microsoft.com/office/drawing/2014/main" id="{0997B7FC-29E8-0140-A283-24303ECC00F2}"/>
              </a:ext>
            </a:extLst>
          </p:cNvPr>
          <p:cNvGrpSpPr/>
          <p:nvPr/>
        </p:nvGrpSpPr>
        <p:grpSpPr>
          <a:xfrm>
            <a:off x="6023074" y="3840322"/>
            <a:ext cx="1563781" cy="294248"/>
            <a:chOff x="5636398" y="3860867"/>
            <a:chExt cx="1563781" cy="294248"/>
          </a:xfrm>
        </p:grpSpPr>
        <p:cxnSp>
          <p:nvCxnSpPr>
            <p:cNvPr id="112" name="Straight Arrow Connector 111">
              <a:extLst>
                <a:ext uri="{FF2B5EF4-FFF2-40B4-BE49-F238E27FC236}">
                  <a16:creationId xmlns:a16="http://schemas.microsoft.com/office/drawing/2014/main" id="{DCFBAC0B-EF05-A84B-8AD6-3E140C399DBA}"/>
                </a:ext>
              </a:extLst>
            </p:cNvPr>
            <p:cNvCxnSpPr>
              <a:stCxn id="129" idx="4"/>
              <a:endCxn id="106" idx="0"/>
            </p:cNvCxnSpPr>
            <p:nvPr/>
          </p:nvCxnSpPr>
          <p:spPr bwMode="auto">
            <a:xfrm>
              <a:off x="5636398" y="3902813"/>
              <a:ext cx="0" cy="231701"/>
            </a:xfrm>
            <a:prstGeom prst="straightConnector1">
              <a:avLst/>
            </a:prstGeom>
            <a:noFill/>
            <a:ln w="38100" cap="flat" cmpd="sng" algn="ctr">
              <a:solidFill>
                <a:schemeClr val="accent3"/>
              </a:solidFill>
              <a:prstDash val="solid"/>
              <a:round/>
              <a:headEnd type="none" w="med" len="med"/>
              <a:tailEnd type="triangle"/>
            </a:ln>
            <a:effectLst/>
          </p:spPr>
        </p:cxnSp>
        <p:sp>
          <p:nvSpPr>
            <p:cNvPr id="113" name="TextBox 112">
              <a:extLst>
                <a:ext uri="{FF2B5EF4-FFF2-40B4-BE49-F238E27FC236}">
                  <a16:creationId xmlns:a16="http://schemas.microsoft.com/office/drawing/2014/main" id="{AFCE880F-3728-A74B-B171-A9D550B1019F}"/>
                </a:ext>
              </a:extLst>
            </p:cNvPr>
            <p:cNvSpPr txBox="1"/>
            <p:nvPr/>
          </p:nvSpPr>
          <p:spPr>
            <a:xfrm>
              <a:off x="5712464" y="3860867"/>
              <a:ext cx="1487715" cy="294248"/>
            </a:xfrm>
            <a:prstGeom prst="rect">
              <a:avLst/>
            </a:prstGeom>
            <a:noFill/>
          </p:spPr>
          <p:txBody>
            <a:bodyPr wrap="none" rtlCol="0">
              <a:spAutoFit/>
            </a:bodyPr>
            <a:lstStyle/>
            <a:p>
              <a:r>
                <a:rPr lang="en-US" i="1" dirty="0">
                  <a:latin typeface="Calibri" panose="020F0502020204030204" pitchFamily="34" charset="0"/>
                </a:rPr>
                <a:t>“a” (</a:t>
              </a:r>
              <a:r>
                <a:rPr lang="en-US" b="1" i="1" dirty="0">
                  <a:latin typeface="Calibri" panose="020F0502020204030204" pitchFamily="34" charset="0"/>
                </a:rPr>
                <a:t>inner</a:t>
              </a:r>
              <a:r>
                <a:rPr lang="en-US" i="1" dirty="0">
                  <a:latin typeface="Calibri" panose="020F0502020204030204" pitchFamily="34" charset="0"/>
                </a:rPr>
                <a:t> loop)</a:t>
              </a:r>
            </a:p>
          </p:txBody>
        </p:sp>
      </p:grpSp>
      <p:grpSp>
        <p:nvGrpSpPr>
          <p:cNvPr id="114" name="I-loop to node 3">
            <a:extLst>
              <a:ext uri="{FF2B5EF4-FFF2-40B4-BE49-F238E27FC236}">
                <a16:creationId xmlns:a16="http://schemas.microsoft.com/office/drawing/2014/main" id="{0749820D-D614-AD44-8028-7AA7A9C0DC29}"/>
              </a:ext>
            </a:extLst>
          </p:cNvPr>
          <p:cNvGrpSpPr/>
          <p:nvPr/>
        </p:nvGrpSpPr>
        <p:grpSpPr>
          <a:xfrm>
            <a:off x="2395621" y="3861723"/>
            <a:ext cx="1507614" cy="370494"/>
            <a:chOff x="2403574" y="3882268"/>
            <a:chExt cx="1507614" cy="370494"/>
          </a:xfrm>
        </p:grpSpPr>
        <p:cxnSp>
          <p:nvCxnSpPr>
            <p:cNvPr id="115" name="Straight Arrow Connector 114">
              <a:extLst>
                <a:ext uri="{FF2B5EF4-FFF2-40B4-BE49-F238E27FC236}">
                  <a16:creationId xmlns:a16="http://schemas.microsoft.com/office/drawing/2014/main" id="{34E00B90-B8DF-B246-A1A9-A71C28725FF6}"/>
                </a:ext>
              </a:extLst>
            </p:cNvPr>
            <p:cNvCxnSpPr>
              <a:stCxn id="96" idx="4"/>
              <a:endCxn id="99" idx="0"/>
            </p:cNvCxnSpPr>
            <p:nvPr/>
          </p:nvCxnSpPr>
          <p:spPr bwMode="auto">
            <a:xfrm>
              <a:off x="2403574" y="3882268"/>
              <a:ext cx="0" cy="231701"/>
            </a:xfrm>
            <a:prstGeom prst="straightConnector1">
              <a:avLst/>
            </a:prstGeom>
            <a:noFill/>
            <a:ln w="38100" cap="flat" cmpd="sng" algn="ctr">
              <a:solidFill>
                <a:schemeClr val="accent3"/>
              </a:solidFill>
              <a:prstDash val="solid"/>
              <a:round/>
              <a:headEnd type="none" w="med" len="med"/>
              <a:tailEnd type="triangle"/>
            </a:ln>
            <a:effectLst/>
          </p:spPr>
        </p:cxnSp>
        <p:sp>
          <p:nvSpPr>
            <p:cNvPr id="116" name="TextBox 115">
              <a:extLst>
                <a:ext uri="{FF2B5EF4-FFF2-40B4-BE49-F238E27FC236}">
                  <a16:creationId xmlns:a16="http://schemas.microsoft.com/office/drawing/2014/main" id="{A8FD17E5-05B1-A948-941A-A5241A6A8616}"/>
                </a:ext>
              </a:extLst>
            </p:cNvPr>
            <p:cNvSpPr txBox="1"/>
            <p:nvPr/>
          </p:nvSpPr>
          <p:spPr>
            <a:xfrm>
              <a:off x="2431167" y="3958514"/>
              <a:ext cx="1480021" cy="294248"/>
            </a:xfrm>
            <a:prstGeom prst="rect">
              <a:avLst/>
            </a:prstGeom>
            <a:noFill/>
          </p:spPr>
          <p:txBody>
            <a:bodyPr wrap="none" rtlCol="0">
              <a:spAutoFit/>
            </a:bodyPr>
            <a:lstStyle/>
            <a:p>
              <a:r>
                <a:rPr lang="en-US" i="1" dirty="0">
                  <a:latin typeface="Calibri" panose="020F0502020204030204" pitchFamily="34" charset="0"/>
                </a:rPr>
                <a:t>“a” (</a:t>
              </a:r>
              <a:r>
                <a:rPr lang="en-US" b="1" i="1" dirty="0">
                  <a:latin typeface="Calibri" panose="020F0502020204030204" pitchFamily="34" charset="0"/>
                </a:rPr>
                <a:t>inner</a:t>
              </a:r>
              <a:r>
                <a:rPr lang="en-US" i="1" dirty="0">
                  <a:latin typeface="Calibri" panose="020F0502020204030204" pitchFamily="34" charset="0"/>
                </a:rPr>
                <a:t> loop)</a:t>
              </a:r>
            </a:p>
          </p:txBody>
        </p:sp>
      </p:grpSp>
      <p:grpSp>
        <p:nvGrpSpPr>
          <p:cNvPr id="117" name="I-fail">
            <a:extLst>
              <a:ext uri="{FF2B5EF4-FFF2-40B4-BE49-F238E27FC236}">
                <a16:creationId xmlns:a16="http://schemas.microsoft.com/office/drawing/2014/main" id="{1D2D5385-CC2B-4449-9B7E-F8FF716F9A04}"/>
              </a:ext>
            </a:extLst>
          </p:cNvPr>
          <p:cNvGrpSpPr/>
          <p:nvPr/>
        </p:nvGrpSpPr>
        <p:grpSpPr>
          <a:xfrm>
            <a:off x="2115146" y="4688127"/>
            <a:ext cx="538761" cy="1368077"/>
            <a:chOff x="2103847" y="4453514"/>
            <a:chExt cx="538761" cy="1368077"/>
          </a:xfrm>
        </p:grpSpPr>
        <p:cxnSp>
          <p:nvCxnSpPr>
            <p:cNvPr id="118" name="Straight Arrow Connector 117">
              <a:extLst>
                <a:ext uri="{FF2B5EF4-FFF2-40B4-BE49-F238E27FC236}">
                  <a16:creationId xmlns:a16="http://schemas.microsoft.com/office/drawing/2014/main" id="{99C2B3A1-567F-4143-9F24-9C8E51818F15}"/>
                </a:ext>
              </a:extLst>
            </p:cNvPr>
            <p:cNvCxnSpPr>
              <a:cxnSpLocks/>
              <a:stCxn id="99" idx="4"/>
              <a:endCxn id="119" idx="0"/>
            </p:cNvCxnSpPr>
            <p:nvPr/>
          </p:nvCxnSpPr>
          <p:spPr bwMode="auto">
            <a:xfrm>
              <a:off x="2392275" y="4453514"/>
              <a:ext cx="3" cy="486859"/>
            </a:xfrm>
            <a:prstGeom prst="straightConnector1">
              <a:avLst/>
            </a:prstGeom>
            <a:noFill/>
            <a:ln w="38100" cap="flat" cmpd="sng" algn="ctr">
              <a:solidFill>
                <a:schemeClr val="accent3"/>
              </a:solidFill>
              <a:prstDash val="solid"/>
              <a:round/>
              <a:headEnd type="none" w="med" len="med"/>
              <a:tailEnd type="triangle"/>
            </a:ln>
            <a:effectLst/>
          </p:spPr>
        </p:cxnSp>
        <p:sp>
          <p:nvSpPr>
            <p:cNvPr id="119" name="TextBox 118">
              <a:extLst>
                <a:ext uri="{FF2B5EF4-FFF2-40B4-BE49-F238E27FC236}">
                  <a16:creationId xmlns:a16="http://schemas.microsoft.com/office/drawing/2014/main" id="{860D929E-FE8D-A64F-AB27-9A61AED94BDA}"/>
                </a:ext>
              </a:extLst>
            </p:cNvPr>
            <p:cNvSpPr txBox="1"/>
            <p:nvPr/>
          </p:nvSpPr>
          <p:spPr>
            <a:xfrm>
              <a:off x="2220596" y="4940373"/>
              <a:ext cx="343364" cy="319446"/>
            </a:xfrm>
            <a:prstGeom prst="rect">
              <a:avLst/>
            </a:prstGeom>
            <a:noFill/>
          </p:spPr>
          <p:txBody>
            <a:bodyPr wrap="square" rtlCol="0">
              <a:spAutoFit/>
            </a:bodyPr>
            <a:lstStyle/>
            <a:p>
              <a:r>
                <a:rPr lang="en-US" sz="1800" dirty="0">
                  <a:latin typeface="Calibri" panose="020F0502020204030204" pitchFamily="34" charset="0"/>
                </a:rPr>
                <a:t>…</a:t>
              </a:r>
            </a:p>
          </p:txBody>
        </p:sp>
        <p:pic>
          <p:nvPicPr>
            <p:cNvPr id="120" name="Picture 12" descr="Image result for red x">
              <a:extLst>
                <a:ext uri="{FF2B5EF4-FFF2-40B4-BE49-F238E27FC236}">
                  <a16:creationId xmlns:a16="http://schemas.microsoft.com/office/drawing/2014/main" id="{C78E135B-8B97-254D-B354-4C6FACFCCAED}"/>
                </a:ext>
              </a:extLst>
            </p:cNvPr>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3556" b="99556" l="1778" r="96000">
                          <a14:foregroundMark x1="6222" y1="82222" x2="6222" y2="82222"/>
                          <a14:foregroundMark x1="6222" y1="82222" x2="6222" y2="82222"/>
                          <a14:foregroundMark x1="2222" y1="83556" x2="2222" y2="83556"/>
                          <a14:foregroundMark x1="14222" y1="96000" x2="14222" y2="96000"/>
                          <a14:foregroundMark x1="13778" y1="99556" x2="13778" y2="99556"/>
                          <a14:foregroundMark x1="92889" y1="16889" x2="92889" y2="16889"/>
                          <a14:foregroundMark x1="94667" y1="13333" x2="94667" y2="13333"/>
                          <a14:foregroundMark x1="96000" y1="12444" x2="96000" y2="12444"/>
                          <a14:foregroundMark x1="86667" y1="7111" x2="86667" y2="7111"/>
                          <a14:foregroundMark x1="29778" y1="3556" x2="29778" y2="3556"/>
                        </a14:backgroundRemoval>
                      </a14:imgEffect>
                    </a14:imgLayer>
                  </a14:imgProps>
                </a:ext>
                <a:ext uri="{28A0092B-C50C-407E-A947-70E740481C1C}">
                  <a14:useLocalDpi xmlns:a14="http://schemas.microsoft.com/office/drawing/2010/main"/>
                </a:ext>
              </a:extLst>
            </a:blip>
            <a:srcRect/>
            <a:stretch>
              <a:fillRect/>
            </a:stretch>
          </p:blipFill>
          <p:spPr bwMode="auto">
            <a:xfrm>
              <a:off x="2103847" y="5282830"/>
              <a:ext cx="538761" cy="538761"/>
            </a:xfrm>
            <a:prstGeom prst="rect">
              <a:avLst/>
            </a:prstGeom>
            <a:noFill/>
            <a:extLst>
              <a:ext uri="{909E8E84-426E-40DD-AFC4-6F175D3DCCD1}">
                <a14:hiddenFill xmlns:a14="http://schemas.microsoft.com/office/drawing/2010/main">
                  <a:solidFill>
                    <a:srgbClr val="FFFFFF"/>
                  </a:solidFill>
                </a14:hiddenFill>
              </a:ext>
            </a:extLst>
          </p:spPr>
        </p:pic>
      </p:grpSp>
      <p:sp>
        <p:nvSpPr>
          <p:cNvPr id="121" name="Mark I3">
            <a:extLst>
              <a:ext uri="{FF2B5EF4-FFF2-40B4-BE49-F238E27FC236}">
                <a16:creationId xmlns:a16="http://schemas.microsoft.com/office/drawing/2014/main" id="{2E46DE03-B114-9A4E-970C-0AC6AC7CC04D}"/>
              </a:ext>
            </a:extLst>
          </p:cNvPr>
          <p:cNvSpPr/>
          <p:nvPr/>
        </p:nvSpPr>
        <p:spPr bwMode="auto">
          <a:xfrm>
            <a:off x="2225946" y="4224787"/>
            <a:ext cx="370762" cy="370762"/>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2" name="Mark I2">
            <a:extLst>
              <a:ext uri="{FF2B5EF4-FFF2-40B4-BE49-F238E27FC236}">
                <a16:creationId xmlns:a16="http://schemas.microsoft.com/office/drawing/2014/main" id="{E6AB2C45-C25A-4F45-B7F0-C9530488F3AB}"/>
              </a:ext>
            </a:extLst>
          </p:cNvPr>
          <p:cNvSpPr/>
          <p:nvPr/>
        </p:nvSpPr>
        <p:spPr bwMode="auto">
          <a:xfrm>
            <a:off x="2225946" y="3420506"/>
            <a:ext cx="370762" cy="370762"/>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nvGrpSpPr>
          <p:cNvPr id="124" name="O-fail">
            <a:extLst>
              <a:ext uri="{FF2B5EF4-FFF2-40B4-BE49-F238E27FC236}">
                <a16:creationId xmlns:a16="http://schemas.microsoft.com/office/drawing/2014/main" id="{37E4A37B-E2FB-B844-93B6-99056E6B86DA}"/>
              </a:ext>
            </a:extLst>
          </p:cNvPr>
          <p:cNvGrpSpPr/>
          <p:nvPr/>
        </p:nvGrpSpPr>
        <p:grpSpPr>
          <a:xfrm>
            <a:off x="5753693" y="4688127"/>
            <a:ext cx="538761" cy="1368077"/>
            <a:chOff x="5742394" y="4453514"/>
            <a:chExt cx="538761" cy="1368077"/>
          </a:xfrm>
        </p:grpSpPr>
        <p:pic>
          <p:nvPicPr>
            <p:cNvPr id="125" name="Picture 12" descr="Image result for red x">
              <a:extLst>
                <a:ext uri="{FF2B5EF4-FFF2-40B4-BE49-F238E27FC236}">
                  <a16:creationId xmlns:a16="http://schemas.microsoft.com/office/drawing/2014/main" id="{59C22432-1CEB-FD46-97BB-1117D4368EE0}"/>
                </a:ext>
              </a:extLst>
            </p:cNvPr>
            <p:cNvPicPr>
              <a:picLocks noChangeAspect="1" noChangeArrowheads="1"/>
            </p:cNvPicPr>
            <p:nvPr/>
          </p:nvPicPr>
          <p:blipFill>
            <a:blip r:embed="rId10" cstate="email">
              <a:extLst>
                <a:ext uri="{BEBA8EAE-BF5A-486C-A8C5-ECC9F3942E4B}">
                  <a14:imgProps xmlns:a14="http://schemas.microsoft.com/office/drawing/2010/main">
                    <a14:imgLayer r:embed="rId12">
                      <a14:imgEffect>
                        <a14:backgroundRemoval t="3556" b="99556" l="1778" r="96000">
                          <a14:foregroundMark x1="6222" y1="82222" x2="6222" y2="82222"/>
                          <a14:foregroundMark x1="6222" y1="82222" x2="6222" y2="82222"/>
                          <a14:foregroundMark x1="2222" y1="83556" x2="2222" y2="83556"/>
                          <a14:foregroundMark x1="14222" y1="96000" x2="14222" y2="96000"/>
                          <a14:foregroundMark x1="13778" y1="99556" x2="13778" y2="99556"/>
                          <a14:foregroundMark x1="92889" y1="16889" x2="92889" y2="16889"/>
                          <a14:foregroundMark x1="94667" y1="13333" x2="94667" y2="13333"/>
                          <a14:foregroundMark x1="96000" y1="12444" x2="96000" y2="12444"/>
                          <a14:foregroundMark x1="86667" y1="7111" x2="86667" y2="7111"/>
                          <a14:foregroundMark x1="29778" y1="3556" x2="29778" y2="3556"/>
                        </a14:backgroundRemoval>
                      </a14:imgEffect>
                    </a14:imgLayer>
                  </a14:imgProps>
                </a:ext>
                <a:ext uri="{28A0092B-C50C-407E-A947-70E740481C1C}">
                  <a14:useLocalDpi xmlns:a14="http://schemas.microsoft.com/office/drawing/2010/main"/>
                </a:ext>
              </a:extLst>
            </a:blip>
            <a:srcRect/>
            <a:stretch>
              <a:fillRect/>
            </a:stretch>
          </p:blipFill>
          <p:spPr bwMode="auto">
            <a:xfrm>
              <a:off x="5742394" y="5282830"/>
              <a:ext cx="538761" cy="538761"/>
            </a:xfrm>
            <a:prstGeom prst="rect">
              <a:avLst/>
            </a:prstGeom>
            <a:noFill/>
            <a:extLst>
              <a:ext uri="{909E8E84-426E-40DD-AFC4-6F175D3DCCD1}">
                <a14:hiddenFill xmlns:a14="http://schemas.microsoft.com/office/drawing/2010/main">
                  <a:solidFill>
                    <a:srgbClr val="FFFFFF"/>
                  </a:solidFill>
                </a14:hiddenFill>
              </a:ext>
            </a:extLst>
          </p:spPr>
        </p:pic>
        <p:cxnSp>
          <p:nvCxnSpPr>
            <p:cNvPr id="126" name="Straight Arrow Connector 125">
              <a:extLst>
                <a:ext uri="{FF2B5EF4-FFF2-40B4-BE49-F238E27FC236}">
                  <a16:creationId xmlns:a16="http://schemas.microsoft.com/office/drawing/2014/main" id="{9BB29722-A7CB-7B49-A08F-9CF39194B145}"/>
                </a:ext>
              </a:extLst>
            </p:cNvPr>
            <p:cNvCxnSpPr>
              <a:cxnSpLocks/>
              <a:stCxn id="106" idx="4"/>
              <a:endCxn id="127" idx="0"/>
            </p:cNvCxnSpPr>
            <p:nvPr/>
          </p:nvCxnSpPr>
          <p:spPr bwMode="auto">
            <a:xfrm flipH="1">
              <a:off x="6011774" y="4453514"/>
              <a:ext cx="1" cy="509870"/>
            </a:xfrm>
            <a:prstGeom prst="straightConnector1">
              <a:avLst/>
            </a:prstGeom>
            <a:noFill/>
            <a:ln w="38100" cap="flat" cmpd="sng" algn="ctr">
              <a:solidFill>
                <a:schemeClr val="accent3"/>
              </a:solidFill>
              <a:prstDash val="solid"/>
              <a:round/>
              <a:headEnd type="none" w="med" len="med"/>
              <a:tailEnd type="triangle"/>
            </a:ln>
            <a:effectLst/>
          </p:spPr>
        </p:cxnSp>
        <p:sp>
          <p:nvSpPr>
            <p:cNvPr id="127" name="TextBox 126">
              <a:extLst>
                <a:ext uri="{FF2B5EF4-FFF2-40B4-BE49-F238E27FC236}">
                  <a16:creationId xmlns:a16="http://schemas.microsoft.com/office/drawing/2014/main" id="{24EFC956-47F8-0342-9015-3FC513B891CC}"/>
                </a:ext>
              </a:extLst>
            </p:cNvPr>
            <p:cNvSpPr txBox="1"/>
            <p:nvPr/>
          </p:nvSpPr>
          <p:spPr>
            <a:xfrm>
              <a:off x="5840092" y="4963384"/>
              <a:ext cx="343364" cy="319446"/>
            </a:xfrm>
            <a:prstGeom prst="rect">
              <a:avLst/>
            </a:prstGeom>
            <a:noFill/>
          </p:spPr>
          <p:txBody>
            <a:bodyPr wrap="square" rtlCol="0">
              <a:spAutoFit/>
            </a:bodyPr>
            <a:lstStyle/>
            <a:p>
              <a:r>
                <a:rPr lang="en-US" sz="1800" dirty="0">
                  <a:latin typeface="Calibri" panose="020F0502020204030204" pitchFamily="34" charset="0"/>
                </a:rPr>
                <a:t>…</a:t>
              </a:r>
            </a:p>
          </p:txBody>
        </p:sp>
      </p:grpSp>
      <p:grpSp>
        <p:nvGrpSpPr>
          <p:cNvPr id="128" name="O N2">
            <a:extLst>
              <a:ext uri="{FF2B5EF4-FFF2-40B4-BE49-F238E27FC236}">
                <a16:creationId xmlns:a16="http://schemas.microsoft.com/office/drawing/2014/main" id="{904F9021-298C-DE47-9463-BE86214B00A7}"/>
              </a:ext>
            </a:extLst>
          </p:cNvPr>
          <p:cNvGrpSpPr/>
          <p:nvPr/>
        </p:nvGrpSpPr>
        <p:grpSpPr>
          <a:xfrm>
            <a:off x="5735995" y="3308110"/>
            <a:ext cx="2686475" cy="574158"/>
            <a:chOff x="5349319" y="3328655"/>
            <a:chExt cx="2686475" cy="574158"/>
          </a:xfrm>
        </p:grpSpPr>
        <p:sp>
          <p:nvSpPr>
            <p:cNvPr id="129" name="Oval 128">
              <a:extLst>
                <a:ext uri="{FF2B5EF4-FFF2-40B4-BE49-F238E27FC236}">
                  <a16:creationId xmlns:a16="http://schemas.microsoft.com/office/drawing/2014/main" id="{436E2D3F-8FDF-9348-92BF-CAB20CE85D14}"/>
                </a:ext>
              </a:extLst>
            </p:cNvPr>
            <p:cNvSpPr/>
            <p:nvPr/>
          </p:nvSpPr>
          <p:spPr bwMode="auto">
            <a:xfrm>
              <a:off x="5349319" y="3328655"/>
              <a:ext cx="574158" cy="574158"/>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30" name="TextBox 129">
              <a:extLst>
                <a:ext uri="{FF2B5EF4-FFF2-40B4-BE49-F238E27FC236}">
                  <a16:creationId xmlns:a16="http://schemas.microsoft.com/office/drawing/2014/main" id="{64210F3B-64E7-934E-A6C6-3F5972AACED9}"/>
                </a:ext>
              </a:extLst>
            </p:cNvPr>
            <p:cNvSpPr txBox="1"/>
            <p:nvPr/>
          </p:nvSpPr>
          <p:spPr>
            <a:xfrm>
              <a:off x="6191250" y="3458768"/>
              <a:ext cx="1844544" cy="344710"/>
            </a:xfrm>
            <a:prstGeom prst="rect">
              <a:avLst/>
            </a:prstGeom>
            <a:noFill/>
          </p:spPr>
          <p:txBody>
            <a:bodyPr wrap="none" rtlCol="0">
              <a:spAutoFit/>
            </a:bodyPr>
            <a:lstStyle/>
            <a:p>
              <a:r>
                <a:rPr lang="en-US" sz="2000" dirty="0">
                  <a:latin typeface="Calibri" panose="020F0502020204030204" pitchFamily="34" charset="0"/>
                </a:rPr>
                <a:t>Node 1, offset 2</a:t>
              </a:r>
            </a:p>
          </p:txBody>
        </p:sp>
      </p:grpSp>
      <p:grpSp>
        <p:nvGrpSpPr>
          <p:cNvPr id="131" name="First node">
            <a:extLst>
              <a:ext uri="{FF2B5EF4-FFF2-40B4-BE49-F238E27FC236}">
                <a16:creationId xmlns:a16="http://schemas.microsoft.com/office/drawing/2014/main" id="{45790C23-4C94-2E4B-A5D1-E4DEE28A8D7F}"/>
              </a:ext>
            </a:extLst>
          </p:cNvPr>
          <p:cNvGrpSpPr/>
          <p:nvPr/>
        </p:nvGrpSpPr>
        <p:grpSpPr>
          <a:xfrm>
            <a:off x="2116495" y="2498485"/>
            <a:ext cx="2686475" cy="574158"/>
            <a:chOff x="1729819" y="2519030"/>
            <a:chExt cx="2686475" cy="574158"/>
          </a:xfrm>
        </p:grpSpPr>
        <p:sp>
          <p:nvSpPr>
            <p:cNvPr id="132" name="Oval 131">
              <a:extLst>
                <a:ext uri="{FF2B5EF4-FFF2-40B4-BE49-F238E27FC236}">
                  <a16:creationId xmlns:a16="http://schemas.microsoft.com/office/drawing/2014/main" id="{A92486EA-DEDE-224B-B465-C4D13110BC9E}"/>
                </a:ext>
              </a:extLst>
            </p:cNvPr>
            <p:cNvSpPr/>
            <p:nvPr/>
          </p:nvSpPr>
          <p:spPr bwMode="auto">
            <a:xfrm>
              <a:off x="1729819" y="2519030"/>
              <a:ext cx="574158" cy="574158"/>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33" name="TextBox 132">
              <a:extLst>
                <a:ext uri="{FF2B5EF4-FFF2-40B4-BE49-F238E27FC236}">
                  <a16:creationId xmlns:a16="http://schemas.microsoft.com/office/drawing/2014/main" id="{C5A85141-89A6-2A47-97A3-0E52A2FB7230}"/>
                </a:ext>
              </a:extLst>
            </p:cNvPr>
            <p:cNvSpPr txBox="1"/>
            <p:nvPr/>
          </p:nvSpPr>
          <p:spPr>
            <a:xfrm>
              <a:off x="2571750" y="2667000"/>
              <a:ext cx="1844544" cy="344710"/>
            </a:xfrm>
            <a:prstGeom prst="rect">
              <a:avLst/>
            </a:prstGeom>
            <a:noFill/>
          </p:spPr>
          <p:txBody>
            <a:bodyPr wrap="none" rtlCol="0">
              <a:spAutoFit/>
            </a:bodyPr>
            <a:lstStyle/>
            <a:p>
              <a:r>
                <a:rPr lang="en-US" sz="2000" dirty="0">
                  <a:latin typeface="Calibri" panose="020F0502020204030204" pitchFamily="34" charset="0"/>
                </a:rPr>
                <a:t>Node 1, offset 1</a:t>
              </a:r>
            </a:p>
          </p:txBody>
        </p:sp>
      </p:grpSp>
      <p:sp>
        <p:nvSpPr>
          <p:cNvPr id="134" name="Title 2">
            <a:extLst>
              <a:ext uri="{FF2B5EF4-FFF2-40B4-BE49-F238E27FC236}">
                <a16:creationId xmlns:a16="http://schemas.microsoft.com/office/drawing/2014/main" id="{7146E272-953A-2B49-825C-8972137C6289}"/>
              </a:ext>
            </a:extLst>
          </p:cNvPr>
          <p:cNvSpPr txBox="1">
            <a:spLocks/>
          </p:cNvSpPr>
          <p:nvPr/>
        </p:nvSpPr>
        <p:spPr bwMode="auto">
          <a:xfrm>
            <a:off x="907193" y="1053104"/>
            <a:ext cx="1876046" cy="638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3200" b="1">
                <a:ln>
                  <a:noFill/>
                </a:ln>
                <a:solidFill>
                  <a:schemeClr val="tx1"/>
                </a:solidFill>
                <a:latin typeface="Gill Sans MT" panose="020B0502020104020203" pitchFamily="34" charset="77"/>
                <a:ea typeface="+mj-ea"/>
                <a:cs typeface="+mj-cs"/>
              </a:defRPr>
            </a:lvl1pPr>
            <a:lvl2pPr algn="l" rtl="0" fontAlgn="base">
              <a:lnSpc>
                <a:spcPct val="90000"/>
              </a:lnSpc>
              <a:spcBef>
                <a:spcPct val="0"/>
              </a:spcBef>
              <a:spcAft>
                <a:spcPct val="0"/>
              </a:spcAft>
              <a:defRPr sz="3200" b="1">
                <a:solidFill>
                  <a:schemeClr val="bg1"/>
                </a:solidFill>
                <a:latin typeface="Arial" pitchFamily="34" charset="0"/>
                <a:cs typeface="Arial" pitchFamily="34" charset="0"/>
              </a:defRPr>
            </a:lvl2pPr>
            <a:lvl3pPr algn="l" rtl="0" fontAlgn="base">
              <a:lnSpc>
                <a:spcPct val="90000"/>
              </a:lnSpc>
              <a:spcBef>
                <a:spcPct val="0"/>
              </a:spcBef>
              <a:spcAft>
                <a:spcPct val="0"/>
              </a:spcAft>
              <a:defRPr sz="3200" b="1">
                <a:solidFill>
                  <a:schemeClr val="bg1"/>
                </a:solidFill>
                <a:latin typeface="Arial" pitchFamily="34" charset="0"/>
                <a:cs typeface="Arial" pitchFamily="34" charset="0"/>
              </a:defRPr>
            </a:lvl3pPr>
            <a:lvl4pPr algn="l" rtl="0" fontAlgn="base">
              <a:lnSpc>
                <a:spcPct val="90000"/>
              </a:lnSpc>
              <a:spcBef>
                <a:spcPct val="0"/>
              </a:spcBef>
              <a:spcAft>
                <a:spcPct val="0"/>
              </a:spcAft>
              <a:defRPr sz="3200" b="1">
                <a:solidFill>
                  <a:schemeClr val="bg1"/>
                </a:solidFill>
                <a:latin typeface="Arial" pitchFamily="34" charset="0"/>
                <a:cs typeface="Arial" pitchFamily="34" charset="0"/>
              </a:defRPr>
            </a:lvl4pPr>
            <a:lvl5pPr algn="l" rtl="0" fontAlgn="base">
              <a:lnSpc>
                <a:spcPct val="90000"/>
              </a:lnSpc>
              <a:spcBef>
                <a:spcPct val="0"/>
              </a:spcBef>
              <a:spcAft>
                <a:spcPct val="0"/>
              </a:spcAft>
              <a:defRPr sz="3200" b="1">
                <a:solidFill>
                  <a:schemeClr val="bg1"/>
                </a:solidFill>
                <a:latin typeface="Arial" pitchFamily="34" charset="0"/>
                <a:cs typeface="Arial" pitchFamily="34" charset="0"/>
              </a:defRPr>
            </a:lvl5pPr>
            <a:lvl6pPr marL="457200" algn="l" rtl="0" fontAlgn="base">
              <a:lnSpc>
                <a:spcPct val="90000"/>
              </a:lnSpc>
              <a:spcBef>
                <a:spcPct val="0"/>
              </a:spcBef>
              <a:spcAft>
                <a:spcPct val="0"/>
              </a:spcAft>
              <a:defRPr sz="3200" b="1">
                <a:solidFill>
                  <a:schemeClr val="bg1"/>
                </a:solidFill>
                <a:latin typeface="Arial" pitchFamily="34" charset="0"/>
                <a:cs typeface="Arial" pitchFamily="34" charset="0"/>
              </a:defRPr>
            </a:lvl6pPr>
            <a:lvl7pPr marL="914400" algn="l" rtl="0" fontAlgn="base">
              <a:lnSpc>
                <a:spcPct val="90000"/>
              </a:lnSpc>
              <a:spcBef>
                <a:spcPct val="0"/>
              </a:spcBef>
              <a:spcAft>
                <a:spcPct val="0"/>
              </a:spcAft>
              <a:defRPr sz="3200" b="1">
                <a:solidFill>
                  <a:schemeClr val="bg1"/>
                </a:solidFill>
                <a:latin typeface="Arial" pitchFamily="34" charset="0"/>
                <a:cs typeface="Arial" pitchFamily="34" charset="0"/>
              </a:defRPr>
            </a:lvl7pPr>
            <a:lvl8pPr marL="1371600" algn="l" rtl="0" fontAlgn="base">
              <a:lnSpc>
                <a:spcPct val="90000"/>
              </a:lnSpc>
              <a:spcBef>
                <a:spcPct val="0"/>
              </a:spcBef>
              <a:spcAft>
                <a:spcPct val="0"/>
              </a:spcAft>
              <a:defRPr sz="3200" b="1">
                <a:solidFill>
                  <a:schemeClr val="bg1"/>
                </a:solidFill>
                <a:latin typeface="Arial" pitchFamily="34" charset="0"/>
                <a:cs typeface="Arial" pitchFamily="34" charset="0"/>
              </a:defRPr>
            </a:lvl8pPr>
            <a:lvl9pPr marL="1828800" algn="l" rtl="0" fontAlgn="base">
              <a:lnSpc>
                <a:spcPct val="90000"/>
              </a:lnSpc>
              <a:spcBef>
                <a:spcPct val="0"/>
              </a:spcBef>
              <a:spcAft>
                <a:spcPct val="0"/>
              </a:spcAft>
              <a:defRPr sz="3200" b="1">
                <a:solidFill>
                  <a:schemeClr val="bg1"/>
                </a:solidFill>
                <a:latin typeface="Arial" pitchFamily="34" charset="0"/>
                <a:cs typeface="Arial" pitchFamily="34" charset="0"/>
              </a:defRPr>
            </a:lvl9pPr>
          </a:lstStyle>
          <a:p>
            <a:pPr>
              <a:buClrTx/>
              <a:buSzTx/>
              <a:buFontTx/>
            </a:pPr>
            <a:r>
              <a:rPr lang="en-US" sz="4000" b="0" kern="0" dirty="0">
                <a:latin typeface="Calibri" panose="020F0502020204030204" pitchFamily="34" charset="0"/>
              </a:rPr>
              <a:t>“aa…a!”</a:t>
            </a:r>
          </a:p>
        </p:txBody>
      </p:sp>
      <p:grpSp>
        <p:nvGrpSpPr>
          <p:cNvPr id="136" name="O-loop 2">
            <a:extLst>
              <a:ext uri="{FF2B5EF4-FFF2-40B4-BE49-F238E27FC236}">
                <a16:creationId xmlns:a16="http://schemas.microsoft.com/office/drawing/2014/main" id="{793D2121-1DA4-794F-8130-5C0862804CF4}"/>
              </a:ext>
            </a:extLst>
          </p:cNvPr>
          <p:cNvGrpSpPr/>
          <p:nvPr/>
        </p:nvGrpSpPr>
        <p:grpSpPr>
          <a:xfrm>
            <a:off x="2395621" y="3733000"/>
            <a:ext cx="3619500" cy="360424"/>
            <a:chOff x="2422625" y="2927932"/>
            <a:chExt cx="3619500" cy="360424"/>
          </a:xfrm>
        </p:grpSpPr>
        <p:cxnSp>
          <p:nvCxnSpPr>
            <p:cNvPr id="137" name="Straight Arrow Connector 136">
              <a:extLst>
                <a:ext uri="{FF2B5EF4-FFF2-40B4-BE49-F238E27FC236}">
                  <a16:creationId xmlns:a16="http://schemas.microsoft.com/office/drawing/2014/main" id="{07FABD19-0272-B840-96B2-E495B823E7F0}"/>
                </a:ext>
              </a:extLst>
            </p:cNvPr>
            <p:cNvCxnSpPr>
              <a:stCxn id="96" idx="4"/>
              <a:endCxn id="106" idx="0"/>
            </p:cNvCxnSpPr>
            <p:nvPr/>
          </p:nvCxnSpPr>
          <p:spPr bwMode="auto">
            <a:xfrm>
              <a:off x="2422625" y="3056655"/>
              <a:ext cx="3619500" cy="231701"/>
            </a:xfrm>
            <a:prstGeom prst="straightConnector1">
              <a:avLst/>
            </a:prstGeom>
            <a:noFill/>
            <a:ln w="38100" cap="flat" cmpd="sng" algn="ctr">
              <a:solidFill>
                <a:schemeClr val="accent3"/>
              </a:solidFill>
              <a:prstDash val="solid"/>
              <a:round/>
              <a:headEnd type="none" w="med" len="med"/>
              <a:tailEnd type="triangle"/>
            </a:ln>
            <a:effectLst/>
          </p:spPr>
        </p:cxnSp>
        <p:sp>
          <p:nvSpPr>
            <p:cNvPr id="138" name="TextBox 137">
              <a:extLst>
                <a:ext uri="{FF2B5EF4-FFF2-40B4-BE49-F238E27FC236}">
                  <a16:creationId xmlns:a16="http://schemas.microsoft.com/office/drawing/2014/main" id="{EFC37042-9883-9F4B-B469-EBDE841CB917}"/>
                </a:ext>
              </a:extLst>
            </p:cNvPr>
            <p:cNvSpPr txBox="1"/>
            <p:nvPr/>
          </p:nvSpPr>
          <p:spPr>
            <a:xfrm>
              <a:off x="4337889" y="2927932"/>
              <a:ext cx="1499065" cy="294248"/>
            </a:xfrm>
            <a:prstGeom prst="rect">
              <a:avLst/>
            </a:prstGeom>
            <a:noFill/>
          </p:spPr>
          <p:txBody>
            <a:bodyPr wrap="none" rtlCol="0">
              <a:spAutoFit/>
            </a:bodyPr>
            <a:lstStyle/>
            <a:p>
              <a:r>
                <a:rPr lang="en-US" i="1" dirty="0">
                  <a:latin typeface="Calibri" panose="020F0502020204030204" pitchFamily="34" charset="0"/>
                </a:rPr>
                <a:t>“a” (</a:t>
              </a:r>
              <a:r>
                <a:rPr lang="en-US" b="1" i="1" dirty="0">
                  <a:latin typeface="Calibri" panose="020F0502020204030204" pitchFamily="34" charset="0"/>
                </a:rPr>
                <a:t>outer</a:t>
              </a:r>
              <a:r>
                <a:rPr lang="en-US" i="1" dirty="0">
                  <a:latin typeface="Calibri" panose="020F0502020204030204" pitchFamily="34" charset="0"/>
                </a:rPr>
                <a:t> loop)</a:t>
              </a:r>
            </a:p>
          </p:txBody>
        </p:sp>
      </p:grpSp>
      <p:pic>
        <p:nvPicPr>
          <p:cNvPr id="139" name="Short-circuit N1O2" descr="Image result for red x">
            <a:extLst>
              <a:ext uri="{FF2B5EF4-FFF2-40B4-BE49-F238E27FC236}">
                <a16:creationId xmlns:a16="http://schemas.microsoft.com/office/drawing/2014/main" id="{8A6D95E8-9871-EF48-A8B6-72D44F50BF02}"/>
              </a:ext>
            </a:extLst>
          </p:cNvPr>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3556" b="99556" l="1778" r="96000">
                        <a14:foregroundMark x1="6222" y1="82222" x2="6222" y2="82222"/>
                        <a14:foregroundMark x1="6222" y1="82222" x2="6222" y2="82222"/>
                        <a14:foregroundMark x1="2222" y1="83556" x2="2222" y2="83556"/>
                        <a14:foregroundMark x1="14222" y1="96000" x2="14222" y2="96000"/>
                        <a14:foregroundMark x1="13778" y1="99556" x2="13778" y2="99556"/>
                        <a14:foregroundMark x1="92889" y1="16889" x2="92889" y2="16889"/>
                        <a14:foregroundMark x1="94667" y1="13333" x2="94667" y2="13333"/>
                        <a14:foregroundMark x1="96000" y1="12444" x2="96000" y2="12444"/>
                        <a14:foregroundMark x1="86667" y1="7111" x2="86667" y2="7111"/>
                        <a14:foregroundMark x1="29778" y1="3556" x2="29778" y2="3556"/>
                      </a14:backgroundRemoval>
                    </a14:imgEffect>
                  </a14:imgLayer>
                </a14:imgProps>
              </a:ext>
              <a:ext uri="{28A0092B-C50C-407E-A947-70E740481C1C}">
                <a14:useLocalDpi xmlns:a14="http://schemas.microsoft.com/office/drawing/2010/main"/>
              </a:ext>
            </a:extLst>
          </a:blip>
          <a:srcRect/>
          <a:stretch>
            <a:fillRect/>
          </a:stretch>
        </p:blipFill>
        <p:spPr bwMode="auto">
          <a:xfrm>
            <a:off x="6119221" y="3153473"/>
            <a:ext cx="395544" cy="395544"/>
          </a:xfrm>
          <a:prstGeom prst="rect">
            <a:avLst/>
          </a:prstGeom>
          <a:noFill/>
          <a:extLst>
            <a:ext uri="{909E8E84-426E-40DD-AFC4-6F175D3DCCD1}">
              <a14:hiddenFill xmlns:a14="http://schemas.microsoft.com/office/drawing/2010/main">
                <a:solidFill>
                  <a:srgbClr val="FFFFFF"/>
                </a:solidFill>
              </a14:hiddenFill>
            </a:ext>
          </a:extLst>
        </p:spPr>
      </p:pic>
      <p:pic>
        <p:nvPicPr>
          <p:cNvPr id="140" name="Short-circuit N1O3" descr="Image result for red x">
            <a:extLst>
              <a:ext uri="{FF2B5EF4-FFF2-40B4-BE49-F238E27FC236}">
                <a16:creationId xmlns:a16="http://schemas.microsoft.com/office/drawing/2014/main" id="{E5DFBA60-E528-7841-BC2A-97729C8D4A9F}"/>
              </a:ext>
            </a:extLst>
          </p:cNvPr>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3556" b="99556" l="1778" r="96000">
                        <a14:foregroundMark x1="6222" y1="82222" x2="6222" y2="82222"/>
                        <a14:foregroundMark x1="6222" y1="82222" x2="6222" y2="82222"/>
                        <a14:foregroundMark x1="2222" y1="83556" x2="2222" y2="83556"/>
                        <a14:foregroundMark x1="14222" y1="96000" x2="14222" y2="96000"/>
                        <a14:foregroundMark x1="13778" y1="99556" x2="13778" y2="99556"/>
                        <a14:foregroundMark x1="92889" y1="16889" x2="92889" y2="16889"/>
                        <a14:foregroundMark x1="94667" y1="13333" x2="94667" y2="13333"/>
                        <a14:foregroundMark x1="96000" y1="12444" x2="96000" y2="12444"/>
                        <a14:foregroundMark x1="86667" y1="7111" x2="86667" y2="7111"/>
                        <a14:foregroundMark x1="29778" y1="3556" x2="29778" y2="3556"/>
                      </a14:backgroundRemoval>
                    </a14:imgEffect>
                  </a14:imgLayer>
                </a14:imgProps>
              </a:ext>
              <a:ext uri="{28A0092B-C50C-407E-A947-70E740481C1C}">
                <a14:useLocalDpi xmlns:a14="http://schemas.microsoft.com/office/drawing/2010/main"/>
              </a:ext>
            </a:extLst>
          </a:blip>
          <a:srcRect/>
          <a:stretch>
            <a:fillRect/>
          </a:stretch>
        </p:blipFill>
        <p:spPr bwMode="auto">
          <a:xfrm>
            <a:off x="6119221" y="4081602"/>
            <a:ext cx="395544" cy="395544"/>
          </a:xfrm>
          <a:prstGeom prst="rect">
            <a:avLst/>
          </a:prstGeom>
          <a:noFill/>
          <a:extLst>
            <a:ext uri="{909E8E84-426E-40DD-AFC4-6F175D3DCCD1}">
              <a14:hiddenFill xmlns:a14="http://schemas.microsoft.com/office/drawing/2010/main">
                <a:solidFill>
                  <a:srgbClr val="FFFFFF"/>
                </a:solidFill>
              </a14:hiddenFill>
            </a:ext>
          </a:extLst>
        </p:spPr>
      </p:pic>
      <p:sp>
        <p:nvSpPr>
          <p:cNvPr id="141" name="TextBox 140">
            <a:extLst>
              <a:ext uri="{FF2B5EF4-FFF2-40B4-BE49-F238E27FC236}">
                <a16:creationId xmlns:a16="http://schemas.microsoft.com/office/drawing/2014/main" id="{638E86C7-3D2F-EF42-BAD4-FBC49C332F32}"/>
              </a:ext>
            </a:extLst>
          </p:cNvPr>
          <p:cNvSpPr txBox="1"/>
          <p:nvPr/>
        </p:nvSpPr>
        <p:spPr>
          <a:xfrm>
            <a:off x="6576959" y="4244082"/>
            <a:ext cx="1844544" cy="344710"/>
          </a:xfrm>
          <a:prstGeom prst="rect">
            <a:avLst/>
          </a:prstGeom>
          <a:noFill/>
        </p:spPr>
        <p:txBody>
          <a:bodyPr wrap="none" rtlCol="0">
            <a:spAutoFit/>
          </a:bodyPr>
          <a:lstStyle/>
          <a:p>
            <a:r>
              <a:rPr lang="en-US" sz="2000" dirty="0">
                <a:latin typeface="Calibri" panose="020F0502020204030204" pitchFamily="34" charset="0"/>
              </a:rPr>
              <a:t>Node 1, offset 3</a:t>
            </a:r>
          </a:p>
        </p:txBody>
      </p:sp>
    </p:spTree>
    <p:extLst>
      <p:ext uri="{BB962C8B-B14F-4D97-AF65-F5344CB8AC3E}">
        <p14:creationId xmlns:p14="http://schemas.microsoft.com/office/powerpoint/2010/main" val="83407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36"/>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34"/>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31"/>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28"/>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24"/>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22"/>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21"/>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17"/>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14"/>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06"/>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11"/>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08"/>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104"/>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101"/>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98"/>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141"/>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95"/>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139"/>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140"/>
                                        </p:tgtEl>
                                        <p:attrNameLst>
                                          <p:attrName>style.visibility</p:attrName>
                                        </p:attrNameLst>
                                      </p:cBhvr>
                                      <p:to>
                                        <p:strVal val="hidden"/>
                                      </p:to>
                                    </p:set>
                                  </p:childTnLst>
                                </p:cTn>
                              </p:par>
                              <p:par>
                                <p:cTn id="113" presetID="1" presetClass="entr" presetSubtype="0" fill="hold" nodeType="withEffect">
                                  <p:stCondLst>
                                    <p:cond delay="0"/>
                                  </p:stCondLst>
                                  <p:childTnLst>
                                    <p:set>
                                      <p:cBhvr>
                                        <p:cTn id="114" dur="1" fill="hold">
                                          <p:stCondLst>
                                            <p:cond delay="0"/>
                                          </p:stCondLst>
                                        </p:cTn>
                                        <p:tgtEl>
                                          <p:spTgt spid="1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0"/>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2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29"/>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30"/>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28"/>
                                        </p:tgtEl>
                                        <p:attrNameLst>
                                          <p:attrName>style.visibility</p:attrName>
                                        </p:attrNameLst>
                                      </p:cBhvr>
                                      <p:to>
                                        <p:strVal val="hidden"/>
                                      </p:to>
                                    </p:set>
                                  </p:childTnLst>
                                </p:cTn>
                              </p:par>
                              <p:par>
                                <p:cTn id="133" presetID="0" presetClass="path" presetSubtype="0" accel="50000" decel="50000" fill="hold" nodeType="withEffect">
                                  <p:stCondLst>
                                    <p:cond delay="0"/>
                                  </p:stCondLst>
                                  <p:childTnLst>
                                    <p:animMotion origin="layout" path="M 5.55556E-7 2.59259E-6 L -0.87969 -0.59399 " pathEditMode="relative" rAng="0" ptsTypes="AA">
                                      <p:cBhvr>
                                        <p:cTn id="134" dur="500" fill="hold"/>
                                        <p:tgtEl>
                                          <p:spTgt spid="14"/>
                                        </p:tgtEl>
                                        <p:attrNameLst>
                                          <p:attrName>ppt_x</p:attrName>
                                          <p:attrName>ppt_y</p:attrName>
                                        </p:attrNameLst>
                                      </p:cBhvr>
                                      <p:rCtr x="-43872" y="-30255"/>
                                    </p:animMotion>
                                  </p:childTnLst>
                                </p:cTn>
                              </p:par>
                            </p:childTnLst>
                          </p:cTn>
                        </p:par>
                        <p:par>
                          <p:cTn id="135" fill="hold">
                            <p:stCondLst>
                              <p:cond delay="500"/>
                            </p:stCondLst>
                            <p:childTnLst>
                              <p:par>
                                <p:cTn id="136" presetID="1" presetClass="entr" presetSubtype="0" fill="hold" nodeType="afterEffect">
                                  <p:stCondLst>
                                    <p:cond delay="0"/>
                                  </p:stCondLst>
                                  <p:childTnLst>
                                    <p:set>
                                      <p:cBhvr>
                                        <p:cTn id="137" dur="1" fill="hold">
                                          <p:stCondLst>
                                            <p:cond delay="0"/>
                                          </p:stCondLst>
                                        </p:cTn>
                                        <p:tgtEl>
                                          <p:spTgt spid="19"/>
                                        </p:tgtEl>
                                        <p:attrNameLst>
                                          <p:attrName>style.visibility</p:attrName>
                                        </p:attrNameLst>
                                      </p:cBhvr>
                                      <p:to>
                                        <p:strVal val="visible"/>
                                      </p:to>
                                    </p:set>
                                  </p:childTnLst>
                                </p:cTn>
                              </p:par>
                              <p:par>
                                <p:cTn id="138" presetID="1" presetClass="exit" presetSubtype="0" fill="hold" nodeType="withEffect">
                                  <p:stCondLst>
                                    <p:cond delay="0"/>
                                  </p:stCondLst>
                                  <p:childTnLst>
                                    <p:set>
                                      <p:cBhvr>
                                        <p:cTn id="139" dur="1" fill="hold">
                                          <p:stCondLst>
                                            <p:cond delay="0"/>
                                          </p:stCondLst>
                                        </p:cTn>
                                        <p:tgtEl>
                                          <p:spTgt spid="1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nodeType="clickEffect">
                                  <p:stCondLst>
                                    <p:cond delay="0"/>
                                  </p:stCondLst>
                                  <p:childTnLst>
                                    <p:set>
                                      <p:cBhvr>
                                        <p:cTn id="143" dur="1" fill="hold">
                                          <p:stCondLst>
                                            <p:cond delay="0"/>
                                          </p:stCondLst>
                                        </p:cTn>
                                        <p:tgtEl>
                                          <p:spTgt spid="42"/>
                                        </p:tgtEl>
                                        <p:attrNameLst>
                                          <p:attrName>style.visibility</p:attrName>
                                        </p:attrNameLst>
                                      </p:cBhvr>
                                      <p:to>
                                        <p:strVal val="visible"/>
                                      </p:to>
                                    </p:set>
                                  </p:childTnLst>
                                </p:cTn>
                              </p:par>
                              <p:par>
                                <p:cTn id="144" presetID="9" presetClass="emph" presetSubtype="0" nodeType="withEffect">
                                  <p:stCondLst>
                                    <p:cond delay="0"/>
                                  </p:stCondLst>
                                  <p:childTnLst>
                                    <p:set>
                                      <p:cBhvr>
                                        <p:cTn id="145" dur="indefinite"/>
                                        <p:tgtEl>
                                          <p:spTgt spid="19"/>
                                        </p:tgtEl>
                                        <p:attrNameLst>
                                          <p:attrName>style.opacity</p:attrName>
                                        </p:attrNameLst>
                                      </p:cBhvr>
                                      <p:to>
                                        <p:strVal val="0.5"/>
                                      </p:to>
                                    </p:set>
                                    <p:animEffect filter="image" prLst="opacity: 0.5">
                                      <p:cBhvr rctx="IE">
                                        <p:cTn id="146" dur="indefinite"/>
                                        <p:tgtEl>
                                          <p:spTgt spid="19"/>
                                        </p:tgtEl>
                                      </p:cBhvr>
                                    </p:animEffect>
                                  </p:childTnLst>
                                </p:cTn>
                              </p:par>
                              <p:par>
                                <p:cTn id="147" presetID="1" presetClass="entr" presetSubtype="0" fill="hold" grpId="2" nodeType="withEffect">
                                  <p:stCondLst>
                                    <p:cond delay="0"/>
                                  </p:stCondLst>
                                  <p:childTnLst>
                                    <p:set>
                                      <p:cBhvr>
                                        <p:cTn id="148" dur="1" fill="hold">
                                          <p:stCondLst>
                                            <p:cond delay="0"/>
                                          </p:stCondLst>
                                        </p:cTn>
                                        <p:tgtEl>
                                          <p:spTgt spid="47"/>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48"/>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grpId="0" nodeType="clickEffect">
                                  <p:stCondLst>
                                    <p:cond delay="0"/>
                                  </p:stCondLst>
                                  <p:childTnLst>
                                    <p:set>
                                      <p:cBhvr>
                                        <p:cTn id="156" dur="1" fill="hold">
                                          <p:stCondLst>
                                            <p:cond delay="0"/>
                                          </p:stCondLst>
                                        </p:cTn>
                                        <p:tgtEl>
                                          <p:spTgt spid="47"/>
                                        </p:tgtEl>
                                        <p:attrNameLst>
                                          <p:attrName>style.visibility</p:attrName>
                                        </p:attrNameLst>
                                      </p:cBhvr>
                                      <p:to>
                                        <p:strVal val="hidden"/>
                                      </p:to>
                                    </p:set>
                                  </p:childTnLst>
                                </p:cTn>
                              </p:par>
                              <p:par>
                                <p:cTn id="157" presetID="9" presetClass="emph" presetSubtype="0" nodeType="withEffect">
                                  <p:stCondLst>
                                    <p:cond delay="0"/>
                                  </p:stCondLst>
                                  <p:childTnLst>
                                    <p:set>
                                      <p:cBhvr>
                                        <p:cTn id="158" dur="indefinite"/>
                                        <p:tgtEl>
                                          <p:spTgt spid="48"/>
                                        </p:tgtEl>
                                        <p:attrNameLst>
                                          <p:attrName>style.opacity</p:attrName>
                                        </p:attrNameLst>
                                      </p:cBhvr>
                                      <p:to>
                                        <p:strVal val="0.5"/>
                                      </p:to>
                                    </p:set>
                                    <p:animEffect filter="image" prLst="opacity: 0.5">
                                      <p:cBhvr rctx="IE">
                                        <p:cTn id="159" dur="indefinite"/>
                                        <p:tgtEl>
                                          <p:spTgt spid="48"/>
                                        </p:tgtEl>
                                      </p:cBhvr>
                                    </p:animEffec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nodeType="clickEffect">
                                  <p:stCondLst>
                                    <p:cond delay="0"/>
                                  </p:stCondLst>
                                  <p:childTnLst>
                                    <p:set>
                                      <p:cBhvr>
                                        <p:cTn id="163" dur="1" fill="hold">
                                          <p:stCondLst>
                                            <p:cond delay="0"/>
                                          </p:stCondLst>
                                        </p:cTn>
                                        <p:tgtEl>
                                          <p:spTgt spid="49"/>
                                        </p:tgtEl>
                                        <p:attrNameLst>
                                          <p:attrName>style.visibility</p:attrName>
                                        </p:attrNameLst>
                                      </p:cBhvr>
                                      <p:to>
                                        <p:strVal val="visible"/>
                                      </p:to>
                                    </p:set>
                                  </p:childTnLst>
                                </p:cTn>
                              </p:par>
                            </p:childTnLst>
                          </p:cTn>
                        </p:par>
                      </p:childTnLst>
                    </p:cTn>
                  </p:par>
                  <p:par>
                    <p:cTn id="164" fill="hold">
                      <p:stCondLst>
                        <p:cond delay="indefinite"/>
                      </p:stCondLst>
                      <p:childTnLst>
                        <p:par>
                          <p:cTn id="165" fill="hold">
                            <p:stCondLst>
                              <p:cond delay="0"/>
                            </p:stCondLst>
                            <p:childTnLst>
                              <p:par>
                                <p:cTn id="166" presetID="0" presetClass="path" presetSubtype="0" accel="50000" decel="50000" fill="hold" nodeType="clickEffect">
                                  <p:stCondLst>
                                    <p:cond delay="0"/>
                                  </p:stCondLst>
                                  <p:childTnLst>
                                    <p:animMotion origin="layout" path="M 4.72222E-6 -4.81481E-6 L 0.93836 -0.90347 " pathEditMode="relative" rAng="0" ptsTypes="AA">
                                      <p:cBhvr>
                                        <p:cTn id="167" dur="500" fill="hold"/>
                                        <p:tgtEl>
                                          <p:spTgt spid="42"/>
                                        </p:tgtEl>
                                        <p:attrNameLst>
                                          <p:attrName>ppt_x</p:attrName>
                                          <p:attrName>ppt_y</p:attrName>
                                        </p:attrNameLst>
                                      </p:cBhvr>
                                      <p:rCtr x="46910" y="-45185"/>
                                    </p:animMotion>
                                  </p:childTnLst>
                                </p:cTn>
                              </p:par>
                              <p:par>
                                <p:cTn id="168" presetID="1" presetClass="exit" presetSubtype="0" fill="hold" nodeType="withEffect">
                                  <p:stCondLst>
                                    <p:cond delay="0"/>
                                  </p:stCondLst>
                                  <p:childTnLst>
                                    <p:set>
                                      <p:cBhvr>
                                        <p:cTn id="169" dur="1" fill="hold">
                                          <p:stCondLst>
                                            <p:cond delay="0"/>
                                          </p:stCondLst>
                                        </p:cTn>
                                        <p:tgtEl>
                                          <p:spTgt spid="48"/>
                                        </p:tgtEl>
                                        <p:attrNameLst>
                                          <p:attrName>style.visibility</p:attrName>
                                        </p:attrNameLst>
                                      </p:cBhvr>
                                      <p:to>
                                        <p:strVal val="hidden"/>
                                      </p:to>
                                    </p:set>
                                  </p:childTnLst>
                                </p:cTn>
                              </p:par>
                              <p:par>
                                <p:cTn id="170" presetID="1" presetClass="exit" presetSubtype="0" fill="hold" grpId="1" nodeType="withEffect">
                                  <p:stCondLst>
                                    <p:cond delay="0"/>
                                  </p:stCondLst>
                                  <p:childTnLst>
                                    <p:set>
                                      <p:cBhvr>
                                        <p:cTn id="171" dur="1" fill="hold">
                                          <p:stCondLst>
                                            <p:cond delay="0"/>
                                          </p:stCondLst>
                                        </p:cTn>
                                        <p:tgtEl>
                                          <p:spTgt spid="47"/>
                                        </p:tgtEl>
                                        <p:attrNameLst>
                                          <p:attrName>style.visibility</p:attrName>
                                        </p:attrNameLst>
                                      </p:cBhvr>
                                      <p:to>
                                        <p:strVal val="hidden"/>
                                      </p:to>
                                    </p:set>
                                  </p:childTnLst>
                                </p:cTn>
                              </p:par>
                              <p:par>
                                <p:cTn id="172" presetID="1" presetClass="exit" presetSubtype="0" fill="hold" nodeType="withEffect">
                                  <p:stCondLst>
                                    <p:cond delay="0"/>
                                  </p:stCondLst>
                                  <p:childTnLst>
                                    <p:set>
                                      <p:cBhvr>
                                        <p:cTn id="173" dur="1" fill="hold">
                                          <p:stCondLst>
                                            <p:cond delay="0"/>
                                          </p:stCondLst>
                                        </p:cTn>
                                        <p:tgtEl>
                                          <p:spTgt spid="49"/>
                                        </p:tgtEl>
                                        <p:attrNameLst>
                                          <p:attrName>style.visibility</p:attrName>
                                        </p:attrNameLst>
                                      </p:cBhvr>
                                      <p:to>
                                        <p:strVal val="hidden"/>
                                      </p:to>
                                    </p:set>
                                  </p:childTnLst>
                                </p:cTn>
                              </p:par>
                            </p:childTnLst>
                          </p:cTn>
                        </p:par>
                        <p:par>
                          <p:cTn id="174" fill="hold">
                            <p:stCondLst>
                              <p:cond delay="500"/>
                            </p:stCondLst>
                            <p:childTnLst>
                              <p:par>
                                <p:cTn id="175" presetID="1" presetClass="entr" presetSubtype="0" fill="hold" nodeType="afterEffect">
                                  <p:stCondLst>
                                    <p:cond delay="0"/>
                                  </p:stCondLst>
                                  <p:childTnLst>
                                    <p:set>
                                      <p:cBhvr>
                                        <p:cTn id="176" dur="1" fill="hold">
                                          <p:stCondLst>
                                            <p:cond delay="0"/>
                                          </p:stCondLst>
                                        </p:cTn>
                                        <p:tgtEl>
                                          <p:spTgt spid="50"/>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51"/>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26">
                                            <p:txEl>
                                              <p:pRg st="1" end="1"/>
                                            </p:txEl>
                                          </p:spTgt>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91"/>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nodeType="clickEffect">
                                  <p:stCondLst>
                                    <p:cond delay="0"/>
                                  </p:stCondLst>
                                  <p:childTnLst>
                                    <p:set>
                                      <p:cBhvr>
                                        <p:cTn id="192" dur="1" fill="hold">
                                          <p:stCondLst>
                                            <p:cond delay="0"/>
                                          </p:stCondLst>
                                        </p:cTn>
                                        <p:tgtEl>
                                          <p:spTgt spid="26">
                                            <p:txEl>
                                              <p:pRg st="2" end="2"/>
                                            </p:txEl>
                                          </p:spTgt>
                                        </p:tgtEl>
                                        <p:attrNameLst>
                                          <p:attrName>style.visibility</p:attrName>
                                        </p:attrNameLst>
                                      </p:cBhvr>
                                      <p:to>
                                        <p:strVal val="visible"/>
                                      </p:to>
                                    </p:set>
                                  </p:childTnLst>
                                </p:cTn>
                              </p:par>
                              <p:par>
                                <p:cTn id="193" presetID="1" presetClass="entr" presetSubtype="0" fill="hold" nodeType="withEffect">
                                  <p:stCondLst>
                                    <p:cond delay="0"/>
                                  </p:stCondLst>
                                  <p:childTnLst>
                                    <p:set>
                                      <p:cBhvr>
                                        <p:cTn id="194"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47" grpId="0" animBg="1"/>
      <p:bldP spid="47" grpId="1" animBg="1"/>
      <p:bldP spid="47" grpId="2" animBg="1"/>
      <p:bldP spid="106" grpId="0" animBg="1"/>
      <p:bldP spid="106" grpId="1" animBg="1"/>
      <p:bldP spid="121" grpId="0" animBg="1"/>
      <p:bldP spid="121" grpId="1" animBg="1"/>
      <p:bldP spid="122" grpId="0" animBg="1"/>
      <p:bldP spid="122" grpId="1" animBg="1"/>
      <p:bldP spid="134" grpId="0"/>
      <p:bldP spid="134" grpId="1"/>
      <p:bldP spid="141" grpId="0"/>
      <p:bldP spid="14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DFD1FD-5ED8-2047-BA81-7E57F4D88326}"/>
              </a:ext>
            </a:extLst>
          </p:cNvPr>
          <p:cNvSpPr>
            <a:spLocks noGrp="1"/>
          </p:cNvSpPr>
          <p:nvPr>
            <p:ph type="title"/>
          </p:nvPr>
        </p:nvSpPr>
        <p:spPr/>
        <p:txBody>
          <a:bodyPr/>
          <a:lstStyle/>
          <a:p>
            <a:r>
              <a:rPr lang="en-US" dirty="0"/>
              <a:t>Anecdotes of </a:t>
            </a:r>
            <a:r>
              <a:rPr lang="en-US" dirty="0" err="1"/>
              <a:t>ReDoS</a:t>
            </a:r>
            <a:r>
              <a:rPr lang="en-US" dirty="0"/>
              <a:t> in the wild (non-malicious)</a:t>
            </a:r>
          </a:p>
        </p:txBody>
      </p:sp>
      <p:pic>
        <p:nvPicPr>
          <p:cNvPr id="4" name="CloudFlare" descr="A picture containing drawing&#10;&#10;Description automatically generated">
            <a:extLst>
              <a:ext uri="{FF2B5EF4-FFF2-40B4-BE49-F238E27FC236}">
                <a16:creationId xmlns:a16="http://schemas.microsoft.com/office/drawing/2014/main" id="{CB9353E6-58B4-7046-AD6C-676C96D00DE9}"/>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33082" y="3002599"/>
            <a:ext cx="3431060" cy="1166560"/>
          </a:xfrm>
          <a:prstGeom prst="rect">
            <a:avLst/>
          </a:prstGeom>
        </p:spPr>
      </p:pic>
      <p:sp>
        <p:nvSpPr>
          <p:cNvPr id="5" name="TextBox 4">
            <a:extLst>
              <a:ext uri="{FF2B5EF4-FFF2-40B4-BE49-F238E27FC236}">
                <a16:creationId xmlns:a16="http://schemas.microsoft.com/office/drawing/2014/main" id="{B0F5B0F5-15FE-9248-A330-F2C0336E1091}"/>
              </a:ext>
            </a:extLst>
          </p:cNvPr>
          <p:cNvSpPr txBox="1"/>
          <p:nvPr/>
        </p:nvSpPr>
        <p:spPr>
          <a:xfrm>
            <a:off x="4261752" y="3313076"/>
            <a:ext cx="4466351" cy="445635"/>
          </a:xfrm>
          <a:prstGeom prst="rect">
            <a:avLst/>
          </a:prstGeom>
          <a:noFill/>
        </p:spPr>
        <p:txBody>
          <a:bodyPr wrap="none" rtlCol="0">
            <a:spAutoFit/>
          </a:bodyPr>
          <a:lstStyle/>
          <a:p>
            <a:r>
              <a:rPr lang="en-US" sz="2800" dirty="0">
                <a:latin typeface="Calibri" panose="020F0502020204030204" pitchFamily="34" charset="0"/>
              </a:rPr>
              <a:t>July 2019 – 27 minute outage</a:t>
            </a:r>
          </a:p>
        </p:txBody>
      </p:sp>
      <p:grpSp>
        <p:nvGrpSpPr>
          <p:cNvPr id="18" name="Group 17">
            <a:extLst>
              <a:ext uri="{FF2B5EF4-FFF2-40B4-BE49-F238E27FC236}">
                <a16:creationId xmlns:a16="http://schemas.microsoft.com/office/drawing/2014/main" id="{492B3135-D98E-3E4C-ADB3-CEAFB374A484}"/>
              </a:ext>
            </a:extLst>
          </p:cNvPr>
          <p:cNvGrpSpPr/>
          <p:nvPr/>
        </p:nvGrpSpPr>
        <p:grpSpPr>
          <a:xfrm>
            <a:off x="1381579" y="4502247"/>
            <a:ext cx="2171700" cy="1998564"/>
            <a:chOff x="1381579" y="4502247"/>
            <a:chExt cx="2171700" cy="1998564"/>
          </a:xfrm>
        </p:grpSpPr>
        <p:pic>
          <p:nvPicPr>
            <p:cNvPr id="6" name="Picture 5">
              <a:extLst>
                <a:ext uri="{FF2B5EF4-FFF2-40B4-BE49-F238E27FC236}">
                  <a16:creationId xmlns:a16="http://schemas.microsoft.com/office/drawing/2014/main" id="{AFDAC382-457A-DC4C-AE8E-DEEC1D4230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81579" y="5980111"/>
              <a:ext cx="2171700" cy="520700"/>
            </a:xfrm>
            <a:prstGeom prst="rect">
              <a:avLst/>
            </a:prstGeom>
          </p:spPr>
        </p:pic>
        <p:pic>
          <p:nvPicPr>
            <p:cNvPr id="8" name="Picture 7" descr="A picture containing object, black&#10;&#10;Description automatically generated">
              <a:extLst>
                <a:ext uri="{FF2B5EF4-FFF2-40B4-BE49-F238E27FC236}">
                  <a16:creationId xmlns:a16="http://schemas.microsoft.com/office/drawing/2014/main" id="{0F44B07E-5B18-C540-AA78-CEBF37692C28}"/>
                </a:ext>
              </a:extLst>
            </p:cNvPr>
            <p:cNvPicPr>
              <a:picLocks noChangeAspect="1"/>
            </p:cNvPicPr>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1681390" y="4502247"/>
              <a:ext cx="1637394" cy="1494200"/>
            </a:xfrm>
            <a:prstGeom prst="rect">
              <a:avLst/>
            </a:prstGeom>
          </p:spPr>
        </p:pic>
      </p:grpSp>
      <p:sp>
        <p:nvSpPr>
          <p:cNvPr id="10" name="TextBox 9">
            <a:extLst>
              <a:ext uri="{FF2B5EF4-FFF2-40B4-BE49-F238E27FC236}">
                <a16:creationId xmlns:a16="http://schemas.microsoft.com/office/drawing/2014/main" id="{4C134DB7-3060-AE4C-B937-B3A2C4FE1378}"/>
              </a:ext>
            </a:extLst>
          </p:cNvPr>
          <p:cNvSpPr txBox="1"/>
          <p:nvPr/>
        </p:nvSpPr>
        <p:spPr>
          <a:xfrm>
            <a:off x="4261753" y="4984151"/>
            <a:ext cx="4921219" cy="445635"/>
          </a:xfrm>
          <a:prstGeom prst="rect">
            <a:avLst/>
          </a:prstGeom>
          <a:noFill/>
        </p:spPr>
        <p:txBody>
          <a:bodyPr wrap="none" rtlCol="0">
            <a:spAutoFit/>
          </a:bodyPr>
          <a:lstStyle/>
          <a:p>
            <a:r>
              <a:rPr lang="en-US" sz="2800" dirty="0">
                <a:latin typeface="Calibri" panose="020F0502020204030204" pitchFamily="34" charset="0"/>
              </a:rPr>
              <a:t>September 2015 – Not exploited</a:t>
            </a:r>
          </a:p>
        </p:txBody>
      </p:sp>
      <p:sp>
        <p:nvSpPr>
          <p:cNvPr id="13" name="TextBox 12">
            <a:extLst>
              <a:ext uri="{FF2B5EF4-FFF2-40B4-BE49-F238E27FC236}">
                <a16:creationId xmlns:a16="http://schemas.microsoft.com/office/drawing/2014/main" id="{00D7B269-7504-2746-B225-4E5556484579}"/>
              </a:ext>
            </a:extLst>
          </p:cNvPr>
          <p:cNvSpPr txBox="1"/>
          <p:nvPr/>
        </p:nvSpPr>
        <p:spPr>
          <a:xfrm>
            <a:off x="4261753" y="1642001"/>
            <a:ext cx="4466351" cy="445635"/>
          </a:xfrm>
          <a:prstGeom prst="rect">
            <a:avLst/>
          </a:prstGeom>
          <a:noFill/>
        </p:spPr>
        <p:txBody>
          <a:bodyPr wrap="none" rtlCol="0">
            <a:spAutoFit/>
          </a:bodyPr>
          <a:lstStyle/>
          <a:p>
            <a:r>
              <a:rPr lang="en-US" sz="2800" dirty="0">
                <a:latin typeface="Calibri" panose="020F0502020204030204" pitchFamily="34" charset="0"/>
              </a:rPr>
              <a:t>July 2016 – 34 minute outage</a:t>
            </a:r>
          </a:p>
        </p:txBody>
      </p:sp>
      <p:grpSp>
        <p:nvGrpSpPr>
          <p:cNvPr id="17" name="Group 16">
            <a:extLst>
              <a:ext uri="{FF2B5EF4-FFF2-40B4-BE49-F238E27FC236}">
                <a16:creationId xmlns:a16="http://schemas.microsoft.com/office/drawing/2014/main" id="{F7052F40-81FB-1E4C-8956-732F82C4C4C8}"/>
              </a:ext>
            </a:extLst>
          </p:cNvPr>
          <p:cNvGrpSpPr/>
          <p:nvPr/>
        </p:nvGrpSpPr>
        <p:grpSpPr>
          <a:xfrm>
            <a:off x="1295644" y="829207"/>
            <a:ext cx="2468498" cy="2011116"/>
            <a:chOff x="1295644" y="2297407"/>
            <a:chExt cx="2468498" cy="2011116"/>
          </a:xfrm>
        </p:grpSpPr>
        <p:pic>
          <p:nvPicPr>
            <p:cNvPr id="12" name="Stack Overflow" descr="A picture containing drawing&#10;&#10;Description automatically generated">
              <a:extLst>
                <a:ext uri="{FF2B5EF4-FFF2-40B4-BE49-F238E27FC236}">
                  <a16:creationId xmlns:a16="http://schemas.microsoft.com/office/drawing/2014/main" id="{76F8255E-A57E-F342-B4B5-6B357A2F0CBE}"/>
                </a:ext>
              </a:extLst>
            </p:cNvPr>
            <p:cNvPicPr>
              <a:picLocks noChangeAspect="1"/>
            </p:cNvPicPr>
            <p:nvPr/>
          </p:nvPicPr>
          <p:blipFill rotWithShape="1">
            <a:blip r:embed="rId8" cstate="email">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a:off x="1865736" y="2297407"/>
              <a:ext cx="1328314" cy="1459685"/>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2F1ECD8C-0C10-024C-97D1-BA907FEB3FD9}"/>
                </a:ext>
              </a:extLst>
            </p:cNvPr>
            <p:cNvPicPr>
              <a:picLocks noChangeAspect="1"/>
            </p:cNvPicPr>
            <p:nvPr/>
          </p:nvPicPr>
          <p:blipFill rotWithShape="1">
            <a:blip r:embed="rId10" cstate="email">
              <a:extLst>
                <a:ext uri="{28A0092B-C50C-407E-A947-70E740481C1C}">
                  <a14:useLocalDpi xmlns:a14="http://schemas.microsoft.com/office/drawing/2010/main"/>
                </a:ext>
                <a:ext uri="{837473B0-CC2E-450A-ABE3-18F120FF3D39}">
                  <a1611:picAttrSrcUrl xmlns:a1611="http://schemas.microsoft.com/office/drawing/2016/11/main" r:id="rId11"/>
                </a:ext>
              </a:extLst>
            </a:blip>
            <a:srcRect/>
            <a:stretch/>
          </p:blipFill>
          <p:spPr>
            <a:xfrm>
              <a:off x="1295644" y="3594394"/>
              <a:ext cx="2468498" cy="714129"/>
            </a:xfrm>
            <a:prstGeom prst="rect">
              <a:avLst/>
            </a:prstGeom>
          </p:spPr>
        </p:pic>
      </p:grpSp>
    </p:spTree>
    <p:extLst>
      <p:ext uri="{BB962C8B-B14F-4D97-AF65-F5344CB8AC3E}">
        <p14:creationId xmlns:p14="http://schemas.microsoft.com/office/powerpoint/2010/main" val="743833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9" presetClass="emph" presetSubtype="0" nodeType="withEffect">
                                  <p:stCondLst>
                                    <p:cond delay="0"/>
                                  </p:stCondLst>
                                  <p:childTnLst>
                                    <p:set>
                                      <p:cBhvr>
                                        <p:cTn id="10" dur="indefinite"/>
                                        <p:tgtEl>
                                          <p:spTgt spid="17"/>
                                        </p:tgtEl>
                                        <p:attrNameLst>
                                          <p:attrName>style.opacity</p:attrName>
                                        </p:attrNameLst>
                                      </p:cBhvr>
                                      <p:to>
                                        <p:strVal val="0.5"/>
                                      </p:to>
                                    </p:set>
                                    <p:animEffect filter="image" prLst="opacity: 0.5">
                                      <p:cBhvr rctx="IE">
                                        <p:cTn id="11" dur="indefinite"/>
                                        <p:tgtEl>
                                          <p:spTgt spid="17"/>
                                        </p:tgtEl>
                                      </p:cBhvr>
                                    </p:animEffect>
                                  </p:childTnLst>
                                </p:cTn>
                              </p:par>
                              <p:par>
                                <p:cTn id="12" presetID="9" presetClass="emph" presetSubtype="0" grpId="0" nodeType="withEffect">
                                  <p:stCondLst>
                                    <p:cond delay="0"/>
                                  </p:stCondLst>
                                  <p:childTnLst>
                                    <p:set>
                                      <p:cBhvr>
                                        <p:cTn id="13" dur="indefinite"/>
                                        <p:tgtEl>
                                          <p:spTgt spid="13"/>
                                        </p:tgtEl>
                                        <p:attrNameLst>
                                          <p:attrName>style.opacity</p:attrName>
                                        </p:attrNameLst>
                                      </p:cBhvr>
                                      <p:to>
                                        <p:strVal val="0.5"/>
                                      </p:to>
                                    </p:set>
                                    <p:animEffect filter="image" prLst="opacity: 0.5">
                                      <p:cBhvr rctx="IE">
                                        <p:cTn id="14" dur="indefinite"/>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AFF9C-5620-9C47-9596-E3C58B157A68}"/>
              </a:ext>
            </a:extLst>
          </p:cNvPr>
          <p:cNvSpPr>
            <a:spLocks noGrp="1"/>
          </p:cNvSpPr>
          <p:nvPr>
            <p:ph type="title"/>
          </p:nvPr>
        </p:nvSpPr>
        <p:spPr/>
        <p:txBody>
          <a:bodyPr/>
          <a:lstStyle/>
          <a:p>
            <a:r>
              <a:rPr lang="en-US" dirty="0"/>
              <a:t>State of the art: What we know about ReDoS</a:t>
            </a:r>
          </a:p>
        </p:txBody>
      </p:sp>
      <p:pic>
        <p:nvPicPr>
          <p:cNvPr id="29" name="Insecure">
            <a:extLst>
              <a:ext uri="{FF2B5EF4-FFF2-40B4-BE49-F238E27FC236}">
                <a16:creationId xmlns:a16="http://schemas.microsoft.com/office/drawing/2014/main" id="{CAB9037F-85A0-4546-9FA9-6C4F5BF04E8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348" b="96522" l="5822" r="93836">
                        <a14:foregroundMark x1="48630" y1="9130" x2="14041" y2="82609"/>
                        <a14:foregroundMark x1="14041" y1="82609" x2="76370" y2="95652"/>
                        <a14:foregroundMark x1="76370" y1="95652" x2="55479" y2="16522"/>
                        <a14:foregroundMark x1="55479" y1="16522" x2="48630" y2="91739"/>
                        <a14:foregroundMark x1="685" y1="96522" x2="75000" y2="96522"/>
                        <a14:foregroundMark x1="75000" y1="96522" x2="93836" y2="93478"/>
                        <a14:foregroundMark x1="5822" y1="89565" x2="77740" y2="94348"/>
                        <a14:foregroundMark x1="46918" y1="4348" x2="52740" y2="4348"/>
                      </a14:backgroundRemoval>
                    </a14:imgEffect>
                  </a14:imgLayer>
                </a14:imgProps>
              </a:ext>
              <a:ext uri="{28A0092B-C50C-407E-A947-70E740481C1C}">
                <a14:useLocalDpi xmlns:a14="http://schemas.microsoft.com/office/drawing/2010/main"/>
              </a:ext>
            </a:extLst>
          </a:blip>
          <a:stretch>
            <a:fillRect/>
          </a:stretch>
        </p:blipFill>
        <p:spPr>
          <a:xfrm>
            <a:off x="7929095" y="82793"/>
            <a:ext cx="734592" cy="578927"/>
          </a:xfrm>
          <a:prstGeom prst="rect">
            <a:avLst/>
          </a:prstGeom>
        </p:spPr>
      </p:pic>
      <p:pic>
        <p:nvPicPr>
          <p:cNvPr id="4" name="ReDoS system diagram">
            <a:extLst>
              <a:ext uri="{FF2B5EF4-FFF2-40B4-BE49-F238E27FC236}">
                <a16:creationId xmlns:a16="http://schemas.microsoft.com/office/drawing/2014/main" id="{EDED0F32-2AE5-AF42-BAB2-B8EDE6DD4FF6}"/>
              </a:ext>
            </a:extLst>
          </p:cNvPr>
          <p:cNvPicPr>
            <a:picLocks noChangeAspect="1"/>
          </p:cNvPicPr>
          <p:nvPr/>
        </p:nvPicPr>
        <p:blipFill>
          <a:blip r:embed="rId5" cstate="email">
            <a:alphaModFix amt="75000"/>
            <a:extLst>
              <a:ext uri="{28A0092B-C50C-407E-A947-70E740481C1C}">
                <a14:useLocalDpi xmlns:a14="http://schemas.microsoft.com/office/drawing/2010/main"/>
              </a:ext>
            </a:extLst>
          </a:blip>
          <a:stretch>
            <a:fillRect/>
          </a:stretch>
        </p:blipFill>
        <p:spPr>
          <a:xfrm>
            <a:off x="2640192" y="854242"/>
            <a:ext cx="3317773" cy="1888911"/>
          </a:xfrm>
          <a:prstGeom prst="rect">
            <a:avLst/>
          </a:prstGeom>
        </p:spPr>
      </p:pic>
      <p:sp>
        <p:nvSpPr>
          <p:cNvPr id="40" name="ReDoS">
            <a:extLst>
              <a:ext uri="{FF2B5EF4-FFF2-40B4-BE49-F238E27FC236}">
                <a16:creationId xmlns:a16="http://schemas.microsoft.com/office/drawing/2014/main" id="{002A032D-8760-4A43-BD94-01F1F77C2361}"/>
              </a:ext>
            </a:extLst>
          </p:cNvPr>
          <p:cNvSpPr txBox="1">
            <a:spLocks/>
          </p:cNvSpPr>
          <p:nvPr/>
        </p:nvSpPr>
        <p:spPr bwMode="auto">
          <a:xfrm>
            <a:off x="724694" y="3665235"/>
            <a:ext cx="1752602" cy="1276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rgbClr val="000000"/>
              </a:buClr>
              <a:buSzPct val="120000"/>
              <a:buFont typeface="Times" pitchFamily="18" charset="0"/>
              <a:buChar char="•"/>
              <a:defRPr sz="3200" b="0">
                <a:solidFill>
                  <a:srgbClr val="050523"/>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lr>
                <a:srgbClr val="000000"/>
              </a:buClr>
              <a:buSzPct val="120000"/>
              <a:buFont typeface="Times" pitchFamily="18" charset="0"/>
              <a:buChar char="•"/>
              <a:defRPr sz="2000">
                <a:solidFill>
                  <a:srgbClr val="050523"/>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Clr>
                <a:srgbClr val="000000"/>
              </a:buClr>
              <a:buSzPct val="120000"/>
              <a:buFont typeface="Calibri" pitchFamily="34" charset="0"/>
              <a:buChar char="−"/>
              <a:defRPr sz="1800">
                <a:solidFill>
                  <a:srgbClr val="050523"/>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9pPr>
          </a:lstStyle>
          <a:p>
            <a:pPr marL="0" indent="0">
              <a:lnSpc>
                <a:spcPct val="100000"/>
              </a:lnSpc>
              <a:buFont typeface="Times" pitchFamily="18" charset="0"/>
              <a:buNone/>
            </a:pPr>
            <a:r>
              <a:rPr lang="en-US" b="1" kern="0" dirty="0"/>
              <a:t>ReDoS</a:t>
            </a:r>
            <a:r>
              <a:rPr lang="en-US" kern="0" dirty="0"/>
              <a:t>  = </a:t>
            </a:r>
          </a:p>
        </p:txBody>
      </p:sp>
      <p:sp>
        <p:nvSpPr>
          <p:cNvPr id="41" name="{">
            <a:extLst>
              <a:ext uri="{FF2B5EF4-FFF2-40B4-BE49-F238E27FC236}">
                <a16:creationId xmlns:a16="http://schemas.microsoft.com/office/drawing/2014/main" id="{A4589BE9-FC42-F74F-B6EC-ACD0025AE46C}"/>
              </a:ext>
            </a:extLst>
          </p:cNvPr>
          <p:cNvSpPr/>
          <p:nvPr/>
        </p:nvSpPr>
        <p:spPr bwMode="auto">
          <a:xfrm>
            <a:off x="2477296" y="3056175"/>
            <a:ext cx="514350" cy="2591479"/>
          </a:xfrm>
          <a:prstGeom prst="leftBrace">
            <a:avLst/>
          </a:prstGeom>
          <a:noFill/>
          <a:ln w="38100" cap="flat" cmpd="sng" algn="ctr">
            <a:solidFill>
              <a:schemeClr val="tx1"/>
            </a:solidFill>
            <a:prstDash val="solid"/>
            <a:round/>
            <a:headEnd type="none" w="med" len="med"/>
            <a:tailEnd type="none" w="med" len="med"/>
          </a:ln>
          <a:effectLst/>
        </p:spPr>
        <p:txBody>
          <a:bodyPr rtlCol="0" anchor="ctr"/>
          <a:lstStyle/>
          <a:p>
            <a:pPr algn="ctr"/>
            <a:endParaRPr lang="en-US"/>
          </a:p>
        </p:txBody>
      </p:sp>
      <p:sp>
        <p:nvSpPr>
          <p:cNvPr id="42" name="ReDoS conditions">
            <a:extLst>
              <a:ext uri="{FF2B5EF4-FFF2-40B4-BE49-F238E27FC236}">
                <a16:creationId xmlns:a16="http://schemas.microsoft.com/office/drawing/2014/main" id="{F3F29984-8CBC-1443-B34E-8E4BAF451676}"/>
              </a:ext>
            </a:extLst>
          </p:cNvPr>
          <p:cNvSpPr/>
          <p:nvPr/>
        </p:nvSpPr>
        <p:spPr>
          <a:xfrm>
            <a:off x="3015327" y="3028315"/>
            <a:ext cx="6128673" cy="2591479"/>
          </a:xfrm>
          <a:prstGeom prst="rect">
            <a:avLst/>
          </a:prstGeom>
        </p:spPr>
        <p:txBody>
          <a:bodyPr wrap="square">
            <a:spAutoFit/>
          </a:bodyPr>
          <a:lstStyle/>
          <a:p>
            <a:pPr>
              <a:lnSpc>
                <a:spcPct val="100000"/>
              </a:lnSpc>
            </a:pPr>
            <a:r>
              <a:rPr lang="en-US" sz="2800" kern="0" dirty="0"/>
              <a:t>Web service</a:t>
            </a:r>
          </a:p>
          <a:p>
            <a:pPr>
              <a:lnSpc>
                <a:spcPct val="100000"/>
              </a:lnSpc>
            </a:pPr>
            <a:r>
              <a:rPr lang="en-US" sz="2800" kern="0" dirty="0"/>
              <a:t>Untrusted input</a:t>
            </a:r>
          </a:p>
          <a:p>
            <a:pPr>
              <a:lnSpc>
                <a:spcPct val="100000"/>
              </a:lnSpc>
            </a:pPr>
            <a:r>
              <a:rPr lang="en-US" sz="2800" kern="0" dirty="0"/>
              <a:t>Ambiguous regex</a:t>
            </a:r>
          </a:p>
          <a:p>
            <a:pPr>
              <a:lnSpc>
                <a:spcPct val="100000"/>
              </a:lnSpc>
            </a:pPr>
            <a:r>
              <a:rPr lang="en-US" sz="2800" kern="0" dirty="0"/>
              <a:t>Slow regex engine</a:t>
            </a:r>
          </a:p>
          <a:p>
            <a:pPr marL="0" indent="0">
              <a:lnSpc>
                <a:spcPct val="100000"/>
              </a:lnSpc>
              <a:buFont typeface="Times" pitchFamily="18" charset="0"/>
              <a:buNone/>
            </a:pPr>
            <a:r>
              <a:rPr lang="en-US" sz="2800" kern="0" dirty="0"/>
              <a:t>No safeguards</a:t>
            </a:r>
          </a:p>
        </p:txBody>
      </p:sp>
      <p:sp>
        <p:nvSpPr>
          <p:cNvPr id="43" name="Citation">
            <a:extLst>
              <a:ext uri="{FF2B5EF4-FFF2-40B4-BE49-F238E27FC236}">
                <a16:creationId xmlns:a16="http://schemas.microsoft.com/office/drawing/2014/main" id="{30EBE385-EBBE-B64D-81F0-CFEB6C841A1C}"/>
              </a:ext>
            </a:extLst>
          </p:cNvPr>
          <p:cNvSpPr/>
          <p:nvPr/>
        </p:nvSpPr>
        <p:spPr>
          <a:xfrm>
            <a:off x="5040674" y="2981995"/>
            <a:ext cx="2141933" cy="294248"/>
          </a:xfrm>
          <a:prstGeom prst="rect">
            <a:avLst/>
          </a:prstGeom>
        </p:spPr>
        <p:txBody>
          <a:bodyPr wrap="none">
            <a:spAutoFit/>
          </a:bodyPr>
          <a:lstStyle/>
          <a:p>
            <a:r>
              <a:rPr lang="en-US" kern="0" dirty="0">
                <a:latin typeface="Calibri" panose="020F0502020204030204" pitchFamily="34" charset="0"/>
                <a:cs typeface="Calibri" panose="020F0502020204030204" pitchFamily="34" charset="0"/>
              </a:rPr>
              <a:t>[C&amp;S‘16, S&amp;P‘18, M‘19]</a:t>
            </a:r>
            <a:endParaRPr lang="en-US" dirty="0">
              <a:latin typeface="Calibri" panose="020F0502020204030204" pitchFamily="34" charset="0"/>
              <a:cs typeface="Calibri" panose="020F0502020204030204" pitchFamily="34" charset="0"/>
            </a:endParaRPr>
          </a:p>
        </p:txBody>
      </p:sp>
      <p:sp>
        <p:nvSpPr>
          <p:cNvPr id="44" name="Citation">
            <a:extLst>
              <a:ext uri="{FF2B5EF4-FFF2-40B4-BE49-F238E27FC236}">
                <a16:creationId xmlns:a16="http://schemas.microsoft.com/office/drawing/2014/main" id="{09269FF1-DF11-3143-B7AB-334B9F3BBDF9}"/>
              </a:ext>
            </a:extLst>
          </p:cNvPr>
          <p:cNvSpPr/>
          <p:nvPr/>
        </p:nvSpPr>
        <p:spPr>
          <a:xfrm>
            <a:off x="5557033" y="3496070"/>
            <a:ext cx="1284326" cy="294248"/>
          </a:xfrm>
          <a:prstGeom prst="rect">
            <a:avLst/>
          </a:prstGeom>
        </p:spPr>
        <p:txBody>
          <a:bodyPr wrap="none">
            <a:spAutoFit/>
          </a:bodyPr>
          <a:lstStyle/>
          <a:p>
            <a:r>
              <a:rPr lang="en-US" kern="0" dirty="0">
                <a:latin typeface="Calibri" panose="020F0502020204030204" pitchFamily="34" charset="0"/>
                <a:cs typeface="Calibri" panose="020F0502020204030204" pitchFamily="34" charset="0"/>
              </a:rPr>
              <a:t>[W‘17, M‘19]</a:t>
            </a:r>
            <a:endParaRPr lang="en-US" dirty="0">
              <a:latin typeface="Calibri" panose="020F0502020204030204" pitchFamily="34" charset="0"/>
              <a:cs typeface="Calibri" panose="020F0502020204030204" pitchFamily="34" charset="0"/>
            </a:endParaRPr>
          </a:p>
        </p:txBody>
      </p:sp>
      <p:sp>
        <p:nvSpPr>
          <p:cNvPr id="45" name="Citation">
            <a:extLst>
              <a:ext uri="{FF2B5EF4-FFF2-40B4-BE49-F238E27FC236}">
                <a16:creationId xmlns:a16="http://schemas.microsoft.com/office/drawing/2014/main" id="{869F8BEE-C986-2442-B533-D9F614929487}"/>
              </a:ext>
            </a:extLst>
          </p:cNvPr>
          <p:cNvSpPr/>
          <p:nvPr/>
        </p:nvSpPr>
        <p:spPr>
          <a:xfrm>
            <a:off x="6046681" y="4608512"/>
            <a:ext cx="678391" cy="294248"/>
          </a:xfrm>
          <a:prstGeom prst="rect">
            <a:avLst/>
          </a:prstGeom>
        </p:spPr>
        <p:txBody>
          <a:bodyPr wrap="none">
            <a:spAutoFit/>
          </a:bodyPr>
          <a:lstStyle/>
          <a:p>
            <a:r>
              <a:rPr lang="en-US" kern="0" dirty="0">
                <a:latin typeface="Calibri" panose="020F0502020204030204" pitchFamily="34" charset="0"/>
                <a:cs typeface="Calibri" panose="020F0502020204030204" pitchFamily="34" charset="0"/>
              </a:rPr>
              <a:t>[C’07]</a:t>
            </a:r>
            <a:endParaRPr lang="en-US" dirty="0">
              <a:latin typeface="Calibri" panose="020F0502020204030204" pitchFamily="34" charset="0"/>
              <a:cs typeface="Calibri" panose="020F0502020204030204" pitchFamily="34" charset="0"/>
            </a:endParaRPr>
          </a:p>
        </p:txBody>
      </p:sp>
      <p:pic>
        <p:nvPicPr>
          <p:cNvPr id="6" name="Ques" descr="Question mark">
            <a:extLst>
              <a:ext uri="{FF2B5EF4-FFF2-40B4-BE49-F238E27FC236}">
                <a16:creationId xmlns:a16="http://schemas.microsoft.com/office/drawing/2014/main" id="{462CC4EB-56FB-4E46-8B7E-C52C8395ECD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941892" y="3872191"/>
            <a:ext cx="724878" cy="724878"/>
          </a:xfrm>
          <a:prstGeom prst="rect">
            <a:avLst/>
          </a:prstGeom>
        </p:spPr>
      </p:pic>
      <p:pic>
        <p:nvPicPr>
          <p:cNvPr id="46" name="Ques" descr="Question mark">
            <a:extLst>
              <a:ext uri="{FF2B5EF4-FFF2-40B4-BE49-F238E27FC236}">
                <a16:creationId xmlns:a16="http://schemas.microsoft.com/office/drawing/2014/main" id="{B678C0BB-BBBE-1941-B3B4-E192273D7F1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34554" y="5016949"/>
            <a:ext cx="724878" cy="724878"/>
          </a:xfrm>
          <a:prstGeom prst="rect">
            <a:avLst/>
          </a:prstGeom>
        </p:spPr>
      </p:pic>
      <p:pic>
        <p:nvPicPr>
          <p:cNvPr id="47" name="Ques" descr="Question mark">
            <a:extLst>
              <a:ext uri="{FF2B5EF4-FFF2-40B4-BE49-F238E27FC236}">
                <a16:creationId xmlns:a16="http://schemas.microsoft.com/office/drawing/2014/main" id="{B8A05FD0-019D-A64C-9F79-39001007083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73108" y="4393197"/>
            <a:ext cx="724878" cy="724878"/>
          </a:xfrm>
          <a:prstGeom prst="rect">
            <a:avLst/>
          </a:prstGeom>
        </p:spPr>
      </p:pic>
      <p:pic>
        <p:nvPicPr>
          <p:cNvPr id="11" name="Exc" descr="Exclamation mark">
            <a:extLst>
              <a:ext uri="{FF2B5EF4-FFF2-40B4-BE49-F238E27FC236}">
                <a16:creationId xmlns:a16="http://schemas.microsoft.com/office/drawing/2014/main" id="{9DA32CDC-57AD-9143-B537-E54B40A2A1A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982507" y="2910874"/>
            <a:ext cx="734592" cy="584214"/>
          </a:xfrm>
          <a:prstGeom prst="rect">
            <a:avLst/>
          </a:prstGeom>
        </p:spPr>
      </p:pic>
      <p:pic>
        <p:nvPicPr>
          <p:cNvPr id="53" name="Exc" descr="Exclamation mark">
            <a:extLst>
              <a:ext uri="{FF2B5EF4-FFF2-40B4-BE49-F238E27FC236}">
                <a16:creationId xmlns:a16="http://schemas.microsoft.com/office/drawing/2014/main" id="{A429DAB3-DE57-DA4D-A495-88E1C3C8000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982507" y="3487717"/>
            <a:ext cx="734592" cy="584214"/>
          </a:xfrm>
          <a:prstGeom prst="rect">
            <a:avLst/>
          </a:prstGeom>
        </p:spPr>
      </p:pic>
      <p:pic>
        <p:nvPicPr>
          <p:cNvPr id="54" name="Exc" descr="Exclamation mark">
            <a:extLst>
              <a:ext uri="{FF2B5EF4-FFF2-40B4-BE49-F238E27FC236}">
                <a16:creationId xmlns:a16="http://schemas.microsoft.com/office/drawing/2014/main" id="{6CDF1987-D8A7-2649-BED5-E615DAB3D5C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270700" y="4056646"/>
            <a:ext cx="734592" cy="584214"/>
          </a:xfrm>
          <a:prstGeom prst="rect">
            <a:avLst/>
          </a:prstGeom>
        </p:spPr>
      </p:pic>
      <p:pic>
        <p:nvPicPr>
          <p:cNvPr id="55" name="Exc" descr="Exclamation mark">
            <a:extLst>
              <a:ext uri="{FF2B5EF4-FFF2-40B4-BE49-F238E27FC236}">
                <a16:creationId xmlns:a16="http://schemas.microsoft.com/office/drawing/2014/main" id="{DE858D2A-F222-D040-9CBA-D3EB564C905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269673" y="4584294"/>
            <a:ext cx="734592" cy="584214"/>
          </a:xfrm>
          <a:prstGeom prst="rect">
            <a:avLst/>
          </a:prstGeom>
        </p:spPr>
      </p:pic>
      <p:pic>
        <p:nvPicPr>
          <p:cNvPr id="56" name="Exc" descr="Exclamation mark">
            <a:extLst>
              <a:ext uri="{FF2B5EF4-FFF2-40B4-BE49-F238E27FC236}">
                <a16:creationId xmlns:a16="http://schemas.microsoft.com/office/drawing/2014/main" id="{3ECABEE3-B2A8-C640-BC57-07DB46226FF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269673" y="5153223"/>
            <a:ext cx="734592" cy="584214"/>
          </a:xfrm>
          <a:prstGeom prst="rect">
            <a:avLst/>
          </a:prstGeom>
        </p:spPr>
      </p:pic>
      <p:sp>
        <p:nvSpPr>
          <p:cNvPr id="57" name="My work">
            <a:extLst>
              <a:ext uri="{FF2B5EF4-FFF2-40B4-BE49-F238E27FC236}">
                <a16:creationId xmlns:a16="http://schemas.microsoft.com/office/drawing/2014/main" id="{2AD451FA-AE67-7446-8294-D3422240E59E}"/>
              </a:ext>
            </a:extLst>
          </p:cNvPr>
          <p:cNvSpPr/>
          <p:nvPr/>
        </p:nvSpPr>
        <p:spPr>
          <a:xfrm>
            <a:off x="7678866" y="4069745"/>
            <a:ext cx="1531188" cy="294248"/>
          </a:xfrm>
          <a:prstGeom prst="rect">
            <a:avLst/>
          </a:prstGeom>
        </p:spPr>
        <p:txBody>
          <a:bodyPr wrap="none">
            <a:spAutoFit/>
          </a:bodyPr>
          <a:lstStyle/>
          <a:p>
            <a:r>
              <a:rPr lang="en-US" i="1" kern="0" dirty="0">
                <a:latin typeface="Calibri" panose="020F0502020204030204" pitchFamily="34" charset="0"/>
                <a:cs typeface="Calibri" panose="020F0502020204030204" pitchFamily="34" charset="0"/>
              </a:rPr>
              <a:t>[FSE’18, ASE’19]</a:t>
            </a:r>
            <a:endParaRPr lang="en-US" i="1" dirty="0">
              <a:latin typeface="Calibri" panose="020F0502020204030204" pitchFamily="34" charset="0"/>
              <a:cs typeface="Calibri" panose="020F0502020204030204" pitchFamily="34" charset="0"/>
            </a:endParaRPr>
          </a:p>
        </p:txBody>
      </p:sp>
      <p:sp>
        <p:nvSpPr>
          <p:cNvPr id="58" name="My work">
            <a:extLst>
              <a:ext uri="{FF2B5EF4-FFF2-40B4-BE49-F238E27FC236}">
                <a16:creationId xmlns:a16="http://schemas.microsoft.com/office/drawing/2014/main" id="{170649C9-B922-5E49-AEE3-B07F9FC6FC53}"/>
              </a:ext>
            </a:extLst>
          </p:cNvPr>
          <p:cNvSpPr/>
          <p:nvPr/>
        </p:nvSpPr>
        <p:spPr>
          <a:xfrm>
            <a:off x="7678866" y="4578231"/>
            <a:ext cx="859531" cy="294248"/>
          </a:xfrm>
          <a:prstGeom prst="rect">
            <a:avLst/>
          </a:prstGeom>
        </p:spPr>
        <p:txBody>
          <a:bodyPr wrap="none">
            <a:spAutoFit/>
          </a:bodyPr>
          <a:lstStyle/>
          <a:p>
            <a:r>
              <a:rPr lang="en-US" i="1" kern="0" dirty="0">
                <a:latin typeface="Calibri" panose="020F0502020204030204" pitchFamily="34" charset="0"/>
                <a:cs typeface="Calibri" panose="020F0502020204030204" pitchFamily="34" charset="0"/>
              </a:rPr>
              <a:t>[FSE’19]</a:t>
            </a:r>
            <a:endParaRPr lang="en-US" i="1" dirty="0">
              <a:latin typeface="Calibri" panose="020F0502020204030204" pitchFamily="34" charset="0"/>
              <a:cs typeface="Calibri" panose="020F0502020204030204" pitchFamily="34" charset="0"/>
            </a:endParaRPr>
          </a:p>
        </p:txBody>
      </p:sp>
      <p:sp>
        <p:nvSpPr>
          <p:cNvPr id="59" name="My work">
            <a:extLst>
              <a:ext uri="{FF2B5EF4-FFF2-40B4-BE49-F238E27FC236}">
                <a16:creationId xmlns:a16="http://schemas.microsoft.com/office/drawing/2014/main" id="{4201383B-747A-1E45-8559-EE81AE7370B6}"/>
              </a:ext>
            </a:extLst>
          </p:cNvPr>
          <p:cNvSpPr/>
          <p:nvPr/>
        </p:nvSpPr>
        <p:spPr>
          <a:xfrm>
            <a:off x="7667258" y="5082344"/>
            <a:ext cx="1503938" cy="540469"/>
          </a:xfrm>
          <a:prstGeom prst="rect">
            <a:avLst/>
          </a:prstGeom>
        </p:spPr>
        <p:txBody>
          <a:bodyPr wrap="none">
            <a:spAutoFit/>
          </a:bodyPr>
          <a:lstStyle/>
          <a:p>
            <a:r>
              <a:rPr lang="en-US" i="1" kern="0" dirty="0">
                <a:latin typeface="Calibri" panose="020F0502020204030204" pitchFamily="34" charset="0"/>
                <a:cs typeface="Calibri" panose="020F0502020204030204" pitchFamily="34" charset="0"/>
              </a:rPr>
              <a:t>[SECURITY’18]</a:t>
            </a:r>
          </a:p>
          <a:p>
            <a:r>
              <a:rPr lang="en-US" i="1" kern="0" dirty="0">
                <a:latin typeface="Calibri" panose="020F0502020204030204" pitchFamily="34" charset="0"/>
                <a:cs typeface="Calibri" panose="020F0502020204030204" pitchFamily="34" charset="0"/>
              </a:rPr>
              <a:t>[In preparation]</a:t>
            </a:r>
            <a:endParaRPr lang="en-US" i="1" dirty="0">
              <a:latin typeface="Calibri" panose="020F0502020204030204" pitchFamily="34" charset="0"/>
              <a:cs typeface="Calibri" panose="020F0502020204030204" pitchFamily="34" charset="0"/>
            </a:endParaRPr>
          </a:p>
        </p:txBody>
      </p:sp>
      <p:cxnSp>
        <p:nvCxnSpPr>
          <p:cNvPr id="14" name="Pointer: Web service">
            <a:extLst>
              <a:ext uri="{FF2B5EF4-FFF2-40B4-BE49-F238E27FC236}">
                <a16:creationId xmlns:a16="http://schemas.microsoft.com/office/drawing/2014/main" id="{0B571E3C-E522-9543-AC7A-17AB3AD79EEE}"/>
              </a:ext>
            </a:extLst>
          </p:cNvPr>
          <p:cNvCxnSpPr>
            <a:cxnSpLocks/>
          </p:cNvCxnSpPr>
          <p:nvPr/>
        </p:nvCxnSpPr>
        <p:spPr bwMode="auto">
          <a:xfrm flipV="1">
            <a:off x="3294911" y="2575561"/>
            <a:ext cx="1277089" cy="519723"/>
          </a:xfrm>
          <a:prstGeom prst="line">
            <a:avLst/>
          </a:prstGeom>
          <a:noFill/>
          <a:ln w="9525" cap="flat" cmpd="sng" algn="ctr">
            <a:solidFill>
              <a:schemeClr val="tx1"/>
            </a:solidFill>
            <a:prstDash val="solid"/>
            <a:round/>
            <a:headEnd type="none" w="med" len="med"/>
            <a:tailEnd type="none" w="med" len="med"/>
          </a:ln>
          <a:effectLst/>
        </p:spPr>
      </p:cxnSp>
      <p:sp>
        <p:nvSpPr>
          <p:cNvPr id="16" name="Pointer: Evil input">
            <a:extLst>
              <a:ext uri="{FF2B5EF4-FFF2-40B4-BE49-F238E27FC236}">
                <a16:creationId xmlns:a16="http://schemas.microsoft.com/office/drawing/2014/main" id="{FCAD313D-76A7-B74D-A834-BB4B3AB0D2D6}"/>
              </a:ext>
            </a:extLst>
          </p:cNvPr>
          <p:cNvSpPr/>
          <p:nvPr/>
        </p:nvSpPr>
        <p:spPr bwMode="auto">
          <a:xfrm rot="12379120">
            <a:off x="3071650" y="1293699"/>
            <a:ext cx="955514" cy="2632078"/>
          </a:xfrm>
          <a:prstGeom prst="arc">
            <a:avLst>
              <a:gd name="adj1" fmla="val 16200000"/>
              <a:gd name="adj2" fmla="val 3872568"/>
            </a:avLst>
          </a:prstGeom>
          <a:noFill/>
          <a:ln w="9525" cap="flat" cmpd="sng" algn="ctr">
            <a:solidFill>
              <a:schemeClr val="tx1"/>
            </a:solidFill>
            <a:prstDash val="solid"/>
            <a:round/>
            <a:headEnd type="none" w="med" len="med"/>
            <a:tailEnd type="none" w="med" len="med"/>
          </a:ln>
          <a:effectLst/>
        </p:spPr>
        <p:txBody>
          <a:bodyPr rtlCol="0" anchor="ctr"/>
          <a:lstStyle/>
          <a:p>
            <a:pPr algn="ctr"/>
            <a:endParaRPr lang="en-US"/>
          </a:p>
        </p:txBody>
      </p:sp>
      <p:sp>
        <p:nvSpPr>
          <p:cNvPr id="65" name="Pointer: Ambig regex">
            <a:extLst>
              <a:ext uri="{FF2B5EF4-FFF2-40B4-BE49-F238E27FC236}">
                <a16:creationId xmlns:a16="http://schemas.microsoft.com/office/drawing/2014/main" id="{A6CAD753-C3A1-5245-B1F1-14B6CEED486C}"/>
              </a:ext>
            </a:extLst>
          </p:cNvPr>
          <p:cNvSpPr/>
          <p:nvPr/>
        </p:nvSpPr>
        <p:spPr bwMode="auto">
          <a:xfrm rot="12379120">
            <a:off x="2664544" y="793600"/>
            <a:ext cx="2325959" cy="3715708"/>
          </a:xfrm>
          <a:prstGeom prst="arc">
            <a:avLst>
              <a:gd name="adj1" fmla="val 16200000"/>
              <a:gd name="adj2" fmla="val 4757146"/>
            </a:avLst>
          </a:prstGeom>
          <a:noFill/>
          <a:ln w="9525" cap="flat" cmpd="sng" algn="ctr">
            <a:solidFill>
              <a:schemeClr val="tx1"/>
            </a:solidFill>
            <a:prstDash val="solid"/>
            <a:round/>
            <a:headEnd type="none" w="med" len="med"/>
            <a:tailEnd type="none" w="med" len="med"/>
          </a:ln>
          <a:effectLst/>
        </p:spPr>
        <p:txBody>
          <a:bodyPr rtlCol="0" anchor="ctr"/>
          <a:lstStyle/>
          <a:p>
            <a:pPr algn="ctr"/>
            <a:endParaRPr lang="en-US"/>
          </a:p>
        </p:txBody>
      </p:sp>
    </p:spTree>
    <p:extLst>
      <p:ext uri="{BB962C8B-B14F-4D97-AF65-F5344CB8AC3E}">
        <p14:creationId xmlns:p14="http://schemas.microsoft.com/office/powerpoint/2010/main" val="2707180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
                                            <p:txEl>
                                              <p:pRg st="1" end="1"/>
                                            </p:txEl>
                                          </p:spTgt>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xit" presetSubtype="0" fill="hold" grpId="3"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xEl>
                                              <p:pRg st="3" end="3"/>
                                            </p:txEl>
                                          </p:spTgt>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6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57" grpId="0"/>
      <p:bldP spid="58" grpId="0"/>
      <p:bldP spid="59" grpId="0"/>
      <p:bldP spid="16" grpId="2" animBg="1"/>
      <p:bldP spid="16" grpId="3" animBg="1"/>
      <p:bldP spid="65" grpId="0" animBg="1"/>
      <p:bldP spid="6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D1E232D-AA14-6C44-BD5B-E6D655F5BAB8}"/>
              </a:ext>
            </a:extLst>
          </p:cNvPr>
          <p:cNvGraphicFramePr/>
          <p:nvPr>
            <p:extLst>
              <p:ext uri="{D42A27DB-BD31-4B8C-83A1-F6EECF244321}">
                <p14:modId xmlns:p14="http://schemas.microsoft.com/office/powerpoint/2010/main" val="1633863118"/>
              </p:ext>
            </p:extLst>
          </p:nvPr>
        </p:nvGraphicFramePr>
        <p:xfrm>
          <a:off x="511627" y="240631"/>
          <a:ext cx="8120743" cy="6128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4DB6DB1D-BB11-2A46-974B-F9F26EB5C939}"/>
              </a:ext>
            </a:extLst>
          </p:cNvPr>
          <p:cNvSpPr/>
          <p:nvPr/>
        </p:nvSpPr>
        <p:spPr>
          <a:xfrm>
            <a:off x="2955275" y="240631"/>
            <a:ext cx="3233449" cy="698012"/>
          </a:xfrm>
          <a:prstGeom prst="rect">
            <a:avLst/>
          </a:prstGeom>
        </p:spPr>
        <p:txBody>
          <a:bodyPr wrap="none">
            <a:spAutoFit/>
          </a:bodyPr>
          <a:lstStyle/>
          <a:p>
            <a:r>
              <a:rPr lang="en-US" sz="4800" b="1" dirty="0">
                <a:latin typeface="Calibri" panose="020F0502020204030204" pitchFamily="34" charset="0"/>
                <a:cs typeface="Calibri" panose="020F0502020204030204" pitchFamily="34" charset="0"/>
              </a:rPr>
              <a:t>Talk Outline</a:t>
            </a:r>
          </a:p>
        </p:txBody>
      </p:sp>
      <p:pic>
        <p:nvPicPr>
          <p:cNvPr id="4" name="Measuring">
            <a:extLst>
              <a:ext uri="{FF2B5EF4-FFF2-40B4-BE49-F238E27FC236}">
                <a16:creationId xmlns:a16="http://schemas.microsoft.com/office/drawing/2014/main" id="{A39871E0-F0FF-6349-8F37-B643BFB27FF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6200000">
            <a:off x="6915233" y="3476701"/>
            <a:ext cx="1773611" cy="353957"/>
          </a:xfrm>
          <a:prstGeom prst="rect">
            <a:avLst/>
          </a:prstGeom>
        </p:spPr>
      </p:pic>
      <p:pic>
        <p:nvPicPr>
          <p:cNvPr id="5" name="Software">
            <a:extLst>
              <a:ext uri="{FF2B5EF4-FFF2-40B4-BE49-F238E27FC236}">
                <a16:creationId xmlns:a16="http://schemas.microsoft.com/office/drawing/2014/main" id="{DD7388A3-953C-5B4F-B574-4C82A45E72FA}"/>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rcRect t="15672" b="8243"/>
          <a:stretch/>
        </p:blipFill>
        <p:spPr>
          <a:xfrm>
            <a:off x="5470948" y="2766874"/>
            <a:ext cx="2331091" cy="1773610"/>
          </a:xfrm>
          <a:prstGeom prst="rect">
            <a:avLst/>
          </a:prstGeom>
        </p:spPr>
      </p:pic>
      <p:pic>
        <p:nvPicPr>
          <p:cNvPr id="8" name="Server" descr="Image result for server clipart">
            <a:extLst>
              <a:ext uri="{FF2B5EF4-FFF2-40B4-BE49-F238E27FC236}">
                <a16:creationId xmlns:a16="http://schemas.microsoft.com/office/drawing/2014/main" id="{30520A46-341B-4745-BDBA-E99351EEE6A0}"/>
              </a:ext>
            </a:extLst>
          </p:cNvPr>
          <p:cNvPicPr>
            <a:picLocks noChangeAspect="1" noChangeArrowheads="1"/>
          </p:cNvPicPr>
          <p:nvPr/>
        </p:nvPicPr>
        <p:blipFill>
          <a:blip r:embed="rId11" cstate="email">
            <a:alphaModFix amt="35000"/>
            <a:extLst>
              <a:ext uri="{BEBA8EAE-BF5A-486C-A8C5-ECC9F3942E4B}">
                <a14:imgProps xmlns:a14="http://schemas.microsoft.com/office/drawing/2010/main">
                  <a14:imgLayer r:embed="rId12">
                    <a14:imgEffect>
                      <a14:backgroundRemoval t="3943" b="98566" l="1667" r="95000">
                        <a14:foregroundMark x1="32222" y1="27240" x2="32222" y2="27240"/>
                        <a14:foregroundMark x1="44444" y1="15412" x2="44444" y2="15412"/>
                        <a14:foregroundMark x1="58889" y1="10753" x2="20000" y2="63082"/>
                        <a14:foregroundMark x1="20000" y1="63082" x2="20000" y2="68100"/>
                        <a14:foregroundMark x1="11667" y1="24731" x2="46667" y2="9677"/>
                        <a14:foregroundMark x1="46667" y1="9677" x2="79444" y2="10036"/>
                        <a14:foregroundMark x1="61111" y1="4301" x2="82778" y2="8244"/>
                        <a14:foregroundMark x1="81667" y1="24731" x2="81667" y2="54480"/>
                        <a14:foregroundMark x1="81667" y1="54480" x2="58333" y2="78136"/>
                        <a14:foregroundMark x1="58333" y1="78136" x2="14444" y2="76703"/>
                        <a14:foregroundMark x1="14444" y1="76703" x2="61667" y2="80645"/>
                        <a14:foregroundMark x1="61667" y1="80645" x2="81111" y2="53047"/>
                        <a14:foregroundMark x1="81111" y1="53047" x2="84444" y2="24731"/>
                        <a14:foregroundMark x1="84444" y1="24731" x2="29444" y2="70968"/>
                        <a14:foregroundMark x1="29444" y1="70968" x2="18730" y2="93589"/>
                        <a14:foregroundMark x1="51068" y1="94414" x2="58333" y2="93907"/>
                        <a14:foregroundMark x1="25514" y1="96196" x2="25792" y2="96177"/>
                        <a14:foregroundMark x1="58333" y1="93907" x2="73333" y2="83871"/>
                        <a14:foregroundMark x1="1707" y1="87455" x2="8889" y2="22581"/>
                        <a14:foregroundMark x1="1667" y1="87814" x2="1707" y2="87455"/>
                        <a14:foregroundMark x1="87778" y1="16129" x2="95000" y2="64875"/>
                        <a14:foregroundMark x1="38333" y1="96774" x2="50000" y2="97491"/>
                        <a14:foregroundMark x1="51667" y1="98566" x2="42222" y2="98566"/>
                        <a14:backgroundMark x1="11667" y1="98566" x2="11667" y2="98566"/>
                        <a14:backgroundMark x1="12778" y1="98566" x2="22222" y2="99283"/>
                        <a14:backgroundMark x1="1667" y1="97849" x2="556" y2="93907"/>
                        <a14:backgroundMark x1="0" y1="87455" x2="0" y2="87455"/>
                        <a14:backgroundMark x1="0" y1="91398" x2="0" y2="87814"/>
                        <a14:backgroundMark x1="23333" y1="98566" x2="35908" y2="99084"/>
                        <a14:backgroundMark x1="1111" y1="91756" x2="556" y2="81004"/>
                      </a14:backgroundRemoval>
                    </a14:imgEffect>
                  </a14:imgLayer>
                </a14:imgProps>
              </a:ext>
              <a:ext uri="{28A0092B-C50C-407E-A947-70E740481C1C}">
                <a14:useLocalDpi xmlns:a14="http://schemas.microsoft.com/office/drawing/2010/main"/>
              </a:ext>
            </a:extLst>
          </a:blip>
          <a:srcRect/>
          <a:stretch>
            <a:fillRect/>
          </a:stretch>
        </p:blipFill>
        <p:spPr bwMode="auto">
          <a:xfrm>
            <a:off x="7991151" y="1118969"/>
            <a:ext cx="845754" cy="1306220"/>
          </a:xfrm>
          <a:prstGeom prst="rect">
            <a:avLst/>
          </a:prstGeom>
          <a:noFill/>
          <a:extLst>
            <a:ext uri="{909E8E84-426E-40DD-AFC4-6F175D3DCCD1}">
              <a14:hiddenFill xmlns:a14="http://schemas.microsoft.com/office/drawing/2010/main">
                <a:solidFill>
                  <a:srgbClr val="FFFFFF"/>
                </a:solidFill>
              </a14:hiddenFill>
            </a:ext>
          </a:extLst>
        </p:spPr>
      </p:pic>
      <p:pic>
        <p:nvPicPr>
          <p:cNvPr id="9" name="Fire" descr="Image result for cartoon flames">
            <a:extLst>
              <a:ext uri="{FF2B5EF4-FFF2-40B4-BE49-F238E27FC236}">
                <a16:creationId xmlns:a16="http://schemas.microsoft.com/office/drawing/2014/main" id="{55C821D1-D3B8-AB4E-96E6-CFAA5665D309}"/>
              </a:ext>
            </a:extLst>
          </p:cNvPr>
          <p:cNvPicPr>
            <a:picLocks noChangeAspect="1" noChangeArrowheads="1"/>
          </p:cNvPicPr>
          <p:nvPr/>
        </p:nvPicPr>
        <p:blipFill>
          <a:blip r:embed="rId13" cstate="email">
            <a:alphaModFix amt="35000"/>
            <a:extLst>
              <a:ext uri="{BEBA8EAE-BF5A-486C-A8C5-ECC9F3942E4B}">
                <a14:imgProps xmlns:a14="http://schemas.microsoft.com/office/drawing/2010/main">
                  <a14:imgLayer r:embed="rId14">
                    <a14:imgEffect>
                      <a14:backgroundRemoval t="6009" b="89700" l="9722" r="89815">
                        <a14:foregroundMark x1="43056" y1="10300" x2="43056" y2="10300"/>
                        <a14:foregroundMark x1="40278" y1="6009" x2="40278" y2="6009"/>
                        <a14:foregroundMark x1="17130" y1="47210" x2="17130" y2="47210"/>
                        <a14:foregroundMark x1="18981" y1="39914" x2="18981" y2="39914"/>
                        <a14:foregroundMark x1="19444" y1="43348" x2="19444" y2="43348"/>
                        <a14:foregroundMark x1="67593" y1="26609" x2="67593" y2="26609"/>
                        <a14:foregroundMark x1="78704" y1="56652" x2="78704" y2="56652"/>
                        <a14:foregroundMark x1="79630" y1="71674" x2="79630" y2="71674"/>
                        <a14:foregroundMark x1="18056" y1="75107" x2="18056" y2="75107"/>
                        <a14:foregroundMark x1="18981" y1="55794" x2="18981" y2="55794"/>
                        <a14:foregroundMark x1="36574" y1="27039" x2="37963" y2="24034"/>
                      </a14:backgroundRemoval>
                    </a14:imgEffect>
                  </a14:imgLayer>
                </a14:imgProps>
              </a:ext>
              <a:ext uri="{28A0092B-C50C-407E-A947-70E740481C1C}">
                <a14:useLocalDpi xmlns:a14="http://schemas.microsoft.com/office/drawing/2010/main"/>
              </a:ext>
            </a:extLst>
          </a:blip>
          <a:srcRect/>
          <a:stretch>
            <a:fillRect/>
          </a:stretch>
        </p:blipFill>
        <p:spPr bwMode="auto">
          <a:xfrm>
            <a:off x="8224644" y="798859"/>
            <a:ext cx="1088537" cy="1174209"/>
          </a:xfrm>
          <a:prstGeom prst="rect">
            <a:avLst/>
          </a:prstGeom>
          <a:noFill/>
          <a:extLst>
            <a:ext uri="{909E8E84-426E-40DD-AFC4-6F175D3DCCD1}">
              <a14:hiddenFill xmlns:a14="http://schemas.microsoft.com/office/drawing/2010/main">
                <a:solidFill>
                  <a:srgbClr val="FFFFFF"/>
                </a:solidFill>
              </a14:hiddenFill>
            </a:ext>
          </a:extLst>
        </p:spPr>
      </p:pic>
      <p:pic>
        <p:nvPicPr>
          <p:cNvPr id="10" name="Insecure">
            <a:extLst>
              <a:ext uri="{FF2B5EF4-FFF2-40B4-BE49-F238E27FC236}">
                <a16:creationId xmlns:a16="http://schemas.microsoft.com/office/drawing/2014/main" id="{E168A72A-C918-4E4A-BAC2-78CCF80E1990}"/>
              </a:ext>
            </a:extLst>
          </p:cNvPr>
          <p:cNvPicPr>
            <a:picLocks noChangeAspect="1"/>
          </p:cNvPicPr>
          <p:nvPr/>
        </p:nvPicPr>
        <p:blipFill>
          <a:blip r:embed="rId15" cstate="email">
            <a:alphaModFix amt="35000"/>
            <a:extLst>
              <a:ext uri="{BEBA8EAE-BF5A-486C-A8C5-ECC9F3942E4B}">
                <a14:imgProps xmlns:a14="http://schemas.microsoft.com/office/drawing/2010/main">
                  <a14:imgLayer r:embed="rId16">
                    <a14:imgEffect>
                      <a14:backgroundRemoval t="4348" b="96522" l="5822" r="93836">
                        <a14:foregroundMark x1="48630" y1="9130" x2="14041" y2="82609"/>
                        <a14:foregroundMark x1="14041" y1="82609" x2="76370" y2="95652"/>
                        <a14:foregroundMark x1="76370" y1="95652" x2="55479" y2="16522"/>
                        <a14:foregroundMark x1="55479" y1="16522" x2="48630" y2="91739"/>
                        <a14:foregroundMark x1="685" y1="96522" x2="75000" y2="96522"/>
                        <a14:foregroundMark x1="75000" y1="96522" x2="93836" y2="93478"/>
                        <a14:foregroundMark x1="5822" y1="89565" x2="77740" y2="94348"/>
                        <a14:foregroundMark x1="46918" y1="4348" x2="52740" y2="4348"/>
                      </a14:backgroundRemoval>
                    </a14:imgEffect>
                  </a14:imgLayer>
                </a14:imgProps>
              </a:ext>
              <a:ext uri="{28A0092B-C50C-407E-A947-70E740481C1C}">
                <a14:useLocalDpi xmlns:a14="http://schemas.microsoft.com/office/drawing/2010/main"/>
              </a:ext>
            </a:extLst>
          </a:blip>
          <a:stretch>
            <a:fillRect/>
          </a:stretch>
        </p:blipFill>
        <p:spPr>
          <a:xfrm>
            <a:off x="7073899" y="1266338"/>
            <a:ext cx="896758" cy="706730"/>
          </a:xfrm>
          <a:prstGeom prst="rect">
            <a:avLst/>
          </a:prstGeom>
        </p:spPr>
      </p:pic>
      <p:pic>
        <p:nvPicPr>
          <p:cNvPr id="11" name="Hacker" descr="Image result for cartoon hacker clipart">
            <a:extLst>
              <a:ext uri="{FF2B5EF4-FFF2-40B4-BE49-F238E27FC236}">
                <a16:creationId xmlns:a16="http://schemas.microsoft.com/office/drawing/2014/main" id="{62C68243-7A13-744A-9AF6-E5FA063D938C}"/>
              </a:ext>
            </a:extLst>
          </p:cNvPr>
          <p:cNvPicPr>
            <a:picLocks noChangeAspect="1" noChangeArrowheads="1"/>
          </p:cNvPicPr>
          <p:nvPr/>
        </p:nvPicPr>
        <p:blipFill rotWithShape="1">
          <a:blip r:embed="rId17" cstate="email">
            <a:duotone>
              <a:prstClr val="black"/>
              <a:schemeClr val="tx2">
                <a:tint val="45000"/>
                <a:satMod val="400000"/>
              </a:schemeClr>
            </a:duotone>
            <a:alphaModFix amt="35000"/>
            <a:extLst>
              <a:ext uri="{BEBA8EAE-BF5A-486C-A8C5-ECC9F3942E4B}">
                <a14:imgProps xmlns:a14="http://schemas.microsoft.com/office/drawing/2010/main">
                  <a14:imgLayer r:embed="rId18">
                    <a14:imgEffect>
                      <a14:backgroundRemoval t="0" b="100000" l="0" r="100000">
                        <a14:foregroundMark x1="53846" y1="26389" x2="53846" y2="26389"/>
                        <a14:foregroundMark x1="42308" y1="38889" x2="42308" y2="38889"/>
                        <a14:foregroundMark x1="53846" y1="37500" x2="53846" y2="37500"/>
                        <a14:foregroundMark x1="36538" y1="37500" x2="36538" y2="37500"/>
                        <a14:foregroundMark x1="53846" y1="37500" x2="53846" y2="37500"/>
                        <a14:foregroundMark x1="75000" y1="44444" x2="75000" y2="44444"/>
                        <a14:foregroundMark x1="23077" y1="45833" x2="25000" y2="47222"/>
                        <a14:foregroundMark x1="17308" y1="70833" x2="13462" y2="77778"/>
                        <a14:foregroundMark x1="19231" y1="66667" x2="19231" y2="68056"/>
                        <a14:foregroundMark x1="26923" y1="56944" x2="21154" y2="63889"/>
                        <a14:foregroundMark x1="25000" y1="77778" x2="46154" y2="76389"/>
                        <a14:foregroundMark x1="23077" y1="41667" x2="23077" y2="41667"/>
                        <a14:foregroundMark x1="38462" y1="40278" x2="38462" y2="40278"/>
                        <a14:foregroundMark x1="34615" y1="81944" x2="32692" y2="81944"/>
                        <a14:foregroundMark x1="71154" y1="80556" x2="69231" y2="80556"/>
                        <a14:foregroundMark x1="38462" y1="38889" x2="38462" y2="38889"/>
                        <a14:foregroundMark x1="59615" y1="37500" x2="59615" y2="37500"/>
                        <a14:foregroundMark x1="48077" y1="34722" x2="48077" y2="34722"/>
                        <a14:foregroundMark x1="48077" y1="37500" x2="48077" y2="37500"/>
                        <a14:foregroundMark x1="46154" y1="37500" x2="46154" y2="37500"/>
                        <a14:foregroundMark x1="25000" y1="40278" x2="25000" y2="40278"/>
                        <a14:foregroundMark x1="23077" y1="91667" x2="28846" y2="91667"/>
                        <a14:foregroundMark x1="71154" y1="90278" x2="75000" y2="91667"/>
                        <a14:foregroundMark x1="26923" y1="93056" x2="48077" y2="91667"/>
                        <a14:foregroundMark x1="51923" y1="87500" x2="71154" y2="87500"/>
                        <a14:foregroundMark x1="25000" y1="69444" x2="25000" y2="68056"/>
                        <a14:foregroundMark x1="21154" y1="65278" x2="26923" y2="65278"/>
                        <a14:foregroundMark x1="25000" y1="65278" x2="21154" y2="65278"/>
                        <a14:foregroundMark x1="42308" y1="81944" x2="73077" y2="81944"/>
                        <a14:foregroundMark x1="26923" y1="66667" x2="23077" y2="70833"/>
                        <a14:backgroundMark x1="30769" y1="43056" x2="30769" y2="43056"/>
                        <a14:backgroundMark x1="23077" y1="50000" x2="23077" y2="50000"/>
                        <a14:backgroundMark x1="25000" y1="51389" x2="25000" y2="51389"/>
                        <a14:backgroundMark x1="25000" y1="50000" x2="21154" y2="50000"/>
                        <a14:backgroundMark x1="23077" y1="48611" x2="26923" y2="50000"/>
                        <a14:backgroundMark x1="17308" y1="69444" x2="17308" y2="69444"/>
                        <a14:backgroundMark x1="48077" y1="34722" x2="48077" y2="34722"/>
                        <a14:backgroundMark x1="48077" y1="37500" x2="48077" y2="37500"/>
                        <a14:backgroundMark x1="69231" y1="88889" x2="73077" y2="88889"/>
                      </a14:backgroundRemoval>
                    </a14:imgEffect>
                  </a14:imgLayer>
                </a14:imgProps>
              </a:ext>
              <a:ext uri="{28A0092B-C50C-407E-A947-70E740481C1C}">
                <a14:useLocalDpi xmlns:a14="http://schemas.microsoft.com/office/drawing/2010/main"/>
              </a:ext>
            </a:extLst>
          </a:blip>
          <a:srcRect/>
          <a:stretch/>
        </p:blipFill>
        <p:spPr bwMode="auto">
          <a:xfrm>
            <a:off x="6100441" y="1089406"/>
            <a:ext cx="994934" cy="11742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10ECF87-714E-4646-97FF-5C68932198F9}"/>
              </a:ext>
            </a:extLst>
          </p:cNvPr>
          <p:cNvSpPr txBox="1"/>
          <p:nvPr/>
        </p:nvSpPr>
        <p:spPr>
          <a:xfrm>
            <a:off x="140204" y="3086760"/>
            <a:ext cx="3233448" cy="1307409"/>
          </a:xfrm>
          <a:prstGeom prst="rect">
            <a:avLst/>
          </a:prstGeom>
          <a:noFill/>
        </p:spPr>
        <p:txBody>
          <a:bodyPr wrap="square" rtlCol="0">
            <a:spAutoFit/>
          </a:bodyPr>
          <a:lstStyle/>
          <a:p>
            <a:pPr marL="246063" indent="-246063">
              <a:buAutoNum type="arabicPeriod"/>
            </a:pPr>
            <a:r>
              <a:rPr lang="en-US" sz="2800" dirty="0">
                <a:latin typeface="Calibri" panose="020F0502020204030204" pitchFamily="34" charset="0"/>
              </a:rPr>
              <a:t>Research questions</a:t>
            </a:r>
          </a:p>
          <a:p>
            <a:pPr marL="246063" indent="-246063">
              <a:buAutoNum type="arabicPeriod"/>
            </a:pPr>
            <a:r>
              <a:rPr lang="en-US" sz="2800" dirty="0">
                <a:latin typeface="Calibri" panose="020F0502020204030204" pitchFamily="34" charset="0"/>
              </a:rPr>
              <a:t>Methodology</a:t>
            </a:r>
          </a:p>
          <a:p>
            <a:pPr marL="246063" indent="-246063">
              <a:buAutoNum type="arabicPeriod"/>
            </a:pPr>
            <a:r>
              <a:rPr lang="en-US" sz="2800" dirty="0">
                <a:latin typeface="Calibri" panose="020F0502020204030204" pitchFamily="34" charset="0"/>
              </a:rPr>
              <a:t>Results</a:t>
            </a:r>
          </a:p>
        </p:txBody>
      </p:sp>
    </p:spTree>
    <p:extLst>
      <p:ext uri="{BB962C8B-B14F-4D97-AF65-F5344CB8AC3E}">
        <p14:creationId xmlns:p14="http://schemas.microsoft.com/office/powerpoint/2010/main" val="143573129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89BCCD-402C-6642-B04A-D4A8717AF1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7912" y="857293"/>
            <a:ext cx="8043863" cy="2633620"/>
          </a:xfrm>
          <a:prstGeom prst="rect">
            <a:avLst/>
          </a:prstGeom>
        </p:spPr>
      </p:pic>
      <p:sp>
        <p:nvSpPr>
          <p:cNvPr id="8" name="Text Placeholder 7">
            <a:extLst>
              <a:ext uri="{FF2B5EF4-FFF2-40B4-BE49-F238E27FC236}">
                <a16:creationId xmlns:a16="http://schemas.microsoft.com/office/drawing/2014/main" id="{CADA4B23-030B-694D-BBA2-A344F982BF52}"/>
              </a:ext>
            </a:extLst>
          </p:cNvPr>
          <p:cNvSpPr>
            <a:spLocks noGrp="1"/>
          </p:cNvSpPr>
          <p:nvPr>
            <p:ph type="body" idx="1"/>
          </p:nvPr>
        </p:nvSpPr>
        <p:spPr>
          <a:xfrm>
            <a:off x="242225" y="3747848"/>
            <a:ext cx="4040188" cy="639762"/>
          </a:xfrm>
        </p:spPr>
        <p:txBody>
          <a:bodyPr/>
          <a:lstStyle/>
          <a:p>
            <a:pPr algn="ctr"/>
            <a:r>
              <a:rPr lang="en-US" i="1" dirty="0"/>
              <a:t>Ecosystem-scale</a:t>
            </a:r>
          </a:p>
        </p:txBody>
      </p:sp>
      <p:sp>
        <p:nvSpPr>
          <p:cNvPr id="9" name="Content Placeholder 8">
            <a:extLst>
              <a:ext uri="{FF2B5EF4-FFF2-40B4-BE49-F238E27FC236}">
                <a16:creationId xmlns:a16="http://schemas.microsoft.com/office/drawing/2014/main" id="{60B35535-B057-184F-BE44-3313EFB0F1A1}"/>
              </a:ext>
            </a:extLst>
          </p:cNvPr>
          <p:cNvSpPr>
            <a:spLocks noGrp="1"/>
          </p:cNvSpPr>
          <p:nvPr>
            <p:ph sz="half" idx="2"/>
          </p:nvPr>
        </p:nvSpPr>
        <p:spPr>
          <a:xfrm>
            <a:off x="242224" y="4387610"/>
            <a:ext cx="4187825" cy="1854433"/>
          </a:xfrm>
        </p:spPr>
        <p:txBody>
          <a:bodyPr/>
          <a:lstStyle/>
          <a:p>
            <a:pPr marL="0" indent="0" algn="ctr">
              <a:buNone/>
            </a:pPr>
            <a:r>
              <a:rPr lang="en-US" dirty="0"/>
              <a:t>How commonly does software rely on ambiguous regexes?</a:t>
            </a:r>
          </a:p>
        </p:txBody>
      </p:sp>
      <p:sp>
        <p:nvSpPr>
          <p:cNvPr id="10" name="Text Placeholder 9">
            <a:extLst>
              <a:ext uri="{FF2B5EF4-FFF2-40B4-BE49-F238E27FC236}">
                <a16:creationId xmlns:a16="http://schemas.microsoft.com/office/drawing/2014/main" id="{3B2ED108-AD8E-3E43-A20D-508D2940004C}"/>
              </a:ext>
            </a:extLst>
          </p:cNvPr>
          <p:cNvSpPr>
            <a:spLocks noGrp="1"/>
          </p:cNvSpPr>
          <p:nvPr>
            <p:ph type="body" sz="quarter" idx="3"/>
          </p:nvPr>
        </p:nvSpPr>
        <p:spPr>
          <a:xfrm>
            <a:off x="4402800" y="3747848"/>
            <a:ext cx="4041775" cy="639762"/>
          </a:xfrm>
        </p:spPr>
        <p:txBody>
          <a:bodyPr/>
          <a:lstStyle/>
          <a:p>
            <a:pPr algn="ctr"/>
            <a:r>
              <a:rPr lang="en-US" i="1" dirty="0"/>
              <a:t>Generalizability</a:t>
            </a:r>
          </a:p>
        </p:txBody>
      </p:sp>
      <p:sp>
        <p:nvSpPr>
          <p:cNvPr id="11" name="Content Placeholder 10">
            <a:extLst>
              <a:ext uri="{FF2B5EF4-FFF2-40B4-BE49-F238E27FC236}">
                <a16:creationId xmlns:a16="http://schemas.microsoft.com/office/drawing/2014/main" id="{8FC49DCA-4A93-CC4B-8FC6-DC04D803C9F8}"/>
              </a:ext>
            </a:extLst>
          </p:cNvPr>
          <p:cNvSpPr>
            <a:spLocks noGrp="1"/>
          </p:cNvSpPr>
          <p:nvPr>
            <p:ph sz="quarter" idx="4"/>
          </p:nvPr>
        </p:nvSpPr>
        <p:spPr>
          <a:xfrm>
            <a:off x="4402800" y="4387610"/>
            <a:ext cx="4498975" cy="2352516"/>
          </a:xfrm>
        </p:spPr>
        <p:txBody>
          <a:bodyPr/>
          <a:lstStyle/>
          <a:p>
            <a:pPr marL="0" indent="0">
              <a:buNone/>
            </a:pPr>
            <a:r>
              <a:rPr lang="en-US" dirty="0"/>
              <a:t>Do these findings hold:</a:t>
            </a:r>
          </a:p>
          <a:p>
            <a:pPr marL="914400" lvl="1" indent="-514350">
              <a:buFont typeface="+mj-lt"/>
              <a:buAutoNum type="arabicPeriod"/>
            </a:pPr>
            <a:r>
              <a:rPr lang="en-US" sz="2800" dirty="0"/>
              <a:t>Under other methods?</a:t>
            </a:r>
          </a:p>
          <a:p>
            <a:pPr marL="914400" lvl="1" indent="-514350">
              <a:buFont typeface="+mj-lt"/>
              <a:buAutoNum type="arabicPeriod"/>
            </a:pPr>
            <a:r>
              <a:rPr lang="en-US" sz="2800" dirty="0"/>
              <a:t>Across programming languages?</a:t>
            </a:r>
          </a:p>
          <a:p>
            <a:pPr marL="514350" indent="-514350">
              <a:buFont typeface="+mj-lt"/>
              <a:buAutoNum type="arabicPeriod"/>
            </a:pPr>
            <a:endParaRPr lang="en-US" dirty="0"/>
          </a:p>
          <a:p>
            <a:pPr marL="514350" indent="-514350">
              <a:buFont typeface="+mj-lt"/>
              <a:buAutoNum type="arabicPeriod"/>
            </a:pPr>
            <a:endParaRPr lang="en-US" dirty="0"/>
          </a:p>
        </p:txBody>
      </p:sp>
      <p:sp>
        <p:nvSpPr>
          <p:cNvPr id="7" name="Title 6">
            <a:extLst>
              <a:ext uri="{FF2B5EF4-FFF2-40B4-BE49-F238E27FC236}">
                <a16:creationId xmlns:a16="http://schemas.microsoft.com/office/drawing/2014/main" id="{7C0DFDCF-984C-3645-B667-7C8FF37A877C}"/>
              </a:ext>
            </a:extLst>
          </p:cNvPr>
          <p:cNvSpPr>
            <a:spLocks noGrp="1"/>
          </p:cNvSpPr>
          <p:nvPr>
            <p:ph type="title"/>
          </p:nvPr>
        </p:nvSpPr>
        <p:spPr/>
        <p:txBody>
          <a:bodyPr/>
          <a:lstStyle/>
          <a:p>
            <a:r>
              <a:rPr lang="en-US" b="1" i="1" dirty="0"/>
              <a:t>Impact</a:t>
            </a:r>
            <a:r>
              <a:rPr lang="en-US" i="1" dirty="0"/>
              <a:t> of ReDoS – </a:t>
            </a:r>
            <a:r>
              <a:rPr lang="en-US" b="1" dirty="0"/>
              <a:t>Study design</a:t>
            </a:r>
          </a:p>
        </p:txBody>
      </p:sp>
      <p:sp>
        <p:nvSpPr>
          <p:cNvPr id="17" name="Line 66">
            <a:extLst>
              <a:ext uri="{FF2B5EF4-FFF2-40B4-BE49-F238E27FC236}">
                <a16:creationId xmlns:a16="http://schemas.microsoft.com/office/drawing/2014/main" id="{CE7BF0F0-E142-4F40-88A8-FB213014ACDA}"/>
              </a:ext>
            </a:extLst>
          </p:cNvPr>
          <p:cNvSpPr>
            <a:spLocks noChangeShapeType="1"/>
          </p:cNvSpPr>
          <p:nvPr/>
        </p:nvSpPr>
        <p:spPr bwMode="auto">
          <a:xfrm flipV="1">
            <a:off x="277148" y="3732061"/>
            <a:ext cx="8564729" cy="55562"/>
          </a:xfrm>
          <a:prstGeom prst="line">
            <a:avLst/>
          </a:prstGeom>
          <a:noFill/>
          <a:ln w="38100">
            <a:solidFill>
              <a:schemeClr val="accent3"/>
            </a:solidFill>
            <a:miter lim="800000"/>
            <a:headEnd/>
            <a:tailEnd/>
          </a:ln>
          <a:effectLst/>
        </p:spPr>
        <p:txBody>
          <a:bodyPr wrap="none"/>
          <a:lstStyle/>
          <a:p>
            <a:endParaRPr lang="ko-KR" altLang="en-US"/>
          </a:p>
        </p:txBody>
      </p:sp>
      <p:sp>
        <p:nvSpPr>
          <p:cNvPr id="22" name="Rectangle 21">
            <a:extLst>
              <a:ext uri="{FF2B5EF4-FFF2-40B4-BE49-F238E27FC236}">
                <a16:creationId xmlns:a16="http://schemas.microsoft.com/office/drawing/2014/main" id="{2EAC108A-5C22-F14A-A329-EC1FAA944679}"/>
              </a:ext>
            </a:extLst>
          </p:cNvPr>
          <p:cNvSpPr/>
          <p:nvPr/>
        </p:nvSpPr>
        <p:spPr bwMode="auto">
          <a:xfrm>
            <a:off x="3113628" y="1881302"/>
            <a:ext cx="2837894" cy="478970"/>
          </a:xfrm>
          <a:prstGeom prst="rect">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pic>
        <p:nvPicPr>
          <p:cNvPr id="12" name="Ques" descr="Question mark">
            <a:extLst>
              <a:ext uri="{FF2B5EF4-FFF2-40B4-BE49-F238E27FC236}">
                <a16:creationId xmlns:a16="http://schemas.microsoft.com/office/drawing/2014/main" id="{71A167B4-10E8-3045-A458-788DFDCC067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51522" y="1775436"/>
            <a:ext cx="724878" cy="724878"/>
          </a:xfrm>
          <a:prstGeom prst="rect">
            <a:avLst/>
          </a:prstGeom>
        </p:spPr>
      </p:pic>
      <p:pic>
        <p:nvPicPr>
          <p:cNvPr id="13" name="Exc" descr="Exclamation mark">
            <a:extLst>
              <a:ext uri="{FF2B5EF4-FFF2-40B4-BE49-F238E27FC236}">
                <a16:creationId xmlns:a16="http://schemas.microsoft.com/office/drawing/2014/main" id="{44AD6A9E-895D-E749-A890-DBE65D83419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23028" y="838797"/>
            <a:ext cx="628494" cy="499836"/>
          </a:xfrm>
          <a:prstGeom prst="rect">
            <a:avLst/>
          </a:prstGeom>
        </p:spPr>
      </p:pic>
      <p:pic>
        <p:nvPicPr>
          <p:cNvPr id="14" name="Exc" descr="Exclamation mark">
            <a:extLst>
              <a:ext uri="{FF2B5EF4-FFF2-40B4-BE49-F238E27FC236}">
                <a16:creationId xmlns:a16="http://schemas.microsoft.com/office/drawing/2014/main" id="{477859C7-D17A-B643-ACA5-DACFE12AAD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23028" y="1415640"/>
            <a:ext cx="628494" cy="499836"/>
          </a:xfrm>
          <a:prstGeom prst="rect">
            <a:avLst/>
          </a:prstGeom>
        </p:spPr>
      </p:pic>
    </p:spTree>
    <p:extLst>
      <p:ext uri="{BB962C8B-B14F-4D97-AF65-F5344CB8AC3E}">
        <p14:creationId xmlns:p14="http://schemas.microsoft.com/office/powerpoint/2010/main" val="1828739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0" grpId="0" build="p"/>
      <p:bldP spid="11" grpId="0" build="p"/>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Image result for funnel cartoon">
            <a:extLst>
              <a:ext uri="{FF2B5EF4-FFF2-40B4-BE49-F238E27FC236}">
                <a16:creationId xmlns:a16="http://schemas.microsoft.com/office/drawing/2014/main" id="{4ECE9986-D53C-5140-83C6-712DA5FBBECA}"/>
              </a:ext>
            </a:extLst>
          </p:cNvPr>
          <p:cNvPicPr>
            <a:picLocks noChangeAspect="1" noChangeArrowheads="1"/>
          </p:cNvPicPr>
          <p:nvPr/>
        </p:nvPicPr>
        <p:blipFill rotWithShape="1">
          <a:blip r:embed="rId3" cstate="email">
            <a:duotone>
              <a:prstClr val="black"/>
              <a:schemeClr val="tx2">
                <a:tint val="45000"/>
                <a:satMod val="400000"/>
              </a:schemeClr>
            </a:duotone>
            <a:extLst>
              <a:ext uri="{BEBA8EAE-BF5A-486C-A8C5-ECC9F3942E4B}">
                <a14:imgProps xmlns:a14="http://schemas.microsoft.com/office/drawing/2010/main">
                  <a14:imgLayer r:embed="rId4">
                    <a14:imgEffect>
                      <a14:backgroundRemoval t="13109" b="80899" l="2646" r="94709">
                        <a14:foregroundMark x1="7937" y1="17228" x2="49735" y2="22846"/>
                        <a14:foregroundMark x1="49735" y1="22846" x2="9524" y2="23596"/>
                        <a14:foregroundMark x1="9524" y1="23596" x2="56085" y2="34831"/>
                        <a14:foregroundMark x1="56085" y1="34831" x2="46032" y2="77903"/>
                        <a14:foregroundMark x1="89947" y1="33708" x2="94709" y2="20599"/>
                        <a14:foregroundMark x1="56614" y1="14232" x2="32275" y2="13483"/>
                        <a14:foregroundMark x1="4621" y1="29213" x2="6349" y2="31835"/>
                        <a14:foregroundMark x1="8999" y1="25486" x2="46032" y2="19101"/>
                        <a14:foregroundMark x1="46032" y1="19101" x2="58201" y2="32959"/>
                        <a14:foregroundMark x1="46561" y1="80899" x2="46561" y2="80899"/>
                        <a14:backgroundMark x1="0" y1="23970" x2="0" y2="29213"/>
                      </a14:backgroundRemoval>
                    </a14:imgEffect>
                  </a14:imgLayer>
                </a14:imgProps>
              </a:ext>
              <a:ext uri="{28A0092B-C50C-407E-A947-70E740481C1C}">
                <a14:useLocalDpi xmlns:a14="http://schemas.microsoft.com/office/drawing/2010/main"/>
              </a:ext>
            </a:extLst>
          </a:blip>
          <a:srcRect t="7551" b="14786"/>
          <a:stretch/>
        </p:blipFill>
        <p:spPr bwMode="auto">
          <a:xfrm>
            <a:off x="1870847" y="4241523"/>
            <a:ext cx="1200150" cy="99946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5410C14-CFB3-E042-97FE-5BD302E53B20}"/>
              </a:ext>
            </a:extLst>
          </p:cNvPr>
          <p:cNvSpPr>
            <a:spLocks noGrp="1"/>
          </p:cNvSpPr>
          <p:nvPr>
            <p:ph type="title"/>
          </p:nvPr>
        </p:nvSpPr>
        <p:spPr/>
        <p:txBody>
          <a:bodyPr/>
          <a:lstStyle/>
          <a:p>
            <a:r>
              <a:rPr lang="en-US" i="1" dirty="0"/>
              <a:t>Ecosystem scale</a:t>
            </a:r>
            <a:r>
              <a:rPr lang="en-US" dirty="0"/>
              <a:t> – Methodology</a:t>
            </a:r>
          </a:p>
        </p:txBody>
      </p:sp>
      <p:pic>
        <p:nvPicPr>
          <p:cNvPr id="1026" name="Picture 2" descr="Image result for npm wombat">
            <a:extLst>
              <a:ext uri="{FF2B5EF4-FFF2-40B4-BE49-F238E27FC236}">
                <a16:creationId xmlns:a16="http://schemas.microsoft.com/office/drawing/2014/main" id="{74CAC584-152F-2141-BD1A-E640C429380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6046" y="2405586"/>
            <a:ext cx="1346786" cy="5237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github">
            <a:extLst>
              <a:ext uri="{FF2B5EF4-FFF2-40B4-BE49-F238E27FC236}">
                <a16:creationId xmlns:a16="http://schemas.microsoft.com/office/drawing/2014/main" id="{67369DB5-0C7D-D244-9442-31B57D73DA31}"/>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32802" b="31748"/>
          <a:stretch/>
        </p:blipFill>
        <p:spPr bwMode="auto">
          <a:xfrm>
            <a:off x="1858872" y="6206640"/>
            <a:ext cx="1285441" cy="4556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7D839C2-D2F7-6641-9A62-5C87E7A91C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87670" y="1451816"/>
            <a:ext cx="884984" cy="541315"/>
          </a:xfrm>
          <a:prstGeom prst="rect">
            <a:avLst/>
          </a:prstGeom>
        </p:spPr>
      </p:pic>
      <p:pic>
        <p:nvPicPr>
          <p:cNvPr id="67" name="Picture 66">
            <a:extLst>
              <a:ext uri="{FF2B5EF4-FFF2-40B4-BE49-F238E27FC236}">
                <a16:creationId xmlns:a16="http://schemas.microsoft.com/office/drawing/2014/main" id="{E155F80D-FA10-814C-A75D-810227A8CBC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28388" y="1399746"/>
            <a:ext cx="692078" cy="692078"/>
          </a:xfrm>
          <a:prstGeom prst="rect">
            <a:avLst/>
          </a:prstGeom>
        </p:spPr>
      </p:pic>
      <p:grpSp>
        <p:nvGrpSpPr>
          <p:cNvPr id="9" name="Pypi modules">
            <a:extLst>
              <a:ext uri="{FF2B5EF4-FFF2-40B4-BE49-F238E27FC236}">
                <a16:creationId xmlns:a16="http://schemas.microsoft.com/office/drawing/2014/main" id="{8EDEBA77-3A37-B640-A979-DE21320BDF7D}"/>
              </a:ext>
            </a:extLst>
          </p:cNvPr>
          <p:cNvGrpSpPr/>
          <p:nvPr/>
        </p:nvGrpSpPr>
        <p:grpSpPr>
          <a:xfrm flipH="1">
            <a:off x="2520139" y="3157960"/>
            <a:ext cx="869306" cy="957835"/>
            <a:chOff x="3202663" y="3068285"/>
            <a:chExt cx="552967" cy="707474"/>
          </a:xfrm>
        </p:grpSpPr>
        <p:pic>
          <p:nvPicPr>
            <p:cNvPr id="81" name="Picture 26" descr="Image result for pypi">
              <a:extLst>
                <a:ext uri="{FF2B5EF4-FFF2-40B4-BE49-F238E27FC236}">
                  <a16:creationId xmlns:a16="http://schemas.microsoft.com/office/drawing/2014/main" id="{8DA607C4-5E12-4B4B-A16A-AD616E7B410B}"/>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3111" b="94667" l="1778" r="92889">
                          <a14:foregroundMark x1="45778" y1="37778" x2="48000" y2="49778"/>
                          <a14:foregroundMark x1="13778" y1="35556" x2="67111" y2="20889"/>
                          <a14:foregroundMark x1="67111" y1="20889" x2="58667" y2="75111"/>
                          <a14:foregroundMark x1="58667" y1="75111" x2="30667" y2="37333"/>
                          <a14:foregroundMark x1="23111" y1="27111" x2="23111" y2="27111"/>
                          <a14:foregroundMark x1="18667" y1="23556" x2="73778" y2="25333"/>
                          <a14:foregroundMark x1="73778" y1="25333" x2="53333" y2="78667"/>
                          <a14:foregroundMark x1="53333" y1="78667" x2="18222" y2="40444"/>
                          <a14:foregroundMark x1="13333" y1="45778" x2="46222" y2="81778"/>
                          <a14:foregroundMark x1="28889" y1="75111" x2="17778" y2="49778"/>
                          <a14:foregroundMark x1="12444" y1="54222" x2="26222" y2="74222"/>
                          <a14:foregroundMark x1="52000" y1="86667" x2="52000" y2="86667"/>
                          <a14:foregroundMark x1="52444" y1="86667" x2="52444" y2="86667"/>
                          <a14:foregroundMark x1="52444" y1="86667" x2="79111" y2="37333"/>
                          <a14:foregroundMark x1="79111" y1="37333" x2="36444" y2="18222"/>
                          <a14:foregroundMark x1="42667" y1="16889" x2="42667" y2="16889"/>
                          <a14:foregroundMark x1="48444" y1="16000" x2="48444" y2="16000"/>
                          <a14:foregroundMark x1="48444" y1="12444" x2="48444" y2="12444"/>
                          <a14:foregroundMark x1="53778" y1="34667" x2="53778" y2="34667"/>
                          <a14:foregroundMark x1="54222" y1="21778" x2="21778" y2="25333"/>
                          <a14:foregroundMark x1="32889" y1="19111" x2="71556" y2="32444"/>
                          <a14:foregroundMark x1="53306" y1="12125" x2="64444" y2="26667"/>
                          <a14:foregroundMark x1="50605" y1="8599" x2="52715" y2="11353"/>
                          <a14:foregroundMark x1="58054" y1="15085" x2="83132" y2="60537"/>
                          <a14:foregroundMark x1="52444" y1="85333" x2="78222" y2="76444"/>
                          <a14:foregroundMark x1="82698" y1="44902" x2="80621" y2="29152"/>
                          <a14:foregroundMark x1="36203" y1="15439" x2="10589" y2="39004"/>
                          <a14:foregroundMark x1="43638" y1="8599" x2="41563" y2="10508"/>
                          <a14:foregroundMark x1="11010" y1="50379" x2="20651" y2="21211"/>
                          <a14:foregroundMark x1="42226" y1="9243" x2="44372" y2="8599"/>
                          <a14:foregroundMark x1="83441" y1="36337" x2="84441" y2="37054"/>
                          <a14:foregroundMark x1="45778" y1="9333" x2="81639" y2="35045"/>
                          <a14:foregroundMark x1="83007" y1="56024" x2="59556" y2="86667"/>
                          <a14:foregroundMark x1="59556" y1="86667" x2="21198" y2="75449"/>
                          <a14:foregroundMark x1="45705" y1="87988" x2="55901" y2="90850"/>
                          <a14:foregroundMark x1="48858" y1="93551" x2="52889" y2="95111"/>
                          <a14:foregroundMark x1="49843" y1="92469" x2="56312" y2="90025"/>
                          <a14:foregroundMark x1="10275" y1="30499" x2="17172" y2="23172"/>
                          <a14:foregroundMark x1="84871" y1="36147" x2="84915" y2="36444"/>
                          <a14:foregroundMark x1="88184" y1="35708" x2="88229" y2="36444"/>
                          <a14:foregroundMark x1="11111" y1="25778" x2="14095" y2="22155"/>
                          <a14:foregroundMark x1="54222" y1="9825" x2="52355" y2="8599"/>
                          <a14:foregroundMark x1="13333" y1="64889" x2="13333" y2="64889"/>
                          <a14:foregroundMark x1="12444" y1="71556" x2="12444" y2="71556"/>
                          <a14:foregroundMark x1="12889" y1="74222" x2="12889" y2="74222"/>
                          <a14:foregroundMark x1="14222" y1="76000" x2="47556" y2="89778"/>
                          <a14:foregroundMark x1="85778" y1="60889" x2="75111" y2="75111"/>
                          <a14:foregroundMark x1="78667" y1="23556" x2="85778" y2="36889"/>
                          <a14:foregroundMark x1="84889" y1="30222" x2="84889" y2="30222"/>
                          <a14:foregroundMark x1="83111" y1="27556" x2="83111" y2="27556"/>
                          <a14:foregroundMark x1="80889" y1="24000" x2="80889" y2="24000"/>
                          <a14:foregroundMark x1="83556" y1="27111" x2="83556" y2="27111"/>
                          <a14:foregroundMark x1="84889" y1="26667" x2="84889" y2="26667"/>
                          <a14:foregroundMark x1="84444" y1="26222" x2="84444" y2="26222"/>
                          <a14:foregroundMark x1="84444" y1="25778" x2="84444" y2="25778"/>
                          <a14:foregroundMark x1="84000" y1="25778" x2="84000" y2="25778"/>
                          <a14:foregroundMark x1="85778" y1="25778" x2="85778" y2="25778"/>
                          <a14:foregroundMark x1="81778" y1="23111" x2="81778" y2="23111"/>
                          <a14:foregroundMark x1="86222" y1="25333" x2="86222" y2="25333"/>
                          <a14:backgroundMark x1="2667" y1="10222" x2="17778" y2="6222"/>
                          <a14:backgroundMark x1="2667" y1="29333" x2="4444" y2="77333"/>
                          <a14:backgroundMark x1="37333" y1="2222" x2="60889" y2="2222"/>
                          <a14:backgroundMark x1="43209" y1="94902" x2="46222" y2="96444"/>
                          <a14:backgroundMark x1="8000" y1="76889" x2="11813" y2="78840"/>
                          <a14:backgroundMark x1="53778" y1="95111" x2="92889" y2="76889"/>
                          <a14:backgroundMark x1="13778" y1="16889" x2="28889" y2="9778"/>
                          <a14:backgroundMark x1="92000" y1="36444" x2="92000" y2="44889"/>
                          <a14:backgroundMark x1="90864" y1="66672" x2="91111" y2="75556"/>
                          <a14:backgroundMark x1="90222" y1="43556" x2="90793" y2="64116"/>
                          <a14:backgroundMark x1="91286" y1="27111" x2="92000" y2="27556"/>
                          <a14:backgroundMark x1="90574" y1="26667" x2="91286" y2="27111"/>
                          <a14:backgroundMark x1="89860" y1="26222" x2="90574" y2="26667"/>
                          <a14:backgroundMark x1="89147" y1="25778" x2="89860" y2="26222"/>
                          <a14:backgroundMark x1="88433" y1="25333" x2="89147" y2="25778"/>
                          <a14:backgroundMark x1="88048" y1="25093" x2="88433" y2="25333"/>
                          <a14:backgroundMark x1="57778" y1="6222" x2="82540" y2="21658"/>
                          <a14:backgroundMark x1="15556" y1="19111" x2="40000" y2="5333"/>
                          <a14:backgroundMark x1="34222" y1="10667" x2="43111" y2="7556"/>
                          <a14:backgroundMark x1="89282" y1="35172" x2="89333" y2="35556"/>
                        </a14:backgroundRemoval>
                      </a14:imgEffect>
                    </a14:imgLayer>
                  </a14:imgProps>
                </a:ext>
                <a:ext uri="{28A0092B-C50C-407E-A947-70E740481C1C}">
                  <a14:useLocalDpi xmlns:a14="http://schemas.microsoft.com/office/drawing/2010/main"/>
                </a:ext>
              </a:extLst>
            </a:blip>
            <a:srcRect/>
            <a:stretch>
              <a:fillRect/>
            </a:stretch>
          </p:blipFill>
          <p:spPr bwMode="auto">
            <a:xfrm>
              <a:off x="3496733" y="3388074"/>
              <a:ext cx="258897" cy="258897"/>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6" descr="Image result for pypi">
              <a:extLst>
                <a:ext uri="{FF2B5EF4-FFF2-40B4-BE49-F238E27FC236}">
                  <a16:creationId xmlns:a16="http://schemas.microsoft.com/office/drawing/2014/main" id="{627C1998-15B8-D441-88DE-944939B1B3BE}"/>
                </a:ext>
              </a:extLst>
            </p:cNvPr>
            <p:cNvPicPr>
              <a:picLocks noChangeAspect="1" noChangeArrowheads="1"/>
            </p:cNvPicPr>
            <p:nvPr/>
          </p:nvPicPr>
          <p:blipFill>
            <a:blip r:embed="rId9" cstate="email">
              <a:extLst>
                <a:ext uri="{BEBA8EAE-BF5A-486C-A8C5-ECC9F3942E4B}">
                  <a14:imgProps xmlns:a14="http://schemas.microsoft.com/office/drawing/2010/main">
                    <a14:imgLayer r:embed="rId11">
                      <a14:imgEffect>
                        <a14:backgroundRemoval t="3111" b="94667" l="1778" r="92889">
                          <a14:foregroundMark x1="45778" y1="37778" x2="48000" y2="49778"/>
                          <a14:foregroundMark x1="13778" y1="35556" x2="67111" y2="20889"/>
                          <a14:foregroundMark x1="67111" y1="20889" x2="58667" y2="75111"/>
                          <a14:foregroundMark x1="58667" y1="75111" x2="30667" y2="37333"/>
                          <a14:foregroundMark x1="23111" y1="27111" x2="23111" y2="27111"/>
                          <a14:foregroundMark x1="18667" y1="23556" x2="73778" y2="25333"/>
                          <a14:foregroundMark x1="73778" y1="25333" x2="53333" y2="78667"/>
                          <a14:foregroundMark x1="53333" y1="78667" x2="18222" y2="40444"/>
                          <a14:foregroundMark x1="13333" y1="45778" x2="46222" y2="81778"/>
                          <a14:foregroundMark x1="28889" y1="75111" x2="17778" y2="49778"/>
                          <a14:foregroundMark x1="12444" y1="54222" x2="26222" y2="74222"/>
                          <a14:foregroundMark x1="52000" y1="86667" x2="52000" y2="86667"/>
                          <a14:foregroundMark x1="52444" y1="86667" x2="52444" y2="86667"/>
                          <a14:foregroundMark x1="52444" y1="86667" x2="79111" y2="37333"/>
                          <a14:foregroundMark x1="79111" y1="37333" x2="36444" y2="18222"/>
                          <a14:foregroundMark x1="42667" y1="16889" x2="42667" y2="16889"/>
                          <a14:foregroundMark x1="48444" y1="16000" x2="48444" y2="16000"/>
                          <a14:foregroundMark x1="48444" y1="12444" x2="48444" y2="12444"/>
                          <a14:foregroundMark x1="53778" y1="34667" x2="53778" y2="34667"/>
                          <a14:foregroundMark x1="54222" y1="21778" x2="21778" y2="25333"/>
                          <a14:foregroundMark x1="32889" y1="19111" x2="71556" y2="32444"/>
                          <a14:foregroundMark x1="53306" y1="12125" x2="64444" y2="26667"/>
                          <a14:foregroundMark x1="50605" y1="8599" x2="52715" y2="11353"/>
                          <a14:foregroundMark x1="58054" y1="15085" x2="83132" y2="60537"/>
                          <a14:foregroundMark x1="52444" y1="85333" x2="78222" y2="76444"/>
                          <a14:foregroundMark x1="82698" y1="44902" x2="80621" y2="29152"/>
                          <a14:foregroundMark x1="36203" y1="15439" x2="10589" y2="39004"/>
                          <a14:foregroundMark x1="43638" y1="8599" x2="41563" y2="10508"/>
                          <a14:foregroundMark x1="11010" y1="50379" x2="20651" y2="21211"/>
                          <a14:foregroundMark x1="42226" y1="9243" x2="44372" y2="8599"/>
                          <a14:foregroundMark x1="83441" y1="36337" x2="84441" y2="37054"/>
                          <a14:foregroundMark x1="45778" y1="9333" x2="81639" y2="35045"/>
                          <a14:foregroundMark x1="83007" y1="56024" x2="59556" y2="86667"/>
                          <a14:foregroundMark x1="59556" y1="86667" x2="21198" y2="75449"/>
                          <a14:foregroundMark x1="45705" y1="87988" x2="55901" y2="90850"/>
                          <a14:foregroundMark x1="48858" y1="93551" x2="52889" y2="95111"/>
                          <a14:foregroundMark x1="49843" y1="92469" x2="56312" y2="90025"/>
                          <a14:foregroundMark x1="10275" y1="30499" x2="17172" y2="23172"/>
                          <a14:foregroundMark x1="84871" y1="36147" x2="84915" y2="36444"/>
                          <a14:foregroundMark x1="88184" y1="35708" x2="88229" y2="36444"/>
                          <a14:foregroundMark x1="11111" y1="25778" x2="14095" y2="22155"/>
                          <a14:foregroundMark x1="54222" y1="9825" x2="52355" y2="8599"/>
                          <a14:foregroundMark x1="13333" y1="64889" x2="13333" y2="64889"/>
                          <a14:foregroundMark x1="12444" y1="71556" x2="12444" y2="71556"/>
                          <a14:foregroundMark x1="12889" y1="74222" x2="12889" y2="74222"/>
                          <a14:foregroundMark x1="14222" y1="76000" x2="47556" y2="89778"/>
                          <a14:foregroundMark x1="85778" y1="60889" x2="75111" y2="75111"/>
                          <a14:foregroundMark x1="78667" y1="23556" x2="85778" y2="36889"/>
                          <a14:foregroundMark x1="84889" y1="30222" x2="84889" y2="30222"/>
                          <a14:foregroundMark x1="83111" y1="27556" x2="83111" y2="27556"/>
                          <a14:foregroundMark x1="80889" y1="24000" x2="80889" y2="24000"/>
                          <a14:foregroundMark x1="83556" y1="27111" x2="83556" y2="27111"/>
                          <a14:foregroundMark x1="84889" y1="26667" x2="84889" y2="26667"/>
                          <a14:foregroundMark x1="84444" y1="26222" x2="84444" y2="26222"/>
                          <a14:foregroundMark x1="84444" y1="25778" x2="84444" y2="25778"/>
                          <a14:foregroundMark x1="84000" y1="25778" x2="84000" y2="25778"/>
                          <a14:foregroundMark x1="85778" y1="25778" x2="85778" y2="25778"/>
                          <a14:foregroundMark x1="81778" y1="23111" x2="81778" y2="23111"/>
                          <a14:foregroundMark x1="86222" y1="25333" x2="86222" y2="25333"/>
                          <a14:backgroundMark x1="2667" y1="10222" x2="17778" y2="6222"/>
                          <a14:backgroundMark x1="2667" y1="29333" x2="4444" y2="77333"/>
                          <a14:backgroundMark x1="37333" y1="2222" x2="60889" y2="2222"/>
                          <a14:backgroundMark x1="43209" y1="94902" x2="46222" y2="96444"/>
                          <a14:backgroundMark x1="8000" y1="76889" x2="11813" y2="78840"/>
                          <a14:backgroundMark x1="53778" y1="95111" x2="92889" y2="76889"/>
                          <a14:backgroundMark x1="13778" y1="16889" x2="28889" y2="9778"/>
                          <a14:backgroundMark x1="92000" y1="36444" x2="92000" y2="44889"/>
                          <a14:backgroundMark x1="90864" y1="66672" x2="91111" y2="75556"/>
                          <a14:backgroundMark x1="90222" y1="43556" x2="90793" y2="64116"/>
                          <a14:backgroundMark x1="91286" y1="27111" x2="92000" y2="27556"/>
                          <a14:backgroundMark x1="90574" y1="26667" x2="91286" y2="27111"/>
                          <a14:backgroundMark x1="89860" y1="26222" x2="90574" y2="26667"/>
                          <a14:backgroundMark x1="89147" y1="25778" x2="89860" y2="26222"/>
                          <a14:backgroundMark x1="88433" y1="25333" x2="89147" y2="25778"/>
                          <a14:backgroundMark x1="88048" y1="25093" x2="88433" y2="25333"/>
                          <a14:backgroundMark x1="57778" y1="6222" x2="82540" y2="21658"/>
                          <a14:backgroundMark x1="15556" y1="19111" x2="40000" y2="5333"/>
                          <a14:backgroundMark x1="34222" y1="10667" x2="43111" y2="7556"/>
                          <a14:backgroundMark x1="89282" y1="35172" x2="89333" y2="35556"/>
                        </a14:backgroundRemoval>
                      </a14:imgEffect>
                    </a14:imgLayer>
                  </a14:imgProps>
                </a:ext>
                <a:ext uri="{28A0092B-C50C-407E-A947-70E740481C1C}">
                  <a14:useLocalDpi xmlns:a14="http://schemas.microsoft.com/office/drawing/2010/main"/>
                </a:ext>
              </a:extLst>
            </a:blip>
            <a:srcRect/>
            <a:stretch>
              <a:fillRect/>
            </a:stretch>
          </p:blipFill>
          <p:spPr bwMode="auto">
            <a:xfrm>
              <a:off x="3402560" y="3427759"/>
              <a:ext cx="258897" cy="25889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6" descr="Image result for pypi">
              <a:extLst>
                <a:ext uri="{FF2B5EF4-FFF2-40B4-BE49-F238E27FC236}">
                  <a16:creationId xmlns:a16="http://schemas.microsoft.com/office/drawing/2014/main" id="{1CDEE762-7CA5-6344-BAB4-A989B34EFAE2}"/>
                </a:ext>
              </a:extLst>
            </p:cNvPr>
            <p:cNvPicPr>
              <a:picLocks noChangeAspect="1" noChangeArrowheads="1"/>
            </p:cNvPicPr>
            <p:nvPr/>
          </p:nvPicPr>
          <p:blipFill>
            <a:blip r:embed="rId9" cstate="email">
              <a:extLst>
                <a:ext uri="{BEBA8EAE-BF5A-486C-A8C5-ECC9F3942E4B}">
                  <a14:imgProps xmlns:a14="http://schemas.microsoft.com/office/drawing/2010/main">
                    <a14:imgLayer r:embed="rId11">
                      <a14:imgEffect>
                        <a14:backgroundRemoval t="3111" b="94667" l="1778" r="92889">
                          <a14:foregroundMark x1="45778" y1="37778" x2="48000" y2="49778"/>
                          <a14:foregroundMark x1="13778" y1="35556" x2="67111" y2="20889"/>
                          <a14:foregroundMark x1="67111" y1="20889" x2="58667" y2="75111"/>
                          <a14:foregroundMark x1="58667" y1="75111" x2="30667" y2="37333"/>
                          <a14:foregroundMark x1="23111" y1="27111" x2="23111" y2="27111"/>
                          <a14:foregroundMark x1="18667" y1="23556" x2="73778" y2="25333"/>
                          <a14:foregroundMark x1="73778" y1="25333" x2="53333" y2="78667"/>
                          <a14:foregroundMark x1="53333" y1="78667" x2="18222" y2="40444"/>
                          <a14:foregroundMark x1="13333" y1="45778" x2="46222" y2="81778"/>
                          <a14:foregroundMark x1="28889" y1="75111" x2="17778" y2="49778"/>
                          <a14:foregroundMark x1="12444" y1="54222" x2="26222" y2="74222"/>
                          <a14:foregroundMark x1="52000" y1="86667" x2="52000" y2="86667"/>
                          <a14:foregroundMark x1="52444" y1="86667" x2="52444" y2="86667"/>
                          <a14:foregroundMark x1="52444" y1="86667" x2="79111" y2="37333"/>
                          <a14:foregroundMark x1="79111" y1="37333" x2="36444" y2="18222"/>
                          <a14:foregroundMark x1="42667" y1="16889" x2="42667" y2="16889"/>
                          <a14:foregroundMark x1="48444" y1="16000" x2="48444" y2="16000"/>
                          <a14:foregroundMark x1="48444" y1="12444" x2="48444" y2="12444"/>
                          <a14:foregroundMark x1="53778" y1="34667" x2="53778" y2="34667"/>
                          <a14:foregroundMark x1="54222" y1="21778" x2="21778" y2="25333"/>
                          <a14:foregroundMark x1="32889" y1="19111" x2="71556" y2="32444"/>
                          <a14:foregroundMark x1="53306" y1="12125" x2="64444" y2="26667"/>
                          <a14:foregroundMark x1="50605" y1="8599" x2="52715" y2="11353"/>
                          <a14:foregroundMark x1="58054" y1="15085" x2="83132" y2="60537"/>
                          <a14:foregroundMark x1="52444" y1="85333" x2="78222" y2="76444"/>
                          <a14:foregroundMark x1="82698" y1="44902" x2="80621" y2="29152"/>
                          <a14:foregroundMark x1="36203" y1="15439" x2="10589" y2="39004"/>
                          <a14:foregroundMark x1="43638" y1="8599" x2="41563" y2="10508"/>
                          <a14:foregroundMark x1="11010" y1="50379" x2="20651" y2="21211"/>
                          <a14:foregroundMark x1="42226" y1="9243" x2="44372" y2="8599"/>
                          <a14:foregroundMark x1="83441" y1="36337" x2="84441" y2="37054"/>
                          <a14:foregroundMark x1="45778" y1="9333" x2="81639" y2="35045"/>
                          <a14:foregroundMark x1="83007" y1="56024" x2="59556" y2="86667"/>
                          <a14:foregroundMark x1="59556" y1="86667" x2="21198" y2="75449"/>
                          <a14:foregroundMark x1="45705" y1="87988" x2="55901" y2="90850"/>
                          <a14:foregroundMark x1="48858" y1="93551" x2="52889" y2="95111"/>
                          <a14:foregroundMark x1="49843" y1="92469" x2="56312" y2="90025"/>
                          <a14:foregroundMark x1="10275" y1="30499" x2="17172" y2="23172"/>
                          <a14:foregroundMark x1="84871" y1="36147" x2="84915" y2="36444"/>
                          <a14:foregroundMark x1="88184" y1="35708" x2="88229" y2="36444"/>
                          <a14:foregroundMark x1="11111" y1="25778" x2="14095" y2="22155"/>
                          <a14:foregroundMark x1="54222" y1="9825" x2="52355" y2="8599"/>
                          <a14:foregroundMark x1="13333" y1="64889" x2="13333" y2="64889"/>
                          <a14:foregroundMark x1="12444" y1="71556" x2="12444" y2="71556"/>
                          <a14:foregroundMark x1="12889" y1="74222" x2="12889" y2="74222"/>
                          <a14:foregroundMark x1="14222" y1="76000" x2="47556" y2="89778"/>
                          <a14:foregroundMark x1="85778" y1="60889" x2="75111" y2="75111"/>
                          <a14:foregroundMark x1="78667" y1="23556" x2="85778" y2="36889"/>
                          <a14:foregroundMark x1="84889" y1="30222" x2="84889" y2="30222"/>
                          <a14:foregroundMark x1="83111" y1="27556" x2="83111" y2="27556"/>
                          <a14:foregroundMark x1="80889" y1="24000" x2="80889" y2="24000"/>
                          <a14:foregroundMark x1="83556" y1="27111" x2="83556" y2="27111"/>
                          <a14:foregroundMark x1="84889" y1="26667" x2="84889" y2="26667"/>
                          <a14:foregroundMark x1="84444" y1="26222" x2="84444" y2="26222"/>
                          <a14:foregroundMark x1="84444" y1="25778" x2="84444" y2="25778"/>
                          <a14:foregroundMark x1="84000" y1="25778" x2="84000" y2="25778"/>
                          <a14:foregroundMark x1="85778" y1="25778" x2="85778" y2="25778"/>
                          <a14:foregroundMark x1="81778" y1="23111" x2="81778" y2="23111"/>
                          <a14:foregroundMark x1="86222" y1="25333" x2="86222" y2="25333"/>
                          <a14:backgroundMark x1="2667" y1="10222" x2="17778" y2="6222"/>
                          <a14:backgroundMark x1="2667" y1="29333" x2="4444" y2="77333"/>
                          <a14:backgroundMark x1="37333" y1="2222" x2="60889" y2="2222"/>
                          <a14:backgroundMark x1="43209" y1="94902" x2="46222" y2="96444"/>
                          <a14:backgroundMark x1="8000" y1="76889" x2="11813" y2="78840"/>
                          <a14:backgroundMark x1="53778" y1="95111" x2="92889" y2="76889"/>
                          <a14:backgroundMark x1="13778" y1="16889" x2="28889" y2="9778"/>
                          <a14:backgroundMark x1="92000" y1="36444" x2="92000" y2="44889"/>
                          <a14:backgroundMark x1="90864" y1="66672" x2="91111" y2="75556"/>
                          <a14:backgroundMark x1="90222" y1="43556" x2="90793" y2="64116"/>
                          <a14:backgroundMark x1="91286" y1="27111" x2="92000" y2="27556"/>
                          <a14:backgroundMark x1="90574" y1="26667" x2="91286" y2="27111"/>
                          <a14:backgroundMark x1="89860" y1="26222" x2="90574" y2="26667"/>
                          <a14:backgroundMark x1="89147" y1="25778" x2="89860" y2="26222"/>
                          <a14:backgroundMark x1="88433" y1="25333" x2="89147" y2="25778"/>
                          <a14:backgroundMark x1="88048" y1="25093" x2="88433" y2="25333"/>
                          <a14:backgroundMark x1="57778" y1="6222" x2="82540" y2="21658"/>
                          <a14:backgroundMark x1="15556" y1="19111" x2="40000" y2="5333"/>
                          <a14:backgroundMark x1="34222" y1="10667" x2="43111" y2="7556"/>
                          <a14:backgroundMark x1="89282" y1="35172" x2="89333" y2="35556"/>
                        </a14:backgroundRemoval>
                      </a14:imgEffect>
                    </a14:imgLayer>
                  </a14:imgProps>
                </a:ext>
                <a:ext uri="{28A0092B-C50C-407E-A947-70E740481C1C}">
                  <a14:useLocalDpi xmlns:a14="http://schemas.microsoft.com/office/drawing/2010/main"/>
                </a:ext>
              </a:extLst>
            </a:blip>
            <a:srcRect/>
            <a:stretch>
              <a:fillRect/>
            </a:stretch>
          </p:blipFill>
          <p:spPr bwMode="auto">
            <a:xfrm>
              <a:off x="3300340" y="3472739"/>
              <a:ext cx="258897" cy="25889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6" descr="Image result for pypi">
              <a:extLst>
                <a:ext uri="{FF2B5EF4-FFF2-40B4-BE49-F238E27FC236}">
                  <a16:creationId xmlns:a16="http://schemas.microsoft.com/office/drawing/2014/main" id="{FEF2D0A7-9CDA-1B45-90C5-CC292F88E537}"/>
                </a:ext>
              </a:extLst>
            </p:cNvPr>
            <p:cNvPicPr>
              <a:picLocks noChangeAspect="1" noChangeArrowheads="1"/>
            </p:cNvPicPr>
            <p:nvPr/>
          </p:nvPicPr>
          <p:blipFill>
            <a:blip r:embed="rId9" cstate="email">
              <a:extLst>
                <a:ext uri="{BEBA8EAE-BF5A-486C-A8C5-ECC9F3942E4B}">
                  <a14:imgProps xmlns:a14="http://schemas.microsoft.com/office/drawing/2010/main">
                    <a14:imgLayer r:embed="rId11">
                      <a14:imgEffect>
                        <a14:backgroundRemoval t="3111" b="94667" l="1778" r="92889">
                          <a14:foregroundMark x1="45778" y1="37778" x2="48000" y2="49778"/>
                          <a14:foregroundMark x1="13778" y1="35556" x2="67111" y2="20889"/>
                          <a14:foregroundMark x1="67111" y1="20889" x2="58667" y2="75111"/>
                          <a14:foregroundMark x1="58667" y1="75111" x2="30667" y2="37333"/>
                          <a14:foregroundMark x1="23111" y1="27111" x2="23111" y2="27111"/>
                          <a14:foregroundMark x1="18667" y1="23556" x2="73778" y2="25333"/>
                          <a14:foregroundMark x1="73778" y1="25333" x2="53333" y2="78667"/>
                          <a14:foregroundMark x1="53333" y1="78667" x2="18222" y2="40444"/>
                          <a14:foregroundMark x1="13333" y1="45778" x2="46222" y2="81778"/>
                          <a14:foregroundMark x1="28889" y1="75111" x2="17778" y2="49778"/>
                          <a14:foregroundMark x1="12444" y1="54222" x2="26222" y2="74222"/>
                          <a14:foregroundMark x1="52000" y1="86667" x2="52000" y2="86667"/>
                          <a14:foregroundMark x1="52444" y1="86667" x2="52444" y2="86667"/>
                          <a14:foregroundMark x1="52444" y1="86667" x2="79111" y2="37333"/>
                          <a14:foregroundMark x1="79111" y1="37333" x2="36444" y2="18222"/>
                          <a14:foregroundMark x1="42667" y1="16889" x2="42667" y2="16889"/>
                          <a14:foregroundMark x1="48444" y1="16000" x2="48444" y2="16000"/>
                          <a14:foregroundMark x1="48444" y1="12444" x2="48444" y2="12444"/>
                          <a14:foregroundMark x1="53778" y1="34667" x2="53778" y2="34667"/>
                          <a14:foregroundMark x1="54222" y1="21778" x2="21778" y2="25333"/>
                          <a14:foregroundMark x1="32889" y1="19111" x2="71556" y2="32444"/>
                          <a14:foregroundMark x1="53306" y1="12125" x2="64444" y2="26667"/>
                          <a14:foregroundMark x1="50605" y1="8599" x2="52715" y2="11353"/>
                          <a14:foregroundMark x1="58054" y1="15085" x2="83132" y2="60537"/>
                          <a14:foregroundMark x1="52444" y1="85333" x2="78222" y2="76444"/>
                          <a14:foregroundMark x1="82698" y1="44902" x2="80621" y2="29152"/>
                          <a14:foregroundMark x1="36203" y1="15439" x2="10589" y2="39004"/>
                          <a14:foregroundMark x1="43638" y1="8599" x2="41563" y2="10508"/>
                          <a14:foregroundMark x1="11010" y1="50379" x2="20651" y2="21211"/>
                          <a14:foregroundMark x1="42226" y1="9243" x2="44372" y2="8599"/>
                          <a14:foregroundMark x1="83441" y1="36337" x2="84441" y2="37054"/>
                          <a14:foregroundMark x1="45778" y1="9333" x2="81639" y2="35045"/>
                          <a14:foregroundMark x1="83007" y1="56024" x2="59556" y2="86667"/>
                          <a14:foregroundMark x1="59556" y1="86667" x2="21198" y2="75449"/>
                          <a14:foregroundMark x1="45705" y1="87988" x2="55901" y2="90850"/>
                          <a14:foregroundMark x1="48858" y1="93551" x2="52889" y2="95111"/>
                          <a14:foregroundMark x1="49843" y1="92469" x2="56312" y2="90025"/>
                          <a14:foregroundMark x1="10275" y1="30499" x2="17172" y2="23172"/>
                          <a14:foregroundMark x1="84871" y1="36147" x2="84915" y2="36444"/>
                          <a14:foregroundMark x1="88184" y1="35708" x2="88229" y2="36444"/>
                          <a14:foregroundMark x1="11111" y1="25778" x2="14095" y2="22155"/>
                          <a14:foregroundMark x1="54222" y1="9825" x2="52355" y2="8599"/>
                          <a14:foregroundMark x1="13333" y1="64889" x2="13333" y2="64889"/>
                          <a14:foregroundMark x1="12444" y1="71556" x2="12444" y2="71556"/>
                          <a14:foregroundMark x1="12889" y1="74222" x2="12889" y2="74222"/>
                          <a14:foregroundMark x1="14222" y1="76000" x2="47556" y2="89778"/>
                          <a14:foregroundMark x1="85778" y1="60889" x2="75111" y2="75111"/>
                          <a14:foregroundMark x1="78667" y1="23556" x2="85778" y2="36889"/>
                          <a14:foregroundMark x1="84889" y1="30222" x2="84889" y2="30222"/>
                          <a14:foregroundMark x1="83111" y1="27556" x2="83111" y2="27556"/>
                          <a14:foregroundMark x1="80889" y1="24000" x2="80889" y2="24000"/>
                          <a14:foregroundMark x1="83556" y1="27111" x2="83556" y2="27111"/>
                          <a14:foregroundMark x1="84889" y1="26667" x2="84889" y2="26667"/>
                          <a14:foregroundMark x1="84444" y1="26222" x2="84444" y2="26222"/>
                          <a14:foregroundMark x1="84444" y1="25778" x2="84444" y2="25778"/>
                          <a14:foregroundMark x1="84000" y1="25778" x2="84000" y2="25778"/>
                          <a14:foregroundMark x1="85778" y1="25778" x2="85778" y2="25778"/>
                          <a14:foregroundMark x1="81778" y1="23111" x2="81778" y2="23111"/>
                          <a14:foregroundMark x1="86222" y1="25333" x2="86222" y2="25333"/>
                          <a14:backgroundMark x1="2667" y1="10222" x2="17778" y2="6222"/>
                          <a14:backgroundMark x1="2667" y1="29333" x2="4444" y2="77333"/>
                          <a14:backgroundMark x1="37333" y1="2222" x2="60889" y2="2222"/>
                          <a14:backgroundMark x1="43209" y1="94902" x2="46222" y2="96444"/>
                          <a14:backgroundMark x1="8000" y1="76889" x2="11813" y2="78840"/>
                          <a14:backgroundMark x1="53778" y1="95111" x2="92889" y2="76889"/>
                          <a14:backgroundMark x1="13778" y1="16889" x2="28889" y2="9778"/>
                          <a14:backgroundMark x1="92000" y1="36444" x2="92000" y2="44889"/>
                          <a14:backgroundMark x1="90864" y1="66672" x2="91111" y2="75556"/>
                          <a14:backgroundMark x1="90222" y1="43556" x2="90793" y2="64116"/>
                          <a14:backgroundMark x1="91286" y1="27111" x2="92000" y2="27556"/>
                          <a14:backgroundMark x1="90574" y1="26667" x2="91286" y2="27111"/>
                          <a14:backgroundMark x1="89860" y1="26222" x2="90574" y2="26667"/>
                          <a14:backgroundMark x1="89147" y1="25778" x2="89860" y2="26222"/>
                          <a14:backgroundMark x1="88433" y1="25333" x2="89147" y2="25778"/>
                          <a14:backgroundMark x1="88048" y1="25093" x2="88433" y2="25333"/>
                          <a14:backgroundMark x1="57778" y1="6222" x2="82540" y2="21658"/>
                          <a14:backgroundMark x1="15556" y1="19111" x2="40000" y2="5333"/>
                          <a14:backgroundMark x1="34222" y1="10667" x2="43111" y2="7556"/>
                          <a14:backgroundMark x1="89282" y1="35172" x2="89333" y2="35556"/>
                        </a14:backgroundRemoval>
                      </a14:imgEffect>
                    </a14:imgLayer>
                  </a14:imgProps>
                </a:ext>
                <a:ext uri="{28A0092B-C50C-407E-A947-70E740481C1C}">
                  <a14:useLocalDpi xmlns:a14="http://schemas.microsoft.com/office/drawing/2010/main"/>
                </a:ext>
              </a:extLst>
            </a:blip>
            <a:srcRect/>
            <a:stretch>
              <a:fillRect/>
            </a:stretch>
          </p:blipFill>
          <p:spPr bwMode="auto">
            <a:xfrm>
              <a:off x="3202663" y="3516862"/>
              <a:ext cx="258897" cy="25889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6" descr="Image result for pypi">
              <a:extLst>
                <a:ext uri="{FF2B5EF4-FFF2-40B4-BE49-F238E27FC236}">
                  <a16:creationId xmlns:a16="http://schemas.microsoft.com/office/drawing/2014/main" id="{21EF0475-4D80-6E45-8E29-DBD03C186266}"/>
                </a:ext>
              </a:extLst>
            </p:cNvPr>
            <p:cNvPicPr>
              <a:picLocks noChangeAspect="1" noChangeArrowheads="1"/>
            </p:cNvPicPr>
            <p:nvPr/>
          </p:nvPicPr>
          <p:blipFill>
            <a:blip r:embed="rId9" cstate="email">
              <a:extLst>
                <a:ext uri="{BEBA8EAE-BF5A-486C-A8C5-ECC9F3942E4B}">
                  <a14:imgProps xmlns:a14="http://schemas.microsoft.com/office/drawing/2010/main">
                    <a14:imgLayer r:embed="rId11">
                      <a14:imgEffect>
                        <a14:backgroundRemoval t="3111" b="94667" l="1778" r="92889">
                          <a14:foregroundMark x1="45778" y1="37778" x2="48000" y2="49778"/>
                          <a14:foregroundMark x1="13778" y1="35556" x2="67111" y2="20889"/>
                          <a14:foregroundMark x1="67111" y1="20889" x2="58667" y2="75111"/>
                          <a14:foregroundMark x1="58667" y1="75111" x2="30667" y2="37333"/>
                          <a14:foregroundMark x1="23111" y1="27111" x2="23111" y2="27111"/>
                          <a14:foregroundMark x1="18667" y1="23556" x2="73778" y2="25333"/>
                          <a14:foregroundMark x1="73778" y1="25333" x2="53333" y2="78667"/>
                          <a14:foregroundMark x1="53333" y1="78667" x2="18222" y2="40444"/>
                          <a14:foregroundMark x1="13333" y1="45778" x2="46222" y2="81778"/>
                          <a14:foregroundMark x1="28889" y1="75111" x2="17778" y2="49778"/>
                          <a14:foregroundMark x1="12444" y1="54222" x2="26222" y2="74222"/>
                          <a14:foregroundMark x1="52000" y1="86667" x2="52000" y2="86667"/>
                          <a14:foregroundMark x1="52444" y1="86667" x2="52444" y2="86667"/>
                          <a14:foregroundMark x1="52444" y1="86667" x2="79111" y2="37333"/>
                          <a14:foregroundMark x1="79111" y1="37333" x2="36444" y2="18222"/>
                          <a14:foregroundMark x1="42667" y1="16889" x2="42667" y2="16889"/>
                          <a14:foregroundMark x1="48444" y1="16000" x2="48444" y2="16000"/>
                          <a14:foregroundMark x1="48444" y1="12444" x2="48444" y2="12444"/>
                          <a14:foregroundMark x1="53778" y1="34667" x2="53778" y2="34667"/>
                          <a14:foregroundMark x1="54222" y1="21778" x2="21778" y2="25333"/>
                          <a14:foregroundMark x1="32889" y1="19111" x2="71556" y2="32444"/>
                          <a14:foregroundMark x1="53306" y1="12125" x2="64444" y2="26667"/>
                          <a14:foregroundMark x1="50605" y1="8599" x2="52715" y2="11353"/>
                          <a14:foregroundMark x1="58054" y1="15085" x2="83132" y2="60537"/>
                          <a14:foregroundMark x1="52444" y1="85333" x2="78222" y2="76444"/>
                          <a14:foregroundMark x1="82698" y1="44902" x2="80621" y2="29152"/>
                          <a14:foregroundMark x1="36203" y1="15439" x2="10589" y2="39004"/>
                          <a14:foregroundMark x1="43638" y1="8599" x2="41563" y2="10508"/>
                          <a14:foregroundMark x1="11010" y1="50379" x2="20651" y2="21211"/>
                          <a14:foregroundMark x1="42226" y1="9243" x2="44372" y2="8599"/>
                          <a14:foregroundMark x1="83441" y1="36337" x2="84441" y2="37054"/>
                          <a14:foregroundMark x1="45778" y1="9333" x2="81639" y2="35045"/>
                          <a14:foregroundMark x1="83007" y1="56024" x2="59556" y2="86667"/>
                          <a14:foregroundMark x1="59556" y1="86667" x2="21198" y2="75449"/>
                          <a14:foregroundMark x1="45705" y1="87988" x2="55901" y2="90850"/>
                          <a14:foregroundMark x1="48858" y1="93551" x2="52889" y2="95111"/>
                          <a14:foregroundMark x1="49843" y1="92469" x2="56312" y2="90025"/>
                          <a14:foregroundMark x1="10275" y1="30499" x2="17172" y2="23172"/>
                          <a14:foregroundMark x1="84871" y1="36147" x2="84915" y2="36444"/>
                          <a14:foregroundMark x1="88184" y1="35708" x2="88229" y2="36444"/>
                          <a14:foregroundMark x1="11111" y1="25778" x2="14095" y2="22155"/>
                          <a14:foregroundMark x1="54222" y1="9825" x2="52355" y2="8599"/>
                          <a14:foregroundMark x1="13333" y1="64889" x2="13333" y2="64889"/>
                          <a14:foregroundMark x1="12444" y1="71556" x2="12444" y2="71556"/>
                          <a14:foregroundMark x1="12889" y1="74222" x2="12889" y2="74222"/>
                          <a14:foregroundMark x1="14222" y1="76000" x2="47556" y2="89778"/>
                          <a14:foregroundMark x1="85778" y1="60889" x2="75111" y2="75111"/>
                          <a14:foregroundMark x1="78667" y1="23556" x2="85778" y2="36889"/>
                          <a14:foregroundMark x1="84889" y1="30222" x2="84889" y2="30222"/>
                          <a14:foregroundMark x1="83111" y1="27556" x2="83111" y2="27556"/>
                          <a14:foregroundMark x1="80889" y1="24000" x2="80889" y2="24000"/>
                          <a14:foregroundMark x1="83556" y1="27111" x2="83556" y2="27111"/>
                          <a14:foregroundMark x1="84889" y1="26667" x2="84889" y2="26667"/>
                          <a14:foregroundMark x1="84444" y1="26222" x2="84444" y2="26222"/>
                          <a14:foregroundMark x1="84444" y1="25778" x2="84444" y2="25778"/>
                          <a14:foregroundMark x1="84000" y1="25778" x2="84000" y2="25778"/>
                          <a14:foregroundMark x1="85778" y1="25778" x2="85778" y2="25778"/>
                          <a14:foregroundMark x1="81778" y1="23111" x2="81778" y2="23111"/>
                          <a14:foregroundMark x1="86222" y1="25333" x2="86222" y2="25333"/>
                          <a14:backgroundMark x1="2667" y1="10222" x2="17778" y2="6222"/>
                          <a14:backgroundMark x1="2667" y1="29333" x2="4444" y2="77333"/>
                          <a14:backgroundMark x1="37333" y1="2222" x2="60889" y2="2222"/>
                          <a14:backgroundMark x1="43209" y1="94902" x2="46222" y2="96444"/>
                          <a14:backgroundMark x1="8000" y1="76889" x2="11813" y2="78840"/>
                          <a14:backgroundMark x1="53778" y1="95111" x2="92889" y2="76889"/>
                          <a14:backgroundMark x1="13778" y1="16889" x2="28889" y2="9778"/>
                          <a14:backgroundMark x1="92000" y1="36444" x2="92000" y2="44889"/>
                          <a14:backgroundMark x1="90864" y1="66672" x2="91111" y2="75556"/>
                          <a14:backgroundMark x1="90222" y1="43556" x2="90793" y2="64116"/>
                          <a14:backgroundMark x1="91286" y1="27111" x2="92000" y2="27556"/>
                          <a14:backgroundMark x1="90574" y1="26667" x2="91286" y2="27111"/>
                          <a14:backgroundMark x1="89860" y1="26222" x2="90574" y2="26667"/>
                          <a14:backgroundMark x1="89147" y1="25778" x2="89860" y2="26222"/>
                          <a14:backgroundMark x1="88433" y1="25333" x2="89147" y2="25778"/>
                          <a14:backgroundMark x1="88048" y1="25093" x2="88433" y2="25333"/>
                          <a14:backgroundMark x1="57778" y1="6222" x2="82540" y2="21658"/>
                          <a14:backgroundMark x1="15556" y1="19111" x2="40000" y2="5333"/>
                          <a14:backgroundMark x1="34222" y1="10667" x2="43111" y2="7556"/>
                          <a14:backgroundMark x1="89282" y1="35172" x2="89333" y2="35556"/>
                        </a14:backgroundRemoval>
                      </a14:imgEffect>
                    </a14:imgLayer>
                  </a14:imgProps>
                </a:ext>
                <a:ext uri="{28A0092B-C50C-407E-A947-70E740481C1C}">
                  <a14:useLocalDpi xmlns:a14="http://schemas.microsoft.com/office/drawing/2010/main"/>
                </a:ext>
              </a:extLst>
            </a:blip>
            <a:srcRect/>
            <a:stretch>
              <a:fillRect/>
            </a:stretch>
          </p:blipFill>
          <p:spPr bwMode="auto">
            <a:xfrm>
              <a:off x="3429790" y="3280030"/>
              <a:ext cx="258897" cy="25889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6" descr="Image result for pypi">
              <a:extLst>
                <a:ext uri="{FF2B5EF4-FFF2-40B4-BE49-F238E27FC236}">
                  <a16:creationId xmlns:a16="http://schemas.microsoft.com/office/drawing/2014/main" id="{DD9AE3C0-E403-2348-839B-8BC8083B4482}"/>
                </a:ext>
              </a:extLst>
            </p:cNvPr>
            <p:cNvPicPr>
              <a:picLocks noChangeAspect="1" noChangeArrowheads="1"/>
            </p:cNvPicPr>
            <p:nvPr/>
          </p:nvPicPr>
          <p:blipFill>
            <a:blip r:embed="rId9" cstate="email">
              <a:extLst>
                <a:ext uri="{BEBA8EAE-BF5A-486C-A8C5-ECC9F3942E4B}">
                  <a14:imgProps xmlns:a14="http://schemas.microsoft.com/office/drawing/2010/main">
                    <a14:imgLayer r:embed="rId11">
                      <a14:imgEffect>
                        <a14:backgroundRemoval t="3111" b="94667" l="1778" r="92889">
                          <a14:foregroundMark x1="45778" y1="37778" x2="48000" y2="49778"/>
                          <a14:foregroundMark x1="13778" y1="35556" x2="67111" y2="20889"/>
                          <a14:foregroundMark x1="67111" y1="20889" x2="58667" y2="75111"/>
                          <a14:foregroundMark x1="58667" y1="75111" x2="30667" y2="37333"/>
                          <a14:foregroundMark x1="23111" y1="27111" x2="23111" y2="27111"/>
                          <a14:foregroundMark x1="18667" y1="23556" x2="73778" y2="25333"/>
                          <a14:foregroundMark x1="73778" y1="25333" x2="53333" y2="78667"/>
                          <a14:foregroundMark x1="53333" y1="78667" x2="18222" y2="40444"/>
                          <a14:foregroundMark x1="13333" y1="45778" x2="46222" y2="81778"/>
                          <a14:foregroundMark x1="28889" y1="75111" x2="17778" y2="49778"/>
                          <a14:foregroundMark x1="12444" y1="54222" x2="26222" y2="74222"/>
                          <a14:foregroundMark x1="52000" y1="86667" x2="52000" y2="86667"/>
                          <a14:foregroundMark x1="52444" y1="86667" x2="52444" y2="86667"/>
                          <a14:foregroundMark x1="52444" y1="86667" x2="79111" y2="37333"/>
                          <a14:foregroundMark x1="79111" y1="37333" x2="36444" y2="18222"/>
                          <a14:foregroundMark x1="42667" y1="16889" x2="42667" y2="16889"/>
                          <a14:foregroundMark x1="48444" y1="16000" x2="48444" y2="16000"/>
                          <a14:foregroundMark x1="48444" y1="12444" x2="48444" y2="12444"/>
                          <a14:foregroundMark x1="53778" y1="34667" x2="53778" y2="34667"/>
                          <a14:foregroundMark x1="54222" y1="21778" x2="21778" y2="25333"/>
                          <a14:foregroundMark x1="32889" y1="19111" x2="71556" y2="32444"/>
                          <a14:foregroundMark x1="53306" y1="12125" x2="64444" y2="26667"/>
                          <a14:foregroundMark x1="50605" y1="8599" x2="52715" y2="11353"/>
                          <a14:foregroundMark x1="58054" y1="15085" x2="83132" y2="60537"/>
                          <a14:foregroundMark x1="52444" y1="85333" x2="78222" y2="76444"/>
                          <a14:foregroundMark x1="82698" y1="44902" x2="80621" y2="29152"/>
                          <a14:foregroundMark x1="36203" y1="15439" x2="10589" y2="39004"/>
                          <a14:foregroundMark x1="43638" y1="8599" x2="41563" y2="10508"/>
                          <a14:foregroundMark x1="11010" y1="50379" x2="20651" y2="21211"/>
                          <a14:foregroundMark x1="42226" y1="9243" x2="44372" y2="8599"/>
                          <a14:foregroundMark x1="83441" y1="36337" x2="84441" y2="37054"/>
                          <a14:foregroundMark x1="45778" y1="9333" x2="81639" y2="35045"/>
                          <a14:foregroundMark x1="83007" y1="56024" x2="59556" y2="86667"/>
                          <a14:foregroundMark x1="59556" y1="86667" x2="21198" y2="75449"/>
                          <a14:foregroundMark x1="45705" y1="87988" x2="55901" y2="90850"/>
                          <a14:foregroundMark x1="48858" y1="93551" x2="52889" y2="95111"/>
                          <a14:foregroundMark x1="49843" y1="92469" x2="56312" y2="90025"/>
                          <a14:foregroundMark x1="10275" y1="30499" x2="17172" y2="23172"/>
                          <a14:foregroundMark x1="84871" y1="36147" x2="84915" y2="36444"/>
                          <a14:foregroundMark x1="88184" y1="35708" x2="88229" y2="36444"/>
                          <a14:foregroundMark x1="11111" y1="25778" x2="14095" y2="22155"/>
                          <a14:foregroundMark x1="54222" y1="9825" x2="52355" y2="8599"/>
                          <a14:foregroundMark x1="13333" y1="64889" x2="13333" y2="64889"/>
                          <a14:foregroundMark x1="12444" y1="71556" x2="12444" y2="71556"/>
                          <a14:foregroundMark x1="12889" y1="74222" x2="12889" y2="74222"/>
                          <a14:foregroundMark x1="14222" y1="76000" x2="47556" y2="89778"/>
                          <a14:foregroundMark x1="85778" y1="60889" x2="75111" y2="75111"/>
                          <a14:foregroundMark x1="78667" y1="23556" x2="85778" y2="36889"/>
                          <a14:foregroundMark x1="84889" y1="30222" x2="84889" y2="30222"/>
                          <a14:foregroundMark x1="83111" y1="27556" x2="83111" y2="27556"/>
                          <a14:foregroundMark x1="80889" y1="24000" x2="80889" y2="24000"/>
                          <a14:foregroundMark x1="83556" y1="27111" x2="83556" y2="27111"/>
                          <a14:foregroundMark x1="84889" y1="26667" x2="84889" y2="26667"/>
                          <a14:foregroundMark x1="84444" y1="26222" x2="84444" y2="26222"/>
                          <a14:foregroundMark x1="84444" y1="25778" x2="84444" y2="25778"/>
                          <a14:foregroundMark x1="84000" y1="25778" x2="84000" y2="25778"/>
                          <a14:foregroundMark x1="85778" y1="25778" x2="85778" y2="25778"/>
                          <a14:foregroundMark x1="81778" y1="23111" x2="81778" y2="23111"/>
                          <a14:foregroundMark x1="86222" y1="25333" x2="86222" y2="25333"/>
                          <a14:backgroundMark x1="2667" y1="10222" x2="17778" y2="6222"/>
                          <a14:backgroundMark x1="2667" y1="29333" x2="4444" y2="77333"/>
                          <a14:backgroundMark x1="37333" y1="2222" x2="60889" y2="2222"/>
                          <a14:backgroundMark x1="43209" y1="94902" x2="46222" y2="96444"/>
                          <a14:backgroundMark x1="8000" y1="76889" x2="11813" y2="78840"/>
                          <a14:backgroundMark x1="53778" y1="95111" x2="92889" y2="76889"/>
                          <a14:backgroundMark x1="13778" y1="16889" x2="28889" y2="9778"/>
                          <a14:backgroundMark x1="92000" y1="36444" x2="92000" y2="44889"/>
                          <a14:backgroundMark x1="90864" y1="66672" x2="91111" y2="75556"/>
                          <a14:backgroundMark x1="90222" y1="43556" x2="90793" y2="64116"/>
                          <a14:backgroundMark x1="91286" y1="27111" x2="92000" y2="27556"/>
                          <a14:backgroundMark x1="90574" y1="26667" x2="91286" y2="27111"/>
                          <a14:backgroundMark x1="89860" y1="26222" x2="90574" y2="26667"/>
                          <a14:backgroundMark x1="89147" y1="25778" x2="89860" y2="26222"/>
                          <a14:backgroundMark x1="88433" y1="25333" x2="89147" y2="25778"/>
                          <a14:backgroundMark x1="88048" y1="25093" x2="88433" y2="25333"/>
                          <a14:backgroundMark x1="57778" y1="6222" x2="82540" y2="21658"/>
                          <a14:backgroundMark x1="15556" y1="19111" x2="40000" y2="5333"/>
                          <a14:backgroundMark x1="34222" y1="10667" x2="43111" y2="7556"/>
                          <a14:backgroundMark x1="89282" y1="35172" x2="89333" y2="35556"/>
                        </a14:backgroundRemoval>
                      </a14:imgEffect>
                    </a14:imgLayer>
                  </a14:imgProps>
                </a:ext>
                <a:ext uri="{28A0092B-C50C-407E-A947-70E740481C1C}">
                  <a14:useLocalDpi xmlns:a14="http://schemas.microsoft.com/office/drawing/2010/main"/>
                </a:ext>
              </a:extLst>
            </a:blip>
            <a:srcRect/>
            <a:stretch>
              <a:fillRect/>
            </a:stretch>
          </p:blipFill>
          <p:spPr bwMode="auto">
            <a:xfrm>
              <a:off x="3327570" y="3325010"/>
              <a:ext cx="258897" cy="25889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6" descr="Image result for pypi">
              <a:extLst>
                <a:ext uri="{FF2B5EF4-FFF2-40B4-BE49-F238E27FC236}">
                  <a16:creationId xmlns:a16="http://schemas.microsoft.com/office/drawing/2014/main" id="{52DE2200-F386-E64D-BF89-5F04A88C8058}"/>
                </a:ext>
              </a:extLst>
            </p:cNvPr>
            <p:cNvPicPr>
              <a:picLocks noChangeAspect="1" noChangeArrowheads="1"/>
            </p:cNvPicPr>
            <p:nvPr/>
          </p:nvPicPr>
          <p:blipFill>
            <a:blip r:embed="rId9" cstate="email">
              <a:extLst>
                <a:ext uri="{BEBA8EAE-BF5A-486C-A8C5-ECC9F3942E4B}">
                  <a14:imgProps xmlns:a14="http://schemas.microsoft.com/office/drawing/2010/main">
                    <a14:imgLayer r:embed="rId12">
                      <a14:imgEffect>
                        <a14:backgroundRemoval t="3111" b="94667" l="1778" r="92889">
                          <a14:foregroundMark x1="45778" y1="37778" x2="48000" y2="49778"/>
                          <a14:foregroundMark x1="13778" y1="35556" x2="67111" y2="20889"/>
                          <a14:foregroundMark x1="67111" y1="20889" x2="58667" y2="75111"/>
                          <a14:foregroundMark x1="58667" y1="75111" x2="30667" y2="37333"/>
                          <a14:foregroundMark x1="23111" y1="27111" x2="23111" y2="27111"/>
                          <a14:foregroundMark x1="18667" y1="23556" x2="73778" y2="25333"/>
                          <a14:foregroundMark x1="73778" y1="25333" x2="53333" y2="78667"/>
                          <a14:foregroundMark x1="53333" y1="78667" x2="18222" y2="40444"/>
                          <a14:foregroundMark x1="13333" y1="45778" x2="46222" y2="81778"/>
                          <a14:foregroundMark x1="28889" y1="75111" x2="17778" y2="49778"/>
                          <a14:foregroundMark x1="12444" y1="54222" x2="26222" y2="74222"/>
                          <a14:foregroundMark x1="52000" y1="86667" x2="52000" y2="86667"/>
                          <a14:foregroundMark x1="52444" y1="86667" x2="52444" y2="86667"/>
                          <a14:foregroundMark x1="52444" y1="86667" x2="79111" y2="37333"/>
                          <a14:foregroundMark x1="79111" y1="37333" x2="36444" y2="18222"/>
                          <a14:foregroundMark x1="42667" y1="16889" x2="42667" y2="16889"/>
                          <a14:foregroundMark x1="48444" y1="16000" x2="48444" y2="16000"/>
                          <a14:foregroundMark x1="48444" y1="12444" x2="48444" y2="12444"/>
                          <a14:foregroundMark x1="53778" y1="34667" x2="53778" y2="34667"/>
                          <a14:foregroundMark x1="54222" y1="21778" x2="21778" y2="25333"/>
                          <a14:foregroundMark x1="32889" y1="19111" x2="71556" y2="32444"/>
                          <a14:foregroundMark x1="53306" y1="12125" x2="64444" y2="26667"/>
                          <a14:foregroundMark x1="50605" y1="8599" x2="52715" y2="11353"/>
                          <a14:foregroundMark x1="58054" y1="15085" x2="83132" y2="60537"/>
                          <a14:foregroundMark x1="52444" y1="85333" x2="78222" y2="76444"/>
                          <a14:foregroundMark x1="82698" y1="44902" x2="80621" y2="29152"/>
                          <a14:foregroundMark x1="36203" y1="15439" x2="10589" y2="39004"/>
                          <a14:foregroundMark x1="43638" y1="8599" x2="41563" y2="10508"/>
                          <a14:foregroundMark x1="11010" y1="50379" x2="20651" y2="21211"/>
                          <a14:foregroundMark x1="42226" y1="9243" x2="44372" y2="8599"/>
                          <a14:foregroundMark x1="83441" y1="36337" x2="84441" y2="37054"/>
                          <a14:foregroundMark x1="45778" y1="9333" x2="81639" y2="35045"/>
                          <a14:foregroundMark x1="83007" y1="56024" x2="59556" y2="86667"/>
                          <a14:foregroundMark x1="59556" y1="86667" x2="21198" y2="75449"/>
                          <a14:foregroundMark x1="45705" y1="87988" x2="55901" y2="90850"/>
                          <a14:foregroundMark x1="48858" y1="93551" x2="52889" y2="95111"/>
                          <a14:foregroundMark x1="49843" y1="92469" x2="56312" y2="90025"/>
                          <a14:foregroundMark x1="10275" y1="30499" x2="17172" y2="23172"/>
                          <a14:foregroundMark x1="84871" y1="36147" x2="84915" y2="36444"/>
                          <a14:foregroundMark x1="88184" y1="35708" x2="88229" y2="36444"/>
                          <a14:foregroundMark x1="11111" y1="25778" x2="14095" y2="22155"/>
                          <a14:foregroundMark x1="54222" y1="9825" x2="52355" y2="8599"/>
                          <a14:foregroundMark x1="13333" y1="64889" x2="13333" y2="64889"/>
                          <a14:foregroundMark x1="12444" y1="71556" x2="12444" y2="71556"/>
                          <a14:foregroundMark x1="12889" y1="74222" x2="12889" y2="74222"/>
                          <a14:foregroundMark x1="14222" y1="76000" x2="47556" y2="89778"/>
                          <a14:foregroundMark x1="85778" y1="60889" x2="75111" y2="75111"/>
                          <a14:foregroundMark x1="78667" y1="23556" x2="85778" y2="36889"/>
                          <a14:foregroundMark x1="84889" y1="30222" x2="84889" y2="30222"/>
                          <a14:foregroundMark x1="83111" y1="27556" x2="83111" y2="27556"/>
                          <a14:foregroundMark x1="80889" y1="24000" x2="80889" y2="24000"/>
                          <a14:foregroundMark x1="83556" y1="27111" x2="83556" y2="27111"/>
                          <a14:foregroundMark x1="84889" y1="26667" x2="84889" y2="26667"/>
                          <a14:foregroundMark x1="84444" y1="26222" x2="84444" y2="26222"/>
                          <a14:foregroundMark x1="84444" y1="25778" x2="84444" y2="25778"/>
                          <a14:foregroundMark x1="84000" y1="25778" x2="84000" y2="25778"/>
                          <a14:foregroundMark x1="85778" y1="25778" x2="85778" y2="25778"/>
                          <a14:foregroundMark x1="81778" y1="23111" x2="81778" y2="23111"/>
                          <a14:foregroundMark x1="86222" y1="25333" x2="86222" y2="25333"/>
                          <a14:backgroundMark x1="2667" y1="10222" x2="17778" y2="6222"/>
                          <a14:backgroundMark x1="2667" y1="29333" x2="4444" y2="77333"/>
                          <a14:backgroundMark x1="37333" y1="2222" x2="60889" y2="2222"/>
                          <a14:backgroundMark x1="43209" y1="94902" x2="46222" y2="96444"/>
                          <a14:backgroundMark x1="8000" y1="76889" x2="11813" y2="78840"/>
                          <a14:backgroundMark x1="53778" y1="95111" x2="92889" y2="76889"/>
                          <a14:backgroundMark x1="13778" y1="16889" x2="28889" y2="9778"/>
                          <a14:backgroundMark x1="92000" y1="36444" x2="92000" y2="44889"/>
                          <a14:backgroundMark x1="90864" y1="66672" x2="91111" y2="75556"/>
                          <a14:backgroundMark x1="90222" y1="43556" x2="90793" y2="64116"/>
                          <a14:backgroundMark x1="91286" y1="27111" x2="92000" y2="27556"/>
                          <a14:backgroundMark x1="90574" y1="26667" x2="91286" y2="27111"/>
                          <a14:backgroundMark x1="89860" y1="26222" x2="90574" y2="26667"/>
                          <a14:backgroundMark x1="89147" y1="25778" x2="89860" y2="26222"/>
                          <a14:backgroundMark x1="88433" y1="25333" x2="89147" y2="25778"/>
                          <a14:backgroundMark x1="88048" y1="25093" x2="88433" y2="25333"/>
                          <a14:backgroundMark x1="57778" y1="6222" x2="82540" y2="21658"/>
                          <a14:backgroundMark x1="15556" y1="19111" x2="40000" y2="5333"/>
                          <a14:backgroundMark x1="34222" y1="10667" x2="43111" y2="7556"/>
                          <a14:backgroundMark x1="89282" y1="35172" x2="89333" y2="35556"/>
                        </a14:backgroundRemoval>
                      </a14:imgEffect>
                    </a14:imgLayer>
                  </a14:imgProps>
                </a:ext>
                <a:ext uri="{28A0092B-C50C-407E-A947-70E740481C1C}">
                  <a14:useLocalDpi xmlns:a14="http://schemas.microsoft.com/office/drawing/2010/main"/>
                </a:ext>
              </a:extLst>
            </a:blip>
            <a:srcRect/>
            <a:stretch>
              <a:fillRect/>
            </a:stretch>
          </p:blipFill>
          <p:spPr bwMode="auto">
            <a:xfrm>
              <a:off x="3233397" y="3360995"/>
              <a:ext cx="258897" cy="25889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6" descr="Image result for pypi">
              <a:extLst>
                <a:ext uri="{FF2B5EF4-FFF2-40B4-BE49-F238E27FC236}">
                  <a16:creationId xmlns:a16="http://schemas.microsoft.com/office/drawing/2014/main" id="{59A563BB-2366-634C-AAB8-101219029BE6}"/>
                </a:ext>
              </a:extLst>
            </p:cNvPr>
            <p:cNvPicPr>
              <a:picLocks noChangeAspect="1" noChangeArrowheads="1"/>
            </p:cNvPicPr>
            <p:nvPr/>
          </p:nvPicPr>
          <p:blipFill>
            <a:blip r:embed="rId9" cstate="email">
              <a:extLst>
                <a:ext uri="{BEBA8EAE-BF5A-486C-A8C5-ECC9F3942E4B}">
                  <a14:imgProps xmlns:a14="http://schemas.microsoft.com/office/drawing/2010/main">
                    <a14:imgLayer r:embed="rId13">
                      <a14:imgEffect>
                        <a14:backgroundRemoval t="3111" b="94667" l="1778" r="92889">
                          <a14:foregroundMark x1="45778" y1="37778" x2="48000" y2="49778"/>
                          <a14:foregroundMark x1="13778" y1="35556" x2="67111" y2="20889"/>
                          <a14:foregroundMark x1="67111" y1="20889" x2="58667" y2="75111"/>
                          <a14:foregroundMark x1="58667" y1="75111" x2="30667" y2="37333"/>
                          <a14:foregroundMark x1="23111" y1="27111" x2="23111" y2="27111"/>
                          <a14:foregroundMark x1="18667" y1="23556" x2="73778" y2="25333"/>
                          <a14:foregroundMark x1="73778" y1="25333" x2="53333" y2="78667"/>
                          <a14:foregroundMark x1="53333" y1="78667" x2="18222" y2="40444"/>
                          <a14:foregroundMark x1="13333" y1="45778" x2="46222" y2="81778"/>
                          <a14:foregroundMark x1="28889" y1="75111" x2="17778" y2="49778"/>
                          <a14:foregroundMark x1="12444" y1="54222" x2="26222" y2="74222"/>
                          <a14:foregroundMark x1="52000" y1="86667" x2="52000" y2="86667"/>
                          <a14:foregroundMark x1="52444" y1="86667" x2="52444" y2="86667"/>
                          <a14:foregroundMark x1="52444" y1="86667" x2="79111" y2="37333"/>
                          <a14:foregroundMark x1="79111" y1="37333" x2="36444" y2="18222"/>
                          <a14:foregroundMark x1="42667" y1="16889" x2="42667" y2="16889"/>
                          <a14:foregroundMark x1="48444" y1="16000" x2="48444" y2="16000"/>
                          <a14:foregroundMark x1="48444" y1="12444" x2="48444" y2="12444"/>
                          <a14:foregroundMark x1="53778" y1="34667" x2="53778" y2="34667"/>
                          <a14:foregroundMark x1="54222" y1="21778" x2="21778" y2="25333"/>
                          <a14:foregroundMark x1="32889" y1="19111" x2="71556" y2="32444"/>
                          <a14:foregroundMark x1="53306" y1="12125" x2="64444" y2="26667"/>
                          <a14:foregroundMark x1="50605" y1="8599" x2="52715" y2="11353"/>
                          <a14:foregroundMark x1="58054" y1="15085" x2="83132" y2="60537"/>
                          <a14:foregroundMark x1="52444" y1="85333" x2="78222" y2="76444"/>
                          <a14:foregroundMark x1="82698" y1="44902" x2="80621" y2="29152"/>
                          <a14:foregroundMark x1="36203" y1="15439" x2="10589" y2="39004"/>
                          <a14:foregroundMark x1="43638" y1="8599" x2="41563" y2="10508"/>
                          <a14:foregroundMark x1="11010" y1="50379" x2="20651" y2="21211"/>
                          <a14:foregroundMark x1="42226" y1="9243" x2="44372" y2="8599"/>
                          <a14:foregroundMark x1="83441" y1="36337" x2="84441" y2="37054"/>
                          <a14:foregroundMark x1="45778" y1="9333" x2="81639" y2="35045"/>
                          <a14:foregroundMark x1="83007" y1="56024" x2="59556" y2="86667"/>
                          <a14:foregroundMark x1="59556" y1="86667" x2="21198" y2="75449"/>
                          <a14:foregroundMark x1="45705" y1="87988" x2="55901" y2="90850"/>
                          <a14:foregroundMark x1="48858" y1="93551" x2="52889" y2="95111"/>
                          <a14:foregroundMark x1="49843" y1="92469" x2="56312" y2="90025"/>
                          <a14:foregroundMark x1="10275" y1="30499" x2="17172" y2="23172"/>
                          <a14:foregroundMark x1="84871" y1="36147" x2="84915" y2="36444"/>
                          <a14:foregroundMark x1="88184" y1="35708" x2="88229" y2="36444"/>
                          <a14:foregroundMark x1="11111" y1="25778" x2="14095" y2="22155"/>
                          <a14:foregroundMark x1="54222" y1="9825" x2="52355" y2="8599"/>
                          <a14:foregroundMark x1="13333" y1="64889" x2="13333" y2="64889"/>
                          <a14:foregroundMark x1="12444" y1="71556" x2="12444" y2="71556"/>
                          <a14:foregroundMark x1="12889" y1="74222" x2="12889" y2="74222"/>
                          <a14:foregroundMark x1="14222" y1="76000" x2="47556" y2="89778"/>
                          <a14:foregroundMark x1="85778" y1="60889" x2="75111" y2="75111"/>
                          <a14:foregroundMark x1="78667" y1="23556" x2="85778" y2="36889"/>
                          <a14:foregroundMark x1="84889" y1="30222" x2="84889" y2="30222"/>
                          <a14:foregroundMark x1="83111" y1="27556" x2="83111" y2="27556"/>
                          <a14:foregroundMark x1="80889" y1="24000" x2="80889" y2="24000"/>
                          <a14:foregroundMark x1="83556" y1="27111" x2="83556" y2="27111"/>
                          <a14:foregroundMark x1="84889" y1="26667" x2="84889" y2="26667"/>
                          <a14:foregroundMark x1="84444" y1="26222" x2="84444" y2="26222"/>
                          <a14:foregroundMark x1="84444" y1="25778" x2="84444" y2="25778"/>
                          <a14:foregroundMark x1="84000" y1="25778" x2="84000" y2="25778"/>
                          <a14:foregroundMark x1="85778" y1="25778" x2="85778" y2="25778"/>
                          <a14:foregroundMark x1="81778" y1="23111" x2="81778" y2="23111"/>
                          <a14:foregroundMark x1="86222" y1="25333" x2="86222" y2="25333"/>
                          <a14:backgroundMark x1="2667" y1="10222" x2="17778" y2="6222"/>
                          <a14:backgroundMark x1="2667" y1="29333" x2="4444" y2="77333"/>
                          <a14:backgroundMark x1="37333" y1="2222" x2="60889" y2="2222"/>
                          <a14:backgroundMark x1="43209" y1="94902" x2="46222" y2="96444"/>
                          <a14:backgroundMark x1="8000" y1="76889" x2="11813" y2="78840"/>
                          <a14:backgroundMark x1="53778" y1="95111" x2="92889" y2="76889"/>
                          <a14:backgroundMark x1="13778" y1="16889" x2="28889" y2="9778"/>
                          <a14:backgroundMark x1="92000" y1="36444" x2="92000" y2="44889"/>
                          <a14:backgroundMark x1="90864" y1="66672" x2="91111" y2="75556"/>
                          <a14:backgroundMark x1="90222" y1="43556" x2="90793" y2="64116"/>
                          <a14:backgroundMark x1="91286" y1="27111" x2="92000" y2="27556"/>
                          <a14:backgroundMark x1="90574" y1="26667" x2="91286" y2="27111"/>
                          <a14:backgroundMark x1="89860" y1="26222" x2="90574" y2="26667"/>
                          <a14:backgroundMark x1="89147" y1="25778" x2="89860" y2="26222"/>
                          <a14:backgroundMark x1="88433" y1="25333" x2="89147" y2="25778"/>
                          <a14:backgroundMark x1="88048" y1="25093" x2="88433" y2="25333"/>
                          <a14:backgroundMark x1="57778" y1="6222" x2="82540" y2="21658"/>
                          <a14:backgroundMark x1="15556" y1="19111" x2="40000" y2="5333"/>
                          <a14:backgroundMark x1="34222" y1="10667" x2="43111" y2="7556"/>
                          <a14:backgroundMark x1="89282" y1="35172" x2="89333" y2="35556"/>
                        </a14:backgroundRemoval>
                      </a14:imgEffect>
                    </a14:imgLayer>
                  </a14:imgProps>
                </a:ext>
                <a:ext uri="{28A0092B-C50C-407E-A947-70E740481C1C}">
                  <a14:useLocalDpi xmlns:a14="http://schemas.microsoft.com/office/drawing/2010/main"/>
                </a:ext>
              </a:extLst>
            </a:blip>
            <a:srcRect/>
            <a:stretch>
              <a:fillRect/>
            </a:stretch>
          </p:blipFill>
          <p:spPr bwMode="auto">
            <a:xfrm>
              <a:off x="3367285" y="3171986"/>
              <a:ext cx="258897" cy="25889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6" descr="Image result for pypi">
              <a:extLst>
                <a:ext uri="{FF2B5EF4-FFF2-40B4-BE49-F238E27FC236}">
                  <a16:creationId xmlns:a16="http://schemas.microsoft.com/office/drawing/2014/main" id="{011E81D1-CE19-8F4B-92E4-F7C5EF1D800B}"/>
                </a:ext>
              </a:extLst>
            </p:cNvPr>
            <p:cNvPicPr>
              <a:picLocks noChangeAspect="1" noChangeArrowheads="1"/>
            </p:cNvPicPr>
            <p:nvPr/>
          </p:nvPicPr>
          <p:blipFill>
            <a:blip r:embed="rId9" cstate="email">
              <a:extLst>
                <a:ext uri="{BEBA8EAE-BF5A-486C-A8C5-ECC9F3942E4B}">
                  <a14:imgProps xmlns:a14="http://schemas.microsoft.com/office/drawing/2010/main">
                    <a14:imgLayer r:embed="rId13">
                      <a14:imgEffect>
                        <a14:backgroundRemoval t="3111" b="94667" l="1778" r="92889">
                          <a14:foregroundMark x1="45778" y1="37778" x2="48000" y2="49778"/>
                          <a14:foregroundMark x1="13778" y1="35556" x2="67111" y2="20889"/>
                          <a14:foregroundMark x1="67111" y1="20889" x2="58667" y2="75111"/>
                          <a14:foregroundMark x1="58667" y1="75111" x2="30667" y2="37333"/>
                          <a14:foregroundMark x1="23111" y1="27111" x2="23111" y2="27111"/>
                          <a14:foregroundMark x1="18667" y1="23556" x2="73778" y2="25333"/>
                          <a14:foregroundMark x1="73778" y1="25333" x2="53333" y2="78667"/>
                          <a14:foregroundMark x1="53333" y1="78667" x2="18222" y2="40444"/>
                          <a14:foregroundMark x1="13333" y1="45778" x2="46222" y2="81778"/>
                          <a14:foregroundMark x1="28889" y1="75111" x2="17778" y2="49778"/>
                          <a14:foregroundMark x1="12444" y1="54222" x2="26222" y2="74222"/>
                          <a14:foregroundMark x1="52000" y1="86667" x2="52000" y2="86667"/>
                          <a14:foregroundMark x1="52444" y1="86667" x2="52444" y2="86667"/>
                          <a14:foregroundMark x1="52444" y1="86667" x2="79111" y2="37333"/>
                          <a14:foregroundMark x1="79111" y1="37333" x2="36444" y2="18222"/>
                          <a14:foregroundMark x1="42667" y1="16889" x2="42667" y2="16889"/>
                          <a14:foregroundMark x1="48444" y1="16000" x2="48444" y2="16000"/>
                          <a14:foregroundMark x1="48444" y1="12444" x2="48444" y2="12444"/>
                          <a14:foregroundMark x1="53778" y1="34667" x2="53778" y2="34667"/>
                          <a14:foregroundMark x1="54222" y1="21778" x2="21778" y2="25333"/>
                          <a14:foregroundMark x1="32889" y1="19111" x2="71556" y2="32444"/>
                          <a14:foregroundMark x1="53306" y1="12125" x2="64444" y2="26667"/>
                          <a14:foregroundMark x1="50605" y1="8599" x2="52715" y2="11353"/>
                          <a14:foregroundMark x1="58054" y1="15085" x2="83132" y2="60537"/>
                          <a14:foregroundMark x1="52444" y1="85333" x2="78222" y2="76444"/>
                          <a14:foregroundMark x1="82698" y1="44902" x2="80621" y2="29152"/>
                          <a14:foregroundMark x1="36203" y1="15439" x2="10589" y2="39004"/>
                          <a14:foregroundMark x1="43638" y1="8599" x2="41563" y2="10508"/>
                          <a14:foregroundMark x1="11010" y1="50379" x2="20651" y2="21211"/>
                          <a14:foregroundMark x1="42226" y1="9243" x2="44372" y2="8599"/>
                          <a14:foregroundMark x1="83441" y1="36337" x2="84441" y2="37054"/>
                          <a14:foregroundMark x1="45778" y1="9333" x2="81639" y2="35045"/>
                          <a14:foregroundMark x1="83007" y1="56024" x2="59556" y2="86667"/>
                          <a14:foregroundMark x1="59556" y1="86667" x2="21198" y2="75449"/>
                          <a14:foregroundMark x1="45705" y1="87988" x2="55901" y2="90850"/>
                          <a14:foregroundMark x1="48858" y1="93551" x2="52889" y2="95111"/>
                          <a14:foregroundMark x1="49843" y1="92469" x2="56312" y2="90025"/>
                          <a14:foregroundMark x1="10275" y1="30499" x2="17172" y2="23172"/>
                          <a14:foregroundMark x1="84871" y1="36147" x2="84915" y2="36444"/>
                          <a14:foregroundMark x1="88184" y1="35708" x2="88229" y2="36444"/>
                          <a14:foregroundMark x1="11111" y1="25778" x2="14095" y2="22155"/>
                          <a14:foregroundMark x1="54222" y1="9825" x2="52355" y2="8599"/>
                          <a14:foregroundMark x1="13333" y1="64889" x2="13333" y2="64889"/>
                          <a14:foregroundMark x1="12444" y1="71556" x2="12444" y2="71556"/>
                          <a14:foregroundMark x1="12889" y1="74222" x2="12889" y2="74222"/>
                          <a14:foregroundMark x1="14222" y1="76000" x2="47556" y2="89778"/>
                          <a14:foregroundMark x1="85778" y1="60889" x2="75111" y2="75111"/>
                          <a14:foregroundMark x1="78667" y1="23556" x2="85778" y2="36889"/>
                          <a14:foregroundMark x1="84889" y1="30222" x2="84889" y2="30222"/>
                          <a14:foregroundMark x1="83111" y1="27556" x2="83111" y2="27556"/>
                          <a14:foregroundMark x1="80889" y1="24000" x2="80889" y2="24000"/>
                          <a14:foregroundMark x1="83556" y1="27111" x2="83556" y2="27111"/>
                          <a14:foregroundMark x1="84889" y1="26667" x2="84889" y2="26667"/>
                          <a14:foregroundMark x1="84444" y1="26222" x2="84444" y2="26222"/>
                          <a14:foregroundMark x1="84444" y1="25778" x2="84444" y2="25778"/>
                          <a14:foregroundMark x1="84000" y1="25778" x2="84000" y2="25778"/>
                          <a14:foregroundMark x1="85778" y1="25778" x2="85778" y2="25778"/>
                          <a14:foregroundMark x1="81778" y1="23111" x2="81778" y2="23111"/>
                          <a14:foregroundMark x1="86222" y1="25333" x2="86222" y2="25333"/>
                          <a14:backgroundMark x1="2667" y1="10222" x2="17778" y2="6222"/>
                          <a14:backgroundMark x1="2667" y1="29333" x2="4444" y2="77333"/>
                          <a14:backgroundMark x1="37333" y1="2222" x2="60889" y2="2222"/>
                          <a14:backgroundMark x1="43209" y1="94902" x2="46222" y2="96444"/>
                          <a14:backgroundMark x1="8000" y1="76889" x2="11813" y2="78840"/>
                          <a14:backgroundMark x1="53778" y1="95111" x2="92889" y2="76889"/>
                          <a14:backgroundMark x1="13778" y1="16889" x2="28889" y2="9778"/>
                          <a14:backgroundMark x1="92000" y1="36444" x2="92000" y2="44889"/>
                          <a14:backgroundMark x1="90864" y1="66672" x2="91111" y2="75556"/>
                          <a14:backgroundMark x1="90222" y1="43556" x2="90793" y2="64116"/>
                          <a14:backgroundMark x1="91286" y1="27111" x2="92000" y2="27556"/>
                          <a14:backgroundMark x1="90574" y1="26667" x2="91286" y2="27111"/>
                          <a14:backgroundMark x1="89860" y1="26222" x2="90574" y2="26667"/>
                          <a14:backgroundMark x1="89147" y1="25778" x2="89860" y2="26222"/>
                          <a14:backgroundMark x1="88433" y1="25333" x2="89147" y2="25778"/>
                          <a14:backgroundMark x1="88048" y1="25093" x2="88433" y2="25333"/>
                          <a14:backgroundMark x1="57778" y1="6222" x2="82540" y2="21658"/>
                          <a14:backgroundMark x1="15556" y1="19111" x2="40000" y2="5333"/>
                          <a14:backgroundMark x1="34222" y1="10667" x2="43111" y2="7556"/>
                          <a14:backgroundMark x1="89282" y1="35172" x2="89333" y2="35556"/>
                        </a14:backgroundRemoval>
                      </a14:imgEffect>
                    </a14:imgLayer>
                  </a14:imgProps>
                </a:ext>
                <a:ext uri="{28A0092B-C50C-407E-A947-70E740481C1C}">
                  <a14:useLocalDpi xmlns:a14="http://schemas.microsoft.com/office/drawing/2010/main"/>
                </a:ext>
              </a:extLst>
            </a:blip>
            <a:srcRect/>
            <a:stretch>
              <a:fillRect/>
            </a:stretch>
          </p:blipFill>
          <p:spPr bwMode="auto">
            <a:xfrm>
              <a:off x="3273112" y="3207971"/>
              <a:ext cx="258897" cy="25889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pypi">
              <a:extLst>
                <a:ext uri="{FF2B5EF4-FFF2-40B4-BE49-F238E27FC236}">
                  <a16:creationId xmlns:a16="http://schemas.microsoft.com/office/drawing/2014/main" id="{89105CF2-CED0-8748-928C-38E16D3F8297}"/>
                </a:ext>
              </a:extLst>
            </p:cNvPr>
            <p:cNvPicPr>
              <a:picLocks noChangeAspect="1" noChangeArrowheads="1"/>
            </p:cNvPicPr>
            <p:nvPr/>
          </p:nvPicPr>
          <p:blipFill>
            <a:blip r:embed="rId9" cstate="email">
              <a:extLst>
                <a:ext uri="{BEBA8EAE-BF5A-486C-A8C5-ECC9F3942E4B}">
                  <a14:imgProps xmlns:a14="http://schemas.microsoft.com/office/drawing/2010/main">
                    <a14:imgLayer r:embed="rId11">
                      <a14:imgEffect>
                        <a14:backgroundRemoval t="3111" b="94667" l="1778" r="92889">
                          <a14:foregroundMark x1="45778" y1="37778" x2="48000" y2="49778"/>
                          <a14:foregroundMark x1="13778" y1="35556" x2="67111" y2="20889"/>
                          <a14:foregroundMark x1="67111" y1="20889" x2="58667" y2="75111"/>
                          <a14:foregroundMark x1="58667" y1="75111" x2="30667" y2="37333"/>
                          <a14:foregroundMark x1="23111" y1="27111" x2="23111" y2="27111"/>
                          <a14:foregroundMark x1="18667" y1="23556" x2="73778" y2="25333"/>
                          <a14:foregroundMark x1="73778" y1="25333" x2="53333" y2="78667"/>
                          <a14:foregroundMark x1="53333" y1="78667" x2="18222" y2="40444"/>
                          <a14:foregroundMark x1="13333" y1="45778" x2="46222" y2="81778"/>
                          <a14:foregroundMark x1="28889" y1="75111" x2="17778" y2="49778"/>
                          <a14:foregroundMark x1="12444" y1="54222" x2="26222" y2="74222"/>
                          <a14:foregroundMark x1="52000" y1="86667" x2="52000" y2="86667"/>
                          <a14:foregroundMark x1="52444" y1="86667" x2="52444" y2="86667"/>
                          <a14:foregroundMark x1="52444" y1="86667" x2="79111" y2="37333"/>
                          <a14:foregroundMark x1="79111" y1="37333" x2="36444" y2="18222"/>
                          <a14:foregroundMark x1="42667" y1="16889" x2="42667" y2="16889"/>
                          <a14:foregroundMark x1="48444" y1="16000" x2="48444" y2="16000"/>
                          <a14:foregroundMark x1="48444" y1="12444" x2="48444" y2="12444"/>
                          <a14:foregroundMark x1="53778" y1="34667" x2="53778" y2="34667"/>
                          <a14:foregroundMark x1="54222" y1="21778" x2="21778" y2="25333"/>
                          <a14:foregroundMark x1="32889" y1="19111" x2="71556" y2="32444"/>
                          <a14:foregroundMark x1="53306" y1="12125" x2="64444" y2="26667"/>
                          <a14:foregroundMark x1="50605" y1="8599" x2="52715" y2="11353"/>
                          <a14:foregroundMark x1="58054" y1="15085" x2="83132" y2="60537"/>
                          <a14:foregroundMark x1="52444" y1="85333" x2="78222" y2="76444"/>
                          <a14:foregroundMark x1="82698" y1="44902" x2="80621" y2="29152"/>
                          <a14:foregroundMark x1="36203" y1="15439" x2="10589" y2="39004"/>
                          <a14:foregroundMark x1="43638" y1="8599" x2="41563" y2="10508"/>
                          <a14:foregroundMark x1="11010" y1="50379" x2="20651" y2="21211"/>
                          <a14:foregroundMark x1="42226" y1="9243" x2="44372" y2="8599"/>
                          <a14:foregroundMark x1="83441" y1="36337" x2="84441" y2="37054"/>
                          <a14:foregroundMark x1="45778" y1="9333" x2="81639" y2="35045"/>
                          <a14:foregroundMark x1="83007" y1="56024" x2="59556" y2="86667"/>
                          <a14:foregroundMark x1="59556" y1="86667" x2="21198" y2="75449"/>
                          <a14:foregroundMark x1="45705" y1="87988" x2="55901" y2="90850"/>
                          <a14:foregroundMark x1="48858" y1="93551" x2="52889" y2="95111"/>
                          <a14:foregroundMark x1="49843" y1="92469" x2="56312" y2="90025"/>
                          <a14:foregroundMark x1="10275" y1="30499" x2="17172" y2="23172"/>
                          <a14:foregroundMark x1="84871" y1="36147" x2="84915" y2="36444"/>
                          <a14:foregroundMark x1="88184" y1="35708" x2="88229" y2="36444"/>
                          <a14:foregroundMark x1="11111" y1="25778" x2="14095" y2="22155"/>
                          <a14:foregroundMark x1="54222" y1="9825" x2="52355" y2="8599"/>
                          <a14:foregroundMark x1="13333" y1="64889" x2="13333" y2="64889"/>
                          <a14:foregroundMark x1="12444" y1="71556" x2="12444" y2="71556"/>
                          <a14:foregroundMark x1="12889" y1="74222" x2="12889" y2="74222"/>
                          <a14:foregroundMark x1="14222" y1="76000" x2="47556" y2="89778"/>
                          <a14:foregroundMark x1="85778" y1="60889" x2="75111" y2="75111"/>
                          <a14:foregroundMark x1="78667" y1="23556" x2="85778" y2="36889"/>
                          <a14:foregroundMark x1="84889" y1="30222" x2="84889" y2="30222"/>
                          <a14:foregroundMark x1="83111" y1="27556" x2="83111" y2="27556"/>
                          <a14:foregroundMark x1="80889" y1="24000" x2="80889" y2="24000"/>
                          <a14:foregroundMark x1="83556" y1="27111" x2="83556" y2="27111"/>
                          <a14:foregroundMark x1="84889" y1="26667" x2="84889" y2="26667"/>
                          <a14:foregroundMark x1="84444" y1="26222" x2="84444" y2="26222"/>
                          <a14:foregroundMark x1="84444" y1="25778" x2="84444" y2="25778"/>
                          <a14:foregroundMark x1="84000" y1="25778" x2="84000" y2="25778"/>
                          <a14:foregroundMark x1="85778" y1="25778" x2="85778" y2="25778"/>
                          <a14:foregroundMark x1="81778" y1="23111" x2="81778" y2="23111"/>
                          <a14:foregroundMark x1="86222" y1="25333" x2="86222" y2="25333"/>
                          <a14:backgroundMark x1="2667" y1="10222" x2="17778" y2="6222"/>
                          <a14:backgroundMark x1="2667" y1="29333" x2="4444" y2="77333"/>
                          <a14:backgroundMark x1="37333" y1="2222" x2="60889" y2="2222"/>
                          <a14:backgroundMark x1="43209" y1="94902" x2="46222" y2="96444"/>
                          <a14:backgroundMark x1="8000" y1="76889" x2="11813" y2="78840"/>
                          <a14:backgroundMark x1="53778" y1="95111" x2="92889" y2="76889"/>
                          <a14:backgroundMark x1="13778" y1="16889" x2="28889" y2="9778"/>
                          <a14:backgroundMark x1="92000" y1="36444" x2="92000" y2="44889"/>
                          <a14:backgroundMark x1="90864" y1="66672" x2="91111" y2="75556"/>
                          <a14:backgroundMark x1="90222" y1="43556" x2="90793" y2="64116"/>
                          <a14:backgroundMark x1="91286" y1="27111" x2="92000" y2="27556"/>
                          <a14:backgroundMark x1="90574" y1="26667" x2="91286" y2="27111"/>
                          <a14:backgroundMark x1="89860" y1="26222" x2="90574" y2="26667"/>
                          <a14:backgroundMark x1="89147" y1="25778" x2="89860" y2="26222"/>
                          <a14:backgroundMark x1="88433" y1="25333" x2="89147" y2="25778"/>
                          <a14:backgroundMark x1="88048" y1="25093" x2="88433" y2="25333"/>
                          <a14:backgroundMark x1="57778" y1="6222" x2="82540" y2="21658"/>
                          <a14:backgroundMark x1="15556" y1="19111" x2="40000" y2="5333"/>
                          <a14:backgroundMark x1="34222" y1="10667" x2="43111" y2="7556"/>
                          <a14:backgroundMark x1="89282" y1="35172" x2="89333" y2="35556"/>
                        </a14:backgroundRemoval>
                      </a14:imgEffect>
                    </a14:imgLayer>
                  </a14:imgProps>
                </a:ext>
                <a:ext uri="{28A0092B-C50C-407E-A947-70E740481C1C}">
                  <a14:useLocalDpi xmlns:a14="http://schemas.microsoft.com/office/drawing/2010/main"/>
                </a:ext>
              </a:extLst>
            </a:blip>
            <a:srcRect/>
            <a:stretch>
              <a:fillRect/>
            </a:stretch>
          </p:blipFill>
          <p:spPr bwMode="auto">
            <a:xfrm>
              <a:off x="3320916" y="3068285"/>
              <a:ext cx="258897" cy="258897"/>
            </a:xfrm>
            <a:prstGeom prst="rect">
              <a:avLst/>
            </a:prstGeom>
            <a:noFill/>
            <a:extLst>
              <a:ext uri="{909E8E84-426E-40DD-AFC4-6F175D3DCCD1}">
                <a14:hiddenFill xmlns:a14="http://schemas.microsoft.com/office/drawing/2010/main">
                  <a:solidFill>
                    <a:srgbClr val="FFFFFF"/>
                  </a:solidFill>
                </a14:hiddenFill>
              </a:ext>
            </a:extLst>
          </p:spPr>
        </p:pic>
      </p:grpSp>
      <p:pic>
        <p:nvPicPr>
          <p:cNvPr id="1054" name="Picture 30" descr="Image result for pypi">
            <a:extLst>
              <a:ext uri="{FF2B5EF4-FFF2-40B4-BE49-F238E27FC236}">
                <a16:creationId xmlns:a16="http://schemas.microsoft.com/office/drawing/2014/main" id="{7B561B2A-B515-F144-87C7-D69E998BE4C3}"/>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904799" y="2307097"/>
            <a:ext cx="1150685" cy="768014"/>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3C05A216-03E7-0345-8EA2-90A8CE00E194}"/>
              </a:ext>
            </a:extLst>
          </p:cNvPr>
          <p:cNvGrpSpPr/>
          <p:nvPr/>
        </p:nvGrpSpPr>
        <p:grpSpPr>
          <a:xfrm>
            <a:off x="1680248" y="5323282"/>
            <a:ext cx="638640" cy="799620"/>
            <a:chOff x="1804232" y="5183796"/>
            <a:chExt cx="638640" cy="799620"/>
          </a:xfrm>
        </p:grpSpPr>
        <p:pic>
          <p:nvPicPr>
            <p:cNvPr id="1036" name="Picture 12" descr="Image result for github">
              <a:extLst>
                <a:ext uri="{FF2B5EF4-FFF2-40B4-BE49-F238E27FC236}">
                  <a16:creationId xmlns:a16="http://schemas.microsoft.com/office/drawing/2014/main" id="{A74ADE0B-F67F-4E4E-A537-33C198B5287C}"/>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2124935" y="5205990"/>
              <a:ext cx="317937" cy="38801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2" descr="Image result for github">
              <a:extLst>
                <a:ext uri="{FF2B5EF4-FFF2-40B4-BE49-F238E27FC236}">
                  <a16:creationId xmlns:a16="http://schemas.microsoft.com/office/drawing/2014/main" id="{C4911C09-9E3D-0140-A9F9-4AD424B1338E}"/>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2124935" y="5566656"/>
              <a:ext cx="317937" cy="38801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4" descr="Image result for npm">
              <a:extLst>
                <a:ext uri="{FF2B5EF4-FFF2-40B4-BE49-F238E27FC236}">
                  <a16:creationId xmlns:a16="http://schemas.microsoft.com/office/drawing/2014/main" id="{BEF72160-06FD-6347-B5BC-F8C240D9A3AA}"/>
                </a:ext>
              </a:extLst>
            </p:cNvPr>
            <p:cNvPicPr>
              <a:picLocks noChangeAspect="1" noChangeArrowheads="1"/>
            </p:cNvPicPr>
            <p:nvPr/>
          </p:nvPicPr>
          <p:blipFill>
            <a:blip r:embed="rId16" cstate="email">
              <a:extLst>
                <a:ext uri="{BEBA8EAE-BF5A-486C-A8C5-ECC9F3942E4B}">
                  <a14:imgProps xmlns:a14="http://schemas.microsoft.com/office/drawing/2010/main">
                    <a14:imgLayer r:embed="rId17">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1804232" y="5183796"/>
              <a:ext cx="326190" cy="38941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4" descr="Image result for npm">
              <a:extLst>
                <a:ext uri="{FF2B5EF4-FFF2-40B4-BE49-F238E27FC236}">
                  <a16:creationId xmlns:a16="http://schemas.microsoft.com/office/drawing/2014/main" id="{A66E0341-22F2-1049-84A0-C2394E84A748}"/>
                </a:ext>
              </a:extLst>
            </p:cNvPr>
            <p:cNvPicPr>
              <a:picLocks noChangeAspect="1" noChangeArrowheads="1"/>
            </p:cNvPicPr>
            <p:nvPr/>
          </p:nvPicPr>
          <p:blipFill>
            <a:blip r:embed="rId16" cstate="email">
              <a:extLst>
                <a:ext uri="{BEBA8EAE-BF5A-486C-A8C5-ECC9F3942E4B}">
                  <a14:imgProps xmlns:a14="http://schemas.microsoft.com/office/drawing/2010/main">
                    <a14:imgLayer r:embed="rId18">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1807181" y="5594001"/>
              <a:ext cx="326190" cy="389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6E18A83A-1035-4845-A5A2-0E01CD12C3E6}"/>
              </a:ext>
            </a:extLst>
          </p:cNvPr>
          <p:cNvGrpSpPr/>
          <p:nvPr/>
        </p:nvGrpSpPr>
        <p:grpSpPr>
          <a:xfrm>
            <a:off x="2587443" y="5323121"/>
            <a:ext cx="642231" cy="779876"/>
            <a:chOff x="2447961" y="5183635"/>
            <a:chExt cx="642231" cy="779876"/>
          </a:xfrm>
        </p:grpSpPr>
        <p:pic>
          <p:nvPicPr>
            <p:cNvPr id="60" name="Picture 12" descr="Image result for github">
              <a:extLst>
                <a:ext uri="{FF2B5EF4-FFF2-40B4-BE49-F238E27FC236}">
                  <a16:creationId xmlns:a16="http://schemas.microsoft.com/office/drawing/2014/main" id="{6A1895B6-1F7B-4440-A345-A15FC0B248D9}"/>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flipH="1">
              <a:off x="2447961" y="5214834"/>
              <a:ext cx="317937" cy="38801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Image result for github">
              <a:extLst>
                <a:ext uri="{FF2B5EF4-FFF2-40B4-BE49-F238E27FC236}">
                  <a16:creationId xmlns:a16="http://schemas.microsoft.com/office/drawing/2014/main" id="{98DE8A1D-7CDE-0B4B-AA19-C0C0B16DDC59}"/>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flipH="1">
              <a:off x="2447961" y="5575500"/>
              <a:ext cx="317937" cy="38801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6" descr="Image result for pypi">
              <a:extLst>
                <a:ext uri="{FF2B5EF4-FFF2-40B4-BE49-F238E27FC236}">
                  <a16:creationId xmlns:a16="http://schemas.microsoft.com/office/drawing/2014/main" id="{1C3F2A78-FFA0-D347-90A9-1CF1BB91C477}"/>
                </a:ext>
              </a:extLst>
            </p:cNvPr>
            <p:cNvPicPr>
              <a:picLocks noChangeAspect="1" noChangeArrowheads="1"/>
            </p:cNvPicPr>
            <p:nvPr/>
          </p:nvPicPr>
          <p:blipFill>
            <a:blip r:embed="rId19" cstate="email">
              <a:extLst>
                <a:ext uri="{BEBA8EAE-BF5A-486C-A8C5-ECC9F3942E4B}">
                  <a14:imgProps xmlns:a14="http://schemas.microsoft.com/office/drawing/2010/main">
                    <a14:imgLayer r:embed="rId20">
                      <a14:imgEffect>
                        <a14:backgroundRemoval t="3111" b="94667" l="1778" r="92889">
                          <a14:foregroundMark x1="45778" y1="37778" x2="48000" y2="49778"/>
                          <a14:foregroundMark x1="13778" y1="35556" x2="67111" y2="20889"/>
                          <a14:foregroundMark x1="67111" y1="20889" x2="58667" y2="75111"/>
                          <a14:foregroundMark x1="58667" y1="75111" x2="30667" y2="37333"/>
                          <a14:foregroundMark x1="23111" y1="27111" x2="23111" y2="27111"/>
                          <a14:foregroundMark x1="18667" y1="23556" x2="73778" y2="25333"/>
                          <a14:foregroundMark x1="73778" y1="25333" x2="53333" y2="78667"/>
                          <a14:foregroundMark x1="53333" y1="78667" x2="18222" y2="40444"/>
                          <a14:foregroundMark x1="13333" y1="45778" x2="46222" y2="81778"/>
                          <a14:foregroundMark x1="28889" y1="75111" x2="17778" y2="49778"/>
                          <a14:foregroundMark x1="12444" y1="54222" x2="26222" y2="74222"/>
                          <a14:foregroundMark x1="52000" y1="86667" x2="52000" y2="86667"/>
                          <a14:foregroundMark x1="52444" y1="86667" x2="52444" y2="86667"/>
                          <a14:foregroundMark x1="52444" y1="86667" x2="79111" y2="37333"/>
                          <a14:foregroundMark x1="79111" y1="37333" x2="36444" y2="18222"/>
                          <a14:foregroundMark x1="42667" y1="16889" x2="42667" y2="16889"/>
                          <a14:foregroundMark x1="48444" y1="16000" x2="48444" y2="16000"/>
                          <a14:foregroundMark x1="48444" y1="12444" x2="48444" y2="12444"/>
                          <a14:foregroundMark x1="53778" y1="34667" x2="53778" y2="34667"/>
                          <a14:foregroundMark x1="54222" y1="21778" x2="21778" y2="25333"/>
                          <a14:foregroundMark x1="32889" y1="19111" x2="71556" y2="32444"/>
                          <a14:foregroundMark x1="53306" y1="12125" x2="64444" y2="26667"/>
                          <a14:foregroundMark x1="50605" y1="8599" x2="52715" y2="11353"/>
                          <a14:foregroundMark x1="58054" y1="15085" x2="83132" y2="60537"/>
                          <a14:foregroundMark x1="52444" y1="85333" x2="78222" y2="76444"/>
                          <a14:foregroundMark x1="82698" y1="44902" x2="80621" y2="29152"/>
                          <a14:foregroundMark x1="36203" y1="15439" x2="10589" y2="39004"/>
                          <a14:foregroundMark x1="43638" y1="8599" x2="41563" y2="10508"/>
                          <a14:foregroundMark x1="11010" y1="50379" x2="20651" y2="21211"/>
                          <a14:foregroundMark x1="42226" y1="9243" x2="44372" y2="8599"/>
                          <a14:foregroundMark x1="83441" y1="36337" x2="84441" y2="37054"/>
                          <a14:foregroundMark x1="45778" y1="9333" x2="81639" y2="35045"/>
                          <a14:foregroundMark x1="83007" y1="56024" x2="59556" y2="86667"/>
                          <a14:foregroundMark x1="59556" y1="86667" x2="21198" y2="75449"/>
                          <a14:foregroundMark x1="45705" y1="87988" x2="55901" y2="90850"/>
                          <a14:foregroundMark x1="48858" y1="93551" x2="52889" y2="95111"/>
                          <a14:foregroundMark x1="49843" y1="92469" x2="56312" y2="90025"/>
                          <a14:foregroundMark x1="10275" y1="30499" x2="17172" y2="23172"/>
                          <a14:foregroundMark x1="84871" y1="36147" x2="84915" y2="36444"/>
                          <a14:foregroundMark x1="88184" y1="35708" x2="88229" y2="36444"/>
                          <a14:foregroundMark x1="11111" y1="25778" x2="14095" y2="22155"/>
                          <a14:foregroundMark x1="54222" y1="9825" x2="52355" y2="8599"/>
                          <a14:foregroundMark x1="13333" y1="64889" x2="13333" y2="64889"/>
                          <a14:foregroundMark x1="12444" y1="71556" x2="12444" y2="71556"/>
                          <a14:foregroundMark x1="12889" y1="74222" x2="12889" y2="74222"/>
                          <a14:foregroundMark x1="14222" y1="76000" x2="47556" y2="89778"/>
                          <a14:foregroundMark x1="85778" y1="60889" x2="75111" y2="75111"/>
                          <a14:foregroundMark x1="78667" y1="23556" x2="85778" y2="36889"/>
                          <a14:foregroundMark x1="84889" y1="30222" x2="84889" y2="30222"/>
                          <a14:foregroundMark x1="83111" y1="27556" x2="83111" y2="27556"/>
                          <a14:foregroundMark x1="80889" y1="24000" x2="80889" y2="24000"/>
                          <a14:foregroundMark x1="83556" y1="27111" x2="83556" y2="27111"/>
                          <a14:foregroundMark x1="84889" y1="26667" x2="84889" y2="26667"/>
                          <a14:foregroundMark x1="84444" y1="26222" x2="84444" y2="26222"/>
                          <a14:foregroundMark x1="84444" y1="25778" x2="84444" y2="25778"/>
                          <a14:foregroundMark x1="84000" y1="25778" x2="84000" y2="25778"/>
                          <a14:foregroundMark x1="85778" y1="25778" x2="85778" y2="25778"/>
                          <a14:foregroundMark x1="81778" y1="23111" x2="81778" y2="23111"/>
                          <a14:foregroundMark x1="86222" y1="25333" x2="86222" y2="25333"/>
                          <a14:backgroundMark x1="2667" y1="10222" x2="17778" y2="6222"/>
                          <a14:backgroundMark x1="2667" y1="29333" x2="4444" y2="77333"/>
                          <a14:backgroundMark x1="37333" y1="2222" x2="60889" y2="2222"/>
                          <a14:backgroundMark x1="43209" y1="94902" x2="46222" y2="96444"/>
                          <a14:backgroundMark x1="8000" y1="76889" x2="11813" y2="78840"/>
                          <a14:backgroundMark x1="53778" y1="95111" x2="92889" y2="76889"/>
                          <a14:backgroundMark x1="13778" y1="16889" x2="28889" y2="9778"/>
                          <a14:backgroundMark x1="92000" y1="36444" x2="92000" y2="44889"/>
                          <a14:backgroundMark x1="90864" y1="66672" x2="91111" y2="75556"/>
                          <a14:backgroundMark x1="90222" y1="43556" x2="90793" y2="64116"/>
                          <a14:backgroundMark x1="91286" y1="27111" x2="92000" y2="27556"/>
                          <a14:backgroundMark x1="90574" y1="26667" x2="91286" y2="27111"/>
                          <a14:backgroundMark x1="89860" y1="26222" x2="90574" y2="26667"/>
                          <a14:backgroundMark x1="89147" y1="25778" x2="89860" y2="26222"/>
                          <a14:backgroundMark x1="88433" y1="25333" x2="89147" y2="25778"/>
                          <a14:backgroundMark x1="88048" y1="25093" x2="88433" y2="25333"/>
                          <a14:backgroundMark x1="57778" y1="6222" x2="82540" y2="21658"/>
                          <a14:backgroundMark x1="15556" y1="19111" x2="40000" y2="5333"/>
                          <a14:backgroundMark x1="34222" y1="10667" x2="43111" y2="7556"/>
                          <a14:backgroundMark x1="89282" y1="35172" x2="89333" y2="35556"/>
                        </a14:backgroundRemoval>
                      </a14:imgEffect>
                    </a14:imgLayer>
                  </a14:imgProps>
                </a:ext>
                <a:ext uri="{28A0092B-C50C-407E-A947-70E740481C1C}">
                  <a14:useLocalDpi xmlns:a14="http://schemas.microsoft.com/office/drawing/2010/main"/>
                </a:ext>
              </a:extLst>
            </a:blip>
            <a:srcRect/>
            <a:stretch>
              <a:fillRect/>
            </a:stretch>
          </p:blipFill>
          <p:spPr bwMode="auto">
            <a:xfrm flipH="1">
              <a:off x="2760352" y="5183635"/>
              <a:ext cx="329840" cy="39377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6" descr="Image result for pypi">
              <a:extLst>
                <a:ext uri="{FF2B5EF4-FFF2-40B4-BE49-F238E27FC236}">
                  <a16:creationId xmlns:a16="http://schemas.microsoft.com/office/drawing/2014/main" id="{50C62983-8982-3E46-A73A-47B1912710F8}"/>
                </a:ext>
              </a:extLst>
            </p:cNvPr>
            <p:cNvPicPr>
              <a:picLocks noChangeAspect="1" noChangeArrowheads="1"/>
            </p:cNvPicPr>
            <p:nvPr/>
          </p:nvPicPr>
          <p:blipFill>
            <a:blip r:embed="rId19" cstate="email">
              <a:extLst>
                <a:ext uri="{BEBA8EAE-BF5A-486C-A8C5-ECC9F3942E4B}">
                  <a14:imgProps xmlns:a14="http://schemas.microsoft.com/office/drawing/2010/main">
                    <a14:imgLayer r:embed="rId20">
                      <a14:imgEffect>
                        <a14:backgroundRemoval t="3111" b="94667" l="1778" r="92889">
                          <a14:foregroundMark x1="45778" y1="37778" x2="48000" y2="49778"/>
                          <a14:foregroundMark x1="13778" y1="35556" x2="67111" y2="20889"/>
                          <a14:foregroundMark x1="67111" y1="20889" x2="58667" y2="75111"/>
                          <a14:foregroundMark x1="58667" y1="75111" x2="30667" y2="37333"/>
                          <a14:foregroundMark x1="23111" y1="27111" x2="23111" y2="27111"/>
                          <a14:foregroundMark x1="18667" y1="23556" x2="73778" y2="25333"/>
                          <a14:foregroundMark x1="73778" y1="25333" x2="53333" y2="78667"/>
                          <a14:foregroundMark x1="53333" y1="78667" x2="18222" y2="40444"/>
                          <a14:foregroundMark x1="13333" y1="45778" x2="46222" y2="81778"/>
                          <a14:foregroundMark x1="28889" y1="75111" x2="17778" y2="49778"/>
                          <a14:foregroundMark x1="12444" y1="54222" x2="26222" y2="74222"/>
                          <a14:foregroundMark x1="52000" y1="86667" x2="52000" y2="86667"/>
                          <a14:foregroundMark x1="52444" y1="86667" x2="52444" y2="86667"/>
                          <a14:foregroundMark x1="52444" y1="86667" x2="79111" y2="37333"/>
                          <a14:foregroundMark x1="79111" y1="37333" x2="36444" y2="18222"/>
                          <a14:foregroundMark x1="42667" y1="16889" x2="42667" y2="16889"/>
                          <a14:foregroundMark x1="48444" y1="16000" x2="48444" y2="16000"/>
                          <a14:foregroundMark x1="48444" y1="12444" x2="48444" y2="12444"/>
                          <a14:foregroundMark x1="53778" y1="34667" x2="53778" y2="34667"/>
                          <a14:foregroundMark x1="54222" y1="21778" x2="21778" y2="25333"/>
                          <a14:foregroundMark x1="32889" y1="19111" x2="71556" y2="32444"/>
                          <a14:foregroundMark x1="53306" y1="12125" x2="64444" y2="26667"/>
                          <a14:foregroundMark x1="50605" y1="8599" x2="52715" y2="11353"/>
                          <a14:foregroundMark x1="58054" y1="15085" x2="83132" y2="60537"/>
                          <a14:foregroundMark x1="52444" y1="85333" x2="78222" y2="76444"/>
                          <a14:foregroundMark x1="82698" y1="44902" x2="80621" y2="29152"/>
                          <a14:foregroundMark x1="36203" y1="15439" x2="10589" y2="39004"/>
                          <a14:foregroundMark x1="43638" y1="8599" x2="41563" y2="10508"/>
                          <a14:foregroundMark x1="11010" y1="50379" x2="20651" y2="21211"/>
                          <a14:foregroundMark x1="42226" y1="9243" x2="44372" y2="8599"/>
                          <a14:foregroundMark x1="83441" y1="36337" x2="84441" y2="37054"/>
                          <a14:foregroundMark x1="45778" y1="9333" x2="81639" y2="35045"/>
                          <a14:foregroundMark x1="83007" y1="56024" x2="59556" y2="86667"/>
                          <a14:foregroundMark x1="59556" y1="86667" x2="21198" y2="75449"/>
                          <a14:foregroundMark x1="45705" y1="87988" x2="55901" y2="90850"/>
                          <a14:foregroundMark x1="48858" y1="93551" x2="52889" y2="95111"/>
                          <a14:foregroundMark x1="49843" y1="92469" x2="56312" y2="90025"/>
                          <a14:foregroundMark x1="10275" y1="30499" x2="17172" y2="23172"/>
                          <a14:foregroundMark x1="84871" y1="36147" x2="84915" y2="36444"/>
                          <a14:foregroundMark x1="88184" y1="35708" x2="88229" y2="36444"/>
                          <a14:foregroundMark x1="11111" y1="25778" x2="14095" y2="22155"/>
                          <a14:foregroundMark x1="54222" y1="9825" x2="52355" y2="8599"/>
                          <a14:foregroundMark x1="13333" y1="64889" x2="13333" y2="64889"/>
                          <a14:foregroundMark x1="12444" y1="71556" x2="12444" y2="71556"/>
                          <a14:foregroundMark x1="12889" y1="74222" x2="12889" y2="74222"/>
                          <a14:foregroundMark x1="14222" y1="76000" x2="47556" y2="89778"/>
                          <a14:foregroundMark x1="85778" y1="60889" x2="75111" y2="75111"/>
                          <a14:foregroundMark x1="78667" y1="23556" x2="85778" y2="36889"/>
                          <a14:foregroundMark x1="84889" y1="30222" x2="84889" y2="30222"/>
                          <a14:foregroundMark x1="83111" y1="27556" x2="83111" y2="27556"/>
                          <a14:foregroundMark x1="80889" y1="24000" x2="80889" y2="24000"/>
                          <a14:foregroundMark x1="83556" y1="27111" x2="83556" y2="27111"/>
                          <a14:foregroundMark x1="84889" y1="26667" x2="84889" y2="26667"/>
                          <a14:foregroundMark x1="84444" y1="26222" x2="84444" y2="26222"/>
                          <a14:foregroundMark x1="84444" y1="25778" x2="84444" y2="25778"/>
                          <a14:foregroundMark x1="84000" y1="25778" x2="84000" y2="25778"/>
                          <a14:foregroundMark x1="85778" y1="25778" x2="85778" y2="25778"/>
                          <a14:foregroundMark x1="81778" y1="23111" x2="81778" y2="23111"/>
                          <a14:foregroundMark x1="86222" y1="25333" x2="86222" y2="25333"/>
                          <a14:backgroundMark x1="2667" y1="10222" x2="17778" y2="6222"/>
                          <a14:backgroundMark x1="2667" y1="29333" x2="4444" y2="77333"/>
                          <a14:backgroundMark x1="37333" y1="2222" x2="60889" y2="2222"/>
                          <a14:backgroundMark x1="43209" y1="94902" x2="46222" y2="96444"/>
                          <a14:backgroundMark x1="8000" y1="76889" x2="11813" y2="78840"/>
                          <a14:backgroundMark x1="53778" y1="95111" x2="92889" y2="76889"/>
                          <a14:backgroundMark x1="13778" y1="16889" x2="28889" y2="9778"/>
                          <a14:backgroundMark x1="92000" y1="36444" x2="92000" y2="44889"/>
                          <a14:backgroundMark x1="90864" y1="66672" x2="91111" y2="75556"/>
                          <a14:backgroundMark x1="90222" y1="43556" x2="90793" y2="64116"/>
                          <a14:backgroundMark x1="91286" y1="27111" x2="92000" y2="27556"/>
                          <a14:backgroundMark x1="90574" y1="26667" x2="91286" y2="27111"/>
                          <a14:backgroundMark x1="89860" y1="26222" x2="90574" y2="26667"/>
                          <a14:backgroundMark x1="89147" y1="25778" x2="89860" y2="26222"/>
                          <a14:backgroundMark x1="88433" y1="25333" x2="89147" y2="25778"/>
                          <a14:backgroundMark x1="88048" y1="25093" x2="88433" y2="25333"/>
                          <a14:backgroundMark x1="57778" y1="6222" x2="82540" y2="21658"/>
                          <a14:backgroundMark x1="15556" y1="19111" x2="40000" y2="5333"/>
                          <a14:backgroundMark x1="34222" y1="10667" x2="43111" y2="7556"/>
                          <a14:backgroundMark x1="89282" y1="35172" x2="89333" y2="35556"/>
                        </a14:backgroundRemoval>
                      </a14:imgEffect>
                    </a14:imgLayer>
                  </a14:imgProps>
                </a:ext>
                <a:ext uri="{28A0092B-C50C-407E-A947-70E740481C1C}">
                  <a14:useLocalDpi xmlns:a14="http://schemas.microsoft.com/office/drawing/2010/main"/>
                </a:ext>
              </a:extLst>
            </a:blip>
            <a:srcRect/>
            <a:stretch>
              <a:fillRect/>
            </a:stretch>
          </p:blipFill>
          <p:spPr bwMode="auto">
            <a:xfrm flipH="1">
              <a:off x="2740354" y="5560894"/>
              <a:ext cx="329840" cy="3937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289F1778-3416-8B4E-B407-7A7D352060F0}"/>
              </a:ext>
            </a:extLst>
          </p:cNvPr>
          <p:cNvGrpSpPr/>
          <p:nvPr/>
        </p:nvGrpSpPr>
        <p:grpSpPr>
          <a:xfrm>
            <a:off x="6276763" y="1574593"/>
            <a:ext cx="1150685" cy="1115500"/>
            <a:chOff x="5998575" y="1193101"/>
            <a:chExt cx="1374492" cy="1140399"/>
          </a:xfrm>
        </p:grpSpPr>
        <p:grpSp>
          <p:nvGrpSpPr>
            <p:cNvPr id="116" name="Group 115">
              <a:extLst>
                <a:ext uri="{FF2B5EF4-FFF2-40B4-BE49-F238E27FC236}">
                  <a16:creationId xmlns:a16="http://schemas.microsoft.com/office/drawing/2014/main" id="{18C1693D-A0F2-3C47-8770-66A2AC7870E4}"/>
                </a:ext>
              </a:extLst>
            </p:cNvPr>
            <p:cNvGrpSpPr/>
            <p:nvPr/>
          </p:nvGrpSpPr>
          <p:grpSpPr>
            <a:xfrm>
              <a:off x="6633157" y="1193101"/>
              <a:ext cx="739910" cy="979601"/>
              <a:chOff x="5076698" y="1362614"/>
              <a:chExt cx="554774" cy="750238"/>
            </a:xfrm>
          </p:grpSpPr>
          <p:pic>
            <p:nvPicPr>
              <p:cNvPr id="117" name="Picture 32" descr="Image result for clipart document">
                <a:extLst>
                  <a:ext uri="{FF2B5EF4-FFF2-40B4-BE49-F238E27FC236}">
                    <a16:creationId xmlns:a16="http://schemas.microsoft.com/office/drawing/2014/main" id="{ED957DAE-594E-D147-985C-D312D2A9599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118" name="Rounded Rectangle 117">
                <a:extLst>
                  <a:ext uri="{FF2B5EF4-FFF2-40B4-BE49-F238E27FC236}">
                    <a16:creationId xmlns:a16="http://schemas.microsoft.com/office/drawing/2014/main" id="{1B75CB08-DD63-6E4D-810C-625E5BF5FB1F}"/>
                  </a:ext>
                </a:extLst>
              </p:cNvPr>
              <p:cNvSpPr/>
              <p:nvPr/>
            </p:nvSpPr>
            <p:spPr bwMode="auto">
              <a:xfrm>
                <a:off x="5137533" y="1834717"/>
                <a:ext cx="414968" cy="66101"/>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112" name="Group 111">
              <a:extLst>
                <a:ext uri="{FF2B5EF4-FFF2-40B4-BE49-F238E27FC236}">
                  <a16:creationId xmlns:a16="http://schemas.microsoft.com/office/drawing/2014/main" id="{DFAD0BE5-A611-394A-B42F-B56F803BDF74}"/>
                </a:ext>
              </a:extLst>
            </p:cNvPr>
            <p:cNvGrpSpPr/>
            <p:nvPr/>
          </p:nvGrpSpPr>
          <p:grpSpPr>
            <a:xfrm>
              <a:off x="6429801" y="1237825"/>
              <a:ext cx="739910" cy="979601"/>
              <a:chOff x="5076698" y="1362614"/>
              <a:chExt cx="554774" cy="750238"/>
            </a:xfrm>
          </p:grpSpPr>
          <p:pic>
            <p:nvPicPr>
              <p:cNvPr id="113" name="Picture 32" descr="Image result for clipart document">
                <a:extLst>
                  <a:ext uri="{FF2B5EF4-FFF2-40B4-BE49-F238E27FC236}">
                    <a16:creationId xmlns:a16="http://schemas.microsoft.com/office/drawing/2014/main" id="{3DBC216A-D3DC-C940-9EEC-860DA4EE8657}"/>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114" name="Rounded Rectangle 113">
                <a:extLst>
                  <a:ext uri="{FF2B5EF4-FFF2-40B4-BE49-F238E27FC236}">
                    <a16:creationId xmlns:a16="http://schemas.microsoft.com/office/drawing/2014/main" id="{57C7C008-A748-DD4D-A3D9-1241E4BC4DB7}"/>
                  </a:ext>
                </a:extLst>
              </p:cNvPr>
              <p:cNvSpPr/>
              <p:nvPr/>
            </p:nvSpPr>
            <p:spPr bwMode="auto">
              <a:xfrm>
                <a:off x="5137533" y="1738118"/>
                <a:ext cx="414968" cy="66101"/>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109" name="Group 108">
              <a:extLst>
                <a:ext uri="{FF2B5EF4-FFF2-40B4-BE49-F238E27FC236}">
                  <a16:creationId xmlns:a16="http://schemas.microsoft.com/office/drawing/2014/main" id="{86954377-BF7C-9E4F-9647-588F24EF173A}"/>
                </a:ext>
              </a:extLst>
            </p:cNvPr>
            <p:cNvGrpSpPr/>
            <p:nvPr/>
          </p:nvGrpSpPr>
          <p:grpSpPr>
            <a:xfrm>
              <a:off x="6208884" y="1287414"/>
              <a:ext cx="739910" cy="979601"/>
              <a:chOff x="5076698" y="1362614"/>
              <a:chExt cx="554774" cy="750238"/>
            </a:xfrm>
          </p:grpSpPr>
          <p:pic>
            <p:nvPicPr>
              <p:cNvPr id="110" name="Picture 32" descr="Image result for clipart document">
                <a:extLst>
                  <a:ext uri="{FF2B5EF4-FFF2-40B4-BE49-F238E27FC236}">
                    <a16:creationId xmlns:a16="http://schemas.microsoft.com/office/drawing/2014/main" id="{A8BA4CFF-EEB4-6C4F-A8F2-70930FEDBD4D}"/>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111" name="Rounded Rectangle 110">
                <a:extLst>
                  <a:ext uri="{FF2B5EF4-FFF2-40B4-BE49-F238E27FC236}">
                    <a16:creationId xmlns:a16="http://schemas.microsoft.com/office/drawing/2014/main" id="{9AD5E52E-083E-9548-BFDC-939B8A33F496}"/>
                  </a:ext>
                </a:extLst>
              </p:cNvPr>
              <p:cNvSpPr/>
              <p:nvPr/>
            </p:nvSpPr>
            <p:spPr bwMode="auto">
              <a:xfrm>
                <a:off x="5137533" y="1645094"/>
                <a:ext cx="414968" cy="66101"/>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91" name="Group 90">
              <a:extLst>
                <a:ext uri="{FF2B5EF4-FFF2-40B4-BE49-F238E27FC236}">
                  <a16:creationId xmlns:a16="http://schemas.microsoft.com/office/drawing/2014/main" id="{B962FD55-00CD-8F47-BC38-960A5D2FEB0F}"/>
                </a:ext>
              </a:extLst>
            </p:cNvPr>
            <p:cNvGrpSpPr/>
            <p:nvPr/>
          </p:nvGrpSpPr>
          <p:grpSpPr>
            <a:xfrm>
              <a:off x="5998575" y="1353899"/>
              <a:ext cx="739910" cy="979601"/>
              <a:chOff x="5076701" y="1362623"/>
              <a:chExt cx="554774" cy="750243"/>
            </a:xfrm>
          </p:grpSpPr>
          <p:pic>
            <p:nvPicPr>
              <p:cNvPr id="1056" name="Picture 32" descr="Image result for clipart document">
                <a:extLst>
                  <a:ext uri="{FF2B5EF4-FFF2-40B4-BE49-F238E27FC236}">
                    <a16:creationId xmlns:a16="http://schemas.microsoft.com/office/drawing/2014/main" id="{DB424171-0712-3949-83A0-23541E5CFC30}"/>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5076701" y="1362623"/>
                <a:ext cx="554774" cy="750243"/>
              </a:xfrm>
              <a:prstGeom prst="rect">
                <a:avLst/>
              </a:prstGeom>
              <a:noFill/>
              <a:extLst>
                <a:ext uri="{909E8E84-426E-40DD-AFC4-6F175D3DCCD1}">
                  <a14:hiddenFill xmlns:a14="http://schemas.microsoft.com/office/drawing/2010/main">
                    <a:solidFill>
                      <a:srgbClr val="FFFFFF"/>
                    </a:solidFill>
                  </a14:hiddenFill>
                </a:ext>
              </a:extLst>
            </p:spPr>
          </p:pic>
          <p:sp>
            <p:nvSpPr>
              <p:cNvPr id="90" name="Rounded Rectangle 89">
                <a:extLst>
                  <a:ext uri="{FF2B5EF4-FFF2-40B4-BE49-F238E27FC236}">
                    <a16:creationId xmlns:a16="http://schemas.microsoft.com/office/drawing/2014/main" id="{C8425F86-AD84-2140-B898-28C855C5377D}"/>
                  </a:ext>
                </a:extLst>
              </p:cNvPr>
              <p:cNvSpPr/>
              <p:nvPr/>
            </p:nvSpPr>
            <p:spPr bwMode="auto">
              <a:xfrm>
                <a:off x="5137533" y="1548494"/>
                <a:ext cx="414968" cy="66101"/>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sp>
        <p:nvSpPr>
          <p:cNvPr id="138" name="Rounded Rectangle 137">
            <a:extLst>
              <a:ext uri="{FF2B5EF4-FFF2-40B4-BE49-F238E27FC236}">
                <a16:creationId xmlns:a16="http://schemas.microsoft.com/office/drawing/2014/main" id="{84FBA6A0-0170-FD42-8D30-416F752F324D}"/>
              </a:ext>
            </a:extLst>
          </p:cNvPr>
          <p:cNvSpPr/>
          <p:nvPr/>
        </p:nvSpPr>
        <p:spPr bwMode="auto">
          <a:xfrm>
            <a:off x="6518276" y="3862816"/>
            <a:ext cx="553449" cy="86309"/>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39" name="Rounded Rectangle 138">
            <a:extLst>
              <a:ext uri="{FF2B5EF4-FFF2-40B4-BE49-F238E27FC236}">
                <a16:creationId xmlns:a16="http://schemas.microsoft.com/office/drawing/2014/main" id="{D5B92953-91C0-644A-80DF-98736DD9D656}"/>
              </a:ext>
            </a:extLst>
          </p:cNvPr>
          <p:cNvSpPr/>
          <p:nvPr/>
        </p:nvSpPr>
        <p:spPr bwMode="auto">
          <a:xfrm>
            <a:off x="6518275" y="4027139"/>
            <a:ext cx="553449" cy="86309"/>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40" name="Rounded Rectangle 139">
            <a:extLst>
              <a:ext uri="{FF2B5EF4-FFF2-40B4-BE49-F238E27FC236}">
                <a16:creationId xmlns:a16="http://schemas.microsoft.com/office/drawing/2014/main" id="{3731CE04-E170-DE45-8C62-9AE9E8B3CE96}"/>
              </a:ext>
            </a:extLst>
          </p:cNvPr>
          <p:cNvSpPr/>
          <p:nvPr/>
        </p:nvSpPr>
        <p:spPr bwMode="auto">
          <a:xfrm>
            <a:off x="6518275" y="4191462"/>
            <a:ext cx="553449" cy="86309"/>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41" name="Rounded Rectangle 140">
            <a:extLst>
              <a:ext uri="{FF2B5EF4-FFF2-40B4-BE49-F238E27FC236}">
                <a16:creationId xmlns:a16="http://schemas.microsoft.com/office/drawing/2014/main" id="{17FAD157-A2E6-1642-BCC8-348B1CD69CE6}"/>
              </a:ext>
            </a:extLst>
          </p:cNvPr>
          <p:cNvSpPr/>
          <p:nvPr/>
        </p:nvSpPr>
        <p:spPr bwMode="auto">
          <a:xfrm>
            <a:off x="6518274" y="4355785"/>
            <a:ext cx="553449" cy="86309"/>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42" name="Rounded Rectangle 141">
            <a:extLst>
              <a:ext uri="{FF2B5EF4-FFF2-40B4-BE49-F238E27FC236}">
                <a16:creationId xmlns:a16="http://schemas.microsoft.com/office/drawing/2014/main" id="{2BE438CC-7521-F140-8D2B-5ED0C4494AAA}"/>
              </a:ext>
            </a:extLst>
          </p:cNvPr>
          <p:cNvSpPr/>
          <p:nvPr/>
        </p:nvSpPr>
        <p:spPr bwMode="auto">
          <a:xfrm>
            <a:off x="6518276" y="4520108"/>
            <a:ext cx="553449" cy="86309"/>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43" name="Rounded Rectangle 142">
            <a:extLst>
              <a:ext uri="{FF2B5EF4-FFF2-40B4-BE49-F238E27FC236}">
                <a16:creationId xmlns:a16="http://schemas.microsoft.com/office/drawing/2014/main" id="{9B1448DA-BB72-C241-B183-3CE759AF0235}"/>
              </a:ext>
            </a:extLst>
          </p:cNvPr>
          <p:cNvSpPr/>
          <p:nvPr/>
        </p:nvSpPr>
        <p:spPr bwMode="auto">
          <a:xfrm>
            <a:off x="6518275" y="4684431"/>
            <a:ext cx="553449" cy="86309"/>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06" name="Rounded Rectangle 105">
            <a:extLst>
              <a:ext uri="{FF2B5EF4-FFF2-40B4-BE49-F238E27FC236}">
                <a16:creationId xmlns:a16="http://schemas.microsoft.com/office/drawing/2014/main" id="{AAB11118-12E0-EE46-80E2-AE904FA83B64}"/>
              </a:ext>
            </a:extLst>
          </p:cNvPr>
          <p:cNvSpPr/>
          <p:nvPr/>
        </p:nvSpPr>
        <p:spPr bwMode="auto">
          <a:xfrm>
            <a:off x="6413119" y="3772121"/>
            <a:ext cx="785039" cy="1107281"/>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027" name="TextBox 1026">
            <a:extLst>
              <a:ext uri="{FF2B5EF4-FFF2-40B4-BE49-F238E27FC236}">
                <a16:creationId xmlns:a16="http://schemas.microsoft.com/office/drawing/2014/main" id="{56C85DFD-19C3-9E46-AAD0-3341FACFFCA6}"/>
              </a:ext>
            </a:extLst>
          </p:cNvPr>
          <p:cNvSpPr txBox="1"/>
          <p:nvPr/>
        </p:nvSpPr>
        <p:spPr>
          <a:xfrm>
            <a:off x="415099" y="3406319"/>
            <a:ext cx="904415" cy="392800"/>
          </a:xfrm>
          <a:prstGeom prst="rect">
            <a:avLst/>
          </a:prstGeom>
          <a:noFill/>
        </p:spPr>
        <p:txBody>
          <a:bodyPr wrap="none" rtlCol="0">
            <a:spAutoFit/>
          </a:bodyPr>
          <a:lstStyle/>
          <a:p>
            <a:r>
              <a:rPr lang="en-US" sz="2400"/>
              <a:t>565K</a:t>
            </a:r>
            <a:endParaRPr lang="en-US" sz="2400">
              <a:latin typeface="Calibri" panose="020F0502020204030204" pitchFamily="34" charset="0"/>
            </a:endParaRPr>
          </a:p>
        </p:txBody>
      </p:sp>
      <p:sp>
        <p:nvSpPr>
          <p:cNvPr id="171" name="TextBox 170">
            <a:extLst>
              <a:ext uri="{FF2B5EF4-FFF2-40B4-BE49-F238E27FC236}">
                <a16:creationId xmlns:a16="http://schemas.microsoft.com/office/drawing/2014/main" id="{BDE6ED68-AF02-8649-A41D-0A81369A946D}"/>
              </a:ext>
            </a:extLst>
          </p:cNvPr>
          <p:cNvSpPr txBox="1"/>
          <p:nvPr/>
        </p:nvSpPr>
        <p:spPr>
          <a:xfrm>
            <a:off x="3464587" y="3439868"/>
            <a:ext cx="904415" cy="392800"/>
          </a:xfrm>
          <a:prstGeom prst="rect">
            <a:avLst/>
          </a:prstGeom>
          <a:noFill/>
        </p:spPr>
        <p:txBody>
          <a:bodyPr wrap="none" rtlCol="0">
            <a:spAutoFit/>
          </a:bodyPr>
          <a:lstStyle/>
          <a:p>
            <a:r>
              <a:rPr lang="en-US" sz="2400"/>
              <a:t>125K</a:t>
            </a:r>
            <a:endParaRPr lang="en-US" sz="2400">
              <a:latin typeface="Calibri" panose="020F0502020204030204" pitchFamily="34" charset="0"/>
            </a:endParaRPr>
          </a:p>
        </p:txBody>
      </p:sp>
      <p:sp>
        <p:nvSpPr>
          <p:cNvPr id="172" name="TextBox 171">
            <a:extLst>
              <a:ext uri="{FF2B5EF4-FFF2-40B4-BE49-F238E27FC236}">
                <a16:creationId xmlns:a16="http://schemas.microsoft.com/office/drawing/2014/main" id="{44472397-C4E5-3D4A-9D21-6E2A6346BFFE}"/>
              </a:ext>
            </a:extLst>
          </p:cNvPr>
          <p:cNvSpPr txBox="1"/>
          <p:nvPr/>
        </p:nvSpPr>
        <p:spPr>
          <a:xfrm>
            <a:off x="746046" y="5564710"/>
            <a:ext cx="904415" cy="764505"/>
          </a:xfrm>
          <a:prstGeom prst="rect">
            <a:avLst/>
          </a:prstGeom>
          <a:noFill/>
          <a:ln w="25400">
            <a:noFill/>
          </a:ln>
        </p:spPr>
        <p:txBody>
          <a:bodyPr wrap="none" rtlCol="0">
            <a:spAutoFit/>
          </a:bodyPr>
          <a:lstStyle/>
          <a:p>
            <a:r>
              <a:rPr lang="en-US" sz="2400"/>
              <a:t>375K</a:t>
            </a:r>
          </a:p>
          <a:p>
            <a:r>
              <a:rPr lang="en-US" sz="2400">
                <a:latin typeface="Calibri" panose="020F0502020204030204" pitchFamily="34" charset="0"/>
              </a:rPr>
              <a:t>(66%)</a:t>
            </a:r>
          </a:p>
        </p:txBody>
      </p:sp>
      <p:sp>
        <p:nvSpPr>
          <p:cNvPr id="173" name="TextBox 172">
            <a:extLst>
              <a:ext uri="{FF2B5EF4-FFF2-40B4-BE49-F238E27FC236}">
                <a16:creationId xmlns:a16="http://schemas.microsoft.com/office/drawing/2014/main" id="{605D3B8D-6926-A146-A4B4-64EFA40286F6}"/>
              </a:ext>
            </a:extLst>
          </p:cNvPr>
          <p:cNvSpPr txBox="1"/>
          <p:nvPr/>
        </p:nvSpPr>
        <p:spPr>
          <a:xfrm>
            <a:off x="3223882" y="5620882"/>
            <a:ext cx="901209" cy="764505"/>
          </a:xfrm>
          <a:prstGeom prst="rect">
            <a:avLst/>
          </a:prstGeom>
          <a:noFill/>
          <a:ln w="25400">
            <a:noFill/>
          </a:ln>
        </p:spPr>
        <p:txBody>
          <a:bodyPr wrap="none" rtlCol="0">
            <a:spAutoFit/>
          </a:bodyPr>
          <a:lstStyle/>
          <a:p>
            <a:r>
              <a:rPr lang="en-US" sz="2400"/>
              <a:t>70K</a:t>
            </a:r>
          </a:p>
          <a:p>
            <a:pPr algn="ctr"/>
            <a:r>
              <a:rPr lang="en-US" sz="2400">
                <a:latin typeface="Calibri" panose="020F0502020204030204" pitchFamily="34" charset="0"/>
              </a:rPr>
              <a:t>(58%)</a:t>
            </a:r>
          </a:p>
        </p:txBody>
      </p:sp>
      <p:sp>
        <p:nvSpPr>
          <p:cNvPr id="175" name="TextBox 174">
            <a:extLst>
              <a:ext uri="{FF2B5EF4-FFF2-40B4-BE49-F238E27FC236}">
                <a16:creationId xmlns:a16="http://schemas.microsoft.com/office/drawing/2014/main" id="{D0CCBB0B-249A-E24E-B63F-BCE29A880788}"/>
              </a:ext>
            </a:extLst>
          </p:cNvPr>
          <p:cNvSpPr txBox="1"/>
          <p:nvPr/>
        </p:nvSpPr>
        <p:spPr>
          <a:xfrm>
            <a:off x="5190044" y="4712437"/>
            <a:ext cx="1141659" cy="492955"/>
          </a:xfrm>
          <a:prstGeom prst="rect">
            <a:avLst/>
          </a:prstGeom>
          <a:noFill/>
          <a:ln w="25400">
            <a:noFill/>
          </a:ln>
        </p:spPr>
        <p:txBody>
          <a:bodyPr wrap="none" rtlCol="0">
            <a:spAutoFit/>
          </a:bodyPr>
          <a:lstStyle/>
          <a:p>
            <a:r>
              <a:rPr lang="en-US" sz="3200"/>
              <a:t>350K</a:t>
            </a:r>
            <a:endParaRPr lang="en-US" sz="3200">
              <a:latin typeface="Calibri" panose="020F0502020204030204" pitchFamily="34" charset="0"/>
            </a:endParaRPr>
          </a:p>
        </p:txBody>
      </p:sp>
      <p:sp>
        <p:nvSpPr>
          <p:cNvPr id="176" name="TextBox 175">
            <a:extLst>
              <a:ext uri="{FF2B5EF4-FFF2-40B4-BE49-F238E27FC236}">
                <a16:creationId xmlns:a16="http://schemas.microsoft.com/office/drawing/2014/main" id="{39C22527-6516-C84E-B3BD-43AA73C63E32}"/>
              </a:ext>
            </a:extLst>
          </p:cNvPr>
          <p:cNvSpPr txBox="1"/>
          <p:nvPr/>
        </p:nvSpPr>
        <p:spPr>
          <a:xfrm>
            <a:off x="7503386" y="4712438"/>
            <a:ext cx="914033" cy="492955"/>
          </a:xfrm>
          <a:prstGeom prst="rect">
            <a:avLst/>
          </a:prstGeom>
          <a:noFill/>
          <a:ln>
            <a:noFill/>
          </a:ln>
        </p:spPr>
        <p:txBody>
          <a:bodyPr wrap="none" rtlCol="0">
            <a:spAutoFit/>
          </a:bodyPr>
          <a:lstStyle/>
          <a:p>
            <a:r>
              <a:rPr lang="en-US" sz="3200"/>
              <a:t>60K</a:t>
            </a:r>
            <a:endParaRPr lang="en-US" sz="3200">
              <a:latin typeface="Calibri" panose="020F0502020204030204" pitchFamily="34" charset="0"/>
            </a:endParaRPr>
          </a:p>
        </p:txBody>
      </p:sp>
      <p:grpSp>
        <p:nvGrpSpPr>
          <p:cNvPr id="4" name="Group 3">
            <a:extLst>
              <a:ext uri="{FF2B5EF4-FFF2-40B4-BE49-F238E27FC236}">
                <a16:creationId xmlns:a16="http://schemas.microsoft.com/office/drawing/2014/main" id="{B19F770D-191A-4C45-B51E-D68317D6847E}"/>
              </a:ext>
            </a:extLst>
          </p:cNvPr>
          <p:cNvGrpSpPr/>
          <p:nvPr/>
        </p:nvGrpSpPr>
        <p:grpSpPr>
          <a:xfrm>
            <a:off x="5244709" y="1716787"/>
            <a:ext cx="986677" cy="688799"/>
            <a:chOff x="5582738" y="1716787"/>
            <a:chExt cx="636780" cy="410205"/>
          </a:xfrm>
        </p:grpSpPr>
        <p:pic>
          <p:nvPicPr>
            <p:cNvPr id="102" name="Picture 12" descr="Image result for github">
              <a:extLst>
                <a:ext uri="{FF2B5EF4-FFF2-40B4-BE49-F238E27FC236}">
                  <a16:creationId xmlns:a16="http://schemas.microsoft.com/office/drawing/2014/main" id="{BFB26743-F4F9-164A-AAC2-082F85BD94E5}"/>
                </a:ext>
              </a:extLst>
            </p:cNvPr>
            <p:cNvPicPr>
              <a:picLocks noChangeAspect="1" noChangeArrowheads="1"/>
            </p:cNvPicPr>
            <p:nvPr/>
          </p:nvPicPr>
          <p:blipFill rotWithShape="1">
            <a:blip r:embed="rId23" cstate="email">
              <a:extLst>
                <a:ext uri="{28A0092B-C50C-407E-A947-70E740481C1C}">
                  <a14:useLocalDpi xmlns:a14="http://schemas.microsoft.com/office/drawing/2010/main"/>
                </a:ext>
              </a:extLst>
            </a:blip>
            <a:srcRect/>
            <a:stretch/>
          </p:blipFill>
          <p:spPr bwMode="auto">
            <a:xfrm>
              <a:off x="5901581" y="1738981"/>
              <a:ext cx="317937" cy="388011"/>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4" descr="Image result for npm">
              <a:extLst>
                <a:ext uri="{FF2B5EF4-FFF2-40B4-BE49-F238E27FC236}">
                  <a16:creationId xmlns:a16="http://schemas.microsoft.com/office/drawing/2014/main" id="{41DB6AED-4E23-B940-BC51-ABB1EBC5E69E}"/>
                </a:ext>
              </a:extLst>
            </p:cNvPr>
            <p:cNvPicPr>
              <a:picLocks noChangeAspect="1" noChangeArrowheads="1"/>
            </p:cNvPicPr>
            <p:nvPr/>
          </p:nvPicPr>
          <p:blipFill>
            <a:blip r:embed="rId24" cstate="email">
              <a:extLst>
                <a:ext uri="{BEBA8EAE-BF5A-486C-A8C5-ECC9F3942E4B}">
                  <a14:imgProps xmlns:a14="http://schemas.microsoft.com/office/drawing/2010/main">
                    <a14:imgLayer r:embed="rId25">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5582738" y="1716787"/>
              <a:ext cx="326190" cy="3894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82BF1482-A349-A440-BAE7-1F995A72501C}"/>
              </a:ext>
            </a:extLst>
          </p:cNvPr>
          <p:cNvGrpSpPr/>
          <p:nvPr/>
        </p:nvGrpSpPr>
        <p:grpSpPr>
          <a:xfrm>
            <a:off x="7479031" y="1688122"/>
            <a:ext cx="1051133" cy="717464"/>
            <a:chOff x="7433927" y="1688122"/>
            <a:chExt cx="613633" cy="419049"/>
          </a:xfrm>
        </p:grpSpPr>
        <p:pic>
          <p:nvPicPr>
            <p:cNvPr id="104" name="Picture 12" descr="Image result for github">
              <a:extLst>
                <a:ext uri="{FF2B5EF4-FFF2-40B4-BE49-F238E27FC236}">
                  <a16:creationId xmlns:a16="http://schemas.microsoft.com/office/drawing/2014/main" id="{C72151C6-2389-0C4C-87C3-919C657C0276}"/>
                </a:ext>
              </a:extLst>
            </p:cNvPr>
            <p:cNvPicPr>
              <a:picLocks noChangeAspect="1" noChangeArrowheads="1"/>
            </p:cNvPicPr>
            <p:nvPr/>
          </p:nvPicPr>
          <p:blipFill rotWithShape="1">
            <a:blip r:embed="rId26" cstate="email">
              <a:extLst>
                <a:ext uri="{28A0092B-C50C-407E-A947-70E740481C1C}">
                  <a14:useLocalDpi xmlns:a14="http://schemas.microsoft.com/office/drawing/2010/main"/>
                </a:ext>
              </a:extLst>
            </a:blip>
            <a:srcRect/>
            <a:stretch/>
          </p:blipFill>
          <p:spPr bwMode="auto">
            <a:xfrm flipH="1">
              <a:off x="7433927" y="1719160"/>
              <a:ext cx="317937" cy="388011"/>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6" descr="Image result for pypi">
              <a:extLst>
                <a:ext uri="{FF2B5EF4-FFF2-40B4-BE49-F238E27FC236}">
                  <a16:creationId xmlns:a16="http://schemas.microsoft.com/office/drawing/2014/main" id="{6B698810-6F85-9B49-B55C-A6EAC7C9C548}"/>
                </a:ext>
              </a:extLst>
            </p:cNvPr>
            <p:cNvPicPr>
              <a:picLocks noChangeAspect="1" noChangeArrowheads="1"/>
            </p:cNvPicPr>
            <p:nvPr/>
          </p:nvPicPr>
          <p:blipFill>
            <a:blip r:embed="rId27" cstate="email">
              <a:extLst>
                <a:ext uri="{BEBA8EAE-BF5A-486C-A8C5-ECC9F3942E4B}">
                  <a14:imgProps xmlns:a14="http://schemas.microsoft.com/office/drawing/2010/main">
                    <a14:imgLayer r:embed="rId28">
                      <a14:imgEffect>
                        <a14:backgroundRemoval t="3111" b="94667" l="1778" r="92889">
                          <a14:foregroundMark x1="45778" y1="37778" x2="48000" y2="49778"/>
                          <a14:foregroundMark x1="13778" y1="35556" x2="67111" y2="20889"/>
                          <a14:foregroundMark x1="67111" y1="20889" x2="58667" y2="75111"/>
                          <a14:foregroundMark x1="58667" y1="75111" x2="30667" y2="37333"/>
                          <a14:foregroundMark x1="23111" y1="27111" x2="23111" y2="27111"/>
                          <a14:foregroundMark x1="18667" y1="23556" x2="73778" y2="25333"/>
                          <a14:foregroundMark x1="73778" y1="25333" x2="53333" y2="78667"/>
                          <a14:foregroundMark x1="53333" y1="78667" x2="18222" y2="40444"/>
                          <a14:foregroundMark x1="13333" y1="45778" x2="46222" y2="81778"/>
                          <a14:foregroundMark x1="28889" y1="75111" x2="17778" y2="49778"/>
                          <a14:foregroundMark x1="12444" y1="54222" x2="26222" y2="74222"/>
                          <a14:foregroundMark x1="52000" y1="86667" x2="52000" y2="86667"/>
                          <a14:foregroundMark x1="52444" y1="86667" x2="52444" y2="86667"/>
                          <a14:foregroundMark x1="52444" y1="86667" x2="79111" y2="37333"/>
                          <a14:foregroundMark x1="79111" y1="37333" x2="36444" y2="18222"/>
                          <a14:foregroundMark x1="42667" y1="16889" x2="42667" y2="16889"/>
                          <a14:foregroundMark x1="48444" y1="16000" x2="48444" y2="16000"/>
                          <a14:foregroundMark x1="48444" y1="12444" x2="48444" y2="12444"/>
                          <a14:foregroundMark x1="53778" y1="34667" x2="53778" y2="34667"/>
                          <a14:foregroundMark x1="54222" y1="21778" x2="21778" y2="25333"/>
                          <a14:foregroundMark x1="32889" y1="19111" x2="71556" y2="32444"/>
                          <a14:foregroundMark x1="53306" y1="12125" x2="64444" y2="26667"/>
                          <a14:foregroundMark x1="50605" y1="8599" x2="52715" y2="11353"/>
                          <a14:foregroundMark x1="58054" y1="15085" x2="83132" y2="60537"/>
                          <a14:foregroundMark x1="52444" y1="85333" x2="78222" y2="76444"/>
                          <a14:foregroundMark x1="82698" y1="44902" x2="80621" y2="29152"/>
                          <a14:foregroundMark x1="36203" y1="15439" x2="10589" y2="39004"/>
                          <a14:foregroundMark x1="43638" y1="8599" x2="41563" y2="10508"/>
                          <a14:foregroundMark x1="11010" y1="50379" x2="20651" y2="21211"/>
                          <a14:foregroundMark x1="42226" y1="9243" x2="44372" y2="8599"/>
                          <a14:foregroundMark x1="83441" y1="36337" x2="84441" y2="37054"/>
                          <a14:foregroundMark x1="45778" y1="9333" x2="81639" y2="35045"/>
                          <a14:foregroundMark x1="83007" y1="56024" x2="59556" y2="86667"/>
                          <a14:foregroundMark x1="59556" y1="86667" x2="21198" y2="75449"/>
                          <a14:foregroundMark x1="45705" y1="87988" x2="55901" y2="90850"/>
                          <a14:foregroundMark x1="48858" y1="93551" x2="52889" y2="95111"/>
                          <a14:foregroundMark x1="49843" y1="92469" x2="56312" y2="90025"/>
                          <a14:foregroundMark x1="10275" y1="30499" x2="17172" y2="23172"/>
                          <a14:foregroundMark x1="84871" y1="36147" x2="84915" y2="36444"/>
                          <a14:foregroundMark x1="88184" y1="35708" x2="88229" y2="36444"/>
                          <a14:foregroundMark x1="11111" y1="25778" x2="14095" y2="22155"/>
                          <a14:foregroundMark x1="54222" y1="9825" x2="52355" y2="8599"/>
                          <a14:foregroundMark x1="13333" y1="64889" x2="13333" y2="64889"/>
                          <a14:foregroundMark x1="12444" y1="71556" x2="12444" y2="71556"/>
                          <a14:foregroundMark x1="12889" y1="74222" x2="12889" y2="74222"/>
                          <a14:foregroundMark x1="14222" y1="76000" x2="47556" y2="89778"/>
                          <a14:foregroundMark x1="85778" y1="60889" x2="75111" y2="75111"/>
                          <a14:foregroundMark x1="78667" y1="23556" x2="85778" y2="36889"/>
                          <a14:foregroundMark x1="84889" y1="30222" x2="84889" y2="30222"/>
                          <a14:foregroundMark x1="83111" y1="27556" x2="83111" y2="27556"/>
                          <a14:foregroundMark x1="80889" y1="24000" x2="80889" y2="24000"/>
                          <a14:foregroundMark x1="83556" y1="27111" x2="83556" y2="27111"/>
                          <a14:foregroundMark x1="84889" y1="26667" x2="84889" y2="26667"/>
                          <a14:foregroundMark x1="84444" y1="26222" x2="84444" y2="26222"/>
                          <a14:foregroundMark x1="84444" y1="25778" x2="84444" y2="25778"/>
                          <a14:foregroundMark x1="84000" y1="25778" x2="84000" y2="25778"/>
                          <a14:foregroundMark x1="85778" y1="25778" x2="85778" y2="25778"/>
                          <a14:foregroundMark x1="81778" y1="23111" x2="81778" y2="23111"/>
                          <a14:foregroundMark x1="86222" y1="25333" x2="86222" y2="25333"/>
                          <a14:backgroundMark x1="2667" y1="10222" x2="17778" y2="6222"/>
                          <a14:backgroundMark x1="2667" y1="29333" x2="4444" y2="77333"/>
                          <a14:backgroundMark x1="37333" y1="2222" x2="60889" y2="2222"/>
                          <a14:backgroundMark x1="43209" y1="94902" x2="46222" y2="96444"/>
                          <a14:backgroundMark x1="8000" y1="76889" x2="11813" y2="78840"/>
                          <a14:backgroundMark x1="53778" y1="95111" x2="92889" y2="76889"/>
                          <a14:backgroundMark x1="13778" y1="16889" x2="28889" y2="9778"/>
                          <a14:backgroundMark x1="92000" y1="36444" x2="92000" y2="44889"/>
                          <a14:backgroundMark x1="90864" y1="66672" x2="91111" y2="75556"/>
                          <a14:backgroundMark x1="90222" y1="43556" x2="90793" y2="64116"/>
                          <a14:backgroundMark x1="91286" y1="27111" x2="92000" y2="27556"/>
                          <a14:backgroundMark x1="90574" y1="26667" x2="91286" y2="27111"/>
                          <a14:backgroundMark x1="89860" y1="26222" x2="90574" y2="26667"/>
                          <a14:backgroundMark x1="89147" y1="25778" x2="89860" y2="26222"/>
                          <a14:backgroundMark x1="88433" y1="25333" x2="89147" y2="25778"/>
                          <a14:backgroundMark x1="88048" y1="25093" x2="88433" y2="25333"/>
                          <a14:backgroundMark x1="57778" y1="6222" x2="82540" y2="21658"/>
                          <a14:backgroundMark x1="15556" y1="19111" x2="40000" y2="5333"/>
                          <a14:backgroundMark x1="34222" y1="10667" x2="43111" y2="7556"/>
                          <a14:backgroundMark x1="89282" y1="35172" x2="89333" y2="35556"/>
                        </a14:backgroundRemoval>
                      </a14:imgEffect>
                    </a14:imgLayer>
                  </a14:imgProps>
                </a:ext>
                <a:ext uri="{28A0092B-C50C-407E-A947-70E740481C1C}">
                  <a14:useLocalDpi xmlns:a14="http://schemas.microsoft.com/office/drawing/2010/main"/>
                </a:ext>
              </a:extLst>
            </a:blip>
            <a:srcRect/>
            <a:stretch>
              <a:fillRect/>
            </a:stretch>
          </p:blipFill>
          <p:spPr bwMode="auto">
            <a:xfrm flipH="1">
              <a:off x="7717720" y="1688122"/>
              <a:ext cx="329840" cy="39377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A8557FF8-0E2A-FF44-B2CD-673D95007417}"/>
              </a:ext>
            </a:extLst>
          </p:cNvPr>
          <p:cNvSpPr txBox="1"/>
          <p:nvPr/>
        </p:nvSpPr>
        <p:spPr>
          <a:xfrm>
            <a:off x="5352768" y="918096"/>
            <a:ext cx="3046347" cy="437043"/>
          </a:xfrm>
          <a:prstGeom prst="rect">
            <a:avLst/>
          </a:prstGeom>
          <a:noFill/>
        </p:spPr>
        <p:txBody>
          <a:bodyPr wrap="none" rtlCol="0">
            <a:spAutoFit/>
          </a:bodyPr>
          <a:lstStyle/>
          <a:p>
            <a:r>
              <a:rPr lang="en-US" sz="2800" b="1" dirty="0">
                <a:latin typeface="Gill Sans MT" panose="020B0502020104020203" pitchFamily="34" charset="77"/>
              </a:rPr>
              <a:t>Regex extraction</a:t>
            </a:r>
          </a:p>
        </p:txBody>
      </p:sp>
      <p:sp>
        <p:nvSpPr>
          <p:cNvPr id="119" name="TextBox 118">
            <a:extLst>
              <a:ext uri="{FF2B5EF4-FFF2-40B4-BE49-F238E27FC236}">
                <a16:creationId xmlns:a16="http://schemas.microsoft.com/office/drawing/2014/main" id="{459A0A1F-3CA4-7A4D-8413-8177246E0DBB}"/>
              </a:ext>
            </a:extLst>
          </p:cNvPr>
          <p:cNvSpPr txBox="1"/>
          <p:nvPr/>
        </p:nvSpPr>
        <p:spPr>
          <a:xfrm>
            <a:off x="708648" y="914312"/>
            <a:ext cx="3152658" cy="437043"/>
          </a:xfrm>
          <a:prstGeom prst="rect">
            <a:avLst/>
          </a:prstGeom>
          <a:noFill/>
        </p:spPr>
        <p:txBody>
          <a:bodyPr wrap="none" rtlCol="0">
            <a:spAutoFit/>
          </a:bodyPr>
          <a:lstStyle/>
          <a:p>
            <a:r>
              <a:rPr lang="en-US" sz="2800" b="1" dirty="0">
                <a:latin typeface="Gill Sans MT" panose="020B0502020104020203" pitchFamily="34" charset="77"/>
              </a:rPr>
              <a:t>Software to study</a:t>
            </a:r>
          </a:p>
        </p:txBody>
      </p:sp>
      <p:grpSp>
        <p:nvGrpSpPr>
          <p:cNvPr id="121" name="Group 120">
            <a:extLst>
              <a:ext uri="{FF2B5EF4-FFF2-40B4-BE49-F238E27FC236}">
                <a16:creationId xmlns:a16="http://schemas.microsoft.com/office/drawing/2014/main" id="{5C0BFFE4-B11F-C74E-A17E-E09B5930399D}"/>
              </a:ext>
            </a:extLst>
          </p:cNvPr>
          <p:cNvGrpSpPr/>
          <p:nvPr/>
        </p:nvGrpSpPr>
        <p:grpSpPr>
          <a:xfrm>
            <a:off x="7434835" y="3773244"/>
            <a:ext cx="1051133" cy="717464"/>
            <a:chOff x="7433927" y="1688122"/>
            <a:chExt cx="613633" cy="419049"/>
          </a:xfrm>
        </p:grpSpPr>
        <p:pic>
          <p:nvPicPr>
            <p:cNvPr id="122" name="Picture 12" descr="Image result for github">
              <a:extLst>
                <a:ext uri="{FF2B5EF4-FFF2-40B4-BE49-F238E27FC236}">
                  <a16:creationId xmlns:a16="http://schemas.microsoft.com/office/drawing/2014/main" id="{2A6B9179-EEC3-8C4A-A01C-F69FF161F701}"/>
                </a:ext>
              </a:extLst>
            </p:cNvPr>
            <p:cNvPicPr>
              <a:picLocks noChangeAspect="1" noChangeArrowheads="1"/>
            </p:cNvPicPr>
            <p:nvPr/>
          </p:nvPicPr>
          <p:blipFill rotWithShape="1">
            <a:blip r:embed="rId26" cstate="email">
              <a:extLst>
                <a:ext uri="{28A0092B-C50C-407E-A947-70E740481C1C}">
                  <a14:useLocalDpi xmlns:a14="http://schemas.microsoft.com/office/drawing/2010/main"/>
                </a:ext>
              </a:extLst>
            </a:blip>
            <a:srcRect/>
            <a:stretch/>
          </p:blipFill>
          <p:spPr bwMode="auto">
            <a:xfrm flipH="1">
              <a:off x="7433927" y="1719160"/>
              <a:ext cx="317937" cy="38801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6" descr="Image result for pypi">
              <a:extLst>
                <a:ext uri="{FF2B5EF4-FFF2-40B4-BE49-F238E27FC236}">
                  <a16:creationId xmlns:a16="http://schemas.microsoft.com/office/drawing/2014/main" id="{EB0C0EB0-7360-884F-85D1-EF676C2C2002}"/>
                </a:ext>
              </a:extLst>
            </p:cNvPr>
            <p:cNvPicPr>
              <a:picLocks noChangeAspect="1" noChangeArrowheads="1"/>
            </p:cNvPicPr>
            <p:nvPr/>
          </p:nvPicPr>
          <p:blipFill>
            <a:blip r:embed="rId27" cstate="email">
              <a:extLst>
                <a:ext uri="{BEBA8EAE-BF5A-486C-A8C5-ECC9F3942E4B}">
                  <a14:imgProps xmlns:a14="http://schemas.microsoft.com/office/drawing/2010/main">
                    <a14:imgLayer r:embed="rId29">
                      <a14:imgEffect>
                        <a14:backgroundRemoval t="3111" b="94667" l="1778" r="92889">
                          <a14:foregroundMark x1="45778" y1="37778" x2="48000" y2="49778"/>
                          <a14:foregroundMark x1="13778" y1="35556" x2="67111" y2="20889"/>
                          <a14:foregroundMark x1="67111" y1="20889" x2="58667" y2="75111"/>
                          <a14:foregroundMark x1="58667" y1="75111" x2="30667" y2="37333"/>
                          <a14:foregroundMark x1="23111" y1="27111" x2="23111" y2="27111"/>
                          <a14:foregroundMark x1="18667" y1="23556" x2="73778" y2="25333"/>
                          <a14:foregroundMark x1="73778" y1="25333" x2="53333" y2="78667"/>
                          <a14:foregroundMark x1="53333" y1="78667" x2="18222" y2="40444"/>
                          <a14:foregroundMark x1="13333" y1="45778" x2="46222" y2="81778"/>
                          <a14:foregroundMark x1="28889" y1="75111" x2="17778" y2="49778"/>
                          <a14:foregroundMark x1="12444" y1="54222" x2="26222" y2="74222"/>
                          <a14:foregroundMark x1="52000" y1="86667" x2="52000" y2="86667"/>
                          <a14:foregroundMark x1="52444" y1="86667" x2="52444" y2="86667"/>
                          <a14:foregroundMark x1="52444" y1="86667" x2="79111" y2="37333"/>
                          <a14:foregroundMark x1="79111" y1="37333" x2="36444" y2="18222"/>
                          <a14:foregroundMark x1="42667" y1="16889" x2="42667" y2="16889"/>
                          <a14:foregroundMark x1="48444" y1="16000" x2="48444" y2="16000"/>
                          <a14:foregroundMark x1="48444" y1="12444" x2="48444" y2="12444"/>
                          <a14:foregroundMark x1="53778" y1="34667" x2="53778" y2="34667"/>
                          <a14:foregroundMark x1="54222" y1="21778" x2="21778" y2="25333"/>
                          <a14:foregroundMark x1="32889" y1="19111" x2="71556" y2="32444"/>
                          <a14:foregroundMark x1="53306" y1="12125" x2="64444" y2="26667"/>
                          <a14:foregroundMark x1="50605" y1="8599" x2="52715" y2="11353"/>
                          <a14:foregroundMark x1="58054" y1="15085" x2="83132" y2="60537"/>
                          <a14:foregroundMark x1="52444" y1="85333" x2="78222" y2="76444"/>
                          <a14:foregroundMark x1="82698" y1="44902" x2="80621" y2="29152"/>
                          <a14:foregroundMark x1="36203" y1="15439" x2="10589" y2="39004"/>
                          <a14:foregroundMark x1="43638" y1="8599" x2="41563" y2="10508"/>
                          <a14:foregroundMark x1="11010" y1="50379" x2="20651" y2="21211"/>
                          <a14:foregroundMark x1="42226" y1="9243" x2="44372" y2="8599"/>
                          <a14:foregroundMark x1="83441" y1="36337" x2="84441" y2="37054"/>
                          <a14:foregroundMark x1="45778" y1="9333" x2="81639" y2="35045"/>
                          <a14:foregroundMark x1="83007" y1="56024" x2="59556" y2="86667"/>
                          <a14:foregroundMark x1="59556" y1="86667" x2="21198" y2="75449"/>
                          <a14:foregroundMark x1="45705" y1="87988" x2="55901" y2="90850"/>
                          <a14:foregroundMark x1="48858" y1="93551" x2="52889" y2="95111"/>
                          <a14:foregroundMark x1="49843" y1="92469" x2="56312" y2="90025"/>
                          <a14:foregroundMark x1="10275" y1="30499" x2="17172" y2="23172"/>
                          <a14:foregroundMark x1="84871" y1="36147" x2="84915" y2="36444"/>
                          <a14:foregroundMark x1="88184" y1="35708" x2="88229" y2="36444"/>
                          <a14:foregroundMark x1="11111" y1="25778" x2="14095" y2="22155"/>
                          <a14:foregroundMark x1="54222" y1="9825" x2="52355" y2="8599"/>
                          <a14:foregroundMark x1="13333" y1="64889" x2="13333" y2="64889"/>
                          <a14:foregroundMark x1="12444" y1="71556" x2="12444" y2="71556"/>
                          <a14:foregroundMark x1="12889" y1="74222" x2="12889" y2="74222"/>
                          <a14:foregroundMark x1="14222" y1="76000" x2="47556" y2="89778"/>
                          <a14:foregroundMark x1="85778" y1="60889" x2="75111" y2="75111"/>
                          <a14:foregroundMark x1="78667" y1="23556" x2="85778" y2="36889"/>
                          <a14:foregroundMark x1="84889" y1="30222" x2="84889" y2="30222"/>
                          <a14:foregroundMark x1="83111" y1="27556" x2="83111" y2="27556"/>
                          <a14:foregroundMark x1="80889" y1="24000" x2="80889" y2="24000"/>
                          <a14:foregroundMark x1="83556" y1="27111" x2="83556" y2="27111"/>
                          <a14:foregroundMark x1="84889" y1="26667" x2="84889" y2="26667"/>
                          <a14:foregroundMark x1="84444" y1="26222" x2="84444" y2="26222"/>
                          <a14:foregroundMark x1="84444" y1="25778" x2="84444" y2="25778"/>
                          <a14:foregroundMark x1="84000" y1="25778" x2="84000" y2="25778"/>
                          <a14:foregroundMark x1="85778" y1="25778" x2="85778" y2="25778"/>
                          <a14:foregroundMark x1="81778" y1="23111" x2="81778" y2="23111"/>
                          <a14:foregroundMark x1="86222" y1="25333" x2="86222" y2="25333"/>
                          <a14:backgroundMark x1="2667" y1="10222" x2="17778" y2="6222"/>
                          <a14:backgroundMark x1="2667" y1="29333" x2="4444" y2="77333"/>
                          <a14:backgroundMark x1="37333" y1="2222" x2="60889" y2="2222"/>
                          <a14:backgroundMark x1="43209" y1="94902" x2="46222" y2="96444"/>
                          <a14:backgroundMark x1="8000" y1="76889" x2="11813" y2="78840"/>
                          <a14:backgroundMark x1="53778" y1="95111" x2="92889" y2="76889"/>
                          <a14:backgroundMark x1="13778" y1="16889" x2="28889" y2="9778"/>
                          <a14:backgroundMark x1="92000" y1="36444" x2="92000" y2="44889"/>
                          <a14:backgroundMark x1="90864" y1="66672" x2="91111" y2="75556"/>
                          <a14:backgroundMark x1="90222" y1="43556" x2="90793" y2="64116"/>
                          <a14:backgroundMark x1="91286" y1="27111" x2="92000" y2="27556"/>
                          <a14:backgroundMark x1="90574" y1="26667" x2="91286" y2="27111"/>
                          <a14:backgroundMark x1="89860" y1="26222" x2="90574" y2="26667"/>
                          <a14:backgroundMark x1="89147" y1="25778" x2="89860" y2="26222"/>
                          <a14:backgroundMark x1="88433" y1="25333" x2="89147" y2="25778"/>
                          <a14:backgroundMark x1="88048" y1="25093" x2="88433" y2="25333"/>
                          <a14:backgroundMark x1="57778" y1="6222" x2="82540" y2="21658"/>
                          <a14:backgroundMark x1="15556" y1="19111" x2="40000" y2="5333"/>
                          <a14:backgroundMark x1="34222" y1="10667" x2="43111" y2="7556"/>
                          <a14:backgroundMark x1="89282" y1="35172" x2="89333" y2="35556"/>
                        </a14:backgroundRemoval>
                      </a14:imgEffect>
                    </a14:imgLayer>
                  </a14:imgProps>
                </a:ext>
                <a:ext uri="{28A0092B-C50C-407E-A947-70E740481C1C}">
                  <a14:useLocalDpi xmlns:a14="http://schemas.microsoft.com/office/drawing/2010/main"/>
                </a:ext>
              </a:extLst>
            </a:blip>
            <a:srcRect/>
            <a:stretch>
              <a:fillRect/>
            </a:stretch>
          </p:blipFill>
          <p:spPr bwMode="auto">
            <a:xfrm flipH="1">
              <a:off x="7717720" y="1688122"/>
              <a:ext cx="329840" cy="3937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Group 123">
            <a:extLst>
              <a:ext uri="{FF2B5EF4-FFF2-40B4-BE49-F238E27FC236}">
                <a16:creationId xmlns:a16="http://schemas.microsoft.com/office/drawing/2014/main" id="{9EEDE369-475F-F047-A2F9-CBF386CF8548}"/>
              </a:ext>
            </a:extLst>
          </p:cNvPr>
          <p:cNvGrpSpPr/>
          <p:nvPr/>
        </p:nvGrpSpPr>
        <p:grpSpPr>
          <a:xfrm>
            <a:off x="5235222" y="3759269"/>
            <a:ext cx="986678" cy="688799"/>
            <a:chOff x="5561149" y="1716787"/>
            <a:chExt cx="636780" cy="410205"/>
          </a:xfrm>
        </p:grpSpPr>
        <p:pic>
          <p:nvPicPr>
            <p:cNvPr id="128" name="Picture 12" descr="Image result for github">
              <a:extLst>
                <a:ext uri="{FF2B5EF4-FFF2-40B4-BE49-F238E27FC236}">
                  <a16:creationId xmlns:a16="http://schemas.microsoft.com/office/drawing/2014/main" id="{7CF3278C-08F3-BD4F-ADEF-D86C6B376942}"/>
                </a:ext>
              </a:extLst>
            </p:cNvPr>
            <p:cNvPicPr>
              <a:picLocks noChangeAspect="1" noChangeArrowheads="1"/>
            </p:cNvPicPr>
            <p:nvPr/>
          </p:nvPicPr>
          <p:blipFill rotWithShape="1">
            <a:blip r:embed="rId23" cstate="email">
              <a:extLst>
                <a:ext uri="{28A0092B-C50C-407E-A947-70E740481C1C}">
                  <a14:useLocalDpi xmlns:a14="http://schemas.microsoft.com/office/drawing/2010/main"/>
                </a:ext>
              </a:extLst>
            </a:blip>
            <a:srcRect/>
            <a:stretch/>
          </p:blipFill>
          <p:spPr bwMode="auto">
            <a:xfrm>
              <a:off x="5879992" y="1738981"/>
              <a:ext cx="317937" cy="388011"/>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4" descr="Image result for npm">
              <a:extLst>
                <a:ext uri="{FF2B5EF4-FFF2-40B4-BE49-F238E27FC236}">
                  <a16:creationId xmlns:a16="http://schemas.microsoft.com/office/drawing/2014/main" id="{7E3C78F1-F354-D548-82B5-EA069CE1FA22}"/>
                </a:ext>
              </a:extLst>
            </p:cNvPr>
            <p:cNvPicPr>
              <a:picLocks noChangeAspect="1" noChangeArrowheads="1"/>
            </p:cNvPicPr>
            <p:nvPr/>
          </p:nvPicPr>
          <p:blipFill>
            <a:blip r:embed="rId24" cstate="email">
              <a:extLst>
                <a:ext uri="{BEBA8EAE-BF5A-486C-A8C5-ECC9F3942E4B}">
                  <a14:imgProps xmlns:a14="http://schemas.microsoft.com/office/drawing/2010/main">
                    <a14:imgLayer r:embed="rId30">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5561149" y="1716787"/>
              <a:ext cx="326190" cy="38941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C8BF5DD3-E89D-5240-A37C-40A1AF574D24}"/>
              </a:ext>
            </a:extLst>
          </p:cNvPr>
          <p:cNvSpPr txBox="1"/>
          <p:nvPr/>
        </p:nvSpPr>
        <p:spPr>
          <a:xfrm>
            <a:off x="4888" y="4408631"/>
            <a:ext cx="1965603" cy="757130"/>
          </a:xfrm>
          <a:prstGeom prst="rect">
            <a:avLst/>
          </a:prstGeom>
          <a:noFill/>
        </p:spPr>
        <p:txBody>
          <a:bodyPr wrap="none" rtlCol="0">
            <a:spAutoFit/>
          </a:bodyPr>
          <a:lstStyle/>
          <a:p>
            <a:pPr algn="ctr"/>
            <a:r>
              <a:rPr lang="en-US" sz="2400" b="1">
                <a:latin typeface="Gill Sans MT" panose="020B0502020104020203" pitchFamily="34" charset="77"/>
              </a:rPr>
              <a:t>“Can clone”</a:t>
            </a:r>
          </a:p>
          <a:p>
            <a:pPr algn="ctr"/>
            <a:r>
              <a:rPr lang="en-US" sz="2400" b="1">
                <a:latin typeface="Gill Sans MT" panose="020B0502020104020203" pitchFamily="34" charset="77"/>
              </a:rPr>
              <a:t>filter</a:t>
            </a:r>
          </a:p>
        </p:txBody>
      </p:sp>
      <p:sp>
        <p:nvSpPr>
          <p:cNvPr id="92" name="TextBox 91">
            <a:extLst>
              <a:ext uri="{FF2B5EF4-FFF2-40B4-BE49-F238E27FC236}">
                <a16:creationId xmlns:a16="http://schemas.microsoft.com/office/drawing/2014/main" id="{E6904723-E16C-6E46-A98C-82A5DE68BD83}"/>
              </a:ext>
            </a:extLst>
          </p:cNvPr>
          <p:cNvSpPr txBox="1"/>
          <p:nvPr/>
        </p:nvSpPr>
        <p:spPr>
          <a:xfrm>
            <a:off x="5577036" y="3162414"/>
            <a:ext cx="2435923" cy="437043"/>
          </a:xfrm>
          <a:prstGeom prst="rect">
            <a:avLst/>
          </a:prstGeom>
          <a:noFill/>
        </p:spPr>
        <p:txBody>
          <a:bodyPr wrap="none" rtlCol="0">
            <a:spAutoFit/>
          </a:bodyPr>
          <a:lstStyle/>
          <a:p>
            <a:r>
              <a:rPr lang="en-US" sz="2800" b="1">
                <a:latin typeface="Gill Sans MT" panose="020B0502020104020203" pitchFamily="34" charset="77"/>
              </a:rPr>
              <a:t>Regex corpus</a:t>
            </a:r>
          </a:p>
        </p:txBody>
      </p:sp>
      <p:cxnSp>
        <p:nvCxnSpPr>
          <p:cNvPr id="86" name="Elbow Connector 85">
            <a:extLst>
              <a:ext uri="{FF2B5EF4-FFF2-40B4-BE49-F238E27FC236}">
                <a16:creationId xmlns:a16="http://schemas.microsoft.com/office/drawing/2014/main" id="{7084D8B4-0AAA-3540-8753-56A754314FB6}"/>
              </a:ext>
            </a:extLst>
          </p:cNvPr>
          <p:cNvCxnSpPr>
            <a:cxnSpLocks/>
            <a:stCxn id="1034" idx="3"/>
            <a:endCxn id="103" idx="1"/>
          </p:cNvCxnSpPr>
          <p:nvPr/>
        </p:nvCxnSpPr>
        <p:spPr bwMode="auto">
          <a:xfrm flipV="1">
            <a:off x="3144313" y="2043732"/>
            <a:ext cx="2100396" cy="4390753"/>
          </a:xfrm>
          <a:prstGeom prst="bentConnector3">
            <a:avLst>
              <a:gd name="adj1" fmla="val 62619"/>
            </a:avLst>
          </a:prstGeom>
          <a:noFill/>
          <a:ln w="76200" cap="flat" cmpd="sng" algn="ctr">
            <a:solidFill>
              <a:schemeClr val="accent3"/>
            </a:solidFill>
            <a:prstDash val="solid"/>
            <a:round/>
            <a:headEnd type="none" w="med" len="med"/>
            <a:tailEnd type="triangle"/>
          </a:ln>
          <a:effectLst/>
        </p:spPr>
      </p:cxnSp>
      <p:grpSp>
        <p:nvGrpSpPr>
          <p:cNvPr id="8" name="npm modules">
            <a:extLst>
              <a:ext uri="{FF2B5EF4-FFF2-40B4-BE49-F238E27FC236}">
                <a16:creationId xmlns:a16="http://schemas.microsoft.com/office/drawing/2014/main" id="{ED2D252C-83AD-6C40-91F1-0A7CC07DCF51}"/>
              </a:ext>
            </a:extLst>
          </p:cNvPr>
          <p:cNvGrpSpPr/>
          <p:nvPr/>
        </p:nvGrpSpPr>
        <p:grpSpPr>
          <a:xfrm>
            <a:off x="1414763" y="3162898"/>
            <a:ext cx="743814" cy="966127"/>
            <a:chOff x="1414763" y="3162898"/>
            <a:chExt cx="743814" cy="966127"/>
          </a:xfrm>
        </p:grpSpPr>
        <p:pic>
          <p:nvPicPr>
            <p:cNvPr id="101" name="Picture 24" descr="Image result for npm">
              <a:extLst>
                <a:ext uri="{FF2B5EF4-FFF2-40B4-BE49-F238E27FC236}">
                  <a16:creationId xmlns:a16="http://schemas.microsoft.com/office/drawing/2014/main" id="{73F5D8AC-44AA-BC43-A0AB-6A7FDA4C5CF1}"/>
                </a:ext>
              </a:extLst>
            </p:cNvPr>
            <p:cNvPicPr>
              <a:picLocks noChangeAspect="1" noChangeArrowheads="1"/>
            </p:cNvPicPr>
            <p:nvPr/>
          </p:nvPicPr>
          <p:blipFill>
            <a:blip r:embed="rId31" cstate="email">
              <a:extLst>
                <a:ext uri="{BEBA8EAE-BF5A-486C-A8C5-ECC9F3942E4B}">
                  <a14:imgProps xmlns:a14="http://schemas.microsoft.com/office/drawing/2010/main">
                    <a14:imgLayer r:embed="rId32">
                      <a14:imgEffect>
                        <a14:backgroundRemoval t="4000" b="95556" l="5778" r="93333">
                          <a14:foregroundMark x1="51111" y1="6667" x2="39111" y2="8889"/>
                          <a14:foregroundMark x1="41333" y1="6222" x2="53333" y2="4444"/>
                          <a14:foregroundMark x1="91758" y1="59420" x2="92000" y2="61778"/>
                          <a14:foregroundMark x1="91609" y1="57971" x2="91758" y2="59420"/>
                          <a14:foregroundMark x1="91460" y1="56522" x2="91609" y2="57971"/>
                          <a14:foregroundMark x1="91163" y1="53623" x2="91460" y2="56522"/>
                          <a14:foregroundMark x1="89825" y1="40580" x2="91163" y2="53623"/>
                          <a14:foregroundMark x1="89231" y1="34783" x2="89825" y2="40580"/>
                          <a14:foregroundMark x1="88934" y1="31884" x2="89231" y2="34783"/>
                          <a14:foregroundMark x1="88444" y1="27111" x2="88934" y2="31884"/>
                          <a14:foregroundMark x1="77817" y1="53623" x2="74222" y2="51556"/>
                          <a14:foregroundMark x1="82859" y1="56522" x2="77817" y2="53623"/>
                          <a14:foregroundMark x1="85379" y1="57971" x2="82859" y2="56522"/>
                          <a14:foregroundMark x1="87899" y1="59420" x2="85379" y2="57971"/>
                          <a14:foregroundMark x1="92000" y1="61778" x2="87899" y2="59420"/>
                          <a14:foregroundMark x1="65161" y1="63768" x2="64000" y2="65333"/>
                          <a14:foregroundMark x1="68387" y1="59420" x2="65161" y2="63768"/>
                          <a14:foregroundMark x1="69462" y1="57971" x2="68387" y2="59420"/>
                          <a14:foregroundMark x1="70537" y1="56522" x2="69462" y2="57971"/>
                          <a14:foregroundMark x1="72688" y1="53623" x2="70537" y2="56522"/>
                          <a14:foregroundMark x1="74222" y1="51556" x2="72688" y2="53623"/>
                          <a14:foregroundMark x1="60668" y1="81159" x2="60444" y2="82222"/>
                          <a14:foregroundMark x1="61487" y1="77272" x2="60668" y2="81159"/>
                          <a14:foregroundMark x1="62499" y1="72464" x2="62186" y2="73951"/>
                          <a14:foregroundMark x1="63109" y1="69565" x2="62499" y2="72464"/>
                          <a14:foregroundMark x1="63719" y1="66667" x2="63109" y2="69565"/>
                          <a14:foregroundMark x1="64000" y1="65333" x2="63719" y2="66667"/>
                          <a14:foregroundMark x1="58975" y1="84058" x2="49778" y2="95556"/>
                          <a14:foregroundMark x1="60134" y1="82609" x2="58975" y2="84058"/>
                          <a14:foregroundMark x1="60444" y1="82222" x2="60134" y2="82609"/>
                          <a14:foregroundMark x1="49778" y1="95556" x2="36000" y2="88444"/>
                          <a14:foregroundMark x1="64250" y1="57971" x2="64444" y2="56889"/>
                          <a14:foregroundMark x1="63990" y1="59420" x2="64250" y2="57971"/>
                          <a14:foregroundMark x1="63209" y1="63768" x2="63990" y2="59420"/>
                          <a14:foregroundMark x1="62689" y1="66667" x2="63209" y2="63768"/>
                          <a14:foregroundMark x1="62169" y1="69565" x2="62689" y2="66667"/>
                          <a14:foregroundMark x1="61649" y1="72464" x2="62169" y2="69565"/>
                          <a14:foregroundMark x1="61430" y1="73682" x2="61649" y2="72464"/>
                          <a14:foregroundMark x1="68494" y1="53623" x2="78222" y2="45778"/>
                          <a14:foregroundMark x1="64899" y1="56522" x2="68494" y2="53623"/>
                          <a14:foregroundMark x1="64444" y1="56889" x2="64899" y2="56522"/>
                          <a14:foregroundMark x1="81394" y1="69565" x2="81778" y2="72444"/>
                          <a14:foregroundMark x1="81008" y1="66667" x2="81394" y2="69565"/>
                          <a14:foregroundMark x1="80621" y1="63768" x2="81008" y2="66667"/>
                          <a14:foregroundMark x1="80041" y1="59420" x2="80621" y2="63768"/>
                          <a14:foregroundMark x1="79848" y1="57971" x2="80041" y2="59420"/>
                          <a14:foregroundMark x1="79655" y1="56522" x2="79848" y2="57971"/>
                          <a14:foregroundMark x1="79268" y1="53623" x2="79655" y2="56522"/>
                          <a14:foregroundMark x1="78222" y1="45778" x2="79268" y2="53623"/>
                          <a14:foregroundMark x1="6256" y1="62319" x2="6222" y2="62667"/>
                          <a14:foregroundMark x1="7953" y1="44928" x2="7246" y2="52174"/>
                          <a14:foregroundMark x1="9778" y1="26222" x2="7953" y2="44928"/>
                          <a14:foregroundMark x1="8915" y1="75362" x2="9333" y2="77333"/>
                          <a14:foregroundMark x1="7685" y1="69565" x2="8915" y2="75362"/>
                          <a14:foregroundMark x1="6763" y1="65217" x2="7685" y2="69565"/>
                          <a14:foregroundMark x1="6222" y1="62667" x2="6763" y2="65217"/>
                          <a14:foregroundMark x1="93289" y1="72464" x2="93333" y2="73333"/>
                          <a14:foregroundMark x1="93142" y1="69565" x2="93289" y2="72464"/>
                          <a14:foregroundMark x1="92996" y1="66667" x2="93142" y2="69565"/>
                          <a14:foregroundMark x1="92850" y1="63768" x2="92996" y2="66667"/>
                          <a14:foregroundMark x1="92630" y1="59420" x2="92850" y2="63768"/>
                          <a14:foregroundMark x1="92557" y1="57971" x2="92630" y2="59420"/>
                          <a14:foregroundMark x1="92484" y1="56522" x2="92557" y2="57971"/>
                          <a14:foregroundMark x1="92337" y1="53623" x2="92484" y2="56522"/>
                          <a14:foregroundMark x1="91679" y1="40580" x2="92337" y2="53623"/>
                          <a14:foregroundMark x1="91386" y1="34783" x2="91679" y2="40580"/>
                          <a14:foregroundMark x1="91240" y1="31884" x2="91386" y2="34783"/>
                          <a14:foregroundMark x1="91111" y1="29333" x2="91240" y2="31884"/>
                          <a14:foregroundMark x1="90566" y1="82609" x2="90566" y2="84058"/>
                          <a14:foregroundMark x1="90566" y1="81159" x2="90566" y2="82609"/>
                          <a14:foregroundMark x1="90566" y1="79710" x2="90566" y2="81159"/>
                          <a14:foregroundMark x1="90566" y1="78261" x2="90566" y2="79710"/>
                          <a14:foregroundMark x1="90566" y1="76812" x2="90566" y2="78261"/>
                          <a14:foregroundMark x1="90566" y1="56522" x2="90566" y2="76812"/>
                          <a14:foregroundMark x1="90566" y1="55700" x2="90566" y2="56522"/>
                          <a14:foregroundMark x1="90566" y1="26087" x2="90566" y2="41207"/>
                          <a14:backgroundMark x1="0" y1="60870" x2="0" y2="60870"/>
                          <a14:backgroundMark x1="0" y1="79710" x2="0" y2="62319"/>
                          <a14:backgroundMark x1="0" y1="52174" x2="0" y2="62319"/>
                          <a14:backgroundMark x1="3774" y1="79710" x2="3774" y2="79710"/>
                          <a14:backgroundMark x1="7547" y1="78261" x2="7547" y2="78261"/>
                          <a14:backgroundMark x1="3774" y1="75362" x2="3774" y2="75362"/>
                          <a14:backgroundMark x1="1887" y1="69565" x2="1887" y2="69565"/>
                          <a14:backgroundMark x1="1887" y1="65217" x2="1887" y2="65217"/>
                          <a14:backgroundMark x1="7547" y1="81159" x2="7547" y2="81159"/>
                          <a14:backgroundMark x1="7547" y1="78261" x2="7547" y2="78261"/>
                          <a14:backgroundMark x1="5660" y1="79710" x2="5660" y2="79710"/>
                          <a14:backgroundMark x1="5660" y1="81159" x2="5660" y2="81159"/>
                          <a14:backgroundMark x1="7547" y1="81159" x2="3774" y2="79710"/>
                          <a14:backgroundMark x1="0" y1="55072" x2="0" y2="55072"/>
                          <a14:backgroundMark x1="0" y1="44928" x2="0" y2="44928"/>
                          <a14:backgroundMark x1="98113" y1="82609" x2="98113" y2="82609"/>
                          <a14:backgroundMark x1="98113" y1="81159" x2="98113" y2="81159"/>
                          <a14:backgroundMark x1="98113" y1="79710" x2="98113" y2="79710"/>
                          <a14:backgroundMark x1="98113" y1="78261" x2="98113" y2="78261"/>
                          <a14:backgroundMark x1="98113" y1="73913" x2="98113" y2="59420"/>
                          <a14:backgroundMark x1="84906" y1="84058" x2="84906" y2="84058"/>
                          <a14:backgroundMark x1="88679" y1="84058" x2="88679" y2="84058"/>
                          <a14:backgroundMark x1="92453" y1="81159" x2="92453" y2="81159"/>
                          <a14:backgroundMark x1="90566" y1="84058" x2="88679" y2="86957"/>
                          <a14:backgroundMark x1="88679" y1="82609" x2="88679" y2="82609"/>
                          <a14:backgroundMark x1="88679" y1="81159" x2="88679" y2="81159"/>
                          <a14:backgroundMark x1="92453" y1="76812" x2="92453" y2="76812"/>
                          <a14:backgroundMark x1="94340" y1="56522" x2="94340" y2="56522"/>
                        </a14:backgroundRemoval>
                      </a14:imgEffect>
                    </a14:imgLayer>
                  </a14:imgProps>
                </a:ext>
                <a:ext uri="{28A0092B-C50C-407E-A947-70E740481C1C}">
                  <a14:useLocalDpi xmlns:a14="http://schemas.microsoft.com/office/drawing/2010/main"/>
                </a:ext>
              </a:extLst>
            </a:blip>
            <a:srcRect/>
            <a:stretch>
              <a:fillRect/>
            </a:stretch>
          </p:blipFill>
          <p:spPr bwMode="auto">
            <a:xfrm>
              <a:off x="1859878" y="3516131"/>
              <a:ext cx="298699" cy="33271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4" descr="Image result for npm">
              <a:extLst>
                <a:ext uri="{FF2B5EF4-FFF2-40B4-BE49-F238E27FC236}">
                  <a16:creationId xmlns:a16="http://schemas.microsoft.com/office/drawing/2014/main" id="{C42FF2CD-3967-6E40-875E-9BB336FA251D}"/>
                </a:ext>
              </a:extLst>
            </p:cNvPr>
            <p:cNvPicPr>
              <a:picLocks noChangeAspect="1" noChangeArrowheads="1"/>
            </p:cNvPicPr>
            <p:nvPr/>
          </p:nvPicPr>
          <p:blipFill>
            <a:blip r:embed="rId31" cstate="email">
              <a:extLst>
                <a:ext uri="{BEBA8EAE-BF5A-486C-A8C5-ECC9F3942E4B}">
                  <a14:imgProps xmlns:a14="http://schemas.microsoft.com/office/drawing/2010/main">
                    <a14:imgLayer r:embed="rId33">
                      <a14:imgEffect>
                        <a14:backgroundRemoval t="4000" b="95556" l="5778" r="93333">
                          <a14:foregroundMark x1="51111" y1="6667" x2="39111" y2="8889"/>
                          <a14:foregroundMark x1="41333" y1="6222" x2="53333" y2="4444"/>
                          <a14:foregroundMark x1="91758" y1="59420" x2="92000" y2="61778"/>
                          <a14:foregroundMark x1="91609" y1="57971" x2="91758" y2="59420"/>
                          <a14:foregroundMark x1="91460" y1="56522" x2="91609" y2="57971"/>
                          <a14:foregroundMark x1="91163" y1="53623" x2="91460" y2="56522"/>
                          <a14:foregroundMark x1="89825" y1="40580" x2="91163" y2="53623"/>
                          <a14:foregroundMark x1="89231" y1="34783" x2="89825" y2="40580"/>
                          <a14:foregroundMark x1="88934" y1="31884" x2="89231" y2="34783"/>
                          <a14:foregroundMark x1="88444" y1="27111" x2="88934" y2="31884"/>
                          <a14:foregroundMark x1="77817" y1="53623" x2="74222" y2="51556"/>
                          <a14:foregroundMark x1="82859" y1="56522" x2="77817" y2="53623"/>
                          <a14:foregroundMark x1="85379" y1="57971" x2="82859" y2="56522"/>
                          <a14:foregroundMark x1="87899" y1="59420" x2="85379" y2="57971"/>
                          <a14:foregroundMark x1="92000" y1="61778" x2="87899" y2="59420"/>
                          <a14:foregroundMark x1="65161" y1="63768" x2="64000" y2="65333"/>
                          <a14:foregroundMark x1="68387" y1="59420" x2="65161" y2="63768"/>
                          <a14:foregroundMark x1="69462" y1="57971" x2="68387" y2="59420"/>
                          <a14:foregroundMark x1="70537" y1="56522" x2="69462" y2="57971"/>
                          <a14:foregroundMark x1="72688" y1="53623" x2="70537" y2="56522"/>
                          <a14:foregroundMark x1="74222" y1="51556" x2="72688" y2="53623"/>
                          <a14:foregroundMark x1="60668" y1="81159" x2="60444" y2="82222"/>
                          <a14:foregroundMark x1="61487" y1="77272" x2="60668" y2="81159"/>
                          <a14:foregroundMark x1="62499" y1="72464" x2="62186" y2="73951"/>
                          <a14:foregroundMark x1="63109" y1="69565" x2="62499" y2="72464"/>
                          <a14:foregroundMark x1="63719" y1="66667" x2="63109" y2="69565"/>
                          <a14:foregroundMark x1="64000" y1="65333" x2="63719" y2="66667"/>
                          <a14:foregroundMark x1="58975" y1="84058" x2="49778" y2="95556"/>
                          <a14:foregroundMark x1="60134" y1="82609" x2="58975" y2="84058"/>
                          <a14:foregroundMark x1="60444" y1="82222" x2="60134" y2="82609"/>
                          <a14:foregroundMark x1="49778" y1="95556" x2="36000" y2="88444"/>
                          <a14:foregroundMark x1="64250" y1="57971" x2="64444" y2="56889"/>
                          <a14:foregroundMark x1="63990" y1="59420" x2="64250" y2="57971"/>
                          <a14:foregroundMark x1="63209" y1="63768" x2="63990" y2="59420"/>
                          <a14:foregroundMark x1="62689" y1="66667" x2="63209" y2="63768"/>
                          <a14:foregroundMark x1="62169" y1="69565" x2="62689" y2="66667"/>
                          <a14:foregroundMark x1="61649" y1="72464" x2="62169" y2="69565"/>
                          <a14:foregroundMark x1="61430" y1="73682" x2="61649" y2="72464"/>
                          <a14:foregroundMark x1="68494" y1="53623" x2="78222" y2="45778"/>
                          <a14:foregroundMark x1="64899" y1="56522" x2="68494" y2="53623"/>
                          <a14:foregroundMark x1="64444" y1="56889" x2="64899" y2="56522"/>
                          <a14:foregroundMark x1="81394" y1="69565" x2="81778" y2="72444"/>
                          <a14:foregroundMark x1="81008" y1="66667" x2="81394" y2="69565"/>
                          <a14:foregroundMark x1="80621" y1="63768" x2="81008" y2="66667"/>
                          <a14:foregroundMark x1="80041" y1="59420" x2="80621" y2="63768"/>
                          <a14:foregroundMark x1="79848" y1="57971" x2="80041" y2="59420"/>
                          <a14:foregroundMark x1="79655" y1="56522" x2="79848" y2="57971"/>
                          <a14:foregroundMark x1="79268" y1="53623" x2="79655" y2="56522"/>
                          <a14:foregroundMark x1="78222" y1="45778" x2="79268" y2="53623"/>
                          <a14:foregroundMark x1="6256" y1="62319" x2="6222" y2="62667"/>
                          <a14:foregroundMark x1="7953" y1="44928" x2="7246" y2="52174"/>
                          <a14:foregroundMark x1="9778" y1="26222" x2="7953" y2="44928"/>
                          <a14:foregroundMark x1="8915" y1="75362" x2="9333" y2="77333"/>
                          <a14:foregroundMark x1="7685" y1="69565" x2="8915" y2="75362"/>
                          <a14:foregroundMark x1="6763" y1="65217" x2="7685" y2="69565"/>
                          <a14:foregroundMark x1="6222" y1="62667" x2="6763" y2="65217"/>
                          <a14:foregroundMark x1="93289" y1="72464" x2="93333" y2="73333"/>
                          <a14:foregroundMark x1="93142" y1="69565" x2="93289" y2="72464"/>
                          <a14:foregroundMark x1="92996" y1="66667" x2="93142" y2="69565"/>
                          <a14:foregroundMark x1="92850" y1="63768" x2="92996" y2="66667"/>
                          <a14:foregroundMark x1="92630" y1="59420" x2="92850" y2="63768"/>
                          <a14:foregroundMark x1="92557" y1="57971" x2="92630" y2="59420"/>
                          <a14:foregroundMark x1="92484" y1="56522" x2="92557" y2="57971"/>
                          <a14:foregroundMark x1="92337" y1="53623" x2="92484" y2="56522"/>
                          <a14:foregroundMark x1="91679" y1="40580" x2="92337" y2="53623"/>
                          <a14:foregroundMark x1="91386" y1="34783" x2="91679" y2="40580"/>
                          <a14:foregroundMark x1="91240" y1="31884" x2="91386" y2="34783"/>
                          <a14:foregroundMark x1="91111" y1="29333" x2="91240" y2="31884"/>
                          <a14:foregroundMark x1="90566" y1="82609" x2="90566" y2="84058"/>
                          <a14:foregroundMark x1="90566" y1="81159" x2="90566" y2="82609"/>
                          <a14:foregroundMark x1="90566" y1="79710" x2="90566" y2="81159"/>
                          <a14:foregroundMark x1="90566" y1="78261" x2="90566" y2="79710"/>
                          <a14:foregroundMark x1="90566" y1="76812" x2="90566" y2="78261"/>
                          <a14:foregroundMark x1="90566" y1="56522" x2="90566" y2="76812"/>
                          <a14:foregroundMark x1="90566" y1="55700" x2="90566" y2="56522"/>
                          <a14:foregroundMark x1="90566" y1="26087" x2="90566" y2="41207"/>
                          <a14:backgroundMark x1="0" y1="60870" x2="0" y2="60870"/>
                          <a14:backgroundMark x1="0" y1="79710" x2="0" y2="62319"/>
                          <a14:backgroundMark x1="0" y1="52174" x2="0" y2="62319"/>
                          <a14:backgroundMark x1="3774" y1="79710" x2="3774" y2="79710"/>
                          <a14:backgroundMark x1="7547" y1="78261" x2="7547" y2="78261"/>
                          <a14:backgroundMark x1="3774" y1="75362" x2="3774" y2="75362"/>
                          <a14:backgroundMark x1="1887" y1="69565" x2="1887" y2="69565"/>
                          <a14:backgroundMark x1="1887" y1="65217" x2="1887" y2="65217"/>
                          <a14:backgroundMark x1="7547" y1="81159" x2="7547" y2="81159"/>
                          <a14:backgroundMark x1="7547" y1="78261" x2="7547" y2="78261"/>
                          <a14:backgroundMark x1="5660" y1="79710" x2="5660" y2="79710"/>
                          <a14:backgroundMark x1="5660" y1="81159" x2="5660" y2="81159"/>
                          <a14:backgroundMark x1="7547" y1="81159" x2="3774" y2="79710"/>
                          <a14:backgroundMark x1="0" y1="55072" x2="0" y2="55072"/>
                          <a14:backgroundMark x1="0" y1="44928" x2="0" y2="44928"/>
                          <a14:backgroundMark x1="98113" y1="82609" x2="98113" y2="82609"/>
                          <a14:backgroundMark x1="98113" y1="81159" x2="98113" y2="81159"/>
                          <a14:backgroundMark x1="98113" y1="79710" x2="98113" y2="79710"/>
                          <a14:backgroundMark x1="98113" y1="78261" x2="98113" y2="78261"/>
                          <a14:backgroundMark x1="98113" y1="73913" x2="98113" y2="59420"/>
                          <a14:backgroundMark x1="84906" y1="84058" x2="84906" y2="84058"/>
                          <a14:backgroundMark x1="88679" y1="84058" x2="88679" y2="84058"/>
                          <a14:backgroundMark x1="92453" y1="81159" x2="92453" y2="81159"/>
                          <a14:backgroundMark x1="90566" y1="84058" x2="88679" y2="86957"/>
                          <a14:backgroundMark x1="88679" y1="82609" x2="88679" y2="82609"/>
                          <a14:backgroundMark x1="88679" y1="81159" x2="88679" y2="81159"/>
                          <a14:backgroundMark x1="92453" y1="76812" x2="92453" y2="76812"/>
                          <a14:backgroundMark x1="94340" y1="56522" x2="94340" y2="56522"/>
                        </a14:backgroundRemoval>
                      </a14:imgEffect>
                    </a14:imgLayer>
                  </a14:imgProps>
                </a:ext>
                <a:ext uri="{28A0092B-C50C-407E-A947-70E740481C1C}">
                  <a14:useLocalDpi xmlns:a14="http://schemas.microsoft.com/office/drawing/2010/main"/>
                </a:ext>
              </a:extLst>
            </a:blip>
            <a:srcRect/>
            <a:stretch>
              <a:fillRect/>
            </a:stretch>
          </p:blipFill>
          <p:spPr bwMode="auto">
            <a:xfrm>
              <a:off x="1719829" y="3602152"/>
              <a:ext cx="298699" cy="33271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4" descr="Image result for npm">
              <a:extLst>
                <a:ext uri="{FF2B5EF4-FFF2-40B4-BE49-F238E27FC236}">
                  <a16:creationId xmlns:a16="http://schemas.microsoft.com/office/drawing/2014/main" id="{C7A0B39C-53C8-B74E-968E-867434233DD7}"/>
                </a:ext>
              </a:extLst>
            </p:cNvPr>
            <p:cNvPicPr>
              <a:picLocks noChangeAspect="1" noChangeArrowheads="1"/>
            </p:cNvPicPr>
            <p:nvPr/>
          </p:nvPicPr>
          <p:blipFill>
            <a:blip r:embed="rId31" cstate="email">
              <a:extLst>
                <a:ext uri="{BEBA8EAE-BF5A-486C-A8C5-ECC9F3942E4B}">
                  <a14:imgProps xmlns:a14="http://schemas.microsoft.com/office/drawing/2010/main">
                    <a14:imgLayer r:embed="rId33">
                      <a14:imgEffect>
                        <a14:backgroundRemoval t="4000" b="95556" l="5778" r="93333">
                          <a14:foregroundMark x1="51111" y1="6667" x2="39111" y2="8889"/>
                          <a14:foregroundMark x1="41333" y1="6222" x2="53333" y2="4444"/>
                          <a14:foregroundMark x1="91758" y1="59420" x2="92000" y2="61778"/>
                          <a14:foregroundMark x1="91609" y1="57971" x2="91758" y2="59420"/>
                          <a14:foregroundMark x1="91460" y1="56522" x2="91609" y2="57971"/>
                          <a14:foregroundMark x1="91163" y1="53623" x2="91460" y2="56522"/>
                          <a14:foregroundMark x1="89825" y1="40580" x2="91163" y2="53623"/>
                          <a14:foregroundMark x1="89231" y1="34783" x2="89825" y2="40580"/>
                          <a14:foregroundMark x1="88934" y1="31884" x2="89231" y2="34783"/>
                          <a14:foregroundMark x1="88444" y1="27111" x2="88934" y2="31884"/>
                          <a14:foregroundMark x1="77817" y1="53623" x2="74222" y2="51556"/>
                          <a14:foregroundMark x1="82859" y1="56522" x2="77817" y2="53623"/>
                          <a14:foregroundMark x1="85379" y1="57971" x2="82859" y2="56522"/>
                          <a14:foregroundMark x1="87899" y1="59420" x2="85379" y2="57971"/>
                          <a14:foregroundMark x1="92000" y1="61778" x2="87899" y2="59420"/>
                          <a14:foregroundMark x1="65161" y1="63768" x2="64000" y2="65333"/>
                          <a14:foregroundMark x1="68387" y1="59420" x2="65161" y2="63768"/>
                          <a14:foregroundMark x1="69462" y1="57971" x2="68387" y2="59420"/>
                          <a14:foregroundMark x1="70537" y1="56522" x2="69462" y2="57971"/>
                          <a14:foregroundMark x1="72688" y1="53623" x2="70537" y2="56522"/>
                          <a14:foregroundMark x1="74222" y1="51556" x2="72688" y2="53623"/>
                          <a14:foregroundMark x1="60668" y1="81159" x2="60444" y2="82222"/>
                          <a14:foregroundMark x1="61487" y1="77272" x2="60668" y2="81159"/>
                          <a14:foregroundMark x1="62499" y1="72464" x2="62186" y2="73951"/>
                          <a14:foregroundMark x1="63109" y1="69565" x2="62499" y2="72464"/>
                          <a14:foregroundMark x1="63719" y1="66667" x2="63109" y2="69565"/>
                          <a14:foregroundMark x1="64000" y1="65333" x2="63719" y2="66667"/>
                          <a14:foregroundMark x1="58975" y1="84058" x2="49778" y2="95556"/>
                          <a14:foregroundMark x1="60134" y1="82609" x2="58975" y2="84058"/>
                          <a14:foregroundMark x1="60444" y1="82222" x2="60134" y2="82609"/>
                          <a14:foregroundMark x1="49778" y1="95556" x2="36000" y2="88444"/>
                          <a14:foregroundMark x1="64250" y1="57971" x2="64444" y2="56889"/>
                          <a14:foregroundMark x1="63990" y1="59420" x2="64250" y2="57971"/>
                          <a14:foregroundMark x1="63209" y1="63768" x2="63990" y2="59420"/>
                          <a14:foregroundMark x1="62689" y1="66667" x2="63209" y2="63768"/>
                          <a14:foregroundMark x1="62169" y1="69565" x2="62689" y2="66667"/>
                          <a14:foregroundMark x1="61649" y1="72464" x2="62169" y2="69565"/>
                          <a14:foregroundMark x1="61430" y1="73682" x2="61649" y2="72464"/>
                          <a14:foregroundMark x1="68494" y1="53623" x2="78222" y2="45778"/>
                          <a14:foregroundMark x1="64899" y1="56522" x2="68494" y2="53623"/>
                          <a14:foregroundMark x1="64444" y1="56889" x2="64899" y2="56522"/>
                          <a14:foregroundMark x1="81394" y1="69565" x2="81778" y2="72444"/>
                          <a14:foregroundMark x1="81008" y1="66667" x2="81394" y2="69565"/>
                          <a14:foregroundMark x1="80621" y1="63768" x2="81008" y2="66667"/>
                          <a14:foregroundMark x1="80041" y1="59420" x2="80621" y2="63768"/>
                          <a14:foregroundMark x1="79848" y1="57971" x2="80041" y2="59420"/>
                          <a14:foregroundMark x1="79655" y1="56522" x2="79848" y2="57971"/>
                          <a14:foregroundMark x1="79268" y1="53623" x2="79655" y2="56522"/>
                          <a14:foregroundMark x1="78222" y1="45778" x2="79268" y2="53623"/>
                          <a14:foregroundMark x1="6256" y1="62319" x2="6222" y2="62667"/>
                          <a14:foregroundMark x1="7953" y1="44928" x2="7246" y2="52174"/>
                          <a14:foregroundMark x1="9778" y1="26222" x2="7953" y2="44928"/>
                          <a14:foregroundMark x1="8915" y1="75362" x2="9333" y2="77333"/>
                          <a14:foregroundMark x1="7685" y1="69565" x2="8915" y2="75362"/>
                          <a14:foregroundMark x1="6763" y1="65217" x2="7685" y2="69565"/>
                          <a14:foregroundMark x1="6222" y1="62667" x2="6763" y2="65217"/>
                          <a14:foregroundMark x1="93289" y1="72464" x2="93333" y2="73333"/>
                          <a14:foregroundMark x1="93142" y1="69565" x2="93289" y2="72464"/>
                          <a14:foregroundMark x1="92996" y1="66667" x2="93142" y2="69565"/>
                          <a14:foregroundMark x1="92850" y1="63768" x2="92996" y2="66667"/>
                          <a14:foregroundMark x1="92630" y1="59420" x2="92850" y2="63768"/>
                          <a14:foregroundMark x1="92557" y1="57971" x2="92630" y2="59420"/>
                          <a14:foregroundMark x1="92484" y1="56522" x2="92557" y2="57971"/>
                          <a14:foregroundMark x1="92337" y1="53623" x2="92484" y2="56522"/>
                          <a14:foregroundMark x1="91679" y1="40580" x2="92337" y2="53623"/>
                          <a14:foregroundMark x1="91386" y1="34783" x2="91679" y2="40580"/>
                          <a14:foregroundMark x1="91240" y1="31884" x2="91386" y2="34783"/>
                          <a14:foregroundMark x1="91111" y1="29333" x2="91240" y2="31884"/>
                          <a14:foregroundMark x1="90566" y1="82609" x2="90566" y2="84058"/>
                          <a14:foregroundMark x1="90566" y1="81159" x2="90566" y2="82609"/>
                          <a14:foregroundMark x1="90566" y1="79710" x2="90566" y2="81159"/>
                          <a14:foregroundMark x1="90566" y1="78261" x2="90566" y2="79710"/>
                          <a14:foregroundMark x1="90566" y1="76812" x2="90566" y2="78261"/>
                          <a14:foregroundMark x1="90566" y1="56522" x2="90566" y2="76812"/>
                          <a14:foregroundMark x1="90566" y1="55700" x2="90566" y2="56522"/>
                          <a14:foregroundMark x1="90566" y1="26087" x2="90566" y2="41207"/>
                          <a14:backgroundMark x1="0" y1="60870" x2="0" y2="60870"/>
                          <a14:backgroundMark x1="0" y1="79710" x2="0" y2="62319"/>
                          <a14:backgroundMark x1="0" y1="52174" x2="0" y2="62319"/>
                          <a14:backgroundMark x1="3774" y1="79710" x2="3774" y2="79710"/>
                          <a14:backgroundMark x1="7547" y1="78261" x2="7547" y2="78261"/>
                          <a14:backgroundMark x1="3774" y1="75362" x2="3774" y2="75362"/>
                          <a14:backgroundMark x1="1887" y1="69565" x2="1887" y2="69565"/>
                          <a14:backgroundMark x1="1887" y1="65217" x2="1887" y2="65217"/>
                          <a14:backgroundMark x1="7547" y1="81159" x2="7547" y2="81159"/>
                          <a14:backgroundMark x1="7547" y1="78261" x2="7547" y2="78261"/>
                          <a14:backgroundMark x1="5660" y1="79710" x2="5660" y2="79710"/>
                          <a14:backgroundMark x1="5660" y1="81159" x2="5660" y2="81159"/>
                          <a14:backgroundMark x1="7547" y1="81159" x2="3774" y2="79710"/>
                          <a14:backgroundMark x1="0" y1="55072" x2="0" y2="55072"/>
                          <a14:backgroundMark x1="0" y1="44928" x2="0" y2="44928"/>
                          <a14:backgroundMark x1="98113" y1="82609" x2="98113" y2="82609"/>
                          <a14:backgroundMark x1="98113" y1="81159" x2="98113" y2="81159"/>
                          <a14:backgroundMark x1="98113" y1="79710" x2="98113" y2="79710"/>
                          <a14:backgroundMark x1="98113" y1="78261" x2="98113" y2="78261"/>
                          <a14:backgroundMark x1="98113" y1="73913" x2="98113" y2="59420"/>
                          <a14:backgroundMark x1="84906" y1="84058" x2="84906" y2="84058"/>
                          <a14:backgroundMark x1="88679" y1="84058" x2="88679" y2="84058"/>
                          <a14:backgroundMark x1="92453" y1="81159" x2="92453" y2="81159"/>
                          <a14:backgroundMark x1="90566" y1="84058" x2="88679" y2="86957"/>
                          <a14:backgroundMark x1="88679" y1="82609" x2="88679" y2="82609"/>
                          <a14:backgroundMark x1="88679" y1="81159" x2="88679" y2="81159"/>
                          <a14:backgroundMark x1="92453" y1="76812" x2="92453" y2="76812"/>
                          <a14:backgroundMark x1="94340" y1="56522" x2="94340" y2="56522"/>
                        </a14:backgroundRemoval>
                      </a14:imgEffect>
                    </a14:imgLayer>
                  </a14:imgProps>
                </a:ext>
                <a:ext uri="{28A0092B-C50C-407E-A947-70E740481C1C}">
                  <a14:useLocalDpi xmlns:a14="http://schemas.microsoft.com/office/drawing/2010/main"/>
                </a:ext>
              </a:extLst>
            </a:blip>
            <a:srcRect/>
            <a:stretch>
              <a:fillRect/>
            </a:stretch>
          </p:blipFill>
          <p:spPr bwMode="auto">
            <a:xfrm>
              <a:off x="1562910" y="3698600"/>
              <a:ext cx="298699" cy="33271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4" descr="Image result for npm">
              <a:extLst>
                <a:ext uri="{FF2B5EF4-FFF2-40B4-BE49-F238E27FC236}">
                  <a16:creationId xmlns:a16="http://schemas.microsoft.com/office/drawing/2014/main" id="{E71EC2E2-1584-3F46-8D45-07E521F90B80}"/>
                </a:ext>
              </a:extLst>
            </p:cNvPr>
            <p:cNvPicPr>
              <a:picLocks noChangeAspect="1" noChangeArrowheads="1"/>
            </p:cNvPicPr>
            <p:nvPr/>
          </p:nvPicPr>
          <p:blipFill>
            <a:blip r:embed="rId31" cstate="email">
              <a:extLst>
                <a:ext uri="{BEBA8EAE-BF5A-486C-A8C5-ECC9F3942E4B}">
                  <a14:imgProps xmlns:a14="http://schemas.microsoft.com/office/drawing/2010/main">
                    <a14:imgLayer r:embed="rId33">
                      <a14:imgEffect>
                        <a14:backgroundRemoval t="4000" b="95556" l="5778" r="93333">
                          <a14:foregroundMark x1="51111" y1="6667" x2="39111" y2="8889"/>
                          <a14:foregroundMark x1="41333" y1="6222" x2="53333" y2="4444"/>
                          <a14:foregroundMark x1="91758" y1="59420" x2="92000" y2="61778"/>
                          <a14:foregroundMark x1="91609" y1="57971" x2="91758" y2="59420"/>
                          <a14:foregroundMark x1="91460" y1="56522" x2="91609" y2="57971"/>
                          <a14:foregroundMark x1="91163" y1="53623" x2="91460" y2="56522"/>
                          <a14:foregroundMark x1="89825" y1="40580" x2="91163" y2="53623"/>
                          <a14:foregroundMark x1="89231" y1="34783" x2="89825" y2="40580"/>
                          <a14:foregroundMark x1="88934" y1="31884" x2="89231" y2="34783"/>
                          <a14:foregroundMark x1="88444" y1="27111" x2="88934" y2="31884"/>
                          <a14:foregroundMark x1="77817" y1="53623" x2="74222" y2="51556"/>
                          <a14:foregroundMark x1="82859" y1="56522" x2="77817" y2="53623"/>
                          <a14:foregroundMark x1="85379" y1="57971" x2="82859" y2="56522"/>
                          <a14:foregroundMark x1="87899" y1="59420" x2="85379" y2="57971"/>
                          <a14:foregroundMark x1="92000" y1="61778" x2="87899" y2="59420"/>
                          <a14:foregroundMark x1="65161" y1="63768" x2="64000" y2="65333"/>
                          <a14:foregroundMark x1="68387" y1="59420" x2="65161" y2="63768"/>
                          <a14:foregroundMark x1="69462" y1="57971" x2="68387" y2="59420"/>
                          <a14:foregroundMark x1="70537" y1="56522" x2="69462" y2="57971"/>
                          <a14:foregroundMark x1="72688" y1="53623" x2="70537" y2="56522"/>
                          <a14:foregroundMark x1="74222" y1="51556" x2="72688" y2="53623"/>
                          <a14:foregroundMark x1="60668" y1="81159" x2="60444" y2="82222"/>
                          <a14:foregroundMark x1="61487" y1="77272" x2="60668" y2="81159"/>
                          <a14:foregroundMark x1="62499" y1="72464" x2="62186" y2="73951"/>
                          <a14:foregroundMark x1="63109" y1="69565" x2="62499" y2="72464"/>
                          <a14:foregroundMark x1="63719" y1="66667" x2="63109" y2="69565"/>
                          <a14:foregroundMark x1="64000" y1="65333" x2="63719" y2="66667"/>
                          <a14:foregroundMark x1="58975" y1="84058" x2="49778" y2="95556"/>
                          <a14:foregroundMark x1="60134" y1="82609" x2="58975" y2="84058"/>
                          <a14:foregroundMark x1="60444" y1="82222" x2="60134" y2="82609"/>
                          <a14:foregroundMark x1="49778" y1="95556" x2="36000" y2="88444"/>
                          <a14:foregroundMark x1="64250" y1="57971" x2="64444" y2="56889"/>
                          <a14:foregroundMark x1="63990" y1="59420" x2="64250" y2="57971"/>
                          <a14:foregroundMark x1="63209" y1="63768" x2="63990" y2="59420"/>
                          <a14:foregroundMark x1="62689" y1="66667" x2="63209" y2="63768"/>
                          <a14:foregroundMark x1="62169" y1="69565" x2="62689" y2="66667"/>
                          <a14:foregroundMark x1="61649" y1="72464" x2="62169" y2="69565"/>
                          <a14:foregroundMark x1="61430" y1="73682" x2="61649" y2="72464"/>
                          <a14:foregroundMark x1="68494" y1="53623" x2="78222" y2="45778"/>
                          <a14:foregroundMark x1="64899" y1="56522" x2="68494" y2="53623"/>
                          <a14:foregroundMark x1="64444" y1="56889" x2="64899" y2="56522"/>
                          <a14:foregroundMark x1="81394" y1="69565" x2="81778" y2="72444"/>
                          <a14:foregroundMark x1="81008" y1="66667" x2="81394" y2="69565"/>
                          <a14:foregroundMark x1="80621" y1="63768" x2="81008" y2="66667"/>
                          <a14:foregroundMark x1="80041" y1="59420" x2="80621" y2="63768"/>
                          <a14:foregroundMark x1="79848" y1="57971" x2="80041" y2="59420"/>
                          <a14:foregroundMark x1="79655" y1="56522" x2="79848" y2="57971"/>
                          <a14:foregroundMark x1="79268" y1="53623" x2="79655" y2="56522"/>
                          <a14:foregroundMark x1="78222" y1="45778" x2="79268" y2="53623"/>
                          <a14:foregroundMark x1="6256" y1="62319" x2="6222" y2="62667"/>
                          <a14:foregroundMark x1="7953" y1="44928" x2="7246" y2="52174"/>
                          <a14:foregroundMark x1="9778" y1="26222" x2="7953" y2="44928"/>
                          <a14:foregroundMark x1="8915" y1="75362" x2="9333" y2="77333"/>
                          <a14:foregroundMark x1="7685" y1="69565" x2="8915" y2="75362"/>
                          <a14:foregroundMark x1="6763" y1="65217" x2="7685" y2="69565"/>
                          <a14:foregroundMark x1="6222" y1="62667" x2="6763" y2="65217"/>
                          <a14:foregroundMark x1="93289" y1="72464" x2="93333" y2="73333"/>
                          <a14:foregroundMark x1="93142" y1="69565" x2="93289" y2="72464"/>
                          <a14:foregroundMark x1="92996" y1="66667" x2="93142" y2="69565"/>
                          <a14:foregroundMark x1="92850" y1="63768" x2="92996" y2="66667"/>
                          <a14:foregroundMark x1="92630" y1="59420" x2="92850" y2="63768"/>
                          <a14:foregroundMark x1="92557" y1="57971" x2="92630" y2="59420"/>
                          <a14:foregroundMark x1="92484" y1="56522" x2="92557" y2="57971"/>
                          <a14:foregroundMark x1="92337" y1="53623" x2="92484" y2="56522"/>
                          <a14:foregroundMark x1="91679" y1="40580" x2="92337" y2="53623"/>
                          <a14:foregroundMark x1="91386" y1="34783" x2="91679" y2="40580"/>
                          <a14:foregroundMark x1="91240" y1="31884" x2="91386" y2="34783"/>
                          <a14:foregroundMark x1="91111" y1="29333" x2="91240" y2="31884"/>
                          <a14:foregroundMark x1="90566" y1="82609" x2="90566" y2="84058"/>
                          <a14:foregroundMark x1="90566" y1="81159" x2="90566" y2="82609"/>
                          <a14:foregroundMark x1="90566" y1="79710" x2="90566" y2="81159"/>
                          <a14:foregroundMark x1="90566" y1="78261" x2="90566" y2="79710"/>
                          <a14:foregroundMark x1="90566" y1="76812" x2="90566" y2="78261"/>
                          <a14:foregroundMark x1="90566" y1="56522" x2="90566" y2="76812"/>
                          <a14:foregroundMark x1="90566" y1="55700" x2="90566" y2="56522"/>
                          <a14:foregroundMark x1="90566" y1="26087" x2="90566" y2="41207"/>
                          <a14:backgroundMark x1="0" y1="60870" x2="0" y2="60870"/>
                          <a14:backgroundMark x1="0" y1="79710" x2="0" y2="62319"/>
                          <a14:backgroundMark x1="0" y1="52174" x2="0" y2="62319"/>
                          <a14:backgroundMark x1="3774" y1="79710" x2="3774" y2="79710"/>
                          <a14:backgroundMark x1="7547" y1="78261" x2="7547" y2="78261"/>
                          <a14:backgroundMark x1="3774" y1="75362" x2="3774" y2="75362"/>
                          <a14:backgroundMark x1="1887" y1="69565" x2="1887" y2="69565"/>
                          <a14:backgroundMark x1="1887" y1="65217" x2="1887" y2="65217"/>
                          <a14:backgroundMark x1="7547" y1="81159" x2="7547" y2="81159"/>
                          <a14:backgroundMark x1="7547" y1="78261" x2="7547" y2="78261"/>
                          <a14:backgroundMark x1="5660" y1="79710" x2="5660" y2="79710"/>
                          <a14:backgroundMark x1="5660" y1="81159" x2="5660" y2="81159"/>
                          <a14:backgroundMark x1="7547" y1="81159" x2="3774" y2="79710"/>
                          <a14:backgroundMark x1="0" y1="55072" x2="0" y2="55072"/>
                          <a14:backgroundMark x1="0" y1="44928" x2="0" y2="44928"/>
                          <a14:backgroundMark x1="98113" y1="82609" x2="98113" y2="82609"/>
                          <a14:backgroundMark x1="98113" y1="81159" x2="98113" y2="81159"/>
                          <a14:backgroundMark x1="98113" y1="79710" x2="98113" y2="79710"/>
                          <a14:backgroundMark x1="98113" y1="78261" x2="98113" y2="78261"/>
                          <a14:backgroundMark x1="98113" y1="73913" x2="98113" y2="59420"/>
                          <a14:backgroundMark x1="84906" y1="84058" x2="84906" y2="84058"/>
                          <a14:backgroundMark x1="88679" y1="84058" x2="88679" y2="84058"/>
                          <a14:backgroundMark x1="92453" y1="81159" x2="92453" y2="81159"/>
                          <a14:backgroundMark x1="90566" y1="84058" x2="88679" y2="86957"/>
                          <a14:backgroundMark x1="88679" y1="82609" x2="88679" y2="82609"/>
                          <a14:backgroundMark x1="88679" y1="81159" x2="88679" y2="81159"/>
                          <a14:backgroundMark x1="92453" y1="76812" x2="92453" y2="76812"/>
                          <a14:backgroundMark x1="94340" y1="56522" x2="94340" y2="56522"/>
                        </a14:backgroundRemoval>
                      </a14:imgEffect>
                    </a14:imgLayer>
                  </a14:imgProps>
                </a:ext>
                <a:ext uri="{28A0092B-C50C-407E-A947-70E740481C1C}">
                  <a14:useLocalDpi xmlns:a14="http://schemas.microsoft.com/office/drawing/2010/main"/>
                </a:ext>
              </a:extLst>
            </a:blip>
            <a:srcRect/>
            <a:stretch>
              <a:fillRect/>
            </a:stretch>
          </p:blipFill>
          <p:spPr bwMode="auto">
            <a:xfrm>
              <a:off x="1414763" y="3796315"/>
              <a:ext cx="298699" cy="33271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4" descr="Image result for npm">
              <a:extLst>
                <a:ext uri="{FF2B5EF4-FFF2-40B4-BE49-F238E27FC236}">
                  <a16:creationId xmlns:a16="http://schemas.microsoft.com/office/drawing/2014/main" id="{A81DD087-4D7B-BC46-8086-EF791CC20738}"/>
                </a:ext>
              </a:extLst>
            </p:cNvPr>
            <p:cNvPicPr>
              <a:picLocks noChangeAspect="1" noChangeArrowheads="1"/>
            </p:cNvPicPr>
            <p:nvPr/>
          </p:nvPicPr>
          <p:blipFill>
            <a:blip r:embed="rId31" cstate="email">
              <a:extLst>
                <a:ext uri="{BEBA8EAE-BF5A-486C-A8C5-ECC9F3942E4B}">
                  <a14:imgProps xmlns:a14="http://schemas.microsoft.com/office/drawing/2010/main">
                    <a14:imgLayer r:embed="rId33">
                      <a14:imgEffect>
                        <a14:backgroundRemoval t="4000" b="95556" l="5778" r="93333">
                          <a14:foregroundMark x1="51111" y1="6667" x2="39111" y2="8889"/>
                          <a14:foregroundMark x1="41333" y1="6222" x2="53333" y2="4444"/>
                          <a14:foregroundMark x1="91758" y1="59420" x2="92000" y2="61778"/>
                          <a14:foregroundMark x1="91609" y1="57971" x2="91758" y2="59420"/>
                          <a14:foregroundMark x1="91460" y1="56522" x2="91609" y2="57971"/>
                          <a14:foregroundMark x1="91163" y1="53623" x2="91460" y2="56522"/>
                          <a14:foregroundMark x1="89825" y1="40580" x2="91163" y2="53623"/>
                          <a14:foregroundMark x1="89231" y1="34783" x2="89825" y2="40580"/>
                          <a14:foregroundMark x1="88934" y1="31884" x2="89231" y2="34783"/>
                          <a14:foregroundMark x1="88444" y1="27111" x2="88934" y2="31884"/>
                          <a14:foregroundMark x1="77817" y1="53623" x2="74222" y2="51556"/>
                          <a14:foregroundMark x1="82859" y1="56522" x2="77817" y2="53623"/>
                          <a14:foregroundMark x1="85379" y1="57971" x2="82859" y2="56522"/>
                          <a14:foregroundMark x1="87899" y1="59420" x2="85379" y2="57971"/>
                          <a14:foregroundMark x1="92000" y1="61778" x2="87899" y2="59420"/>
                          <a14:foregroundMark x1="65161" y1="63768" x2="64000" y2="65333"/>
                          <a14:foregroundMark x1="68387" y1="59420" x2="65161" y2="63768"/>
                          <a14:foregroundMark x1="69462" y1="57971" x2="68387" y2="59420"/>
                          <a14:foregroundMark x1="70537" y1="56522" x2="69462" y2="57971"/>
                          <a14:foregroundMark x1="72688" y1="53623" x2="70537" y2="56522"/>
                          <a14:foregroundMark x1="74222" y1="51556" x2="72688" y2="53623"/>
                          <a14:foregroundMark x1="60668" y1="81159" x2="60444" y2="82222"/>
                          <a14:foregroundMark x1="61487" y1="77272" x2="60668" y2="81159"/>
                          <a14:foregroundMark x1="62499" y1="72464" x2="62186" y2="73951"/>
                          <a14:foregroundMark x1="63109" y1="69565" x2="62499" y2="72464"/>
                          <a14:foregroundMark x1="63719" y1="66667" x2="63109" y2="69565"/>
                          <a14:foregroundMark x1="64000" y1="65333" x2="63719" y2="66667"/>
                          <a14:foregroundMark x1="58975" y1="84058" x2="49778" y2="95556"/>
                          <a14:foregroundMark x1="60134" y1="82609" x2="58975" y2="84058"/>
                          <a14:foregroundMark x1="60444" y1="82222" x2="60134" y2="82609"/>
                          <a14:foregroundMark x1="49778" y1="95556" x2="36000" y2="88444"/>
                          <a14:foregroundMark x1="64250" y1="57971" x2="64444" y2="56889"/>
                          <a14:foregroundMark x1="63990" y1="59420" x2="64250" y2="57971"/>
                          <a14:foregroundMark x1="63209" y1="63768" x2="63990" y2="59420"/>
                          <a14:foregroundMark x1="62689" y1="66667" x2="63209" y2="63768"/>
                          <a14:foregroundMark x1="62169" y1="69565" x2="62689" y2="66667"/>
                          <a14:foregroundMark x1="61649" y1="72464" x2="62169" y2="69565"/>
                          <a14:foregroundMark x1="61430" y1="73682" x2="61649" y2="72464"/>
                          <a14:foregroundMark x1="68494" y1="53623" x2="78222" y2="45778"/>
                          <a14:foregroundMark x1="64899" y1="56522" x2="68494" y2="53623"/>
                          <a14:foregroundMark x1="64444" y1="56889" x2="64899" y2="56522"/>
                          <a14:foregroundMark x1="81394" y1="69565" x2="81778" y2="72444"/>
                          <a14:foregroundMark x1="81008" y1="66667" x2="81394" y2="69565"/>
                          <a14:foregroundMark x1="80621" y1="63768" x2="81008" y2="66667"/>
                          <a14:foregroundMark x1="80041" y1="59420" x2="80621" y2="63768"/>
                          <a14:foregroundMark x1="79848" y1="57971" x2="80041" y2="59420"/>
                          <a14:foregroundMark x1="79655" y1="56522" x2="79848" y2="57971"/>
                          <a14:foregroundMark x1="79268" y1="53623" x2="79655" y2="56522"/>
                          <a14:foregroundMark x1="78222" y1="45778" x2="79268" y2="53623"/>
                          <a14:foregroundMark x1="6256" y1="62319" x2="6222" y2="62667"/>
                          <a14:foregroundMark x1="7953" y1="44928" x2="7246" y2="52174"/>
                          <a14:foregroundMark x1="9778" y1="26222" x2="7953" y2="44928"/>
                          <a14:foregroundMark x1="8915" y1="75362" x2="9333" y2="77333"/>
                          <a14:foregroundMark x1="7685" y1="69565" x2="8915" y2="75362"/>
                          <a14:foregroundMark x1="6763" y1="65217" x2="7685" y2="69565"/>
                          <a14:foregroundMark x1="6222" y1="62667" x2="6763" y2="65217"/>
                          <a14:foregroundMark x1="93289" y1="72464" x2="93333" y2="73333"/>
                          <a14:foregroundMark x1="93142" y1="69565" x2="93289" y2="72464"/>
                          <a14:foregroundMark x1="92996" y1="66667" x2="93142" y2="69565"/>
                          <a14:foregroundMark x1="92850" y1="63768" x2="92996" y2="66667"/>
                          <a14:foregroundMark x1="92630" y1="59420" x2="92850" y2="63768"/>
                          <a14:foregroundMark x1="92557" y1="57971" x2="92630" y2="59420"/>
                          <a14:foregroundMark x1="92484" y1="56522" x2="92557" y2="57971"/>
                          <a14:foregroundMark x1="92337" y1="53623" x2="92484" y2="56522"/>
                          <a14:foregroundMark x1="91679" y1="40580" x2="92337" y2="53623"/>
                          <a14:foregroundMark x1="91386" y1="34783" x2="91679" y2="40580"/>
                          <a14:foregroundMark x1="91240" y1="31884" x2="91386" y2="34783"/>
                          <a14:foregroundMark x1="91111" y1="29333" x2="91240" y2="31884"/>
                          <a14:foregroundMark x1="90566" y1="82609" x2="90566" y2="84058"/>
                          <a14:foregroundMark x1="90566" y1="81159" x2="90566" y2="82609"/>
                          <a14:foregroundMark x1="90566" y1="79710" x2="90566" y2="81159"/>
                          <a14:foregroundMark x1="90566" y1="78261" x2="90566" y2="79710"/>
                          <a14:foregroundMark x1="90566" y1="76812" x2="90566" y2="78261"/>
                          <a14:foregroundMark x1="90566" y1="56522" x2="90566" y2="76812"/>
                          <a14:foregroundMark x1="90566" y1="55700" x2="90566" y2="56522"/>
                          <a14:foregroundMark x1="90566" y1="26087" x2="90566" y2="41207"/>
                          <a14:backgroundMark x1="0" y1="60870" x2="0" y2="60870"/>
                          <a14:backgroundMark x1="0" y1="79710" x2="0" y2="62319"/>
                          <a14:backgroundMark x1="0" y1="52174" x2="0" y2="62319"/>
                          <a14:backgroundMark x1="3774" y1="79710" x2="3774" y2="79710"/>
                          <a14:backgroundMark x1="7547" y1="78261" x2="7547" y2="78261"/>
                          <a14:backgroundMark x1="3774" y1="75362" x2="3774" y2="75362"/>
                          <a14:backgroundMark x1="1887" y1="69565" x2="1887" y2="69565"/>
                          <a14:backgroundMark x1="1887" y1="65217" x2="1887" y2="65217"/>
                          <a14:backgroundMark x1="7547" y1="81159" x2="7547" y2="81159"/>
                          <a14:backgroundMark x1="7547" y1="78261" x2="7547" y2="78261"/>
                          <a14:backgroundMark x1="5660" y1="79710" x2="5660" y2="79710"/>
                          <a14:backgroundMark x1="5660" y1="81159" x2="5660" y2="81159"/>
                          <a14:backgroundMark x1="7547" y1="81159" x2="3774" y2="79710"/>
                          <a14:backgroundMark x1="0" y1="55072" x2="0" y2="55072"/>
                          <a14:backgroundMark x1="0" y1="44928" x2="0" y2="44928"/>
                          <a14:backgroundMark x1="98113" y1="82609" x2="98113" y2="82609"/>
                          <a14:backgroundMark x1="98113" y1="81159" x2="98113" y2="81159"/>
                          <a14:backgroundMark x1="98113" y1="79710" x2="98113" y2="79710"/>
                          <a14:backgroundMark x1="98113" y1="78261" x2="98113" y2="78261"/>
                          <a14:backgroundMark x1="98113" y1="73913" x2="98113" y2="59420"/>
                          <a14:backgroundMark x1="84906" y1="84058" x2="84906" y2="84058"/>
                          <a14:backgroundMark x1="88679" y1="84058" x2="88679" y2="84058"/>
                          <a14:backgroundMark x1="92453" y1="81159" x2="92453" y2="81159"/>
                          <a14:backgroundMark x1="90566" y1="84058" x2="88679" y2="86957"/>
                          <a14:backgroundMark x1="88679" y1="82609" x2="88679" y2="82609"/>
                          <a14:backgroundMark x1="88679" y1="81159" x2="88679" y2="81159"/>
                          <a14:backgroundMark x1="92453" y1="76812" x2="92453" y2="76812"/>
                          <a14:backgroundMark x1="94340" y1="56522" x2="94340" y2="56522"/>
                        </a14:backgroundRemoval>
                      </a14:imgEffect>
                    </a14:imgLayer>
                  </a14:imgProps>
                </a:ext>
                <a:ext uri="{28A0092B-C50C-407E-A947-70E740481C1C}">
                  <a14:useLocalDpi xmlns:a14="http://schemas.microsoft.com/office/drawing/2010/main"/>
                </a:ext>
              </a:extLst>
            </a:blip>
            <a:srcRect/>
            <a:stretch>
              <a:fillRect/>
            </a:stretch>
          </p:blipFill>
          <p:spPr bwMode="auto">
            <a:xfrm>
              <a:off x="1781050" y="3397179"/>
              <a:ext cx="298699" cy="33271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4" descr="Image result for npm">
              <a:extLst>
                <a:ext uri="{FF2B5EF4-FFF2-40B4-BE49-F238E27FC236}">
                  <a16:creationId xmlns:a16="http://schemas.microsoft.com/office/drawing/2014/main" id="{6AD648A3-3477-BB43-B57A-462CF5F0C1D2}"/>
                </a:ext>
              </a:extLst>
            </p:cNvPr>
            <p:cNvPicPr>
              <a:picLocks noChangeAspect="1" noChangeArrowheads="1"/>
            </p:cNvPicPr>
            <p:nvPr/>
          </p:nvPicPr>
          <p:blipFill>
            <a:blip r:embed="rId31" cstate="email">
              <a:extLst>
                <a:ext uri="{BEBA8EAE-BF5A-486C-A8C5-ECC9F3942E4B}">
                  <a14:imgProps xmlns:a14="http://schemas.microsoft.com/office/drawing/2010/main">
                    <a14:imgLayer r:embed="rId33">
                      <a14:imgEffect>
                        <a14:backgroundRemoval t="4000" b="95556" l="5778" r="93333">
                          <a14:foregroundMark x1="51111" y1="6667" x2="39111" y2="8889"/>
                          <a14:foregroundMark x1="41333" y1="6222" x2="53333" y2="4444"/>
                          <a14:foregroundMark x1="91758" y1="59420" x2="92000" y2="61778"/>
                          <a14:foregroundMark x1="91609" y1="57971" x2="91758" y2="59420"/>
                          <a14:foregroundMark x1="91460" y1="56522" x2="91609" y2="57971"/>
                          <a14:foregroundMark x1="91163" y1="53623" x2="91460" y2="56522"/>
                          <a14:foregroundMark x1="89825" y1="40580" x2="91163" y2="53623"/>
                          <a14:foregroundMark x1="89231" y1="34783" x2="89825" y2="40580"/>
                          <a14:foregroundMark x1="88934" y1="31884" x2="89231" y2="34783"/>
                          <a14:foregroundMark x1="88444" y1="27111" x2="88934" y2="31884"/>
                          <a14:foregroundMark x1="77817" y1="53623" x2="74222" y2="51556"/>
                          <a14:foregroundMark x1="82859" y1="56522" x2="77817" y2="53623"/>
                          <a14:foregroundMark x1="85379" y1="57971" x2="82859" y2="56522"/>
                          <a14:foregroundMark x1="87899" y1="59420" x2="85379" y2="57971"/>
                          <a14:foregroundMark x1="92000" y1="61778" x2="87899" y2="59420"/>
                          <a14:foregroundMark x1="65161" y1="63768" x2="64000" y2="65333"/>
                          <a14:foregroundMark x1="68387" y1="59420" x2="65161" y2="63768"/>
                          <a14:foregroundMark x1="69462" y1="57971" x2="68387" y2="59420"/>
                          <a14:foregroundMark x1="70537" y1="56522" x2="69462" y2="57971"/>
                          <a14:foregroundMark x1="72688" y1="53623" x2="70537" y2="56522"/>
                          <a14:foregroundMark x1="74222" y1="51556" x2="72688" y2="53623"/>
                          <a14:foregroundMark x1="60668" y1="81159" x2="60444" y2="82222"/>
                          <a14:foregroundMark x1="61487" y1="77272" x2="60668" y2="81159"/>
                          <a14:foregroundMark x1="62499" y1="72464" x2="62186" y2="73951"/>
                          <a14:foregroundMark x1="63109" y1="69565" x2="62499" y2="72464"/>
                          <a14:foregroundMark x1="63719" y1="66667" x2="63109" y2="69565"/>
                          <a14:foregroundMark x1="64000" y1="65333" x2="63719" y2="66667"/>
                          <a14:foregroundMark x1="58975" y1="84058" x2="49778" y2="95556"/>
                          <a14:foregroundMark x1="60134" y1="82609" x2="58975" y2="84058"/>
                          <a14:foregroundMark x1="60444" y1="82222" x2="60134" y2="82609"/>
                          <a14:foregroundMark x1="49778" y1="95556" x2="36000" y2="88444"/>
                          <a14:foregroundMark x1="64250" y1="57971" x2="64444" y2="56889"/>
                          <a14:foregroundMark x1="63990" y1="59420" x2="64250" y2="57971"/>
                          <a14:foregroundMark x1="63209" y1="63768" x2="63990" y2="59420"/>
                          <a14:foregroundMark x1="62689" y1="66667" x2="63209" y2="63768"/>
                          <a14:foregroundMark x1="62169" y1="69565" x2="62689" y2="66667"/>
                          <a14:foregroundMark x1="61649" y1="72464" x2="62169" y2="69565"/>
                          <a14:foregroundMark x1="61430" y1="73682" x2="61649" y2="72464"/>
                          <a14:foregroundMark x1="68494" y1="53623" x2="78222" y2="45778"/>
                          <a14:foregroundMark x1="64899" y1="56522" x2="68494" y2="53623"/>
                          <a14:foregroundMark x1="64444" y1="56889" x2="64899" y2="56522"/>
                          <a14:foregroundMark x1="81394" y1="69565" x2="81778" y2="72444"/>
                          <a14:foregroundMark x1="81008" y1="66667" x2="81394" y2="69565"/>
                          <a14:foregroundMark x1="80621" y1="63768" x2="81008" y2="66667"/>
                          <a14:foregroundMark x1="80041" y1="59420" x2="80621" y2="63768"/>
                          <a14:foregroundMark x1="79848" y1="57971" x2="80041" y2="59420"/>
                          <a14:foregroundMark x1="79655" y1="56522" x2="79848" y2="57971"/>
                          <a14:foregroundMark x1="79268" y1="53623" x2="79655" y2="56522"/>
                          <a14:foregroundMark x1="78222" y1="45778" x2="79268" y2="53623"/>
                          <a14:foregroundMark x1="6256" y1="62319" x2="6222" y2="62667"/>
                          <a14:foregroundMark x1="7953" y1="44928" x2="7246" y2="52174"/>
                          <a14:foregroundMark x1="9778" y1="26222" x2="7953" y2="44928"/>
                          <a14:foregroundMark x1="8915" y1="75362" x2="9333" y2="77333"/>
                          <a14:foregroundMark x1="7685" y1="69565" x2="8915" y2="75362"/>
                          <a14:foregroundMark x1="6763" y1="65217" x2="7685" y2="69565"/>
                          <a14:foregroundMark x1="6222" y1="62667" x2="6763" y2="65217"/>
                          <a14:foregroundMark x1="93289" y1="72464" x2="93333" y2="73333"/>
                          <a14:foregroundMark x1="93142" y1="69565" x2="93289" y2="72464"/>
                          <a14:foregroundMark x1="92996" y1="66667" x2="93142" y2="69565"/>
                          <a14:foregroundMark x1="92850" y1="63768" x2="92996" y2="66667"/>
                          <a14:foregroundMark x1="92630" y1="59420" x2="92850" y2="63768"/>
                          <a14:foregroundMark x1="92557" y1="57971" x2="92630" y2="59420"/>
                          <a14:foregroundMark x1="92484" y1="56522" x2="92557" y2="57971"/>
                          <a14:foregroundMark x1="92337" y1="53623" x2="92484" y2="56522"/>
                          <a14:foregroundMark x1="91679" y1="40580" x2="92337" y2="53623"/>
                          <a14:foregroundMark x1="91386" y1="34783" x2="91679" y2="40580"/>
                          <a14:foregroundMark x1="91240" y1="31884" x2="91386" y2="34783"/>
                          <a14:foregroundMark x1="91111" y1="29333" x2="91240" y2="31884"/>
                          <a14:foregroundMark x1="90566" y1="82609" x2="90566" y2="84058"/>
                          <a14:foregroundMark x1="90566" y1="81159" x2="90566" y2="82609"/>
                          <a14:foregroundMark x1="90566" y1="79710" x2="90566" y2="81159"/>
                          <a14:foregroundMark x1="90566" y1="78261" x2="90566" y2="79710"/>
                          <a14:foregroundMark x1="90566" y1="76812" x2="90566" y2="78261"/>
                          <a14:foregroundMark x1="90566" y1="56522" x2="90566" y2="76812"/>
                          <a14:foregroundMark x1="90566" y1="55700" x2="90566" y2="56522"/>
                          <a14:foregroundMark x1="90566" y1="26087" x2="90566" y2="41207"/>
                          <a14:backgroundMark x1="0" y1="60870" x2="0" y2="60870"/>
                          <a14:backgroundMark x1="0" y1="79710" x2="0" y2="62319"/>
                          <a14:backgroundMark x1="0" y1="52174" x2="0" y2="62319"/>
                          <a14:backgroundMark x1="3774" y1="79710" x2="3774" y2="79710"/>
                          <a14:backgroundMark x1="7547" y1="78261" x2="7547" y2="78261"/>
                          <a14:backgroundMark x1="3774" y1="75362" x2="3774" y2="75362"/>
                          <a14:backgroundMark x1="1887" y1="69565" x2="1887" y2="69565"/>
                          <a14:backgroundMark x1="1887" y1="65217" x2="1887" y2="65217"/>
                          <a14:backgroundMark x1="7547" y1="81159" x2="7547" y2="81159"/>
                          <a14:backgroundMark x1="7547" y1="78261" x2="7547" y2="78261"/>
                          <a14:backgroundMark x1="5660" y1="79710" x2="5660" y2="79710"/>
                          <a14:backgroundMark x1="5660" y1="81159" x2="5660" y2="81159"/>
                          <a14:backgroundMark x1="7547" y1="81159" x2="3774" y2="79710"/>
                          <a14:backgroundMark x1="0" y1="55072" x2="0" y2="55072"/>
                          <a14:backgroundMark x1="0" y1="44928" x2="0" y2="44928"/>
                          <a14:backgroundMark x1="98113" y1="82609" x2="98113" y2="82609"/>
                          <a14:backgroundMark x1="98113" y1="81159" x2="98113" y2="81159"/>
                          <a14:backgroundMark x1="98113" y1="79710" x2="98113" y2="79710"/>
                          <a14:backgroundMark x1="98113" y1="78261" x2="98113" y2="78261"/>
                          <a14:backgroundMark x1="98113" y1="73913" x2="98113" y2="59420"/>
                          <a14:backgroundMark x1="84906" y1="84058" x2="84906" y2="84058"/>
                          <a14:backgroundMark x1="88679" y1="84058" x2="88679" y2="84058"/>
                          <a14:backgroundMark x1="92453" y1="81159" x2="92453" y2="81159"/>
                          <a14:backgroundMark x1="90566" y1="84058" x2="88679" y2="86957"/>
                          <a14:backgroundMark x1="88679" y1="82609" x2="88679" y2="82609"/>
                          <a14:backgroundMark x1="88679" y1="81159" x2="88679" y2="81159"/>
                          <a14:backgroundMark x1="92453" y1="76812" x2="92453" y2="76812"/>
                          <a14:backgroundMark x1="94340" y1="56522" x2="94340" y2="56522"/>
                        </a14:backgroundRemoval>
                      </a14:imgEffect>
                    </a14:imgLayer>
                  </a14:imgProps>
                </a:ext>
                <a:ext uri="{28A0092B-C50C-407E-A947-70E740481C1C}">
                  <a14:useLocalDpi xmlns:a14="http://schemas.microsoft.com/office/drawing/2010/main"/>
                </a:ext>
              </a:extLst>
            </a:blip>
            <a:srcRect/>
            <a:stretch>
              <a:fillRect/>
            </a:stretch>
          </p:blipFill>
          <p:spPr bwMode="auto">
            <a:xfrm>
              <a:off x="1624131" y="3493627"/>
              <a:ext cx="298699" cy="33271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4" descr="Image result for npm">
              <a:extLst>
                <a:ext uri="{FF2B5EF4-FFF2-40B4-BE49-F238E27FC236}">
                  <a16:creationId xmlns:a16="http://schemas.microsoft.com/office/drawing/2014/main" id="{79422848-1D14-744A-931D-A011E42469CB}"/>
                </a:ext>
              </a:extLst>
            </p:cNvPr>
            <p:cNvPicPr>
              <a:picLocks noChangeAspect="1" noChangeArrowheads="1"/>
            </p:cNvPicPr>
            <p:nvPr/>
          </p:nvPicPr>
          <p:blipFill>
            <a:blip r:embed="rId31" cstate="email">
              <a:extLst>
                <a:ext uri="{BEBA8EAE-BF5A-486C-A8C5-ECC9F3942E4B}">
                  <a14:imgProps xmlns:a14="http://schemas.microsoft.com/office/drawing/2010/main">
                    <a14:imgLayer r:embed="rId33">
                      <a14:imgEffect>
                        <a14:backgroundRemoval t="4000" b="95556" l="5778" r="93333">
                          <a14:foregroundMark x1="51111" y1="6667" x2="39111" y2="8889"/>
                          <a14:foregroundMark x1="41333" y1="6222" x2="53333" y2="4444"/>
                          <a14:foregroundMark x1="91758" y1="59420" x2="92000" y2="61778"/>
                          <a14:foregroundMark x1="91609" y1="57971" x2="91758" y2="59420"/>
                          <a14:foregroundMark x1="91460" y1="56522" x2="91609" y2="57971"/>
                          <a14:foregroundMark x1="91163" y1="53623" x2="91460" y2="56522"/>
                          <a14:foregroundMark x1="89825" y1="40580" x2="91163" y2="53623"/>
                          <a14:foregroundMark x1="89231" y1="34783" x2="89825" y2="40580"/>
                          <a14:foregroundMark x1="88934" y1="31884" x2="89231" y2="34783"/>
                          <a14:foregroundMark x1="88444" y1="27111" x2="88934" y2="31884"/>
                          <a14:foregroundMark x1="77817" y1="53623" x2="74222" y2="51556"/>
                          <a14:foregroundMark x1="82859" y1="56522" x2="77817" y2="53623"/>
                          <a14:foregroundMark x1="85379" y1="57971" x2="82859" y2="56522"/>
                          <a14:foregroundMark x1="87899" y1="59420" x2="85379" y2="57971"/>
                          <a14:foregroundMark x1="92000" y1="61778" x2="87899" y2="59420"/>
                          <a14:foregroundMark x1="65161" y1="63768" x2="64000" y2="65333"/>
                          <a14:foregroundMark x1="68387" y1="59420" x2="65161" y2="63768"/>
                          <a14:foregroundMark x1="69462" y1="57971" x2="68387" y2="59420"/>
                          <a14:foregroundMark x1="70537" y1="56522" x2="69462" y2="57971"/>
                          <a14:foregroundMark x1="72688" y1="53623" x2="70537" y2="56522"/>
                          <a14:foregroundMark x1="74222" y1="51556" x2="72688" y2="53623"/>
                          <a14:foregroundMark x1="60668" y1="81159" x2="60444" y2="82222"/>
                          <a14:foregroundMark x1="61487" y1="77272" x2="60668" y2="81159"/>
                          <a14:foregroundMark x1="62499" y1="72464" x2="62186" y2="73951"/>
                          <a14:foregroundMark x1="63109" y1="69565" x2="62499" y2="72464"/>
                          <a14:foregroundMark x1="63719" y1="66667" x2="63109" y2="69565"/>
                          <a14:foregroundMark x1="64000" y1="65333" x2="63719" y2="66667"/>
                          <a14:foregroundMark x1="58975" y1="84058" x2="49778" y2="95556"/>
                          <a14:foregroundMark x1="60134" y1="82609" x2="58975" y2="84058"/>
                          <a14:foregroundMark x1="60444" y1="82222" x2="60134" y2="82609"/>
                          <a14:foregroundMark x1="49778" y1="95556" x2="36000" y2="88444"/>
                          <a14:foregroundMark x1="64250" y1="57971" x2="64444" y2="56889"/>
                          <a14:foregroundMark x1="63990" y1="59420" x2="64250" y2="57971"/>
                          <a14:foregroundMark x1="63209" y1="63768" x2="63990" y2="59420"/>
                          <a14:foregroundMark x1="62689" y1="66667" x2="63209" y2="63768"/>
                          <a14:foregroundMark x1="62169" y1="69565" x2="62689" y2="66667"/>
                          <a14:foregroundMark x1="61649" y1="72464" x2="62169" y2="69565"/>
                          <a14:foregroundMark x1="61430" y1="73682" x2="61649" y2="72464"/>
                          <a14:foregroundMark x1="68494" y1="53623" x2="78222" y2="45778"/>
                          <a14:foregroundMark x1="64899" y1="56522" x2="68494" y2="53623"/>
                          <a14:foregroundMark x1="64444" y1="56889" x2="64899" y2="56522"/>
                          <a14:foregroundMark x1="81394" y1="69565" x2="81778" y2="72444"/>
                          <a14:foregroundMark x1="81008" y1="66667" x2="81394" y2="69565"/>
                          <a14:foregroundMark x1="80621" y1="63768" x2="81008" y2="66667"/>
                          <a14:foregroundMark x1="80041" y1="59420" x2="80621" y2="63768"/>
                          <a14:foregroundMark x1="79848" y1="57971" x2="80041" y2="59420"/>
                          <a14:foregroundMark x1="79655" y1="56522" x2="79848" y2="57971"/>
                          <a14:foregroundMark x1="79268" y1="53623" x2="79655" y2="56522"/>
                          <a14:foregroundMark x1="78222" y1="45778" x2="79268" y2="53623"/>
                          <a14:foregroundMark x1="6256" y1="62319" x2="6222" y2="62667"/>
                          <a14:foregroundMark x1="7953" y1="44928" x2="7246" y2="52174"/>
                          <a14:foregroundMark x1="9778" y1="26222" x2="7953" y2="44928"/>
                          <a14:foregroundMark x1="8915" y1="75362" x2="9333" y2="77333"/>
                          <a14:foregroundMark x1="7685" y1="69565" x2="8915" y2="75362"/>
                          <a14:foregroundMark x1="6763" y1="65217" x2="7685" y2="69565"/>
                          <a14:foregroundMark x1="6222" y1="62667" x2="6763" y2="65217"/>
                          <a14:foregroundMark x1="93289" y1="72464" x2="93333" y2="73333"/>
                          <a14:foregroundMark x1="93142" y1="69565" x2="93289" y2="72464"/>
                          <a14:foregroundMark x1="92996" y1="66667" x2="93142" y2="69565"/>
                          <a14:foregroundMark x1="92850" y1="63768" x2="92996" y2="66667"/>
                          <a14:foregroundMark x1="92630" y1="59420" x2="92850" y2="63768"/>
                          <a14:foregroundMark x1="92557" y1="57971" x2="92630" y2="59420"/>
                          <a14:foregroundMark x1="92484" y1="56522" x2="92557" y2="57971"/>
                          <a14:foregroundMark x1="92337" y1="53623" x2="92484" y2="56522"/>
                          <a14:foregroundMark x1="91679" y1="40580" x2="92337" y2="53623"/>
                          <a14:foregroundMark x1="91386" y1="34783" x2="91679" y2="40580"/>
                          <a14:foregroundMark x1="91240" y1="31884" x2="91386" y2="34783"/>
                          <a14:foregroundMark x1="91111" y1="29333" x2="91240" y2="31884"/>
                          <a14:foregroundMark x1="90566" y1="82609" x2="90566" y2="84058"/>
                          <a14:foregroundMark x1="90566" y1="81159" x2="90566" y2="82609"/>
                          <a14:foregroundMark x1="90566" y1="79710" x2="90566" y2="81159"/>
                          <a14:foregroundMark x1="90566" y1="78261" x2="90566" y2="79710"/>
                          <a14:foregroundMark x1="90566" y1="76812" x2="90566" y2="78261"/>
                          <a14:foregroundMark x1="90566" y1="56522" x2="90566" y2="76812"/>
                          <a14:foregroundMark x1="90566" y1="55700" x2="90566" y2="56522"/>
                          <a14:foregroundMark x1="90566" y1="26087" x2="90566" y2="41207"/>
                          <a14:backgroundMark x1="0" y1="60870" x2="0" y2="60870"/>
                          <a14:backgroundMark x1="0" y1="79710" x2="0" y2="62319"/>
                          <a14:backgroundMark x1="0" y1="52174" x2="0" y2="62319"/>
                          <a14:backgroundMark x1="3774" y1="79710" x2="3774" y2="79710"/>
                          <a14:backgroundMark x1="7547" y1="78261" x2="7547" y2="78261"/>
                          <a14:backgroundMark x1="3774" y1="75362" x2="3774" y2="75362"/>
                          <a14:backgroundMark x1="1887" y1="69565" x2="1887" y2="69565"/>
                          <a14:backgroundMark x1="1887" y1="65217" x2="1887" y2="65217"/>
                          <a14:backgroundMark x1="7547" y1="81159" x2="7547" y2="81159"/>
                          <a14:backgroundMark x1="7547" y1="78261" x2="7547" y2="78261"/>
                          <a14:backgroundMark x1="5660" y1="79710" x2="5660" y2="79710"/>
                          <a14:backgroundMark x1="5660" y1="81159" x2="5660" y2="81159"/>
                          <a14:backgroundMark x1="7547" y1="81159" x2="3774" y2="79710"/>
                          <a14:backgroundMark x1="0" y1="55072" x2="0" y2="55072"/>
                          <a14:backgroundMark x1="0" y1="44928" x2="0" y2="44928"/>
                          <a14:backgroundMark x1="98113" y1="82609" x2="98113" y2="82609"/>
                          <a14:backgroundMark x1="98113" y1="81159" x2="98113" y2="81159"/>
                          <a14:backgroundMark x1="98113" y1="79710" x2="98113" y2="79710"/>
                          <a14:backgroundMark x1="98113" y1="78261" x2="98113" y2="78261"/>
                          <a14:backgroundMark x1="98113" y1="73913" x2="98113" y2="59420"/>
                          <a14:backgroundMark x1="84906" y1="84058" x2="84906" y2="84058"/>
                          <a14:backgroundMark x1="88679" y1="84058" x2="88679" y2="84058"/>
                          <a14:backgroundMark x1="92453" y1="81159" x2="92453" y2="81159"/>
                          <a14:backgroundMark x1="90566" y1="84058" x2="88679" y2="86957"/>
                          <a14:backgroundMark x1="88679" y1="82609" x2="88679" y2="82609"/>
                          <a14:backgroundMark x1="88679" y1="81159" x2="88679" y2="81159"/>
                          <a14:backgroundMark x1="92453" y1="76812" x2="92453" y2="76812"/>
                          <a14:backgroundMark x1="94340" y1="56522" x2="94340" y2="56522"/>
                        </a14:backgroundRemoval>
                      </a14:imgEffect>
                    </a14:imgLayer>
                  </a14:imgProps>
                </a:ext>
                <a:ext uri="{28A0092B-C50C-407E-A947-70E740481C1C}">
                  <a14:useLocalDpi xmlns:a14="http://schemas.microsoft.com/office/drawing/2010/main"/>
                </a:ext>
              </a:extLst>
            </a:blip>
            <a:srcRect/>
            <a:stretch>
              <a:fillRect/>
            </a:stretch>
          </p:blipFill>
          <p:spPr bwMode="auto">
            <a:xfrm>
              <a:off x="1475984" y="3591342"/>
              <a:ext cx="298699" cy="33271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4" descr="Image result for npm">
              <a:extLst>
                <a:ext uri="{FF2B5EF4-FFF2-40B4-BE49-F238E27FC236}">
                  <a16:creationId xmlns:a16="http://schemas.microsoft.com/office/drawing/2014/main" id="{8A1F6B04-9A47-6944-9D7A-010D812ADE5C}"/>
                </a:ext>
              </a:extLst>
            </p:cNvPr>
            <p:cNvPicPr>
              <a:picLocks noChangeAspect="1" noChangeArrowheads="1"/>
            </p:cNvPicPr>
            <p:nvPr/>
          </p:nvPicPr>
          <p:blipFill>
            <a:blip r:embed="rId31" cstate="email">
              <a:extLst>
                <a:ext uri="{BEBA8EAE-BF5A-486C-A8C5-ECC9F3942E4B}">
                  <a14:imgProps xmlns:a14="http://schemas.microsoft.com/office/drawing/2010/main">
                    <a14:imgLayer r:embed="rId33">
                      <a14:imgEffect>
                        <a14:backgroundRemoval t="4000" b="95556" l="5778" r="93333">
                          <a14:foregroundMark x1="51111" y1="6667" x2="39111" y2="8889"/>
                          <a14:foregroundMark x1="41333" y1="6222" x2="53333" y2="4444"/>
                          <a14:foregroundMark x1="91758" y1="59420" x2="92000" y2="61778"/>
                          <a14:foregroundMark x1="91609" y1="57971" x2="91758" y2="59420"/>
                          <a14:foregroundMark x1="91460" y1="56522" x2="91609" y2="57971"/>
                          <a14:foregroundMark x1="91163" y1="53623" x2="91460" y2="56522"/>
                          <a14:foregroundMark x1="89825" y1="40580" x2="91163" y2="53623"/>
                          <a14:foregroundMark x1="89231" y1="34783" x2="89825" y2="40580"/>
                          <a14:foregroundMark x1="88934" y1="31884" x2="89231" y2="34783"/>
                          <a14:foregroundMark x1="88444" y1="27111" x2="88934" y2="31884"/>
                          <a14:foregroundMark x1="77817" y1="53623" x2="74222" y2="51556"/>
                          <a14:foregroundMark x1="82859" y1="56522" x2="77817" y2="53623"/>
                          <a14:foregroundMark x1="85379" y1="57971" x2="82859" y2="56522"/>
                          <a14:foregroundMark x1="87899" y1="59420" x2="85379" y2="57971"/>
                          <a14:foregroundMark x1="92000" y1="61778" x2="87899" y2="59420"/>
                          <a14:foregroundMark x1="65161" y1="63768" x2="64000" y2="65333"/>
                          <a14:foregroundMark x1="68387" y1="59420" x2="65161" y2="63768"/>
                          <a14:foregroundMark x1="69462" y1="57971" x2="68387" y2="59420"/>
                          <a14:foregroundMark x1="70537" y1="56522" x2="69462" y2="57971"/>
                          <a14:foregroundMark x1="72688" y1="53623" x2="70537" y2="56522"/>
                          <a14:foregroundMark x1="74222" y1="51556" x2="72688" y2="53623"/>
                          <a14:foregroundMark x1="60668" y1="81159" x2="60444" y2="82222"/>
                          <a14:foregroundMark x1="61487" y1="77272" x2="60668" y2="81159"/>
                          <a14:foregroundMark x1="62499" y1="72464" x2="62186" y2="73951"/>
                          <a14:foregroundMark x1="63109" y1="69565" x2="62499" y2="72464"/>
                          <a14:foregroundMark x1="63719" y1="66667" x2="63109" y2="69565"/>
                          <a14:foregroundMark x1="64000" y1="65333" x2="63719" y2="66667"/>
                          <a14:foregroundMark x1="58975" y1="84058" x2="49778" y2="95556"/>
                          <a14:foregroundMark x1="60134" y1="82609" x2="58975" y2="84058"/>
                          <a14:foregroundMark x1="60444" y1="82222" x2="60134" y2="82609"/>
                          <a14:foregroundMark x1="49778" y1="95556" x2="36000" y2="88444"/>
                          <a14:foregroundMark x1="64250" y1="57971" x2="64444" y2="56889"/>
                          <a14:foregroundMark x1="63990" y1="59420" x2="64250" y2="57971"/>
                          <a14:foregroundMark x1="63209" y1="63768" x2="63990" y2="59420"/>
                          <a14:foregroundMark x1="62689" y1="66667" x2="63209" y2="63768"/>
                          <a14:foregroundMark x1="62169" y1="69565" x2="62689" y2="66667"/>
                          <a14:foregroundMark x1="61649" y1="72464" x2="62169" y2="69565"/>
                          <a14:foregroundMark x1="61430" y1="73682" x2="61649" y2="72464"/>
                          <a14:foregroundMark x1="68494" y1="53623" x2="78222" y2="45778"/>
                          <a14:foregroundMark x1="64899" y1="56522" x2="68494" y2="53623"/>
                          <a14:foregroundMark x1="64444" y1="56889" x2="64899" y2="56522"/>
                          <a14:foregroundMark x1="81394" y1="69565" x2="81778" y2="72444"/>
                          <a14:foregroundMark x1="81008" y1="66667" x2="81394" y2="69565"/>
                          <a14:foregroundMark x1="80621" y1="63768" x2="81008" y2="66667"/>
                          <a14:foregroundMark x1="80041" y1="59420" x2="80621" y2="63768"/>
                          <a14:foregroundMark x1="79848" y1="57971" x2="80041" y2="59420"/>
                          <a14:foregroundMark x1="79655" y1="56522" x2="79848" y2="57971"/>
                          <a14:foregroundMark x1="79268" y1="53623" x2="79655" y2="56522"/>
                          <a14:foregroundMark x1="78222" y1="45778" x2="79268" y2="53623"/>
                          <a14:foregroundMark x1="6256" y1="62319" x2="6222" y2="62667"/>
                          <a14:foregroundMark x1="7953" y1="44928" x2="7246" y2="52174"/>
                          <a14:foregroundMark x1="9778" y1="26222" x2="7953" y2="44928"/>
                          <a14:foregroundMark x1="8915" y1="75362" x2="9333" y2="77333"/>
                          <a14:foregroundMark x1="7685" y1="69565" x2="8915" y2="75362"/>
                          <a14:foregroundMark x1="6763" y1="65217" x2="7685" y2="69565"/>
                          <a14:foregroundMark x1="6222" y1="62667" x2="6763" y2="65217"/>
                          <a14:foregroundMark x1="93289" y1="72464" x2="93333" y2="73333"/>
                          <a14:foregroundMark x1="93142" y1="69565" x2="93289" y2="72464"/>
                          <a14:foregroundMark x1="92996" y1="66667" x2="93142" y2="69565"/>
                          <a14:foregroundMark x1="92850" y1="63768" x2="92996" y2="66667"/>
                          <a14:foregroundMark x1="92630" y1="59420" x2="92850" y2="63768"/>
                          <a14:foregroundMark x1="92557" y1="57971" x2="92630" y2="59420"/>
                          <a14:foregroundMark x1="92484" y1="56522" x2="92557" y2="57971"/>
                          <a14:foregroundMark x1="92337" y1="53623" x2="92484" y2="56522"/>
                          <a14:foregroundMark x1="91679" y1="40580" x2="92337" y2="53623"/>
                          <a14:foregroundMark x1="91386" y1="34783" x2="91679" y2="40580"/>
                          <a14:foregroundMark x1="91240" y1="31884" x2="91386" y2="34783"/>
                          <a14:foregroundMark x1="91111" y1="29333" x2="91240" y2="31884"/>
                          <a14:foregroundMark x1="90566" y1="82609" x2="90566" y2="84058"/>
                          <a14:foregroundMark x1="90566" y1="81159" x2="90566" y2="82609"/>
                          <a14:foregroundMark x1="90566" y1="79710" x2="90566" y2="81159"/>
                          <a14:foregroundMark x1="90566" y1="78261" x2="90566" y2="79710"/>
                          <a14:foregroundMark x1="90566" y1="76812" x2="90566" y2="78261"/>
                          <a14:foregroundMark x1="90566" y1="56522" x2="90566" y2="76812"/>
                          <a14:foregroundMark x1="90566" y1="55700" x2="90566" y2="56522"/>
                          <a14:foregroundMark x1="90566" y1="26087" x2="90566" y2="41207"/>
                          <a14:backgroundMark x1="0" y1="60870" x2="0" y2="60870"/>
                          <a14:backgroundMark x1="0" y1="79710" x2="0" y2="62319"/>
                          <a14:backgroundMark x1="0" y1="52174" x2="0" y2="62319"/>
                          <a14:backgroundMark x1="3774" y1="79710" x2="3774" y2="79710"/>
                          <a14:backgroundMark x1="7547" y1="78261" x2="7547" y2="78261"/>
                          <a14:backgroundMark x1="3774" y1="75362" x2="3774" y2="75362"/>
                          <a14:backgroundMark x1="1887" y1="69565" x2="1887" y2="69565"/>
                          <a14:backgroundMark x1="1887" y1="65217" x2="1887" y2="65217"/>
                          <a14:backgroundMark x1="7547" y1="81159" x2="7547" y2="81159"/>
                          <a14:backgroundMark x1="7547" y1="78261" x2="7547" y2="78261"/>
                          <a14:backgroundMark x1="5660" y1="79710" x2="5660" y2="79710"/>
                          <a14:backgroundMark x1="5660" y1="81159" x2="5660" y2="81159"/>
                          <a14:backgroundMark x1="7547" y1="81159" x2="3774" y2="79710"/>
                          <a14:backgroundMark x1="0" y1="55072" x2="0" y2="55072"/>
                          <a14:backgroundMark x1="0" y1="44928" x2="0" y2="44928"/>
                          <a14:backgroundMark x1="98113" y1="82609" x2="98113" y2="82609"/>
                          <a14:backgroundMark x1="98113" y1="81159" x2="98113" y2="81159"/>
                          <a14:backgroundMark x1="98113" y1="79710" x2="98113" y2="79710"/>
                          <a14:backgroundMark x1="98113" y1="78261" x2="98113" y2="78261"/>
                          <a14:backgroundMark x1="98113" y1="73913" x2="98113" y2="59420"/>
                          <a14:backgroundMark x1="84906" y1="84058" x2="84906" y2="84058"/>
                          <a14:backgroundMark x1="88679" y1="84058" x2="88679" y2="84058"/>
                          <a14:backgroundMark x1="92453" y1="81159" x2="92453" y2="81159"/>
                          <a14:backgroundMark x1="90566" y1="84058" x2="88679" y2="86957"/>
                          <a14:backgroundMark x1="88679" y1="82609" x2="88679" y2="82609"/>
                          <a14:backgroundMark x1="88679" y1="81159" x2="88679" y2="81159"/>
                          <a14:backgroundMark x1="92453" y1="76812" x2="92453" y2="76812"/>
                          <a14:backgroundMark x1="94340" y1="56522" x2="94340" y2="56522"/>
                        </a14:backgroundRemoval>
                      </a14:imgEffect>
                    </a14:imgLayer>
                  </a14:imgProps>
                </a:ext>
                <a:ext uri="{28A0092B-C50C-407E-A947-70E740481C1C}">
                  <a14:useLocalDpi xmlns:a14="http://schemas.microsoft.com/office/drawing/2010/main"/>
                </a:ext>
              </a:extLst>
            </a:blip>
            <a:srcRect/>
            <a:stretch>
              <a:fillRect/>
            </a:stretch>
          </p:blipFill>
          <p:spPr bwMode="auto">
            <a:xfrm>
              <a:off x="1673239" y="3287349"/>
              <a:ext cx="298699" cy="33271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4" descr="Image result for npm">
              <a:extLst>
                <a:ext uri="{FF2B5EF4-FFF2-40B4-BE49-F238E27FC236}">
                  <a16:creationId xmlns:a16="http://schemas.microsoft.com/office/drawing/2014/main" id="{8FF2D8CB-C983-444A-8F2F-2FD52C36EC5E}"/>
                </a:ext>
              </a:extLst>
            </p:cNvPr>
            <p:cNvPicPr>
              <a:picLocks noChangeAspect="1" noChangeArrowheads="1"/>
            </p:cNvPicPr>
            <p:nvPr/>
          </p:nvPicPr>
          <p:blipFill>
            <a:blip r:embed="rId31" cstate="email">
              <a:extLst>
                <a:ext uri="{BEBA8EAE-BF5A-486C-A8C5-ECC9F3942E4B}">
                  <a14:imgProps xmlns:a14="http://schemas.microsoft.com/office/drawing/2010/main">
                    <a14:imgLayer r:embed="rId33">
                      <a14:imgEffect>
                        <a14:backgroundRemoval t="4000" b="95556" l="5778" r="93333">
                          <a14:foregroundMark x1="51111" y1="6667" x2="39111" y2="8889"/>
                          <a14:foregroundMark x1="41333" y1="6222" x2="53333" y2="4444"/>
                          <a14:foregroundMark x1="91758" y1="59420" x2="92000" y2="61778"/>
                          <a14:foregroundMark x1="91609" y1="57971" x2="91758" y2="59420"/>
                          <a14:foregroundMark x1="91460" y1="56522" x2="91609" y2="57971"/>
                          <a14:foregroundMark x1="91163" y1="53623" x2="91460" y2="56522"/>
                          <a14:foregroundMark x1="89825" y1="40580" x2="91163" y2="53623"/>
                          <a14:foregroundMark x1="89231" y1="34783" x2="89825" y2="40580"/>
                          <a14:foregroundMark x1="88934" y1="31884" x2="89231" y2="34783"/>
                          <a14:foregroundMark x1="88444" y1="27111" x2="88934" y2="31884"/>
                          <a14:foregroundMark x1="77817" y1="53623" x2="74222" y2="51556"/>
                          <a14:foregroundMark x1="82859" y1="56522" x2="77817" y2="53623"/>
                          <a14:foregroundMark x1="85379" y1="57971" x2="82859" y2="56522"/>
                          <a14:foregroundMark x1="87899" y1="59420" x2="85379" y2="57971"/>
                          <a14:foregroundMark x1="92000" y1="61778" x2="87899" y2="59420"/>
                          <a14:foregroundMark x1="65161" y1="63768" x2="64000" y2="65333"/>
                          <a14:foregroundMark x1="68387" y1="59420" x2="65161" y2="63768"/>
                          <a14:foregroundMark x1="69462" y1="57971" x2="68387" y2="59420"/>
                          <a14:foregroundMark x1="70537" y1="56522" x2="69462" y2="57971"/>
                          <a14:foregroundMark x1="72688" y1="53623" x2="70537" y2="56522"/>
                          <a14:foregroundMark x1="74222" y1="51556" x2="72688" y2="53623"/>
                          <a14:foregroundMark x1="60668" y1="81159" x2="60444" y2="82222"/>
                          <a14:foregroundMark x1="61487" y1="77272" x2="60668" y2="81159"/>
                          <a14:foregroundMark x1="62499" y1="72464" x2="62186" y2="73951"/>
                          <a14:foregroundMark x1="63109" y1="69565" x2="62499" y2="72464"/>
                          <a14:foregroundMark x1="63719" y1="66667" x2="63109" y2="69565"/>
                          <a14:foregroundMark x1="64000" y1="65333" x2="63719" y2="66667"/>
                          <a14:foregroundMark x1="58975" y1="84058" x2="49778" y2="95556"/>
                          <a14:foregroundMark x1="60134" y1="82609" x2="58975" y2="84058"/>
                          <a14:foregroundMark x1="60444" y1="82222" x2="60134" y2="82609"/>
                          <a14:foregroundMark x1="49778" y1="95556" x2="36000" y2="88444"/>
                          <a14:foregroundMark x1="64250" y1="57971" x2="64444" y2="56889"/>
                          <a14:foregroundMark x1="63990" y1="59420" x2="64250" y2="57971"/>
                          <a14:foregroundMark x1="63209" y1="63768" x2="63990" y2="59420"/>
                          <a14:foregroundMark x1="62689" y1="66667" x2="63209" y2="63768"/>
                          <a14:foregroundMark x1="62169" y1="69565" x2="62689" y2="66667"/>
                          <a14:foregroundMark x1="61649" y1="72464" x2="62169" y2="69565"/>
                          <a14:foregroundMark x1="61430" y1="73682" x2="61649" y2="72464"/>
                          <a14:foregroundMark x1="68494" y1="53623" x2="78222" y2="45778"/>
                          <a14:foregroundMark x1="64899" y1="56522" x2="68494" y2="53623"/>
                          <a14:foregroundMark x1="64444" y1="56889" x2="64899" y2="56522"/>
                          <a14:foregroundMark x1="81394" y1="69565" x2="81778" y2="72444"/>
                          <a14:foregroundMark x1="81008" y1="66667" x2="81394" y2="69565"/>
                          <a14:foregroundMark x1="80621" y1="63768" x2="81008" y2="66667"/>
                          <a14:foregroundMark x1="80041" y1="59420" x2="80621" y2="63768"/>
                          <a14:foregroundMark x1="79848" y1="57971" x2="80041" y2="59420"/>
                          <a14:foregroundMark x1="79655" y1="56522" x2="79848" y2="57971"/>
                          <a14:foregroundMark x1="79268" y1="53623" x2="79655" y2="56522"/>
                          <a14:foregroundMark x1="78222" y1="45778" x2="79268" y2="53623"/>
                          <a14:foregroundMark x1="6256" y1="62319" x2="6222" y2="62667"/>
                          <a14:foregroundMark x1="7953" y1="44928" x2="7246" y2="52174"/>
                          <a14:foregroundMark x1="9778" y1="26222" x2="7953" y2="44928"/>
                          <a14:foregroundMark x1="8915" y1="75362" x2="9333" y2="77333"/>
                          <a14:foregroundMark x1="7685" y1="69565" x2="8915" y2="75362"/>
                          <a14:foregroundMark x1="6763" y1="65217" x2="7685" y2="69565"/>
                          <a14:foregroundMark x1="6222" y1="62667" x2="6763" y2="65217"/>
                          <a14:foregroundMark x1="93289" y1="72464" x2="93333" y2="73333"/>
                          <a14:foregroundMark x1="93142" y1="69565" x2="93289" y2="72464"/>
                          <a14:foregroundMark x1="92996" y1="66667" x2="93142" y2="69565"/>
                          <a14:foregroundMark x1="92850" y1="63768" x2="92996" y2="66667"/>
                          <a14:foregroundMark x1="92630" y1="59420" x2="92850" y2="63768"/>
                          <a14:foregroundMark x1="92557" y1="57971" x2="92630" y2="59420"/>
                          <a14:foregroundMark x1="92484" y1="56522" x2="92557" y2="57971"/>
                          <a14:foregroundMark x1="92337" y1="53623" x2="92484" y2="56522"/>
                          <a14:foregroundMark x1="91679" y1="40580" x2="92337" y2="53623"/>
                          <a14:foregroundMark x1="91386" y1="34783" x2="91679" y2="40580"/>
                          <a14:foregroundMark x1="91240" y1="31884" x2="91386" y2="34783"/>
                          <a14:foregroundMark x1="91111" y1="29333" x2="91240" y2="31884"/>
                          <a14:foregroundMark x1="90566" y1="82609" x2="90566" y2="84058"/>
                          <a14:foregroundMark x1="90566" y1="81159" x2="90566" y2="82609"/>
                          <a14:foregroundMark x1="90566" y1="79710" x2="90566" y2="81159"/>
                          <a14:foregroundMark x1="90566" y1="78261" x2="90566" y2="79710"/>
                          <a14:foregroundMark x1="90566" y1="76812" x2="90566" y2="78261"/>
                          <a14:foregroundMark x1="90566" y1="56522" x2="90566" y2="76812"/>
                          <a14:foregroundMark x1="90566" y1="55700" x2="90566" y2="56522"/>
                          <a14:foregroundMark x1="90566" y1="26087" x2="90566" y2="41207"/>
                          <a14:backgroundMark x1="0" y1="60870" x2="0" y2="60870"/>
                          <a14:backgroundMark x1="0" y1="79710" x2="0" y2="62319"/>
                          <a14:backgroundMark x1="0" y1="52174" x2="0" y2="62319"/>
                          <a14:backgroundMark x1="3774" y1="79710" x2="3774" y2="79710"/>
                          <a14:backgroundMark x1="7547" y1="78261" x2="7547" y2="78261"/>
                          <a14:backgroundMark x1="3774" y1="75362" x2="3774" y2="75362"/>
                          <a14:backgroundMark x1="1887" y1="69565" x2="1887" y2="69565"/>
                          <a14:backgroundMark x1="1887" y1="65217" x2="1887" y2="65217"/>
                          <a14:backgroundMark x1="7547" y1="81159" x2="7547" y2="81159"/>
                          <a14:backgroundMark x1="7547" y1="78261" x2="7547" y2="78261"/>
                          <a14:backgroundMark x1="5660" y1="79710" x2="5660" y2="79710"/>
                          <a14:backgroundMark x1="5660" y1="81159" x2="5660" y2="81159"/>
                          <a14:backgroundMark x1="7547" y1="81159" x2="3774" y2="79710"/>
                          <a14:backgroundMark x1="0" y1="55072" x2="0" y2="55072"/>
                          <a14:backgroundMark x1="0" y1="44928" x2="0" y2="44928"/>
                          <a14:backgroundMark x1="98113" y1="82609" x2="98113" y2="82609"/>
                          <a14:backgroundMark x1="98113" y1="81159" x2="98113" y2="81159"/>
                          <a14:backgroundMark x1="98113" y1="79710" x2="98113" y2="79710"/>
                          <a14:backgroundMark x1="98113" y1="78261" x2="98113" y2="78261"/>
                          <a14:backgroundMark x1="98113" y1="73913" x2="98113" y2="59420"/>
                          <a14:backgroundMark x1="84906" y1="84058" x2="84906" y2="84058"/>
                          <a14:backgroundMark x1="88679" y1="84058" x2="88679" y2="84058"/>
                          <a14:backgroundMark x1="92453" y1="81159" x2="92453" y2="81159"/>
                          <a14:backgroundMark x1="90566" y1="84058" x2="88679" y2="86957"/>
                          <a14:backgroundMark x1="88679" y1="82609" x2="88679" y2="82609"/>
                          <a14:backgroundMark x1="88679" y1="81159" x2="88679" y2="81159"/>
                          <a14:backgroundMark x1="92453" y1="76812" x2="92453" y2="76812"/>
                          <a14:backgroundMark x1="94340" y1="56522" x2="94340" y2="56522"/>
                        </a14:backgroundRemoval>
                      </a14:imgEffect>
                    </a14:imgLayer>
                  </a14:imgProps>
                </a:ext>
                <a:ext uri="{28A0092B-C50C-407E-A947-70E740481C1C}">
                  <a14:useLocalDpi xmlns:a14="http://schemas.microsoft.com/office/drawing/2010/main"/>
                </a:ext>
              </a:extLst>
            </a:blip>
            <a:srcRect/>
            <a:stretch>
              <a:fillRect/>
            </a:stretch>
          </p:blipFill>
          <p:spPr bwMode="auto">
            <a:xfrm>
              <a:off x="1525092" y="3385064"/>
              <a:ext cx="298699" cy="33271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4" descr="Image result for npm">
              <a:extLst>
                <a:ext uri="{FF2B5EF4-FFF2-40B4-BE49-F238E27FC236}">
                  <a16:creationId xmlns:a16="http://schemas.microsoft.com/office/drawing/2014/main" id="{1CF49E7A-15DB-5444-9F50-84864B66764A}"/>
                </a:ext>
              </a:extLst>
            </p:cNvPr>
            <p:cNvPicPr>
              <a:picLocks noChangeAspect="1" noChangeArrowheads="1"/>
            </p:cNvPicPr>
            <p:nvPr/>
          </p:nvPicPr>
          <p:blipFill>
            <a:blip r:embed="rId31" cstate="email">
              <a:extLst>
                <a:ext uri="{BEBA8EAE-BF5A-486C-A8C5-ECC9F3942E4B}">
                  <a14:imgProps xmlns:a14="http://schemas.microsoft.com/office/drawing/2010/main">
                    <a14:imgLayer r:embed="rId33">
                      <a14:imgEffect>
                        <a14:backgroundRemoval t="4000" b="95556" l="5778" r="93333">
                          <a14:foregroundMark x1="51111" y1="6667" x2="39111" y2="8889"/>
                          <a14:foregroundMark x1="41333" y1="6222" x2="53333" y2="4444"/>
                          <a14:foregroundMark x1="91758" y1="59420" x2="92000" y2="61778"/>
                          <a14:foregroundMark x1="91609" y1="57971" x2="91758" y2="59420"/>
                          <a14:foregroundMark x1="91460" y1="56522" x2="91609" y2="57971"/>
                          <a14:foregroundMark x1="91163" y1="53623" x2="91460" y2="56522"/>
                          <a14:foregroundMark x1="89825" y1="40580" x2="91163" y2="53623"/>
                          <a14:foregroundMark x1="89231" y1="34783" x2="89825" y2="40580"/>
                          <a14:foregroundMark x1="88934" y1="31884" x2="89231" y2="34783"/>
                          <a14:foregroundMark x1="88444" y1="27111" x2="88934" y2="31884"/>
                          <a14:foregroundMark x1="77817" y1="53623" x2="74222" y2="51556"/>
                          <a14:foregroundMark x1="82859" y1="56522" x2="77817" y2="53623"/>
                          <a14:foregroundMark x1="85379" y1="57971" x2="82859" y2="56522"/>
                          <a14:foregroundMark x1="87899" y1="59420" x2="85379" y2="57971"/>
                          <a14:foregroundMark x1="92000" y1="61778" x2="87899" y2="59420"/>
                          <a14:foregroundMark x1="65161" y1="63768" x2="64000" y2="65333"/>
                          <a14:foregroundMark x1="68387" y1="59420" x2="65161" y2="63768"/>
                          <a14:foregroundMark x1="69462" y1="57971" x2="68387" y2="59420"/>
                          <a14:foregroundMark x1="70537" y1="56522" x2="69462" y2="57971"/>
                          <a14:foregroundMark x1="72688" y1="53623" x2="70537" y2="56522"/>
                          <a14:foregroundMark x1="74222" y1="51556" x2="72688" y2="53623"/>
                          <a14:foregroundMark x1="60668" y1="81159" x2="60444" y2="82222"/>
                          <a14:foregroundMark x1="61487" y1="77272" x2="60668" y2="81159"/>
                          <a14:foregroundMark x1="62499" y1="72464" x2="62186" y2="73951"/>
                          <a14:foregroundMark x1="63109" y1="69565" x2="62499" y2="72464"/>
                          <a14:foregroundMark x1="63719" y1="66667" x2="63109" y2="69565"/>
                          <a14:foregroundMark x1="64000" y1="65333" x2="63719" y2="66667"/>
                          <a14:foregroundMark x1="58975" y1="84058" x2="49778" y2="95556"/>
                          <a14:foregroundMark x1="60134" y1="82609" x2="58975" y2="84058"/>
                          <a14:foregroundMark x1="60444" y1="82222" x2="60134" y2="82609"/>
                          <a14:foregroundMark x1="49778" y1="95556" x2="36000" y2="88444"/>
                          <a14:foregroundMark x1="64250" y1="57971" x2="64444" y2="56889"/>
                          <a14:foregroundMark x1="63990" y1="59420" x2="64250" y2="57971"/>
                          <a14:foregroundMark x1="63209" y1="63768" x2="63990" y2="59420"/>
                          <a14:foregroundMark x1="62689" y1="66667" x2="63209" y2="63768"/>
                          <a14:foregroundMark x1="62169" y1="69565" x2="62689" y2="66667"/>
                          <a14:foregroundMark x1="61649" y1="72464" x2="62169" y2="69565"/>
                          <a14:foregroundMark x1="61430" y1="73682" x2="61649" y2="72464"/>
                          <a14:foregroundMark x1="68494" y1="53623" x2="78222" y2="45778"/>
                          <a14:foregroundMark x1="64899" y1="56522" x2="68494" y2="53623"/>
                          <a14:foregroundMark x1="64444" y1="56889" x2="64899" y2="56522"/>
                          <a14:foregroundMark x1="81394" y1="69565" x2="81778" y2="72444"/>
                          <a14:foregroundMark x1="81008" y1="66667" x2="81394" y2="69565"/>
                          <a14:foregroundMark x1="80621" y1="63768" x2="81008" y2="66667"/>
                          <a14:foregroundMark x1="80041" y1="59420" x2="80621" y2="63768"/>
                          <a14:foregroundMark x1="79848" y1="57971" x2="80041" y2="59420"/>
                          <a14:foregroundMark x1="79655" y1="56522" x2="79848" y2="57971"/>
                          <a14:foregroundMark x1="79268" y1="53623" x2="79655" y2="56522"/>
                          <a14:foregroundMark x1="78222" y1="45778" x2="79268" y2="53623"/>
                          <a14:foregroundMark x1="6256" y1="62319" x2="6222" y2="62667"/>
                          <a14:foregroundMark x1="7953" y1="44928" x2="7246" y2="52174"/>
                          <a14:foregroundMark x1="9778" y1="26222" x2="7953" y2="44928"/>
                          <a14:foregroundMark x1="8915" y1="75362" x2="9333" y2="77333"/>
                          <a14:foregroundMark x1="7685" y1="69565" x2="8915" y2="75362"/>
                          <a14:foregroundMark x1="6763" y1="65217" x2="7685" y2="69565"/>
                          <a14:foregroundMark x1="6222" y1="62667" x2="6763" y2="65217"/>
                          <a14:foregroundMark x1="93289" y1="72464" x2="93333" y2="73333"/>
                          <a14:foregroundMark x1="93142" y1="69565" x2="93289" y2="72464"/>
                          <a14:foregroundMark x1="92996" y1="66667" x2="93142" y2="69565"/>
                          <a14:foregroundMark x1="92850" y1="63768" x2="92996" y2="66667"/>
                          <a14:foregroundMark x1="92630" y1="59420" x2="92850" y2="63768"/>
                          <a14:foregroundMark x1="92557" y1="57971" x2="92630" y2="59420"/>
                          <a14:foregroundMark x1="92484" y1="56522" x2="92557" y2="57971"/>
                          <a14:foregroundMark x1="92337" y1="53623" x2="92484" y2="56522"/>
                          <a14:foregroundMark x1="91679" y1="40580" x2="92337" y2="53623"/>
                          <a14:foregroundMark x1="91386" y1="34783" x2="91679" y2="40580"/>
                          <a14:foregroundMark x1="91240" y1="31884" x2="91386" y2="34783"/>
                          <a14:foregroundMark x1="91111" y1="29333" x2="91240" y2="31884"/>
                          <a14:foregroundMark x1="90566" y1="82609" x2="90566" y2="84058"/>
                          <a14:foregroundMark x1="90566" y1="81159" x2="90566" y2="82609"/>
                          <a14:foregroundMark x1="90566" y1="79710" x2="90566" y2="81159"/>
                          <a14:foregroundMark x1="90566" y1="78261" x2="90566" y2="79710"/>
                          <a14:foregroundMark x1="90566" y1="76812" x2="90566" y2="78261"/>
                          <a14:foregroundMark x1="90566" y1="56522" x2="90566" y2="76812"/>
                          <a14:foregroundMark x1="90566" y1="55700" x2="90566" y2="56522"/>
                          <a14:foregroundMark x1="90566" y1="26087" x2="90566" y2="41207"/>
                          <a14:backgroundMark x1="0" y1="60870" x2="0" y2="60870"/>
                          <a14:backgroundMark x1="0" y1="79710" x2="0" y2="62319"/>
                          <a14:backgroundMark x1="0" y1="52174" x2="0" y2="62319"/>
                          <a14:backgroundMark x1="3774" y1="79710" x2="3774" y2="79710"/>
                          <a14:backgroundMark x1="7547" y1="78261" x2="7547" y2="78261"/>
                          <a14:backgroundMark x1="3774" y1="75362" x2="3774" y2="75362"/>
                          <a14:backgroundMark x1="1887" y1="69565" x2="1887" y2="69565"/>
                          <a14:backgroundMark x1="1887" y1="65217" x2="1887" y2="65217"/>
                          <a14:backgroundMark x1="7547" y1="81159" x2="7547" y2="81159"/>
                          <a14:backgroundMark x1="7547" y1="78261" x2="7547" y2="78261"/>
                          <a14:backgroundMark x1="5660" y1="79710" x2="5660" y2="79710"/>
                          <a14:backgroundMark x1="5660" y1="81159" x2="5660" y2="81159"/>
                          <a14:backgroundMark x1="7547" y1="81159" x2="3774" y2="79710"/>
                          <a14:backgroundMark x1="0" y1="55072" x2="0" y2="55072"/>
                          <a14:backgroundMark x1="0" y1="44928" x2="0" y2="44928"/>
                          <a14:backgroundMark x1="98113" y1="82609" x2="98113" y2="82609"/>
                          <a14:backgroundMark x1="98113" y1="81159" x2="98113" y2="81159"/>
                          <a14:backgroundMark x1="98113" y1="79710" x2="98113" y2="79710"/>
                          <a14:backgroundMark x1="98113" y1="78261" x2="98113" y2="78261"/>
                          <a14:backgroundMark x1="98113" y1="73913" x2="98113" y2="59420"/>
                          <a14:backgroundMark x1="84906" y1="84058" x2="84906" y2="84058"/>
                          <a14:backgroundMark x1="88679" y1="84058" x2="88679" y2="84058"/>
                          <a14:backgroundMark x1="92453" y1="81159" x2="92453" y2="81159"/>
                          <a14:backgroundMark x1="90566" y1="84058" x2="88679" y2="86957"/>
                          <a14:backgroundMark x1="88679" y1="82609" x2="88679" y2="82609"/>
                          <a14:backgroundMark x1="88679" y1="81159" x2="88679" y2="81159"/>
                          <a14:backgroundMark x1="92453" y1="76812" x2="92453" y2="76812"/>
                          <a14:backgroundMark x1="94340" y1="56522" x2="94340" y2="56522"/>
                        </a14:backgroundRemoval>
                      </a14:imgEffect>
                    </a14:imgLayer>
                  </a14:imgProps>
                </a:ext>
                <a:ext uri="{28A0092B-C50C-407E-A947-70E740481C1C}">
                  <a14:useLocalDpi xmlns:a14="http://schemas.microsoft.com/office/drawing/2010/main"/>
                </a:ext>
              </a:extLst>
            </a:blip>
            <a:srcRect/>
            <a:stretch>
              <a:fillRect/>
            </a:stretch>
          </p:blipFill>
          <p:spPr bwMode="auto">
            <a:xfrm>
              <a:off x="1594633" y="3162898"/>
              <a:ext cx="298699" cy="332710"/>
            </a:xfrm>
            <a:prstGeom prst="rect">
              <a:avLst/>
            </a:prstGeom>
            <a:noFill/>
            <a:extLst>
              <a:ext uri="{909E8E84-426E-40DD-AFC4-6F175D3DCCD1}">
                <a14:hiddenFill xmlns:a14="http://schemas.microsoft.com/office/drawing/2010/main">
                  <a:solidFill>
                    <a:srgbClr val="FFFFFF"/>
                  </a:solidFill>
                </a14:hiddenFill>
              </a:ext>
            </a:extLst>
          </p:spPr>
        </p:pic>
      </p:grpSp>
      <p:pic>
        <p:nvPicPr>
          <p:cNvPr id="107" name="Picture 106">
            <a:extLst>
              <a:ext uri="{FF2B5EF4-FFF2-40B4-BE49-F238E27FC236}">
                <a16:creationId xmlns:a16="http://schemas.microsoft.com/office/drawing/2014/main" id="{D96BF888-9A2E-D54A-9596-8F87CAAC0064}"/>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806514" y="1509064"/>
            <a:ext cx="446565" cy="446565"/>
          </a:xfrm>
          <a:prstGeom prst="rect">
            <a:avLst/>
          </a:prstGeom>
        </p:spPr>
      </p:pic>
      <p:pic>
        <p:nvPicPr>
          <p:cNvPr id="108" name="Measuring">
            <a:extLst>
              <a:ext uri="{FF2B5EF4-FFF2-40B4-BE49-F238E27FC236}">
                <a16:creationId xmlns:a16="http://schemas.microsoft.com/office/drawing/2014/main" id="{5B7CF28F-435D-FD46-A16A-933C5C04D9CB}"/>
              </a:ext>
            </a:extLst>
          </p:cNvPr>
          <p:cNvPicPr>
            <a:picLocks noChangeAspect="1"/>
          </p:cNvPicPr>
          <p:nvPr/>
        </p:nvPicPr>
        <p:blipFill rotWithShape="1">
          <a:blip r:embed="rId35" cstate="email">
            <a:extLst>
              <a:ext uri="{28A0092B-C50C-407E-A947-70E740481C1C}">
                <a14:useLocalDpi xmlns:a14="http://schemas.microsoft.com/office/drawing/2010/main"/>
              </a:ext>
            </a:extLst>
          </a:blip>
          <a:srcRect/>
          <a:stretch/>
        </p:blipFill>
        <p:spPr>
          <a:xfrm>
            <a:off x="4572000" y="5602729"/>
            <a:ext cx="3204509" cy="639519"/>
          </a:xfrm>
          <a:prstGeom prst="rect">
            <a:avLst/>
          </a:prstGeom>
        </p:spPr>
      </p:pic>
      <p:pic>
        <p:nvPicPr>
          <p:cNvPr id="115" name="REDOS curve">
            <a:extLst>
              <a:ext uri="{FF2B5EF4-FFF2-40B4-BE49-F238E27FC236}">
                <a16:creationId xmlns:a16="http://schemas.microsoft.com/office/drawing/2014/main" id="{2F2996EA-9B8D-414D-9CC0-4DF02EB3AC63}"/>
              </a:ext>
            </a:extLst>
          </p:cNvPr>
          <p:cNvPicPr>
            <a:picLocks noChangeAspect="1"/>
          </p:cNvPicPr>
          <p:nvPr/>
        </p:nvPicPr>
        <p:blipFill rotWithShape="1">
          <a:blip r:embed="rId36" cstate="email">
            <a:extLst>
              <a:ext uri="{28A0092B-C50C-407E-A947-70E740481C1C}">
                <a14:useLocalDpi xmlns:a14="http://schemas.microsoft.com/office/drawing/2010/main"/>
              </a:ext>
            </a:extLst>
          </a:blip>
          <a:srcRect/>
          <a:stretch/>
        </p:blipFill>
        <p:spPr>
          <a:xfrm>
            <a:off x="7707143" y="5335366"/>
            <a:ext cx="1220457" cy="1046000"/>
          </a:xfrm>
          <a:prstGeom prst="rect">
            <a:avLst/>
          </a:prstGeom>
        </p:spPr>
      </p:pic>
    </p:spTree>
    <p:extLst>
      <p:ext uri="{BB962C8B-B14F-4D97-AF65-F5344CB8AC3E}">
        <p14:creationId xmlns:p14="http://schemas.microsoft.com/office/powerpoint/2010/main" val="2217441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2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7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5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7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7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2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7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8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08"/>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39" grpId="0" animBg="1"/>
      <p:bldP spid="140" grpId="0" animBg="1"/>
      <p:bldP spid="141" grpId="0" animBg="1"/>
      <p:bldP spid="142" grpId="0" animBg="1"/>
      <p:bldP spid="143" grpId="0" animBg="1"/>
      <p:bldP spid="106" grpId="0" animBg="1"/>
      <p:bldP spid="1027" grpId="0"/>
      <p:bldP spid="171" grpId="0"/>
      <p:bldP spid="172" grpId="0" animBg="1"/>
      <p:bldP spid="173" grpId="0"/>
      <p:bldP spid="175" grpId="0"/>
      <p:bldP spid="176" grpId="0"/>
      <p:bldP spid="17" grpId="0"/>
      <p:bldP spid="119" grpId="0"/>
      <p:bldP spid="6" grpId="0"/>
      <p:bldP spid="9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410C14-CFB3-E042-97FE-5BD302E53B20}"/>
              </a:ext>
            </a:extLst>
          </p:cNvPr>
          <p:cNvSpPr>
            <a:spLocks noGrp="1"/>
          </p:cNvSpPr>
          <p:nvPr>
            <p:ph type="title"/>
          </p:nvPr>
        </p:nvSpPr>
        <p:spPr>
          <a:xfrm>
            <a:off x="277148" y="118428"/>
            <a:ext cx="8562052" cy="638175"/>
          </a:xfrm>
        </p:spPr>
        <p:txBody>
          <a:bodyPr/>
          <a:lstStyle/>
          <a:p>
            <a:r>
              <a:rPr lang="en-US" dirty="0"/>
              <a:t>Problematically ambiguous regexes are </a:t>
            </a:r>
            <a:r>
              <a:rPr lang="en-US" b="1" dirty="0"/>
              <a:t>common</a:t>
            </a:r>
          </a:p>
        </p:txBody>
      </p:sp>
      <p:pic>
        <p:nvPicPr>
          <p:cNvPr id="1064" name="SL regex detectors" descr="Image result for power puff girls cartoon">
            <a:extLst>
              <a:ext uri="{FF2B5EF4-FFF2-40B4-BE49-F238E27FC236}">
                <a16:creationId xmlns:a16="http://schemas.microsoft.com/office/drawing/2014/main" id="{489492B8-B33F-994F-9F43-09C7BBA750F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795605" y="2426099"/>
            <a:ext cx="1552790" cy="861467"/>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14E85B65-DF8D-924C-8A7D-E271C252725A}"/>
              </a:ext>
            </a:extLst>
          </p:cNvPr>
          <p:cNvSpPr txBox="1"/>
          <p:nvPr/>
        </p:nvSpPr>
        <p:spPr>
          <a:xfrm>
            <a:off x="5611713" y="2492312"/>
            <a:ext cx="1452001" cy="867930"/>
          </a:xfrm>
          <a:prstGeom prst="rect">
            <a:avLst/>
          </a:prstGeom>
          <a:noFill/>
        </p:spPr>
        <p:txBody>
          <a:bodyPr wrap="none" rtlCol="0">
            <a:spAutoFit/>
          </a:bodyPr>
          <a:lstStyle/>
          <a:p>
            <a:r>
              <a:rPr lang="en-US" sz="1800">
                <a:latin typeface="Calibri" panose="020F0502020204030204" pitchFamily="34" charset="0"/>
                <a:cs typeface="Calibri" panose="020F0502020204030204" pitchFamily="34" charset="0"/>
              </a:rPr>
              <a:t>[R&amp;T ‘14]</a:t>
            </a:r>
          </a:p>
          <a:p>
            <a:r>
              <a:rPr lang="en-US" sz="1800">
                <a:latin typeface="Calibri" panose="020F0502020204030204" pitchFamily="34" charset="0"/>
                <a:cs typeface="Calibri" panose="020F0502020204030204" pitchFamily="34" charset="0"/>
              </a:rPr>
              <a:t>[WMBW ‘16]</a:t>
            </a:r>
          </a:p>
          <a:p>
            <a:r>
              <a:rPr lang="en-US" sz="1800">
                <a:latin typeface="Calibri" panose="020F0502020204030204" pitchFamily="34" charset="0"/>
                <a:cs typeface="Calibri" panose="020F0502020204030204" pitchFamily="34" charset="0"/>
              </a:rPr>
              <a:t>[WOHD ‘17]</a:t>
            </a:r>
          </a:p>
        </p:txBody>
      </p:sp>
      <p:grpSp>
        <p:nvGrpSpPr>
          <p:cNvPr id="37" name="Labeled regexes - JS">
            <a:extLst>
              <a:ext uri="{FF2B5EF4-FFF2-40B4-BE49-F238E27FC236}">
                <a16:creationId xmlns:a16="http://schemas.microsoft.com/office/drawing/2014/main" id="{C7CAF410-C7A9-1A46-A2EF-81DA9000C14B}"/>
              </a:ext>
            </a:extLst>
          </p:cNvPr>
          <p:cNvGrpSpPr/>
          <p:nvPr/>
        </p:nvGrpSpPr>
        <p:grpSpPr>
          <a:xfrm>
            <a:off x="3532081" y="3826688"/>
            <a:ext cx="763762" cy="1107281"/>
            <a:chOff x="3532081" y="3826688"/>
            <a:chExt cx="763762" cy="1107281"/>
          </a:xfrm>
        </p:grpSpPr>
        <p:sp>
          <p:nvSpPr>
            <p:cNvPr id="152" name="Rounded Rectangle 151">
              <a:extLst>
                <a:ext uri="{FF2B5EF4-FFF2-40B4-BE49-F238E27FC236}">
                  <a16:creationId xmlns:a16="http://schemas.microsoft.com/office/drawing/2014/main" id="{085EDD92-9322-2B4D-A8AB-E456AE6B458C}"/>
                </a:ext>
              </a:extLst>
            </p:cNvPr>
            <p:cNvSpPr/>
            <p:nvPr/>
          </p:nvSpPr>
          <p:spPr bwMode="auto">
            <a:xfrm>
              <a:off x="3637237" y="3917383"/>
              <a:ext cx="553449" cy="86309"/>
            </a:xfrm>
            <a:prstGeom prst="roundRect">
              <a:avLst/>
            </a:prstGeom>
            <a:solidFill>
              <a:srgbClr val="FFF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53" name="Rounded Rectangle 152">
              <a:extLst>
                <a:ext uri="{FF2B5EF4-FFF2-40B4-BE49-F238E27FC236}">
                  <a16:creationId xmlns:a16="http://schemas.microsoft.com/office/drawing/2014/main" id="{E7ABB9A9-775F-7842-B7C6-21F88789E782}"/>
                </a:ext>
              </a:extLst>
            </p:cNvPr>
            <p:cNvSpPr/>
            <p:nvPr/>
          </p:nvSpPr>
          <p:spPr bwMode="auto">
            <a:xfrm>
              <a:off x="3637236" y="4081706"/>
              <a:ext cx="553449" cy="86309"/>
            </a:xfrm>
            <a:prstGeom prst="roundRect">
              <a:avLst/>
            </a:prstGeom>
            <a:solidFill>
              <a:srgbClr val="008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54" name="Rounded Rectangle 153">
              <a:extLst>
                <a:ext uri="{FF2B5EF4-FFF2-40B4-BE49-F238E27FC236}">
                  <a16:creationId xmlns:a16="http://schemas.microsoft.com/office/drawing/2014/main" id="{6EF50E47-FA2A-E743-A43F-2BEDD517863D}"/>
                </a:ext>
              </a:extLst>
            </p:cNvPr>
            <p:cNvSpPr/>
            <p:nvPr/>
          </p:nvSpPr>
          <p:spPr bwMode="auto">
            <a:xfrm>
              <a:off x="3637236" y="4246029"/>
              <a:ext cx="553449" cy="86309"/>
            </a:xfrm>
            <a:prstGeom prst="roundRect">
              <a:avLst/>
            </a:prstGeom>
            <a:solidFill>
              <a:srgbClr val="FFF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55" name="Rounded Rectangle 154">
              <a:extLst>
                <a:ext uri="{FF2B5EF4-FFF2-40B4-BE49-F238E27FC236}">
                  <a16:creationId xmlns:a16="http://schemas.microsoft.com/office/drawing/2014/main" id="{28CAD348-1FFF-2D49-A88A-011C45CB9091}"/>
                </a:ext>
              </a:extLst>
            </p:cNvPr>
            <p:cNvSpPr/>
            <p:nvPr/>
          </p:nvSpPr>
          <p:spPr bwMode="auto">
            <a:xfrm>
              <a:off x="3637235" y="4410352"/>
              <a:ext cx="553449" cy="86309"/>
            </a:xfrm>
            <a:prstGeom prst="roundRect">
              <a:avLst/>
            </a:prstGeom>
            <a:solidFill>
              <a:srgbClr val="FFF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56" name="Rounded Rectangle 155">
              <a:extLst>
                <a:ext uri="{FF2B5EF4-FFF2-40B4-BE49-F238E27FC236}">
                  <a16:creationId xmlns:a16="http://schemas.microsoft.com/office/drawing/2014/main" id="{9EFD9BFA-1B4C-364B-AAF1-888173F41731}"/>
                </a:ext>
              </a:extLst>
            </p:cNvPr>
            <p:cNvSpPr/>
            <p:nvPr/>
          </p:nvSpPr>
          <p:spPr bwMode="auto">
            <a:xfrm>
              <a:off x="3637237" y="4574675"/>
              <a:ext cx="553449" cy="86309"/>
            </a:xfrm>
            <a:prstGeom prst="roundRect">
              <a:avLst/>
            </a:prstGeom>
            <a:solidFill>
              <a:srgbClr val="008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57" name="Rounded Rectangle 156">
              <a:extLst>
                <a:ext uri="{FF2B5EF4-FFF2-40B4-BE49-F238E27FC236}">
                  <a16:creationId xmlns:a16="http://schemas.microsoft.com/office/drawing/2014/main" id="{392BF6F1-3FD8-F243-8185-949E2D21920A}"/>
                </a:ext>
              </a:extLst>
            </p:cNvPr>
            <p:cNvSpPr/>
            <p:nvPr/>
          </p:nvSpPr>
          <p:spPr bwMode="auto">
            <a:xfrm>
              <a:off x="3637236" y="4738998"/>
              <a:ext cx="553449" cy="86309"/>
            </a:xfrm>
            <a:prstGeom prst="roundRect">
              <a:avLst/>
            </a:prstGeom>
            <a:solidFill>
              <a:srgbClr val="008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58" name="Rounded Rectangle 157">
              <a:extLst>
                <a:ext uri="{FF2B5EF4-FFF2-40B4-BE49-F238E27FC236}">
                  <a16:creationId xmlns:a16="http://schemas.microsoft.com/office/drawing/2014/main" id="{C84376A1-FD1A-ED4F-A594-14D680342DFD}"/>
                </a:ext>
              </a:extLst>
            </p:cNvPr>
            <p:cNvSpPr/>
            <p:nvPr/>
          </p:nvSpPr>
          <p:spPr bwMode="auto">
            <a:xfrm>
              <a:off x="3532081" y="3826688"/>
              <a:ext cx="763762" cy="1107281"/>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cxnSp>
        <p:nvCxnSpPr>
          <p:cNvPr id="125" name="Straight Arrow Connector 124">
            <a:extLst>
              <a:ext uri="{FF2B5EF4-FFF2-40B4-BE49-F238E27FC236}">
                <a16:creationId xmlns:a16="http://schemas.microsoft.com/office/drawing/2014/main" id="{19310A2D-FC45-FA45-B103-6403BB3FAA48}"/>
              </a:ext>
            </a:extLst>
          </p:cNvPr>
          <p:cNvCxnSpPr>
            <a:cxnSpLocks/>
            <a:stCxn id="152" idx="1"/>
          </p:cNvCxnSpPr>
          <p:nvPr/>
        </p:nvCxnSpPr>
        <p:spPr bwMode="auto">
          <a:xfrm flipH="1">
            <a:off x="3301440" y="3960538"/>
            <a:ext cx="335797" cy="7187"/>
          </a:xfrm>
          <a:prstGeom prst="straightConnector1">
            <a:avLst/>
          </a:prstGeom>
          <a:noFill/>
          <a:ln w="25400" cap="flat" cmpd="sng" algn="ctr">
            <a:solidFill>
              <a:schemeClr val="tx1"/>
            </a:solidFill>
            <a:prstDash val="solid"/>
            <a:round/>
            <a:headEnd type="none" w="med" len="med"/>
            <a:tailEnd type="triangle"/>
          </a:ln>
          <a:effectLst/>
        </p:spPr>
      </p:cxnSp>
      <p:pic>
        <p:nvPicPr>
          <p:cNvPr id="166" name="Node">
            <a:extLst>
              <a:ext uri="{FF2B5EF4-FFF2-40B4-BE49-F238E27FC236}">
                <a16:creationId xmlns:a16="http://schemas.microsoft.com/office/drawing/2014/main" id="{5AA36135-F9A7-ED45-9252-91D9C6784A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7990" y="3750971"/>
            <a:ext cx="969615" cy="593081"/>
          </a:xfrm>
          <a:prstGeom prst="rect">
            <a:avLst/>
          </a:prstGeom>
        </p:spPr>
      </p:pic>
      <p:pic>
        <p:nvPicPr>
          <p:cNvPr id="167" name="Python">
            <a:extLst>
              <a:ext uri="{FF2B5EF4-FFF2-40B4-BE49-F238E27FC236}">
                <a16:creationId xmlns:a16="http://schemas.microsoft.com/office/drawing/2014/main" id="{318318A5-81FC-AE4F-AB2F-FBF6E31092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56878" y="3686969"/>
            <a:ext cx="655103" cy="655103"/>
          </a:xfrm>
          <a:prstGeom prst="rect">
            <a:avLst/>
          </a:prstGeom>
        </p:spPr>
      </p:pic>
      <p:sp>
        <p:nvSpPr>
          <p:cNvPr id="133" name="Rounded Rectangle 132">
            <a:extLst>
              <a:ext uri="{FF2B5EF4-FFF2-40B4-BE49-F238E27FC236}">
                <a16:creationId xmlns:a16="http://schemas.microsoft.com/office/drawing/2014/main" id="{8BFD87E6-0A83-8B49-8533-CF866348E736}"/>
              </a:ext>
            </a:extLst>
          </p:cNvPr>
          <p:cNvSpPr/>
          <p:nvPr/>
        </p:nvSpPr>
        <p:spPr bwMode="auto">
          <a:xfrm>
            <a:off x="1807364" y="4555308"/>
            <a:ext cx="553449" cy="86309"/>
          </a:xfrm>
          <a:prstGeom prst="roundRect">
            <a:avLst/>
          </a:prstGeom>
          <a:solidFill>
            <a:srgbClr val="E12728">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34" name="Rounded Rectangle 133">
            <a:extLst>
              <a:ext uri="{FF2B5EF4-FFF2-40B4-BE49-F238E27FC236}">
                <a16:creationId xmlns:a16="http://schemas.microsoft.com/office/drawing/2014/main" id="{A61A4835-E0F5-D944-98C4-8C58950F27FD}"/>
              </a:ext>
            </a:extLst>
          </p:cNvPr>
          <p:cNvSpPr/>
          <p:nvPr/>
        </p:nvSpPr>
        <p:spPr bwMode="auto">
          <a:xfrm>
            <a:off x="1807364" y="4712638"/>
            <a:ext cx="553449" cy="86309"/>
          </a:xfrm>
          <a:prstGeom prst="roundRect">
            <a:avLst/>
          </a:prstGeom>
          <a:solidFill>
            <a:srgbClr val="E12728">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44" name="Rounded Rectangle 143">
            <a:extLst>
              <a:ext uri="{FF2B5EF4-FFF2-40B4-BE49-F238E27FC236}">
                <a16:creationId xmlns:a16="http://schemas.microsoft.com/office/drawing/2014/main" id="{22CCAE5B-40D2-C647-8986-32DB025BC3D7}"/>
              </a:ext>
            </a:extLst>
          </p:cNvPr>
          <p:cNvSpPr/>
          <p:nvPr/>
        </p:nvSpPr>
        <p:spPr bwMode="auto">
          <a:xfrm>
            <a:off x="6490984" y="4549882"/>
            <a:ext cx="553449" cy="86309"/>
          </a:xfrm>
          <a:prstGeom prst="roundRect">
            <a:avLst/>
          </a:prstGeom>
          <a:solidFill>
            <a:srgbClr val="E12728">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45" name="Rounded Rectangle 144">
            <a:extLst>
              <a:ext uri="{FF2B5EF4-FFF2-40B4-BE49-F238E27FC236}">
                <a16:creationId xmlns:a16="http://schemas.microsoft.com/office/drawing/2014/main" id="{553E738F-44BB-B84B-A072-F3F3143B410D}"/>
              </a:ext>
            </a:extLst>
          </p:cNvPr>
          <p:cNvSpPr/>
          <p:nvPr/>
        </p:nvSpPr>
        <p:spPr bwMode="auto">
          <a:xfrm>
            <a:off x="6490983" y="4704224"/>
            <a:ext cx="553449" cy="86309"/>
          </a:xfrm>
          <a:prstGeom prst="roundRect">
            <a:avLst/>
          </a:prstGeom>
          <a:solidFill>
            <a:srgbClr val="E12728">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cxnSp>
        <p:nvCxnSpPr>
          <p:cNvPr id="146" name="Straight Arrow Connector 145">
            <a:extLst>
              <a:ext uri="{FF2B5EF4-FFF2-40B4-BE49-F238E27FC236}">
                <a16:creationId xmlns:a16="http://schemas.microsoft.com/office/drawing/2014/main" id="{917F04A2-2F73-4D4B-AA44-987330AB813D}"/>
              </a:ext>
            </a:extLst>
          </p:cNvPr>
          <p:cNvCxnSpPr>
            <a:cxnSpLocks/>
            <a:stCxn id="154" idx="1"/>
          </p:cNvCxnSpPr>
          <p:nvPr/>
        </p:nvCxnSpPr>
        <p:spPr bwMode="auto">
          <a:xfrm flipH="1">
            <a:off x="2468052" y="4289184"/>
            <a:ext cx="1169184" cy="297099"/>
          </a:xfrm>
          <a:prstGeom prst="straightConnector1">
            <a:avLst/>
          </a:prstGeom>
          <a:noFill/>
          <a:ln w="25400" cap="flat" cmpd="sng" algn="ctr">
            <a:solidFill>
              <a:schemeClr val="tx1"/>
            </a:solidFill>
            <a:prstDash val="solid"/>
            <a:round/>
            <a:headEnd type="none" w="med" len="med"/>
            <a:tailEnd type="triangle"/>
          </a:ln>
          <a:effectLst/>
        </p:spPr>
      </p:cxnSp>
      <p:cxnSp>
        <p:nvCxnSpPr>
          <p:cNvPr id="147" name="Straight Arrow Connector 146">
            <a:extLst>
              <a:ext uri="{FF2B5EF4-FFF2-40B4-BE49-F238E27FC236}">
                <a16:creationId xmlns:a16="http://schemas.microsoft.com/office/drawing/2014/main" id="{FAC231C8-AA16-6149-A090-819F900D71C3}"/>
              </a:ext>
            </a:extLst>
          </p:cNvPr>
          <p:cNvCxnSpPr>
            <a:cxnSpLocks/>
            <a:stCxn id="155" idx="1"/>
          </p:cNvCxnSpPr>
          <p:nvPr/>
        </p:nvCxnSpPr>
        <p:spPr bwMode="auto">
          <a:xfrm flipH="1">
            <a:off x="2508376" y="4453507"/>
            <a:ext cx="1128859" cy="309331"/>
          </a:xfrm>
          <a:prstGeom prst="straightConnector1">
            <a:avLst/>
          </a:prstGeom>
          <a:noFill/>
          <a:ln w="25400" cap="flat" cmpd="sng" algn="ctr">
            <a:solidFill>
              <a:schemeClr val="tx1"/>
            </a:solidFill>
            <a:prstDash val="solid"/>
            <a:round/>
            <a:headEnd type="none" w="med" len="med"/>
            <a:tailEnd type="triangle"/>
          </a:ln>
          <a:effectLst/>
        </p:spPr>
      </p:cxnSp>
      <p:cxnSp>
        <p:nvCxnSpPr>
          <p:cNvPr id="149" name="Straight Arrow Connector 148">
            <a:extLst>
              <a:ext uri="{FF2B5EF4-FFF2-40B4-BE49-F238E27FC236}">
                <a16:creationId xmlns:a16="http://schemas.microsoft.com/office/drawing/2014/main" id="{8C29FFC2-6756-5640-86F8-E76020245E4F}"/>
              </a:ext>
            </a:extLst>
          </p:cNvPr>
          <p:cNvCxnSpPr>
            <a:cxnSpLocks/>
            <a:stCxn id="90" idx="3"/>
          </p:cNvCxnSpPr>
          <p:nvPr/>
        </p:nvCxnSpPr>
        <p:spPr bwMode="auto">
          <a:xfrm flipV="1">
            <a:off x="5387733" y="3959790"/>
            <a:ext cx="352422" cy="748"/>
          </a:xfrm>
          <a:prstGeom prst="straightConnector1">
            <a:avLst/>
          </a:prstGeom>
          <a:noFill/>
          <a:ln w="25400" cap="flat" cmpd="sng" algn="ctr">
            <a:solidFill>
              <a:schemeClr val="tx1"/>
            </a:solidFill>
            <a:prstDash val="solid"/>
            <a:round/>
            <a:headEnd type="none" w="med" len="med"/>
            <a:tailEnd type="triangle"/>
          </a:ln>
          <a:effectLst/>
        </p:spPr>
      </p:cxnSp>
      <p:cxnSp>
        <p:nvCxnSpPr>
          <p:cNvPr id="159" name="Straight Arrow Connector 158">
            <a:extLst>
              <a:ext uri="{FF2B5EF4-FFF2-40B4-BE49-F238E27FC236}">
                <a16:creationId xmlns:a16="http://schemas.microsoft.com/office/drawing/2014/main" id="{303062BF-ED5D-E540-85A1-67A91400C2D2}"/>
              </a:ext>
            </a:extLst>
          </p:cNvPr>
          <p:cNvCxnSpPr>
            <a:cxnSpLocks/>
            <a:stCxn id="92" idx="3"/>
          </p:cNvCxnSpPr>
          <p:nvPr/>
        </p:nvCxnSpPr>
        <p:spPr bwMode="auto">
          <a:xfrm>
            <a:off x="5387732" y="4119142"/>
            <a:ext cx="998093" cy="419132"/>
          </a:xfrm>
          <a:prstGeom prst="straightConnector1">
            <a:avLst/>
          </a:prstGeom>
          <a:noFill/>
          <a:ln w="25400" cap="flat" cmpd="sng" algn="ctr">
            <a:solidFill>
              <a:schemeClr val="tx1"/>
            </a:solidFill>
            <a:prstDash val="solid"/>
            <a:round/>
            <a:headEnd type="none" w="med" len="med"/>
            <a:tailEnd type="triangle"/>
          </a:ln>
          <a:effectLst/>
        </p:spPr>
      </p:cxnSp>
      <p:cxnSp>
        <p:nvCxnSpPr>
          <p:cNvPr id="160" name="Straight Arrow Connector 159">
            <a:extLst>
              <a:ext uri="{FF2B5EF4-FFF2-40B4-BE49-F238E27FC236}">
                <a16:creationId xmlns:a16="http://schemas.microsoft.com/office/drawing/2014/main" id="{9C394407-F994-BD44-9C8F-BA0099520553}"/>
              </a:ext>
            </a:extLst>
          </p:cNvPr>
          <p:cNvCxnSpPr>
            <a:cxnSpLocks/>
            <a:stCxn id="80" idx="3"/>
          </p:cNvCxnSpPr>
          <p:nvPr/>
        </p:nvCxnSpPr>
        <p:spPr bwMode="auto">
          <a:xfrm>
            <a:off x="5387732" y="4278844"/>
            <a:ext cx="998093" cy="407542"/>
          </a:xfrm>
          <a:prstGeom prst="straightConnector1">
            <a:avLst/>
          </a:prstGeom>
          <a:noFill/>
          <a:ln w="25400" cap="flat" cmpd="sng" algn="ctr">
            <a:solidFill>
              <a:schemeClr val="tx1"/>
            </a:solidFill>
            <a:prstDash val="solid"/>
            <a:round/>
            <a:headEnd type="none" w="med" len="med"/>
            <a:tailEnd type="triangle"/>
          </a:ln>
          <a:effectLst/>
        </p:spPr>
      </p:cxnSp>
      <p:sp>
        <p:nvSpPr>
          <p:cNvPr id="68" name="Rounded Rectangle 67">
            <a:extLst>
              <a:ext uri="{FF2B5EF4-FFF2-40B4-BE49-F238E27FC236}">
                <a16:creationId xmlns:a16="http://schemas.microsoft.com/office/drawing/2014/main" id="{872B96D0-245E-2942-970B-EEE96904804D}"/>
              </a:ext>
            </a:extLst>
          </p:cNvPr>
          <p:cNvSpPr/>
          <p:nvPr/>
        </p:nvSpPr>
        <p:spPr bwMode="auto">
          <a:xfrm>
            <a:off x="2657798" y="3910730"/>
            <a:ext cx="553449" cy="86309"/>
          </a:xfrm>
          <a:prstGeom prst="roundRect">
            <a:avLst/>
          </a:prstGeom>
          <a:solidFill>
            <a:srgbClr val="008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0" name="Rounded Rectangle 69">
            <a:extLst>
              <a:ext uri="{FF2B5EF4-FFF2-40B4-BE49-F238E27FC236}">
                <a16:creationId xmlns:a16="http://schemas.microsoft.com/office/drawing/2014/main" id="{5FEA2B45-2659-C741-A2ED-C67B9EA3915A}"/>
              </a:ext>
            </a:extLst>
          </p:cNvPr>
          <p:cNvSpPr/>
          <p:nvPr/>
        </p:nvSpPr>
        <p:spPr bwMode="auto">
          <a:xfrm>
            <a:off x="5851542" y="3928212"/>
            <a:ext cx="553449" cy="86309"/>
          </a:xfrm>
          <a:prstGeom prst="roundRect">
            <a:avLst/>
          </a:prstGeom>
          <a:solidFill>
            <a:srgbClr val="008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nvGrpSpPr>
          <p:cNvPr id="15" name="Group 14">
            <a:extLst>
              <a:ext uri="{FF2B5EF4-FFF2-40B4-BE49-F238E27FC236}">
                <a16:creationId xmlns:a16="http://schemas.microsoft.com/office/drawing/2014/main" id="{1A8B0AC5-452A-A147-A677-EEA976602A82}"/>
              </a:ext>
            </a:extLst>
          </p:cNvPr>
          <p:cNvGrpSpPr/>
          <p:nvPr/>
        </p:nvGrpSpPr>
        <p:grpSpPr>
          <a:xfrm>
            <a:off x="2224896" y="1110413"/>
            <a:ext cx="4332445" cy="1121099"/>
            <a:chOff x="2172877" y="1091946"/>
            <a:chExt cx="4332445" cy="1121099"/>
          </a:xfrm>
        </p:grpSpPr>
        <p:grpSp>
          <p:nvGrpSpPr>
            <p:cNvPr id="4" name="Group 3">
              <a:extLst>
                <a:ext uri="{FF2B5EF4-FFF2-40B4-BE49-F238E27FC236}">
                  <a16:creationId xmlns:a16="http://schemas.microsoft.com/office/drawing/2014/main" id="{A84A31B7-0419-4B45-AB84-82CB282521F5}"/>
                </a:ext>
              </a:extLst>
            </p:cNvPr>
            <p:cNvGrpSpPr/>
            <p:nvPr/>
          </p:nvGrpSpPr>
          <p:grpSpPr>
            <a:xfrm>
              <a:off x="2172877" y="1091946"/>
              <a:ext cx="1775704" cy="1121099"/>
              <a:chOff x="2718014" y="1091574"/>
              <a:chExt cx="2284059" cy="1592820"/>
            </a:xfrm>
          </p:grpSpPr>
          <p:sp>
            <p:nvSpPr>
              <p:cNvPr id="119" name="Rounded Rectangle 118">
                <a:extLst>
                  <a:ext uri="{FF2B5EF4-FFF2-40B4-BE49-F238E27FC236}">
                    <a16:creationId xmlns:a16="http://schemas.microsoft.com/office/drawing/2014/main" id="{B979C97B-185C-064F-9706-4A3C0AA9B3B9}"/>
                  </a:ext>
                </a:extLst>
              </p:cNvPr>
              <p:cNvSpPr/>
              <p:nvPr/>
            </p:nvSpPr>
            <p:spPr bwMode="auto">
              <a:xfrm>
                <a:off x="4322190" y="1195121"/>
                <a:ext cx="553449" cy="86309"/>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0" name="Rounded Rectangle 119">
                <a:extLst>
                  <a:ext uri="{FF2B5EF4-FFF2-40B4-BE49-F238E27FC236}">
                    <a16:creationId xmlns:a16="http://schemas.microsoft.com/office/drawing/2014/main" id="{35B71818-5657-444F-ABA1-E5B585510CBD}"/>
                  </a:ext>
                </a:extLst>
              </p:cNvPr>
              <p:cNvSpPr/>
              <p:nvPr/>
            </p:nvSpPr>
            <p:spPr bwMode="auto">
              <a:xfrm>
                <a:off x="4322189" y="1359444"/>
                <a:ext cx="553449" cy="86309"/>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1" name="Rounded Rectangle 120">
                <a:extLst>
                  <a:ext uri="{FF2B5EF4-FFF2-40B4-BE49-F238E27FC236}">
                    <a16:creationId xmlns:a16="http://schemas.microsoft.com/office/drawing/2014/main" id="{18551967-CA5A-FB4E-9555-CA60DC05EB24}"/>
                  </a:ext>
                </a:extLst>
              </p:cNvPr>
              <p:cNvSpPr/>
              <p:nvPr/>
            </p:nvSpPr>
            <p:spPr bwMode="auto">
              <a:xfrm>
                <a:off x="4322189" y="1523767"/>
                <a:ext cx="553449" cy="86309"/>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2" name="Rounded Rectangle 121">
                <a:extLst>
                  <a:ext uri="{FF2B5EF4-FFF2-40B4-BE49-F238E27FC236}">
                    <a16:creationId xmlns:a16="http://schemas.microsoft.com/office/drawing/2014/main" id="{1CF15D97-D5E1-0941-BBD8-7A61DC72EFAC}"/>
                  </a:ext>
                </a:extLst>
              </p:cNvPr>
              <p:cNvSpPr/>
              <p:nvPr/>
            </p:nvSpPr>
            <p:spPr bwMode="auto">
              <a:xfrm>
                <a:off x="4322188" y="1688090"/>
                <a:ext cx="553449" cy="86309"/>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3" name="Rounded Rectangle 122">
                <a:extLst>
                  <a:ext uri="{FF2B5EF4-FFF2-40B4-BE49-F238E27FC236}">
                    <a16:creationId xmlns:a16="http://schemas.microsoft.com/office/drawing/2014/main" id="{9202676E-2D71-B845-9828-4C667F0F54DC}"/>
                  </a:ext>
                </a:extLst>
              </p:cNvPr>
              <p:cNvSpPr/>
              <p:nvPr/>
            </p:nvSpPr>
            <p:spPr bwMode="auto">
              <a:xfrm>
                <a:off x="4322190" y="1852413"/>
                <a:ext cx="553449" cy="86309"/>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4" name="Rounded Rectangle 123">
                <a:extLst>
                  <a:ext uri="{FF2B5EF4-FFF2-40B4-BE49-F238E27FC236}">
                    <a16:creationId xmlns:a16="http://schemas.microsoft.com/office/drawing/2014/main" id="{7AA0E976-8A75-8D4C-8318-B5077639D070}"/>
                  </a:ext>
                </a:extLst>
              </p:cNvPr>
              <p:cNvSpPr/>
              <p:nvPr/>
            </p:nvSpPr>
            <p:spPr bwMode="auto">
              <a:xfrm>
                <a:off x="4322189" y="2016736"/>
                <a:ext cx="553449" cy="86309"/>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8" name="Rounded Rectangle 127">
                <a:extLst>
                  <a:ext uri="{FF2B5EF4-FFF2-40B4-BE49-F238E27FC236}">
                    <a16:creationId xmlns:a16="http://schemas.microsoft.com/office/drawing/2014/main" id="{9E3C4E85-6642-D449-AE1A-B1C68D1A744B}"/>
                  </a:ext>
                </a:extLst>
              </p:cNvPr>
              <p:cNvSpPr/>
              <p:nvPr/>
            </p:nvSpPr>
            <p:spPr bwMode="auto">
              <a:xfrm>
                <a:off x="4217034" y="1104426"/>
                <a:ext cx="785039" cy="1107281"/>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36" name="TextBox 135">
                <a:extLst>
                  <a:ext uri="{FF2B5EF4-FFF2-40B4-BE49-F238E27FC236}">
                    <a16:creationId xmlns:a16="http://schemas.microsoft.com/office/drawing/2014/main" id="{81491CCD-AB25-1149-822A-229BDBF713BA}"/>
                  </a:ext>
                </a:extLst>
              </p:cNvPr>
              <p:cNvSpPr txBox="1"/>
              <p:nvPr/>
            </p:nvSpPr>
            <p:spPr>
              <a:xfrm>
                <a:off x="2718014" y="1984020"/>
                <a:ext cx="1572287" cy="700374"/>
              </a:xfrm>
              <a:prstGeom prst="rect">
                <a:avLst/>
              </a:prstGeom>
              <a:noFill/>
              <a:ln w="25400">
                <a:noFill/>
              </a:ln>
            </p:spPr>
            <p:txBody>
              <a:bodyPr wrap="square" rtlCol="0">
                <a:spAutoFit/>
              </a:bodyPr>
              <a:lstStyle/>
              <a:p>
                <a:r>
                  <a:rPr lang="en-US" sz="3200"/>
                  <a:t>350K</a:t>
                </a:r>
                <a:endParaRPr lang="en-US" sz="3200">
                  <a:latin typeface="Calibri" panose="020F0502020204030204" pitchFamily="34" charset="0"/>
                </a:endParaRPr>
              </a:p>
            </p:txBody>
          </p:sp>
          <p:grpSp>
            <p:nvGrpSpPr>
              <p:cNvPr id="164" name="Group 163">
                <a:extLst>
                  <a:ext uri="{FF2B5EF4-FFF2-40B4-BE49-F238E27FC236}">
                    <a16:creationId xmlns:a16="http://schemas.microsoft.com/office/drawing/2014/main" id="{E8F28BC3-0E89-E745-9CC5-DEEBB7571DE3}"/>
                  </a:ext>
                </a:extLst>
              </p:cNvPr>
              <p:cNvGrpSpPr/>
              <p:nvPr/>
            </p:nvGrpSpPr>
            <p:grpSpPr>
              <a:xfrm>
                <a:off x="3072580" y="1091574"/>
                <a:ext cx="953222" cy="688799"/>
                <a:chOff x="5582740" y="1716787"/>
                <a:chExt cx="615189" cy="410205"/>
              </a:xfrm>
            </p:grpSpPr>
            <p:pic>
              <p:nvPicPr>
                <p:cNvPr id="165" name="Picture 12" descr="Image result for github">
                  <a:extLst>
                    <a:ext uri="{FF2B5EF4-FFF2-40B4-BE49-F238E27FC236}">
                      <a16:creationId xmlns:a16="http://schemas.microsoft.com/office/drawing/2014/main" id="{F3542BF0-1E4F-864F-93FE-B7B01B188287}"/>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879992" y="1738981"/>
                  <a:ext cx="317937" cy="388011"/>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24" descr="Image result for npm">
                  <a:extLst>
                    <a:ext uri="{FF2B5EF4-FFF2-40B4-BE49-F238E27FC236}">
                      <a16:creationId xmlns:a16="http://schemas.microsoft.com/office/drawing/2014/main" id="{03A30963-AD48-2B42-BCDC-792EB0A70E33}"/>
                    </a:ext>
                  </a:extLst>
                </p:cNvPr>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5582740" y="1716787"/>
                  <a:ext cx="326190" cy="38941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 name="Group 13">
              <a:extLst>
                <a:ext uri="{FF2B5EF4-FFF2-40B4-BE49-F238E27FC236}">
                  <a16:creationId xmlns:a16="http://schemas.microsoft.com/office/drawing/2014/main" id="{9F9F83DC-4413-3B4E-A954-FE2326A850AD}"/>
                </a:ext>
              </a:extLst>
            </p:cNvPr>
            <p:cNvGrpSpPr/>
            <p:nvPr/>
          </p:nvGrpSpPr>
          <p:grpSpPr>
            <a:xfrm>
              <a:off x="4893820" y="1096898"/>
              <a:ext cx="1611502" cy="953641"/>
              <a:chOff x="5430453" y="1096527"/>
              <a:chExt cx="1611502" cy="953641"/>
            </a:xfrm>
          </p:grpSpPr>
          <p:sp>
            <p:nvSpPr>
              <p:cNvPr id="73" name="Rounded Rectangle 72">
                <a:extLst>
                  <a:ext uri="{FF2B5EF4-FFF2-40B4-BE49-F238E27FC236}">
                    <a16:creationId xmlns:a16="http://schemas.microsoft.com/office/drawing/2014/main" id="{28402EA6-BF21-9A44-9BF3-1599D7195356}"/>
                  </a:ext>
                </a:extLst>
              </p:cNvPr>
              <p:cNvSpPr/>
              <p:nvPr/>
            </p:nvSpPr>
            <p:spPr bwMode="auto">
              <a:xfrm>
                <a:off x="5512205" y="1160361"/>
                <a:ext cx="430270" cy="60748"/>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4" name="Rounded Rectangle 73">
                <a:extLst>
                  <a:ext uri="{FF2B5EF4-FFF2-40B4-BE49-F238E27FC236}">
                    <a16:creationId xmlns:a16="http://schemas.microsoft.com/office/drawing/2014/main" id="{3808361E-A988-1A4A-AE76-C719DC94AE6B}"/>
                  </a:ext>
                </a:extLst>
              </p:cNvPr>
              <p:cNvSpPr/>
              <p:nvPr/>
            </p:nvSpPr>
            <p:spPr bwMode="auto">
              <a:xfrm>
                <a:off x="5512204" y="1276019"/>
                <a:ext cx="430270" cy="60748"/>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5" name="Rounded Rectangle 74">
                <a:extLst>
                  <a:ext uri="{FF2B5EF4-FFF2-40B4-BE49-F238E27FC236}">
                    <a16:creationId xmlns:a16="http://schemas.microsoft.com/office/drawing/2014/main" id="{CF378CE1-38FC-6347-A49D-8860EF3C2D53}"/>
                  </a:ext>
                </a:extLst>
              </p:cNvPr>
              <p:cNvSpPr/>
              <p:nvPr/>
            </p:nvSpPr>
            <p:spPr bwMode="auto">
              <a:xfrm>
                <a:off x="5512204" y="1391677"/>
                <a:ext cx="430270" cy="60748"/>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6" name="Rounded Rectangle 75">
                <a:extLst>
                  <a:ext uri="{FF2B5EF4-FFF2-40B4-BE49-F238E27FC236}">
                    <a16:creationId xmlns:a16="http://schemas.microsoft.com/office/drawing/2014/main" id="{ACC3DA81-B72C-1E4B-AAAF-A6EC6EC072DA}"/>
                  </a:ext>
                </a:extLst>
              </p:cNvPr>
              <p:cNvSpPr/>
              <p:nvPr/>
            </p:nvSpPr>
            <p:spPr bwMode="auto">
              <a:xfrm>
                <a:off x="5512204" y="1507335"/>
                <a:ext cx="430270" cy="60748"/>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9" name="Rounded Rectangle 78">
                <a:extLst>
                  <a:ext uri="{FF2B5EF4-FFF2-40B4-BE49-F238E27FC236}">
                    <a16:creationId xmlns:a16="http://schemas.microsoft.com/office/drawing/2014/main" id="{58E1EF03-5D2D-7B4B-BB67-CD7FA5DA9A52}"/>
                  </a:ext>
                </a:extLst>
              </p:cNvPr>
              <p:cNvSpPr/>
              <p:nvPr/>
            </p:nvSpPr>
            <p:spPr bwMode="auto">
              <a:xfrm>
                <a:off x="5430453" y="1096527"/>
                <a:ext cx="610316" cy="539076"/>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81" name="TextBox 80">
                <a:extLst>
                  <a:ext uri="{FF2B5EF4-FFF2-40B4-BE49-F238E27FC236}">
                    <a16:creationId xmlns:a16="http://schemas.microsoft.com/office/drawing/2014/main" id="{5918DF46-20BA-3A45-BDF1-1CF5B1A6049C}"/>
                  </a:ext>
                </a:extLst>
              </p:cNvPr>
              <p:cNvSpPr txBox="1"/>
              <p:nvPr/>
            </p:nvSpPr>
            <p:spPr>
              <a:xfrm>
                <a:off x="6177629" y="1703204"/>
                <a:ext cx="710600" cy="346964"/>
              </a:xfrm>
              <a:prstGeom prst="rect">
                <a:avLst/>
              </a:prstGeom>
              <a:noFill/>
              <a:ln>
                <a:noFill/>
              </a:ln>
            </p:spPr>
            <p:txBody>
              <a:bodyPr wrap="none" rtlCol="0">
                <a:spAutoFit/>
              </a:bodyPr>
              <a:lstStyle/>
              <a:p>
                <a:r>
                  <a:rPr lang="en-US" sz="3200"/>
                  <a:t>60K</a:t>
                </a:r>
                <a:endParaRPr lang="en-US" sz="3200">
                  <a:latin typeface="Calibri" panose="020F0502020204030204" pitchFamily="34" charset="0"/>
                </a:endParaRPr>
              </a:p>
            </p:txBody>
          </p:sp>
          <p:grpSp>
            <p:nvGrpSpPr>
              <p:cNvPr id="82" name="Group 81">
                <a:extLst>
                  <a:ext uri="{FF2B5EF4-FFF2-40B4-BE49-F238E27FC236}">
                    <a16:creationId xmlns:a16="http://schemas.microsoft.com/office/drawing/2014/main" id="{7B6811B9-6DD8-2844-B0CA-8161263DC775}"/>
                  </a:ext>
                </a:extLst>
              </p:cNvPr>
              <p:cNvGrpSpPr/>
              <p:nvPr/>
            </p:nvGrpSpPr>
            <p:grpSpPr>
              <a:xfrm>
                <a:off x="6224769" y="1097316"/>
                <a:ext cx="817186" cy="504984"/>
                <a:chOff x="7433927" y="1688122"/>
                <a:chExt cx="613633" cy="419049"/>
              </a:xfrm>
            </p:grpSpPr>
            <p:pic>
              <p:nvPicPr>
                <p:cNvPr id="86" name="Picture 12" descr="Image result for github">
                  <a:extLst>
                    <a:ext uri="{FF2B5EF4-FFF2-40B4-BE49-F238E27FC236}">
                      <a16:creationId xmlns:a16="http://schemas.microsoft.com/office/drawing/2014/main" id="{88F9B224-594F-0D4C-BDDA-1B90DBE284F7}"/>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flipH="1">
                  <a:off x="7433927" y="1719160"/>
                  <a:ext cx="317937" cy="38801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6" descr="Image result for pypi">
                  <a:extLst>
                    <a:ext uri="{FF2B5EF4-FFF2-40B4-BE49-F238E27FC236}">
                      <a16:creationId xmlns:a16="http://schemas.microsoft.com/office/drawing/2014/main" id="{6ED569E4-2672-DE40-8A60-99164B3794AD}"/>
                    </a:ext>
                  </a:extLst>
                </p:cNvPr>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3111" b="94667" l="1778" r="92889">
                              <a14:foregroundMark x1="45778" y1="37778" x2="48000" y2="49778"/>
                              <a14:foregroundMark x1="13778" y1="35556" x2="67111" y2="20889"/>
                              <a14:foregroundMark x1="67111" y1="20889" x2="58667" y2="75111"/>
                              <a14:foregroundMark x1="58667" y1="75111" x2="30667" y2="37333"/>
                              <a14:foregroundMark x1="23111" y1="27111" x2="23111" y2="27111"/>
                              <a14:foregroundMark x1="18667" y1="23556" x2="73778" y2="25333"/>
                              <a14:foregroundMark x1="73778" y1="25333" x2="53333" y2="78667"/>
                              <a14:foregroundMark x1="53333" y1="78667" x2="18222" y2="40444"/>
                              <a14:foregroundMark x1="13333" y1="45778" x2="46222" y2="81778"/>
                              <a14:foregroundMark x1="28889" y1="75111" x2="17778" y2="49778"/>
                              <a14:foregroundMark x1="12444" y1="54222" x2="26222" y2="74222"/>
                              <a14:foregroundMark x1="52000" y1="86667" x2="52000" y2="86667"/>
                              <a14:foregroundMark x1="52444" y1="86667" x2="52444" y2="86667"/>
                              <a14:foregroundMark x1="52444" y1="86667" x2="79111" y2="37333"/>
                              <a14:foregroundMark x1="79111" y1="37333" x2="36444" y2="18222"/>
                              <a14:foregroundMark x1="42667" y1="16889" x2="42667" y2="16889"/>
                              <a14:foregroundMark x1="48444" y1="16000" x2="48444" y2="16000"/>
                              <a14:foregroundMark x1="48444" y1="12444" x2="48444" y2="12444"/>
                              <a14:foregroundMark x1="53778" y1="34667" x2="53778" y2="34667"/>
                              <a14:foregroundMark x1="54222" y1="21778" x2="21778" y2="25333"/>
                              <a14:foregroundMark x1="32889" y1="19111" x2="71556" y2="32444"/>
                              <a14:foregroundMark x1="53306" y1="12125" x2="64444" y2="26667"/>
                              <a14:foregroundMark x1="50605" y1="8599" x2="52715" y2="11353"/>
                              <a14:foregroundMark x1="58054" y1="15085" x2="83132" y2="60537"/>
                              <a14:foregroundMark x1="52444" y1="85333" x2="78222" y2="76444"/>
                              <a14:foregroundMark x1="82698" y1="44902" x2="80621" y2="29152"/>
                              <a14:foregroundMark x1="36203" y1="15439" x2="10589" y2="39004"/>
                              <a14:foregroundMark x1="43638" y1="8599" x2="41563" y2="10508"/>
                              <a14:foregroundMark x1="11010" y1="50379" x2="20651" y2="21211"/>
                              <a14:foregroundMark x1="42226" y1="9243" x2="44372" y2="8599"/>
                              <a14:foregroundMark x1="83441" y1="36337" x2="84441" y2="37054"/>
                              <a14:foregroundMark x1="45778" y1="9333" x2="81639" y2="35045"/>
                              <a14:foregroundMark x1="83007" y1="56024" x2="59556" y2="86667"/>
                              <a14:foregroundMark x1="59556" y1="86667" x2="21198" y2="75449"/>
                              <a14:foregroundMark x1="45705" y1="87988" x2="55901" y2="90850"/>
                              <a14:foregroundMark x1="48858" y1="93551" x2="52889" y2="95111"/>
                              <a14:foregroundMark x1="49843" y1="92469" x2="56312" y2="90025"/>
                              <a14:foregroundMark x1="10275" y1="30499" x2="17172" y2="23172"/>
                              <a14:foregroundMark x1="84871" y1="36147" x2="84915" y2="36444"/>
                              <a14:foregroundMark x1="88184" y1="35708" x2="88229" y2="36444"/>
                              <a14:foregroundMark x1="11111" y1="25778" x2="14095" y2="22155"/>
                              <a14:foregroundMark x1="54222" y1="9825" x2="52355" y2="8599"/>
                              <a14:foregroundMark x1="13333" y1="64889" x2="13333" y2="64889"/>
                              <a14:foregroundMark x1="12444" y1="71556" x2="12444" y2="71556"/>
                              <a14:foregroundMark x1="12889" y1="74222" x2="12889" y2="74222"/>
                              <a14:foregroundMark x1="14222" y1="76000" x2="47556" y2="89778"/>
                              <a14:foregroundMark x1="85778" y1="60889" x2="75111" y2="75111"/>
                              <a14:foregroundMark x1="78667" y1="23556" x2="85778" y2="36889"/>
                              <a14:foregroundMark x1="84889" y1="30222" x2="84889" y2="30222"/>
                              <a14:foregroundMark x1="83111" y1="27556" x2="83111" y2="27556"/>
                              <a14:foregroundMark x1="80889" y1="24000" x2="80889" y2="24000"/>
                              <a14:foregroundMark x1="83556" y1="27111" x2="83556" y2="27111"/>
                              <a14:foregroundMark x1="84889" y1="26667" x2="84889" y2="26667"/>
                              <a14:foregroundMark x1="84444" y1="26222" x2="84444" y2="26222"/>
                              <a14:foregroundMark x1="84444" y1="25778" x2="84444" y2="25778"/>
                              <a14:foregroundMark x1="84000" y1="25778" x2="84000" y2="25778"/>
                              <a14:foregroundMark x1="85778" y1="25778" x2="85778" y2="25778"/>
                              <a14:foregroundMark x1="81778" y1="23111" x2="81778" y2="23111"/>
                              <a14:foregroundMark x1="86222" y1="25333" x2="86222" y2="25333"/>
                              <a14:backgroundMark x1="2667" y1="10222" x2="17778" y2="6222"/>
                              <a14:backgroundMark x1="2667" y1="29333" x2="4444" y2="77333"/>
                              <a14:backgroundMark x1="37333" y1="2222" x2="60889" y2="2222"/>
                              <a14:backgroundMark x1="43209" y1="94902" x2="46222" y2="96444"/>
                              <a14:backgroundMark x1="8000" y1="76889" x2="11813" y2="78840"/>
                              <a14:backgroundMark x1="53778" y1="95111" x2="92889" y2="76889"/>
                              <a14:backgroundMark x1="13778" y1="16889" x2="28889" y2="9778"/>
                              <a14:backgroundMark x1="92000" y1="36444" x2="92000" y2="44889"/>
                              <a14:backgroundMark x1="90864" y1="66672" x2="91111" y2="75556"/>
                              <a14:backgroundMark x1="90222" y1="43556" x2="90793" y2="64116"/>
                              <a14:backgroundMark x1="91286" y1="27111" x2="92000" y2="27556"/>
                              <a14:backgroundMark x1="90574" y1="26667" x2="91286" y2="27111"/>
                              <a14:backgroundMark x1="89860" y1="26222" x2="90574" y2="26667"/>
                              <a14:backgroundMark x1="89147" y1="25778" x2="89860" y2="26222"/>
                              <a14:backgroundMark x1="88433" y1="25333" x2="89147" y2="25778"/>
                              <a14:backgroundMark x1="88048" y1="25093" x2="88433" y2="25333"/>
                              <a14:backgroundMark x1="57778" y1="6222" x2="82540" y2="21658"/>
                              <a14:backgroundMark x1="15556" y1="19111" x2="40000" y2="5333"/>
                              <a14:backgroundMark x1="34222" y1="10667" x2="43111" y2="7556"/>
                              <a14:backgroundMark x1="89282" y1="35172" x2="89333" y2="35556"/>
                            </a14:backgroundRemoval>
                          </a14:imgEffect>
                        </a14:imgLayer>
                      </a14:imgProps>
                    </a:ext>
                    <a:ext uri="{28A0092B-C50C-407E-A947-70E740481C1C}">
                      <a14:useLocalDpi xmlns:a14="http://schemas.microsoft.com/office/drawing/2010/main"/>
                    </a:ext>
                  </a:extLst>
                </a:blip>
                <a:srcRect/>
                <a:stretch>
                  <a:fillRect/>
                </a:stretch>
              </p:blipFill>
              <p:spPr bwMode="auto">
                <a:xfrm flipH="1">
                  <a:off x="7717720" y="1688122"/>
                  <a:ext cx="329840" cy="393773"/>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13" name="TextBox 12">
            <a:extLst>
              <a:ext uri="{FF2B5EF4-FFF2-40B4-BE49-F238E27FC236}">
                <a16:creationId xmlns:a16="http://schemas.microsoft.com/office/drawing/2014/main" id="{13C3DD2A-80CF-1B4D-A062-5227C08DFBB3}"/>
              </a:ext>
            </a:extLst>
          </p:cNvPr>
          <p:cNvSpPr txBox="1"/>
          <p:nvPr/>
        </p:nvSpPr>
        <p:spPr>
          <a:xfrm>
            <a:off x="972583" y="2531265"/>
            <a:ext cx="2345642" cy="764505"/>
          </a:xfrm>
          <a:prstGeom prst="rect">
            <a:avLst/>
          </a:prstGeom>
          <a:noFill/>
        </p:spPr>
        <p:txBody>
          <a:bodyPr wrap="none" rtlCol="0">
            <a:spAutoFit/>
          </a:bodyPr>
          <a:lstStyle/>
          <a:p>
            <a:pPr algn="ctr"/>
            <a:r>
              <a:rPr lang="en-US" sz="2400" i="1" dirty="0">
                <a:latin typeface="Calibri" panose="020F0502020204030204" pitchFamily="34" charset="0"/>
              </a:rPr>
              <a:t>Ambiguous regex</a:t>
            </a:r>
          </a:p>
          <a:p>
            <a:pPr algn="ctr"/>
            <a:r>
              <a:rPr lang="en-US" sz="2400" i="1" dirty="0">
                <a:latin typeface="Calibri" panose="020F0502020204030204" pitchFamily="34" charset="0"/>
              </a:rPr>
              <a:t>detectors</a:t>
            </a:r>
          </a:p>
        </p:txBody>
      </p:sp>
      <p:grpSp>
        <p:nvGrpSpPr>
          <p:cNvPr id="38" name="Labeled regexes - Python">
            <a:extLst>
              <a:ext uri="{FF2B5EF4-FFF2-40B4-BE49-F238E27FC236}">
                <a16:creationId xmlns:a16="http://schemas.microsoft.com/office/drawing/2014/main" id="{CC339511-8C90-CD43-93E5-2FFABAC9324C}"/>
              </a:ext>
            </a:extLst>
          </p:cNvPr>
          <p:cNvGrpSpPr/>
          <p:nvPr/>
        </p:nvGrpSpPr>
        <p:grpSpPr>
          <a:xfrm>
            <a:off x="4729128" y="3826688"/>
            <a:ext cx="763762" cy="758847"/>
            <a:chOff x="4729128" y="3826688"/>
            <a:chExt cx="763762" cy="758847"/>
          </a:xfrm>
        </p:grpSpPr>
        <p:sp>
          <p:nvSpPr>
            <p:cNvPr id="90" name="Rounded Rectangle 89">
              <a:extLst>
                <a:ext uri="{FF2B5EF4-FFF2-40B4-BE49-F238E27FC236}">
                  <a16:creationId xmlns:a16="http://schemas.microsoft.com/office/drawing/2014/main" id="{D7561C6B-6E3A-B24F-B6AF-7E2ECD4B418E}"/>
                </a:ext>
              </a:extLst>
            </p:cNvPr>
            <p:cNvSpPr/>
            <p:nvPr/>
          </p:nvSpPr>
          <p:spPr bwMode="auto">
            <a:xfrm>
              <a:off x="4834284" y="3917383"/>
              <a:ext cx="553449" cy="86309"/>
            </a:xfrm>
            <a:prstGeom prst="roundRect">
              <a:avLst/>
            </a:prstGeom>
            <a:solidFill>
              <a:srgbClr val="FFF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92" name="Rounded Rectangle 91">
              <a:extLst>
                <a:ext uri="{FF2B5EF4-FFF2-40B4-BE49-F238E27FC236}">
                  <a16:creationId xmlns:a16="http://schemas.microsoft.com/office/drawing/2014/main" id="{FFEFE9E1-2306-8446-B7EE-BB8296B6FCB3}"/>
                </a:ext>
              </a:extLst>
            </p:cNvPr>
            <p:cNvSpPr/>
            <p:nvPr/>
          </p:nvSpPr>
          <p:spPr bwMode="auto">
            <a:xfrm>
              <a:off x="4834283" y="4075987"/>
              <a:ext cx="553449" cy="86309"/>
            </a:xfrm>
            <a:prstGeom prst="roundRect">
              <a:avLst/>
            </a:prstGeom>
            <a:solidFill>
              <a:srgbClr val="FFF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96" name="Rounded Rectangle 95">
              <a:extLst>
                <a:ext uri="{FF2B5EF4-FFF2-40B4-BE49-F238E27FC236}">
                  <a16:creationId xmlns:a16="http://schemas.microsoft.com/office/drawing/2014/main" id="{BE08DEFC-2CDF-C544-AA16-24C0AB60FE1E}"/>
                </a:ext>
              </a:extLst>
            </p:cNvPr>
            <p:cNvSpPr/>
            <p:nvPr/>
          </p:nvSpPr>
          <p:spPr bwMode="auto">
            <a:xfrm>
              <a:off x="4729128" y="3826688"/>
              <a:ext cx="763762" cy="758847"/>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2" name="Rounded Rectangle 71">
              <a:extLst>
                <a:ext uri="{FF2B5EF4-FFF2-40B4-BE49-F238E27FC236}">
                  <a16:creationId xmlns:a16="http://schemas.microsoft.com/office/drawing/2014/main" id="{E0DD3ABA-1E86-1940-B03F-43CA81B5B0A6}"/>
                </a:ext>
              </a:extLst>
            </p:cNvPr>
            <p:cNvSpPr/>
            <p:nvPr/>
          </p:nvSpPr>
          <p:spPr bwMode="auto">
            <a:xfrm>
              <a:off x="4834283" y="4386248"/>
              <a:ext cx="553449" cy="86309"/>
            </a:xfrm>
            <a:prstGeom prst="roundRect">
              <a:avLst/>
            </a:prstGeom>
            <a:solidFill>
              <a:srgbClr val="008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80" name="Rounded Rectangle 79">
              <a:extLst>
                <a:ext uri="{FF2B5EF4-FFF2-40B4-BE49-F238E27FC236}">
                  <a16:creationId xmlns:a16="http://schemas.microsoft.com/office/drawing/2014/main" id="{7A83CF36-3480-D64C-89E5-6573ED509889}"/>
                </a:ext>
              </a:extLst>
            </p:cNvPr>
            <p:cNvSpPr/>
            <p:nvPr/>
          </p:nvSpPr>
          <p:spPr bwMode="auto">
            <a:xfrm>
              <a:off x="4834283" y="4235689"/>
              <a:ext cx="553449" cy="86309"/>
            </a:xfrm>
            <a:prstGeom prst="roundRect">
              <a:avLst/>
            </a:prstGeom>
            <a:solidFill>
              <a:srgbClr val="FFF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sp>
        <p:nvSpPr>
          <p:cNvPr id="36" name="TextBox 35">
            <a:extLst>
              <a:ext uri="{FF2B5EF4-FFF2-40B4-BE49-F238E27FC236}">
                <a16:creationId xmlns:a16="http://schemas.microsoft.com/office/drawing/2014/main" id="{D3805F9F-528E-874E-A1D8-C735D4B9D6CC}"/>
              </a:ext>
            </a:extLst>
          </p:cNvPr>
          <p:cNvSpPr txBox="1"/>
          <p:nvPr/>
        </p:nvSpPr>
        <p:spPr>
          <a:xfrm>
            <a:off x="995335" y="4912374"/>
            <a:ext cx="2103461" cy="546560"/>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35K (10%)</a:t>
            </a:r>
          </a:p>
        </p:txBody>
      </p:sp>
      <p:sp>
        <p:nvSpPr>
          <p:cNvPr id="99" name="TextBox 98">
            <a:extLst>
              <a:ext uri="{FF2B5EF4-FFF2-40B4-BE49-F238E27FC236}">
                <a16:creationId xmlns:a16="http://schemas.microsoft.com/office/drawing/2014/main" id="{AF1058D0-943B-484D-90D7-F18EA765F576}"/>
              </a:ext>
            </a:extLst>
          </p:cNvPr>
          <p:cNvSpPr txBox="1"/>
          <p:nvPr/>
        </p:nvSpPr>
        <p:spPr>
          <a:xfrm>
            <a:off x="5955408" y="4910042"/>
            <a:ext cx="1869423" cy="546560"/>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6K (10%)</a:t>
            </a:r>
          </a:p>
        </p:txBody>
      </p:sp>
      <p:pic>
        <p:nvPicPr>
          <p:cNvPr id="102" name="Picture 101">
            <a:extLst>
              <a:ext uri="{FF2B5EF4-FFF2-40B4-BE49-F238E27FC236}">
                <a16:creationId xmlns:a16="http://schemas.microsoft.com/office/drawing/2014/main" id="{873F2CE0-7BD1-5848-BCBF-EFB6F79452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4607" y="1069623"/>
            <a:ext cx="1099046" cy="672250"/>
          </a:xfrm>
          <a:prstGeom prst="rect">
            <a:avLst/>
          </a:prstGeom>
        </p:spPr>
      </p:pic>
      <p:pic>
        <p:nvPicPr>
          <p:cNvPr id="103" name="Picture 102">
            <a:extLst>
              <a:ext uri="{FF2B5EF4-FFF2-40B4-BE49-F238E27FC236}">
                <a16:creationId xmlns:a16="http://schemas.microsoft.com/office/drawing/2014/main" id="{73CD5D29-46D3-9446-A492-597C1F8DCB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81547" y="1070262"/>
            <a:ext cx="655103" cy="655103"/>
          </a:xfrm>
          <a:prstGeom prst="rect">
            <a:avLst/>
          </a:prstGeom>
        </p:spPr>
      </p:pic>
      <p:pic>
        <p:nvPicPr>
          <p:cNvPr id="77" name="REDOS curve">
            <a:extLst>
              <a:ext uri="{FF2B5EF4-FFF2-40B4-BE49-F238E27FC236}">
                <a16:creationId xmlns:a16="http://schemas.microsoft.com/office/drawing/2014/main" id="{18086161-E229-1246-85B1-09F7A0EEDBC4}"/>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491538" y="5011983"/>
            <a:ext cx="1908015" cy="1635276"/>
          </a:xfrm>
          <a:prstGeom prst="rect">
            <a:avLst/>
          </a:prstGeom>
        </p:spPr>
      </p:pic>
      <p:sp>
        <p:nvSpPr>
          <p:cNvPr id="78" name="TextBox 77">
            <a:extLst>
              <a:ext uri="{FF2B5EF4-FFF2-40B4-BE49-F238E27FC236}">
                <a16:creationId xmlns:a16="http://schemas.microsoft.com/office/drawing/2014/main" id="{EDA21B4C-AC48-3B40-B07F-3FA7F080D199}"/>
              </a:ext>
            </a:extLst>
          </p:cNvPr>
          <p:cNvSpPr txBox="1"/>
          <p:nvPr/>
        </p:nvSpPr>
        <p:spPr>
          <a:xfrm>
            <a:off x="5351923" y="5531712"/>
            <a:ext cx="3312382" cy="876522"/>
          </a:xfrm>
          <a:prstGeom prst="rect">
            <a:avLst/>
          </a:prstGeom>
          <a:noFill/>
        </p:spPr>
        <p:txBody>
          <a:bodyPr wrap="none" rtlCol="0">
            <a:spAutoFit/>
          </a:bodyPr>
          <a:lstStyle/>
          <a:p>
            <a:r>
              <a:rPr lang="en-US" sz="2800" i="1" dirty="0">
                <a:latin typeface="Calibri" panose="020F0502020204030204" pitchFamily="34" charset="0"/>
              </a:rPr>
              <a:t>1% exp.</a:t>
            </a:r>
          </a:p>
          <a:p>
            <a:r>
              <a:rPr lang="en-US" sz="2800" i="1" dirty="0">
                <a:latin typeface="Calibri" panose="020F0502020204030204" pitchFamily="34" charset="0"/>
              </a:rPr>
              <a:t>99% poly. – quadratic</a:t>
            </a:r>
          </a:p>
        </p:txBody>
      </p:sp>
      <p:sp>
        <p:nvSpPr>
          <p:cNvPr id="83" name="TextBox 82">
            <a:extLst>
              <a:ext uri="{FF2B5EF4-FFF2-40B4-BE49-F238E27FC236}">
                <a16:creationId xmlns:a16="http://schemas.microsoft.com/office/drawing/2014/main" id="{79544AA4-69D1-A24B-89C9-E482B528E3CC}"/>
              </a:ext>
            </a:extLst>
          </p:cNvPr>
          <p:cNvSpPr txBox="1"/>
          <p:nvPr/>
        </p:nvSpPr>
        <p:spPr>
          <a:xfrm>
            <a:off x="262560" y="5371989"/>
            <a:ext cx="989438" cy="319446"/>
          </a:xfrm>
          <a:prstGeom prst="rect">
            <a:avLst/>
          </a:prstGeom>
          <a:noFill/>
        </p:spPr>
        <p:txBody>
          <a:bodyPr wrap="none" rtlCol="0">
            <a:spAutoFit/>
          </a:bodyPr>
          <a:lstStyle/>
          <a:p>
            <a:r>
              <a:rPr lang="en-US" sz="1800" i="1" dirty="0">
                <a:latin typeface="Calibri" panose="020F0502020204030204" pitchFamily="34" charset="0"/>
              </a:rPr>
              <a:t>[FSE ‘19]</a:t>
            </a:r>
          </a:p>
        </p:txBody>
      </p:sp>
    </p:spTree>
    <p:extLst>
      <p:ext uri="{BB962C8B-B14F-4D97-AF65-F5344CB8AC3E}">
        <p14:creationId xmlns:p14="http://schemas.microsoft.com/office/powerpoint/2010/main" val="4004661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33" grpId="0" animBg="1"/>
      <p:bldP spid="134" grpId="0" animBg="1"/>
      <p:bldP spid="144" grpId="0" animBg="1"/>
      <p:bldP spid="145" grpId="0" animBg="1"/>
      <p:bldP spid="68" grpId="0" animBg="1"/>
      <p:bldP spid="70" grpId="0" animBg="1"/>
      <p:bldP spid="13" grpId="0"/>
      <p:bldP spid="36" grpId="0"/>
      <p:bldP spid="99" grpId="0"/>
      <p:bldP spid="78" grpId="0"/>
      <p:bldP spid="8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Python core">
            <a:extLst>
              <a:ext uri="{FF2B5EF4-FFF2-40B4-BE49-F238E27FC236}">
                <a16:creationId xmlns:a16="http://schemas.microsoft.com/office/drawing/2014/main" id="{57CDAFF4-39EE-F345-BB3F-9D6A19FF4171}"/>
              </a:ext>
            </a:extLst>
          </p:cNvPr>
          <p:cNvGrpSpPr/>
          <p:nvPr/>
        </p:nvGrpSpPr>
        <p:grpSpPr>
          <a:xfrm>
            <a:off x="5187810" y="3556225"/>
            <a:ext cx="1745799" cy="2185637"/>
            <a:chOff x="5187810" y="4254058"/>
            <a:chExt cx="1745799" cy="2185637"/>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7810" y="4254058"/>
              <a:ext cx="1689476" cy="1689476"/>
            </a:xfrm>
            <a:prstGeom prst="rect">
              <a:avLst/>
            </a:prstGeom>
          </p:spPr>
        </p:pic>
        <p:sp>
          <p:nvSpPr>
            <p:cNvPr id="13" name="TextBox 12">
              <a:extLst>
                <a:ext uri="{FF2B5EF4-FFF2-40B4-BE49-F238E27FC236}">
                  <a16:creationId xmlns:a16="http://schemas.microsoft.com/office/drawing/2014/main" id="{667ABB41-F56C-6F44-AAC9-FB619857E4DE}"/>
                </a:ext>
              </a:extLst>
            </p:cNvPr>
            <p:cNvSpPr txBox="1"/>
            <p:nvPr/>
          </p:nvSpPr>
          <p:spPr>
            <a:xfrm>
              <a:off x="5187810" y="5943534"/>
              <a:ext cx="1745799" cy="496161"/>
            </a:xfrm>
            <a:prstGeom prst="rect">
              <a:avLst/>
            </a:prstGeom>
            <a:noFill/>
          </p:spPr>
          <p:txBody>
            <a:bodyPr wrap="none" rtlCol="0">
              <a:spAutoFit/>
            </a:bodyPr>
            <a:lstStyle/>
            <a:p>
              <a:r>
                <a:rPr lang="en-US" sz="3200" i="1">
                  <a:latin typeface="Calibri" panose="020F0502020204030204" pitchFamily="34" charset="0"/>
                </a:rPr>
                <a:t>3 regexes</a:t>
              </a:r>
            </a:p>
          </p:txBody>
        </p:sp>
      </p:grpSp>
      <p:grpSp>
        <p:nvGrpSpPr>
          <p:cNvPr id="16" name="Node core">
            <a:extLst>
              <a:ext uri="{FF2B5EF4-FFF2-40B4-BE49-F238E27FC236}">
                <a16:creationId xmlns:a16="http://schemas.microsoft.com/office/drawing/2014/main" id="{5EC4671A-5B2D-D542-ADFA-D6DA3D1F8D81}"/>
              </a:ext>
            </a:extLst>
          </p:cNvPr>
          <p:cNvGrpSpPr/>
          <p:nvPr/>
        </p:nvGrpSpPr>
        <p:grpSpPr>
          <a:xfrm>
            <a:off x="2064060" y="3762542"/>
            <a:ext cx="2087479" cy="1979320"/>
            <a:chOff x="2064060" y="4460375"/>
            <a:chExt cx="2087479" cy="1979320"/>
          </a:xfrm>
        </p:grpSpPr>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64060" y="4460375"/>
              <a:ext cx="2087479" cy="1276842"/>
            </a:xfrm>
            <a:prstGeom prst="rect">
              <a:avLst/>
            </a:prstGeom>
          </p:spPr>
        </p:pic>
        <p:sp>
          <p:nvSpPr>
            <p:cNvPr id="3" name="TextBox 2">
              <a:extLst>
                <a:ext uri="{FF2B5EF4-FFF2-40B4-BE49-F238E27FC236}">
                  <a16:creationId xmlns:a16="http://schemas.microsoft.com/office/drawing/2014/main" id="{E869B81B-B76F-B141-BE6D-3AC90840F2AE}"/>
                </a:ext>
              </a:extLst>
            </p:cNvPr>
            <p:cNvSpPr txBox="1"/>
            <p:nvPr/>
          </p:nvSpPr>
          <p:spPr>
            <a:xfrm>
              <a:off x="2234899" y="5943534"/>
              <a:ext cx="1745799" cy="496161"/>
            </a:xfrm>
            <a:prstGeom prst="rect">
              <a:avLst/>
            </a:prstGeom>
            <a:noFill/>
          </p:spPr>
          <p:txBody>
            <a:bodyPr wrap="none" rtlCol="0">
              <a:spAutoFit/>
            </a:bodyPr>
            <a:lstStyle/>
            <a:p>
              <a:r>
                <a:rPr lang="en-US" sz="3200" i="1">
                  <a:latin typeface="Calibri" panose="020F0502020204030204" pitchFamily="34" charset="0"/>
                </a:rPr>
                <a:t>2 regexes</a:t>
              </a:r>
            </a:p>
          </p:txBody>
        </p:sp>
      </p:grpSp>
      <p:grpSp>
        <p:nvGrpSpPr>
          <p:cNvPr id="9" name="Django">
            <a:extLst>
              <a:ext uri="{FF2B5EF4-FFF2-40B4-BE49-F238E27FC236}">
                <a16:creationId xmlns:a16="http://schemas.microsoft.com/office/drawing/2014/main" id="{C93319C2-C610-5D46-9FBF-DD96143EABDE}"/>
              </a:ext>
            </a:extLst>
          </p:cNvPr>
          <p:cNvGrpSpPr/>
          <p:nvPr/>
        </p:nvGrpSpPr>
        <p:grpSpPr>
          <a:xfrm>
            <a:off x="6533632" y="1625694"/>
            <a:ext cx="2051384" cy="1474409"/>
            <a:chOff x="6533632" y="1625694"/>
            <a:chExt cx="2051384" cy="1474409"/>
          </a:xfrm>
        </p:grpSpPr>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33632" y="1625694"/>
              <a:ext cx="2051384" cy="929961"/>
            </a:xfrm>
            <a:prstGeom prst="rect">
              <a:avLst/>
            </a:prstGeom>
          </p:spPr>
        </p:pic>
        <p:sp>
          <p:nvSpPr>
            <p:cNvPr id="12" name="TextBox 11">
              <a:extLst>
                <a:ext uri="{FF2B5EF4-FFF2-40B4-BE49-F238E27FC236}">
                  <a16:creationId xmlns:a16="http://schemas.microsoft.com/office/drawing/2014/main" id="{CD3C239E-1460-1A4C-B244-DBD542B79D35}"/>
                </a:ext>
              </a:extLst>
            </p:cNvPr>
            <p:cNvSpPr txBox="1"/>
            <p:nvPr/>
          </p:nvSpPr>
          <p:spPr>
            <a:xfrm>
              <a:off x="6686424" y="2603942"/>
              <a:ext cx="1745799" cy="496161"/>
            </a:xfrm>
            <a:prstGeom prst="rect">
              <a:avLst/>
            </a:prstGeom>
            <a:noFill/>
          </p:spPr>
          <p:txBody>
            <a:bodyPr wrap="none" rtlCol="0">
              <a:spAutoFit/>
            </a:bodyPr>
            <a:lstStyle/>
            <a:p>
              <a:r>
                <a:rPr lang="en-US" sz="3200" i="1">
                  <a:latin typeface="Calibri" panose="020F0502020204030204" pitchFamily="34" charset="0"/>
                </a:rPr>
                <a:t>3 regexes</a:t>
              </a:r>
            </a:p>
          </p:txBody>
        </p:sp>
      </p:grpSp>
      <p:grpSp>
        <p:nvGrpSpPr>
          <p:cNvPr id="5" name="Hapi">
            <a:extLst>
              <a:ext uri="{FF2B5EF4-FFF2-40B4-BE49-F238E27FC236}">
                <a16:creationId xmlns:a16="http://schemas.microsoft.com/office/drawing/2014/main" id="{5F503793-63B2-4C4E-88BF-1EF6D3202325}"/>
              </a:ext>
            </a:extLst>
          </p:cNvPr>
          <p:cNvGrpSpPr/>
          <p:nvPr/>
        </p:nvGrpSpPr>
        <p:grpSpPr>
          <a:xfrm>
            <a:off x="3941396" y="1392742"/>
            <a:ext cx="1638300" cy="1707360"/>
            <a:chOff x="3941396" y="1392742"/>
            <a:chExt cx="1638300" cy="1707360"/>
          </a:xfrm>
        </p:grpSpPr>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41396" y="1392742"/>
              <a:ext cx="1638300" cy="1238250"/>
            </a:xfrm>
            <a:prstGeom prst="rect">
              <a:avLst/>
            </a:prstGeom>
          </p:spPr>
        </p:pic>
        <p:sp>
          <p:nvSpPr>
            <p:cNvPr id="14" name="TextBox 13">
              <a:extLst>
                <a:ext uri="{FF2B5EF4-FFF2-40B4-BE49-F238E27FC236}">
                  <a16:creationId xmlns:a16="http://schemas.microsoft.com/office/drawing/2014/main" id="{ABADAEEB-0AF2-684D-BAD4-C7B51C34EBA9}"/>
                </a:ext>
              </a:extLst>
            </p:cNvPr>
            <p:cNvSpPr txBox="1"/>
            <p:nvPr/>
          </p:nvSpPr>
          <p:spPr>
            <a:xfrm>
              <a:off x="4064169" y="2603941"/>
              <a:ext cx="1392754" cy="496161"/>
            </a:xfrm>
            <a:prstGeom prst="rect">
              <a:avLst/>
            </a:prstGeom>
            <a:noFill/>
          </p:spPr>
          <p:txBody>
            <a:bodyPr wrap="none" rtlCol="0">
              <a:spAutoFit/>
            </a:bodyPr>
            <a:lstStyle/>
            <a:p>
              <a:r>
                <a:rPr lang="en-US" sz="3200" i="1">
                  <a:latin typeface="Calibri" panose="020F0502020204030204" pitchFamily="34" charset="0"/>
                </a:rPr>
                <a:t>1 regex</a:t>
              </a:r>
            </a:p>
          </p:txBody>
        </p:sp>
      </p:grpSp>
      <p:grpSp>
        <p:nvGrpSpPr>
          <p:cNvPr id="4" name="MongoDB">
            <a:extLst>
              <a:ext uri="{FF2B5EF4-FFF2-40B4-BE49-F238E27FC236}">
                <a16:creationId xmlns:a16="http://schemas.microsoft.com/office/drawing/2014/main" id="{620D4EC2-B4C3-414D-A24A-C0DA1F305152}"/>
              </a:ext>
            </a:extLst>
          </p:cNvPr>
          <p:cNvGrpSpPr/>
          <p:nvPr/>
        </p:nvGrpSpPr>
        <p:grpSpPr>
          <a:xfrm>
            <a:off x="558984" y="1681836"/>
            <a:ext cx="3010152" cy="1418266"/>
            <a:chOff x="558984" y="1681836"/>
            <a:chExt cx="3010152" cy="1418266"/>
          </a:xfrm>
        </p:grpSpPr>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8984" y="1681836"/>
              <a:ext cx="3010152" cy="817678"/>
            </a:xfrm>
            <a:prstGeom prst="rect">
              <a:avLst/>
            </a:prstGeom>
          </p:spPr>
        </p:pic>
        <p:sp>
          <p:nvSpPr>
            <p:cNvPr id="15" name="TextBox 14">
              <a:extLst>
                <a:ext uri="{FF2B5EF4-FFF2-40B4-BE49-F238E27FC236}">
                  <a16:creationId xmlns:a16="http://schemas.microsoft.com/office/drawing/2014/main" id="{701EE5C4-F5E3-5B41-B81F-F4C54584D41B}"/>
                </a:ext>
              </a:extLst>
            </p:cNvPr>
            <p:cNvSpPr txBox="1"/>
            <p:nvPr/>
          </p:nvSpPr>
          <p:spPr>
            <a:xfrm>
              <a:off x="1367683" y="2603941"/>
              <a:ext cx="1392754" cy="496161"/>
            </a:xfrm>
            <a:prstGeom prst="rect">
              <a:avLst/>
            </a:prstGeom>
            <a:noFill/>
          </p:spPr>
          <p:txBody>
            <a:bodyPr wrap="none" rtlCol="0">
              <a:spAutoFit/>
            </a:bodyPr>
            <a:lstStyle/>
            <a:p>
              <a:r>
                <a:rPr lang="en-US" sz="3200" i="1">
                  <a:latin typeface="Calibri" panose="020F0502020204030204" pitchFamily="34" charset="0"/>
                </a:rPr>
                <a:t>1 regex</a:t>
              </a:r>
            </a:p>
          </p:txBody>
        </p:sp>
      </p:grpSp>
      <p:sp>
        <p:nvSpPr>
          <p:cNvPr id="2" name="Title 1">
            <a:extLst>
              <a:ext uri="{FF2B5EF4-FFF2-40B4-BE49-F238E27FC236}">
                <a16:creationId xmlns:a16="http://schemas.microsoft.com/office/drawing/2014/main" id="{C97BB3E9-A46B-0441-969A-E74B494B6A8F}"/>
              </a:ext>
            </a:extLst>
          </p:cNvPr>
          <p:cNvSpPr>
            <a:spLocks noGrp="1"/>
          </p:cNvSpPr>
          <p:nvPr>
            <p:ph type="title"/>
          </p:nvPr>
        </p:nvSpPr>
        <p:spPr>
          <a:xfrm>
            <a:off x="277148" y="118428"/>
            <a:ext cx="8571544" cy="638175"/>
          </a:xfrm>
        </p:spPr>
        <p:txBody>
          <a:bodyPr/>
          <a:lstStyle/>
          <a:p>
            <a:r>
              <a:rPr lang="en-US" dirty="0"/>
              <a:t>ReDoS regexes occur in </a:t>
            </a:r>
            <a:r>
              <a:rPr lang="en-US" b="1" dirty="0"/>
              <a:t>Prominent Places</a:t>
            </a:r>
          </a:p>
        </p:txBody>
      </p:sp>
    </p:spTree>
    <p:extLst>
      <p:ext uri="{BB962C8B-B14F-4D97-AF65-F5344CB8AC3E}">
        <p14:creationId xmlns:p14="http://schemas.microsoft.com/office/powerpoint/2010/main" val="2944115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9" presetClass="emph" presetSubtype="0" nodeType="withEffect">
                                  <p:stCondLst>
                                    <p:cond delay="0"/>
                                  </p:stCondLst>
                                  <p:childTnLst>
                                    <p:set>
                                      <p:cBhvr>
                                        <p:cTn id="20" dur="indefinite"/>
                                        <p:tgtEl>
                                          <p:spTgt spid="4"/>
                                        </p:tgtEl>
                                        <p:attrNameLst>
                                          <p:attrName>style.opacity</p:attrName>
                                        </p:attrNameLst>
                                      </p:cBhvr>
                                      <p:to>
                                        <p:strVal val="0.5"/>
                                      </p:to>
                                    </p:set>
                                    <p:animEffect filter="image" prLst="opacity: 0.5">
                                      <p:cBhvr rctx="IE">
                                        <p:cTn id="21" dur="indefinite"/>
                                        <p:tgtEl>
                                          <p:spTgt spid="4"/>
                                        </p:tgtEl>
                                      </p:cBhvr>
                                    </p:animEffect>
                                  </p:childTnLst>
                                </p:cTn>
                              </p:par>
                              <p:par>
                                <p:cTn id="22" presetID="9" presetClass="emph" presetSubtype="0" nodeType="withEffect">
                                  <p:stCondLst>
                                    <p:cond delay="0"/>
                                  </p:stCondLst>
                                  <p:childTnLst>
                                    <p:set>
                                      <p:cBhvr>
                                        <p:cTn id="23" dur="indefinite"/>
                                        <p:tgtEl>
                                          <p:spTgt spid="5"/>
                                        </p:tgtEl>
                                        <p:attrNameLst>
                                          <p:attrName>style.opacity</p:attrName>
                                        </p:attrNameLst>
                                      </p:cBhvr>
                                      <p:to>
                                        <p:strVal val="0.5"/>
                                      </p:to>
                                    </p:set>
                                    <p:animEffect filter="image" prLst="opacity: 0.5">
                                      <p:cBhvr rctx="IE">
                                        <p:cTn id="24" dur="indefinite"/>
                                        <p:tgtEl>
                                          <p:spTgt spid="5"/>
                                        </p:tgtEl>
                                      </p:cBhvr>
                                    </p:animEffect>
                                  </p:childTnLst>
                                </p:cTn>
                              </p:par>
                              <p:par>
                                <p:cTn id="25" presetID="9" presetClass="emph" presetSubtype="0" nodeType="withEffect">
                                  <p:stCondLst>
                                    <p:cond delay="0"/>
                                  </p:stCondLst>
                                  <p:childTnLst>
                                    <p:set>
                                      <p:cBhvr>
                                        <p:cTn id="26" dur="indefinite"/>
                                        <p:tgtEl>
                                          <p:spTgt spid="9"/>
                                        </p:tgtEl>
                                        <p:attrNameLst>
                                          <p:attrName>style.opacity</p:attrName>
                                        </p:attrNameLst>
                                      </p:cBhvr>
                                      <p:to>
                                        <p:strVal val="0.5"/>
                                      </p:to>
                                    </p:set>
                                    <p:animEffect filter="image" prLst="opacity: 0.5">
                                      <p:cBhvr rctx="IE">
                                        <p:cTn id="27" dur="indefinite"/>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8FB336-2CB4-E146-8212-F29677247011}"/>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C090AF0E-8FDF-A14A-8321-4F81780CA7EB}"/>
              </a:ext>
            </a:extLst>
          </p:cNvPr>
          <p:cNvSpPr>
            <a:spLocks noGrp="1"/>
          </p:cNvSpPr>
          <p:nvPr>
            <p:ph type="title"/>
          </p:nvPr>
        </p:nvSpPr>
        <p:spPr/>
        <p:txBody>
          <a:bodyPr/>
          <a:lstStyle/>
          <a:p>
            <a:r>
              <a:rPr lang="en-US" dirty="0"/>
              <a:t>This page left intentionally blank</a:t>
            </a:r>
          </a:p>
        </p:txBody>
      </p:sp>
    </p:spTree>
    <p:extLst>
      <p:ext uri="{BB962C8B-B14F-4D97-AF65-F5344CB8AC3E}">
        <p14:creationId xmlns:p14="http://schemas.microsoft.com/office/powerpoint/2010/main" val="268619057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89BCCD-402C-6642-B04A-D4A8717AF1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7912" y="857293"/>
            <a:ext cx="8043863" cy="2633620"/>
          </a:xfrm>
          <a:prstGeom prst="rect">
            <a:avLst/>
          </a:prstGeom>
        </p:spPr>
      </p:pic>
      <p:sp>
        <p:nvSpPr>
          <p:cNvPr id="8" name="Text Placeholder 7">
            <a:extLst>
              <a:ext uri="{FF2B5EF4-FFF2-40B4-BE49-F238E27FC236}">
                <a16:creationId xmlns:a16="http://schemas.microsoft.com/office/drawing/2014/main" id="{CADA4B23-030B-694D-BBA2-A344F982BF52}"/>
              </a:ext>
            </a:extLst>
          </p:cNvPr>
          <p:cNvSpPr>
            <a:spLocks noGrp="1"/>
          </p:cNvSpPr>
          <p:nvPr>
            <p:ph type="body" idx="1"/>
          </p:nvPr>
        </p:nvSpPr>
        <p:spPr>
          <a:xfrm>
            <a:off x="242225" y="3747848"/>
            <a:ext cx="4040188" cy="639762"/>
          </a:xfrm>
        </p:spPr>
        <p:txBody>
          <a:bodyPr/>
          <a:lstStyle/>
          <a:p>
            <a:pPr algn="ctr"/>
            <a:r>
              <a:rPr lang="en-US" i="1" dirty="0"/>
              <a:t>Ecosystem-scale</a:t>
            </a:r>
          </a:p>
        </p:txBody>
      </p:sp>
      <p:sp>
        <p:nvSpPr>
          <p:cNvPr id="9" name="Content Placeholder 8">
            <a:extLst>
              <a:ext uri="{FF2B5EF4-FFF2-40B4-BE49-F238E27FC236}">
                <a16:creationId xmlns:a16="http://schemas.microsoft.com/office/drawing/2014/main" id="{60B35535-B057-184F-BE44-3313EFB0F1A1}"/>
              </a:ext>
            </a:extLst>
          </p:cNvPr>
          <p:cNvSpPr>
            <a:spLocks noGrp="1"/>
          </p:cNvSpPr>
          <p:nvPr>
            <p:ph sz="half" idx="2"/>
          </p:nvPr>
        </p:nvSpPr>
        <p:spPr>
          <a:xfrm>
            <a:off x="242224" y="4387610"/>
            <a:ext cx="4187825" cy="1854433"/>
          </a:xfrm>
        </p:spPr>
        <p:txBody>
          <a:bodyPr/>
          <a:lstStyle/>
          <a:p>
            <a:pPr marL="0" indent="0" algn="ctr">
              <a:buNone/>
            </a:pPr>
            <a:r>
              <a:rPr lang="en-US" dirty="0"/>
              <a:t>How commonly does software rely on ambiguous regexes?</a:t>
            </a:r>
          </a:p>
        </p:txBody>
      </p:sp>
      <p:sp>
        <p:nvSpPr>
          <p:cNvPr id="10" name="Text Placeholder 9">
            <a:extLst>
              <a:ext uri="{FF2B5EF4-FFF2-40B4-BE49-F238E27FC236}">
                <a16:creationId xmlns:a16="http://schemas.microsoft.com/office/drawing/2014/main" id="{3B2ED108-AD8E-3E43-A20D-508D2940004C}"/>
              </a:ext>
            </a:extLst>
          </p:cNvPr>
          <p:cNvSpPr>
            <a:spLocks noGrp="1"/>
          </p:cNvSpPr>
          <p:nvPr>
            <p:ph type="body" sz="quarter" idx="3"/>
          </p:nvPr>
        </p:nvSpPr>
        <p:spPr>
          <a:xfrm>
            <a:off x="4402800" y="3747848"/>
            <a:ext cx="4041775" cy="639762"/>
          </a:xfrm>
        </p:spPr>
        <p:txBody>
          <a:bodyPr/>
          <a:lstStyle/>
          <a:p>
            <a:pPr algn="ctr"/>
            <a:r>
              <a:rPr lang="en-US" i="1" dirty="0"/>
              <a:t>Generalizability</a:t>
            </a:r>
          </a:p>
        </p:txBody>
      </p:sp>
      <p:sp>
        <p:nvSpPr>
          <p:cNvPr id="11" name="Content Placeholder 10">
            <a:extLst>
              <a:ext uri="{FF2B5EF4-FFF2-40B4-BE49-F238E27FC236}">
                <a16:creationId xmlns:a16="http://schemas.microsoft.com/office/drawing/2014/main" id="{8FC49DCA-4A93-CC4B-8FC6-DC04D803C9F8}"/>
              </a:ext>
            </a:extLst>
          </p:cNvPr>
          <p:cNvSpPr>
            <a:spLocks noGrp="1"/>
          </p:cNvSpPr>
          <p:nvPr>
            <p:ph sz="quarter" idx="4"/>
          </p:nvPr>
        </p:nvSpPr>
        <p:spPr>
          <a:xfrm>
            <a:off x="4402800" y="4387610"/>
            <a:ext cx="4498975" cy="2352516"/>
          </a:xfrm>
        </p:spPr>
        <p:txBody>
          <a:bodyPr/>
          <a:lstStyle/>
          <a:p>
            <a:pPr marL="0" indent="0">
              <a:buNone/>
            </a:pPr>
            <a:r>
              <a:rPr lang="en-US" dirty="0"/>
              <a:t>Do these findings hold:</a:t>
            </a:r>
          </a:p>
          <a:p>
            <a:pPr marL="914400" lvl="1" indent="-514350">
              <a:buFont typeface="+mj-lt"/>
              <a:buAutoNum type="arabicPeriod"/>
            </a:pPr>
            <a:r>
              <a:rPr lang="en-US" sz="2800" dirty="0"/>
              <a:t>Across programming languages?</a:t>
            </a:r>
          </a:p>
          <a:p>
            <a:pPr marL="914400" lvl="1" indent="-514350">
              <a:buFont typeface="+mj-lt"/>
              <a:buAutoNum type="arabicPeriod"/>
            </a:pPr>
            <a:r>
              <a:rPr lang="en-US" sz="2800" dirty="0"/>
              <a:t>Under other regex extraction methods?</a:t>
            </a:r>
          </a:p>
          <a:p>
            <a:pPr marL="514350" indent="-514350">
              <a:buFont typeface="+mj-lt"/>
              <a:buAutoNum type="arabicPeriod"/>
            </a:pPr>
            <a:endParaRPr lang="en-US" dirty="0"/>
          </a:p>
          <a:p>
            <a:pPr marL="514350" indent="-514350">
              <a:buFont typeface="+mj-lt"/>
              <a:buAutoNum type="arabicPeriod"/>
            </a:pPr>
            <a:endParaRPr lang="en-US" dirty="0"/>
          </a:p>
        </p:txBody>
      </p:sp>
      <p:sp>
        <p:nvSpPr>
          <p:cNvPr id="7" name="Title 6">
            <a:extLst>
              <a:ext uri="{FF2B5EF4-FFF2-40B4-BE49-F238E27FC236}">
                <a16:creationId xmlns:a16="http://schemas.microsoft.com/office/drawing/2014/main" id="{7C0DFDCF-984C-3645-B667-7C8FF37A877C}"/>
              </a:ext>
            </a:extLst>
          </p:cNvPr>
          <p:cNvSpPr>
            <a:spLocks noGrp="1"/>
          </p:cNvSpPr>
          <p:nvPr>
            <p:ph type="title"/>
          </p:nvPr>
        </p:nvSpPr>
        <p:spPr/>
        <p:txBody>
          <a:bodyPr/>
          <a:lstStyle/>
          <a:p>
            <a:r>
              <a:rPr lang="en-US" b="1" i="1" dirty="0"/>
              <a:t>Impact</a:t>
            </a:r>
            <a:r>
              <a:rPr lang="en-US" i="1" dirty="0"/>
              <a:t> of ReDoS – </a:t>
            </a:r>
            <a:r>
              <a:rPr lang="en-US" b="1" dirty="0"/>
              <a:t>Study design</a:t>
            </a:r>
          </a:p>
        </p:txBody>
      </p:sp>
      <p:sp>
        <p:nvSpPr>
          <p:cNvPr id="17" name="Line 66">
            <a:extLst>
              <a:ext uri="{FF2B5EF4-FFF2-40B4-BE49-F238E27FC236}">
                <a16:creationId xmlns:a16="http://schemas.microsoft.com/office/drawing/2014/main" id="{CE7BF0F0-E142-4F40-88A8-FB213014ACDA}"/>
              </a:ext>
            </a:extLst>
          </p:cNvPr>
          <p:cNvSpPr>
            <a:spLocks noChangeShapeType="1"/>
          </p:cNvSpPr>
          <p:nvPr/>
        </p:nvSpPr>
        <p:spPr bwMode="auto">
          <a:xfrm flipV="1">
            <a:off x="277148" y="3732061"/>
            <a:ext cx="8564729" cy="55562"/>
          </a:xfrm>
          <a:prstGeom prst="line">
            <a:avLst/>
          </a:prstGeom>
          <a:noFill/>
          <a:ln w="38100">
            <a:solidFill>
              <a:schemeClr val="accent3"/>
            </a:solidFill>
            <a:miter lim="800000"/>
            <a:headEnd/>
            <a:tailEnd/>
          </a:ln>
          <a:effectLst/>
        </p:spPr>
        <p:txBody>
          <a:bodyPr wrap="none"/>
          <a:lstStyle/>
          <a:p>
            <a:endParaRPr lang="ko-KR" altLang="en-US"/>
          </a:p>
        </p:txBody>
      </p:sp>
      <p:sp>
        <p:nvSpPr>
          <p:cNvPr id="22" name="Rectangle 21">
            <a:extLst>
              <a:ext uri="{FF2B5EF4-FFF2-40B4-BE49-F238E27FC236}">
                <a16:creationId xmlns:a16="http://schemas.microsoft.com/office/drawing/2014/main" id="{2EAC108A-5C22-F14A-A329-EC1FAA944679}"/>
              </a:ext>
            </a:extLst>
          </p:cNvPr>
          <p:cNvSpPr/>
          <p:nvPr/>
        </p:nvSpPr>
        <p:spPr bwMode="auto">
          <a:xfrm>
            <a:off x="3113628" y="1881302"/>
            <a:ext cx="2837894" cy="478970"/>
          </a:xfrm>
          <a:prstGeom prst="rect">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pic>
        <p:nvPicPr>
          <p:cNvPr id="12" name="Ques" descr="Question mark">
            <a:extLst>
              <a:ext uri="{FF2B5EF4-FFF2-40B4-BE49-F238E27FC236}">
                <a16:creationId xmlns:a16="http://schemas.microsoft.com/office/drawing/2014/main" id="{71A167B4-10E8-3045-A458-788DFDCC067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51522" y="1775436"/>
            <a:ext cx="724878" cy="724878"/>
          </a:xfrm>
          <a:prstGeom prst="rect">
            <a:avLst/>
          </a:prstGeom>
        </p:spPr>
      </p:pic>
      <p:pic>
        <p:nvPicPr>
          <p:cNvPr id="13" name="Exc" descr="Exclamation mark">
            <a:extLst>
              <a:ext uri="{FF2B5EF4-FFF2-40B4-BE49-F238E27FC236}">
                <a16:creationId xmlns:a16="http://schemas.microsoft.com/office/drawing/2014/main" id="{44AD6A9E-895D-E749-A890-DBE65D83419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23028" y="838797"/>
            <a:ext cx="628494" cy="499836"/>
          </a:xfrm>
          <a:prstGeom prst="rect">
            <a:avLst/>
          </a:prstGeom>
        </p:spPr>
      </p:pic>
      <p:pic>
        <p:nvPicPr>
          <p:cNvPr id="14" name="Exc" descr="Exclamation mark">
            <a:extLst>
              <a:ext uri="{FF2B5EF4-FFF2-40B4-BE49-F238E27FC236}">
                <a16:creationId xmlns:a16="http://schemas.microsoft.com/office/drawing/2014/main" id="{477859C7-D17A-B643-ACA5-DACFE12AAD0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23028" y="1415640"/>
            <a:ext cx="628494" cy="499836"/>
          </a:xfrm>
          <a:prstGeom prst="rect">
            <a:avLst/>
          </a:prstGeom>
        </p:spPr>
      </p:pic>
    </p:spTree>
    <p:extLst>
      <p:ext uri="{BB962C8B-B14F-4D97-AF65-F5344CB8AC3E}">
        <p14:creationId xmlns:p14="http://schemas.microsoft.com/office/powerpoint/2010/main" val="575760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9" presetClass="emph" presetSubtype="0" grpId="0" nodeType="withEffect">
                                  <p:stCondLst>
                                    <p:cond delay="0"/>
                                  </p:stCondLst>
                                  <p:childTnLst>
                                    <p:set>
                                      <p:cBhvr>
                                        <p:cTn id="9" dur="indefinite"/>
                                        <p:tgtEl>
                                          <p:spTgt spid="8">
                                            <p:txEl>
                                              <p:pRg st="0" end="0"/>
                                            </p:txEl>
                                          </p:spTgt>
                                        </p:tgtEl>
                                        <p:attrNameLst>
                                          <p:attrName>style.opacity</p:attrName>
                                        </p:attrNameLst>
                                      </p:cBhvr>
                                      <p:to>
                                        <p:strVal val="0.5"/>
                                      </p:to>
                                    </p:set>
                                    <p:animEffect filter="image" prLst="opacity: 0.5">
                                      <p:cBhvr rctx="IE">
                                        <p:cTn id="10" dur="indefinite"/>
                                        <p:tgtEl>
                                          <p:spTgt spid="8">
                                            <p:txEl>
                                              <p:pRg st="0" end="0"/>
                                            </p:txEl>
                                          </p:spTgt>
                                        </p:tgtEl>
                                      </p:cBhvr>
                                    </p:animEffect>
                                  </p:childTnLst>
                                </p:cTn>
                              </p:par>
                              <p:par>
                                <p:cTn id="11" presetID="9" presetClass="emph" presetSubtype="0" grpId="0" nodeType="withEffect">
                                  <p:stCondLst>
                                    <p:cond delay="0"/>
                                  </p:stCondLst>
                                  <p:childTnLst>
                                    <p:set>
                                      <p:cBhvr>
                                        <p:cTn id="12" dur="indefinite"/>
                                        <p:tgtEl>
                                          <p:spTgt spid="9">
                                            <p:txEl>
                                              <p:pRg st="0" end="0"/>
                                            </p:txEl>
                                          </p:spTgt>
                                        </p:tgtEl>
                                        <p:attrNameLst>
                                          <p:attrName>style.opacity</p:attrName>
                                        </p:attrNameLst>
                                      </p:cBhvr>
                                      <p:to>
                                        <p:strVal val="0.5"/>
                                      </p:to>
                                    </p:set>
                                    <p:animEffect filter="image" prLst="opacity: 0.5">
                                      <p:cBhvr rctx="IE">
                                        <p:cTn id="13" dur="indefinite"/>
                                        <p:tgtEl>
                                          <p:spTgt spid="9">
                                            <p:txEl>
                                              <p:pRg st="0" end="0"/>
                                            </p:txEl>
                                          </p:spTgt>
                                        </p:tgtEl>
                                      </p:cBhvr>
                                    </p:animEffect>
                                  </p:childTnLst>
                                </p:cTn>
                              </p:par>
                              <p:par>
                                <p:cTn id="14" presetID="9" presetClass="emph" presetSubtype="0" grpId="0" nodeType="withEffect">
                                  <p:stCondLst>
                                    <p:cond delay="0"/>
                                  </p:stCondLst>
                                  <p:childTnLst>
                                    <p:set>
                                      <p:cBhvr>
                                        <p:cTn id="15" dur="indefinite"/>
                                        <p:tgtEl>
                                          <p:spTgt spid="17"/>
                                        </p:tgtEl>
                                        <p:attrNameLst>
                                          <p:attrName>style.opacity</p:attrName>
                                        </p:attrNameLst>
                                      </p:cBhvr>
                                      <p:to>
                                        <p:strVal val="0.5"/>
                                      </p:to>
                                    </p:set>
                                    <p:animEffect filter="image" prLst="opacity: 0.5">
                                      <p:cBhvr rctx="IE">
                                        <p:cTn id="16" dur="indefinite"/>
                                        <p:tgtEl>
                                          <p:spTgt spid="17"/>
                                        </p:tgtEl>
                                      </p:cBhvr>
                                    </p:animEffect>
                                  </p:childTnLst>
                                </p:cTn>
                              </p:par>
                              <p:par>
                                <p:cTn id="17" presetID="9" presetClass="emph" presetSubtype="0" nodeType="withEffect">
                                  <p:stCondLst>
                                    <p:cond delay="0"/>
                                  </p:stCondLst>
                                  <p:childTnLst>
                                    <p:set>
                                      <p:cBhvr>
                                        <p:cTn id="18" dur="indefinite"/>
                                        <p:tgtEl>
                                          <p:spTgt spid="13"/>
                                        </p:tgtEl>
                                        <p:attrNameLst>
                                          <p:attrName>style.opacity</p:attrName>
                                        </p:attrNameLst>
                                      </p:cBhvr>
                                      <p:to>
                                        <p:strVal val="0.5"/>
                                      </p:to>
                                    </p:set>
                                    <p:animEffect filter="image" prLst="opacity: 0.5">
                                      <p:cBhvr rctx="IE">
                                        <p:cTn id="19" dur="indefinite"/>
                                        <p:tgtEl>
                                          <p:spTgt spid="13"/>
                                        </p:tgtEl>
                                      </p:cBhvr>
                                    </p:animEffect>
                                  </p:childTnLst>
                                </p:cTn>
                              </p:par>
                              <p:par>
                                <p:cTn id="20" presetID="9" presetClass="emph" presetSubtype="0" nodeType="withEffect">
                                  <p:stCondLst>
                                    <p:cond delay="0"/>
                                  </p:stCondLst>
                                  <p:childTnLst>
                                    <p:set>
                                      <p:cBhvr>
                                        <p:cTn id="21" dur="indefinite"/>
                                        <p:tgtEl>
                                          <p:spTgt spid="14"/>
                                        </p:tgtEl>
                                        <p:attrNameLst>
                                          <p:attrName>style.opacity</p:attrName>
                                        </p:attrNameLst>
                                      </p:cBhvr>
                                      <p:to>
                                        <p:strVal val="0.5"/>
                                      </p:to>
                                    </p:set>
                                    <p:animEffect filter="image" prLst="opacity: 0.5">
                                      <p:cBhvr rctx="IE">
                                        <p:cTn id="22"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B833A-9200-7446-AA4A-21A90CB0681E}"/>
              </a:ext>
            </a:extLst>
          </p:cNvPr>
          <p:cNvSpPr>
            <a:spLocks noGrp="1"/>
          </p:cNvSpPr>
          <p:nvPr>
            <p:ph type="title"/>
          </p:nvPr>
        </p:nvSpPr>
        <p:spPr>
          <a:xfrm>
            <a:off x="277148" y="118428"/>
            <a:ext cx="8429530" cy="638175"/>
          </a:xfrm>
        </p:spPr>
        <p:txBody>
          <a:bodyPr/>
          <a:lstStyle/>
          <a:p>
            <a:r>
              <a:rPr lang="en-US" dirty="0"/>
              <a:t>Do these findings generalize, or are they biased?</a:t>
            </a:r>
          </a:p>
        </p:txBody>
      </p:sp>
      <p:graphicFrame>
        <p:nvGraphicFramePr>
          <p:cNvPr id="5" name="Table 4">
            <a:extLst>
              <a:ext uri="{FF2B5EF4-FFF2-40B4-BE49-F238E27FC236}">
                <a16:creationId xmlns:a16="http://schemas.microsoft.com/office/drawing/2014/main" id="{2E592487-B8F7-F842-AA52-0307E81620D5}"/>
              </a:ext>
            </a:extLst>
          </p:cNvPr>
          <p:cNvGraphicFramePr>
            <a:graphicFrameLocks noGrp="1"/>
          </p:cNvGraphicFramePr>
          <p:nvPr>
            <p:extLst>
              <p:ext uri="{D42A27DB-BD31-4B8C-83A1-F6EECF244321}">
                <p14:modId xmlns:p14="http://schemas.microsoft.com/office/powerpoint/2010/main" val="2897637018"/>
              </p:ext>
            </p:extLst>
          </p:nvPr>
        </p:nvGraphicFramePr>
        <p:xfrm>
          <a:off x="366609" y="990855"/>
          <a:ext cx="8382762" cy="2936796"/>
        </p:xfrm>
        <a:graphic>
          <a:graphicData uri="http://schemas.openxmlformats.org/drawingml/2006/table">
            <a:tbl>
              <a:tblPr firstRow="1" bandRow="1">
                <a:tableStyleId>{F5AB1C69-6EDB-4FF4-983F-18BD219EF322}</a:tableStyleId>
              </a:tblPr>
              <a:tblGrid>
                <a:gridCol w="1535430">
                  <a:extLst>
                    <a:ext uri="{9D8B030D-6E8A-4147-A177-3AD203B41FA5}">
                      <a16:colId xmlns:a16="http://schemas.microsoft.com/office/drawing/2014/main" val="483444984"/>
                    </a:ext>
                  </a:extLst>
                </a:gridCol>
                <a:gridCol w="3421189">
                  <a:extLst>
                    <a:ext uri="{9D8B030D-6E8A-4147-A177-3AD203B41FA5}">
                      <a16:colId xmlns:a16="http://schemas.microsoft.com/office/drawing/2014/main" val="3309971032"/>
                    </a:ext>
                  </a:extLst>
                </a:gridCol>
                <a:gridCol w="3426143">
                  <a:extLst>
                    <a:ext uri="{9D8B030D-6E8A-4147-A177-3AD203B41FA5}">
                      <a16:colId xmlns:a16="http://schemas.microsoft.com/office/drawing/2014/main" val="3280576881"/>
                    </a:ext>
                  </a:extLst>
                </a:gridCol>
              </a:tblGrid>
              <a:tr h="704612">
                <a:tc>
                  <a:txBody>
                    <a:bodyPr/>
                    <a:lstStyle/>
                    <a:p>
                      <a:pPr algn="ctr"/>
                      <a:r>
                        <a:rPr lang="en-US" sz="2800" dirty="0">
                          <a:latin typeface="Calibri" panose="020F0502020204030204" pitchFamily="34" charset="0"/>
                          <a:cs typeface="Calibri" panose="020F0502020204030204" pitchFamily="34" charset="0"/>
                        </a:rPr>
                        <a:t>Corpus   </a:t>
                      </a:r>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Languages, # projects</a:t>
                      </a:r>
                    </a:p>
                  </a:txBody>
                  <a:tcPr anchor="ctr"/>
                </a:tc>
                <a:tc>
                  <a:txBody>
                    <a:bodyPr/>
                    <a:lstStyle/>
                    <a:p>
                      <a:pPr algn="ctr"/>
                      <a:r>
                        <a:rPr lang="en-US" sz="2800" dirty="0">
                          <a:latin typeface="Calibri" panose="020F0502020204030204" pitchFamily="34" charset="0"/>
                          <a:cs typeface="Calibri" panose="020F0502020204030204" pitchFamily="34" charset="0"/>
                        </a:rPr>
                        <a:t>Extraction method</a:t>
                      </a:r>
                    </a:p>
                  </a:txBody>
                  <a:tcPr anchor="ctr"/>
                </a:tc>
                <a:extLst>
                  <a:ext uri="{0D108BD9-81ED-4DB2-BD59-A6C34878D82A}">
                    <a16:rowId xmlns:a16="http://schemas.microsoft.com/office/drawing/2014/main" val="2394827002"/>
                  </a:ext>
                </a:extLst>
              </a:tr>
              <a:tr h="704612">
                <a:tc>
                  <a:txBody>
                    <a:bodyPr/>
                    <a:lstStyle/>
                    <a:p>
                      <a:pPr algn="ctr"/>
                      <a:r>
                        <a:rPr lang="en-US" sz="2800" i="1" dirty="0">
                          <a:latin typeface="Calibri" panose="020F0502020204030204" pitchFamily="34" charset="0"/>
                          <a:cs typeface="Calibri" panose="020F0502020204030204" pitchFamily="34" charset="0"/>
                        </a:rPr>
                        <a:t>[C ‘16]</a:t>
                      </a:r>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        4K</a:t>
                      </a:r>
                    </a:p>
                  </a:txBody>
                  <a:tcPr anchor="ctr"/>
                </a:tc>
                <a:tc>
                  <a:txBody>
                    <a:bodyPr/>
                    <a:lstStyle/>
                    <a:p>
                      <a:pPr algn="ctr"/>
                      <a:r>
                        <a:rPr lang="en-US" sz="2800" dirty="0">
                          <a:latin typeface="Calibri" panose="020F0502020204030204" pitchFamily="34" charset="0"/>
                          <a:cs typeface="Calibri" panose="020F0502020204030204" pitchFamily="34" charset="0"/>
                        </a:rPr>
                        <a:t>Static analysis</a:t>
                      </a:r>
                    </a:p>
                  </a:txBody>
                  <a:tcPr anchor="ctr"/>
                </a:tc>
                <a:extLst>
                  <a:ext uri="{0D108BD9-81ED-4DB2-BD59-A6C34878D82A}">
                    <a16:rowId xmlns:a16="http://schemas.microsoft.com/office/drawing/2014/main" val="1855671013"/>
                  </a:ext>
                </a:extLst>
              </a:tr>
              <a:tr h="704612">
                <a:tc>
                  <a:txBody>
                    <a:bodyPr/>
                    <a:lstStyle/>
                    <a:p>
                      <a:pPr algn="ctr"/>
                      <a:r>
                        <a:rPr lang="en-US" sz="2400" i="1" dirty="0">
                          <a:latin typeface="Calibri" panose="020F0502020204030204" pitchFamily="34" charset="0"/>
                          <a:cs typeface="Calibri" panose="020F0502020204030204" pitchFamily="34" charset="0"/>
                        </a:rPr>
                        <a:t>[Just</a:t>
                      </a:r>
                    </a:p>
                    <a:p>
                      <a:pPr algn="ctr"/>
                      <a:r>
                        <a:rPr lang="en-US" sz="2400" i="1" dirty="0">
                          <a:latin typeface="Calibri" panose="020F0502020204030204" pitchFamily="34" charset="0"/>
                          <a:cs typeface="Calibri" panose="020F0502020204030204" pitchFamily="34" charset="0"/>
                        </a:rPr>
                        <a:t>discussed]</a:t>
                      </a:r>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              ~400K</a:t>
                      </a:r>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Static analysis</a:t>
                      </a:r>
                    </a:p>
                  </a:txBody>
                  <a:tcPr anchor="ctr"/>
                </a:tc>
                <a:extLst>
                  <a:ext uri="{0D108BD9-81ED-4DB2-BD59-A6C34878D82A}">
                    <a16:rowId xmlns:a16="http://schemas.microsoft.com/office/drawing/2014/main" val="238534264"/>
                  </a:ext>
                </a:extLst>
              </a:tr>
              <a:tr h="704612">
                <a:tc>
                  <a:txBody>
                    <a:bodyPr/>
                    <a:lstStyle/>
                    <a:p>
                      <a:pPr algn="ctr"/>
                      <a:r>
                        <a:rPr lang="en-US" sz="2800" i="1" dirty="0">
                          <a:latin typeface="Calibri" panose="020F0502020204030204" pitchFamily="34" charset="0"/>
                          <a:cs typeface="Calibri" panose="020F0502020204030204" pitchFamily="34" charset="0"/>
                        </a:rPr>
                        <a:t>[W ‘18]</a:t>
                      </a:r>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    1K</a:t>
                      </a:r>
                    </a:p>
                  </a:txBody>
                  <a:tcPr anchor="ctr"/>
                </a:tc>
                <a:tc>
                  <a:txBody>
                    <a:bodyPr/>
                    <a:lstStyle/>
                    <a:p>
                      <a:pPr algn="ctr"/>
                      <a:r>
                        <a:rPr lang="en-US" sz="2800" dirty="0">
                          <a:latin typeface="Calibri" panose="020F0502020204030204" pitchFamily="34" charset="0"/>
                          <a:cs typeface="Calibri" panose="020F0502020204030204" pitchFamily="34" charset="0"/>
                        </a:rPr>
                        <a:t>Prog. instrumentation</a:t>
                      </a:r>
                    </a:p>
                  </a:txBody>
                  <a:tcPr anchor="ctr"/>
                </a:tc>
                <a:extLst>
                  <a:ext uri="{0D108BD9-81ED-4DB2-BD59-A6C34878D82A}">
                    <a16:rowId xmlns:a16="http://schemas.microsoft.com/office/drawing/2014/main" val="2394919970"/>
                  </a:ext>
                </a:extLst>
              </a:tr>
            </a:tbl>
          </a:graphicData>
        </a:graphic>
      </p:graphicFrame>
      <p:grpSp>
        <p:nvGrpSpPr>
          <p:cNvPr id="38" name="H-EM">
            <a:extLst>
              <a:ext uri="{FF2B5EF4-FFF2-40B4-BE49-F238E27FC236}">
                <a16:creationId xmlns:a16="http://schemas.microsoft.com/office/drawing/2014/main" id="{1917102B-099F-CF4B-9E4E-1F9B32512D4B}"/>
              </a:ext>
            </a:extLst>
          </p:cNvPr>
          <p:cNvGrpSpPr/>
          <p:nvPr/>
        </p:nvGrpSpPr>
        <p:grpSpPr>
          <a:xfrm>
            <a:off x="1721823" y="1773733"/>
            <a:ext cx="6982755" cy="4282060"/>
            <a:chOff x="-1993129" y="1918986"/>
            <a:chExt cx="6982755" cy="4282060"/>
          </a:xfrm>
        </p:grpSpPr>
        <p:grpSp>
          <p:nvGrpSpPr>
            <p:cNvPr id="16" name="H-EM">
              <a:extLst>
                <a:ext uri="{FF2B5EF4-FFF2-40B4-BE49-F238E27FC236}">
                  <a16:creationId xmlns:a16="http://schemas.microsoft.com/office/drawing/2014/main" id="{428975CE-456D-1548-A1B3-9FFFCAAE927E}"/>
                </a:ext>
              </a:extLst>
            </p:cNvPr>
            <p:cNvGrpSpPr/>
            <p:nvPr/>
          </p:nvGrpSpPr>
          <p:grpSpPr>
            <a:xfrm>
              <a:off x="-1043408" y="1918986"/>
              <a:ext cx="6033034" cy="4194620"/>
              <a:chOff x="-1043408" y="1918986"/>
              <a:chExt cx="6033034" cy="4194620"/>
            </a:xfrm>
          </p:grpSpPr>
          <p:sp>
            <p:nvSpPr>
              <p:cNvPr id="6" name="Rectangle 5">
                <a:extLst>
                  <a:ext uri="{FF2B5EF4-FFF2-40B4-BE49-F238E27FC236}">
                    <a16:creationId xmlns:a16="http://schemas.microsoft.com/office/drawing/2014/main" id="{9D3C795D-A081-664E-9D47-9C38A7FC28D5}"/>
                  </a:ext>
                </a:extLst>
              </p:cNvPr>
              <p:cNvSpPr/>
              <p:nvPr/>
            </p:nvSpPr>
            <p:spPr bwMode="auto">
              <a:xfrm>
                <a:off x="1666993" y="1918986"/>
                <a:ext cx="3322633" cy="2035570"/>
              </a:xfrm>
              <a:prstGeom prst="rect">
                <a:avLst/>
              </a:prstGeom>
              <a:noFill/>
              <a:ln w="762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cxnSp>
            <p:nvCxnSpPr>
              <p:cNvPr id="8" name="Straight Arrow Connector 7">
                <a:extLst>
                  <a:ext uri="{FF2B5EF4-FFF2-40B4-BE49-F238E27FC236}">
                    <a16:creationId xmlns:a16="http://schemas.microsoft.com/office/drawing/2014/main" id="{AA83E993-8269-9141-89B7-8BB6DB282A60}"/>
                  </a:ext>
                </a:extLst>
              </p:cNvPr>
              <p:cNvCxnSpPr>
                <a:cxnSpLocks/>
                <a:stCxn id="10" idx="0"/>
                <a:endCxn id="6" idx="2"/>
              </p:cNvCxnSpPr>
              <p:nvPr/>
            </p:nvCxnSpPr>
            <p:spPr bwMode="auto">
              <a:xfrm flipV="1">
                <a:off x="1901469" y="3954556"/>
                <a:ext cx="1426841" cy="1713415"/>
              </a:xfrm>
              <a:prstGeom prst="straightConnector1">
                <a:avLst/>
              </a:prstGeom>
              <a:noFill/>
              <a:ln w="57150" cap="flat" cmpd="sng" algn="ctr">
                <a:solidFill>
                  <a:schemeClr val="accent3"/>
                </a:solidFill>
                <a:prstDash val="solid"/>
                <a:round/>
                <a:headEnd type="none" w="med" len="med"/>
                <a:tailEnd type="triangle"/>
              </a:ln>
              <a:effectLst/>
            </p:spPr>
          </p:cxnSp>
          <p:sp>
            <p:nvSpPr>
              <p:cNvPr id="10" name="TextBox 9">
                <a:extLst>
                  <a:ext uri="{FF2B5EF4-FFF2-40B4-BE49-F238E27FC236}">
                    <a16:creationId xmlns:a16="http://schemas.microsoft.com/office/drawing/2014/main" id="{7F444345-AA95-1043-AB7F-14F01BD2444A}"/>
                  </a:ext>
                </a:extLst>
              </p:cNvPr>
              <p:cNvSpPr txBox="1"/>
              <p:nvPr/>
            </p:nvSpPr>
            <p:spPr>
              <a:xfrm>
                <a:off x="-1043408" y="5667971"/>
                <a:ext cx="5889754" cy="445635"/>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Does </a:t>
                </a:r>
                <a:r>
                  <a:rPr lang="en-US" sz="2800" b="1" dirty="0">
                    <a:latin typeface="Calibri" panose="020F0502020204030204" pitchFamily="34" charset="0"/>
                    <a:cs typeface="Calibri" panose="020F0502020204030204" pitchFamily="34" charset="0"/>
                  </a:rPr>
                  <a:t>extraction method </a:t>
                </a:r>
                <a:r>
                  <a:rPr lang="en-US" sz="2800" dirty="0">
                    <a:latin typeface="Calibri" panose="020F0502020204030204" pitchFamily="34" charset="0"/>
                    <a:cs typeface="Calibri" panose="020F0502020204030204" pitchFamily="34" charset="0"/>
                  </a:rPr>
                  <a:t>affect results?</a:t>
                </a:r>
              </a:p>
            </p:txBody>
          </p:sp>
        </p:grpSp>
        <p:pic>
          <p:nvPicPr>
            <p:cNvPr id="36" name="Picture 35">
              <a:extLst>
                <a:ext uri="{FF2B5EF4-FFF2-40B4-BE49-F238E27FC236}">
                  <a16:creationId xmlns:a16="http://schemas.microsoft.com/office/drawing/2014/main" id="{2514B21A-5045-9E46-9183-7648962899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3129" y="5489375"/>
              <a:ext cx="949721" cy="711671"/>
            </a:xfrm>
            <a:prstGeom prst="rect">
              <a:avLst/>
            </a:prstGeom>
          </p:spPr>
        </p:pic>
      </p:grpSp>
      <p:grpSp>
        <p:nvGrpSpPr>
          <p:cNvPr id="40" name="H-PL">
            <a:extLst>
              <a:ext uri="{FF2B5EF4-FFF2-40B4-BE49-F238E27FC236}">
                <a16:creationId xmlns:a16="http://schemas.microsoft.com/office/drawing/2014/main" id="{95728783-21E3-3F40-BAD1-7693824D8C1B}"/>
              </a:ext>
            </a:extLst>
          </p:cNvPr>
          <p:cNvGrpSpPr/>
          <p:nvPr/>
        </p:nvGrpSpPr>
        <p:grpSpPr>
          <a:xfrm>
            <a:off x="62432" y="1773733"/>
            <a:ext cx="6561283" cy="3412311"/>
            <a:chOff x="3552620" y="2175906"/>
            <a:chExt cx="6561283" cy="3412311"/>
          </a:xfrm>
        </p:grpSpPr>
        <p:grpSp>
          <p:nvGrpSpPr>
            <p:cNvPr id="21" name="H-EM">
              <a:extLst>
                <a:ext uri="{FF2B5EF4-FFF2-40B4-BE49-F238E27FC236}">
                  <a16:creationId xmlns:a16="http://schemas.microsoft.com/office/drawing/2014/main" id="{41F3A82F-BD3F-E741-848C-99F44D2EBF5E}"/>
                </a:ext>
              </a:extLst>
            </p:cNvPr>
            <p:cNvGrpSpPr/>
            <p:nvPr/>
          </p:nvGrpSpPr>
          <p:grpSpPr>
            <a:xfrm>
              <a:off x="3552620" y="2175906"/>
              <a:ext cx="6561283" cy="3412311"/>
              <a:chOff x="161839" y="2902090"/>
              <a:chExt cx="6561283" cy="3412311"/>
            </a:xfrm>
          </p:grpSpPr>
          <p:sp>
            <p:nvSpPr>
              <p:cNvPr id="22" name="Rectangle 21">
                <a:extLst>
                  <a:ext uri="{FF2B5EF4-FFF2-40B4-BE49-F238E27FC236}">
                    <a16:creationId xmlns:a16="http://schemas.microsoft.com/office/drawing/2014/main" id="{AF70C227-D77D-0940-A9EC-D3197E166873}"/>
                  </a:ext>
                </a:extLst>
              </p:cNvPr>
              <p:cNvSpPr/>
              <p:nvPr/>
            </p:nvSpPr>
            <p:spPr bwMode="auto">
              <a:xfrm>
                <a:off x="2048870" y="2902090"/>
                <a:ext cx="3322633" cy="2035570"/>
              </a:xfrm>
              <a:prstGeom prst="rect">
                <a:avLst/>
              </a:prstGeom>
              <a:noFill/>
              <a:ln w="762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cxnSp>
            <p:nvCxnSpPr>
              <p:cNvPr id="23" name="Straight Arrow Connector 22">
                <a:extLst>
                  <a:ext uri="{FF2B5EF4-FFF2-40B4-BE49-F238E27FC236}">
                    <a16:creationId xmlns:a16="http://schemas.microsoft.com/office/drawing/2014/main" id="{00C35CBB-CDA5-7243-B9B6-D11FA5EECAC9}"/>
                  </a:ext>
                </a:extLst>
              </p:cNvPr>
              <p:cNvCxnSpPr>
                <a:cxnSpLocks/>
                <a:stCxn id="24" idx="0"/>
                <a:endCxn id="22" idx="2"/>
              </p:cNvCxnSpPr>
              <p:nvPr/>
            </p:nvCxnSpPr>
            <p:spPr bwMode="auto">
              <a:xfrm flipV="1">
                <a:off x="3442481" y="4937660"/>
                <a:ext cx="267706" cy="931106"/>
              </a:xfrm>
              <a:prstGeom prst="straightConnector1">
                <a:avLst/>
              </a:prstGeom>
              <a:noFill/>
              <a:ln w="57150" cap="flat" cmpd="sng" algn="ctr">
                <a:solidFill>
                  <a:schemeClr val="accent3"/>
                </a:solidFill>
                <a:prstDash val="solid"/>
                <a:round/>
                <a:headEnd type="none" w="med" len="med"/>
                <a:tailEnd type="triangle"/>
              </a:ln>
              <a:effectLst/>
            </p:spPr>
          </p:cxnSp>
          <p:sp>
            <p:nvSpPr>
              <p:cNvPr id="24" name="TextBox 23">
                <a:extLst>
                  <a:ext uri="{FF2B5EF4-FFF2-40B4-BE49-F238E27FC236}">
                    <a16:creationId xmlns:a16="http://schemas.microsoft.com/office/drawing/2014/main" id="{261A4391-0E1A-284F-8AF8-B3036A3006D8}"/>
                  </a:ext>
                </a:extLst>
              </p:cNvPr>
              <p:cNvSpPr txBox="1"/>
              <p:nvPr/>
            </p:nvSpPr>
            <p:spPr>
              <a:xfrm>
                <a:off x="161839" y="5868766"/>
                <a:ext cx="6561283" cy="445635"/>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Does </a:t>
                </a:r>
                <a:r>
                  <a:rPr lang="en-US" sz="2800" b="1" dirty="0">
                    <a:latin typeface="Calibri" panose="020F0502020204030204" pitchFamily="34" charset="0"/>
                    <a:cs typeface="Calibri" panose="020F0502020204030204" pitchFamily="34" charset="0"/>
                  </a:rPr>
                  <a:t>programming language </a:t>
                </a:r>
                <a:r>
                  <a:rPr lang="en-US" sz="2800" dirty="0">
                    <a:latin typeface="Calibri" panose="020F0502020204030204" pitchFamily="34" charset="0"/>
                    <a:cs typeface="Calibri" panose="020F0502020204030204" pitchFamily="34" charset="0"/>
                  </a:rPr>
                  <a:t>affect results?</a:t>
                </a:r>
              </a:p>
            </p:txBody>
          </p:sp>
        </p:grpSp>
        <p:pic>
          <p:nvPicPr>
            <p:cNvPr id="39" name="Picture 38">
              <a:extLst>
                <a:ext uri="{FF2B5EF4-FFF2-40B4-BE49-F238E27FC236}">
                  <a16:creationId xmlns:a16="http://schemas.microsoft.com/office/drawing/2014/main" id="{16764E4D-3C6B-5A45-93FA-D75F313296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7455" y="4446890"/>
              <a:ext cx="949721" cy="711671"/>
            </a:xfrm>
            <a:prstGeom prst="rect">
              <a:avLst/>
            </a:prstGeom>
          </p:spPr>
        </p:pic>
      </p:grpSp>
      <p:pic>
        <p:nvPicPr>
          <p:cNvPr id="28" name="Picture 27">
            <a:extLst>
              <a:ext uri="{FF2B5EF4-FFF2-40B4-BE49-F238E27FC236}">
                <a16:creationId xmlns:a16="http://schemas.microsoft.com/office/drawing/2014/main" id="{4795B6F7-FC51-844E-BE09-591FC59037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75350" y="1773733"/>
            <a:ext cx="689367" cy="692457"/>
          </a:xfrm>
          <a:prstGeom prst="rect">
            <a:avLst/>
          </a:prstGeom>
        </p:spPr>
      </p:pic>
      <p:pic>
        <p:nvPicPr>
          <p:cNvPr id="29" name="Picture 28">
            <a:extLst>
              <a:ext uri="{FF2B5EF4-FFF2-40B4-BE49-F238E27FC236}">
                <a16:creationId xmlns:a16="http://schemas.microsoft.com/office/drawing/2014/main" id="{46302EF0-0BDD-E941-A1B4-23699A284B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80958" y="2538933"/>
            <a:ext cx="530644" cy="530644"/>
          </a:xfrm>
          <a:prstGeom prst="rect">
            <a:avLst/>
          </a:prstGeom>
        </p:spPr>
      </p:pic>
      <p:pic>
        <p:nvPicPr>
          <p:cNvPr id="30" name="Picture 29">
            <a:extLst>
              <a:ext uri="{FF2B5EF4-FFF2-40B4-BE49-F238E27FC236}">
                <a16:creationId xmlns:a16="http://schemas.microsoft.com/office/drawing/2014/main" id="{C71BE3E7-28B7-7649-BD0A-54C38B2802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03264" y="2453245"/>
            <a:ext cx="689367" cy="692457"/>
          </a:xfrm>
          <a:prstGeom prst="rect">
            <a:avLst/>
          </a:prstGeom>
        </p:spPr>
      </p:pic>
      <p:pic>
        <p:nvPicPr>
          <p:cNvPr id="20" name="Picture 19">
            <a:extLst>
              <a:ext uri="{FF2B5EF4-FFF2-40B4-BE49-F238E27FC236}">
                <a16:creationId xmlns:a16="http://schemas.microsoft.com/office/drawing/2014/main" id="{504929BE-914C-E944-A802-49AC839A7E2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65038" y="3176795"/>
            <a:ext cx="381242" cy="683774"/>
          </a:xfrm>
          <a:prstGeom prst="rect">
            <a:avLst/>
          </a:prstGeom>
        </p:spPr>
      </p:pic>
    </p:spTree>
    <p:extLst>
      <p:ext uri="{BB962C8B-B14F-4D97-AF65-F5344CB8AC3E}">
        <p14:creationId xmlns:p14="http://schemas.microsoft.com/office/powerpoint/2010/main" val="35018431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p:cTn id="10" dur="indefinite"/>
                                        <p:tgtEl>
                                          <p:spTgt spid="40"/>
                                        </p:tgtEl>
                                        <p:attrNameLst>
                                          <p:attrName>style.opacity</p:attrName>
                                        </p:attrNameLst>
                                      </p:cBhvr>
                                      <p:to>
                                        <p:strVal val="0.5"/>
                                      </p:to>
                                    </p:set>
                                    <p:animEffect filter="image" prLst="opacity: 0.5">
                                      <p:cBhvr rctx="IE">
                                        <p:cTn id="11" dur="indefinite"/>
                                        <p:tgtEl>
                                          <p:spTgt spid="40"/>
                                        </p:tgtEl>
                                      </p:cBhvr>
                                    </p:animEffect>
                                  </p:childTnLst>
                                </p:cTn>
                              </p:par>
                              <p:par>
                                <p:cTn id="12" presetID="1" presetClass="entr" presetSubtype="0" fill="hold" nodeType="with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5D7F6-E8E7-454A-8419-F2A9CF69E312}"/>
              </a:ext>
            </a:extLst>
          </p:cNvPr>
          <p:cNvSpPr>
            <a:spLocks noGrp="1"/>
          </p:cNvSpPr>
          <p:nvPr>
            <p:ph type="title"/>
          </p:nvPr>
        </p:nvSpPr>
        <p:spPr>
          <a:xfrm>
            <a:off x="277148" y="118428"/>
            <a:ext cx="8429530" cy="638175"/>
          </a:xfrm>
        </p:spPr>
        <p:txBody>
          <a:bodyPr/>
          <a:lstStyle/>
          <a:p>
            <a:r>
              <a:rPr lang="en-US" dirty="0"/>
              <a:t>One potential bias – </a:t>
            </a:r>
            <a:r>
              <a:rPr lang="en-US" i="1" dirty="0"/>
              <a:t>Programming language</a:t>
            </a:r>
          </a:p>
        </p:txBody>
      </p:sp>
      <p:sp>
        <p:nvSpPr>
          <p:cNvPr id="5" name="Oval 4">
            <a:extLst>
              <a:ext uri="{FF2B5EF4-FFF2-40B4-BE49-F238E27FC236}">
                <a16:creationId xmlns:a16="http://schemas.microsoft.com/office/drawing/2014/main" id="{60F06D5A-A35B-7C4A-B31B-B567D571F1A4}"/>
              </a:ext>
            </a:extLst>
          </p:cNvPr>
          <p:cNvSpPr/>
          <p:nvPr/>
        </p:nvSpPr>
        <p:spPr bwMode="auto">
          <a:xfrm>
            <a:off x="1596325" y="821636"/>
            <a:ext cx="6540285" cy="4091327"/>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6" name="TextBox 25">
            <a:extLst>
              <a:ext uri="{FF2B5EF4-FFF2-40B4-BE49-F238E27FC236}">
                <a16:creationId xmlns:a16="http://schemas.microsoft.com/office/drawing/2014/main" id="{3AA36822-4BB8-0047-ABEE-405470E60AC4}"/>
              </a:ext>
            </a:extLst>
          </p:cNvPr>
          <p:cNvSpPr txBox="1"/>
          <p:nvPr/>
        </p:nvSpPr>
        <p:spPr>
          <a:xfrm>
            <a:off x="3118613" y="1258644"/>
            <a:ext cx="3677673" cy="1212640"/>
          </a:xfrm>
          <a:prstGeom prst="rect">
            <a:avLst/>
          </a:prstGeom>
          <a:noFill/>
        </p:spPr>
        <p:txBody>
          <a:bodyPr wrap="none" rtlCol="0">
            <a:spAutoFit/>
          </a:bodyPr>
          <a:lstStyle/>
          <a:p>
            <a:pPr algn="ctr"/>
            <a:r>
              <a:rPr lang="en-US" sz="4000" b="1" dirty="0">
                <a:latin typeface="Calibri" panose="020F0502020204030204" pitchFamily="34" charset="0"/>
              </a:rPr>
              <a:t>Population</a:t>
            </a:r>
          </a:p>
          <a:p>
            <a:pPr algn="ctr"/>
            <a:r>
              <a:rPr lang="en-US" sz="4000" dirty="0">
                <a:latin typeface="Calibri" panose="020F0502020204030204" pitchFamily="34" charset="0"/>
              </a:rPr>
              <a:t>Relevant regexes</a:t>
            </a:r>
          </a:p>
        </p:txBody>
      </p:sp>
      <p:sp>
        <p:nvSpPr>
          <p:cNvPr id="27" name="Oval 26">
            <a:extLst>
              <a:ext uri="{FF2B5EF4-FFF2-40B4-BE49-F238E27FC236}">
                <a16:creationId xmlns:a16="http://schemas.microsoft.com/office/drawing/2014/main" id="{2D4BFC07-23F4-1646-BCE7-063BBB7380D8}"/>
              </a:ext>
            </a:extLst>
          </p:cNvPr>
          <p:cNvSpPr/>
          <p:nvPr/>
        </p:nvSpPr>
        <p:spPr bwMode="auto">
          <a:xfrm>
            <a:off x="2508113" y="2701880"/>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59" name="Oval 58">
            <a:extLst>
              <a:ext uri="{FF2B5EF4-FFF2-40B4-BE49-F238E27FC236}">
                <a16:creationId xmlns:a16="http://schemas.microsoft.com/office/drawing/2014/main" id="{7ED9962A-5D79-224D-A9EA-14DE6BC5E7A6}"/>
              </a:ext>
            </a:extLst>
          </p:cNvPr>
          <p:cNvSpPr/>
          <p:nvPr/>
        </p:nvSpPr>
        <p:spPr bwMode="auto">
          <a:xfrm>
            <a:off x="2181542" y="2754049"/>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60" name="Oval 59">
            <a:extLst>
              <a:ext uri="{FF2B5EF4-FFF2-40B4-BE49-F238E27FC236}">
                <a16:creationId xmlns:a16="http://schemas.microsoft.com/office/drawing/2014/main" id="{F844DC2B-94C9-624E-9A01-E96D9DD0FC7A}"/>
              </a:ext>
            </a:extLst>
          </p:cNvPr>
          <p:cNvSpPr/>
          <p:nvPr/>
        </p:nvSpPr>
        <p:spPr bwMode="auto">
          <a:xfrm>
            <a:off x="2599997" y="3048517"/>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61" name="Oval 60">
            <a:extLst>
              <a:ext uri="{FF2B5EF4-FFF2-40B4-BE49-F238E27FC236}">
                <a16:creationId xmlns:a16="http://schemas.microsoft.com/office/drawing/2014/main" id="{4D47772F-6B2B-D84E-BE7A-36E6FC0F6070}"/>
              </a:ext>
            </a:extLst>
          </p:cNvPr>
          <p:cNvSpPr/>
          <p:nvPr/>
        </p:nvSpPr>
        <p:spPr bwMode="auto">
          <a:xfrm>
            <a:off x="2326466" y="3180579"/>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65" name="Oval 64">
            <a:extLst>
              <a:ext uri="{FF2B5EF4-FFF2-40B4-BE49-F238E27FC236}">
                <a16:creationId xmlns:a16="http://schemas.microsoft.com/office/drawing/2014/main" id="{8FD0397B-401E-BF42-9221-0AF44D79C946}"/>
              </a:ext>
            </a:extLst>
          </p:cNvPr>
          <p:cNvSpPr/>
          <p:nvPr/>
        </p:nvSpPr>
        <p:spPr bwMode="auto">
          <a:xfrm>
            <a:off x="3156940" y="3833506"/>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92" name="Oval 91">
            <a:extLst>
              <a:ext uri="{FF2B5EF4-FFF2-40B4-BE49-F238E27FC236}">
                <a16:creationId xmlns:a16="http://schemas.microsoft.com/office/drawing/2014/main" id="{62BD511B-1AE7-1D45-91EB-F63EBB4BC566}"/>
              </a:ext>
            </a:extLst>
          </p:cNvPr>
          <p:cNvSpPr/>
          <p:nvPr/>
        </p:nvSpPr>
        <p:spPr bwMode="auto">
          <a:xfrm>
            <a:off x="1794822" y="2900850"/>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93" name="Oval 92">
            <a:extLst>
              <a:ext uri="{FF2B5EF4-FFF2-40B4-BE49-F238E27FC236}">
                <a16:creationId xmlns:a16="http://schemas.microsoft.com/office/drawing/2014/main" id="{02CD7384-CFB6-E645-87F7-AE25D5C8E25E}"/>
              </a:ext>
            </a:extLst>
          </p:cNvPr>
          <p:cNvSpPr/>
          <p:nvPr/>
        </p:nvSpPr>
        <p:spPr bwMode="auto">
          <a:xfrm>
            <a:off x="7236645" y="2670827"/>
            <a:ext cx="185980" cy="18288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99" name="Oval 98">
            <a:extLst>
              <a:ext uri="{FF2B5EF4-FFF2-40B4-BE49-F238E27FC236}">
                <a16:creationId xmlns:a16="http://schemas.microsoft.com/office/drawing/2014/main" id="{D4A80CCC-C3AB-D74E-B3EB-CCE3BA4A80D5}"/>
              </a:ext>
            </a:extLst>
          </p:cNvPr>
          <p:cNvSpPr/>
          <p:nvPr/>
        </p:nvSpPr>
        <p:spPr bwMode="auto">
          <a:xfrm>
            <a:off x="2893033" y="3499362"/>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00" name="Oval 99">
            <a:extLst>
              <a:ext uri="{FF2B5EF4-FFF2-40B4-BE49-F238E27FC236}">
                <a16:creationId xmlns:a16="http://schemas.microsoft.com/office/drawing/2014/main" id="{3D9615FF-2B6C-FF4D-B4F8-D58EC71A252E}"/>
              </a:ext>
            </a:extLst>
          </p:cNvPr>
          <p:cNvSpPr/>
          <p:nvPr/>
        </p:nvSpPr>
        <p:spPr bwMode="auto">
          <a:xfrm>
            <a:off x="2772407" y="3924946"/>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nvGrpSpPr>
          <p:cNvPr id="3" name="Ruby regexes">
            <a:extLst>
              <a:ext uri="{FF2B5EF4-FFF2-40B4-BE49-F238E27FC236}">
                <a16:creationId xmlns:a16="http://schemas.microsoft.com/office/drawing/2014/main" id="{974F03D7-F249-1041-9799-9A5D3F947BC6}"/>
              </a:ext>
            </a:extLst>
          </p:cNvPr>
          <p:cNvGrpSpPr/>
          <p:nvPr/>
        </p:nvGrpSpPr>
        <p:grpSpPr>
          <a:xfrm>
            <a:off x="3208230" y="3071179"/>
            <a:ext cx="693224" cy="1462969"/>
            <a:chOff x="3208230" y="3071179"/>
            <a:chExt cx="693224" cy="1462969"/>
          </a:xfrm>
          <a:solidFill>
            <a:schemeClr val="accent3">
              <a:lumMod val="60000"/>
              <a:lumOff val="40000"/>
            </a:schemeClr>
          </a:solidFill>
        </p:grpSpPr>
        <p:sp>
          <p:nvSpPr>
            <p:cNvPr id="62" name="Oval 61">
              <a:extLst>
                <a:ext uri="{FF2B5EF4-FFF2-40B4-BE49-F238E27FC236}">
                  <a16:creationId xmlns:a16="http://schemas.microsoft.com/office/drawing/2014/main" id="{852E103E-00F2-0748-B67B-D0B8AFEFBC16}"/>
                </a:ext>
              </a:extLst>
            </p:cNvPr>
            <p:cNvSpPr/>
            <p:nvPr/>
          </p:nvSpPr>
          <p:spPr bwMode="auto">
            <a:xfrm>
              <a:off x="3208230" y="3135994"/>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63" name="Oval 62">
              <a:extLst>
                <a:ext uri="{FF2B5EF4-FFF2-40B4-BE49-F238E27FC236}">
                  <a16:creationId xmlns:a16="http://schemas.microsoft.com/office/drawing/2014/main" id="{DC49B836-1B4D-D24E-8B71-F66C3F595F02}"/>
                </a:ext>
              </a:extLst>
            </p:cNvPr>
            <p:cNvSpPr/>
            <p:nvPr/>
          </p:nvSpPr>
          <p:spPr bwMode="auto">
            <a:xfrm>
              <a:off x="3482480" y="3071179"/>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67" name="Oval 66">
              <a:extLst>
                <a:ext uri="{FF2B5EF4-FFF2-40B4-BE49-F238E27FC236}">
                  <a16:creationId xmlns:a16="http://schemas.microsoft.com/office/drawing/2014/main" id="{3A2D768F-BA30-2041-9F6C-83C2814AD443}"/>
                </a:ext>
              </a:extLst>
            </p:cNvPr>
            <p:cNvSpPr/>
            <p:nvPr/>
          </p:nvSpPr>
          <p:spPr bwMode="auto">
            <a:xfrm>
              <a:off x="3622484" y="4351268"/>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9" name="Oval 78">
              <a:extLst>
                <a:ext uri="{FF2B5EF4-FFF2-40B4-BE49-F238E27FC236}">
                  <a16:creationId xmlns:a16="http://schemas.microsoft.com/office/drawing/2014/main" id="{3FF2EA48-1767-D04B-B060-7EB12B69F5C9}"/>
                </a:ext>
              </a:extLst>
            </p:cNvPr>
            <p:cNvSpPr/>
            <p:nvPr/>
          </p:nvSpPr>
          <p:spPr bwMode="auto">
            <a:xfrm>
              <a:off x="3715474" y="3377770"/>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01" name="Oval 100">
              <a:extLst>
                <a:ext uri="{FF2B5EF4-FFF2-40B4-BE49-F238E27FC236}">
                  <a16:creationId xmlns:a16="http://schemas.microsoft.com/office/drawing/2014/main" id="{C56AD831-B8DF-E84A-98AB-B75F4A926DF7}"/>
                </a:ext>
              </a:extLst>
            </p:cNvPr>
            <p:cNvSpPr/>
            <p:nvPr/>
          </p:nvSpPr>
          <p:spPr bwMode="auto">
            <a:xfrm>
              <a:off x="3345009" y="3433997"/>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02" name="Oval 101">
              <a:extLst>
                <a:ext uri="{FF2B5EF4-FFF2-40B4-BE49-F238E27FC236}">
                  <a16:creationId xmlns:a16="http://schemas.microsoft.com/office/drawing/2014/main" id="{27EB1DBA-9AB3-6041-B6C1-4766424AF9F2}"/>
                </a:ext>
              </a:extLst>
            </p:cNvPr>
            <p:cNvSpPr/>
            <p:nvPr/>
          </p:nvSpPr>
          <p:spPr bwMode="auto">
            <a:xfrm>
              <a:off x="3228356" y="4170998"/>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03" name="Oval 102">
              <a:extLst>
                <a:ext uri="{FF2B5EF4-FFF2-40B4-BE49-F238E27FC236}">
                  <a16:creationId xmlns:a16="http://schemas.microsoft.com/office/drawing/2014/main" id="{67495607-E40F-874D-8A95-640AB9DA821F}"/>
                </a:ext>
              </a:extLst>
            </p:cNvPr>
            <p:cNvSpPr/>
            <p:nvPr/>
          </p:nvSpPr>
          <p:spPr bwMode="auto">
            <a:xfrm>
              <a:off x="3606403" y="4001376"/>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04" name="Oval 103">
              <a:extLst>
                <a:ext uri="{FF2B5EF4-FFF2-40B4-BE49-F238E27FC236}">
                  <a16:creationId xmlns:a16="http://schemas.microsoft.com/office/drawing/2014/main" id="{FC20F1E4-9164-F645-A3EF-063473E48182}"/>
                </a:ext>
              </a:extLst>
            </p:cNvPr>
            <p:cNvSpPr/>
            <p:nvPr/>
          </p:nvSpPr>
          <p:spPr bwMode="auto">
            <a:xfrm>
              <a:off x="3591951" y="3656039"/>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sp>
        <p:nvSpPr>
          <p:cNvPr id="106" name="Oval 105">
            <a:extLst>
              <a:ext uri="{FF2B5EF4-FFF2-40B4-BE49-F238E27FC236}">
                <a16:creationId xmlns:a16="http://schemas.microsoft.com/office/drawing/2014/main" id="{865AE1F4-1AA3-3C49-A9E5-D5DA5CC197DD}"/>
              </a:ext>
            </a:extLst>
          </p:cNvPr>
          <p:cNvSpPr/>
          <p:nvPr/>
        </p:nvSpPr>
        <p:spPr bwMode="auto">
          <a:xfrm flipH="1">
            <a:off x="2109047" y="3774276"/>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09" name="Oval 108">
            <a:extLst>
              <a:ext uri="{FF2B5EF4-FFF2-40B4-BE49-F238E27FC236}">
                <a16:creationId xmlns:a16="http://schemas.microsoft.com/office/drawing/2014/main" id="{0FC0C0A0-4173-9D44-9B05-5C88A19492A2}"/>
              </a:ext>
            </a:extLst>
          </p:cNvPr>
          <p:cNvSpPr/>
          <p:nvPr/>
        </p:nvSpPr>
        <p:spPr bwMode="auto">
          <a:xfrm flipH="1">
            <a:off x="1811088" y="3360878"/>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16" name="Oval 115">
            <a:extLst>
              <a:ext uri="{FF2B5EF4-FFF2-40B4-BE49-F238E27FC236}">
                <a16:creationId xmlns:a16="http://schemas.microsoft.com/office/drawing/2014/main" id="{1A07D879-C51F-374A-B702-80E83B75EDAC}"/>
              </a:ext>
            </a:extLst>
          </p:cNvPr>
          <p:cNvSpPr/>
          <p:nvPr/>
        </p:nvSpPr>
        <p:spPr bwMode="auto">
          <a:xfrm flipH="1">
            <a:off x="7548254" y="2708345"/>
            <a:ext cx="185980" cy="18288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1" name="Oval 120">
            <a:extLst>
              <a:ext uri="{FF2B5EF4-FFF2-40B4-BE49-F238E27FC236}">
                <a16:creationId xmlns:a16="http://schemas.microsoft.com/office/drawing/2014/main" id="{7C1E8BA6-8A4C-1A44-9391-18FFBB7A63B2}"/>
              </a:ext>
            </a:extLst>
          </p:cNvPr>
          <p:cNvSpPr/>
          <p:nvPr/>
        </p:nvSpPr>
        <p:spPr bwMode="auto">
          <a:xfrm flipH="1">
            <a:off x="6468412" y="4277449"/>
            <a:ext cx="185980" cy="18288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2" name="Oval 121">
            <a:extLst>
              <a:ext uri="{FF2B5EF4-FFF2-40B4-BE49-F238E27FC236}">
                <a16:creationId xmlns:a16="http://schemas.microsoft.com/office/drawing/2014/main" id="{A70EE46D-CB53-A045-8A13-267E23C2C9B3}"/>
              </a:ext>
            </a:extLst>
          </p:cNvPr>
          <p:cNvSpPr/>
          <p:nvPr/>
        </p:nvSpPr>
        <p:spPr bwMode="auto">
          <a:xfrm flipH="1">
            <a:off x="6500404" y="3661006"/>
            <a:ext cx="185980" cy="18288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4" name="Oval 123">
            <a:extLst>
              <a:ext uri="{FF2B5EF4-FFF2-40B4-BE49-F238E27FC236}">
                <a16:creationId xmlns:a16="http://schemas.microsoft.com/office/drawing/2014/main" id="{546B1729-5FAF-2642-85C8-52C1AB57A118}"/>
              </a:ext>
            </a:extLst>
          </p:cNvPr>
          <p:cNvSpPr/>
          <p:nvPr/>
        </p:nvSpPr>
        <p:spPr bwMode="auto">
          <a:xfrm flipH="1">
            <a:off x="6623123" y="3990131"/>
            <a:ext cx="185980" cy="18288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nvGrpSpPr>
          <p:cNvPr id="7" name="Blue regexes">
            <a:extLst>
              <a:ext uri="{FF2B5EF4-FFF2-40B4-BE49-F238E27FC236}">
                <a16:creationId xmlns:a16="http://schemas.microsoft.com/office/drawing/2014/main" id="{A2E5C9D3-BE5E-BE4F-A97A-2812FCDED86A}"/>
              </a:ext>
            </a:extLst>
          </p:cNvPr>
          <p:cNvGrpSpPr/>
          <p:nvPr/>
        </p:nvGrpSpPr>
        <p:grpSpPr>
          <a:xfrm>
            <a:off x="6723371" y="3048517"/>
            <a:ext cx="1169105" cy="973282"/>
            <a:chOff x="6723371" y="3048517"/>
            <a:chExt cx="1169105" cy="973282"/>
          </a:xfrm>
        </p:grpSpPr>
        <p:sp>
          <p:nvSpPr>
            <p:cNvPr id="95" name="Oval 94">
              <a:extLst>
                <a:ext uri="{FF2B5EF4-FFF2-40B4-BE49-F238E27FC236}">
                  <a16:creationId xmlns:a16="http://schemas.microsoft.com/office/drawing/2014/main" id="{11EFA78D-7A54-DB4F-AE9A-38C3B71397E5}"/>
                </a:ext>
              </a:extLst>
            </p:cNvPr>
            <p:cNvSpPr/>
            <p:nvPr/>
          </p:nvSpPr>
          <p:spPr bwMode="auto">
            <a:xfrm>
              <a:off x="6723371" y="3376823"/>
              <a:ext cx="185980" cy="18288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10" name="Oval 109">
              <a:extLst>
                <a:ext uri="{FF2B5EF4-FFF2-40B4-BE49-F238E27FC236}">
                  <a16:creationId xmlns:a16="http://schemas.microsoft.com/office/drawing/2014/main" id="{E395BFB3-9CBE-1D43-BF4B-370376FD00E4}"/>
                </a:ext>
              </a:extLst>
            </p:cNvPr>
            <p:cNvSpPr/>
            <p:nvPr/>
          </p:nvSpPr>
          <p:spPr bwMode="auto">
            <a:xfrm flipH="1">
              <a:off x="7706496" y="3114866"/>
              <a:ext cx="185980" cy="18288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11" name="Oval 110">
              <a:extLst>
                <a:ext uri="{FF2B5EF4-FFF2-40B4-BE49-F238E27FC236}">
                  <a16:creationId xmlns:a16="http://schemas.microsoft.com/office/drawing/2014/main" id="{728218D5-F64A-4F4B-A6C8-79800C1EB848}"/>
                </a:ext>
              </a:extLst>
            </p:cNvPr>
            <p:cNvSpPr/>
            <p:nvPr/>
          </p:nvSpPr>
          <p:spPr bwMode="auto">
            <a:xfrm flipH="1">
              <a:off x="7189692" y="3494985"/>
              <a:ext cx="185980" cy="18288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13" name="Oval 112">
              <a:extLst>
                <a:ext uri="{FF2B5EF4-FFF2-40B4-BE49-F238E27FC236}">
                  <a16:creationId xmlns:a16="http://schemas.microsoft.com/office/drawing/2014/main" id="{7577D565-54E8-D747-973E-1A428E9D6153}"/>
                </a:ext>
              </a:extLst>
            </p:cNvPr>
            <p:cNvSpPr/>
            <p:nvPr/>
          </p:nvSpPr>
          <p:spPr bwMode="auto">
            <a:xfrm flipH="1">
              <a:off x="6971105" y="3735824"/>
              <a:ext cx="185980" cy="18288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15" name="Oval 114">
              <a:extLst>
                <a:ext uri="{FF2B5EF4-FFF2-40B4-BE49-F238E27FC236}">
                  <a16:creationId xmlns:a16="http://schemas.microsoft.com/office/drawing/2014/main" id="{84E0825B-B571-1741-A5F2-7516E7680780}"/>
                </a:ext>
              </a:extLst>
            </p:cNvPr>
            <p:cNvSpPr/>
            <p:nvPr/>
          </p:nvSpPr>
          <p:spPr bwMode="auto">
            <a:xfrm flipH="1">
              <a:off x="7460508" y="3342557"/>
              <a:ext cx="185980" cy="18288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0" name="Oval 119">
              <a:extLst>
                <a:ext uri="{FF2B5EF4-FFF2-40B4-BE49-F238E27FC236}">
                  <a16:creationId xmlns:a16="http://schemas.microsoft.com/office/drawing/2014/main" id="{74F319B3-095A-2D40-9AF9-C9353CDB33AC}"/>
                </a:ext>
              </a:extLst>
            </p:cNvPr>
            <p:cNvSpPr/>
            <p:nvPr/>
          </p:nvSpPr>
          <p:spPr bwMode="auto">
            <a:xfrm flipH="1">
              <a:off x="6884608" y="3180579"/>
              <a:ext cx="185980" cy="18288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5" name="Oval 124">
              <a:extLst>
                <a:ext uri="{FF2B5EF4-FFF2-40B4-BE49-F238E27FC236}">
                  <a16:creationId xmlns:a16="http://schemas.microsoft.com/office/drawing/2014/main" id="{9F334F48-3F54-8041-A36C-08391A8FA715}"/>
                </a:ext>
              </a:extLst>
            </p:cNvPr>
            <p:cNvSpPr/>
            <p:nvPr/>
          </p:nvSpPr>
          <p:spPr bwMode="auto">
            <a:xfrm flipH="1">
              <a:off x="7244479" y="3838919"/>
              <a:ext cx="185980" cy="18288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31" name="Oval 130">
              <a:extLst>
                <a:ext uri="{FF2B5EF4-FFF2-40B4-BE49-F238E27FC236}">
                  <a16:creationId xmlns:a16="http://schemas.microsoft.com/office/drawing/2014/main" id="{D63438B6-EE8E-AD49-B8CA-3B506BB0BC60}"/>
                </a:ext>
              </a:extLst>
            </p:cNvPr>
            <p:cNvSpPr/>
            <p:nvPr/>
          </p:nvSpPr>
          <p:spPr bwMode="auto">
            <a:xfrm flipH="1">
              <a:off x="7114803" y="3048517"/>
              <a:ext cx="185980" cy="18288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sp>
        <p:nvSpPr>
          <p:cNvPr id="133" name="Oval 132">
            <a:extLst>
              <a:ext uri="{FF2B5EF4-FFF2-40B4-BE49-F238E27FC236}">
                <a16:creationId xmlns:a16="http://schemas.microsoft.com/office/drawing/2014/main" id="{3CBFCC6D-B569-3642-A2A1-746D6B95A054}"/>
              </a:ext>
            </a:extLst>
          </p:cNvPr>
          <p:cNvSpPr/>
          <p:nvPr/>
        </p:nvSpPr>
        <p:spPr bwMode="auto">
          <a:xfrm flipH="1">
            <a:off x="6951196" y="2710319"/>
            <a:ext cx="185980" cy="182880"/>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nvGrpSpPr>
          <p:cNvPr id="8" name="Group 7">
            <a:extLst>
              <a:ext uri="{FF2B5EF4-FFF2-40B4-BE49-F238E27FC236}">
                <a16:creationId xmlns:a16="http://schemas.microsoft.com/office/drawing/2014/main" id="{183A8646-D277-F44F-8A57-4664308925F4}"/>
              </a:ext>
            </a:extLst>
          </p:cNvPr>
          <p:cNvGrpSpPr/>
          <p:nvPr/>
        </p:nvGrpSpPr>
        <p:grpSpPr>
          <a:xfrm>
            <a:off x="4805437" y="3124120"/>
            <a:ext cx="1694967" cy="1647816"/>
            <a:chOff x="4805437" y="3124120"/>
            <a:chExt cx="1694967" cy="1647816"/>
          </a:xfrm>
          <a:solidFill>
            <a:srgbClr val="FFFF00"/>
          </a:solidFill>
        </p:grpSpPr>
        <p:sp>
          <p:nvSpPr>
            <p:cNvPr id="89" name="Oval 88">
              <a:extLst>
                <a:ext uri="{FF2B5EF4-FFF2-40B4-BE49-F238E27FC236}">
                  <a16:creationId xmlns:a16="http://schemas.microsoft.com/office/drawing/2014/main" id="{DA6F7BAB-A6AE-8A44-8688-32C7D0C93A04}"/>
                </a:ext>
              </a:extLst>
            </p:cNvPr>
            <p:cNvSpPr/>
            <p:nvPr/>
          </p:nvSpPr>
          <p:spPr bwMode="auto">
            <a:xfrm>
              <a:off x="6212802" y="4018813"/>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97" name="Oval 96">
              <a:extLst>
                <a:ext uri="{FF2B5EF4-FFF2-40B4-BE49-F238E27FC236}">
                  <a16:creationId xmlns:a16="http://schemas.microsoft.com/office/drawing/2014/main" id="{7546C640-37D3-1743-A0A0-CD666F74DD3A}"/>
                </a:ext>
              </a:extLst>
            </p:cNvPr>
            <p:cNvSpPr/>
            <p:nvPr/>
          </p:nvSpPr>
          <p:spPr bwMode="auto">
            <a:xfrm>
              <a:off x="5805874" y="4305772"/>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14" name="Oval 113">
              <a:extLst>
                <a:ext uri="{FF2B5EF4-FFF2-40B4-BE49-F238E27FC236}">
                  <a16:creationId xmlns:a16="http://schemas.microsoft.com/office/drawing/2014/main" id="{6E62B351-FE2C-6A40-AF96-87580DBEE04E}"/>
                </a:ext>
              </a:extLst>
            </p:cNvPr>
            <p:cNvSpPr/>
            <p:nvPr/>
          </p:nvSpPr>
          <p:spPr bwMode="auto">
            <a:xfrm flipH="1">
              <a:off x="5741477" y="4038723"/>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7" name="Oval 126">
              <a:extLst>
                <a:ext uri="{FF2B5EF4-FFF2-40B4-BE49-F238E27FC236}">
                  <a16:creationId xmlns:a16="http://schemas.microsoft.com/office/drawing/2014/main" id="{0D463F23-FA45-1D4A-AA90-9B88D391490A}"/>
                </a:ext>
              </a:extLst>
            </p:cNvPr>
            <p:cNvSpPr/>
            <p:nvPr/>
          </p:nvSpPr>
          <p:spPr bwMode="auto">
            <a:xfrm flipH="1">
              <a:off x="6166736" y="4454829"/>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30" name="Oval 129">
              <a:extLst>
                <a:ext uri="{FF2B5EF4-FFF2-40B4-BE49-F238E27FC236}">
                  <a16:creationId xmlns:a16="http://schemas.microsoft.com/office/drawing/2014/main" id="{D2C161F3-DDE4-F742-91B4-97165783ABD8}"/>
                </a:ext>
              </a:extLst>
            </p:cNvPr>
            <p:cNvSpPr/>
            <p:nvPr/>
          </p:nvSpPr>
          <p:spPr bwMode="auto">
            <a:xfrm flipH="1">
              <a:off x="6186557" y="3612174"/>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88" name="Oval 87">
              <a:extLst>
                <a:ext uri="{FF2B5EF4-FFF2-40B4-BE49-F238E27FC236}">
                  <a16:creationId xmlns:a16="http://schemas.microsoft.com/office/drawing/2014/main" id="{2D00BECB-6E2F-A443-A680-1BF4D0203B3A}"/>
                </a:ext>
              </a:extLst>
            </p:cNvPr>
            <p:cNvSpPr/>
            <p:nvPr/>
          </p:nvSpPr>
          <p:spPr bwMode="auto">
            <a:xfrm>
              <a:off x="5621120" y="3536684"/>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91" name="Oval 90">
              <a:extLst>
                <a:ext uri="{FF2B5EF4-FFF2-40B4-BE49-F238E27FC236}">
                  <a16:creationId xmlns:a16="http://schemas.microsoft.com/office/drawing/2014/main" id="{34E45B17-CA87-4340-A52F-E743E5E263D8}"/>
                </a:ext>
              </a:extLst>
            </p:cNvPr>
            <p:cNvSpPr/>
            <p:nvPr/>
          </p:nvSpPr>
          <p:spPr bwMode="auto">
            <a:xfrm>
              <a:off x="5010964" y="4162114"/>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94" name="Oval 93">
              <a:extLst>
                <a:ext uri="{FF2B5EF4-FFF2-40B4-BE49-F238E27FC236}">
                  <a16:creationId xmlns:a16="http://schemas.microsoft.com/office/drawing/2014/main" id="{2276FF97-7325-DC47-8A8F-2A2CCF1CB16D}"/>
                </a:ext>
              </a:extLst>
            </p:cNvPr>
            <p:cNvSpPr/>
            <p:nvPr/>
          </p:nvSpPr>
          <p:spPr bwMode="auto">
            <a:xfrm>
              <a:off x="4964649" y="3777025"/>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08" name="Oval 107">
              <a:extLst>
                <a:ext uri="{FF2B5EF4-FFF2-40B4-BE49-F238E27FC236}">
                  <a16:creationId xmlns:a16="http://schemas.microsoft.com/office/drawing/2014/main" id="{37CD0897-D2FD-D346-B126-66A6A2E40112}"/>
                </a:ext>
              </a:extLst>
            </p:cNvPr>
            <p:cNvSpPr/>
            <p:nvPr/>
          </p:nvSpPr>
          <p:spPr bwMode="auto">
            <a:xfrm flipH="1">
              <a:off x="4967542" y="3211160"/>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12" name="Oval 111">
              <a:extLst>
                <a:ext uri="{FF2B5EF4-FFF2-40B4-BE49-F238E27FC236}">
                  <a16:creationId xmlns:a16="http://schemas.microsoft.com/office/drawing/2014/main" id="{0704B29E-D484-094B-A40D-E36129CBA297}"/>
                </a:ext>
              </a:extLst>
            </p:cNvPr>
            <p:cNvSpPr/>
            <p:nvPr/>
          </p:nvSpPr>
          <p:spPr bwMode="auto">
            <a:xfrm flipH="1">
              <a:off x="5758379" y="3226739"/>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17" name="Oval 116">
              <a:extLst>
                <a:ext uri="{FF2B5EF4-FFF2-40B4-BE49-F238E27FC236}">
                  <a16:creationId xmlns:a16="http://schemas.microsoft.com/office/drawing/2014/main" id="{8AC4A055-5CC2-C846-B4AF-904BB9403DE5}"/>
                </a:ext>
              </a:extLst>
            </p:cNvPr>
            <p:cNvSpPr/>
            <p:nvPr/>
          </p:nvSpPr>
          <p:spPr bwMode="auto">
            <a:xfrm flipH="1">
              <a:off x="4805437" y="4589056"/>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19" name="Oval 118">
              <a:extLst>
                <a:ext uri="{FF2B5EF4-FFF2-40B4-BE49-F238E27FC236}">
                  <a16:creationId xmlns:a16="http://schemas.microsoft.com/office/drawing/2014/main" id="{E0136635-5474-9842-85AE-EB7747F6B85E}"/>
                </a:ext>
              </a:extLst>
            </p:cNvPr>
            <p:cNvSpPr/>
            <p:nvPr/>
          </p:nvSpPr>
          <p:spPr bwMode="auto">
            <a:xfrm flipH="1">
              <a:off x="5320467" y="4130163"/>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3" name="Oval 122">
              <a:extLst>
                <a:ext uri="{FF2B5EF4-FFF2-40B4-BE49-F238E27FC236}">
                  <a16:creationId xmlns:a16="http://schemas.microsoft.com/office/drawing/2014/main" id="{B5290134-2E89-CD46-822E-BFADC079B595}"/>
                </a:ext>
              </a:extLst>
            </p:cNvPr>
            <p:cNvSpPr/>
            <p:nvPr/>
          </p:nvSpPr>
          <p:spPr bwMode="auto">
            <a:xfrm flipH="1">
              <a:off x="5282379" y="3693677"/>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6" name="Oval 125">
              <a:extLst>
                <a:ext uri="{FF2B5EF4-FFF2-40B4-BE49-F238E27FC236}">
                  <a16:creationId xmlns:a16="http://schemas.microsoft.com/office/drawing/2014/main" id="{60EA673B-A46F-3147-9996-7596A9967D86}"/>
                </a:ext>
              </a:extLst>
            </p:cNvPr>
            <p:cNvSpPr/>
            <p:nvPr/>
          </p:nvSpPr>
          <p:spPr bwMode="auto">
            <a:xfrm flipH="1">
              <a:off x="5166771" y="4483655"/>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9" name="Oval 128">
              <a:extLst>
                <a:ext uri="{FF2B5EF4-FFF2-40B4-BE49-F238E27FC236}">
                  <a16:creationId xmlns:a16="http://schemas.microsoft.com/office/drawing/2014/main" id="{BEB8B50F-7A3E-FE4B-9E94-EB1BA11D6C27}"/>
                </a:ext>
              </a:extLst>
            </p:cNvPr>
            <p:cNvSpPr/>
            <p:nvPr/>
          </p:nvSpPr>
          <p:spPr bwMode="auto">
            <a:xfrm flipH="1">
              <a:off x="6314424" y="3124120"/>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32" name="Oval 131">
              <a:extLst>
                <a:ext uri="{FF2B5EF4-FFF2-40B4-BE49-F238E27FC236}">
                  <a16:creationId xmlns:a16="http://schemas.microsoft.com/office/drawing/2014/main" id="{B11904BC-0799-0A4A-A0B9-CDBA0E8724DD}"/>
                </a:ext>
              </a:extLst>
            </p:cNvPr>
            <p:cNvSpPr/>
            <p:nvPr/>
          </p:nvSpPr>
          <p:spPr bwMode="auto">
            <a:xfrm flipH="1">
              <a:off x="6054895" y="3324198"/>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34" name="Oval 133">
              <a:extLst>
                <a:ext uri="{FF2B5EF4-FFF2-40B4-BE49-F238E27FC236}">
                  <a16:creationId xmlns:a16="http://schemas.microsoft.com/office/drawing/2014/main" id="{DA946164-449D-044B-B561-B27F74DEBAA0}"/>
                </a:ext>
              </a:extLst>
            </p:cNvPr>
            <p:cNvSpPr/>
            <p:nvPr/>
          </p:nvSpPr>
          <p:spPr bwMode="auto">
            <a:xfrm flipH="1">
              <a:off x="5352751" y="3359689"/>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4" name="Grey regexes">
            <a:extLst>
              <a:ext uri="{FF2B5EF4-FFF2-40B4-BE49-F238E27FC236}">
                <a16:creationId xmlns:a16="http://schemas.microsoft.com/office/drawing/2014/main" id="{8D1DB003-B351-EA4D-A104-F259D923B0D2}"/>
              </a:ext>
            </a:extLst>
          </p:cNvPr>
          <p:cNvGrpSpPr/>
          <p:nvPr/>
        </p:nvGrpSpPr>
        <p:grpSpPr>
          <a:xfrm>
            <a:off x="3975827" y="2916692"/>
            <a:ext cx="971944" cy="1769483"/>
            <a:chOff x="3975827" y="2916692"/>
            <a:chExt cx="971944" cy="1769483"/>
          </a:xfrm>
          <a:solidFill>
            <a:schemeClr val="tx1">
              <a:lumMod val="85000"/>
              <a:lumOff val="15000"/>
            </a:schemeClr>
          </a:solidFill>
        </p:grpSpPr>
        <p:sp>
          <p:nvSpPr>
            <p:cNvPr id="77" name="Oval 76">
              <a:extLst>
                <a:ext uri="{FF2B5EF4-FFF2-40B4-BE49-F238E27FC236}">
                  <a16:creationId xmlns:a16="http://schemas.microsoft.com/office/drawing/2014/main" id="{69761ED3-023D-4B4A-ADBD-499984EA556D}"/>
                </a:ext>
              </a:extLst>
            </p:cNvPr>
            <p:cNvSpPr/>
            <p:nvPr/>
          </p:nvSpPr>
          <p:spPr bwMode="auto">
            <a:xfrm>
              <a:off x="4383742" y="3393700"/>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8" name="Oval 77">
              <a:extLst>
                <a:ext uri="{FF2B5EF4-FFF2-40B4-BE49-F238E27FC236}">
                  <a16:creationId xmlns:a16="http://schemas.microsoft.com/office/drawing/2014/main" id="{B3EBDAB4-7851-7C42-B188-47C8461D9794}"/>
                </a:ext>
              </a:extLst>
            </p:cNvPr>
            <p:cNvSpPr/>
            <p:nvPr/>
          </p:nvSpPr>
          <p:spPr bwMode="auto">
            <a:xfrm>
              <a:off x="4761791" y="3494985"/>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81" name="Oval 80">
              <a:extLst>
                <a:ext uri="{FF2B5EF4-FFF2-40B4-BE49-F238E27FC236}">
                  <a16:creationId xmlns:a16="http://schemas.microsoft.com/office/drawing/2014/main" id="{E8F94A6C-0E8D-614A-B1A4-116ADE8CEF37}"/>
                </a:ext>
              </a:extLst>
            </p:cNvPr>
            <p:cNvSpPr/>
            <p:nvPr/>
          </p:nvSpPr>
          <p:spPr bwMode="auto">
            <a:xfrm>
              <a:off x="4398923" y="3924946"/>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85" name="Oval 84">
              <a:extLst>
                <a:ext uri="{FF2B5EF4-FFF2-40B4-BE49-F238E27FC236}">
                  <a16:creationId xmlns:a16="http://schemas.microsoft.com/office/drawing/2014/main" id="{581439AB-2E28-4F4A-8E09-48C11B749F0C}"/>
                </a:ext>
              </a:extLst>
            </p:cNvPr>
            <p:cNvSpPr/>
            <p:nvPr/>
          </p:nvSpPr>
          <p:spPr bwMode="auto">
            <a:xfrm>
              <a:off x="4132021" y="3157182"/>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96" name="Oval 95">
              <a:extLst>
                <a:ext uri="{FF2B5EF4-FFF2-40B4-BE49-F238E27FC236}">
                  <a16:creationId xmlns:a16="http://schemas.microsoft.com/office/drawing/2014/main" id="{188F3255-90DC-5B4B-BE56-9424ADBA59EA}"/>
                </a:ext>
              </a:extLst>
            </p:cNvPr>
            <p:cNvSpPr/>
            <p:nvPr/>
          </p:nvSpPr>
          <p:spPr bwMode="auto">
            <a:xfrm>
              <a:off x="4716254" y="3992440"/>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98" name="Oval 97">
              <a:extLst>
                <a:ext uri="{FF2B5EF4-FFF2-40B4-BE49-F238E27FC236}">
                  <a16:creationId xmlns:a16="http://schemas.microsoft.com/office/drawing/2014/main" id="{E3C28436-7ECA-9848-8CFD-ED9695340640}"/>
                </a:ext>
              </a:extLst>
            </p:cNvPr>
            <p:cNvSpPr/>
            <p:nvPr/>
          </p:nvSpPr>
          <p:spPr bwMode="auto">
            <a:xfrm>
              <a:off x="4009889" y="3742066"/>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05" name="Oval 104">
              <a:extLst>
                <a:ext uri="{FF2B5EF4-FFF2-40B4-BE49-F238E27FC236}">
                  <a16:creationId xmlns:a16="http://schemas.microsoft.com/office/drawing/2014/main" id="{F967EEDD-56CF-554A-A4A0-83471CD1433C}"/>
                </a:ext>
              </a:extLst>
            </p:cNvPr>
            <p:cNvSpPr/>
            <p:nvPr/>
          </p:nvSpPr>
          <p:spPr bwMode="auto">
            <a:xfrm>
              <a:off x="4101886" y="4228975"/>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07" name="Oval 106">
              <a:extLst>
                <a:ext uri="{FF2B5EF4-FFF2-40B4-BE49-F238E27FC236}">
                  <a16:creationId xmlns:a16="http://schemas.microsoft.com/office/drawing/2014/main" id="{1C5A7C5D-28CA-934B-9793-7970F0E436C4}"/>
                </a:ext>
              </a:extLst>
            </p:cNvPr>
            <p:cNvSpPr/>
            <p:nvPr/>
          </p:nvSpPr>
          <p:spPr bwMode="auto">
            <a:xfrm flipH="1">
              <a:off x="4549087" y="2916692"/>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18" name="Oval 117">
              <a:extLst>
                <a:ext uri="{FF2B5EF4-FFF2-40B4-BE49-F238E27FC236}">
                  <a16:creationId xmlns:a16="http://schemas.microsoft.com/office/drawing/2014/main" id="{C3EFF8CF-0773-E149-95A4-591FB916D09E}"/>
                </a:ext>
              </a:extLst>
            </p:cNvPr>
            <p:cNvSpPr/>
            <p:nvPr/>
          </p:nvSpPr>
          <p:spPr bwMode="auto">
            <a:xfrm flipH="1">
              <a:off x="4661089" y="4295000"/>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8" name="Oval 127">
              <a:extLst>
                <a:ext uri="{FF2B5EF4-FFF2-40B4-BE49-F238E27FC236}">
                  <a16:creationId xmlns:a16="http://schemas.microsoft.com/office/drawing/2014/main" id="{0F960272-0819-1949-A6E5-9383C8BFA2E1}"/>
                </a:ext>
              </a:extLst>
            </p:cNvPr>
            <p:cNvSpPr/>
            <p:nvPr/>
          </p:nvSpPr>
          <p:spPr bwMode="auto">
            <a:xfrm flipH="1">
              <a:off x="4130767" y="3501215"/>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35" name="Oval 134">
              <a:extLst>
                <a:ext uri="{FF2B5EF4-FFF2-40B4-BE49-F238E27FC236}">
                  <a16:creationId xmlns:a16="http://schemas.microsoft.com/office/drawing/2014/main" id="{D3FB105C-BD65-824B-ADC8-6DBD0F00F232}"/>
                </a:ext>
              </a:extLst>
            </p:cNvPr>
            <p:cNvSpPr/>
            <p:nvPr/>
          </p:nvSpPr>
          <p:spPr bwMode="auto">
            <a:xfrm flipH="1">
              <a:off x="3975827" y="4503295"/>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sp>
        <p:nvSpPr>
          <p:cNvPr id="30" name="Oval 29">
            <a:extLst>
              <a:ext uri="{FF2B5EF4-FFF2-40B4-BE49-F238E27FC236}">
                <a16:creationId xmlns:a16="http://schemas.microsoft.com/office/drawing/2014/main" id="{6FA57610-6456-E746-A816-21FE745A39D2}"/>
              </a:ext>
            </a:extLst>
          </p:cNvPr>
          <p:cNvSpPr/>
          <p:nvPr/>
        </p:nvSpPr>
        <p:spPr bwMode="auto">
          <a:xfrm>
            <a:off x="2097698" y="2510586"/>
            <a:ext cx="908022" cy="958213"/>
          </a:xfrm>
          <a:custGeom>
            <a:avLst/>
            <a:gdLst>
              <a:gd name="connsiteX0" fmla="*/ 0 w 908022"/>
              <a:gd name="connsiteY0" fmla="*/ 479107 h 958213"/>
              <a:gd name="connsiteX1" fmla="*/ 454011 w 908022"/>
              <a:gd name="connsiteY1" fmla="*/ 0 h 958213"/>
              <a:gd name="connsiteX2" fmla="*/ 908022 w 908022"/>
              <a:gd name="connsiteY2" fmla="*/ 479107 h 958213"/>
              <a:gd name="connsiteX3" fmla="*/ 454011 w 908022"/>
              <a:gd name="connsiteY3" fmla="*/ 958214 h 958213"/>
              <a:gd name="connsiteX4" fmla="*/ 0 w 908022"/>
              <a:gd name="connsiteY4" fmla="*/ 479107 h 958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22" h="958213" extrusionOk="0">
                <a:moveTo>
                  <a:pt x="0" y="479107"/>
                </a:moveTo>
                <a:cubicBezTo>
                  <a:pt x="-39963" y="216213"/>
                  <a:pt x="235048" y="31245"/>
                  <a:pt x="454011" y="0"/>
                </a:cubicBezTo>
                <a:cubicBezTo>
                  <a:pt x="723715" y="38915"/>
                  <a:pt x="908900" y="241305"/>
                  <a:pt x="908022" y="479107"/>
                </a:cubicBezTo>
                <a:cubicBezTo>
                  <a:pt x="897983" y="728565"/>
                  <a:pt x="719211" y="975694"/>
                  <a:pt x="454011" y="958214"/>
                </a:cubicBezTo>
                <a:cubicBezTo>
                  <a:pt x="204971" y="951879"/>
                  <a:pt x="16474" y="774424"/>
                  <a:pt x="0" y="479107"/>
                </a:cubicBezTo>
                <a:close/>
              </a:path>
            </a:pathLst>
          </a:custGeom>
          <a:noFill/>
          <a:ln w="7620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2650216993">
                  <a:prstGeom prst="ellipse">
                    <a:avLst/>
                  </a:prstGeom>
                  <ask:type>
                    <ask:lineSketchCurved/>
                  </ask:type>
                </ask:lineSketchStyleProps>
              </a:ext>
            </a:extLst>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58" name="Oval 157">
            <a:extLst>
              <a:ext uri="{FF2B5EF4-FFF2-40B4-BE49-F238E27FC236}">
                <a16:creationId xmlns:a16="http://schemas.microsoft.com/office/drawing/2014/main" id="{3FF98FE3-844B-4949-B5F0-E3AC1F5ABD85}"/>
              </a:ext>
            </a:extLst>
          </p:cNvPr>
          <p:cNvSpPr/>
          <p:nvPr/>
        </p:nvSpPr>
        <p:spPr bwMode="auto">
          <a:xfrm>
            <a:off x="5628940" y="3827488"/>
            <a:ext cx="465362" cy="909866"/>
          </a:xfrm>
          <a:custGeom>
            <a:avLst/>
            <a:gdLst>
              <a:gd name="connsiteX0" fmla="*/ 0 w 465362"/>
              <a:gd name="connsiteY0" fmla="*/ 454933 h 909866"/>
              <a:gd name="connsiteX1" fmla="*/ 232681 w 465362"/>
              <a:gd name="connsiteY1" fmla="*/ 0 h 909866"/>
              <a:gd name="connsiteX2" fmla="*/ 465362 w 465362"/>
              <a:gd name="connsiteY2" fmla="*/ 454933 h 909866"/>
              <a:gd name="connsiteX3" fmla="*/ 232681 w 465362"/>
              <a:gd name="connsiteY3" fmla="*/ 909866 h 909866"/>
              <a:gd name="connsiteX4" fmla="*/ 0 w 465362"/>
              <a:gd name="connsiteY4" fmla="*/ 454933 h 909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62" h="909866" extrusionOk="0">
                <a:moveTo>
                  <a:pt x="0" y="454933"/>
                </a:moveTo>
                <a:cubicBezTo>
                  <a:pt x="2313" y="186282"/>
                  <a:pt x="107824" y="2940"/>
                  <a:pt x="232681" y="0"/>
                </a:cubicBezTo>
                <a:cubicBezTo>
                  <a:pt x="339924" y="-8040"/>
                  <a:pt x="468899" y="191279"/>
                  <a:pt x="465362" y="454933"/>
                </a:cubicBezTo>
                <a:cubicBezTo>
                  <a:pt x="473842" y="700581"/>
                  <a:pt x="353463" y="929548"/>
                  <a:pt x="232681" y="909866"/>
                </a:cubicBezTo>
                <a:cubicBezTo>
                  <a:pt x="96070" y="936486"/>
                  <a:pt x="23553" y="685469"/>
                  <a:pt x="0" y="454933"/>
                </a:cubicBezTo>
                <a:close/>
              </a:path>
            </a:pathLst>
          </a:custGeom>
          <a:noFill/>
          <a:ln w="7620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266498984">
                  <a:prstGeom prst="ellipse">
                    <a:avLst/>
                  </a:prstGeom>
                  <ask:type>
                    <ask:lineSketchCurved/>
                  </ask:type>
                </ask:lineSketchStyleProps>
              </a:ext>
            </a:extLst>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70" name="Oval 169">
            <a:extLst>
              <a:ext uri="{FF2B5EF4-FFF2-40B4-BE49-F238E27FC236}">
                <a16:creationId xmlns:a16="http://schemas.microsoft.com/office/drawing/2014/main" id="{5952E7DA-1545-584D-8CF0-B004CAAFC1FF}"/>
              </a:ext>
            </a:extLst>
          </p:cNvPr>
          <p:cNvSpPr/>
          <p:nvPr/>
        </p:nvSpPr>
        <p:spPr bwMode="auto">
          <a:xfrm>
            <a:off x="6809103" y="2558402"/>
            <a:ext cx="1076277" cy="445302"/>
          </a:xfrm>
          <a:custGeom>
            <a:avLst/>
            <a:gdLst>
              <a:gd name="connsiteX0" fmla="*/ 0 w 1076277"/>
              <a:gd name="connsiteY0" fmla="*/ 222651 h 445302"/>
              <a:gd name="connsiteX1" fmla="*/ 538139 w 1076277"/>
              <a:gd name="connsiteY1" fmla="*/ 0 h 445302"/>
              <a:gd name="connsiteX2" fmla="*/ 1076278 w 1076277"/>
              <a:gd name="connsiteY2" fmla="*/ 222651 h 445302"/>
              <a:gd name="connsiteX3" fmla="*/ 538139 w 1076277"/>
              <a:gd name="connsiteY3" fmla="*/ 445302 h 445302"/>
              <a:gd name="connsiteX4" fmla="*/ 0 w 1076277"/>
              <a:gd name="connsiteY4" fmla="*/ 222651 h 445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277" h="445302" extrusionOk="0">
                <a:moveTo>
                  <a:pt x="0" y="222651"/>
                </a:moveTo>
                <a:cubicBezTo>
                  <a:pt x="-8017" y="94739"/>
                  <a:pt x="210704" y="11346"/>
                  <a:pt x="538139" y="0"/>
                </a:cubicBezTo>
                <a:cubicBezTo>
                  <a:pt x="848253" y="2718"/>
                  <a:pt x="1069618" y="99896"/>
                  <a:pt x="1076278" y="222651"/>
                </a:cubicBezTo>
                <a:cubicBezTo>
                  <a:pt x="1045058" y="376106"/>
                  <a:pt x="831123" y="468638"/>
                  <a:pt x="538139" y="445302"/>
                </a:cubicBezTo>
                <a:cubicBezTo>
                  <a:pt x="231308" y="440036"/>
                  <a:pt x="12120" y="351409"/>
                  <a:pt x="0" y="222651"/>
                </a:cubicBezTo>
                <a:close/>
              </a:path>
            </a:pathLst>
          </a:custGeom>
          <a:noFill/>
          <a:ln w="7620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1219033472">
                  <a:prstGeom prst="ellipse">
                    <a:avLst/>
                  </a:prstGeom>
                  <ask:type>
                    <ask:lineSketchCurved/>
                  </ask:type>
                </ask:lineSketchStyleProps>
              </a:ext>
            </a:extLst>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77" name="Rounded Rectangle 176">
            <a:extLst>
              <a:ext uri="{FF2B5EF4-FFF2-40B4-BE49-F238E27FC236}">
                <a16:creationId xmlns:a16="http://schemas.microsoft.com/office/drawing/2014/main" id="{294381A5-535E-8F48-B43A-A1306AFAC304}"/>
              </a:ext>
            </a:extLst>
          </p:cNvPr>
          <p:cNvSpPr/>
          <p:nvPr/>
        </p:nvSpPr>
        <p:spPr bwMode="auto">
          <a:xfrm>
            <a:off x="601151" y="5020872"/>
            <a:ext cx="908022" cy="1667520"/>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81" name="TextBox 180">
            <a:extLst>
              <a:ext uri="{FF2B5EF4-FFF2-40B4-BE49-F238E27FC236}">
                <a16:creationId xmlns:a16="http://schemas.microsoft.com/office/drawing/2014/main" id="{15FBA7BE-57B6-D240-8DEC-68E96D59F675}"/>
              </a:ext>
            </a:extLst>
          </p:cNvPr>
          <p:cNvSpPr txBox="1"/>
          <p:nvPr/>
        </p:nvSpPr>
        <p:spPr>
          <a:xfrm>
            <a:off x="334452" y="4503295"/>
            <a:ext cx="1441420" cy="496098"/>
          </a:xfrm>
          <a:prstGeom prst="rect">
            <a:avLst/>
          </a:prstGeom>
          <a:noFill/>
        </p:spPr>
        <p:txBody>
          <a:bodyPr wrap="none" rtlCol="0">
            <a:spAutoFit/>
          </a:bodyPr>
          <a:lstStyle/>
          <a:p>
            <a:pPr algn="ctr"/>
            <a:r>
              <a:rPr lang="en-US" sz="3200" b="1" dirty="0">
                <a:latin typeface="Calibri" panose="020F0502020204030204" pitchFamily="34" charset="0"/>
              </a:rPr>
              <a:t>Sample</a:t>
            </a:r>
          </a:p>
        </p:txBody>
      </p:sp>
      <p:grpSp>
        <p:nvGrpSpPr>
          <p:cNvPr id="31" name="Group 1 cover" hidden="1">
            <a:extLst>
              <a:ext uri="{FF2B5EF4-FFF2-40B4-BE49-F238E27FC236}">
                <a16:creationId xmlns:a16="http://schemas.microsoft.com/office/drawing/2014/main" id="{CD275DCE-041B-E446-9A0F-3487BDE1D6D3}"/>
              </a:ext>
            </a:extLst>
          </p:cNvPr>
          <p:cNvGrpSpPr/>
          <p:nvPr/>
        </p:nvGrpSpPr>
        <p:grpSpPr>
          <a:xfrm>
            <a:off x="2182202" y="2704089"/>
            <a:ext cx="604435" cy="661579"/>
            <a:chOff x="2182202" y="2704089"/>
            <a:chExt cx="604435" cy="661579"/>
          </a:xfrm>
          <a:solidFill>
            <a:schemeClr val="accent6"/>
          </a:solidFill>
        </p:grpSpPr>
        <p:sp>
          <p:nvSpPr>
            <p:cNvPr id="214" name="Oval 213">
              <a:extLst>
                <a:ext uri="{FF2B5EF4-FFF2-40B4-BE49-F238E27FC236}">
                  <a16:creationId xmlns:a16="http://schemas.microsoft.com/office/drawing/2014/main" id="{9EE24653-B589-D947-A806-1BA953430FAC}"/>
                </a:ext>
              </a:extLst>
            </p:cNvPr>
            <p:cNvSpPr/>
            <p:nvPr/>
          </p:nvSpPr>
          <p:spPr bwMode="auto">
            <a:xfrm>
              <a:off x="2508773" y="2704089"/>
              <a:ext cx="185980" cy="182880"/>
            </a:xfrm>
            <a:prstGeom prst="ellipse">
              <a:avLst/>
            </a:prstGeom>
            <a:grp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15" name="Oval 214">
              <a:extLst>
                <a:ext uri="{FF2B5EF4-FFF2-40B4-BE49-F238E27FC236}">
                  <a16:creationId xmlns:a16="http://schemas.microsoft.com/office/drawing/2014/main" id="{52D48BA9-62E8-D341-8B9D-5BDAF827CBC8}"/>
                </a:ext>
              </a:extLst>
            </p:cNvPr>
            <p:cNvSpPr/>
            <p:nvPr/>
          </p:nvSpPr>
          <p:spPr bwMode="auto">
            <a:xfrm>
              <a:off x="2182202" y="2756258"/>
              <a:ext cx="185980" cy="182880"/>
            </a:xfrm>
            <a:prstGeom prst="ellipse">
              <a:avLst/>
            </a:prstGeom>
            <a:grp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16" name="Oval 215">
              <a:extLst>
                <a:ext uri="{FF2B5EF4-FFF2-40B4-BE49-F238E27FC236}">
                  <a16:creationId xmlns:a16="http://schemas.microsoft.com/office/drawing/2014/main" id="{34C0A16C-19FC-8443-9D94-6AD544759FF4}"/>
                </a:ext>
              </a:extLst>
            </p:cNvPr>
            <p:cNvSpPr/>
            <p:nvPr/>
          </p:nvSpPr>
          <p:spPr bwMode="auto">
            <a:xfrm>
              <a:off x="2600657" y="3050726"/>
              <a:ext cx="185980" cy="182880"/>
            </a:xfrm>
            <a:prstGeom prst="ellipse">
              <a:avLst/>
            </a:prstGeom>
            <a:grp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17" name="Oval 216">
              <a:extLst>
                <a:ext uri="{FF2B5EF4-FFF2-40B4-BE49-F238E27FC236}">
                  <a16:creationId xmlns:a16="http://schemas.microsoft.com/office/drawing/2014/main" id="{B7CADAC4-EC82-BB4C-9DF2-2F66836BEE79}"/>
                </a:ext>
              </a:extLst>
            </p:cNvPr>
            <p:cNvSpPr/>
            <p:nvPr/>
          </p:nvSpPr>
          <p:spPr bwMode="auto">
            <a:xfrm>
              <a:off x="2327126" y="3182788"/>
              <a:ext cx="185980" cy="182880"/>
            </a:xfrm>
            <a:prstGeom prst="ellipse">
              <a:avLst/>
            </a:prstGeom>
            <a:grp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33" name="Group 2 cover" hidden="1">
            <a:extLst>
              <a:ext uri="{FF2B5EF4-FFF2-40B4-BE49-F238E27FC236}">
                <a16:creationId xmlns:a16="http://schemas.microsoft.com/office/drawing/2014/main" id="{96B40AA6-2D4F-D34F-AB6F-21CBE064361E}"/>
              </a:ext>
            </a:extLst>
          </p:cNvPr>
          <p:cNvGrpSpPr/>
          <p:nvPr/>
        </p:nvGrpSpPr>
        <p:grpSpPr>
          <a:xfrm>
            <a:off x="5741477" y="4046095"/>
            <a:ext cx="250377" cy="449929"/>
            <a:chOff x="5741477" y="4046095"/>
            <a:chExt cx="250377" cy="449929"/>
          </a:xfrm>
          <a:solidFill>
            <a:schemeClr val="accent6"/>
          </a:solidFill>
        </p:grpSpPr>
        <p:sp>
          <p:nvSpPr>
            <p:cNvPr id="235" name="Oval 234">
              <a:extLst>
                <a:ext uri="{FF2B5EF4-FFF2-40B4-BE49-F238E27FC236}">
                  <a16:creationId xmlns:a16="http://schemas.microsoft.com/office/drawing/2014/main" id="{67A9DB20-0636-C049-B071-51B709162177}"/>
                </a:ext>
              </a:extLst>
            </p:cNvPr>
            <p:cNvSpPr/>
            <p:nvPr/>
          </p:nvSpPr>
          <p:spPr bwMode="auto">
            <a:xfrm>
              <a:off x="5805874" y="4313144"/>
              <a:ext cx="185980" cy="182880"/>
            </a:xfrm>
            <a:prstGeom prst="ellipse">
              <a:avLst/>
            </a:prstGeom>
            <a:grp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36" name="Oval 235">
              <a:extLst>
                <a:ext uri="{FF2B5EF4-FFF2-40B4-BE49-F238E27FC236}">
                  <a16:creationId xmlns:a16="http://schemas.microsoft.com/office/drawing/2014/main" id="{D82A6B12-B013-FF45-A809-67BF4B07AE03}"/>
                </a:ext>
              </a:extLst>
            </p:cNvPr>
            <p:cNvSpPr/>
            <p:nvPr/>
          </p:nvSpPr>
          <p:spPr bwMode="auto">
            <a:xfrm flipH="1">
              <a:off x="5741477" y="4046095"/>
              <a:ext cx="185980" cy="182880"/>
            </a:xfrm>
            <a:prstGeom prst="ellipse">
              <a:avLst/>
            </a:prstGeom>
            <a:grp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32" name="Group 3 cover" hidden="1">
            <a:extLst>
              <a:ext uri="{FF2B5EF4-FFF2-40B4-BE49-F238E27FC236}">
                <a16:creationId xmlns:a16="http://schemas.microsoft.com/office/drawing/2014/main" id="{AECCA9EA-FADE-AC40-A2C7-AEEB61F63DDA}"/>
              </a:ext>
            </a:extLst>
          </p:cNvPr>
          <p:cNvGrpSpPr/>
          <p:nvPr/>
        </p:nvGrpSpPr>
        <p:grpSpPr>
          <a:xfrm>
            <a:off x="6951196" y="2672493"/>
            <a:ext cx="783038" cy="222372"/>
            <a:chOff x="6951196" y="2663066"/>
            <a:chExt cx="783038" cy="222372"/>
          </a:xfrm>
          <a:solidFill>
            <a:schemeClr val="accent6"/>
          </a:solidFill>
        </p:grpSpPr>
        <p:sp>
          <p:nvSpPr>
            <p:cNvPr id="228" name="Oval 227">
              <a:extLst>
                <a:ext uri="{FF2B5EF4-FFF2-40B4-BE49-F238E27FC236}">
                  <a16:creationId xmlns:a16="http://schemas.microsoft.com/office/drawing/2014/main" id="{E956A2E5-A4C1-5C45-BEDE-46F3F8B93E69}"/>
                </a:ext>
              </a:extLst>
            </p:cNvPr>
            <p:cNvSpPr/>
            <p:nvPr/>
          </p:nvSpPr>
          <p:spPr bwMode="auto">
            <a:xfrm>
              <a:off x="7236645" y="2663066"/>
              <a:ext cx="185980" cy="182880"/>
            </a:xfrm>
            <a:prstGeom prst="ellipse">
              <a:avLst/>
            </a:prstGeom>
            <a:grp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29" name="Oval 228">
              <a:extLst>
                <a:ext uri="{FF2B5EF4-FFF2-40B4-BE49-F238E27FC236}">
                  <a16:creationId xmlns:a16="http://schemas.microsoft.com/office/drawing/2014/main" id="{D1B33EFC-F8EB-994C-9D8B-3E4DD372808D}"/>
                </a:ext>
              </a:extLst>
            </p:cNvPr>
            <p:cNvSpPr/>
            <p:nvPr/>
          </p:nvSpPr>
          <p:spPr bwMode="auto">
            <a:xfrm flipH="1">
              <a:off x="7548254" y="2700584"/>
              <a:ext cx="185980" cy="182880"/>
            </a:xfrm>
            <a:prstGeom prst="ellipse">
              <a:avLst/>
            </a:prstGeom>
            <a:grp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30" name="Oval 229">
              <a:extLst>
                <a:ext uri="{FF2B5EF4-FFF2-40B4-BE49-F238E27FC236}">
                  <a16:creationId xmlns:a16="http://schemas.microsoft.com/office/drawing/2014/main" id="{D5CD990C-9BA4-C44E-B043-B8D53FAB3697}"/>
                </a:ext>
              </a:extLst>
            </p:cNvPr>
            <p:cNvSpPr/>
            <p:nvPr/>
          </p:nvSpPr>
          <p:spPr bwMode="auto">
            <a:xfrm flipH="1">
              <a:off x="6951196" y="2702558"/>
              <a:ext cx="185980" cy="182880"/>
            </a:xfrm>
            <a:prstGeom prst="ellipse">
              <a:avLst/>
            </a:prstGeom>
            <a:grp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pic>
        <p:nvPicPr>
          <p:cNvPr id="171" name="Picture 170">
            <a:extLst>
              <a:ext uri="{FF2B5EF4-FFF2-40B4-BE49-F238E27FC236}">
                <a16:creationId xmlns:a16="http://schemas.microsoft.com/office/drawing/2014/main" id="{435B595C-0665-EA44-956E-D98D74E666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41290" y="4298606"/>
            <a:ext cx="1027170" cy="1518555"/>
          </a:xfrm>
          <a:prstGeom prst="rect">
            <a:avLst/>
          </a:prstGeom>
        </p:spPr>
      </p:pic>
      <p:pic>
        <p:nvPicPr>
          <p:cNvPr id="172" name="Picture 171">
            <a:extLst>
              <a:ext uri="{FF2B5EF4-FFF2-40B4-BE49-F238E27FC236}">
                <a16:creationId xmlns:a16="http://schemas.microsoft.com/office/drawing/2014/main" id="{FD1AB814-506D-CC43-90FE-4B56C0DED0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22484" y="4720977"/>
            <a:ext cx="1181181" cy="1181181"/>
          </a:xfrm>
          <a:prstGeom prst="rect">
            <a:avLst/>
          </a:prstGeom>
        </p:spPr>
      </p:pic>
      <p:pic>
        <p:nvPicPr>
          <p:cNvPr id="173" name="Picture 172">
            <a:extLst>
              <a:ext uri="{FF2B5EF4-FFF2-40B4-BE49-F238E27FC236}">
                <a16:creationId xmlns:a16="http://schemas.microsoft.com/office/drawing/2014/main" id="{E2BC847C-D94F-6745-8AEF-17A3AB148C30}"/>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0" b="99338" l="6186" r="98969">
                        <a14:foregroundMark x1="41237" y1="34437" x2="55670" y2="662"/>
                        <a14:foregroundMark x1="57732" y1="24503" x2="68374" y2="13272"/>
                        <a14:foregroundMark x1="72165" y1="8609" x2="61856" y2="0"/>
                        <a14:foregroundMark x1="69168" y1="23473" x2="58763" y2="36424"/>
                        <a14:foregroundMark x1="35052" y1="29139" x2="42268" y2="34437"/>
                        <a14:foregroundMark x1="37113" y1="37748" x2="70103" y2="38411"/>
                        <a14:foregroundMark x1="47423" y1="48344" x2="72165" y2="49669"/>
                        <a14:foregroundMark x1="32990" y1="41722" x2="28866" y2="97351"/>
                        <a14:foregroundMark x1="78461" y1="69032" x2="93814" y2="60265"/>
                        <a14:foregroundMark x1="28866" y1="97351" x2="74057" y2="71546"/>
                        <a14:foregroundMark x1="90831" y1="59752" x2="20619" y2="47682"/>
                        <a14:foregroundMark x1="93814" y1="60265" x2="93851" y2="60271"/>
                        <a14:foregroundMark x1="10379" y1="94212" x2="9278" y2="99338"/>
                        <a14:foregroundMark x1="18521" y1="56291" x2="18379" y2="56954"/>
                        <a14:foregroundMark x1="21649" y1="41722" x2="18521" y2="56291"/>
                        <a14:foregroundMark x1="86414" y1="8582" x2="86598" y2="0"/>
                        <a14:foregroundMark x1="85432" y1="54305" x2="85843" y2="35156"/>
                        <a14:foregroundMark x1="85133" y1="68225" x2="85432" y2="54305"/>
                        <a14:foregroundMark x1="88660" y1="96611" x2="88660" y2="99338"/>
                        <a14:foregroundMark x1="88660" y1="54305" x2="88660" y2="66726"/>
                        <a14:foregroundMark x1="88660" y1="35066" x2="88660" y2="54305"/>
                        <a14:foregroundMark x1="88660" y1="7285" x2="88660" y2="8510"/>
                        <a14:foregroundMark x1="97762" y1="44704" x2="98320" y2="34756"/>
                        <a14:foregroundMark x1="97223" y1="54305" x2="97249" y2="53844"/>
                        <a14:foregroundMark x1="96519" y1="66848" x2="97223" y2="54305"/>
                        <a14:foregroundMark x1="94845" y1="96689" x2="94892" y2="95858"/>
                        <a14:foregroundMark x1="79994" y1="68847" x2="78351" y2="65563"/>
                        <a14:foregroundMark x1="60825" y1="63576" x2="28866" y2="64238"/>
                        <a14:foregroundMark x1="70103" y1="80132" x2="76289" y2="89404"/>
                        <a14:backgroundMark x1="20619" y1="4636" x2="9278" y2="38411"/>
                        <a14:backgroundMark x1="85567" y1="8609" x2="87629" y2="35099"/>
                        <a14:backgroundMark x1="4124" y1="56291" x2="4124" y2="56291"/>
                        <a14:backgroundMark x1="90722" y1="54305" x2="90722" y2="54305"/>
                        <a14:backgroundMark x1="91753" y1="64238" x2="97938" y2="44371"/>
                        <a14:backgroundMark x1="1031" y1="56954" x2="1031" y2="76821"/>
                        <a14:backgroundMark x1="3093" y1="73510" x2="2062" y2="94040"/>
                        <a14:backgroundMark x1="90722" y1="67550" x2="98969" y2="95364"/>
                      </a14:backgroundRemoval>
                    </a14:imgEffect>
                  </a14:imgLayer>
                </a14:imgProps>
              </a:ext>
              <a:ext uri="{28A0092B-C50C-407E-A947-70E740481C1C}">
                <a14:useLocalDpi xmlns:a14="http://schemas.microsoft.com/office/drawing/2010/main"/>
              </a:ext>
            </a:extLst>
          </a:blip>
          <a:stretch>
            <a:fillRect/>
          </a:stretch>
        </p:blipFill>
        <p:spPr>
          <a:xfrm>
            <a:off x="759198" y="2839456"/>
            <a:ext cx="806328" cy="1253360"/>
          </a:xfrm>
          <a:prstGeom prst="rect">
            <a:avLst/>
          </a:prstGeom>
        </p:spPr>
      </p:pic>
      <p:pic>
        <p:nvPicPr>
          <p:cNvPr id="174" name="Picture 173">
            <a:extLst>
              <a:ext uri="{FF2B5EF4-FFF2-40B4-BE49-F238E27FC236}">
                <a16:creationId xmlns:a16="http://schemas.microsoft.com/office/drawing/2014/main" id="{946FFA90-A9FE-3F4C-BA42-FAEACBEE9AE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739213" y="2988802"/>
            <a:ext cx="1086366" cy="1091236"/>
          </a:xfrm>
          <a:prstGeom prst="rect">
            <a:avLst/>
          </a:prstGeom>
        </p:spPr>
      </p:pic>
      <p:pic>
        <p:nvPicPr>
          <p:cNvPr id="175" name="Picture 174">
            <a:extLst>
              <a:ext uri="{FF2B5EF4-FFF2-40B4-BE49-F238E27FC236}">
                <a16:creationId xmlns:a16="http://schemas.microsoft.com/office/drawing/2014/main" id="{93FF402D-B7E8-D84A-978C-E499BB814F8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06880" y="4821523"/>
            <a:ext cx="836237" cy="836237"/>
          </a:xfrm>
          <a:prstGeom prst="rect">
            <a:avLst/>
          </a:prstGeom>
        </p:spPr>
      </p:pic>
      <p:grpSp>
        <p:nvGrpSpPr>
          <p:cNvPr id="176" name="Proj 1">
            <a:extLst>
              <a:ext uri="{FF2B5EF4-FFF2-40B4-BE49-F238E27FC236}">
                <a16:creationId xmlns:a16="http://schemas.microsoft.com/office/drawing/2014/main" id="{7AE86DF3-F28D-6E4E-BC2D-FD2EF372DC93}"/>
              </a:ext>
            </a:extLst>
          </p:cNvPr>
          <p:cNvGrpSpPr/>
          <p:nvPr/>
        </p:nvGrpSpPr>
        <p:grpSpPr>
          <a:xfrm>
            <a:off x="495520" y="1296316"/>
            <a:ext cx="1737719" cy="1369056"/>
            <a:chOff x="495520" y="1296316"/>
            <a:chExt cx="1737719" cy="1369056"/>
          </a:xfrm>
        </p:grpSpPr>
        <p:pic>
          <p:nvPicPr>
            <p:cNvPr id="178" name="Picture 12" descr="Image result for github">
              <a:extLst>
                <a:ext uri="{FF2B5EF4-FFF2-40B4-BE49-F238E27FC236}">
                  <a16:creationId xmlns:a16="http://schemas.microsoft.com/office/drawing/2014/main" id="{2B7D3EB9-46E1-894B-8433-74D85EBDDB25}"/>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flipH="1">
              <a:off x="495520" y="1296316"/>
              <a:ext cx="544616" cy="664323"/>
            </a:xfrm>
            <a:prstGeom prst="rect">
              <a:avLst/>
            </a:prstGeom>
            <a:noFill/>
            <a:extLst>
              <a:ext uri="{909E8E84-426E-40DD-AFC4-6F175D3DCCD1}">
                <a14:hiddenFill xmlns:a14="http://schemas.microsoft.com/office/drawing/2010/main">
                  <a:solidFill>
                    <a:srgbClr val="FFFFFF"/>
                  </a:solidFill>
                </a14:hiddenFill>
              </a:ext>
            </a:extLst>
          </p:spPr>
        </p:pic>
        <p:grpSp>
          <p:nvGrpSpPr>
            <p:cNvPr id="179" name="Group 178">
              <a:extLst>
                <a:ext uri="{FF2B5EF4-FFF2-40B4-BE49-F238E27FC236}">
                  <a16:creationId xmlns:a16="http://schemas.microsoft.com/office/drawing/2014/main" id="{0819D7AB-086C-2749-B250-67F944F5AFB3}"/>
                </a:ext>
              </a:extLst>
            </p:cNvPr>
            <p:cNvGrpSpPr/>
            <p:nvPr/>
          </p:nvGrpSpPr>
          <p:grpSpPr>
            <a:xfrm>
              <a:off x="1082554" y="1549872"/>
              <a:ext cx="1150685" cy="1115500"/>
              <a:chOff x="1082554" y="1549872"/>
              <a:chExt cx="1150685" cy="1115500"/>
            </a:xfrm>
          </p:grpSpPr>
          <p:grpSp>
            <p:nvGrpSpPr>
              <p:cNvPr id="180" name="Group 179">
                <a:extLst>
                  <a:ext uri="{FF2B5EF4-FFF2-40B4-BE49-F238E27FC236}">
                    <a16:creationId xmlns:a16="http://schemas.microsoft.com/office/drawing/2014/main" id="{EFFC665E-C1AE-9C4B-8419-473F8CE78CFA}"/>
                  </a:ext>
                </a:extLst>
              </p:cNvPr>
              <p:cNvGrpSpPr/>
              <p:nvPr/>
            </p:nvGrpSpPr>
            <p:grpSpPr>
              <a:xfrm>
                <a:off x="1613808" y="1549872"/>
                <a:ext cx="619431" cy="958213"/>
                <a:chOff x="5076698" y="1362614"/>
                <a:chExt cx="554774" cy="750238"/>
              </a:xfrm>
            </p:grpSpPr>
            <p:pic>
              <p:nvPicPr>
                <p:cNvPr id="197" name="Picture 32" descr="Image result for clipart document">
                  <a:extLst>
                    <a:ext uri="{FF2B5EF4-FFF2-40B4-BE49-F238E27FC236}">
                      <a16:creationId xmlns:a16="http://schemas.microsoft.com/office/drawing/2014/main" id="{A0338E75-F675-834D-95F0-E95F09AC7818}"/>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198" name="Rounded Rectangle 197">
                  <a:extLst>
                    <a:ext uri="{FF2B5EF4-FFF2-40B4-BE49-F238E27FC236}">
                      <a16:creationId xmlns:a16="http://schemas.microsoft.com/office/drawing/2014/main" id="{4AC39EB4-438F-7342-B23E-A524950FD0C5}"/>
                    </a:ext>
                  </a:extLst>
                </p:cNvPr>
                <p:cNvSpPr/>
                <p:nvPr/>
              </p:nvSpPr>
              <p:spPr bwMode="auto">
                <a:xfrm>
                  <a:off x="5137533" y="1834717"/>
                  <a:ext cx="414968" cy="66101"/>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sp>
            <p:nvSpPr>
              <p:cNvPr id="182" name="Rounded Rectangle 181">
                <a:extLst>
                  <a:ext uri="{FF2B5EF4-FFF2-40B4-BE49-F238E27FC236}">
                    <a16:creationId xmlns:a16="http://schemas.microsoft.com/office/drawing/2014/main" id="{2C345EC0-44FE-9845-B4B1-7F22BC5E2075}"/>
                  </a:ext>
                </a:extLst>
              </p:cNvPr>
              <p:cNvSpPr/>
              <p:nvPr/>
            </p:nvSpPr>
            <p:spPr bwMode="auto">
              <a:xfrm>
                <a:off x="1682603" y="1788719"/>
                <a:ext cx="463331" cy="84425"/>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nvGrpSpPr>
              <p:cNvPr id="183" name="Group 182">
                <a:extLst>
                  <a:ext uri="{FF2B5EF4-FFF2-40B4-BE49-F238E27FC236}">
                    <a16:creationId xmlns:a16="http://schemas.microsoft.com/office/drawing/2014/main" id="{C9A2961A-16BE-1B4C-88A4-0B0EE281D2BA}"/>
                  </a:ext>
                </a:extLst>
              </p:cNvPr>
              <p:cNvGrpSpPr/>
              <p:nvPr/>
            </p:nvGrpSpPr>
            <p:grpSpPr>
              <a:xfrm>
                <a:off x="1443564" y="1593620"/>
                <a:ext cx="619431" cy="958213"/>
                <a:chOff x="5076698" y="1362614"/>
                <a:chExt cx="554774" cy="750238"/>
              </a:xfrm>
            </p:grpSpPr>
            <p:pic>
              <p:nvPicPr>
                <p:cNvPr id="195" name="Picture 32" descr="Image result for clipart document">
                  <a:extLst>
                    <a:ext uri="{FF2B5EF4-FFF2-40B4-BE49-F238E27FC236}">
                      <a16:creationId xmlns:a16="http://schemas.microsoft.com/office/drawing/2014/main" id="{308B3A94-0732-6344-B142-5503D60C747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196" name="Rounded Rectangle 195">
                  <a:extLst>
                    <a:ext uri="{FF2B5EF4-FFF2-40B4-BE49-F238E27FC236}">
                      <a16:creationId xmlns:a16="http://schemas.microsoft.com/office/drawing/2014/main" id="{4EB09D63-317E-A142-92A4-F4DA2640557E}"/>
                    </a:ext>
                  </a:extLst>
                </p:cNvPr>
                <p:cNvSpPr/>
                <p:nvPr/>
              </p:nvSpPr>
              <p:spPr bwMode="auto">
                <a:xfrm>
                  <a:off x="5137533" y="1738118"/>
                  <a:ext cx="414968" cy="66101"/>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sp>
            <p:nvSpPr>
              <p:cNvPr id="184" name="Rounded Rectangle 183">
                <a:extLst>
                  <a:ext uri="{FF2B5EF4-FFF2-40B4-BE49-F238E27FC236}">
                    <a16:creationId xmlns:a16="http://schemas.microsoft.com/office/drawing/2014/main" id="{1887BE20-E941-4943-83DE-9A94B400C0D5}"/>
                  </a:ext>
                </a:extLst>
              </p:cNvPr>
              <p:cNvSpPr/>
              <p:nvPr/>
            </p:nvSpPr>
            <p:spPr bwMode="auto">
              <a:xfrm>
                <a:off x="1511489" y="2202244"/>
                <a:ext cx="463331" cy="84425"/>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sp>
            <p:nvSpPr>
              <p:cNvPr id="185" name="Rounded Rectangle 184">
                <a:extLst>
                  <a:ext uri="{FF2B5EF4-FFF2-40B4-BE49-F238E27FC236}">
                    <a16:creationId xmlns:a16="http://schemas.microsoft.com/office/drawing/2014/main" id="{EE2916FC-B10C-E44D-BD40-955DF10F1667}"/>
                  </a:ext>
                </a:extLst>
              </p:cNvPr>
              <p:cNvSpPr/>
              <p:nvPr/>
            </p:nvSpPr>
            <p:spPr bwMode="auto">
              <a:xfrm>
                <a:off x="1506538" y="1819765"/>
                <a:ext cx="463331" cy="84425"/>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nvGrpSpPr>
              <p:cNvPr id="186" name="Group 185">
                <a:extLst>
                  <a:ext uri="{FF2B5EF4-FFF2-40B4-BE49-F238E27FC236}">
                    <a16:creationId xmlns:a16="http://schemas.microsoft.com/office/drawing/2014/main" id="{9AEC1FB9-4480-B14D-99EC-DAC0796A7040}"/>
                  </a:ext>
                </a:extLst>
              </p:cNvPr>
              <p:cNvGrpSpPr/>
              <p:nvPr/>
            </p:nvGrpSpPr>
            <p:grpSpPr>
              <a:xfrm>
                <a:off x="1258619" y="1642126"/>
                <a:ext cx="619431" cy="958213"/>
                <a:chOff x="5076698" y="1362614"/>
                <a:chExt cx="554774" cy="750238"/>
              </a:xfrm>
            </p:grpSpPr>
            <p:pic>
              <p:nvPicPr>
                <p:cNvPr id="193" name="Picture 32" descr="Image result for clipart document">
                  <a:extLst>
                    <a:ext uri="{FF2B5EF4-FFF2-40B4-BE49-F238E27FC236}">
                      <a16:creationId xmlns:a16="http://schemas.microsoft.com/office/drawing/2014/main" id="{93DF41B4-F5BA-FC4E-9096-68EF2234ACAD}"/>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194" name="Rounded Rectangle 193">
                  <a:extLst>
                    <a:ext uri="{FF2B5EF4-FFF2-40B4-BE49-F238E27FC236}">
                      <a16:creationId xmlns:a16="http://schemas.microsoft.com/office/drawing/2014/main" id="{F24FCD47-B93A-7F41-9CCA-BF09061A4989}"/>
                    </a:ext>
                  </a:extLst>
                </p:cNvPr>
                <p:cNvSpPr/>
                <p:nvPr/>
              </p:nvSpPr>
              <p:spPr bwMode="auto">
                <a:xfrm>
                  <a:off x="5137533" y="1645094"/>
                  <a:ext cx="414968" cy="66101"/>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sp>
            <p:nvSpPr>
              <p:cNvPr id="187" name="Rounded Rectangle 186">
                <a:extLst>
                  <a:ext uri="{FF2B5EF4-FFF2-40B4-BE49-F238E27FC236}">
                    <a16:creationId xmlns:a16="http://schemas.microsoft.com/office/drawing/2014/main" id="{7DD845F3-B5A8-874A-A783-4EB9D0EF0700}"/>
                  </a:ext>
                </a:extLst>
              </p:cNvPr>
              <p:cNvSpPr/>
              <p:nvPr/>
            </p:nvSpPr>
            <p:spPr bwMode="auto">
              <a:xfrm>
                <a:off x="1326712" y="2242955"/>
                <a:ext cx="463331" cy="84425"/>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pic>
            <p:nvPicPr>
              <p:cNvPr id="191" name="Picture 32" descr="Image result for clipart document">
                <a:extLst>
                  <a:ext uri="{FF2B5EF4-FFF2-40B4-BE49-F238E27FC236}">
                    <a16:creationId xmlns:a16="http://schemas.microsoft.com/office/drawing/2014/main" id="{814C100F-08BF-E343-85E9-DCEFCC777630}"/>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82554" y="1707159"/>
                <a:ext cx="619431" cy="958213"/>
              </a:xfrm>
              <a:prstGeom prst="rect">
                <a:avLst/>
              </a:prstGeom>
              <a:noFill/>
              <a:extLst>
                <a:ext uri="{909E8E84-426E-40DD-AFC4-6F175D3DCCD1}">
                  <a14:hiddenFill xmlns:a14="http://schemas.microsoft.com/office/drawing/2010/main">
                    <a:solidFill>
                      <a:srgbClr val="FFFFFF"/>
                    </a:solidFill>
                  </a14:hiddenFill>
                </a:ext>
              </a:extLst>
            </p:spPr>
          </p:pic>
          <p:sp>
            <p:nvSpPr>
              <p:cNvPr id="189" name="Rounded Rectangle 188">
                <a:extLst>
                  <a:ext uri="{FF2B5EF4-FFF2-40B4-BE49-F238E27FC236}">
                    <a16:creationId xmlns:a16="http://schemas.microsoft.com/office/drawing/2014/main" id="{23849D10-5E23-0646-B663-314C42E63EE5}"/>
                  </a:ext>
                </a:extLst>
              </p:cNvPr>
              <p:cNvSpPr/>
              <p:nvPr/>
            </p:nvSpPr>
            <p:spPr bwMode="auto">
              <a:xfrm>
                <a:off x="1159892" y="2191837"/>
                <a:ext cx="463331" cy="84424"/>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sp>
            <p:nvSpPr>
              <p:cNvPr id="190" name="Rounded Rectangle 189">
                <a:extLst>
                  <a:ext uri="{FF2B5EF4-FFF2-40B4-BE49-F238E27FC236}">
                    <a16:creationId xmlns:a16="http://schemas.microsoft.com/office/drawing/2014/main" id="{87F05D17-873B-2F47-A982-18E1E5520DD6}"/>
                  </a:ext>
                </a:extLst>
              </p:cNvPr>
              <p:cNvSpPr/>
              <p:nvPr/>
            </p:nvSpPr>
            <p:spPr bwMode="auto">
              <a:xfrm>
                <a:off x="1151956" y="2328316"/>
                <a:ext cx="463331" cy="84424"/>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grpSp>
      <p:grpSp>
        <p:nvGrpSpPr>
          <p:cNvPr id="199" name="Proj 2">
            <a:extLst>
              <a:ext uri="{FF2B5EF4-FFF2-40B4-BE49-F238E27FC236}">
                <a16:creationId xmlns:a16="http://schemas.microsoft.com/office/drawing/2014/main" id="{D40DA4EC-F626-CC4D-A545-CB2AB0D20124}"/>
              </a:ext>
            </a:extLst>
          </p:cNvPr>
          <p:cNvGrpSpPr/>
          <p:nvPr/>
        </p:nvGrpSpPr>
        <p:grpSpPr>
          <a:xfrm>
            <a:off x="6038811" y="4903917"/>
            <a:ext cx="1391648" cy="1023246"/>
            <a:chOff x="6038811" y="4903917"/>
            <a:chExt cx="1391648" cy="1023246"/>
          </a:xfrm>
        </p:grpSpPr>
        <p:pic>
          <p:nvPicPr>
            <p:cNvPr id="200" name="Picture 12" descr="Image result for github">
              <a:extLst>
                <a:ext uri="{FF2B5EF4-FFF2-40B4-BE49-F238E27FC236}">
                  <a16:creationId xmlns:a16="http://schemas.microsoft.com/office/drawing/2014/main" id="{AE04D939-97EC-0549-B5FC-4547BD939F36}"/>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flipH="1">
              <a:off x="6885843" y="4946114"/>
              <a:ext cx="544616" cy="664323"/>
            </a:xfrm>
            <a:prstGeom prst="rect">
              <a:avLst/>
            </a:prstGeom>
            <a:noFill/>
            <a:extLst>
              <a:ext uri="{909E8E84-426E-40DD-AFC4-6F175D3DCCD1}">
                <a14:hiddenFill xmlns:a14="http://schemas.microsoft.com/office/drawing/2010/main">
                  <a:solidFill>
                    <a:srgbClr val="FFFFFF"/>
                  </a:solidFill>
                </a14:hiddenFill>
              </a:ext>
            </a:extLst>
          </p:spPr>
        </p:pic>
        <p:grpSp>
          <p:nvGrpSpPr>
            <p:cNvPr id="201" name="Group 200">
              <a:extLst>
                <a:ext uri="{FF2B5EF4-FFF2-40B4-BE49-F238E27FC236}">
                  <a16:creationId xmlns:a16="http://schemas.microsoft.com/office/drawing/2014/main" id="{7EF105F7-3E4A-B64A-B756-96DC231492E5}"/>
                </a:ext>
              </a:extLst>
            </p:cNvPr>
            <p:cNvGrpSpPr/>
            <p:nvPr/>
          </p:nvGrpSpPr>
          <p:grpSpPr>
            <a:xfrm>
              <a:off x="6038811" y="4903917"/>
              <a:ext cx="795496" cy="1023246"/>
              <a:chOff x="6038811" y="4903917"/>
              <a:chExt cx="795496" cy="1023246"/>
            </a:xfrm>
          </p:grpSpPr>
          <p:grpSp>
            <p:nvGrpSpPr>
              <p:cNvPr id="202" name="Group 201">
                <a:extLst>
                  <a:ext uri="{FF2B5EF4-FFF2-40B4-BE49-F238E27FC236}">
                    <a16:creationId xmlns:a16="http://schemas.microsoft.com/office/drawing/2014/main" id="{D73491F5-531A-304D-9F35-BF103545A2D0}"/>
                  </a:ext>
                </a:extLst>
              </p:cNvPr>
              <p:cNvGrpSpPr/>
              <p:nvPr/>
            </p:nvGrpSpPr>
            <p:grpSpPr>
              <a:xfrm>
                <a:off x="6214876" y="4903917"/>
                <a:ext cx="619431" cy="958213"/>
                <a:chOff x="5076698" y="1362614"/>
                <a:chExt cx="554774" cy="750238"/>
              </a:xfrm>
            </p:grpSpPr>
            <p:pic>
              <p:nvPicPr>
                <p:cNvPr id="209" name="Picture 32" descr="Image result for clipart document">
                  <a:extLst>
                    <a:ext uri="{FF2B5EF4-FFF2-40B4-BE49-F238E27FC236}">
                      <a16:creationId xmlns:a16="http://schemas.microsoft.com/office/drawing/2014/main" id="{ACAABD1E-5F77-5F42-8DD3-ECFCA17F24AB}"/>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210" name="Rounded Rectangle 209">
                  <a:extLst>
                    <a:ext uri="{FF2B5EF4-FFF2-40B4-BE49-F238E27FC236}">
                      <a16:creationId xmlns:a16="http://schemas.microsoft.com/office/drawing/2014/main" id="{4E0F4627-140E-864F-A8E6-78C8F834B39C}"/>
                    </a:ext>
                  </a:extLst>
                </p:cNvPr>
                <p:cNvSpPr/>
                <p:nvPr/>
              </p:nvSpPr>
              <p:spPr bwMode="auto">
                <a:xfrm>
                  <a:off x="5137533" y="1645094"/>
                  <a:ext cx="414968" cy="66101"/>
                </a:xfrm>
                <a:prstGeom prst="roundRect">
                  <a:avLst/>
                </a:prstGeom>
                <a:solidFill>
                  <a:srgbClr val="FFF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sp>
            <p:nvSpPr>
              <p:cNvPr id="203" name="Rounded Rectangle 202">
                <a:extLst>
                  <a:ext uri="{FF2B5EF4-FFF2-40B4-BE49-F238E27FC236}">
                    <a16:creationId xmlns:a16="http://schemas.microsoft.com/office/drawing/2014/main" id="{AFD0959D-9062-2A42-B8BD-66ED412C6758}"/>
                  </a:ext>
                </a:extLst>
              </p:cNvPr>
              <p:cNvSpPr/>
              <p:nvPr/>
            </p:nvSpPr>
            <p:spPr bwMode="auto">
              <a:xfrm>
                <a:off x="6279547" y="5506342"/>
                <a:ext cx="463331" cy="84425"/>
              </a:xfrm>
              <a:prstGeom prst="roundRect">
                <a:avLst/>
              </a:prstGeom>
              <a:solidFill>
                <a:srgbClr val="FFF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nvGrpSpPr>
              <p:cNvPr id="204" name="Group 203">
                <a:extLst>
                  <a:ext uri="{FF2B5EF4-FFF2-40B4-BE49-F238E27FC236}">
                    <a16:creationId xmlns:a16="http://schemas.microsoft.com/office/drawing/2014/main" id="{F6FE8573-03F7-CC4A-AD25-0A8DB9DF74A9}"/>
                  </a:ext>
                </a:extLst>
              </p:cNvPr>
              <p:cNvGrpSpPr/>
              <p:nvPr/>
            </p:nvGrpSpPr>
            <p:grpSpPr>
              <a:xfrm>
                <a:off x="6038811" y="4968950"/>
                <a:ext cx="619431" cy="958213"/>
                <a:chOff x="5076701" y="1362623"/>
                <a:chExt cx="554774" cy="750243"/>
              </a:xfrm>
            </p:grpSpPr>
            <p:pic>
              <p:nvPicPr>
                <p:cNvPr id="207" name="Picture 32" descr="Image result for clipart document">
                  <a:extLst>
                    <a:ext uri="{FF2B5EF4-FFF2-40B4-BE49-F238E27FC236}">
                      <a16:creationId xmlns:a16="http://schemas.microsoft.com/office/drawing/2014/main" id="{1F7CD0F9-C505-124A-BC38-AB43DF76FC2B}"/>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076701" y="1362623"/>
                  <a:ext cx="554774" cy="750243"/>
                </a:xfrm>
                <a:prstGeom prst="rect">
                  <a:avLst/>
                </a:prstGeom>
                <a:noFill/>
                <a:extLst>
                  <a:ext uri="{909E8E84-426E-40DD-AFC4-6F175D3DCCD1}">
                    <a14:hiddenFill xmlns:a14="http://schemas.microsoft.com/office/drawing/2010/main">
                      <a:solidFill>
                        <a:srgbClr val="FFFFFF"/>
                      </a:solidFill>
                    </a14:hiddenFill>
                  </a:ext>
                </a:extLst>
              </p:spPr>
            </p:pic>
            <p:sp>
              <p:nvSpPr>
                <p:cNvPr id="208" name="Rounded Rectangle 207">
                  <a:extLst>
                    <a:ext uri="{FF2B5EF4-FFF2-40B4-BE49-F238E27FC236}">
                      <a16:creationId xmlns:a16="http://schemas.microsoft.com/office/drawing/2014/main" id="{6C13251D-C6A9-AA43-9C3D-16FB7DB717C0}"/>
                    </a:ext>
                  </a:extLst>
                </p:cNvPr>
                <p:cNvSpPr/>
                <p:nvPr/>
              </p:nvSpPr>
              <p:spPr bwMode="auto">
                <a:xfrm>
                  <a:off x="5137533" y="1548494"/>
                  <a:ext cx="414968" cy="66101"/>
                </a:xfrm>
                <a:prstGeom prst="roundRect">
                  <a:avLst/>
                </a:prstGeom>
                <a:solidFill>
                  <a:srgbClr val="FFF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sp>
            <p:nvSpPr>
              <p:cNvPr id="206" name="Rounded Rectangle 205">
                <a:extLst>
                  <a:ext uri="{FF2B5EF4-FFF2-40B4-BE49-F238E27FC236}">
                    <a16:creationId xmlns:a16="http://schemas.microsoft.com/office/drawing/2014/main" id="{5D4CAC88-44F1-CC40-AE2E-AE8CDB9699A4}"/>
                  </a:ext>
                </a:extLst>
              </p:cNvPr>
              <p:cNvSpPr/>
              <p:nvPr/>
            </p:nvSpPr>
            <p:spPr bwMode="auto">
              <a:xfrm>
                <a:off x="6106733" y="5572738"/>
                <a:ext cx="463331" cy="84424"/>
              </a:xfrm>
              <a:prstGeom prst="roundRect">
                <a:avLst/>
              </a:prstGeom>
              <a:solidFill>
                <a:srgbClr val="FFF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grpSp>
      <p:grpSp>
        <p:nvGrpSpPr>
          <p:cNvPr id="211" name="Proj 3">
            <a:extLst>
              <a:ext uri="{FF2B5EF4-FFF2-40B4-BE49-F238E27FC236}">
                <a16:creationId xmlns:a16="http://schemas.microsoft.com/office/drawing/2014/main" id="{8C0741AE-E2B0-204C-A18A-CF44CDE12347}"/>
              </a:ext>
            </a:extLst>
          </p:cNvPr>
          <p:cNvGrpSpPr/>
          <p:nvPr/>
        </p:nvGrpSpPr>
        <p:grpSpPr>
          <a:xfrm>
            <a:off x="7114803" y="945381"/>
            <a:ext cx="1533397" cy="1403914"/>
            <a:chOff x="7114803" y="945381"/>
            <a:chExt cx="1533397" cy="1403914"/>
          </a:xfrm>
        </p:grpSpPr>
        <p:pic>
          <p:nvPicPr>
            <p:cNvPr id="212" name="Picture 12" descr="Image result for github">
              <a:extLst>
                <a:ext uri="{FF2B5EF4-FFF2-40B4-BE49-F238E27FC236}">
                  <a16:creationId xmlns:a16="http://schemas.microsoft.com/office/drawing/2014/main" id="{E8156417-4FB6-C749-ACE1-DCBB0DC3B89B}"/>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flipH="1">
              <a:off x="8103584" y="945381"/>
              <a:ext cx="544616" cy="664323"/>
            </a:xfrm>
            <a:prstGeom prst="rect">
              <a:avLst/>
            </a:prstGeom>
            <a:noFill/>
            <a:extLst>
              <a:ext uri="{909E8E84-426E-40DD-AFC4-6F175D3DCCD1}">
                <a14:hiddenFill xmlns:a14="http://schemas.microsoft.com/office/drawing/2010/main">
                  <a:solidFill>
                    <a:srgbClr val="FFFFFF"/>
                  </a:solidFill>
                </a14:hiddenFill>
              </a:ext>
            </a:extLst>
          </p:spPr>
        </p:pic>
        <p:grpSp>
          <p:nvGrpSpPr>
            <p:cNvPr id="213" name="Group 212">
              <a:extLst>
                <a:ext uri="{FF2B5EF4-FFF2-40B4-BE49-F238E27FC236}">
                  <a16:creationId xmlns:a16="http://schemas.microsoft.com/office/drawing/2014/main" id="{1EA0D6DA-E8E1-2D47-857D-43E256AB75D7}"/>
                </a:ext>
              </a:extLst>
            </p:cNvPr>
            <p:cNvGrpSpPr/>
            <p:nvPr/>
          </p:nvGrpSpPr>
          <p:grpSpPr>
            <a:xfrm>
              <a:off x="7114803" y="1277543"/>
              <a:ext cx="980441" cy="1071752"/>
              <a:chOff x="7114803" y="1277543"/>
              <a:chExt cx="980441" cy="1071752"/>
            </a:xfrm>
          </p:grpSpPr>
          <p:grpSp>
            <p:nvGrpSpPr>
              <p:cNvPr id="218" name="Group 217">
                <a:extLst>
                  <a:ext uri="{FF2B5EF4-FFF2-40B4-BE49-F238E27FC236}">
                    <a16:creationId xmlns:a16="http://schemas.microsoft.com/office/drawing/2014/main" id="{36C7A9D3-3F51-6B48-8FEF-0DB0EEDC2AD0}"/>
                  </a:ext>
                </a:extLst>
              </p:cNvPr>
              <p:cNvGrpSpPr/>
              <p:nvPr/>
            </p:nvGrpSpPr>
            <p:grpSpPr>
              <a:xfrm>
                <a:off x="7475813" y="1277543"/>
                <a:ext cx="619431" cy="958212"/>
                <a:chOff x="5076698" y="1362614"/>
                <a:chExt cx="554774" cy="750238"/>
              </a:xfrm>
            </p:grpSpPr>
            <p:pic>
              <p:nvPicPr>
                <p:cNvPr id="245" name="Picture 32" descr="Image result for clipart document">
                  <a:extLst>
                    <a:ext uri="{FF2B5EF4-FFF2-40B4-BE49-F238E27FC236}">
                      <a16:creationId xmlns:a16="http://schemas.microsoft.com/office/drawing/2014/main" id="{731CFB37-830D-9A4D-A082-1E47A8300623}"/>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246" name="Rounded Rectangle 245">
                  <a:extLst>
                    <a:ext uri="{FF2B5EF4-FFF2-40B4-BE49-F238E27FC236}">
                      <a16:creationId xmlns:a16="http://schemas.microsoft.com/office/drawing/2014/main" id="{DD9C261F-5E96-2349-9F74-807476D37A78}"/>
                    </a:ext>
                  </a:extLst>
                </p:cNvPr>
                <p:cNvSpPr/>
                <p:nvPr/>
              </p:nvSpPr>
              <p:spPr bwMode="auto">
                <a:xfrm>
                  <a:off x="5137533" y="1738118"/>
                  <a:ext cx="414968" cy="66101"/>
                </a:xfrm>
                <a:prstGeom prst="roundRect">
                  <a:avLst/>
                </a:prstGeom>
                <a:solidFill>
                  <a:srgbClr val="0070C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sp>
            <p:nvSpPr>
              <p:cNvPr id="219" name="Rounded Rectangle 218">
                <a:extLst>
                  <a:ext uri="{FF2B5EF4-FFF2-40B4-BE49-F238E27FC236}">
                    <a16:creationId xmlns:a16="http://schemas.microsoft.com/office/drawing/2014/main" id="{52D59348-3BFF-0B42-8D93-2FA920015B14}"/>
                  </a:ext>
                </a:extLst>
              </p:cNvPr>
              <p:cNvSpPr/>
              <p:nvPr/>
            </p:nvSpPr>
            <p:spPr bwMode="auto">
              <a:xfrm>
                <a:off x="7543498" y="1512925"/>
                <a:ext cx="463331" cy="84425"/>
              </a:xfrm>
              <a:prstGeom prst="roundRect">
                <a:avLst/>
              </a:prstGeom>
              <a:solidFill>
                <a:srgbClr val="0070C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nvGrpSpPr>
              <p:cNvPr id="220" name="Group 219">
                <a:extLst>
                  <a:ext uri="{FF2B5EF4-FFF2-40B4-BE49-F238E27FC236}">
                    <a16:creationId xmlns:a16="http://schemas.microsoft.com/office/drawing/2014/main" id="{941DB69B-049E-A14E-8CA8-A31377B54A0C}"/>
                  </a:ext>
                </a:extLst>
              </p:cNvPr>
              <p:cNvGrpSpPr/>
              <p:nvPr/>
            </p:nvGrpSpPr>
            <p:grpSpPr>
              <a:xfrm>
                <a:off x="7290868" y="1326049"/>
                <a:ext cx="619431" cy="958212"/>
                <a:chOff x="5076698" y="1362614"/>
                <a:chExt cx="554774" cy="750238"/>
              </a:xfrm>
            </p:grpSpPr>
            <p:pic>
              <p:nvPicPr>
                <p:cNvPr id="243" name="Picture 32" descr="Image result for clipart document">
                  <a:extLst>
                    <a:ext uri="{FF2B5EF4-FFF2-40B4-BE49-F238E27FC236}">
                      <a16:creationId xmlns:a16="http://schemas.microsoft.com/office/drawing/2014/main" id="{1CFA1E84-4699-A44B-BE97-FC551A49C399}"/>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244" name="Rounded Rectangle 243">
                  <a:extLst>
                    <a:ext uri="{FF2B5EF4-FFF2-40B4-BE49-F238E27FC236}">
                      <a16:creationId xmlns:a16="http://schemas.microsoft.com/office/drawing/2014/main" id="{0C2EF510-20E6-9D47-BC2E-7C51F9BEB5A8}"/>
                    </a:ext>
                  </a:extLst>
                </p:cNvPr>
                <p:cNvSpPr/>
                <p:nvPr/>
              </p:nvSpPr>
              <p:spPr bwMode="auto">
                <a:xfrm>
                  <a:off x="5137533" y="1645094"/>
                  <a:ext cx="414968" cy="66101"/>
                </a:xfrm>
                <a:prstGeom prst="roundRect">
                  <a:avLst/>
                </a:prstGeom>
                <a:solidFill>
                  <a:srgbClr val="0070C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sp>
            <p:nvSpPr>
              <p:cNvPr id="221" name="Rounded Rectangle 220">
                <a:extLst>
                  <a:ext uri="{FF2B5EF4-FFF2-40B4-BE49-F238E27FC236}">
                    <a16:creationId xmlns:a16="http://schemas.microsoft.com/office/drawing/2014/main" id="{C6C22DA8-D27A-0240-9F17-0D08263D8EDA}"/>
                  </a:ext>
                </a:extLst>
              </p:cNvPr>
              <p:cNvSpPr/>
              <p:nvPr/>
            </p:nvSpPr>
            <p:spPr bwMode="auto">
              <a:xfrm>
                <a:off x="7358793" y="1804890"/>
                <a:ext cx="463331" cy="84425"/>
              </a:xfrm>
              <a:prstGeom prst="roundRect">
                <a:avLst/>
              </a:prstGeom>
              <a:solidFill>
                <a:srgbClr val="0070C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nvGrpSpPr>
              <p:cNvPr id="222" name="Group 221">
                <a:extLst>
                  <a:ext uri="{FF2B5EF4-FFF2-40B4-BE49-F238E27FC236}">
                    <a16:creationId xmlns:a16="http://schemas.microsoft.com/office/drawing/2014/main" id="{25E9F499-4E22-574A-8346-3BA7942D6945}"/>
                  </a:ext>
                </a:extLst>
              </p:cNvPr>
              <p:cNvGrpSpPr/>
              <p:nvPr/>
            </p:nvGrpSpPr>
            <p:grpSpPr>
              <a:xfrm>
                <a:off x="7114803" y="1391083"/>
                <a:ext cx="619431" cy="958212"/>
                <a:chOff x="5076701" y="1362623"/>
                <a:chExt cx="554774" cy="750243"/>
              </a:xfrm>
            </p:grpSpPr>
            <p:pic>
              <p:nvPicPr>
                <p:cNvPr id="241" name="Picture 32" descr="Image result for clipart document">
                  <a:extLst>
                    <a:ext uri="{FF2B5EF4-FFF2-40B4-BE49-F238E27FC236}">
                      <a16:creationId xmlns:a16="http://schemas.microsoft.com/office/drawing/2014/main" id="{00C4F93B-2759-2E46-9696-31B2614A17E9}"/>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076701" y="1362623"/>
                  <a:ext cx="554774" cy="750243"/>
                </a:xfrm>
                <a:prstGeom prst="rect">
                  <a:avLst/>
                </a:prstGeom>
                <a:noFill/>
                <a:extLst>
                  <a:ext uri="{909E8E84-426E-40DD-AFC4-6F175D3DCCD1}">
                    <a14:hiddenFill xmlns:a14="http://schemas.microsoft.com/office/drawing/2010/main">
                      <a:solidFill>
                        <a:srgbClr val="FFFFFF"/>
                      </a:solidFill>
                    </a14:hiddenFill>
                  </a:ext>
                </a:extLst>
              </p:spPr>
            </p:pic>
            <p:sp>
              <p:nvSpPr>
                <p:cNvPr id="242" name="Rounded Rectangle 241">
                  <a:extLst>
                    <a:ext uri="{FF2B5EF4-FFF2-40B4-BE49-F238E27FC236}">
                      <a16:creationId xmlns:a16="http://schemas.microsoft.com/office/drawing/2014/main" id="{5B9E53F2-65F6-2548-9EB7-9CA788E1A0DA}"/>
                    </a:ext>
                  </a:extLst>
                </p:cNvPr>
                <p:cNvSpPr/>
                <p:nvPr/>
              </p:nvSpPr>
              <p:spPr bwMode="auto">
                <a:xfrm>
                  <a:off x="5137533" y="1548494"/>
                  <a:ext cx="414968" cy="66101"/>
                </a:xfrm>
                <a:prstGeom prst="roundRect">
                  <a:avLst/>
                </a:prstGeom>
                <a:solidFill>
                  <a:srgbClr val="0070C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sp>
            <p:nvSpPr>
              <p:cNvPr id="240" name="Rounded Rectangle 239">
                <a:extLst>
                  <a:ext uri="{FF2B5EF4-FFF2-40B4-BE49-F238E27FC236}">
                    <a16:creationId xmlns:a16="http://schemas.microsoft.com/office/drawing/2014/main" id="{D5B95304-5495-5A4A-954F-D7D9BBC8CF8C}"/>
                  </a:ext>
                </a:extLst>
              </p:cNvPr>
              <p:cNvSpPr/>
              <p:nvPr/>
            </p:nvSpPr>
            <p:spPr bwMode="auto">
              <a:xfrm>
                <a:off x="7182725" y="1766577"/>
                <a:ext cx="463331" cy="84424"/>
              </a:xfrm>
              <a:prstGeom prst="roundRect">
                <a:avLst/>
              </a:prstGeom>
              <a:solidFill>
                <a:srgbClr val="0070C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grpSp>
      <p:grpSp>
        <p:nvGrpSpPr>
          <p:cNvPr id="237" name="Group 2 extracted">
            <a:extLst>
              <a:ext uri="{FF2B5EF4-FFF2-40B4-BE49-F238E27FC236}">
                <a16:creationId xmlns:a16="http://schemas.microsoft.com/office/drawing/2014/main" id="{3007AF1A-1393-CA43-8C80-1A3530426EC7}"/>
              </a:ext>
            </a:extLst>
          </p:cNvPr>
          <p:cNvGrpSpPr/>
          <p:nvPr/>
        </p:nvGrpSpPr>
        <p:grpSpPr>
          <a:xfrm>
            <a:off x="5742900" y="4046095"/>
            <a:ext cx="250377" cy="449929"/>
            <a:chOff x="5741477" y="4046095"/>
            <a:chExt cx="250377" cy="449929"/>
          </a:xfrm>
          <a:solidFill>
            <a:srgbClr val="FFFF00"/>
          </a:solidFill>
        </p:grpSpPr>
        <p:sp>
          <p:nvSpPr>
            <p:cNvPr id="238" name="Oval 237">
              <a:extLst>
                <a:ext uri="{FF2B5EF4-FFF2-40B4-BE49-F238E27FC236}">
                  <a16:creationId xmlns:a16="http://schemas.microsoft.com/office/drawing/2014/main" id="{0D568D96-D73B-654C-8D9A-807D73A8C5D5}"/>
                </a:ext>
              </a:extLst>
            </p:cNvPr>
            <p:cNvSpPr/>
            <p:nvPr/>
          </p:nvSpPr>
          <p:spPr bwMode="auto">
            <a:xfrm>
              <a:off x="5805874" y="4313144"/>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39" name="Oval 238">
              <a:extLst>
                <a:ext uri="{FF2B5EF4-FFF2-40B4-BE49-F238E27FC236}">
                  <a16:creationId xmlns:a16="http://schemas.microsoft.com/office/drawing/2014/main" id="{DF45BB46-E6AF-184D-A203-E96095DB0D74}"/>
                </a:ext>
              </a:extLst>
            </p:cNvPr>
            <p:cNvSpPr/>
            <p:nvPr/>
          </p:nvSpPr>
          <p:spPr bwMode="auto">
            <a:xfrm flipH="1">
              <a:off x="5741477" y="4046095"/>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231" name="Group 3 extracted">
            <a:extLst>
              <a:ext uri="{FF2B5EF4-FFF2-40B4-BE49-F238E27FC236}">
                <a16:creationId xmlns:a16="http://schemas.microsoft.com/office/drawing/2014/main" id="{B6116D2B-8509-184E-B50F-77C60FEF7895}"/>
              </a:ext>
            </a:extLst>
          </p:cNvPr>
          <p:cNvGrpSpPr/>
          <p:nvPr/>
        </p:nvGrpSpPr>
        <p:grpSpPr>
          <a:xfrm>
            <a:off x="6945950" y="2673738"/>
            <a:ext cx="783038" cy="222372"/>
            <a:chOff x="6951196" y="2663066"/>
            <a:chExt cx="783038" cy="222372"/>
          </a:xfrm>
          <a:solidFill>
            <a:srgbClr val="0070C0"/>
          </a:solidFill>
        </p:grpSpPr>
        <p:sp>
          <p:nvSpPr>
            <p:cNvPr id="232" name="Oval 231">
              <a:extLst>
                <a:ext uri="{FF2B5EF4-FFF2-40B4-BE49-F238E27FC236}">
                  <a16:creationId xmlns:a16="http://schemas.microsoft.com/office/drawing/2014/main" id="{C3B9EC68-CA87-AA4D-AA0A-B952D26C2CA5}"/>
                </a:ext>
              </a:extLst>
            </p:cNvPr>
            <p:cNvSpPr/>
            <p:nvPr/>
          </p:nvSpPr>
          <p:spPr bwMode="auto">
            <a:xfrm>
              <a:off x="7236645" y="2663066"/>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33" name="Oval 232">
              <a:extLst>
                <a:ext uri="{FF2B5EF4-FFF2-40B4-BE49-F238E27FC236}">
                  <a16:creationId xmlns:a16="http://schemas.microsoft.com/office/drawing/2014/main" id="{D864C6BC-F211-2941-AB1C-87E3F3F47D2A}"/>
                </a:ext>
              </a:extLst>
            </p:cNvPr>
            <p:cNvSpPr/>
            <p:nvPr/>
          </p:nvSpPr>
          <p:spPr bwMode="auto">
            <a:xfrm flipH="1">
              <a:off x="7548254" y="2700584"/>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34" name="Oval 233">
              <a:extLst>
                <a:ext uri="{FF2B5EF4-FFF2-40B4-BE49-F238E27FC236}">
                  <a16:creationId xmlns:a16="http://schemas.microsoft.com/office/drawing/2014/main" id="{A30BED97-0A18-3C4A-8339-EF830C668BEE}"/>
                </a:ext>
              </a:extLst>
            </p:cNvPr>
            <p:cNvSpPr/>
            <p:nvPr/>
          </p:nvSpPr>
          <p:spPr bwMode="auto">
            <a:xfrm flipH="1">
              <a:off x="6951196" y="2702558"/>
              <a:ext cx="185980" cy="182880"/>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223" name="Group 1 extracted">
            <a:extLst>
              <a:ext uri="{FF2B5EF4-FFF2-40B4-BE49-F238E27FC236}">
                <a16:creationId xmlns:a16="http://schemas.microsoft.com/office/drawing/2014/main" id="{0A069181-C957-AB48-8ABF-EA39A858BB6C}"/>
              </a:ext>
            </a:extLst>
          </p:cNvPr>
          <p:cNvGrpSpPr/>
          <p:nvPr/>
        </p:nvGrpSpPr>
        <p:grpSpPr>
          <a:xfrm>
            <a:off x="2178532" y="2698110"/>
            <a:ext cx="604435" cy="661579"/>
            <a:chOff x="2182202" y="2704089"/>
            <a:chExt cx="604435" cy="661579"/>
          </a:xfrm>
        </p:grpSpPr>
        <p:sp>
          <p:nvSpPr>
            <p:cNvPr id="224" name="Oval 223">
              <a:extLst>
                <a:ext uri="{FF2B5EF4-FFF2-40B4-BE49-F238E27FC236}">
                  <a16:creationId xmlns:a16="http://schemas.microsoft.com/office/drawing/2014/main" id="{4AB308E4-CCEE-B543-B857-B38D5651C5BB}"/>
                </a:ext>
              </a:extLst>
            </p:cNvPr>
            <p:cNvSpPr/>
            <p:nvPr/>
          </p:nvSpPr>
          <p:spPr bwMode="auto">
            <a:xfrm>
              <a:off x="2508773" y="2704089"/>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25" name="Oval 224">
              <a:extLst>
                <a:ext uri="{FF2B5EF4-FFF2-40B4-BE49-F238E27FC236}">
                  <a16:creationId xmlns:a16="http://schemas.microsoft.com/office/drawing/2014/main" id="{FEB25B99-5DDC-4043-9AA8-F683BE584FA1}"/>
                </a:ext>
              </a:extLst>
            </p:cNvPr>
            <p:cNvSpPr/>
            <p:nvPr/>
          </p:nvSpPr>
          <p:spPr bwMode="auto">
            <a:xfrm>
              <a:off x="2182202" y="2756258"/>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26" name="Oval 225">
              <a:extLst>
                <a:ext uri="{FF2B5EF4-FFF2-40B4-BE49-F238E27FC236}">
                  <a16:creationId xmlns:a16="http://schemas.microsoft.com/office/drawing/2014/main" id="{FA9F9660-58D0-6A4B-88C7-490F01EA920C}"/>
                </a:ext>
              </a:extLst>
            </p:cNvPr>
            <p:cNvSpPr/>
            <p:nvPr/>
          </p:nvSpPr>
          <p:spPr bwMode="auto">
            <a:xfrm>
              <a:off x="2600657" y="3050726"/>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27" name="Oval 226">
              <a:extLst>
                <a:ext uri="{FF2B5EF4-FFF2-40B4-BE49-F238E27FC236}">
                  <a16:creationId xmlns:a16="http://schemas.microsoft.com/office/drawing/2014/main" id="{D19598A4-C951-EE4C-9BD3-58A26C57E18E}"/>
                </a:ext>
              </a:extLst>
            </p:cNvPr>
            <p:cNvSpPr/>
            <p:nvPr/>
          </p:nvSpPr>
          <p:spPr bwMode="auto">
            <a:xfrm>
              <a:off x="2327126" y="3182788"/>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9" name="Unsampled sub-populations">
            <a:extLst>
              <a:ext uri="{FF2B5EF4-FFF2-40B4-BE49-F238E27FC236}">
                <a16:creationId xmlns:a16="http://schemas.microsoft.com/office/drawing/2014/main" id="{745356A2-7EA5-9B42-A632-D61FB2CAB3C9}"/>
              </a:ext>
            </a:extLst>
          </p:cNvPr>
          <p:cNvGrpSpPr/>
          <p:nvPr/>
        </p:nvGrpSpPr>
        <p:grpSpPr>
          <a:xfrm>
            <a:off x="1830532" y="5677588"/>
            <a:ext cx="1755267" cy="832104"/>
            <a:chOff x="1830532" y="5677588"/>
            <a:chExt cx="1755267" cy="832104"/>
          </a:xfrm>
        </p:grpSpPr>
        <p:sp>
          <p:nvSpPr>
            <p:cNvPr id="151" name="Oval 150">
              <a:extLst>
                <a:ext uri="{FF2B5EF4-FFF2-40B4-BE49-F238E27FC236}">
                  <a16:creationId xmlns:a16="http://schemas.microsoft.com/office/drawing/2014/main" id="{2AAC2793-2A5D-CD46-AF54-18F702CA5629}"/>
                </a:ext>
              </a:extLst>
            </p:cNvPr>
            <p:cNvSpPr/>
            <p:nvPr/>
          </p:nvSpPr>
          <p:spPr bwMode="auto">
            <a:xfrm>
              <a:off x="1830532" y="5968037"/>
              <a:ext cx="255465" cy="251207"/>
            </a:xfrm>
            <a:prstGeom prst="ellipse">
              <a:avLst/>
            </a:prstGeom>
            <a:solidFill>
              <a:schemeClr val="accent3">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52" name="Oval 151">
              <a:extLst>
                <a:ext uri="{FF2B5EF4-FFF2-40B4-BE49-F238E27FC236}">
                  <a16:creationId xmlns:a16="http://schemas.microsoft.com/office/drawing/2014/main" id="{49B9F109-EEF8-2B40-ABE9-3B0FE6EDA911}"/>
                </a:ext>
              </a:extLst>
            </p:cNvPr>
            <p:cNvSpPr/>
            <p:nvPr/>
          </p:nvSpPr>
          <p:spPr bwMode="auto">
            <a:xfrm>
              <a:off x="2151891" y="5968037"/>
              <a:ext cx="255465" cy="251207"/>
            </a:xfrm>
            <a:prstGeom prst="ellipse">
              <a:avLst/>
            </a:prstGeom>
            <a:solidFill>
              <a:schemeClr val="tx1">
                <a:lumMod val="85000"/>
                <a:lumOff val="1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pic>
          <p:nvPicPr>
            <p:cNvPr id="154" name="Picture 153">
              <a:extLst>
                <a:ext uri="{FF2B5EF4-FFF2-40B4-BE49-F238E27FC236}">
                  <a16:creationId xmlns:a16="http://schemas.microsoft.com/office/drawing/2014/main" id="{E719D177-4F19-5940-BB9B-89CABF89ED8F}"/>
                </a:ext>
              </a:extLst>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8824" b="91176" l="9890" r="89011">
                          <a14:foregroundMark x1="61538" y1="13235" x2="28571" y2="16176"/>
                          <a14:foregroundMark x1="18681" y1="72059" x2="73626" y2="76471"/>
                          <a14:foregroundMark x1="51648" y1="89706" x2="28571" y2="91176"/>
                        </a14:backgroundRemoval>
                      </a14:imgEffect>
                    </a14:imgLayer>
                  </a14:imgProps>
                </a:ext>
                <a:ext uri="{28A0092B-C50C-407E-A947-70E740481C1C}">
                  <a14:useLocalDpi xmlns:a14="http://schemas.microsoft.com/office/drawing/2010/main"/>
                </a:ext>
              </a:extLst>
            </a:blip>
            <a:stretch>
              <a:fillRect/>
            </a:stretch>
          </p:blipFill>
          <p:spPr>
            <a:xfrm>
              <a:off x="2475361" y="5677588"/>
              <a:ext cx="1110438" cy="832104"/>
            </a:xfrm>
            <a:prstGeom prst="rect">
              <a:avLst/>
            </a:prstGeom>
          </p:spPr>
        </p:pic>
      </p:grpSp>
      <p:sp>
        <p:nvSpPr>
          <p:cNvPr id="155" name="SA-based">
            <a:extLst>
              <a:ext uri="{FF2B5EF4-FFF2-40B4-BE49-F238E27FC236}">
                <a16:creationId xmlns:a16="http://schemas.microsoft.com/office/drawing/2014/main" id="{96B78CA4-6958-494B-AA11-F0819B4D6903}"/>
              </a:ext>
            </a:extLst>
          </p:cNvPr>
          <p:cNvSpPr txBox="1"/>
          <p:nvPr/>
        </p:nvSpPr>
        <p:spPr>
          <a:xfrm>
            <a:off x="44089" y="2891571"/>
            <a:ext cx="966996" cy="319446"/>
          </a:xfrm>
          <a:prstGeom prst="rect">
            <a:avLst/>
          </a:prstGeom>
          <a:noFill/>
        </p:spPr>
        <p:txBody>
          <a:bodyPr wrap="none" rtlCol="0">
            <a:spAutoFit/>
          </a:bodyPr>
          <a:lstStyle/>
          <a:p>
            <a:r>
              <a:rPr lang="en-US" sz="1800" i="1" dirty="0">
                <a:latin typeface="Calibri" panose="020F0502020204030204" pitchFamily="34" charset="0"/>
              </a:rPr>
              <a:t>FSE’18 b</a:t>
            </a:r>
            <a:endParaRPr lang="en-US" sz="1800" dirty="0">
              <a:latin typeface="Calibri" panose="020F0502020204030204" pitchFamily="34" charset="0"/>
            </a:endParaRPr>
          </a:p>
        </p:txBody>
      </p:sp>
      <p:sp>
        <p:nvSpPr>
          <p:cNvPr id="156" name="SA-based">
            <a:extLst>
              <a:ext uri="{FF2B5EF4-FFF2-40B4-BE49-F238E27FC236}">
                <a16:creationId xmlns:a16="http://schemas.microsoft.com/office/drawing/2014/main" id="{E106DE17-9A53-1949-B64D-802986D1D29D}"/>
              </a:ext>
            </a:extLst>
          </p:cNvPr>
          <p:cNvSpPr txBox="1"/>
          <p:nvPr/>
        </p:nvSpPr>
        <p:spPr>
          <a:xfrm>
            <a:off x="8141359" y="2229073"/>
            <a:ext cx="956416" cy="319446"/>
          </a:xfrm>
          <a:prstGeom prst="rect">
            <a:avLst/>
          </a:prstGeom>
          <a:noFill/>
        </p:spPr>
        <p:txBody>
          <a:bodyPr wrap="none" rtlCol="0">
            <a:spAutoFit/>
          </a:bodyPr>
          <a:lstStyle/>
          <a:p>
            <a:r>
              <a:rPr lang="en-US" sz="1800" i="1" dirty="0">
                <a:latin typeface="Calibri" panose="020F0502020204030204" pitchFamily="34" charset="0"/>
              </a:rPr>
              <a:t>ISSTA’16</a:t>
            </a:r>
            <a:endParaRPr lang="en-US" sz="1800" dirty="0">
              <a:latin typeface="Calibri" panose="020F0502020204030204" pitchFamily="34" charset="0"/>
            </a:endParaRPr>
          </a:p>
        </p:txBody>
      </p:sp>
      <p:sp>
        <p:nvSpPr>
          <p:cNvPr id="157" name="SA-based">
            <a:extLst>
              <a:ext uri="{FF2B5EF4-FFF2-40B4-BE49-F238E27FC236}">
                <a16:creationId xmlns:a16="http://schemas.microsoft.com/office/drawing/2014/main" id="{9D094D62-2E99-7541-A00B-0F55C0CC99EE}"/>
              </a:ext>
            </a:extLst>
          </p:cNvPr>
          <p:cNvSpPr txBox="1"/>
          <p:nvPr/>
        </p:nvSpPr>
        <p:spPr>
          <a:xfrm>
            <a:off x="7476749" y="5025688"/>
            <a:ext cx="966996" cy="319446"/>
          </a:xfrm>
          <a:prstGeom prst="rect">
            <a:avLst/>
          </a:prstGeom>
          <a:noFill/>
        </p:spPr>
        <p:txBody>
          <a:bodyPr wrap="none" rtlCol="0">
            <a:spAutoFit/>
          </a:bodyPr>
          <a:lstStyle/>
          <a:p>
            <a:r>
              <a:rPr lang="en-US" sz="1800" i="1" dirty="0">
                <a:latin typeface="Calibri" panose="020F0502020204030204" pitchFamily="34" charset="0"/>
              </a:rPr>
              <a:t>FSE’18 a</a:t>
            </a:r>
            <a:endParaRPr lang="en-US" sz="1800" dirty="0">
              <a:latin typeface="Calibri" panose="020F0502020204030204" pitchFamily="34" charset="0"/>
            </a:endParaRPr>
          </a:p>
        </p:txBody>
      </p:sp>
    </p:spTree>
    <p:extLst>
      <p:ext uri="{BB962C8B-B14F-4D97-AF65-F5344CB8AC3E}">
        <p14:creationId xmlns:p14="http://schemas.microsoft.com/office/powerpoint/2010/main" val="176918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5.55556E-7 3.33333E-6 L -0.15937 0.34467 " pathEditMode="relative" rAng="0" ptsTypes="AA">
                                      <p:cBhvr>
                                        <p:cTn id="16" dur="2000" fill="hold"/>
                                        <p:tgtEl>
                                          <p:spTgt spid="223"/>
                                        </p:tgtEl>
                                        <p:attrNameLst>
                                          <p:attrName>ppt_x</p:attrName>
                                          <p:attrName>ppt_y</p:attrName>
                                        </p:attrNameLst>
                                      </p:cBhvr>
                                      <p:rCtr x="-7969" y="17222"/>
                                    </p:animMotion>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0069 0.00185 L -0.5158 0.24675 " pathEditMode="relative" rAng="0" ptsTypes="AA">
                                      <p:cBhvr>
                                        <p:cTn id="32" dur="2000" fill="hold"/>
                                        <p:tgtEl>
                                          <p:spTgt spid="237"/>
                                        </p:tgtEl>
                                        <p:attrNameLst>
                                          <p:attrName>ppt_x</p:attrName>
                                          <p:attrName>ppt_y</p:attrName>
                                        </p:attrNameLst>
                                      </p:cBhvr>
                                      <p:rCtr x="-25833" y="12245"/>
                                    </p:animMotion>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5.55556E-7 1.48148E-6 L -0.68871 0.52199 " pathEditMode="relative" rAng="0" ptsTypes="AA">
                                      <p:cBhvr>
                                        <p:cTn id="48" dur="2000" fill="hold"/>
                                        <p:tgtEl>
                                          <p:spTgt spid="231"/>
                                        </p:tgtEl>
                                        <p:attrNameLst>
                                          <p:attrName>ppt_x</p:attrName>
                                          <p:attrName>ppt_y</p:attrName>
                                        </p:attrNameLst>
                                      </p:cBhvr>
                                      <p:rCtr x="-34444" y="26088"/>
                                    </p:animMotion>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58" grpId="0" animBg="1"/>
      <p:bldP spid="170" grpId="0" animBg="1"/>
      <p:bldP spid="155" grpId="0"/>
      <p:bldP spid="156" grpId="0"/>
      <p:bldP spid="1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Statistical tests">
            <a:extLst>
              <a:ext uri="{FF2B5EF4-FFF2-40B4-BE49-F238E27FC236}">
                <a16:creationId xmlns:a16="http://schemas.microsoft.com/office/drawing/2014/main" id="{591FF0EC-ABD4-D848-BEF0-F917F9A5BEF7}"/>
              </a:ext>
            </a:extLst>
          </p:cNvPr>
          <p:cNvGrpSpPr/>
          <p:nvPr/>
        </p:nvGrpSpPr>
        <p:grpSpPr>
          <a:xfrm>
            <a:off x="3086563" y="1402255"/>
            <a:ext cx="2970873" cy="1053542"/>
            <a:chOff x="3086563" y="1402255"/>
            <a:chExt cx="2970873" cy="1053542"/>
          </a:xfrm>
        </p:grpSpPr>
        <p:pic>
          <p:nvPicPr>
            <p:cNvPr id="4" name="Picture 3">
              <a:extLst>
                <a:ext uri="{FF2B5EF4-FFF2-40B4-BE49-F238E27FC236}">
                  <a16:creationId xmlns:a16="http://schemas.microsoft.com/office/drawing/2014/main" id="{4D2E062A-6901-BB43-B759-DEF7034437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6623" y="1402255"/>
              <a:ext cx="1405946" cy="1053542"/>
            </a:xfrm>
            <a:prstGeom prst="rect">
              <a:avLst/>
            </a:prstGeom>
          </p:spPr>
        </p:pic>
        <p:cxnSp>
          <p:nvCxnSpPr>
            <p:cNvPr id="5" name="Straight Arrow Connector 4">
              <a:extLst>
                <a:ext uri="{FF2B5EF4-FFF2-40B4-BE49-F238E27FC236}">
                  <a16:creationId xmlns:a16="http://schemas.microsoft.com/office/drawing/2014/main" id="{7DA1AC7F-5671-EE48-9D03-9D92BBB99FCB}"/>
                </a:ext>
              </a:extLst>
            </p:cNvPr>
            <p:cNvCxnSpPr>
              <a:cxnSpLocks/>
              <a:stCxn id="4" idx="1"/>
              <a:endCxn id="13" idx="3"/>
            </p:cNvCxnSpPr>
            <p:nvPr/>
          </p:nvCxnSpPr>
          <p:spPr bwMode="auto">
            <a:xfrm flipH="1">
              <a:off x="3086563" y="1929026"/>
              <a:ext cx="790060" cy="0"/>
            </a:xfrm>
            <a:prstGeom prst="straightConnector1">
              <a:avLst/>
            </a:prstGeom>
            <a:noFill/>
            <a:ln w="76200" cap="flat" cmpd="sng" algn="ctr">
              <a:solidFill>
                <a:schemeClr val="tx1"/>
              </a:solidFill>
              <a:prstDash val="solid"/>
              <a:round/>
              <a:headEnd type="none" w="med" len="med"/>
              <a:tailEnd type="triangle"/>
            </a:ln>
            <a:effectLst/>
          </p:spPr>
        </p:cxnSp>
        <p:cxnSp>
          <p:nvCxnSpPr>
            <p:cNvPr id="6" name="Straight Arrow Connector 5">
              <a:extLst>
                <a:ext uri="{FF2B5EF4-FFF2-40B4-BE49-F238E27FC236}">
                  <a16:creationId xmlns:a16="http://schemas.microsoft.com/office/drawing/2014/main" id="{2336F733-FC4D-F74A-A963-774E73EEFFC7}"/>
                </a:ext>
              </a:extLst>
            </p:cNvPr>
            <p:cNvCxnSpPr>
              <a:cxnSpLocks/>
              <a:stCxn id="4" idx="3"/>
              <a:endCxn id="9" idx="1"/>
            </p:cNvCxnSpPr>
            <p:nvPr/>
          </p:nvCxnSpPr>
          <p:spPr bwMode="auto">
            <a:xfrm>
              <a:off x="5282569" y="1929026"/>
              <a:ext cx="774867" cy="0"/>
            </a:xfrm>
            <a:prstGeom prst="straightConnector1">
              <a:avLst/>
            </a:prstGeom>
            <a:noFill/>
            <a:ln w="76200" cap="flat" cmpd="sng" algn="ctr">
              <a:solidFill>
                <a:schemeClr val="tx1"/>
              </a:solidFill>
              <a:prstDash val="solid"/>
              <a:round/>
              <a:headEnd type="none" w="med" len="med"/>
              <a:tailEnd type="triangle"/>
            </a:ln>
            <a:effectLst/>
          </p:spPr>
        </p:cxnSp>
      </p:grpSp>
      <p:grpSp>
        <p:nvGrpSpPr>
          <p:cNvPr id="21" name="Sample 1">
            <a:extLst>
              <a:ext uri="{FF2B5EF4-FFF2-40B4-BE49-F238E27FC236}">
                <a16:creationId xmlns:a16="http://schemas.microsoft.com/office/drawing/2014/main" id="{694FB3F5-043A-E14A-9352-2C84E98B4F7E}"/>
              </a:ext>
            </a:extLst>
          </p:cNvPr>
          <p:cNvGrpSpPr/>
          <p:nvPr/>
        </p:nvGrpSpPr>
        <p:grpSpPr>
          <a:xfrm>
            <a:off x="1052696" y="1474584"/>
            <a:ext cx="2797366" cy="1411141"/>
            <a:chOff x="1052696" y="1474584"/>
            <a:chExt cx="2797366" cy="1411141"/>
          </a:xfrm>
        </p:grpSpPr>
        <p:grpSp>
          <p:nvGrpSpPr>
            <p:cNvPr id="7" name="Corpus 1">
              <a:extLst>
                <a:ext uri="{FF2B5EF4-FFF2-40B4-BE49-F238E27FC236}">
                  <a16:creationId xmlns:a16="http://schemas.microsoft.com/office/drawing/2014/main" id="{29033A24-2DC7-854D-B3D1-974E11A4C646}"/>
                </a:ext>
              </a:extLst>
            </p:cNvPr>
            <p:cNvGrpSpPr/>
            <p:nvPr/>
          </p:nvGrpSpPr>
          <p:grpSpPr>
            <a:xfrm>
              <a:off x="1818783" y="1474584"/>
              <a:ext cx="1267780" cy="908882"/>
              <a:chOff x="729456" y="5740895"/>
              <a:chExt cx="785039" cy="562801"/>
            </a:xfrm>
          </p:grpSpPr>
          <p:sp>
            <p:nvSpPr>
              <p:cNvPr id="13" name="Rounded Rectangle 12">
                <a:extLst>
                  <a:ext uri="{FF2B5EF4-FFF2-40B4-BE49-F238E27FC236}">
                    <a16:creationId xmlns:a16="http://schemas.microsoft.com/office/drawing/2014/main" id="{DBC46A3B-09F7-6546-AB70-AC5C96E95E3E}"/>
                  </a:ext>
                </a:extLst>
              </p:cNvPr>
              <p:cNvSpPr/>
              <p:nvPr/>
            </p:nvSpPr>
            <p:spPr bwMode="auto">
              <a:xfrm>
                <a:off x="729456" y="5740895"/>
                <a:ext cx="785039" cy="562801"/>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7305EA03-8B5F-1E4B-BD63-52BA0B06CF6B}"/>
                  </a:ext>
                </a:extLst>
              </p:cNvPr>
              <p:cNvSpPr/>
              <p:nvPr/>
            </p:nvSpPr>
            <p:spPr bwMode="auto">
              <a:xfrm>
                <a:off x="841801" y="5811321"/>
                <a:ext cx="553449" cy="86309"/>
              </a:xfrm>
              <a:prstGeom prst="roundRect">
                <a:avLst/>
              </a:prstGeom>
              <a:solidFill>
                <a:schemeClr val="accent3">
                  <a:lumMod val="20000"/>
                  <a:lumOff val="8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5" name="Rounded Rectangle 14">
                <a:extLst>
                  <a:ext uri="{FF2B5EF4-FFF2-40B4-BE49-F238E27FC236}">
                    <a16:creationId xmlns:a16="http://schemas.microsoft.com/office/drawing/2014/main" id="{1147D147-9C58-6A4D-86AC-91D3349485F3}"/>
                  </a:ext>
                </a:extLst>
              </p:cNvPr>
              <p:cNvSpPr/>
              <p:nvPr/>
            </p:nvSpPr>
            <p:spPr bwMode="auto">
              <a:xfrm>
                <a:off x="841800" y="5970320"/>
                <a:ext cx="553449" cy="86309"/>
              </a:xfrm>
              <a:prstGeom prst="roundRect">
                <a:avLst/>
              </a:prstGeom>
              <a:solidFill>
                <a:schemeClr val="accent3">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6" name="Rounded Rectangle 15">
                <a:extLst>
                  <a:ext uri="{FF2B5EF4-FFF2-40B4-BE49-F238E27FC236}">
                    <a16:creationId xmlns:a16="http://schemas.microsoft.com/office/drawing/2014/main" id="{EADA507A-A503-2343-8768-D29FF942E6F1}"/>
                  </a:ext>
                </a:extLst>
              </p:cNvPr>
              <p:cNvSpPr/>
              <p:nvPr/>
            </p:nvSpPr>
            <p:spPr bwMode="auto">
              <a:xfrm>
                <a:off x="841800" y="6129319"/>
                <a:ext cx="553449" cy="86309"/>
              </a:xfrm>
              <a:prstGeom prst="roundRect">
                <a:avLst/>
              </a:prstGeom>
              <a:solidFill>
                <a:schemeClr val="accent3">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sp>
          <p:nvSpPr>
            <p:cNvPr id="17" name="TextBox 16">
              <a:extLst>
                <a:ext uri="{FF2B5EF4-FFF2-40B4-BE49-F238E27FC236}">
                  <a16:creationId xmlns:a16="http://schemas.microsoft.com/office/drawing/2014/main" id="{F2EAB629-479E-F54A-960D-F4682806C1C8}"/>
                </a:ext>
              </a:extLst>
            </p:cNvPr>
            <p:cNvSpPr txBox="1"/>
            <p:nvPr/>
          </p:nvSpPr>
          <p:spPr>
            <a:xfrm>
              <a:off x="1052696" y="2440090"/>
              <a:ext cx="2797366" cy="445635"/>
            </a:xfrm>
            <a:prstGeom prst="rect">
              <a:avLst/>
            </a:prstGeom>
            <a:noFill/>
          </p:spPr>
          <p:txBody>
            <a:bodyPr wrap="square" rtlCol="0">
              <a:spAutoFit/>
            </a:bodyPr>
            <a:lstStyle/>
            <a:p>
              <a:pPr algn="ctr"/>
              <a:r>
                <a:rPr lang="en-US" sz="2800" i="1" dirty="0">
                  <a:latin typeface="Calibri" panose="020F0502020204030204" pitchFamily="34" charset="0"/>
                </a:rPr>
                <a:t>Sample 1</a:t>
              </a:r>
            </a:p>
          </p:txBody>
        </p:sp>
      </p:grpSp>
      <p:grpSp>
        <p:nvGrpSpPr>
          <p:cNvPr id="25" name="Sample 2">
            <a:extLst>
              <a:ext uri="{FF2B5EF4-FFF2-40B4-BE49-F238E27FC236}">
                <a16:creationId xmlns:a16="http://schemas.microsoft.com/office/drawing/2014/main" id="{117054D0-5E12-D447-8ECA-E1F47CA0313C}"/>
              </a:ext>
            </a:extLst>
          </p:cNvPr>
          <p:cNvGrpSpPr/>
          <p:nvPr/>
        </p:nvGrpSpPr>
        <p:grpSpPr>
          <a:xfrm>
            <a:off x="5341992" y="1474584"/>
            <a:ext cx="2797366" cy="1409964"/>
            <a:chOff x="5341992" y="1474584"/>
            <a:chExt cx="2797366" cy="1409964"/>
          </a:xfrm>
        </p:grpSpPr>
        <p:grpSp>
          <p:nvGrpSpPr>
            <p:cNvPr id="8" name="Corpus 4">
              <a:extLst>
                <a:ext uri="{FF2B5EF4-FFF2-40B4-BE49-F238E27FC236}">
                  <a16:creationId xmlns:a16="http://schemas.microsoft.com/office/drawing/2014/main" id="{B52C4BD7-2AF8-0F49-B238-88A32904CDF0}"/>
                </a:ext>
              </a:extLst>
            </p:cNvPr>
            <p:cNvGrpSpPr/>
            <p:nvPr/>
          </p:nvGrpSpPr>
          <p:grpSpPr>
            <a:xfrm>
              <a:off x="6057436" y="1474584"/>
              <a:ext cx="1267780" cy="908882"/>
              <a:chOff x="3308097" y="5740895"/>
              <a:chExt cx="785039" cy="562801"/>
            </a:xfrm>
          </p:grpSpPr>
          <p:sp>
            <p:nvSpPr>
              <p:cNvPr id="9" name="Rounded Rectangle 8">
                <a:extLst>
                  <a:ext uri="{FF2B5EF4-FFF2-40B4-BE49-F238E27FC236}">
                    <a16:creationId xmlns:a16="http://schemas.microsoft.com/office/drawing/2014/main" id="{C5C325B4-56BE-1A40-8C93-3F46DD1822F9}"/>
                  </a:ext>
                </a:extLst>
              </p:cNvPr>
              <p:cNvSpPr/>
              <p:nvPr/>
            </p:nvSpPr>
            <p:spPr bwMode="auto">
              <a:xfrm>
                <a:off x="3308097" y="5740895"/>
                <a:ext cx="785039" cy="562801"/>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0" name="Rounded Rectangle 9">
                <a:extLst>
                  <a:ext uri="{FF2B5EF4-FFF2-40B4-BE49-F238E27FC236}">
                    <a16:creationId xmlns:a16="http://schemas.microsoft.com/office/drawing/2014/main" id="{FF3A487B-BCC4-054C-A6BD-B907EEFAD7E2}"/>
                  </a:ext>
                </a:extLst>
              </p:cNvPr>
              <p:cNvSpPr/>
              <p:nvPr/>
            </p:nvSpPr>
            <p:spPr bwMode="auto">
              <a:xfrm>
                <a:off x="3420442" y="5811321"/>
                <a:ext cx="553449" cy="86309"/>
              </a:xfrm>
              <a:prstGeom prst="roundRect">
                <a:avLst/>
              </a:prstGeom>
              <a:solidFill>
                <a:srgbClr val="00B0F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FCAADB11-CE22-F247-BEBF-559E8A9A027B}"/>
                  </a:ext>
                </a:extLst>
              </p:cNvPr>
              <p:cNvSpPr/>
              <p:nvPr/>
            </p:nvSpPr>
            <p:spPr bwMode="auto">
              <a:xfrm>
                <a:off x="3420441" y="5970320"/>
                <a:ext cx="553449" cy="86309"/>
              </a:xfrm>
              <a:prstGeom prst="roundRect">
                <a:avLst/>
              </a:prstGeom>
              <a:solidFill>
                <a:srgbClr val="2C2BFA">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2" name="Rounded Rectangle 11">
                <a:extLst>
                  <a:ext uri="{FF2B5EF4-FFF2-40B4-BE49-F238E27FC236}">
                    <a16:creationId xmlns:a16="http://schemas.microsoft.com/office/drawing/2014/main" id="{05DA002F-08C5-DA4A-AFCD-87DFA53FDBB4}"/>
                  </a:ext>
                </a:extLst>
              </p:cNvPr>
              <p:cNvSpPr/>
              <p:nvPr/>
            </p:nvSpPr>
            <p:spPr bwMode="auto">
              <a:xfrm>
                <a:off x="3420441" y="6129319"/>
                <a:ext cx="553449" cy="86309"/>
              </a:xfrm>
              <a:prstGeom prst="roundRect">
                <a:avLst/>
              </a:prstGeom>
              <a:solidFill>
                <a:srgbClr val="00206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C6C78E5C-2E6D-264C-990B-ED5BC7BB7B43}"/>
                </a:ext>
              </a:extLst>
            </p:cNvPr>
            <p:cNvSpPr txBox="1"/>
            <p:nvPr/>
          </p:nvSpPr>
          <p:spPr>
            <a:xfrm>
              <a:off x="5341992" y="2438913"/>
              <a:ext cx="2797366" cy="445635"/>
            </a:xfrm>
            <a:prstGeom prst="rect">
              <a:avLst/>
            </a:prstGeom>
            <a:noFill/>
          </p:spPr>
          <p:txBody>
            <a:bodyPr wrap="square" rtlCol="0">
              <a:spAutoFit/>
            </a:bodyPr>
            <a:lstStyle/>
            <a:p>
              <a:pPr algn="ctr"/>
              <a:r>
                <a:rPr lang="en-US" sz="2800" i="1" dirty="0">
                  <a:latin typeface="Calibri" panose="020F0502020204030204" pitchFamily="34" charset="0"/>
                </a:rPr>
                <a:t>Sample 2</a:t>
              </a:r>
            </a:p>
          </p:txBody>
        </p:sp>
      </p:grpSp>
      <p:pic>
        <p:nvPicPr>
          <p:cNvPr id="23" name="Measure 2">
            <a:extLst>
              <a:ext uri="{FF2B5EF4-FFF2-40B4-BE49-F238E27FC236}">
                <a16:creationId xmlns:a16="http://schemas.microsoft.com/office/drawing/2014/main" id="{575155FC-BAEB-2247-8AE0-C7BAAF27A5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7192495" y="1619873"/>
            <a:ext cx="1048188" cy="623661"/>
          </a:xfrm>
          <a:prstGeom prst="rect">
            <a:avLst/>
          </a:prstGeom>
        </p:spPr>
      </p:pic>
      <p:pic>
        <p:nvPicPr>
          <p:cNvPr id="22" name="Measure 1">
            <a:extLst>
              <a:ext uri="{FF2B5EF4-FFF2-40B4-BE49-F238E27FC236}">
                <a16:creationId xmlns:a16="http://schemas.microsoft.com/office/drawing/2014/main" id="{429414B0-D132-1448-8D86-25743DF712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840433" y="1547539"/>
            <a:ext cx="1048190" cy="623663"/>
          </a:xfrm>
          <a:prstGeom prst="rect">
            <a:avLst/>
          </a:prstGeom>
        </p:spPr>
      </p:pic>
      <p:sp>
        <p:nvSpPr>
          <p:cNvPr id="24" name="Title 23">
            <a:extLst>
              <a:ext uri="{FF2B5EF4-FFF2-40B4-BE49-F238E27FC236}">
                <a16:creationId xmlns:a16="http://schemas.microsoft.com/office/drawing/2014/main" id="{DD0B7053-421B-284C-A52B-A41F38F4624D}"/>
              </a:ext>
            </a:extLst>
          </p:cNvPr>
          <p:cNvSpPr>
            <a:spLocks noGrp="1"/>
          </p:cNvSpPr>
          <p:nvPr>
            <p:ph type="title"/>
          </p:nvPr>
        </p:nvSpPr>
        <p:spPr/>
        <p:txBody>
          <a:bodyPr/>
          <a:lstStyle/>
          <a:p>
            <a:r>
              <a:rPr lang="en-US" i="1" dirty="0"/>
              <a:t>Generalizability</a:t>
            </a:r>
            <a:r>
              <a:rPr lang="en-US" dirty="0"/>
              <a:t> – Experimental design</a:t>
            </a:r>
          </a:p>
        </p:txBody>
      </p:sp>
      <p:sp>
        <p:nvSpPr>
          <p:cNvPr id="26" name="Details">
            <a:extLst>
              <a:ext uri="{FF2B5EF4-FFF2-40B4-BE49-F238E27FC236}">
                <a16:creationId xmlns:a16="http://schemas.microsoft.com/office/drawing/2014/main" id="{080C93B0-BBD1-3B48-8A0E-5BBF8540560B}"/>
              </a:ext>
            </a:extLst>
          </p:cNvPr>
          <p:cNvSpPr txBox="1"/>
          <p:nvPr/>
        </p:nvSpPr>
        <p:spPr>
          <a:xfrm>
            <a:off x="0" y="3293753"/>
            <a:ext cx="9282926" cy="2546210"/>
          </a:xfrm>
          <a:prstGeom prst="rect">
            <a:avLst/>
          </a:prstGeom>
          <a:noFill/>
        </p:spPr>
        <p:txBody>
          <a:bodyPr wrap="none" rtlCol="0">
            <a:spAutoFit/>
          </a:bodyPr>
          <a:lstStyle/>
          <a:p>
            <a:pPr>
              <a:lnSpc>
                <a:spcPct val="130000"/>
              </a:lnSpc>
            </a:pPr>
            <a:r>
              <a:rPr lang="en-US" sz="2800" b="1" dirty="0">
                <a:latin typeface="Calibri" panose="020F0502020204030204" pitchFamily="34" charset="0"/>
              </a:rPr>
              <a:t>Treatment variables</a:t>
            </a:r>
            <a:r>
              <a:rPr lang="en-US" sz="2800" dirty="0">
                <a:latin typeface="Calibri" panose="020F0502020204030204" pitchFamily="34" charset="0"/>
              </a:rPr>
              <a:t>: </a:t>
            </a:r>
            <a:r>
              <a:rPr lang="en-US" sz="2700" dirty="0">
                <a:latin typeface="Calibri" panose="020F0502020204030204" pitchFamily="34" charset="0"/>
              </a:rPr>
              <a:t>Programming language &amp; extraction mode</a:t>
            </a:r>
          </a:p>
          <a:p>
            <a:pPr>
              <a:lnSpc>
                <a:spcPct val="130000"/>
              </a:lnSpc>
            </a:pPr>
            <a:r>
              <a:rPr lang="en-US" sz="2800" b="1" dirty="0">
                <a:latin typeface="Calibri" panose="020F0502020204030204" pitchFamily="34" charset="0"/>
              </a:rPr>
              <a:t>Dependent variables</a:t>
            </a:r>
            <a:r>
              <a:rPr lang="en-US" sz="2800" dirty="0">
                <a:latin typeface="Calibri" panose="020F0502020204030204" pitchFamily="34" charset="0"/>
              </a:rPr>
              <a:t>: 8 regex metrics across 3 dimensions</a:t>
            </a:r>
          </a:p>
          <a:p>
            <a:pPr>
              <a:lnSpc>
                <a:spcPct val="130000"/>
              </a:lnSpc>
            </a:pPr>
            <a:r>
              <a:rPr lang="en-US" sz="2800" b="1" dirty="0">
                <a:latin typeface="Calibri" panose="020F0502020204030204" pitchFamily="34" charset="0"/>
              </a:rPr>
              <a:t>Hypothesis tests</a:t>
            </a:r>
            <a:r>
              <a:rPr lang="en-US" sz="2800" dirty="0">
                <a:latin typeface="Calibri" panose="020F0502020204030204" pitchFamily="34" charset="0"/>
              </a:rPr>
              <a:t>: Kruskal-Wallis (non-</a:t>
            </a:r>
            <a:r>
              <a:rPr lang="en-US" sz="2800" dirty="0" err="1">
                <a:latin typeface="Calibri" panose="020F0502020204030204" pitchFamily="34" charset="0"/>
              </a:rPr>
              <a:t>parameteric</a:t>
            </a:r>
            <a:r>
              <a:rPr lang="en-US" sz="2800" dirty="0">
                <a:latin typeface="Calibri" panose="020F0502020204030204" pitchFamily="34" charset="0"/>
              </a:rPr>
              <a:t> ANOVA)</a:t>
            </a:r>
          </a:p>
          <a:p>
            <a:pPr>
              <a:lnSpc>
                <a:spcPct val="130000"/>
              </a:lnSpc>
            </a:pPr>
            <a:r>
              <a:rPr lang="en-US" sz="2800" b="1" dirty="0">
                <a:latin typeface="Calibri" panose="020F0502020204030204" pitchFamily="34" charset="0"/>
              </a:rPr>
              <a:t>Effect size</a:t>
            </a:r>
            <a:r>
              <a:rPr lang="en-US" sz="2800" dirty="0">
                <a:latin typeface="Calibri" panose="020F0502020204030204" pitchFamily="34" charset="0"/>
              </a:rPr>
              <a:t>: Non-parametric Cohen’s </a:t>
            </a:r>
            <a:r>
              <a:rPr lang="en-US" sz="2800" i="1" dirty="0" err="1">
                <a:latin typeface="Calibri" panose="020F0502020204030204" pitchFamily="34" charset="0"/>
              </a:rPr>
              <a:t>d</a:t>
            </a:r>
            <a:r>
              <a:rPr lang="en-US" sz="2800" i="1" baseline="-25000" dirty="0" err="1">
                <a:latin typeface="Calibri" panose="020F0502020204030204" pitchFamily="34" charset="0"/>
              </a:rPr>
              <a:t>r</a:t>
            </a:r>
            <a:endParaRPr lang="en-US" sz="2800" b="1" i="1" dirty="0">
              <a:latin typeface="Calibri" panose="020F0502020204030204" pitchFamily="34" charset="0"/>
            </a:endParaRPr>
          </a:p>
        </p:txBody>
      </p:sp>
    </p:spTree>
    <p:extLst>
      <p:ext uri="{BB962C8B-B14F-4D97-AF65-F5344CB8AC3E}">
        <p14:creationId xmlns:p14="http://schemas.microsoft.com/office/powerpoint/2010/main" val="1115349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B833A-9200-7446-AA4A-21A90CB0681E}"/>
              </a:ext>
            </a:extLst>
          </p:cNvPr>
          <p:cNvSpPr>
            <a:spLocks noGrp="1"/>
          </p:cNvSpPr>
          <p:nvPr>
            <p:ph type="title"/>
          </p:nvPr>
        </p:nvSpPr>
        <p:spPr>
          <a:xfrm>
            <a:off x="277148" y="118428"/>
            <a:ext cx="8429530" cy="638175"/>
          </a:xfrm>
        </p:spPr>
        <p:txBody>
          <a:bodyPr/>
          <a:lstStyle/>
          <a:p>
            <a:r>
              <a:rPr lang="en-US" i="1" dirty="0"/>
              <a:t>Generalizability – </a:t>
            </a:r>
            <a:r>
              <a:rPr lang="en-US" dirty="0"/>
              <a:t>Results</a:t>
            </a:r>
          </a:p>
        </p:txBody>
      </p:sp>
      <p:graphicFrame>
        <p:nvGraphicFramePr>
          <p:cNvPr id="5" name="Table 4">
            <a:extLst>
              <a:ext uri="{FF2B5EF4-FFF2-40B4-BE49-F238E27FC236}">
                <a16:creationId xmlns:a16="http://schemas.microsoft.com/office/drawing/2014/main" id="{2E592487-B8F7-F842-AA52-0307E81620D5}"/>
              </a:ext>
            </a:extLst>
          </p:cNvPr>
          <p:cNvGraphicFramePr>
            <a:graphicFrameLocks noGrp="1"/>
          </p:cNvGraphicFramePr>
          <p:nvPr/>
        </p:nvGraphicFramePr>
        <p:xfrm>
          <a:off x="366609" y="990855"/>
          <a:ext cx="8382762" cy="2818448"/>
        </p:xfrm>
        <a:graphic>
          <a:graphicData uri="http://schemas.openxmlformats.org/drawingml/2006/table">
            <a:tbl>
              <a:tblPr firstRow="1" bandRow="1">
                <a:tableStyleId>{F5AB1C69-6EDB-4FF4-983F-18BD219EF322}</a:tableStyleId>
              </a:tblPr>
              <a:tblGrid>
                <a:gridCol w="1535430">
                  <a:extLst>
                    <a:ext uri="{9D8B030D-6E8A-4147-A177-3AD203B41FA5}">
                      <a16:colId xmlns:a16="http://schemas.microsoft.com/office/drawing/2014/main" val="483444984"/>
                    </a:ext>
                  </a:extLst>
                </a:gridCol>
                <a:gridCol w="3421189">
                  <a:extLst>
                    <a:ext uri="{9D8B030D-6E8A-4147-A177-3AD203B41FA5}">
                      <a16:colId xmlns:a16="http://schemas.microsoft.com/office/drawing/2014/main" val="3309971032"/>
                    </a:ext>
                  </a:extLst>
                </a:gridCol>
                <a:gridCol w="3426143">
                  <a:extLst>
                    <a:ext uri="{9D8B030D-6E8A-4147-A177-3AD203B41FA5}">
                      <a16:colId xmlns:a16="http://schemas.microsoft.com/office/drawing/2014/main" val="3280576881"/>
                    </a:ext>
                  </a:extLst>
                </a:gridCol>
              </a:tblGrid>
              <a:tr h="704612">
                <a:tc>
                  <a:txBody>
                    <a:bodyPr/>
                    <a:lstStyle/>
                    <a:p>
                      <a:pPr algn="ctr"/>
                      <a:r>
                        <a:rPr lang="en-US" sz="2800" dirty="0">
                          <a:latin typeface="Calibri" panose="020F0502020204030204" pitchFamily="34" charset="0"/>
                          <a:cs typeface="Calibri" panose="020F0502020204030204" pitchFamily="34" charset="0"/>
                        </a:rPr>
                        <a:t>Corpus   </a:t>
                      </a:r>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Languages, # projects</a:t>
                      </a:r>
                    </a:p>
                  </a:txBody>
                  <a:tcPr anchor="ctr"/>
                </a:tc>
                <a:tc>
                  <a:txBody>
                    <a:bodyPr/>
                    <a:lstStyle/>
                    <a:p>
                      <a:pPr algn="ctr"/>
                      <a:r>
                        <a:rPr lang="en-US" sz="2800" dirty="0">
                          <a:latin typeface="Calibri" panose="020F0502020204030204" pitchFamily="34" charset="0"/>
                          <a:cs typeface="Calibri" panose="020F0502020204030204" pitchFamily="34" charset="0"/>
                        </a:rPr>
                        <a:t>Extraction method</a:t>
                      </a:r>
                    </a:p>
                  </a:txBody>
                  <a:tcPr anchor="ctr"/>
                </a:tc>
                <a:extLst>
                  <a:ext uri="{0D108BD9-81ED-4DB2-BD59-A6C34878D82A}">
                    <a16:rowId xmlns:a16="http://schemas.microsoft.com/office/drawing/2014/main" val="2394827002"/>
                  </a:ext>
                </a:extLst>
              </a:tr>
              <a:tr h="704612">
                <a:tc>
                  <a:txBody>
                    <a:bodyPr/>
                    <a:lstStyle/>
                    <a:p>
                      <a:pPr algn="ctr"/>
                      <a:r>
                        <a:rPr lang="en-US" sz="2800" i="1" dirty="0">
                          <a:latin typeface="Calibri" panose="020F0502020204030204" pitchFamily="34" charset="0"/>
                          <a:cs typeface="Calibri" panose="020F0502020204030204" pitchFamily="34" charset="0"/>
                        </a:rPr>
                        <a:t>[C ‘16]</a:t>
                      </a:r>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        4K</a:t>
                      </a:r>
                    </a:p>
                  </a:txBody>
                  <a:tcPr anchor="ctr"/>
                </a:tc>
                <a:tc>
                  <a:txBody>
                    <a:bodyPr/>
                    <a:lstStyle/>
                    <a:p>
                      <a:pPr algn="ctr"/>
                      <a:r>
                        <a:rPr lang="en-US" sz="2800" dirty="0">
                          <a:latin typeface="Calibri" panose="020F0502020204030204" pitchFamily="34" charset="0"/>
                          <a:cs typeface="Calibri" panose="020F0502020204030204" pitchFamily="34" charset="0"/>
                        </a:rPr>
                        <a:t>Static analysis</a:t>
                      </a:r>
                    </a:p>
                  </a:txBody>
                  <a:tcPr anchor="ctr"/>
                </a:tc>
                <a:extLst>
                  <a:ext uri="{0D108BD9-81ED-4DB2-BD59-A6C34878D82A}">
                    <a16:rowId xmlns:a16="http://schemas.microsoft.com/office/drawing/2014/main" val="1855671013"/>
                  </a:ext>
                </a:extLst>
              </a:tr>
              <a:tr h="704612">
                <a:tc>
                  <a:txBody>
                    <a:bodyPr/>
                    <a:lstStyle/>
                    <a:p>
                      <a:pPr algn="ctr"/>
                      <a:r>
                        <a:rPr lang="en-US" sz="2800" i="1" dirty="0">
                          <a:latin typeface="Calibri" panose="020F0502020204030204" pitchFamily="34" charset="0"/>
                          <a:cs typeface="Calibri" panose="020F0502020204030204" pitchFamily="34" charset="0"/>
                        </a:rPr>
                        <a:t>[D ‘18]</a:t>
                      </a:r>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              ~400K</a:t>
                      </a:r>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Static analysis</a:t>
                      </a:r>
                    </a:p>
                  </a:txBody>
                  <a:tcPr anchor="ctr"/>
                </a:tc>
                <a:extLst>
                  <a:ext uri="{0D108BD9-81ED-4DB2-BD59-A6C34878D82A}">
                    <a16:rowId xmlns:a16="http://schemas.microsoft.com/office/drawing/2014/main" val="238534264"/>
                  </a:ext>
                </a:extLst>
              </a:tr>
              <a:tr h="704612">
                <a:tc>
                  <a:txBody>
                    <a:bodyPr/>
                    <a:lstStyle/>
                    <a:p>
                      <a:pPr algn="ctr"/>
                      <a:r>
                        <a:rPr lang="en-US" sz="2800" i="1" dirty="0">
                          <a:latin typeface="Calibri" panose="020F0502020204030204" pitchFamily="34" charset="0"/>
                          <a:cs typeface="Calibri" panose="020F0502020204030204" pitchFamily="34" charset="0"/>
                        </a:rPr>
                        <a:t>[W ‘18]</a:t>
                      </a:r>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    1K</a:t>
                      </a:r>
                    </a:p>
                  </a:txBody>
                  <a:tcPr anchor="ctr"/>
                </a:tc>
                <a:tc>
                  <a:txBody>
                    <a:bodyPr/>
                    <a:lstStyle/>
                    <a:p>
                      <a:pPr algn="ctr"/>
                      <a:r>
                        <a:rPr lang="en-US" sz="2800" dirty="0">
                          <a:latin typeface="Calibri" panose="020F0502020204030204" pitchFamily="34" charset="0"/>
                          <a:cs typeface="Calibri" panose="020F0502020204030204" pitchFamily="34" charset="0"/>
                        </a:rPr>
                        <a:t>Prog. instrumentation</a:t>
                      </a:r>
                    </a:p>
                  </a:txBody>
                  <a:tcPr anchor="ctr"/>
                </a:tc>
                <a:extLst>
                  <a:ext uri="{0D108BD9-81ED-4DB2-BD59-A6C34878D82A}">
                    <a16:rowId xmlns:a16="http://schemas.microsoft.com/office/drawing/2014/main" val="2394919970"/>
                  </a:ext>
                </a:extLst>
              </a:tr>
            </a:tbl>
          </a:graphicData>
        </a:graphic>
      </p:graphicFrame>
      <p:grpSp>
        <p:nvGrpSpPr>
          <p:cNvPr id="38" name="H-EM">
            <a:extLst>
              <a:ext uri="{FF2B5EF4-FFF2-40B4-BE49-F238E27FC236}">
                <a16:creationId xmlns:a16="http://schemas.microsoft.com/office/drawing/2014/main" id="{1917102B-099F-CF4B-9E4E-1F9B32512D4B}"/>
              </a:ext>
            </a:extLst>
          </p:cNvPr>
          <p:cNvGrpSpPr/>
          <p:nvPr/>
        </p:nvGrpSpPr>
        <p:grpSpPr>
          <a:xfrm>
            <a:off x="1721823" y="1773733"/>
            <a:ext cx="6982755" cy="4282060"/>
            <a:chOff x="-1993129" y="1918986"/>
            <a:chExt cx="6982755" cy="4282060"/>
          </a:xfrm>
        </p:grpSpPr>
        <p:grpSp>
          <p:nvGrpSpPr>
            <p:cNvPr id="16" name="H-EM">
              <a:extLst>
                <a:ext uri="{FF2B5EF4-FFF2-40B4-BE49-F238E27FC236}">
                  <a16:creationId xmlns:a16="http://schemas.microsoft.com/office/drawing/2014/main" id="{428975CE-456D-1548-A1B3-9FFFCAAE927E}"/>
                </a:ext>
              </a:extLst>
            </p:cNvPr>
            <p:cNvGrpSpPr/>
            <p:nvPr/>
          </p:nvGrpSpPr>
          <p:grpSpPr>
            <a:xfrm>
              <a:off x="-1043408" y="1918986"/>
              <a:ext cx="6033034" cy="4194620"/>
              <a:chOff x="-1043408" y="1918986"/>
              <a:chExt cx="6033034" cy="4194620"/>
            </a:xfrm>
          </p:grpSpPr>
          <p:sp>
            <p:nvSpPr>
              <p:cNvPr id="6" name="Rectangle 5">
                <a:extLst>
                  <a:ext uri="{FF2B5EF4-FFF2-40B4-BE49-F238E27FC236}">
                    <a16:creationId xmlns:a16="http://schemas.microsoft.com/office/drawing/2014/main" id="{9D3C795D-A081-664E-9D47-9C38A7FC28D5}"/>
                  </a:ext>
                </a:extLst>
              </p:cNvPr>
              <p:cNvSpPr/>
              <p:nvPr/>
            </p:nvSpPr>
            <p:spPr bwMode="auto">
              <a:xfrm>
                <a:off x="1666993" y="1918986"/>
                <a:ext cx="3322633" cy="2035570"/>
              </a:xfrm>
              <a:prstGeom prst="rect">
                <a:avLst/>
              </a:prstGeom>
              <a:noFill/>
              <a:ln w="762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cxnSp>
            <p:nvCxnSpPr>
              <p:cNvPr id="8" name="Straight Arrow Connector 7">
                <a:extLst>
                  <a:ext uri="{FF2B5EF4-FFF2-40B4-BE49-F238E27FC236}">
                    <a16:creationId xmlns:a16="http://schemas.microsoft.com/office/drawing/2014/main" id="{AA83E993-8269-9141-89B7-8BB6DB282A60}"/>
                  </a:ext>
                </a:extLst>
              </p:cNvPr>
              <p:cNvCxnSpPr>
                <a:cxnSpLocks/>
                <a:stCxn id="10" idx="0"/>
                <a:endCxn id="6" idx="2"/>
              </p:cNvCxnSpPr>
              <p:nvPr/>
            </p:nvCxnSpPr>
            <p:spPr bwMode="auto">
              <a:xfrm flipV="1">
                <a:off x="1901469" y="3954556"/>
                <a:ext cx="1426841" cy="1713415"/>
              </a:xfrm>
              <a:prstGeom prst="straightConnector1">
                <a:avLst/>
              </a:prstGeom>
              <a:noFill/>
              <a:ln w="57150" cap="flat" cmpd="sng" algn="ctr">
                <a:solidFill>
                  <a:schemeClr val="accent3"/>
                </a:solidFill>
                <a:prstDash val="solid"/>
                <a:round/>
                <a:headEnd type="none" w="med" len="med"/>
                <a:tailEnd type="triangle"/>
              </a:ln>
              <a:effectLst/>
            </p:spPr>
          </p:cxnSp>
          <p:sp>
            <p:nvSpPr>
              <p:cNvPr id="10" name="TextBox 9">
                <a:extLst>
                  <a:ext uri="{FF2B5EF4-FFF2-40B4-BE49-F238E27FC236}">
                    <a16:creationId xmlns:a16="http://schemas.microsoft.com/office/drawing/2014/main" id="{7F444345-AA95-1043-AB7F-14F01BD2444A}"/>
                  </a:ext>
                </a:extLst>
              </p:cNvPr>
              <p:cNvSpPr txBox="1"/>
              <p:nvPr/>
            </p:nvSpPr>
            <p:spPr>
              <a:xfrm>
                <a:off x="-1043408" y="5667971"/>
                <a:ext cx="5889754" cy="445635"/>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Does </a:t>
                </a:r>
                <a:r>
                  <a:rPr lang="en-US" sz="2800" b="1" dirty="0">
                    <a:latin typeface="Calibri" panose="020F0502020204030204" pitchFamily="34" charset="0"/>
                    <a:cs typeface="Calibri" panose="020F0502020204030204" pitchFamily="34" charset="0"/>
                  </a:rPr>
                  <a:t>extraction method </a:t>
                </a:r>
                <a:r>
                  <a:rPr lang="en-US" sz="2800" dirty="0">
                    <a:latin typeface="Calibri" panose="020F0502020204030204" pitchFamily="34" charset="0"/>
                    <a:cs typeface="Calibri" panose="020F0502020204030204" pitchFamily="34" charset="0"/>
                  </a:rPr>
                  <a:t>affect results?</a:t>
                </a:r>
              </a:p>
            </p:txBody>
          </p:sp>
        </p:grpSp>
        <p:pic>
          <p:nvPicPr>
            <p:cNvPr id="36" name="Picture 35">
              <a:extLst>
                <a:ext uri="{FF2B5EF4-FFF2-40B4-BE49-F238E27FC236}">
                  <a16:creationId xmlns:a16="http://schemas.microsoft.com/office/drawing/2014/main" id="{2514B21A-5045-9E46-9183-7648962899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3129" y="5489375"/>
              <a:ext cx="949721" cy="711671"/>
            </a:xfrm>
            <a:prstGeom prst="rect">
              <a:avLst/>
            </a:prstGeom>
          </p:spPr>
        </p:pic>
      </p:grpSp>
      <p:grpSp>
        <p:nvGrpSpPr>
          <p:cNvPr id="40" name="H-PL">
            <a:extLst>
              <a:ext uri="{FF2B5EF4-FFF2-40B4-BE49-F238E27FC236}">
                <a16:creationId xmlns:a16="http://schemas.microsoft.com/office/drawing/2014/main" id="{95728783-21E3-3F40-BAD1-7693824D8C1B}"/>
              </a:ext>
            </a:extLst>
          </p:cNvPr>
          <p:cNvGrpSpPr/>
          <p:nvPr/>
        </p:nvGrpSpPr>
        <p:grpSpPr>
          <a:xfrm>
            <a:off x="62432" y="1773733"/>
            <a:ext cx="6561283" cy="3412311"/>
            <a:chOff x="3552620" y="2175906"/>
            <a:chExt cx="6561283" cy="3412311"/>
          </a:xfrm>
        </p:grpSpPr>
        <p:grpSp>
          <p:nvGrpSpPr>
            <p:cNvPr id="21" name="H-EM">
              <a:extLst>
                <a:ext uri="{FF2B5EF4-FFF2-40B4-BE49-F238E27FC236}">
                  <a16:creationId xmlns:a16="http://schemas.microsoft.com/office/drawing/2014/main" id="{41F3A82F-BD3F-E741-848C-99F44D2EBF5E}"/>
                </a:ext>
              </a:extLst>
            </p:cNvPr>
            <p:cNvGrpSpPr/>
            <p:nvPr/>
          </p:nvGrpSpPr>
          <p:grpSpPr>
            <a:xfrm>
              <a:off x="3552620" y="2175906"/>
              <a:ext cx="6561283" cy="3412311"/>
              <a:chOff x="161839" y="2902090"/>
              <a:chExt cx="6561283" cy="3412311"/>
            </a:xfrm>
          </p:grpSpPr>
          <p:sp>
            <p:nvSpPr>
              <p:cNvPr id="22" name="Rectangle 21">
                <a:extLst>
                  <a:ext uri="{FF2B5EF4-FFF2-40B4-BE49-F238E27FC236}">
                    <a16:creationId xmlns:a16="http://schemas.microsoft.com/office/drawing/2014/main" id="{AF70C227-D77D-0940-A9EC-D3197E166873}"/>
                  </a:ext>
                </a:extLst>
              </p:cNvPr>
              <p:cNvSpPr/>
              <p:nvPr/>
            </p:nvSpPr>
            <p:spPr bwMode="auto">
              <a:xfrm>
                <a:off x="2048870" y="2902090"/>
                <a:ext cx="3322633" cy="2035570"/>
              </a:xfrm>
              <a:prstGeom prst="rect">
                <a:avLst/>
              </a:prstGeom>
              <a:noFill/>
              <a:ln w="762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cxnSp>
            <p:nvCxnSpPr>
              <p:cNvPr id="23" name="Straight Arrow Connector 22">
                <a:extLst>
                  <a:ext uri="{FF2B5EF4-FFF2-40B4-BE49-F238E27FC236}">
                    <a16:creationId xmlns:a16="http://schemas.microsoft.com/office/drawing/2014/main" id="{00C35CBB-CDA5-7243-B9B6-D11FA5EECAC9}"/>
                  </a:ext>
                </a:extLst>
              </p:cNvPr>
              <p:cNvCxnSpPr>
                <a:cxnSpLocks/>
                <a:stCxn id="24" idx="0"/>
                <a:endCxn id="22" idx="2"/>
              </p:cNvCxnSpPr>
              <p:nvPr/>
            </p:nvCxnSpPr>
            <p:spPr bwMode="auto">
              <a:xfrm flipV="1">
                <a:off x="3442481" y="4937660"/>
                <a:ext cx="267706" cy="931106"/>
              </a:xfrm>
              <a:prstGeom prst="straightConnector1">
                <a:avLst/>
              </a:prstGeom>
              <a:noFill/>
              <a:ln w="57150" cap="flat" cmpd="sng" algn="ctr">
                <a:solidFill>
                  <a:schemeClr val="accent3"/>
                </a:solidFill>
                <a:prstDash val="solid"/>
                <a:round/>
                <a:headEnd type="none" w="med" len="med"/>
                <a:tailEnd type="triangle"/>
              </a:ln>
              <a:effectLst/>
            </p:spPr>
          </p:cxnSp>
          <p:sp>
            <p:nvSpPr>
              <p:cNvPr id="24" name="TextBox 23">
                <a:extLst>
                  <a:ext uri="{FF2B5EF4-FFF2-40B4-BE49-F238E27FC236}">
                    <a16:creationId xmlns:a16="http://schemas.microsoft.com/office/drawing/2014/main" id="{261A4391-0E1A-284F-8AF8-B3036A3006D8}"/>
                  </a:ext>
                </a:extLst>
              </p:cNvPr>
              <p:cNvSpPr txBox="1"/>
              <p:nvPr/>
            </p:nvSpPr>
            <p:spPr>
              <a:xfrm>
                <a:off x="161839" y="5868766"/>
                <a:ext cx="6561283" cy="445635"/>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Does </a:t>
                </a:r>
                <a:r>
                  <a:rPr lang="en-US" sz="2800" b="1" dirty="0">
                    <a:latin typeface="Calibri" panose="020F0502020204030204" pitchFamily="34" charset="0"/>
                    <a:cs typeface="Calibri" panose="020F0502020204030204" pitchFamily="34" charset="0"/>
                  </a:rPr>
                  <a:t>programming language </a:t>
                </a:r>
                <a:r>
                  <a:rPr lang="en-US" sz="2800" dirty="0">
                    <a:latin typeface="Calibri" panose="020F0502020204030204" pitchFamily="34" charset="0"/>
                    <a:cs typeface="Calibri" panose="020F0502020204030204" pitchFamily="34" charset="0"/>
                  </a:rPr>
                  <a:t>affect results?</a:t>
                </a:r>
              </a:p>
            </p:txBody>
          </p:sp>
        </p:grpSp>
        <p:pic>
          <p:nvPicPr>
            <p:cNvPr id="39" name="Picture 38">
              <a:extLst>
                <a:ext uri="{FF2B5EF4-FFF2-40B4-BE49-F238E27FC236}">
                  <a16:creationId xmlns:a16="http://schemas.microsoft.com/office/drawing/2014/main" id="{16764E4D-3C6B-5A45-93FA-D75F313296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7455" y="4446890"/>
              <a:ext cx="949721" cy="711671"/>
            </a:xfrm>
            <a:prstGeom prst="rect">
              <a:avLst/>
            </a:prstGeom>
          </p:spPr>
        </p:pic>
      </p:grpSp>
      <p:pic>
        <p:nvPicPr>
          <p:cNvPr id="28" name="Picture 27">
            <a:extLst>
              <a:ext uri="{FF2B5EF4-FFF2-40B4-BE49-F238E27FC236}">
                <a16:creationId xmlns:a16="http://schemas.microsoft.com/office/drawing/2014/main" id="{4795B6F7-FC51-844E-BE09-591FC59037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75350" y="1773733"/>
            <a:ext cx="689367" cy="692457"/>
          </a:xfrm>
          <a:prstGeom prst="rect">
            <a:avLst/>
          </a:prstGeom>
        </p:spPr>
      </p:pic>
      <p:pic>
        <p:nvPicPr>
          <p:cNvPr id="29" name="Picture 28">
            <a:extLst>
              <a:ext uri="{FF2B5EF4-FFF2-40B4-BE49-F238E27FC236}">
                <a16:creationId xmlns:a16="http://schemas.microsoft.com/office/drawing/2014/main" id="{46302EF0-0BDD-E941-A1B4-23699A284B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80958" y="2538933"/>
            <a:ext cx="530644" cy="530644"/>
          </a:xfrm>
          <a:prstGeom prst="rect">
            <a:avLst/>
          </a:prstGeom>
        </p:spPr>
      </p:pic>
      <p:pic>
        <p:nvPicPr>
          <p:cNvPr id="30" name="Picture 29">
            <a:extLst>
              <a:ext uri="{FF2B5EF4-FFF2-40B4-BE49-F238E27FC236}">
                <a16:creationId xmlns:a16="http://schemas.microsoft.com/office/drawing/2014/main" id="{C71BE3E7-28B7-7649-BD0A-54C38B2802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03264" y="2453245"/>
            <a:ext cx="689367" cy="692457"/>
          </a:xfrm>
          <a:prstGeom prst="rect">
            <a:avLst/>
          </a:prstGeom>
        </p:spPr>
      </p:pic>
      <p:pic>
        <p:nvPicPr>
          <p:cNvPr id="20" name="Picture 19">
            <a:extLst>
              <a:ext uri="{FF2B5EF4-FFF2-40B4-BE49-F238E27FC236}">
                <a16:creationId xmlns:a16="http://schemas.microsoft.com/office/drawing/2014/main" id="{504929BE-914C-E944-A802-49AC839A7E2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65038" y="3176795"/>
            <a:ext cx="381242" cy="683774"/>
          </a:xfrm>
          <a:prstGeom prst="rect">
            <a:avLst/>
          </a:prstGeom>
        </p:spPr>
      </p:pic>
      <p:sp>
        <p:nvSpPr>
          <p:cNvPr id="2" name="TextBox 1">
            <a:extLst>
              <a:ext uri="{FF2B5EF4-FFF2-40B4-BE49-F238E27FC236}">
                <a16:creationId xmlns:a16="http://schemas.microsoft.com/office/drawing/2014/main" id="{193A2C18-FAEC-BD42-9B23-00563FB836BC}"/>
              </a:ext>
            </a:extLst>
          </p:cNvPr>
          <p:cNvSpPr txBox="1"/>
          <p:nvPr/>
        </p:nvSpPr>
        <p:spPr>
          <a:xfrm>
            <a:off x="2671544" y="5900616"/>
            <a:ext cx="1412566" cy="1101776"/>
          </a:xfrm>
          <a:prstGeom prst="rect">
            <a:avLst/>
          </a:prstGeom>
          <a:noFill/>
        </p:spPr>
        <p:txBody>
          <a:bodyPr wrap="none" rtlCol="0">
            <a:spAutoFit/>
          </a:bodyPr>
          <a:lstStyle/>
          <a:p>
            <a:r>
              <a:rPr lang="en-US" sz="8000" b="1" dirty="0">
                <a:latin typeface="Calibri" panose="020F0502020204030204" pitchFamily="34" charset="0"/>
              </a:rPr>
              <a:t>No</a:t>
            </a:r>
          </a:p>
        </p:txBody>
      </p:sp>
      <p:sp>
        <p:nvSpPr>
          <p:cNvPr id="25" name="TextBox 24">
            <a:extLst>
              <a:ext uri="{FF2B5EF4-FFF2-40B4-BE49-F238E27FC236}">
                <a16:creationId xmlns:a16="http://schemas.microsoft.com/office/drawing/2014/main" id="{B100F0D4-AD43-C743-88DF-95B257D889E8}"/>
              </a:ext>
            </a:extLst>
          </p:cNvPr>
          <p:cNvSpPr txBox="1"/>
          <p:nvPr/>
        </p:nvSpPr>
        <p:spPr>
          <a:xfrm>
            <a:off x="6389714" y="4387074"/>
            <a:ext cx="2196435" cy="1101776"/>
          </a:xfrm>
          <a:prstGeom prst="rect">
            <a:avLst/>
          </a:prstGeom>
          <a:noFill/>
        </p:spPr>
        <p:txBody>
          <a:bodyPr wrap="none" rtlCol="0">
            <a:spAutoFit/>
          </a:bodyPr>
          <a:lstStyle/>
          <a:p>
            <a:r>
              <a:rPr lang="en-US" sz="8000" b="1" dirty="0">
                <a:latin typeface="Calibri" panose="020F0502020204030204" pitchFamily="34" charset="0"/>
              </a:rPr>
              <a:t>A bit</a:t>
            </a:r>
          </a:p>
        </p:txBody>
      </p:sp>
    </p:spTree>
    <p:extLst>
      <p:ext uri="{BB962C8B-B14F-4D97-AF65-F5344CB8AC3E}">
        <p14:creationId xmlns:p14="http://schemas.microsoft.com/office/powerpoint/2010/main" val="24519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9" presetClass="emph" presetSubtype="0" nodeType="withEffect">
                                  <p:stCondLst>
                                    <p:cond delay="0"/>
                                  </p:stCondLst>
                                  <p:childTnLst>
                                    <p:set>
                                      <p:cBhvr>
                                        <p:cTn id="16" dur="indefinite"/>
                                        <p:tgtEl>
                                          <p:spTgt spid="40"/>
                                        </p:tgtEl>
                                        <p:attrNameLst>
                                          <p:attrName>style.opacity</p:attrName>
                                        </p:attrNameLst>
                                      </p:cBhvr>
                                      <p:to>
                                        <p:strVal val="0.5"/>
                                      </p:to>
                                    </p:set>
                                    <p:animEffect filter="image" prLst="opacity: 0.5">
                                      <p:cBhvr rctx="IE">
                                        <p:cTn id="17" dur="indefinite"/>
                                        <p:tgtEl>
                                          <p:spTgt spid="40"/>
                                        </p:tgtEl>
                                      </p:cBhvr>
                                    </p:animEffect>
                                  </p:childTnLst>
                                </p:cTn>
                              </p:par>
                              <p:par>
                                <p:cTn id="18" presetID="9" presetClass="emph" presetSubtype="0" grpId="1" nodeType="withEffect">
                                  <p:stCondLst>
                                    <p:cond delay="0"/>
                                  </p:stCondLst>
                                  <p:childTnLst>
                                    <p:set>
                                      <p:cBhvr>
                                        <p:cTn id="19" dur="indefinite"/>
                                        <p:tgtEl>
                                          <p:spTgt spid="25"/>
                                        </p:tgtEl>
                                        <p:attrNameLst>
                                          <p:attrName>style.opacity</p:attrName>
                                        </p:attrNameLst>
                                      </p:cBhvr>
                                      <p:to>
                                        <p:strVal val="0.5"/>
                                      </p:to>
                                    </p:set>
                                    <p:animEffect filter="image" prLst="opacity: 0.5">
                                      <p:cBhvr rctx="IE">
                                        <p:cTn id="20" dur="indefinite"/>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89BCCD-402C-6642-B04A-D4A8717AF1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7912" y="857293"/>
            <a:ext cx="8043863" cy="2633620"/>
          </a:xfrm>
          <a:prstGeom prst="rect">
            <a:avLst/>
          </a:prstGeom>
        </p:spPr>
      </p:pic>
      <p:sp>
        <p:nvSpPr>
          <p:cNvPr id="9" name="Content Placeholder 8">
            <a:extLst>
              <a:ext uri="{FF2B5EF4-FFF2-40B4-BE49-F238E27FC236}">
                <a16:creationId xmlns:a16="http://schemas.microsoft.com/office/drawing/2014/main" id="{60B35535-B057-184F-BE44-3313EFB0F1A1}"/>
              </a:ext>
            </a:extLst>
          </p:cNvPr>
          <p:cNvSpPr>
            <a:spLocks noGrp="1"/>
          </p:cNvSpPr>
          <p:nvPr>
            <p:ph sz="half" idx="2"/>
          </p:nvPr>
        </p:nvSpPr>
        <p:spPr>
          <a:xfrm>
            <a:off x="2066098" y="4855320"/>
            <a:ext cx="4465963" cy="1854433"/>
          </a:xfrm>
        </p:spPr>
        <p:txBody>
          <a:bodyPr/>
          <a:lstStyle/>
          <a:p>
            <a:pPr marL="0" indent="0" algn="ctr">
              <a:buNone/>
            </a:pPr>
            <a:r>
              <a:rPr lang="en-US" sz="4000" dirty="0"/>
              <a:t>Are all regex engines equally slow?</a:t>
            </a:r>
          </a:p>
        </p:txBody>
      </p:sp>
      <p:sp>
        <p:nvSpPr>
          <p:cNvPr id="7" name="Title 6">
            <a:extLst>
              <a:ext uri="{FF2B5EF4-FFF2-40B4-BE49-F238E27FC236}">
                <a16:creationId xmlns:a16="http://schemas.microsoft.com/office/drawing/2014/main" id="{7C0DFDCF-984C-3645-B667-7C8FF37A877C}"/>
              </a:ext>
            </a:extLst>
          </p:cNvPr>
          <p:cNvSpPr>
            <a:spLocks noGrp="1"/>
          </p:cNvSpPr>
          <p:nvPr>
            <p:ph type="title"/>
          </p:nvPr>
        </p:nvSpPr>
        <p:spPr/>
        <p:txBody>
          <a:bodyPr/>
          <a:lstStyle/>
          <a:p>
            <a:r>
              <a:rPr lang="en-US" b="1" i="1" dirty="0"/>
              <a:t>Impact</a:t>
            </a:r>
            <a:r>
              <a:rPr lang="en-US" i="1" dirty="0"/>
              <a:t> of ReDoS – </a:t>
            </a:r>
            <a:r>
              <a:rPr lang="en-US" b="1" dirty="0"/>
              <a:t>Study design</a:t>
            </a:r>
          </a:p>
        </p:txBody>
      </p:sp>
      <p:sp>
        <p:nvSpPr>
          <p:cNvPr id="17" name="Line 66">
            <a:extLst>
              <a:ext uri="{FF2B5EF4-FFF2-40B4-BE49-F238E27FC236}">
                <a16:creationId xmlns:a16="http://schemas.microsoft.com/office/drawing/2014/main" id="{CE7BF0F0-E142-4F40-88A8-FB213014ACDA}"/>
              </a:ext>
            </a:extLst>
          </p:cNvPr>
          <p:cNvSpPr>
            <a:spLocks noChangeShapeType="1"/>
          </p:cNvSpPr>
          <p:nvPr/>
        </p:nvSpPr>
        <p:spPr bwMode="auto">
          <a:xfrm flipV="1">
            <a:off x="277148" y="3732061"/>
            <a:ext cx="8564729" cy="55562"/>
          </a:xfrm>
          <a:prstGeom prst="line">
            <a:avLst/>
          </a:prstGeom>
          <a:noFill/>
          <a:ln w="38100">
            <a:solidFill>
              <a:schemeClr val="accent3"/>
            </a:solidFill>
            <a:miter lim="800000"/>
            <a:headEnd/>
            <a:tailEnd/>
          </a:ln>
          <a:effectLst/>
        </p:spPr>
        <p:txBody>
          <a:bodyPr wrap="none"/>
          <a:lstStyle/>
          <a:p>
            <a:endParaRPr lang="ko-KR" altLang="en-US"/>
          </a:p>
        </p:txBody>
      </p:sp>
      <p:sp>
        <p:nvSpPr>
          <p:cNvPr id="22" name="Rectangle 21">
            <a:extLst>
              <a:ext uri="{FF2B5EF4-FFF2-40B4-BE49-F238E27FC236}">
                <a16:creationId xmlns:a16="http://schemas.microsoft.com/office/drawing/2014/main" id="{2EAC108A-5C22-F14A-A329-EC1FAA944679}"/>
              </a:ext>
            </a:extLst>
          </p:cNvPr>
          <p:cNvSpPr/>
          <p:nvPr/>
        </p:nvSpPr>
        <p:spPr bwMode="auto">
          <a:xfrm>
            <a:off x="3113628" y="2403816"/>
            <a:ext cx="2992532" cy="478970"/>
          </a:xfrm>
          <a:prstGeom prst="rect">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4" name="Text Placeholder 7">
            <a:extLst>
              <a:ext uri="{FF2B5EF4-FFF2-40B4-BE49-F238E27FC236}">
                <a16:creationId xmlns:a16="http://schemas.microsoft.com/office/drawing/2014/main" id="{BC80E01F-513A-4D40-ADDA-6D20D89B47ED}"/>
              </a:ext>
            </a:extLst>
          </p:cNvPr>
          <p:cNvSpPr>
            <a:spLocks noGrp="1"/>
          </p:cNvSpPr>
          <p:nvPr>
            <p:ph type="body" idx="1"/>
          </p:nvPr>
        </p:nvSpPr>
        <p:spPr>
          <a:xfrm>
            <a:off x="1361077" y="4093424"/>
            <a:ext cx="5876004" cy="639762"/>
          </a:xfrm>
        </p:spPr>
        <p:txBody>
          <a:bodyPr/>
          <a:lstStyle/>
          <a:p>
            <a:pPr algn="ctr"/>
            <a:r>
              <a:rPr lang="en-US" sz="4400" i="1" dirty="0"/>
              <a:t>Regex engine variations</a:t>
            </a:r>
          </a:p>
        </p:txBody>
      </p:sp>
      <p:pic>
        <p:nvPicPr>
          <p:cNvPr id="10" name="Ques" descr="Question mark">
            <a:extLst>
              <a:ext uri="{FF2B5EF4-FFF2-40B4-BE49-F238E27FC236}">
                <a16:creationId xmlns:a16="http://schemas.microsoft.com/office/drawing/2014/main" id="{7431ED78-09BB-1C45-A1FC-D74D157883C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69937" y="2280862"/>
            <a:ext cx="724878" cy="724878"/>
          </a:xfrm>
          <a:prstGeom prst="rect">
            <a:avLst/>
          </a:prstGeom>
        </p:spPr>
      </p:pic>
      <p:pic>
        <p:nvPicPr>
          <p:cNvPr id="11" name="Exc" descr="Exclamation mark">
            <a:extLst>
              <a:ext uri="{FF2B5EF4-FFF2-40B4-BE49-F238E27FC236}">
                <a16:creationId xmlns:a16="http://schemas.microsoft.com/office/drawing/2014/main" id="{D873170D-249F-BD45-ABBD-CFF061A97FD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23028" y="838797"/>
            <a:ext cx="628494" cy="499836"/>
          </a:xfrm>
          <a:prstGeom prst="rect">
            <a:avLst/>
          </a:prstGeom>
        </p:spPr>
      </p:pic>
      <p:pic>
        <p:nvPicPr>
          <p:cNvPr id="12" name="Exc" descr="Exclamation mark">
            <a:extLst>
              <a:ext uri="{FF2B5EF4-FFF2-40B4-BE49-F238E27FC236}">
                <a16:creationId xmlns:a16="http://schemas.microsoft.com/office/drawing/2014/main" id="{4704E033-F5D7-E445-9471-22A104D135C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23028" y="1415640"/>
            <a:ext cx="628494" cy="499836"/>
          </a:xfrm>
          <a:prstGeom prst="rect">
            <a:avLst/>
          </a:prstGeom>
        </p:spPr>
      </p:pic>
      <p:pic>
        <p:nvPicPr>
          <p:cNvPr id="13" name="Exc" descr="Exclamation mark">
            <a:extLst>
              <a:ext uri="{FF2B5EF4-FFF2-40B4-BE49-F238E27FC236}">
                <a16:creationId xmlns:a16="http://schemas.microsoft.com/office/drawing/2014/main" id="{56BA49B3-56D7-4D4F-90D2-245658EBB4B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118129" y="1810303"/>
            <a:ext cx="628494" cy="499836"/>
          </a:xfrm>
          <a:prstGeom prst="rect">
            <a:avLst/>
          </a:prstGeom>
        </p:spPr>
      </p:pic>
      <p:sp>
        <p:nvSpPr>
          <p:cNvPr id="15" name="Citation">
            <a:extLst>
              <a:ext uri="{FF2B5EF4-FFF2-40B4-BE49-F238E27FC236}">
                <a16:creationId xmlns:a16="http://schemas.microsoft.com/office/drawing/2014/main" id="{6D49A287-22D3-E44B-A336-B351B71AA833}"/>
              </a:ext>
            </a:extLst>
          </p:cNvPr>
          <p:cNvSpPr/>
          <p:nvPr/>
        </p:nvSpPr>
        <p:spPr>
          <a:xfrm>
            <a:off x="6794815" y="5336901"/>
            <a:ext cx="1745991" cy="445635"/>
          </a:xfrm>
          <a:prstGeom prst="rect">
            <a:avLst/>
          </a:prstGeom>
        </p:spPr>
        <p:txBody>
          <a:bodyPr wrap="none">
            <a:spAutoFit/>
          </a:bodyPr>
          <a:lstStyle/>
          <a:p>
            <a:r>
              <a:rPr lang="en-US" sz="2800" i="1" kern="0" dirty="0">
                <a:latin typeface="Calibri" panose="020F0502020204030204" pitchFamily="34" charset="0"/>
                <a:cs typeface="Calibri" panose="020F0502020204030204" pitchFamily="34" charset="0"/>
              </a:rPr>
              <a:t>[Cox 2007]</a:t>
            </a:r>
            <a:endParaRPr lang="en-US" sz="2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1102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2" grpId="0" animBg="1"/>
      <p:bldP spid="14" grpId="0" build="p"/>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D0B7053-421B-284C-A52B-A41F38F4624D}"/>
              </a:ext>
            </a:extLst>
          </p:cNvPr>
          <p:cNvSpPr>
            <a:spLocks noGrp="1"/>
          </p:cNvSpPr>
          <p:nvPr>
            <p:ph type="title"/>
          </p:nvPr>
        </p:nvSpPr>
        <p:spPr/>
        <p:txBody>
          <a:bodyPr/>
          <a:lstStyle/>
          <a:p>
            <a:r>
              <a:rPr lang="en-US" dirty="0"/>
              <a:t>Experimental design</a:t>
            </a:r>
          </a:p>
        </p:txBody>
      </p:sp>
      <p:grpSp>
        <p:nvGrpSpPr>
          <p:cNvPr id="102" name="All languages">
            <a:extLst>
              <a:ext uri="{FF2B5EF4-FFF2-40B4-BE49-F238E27FC236}">
                <a16:creationId xmlns:a16="http://schemas.microsoft.com/office/drawing/2014/main" id="{96275607-B761-E043-93F8-BA2DF2E041F9}"/>
              </a:ext>
            </a:extLst>
          </p:cNvPr>
          <p:cNvGrpSpPr/>
          <p:nvPr/>
        </p:nvGrpSpPr>
        <p:grpSpPr>
          <a:xfrm>
            <a:off x="1338890" y="2558302"/>
            <a:ext cx="6466219" cy="4121512"/>
            <a:chOff x="503421" y="2210714"/>
            <a:chExt cx="6466219" cy="4121512"/>
          </a:xfrm>
        </p:grpSpPr>
        <p:pic>
          <p:nvPicPr>
            <p:cNvPr id="25" name="Engine" descr="Image result for locomotive cartoon">
              <a:extLst>
                <a:ext uri="{FF2B5EF4-FFF2-40B4-BE49-F238E27FC236}">
                  <a16:creationId xmlns:a16="http://schemas.microsoft.com/office/drawing/2014/main" id="{8CFC08A9-7129-1947-97E6-359C57481074}"/>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764169" y="2723032"/>
              <a:ext cx="1305269" cy="140799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toy, drawing&#10;&#10;Description automatically generated">
              <a:extLst>
                <a:ext uri="{FF2B5EF4-FFF2-40B4-BE49-F238E27FC236}">
                  <a16:creationId xmlns:a16="http://schemas.microsoft.com/office/drawing/2014/main" id="{4F89AEFB-AC83-7645-9C2B-8AE7BEF9B06D}"/>
                </a:ext>
              </a:extLst>
            </p:cNvPr>
            <p:cNvPicPr>
              <a:picLocks noChangeAspect="1"/>
            </p:cNvPicPr>
            <p:nvPr/>
          </p:nvPicPr>
          <p:blipFill rotWithShape="1">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2497990" y="3053071"/>
              <a:ext cx="1060993" cy="768599"/>
            </a:xfrm>
            <a:prstGeom prst="rect">
              <a:avLst/>
            </a:prstGeom>
          </p:spPr>
        </p:pic>
        <p:pic>
          <p:nvPicPr>
            <p:cNvPr id="21" name="Picture 20">
              <a:extLst>
                <a:ext uri="{FF2B5EF4-FFF2-40B4-BE49-F238E27FC236}">
                  <a16:creationId xmlns:a16="http://schemas.microsoft.com/office/drawing/2014/main" id="{16CABDB2-9EA3-E747-A7B8-D4E7DB7021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620038" y="2875030"/>
              <a:ext cx="1208519" cy="1024220"/>
            </a:xfrm>
            <a:prstGeom prst="rect">
              <a:avLst/>
            </a:prstGeom>
          </p:spPr>
        </p:pic>
        <p:pic>
          <p:nvPicPr>
            <p:cNvPr id="28" name="Picture 27">
              <a:extLst>
                <a:ext uri="{FF2B5EF4-FFF2-40B4-BE49-F238E27FC236}">
                  <a16:creationId xmlns:a16="http://schemas.microsoft.com/office/drawing/2014/main" id="{C5A65B9D-D95F-4940-9156-5D5607286CC8}"/>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377" b="89532" l="9524" r="96742">
                          <a14:foregroundMark x1="66667" y1="22865" x2="70927" y2="16529"/>
                          <a14:foregroundMark x1="78697" y1="17906" x2="72932" y2="17906"/>
                          <a14:foregroundMark x1="76942" y1="18457" x2="78195" y2="25620"/>
                          <a14:foregroundMark x1="85965" y1="46281" x2="96992" y2="63912"/>
                          <a14:foregroundMark x1="96992" y1="63912" x2="86216" y2="66391"/>
                          <a14:foregroundMark x1="55639" y1="51240" x2="59148" y2="52617"/>
                          <a14:foregroundMark x1="53885" y1="7713" x2="57143" y2="7989"/>
                          <a14:foregroundMark x1="62907" y1="1377" x2="66165" y2="7989"/>
                          <a14:backgroundMark x1="14035" y1="63636" x2="43860" y2="90909"/>
                          <a14:backgroundMark x1="43860" y1="90909" x2="63158" y2="84022"/>
                          <a14:backgroundMark x1="63158" y1="84022" x2="44110" y2="85124"/>
                          <a14:backgroundMark x1="44110" y1="85124" x2="28822" y2="71625"/>
                          <a14:backgroundMark x1="28822" y1="71625" x2="13283" y2="68044"/>
                        </a14:backgroundRemoval>
                      </a14:imgEffect>
                    </a14:imgLayer>
                  </a14:imgProps>
                </a:ext>
                <a:ext uri="{28A0092B-C50C-407E-A947-70E740481C1C}">
                  <a14:useLocalDpi xmlns:a14="http://schemas.microsoft.com/office/drawing/2010/main"/>
                </a:ext>
              </a:extLst>
            </a:blip>
            <a:stretch>
              <a:fillRect/>
            </a:stretch>
          </p:blipFill>
          <p:spPr>
            <a:xfrm>
              <a:off x="3689765" y="2863526"/>
              <a:ext cx="1511418" cy="1374707"/>
            </a:xfrm>
            <a:prstGeom prst="rect">
              <a:avLst/>
            </a:prstGeom>
          </p:spPr>
        </p:pic>
        <p:pic>
          <p:nvPicPr>
            <p:cNvPr id="29" name="Picture 28">
              <a:extLst>
                <a:ext uri="{FF2B5EF4-FFF2-40B4-BE49-F238E27FC236}">
                  <a16:creationId xmlns:a16="http://schemas.microsoft.com/office/drawing/2014/main" id="{DC5D2C4E-8682-CE45-9424-CFEF542CF00E}"/>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2083" b="89881" l="9524" r="98246">
                          <a14:foregroundMark x1="65163" y1="1190" x2="74937" y2="47619"/>
                          <a14:foregroundMark x1="74937" y1="47619" x2="94987" y2="55655"/>
                          <a14:foregroundMark x1="94987" y1="55655" x2="79198" y2="68452"/>
                          <a14:foregroundMark x1="79198" y1="68452" x2="77945" y2="82738"/>
                          <a14:foregroundMark x1="85464" y1="63690" x2="98496" y2="61310"/>
                          <a14:foregroundMark x1="76190" y1="18750" x2="81955" y2="28869"/>
                          <a14:foregroundMark x1="81704" y1="24107" x2="74937" y2="19643"/>
                          <a14:foregroundMark x1="78195" y1="19048" x2="82456" y2="25000"/>
                          <a14:foregroundMark x1="64160" y1="2083" x2="72682" y2="2083"/>
                          <a14:backgroundMark x1="12531" y1="67560" x2="28070" y2="81845"/>
                          <a14:backgroundMark x1="28070" y1="81845" x2="50125" y2="83036"/>
                          <a14:backgroundMark x1="50125" y1="83036" x2="69424" y2="80655"/>
                          <a14:backgroundMark x1="69424" y1="80655" x2="49373" y2="84524"/>
                          <a14:backgroundMark x1="49373" y1="84524" x2="29323" y2="80357"/>
                          <a14:backgroundMark x1="29323" y1="80357" x2="14286" y2="67857"/>
                        </a14:backgroundRemoval>
                      </a14:imgEffect>
                    </a14:imgLayer>
                  </a14:imgProps>
                </a:ext>
                <a:ext uri="{28A0092B-C50C-407E-A947-70E740481C1C}">
                  <a14:useLocalDpi xmlns:a14="http://schemas.microsoft.com/office/drawing/2010/main"/>
                </a:ext>
              </a:extLst>
            </a:blip>
            <a:stretch>
              <a:fillRect/>
            </a:stretch>
          </p:blipFill>
          <p:spPr>
            <a:xfrm>
              <a:off x="3472343" y="4872702"/>
              <a:ext cx="1728840" cy="1459524"/>
            </a:xfrm>
            <a:prstGeom prst="rect">
              <a:avLst/>
            </a:prstGeom>
          </p:spPr>
        </p:pic>
        <p:pic>
          <p:nvPicPr>
            <p:cNvPr id="30" name="Picture 29">
              <a:extLst>
                <a:ext uri="{FF2B5EF4-FFF2-40B4-BE49-F238E27FC236}">
                  <a16:creationId xmlns:a16="http://schemas.microsoft.com/office/drawing/2014/main" id="{84B273C9-580E-BF4D-8C7A-35D5C69D9284}"/>
                </a:ext>
              </a:extLst>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2426" b="89488" l="10000" r="96250">
                          <a14:foregroundMark x1="57000" y1="14825" x2="60750" y2="14016"/>
                          <a14:foregroundMark x1="55500" y1="2426" x2="60000" y2="2695"/>
                          <a14:foregroundMark x1="60000" y1="2426" x2="61000" y2="4313"/>
                          <a14:foregroundMark x1="55750" y1="21294" x2="61000" y2="24528"/>
                          <a14:foregroundMark x1="71750" y1="19677" x2="75750" y2="30189"/>
                          <a14:foregroundMark x1="70750" y1="15094" x2="75250" y2="22642"/>
                          <a14:foregroundMark x1="68750" y1="16712" x2="63250" y2="16981"/>
                          <a14:foregroundMark x1="95250" y1="67925" x2="96250" y2="65768"/>
                          <a14:foregroundMark x1="26750" y1="21294" x2="34500" y2="21833"/>
                          <a14:backgroundMark x1="15261" y1="62771" x2="38554" y2="83983"/>
                        </a14:backgroundRemoval>
                      </a14:imgEffect>
                    </a14:imgLayer>
                  </a14:imgProps>
                </a:ext>
                <a:ext uri="{28A0092B-C50C-407E-A947-70E740481C1C}">
                  <a14:useLocalDpi xmlns:a14="http://schemas.microsoft.com/office/drawing/2010/main"/>
                </a:ext>
              </a:extLst>
            </a:blip>
            <a:stretch>
              <a:fillRect/>
            </a:stretch>
          </p:blipFill>
          <p:spPr>
            <a:xfrm>
              <a:off x="2053281" y="4809748"/>
              <a:ext cx="1519014" cy="1405088"/>
            </a:xfrm>
            <a:prstGeom prst="rect">
              <a:avLst/>
            </a:prstGeom>
          </p:spPr>
        </p:pic>
        <p:pic>
          <p:nvPicPr>
            <p:cNvPr id="31" name="Picture 30">
              <a:extLst>
                <a:ext uri="{FF2B5EF4-FFF2-40B4-BE49-F238E27FC236}">
                  <a16:creationId xmlns:a16="http://schemas.microsoft.com/office/drawing/2014/main" id="{E464B7E9-0CAD-044D-A45F-29CB3B5F195B}"/>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2186" b="89891" l="9524" r="96241">
                          <a14:foregroundMark x1="35088" y1="31148" x2="36591" y2="36885"/>
                          <a14:foregroundMark x1="38346" y1="29235" x2="36090" y2="22678"/>
                          <a14:foregroundMark x1="54637" y1="2186" x2="54637" y2="3279"/>
                          <a14:foregroundMark x1="65915" y1="55464" x2="80585" y2="52479"/>
                          <a14:foregroundMark x1="87777" y1="54588" x2="88972" y2="55738"/>
                          <a14:foregroundMark x1="92481" y1="58470" x2="88722" y2="63388"/>
                          <a14:foregroundMark x1="96241" y1="59563" x2="96241" y2="59563"/>
                          <a14:foregroundMark x1="84712" y1="55738" x2="87218" y2="56284"/>
                          <a14:backgroundMark x1="10526" y1="54372" x2="39599" y2="84153"/>
                          <a14:backgroundMark x1="39599" y1="84153" x2="21303" y2="76503"/>
                          <a14:backgroundMark x1="21303" y1="76503" x2="10526" y2="58470"/>
                          <a14:backgroundMark x1="10526" y1="58470" x2="10276" y2="54645"/>
                          <a14:backgroundMark x1="81704" y1="50820" x2="85213" y2="51639"/>
                          <a14:backgroundMark x1="83709" y1="51639" x2="86466" y2="52732"/>
                          <a14:backgroundMark x1="83709" y1="52732" x2="86560" y2="52971"/>
                          <a14:backgroundMark x1="85464" y1="52732" x2="86265" y2="53412"/>
                        </a14:backgroundRemoval>
                      </a14:imgEffect>
                    </a14:imgLayer>
                  </a14:imgProps>
                </a:ext>
                <a:ext uri="{28A0092B-C50C-407E-A947-70E740481C1C}">
                  <a14:useLocalDpi xmlns:a14="http://schemas.microsoft.com/office/drawing/2010/main"/>
                </a:ext>
              </a:extLst>
            </a:blip>
            <a:stretch>
              <a:fillRect/>
            </a:stretch>
          </p:blipFill>
          <p:spPr>
            <a:xfrm>
              <a:off x="503421" y="4724778"/>
              <a:ext cx="1511419" cy="1389897"/>
            </a:xfrm>
            <a:prstGeom prst="rect">
              <a:avLst/>
            </a:prstGeom>
          </p:spPr>
        </p:pic>
        <p:pic>
          <p:nvPicPr>
            <p:cNvPr id="35" name="Picture 34">
              <a:extLst>
                <a:ext uri="{FF2B5EF4-FFF2-40B4-BE49-F238E27FC236}">
                  <a16:creationId xmlns:a16="http://schemas.microsoft.com/office/drawing/2014/main" id="{0293C04F-C4A4-6448-B13D-BD1268AB4BB7}"/>
                </a:ext>
              </a:extLst>
            </p:cNvPr>
            <p:cNvPicPr>
              <a:picLocks noChangeAspect="1"/>
            </p:cNvPicPr>
            <p:nvPr/>
          </p:nvPicPr>
          <p:blipFill>
            <a:blip r:embed="rId16" cstate="email">
              <a:alphaModFix/>
              <a:extLst>
                <a:ext uri="{BEBA8EAE-BF5A-486C-A8C5-ECC9F3942E4B}">
                  <a14:imgProps xmlns:a14="http://schemas.microsoft.com/office/drawing/2010/main">
                    <a14:imgLayer r:embed="rId17">
                      <a14:imgEffect>
                        <a14:backgroundRemoval t="4131" b="92308" l="275" r="96566">
                          <a14:foregroundMark x1="55769" y1="45726" x2="66621" y2="42165"/>
                          <a14:foregroundMark x1="66621" y1="42165" x2="36951" y2="57835"/>
                          <a14:foregroundMark x1="36951" y1="57835" x2="35989" y2="53989"/>
                          <a14:foregroundMark x1="3709" y1="34900" x2="3709" y2="58120"/>
                          <a14:foregroundMark x1="3709" y1="58120" x2="12775" y2="49145"/>
                          <a14:foregroundMark x1="12775" y1="49145" x2="10165" y2="37179"/>
                          <a14:foregroundMark x1="10165" y1="37179" x2="3159" y2="34900"/>
                          <a14:foregroundMark x1="687" y1="61111" x2="412" y2="63105"/>
                          <a14:foregroundMark x1="48901" y1="90171" x2="51374" y2="92023"/>
                          <a14:foregroundMark x1="33654" y1="92023" x2="39973" y2="92308"/>
                          <a14:foregroundMark x1="92170" y1="80199" x2="96566" y2="86040"/>
                          <a14:foregroundMark x1="64698" y1="42165" x2="70742" y2="47578"/>
                          <a14:foregroundMark x1="51648" y1="3134" x2="53846" y2="13960"/>
                          <a14:foregroundMark x1="53846" y1="13960" x2="52060" y2="4131"/>
                        </a14:backgroundRemoval>
                      </a14:imgEffect>
                    </a14:imgLayer>
                  </a14:imgProps>
                </a:ext>
                <a:ext uri="{28A0092B-C50C-407E-A947-70E740481C1C}">
                  <a14:useLocalDpi xmlns:a14="http://schemas.microsoft.com/office/drawing/2010/main"/>
                </a:ext>
              </a:extLst>
            </a:blip>
            <a:stretch>
              <a:fillRect/>
            </a:stretch>
          </p:blipFill>
          <p:spPr>
            <a:xfrm>
              <a:off x="5613765" y="4828711"/>
              <a:ext cx="1355875" cy="1307451"/>
            </a:xfrm>
            <a:prstGeom prst="rect">
              <a:avLst/>
            </a:prstGeom>
            <a:noFill/>
          </p:spPr>
        </p:pic>
        <p:pic>
          <p:nvPicPr>
            <p:cNvPr id="36" name="Picture 35">
              <a:extLst>
                <a:ext uri="{FF2B5EF4-FFF2-40B4-BE49-F238E27FC236}">
                  <a16:creationId xmlns:a16="http://schemas.microsoft.com/office/drawing/2014/main" id="{480D93CB-AB6A-844D-BE23-0B9EFA0A8D60}"/>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095211" y="2210714"/>
              <a:ext cx="475001" cy="738345"/>
            </a:xfrm>
            <a:prstGeom prst="rect">
              <a:avLst/>
            </a:prstGeom>
          </p:spPr>
        </p:pic>
        <p:pic>
          <p:nvPicPr>
            <p:cNvPr id="37" name="Picture 36">
              <a:extLst>
                <a:ext uri="{FF2B5EF4-FFF2-40B4-BE49-F238E27FC236}">
                  <a16:creationId xmlns:a16="http://schemas.microsoft.com/office/drawing/2014/main" id="{AE3DEA89-8EFE-8542-A9FB-4ABBBD980F0C}"/>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4348381" y="2220603"/>
              <a:ext cx="557592" cy="560092"/>
            </a:xfrm>
            <a:prstGeom prst="rect">
              <a:avLst/>
            </a:prstGeom>
          </p:spPr>
        </p:pic>
        <p:pic>
          <p:nvPicPr>
            <p:cNvPr id="38" name="Picture 37">
              <a:extLst>
                <a:ext uri="{FF2B5EF4-FFF2-40B4-BE49-F238E27FC236}">
                  <a16:creationId xmlns:a16="http://schemas.microsoft.com/office/drawing/2014/main" id="{ADF38F53-70B0-E048-92AF-D75DCA083B34}"/>
                </a:ext>
              </a:extLst>
            </p:cNvPr>
            <p:cNvPicPr>
              <a:picLocks noChangeAspect="1"/>
            </p:cNvPicPr>
            <p:nvPr/>
          </p:nvPicPr>
          <p:blipFill rotWithShape="1">
            <a:blip r:embed="rId20" cstate="email">
              <a:extLst>
                <a:ext uri="{BEBA8EAE-BF5A-486C-A8C5-ECC9F3942E4B}">
                  <a14:imgProps xmlns:a14="http://schemas.microsoft.com/office/drawing/2010/main">
                    <a14:imgLayer r:embed="rId21">
                      <a14:imgEffect>
                        <a14:backgroundRemoval t="8791" b="94505" l="5376" r="89247">
                          <a14:foregroundMark x1="30108" y1="8791" x2="46237" y2="60440"/>
                          <a14:foregroundMark x1="27957" y1="24176" x2="60215" y2="90110"/>
                          <a14:foregroundMark x1="5376" y1="39560" x2="45161" y2="92308"/>
                          <a14:foregroundMark x1="30108" y1="95604" x2="56989" y2="93407"/>
                          <a14:backgroundMark x1="10753" y1="96703" x2="1075" y2="92308"/>
                        </a14:backgroundRemoval>
                      </a14:imgEffect>
                    </a14:imgLayer>
                  </a14:imgProps>
                </a:ext>
                <a:ext uri="{28A0092B-C50C-407E-A947-70E740481C1C}">
                  <a14:useLocalDpi xmlns:a14="http://schemas.microsoft.com/office/drawing/2010/main"/>
                </a:ext>
              </a:extLst>
            </a:blip>
            <a:srcRect/>
            <a:stretch/>
          </p:blipFill>
          <p:spPr>
            <a:xfrm>
              <a:off x="2658744" y="4081304"/>
              <a:ext cx="602470" cy="585433"/>
            </a:xfrm>
            <a:prstGeom prst="rect">
              <a:avLst/>
            </a:prstGeom>
          </p:spPr>
        </p:pic>
        <p:pic>
          <p:nvPicPr>
            <p:cNvPr id="39" name="Picture 38">
              <a:extLst>
                <a:ext uri="{FF2B5EF4-FFF2-40B4-BE49-F238E27FC236}">
                  <a16:creationId xmlns:a16="http://schemas.microsoft.com/office/drawing/2014/main" id="{BE9FF06D-8123-BA46-BE20-85B100E4FE22}"/>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323143" y="2334722"/>
              <a:ext cx="501528" cy="501528"/>
            </a:xfrm>
            <a:prstGeom prst="rect">
              <a:avLst/>
            </a:prstGeom>
          </p:spPr>
        </p:pic>
        <p:pic>
          <p:nvPicPr>
            <p:cNvPr id="40" name="Picture 39">
              <a:extLst>
                <a:ext uri="{FF2B5EF4-FFF2-40B4-BE49-F238E27FC236}">
                  <a16:creationId xmlns:a16="http://schemas.microsoft.com/office/drawing/2014/main" id="{6DB37294-D46E-9C4D-8F1C-C317C68AA165}"/>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848496" y="4016674"/>
              <a:ext cx="949295" cy="512617"/>
            </a:xfrm>
            <a:prstGeom prst="rect">
              <a:avLst/>
            </a:prstGeom>
          </p:spPr>
        </p:pic>
        <p:pic>
          <p:nvPicPr>
            <p:cNvPr id="41" name="Picture 40">
              <a:extLst>
                <a:ext uri="{FF2B5EF4-FFF2-40B4-BE49-F238E27FC236}">
                  <a16:creationId xmlns:a16="http://schemas.microsoft.com/office/drawing/2014/main" id="{28F0A765-BC3E-9147-A709-72B7BFD31757}"/>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6058424" y="2213651"/>
              <a:ext cx="475001" cy="520932"/>
            </a:xfrm>
            <a:prstGeom prst="rect">
              <a:avLst/>
            </a:prstGeom>
          </p:spPr>
        </p:pic>
        <p:pic>
          <p:nvPicPr>
            <p:cNvPr id="42" name="Picture 41">
              <a:extLst>
                <a:ext uri="{FF2B5EF4-FFF2-40B4-BE49-F238E27FC236}">
                  <a16:creationId xmlns:a16="http://schemas.microsoft.com/office/drawing/2014/main" id="{A453A922-C5B6-5B4F-88A3-A263900161A1}"/>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122690" y="4233456"/>
              <a:ext cx="454809" cy="454809"/>
            </a:xfrm>
            <a:prstGeom prst="rect">
              <a:avLst/>
            </a:prstGeom>
          </p:spPr>
        </p:pic>
        <p:pic>
          <p:nvPicPr>
            <p:cNvPr id="43" name="Picture 42">
              <a:extLst>
                <a:ext uri="{FF2B5EF4-FFF2-40B4-BE49-F238E27FC236}">
                  <a16:creationId xmlns:a16="http://schemas.microsoft.com/office/drawing/2014/main" id="{D0E71ECD-1DCF-4A4A-80A8-246B996752B3}"/>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4475662" y="4159009"/>
              <a:ext cx="334420" cy="454811"/>
            </a:xfrm>
            <a:prstGeom prst="rect">
              <a:avLst/>
            </a:prstGeom>
          </p:spPr>
        </p:pic>
      </p:grpSp>
      <p:grpSp>
        <p:nvGrpSpPr>
          <p:cNvPr id="101" name="Standard detectors">
            <a:extLst>
              <a:ext uri="{FF2B5EF4-FFF2-40B4-BE49-F238E27FC236}">
                <a16:creationId xmlns:a16="http://schemas.microsoft.com/office/drawing/2014/main" id="{56C76FCA-0F4A-4F42-9304-4E7B8B79679E}"/>
              </a:ext>
            </a:extLst>
          </p:cNvPr>
          <p:cNvGrpSpPr/>
          <p:nvPr/>
        </p:nvGrpSpPr>
        <p:grpSpPr>
          <a:xfrm>
            <a:off x="329625" y="1005853"/>
            <a:ext cx="7403777" cy="1107281"/>
            <a:chOff x="329625" y="1005853"/>
            <a:chExt cx="7403777" cy="1107281"/>
          </a:xfrm>
        </p:grpSpPr>
        <p:pic>
          <p:nvPicPr>
            <p:cNvPr id="44" name="SL regex detectors" descr="Image result for power puff girls cartoon">
              <a:extLst>
                <a:ext uri="{FF2B5EF4-FFF2-40B4-BE49-F238E27FC236}">
                  <a16:creationId xmlns:a16="http://schemas.microsoft.com/office/drawing/2014/main" id="{0035E770-35A4-6641-BD7B-48BDADE1FC64}"/>
                </a:ext>
              </a:extLst>
            </p:cNvPr>
            <p:cNvPicPr>
              <a:picLocks noChangeAspect="1" noChangeArrowheads="1"/>
            </p:cNvPicPr>
            <p:nvPr/>
          </p:nvPicPr>
          <p:blipFill rotWithShape="1">
            <a:blip r:embed="rId27" cstate="email">
              <a:extLst>
                <a:ext uri="{28A0092B-C50C-407E-A947-70E740481C1C}">
                  <a14:useLocalDpi xmlns:a14="http://schemas.microsoft.com/office/drawing/2010/main"/>
                </a:ext>
              </a:extLst>
            </a:blip>
            <a:srcRect/>
            <a:stretch/>
          </p:blipFill>
          <p:spPr bwMode="auto">
            <a:xfrm>
              <a:off x="3981831" y="1086004"/>
              <a:ext cx="1552790" cy="861467"/>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1AADEF97-11D3-BF4F-AAFB-BC70E018464E}"/>
                </a:ext>
              </a:extLst>
            </p:cNvPr>
            <p:cNvSpPr txBox="1"/>
            <p:nvPr/>
          </p:nvSpPr>
          <p:spPr>
            <a:xfrm>
              <a:off x="329625" y="1367434"/>
              <a:ext cx="1418915" cy="319446"/>
            </a:xfrm>
            <a:prstGeom prst="rect">
              <a:avLst/>
            </a:prstGeom>
            <a:noFill/>
          </p:spPr>
          <p:txBody>
            <a:bodyPr wrap="none" rtlCol="0">
              <a:spAutoFit/>
            </a:bodyPr>
            <a:lstStyle/>
            <a:p>
              <a:r>
                <a:rPr lang="en-US" sz="1800" dirty="0">
                  <a:latin typeface="Calibri" panose="020F0502020204030204" pitchFamily="34" charset="0"/>
                </a:rPr>
                <a:t>537K regexes</a:t>
              </a:r>
            </a:p>
          </p:txBody>
        </p:sp>
        <p:grpSp>
          <p:nvGrpSpPr>
            <p:cNvPr id="59" name="Labeled regexes - JS">
              <a:extLst>
                <a:ext uri="{FF2B5EF4-FFF2-40B4-BE49-F238E27FC236}">
                  <a16:creationId xmlns:a16="http://schemas.microsoft.com/office/drawing/2014/main" id="{998DDF96-EBDB-8542-BD5F-5593207810FD}"/>
                </a:ext>
              </a:extLst>
            </p:cNvPr>
            <p:cNvGrpSpPr/>
            <p:nvPr/>
          </p:nvGrpSpPr>
          <p:grpSpPr>
            <a:xfrm>
              <a:off x="6969640" y="1005853"/>
              <a:ext cx="763762" cy="1107281"/>
              <a:chOff x="3532081" y="3826688"/>
              <a:chExt cx="763762" cy="1107281"/>
            </a:xfrm>
          </p:grpSpPr>
          <p:sp>
            <p:nvSpPr>
              <p:cNvPr id="60" name="Rounded Rectangle 59">
                <a:extLst>
                  <a:ext uri="{FF2B5EF4-FFF2-40B4-BE49-F238E27FC236}">
                    <a16:creationId xmlns:a16="http://schemas.microsoft.com/office/drawing/2014/main" id="{7CF41DA0-0931-3242-ACD1-345B9A2C5A95}"/>
                  </a:ext>
                </a:extLst>
              </p:cNvPr>
              <p:cNvSpPr/>
              <p:nvPr/>
            </p:nvSpPr>
            <p:spPr bwMode="auto">
              <a:xfrm>
                <a:off x="3637237" y="3917383"/>
                <a:ext cx="553449" cy="86309"/>
              </a:xfrm>
              <a:prstGeom prst="roundRect">
                <a:avLst/>
              </a:prstGeom>
              <a:solidFill>
                <a:srgbClr val="FFF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61" name="Rounded Rectangle 60">
                <a:extLst>
                  <a:ext uri="{FF2B5EF4-FFF2-40B4-BE49-F238E27FC236}">
                    <a16:creationId xmlns:a16="http://schemas.microsoft.com/office/drawing/2014/main" id="{5D8DA036-DBB6-AA41-A499-5082B131B8E6}"/>
                  </a:ext>
                </a:extLst>
              </p:cNvPr>
              <p:cNvSpPr/>
              <p:nvPr/>
            </p:nvSpPr>
            <p:spPr bwMode="auto">
              <a:xfrm>
                <a:off x="3637236" y="4081706"/>
                <a:ext cx="553449" cy="86309"/>
              </a:xfrm>
              <a:prstGeom prst="roundRect">
                <a:avLst/>
              </a:prstGeom>
              <a:solidFill>
                <a:srgbClr val="008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62" name="Rounded Rectangle 61">
                <a:extLst>
                  <a:ext uri="{FF2B5EF4-FFF2-40B4-BE49-F238E27FC236}">
                    <a16:creationId xmlns:a16="http://schemas.microsoft.com/office/drawing/2014/main" id="{96D6D619-8FD5-6C4E-8C28-C3E65F28F3C6}"/>
                  </a:ext>
                </a:extLst>
              </p:cNvPr>
              <p:cNvSpPr/>
              <p:nvPr/>
            </p:nvSpPr>
            <p:spPr bwMode="auto">
              <a:xfrm>
                <a:off x="3637236" y="4246029"/>
                <a:ext cx="553449" cy="86309"/>
              </a:xfrm>
              <a:prstGeom prst="roundRect">
                <a:avLst/>
              </a:prstGeom>
              <a:solidFill>
                <a:srgbClr val="FFF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63" name="Rounded Rectangle 62">
                <a:extLst>
                  <a:ext uri="{FF2B5EF4-FFF2-40B4-BE49-F238E27FC236}">
                    <a16:creationId xmlns:a16="http://schemas.microsoft.com/office/drawing/2014/main" id="{AA8B086D-6CCA-7342-856E-7794672EEF02}"/>
                  </a:ext>
                </a:extLst>
              </p:cNvPr>
              <p:cNvSpPr/>
              <p:nvPr/>
            </p:nvSpPr>
            <p:spPr bwMode="auto">
              <a:xfrm>
                <a:off x="3637235" y="4410352"/>
                <a:ext cx="553449" cy="86309"/>
              </a:xfrm>
              <a:prstGeom prst="roundRect">
                <a:avLst/>
              </a:prstGeom>
              <a:solidFill>
                <a:srgbClr val="FFF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64" name="Rounded Rectangle 63">
                <a:extLst>
                  <a:ext uri="{FF2B5EF4-FFF2-40B4-BE49-F238E27FC236}">
                    <a16:creationId xmlns:a16="http://schemas.microsoft.com/office/drawing/2014/main" id="{E4A0845B-FFD1-4345-9F00-4A68700F9B93}"/>
                  </a:ext>
                </a:extLst>
              </p:cNvPr>
              <p:cNvSpPr/>
              <p:nvPr/>
            </p:nvSpPr>
            <p:spPr bwMode="auto">
              <a:xfrm>
                <a:off x="3637237" y="4574675"/>
                <a:ext cx="553449" cy="86309"/>
              </a:xfrm>
              <a:prstGeom prst="roundRect">
                <a:avLst/>
              </a:prstGeom>
              <a:solidFill>
                <a:srgbClr val="008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65" name="Rounded Rectangle 64">
                <a:extLst>
                  <a:ext uri="{FF2B5EF4-FFF2-40B4-BE49-F238E27FC236}">
                    <a16:creationId xmlns:a16="http://schemas.microsoft.com/office/drawing/2014/main" id="{098F9AE2-1D10-0043-BE76-67CAD2CE44E3}"/>
                  </a:ext>
                </a:extLst>
              </p:cNvPr>
              <p:cNvSpPr/>
              <p:nvPr/>
            </p:nvSpPr>
            <p:spPr bwMode="auto">
              <a:xfrm>
                <a:off x="3637236" y="4738998"/>
                <a:ext cx="553449" cy="86309"/>
              </a:xfrm>
              <a:prstGeom prst="roundRect">
                <a:avLst/>
              </a:prstGeom>
              <a:solidFill>
                <a:srgbClr val="008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66" name="Rounded Rectangle 65">
                <a:extLst>
                  <a:ext uri="{FF2B5EF4-FFF2-40B4-BE49-F238E27FC236}">
                    <a16:creationId xmlns:a16="http://schemas.microsoft.com/office/drawing/2014/main" id="{F749EABB-228E-2649-B488-1C357C1A4EF4}"/>
                  </a:ext>
                </a:extLst>
              </p:cNvPr>
              <p:cNvSpPr/>
              <p:nvPr/>
            </p:nvSpPr>
            <p:spPr bwMode="auto">
              <a:xfrm>
                <a:off x="3532081" y="3826688"/>
                <a:ext cx="763762" cy="1107281"/>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68" name="Labeled regexes - JS">
              <a:extLst>
                <a:ext uri="{FF2B5EF4-FFF2-40B4-BE49-F238E27FC236}">
                  <a16:creationId xmlns:a16="http://schemas.microsoft.com/office/drawing/2014/main" id="{DF620180-D3D0-C44C-8ADD-297E738B1026}"/>
                </a:ext>
              </a:extLst>
            </p:cNvPr>
            <p:cNvGrpSpPr/>
            <p:nvPr/>
          </p:nvGrpSpPr>
          <p:grpSpPr>
            <a:xfrm>
              <a:off x="1783050" y="1005853"/>
              <a:ext cx="763762" cy="1107281"/>
              <a:chOff x="3532081" y="3826688"/>
              <a:chExt cx="763762" cy="1107281"/>
            </a:xfrm>
          </p:grpSpPr>
          <p:sp>
            <p:nvSpPr>
              <p:cNvPr id="69" name="Rounded Rectangle 68">
                <a:extLst>
                  <a:ext uri="{FF2B5EF4-FFF2-40B4-BE49-F238E27FC236}">
                    <a16:creationId xmlns:a16="http://schemas.microsoft.com/office/drawing/2014/main" id="{E387882E-AB75-0241-85F2-82D773B228CC}"/>
                  </a:ext>
                </a:extLst>
              </p:cNvPr>
              <p:cNvSpPr/>
              <p:nvPr/>
            </p:nvSpPr>
            <p:spPr bwMode="auto">
              <a:xfrm>
                <a:off x="3637237" y="3917383"/>
                <a:ext cx="553449" cy="86309"/>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0" name="Rounded Rectangle 69">
                <a:extLst>
                  <a:ext uri="{FF2B5EF4-FFF2-40B4-BE49-F238E27FC236}">
                    <a16:creationId xmlns:a16="http://schemas.microsoft.com/office/drawing/2014/main" id="{DC99941C-939B-D74F-BC6D-C06E27D7E178}"/>
                  </a:ext>
                </a:extLst>
              </p:cNvPr>
              <p:cNvSpPr/>
              <p:nvPr/>
            </p:nvSpPr>
            <p:spPr bwMode="auto">
              <a:xfrm>
                <a:off x="3637236" y="4081706"/>
                <a:ext cx="553449" cy="86309"/>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1" name="Rounded Rectangle 70">
                <a:extLst>
                  <a:ext uri="{FF2B5EF4-FFF2-40B4-BE49-F238E27FC236}">
                    <a16:creationId xmlns:a16="http://schemas.microsoft.com/office/drawing/2014/main" id="{C44D2911-F640-EC42-ACEE-846A68D1720D}"/>
                  </a:ext>
                </a:extLst>
              </p:cNvPr>
              <p:cNvSpPr/>
              <p:nvPr/>
            </p:nvSpPr>
            <p:spPr bwMode="auto">
              <a:xfrm>
                <a:off x="3637236" y="4246029"/>
                <a:ext cx="553449" cy="86309"/>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2" name="Rounded Rectangle 71">
                <a:extLst>
                  <a:ext uri="{FF2B5EF4-FFF2-40B4-BE49-F238E27FC236}">
                    <a16:creationId xmlns:a16="http://schemas.microsoft.com/office/drawing/2014/main" id="{D332224E-6644-5640-956D-196B4FAF536A}"/>
                  </a:ext>
                </a:extLst>
              </p:cNvPr>
              <p:cNvSpPr/>
              <p:nvPr/>
            </p:nvSpPr>
            <p:spPr bwMode="auto">
              <a:xfrm>
                <a:off x="3637235" y="4410352"/>
                <a:ext cx="553449" cy="86309"/>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3" name="Rounded Rectangle 72">
                <a:extLst>
                  <a:ext uri="{FF2B5EF4-FFF2-40B4-BE49-F238E27FC236}">
                    <a16:creationId xmlns:a16="http://schemas.microsoft.com/office/drawing/2014/main" id="{D0371542-E228-8B49-8111-571861083D05}"/>
                  </a:ext>
                </a:extLst>
              </p:cNvPr>
              <p:cNvSpPr/>
              <p:nvPr/>
            </p:nvSpPr>
            <p:spPr bwMode="auto">
              <a:xfrm>
                <a:off x="3637237" y="4574675"/>
                <a:ext cx="553449" cy="86309"/>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4" name="Rounded Rectangle 73">
                <a:extLst>
                  <a:ext uri="{FF2B5EF4-FFF2-40B4-BE49-F238E27FC236}">
                    <a16:creationId xmlns:a16="http://schemas.microsoft.com/office/drawing/2014/main" id="{C92245C5-C35F-9D4E-826E-77CC802DE7A5}"/>
                  </a:ext>
                </a:extLst>
              </p:cNvPr>
              <p:cNvSpPr/>
              <p:nvPr/>
            </p:nvSpPr>
            <p:spPr bwMode="auto">
              <a:xfrm>
                <a:off x="3637236" y="4738998"/>
                <a:ext cx="553449" cy="86309"/>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5" name="Rounded Rectangle 74">
                <a:extLst>
                  <a:ext uri="{FF2B5EF4-FFF2-40B4-BE49-F238E27FC236}">
                    <a16:creationId xmlns:a16="http://schemas.microsoft.com/office/drawing/2014/main" id="{9218A8C6-A31F-E144-95C2-37FF67AEBABE}"/>
                  </a:ext>
                </a:extLst>
              </p:cNvPr>
              <p:cNvSpPr/>
              <p:nvPr/>
            </p:nvSpPr>
            <p:spPr bwMode="auto">
              <a:xfrm>
                <a:off x="3532081" y="3826688"/>
                <a:ext cx="763762" cy="1107281"/>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cxnSp>
          <p:nvCxnSpPr>
            <p:cNvPr id="77" name="Straight Arrow Connector 76">
              <a:extLst>
                <a:ext uri="{FF2B5EF4-FFF2-40B4-BE49-F238E27FC236}">
                  <a16:creationId xmlns:a16="http://schemas.microsoft.com/office/drawing/2014/main" id="{73A93FB1-6CC8-6647-83E8-9B6A3E573DFB}"/>
                </a:ext>
              </a:extLst>
            </p:cNvPr>
            <p:cNvCxnSpPr>
              <a:cxnSpLocks/>
            </p:cNvCxnSpPr>
            <p:nvPr/>
          </p:nvCxnSpPr>
          <p:spPr bwMode="auto">
            <a:xfrm>
              <a:off x="2903727" y="1589517"/>
              <a:ext cx="617517" cy="0"/>
            </a:xfrm>
            <a:prstGeom prst="straightConnector1">
              <a:avLst/>
            </a:prstGeom>
            <a:noFill/>
            <a:ln w="9525" cap="flat" cmpd="sng" algn="ctr">
              <a:solidFill>
                <a:schemeClr val="tx1"/>
              </a:solidFill>
              <a:prstDash val="solid"/>
              <a:round/>
              <a:headEnd type="none" w="med" len="med"/>
              <a:tailEnd type="triangle"/>
            </a:ln>
            <a:effectLst/>
          </p:spPr>
        </p:cxnSp>
        <p:cxnSp>
          <p:nvCxnSpPr>
            <p:cNvPr id="78" name="Straight Arrow Connector 77">
              <a:extLst>
                <a:ext uri="{FF2B5EF4-FFF2-40B4-BE49-F238E27FC236}">
                  <a16:creationId xmlns:a16="http://schemas.microsoft.com/office/drawing/2014/main" id="{95587DE2-86E6-414A-9F87-4C31E38E91F9}"/>
                </a:ext>
              </a:extLst>
            </p:cNvPr>
            <p:cNvCxnSpPr/>
            <p:nvPr/>
          </p:nvCxnSpPr>
          <p:spPr bwMode="auto">
            <a:xfrm>
              <a:off x="6072795" y="1589517"/>
              <a:ext cx="617517" cy="0"/>
            </a:xfrm>
            <a:prstGeom prst="straightConnector1">
              <a:avLst/>
            </a:prstGeom>
            <a:noFill/>
            <a:ln w="9525" cap="flat" cmpd="sng" algn="ctr">
              <a:solidFill>
                <a:schemeClr val="tx1"/>
              </a:solidFill>
              <a:prstDash val="solid"/>
              <a:round/>
              <a:headEnd type="none" w="med" len="med"/>
              <a:tailEnd type="triangle"/>
            </a:ln>
            <a:effectLst/>
          </p:spPr>
        </p:cxnSp>
      </p:grpSp>
      <p:cxnSp>
        <p:nvCxnSpPr>
          <p:cNvPr id="80" name="Elbow Connector 79">
            <a:extLst>
              <a:ext uri="{FF2B5EF4-FFF2-40B4-BE49-F238E27FC236}">
                <a16:creationId xmlns:a16="http://schemas.microsoft.com/office/drawing/2014/main" id="{33CD5BF4-C17E-0F41-8F9C-9000FE58D124}"/>
              </a:ext>
            </a:extLst>
          </p:cNvPr>
          <p:cNvCxnSpPr>
            <a:cxnSpLocks/>
            <a:stCxn id="66" idx="2"/>
            <a:endCxn id="25" idx="1"/>
          </p:cNvCxnSpPr>
          <p:nvPr/>
        </p:nvCxnSpPr>
        <p:spPr bwMode="auto">
          <a:xfrm rot="5400000">
            <a:off x="3644837" y="67936"/>
            <a:ext cx="1661486" cy="5751883"/>
          </a:xfrm>
          <a:prstGeom prst="bentConnector4">
            <a:avLst>
              <a:gd name="adj1" fmla="val 18046"/>
              <a:gd name="adj2" fmla="val 103974"/>
            </a:avLst>
          </a:prstGeom>
          <a:noFill/>
          <a:ln w="9525" cap="flat" cmpd="sng" algn="ctr">
            <a:solidFill>
              <a:schemeClr val="tx1"/>
            </a:solidFill>
            <a:prstDash val="solid"/>
            <a:round/>
            <a:headEnd type="none" w="med" len="med"/>
            <a:tailEnd type="triangle"/>
          </a:ln>
          <a:effectLst/>
        </p:spPr>
      </p:cxnSp>
      <p:cxnSp>
        <p:nvCxnSpPr>
          <p:cNvPr id="91" name="Straight Arrow Connector 90" hidden="1">
            <a:extLst>
              <a:ext uri="{FF2B5EF4-FFF2-40B4-BE49-F238E27FC236}">
                <a16:creationId xmlns:a16="http://schemas.microsoft.com/office/drawing/2014/main" id="{32AA187D-0A66-6041-BAB8-30518E9B142B}"/>
              </a:ext>
            </a:extLst>
          </p:cNvPr>
          <p:cNvCxnSpPr/>
          <p:nvPr/>
        </p:nvCxnSpPr>
        <p:spPr bwMode="auto">
          <a:xfrm>
            <a:off x="6864020" y="4064759"/>
            <a:ext cx="617517" cy="0"/>
          </a:xfrm>
          <a:prstGeom prst="straightConnector1">
            <a:avLst/>
          </a:prstGeom>
          <a:noFill/>
          <a:ln w="9525" cap="flat" cmpd="sng" algn="ctr">
            <a:solidFill>
              <a:schemeClr val="tx1"/>
            </a:solidFill>
            <a:prstDash val="solid"/>
            <a:round/>
            <a:headEnd type="none" w="med" len="med"/>
            <a:tailEnd type="triangle"/>
          </a:ln>
          <a:effectLst/>
        </p:spPr>
      </p:cxnSp>
      <p:grpSp>
        <p:nvGrpSpPr>
          <p:cNvPr id="96" name="Mini train - JS" hidden="1">
            <a:extLst>
              <a:ext uri="{FF2B5EF4-FFF2-40B4-BE49-F238E27FC236}">
                <a16:creationId xmlns:a16="http://schemas.microsoft.com/office/drawing/2014/main" id="{DBFAA4FD-4530-8545-AEDB-BF6CE6B6A0F5}"/>
              </a:ext>
            </a:extLst>
          </p:cNvPr>
          <p:cNvGrpSpPr/>
          <p:nvPr/>
        </p:nvGrpSpPr>
        <p:grpSpPr>
          <a:xfrm>
            <a:off x="7703195" y="2702069"/>
            <a:ext cx="811155" cy="1087168"/>
            <a:chOff x="7505558" y="3687078"/>
            <a:chExt cx="811155" cy="1087168"/>
          </a:xfrm>
        </p:grpSpPr>
        <p:pic>
          <p:nvPicPr>
            <p:cNvPr id="94" name="Engine" descr="Image result for locomotive cartoon">
              <a:extLst>
                <a:ext uri="{FF2B5EF4-FFF2-40B4-BE49-F238E27FC236}">
                  <a16:creationId xmlns:a16="http://schemas.microsoft.com/office/drawing/2014/main" id="{307EB8DF-45A0-D74F-AD36-4D713F4B8893}"/>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7505558" y="3899250"/>
              <a:ext cx="811155" cy="87499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a:extLst>
                <a:ext uri="{FF2B5EF4-FFF2-40B4-BE49-F238E27FC236}">
                  <a16:creationId xmlns:a16="http://schemas.microsoft.com/office/drawing/2014/main" id="{6D5A7F2B-E5F1-BE41-802D-4E10F929A457}"/>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7943956" y="3687078"/>
              <a:ext cx="318432" cy="318432"/>
            </a:xfrm>
            <a:prstGeom prst="rect">
              <a:avLst/>
            </a:prstGeom>
          </p:spPr>
        </p:pic>
      </p:grpSp>
      <p:sp>
        <p:nvSpPr>
          <p:cNvPr id="97" name="TextBox 96" hidden="1">
            <a:extLst>
              <a:ext uri="{FF2B5EF4-FFF2-40B4-BE49-F238E27FC236}">
                <a16:creationId xmlns:a16="http://schemas.microsoft.com/office/drawing/2014/main" id="{8360EE8C-ACED-034E-9E03-AA2E9C8BDE8C}"/>
              </a:ext>
            </a:extLst>
          </p:cNvPr>
          <p:cNvSpPr txBox="1"/>
          <p:nvPr/>
        </p:nvSpPr>
        <p:spPr>
          <a:xfrm>
            <a:off x="7879054" y="3841941"/>
            <a:ext cx="577402" cy="445635"/>
          </a:xfrm>
          <a:prstGeom prst="rect">
            <a:avLst/>
          </a:prstGeom>
          <a:noFill/>
        </p:spPr>
        <p:txBody>
          <a:bodyPr wrap="none" rtlCol="0">
            <a:spAutoFit/>
          </a:bodyPr>
          <a:lstStyle/>
          <a:p>
            <a:r>
              <a:rPr lang="en-US" sz="2800" dirty="0">
                <a:latin typeface="Calibri" panose="020F0502020204030204" pitchFamily="34" charset="0"/>
              </a:rPr>
              <a:t>vs.</a:t>
            </a:r>
          </a:p>
        </p:txBody>
      </p:sp>
      <p:grpSp>
        <p:nvGrpSpPr>
          <p:cNvPr id="100" name="Mini trains - pairwise" hidden="1">
            <a:extLst>
              <a:ext uri="{FF2B5EF4-FFF2-40B4-BE49-F238E27FC236}">
                <a16:creationId xmlns:a16="http://schemas.microsoft.com/office/drawing/2014/main" id="{783B3784-D50D-5241-BDD8-2EEDE272EC0D}"/>
              </a:ext>
            </a:extLst>
          </p:cNvPr>
          <p:cNvGrpSpPr/>
          <p:nvPr/>
        </p:nvGrpSpPr>
        <p:grpSpPr>
          <a:xfrm>
            <a:off x="7037838" y="4415888"/>
            <a:ext cx="2106162" cy="1514691"/>
            <a:chOff x="7037838" y="4978596"/>
            <a:chExt cx="2106162" cy="1514691"/>
          </a:xfrm>
        </p:grpSpPr>
        <p:pic>
          <p:nvPicPr>
            <p:cNvPr id="98" name="Picture 97">
              <a:extLst>
                <a:ext uri="{FF2B5EF4-FFF2-40B4-BE49-F238E27FC236}">
                  <a16:creationId xmlns:a16="http://schemas.microsoft.com/office/drawing/2014/main" id="{540082D5-2E9C-5D46-9A70-D7FCB7C6C004}"/>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7207930" y="4978596"/>
              <a:ext cx="1936070" cy="908420"/>
            </a:xfrm>
            <a:prstGeom prst="rect">
              <a:avLst/>
            </a:prstGeom>
          </p:spPr>
        </p:pic>
        <p:pic>
          <p:nvPicPr>
            <p:cNvPr id="99" name="Picture 98">
              <a:extLst>
                <a:ext uri="{FF2B5EF4-FFF2-40B4-BE49-F238E27FC236}">
                  <a16:creationId xmlns:a16="http://schemas.microsoft.com/office/drawing/2014/main" id="{FD9C5B7F-BC83-454B-93DD-22763610267E}"/>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7037838" y="5736062"/>
              <a:ext cx="2106162" cy="757225"/>
            </a:xfrm>
            <a:prstGeom prst="rect">
              <a:avLst/>
            </a:prstGeom>
          </p:spPr>
        </p:pic>
      </p:grpSp>
    </p:spTree>
    <p:extLst>
      <p:ext uri="{BB962C8B-B14F-4D97-AF65-F5344CB8AC3E}">
        <p14:creationId xmlns:p14="http://schemas.microsoft.com/office/powerpoint/2010/main" val="4848062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9" presetClass="emph" presetSubtype="0" nodeType="withEffect">
                                  <p:stCondLst>
                                    <p:cond delay="0"/>
                                  </p:stCondLst>
                                  <p:childTnLst>
                                    <p:set>
                                      <p:cBhvr>
                                        <p:cTn id="14" dur="indefinite"/>
                                        <p:tgtEl>
                                          <p:spTgt spid="101"/>
                                        </p:tgtEl>
                                        <p:attrNameLst>
                                          <p:attrName>style.opacity</p:attrName>
                                        </p:attrNameLst>
                                      </p:cBhvr>
                                      <p:to>
                                        <p:strVal val="0.5"/>
                                      </p:to>
                                    </p:set>
                                    <p:animEffect filter="image" prLst="opacity: 0.5">
                                      <p:cBhvr rctx="IE">
                                        <p:cTn id="15" dur="indefinite"/>
                                        <p:tgtEl>
                                          <p:spTgt spid="10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Slow, Medium (!), and Fast tiers</a:t>
            </a:r>
          </a:p>
        </p:txBody>
      </p:sp>
      <p:pic>
        <p:nvPicPr>
          <p:cNvPr id="28" name="Picture 27" descr="A screenshot of a cell phone&#10;&#10;Description automatically generated">
            <a:extLst>
              <a:ext uri="{FF2B5EF4-FFF2-40B4-BE49-F238E27FC236}">
                <a16:creationId xmlns:a16="http://schemas.microsoft.com/office/drawing/2014/main" id="{9F2B9EB1-D979-8D4A-BC90-A585FF1B67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1344" y="866888"/>
            <a:ext cx="8861311" cy="5113229"/>
          </a:xfrm>
          <a:prstGeom prst="rect">
            <a:avLst/>
          </a:prstGeom>
        </p:spPr>
      </p:pic>
      <p:pic>
        <p:nvPicPr>
          <p:cNvPr id="32" name="Picture 31">
            <a:extLst>
              <a:ext uri="{FF2B5EF4-FFF2-40B4-BE49-F238E27FC236}">
                <a16:creationId xmlns:a16="http://schemas.microsoft.com/office/drawing/2014/main" id="{401BAA2C-900E-0744-B93B-697BD0EBC31A}"/>
              </a:ext>
            </a:extLst>
          </p:cNvPr>
          <p:cNvPicPr>
            <a:picLocks noChangeAspect="1"/>
          </p:cNvPicPr>
          <p:nvPr/>
        </p:nvPicPr>
        <p:blipFill>
          <a:blip r:embed="rId4" cstate="email">
            <a:alphaModFix amt="75000"/>
            <a:extLst>
              <a:ext uri="{28A0092B-C50C-407E-A947-70E740481C1C}">
                <a14:useLocalDpi xmlns:a14="http://schemas.microsoft.com/office/drawing/2010/main"/>
              </a:ext>
            </a:extLst>
          </a:blip>
          <a:stretch>
            <a:fillRect/>
          </a:stretch>
        </p:blipFill>
        <p:spPr>
          <a:xfrm>
            <a:off x="1990470" y="5926395"/>
            <a:ext cx="506312" cy="787014"/>
          </a:xfrm>
          <a:prstGeom prst="rect">
            <a:avLst/>
          </a:prstGeom>
        </p:spPr>
      </p:pic>
      <p:pic>
        <p:nvPicPr>
          <p:cNvPr id="34" name="Picture 33">
            <a:extLst>
              <a:ext uri="{FF2B5EF4-FFF2-40B4-BE49-F238E27FC236}">
                <a16:creationId xmlns:a16="http://schemas.microsoft.com/office/drawing/2014/main" id="{4798617F-ECC4-C643-8FA6-44459955B441}"/>
              </a:ext>
            </a:extLst>
          </p:cNvPr>
          <p:cNvPicPr>
            <a:picLocks noChangeAspect="1"/>
          </p:cNvPicPr>
          <p:nvPr/>
        </p:nvPicPr>
        <p:blipFill rotWithShape="1">
          <a:blip r:embed="rId5" cstate="email">
            <a:alphaModFix amt="75000"/>
            <a:extLst>
              <a:ext uri="{28A0092B-C50C-407E-A947-70E740481C1C}">
                <a14:useLocalDpi xmlns:a14="http://schemas.microsoft.com/office/drawing/2010/main"/>
              </a:ext>
            </a:extLst>
          </a:blip>
          <a:srcRect/>
          <a:stretch/>
        </p:blipFill>
        <p:spPr>
          <a:xfrm>
            <a:off x="4055067" y="5926395"/>
            <a:ext cx="614503" cy="617258"/>
          </a:xfrm>
          <a:prstGeom prst="rect">
            <a:avLst/>
          </a:prstGeom>
        </p:spPr>
      </p:pic>
      <p:pic>
        <p:nvPicPr>
          <p:cNvPr id="35" name="Picture 34">
            <a:extLst>
              <a:ext uri="{FF2B5EF4-FFF2-40B4-BE49-F238E27FC236}">
                <a16:creationId xmlns:a16="http://schemas.microsoft.com/office/drawing/2014/main" id="{9CBD57FA-757E-354C-AEE9-D9623A4E91B2}"/>
              </a:ext>
            </a:extLst>
          </p:cNvPr>
          <p:cNvPicPr>
            <a:picLocks noChangeAspect="1"/>
          </p:cNvPicPr>
          <p:nvPr/>
        </p:nvPicPr>
        <p:blipFill rotWithShape="1">
          <a:blip r:embed="rId6" cstate="email">
            <a:alphaModFix amt="75000"/>
            <a:extLst>
              <a:ext uri="{BEBA8EAE-BF5A-486C-A8C5-ECC9F3942E4B}">
                <a14:imgProps xmlns:a14="http://schemas.microsoft.com/office/drawing/2010/main">
                  <a14:imgLayer r:embed="rId7">
                    <a14:imgEffect>
                      <a14:backgroundRemoval t="8791" b="94505" l="5376" r="89247">
                        <a14:foregroundMark x1="30108" y1="8791" x2="46237" y2="60440"/>
                        <a14:foregroundMark x1="27957" y1="24176" x2="60215" y2="90110"/>
                        <a14:foregroundMark x1="5376" y1="39560" x2="45161" y2="92308"/>
                        <a14:foregroundMark x1="30108" y1="95604" x2="56989" y2="93407"/>
                        <a14:backgroundMark x1="10753" y1="96703" x2="1075" y2="92308"/>
                      </a14:backgroundRemoval>
                    </a14:imgEffect>
                  </a14:imgLayer>
                </a14:imgProps>
              </a:ext>
              <a:ext uri="{28A0092B-C50C-407E-A947-70E740481C1C}">
                <a14:useLocalDpi xmlns:a14="http://schemas.microsoft.com/office/drawing/2010/main"/>
              </a:ext>
            </a:extLst>
          </a:blip>
          <a:srcRect/>
          <a:stretch/>
        </p:blipFill>
        <p:spPr>
          <a:xfrm>
            <a:off x="7307844" y="5939450"/>
            <a:ext cx="518874" cy="504201"/>
          </a:xfrm>
          <a:prstGeom prst="rect">
            <a:avLst/>
          </a:prstGeom>
        </p:spPr>
      </p:pic>
      <p:pic>
        <p:nvPicPr>
          <p:cNvPr id="36" name="Picture 35">
            <a:extLst>
              <a:ext uri="{FF2B5EF4-FFF2-40B4-BE49-F238E27FC236}">
                <a16:creationId xmlns:a16="http://schemas.microsoft.com/office/drawing/2014/main" id="{A4A10A27-7B4E-914D-8CC5-8CB2BE330B78}"/>
              </a:ext>
            </a:extLst>
          </p:cNvPr>
          <p:cNvPicPr>
            <a:picLocks noChangeAspect="1"/>
          </p:cNvPicPr>
          <p:nvPr/>
        </p:nvPicPr>
        <p:blipFill>
          <a:blip r:embed="rId8" cstate="email">
            <a:alphaModFix amt="75000"/>
            <a:extLst>
              <a:ext uri="{28A0092B-C50C-407E-A947-70E740481C1C}">
                <a14:useLocalDpi xmlns:a14="http://schemas.microsoft.com/office/drawing/2010/main"/>
              </a:ext>
            </a:extLst>
          </a:blip>
          <a:stretch>
            <a:fillRect/>
          </a:stretch>
        </p:blipFill>
        <p:spPr>
          <a:xfrm>
            <a:off x="972452" y="5939450"/>
            <a:ext cx="546063" cy="546063"/>
          </a:xfrm>
          <a:prstGeom prst="rect">
            <a:avLst/>
          </a:prstGeom>
        </p:spPr>
      </p:pic>
      <p:pic>
        <p:nvPicPr>
          <p:cNvPr id="37" name="Picture 36">
            <a:extLst>
              <a:ext uri="{FF2B5EF4-FFF2-40B4-BE49-F238E27FC236}">
                <a16:creationId xmlns:a16="http://schemas.microsoft.com/office/drawing/2014/main" id="{B2D6E488-5380-AB41-93C0-5D04C9E98A75}"/>
              </a:ext>
            </a:extLst>
          </p:cNvPr>
          <p:cNvPicPr>
            <a:picLocks noChangeAspect="1"/>
          </p:cNvPicPr>
          <p:nvPr/>
        </p:nvPicPr>
        <p:blipFill>
          <a:blip r:embed="rId9" cstate="email">
            <a:alphaModFix amt="75000"/>
            <a:extLst>
              <a:ext uri="{28A0092B-C50C-407E-A947-70E740481C1C}">
                <a14:useLocalDpi xmlns:a14="http://schemas.microsoft.com/office/drawing/2010/main"/>
              </a:ext>
            </a:extLst>
          </a:blip>
          <a:stretch>
            <a:fillRect/>
          </a:stretch>
        </p:blipFill>
        <p:spPr>
          <a:xfrm>
            <a:off x="2892371" y="5998608"/>
            <a:ext cx="809916" cy="437353"/>
          </a:xfrm>
          <a:prstGeom prst="rect">
            <a:avLst/>
          </a:prstGeom>
        </p:spPr>
      </p:pic>
      <p:pic>
        <p:nvPicPr>
          <p:cNvPr id="38" name="Picture 37">
            <a:extLst>
              <a:ext uri="{FF2B5EF4-FFF2-40B4-BE49-F238E27FC236}">
                <a16:creationId xmlns:a16="http://schemas.microsoft.com/office/drawing/2014/main" id="{E610C2D7-D9F4-0D47-9482-D693DF51CA88}"/>
              </a:ext>
            </a:extLst>
          </p:cNvPr>
          <p:cNvPicPr>
            <a:picLocks noChangeAspect="1"/>
          </p:cNvPicPr>
          <p:nvPr/>
        </p:nvPicPr>
        <p:blipFill rotWithShape="1">
          <a:blip r:embed="rId10" cstate="email">
            <a:alphaModFix amt="75000"/>
            <a:extLst>
              <a:ext uri="{28A0092B-C50C-407E-A947-70E740481C1C}">
                <a14:useLocalDpi xmlns:a14="http://schemas.microsoft.com/office/drawing/2010/main"/>
              </a:ext>
            </a:extLst>
          </a:blip>
          <a:srcRect/>
          <a:stretch/>
        </p:blipFill>
        <p:spPr>
          <a:xfrm>
            <a:off x="5086951" y="5885432"/>
            <a:ext cx="577621" cy="633475"/>
          </a:xfrm>
          <a:prstGeom prst="rect">
            <a:avLst/>
          </a:prstGeom>
        </p:spPr>
      </p:pic>
      <p:pic>
        <p:nvPicPr>
          <p:cNvPr id="39" name="Picture 38">
            <a:extLst>
              <a:ext uri="{FF2B5EF4-FFF2-40B4-BE49-F238E27FC236}">
                <a16:creationId xmlns:a16="http://schemas.microsoft.com/office/drawing/2014/main" id="{3C004BF4-E240-324A-BED6-C1BF15CF1A48}"/>
              </a:ext>
            </a:extLst>
          </p:cNvPr>
          <p:cNvPicPr>
            <a:picLocks noChangeAspect="1"/>
          </p:cNvPicPr>
          <p:nvPr/>
        </p:nvPicPr>
        <p:blipFill>
          <a:blip r:embed="rId11" cstate="email">
            <a:alphaModFix amt="75000"/>
            <a:extLst>
              <a:ext uri="{28A0092B-C50C-407E-A947-70E740481C1C}">
                <a14:useLocalDpi xmlns:a14="http://schemas.microsoft.com/office/drawing/2010/main"/>
              </a:ext>
            </a:extLst>
          </a:blip>
          <a:stretch>
            <a:fillRect/>
          </a:stretch>
        </p:blipFill>
        <p:spPr>
          <a:xfrm>
            <a:off x="8309408" y="5984284"/>
            <a:ext cx="501229" cy="501229"/>
          </a:xfrm>
          <a:prstGeom prst="rect">
            <a:avLst/>
          </a:prstGeom>
        </p:spPr>
      </p:pic>
      <p:pic>
        <p:nvPicPr>
          <p:cNvPr id="40" name="Picture 39">
            <a:extLst>
              <a:ext uri="{FF2B5EF4-FFF2-40B4-BE49-F238E27FC236}">
                <a16:creationId xmlns:a16="http://schemas.microsoft.com/office/drawing/2014/main" id="{F7C0AC9C-7FEA-B446-B4D5-A4F9430498AD}"/>
              </a:ext>
            </a:extLst>
          </p:cNvPr>
          <p:cNvPicPr>
            <a:picLocks noChangeAspect="1"/>
          </p:cNvPicPr>
          <p:nvPr/>
        </p:nvPicPr>
        <p:blipFill>
          <a:blip r:embed="rId12" cstate="email">
            <a:alphaModFix amt="75000"/>
            <a:extLst>
              <a:ext uri="{28A0092B-C50C-407E-A947-70E740481C1C}">
                <a14:useLocalDpi xmlns:a14="http://schemas.microsoft.com/office/drawing/2010/main"/>
              </a:ext>
            </a:extLst>
          </a:blip>
          <a:stretch>
            <a:fillRect/>
          </a:stretch>
        </p:blipFill>
        <p:spPr>
          <a:xfrm>
            <a:off x="6256021" y="5984408"/>
            <a:ext cx="368553" cy="501231"/>
          </a:xfrm>
          <a:prstGeom prst="rect">
            <a:avLst/>
          </a:prstGeom>
        </p:spPr>
      </p:pic>
      <p:grpSp>
        <p:nvGrpSpPr>
          <p:cNvPr id="106" name="Slow">
            <a:extLst>
              <a:ext uri="{FF2B5EF4-FFF2-40B4-BE49-F238E27FC236}">
                <a16:creationId xmlns:a16="http://schemas.microsoft.com/office/drawing/2014/main" id="{375AC8CB-8C8B-B647-9522-F1AA7677E1B1}"/>
              </a:ext>
            </a:extLst>
          </p:cNvPr>
          <p:cNvGrpSpPr/>
          <p:nvPr/>
        </p:nvGrpSpPr>
        <p:grpSpPr>
          <a:xfrm>
            <a:off x="867006" y="1032485"/>
            <a:ext cx="5042001" cy="4901901"/>
            <a:chOff x="867006" y="1032485"/>
            <a:chExt cx="5042001" cy="4901901"/>
          </a:xfrm>
        </p:grpSpPr>
        <p:grpSp>
          <p:nvGrpSpPr>
            <p:cNvPr id="23" name="Spencer - slow">
              <a:extLst>
                <a:ext uri="{FF2B5EF4-FFF2-40B4-BE49-F238E27FC236}">
                  <a16:creationId xmlns:a16="http://schemas.microsoft.com/office/drawing/2014/main" id="{4484BE0F-54E4-1143-8ADC-9F9B6EEDFE9E}"/>
                </a:ext>
              </a:extLst>
            </p:cNvPr>
            <p:cNvGrpSpPr/>
            <p:nvPr/>
          </p:nvGrpSpPr>
          <p:grpSpPr>
            <a:xfrm>
              <a:off x="867006" y="1032485"/>
              <a:ext cx="5042001" cy="4901901"/>
              <a:chOff x="1465682" y="628042"/>
              <a:chExt cx="5042001" cy="4901901"/>
            </a:xfrm>
          </p:grpSpPr>
          <p:sp>
            <p:nvSpPr>
              <p:cNvPr id="5" name="Rectangle 4"/>
              <p:cNvSpPr/>
              <p:nvPr/>
            </p:nvSpPr>
            <p:spPr bwMode="auto">
              <a:xfrm>
                <a:off x="1465682" y="632333"/>
                <a:ext cx="1988582" cy="4897610"/>
              </a:xfrm>
              <a:prstGeom prst="rect">
                <a:avLst/>
              </a:prstGeom>
              <a:noFill/>
              <a:ln w="38100" cap="flat" cmpd="sng" algn="ctr">
                <a:solidFill>
                  <a:schemeClr val="accent3">
                    <a:alpha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6" name="Rectangle 5"/>
              <p:cNvSpPr/>
              <p:nvPr/>
            </p:nvSpPr>
            <p:spPr bwMode="auto">
              <a:xfrm>
                <a:off x="4523250" y="632333"/>
                <a:ext cx="1984433" cy="4897610"/>
              </a:xfrm>
              <a:prstGeom prst="rect">
                <a:avLst/>
              </a:prstGeom>
              <a:noFill/>
              <a:ln w="38100" cap="flat" cmpd="sng" algn="ctr">
                <a:solidFill>
                  <a:schemeClr val="accent3">
                    <a:alpha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1" name="TextBox 20">
                <a:extLst>
                  <a:ext uri="{FF2B5EF4-FFF2-40B4-BE49-F238E27FC236}">
                    <a16:creationId xmlns:a16="http://schemas.microsoft.com/office/drawing/2014/main" id="{F2AA32A7-F057-E04E-B7B0-9D694E819A28}"/>
                  </a:ext>
                </a:extLst>
              </p:cNvPr>
              <p:cNvSpPr txBox="1"/>
              <p:nvPr/>
            </p:nvSpPr>
            <p:spPr>
              <a:xfrm>
                <a:off x="3484263" y="628042"/>
                <a:ext cx="1006173" cy="496098"/>
              </a:xfrm>
              <a:prstGeom prst="rect">
                <a:avLst/>
              </a:prstGeom>
              <a:noFill/>
            </p:spPr>
            <p:txBody>
              <a:bodyPr wrap="none" rtlCol="0">
                <a:spAutoFit/>
              </a:bodyPr>
              <a:lstStyle/>
              <a:p>
                <a:r>
                  <a:rPr lang="en-US" sz="3200" b="1" dirty="0">
                    <a:latin typeface="Calibri" panose="020F0502020204030204" pitchFamily="34" charset="0"/>
                  </a:rPr>
                  <a:t>Slow</a:t>
                </a:r>
                <a:endParaRPr lang="en-US" sz="3200" dirty="0">
                  <a:latin typeface="Calibri" panose="020F0502020204030204" pitchFamily="34" charset="0"/>
                </a:endParaRPr>
              </a:p>
            </p:txBody>
          </p:sp>
        </p:grpSp>
        <p:cxnSp>
          <p:nvCxnSpPr>
            <p:cNvPr id="64" name="Elbow Connector 63">
              <a:extLst>
                <a:ext uri="{FF2B5EF4-FFF2-40B4-BE49-F238E27FC236}">
                  <a16:creationId xmlns:a16="http://schemas.microsoft.com/office/drawing/2014/main" id="{E2DDCF91-A20F-2048-A7BF-033EE1A91A97}"/>
                </a:ext>
              </a:extLst>
            </p:cNvPr>
            <p:cNvCxnSpPr>
              <a:cxnSpLocks/>
              <a:stCxn id="21" idx="2"/>
            </p:cNvCxnSpPr>
            <p:nvPr/>
          </p:nvCxnSpPr>
          <p:spPr bwMode="auto">
            <a:xfrm rot="5400000">
              <a:off x="2951534" y="1459821"/>
              <a:ext cx="368378" cy="505902"/>
            </a:xfrm>
            <a:prstGeom prst="bentConnector2">
              <a:avLst/>
            </a:prstGeom>
            <a:noFill/>
            <a:ln w="38100" cap="flat" cmpd="sng" algn="ctr">
              <a:solidFill>
                <a:schemeClr val="tx1"/>
              </a:solidFill>
              <a:prstDash val="solid"/>
              <a:round/>
              <a:headEnd type="none" w="med" len="med"/>
              <a:tailEnd type="triangle"/>
            </a:ln>
            <a:effectLst/>
          </p:spPr>
        </p:cxnSp>
        <p:cxnSp>
          <p:nvCxnSpPr>
            <p:cNvPr id="65" name="Elbow Connector 64">
              <a:extLst>
                <a:ext uri="{FF2B5EF4-FFF2-40B4-BE49-F238E27FC236}">
                  <a16:creationId xmlns:a16="http://schemas.microsoft.com/office/drawing/2014/main" id="{89C4DA17-4E6C-3C4D-96A8-FB5B29B605D6}"/>
                </a:ext>
              </a:extLst>
            </p:cNvPr>
            <p:cNvCxnSpPr>
              <a:cxnSpLocks/>
              <a:stCxn id="21" idx="2"/>
            </p:cNvCxnSpPr>
            <p:nvPr/>
          </p:nvCxnSpPr>
          <p:spPr bwMode="auto">
            <a:xfrm rot="16200000" flipH="1">
              <a:off x="3471028" y="1446228"/>
              <a:ext cx="368377" cy="533085"/>
            </a:xfrm>
            <a:prstGeom prst="bentConnector2">
              <a:avLst/>
            </a:prstGeom>
            <a:noFill/>
            <a:ln w="38100" cap="flat" cmpd="sng" algn="ctr">
              <a:solidFill>
                <a:schemeClr val="tx1"/>
              </a:solidFill>
              <a:prstDash val="solid"/>
              <a:round/>
              <a:headEnd type="none" w="med" len="med"/>
              <a:tailEnd type="triangle"/>
            </a:ln>
            <a:effectLst/>
          </p:spPr>
        </p:cxnSp>
      </p:grpSp>
      <p:grpSp>
        <p:nvGrpSpPr>
          <p:cNvPr id="128" name="Medium">
            <a:extLst>
              <a:ext uri="{FF2B5EF4-FFF2-40B4-BE49-F238E27FC236}">
                <a16:creationId xmlns:a16="http://schemas.microsoft.com/office/drawing/2014/main" id="{114F1483-C31B-744F-82EA-85B865EDBA58}"/>
              </a:ext>
            </a:extLst>
          </p:cNvPr>
          <p:cNvGrpSpPr/>
          <p:nvPr/>
        </p:nvGrpSpPr>
        <p:grpSpPr>
          <a:xfrm>
            <a:off x="2527837" y="2402318"/>
            <a:ext cx="5405523" cy="3543604"/>
            <a:chOff x="2527837" y="2402318"/>
            <a:chExt cx="5405523" cy="3543604"/>
          </a:xfrm>
        </p:grpSpPr>
        <p:grpSp>
          <p:nvGrpSpPr>
            <p:cNvPr id="25" name="Spencer - medium">
              <a:extLst>
                <a:ext uri="{FF2B5EF4-FFF2-40B4-BE49-F238E27FC236}">
                  <a16:creationId xmlns:a16="http://schemas.microsoft.com/office/drawing/2014/main" id="{F8056117-483B-EC4F-8833-B5D8AFFBA8CF}"/>
                </a:ext>
              </a:extLst>
            </p:cNvPr>
            <p:cNvGrpSpPr/>
            <p:nvPr/>
          </p:nvGrpSpPr>
          <p:grpSpPr>
            <a:xfrm>
              <a:off x="2527837" y="2402318"/>
              <a:ext cx="5405523" cy="3543604"/>
              <a:chOff x="2527837" y="2402318"/>
              <a:chExt cx="5405523" cy="3543604"/>
            </a:xfrm>
          </p:grpSpPr>
          <p:sp>
            <p:nvSpPr>
              <p:cNvPr id="7" name="Rectangle 6"/>
              <p:cNvSpPr/>
              <p:nvPr/>
            </p:nvSpPr>
            <p:spPr bwMode="auto">
              <a:xfrm>
                <a:off x="2924031" y="3833446"/>
                <a:ext cx="917250" cy="2112476"/>
              </a:xfrm>
              <a:prstGeom prst="rect">
                <a:avLst/>
              </a:prstGeom>
              <a:noFill/>
              <a:ln w="38100" cap="flat" cmpd="sng" algn="ctr">
                <a:solidFill>
                  <a:schemeClr val="accent1">
                    <a:alpha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8" name="Rectangle 7"/>
              <p:cNvSpPr/>
              <p:nvPr/>
            </p:nvSpPr>
            <p:spPr bwMode="auto">
              <a:xfrm>
                <a:off x="6965256" y="4048617"/>
                <a:ext cx="968104" cy="1872342"/>
              </a:xfrm>
              <a:prstGeom prst="rect">
                <a:avLst/>
              </a:prstGeom>
              <a:noFill/>
              <a:ln w="38100" cap="flat" cmpd="sng" algn="ctr">
                <a:solidFill>
                  <a:schemeClr val="accent1">
                    <a:alpha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4" name="TextBox 23">
                <a:extLst>
                  <a:ext uri="{FF2B5EF4-FFF2-40B4-BE49-F238E27FC236}">
                    <a16:creationId xmlns:a16="http://schemas.microsoft.com/office/drawing/2014/main" id="{12F2DAB4-7E37-1E41-BBB6-7A6759E3DF8F}"/>
                  </a:ext>
                </a:extLst>
              </p:cNvPr>
              <p:cNvSpPr txBox="1"/>
              <p:nvPr/>
            </p:nvSpPr>
            <p:spPr>
              <a:xfrm>
                <a:off x="2527837" y="2402318"/>
                <a:ext cx="2385589" cy="496098"/>
              </a:xfrm>
              <a:prstGeom prst="rect">
                <a:avLst/>
              </a:prstGeom>
              <a:noFill/>
            </p:spPr>
            <p:txBody>
              <a:bodyPr wrap="none" rtlCol="0">
                <a:spAutoFit/>
              </a:bodyPr>
              <a:lstStyle/>
              <a:p>
                <a:pPr algn="ctr"/>
                <a:r>
                  <a:rPr lang="en-US" sz="3200" b="1" dirty="0">
                    <a:latin typeface="Calibri" panose="020F0502020204030204" pitchFamily="34" charset="0"/>
                  </a:rPr>
                  <a:t>   Medium (!)</a:t>
                </a:r>
                <a:endParaRPr lang="en-US" sz="3200" dirty="0">
                  <a:latin typeface="Calibri" panose="020F0502020204030204" pitchFamily="34" charset="0"/>
                </a:endParaRPr>
              </a:p>
            </p:txBody>
          </p:sp>
        </p:grpSp>
        <p:cxnSp>
          <p:nvCxnSpPr>
            <p:cNvPr id="81" name="Elbow Connector 80">
              <a:extLst>
                <a:ext uri="{FF2B5EF4-FFF2-40B4-BE49-F238E27FC236}">
                  <a16:creationId xmlns:a16="http://schemas.microsoft.com/office/drawing/2014/main" id="{6ED115FE-3BE6-ED48-A6A7-F4883085E210}"/>
                </a:ext>
              </a:extLst>
            </p:cNvPr>
            <p:cNvCxnSpPr>
              <a:cxnSpLocks/>
              <a:stCxn id="24" idx="2"/>
            </p:cNvCxnSpPr>
            <p:nvPr/>
          </p:nvCxnSpPr>
          <p:spPr bwMode="auto">
            <a:xfrm rot="5400000">
              <a:off x="3106044" y="3222684"/>
              <a:ext cx="938857" cy="290320"/>
            </a:xfrm>
            <a:prstGeom prst="bentConnector3">
              <a:avLst>
                <a:gd name="adj1" fmla="val 50000"/>
              </a:avLst>
            </a:prstGeom>
            <a:noFill/>
            <a:ln w="38100" cap="flat" cmpd="sng" algn="ctr">
              <a:solidFill>
                <a:schemeClr val="tx1"/>
              </a:solidFill>
              <a:prstDash val="solid"/>
              <a:round/>
              <a:headEnd type="none" w="med" len="med"/>
              <a:tailEnd type="triangle"/>
            </a:ln>
            <a:effectLst/>
          </p:spPr>
        </p:cxnSp>
        <p:cxnSp>
          <p:nvCxnSpPr>
            <p:cNvPr id="84" name="Elbow Connector 83">
              <a:extLst>
                <a:ext uri="{FF2B5EF4-FFF2-40B4-BE49-F238E27FC236}">
                  <a16:creationId xmlns:a16="http://schemas.microsoft.com/office/drawing/2014/main" id="{F0F1EE33-C218-B742-8807-B0B010B3ADDC}"/>
                </a:ext>
              </a:extLst>
            </p:cNvPr>
            <p:cNvCxnSpPr>
              <a:cxnSpLocks/>
              <a:stCxn id="24" idx="2"/>
              <a:endCxn id="8" idx="0"/>
            </p:cNvCxnSpPr>
            <p:nvPr/>
          </p:nvCxnSpPr>
          <p:spPr bwMode="auto">
            <a:xfrm rot="16200000" flipH="1">
              <a:off x="5009870" y="1609178"/>
              <a:ext cx="1150201" cy="3728676"/>
            </a:xfrm>
            <a:prstGeom prst="bentConnector3">
              <a:avLst>
                <a:gd name="adj1" fmla="val 50000"/>
              </a:avLst>
            </a:prstGeom>
            <a:noFill/>
            <a:ln w="38100" cap="flat" cmpd="sng" algn="ctr">
              <a:solidFill>
                <a:schemeClr val="tx1"/>
              </a:solidFill>
              <a:prstDash val="solid"/>
              <a:round/>
              <a:headEnd type="none" w="med" len="med"/>
              <a:tailEnd type="triangle"/>
            </a:ln>
            <a:effectLst/>
          </p:spPr>
        </p:cxnSp>
      </p:grpSp>
      <p:grpSp>
        <p:nvGrpSpPr>
          <p:cNvPr id="116" name="Fast">
            <a:extLst>
              <a:ext uri="{FF2B5EF4-FFF2-40B4-BE49-F238E27FC236}">
                <a16:creationId xmlns:a16="http://schemas.microsoft.com/office/drawing/2014/main" id="{5B215EA3-76F3-4E40-A4D1-4CFA1F7F8EEF}"/>
              </a:ext>
            </a:extLst>
          </p:cNvPr>
          <p:cNvGrpSpPr/>
          <p:nvPr/>
        </p:nvGrpSpPr>
        <p:grpSpPr>
          <a:xfrm>
            <a:off x="6132828" y="2852432"/>
            <a:ext cx="2677809" cy="3030158"/>
            <a:chOff x="6132828" y="2852432"/>
            <a:chExt cx="2677809" cy="3030158"/>
          </a:xfrm>
        </p:grpSpPr>
        <p:grpSp>
          <p:nvGrpSpPr>
            <p:cNvPr id="107" name="Group 106">
              <a:extLst>
                <a:ext uri="{FF2B5EF4-FFF2-40B4-BE49-F238E27FC236}">
                  <a16:creationId xmlns:a16="http://schemas.microsoft.com/office/drawing/2014/main" id="{581529EA-FE6F-1D45-AC3B-F6C3B6FB1992}"/>
                </a:ext>
              </a:extLst>
            </p:cNvPr>
            <p:cNvGrpSpPr/>
            <p:nvPr/>
          </p:nvGrpSpPr>
          <p:grpSpPr>
            <a:xfrm>
              <a:off x="6132828" y="2852432"/>
              <a:ext cx="2677809" cy="3030158"/>
              <a:chOff x="6132828" y="2852432"/>
              <a:chExt cx="2677809" cy="3030158"/>
            </a:xfrm>
          </p:grpSpPr>
          <p:grpSp>
            <p:nvGrpSpPr>
              <p:cNvPr id="26" name="Thompson - fast">
                <a:extLst>
                  <a:ext uri="{FF2B5EF4-FFF2-40B4-BE49-F238E27FC236}">
                    <a16:creationId xmlns:a16="http://schemas.microsoft.com/office/drawing/2014/main" id="{638EC4B6-99BA-BA4E-AC50-032AE1309067}"/>
                  </a:ext>
                </a:extLst>
              </p:cNvPr>
              <p:cNvGrpSpPr/>
              <p:nvPr/>
            </p:nvGrpSpPr>
            <p:grpSpPr>
              <a:xfrm>
                <a:off x="6132828" y="2852432"/>
                <a:ext cx="2677809" cy="3030158"/>
                <a:chOff x="6132828" y="2852432"/>
                <a:chExt cx="2677809" cy="3030158"/>
              </a:xfrm>
            </p:grpSpPr>
            <p:sp>
              <p:nvSpPr>
                <p:cNvPr id="9" name="Rectangle 8"/>
                <p:cNvSpPr/>
                <p:nvPr/>
              </p:nvSpPr>
              <p:spPr bwMode="auto">
                <a:xfrm>
                  <a:off x="8186480" y="5722933"/>
                  <a:ext cx="624157" cy="159657"/>
                </a:xfrm>
                <a:prstGeom prst="rect">
                  <a:avLst/>
                </a:prstGeom>
                <a:no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0" name="Rectangle 9"/>
                <p:cNvSpPr/>
                <p:nvPr/>
              </p:nvSpPr>
              <p:spPr bwMode="auto">
                <a:xfrm>
                  <a:off x="6132828" y="5722933"/>
                  <a:ext cx="624157" cy="159657"/>
                </a:xfrm>
                <a:prstGeom prst="rect">
                  <a:avLst/>
                </a:prstGeom>
                <a:no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9" name="TextBox 28">
                  <a:extLst>
                    <a:ext uri="{FF2B5EF4-FFF2-40B4-BE49-F238E27FC236}">
                      <a16:creationId xmlns:a16="http://schemas.microsoft.com/office/drawing/2014/main" id="{ECF18050-DB64-8844-BFE1-9D6E1B6D4880}"/>
                    </a:ext>
                  </a:extLst>
                </p:cNvPr>
                <p:cNvSpPr txBox="1"/>
                <p:nvPr/>
              </p:nvSpPr>
              <p:spPr>
                <a:xfrm>
                  <a:off x="7047948" y="2852432"/>
                  <a:ext cx="866135" cy="496098"/>
                </a:xfrm>
                <a:prstGeom prst="rect">
                  <a:avLst/>
                </a:prstGeom>
                <a:noFill/>
              </p:spPr>
              <p:txBody>
                <a:bodyPr wrap="none" rtlCol="0">
                  <a:spAutoFit/>
                </a:bodyPr>
                <a:lstStyle/>
                <a:p>
                  <a:r>
                    <a:rPr lang="en-US" sz="3200" b="1" dirty="0">
                      <a:latin typeface="Calibri" panose="020F0502020204030204" pitchFamily="34" charset="0"/>
                    </a:rPr>
                    <a:t>Fast</a:t>
                  </a:r>
                  <a:endParaRPr lang="en-US" sz="3200" dirty="0">
                    <a:latin typeface="Calibri" panose="020F0502020204030204" pitchFamily="34" charset="0"/>
                  </a:endParaRPr>
                </a:p>
              </p:txBody>
            </p:sp>
          </p:grpSp>
          <p:cxnSp>
            <p:nvCxnSpPr>
              <p:cNvPr id="97" name="Elbow Connector 96">
                <a:extLst>
                  <a:ext uri="{FF2B5EF4-FFF2-40B4-BE49-F238E27FC236}">
                    <a16:creationId xmlns:a16="http://schemas.microsoft.com/office/drawing/2014/main" id="{E62B6A3C-B9AE-2F42-ADB3-8DD2F66C4BCB}"/>
                  </a:ext>
                </a:extLst>
              </p:cNvPr>
              <p:cNvCxnSpPr>
                <a:cxnSpLocks/>
                <a:stCxn id="29" idx="2"/>
              </p:cNvCxnSpPr>
              <p:nvPr/>
            </p:nvCxnSpPr>
            <p:spPr bwMode="auto">
              <a:xfrm rot="5400000">
                <a:off x="5788875" y="4030793"/>
                <a:ext cx="2374404" cy="1009878"/>
              </a:xfrm>
              <a:prstGeom prst="bentConnector3">
                <a:avLst>
                  <a:gd name="adj1" fmla="val 1121"/>
                </a:avLst>
              </a:prstGeom>
              <a:noFill/>
              <a:ln w="38100" cap="flat" cmpd="sng" algn="ctr">
                <a:solidFill>
                  <a:schemeClr val="tx1"/>
                </a:solidFill>
                <a:prstDash val="solid"/>
                <a:round/>
                <a:headEnd type="none" w="med" len="med"/>
                <a:tailEnd type="triangle"/>
              </a:ln>
              <a:effectLst/>
            </p:spPr>
          </p:cxnSp>
          <p:cxnSp>
            <p:nvCxnSpPr>
              <p:cNvPr id="101" name="Elbow Connector 100">
                <a:extLst>
                  <a:ext uri="{FF2B5EF4-FFF2-40B4-BE49-F238E27FC236}">
                    <a16:creationId xmlns:a16="http://schemas.microsoft.com/office/drawing/2014/main" id="{66715E3B-015C-564C-A70E-9056F8E84732}"/>
                  </a:ext>
                </a:extLst>
              </p:cNvPr>
              <p:cNvCxnSpPr>
                <a:cxnSpLocks/>
                <a:stCxn id="29" idx="2"/>
                <a:endCxn id="9" idx="0"/>
              </p:cNvCxnSpPr>
              <p:nvPr/>
            </p:nvCxnSpPr>
            <p:spPr bwMode="auto">
              <a:xfrm rot="16200000" flipH="1">
                <a:off x="6802586" y="4026959"/>
                <a:ext cx="2374403" cy="1017543"/>
              </a:xfrm>
              <a:prstGeom prst="bentConnector3">
                <a:avLst>
                  <a:gd name="adj1" fmla="val 885"/>
                </a:avLst>
              </a:prstGeom>
              <a:noFill/>
              <a:ln w="38100" cap="flat" cmpd="sng" algn="ctr">
                <a:solidFill>
                  <a:schemeClr val="tx1"/>
                </a:solidFill>
                <a:prstDash val="solid"/>
                <a:round/>
                <a:headEnd type="none" w="med" len="med"/>
                <a:tailEnd type="triangle"/>
              </a:ln>
              <a:effectLst/>
            </p:spPr>
          </p:cxnSp>
        </p:grpSp>
        <p:cxnSp>
          <p:nvCxnSpPr>
            <p:cNvPr id="111" name="Straight Connector 110">
              <a:extLst>
                <a:ext uri="{FF2B5EF4-FFF2-40B4-BE49-F238E27FC236}">
                  <a16:creationId xmlns:a16="http://schemas.microsoft.com/office/drawing/2014/main" id="{415D0A46-854D-EA4F-8585-9C75E8B88D69}"/>
                </a:ext>
              </a:extLst>
            </p:cNvPr>
            <p:cNvCxnSpPr>
              <a:cxnSpLocks/>
            </p:cNvCxnSpPr>
            <p:nvPr/>
          </p:nvCxnSpPr>
          <p:spPr bwMode="auto">
            <a:xfrm flipV="1">
              <a:off x="7481016" y="3266031"/>
              <a:ext cx="0" cy="82498"/>
            </a:xfrm>
            <a:prstGeom prst="line">
              <a:avLst/>
            </a:prstGeom>
            <a:noFill/>
            <a:ln w="38100" cap="flat" cmpd="sng" algn="ctr">
              <a:solidFill>
                <a:schemeClr val="tx1"/>
              </a:solidFill>
              <a:prstDash val="solid"/>
              <a:round/>
              <a:headEnd type="none" w="med" len="med"/>
              <a:tailEnd type="none" w="med" len="med"/>
            </a:ln>
            <a:effectLst/>
          </p:spPr>
        </p:cxnSp>
      </p:grpSp>
      <p:sp>
        <p:nvSpPr>
          <p:cNvPr id="129" name="Rectangle 128">
            <a:extLst>
              <a:ext uri="{FF2B5EF4-FFF2-40B4-BE49-F238E27FC236}">
                <a16:creationId xmlns:a16="http://schemas.microsoft.com/office/drawing/2014/main" id="{48874673-245E-F14F-9E5D-B71867BE2CBF}"/>
              </a:ext>
            </a:extLst>
          </p:cNvPr>
          <p:cNvSpPr/>
          <p:nvPr/>
        </p:nvSpPr>
        <p:spPr bwMode="auto">
          <a:xfrm>
            <a:off x="4492488" y="832104"/>
            <a:ext cx="1072369"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 name="TextBox 11">
            <a:extLst>
              <a:ext uri="{FF2B5EF4-FFF2-40B4-BE49-F238E27FC236}">
                <a16:creationId xmlns:a16="http://schemas.microsoft.com/office/drawing/2014/main" id="{ADDD3905-9ADF-AC49-9491-28DE7C345E51}"/>
              </a:ext>
            </a:extLst>
          </p:cNvPr>
          <p:cNvSpPr txBox="1"/>
          <p:nvPr/>
        </p:nvSpPr>
        <p:spPr>
          <a:xfrm>
            <a:off x="6076848" y="1034299"/>
            <a:ext cx="2744919" cy="344710"/>
          </a:xfrm>
          <a:prstGeom prst="rect">
            <a:avLst/>
          </a:prstGeom>
          <a:solidFill>
            <a:schemeClr val="bg1"/>
          </a:solidFill>
        </p:spPr>
        <p:txBody>
          <a:bodyPr wrap="none" rtlCol="0">
            <a:spAutoFit/>
          </a:bodyPr>
          <a:lstStyle/>
          <a:p>
            <a:r>
              <a:rPr lang="en-US" sz="2000" dirty="0">
                <a:latin typeface="Calibri" panose="020F0502020204030204" pitchFamily="34" charset="0"/>
              </a:rPr>
              <a:t>Worst-case performance</a:t>
            </a:r>
          </a:p>
        </p:txBody>
      </p:sp>
    </p:spTree>
    <p:extLst>
      <p:ext uri="{BB962C8B-B14F-4D97-AF65-F5344CB8AC3E}">
        <p14:creationId xmlns:p14="http://schemas.microsoft.com/office/powerpoint/2010/main" val="828262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par>
                                <p:cTn id="11" presetID="9" presetClass="emph" presetSubtype="0" nodeType="withEffect">
                                  <p:stCondLst>
                                    <p:cond delay="0"/>
                                  </p:stCondLst>
                                  <p:childTnLst>
                                    <p:set>
                                      <p:cBhvr>
                                        <p:cTn id="12" dur="indefinite"/>
                                        <p:tgtEl>
                                          <p:spTgt spid="106"/>
                                        </p:tgtEl>
                                        <p:attrNameLst>
                                          <p:attrName>style.opacity</p:attrName>
                                        </p:attrNameLst>
                                      </p:cBhvr>
                                      <p:to>
                                        <p:strVal val="0.5"/>
                                      </p:to>
                                    </p:set>
                                    <p:animEffect filter="image" prLst="opacity: 0.5">
                                      <p:cBhvr rctx="IE">
                                        <p:cTn id="13" dur="indefinite"/>
                                        <p:tgtEl>
                                          <p:spTgt spid="10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8"/>
                                        </p:tgtEl>
                                        <p:attrNameLst>
                                          <p:attrName>style.visibility</p:attrName>
                                        </p:attrNameLst>
                                      </p:cBhvr>
                                      <p:to>
                                        <p:strVal val="visible"/>
                                      </p:to>
                                    </p:set>
                                  </p:childTnLst>
                                </p:cTn>
                              </p:par>
                              <p:par>
                                <p:cTn id="18" presetID="9" presetClass="emph" presetSubtype="0" nodeType="withEffect">
                                  <p:stCondLst>
                                    <p:cond delay="0"/>
                                  </p:stCondLst>
                                  <p:childTnLst>
                                    <p:set>
                                      <p:cBhvr>
                                        <p:cTn id="19" dur="indefinite"/>
                                        <p:tgtEl>
                                          <p:spTgt spid="116"/>
                                        </p:tgtEl>
                                        <p:attrNameLst>
                                          <p:attrName>style.opacity</p:attrName>
                                        </p:attrNameLst>
                                      </p:cBhvr>
                                      <p:to>
                                        <p:strVal val="0.5"/>
                                      </p:to>
                                    </p:set>
                                    <p:animEffect filter="image" prLst="opacity: 0.5">
                                      <p:cBhvr rctx="IE">
                                        <p:cTn id="20" dur="indefinite"/>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ADA4B23-030B-694D-BBA2-A344F982BF52}"/>
              </a:ext>
            </a:extLst>
          </p:cNvPr>
          <p:cNvSpPr>
            <a:spLocks noGrp="1"/>
          </p:cNvSpPr>
          <p:nvPr>
            <p:ph type="body" idx="1"/>
          </p:nvPr>
        </p:nvSpPr>
        <p:spPr>
          <a:xfrm>
            <a:off x="242225" y="3970298"/>
            <a:ext cx="4040188" cy="639762"/>
          </a:xfrm>
        </p:spPr>
        <p:txBody>
          <a:bodyPr/>
          <a:lstStyle/>
          <a:p>
            <a:pPr algn="ctr"/>
            <a:r>
              <a:rPr lang="en-US" dirty="0"/>
              <a:t>Ecosystem-scale</a:t>
            </a:r>
          </a:p>
        </p:txBody>
      </p:sp>
      <p:sp>
        <p:nvSpPr>
          <p:cNvPr id="10" name="Text Placeholder 9">
            <a:extLst>
              <a:ext uri="{FF2B5EF4-FFF2-40B4-BE49-F238E27FC236}">
                <a16:creationId xmlns:a16="http://schemas.microsoft.com/office/drawing/2014/main" id="{3B2ED108-AD8E-3E43-A20D-508D2940004C}"/>
              </a:ext>
            </a:extLst>
          </p:cNvPr>
          <p:cNvSpPr>
            <a:spLocks noGrp="1"/>
          </p:cNvSpPr>
          <p:nvPr>
            <p:ph type="body" sz="quarter" idx="3"/>
          </p:nvPr>
        </p:nvSpPr>
        <p:spPr>
          <a:xfrm>
            <a:off x="4572000" y="3970298"/>
            <a:ext cx="4041775" cy="639762"/>
          </a:xfrm>
        </p:spPr>
        <p:txBody>
          <a:bodyPr/>
          <a:lstStyle/>
          <a:p>
            <a:pPr algn="ctr"/>
            <a:r>
              <a:rPr lang="en-US" dirty="0"/>
              <a:t>Generalizability</a:t>
            </a:r>
          </a:p>
        </p:txBody>
      </p:sp>
      <p:sp>
        <p:nvSpPr>
          <p:cNvPr id="7" name="Title 6">
            <a:extLst>
              <a:ext uri="{FF2B5EF4-FFF2-40B4-BE49-F238E27FC236}">
                <a16:creationId xmlns:a16="http://schemas.microsoft.com/office/drawing/2014/main" id="{7C0DFDCF-984C-3645-B667-7C8FF37A877C}"/>
              </a:ext>
            </a:extLst>
          </p:cNvPr>
          <p:cNvSpPr>
            <a:spLocks noGrp="1"/>
          </p:cNvSpPr>
          <p:nvPr>
            <p:ph type="title"/>
          </p:nvPr>
        </p:nvSpPr>
        <p:spPr/>
        <p:txBody>
          <a:bodyPr/>
          <a:lstStyle/>
          <a:p>
            <a:r>
              <a:rPr lang="en-US" b="1" i="1" dirty="0"/>
              <a:t>Impact</a:t>
            </a:r>
            <a:r>
              <a:rPr lang="en-US" i="1" dirty="0"/>
              <a:t> of ReDoS – </a:t>
            </a:r>
            <a:r>
              <a:rPr lang="en-US" b="1" dirty="0"/>
              <a:t>Summary of findings</a:t>
            </a:r>
          </a:p>
        </p:txBody>
      </p:sp>
      <p:sp>
        <p:nvSpPr>
          <p:cNvPr id="12" name="Content Placeholder 8">
            <a:extLst>
              <a:ext uri="{FF2B5EF4-FFF2-40B4-BE49-F238E27FC236}">
                <a16:creationId xmlns:a16="http://schemas.microsoft.com/office/drawing/2014/main" id="{07EF3A4F-5A31-2F42-815B-F88D2F591D11}"/>
              </a:ext>
            </a:extLst>
          </p:cNvPr>
          <p:cNvSpPr txBox="1">
            <a:spLocks/>
          </p:cNvSpPr>
          <p:nvPr/>
        </p:nvSpPr>
        <p:spPr bwMode="auto">
          <a:xfrm>
            <a:off x="509717" y="1594827"/>
            <a:ext cx="1752602" cy="1276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rgbClr val="000000"/>
              </a:buClr>
              <a:buSzPct val="120000"/>
              <a:buFont typeface="Times" pitchFamily="18" charset="0"/>
              <a:buChar char="•"/>
              <a:defRPr sz="3200" b="0">
                <a:solidFill>
                  <a:srgbClr val="050523"/>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lr>
                <a:srgbClr val="000000"/>
              </a:buClr>
              <a:buSzPct val="120000"/>
              <a:buFont typeface="Times" pitchFamily="18" charset="0"/>
              <a:buChar char="•"/>
              <a:defRPr sz="2000">
                <a:solidFill>
                  <a:srgbClr val="050523"/>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Clr>
                <a:srgbClr val="000000"/>
              </a:buClr>
              <a:buSzPct val="120000"/>
              <a:buFont typeface="Calibri" pitchFamily="34" charset="0"/>
              <a:buChar char="−"/>
              <a:defRPr sz="1800">
                <a:solidFill>
                  <a:srgbClr val="050523"/>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9pPr>
          </a:lstStyle>
          <a:p>
            <a:pPr marL="0" indent="0">
              <a:lnSpc>
                <a:spcPct val="100000"/>
              </a:lnSpc>
              <a:buFont typeface="Times" pitchFamily="18" charset="0"/>
              <a:buNone/>
            </a:pPr>
            <a:r>
              <a:rPr lang="en-US" b="1" kern="0" dirty="0"/>
              <a:t>ReDoS</a:t>
            </a:r>
            <a:r>
              <a:rPr lang="en-US" kern="0" dirty="0"/>
              <a:t>  = </a:t>
            </a:r>
          </a:p>
        </p:txBody>
      </p:sp>
      <p:sp>
        <p:nvSpPr>
          <p:cNvPr id="13" name="Rectangle 12">
            <a:extLst>
              <a:ext uri="{FF2B5EF4-FFF2-40B4-BE49-F238E27FC236}">
                <a16:creationId xmlns:a16="http://schemas.microsoft.com/office/drawing/2014/main" id="{CA7EFDAE-E46D-6447-88C4-2BD0924F1A42}"/>
              </a:ext>
            </a:extLst>
          </p:cNvPr>
          <p:cNvSpPr/>
          <p:nvPr/>
        </p:nvSpPr>
        <p:spPr>
          <a:xfrm>
            <a:off x="2800350" y="957907"/>
            <a:ext cx="6128673" cy="2591479"/>
          </a:xfrm>
          <a:prstGeom prst="rect">
            <a:avLst/>
          </a:prstGeom>
        </p:spPr>
        <p:txBody>
          <a:bodyPr wrap="square">
            <a:spAutoFit/>
          </a:bodyPr>
          <a:lstStyle/>
          <a:p>
            <a:pPr>
              <a:lnSpc>
                <a:spcPct val="100000"/>
              </a:lnSpc>
            </a:pPr>
            <a:r>
              <a:rPr lang="en-US" sz="2800" kern="0" dirty="0"/>
              <a:t>Web service</a:t>
            </a:r>
          </a:p>
          <a:p>
            <a:pPr>
              <a:lnSpc>
                <a:spcPct val="100000"/>
              </a:lnSpc>
            </a:pPr>
            <a:r>
              <a:rPr lang="en-US" sz="2800" kern="0" dirty="0"/>
              <a:t>Untrusted input</a:t>
            </a:r>
          </a:p>
          <a:p>
            <a:pPr>
              <a:lnSpc>
                <a:spcPct val="100000"/>
              </a:lnSpc>
            </a:pPr>
            <a:r>
              <a:rPr lang="en-US" sz="2800" b="1" kern="0" dirty="0"/>
              <a:t>Ambiguous regex</a:t>
            </a:r>
          </a:p>
          <a:p>
            <a:pPr>
              <a:lnSpc>
                <a:spcPct val="100000"/>
              </a:lnSpc>
            </a:pPr>
            <a:r>
              <a:rPr lang="en-US" sz="2800" b="1" kern="0" dirty="0"/>
              <a:t>Slow regex engine</a:t>
            </a:r>
          </a:p>
          <a:p>
            <a:pPr marL="0" indent="0">
              <a:lnSpc>
                <a:spcPct val="100000"/>
              </a:lnSpc>
              <a:buFont typeface="Times" pitchFamily="18" charset="0"/>
              <a:buNone/>
            </a:pPr>
            <a:r>
              <a:rPr lang="en-US" sz="2800" kern="0" dirty="0"/>
              <a:t>No safeguards</a:t>
            </a:r>
          </a:p>
        </p:txBody>
      </p:sp>
      <p:sp>
        <p:nvSpPr>
          <p:cNvPr id="14" name="Left Brace 13">
            <a:extLst>
              <a:ext uri="{FF2B5EF4-FFF2-40B4-BE49-F238E27FC236}">
                <a16:creationId xmlns:a16="http://schemas.microsoft.com/office/drawing/2014/main" id="{82AC6A70-0632-364F-8F74-5A0041EBF850}"/>
              </a:ext>
            </a:extLst>
          </p:cNvPr>
          <p:cNvSpPr/>
          <p:nvPr/>
        </p:nvSpPr>
        <p:spPr bwMode="auto">
          <a:xfrm>
            <a:off x="2262319" y="985767"/>
            <a:ext cx="514350" cy="2591479"/>
          </a:xfrm>
          <a:prstGeom prst="leftBrace">
            <a:avLst/>
          </a:prstGeom>
          <a:noFill/>
          <a:ln w="38100" cap="flat" cmpd="sng" algn="ctr">
            <a:solidFill>
              <a:schemeClr val="tx1"/>
            </a:solidFill>
            <a:prstDash val="solid"/>
            <a:round/>
            <a:headEnd type="none" w="med" len="med"/>
            <a:tailEnd type="none" w="med" len="med"/>
          </a:ln>
          <a:effectLst/>
        </p:spPr>
        <p:txBody>
          <a:bodyPr rtlCol="0" anchor="ctr"/>
          <a:lstStyle/>
          <a:p>
            <a:pPr algn="ctr"/>
            <a:endParaRPr lang="en-US"/>
          </a:p>
        </p:txBody>
      </p:sp>
      <p:sp>
        <p:nvSpPr>
          <p:cNvPr id="16" name="Rectangle 15">
            <a:extLst>
              <a:ext uri="{FF2B5EF4-FFF2-40B4-BE49-F238E27FC236}">
                <a16:creationId xmlns:a16="http://schemas.microsoft.com/office/drawing/2014/main" id="{446DABDC-F72F-C74E-BC10-E5D6207FFB6B}"/>
              </a:ext>
            </a:extLst>
          </p:cNvPr>
          <p:cNvSpPr/>
          <p:nvPr/>
        </p:nvSpPr>
        <p:spPr bwMode="auto">
          <a:xfrm>
            <a:off x="2800350" y="1958371"/>
            <a:ext cx="3298698" cy="590550"/>
          </a:xfrm>
          <a:prstGeom prst="rect">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7" name="Line 66">
            <a:extLst>
              <a:ext uri="{FF2B5EF4-FFF2-40B4-BE49-F238E27FC236}">
                <a16:creationId xmlns:a16="http://schemas.microsoft.com/office/drawing/2014/main" id="{CE7BF0F0-E142-4F40-88A8-FB213014ACDA}"/>
              </a:ext>
            </a:extLst>
          </p:cNvPr>
          <p:cNvSpPr>
            <a:spLocks noChangeShapeType="1"/>
          </p:cNvSpPr>
          <p:nvPr/>
        </p:nvSpPr>
        <p:spPr bwMode="auto">
          <a:xfrm flipV="1">
            <a:off x="277148" y="3732061"/>
            <a:ext cx="8564729" cy="55562"/>
          </a:xfrm>
          <a:prstGeom prst="line">
            <a:avLst/>
          </a:prstGeom>
          <a:noFill/>
          <a:ln w="38100">
            <a:solidFill>
              <a:schemeClr val="accent3"/>
            </a:solidFill>
            <a:miter lim="800000"/>
            <a:headEnd/>
            <a:tailEnd/>
          </a:ln>
          <a:effectLst/>
        </p:spPr>
        <p:txBody>
          <a:bodyPr wrap="none"/>
          <a:lstStyle/>
          <a:p>
            <a:endParaRPr lang="ko-KR" altLang="en-US"/>
          </a:p>
        </p:txBody>
      </p:sp>
      <p:sp>
        <p:nvSpPr>
          <p:cNvPr id="15" name="Rectangle 14">
            <a:extLst>
              <a:ext uri="{FF2B5EF4-FFF2-40B4-BE49-F238E27FC236}">
                <a16:creationId xmlns:a16="http://schemas.microsoft.com/office/drawing/2014/main" id="{6672E4A2-6CA2-6045-8BB9-2B2422C889BD}"/>
              </a:ext>
            </a:extLst>
          </p:cNvPr>
          <p:cNvSpPr/>
          <p:nvPr/>
        </p:nvSpPr>
        <p:spPr bwMode="auto">
          <a:xfrm>
            <a:off x="2800350" y="2543442"/>
            <a:ext cx="3298698" cy="477950"/>
          </a:xfrm>
          <a:prstGeom prst="rect">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8" name="Text Placeholder 9">
            <a:extLst>
              <a:ext uri="{FF2B5EF4-FFF2-40B4-BE49-F238E27FC236}">
                <a16:creationId xmlns:a16="http://schemas.microsoft.com/office/drawing/2014/main" id="{EB657999-DFA9-3A45-BDFF-6388ADCB3C02}"/>
              </a:ext>
            </a:extLst>
          </p:cNvPr>
          <p:cNvSpPr txBox="1">
            <a:spLocks/>
          </p:cNvSpPr>
          <p:nvPr/>
        </p:nvSpPr>
        <p:spPr bwMode="auto">
          <a:xfrm>
            <a:off x="2419536" y="4970763"/>
            <a:ext cx="4279952" cy="74033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indent="0" algn="l" rtl="0" fontAlgn="base">
              <a:spcBef>
                <a:spcPct val="20000"/>
              </a:spcBef>
              <a:spcAft>
                <a:spcPct val="0"/>
              </a:spcAft>
              <a:buClr>
                <a:srgbClr val="000000"/>
              </a:buClr>
              <a:buSzPct val="120000"/>
              <a:buFont typeface="Times" pitchFamily="18" charset="0"/>
              <a:buNone/>
              <a:defRPr sz="3200" b="1">
                <a:solidFill>
                  <a:srgbClr val="050523"/>
                </a:solidFill>
                <a:latin typeface="Calibri" panose="020F0502020204030204" pitchFamily="34" charset="0"/>
                <a:ea typeface="+mn-ea"/>
                <a:cs typeface="Calibri" panose="020F0502020204030204" pitchFamily="34" charset="0"/>
              </a:defRPr>
            </a:lvl1pPr>
            <a:lvl2pPr marL="457200" indent="0" algn="l" rtl="0" fontAlgn="base">
              <a:spcBef>
                <a:spcPct val="20000"/>
              </a:spcBef>
              <a:spcAft>
                <a:spcPct val="0"/>
              </a:spcAft>
              <a:buClr>
                <a:srgbClr val="000000"/>
              </a:buClr>
              <a:buSzPct val="120000"/>
              <a:buFont typeface="Times" pitchFamily="18" charset="0"/>
              <a:buNone/>
              <a:defRPr sz="2000" b="1">
                <a:solidFill>
                  <a:srgbClr val="050523"/>
                </a:solidFill>
                <a:latin typeface="Calibri" panose="020F0502020204030204" pitchFamily="34" charset="0"/>
                <a:cs typeface="Calibri" panose="020F0502020204030204" pitchFamily="34" charset="0"/>
              </a:defRPr>
            </a:lvl2pPr>
            <a:lvl3pPr marL="914400" indent="0" algn="l" rtl="0" fontAlgn="base">
              <a:spcBef>
                <a:spcPct val="20000"/>
              </a:spcBef>
              <a:spcAft>
                <a:spcPct val="0"/>
              </a:spcAft>
              <a:buClr>
                <a:srgbClr val="000000"/>
              </a:buClr>
              <a:buSzPct val="120000"/>
              <a:buFont typeface="Calibri" pitchFamily="34" charset="0"/>
              <a:buNone/>
              <a:defRPr sz="1800" b="1">
                <a:solidFill>
                  <a:srgbClr val="050523"/>
                </a:solidFill>
                <a:latin typeface="Calibri" panose="020F0502020204030204" pitchFamily="34" charset="0"/>
                <a:cs typeface="Calibri" panose="020F0502020204030204" pitchFamily="34" charset="0"/>
              </a:defRPr>
            </a:lvl3pPr>
            <a:lvl4pPr marL="1371600" indent="0" algn="l" rtl="0" fontAlgn="base">
              <a:spcBef>
                <a:spcPct val="20000"/>
              </a:spcBef>
              <a:spcAft>
                <a:spcPct val="0"/>
              </a:spcAft>
              <a:buClr>
                <a:srgbClr val="000000"/>
              </a:buClr>
              <a:buSzPct val="120000"/>
              <a:buFont typeface="Times" pitchFamily="18" charset="0"/>
              <a:buNone/>
              <a:defRPr sz="1600" b="1">
                <a:solidFill>
                  <a:srgbClr val="050523"/>
                </a:solidFill>
                <a:latin typeface="Calibri" panose="020F0502020204030204" pitchFamily="34" charset="0"/>
                <a:cs typeface="Calibri" panose="020F0502020204030204" pitchFamily="34" charset="0"/>
              </a:defRPr>
            </a:lvl4pPr>
            <a:lvl5pPr marL="1828800" indent="0" algn="l" rtl="0" fontAlgn="base">
              <a:spcBef>
                <a:spcPct val="20000"/>
              </a:spcBef>
              <a:spcAft>
                <a:spcPct val="0"/>
              </a:spcAft>
              <a:buClr>
                <a:srgbClr val="000000"/>
              </a:buClr>
              <a:buSzPct val="120000"/>
              <a:buFont typeface="Times" pitchFamily="18" charset="0"/>
              <a:buNone/>
              <a:defRPr sz="1600" b="1">
                <a:solidFill>
                  <a:srgbClr val="050523"/>
                </a:solidFill>
                <a:latin typeface="Calibri" panose="020F0502020204030204" pitchFamily="34" charset="0"/>
                <a:cs typeface="Calibri" panose="020F0502020204030204" pitchFamily="34" charset="0"/>
              </a:defRPr>
            </a:lvl5pPr>
            <a:lvl6pPr marL="2286000" indent="0" algn="l" rtl="0" fontAlgn="base">
              <a:spcBef>
                <a:spcPct val="20000"/>
              </a:spcBef>
              <a:spcAft>
                <a:spcPct val="0"/>
              </a:spcAft>
              <a:buClr>
                <a:srgbClr val="000000"/>
              </a:buClr>
              <a:buSzPct val="120000"/>
              <a:buFont typeface="Times" pitchFamily="18" charset="0"/>
              <a:buNone/>
              <a:defRPr sz="1600" b="1">
                <a:solidFill>
                  <a:srgbClr val="050523"/>
                </a:solidFill>
                <a:latin typeface="+mn-lt"/>
                <a:cs typeface="+mn-cs"/>
              </a:defRPr>
            </a:lvl6pPr>
            <a:lvl7pPr marL="2743200" indent="0" algn="l" rtl="0" fontAlgn="base">
              <a:spcBef>
                <a:spcPct val="20000"/>
              </a:spcBef>
              <a:spcAft>
                <a:spcPct val="0"/>
              </a:spcAft>
              <a:buClr>
                <a:srgbClr val="000000"/>
              </a:buClr>
              <a:buSzPct val="120000"/>
              <a:buFont typeface="Times" pitchFamily="18" charset="0"/>
              <a:buNone/>
              <a:defRPr sz="1600" b="1">
                <a:solidFill>
                  <a:srgbClr val="050523"/>
                </a:solidFill>
                <a:latin typeface="+mn-lt"/>
                <a:cs typeface="+mn-cs"/>
              </a:defRPr>
            </a:lvl7pPr>
            <a:lvl8pPr marL="3200400" indent="0" algn="l" rtl="0" fontAlgn="base">
              <a:spcBef>
                <a:spcPct val="20000"/>
              </a:spcBef>
              <a:spcAft>
                <a:spcPct val="0"/>
              </a:spcAft>
              <a:buClr>
                <a:srgbClr val="000000"/>
              </a:buClr>
              <a:buSzPct val="120000"/>
              <a:buFont typeface="Times" pitchFamily="18" charset="0"/>
              <a:buNone/>
              <a:defRPr sz="1600" b="1">
                <a:solidFill>
                  <a:srgbClr val="050523"/>
                </a:solidFill>
                <a:latin typeface="+mn-lt"/>
                <a:cs typeface="+mn-cs"/>
              </a:defRPr>
            </a:lvl8pPr>
            <a:lvl9pPr marL="3657600" indent="0" algn="l" rtl="0" fontAlgn="base">
              <a:spcBef>
                <a:spcPct val="20000"/>
              </a:spcBef>
              <a:spcAft>
                <a:spcPct val="0"/>
              </a:spcAft>
              <a:buClr>
                <a:srgbClr val="000000"/>
              </a:buClr>
              <a:buSzPct val="120000"/>
              <a:buFont typeface="Times" pitchFamily="18" charset="0"/>
              <a:buNone/>
              <a:defRPr sz="1600" b="1">
                <a:solidFill>
                  <a:srgbClr val="050523"/>
                </a:solidFill>
                <a:latin typeface="+mn-lt"/>
                <a:cs typeface="+mn-cs"/>
              </a:defRPr>
            </a:lvl9pPr>
          </a:lstStyle>
          <a:p>
            <a:pPr algn="ctr">
              <a:lnSpc>
                <a:spcPct val="100000"/>
              </a:lnSpc>
            </a:pPr>
            <a:r>
              <a:rPr lang="en-US" kern="0" dirty="0"/>
              <a:t>Regex engine variations</a:t>
            </a:r>
          </a:p>
        </p:txBody>
      </p:sp>
      <p:pic>
        <p:nvPicPr>
          <p:cNvPr id="22" name="Exc" descr="Exclamation mark">
            <a:extLst>
              <a:ext uri="{FF2B5EF4-FFF2-40B4-BE49-F238E27FC236}">
                <a16:creationId xmlns:a16="http://schemas.microsoft.com/office/drawing/2014/main" id="{0057918C-031A-EB49-8086-7137D14B495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18129" y="1911903"/>
            <a:ext cx="628494" cy="499836"/>
          </a:xfrm>
          <a:prstGeom prst="rect">
            <a:avLst/>
          </a:prstGeom>
        </p:spPr>
      </p:pic>
      <p:pic>
        <p:nvPicPr>
          <p:cNvPr id="23" name="Exc" descr="Exclamation mark">
            <a:extLst>
              <a:ext uri="{FF2B5EF4-FFF2-40B4-BE49-F238E27FC236}">
                <a16:creationId xmlns:a16="http://schemas.microsoft.com/office/drawing/2014/main" id="{7500E693-0818-1443-B0C3-3AB2DCCFF64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18129" y="2472941"/>
            <a:ext cx="628494" cy="499836"/>
          </a:xfrm>
          <a:prstGeom prst="rect">
            <a:avLst/>
          </a:prstGeom>
        </p:spPr>
      </p:pic>
    </p:spTree>
    <p:extLst>
      <p:ext uri="{BB962C8B-B14F-4D97-AF65-F5344CB8AC3E}">
        <p14:creationId xmlns:p14="http://schemas.microsoft.com/office/powerpoint/2010/main" val="4791310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9" presetClass="emph" presetSubtype="0" grpId="1" nodeType="withEffect">
                                  <p:stCondLst>
                                    <p:cond delay="0"/>
                                  </p:stCondLst>
                                  <p:childTnLst>
                                    <p:set>
                                      <p:cBhvr>
                                        <p:cTn id="22" dur="indefinite"/>
                                        <p:tgtEl>
                                          <p:spTgt spid="8">
                                            <p:txEl>
                                              <p:pRg st="0" end="0"/>
                                            </p:txEl>
                                          </p:spTgt>
                                        </p:tgtEl>
                                        <p:attrNameLst>
                                          <p:attrName>style.opacity</p:attrName>
                                        </p:attrNameLst>
                                      </p:cBhvr>
                                      <p:to>
                                        <p:strVal val="0.5"/>
                                      </p:to>
                                    </p:set>
                                    <p:animEffect filter="image" prLst="opacity: 0.5">
                                      <p:cBhvr rctx="IE">
                                        <p:cTn id="23" dur="indefinite"/>
                                        <p:tgtEl>
                                          <p:spTgt spid="8">
                                            <p:txEl>
                                              <p:pRg st="0" end="0"/>
                                            </p:txEl>
                                          </p:spTgt>
                                        </p:tgtEl>
                                      </p:cBhvr>
                                    </p:animEffect>
                                  </p:childTnLst>
                                </p:cTn>
                              </p:par>
                              <p:par>
                                <p:cTn id="24" presetID="9" presetClass="emph" presetSubtype="0" grpId="1" nodeType="withEffect">
                                  <p:stCondLst>
                                    <p:cond delay="0"/>
                                  </p:stCondLst>
                                  <p:childTnLst>
                                    <p:set>
                                      <p:cBhvr>
                                        <p:cTn id="25" dur="indefinite"/>
                                        <p:tgtEl>
                                          <p:spTgt spid="10">
                                            <p:txEl>
                                              <p:pRg st="0" end="0"/>
                                            </p:txEl>
                                          </p:spTgt>
                                        </p:tgtEl>
                                        <p:attrNameLst>
                                          <p:attrName>style.opacity</p:attrName>
                                        </p:attrNameLst>
                                      </p:cBhvr>
                                      <p:to>
                                        <p:strVal val="0.5"/>
                                      </p:to>
                                    </p:set>
                                    <p:animEffect filter="image" prLst="opacity: 0.5">
                                      <p:cBhvr rctx="IE">
                                        <p:cTn id="26" dur="indefinite"/>
                                        <p:tgtEl>
                                          <p:spTgt spid="10">
                                            <p:txEl>
                                              <p:pRg st="0" end="0"/>
                                            </p:txEl>
                                          </p:spTgt>
                                        </p:tgtEl>
                                      </p:cBhvr>
                                    </p:animEffect>
                                  </p:childTnLst>
                                </p:cTn>
                              </p:par>
                              <p:par>
                                <p:cTn id="27" presetID="9" presetClass="emph" presetSubtype="0" grpId="1" nodeType="withEffect">
                                  <p:stCondLst>
                                    <p:cond delay="0"/>
                                  </p:stCondLst>
                                  <p:childTnLst>
                                    <p:set>
                                      <p:cBhvr>
                                        <p:cTn id="28" dur="indefinite"/>
                                        <p:tgtEl>
                                          <p:spTgt spid="16"/>
                                        </p:tgtEl>
                                        <p:attrNameLst>
                                          <p:attrName>style.opacity</p:attrName>
                                        </p:attrNameLst>
                                      </p:cBhvr>
                                      <p:to>
                                        <p:strVal val="0.5"/>
                                      </p:to>
                                    </p:set>
                                    <p:animEffect filter="image" prLst="opacity: 0.5">
                                      <p:cBhvr rctx="IE">
                                        <p:cTn id="29" dur="indefinite"/>
                                        <p:tgtEl>
                                          <p:spTgt spid="16"/>
                                        </p:tgtEl>
                                      </p:cBhvr>
                                    </p:animEffect>
                                  </p:childTnLst>
                                </p:cTn>
                              </p:par>
                              <p:par>
                                <p:cTn id="30" presetID="9" presetClass="emph" presetSubtype="0" nodeType="with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8" grpId="1" build="p"/>
      <p:bldP spid="10" grpId="0" build="p"/>
      <p:bldP spid="10" grpId="1" build="p"/>
      <p:bldP spid="16" grpId="0" animBg="1"/>
      <p:bldP spid="16" grpId="1" animBg="1"/>
      <p:bldP spid="15"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D1E232D-AA14-6C44-BD5B-E6D655F5BAB8}"/>
              </a:ext>
            </a:extLst>
          </p:cNvPr>
          <p:cNvGraphicFramePr/>
          <p:nvPr/>
        </p:nvGraphicFramePr>
        <p:xfrm>
          <a:off x="511627" y="240631"/>
          <a:ext cx="8120743" cy="6128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4DB6DB1D-BB11-2A46-974B-F9F26EB5C939}"/>
              </a:ext>
            </a:extLst>
          </p:cNvPr>
          <p:cNvSpPr/>
          <p:nvPr/>
        </p:nvSpPr>
        <p:spPr>
          <a:xfrm>
            <a:off x="2955275" y="240631"/>
            <a:ext cx="3233449" cy="698012"/>
          </a:xfrm>
          <a:prstGeom prst="rect">
            <a:avLst/>
          </a:prstGeom>
        </p:spPr>
        <p:txBody>
          <a:bodyPr wrap="none">
            <a:spAutoFit/>
          </a:bodyPr>
          <a:lstStyle/>
          <a:p>
            <a:r>
              <a:rPr lang="en-US" sz="4800" b="1" dirty="0">
                <a:latin typeface="Calibri" panose="020F0502020204030204" pitchFamily="34" charset="0"/>
                <a:cs typeface="Calibri" panose="020F0502020204030204" pitchFamily="34" charset="0"/>
              </a:rPr>
              <a:t>Talk Outline</a:t>
            </a:r>
          </a:p>
        </p:txBody>
      </p:sp>
      <p:pic>
        <p:nvPicPr>
          <p:cNvPr id="4" name="Measuring">
            <a:extLst>
              <a:ext uri="{FF2B5EF4-FFF2-40B4-BE49-F238E27FC236}">
                <a16:creationId xmlns:a16="http://schemas.microsoft.com/office/drawing/2014/main" id="{A39871E0-F0FF-6349-8F37-B643BFB27FF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6200000">
            <a:off x="6915233" y="3476701"/>
            <a:ext cx="1773611" cy="353957"/>
          </a:xfrm>
          <a:prstGeom prst="rect">
            <a:avLst/>
          </a:prstGeom>
        </p:spPr>
      </p:pic>
      <p:pic>
        <p:nvPicPr>
          <p:cNvPr id="5" name="Software">
            <a:extLst>
              <a:ext uri="{FF2B5EF4-FFF2-40B4-BE49-F238E27FC236}">
                <a16:creationId xmlns:a16="http://schemas.microsoft.com/office/drawing/2014/main" id="{DD7388A3-953C-5B4F-B574-4C82A45E72FA}"/>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rcRect t="15672" b="8243"/>
          <a:stretch/>
        </p:blipFill>
        <p:spPr>
          <a:xfrm>
            <a:off x="5470948" y="2766874"/>
            <a:ext cx="2331091" cy="1773610"/>
          </a:xfrm>
          <a:prstGeom prst="rect">
            <a:avLst/>
          </a:prstGeom>
        </p:spPr>
      </p:pic>
      <p:pic>
        <p:nvPicPr>
          <p:cNvPr id="8" name="Server" descr="Image result for server clipart">
            <a:extLst>
              <a:ext uri="{FF2B5EF4-FFF2-40B4-BE49-F238E27FC236}">
                <a16:creationId xmlns:a16="http://schemas.microsoft.com/office/drawing/2014/main" id="{30520A46-341B-4745-BDBA-E99351EEE6A0}"/>
              </a:ext>
            </a:extLst>
          </p:cNvPr>
          <p:cNvPicPr>
            <a:picLocks noChangeAspect="1" noChangeArrowheads="1"/>
          </p:cNvPicPr>
          <p:nvPr/>
        </p:nvPicPr>
        <p:blipFill>
          <a:blip r:embed="rId11" cstate="email">
            <a:alphaModFix amt="35000"/>
            <a:extLst>
              <a:ext uri="{BEBA8EAE-BF5A-486C-A8C5-ECC9F3942E4B}">
                <a14:imgProps xmlns:a14="http://schemas.microsoft.com/office/drawing/2010/main">
                  <a14:imgLayer r:embed="rId12">
                    <a14:imgEffect>
                      <a14:backgroundRemoval t="3943" b="98566" l="1667" r="95000">
                        <a14:foregroundMark x1="32222" y1="27240" x2="32222" y2="27240"/>
                        <a14:foregroundMark x1="44444" y1="15412" x2="44444" y2="15412"/>
                        <a14:foregroundMark x1="58889" y1="10753" x2="20000" y2="63082"/>
                        <a14:foregroundMark x1="20000" y1="63082" x2="20000" y2="68100"/>
                        <a14:foregroundMark x1="11667" y1="24731" x2="46667" y2="9677"/>
                        <a14:foregroundMark x1="46667" y1="9677" x2="79444" y2="10036"/>
                        <a14:foregroundMark x1="61111" y1="4301" x2="82778" y2="8244"/>
                        <a14:foregroundMark x1="81667" y1="24731" x2="81667" y2="54480"/>
                        <a14:foregroundMark x1="81667" y1="54480" x2="58333" y2="78136"/>
                        <a14:foregroundMark x1="58333" y1="78136" x2="14444" y2="76703"/>
                        <a14:foregroundMark x1="14444" y1="76703" x2="61667" y2="80645"/>
                        <a14:foregroundMark x1="61667" y1="80645" x2="81111" y2="53047"/>
                        <a14:foregroundMark x1="81111" y1="53047" x2="84444" y2="24731"/>
                        <a14:foregroundMark x1="84444" y1="24731" x2="29444" y2="70968"/>
                        <a14:foregroundMark x1="29444" y1="70968" x2="18730" y2="93589"/>
                        <a14:foregroundMark x1="51068" y1="94414" x2="58333" y2="93907"/>
                        <a14:foregroundMark x1="25514" y1="96196" x2="25792" y2="96177"/>
                        <a14:foregroundMark x1="58333" y1="93907" x2="73333" y2="83871"/>
                        <a14:foregroundMark x1="1707" y1="87455" x2="8889" y2="22581"/>
                        <a14:foregroundMark x1="1667" y1="87814" x2="1707" y2="87455"/>
                        <a14:foregroundMark x1="87778" y1="16129" x2="95000" y2="64875"/>
                        <a14:foregroundMark x1="38333" y1="96774" x2="50000" y2="97491"/>
                        <a14:foregroundMark x1="51667" y1="98566" x2="42222" y2="98566"/>
                        <a14:backgroundMark x1="11667" y1="98566" x2="11667" y2="98566"/>
                        <a14:backgroundMark x1="12778" y1="98566" x2="22222" y2="99283"/>
                        <a14:backgroundMark x1="1667" y1="97849" x2="556" y2="93907"/>
                        <a14:backgroundMark x1="0" y1="87455" x2="0" y2="87455"/>
                        <a14:backgroundMark x1="0" y1="91398" x2="0" y2="87814"/>
                        <a14:backgroundMark x1="23333" y1="98566" x2="35908" y2="99084"/>
                        <a14:backgroundMark x1="1111" y1="91756" x2="556" y2="81004"/>
                      </a14:backgroundRemoval>
                    </a14:imgEffect>
                  </a14:imgLayer>
                </a14:imgProps>
              </a:ext>
              <a:ext uri="{28A0092B-C50C-407E-A947-70E740481C1C}">
                <a14:useLocalDpi xmlns:a14="http://schemas.microsoft.com/office/drawing/2010/main"/>
              </a:ext>
            </a:extLst>
          </a:blip>
          <a:srcRect/>
          <a:stretch>
            <a:fillRect/>
          </a:stretch>
        </p:blipFill>
        <p:spPr bwMode="auto">
          <a:xfrm>
            <a:off x="7991151" y="1118969"/>
            <a:ext cx="845754" cy="1306220"/>
          </a:xfrm>
          <a:prstGeom prst="rect">
            <a:avLst/>
          </a:prstGeom>
          <a:noFill/>
          <a:extLst>
            <a:ext uri="{909E8E84-426E-40DD-AFC4-6F175D3DCCD1}">
              <a14:hiddenFill xmlns:a14="http://schemas.microsoft.com/office/drawing/2010/main">
                <a:solidFill>
                  <a:srgbClr val="FFFFFF"/>
                </a:solidFill>
              </a14:hiddenFill>
            </a:ext>
          </a:extLst>
        </p:spPr>
      </p:pic>
      <p:pic>
        <p:nvPicPr>
          <p:cNvPr id="9" name="Fire" descr="Image result for cartoon flames">
            <a:extLst>
              <a:ext uri="{FF2B5EF4-FFF2-40B4-BE49-F238E27FC236}">
                <a16:creationId xmlns:a16="http://schemas.microsoft.com/office/drawing/2014/main" id="{55C821D1-D3B8-AB4E-96E6-CFAA5665D309}"/>
              </a:ext>
            </a:extLst>
          </p:cNvPr>
          <p:cNvPicPr>
            <a:picLocks noChangeAspect="1" noChangeArrowheads="1"/>
          </p:cNvPicPr>
          <p:nvPr/>
        </p:nvPicPr>
        <p:blipFill>
          <a:blip r:embed="rId13" cstate="email">
            <a:alphaModFix amt="35000"/>
            <a:extLst>
              <a:ext uri="{BEBA8EAE-BF5A-486C-A8C5-ECC9F3942E4B}">
                <a14:imgProps xmlns:a14="http://schemas.microsoft.com/office/drawing/2010/main">
                  <a14:imgLayer r:embed="rId14">
                    <a14:imgEffect>
                      <a14:backgroundRemoval t="6009" b="89700" l="9722" r="89815">
                        <a14:foregroundMark x1="43056" y1="10300" x2="43056" y2="10300"/>
                        <a14:foregroundMark x1="40278" y1="6009" x2="40278" y2="6009"/>
                        <a14:foregroundMark x1="17130" y1="47210" x2="17130" y2="47210"/>
                        <a14:foregroundMark x1="18981" y1="39914" x2="18981" y2="39914"/>
                        <a14:foregroundMark x1="19444" y1="43348" x2="19444" y2="43348"/>
                        <a14:foregroundMark x1="67593" y1="26609" x2="67593" y2="26609"/>
                        <a14:foregroundMark x1="78704" y1="56652" x2="78704" y2="56652"/>
                        <a14:foregroundMark x1="79630" y1="71674" x2="79630" y2="71674"/>
                        <a14:foregroundMark x1="18056" y1="75107" x2="18056" y2="75107"/>
                        <a14:foregroundMark x1="18981" y1="55794" x2="18981" y2="55794"/>
                        <a14:foregroundMark x1="36574" y1="27039" x2="37963" y2="24034"/>
                      </a14:backgroundRemoval>
                    </a14:imgEffect>
                  </a14:imgLayer>
                </a14:imgProps>
              </a:ext>
              <a:ext uri="{28A0092B-C50C-407E-A947-70E740481C1C}">
                <a14:useLocalDpi xmlns:a14="http://schemas.microsoft.com/office/drawing/2010/main"/>
              </a:ext>
            </a:extLst>
          </a:blip>
          <a:srcRect/>
          <a:stretch>
            <a:fillRect/>
          </a:stretch>
        </p:blipFill>
        <p:spPr bwMode="auto">
          <a:xfrm>
            <a:off x="8224644" y="798859"/>
            <a:ext cx="1088537" cy="1174209"/>
          </a:xfrm>
          <a:prstGeom prst="rect">
            <a:avLst/>
          </a:prstGeom>
          <a:noFill/>
          <a:extLst>
            <a:ext uri="{909E8E84-426E-40DD-AFC4-6F175D3DCCD1}">
              <a14:hiddenFill xmlns:a14="http://schemas.microsoft.com/office/drawing/2010/main">
                <a:solidFill>
                  <a:srgbClr val="FFFFFF"/>
                </a:solidFill>
              </a14:hiddenFill>
            </a:ext>
          </a:extLst>
        </p:spPr>
      </p:pic>
      <p:pic>
        <p:nvPicPr>
          <p:cNvPr id="10" name="Insecure">
            <a:extLst>
              <a:ext uri="{FF2B5EF4-FFF2-40B4-BE49-F238E27FC236}">
                <a16:creationId xmlns:a16="http://schemas.microsoft.com/office/drawing/2014/main" id="{E168A72A-C918-4E4A-BAC2-78CCF80E1990}"/>
              </a:ext>
            </a:extLst>
          </p:cNvPr>
          <p:cNvPicPr>
            <a:picLocks noChangeAspect="1"/>
          </p:cNvPicPr>
          <p:nvPr/>
        </p:nvPicPr>
        <p:blipFill>
          <a:blip r:embed="rId15" cstate="email">
            <a:alphaModFix amt="35000"/>
            <a:extLst>
              <a:ext uri="{BEBA8EAE-BF5A-486C-A8C5-ECC9F3942E4B}">
                <a14:imgProps xmlns:a14="http://schemas.microsoft.com/office/drawing/2010/main">
                  <a14:imgLayer r:embed="rId16">
                    <a14:imgEffect>
                      <a14:backgroundRemoval t="4348" b="96522" l="5822" r="93836">
                        <a14:foregroundMark x1="48630" y1="9130" x2="14041" y2="82609"/>
                        <a14:foregroundMark x1="14041" y1="82609" x2="76370" y2="95652"/>
                        <a14:foregroundMark x1="76370" y1="95652" x2="55479" y2="16522"/>
                        <a14:foregroundMark x1="55479" y1="16522" x2="48630" y2="91739"/>
                        <a14:foregroundMark x1="685" y1="96522" x2="75000" y2="96522"/>
                        <a14:foregroundMark x1="75000" y1="96522" x2="93836" y2="93478"/>
                        <a14:foregroundMark x1="5822" y1="89565" x2="77740" y2="94348"/>
                        <a14:foregroundMark x1="46918" y1="4348" x2="52740" y2="4348"/>
                      </a14:backgroundRemoval>
                    </a14:imgEffect>
                  </a14:imgLayer>
                </a14:imgProps>
              </a:ext>
              <a:ext uri="{28A0092B-C50C-407E-A947-70E740481C1C}">
                <a14:useLocalDpi xmlns:a14="http://schemas.microsoft.com/office/drawing/2010/main"/>
              </a:ext>
            </a:extLst>
          </a:blip>
          <a:stretch>
            <a:fillRect/>
          </a:stretch>
        </p:blipFill>
        <p:spPr>
          <a:xfrm>
            <a:off x="7073899" y="1266338"/>
            <a:ext cx="896758" cy="706730"/>
          </a:xfrm>
          <a:prstGeom prst="rect">
            <a:avLst/>
          </a:prstGeom>
        </p:spPr>
      </p:pic>
      <p:pic>
        <p:nvPicPr>
          <p:cNvPr id="11" name="Hacker" descr="Image result for cartoon hacker clipart">
            <a:extLst>
              <a:ext uri="{FF2B5EF4-FFF2-40B4-BE49-F238E27FC236}">
                <a16:creationId xmlns:a16="http://schemas.microsoft.com/office/drawing/2014/main" id="{62C68243-7A13-744A-9AF6-E5FA063D938C}"/>
              </a:ext>
            </a:extLst>
          </p:cNvPr>
          <p:cNvPicPr>
            <a:picLocks noChangeAspect="1" noChangeArrowheads="1"/>
          </p:cNvPicPr>
          <p:nvPr/>
        </p:nvPicPr>
        <p:blipFill rotWithShape="1">
          <a:blip r:embed="rId17" cstate="email">
            <a:duotone>
              <a:prstClr val="black"/>
              <a:schemeClr val="tx2">
                <a:tint val="45000"/>
                <a:satMod val="400000"/>
              </a:schemeClr>
            </a:duotone>
            <a:alphaModFix amt="35000"/>
            <a:extLst>
              <a:ext uri="{BEBA8EAE-BF5A-486C-A8C5-ECC9F3942E4B}">
                <a14:imgProps xmlns:a14="http://schemas.microsoft.com/office/drawing/2010/main">
                  <a14:imgLayer r:embed="rId18">
                    <a14:imgEffect>
                      <a14:backgroundRemoval t="0" b="100000" l="0" r="100000">
                        <a14:foregroundMark x1="53846" y1="26389" x2="53846" y2="26389"/>
                        <a14:foregroundMark x1="42308" y1="38889" x2="42308" y2="38889"/>
                        <a14:foregroundMark x1="53846" y1="37500" x2="53846" y2="37500"/>
                        <a14:foregroundMark x1="36538" y1="37500" x2="36538" y2="37500"/>
                        <a14:foregroundMark x1="53846" y1="37500" x2="53846" y2="37500"/>
                        <a14:foregroundMark x1="75000" y1="44444" x2="75000" y2="44444"/>
                        <a14:foregroundMark x1="23077" y1="45833" x2="25000" y2="47222"/>
                        <a14:foregroundMark x1="17308" y1="70833" x2="13462" y2="77778"/>
                        <a14:foregroundMark x1="19231" y1="66667" x2="19231" y2="68056"/>
                        <a14:foregroundMark x1="26923" y1="56944" x2="21154" y2="63889"/>
                        <a14:foregroundMark x1="25000" y1="77778" x2="46154" y2="76389"/>
                        <a14:foregroundMark x1="23077" y1="41667" x2="23077" y2="41667"/>
                        <a14:foregroundMark x1="38462" y1="40278" x2="38462" y2="40278"/>
                        <a14:foregroundMark x1="34615" y1="81944" x2="32692" y2="81944"/>
                        <a14:foregroundMark x1="71154" y1="80556" x2="69231" y2="80556"/>
                        <a14:foregroundMark x1="38462" y1="38889" x2="38462" y2="38889"/>
                        <a14:foregroundMark x1="59615" y1="37500" x2="59615" y2="37500"/>
                        <a14:foregroundMark x1="48077" y1="34722" x2="48077" y2="34722"/>
                        <a14:foregroundMark x1="48077" y1="37500" x2="48077" y2="37500"/>
                        <a14:foregroundMark x1="46154" y1="37500" x2="46154" y2="37500"/>
                        <a14:foregroundMark x1="25000" y1="40278" x2="25000" y2="40278"/>
                        <a14:foregroundMark x1="23077" y1="91667" x2="28846" y2="91667"/>
                        <a14:foregroundMark x1="71154" y1="90278" x2="75000" y2="91667"/>
                        <a14:foregroundMark x1="26923" y1="93056" x2="48077" y2="91667"/>
                        <a14:foregroundMark x1="51923" y1="87500" x2="71154" y2="87500"/>
                        <a14:foregroundMark x1="25000" y1="69444" x2="25000" y2="68056"/>
                        <a14:foregroundMark x1="21154" y1="65278" x2="26923" y2="65278"/>
                        <a14:foregroundMark x1="25000" y1="65278" x2="21154" y2="65278"/>
                        <a14:foregroundMark x1="42308" y1="81944" x2="73077" y2="81944"/>
                        <a14:foregroundMark x1="26923" y1="66667" x2="23077" y2="70833"/>
                        <a14:backgroundMark x1="30769" y1="43056" x2="30769" y2="43056"/>
                        <a14:backgroundMark x1="23077" y1="50000" x2="23077" y2="50000"/>
                        <a14:backgroundMark x1="25000" y1="51389" x2="25000" y2="51389"/>
                        <a14:backgroundMark x1="25000" y1="50000" x2="21154" y2="50000"/>
                        <a14:backgroundMark x1="23077" y1="48611" x2="26923" y2="50000"/>
                        <a14:backgroundMark x1="17308" y1="69444" x2="17308" y2="69444"/>
                        <a14:backgroundMark x1="48077" y1="34722" x2="48077" y2="34722"/>
                        <a14:backgroundMark x1="48077" y1="37500" x2="48077" y2="37500"/>
                        <a14:backgroundMark x1="69231" y1="88889" x2="73077" y2="88889"/>
                      </a14:backgroundRemoval>
                    </a14:imgEffect>
                  </a14:imgLayer>
                </a14:imgProps>
              </a:ext>
              <a:ext uri="{28A0092B-C50C-407E-A947-70E740481C1C}">
                <a14:useLocalDpi xmlns:a14="http://schemas.microsoft.com/office/drawing/2010/main"/>
              </a:ext>
            </a:extLst>
          </a:blip>
          <a:srcRect/>
          <a:stretch/>
        </p:blipFill>
        <p:spPr bwMode="auto">
          <a:xfrm>
            <a:off x="6100441" y="1089406"/>
            <a:ext cx="994934" cy="117421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A4A82B0-DC4C-C147-9504-52DE232B9E6E}"/>
              </a:ext>
            </a:extLst>
          </p:cNvPr>
          <p:cNvSpPr/>
          <p:nvPr/>
        </p:nvSpPr>
        <p:spPr>
          <a:xfrm>
            <a:off x="272499" y="3086152"/>
            <a:ext cx="3283465" cy="1135054"/>
          </a:xfrm>
          <a:prstGeom prst="rect">
            <a:avLst/>
          </a:prstGeom>
        </p:spPr>
        <p:txBody>
          <a:bodyPr wrap="square">
            <a:spAutoFit/>
          </a:bodyPr>
          <a:lstStyle/>
          <a:p>
            <a:pPr algn="ctr"/>
            <a:r>
              <a:rPr lang="en-US" sz="2800" dirty="0">
                <a:latin typeface="Calibri" panose="020F0502020204030204" pitchFamily="34" charset="0"/>
                <a:cs typeface="Calibri" panose="020F0502020204030204" pitchFamily="34" charset="0"/>
              </a:rPr>
              <a:t>ReDoS is a security threat to real-world software.</a:t>
            </a:r>
          </a:p>
        </p:txBody>
      </p:sp>
    </p:spTree>
    <p:extLst>
      <p:ext uri="{BB962C8B-B14F-4D97-AF65-F5344CB8AC3E}">
        <p14:creationId xmlns:p14="http://schemas.microsoft.com/office/powerpoint/2010/main" val="321233657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8FB336-2CB4-E146-8212-F29677247011}"/>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C090AF0E-8FDF-A14A-8321-4F81780CA7EB}"/>
              </a:ext>
            </a:extLst>
          </p:cNvPr>
          <p:cNvSpPr>
            <a:spLocks noGrp="1"/>
          </p:cNvSpPr>
          <p:nvPr>
            <p:ph type="title"/>
          </p:nvPr>
        </p:nvSpPr>
        <p:spPr/>
        <p:txBody>
          <a:bodyPr/>
          <a:lstStyle/>
          <a:p>
            <a:r>
              <a:rPr lang="en-US" dirty="0"/>
              <a:t>This page left intentionally blank</a:t>
            </a:r>
          </a:p>
        </p:txBody>
      </p:sp>
    </p:spTree>
    <p:extLst>
      <p:ext uri="{BB962C8B-B14F-4D97-AF65-F5344CB8AC3E}">
        <p14:creationId xmlns:p14="http://schemas.microsoft.com/office/powerpoint/2010/main" val="363101051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D1E232D-AA14-6C44-BD5B-E6D655F5BAB8}"/>
              </a:ext>
            </a:extLst>
          </p:cNvPr>
          <p:cNvGraphicFramePr/>
          <p:nvPr>
            <p:extLst>
              <p:ext uri="{D42A27DB-BD31-4B8C-83A1-F6EECF244321}">
                <p14:modId xmlns:p14="http://schemas.microsoft.com/office/powerpoint/2010/main" val="3918980217"/>
              </p:ext>
            </p:extLst>
          </p:nvPr>
        </p:nvGraphicFramePr>
        <p:xfrm>
          <a:off x="511627" y="240631"/>
          <a:ext cx="8120743" cy="6128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4DB6DB1D-BB11-2A46-974B-F9F26EB5C939}"/>
              </a:ext>
            </a:extLst>
          </p:cNvPr>
          <p:cNvSpPr/>
          <p:nvPr/>
        </p:nvSpPr>
        <p:spPr>
          <a:xfrm>
            <a:off x="2955275" y="240631"/>
            <a:ext cx="3233449" cy="698012"/>
          </a:xfrm>
          <a:prstGeom prst="rect">
            <a:avLst/>
          </a:prstGeom>
        </p:spPr>
        <p:txBody>
          <a:bodyPr wrap="none">
            <a:spAutoFit/>
          </a:bodyPr>
          <a:lstStyle/>
          <a:p>
            <a:r>
              <a:rPr lang="en-US" sz="4800" b="1" dirty="0">
                <a:latin typeface="Calibri" panose="020F0502020204030204" pitchFamily="34" charset="0"/>
                <a:cs typeface="Calibri" panose="020F0502020204030204" pitchFamily="34" charset="0"/>
              </a:rPr>
              <a:t>Talk Outline</a:t>
            </a:r>
          </a:p>
        </p:txBody>
      </p:sp>
      <p:pic>
        <p:nvPicPr>
          <p:cNvPr id="4" name="Insecure">
            <a:extLst>
              <a:ext uri="{FF2B5EF4-FFF2-40B4-BE49-F238E27FC236}">
                <a16:creationId xmlns:a16="http://schemas.microsoft.com/office/drawing/2014/main" id="{1F1B7276-E41D-C846-8C14-2FEE8776336B}"/>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4348" b="96522" l="5822" r="93836">
                        <a14:foregroundMark x1="48630" y1="9130" x2="14041" y2="82609"/>
                        <a14:foregroundMark x1="14041" y1="82609" x2="76370" y2="95652"/>
                        <a14:foregroundMark x1="76370" y1="95652" x2="55479" y2="16522"/>
                        <a14:foregroundMark x1="55479" y1="16522" x2="48630" y2="91739"/>
                        <a14:foregroundMark x1="685" y1="96522" x2="75000" y2="96522"/>
                        <a14:foregroundMark x1="75000" y1="96522" x2="93836" y2="93478"/>
                        <a14:foregroundMark x1="5822" y1="89565" x2="77740" y2="94348"/>
                        <a14:foregroundMark x1="46918" y1="4348" x2="52740" y2="4348"/>
                      </a14:backgroundRemoval>
                    </a14:imgEffect>
                  </a14:imgLayer>
                </a14:imgProps>
              </a:ext>
              <a:ext uri="{28A0092B-C50C-407E-A947-70E740481C1C}">
                <a14:useLocalDpi xmlns:a14="http://schemas.microsoft.com/office/drawing/2010/main"/>
              </a:ext>
            </a:extLst>
          </a:blip>
          <a:stretch>
            <a:fillRect/>
          </a:stretch>
        </p:blipFill>
        <p:spPr>
          <a:xfrm>
            <a:off x="6000934" y="4402625"/>
            <a:ext cx="896758" cy="706730"/>
          </a:xfrm>
          <a:prstGeom prst="rect">
            <a:avLst/>
          </a:prstGeom>
        </p:spPr>
      </p:pic>
      <p:pic>
        <p:nvPicPr>
          <p:cNvPr id="5" name="Shield" descr="A picture containing drawing, mug, food, clock&#10;&#10;Description automatically generated">
            <a:extLst>
              <a:ext uri="{FF2B5EF4-FFF2-40B4-BE49-F238E27FC236}">
                <a16:creationId xmlns:a16="http://schemas.microsoft.com/office/drawing/2014/main" id="{A4A256A9-F96B-7C48-8AB4-2EF618FF4C69}"/>
              </a:ext>
            </a:extLst>
          </p:cNvPr>
          <p:cNvPicPr>
            <a:picLocks noChangeAspect="1"/>
          </p:cNvPicPr>
          <p:nvPr/>
        </p:nvPicPr>
        <p:blipFill rotWithShape="1">
          <a:blip r:embed="rId10" cstate="email">
            <a:alphaModFix amt="85000"/>
            <a:extLst>
              <a:ext uri="{BEBA8EAE-BF5A-486C-A8C5-ECC9F3942E4B}">
                <a14:imgProps xmlns:a14="http://schemas.microsoft.com/office/drawing/2010/main">
                  <a14:imgLayer r:embed="rId11">
                    <a14:imgEffect>
                      <a14:backgroundRemoval t="0" b="97493" l="1417" r="89946">
                        <a14:foregroundMark x1="2429" y1="6485" x2="2767" y2="54278"/>
                        <a14:foregroundMark x1="2767" y1="54278" x2="16937" y2="73460"/>
                        <a14:foregroundMark x1="16937" y1="73460" x2="43725" y2="90409"/>
                        <a14:foregroundMark x1="43725" y1="90409" x2="69298" y2="79292"/>
                        <a14:foregroundMark x1="69298" y1="79292" x2="89271" y2="62725"/>
                        <a14:foregroundMark x1="89271" y1="62725" x2="86235" y2="13515"/>
                        <a14:foregroundMark x1="86235" y1="13515" x2="68489" y2="3815"/>
                        <a14:foregroundMark x1="27530" y1="490" x2="22402" y2="54"/>
                        <a14:foregroundMark x1="27463" y1="490" x2="28205" y2="545"/>
                        <a14:foregroundMark x1="14912" y1="4087" x2="7152" y2="8283"/>
                        <a14:foregroundMark x1="20918" y1="872" x2="20310" y2="1199"/>
                        <a14:foregroundMark x1="7152" y1="8283" x2="1417" y2="18038"/>
                        <a14:foregroundMark x1="1417" y1="18038" x2="1417" y2="17766"/>
                        <a14:foregroundMark x1="31377" y1="4850" x2="34885" y2="4905"/>
                        <a14:foregroundMark x1="13900" y1="4469" x2="31242" y2="4850"/>
                        <a14:foregroundMark x1="34885" y1="4905" x2="37045" y2="4578"/>
                        <a14:foregroundMark x1="73819" y1="3215" x2="76788" y2="4087"/>
                        <a14:foregroundMark x1="76788" y1="4087" x2="80297" y2="6104"/>
                        <a14:foregroundMark x1="40823" y1="6921" x2="60796" y2="7684"/>
                        <a14:foregroundMark x1="44332" y1="9700" x2="46356" y2="53624"/>
                        <a14:foregroundMark x1="4453" y1="44796" x2="38866" y2="45177"/>
                        <a14:foregroundMark x1="38866" y1="45177" x2="68826" y2="43542"/>
                        <a14:foregroundMark x1="68826" y1="43542" x2="79757" y2="43542"/>
                        <a14:foregroundMark x1="42848" y1="50409" x2="48313" y2="89482"/>
                        <a14:foregroundMark x1="63833" y1="83433" x2="51215" y2="88283"/>
                        <a14:foregroundMark x1="51215" y1="88283" x2="35965" y2="90300"/>
                        <a14:foregroundMark x1="35965" y1="90300" x2="23887" y2="85014"/>
                        <a14:foregroundMark x1="23887" y1="85014" x2="13833" y2="76022"/>
                        <a14:foregroundMark x1="13833" y1="76022" x2="4453" y2="51226"/>
                        <a14:foregroundMark x1="35358" y1="93134" x2="48516" y2="96839"/>
                        <a14:foregroundMark x1="8435" y1="75422" x2="18893" y2="83433"/>
                        <a14:foregroundMark x1="12213" y1="3815" x2="26046" y2="4305"/>
                        <a14:foregroundMark x1="26046" y1="4305" x2="39879" y2="3978"/>
                        <a14:foregroundMark x1="39879" y1="3978" x2="52092" y2="5014"/>
                        <a14:foregroundMark x1="12078" y1="3706" x2="27395" y2="3978"/>
                        <a14:foregroundMark x1="32051" y1="92534" x2="44602" y2="96403"/>
                        <a14:foregroundMark x1="44602" y1="96403" x2="44467" y2="97330"/>
                        <a14:backgroundMark x1="18893" y1="2452" x2="26721" y2="3433"/>
                        <a14:backgroundMark x1="43522" y1="3488" x2="62213" y2="2452"/>
                        <a14:backgroundMark x1="62213" y1="2452" x2="73752" y2="3270"/>
                        <a14:backgroundMark x1="23212" y1="0" x2="21120" y2="0"/>
                        <a14:backgroundMark x1="21120" y1="54" x2="68286" y2="2452"/>
                        <a14:backgroundMark x1="14440" y1="2452" x2="27665" y2="1253"/>
                        <a14:backgroundMark x1="27665" y1="1253" x2="41228" y2="1253"/>
                        <a14:backgroundMark x1="41228" y1="1253" x2="55398" y2="54"/>
                        <a14:backgroundMark x1="55398" y1="54" x2="71795" y2="1253"/>
                        <a14:backgroundMark x1="13360" y1="3542" x2="42510" y2="109"/>
                        <a14:backgroundMark x1="42510" y1="109" x2="56545" y2="2234"/>
                        <a14:backgroundMark x1="56545" y1="2234" x2="28205" y2="1417"/>
                        <a14:backgroundMark x1="43590" y1="0" x2="28205" y2="1362"/>
                        <a14:backgroundMark x1="62686" y1="0" x2="55263" y2="3161"/>
                        <a14:backgroundMark x1="55263" y1="3215" x2="52632" y2="3215"/>
                        <a14:backgroundMark x1="58435" y1="3052" x2="61269" y2="3215"/>
                        <a14:backgroundMark x1="68354" y1="2016" x2="73954" y2="3215"/>
                        <a14:backgroundMark x1="17072" y1="1253" x2="13495" y2="3052"/>
                        <a14:backgroundMark x1="47976" y1="97493" x2="50945" y2="97602"/>
                        <a14:backgroundMark x1="47436" y1="97330" x2="47436" y2="97330"/>
                        <a14:backgroundMark x1="47841" y1="97330" x2="49663" y2="97003"/>
                        <a14:backgroundMark x1="88799" y1="63869" x2="91026" y2="56839"/>
                        <a14:backgroundMark x1="89069" y1="48883" x2="89069" y2="62180"/>
                      </a14:backgroundRemoval>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12"/>
              </a:ext>
            </a:extLst>
          </a:blip>
          <a:srcRect/>
          <a:stretch/>
        </p:blipFill>
        <p:spPr>
          <a:xfrm>
            <a:off x="5777833" y="4626805"/>
            <a:ext cx="1509865" cy="1869341"/>
          </a:xfrm>
          <a:prstGeom prst="rect">
            <a:avLst/>
          </a:prstGeom>
        </p:spPr>
      </p:pic>
      <p:sp>
        <p:nvSpPr>
          <p:cNvPr id="8" name="TextBox 7">
            <a:extLst>
              <a:ext uri="{FF2B5EF4-FFF2-40B4-BE49-F238E27FC236}">
                <a16:creationId xmlns:a16="http://schemas.microsoft.com/office/drawing/2014/main" id="{5C1DEE32-D73D-3E47-A5E7-7F54D8B6FE9A}"/>
              </a:ext>
            </a:extLst>
          </p:cNvPr>
          <p:cNvSpPr txBox="1"/>
          <p:nvPr/>
        </p:nvSpPr>
        <p:spPr>
          <a:xfrm>
            <a:off x="0" y="4476883"/>
            <a:ext cx="3715380" cy="2169184"/>
          </a:xfrm>
          <a:prstGeom prst="rect">
            <a:avLst/>
          </a:prstGeom>
          <a:noFill/>
        </p:spPr>
        <p:txBody>
          <a:bodyPr wrap="square" rtlCol="0">
            <a:spAutoFit/>
          </a:bodyPr>
          <a:lstStyle/>
          <a:p>
            <a:pPr marL="246063" indent="-246063">
              <a:buAutoNum type="arabicPeriod"/>
            </a:pPr>
            <a:r>
              <a:rPr lang="en-US" sz="2800" dirty="0">
                <a:latin typeface="Calibri" panose="020F0502020204030204" pitchFamily="34" charset="0"/>
              </a:rPr>
              <a:t>Solution space</a:t>
            </a:r>
          </a:p>
          <a:p>
            <a:pPr marL="246063" indent="-246063">
              <a:buAutoNum type="arabicPeriod"/>
            </a:pPr>
            <a:r>
              <a:rPr lang="en-US" sz="2800" dirty="0">
                <a:latin typeface="Calibri" panose="020F0502020204030204" pitchFamily="34" charset="0"/>
              </a:rPr>
              <a:t>Four defenses</a:t>
            </a:r>
          </a:p>
          <a:p>
            <a:pPr marL="703263" lvl="1" indent="-246063">
              <a:buAutoNum type="arabicPeriod"/>
            </a:pPr>
            <a:r>
              <a:rPr lang="en-US" sz="2800" dirty="0">
                <a:latin typeface="Calibri" panose="020F0502020204030204" pitchFamily="34" charset="0"/>
              </a:rPr>
              <a:t>Ideas</a:t>
            </a:r>
          </a:p>
          <a:p>
            <a:pPr marL="703263" lvl="1" indent="-246063">
              <a:buAutoNum type="arabicPeriod"/>
            </a:pPr>
            <a:r>
              <a:rPr lang="en-US" sz="2800" dirty="0">
                <a:latin typeface="Calibri" panose="020F0502020204030204" pitchFamily="34" charset="0"/>
              </a:rPr>
              <a:t>Methodology</a:t>
            </a:r>
          </a:p>
          <a:p>
            <a:pPr marL="703263" lvl="1" indent="-246063">
              <a:buAutoNum type="arabicPeriod"/>
            </a:pPr>
            <a:r>
              <a:rPr lang="en-US" sz="2800" dirty="0">
                <a:latin typeface="Calibri" panose="020F0502020204030204" pitchFamily="34" charset="0"/>
              </a:rPr>
              <a:t>Results</a:t>
            </a:r>
          </a:p>
        </p:txBody>
      </p:sp>
    </p:spTree>
    <p:extLst>
      <p:ext uri="{BB962C8B-B14F-4D97-AF65-F5344CB8AC3E}">
        <p14:creationId xmlns:p14="http://schemas.microsoft.com/office/powerpoint/2010/main" val="393687630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19462-36EB-9747-BC99-FDE20422E257}"/>
              </a:ext>
            </a:extLst>
          </p:cNvPr>
          <p:cNvSpPr>
            <a:spLocks noGrp="1"/>
          </p:cNvSpPr>
          <p:nvPr>
            <p:ph type="title"/>
          </p:nvPr>
        </p:nvSpPr>
        <p:spPr/>
        <p:txBody>
          <a:bodyPr/>
          <a:lstStyle/>
          <a:p>
            <a:r>
              <a:rPr lang="en-US" b="1" i="1" dirty="0"/>
              <a:t>Defeating</a:t>
            </a:r>
            <a:r>
              <a:rPr lang="en-US" i="1" dirty="0"/>
              <a:t> ReDoS</a:t>
            </a:r>
            <a:r>
              <a:rPr lang="en-US" dirty="0"/>
              <a:t>: The solution space</a:t>
            </a:r>
          </a:p>
        </p:txBody>
      </p:sp>
      <p:pic>
        <p:nvPicPr>
          <p:cNvPr id="6" name="Engine" descr="Image result for locomotive cartoon">
            <a:extLst>
              <a:ext uri="{FF2B5EF4-FFF2-40B4-BE49-F238E27FC236}">
                <a16:creationId xmlns:a16="http://schemas.microsoft.com/office/drawing/2014/main" id="{473D1BBB-42C4-3B41-BB4A-CB69CC4ECAF2}"/>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5831240" y="5414166"/>
            <a:ext cx="1347185" cy="1453214"/>
          </a:xfrm>
          <a:prstGeom prst="rect">
            <a:avLst/>
          </a:prstGeom>
          <a:noFill/>
          <a:extLst>
            <a:ext uri="{909E8E84-426E-40DD-AFC4-6F175D3DCCD1}">
              <a14:hiddenFill xmlns:a14="http://schemas.microsoft.com/office/drawing/2010/main">
                <a:solidFill>
                  <a:srgbClr val="FFFFFF"/>
                </a:solidFill>
              </a14:hiddenFill>
            </a:ext>
          </a:extLst>
        </p:spPr>
      </p:pic>
      <p:pic>
        <p:nvPicPr>
          <p:cNvPr id="7" name="Software">
            <a:extLst>
              <a:ext uri="{FF2B5EF4-FFF2-40B4-BE49-F238E27FC236}">
                <a16:creationId xmlns:a16="http://schemas.microsoft.com/office/drawing/2014/main" id="{1C9D0664-8A3A-CB41-912B-9CC84F2D2ABA}"/>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t="15672" b="8243"/>
          <a:stretch/>
        </p:blipFill>
        <p:spPr>
          <a:xfrm>
            <a:off x="5339288" y="3640556"/>
            <a:ext cx="2331091" cy="1773610"/>
          </a:xfrm>
          <a:prstGeom prst="rect">
            <a:avLst/>
          </a:prstGeom>
        </p:spPr>
      </p:pic>
      <p:sp>
        <p:nvSpPr>
          <p:cNvPr id="8" name="Line 66">
            <a:extLst>
              <a:ext uri="{FF2B5EF4-FFF2-40B4-BE49-F238E27FC236}">
                <a16:creationId xmlns:a16="http://schemas.microsoft.com/office/drawing/2014/main" id="{28EC5526-67DC-B548-8E26-1F43D64B0685}"/>
              </a:ext>
            </a:extLst>
          </p:cNvPr>
          <p:cNvSpPr>
            <a:spLocks noChangeShapeType="1"/>
          </p:cNvSpPr>
          <p:nvPr/>
        </p:nvSpPr>
        <p:spPr bwMode="auto">
          <a:xfrm flipV="1">
            <a:off x="5339288" y="5439806"/>
            <a:ext cx="2331092" cy="0"/>
          </a:xfrm>
          <a:prstGeom prst="line">
            <a:avLst/>
          </a:prstGeom>
          <a:noFill/>
          <a:ln w="38100">
            <a:solidFill>
              <a:schemeClr val="accent3"/>
            </a:solidFill>
            <a:miter lim="800000"/>
            <a:headEnd/>
            <a:tailEnd/>
          </a:ln>
          <a:effectLst/>
        </p:spPr>
        <p:txBody>
          <a:bodyPr wrap="none"/>
          <a:lstStyle/>
          <a:p>
            <a:endParaRPr lang="ko-KR" altLang="en-US"/>
          </a:p>
        </p:txBody>
      </p:sp>
      <p:sp>
        <p:nvSpPr>
          <p:cNvPr id="22" name="Rectangle 21">
            <a:extLst>
              <a:ext uri="{FF2B5EF4-FFF2-40B4-BE49-F238E27FC236}">
                <a16:creationId xmlns:a16="http://schemas.microsoft.com/office/drawing/2014/main" id="{82D18F06-F3D6-0045-B634-1FCA30104F5E}"/>
              </a:ext>
            </a:extLst>
          </p:cNvPr>
          <p:cNvSpPr/>
          <p:nvPr/>
        </p:nvSpPr>
        <p:spPr>
          <a:xfrm>
            <a:off x="1701295" y="4088777"/>
            <a:ext cx="2975495" cy="387798"/>
          </a:xfrm>
          <a:prstGeom prst="rect">
            <a:avLst/>
          </a:prstGeom>
        </p:spPr>
        <p:txBody>
          <a:bodyPr wrap="none">
            <a:spAutoFit/>
          </a:bodyPr>
          <a:lstStyle/>
          <a:p>
            <a:r>
              <a:rPr lang="en-US" sz="2400" kern="0" dirty="0"/>
              <a:t>2:</a:t>
            </a:r>
            <a:r>
              <a:rPr lang="en-US" sz="2400" kern="0" dirty="0">
                <a:solidFill>
                  <a:schemeClr val="bg1"/>
                </a:solidFill>
              </a:rPr>
              <a:t> </a:t>
            </a:r>
            <a:r>
              <a:rPr lang="en-US" sz="2400" kern="0" dirty="0"/>
              <a:t>Change the regex</a:t>
            </a:r>
            <a:endParaRPr lang="en-US" sz="2400" dirty="0"/>
          </a:p>
        </p:txBody>
      </p:sp>
      <p:sp>
        <p:nvSpPr>
          <p:cNvPr id="23" name="Rectangle 22">
            <a:extLst>
              <a:ext uri="{FF2B5EF4-FFF2-40B4-BE49-F238E27FC236}">
                <a16:creationId xmlns:a16="http://schemas.microsoft.com/office/drawing/2014/main" id="{B1704020-9CE0-C344-919B-733CAD95AE7E}"/>
              </a:ext>
            </a:extLst>
          </p:cNvPr>
          <p:cNvSpPr/>
          <p:nvPr/>
        </p:nvSpPr>
        <p:spPr>
          <a:xfrm>
            <a:off x="1701295" y="5975428"/>
            <a:ext cx="3712876" cy="387798"/>
          </a:xfrm>
          <a:prstGeom prst="rect">
            <a:avLst/>
          </a:prstGeom>
        </p:spPr>
        <p:txBody>
          <a:bodyPr wrap="none">
            <a:spAutoFit/>
          </a:bodyPr>
          <a:lstStyle/>
          <a:p>
            <a:r>
              <a:rPr lang="en-US" sz="2400" kern="0" dirty="0"/>
              <a:t>4: Speed up regex engine</a:t>
            </a:r>
            <a:endParaRPr lang="en-US" sz="2400" dirty="0"/>
          </a:p>
        </p:txBody>
      </p:sp>
      <p:sp>
        <p:nvSpPr>
          <p:cNvPr id="24" name="Rectangle 23">
            <a:extLst>
              <a:ext uri="{FF2B5EF4-FFF2-40B4-BE49-F238E27FC236}">
                <a16:creationId xmlns:a16="http://schemas.microsoft.com/office/drawing/2014/main" id="{8659E845-660D-4549-86CE-2DDCB73BCF82}"/>
              </a:ext>
            </a:extLst>
          </p:cNvPr>
          <p:cNvSpPr/>
          <p:nvPr/>
        </p:nvSpPr>
        <p:spPr>
          <a:xfrm>
            <a:off x="1701295" y="4547252"/>
            <a:ext cx="3762568" cy="387798"/>
          </a:xfrm>
          <a:prstGeom prst="rect">
            <a:avLst/>
          </a:prstGeom>
        </p:spPr>
        <p:txBody>
          <a:bodyPr wrap="none">
            <a:spAutoFit/>
          </a:bodyPr>
          <a:lstStyle/>
          <a:p>
            <a:r>
              <a:rPr lang="en-US" sz="2400" kern="0" dirty="0"/>
              <a:t>3: Substitute regex engine</a:t>
            </a:r>
            <a:endParaRPr lang="en-US" sz="2400" dirty="0"/>
          </a:p>
        </p:txBody>
      </p:sp>
      <p:sp>
        <p:nvSpPr>
          <p:cNvPr id="25" name="Rectangle 24">
            <a:extLst>
              <a:ext uri="{FF2B5EF4-FFF2-40B4-BE49-F238E27FC236}">
                <a16:creationId xmlns:a16="http://schemas.microsoft.com/office/drawing/2014/main" id="{CCC662FF-5DBB-6C47-BD82-9B38DDFEBF75}"/>
              </a:ext>
            </a:extLst>
          </p:cNvPr>
          <p:cNvSpPr/>
          <p:nvPr/>
        </p:nvSpPr>
        <p:spPr>
          <a:xfrm>
            <a:off x="2972354" y="5261340"/>
            <a:ext cx="2101857" cy="387798"/>
          </a:xfrm>
          <a:prstGeom prst="rect">
            <a:avLst/>
          </a:prstGeom>
        </p:spPr>
        <p:txBody>
          <a:bodyPr wrap="none">
            <a:spAutoFit/>
          </a:bodyPr>
          <a:lstStyle/>
          <a:p>
            <a:r>
              <a:rPr lang="en-US" sz="2400" kern="0" dirty="0"/>
              <a:t>1: Safeguards</a:t>
            </a:r>
            <a:endParaRPr lang="en-US" sz="2400" dirty="0"/>
          </a:p>
        </p:txBody>
      </p:sp>
      <p:cxnSp>
        <p:nvCxnSpPr>
          <p:cNvPr id="27" name="Straight Connector 26">
            <a:extLst>
              <a:ext uri="{FF2B5EF4-FFF2-40B4-BE49-F238E27FC236}">
                <a16:creationId xmlns:a16="http://schemas.microsoft.com/office/drawing/2014/main" id="{68EE5133-F6AE-684B-96F9-B622DD7F46CF}"/>
              </a:ext>
            </a:extLst>
          </p:cNvPr>
          <p:cNvCxnSpPr>
            <a:stCxn id="25" idx="3"/>
          </p:cNvCxnSpPr>
          <p:nvPr/>
        </p:nvCxnSpPr>
        <p:spPr bwMode="auto">
          <a:xfrm flipV="1">
            <a:off x="5074211" y="5118219"/>
            <a:ext cx="334068" cy="337020"/>
          </a:xfrm>
          <a:prstGeom prst="line">
            <a:avLst/>
          </a:prstGeom>
          <a:noFill/>
          <a:ln w="19050"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4ED70B6-AD6A-F548-A0CB-E2A23A16687D}"/>
              </a:ext>
            </a:extLst>
          </p:cNvPr>
          <p:cNvCxnSpPr>
            <a:cxnSpLocks/>
            <a:stCxn id="25" idx="3"/>
          </p:cNvCxnSpPr>
          <p:nvPr/>
        </p:nvCxnSpPr>
        <p:spPr bwMode="auto">
          <a:xfrm>
            <a:off x="5074211" y="5455239"/>
            <a:ext cx="338328" cy="338328"/>
          </a:xfrm>
          <a:prstGeom prst="line">
            <a:avLst/>
          </a:prstGeom>
          <a:noFill/>
          <a:ln w="19050" cap="flat" cmpd="sng" algn="ctr">
            <a:solidFill>
              <a:schemeClr val="tx1"/>
            </a:solidFill>
            <a:prstDash val="solid"/>
            <a:round/>
            <a:headEnd type="none" w="med" len="med"/>
            <a:tailEnd type="none" w="med" len="med"/>
          </a:ln>
          <a:effectLst/>
        </p:spPr>
      </p:cxnSp>
      <p:sp>
        <p:nvSpPr>
          <p:cNvPr id="26" name="Content Placeholder 8">
            <a:extLst>
              <a:ext uri="{FF2B5EF4-FFF2-40B4-BE49-F238E27FC236}">
                <a16:creationId xmlns:a16="http://schemas.microsoft.com/office/drawing/2014/main" id="{1408A1D5-177C-724E-BC46-33B1FFA8D0D0}"/>
              </a:ext>
            </a:extLst>
          </p:cNvPr>
          <p:cNvSpPr txBox="1">
            <a:spLocks/>
          </p:cNvSpPr>
          <p:nvPr/>
        </p:nvSpPr>
        <p:spPr bwMode="auto">
          <a:xfrm>
            <a:off x="509717" y="1594827"/>
            <a:ext cx="1752602" cy="1276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rgbClr val="000000"/>
              </a:buClr>
              <a:buSzPct val="120000"/>
              <a:buFont typeface="Times" pitchFamily="18" charset="0"/>
              <a:buChar char="•"/>
              <a:defRPr sz="3200" b="0">
                <a:solidFill>
                  <a:srgbClr val="050523"/>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lr>
                <a:srgbClr val="000000"/>
              </a:buClr>
              <a:buSzPct val="120000"/>
              <a:buFont typeface="Times" pitchFamily="18" charset="0"/>
              <a:buChar char="•"/>
              <a:defRPr sz="2000">
                <a:solidFill>
                  <a:srgbClr val="050523"/>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Clr>
                <a:srgbClr val="000000"/>
              </a:buClr>
              <a:buSzPct val="120000"/>
              <a:buFont typeface="Calibri" pitchFamily="34" charset="0"/>
              <a:buChar char="−"/>
              <a:defRPr sz="1800">
                <a:solidFill>
                  <a:srgbClr val="050523"/>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9pPr>
          </a:lstStyle>
          <a:p>
            <a:pPr marL="0" indent="0">
              <a:lnSpc>
                <a:spcPct val="100000"/>
              </a:lnSpc>
              <a:buFont typeface="Times" pitchFamily="18" charset="0"/>
              <a:buNone/>
            </a:pPr>
            <a:r>
              <a:rPr lang="en-US" b="1" kern="0" dirty="0"/>
              <a:t>ReDoS</a:t>
            </a:r>
            <a:r>
              <a:rPr lang="en-US" kern="0" dirty="0"/>
              <a:t>  = </a:t>
            </a:r>
          </a:p>
        </p:txBody>
      </p:sp>
      <p:sp>
        <p:nvSpPr>
          <p:cNvPr id="29" name="Rectangle 28">
            <a:extLst>
              <a:ext uri="{FF2B5EF4-FFF2-40B4-BE49-F238E27FC236}">
                <a16:creationId xmlns:a16="http://schemas.microsoft.com/office/drawing/2014/main" id="{CDAB9107-EBE5-694D-B4F0-701D879BDA5C}"/>
              </a:ext>
            </a:extLst>
          </p:cNvPr>
          <p:cNvSpPr/>
          <p:nvPr/>
        </p:nvSpPr>
        <p:spPr>
          <a:xfrm>
            <a:off x="2800350" y="957907"/>
            <a:ext cx="6128673" cy="2591479"/>
          </a:xfrm>
          <a:prstGeom prst="rect">
            <a:avLst/>
          </a:prstGeom>
        </p:spPr>
        <p:txBody>
          <a:bodyPr wrap="square">
            <a:spAutoFit/>
          </a:bodyPr>
          <a:lstStyle/>
          <a:p>
            <a:pPr>
              <a:lnSpc>
                <a:spcPct val="100000"/>
              </a:lnSpc>
            </a:pPr>
            <a:r>
              <a:rPr lang="en-US" sz="2800" kern="0" dirty="0"/>
              <a:t>Web service</a:t>
            </a:r>
          </a:p>
          <a:p>
            <a:pPr>
              <a:lnSpc>
                <a:spcPct val="100000"/>
              </a:lnSpc>
            </a:pPr>
            <a:r>
              <a:rPr lang="en-US" sz="2800" kern="0" dirty="0"/>
              <a:t>Untrusted input</a:t>
            </a:r>
          </a:p>
          <a:p>
            <a:pPr>
              <a:lnSpc>
                <a:spcPct val="100000"/>
              </a:lnSpc>
            </a:pPr>
            <a:r>
              <a:rPr lang="en-US" sz="2800" kern="0" dirty="0"/>
              <a:t>Ambiguous regex</a:t>
            </a:r>
          </a:p>
          <a:p>
            <a:pPr>
              <a:lnSpc>
                <a:spcPct val="100000"/>
              </a:lnSpc>
            </a:pPr>
            <a:r>
              <a:rPr lang="en-US" sz="2800" kern="0" dirty="0"/>
              <a:t>Slow regex engine</a:t>
            </a:r>
          </a:p>
          <a:p>
            <a:pPr marL="0" indent="0">
              <a:lnSpc>
                <a:spcPct val="100000"/>
              </a:lnSpc>
              <a:buFont typeface="Times" pitchFamily="18" charset="0"/>
              <a:buNone/>
            </a:pPr>
            <a:r>
              <a:rPr lang="en-US" sz="2800" kern="0" dirty="0"/>
              <a:t>No safeguards</a:t>
            </a:r>
          </a:p>
        </p:txBody>
      </p:sp>
      <p:sp>
        <p:nvSpPr>
          <p:cNvPr id="30" name="Left Brace 29">
            <a:extLst>
              <a:ext uri="{FF2B5EF4-FFF2-40B4-BE49-F238E27FC236}">
                <a16:creationId xmlns:a16="http://schemas.microsoft.com/office/drawing/2014/main" id="{C1797053-C9BA-1B44-A4E8-A73AD7BEE2D3}"/>
              </a:ext>
            </a:extLst>
          </p:cNvPr>
          <p:cNvSpPr/>
          <p:nvPr/>
        </p:nvSpPr>
        <p:spPr bwMode="auto">
          <a:xfrm>
            <a:off x="2262319" y="985767"/>
            <a:ext cx="514350" cy="2591479"/>
          </a:xfrm>
          <a:prstGeom prst="leftBrace">
            <a:avLst/>
          </a:prstGeom>
          <a:noFill/>
          <a:ln w="38100" cap="flat" cmpd="sng" algn="ctr">
            <a:solidFill>
              <a:schemeClr val="tx1"/>
            </a:solidFill>
            <a:prstDash val="solid"/>
            <a:round/>
            <a:headEnd type="none" w="med" len="med"/>
            <a:tailEnd type="none" w="med" len="med"/>
          </a:ln>
          <a:effectLst/>
        </p:spPr>
        <p:txBody>
          <a:bodyPr rtlCol="0" anchor="ctr"/>
          <a:lstStyle/>
          <a:p>
            <a:pPr algn="ctr"/>
            <a:endParaRPr lang="en-US"/>
          </a:p>
        </p:txBody>
      </p:sp>
      <p:pic>
        <p:nvPicPr>
          <p:cNvPr id="33" name="Ques" descr="Question mark">
            <a:extLst>
              <a:ext uri="{FF2B5EF4-FFF2-40B4-BE49-F238E27FC236}">
                <a16:creationId xmlns:a16="http://schemas.microsoft.com/office/drawing/2014/main" id="{E58651B1-8E43-2D4A-8EB5-A0EBC5C8F94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24842" y="2482388"/>
            <a:ext cx="625244" cy="625244"/>
          </a:xfrm>
          <a:prstGeom prst="rect">
            <a:avLst/>
          </a:prstGeom>
        </p:spPr>
      </p:pic>
      <p:pic>
        <p:nvPicPr>
          <p:cNvPr id="34" name="Ques" descr="Question mark">
            <a:extLst>
              <a:ext uri="{FF2B5EF4-FFF2-40B4-BE49-F238E27FC236}">
                <a16:creationId xmlns:a16="http://schemas.microsoft.com/office/drawing/2014/main" id="{9D3B5CB7-D6E3-D143-8E0F-57657690F1B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24842" y="1949463"/>
            <a:ext cx="625244" cy="625244"/>
          </a:xfrm>
          <a:prstGeom prst="rect">
            <a:avLst/>
          </a:prstGeom>
        </p:spPr>
      </p:pic>
      <p:pic>
        <p:nvPicPr>
          <p:cNvPr id="35" name="Ques" descr="Question mark">
            <a:extLst>
              <a:ext uri="{FF2B5EF4-FFF2-40B4-BE49-F238E27FC236}">
                <a16:creationId xmlns:a16="http://schemas.microsoft.com/office/drawing/2014/main" id="{EA7BA7A7-540C-994A-9FED-F75B626B196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24842" y="2996314"/>
            <a:ext cx="625244" cy="625244"/>
          </a:xfrm>
          <a:prstGeom prst="rect">
            <a:avLst/>
          </a:prstGeom>
        </p:spPr>
      </p:pic>
      <p:pic>
        <p:nvPicPr>
          <p:cNvPr id="36" name="Check mark" descr="Checkmark">
            <a:extLst>
              <a:ext uri="{FF2B5EF4-FFF2-40B4-BE49-F238E27FC236}">
                <a16:creationId xmlns:a16="http://schemas.microsoft.com/office/drawing/2014/main" id="{1FBC4731-D687-DC48-AA88-1AB669CF203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07653" y="5792983"/>
            <a:ext cx="695579" cy="695579"/>
          </a:xfrm>
          <a:prstGeom prst="rect">
            <a:avLst/>
          </a:prstGeom>
        </p:spPr>
      </p:pic>
      <p:pic>
        <p:nvPicPr>
          <p:cNvPr id="37" name="Check mark" descr="Checkmark">
            <a:extLst>
              <a:ext uri="{FF2B5EF4-FFF2-40B4-BE49-F238E27FC236}">
                <a16:creationId xmlns:a16="http://schemas.microsoft.com/office/drawing/2014/main" id="{A6016C3D-3DBC-1146-8854-4681E1840C8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447816" y="5035481"/>
            <a:ext cx="695579" cy="695579"/>
          </a:xfrm>
          <a:prstGeom prst="rect">
            <a:avLst/>
          </a:prstGeom>
        </p:spPr>
      </p:pic>
      <p:pic>
        <p:nvPicPr>
          <p:cNvPr id="38" name="Picture 37">
            <a:extLst>
              <a:ext uri="{FF2B5EF4-FFF2-40B4-BE49-F238E27FC236}">
                <a16:creationId xmlns:a16="http://schemas.microsoft.com/office/drawing/2014/main" id="{0EC7FA4F-F27C-284E-AC22-175BFB7C67E7}"/>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2128" b="93085" l="2913" r="95146">
                        <a14:foregroundMark x1="32039" y1="7447" x2="60194" y2="6383"/>
                        <a14:foregroundMark x1="41748" y1="2128" x2="51456" y2="2660"/>
                        <a14:foregroundMark x1="40291" y1="27128" x2="33981" y2="34574"/>
                        <a14:foregroundMark x1="3883" y1="23936" x2="6796" y2="29255"/>
                        <a14:foregroundMark x1="14563" y1="37766" x2="14563" y2="60106"/>
                        <a14:foregroundMark x1="95146" y1="29255" x2="86408" y2="32447"/>
                        <a14:foregroundMark x1="33010" y1="93085" x2="68447" y2="92021"/>
                      </a14:backgroundRemoval>
                    </a14:imgEffect>
                  </a14:imgLayer>
                </a14:imgProps>
              </a:ext>
              <a:ext uri="{28A0092B-C50C-407E-A947-70E740481C1C}">
                <a14:useLocalDpi xmlns:a14="http://schemas.microsoft.com/office/drawing/2010/main"/>
              </a:ext>
            </a:extLst>
          </a:blip>
          <a:stretch>
            <a:fillRect/>
          </a:stretch>
        </p:blipFill>
        <p:spPr>
          <a:xfrm>
            <a:off x="1108381" y="3869043"/>
            <a:ext cx="694851" cy="633899"/>
          </a:xfrm>
          <a:prstGeom prst="rect">
            <a:avLst/>
          </a:prstGeom>
        </p:spPr>
      </p:pic>
      <p:pic>
        <p:nvPicPr>
          <p:cNvPr id="39" name="Failure" descr="Close">
            <a:extLst>
              <a:ext uri="{FF2B5EF4-FFF2-40B4-BE49-F238E27FC236}">
                <a16:creationId xmlns:a16="http://schemas.microsoft.com/office/drawing/2014/main" id="{7D5D504A-725A-F245-A69B-640791F72F77}"/>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342491" y="913322"/>
            <a:ext cx="585788" cy="585788"/>
          </a:xfrm>
          <a:prstGeom prst="rect">
            <a:avLst/>
          </a:prstGeom>
        </p:spPr>
      </p:pic>
      <p:pic>
        <p:nvPicPr>
          <p:cNvPr id="40" name="Failure" descr="Close">
            <a:extLst>
              <a:ext uri="{FF2B5EF4-FFF2-40B4-BE49-F238E27FC236}">
                <a16:creationId xmlns:a16="http://schemas.microsoft.com/office/drawing/2014/main" id="{2F523FE4-E143-9048-8F49-621C4147C3A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337222" y="1462670"/>
            <a:ext cx="585788" cy="585788"/>
          </a:xfrm>
          <a:prstGeom prst="rect">
            <a:avLst/>
          </a:prstGeom>
        </p:spPr>
      </p:pic>
      <p:pic>
        <p:nvPicPr>
          <p:cNvPr id="42" name="Failure" descr="Close">
            <a:extLst>
              <a:ext uri="{FF2B5EF4-FFF2-40B4-BE49-F238E27FC236}">
                <a16:creationId xmlns:a16="http://schemas.microsoft.com/office/drawing/2014/main" id="{FEA271AA-9B9A-1F4B-BB0E-CEF0295A66FB}"/>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62548" y="4440135"/>
            <a:ext cx="585788" cy="585788"/>
          </a:xfrm>
          <a:prstGeom prst="rect">
            <a:avLst/>
          </a:prstGeom>
        </p:spPr>
      </p:pic>
      <p:sp>
        <p:nvSpPr>
          <p:cNvPr id="43" name="Rectangle 42">
            <a:extLst>
              <a:ext uri="{FF2B5EF4-FFF2-40B4-BE49-F238E27FC236}">
                <a16:creationId xmlns:a16="http://schemas.microsoft.com/office/drawing/2014/main" id="{75413FAB-9A6A-4344-99ED-B71558B4427E}"/>
              </a:ext>
            </a:extLst>
          </p:cNvPr>
          <p:cNvSpPr/>
          <p:nvPr/>
        </p:nvSpPr>
        <p:spPr bwMode="auto">
          <a:xfrm>
            <a:off x="2403351" y="5118219"/>
            <a:ext cx="2666600" cy="521660"/>
          </a:xfrm>
          <a:prstGeom prst="rect">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187599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3" grpId="0"/>
      <p:bldP spid="24" grpId="0"/>
      <p:bldP spid="25" grpId="0"/>
      <p:bldP spid="4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gex">
            <a:extLst>
              <a:ext uri="{FF2B5EF4-FFF2-40B4-BE49-F238E27FC236}">
                <a16:creationId xmlns:a16="http://schemas.microsoft.com/office/drawing/2014/main" id="{CA68163E-0639-154B-B231-AC3F909E55D1}"/>
              </a:ext>
            </a:extLst>
          </p:cNvPr>
          <p:cNvSpPr/>
          <p:nvPr/>
        </p:nvSpPr>
        <p:spPr bwMode="auto">
          <a:xfrm>
            <a:off x="2982653" y="2056553"/>
            <a:ext cx="1194436" cy="545949"/>
          </a:xfrm>
          <a:prstGeom prst="ellipse">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2400" b="0" i="0" u="none" strike="noStrike" cap="none" normalizeH="0" baseline="0" dirty="0">
              <a:ln>
                <a:noFill/>
              </a:ln>
              <a:solidFill>
                <a:schemeClr val="tx1"/>
              </a:solidFill>
              <a:effectLst/>
              <a:latin typeface="Comic Sans MS" panose="030F0902030302020204" pitchFamily="66" charset="0"/>
            </a:endParaRPr>
          </a:p>
        </p:txBody>
      </p:sp>
      <p:sp>
        <p:nvSpPr>
          <p:cNvPr id="3" name="Title 2">
            <a:extLst>
              <a:ext uri="{FF2B5EF4-FFF2-40B4-BE49-F238E27FC236}">
                <a16:creationId xmlns:a16="http://schemas.microsoft.com/office/drawing/2014/main" id="{19922324-148C-6346-8B90-CA652EF5E382}"/>
              </a:ext>
            </a:extLst>
          </p:cNvPr>
          <p:cNvSpPr>
            <a:spLocks noGrp="1"/>
          </p:cNvSpPr>
          <p:nvPr>
            <p:ph type="title"/>
          </p:nvPr>
        </p:nvSpPr>
        <p:spPr/>
        <p:txBody>
          <a:bodyPr/>
          <a:lstStyle/>
          <a:p>
            <a:r>
              <a:rPr lang="en-US" dirty="0"/>
              <a:t>Solution 1: Safeguards</a:t>
            </a:r>
          </a:p>
        </p:txBody>
      </p:sp>
      <p:pic>
        <p:nvPicPr>
          <p:cNvPr id="14" name="Check mark" descr="Checkmark">
            <a:extLst>
              <a:ext uri="{FF2B5EF4-FFF2-40B4-BE49-F238E27FC236}">
                <a16:creationId xmlns:a16="http://schemas.microsoft.com/office/drawing/2014/main" id="{AB4D8C9D-25C3-354F-BE57-2B4FCEB22D8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34127" y="118428"/>
            <a:ext cx="475745" cy="475745"/>
          </a:xfrm>
          <a:prstGeom prst="rect">
            <a:avLst/>
          </a:prstGeom>
        </p:spPr>
      </p:pic>
      <p:pic>
        <p:nvPicPr>
          <p:cNvPr id="15" name="Engine" descr="Image result for locomotive cartoon">
            <a:extLst>
              <a:ext uri="{FF2B5EF4-FFF2-40B4-BE49-F238E27FC236}">
                <a16:creationId xmlns:a16="http://schemas.microsoft.com/office/drawing/2014/main" id="{EE1E7E92-3C46-DD4F-8E21-C957816E13E1}"/>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1195736" y="3110878"/>
            <a:ext cx="1156049" cy="1247035"/>
          </a:xfrm>
          <a:prstGeom prst="rect">
            <a:avLst/>
          </a:prstGeom>
          <a:noFill/>
          <a:extLst>
            <a:ext uri="{909E8E84-426E-40DD-AFC4-6F175D3DCCD1}">
              <a14:hiddenFill xmlns:a14="http://schemas.microsoft.com/office/drawing/2010/main">
                <a:solidFill>
                  <a:srgbClr val="FFFFFF"/>
                </a:solidFill>
              </a14:hiddenFill>
            </a:ext>
          </a:extLst>
        </p:spPr>
      </p:pic>
      <p:pic>
        <p:nvPicPr>
          <p:cNvPr id="16" name="Software">
            <a:extLst>
              <a:ext uri="{FF2B5EF4-FFF2-40B4-BE49-F238E27FC236}">
                <a16:creationId xmlns:a16="http://schemas.microsoft.com/office/drawing/2014/main" id="{ABF0301D-5789-CC4B-A6FD-1FDF47614A7F}"/>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rcRect t="15672" b="8243"/>
          <a:stretch/>
        </p:blipFill>
        <p:spPr>
          <a:xfrm>
            <a:off x="539349" y="1330487"/>
            <a:ext cx="2331091" cy="1773610"/>
          </a:xfrm>
          <a:prstGeom prst="rect">
            <a:avLst/>
          </a:prstGeom>
        </p:spPr>
      </p:pic>
      <p:sp>
        <p:nvSpPr>
          <p:cNvPr id="17" name="Line 66">
            <a:extLst>
              <a:ext uri="{FF2B5EF4-FFF2-40B4-BE49-F238E27FC236}">
                <a16:creationId xmlns:a16="http://schemas.microsoft.com/office/drawing/2014/main" id="{F2DEC372-7E06-CA4B-8955-6916F5104B1A}"/>
              </a:ext>
            </a:extLst>
          </p:cNvPr>
          <p:cNvSpPr>
            <a:spLocks noChangeShapeType="1"/>
          </p:cNvSpPr>
          <p:nvPr/>
        </p:nvSpPr>
        <p:spPr bwMode="auto">
          <a:xfrm flipV="1">
            <a:off x="539349" y="3129737"/>
            <a:ext cx="2331092" cy="0"/>
          </a:xfrm>
          <a:prstGeom prst="line">
            <a:avLst/>
          </a:prstGeom>
          <a:noFill/>
          <a:ln w="38100">
            <a:solidFill>
              <a:schemeClr val="accent3"/>
            </a:solidFill>
            <a:miter lim="800000"/>
            <a:headEnd/>
            <a:tailEnd/>
          </a:ln>
          <a:effectLst/>
        </p:spPr>
        <p:txBody>
          <a:bodyPr wrap="none"/>
          <a:lstStyle/>
          <a:p>
            <a:endParaRPr lang="ko-KR" altLang="en-US"/>
          </a:p>
        </p:txBody>
      </p:sp>
      <p:pic>
        <p:nvPicPr>
          <p:cNvPr id="18" name="Really long time">
            <a:extLst>
              <a:ext uri="{FF2B5EF4-FFF2-40B4-BE49-F238E27FC236}">
                <a16:creationId xmlns:a16="http://schemas.microsoft.com/office/drawing/2014/main" id="{EE49F6D7-F4AB-8F4B-8FAE-5B874FD56894}"/>
              </a:ext>
            </a:extLst>
          </p:cNvPr>
          <p:cNvPicPr>
            <a:picLocks/>
          </p:cNvPicPr>
          <p:nvPr/>
        </p:nvPicPr>
        <p:blipFill>
          <a:blip r:embed="rId9" cstate="email">
            <a:extLst>
              <a:ext uri="{28A0092B-C50C-407E-A947-70E740481C1C}">
                <a14:useLocalDpi xmlns:a14="http://schemas.microsoft.com/office/drawing/2010/main"/>
              </a:ext>
            </a:extLst>
          </a:blip>
          <a:stretch>
            <a:fillRect/>
          </a:stretch>
        </p:blipFill>
        <p:spPr>
          <a:xfrm>
            <a:off x="2757541" y="1023699"/>
            <a:ext cx="964496" cy="903672"/>
          </a:xfrm>
          <a:prstGeom prst="rect">
            <a:avLst/>
          </a:prstGeom>
        </p:spPr>
      </p:pic>
      <p:grpSp>
        <p:nvGrpSpPr>
          <p:cNvPr id="70" name="Tracks">
            <a:extLst>
              <a:ext uri="{FF2B5EF4-FFF2-40B4-BE49-F238E27FC236}">
                <a16:creationId xmlns:a16="http://schemas.microsoft.com/office/drawing/2014/main" id="{AD1D2A97-76D6-524D-866A-C9211921E8B5}"/>
              </a:ext>
            </a:extLst>
          </p:cNvPr>
          <p:cNvGrpSpPr/>
          <p:nvPr/>
        </p:nvGrpSpPr>
        <p:grpSpPr>
          <a:xfrm>
            <a:off x="4037162" y="4345388"/>
            <a:ext cx="2606234" cy="551406"/>
            <a:chOff x="4037162" y="4345388"/>
            <a:chExt cx="2606234" cy="551406"/>
          </a:xfrm>
        </p:grpSpPr>
        <p:cxnSp>
          <p:nvCxnSpPr>
            <p:cNvPr id="20" name="Straight Connector 19">
              <a:extLst>
                <a:ext uri="{FF2B5EF4-FFF2-40B4-BE49-F238E27FC236}">
                  <a16:creationId xmlns:a16="http://schemas.microsoft.com/office/drawing/2014/main" id="{FCF458B0-E5EF-C146-8511-C92867921E4D}"/>
                </a:ext>
              </a:extLst>
            </p:cNvPr>
            <p:cNvCxnSpPr>
              <a:cxnSpLocks/>
            </p:cNvCxnSpPr>
            <p:nvPr/>
          </p:nvCxnSpPr>
          <p:spPr bwMode="auto">
            <a:xfrm flipV="1">
              <a:off x="4037162" y="4345388"/>
              <a:ext cx="2518913" cy="226612"/>
            </a:xfrm>
            <a:prstGeom prst="line">
              <a:avLst/>
            </a:prstGeom>
            <a:noFill/>
            <a:ln w="952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DD9E900B-5175-D44A-9933-E1366142E5D1}"/>
                </a:ext>
              </a:extLst>
            </p:cNvPr>
            <p:cNvCxnSpPr>
              <a:cxnSpLocks/>
            </p:cNvCxnSpPr>
            <p:nvPr/>
          </p:nvCxnSpPr>
          <p:spPr bwMode="auto">
            <a:xfrm flipV="1">
              <a:off x="4037162" y="4572000"/>
              <a:ext cx="2606234" cy="324794"/>
            </a:xfrm>
            <a:prstGeom prst="line">
              <a:avLst/>
            </a:prstGeom>
            <a:noFill/>
            <a:ln w="9525" cap="flat" cmpd="sng" algn="ctr">
              <a:solidFill>
                <a:schemeClr val="tx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8E236B39-65A4-174F-BACD-C372AA4FF72D}"/>
                </a:ext>
              </a:extLst>
            </p:cNvPr>
            <p:cNvCxnSpPr>
              <a:cxnSpLocks/>
            </p:cNvCxnSpPr>
            <p:nvPr/>
          </p:nvCxnSpPr>
          <p:spPr bwMode="auto">
            <a:xfrm>
              <a:off x="4108076" y="4572000"/>
              <a:ext cx="52683" cy="324794"/>
            </a:xfrm>
            <a:prstGeom prst="line">
              <a:avLst/>
            </a:prstGeom>
            <a:noFill/>
            <a:ln w="9525" cap="flat" cmpd="sng" algn="ctr">
              <a:solidFill>
                <a:schemeClr val="tx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3CC24BA4-8D41-4A44-8EA5-7011A9CE9A23}"/>
                </a:ext>
              </a:extLst>
            </p:cNvPr>
            <p:cNvCxnSpPr>
              <a:cxnSpLocks/>
            </p:cNvCxnSpPr>
            <p:nvPr/>
          </p:nvCxnSpPr>
          <p:spPr bwMode="auto">
            <a:xfrm>
              <a:off x="4334127" y="4535214"/>
              <a:ext cx="67236" cy="305804"/>
            </a:xfrm>
            <a:prstGeom prst="line">
              <a:avLst/>
            </a:prstGeom>
            <a:noFill/>
            <a:ln w="9525"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4B402268-DC7F-7E48-A6B3-7209ABD12FF9}"/>
                </a:ext>
              </a:extLst>
            </p:cNvPr>
            <p:cNvCxnSpPr>
              <a:cxnSpLocks/>
            </p:cNvCxnSpPr>
            <p:nvPr/>
          </p:nvCxnSpPr>
          <p:spPr bwMode="auto">
            <a:xfrm>
              <a:off x="4571999" y="4530598"/>
              <a:ext cx="67236" cy="305804"/>
            </a:xfrm>
            <a:prstGeom prst="line">
              <a:avLst/>
            </a:prstGeom>
            <a:noFill/>
            <a:ln w="9525" cap="flat" cmpd="sng" algn="ctr">
              <a:solidFill>
                <a:schemeClr val="tx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93A76905-920B-AE42-B30F-576B487E5C6F}"/>
                </a:ext>
              </a:extLst>
            </p:cNvPr>
            <p:cNvCxnSpPr>
              <a:cxnSpLocks/>
            </p:cNvCxnSpPr>
            <p:nvPr/>
          </p:nvCxnSpPr>
          <p:spPr bwMode="auto">
            <a:xfrm>
              <a:off x="4792573" y="4494451"/>
              <a:ext cx="67236" cy="305804"/>
            </a:xfrm>
            <a:prstGeom prst="line">
              <a:avLst/>
            </a:prstGeom>
            <a:noFill/>
            <a:ln w="9525" cap="flat" cmpd="sng" algn="ctr">
              <a:solidFill>
                <a:schemeClr val="tx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B01DBC96-A1EE-4E47-9A9A-8B9EBAD98821}"/>
                </a:ext>
              </a:extLst>
            </p:cNvPr>
            <p:cNvCxnSpPr>
              <a:cxnSpLocks/>
            </p:cNvCxnSpPr>
            <p:nvPr/>
          </p:nvCxnSpPr>
          <p:spPr bwMode="auto">
            <a:xfrm>
              <a:off x="5013147" y="4485199"/>
              <a:ext cx="67236" cy="279299"/>
            </a:xfrm>
            <a:prstGeom prst="line">
              <a:avLst/>
            </a:prstGeom>
            <a:noFill/>
            <a:ln w="9525" cap="flat" cmpd="sng" algn="ctr">
              <a:solidFill>
                <a:schemeClr val="tx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7F472B5D-ADF4-6C4C-B150-1911F3AA8AE5}"/>
                </a:ext>
              </a:extLst>
            </p:cNvPr>
            <p:cNvCxnSpPr>
              <a:cxnSpLocks/>
            </p:cNvCxnSpPr>
            <p:nvPr/>
          </p:nvCxnSpPr>
          <p:spPr bwMode="auto">
            <a:xfrm>
              <a:off x="5216800" y="4458694"/>
              <a:ext cx="74563" cy="285925"/>
            </a:xfrm>
            <a:prstGeom prst="line">
              <a:avLst/>
            </a:prstGeom>
            <a:noFill/>
            <a:ln w="9525" cap="flat" cmpd="sng" algn="ctr">
              <a:solidFill>
                <a:schemeClr val="tx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487703C2-A34C-254D-923D-6566DCDB3B47}"/>
                </a:ext>
              </a:extLst>
            </p:cNvPr>
            <p:cNvCxnSpPr>
              <a:cxnSpLocks/>
            </p:cNvCxnSpPr>
            <p:nvPr/>
          </p:nvCxnSpPr>
          <p:spPr bwMode="auto">
            <a:xfrm>
              <a:off x="5401582" y="4452149"/>
              <a:ext cx="67143" cy="272753"/>
            </a:xfrm>
            <a:prstGeom prst="line">
              <a:avLst/>
            </a:prstGeom>
            <a:noFill/>
            <a:ln w="9525" cap="flat" cmpd="sng" algn="ctr">
              <a:solidFill>
                <a:schemeClr val="tx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9BE94FEA-6AD9-8940-8C76-50F3DAB10393}"/>
                </a:ext>
              </a:extLst>
            </p:cNvPr>
            <p:cNvCxnSpPr>
              <a:cxnSpLocks/>
            </p:cNvCxnSpPr>
            <p:nvPr/>
          </p:nvCxnSpPr>
          <p:spPr bwMode="auto">
            <a:xfrm>
              <a:off x="5583571" y="4426489"/>
              <a:ext cx="62516" cy="277712"/>
            </a:xfrm>
            <a:prstGeom prst="line">
              <a:avLst/>
            </a:prstGeom>
            <a:noFill/>
            <a:ln w="9525" cap="flat" cmpd="sng" algn="ctr">
              <a:solidFill>
                <a:schemeClr val="tx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308E3C59-77BF-4F44-A922-B7452791F055}"/>
                </a:ext>
              </a:extLst>
            </p:cNvPr>
            <p:cNvCxnSpPr>
              <a:cxnSpLocks/>
            </p:cNvCxnSpPr>
            <p:nvPr/>
          </p:nvCxnSpPr>
          <p:spPr bwMode="auto">
            <a:xfrm>
              <a:off x="5760933" y="4412346"/>
              <a:ext cx="62516" cy="255903"/>
            </a:xfrm>
            <a:prstGeom prst="line">
              <a:avLst/>
            </a:prstGeom>
            <a:noFill/>
            <a:ln w="9525" cap="flat" cmpd="sng" algn="ctr">
              <a:solidFill>
                <a:schemeClr val="tx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005B7E4D-0C3F-0B49-8721-022DDC457224}"/>
                </a:ext>
              </a:extLst>
            </p:cNvPr>
            <p:cNvCxnSpPr>
              <a:cxnSpLocks/>
            </p:cNvCxnSpPr>
            <p:nvPr/>
          </p:nvCxnSpPr>
          <p:spPr bwMode="auto">
            <a:xfrm>
              <a:off x="5943033" y="4412346"/>
              <a:ext cx="57778" cy="235007"/>
            </a:xfrm>
            <a:prstGeom prst="line">
              <a:avLst/>
            </a:prstGeom>
            <a:noFill/>
            <a:ln w="9525"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333305A9-12DD-5543-B80B-094E1876EDA4}"/>
                </a:ext>
              </a:extLst>
            </p:cNvPr>
            <p:cNvCxnSpPr>
              <a:cxnSpLocks/>
            </p:cNvCxnSpPr>
            <p:nvPr/>
          </p:nvCxnSpPr>
          <p:spPr bwMode="auto">
            <a:xfrm>
              <a:off x="6125134" y="4390772"/>
              <a:ext cx="55399" cy="247329"/>
            </a:xfrm>
            <a:prstGeom prst="line">
              <a:avLst/>
            </a:prstGeom>
            <a:noFill/>
            <a:ln w="9525"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0A892CFF-F0E3-3F4E-97A8-B0744C8CFF95}"/>
                </a:ext>
              </a:extLst>
            </p:cNvPr>
            <p:cNvCxnSpPr>
              <a:cxnSpLocks/>
            </p:cNvCxnSpPr>
            <p:nvPr/>
          </p:nvCxnSpPr>
          <p:spPr bwMode="auto">
            <a:xfrm>
              <a:off x="6302496" y="4377051"/>
              <a:ext cx="53225" cy="234545"/>
            </a:xfrm>
            <a:prstGeom prst="line">
              <a:avLst/>
            </a:prstGeom>
            <a:noFill/>
            <a:ln w="9525" cap="flat" cmpd="sng" algn="ctr">
              <a:solidFill>
                <a:schemeClr val="tx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ED0024F3-E399-B046-ADA8-B934E637560D}"/>
                </a:ext>
              </a:extLst>
            </p:cNvPr>
            <p:cNvCxnSpPr>
              <a:cxnSpLocks/>
            </p:cNvCxnSpPr>
            <p:nvPr/>
          </p:nvCxnSpPr>
          <p:spPr bwMode="auto">
            <a:xfrm>
              <a:off x="6470084" y="4354144"/>
              <a:ext cx="52538" cy="232638"/>
            </a:xfrm>
            <a:prstGeom prst="line">
              <a:avLst/>
            </a:prstGeom>
            <a:noFill/>
            <a:ln w="9525" cap="flat" cmpd="sng" algn="ctr">
              <a:solidFill>
                <a:schemeClr val="tx1"/>
              </a:solidFill>
              <a:prstDash val="solid"/>
              <a:round/>
              <a:headEnd type="none" w="med" len="med"/>
              <a:tailEnd type="none" w="med" len="med"/>
            </a:ln>
            <a:effectLst/>
          </p:spPr>
        </p:cxnSp>
      </p:grpSp>
      <p:pic>
        <p:nvPicPr>
          <p:cNvPr id="64" name="End of the line" descr="Stop sign">
            <a:extLst>
              <a:ext uri="{FF2B5EF4-FFF2-40B4-BE49-F238E27FC236}">
                <a16:creationId xmlns:a16="http://schemas.microsoft.com/office/drawing/2014/main" id="{F9FF022F-C050-CC4B-9032-F34DC3EF5013}"/>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645750" y="4067281"/>
            <a:ext cx="646981" cy="646981"/>
          </a:xfrm>
          <a:prstGeom prst="rect">
            <a:avLst/>
          </a:prstGeom>
        </p:spPr>
      </p:pic>
      <p:pic>
        <p:nvPicPr>
          <p:cNvPr id="65" name="Engine" descr="Image result for locomotive cartoon">
            <a:extLst>
              <a:ext uri="{FF2B5EF4-FFF2-40B4-BE49-F238E27FC236}">
                <a16:creationId xmlns:a16="http://schemas.microsoft.com/office/drawing/2014/main" id="{FA468383-804F-9249-8EA3-16E219529C4D}"/>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rot="21287010">
            <a:off x="2803507" y="4140391"/>
            <a:ext cx="978687" cy="1055714"/>
          </a:xfrm>
          <a:prstGeom prst="rect">
            <a:avLst/>
          </a:prstGeom>
          <a:noFill/>
          <a:extLst>
            <a:ext uri="{909E8E84-426E-40DD-AFC4-6F175D3DCCD1}">
              <a14:hiddenFill xmlns:a14="http://schemas.microsoft.com/office/drawing/2010/main">
                <a:solidFill>
                  <a:srgbClr val="FFFFFF"/>
                </a:solidFill>
              </a14:hiddenFill>
            </a:ext>
          </a:extLst>
        </p:spPr>
      </p:pic>
      <p:pic>
        <p:nvPicPr>
          <p:cNvPr id="66" name="NFA">
            <a:extLst>
              <a:ext uri="{FF2B5EF4-FFF2-40B4-BE49-F238E27FC236}">
                <a16:creationId xmlns:a16="http://schemas.microsoft.com/office/drawing/2014/main" id="{25BF5C93-A0AD-7A43-9C47-64CF7D4667F2}"/>
              </a:ext>
            </a:extLst>
          </p:cNvPr>
          <p:cNvPicPr>
            <a:picLocks/>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714072" y="5278242"/>
            <a:ext cx="3154581" cy="798422"/>
          </a:xfrm>
          <a:prstGeom prst="rect">
            <a:avLst/>
          </a:prstGeom>
        </p:spPr>
      </p:pic>
      <p:sp>
        <p:nvSpPr>
          <p:cNvPr id="67" name="TextBox 66">
            <a:extLst>
              <a:ext uri="{FF2B5EF4-FFF2-40B4-BE49-F238E27FC236}">
                <a16:creationId xmlns:a16="http://schemas.microsoft.com/office/drawing/2014/main" id="{5F1B4E82-BB37-CB47-A8AD-9783D685D644}"/>
              </a:ext>
            </a:extLst>
          </p:cNvPr>
          <p:cNvSpPr txBox="1"/>
          <p:nvPr/>
        </p:nvSpPr>
        <p:spPr>
          <a:xfrm>
            <a:off x="3828160" y="1222984"/>
            <a:ext cx="4825808" cy="496098"/>
          </a:xfrm>
          <a:prstGeom prst="rect">
            <a:avLst/>
          </a:prstGeom>
          <a:noFill/>
        </p:spPr>
        <p:txBody>
          <a:bodyPr wrap="none" rtlCol="0">
            <a:spAutoFit/>
          </a:bodyPr>
          <a:lstStyle/>
          <a:p>
            <a:r>
              <a:rPr lang="en-US" sz="3200" b="1" dirty="0">
                <a:latin typeface="Calibri" panose="020F0502020204030204" pitchFamily="34" charset="0"/>
              </a:rPr>
              <a:t>Time-oriented</a:t>
            </a:r>
            <a:r>
              <a:rPr lang="en-US" sz="3200" dirty="0">
                <a:latin typeface="Calibri" panose="020F0502020204030204" pitchFamily="34" charset="0"/>
              </a:rPr>
              <a:t> resource cap</a:t>
            </a:r>
          </a:p>
        </p:txBody>
      </p:sp>
      <p:sp>
        <p:nvSpPr>
          <p:cNvPr id="68" name="TextBox 67">
            <a:extLst>
              <a:ext uri="{FF2B5EF4-FFF2-40B4-BE49-F238E27FC236}">
                <a16:creationId xmlns:a16="http://schemas.microsoft.com/office/drawing/2014/main" id="{8C91DF58-E6A5-A542-8745-C1E85D2D5F3D}"/>
              </a:ext>
            </a:extLst>
          </p:cNvPr>
          <p:cNvSpPr txBox="1"/>
          <p:nvPr/>
        </p:nvSpPr>
        <p:spPr>
          <a:xfrm>
            <a:off x="3158718" y="3384442"/>
            <a:ext cx="5684185" cy="496098"/>
          </a:xfrm>
          <a:prstGeom prst="rect">
            <a:avLst/>
          </a:prstGeom>
          <a:noFill/>
        </p:spPr>
        <p:txBody>
          <a:bodyPr wrap="none" rtlCol="0">
            <a:spAutoFit/>
          </a:bodyPr>
          <a:lstStyle/>
          <a:p>
            <a:r>
              <a:rPr lang="en-US" sz="3200" b="1" dirty="0">
                <a:latin typeface="Calibri" panose="020F0502020204030204" pitchFamily="34" charset="0"/>
              </a:rPr>
              <a:t>Algorithm-oriented</a:t>
            </a:r>
            <a:r>
              <a:rPr lang="en-US" sz="3200" dirty="0">
                <a:latin typeface="Calibri" panose="020F0502020204030204" pitchFamily="34" charset="0"/>
              </a:rPr>
              <a:t> resource cap</a:t>
            </a:r>
          </a:p>
        </p:txBody>
      </p:sp>
      <p:sp>
        <p:nvSpPr>
          <p:cNvPr id="69" name="TextBox 68">
            <a:extLst>
              <a:ext uri="{FF2B5EF4-FFF2-40B4-BE49-F238E27FC236}">
                <a16:creationId xmlns:a16="http://schemas.microsoft.com/office/drawing/2014/main" id="{7111CE47-F263-EE48-8905-698CC92E0741}"/>
              </a:ext>
            </a:extLst>
          </p:cNvPr>
          <p:cNvSpPr txBox="1"/>
          <p:nvPr/>
        </p:nvSpPr>
        <p:spPr>
          <a:xfrm>
            <a:off x="2979044" y="2198852"/>
            <a:ext cx="5878532" cy="352725"/>
          </a:xfrm>
          <a:prstGeom prst="rect">
            <a:avLst/>
          </a:prstGeom>
          <a:noFill/>
        </p:spPr>
        <p:txBody>
          <a:bodyPr wrap="none" rtlCol="0">
            <a:spAutoFit/>
          </a:bodyPr>
          <a:lstStyle/>
          <a:p>
            <a:r>
              <a:rPr lang="en-US" sz="2000" dirty="0">
                <a:latin typeface="Courier" pitchFamily="2" charset="0"/>
              </a:rPr>
              <a:t>/(a+)+/.exec(“</a:t>
            </a:r>
            <a:r>
              <a:rPr lang="en-US" sz="2000" dirty="0" err="1">
                <a:latin typeface="Courier" pitchFamily="2" charset="0"/>
              </a:rPr>
              <a:t>aaa</a:t>
            </a:r>
            <a:r>
              <a:rPr lang="en-US" sz="2000" dirty="0">
                <a:latin typeface="Courier" pitchFamily="2" charset="0"/>
              </a:rPr>
              <a:t>”, new </a:t>
            </a:r>
            <a:r>
              <a:rPr lang="en-US" sz="2000" dirty="0" err="1">
                <a:latin typeface="Courier" pitchFamily="2" charset="0"/>
              </a:rPr>
              <a:t>TimeSpan</a:t>
            </a:r>
            <a:r>
              <a:rPr lang="en-US" sz="2000" dirty="0">
                <a:latin typeface="Courier" pitchFamily="2" charset="0"/>
              </a:rPr>
              <a:t>(10))</a:t>
            </a:r>
          </a:p>
        </p:txBody>
      </p:sp>
      <p:pic>
        <p:nvPicPr>
          <p:cNvPr id="72" name="Really long time">
            <a:extLst>
              <a:ext uri="{FF2B5EF4-FFF2-40B4-BE49-F238E27FC236}">
                <a16:creationId xmlns:a16="http://schemas.microsoft.com/office/drawing/2014/main" id="{FD1B629A-E7C5-3F48-B8B8-D0ACAB351518}"/>
              </a:ext>
            </a:extLst>
          </p:cNvPr>
          <p:cNvPicPr>
            <a:picLocks/>
          </p:cNvPicPr>
          <p:nvPr/>
        </p:nvPicPr>
        <p:blipFill>
          <a:blip r:embed="rId14" cstate="email">
            <a:extLst>
              <a:ext uri="{28A0092B-C50C-407E-A947-70E740481C1C}">
                <a14:useLocalDpi xmlns:a14="http://schemas.microsoft.com/office/drawing/2010/main"/>
              </a:ext>
            </a:extLst>
          </a:blip>
          <a:stretch>
            <a:fillRect/>
          </a:stretch>
        </p:blipFill>
        <p:spPr>
          <a:xfrm>
            <a:off x="6813406" y="1719082"/>
            <a:ext cx="479325" cy="449097"/>
          </a:xfrm>
          <a:prstGeom prst="rect">
            <a:avLst/>
          </a:prstGeom>
        </p:spPr>
      </p:pic>
      <p:sp>
        <p:nvSpPr>
          <p:cNvPr id="73" name="TextBox 72">
            <a:extLst>
              <a:ext uri="{FF2B5EF4-FFF2-40B4-BE49-F238E27FC236}">
                <a16:creationId xmlns:a16="http://schemas.microsoft.com/office/drawing/2014/main" id="{F12E1156-0173-354D-AAE4-9B1B62F426F0}"/>
              </a:ext>
            </a:extLst>
          </p:cNvPr>
          <p:cNvSpPr txBox="1"/>
          <p:nvPr/>
        </p:nvSpPr>
        <p:spPr>
          <a:xfrm>
            <a:off x="7268458" y="1797707"/>
            <a:ext cx="1227900" cy="319446"/>
          </a:xfrm>
          <a:prstGeom prst="rect">
            <a:avLst/>
          </a:prstGeom>
          <a:noFill/>
        </p:spPr>
        <p:txBody>
          <a:bodyPr wrap="none" rtlCol="0">
            <a:spAutoFit/>
          </a:bodyPr>
          <a:lstStyle/>
          <a:p>
            <a:r>
              <a:rPr lang="en-US" sz="1800" b="1" i="1" dirty="0">
                <a:latin typeface="Calibri" panose="020F0502020204030204" pitchFamily="34" charset="0"/>
              </a:rPr>
              <a:t>10 </a:t>
            </a:r>
            <a:r>
              <a:rPr lang="en-US" sz="1800" b="1" i="1" u="sng" dirty="0">
                <a:latin typeface="Calibri" panose="020F0502020204030204" pitchFamily="34" charset="0"/>
              </a:rPr>
              <a:t>seconds</a:t>
            </a:r>
          </a:p>
        </p:txBody>
      </p:sp>
      <p:sp>
        <p:nvSpPr>
          <p:cNvPr id="74" name="TextBox 73">
            <a:extLst>
              <a:ext uri="{FF2B5EF4-FFF2-40B4-BE49-F238E27FC236}">
                <a16:creationId xmlns:a16="http://schemas.microsoft.com/office/drawing/2014/main" id="{A69B37E4-D413-344F-B8A5-BA650D5705BA}"/>
              </a:ext>
            </a:extLst>
          </p:cNvPr>
          <p:cNvSpPr txBox="1"/>
          <p:nvPr/>
        </p:nvSpPr>
        <p:spPr>
          <a:xfrm>
            <a:off x="7292133" y="4139248"/>
            <a:ext cx="964238" cy="319446"/>
          </a:xfrm>
          <a:prstGeom prst="rect">
            <a:avLst/>
          </a:prstGeom>
          <a:noFill/>
        </p:spPr>
        <p:txBody>
          <a:bodyPr wrap="none" rtlCol="0">
            <a:spAutoFit/>
          </a:bodyPr>
          <a:lstStyle/>
          <a:p>
            <a:r>
              <a:rPr lang="en-US" sz="1800" b="1" i="1" dirty="0">
                <a:latin typeface="Calibri" panose="020F0502020204030204" pitchFamily="34" charset="0"/>
              </a:rPr>
              <a:t>10 </a:t>
            </a:r>
            <a:r>
              <a:rPr lang="en-US" sz="1800" b="1" i="1" u="sng" dirty="0">
                <a:latin typeface="Calibri" panose="020F0502020204030204" pitchFamily="34" charset="0"/>
              </a:rPr>
              <a:t>steps</a:t>
            </a:r>
          </a:p>
        </p:txBody>
      </p:sp>
    </p:spTree>
    <p:extLst>
      <p:ext uri="{BB962C8B-B14F-4D97-AF65-F5344CB8AC3E}">
        <p14:creationId xmlns:p14="http://schemas.microsoft.com/office/powerpoint/2010/main" val="3695958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139 0.00023 L 0.32552 -0.04723 " pathEditMode="relative" rAng="0" ptsTypes="AA">
                                      <p:cBhvr>
                                        <p:cTn id="36" dur="2000" fill="hold"/>
                                        <p:tgtEl>
                                          <p:spTgt spid="65"/>
                                        </p:tgtEl>
                                        <p:attrNameLst>
                                          <p:attrName>ppt_x</p:attrName>
                                          <p:attrName>ppt_y</p:attrName>
                                        </p:attrNameLst>
                                      </p:cBhvr>
                                      <p:rCtr x="16198" y="-2384"/>
                                    </p:animMotion>
                                  </p:childTnLst>
                                </p:cTn>
                              </p:par>
                            </p:childTnLst>
                          </p:cTn>
                        </p:par>
                        <p:par>
                          <p:cTn id="37" fill="hold">
                            <p:stCondLst>
                              <p:cond delay="2000"/>
                            </p:stCondLst>
                            <p:childTnLst>
                              <p:par>
                                <p:cTn id="38" presetID="1" presetClass="entr" presetSubtype="0" fill="hold" nodeType="afterEffect">
                                  <p:stCondLst>
                                    <p:cond delay="0"/>
                                  </p:stCondLst>
                                  <p:childTnLst>
                                    <p:set>
                                      <p:cBhvr>
                                        <p:cTn id="39" dur="1" fill="hold">
                                          <p:stCondLst>
                                            <p:cond delay="0"/>
                                          </p:stCondLst>
                                        </p:cTn>
                                        <p:tgtEl>
                                          <p:spTgt spid="6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67" grpId="0"/>
      <p:bldP spid="68" grpId="0"/>
      <p:bldP spid="69" grpId="0"/>
      <p:bldP spid="73" grpId="0"/>
      <p:bldP spid="7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922324-148C-6346-8B90-CA652EF5E382}"/>
              </a:ext>
            </a:extLst>
          </p:cNvPr>
          <p:cNvSpPr>
            <a:spLocks noGrp="1"/>
          </p:cNvSpPr>
          <p:nvPr>
            <p:ph type="title"/>
          </p:nvPr>
        </p:nvSpPr>
        <p:spPr/>
        <p:txBody>
          <a:bodyPr/>
          <a:lstStyle/>
          <a:p>
            <a:r>
              <a:rPr lang="en-US" i="1" dirty="0"/>
              <a:t>Resource caps</a:t>
            </a:r>
            <a:r>
              <a:rPr lang="en-US" dirty="0"/>
              <a:t> – Effectiveness and adoption</a:t>
            </a:r>
          </a:p>
        </p:txBody>
      </p:sp>
      <p:grpSp>
        <p:nvGrpSpPr>
          <p:cNvPr id="6" name="Group 5">
            <a:extLst>
              <a:ext uri="{FF2B5EF4-FFF2-40B4-BE49-F238E27FC236}">
                <a16:creationId xmlns:a16="http://schemas.microsoft.com/office/drawing/2014/main" id="{55ECCBE2-B8BF-F442-A3F9-79F3FE5D8D79}"/>
              </a:ext>
            </a:extLst>
          </p:cNvPr>
          <p:cNvGrpSpPr/>
          <p:nvPr/>
        </p:nvGrpSpPr>
        <p:grpSpPr>
          <a:xfrm>
            <a:off x="214437" y="1061150"/>
            <a:ext cx="3958199" cy="1135925"/>
            <a:chOff x="214437" y="1061150"/>
            <a:chExt cx="3958199" cy="1135925"/>
          </a:xfrm>
        </p:grpSpPr>
        <p:pic>
          <p:nvPicPr>
            <p:cNvPr id="18" name="Really long time">
              <a:extLst>
                <a:ext uri="{FF2B5EF4-FFF2-40B4-BE49-F238E27FC236}">
                  <a16:creationId xmlns:a16="http://schemas.microsoft.com/office/drawing/2014/main" id="{EE49F6D7-F4AB-8F4B-8FAE-5B874FD56894}"/>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1192316" y="1558900"/>
              <a:ext cx="681129" cy="638175"/>
            </a:xfrm>
            <a:prstGeom prst="rect">
              <a:avLst/>
            </a:prstGeom>
          </p:spPr>
        </p:pic>
        <p:sp>
          <p:nvSpPr>
            <p:cNvPr id="67" name="TextBox 66">
              <a:extLst>
                <a:ext uri="{FF2B5EF4-FFF2-40B4-BE49-F238E27FC236}">
                  <a16:creationId xmlns:a16="http://schemas.microsoft.com/office/drawing/2014/main" id="{5F1B4E82-BB37-CB47-A8AD-9783D685D644}"/>
                </a:ext>
              </a:extLst>
            </p:cNvPr>
            <p:cNvSpPr txBox="1"/>
            <p:nvPr/>
          </p:nvSpPr>
          <p:spPr>
            <a:xfrm>
              <a:off x="214437" y="1061150"/>
              <a:ext cx="3958199" cy="420371"/>
            </a:xfrm>
            <a:prstGeom prst="rect">
              <a:avLst/>
            </a:prstGeom>
            <a:noFill/>
          </p:spPr>
          <p:txBody>
            <a:bodyPr wrap="none" rtlCol="0">
              <a:spAutoFit/>
            </a:bodyPr>
            <a:lstStyle/>
            <a:p>
              <a:r>
                <a:rPr lang="en-US" sz="2600" b="1" dirty="0">
                  <a:latin typeface="Calibri" panose="020F0502020204030204" pitchFamily="34" charset="0"/>
                </a:rPr>
                <a:t>Time-oriented</a:t>
              </a:r>
              <a:r>
                <a:rPr lang="en-US" sz="2600" dirty="0">
                  <a:latin typeface="Calibri" panose="020F0502020204030204" pitchFamily="34" charset="0"/>
                </a:rPr>
                <a:t> resource cap</a:t>
              </a:r>
            </a:p>
          </p:txBody>
        </p:sp>
        <p:sp>
          <p:nvSpPr>
            <p:cNvPr id="73" name="TextBox 72">
              <a:extLst>
                <a:ext uri="{FF2B5EF4-FFF2-40B4-BE49-F238E27FC236}">
                  <a16:creationId xmlns:a16="http://schemas.microsoft.com/office/drawing/2014/main" id="{F12E1156-0173-354D-AAE4-9B1B62F426F0}"/>
                </a:ext>
              </a:extLst>
            </p:cNvPr>
            <p:cNvSpPr txBox="1"/>
            <p:nvPr/>
          </p:nvSpPr>
          <p:spPr>
            <a:xfrm>
              <a:off x="1922253" y="1685464"/>
              <a:ext cx="1227900" cy="319446"/>
            </a:xfrm>
            <a:prstGeom prst="rect">
              <a:avLst/>
            </a:prstGeom>
            <a:noFill/>
          </p:spPr>
          <p:txBody>
            <a:bodyPr wrap="none" rtlCol="0">
              <a:spAutoFit/>
            </a:bodyPr>
            <a:lstStyle/>
            <a:p>
              <a:r>
                <a:rPr lang="en-US" sz="1800" b="1" i="1" dirty="0">
                  <a:latin typeface="Calibri" panose="020F0502020204030204" pitchFamily="34" charset="0"/>
                </a:rPr>
                <a:t>10 </a:t>
              </a:r>
              <a:r>
                <a:rPr lang="en-US" sz="1800" b="1" i="1" u="sng" dirty="0">
                  <a:latin typeface="Calibri" panose="020F0502020204030204" pitchFamily="34" charset="0"/>
                </a:rPr>
                <a:t>seconds</a:t>
              </a:r>
            </a:p>
          </p:txBody>
        </p:sp>
      </p:grpSp>
      <p:grpSp>
        <p:nvGrpSpPr>
          <p:cNvPr id="7" name="Group 6">
            <a:extLst>
              <a:ext uri="{FF2B5EF4-FFF2-40B4-BE49-F238E27FC236}">
                <a16:creationId xmlns:a16="http://schemas.microsoft.com/office/drawing/2014/main" id="{CD18B6D9-7C3B-C641-B1C3-D77C44BB01A1}"/>
              </a:ext>
            </a:extLst>
          </p:cNvPr>
          <p:cNvGrpSpPr/>
          <p:nvPr/>
        </p:nvGrpSpPr>
        <p:grpSpPr>
          <a:xfrm>
            <a:off x="209475" y="2502318"/>
            <a:ext cx="4657044" cy="1109792"/>
            <a:chOff x="209475" y="2502318"/>
            <a:chExt cx="4657044" cy="1109792"/>
          </a:xfrm>
        </p:grpSpPr>
        <p:sp>
          <p:nvSpPr>
            <p:cNvPr id="68" name="TextBox 67">
              <a:extLst>
                <a:ext uri="{FF2B5EF4-FFF2-40B4-BE49-F238E27FC236}">
                  <a16:creationId xmlns:a16="http://schemas.microsoft.com/office/drawing/2014/main" id="{8C91DF58-E6A5-A542-8745-C1E85D2D5F3D}"/>
                </a:ext>
              </a:extLst>
            </p:cNvPr>
            <p:cNvSpPr txBox="1"/>
            <p:nvPr/>
          </p:nvSpPr>
          <p:spPr>
            <a:xfrm>
              <a:off x="209475" y="2502318"/>
              <a:ext cx="4657044" cy="420371"/>
            </a:xfrm>
            <a:prstGeom prst="rect">
              <a:avLst/>
            </a:prstGeom>
            <a:noFill/>
          </p:spPr>
          <p:txBody>
            <a:bodyPr wrap="none" rtlCol="0">
              <a:spAutoFit/>
            </a:bodyPr>
            <a:lstStyle/>
            <a:p>
              <a:r>
                <a:rPr lang="en-US" sz="2600" b="1" dirty="0">
                  <a:latin typeface="Calibri" panose="020F0502020204030204" pitchFamily="34" charset="0"/>
                </a:rPr>
                <a:t>Algorithm-oriented</a:t>
              </a:r>
              <a:r>
                <a:rPr lang="en-US" sz="2600" dirty="0">
                  <a:latin typeface="Calibri" panose="020F0502020204030204" pitchFamily="34" charset="0"/>
                </a:rPr>
                <a:t> resource cap</a:t>
              </a:r>
            </a:p>
          </p:txBody>
        </p:sp>
        <p:sp>
          <p:nvSpPr>
            <p:cNvPr id="74" name="TextBox 73">
              <a:extLst>
                <a:ext uri="{FF2B5EF4-FFF2-40B4-BE49-F238E27FC236}">
                  <a16:creationId xmlns:a16="http://schemas.microsoft.com/office/drawing/2014/main" id="{A69B37E4-D413-344F-B8A5-BA650D5705BA}"/>
                </a:ext>
              </a:extLst>
            </p:cNvPr>
            <p:cNvSpPr txBox="1"/>
            <p:nvPr/>
          </p:nvSpPr>
          <p:spPr>
            <a:xfrm>
              <a:off x="2854077" y="3292664"/>
              <a:ext cx="964238" cy="319446"/>
            </a:xfrm>
            <a:prstGeom prst="rect">
              <a:avLst/>
            </a:prstGeom>
            <a:noFill/>
          </p:spPr>
          <p:txBody>
            <a:bodyPr wrap="none" rtlCol="0">
              <a:spAutoFit/>
            </a:bodyPr>
            <a:lstStyle/>
            <a:p>
              <a:r>
                <a:rPr lang="en-US" sz="1800" b="1" i="1" dirty="0">
                  <a:latin typeface="Calibri" panose="020F0502020204030204" pitchFamily="34" charset="0"/>
                </a:rPr>
                <a:t>10 </a:t>
              </a:r>
              <a:r>
                <a:rPr lang="en-US" sz="1800" b="1" i="1" u="sng" dirty="0">
                  <a:latin typeface="Calibri" panose="020F0502020204030204" pitchFamily="34" charset="0"/>
                </a:rPr>
                <a:t>steps</a:t>
              </a:r>
            </a:p>
          </p:txBody>
        </p:sp>
        <p:pic>
          <p:nvPicPr>
            <p:cNvPr id="2" name="Picture 1">
              <a:extLst>
                <a:ext uri="{FF2B5EF4-FFF2-40B4-BE49-F238E27FC236}">
                  <a16:creationId xmlns:a16="http://schemas.microsoft.com/office/drawing/2014/main" id="{83EF45E8-C7CF-9347-95D1-AC5BA46762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4000" y="2897491"/>
              <a:ext cx="2281329" cy="584200"/>
            </a:xfrm>
            <a:prstGeom prst="rect">
              <a:avLst/>
            </a:prstGeom>
          </p:spPr>
        </p:pic>
      </p:grpSp>
      <p:grpSp>
        <p:nvGrpSpPr>
          <p:cNvPr id="8" name="Group 7">
            <a:extLst>
              <a:ext uri="{FF2B5EF4-FFF2-40B4-BE49-F238E27FC236}">
                <a16:creationId xmlns:a16="http://schemas.microsoft.com/office/drawing/2014/main" id="{6B7C5003-50D2-584A-8A06-237D69765F6A}"/>
              </a:ext>
            </a:extLst>
          </p:cNvPr>
          <p:cNvGrpSpPr/>
          <p:nvPr/>
        </p:nvGrpSpPr>
        <p:grpSpPr>
          <a:xfrm>
            <a:off x="4694635" y="2522534"/>
            <a:ext cx="2516735" cy="959157"/>
            <a:chOff x="4694635" y="2522534"/>
            <a:chExt cx="2516735" cy="959157"/>
          </a:xfrm>
        </p:grpSpPr>
        <p:pic>
          <p:nvPicPr>
            <p:cNvPr id="35" name="Picture 34">
              <a:extLst>
                <a:ext uri="{FF2B5EF4-FFF2-40B4-BE49-F238E27FC236}">
                  <a16:creationId xmlns:a16="http://schemas.microsoft.com/office/drawing/2014/main" id="{C1CB04CC-1988-6248-A0E5-7F379CC08067}"/>
                </a:ext>
              </a:extLst>
            </p:cNvPr>
            <p:cNvPicPr>
              <a:picLocks noChangeAspect="1"/>
            </p:cNvPicPr>
            <p:nvPr/>
          </p:nvPicPr>
          <p:blipFill rotWithShape="1">
            <a:blip r:embed="rId5" cstate="screen">
              <a:alphaModFix amt="75000"/>
              <a:extLst>
                <a:ext uri="{BEBA8EAE-BF5A-486C-A8C5-ECC9F3942E4B}">
                  <a14:imgProps xmlns:a14="http://schemas.microsoft.com/office/drawing/2010/main">
                    <a14:imgLayer r:embed="rId6">
                      <a14:imgEffect>
                        <a14:backgroundRemoval t="8791" b="94505" l="5376" r="89247">
                          <a14:foregroundMark x1="30108" y1="8791" x2="46237" y2="60440"/>
                          <a14:foregroundMark x1="27957" y1="24176" x2="60215" y2="90110"/>
                          <a14:foregroundMark x1="5376" y1="39560" x2="45161" y2="92308"/>
                          <a14:foregroundMark x1="30108" y1="95604" x2="56989" y2="93407"/>
                          <a14:backgroundMark x1="10753" y1="96703" x2="1075" y2="92308"/>
                        </a14:backgroundRemoval>
                      </a14:imgEffect>
                    </a14:imgLayer>
                  </a14:imgProps>
                </a:ext>
                <a:ext uri="{28A0092B-C50C-407E-A947-70E740481C1C}">
                  <a14:useLocalDpi xmlns:a14="http://schemas.microsoft.com/office/drawing/2010/main"/>
                </a:ext>
              </a:extLst>
            </a:blip>
            <a:srcRect/>
            <a:stretch/>
          </p:blipFill>
          <p:spPr>
            <a:xfrm>
              <a:off x="6224300" y="2522534"/>
              <a:ext cx="987070" cy="959157"/>
            </a:xfrm>
            <a:prstGeom prst="rect">
              <a:avLst/>
            </a:prstGeom>
          </p:spPr>
        </p:pic>
        <p:pic>
          <p:nvPicPr>
            <p:cNvPr id="36" name="Picture 35">
              <a:extLst>
                <a:ext uri="{FF2B5EF4-FFF2-40B4-BE49-F238E27FC236}">
                  <a16:creationId xmlns:a16="http://schemas.microsoft.com/office/drawing/2014/main" id="{BE7993BE-4B64-5147-B39E-D049320E82AA}"/>
                </a:ext>
              </a:extLst>
            </p:cNvPr>
            <p:cNvPicPr>
              <a:picLocks noChangeAspect="1"/>
            </p:cNvPicPr>
            <p:nvPr/>
          </p:nvPicPr>
          <p:blipFill>
            <a:blip r:embed="rId7" cstate="screen">
              <a:alphaModFix amt="75000"/>
              <a:extLst>
                <a:ext uri="{28A0092B-C50C-407E-A947-70E740481C1C}">
                  <a14:useLocalDpi xmlns:a14="http://schemas.microsoft.com/office/drawing/2010/main"/>
                </a:ext>
              </a:extLst>
            </a:blip>
            <a:stretch>
              <a:fillRect/>
            </a:stretch>
          </p:blipFill>
          <p:spPr>
            <a:xfrm>
              <a:off x="4694635" y="2606940"/>
              <a:ext cx="1516344" cy="818823"/>
            </a:xfrm>
            <a:prstGeom prst="rect">
              <a:avLst/>
            </a:prstGeom>
          </p:spPr>
        </p:pic>
      </p:grpSp>
      <p:pic>
        <p:nvPicPr>
          <p:cNvPr id="4" name="Picture 3">
            <a:extLst>
              <a:ext uri="{FF2B5EF4-FFF2-40B4-BE49-F238E27FC236}">
                <a16:creationId xmlns:a16="http://schemas.microsoft.com/office/drawing/2014/main" id="{0FED4459-8103-B945-B80A-4D75144E33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97029" y="878986"/>
            <a:ext cx="1227900" cy="1348644"/>
          </a:xfrm>
          <a:prstGeom prst="rect">
            <a:avLst/>
          </a:prstGeom>
        </p:spPr>
      </p:pic>
      <p:sp>
        <p:nvSpPr>
          <p:cNvPr id="48" name="TextBox 47">
            <a:extLst>
              <a:ext uri="{FF2B5EF4-FFF2-40B4-BE49-F238E27FC236}">
                <a16:creationId xmlns:a16="http://schemas.microsoft.com/office/drawing/2014/main" id="{1CDD30AA-4ABC-9A48-9E7E-BAFE05F1BDD4}"/>
              </a:ext>
            </a:extLst>
          </p:cNvPr>
          <p:cNvSpPr txBox="1"/>
          <p:nvPr/>
        </p:nvSpPr>
        <p:spPr>
          <a:xfrm>
            <a:off x="7250063" y="2699904"/>
            <a:ext cx="1868332" cy="1133837"/>
          </a:xfrm>
          <a:prstGeom prst="rect">
            <a:avLst/>
          </a:prstGeom>
          <a:noFill/>
        </p:spPr>
        <p:txBody>
          <a:bodyPr wrap="none" rtlCol="0">
            <a:spAutoFit/>
          </a:bodyPr>
          <a:lstStyle/>
          <a:p>
            <a:pPr marL="130175" indent="-130175">
              <a:buFont typeface="Arial" panose="020B0604020202020204" pitchFamily="34" charset="0"/>
              <a:buChar char="•"/>
            </a:pPr>
            <a:r>
              <a:rPr lang="en-US" sz="2400" dirty="0">
                <a:latin typeface="Calibri" panose="020F0502020204030204" pitchFamily="34" charset="0"/>
              </a:rPr>
              <a:t>Default: </a:t>
            </a:r>
            <a:r>
              <a:rPr lang="en-US" sz="2400" b="1" dirty="0">
                <a:latin typeface="Calibri" panose="020F0502020204030204" pitchFamily="34" charset="0"/>
              </a:rPr>
              <a:t>on</a:t>
            </a:r>
          </a:p>
          <a:p>
            <a:pPr marL="130175" indent="-130175">
              <a:buFont typeface="Arial" panose="020B0604020202020204" pitchFamily="34" charset="0"/>
              <a:buChar char="•"/>
            </a:pPr>
            <a:r>
              <a:rPr lang="en-US" sz="2400" dirty="0">
                <a:latin typeface="Calibri" panose="020F0502020204030204" pitchFamily="34" charset="0"/>
              </a:rPr>
              <a:t>2 definitions</a:t>
            </a:r>
          </a:p>
          <a:p>
            <a:endParaRPr lang="en-US" sz="2400" dirty="0">
              <a:latin typeface="Calibri" panose="020F0502020204030204" pitchFamily="34" charset="0"/>
            </a:endParaRPr>
          </a:p>
        </p:txBody>
      </p:sp>
      <p:sp>
        <p:nvSpPr>
          <p:cNvPr id="49" name="TextBox 48">
            <a:extLst>
              <a:ext uri="{FF2B5EF4-FFF2-40B4-BE49-F238E27FC236}">
                <a16:creationId xmlns:a16="http://schemas.microsoft.com/office/drawing/2014/main" id="{BEE9DDA2-81D2-5A43-93C7-507DAC685A40}"/>
              </a:ext>
            </a:extLst>
          </p:cNvPr>
          <p:cNvSpPr txBox="1"/>
          <p:nvPr/>
        </p:nvSpPr>
        <p:spPr>
          <a:xfrm>
            <a:off x="7250063" y="1323367"/>
            <a:ext cx="1726242" cy="764505"/>
          </a:xfrm>
          <a:prstGeom prst="rect">
            <a:avLst/>
          </a:prstGeom>
          <a:noFill/>
        </p:spPr>
        <p:txBody>
          <a:bodyPr wrap="none" rtlCol="0">
            <a:spAutoFit/>
          </a:bodyPr>
          <a:lstStyle/>
          <a:p>
            <a:pPr marL="130175" indent="-130175">
              <a:buFont typeface="Arial" panose="020B0604020202020204" pitchFamily="34" charset="0"/>
              <a:buChar char="•"/>
            </a:pPr>
            <a:r>
              <a:rPr lang="en-US" sz="2400" dirty="0">
                <a:latin typeface="Calibri" panose="020F0502020204030204" pitchFamily="34" charset="0"/>
              </a:rPr>
              <a:t>Default: </a:t>
            </a:r>
            <a:r>
              <a:rPr lang="en-US" sz="2400" b="1" dirty="0">
                <a:latin typeface="Calibri" panose="020F0502020204030204" pitchFamily="34" charset="0"/>
              </a:rPr>
              <a:t>off</a:t>
            </a:r>
          </a:p>
          <a:p>
            <a:endParaRPr lang="en-US" sz="2400" dirty="0">
              <a:latin typeface="Calibri" panose="020F0502020204030204" pitchFamily="34" charset="0"/>
            </a:endParaRPr>
          </a:p>
        </p:txBody>
      </p:sp>
      <p:sp>
        <p:nvSpPr>
          <p:cNvPr id="9" name="TextBox 8">
            <a:extLst>
              <a:ext uri="{FF2B5EF4-FFF2-40B4-BE49-F238E27FC236}">
                <a16:creationId xmlns:a16="http://schemas.microsoft.com/office/drawing/2014/main" id="{04B8F236-72C2-F149-8676-76C1B74C24C4}"/>
              </a:ext>
            </a:extLst>
          </p:cNvPr>
          <p:cNvSpPr txBox="1"/>
          <p:nvPr/>
        </p:nvSpPr>
        <p:spPr>
          <a:xfrm>
            <a:off x="829805" y="4387559"/>
            <a:ext cx="7535268" cy="1178143"/>
          </a:xfrm>
          <a:prstGeom prst="rect">
            <a:avLst/>
          </a:prstGeom>
          <a:noFill/>
        </p:spPr>
        <p:txBody>
          <a:bodyPr wrap="none" rtlCol="0">
            <a:spAutoFit/>
          </a:bodyPr>
          <a:lstStyle/>
          <a:p>
            <a:pPr marL="292100" indent="-292100">
              <a:lnSpc>
                <a:spcPct val="120000"/>
              </a:lnSpc>
              <a:buFont typeface="+mj-lt"/>
              <a:buAutoNum type="arabicPeriod"/>
            </a:pPr>
            <a:r>
              <a:rPr lang="en-US" sz="2800" dirty="0">
                <a:latin typeface="Calibri" panose="020F0502020204030204" pitchFamily="34" charset="0"/>
              </a:rPr>
              <a:t>How </a:t>
            </a:r>
            <a:r>
              <a:rPr lang="en-US" sz="2800" b="1" dirty="0">
                <a:latin typeface="Calibri" panose="020F0502020204030204" pitchFamily="34" charset="0"/>
              </a:rPr>
              <a:t>effective</a:t>
            </a:r>
            <a:r>
              <a:rPr lang="en-US" sz="2800" dirty="0">
                <a:latin typeface="Calibri" panose="020F0502020204030204" pitchFamily="34" charset="0"/>
              </a:rPr>
              <a:t> are the three approaches?</a:t>
            </a:r>
          </a:p>
          <a:p>
            <a:pPr marL="292100" indent="-292100">
              <a:lnSpc>
                <a:spcPct val="120000"/>
              </a:lnSpc>
              <a:buFont typeface="+mj-lt"/>
              <a:buAutoNum type="arabicPeriod"/>
            </a:pPr>
            <a:r>
              <a:rPr lang="en-US" sz="2800" dirty="0">
                <a:latin typeface="Calibri" panose="020F0502020204030204" pitchFamily="34" charset="0"/>
              </a:rPr>
              <a:t>Have engineers </a:t>
            </a:r>
            <a:r>
              <a:rPr lang="en-US" sz="2800" b="1" dirty="0">
                <a:latin typeface="Calibri" panose="020F0502020204030204" pitchFamily="34" charset="0"/>
              </a:rPr>
              <a:t>adopted</a:t>
            </a:r>
            <a:r>
              <a:rPr lang="en-US" sz="2800" dirty="0">
                <a:latin typeface="Calibri" panose="020F0502020204030204" pitchFamily="34" charset="0"/>
              </a:rPr>
              <a:t> the time-oriented cap?</a:t>
            </a:r>
          </a:p>
        </p:txBody>
      </p:sp>
      <p:cxnSp>
        <p:nvCxnSpPr>
          <p:cNvPr id="11" name="Straight Connector 10">
            <a:extLst>
              <a:ext uri="{FF2B5EF4-FFF2-40B4-BE49-F238E27FC236}">
                <a16:creationId xmlns:a16="http://schemas.microsoft.com/office/drawing/2014/main" id="{0873356E-9498-EC43-8B8E-EF62E2D679B9}"/>
              </a:ext>
            </a:extLst>
          </p:cNvPr>
          <p:cNvCxnSpPr>
            <a:cxnSpLocks/>
          </p:cNvCxnSpPr>
          <p:nvPr/>
        </p:nvCxnSpPr>
        <p:spPr bwMode="auto">
          <a:xfrm flipV="1">
            <a:off x="7784037" y="1713032"/>
            <a:ext cx="757224" cy="3263598"/>
          </a:xfrm>
          <a:prstGeom prst="line">
            <a:avLst/>
          </a:prstGeom>
          <a:no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35939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922324-148C-6346-8B90-CA652EF5E382}"/>
              </a:ext>
            </a:extLst>
          </p:cNvPr>
          <p:cNvSpPr>
            <a:spLocks noGrp="1"/>
          </p:cNvSpPr>
          <p:nvPr>
            <p:ph type="title"/>
          </p:nvPr>
        </p:nvSpPr>
        <p:spPr/>
        <p:txBody>
          <a:bodyPr/>
          <a:lstStyle/>
          <a:p>
            <a:r>
              <a:rPr lang="en-US" i="1" dirty="0"/>
              <a:t>Resource caps</a:t>
            </a:r>
            <a:r>
              <a:rPr lang="en-US" dirty="0"/>
              <a:t> – Experimental results</a:t>
            </a:r>
          </a:p>
        </p:txBody>
      </p:sp>
      <p:pic>
        <p:nvPicPr>
          <p:cNvPr id="21" name="Picture 20">
            <a:extLst>
              <a:ext uri="{FF2B5EF4-FFF2-40B4-BE49-F238E27FC236}">
                <a16:creationId xmlns:a16="http://schemas.microsoft.com/office/drawing/2014/main" id="{CFF91E0C-E18A-F54C-95EA-002BBDCA8663}"/>
              </a:ext>
            </a:extLst>
          </p:cNvPr>
          <p:cNvPicPr>
            <a:picLocks noChangeAspect="1"/>
          </p:cNvPicPr>
          <p:nvPr/>
        </p:nvPicPr>
        <p:blipFill rotWithShape="1">
          <a:blip r:embed="rId3" cstate="email">
            <a:alphaModFix amt="75000"/>
            <a:extLst>
              <a:ext uri="{BEBA8EAE-BF5A-486C-A8C5-ECC9F3942E4B}">
                <a14:imgProps xmlns:a14="http://schemas.microsoft.com/office/drawing/2010/main">
                  <a14:imgLayer r:embed="rId4">
                    <a14:imgEffect>
                      <a14:backgroundRemoval t="8791" b="94505" l="5376" r="89247">
                        <a14:foregroundMark x1="30108" y1="8791" x2="46237" y2="60440"/>
                        <a14:foregroundMark x1="27957" y1="24176" x2="60215" y2="90110"/>
                        <a14:foregroundMark x1="5376" y1="39560" x2="45161" y2="92308"/>
                        <a14:foregroundMark x1="30108" y1="95604" x2="56989" y2="93407"/>
                        <a14:backgroundMark x1="10753" y1="96703" x2="1075" y2="92308"/>
                      </a14:backgroundRemoval>
                    </a14:imgEffect>
                  </a14:imgLayer>
                </a14:imgProps>
              </a:ext>
              <a:ext uri="{28A0092B-C50C-407E-A947-70E740481C1C}">
                <a14:useLocalDpi xmlns:a14="http://schemas.microsoft.com/office/drawing/2010/main"/>
              </a:ext>
            </a:extLst>
          </a:blip>
          <a:srcRect/>
          <a:stretch/>
        </p:blipFill>
        <p:spPr>
          <a:xfrm>
            <a:off x="2884435" y="2493583"/>
            <a:ext cx="748670" cy="727499"/>
          </a:xfrm>
          <a:prstGeom prst="rect">
            <a:avLst/>
          </a:prstGeom>
        </p:spPr>
      </p:pic>
      <p:pic>
        <p:nvPicPr>
          <p:cNvPr id="22" name="Picture 21">
            <a:extLst>
              <a:ext uri="{FF2B5EF4-FFF2-40B4-BE49-F238E27FC236}">
                <a16:creationId xmlns:a16="http://schemas.microsoft.com/office/drawing/2014/main" id="{23D41949-28FA-BB4C-B58E-E387C57FBC1E}"/>
              </a:ext>
            </a:extLst>
          </p:cNvPr>
          <p:cNvPicPr>
            <a:picLocks noChangeAspect="1"/>
          </p:cNvPicPr>
          <p:nvPr/>
        </p:nvPicPr>
        <p:blipFill>
          <a:blip r:embed="rId5" cstate="email">
            <a:alphaModFix amt="75000"/>
            <a:extLst>
              <a:ext uri="{28A0092B-C50C-407E-A947-70E740481C1C}">
                <a14:useLocalDpi xmlns:a14="http://schemas.microsoft.com/office/drawing/2010/main"/>
              </a:ext>
            </a:extLst>
          </a:blip>
          <a:stretch>
            <a:fillRect/>
          </a:stretch>
        </p:blipFill>
        <p:spPr>
          <a:xfrm>
            <a:off x="2821171" y="1898594"/>
            <a:ext cx="875199" cy="472606"/>
          </a:xfrm>
          <a:prstGeom prst="rect">
            <a:avLst/>
          </a:prstGeom>
        </p:spPr>
      </p:pic>
      <p:pic>
        <p:nvPicPr>
          <p:cNvPr id="23" name="Picture 22">
            <a:extLst>
              <a:ext uri="{FF2B5EF4-FFF2-40B4-BE49-F238E27FC236}">
                <a16:creationId xmlns:a16="http://schemas.microsoft.com/office/drawing/2014/main" id="{0AD1A0EB-3F6E-6D49-A29C-FE4628116D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1172" y="973354"/>
            <a:ext cx="730977" cy="802857"/>
          </a:xfrm>
          <a:prstGeom prst="rect">
            <a:avLst/>
          </a:prstGeom>
        </p:spPr>
      </p:pic>
      <p:grpSp>
        <p:nvGrpSpPr>
          <p:cNvPr id="12" name="Group 11">
            <a:extLst>
              <a:ext uri="{FF2B5EF4-FFF2-40B4-BE49-F238E27FC236}">
                <a16:creationId xmlns:a16="http://schemas.microsoft.com/office/drawing/2014/main" id="{A33F8B87-82EB-B64C-9B18-3A1D3434D328}"/>
              </a:ext>
            </a:extLst>
          </p:cNvPr>
          <p:cNvGrpSpPr/>
          <p:nvPr/>
        </p:nvGrpSpPr>
        <p:grpSpPr>
          <a:xfrm>
            <a:off x="99161" y="1540786"/>
            <a:ext cx="2409705" cy="1107281"/>
            <a:chOff x="137107" y="1005853"/>
            <a:chExt cx="2409705" cy="1107281"/>
          </a:xfrm>
        </p:grpSpPr>
        <p:sp>
          <p:nvSpPr>
            <p:cNvPr id="24" name="TextBox 23">
              <a:extLst>
                <a:ext uri="{FF2B5EF4-FFF2-40B4-BE49-F238E27FC236}">
                  <a16:creationId xmlns:a16="http://schemas.microsoft.com/office/drawing/2014/main" id="{DBB63239-751C-7E4E-B148-0FDDBC8A7242}"/>
                </a:ext>
              </a:extLst>
            </p:cNvPr>
            <p:cNvSpPr txBox="1"/>
            <p:nvPr/>
          </p:nvSpPr>
          <p:spPr>
            <a:xfrm>
              <a:off x="137107" y="1272091"/>
              <a:ext cx="1752819" cy="541046"/>
            </a:xfrm>
            <a:prstGeom prst="rect">
              <a:avLst/>
            </a:prstGeom>
            <a:noFill/>
          </p:spPr>
          <p:txBody>
            <a:bodyPr wrap="square" rtlCol="0">
              <a:spAutoFit/>
            </a:bodyPr>
            <a:lstStyle/>
            <a:p>
              <a:pPr algn="ctr"/>
              <a:r>
                <a:rPr lang="en-US" sz="1800" dirty="0">
                  <a:latin typeface="Calibri" panose="020F0502020204030204" pitchFamily="34" charset="0"/>
                </a:rPr>
                <a:t>51K ambiguous regexes</a:t>
              </a:r>
            </a:p>
          </p:txBody>
        </p:sp>
        <p:grpSp>
          <p:nvGrpSpPr>
            <p:cNvPr id="10" name="Group 9">
              <a:extLst>
                <a:ext uri="{FF2B5EF4-FFF2-40B4-BE49-F238E27FC236}">
                  <a16:creationId xmlns:a16="http://schemas.microsoft.com/office/drawing/2014/main" id="{7E53A540-62B4-D442-BD98-51BC6064F43C}"/>
                </a:ext>
              </a:extLst>
            </p:cNvPr>
            <p:cNvGrpSpPr/>
            <p:nvPr/>
          </p:nvGrpSpPr>
          <p:grpSpPr>
            <a:xfrm>
              <a:off x="1783050" y="1005853"/>
              <a:ext cx="763762" cy="1107281"/>
              <a:chOff x="1783050" y="1005853"/>
              <a:chExt cx="763762" cy="1107281"/>
            </a:xfrm>
          </p:grpSpPr>
          <p:sp>
            <p:nvSpPr>
              <p:cNvPr id="25" name="Rounded Rectangle 24">
                <a:extLst>
                  <a:ext uri="{FF2B5EF4-FFF2-40B4-BE49-F238E27FC236}">
                    <a16:creationId xmlns:a16="http://schemas.microsoft.com/office/drawing/2014/main" id="{B6308D4A-B6F7-3D41-A92A-280E10547A2E}"/>
                  </a:ext>
                </a:extLst>
              </p:cNvPr>
              <p:cNvSpPr/>
              <p:nvPr/>
            </p:nvSpPr>
            <p:spPr bwMode="auto">
              <a:xfrm>
                <a:off x="1888206" y="1096548"/>
                <a:ext cx="553449" cy="86309"/>
              </a:xfrm>
              <a:prstGeom prst="round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6" name="Rounded Rectangle 25">
                <a:extLst>
                  <a:ext uri="{FF2B5EF4-FFF2-40B4-BE49-F238E27FC236}">
                    <a16:creationId xmlns:a16="http://schemas.microsoft.com/office/drawing/2014/main" id="{32E46D03-56D4-0F4C-94A4-0825AB094E40}"/>
                  </a:ext>
                </a:extLst>
              </p:cNvPr>
              <p:cNvSpPr/>
              <p:nvPr/>
            </p:nvSpPr>
            <p:spPr bwMode="auto">
              <a:xfrm>
                <a:off x="1888205" y="1260871"/>
                <a:ext cx="553449" cy="86309"/>
              </a:xfrm>
              <a:prstGeom prst="round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7" name="Rounded Rectangle 26">
                <a:extLst>
                  <a:ext uri="{FF2B5EF4-FFF2-40B4-BE49-F238E27FC236}">
                    <a16:creationId xmlns:a16="http://schemas.microsoft.com/office/drawing/2014/main" id="{59E685ED-663C-574E-8F07-1676C9BBF6DC}"/>
                  </a:ext>
                </a:extLst>
              </p:cNvPr>
              <p:cNvSpPr/>
              <p:nvPr/>
            </p:nvSpPr>
            <p:spPr bwMode="auto">
              <a:xfrm>
                <a:off x="1888205" y="1425194"/>
                <a:ext cx="553449" cy="86309"/>
              </a:xfrm>
              <a:prstGeom prst="round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8" name="Rounded Rectangle 27">
                <a:extLst>
                  <a:ext uri="{FF2B5EF4-FFF2-40B4-BE49-F238E27FC236}">
                    <a16:creationId xmlns:a16="http://schemas.microsoft.com/office/drawing/2014/main" id="{2E6E3D4C-A7FE-BF4E-806B-67C886719A52}"/>
                  </a:ext>
                </a:extLst>
              </p:cNvPr>
              <p:cNvSpPr/>
              <p:nvPr/>
            </p:nvSpPr>
            <p:spPr bwMode="auto">
              <a:xfrm>
                <a:off x="1888204" y="1589517"/>
                <a:ext cx="553449" cy="86309"/>
              </a:xfrm>
              <a:prstGeom prst="round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9" name="Rounded Rectangle 28">
                <a:extLst>
                  <a:ext uri="{FF2B5EF4-FFF2-40B4-BE49-F238E27FC236}">
                    <a16:creationId xmlns:a16="http://schemas.microsoft.com/office/drawing/2014/main" id="{BE520915-CA56-6244-A817-7C579C7F7EAA}"/>
                  </a:ext>
                </a:extLst>
              </p:cNvPr>
              <p:cNvSpPr/>
              <p:nvPr/>
            </p:nvSpPr>
            <p:spPr bwMode="auto">
              <a:xfrm>
                <a:off x="1888206" y="1753840"/>
                <a:ext cx="553449" cy="86309"/>
              </a:xfrm>
              <a:prstGeom prst="round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30" name="Rounded Rectangle 29">
                <a:extLst>
                  <a:ext uri="{FF2B5EF4-FFF2-40B4-BE49-F238E27FC236}">
                    <a16:creationId xmlns:a16="http://schemas.microsoft.com/office/drawing/2014/main" id="{9DE1235D-ACBA-8D4A-8545-340BF91C6B0D}"/>
                  </a:ext>
                </a:extLst>
              </p:cNvPr>
              <p:cNvSpPr/>
              <p:nvPr/>
            </p:nvSpPr>
            <p:spPr bwMode="auto">
              <a:xfrm>
                <a:off x="1888205" y="1918163"/>
                <a:ext cx="553449" cy="86309"/>
              </a:xfrm>
              <a:prstGeom prst="round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31" name="Rounded Rectangle 30">
                <a:extLst>
                  <a:ext uri="{FF2B5EF4-FFF2-40B4-BE49-F238E27FC236}">
                    <a16:creationId xmlns:a16="http://schemas.microsoft.com/office/drawing/2014/main" id="{759DB23C-09AE-9D42-B448-94CA41DF4D24}"/>
                  </a:ext>
                </a:extLst>
              </p:cNvPr>
              <p:cNvSpPr/>
              <p:nvPr/>
            </p:nvSpPr>
            <p:spPr bwMode="auto">
              <a:xfrm>
                <a:off x="1783050" y="1005853"/>
                <a:ext cx="763762" cy="1107281"/>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pic>
        <p:nvPicPr>
          <p:cNvPr id="33" name="Really long time">
            <a:extLst>
              <a:ext uri="{FF2B5EF4-FFF2-40B4-BE49-F238E27FC236}">
                <a16:creationId xmlns:a16="http://schemas.microsoft.com/office/drawing/2014/main" id="{31AB64A5-2312-0743-9324-1F0334EEC2E3}"/>
              </a:ext>
            </a:extLst>
          </p:cNvPr>
          <p:cNvPicPr>
            <a:picLocks/>
          </p:cNvPicPr>
          <p:nvPr/>
        </p:nvPicPr>
        <p:blipFill>
          <a:blip r:embed="rId7" cstate="email">
            <a:extLst>
              <a:ext uri="{28A0092B-C50C-407E-A947-70E740481C1C}">
                <a14:useLocalDpi xmlns:a14="http://schemas.microsoft.com/office/drawing/2010/main"/>
              </a:ext>
            </a:extLst>
          </a:blip>
          <a:stretch>
            <a:fillRect/>
          </a:stretch>
        </p:blipFill>
        <p:spPr>
          <a:xfrm>
            <a:off x="3586846" y="958613"/>
            <a:ext cx="397325" cy="372268"/>
          </a:xfrm>
          <a:prstGeom prst="rect">
            <a:avLst/>
          </a:prstGeom>
        </p:spPr>
      </p:pic>
      <p:sp>
        <p:nvSpPr>
          <p:cNvPr id="34" name="TextBox 33">
            <a:extLst>
              <a:ext uri="{FF2B5EF4-FFF2-40B4-BE49-F238E27FC236}">
                <a16:creationId xmlns:a16="http://schemas.microsoft.com/office/drawing/2014/main" id="{76101BCE-26F4-4642-B77A-85FDE2F499A0}"/>
              </a:ext>
            </a:extLst>
          </p:cNvPr>
          <p:cNvSpPr txBox="1"/>
          <p:nvPr/>
        </p:nvSpPr>
        <p:spPr>
          <a:xfrm>
            <a:off x="3924617" y="934242"/>
            <a:ext cx="748923" cy="319446"/>
          </a:xfrm>
          <a:prstGeom prst="rect">
            <a:avLst/>
          </a:prstGeom>
          <a:noFill/>
        </p:spPr>
        <p:txBody>
          <a:bodyPr wrap="none" rtlCol="0">
            <a:spAutoFit/>
          </a:bodyPr>
          <a:lstStyle/>
          <a:p>
            <a:r>
              <a:rPr lang="en-US" sz="1800" dirty="0">
                <a:latin typeface="Calibri" panose="020F0502020204030204" pitchFamily="34" charset="0"/>
              </a:rPr>
              <a:t>10 </a:t>
            </a:r>
            <a:r>
              <a:rPr lang="en-US" sz="1800" dirty="0" err="1">
                <a:latin typeface="Calibri" panose="020F0502020204030204" pitchFamily="34" charset="0"/>
              </a:rPr>
              <a:t>ms</a:t>
            </a:r>
            <a:endParaRPr lang="en-US" sz="1800" dirty="0">
              <a:latin typeface="Calibri" panose="020F0502020204030204" pitchFamily="34" charset="0"/>
            </a:endParaRPr>
          </a:p>
        </p:txBody>
      </p:sp>
      <p:pic>
        <p:nvPicPr>
          <p:cNvPr id="37" name="End of the line" descr="Stop sign">
            <a:extLst>
              <a:ext uri="{FF2B5EF4-FFF2-40B4-BE49-F238E27FC236}">
                <a16:creationId xmlns:a16="http://schemas.microsoft.com/office/drawing/2014/main" id="{76AE95EE-D92E-3541-9DE7-D778C941742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96370" y="1725097"/>
            <a:ext cx="409800" cy="409800"/>
          </a:xfrm>
          <a:prstGeom prst="rect">
            <a:avLst/>
          </a:prstGeom>
        </p:spPr>
      </p:pic>
      <p:pic>
        <p:nvPicPr>
          <p:cNvPr id="38" name="End of the line" descr="Stop sign">
            <a:extLst>
              <a:ext uri="{FF2B5EF4-FFF2-40B4-BE49-F238E27FC236}">
                <a16:creationId xmlns:a16="http://schemas.microsoft.com/office/drawing/2014/main" id="{32869CE5-8827-A14F-B9FF-75DD65EF89C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96370" y="2421671"/>
            <a:ext cx="409800" cy="409800"/>
          </a:xfrm>
          <a:prstGeom prst="rect">
            <a:avLst/>
          </a:prstGeom>
        </p:spPr>
      </p:pic>
      <p:cxnSp>
        <p:nvCxnSpPr>
          <p:cNvPr id="14" name="Straight Connector 13">
            <a:extLst>
              <a:ext uri="{FF2B5EF4-FFF2-40B4-BE49-F238E27FC236}">
                <a16:creationId xmlns:a16="http://schemas.microsoft.com/office/drawing/2014/main" id="{C00DB69B-8A02-9040-856D-AC42CC14A6FB}"/>
              </a:ext>
            </a:extLst>
          </p:cNvPr>
          <p:cNvCxnSpPr/>
          <p:nvPr/>
        </p:nvCxnSpPr>
        <p:spPr bwMode="auto">
          <a:xfrm>
            <a:off x="4898571" y="1144747"/>
            <a:ext cx="620486" cy="0"/>
          </a:xfrm>
          <a:prstGeom prst="line">
            <a:avLst/>
          </a:prstGeom>
          <a:noFill/>
          <a:ln w="9525" cap="flat" cmpd="sng" algn="ctr">
            <a:solidFill>
              <a:schemeClr val="tx1"/>
            </a:solidFill>
            <a:prstDash val="solid"/>
            <a:round/>
            <a:headEnd type="none" w="med" len="med"/>
            <a:tailEnd type="none" w="med" len="med"/>
          </a:ln>
          <a:effectLst/>
        </p:spPr>
      </p:cxnSp>
      <p:sp>
        <p:nvSpPr>
          <p:cNvPr id="15" name="TextBox 14">
            <a:extLst>
              <a:ext uri="{FF2B5EF4-FFF2-40B4-BE49-F238E27FC236}">
                <a16:creationId xmlns:a16="http://schemas.microsoft.com/office/drawing/2014/main" id="{F54EE5AC-A062-B94D-B49E-469FE82EEE96}"/>
              </a:ext>
            </a:extLst>
          </p:cNvPr>
          <p:cNvSpPr txBox="1"/>
          <p:nvPr/>
        </p:nvSpPr>
        <p:spPr>
          <a:xfrm>
            <a:off x="5591853" y="985024"/>
            <a:ext cx="2085443" cy="395173"/>
          </a:xfrm>
          <a:prstGeom prst="rect">
            <a:avLst/>
          </a:prstGeom>
          <a:noFill/>
        </p:spPr>
        <p:txBody>
          <a:bodyPr wrap="none" rtlCol="0">
            <a:spAutoFit/>
          </a:bodyPr>
          <a:lstStyle/>
          <a:p>
            <a:r>
              <a:rPr lang="en-US" sz="2400" dirty="0">
                <a:latin typeface="Calibri" panose="020F0502020204030204" pitchFamily="34" charset="0"/>
              </a:rPr>
              <a:t>100%  effective</a:t>
            </a:r>
          </a:p>
        </p:txBody>
      </p:sp>
      <p:cxnSp>
        <p:nvCxnSpPr>
          <p:cNvPr id="42" name="Straight Connector 41">
            <a:extLst>
              <a:ext uri="{FF2B5EF4-FFF2-40B4-BE49-F238E27FC236}">
                <a16:creationId xmlns:a16="http://schemas.microsoft.com/office/drawing/2014/main" id="{293F26F0-9AD2-8C43-ABE6-589816C7D6B1}"/>
              </a:ext>
            </a:extLst>
          </p:cNvPr>
          <p:cNvCxnSpPr/>
          <p:nvPr/>
        </p:nvCxnSpPr>
        <p:spPr bwMode="auto">
          <a:xfrm>
            <a:off x="4898571" y="2768844"/>
            <a:ext cx="620486" cy="0"/>
          </a:xfrm>
          <a:prstGeom prst="line">
            <a:avLst/>
          </a:prstGeom>
          <a:noFill/>
          <a:ln w="9525" cap="flat" cmpd="sng" algn="ctr">
            <a:solidFill>
              <a:schemeClr val="tx1"/>
            </a:solidFill>
            <a:prstDash val="solid"/>
            <a:round/>
            <a:headEnd type="none" w="med" len="med"/>
            <a:tailEnd type="none" w="med" len="med"/>
          </a:ln>
          <a:effectLst/>
        </p:spPr>
      </p:cxnSp>
      <p:sp>
        <p:nvSpPr>
          <p:cNvPr id="43" name="TextBox 42">
            <a:extLst>
              <a:ext uri="{FF2B5EF4-FFF2-40B4-BE49-F238E27FC236}">
                <a16:creationId xmlns:a16="http://schemas.microsoft.com/office/drawing/2014/main" id="{02A534CF-413B-A54B-BA87-C832E916A8F5}"/>
              </a:ext>
            </a:extLst>
          </p:cNvPr>
          <p:cNvSpPr txBox="1"/>
          <p:nvPr/>
        </p:nvSpPr>
        <p:spPr>
          <a:xfrm>
            <a:off x="5857919" y="2573044"/>
            <a:ext cx="1774460" cy="395173"/>
          </a:xfrm>
          <a:prstGeom prst="rect">
            <a:avLst/>
          </a:prstGeom>
          <a:noFill/>
        </p:spPr>
        <p:txBody>
          <a:bodyPr wrap="none" rtlCol="0">
            <a:spAutoFit/>
          </a:bodyPr>
          <a:lstStyle/>
          <a:p>
            <a:r>
              <a:rPr lang="en-US" sz="2400" dirty="0">
                <a:latin typeface="Calibri" panose="020F0502020204030204" pitchFamily="34" charset="0"/>
              </a:rPr>
              <a:t>2%  effective</a:t>
            </a:r>
          </a:p>
        </p:txBody>
      </p:sp>
      <p:cxnSp>
        <p:nvCxnSpPr>
          <p:cNvPr id="44" name="Straight Connector 43">
            <a:extLst>
              <a:ext uri="{FF2B5EF4-FFF2-40B4-BE49-F238E27FC236}">
                <a16:creationId xmlns:a16="http://schemas.microsoft.com/office/drawing/2014/main" id="{ECDFD51B-89A3-0241-AB9D-52A6C959751F}"/>
              </a:ext>
            </a:extLst>
          </p:cNvPr>
          <p:cNvCxnSpPr/>
          <p:nvPr/>
        </p:nvCxnSpPr>
        <p:spPr bwMode="auto">
          <a:xfrm>
            <a:off x="4898571" y="2055632"/>
            <a:ext cx="620486" cy="0"/>
          </a:xfrm>
          <a:prstGeom prst="line">
            <a:avLst/>
          </a:prstGeom>
          <a:noFill/>
          <a:ln w="9525" cap="flat" cmpd="sng" algn="ctr">
            <a:solidFill>
              <a:schemeClr val="tx1"/>
            </a:solidFill>
            <a:prstDash val="solid"/>
            <a:round/>
            <a:headEnd type="none" w="med" len="med"/>
            <a:tailEnd type="none" w="med" len="med"/>
          </a:ln>
          <a:effectLst/>
        </p:spPr>
      </p:cxnSp>
      <p:sp>
        <p:nvSpPr>
          <p:cNvPr id="45" name="TextBox 44">
            <a:extLst>
              <a:ext uri="{FF2B5EF4-FFF2-40B4-BE49-F238E27FC236}">
                <a16:creationId xmlns:a16="http://schemas.microsoft.com/office/drawing/2014/main" id="{05442E9C-E799-DD47-862F-2AC1D002A3CD}"/>
              </a:ext>
            </a:extLst>
          </p:cNvPr>
          <p:cNvSpPr txBox="1"/>
          <p:nvPr/>
        </p:nvSpPr>
        <p:spPr>
          <a:xfrm>
            <a:off x="5747344" y="1858045"/>
            <a:ext cx="1929952" cy="395173"/>
          </a:xfrm>
          <a:prstGeom prst="rect">
            <a:avLst/>
          </a:prstGeom>
          <a:noFill/>
        </p:spPr>
        <p:txBody>
          <a:bodyPr wrap="none" rtlCol="0">
            <a:spAutoFit/>
          </a:bodyPr>
          <a:lstStyle/>
          <a:p>
            <a:r>
              <a:rPr lang="en-US" sz="2400" dirty="0">
                <a:latin typeface="Calibri" panose="020F0502020204030204" pitchFamily="34" charset="0"/>
              </a:rPr>
              <a:t>48%  effective</a:t>
            </a:r>
          </a:p>
        </p:txBody>
      </p:sp>
      <p:sp>
        <p:nvSpPr>
          <p:cNvPr id="46" name="TextBox 45">
            <a:extLst>
              <a:ext uri="{FF2B5EF4-FFF2-40B4-BE49-F238E27FC236}">
                <a16:creationId xmlns:a16="http://schemas.microsoft.com/office/drawing/2014/main" id="{A45B4ED4-52DF-6443-B541-61B0677679CF}"/>
              </a:ext>
            </a:extLst>
          </p:cNvPr>
          <p:cNvSpPr txBox="1"/>
          <p:nvPr/>
        </p:nvSpPr>
        <p:spPr>
          <a:xfrm>
            <a:off x="4071939" y="1716335"/>
            <a:ext cx="703269" cy="268920"/>
          </a:xfrm>
          <a:prstGeom prst="rect">
            <a:avLst/>
          </a:prstGeom>
          <a:noFill/>
        </p:spPr>
        <p:txBody>
          <a:bodyPr wrap="none" rtlCol="0">
            <a:spAutoFit/>
          </a:bodyPr>
          <a:lstStyle/>
          <a:p>
            <a:r>
              <a:rPr lang="en-US" sz="1400" i="1" dirty="0">
                <a:latin typeface="Calibri" panose="020F0502020204030204" pitchFamily="34" charset="0"/>
              </a:rPr>
              <a:t>default</a:t>
            </a:r>
          </a:p>
        </p:txBody>
      </p:sp>
      <p:sp>
        <p:nvSpPr>
          <p:cNvPr id="47" name="TextBox 46">
            <a:extLst>
              <a:ext uri="{FF2B5EF4-FFF2-40B4-BE49-F238E27FC236}">
                <a16:creationId xmlns:a16="http://schemas.microsoft.com/office/drawing/2014/main" id="{DBFBC9F6-278E-A44B-BB56-DC8DA0FBC51A}"/>
              </a:ext>
            </a:extLst>
          </p:cNvPr>
          <p:cNvSpPr txBox="1"/>
          <p:nvPr/>
        </p:nvSpPr>
        <p:spPr>
          <a:xfrm>
            <a:off x="4071939" y="2371200"/>
            <a:ext cx="703269" cy="268920"/>
          </a:xfrm>
          <a:prstGeom prst="rect">
            <a:avLst/>
          </a:prstGeom>
          <a:noFill/>
        </p:spPr>
        <p:txBody>
          <a:bodyPr wrap="none" rtlCol="0">
            <a:spAutoFit/>
          </a:bodyPr>
          <a:lstStyle/>
          <a:p>
            <a:r>
              <a:rPr lang="en-US" sz="1400" i="1" dirty="0">
                <a:latin typeface="Calibri" panose="020F0502020204030204" pitchFamily="34" charset="0"/>
              </a:rPr>
              <a:t>default</a:t>
            </a:r>
          </a:p>
        </p:txBody>
      </p:sp>
      <p:sp>
        <p:nvSpPr>
          <p:cNvPr id="50" name="Line 66">
            <a:extLst>
              <a:ext uri="{FF2B5EF4-FFF2-40B4-BE49-F238E27FC236}">
                <a16:creationId xmlns:a16="http://schemas.microsoft.com/office/drawing/2014/main" id="{FBC62831-C2FB-BC40-886C-AF7B998D03CC}"/>
              </a:ext>
            </a:extLst>
          </p:cNvPr>
          <p:cNvSpPr>
            <a:spLocks noChangeShapeType="1"/>
          </p:cNvSpPr>
          <p:nvPr/>
        </p:nvSpPr>
        <p:spPr bwMode="auto">
          <a:xfrm flipV="1">
            <a:off x="277148" y="3372401"/>
            <a:ext cx="8564729" cy="55562"/>
          </a:xfrm>
          <a:prstGeom prst="line">
            <a:avLst/>
          </a:prstGeom>
          <a:noFill/>
          <a:ln w="38100">
            <a:solidFill>
              <a:schemeClr val="accent3"/>
            </a:solidFill>
            <a:miter lim="800000"/>
            <a:headEnd/>
            <a:tailEnd/>
          </a:ln>
          <a:effectLst/>
        </p:spPr>
        <p:txBody>
          <a:bodyPr wrap="none"/>
          <a:lstStyle/>
          <a:p>
            <a:endParaRPr lang="ko-KR" altLang="en-US"/>
          </a:p>
        </p:txBody>
      </p:sp>
      <p:sp>
        <p:nvSpPr>
          <p:cNvPr id="16" name="TextBox 15">
            <a:extLst>
              <a:ext uri="{FF2B5EF4-FFF2-40B4-BE49-F238E27FC236}">
                <a16:creationId xmlns:a16="http://schemas.microsoft.com/office/drawing/2014/main" id="{F526773A-9E2C-A141-8E1F-962FD22A2283}"/>
              </a:ext>
            </a:extLst>
          </p:cNvPr>
          <p:cNvSpPr txBox="1"/>
          <p:nvPr/>
        </p:nvSpPr>
        <p:spPr>
          <a:xfrm>
            <a:off x="20519" y="973354"/>
            <a:ext cx="2676567" cy="546560"/>
          </a:xfrm>
          <a:prstGeom prst="rect">
            <a:avLst/>
          </a:prstGeom>
          <a:noFill/>
        </p:spPr>
        <p:txBody>
          <a:bodyPr wrap="none" rtlCol="0">
            <a:spAutoFit/>
          </a:bodyPr>
          <a:lstStyle/>
          <a:p>
            <a:r>
              <a:rPr lang="en-US" sz="3600" b="1" dirty="0">
                <a:latin typeface="Calibri" panose="020F0502020204030204" pitchFamily="34" charset="0"/>
              </a:rPr>
              <a:t>Effectiveness</a:t>
            </a:r>
          </a:p>
        </p:txBody>
      </p:sp>
      <p:sp>
        <p:nvSpPr>
          <p:cNvPr id="51" name="TextBox 50">
            <a:extLst>
              <a:ext uri="{FF2B5EF4-FFF2-40B4-BE49-F238E27FC236}">
                <a16:creationId xmlns:a16="http://schemas.microsoft.com/office/drawing/2014/main" id="{19642798-807E-FF48-BAA0-DFD3D15E736E}"/>
              </a:ext>
            </a:extLst>
          </p:cNvPr>
          <p:cNvSpPr txBox="1"/>
          <p:nvPr/>
        </p:nvSpPr>
        <p:spPr>
          <a:xfrm>
            <a:off x="99161" y="3672434"/>
            <a:ext cx="1979837" cy="546560"/>
          </a:xfrm>
          <a:prstGeom prst="rect">
            <a:avLst/>
          </a:prstGeom>
          <a:noFill/>
        </p:spPr>
        <p:txBody>
          <a:bodyPr wrap="none" rtlCol="0">
            <a:spAutoFit/>
          </a:bodyPr>
          <a:lstStyle/>
          <a:p>
            <a:r>
              <a:rPr lang="en-US" sz="3600" b="1" dirty="0">
                <a:latin typeface="Calibri" panose="020F0502020204030204" pitchFamily="34" charset="0"/>
              </a:rPr>
              <a:t>Adoption</a:t>
            </a:r>
          </a:p>
        </p:txBody>
      </p:sp>
      <p:pic>
        <p:nvPicPr>
          <p:cNvPr id="52" name="Picture 51">
            <a:extLst>
              <a:ext uri="{FF2B5EF4-FFF2-40B4-BE49-F238E27FC236}">
                <a16:creationId xmlns:a16="http://schemas.microsoft.com/office/drawing/2014/main" id="{66199734-15DE-0B4F-B280-B78CE1B266A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84331" y="4674705"/>
            <a:ext cx="497627" cy="546561"/>
          </a:xfrm>
          <a:prstGeom prst="rect">
            <a:avLst/>
          </a:prstGeom>
        </p:spPr>
      </p:pic>
      <p:grpSp>
        <p:nvGrpSpPr>
          <p:cNvPr id="32" name="Group 31">
            <a:extLst>
              <a:ext uri="{FF2B5EF4-FFF2-40B4-BE49-F238E27FC236}">
                <a16:creationId xmlns:a16="http://schemas.microsoft.com/office/drawing/2014/main" id="{9FF385BC-418A-324B-B41D-3743E731D4F3}"/>
              </a:ext>
            </a:extLst>
          </p:cNvPr>
          <p:cNvGrpSpPr/>
          <p:nvPr/>
        </p:nvGrpSpPr>
        <p:grpSpPr>
          <a:xfrm>
            <a:off x="865048" y="4560796"/>
            <a:ext cx="938804" cy="1033602"/>
            <a:chOff x="717712" y="4835141"/>
            <a:chExt cx="938804" cy="1033602"/>
          </a:xfrm>
        </p:grpSpPr>
        <p:pic>
          <p:nvPicPr>
            <p:cNvPr id="19" name="Picture 18">
              <a:extLst>
                <a:ext uri="{FF2B5EF4-FFF2-40B4-BE49-F238E27FC236}">
                  <a16:creationId xmlns:a16="http://schemas.microsoft.com/office/drawing/2014/main" id="{18FD7145-C3B7-474E-8307-57586B34C40A}"/>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14370" y="4835141"/>
              <a:ext cx="745489" cy="712120"/>
            </a:xfrm>
            <a:prstGeom prst="rect">
              <a:avLst/>
            </a:prstGeom>
          </p:spPr>
        </p:pic>
        <p:pic>
          <p:nvPicPr>
            <p:cNvPr id="54" name="Picture 53">
              <a:extLst>
                <a:ext uri="{FF2B5EF4-FFF2-40B4-BE49-F238E27FC236}">
                  <a16:creationId xmlns:a16="http://schemas.microsoft.com/office/drawing/2014/main" id="{0B78A483-B1C1-0B45-815A-6B0920F7B72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17712" y="5554299"/>
              <a:ext cx="938804" cy="314444"/>
            </a:xfrm>
            <a:prstGeom prst="rect">
              <a:avLst/>
            </a:prstGeom>
          </p:spPr>
        </p:pic>
      </p:grpSp>
      <p:pic>
        <p:nvPicPr>
          <p:cNvPr id="56" name="Picture 22" descr="Image result for funnel cartoon">
            <a:extLst>
              <a:ext uri="{FF2B5EF4-FFF2-40B4-BE49-F238E27FC236}">
                <a16:creationId xmlns:a16="http://schemas.microsoft.com/office/drawing/2014/main" id="{967B8D71-906B-8644-B673-4542495FD53E}"/>
              </a:ext>
            </a:extLst>
          </p:cNvPr>
          <p:cNvPicPr>
            <a:picLocks noChangeAspect="1" noChangeArrowheads="1"/>
          </p:cNvPicPr>
          <p:nvPr/>
        </p:nvPicPr>
        <p:blipFill rotWithShape="1">
          <a:blip r:embed="rId13" cstate="email">
            <a:duotone>
              <a:prstClr val="black"/>
              <a:schemeClr val="tx2">
                <a:tint val="45000"/>
                <a:satMod val="400000"/>
              </a:schemeClr>
            </a:duotone>
            <a:extLst>
              <a:ext uri="{BEBA8EAE-BF5A-486C-A8C5-ECC9F3942E4B}">
                <a14:imgProps xmlns:a14="http://schemas.microsoft.com/office/drawing/2010/main">
                  <a14:imgLayer r:embed="rId14">
                    <a14:imgEffect>
                      <a14:backgroundRemoval t="13109" b="80899" l="2646" r="94709">
                        <a14:foregroundMark x1="7937" y1="17228" x2="49735" y2="22846"/>
                        <a14:foregroundMark x1="49735" y1="22846" x2="9524" y2="23596"/>
                        <a14:foregroundMark x1="9524" y1="23596" x2="56085" y2="34831"/>
                        <a14:foregroundMark x1="56085" y1="34831" x2="46032" y2="77903"/>
                        <a14:foregroundMark x1="89947" y1="33708" x2="94709" y2="20599"/>
                        <a14:foregroundMark x1="56614" y1="14232" x2="32275" y2="13483"/>
                        <a14:foregroundMark x1="4621" y1="29213" x2="6349" y2="31835"/>
                        <a14:foregroundMark x1="8999" y1="25486" x2="46032" y2="19101"/>
                        <a14:foregroundMark x1="46032" y1="19101" x2="58201" y2="32959"/>
                        <a14:foregroundMark x1="46561" y1="80899" x2="46561" y2="80899"/>
                        <a14:backgroundMark x1="0" y1="23970" x2="0" y2="29213"/>
                      </a14:backgroundRemoval>
                    </a14:imgEffect>
                  </a14:imgLayer>
                </a14:imgProps>
              </a:ext>
              <a:ext uri="{28A0092B-C50C-407E-A947-70E740481C1C}">
                <a14:useLocalDpi xmlns:a14="http://schemas.microsoft.com/office/drawing/2010/main"/>
              </a:ext>
            </a:extLst>
          </a:blip>
          <a:srcRect t="7551" b="14786"/>
          <a:stretch/>
        </p:blipFill>
        <p:spPr bwMode="auto">
          <a:xfrm rot="16200000">
            <a:off x="1740206" y="4566585"/>
            <a:ext cx="1200150" cy="999469"/>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5F4895C8-D9A9-D74F-9FF9-818F1E4187D8}"/>
              </a:ext>
            </a:extLst>
          </p:cNvPr>
          <p:cNvGrpSpPr/>
          <p:nvPr/>
        </p:nvGrpSpPr>
        <p:grpSpPr>
          <a:xfrm>
            <a:off x="2884435" y="4845586"/>
            <a:ext cx="819743" cy="441465"/>
            <a:chOff x="2246787" y="4687445"/>
            <a:chExt cx="819743" cy="441465"/>
          </a:xfrm>
        </p:grpSpPr>
        <p:pic>
          <p:nvPicPr>
            <p:cNvPr id="59" name="Picture 12" descr="Image result for github">
              <a:extLst>
                <a:ext uri="{FF2B5EF4-FFF2-40B4-BE49-F238E27FC236}">
                  <a16:creationId xmlns:a16="http://schemas.microsoft.com/office/drawing/2014/main" id="{5EF1C266-3564-FA46-ACC7-501401517558}"/>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2748593" y="4740899"/>
              <a:ext cx="317937" cy="38801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62788F6D-72FA-7B45-8EA3-91437A003E8C}"/>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246787" y="4687445"/>
              <a:ext cx="450299" cy="430143"/>
            </a:xfrm>
            <a:prstGeom prst="rect">
              <a:avLst/>
            </a:prstGeom>
          </p:spPr>
        </p:pic>
      </p:grpSp>
      <p:pic>
        <p:nvPicPr>
          <p:cNvPr id="65" name="Picture 10" descr="Image result for github">
            <a:extLst>
              <a:ext uri="{FF2B5EF4-FFF2-40B4-BE49-F238E27FC236}">
                <a16:creationId xmlns:a16="http://schemas.microsoft.com/office/drawing/2014/main" id="{FB21BCEF-4509-D449-8D06-EF625DD01DD8}"/>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t="32802" b="31748"/>
          <a:stretch/>
        </p:blipFill>
        <p:spPr bwMode="auto">
          <a:xfrm>
            <a:off x="2840016" y="5404011"/>
            <a:ext cx="1069950" cy="379297"/>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a:extLst>
              <a:ext uri="{FF2B5EF4-FFF2-40B4-BE49-F238E27FC236}">
                <a16:creationId xmlns:a16="http://schemas.microsoft.com/office/drawing/2014/main" id="{952A7DED-069B-5A4E-8D90-AB796EDC91CB}"/>
              </a:ext>
            </a:extLst>
          </p:cNvPr>
          <p:cNvGrpSpPr/>
          <p:nvPr/>
        </p:nvGrpSpPr>
        <p:grpSpPr>
          <a:xfrm>
            <a:off x="4189645" y="4583147"/>
            <a:ext cx="962047" cy="932630"/>
            <a:chOff x="5998575" y="1193101"/>
            <a:chExt cx="1374492" cy="1140399"/>
          </a:xfrm>
        </p:grpSpPr>
        <p:grpSp>
          <p:nvGrpSpPr>
            <p:cNvPr id="69" name="Group 68">
              <a:extLst>
                <a:ext uri="{FF2B5EF4-FFF2-40B4-BE49-F238E27FC236}">
                  <a16:creationId xmlns:a16="http://schemas.microsoft.com/office/drawing/2014/main" id="{3D5B00D8-ED97-4D4C-87D3-77F9CBF0AB8F}"/>
                </a:ext>
              </a:extLst>
            </p:cNvPr>
            <p:cNvGrpSpPr/>
            <p:nvPr/>
          </p:nvGrpSpPr>
          <p:grpSpPr>
            <a:xfrm>
              <a:off x="6633157" y="1193101"/>
              <a:ext cx="739910" cy="979601"/>
              <a:chOff x="5076698" y="1362614"/>
              <a:chExt cx="554774" cy="750238"/>
            </a:xfrm>
          </p:grpSpPr>
          <p:pic>
            <p:nvPicPr>
              <p:cNvPr id="81" name="Picture 32" descr="Image result for clipart document">
                <a:extLst>
                  <a:ext uri="{FF2B5EF4-FFF2-40B4-BE49-F238E27FC236}">
                    <a16:creationId xmlns:a16="http://schemas.microsoft.com/office/drawing/2014/main" id="{3E10EA8F-5B6E-0D4A-A396-3AF1AFBD00B0}"/>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82" name="Rounded Rectangle 81">
                <a:extLst>
                  <a:ext uri="{FF2B5EF4-FFF2-40B4-BE49-F238E27FC236}">
                    <a16:creationId xmlns:a16="http://schemas.microsoft.com/office/drawing/2014/main" id="{3100FEBB-E222-014F-88A4-6BAC9417DB1D}"/>
                  </a:ext>
                </a:extLst>
              </p:cNvPr>
              <p:cNvSpPr/>
              <p:nvPr/>
            </p:nvSpPr>
            <p:spPr bwMode="auto">
              <a:xfrm>
                <a:off x="5137533" y="1834717"/>
                <a:ext cx="414968" cy="66101"/>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70" name="Group 69">
              <a:extLst>
                <a:ext uri="{FF2B5EF4-FFF2-40B4-BE49-F238E27FC236}">
                  <a16:creationId xmlns:a16="http://schemas.microsoft.com/office/drawing/2014/main" id="{2CC1B4A4-8767-C040-9293-42DEE4AEC9E6}"/>
                </a:ext>
              </a:extLst>
            </p:cNvPr>
            <p:cNvGrpSpPr/>
            <p:nvPr/>
          </p:nvGrpSpPr>
          <p:grpSpPr>
            <a:xfrm>
              <a:off x="6429801" y="1237825"/>
              <a:ext cx="739910" cy="979601"/>
              <a:chOff x="5076698" y="1362614"/>
              <a:chExt cx="554774" cy="750238"/>
            </a:xfrm>
          </p:grpSpPr>
          <p:pic>
            <p:nvPicPr>
              <p:cNvPr id="79" name="Picture 32" descr="Image result for clipart document">
                <a:extLst>
                  <a:ext uri="{FF2B5EF4-FFF2-40B4-BE49-F238E27FC236}">
                    <a16:creationId xmlns:a16="http://schemas.microsoft.com/office/drawing/2014/main" id="{A305879B-4A0B-3B49-82E4-823E32405C6D}"/>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80" name="Rounded Rectangle 79">
                <a:extLst>
                  <a:ext uri="{FF2B5EF4-FFF2-40B4-BE49-F238E27FC236}">
                    <a16:creationId xmlns:a16="http://schemas.microsoft.com/office/drawing/2014/main" id="{02931385-AEA8-3E46-AE4B-DE85701956F9}"/>
                  </a:ext>
                </a:extLst>
              </p:cNvPr>
              <p:cNvSpPr/>
              <p:nvPr/>
            </p:nvSpPr>
            <p:spPr bwMode="auto">
              <a:xfrm>
                <a:off x="5137533" y="1738118"/>
                <a:ext cx="414968" cy="66101"/>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71" name="Group 70">
              <a:extLst>
                <a:ext uri="{FF2B5EF4-FFF2-40B4-BE49-F238E27FC236}">
                  <a16:creationId xmlns:a16="http://schemas.microsoft.com/office/drawing/2014/main" id="{2283C8E6-C8BE-8E4C-A44D-C2B9BF72B6E0}"/>
                </a:ext>
              </a:extLst>
            </p:cNvPr>
            <p:cNvGrpSpPr/>
            <p:nvPr/>
          </p:nvGrpSpPr>
          <p:grpSpPr>
            <a:xfrm>
              <a:off x="6208884" y="1287414"/>
              <a:ext cx="739910" cy="979601"/>
              <a:chOff x="5076698" y="1362614"/>
              <a:chExt cx="554774" cy="750238"/>
            </a:xfrm>
          </p:grpSpPr>
          <p:pic>
            <p:nvPicPr>
              <p:cNvPr id="77" name="Picture 32" descr="Image result for clipart document">
                <a:extLst>
                  <a:ext uri="{FF2B5EF4-FFF2-40B4-BE49-F238E27FC236}">
                    <a16:creationId xmlns:a16="http://schemas.microsoft.com/office/drawing/2014/main" id="{AF58983F-BBE3-0942-988D-4ABFC7FACB94}"/>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78" name="Rounded Rectangle 77">
                <a:extLst>
                  <a:ext uri="{FF2B5EF4-FFF2-40B4-BE49-F238E27FC236}">
                    <a16:creationId xmlns:a16="http://schemas.microsoft.com/office/drawing/2014/main" id="{82915DC7-61F5-8042-8D16-5D41FB4E2B51}"/>
                  </a:ext>
                </a:extLst>
              </p:cNvPr>
              <p:cNvSpPr/>
              <p:nvPr/>
            </p:nvSpPr>
            <p:spPr bwMode="auto">
              <a:xfrm>
                <a:off x="5137533" y="1645094"/>
                <a:ext cx="414968" cy="66101"/>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72" name="Group 71">
              <a:extLst>
                <a:ext uri="{FF2B5EF4-FFF2-40B4-BE49-F238E27FC236}">
                  <a16:creationId xmlns:a16="http://schemas.microsoft.com/office/drawing/2014/main" id="{36E6E406-67C5-9C4E-9ACE-A0CEC693C3EB}"/>
                </a:ext>
              </a:extLst>
            </p:cNvPr>
            <p:cNvGrpSpPr/>
            <p:nvPr/>
          </p:nvGrpSpPr>
          <p:grpSpPr>
            <a:xfrm>
              <a:off x="5998575" y="1353899"/>
              <a:ext cx="739910" cy="979601"/>
              <a:chOff x="5076701" y="1362623"/>
              <a:chExt cx="554774" cy="750243"/>
            </a:xfrm>
          </p:grpSpPr>
          <p:pic>
            <p:nvPicPr>
              <p:cNvPr id="75" name="Picture 32" descr="Image result for clipart document">
                <a:extLst>
                  <a:ext uri="{FF2B5EF4-FFF2-40B4-BE49-F238E27FC236}">
                    <a16:creationId xmlns:a16="http://schemas.microsoft.com/office/drawing/2014/main" id="{89951011-CDED-9240-901E-B8238620321F}"/>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5076701" y="1362623"/>
                <a:ext cx="554774" cy="750243"/>
              </a:xfrm>
              <a:prstGeom prst="rect">
                <a:avLst/>
              </a:prstGeom>
              <a:noFill/>
              <a:extLst>
                <a:ext uri="{909E8E84-426E-40DD-AFC4-6F175D3DCCD1}">
                  <a14:hiddenFill xmlns:a14="http://schemas.microsoft.com/office/drawing/2010/main">
                    <a:solidFill>
                      <a:srgbClr val="FFFFFF"/>
                    </a:solidFill>
                  </a14:hiddenFill>
                </a:ext>
              </a:extLst>
            </p:spPr>
          </p:pic>
          <p:sp>
            <p:nvSpPr>
              <p:cNvPr id="76" name="Rounded Rectangle 75">
                <a:extLst>
                  <a:ext uri="{FF2B5EF4-FFF2-40B4-BE49-F238E27FC236}">
                    <a16:creationId xmlns:a16="http://schemas.microsoft.com/office/drawing/2014/main" id="{0D53389D-5EB0-C34E-BBB6-AB983631FF30}"/>
                  </a:ext>
                </a:extLst>
              </p:cNvPr>
              <p:cNvSpPr/>
              <p:nvPr/>
            </p:nvSpPr>
            <p:spPr bwMode="auto">
              <a:xfrm>
                <a:off x="5137533" y="1548494"/>
                <a:ext cx="414968" cy="66101"/>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sp>
        <p:nvSpPr>
          <p:cNvPr id="53" name="Left Brace 52">
            <a:extLst>
              <a:ext uri="{FF2B5EF4-FFF2-40B4-BE49-F238E27FC236}">
                <a16:creationId xmlns:a16="http://schemas.microsoft.com/office/drawing/2014/main" id="{97A68B40-1721-2843-8677-3E485A1A6D0C}"/>
              </a:ext>
            </a:extLst>
          </p:cNvPr>
          <p:cNvSpPr/>
          <p:nvPr/>
        </p:nvSpPr>
        <p:spPr bwMode="auto">
          <a:xfrm>
            <a:off x="5230906" y="4287345"/>
            <a:ext cx="227842" cy="1599857"/>
          </a:xfrm>
          <a:prstGeom prst="leftBrace">
            <a:avLst/>
          </a:prstGeom>
          <a:noFill/>
          <a:ln w="9525" cap="flat" cmpd="sng" algn="ctr">
            <a:solidFill>
              <a:schemeClr val="tx1"/>
            </a:solidFill>
            <a:prstDash val="solid"/>
            <a:round/>
            <a:headEnd type="none" w="med" len="med"/>
            <a:tailEnd type="none" w="med" len="med"/>
          </a:ln>
          <a:effectLst/>
        </p:spPr>
        <p:txBody>
          <a:bodyPr rtlCol="0" anchor="ctr"/>
          <a:lstStyle/>
          <a:p>
            <a:pPr algn="ctr"/>
            <a:endParaRPr lang="en-US"/>
          </a:p>
        </p:txBody>
      </p:sp>
      <p:sp>
        <p:nvSpPr>
          <p:cNvPr id="55" name="TextBox 54">
            <a:extLst>
              <a:ext uri="{FF2B5EF4-FFF2-40B4-BE49-F238E27FC236}">
                <a16:creationId xmlns:a16="http://schemas.microsoft.com/office/drawing/2014/main" id="{6A4B6476-1D23-C748-B4B2-0634E7B1FD4A}"/>
              </a:ext>
            </a:extLst>
          </p:cNvPr>
          <p:cNvSpPr txBox="1"/>
          <p:nvPr/>
        </p:nvSpPr>
        <p:spPr>
          <a:xfrm>
            <a:off x="5364207" y="4181698"/>
            <a:ext cx="1536511" cy="1631024"/>
          </a:xfrm>
          <a:prstGeom prst="rect">
            <a:avLst/>
          </a:prstGeom>
          <a:noFill/>
        </p:spPr>
        <p:txBody>
          <a:bodyPr wrap="none" rtlCol="0" anchor="ctr">
            <a:spAutoFit/>
          </a:bodyPr>
          <a:lstStyle/>
          <a:p>
            <a:pPr algn="ctr">
              <a:lnSpc>
                <a:spcPct val="150000"/>
              </a:lnSpc>
            </a:pPr>
            <a:r>
              <a:rPr lang="en-US" sz="2200" dirty="0">
                <a:latin typeface="Calibri" panose="020F0502020204030204" pitchFamily="34" charset="0"/>
              </a:rPr>
              <a:t>Global</a:t>
            </a:r>
          </a:p>
          <a:p>
            <a:pPr algn="ctr">
              <a:lnSpc>
                <a:spcPct val="150000"/>
              </a:lnSpc>
            </a:pPr>
            <a:r>
              <a:rPr lang="en-US" sz="2200" dirty="0">
                <a:latin typeface="Calibri" panose="020F0502020204030204" pitchFamily="34" charset="0"/>
              </a:rPr>
              <a:t>Constructor</a:t>
            </a:r>
            <a:br>
              <a:rPr lang="en-US" sz="2200" dirty="0">
                <a:latin typeface="Calibri" panose="020F0502020204030204" pitchFamily="34" charset="0"/>
              </a:rPr>
            </a:br>
            <a:r>
              <a:rPr lang="en-US" sz="2200" dirty="0">
                <a:latin typeface="Calibri" panose="020F0502020204030204" pitchFamily="34" charset="0"/>
              </a:rPr>
              <a:t>Per-call</a:t>
            </a:r>
          </a:p>
        </p:txBody>
      </p:sp>
      <p:pic>
        <p:nvPicPr>
          <p:cNvPr id="86" name="Really long time">
            <a:extLst>
              <a:ext uri="{FF2B5EF4-FFF2-40B4-BE49-F238E27FC236}">
                <a16:creationId xmlns:a16="http://schemas.microsoft.com/office/drawing/2014/main" id="{BBEA63C7-3341-3F46-98CB-2C6CF30C0D9E}"/>
              </a:ext>
            </a:extLst>
          </p:cNvPr>
          <p:cNvPicPr>
            <a:picLocks/>
          </p:cNvPicPr>
          <p:nvPr/>
        </p:nvPicPr>
        <p:blipFill>
          <a:blip r:embed="rId20" cstate="email">
            <a:extLst>
              <a:ext uri="{28A0092B-C50C-407E-A947-70E740481C1C}">
                <a14:useLocalDpi xmlns:a14="http://schemas.microsoft.com/office/drawing/2010/main"/>
              </a:ext>
            </a:extLst>
          </a:blip>
          <a:stretch>
            <a:fillRect/>
          </a:stretch>
        </p:blipFill>
        <p:spPr>
          <a:xfrm>
            <a:off x="5844206" y="3749240"/>
            <a:ext cx="575373" cy="539088"/>
          </a:xfrm>
          <a:prstGeom prst="rect">
            <a:avLst/>
          </a:prstGeom>
        </p:spPr>
      </p:pic>
      <p:sp>
        <p:nvSpPr>
          <p:cNvPr id="64" name="TextBox 63">
            <a:extLst>
              <a:ext uri="{FF2B5EF4-FFF2-40B4-BE49-F238E27FC236}">
                <a16:creationId xmlns:a16="http://schemas.microsoft.com/office/drawing/2014/main" id="{05479B46-FF2E-3E4B-8A40-FE54BCFC08CF}"/>
              </a:ext>
            </a:extLst>
          </p:cNvPr>
          <p:cNvSpPr txBox="1"/>
          <p:nvPr/>
        </p:nvSpPr>
        <p:spPr>
          <a:xfrm>
            <a:off x="3058266" y="5829645"/>
            <a:ext cx="655949" cy="395173"/>
          </a:xfrm>
          <a:prstGeom prst="rect">
            <a:avLst/>
          </a:prstGeom>
          <a:noFill/>
        </p:spPr>
        <p:txBody>
          <a:bodyPr wrap="none" rtlCol="0">
            <a:spAutoFit/>
          </a:bodyPr>
          <a:lstStyle/>
          <a:p>
            <a:r>
              <a:rPr lang="en-US" sz="2400" dirty="0">
                <a:latin typeface="Calibri" panose="020F0502020204030204" pitchFamily="34" charset="0"/>
              </a:rPr>
              <a:t>35K</a:t>
            </a:r>
          </a:p>
        </p:txBody>
      </p:sp>
      <p:sp>
        <p:nvSpPr>
          <p:cNvPr id="87" name="TextBox 86">
            <a:extLst>
              <a:ext uri="{FF2B5EF4-FFF2-40B4-BE49-F238E27FC236}">
                <a16:creationId xmlns:a16="http://schemas.microsoft.com/office/drawing/2014/main" id="{57204987-C519-FB43-B4CC-DAC4FE551880}"/>
              </a:ext>
            </a:extLst>
          </p:cNvPr>
          <p:cNvSpPr txBox="1"/>
          <p:nvPr/>
        </p:nvSpPr>
        <p:spPr>
          <a:xfrm>
            <a:off x="679486" y="5793790"/>
            <a:ext cx="811441" cy="395173"/>
          </a:xfrm>
          <a:prstGeom prst="rect">
            <a:avLst/>
          </a:prstGeom>
          <a:noFill/>
        </p:spPr>
        <p:txBody>
          <a:bodyPr wrap="none" rtlCol="0">
            <a:spAutoFit/>
          </a:bodyPr>
          <a:lstStyle/>
          <a:p>
            <a:r>
              <a:rPr lang="en-US" sz="2400" dirty="0">
                <a:latin typeface="Calibri" panose="020F0502020204030204" pitchFamily="34" charset="0"/>
              </a:rPr>
              <a:t>135K</a:t>
            </a:r>
          </a:p>
        </p:txBody>
      </p:sp>
      <p:sp>
        <p:nvSpPr>
          <p:cNvPr id="90" name="TextBox 89">
            <a:extLst>
              <a:ext uri="{FF2B5EF4-FFF2-40B4-BE49-F238E27FC236}">
                <a16:creationId xmlns:a16="http://schemas.microsoft.com/office/drawing/2014/main" id="{1685E082-ACB4-EE4F-A5AA-CDABD275F9AB}"/>
              </a:ext>
            </a:extLst>
          </p:cNvPr>
          <p:cNvSpPr txBox="1"/>
          <p:nvPr/>
        </p:nvSpPr>
        <p:spPr>
          <a:xfrm>
            <a:off x="7113036" y="4891973"/>
            <a:ext cx="1853008" cy="395173"/>
          </a:xfrm>
          <a:prstGeom prst="rect">
            <a:avLst/>
          </a:prstGeom>
          <a:noFill/>
        </p:spPr>
        <p:txBody>
          <a:bodyPr wrap="none" rtlCol="0">
            <a:spAutoFit/>
          </a:bodyPr>
          <a:lstStyle/>
          <a:p>
            <a:r>
              <a:rPr lang="en-US" sz="2400" dirty="0">
                <a:latin typeface="Calibri" panose="020F0502020204030204" pitchFamily="34" charset="0"/>
              </a:rPr>
              <a:t>1% protected</a:t>
            </a:r>
          </a:p>
        </p:txBody>
      </p:sp>
      <p:sp>
        <p:nvSpPr>
          <p:cNvPr id="100" name="Left Brace 99">
            <a:extLst>
              <a:ext uri="{FF2B5EF4-FFF2-40B4-BE49-F238E27FC236}">
                <a16:creationId xmlns:a16="http://schemas.microsoft.com/office/drawing/2014/main" id="{1BBB332F-79F8-BF4E-BFEF-FBAB16A1297C}"/>
              </a:ext>
            </a:extLst>
          </p:cNvPr>
          <p:cNvSpPr/>
          <p:nvPr/>
        </p:nvSpPr>
        <p:spPr bwMode="auto">
          <a:xfrm rot="10800000">
            <a:off x="6773917" y="4287345"/>
            <a:ext cx="227842" cy="1599857"/>
          </a:xfrm>
          <a:prstGeom prst="leftBrace">
            <a:avLst/>
          </a:prstGeom>
          <a:noFill/>
          <a:ln w="9525" cap="flat" cmpd="sng" algn="ctr">
            <a:solidFill>
              <a:schemeClr val="tx1"/>
            </a:solidFill>
            <a:prstDash val="solid"/>
            <a:round/>
            <a:headEnd type="none" w="med" len="med"/>
            <a:tailEnd type="none" w="med" len="med"/>
          </a:ln>
          <a:effectLst/>
        </p:spPr>
        <p:txBody>
          <a:bodyPr rtlCol="0" anchor="ctr"/>
          <a:lstStyle/>
          <a:p>
            <a:pPr algn="ctr"/>
            <a:endParaRPr lang="en-US"/>
          </a:p>
        </p:txBody>
      </p:sp>
      <p:cxnSp>
        <p:nvCxnSpPr>
          <p:cNvPr id="102" name="Elbow Connector 101">
            <a:extLst>
              <a:ext uri="{FF2B5EF4-FFF2-40B4-BE49-F238E27FC236}">
                <a16:creationId xmlns:a16="http://schemas.microsoft.com/office/drawing/2014/main" id="{355E73B9-7779-5B43-A946-24B88E3E7705}"/>
              </a:ext>
            </a:extLst>
          </p:cNvPr>
          <p:cNvCxnSpPr>
            <a:stCxn id="15" idx="3"/>
            <a:endCxn id="90" idx="3"/>
          </p:cNvCxnSpPr>
          <p:nvPr/>
        </p:nvCxnSpPr>
        <p:spPr bwMode="auto">
          <a:xfrm>
            <a:off x="7677296" y="1182611"/>
            <a:ext cx="1288748" cy="3906949"/>
          </a:xfrm>
          <a:prstGeom prst="bentConnector3">
            <a:avLst>
              <a:gd name="adj1" fmla="val 106335"/>
            </a:avLst>
          </a:prstGeom>
          <a:noFill/>
          <a:ln w="762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693072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16"/>
                                        </p:tgtEl>
                                        <p:attrNameLst>
                                          <p:attrName>style.opacity</p:attrName>
                                        </p:attrNameLst>
                                      </p:cBhvr>
                                      <p:to>
                                        <p:strVal val="0.75"/>
                                      </p:to>
                                    </p:set>
                                    <p:animEffect filter="image" prLst="opacity: 0.75">
                                      <p:cBhvr rctx="IE">
                                        <p:cTn id="7" dur="indefinite"/>
                                        <p:tgtEl>
                                          <p:spTgt spid="16"/>
                                        </p:tgtEl>
                                      </p:cBhvr>
                                    </p:animEffect>
                                  </p:childTnLst>
                                </p:cTn>
                              </p:par>
                              <p:par>
                                <p:cTn id="8" presetID="1"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0"/>
                                        </p:tgtEl>
                                        <p:attrNameLst>
                                          <p:attrName>style.visibility</p:attrName>
                                        </p:attrNameLst>
                                      </p:cBhvr>
                                      <p:to>
                                        <p:strVal val="visible"/>
                                      </p:to>
                                    </p:set>
                                  </p:childTnLst>
                                </p:cTn>
                              </p:par>
                              <p:par>
                                <p:cTn id="54" presetID="9" presetClass="emph" presetSubtype="0" nodeType="withEffect">
                                  <p:stCondLst>
                                    <p:cond delay="0"/>
                                  </p:stCondLst>
                                  <p:childTnLst>
                                    <p:set>
                                      <p:cBhvr>
                                        <p:cTn id="55" dur="indefinite"/>
                                        <p:tgtEl>
                                          <p:spTgt spid="21"/>
                                        </p:tgtEl>
                                        <p:attrNameLst>
                                          <p:attrName>style.opacity</p:attrName>
                                        </p:attrNameLst>
                                      </p:cBhvr>
                                      <p:to>
                                        <p:strVal val="0.5"/>
                                      </p:to>
                                    </p:set>
                                    <p:animEffect filter="image" prLst="opacity: 0.5">
                                      <p:cBhvr rctx="IE">
                                        <p:cTn id="56" dur="indefinite"/>
                                        <p:tgtEl>
                                          <p:spTgt spid="21"/>
                                        </p:tgtEl>
                                      </p:cBhvr>
                                    </p:animEffect>
                                  </p:childTnLst>
                                </p:cTn>
                              </p:par>
                              <p:par>
                                <p:cTn id="57" presetID="9" presetClass="emph" presetSubtype="0" nodeType="withEffect">
                                  <p:stCondLst>
                                    <p:cond delay="0"/>
                                  </p:stCondLst>
                                  <p:childTnLst>
                                    <p:set>
                                      <p:cBhvr>
                                        <p:cTn id="58" dur="indefinite"/>
                                        <p:tgtEl>
                                          <p:spTgt spid="22"/>
                                        </p:tgtEl>
                                        <p:attrNameLst>
                                          <p:attrName>style.opacity</p:attrName>
                                        </p:attrNameLst>
                                      </p:cBhvr>
                                      <p:to>
                                        <p:strVal val="0.5"/>
                                      </p:to>
                                    </p:set>
                                    <p:animEffect filter="image" prLst="opacity: 0.5">
                                      <p:cBhvr rctx="IE">
                                        <p:cTn id="59" dur="indefinite"/>
                                        <p:tgtEl>
                                          <p:spTgt spid="22"/>
                                        </p:tgtEl>
                                      </p:cBhvr>
                                    </p:animEffect>
                                  </p:childTnLst>
                                </p:cTn>
                              </p:par>
                              <p:par>
                                <p:cTn id="60" presetID="9" presetClass="emph" presetSubtype="0" nodeType="withEffect">
                                  <p:stCondLst>
                                    <p:cond delay="0"/>
                                  </p:stCondLst>
                                  <p:childTnLst>
                                    <p:set>
                                      <p:cBhvr>
                                        <p:cTn id="61" dur="indefinite"/>
                                        <p:tgtEl>
                                          <p:spTgt spid="23"/>
                                        </p:tgtEl>
                                        <p:attrNameLst>
                                          <p:attrName>style.opacity</p:attrName>
                                        </p:attrNameLst>
                                      </p:cBhvr>
                                      <p:to>
                                        <p:strVal val="0.5"/>
                                      </p:to>
                                    </p:set>
                                    <p:animEffect filter="image" prLst="opacity: 0.5">
                                      <p:cBhvr rctx="IE">
                                        <p:cTn id="62" dur="indefinite"/>
                                        <p:tgtEl>
                                          <p:spTgt spid="23"/>
                                        </p:tgtEl>
                                      </p:cBhvr>
                                    </p:animEffect>
                                  </p:childTnLst>
                                </p:cTn>
                              </p:par>
                              <p:par>
                                <p:cTn id="63" presetID="9" presetClass="emph" presetSubtype="0" nodeType="withEffect">
                                  <p:stCondLst>
                                    <p:cond delay="0"/>
                                  </p:stCondLst>
                                  <p:childTnLst>
                                    <p:set>
                                      <p:cBhvr>
                                        <p:cTn id="64" dur="indefinite"/>
                                        <p:tgtEl>
                                          <p:spTgt spid="12"/>
                                        </p:tgtEl>
                                        <p:attrNameLst>
                                          <p:attrName>style.opacity</p:attrName>
                                        </p:attrNameLst>
                                      </p:cBhvr>
                                      <p:to>
                                        <p:strVal val="0.5"/>
                                      </p:to>
                                    </p:set>
                                    <p:animEffect filter="image" prLst="opacity: 0.5">
                                      <p:cBhvr rctx="IE">
                                        <p:cTn id="65" dur="indefinite"/>
                                        <p:tgtEl>
                                          <p:spTgt spid="12"/>
                                        </p:tgtEl>
                                      </p:cBhvr>
                                    </p:animEffect>
                                  </p:childTnLst>
                                </p:cTn>
                              </p:par>
                              <p:par>
                                <p:cTn id="66" presetID="9" presetClass="emph" presetSubtype="0" nodeType="withEffect">
                                  <p:stCondLst>
                                    <p:cond delay="0"/>
                                  </p:stCondLst>
                                  <p:childTnLst>
                                    <p:set>
                                      <p:cBhvr>
                                        <p:cTn id="67" dur="indefinite"/>
                                        <p:tgtEl>
                                          <p:spTgt spid="33"/>
                                        </p:tgtEl>
                                        <p:attrNameLst>
                                          <p:attrName>style.opacity</p:attrName>
                                        </p:attrNameLst>
                                      </p:cBhvr>
                                      <p:to>
                                        <p:strVal val="0.5"/>
                                      </p:to>
                                    </p:set>
                                    <p:animEffect filter="image" prLst="opacity: 0.5">
                                      <p:cBhvr rctx="IE">
                                        <p:cTn id="68" dur="indefinite"/>
                                        <p:tgtEl>
                                          <p:spTgt spid="33"/>
                                        </p:tgtEl>
                                      </p:cBhvr>
                                    </p:animEffect>
                                  </p:childTnLst>
                                </p:cTn>
                              </p:par>
                              <p:par>
                                <p:cTn id="69" presetID="9" presetClass="emph" presetSubtype="0" grpId="1" nodeType="withEffect">
                                  <p:stCondLst>
                                    <p:cond delay="0"/>
                                  </p:stCondLst>
                                  <p:childTnLst>
                                    <p:set>
                                      <p:cBhvr>
                                        <p:cTn id="70" dur="indefinite"/>
                                        <p:tgtEl>
                                          <p:spTgt spid="34"/>
                                        </p:tgtEl>
                                        <p:attrNameLst>
                                          <p:attrName>style.opacity</p:attrName>
                                        </p:attrNameLst>
                                      </p:cBhvr>
                                      <p:to>
                                        <p:strVal val="0.5"/>
                                      </p:to>
                                    </p:set>
                                    <p:animEffect filter="image" prLst="opacity: 0.5">
                                      <p:cBhvr rctx="IE">
                                        <p:cTn id="71" dur="indefinite"/>
                                        <p:tgtEl>
                                          <p:spTgt spid="34"/>
                                        </p:tgtEl>
                                      </p:cBhvr>
                                    </p:animEffect>
                                  </p:childTnLst>
                                </p:cTn>
                              </p:par>
                              <p:par>
                                <p:cTn id="72" presetID="9" presetClass="emph" presetSubtype="0" nodeType="withEffect">
                                  <p:stCondLst>
                                    <p:cond delay="0"/>
                                  </p:stCondLst>
                                  <p:childTnLst>
                                    <p:set>
                                      <p:cBhvr>
                                        <p:cTn id="73" dur="indefinite"/>
                                        <p:tgtEl>
                                          <p:spTgt spid="37"/>
                                        </p:tgtEl>
                                        <p:attrNameLst>
                                          <p:attrName>style.opacity</p:attrName>
                                        </p:attrNameLst>
                                      </p:cBhvr>
                                      <p:to>
                                        <p:strVal val="0.5"/>
                                      </p:to>
                                    </p:set>
                                    <p:animEffect filter="image" prLst="opacity: 0.5">
                                      <p:cBhvr rctx="IE">
                                        <p:cTn id="74" dur="indefinite"/>
                                        <p:tgtEl>
                                          <p:spTgt spid="37"/>
                                        </p:tgtEl>
                                      </p:cBhvr>
                                    </p:animEffect>
                                  </p:childTnLst>
                                </p:cTn>
                              </p:par>
                              <p:par>
                                <p:cTn id="75" presetID="9" presetClass="emph" presetSubtype="0" nodeType="withEffect">
                                  <p:stCondLst>
                                    <p:cond delay="0"/>
                                  </p:stCondLst>
                                  <p:childTnLst>
                                    <p:set>
                                      <p:cBhvr>
                                        <p:cTn id="76" dur="indefinite"/>
                                        <p:tgtEl>
                                          <p:spTgt spid="38"/>
                                        </p:tgtEl>
                                        <p:attrNameLst>
                                          <p:attrName>style.opacity</p:attrName>
                                        </p:attrNameLst>
                                      </p:cBhvr>
                                      <p:to>
                                        <p:strVal val="0.5"/>
                                      </p:to>
                                    </p:set>
                                    <p:animEffect filter="image" prLst="opacity: 0.5">
                                      <p:cBhvr rctx="IE">
                                        <p:cTn id="77" dur="indefinite"/>
                                        <p:tgtEl>
                                          <p:spTgt spid="38"/>
                                        </p:tgtEl>
                                      </p:cBhvr>
                                    </p:animEffect>
                                  </p:childTnLst>
                                </p:cTn>
                              </p:par>
                              <p:par>
                                <p:cTn id="78" presetID="9" presetClass="emph" presetSubtype="0" nodeType="withEffect">
                                  <p:stCondLst>
                                    <p:cond delay="0"/>
                                  </p:stCondLst>
                                  <p:childTnLst>
                                    <p:set>
                                      <p:cBhvr>
                                        <p:cTn id="79" dur="indefinite"/>
                                        <p:tgtEl>
                                          <p:spTgt spid="14"/>
                                        </p:tgtEl>
                                        <p:attrNameLst>
                                          <p:attrName>style.opacity</p:attrName>
                                        </p:attrNameLst>
                                      </p:cBhvr>
                                      <p:to>
                                        <p:strVal val="0.5"/>
                                      </p:to>
                                    </p:set>
                                    <p:animEffect filter="image" prLst="opacity: 0.5">
                                      <p:cBhvr rctx="IE">
                                        <p:cTn id="80" dur="indefinite"/>
                                        <p:tgtEl>
                                          <p:spTgt spid="14"/>
                                        </p:tgtEl>
                                      </p:cBhvr>
                                    </p:animEffect>
                                  </p:childTnLst>
                                </p:cTn>
                              </p:par>
                              <p:par>
                                <p:cTn id="81" presetID="9" presetClass="emph" presetSubtype="0" grpId="1" nodeType="withEffect">
                                  <p:stCondLst>
                                    <p:cond delay="0"/>
                                  </p:stCondLst>
                                  <p:childTnLst>
                                    <p:set>
                                      <p:cBhvr>
                                        <p:cTn id="82" dur="indefinite"/>
                                        <p:tgtEl>
                                          <p:spTgt spid="15"/>
                                        </p:tgtEl>
                                        <p:attrNameLst>
                                          <p:attrName>style.opacity</p:attrName>
                                        </p:attrNameLst>
                                      </p:cBhvr>
                                      <p:to>
                                        <p:strVal val="0.5"/>
                                      </p:to>
                                    </p:set>
                                    <p:animEffect filter="image" prLst="opacity: 0.5">
                                      <p:cBhvr rctx="IE">
                                        <p:cTn id="83" dur="indefinite"/>
                                        <p:tgtEl>
                                          <p:spTgt spid="15"/>
                                        </p:tgtEl>
                                      </p:cBhvr>
                                    </p:animEffect>
                                  </p:childTnLst>
                                </p:cTn>
                              </p:par>
                              <p:par>
                                <p:cTn id="84" presetID="9" presetClass="emph" presetSubtype="0" nodeType="withEffect">
                                  <p:stCondLst>
                                    <p:cond delay="0"/>
                                  </p:stCondLst>
                                  <p:childTnLst>
                                    <p:set>
                                      <p:cBhvr>
                                        <p:cTn id="85" dur="indefinite"/>
                                        <p:tgtEl>
                                          <p:spTgt spid="42"/>
                                        </p:tgtEl>
                                        <p:attrNameLst>
                                          <p:attrName>style.opacity</p:attrName>
                                        </p:attrNameLst>
                                      </p:cBhvr>
                                      <p:to>
                                        <p:strVal val="0.5"/>
                                      </p:to>
                                    </p:set>
                                    <p:animEffect filter="image" prLst="opacity: 0.5">
                                      <p:cBhvr rctx="IE">
                                        <p:cTn id="86" dur="indefinite"/>
                                        <p:tgtEl>
                                          <p:spTgt spid="42"/>
                                        </p:tgtEl>
                                      </p:cBhvr>
                                    </p:animEffect>
                                  </p:childTnLst>
                                </p:cTn>
                              </p:par>
                              <p:par>
                                <p:cTn id="87" presetID="9" presetClass="emph" presetSubtype="0" grpId="1" nodeType="withEffect">
                                  <p:stCondLst>
                                    <p:cond delay="0"/>
                                  </p:stCondLst>
                                  <p:childTnLst>
                                    <p:set>
                                      <p:cBhvr>
                                        <p:cTn id="88" dur="indefinite"/>
                                        <p:tgtEl>
                                          <p:spTgt spid="43"/>
                                        </p:tgtEl>
                                        <p:attrNameLst>
                                          <p:attrName>style.opacity</p:attrName>
                                        </p:attrNameLst>
                                      </p:cBhvr>
                                      <p:to>
                                        <p:strVal val="0.5"/>
                                      </p:to>
                                    </p:set>
                                    <p:animEffect filter="image" prLst="opacity: 0.5">
                                      <p:cBhvr rctx="IE">
                                        <p:cTn id="89" dur="indefinite"/>
                                        <p:tgtEl>
                                          <p:spTgt spid="43"/>
                                        </p:tgtEl>
                                      </p:cBhvr>
                                    </p:animEffect>
                                  </p:childTnLst>
                                </p:cTn>
                              </p:par>
                              <p:par>
                                <p:cTn id="90" presetID="9" presetClass="emph" presetSubtype="0" nodeType="withEffect">
                                  <p:stCondLst>
                                    <p:cond delay="0"/>
                                  </p:stCondLst>
                                  <p:childTnLst>
                                    <p:set>
                                      <p:cBhvr>
                                        <p:cTn id="91" dur="indefinite"/>
                                        <p:tgtEl>
                                          <p:spTgt spid="44"/>
                                        </p:tgtEl>
                                        <p:attrNameLst>
                                          <p:attrName>style.opacity</p:attrName>
                                        </p:attrNameLst>
                                      </p:cBhvr>
                                      <p:to>
                                        <p:strVal val="0.5"/>
                                      </p:to>
                                    </p:set>
                                    <p:animEffect filter="image" prLst="opacity: 0.5">
                                      <p:cBhvr rctx="IE">
                                        <p:cTn id="92" dur="indefinite"/>
                                        <p:tgtEl>
                                          <p:spTgt spid="44"/>
                                        </p:tgtEl>
                                      </p:cBhvr>
                                    </p:animEffect>
                                  </p:childTnLst>
                                </p:cTn>
                              </p:par>
                              <p:par>
                                <p:cTn id="93" presetID="9" presetClass="emph" presetSubtype="0" grpId="1" nodeType="withEffect">
                                  <p:stCondLst>
                                    <p:cond delay="0"/>
                                  </p:stCondLst>
                                  <p:childTnLst>
                                    <p:set>
                                      <p:cBhvr>
                                        <p:cTn id="94" dur="indefinite"/>
                                        <p:tgtEl>
                                          <p:spTgt spid="45"/>
                                        </p:tgtEl>
                                        <p:attrNameLst>
                                          <p:attrName>style.opacity</p:attrName>
                                        </p:attrNameLst>
                                      </p:cBhvr>
                                      <p:to>
                                        <p:strVal val="0.5"/>
                                      </p:to>
                                    </p:set>
                                    <p:animEffect filter="image" prLst="opacity: 0.5">
                                      <p:cBhvr rctx="IE">
                                        <p:cTn id="95" dur="indefinite"/>
                                        <p:tgtEl>
                                          <p:spTgt spid="45"/>
                                        </p:tgtEl>
                                      </p:cBhvr>
                                    </p:animEffect>
                                  </p:childTnLst>
                                </p:cTn>
                              </p:par>
                              <p:par>
                                <p:cTn id="96" presetID="9" presetClass="emph" presetSubtype="0" grpId="1" nodeType="withEffect">
                                  <p:stCondLst>
                                    <p:cond delay="0"/>
                                  </p:stCondLst>
                                  <p:childTnLst>
                                    <p:set>
                                      <p:cBhvr>
                                        <p:cTn id="97" dur="indefinite"/>
                                        <p:tgtEl>
                                          <p:spTgt spid="46"/>
                                        </p:tgtEl>
                                        <p:attrNameLst>
                                          <p:attrName>style.opacity</p:attrName>
                                        </p:attrNameLst>
                                      </p:cBhvr>
                                      <p:to>
                                        <p:strVal val="0.5"/>
                                      </p:to>
                                    </p:set>
                                    <p:animEffect filter="image" prLst="opacity: 0.5">
                                      <p:cBhvr rctx="IE">
                                        <p:cTn id="98" dur="indefinite"/>
                                        <p:tgtEl>
                                          <p:spTgt spid="46"/>
                                        </p:tgtEl>
                                      </p:cBhvr>
                                    </p:animEffect>
                                  </p:childTnLst>
                                </p:cTn>
                              </p:par>
                              <p:par>
                                <p:cTn id="99" presetID="9" presetClass="emph" presetSubtype="0" grpId="1" nodeType="withEffect">
                                  <p:stCondLst>
                                    <p:cond delay="0"/>
                                  </p:stCondLst>
                                  <p:childTnLst>
                                    <p:set>
                                      <p:cBhvr>
                                        <p:cTn id="100" dur="indefinite"/>
                                        <p:tgtEl>
                                          <p:spTgt spid="47"/>
                                        </p:tgtEl>
                                        <p:attrNameLst>
                                          <p:attrName>style.opacity</p:attrName>
                                        </p:attrNameLst>
                                      </p:cBhvr>
                                      <p:to>
                                        <p:strVal val="0.5"/>
                                      </p:to>
                                    </p:set>
                                    <p:animEffect filter="image" prLst="opacity: 0.5">
                                      <p:cBhvr rctx="IE">
                                        <p:cTn id="101" dur="indefinite"/>
                                        <p:tgtEl>
                                          <p:spTgt spid="47"/>
                                        </p:tgtEl>
                                      </p:cBhvr>
                                    </p:animEffect>
                                  </p:childTnLst>
                                </p:cTn>
                              </p:par>
                              <p:par>
                                <p:cTn id="102" presetID="1" presetClass="entr" presetSubtype="0" fill="hold" grpId="0" nodeType="withEffect">
                                  <p:stCondLst>
                                    <p:cond delay="0"/>
                                  </p:stCondLst>
                                  <p:childTnLst>
                                    <p:set>
                                      <p:cBhvr>
                                        <p:cTn id="103" dur="1" fill="hold">
                                          <p:stCondLst>
                                            <p:cond delay="0"/>
                                          </p:stCondLst>
                                        </p:cTn>
                                        <p:tgtEl>
                                          <p:spTgt spid="51"/>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52"/>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32"/>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87"/>
                                        </p:tgtEl>
                                        <p:attrNameLst>
                                          <p:attrName>style.visibility</p:attrName>
                                        </p:attrNameLst>
                                      </p:cBhvr>
                                      <p:to>
                                        <p:strVal val="visible"/>
                                      </p:to>
                                    </p:set>
                                  </p:childTnLst>
                                </p:cTn>
                              </p:par>
                              <p:par>
                                <p:cTn id="112" presetID="9" presetClass="emph" presetSubtype="0" grpId="1" nodeType="withEffect">
                                  <p:stCondLst>
                                    <p:cond delay="0"/>
                                  </p:stCondLst>
                                  <p:childTnLst>
                                    <p:set>
                                      <p:cBhvr>
                                        <p:cTn id="113" dur="indefinite"/>
                                        <p:tgtEl>
                                          <p:spTgt spid="51"/>
                                        </p:tgtEl>
                                        <p:attrNameLst>
                                          <p:attrName>style.opacity</p:attrName>
                                        </p:attrNameLst>
                                      </p:cBhvr>
                                      <p:to>
                                        <p:strVal val="0.75"/>
                                      </p:to>
                                    </p:set>
                                    <p:animEffect filter="image" prLst="opacity: 0.75">
                                      <p:cBhvr rctx="IE">
                                        <p:cTn id="114" dur="indefinite"/>
                                        <p:tgtEl>
                                          <p:spTgt spid="51"/>
                                        </p:tgtEl>
                                      </p:cBhvr>
                                    </p:animEffec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39"/>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6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6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6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53"/>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8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00"/>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90"/>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102"/>
                                        </p:tgtEl>
                                        <p:attrNameLst>
                                          <p:attrName>style.visibility</p:attrName>
                                        </p:attrNameLst>
                                      </p:cBhvr>
                                      <p:to>
                                        <p:strVal val="visible"/>
                                      </p:to>
                                    </p:set>
                                  </p:childTnLst>
                                </p:cTn>
                              </p:par>
                              <p:par>
                                <p:cTn id="145" presetID="9" presetClass="emph" presetSubtype="0" grpId="2" nodeType="withEffect">
                                  <p:stCondLst>
                                    <p:cond delay="0"/>
                                  </p:stCondLst>
                                  <p:childTnLst>
                                    <p:set>
                                      <p:cBhvr>
                                        <p:cTn id="146" dur="indefinite"/>
                                        <p:tgtEl>
                                          <p:spTgt spid="15"/>
                                        </p:tgtEl>
                                        <p:attrNameLst>
                                          <p:attrName>style.opacity</p:attrName>
                                        </p:attrNameLst>
                                      </p:cBhvr>
                                      <p:to>
                                        <p:strVal val="1"/>
                                      </p:to>
                                    </p:set>
                                    <p:animEffect filter="image" prLst="opacity: 1">
                                      <p:cBhvr rctx="IE">
                                        <p:cTn id="147"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15" grpId="0"/>
      <p:bldP spid="15" grpId="1"/>
      <p:bldP spid="15" grpId="2"/>
      <p:bldP spid="43" grpId="0"/>
      <p:bldP spid="43" grpId="1"/>
      <p:bldP spid="45" grpId="0"/>
      <p:bldP spid="45" grpId="1"/>
      <p:bldP spid="46" grpId="0"/>
      <p:bldP spid="46" grpId="1"/>
      <p:bldP spid="47" grpId="0"/>
      <p:bldP spid="47" grpId="1"/>
      <p:bldP spid="50" grpId="0" animBg="1"/>
      <p:bldP spid="16" grpId="0"/>
      <p:bldP spid="51" grpId="0"/>
      <p:bldP spid="51" grpId="1"/>
      <p:bldP spid="53" grpId="0" animBg="1"/>
      <p:bldP spid="55" grpId="0"/>
      <p:bldP spid="64" grpId="0"/>
      <p:bldP spid="87" grpId="0"/>
      <p:bldP spid="90" grpId="0"/>
      <p:bldP spid="10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2FA6AEF7-C34D-9D47-9B01-F66FAF957E2F}"/>
              </a:ext>
            </a:extLst>
          </p:cNvPr>
          <p:cNvSpPr>
            <a:spLocks noGrp="1"/>
          </p:cNvSpPr>
          <p:nvPr>
            <p:ph type="title"/>
          </p:nvPr>
        </p:nvSpPr>
        <p:spPr>
          <a:xfrm>
            <a:off x="277148" y="118428"/>
            <a:ext cx="8322998" cy="638175"/>
          </a:xfrm>
        </p:spPr>
        <p:txBody>
          <a:bodyPr/>
          <a:lstStyle/>
          <a:p>
            <a:r>
              <a:rPr lang="en-US" i="1" dirty="0"/>
              <a:t>Resource caps </a:t>
            </a:r>
            <a:r>
              <a:rPr lang="en-US" dirty="0"/>
              <a:t>– First-Class Timeouts</a:t>
            </a:r>
          </a:p>
        </p:txBody>
      </p:sp>
      <p:sp>
        <p:nvSpPr>
          <p:cNvPr id="2" name="Rectangle 1">
            <a:extLst>
              <a:ext uri="{FF2B5EF4-FFF2-40B4-BE49-F238E27FC236}">
                <a16:creationId xmlns:a16="http://schemas.microsoft.com/office/drawing/2014/main" id="{11218EE6-7EFC-6145-B473-DD714C4942D8}"/>
              </a:ext>
            </a:extLst>
          </p:cNvPr>
          <p:cNvSpPr/>
          <p:nvPr/>
        </p:nvSpPr>
        <p:spPr bwMode="auto">
          <a:xfrm>
            <a:off x="991891" y="941688"/>
            <a:ext cx="2054177" cy="670137"/>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Gill Sans MT" panose="020B0502020104020203" pitchFamily="34" charset="77"/>
            </a:endParaRPr>
          </a:p>
        </p:txBody>
      </p:sp>
      <p:sp>
        <p:nvSpPr>
          <p:cNvPr id="3" name="TextBox 2">
            <a:extLst>
              <a:ext uri="{FF2B5EF4-FFF2-40B4-BE49-F238E27FC236}">
                <a16:creationId xmlns:a16="http://schemas.microsoft.com/office/drawing/2014/main" id="{0A339A9F-03FB-3E40-B4E6-61823B3976A8}"/>
              </a:ext>
            </a:extLst>
          </p:cNvPr>
          <p:cNvSpPr txBox="1"/>
          <p:nvPr/>
        </p:nvSpPr>
        <p:spPr>
          <a:xfrm>
            <a:off x="985890" y="1087204"/>
            <a:ext cx="2060179" cy="486287"/>
          </a:xfrm>
          <a:prstGeom prst="rect">
            <a:avLst/>
          </a:prstGeom>
          <a:noFill/>
        </p:spPr>
        <p:txBody>
          <a:bodyPr wrap="none" rtlCol="0">
            <a:spAutoFit/>
          </a:bodyPr>
          <a:lstStyle/>
          <a:p>
            <a:r>
              <a:rPr lang="en-US" sz="3200">
                <a:latin typeface="Gill Sans MT" panose="020B0502020104020203" pitchFamily="34" charset="77"/>
              </a:rPr>
              <a:t>Application</a:t>
            </a:r>
          </a:p>
        </p:txBody>
      </p:sp>
      <p:sp>
        <p:nvSpPr>
          <p:cNvPr id="4" name="Rectangle 3">
            <a:extLst>
              <a:ext uri="{FF2B5EF4-FFF2-40B4-BE49-F238E27FC236}">
                <a16:creationId xmlns:a16="http://schemas.microsoft.com/office/drawing/2014/main" id="{7145A464-F180-D448-8EAD-BA160166E134}"/>
              </a:ext>
            </a:extLst>
          </p:cNvPr>
          <p:cNvSpPr/>
          <p:nvPr/>
        </p:nvSpPr>
        <p:spPr bwMode="auto">
          <a:xfrm>
            <a:off x="991892" y="1735811"/>
            <a:ext cx="1925938" cy="764157"/>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Gill Sans MT" panose="020B0502020104020203" pitchFamily="34" charset="77"/>
            </a:endParaRPr>
          </a:p>
        </p:txBody>
      </p:sp>
      <p:sp>
        <p:nvSpPr>
          <p:cNvPr id="5" name="TextBox 4">
            <a:extLst>
              <a:ext uri="{FF2B5EF4-FFF2-40B4-BE49-F238E27FC236}">
                <a16:creationId xmlns:a16="http://schemas.microsoft.com/office/drawing/2014/main" id="{8E4BDF06-FDDA-2F45-9818-9D4AF79A3AB9}"/>
              </a:ext>
            </a:extLst>
          </p:cNvPr>
          <p:cNvSpPr txBox="1"/>
          <p:nvPr/>
        </p:nvSpPr>
        <p:spPr>
          <a:xfrm>
            <a:off x="1121940" y="1924242"/>
            <a:ext cx="1665841" cy="486287"/>
          </a:xfrm>
          <a:prstGeom prst="rect">
            <a:avLst/>
          </a:prstGeom>
          <a:noFill/>
        </p:spPr>
        <p:txBody>
          <a:bodyPr wrap="none" rtlCol="0">
            <a:spAutoFit/>
          </a:bodyPr>
          <a:lstStyle/>
          <a:p>
            <a:r>
              <a:rPr lang="en-US" sz="3200">
                <a:latin typeface="Gill Sans MT" panose="020B0502020104020203" pitchFamily="34" charset="77"/>
              </a:rPr>
              <a:t>JS Engine</a:t>
            </a:r>
          </a:p>
        </p:txBody>
      </p:sp>
      <p:sp>
        <p:nvSpPr>
          <p:cNvPr id="84" name="Rectangle 83">
            <a:extLst>
              <a:ext uri="{FF2B5EF4-FFF2-40B4-BE49-F238E27FC236}">
                <a16:creationId xmlns:a16="http://schemas.microsoft.com/office/drawing/2014/main" id="{ACA3A9AB-3260-1244-AA96-9D769530B35E}"/>
              </a:ext>
            </a:extLst>
          </p:cNvPr>
          <p:cNvSpPr/>
          <p:nvPr/>
        </p:nvSpPr>
        <p:spPr bwMode="auto">
          <a:xfrm>
            <a:off x="3093402" y="2611146"/>
            <a:ext cx="1570485" cy="764157"/>
          </a:xfrm>
          <a:prstGeom prst="rect">
            <a:avLst/>
          </a:prstGeom>
          <a:solidFill>
            <a:schemeClr val="accent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2400" b="0" i="0" u="none" strike="noStrike" cap="none" normalizeH="0" baseline="0">
              <a:ln>
                <a:noFill/>
              </a:ln>
              <a:solidFill>
                <a:schemeClr val="tx1"/>
              </a:solidFill>
              <a:effectLst/>
              <a:latin typeface="Gill Sans MT" panose="020B0502020104020203" pitchFamily="34" charset="77"/>
            </a:endParaRPr>
          </a:p>
        </p:txBody>
      </p:sp>
      <p:sp>
        <p:nvSpPr>
          <p:cNvPr id="85" name="TextBox 84">
            <a:extLst>
              <a:ext uri="{FF2B5EF4-FFF2-40B4-BE49-F238E27FC236}">
                <a16:creationId xmlns:a16="http://schemas.microsoft.com/office/drawing/2014/main" id="{430567A3-8DEC-7342-8F5D-344CDAA66A74}"/>
              </a:ext>
            </a:extLst>
          </p:cNvPr>
          <p:cNvSpPr txBox="1"/>
          <p:nvPr/>
        </p:nvSpPr>
        <p:spPr>
          <a:xfrm>
            <a:off x="3375801" y="2781428"/>
            <a:ext cx="955711" cy="486287"/>
          </a:xfrm>
          <a:prstGeom prst="rect">
            <a:avLst/>
          </a:prstGeom>
          <a:noFill/>
        </p:spPr>
        <p:txBody>
          <a:bodyPr wrap="none" rtlCol="0">
            <a:spAutoFit/>
          </a:bodyPr>
          <a:lstStyle/>
          <a:p>
            <a:r>
              <a:rPr lang="en-US" sz="3200">
                <a:latin typeface="Gill Sans MT" panose="020B0502020104020203" pitchFamily="34" charset="77"/>
              </a:rPr>
              <a:t>C++</a:t>
            </a:r>
          </a:p>
        </p:txBody>
      </p:sp>
      <p:sp>
        <p:nvSpPr>
          <p:cNvPr id="86" name="Rectangle 85">
            <a:extLst>
              <a:ext uri="{FF2B5EF4-FFF2-40B4-BE49-F238E27FC236}">
                <a16:creationId xmlns:a16="http://schemas.microsoft.com/office/drawing/2014/main" id="{EB76D116-3923-2748-9771-C5E7540D5496}"/>
              </a:ext>
            </a:extLst>
          </p:cNvPr>
          <p:cNvSpPr/>
          <p:nvPr/>
        </p:nvSpPr>
        <p:spPr bwMode="auto">
          <a:xfrm>
            <a:off x="3093402" y="1735811"/>
            <a:ext cx="1570485" cy="764157"/>
          </a:xfrm>
          <a:prstGeom prst="rect">
            <a:avLst/>
          </a:prstGeom>
          <a:solidFill>
            <a:schemeClr val="accent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Gill Sans MT" panose="020B0502020104020203" pitchFamily="34" charset="77"/>
            </a:endParaRPr>
          </a:p>
        </p:txBody>
      </p:sp>
      <p:sp>
        <p:nvSpPr>
          <p:cNvPr id="87" name="TextBox 86">
            <a:extLst>
              <a:ext uri="{FF2B5EF4-FFF2-40B4-BE49-F238E27FC236}">
                <a16:creationId xmlns:a16="http://schemas.microsoft.com/office/drawing/2014/main" id="{605A1915-CE22-F74D-BE1A-F3FDF35A9BEB}"/>
              </a:ext>
            </a:extLst>
          </p:cNvPr>
          <p:cNvSpPr txBox="1"/>
          <p:nvPr/>
        </p:nvSpPr>
        <p:spPr>
          <a:xfrm>
            <a:off x="3601132" y="1927586"/>
            <a:ext cx="474810" cy="486287"/>
          </a:xfrm>
          <a:prstGeom prst="rect">
            <a:avLst/>
          </a:prstGeom>
          <a:noFill/>
        </p:spPr>
        <p:txBody>
          <a:bodyPr wrap="none" rtlCol="0">
            <a:spAutoFit/>
          </a:bodyPr>
          <a:lstStyle/>
          <a:p>
            <a:r>
              <a:rPr lang="en-US" sz="3200">
                <a:latin typeface="Gill Sans MT" panose="020B0502020104020203" pitchFamily="34" charset="77"/>
              </a:rPr>
              <a:t>JS</a:t>
            </a:r>
          </a:p>
        </p:txBody>
      </p:sp>
      <p:sp>
        <p:nvSpPr>
          <p:cNvPr id="88" name="Rectangle 87">
            <a:extLst>
              <a:ext uri="{FF2B5EF4-FFF2-40B4-BE49-F238E27FC236}">
                <a16:creationId xmlns:a16="http://schemas.microsoft.com/office/drawing/2014/main" id="{2B8174A0-942E-6F47-9D17-2EF77ECE5FF9}"/>
              </a:ext>
            </a:extLst>
          </p:cNvPr>
          <p:cNvSpPr/>
          <p:nvPr/>
        </p:nvSpPr>
        <p:spPr bwMode="auto">
          <a:xfrm>
            <a:off x="4857626" y="2611146"/>
            <a:ext cx="2025836" cy="764157"/>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Gill Sans MT" panose="020B0502020104020203" pitchFamily="34" charset="77"/>
            </a:endParaRPr>
          </a:p>
        </p:txBody>
      </p:sp>
      <p:sp>
        <p:nvSpPr>
          <p:cNvPr id="89" name="TextBox 88">
            <a:extLst>
              <a:ext uri="{FF2B5EF4-FFF2-40B4-BE49-F238E27FC236}">
                <a16:creationId xmlns:a16="http://schemas.microsoft.com/office/drawing/2014/main" id="{DA7DFFE5-401B-4143-B0B8-A51F6898176B}"/>
              </a:ext>
            </a:extLst>
          </p:cNvPr>
          <p:cNvSpPr txBox="1"/>
          <p:nvPr/>
        </p:nvSpPr>
        <p:spPr>
          <a:xfrm>
            <a:off x="5033258" y="2781428"/>
            <a:ext cx="1702517" cy="486287"/>
          </a:xfrm>
          <a:prstGeom prst="rect">
            <a:avLst/>
          </a:prstGeom>
          <a:noFill/>
        </p:spPr>
        <p:txBody>
          <a:bodyPr wrap="none" rtlCol="0">
            <a:spAutoFit/>
          </a:bodyPr>
          <a:lstStyle/>
          <a:p>
            <a:r>
              <a:rPr lang="en-US" sz="3200">
                <a:latin typeface="Gill Sans MT" panose="020B0502020104020203" pitchFamily="34" charset="77"/>
              </a:rPr>
              <a:t>Event-</a:t>
            </a:r>
            <a:r>
              <a:rPr lang="en-US" sz="3200" err="1">
                <a:latin typeface="Gill Sans MT" panose="020B0502020104020203" pitchFamily="34" charset="77"/>
              </a:rPr>
              <a:t>ing</a:t>
            </a:r>
            <a:endParaRPr lang="en-US" sz="3200">
              <a:latin typeface="Gill Sans MT" panose="020B0502020104020203" pitchFamily="34" charset="77"/>
            </a:endParaRPr>
          </a:p>
        </p:txBody>
      </p:sp>
      <p:sp>
        <p:nvSpPr>
          <p:cNvPr id="6" name="TextBox 5">
            <a:extLst>
              <a:ext uri="{FF2B5EF4-FFF2-40B4-BE49-F238E27FC236}">
                <a16:creationId xmlns:a16="http://schemas.microsoft.com/office/drawing/2014/main" id="{02A9CCFC-1483-C543-94AE-9F45AC8A3A00}"/>
              </a:ext>
            </a:extLst>
          </p:cNvPr>
          <p:cNvSpPr txBox="1"/>
          <p:nvPr/>
        </p:nvSpPr>
        <p:spPr>
          <a:xfrm>
            <a:off x="3065936" y="1293270"/>
            <a:ext cx="2125069" cy="437043"/>
          </a:xfrm>
          <a:prstGeom prst="rect">
            <a:avLst/>
          </a:prstGeom>
          <a:noFill/>
        </p:spPr>
        <p:txBody>
          <a:bodyPr wrap="none" rtlCol="0">
            <a:spAutoFit/>
          </a:bodyPr>
          <a:lstStyle/>
          <a:p>
            <a:r>
              <a:rPr lang="en-US" sz="2800" b="1">
                <a:latin typeface="Gill Sans MT" panose="020B0502020104020203" pitchFamily="34" charset="77"/>
              </a:rPr>
              <a:t>Node.js libs</a:t>
            </a:r>
          </a:p>
        </p:txBody>
      </p:sp>
      <p:sp>
        <p:nvSpPr>
          <p:cNvPr id="90" name="TextBox 89">
            <a:extLst>
              <a:ext uri="{FF2B5EF4-FFF2-40B4-BE49-F238E27FC236}">
                <a16:creationId xmlns:a16="http://schemas.microsoft.com/office/drawing/2014/main" id="{3D354E1F-98B5-5743-99FE-72957B302591}"/>
              </a:ext>
            </a:extLst>
          </p:cNvPr>
          <p:cNvSpPr txBox="1"/>
          <p:nvPr/>
        </p:nvSpPr>
        <p:spPr>
          <a:xfrm>
            <a:off x="6865565" y="2772476"/>
            <a:ext cx="982961" cy="437043"/>
          </a:xfrm>
          <a:prstGeom prst="rect">
            <a:avLst/>
          </a:prstGeom>
          <a:noFill/>
        </p:spPr>
        <p:txBody>
          <a:bodyPr wrap="none" rtlCol="0">
            <a:spAutoFit/>
          </a:bodyPr>
          <a:lstStyle/>
          <a:p>
            <a:r>
              <a:rPr lang="en-US" sz="2800" b="1" err="1">
                <a:latin typeface="Gill Sans MT" panose="020B0502020104020203" pitchFamily="34" charset="77"/>
              </a:rPr>
              <a:t>libuv</a:t>
            </a:r>
            <a:endParaRPr lang="en-US" sz="2800" b="1">
              <a:latin typeface="Gill Sans MT" panose="020B0502020104020203" pitchFamily="34" charset="77"/>
            </a:endParaRPr>
          </a:p>
        </p:txBody>
      </p:sp>
      <p:sp>
        <p:nvSpPr>
          <p:cNvPr id="91" name="Freeform 90">
            <a:extLst>
              <a:ext uri="{FF2B5EF4-FFF2-40B4-BE49-F238E27FC236}">
                <a16:creationId xmlns:a16="http://schemas.microsoft.com/office/drawing/2014/main" id="{90A84148-EB8F-6A41-8AFF-D8C13DA2ABEC}"/>
              </a:ext>
            </a:extLst>
          </p:cNvPr>
          <p:cNvSpPr/>
          <p:nvPr/>
        </p:nvSpPr>
        <p:spPr bwMode="auto">
          <a:xfrm>
            <a:off x="5577054" y="3795291"/>
            <a:ext cx="249262" cy="1015673"/>
          </a:xfrm>
          <a:custGeom>
            <a:avLst/>
            <a:gdLst>
              <a:gd name="connsiteX0" fmla="*/ 304862 w 304862"/>
              <a:gd name="connsiteY0" fmla="*/ 0 h 4049485"/>
              <a:gd name="connsiteX1" fmla="*/ 62 w 304862"/>
              <a:gd name="connsiteY1" fmla="*/ 957943 h 4049485"/>
              <a:gd name="connsiteX2" fmla="*/ 275834 w 304862"/>
              <a:gd name="connsiteY2" fmla="*/ 2075543 h 4049485"/>
              <a:gd name="connsiteX3" fmla="*/ 14577 w 304862"/>
              <a:gd name="connsiteY3" fmla="*/ 3251200 h 4049485"/>
              <a:gd name="connsiteX4" fmla="*/ 261320 w 304862"/>
              <a:gd name="connsiteY4" fmla="*/ 4049485 h 4049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62" h="4049485">
                <a:moveTo>
                  <a:pt x="304862" y="0"/>
                </a:moveTo>
                <a:cubicBezTo>
                  <a:pt x="154881" y="306009"/>
                  <a:pt x="4900" y="612019"/>
                  <a:pt x="62" y="957943"/>
                </a:cubicBezTo>
                <a:cubicBezTo>
                  <a:pt x="-4776" y="1303867"/>
                  <a:pt x="273415" y="1693334"/>
                  <a:pt x="275834" y="2075543"/>
                </a:cubicBezTo>
                <a:cubicBezTo>
                  <a:pt x="278253" y="2457752"/>
                  <a:pt x="16996" y="2922210"/>
                  <a:pt x="14577" y="3251200"/>
                </a:cubicBezTo>
                <a:cubicBezTo>
                  <a:pt x="12158" y="3580190"/>
                  <a:pt x="220196" y="3940628"/>
                  <a:pt x="261320" y="4049485"/>
                </a:cubicBezTo>
              </a:path>
            </a:pathLst>
          </a:custGeom>
          <a:noFill/>
          <a:ln w="34925" cap="flat" cmpd="sng" algn="ctr">
            <a:solidFill>
              <a:schemeClr val="tx1"/>
            </a:solidFill>
            <a:prstDash val="solid"/>
            <a:round/>
            <a:headEnd type="none" w="med" len="med"/>
            <a:tailEnd type="none" w="med" len="med"/>
          </a:ln>
          <a:effectLst/>
        </p:spPr>
        <p:txBody>
          <a:bodyPr rtlCol="0" anchor="ctr"/>
          <a:lstStyle/>
          <a:p>
            <a:pPr algn="ctr"/>
            <a:endParaRPr lang="en-US">
              <a:latin typeface="Gill Sans MT" panose="020B0502020104020203" pitchFamily="34" charset="77"/>
            </a:endParaRPr>
          </a:p>
        </p:txBody>
      </p:sp>
      <p:sp>
        <p:nvSpPr>
          <p:cNvPr id="92" name="Freeform 91">
            <a:extLst>
              <a:ext uri="{FF2B5EF4-FFF2-40B4-BE49-F238E27FC236}">
                <a16:creationId xmlns:a16="http://schemas.microsoft.com/office/drawing/2014/main" id="{AC22CF86-CA45-0F42-8DA5-0BD5F96047DA}"/>
              </a:ext>
            </a:extLst>
          </p:cNvPr>
          <p:cNvSpPr/>
          <p:nvPr/>
        </p:nvSpPr>
        <p:spPr bwMode="auto">
          <a:xfrm>
            <a:off x="6986253" y="3977875"/>
            <a:ext cx="249262" cy="1015673"/>
          </a:xfrm>
          <a:custGeom>
            <a:avLst/>
            <a:gdLst>
              <a:gd name="connsiteX0" fmla="*/ 304862 w 304862"/>
              <a:gd name="connsiteY0" fmla="*/ 0 h 4049485"/>
              <a:gd name="connsiteX1" fmla="*/ 62 w 304862"/>
              <a:gd name="connsiteY1" fmla="*/ 957943 h 4049485"/>
              <a:gd name="connsiteX2" fmla="*/ 275834 w 304862"/>
              <a:gd name="connsiteY2" fmla="*/ 2075543 h 4049485"/>
              <a:gd name="connsiteX3" fmla="*/ 14577 w 304862"/>
              <a:gd name="connsiteY3" fmla="*/ 3251200 h 4049485"/>
              <a:gd name="connsiteX4" fmla="*/ 261320 w 304862"/>
              <a:gd name="connsiteY4" fmla="*/ 4049485 h 4049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62" h="4049485">
                <a:moveTo>
                  <a:pt x="304862" y="0"/>
                </a:moveTo>
                <a:cubicBezTo>
                  <a:pt x="154881" y="306009"/>
                  <a:pt x="4900" y="612019"/>
                  <a:pt x="62" y="957943"/>
                </a:cubicBezTo>
                <a:cubicBezTo>
                  <a:pt x="-4776" y="1303867"/>
                  <a:pt x="273415" y="1693334"/>
                  <a:pt x="275834" y="2075543"/>
                </a:cubicBezTo>
                <a:cubicBezTo>
                  <a:pt x="278253" y="2457752"/>
                  <a:pt x="16996" y="2922210"/>
                  <a:pt x="14577" y="3251200"/>
                </a:cubicBezTo>
                <a:cubicBezTo>
                  <a:pt x="12158" y="3580190"/>
                  <a:pt x="220196" y="3940628"/>
                  <a:pt x="261320" y="4049485"/>
                </a:cubicBezTo>
              </a:path>
            </a:pathLst>
          </a:custGeom>
          <a:noFill/>
          <a:ln w="34925" cap="flat" cmpd="sng" algn="ctr">
            <a:solidFill>
              <a:schemeClr val="tx1"/>
            </a:solidFill>
            <a:prstDash val="solid"/>
            <a:round/>
            <a:headEnd type="none" w="med" len="med"/>
            <a:tailEnd type="none" w="med" len="med"/>
          </a:ln>
          <a:effectLst/>
        </p:spPr>
        <p:txBody>
          <a:bodyPr rtlCol="0" anchor="ctr"/>
          <a:lstStyle/>
          <a:p>
            <a:pPr algn="ctr"/>
            <a:endParaRPr lang="en-US">
              <a:latin typeface="Gill Sans MT" panose="020B0502020104020203" pitchFamily="34" charset="77"/>
            </a:endParaRPr>
          </a:p>
        </p:txBody>
      </p:sp>
      <p:sp>
        <p:nvSpPr>
          <p:cNvPr id="93" name="Freeform 92">
            <a:extLst>
              <a:ext uri="{FF2B5EF4-FFF2-40B4-BE49-F238E27FC236}">
                <a16:creationId xmlns:a16="http://schemas.microsoft.com/office/drawing/2014/main" id="{B80BA52A-B381-224D-BF40-455F52080823}"/>
              </a:ext>
            </a:extLst>
          </p:cNvPr>
          <p:cNvSpPr/>
          <p:nvPr/>
        </p:nvSpPr>
        <p:spPr bwMode="auto">
          <a:xfrm>
            <a:off x="7282009" y="3977875"/>
            <a:ext cx="249262" cy="1015673"/>
          </a:xfrm>
          <a:custGeom>
            <a:avLst/>
            <a:gdLst>
              <a:gd name="connsiteX0" fmla="*/ 304862 w 304862"/>
              <a:gd name="connsiteY0" fmla="*/ 0 h 4049485"/>
              <a:gd name="connsiteX1" fmla="*/ 62 w 304862"/>
              <a:gd name="connsiteY1" fmla="*/ 957943 h 4049485"/>
              <a:gd name="connsiteX2" fmla="*/ 275834 w 304862"/>
              <a:gd name="connsiteY2" fmla="*/ 2075543 h 4049485"/>
              <a:gd name="connsiteX3" fmla="*/ 14577 w 304862"/>
              <a:gd name="connsiteY3" fmla="*/ 3251200 h 4049485"/>
              <a:gd name="connsiteX4" fmla="*/ 261320 w 304862"/>
              <a:gd name="connsiteY4" fmla="*/ 4049485 h 4049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62" h="4049485">
                <a:moveTo>
                  <a:pt x="304862" y="0"/>
                </a:moveTo>
                <a:cubicBezTo>
                  <a:pt x="154881" y="306009"/>
                  <a:pt x="4900" y="612019"/>
                  <a:pt x="62" y="957943"/>
                </a:cubicBezTo>
                <a:cubicBezTo>
                  <a:pt x="-4776" y="1303867"/>
                  <a:pt x="273415" y="1693334"/>
                  <a:pt x="275834" y="2075543"/>
                </a:cubicBezTo>
                <a:cubicBezTo>
                  <a:pt x="278253" y="2457752"/>
                  <a:pt x="16996" y="2922210"/>
                  <a:pt x="14577" y="3251200"/>
                </a:cubicBezTo>
                <a:cubicBezTo>
                  <a:pt x="12158" y="3580190"/>
                  <a:pt x="220196" y="3940628"/>
                  <a:pt x="261320" y="4049485"/>
                </a:cubicBezTo>
              </a:path>
            </a:pathLst>
          </a:custGeom>
          <a:noFill/>
          <a:ln w="34925" cap="flat" cmpd="sng" algn="ctr">
            <a:solidFill>
              <a:schemeClr val="tx1"/>
            </a:solidFill>
            <a:prstDash val="solid"/>
            <a:round/>
            <a:headEnd type="none" w="med" len="med"/>
            <a:tailEnd type="none" w="med" len="med"/>
          </a:ln>
          <a:effectLst/>
        </p:spPr>
        <p:txBody>
          <a:bodyPr rtlCol="0" anchor="ctr"/>
          <a:lstStyle/>
          <a:p>
            <a:pPr algn="ctr"/>
            <a:endParaRPr lang="en-US">
              <a:latin typeface="Gill Sans MT" panose="020B0502020104020203" pitchFamily="34" charset="77"/>
            </a:endParaRPr>
          </a:p>
        </p:txBody>
      </p:sp>
      <p:sp>
        <p:nvSpPr>
          <p:cNvPr id="94" name="Freeform 93">
            <a:extLst>
              <a:ext uri="{FF2B5EF4-FFF2-40B4-BE49-F238E27FC236}">
                <a16:creationId xmlns:a16="http://schemas.microsoft.com/office/drawing/2014/main" id="{BE276019-047E-DD4B-8103-619150D7CF00}"/>
              </a:ext>
            </a:extLst>
          </p:cNvPr>
          <p:cNvSpPr/>
          <p:nvPr/>
        </p:nvSpPr>
        <p:spPr bwMode="auto">
          <a:xfrm>
            <a:off x="7622970" y="3977875"/>
            <a:ext cx="249262" cy="1015673"/>
          </a:xfrm>
          <a:custGeom>
            <a:avLst/>
            <a:gdLst>
              <a:gd name="connsiteX0" fmla="*/ 304862 w 304862"/>
              <a:gd name="connsiteY0" fmla="*/ 0 h 4049485"/>
              <a:gd name="connsiteX1" fmla="*/ 62 w 304862"/>
              <a:gd name="connsiteY1" fmla="*/ 957943 h 4049485"/>
              <a:gd name="connsiteX2" fmla="*/ 275834 w 304862"/>
              <a:gd name="connsiteY2" fmla="*/ 2075543 h 4049485"/>
              <a:gd name="connsiteX3" fmla="*/ 14577 w 304862"/>
              <a:gd name="connsiteY3" fmla="*/ 3251200 h 4049485"/>
              <a:gd name="connsiteX4" fmla="*/ 261320 w 304862"/>
              <a:gd name="connsiteY4" fmla="*/ 4049485 h 4049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62" h="4049485">
                <a:moveTo>
                  <a:pt x="304862" y="0"/>
                </a:moveTo>
                <a:cubicBezTo>
                  <a:pt x="154881" y="306009"/>
                  <a:pt x="4900" y="612019"/>
                  <a:pt x="62" y="957943"/>
                </a:cubicBezTo>
                <a:cubicBezTo>
                  <a:pt x="-4776" y="1303867"/>
                  <a:pt x="273415" y="1693334"/>
                  <a:pt x="275834" y="2075543"/>
                </a:cubicBezTo>
                <a:cubicBezTo>
                  <a:pt x="278253" y="2457752"/>
                  <a:pt x="16996" y="2922210"/>
                  <a:pt x="14577" y="3251200"/>
                </a:cubicBezTo>
                <a:cubicBezTo>
                  <a:pt x="12158" y="3580190"/>
                  <a:pt x="220196" y="3940628"/>
                  <a:pt x="261320" y="4049485"/>
                </a:cubicBezTo>
              </a:path>
            </a:pathLst>
          </a:custGeom>
          <a:noFill/>
          <a:ln w="34925" cap="flat" cmpd="sng" algn="ctr">
            <a:solidFill>
              <a:schemeClr val="tx1"/>
            </a:solidFill>
            <a:prstDash val="solid"/>
            <a:round/>
            <a:headEnd type="none" w="med" len="med"/>
            <a:tailEnd type="none" w="med" len="med"/>
          </a:ln>
          <a:effectLst/>
        </p:spPr>
        <p:txBody>
          <a:bodyPr rtlCol="0" anchor="ctr"/>
          <a:lstStyle/>
          <a:p>
            <a:pPr algn="ctr"/>
            <a:endParaRPr lang="en-US">
              <a:latin typeface="Gill Sans MT" panose="020B0502020104020203" pitchFamily="34" charset="77"/>
            </a:endParaRPr>
          </a:p>
        </p:txBody>
      </p:sp>
      <p:sp>
        <p:nvSpPr>
          <p:cNvPr id="95" name="Freeform 94">
            <a:extLst>
              <a:ext uri="{FF2B5EF4-FFF2-40B4-BE49-F238E27FC236}">
                <a16:creationId xmlns:a16="http://schemas.microsoft.com/office/drawing/2014/main" id="{49F2D884-7F7E-4C4B-9039-7B5829B5CED5}"/>
              </a:ext>
            </a:extLst>
          </p:cNvPr>
          <p:cNvSpPr/>
          <p:nvPr/>
        </p:nvSpPr>
        <p:spPr bwMode="auto">
          <a:xfrm>
            <a:off x="7904517" y="3977874"/>
            <a:ext cx="249262" cy="1015673"/>
          </a:xfrm>
          <a:custGeom>
            <a:avLst/>
            <a:gdLst>
              <a:gd name="connsiteX0" fmla="*/ 304862 w 304862"/>
              <a:gd name="connsiteY0" fmla="*/ 0 h 4049485"/>
              <a:gd name="connsiteX1" fmla="*/ 62 w 304862"/>
              <a:gd name="connsiteY1" fmla="*/ 957943 h 4049485"/>
              <a:gd name="connsiteX2" fmla="*/ 275834 w 304862"/>
              <a:gd name="connsiteY2" fmla="*/ 2075543 h 4049485"/>
              <a:gd name="connsiteX3" fmla="*/ 14577 w 304862"/>
              <a:gd name="connsiteY3" fmla="*/ 3251200 h 4049485"/>
              <a:gd name="connsiteX4" fmla="*/ 261320 w 304862"/>
              <a:gd name="connsiteY4" fmla="*/ 4049485 h 4049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62" h="4049485">
                <a:moveTo>
                  <a:pt x="304862" y="0"/>
                </a:moveTo>
                <a:cubicBezTo>
                  <a:pt x="154881" y="306009"/>
                  <a:pt x="4900" y="612019"/>
                  <a:pt x="62" y="957943"/>
                </a:cubicBezTo>
                <a:cubicBezTo>
                  <a:pt x="-4776" y="1303867"/>
                  <a:pt x="273415" y="1693334"/>
                  <a:pt x="275834" y="2075543"/>
                </a:cubicBezTo>
                <a:cubicBezTo>
                  <a:pt x="278253" y="2457752"/>
                  <a:pt x="16996" y="2922210"/>
                  <a:pt x="14577" y="3251200"/>
                </a:cubicBezTo>
                <a:cubicBezTo>
                  <a:pt x="12158" y="3580190"/>
                  <a:pt x="220196" y="3940628"/>
                  <a:pt x="261320" y="4049485"/>
                </a:cubicBezTo>
              </a:path>
            </a:pathLst>
          </a:custGeom>
          <a:noFill/>
          <a:ln w="34925" cap="flat" cmpd="sng" algn="ctr">
            <a:solidFill>
              <a:schemeClr val="tx1"/>
            </a:solidFill>
            <a:prstDash val="solid"/>
            <a:round/>
            <a:headEnd type="none" w="med" len="med"/>
            <a:tailEnd type="none" w="med" len="med"/>
          </a:ln>
          <a:effectLst/>
        </p:spPr>
        <p:txBody>
          <a:bodyPr rtlCol="0" anchor="ctr"/>
          <a:lstStyle/>
          <a:p>
            <a:pPr algn="ctr"/>
            <a:endParaRPr lang="en-US">
              <a:latin typeface="Gill Sans MT" panose="020B0502020104020203" pitchFamily="34" charset="77"/>
            </a:endParaRPr>
          </a:p>
        </p:txBody>
      </p:sp>
      <p:sp>
        <p:nvSpPr>
          <p:cNvPr id="7" name="Oval 6">
            <a:extLst>
              <a:ext uri="{FF2B5EF4-FFF2-40B4-BE49-F238E27FC236}">
                <a16:creationId xmlns:a16="http://schemas.microsoft.com/office/drawing/2014/main" id="{2381122A-E69E-0044-942D-A045D819B131}"/>
              </a:ext>
            </a:extLst>
          </p:cNvPr>
          <p:cNvSpPr/>
          <p:nvPr/>
        </p:nvSpPr>
        <p:spPr bwMode="auto">
          <a:xfrm>
            <a:off x="6671728" y="3778193"/>
            <a:ext cx="1720312" cy="134835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effectLst/>
              <a:latin typeface="Gill Sans MT" panose="020B0502020104020203" pitchFamily="34" charset="77"/>
            </a:endParaRPr>
          </a:p>
        </p:txBody>
      </p:sp>
      <p:cxnSp>
        <p:nvCxnSpPr>
          <p:cNvPr id="9" name="Straight Connector 8">
            <a:extLst>
              <a:ext uri="{FF2B5EF4-FFF2-40B4-BE49-F238E27FC236}">
                <a16:creationId xmlns:a16="http://schemas.microsoft.com/office/drawing/2014/main" id="{0DDA6D8F-BF8D-D849-8CA2-323B1A14D2E7}"/>
              </a:ext>
            </a:extLst>
          </p:cNvPr>
          <p:cNvCxnSpPr>
            <a:cxnSpLocks/>
            <a:endCxn id="86" idx="1"/>
          </p:cNvCxnSpPr>
          <p:nvPr/>
        </p:nvCxnSpPr>
        <p:spPr bwMode="auto">
          <a:xfrm>
            <a:off x="2917830" y="2117889"/>
            <a:ext cx="175572" cy="1"/>
          </a:xfrm>
          <a:prstGeom prst="line">
            <a:avLst/>
          </a:prstGeom>
          <a:noFill/>
          <a:ln w="50800" cap="flat" cmpd="sng" algn="ctr">
            <a:solidFill>
              <a:schemeClr val="tx1"/>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039E7B71-BAA7-0E42-A8C5-08B64DDA080A}"/>
              </a:ext>
            </a:extLst>
          </p:cNvPr>
          <p:cNvCxnSpPr>
            <a:cxnSpLocks/>
            <a:stCxn id="86" idx="2"/>
            <a:endCxn id="84" idx="0"/>
          </p:cNvCxnSpPr>
          <p:nvPr/>
        </p:nvCxnSpPr>
        <p:spPr bwMode="auto">
          <a:xfrm>
            <a:off x="3878645" y="2499968"/>
            <a:ext cx="0" cy="111178"/>
          </a:xfrm>
          <a:prstGeom prst="line">
            <a:avLst/>
          </a:prstGeom>
          <a:noFill/>
          <a:ln w="50800" cap="flat" cmpd="sng" algn="ctr">
            <a:solidFill>
              <a:schemeClr val="tx1"/>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B65083A8-6930-5A49-9139-99B94CB50946}"/>
              </a:ext>
            </a:extLst>
          </p:cNvPr>
          <p:cNvCxnSpPr>
            <a:cxnSpLocks/>
            <a:stCxn id="84" idx="3"/>
            <a:endCxn id="88" idx="1"/>
          </p:cNvCxnSpPr>
          <p:nvPr/>
        </p:nvCxnSpPr>
        <p:spPr bwMode="auto">
          <a:xfrm>
            <a:off x="4663887" y="2993225"/>
            <a:ext cx="193739" cy="0"/>
          </a:xfrm>
          <a:prstGeom prst="line">
            <a:avLst/>
          </a:prstGeom>
          <a:noFill/>
          <a:ln w="50800" cap="flat" cmpd="sng" algn="ctr">
            <a:solidFill>
              <a:schemeClr val="tx1"/>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E84FBDC4-A9F6-FA45-ABB8-2DD580F210B7}"/>
              </a:ext>
            </a:extLst>
          </p:cNvPr>
          <p:cNvCxnSpPr>
            <a:cxnSpLocks/>
          </p:cNvCxnSpPr>
          <p:nvPr/>
        </p:nvCxnSpPr>
        <p:spPr bwMode="auto">
          <a:xfrm>
            <a:off x="1777133" y="1611825"/>
            <a:ext cx="0" cy="118488"/>
          </a:xfrm>
          <a:prstGeom prst="line">
            <a:avLst/>
          </a:prstGeom>
          <a:noFill/>
          <a:ln w="50800" cap="flat" cmpd="sng" algn="ctr">
            <a:solidFill>
              <a:schemeClr val="tx1"/>
            </a:solidFill>
            <a:prstDash val="solid"/>
            <a:round/>
            <a:headEnd type="none" w="med" len="med"/>
            <a:tailEnd type="none" w="med" len="med"/>
          </a:ln>
          <a:effectLst/>
        </p:spPr>
      </p:cxnSp>
      <p:sp>
        <p:nvSpPr>
          <p:cNvPr id="12" name="TextBox 11">
            <a:extLst>
              <a:ext uri="{FF2B5EF4-FFF2-40B4-BE49-F238E27FC236}">
                <a16:creationId xmlns:a16="http://schemas.microsoft.com/office/drawing/2014/main" id="{40D97283-E042-DF4F-96AD-DBF7B8DFE1AC}"/>
              </a:ext>
            </a:extLst>
          </p:cNvPr>
          <p:cNvSpPr txBox="1"/>
          <p:nvPr/>
        </p:nvSpPr>
        <p:spPr>
          <a:xfrm>
            <a:off x="6729509" y="3450576"/>
            <a:ext cx="1823000" cy="387798"/>
          </a:xfrm>
          <a:prstGeom prst="rect">
            <a:avLst/>
          </a:prstGeom>
          <a:noFill/>
        </p:spPr>
        <p:txBody>
          <a:bodyPr wrap="none" rtlCol="0">
            <a:spAutoFit/>
          </a:bodyPr>
          <a:lstStyle/>
          <a:p>
            <a:r>
              <a:rPr lang="en-US" sz="2400">
                <a:latin typeface="Gill Sans MT" panose="020B0502020104020203" pitchFamily="34" charset="77"/>
              </a:rPr>
              <a:t>Worker pool</a:t>
            </a:r>
          </a:p>
        </p:txBody>
      </p:sp>
      <p:sp>
        <p:nvSpPr>
          <p:cNvPr id="100" name="TextBox 99">
            <a:extLst>
              <a:ext uri="{FF2B5EF4-FFF2-40B4-BE49-F238E27FC236}">
                <a16:creationId xmlns:a16="http://schemas.microsoft.com/office/drawing/2014/main" id="{51D77F5F-A73F-FB41-A7C7-718726CFEBBA}"/>
              </a:ext>
            </a:extLst>
          </p:cNvPr>
          <p:cNvSpPr txBox="1"/>
          <p:nvPr/>
        </p:nvSpPr>
        <p:spPr>
          <a:xfrm>
            <a:off x="5108811" y="3450576"/>
            <a:ext cx="1517018" cy="387798"/>
          </a:xfrm>
          <a:prstGeom prst="rect">
            <a:avLst/>
          </a:prstGeom>
          <a:noFill/>
        </p:spPr>
        <p:txBody>
          <a:bodyPr wrap="none" rtlCol="0">
            <a:spAutoFit/>
          </a:bodyPr>
          <a:lstStyle/>
          <a:p>
            <a:r>
              <a:rPr lang="en-US" sz="2400">
                <a:latin typeface="Gill Sans MT" panose="020B0502020104020203" pitchFamily="34" charset="77"/>
              </a:rPr>
              <a:t>Event loop</a:t>
            </a:r>
          </a:p>
        </p:txBody>
      </p:sp>
      <p:sp>
        <p:nvSpPr>
          <p:cNvPr id="102" name="TextBox 101">
            <a:extLst>
              <a:ext uri="{FF2B5EF4-FFF2-40B4-BE49-F238E27FC236}">
                <a16:creationId xmlns:a16="http://schemas.microsoft.com/office/drawing/2014/main" id="{8F098FE8-FEAB-9B4B-9D2D-7E808BC300C4}"/>
              </a:ext>
            </a:extLst>
          </p:cNvPr>
          <p:cNvSpPr txBox="1"/>
          <p:nvPr/>
        </p:nvSpPr>
        <p:spPr>
          <a:xfrm>
            <a:off x="416509" y="1960923"/>
            <a:ext cx="641522" cy="437043"/>
          </a:xfrm>
          <a:prstGeom prst="rect">
            <a:avLst/>
          </a:prstGeom>
          <a:noFill/>
        </p:spPr>
        <p:txBody>
          <a:bodyPr wrap="none" rtlCol="0">
            <a:spAutoFit/>
          </a:bodyPr>
          <a:lstStyle/>
          <a:p>
            <a:r>
              <a:rPr lang="en-US" sz="2800" b="1">
                <a:latin typeface="Gill Sans MT" panose="020B0502020104020203" pitchFamily="34" charset="77"/>
              </a:rPr>
              <a:t>V8</a:t>
            </a:r>
          </a:p>
        </p:txBody>
      </p:sp>
      <p:cxnSp>
        <p:nvCxnSpPr>
          <p:cNvPr id="103" name="Straight Arrow Connector 102">
            <a:extLst>
              <a:ext uri="{FF2B5EF4-FFF2-40B4-BE49-F238E27FC236}">
                <a16:creationId xmlns:a16="http://schemas.microsoft.com/office/drawing/2014/main" id="{20470839-8571-FF44-9DFC-515B795E5CD4}"/>
              </a:ext>
            </a:extLst>
          </p:cNvPr>
          <p:cNvCxnSpPr>
            <a:cxnSpLocks/>
          </p:cNvCxnSpPr>
          <p:nvPr/>
        </p:nvCxnSpPr>
        <p:spPr bwMode="auto">
          <a:xfrm flipV="1">
            <a:off x="1251989" y="2558398"/>
            <a:ext cx="417444" cy="434119"/>
          </a:xfrm>
          <a:prstGeom prst="straightConnector1">
            <a:avLst/>
          </a:prstGeom>
          <a:noFill/>
          <a:ln w="63500" cap="flat" cmpd="sng" algn="ctr">
            <a:solidFill>
              <a:schemeClr val="tx1"/>
            </a:solidFill>
            <a:prstDash val="solid"/>
            <a:round/>
            <a:headEnd type="none" w="med" len="med"/>
            <a:tailEnd type="triangle"/>
          </a:ln>
          <a:effectLst/>
        </p:spPr>
      </p:cxnSp>
      <p:sp>
        <p:nvSpPr>
          <p:cNvPr id="15" name="TextBox 14">
            <a:extLst>
              <a:ext uri="{FF2B5EF4-FFF2-40B4-BE49-F238E27FC236}">
                <a16:creationId xmlns:a16="http://schemas.microsoft.com/office/drawing/2014/main" id="{2912964C-87D7-BA48-80D5-B73E70CF60D6}"/>
              </a:ext>
            </a:extLst>
          </p:cNvPr>
          <p:cNvSpPr txBox="1"/>
          <p:nvPr/>
        </p:nvSpPr>
        <p:spPr>
          <a:xfrm>
            <a:off x="216216" y="3058798"/>
            <a:ext cx="2641492" cy="437043"/>
          </a:xfrm>
          <a:prstGeom prst="rect">
            <a:avLst/>
          </a:prstGeom>
          <a:noFill/>
        </p:spPr>
        <p:txBody>
          <a:bodyPr wrap="none" rtlCol="0">
            <a:spAutoFit/>
          </a:bodyPr>
          <a:lstStyle/>
          <a:p>
            <a:r>
              <a:rPr lang="en-US" sz="2800" b="1">
                <a:latin typeface="Gill Sans MT" panose="020B0502020104020203" pitchFamily="34" charset="77"/>
              </a:rPr>
              <a:t>Time-aware JS</a:t>
            </a:r>
          </a:p>
        </p:txBody>
      </p:sp>
      <p:sp>
        <p:nvSpPr>
          <p:cNvPr id="18" name="TextBox 17">
            <a:extLst>
              <a:ext uri="{FF2B5EF4-FFF2-40B4-BE49-F238E27FC236}">
                <a16:creationId xmlns:a16="http://schemas.microsoft.com/office/drawing/2014/main" id="{A8EEB620-DCAA-6F4F-BD39-E5E55B6093A3}"/>
              </a:ext>
            </a:extLst>
          </p:cNvPr>
          <p:cNvSpPr txBox="1"/>
          <p:nvPr/>
        </p:nvSpPr>
        <p:spPr>
          <a:xfrm>
            <a:off x="340350" y="5126545"/>
            <a:ext cx="3676584" cy="445635"/>
          </a:xfrm>
          <a:prstGeom prst="rect">
            <a:avLst/>
          </a:prstGeom>
          <a:noFill/>
        </p:spPr>
        <p:txBody>
          <a:bodyPr wrap="none" rtlCol="0">
            <a:spAutoFit/>
          </a:bodyPr>
          <a:lstStyle/>
          <a:p>
            <a:r>
              <a:rPr lang="en-US" sz="2800" b="1">
                <a:latin typeface="Calibri" panose="020F0502020204030204" pitchFamily="34" charset="0"/>
              </a:rPr>
              <a:t>Time-aware Event Loop</a:t>
            </a:r>
          </a:p>
        </p:txBody>
      </p:sp>
      <p:sp>
        <p:nvSpPr>
          <p:cNvPr id="105" name="Freeform 104">
            <a:extLst>
              <a:ext uri="{FF2B5EF4-FFF2-40B4-BE49-F238E27FC236}">
                <a16:creationId xmlns:a16="http://schemas.microsoft.com/office/drawing/2014/main" id="{C6E804CA-3977-F343-B4AF-DEB38D8C3ADC}"/>
              </a:ext>
            </a:extLst>
          </p:cNvPr>
          <p:cNvSpPr/>
          <p:nvPr/>
        </p:nvSpPr>
        <p:spPr bwMode="auto">
          <a:xfrm>
            <a:off x="5204294" y="3807094"/>
            <a:ext cx="249262" cy="1015673"/>
          </a:xfrm>
          <a:custGeom>
            <a:avLst/>
            <a:gdLst>
              <a:gd name="connsiteX0" fmla="*/ 304862 w 304862"/>
              <a:gd name="connsiteY0" fmla="*/ 0 h 4049485"/>
              <a:gd name="connsiteX1" fmla="*/ 62 w 304862"/>
              <a:gd name="connsiteY1" fmla="*/ 957943 h 4049485"/>
              <a:gd name="connsiteX2" fmla="*/ 275834 w 304862"/>
              <a:gd name="connsiteY2" fmla="*/ 2075543 h 4049485"/>
              <a:gd name="connsiteX3" fmla="*/ 14577 w 304862"/>
              <a:gd name="connsiteY3" fmla="*/ 3251200 h 4049485"/>
              <a:gd name="connsiteX4" fmla="*/ 261320 w 304862"/>
              <a:gd name="connsiteY4" fmla="*/ 4049485 h 4049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62" h="4049485">
                <a:moveTo>
                  <a:pt x="304862" y="0"/>
                </a:moveTo>
                <a:cubicBezTo>
                  <a:pt x="154881" y="306009"/>
                  <a:pt x="4900" y="612019"/>
                  <a:pt x="62" y="957943"/>
                </a:cubicBezTo>
                <a:cubicBezTo>
                  <a:pt x="-4776" y="1303867"/>
                  <a:pt x="273415" y="1693334"/>
                  <a:pt x="275834" y="2075543"/>
                </a:cubicBezTo>
                <a:cubicBezTo>
                  <a:pt x="278253" y="2457752"/>
                  <a:pt x="16996" y="2922210"/>
                  <a:pt x="14577" y="3251200"/>
                </a:cubicBezTo>
                <a:cubicBezTo>
                  <a:pt x="12158" y="3580190"/>
                  <a:pt x="220196" y="3940628"/>
                  <a:pt x="261320" y="4049485"/>
                </a:cubicBezTo>
              </a:path>
            </a:pathLst>
          </a:custGeom>
          <a:noFill/>
          <a:ln w="34925" cap="flat" cmpd="sng" algn="ctr">
            <a:solidFill>
              <a:srgbClr val="FF0000"/>
            </a:solidFill>
            <a:prstDash val="solid"/>
            <a:round/>
            <a:headEnd type="none" w="med" len="med"/>
            <a:tailEnd type="none" w="med" len="med"/>
          </a:ln>
          <a:effectLst/>
        </p:spPr>
        <p:txBody>
          <a:bodyPr rtlCol="0" anchor="ctr"/>
          <a:lstStyle/>
          <a:p>
            <a:pPr algn="ctr"/>
            <a:endParaRPr lang="en-US">
              <a:latin typeface="Gill Sans MT" panose="020B0502020104020203" pitchFamily="34" charset="77"/>
            </a:endParaRPr>
          </a:p>
        </p:txBody>
      </p:sp>
      <p:sp>
        <p:nvSpPr>
          <p:cNvPr id="21" name="Freeform 20">
            <a:extLst>
              <a:ext uri="{FF2B5EF4-FFF2-40B4-BE49-F238E27FC236}">
                <a16:creationId xmlns:a16="http://schemas.microsoft.com/office/drawing/2014/main" id="{EDD20148-1484-9842-B40C-22D8FEF97AC9}"/>
              </a:ext>
            </a:extLst>
          </p:cNvPr>
          <p:cNvSpPr/>
          <p:nvPr/>
        </p:nvSpPr>
        <p:spPr bwMode="auto">
          <a:xfrm>
            <a:off x="132662" y="3562122"/>
            <a:ext cx="619297" cy="1462422"/>
          </a:xfrm>
          <a:custGeom>
            <a:avLst/>
            <a:gdLst>
              <a:gd name="connsiteX0" fmla="*/ 0 w 1658319"/>
              <a:gd name="connsiteY0" fmla="*/ 0 h 1611824"/>
              <a:gd name="connsiteX1" fmla="*/ 340963 w 1658319"/>
              <a:gd name="connsiteY1" fmla="*/ 1255363 h 1611824"/>
              <a:gd name="connsiteX2" fmla="*/ 1658319 w 1658319"/>
              <a:gd name="connsiteY2" fmla="*/ 1611824 h 1611824"/>
              <a:gd name="connsiteX0" fmla="*/ 0 w 1797803"/>
              <a:gd name="connsiteY0" fmla="*/ 0 h 1952787"/>
              <a:gd name="connsiteX1" fmla="*/ 480447 w 1797803"/>
              <a:gd name="connsiteY1" fmla="*/ 1596326 h 1952787"/>
              <a:gd name="connsiteX2" fmla="*/ 1797803 w 1797803"/>
              <a:gd name="connsiteY2" fmla="*/ 1952787 h 1952787"/>
              <a:gd name="connsiteX0" fmla="*/ 0 w 1813301"/>
              <a:gd name="connsiteY0" fmla="*/ 0 h 1875295"/>
              <a:gd name="connsiteX1" fmla="*/ 480447 w 1813301"/>
              <a:gd name="connsiteY1" fmla="*/ 1596326 h 1875295"/>
              <a:gd name="connsiteX2" fmla="*/ 1813301 w 1813301"/>
              <a:gd name="connsiteY2" fmla="*/ 1875295 h 1875295"/>
              <a:gd name="connsiteX0" fmla="*/ 0 w 1813301"/>
              <a:gd name="connsiteY0" fmla="*/ 0 h 1884459"/>
              <a:gd name="connsiteX1" fmla="*/ 480447 w 1813301"/>
              <a:gd name="connsiteY1" fmla="*/ 1596326 h 1884459"/>
              <a:gd name="connsiteX2" fmla="*/ 1813301 w 1813301"/>
              <a:gd name="connsiteY2" fmla="*/ 1875295 h 1884459"/>
              <a:gd name="connsiteX0" fmla="*/ 0 w 1813301"/>
              <a:gd name="connsiteY0" fmla="*/ 0 h 2047893"/>
              <a:gd name="connsiteX1" fmla="*/ 480447 w 1813301"/>
              <a:gd name="connsiteY1" fmla="*/ 1596326 h 2047893"/>
              <a:gd name="connsiteX2" fmla="*/ 1813301 w 1813301"/>
              <a:gd name="connsiteY2" fmla="*/ 2045776 h 2047893"/>
              <a:gd name="connsiteX0" fmla="*/ 0 w 1673817"/>
              <a:gd name="connsiteY0" fmla="*/ 0 h 2047893"/>
              <a:gd name="connsiteX1" fmla="*/ 480447 w 1673817"/>
              <a:gd name="connsiteY1" fmla="*/ 1596326 h 2047893"/>
              <a:gd name="connsiteX2" fmla="*/ 1673817 w 1673817"/>
              <a:gd name="connsiteY2" fmla="*/ 2045776 h 2047893"/>
              <a:gd name="connsiteX0" fmla="*/ 0 w 1565329"/>
              <a:gd name="connsiteY0" fmla="*/ 0 h 2063232"/>
              <a:gd name="connsiteX1" fmla="*/ 480447 w 1565329"/>
              <a:gd name="connsiteY1" fmla="*/ 1596326 h 2063232"/>
              <a:gd name="connsiteX2" fmla="*/ 1565329 w 1565329"/>
              <a:gd name="connsiteY2" fmla="*/ 2061274 h 2063232"/>
              <a:gd name="connsiteX0" fmla="*/ 0 w 1658319"/>
              <a:gd name="connsiteY0" fmla="*/ 0 h 2325589"/>
              <a:gd name="connsiteX1" fmla="*/ 480447 w 1658319"/>
              <a:gd name="connsiteY1" fmla="*/ 1596326 h 2325589"/>
              <a:gd name="connsiteX2" fmla="*/ 1658319 w 1658319"/>
              <a:gd name="connsiteY2" fmla="*/ 2324745 h 2325589"/>
              <a:gd name="connsiteX0" fmla="*/ 942405 w 1218950"/>
              <a:gd name="connsiteY0" fmla="*/ 0 h 2200105"/>
              <a:gd name="connsiteX1" fmla="*/ 41078 w 1218950"/>
              <a:gd name="connsiteY1" fmla="*/ 1470842 h 2200105"/>
              <a:gd name="connsiteX2" fmla="*/ 1218950 w 1218950"/>
              <a:gd name="connsiteY2" fmla="*/ 2199261 h 2200105"/>
              <a:gd name="connsiteX0" fmla="*/ 959834 w 1236379"/>
              <a:gd name="connsiteY0" fmla="*/ 0 h 2200105"/>
              <a:gd name="connsiteX1" fmla="*/ 58507 w 1236379"/>
              <a:gd name="connsiteY1" fmla="*/ 1470842 h 2200105"/>
              <a:gd name="connsiteX2" fmla="*/ 1236379 w 1236379"/>
              <a:gd name="connsiteY2" fmla="*/ 2199261 h 2200105"/>
              <a:gd name="connsiteX0" fmla="*/ 671727 w 948272"/>
              <a:gd name="connsiteY0" fmla="*/ 0 h 2200142"/>
              <a:gd name="connsiteX1" fmla="*/ 84438 w 948272"/>
              <a:gd name="connsiteY1" fmla="*/ 1486528 h 2200142"/>
              <a:gd name="connsiteX2" fmla="*/ 948272 w 948272"/>
              <a:gd name="connsiteY2" fmla="*/ 2199261 h 2200142"/>
            </a:gdLst>
            <a:ahLst/>
            <a:cxnLst>
              <a:cxn ang="0">
                <a:pos x="connsiteX0" y="connsiteY0"/>
              </a:cxn>
              <a:cxn ang="0">
                <a:pos x="connsiteX1" y="connsiteY1"/>
              </a:cxn>
              <a:cxn ang="0">
                <a:pos x="connsiteX2" y="connsiteY2"/>
              </a:cxn>
            </a:cxnLst>
            <a:rect l="l" t="t" r="r" b="b"/>
            <a:pathLst>
              <a:path w="948272" h="2200142">
                <a:moveTo>
                  <a:pt x="671727" y="0"/>
                </a:moveTo>
                <a:cubicBezTo>
                  <a:pt x="264357" y="461993"/>
                  <a:pt x="-191948" y="1099071"/>
                  <a:pt x="84438" y="1486528"/>
                </a:cubicBezTo>
                <a:cubicBezTo>
                  <a:pt x="360825" y="1873986"/>
                  <a:pt x="638306" y="2219926"/>
                  <a:pt x="948272" y="2199261"/>
                </a:cubicBezTo>
              </a:path>
            </a:pathLst>
          </a:custGeom>
          <a:noFill/>
          <a:ln w="76200" cap="flat" cmpd="sng" algn="ctr">
            <a:solidFill>
              <a:schemeClr val="tx1"/>
            </a:solidFill>
            <a:prstDash val="solid"/>
            <a:round/>
            <a:headEnd type="triangle" w="med" len="med"/>
            <a:tailEnd type="none" w="med" len="med"/>
          </a:ln>
          <a:effectLst/>
        </p:spPr>
        <p:txBody>
          <a:bodyPr rtlCol="0" anchor="ctr"/>
          <a:lstStyle/>
          <a:p>
            <a:pPr algn="ctr"/>
            <a:endParaRPr lang="en-US"/>
          </a:p>
        </p:txBody>
      </p:sp>
      <p:sp>
        <p:nvSpPr>
          <p:cNvPr id="22" name="TextBox 21">
            <a:extLst>
              <a:ext uri="{FF2B5EF4-FFF2-40B4-BE49-F238E27FC236}">
                <a16:creationId xmlns:a16="http://schemas.microsoft.com/office/drawing/2014/main" id="{F0FA422F-7F2E-3346-AB02-B28BFF81461A}"/>
              </a:ext>
            </a:extLst>
          </p:cNvPr>
          <p:cNvSpPr txBox="1"/>
          <p:nvPr/>
        </p:nvSpPr>
        <p:spPr>
          <a:xfrm>
            <a:off x="6051796" y="7175715"/>
            <a:ext cx="184731" cy="319446"/>
          </a:xfrm>
          <a:prstGeom prst="rect">
            <a:avLst/>
          </a:prstGeom>
          <a:noFill/>
        </p:spPr>
        <p:txBody>
          <a:bodyPr wrap="none" rtlCol="0">
            <a:spAutoFit/>
          </a:bodyPr>
          <a:lstStyle/>
          <a:p>
            <a:endParaRPr lang="en-US" sz="1800">
              <a:latin typeface="Calibri" panose="020F0502020204030204" pitchFamily="34" charset="0"/>
            </a:endParaRPr>
          </a:p>
        </p:txBody>
      </p:sp>
      <p:sp>
        <p:nvSpPr>
          <p:cNvPr id="23" name="TextBox 22">
            <a:extLst>
              <a:ext uri="{FF2B5EF4-FFF2-40B4-BE49-F238E27FC236}">
                <a16:creationId xmlns:a16="http://schemas.microsoft.com/office/drawing/2014/main" id="{5DCC3531-08E9-4240-95B8-BDE7F2F47DAA}"/>
              </a:ext>
            </a:extLst>
          </p:cNvPr>
          <p:cNvSpPr txBox="1"/>
          <p:nvPr/>
        </p:nvSpPr>
        <p:spPr>
          <a:xfrm>
            <a:off x="4717608" y="5634646"/>
            <a:ext cx="3882538" cy="445635"/>
          </a:xfrm>
          <a:prstGeom prst="rect">
            <a:avLst/>
          </a:prstGeom>
          <a:noFill/>
        </p:spPr>
        <p:txBody>
          <a:bodyPr wrap="none" rtlCol="0">
            <a:spAutoFit/>
          </a:bodyPr>
          <a:lstStyle/>
          <a:p>
            <a:r>
              <a:rPr lang="en-US" sz="2800" b="1">
                <a:latin typeface="Calibri" panose="020F0502020204030204" pitchFamily="34" charset="0"/>
              </a:rPr>
              <a:t>Time-aware Worker Pool</a:t>
            </a:r>
          </a:p>
        </p:txBody>
      </p:sp>
      <p:cxnSp>
        <p:nvCxnSpPr>
          <p:cNvPr id="106" name="Straight Arrow Connector 105">
            <a:extLst>
              <a:ext uri="{FF2B5EF4-FFF2-40B4-BE49-F238E27FC236}">
                <a16:creationId xmlns:a16="http://schemas.microsoft.com/office/drawing/2014/main" id="{D4A2B76B-B3CB-C342-A753-31ECAEA140C9}"/>
              </a:ext>
            </a:extLst>
          </p:cNvPr>
          <p:cNvCxnSpPr>
            <a:cxnSpLocks/>
          </p:cNvCxnSpPr>
          <p:nvPr/>
        </p:nvCxnSpPr>
        <p:spPr bwMode="auto">
          <a:xfrm flipV="1">
            <a:off x="6931723" y="5171617"/>
            <a:ext cx="208722" cy="333716"/>
          </a:xfrm>
          <a:prstGeom prst="straightConnector1">
            <a:avLst/>
          </a:prstGeom>
          <a:noFill/>
          <a:ln w="76200" cap="flat" cmpd="sng" algn="ctr">
            <a:solidFill>
              <a:schemeClr val="tx1"/>
            </a:solidFill>
            <a:prstDash val="solid"/>
            <a:round/>
            <a:headEnd type="none" w="med" len="med"/>
            <a:tailEnd type="triangle"/>
          </a:ln>
          <a:effectLst/>
        </p:spPr>
      </p:cxnSp>
      <p:cxnSp>
        <p:nvCxnSpPr>
          <p:cNvPr id="107" name="Straight Arrow Connector 106">
            <a:extLst>
              <a:ext uri="{FF2B5EF4-FFF2-40B4-BE49-F238E27FC236}">
                <a16:creationId xmlns:a16="http://schemas.microsoft.com/office/drawing/2014/main" id="{0FB0669E-3741-0741-A100-547C183F3B62}"/>
              </a:ext>
            </a:extLst>
          </p:cNvPr>
          <p:cNvCxnSpPr>
            <a:cxnSpLocks/>
          </p:cNvCxnSpPr>
          <p:nvPr/>
        </p:nvCxnSpPr>
        <p:spPr bwMode="auto">
          <a:xfrm flipV="1">
            <a:off x="4049219" y="4656667"/>
            <a:ext cx="916814" cy="514951"/>
          </a:xfrm>
          <a:prstGeom prst="straightConnector1">
            <a:avLst/>
          </a:prstGeom>
          <a:noFill/>
          <a:ln w="76200" cap="flat" cmpd="sng" algn="ctr">
            <a:solidFill>
              <a:schemeClr val="tx1"/>
            </a:solidFill>
            <a:prstDash val="solid"/>
            <a:round/>
            <a:headEnd type="none" w="med" len="med"/>
            <a:tailEnd type="triangle"/>
          </a:ln>
          <a:effectLst/>
        </p:spPr>
      </p:cxnSp>
      <p:sp>
        <p:nvSpPr>
          <p:cNvPr id="108" name="Freeform 107">
            <a:extLst>
              <a:ext uri="{FF2B5EF4-FFF2-40B4-BE49-F238E27FC236}">
                <a16:creationId xmlns:a16="http://schemas.microsoft.com/office/drawing/2014/main" id="{899F3810-E664-3C4A-8BA1-776374098347}"/>
              </a:ext>
            </a:extLst>
          </p:cNvPr>
          <p:cNvSpPr/>
          <p:nvPr/>
        </p:nvSpPr>
        <p:spPr bwMode="auto">
          <a:xfrm>
            <a:off x="6873129" y="3977873"/>
            <a:ext cx="249262" cy="1015673"/>
          </a:xfrm>
          <a:custGeom>
            <a:avLst/>
            <a:gdLst>
              <a:gd name="connsiteX0" fmla="*/ 304862 w 304862"/>
              <a:gd name="connsiteY0" fmla="*/ 0 h 4049485"/>
              <a:gd name="connsiteX1" fmla="*/ 62 w 304862"/>
              <a:gd name="connsiteY1" fmla="*/ 957943 h 4049485"/>
              <a:gd name="connsiteX2" fmla="*/ 275834 w 304862"/>
              <a:gd name="connsiteY2" fmla="*/ 2075543 h 4049485"/>
              <a:gd name="connsiteX3" fmla="*/ 14577 w 304862"/>
              <a:gd name="connsiteY3" fmla="*/ 3251200 h 4049485"/>
              <a:gd name="connsiteX4" fmla="*/ 261320 w 304862"/>
              <a:gd name="connsiteY4" fmla="*/ 4049485 h 4049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62" h="4049485">
                <a:moveTo>
                  <a:pt x="304862" y="0"/>
                </a:moveTo>
                <a:cubicBezTo>
                  <a:pt x="154881" y="306009"/>
                  <a:pt x="4900" y="612019"/>
                  <a:pt x="62" y="957943"/>
                </a:cubicBezTo>
                <a:cubicBezTo>
                  <a:pt x="-4776" y="1303867"/>
                  <a:pt x="273415" y="1693334"/>
                  <a:pt x="275834" y="2075543"/>
                </a:cubicBezTo>
                <a:cubicBezTo>
                  <a:pt x="278253" y="2457752"/>
                  <a:pt x="16996" y="2922210"/>
                  <a:pt x="14577" y="3251200"/>
                </a:cubicBezTo>
                <a:cubicBezTo>
                  <a:pt x="12158" y="3580190"/>
                  <a:pt x="220196" y="3940628"/>
                  <a:pt x="261320" y="4049485"/>
                </a:cubicBezTo>
              </a:path>
            </a:pathLst>
          </a:custGeom>
          <a:noFill/>
          <a:ln w="34925" cap="flat" cmpd="sng" algn="ctr">
            <a:solidFill>
              <a:srgbClr val="FF0000"/>
            </a:solidFill>
            <a:prstDash val="solid"/>
            <a:round/>
            <a:headEnd type="none" w="med" len="med"/>
            <a:tailEnd type="none" w="med" len="med"/>
          </a:ln>
          <a:effectLst/>
        </p:spPr>
        <p:txBody>
          <a:bodyPr rtlCol="0" anchor="ctr"/>
          <a:lstStyle/>
          <a:p>
            <a:pPr algn="ctr"/>
            <a:endParaRPr lang="en-US">
              <a:latin typeface="Gill Sans MT" panose="020B0502020104020203" pitchFamily="34" charset="77"/>
            </a:endParaRPr>
          </a:p>
        </p:txBody>
      </p:sp>
      <p:sp>
        <p:nvSpPr>
          <p:cNvPr id="109" name="Freeform 108">
            <a:extLst>
              <a:ext uri="{FF2B5EF4-FFF2-40B4-BE49-F238E27FC236}">
                <a16:creationId xmlns:a16="http://schemas.microsoft.com/office/drawing/2014/main" id="{95D331D7-4648-B041-9AC6-C5E8900B4299}"/>
              </a:ext>
            </a:extLst>
          </p:cNvPr>
          <p:cNvSpPr/>
          <p:nvPr/>
        </p:nvSpPr>
        <p:spPr bwMode="auto">
          <a:xfrm>
            <a:off x="7179816" y="3977873"/>
            <a:ext cx="249262" cy="1015673"/>
          </a:xfrm>
          <a:custGeom>
            <a:avLst/>
            <a:gdLst>
              <a:gd name="connsiteX0" fmla="*/ 304862 w 304862"/>
              <a:gd name="connsiteY0" fmla="*/ 0 h 4049485"/>
              <a:gd name="connsiteX1" fmla="*/ 62 w 304862"/>
              <a:gd name="connsiteY1" fmla="*/ 957943 h 4049485"/>
              <a:gd name="connsiteX2" fmla="*/ 275834 w 304862"/>
              <a:gd name="connsiteY2" fmla="*/ 2075543 h 4049485"/>
              <a:gd name="connsiteX3" fmla="*/ 14577 w 304862"/>
              <a:gd name="connsiteY3" fmla="*/ 3251200 h 4049485"/>
              <a:gd name="connsiteX4" fmla="*/ 261320 w 304862"/>
              <a:gd name="connsiteY4" fmla="*/ 4049485 h 4049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62" h="4049485">
                <a:moveTo>
                  <a:pt x="304862" y="0"/>
                </a:moveTo>
                <a:cubicBezTo>
                  <a:pt x="154881" y="306009"/>
                  <a:pt x="4900" y="612019"/>
                  <a:pt x="62" y="957943"/>
                </a:cubicBezTo>
                <a:cubicBezTo>
                  <a:pt x="-4776" y="1303867"/>
                  <a:pt x="273415" y="1693334"/>
                  <a:pt x="275834" y="2075543"/>
                </a:cubicBezTo>
                <a:cubicBezTo>
                  <a:pt x="278253" y="2457752"/>
                  <a:pt x="16996" y="2922210"/>
                  <a:pt x="14577" y="3251200"/>
                </a:cubicBezTo>
                <a:cubicBezTo>
                  <a:pt x="12158" y="3580190"/>
                  <a:pt x="220196" y="3940628"/>
                  <a:pt x="261320" y="4049485"/>
                </a:cubicBezTo>
              </a:path>
            </a:pathLst>
          </a:custGeom>
          <a:noFill/>
          <a:ln w="34925" cap="flat" cmpd="sng" algn="ctr">
            <a:solidFill>
              <a:srgbClr val="FF0000"/>
            </a:solidFill>
            <a:prstDash val="solid"/>
            <a:round/>
            <a:headEnd type="none" w="med" len="med"/>
            <a:tailEnd type="none" w="med" len="med"/>
          </a:ln>
          <a:effectLst/>
        </p:spPr>
        <p:txBody>
          <a:bodyPr rtlCol="0" anchor="ctr"/>
          <a:lstStyle/>
          <a:p>
            <a:pPr algn="ctr"/>
            <a:endParaRPr lang="en-US">
              <a:latin typeface="Gill Sans MT" panose="020B0502020104020203" pitchFamily="34" charset="77"/>
            </a:endParaRPr>
          </a:p>
        </p:txBody>
      </p:sp>
      <p:sp>
        <p:nvSpPr>
          <p:cNvPr id="110" name="Freeform 109">
            <a:extLst>
              <a:ext uri="{FF2B5EF4-FFF2-40B4-BE49-F238E27FC236}">
                <a16:creationId xmlns:a16="http://schemas.microsoft.com/office/drawing/2014/main" id="{CAB0EB60-030A-554C-948C-6B287BF90A36}"/>
              </a:ext>
            </a:extLst>
          </p:cNvPr>
          <p:cNvSpPr/>
          <p:nvPr/>
        </p:nvSpPr>
        <p:spPr bwMode="auto">
          <a:xfrm>
            <a:off x="7524782" y="3977873"/>
            <a:ext cx="249262" cy="1015673"/>
          </a:xfrm>
          <a:custGeom>
            <a:avLst/>
            <a:gdLst>
              <a:gd name="connsiteX0" fmla="*/ 304862 w 304862"/>
              <a:gd name="connsiteY0" fmla="*/ 0 h 4049485"/>
              <a:gd name="connsiteX1" fmla="*/ 62 w 304862"/>
              <a:gd name="connsiteY1" fmla="*/ 957943 h 4049485"/>
              <a:gd name="connsiteX2" fmla="*/ 275834 w 304862"/>
              <a:gd name="connsiteY2" fmla="*/ 2075543 h 4049485"/>
              <a:gd name="connsiteX3" fmla="*/ 14577 w 304862"/>
              <a:gd name="connsiteY3" fmla="*/ 3251200 h 4049485"/>
              <a:gd name="connsiteX4" fmla="*/ 261320 w 304862"/>
              <a:gd name="connsiteY4" fmla="*/ 4049485 h 4049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62" h="4049485">
                <a:moveTo>
                  <a:pt x="304862" y="0"/>
                </a:moveTo>
                <a:cubicBezTo>
                  <a:pt x="154881" y="306009"/>
                  <a:pt x="4900" y="612019"/>
                  <a:pt x="62" y="957943"/>
                </a:cubicBezTo>
                <a:cubicBezTo>
                  <a:pt x="-4776" y="1303867"/>
                  <a:pt x="273415" y="1693334"/>
                  <a:pt x="275834" y="2075543"/>
                </a:cubicBezTo>
                <a:cubicBezTo>
                  <a:pt x="278253" y="2457752"/>
                  <a:pt x="16996" y="2922210"/>
                  <a:pt x="14577" y="3251200"/>
                </a:cubicBezTo>
                <a:cubicBezTo>
                  <a:pt x="12158" y="3580190"/>
                  <a:pt x="220196" y="3940628"/>
                  <a:pt x="261320" y="4049485"/>
                </a:cubicBezTo>
              </a:path>
            </a:pathLst>
          </a:custGeom>
          <a:noFill/>
          <a:ln w="34925" cap="flat" cmpd="sng" algn="ctr">
            <a:solidFill>
              <a:srgbClr val="FF0000"/>
            </a:solidFill>
            <a:prstDash val="solid"/>
            <a:round/>
            <a:headEnd type="none" w="med" len="med"/>
            <a:tailEnd type="none" w="med" len="med"/>
          </a:ln>
          <a:effectLst/>
        </p:spPr>
        <p:txBody>
          <a:bodyPr rtlCol="0" anchor="ctr"/>
          <a:lstStyle/>
          <a:p>
            <a:pPr algn="ctr"/>
            <a:endParaRPr lang="en-US">
              <a:latin typeface="Gill Sans MT" panose="020B0502020104020203" pitchFamily="34" charset="77"/>
            </a:endParaRPr>
          </a:p>
        </p:txBody>
      </p:sp>
      <p:sp>
        <p:nvSpPr>
          <p:cNvPr id="111" name="Freeform 110">
            <a:extLst>
              <a:ext uri="{FF2B5EF4-FFF2-40B4-BE49-F238E27FC236}">
                <a16:creationId xmlns:a16="http://schemas.microsoft.com/office/drawing/2014/main" id="{8ADBB9E2-CF6E-1141-9B09-7109209FF631}"/>
              </a:ext>
            </a:extLst>
          </p:cNvPr>
          <p:cNvSpPr/>
          <p:nvPr/>
        </p:nvSpPr>
        <p:spPr bwMode="auto">
          <a:xfrm>
            <a:off x="7816994" y="3977873"/>
            <a:ext cx="249262" cy="1015673"/>
          </a:xfrm>
          <a:custGeom>
            <a:avLst/>
            <a:gdLst>
              <a:gd name="connsiteX0" fmla="*/ 304862 w 304862"/>
              <a:gd name="connsiteY0" fmla="*/ 0 h 4049485"/>
              <a:gd name="connsiteX1" fmla="*/ 62 w 304862"/>
              <a:gd name="connsiteY1" fmla="*/ 957943 h 4049485"/>
              <a:gd name="connsiteX2" fmla="*/ 275834 w 304862"/>
              <a:gd name="connsiteY2" fmla="*/ 2075543 h 4049485"/>
              <a:gd name="connsiteX3" fmla="*/ 14577 w 304862"/>
              <a:gd name="connsiteY3" fmla="*/ 3251200 h 4049485"/>
              <a:gd name="connsiteX4" fmla="*/ 261320 w 304862"/>
              <a:gd name="connsiteY4" fmla="*/ 4049485 h 4049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62" h="4049485">
                <a:moveTo>
                  <a:pt x="304862" y="0"/>
                </a:moveTo>
                <a:cubicBezTo>
                  <a:pt x="154881" y="306009"/>
                  <a:pt x="4900" y="612019"/>
                  <a:pt x="62" y="957943"/>
                </a:cubicBezTo>
                <a:cubicBezTo>
                  <a:pt x="-4776" y="1303867"/>
                  <a:pt x="273415" y="1693334"/>
                  <a:pt x="275834" y="2075543"/>
                </a:cubicBezTo>
                <a:cubicBezTo>
                  <a:pt x="278253" y="2457752"/>
                  <a:pt x="16996" y="2922210"/>
                  <a:pt x="14577" y="3251200"/>
                </a:cubicBezTo>
                <a:cubicBezTo>
                  <a:pt x="12158" y="3580190"/>
                  <a:pt x="220196" y="3940628"/>
                  <a:pt x="261320" y="4049485"/>
                </a:cubicBezTo>
              </a:path>
            </a:pathLst>
          </a:custGeom>
          <a:noFill/>
          <a:ln w="34925" cap="flat" cmpd="sng" algn="ctr">
            <a:solidFill>
              <a:srgbClr val="FF0000"/>
            </a:solidFill>
            <a:prstDash val="solid"/>
            <a:round/>
            <a:headEnd type="none" w="med" len="med"/>
            <a:tailEnd type="none" w="med" len="med"/>
          </a:ln>
          <a:effectLst/>
        </p:spPr>
        <p:txBody>
          <a:bodyPr rtlCol="0" anchor="ctr"/>
          <a:lstStyle/>
          <a:p>
            <a:pPr algn="ctr"/>
            <a:endParaRPr lang="en-US">
              <a:latin typeface="Gill Sans MT" panose="020B0502020104020203" pitchFamily="34" charset="77"/>
            </a:endParaRPr>
          </a:p>
        </p:txBody>
      </p:sp>
      <p:pic>
        <p:nvPicPr>
          <p:cNvPr id="41" name="Picture 8" descr="Image result for node.js">
            <a:extLst>
              <a:ext uri="{FF2B5EF4-FFF2-40B4-BE49-F238E27FC236}">
                <a16:creationId xmlns:a16="http://schemas.microsoft.com/office/drawing/2014/main" id="{F2ABA8F7-8C48-CA45-BEA1-5197C85C180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3836" y="-87259"/>
            <a:ext cx="1801891" cy="900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472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4" grpId="0" animBg="1"/>
      <p:bldP spid="85" grpId="0"/>
      <p:bldP spid="86" grpId="0" animBg="1"/>
      <p:bldP spid="87" grpId="0"/>
      <p:bldP spid="88" grpId="0" animBg="1"/>
      <p:bldP spid="89" grpId="0"/>
      <p:bldP spid="6" grpId="0"/>
      <p:bldP spid="90" grpId="0"/>
      <p:bldP spid="91" grpId="0" animBg="1"/>
      <p:bldP spid="92" grpId="0" animBg="1"/>
      <p:bldP spid="93" grpId="0" animBg="1"/>
      <p:bldP spid="94" grpId="0" animBg="1"/>
      <p:bldP spid="95" grpId="0" animBg="1"/>
      <p:bldP spid="7" grpId="0" animBg="1"/>
      <p:bldP spid="12" grpId="0"/>
      <p:bldP spid="100" grpId="0"/>
      <p:bldP spid="102" grpId="0"/>
      <p:bldP spid="15" grpId="0"/>
      <p:bldP spid="18" grpId="0"/>
      <p:bldP spid="105" grpId="0" animBg="1"/>
      <p:bldP spid="21" grpId="0" animBg="1"/>
      <p:bldP spid="23" grpId="0"/>
      <p:bldP spid="108" grpId="0" animBg="1"/>
      <p:bldP spid="109" grpId="0" animBg="1"/>
      <p:bldP spid="110" grpId="0" animBg="1"/>
      <p:bldP spid="1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CD6D0F-1483-A240-8019-622E22A80EB7}"/>
              </a:ext>
            </a:extLst>
          </p:cNvPr>
          <p:cNvSpPr>
            <a:spLocks noGrp="1"/>
          </p:cNvSpPr>
          <p:nvPr>
            <p:ph type="title"/>
          </p:nvPr>
        </p:nvSpPr>
        <p:spPr/>
        <p:txBody>
          <a:bodyPr/>
          <a:lstStyle/>
          <a:p>
            <a:r>
              <a:rPr lang="en-US" dirty="0"/>
              <a:t>Prototype behavior</a:t>
            </a:r>
          </a:p>
        </p:txBody>
      </p:sp>
      <p:graphicFrame>
        <p:nvGraphicFramePr>
          <p:cNvPr id="6" name="Chart 5">
            <a:extLst>
              <a:ext uri="{FF2B5EF4-FFF2-40B4-BE49-F238E27FC236}">
                <a16:creationId xmlns:a16="http://schemas.microsoft.com/office/drawing/2014/main" id="{83A5B48A-2240-4C4E-8013-DF8B76609D78}"/>
              </a:ext>
            </a:extLst>
          </p:cNvPr>
          <p:cNvGraphicFramePr>
            <a:graphicFrameLocks/>
          </p:cNvGraphicFramePr>
          <p:nvPr/>
        </p:nvGraphicFramePr>
        <p:xfrm>
          <a:off x="0" y="1125375"/>
          <a:ext cx="8778240" cy="5614416"/>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Arrow Connector 3">
            <a:extLst>
              <a:ext uri="{FF2B5EF4-FFF2-40B4-BE49-F238E27FC236}">
                <a16:creationId xmlns:a16="http://schemas.microsoft.com/office/drawing/2014/main" id="{0F03089A-0ADA-DA45-911B-35DCD4811C90}"/>
              </a:ext>
            </a:extLst>
          </p:cNvPr>
          <p:cNvCxnSpPr>
            <a:cxnSpLocks/>
          </p:cNvCxnSpPr>
          <p:nvPr/>
        </p:nvCxnSpPr>
        <p:spPr bwMode="auto">
          <a:xfrm>
            <a:off x="3695853" y="1437006"/>
            <a:ext cx="304429" cy="1553344"/>
          </a:xfrm>
          <a:prstGeom prst="straightConnector1">
            <a:avLst/>
          </a:prstGeom>
          <a:noFill/>
          <a:ln w="38100" cap="flat" cmpd="sng" algn="ctr">
            <a:solidFill>
              <a:schemeClr val="tx1"/>
            </a:solidFill>
            <a:prstDash val="solid"/>
            <a:round/>
            <a:headEnd type="none" w="med" len="med"/>
            <a:tailEnd type="triangle"/>
          </a:ln>
          <a:effectLst/>
        </p:spPr>
      </p:cxnSp>
      <p:sp>
        <p:nvSpPr>
          <p:cNvPr id="5" name="TextBox 4">
            <a:extLst>
              <a:ext uri="{FF2B5EF4-FFF2-40B4-BE49-F238E27FC236}">
                <a16:creationId xmlns:a16="http://schemas.microsoft.com/office/drawing/2014/main" id="{0E6187E2-5ECD-6F47-837C-8ADCD8D2AEA6}"/>
              </a:ext>
            </a:extLst>
          </p:cNvPr>
          <p:cNvSpPr txBox="1"/>
          <p:nvPr/>
        </p:nvSpPr>
        <p:spPr>
          <a:xfrm>
            <a:off x="1954030" y="944290"/>
            <a:ext cx="3483646" cy="443648"/>
          </a:xfrm>
          <a:prstGeom prst="rect">
            <a:avLst/>
          </a:prstGeom>
          <a:noFill/>
          <a:ln>
            <a:noFill/>
          </a:ln>
        </p:spPr>
        <p:txBody>
          <a:bodyPr wrap="none" rtlCol="0">
            <a:spAutoFit/>
          </a:bodyPr>
          <a:lstStyle/>
          <a:p>
            <a:r>
              <a:rPr lang="en-US" sz="2800" i="1">
                <a:latin typeface="Calibri" panose="020F0502020204030204" pitchFamily="34" charset="0"/>
                <a:cs typeface="Calibri" panose="020F0502020204030204" pitchFamily="34" charset="0"/>
              </a:rPr>
              <a:t>Malicious</a:t>
            </a:r>
            <a:r>
              <a:rPr lang="en-US" sz="2800" i="1">
                <a:latin typeface="Gill Sans MT" panose="020B0502020104020203" pitchFamily="34" charset="77"/>
              </a:rPr>
              <a:t> input injected</a:t>
            </a:r>
          </a:p>
        </p:txBody>
      </p:sp>
      <p:pic>
        <p:nvPicPr>
          <p:cNvPr id="12" name="Insecure">
            <a:extLst>
              <a:ext uri="{FF2B5EF4-FFF2-40B4-BE49-F238E27FC236}">
                <a16:creationId xmlns:a16="http://schemas.microsoft.com/office/drawing/2014/main" id="{3331D3A9-A021-A54C-9CDC-68AC14958D4C}"/>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348" b="96522" l="5822" r="93836">
                        <a14:foregroundMark x1="48630" y1="9130" x2="14041" y2="82609"/>
                        <a14:foregroundMark x1="14041" y1="82609" x2="76370" y2="95652"/>
                        <a14:foregroundMark x1="76370" y1="95652" x2="55479" y2="16522"/>
                        <a14:foregroundMark x1="55479" y1="16522" x2="48630" y2="91739"/>
                        <a14:foregroundMark x1="685" y1="96522" x2="75000" y2="96522"/>
                        <a14:foregroundMark x1="75000" y1="96522" x2="93836" y2="93478"/>
                        <a14:foregroundMark x1="5822" y1="89565" x2="77740" y2="94348"/>
                        <a14:foregroundMark x1="46918" y1="4348" x2="52740" y2="4348"/>
                      </a14:backgroundRemoval>
                    </a14:imgEffect>
                  </a14:imgLayer>
                </a14:imgProps>
              </a:ext>
              <a:ext uri="{28A0092B-C50C-407E-A947-70E740481C1C}">
                <a14:useLocalDpi xmlns:a14="http://schemas.microsoft.com/office/drawing/2010/main"/>
              </a:ext>
            </a:extLst>
          </a:blip>
          <a:stretch>
            <a:fillRect/>
          </a:stretch>
        </p:blipFill>
        <p:spPr>
          <a:xfrm>
            <a:off x="4782942" y="4882763"/>
            <a:ext cx="896758" cy="706730"/>
          </a:xfrm>
          <a:prstGeom prst="rect">
            <a:avLst/>
          </a:prstGeom>
        </p:spPr>
      </p:pic>
    </p:spTree>
    <p:extLst>
      <p:ext uri="{BB962C8B-B14F-4D97-AF65-F5344CB8AC3E}">
        <p14:creationId xmlns:p14="http://schemas.microsoft.com/office/powerpoint/2010/main" val="3757908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CD6D0F-1483-A240-8019-622E22A80EB7}"/>
              </a:ext>
            </a:extLst>
          </p:cNvPr>
          <p:cNvSpPr>
            <a:spLocks noGrp="1"/>
          </p:cNvSpPr>
          <p:nvPr>
            <p:ph type="title"/>
          </p:nvPr>
        </p:nvSpPr>
        <p:spPr/>
        <p:txBody>
          <a:bodyPr/>
          <a:lstStyle/>
          <a:p>
            <a:r>
              <a:rPr lang="en-US"/>
              <a:t>Prototype behavior</a:t>
            </a:r>
          </a:p>
        </p:txBody>
      </p:sp>
      <p:graphicFrame>
        <p:nvGraphicFramePr>
          <p:cNvPr id="6" name="Chart 5">
            <a:extLst>
              <a:ext uri="{FF2B5EF4-FFF2-40B4-BE49-F238E27FC236}">
                <a16:creationId xmlns:a16="http://schemas.microsoft.com/office/drawing/2014/main" id="{83A5B48A-2240-4C4E-8013-DF8B76609D78}"/>
              </a:ext>
            </a:extLst>
          </p:cNvPr>
          <p:cNvGraphicFramePr>
            <a:graphicFrameLocks/>
          </p:cNvGraphicFramePr>
          <p:nvPr/>
        </p:nvGraphicFramePr>
        <p:xfrm>
          <a:off x="0" y="1125375"/>
          <a:ext cx="8778240" cy="5614416"/>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Arrow Connector 3">
            <a:extLst>
              <a:ext uri="{FF2B5EF4-FFF2-40B4-BE49-F238E27FC236}">
                <a16:creationId xmlns:a16="http://schemas.microsoft.com/office/drawing/2014/main" id="{0F03089A-0ADA-DA45-911B-35DCD4811C90}"/>
              </a:ext>
            </a:extLst>
          </p:cNvPr>
          <p:cNvCxnSpPr>
            <a:cxnSpLocks/>
          </p:cNvCxnSpPr>
          <p:nvPr/>
        </p:nvCxnSpPr>
        <p:spPr bwMode="auto">
          <a:xfrm>
            <a:off x="3695853" y="1437006"/>
            <a:ext cx="304429" cy="1553344"/>
          </a:xfrm>
          <a:prstGeom prst="straightConnector1">
            <a:avLst/>
          </a:prstGeom>
          <a:noFill/>
          <a:ln w="38100" cap="flat" cmpd="sng" algn="ctr">
            <a:solidFill>
              <a:schemeClr val="tx1"/>
            </a:solidFill>
            <a:prstDash val="solid"/>
            <a:round/>
            <a:headEnd type="none" w="med" len="med"/>
            <a:tailEnd type="triangle"/>
          </a:ln>
          <a:effectLst/>
        </p:spPr>
      </p:cxnSp>
      <p:sp>
        <p:nvSpPr>
          <p:cNvPr id="5" name="TextBox 4">
            <a:extLst>
              <a:ext uri="{FF2B5EF4-FFF2-40B4-BE49-F238E27FC236}">
                <a16:creationId xmlns:a16="http://schemas.microsoft.com/office/drawing/2014/main" id="{0E6187E2-5ECD-6F47-837C-8ADCD8D2AEA6}"/>
              </a:ext>
            </a:extLst>
          </p:cNvPr>
          <p:cNvSpPr txBox="1"/>
          <p:nvPr/>
        </p:nvSpPr>
        <p:spPr>
          <a:xfrm>
            <a:off x="1954030" y="944290"/>
            <a:ext cx="3483646" cy="443648"/>
          </a:xfrm>
          <a:prstGeom prst="rect">
            <a:avLst/>
          </a:prstGeom>
          <a:noFill/>
          <a:ln>
            <a:noFill/>
          </a:ln>
        </p:spPr>
        <p:txBody>
          <a:bodyPr wrap="none" rtlCol="0">
            <a:spAutoFit/>
          </a:bodyPr>
          <a:lstStyle/>
          <a:p>
            <a:r>
              <a:rPr lang="en-US" sz="2800" i="1">
                <a:latin typeface="Calibri" panose="020F0502020204030204" pitchFamily="34" charset="0"/>
                <a:cs typeface="Calibri" panose="020F0502020204030204" pitchFamily="34" charset="0"/>
              </a:rPr>
              <a:t>Malicious</a:t>
            </a:r>
            <a:r>
              <a:rPr lang="en-US" sz="2800" i="1">
                <a:latin typeface="Gill Sans MT" panose="020B0502020104020203" pitchFamily="34" charset="77"/>
              </a:rPr>
              <a:t> input injected</a:t>
            </a:r>
          </a:p>
        </p:txBody>
      </p:sp>
      <p:cxnSp>
        <p:nvCxnSpPr>
          <p:cNvPr id="11" name="Straight Arrow Connector 10">
            <a:extLst>
              <a:ext uri="{FF2B5EF4-FFF2-40B4-BE49-F238E27FC236}">
                <a16:creationId xmlns:a16="http://schemas.microsoft.com/office/drawing/2014/main" id="{CE908604-8B09-634B-867D-AA2A6D31F3D0}"/>
              </a:ext>
            </a:extLst>
          </p:cNvPr>
          <p:cNvCxnSpPr>
            <a:cxnSpLocks/>
          </p:cNvCxnSpPr>
          <p:nvPr/>
        </p:nvCxnSpPr>
        <p:spPr bwMode="auto">
          <a:xfrm flipH="1" flipV="1">
            <a:off x="4558455" y="2888343"/>
            <a:ext cx="448974" cy="1132114"/>
          </a:xfrm>
          <a:prstGeom prst="straightConnector1">
            <a:avLst/>
          </a:prstGeom>
          <a:noFill/>
          <a:ln w="38100" cap="flat" cmpd="sng" algn="ctr">
            <a:solidFill>
              <a:schemeClr val="tx1"/>
            </a:solidFill>
            <a:prstDash val="solid"/>
            <a:round/>
            <a:headEnd type="none" w="med" len="med"/>
            <a:tailEnd type="triangle"/>
          </a:ln>
          <a:effectLst/>
        </p:spPr>
      </p:cxnSp>
      <p:sp>
        <p:nvSpPr>
          <p:cNvPr id="14" name="TextBox 13">
            <a:extLst>
              <a:ext uri="{FF2B5EF4-FFF2-40B4-BE49-F238E27FC236}">
                <a16:creationId xmlns:a16="http://schemas.microsoft.com/office/drawing/2014/main" id="{39E53F09-6E80-CF49-8BBF-CB95285328AD}"/>
              </a:ext>
            </a:extLst>
          </p:cNvPr>
          <p:cNvSpPr txBox="1"/>
          <p:nvPr/>
        </p:nvSpPr>
        <p:spPr>
          <a:xfrm>
            <a:off x="4299079" y="4038509"/>
            <a:ext cx="4354590" cy="400687"/>
          </a:xfrm>
          <a:prstGeom prst="rect">
            <a:avLst/>
          </a:prstGeom>
          <a:noFill/>
          <a:ln>
            <a:noFill/>
          </a:ln>
        </p:spPr>
        <p:txBody>
          <a:bodyPr wrap="none" rtlCol="0">
            <a:spAutoFit/>
          </a:bodyPr>
          <a:lstStyle/>
          <a:p>
            <a:r>
              <a:rPr lang="en-US" sz="2400" i="1">
                <a:latin typeface="Courier" pitchFamily="2" charset="0"/>
              </a:rPr>
              <a:t>TimeoutException</a:t>
            </a:r>
            <a:r>
              <a:rPr lang="en-US" sz="2400" i="1">
                <a:latin typeface="Gill Sans MT" panose="020B0502020104020203" pitchFamily="34" charset="77"/>
              </a:rPr>
              <a:t> delivered</a:t>
            </a:r>
          </a:p>
        </p:txBody>
      </p:sp>
      <p:pic>
        <p:nvPicPr>
          <p:cNvPr id="12" name="Insecure">
            <a:extLst>
              <a:ext uri="{FF2B5EF4-FFF2-40B4-BE49-F238E27FC236}">
                <a16:creationId xmlns:a16="http://schemas.microsoft.com/office/drawing/2014/main" id="{3331D3A9-A021-A54C-9CDC-68AC14958D4C}"/>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348" b="96522" l="5822" r="93836">
                        <a14:foregroundMark x1="48630" y1="9130" x2="14041" y2="82609"/>
                        <a14:foregroundMark x1="14041" y1="82609" x2="76370" y2="95652"/>
                        <a14:foregroundMark x1="76370" y1="95652" x2="55479" y2="16522"/>
                        <a14:foregroundMark x1="55479" y1="16522" x2="48630" y2="91739"/>
                        <a14:foregroundMark x1="685" y1="96522" x2="75000" y2="96522"/>
                        <a14:foregroundMark x1="75000" y1="96522" x2="93836" y2="93478"/>
                        <a14:foregroundMark x1="5822" y1="89565" x2="77740" y2="94348"/>
                        <a14:foregroundMark x1="46918" y1="4348" x2="52740" y2="4348"/>
                      </a14:backgroundRemoval>
                    </a14:imgEffect>
                  </a14:imgLayer>
                </a14:imgProps>
              </a:ext>
              <a:ext uri="{28A0092B-C50C-407E-A947-70E740481C1C}">
                <a14:useLocalDpi xmlns:a14="http://schemas.microsoft.com/office/drawing/2010/main"/>
              </a:ext>
            </a:extLst>
          </a:blip>
          <a:stretch>
            <a:fillRect/>
          </a:stretch>
        </p:blipFill>
        <p:spPr>
          <a:xfrm>
            <a:off x="4782942" y="4882763"/>
            <a:ext cx="896758" cy="706730"/>
          </a:xfrm>
          <a:prstGeom prst="rect">
            <a:avLst/>
          </a:prstGeom>
        </p:spPr>
      </p:pic>
      <p:pic>
        <p:nvPicPr>
          <p:cNvPr id="13" name="Defense" descr="A close up of a logo&#10;&#10;Description automatically generated">
            <a:extLst>
              <a:ext uri="{FF2B5EF4-FFF2-40B4-BE49-F238E27FC236}">
                <a16:creationId xmlns:a16="http://schemas.microsoft.com/office/drawing/2014/main" id="{84DBA9EC-6723-844B-84E1-BF923FD6053A}"/>
              </a:ext>
            </a:extLst>
          </p:cNvPr>
          <p:cNvPicPr>
            <a:picLocks noChangeAspect="1"/>
          </p:cNvPicPr>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8415316" y="3804975"/>
            <a:ext cx="628205" cy="706730"/>
          </a:xfrm>
          <a:prstGeom prst="rect">
            <a:avLst/>
          </a:prstGeom>
        </p:spPr>
      </p:pic>
    </p:spTree>
    <p:extLst>
      <p:ext uri="{BB962C8B-B14F-4D97-AF65-F5344CB8AC3E}">
        <p14:creationId xmlns:p14="http://schemas.microsoft.com/office/powerpoint/2010/main" val="3663662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9" presetClass="emph" presetSubtype="0" grpId="0" nodeType="withEffect">
                                  <p:stCondLst>
                                    <p:cond delay="0"/>
                                  </p:stCondLst>
                                  <p:childTnLst>
                                    <p:set>
                                      <p:cBhvr>
                                        <p:cTn id="12" dur="indefinite"/>
                                        <p:tgtEl>
                                          <p:spTgt spid="5"/>
                                        </p:tgtEl>
                                        <p:attrNameLst>
                                          <p:attrName>style.opacity</p:attrName>
                                        </p:attrNameLst>
                                      </p:cBhvr>
                                      <p:to>
                                        <p:strVal val="0.5"/>
                                      </p:to>
                                    </p:set>
                                    <p:animEffect filter="image" prLst="opacity: 0.5">
                                      <p:cBhvr rctx="IE">
                                        <p:cTn id="13" dur="indefinite"/>
                                        <p:tgtEl>
                                          <p:spTgt spid="5"/>
                                        </p:tgtEl>
                                      </p:cBhvr>
                                    </p:animEffect>
                                  </p:childTnLst>
                                </p:cTn>
                              </p:par>
                              <p:par>
                                <p:cTn id="14" presetID="9" presetClass="emph" presetSubtype="0" nodeType="withEffect">
                                  <p:stCondLst>
                                    <p:cond delay="0"/>
                                  </p:stCondLst>
                                  <p:childTnLst>
                                    <p:set>
                                      <p:cBhvr>
                                        <p:cTn id="15" dur="indefinite"/>
                                        <p:tgtEl>
                                          <p:spTgt spid="4"/>
                                        </p:tgtEl>
                                        <p:attrNameLst>
                                          <p:attrName>style.opacity</p:attrName>
                                        </p:attrNameLst>
                                      </p:cBhvr>
                                      <p:to>
                                        <p:strVal val="0.5"/>
                                      </p:to>
                                    </p:set>
                                    <p:animEffect filter="image" prLst="opacity: 0.5">
                                      <p:cBhvr rctx="IE">
                                        <p:cTn id="16" dur="indefinite"/>
                                        <p:tgtEl>
                                          <p:spTgt spid="4"/>
                                        </p:tgtEl>
                                      </p:cBhvr>
                                    </p:animEffect>
                                  </p:childTnLst>
                                </p:cTn>
                              </p:par>
                              <p:par>
                                <p:cTn id="17" presetID="9" presetClass="emph" presetSubtype="0" nodeType="withEffect">
                                  <p:stCondLst>
                                    <p:cond delay="0"/>
                                  </p:stCondLst>
                                  <p:childTnLst>
                                    <p:set>
                                      <p:cBhvr>
                                        <p:cTn id="18" dur="indefinite"/>
                                        <p:tgtEl>
                                          <p:spTgt spid="12"/>
                                        </p:tgtEl>
                                        <p:attrNameLst>
                                          <p:attrName>style.opacity</p:attrName>
                                        </p:attrNameLst>
                                      </p:cBhvr>
                                      <p:to>
                                        <p:strVal val="0.5"/>
                                      </p:to>
                                    </p:set>
                                    <p:animEffect filter="image" prLst="opacity: 0.5">
                                      <p:cBhvr rctx="IE">
                                        <p:cTn id="19"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19462-36EB-9747-BC99-FDE20422E257}"/>
              </a:ext>
            </a:extLst>
          </p:cNvPr>
          <p:cNvSpPr>
            <a:spLocks noGrp="1"/>
          </p:cNvSpPr>
          <p:nvPr>
            <p:ph type="title"/>
          </p:nvPr>
        </p:nvSpPr>
        <p:spPr/>
        <p:txBody>
          <a:bodyPr/>
          <a:lstStyle/>
          <a:p>
            <a:r>
              <a:rPr lang="en-US" b="1" i="1" dirty="0"/>
              <a:t>Defeating</a:t>
            </a:r>
            <a:r>
              <a:rPr lang="en-US" i="1" dirty="0"/>
              <a:t> ReDoS</a:t>
            </a:r>
            <a:r>
              <a:rPr lang="en-US" dirty="0"/>
              <a:t>: The solution space</a:t>
            </a:r>
          </a:p>
        </p:txBody>
      </p:sp>
      <p:pic>
        <p:nvPicPr>
          <p:cNvPr id="6" name="Engine" descr="Image result for locomotive cartoon">
            <a:extLst>
              <a:ext uri="{FF2B5EF4-FFF2-40B4-BE49-F238E27FC236}">
                <a16:creationId xmlns:a16="http://schemas.microsoft.com/office/drawing/2014/main" id="{473D1BBB-42C4-3B41-BB4A-CB69CC4ECAF2}"/>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5831240" y="5414166"/>
            <a:ext cx="1347185" cy="1453214"/>
          </a:xfrm>
          <a:prstGeom prst="rect">
            <a:avLst/>
          </a:prstGeom>
          <a:noFill/>
          <a:extLst>
            <a:ext uri="{909E8E84-426E-40DD-AFC4-6F175D3DCCD1}">
              <a14:hiddenFill xmlns:a14="http://schemas.microsoft.com/office/drawing/2010/main">
                <a:solidFill>
                  <a:srgbClr val="FFFFFF"/>
                </a:solidFill>
              </a14:hiddenFill>
            </a:ext>
          </a:extLst>
        </p:spPr>
      </p:pic>
      <p:pic>
        <p:nvPicPr>
          <p:cNvPr id="7" name="Software">
            <a:extLst>
              <a:ext uri="{FF2B5EF4-FFF2-40B4-BE49-F238E27FC236}">
                <a16:creationId xmlns:a16="http://schemas.microsoft.com/office/drawing/2014/main" id="{1C9D0664-8A3A-CB41-912B-9CC84F2D2ABA}"/>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t="15672" b="8243"/>
          <a:stretch/>
        </p:blipFill>
        <p:spPr>
          <a:xfrm>
            <a:off x="5339288" y="3640556"/>
            <a:ext cx="2331091" cy="1773610"/>
          </a:xfrm>
          <a:prstGeom prst="rect">
            <a:avLst/>
          </a:prstGeom>
        </p:spPr>
      </p:pic>
      <p:sp>
        <p:nvSpPr>
          <p:cNvPr id="8" name="Line 66">
            <a:extLst>
              <a:ext uri="{FF2B5EF4-FFF2-40B4-BE49-F238E27FC236}">
                <a16:creationId xmlns:a16="http://schemas.microsoft.com/office/drawing/2014/main" id="{28EC5526-67DC-B548-8E26-1F43D64B0685}"/>
              </a:ext>
            </a:extLst>
          </p:cNvPr>
          <p:cNvSpPr>
            <a:spLocks noChangeShapeType="1"/>
          </p:cNvSpPr>
          <p:nvPr/>
        </p:nvSpPr>
        <p:spPr bwMode="auto">
          <a:xfrm flipV="1">
            <a:off x="5339288" y="5439806"/>
            <a:ext cx="2331092" cy="0"/>
          </a:xfrm>
          <a:prstGeom prst="line">
            <a:avLst/>
          </a:prstGeom>
          <a:noFill/>
          <a:ln w="38100">
            <a:solidFill>
              <a:schemeClr val="accent3"/>
            </a:solidFill>
            <a:miter lim="800000"/>
            <a:headEnd/>
            <a:tailEnd/>
          </a:ln>
          <a:effectLst/>
        </p:spPr>
        <p:txBody>
          <a:bodyPr wrap="none"/>
          <a:lstStyle/>
          <a:p>
            <a:endParaRPr lang="ko-KR" altLang="en-US"/>
          </a:p>
        </p:txBody>
      </p:sp>
      <p:sp>
        <p:nvSpPr>
          <p:cNvPr id="22" name="Rectangle 21">
            <a:extLst>
              <a:ext uri="{FF2B5EF4-FFF2-40B4-BE49-F238E27FC236}">
                <a16:creationId xmlns:a16="http://schemas.microsoft.com/office/drawing/2014/main" id="{82D18F06-F3D6-0045-B634-1FCA30104F5E}"/>
              </a:ext>
            </a:extLst>
          </p:cNvPr>
          <p:cNvSpPr/>
          <p:nvPr/>
        </p:nvSpPr>
        <p:spPr>
          <a:xfrm>
            <a:off x="1701295" y="4088777"/>
            <a:ext cx="2975495" cy="387798"/>
          </a:xfrm>
          <a:prstGeom prst="rect">
            <a:avLst/>
          </a:prstGeom>
        </p:spPr>
        <p:txBody>
          <a:bodyPr wrap="none">
            <a:spAutoFit/>
          </a:bodyPr>
          <a:lstStyle/>
          <a:p>
            <a:r>
              <a:rPr lang="en-US" sz="2400" kern="0" dirty="0"/>
              <a:t>2:</a:t>
            </a:r>
            <a:r>
              <a:rPr lang="en-US" sz="2400" kern="0" dirty="0">
                <a:solidFill>
                  <a:schemeClr val="bg1"/>
                </a:solidFill>
              </a:rPr>
              <a:t> </a:t>
            </a:r>
            <a:r>
              <a:rPr lang="en-US" sz="2400" kern="0" dirty="0"/>
              <a:t>Change the regex</a:t>
            </a:r>
            <a:endParaRPr lang="en-US" sz="2400" dirty="0"/>
          </a:p>
        </p:txBody>
      </p:sp>
      <p:sp>
        <p:nvSpPr>
          <p:cNvPr id="23" name="Rectangle 22">
            <a:extLst>
              <a:ext uri="{FF2B5EF4-FFF2-40B4-BE49-F238E27FC236}">
                <a16:creationId xmlns:a16="http://schemas.microsoft.com/office/drawing/2014/main" id="{B1704020-9CE0-C344-919B-733CAD95AE7E}"/>
              </a:ext>
            </a:extLst>
          </p:cNvPr>
          <p:cNvSpPr/>
          <p:nvPr/>
        </p:nvSpPr>
        <p:spPr>
          <a:xfrm>
            <a:off x="1701295" y="5975428"/>
            <a:ext cx="3712876" cy="387798"/>
          </a:xfrm>
          <a:prstGeom prst="rect">
            <a:avLst/>
          </a:prstGeom>
        </p:spPr>
        <p:txBody>
          <a:bodyPr wrap="none">
            <a:spAutoFit/>
          </a:bodyPr>
          <a:lstStyle/>
          <a:p>
            <a:r>
              <a:rPr lang="en-US" sz="2400" kern="0" dirty="0"/>
              <a:t>4: Speed up regex engine</a:t>
            </a:r>
            <a:endParaRPr lang="en-US" sz="2400" dirty="0"/>
          </a:p>
        </p:txBody>
      </p:sp>
      <p:sp>
        <p:nvSpPr>
          <p:cNvPr id="24" name="Rectangle 23">
            <a:extLst>
              <a:ext uri="{FF2B5EF4-FFF2-40B4-BE49-F238E27FC236}">
                <a16:creationId xmlns:a16="http://schemas.microsoft.com/office/drawing/2014/main" id="{8659E845-660D-4549-86CE-2DDCB73BCF82}"/>
              </a:ext>
            </a:extLst>
          </p:cNvPr>
          <p:cNvSpPr/>
          <p:nvPr/>
        </p:nvSpPr>
        <p:spPr>
          <a:xfrm>
            <a:off x="1701295" y="4547252"/>
            <a:ext cx="3762568" cy="387798"/>
          </a:xfrm>
          <a:prstGeom prst="rect">
            <a:avLst/>
          </a:prstGeom>
        </p:spPr>
        <p:txBody>
          <a:bodyPr wrap="none">
            <a:spAutoFit/>
          </a:bodyPr>
          <a:lstStyle/>
          <a:p>
            <a:r>
              <a:rPr lang="en-US" sz="2400" kern="0" dirty="0"/>
              <a:t>3: Substitute regex engine</a:t>
            </a:r>
            <a:endParaRPr lang="en-US" sz="2400" dirty="0"/>
          </a:p>
        </p:txBody>
      </p:sp>
      <p:sp>
        <p:nvSpPr>
          <p:cNvPr id="25" name="Rectangle 24">
            <a:extLst>
              <a:ext uri="{FF2B5EF4-FFF2-40B4-BE49-F238E27FC236}">
                <a16:creationId xmlns:a16="http://schemas.microsoft.com/office/drawing/2014/main" id="{CCC662FF-5DBB-6C47-BD82-9B38DDFEBF75}"/>
              </a:ext>
            </a:extLst>
          </p:cNvPr>
          <p:cNvSpPr/>
          <p:nvPr/>
        </p:nvSpPr>
        <p:spPr>
          <a:xfrm>
            <a:off x="2972354" y="5261340"/>
            <a:ext cx="2101857" cy="387798"/>
          </a:xfrm>
          <a:prstGeom prst="rect">
            <a:avLst/>
          </a:prstGeom>
        </p:spPr>
        <p:txBody>
          <a:bodyPr wrap="none">
            <a:spAutoFit/>
          </a:bodyPr>
          <a:lstStyle/>
          <a:p>
            <a:r>
              <a:rPr lang="en-US" sz="2400" kern="0" dirty="0"/>
              <a:t>1: Safeguards</a:t>
            </a:r>
            <a:endParaRPr lang="en-US" sz="2400" dirty="0"/>
          </a:p>
        </p:txBody>
      </p:sp>
      <p:cxnSp>
        <p:nvCxnSpPr>
          <p:cNvPr id="27" name="Straight Connector 26">
            <a:extLst>
              <a:ext uri="{FF2B5EF4-FFF2-40B4-BE49-F238E27FC236}">
                <a16:creationId xmlns:a16="http://schemas.microsoft.com/office/drawing/2014/main" id="{68EE5133-F6AE-684B-96F9-B622DD7F46CF}"/>
              </a:ext>
            </a:extLst>
          </p:cNvPr>
          <p:cNvCxnSpPr>
            <a:stCxn id="25" idx="3"/>
          </p:cNvCxnSpPr>
          <p:nvPr/>
        </p:nvCxnSpPr>
        <p:spPr bwMode="auto">
          <a:xfrm flipV="1">
            <a:off x="5074211" y="5118219"/>
            <a:ext cx="334068" cy="337020"/>
          </a:xfrm>
          <a:prstGeom prst="line">
            <a:avLst/>
          </a:prstGeom>
          <a:noFill/>
          <a:ln w="19050"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4ED70B6-AD6A-F548-A0CB-E2A23A16687D}"/>
              </a:ext>
            </a:extLst>
          </p:cNvPr>
          <p:cNvCxnSpPr>
            <a:cxnSpLocks/>
            <a:stCxn id="25" idx="3"/>
          </p:cNvCxnSpPr>
          <p:nvPr/>
        </p:nvCxnSpPr>
        <p:spPr bwMode="auto">
          <a:xfrm>
            <a:off x="5074211" y="5455239"/>
            <a:ext cx="338328" cy="338328"/>
          </a:xfrm>
          <a:prstGeom prst="line">
            <a:avLst/>
          </a:prstGeom>
          <a:noFill/>
          <a:ln w="19050" cap="flat" cmpd="sng" algn="ctr">
            <a:solidFill>
              <a:schemeClr val="tx1"/>
            </a:solidFill>
            <a:prstDash val="solid"/>
            <a:round/>
            <a:headEnd type="none" w="med" len="med"/>
            <a:tailEnd type="none" w="med" len="med"/>
          </a:ln>
          <a:effectLst/>
        </p:spPr>
      </p:cxnSp>
      <p:sp>
        <p:nvSpPr>
          <p:cNvPr id="26" name="Content Placeholder 8">
            <a:extLst>
              <a:ext uri="{FF2B5EF4-FFF2-40B4-BE49-F238E27FC236}">
                <a16:creationId xmlns:a16="http://schemas.microsoft.com/office/drawing/2014/main" id="{1408A1D5-177C-724E-BC46-33B1FFA8D0D0}"/>
              </a:ext>
            </a:extLst>
          </p:cNvPr>
          <p:cNvSpPr txBox="1">
            <a:spLocks/>
          </p:cNvSpPr>
          <p:nvPr/>
        </p:nvSpPr>
        <p:spPr bwMode="auto">
          <a:xfrm>
            <a:off x="509717" y="1594827"/>
            <a:ext cx="1752602" cy="1276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rgbClr val="000000"/>
              </a:buClr>
              <a:buSzPct val="120000"/>
              <a:buFont typeface="Times" pitchFamily="18" charset="0"/>
              <a:buChar char="•"/>
              <a:defRPr sz="3200" b="0">
                <a:solidFill>
                  <a:srgbClr val="050523"/>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lr>
                <a:srgbClr val="000000"/>
              </a:buClr>
              <a:buSzPct val="120000"/>
              <a:buFont typeface="Times" pitchFamily="18" charset="0"/>
              <a:buChar char="•"/>
              <a:defRPr sz="2000">
                <a:solidFill>
                  <a:srgbClr val="050523"/>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Clr>
                <a:srgbClr val="000000"/>
              </a:buClr>
              <a:buSzPct val="120000"/>
              <a:buFont typeface="Calibri" pitchFamily="34" charset="0"/>
              <a:buChar char="−"/>
              <a:defRPr sz="1800">
                <a:solidFill>
                  <a:srgbClr val="050523"/>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9pPr>
          </a:lstStyle>
          <a:p>
            <a:pPr marL="0" indent="0">
              <a:lnSpc>
                <a:spcPct val="100000"/>
              </a:lnSpc>
              <a:buFont typeface="Times" pitchFamily="18" charset="0"/>
              <a:buNone/>
            </a:pPr>
            <a:r>
              <a:rPr lang="en-US" b="1" kern="0" dirty="0"/>
              <a:t>ReDoS</a:t>
            </a:r>
            <a:r>
              <a:rPr lang="en-US" kern="0" dirty="0"/>
              <a:t>  = </a:t>
            </a:r>
          </a:p>
        </p:txBody>
      </p:sp>
      <p:sp>
        <p:nvSpPr>
          <p:cNvPr id="29" name="Rectangle 28">
            <a:extLst>
              <a:ext uri="{FF2B5EF4-FFF2-40B4-BE49-F238E27FC236}">
                <a16:creationId xmlns:a16="http://schemas.microsoft.com/office/drawing/2014/main" id="{CDAB9107-EBE5-694D-B4F0-701D879BDA5C}"/>
              </a:ext>
            </a:extLst>
          </p:cNvPr>
          <p:cNvSpPr/>
          <p:nvPr/>
        </p:nvSpPr>
        <p:spPr>
          <a:xfrm>
            <a:off x="2800350" y="957907"/>
            <a:ext cx="6128673" cy="2591479"/>
          </a:xfrm>
          <a:prstGeom prst="rect">
            <a:avLst/>
          </a:prstGeom>
        </p:spPr>
        <p:txBody>
          <a:bodyPr wrap="square">
            <a:spAutoFit/>
          </a:bodyPr>
          <a:lstStyle/>
          <a:p>
            <a:pPr>
              <a:lnSpc>
                <a:spcPct val="100000"/>
              </a:lnSpc>
            </a:pPr>
            <a:r>
              <a:rPr lang="en-US" sz="2800" kern="0" dirty="0"/>
              <a:t>Web service</a:t>
            </a:r>
          </a:p>
          <a:p>
            <a:pPr>
              <a:lnSpc>
                <a:spcPct val="100000"/>
              </a:lnSpc>
            </a:pPr>
            <a:r>
              <a:rPr lang="en-US" sz="2800" kern="0" dirty="0"/>
              <a:t>Untrusted input</a:t>
            </a:r>
          </a:p>
          <a:p>
            <a:pPr>
              <a:lnSpc>
                <a:spcPct val="100000"/>
              </a:lnSpc>
            </a:pPr>
            <a:r>
              <a:rPr lang="en-US" sz="2800" kern="0" dirty="0"/>
              <a:t>Ambiguous regex</a:t>
            </a:r>
          </a:p>
          <a:p>
            <a:pPr>
              <a:lnSpc>
                <a:spcPct val="100000"/>
              </a:lnSpc>
            </a:pPr>
            <a:r>
              <a:rPr lang="en-US" sz="2800" kern="0" dirty="0"/>
              <a:t>Slow regex engine</a:t>
            </a:r>
          </a:p>
          <a:p>
            <a:pPr marL="0" indent="0">
              <a:lnSpc>
                <a:spcPct val="100000"/>
              </a:lnSpc>
              <a:buFont typeface="Times" pitchFamily="18" charset="0"/>
              <a:buNone/>
            </a:pPr>
            <a:r>
              <a:rPr lang="en-US" sz="2800" kern="0" dirty="0"/>
              <a:t>No safeguards</a:t>
            </a:r>
          </a:p>
        </p:txBody>
      </p:sp>
      <p:sp>
        <p:nvSpPr>
          <p:cNvPr id="30" name="Left Brace 29">
            <a:extLst>
              <a:ext uri="{FF2B5EF4-FFF2-40B4-BE49-F238E27FC236}">
                <a16:creationId xmlns:a16="http://schemas.microsoft.com/office/drawing/2014/main" id="{C1797053-C9BA-1B44-A4E8-A73AD7BEE2D3}"/>
              </a:ext>
            </a:extLst>
          </p:cNvPr>
          <p:cNvSpPr/>
          <p:nvPr/>
        </p:nvSpPr>
        <p:spPr bwMode="auto">
          <a:xfrm>
            <a:off x="2262319" y="985767"/>
            <a:ext cx="514350" cy="2591479"/>
          </a:xfrm>
          <a:prstGeom prst="leftBrace">
            <a:avLst/>
          </a:prstGeom>
          <a:noFill/>
          <a:ln w="38100" cap="flat" cmpd="sng" algn="ctr">
            <a:solidFill>
              <a:schemeClr val="tx1"/>
            </a:solidFill>
            <a:prstDash val="solid"/>
            <a:round/>
            <a:headEnd type="none" w="med" len="med"/>
            <a:tailEnd type="none" w="med" len="med"/>
          </a:ln>
          <a:effectLst/>
        </p:spPr>
        <p:txBody>
          <a:bodyPr rtlCol="0" anchor="ctr"/>
          <a:lstStyle/>
          <a:p>
            <a:pPr algn="ctr"/>
            <a:endParaRPr lang="en-US"/>
          </a:p>
        </p:txBody>
      </p:sp>
      <p:pic>
        <p:nvPicPr>
          <p:cNvPr id="33" name="Ques" descr="Question mark">
            <a:extLst>
              <a:ext uri="{FF2B5EF4-FFF2-40B4-BE49-F238E27FC236}">
                <a16:creationId xmlns:a16="http://schemas.microsoft.com/office/drawing/2014/main" id="{E58651B1-8E43-2D4A-8EB5-A0EBC5C8F94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24842" y="2482388"/>
            <a:ext cx="625244" cy="625244"/>
          </a:xfrm>
          <a:prstGeom prst="rect">
            <a:avLst/>
          </a:prstGeom>
        </p:spPr>
      </p:pic>
      <p:pic>
        <p:nvPicPr>
          <p:cNvPr id="34" name="Ques" descr="Question mark">
            <a:extLst>
              <a:ext uri="{FF2B5EF4-FFF2-40B4-BE49-F238E27FC236}">
                <a16:creationId xmlns:a16="http://schemas.microsoft.com/office/drawing/2014/main" id="{9D3B5CB7-D6E3-D143-8E0F-57657690F1B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24842" y="1949463"/>
            <a:ext cx="625244" cy="625244"/>
          </a:xfrm>
          <a:prstGeom prst="rect">
            <a:avLst/>
          </a:prstGeom>
        </p:spPr>
      </p:pic>
      <p:pic>
        <p:nvPicPr>
          <p:cNvPr id="35" name="Ques" descr="Question mark">
            <a:extLst>
              <a:ext uri="{FF2B5EF4-FFF2-40B4-BE49-F238E27FC236}">
                <a16:creationId xmlns:a16="http://schemas.microsoft.com/office/drawing/2014/main" id="{EA7BA7A7-540C-994A-9FED-F75B626B196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24842" y="2996314"/>
            <a:ext cx="625244" cy="625244"/>
          </a:xfrm>
          <a:prstGeom prst="rect">
            <a:avLst/>
          </a:prstGeom>
        </p:spPr>
      </p:pic>
      <p:pic>
        <p:nvPicPr>
          <p:cNvPr id="36" name="Check mark" descr="Checkmark">
            <a:extLst>
              <a:ext uri="{FF2B5EF4-FFF2-40B4-BE49-F238E27FC236}">
                <a16:creationId xmlns:a16="http://schemas.microsoft.com/office/drawing/2014/main" id="{1FBC4731-D687-DC48-AA88-1AB669CF203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07653" y="5792983"/>
            <a:ext cx="695579" cy="695579"/>
          </a:xfrm>
          <a:prstGeom prst="rect">
            <a:avLst/>
          </a:prstGeom>
        </p:spPr>
      </p:pic>
      <p:pic>
        <p:nvPicPr>
          <p:cNvPr id="37" name="Check mark" descr="Checkmark">
            <a:extLst>
              <a:ext uri="{FF2B5EF4-FFF2-40B4-BE49-F238E27FC236}">
                <a16:creationId xmlns:a16="http://schemas.microsoft.com/office/drawing/2014/main" id="{A6016C3D-3DBC-1146-8854-4681E1840C8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447816" y="5035481"/>
            <a:ext cx="695579" cy="695579"/>
          </a:xfrm>
          <a:prstGeom prst="rect">
            <a:avLst/>
          </a:prstGeom>
        </p:spPr>
      </p:pic>
      <p:pic>
        <p:nvPicPr>
          <p:cNvPr id="38" name="Picture 37">
            <a:extLst>
              <a:ext uri="{FF2B5EF4-FFF2-40B4-BE49-F238E27FC236}">
                <a16:creationId xmlns:a16="http://schemas.microsoft.com/office/drawing/2014/main" id="{0EC7FA4F-F27C-284E-AC22-175BFB7C67E7}"/>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2128" b="93085" l="2913" r="95146">
                        <a14:foregroundMark x1="32039" y1="7447" x2="60194" y2="6383"/>
                        <a14:foregroundMark x1="41748" y1="2128" x2="51456" y2="2660"/>
                        <a14:foregroundMark x1="40291" y1="27128" x2="33981" y2="34574"/>
                        <a14:foregroundMark x1="3883" y1="23936" x2="6796" y2="29255"/>
                        <a14:foregroundMark x1="14563" y1="37766" x2="14563" y2="60106"/>
                        <a14:foregroundMark x1="95146" y1="29255" x2="86408" y2="32447"/>
                        <a14:foregroundMark x1="33010" y1="93085" x2="68447" y2="92021"/>
                      </a14:backgroundRemoval>
                    </a14:imgEffect>
                  </a14:imgLayer>
                </a14:imgProps>
              </a:ext>
              <a:ext uri="{28A0092B-C50C-407E-A947-70E740481C1C}">
                <a14:useLocalDpi xmlns:a14="http://schemas.microsoft.com/office/drawing/2010/main"/>
              </a:ext>
            </a:extLst>
          </a:blip>
          <a:stretch>
            <a:fillRect/>
          </a:stretch>
        </p:blipFill>
        <p:spPr>
          <a:xfrm>
            <a:off x="1108381" y="3869043"/>
            <a:ext cx="694851" cy="633899"/>
          </a:xfrm>
          <a:prstGeom prst="rect">
            <a:avLst/>
          </a:prstGeom>
        </p:spPr>
      </p:pic>
      <p:pic>
        <p:nvPicPr>
          <p:cNvPr id="39" name="Failure" descr="Close">
            <a:extLst>
              <a:ext uri="{FF2B5EF4-FFF2-40B4-BE49-F238E27FC236}">
                <a16:creationId xmlns:a16="http://schemas.microsoft.com/office/drawing/2014/main" id="{7D5D504A-725A-F245-A69B-640791F72F77}"/>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342491" y="913322"/>
            <a:ext cx="585788" cy="585788"/>
          </a:xfrm>
          <a:prstGeom prst="rect">
            <a:avLst/>
          </a:prstGeom>
        </p:spPr>
      </p:pic>
      <p:pic>
        <p:nvPicPr>
          <p:cNvPr id="40" name="Failure" descr="Close">
            <a:extLst>
              <a:ext uri="{FF2B5EF4-FFF2-40B4-BE49-F238E27FC236}">
                <a16:creationId xmlns:a16="http://schemas.microsoft.com/office/drawing/2014/main" id="{2F523FE4-E143-9048-8F49-621C4147C3A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337222" y="1462670"/>
            <a:ext cx="585788" cy="585788"/>
          </a:xfrm>
          <a:prstGeom prst="rect">
            <a:avLst/>
          </a:prstGeom>
        </p:spPr>
      </p:pic>
      <p:pic>
        <p:nvPicPr>
          <p:cNvPr id="42" name="Failure" descr="Close">
            <a:extLst>
              <a:ext uri="{FF2B5EF4-FFF2-40B4-BE49-F238E27FC236}">
                <a16:creationId xmlns:a16="http://schemas.microsoft.com/office/drawing/2014/main" id="{FEA271AA-9B9A-1F4B-BB0E-CEF0295A66FB}"/>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62548" y="4440135"/>
            <a:ext cx="585788" cy="585788"/>
          </a:xfrm>
          <a:prstGeom prst="rect">
            <a:avLst/>
          </a:prstGeom>
        </p:spPr>
      </p:pic>
      <p:sp>
        <p:nvSpPr>
          <p:cNvPr id="31" name="Rectangle 30">
            <a:extLst>
              <a:ext uri="{FF2B5EF4-FFF2-40B4-BE49-F238E27FC236}">
                <a16:creationId xmlns:a16="http://schemas.microsoft.com/office/drawing/2014/main" id="{41804BC9-59F3-7444-9C2F-E730BA6F7687}"/>
              </a:ext>
            </a:extLst>
          </p:cNvPr>
          <p:cNvSpPr/>
          <p:nvPr/>
        </p:nvSpPr>
        <p:spPr bwMode="auto">
          <a:xfrm>
            <a:off x="934278" y="3821614"/>
            <a:ext cx="3914032" cy="725638"/>
          </a:xfrm>
          <a:prstGeom prst="rect">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0214903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922324-148C-6346-8B90-CA652EF5E382}"/>
              </a:ext>
            </a:extLst>
          </p:cNvPr>
          <p:cNvSpPr>
            <a:spLocks noGrp="1"/>
          </p:cNvSpPr>
          <p:nvPr>
            <p:ph type="title"/>
          </p:nvPr>
        </p:nvSpPr>
        <p:spPr/>
        <p:txBody>
          <a:bodyPr/>
          <a:lstStyle/>
          <a:p>
            <a:r>
              <a:rPr lang="en-US" dirty="0"/>
              <a:t>Solution 2: Change the regex</a:t>
            </a:r>
          </a:p>
        </p:txBody>
      </p:sp>
      <p:sp>
        <p:nvSpPr>
          <p:cNvPr id="4" name="Content Placeholder 1">
            <a:extLst>
              <a:ext uri="{FF2B5EF4-FFF2-40B4-BE49-F238E27FC236}">
                <a16:creationId xmlns:a16="http://schemas.microsoft.com/office/drawing/2014/main" id="{F1D5793E-BB3A-064F-80EC-4449C1ACEF99}"/>
              </a:ext>
            </a:extLst>
          </p:cNvPr>
          <p:cNvSpPr>
            <a:spLocks noGrp="1"/>
          </p:cNvSpPr>
          <p:nvPr>
            <p:ph idx="1"/>
          </p:nvPr>
        </p:nvSpPr>
        <p:spPr>
          <a:xfrm>
            <a:off x="277148" y="1029499"/>
            <a:ext cx="8557768" cy="5710073"/>
          </a:xfrm>
        </p:spPr>
        <p:txBody>
          <a:bodyPr/>
          <a:lstStyle/>
          <a:p>
            <a:pPr marL="0" indent="0">
              <a:buNone/>
            </a:pPr>
            <a:r>
              <a:rPr lang="en-US" sz="2800" b="1" dirty="0"/>
              <a:t>Original</a:t>
            </a:r>
            <a:r>
              <a:rPr lang="en-US" dirty="0"/>
              <a:t>	/\S+@\S+\.\S+/		</a:t>
            </a:r>
            <a:endParaRPr lang="en-US" b="1" dirty="0">
              <a:sym typeface="Wingdings" panose="05000000000000000000" pitchFamily="2" charset="2"/>
            </a:endParaRPr>
          </a:p>
          <a:p>
            <a:pPr marL="0" indent="0">
              <a:buNone/>
            </a:pPr>
            <a:endParaRPr lang="en-US" b="1" u="sng" dirty="0">
              <a:sym typeface="Wingdings" panose="05000000000000000000" pitchFamily="2" charset="2"/>
            </a:endParaRPr>
          </a:p>
          <a:p>
            <a:pPr marL="0" indent="0">
              <a:lnSpc>
                <a:spcPct val="150000"/>
              </a:lnSpc>
              <a:buNone/>
            </a:pPr>
            <a:r>
              <a:rPr lang="en-US" sz="2800" b="1" dirty="0">
                <a:sym typeface="Wingdings" panose="05000000000000000000" pitchFamily="2" charset="2"/>
              </a:rPr>
              <a:t>3 fix strategies</a:t>
            </a:r>
          </a:p>
          <a:p>
            <a:pPr marL="400050" lvl="1" indent="0">
              <a:lnSpc>
                <a:spcPct val="150000"/>
              </a:lnSpc>
              <a:buNone/>
            </a:pPr>
            <a:r>
              <a:rPr lang="en-US" sz="2400" b="1" dirty="0">
                <a:sym typeface="Wingdings" panose="05000000000000000000" pitchFamily="2" charset="2"/>
              </a:rPr>
              <a:t>Trim</a:t>
            </a:r>
            <a:r>
              <a:rPr lang="en-US" dirty="0">
                <a:sym typeface="Wingdings" panose="05000000000000000000" pitchFamily="2" charset="2"/>
              </a:rPr>
              <a:t>	TRUNCATE(input, 1000)</a:t>
            </a:r>
          </a:p>
          <a:p>
            <a:pPr marL="400050" lvl="1" indent="0">
              <a:buNone/>
            </a:pPr>
            <a:endParaRPr lang="en-US" b="1" dirty="0">
              <a:sym typeface="Wingdings" panose="05000000000000000000" pitchFamily="2" charset="2"/>
            </a:endParaRPr>
          </a:p>
          <a:p>
            <a:pPr marL="400050" lvl="1" indent="0">
              <a:buNone/>
            </a:pPr>
            <a:r>
              <a:rPr lang="en-US" sz="2400" b="1" dirty="0">
                <a:sym typeface="Wingdings" panose="05000000000000000000" pitchFamily="2" charset="2"/>
              </a:rPr>
              <a:t>Revise</a:t>
            </a:r>
            <a:r>
              <a:rPr lang="en-US" dirty="0">
                <a:sym typeface="Wingdings" panose="05000000000000000000" pitchFamily="2" charset="2"/>
              </a:rPr>
              <a:t>	/^[^@]+@([^\.@]+\.)+$/	</a:t>
            </a:r>
            <a:endParaRPr lang="en-US" b="1" dirty="0">
              <a:sym typeface="Wingdings" panose="05000000000000000000" pitchFamily="2" charset="2"/>
            </a:endParaRPr>
          </a:p>
          <a:p>
            <a:pPr marL="0" indent="0">
              <a:buNone/>
            </a:pPr>
            <a:endParaRPr lang="en-US" b="1" dirty="0">
              <a:sym typeface="Wingdings" panose="05000000000000000000" pitchFamily="2" charset="2"/>
            </a:endParaRPr>
          </a:p>
          <a:p>
            <a:pPr marL="400050" lvl="1" indent="0">
              <a:buNone/>
            </a:pPr>
            <a:r>
              <a:rPr lang="en-US" sz="2400" b="1" dirty="0">
                <a:sym typeface="Wingdings" panose="05000000000000000000" pitchFamily="2" charset="2"/>
              </a:rPr>
              <a:t>Replace    </a:t>
            </a:r>
            <a:r>
              <a:rPr lang="en-US" sz="2400" dirty="0">
                <a:sym typeface="Wingdings" panose="05000000000000000000" pitchFamily="2" charset="2"/>
              </a:rPr>
              <a:t> (</a:t>
            </a:r>
            <a:r>
              <a:rPr lang="en-US" dirty="0">
                <a:sym typeface="Wingdings" panose="05000000000000000000" pitchFamily="2" charset="2"/>
              </a:rPr>
              <a:t>Custom parser)</a:t>
            </a:r>
          </a:p>
          <a:p>
            <a:pPr lvl="1"/>
            <a:r>
              <a:rPr lang="en-US" dirty="0">
                <a:sym typeface="Wingdings" panose="05000000000000000000" pitchFamily="2" charset="2"/>
              </a:rPr>
              <a:t>Exactly one @</a:t>
            </a:r>
          </a:p>
          <a:p>
            <a:pPr lvl="1"/>
            <a:r>
              <a:rPr lang="en-US" dirty="0">
                <a:sym typeface="Wingdings" panose="05000000000000000000" pitchFamily="2" charset="2"/>
              </a:rPr>
              <a:t>A ‘.’ to the right of the @</a:t>
            </a:r>
          </a:p>
        </p:txBody>
      </p:sp>
      <p:pic>
        <p:nvPicPr>
          <p:cNvPr id="5" name="Picture 2" descr="Image result for email">
            <a:extLst>
              <a:ext uri="{FF2B5EF4-FFF2-40B4-BE49-F238E27FC236}">
                <a16:creationId xmlns:a16="http://schemas.microsoft.com/office/drawing/2014/main" id="{4C5A0638-FAB0-224D-8C63-D32598F42E5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3987" y="1029499"/>
            <a:ext cx="646128" cy="488352"/>
          </a:xfrm>
          <a:prstGeom prst="rect">
            <a:avLst/>
          </a:prstGeom>
          <a:noFill/>
          <a:extLst>
            <a:ext uri="{909E8E84-426E-40DD-AFC4-6F175D3DCCD1}">
              <a14:hiddenFill xmlns:a14="http://schemas.microsoft.com/office/drawing/2010/main">
                <a:solidFill>
                  <a:srgbClr val="FFFFFF"/>
                </a:solidFill>
              </a14:hiddenFill>
            </a:ext>
          </a:extLst>
        </p:spPr>
      </p:pic>
      <p:pic>
        <p:nvPicPr>
          <p:cNvPr id="6" name="Software engineer">
            <a:extLst>
              <a:ext uri="{FF2B5EF4-FFF2-40B4-BE49-F238E27FC236}">
                <a16:creationId xmlns:a16="http://schemas.microsoft.com/office/drawing/2014/main" id="{5BE1ADFC-037E-E244-9EE0-4D584B4F62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5936" y="2687750"/>
            <a:ext cx="1564104" cy="1482499"/>
          </a:xfrm>
          <a:prstGeom prst="rect">
            <a:avLst/>
          </a:prstGeom>
        </p:spPr>
      </p:pic>
      <p:sp>
        <p:nvSpPr>
          <p:cNvPr id="7" name="TextBox 6">
            <a:extLst>
              <a:ext uri="{FF2B5EF4-FFF2-40B4-BE49-F238E27FC236}">
                <a16:creationId xmlns:a16="http://schemas.microsoft.com/office/drawing/2014/main" id="{9933B0D4-515D-5747-8F56-1BBCA50EDF1D}"/>
              </a:ext>
            </a:extLst>
          </p:cNvPr>
          <p:cNvSpPr txBox="1"/>
          <p:nvPr/>
        </p:nvSpPr>
        <p:spPr>
          <a:xfrm>
            <a:off x="7643564" y="2190673"/>
            <a:ext cx="1191352" cy="546560"/>
          </a:xfrm>
          <a:prstGeom prst="rect">
            <a:avLst/>
          </a:prstGeom>
          <a:noFill/>
        </p:spPr>
        <p:txBody>
          <a:bodyPr wrap="none" rtlCol="0">
            <a:spAutoFit/>
          </a:bodyPr>
          <a:lstStyle/>
          <a:p>
            <a:r>
              <a:rPr lang="en-US" sz="3600" i="1" dirty="0">
                <a:latin typeface="Calibri" panose="020F0502020204030204" pitchFamily="34" charset="0"/>
              </a:rPr>
              <a:t>x 284</a:t>
            </a:r>
          </a:p>
        </p:txBody>
      </p:sp>
      <p:grpSp>
        <p:nvGrpSpPr>
          <p:cNvPr id="8" name="Group 7">
            <a:extLst>
              <a:ext uri="{FF2B5EF4-FFF2-40B4-BE49-F238E27FC236}">
                <a16:creationId xmlns:a16="http://schemas.microsoft.com/office/drawing/2014/main" id="{301B42FC-3731-274B-A9E9-90BEF890F81C}"/>
              </a:ext>
            </a:extLst>
          </p:cNvPr>
          <p:cNvGrpSpPr/>
          <p:nvPr/>
        </p:nvGrpSpPr>
        <p:grpSpPr>
          <a:xfrm>
            <a:off x="1966113" y="1517852"/>
            <a:ext cx="1819729" cy="672821"/>
            <a:chOff x="2102040" y="1517852"/>
            <a:chExt cx="1819729" cy="672821"/>
          </a:xfrm>
        </p:grpSpPr>
        <p:sp>
          <p:nvSpPr>
            <p:cNvPr id="9" name="Right Bracket 8">
              <a:extLst>
                <a:ext uri="{FF2B5EF4-FFF2-40B4-BE49-F238E27FC236}">
                  <a16:creationId xmlns:a16="http://schemas.microsoft.com/office/drawing/2014/main" id="{5593EF42-C1C4-3A4B-BDD7-EABBFF6FC660}"/>
                </a:ext>
              </a:extLst>
            </p:cNvPr>
            <p:cNvSpPr/>
            <p:nvPr/>
          </p:nvSpPr>
          <p:spPr bwMode="auto">
            <a:xfrm rot="5400000">
              <a:off x="2936641" y="1019610"/>
              <a:ext cx="150528" cy="1147011"/>
            </a:xfrm>
            <a:prstGeom prst="rightBracket">
              <a:avLst/>
            </a:prstGeom>
            <a:noFill/>
            <a:ln w="76200" cap="flat" cmpd="sng" algn="ctr">
              <a:solidFill>
                <a:schemeClr val="accent3"/>
              </a:solidFill>
              <a:prstDash val="solid"/>
              <a:round/>
              <a:headEnd type="none" w="med" len="med"/>
              <a:tailEnd type="none" w="med" len="med"/>
            </a:ln>
            <a:effectLst/>
          </p:spPr>
          <p:txBody>
            <a:bodyPr rtlCol="0" anchor="ctr"/>
            <a:lstStyle/>
            <a:p>
              <a:pPr algn="ctr"/>
              <a:endParaRPr lang="en-US"/>
            </a:p>
          </p:txBody>
        </p:sp>
        <p:sp>
          <p:nvSpPr>
            <p:cNvPr id="10" name="TextBox 9">
              <a:extLst>
                <a:ext uri="{FF2B5EF4-FFF2-40B4-BE49-F238E27FC236}">
                  <a16:creationId xmlns:a16="http://schemas.microsoft.com/office/drawing/2014/main" id="{EB6D6AF1-F540-F04B-9E42-08CAA54D8175}"/>
                </a:ext>
              </a:extLst>
            </p:cNvPr>
            <p:cNvSpPr txBox="1"/>
            <p:nvPr/>
          </p:nvSpPr>
          <p:spPr>
            <a:xfrm>
              <a:off x="2102040" y="1745038"/>
              <a:ext cx="1819729" cy="445635"/>
            </a:xfrm>
            <a:prstGeom prst="rect">
              <a:avLst/>
            </a:prstGeom>
            <a:noFill/>
          </p:spPr>
          <p:txBody>
            <a:bodyPr wrap="none" rtlCol="0">
              <a:spAutoFit/>
            </a:bodyPr>
            <a:lstStyle/>
            <a:p>
              <a:r>
                <a:rPr lang="en-US" sz="2800" i="1" dirty="0">
                  <a:latin typeface="Calibri" panose="020F0502020204030204" pitchFamily="34" charset="0"/>
                </a:rPr>
                <a:t>Ambiguous</a:t>
              </a:r>
            </a:p>
          </p:txBody>
        </p:sp>
      </p:grpSp>
      <p:pic>
        <p:nvPicPr>
          <p:cNvPr id="11" name="Screwdriver" descr="A close up of a device&#10;&#10;Description automatically generated">
            <a:extLst>
              <a:ext uri="{FF2B5EF4-FFF2-40B4-BE49-F238E27FC236}">
                <a16:creationId xmlns:a16="http://schemas.microsoft.com/office/drawing/2014/main" id="{8229C5BA-88C1-0D47-8575-8C9B20E541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55131" y="1689597"/>
            <a:ext cx="1030280" cy="1251782"/>
          </a:xfrm>
          <a:prstGeom prst="rect">
            <a:avLst/>
          </a:prstGeom>
        </p:spPr>
      </p:pic>
      <p:pic>
        <p:nvPicPr>
          <p:cNvPr id="12" name="Picture 11">
            <a:extLst>
              <a:ext uri="{FF2B5EF4-FFF2-40B4-BE49-F238E27FC236}">
                <a16:creationId xmlns:a16="http://schemas.microsoft.com/office/drawing/2014/main" id="{EC662272-72DE-EE49-BB61-2839588ECDD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77500" y="1013685"/>
            <a:ext cx="1147012" cy="519979"/>
          </a:xfrm>
          <a:prstGeom prst="rect">
            <a:avLst/>
          </a:prstGeom>
        </p:spPr>
      </p:pic>
      <p:pic>
        <p:nvPicPr>
          <p:cNvPr id="14" name="Picture 13">
            <a:extLst>
              <a:ext uri="{FF2B5EF4-FFF2-40B4-BE49-F238E27FC236}">
                <a16:creationId xmlns:a16="http://schemas.microsoft.com/office/drawing/2014/main" id="{BFEA030C-BE2F-B34C-8D76-4F4D79A715AB}"/>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2128" b="93085" l="2913" r="95146">
                        <a14:foregroundMark x1="32039" y1="7447" x2="60194" y2="6383"/>
                        <a14:foregroundMark x1="41748" y1="2128" x2="51456" y2="2660"/>
                        <a14:foregroundMark x1="40291" y1="27128" x2="33981" y2="34574"/>
                        <a14:foregroundMark x1="3883" y1="23936" x2="6796" y2="29255"/>
                        <a14:foregroundMark x1="14563" y1="37766" x2="14563" y2="60106"/>
                        <a14:foregroundMark x1="95146" y1="29255" x2="86408" y2="32447"/>
                        <a14:foregroundMark x1="33010" y1="93085" x2="68447" y2="92021"/>
                      </a14:backgroundRemoval>
                    </a14:imgEffect>
                  </a14:imgLayer>
                </a14:imgProps>
              </a:ext>
              <a:ext uri="{28A0092B-C50C-407E-A947-70E740481C1C}">
                <a14:useLocalDpi xmlns:a14="http://schemas.microsoft.com/office/drawing/2010/main"/>
              </a:ext>
            </a:extLst>
          </a:blip>
          <a:stretch>
            <a:fillRect/>
          </a:stretch>
        </p:blipFill>
        <p:spPr>
          <a:xfrm>
            <a:off x="5330115" y="32822"/>
            <a:ext cx="543147" cy="495502"/>
          </a:xfrm>
          <a:prstGeom prst="rect">
            <a:avLst/>
          </a:prstGeom>
        </p:spPr>
      </p:pic>
    </p:spTree>
    <p:extLst>
      <p:ext uri="{BB962C8B-B14F-4D97-AF65-F5344CB8AC3E}">
        <p14:creationId xmlns:p14="http://schemas.microsoft.com/office/powerpoint/2010/main" val="726344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2488" y="838102"/>
            <a:ext cx="8731972" cy="1981298"/>
          </a:xfrm>
          <a:prstGeom prst="rect">
            <a:avLst/>
          </a:prstGeom>
          <a:noFill/>
          <a:ln w="9525">
            <a:noFill/>
            <a:miter lim="800000"/>
            <a:headEnd/>
            <a:tailEnd/>
          </a:ln>
          <a:effectLst/>
        </p:spPr>
        <p:txBody>
          <a:bodyPr/>
          <a:lstStyle/>
          <a:p>
            <a:pPr algn="ctr">
              <a:lnSpc>
                <a:spcPct val="150000"/>
              </a:lnSpc>
              <a:spcBef>
                <a:spcPct val="0"/>
              </a:spcBef>
              <a:buClrTx/>
              <a:buSzTx/>
              <a:buFontTx/>
              <a:buNone/>
            </a:pPr>
            <a:endParaRPr lang="en-US" sz="4000" dirty="0">
              <a:latin typeface="Gill Sans MT" panose="020B0502020104020203" pitchFamily="34" charset="77"/>
              <a:cs typeface="Calibri" panose="020F0502020204030204" pitchFamily="34" charset="0"/>
            </a:endParaRPr>
          </a:p>
        </p:txBody>
      </p:sp>
      <p:sp>
        <p:nvSpPr>
          <p:cNvPr id="8" name="AutoShape 4" descr="Image result for microsof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6">
            <a:extLst>
              <a:ext uri="{FF2B5EF4-FFF2-40B4-BE49-F238E27FC236}">
                <a16:creationId xmlns:a16="http://schemas.microsoft.com/office/drawing/2014/main" id="{57F57D30-43E0-5E4D-B970-ED06E2DB1C6C}"/>
              </a:ext>
            </a:extLst>
          </p:cNvPr>
          <p:cNvSpPr>
            <a:spLocks noGrp="1"/>
          </p:cNvSpPr>
          <p:nvPr>
            <p:ph type="ctrTitle"/>
          </p:nvPr>
        </p:nvSpPr>
        <p:spPr>
          <a:xfrm>
            <a:off x="-121237" y="1312169"/>
            <a:ext cx="9386474" cy="4233662"/>
          </a:xfrm>
        </p:spPr>
        <p:txBody>
          <a:bodyPr/>
          <a:lstStyle/>
          <a:p>
            <a:pPr>
              <a:lnSpc>
                <a:spcPct val="125000"/>
              </a:lnSpc>
            </a:pPr>
            <a:r>
              <a:rPr lang="en-US" sz="4400" b="0" dirty="0"/>
              <a:t>On the </a:t>
            </a:r>
            <a:r>
              <a:rPr lang="en-US" sz="4400" i="1" dirty="0"/>
              <a:t>Impact</a:t>
            </a:r>
            <a:r>
              <a:rPr lang="en-US" sz="4400" b="0" dirty="0"/>
              <a:t> and </a:t>
            </a:r>
            <a:r>
              <a:rPr lang="en-US" sz="4400" i="1" dirty="0"/>
              <a:t>Defeat</a:t>
            </a:r>
            <a:r>
              <a:rPr lang="en-US" sz="4400" b="0" dirty="0"/>
              <a:t> of</a:t>
            </a:r>
            <a:br>
              <a:rPr lang="en-US" sz="4400" b="0" dirty="0"/>
            </a:br>
            <a:r>
              <a:rPr lang="en-US" sz="4400" b="0" dirty="0"/>
              <a:t>Regular Expression Denial of Service</a:t>
            </a:r>
            <a:br>
              <a:rPr lang="en-US" sz="4400" b="0" dirty="0"/>
            </a:br>
            <a:br>
              <a:rPr lang="en-US" sz="4400" b="0" dirty="0"/>
            </a:br>
            <a:r>
              <a:rPr lang="en-US" sz="4400" b="0" dirty="0"/>
              <a:t>Jamie Davis</a:t>
            </a:r>
            <a:br>
              <a:rPr lang="en-US" sz="4400" b="0" dirty="0"/>
            </a:br>
            <a:r>
              <a:rPr lang="en-US" sz="3200" b="0" i="1" dirty="0"/>
              <a:t>Final Defense</a:t>
            </a:r>
            <a:endParaRPr lang="en-US" sz="4400" b="0" i="1" dirty="0"/>
          </a:p>
        </p:txBody>
      </p:sp>
    </p:spTree>
    <p:extLst>
      <p:ext uri="{BB962C8B-B14F-4D97-AF65-F5344CB8AC3E}">
        <p14:creationId xmlns:p14="http://schemas.microsoft.com/office/powerpoint/2010/main" val="49932853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6AAE05-0032-7D4F-9092-1628C868BC87}"/>
              </a:ext>
            </a:extLst>
          </p:cNvPr>
          <p:cNvSpPr>
            <a:spLocks noGrp="1"/>
          </p:cNvSpPr>
          <p:nvPr>
            <p:ph type="title"/>
          </p:nvPr>
        </p:nvSpPr>
        <p:spPr>
          <a:xfrm>
            <a:off x="277148" y="118428"/>
            <a:ext cx="8354234" cy="638175"/>
          </a:xfrm>
        </p:spPr>
        <p:txBody>
          <a:bodyPr/>
          <a:lstStyle/>
          <a:p>
            <a:r>
              <a:rPr lang="en-US" b="1" dirty="0"/>
              <a:t>Fix</a:t>
            </a:r>
            <a:r>
              <a:rPr lang="en-US" dirty="0"/>
              <a:t> preferences and </a:t>
            </a:r>
            <a:r>
              <a:rPr lang="en-US" b="1" dirty="0"/>
              <a:t>correctness</a:t>
            </a:r>
            <a:r>
              <a:rPr lang="en-US" dirty="0"/>
              <a:t> issues</a:t>
            </a:r>
            <a:endParaRPr lang="en-US" b="1" dirty="0"/>
          </a:p>
        </p:txBody>
      </p:sp>
      <p:graphicFrame>
        <p:nvGraphicFramePr>
          <p:cNvPr id="4" name="Chart 3">
            <a:extLst>
              <a:ext uri="{FF2B5EF4-FFF2-40B4-BE49-F238E27FC236}">
                <a16:creationId xmlns:a16="http://schemas.microsoft.com/office/drawing/2014/main" id="{D084AE5F-AE3D-924B-86AA-0A58640E02F3}"/>
              </a:ext>
            </a:extLst>
          </p:cNvPr>
          <p:cNvGraphicFramePr>
            <a:graphicFrameLocks/>
          </p:cNvGraphicFramePr>
          <p:nvPr/>
        </p:nvGraphicFramePr>
        <p:xfrm>
          <a:off x="388646" y="1010013"/>
          <a:ext cx="4041648" cy="50153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074215B9-F56B-8B4C-9551-83D45E63EA2E}"/>
              </a:ext>
            </a:extLst>
          </p:cNvPr>
          <p:cNvGraphicFramePr>
            <a:graphicFrameLocks/>
          </p:cNvGraphicFramePr>
          <p:nvPr/>
        </p:nvGraphicFramePr>
        <p:xfrm>
          <a:off x="1303507" y="1010012"/>
          <a:ext cx="6561498" cy="4133143"/>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a:extLst>
              <a:ext uri="{FF2B5EF4-FFF2-40B4-BE49-F238E27FC236}">
                <a16:creationId xmlns:a16="http://schemas.microsoft.com/office/drawing/2014/main" id="{26DD59C9-493E-0940-9BC2-3313D0C929A9}"/>
              </a:ext>
            </a:extLst>
          </p:cNvPr>
          <p:cNvSpPr/>
          <p:nvPr/>
        </p:nvSpPr>
        <p:spPr bwMode="auto">
          <a:xfrm>
            <a:off x="1278995" y="1595335"/>
            <a:ext cx="6697686" cy="35745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nvGrpSpPr>
          <p:cNvPr id="9" name="Trim uncommon">
            <a:extLst>
              <a:ext uri="{FF2B5EF4-FFF2-40B4-BE49-F238E27FC236}">
                <a16:creationId xmlns:a16="http://schemas.microsoft.com/office/drawing/2014/main" id="{78DBBA61-A59C-0042-9FD7-E0A40121E84A}"/>
              </a:ext>
            </a:extLst>
          </p:cNvPr>
          <p:cNvGrpSpPr/>
          <p:nvPr/>
        </p:nvGrpSpPr>
        <p:grpSpPr>
          <a:xfrm>
            <a:off x="2136498" y="2045902"/>
            <a:ext cx="2109680" cy="1921664"/>
            <a:chOff x="2136498" y="2045902"/>
            <a:chExt cx="2109680" cy="1921664"/>
          </a:xfrm>
        </p:grpSpPr>
        <p:cxnSp>
          <p:nvCxnSpPr>
            <p:cNvPr id="7" name="Straight Arrow Connector 6">
              <a:extLst>
                <a:ext uri="{FF2B5EF4-FFF2-40B4-BE49-F238E27FC236}">
                  <a16:creationId xmlns:a16="http://schemas.microsoft.com/office/drawing/2014/main" id="{1CC5DDBB-A570-4D47-8DB6-778CEC4DD2F1}"/>
                </a:ext>
              </a:extLst>
            </p:cNvPr>
            <p:cNvCxnSpPr/>
            <p:nvPr/>
          </p:nvCxnSpPr>
          <p:spPr bwMode="auto">
            <a:xfrm>
              <a:off x="3084162" y="2727702"/>
              <a:ext cx="0" cy="1239864"/>
            </a:xfrm>
            <a:prstGeom prst="straightConnector1">
              <a:avLst/>
            </a:prstGeom>
            <a:noFill/>
            <a:ln w="57150" cap="flat" cmpd="sng" algn="ctr">
              <a:solidFill>
                <a:schemeClr val="tx1"/>
              </a:solidFill>
              <a:prstDash val="solid"/>
              <a:round/>
              <a:headEnd type="none" w="med" len="med"/>
              <a:tailEnd type="triangle"/>
            </a:ln>
            <a:effectLst/>
          </p:spPr>
        </p:cxnSp>
        <p:sp>
          <p:nvSpPr>
            <p:cNvPr id="8" name="TextBox 7">
              <a:extLst>
                <a:ext uri="{FF2B5EF4-FFF2-40B4-BE49-F238E27FC236}">
                  <a16:creationId xmlns:a16="http://schemas.microsoft.com/office/drawing/2014/main" id="{F436D736-B259-BF44-9B66-F9C8D8FCB110}"/>
                </a:ext>
              </a:extLst>
            </p:cNvPr>
            <p:cNvSpPr txBox="1"/>
            <p:nvPr/>
          </p:nvSpPr>
          <p:spPr>
            <a:xfrm>
              <a:off x="2136498" y="2045902"/>
              <a:ext cx="2109680" cy="496098"/>
            </a:xfrm>
            <a:prstGeom prst="rect">
              <a:avLst/>
            </a:prstGeom>
            <a:noFill/>
          </p:spPr>
          <p:txBody>
            <a:bodyPr wrap="none" rtlCol="0">
              <a:spAutoFit/>
            </a:bodyPr>
            <a:lstStyle/>
            <a:p>
              <a:r>
                <a:rPr lang="en-US" sz="3200" i="1" dirty="0">
                  <a:latin typeface="Calibri" panose="020F0502020204030204" pitchFamily="34" charset="0"/>
                </a:rPr>
                <a:t>Uncommon</a:t>
              </a:r>
            </a:p>
          </p:txBody>
        </p:sp>
      </p:grpSp>
      <p:pic>
        <p:nvPicPr>
          <p:cNvPr id="11" name="Picture 10">
            <a:extLst>
              <a:ext uri="{FF2B5EF4-FFF2-40B4-BE49-F238E27FC236}">
                <a16:creationId xmlns:a16="http://schemas.microsoft.com/office/drawing/2014/main" id="{C08D4533-1526-AE4D-AB12-6F29952B03A4}"/>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2128" b="93085" l="2913" r="95146">
                        <a14:foregroundMark x1="32039" y1="7447" x2="60194" y2="6383"/>
                        <a14:foregroundMark x1="41748" y1="2128" x2="51456" y2="2660"/>
                        <a14:foregroundMark x1="40291" y1="27128" x2="33981" y2="34574"/>
                        <a14:foregroundMark x1="3883" y1="23936" x2="6796" y2="29255"/>
                        <a14:foregroundMark x1="14563" y1="37766" x2="14563" y2="60106"/>
                        <a14:foregroundMark x1="95146" y1="29255" x2="86408" y2="32447"/>
                        <a14:foregroundMark x1="33010" y1="93085" x2="68447" y2="92021"/>
                      </a14:backgroundRemoval>
                    </a14:imgEffect>
                  </a14:imgLayer>
                </a14:imgProps>
              </a:ext>
              <a:ext uri="{28A0092B-C50C-407E-A947-70E740481C1C}">
                <a14:useLocalDpi xmlns:a14="http://schemas.microsoft.com/office/drawing/2010/main"/>
              </a:ext>
            </a:extLst>
          </a:blip>
          <a:stretch>
            <a:fillRect/>
          </a:stretch>
        </p:blipFill>
        <p:spPr>
          <a:xfrm>
            <a:off x="5690003" y="5286739"/>
            <a:ext cx="1357883" cy="1238770"/>
          </a:xfrm>
          <a:prstGeom prst="rect">
            <a:avLst/>
          </a:prstGeom>
        </p:spPr>
      </p:pic>
      <p:pic>
        <p:nvPicPr>
          <p:cNvPr id="13" name="Failure" descr="Close">
            <a:extLst>
              <a:ext uri="{FF2B5EF4-FFF2-40B4-BE49-F238E27FC236}">
                <a16:creationId xmlns:a16="http://schemas.microsoft.com/office/drawing/2014/main" id="{78F35550-EF60-3142-B093-D3467D761D7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24430" y="5357611"/>
            <a:ext cx="1058032" cy="1058032"/>
          </a:xfrm>
          <a:prstGeom prst="rect">
            <a:avLst/>
          </a:prstGeom>
        </p:spPr>
      </p:pic>
      <p:pic>
        <p:nvPicPr>
          <p:cNvPr id="19" name="Screwdriver" descr="A close up of a device&#10;&#10;Description automatically generated">
            <a:extLst>
              <a:ext uri="{FF2B5EF4-FFF2-40B4-BE49-F238E27FC236}">
                <a16:creationId xmlns:a16="http://schemas.microsoft.com/office/drawing/2014/main" id="{F7268677-D76C-FE43-A33E-F8B85AC58F5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778575" y="5169850"/>
            <a:ext cx="1235738" cy="1501412"/>
          </a:xfrm>
          <a:prstGeom prst="rect">
            <a:avLst/>
          </a:prstGeom>
        </p:spPr>
      </p:pic>
    </p:spTree>
    <p:extLst>
      <p:ext uri="{BB962C8B-B14F-4D97-AF65-F5344CB8AC3E}">
        <p14:creationId xmlns:p14="http://schemas.microsoft.com/office/powerpoint/2010/main" val="25520420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9" presetClass="emph" presetSubtype="0" nodeType="withEffect">
                                  <p:stCondLst>
                                    <p:cond delay="0"/>
                                  </p:stCondLst>
                                  <p:childTnLst>
                                    <p:set>
                                      <p:cBhvr>
                                        <p:cTn id="18" dur="indefinite"/>
                                        <p:tgtEl>
                                          <p:spTgt spid="9"/>
                                        </p:tgtEl>
                                        <p:attrNameLst>
                                          <p:attrName>style.opacity</p:attrName>
                                        </p:attrNameLst>
                                      </p:cBhvr>
                                      <p:to>
                                        <p:strVal val="0.5"/>
                                      </p:to>
                                    </p:set>
                                    <p:animEffect filter="image" prLst="opacity: 0.5">
                                      <p:cBhvr rctx="IE">
                                        <p:cTn id="19" dur="indefinite"/>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19462-36EB-9747-BC99-FDE20422E257}"/>
              </a:ext>
            </a:extLst>
          </p:cNvPr>
          <p:cNvSpPr>
            <a:spLocks noGrp="1"/>
          </p:cNvSpPr>
          <p:nvPr>
            <p:ph type="title"/>
          </p:nvPr>
        </p:nvSpPr>
        <p:spPr/>
        <p:txBody>
          <a:bodyPr/>
          <a:lstStyle/>
          <a:p>
            <a:r>
              <a:rPr lang="en-US" b="1" i="1" dirty="0"/>
              <a:t>Defeating</a:t>
            </a:r>
            <a:r>
              <a:rPr lang="en-US" i="1" dirty="0"/>
              <a:t> ReDoS</a:t>
            </a:r>
            <a:r>
              <a:rPr lang="en-US" dirty="0"/>
              <a:t>: The solution space</a:t>
            </a:r>
          </a:p>
        </p:txBody>
      </p:sp>
      <p:pic>
        <p:nvPicPr>
          <p:cNvPr id="6" name="Engine" descr="Image result for locomotive cartoon">
            <a:extLst>
              <a:ext uri="{FF2B5EF4-FFF2-40B4-BE49-F238E27FC236}">
                <a16:creationId xmlns:a16="http://schemas.microsoft.com/office/drawing/2014/main" id="{473D1BBB-42C4-3B41-BB4A-CB69CC4ECAF2}"/>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5831240" y="5414166"/>
            <a:ext cx="1347185" cy="1453214"/>
          </a:xfrm>
          <a:prstGeom prst="rect">
            <a:avLst/>
          </a:prstGeom>
          <a:noFill/>
          <a:extLst>
            <a:ext uri="{909E8E84-426E-40DD-AFC4-6F175D3DCCD1}">
              <a14:hiddenFill xmlns:a14="http://schemas.microsoft.com/office/drawing/2010/main">
                <a:solidFill>
                  <a:srgbClr val="FFFFFF"/>
                </a:solidFill>
              </a14:hiddenFill>
            </a:ext>
          </a:extLst>
        </p:spPr>
      </p:pic>
      <p:pic>
        <p:nvPicPr>
          <p:cNvPr id="7" name="Software">
            <a:extLst>
              <a:ext uri="{FF2B5EF4-FFF2-40B4-BE49-F238E27FC236}">
                <a16:creationId xmlns:a16="http://schemas.microsoft.com/office/drawing/2014/main" id="{1C9D0664-8A3A-CB41-912B-9CC84F2D2ABA}"/>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t="15672" b="8243"/>
          <a:stretch/>
        </p:blipFill>
        <p:spPr>
          <a:xfrm>
            <a:off x="5339288" y="3640556"/>
            <a:ext cx="2331091" cy="1773610"/>
          </a:xfrm>
          <a:prstGeom prst="rect">
            <a:avLst/>
          </a:prstGeom>
        </p:spPr>
      </p:pic>
      <p:sp>
        <p:nvSpPr>
          <p:cNvPr id="8" name="Line 66">
            <a:extLst>
              <a:ext uri="{FF2B5EF4-FFF2-40B4-BE49-F238E27FC236}">
                <a16:creationId xmlns:a16="http://schemas.microsoft.com/office/drawing/2014/main" id="{28EC5526-67DC-B548-8E26-1F43D64B0685}"/>
              </a:ext>
            </a:extLst>
          </p:cNvPr>
          <p:cNvSpPr>
            <a:spLocks noChangeShapeType="1"/>
          </p:cNvSpPr>
          <p:nvPr/>
        </p:nvSpPr>
        <p:spPr bwMode="auto">
          <a:xfrm flipV="1">
            <a:off x="5339288" y="5439806"/>
            <a:ext cx="2331092" cy="0"/>
          </a:xfrm>
          <a:prstGeom prst="line">
            <a:avLst/>
          </a:prstGeom>
          <a:noFill/>
          <a:ln w="38100">
            <a:solidFill>
              <a:schemeClr val="accent3"/>
            </a:solidFill>
            <a:miter lim="800000"/>
            <a:headEnd/>
            <a:tailEnd/>
          </a:ln>
          <a:effectLst/>
        </p:spPr>
        <p:txBody>
          <a:bodyPr wrap="none"/>
          <a:lstStyle/>
          <a:p>
            <a:endParaRPr lang="ko-KR" altLang="en-US"/>
          </a:p>
        </p:txBody>
      </p:sp>
      <p:sp>
        <p:nvSpPr>
          <p:cNvPr id="22" name="Rectangle 21">
            <a:extLst>
              <a:ext uri="{FF2B5EF4-FFF2-40B4-BE49-F238E27FC236}">
                <a16:creationId xmlns:a16="http://schemas.microsoft.com/office/drawing/2014/main" id="{82D18F06-F3D6-0045-B634-1FCA30104F5E}"/>
              </a:ext>
            </a:extLst>
          </p:cNvPr>
          <p:cNvSpPr/>
          <p:nvPr/>
        </p:nvSpPr>
        <p:spPr>
          <a:xfrm>
            <a:off x="1701295" y="4088777"/>
            <a:ext cx="2975495" cy="387798"/>
          </a:xfrm>
          <a:prstGeom prst="rect">
            <a:avLst/>
          </a:prstGeom>
        </p:spPr>
        <p:txBody>
          <a:bodyPr wrap="none">
            <a:spAutoFit/>
          </a:bodyPr>
          <a:lstStyle/>
          <a:p>
            <a:r>
              <a:rPr lang="en-US" sz="2400" kern="0" dirty="0"/>
              <a:t>2:</a:t>
            </a:r>
            <a:r>
              <a:rPr lang="en-US" sz="2400" kern="0" dirty="0">
                <a:solidFill>
                  <a:schemeClr val="bg1"/>
                </a:solidFill>
              </a:rPr>
              <a:t> </a:t>
            </a:r>
            <a:r>
              <a:rPr lang="en-US" sz="2400" kern="0" dirty="0"/>
              <a:t>Change the regex</a:t>
            </a:r>
            <a:endParaRPr lang="en-US" sz="2400" dirty="0"/>
          </a:p>
        </p:txBody>
      </p:sp>
      <p:sp>
        <p:nvSpPr>
          <p:cNvPr id="23" name="Rectangle 22">
            <a:extLst>
              <a:ext uri="{FF2B5EF4-FFF2-40B4-BE49-F238E27FC236}">
                <a16:creationId xmlns:a16="http://schemas.microsoft.com/office/drawing/2014/main" id="{B1704020-9CE0-C344-919B-733CAD95AE7E}"/>
              </a:ext>
            </a:extLst>
          </p:cNvPr>
          <p:cNvSpPr/>
          <p:nvPr/>
        </p:nvSpPr>
        <p:spPr>
          <a:xfrm>
            <a:off x="1701295" y="5975428"/>
            <a:ext cx="3712876" cy="387798"/>
          </a:xfrm>
          <a:prstGeom prst="rect">
            <a:avLst/>
          </a:prstGeom>
        </p:spPr>
        <p:txBody>
          <a:bodyPr wrap="none">
            <a:spAutoFit/>
          </a:bodyPr>
          <a:lstStyle/>
          <a:p>
            <a:r>
              <a:rPr lang="en-US" sz="2400" kern="0" dirty="0"/>
              <a:t>4: Speed up regex engine</a:t>
            </a:r>
            <a:endParaRPr lang="en-US" sz="2400" dirty="0"/>
          </a:p>
        </p:txBody>
      </p:sp>
      <p:sp>
        <p:nvSpPr>
          <p:cNvPr id="24" name="Rectangle 23">
            <a:extLst>
              <a:ext uri="{FF2B5EF4-FFF2-40B4-BE49-F238E27FC236}">
                <a16:creationId xmlns:a16="http://schemas.microsoft.com/office/drawing/2014/main" id="{8659E845-660D-4549-86CE-2DDCB73BCF82}"/>
              </a:ext>
            </a:extLst>
          </p:cNvPr>
          <p:cNvSpPr/>
          <p:nvPr/>
        </p:nvSpPr>
        <p:spPr>
          <a:xfrm>
            <a:off x="1701295" y="4547252"/>
            <a:ext cx="3762568" cy="387798"/>
          </a:xfrm>
          <a:prstGeom prst="rect">
            <a:avLst/>
          </a:prstGeom>
        </p:spPr>
        <p:txBody>
          <a:bodyPr wrap="none">
            <a:spAutoFit/>
          </a:bodyPr>
          <a:lstStyle/>
          <a:p>
            <a:r>
              <a:rPr lang="en-US" sz="2400" kern="0" dirty="0"/>
              <a:t>3: Substitute regex engine</a:t>
            </a:r>
            <a:endParaRPr lang="en-US" sz="2400" dirty="0"/>
          </a:p>
        </p:txBody>
      </p:sp>
      <p:sp>
        <p:nvSpPr>
          <p:cNvPr id="25" name="Rectangle 24">
            <a:extLst>
              <a:ext uri="{FF2B5EF4-FFF2-40B4-BE49-F238E27FC236}">
                <a16:creationId xmlns:a16="http://schemas.microsoft.com/office/drawing/2014/main" id="{CCC662FF-5DBB-6C47-BD82-9B38DDFEBF75}"/>
              </a:ext>
            </a:extLst>
          </p:cNvPr>
          <p:cNvSpPr/>
          <p:nvPr/>
        </p:nvSpPr>
        <p:spPr>
          <a:xfrm>
            <a:off x="2972354" y="5261340"/>
            <a:ext cx="2101857" cy="387798"/>
          </a:xfrm>
          <a:prstGeom prst="rect">
            <a:avLst/>
          </a:prstGeom>
        </p:spPr>
        <p:txBody>
          <a:bodyPr wrap="none">
            <a:spAutoFit/>
          </a:bodyPr>
          <a:lstStyle/>
          <a:p>
            <a:r>
              <a:rPr lang="en-US" sz="2400" kern="0" dirty="0"/>
              <a:t>1: Safeguards</a:t>
            </a:r>
            <a:endParaRPr lang="en-US" sz="2400" dirty="0"/>
          </a:p>
        </p:txBody>
      </p:sp>
      <p:cxnSp>
        <p:nvCxnSpPr>
          <p:cNvPr id="27" name="Straight Connector 26">
            <a:extLst>
              <a:ext uri="{FF2B5EF4-FFF2-40B4-BE49-F238E27FC236}">
                <a16:creationId xmlns:a16="http://schemas.microsoft.com/office/drawing/2014/main" id="{68EE5133-F6AE-684B-96F9-B622DD7F46CF}"/>
              </a:ext>
            </a:extLst>
          </p:cNvPr>
          <p:cNvCxnSpPr>
            <a:stCxn id="25" idx="3"/>
          </p:cNvCxnSpPr>
          <p:nvPr/>
        </p:nvCxnSpPr>
        <p:spPr bwMode="auto">
          <a:xfrm flipV="1">
            <a:off x="5074211" y="5118219"/>
            <a:ext cx="334068" cy="337020"/>
          </a:xfrm>
          <a:prstGeom prst="line">
            <a:avLst/>
          </a:prstGeom>
          <a:noFill/>
          <a:ln w="19050"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4ED70B6-AD6A-F548-A0CB-E2A23A16687D}"/>
              </a:ext>
            </a:extLst>
          </p:cNvPr>
          <p:cNvCxnSpPr>
            <a:cxnSpLocks/>
            <a:stCxn id="25" idx="3"/>
          </p:cNvCxnSpPr>
          <p:nvPr/>
        </p:nvCxnSpPr>
        <p:spPr bwMode="auto">
          <a:xfrm>
            <a:off x="5074211" y="5455239"/>
            <a:ext cx="338328" cy="338328"/>
          </a:xfrm>
          <a:prstGeom prst="line">
            <a:avLst/>
          </a:prstGeom>
          <a:noFill/>
          <a:ln w="19050" cap="flat" cmpd="sng" algn="ctr">
            <a:solidFill>
              <a:schemeClr val="tx1"/>
            </a:solidFill>
            <a:prstDash val="solid"/>
            <a:round/>
            <a:headEnd type="none" w="med" len="med"/>
            <a:tailEnd type="none" w="med" len="med"/>
          </a:ln>
          <a:effectLst/>
        </p:spPr>
      </p:cxnSp>
      <p:sp>
        <p:nvSpPr>
          <p:cNvPr id="26" name="Content Placeholder 8">
            <a:extLst>
              <a:ext uri="{FF2B5EF4-FFF2-40B4-BE49-F238E27FC236}">
                <a16:creationId xmlns:a16="http://schemas.microsoft.com/office/drawing/2014/main" id="{1408A1D5-177C-724E-BC46-33B1FFA8D0D0}"/>
              </a:ext>
            </a:extLst>
          </p:cNvPr>
          <p:cNvSpPr txBox="1">
            <a:spLocks/>
          </p:cNvSpPr>
          <p:nvPr/>
        </p:nvSpPr>
        <p:spPr bwMode="auto">
          <a:xfrm>
            <a:off x="509717" y="1594827"/>
            <a:ext cx="1752602" cy="1276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rgbClr val="000000"/>
              </a:buClr>
              <a:buSzPct val="120000"/>
              <a:buFont typeface="Times" pitchFamily="18" charset="0"/>
              <a:buChar char="•"/>
              <a:defRPr sz="3200" b="0">
                <a:solidFill>
                  <a:srgbClr val="050523"/>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lr>
                <a:srgbClr val="000000"/>
              </a:buClr>
              <a:buSzPct val="120000"/>
              <a:buFont typeface="Times" pitchFamily="18" charset="0"/>
              <a:buChar char="•"/>
              <a:defRPr sz="2000">
                <a:solidFill>
                  <a:srgbClr val="050523"/>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Clr>
                <a:srgbClr val="000000"/>
              </a:buClr>
              <a:buSzPct val="120000"/>
              <a:buFont typeface="Calibri" pitchFamily="34" charset="0"/>
              <a:buChar char="−"/>
              <a:defRPr sz="1800">
                <a:solidFill>
                  <a:srgbClr val="050523"/>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9pPr>
          </a:lstStyle>
          <a:p>
            <a:pPr marL="0" indent="0">
              <a:lnSpc>
                <a:spcPct val="100000"/>
              </a:lnSpc>
              <a:buFont typeface="Times" pitchFamily="18" charset="0"/>
              <a:buNone/>
            </a:pPr>
            <a:r>
              <a:rPr lang="en-US" b="1" kern="0" dirty="0"/>
              <a:t>ReDoS</a:t>
            </a:r>
            <a:r>
              <a:rPr lang="en-US" kern="0" dirty="0"/>
              <a:t>  = </a:t>
            </a:r>
          </a:p>
        </p:txBody>
      </p:sp>
      <p:sp>
        <p:nvSpPr>
          <p:cNvPr id="29" name="Rectangle 28">
            <a:extLst>
              <a:ext uri="{FF2B5EF4-FFF2-40B4-BE49-F238E27FC236}">
                <a16:creationId xmlns:a16="http://schemas.microsoft.com/office/drawing/2014/main" id="{CDAB9107-EBE5-694D-B4F0-701D879BDA5C}"/>
              </a:ext>
            </a:extLst>
          </p:cNvPr>
          <p:cNvSpPr/>
          <p:nvPr/>
        </p:nvSpPr>
        <p:spPr>
          <a:xfrm>
            <a:off x="2800350" y="957907"/>
            <a:ext cx="6128673" cy="2591479"/>
          </a:xfrm>
          <a:prstGeom prst="rect">
            <a:avLst/>
          </a:prstGeom>
        </p:spPr>
        <p:txBody>
          <a:bodyPr wrap="square">
            <a:spAutoFit/>
          </a:bodyPr>
          <a:lstStyle/>
          <a:p>
            <a:pPr>
              <a:lnSpc>
                <a:spcPct val="100000"/>
              </a:lnSpc>
            </a:pPr>
            <a:r>
              <a:rPr lang="en-US" sz="2800" kern="0" dirty="0"/>
              <a:t>Web service</a:t>
            </a:r>
          </a:p>
          <a:p>
            <a:pPr>
              <a:lnSpc>
                <a:spcPct val="100000"/>
              </a:lnSpc>
            </a:pPr>
            <a:r>
              <a:rPr lang="en-US" sz="2800" kern="0" dirty="0"/>
              <a:t>Untrusted input</a:t>
            </a:r>
          </a:p>
          <a:p>
            <a:pPr>
              <a:lnSpc>
                <a:spcPct val="100000"/>
              </a:lnSpc>
            </a:pPr>
            <a:r>
              <a:rPr lang="en-US" sz="2800" kern="0" dirty="0"/>
              <a:t>Ambiguous regex</a:t>
            </a:r>
          </a:p>
          <a:p>
            <a:pPr>
              <a:lnSpc>
                <a:spcPct val="100000"/>
              </a:lnSpc>
            </a:pPr>
            <a:r>
              <a:rPr lang="en-US" sz="2800" kern="0" dirty="0"/>
              <a:t>Slow regex engine</a:t>
            </a:r>
          </a:p>
          <a:p>
            <a:pPr marL="0" indent="0">
              <a:lnSpc>
                <a:spcPct val="100000"/>
              </a:lnSpc>
              <a:buFont typeface="Times" pitchFamily="18" charset="0"/>
              <a:buNone/>
            </a:pPr>
            <a:r>
              <a:rPr lang="en-US" sz="2800" kern="0" dirty="0"/>
              <a:t>No safeguards</a:t>
            </a:r>
          </a:p>
        </p:txBody>
      </p:sp>
      <p:sp>
        <p:nvSpPr>
          <p:cNvPr id="30" name="Left Brace 29">
            <a:extLst>
              <a:ext uri="{FF2B5EF4-FFF2-40B4-BE49-F238E27FC236}">
                <a16:creationId xmlns:a16="http://schemas.microsoft.com/office/drawing/2014/main" id="{C1797053-C9BA-1B44-A4E8-A73AD7BEE2D3}"/>
              </a:ext>
            </a:extLst>
          </p:cNvPr>
          <p:cNvSpPr/>
          <p:nvPr/>
        </p:nvSpPr>
        <p:spPr bwMode="auto">
          <a:xfrm>
            <a:off x="2262319" y="985767"/>
            <a:ext cx="514350" cy="2591479"/>
          </a:xfrm>
          <a:prstGeom prst="leftBrace">
            <a:avLst/>
          </a:prstGeom>
          <a:noFill/>
          <a:ln w="38100" cap="flat" cmpd="sng" algn="ctr">
            <a:solidFill>
              <a:schemeClr val="tx1"/>
            </a:solidFill>
            <a:prstDash val="solid"/>
            <a:round/>
            <a:headEnd type="none" w="med" len="med"/>
            <a:tailEnd type="none" w="med" len="med"/>
          </a:ln>
          <a:effectLst/>
        </p:spPr>
        <p:txBody>
          <a:bodyPr rtlCol="0" anchor="ctr"/>
          <a:lstStyle/>
          <a:p>
            <a:pPr algn="ctr"/>
            <a:endParaRPr lang="en-US"/>
          </a:p>
        </p:txBody>
      </p:sp>
      <p:pic>
        <p:nvPicPr>
          <p:cNvPr id="33" name="Ques" descr="Question mark">
            <a:extLst>
              <a:ext uri="{FF2B5EF4-FFF2-40B4-BE49-F238E27FC236}">
                <a16:creationId xmlns:a16="http://schemas.microsoft.com/office/drawing/2014/main" id="{E58651B1-8E43-2D4A-8EB5-A0EBC5C8F94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24842" y="2482388"/>
            <a:ext cx="625244" cy="625244"/>
          </a:xfrm>
          <a:prstGeom prst="rect">
            <a:avLst/>
          </a:prstGeom>
        </p:spPr>
      </p:pic>
      <p:pic>
        <p:nvPicPr>
          <p:cNvPr id="34" name="Ques" descr="Question mark">
            <a:extLst>
              <a:ext uri="{FF2B5EF4-FFF2-40B4-BE49-F238E27FC236}">
                <a16:creationId xmlns:a16="http://schemas.microsoft.com/office/drawing/2014/main" id="{9D3B5CB7-D6E3-D143-8E0F-57657690F1B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24842" y="1949463"/>
            <a:ext cx="625244" cy="625244"/>
          </a:xfrm>
          <a:prstGeom prst="rect">
            <a:avLst/>
          </a:prstGeom>
        </p:spPr>
      </p:pic>
      <p:pic>
        <p:nvPicPr>
          <p:cNvPr id="35" name="Ques" descr="Question mark">
            <a:extLst>
              <a:ext uri="{FF2B5EF4-FFF2-40B4-BE49-F238E27FC236}">
                <a16:creationId xmlns:a16="http://schemas.microsoft.com/office/drawing/2014/main" id="{EA7BA7A7-540C-994A-9FED-F75B626B196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24842" y="2996314"/>
            <a:ext cx="625244" cy="625244"/>
          </a:xfrm>
          <a:prstGeom prst="rect">
            <a:avLst/>
          </a:prstGeom>
        </p:spPr>
      </p:pic>
      <p:pic>
        <p:nvPicPr>
          <p:cNvPr id="36" name="Check mark" descr="Checkmark">
            <a:extLst>
              <a:ext uri="{FF2B5EF4-FFF2-40B4-BE49-F238E27FC236}">
                <a16:creationId xmlns:a16="http://schemas.microsoft.com/office/drawing/2014/main" id="{1FBC4731-D687-DC48-AA88-1AB669CF203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07653" y="5792983"/>
            <a:ext cx="695579" cy="695579"/>
          </a:xfrm>
          <a:prstGeom prst="rect">
            <a:avLst/>
          </a:prstGeom>
        </p:spPr>
      </p:pic>
      <p:pic>
        <p:nvPicPr>
          <p:cNvPr id="37" name="Check mark" descr="Checkmark">
            <a:extLst>
              <a:ext uri="{FF2B5EF4-FFF2-40B4-BE49-F238E27FC236}">
                <a16:creationId xmlns:a16="http://schemas.microsoft.com/office/drawing/2014/main" id="{A6016C3D-3DBC-1146-8854-4681E1840C8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447816" y="5035481"/>
            <a:ext cx="695579" cy="695579"/>
          </a:xfrm>
          <a:prstGeom prst="rect">
            <a:avLst/>
          </a:prstGeom>
        </p:spPr>
      </p:pic>
      <p:pic>
        <p:nvPicPr>
          <p:cNvPr id="38" name="Picture 37">
            <a:extLst>
              <a:ext uri="{FF2B5EF4-FFF2-40B4-BE49-F238E27FC236}">
                <a16:creationId xmlns:a16="http://schemas.microsoft.com/office/drawing/2014/main" id="{0EC7FA4F-F27C-284E-AC22-175BFB7C67E7}"/>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2128" b="93085" l="2913" r="95146">
                        <a14:foregroundMark x1="32039" y1="7447" x2="60194" y2="6383"/>
                        <a14:foregroundMark x1="41748" y1="2128" x2="51456" y2="2660"/>
                        <a14:foregroundMark x1="40291" y1="27128" x2="33981" y2="34574"/>
                        <a14:foregroundMark x1="3883" y1="23936" x2="6796" y2="29255"/>
                        <a14:foregroundMark x1="14563" y1="37766" x2="14563" y2="60106"/>
                        <a14:foregroundMark x1="95146" y1="29255" x2="86408" y2="32447"/>
                        <a14:foregroundMark x1="33010" y1="93085" x2="68447" y2="92021"/>
                      </a14:backgroundRemoval>
                    </a14:imgEffect>
                  </a14:imgLayer>
                </a14:imgProps>
              </a:ext>
              <a:ext uri="{28A0092B-C50C-407E-A947-70E740481C1C}">
                <a14:useLocalDpi xmlns:a14="http://schemas.microsoft.com/office/drawing/2010/main"/>
              </a:ext>
            </a:extLst>
          </a:blip>
          <a:stretch>
            <a:fillRect/>
          </a:stretch>
        </p:blipFill>
        <p:spPr>
          <a:xfrm>
            <a:off x="1108381" y="3869043"/>
            <a:ext cx="694851" cy="633899"/>
          </a:xfrm>
          <a:prstGeom prst="rect">
            <a:avLst/>
          </a:prstGeom>
        </p:spPr>
      </p:pic>
      <p:pic>
        <p:nvPicPr>
          <p:cNvPr id="39" name="Failure" descr="Close">
            <a:extLst>
              <a:ext uri="{FF2B5EF4-FFF2-40B4-BE49-F238E27FC236}">
                <a16:creationId xmlns:a16="http://schemas.microsoft.com/office/drawing/2014/main" id="{7D5D504A-725A-F245-A69B-640791F72F77}"/>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342491" y="913322"/>
            <a:ext cx="585788" cy="585788"/>
          </a:xfrm>
          <a:prstGeom prst="rect">
            <a:avLst/>
          </a:prstGeom>
        </p:spPr>
      </p:pic>
      <p:pic>
        <p:nvPicPr>
          <p:cNvPr id="40" name="Failure" descr="Close">
            <a:extLst>
              <a:ext uri="{FF2B5EF4-FFF2-40B4-BE49-F238E27FC236}">
                <a16:creationId xmlns:a16="http://schemas.microsoft.com/office/drawing/2014/main" id="{2F523FE4-E143-9048-8F49-621C4147C3A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337222" y="1462670"/>
            <a:ext cx="585788" cy="585788"/>
          </a:xfrm>
          <a:prstGeom prst="rect">
            <a:avLst/>
          </a:prstGeom>
        </p:spPr>
      </p:pic>
      <p:pic>
        <p:nvPicPr>
          <p:cNvPr id="42" name="Failure" descr="Close">
            <a:extLst>
              <a:ext uri="{FF2B5EF4-FFF2-40B4-BE49-F238E27FC236}">
                <a16:creationId xmlns:a16="http://schemas.microsoft.com/office/drawing/2014/main" id="{FEA271AA-9B9A-1F4B-BB0E-CEF0295A66FB}"/>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62548" y="4440135"/>
            <a:ext cx="585788" cy="585788"/>
          </a:xfrm>
          <a:prstGeom prst="rect">
            <a:avLst/>
          </a:prstGeom>
        </p:spPr>
      </p:pic>
      <p:sp>
        <p:nvSpPr>
          <p:cNvPr id="31" name="Rectangle 30">
            <a:extLst>
              <a:ext uri="{FF2B5EF4-FFF2-40B4-BE49-F238E27FC236}">
                <a16:creationId xmlns:a16="http://schemas.microsoft.com/office/drawing/2014/main" id="{41804BC9-59F3-7444-9C2F-E730BA6F7687}"/>
              </a:ext>
            </a:extLst>
          </p:cNvPr>
          <p:cNvSpPr/>
          <p:nvPr/>
        </p:nvSpPr>
        <p:spPr bwMode="auto">
          <a:xfrm>
            <a:off x="1155882" y="4458014"/>
            <a:ext cx="4429809" cy="512250"/>
          </a:xfrm>
          <a:prstGeom prst="rect">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5308908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peed chart">
            <a:extLst>
              <a:ext uri="{FF2B5EF4-FFF2-40B4-BE49-F238E27FC236}">
                <a16:creationId xmlns:a16="http://schemas.microsoft.com/office/drawing/2014/main" id="{43912E84-6595-9A45-BC0E-13D5DA4851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81920" y="959497"/>
            <a:ext cx="5882680" cy="3902122"/>
          </a:xfrm>
          <a:prstGeom prst="rect">
            <a:avLst/>
          </a:prstGeom>
        </p:spPr>
      </p:pic>
      <p:sp>
        <p:nvSpPr>
          <p:cNvPr id="3" name="Title 2">
            <a:extLst>
              <a:ext uri="{FF2B5EF4-FFF2-40B4-BE49-F238E27FC236}">
                <a16:creationId xmlns:a16="http://schemas.microsoft.com/office/drawing/2014/main" id="{19922324-148C-6346-8B90-CA652EF5E382}"/>
              </a:ext>
            </a:extLst>
          </p:cNvPr>
          <p:cNvSpPr>
            <a:spLocks noGrp="1"/>
          </p:cNvSpPr>
          <p:nvPr>
            <p:ph type="title"/>
          </p:nvPr>
        </p:nvSpPr>
        <p:spPr/>
        <p:txBody>
          <a:bodyPr/>
          <a:lstStyle/>
          <a:p>
            <a:r>
              <a:rPr lang="en-US" dirty="0"/>
              <a:t>Solution 3: Substitute the regex engine</a:t>
            </a:r>
          </a:p>
        </p:txBody>
      </p:sp>
      <p:pic>
        <p:nvPicPr>
          <p:cNvPr id="17" name="Software">
            <a:extLst>
              <a:ext uri="{FF2B5EF4-FFF2-40B4-BE49-F238E27FC236}">
                <a16:creationId xmlns:a16="http://schemas.microsoft.com/office/drawing/2014/main" id="{433FFF56-835F-9248-A3AD-E2E535183EA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t="15672" b="8243"/>
          <a:stretch/>
        </p:blipFill>
        <p:spPr>
          <a:xfrm>
            <a:off x="326049" y="1286259"/>
            <a:ext cx="2331091" cy="1773610"/>
          </a:xfrm>
          <a:prstGeom prst="rect">
            <a:avLst/>
          </a:prstGeom>
        </p:spPr>
      </p:pic>
      <p:sp>
        <p:nvSpPr>
          <p:cNvPr id="18" name="Line 66">
            <a:extLst>
              <a:ext uri="{FF2B5EF4-FFF2-40B4-BE49-F238E27FC236}">
                <a16:creationId xmlns:a16="http://schemas.microsoft.com/office/drawing/2014/main" id="{0F0DBD33-D67E-0D43-90F0-290F33796E7D}"/>
              </a:ext>
            </a:extLst>
          </p:cNvPr>
          <p:cNvSpPr>
            <a:spLocks noChangeShapeType="1"/>
          </p:cNvSpPr>
          <p:nvPr/>
        </p:nvSpPr>
        <p:spPr bwMode="auto">
          <a:xfrm flipV="1">
            <a:off x="326049" y="3085509"/>
            <a:ext cx="2331092" cy="0"/>
          </a:xfrm>
          <a:prstGeom prst="line">
            <a:avLst/>
          </a:prstGeom>
          <a:noFill/>
          <a:ln w="38100">
            <a:solidFill>
              <a:schemeClr val="accent3"/>
            </a:solidFill>
            <a:miter lim="800000"/>
            <a:headEnd/>
            <a:tailEnd/>
          </a:ln>
          <a:effectLst/>
        </p:spPr>
        <p:txBody>
          <a:bodyPr wrap="none"/>
          <a:lstStyle/>
          <a:p>
            <a:endParaRPr lang="ko-KR" altLang="en-US"/>
          </a:p>
        </p:txBody>
      </p:sp>
      <p:pic>
        <p:nvPicPr>
          <p:cNvPr id="16" name="Slow Engine" descr="Image result for locomotive cartoon">
            <a:extLst>
              <a:ext uri="{FF2B5EF4-FFF2-40B4-BE49-F238E27FC236}">
                <a16:creationId xmlns:a16="http://schemas.microsoft.com/office/drawing/2014/main" id="{301ACEFE-C6A2-2B42-B8C4-D2F7DAA3EB0F}"/>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2981921" y="4387025"/>
            <a:ext cx="1347185" cy="1453214"/>
          </a:xfrm>
          <a:prstGeom prst="rect">
            <a:avLst/>
          </a:prstGeom>
          <a:noFill/>
          <a:extLst>
            <a:ext uri="{909E8E84-426E-40DD-AFC4-6F175D3DCCD1}">
              <a14:hiddenFill xmlns:a14="http://schemas.microsoft.com/office/drawing/2010/main">
                <a:solidFill>
                  <a:srgbClr val="FFFFFF"/>
                </a:solidFill>
              </a14:hiddenFill>
            </a:ext>
          </a:extLst>
        </p:spPr>
      </p:pic>
      <p:pic>
        <p:nvPicPr>
          <p:cNvPr id="12" name="Failure" descr="Close">
            <a:extLst>
              <a:ext uri="{FF2B5EF4-FFF2-40B4-BE49-F238E27FC236}">
                <a16:creationId xmlns:a16="http://schemas.microsoft.com/office/drawing/2014/main" id="{88EC7B0B-2C91-414C-A56A-93D466B5512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112605" y="0"/>
            <a:ext cx="483165" cy="483165"/>
          </a:xfrm>
          <a:prstGeom prst="rect">
            <a:avLst/>
          </a:prstGeom>
        </p:spPr>
      </p:pic>
      <p:pic>
        <p:nvPicPr>
          <p:cNvPr id="6" name="Fast engine">
            <a:extLst>
              <a:ext uri="{FF2B5EF4-FFF2-40B4-BE49-F238E27FC236}">
                <a16:creationId xmlns:a16="http://schemas.microsoft.com/office/drawing/2014/main" id="{92CF46EE-36B7-6B43-8E8E-68B65B8855A2}"/>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1724" b="97845" l="0" r="99414">
                        <a14:foregroundMark x1="391" y1="33190" x2="14844" y2="53448"/>
                        <a14:foregroundMark x1="14844" y1="53448" x2="79883" y2="90517"/>
                        <a14:foregroundMark x1="79883" y1="90517" x2="93164" y2="73276"/>
                        <a14:foregroundMark x1="93164" y1="73276" x2="75000" y2="16379"/>
                        <a14:foregroundMark x1="75000" y1="16379" x2="60938" y2="7328"/>
                        <a14:foregroundMark x1="60938" y1="7328" x2="0" y2="32328"/>
                        <a14:foregroundMark x1="0" y1="32328" x2="19727" y2="40948"/>
                        <a14:foregroundMark x1="19727" y1="40948" x2="56055" y2="24138"/>
                        <a14:foregroundMark x1="56055" y1="24138" x2="34766" y2="23707"/>
                        <a14:foregroundMark x1="34766" y1="23707" x2="55469" y2="20690"/>
                        <a14:foregroundMark x1="55469" y1="20690" x2="38867" y2="43103"/>
                        <a14:foregroundMark x1="38867" y1="43103" x2="65430" y2="42241"/>
                        <a14:foregroundMark x1="65430" y1="42241" x2="74219" y2="70259"/>
                        <a14:foregroundMark x1="74219" y1="70259" x2="78711" y2="74138"/>
                        <a14:foregroundMark x1="91797" y1="58190" x2="91602" y2="91810"/>
                        <a14:foregroundMark x1="91602" y1="91810" x2="74414" y2="95690"/>
                        <a14:foregroundMark x1="93945" y1="66810" x2="94141" y2="90517"/>
                        <a14:foregroundMark x1="48438" y1="2586" x2="67383" y2="3879"/>
                        <a14:foregroundMark x1="28125" y1="47414" x2="65820" y2="48707"/>
                        <a14:foregroundMark x1="51367" y1="73707" x2="76172" y2="88362"/>
                        <a14:foregroundMark x1="53516" y1="84483" x2="76172" y2="84914"/>
                        <a14:foregroundMark x1="78320" y1="62931" x2="80078" y2="63362"/>
                        <a14:foregroundMark x1="95703" y1="69397" x2="95508" y2="97845"/>
                        <a14:foregroundMark x1="97656" y1="78448" x2="99414" y2="82759"/>
                      </a14:backgroundRemoval>
                    </a14:imgEffect>
                  </a14:imgLayer>
                </a14:imgProps>
              </a:ext>
              <a:ext uri="{28A0092B-C50C-407E-A947-70E740481C1C}">
                <a14:useLocalDpi xmlns:a14="http://schemas.microsoft.com/office/drawing/2010/main"/>
              </a:ext>
            </a:extLst>
          </a:blip>
          <a:stretch>
            <a:fillRect/>
          </a:stretch>
        </p:blipFill>
        <p:spPr>
          <a:xfrm>
            <a:off x="7333226" y="4638406"/>
            <a:ext cx="1835007" cy="831487"/>
          </a:xfrm>
          <a:prstGeom prst="rect">
            <a:avLst/>
          </a:prstGeom>
        </p:spPr>
      </p:pic>
    </p:spTree>
    <p:extLst>
      <p:ext uri="{BB962C8B-B14F-4D97-AF65-F5344CB8AC3E}">
        <p14:creationId xmlns:p14="http://schemas.microsoft.com/office/powerpoint/2010/main" val="34952941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77778E-6 -1.85185E-6 L -0.23628 -0.16782 " pathEditMode="relative" rAng="0" ptsTypes="AA">
                                      <p:cBhvr>
                                        <p:cTn id="16" dur="1500" fill="hold"/>
                                        <p:tgtEl>
                                          <p:spTgt spid="16"/>
                                        </p:tgtEl>
                                        <p:attrNameLst>
                                          <p:attrName>ppt_x</p:attrName>
                                          <p:attrName>ppt_y</p:attrName>
                                        </p:attrNameLst>
                                      </p:cBhvr>
                                      <p:rCtr x="-11823" y="-8403"/>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mph" presetSubtype="0" nodeType="clickEffect">
                                  <p:stCondLst>
                                    <p:cond delay="0"/>
                                  </p:stCondLst>
                                  <p:childTnLst>
                                    <p:set>
                                      <p:cBhvr>
                                        <p:cTn id="24" dur="indefinite"/>
                                        <p:tgtEl>
                                          <p:spTgt spid="16"/>
                                        </p:tgtEl>
                                        <p:attrNameLst>
                                          <p:attrName>style.opacity</p:attrName>
                                        </p:attrNameLst>
                                      </p:cBhvr>
                                      <p:to>
                                        <p:strVal val="0.5"/>
                                      </p:to>
                                    </p:set>
                                    <p:animEffect filter="image" prLst="opacity: 0.5">
                                      <p:cBhvr rctx="IE">
                                        <p:cTn id="25" dur="indefinite"/>
                                        <p:tgtEl>
                                          <p:spTgt spid="16"/>
                                        </p:tgtEl>
                                      </p:cBhvr>
                                    </p:animEffect>
                                  </p:childTnLst>
                                </p:cTn>
                              </p:par>
                              <p:par>
                                <p:cTn id="26" presetID="50" presetClass="path" presetSubtype="0" accel="50000" decel="50000" fill="hold" nodeType="withEffect">
                                  <p:stCondLst>
                                    <p:cond delay="0"/>
                                  </p:stCondLst>
                                  <p:childTnLst>
                                    <p:animMotion origin="layout" path="M -0.00052 -0.00116 L -0.36858 -0.00116 C -0.53351 -0.00116 -0.73698 -0.05139 -0.73698 -0.09213 L -0.73698 -0.18334 " pathEditMode="relative" rAng="10800000" ptsTypes="AAAA">
                                      <p:cBhvr>
                                        <p:cTn id="27" dur="1500" fill="hold"/>
                                        <p:tgtEl>
                                          <p:spTgt spid="6"/>
                                        </p:tgtEl>
                                        <p:attrNameLst>
                                          <p:attrName>ppt_x</p:attrName>
                                          <p:attrName>ppt_y</p:attrName>
                                        </p:attrNameLst>
                                      </p:cBhvr>
                                      <p:rCtr x="-36823" y="-9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a:t>Compatibility of Regex Dialects</a:t>
            </a:r>
            <a:r>
              <a:rPr lang="en-US" dirty="0"/>
              <a:t> – Methodology</a:t>
            </a:r>
          </a:p>
        </p:txBody>
      </p:sp>
      <p:sp>
        <p:nvSpPr>
          <p:cNvPr id="5" name="TextBox 4"/>
          <p:cNvSpPr txBox="1"/>
          <p:nvPr/>
        </p:nvSpPr>
        <p:spPr>
          <a:xfrm>
            <a:off x="2498846" y="2826807"/>
            <a:ext cx="2956900" cy="496161"/>
          </a:xfrm>
          <a:prstGeom prst="rect">
            <a:avLst/>
          </a:prstGeom>
          <a:noFill/>
          <a:ln w="28575">
            <a:noFill/>
          </a:ln>
        </p:spPr>
        <p:txBody>
          <a:bodyPr wrap="none" rtlCol="0">
            <a:spAutoFit/>
          </a:bodyPr>
          <a:lstStyle/>
          <a:p>
            <a:r>
              <a:rPr lang="en-US" sz="3200" dirty="0">
                <a:latin typeface="Calibri" panose="020F0502020204030204" pitchFamily="34" charset="0"/>
              </a:rPr>
              <a:t>Input generators</a:t>
            </a:r>
          </a:p>
        </p:txBody>
      </p:sp>
      <p:sp>
        <p:nvSpPr>
          <p:cNvPr id="6" name="Rectangle 5"/>
          <p:cNvSpPr/>
          <p:nvPr/>
        </p:nvSpPr>
        <p:spPr>
          <a:xfrm>
            <a:off x="2468860" y="3569015"/>
            <a:ext cx="2712042" cy="705899"/>
          </a:xfrm>
          <a:prstGeom prst="rect">
            <a:avLst/>
          </a:prstGeom>
        </p:spPr>
        <p:txBody>
          <a:bodyPr wrap="square">
            <a:spAutoFit/>
          </a:bodyPr>
          <a:lstStyle/>
          <a:p>
            <a:pPr algn="ctr">
              <a:lnSpc>
                <a:spcPct val="114000"/>
              </a:lnSpc>
            </a:pPr>
            <a:r>
              <a:rPr lang="en-US" sz="1800" i="1" dirty="0">
                <a:solidFill>
                  <a:srgbClr val="000000"/>
                </a:solidFill>
                <a:latin typeface="Calibri" panose="020F0502020204030204" pitchFamily="34" charset="0"/>
                <a:cs typeface="Calibri" panose="020F0502020204030204" pitchFamily="34" charset="0"/>
              </a:rPr>
              <a:t>Rex, </a:t>
            </a:r>
            <a:r>
              <a:rPr lang="en-US" sz="1800" i="1" dirty="0" err="1">
                <a:solidFill>
                  <a:srgbClr val="000000"/>
                </a:solidFill>
                <a:latin typeface="Calibri" panose="020F0502020204030204" pitchFamily="34" charset="0"/>
                <a:cs typeface="Calibri" panose="020F0502020204030204" pitchFamily="34" charset="0"/>
              </a:rPr>
              <a:t>MutRex</a:t>
            </a:r>
            <a:r>
              <a:rPr lang="en-US" sz="1800" i="1" dirty="0">
                <a:solidFill>
                  <a:srgbClr val="000000"/>
                </a:solidFill>
                <a:latin typeface="Calibri" panose="020F0502020204030204" pitchFamily="34" charset="0"/>
                <a:cs typeface="Calibri" panose="020F0502020204030204" pitchFamily="34" charset="0"/>
              </a:rPr>
              <a:t>, EGRET, </a:t>
            </a:r>
            <a:r>
              <a:rPr lang="en-US" sz="1800" i="1" dirty="0" err="1">
                <a:solidFill>
                  <a:srgbClr val="000000"/>
                </a:solidFill>
                <a:latin typeface="Calibri" panose="020F0502020204030204" pitchFamily="34" charset="0"/>
                <a:cs typeface="Calibri" panose="020F0502020204030204" pitchFamily="34" charset="0"/>
              </a:rPr>
              <a:t>ReScue</a:t>
            </a:r>
            <a:r>
              <a:rPr lang="en-US" sz="1800" i="1" dirty="0">
                <a:solidFill>
                  <a:srgbClr val="000000"/>
                </a:solidFill>
                <a:latin typeface="Calibri" panose="020F0502020204030204" pitchFamily="34" charset="0"/>
                <a:cs typeface="Calibri" panose="020F0502020204030204" pitchFamily="34" charset="0"/>
              </a:rPr>
              <a:t>*, BRICS*</a:t>
            </a:r>
            <a:endParaRPr lang="en-US" sz="1800" i="1" dirty="0">
              <a:latin typeface="Calibri" panose="020F0502020204030204" pitchFamily="34" charset="0"/>
              <a:cs typeface="Calibri" panose="020F0502020204030204" pitchFamily="34" charset="0"/>
            </a:endParaRPr>
          </a:p>
        </p:txBody>
      </p:sp>
      <p:sp>
        <p:nvSpPr>
          <p:cNvPr id="17" name="Language pair analysis"/>
          <p:cNvSpPr txBox="1"/>
          <p:nvPr/>
        </p:nvSpPr>
        <p:spPr>
          <a:xfrm>
            <a:off x="2463954" y="5366298"/>
            <a:ext cx="4166142" cy="988540"/>
          </a:xfrm>
          <a:prstGeom prst="rect">
            <a:avLst/>
          </a:prstGeom>
          <a:noFill/>
          <a:ln w="28575">
            <a:noFill/>
          </a:ln>
        </p:spPr>
        <p:txBody>
          <a:bodyPr wrap="none" rtlCol="0">
            <a:spAutoFit/>
          </a:bodyPr>
          <a:lstStyle/>
          <a:p>
            <a:pPr algn="ctr"/>
            <a:r>
              <a:rPr lang="en-US" sz="3200" dirty="0">
                <a:latin typeface="Calibri" panose="020F0502020204030204" pitchFamily="34" charset="0"/>
              </a:rPr>
              <a:t>Regex semantic analysis</a:t>
            </a:r>
          </a:p>
          <a:p>
            <a:pPr algn="ctr"/>
            <a:r>
              <a:rPr lang="en-US" sz="3200" dirty="0">
                <a:latin typeface="Calibri" panose="020F0502020204030204" pitchFamily="34" charset="0"/>
              </a:rPr>
              <a:t>(pairwise)</a:t>
            </a:r>
          </a:p>
        </p:txBody>
      </p:sp>
      <p:sp>
        <p:nvSpPr>
          <p:cNvPr id="4" name="TextBox 3"/>
          <p:cNvSpPr txBox="1"/>
          <p:nvPr/>
        </p:nvSpPr>
        <p:spPr>
          <a:xfrm>
            <a:off x="6285204" y="2813479"/>
            <a:ext cx="2388346" cy="496161"/>
          </a:xfrm>
          <a:prstGeom prst="rect">
            <a:avLst/>
          </a:prstGeom>
          <a:noFill/>
          <a:ln w="28575">
            <a:noFill/>
          </a:ln>
        </p:spPr>
        <p:txBody>
          <a:bodyPr wrap="none" rtlCol="0">
            <a:spAutoFit/>
          </a:bodyPr>
          <a:lstStyle/>
          <a:p>
            <a:r>
              <a:rPr lang="en-US" sz="3200" dirty="0">
                <a:latin typeface="Calibri" panose="020F0502020204030204" pitchFamily="34" charset="0"/>
              </a:rPr>
              <a:t>Regex testers</a:t>
            </a:r>
          </a:p>
        </p:txBody>
      </p:sp>
      <p:grpSp>
        <p:nvGrpSpPr>
          <p:cNvPr id="54" name="Languages">
            <a:extLst>
              <a:ext uri="{FF2B5EF4-FFF2-40B4-BE49-F238E27FC236}">
                <a16:creationId xmlns:a16="http://schemas.microsoft.com/office/drawing/2014/main" id="{F845FE67-C776-644B-9733-0957DB48F421}"/>
              </a:ext>
            </a:extLst>
          </p:cNvPr>
          <p:cNvGrpSpPr/>
          <p:nvPr/>
        </p:nvGrpSpPr>
        <p:grpSpPr>
          <a:xfrm>
            <a:off x="6097796" y="3327696"/>
            <a:ext cx="2763162" cy="1293419"/>
            <a:chOff x="940113" y="5291955"/>
            <a:chExt cx="2763162" cy="1293419"/>
          </a:xfrm>
        </p:grpSpPr>
        <p:pic>
          <p:nvPicPr>
            <p:cNvPr id="46" name="Picture 45">
              <a:extLst>
                <a:ext uri="{FF2B5EF4-FFF2-40B4-BE49-F238E27FC236}">
                  <a16:creationId xmlns:a16="http://schemas.microsoft.com/office/drawing/2014/main" id="{45D1BED2-6974-B242-ACF1-D5068C42805B}"/>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3088772" y="5376832"/>
              <a:ext cx="614503" cy="617258"/>
            </a:xfrm>
            <a:prstGeom prst="rect">
              <a:avLst/>
            </a:prstGeom>
          </p:spPr>
        </p:pic>
        <p:pic>
          <p:nvPicPr>
            <p:cNvPr id="47" name="Picture 46">
              <a:extLst>
                <a:ext uri="{FF2B5EF4-FFF2-40B4-BE49-F238E27FC236}">
                  <a16:creationId xmlns:a16="http://schemas.microsoft.com/office/drawing/2014/main" id="{C0D2317E-5888-FB4E-A98A-53239934BC4A}"/>
                </a:ext>
              </a:extLst>
            </p:cNvPr>
            <p:cNvPicPr>
              <a:picLocks noChangeAspect="1"/>
            </p:cNvPicPr>
            <p:nvPr/>
          </p:nvPicPr>
          <p:blipFill rotWithShape="1">
            <a:blip r:embed="rId4" cstate="email">
              <a:alphaModFix/>
              <a:extLst>
                <a:ext uri="{BEBA8EAE-BF5A-486C-A8C5-ECC9F3942E4B}">
                  <a14:imgProps xmlns:a14="http://schemas.microsoft.com/office/drawing/2010/main">
                    <a14:imgLayer r:embed="rId5">
                      <a14:imgEffect>
                        <a14:backgroundRemoval t="8791" b="94505" l="5376" r="89247">
                          <a14:foregroundMark x1="30108" y1="8791" x2="46237" y2="60440"/>
                          <a14:foregroundMark x1="27957" y1="24176" x2="60215" y2="90110"/>
                          <a14:foregroundMark x1="5376" y1="39560" x2="45161" y2="92308"/>
                          <a14:foregroundMark x1="30108" y1="95604" x2="56989" y2="93407"/>
                          <a14:backgroundMark x1="10753" y1="96703" x2="1075" y2="92308"/>
                        </a14:backgroundRemoval>
                      </a14:imgEffect>
                    </a14:imgLayer>
                  </a14:imgProps>
                </a:ext>
                <a:ext uri="{28A0092B-C50C-407E-A947-70E740481C1C}">
                  <a14:useLocalDpi xmlns:a14="http://schemas.microsoft.com/office/drawing/2010/main"/>
                </a:ext>
              </a:extLst>
            </a:blip>
            <a:srcRect/>
            <a:stretch/>
          </p:blipFill>
          <p:spPr>
            <a:xfrm>
              <a:off x="2336529" y="6081173"/>
              <a:ext cx="518874" cy="504201"/>
            </a:xfrm>
            <a:prstGeom prst="rect">
              <a:avLst/>
            </a:prstGeom>
          </p:spPr>
        </p:pic>
        <p:pic>
          <p:nvPicPr>
            <p:cNvPr id="48" name="Picture 47">
              <a:extLst>
                <a:ext uri="{FF2B5EF4-FFF2-40B4-BE49-F238E27FC236}">
                  <a16:creationId xmlns:a16="http://schemas.microsoft.com/office/drawing/2014/main" id="{5FE1B9D4-A575-DA45-AD85-BCB62973446A}"/>
                </a:ext>
              </a:extLst>
            </p:cNvPr>
            <p:cNvPicPr>
              <a:picLocks noChangeAspect="1"/>
            </p:cNvPicPr>
            <p:nvPr/>
          </p:nvPicPr>
          <p:blipFill>
            <a:blip r:embed="rId6" cstate="email">
              <a:alphaModFix/>
              <a:extLst>
                <a:ext uri="{28A0092B-C50C-407E-A947-70E740481C1C}">
                  <a14:useLocalDpi xmlns:a14="http://schemas.microsoft.com/office/drawing/2010/main"/>
                </a:ext>
              </a:extLst>
            </a:blip>
            <a:stretch>
              <a:fillRect/>
            </a:stretch>
          </p:blipFill>
          <p:spPr>
            <a:xfrm>
              <a:off x="1004690" y="5345973"/>
              <a:ext cx="546063" cy="546063"/>
            </a:xfrm>
            <a:prstGeom prst="rect">
              <a:avLst/>
            </a:prstGeom>
          </p:spPr>
        </p:pic>
        <p:pic>
          <p:nvPicPr>
            <p:cNvPr id="49" name="Picture 48">
              <a:extLst>
                <a:ext uri="{FF2B5EF4-FFF2-40B4-BE49-F238E27FC236}">
                  <a16:creationId xmlns:a16="http://schemas.microsoft.com/office/drawing/2014/main" id="{8714907D-A157-ED47-9932-B66A0225AC77}"/>
                </a:ext>
              </a:extLst>
            </p:cNvPr>
            <p:cNvPicPr>
              <a:picLocks noChangeAspect="1"/>
            </p:cNvPicPr>
            <p:nvPr/>
          </p:nvPicPr>
          <p:blipFill>
            <a:blip r:embed="rId7" cstate="email">
              <a:alphaModFix/>
              <a:extLst>
                <a:ext uri="{28A0092B-C50C-407E-A947-70E740481C1C}">
                  <a14:useLocalDpi xmlns:a14="http://schemas.microsoft.com/office/drawing/2010/main"/>
                </a:ext>
              </a:extLst>
            </a:blip>
            <a:stretch>
              <a:fillRect/>
            </a:stretch>
          </p:blipFill>
          <p:spPr>
            <a:xfrm>
              <a:off x="2191008" y="5466785"/>
              <a:ext cx="809916" cy="437353"/>
            </a:xfrm>
            <a:prstGeom prst="rect">
              <a:avLst/>
            </a:prstGeom>
          </p:spPr>
        </p:pic>
        <p:pic>
          <p:nvPicPr>
            <p:cNvPr id="50" name="Picture 49">
              <a:extLst>
                <a:ext uri="{FF2B5EF4-FFF2-40B4-BE49-F238E27FC236}">
                  <a16:creationId xmlns:a16="http://schemas.microsoft.com/office/drawing/2014/main" id="{837D1B76-C784-D74A-A572-BBE35AC67355}"/>
                </a:ext>
              </a:extLst>
            </p:cNvPr>
            <p:cNvPicPr>
              <a:picLocks noChangeAspect="1"/>
            </p:cNvPicPr>
            <p:nvPr/>
          </p:nvPicPr>
          <p:blipFill rotWithShape="1">
            <a:blip r:embed="rId8" cstate="email">
              <a:alphaModFix/>
              <a:extLst>
                <a:ext uri="{28A0092B-C50C-407E-A947-70E740481C1C}">
                  <a14:useLocalDpi xmlns:a14="http://schemas.microsoft.com/office/drawing/2010/main"/>
                </a:ext>
              </a:extLst>
            </a:blip>
            <a:srcRect/>
            <a:stretch/>
          </p:blipFill>
          <p:spPr>
            <a:xfrm>
              <a:off x="940113" y="5939450"/>
              <a:ext cx="577621" cy="633475"/>
            </a:xfrm>
            <a:prstGeom prst="rect">
              <a:avLst/>
            </a:prstGeom>
          </p:spPr>
        </p:pic>
        <p:pic>
          <p:nvPicPr>
            <p:cNvPr id="51" name="Picture 50">
              <a:extLst>
                <a:ext uri="{FF2B5EF4-FFF2-40B4-BE49-F238E27FC236}">
                  <a16:creationId xmlns:a16="http://schemas.microsoft.com/office/drawing/2014/main" id="{C34CC85C-9C13-F14B-A17C-65DD9BE726D1}"/>
                </a:ext>
              </a:extLst>
            </p:cNvPr>
            <p:cNvPicPr>
              <a:picLocks noChangeAspect="1"/>
            </p:cNvPicPr>
            <p:nvPr/>
          </p:nvPicPr>
          <p:blipFill>
            <a:blip r:embed="rId9" cstate="email">
              <a:alphaModFix/>
              <a:extLst>
                <a:ext uri="{28A0092B-C50C-407E-A947-70E740481C1C}">
                  <a14:useLocalDpi xmlns:a14="http://schemas.microsoft.com/office/drawing/2010/main"/>
                </a:ext>
              </a:extLst>
            </a:blip>
            <a:stretch>
              <a:fillRect/>
            </a:stretch>
          </p:blipFill>
          <p:spPr>
            <a:xfrm>
              <a:off x="3145408" y="6081840"/>
              <a:ext cx="501229" cy="501229"/>
            </a:xfrm>
            <a:prstGeom prst="rect">
              <a:avLst/>
            </a:prstGeom>
          </p:spPr>
        </p:pic>
        <p:pic>
          <p:nvPicPr>
            <p:cNvPr id="52" name="Picture 51">
              <a:extLst>
                <a:ext uri="{FF2B5EF4-FFF2-40B4-BE49-F238E27FC236}">
                  <a16:creationId xmlns:a16="http://schemas.microsoft.com/office/drawing/2014/main" id="{AF5D6961-1D4E-5144-81D9-287AD80F319A}"/>
                </a:ext>
              </a:extLst>
            </p:cNvPr>
            <p:cNvPicPr>
              <a:picLocks noChangeAspect="1"/>
            </p:cNvPicPr>
            <p:nvPr/>
          </p:nvPicPr>
          <p:blipFill>
            <a:blip r:embed="rId10" cstate="email">
              <a:alphaModFix/>
              <a:extLst>
                <a:ext uri="{28A0092B-C50C-407E-A947-70E740481C1C}">
                  <a14:useLocalDpi xmlns:a14="http://schemas.microsoft.com/office/drawing/2010/main"/>
                </a:ext>
              </a:extLst>
            </a:blip>
            <a:stretch>
              <a:fillRect/>
            </a:stretch>
          </p:blipFill>
          <p:spPr>
            <a:xfrm>
              <a:off x="1665540" y="6071694"/>
              <a:ext cx="368553" cy="501231"/>
            </a:xfrm>
            <a:prstGeom prst="rect">
              <a:avLst/>
            </a:prstGeom>
          </p:spPr>
        </p:pic>
        <p:pic>
          <p:nvPicPr>
            <p:cNvPr id="53" name="Picture 52">
              <a:extLst>
                <a:ext uri="{FF2B5EF4-FFF2-40B4-BE49-F238E27FC236}">
                  <a16:creationId xmlns:a16="http://schemas.microsoft.com/office/drawing/2014/main" id="{49BB56E9-EE5E-1F4B-80D4-8A96A662F6DE}"/>
                </a:ext>
              </a:extLst>
            </p:cNvPr>
            <p:cNvPicPr>
              <a:picLocks noChangeAspect="1"/>
            </p:cNvPicPr>
            <p:nvPr/>
          </p:nvPicPr>
          <p:blipFill>
            <a:blip r:embed="rId11" cstate="email">
              <a:alphaModFix/>
              <a:extLst>
                <a:ext uri="{28A0092B-C50C-407E-A947-70E740481C1C}">
                  <a14:useLocalDpi xmlns:a14="http://schemas.microsoft.com/office/drawing/2010/main"/>
                </a:ext>
              </a:extLst>
            </a:blip>
            <a:stretch>
              <a:fillRect/>
            </a:stretch>
          </p:blipFill>
          <p:spPr>
            <a:xfrm>
              <a:off x="1596661" y="5291955"/>
              <a:ext cx="506312" cy="787014"/>
            </a:xfrm>
            <a:prstGeom prst="rect">
              <a:avLst/>
            </a:prstGeom>
          </p:spPr>
        </p:pic>
      </p:grpSp>
      <p:pic>
        <p:nvPicPr>
          <p:cNvPr id="59" name="Graphic 58" descr="Add">
            <a:extLst>
              <a:ext uri="{FF2B5EF4-FFF2-40B4-BE49-F238E27FC236}">
                <a16:creationId xmlns:a16="http://schemas.microsoft.com/office/drawing/2014/main" id="{F3D7C08F-494E-CE48-817C-0893E0DB7D05}"/>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475039" y="2775774"/>
            <a:ext cx="614504" cy="614504"/>
          </a:xfrm>
          <a:prstGeom prst="rect">
            <a:avLst/>
          </a:prstGeom>
        </p:spPr>
      </p:pic>
      <p:sp>
        <p:nvSpPr>
          <p:cNvPr id="61" name="Line 66">
            <a:extLst>
              <a:ext uri="{FF2B5EF4-FFF2-40B4-BE49-F238E27FC236}">
                <a16:creationId xmlns:a16="http://schemas.microsoft.com/office/drawing/2014/main" id="{F94C6E6B-08DA-BD49-B976-8DDEC2785721}"/>
              </a:ext>
            </a:extLst>
          </p:cNvPr>
          <p:cNvSpPr>
            <a:spLocks noChangeShapeType="1"/>
          </p:cNvSpPr>
          <p:nvPr/>
        </p:nvSpPr>
        <p:spPr bwMode="auto">
          <a:xfrm flipV="1">
            <a:off x="277148" y="4742431"/>
            <a:ext cx="8564729" cy="55562"/>
          </a:xfrm>
          <a:prstGeom prst="line">
            <a:avLst/>
          </a:prstGeom>
          <a:noFill/>
          <a:ln w="38100">
            <a:solidFill>
              <a:schemeClr val="accent3"/>
            </a:solidFill>
            <a:miter lim="800000"/>
            <a:headEnd/>
            <a:tailEnd/>
          </a:ln>
          <a:effectLst/>
        </p:spPr>
        <p:txBody>
          <a:bodyPr wrap="none"/>
          <a:lstStyle/>
          <a:p>
            <a:endParaRPr lang="ko-KR" altLang="en-US"/>
          </a:p>
        </p:txBody>
      </p:sp>
      <p:sp>
        <p:nvSpPr>
          <p:cNvPr id="66" name="TextBox 65">
            <a:extLst>
              <a:ext uri="{FF2B5EF4-FFF2-40B4-BE49-F238E27FC236}">
                <a16:creationId xmlns:a16="http://schemas.microsoft.com/office/drawing/2014/main" id="{383D457A-8207-374B-B417-940DFC58DFE1}"/>
              </a:ext>
            </a:extLst>
          </p:cNvPr>
          <p:cNvSpPr txBox="1"/>
          <p:nvPr/>
        </p:nvSpPr>
        <p:spPr>
          <a:xfrm>
            <a:off x="178702" y="2826807"/>
            <a:ext cx="1522725" cy="496098"/>
          </a:xfrm>
          <a:prstGeom prst="rect">
            <a:avLst/>
          </a:prstGeom>
          <a:noFill/>
          <a:ln w="28575">
            <a:noFill/>
          </a:ln>
        </p:spPr>
        <p:txBody>
          <a:bodyPr wrap="none" rtlCol="0">
            <a:spAutoFit/>
          </a:bodyPr>
          <a:lstStyle/>
          <a:p>
            <a:r>
              <a:rPr lang="en-US" sz="3200" dirty="0">
                <a:latin typeface="Calibri" panose="020F0502020204030204" pitchFamily="34" charset="0"/>
              </a:rPr>
              <a:t>Regexes</a:t>
            </a:r>
          </a:p>
        </p:txBody>
      </p:sp>
      <p:grpSp>
        <p:nvGrpSpPr>
          <p:cNvPr id="101" name="Group 100">
            <a:extLst>
              <a:ext uri="{FF2B5EF4-FFF2-40B4-BE49-F238E27FC236}">
                <a16:creationId xmlns:a16="http://schemas.microsoft.com/office/drawing/2014/main" id="{EACC48A2-60B9-EE4E-9E6F-9725323D80C7}"/>
              </a:ext>
            </a:extLst>
          </p:cNvPr>
          <p:cNvGrpSpPr/>
          <p:nvPr/>
        </p:nvGrpSpPr>
        <p:grpSpPr>
          <a:xfrm>
            <a:off x="282512" y="3291819"/>
            <a:ext cx="1418915" cy="1478390"/>
            <a:chOff x="282512" y="3506970"/>
            <a:chExt cx="1418915" cy="1478390"/>
          </a:xfrm>
        </p:grpSpPr>
        <p:sp>
          <p:nvSpPr>
            <p:cNvPr id="67" name="TextBox 66">
              <a:extLst>
                <a:ext uri="{FF2B5EF4-FFF2-40B4-BE49-F238E27FC236}">
                  <a16:creationId xmlns:a16="http://schemas.microsoft.com/office/drawing/2014/main" id="{61806EF6-3D4D-FE4B-A5DF-6A10DA87FC42}"/>
                </a:ext>
              </a:extLst>
            </p:cNvPr>
            <p:cNvSpPr txBox="1"/>
            <p:nvPr/>
          </p:nvSpPr>
          <p:spPr>
            <a:xfrm>
              <a:off x="282512" y="4665914"/>
              <a:ext cx="1418915" cy="319446"/>
            </a:xfrm>
            <a:prstGeom prst="rect">
              <a:avLst/>
            </a:prstGeom>
            <a:noFill/>
          </p:spPr>
          <p:txBody>
            <a:bodyPr wrap="none" rtlCol="0">
              <a:spAutoFit/>
            </a:bodyPr>
            <a:lstStyle/>
            <a:p>
              <a:r>
                <a:rPr lang="en-US" sz="1800" i="1" dirty="0">
                  <a:latin typeface="Calibri" panose="020F0502020204030204" pitchFamily="34" charset="0"/>
                </a:rPr>
                <a:t>537K regexes</a:t>
              </a:r>
            </a:p>
          </p:txBody>
        </p:sp>
        <p:grpSp>
          <p:nvGrpSpPr>
            <p:cNvPr id="84" name="Group 83">
              <a:extLst>
                <a:ext uri="{FF2B5EF4-FFF2-40B4-BE49-F238E27FC236}">
                  <a16:creationId xmlns:a16="http://schemas.microsoft.com/office/drawing/2014/main" id="{6E1B84E9-AB2B-CA40-B603-8FF702D734CF}"/>
                </a:ext>
              </a:extLst>
            </p:cNvPr>
            <p:cNvGrpSpPr/>
            <p:nvPr/>
          </p:nvGrpSpPr>
          <p:grpSpPr>
            <a:xfrm>
              <a:off x="577783" y="3506970"/>
              <a:ext cx="763762" cy="1107281"/>
              <a:chOff x="581709" y="3050526"/>
              <a:chExt cx="763762" cy="1107281"/>
            </a:xfrm>
          </p:grpSpPr>
          <p:sp>
            <p:nvSpPr>
              <p:cNvPr id="68" name="Rounded Rectangle 67">
                <a:extLst>
                  <a:ext uri="{FF2B5EF4-FFF2-40B4-BE49-F238E27FC236}">
                    <a16:creationId xmlns:a16="http://schemas.microsoft.com/office/drawing/2014/main" id="{E68B1321-55AB-4746-9D4A-578E7F35240A}"/>
                  </a:ext>
                </a:extLst>
              </p:cNvPr>
              <p:cNvSpPr/>
              <p:nvPr/>
            </p:nvSpPr>
            <p:spPr bwMode="auto">
              <a:xfrm>
                <a:off x="686865" y="3141221"/>
                <a:ext cx="553449" cy="86309"/>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69" name="Rounded Rectangle 68">
                <a:extLst>
                  <a:ext uri="{FF2B5EF4-FFF2-40B4-BE49-F238E27FC236}">
                    <a16:creationId xmlns:a16="http://schemas.microsoft.com/office/drawing/2014/main" id="{187CFD7E-B101-0243-9D70-CFF6815B9788}"/>
                  </a:ext>
                </a:extLst>
              </p:cNvPr>
              <p:cNvSpPr/>
              <p:nvPr/>
            </p:nvSpPr>
            <p:spPr bwMode="auto">
              <a:xfrm>
                <a:off x="686864" y="3305544"/>
                <a:ext cx="553449" cy="86309"/>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0" name="Rounded Rectangle 69">
                <a:extLst>
                  <a:ext uri="{FF2B5EF4-FFF2-40B4-BE49-F238E27FC236}">
                    <a16:creationId xmlns:a16="http://schemas.microsoft.com/office/drawing/2014/main" id="{44665F11-C27C-5E48-B58A-1BDCBC33A20F}"/>
                  </a:ext>
                </a:extLst>
              </p:cNvPr>
              <p:cNvSpPr/>
              <p:nvPr/>
            </p:nvSpPr>
            <p:spPr bwMode="auto">
              <a:xfrm>
                <a:off x="686864" y="3469867"/>
                <a:ext cx="553449" cy="86309"/>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1" name="Rounded Rectangle 70">
                <a:extLst>
                  <a:ext uri="{FF2B5EF4-FFF2-40B4-BE49-F238E27FC236}">
                    <a16:creationId xmlns:a16="http://schemas.microsoft.com/office/drawing/2014/main" id="{1996B4D4-F609-4E43-9BF4-1A93600DADE6}"/>
                  </a:ext>
                </a:extLst>
              </p:cNvPr>
              <p:cNvSpPr/>
              <p:nvPr/>
            </p:nvSpPr>
            <p:spPr bwMode="auto">
              <a:xfrm>
                <a:off x="686863" y="3634190"/>
                <a:ext cx="553449" cy="86309"/>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2" name="Rounded Rectangle 71">
                <a:extLst>
                  <a:ext uri="{FF2B5EF4-FFF2-40B4-BE49-F238E27FC236}">
                    <a16:creationId xmlns:a16="http://schemas.microsoft.com/office/drawing/2014/main" id="{6EC22C26-3F7C-104E-989B-9FF37B58CAB8}"/>
                  </a:ext>
                </a:extLst>
              </p:cNvPr>
              <p:cNvSpPr/>
              <p:nvPr/>
            </p:nvSpPr>
            <p:spPr bwMode="auto">
              <a:xfrm>
                <a:off x="686865" y="3798513"/>
                <a:ext cx="553449" cy="86309"/>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3" name="Rounded Rectangle 72">
                <a:extLst>
                  <a:ext uri="{FF2B5EF4-FFF2-40B4-BE49-F238E27FC236}">
                    <a16:creationId xmlns:a16="http://schemas.microsoft.com/office/drawing/2014/main" id="{68B298BB-ABF2-9145-BDE0-1027C9286AE8}"/>
                  </a:ext>
                </a:extLst>
              </p:cNvPr>
              <p:cNvSpPr/>
              <p:nvPr/>
            </p:nvSpPr>
            <p:spPr bwMode="auto">
              <a:xfrm>
                <a:off x="686864" y="3962836"/>
                <a:ext cx="553449" cy="86309"/>
              </a:xfrm>
              <a:prstGeom prst="round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4" name="Rounded Rectangle 73">
                <a:extLst>
                  <a:ext uri="{FF2B5EF4-FFF2-40B4-BE49-F238E27FC236}">
                    <a16:creationId xmlns:a16="http://schemas.microsoft.com/office/drawing/2014/main" id="{C5079D88-DC5C-764A-B45B-B0CB8522FC3E}"/>
                  </a:ext>
                </a:extLst>
              </p:cNvPr>
              <p:cNvSpPr/>
              <p:nvPr/>
            </p:nvSpPr>
            <p:spPr bwMode="auto">
              <a:xfrm>
                <a:off x="581709" y="3050526"/>
                <a:ext cx="763762" cy="1107281"/>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pic>
        <p:nvPicPr>
          <p:cNvPr id="83" name="Graphic 82" descr="Add">
            <a:extLst>
              <a:ext uri="{FF2B5EF4-FFF2-40B4-BE49-F238E27FC236}">
                <a16:creationId xmlns:a16="http://schemas.microsoft.com/office/drawing/2014/main" id="{FF1D489D-21A6-A04D-B15C-2765140F7E1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776691" y="2747361"/>
            <a:ext cx="614504" cy="614504"/>
          </a:xfrm>
          <a:prstGeom prst="rect">
            <a:avLst/>
          </a:prstGeom>
        </p:spPr>
      </p:pic>
      <p:grpSp>
        <p:nvGrpSpPr>
          <p:cNvPr id="92" name="JavaScript behavior">
            <a:extLst>
              <a:ext uri="{FF2B5EF4-FFF2-40B4-BE49-F238E27FC236}">
                <a16:creationId xmlns:a16="http://schemas.microsoft.com/office/drawing/2014/main" id="{A63E294B-722C-124B-AA25-FD91FAC948FE}"/>
              </a:ext>
            </a:extLst>
          </p:cNvPr>
          <p:cNvGrpSpPr/>
          <p:nvPr/>
        </p:nvGrpSpPr>
        <p:grpSpPr>
          <a:xfrm>
            <a:off x="5240601" y="1965187"/>
            <a:ext cx="2054126" cy="586375"/>
            <a:chOff x="5268534" y="1155422"/>
            <a:chExt cx="2054126" cy="586375"/>
          </a:xfrm>
        </p:grpSpPr>
        <p:pic>
          <p:nvPicPr>
            <p:cNvPr id="78" name="Picture 77">
              <a:extLst>
                <a:ext uri="{FF2B5EF4-FFF2-40B4-BE49-F238E27FC236}">
                  <a16:creationId xmlns:a16="http://schemas.microsoft.com/office/drawing/2014/main" id="{7E6569F6-C8C3-BC46-90F2-42D8D302BE6E}"/>
                </a:ext>
              </a:extLst>
            </p:cNvPr>
            <p:cNvPicPr>
              <a:picLocks noChangeAspect="1"/>
            </p:cNvPicPr>
            <p:nvPr/>
          </p:nvPicPr>
          <p:blipFill>
            <a:blip r:embed="rId6" cstate="email">
              <a:alphaModFix/>
              <a:extLst>
                <a:ext uri="{28A0092B-C50C-407E-A947-70E740481C1C}">
                  <a14:useLocalDpi xmlns:a14="http://schemas.microsoft.com/office/drawing/2010/main"/>
                </a:ext>
              </a:extLst>
            </a:blip>
            <a:stretch>
              <a:fillRect/>
            </a:stretch>
          </p:blipFill>
          <p:spPr>
            <a:xfrm>
              <a:off x="5855105" y="1186825"/>
              <a:ext cx="546063" cy="546063"/>
            </a:xfrm>
            <a:prstGeom prst="rect">
              <a:avLst/>
            </a:prstGeom>
          </p:spPr>
        </p:pic>
        <p:sp>
          <p:nvSpPr>
            <p:cNvPr id="80" name="TextBox 79">
              <a:extLst>
                <a:ext uri="{FF2B5EF4-FFF2-40B4-BE49-F238E27FC236}">
                  <a16:creationId xmlns:a16="http://schemas.microsoft.com/office/drawing/2014/main" id="{7E472B58-5F15-D147-B8F1-5E78D1F732AB}"/>
                </a:ext>
              </a:extLst>
            </p:cNvPr>
            <p:cNvSpPr txBox="1"/>
            <p:nvPr/>
          </p:nvSpPr>
          <p:spPr>
            <a:xfrm>
              <a:off x="6777318" y="1346624"/>
              <a:ext cx="545342" cy="395173"/>
            </a:xfrm>
            <a:prstGeom prst="rect">
              <a:avLst/>
            </a:prstGeom>
            <a:noFill/>
          </p:spPr>
          <p:txBody>
            <a:bodyPr wrap="none" rtlCol="0">
              <a:spAutoFit/>
            </a:bodyPr>
            <a:lstStyle/>
            <a:p>
              <a:r>
                <a:rPr lang="en-US" sz="2400" dirty="0">
                  <a:latin typeface="Calibri" panose="020F0502020204030204" pitchFamily="34" charset="0"/>
                </a:rPr>
                <a:t>No</a:t>
              </a:r>
            </a:p>
          </p:txBody>
        </p:sp>
        <p:cxnSp>
          <p:nvCxnSpPr>
            <p:cNvPr id="86" name="Straight Connector 85">
              <a:extLst>
                <a:ext uri="{FF2B5EF4-FFF2-40B4-BE49-F238E27FC236}">
                  <a16:creationId xmlns:a16="http://schemas.microsoft.com/office/drawing/2014/main" id="{AFFB52DB-31E0-9840-99D1-BB24E1D32D4A}"/>
                </a:ext>
              </a:extLst>
            </p:cNvPr>
            <p:cNvCxnSpPr>
              <a:cxnSpLocks/>
            </p:cNvCxnSpPr>
            <p:nvPr/>
          </p:nvCxnSpPr>
          <p:spPr bwMode="auto">
            <a:xfrm>
              <a:off x="5268534" y="1155422"/>
              <a:ext cx="307252" cy="212339"/>
            </a:xfrm>
            <a:prstGeom prst="line">
              <a:avLst/>
            </a:prstGeom>
            <a:noFill/>
            <a:ln w="9525" cap="flat" cmpd="sng" algn="ctr">
              <a:solidFill>
                <a:schemeClr val="tx1"/>
              </a:solidFill>
              <a:prstDash val="solid"/>
              <a:round/>
              <a:headEnd type="none" w="med" len="med"/>
              <a:tailEnd type="none" w="med" len="med"/>
            </a:ln>
            <a:effectLst/>
          </p:spPr>
        </p:cxnSp>
      </p:grpSp>
      <p:grpSp>
        <p:nvGrpSpPr>
          <p:cNvPr id="93" name="Python behavior">
            <a:extLst>
              <a:ext uri="{FF2B5EF4-FFF2-40B4-BE49-F238E27FC236}">
                <a16:creationId xmlns:a16="http://schemas.microsoft.com/office/drawing/2014/main" id="{7BA28567-A67A-3C46-A5CF-9804D748D3F5}"/>
              </a:ext>
            </a:extLst>
          </p:cNvPr>
          <p:cNvGrpSpPr/>
          <p:nvPr/>
        </p:nvGrpSpPr>
        <p:grpSpPr>
          <a:xfrm>
            <a:off x="5243682" y="1255169"/>
            <a:ext cx="2093043" cy="617258"/>
            <a:chOff x="5236611" y="1704726"/>
            <a:chExt cx="2093043" cy="617258"/>
          </a:xfrm>
        </p:grpSpPr>
        <p:pic>
          <p:nvPicPr>
            <p:cNvPr id="79" name="Picture 78">
              <a:extLst>
                <a:ext uri="{FF2B5EF4-FFF2-40B4-BE49-F238E27FC236}">
                  <a16:creationId xmlns:a16="http://schemas.microsoft.com/office/drawing/2014/main" id="{8E85EA46-F3A4-0F4B-8D4A-D2F7BD5F7B60}"/>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87443" y="1704726"/>
              <a:ext cx="614503" cy="617258"/>
            </a:xfrm>
            <a:prstGeom prst="rect">
              <a:avLst/>
            </a:prstGeom>
          </p:spPr>
        </p:pic>
        <p:sp>
          <p:nvSpPr>
            <p:cNvPr id="81" name="TextBox 80">
              <a:extLst>
                <a:ext uri="{FF2B5EF4-FFF2-40B4-BE49-F238E27FC236}">
                  <a16:creationId xmlns:a16="http://schemas.microsoft.com/office/drawing/2014/main" id="{057E6219-548B-CB42-88F1-92944C40AFE1}"/>
                </a:ext>
              </a:extLst>
            </p:cNvPr>
            <p:cNvSpPr txBox="1"/>
            <p:nvPr/>
          </p:nvSpPr>
          <p:spPr>
            <a:xfrm>
              <a:off x="6742314" y="1822747"/>
              <a:ext cx="587340" cy="395173"/>
            </a:xfrm>
            <a:prstGeom prst="rect">
              <a:avLst/>
            </a:prstGeom>
            <a:noFill/>
          </p:spPr>
          <p:txBody>
            <a:bodyPr wrap="none" rtlCol="0">
              <a:spAutoFit/>
            </a:bodyPr>
            <a:lstStyle/>
            <a:p>
              <a:r>
                <a:rPr lang="en-US" sz="2400" dirty="0">
                  <a:latin typeface="Calibri" panose="020F0502020204030204" pitchFamily="34" charset="0"/>
                </a:rPr>
                <a:t>Yes</a:t>
              </a:r>
            </a:p>
          </p:txBody>
        </p:sp>
        <p:cxnSp>
          <p:nvCxnSpPr>
            <p:cNvPr id="87" name="Straight Connector 86">
              <a:extLst>
                <a:ext uri="{FF2B5EF4-FFF2-40B4-BE49-F238E27FC236}">
                  <a16:creationId xmlns:a16="http://schemas.microsoft.com/office/drawing/2014/main" id="{5FC9F636-4E06-FF4A-9F78-C037A7F93384}"/>
                </a:ext>
              </a:extLst>
            </p:cNvPr>
            <p:cNvCxnSpPr>
              <a:cxnSpLocks/>
              <a:stCxn id="77" idx="3"/>
            </p:cNvCxnSpPr>
            <p:nvPr/>
          </p:nvCxnSpPr>
          <p:spPr bwMode="auto">
            <a:xfrm flipV="1">
              <a:off x="5236611" y="1994969"/>
              <a:ext cx="392271" cy="1"/>
            </a:xfrm>
            <a:prstGeom prst="line">
              <a:avLst/>
            </a:prstGeom>
            <a:noFill/>
            <a:ln w="9525" cap="flat" cmpd="sng" algn="ctr">
              <a:solidFill>
                <a:schemeClr val="tx1"/>
              </a:solidFill>
              <a:prstDash val="solid"/>
              <a:round/>
              <a:headEnd type="none" w="med" len="med"/>
              <a:tailEnd type="none" w="med" len="med"/>
            </a:ln>
            <a:effectLst/>
          </p:spPr>
        </p:cxnSp>
      </p:grpSp>
      <p:grpSp>
        <p:nvGrpSpPr>
          <p:cNvPr id="91" name="Illustrative regex query">
            <a:extLst>
              <a:ext uri="{FF2B5EF4-FFF2-40B4-BE49-F238E27FC236}">
                <a16:creationId xmlns:a16="http://schemas.microsoft.com/office/drawing/2014/main" id="{72556D9D-C227-1A4D-A2E1-2309C897553F}"/>
              </a:ext>
            </a:extLst>
          </p:cNvPr>
          <p:cNvGrpSpPr/>
          <p:nvPr/>
        </p:nvGrpSpPr>
        <p:grpSpPr>
          <a:xfrm>
            <a:off x="178702" y="1164277"/>
            <a:ext cx="5064980" cy="691468"/>
            <a:chOff x="178702" y="1164277"/>
            <a:chExt cx="5064980" cy="691468"/>
          </a:xfrm>
        </p:grpSpPr>
        <p:sp>
          <p:nvSpPr>
            <p:cNvPr id="65" name="Regex">
              <a:extLst>
                <a:ext uri="{FF2B5EF4-FFF2-40B4-BE49-F238E27FC236}">
                  <a16:creationId xmlns:a16="http://schemas.microsoft.com/office/drawing/2014/main" id="{56C067CC-76D4-7C46-A7BF-7E762F8022B2}"/>
                </a:ext>
              </a:extLst>
            </p:cNvPr>
            <p:cNvSpPr/>
            <p:nvPr/>
          </p:nvSpPr>
          <p:spPr bwMode="auto">
            <a:xfrm>
              <a:off x="1236386" y="1164277"/>
              <a:ext cx="1851766" cy="691468"/>
            </a:xfrm>
            <a:prstGeom prst="ellipse">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r>
                <a:rPr kumimoji="0" lang="en-US" sz="3200" b="0" i="0" u="none" strike="noStrike" cap="none" normalizeH="0" baseline="0" dirty="0">
                  <a:ln>
                    <a:noFill/>
                  </a:ln>
                  <a:solidFill>
                    <a:schemeClr val="tx1"/>
                  </a:solidFill>
                  <a:effectLst/>
                  <a:latin typeface="Comic Sans MS" panose="030F0902030302020204" pitchFamily="66" charset="0"/>
                </a:rPr>
                <a:t>/\</a:t>
              </a:r>
              <a:r>
                <a:rPr kumimoji="0" lang="en-US" sz="3200" b="0" i="0" u="none" strike="noStrike" cap="none" normalizeH="0" baseline="0" dirty="0" err="1">
                  <a:ln>
                    <a:noFill/>
                  </a:ln>
                  <a:solidFill>
                    <a:schemeClr val="tx1"/>
                  </a:solidFill>
                  <a:effectLst/>
                  <a:latin typeface="Comic Sans MS" panose="030F0902030302020204" pitchFamily="66" charset="0"/>
                </a:rPr>
                <a:t>cC</a:t>
              </a:r>
              <a:r>
                <a:rPr kumimoji="0" lang="en-US" sz="3200" b="0" i="0" u="none" strike="noStrike" cap="none" normalizeH="0" baseline="0" dirty="0">
                  <a:ln>
                    <a:noFill/>
                  </a:ln>
                  <a:solidFill>
                    <a:schemeClr val="tx1"/>
                  </a:solidFill>
                  <a:effectLst/>
                  <a:latin typeface="Comic Sans MS" panose="030F0902030302020204" pitchFamily="66" charset="0"/>
                </a:rPr>
                <a:t>/</a:t>
              </a:r>
            </a:p>
          </p:txBody>
        </p:sp>
        <p:sp>
          <p:nvSpPr>
            <p:cNvPr id="76" name="TextBox 75">
              <a:extLst>
                <a:ext uri="{FF2B5EF4-FFF2-40B4-BE49-F238E27FC236}">
                  <a16:creationId xmlns:a16="http://schemas.microsoft.com/office/drawing/2014/main" id="{9E4CDDB2-495D-5F4B-9ACC-0A24979AE7DD}"/>
                </a:ext>
              </a:extLst>
            </p:cNvPr>
            <p:cNvSpPr txBox="1"/>
            <p:nvPr/>
          </p:nvSpPr>
          <p:spPr>
            <a:xfrm>
              <a:off x="178702" y="1325986"/>
              <a:ext cx="914033" cy="445635"/>
            </a:xfrm>
            <a:prstGeom prst="rect">
              <a:avLst/>
            </a:prstGeom>
            <a:noFill/>
          </p:spPr>
          <p:txBody>
            <a:bodyPr wrap="none" rtlCol="0">
              <a:spAutoFit/>
            </a:bodyPr>
            <a:lstStyle/>
            <a:p>
              <a:r>
                <a:rPr lang="en-US" sz="2800" dirty="0">
                  <a:latin typeface="Calibri" panose="020F0502020204030204" pitchFamily="34" charset="0"/>
                </a:rPr>
                <a:t>Does</a:t>
              </a:r>
            </a:p>
          </p:txBody>
        </p:sp>
        <p:sp>
          <p:nvSpPr>
            <p:cNvPr id="77" name="TextBox 76">
              <a:extLst>
                <a:ext uri="{FF2B5EF4-FFF2-40B4-BE49-F238E27FC236}">
                  <a16:creationId xmlns:a16="http://schemas.microsoft.com/office/drawing/2014/main" id="{D2CC7070-B30A-7540-91C5-7EB96A07381A}"/>
                </a:ext>
              </a:extLst>
            </p:cNvPr>
            <p:cNvSpPr txBox="1"/>
            <p:nvPr/>
          </p:nvSpPr>
          <p:spPr>
            <a:xfrm>
              <a:off x="3173051" y="1322595"/>
              <a:ext cx="2070631" cy="445635"/>
            </a:xfrm>
            <a:prstGeom prst="rect">
              <a:avLst/>
            </a:prstGeom>
            <a:noFill/>
          </p:spPr>
          <p:txBody>
            <a:bodyPr wrap="none" rtlCol="0">
              <a:spAutoFit/>
            </a:bodyPr>
            <a:lstStyle/>
            <a:p>
              <a:r>
                <a:rPr lang="en-US" sz="2800" dirty="0">
                  <a:latin typeface="Calibri" panose="020F0502020204030204" pitchFamily="34" charset="0"/>
                </a:rPr>
                <a:t>match “</a:t>
              </a:r>
              <a:r>
                <a:rPr lang="en-US" sz="2800" dirty="0" err="1">
                  <a:latin typeface="Calibri" panose="020F0502020204030204" pitchFamily="34" charset="0"/>
                </a:rPr>
                <a:t>cC</a:t>
              </a:r>
              <a:r>
                <a:rPr lang="en-US" sz="2800" dirty="0">
                  <a:latin typeface="Calibri" panose="020F0502020204030204" pitchFamily="34" charset="0"/>
                </a:rPr>
                <a:t>” ?</a:t>
              </a:r>
            </a:p>
          </p:txBody>
        </p:sp>
      </p:grpSp>
      <p:cxnSp>
        <p:nvCxnSpPr>
          <p:cNvPr id="7" name="Straight Connector 6">
            <a:extLst>
              <a:ext uri="{FF2B5EF4-FFF2-40B4-BE49-F238E27FC236}">
                <a16:creationId xmlns:a16="http://schemas.microsoft.com/office/drawing/2014/main" id="{B4F5C814-EC95-8045-B4CC-8AAD3C4F4AE4}"/>
              </a:ext>
            </a:extLst>
          </p:cNvPr>
          <p:cNvCxnSpPr/>
          <p:nvPr/>
        </p:nvCxnSpPr>
        <p:spPr bwMode="auto">
          <a:xfrm flipH="1">
            <a:off x="1092735" y="1996590"/>
            <a:ext cx="608692" cy="750771"/>
          </a:xfrm>
          <a:prstGeom prst="line">
            <a:avLst/>
          </a:prstGeom>
          <a:noFill/>
          <a:ln w="9525" cap="flat" cmpd="sng" algn="ctr">
            <a:solidFill>
              <a:schemeClr val="tx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CE34399B-CEA6-B447-A34A-2E30C02F188F}"/>
              </a:ext>
            </a:extLst>
          </p:cNvPr>
          <p:cNvCxnSpPr>
            <a:cxnSpLocks/>
            <a:endCxn id="5" idx="0"/>
          </p:cNvCxnSpPr>
          <p:nvPr/>
        </p:nvCxnSpPr>
        <p:spPr bwMode="auto">
          <a:xfrm flipH="1">
            <a:off x="3977296" y="1733096"/>
            <a:ext cx="468052" cy="1093711"/>
          </a:xfrm>
          <a:prstGeom prst="line">
            <a:avLst/>
          </a:prstGeom>
          <a:noFill/>
          <a:ln w="9525" cap="flat" cmpd="sng" algn="ctr">
            <a:solidFill>
              <a:schemeClr val="tx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98E85A51-1417-3646-A0D4-B68F37A38B39}"/>
              </a:ext>
            </a:extLst>
          </p:cNvPr>
          <p:cNvCxnSpPr>
            <a:cxnSpLocks/>
          </p:cNvCxnSpPr>
          <p:nvPr/>
        </p:nvCxnSpPr>
        <p:spPr bwMode="auto">
          <a:xfrm>
            <a:off x="7529192" y="1952763"/>
            <a:ext cx="475926" cy="867178"/>
          </a:xfrm>
          <a:prstGeom prst="line">
            <a:avLst/>
          </a:prstGeom>
          <a:no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738971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mph" presetSubtype="0" nodeType="clickEffect">
                                  <p:stCondLst>
                                    <p:cond delay="0"/>
                                  </p:stCondLst>
                                  <p:childTnLst>
                                    <p:set>
                                      <p:cBhvr>
                                        <p:cTn id="18" dur="indefinite"/>
                                        <p:tgtEl>
                                          <p:spTgt spid="91"/>
                                        </p:tgtEl>
                                        <p:attrNameLst>
                                          <p:attrName>style.opacity</p:attrName>
                                        </p:attrNameLst>
                                      </p:cBhvr>
                                      <p:to>
                                        <p:strVal val="0.5"/>
                                      </p:to>
                                    </p:set>
                                    <p:animEffect filter="image" prLst="opacity: 0.5">
                                      <p:cBhvr rctx="IE">
                                        <p:cTn id="19" dur="indefinite"/>
                                        <p:tgtEl>
                                          <p:spTgt spid="91"/>
                                        </p:tgtEl>
                                      </p:cBhvr>
                                    </p:animEffect>
                                  </p:childTnLst>
                                </p:cTn>
                              </p:par>
                              <p:par>
                                <p:cTn id="20" presetID="9" presetClass="emph" presetSubtype="0" nodeType="withEffect">
                                  <p:stCondLst>
                                    <p:cond delay="0"/>
                                  </p:stCondLst>
                                  <p:childTnLst>
                                    <p:set>
                                      <p:cBhvr>
                                        <p:cTn id="21" dur="indefinite"/>
                                        <p:tgtEl>
                                          <p:spTgt spid="92"/>
                                        </p:tgtEl>
                                        <p:attrNameLst>
                                          <p:attrName>style.opacity</p:attrName>
                                        </p:attrNameLst>
                                      </p:cBhvr>
                                      <p:to>
                                        <p:strVal val="0.5"/>
                                      </p:to>
                                    </p:set>
                                    <p:animEffect filter="image" prLst="opacity: 0.5">
                                      <p:cBhvr rctx="IE">
                                        <p:cTn id="22" dur="indefinite"/>
                                        <p:tgtEl>
                                          <p:spTgt spid="92"/>
                                        </p:tgtEl>
                                      </p:cBhvr>
                                    </p:animEffect>
                                  </p:childTnLst>
                                </p:cTn>
                              </p:par>
                              <p:par>
                                <p:cTn id="23" presetID="9" presetClass="emph" presetSubtype="0" nodeType="withEffect">
                                  <p:stCondLst>
                                    <p:cond delay="0"/>
                                  </p:stCondLst>
                                  <p:childTnLst>
                                    <p:set>
                                      <p:cBhvr>
                                        <p:cTn id="24" dur="indefinite"/>
                                        <p:tgtEl>
                                          <p:spTgt spid="93"/>
                                        </p:tgtEl>
                                        <p:attrNameLst>
                                          <p:attrName>style.opacity</p:attrName>
                                        </p:attrNameLst>
                                      </p:cBhvr>
                                      <p:to>
                                        <p:strVal val="0.5"/>
                                      </p:to>
                                    </p:set>
                                    <p:animEffect filter="image" prLst="opacity: 0.5">
                                      <p:cBhvr rctx="IE">
                                        <p:cTn id="25" dur="indefinite"/>
                                        <p:tgtEl>
                                          <p:spTgt spid="9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childTnLst>
                                </p:cTn>
                              </p:par>
                              <p:par>
                                <p:cTn id="42" presetID="1" presetClass="exit" presetSubtype="0" fill="hold" nodeType="withEffect">
                                  <p:stCondLst>
                                    <p:cond delay="0"/>
                                  </p:stCondLst>
                                  <p:childTnLst>
                                    <p:set>
                                      <p:cBhvr>
                                        <p:cTn id="43" dur="1" fill="hold">
                                          <p:stCondLst>
                                            <p:cond delay="0"/>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0"/>
                                  </p:stCondLst>
                                  <p:childTnLst>
                                    <p:set>
                                      <p:cBhvr>
                                        <p:cTn id="55" dur="1" fill="hold">
                                          <p:stCondLst>
                                            <p:cond delay="0"/>
                                          </p:stCondLst>
                                        </p:cTn>
                                        <p:tgtEl>
                                          <p:spTgt spid="4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childTnLst>
                                </p:cTn>
                              </p:par>
                              <p:par>
                                <p:cTn id="62" presetID="1" presetClass="exit" presetSubtype="0" fill="hold" nodeType="withEffect">
                                  <p:stCondLst>
                                    <p:cond delay="0"/>
                                  </p:stCondLst>
                                  <p:childTnLst>
                                    <p:set>
                                      <p:cBhvr>
                                        <p:cTn id="63"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7" grpId="0"/>
      <p:bldP spid="4" grpId="0"/>
      <p:bldP spid="61" grpId="0" animBg="1"/>
      <p:bldP spid="6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indings"/>
          <p:cNvSpPr>
            <a:spLocks noGrp="1"/>
          </p:cNvSpPr>
          <p:nvPr>
            <p:ph idx="1"/>
          </p:nvPr>
        </p:nvSpPr>
        <p:spPr>
          <a:xfrm>
            <a:off x="586232" y="4104839"/>
            <a:ext cx="8557768" cy="3087702"/>
          </a:xfrm>
        </p:spPr>
        <p:txBody>
          <a:bodyPr/>
          <a:lstStyle/>
          <a:p>
            <a:pPr marL="457200" lvl="1" indent="0">
              <a:buNone/>
            </a:pPr>
            <a:r>
              <a:rPr lang="en-US" sz="2800" dirty="0"/>
              <a:t>15% of regexes (82K) had a difference witness</a:t>
            </a:r>
          </a:p>
          <a:p>
            <a:pPr marL="1200150" lvl="1" indent="-279400">
              <a:lnSpc>
                <a:spcPct val="150000"/>
              </a:lnSpc>
            </a:pPr>
            <a:r>
              <a:rPr lang="en-US" sz="2800" dirty="0"/>
              <a:t>7% had a </a:t>
            </a:r>
            <a:r>
              <a:rPr lang="en-US" sz="2800" b="1" dirty="0"/>
              <a:t>capture</a:t>
            </a:r>
            <a:r>
              <a:rPr lang="en-US" sz="2800" dirty="0"/>
              <a:t> witness</a:t>
            </a:r>
          </a:p>
          <a:p>
            <a:pPr marL="1200150" lvl="1" indent="-279400">
              <a:lnSpc>
                <a:spcPct val="150000"/>
              </a:lnSpc>
            </a:pPr>
            <a:r>
              <a:rPr lang="en-US" sz="2800" dirty="0"/>
              <a:t>4% had a </a:t>
            </a:r>
            <a:r>
              <a:rPr lang="en-US" sz="2800" b="1" dirty="0"/>
              <a:t>substring</a:t>
            </a:r>
            <a:r>
              <a:rPr lang="en-US" sz="2800" dirty="0"/>
              <a:t> witness</a:t>
            </a:r>
          </a:p>
          <a:p>
            <a:pPr marL="1200150" lvl="1" indent="-279400">
              <a:lnSpc>
                <a:spcPct val="150000"/>
              </a:lnSpc>
            </a:pPr>
            <a:r>
              <a:rPr lang="en-US" sz="2800" dirty="0"/>
              <a:t>8% had a </a:t>
            </a:r>
            <a:r>
              <a:rPr lang="en-US" sz="2800" b="1" dirty="0"/>
              <a:t>match</a:t>
            </a:r>
            <a:r>
              <a:rPr lang="en-US" sz="2800" dirty="0"/>
              <a:t> witness</a:t>
            </a:r>
          </a:p>
          <a:p>
            <a:pPr marL="1200150" lvl="1" indent="-279400"/>
            <a:endParaRPr lang="en-US" sz="2000" dirty="0"/>
          </a:p>
          <a:p>
            <a:pPr lvl="1"/>
            <a:endParaRPr lang="en-US" sz="2000" dirty="0"/>
          </a:p>
          <a:p>
            <a:pPr marL="457200" lvl="1" indent="0">
              <a:buNone/>
            </a:pPr>
            <a:endParaRPr lang="en-US" sz="2000" dirty="0"/>
          </a:p>
        </p:txBody>
      </p:sp>
      <p:sp>
        <p:nvSpPr>
          <p:cNvPr id="3" name="Title 2"/>
          <p:cNvSpPr>
            <a:spLocks noGrp="1"/>
          </p:cNvSpPr>
          <p:nvPr>
            <p:ph type="title"/>
          </p:nvPr>
        </p:nvSpPr>
        <p:spPr>
          <a:xfrm>
            <a:off x="277148" y="118428"/>
            <a:ext cx="8765252" cy="638175"/>
          </a:xfrm>
        </p:spPr>
        <p:txBody>
          <a:bodyPr/>
          <a:lstStyle/>
          <a:p>
            <a:r>
              <a:rPr lang="en-US" i="1" dirty="0"/>
              <a:t>Compatibility of Regex Dialects</a:t>
            </a:r>
            <a:r>
              <a:rPr lang="en-US" dirty="0"/>
              <a:t> – Summary</a:t>
            </a:r>
          </a:p>
        </p:txBody>
      </p:sp>
      <p:graphicFrame>
        <p:nvGraphicFramePr>
          <p:cNvPr id="4" name="Table 3">
            <a:extLst>
              <a:ext uri="{FF2B5EF4-FFF2-40B4-BE49-F238E27FC236}">
                <a16:creationId xmlns:a16="http://schemas.microsoft.com/office/drawing/2014/main" id="{CC20772F-8E4B-154A-AB81-7557E0997AA0}"/>
              </a:ext>
            </a:extLst>
          </p:cNvPr>
          <p:cNvGraphicFramePr>
            <a:graphicFrameLocks noGrp="1"/>
          </p:cNvGraphicFramePr>
          <p:nvPr>
            <p:extLst>
              <p:ext uri="{D42A27DB-BD31-4B8C-83A1-F6EECF244321}">
                <p14:modId xmlns:p14="http://schemas.microsoft.com/office/powerpoint/2010/main" val="1674052760"/>
              </p:ext>
            </p:extLst>
          </p:nvPr>
        </p:nvGraphicFramePr>
        <p:xfrm>
          <a:off x="1961625" y="1330404"/>
          <a:ext cx="5603781" cy="2693865"/>
        </p:xfrm>
        <a:graphic>
          <a:graphicData uri="http://schemas.openxmlformats.org/drawingml/2006/table">
            <a:tbl>
              <a:tblPr firstRow="1" bandRow="1">
                <a:tableStyleId>{5C22544A-7EE6-4342-B048-85BDC9FD1C3A}</a:tableStyleId>
              </a:tblPr>
              <a:tblGrid>
                <a:gridCol w="1867927">
                  <a:extLst>
                    <a:ext uri="{9D8B030D-6E8A-4147-A177-3AD203B41FA5}">
                      <a16:colId xmlns:a16="http://schemas.microsoft.com/office/drawing/2014/main" val="4269791205"/>
                    </a:ext>
                  </a:extLst>
                </a:gridCol>
                <a:gridCol w="1867927">
                  <a:extLst>
                    <a:ext uri="{9D8B030D-6E8A-4147-A177-3AD203B41FA5}">
                      <a16:colId xmlns:a16="http://schemas.microsoft.com/office/drawing/2014/main" val="3254769631"/>
                    </a:ext>
                  </a:extLst>
                </a:gridCol>
                <a:gridCol w="1867927">
                  <a:extLst>
                    <a:ext uri="{9D8B030D-6E8A-4147-A177-3AD203B41FA5}">
                      <a16:colId xmlns:a16="http://schemas.microsoft.com/office/drawing/2014/main" val="3946341500"/>
                    </a:ext>
                  </a:extLst>
                </a:gridCol>
              </a:tblGrid>
              <a:tr h="538773">
                <a:tc>
                  <a:txBody>
                    <a:bodyPr/>
                    <a:lstStyle/>
                    <a:p>
                      <a:pPr algn="ctr"/>
                      <a:r>
                        <a:rPr lang="en-US" sz="1600" dirty="0"/>
                        <a:t>Both match?</a:t>
                      </a:r>
                    </a:p>
                  </a:txBody>
                  <a:tcPr marL="83481" marR="83481" marT="41741" marB="41741"/>
                </a:tc>
                <a:tc>
                  <a:txBody>
                    <a:bodyPr/>
                    <a:lstStyle/>
                    <a:p>
                      <a:pPr algn="ctr"/>
                      <a:r>
                        <a:rPr lang="en-US" sz="1600" dirty="0"/>
                        <a:t>Same</a:t>
                      </a:r>
                      <a:r>
                        <a:rPr lang="en-US" sz="1600" baseline="0" dirty="0"/>
                        <a:t> substring?</a:t>
                      </a:r>
                      <a:endParaRPr lang="en-US" sz="1600" dirty="0"/>
                    </a:p>
                  </a:txBody>
                  <a:tcPr marL="83481" marR="83481" marT="41741" marB="41741"/>
                </a:tc>
                <a:tc>
                  <a:txBody>
                    <a:bodyPr/>
                    <a:lstStyle/>
                    <a:p>
                      <a:pPr algn="ctr"/>
                      <a:r>
                        <a:rPr lang="en-US" sz="1600" dirty="0"/>
                        <a:t>Same captures?</a:t>
                      </a:r>
                    </a:p>
                  </a:txBody>
                  <a:tcPr marL="83481" marR="83481" marT="41741" marB="41741"/>
                </a:tc>
                <a:extLst>
                  <a:ext uri="{0D108BD9-81ED-4DB2-BD59-A6C34878D82A}">
                    <a16:rowId xmlns:a16="http://schemas.microsoft.com/office/drawing/2014/main" val="1424527660"/>
                  </a:ext>
                </a:extLst>
              </a:tr>
              <a:tr h="538773">
                <a:tc>
                  <a:txBody>
                    <a:bodyPr/>
                    <a:lstStyle/>
                    <a:p>
                      <a:pPr algn="ctr"/>
                      <a:endParaRPr lang="en-US" sz="1600" dirty="0"/>
                    </a:p>
                  </a:txBody>
                  <a:tcPr marL="83481" marR="83481" marT="41741" marB="41741"/>
                </a:tc>
                <a:tc>
                  <a:txBody>
                    <a:bodyPr/>
                    <a:lstStyle/>
                    <a:p>
                      <a:pPr algn="ctr"/>
                      <a:endParaRPr lang="en-US" sz="1600" dirty="0"/>
                    </a:p>
                  </a:txBody>
                  <a:tcPr marL="83481" marR="83481" marT="41741" marB="41741"/>
                </a:tc>
                <a:tc>
                  <a:txBody>
                    <a:bodyPr/>
                    <a:lstStyle/>
                    <a:p>
                      <a:pPr algn="ctr"/>
                      <a:endParaRPr lang="en-US" sz="1600" dirty="0"/>
                    </a:p>
                  </a:txBody>
                  <a:tcPr marL="83481" marR="83481" marT="41741" marB="41741"/>
                </a:tc>
                <a:extLst>
                  <a:ext uri="{0D108BD9-81ED-4DB2-BD59-A6C34878D82A}">
                    <a16:rowId xmlns:a16="http://schemas.microsoft.com/office/drawing/2014/main" val="1567135226"/>
                  </a:ext>
                </a:extLst>
              </a:tr>
              <a:tr h="538773">
                <a:tc>
                  <a:txBody>
                    <a:bodyPr/>
                    <a:lstStyle/>
                    <a:p>
                      <a:pPr algn="ctr"/>
                      <a:endParaRPr lang="en-US" sz="1600" dirty="0"/>
                    </a:p>
                  </a:txBody>
                  <a:tcPr marL="83481" marR="83481" marT="41741" marB="41741"/>
                </a:tc>
                <a:tc>
                  <a:txBody>
                    <a:bodyPr/>
                    <a:lstStyle/>
                    <a:p>
                      <a:pPr algn="ctr"/>
                      <a:endParaRPr lang="en-US" sz="1600"/>
                    </a:p>
                  </a:txBody>
                  <a:tcPr marL="83481" marR="83481" marT="41741" marB="41741"/>
                </a:tc>
                <a:tc>
                  <a:txBody>
                    <a:bodyPr/>
                    <a:lstStyle/>
                    <a:p>
                      <a:pPr algn="ctr"/>
                      <a:endParaRPr lang="en-US" sz="1600"/>
                    </a:p>
                  </a:txBody>
                  <a:tcPr marL="83481" marR="83481" marT="41741" marB="41741"/>
                </a:tc>
                <a:extLst>
                  <a:ext uri="{0D108BD9-81ED-4DB2-BD59-A6C34878D82A}">
                    <a16:rowId xmlns:a16="http://schemas.microsoft.com/office/drawing/2014/main" val="1149676593"/>
                  </a:ext>
                </a:extLst>
              </a:tr>
              <a:tr h="538773">
                <a:tc>
                  <a:txBody>
                    <a:bodyPr/>
                    <a:lstStyle/>
                    <a:p>
                      <a:pPr algn="ctr"/>
                      <a:endParaRPr lang="en-US" sz="1600" dirty="0"/>
                    </a:p>
                  </a:txBody>
                  <a:tcPr marL="83481" marR="83481" marT="41741" marB="41741"/>
                </a:tc>
                <a:tc>
                  <a:txBody>
                    <a:bodyPr/>
                    <a:lstStyle/>
                    <a:p>
                      <a:pPr algn="ctr"/>
                      <a:endParaRPr lang="en-US" sz="1600"/>
                    </a:p>
                  </a:txBody>
                  <a:tcPr marL="83481" marR="83481" marT="41741" marB="41741"/>
                </a:tc>
                <a:tc>
                  <a:txBody>
                    <a:bodyPr/>
                    <a:lstStyle/>
                    <a:p>
                      <a:pPr algn="ctr"/>
                      <a:endParaRPr lang="en-US" sz="1600" dirty="0"/>
                    </a:p>
                  </a:txBody>
                  <a:tcPr marL="83481" marR="83481" marT="41741" marB="41741"/>
                </a:tc>
                <a:extLst>
                  <a:ext uri="{0D108BD9-81ED-4DB2-BD59-A6C34878D82A}">
                    <a16:rowId xmlns:a16="http://schemas.microsoft.com/office/drawing/2014/main" val="4153812880"/>
                  </a:ext>
                </a:extLst>
              </a:tr>
              <a:tr h="538773">
                <a:tc>
                  <a:txBody>
                    <a:bodyPr/>
                    <a:lstStyle/>
                    <a:p>
                      <a:pPr algn="ctr"/>
                      <a:endParaRPr lang="en-US" sz="1600" dirty="0"/>
                    </a:p>
                  </a:txBody>
                  <a:tcPr marL="83481" marR="83481" marT="41741" marB="41741"/>
                </a:tc>
                <a:tc>
                  <a:txBody>
                    <a:bodyPr/>
                    <a:lstStyle/>
                    <a:p>
                      <a:pPr algn="ctr"/>
                      <a:endParaRPr lang="en-US" sz="1600" dirty="0"/>
                    </a:p>
                  </a:txBody>
                  <a:tcPr marL="83481" marR="83481" marT="41741" marB="41741"/>
                </a:tc>
                <a:tc>
                  <a:txBody>
                    <a:bodyPr/>
                    <a:lstStyle/>
                    <a:p>
                      <a:pPr algn="ctr"/>
                      <a:endParaRPr lang="en-US" sz="1600" dirty="0"/>
                    </a:p>
                  </a:txBody>
                  <a:tcPr marL="83481" marR="83481" marT="41741" marB="41741"/>
                </a:tc>
                <a:extLst>
                  <a:ext uri="{0D108BD9-81ED-4DB2-BD59-A6C34878D82A}">
                    <a16:rowId xmlns:a16="http://schemas.microsoft.com/office/drawing/2014/main" val="1243223241"/>
                  </a:ext>
                </a:extLst>
              </a:tr>
            </a:tbl>
          </a:graphicData>
        </a:graphic>
      </p:graphicFrame>
      <p:sp>
        <p:nvSpPr>
          <p:cNvPr id="16" name="TextBox 15">
            <a:extLst>
              <a:ext uri="{FF2B5EF4-FFF2-40B4-BE49-F238E27FC236}">
                <a16:creationId xmlns:a16="http://schemas.microsoft.com/office/drawing/2014/main" id="{9D174C0F-3E5C-D646-909E-B26B4C00A9B9}"/>
              </a:ext>
            </a:extLst>
          </p:cNvPr>
          <p:cNvSpPr txBox="1"/>
          <p:nvPr/>
        </p:nvSpPr>
        <p:spPr>
          <a:xfrm>
            <a:off x="-19115" y="2821891"/>
            <a:ext cx="2157499" cy="840230"/>
          </a:xfrm>
          <a:prstGeom prst="rect">
            <a:avLst/>
          </a:prstGeom>
          <a:noFill/>
        </p:spPr>
        <p:txBody>
          <a:bodyPr wrap="square" rtlCol="0">
            <a:spAutoFit/>
          </a:bodyPr>
          <a:lstStyle/>
          <a:p>
            <a:r>
              <a:rPr lang="en-US" sz="3000" dirty="0">
                <a:latin typeface="Calibri" panose="020F0502020204030204" pitchFamily="34" charset="0"/>
              </a:rPr>
              <a:t>Difference witnesses</a:t>
            </a:r>
          </a:p>
        </p:txBody>
      </p:sp>
      <p:sp>
        <p:nvSpPr>
          <p:cNvPr id="17" name="Left Brace 16">
            <a:extLst>
              <a:ext uri="{FF2B5EF4-FFF2-40B4-BE49-F238E27FC236}">
                <a16:creationId xmlns:a16="http://schemas.microsoft.com/office/drawing/2014/main" id="{74B1CC41-2F55-4149-973A-AC588F9C9495}"/>
              </a:ext>
            </a:extLst>
          </p:cNvPr>
          <p:cNvSpPr/>
          <p:nvPr/>
        </p:nvSpPr>
        <p:spPr bwMode="auto">
          <a:xfrm>
            <a:off x="1591306" y="2399085"/>
            <a:ext cx="375990" cy="1621721"/>
          </a:xfrm>
          <a:prstGeom prst="leftBrace">
            <a:avLst/>
          </a:prstGeom>
          <a:noFill/>
          <a:ln w="19050" cap="flat" cmpd="sng" algn="ctr">
            <a:solidFill>
              <a:schemeClr val="tx1"/>
            </a:solidFill>
            <a:prstDash val="solid"/>
            <a:round/>
            <a:headEnd type="none" w="med" len="med"/>
            <a:tailEnd type="none" w="med" len="med"/>
          </a:ln>
          <a:effectLst/>
        </p:spPr>
        <p:txBody>
          <a:bodyPr rtlCol="0" anchor="ctr"/>
          <a:lstStyle/>
          <a:p>
            <a:pPr algn="ctr"/>
            <a:endParaRPr lang="en-US"/>
          </a:p>
        </p:txBody>
      </p:sp>
      <p:sp>
        <p:nvSpPr>
          <p:cNvPr id="18" name="TextBox 17">
            <a:extLst>
              <a:ext uri="{FF2B5EF4-FFF2-40B4-BE49-F238E27FC236}">
                <a16:creationId xmlns:a16="http://schemas.microsoft.com/office/drawing/2014/main" id="{A75672DE-C45D-E54F-B9AF-854BBDF4C8B8}"/>
              </a:ext>
            </a:extLst>
          </p:cNvPr>
          <p:cNvSpPr txBox="1"/>
          <p:nvPr/>
        </p:nvSpPr>
        <p:spPr>
          <a:xfrm>
            <a:off x="-81833" y="1928187"/>
            <a:ext cx="2282937" cy="470898"/>
          </a:xfrm>
          <a:prstGeom prst="rect">
            <a:avLst/>
          </a:prstGeom>
          <a:noFill/>
        </p:spPr>
        <p:txBody>
          <a:bodyPr wrap="square" rtlCol="0">
            <a:spAutoFit/>
          </a:bodyPr>
          <a:lstStyle/>
          <a:p>
            <a:r>
              <a:rPr lang="en-US" sz="3000" dirty="0">
                <a:latin typeface="Calibri" panose="020F0502020204030204" pitchFamily="34" charset="0"/>
              </a:rPr>
              <a:t>No difference</a:t>
            </a:r>
          </a:p>
        </p:txBody>
      </p:sp>
      <p:grpSp>
        <p:nvGrpSpPr>
          <p:cNvPr id="28" name="Row 1">
            <a:extLst>
              <a:ext uri="{FF2B5EF4-FFF2-40B4-BE49-F238E27FC236}">
                <a16:creationId xmlns:a16="http://schemas.microsoft.com/office/drawing/2014/main" id="{B9AA5C09-5C1E-434B-88E0-7817D8DCABA0}"/>
              </a:ext>
            </a:extLst>
          </p:cNvPr>
          <p:cNvGrpSpPr/>
          <p:nvPr/>
        </p:nvGrpSpPr>
        <p:grpSpPr>
          <a:xfrm>
            <a:off x="2615687" y="1857215"/>
            <a:ext cx="4285380" cy="560869"/>
            <a:chOff x="2615687" y="1470350"/>
            <a:chExt cx="4285380" cy="560869"/>
          </a:xfrm>
        </p:grpSpPr>
        <p:pic>
          <p:nvPicPr>
            <p:cNvPr id="19" name="Check mark" descr="Checkmark">
              <a:extLst>
                <a:ext uri="{FF2B5EF4-FFF2-40B4-BE49-F238E27FC236}">
                  <a16:creationId xmlns:a16="http://schemas.microsoft.com/office/drawing/2014/main" id="{EBA4B479-4B91-A14C-8634-6FE5413175D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59197" y="1489349"/>
              <a:ext cx="541870" cy="541870"/>
            </a:xfrm>
            <a:prstGeom prst="rect">
              <a:avLst/>
            </a:prstGeom>
          </p:spPr>
        </p:pic>
        <p:pic>
          <p:nvPicPr>
            <p:cNvPr id="23" name="Check mark" descr="Checkmark">
              <a:extLst>
                <a:ext uri="{FF2B5EF4-FFF2-40B4-BE49-F238E27FC236}">
                  <a16:creationId xmlns:a16="http://schemas.microsoft.com/office/drawing/2014/main" id="{0108729F-BA55-D54A-9F11-EFC9A9FF14A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87442" y="1470350"/>
              <a:ext cx="541870" cy="541870"/>
            </a:xfrm>
            <a:prstGeom prst="rect">
              <a:avLst/>
            </a:prstGeom>
          </p:spPr>
        </p:pic>
        <p:pic>
          <p:nvPicPr>
            <p:cNvPr id="24" name="Check mark" descr="Checkmark">
              <a:extLst>
                <a:ext uri="{FF2B5EF4-FFF2-40B4-BE49-F238E27FC236}">
                  <a16:creationId xmlns:a16="http://schemas.microsoft.com/office/drawing/2014/main" id="{15849B8A-ECB6-4345-B8ED-3690870E4AE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15687" y="1472482"/>
              <a:ext cx="541870" cy="541870"/>
            </a:xfrm>
            <a:prstGeom prst="rect">
              <a:avLst/>
            </a:prstGeom>
          </p:spPr>
        </p:pic>
      </p:grpSp>
      <p:grpSp>
        <p:nvGrpSpPr>
          <p:cNvPr id="29" name="Row 2">
            <a:extLst>
              <a:ext uri="{FF2B5EF4-FFF2-40B4-BE49-F238E27FC236}">
                <a16:creationId xmlns:a16="http://schemas.microsoft.com/office/drawing/2014/main" id="{45E94443-BC46-B34A-AD3F-4DFF0C6C6913}"/>
              </a:ext>
            </a:extLst>
          </p:cNvPr>
          <p:cNvGrpSpPr/>
          <p:nvPr/>
        </p:nvGrpSpPr>
        <p:grpSpPr>
          <a:xfrm>
            <a:off x="2624842" y="2380752"/>
            <a:ext cx="4286501" cy="569158"/>
            <a:chOff x="2624842" y="1953247"/>
            <a:chExt cx="4286501" cy="569158"/>
          </a:xfrm>
        </p:grpSpPr>
        <p:pic>
          <p:nvPicPr>
            <p:cNvPr id="20" name="Failure" descr="Close">
              <a:extLst>
                <a:ext uri="{FF2B5EF4-FFF2-40B4-BE49-F238E27FC236}">
                  <a16:creationId xmlns:a16="http://schemas.microsoft.com/office/drawing/2014/main" id="{32D7D69D-5233-CC4A-BBE8-CC1766F2493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59197" y="1970259"/>
              <a:ext cx="552146" cy="552146"/>
            </a:xfrm>
            <a:prstGeom prst="rect">
              <a:avLst/>
            </a:prstGeom>
          </p:spPr>
        </p:pic>
        <p:pic>
          <p:nvPicPr>
            <p:cNvPr id="25" name="Check mark" descr="Checkmark">
              <a:extLst>
                <a:ext uri="{FF2B5EF4-FFF2-40B4-BE49-F238E27FC236}">
                  <a16:creationId xmlns:a16="http://schemas.microsoft.com/office/drawing/2014/main" id="{B12F7414-6BA0-5E4A-A485-2D970646BB8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96597" y="1953247"/>
              <a:ext cx="541870" cy="541870"/>
            </a:xfrm>
            <a:prstGeom prst="rect">
              <a:avLst/>
            </a:prstGeom>
          </p:spPr>
        </p:pic>
        <p:pic>
          <p:nvPicPr>
            <p:cNvPr id="26" name="Check mark" descr="Checkmark">
              <a:extLst>
                <a:ext uri="{FF2B5EF4-FFF2-40B4-BE49-F238E27FC236}">
                  <a16:creationId xmlns:a16="http://schemas.microsoft.com/office/drawing/2014/main" id="{7FE99497-85E4-EF48-B0BD-A006B8195C9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24842" y="1955379"/>
              <a:ext cx="541870" cy="541870"/>
            </a:xfrm>
            <a:prstGeom prst="rect">
              <a:avLst/>
            </a:prstGeom>
          </p:spPr>
        </p:pic>
      </p:grpSp>
      <p:grpSp>
        <p:nvGrpSpPr>
          <p:cNvPr id="32" name="Row 3">
            <a:extLst>
              <a:ext uri="{FF2B5EF4-FFF2-40B4-BE49-F238E27FC236}">
                <a16:creationId xmlns:a16="http://schemas.microsoft.com/office/drawing/2014/main" id="{58092342-9A52-9740-BC5D-B61C01DE468E}"/>
              </a:ext>
            </a:extLst>
          </p:cNvPr>
          <p:cNvGrpSpPr/>
          <p:nvPr/>
        </p:nvGrpSpPr>
        <p:grpSpPr>
          <a:xfrm>
            <a:off x="2615687" y="2925895"/>
            <a:ext cx="4949719" cy="569666"/>
            <a:chOff x="2615687" y="2539030"/>
            <a:chExt cx="4949719" cy="569666"/>
          </a:xfrm>
        </p:grpSpPr>
        <p:grpSp>
          <p:nvGrpSpPr>
            <p:cNvPr id="30" name="Row 3">
              <a:extLst>
                <a:ext uri="{FF2B5EF4-FFF2-40B4-BE49-F238E27FC236}">
                  <a16:creationId xmlns:a16="http://schemas.microsoft.com/office/drawing/2014/main" id="{97E7BD6E-AFEC-6544-840A-DE0F943F420F}"/>
                </a:ext>
              </a:extLst>
            </p:cNvPr>
            <p:cNvGrpSpPr/>
            <p:nvPr/>
          </p:nvGrpSpPr>
          <p:grpSpPr>
            <a:xfrm>
              <a:off x="2615687" y="2539030"/>
              <a:ext cx="2423901" cy="552146"/>
              <a:chOff x="2615687" y="2539030"/>
              <a:chExt cx="2423901" cy="552146"/>
            </a:xfrm>
          </p:grpSpPr>
          <p:pic>
            <p:nvPicPr>
              <p:cNvPr id="21" name="Failure" descr="Close">
                <a:extLst>
                  <a:ext uri="{FF2B5EF4-FFF2-40B4-BE49-F238E27FC236}">
                    <a16:creationId xmlns:a16="http://schemas.microsoft.com/office/drawing/2014/main" id="{960CB72F-7D5D-4741-B500-5DC8E86CCAD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87442" y="2539030"/>
                <a:ext cx="552146" cy="552146"/>
              </a:xfrm>
              <a:prstGeom prst="rect">
                <a:avLst/>
              </a:prstGeom>
            </p:spPr>
          </p:pic>
          <p:pic>
            <p:nvPicPr>
              <p:cNvPr id="27" name="Check mark" descr="Checkmark">
                <a:extLst>
                  <a:ext uri="{FF2B5EF4-FFF2-40B4-BE49-F238E27FC236}">
                    <a16:creationId xmlns:a16="http://schemas.microsoft.com/office/drawing/2014/main" id="{A8228CFD-CA62-C343-8009-0163E345633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15687" y="2539030"/>
                <a:ext cx="541870" cy="541870"/>
              </a:xfrm>
              <a:prstGeom prst="rect">
                <a:avLst/>
              </a:prstGeom>
            </p:spPr>
          </p:pic>
        </p:grpSp>
        <p:sp>
          <p:nvSpPr>
            <p:cNvPr id="31" name="Rectangle 30">
              <a:extLst>
                <a:ext uri="{FF2B5EF4-FFF2-40B4-BE49-F238E27FC236}">
                  <a16:creationId xmlns:a16="http://schemas.microsoft.com/office/drawing/2014/main" id="{47C3A31B-7447-FE44-A3C7-162AFB2861E4}"/>
                </a:ext>
              </a:extLst>
            </p:cNvPr>
            <p:cNvSpPr/>
            <p:nvPr/>
          </p:nvSpPr>
          <p:spPr bwMode="auto">
            <a:xfrm>
              <a:off x="5699452" y="2556550"/>
              <a:ext cx="1865954" cy="55214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grpSp>
        <p:nvGrpSpPr>
          <p:cNvPr id="34" name="Row 4">
            <a:extLst>
              <a:ext uri="{FF2B5EF4-FFF2-40B4-BE49-F238E27FC236}">
                <a16:creationId xmlns:a16="http://schemas.microsoft.com/office/drawing/2014/main" id="{D8EB6802-5AAF-E24E-BF38-D86BFBC8647F}"/>
              </a:ext>
            </a:extLst>
          </p:cNvPr>
          <p:cNvGrpSpPr/>
          <p:nvPr/>
        </p:nvGrpSpPr>
        <p:grpSpPr>
          <a:xfrm>
            <a:off x="2621359" y="3468660"/>
            <a:ext cx="4944047" cy="577565"/>
            <a:chOff x="2621359" y="3081795"/>
            <a:chExt cx="4944047" cy="577565"/>
          </a:xfrm>
        </p:grpSpPr>
        <p:pic>
          <p:nvPicPr>
            <p:cNvPr id="22" name="Row 4" descr="Close">
              <a:extLst>
                <a:ext uri="{FF2B5EF4-FFF2-40B4-BE49-F238E27FC236}">
                  <a16:creationId xmlns:a16="http://schemas.microsoft.com/office/drawing/2014/main" id="{85A3B239-3802-0A45-9DC2-41BC4659F7C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21359" y="3081795"/>
              <a:ext cx="552146" cy="552146"/>
            </a:xfrm>
            <a:prstGeom prst="rect">
              <a:avLst/>
            </a:prstGeom>
          </p:spPr>
        </p:pic>
        <p:sp>
          <p:nvSpPr>
            <p:cNvPr id="33" name="Rectangle 32">
              <a:extLst>
                <a:ext uri="{FF2B5EF4-FFF2-40B4-BE49-F238E27FC236}">
                  <a16:creationId xmlns:a16="http://schemas.microsoft.com/office/drawing/2014/main" id="{5EA8973E-3366-844A-9036-7F4AA21B8EF0}"/>
                </a:ext>
              </a:extLst>
            </p:cNvPr>
            <p:cNvSpPr/>
            <p:nvPr/>
          </p:nvSpPr>
          <p:spPr bwMode="auto">
            <a:xfrm>
              <a:off x="3834555" y="3089285"/>
              <a:ext cx="3730851" cy="5700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pic>
        <p:nvPicPr>
          <p:cNvPr id="35" name="Engine" descr="Image result for locomotive cartoon">
            <a:extLst>
              <a:ext uri="{FF2B5EF4-FFF2-40B4-BE49-F238E27FC236}">
                <a16:creationId xmlns:a16="http://schemas.microsoft.com/office/drawing/2014/main" id="{90C7FCE6-52AF-EA49-A6ED-269F895FABEB}"/>
              </a:ext>
            </a:extLst>
          </p:cNvPr>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136972" y="757846"/>
            <a:ext cx="898519" cy="969236"/>
          </a:xfrm>
          <a:prstGeom prst="rect">
            <a:avLst/>
          </a:prstGeom>
          <a:noFill/>
          <a:extLst>
            <a:ext uri="{909E8E84-426E-40DD-AFC4-6F175D3DCCD1}">
              <a14:hiddenFill xmlns:a14="http://schemas.microsoft.com/office/drawing/2010/main">
                <a:solidFill>
                  <a:srgbClr val="FFFFFF"/>
                </a:solidFill>
              </a14:hiddenFill>
            </a:ext>
          </a:extLst>
        </p:spPr>
      </p:pic>
      <p:pic>
        <p:nvPicPr>
          <p:cNvPr id="36" name="Engine 2" descr="A picture containing toy, drawing&#10;&#10;Description automatically generated">
            <a:extLst>
              <a:ext uri="{FF2B5EF4-FFF2-40B4-BE49-F238E27FC236}">
                <a16:creationId xmlns:a16="http://schemas.microsoft.com/office/drawing/2014/main" id="{5F24CF72-74A2-A046-9F27-E3B2B274E508}"/>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1552" b="98817" l="2301" r="96683">
                        <a14:foregroundMark x1="74211" y1="6135" x2="75816" y2="9460"/>
                        <a14:foregroundMark x1="19583" y1="3400" x2="44890" y2="2809"/>
                        <a14:foregroundMark x1="7116" y1="10052" x2="7116" y2="13895"/>
                        <a14:foregroundMark x1="18780" y1="1700" x2="18780" y2="7834"/>
                        <a14:foregroundMark x1="2301" y1="67184" x2="4708" y2="80488"/>
                        <a14:foregroundMark x1="16747" y1="83296" x2="34457" y2="81079"/>
                        <a14:foregroundMark x1="34457" y1="83296" x2="36062" y2="86031"/>
                        <a14:foregroundMark x1="34457" y1="82705" x2="37667" y2="92166"/>
                        <a14:foregroundMark x1="15570" y1="84922" x2="15570" y2="84405"/>
                        <a14:foregroundMark x1="17978" y1="97709" x2="15570" y2="98226"/>
                        <a14:foregroundMark x1="15944" y1="90466" x2="15944" y2="90466"/>
                        <a14:foregroundMark x1="15944" y1="90466" x2="15944" y2="90466"/>
                        <a14:foregroundMark x1="15944" y1="90466" x2="15944" y2="90466"/>
                        <a14:foregroundMark x1="15944" y1="90466" x2="15944" y2="90466"/>
                        <a14:foregroundMark x1="16372" y1="90466" x2="16372" y2="90466"/>
                        <a14:foregroundMark x1="18780" y1="98226" x2="21188" y2="96009"/>
                        <a14:foregroundMark x1="17978" y1="98226" x2="22365" y2="91057"/>
                        <a14:foregroundMark x1="21562" y1="92683" x2="20385" y2="82705"/>
                        <a14:foregroundMark x1="17549" y1="82188" x2="11129" y2="88248"/>
                        <a14:foregroundMark x1="18352" y1="89357" x2="16747" y2="87731"/>
                        <a14:foregroundMark x1="28839" y1="86622" x2="28839" y2="86622"/>
                        <a14:foregroundMark x1="28839" y1="91057" x2="28839" y2="91057"/>
                        <a14:foregroundMark x1="28839" y1="93274" x2="28839" y2="93274"/>
                        <a14:foregroundMark x1="28839" y1="93792" x2="28839" y2="93792"/>
                        <a14:foregroundMark x1="33226" y1="96009" x2="33226" y2="96009"/>
                        <a14:foregroundMark x1="36437" y1="96009" x2="36437" y2="96009"/>
                        <a14:foregroundMark x1="36437" y1="96009" x2="36437" y2="96009"/>
                        <a14:foregroundMark x1="40075" y1="94900" x2="39647" y2="87731"/>
                        <a14:foregroundMark x1="33654" y1="79970" x2="33654" y2="79970"/>
                        <a14:foregroundMark x1="52541" y1="87140" x2="52541" y2="87140"/>
                        <a14:foregroundMark x1="47726" y1="87140" x2="47726" y2="87140"/>
                        <a14:foregroundMark x1="47726" y1="93274" x2="47726" y2="93274"/>
                        <a14:foregroundMark x1="48101" y1="93274" x2="48101" y2="93274"/>
                        <a14:foregroundMark x1="49706" y1="93274" x2="49706" y2="93274"/>
                        <a14:foregroundMark x1="51311" y1="93274" x2="51311" y2="93274"/>
                        <a14:foregroundMark x1="52916" y1="93274" x2="52916" y2="93274"/>
                        <a14:foregroundMark x1="54147" y1="91574" x2="54147" y2="91574"/>
                        <a14:foregroundMark x1="54147" y1="82705" x2="56554" y2="92166"/>
                        <a14:foregroundMark x1="51311" y1="83814" x2="46923" y2="90466"/>
                        <a14:foregroundMark x1="50134" y1="83814" x2="50134" y2="83814"/>
                        <a14:foregroundMark x1="47726" y1="83296" x2="47726" y2="83296"/>
                        <a14:foregroundMark x1="47298" y1="86622" x2="47298" y2="86622"/>
                        <a14:foregroundMark x1="46495" y1="89357" x2="46495" y2="89357"/>
                        <a14:foregroundMark x1="46495" y1="92683" x2="46495" y2="92683"/>
                        <a14:foregroundMark x1="46495" y1="94383" x2="46495" y2="94383"/>
                        <a14:foregroundMark x1="46923" y1="95492" x2="46923" y2="95492"/>
                        <a14:foregroundMark x1="50134" y1="95492" x2="50134" y2="95492"/>
                        <a14:foregroundMark x1="51311" y1="97709" x2="51311" y2="97709"/>
                        <a14:foregroundMark x1="56929" y1="95492" x2="56929" y2="95492"/>
                        <a14:foregroundMark x1="56929" y1="91057" x2="56929" y2="91057"/>
                        <a14:foregroundMark x1="56929" y1="85514" x2="56929" y2="85514"/>
                        <a14:foregroundMark x1="53719" y1="84922" x2="53719" y2="84922"/>
                        <a14:foregroundMark x1="48101" y1="84922" x2="48101" y2="84922"/>
                        <a14:foregroundMark x1="48101" y1="81079" x2="48101" y2="81079"/>
                        <a14:foregroundMark x1="48903" y1="81079" x2="52541" y2="81596"/>
                        <a14:foregroundMark x1="60942" y1="56098" x2="87105" y2="56615"/>
                        <a14:foregroundMark x1="54521" y1="87140" x2="54521" y2="98226"/>
                        <a14:foregroundMark x1="56126" y1="87731" x2="71803" y2="93274"/>
                        <a14:foregroundMark x1="74211" y1="80488" x2="73836" y2="79379"/>
                        <a14:foregroundMark x1="74211" y1="88840" x2="74211" y2="88840"/>
                        <a14:foregroundMark x1="76244" y1="89948" x2="76244" y2="89948"/>
                        <a14:foregroundMark x1="76619" y1="92683" x2="76619" y2="92683"/>
                        <a14:foregroundMark x1="77849" y1="92683" x2="77849" y2="92683"/>
                        <a14:foregroundMark x1="79454" y1="92683" x2="79454" y2="92683"/>
                        <a14:foregroundMark x1="79454" y1="92683" x2="79454" y2="92683"/>
                        <a14:foregroundMark x1="79454" y1="92683" x2="77047" y2="87140"/>
                        <a14:foregroundMark x1="74639" y1="80488" x2="74639" y2="80488"/>
                        <a14:foregroundMark x1="69395" y1="81079" x2="69395" y2="81079"/>
                        <a14:foregroundMark x1="68593" y1="86031" x2="68593" y2="86031"/>
                        <a14:foregroundMark x1="68593" y1="93792" x2="68593" y2="93792"/>
                        <a14:foregroundMark x1="70198" y1="98817" x2="70198" y2="98817"/>
                        <a14:foregroundMark x1="75441" y1="98817" x2="75441" y2="98817"/>
                        <a14:foregroundMark x1="75441" y1="96600" x2="75441" y2="96600"/>
                        <a14:foregroundMark x1="77849" y1="94900" x2="77849" y2="94900"/>
                        <a14:foregroundMark x1="77849" y1="94383" x2="77849" y2="94383"/>
                        <a14:foregroundMark x1="76619" y1="90466" x2="76619" y2="90466"/>
                        <a14:foregroundMark x1="92723" y1="60532" x2="96736" y2="57206"/>
                        <a14:foregroundMark x1="19155" y1="2291" x2="44088" y2="3917"/>
                      </a14:backgroundRemoval>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11"/>
              </a:ext>
            </a:extLst>
          </a:blip>
          <a:srcRect/>
          <a:stretch/>
        </p:blipFill>
        <p:spPr>
          <a:xfrm>
            <a:off x="1035491" y="940074"/>
            <a:ext cx="794579" cy="575605"/>
          </a:xfrm>
          <a:prstGeom prst="rect">
            <a:avLst/>
          </a:prstGeom>
        </p:spPr>
      </p:pic>
      <p:sp>
        <p:nvSpPr>
          <p:cNvPr id="37" name="TextBox 36">
            <a:extLst>
              <a:ext uri="{FF2B5EF4-FFF2-40B4-BE49-F238E27FC236}">
                <a16:creationId xmlns:a16="http://schemas.microsoft.com/office/drawing/2014/main" id="{67327970-70A2-C44C-ADB3-9A12A8CD1208}"/>
              </a:ext>
            </a:extLst>
          </p:cNvPr>
          <p:cNvSpPr txBox="1"/>
          <p:nvPr/>
        </p:nvSpPr>
        <p:spPr>
          <a:xfrm>
            <a:off x="7757536" y="2514114"/>
            <a:ext cx="930832" cy="319446"/>
          </a:xfrm>
          <a:prstGeom prst="rect">
            <a:avLst/>
          </a:prstGeom>
          <a:noFill/>
        </p:spPr>
        <p:txBody>
          <a:bodyPr wrap="none" rtlCol="0">
            <a:spAutoFit/>
          </a:bodyPr>
          <a:lstStyle/>
          <a:p>
            <a:r>
              <a:rPr lang="en-US" sz="1800" i="1" dirty="0">
                <a:latin typeface="Calibri" panose="020F0502020204030204" pitchFamily="34" charset="0"/>
              </a:rPr>
              <a:t>Capture</a:t>
            </a:r>
          </a:p>
        </p:txBody>
      </p:sp>
      <p:sp>
        <p:nvSpPr>
          <p:cNvPr id="38" name="TextBox 37">
            <a:extLst>
              <a:ext uri="{FF2B5EF4-FFF2-40B4-BE49-F238E27FC236}">
                <a16:creationId xmlns:a16="http://schemas.microsoft.com/office/drawing/2014/main" id="{019FBF90-F427-9B41-92E1-7A463DDCCB26}"/>
              </a:ext>
            </a:extLst>
          </p:cNvPr>
          <p:cNvSpPr txBox="1"/>
          <p:nvPr/>
        </p:nvSpPr>
        <p:spPr>
          <a:xfrm>
            <a:off x="7752877" y="3082283"/>
            <a:ext cx="1060996" cy="319446"/>
          </a:xfrm>
          <a:prstGeom prst="rect">
            <a:avLst/>
          </a:prstGeom>
          <a:noFill/>
        </p:spPr>
        <p:txBody>
          <a:bodyPr wrap="none" rtlCol="0">
            <a:spAutoFit/>
          </a:bodyPr>
          <a:lstStyle/>
          <a:p>
            <a:r>
              <a:rPr lang="en-US" sz="1800" i="1" dirty="0">
                <a:latin typeface="Calibri" panose="020F0502020204030204" pitchFamily="34" charset="0"/>
              </a:rPr>
              <a:t>Substring</a:t>
            </a:r>
          </a:p>
        </p:txBody>
      </p:sp>
      <p:sp>
        <p:nvSpPr>
          <p:cNvPr id="39" name="TextBox 38">
            <a:extLst>
              <a:ext uri="{FF2B5EF4-FFF2-40B4-BE49-F238E27FC236}">
                <a16:creationId xmlns:a16="http://schemas.microsoft.com/office/drawing/2014/main" id="{7F1CA418-43E2-7B41-A8B9-4BC6AD48F3C9}"/>
              </a:ext>
            </a:extLst>
          </p:cNvPr>
          <p:cNvSpPr txBox="1"/>
          <p:nvPr/>
        </p:nvSpPr>
        <p:spPr>
          <a:xfrm>
            <a:off x="7752877" y="3585010"/>
            <a:ext cx="784061" cy="319446"/>
          </a:xfrm>
          <a:prstGeom prst="rect">
            <a:avLst/>
          </a:prstGeom>
          <a:noFill/>
        </p:spPr>
        <p:txBody>
          <a:bodyPr wrap="none" rtlCol="0">
            <a:spAutoFit/>
          </a:bodyPr>
          <a:lstStyle/>
          <a:p>
            <a:r>
              <a:rPr lang="en-US" sz="1800" i="1" dirty="0">
                <a:latin typeface="Calibri" panose="020F0502020204030204" pitchFamily="34" charset="0"/>
              </a:rPr>
              <a:t>Match</a:t>
            </a:r>
          </a:p>
        </p:txBody>
      </p:sp>
      <p:sp>
        <p:nvSpPr>
          <p:cNvPr id="40" name="Regex">
            <a:extLst>
              <a:ext uri="{FF2B5EF4-FFF2-40B4-BE49-F238E27FC236}">
                <a16:creationId xmlns:a16="http://schemas.microsoft.com/office/drawing/2014/main" id="{966C8F5C-C861-E146-8B93-3F336D3A2660}"/>
              </a:ext>
            </a:extLst>
          </p:cNvPr>
          <p:cNvSpPr/>
          <p:nvPr/>
        </p:nvSpPr>
        <p:spPr bwMode="auto">
          <a:xfrm>
            <a:off x="1915584" y="731513"/>
            <a:ext cx="1338421" cy="529307"/>
          </a:xfrm>
          <a:prstGeom prst="ellipse">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r>
              <a:rPr kumimoji="0" lang="en-US" sz="2000" b="0" i="0" u="none" strike="noStrike" cap="none" normalizeH="0" baseline="0" dirty="0">
                <a:ln>
                  <a:noFill/>
                </a:ln>
                <a:solidFill>
                  <a:schemeClr val="tx1"/>
                </a:solidFill>
                <a:effectLst/>
                <a:latin typeface="Comic Sans MS" panose="030F0902030302020204" pitchFamily="66" charset="0"/>
              </a:rPr>
              <a:t>/\</a:t>
            </a:r>
            <a:r>
              <a:rPr kumimoji="0" lang="en-US" sz="2000" b="0" i="0" u="none" strike="noStrike" cap="none" normalizeH="0" baseline="0" dirty="0" err="1">
                <a:ln>
                  <a:noFill/>
                </a:ln>
                <a:solidFill>
                  <a:schemeClr val="tx1"/>
                </a:solidFill>
                <a:effectLst/>
                <a:latin typeface="Comic Sans MS" panose="030F0902030302020204" pitchFamily="66" charset="0"/>
              </a:rPr>
              <a:t>cC</a:t>
            </a:r>
            <a:r>
              <a:rPr kumimoji="0" lang="en-US" sz="2000" b="0" i="0" u="none" strike="noStrike" cap="none" normalizeH="0" baseline="0" dirty="0">
                <a:ln>
                  <a:noFill/>
                </a:ln>
                <a:solidFill>
                  <a:schemeClr val="tx1"/>
                </a:solidFill>
                <a:effectLst/>
                <a:latin typeface="Comic Sans MS" panose="030F0902030302020204" pitchFamily="66" charset="0"/>
              </a:rPr>
              <a:t>/</a:t>
            </a:r>
          </a:p>
        </p:txBody>
      </p:sp>
      <p:sp>
        <p:nvSpPr>
          <p:cNvPr id="5" name="TextBox 4">
            <a:extLst>
              <a:ext uri="{FF2B5EF4-FFF2-40B4-BE49-F238E27FC236}">
                <a16:creationId xmlns:a16="http://schemas.microsoft.com/office/drawing/2014/main" id="{87C4E7CE-1C25-DD4A-B82C-2A9C0F0426FE}"/>
              </a:ext>
            </a:extLst>
          </p:cNvPr>
          <p:cNvSpPr txBox="1"/>
          <p:nvPr/>
        </p:nvSpPr>
        <p:spPr>
          <a:xfrm>
            <a:off x="3406138" y="854661"/>
            <a:ext cx="733599" cy="395173"/>
          </a:xfrm>
          <a:prstGeom prst="rect">
            <a:avLst/>
          </a:prstGeom>
          <a:noFill/>
        </p:spPr>
        <p:txBody>
          <a:bodyPr wrap="none" rtlCol="0">
            <a:spAutoFit/>
          </a:bodyPr>
          <a:lstStyle/>
          <a:p>
            <a:r>
              <a:rPr lang="en-US" sz="2400" dirty="0">
                <a:latin typeface="Calibri" panose="020F0502020204030204" pitchFamily="34" charset="0"/>
              </a:rPr>
              <a:t>“</a:t>
            </a:r>
            <a:r>
              <a:rPr lang="en-US" sz="2400" dirty="0" err="1">
                <a:latin typeface="Calibri" panose="020F0502020204030204" pitchFamily="34" charset="0"/>
              </a:rPr>
              <a:t>cC</a:t>
            </a:r>
            <a:r>
              <a:rPr lang="en-US" sz="2400" dirty="0">
                <a:latin typeface="Calibri" panose="020F0502020204030204" pitchFamily="34" charset="0"/>
              </a:rPr>
              <a:t>”</a:t>
            </a:r>
          </a:p>
        </p:txBody>
      </p:sp>
    </p:spTree>
    <p:extLst>
      <p:ext uri="{BB962C8B-B14F-4D97-AF65-F5344CB8AC3E}">
        <p14:creationId xmlns:p14="http://schemas.microsoft.com/office/powerpoint/2010/main" val="38891578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17" grpId="0" animBg="1"/>
      <p:bldP spid="18" grpId="0"/>
      <p:bldP spid="37" grpId="0"/>
      <p:bldP spid="38" grpId="0"/>
      <p:bldP spid="3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7148" y="118428"/>
            <a:ext cx="8490334" cy="638175"/>
          </a:xfrm>
        </p:spPr>
        <p:txBody>
          <a:bodyPr/>
          <a:lstStyle/>
          <a:p>
            <a:r>
              <a:rPr lang="en-US" i="1" dirty="0"/>
              <a:t>Compatibility of Regex Dialects</a:t>
            </a:r>
            <a:r>
              <a:rPr lang="en-US" dirty="0"/>
              <a:t> – Characterization</a:t>
            </a:r>
          </a:p>
        </p:txBody>
      </p:sp>
      <p:pic>
        <p:nvPicPr>
          <p:cNvPr id="4" name="Content Placeholder 3"/>
          <p:cNvPicPr>
            <a:picLocks noGrp="1" noChangeAspect="1"/>
          </p:cNvPicPr>
          <p:nvPr>
            <p:ph idx="1"/>
          </p:nvPr>
        </p:nvPicPr>
        <p:blipFill>
          <a:blip r:embed="rId3"/>
          <a:stretch>
            <a:fillRect/>
          </a:stretch>
        </p:blipFill>
        <p:spPr>
          <a:xfrm>
            <a:off x="150392" y="965771"/>
            <a:ext cx="8838776" cy="5239819"/>
          </a:xfrm>
          <a:prstGeom prst="rect">
            <a:avLst/>
          </a:prstGeom>
        </p:spPr>
      </p:pic>
      <p:sp>
        <p:nvSpPr>
          <p:cNvPr id="2" name="Rectangle 1">
            <a:extLst>
              <a:ext uri="{FF2B5EF4-FFF2-40B4-BE49-F238E27FC236}">
                <a16:creationId xmlns:a16="http://schemas.microsoft.com/office/drawing/2014/main" id="{1652291E-90AB-C343-8ADF-8B9BF8E3CCE8}"/>
              </a:ext>
            </a:extLst>
          </p:cNvPr>
          <p:cNvSpPr/>
          <p:nvPr/>
        </p:nvSpPr>
        <p:spPr bwMode="auto">
          <a:xfrm>
            <a:off x="150392" y="5060731"/>
            <a:ext cx="8838776" cy="1144859"/>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 name="TextBox 6">
            <a:extLst>
              <a:ext uri="{FF2B5EF4-FFF2-40B4-BE49-F238E27FC236}">
                <a16:creationId xmlns:a16="http://schemas.microsoft.com/office/drawing/2014/main" id="{F2385ADA-4B8C-4443-B7CF-CB10D3523837}"/>
              </a:ext>
            </a:extLst>
          </p:cNvPr>
          <p:cNvSpPr txBox="1"/>
          <p:nvPr/>
        </p:nvSpPr>
        <p:spPr>
          <a:xfrm>
            <a:off x="3957145" y="6479628"/>
            <a:ext cx="184731" cy="319446"/>
          </a:xfrm>
          <a:prstGeom prst="rect">
            <a:avLst/>
          </a:prstGeom>
          <a:noFill/>
        </p:spPr>
        <p:txBody>
          <a:bodyPr wrap="none" rtlCol="0">
            <a:spAutoFit/>
          </a:bodyPr>
          <a:lstStyle/>
          <a:p>
            <a:endParaRPr lang="en-US" sz="1800" dirty="0">
              <a:latin typeface="Calibri" panose="020F0502020204030204" pitchFamily="34" charset="0"/>
            </a:endParaRPr>
          </a:p>
        </p:txBody>
      </p:sp>
      <p:pic>
        <p:nvPicPr>
          <p:cNvPr id="12" name="Picture 11">
            <a:extLst>
              <a:ext uri="{FF2B5EF4-FFF2-40B4-BE49-F238E27FC236}">
                <a16:creationId xmlns:a16="http://schemas.microsoft.com/office/drawing/2014/main" id="{9562737A-AE52-C64A-8E1B-2A691B4B863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0" b="93069" l="2532" r="93671">
                        <a14:foregroundMark x1="12658" y1="1980" x2="32911" y2="10891"/>
                        <a14:foregroundMark x1="30380" y1="7921" x2="27848" y2="39604"/>
                        <a14:foregroundMark x1="50633" y1="1980" x2="62025" y2="27723"/>
                        <a14:foregroundMark x1="3797" y1="51485" x2="10127" y2="66337"/>
                        <a14:foregroundMark x1="93671" y1="63366" x2="87342" y2="82178"/>
                        <a14:foregroundMark x1="77215" y1="71287" x2="77215" y2="93069"/>
                        <a14:foregroundMark x1="16456" y1="68317" x2="31646" y2="92079"/>
                      </a14:backgroundRemoval>
                    </a14:imgEffect>
                  </a14:imgLayer>
                </a14:imgProps>
              </a:ext>
              <a:ext uri="{28A0092B-C50C-407E-A947-70E740481C1C}">
                <a14:useLocalDpi xmlns:a14="http://schemas.microsoft.com/office/drawing/2010/main"/>
              </a:ext>
            </a:extLst>
          </a:blip>
          <a:stretch>
            <a:fillRect/>
          </a:stretch>
        </p:blipFill>
        <p:spPr>
          <a:xfrm>
            <a:off x="3957145" y="5368605"/>
            <a:ext cx="1116968" cy="1421595"/>
          </a:xfrm>
          <a:prstGeom prst="rect">
            <a:avLst/>
          </a:prstGeom>
        </p:spPr>
      </p:pic>
      <p:sp>
        <p:nvSpPr>
          <p:cNvPr id="9" name="Rectangle 8">
            <a:extLst>
              <a:ext uri="{FF2B5EF4-FFF2-40B4-BE49-F238E27FC236}">
                <a16:creationId xmlns:a16="http://schemas.microsoft.com/office/drawing/2014/main" id="{210E9BE6-9979-7941-A2F3-27AEB2E982A9}"/>
              </a:ext>
            </a:extLst>
          </p:cNvPr>
          <p:cNvSpPr/>
          <p:nvPr/>
        </p:nvSpPr>
        <p:spPr bwMode="auto">
          <a:xfrm>
            <a:off x="133414" y="4248564"/>
            <a:ext cx="8838776" cy="767509"/>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5" name="Rectangle 14">
            <a:extLst>
              <a:ext uri="{FF2B5EF4-FFF2-40B4-BE49-F238E27FC236}">
                <a16:creationId xmlns:a16="http://schemas.microsoft.com/office/drawing/2014/main" id="{323C8D40-A39E-C546-978E-245996097BB6}"/>
              </a:ext>
            </a:extLst>
          </p:cNvPr>
          <p:cNvSpPr/>
          <p:nvPr/>
        </p:nvSpPr>
        <p:spPr bwMode="auto">
          <a:xfrm>
            <a:off x="133139" y="962144"/>
            <a:ext cx="8838776" cy="3223867"/>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pic>
        <p:nvPicPr>
          <p:cNvPr id="20" name="Picture 19">
            <a:extLst>
              <a:ext uri="{FF2B5EF4-FFF2-40B4-BE49-F238E27FC236}">
                <a16:creationId xmlns:a16="http://schemas.microsoft.com/office/drawing/2014/main" id="{AAC76E01-C9B3-2F4D-B56F-7A25AF9D8F89}"/>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778" b="99556" l="2667" r="97778">
                        <a14:foregroundMark x1="8889" y1="6222" x2="43111" y2="8000"/>
                        <a14:foregroundMark x1="43111" y1="8000" x2="57778" y2="36000"/>
                        <a14:foregroundMark x1="57778" y1="36000" x2="93333" y2="33778"/>
                        <a14:foregroundMark x1="93333" y1="33778" x2="96889" y2="64000"/>
                        <a14:foregroundMark x1="96889" y1="64000" x2="72000" y2="90667"/>
                        <a14:foregroundMark x1="72000" y1="90667" x2="39556" y2="70222"/>
                        <a14:foregroundMark x1="39556" y1="70222" x2="6667" y2="61333"/>
                        <a14:foregroundMark x1="6667" y1="61333" x2="7111" y2="8444"/>
                        <a14:foregroundMark x1="3111" y1="4000" x2="41778" y2="4000"/>
                        <a14:foregroundMark x1="7111" y1="2222" x2="35556" y2="2667"/>
                        <a14:foregroundMark x1="54667" y1="22667" x2="93333" y2="23111"/>
                        <a14:foregroundMark x1="93333" y1="23111" x2="91111" y2="53778"/>
                        <a14:foregroundMark x1="91111" y1="53778" x2="70222" y2="78222"/>
                        <a14:foregroundMark x1="70222" y1="78222" x2="50667" y2="77778"/>
                        <a14:foregroundMark x1="51111" y1="79111" x2="84000" y2="85778"/>
                        <a14:foregroundMark x1="84000" y1="85778" x2="96444" y2="62667"/>
                        <a14:foregroundMark x1="68444" y1="53333" x2="73333" y2="49333"/>
                        <a14:foregroundMark x1="64444" y1="52889" x2="65778" y2="72444"/>
                        <a14:foregroundMark x1="35111" y1="31556" x2="31556" y2="29778"/>
                        <a14:foregroundMark x1="31556" y1="29778" x2="32444" y2="31556"/>
                        <a14:foregroundMark x1="35111" y1="30667" x2="22222" y2="31111"/>
                        <a14:foregroundMark x1="19111" y1="30222" x2="9333" y2="45778"/>
                        <a14:foregroundMark x1="12444" y1="40889" x2="25778" y2="56889"/>
                        <a14:foregroundMark x1="25333" y1="56000" x2="46222" y2="44444"/>
                        <a14:foregroundMark x1="39556" y1="40444" x2="40000" y2="44444"/>
                        <a14:foregroundMark x1="47111" y1="84444" x2="47182" y2="84752"/>
                        <a14:foregroundMark x1="54667" y1="88003" x2="54667" y2="91111"/>
                        <a14:foregroundMark x1="54667" y1="83556" x2="54667" y2="85495"/>
                        <a14:foregroundMark x1="57333" y1="95556" x2="55111" y2="95556"/>
                        <a14:foregroundMark x1="63111" y1="92889" x2="97778" y2="93333"/>
                        <a14:foregroundMark x1="54095" y1="91485" x2="80000" y2="95556"/>
                        <a14:foregroundMark x1="80000" y1="95556" x2="92889" y2="93778"/>
                        <a14:foregroundMark x1="96000" y1="97333" x2="66222" y2="97333"/>
                        <a14:foregroundMark x1="66222" y1="97333" x2="54311" y2="92569"/>
                        <a14:foregroundMark x1="50165" y1="99128" x2="50222" y2="99556"/>
                        <a14:foregroundMark x1="48191" y1="83556" x2="48277" y2="84460"/>
                        <a14:foregroundMark x1="47556" y1="76889" x2="48191" y2="83556"/>
                        <a14:backgroundMark x1="45333" y1="86222" x2="48000" y2="99556"/>
                        <a14:backgroundMark x1="46667" y1="86222" x2="46222" y2="85333"/>
                        <a14:backgroundMark x1="46222" y1="84889" x2="46222" y2="84889"/>
                        <a14:backgroundMark x1="46222" y1="83556" x2="46222" y2="83556"/>
                        <a14:backgroundMark x1="46667" y1="83556" x2="46667" y2="83556"/>
                        <a14:backgroundMark x1="46667" y1="83556" x2="46667" y2="83556"/>
                        <a14:backgroundMark x1="46667" y1="84889" x2="48000" y2="89778"/>
                      </a14:backgroundRemoval>
                    </a14:imgEffect>
                  </a14:imgLayer>
                </a14:imgProps>
              </a:ext>
              <a:ext uri="{28A0092B-C50C-407E-A947-70E740481C1C}">
                <a14:useLocalDpi xmlns:a14="http://schemas.microsoft.com/office/drawing/2010/main"/>
              </a:ext>
            </a:extLst>
          </a:blip>
          <a:stretch>
            <a:fillRect/>
          </a:stretch>
        </p:blipFill>
        <p:spPr>
          <a:xfrm>
            <a:off x="2681926" y="4030566"/>
            <a:ext cx="1286297" cy="1286297"/>
          </a:xfrm>
          <a:prstGeom prst="rect">
            <a:avLst/>
          </a:prstGeom>
        </p:spPr>
      </p:pic>
      <p:sp>
        <p:nvSpPr>
          <p:cNvPr id="8" name="&quot;No&quot; Symbol 7">
            <a:extLst>
              <a:ext uri="{FF2B5EF4-FFF2-40B4-BE49-F238E27FC236}">
                <a16:creationId xmlns:a16="http://schemas.microsoft.com/office/drawing/2014/main" id="{3E8CEA17-2C0A-504A-A5CB-E6C1F4353513}"/>
              </a:ext>
            </a:extLst>
          </p:cNvPr>
          <p:cNvSpPr/>
          <p:nvPr/>
        </p:nvSpPr>
        <p:spPr bwMode="auto">
          <a:xfrm>
            <a:off x="3225614" y="4186011"/>
            <a:ext cx="1025530" cy="1027149"/>
          </a:xfrm>
          <a:prstGeom prst="noSmoking">
            <a:avLst/>
          </a:prstGeom>
          <a:solidFill>
            <a:srgbClr val="FF0000">
              <a:alpha val="8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pic>
        <p:nvPicPr>
          <p:cNvPr id="5" name="Picture 4">
            <a:extLst>
              <a:ext uri="{FF2B5EF4-FFF2-40B4-BE49-F238E27FC236}">
                <a16:creationId xmlns:a16="http://schemas.microsoft.com/office/drawing/2014/main" id="{3D5B3499-8FBC-124C-9D0A-399689C1B920}"/>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778" b="99556" l="2667" r="97778">
                        <a14:foregroundMark x1="8889" y1="6222" x2="43111" y2="8000"/>
                        <a14:foregroundMark x1="43111" y1="8000" x2="57778" y2="36000"/>
                        <a14:foregroundMark x1="57778" y1="36000" x2="93333" y2="33778"/>
                        <a14:foregroundMark x1="93333" y1="33778" x2="96889" y2="64000"/>
                        <a14:foregroundMark x1="96889" y1="64000" x2="72000" y2="90667"/>
                        <a14:foregroundMark x1="72000" y1="90667" x2="39556" y2="70222"/>
                        <a14:foregroundMark x1="39556" y1="70222" x2="6667" y2="61333"/>
                        <a14:foregroundMark x1="6667" y1="61333" x2="7111" y2="8444"/>
                        <a14:foregroundMark x1="3111" y1="4000" x2="41778" y2="4000"/>
                        <a14:foregroundMark x1="7111" y1="2222" x2="35556" y2="2667"/>
                        <a14:foregroundMark x1="54667" y1="22667" x2="93333" y2="23111"/>
                        <a14:foregroundMark x1="93333" y1="23111" x2="91111" y2="53778"/>
                        <a14:foregroundMark x1="91111" y1="53778" x2="70222" y2="78222"/>
                        <a14:foregroundMark x1="70222" y1="78222" x2="50667" y2="77778"/>
                        <a14:foregroundMark x1="51111" y1="79111" x2="84000" y2="85778"/>
                        <a14:foregroundMark x1="84000" y1="85778" x2="96444" y2="62667"/>
                        <a14:foregroundMark x1="68444" y1="53333" x2="73333" y2="49333"/>
                        <a14:foregroundMark x1="64444" y1="52889" x2="65778" y2="72444"/>
                        <a14:foregroundMark x1="35111" y1="31556" x2="31556" y2="29778"/>
                        <a14:foregroundMark x1="31556" y1="29778" x2="32444" y2="31556"/>
                        <a14:foregroundMark x1="35111" y1="30667" x2="22222" y2="31111"/>
                        <a14:foregroundMark x1="19111" y1="30222" x2="9333" y2="45778"/>
                        <a14:foregroundMark x1="12444" y1="40889" x2="25778" y2="56889"/>
                        <a14:foregroundMark x1="25333" y1="56000" x2="46222" y2="44444"/>
                        <a14:foregroundMark x1="39556" y1="40444" x2="40000" y2="44444"/>
                        <a14:foregroundMark x1="47111" y1="84444" x2="47182" y2="84752"/>
                        <a14:foregroundMark x1="54667" y1="88003" x2="54667" y2="91111"/>
                        <a14:foregroundMark x1="54667" y1="83556" x2="54667" y2="85495"/>
                        <a14:foregroundMark x1="57333" y1="95556" x2="55111" y2="95556"/>
                        <a14:foregroundMark x1="63111" y1="92889" x2="97778" y2="93333"/>
                        <a14:foregroundMark x1="54095" y1="91485" x2="80000" y2="95556"/>
                        <a14:foregroundMark x1="80000" y1="95556" x2="92889" y2="93778"/>
                        <a14:foregroundMark x1="96000" y1="97333" x2="66222" y2="97333"/>
                        <a14:foregroundMark x1="66222" y1="97333" x2="54311" y2="92569"/>
                        <a14:foregroundMark x1="50165" y1="99128" x2="50222" y2="99556"/>
                        <a14:foregroundMark x1="48191" y1="83556" x2="48277" y2="84460"/>
                        <a14:foregroundMark x1="47556" y1="76889" x2="48191" y2="83556"/>
                        <a14:backgroundMark x1="45333" y1="86222" x2="48000" y2="99556"/>
                        <a14:backgroundMark x1="46667" y1="86222" x2="46222" y2="85333"/>
                        <a14:backgroundMark x1="46222" y1="84889" x2="46222" y2="84889"/>
                        <a14:backgroundMark x1="46222" y1="83556" x2="46222" y2="83556"/>
                        <a14:backgroundMark x1="46667" y1="83556" x2="46667" y2="83556"/>
                        <a14:backgroundMark x1="46667" y1="83556" x2="46667" y2="83556"/>
                        <a14:backgroundMark x1="46667" y1="84889" x2="48000" y2="89778"/>
                      </a14:backgroundRemoval>
                    </a14:imgEffect>
                    <a14:imgEffect>
                      <a14:colorTemperature colorTemp="4700"/>
                    </a14:imgEffect>
                  </a14:imgLayer>
                </a14:imgProps>
              </a:ext>
              <a:ext uri="{28A0092B-C50C-407E-A947-70E740481C1C}">
                <a14:useLocalDpi xmlns:a14="http://schemas.microsoft.com/office/drawing/2010/main"/>
              </a:ext>
            </a:extLst>
          </a:blip>
          <a:stretch>
            <a:fillRect/>
          </a:stretch>
        </p:blipFill>
        <p:spPr>
          <a:xfrm>
            <a:off x="929608" y="745851"/>
            <a:ext cx="1752318" cy="1752318"/>
          </a:xfrm>
          <a:prstGeom prst="rect">
            <a:avLst/>
          </a:prstGeom>
        </p:spPr>
      </p:pic>
    </p:spTree>
    <p:extLst>
      <p:ext uri="{BB962C8B-B14F-4D97-AF65-F5344CB8AC3E}">
        <p14:creationId xmlns:p14="http://schemas.microsoft.com/office/powerpoint/2010/main" val="1965516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9" presetClass="emph" presetSubtype="0" nodeType="withEffect">
                                  <p:stCondLst>
                                    <p:cond delay="0"/>
                                  </p:stCondLst>
                                  <p:childTnLst>
                                    <p:set>
                                      <p:cBhvr>
                                        <p:cTn id="18" dur="indefinite"/>
                                        <p:tgtEl>
                                          <p:spTgt spid="5"/>
                                        </p:tgtEl>
                                        <p:attrNameLst>
                                          <p:attrName>style.opacity</p:attrName>
                                        </p:attrNameLst>
                                      </p:cBhvr>
                                      <p:to>
                                        <p:strVal val="0.5"/>
                                      </p:to>
                                    </p:set>
                                    <p:animEffect filter="image" prLst="opacity: 0.5">
                                      <p:cBhvr rctx="IE">
                                        <p:cTn id="19" dur="indefinite"/>
                                        <p:tgtEl>
                                          <p:spTgt spid="5"/>
                                        </p:tgtEl>
                                      </p:cBhvr>
                                    </p:animEffect>
                                  </p:childTnLst>
                                </p:cTn>
                              </p:par>
                              <p:par>
                                <p:cTn id="20" presetID="9" presetClass="emph" presetSubtype="0" nodeType="withEffect">
                                  <p:stCondLst>
                                    <p:cond delay="0"/>
                                  </p:stCondLst>
                                  <p:childTnLst>
                                    <p:set>
                                      <p:cBhvr>
                                        <p:cTn id="21" dur="indefinite"/>
                                        <p:tgtEl>
                                          <p:spTgt spid="4"/>
                                        </p:tgtEl>
                                        <p:attrNameLst>
                                          <p:attrName>style.opacity</p:attrName>
                                        </p:attrNameLst>
                                      </p:cBhvr>
                                      <p:to>
                                        <p:strVal val="0.5"/>
                                      </p:to>
                                    </p:set>
                                    <p:animEffect filter="image" prLst="opacity: 0.5">
                                      <p:cBhvr rctx="IE">
                                        <p:cTn id="22" dur="indefinite"/>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9" presetClass="emph" presetSubtype="0" grpId="1" nodeType="withEffect">
                                  <p:stCondLst>
                                    <p:cond delay="0"/>
                                  </p:stCondLst>
                                  <p:childTnLst>
                                    <p:set>
                                      <p:cBhvr>
                                        <p:cTn id="30" dur="indefinite"/>
                                        <p:tgtEl>
                                          <p:spTgt spid="8"/>
                                        </p:tgtEl>
                                        <p:attrNameLst>
                                          <p:attrName>style.opacity</p:attrName>
                                        </p:attrNameLst>
                                      </p:cBhvr>
                                      <p:to>
                                        <p:strVal val="0.5"/>
                                      </p:to>
                                    </p:set>
                                    <p:animEffect filter="image" prLst="opacity: 0.5">
                                      <p:cBhvr rctx="IE">
                                        <p:cTn id="31" dur="indefinite"/>
                                        <p:tgtEl>
                                          <p:spTgt spid="8"/>
                                        </p:tgtEl>
                                      </p:cBhvr>
                                    </p:animEffect>
                                  </p:childTnLst>
                                </p:cTn>
                              </p:par>
                              <p:par>
                                <p:cTn id="32" presetID="9" presetClass="emph" presetSubtype="0" nodeType="withEffect">
                                  <p:stCondLst>
                                    <p:cond delay="0"/>
                                  </p:stCondLst>
                                  <p:childTnLst>
                                    <p:set>
                                      <p:cBhvr>
                                        <p:cTn id="33" dur="indefinite"/>
                                        <p:tgtEl>
                                          <p:spTgt spid="20"/>
                                        </p:tgtEl>
                                        <p:attrNameLst>
                                          <p:attrName>style.opacity</p:attrName>
                                        </p:attrNameLst>
                                      </p:cBhvr>
                                      <p:to>
                                        <p:strVal val="0.5"/>
                                      </p:to>
                                    </p:set>
                                    <p:animEffect filter="image" prLst="opacity: 0.5">
                                      <p:cBhvr rctx="IE">
                                        <p:cTn id="34" dur="indefinite"/>
                                        <p:tgtEl>
                                          <p:spTgt spid="20"/>
                                        </p:tgtEl>
                                      </p:cBhvr>
                                    </p:animEffect>
                                  </p:childTnLst>
                                </p:cTn>
                              </p:par>
                              <p:par>
                                <p:cTn id="35" presetID="9" presetClass="emph" presetSubtype="0" grpId="2" nodeType="withEffect">
                                  <p:stCondLst>
                                    <p:cond delay="0"/>
                                  </p:stCondLst>
                                  <p:childTnLst>
                                    <p:set>
                                      <p:cBhvr>
                                        <p:cTn id="36" dur="indefinite"/>
                                        <p:tgtEl>
                                          <p:spTgt spid="9"/>
                                        </p:tgtEl>
                                        <p:attrNameLst>
                                          <p:attrName>style.opacity</p:attrName>
                                        </p:attrNameLst>
                                      </p:cBhvr>
                                      <p:to>
                                        <p:strVal val="0.5"/>
                                      </p:to>
                                    </p:set>
                                    <p:animEffect filter="image" prLst="opacity: 0.5">
                                      <p:cBhvr rctx="IE">
                                        <p:cTn id="37"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1" animBg="1"/>
      <p:bldP spid="9" grpId="2" animBg="1"/>
      <p:bldP spid="15" grpId="0" animBg="1"/>
      <p:bldP spid="8" grpId="0" animBg="1"/>
      <p:bldP spid="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19462-36EB-9747-BC99-FDE20422E257}"/>
              </a:ext>
            </a:extLst>
          </p:cNvPr>
          <p:cNvSpPr>
            <a:spLocks noGrp="1"/>
          </p:cNvSpPr>
          <p:nvPr>
            <p:ph type="title"/>
          </p:nvPr>
        </p:nvSpPr>
        <p:spPr/>
        <p:txBody>
          <a:bodyPr/>
          <a:lstStyle/>
          <a:p>
            <a:r>
              <a:rPr lang="en-US" b="1" i="1" dirty="0"/>
              <a:t>Defeating</a:t>
            </a:r>
            <a:r>
              <a:rPr lang="en-US" i="1" dirty="0"/>
              <a:t> ReDoS</a:t>
            </a:r>
            <a:r>
              <a:rPr lang="en-US" dirty="0"/>
              <a:t>: The solution space</a:t>
            </a:r>
          </a:p>
        </p:txBody>
      </p:sp>
      <p:pic>
        <p:nvPicPr>
          <p:cNvPr id="6" name="Engine" descr="Image result for locomotive cartoon">
            <a:extLst>
              <a:ext uri="{FF2B5EF4-FFF2-40B4-BE49-F238E27FC236}">
                <a16:creationId xmlns:a16="http://schemas.microsoft.com/office/drawing/2014/main" id="{473D1BBB-42C4-3B41-BB4A-CB69CC4ECAF2}"/>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5831240" y="5414166"/>
            <a:ext cx="1347185" cy="1453214"/>
          </a:xfrm>
          <a:prstGeom prst="rect">
            <a:avLst/>
          </a:prstGeom>
          <a:noFill/>
          <a:extLst>
            <a:ext uri="{909E8E84-426E-40DD-AFC4-6F175D3DCCD1}">
              <a14:hiddenFill xmlns:a14="http://schemas.microsoft.com/office/drawing/2010/main">
                <a:solidFill>
                  <a:srgbClr val="FFFFFF"/>
                </a:solidFill>
              </a14:hiddenFill>
            </a:ext>
          </a:extLst>
        </p:spPr>
      </p:pic>
      <p:pic>
        <p:nvPicPr>
          <p:cNvPr id="7" name="Software">
            <a:extLst>
              <a:ext uri="{FF2B5EF4-FFF2-40B4-BE49-F238E27FC236}">
                <a16:creationId xmlns:a16="http://schemas.microsoft.com/office/drawing/2014/main" id="{1C9D0664-8A3A-CB41-912B-9CC84F2D2ABA}"/>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t="15672" b="8243"/>
          <a:stretch/>
        </p:blipFill>
        <p:spPr>
          <a:xfrm>
            <a:off x="5339288" y="3640556"/>
            <a:ext cx="2331091" cy="1773610"/>
          </a:xfrm>
          <a:prstGeom prst="rect">
            <a:avLst/>
          </a:prstGeom>
        </p:spPr>
      </p:pic>
      <p:sp>
        <p:nvSpPr>
          <p:cNvPr id="8" name="Line 66">
            <a:extLst>
              <a:ext uri="{FF2B5EF4-FFF2-40B4-BE49-F238E27FC236}">
                <a16:creationId xmlns:a16="http://schemas.microsoft.com/office/drawing/2014/main" id="{28EC5526-67DC-B548-8E26-1F43D64B0685}"/>
              </a:ext>
            </a:extLst>
          </p:cNvPr>
          <p:cNvSpPr>
            <a:spLocks noChangeShapeType="1"/>
          </p:cNvSpPr>
          <p:nvPr/>
        </p:nvSpPr>
        <p:spPr bwMode="auto">
          <a:xfrm flipV="1">
            <a:off x="5339288" y="5439806"/>
            <a:ext cx="2331092" cy="0"/>
          </a:xfrm>
          <a:prstGeom prst="line">
            <a:avLst/>
          </a:prstGeom>
          <a:noFill/>
          <a:ln w="38100">
            <a:solidFill>
              <a:schemeClr val="accent3"/>
            </a:solidFill>
            <a:miter lim="800000"/>
            <a:headEnd/>
            <a:tailEnd/>
          </a:ln>
          <a:effectLst/>
        </p:spPr>
        <p:txBody>
          <a:bodyPr wrap="none"/>
          <a:lstStyle/>
          <a:p>
            <a:endParaRPr lang="ko-KR" altLang="en-US"/>
          </a:p>
        </p:txBody>
      </p:sp>
      <p:sp>
        <p:nvSpPr>
          <p:cNvPr id="22" name="Rectangle 21">
            <a:extLst>
              <a:ext uri="{FF2B5EF4-FFF2-40B4-BE49-F238E27FC236}">
                <a16:creationId xmlns:a16="http://schemas.microsoft.com/office/drawing/2014/main" id="{82D18F06-F3D6-0045-B634-1FCA30104F5E}"/>
              </a:ext>
            </a:extLst>
          </p:cNvPr>
          <p:cNvSpPr/>
          <p:nvPr/>
        </p:nvSpPr>
        <p:spPr>
          <a:xfrm>
            <a:off x="1701295" y="4088777"/>
            <a:ext cx="2975495" cy="387798"/>
          </a:xfrm>
          <a:prstGeom prst="rect">
            <a:avLst/>
          </a:prstGeom>
        </p:spPr>
        <p:txBody>
          <a:bodyPr wrap="none">
            <a:spAutoFit/>
          </a:bodyPr>
          <a:lstStyle/>
          <a:p>
            <a:r>
              <a:rPr lang="en-US" sz="2400" kern="0" dirty="0"/>
              <a:t>2:</a:t>
            </a:r>
            <a:r>
              <a:rPr lang="en-US" sz="2400" kern="0" dirty="0">
                <a:solidFill>
                  <a:schemeClr val="bg1"/>
                </a:solidFill>
              </a:rPr>
              <a:t> </a:t>
            </a:r>
            <a:r>
              <a:rPr lang="en-US" sz="2400" kern="0" dirty="0"/>
              <a:t>Change the regex</a:t>
            </a:r>
            <a:endParaRPr lang="en-US" sz="2400" dirty="0"/>
          </a:p>
        </p:txBody>
      </p:sp>
      <p:sp>
        <p:nvSpPr>
          <p:cNvPr id="23" name="Rectangle 22">
            <a:extLst>
              <a:ext uri="{FF2B5EF4-FFF2-40B4-BE49-F238E27FC236}">
                <a16:creationId xmlns:a16="http://schemas.microsoft.com/office/drawing/2014/main" id="{B1704020-9CE0-C344-919B-733CAD95AE7E}"/>
              </a:ext>
            </a:extLst>
          </p:cNvPr>
          <p:cNvSpPr/>
          <p:nvPr/>
        </p:nvSpPr>
        <p:spPr>
          <a:xfrm>
            <a:off x="1701295" y="5975428"/>
            <a:ext cx="3712876" cy="387798"/>
          </a:xfrm>
          <a:prstGeom prst="rect">
            <a:avLst/>
          </a:prstGeom>
        </p:spPr>
        <p:txBody>
          <a:bodyPr wrap="none">
            <a:spAutoFit/>
          </a:bodyPr>
          <a:lstStyle/>
          <a:p>
            <a:r>
              <a:rPr lang="en-US" sz="2400" kern="0" dirty="0"/>
              <a:t>4: Speed up regex engine</a:t>
            </a:r>
            <a:endParaRPr lang="en-US" sz="2400" dirty="0"/>
          </a:p>
        </p:txBody>
      </p:sp>
      <p:sp>
        <p:nvSpPr>
          <p:cNvPr id="24" name="Rectangle 23">
            <a:extLst>
              <a:ext uri="{FF2B5EF4-FFF2-40B4-BE49-F238E27FC236}">
                <a16:creationId xmlns:a16="http://schemas.microsoft.com/office/drawing/2014/main" id="{8659E845-660D-4549-86CE-2DDCB73BCF82}"/>
              </a:ext>
            </a:extLst>
          </p:cNvPr>
          <p:cNvSpPr/>
          <p:nvPr/>
        </p:nvSpPr>
        <p:spPr>
          <a:xfrm>
            <a:off x="1701295" y="4547252"/>
            <a:ext cx="3762568" cy="387798"/>
          </a:xfrm>
          <a:prstGeom prst="rect">
            <a:avLst/>
          </a:prstGeom>
        </p:spPr>
        <p:txBody>
          <a:bodyPr wrap="none">
            <a:spAutoFit/>
          </a:bodyPr>
          <a:lstStyle/>
          <a:p>
            <a:r>
              <a:rPr lang="en-US" sz="2400" kern="0" dirty="0"/>
              <a:t>3: Substitute regex engine</a:t>
            </a:r>
            <a:endParaRPr lang="en-US" sz="2400" dirty="0"/>
          </a:p>
        </p:txBody>
      </p:sp>
      <p:sp>
        <p:nvSpPr>
          <p:cNvPr id="25" name="Rectangle 24">
            <a:extLst>
              <a:ext uri="{FF2B5EF4-FFF2-40B4-BE49-F238E27FC236}">
                <a16:creationId xmlns:a16="http://schemas.microsoft.com/office/drawing/2014/main" id="{CCC662FF-5DBB-6C47-BD82-9B38DDFEBF75}"/>
              </a:ext>
            </a:extLst>
          </p:cNvPr>
          <p:cNvSpPr/>
          <p:nvPr/>
        </p:nvSpPr>
        <p:spPr>
          <a:xfrm>
            <a:off x="2972354" y="5261340"/>
            <a:ext cx="2101857" cy="387798"/>
          </a:xfrm>
          <a:prstGeom prst="rect">
            <a:avLst/>
          </a:prstGeom>
        </p:spPr>
        <p:txBody>
          <a:bodyPr wrap="none">
            <a:spAutoFit/>
          </a:bodyPr>
          <a:lstStyle/>
          <a:p>
            <a:r>
              <a:rPr lang="en-US" sz="2400" kern="0" dirty="0"/>
              <a:t>1: Safeguards</a:t>
            </a:r>
            <a:endParaRPr lang="en-US" sz="2400" dirty="0"/>
          </a:p>
        </p:txBody>
      </p:sp>
      <p:cxnSp>
        <p:nvCxnSpPr>
          <p:cNvPr id="27" name="Straight Connector 26">
            <a:extLst>
              <a:ext uri="{FF2B5EF4-FFF2-40B4-BE49-F238E27FC236}">
                <a16:creationId xmlns:a16="http://schemas.microsoft.com/office/drawing/2014/main" id="{68EE5133-F6AE-684B-96F9-B622DD7F46CF}"/>
              </a:ext>
            </a:extLst>
          </p:cNvPr>
          <p:cNvCxnSpPr>
            <a:stCxn id="25" idx="3"/>
          </p:cNvCxnSpPr>
          <p:nvPr/>
        </p:nvCxnSpPr>
        <p:spPr bwMode="auto">
          <a:xfrm flipV="1">
            <a:off x="5074211" y="5118219"/>
            <a:ext cx="334068" cy="337020"/>
          </a:xfrm>
          <a:prstGeom prst="line">
            <a:avLst/>
          </a:prstGeom>
          <a:noFill/>
          <a:ln w="19050"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4ED70B6-AD6A-F548-A0CB-E2A23A16687D}"/>
              </a:ext>
            </a:extLst>
          </p:cNvPr>
          <p:cNvCxnSpPr>
            <a:cxnSpLocks/>
            <a:stCxn id="25" idx="3"/>
          </p:cNvCxnSpPr>
          <p:nvPr/>
        </p:nvCxnSpPr>
        <p:spPr bwMode="auto">
          <a:xfrm>
            <a:off x="5074211" y="5455239"/>
            <a:ext cx="338328" cy="338328"/>
          </a:xfrm>
          <a:prstGeom prst="line">
            <a:avLst/>
          </a:prstGeom>
          <a:noFill/>
          <a:ln w="19050" cap="flat" cmpd="sng" algn="ctr">
            <a:solidFill>
              <a:schemeClr val="tx1"/>
            </a:solidFill>
            <a:prstDash val="solid"/>
            <a:round/>
            <a:headEnd type="none" w="med" len="med"/>
            <a:tailEnd type="none" w="med" len="med"/>
          </a:ln>
          <a:effectLst/>
        </p:spPr>
      </p:cxnSp>
      <p:sp>
        <p:nvSpPr>
          <p:cNvPr id="26" name="Content Placeholder 8">
            <a:extLst>
              <a:ext uri="{FF2B5EF4-FFF2-40B4-BE49-F238E27FC236}">
                <a16:creationId xmlns:a16="http://schemas.microsoft.com/office/drawing/2014/main" id="{1408A1D5-177C-724E-BC46-33B1FFA8D0D0}"/>
              </a:ext>
            </a:extLst>
          </p:cNvPr>
          <p:cNvSpPr txBox="1">
            <a:spLocks/>
          </p:cNvSpPr>
          <p:nvPr/>
        </p:nvSpPr>
        <p:spPr bwMode="auto">
          <a:xfrm>
            <a:off x="509717" y="1594827"/>
            <a:ext cx="1752602" cy="1276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rgbClr val="000000"/>
              </a:buClr>
              <a:buSzPct val="120000"/>
              <a:buFont typeface="Times" pitchFamily="18" charset="0"/>
              <a:buChar char="•"/>
              <a:defRPr sz="3200" b="0">
                <a:solidFill>
                  <a:srgbClr val="050523"/>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lr>
                <a:srgbClr val="000000"/>
              </a:buClr>
              <a:buSzPct val="120000"/>
              <a:buFont typeface="Times" pitchFamily="18" charset="0"/>
              <a:buChar char="•"/>
              <a:defRPr sz="2000">
                <a:solidFill>
                  <a:srgbClr val="050523"/>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Clr>
                <a:srgbClr val="000000"/>
              </a:buClr>
              <a:buSzPct val="120000"/>
              <a:buFont typeface="Calibri" pitchFamily="34" charset="0"/>
              <a:buChar char="−"/>
              <a:defRPr sz="1800">
                <a:solidFill>
                  <a:srgbClr val="050523"/>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9pPr>
          </a:lstStyle>
          <a:p>
            <a:pPr marL="0" indent="0">
              <a:lnSpc>
                <a:spcPct val="100000"/>
              </a:lnSpc>
              <a:buFont typeface="Times" pitchFamily="18" charset="0"/>
              <a:buNone/>
            </a:pPr>
            <a:r>
              <a:rPr lang="en-US" b="1" kern="0" dirty="0"/>
              <a:t>ReDoS</a:t>
            </a:r>
            <a:r>
              <a:rPr lang="en-US" kern="0" dirty="0"/>
              <a:t>  = </a:t>
            </a:r>
          </a:p>
        </p:txBody>
      </p:sp>
      <p:sp>
        <p:nvSpPr>
          <p:cNvPr id="29" name="Rectangle 28">
            <a:extLst>
              <a:ext uri="{FF2B5EF4-FFF2-40B4-BE49-F238E27FC236}">
                <a16:creationId xmlns:a16="http://schemas.microsoft.com/office/drawing/2014/main" id="{CDAB9107-EBE5-694D-B4F0-701D879BDA5C}"/>
              </a:ext>
            </a:extLst>
          </p:cNvPr>
          <p:cNvSpPr/>
          <p:nvPr/>
        </p:nvSpPr>
        <p:spPr>
          <a:xfrm>
            <a:off x="2800350" y="957907"/>
            <a:ext cx="6128673" cy="2591479"/>
          </a:xfrm>
          <a:prstGeom prst="rect">
            <a:avLst/>
          </a:prstGeom>
        </p:spPr>
        <p:txBody>
          <a:bodyPr wrap="square">
            <a:spAutoFit/>
          </a:bodyPr>
          <a:lstStyle/>
          <a:p>
            <a:pPr>
              <a:lnSpc>
                <a:spcPct val="100000"/>
              </a:lnSpc>
            </a:pPr>
            <a:r>
              <a:rPr lang="en-US" sz="2800" kern="0" dirty="0"/>
              <a:t>Web service</a:t>
            </a:r>
          </a:p>
          <a:p>
            <a:pPr>
              <a:lnSpc>
                <a:spcPct val="100000"/>
              </a:lnSpc>
            </a:pPr>
            <a:r>
              <a:rPr lang="en-US" sz="2800" kern="0" dirty="0"/>
              <a:t>Untrusted input</a:t>
            </a:r>
          </a:p>
          <a:p>
            <a:pPr>
              <a:lnSpc>
                <a:spcPct val="100000"/>
              </a:lnSpc>
            </a:pPr>
            <a:r>
              <a:rPr lang="en-US" sz="2800" kern="0" dirty="0"/>
              <a:t>Ambiguous regex</a:t>
            </a:r>
          </a:p>
          <a:p>
            <a:pPr>
              <a:lnSpc>
                <a:spcPct val="100000"/>
              </a:lnSpc>
            </a:pPr>
            <a:r>
              <a:rPr lang="en-US" sz="2800" kern="0" dirty="0"/>
              <a:t>Slow regex engine</a:t>
            </a:r>
          </a:p>
          <a:p>
            <a:pPr marL="0" indent="0">
              <a:lnSpc>
                <a:spcPct val="100000"/>
              </a:lnSpc>
              <a:buFont typeface="Times" pitchFamily="18" charset="0"/>
              <a:buNone/>
            </a:pPr>
            <a:r>
              <a:rPr lang="en-US" sz="2800" kern="0" dirty="0"/>
              <a:t>No safeguards</a:t>
            </a:r>
          </a:p>
        </p:txBody>
      </p:sp>
      <p:sp>
        <p:nvSpPr>
          <p:cNvPr id="30" name="Left Brace 29">
            <a:extLst>
              <a:ext uri="{FF2B5EF4-FFF2-40B4-BE49-F238E27FC236}">
                <a16:creationId xmlns:a16="http://schemas.microsoft.com/office/drawing/2014/main" id="{C1797053-C9BA-1B44-A4E8-A73AD7BEE2D3}"/>
              </a:ext>
            </a:extLst>
          </p:cNvPr>
          <p:cNvSpPr/>
          <p:nvPr/>
        </p:nvSpPr>
        <p:spPr bwMode="auto">
          <a:xfrm>
            <a:off x="2262319" y="985767"/>
            <a:ext cx="514350" cy="2591479"/>
          </a:xfrm>
          <a:prstGeom prst="leftBrace">
            <a:avLst/>
          </a:prstGeom>
          <a:noFill/>
          <a:ln w="38100" cap="flat" cmpd="sng" algn="ctr">
            <a:solidFill>
              <a:schemeClr val="tx1"/>
            </a:solidFill>
            <a:prstDash val="solid"/>
            <a:round/>
            <a:headEnd type="none" w="med" len="med"/>
            <a:tailEnd type="none" w="med" len="med"/>
          </a:ln>
          <a:effectLst/>
        </p:spPr>
        <p:txBody>
          <a:bodyPr rtlCol="0" anchor="ctr"/>
          <a:lstStyle/>
          <a:p>
            <a:pPr algn="ctr"/>
            <a:endParaRPr lang="en-US"/>
          </a:p>
        </p:txBody>
      </p:sp>
      <p:pic>
        <p:nvPicPr>
          <p:cNvPr id="33" name="Ques" descr="Question mark">
            <a:extLst>
              <a:ext uri="{FF2B5EF4-FFF2-40B4-BE49-F238E27FC236}">
                <a16:creationId xmlns:a16="http://schemas.microsoft.com/office/drawing/2014/main" id="{E58651B1-8E43-2D4A-8EB5-A0EBC5C8F94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24842" y="2482388"/>
            <a:ext cx="625244" cy="625244"/>
          </a:xfrm>
          <a:prstGeom prst="rect">
            <a:avLst/>
          </a:prstGeom>
        </p:spPr>
      </p:pic>
      <p:pic>
        <p:nvPicPr>
          <p:cNvPr id="34" name="Ques" descr="Question mark">
            <a:extLst>
              <a:ext uri="{FF2B5EF4-FFF2-40B4-BE49-F238E27FC236}">
                <a16:creationId xmlns:a16="http://schemas.microsoft.com/office/drawing/2014/main" id="{9D3B5CB7-D6E3-D143-8E0F-57657690F1B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24842" y="1949463"/>
            <a:ext cx="625244" cy="625244"/>
          </a:xfrm>
          <a:prstGeom prst="rect">
            <a:avLst/>
          </a:prstGeom>
        </p:spPr>
      </p:pic>
      <p:pic>
        <p:nvPicPr>
          <p:cNvPr id="35" name="Ques" descr="Question mark">
            <a:extLst>
              <a:ext uri="{FF2B5EF4-FFF2-40B4-BE49-F238E27FC236}">
                <a16:creationId xmlns:a16="http://schemas.microsoft.com/office/drawing/2014/main" id="{EA7BA7A7-540C-994A-9FED-F75B626B196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24842" y="2996314"/>
            <a:ext cx="625244" cy="625244"/>
          </a:xfrm>
          <a:prstGeom prst="rect">
            <a:avLst/>
          </a:prstGeom>
        </p:spPr>
      </p:pic>
      <p:pic>
        <p:nvPicPr>
          <p:cNvPr id="36" name="Check mark" descr="Checkmark">
            <a:extLst>
              <a:ext uri="{FF2B5EF4-FFF2-40B4-BE49-F238E27FC236}">
                <a16:creationId xmlns:a16="http://schemas.microsoft.com/office/drawing/2014/main" id="{1FBC4731-D687-DC48-AA88-1AB669CF203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07653" y="5792983"/>
            <a:ext cx="695579" cy="695579"/>
          </a:xfrm>
          <a:prstGeom prst="rect">
            <a:avLst/>
          </a:prstGeom>
        </p:spPr>
      </p:pic>
      <p:pic>
        <p:nvPicPr>
          <p:cNvPr id="37" name="Check mark" descr="Checkmark">
            <a:extLst>
              <a:ext uri="{FF2B5EF4-FFF2-40B4-BE49-F238E27FC236}">
                <a16:creationId xmlns:a16="http://schemas.microsoft.com/office/drawing/2014/main" id="{A6016C3D-3DBC-1146-8854-4681E1840C8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447816" y="5035481"/>
            <a:ext cx="695579" cy="695579"/>
          </a:xfrm>
          <a:prstGeom prst="rect">
            <a:avLst/>
          </a:prstGeom>
        </p:spPr>
      </p:pic>
      <p:pic>
        <p:nvPicPr>
          <p:cNvPr id="38" name="Picture 37">
            <a:extLst>
              <a:ext uri="{FF2B5EF4-FFF2-40B4-BE49-F238E27FC236}">
                <a16:creationId xmlns:a16="http://schemas.microsoft.com/office/drawing/2014/main" id="{0EC7FA4F-F27C-284E-AC22-175BFB7C67E7}"/>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2128" b="93085" l="2913" r="95146">
                        <a14:foregroundMark x1="32039" y1="7447" x2="60194" y2="6383"/>
                        <a14:foregroundMark x1="41748" y1="2128" x2="51456" y2="2660"/>
                        <a14:foregroundMark x1="40291" y1="27128" x2="33981" y2="34574"/>
                        <a14:foregroundMark x1="3883" y1="23936" x2="6796" y2="29255"/>
                        <a14:foregroundMark x1="14563" y1="37766" x2="14563" y2="60106"/>
                        <a14:foregroundMark x1="95146" y1="29255" x2="86408" y2="32447"/>
                        <a14:foregroundMark x1="33010" y1="93085" x2="68447" y2="92021"/>
                      </a14:backgroundRemoval>
                    </a14:imgEffect>
                  </a14:imgLayer>
                </a14:imgProps>
              </a:ext>
              <a:ext uri="{28A0092B-C50C-407E-A947-70E740481C1C}">
                <a14:useLocalDpi xmlns:a14="http://schemas.microsoft.com/office/drawing/2010/main"/>
              </a:ext>
            </a:extLst>
          </a:blip>
          <a:stretch>
            <a:fillRect/>
          </a:stretch>
        </p:blipFill>
        <p:spPr>
          <a:xfrm>
            <a:off x="1108381" y="3869043"/>
            <a:ext cx="694851" cy="633899"/>
          </a:xfrm>
          <a:prstGeom prst="rect">
            <a:avLst/>
          </a:prstGeom>
        </p:spPr>
      </p:pic>
      <p:pic>
        <p:nvPicPr>
          <p:cNvPr id="39" name="Failure" descr="Close">
            <a:extLst>
              <a:ext uri="{FF2B5EF4-FFF2-40B4-BE49-F238E27FC236}">
                <a16:creationId xmlns:a16="http://schemas.microsoft.com/office/drawing/2014/main" id="{7D5D504A-725A-F245-A69B-640791F72F77}"/>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342491" y="913322"/>
            <a:ext cx="585788" cy="585788"/>
          </a:xfrm>
          <a:prstGeom prst="rect">
            <a:avLst/>
          </a:prstGeom>
        </p:spPr>
      </p:pic>
      <p:pic>
        <p:nvPicPr>
          <p:cNvPr id="40" name="Failure" descr="Close">
            <a:extLst>
              <a:ext uri="{FF2B5EF4-FFF2-40B4-BE49-F238E27FC236}">
                <a16:creationId xmlns:a16="http://schemas.microsoft.com/office/drawing/2014/main" id="{2F523FE4-E143-9048-8F49-621C4147C3A9}"/>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337222" y="1462670"/>
            <a:ext cx="585788" cy="585788"/>
          </a:xfrm>
          <a:prstGeom prst="rect">
            <a:avLst/>
          </a:prstGeom>
        </p:spPr>
      </p:pic>
      <p:pic>
        <p:nvPicPr>
          <p:cNvPr id="42" name="Failure" descr="Close">
            <a:extLst>
              <a:ext uri="{FF2B5EF4-FFF2-40B4-BE49-F238E27FC236}">
                <a16:creationId xmlns:a16="http://schemas.microsoft.com/office/drawing/2014/main" id="{FEA271AA-9B9A-1F4B-BB0E-CEF0295A66FB}"/>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62548" y="4440135"/>
            <a:ext cx="585788" cy="585788"/>
          </a:xfrm>
          <a:prstGeom prst="rect">
            <a:avLst/>
          </a:prstGeom>
        </p:spPr>
      </p:pic>
      <p:sp>
        <p:nvSpPr>
          <p:cNvPr id="31" name="Rectangle 30">
            <a:extLst>
              <a:ext uri="{FF2B5EF4-FFF2-40B4-BE49-F238E27FC236}">
                <a16:creationId xmlns:a16="http://schemas.microsoft.com/office/drawing/2014/main" id="{41804BC9-59F3-7444-9C2F-E730BA6F7687}"/>
              </a:ext>
            </a:extLst>
          </p:cNvPr>
          <p:cNvSpPr/>
          <p:nvPr/>
        </p:nvSpPr>
        <p:spPr bwMode="auto">
          <a:xfrm>
            <a:off x="1048019" y="5808999"/>
            <a:ext cx="4537673" cy="633494"/>
          </a:xfrm>
          <a:prstGeom prst="rect">
            <a:avLst/>
          </a:prstGeom>
          <a:noFill/>
          <a:ln w="571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9357167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922324-148C-6346-8B90-CA652EF5E382}"/>
              </a:ext>
            </a:extLst>
          </p:cNvPr>
          <p:cNvSpPr>
            <a:spLocks noGrp="1"/>
          </p:cNvSpPr>
          <p:nvPr>
            <p:ph type="title"/>
          </p:nvPr>
        </p:nvSpPr>
        <p:spPr/>
        <p:txBody>
          <a:bodyPr/>
          <a:lstStyle/>
          <a:p>
            <a:r>
              <a:rPr lang="en-US" dirty="0"/>
              <a:t>Solution 4: Speed up the regex engine</a:t>
            </a:r>
          </a:p>
        </p:txBody>
      </p:sp>
      <p:pic>
        <p:nvPicPr>
          <p:cNvPr id="22" name="Picture 21">
            <a:extLst>
              <a:ext uri="{FF2B5EF4-FFF2-40B4-BE49-F238E27FC236}">
                <a16:creationId xmlns:a16="http://schemas.microsoft.com/office/drawing/2014/main" id="{2ED36B02-485A-3444-B033-0103C04200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6436" y="1018419"/>
            <a:ext cx="5531128" cy="3668928"/>
          </a:xfrm>
          <a:prstGeom prst="rect">
            <a:avLst/>
          </a:prstGeom>
        </p:spPr>
      </p:pic>
      <p:pic>
        <p:nvPicPr>
          <p:cNvPr id="24" name="Check mark" descr="Checkmark">
            <a:extLst>
              <a:ext uri="{FF2B5EF4-FFF2-40B4-BE49-F238E27FC236}">
                <a16:creationId xmlns:a16="http://schemas.microsoft.com/office/drawing/2014/main" id="{50BB0234-A414-F748-96AC-6840134F276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84648" y="0"/>
            <a:ext cx="538842" cy="538842"/>
          </a:xfrm>
          <a:prstGeom prst="rect">
            <a:avLst/>
          </a:prstGeom>
        </p:spPr>
      </p:pic>
      <p:sp>
        <p:nvSpPr>
          <p:cNvPr id="25" name="TextBox 24">
            <a:extLst>
              <a:ext uri="{FF2B5EF4-FFF2-40B4-BE49-F238E27FC236}">
                <a16:creationId xmlns:a16="http://schemas.microsoft.com/office/drawing/2014/main" id="{5453339D-1725-7144-AB88-ED0988E4E281}"/>
              </a:ext>
            </a:extLst>
          </p:cNvPr>
          <p:cNvSpPr txBox="1"/>
          <p:nvPr/>
        </p:nvSpPr>
        <p:spPr>
          <a:xfrm>
            <a:off x="0" y="4875139"/>
            <a:ext cx="8126584" cy="1840632"/>
          </a:xfrm>
          <a:prstGeom prst="rect">
            <a:avLst/>
          </a:prstGeom>
          <a:noFill/>
        </p:spPr>
        <p:txBody>
          <a:bodyPr wrap="none" rtlCol="0">
            <a:spAutoFit/>
          </a:bodyPr>
          <a:lstStyle/>
          <a:p>
            <a:pPr>
              <a:lnSpc>
                <a:spcPct val="125000"/>
              </a:lnSpc>
            </a:pPr>
            <a:r>
              <a:rPr lang="en-US" sz="2800" dirty="0">
                <a:latin typeface="Calibri" panose="020F0502020204030204" pitchFamily="34" charset="0"/>
              </a:rPr>
              <a:t>How can we make a backtracking regex engine </a:t>
            </a:r>
            <a:r>
              <a:rPr lang="en-US" sz="2800" b="1" dirty="0">
                <a:latin typeface="Calibri" panose="020F0502020204030204" pitchFamily="34" charset="0"/>
              </a:rPr>
              <a:t>faster</a:t>
            </a:r>
            <a:r>
              <a:rPr lang="en-US" sz="2800" dirty="0">
                <a:latin typeface="Calibri" panose="020F0502020204030204" pitchFamily="34" charset="0"/>
              </a:rPr>
              <a:t>…</a:t>
            </a:r>
          </a:p>
          <a:p>
            <a:pPr>
              <a:lnSpc>
                <a:spcPct val="125000"/>
              </a:lnSpc>
            </a:pPr>
            <a:r>
              <a:rPr lang="en-US" sz="2800" dirty="0">
                <a:latin typeface="Calibri" panose="020F0502020204030204" pitchFamily="34" charset="0"/>
              </a:rPr>
              <a:t>	…without changing </a:t>
            </a:r>
            <a:r>
              <a:rPr lang="en-US" sz="2800" b="1" dirty="0">
                <a:latin typeface="Calibri" panose="020F0502020204030204" pitchFamily="34" charset="0"/>
              </a:rPr>
              <a:t>match behavior</a:t>
            </a:r>
          </a:p>
          <a:p>
            <a:pPr>
              <a:lnSpc>
                <a:spcPct val="125000"/>
              </a:lnSpc>
            </a:pPr>
            <a:r>
              <a:rPr lang="en-US" sz="2800" b="1" dirty="0">
                <a:latin typeface="Calibri" panose="020F0502020204030204" pitchFamily="34" charset="0"/>
              </a:rPr>
              <a:t>	…</a:t>
            </a:r>
            <a:r>
              <a:rPr lang="en-US" sz="2800" dirty="0">
                <a:latin typeface="Calibri" panose="020F0502020204030204" pitchFamily="34" charset="0"/>
              </a:rPr>
              <a:t>or </a:t>
            </a:r>
            <a:r>
              <a:rPr lang="en-US" sz="2800" b="1" dirty="0">
                <a:latin typeface="Calibri" panose="020F0502020204030204" pitchFamily="34" charset="0"/>
              </a:rPr>
              <a:t>paying too much</a:t>
            </a:r>
            <a:endParaRPr lang="en-US" sz="2600" b="1" dirty="0">
              <a:latin typeface="Calibri" panose="020F0502020204030204" pitchFamily="34" charset="0"/>
            </a:endParaRPr>
          </a:p>
        </p:txBody>
      </p:sp>
    </p:spTree>
    <p:extLst>
      <p:ext uri="{BB962C8B-B14F-4D97-AF65-F5344CB8AC3E}">
        <p14:creationId xmlns:p14="http://schemas.microsoft.com/office/powerpoint/2010/main" val="8423367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8F9E67-C980-BF49-A980-739CD5F5DF4B}"/>
              </a:ext>
            </a:extLst>
          </p:cNvPr>
          <p:cNvSpPr>
            <a:spLocks noGrp="1"/>
          </p:cNvSpPr>
          <p:nvPr>
            <p:ph type="title"/>
          </p:nvPr>
        </p:nvSpPr>
        <p:spPr/>
        <p:txBody>
          <a:bodyPr/>
          <a:lstStyle/>
          <a:p>
            <a:r>
              <a:rPr lang="en-US" dirty="0"/>
              <a:t>Approach: Full memoization</a:t>
            </a:r>
          </a:p>
        </p:txBody>
      </p:sp>
      <p:sp>
        <p:nvSpPr>
          <p:cNvPr id="47" name="Cover indeg">
            <a:extLst>
              <a:ext uri="{FF2B5EF4-FFF2-40B4-BE49-F238E27FC236}">
                <a16:creationId xmlns:a16="http://schemas.microsoft.com/office/drawing/2014/main" id="{35A9D906-A557-6E47-AA12-12890C4507B3}"/>
              </a:ext>
            </a:extLst>
          </p:cNvPr>
          <p:cNvSpPr/>
          <p:nvPr/>
        </p:nvSpPr>
        <p:spPr bwMode="auto">
          <a:xfrm>
            <a:off x="5023729" y="2271033"/>
            <a:ext cx="2301360" cy="31692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nvGrpSpPr>
          <p:cNvPr id="95" name="I N2">
            <a:extLst>
              <a:ext uri="{FF2B5EF4-FFF2-40B4-BE49-F238E27FC236}">
                <a16:creationId xmlns:a16="http://schemas.microsoft.com/office/drawing/2014/main" id="{63F84559-0A0C-DC4F-98A0-F433B3EEE25B}"/>
              </a:ext>
            </a:extLst>
          </p:cNvPr>
          <p:cNvGrpSpPr/>
          <p:nvPr/>
        </p:nvGrpSpPr>
        <p:grpSpPr>
          <a:xfrm>
            <a:off x="2116495" y="2950305"/>
            <a:ext cx="2686475" cy="574158"/>
            <a:chOff x="1729819" y="3328655"/>
            <a:chExt cx="2686475" cy="574158"/>
          </a:xfrm>
        </p:grpSpPr>
        <p:sp>
          <p:nvSpPr>
            <p:cNvPr id="96" name="Oval 95">
              <a:extLst>
                <a:ext uri="{FF2B5EF4-FFF2-40B4-BE49-F238E27FC236}">
                  <a16:creationId xmlns:a16="http://schemas.microsoft.com/office/drawing/2014/main" id="{8625E9D1-6EE3-1049-8F77-C3464445361A}"/>
                </a:ext>
              </a:extLst>
            </p:cNvPr>
            <p:cNvSpPr/>
            <p:nvPr/>
          </p:nvSpPr>
          <p:spPr bwMode="auto">
            <a:xfrm>
              <a:off x="1729819" y="3328655"/>
              <a:ext cx="574158" cy="574158"/>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97" name="TextBox 96">
              <a:extLst>
                <a:ext uri="{FF2B5EF4-FFF2-40B4-BE49-F238E27FC236}">
                  <a16:creationId xmlns:a16="http://schemas.microsoft.com/office/drawing/2014/main" id="{DBA42DF6-0032-024C-95CA-867A544070B8}"/>
                </a:ext>
              </a:extLst>
            </p:cNvPr>
            <p:cNvSpPr txBox="1"/>
            <p:nvPr/>
          </p:nvSpPr>
          <p:spPr>
            <a:xfrm>
              <a:off x="2571750" y="3458768"/>
              <a:ext cx="1844544" cy="344710"/>
            </a:xfrm>
            <a:prstGeom prst="rect">
              <a:avLst/>
            </a:prstGeom>
            <a:noFill/>
          </p:spPr>
          <p:txBody>
            <a:bodyPr wrap="none" rtlCol="0">
              <a:spAutoFit/>
            </a:bodyPr>
            <a:lstStyle/>
            <a:p>
              <a:r>
                <a:rPr lang="en-US" sz="2000" dirty="0">
                  <a:latin typeface="Calibri" panose="020F0502020204030204" pitchFamily="34" charset="0"/>
                </a:rPr>
                <a:t>Node 1, offset 2</a:t>
              </a:r>
            </a:p>
          </p:txBody>
        </p:sp>
      </p:grpSp>
      <p:grpSp>
        <p:nvGrpSpPr>
          <p:cNvPr id="98" name="I N3">
            <a:extLst>
              <a:ext uri="{FF2B5EF4-FFF2-40B4-BE49-F238E27FC236}">
                <a16:creationId xmlns:a16="http://schemas.microsoft.com/office/drawing/2014/main" id="{91E3F304-E77C-524F-8AEC-2110CBFD93DB}"/>
              </a:ext>
            </a:extLst>
          </p:cNvPr>
          <p:cNvGrpSpPr/>
          <p:nvPr/>
        </p:nvGrpSpPr>
        <p:grpSpPr>
          <a:xfrm>
            <a:off x="2116495" y="3756164"/>
            <a:ext cx="2686474" cy="574158"/>
            <a:chOff x="1729819" y="4134514"/>
            <a:chExt cx="2686474" cy="574158"/>
          </a:xfrm>
        </p:grpSpPr>
        <p:sp>
          <p:nvSpPr>
            <p:cNvPr id="99" name="Oval 98">
              <a:extLst>
                <a:ext uri="{FF2B5EF4-FFF2-40B4-BE49-F238E27FC236}">
                  <a16:creationId xmlns:a16="http://schemas.microsoft.com/office/drawing/2014/main" id="{634F44FB-9C37-C145-BAEF-120E07173A45}"/>
                </a:ext>
              </a:extLst>
            </p:cNvPr>
            <p:cNvSpPr/>
            <p:nvPr/>
          </p:nvSpPr>
          <p:spPr bwMode="auto">
            <a:xfrm>
              <a:off x="1729819" y="4134514"/>
              <a:ext cx="574158" cy="574158"/>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00" name="TextBox 99">
              <a:extLst>
                <a:ext uri="{FF2B5EF4-FFF2-40B4-BE49-F238E27FC236}">
                  <a16:creationId xmlns:a16="http://schemas.microsoft.com/office/drawing/2014/main" id="{C5706C92-3B8C-0D47-BABE-267BE6A90A28}"/>
                </a:ext>
              </a:extLst>
            </p:cNvPr>
            <p:cNvSpPr txBox="1"/>
            <p:nvPr/>
          </p:nvSpPr>
          <p:spPr>
            <a:xfrm>
              <a:off x="2571749" y="4264627"/>
              <a:ext cx="1844544" cy="344710"/>
            </a:xfrm>
            <a:prstGeom prst="rect">
              <a:avLst/>
            </a:prstGeom>
            <a:noFill/>
          </p:spPr>
          <p:txBody>
            <a:bodyPr wrap="none" rtlCol="0">
              <a:spAutoFit/>
            </a:bodyPr>
            <a:lstStyle/>
            <a:p>
              <a:r>
                <a:rPr lang="en-US" sz="2000" dirty="0">
                  <a:latin typeface="Calibri" panose="020F0502020204030204" pitchFamily="34" charset="0"/>
                </a:rPr>
                <a:t>Node 1, offset 3</a:t>
              </a:r>
            </a:p>
          </p:txBody>
        </p:sp>
      </p:grpSp>
      <p:grpSp>
        <p:nvGrpSpPr>
          <p:cNvPr id="101" name="I-loop to node 2">
            <a:extLst>
              <a:ext uri="{FF2B5EF4-FFF2-40B4-BE49-F238E27FC236}">
                <a16:creationId xmlns:a16="http://schemas.microsoft.com/office/drawing/2014/main" id="{344F0BE9-9C11-B44E-9F00-7A3E0EF15A94}"/>
              </a:ext>
            </a:extLst>
          </p:cNvPr>
          <p:cNvGrpSpPr/>
          <p:nvPr/>
        </p:nvGrpSpPr>
        <p:grpSpPr>
          <a:xfrm>
            <a:off x="2403574" y="2714838"/>
            <a:ext cx="1493789" cy="338847"/>
            <a:chOff x="2016898" y="3093188"/>
            <a:chExt cx="1493789" cy="338847"/>
          </a:xfrm>
        </p:grpSpPr>
        <p:cxnSp>
          <p:nvCxnSpPr>
            <p:cNvPr id="102" name="Straight Arrow Connector 101">
              <a:extLst>
                <a:ext uri="{FF2B5EF4-FFF2-40B4-BE49-F238E27FC236}">
                  <a16:creationId xmlns:a16="http://schemas.microsoft.com/office/drawing/2014/main" id="{7D72D53F-9A46-5548-854D-D2121B65A835}"/>
                </a:ext>
              </a:extLst>
            </p:cNvPr>
            <p:cNvCxnSpPr>
              <a:stCxn id="132" idx="4"/>
              <a:endCxn id="96" idx="0"/>
            </p:cNvCxnSpPr>
            <p:nvPr/>
          </p:nvCxnSpPr>
          <p:spPr bwMode="auto">
            <a:xfrm>
              <a:off x="2016898" y="3093188"/>
              <a:ext cx="0" cy="235467"/>
            </a:xfrm>
            <a:prstGeom prst="straightConnector1">
              <a:avLst/>
            </a:prstGeom>
            <a:noFill/>
            <a:ln w="38100" cap="flat" cmpd="sng" algn="ctr">
              <a:solidFill>
                <a:schemeClr val="accent3"/>
              </a:solidFill>
              <a:prstDash val="solid"/>
              <a:round/>
              <a:headEnd type="none" w="med" len="med"/>
              <a:tailEnd type="triangle"/>
            </a:ln>
            <a:effectLst/>
          </p:spPr>
        </p:cxnSp>
        <p:sp>
          <p:nvSpPr>
            <p:cNvPr id="103" name="TextBox 102">
              <a:extLst>
                <a:ext uri="{FF2B5EF4-FFF2-40B4-BE49-F238E27FC236}">
                  <a16:creationId xmlns:a16="http://schemas.microsoft.com/office/drawing/2014/main" id="{FC357B22-B569-FB43-864E-D90B8A66E685}"/>
                </a:ext>
              </a:extLst>
            </p:cNvPr>
            <p:cNvSpPr txBox="1"/>
            <p:nvPr/>
          </p:nvSpPr>
          <p:spPr>
            <a:xfrm>
              <a:off x="2030666" y="3137787"/>
              <a:ext cx="1480021" cy="294248"/>
            </a:xfrm>
            <a:prstGeom prst="rect">
              <a:avLst/>
            </a:prstGeom>
            <a:noFill/>
          </p:spPr>
          <p:txBody>
            <a:bodyPr wrap="none" rtlCol="0">
              <a:spAutoFit/>
            </a:bodyPr>
            <a:lstStyle/>
            <a:p>
              <a:r>
                <a:rPr lang="en-US" i="1" dirty="0">
                  <a:latin typeface="Calibri" panose="020F0502020204030204" pitchFamily="34" charset="0"/>
                </a:rPr>
                <a:t>“a” (</a:t>
              </a:r>
              <a:r>
                <a:rPr lang="en-US" b="1" i="1" dirty="0">
                  <a:latin typeface="Calibri" panose="020F0502020204030204" pitchFamily="34" charset="0"/>
                </a:rPr>
                <a:t>inner</a:t>
              </a:r>
              <a:r>
                <a:rPr lang="en-US" i="1" dirty="0">
                  <a:latin typeface="Calibri" panose="020F0502020204030204" pitchFamily="34" charset="0"/>
                </a:rPr>
                <a:t> loop)</a:t>
              </a:r>
            </a:p>
          </p:txBody>
        </p:sp>
      </p:grpSp>
      <p:pic>
        <p:nvPicPr>
          <p:cNvPr id="104" name="NFA">
            <a:extLst>
              <a:ext uri="{FF2B5EF4-FFF2-40B4-BE49-F238E27FC236}">
                <a16:creationId xmlns:a16="http://schemas.microsoft.com/office/drawing/2014/main" id="{08AD6FF7-D196-4448-863C-23B7B24A190D}"/>
              </a:ext>
            </a:extLst>
          </p:cNvPr>
          <p:cNvPicPr>
            <a:picLocks/>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64189" y="876720"/>
            <a:ext cx="5495544" cy="1390918"/>
          </a:xfrm>
          <a:prstGeom prst="rect">
            <a:avLst/>
          </a:prstGeom>
        </p:spPr>
      </p:pic>
      <p:sp>
        <p:nvSpPr>
          <p:cNvPr id="106" name="Oval 105">
            <a:extLst>
              <a:ext uri="{FF2B5EF4-FFF2-40B4-BE49-F238E27FC236}">
                <a16:creationId xmlns:a16="http://schemas.microsoft.com/office/drawing/2014/main" id="{5BAB3F43-4FF3-4C46-B539-38D10DECAFEA}"/>
              </a:ext>
            </a:extLst>
          </p:cNvPr>
          <p:cNvSpPr/>
          <p:nvPr/>
        </p:nvSpPr>
        <p:spPr bwMode="auto">
          <a:xfrm>
            <a:off x="5735995" y="3756164"/>
            <a:ext cx="574158" cy="574158"/>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nvGrpSpPr>
          <p:cNvPr id="108" name="O-loop 2">
            <a:extLst>
              <a:ext uri="{FF2B5EF4-FFF2-40B4-BE49-F238E27FC236}">
                <a16:creationId xmlns:a16="http://schemas.microsoft.com/office/drawing/2014/main" id="{D1254E69-6C5D-AA41-B074-B836A2A60811}"/>
              </a:ext>
            </a:extLst>
          </p:cNvPr>
          <p:cNvGrpSpPr/>
          <p:nvPr/>
        </p:nvGrpSpPr>
        <p:grpSpPr>
          <a:xfrm>
            <a:off x="2403574" y="2596346"/>
            <a:ext cx="3619500" cy="353959"/>
            <a:chOff x="2016898" y="2974696"/>
            <a:chExt cx="3619500" cy="353959"/>
          </a:xfrm>
        </p:grpSpPr>
        <p:cxnSp>
          <p:nvCxnSpPr>
            <p:cNvPr id="109" name="Straight Arrow Connector 108">
              <a:extLst>
                <a:ext uri="{FF2B5EF4-FFF2-40B4-BE49-F238E27FC236}">
                  <a16:creationId xmlns:a16="http://schemas.microsoft.com/office/drawing/2014/main" id="{4D85BC15-064F-4F4D-8B2C-1F3F1BA419CB}"/>
                </a:ext>
              </a:extLst>
            </p:cNvPr>
            <p:cNvCxnSpPr>
              <a:stCxn id="132" idx="4"/>
              <a:endCxn id="129" idx="0"/>
            </p:cNvCxnSpPr>
            <p:nvPr/>
          </p:nvCxnSpPr>
          <p:spPr bwMode="auto">
            <a:xfrm>
              <a:off x="2016898" y="3093188"/>
              <a:ext cx="3619500" cy="235467"/>
            </a:xfrm>
            <a:prstGeom prst="straightConnector1">
              <a:avLst/>
            </a:prstGeom>
            <a:noFill/>
            <a:ln w="38100" cap="flat" cmpd="sng" algn="ctr">
              <a:solidFill>
                <a:schemeClr val="accent3"/>
              </a:solidFill>
              <a:prstDash val="solid"/>
              <a:round/>
              <a:headEnd type="none" w="med" len="med"/>
              <a:tailEnd type="triangle"/>
            </a:ln>
            <a:effectLst/>
          </p:spPr>
        </p:cxnSp>
        <p:sp>
          <p:nvSpPr>
            <p:cNvPr id="110" name="TextBox 109">
              <a:extLst>
                <a:ext uri="{FF2B5EF4-FFF2-40B4-BE49-F238E27FC236}">
                  <a16:creationId xmlns:a16="http://schemas.microsoft.com/office/drawing/2014/main" id="{5BF8EA39-9D5D-3749-A87C-E4F80698C2CE}"/>
                </a:ext>
              </a:extLst>
            </p:cNvPr>
            <p:cNvSpPr txBox="1"/>
            <p:nvPr/>
          </p:nvSpPr>
          <p:spPr>
            <a:xfrm>
              <a:off x="3908426" y="2974696"/>
              <a:ext cx="1499065" cy="294248"/>
            </a:xfrm>
            <a:prstGeom prst="rect">
              <a:avLst/>
            </a:prstGeom>
            <a:noFill/>
          </p:spPr>
          <p:txBody>
            <a:bodyPr wrap="none" rtlCol="0">
              <a:spAutoFit/>
            </a:bodyPr>
            <a:lstStyle/>
            <a:p>
              <a:r>
                <a:rPr lang="en-US" i="1" dirty="0">
                  <a:latin typeface="Calibri" panose="020F0502020204030204" pitchFamily="34" charset="0"/>
                </a:rPr>
                <a:t>“a” (</a:t>
              </a:r>
              <a:r>
                <a:rPr lang="en-US" b="1" i="1" dirty="0">
                  <a:latin typeface="Calibri" panose="020F0502020204030204" pitchFamily="34" charset="0"/>
                </a:rPr>
                <a:t>outer</a:t>
              </a:r>
              <a:r>
                <a:rPr lang="en-US" i="1" dirty="0">
                  <a:latin typeface="Calibri" panose="020F0502020204030204" pitchFamily="34" charset="0"/>
                </a:rPr>
                <a:t> loop)</a:t>
              </a:r>
            </a:p>
          </p:txBody>
        </p:sp>
      </p:grpSp>
      <p:grpSp>
        <p:nvGrpSpPr>
          <p:cNvPr id="111" name="O-loop to N3">
            <a:extLst>
              <a:ext uri="{FF2B5EF4-FFF2-40B4-BE49-F238E27FC236}">
                <a16:creationId xmlns:a16="http://schemas.microsoft.com/office/drawing/2014/main" id="{0997B7FC-29E8-0140-A283-24303ECC00F2}"/>
              </a:ext>
            </a:extLst>
          </p:cNvPr>
          <p:cNvGrpSpPr/>
          <p:nvPr/>
        </p:nvGrpSpPr>
        <p:grpSpPr>
          <a:xfrm>
            <a:off x="6023074" y="3482517"/>
            <a:ext cx="1563781" cy="294248"/>
            <a:chOff x="5636398" y="3860867"/>
            <a:chExt cx="1563781" cy="294248"/>
          </a:xfrm>
        </p:grpSpPr>
        <p:cxnSp>
          <p:nvCxnSpPr>
            <p:cNvPr id="112" name="Straight Arrow Connector 111">
              <a:extLst>
                <a:ext uri="{FF2B5EF4-FFF2-40B4-BE49-F238E27FC236}">
                  <a16:creationId xmlns:a16="http://schemas.microsoft.com/office/drawing/2014/main" id="{DCFBAC0B-EF05-A84B-8AD6-3E140C399DBA}"/>
                </a:ext>
              </a:extLst>
            </p:cNvPr>
            <p:cNvCxnSpPr>
              <a:stCxn id="129" idx="4"/>
              <a:endCxn id="106" idx="0"/>
            </p:cNvCxnSpPr>
            <p:nvPr/>
          </p:nvCxnSpPr>
          <p:spPr bwMode="auto">
            <a:xfrm>
              <a:off x="5636398" y="3902813"/>
              <a:ext cx="0" cy="231701"/>
            </a:xfrm>
            <a:prstGeom prst="straightConnector1">
              <a:avLst/>
            </a:prstGeom>
            <a:noFill/>
            <a:ln w="38100" cap="flat" cmpd="sng" algn="ctr">
              <a:solidFill>
                <a:schemeClr val="accent3"/>
              </a:solidFill>
              <a:prstDash val="solid"/>
              <a:round/>
              <a:headEnd type="none" w="med" len="med"/>
              <a:tailEnd type="triangle"/>
            </a:ln>
            <a:effectLst/>
          </p:spPr>
        </p:cxnSp>
        <p:sp>
          <p:nvSpPr>
            <p:cNvPr id="113" name="TextBox 112">
              <a:extLst>
                <a:ext uri="{FF2B5EF4-FFF2-40B4-BE49-F238E27FC236}">
                  <a16:creationId xmlns:a16="http://schemas.microsoft.com/office/drawing/2014/main" id="{AFCE880F-3728-A74B-B171-A9D550B1019F}"/>
                </a:ext>
              </a:extLst>
            </p:cNvPr>
            <p:cNvSpPr txBox="1"/>
            <p:nvPr/>
          </p:nvSpPr>
          <p:spPr>
            <a:xfrm>
              <a:off x="5712464" y="3860867"/>
              <a:ext cx="1487715" cy="294248"/>
            </a:xfrm>
            <a:prstGeom prst="rect">
              <a:avLst/>
            </a:prstGeom>
            <a:noFill/>
          </p:spPr>
          <p:txBody>
            <a:bodyPr wrap="none" rtlCol="0">
              <a:spAutoFit/>
            </a:bodyPr>
            <a:lstStyle/>
            <a:p>
              <a:r>
                <a:rPr lang="en-US" i="1" dirty="0">
                  <a:latin typeface="Calibri" panose="020F0502020204030204" pitchFamily="34" charset="0"/>
                </a:rPr>
                <a:t>“a” (</a:t>
              </a:r>
              <a:r>
                <a:rPr lang="en-US" b="1" i="1" dirty="0">
                  <a:latin typeface="Calibri" panose="020F0502020204030204" pitchFamily="34" charset="0"/>
                </a:rPr>
                <a:t>inner</a:t>
              </a:r>
              <a:r>
                <a:rPr lang="en-US" i="1" dirty="0">
                  <a:latin typeface="Calibri" panose="020F0502020204030204" pitchFamily="34" charset="0"/>
                </a:rPr>
                <a:t> loop)</a:t>
              </a:r>
            </a:p>
          </p:txBody>
        </p:sp>
      </p:grpSp>
      <p:grpSp>
        <p:nvGrpSpPr>
          <p:cNvPr id="114" name="I-loop to node 3">
            <a:extLst>
              <a:ext uri="{FF2B5EF4-FFF2-40B4-BE49-F238E27FC236}">
                <a16:creationId xmlns:a16="http://schemas.microsoft.com/office/drawing/2014/main" id="{0749820D-D614-AD44-8028-7AA7A9C0DC29}"/>
              </a:ext>
            </a:extLst>
          </p:cNvPr>
          <p:cNvGrpSpPr/>
          <p:nvPr/>
        </p:nvGrpSpPr>
        <p:grpSpPr>
          <a:xfrm>
            <a:off x="2403574" y="3504585"/>
            <a:ext cx="1499661" cy="369827"/>
            <a:chOff x="2411527" y="3882935"/>
            <a:chExt cx="1499661" cy="369827"/>
          </a:xfrm>
        </p:grpSpPr>
        <p:cxnSp>
          <p:nvCxnSpPr>
            <p:cNvPr id="115" name="Straight Arrow Connector 114">
              <a:extLst>
                <a:ext uri="{FF2B5EF4-FFF2-40B4-BE49-F238E27FC236}">
                  <a16:creationId xmlns:a16="http://schemas.microsoft.com/office/drawing/2014/main" id="{34E00B90-B8DF-B246-A1A9-A71C28725FF6}"/>
                </a:ext>
              </a:extLst>
            </p:cNvPr>
            <p:cNvCxnSpPr>
              <a:stCxn id="96" idx="4"/>
              <a:endCxn id="99" idx="0"/>
            </p:cNvCxnSpPr>
            <p:nvPr/>
          </p:nvCxnSpPr>
          <p:spPr bwMode="auto">
            <a:xfrm>
              <a:off x="2411527" y="3882935"/>
              <a:ext cx="0" cy="231701"/>
            </a:xfrm>
            <a:prstGeom prst="straightConnector1">
              <a:avLst/>
            </a:prstGeom>
            <a:noFill/>
            <a:ln w="38100" cap="flat" cmpd="sng" algn="ctr">
              <a:solidFill>
                <a:schemeClr val="accent3"/>
              </a:solidFill>
              <a:prstDash val="solid"/>
              <a:round/>
              <a:headEnd type="none" w="med" len="med"/>
              <a:tailEnd type="triangle"/>
            </a:ln>
            <a:effectLst/>
          </p:spPr>
        </p:cxnSp>
        <p:sp>
          <p:nvSpPr>
            <p:cNvPr id="116" name="TextBox 115">
              <a:extLst>
                <a:ext uri="{FF2B5EF4-FFF2-40B4-BE49-F238E27FC236}">
                  <a16:creationId xmlns:a16="http://schemas.microsoft.com/office/drawing/2014/main" id="{A8FD17E5-05B1-A948-941A-A5241A6A8616}"/>
                </a:ext>
              </a:extLst>
            </p:cNvPr>
            <p:cNvSpPr txBox="1"/>
            <p:nvPr/>
          </p:nvSpPr>
          <p:spPr>
            <a:xfrm>
              <a:off x="2431167" y="3958514"/>
              <a:ext cx="1480021" cy="294248"/>
            </a:xfrm>
            <a:prstGeom prst="rect">
              <a:avLst/>
            </a:prstGeom>
            <a:noFill/>
          </p:spPr>
          <p:txBody>
            <a:bodyPr wrap="none" rtlCol="0">
              <a:spAutoFit/>
            </a:bodyPr>
            <a:lstStyle/>
            <a:p>
              <a:r>
                <a:rPr lang="en-US" i="1" dirty="0">
                  <a:latin typeface="Calibri" panose="020F0502020204030204" pitchFamily="34" charset="0"/>
                </a:rPr>
                <a:t>“a” (</a:t>
              </a:r>
              <a:r>
                <a:rPr lang="en-US" b="1" i="1" dirty="0">
                  <a:latin typeface="Calibri" panose="020F0502020204030204" pitchFamily="34" charset="0"/>
                </a:rPr>
                <a:t>inner</a:t>
              </a:r>
              <a:r>
                <a:rPr lang="en-US" i="1" dirty="0">
                  <a:latin typeface="Calibri" panose="020F0502020204030204" pitchFamily="34" charset="0"/>
                </a:rPr>
                <a:t> loop)</a:t>
              </a:r>
            </a:p>
          </p:txBody>
        </p:sp>
      </p:grpSp>
      <p:grpSp>
        <p:nvGrpSpPr>
          <p:cNvPr id="117" name="I-fail">
            <a:extLst>
              <a:ext uri="{FF2B5EF4-FFF2-40B4-BE49-F238E27FC236}">
                <a16:creationId xmlns:a16="http://schemas.microsoft.com/office/drawing/2014/main" id="{1D2D5385-CC2B-4449-9B7E-F8FF716F9A04}"/>
              </a:ext>
            </a:extLst>
          </p:cNvPr>
          <p:cNvGrpSpPr/>
          <p:nvPr/>
        </p:nvGrpSpPr>
        <p:grpSpPr>
          <a:xfrm>
            <a:off x="2115146" y="4310444"/>
            <a:ext cx="538761" cy="1387955"/>
            <a:chOff x="2103847" y="4433636"/>
            <a:chExt cx="538761" cy="1387955"/>
          </a:xfrm>
        </p:grpSpPr>
        <p:cxnSp>
          <p:nvCxnSpPr>
            <p:cNvPr id="118" name="Straight Arrow Connector 117">
              <a:extLst>
                <a:ext uri="{FF2B5EF4-FFF2-40B4-BE49-F238E27FC236}">
                  <a16:creationId xmlns:a16="http://schemas.microsoft.com/office/drawing/2014/main" id="{99C2B3A1-567F-4143-9F24-9C8E51818F15}"/>
                </a:ext>
              </a:extLst>
            </p:cNvPr>
            <p:cNvCxnSpPr>
              <a:cxnSpLocks/>
              <a:stCxn id="99" idx="4"/>
              <a:endCxn id="119" idx="0"/>
            </p:cNvCxnSpPr>
            <p:nvPr/>
          </p:nvCxnSpPr>
          <p:spPr bwMode="auto">
            <a:xfrm>
              <a:off x="2392275" y="4433636"/>
              <a:ext cx="3" cy="506737"/>
            </a:xfrm>
            <a:prstGeom prst="straightConnector1">
              <a:avLst/>
            </a:prstGeom>
            <a:noFill/>
            <a:ln w="38100" cap="flat" cmpd="sng" algn="ctr">
              <a:solidFill>
                <a:schemeClr val="accent3"/>
              </a:solidFill>
              <a:prstDash val="solid"/>
              <a:round/>
              <a:headEnd type="none" w="med" len="med"/>
              <a:tailEnd type="triangle"/>
            </a:ln>
            <a:effectLst/>
          </p:spPr>
        </p:cxnSp>
        <p:sp>
          <p:nvSpPr>
            <p:cNvPr id="119" name="TextBox 118">
              <a:extLst>
                <a:ext uri="{FF2B5EF4-FFF2-40B4-BE49-F238E27FC236}">
                  <a16:creationId xmlns:a16="http://schemas.microsoft.com/office/drawing/2014/main" id="{860D929E-FE8D-A64F-AB27-9A61AED94BDA}"/>
                </a:ext>
              </a:extLst>
            </p:cNvPr>
            <p:cNvSpPr txBox="1"/>
            <p:nvPr/>
          </p:nvSpPr>
          <p:spPr>
            <a:xfrm>
              <a:off x="2220596" y="4940373"/>
              <a:ext cx="343364" cy="319446"/>
            </a:xfrm>
            <a:prstGeom prst="rect">
              <a:avLst/>
            </a:prstGeom>
            <a:noFill/>
          </p:spPr>
          <p:txBody>
            <a:bodyPr wrap="square" rtlCol="0">
              <a:spAutoFit/>
            </a:bodyPr>
            <a:lstStyle/>
            <a:p>
              <a:r>
                <a:rPr lang="en-US" sz="1800" dirty="0">
                  <a:latin typeface="Calibri" panose="020F0502020204030204" pitchFamily="34" charset="0"/>
                </a:rPr>
                <a:t>…</a:t>
              </a:r>
            </a:p>
          </p:txBody>
        </p:sp>
        <p:pic>
          <p:nvPicPr>
            <p:cNvPr id="120" name="Picture 12" descr="Image result for red x">
              <a:extLst>
                <a:ext uri="{FF2B5EF4-FFF2-40B4-BE49-F238E27FC236}">
                  <a16:creationId xmlns:a16="http://schemas.microsoft.com/office/drawing/2014/main" id="{C78E135B-8B97-254D-B354-4C6FACFCCAED}"/>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3556" b="99556" l="1778" r="96000">
                          <a14:foregroundMark x1="6222" y1="82222" x2="6222" y2="82222"/>
                          <a14:foregroundMark x1="6222" y1="82222" x2="6222" y2="82222"/>
                          <a14:foregroundMark x1="2222" y1="83556" x2="2222" y2="83556"/>
                          <a14:foregroundMark x1="14222" y1="96000" x2="14222" y2="96000"/>
                          <a14:foregroundMark x1="13778" y1="99556" x2="13778" y2="99556"/>
                          <a14:foregroundMark x1="92889" y1="16889" x2="92889" y2="16889"/>
                          <a14:foregroundMark x1="94667" y1="13333" x2="94667" y2="13333"/>
                          <a14:foregroundMark x1="96000" y1="12444" x2="96000" y2="12444"/>
                          <a14:foregroundMark x1="86667" y1="7111" x2="86667" y2="7111"/>
                          <a14:foregroundMark x1="29778" y1="3556" x2="29778" y2="3556"/>
                        </a14:backgroundRemoval>
                      </a14:imgEffect>
                    </a14:imgLayer>
                  </a14:imgProps>
                </a:ext>
                <a:ext uri="{28A0092B-C50C-407E-A947-70E740481C1C}">
                  <a14:useLocalDpi xmlns:a14="http://schemas.microsoft.com/office/drawing/2010/main"/>
                </a:ext>
              </a:extLst>
            </a:blip>
            <a:srcRect/>
            <a:stretch>
              <a:fillRect/>
            </a:stretch>
          </p:blipFill>
          <p:spPr bwMode="auto">
            <a:xfrm>
              <a:off x="2103847" y="5282830"/>
              <a:ext cx="538761" cy="538761"/>
            </a:xfrm>
            <a:prstGeom prst="rect">
              <a:avLst/>
            </a:prstGeom>
            <a:noFill/>
            <a:extLst>
              <a:ext uri="{909E8E84-426E-40DD-AFC4-6F175D3DCCD1}">
                <a14:hiddenFill xmlns:a14="http://schemas.microsoft.com/office/drawing/2010/main">
                  <a:solidFill>
                    <a:srgbClr val="FFFFFF"/>
                  </a:solidFill>
                </a14:hiddenFill>
              </a:ext>
            </a:extLst>
          </p:spPr>
        </p:pic>
      </p:grpSp>
      <p:sp>
        <p:nvSpPr>
          <p:cNvPr id="121" name="Mark I3">
            <a:extLst>
              <a:ext uri="{FF2B5EF4-FFF2-40B4-BE49-F238E27FC236}">
                <a16:creationId xmlns:a16="http://schemas.microsoft.com/office/drawing/2014/main" id="{2E46DE03-B114-9A4E-970C-0AC6AC7CC04D}"/>
              </a:ext>
            </a:extLst>
          </p:cNvPr>
          <p:cNvSpPr/>
          <p:nvPr/>
        </p:nvSpPr>
        <p:spPr bwMode="auto">
          <a:xfrm>
            <a:off x="2225946" y="3866982"/>
            <a:ext cx="370762" cy="370762"/>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2" name="Mark I2">
            <a:extLst>
              <a:ext uri="{FF2B5EF4-FFF2-40B4-BE49-F238E27FC236}">
                <a16:creationId xmlns:a16="http://schemas.microsoft.com/office/drawing/2014/main" id="{E6AB2C45-C25A-4F45-B7F0-C9530488F3AB}"/>
              </a:ext>
            </a:extLst>
          </p:cNvPr>
          <p:cNvSpPr/>
          <p:nvPr/>
        </p:nvSpPr>
        <p:spPr bwMode="auto">
          <a:xfrm>
            <a:off x="2225946" y="3062701"/>
            <a:ext cx="370762" cy="370762"/>
          </a:xfrm>
          <a:prstGeom prst="ellips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nvGrpSpPr>
          <p:cNvPr id="124" name="O-fail">
            <a:extLst>
              <a:ext uri="{FF2B5EF4-FFF2-40B4-BE49-F238E27FC236}">
                <a16:creationId xmlns:a16="http://schemas.microsoft.com/office/drawing/2014/main" id="{37E4A37B-E2FB-B844-93B6-99056E6B86DA}"/>
              </a:ext>
            </a:extLst>
          </p:cNvPr>
          <p:cNvGrpSpPr/>
          <p:nvPr/>
        </p:nvGrpSpPr>
        <p:grpSpPr>
          <a:xfrm>
            <a:off x="5753693" y="4310444"/>
            <a:ext cx="538761" cy="1387955"/>
            <a:chOff x="5742394" y="4433636"/>
            <a:chExt cx="538761" cy="1387955"/>
          </a:xfrm>
        </p:grpSpPr>
        <p:pic>
          <p:nvPicPr>
            <p:cNvPr id="125" name="Picture 12" descr="Image result for red x">
              <a:extLst>
                <a:ext uri="{FF2B5EF4-FFF2-40B4-BE49-F238E27FC236}">
                  <a16:creationId xmlns:a16="http://schemas.microsoft.com/office/drawing/2014/main" id="{59C22432-1CEB-FD46-97BB-1117D4368EE0}"/>
                </a:ext>
              </a:extLst>
            </p:cNvPr>
            <p:cNvPicPr>
              <a:picLocks noChangeAspect="1" noChangeArrowheads="1"/>
            </p:cNvPicPr>
            <p:nvPr/>
          </p:nvPicPr>
          <p:blipFill>
            <a:blip r:embed="rId5" cstate="email">
              <a:extLst>
                <a:ext uri="{BEBA8EAE-BF5A-486C-A8C5-ECC9F3942E4B}">
                  <a14:imgProps xmlns:a14="http://schemas.microsoft.com/office/drawing/2010/main">
                    <a14:imgLayer r:embed="rId7">
                      <a14:imgEffect>
                        <a14:backgroundRemoval t="3556" b="99556" l="1778" r="96000">
                          <a14:foregroundMark x1="6222" y1="82222" x2="6222" y2="82222"/>
                          <a14:foregroundMark x1="6222" y1="82222" x2="6222" y2="82222"/>
                          <a14:foregroundMark x1="2222" y1="83556" x2="2222" y2="83556"/>
                          <a14:foregroundMark x1="14222" y1="96000" x2="14222" y2="96000"/>
                          <a14:foregroundMark x1="13778" y1="99556" x2="13778" y2="99556"/>
                          <a14:foregroundMark x1="92889" y1="16889" x2="92889" y2="16889"/>
                          <a14:foregroundMark x1="94667" y1="13333" x2="94667" y2="13333"/>
                          <a14:foregroundMark x1="96000" y1="12444" x2="96000" y2="12444"/>
                          <a14:foregroundMark x1="86667" y1="7111" x2="86667" y2="7111"/>
                          <a14:foregroundMark x1="29778" y1="3556" x2="29778" y2="3556"/>
                        </a14:backgroundRemoval>
                      </a14:imgEffect>
                    </a14:imgLayer>
                  </a14:imgProps>
                </a:ext>
                <a:ext uri="{28A0092B-C50C-407E-A947-70E740481C1C}">
                  <a14:useLocalDpi xmlns:a14="http://schemas.microsoft.com/office/drawing/2010/main"/>
                </a:ext>
              </a:extLst>
            </a:blip>
            <a:srcRect/>
            <a:stretch>
              <a:fillRect/>
            </a:stretch>
          </p:blipFill>
          <p:spPr bwMode="auto">
            <a:xfrm>
              <a:off x="5742394" y="5282830"/>
              <a:ext cx="538761" cy="538761"/>
            </a:xfrm>
            <a:prstGeom prst="rect">
              <a:avLst/>
            </a:prstGeom>
            <a:noFill/>
            <a:extLst>
              <a:ext uri="{909E8E84-426E-40DD-AFC4-6F175D3DCCD1}">
                <a14:hiddenFill xmlns:a14="http://schemas.microsoft.com/office/drawing/2010/main">
                  <a:solidFill>
                    <a:srgbClr val="FFFFFF"/>
                  </a:solidFill>
                </a14:hiddenFill>
              </a:ext>
            </a:extLst>
          </p:spPr>
        </p:pic>
        <p:cxnSp>
          <p:nvCxnSpPr>
            <p:cNvPr id="126" name="Straight Arrow Connector 125">
              <a:extLst>
                <a:ext uri="{FF2B5EF4-FFF2-40B4-BE49-F238E27FC236}">
                  <a16:creationId xmlns:a16="http://schemas.microsoft.com/office/drawing/2014/main" id="{9BB29722-A7CB-7B49-A08F-9CF39194B145}"/>
                </a:ext>
              </a:extLst>
            </p:cNvPr>
            <p:cNvCxnSpPr>
              <a:cxnSpLocks/>
              <a:stCxn id="106" idx="4"/>
              <a:endCxn id="127" idx="0"/>
            </p:cNvCxnSpPr>
            <p:nvPr/>
          </p:nvCxnSpPr>
          <p:spPr bwMode="auto">
            <a:xfrm flipH="1">
              <a:off x="6011774" y="4433636"/>
              <a:ext cx="1" cy="529748"/>
            </a:xfrm>
            <a:prstGeom prst="straightConnector1">
              <a:avLst/>
            </a:prstGeom>
            <a:noFill/>
            <a:ln w="38100" cap="flat" cmpd="sng" algn="ctr">
              <a:solidFill>
                <a:schemeClr val="accent3"/>
              </a:solidFill>
              <a:prstDash val="solid"/>
              <a:round/>
              <a:headEnd type="none" w="med" len="med"/>
              <a:tailEnd type="triangle"/>
            </a:ln>
            <a:effectLst/>
          </p:spPr>
        </p:cxnSp>
        <p:sp>
          <p:nvSpPr>
            <p:cNvPr id="127" name="TextBox 126">
              <a:extLst>
                <a:ext uri="{FF2B5EF4-FFF2-40B4-BE49-F238E27FC236}">
                  <a16:creationId xmlns:a16="http://schemas.microsoft.com/office/drawing/2014/main" id="{24EFC956-47F8-0342-9015-3FC513B891CC}"/>
                </a:ext>
              </a:extLst>
            </p:cNvPr>
            <p:cNvSpPr txBox="1"/>
            <p:nvPr/>
          </p:nvSpPr>
          <p:spPr>
            <a:xfrm>
              <a:off x="5840092" y="4963384"/>
              <a:ext cx="343364" cy="319446"/>
            </a:xfrm>
            <a:prstGeom prst="rect">
              <a:avLst/>
            </a:prstGeom>
            <a:noFill/>
          </p:spPr>
          <p:txBody>
            <a:bodyPr wrap="square" rtlCol="0">
              <a:spAutoFit/>
            </a:bodyPr>
            <a:lstStyle/>
            <a:p>
              <a:r>
                <a:rPr lang="en-US" sz="1800" dirty="0">
                  <a:latin typeface="Calibri" panose="020F0502020204030204" pitchFamily="34" charset="0"/>
                </a:rPr>
                <a:t>…</a:t>
              </a:r>
            </a:p>
          </p:txBody>
        </p:sp>
      </p:grpSp>
      <p:grpSp>
        <p:nvGrpSpPr>
          <p:cNvPr id="128" name="O N2">
            <a:extLst>
              <a:ext uri="{FF2B5EF4-FFF2-40B4-BE49-F238E27FC236}">
                <a16:creationId xmlns:a16="http://schemas.microsoft.com/office/drawing/2014/main" id="{904F9021-298C-DE47-9463-BE86214B00A7}"/>
              </a:ext>
            </a:extLst>
          </p:cNvPr>
          <p:cNvGrpSpPr/>
          <p:nvPr/>
        </p:nvGrpSpPr>
        <p:grpSpPr>
          <a:xfrm>
            <a:off x="5735995" y="2950305"/>
            <a:ext cx="2686475" cy="574158"/>
            <a:chOff x="5349319" y="3328655"/>
            <a:chExt cx="2686475" cy="574158"/>
          </a:xfrm>
        </p:grpSpPr>
        <p:sp>
          <p:nvSpPr>
            <p:cNvPr id="129" name="Oval 128">
              <a:extLst>
                <a:ext uri="{FF2B5EF4-FFF2-40B4-BE49-F238E27FC236}">
                  <a16:creationId xmlns:a16="http://schemas.microsoft.com/office/drawing/2014/main" id="{436E2D3F-8FDF-9348-92BF-CAB20CE85D14}"/>
                </a:ext>
              </a:extLst>
            </p:cNvPr>
            <p:cNvSpPr/>
            <p:nvPr/>
          </p:nvSpPr>
          <p:spPr bwMode="auto">
            <a:xfrm>
              <a:off x="5349319" y="3328655"/>
              <a:ext cx="574158" cy="574158"/>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30" name="TextBox 129">
              <a:extLst>
                <a:ext uri="{FF2B5EF4-FFF2-40B4-BE49-F238E27FC236}">
                  <a16:creationId xmlns:a16="http://schemas.microsoft.com/office/drawing/2014/main" id="{64210F3B-64E7-934E-A6C6-3F5972AACED9}"/>
                </a:ext>
              </a:extLst>
            </p:cNvPr>
            <p:cNvSpPr txBox="1"/>
            <p:nvPr/>
          </p:nvSpPr>
          <p:spPr>
            <a:xfrm>
              <a:off x="6191250" y="3458768"/>
              <a:ext cx="1844544" cy="344710"/>
            </a:xfrm>
            <a:prstGeom prst="rect">
              <a:avLst/>
            </a:prstGeom>
            <a:noFill/>
          </p:spPr>
          <p:txBody>
            <a:bodyPr wrap="none" rtlCol="0">
              <a:spAutoFit/>
            </a:bodyPr>
            <a:lstStyle/>
            <a:p>
              <a:r>
                <a:rPr lang="en-US" sz="2000" dirty="0">
                  <a:latin typeface="Calibri" panose="020F0502020204030204" pitchFamily="34" charset="0"/>
                </a:rPr>
                <a:t>Node 1, offset 2</a:t>
              </a:r>
            </a:p>
          </p:txBody>
        </p:sp>
      </p:grpSp>
      <p:grpSp>
        <p:nvGrpSpPr>
          <p:cNvPr id="131" name="First node">
            <a:extLst>
              <a:ext uri="{FF2B5EF4-FFF2-40B4-BE49-F238E27FC236}">
                <a16:creationId xmlns:a16="http://schemas.microsoft.com/office/drawing/2014/main" id="{45790C23-4C94-2E4B-A5D1-E4DEE28A8D7F}"/>
              </a:ext>
            </a:extLst>
          </p:cNvPr>
          <p:cNvGrpSpPr/>
          <p:nvPr/>
        </p:nvGrpSpPr>
        <p:grpSpPr>
          <a:xfrm>
            <a:off x="2116495" y="2140680"/>
            <a:ext cx="2686475" cy="574158"/>
            <a:chOff x="1729819" y="2519030"/>
            <a:chExt cx="2686475" cy="574158"/>
          </a:xfrm>
        </p:grpSpPr>
        <p:sp>
          <p:nvSpPr>
            <p:cNvPr id="132" name="Oval 131">
              <a:extLst>
                <a:ext uri="{FF2B5EF4-FFF2-40B4-BE49-F238E27FC236}">
                  <a16:creationId xmlns:a16="http://schemas.microsoft.com/office/drawing/2014/main" id="{A92486EA-DEDE-224B-B465-C4D13110BC9E}"/>
                </a:ext>
              </a:extLst>
            </p:cNvPr>
            <p:cNvSpPr/>
            <p:nvPr/>
          </p:nvSpPr>
          <p:spPr bwMode="auto">
            <a:xfrm>
              <a:off x="1729819" y="2519030"/>
              <a:ext cx="574158" cy="574158"/>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33" name="TextBox 132">
              <a:extLst>
                <a:ext uri="{FF2B5EF4-FFF2-40B4-BE49-F238E27FC236}">
                  <a16:creationId xmlns:a16="http://schemas.microsoft.com/office/drawing/2014/main" id="{C5A85141-89A6-2A47-97A3-0E52A2FB7230}"/>
                </a:ext>
              </a:extLst>
            </p:cNvPr>
            <p:cNvSpPr txBox="1"/>
            <p:nvPr/>
          </p:nvSpPr>
          <p:spPr>
            <a:xfrm>
              <a:off x="2571750" y="2667000"/>
              <a:ext cx="1844544" cy="344710"/>
            </a:xfrm>
            <a:prstGeom prst="rect">
              <a:avLst/>
            </a:prstGeom>
            <a:noFill/>
          </p:spPr>
          <p:txBody>
            <a:bodyPr wrap="none" rtlCol="0">
              <a:spAutoFit/>
            </a:bodyPr>
            <a:lstStyle/>
            <a:p>
              <a:r>
                <a:rPr lang="en-US" sz="2000" dirty="0">
                  <a:latin typeface="Calibri" panose="020F0502020204030204" pitchFamily="34" charset="0"/>
                </a:rPr>
                <a:t>Node 1, offset 1</a:t>
              </a:r>
            </a:p>
          </p:txBody>
        </p:sp>
      </p:grpSp>
      <p:sp>
        <p:nvSpPr>
          <p:cNvPr id="134" name="Title 2">
            <a:extLst>
              <a:ext uri="{FF2B5EF4-FFF2-40B4-BE49-F238E27FC236}">
                <a16:creationId xmlns:a16="http://schemas.microsoft.com/office/drawing/2014/main" id="{7146E272-953A-2B49-825C-8972137C6289}"/>
              </a:ext>
            </a:extLst>
          </p:cNvPr>
          <p:cNvSpPr txBox="1">
            <a:spLocks/>
          </p:cNvSpPr>
          <p:nvPr/>
        </p:nvSpPr>
        <p:spPr bwMode="auto">
          <a:xfrm>
            <a:off x="185449" y="1892441"/>
            <a:ext cx="1876046" cy="638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3200" b="1">
                <a:ln>
                  <a:noFill/>
                </a:ln>
                <a:solidFill>
                  <a:schemeClr val="tx1"/>
                </a:solidFill>
                <a:latin typeface="Gill Sans MT" panose="020B0502020104020203" pitchFamily="34" charset="77"/>
                <a:ea typeface="+mj-ea"/>
                <a:cs typeface="+mj-cs"/>
              </a:defRPr>
            </a:lvl1pPr>
            <a:lvl2pPr algn="l" rtl="0" fontAlgn="base">
              <a:lnSpc>
                <a:spcPct val="90000"/>
              </a:lnSpc>
              <a:spcBef>
                <a:spcPct val="0"/>
              </a:spcBef>
              <a:spcAft>
                <a:spcPct val="0"/>
              </a:spcAft>
              <a:defRPr sz="3200" b="1">
                <a:solidFill>
                  <a:schemeClr val="bg1"/>
                </a:solidFill>
                <a:latin typeface="Arial" pitchFamily="34" charset="0"/>
                <a:cs typeface="Arial" pitchFamily="34" charset="0"/>
              </a:defRPr>
            </a:lvl2pPr>
            <a:lvl3pPr algn="l" rtl="0" fontAlgn="base">
              <a:lnSpc>
                <a:spcPct val="90000"/>
              </a:lnSpc>
              <a:spcBef>
                <a:spcPct val="0"/>
              </a:spcBef>
              <a:spcAft>
                <a:spcPct val="0"/>
              </a:spcAft>
              <a:defRPr sz="3200" b="1">
                <a:solidFill>
                  <a:schemeClr val="bg1"/>
                </a:solidFill>
                <a:latin typeface="Arial" pitchFamily="34" charset="0"/>
                <a:cs typeface="Arial" pitchFamily="34" charset="0"/>
              </a:defRPr>
            </a:lvl3pPr>
            <a:lvl4pPr algn="l" rtl="0" fontAlgn="base">
              <a:lnSpc>
                <a:spcPct val="90000"/>
              </a:lnSpc>
              <a:spcBef>
                <a:spcPct val="0"/>
              </a:spcBef>
              <a:spcAft>
                <a:spcPct val="0"/>
              </a:spcAft>
              <a:defRPr sz="3200" b="1">
                <a:solidFill>
                  <a:schemeClr val="bg1"/>
                </a:solidFill>
                <a:latin typeface="Arial" pitchFamily="34" charset="0"/>
                <a:cs typeface="Arial" pitchFamily="34" charset="0"/>
              </a:defRPr>
            </a:lvl4pPr>
            <a:lvl5pPr algn="l" rtl="0" fontAlgn="base">
              <a:lnSpc>
                <a:spcPct val="90000"/>
              </a:lnSpc>
              <a:spcBef>
                <a:spcPct val="0"/>
              </a:spcBef>
              <a:spcAft>
                <a:spcPct val="0"/>
              </a:spcAft>
              <a:defRPr sz="3200" b="1">
                <a:solidFill>
                  <a:schemeClr val="bg1"/>
                </a:solidFill>
                <a:latin typeface="Arial" pitchFamily="34" charset="0"/>
                <a:cs typeface="Arial" pitchFamily="34" charset="0"/>
              </a:defRPr>
            </a:lvl5pPr>
            <a:lvl6pPr marL="457200" algn="l" rtl="0" fontAlgn="base">
              <a:lnSpc>
                <a:spcPct val="90000"/>
              </a:lnSpc>
              <a:spcBef>
                <a:spcPct val="0"/>
              </a:spcBef>
              <a:spcAft>
                <a:spcPct val="0"/>
              </a:spcAft>
              <a:defRPr sz="3200" b="1">
                <a:solidFill>
                  <a:schemeClr val="bg1"/>
                </a:solidFill>
                <a:latin typeface="Arial" pitchFamily="34" charset="0"/>
                <a:cs typeface="Arial" pitchFamily="34" charset="0"/>
              </a:defRPr>
            </a:lvl6pPr>
            <a:lvl7pPr marL="914400" algn="l" rtl="0" fontAlgn="base">
              <a:lnSpc>
                <a:spcPct val="90000"/>
              </a:lnSpc>
              <a:spcBef>
                <a:spcPct val="0"/>
              </a:spcBef>
              <a:spcAft>
                <a:spcPct val="0"/>
              </a:spcAft>
              <a:defRPr sz="3200" b="1">
                <a:solidFill>
                  <a:schemeClr val="bg1"/>
                </a:solidFill>
                <a:latin typeface="Arial" pitchFamily="34" charset="0"/>
                <a:cs typeface="Arial" pitchFamily="34" charset="0"/>
              </a:defRPr>
            </a:lvl7pPr>
            <a:lvl8pPr marL="1371600" algn="l" rtl="0" fontAlgn="base">
              <a:lnSpc>
                <a:spcPct val="90000"/>
              </a:lnSpc>
              <a:spcBef>
                <a:spcPct val="0"/>
              </a:spcBef>
              <a:spcAft>
                <a:spcPct val="0"/>
              </a:spcAft>
              <a:defRPr sz="3200" b="1">
                <a:solidFill>
                  <a:schemeClr val="bg1"/>
                </a:solidFill>
                <a:latin typeface="Arial" pitchFamily="34" charset="0"/>
                <a:cs typeface="Arial" pitchFamily="34" charset="0"/>
              </a:defRPr>
            </a:lvl8pPr>
            <a:lvl9pPr marL="1828800" algn="l" rtl="0" fontAlgn="base">
              <a:lnSpc>
                <a:spcPct val="90000"/>
              </a:lnSpc>
              <a:spcBef>
                <a:spcPct val="0"/>
              </a:spcBef>
              <a:spcAft>
                <a:spcPct val="0"/>
              </a:spcAft>
              <a:defRPr sz="3200" b="1">
                <a:solidFill>
                  <a:schemeClr val="bg1"/>
                </a:solidFill>
                <a:latin typeface="Arial" pitchFamily="34" charset="0"/>
                <a:cs typeface="Arial" pitchFamily="34" charset="0"/>
              </a:defRPr>
            </a:lvl9pPr>
          </a:lstStyle>
          <a:p>
            <a:pPr>
              <a:buClrTx/>
              <a:buSzTx/>
              <a:buFontTx/>
            </a:pPr>
            <a:r>
              <a:rPr lang="en-US" sz="4000" b="0" kern="0" dirty="0">
                <a:latin typeface="Calibri" panose="020F0502020204030204" pitchFamily="34" charset="0"/>
              </a:rPr>
              <a:t>“aa…a!”</a:t>
            </a:r>
          </a:p>
        </p:txBody>
      </p:sp>
      <p:grpSp>
        <p:nvGrpSpPr>
          <p:cNvPr id="136" name="O-loop 2">
            <a:extLst>
              <a:ext uri="{FF2B5EF4-FFF2-40B4-BE49-F238E27FC236}">
                <a16:creationId xmlns:a16="http://schemas.microsoft.com/office/drawing/2014/main" id="{793D2121-1DA4-794F-8130-5C0862804CF4}"/>
              </a:ext>
            </a:extLst>
          </p:cNvPr>
          <p:cNvGrpSpPr/>
          <p:nvPr/>
        </p:nvGrpSpPr>
        <p:grpSpPr>
          <a:xfrm>
            <a:off x="2403574" y="3375195"/>
            <a:ext cx="3619500" cy="361091"/>
            <a:chOff x="2430578" y="2927932"/>
            <a:chExt cx="3619500" cy="361091"/>
          </a:xfrm>
        </p:grpSpPr>
        <p:cxnSp>
          <p:nvCxnSpPr>
            <p:cNvPr id="137" name="Straight Arrow Connector 136">
              <a:extLst>
                <a:ext uri="{FF2B5EF4-FFF2-40B4-BE49-F238E27FC236}">
                  <a16:creationId xmlns:a16="http://schemas.microsoft.com/office/drawing/2014/main" id="{07FABD19-0272-B840-96B2-E495B823E7F0}"/>
                </a:ext>
              </a:extLst>
            </p:cNvPr>
            <p:cNvCxnSpPr>
              <a:stCxn id="96" idx="4"/>
              <a:endCxn id="106" idx="0"/>
            </p:cNvCxnSpPr>
            <p:nvPr/>
          </p:nvCxnSpPr>
          <p:spPr bwMode="auto">
            <a:xfrm>
              <a:off x="2430578" y="3057322"/>
              <a:ext cx="3619500" cy="231701"/>
            </a:xfrm>
            <a:prstGeom prst="straightConnector1">
              <a:avLst/>
            </a:prstGeom>
            <a:noFill/>
            <a:ln w="38100" cap="flat" cmpd="sng" algn="ctr">
              <a:solidFill>
                <a:schemeClr val="accent3"/>
              </a:solidFill>
              <a:prstDash val="solid"/>
              <a:round/>
              <a:headEnd type="none" w="med" len="med"/>
              <a:tailEnd type="triangle"/>
            </a:ln>
            <a:effectLst/>
          </p:spPr>
        </p:cxnSp>
        <p:sp>
          <p:nvSpPr>
            <p:cNvPr id="138" name="TextBox 137">
              <a:extLst>
                <a:ext uri="{FF2B5EF4-FFF2-40B4-BE49-F238E27FC236}">
                  <a16:creationId xmlns:a16="http://schemas.microsoft.com/office/drawing/2014/main" id="{EFC37042-9883-9F4B-B469-EBDE841CB917}"/>
                </a:ext>
              </a:extLst>
            </p:cNvPr>
            <p:cNvSpPr txBox="1"/>
            <p:nvPr/>
          </p:nvSpPr>
          <p:spPr>
            <a:xfrm>
              <a:off x="4337889" y="2927932"/>
              <a:ext cx="1499065" cy="294248"/>
            </a:xfrm>
            <a:prstGeom prst="rect">
              <a:avLst/>
            </a:prstGeom>
            <a:noFill/>
          </p:spPr>
          <p:txBody>
            <a:bodyPr wrap="none" rtlCol="0">
              <a:spAutoFit/>
            </a:bodyPr>
            <a:lstStyle/>
            <a:p>
              <a:r>
                <a:rPr lang="en-US" i="1" dirty="0">
                  <a:latin typeface="Calibri" panose="020F0502020204030204" pitchFamily="34" charset="0"/>
                </a:rPr>
                <a:t>“a” (</a:t>
              </a:r>
              <a:r>
                <a:rPr lang="en-US" b="1" i="1" dirty="0">
                  <a:latin typeface="Calibri" panose="020F0502020204030204" pitchFamily="34" charset="0"/>
                </a:rPr>
                <a:t>outer</a:t>
              </a:r>
              <a:r>
                <a:rPr lang="en-US" i="1" dirty="0">
                  <a:latin typeface="Calibri" panose="020F0502020204030204" pitchFamily="34" charset="0"/>
                </a:rPr>
                <a:t> loop)</a:t>
              </a:r>
            </a:p>
          </p:txBody>
        </p:sp>
      </p:grpSp>
      <p:pic>
        <p:nvPicPr>
          <p:cNvPr id="139" name="Short-circuit N1O2" descr="Image result for red x">
            <a:extLst>
              <a:ext uri="{FF2B5EF4-FFF2-40B4-BE49-F238E27FC236}">
                <a16:creationId xmlns:a16="http://schemas.microsoft.com/office/drawing/2014/main" id="{8A6D95E8-9871-EF48-A8B6-72D44F50BF02}"/>
              </a:ext>
            </a:extLst>
          </p:cNvPr>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3556" b="99556" l="1778" r="96000">
                        <a14:foregroundMark x1="6222" y1="82222" x2="6222" y2="82222"/>
                        <a14:foregroundMark x1="6222" y1="82222" x2="6222" y2="82222"/>
                        <a14:foregroundMark x1="2222" y1="83556" x2="2222" y2="83556"/>
                        <a14:foregroundMark x1="14222" y1="96000" x2="14222" y2="96000"/>
                        <a14:foregroundMark x1="13778" y1="99556" x2="13778" y2="99556"/>
                        <a14:foregroundMark x1="92889" y1="16889" x2="92889" y2="16889"/>
                        <a14:foregroundMark x1="94667" y1="13333" x2="94667" y2="13333"/>
                        <a14:foregroundMark x1="96000" y1="12444" x2="96000" y2="12444"/>
                        <a14:foregroundMark x1="86667" y1="7111" x2="86667" y2="7111"/>
                        <a14:foregroundMark x1="29778" y1="3556" x2="29778" y2="3556"/>
                      </a14:backgroundRemoval>
                    </a14:imgEffect>
                  </a14:imgLayer>
                </a14:imgProps>
              </a:ext>
              <a:ext uri="{28A0092B-C50C-407E-A947-70E740481C1C}">
                <a14:useLocalDpi xmlns:a14="http://schemas.microsoft.com/office/drawing/2010/main"/>
              </a:ext>
            </a:extLst>
          </a:blip>
          <a:srcRect/>
          <a:stretch>
            <a:fillRect/>
          </a:stretch>
        </p:blipFill>
        <p:spPr bwMode="auto">
          <a:xfrm>
            <a:off x="6119221" y="2795668"/>
            <a:ext cx="395544" cy="395544"/>
          </a:xfrm>
          <a:prstGeom prst="rect">
            <a:avLst/>
          </a:prstGeom>
          <a:noFill/>
          <a:extLst>
            <a:ext uri="{909E8E84-426E-40DD-AFC4-6F175D3DCCD1}">
              <a14:hiddenFill xmlns:a14="http://schemas.microsoft.com/office/drawing/2010/main">
                <a:solidFill>
                  <a:srgbClr val="FFFFFF"/>
                </a:solidFill>
              </a14:hiddenFill>
            </a:ext>
          </a:extLst>
        </p:spPr>
      </p:pic>
      <p:pic>
        <p:nvPicPr>
          <p:cNvPr id="140" name="Short-circuit N1O3" descr="Image result for red x">
            <a:extLst>
              <a:ext uri="{FF2B5EF4-FFF2-40B4-BE49-F238E27FC236}">
                <a16:creationId xmlns:a16="http://schemas.microsoft.com/office/drawing/2014/main" id="{E5DFBA60-E528-7841-BC2A-97729C8D4A9F}"/>
              </a:ext>
            </a:extLst>
          </p:cNvPr>
          <p:cNvPicPr>
            <a:picLocks noChangeAspect="1" noChangeArrowheads="1"/>
          </p:cNvPicPr>
          <p:nvPr/>
        </p:nvPicPr>
        <p:blipFill>
          <a:blip r:embed="rId8" cstate="email">
            <a:extLst>
              <a:ext uri="{BEBA8EAE-BF5A-486C-A8C5-ECC9F3942E4B}">
                <a14:imgProps xmlns:a14="http://schemas.microsoft.com/office/drawing/2010/main">
                  <a14:imgLayer r:embed="rId10">
                    <a14:imgEffect>
                      <a14:backgroundRemoval t="3556" b="99556" l="1778" r="96000">
                        <a14:foregroundMark x1="6222" y1="82222" x2="6222" y2="82222"/>
                        <a14:foregroundMark x1="6222" y1="82222" x2="6222" y2="82222"/>
                        <a14:foregroundMark x1="2222" y1="83556" x2="2222" y2="83556"/>
                        <a14:foregroundMark x1="14222" y1="96000" x2="14222" y2="96000"/>
                        <a14:foregroundMark x1="13778" y1="99556" x2="13778" y2="99556"/>
                        <a14:foregroundMark x1="92889" y1="16889" x2="92889" y2="16889"/>
                        <a14:foregroundMark x1="94667" y1="13333" x2="94667" y2="13333"/>
                        <a14:foregroundMark x1="96000" y1="12444" x2="96000" y2="12444"/>
                        <a14:foregroundMark x1="86667" y1="7111" x2="86667" y2="7111"/>
                        <a14:foregroundMark x1="29778" y1="3556" x2="29778" y2="3556"/>
                      </a14:backgroundRemoval>
                    </a14:imgEffect>
                  </a14:imgLayer>
                </a14:imgProps>
              </a:ext>
              <a:ext uri="{28A0092B-C50C-407E-A947-70E740481C1C}">
                <a14:useLocalDpi xmlns:a14="http://schemas.microsoft.com/office/drawing/2010/main"/>
              </a:ext>
            </a:extLst>
          </a:blip>
          <a:srcRect/>
          <a:stretch>
            <a:fillRect/>
          </a:stretch>
        </p:blipFill>
        <p:spPr bwMode="auto">
          <a:xfrm>
            <a:off x="6119221" y="3723797"/>
            <a:ext cx="395544" cy="395544"/>
          </a:xfrm>
          <a:prstGeom prst="rect">
            <a:avLst/>
          </a:prstGeom>
          <a:noFill/>
          <a:extLst>
            <a:ext uri="{909E8E84-426E-40DD-AFC4-6F175D3DCCD1}">
              <a14:hiddenFill xmlns:a14="http://schemas.microsoft.com/office/drawing/2010/main">
                <a:solidFill>
                  <a:srgbClr val="FFFFFF"/>
                </a:solidFill>
              </a14:hiddenFill>
            </a:ext>
          </a:extLst>
        </p:spPr>
      </p:pic>
      <p:sp>
        <p:nvSpPr>
          <p:cNvPr id="141" name="TextBox 140">
            <a:extLst>
              <a:ext uri="{FF2B5EF4-FFF2-40B4-BE49-F238E27FC236}">
                <a16:creationId xmlns:a16="http://schemas.microsoft.com/office/drawing/2014/main" id="{638E86C7-3D2F-EF42-BAD4-FBC49C332F32}"/>
              </a:ext>
            </a:extLst>
          </p:cNvPr>
          <p:cNvSpPr txBox="1"/>
          <p:nvPr/>
        </p:nvSpPr>
        <p:spPr>
          <a:xfrm>
            <a:off x="6576959" y="3886277"/>
            <a:ext cx="1844544" cy="344710"/>
          </a:xfrm>
          <a:prstGeom prst="rect">
            <a:avLst/>
          </a:prstGeom>
          <a:noFill/>
        </p:spPr>
        <p:txBody>
          <a:bodyPr wrap="none" rtlCol="0">
            <a:spAutoFit/>
          </a:bodyPr>
          <a:lstStyle/>
          <a:p>
            <a:r>
              <a:rPr lang="en-US" sz="2000" dirty="0">
                <a:latin typeface="Calibri" panose="020F0502020204030204" pitchFamily="34" charset="0"/>
              </a:rPr>
              <a:t>Node 1, offset 3</a:t>
            </a:r>
          </a:p>
        </p:txBody>
      </p:sp>
      <p:sp>
        <p:nvSpPr>
          <p:cNvPr id="2" name="TextBox 1">
            <a:extLst>
              <a:ext uri="{FF2B5EF4-FFF2-40B4-BE49-F238E27FC236}">
                <a16:creationId xmlns:a16="http://schemas.microsoft.com/office/drawing/2014/main" id="{7C630F12-A352-2A47-9C4B-483942E5F95A}"/>
              </a:ext>
            </a:extLst>
          </p:cNvPr>
          <p:cNvSpPr txBox="1"/>
          <p:nvPr/>
        </p:nvSpPr>
        <p:spPr>
          <a:xfrm>
            <a:off x="13003" y="5863046"/>
            <a:ext cx="6518451" cy="395173"/>
          </a:xfrm>
          <a:prstGeom prst="rect">
            <a:avLst/>
          </a:prstGeom>
          <a:noFill/>
        </p:spPr>
        <p:txBody>
          <a:bodyPr wrap="none" rtlCol="0">
            <a:spAutoFit/>
          </a:bodyPr>
          <a:lstStyle/>
          <a:p>
            <a:r>
              <a:rPr lang="en-US" sz="2400" b="1" dirty="0">
                <a:latin typeface="Calibri" panose="020F0502020204030204" pitchFamily="34" charset="0"/>
              </a:rPr>
              <a:t>Theorem 1</a:t>
            </a:r>
            <a:r>
              <a:rPr lang="en-US" sz="2400" dirty="0">
                <a:latin typeface="Calibri" panose="020F0502020204030204" pitchFamily="34" charset="0"/>
              </a:rPr>
              <a:t>: </a:t>
            </a:r>
            <a:r>
              <a:rPr lang="en-US" sz="2400" dirty="0" err="1">
                <a:latin typeface="Calibri" panose="020F0502020204030204" pitchFamily="34" charset="0"/>
              </a:rPr>
              <a:t>Memoizing</a:t>
            </a:r>
            <a:r>
              <a:rPr lang="en-US" sz="2400" dirty="0">
                <a:latin typeface="Calibri" panose="020F0502020204030204" pitchFamily="34" charset="0"/>
              </a:rPr>
              <a:t> visits to every vertex yields</a:t>
            </a:r>
          </a:p>
        </p:txBody>
      </p:sp>
      <p:grpSp>
        <p:nvGrpSpPr>
          <p:cNvPr id="17" name="Complexity">
            <a:extLst>
              <a:ext uri="{FF2B5EF4-FFF2-40B4-BE49-F238E27FC236}">
                <a16:creationId xmlns:a16="http://schemas.microsoft.com/office/drawing/2014/main" id="{C2E3A0EE-5643-D34E-8BDF-9A6A225EFEB9}"/>
              </a:ext>
            </a:extLst>
          </p:cNvPr>
          <p:cNvGrpSpPr/>
          <p:nvPr/>
        </p:nvGrpSpPr>
        <p:grpSpPr>
          <a:xfrm>
            <a:off x="6531454" y="5666423"/>
            <a:ext cx="2693044" cy="846247"/>
            <a:chOff x="6531454" y="5666423"/>
            <a:chExt cx="2693044" cy="846247"/>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9B4A3C9-FACC-EE40-921C-B20A4DFA9080}"/>
                    </a:ext>
                  </a:extLst>
                </p:cNvPr>
                <p:cNvSpPr/>
                <p:nvPr/>
              </p:nvSpPr>
              <p:spPr>
                <a:xfrm>
                  <a:off x="6577235" y="5666423"/>
                  <a:ext cx="2597762" cy="394210"/>
                </a:xfrm>
                <a:prstGeom prst="rect">
                  <a:avLst/>
                </a:prstGeom>
              </p:spPr>
              <p:txBody>
                <a:bodyPr wrap="none">
                  <a:spAutoFit/>
                </a:bodyPr>
                <a:lstStyle/>
                <a:p>
                  <a14:m>
                    <m:oMath xmlns:m="http://schemas.openxmlformats.org/officeDocument/2006/math">
                      <m:r>
                        <a:rPr lang="en-US" sz="2400" b="0" i="1" smtClean="0">
                          <a:latin typeface="Cambria Math" panose="02040503050406030204" pitchFamily="18" charset="0"/>
                          <a:ea typeface="Cambria Math" panose="02040503050406030204" pitchFamily="18" charset="0"/>
                        </a:rPr>
                        <m:t>𝑂</m:t>
                      </m:r>
                      <m:r>
                        <a:rPr lang="en-US" sz="2400" b="0" i="1" smtClean="0">
                          <a:latin typeface="Cambria Math" panose="02040503050406030204" pitchFamily="18" charset="0"/>
                          <a:ea typeface="Cambria Math" panose="02040503050406030204" pitchFamily="18" charset="0"/>
                        </a:rPr>
                        <m:t>(</m:t>
                      </m:r>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𝑄</m:t>
                          </m:r>
                        </m:e>
                      </m:d>
                      <m:r>
                        <a:rPr lang="en-US" sz="2400" b="0" i="1" baseline="30000"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m:t>
                      </m:r>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𝑤</m:t>
                          </m:r>
                        </m:e>
                      </m:d>
                      <m:r>
                        <a:rPr lang="en-US" sz="2400" b="0" i="1" smtClean="0">
                          <a:latin typeface="Cambria Math" panose="02040503050406030204" pitchFamily="18" charset="0"/>
                          <a:ea typeface="Cambria Math" panose="02040503050406030204" pitchFamily="18" charset="0"/>
                        </a:rPr>
                        <m:t>)</m:t>
                      </m:r>
                    </m:oMath>
                  </a14:m>
                  <a:r>
                    <a:rPr lang="en-US" sz="2400" dirty="0">
                      <a:latin typeface="Calibri" panose="020F0502020204030204" pitchFamily="34" charset="0"/>
                    </a:rPr>
                    <a:t> time</a:t>
                  </a:r>
                </a:p>
              </p:txBody>
            </p:sp>
          </mc:Choice>
          <mc:Fallback xmlns="">
            <p:sp>
              <p:nvSpPr>
                <p:cNvPr id="5" name="Rectangle 4">
                  <a:extLst>
                    <a:ext uri="{FF2B5EF4-FFF2-40B4-BE49-F238E27FC236}">
                      <a16:creationId xmlns:a16="http://schemas.microsoft.com/office/drawing/2014/main" id="{19B4A3C9-FACC-EE40-921C-B20A4DFA9080}"/>
                    </a:ext>
                  </a:extLst>
                </p:cNvPr>
                <p:cNvSpPr>
                  <a:spLocks noRot="1" noChangeAspect="1" noMove="1" noResize="1" noEditPoints="1" noAdjustHandles="1" noChangeArrowheads="1" noChangeShapeType="1" noTextEdit="1"/>
                </p:cNvSpPr>
                <p:nvPr/>
              </p:nvSpPr>
              <p:spPr>
                <a:xfrm>
                  <a:off x="6577235" y="5666423"/>
                  <a:ext cx="2597762" cy="394210"/>
                </a:xfrm>
                <a:prstGeom prst="rect">
                  <a:avLst/>
                </a:prstGeom>
                <a:blipFill>
                  <a:blip r:embed="rId11"/>
                  <a:stretch>
                    <a:fillRect l="-488" t="-25000" r="-488"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9EB190DE-6BEF-C54F-B2C7-E570A5839F05}"/>
                    </a:ext>
                  </a:extLst>
                </p:cNvPr>
                <p:cNvSpPr/>
                <p:nvPr/>
              </p:nvSpPr>
              <p:spPr>
                <a:xfrm>
                  <a:off x="6588264" y="6118460"/>
                  <a:ext cx="2636234" cy="394210"/>
                </a:xfrm>
                <a:prstGeom prst="rect">
                  <a:avLst/>
                </a:prstGeom>
              </p:spPr>
              <p:txBody>
                <a:bodyPr wrap="none">
                  <a:spAutoFit/>
                </a:bodyPr>
                <a:lstStyle/>
                <a:p>
                  <a14:m>
                    <m:oMath xmlns:m="http://schemas.openxmlformats.org/officeDocument/2006/math">
                      <m:r>
                        <a:rPr lang="en-US" sz="2400" b="0" i="1" smtClean="0">
                          <a:latin typeface="Cambria Math" panose="02040503050406030204" pitchFamily="18" charset="0"/>
                          <a:ea typeface="Cambria Math" panose="02040503050406030204" pitchFamily="18" charset="0"/>
                        </a:rPr>
                        <m:t>𝑂</m:t>
                      </m:r>
                      <m:r>
                        <a:rPr lang="en-US" sz="2400" b="0" i="1" smtClean="0">
                          <a:latin typeface="Cambria Math" panose="02040503050406030204" pitchFamily="18" charset="0"/>
                          <a:ea typeface="Cambria Math" panose="02040503050406030204" pitchFamily="18" charset="0"/>
                        </a:rPr>
                        <m:t>(</m:t>
                      </m:r>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𝑄</m:t>
                          </m:r>
                        </m:e>
                      </m:d>
                      <m:r>
                        <a:rPr lang="en-US" sz="2400" b="0" i="1" smtClean="0">
                          <a:latin typeface="Cambria Math" panose="02040503050406030204" pitchFamily="18" charset="0"/>
                          <a:ea typeface="Cambria Math" panose="02040503050406030204" pitchFamily="18" charset="0"/>
                        </a:rPr>
                        <m:t> ∗</m:t>
                      </m:r>
                      <m:d>
                        <m:dPr>
                          <m:begChr m:val="|"/>
                          <m:endChr m:val="|"/>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𝑤</m:t>
                          </m:r>
                        </m:e>
                      </m:d>
                      <m:r>
                        <a:rPr lang="en-US" sz="2400" b="0" i="1" smtClean="0">
                          <a:latin typeface="Cambria Math" panose="02040503050406030204" pitchFamily="18" charset="0"/>
                          <a:ea typeface="Cambria Math" panose="02040503050406030204" pitchFamily="18" charset="0"/>
                        </a:rPr>
                        <m:t>)</m:t>
                      </m:r>
                    </m:oMath>
                  </a14:m>
                  <a:r>
                    <a:rPr lang="en-US" sz="2400" dirty="0">
                      <a:latin typeface="Calibri" panose="020F0502020204030204" pitchFamily="34" charset="0"/>
                    </a:rPr>
                    <a:t> space</a:t>
                  </a:r>
                </a:p>
              </p:txBody>
            </p:sp>
          </mc:Choice>
          <mc:Fallback xmlns="">
            <p:sp>
              <p:nvSpPr>
                <p:cNvPr id="79" name="Rectangle 78">
                  <a:extLst>
                    <a:ext uri="{FF2B5EF4-FFF2-40B4-BE49-F238E27FC236}">
                      <a16:creationId xmlns:a16="http://schemas.microsoft.com/office/drawing/2014/main" id="{9EB190DE-6BEF-C54F-B2C7-E570A5839F05}"/>
                    </a:ext>
                  </a:extLst>
                </p:cNvPr>
                <p:cNvSpPr>
                  <a:spLocks noRot="1" noChangeAspect="1" noMove="1" noResize="1" noEditPoints="1" noAdjustHandles="1" noChangeArrowheads="1" noChangeShapeType="1" noTextEdit="1"/>
                </p:cNvSpPr>
                <p:nvPr/>
              </p:nvSpPr>
              <p:spPr>
                <a:xfrm>
                  <a:off x="6588264" y="6118460"/>
                  <a:ext cx="2636234" cy="394210"/>
                </a:xfrm>
                <a:prstGeom prst="rect">
                  <a:avLst/>
                </a:prstGeom>
                <a:blipFill>
                  <a:blip r:embed="rId12"/>
                  <a:stretch>
                    <a:fillRect l="-481" t="-28125" r="-2885" b="-31250"/>
                  </a:stretch>
                </a:blipFill>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7E5D37E7-EAC4-F140-A549-58CCEEA9A4DF}"/>
                </a:ext>
              </a:extLst>
            </p:cNvPr>
            <p:cNvCxnSpPr>
              <a:cxnSpLocks/>
              <a:stCxn id="2" idx="3"/>
            </p:cNvCxnSpPr>
            <p:nvPr/>
          </p:nvCxnSpPr>
          <p:spPr bwMode="auto">
            <a:xfrm flipV="1">
              <a:off x="6531454" y="5969001"/>
              <a:ext cx="123346" cy="91632"/>
            </a:xfrm>
            <a:prstGeom prst="line">
              <a:avLst/>
            </a:prstGeom>
            <a:noFill/>
            <a:ln w="9525" cap="flat" cmpd="sng" algn="ctr">
              <a:solidFill>
                <a:schemeClr val="tx1"/>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09E4A9AD-3965-5C49-AAA7-71C17F524CF5}"/>
                </a:ext>
              </a:extLst>
            </p:cNvPr>
            <p:cNvCxnSpPr>
              <a:cxnSpLocks/>
              <a:stCxn id="2" idx="3"/>
            </p:cNvCxnSpPr>
            <p:nvPr/>
          </p:nvCxnSpPr>
          <p:spPr bwMode="auto">
            <a:xfrm>
              <a:off x="6531454" y="6060633"/>
              <a:ext cx="123346" cy="105954"/>
            </a:xfrm>
            <a:prstGeom prst="line">
              <a:avLst/>
            </a:prstGeom>
            <a:noFill/>
            <a:ln w="9525" cap="flat" cmpd="sng" algn="ctr">
              <a:solidFill>
                <a:schemeClr val="tx1"/>
              </a:solidFill>
              <a:prstDash val="solid"/>
              <a:round/>
              <a:headEnd type="none" w="med" len="med"/>
              <a:tailEnd type="none" w="med" len="med"/>
            </a:ln>
            <a:effectLst/>
          </p:spPr>
        </p:cxnSp>
      </p:grpSp>
      <p:sp>
        <p:nvSpPr>
          <p:cNvPr id="16" name="TextBox 15">
            <a:extLst>
              <a:ext uri="{FF2B5EF4-FFF2-40B4-BE49-F238E27FC236}">
                <a16:creationId xmlns:a16="http://schemas.microsoft.com/office/drawing/2014/main" id="{02DC3D7C-2648-7743-8A4F-2364A51F73A3}"/>
              </a:ext>
            </a:extLst>
          </p:cNvPr>
          <p:cNvSpPr txBox="1"/>
          <p:nvPr/>
        </p:nvSpPr>
        <p:spPr>
          <a:xfrm>
            <a:off x="844861" y="6339902"/>
            <a:ext cx="3939605" cy="294248"/>
          </a:xfrm>
          <a:prstGeom prst="rect">
            <a:avLst/>
          </a:prstGeom>
          <a:noFill/>
        </p:spPr>
        <p:txBody>
          <a:bodyPr wrap="none" rtlCol="0">
            <a:spAutoFit/>
          </a:bodyPr>
          <a:lstStyle/>
          <a:p>
            <a:r>
              <a:rPr lang="en-US" i="1" dirty="0">
                <a:latin typeface="Calibri" panose="020F0502020204030204" pitchFamily="34" charset="0"/>
              </a:rPr>
              <a:t>Similar to Packrat Parsing for CFGs </a:t>
            </a:r>
            <a:r>
              <a:rPr lang="en-US" sz="1400" i="1" dirty="0">
                <a:latin typeface="Calibri" panose="020F0502020204030204" pitchFamily="34" charset="0"/>
              </a:rPr>
              <a:t>[Ford 2002]</a:t>
            </a:r>
            <a:endParaRPr lang="en-US" i="1" dirty="0">
              <a:latin typeface="Calibri" panose="020F0502020204030204" pitchFamily="34" charset="0"/>
            </a:endParaRPr>
          </a:p>
        </p:txBody>
      </p:sp>
      <p:grpSp>
        <p:nvGrpSpPr>
          <p:cNvPr id="18" name="Group 17">
            <a:extLst>
              <a:ext uri="{FF2B5EF4-FFF2-40B4-BE49-F238E27FC236}">
                <a16:creationId xmlns:a16="http://schemas.microsoft.com/office/drawing/2014/main" id="{CA6DF445-658F-5542-A795-4028A065437F}"/>
              </a:ext>
            </a:extLst>
          </p:cNvPr>
          <p:cNvGrpSpPr/>
          <p:nvPr/>
        </p:nvGrpSpPr>
        <p:grpSpPr>
          <a:xfrm>
            <a:off x="1057810" y="1115193"/>
            <a:ext cx="1194436" cy="545949"/>
            <a:chOff x="2913382" y="2082842"/>
            <a:chExt cx="1194436" cy="545949"/>
          </a:xfrm>
        </p:grpSpPr>
        <p:sp>
          <p:nvSpPr>
            <p:cNvPr id="87" name="Regex">
              <a:extLst>
                <a:ext uri="{FF2B5EF4-FFF2-40B4-BE49-F238E27FC236}">
                  <a16:creationId xmlns:a16="http://schemas.microsoft.com/office/drawing/2014/main" id="{5B8B3BE7-15E3-8946-8CA0-2541E27FB577}"/>
                </a:ext>
              </a:extLst>
            </p:cNvPr>
            <p:cNvSpPr/>
            <p:nvPr/>
          </p:nvSpPr>
          <p:spPr bwMode="auto">
            <a:xfrm>
              <a:off x="2913382" y="2082842"/>
              <a:ext cx="1194436" cy="545949"/>
            </a:xfrm>
            <a:prstGeom prst="ellipse">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2400" b="0" i="0" u="none" strike="noStrike" cap="none" normalizeH="0" baseline="0" dirty="0">
                <a:ln>
                  <a:noFill/>
                </a:ln>
                <a:solidFill>
                  <a:schemeClr val="tx1"/>
                </a:solidFill>
                <a:effectLst/>
                <a:latin typeface="Comic Sans MS" panose="030F0902030302020204" pitchFamily="66" charset="0"/>
              </a:endParaRPr>
            </a:p>
          </p:txBody>
        </p:sp>
        <p:sp>
          <p:nvSpPr>
            <p:cNvPr id="88" name="TextBox 87">
              <a:extLst>
                <a:ext uri="{FF2B5EF4-FFF2-40B4-BE49-F238E27FC236}">
                  <a16:creationId xmlns:a16="http://schemas.microsoft.com/office/drawing/2014/main" id="{73EEB493-F984-8A47-B118-53260E8CFCF8}"/>
                </a:ext>
              </a:extLst>
            </p:cNvPr>
            <p:cNvSpPr txBox="1"/>
            <p:nvPr/>
          </p:nvSpPr>
          <p:spPr>
            <a:xfrm>
              <a:off x="2979044" y="2198852"/>
              <a:ext cx="1063112" cy="395173"/>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/(a+)+/</a:t>
              </a:r>
            </a:p>
          </p:txBody>
        </p:sp>
      </p:grpSp>
      <p:pic>
        <p:nvPicPr>
          <p:cNvPr id="90" name="Engine" descr="Image result for locomotive cartoon">
            <a:extLst>
              <a:ext uri="{FF2B5EF4-FFF2-40B4-BE49-F238E27FC236}">
                <a16:creationId xmlns:a16="http://schemas.microsoft.com/office/drawing/2014/main" id="{470AEFC3-56F4-4D47-A414-C5E94E874326}"/>
              </a:ext>
            </a:extLst>
          </p:cNvPr>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585573" y="2365318"/>
            <a:ext cx="960494" cy="1036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741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36"/>
                                        </p:tgtEl>
                                        <p:attrNameLst>
                                          <p:attrName>style.visibility</p:attrName>
                                        </p:attrNameLst>
                                      </p:cBhvr>
                                      <p:to>
                                        <p:strVal val="hidden"/>
                                      </p:to>
                                    </p:set>
                                  </p:childTnLst>
                                </p:cTn>
                              </p:par>
                              <p:par>
                                <p:cTn id="77" presetID="9" presetClass="emph" presetSubtype="0" nodeType="withEffect">
                                  <p:stCondLst>
                                    <p:cond delay="0"/>
                                  </p:stCondLst>
                                  <p:childTnLst>
                                    <p:set>
                                      <p:cBhvr>
                                        <p:cTn id="78" dur="indefinite"/>
                                        <p:tgtEl>
                                          <p:spTgt spid="95"/>
                                        </p:tgtEl>
                                        <p:attrNameLst>
                                          <p:attrName>style.opacity</p:attrName>
                                        </p:attrNameLst>
                                      </p:cBhvr>
                                      <p:to>
                                        <p:strVal val="0.5"/>
                                      </p:to>
                                    </p:set>
                                    <p:animEffect filter="image" prLst="opacity: 0.5">
                                      <p:cBhvr rctx="IE">
                                        <p:cTn id="79" dur="indefinite"/>
                                        <p:tgtEl>
                                          <p:spTgt spid="95"/>
                                        </p:tgtEl>
                                      </p:cBhvr>
                                    </p:animEffect>
                                  </p:childTnLst>
                                </p:cTn>
                              </p:par>
                              <p:par>
                                <p:cTn id="80" presetID="9" presetClass="emph" presetSubtype="0" nodeType="withEffect">
                                  <p:stCondLst>
                                    <p:cond delay="0"/>
                                  </p:stCondLst>
                                  <p:childTnLst>
                                    <p:set>
                                      <p:cBhvr>
                                        <p:cTn id="81" dur="indefinite"/>
                                        <p:tgtEl>
                                          <p:spTgt spid="98"/>
                                        </p:tgtEl>
                                        <p:attrNameLst>
                                          <p:attrName>style.opacity</p:attrName>
                                        </p:attrNameLst>
                                      </p:cBhvr>
                                      <p:to>
                                        <p:strVal val="0.5"/>
                                      </p:to>
                                    </p:set>
                                    <p:animEffect filter="image" prLst="opacity: 0.5">
                                      <p:cBhvr rctx="IE">
                                        <p:cTn id="82" dur="indefinite"/>
                                        <p:tgtEl>
                                          <p:spTgt spid="98"/>
                                        </p:tgtEl>
                                      </p:cBhvr>
                                    </p:animEffect>
                                  </p:childTnLst>
                                </p:cTn>
                              </p:par>
                              <p:par>
                                <p:cTn id="83" presetID="9" presetClass="emph" presetSubtype="0" nodeType="withEffect">
                                  <p:stCondLst>
                                    <p:cond delay="0"/>
                                  </p:stCondLst>
                                  <p:childTnLst>
                                    <p:set>
                                      <p:cBhvr>
                                        <p:cTn id="84" dur="indefinite"/>
                                        <p:tgtEl>
                                          <p:spTgt spid="101"/>
                                        </p:tgtEl>
                                        <p:attrNameLst>
                                          <p:attrName>style.opacity</p:attrName>
                                        </p:attrNameLst>
                                      </p:cBhvr>
                                      <p:to>
                                        <p:strVal val="0.5"/>
                                      </p:to>
                                    </p:set>
                                    <p:animEffect filter="image" prLst="opacity: 0.5">
                                      <p:cBhvr rctx="IE">
                                        <p:cTn id="85" dur="indefinite"/>
                                        <p:tgtEl>
                                          <p:spTgt spid="101"/>
                                        </p:tgtEl>
                                      </p:cBhvr>
                                    </p:animEffect>
                                  </p:childTnLst>
                                </p:cTn>
                              </p:par>
                              <p:par>
                                <p:cTn id="86" presetID="9" presetClass="emph" presetSubtype="0" nodeType="withEffect">
                                  <p:stCondLst>
                                    <p:cond delay="0"/>
                                  </p:stCondLst>
                                  <p:childTnLst>
                                    <p:set>
                                      <p:cBhvr>
                                        <p:cTn id="87" dur="indefinite"/>
                                        <p:tgtEl>
                                          <p:spTgt spid="104"/>
                                        </p:tgtEl>
                                        <p:attrNameLst>
                                          <p:attrName>style.opacity</p:attrName>
                                        </p:attrNameLst>
                                      </p:cBhvr>
                                      <p:to>
                                        <p:strVal val="0.5"/>
                                      </p:to>
                                    </p:set>
                                    <p:animEffect filter="image" prLst="opacity: 0.5">
                                      <p:cBhvr rctx="IE">
                                        <p:cTn id="88" dur="indefinite"/>
                                        <p:tgtEl>
                                          <p:spTgt spid="104"/>
                                        </p:tgtEl>
                                      </p:cBhvr>
                                    </p:animEffect>
                                  </p:childTnLst>
                                </p:cTn>
                              </p:par>
                              <p:par>
                                <p:cTn id="89" presetID="9" presetClass="emph" presetSubtype="0" grpId="2" nodeType="withEffect">
                                  <p:stCondLst>
                                    <p:cond delay="0"/>
                                  </p:stCondLst>
                                  <p:childTnLst>
                                    <p:set>
                                      <p:cBhvr>
                                        <p:cTn id="90" dur="indefinite"/>
                                        <p:tgtEl>
                                          <p:spTgt spid="106"/>
                                        </p:tgtEl>
                                        <p:attrNameLst>
                                          <p:attrName>style.opacity</p:attrName>
                                        </p:attrNameLst>
                                      </p:cBhvr>
                                      <p:to>
                                        <p:strVal val="0.5"/>
                                      </p:to>
                                    </p:set>
                                    <p:animEffect filter="image" prLst="opacity: 0.5">
                                      <p:cBhvr rctx="IE">
                                        <p:cTn id="91" dur="indefinite"/>
                                        <p:tgtEl>
                                          <p:spTgt spid="106"/>
                                        </p:tgtEl>
                                      </p:cBhvr>
                                    </p:animEffect>
                                  </p:childTnLst>
                                </p:cTn>
                              </p:par>
                              <p:par>
                                <p:cTn id="92" presetID="9" presetClass="emph" presetSubtype="0" nodeType="withEffect">
                                  <p:stCondLst>
                                    <p:cond delay="0"/>
                                  </p:stCondLst>
                                  <p:childTnLst>
                                    <p:set>
                                      <p:cBhvr>
                                        <p:cTn id="93" dur="indefinite"/>
                                        <p:tgtEl>
                                          <p:spTgt spid="108"/>
                                        </p:tgtEl>
                                        <p:attrNameLst>
                                          <p:attrName>style.opacity</p:attrName>
                                        </p:attrNameLst>
                                      </p:cBhvr>
                                      <p:to>
                                        <p:strVal val="0.5"/>
                                      </p:to>
                                    </p:set>
                                    <p:animEffect filter="image" prLst="opacity: 0.5">
                                      <p:cBhvr rctx="IE">
                                        <p:cTn id="94" dur="indefinite"/>
                                        <p:tgtEl>
                                          <p:spTgt spid="108"/>
                                        </p:tgtEl>
                                      </p:cBhvr>
                                    </p:animEffect>
                                  </p:childTnLst>
                                </p:cTn>
                              </p:par>
                              <p:par>
                                <p:cTn id="95" presetID="9" presetClass="emph" presetSubtype="0" nodeType="withEffect">
                                  <p:stCondLst>
                                    <p:cond delay="0"/>
                                  </p:stCondLst>
                                  <p:childTnLst>
                                    <p:set>
                                      <p:cBhvr>
                                        <p:cTn id="96" dur="indefinite"/>
                                        <p:tgtEl>
                                          <p:spTgt spid="111"/>
                                        </p:tgtEl>
                                        <p:attrNameLst>
                                          <p:attrName>style.opacity</p:attrName>
                                        </p:attrNameLst>
                                      </p:cBhvr>
                                      <p:to>
                                        <p:strVal val="0.5"/>
                                      </p:to>
                                    </p:set>
                                    <p:animEffect filter="image" prLst="opacity: 0.5">
                                      <p:cBhvr rctx="IE">
                                        <p:cTn id="97" dur="indefinite"/>
                                        <p:tgtEl>
                                          <p:spTgt spid="111"/>
                                        </p:tgtEl>
                                      </p:cBhvr>
                                    </p:animEffect>
                                  </p:childTnLst>
                                </p:cTn>
                              </p:par>
                              <p:par>
                                <p:cTn id="98" presetID="9" presetClass="emph" presetSubtype="0" nodeType="withEffect">
                                  <p:stCondLst>
                                    <p:cond delay="0"/>
                                  </p:stCondLst>
                                  <p:childTnLst>
                                    <p:set>
                                      <p:cBhvr>
                                        <p:cTn id="99" dur="indefinite"/>
                                        <p:tgtEl>
                                          <p:spTgt spid="114"/>
                                        </p:tgtEl>
                                        <p:attrNameLst>
                                          <p:attrName>style.opacity</p:attrName>
                                        </p:attrNameLst>
                                      </p:cBhvr>
                                      <p:to>
                                        <p:strVal val="0.5"/>
                                      </p:to>
                                    </p:set>
                                    <p:animEffect filter="image" prLst="opacity: 0.5">
                                      <p:cBhvr rctx="IE">
                                        <p:cTn id="100" dur="indefinite"/>
                                        <p:tgtEl>
                                          <p:spTgt spid="114"/>
                                        </p:tgtEl>
                                      </p:cBhvr>
                                    </p:animEffect>
                                  </p:childTnLst>
                                </p:cTn>
                              </p:par>
                              <p:par>
                                <p:cTn id="101" presetID="9" presetClass="emph" presetSubtype="0" nodeType="withEffect">
                                  <p:stCondLst>
                                    <p:cond delay="0"/>
                                  </p:stCondLst>
                                  <p:childTnLst>
                                    <p:set>
                                      <p:cBhvr>
                                        <p:cTn id="102" dur="indefinite"/>
                                        <p:tgtEl>
                                          <p:spTgt spid="117"/>
                                        </p:tgtEl>
                                        <p:attrNameLst>
                                          <p:attrName>style.opacity</p:attrName>
                                        </p:attrNameLst>
                                      </p:cBhvr>
                                      <p:to>
                                        <p:strVal val="0.5"/>
                                      </p:to>
                                    </p:set>
                                    <p:animEffect filter="image" prLst="opacity: 0.5">
                                      <p:cBhvr rctx="IE">
                                        <p:cTn id="103" dur="indefinite"/>
                                        <p:tgtEl>
                                          <p:spTgt spid="117"/>
                                        </p:tgtEl>
                                      </p:cBhvr>
                                    </p:animEffect>
                                  </p:childTnLst>
                                </p:cTn>
                              </p:par>
                              <p:par>
                                <p:cTn id="104" presetID="9" presetClass="emph" presetSubtype="0" grpId="2" nodeType="withEffect">
                                  <p:stCondLst>
                                    <p:cond delay="0"/>
                                  </p:stCondLst>
                                  <p:childTnLst>
                                    <p:set>
                                      <p:cBhvr>
                                        <p:cTn id="105" dur="indefinite"/>
                                        <p:tgtEl>
                                          <p:spTgt spid="121"/>
                                        </p:tgtEl>
                                        <p:attrNameLst>
                                          <p:attrName>style.opacity</p:attrName>
                                        </p:attrNameLst>
                                      </p:cBhvr>
                                      <p:to>
                                        <p:strVal val="0.5"/>
                                      </p:to>
                                    </p:set>
                                    <p:animEffect filter="image" prLst="opacity: 0.5">
                                      <p:cBhvr rctx="IE">
                                        <p:cTn id="106" dur="indefinite"/>
                                        <p:tgtEl>
                                          <p:spTgt spid="121"/>
                                        </p:tgtEl>
                                      </p:cBhvr>
                                    </p:animEffect>
                                  </p:childTnLst>
                                </p:cTn>
                              </p:par>
                              <p:par>
                                <p:cTn id="107" presetID="9" presetClass="emph" presetSubtype="0" grpId="2" nodeType="withEffect">
                                  <p:stCondLst>
                                    <p:cond delay="0"/>
                                  </p:stCondLst>
                                  <p:childTnLst>
                                    <p:set>
                                      <p:cBhvr>
                                        <p:cTn id="108" dur="indefinite"/>
                                        <p:tgtEl>
                                          <p:spTgt spid="122"/>
                                        </p:tgtEl>
                                        <p:attrNameLst>
                                          <p:attrName>style.opacity</p:attrName>
                                        </p:attrNameLst>
                                      </p:cBhvr>
                                      <p:to>
                                        <p:strVal val="0.5"/>
                                      </p:to>
                                    </p:set>
                                    <p:animEffect filter="image" prLst="opacity: 0.5">
                                      <p:cBhvr rctx="IE">
                                        <p:cTn id="109" dur="indefinite"/>
                                        <p:tgtEl>
                                          <p:spTgt spid="122"/>
                                        </p:tgtEl>
                                      </p:cBhvr>
                                    </p:animEffect>
                                  </p:childTnLst>
                                </p:cTn>
                              </p:par>
                              <p:par>
                                <p:cTn id="110" presetID="9" presetClass="emph" presetSubtype="0" nodeType="withEffect">
                                  <p:stCondLst>
                                    <p:cond delay="0"/>
                                  </p:stCondLst>
                                  <p:childTnLst>
                                    <p:set>
                                      <p:cBhvr>
                                        <p:cTn id="111" dur="indefinite"/>
                                        <p:tgtEl>
                                          <p:spTgt spid="124"/>
                                        </p:tgtEl>
                                        <p:attrNameLst>
                                          <p:attrName>style.opacity</p:attrName>
                                        </p:attrNameLst>
                                      </p:cBhvr>
                                      <p:to>
                                        <p:strVal val="0.5"/>
                                      </p:to>
                                    </p:set>
                                    <p:animEffect filter="image" prLst="opacity: 0.5">
                                      <p:cBhvr rctx="IE">
                                        <p:cTn id="112" dur="indefinite"/>
                                        <p:tgtEl>
                                          <p:spTgt spid="124"/>
                                        </p:tgtEl>
                                      </p:cBhvr>
                                    </p:animEffect>
                                  </p:childTnLst>
                                </p:cTn>
                              </p:par>
                              <p:par>
                                <p:cTn id="113" presetID="9" presetClass="emph" presetSubtype="0" nodeType="withEffect">
                                  <p:stCondLst>
                                    <p:cond delay="0"/>
                                  </p:stCondLst>
                                  <p:childTnLst>
                                    <p:set>
                                      <p:cBhvr>
                                        <p:cTn id="114" dur="indefinite"/>
                                        <p:tgtEl>
                                          <p:spTgt spid="128"/>
                                        </p:tgtEl>
                                        <p:attrNameLst>
                                          <p:attrName>style.opacity</p:attrName>
                                        </p:attrNameLst>
                                      </p:cBhvr>
                                      <p:to>
                                        <p:strVal val="0.5"/>
                                      </p:to>
                                    </p:set>
                                    <p:animEffect filter="image" prLst="opacity: 0.5">
                                      <p:cBhvr rctx="IE">
                                        <p:cTn id="115" dur="indefinite"/>
                                        <p:tgtEl>
                                          <p:spTgt spid="128"/>
                                        </p:tgtEl>
                                      </p:cBhvr>
                                    </p:animEffect>
                                  </p:childTnLst>
                                </p:cTn>
                              </p:par>
                              <p:par>
                                <p:cTn id="116" presetID="9" presetClass="emph" presetSubtype="0" nodeType="withEffect">
                                  <p:stCondLst>
                                    <p:cond delay="0"/>
                                  </p:stCondLst>
                                  <p:childTnLst>
                                    <p:set>
                                      <p:cBhvr>
                                        <p:cTn id="117" dur="indefinite"/>
                                        <p:tgtEl>
                                          <p:spTgt spid="131"/>
                                        </p:tgtEl>
                                        <p:attrNameLst>
                                          <p:attrName>style.opacity</p:attrName>
                                        </p:attrNameLst>
                                      </p:cBhvr>
                                      <p:to>
                                        <p:strVal val="0.5"/>
                                      </p:to>
                                    </p:set>
                                    <p:animEffect filter="image" prLst="opacity: 0.5">
                                      <p:cBhvr rctx="IE">
                                        <p:cTn id="118" dur="indefinite"/>
                                        <p:tgtEl>
                                          <p:spTgt spid="131"/>
                                        </p:tgtEl>
                                      </p:cBhvr>
                                    </p:animEffect>
                                  </p:childTnLst>
                                </p:cTn>
                              </p:par>
                              <p:par>
                                <p:cTn id="119" presetID="9" presetClass="emph" presetSubtype="0" grpId="2" nodeType="withEffect">
                                  <p:stCondLst>
                                    <p:cond delay="0"/>
                                  </p:stCondLst>
                                  <p:childTnLst>
                                    <p:set>
                                      <p:cBhvr>
                                        <p:cTn id="120" dur="indefinite"/>
                                        <p:tgtEl>
                                          <p:spTgt spid="134"/>
                                        </p:tgtEl>
                                        <p:attrNameLst>
                                          <p:attrName>style.opacity</p:attrName>
                                        </p:attrNameLst>
                                      </p:cBhvr>
                                      <p:to>
                                        <p:strVal val="0.5"/>
                                      </p:to>
                                    </p:set>
                                    <p:animEffect filter="image" prLst="opacity: 0.5">
                                      <p:cBhvr rctx="IE">
                                        <p:cTn id="121" dur="indefinite"/>
                                        <p:tgtEl>
                                          <p:spTgt spid="134"/>
                                        </p:tgtEl>
                                      </p:cBhvr>
                                    </p:animEffect>
                                  </p:childTnLst>
                                </p:cTn>
                              </p:par>
                              <p:par>
                                <p:cTn id="122" presetID="9" presetClass="emph" presetSubtype="0" nodeType="withEffect">
                                  <p:stCondLst>
                                    <p:cond delay="0"/>
                                  </p:stCondLst>
                                  <p:childTnLst>
                                    <p:set>
                                      <p:cBhvr>
                                        <p:cTn id="123" dur="indefinite"/>
                                        <p:tgtEl>
                                          <p:spTgt spid="136"/>
                                        </p:tgtEl>
                                        <p:attrNameLst>
                                          <p:attrName>style.opacity</p:attrName>
                                        </p:attrNameLst>
                                      </p:cBhvr>
                                      <p:to>
                                        <p:strVal val="0.5"/>
                                      </p:to>
                                    </p:set>
                                    <p:animEffect filter="image" prLst="opacity: 0.5">
                                      <p:cBhvr rctx="IE">
                                        <p:cTn id="124" dur="indefinite"/>
                                        <p:tgtEl>
                                          <p:spTgt spid="136"/>
                                        </p:tgtEl>
                                      </p:cBhvr>
                                    </p:animEffect>
                                  </p:childTnLst>
                                </p:cTn>
                              </p:par>
                              <p:par>
                                <p:cTn id="125" presetID="9" presetClass="emph" presetSubtype="0" nodeType="withEffect">
                                  <p:stCondLst>
                                    <p:cond delay="0"/>
                                  </p:stCondLst>
                                  <p:childTnLst>
                                    <p:set>
                                      <p:cBhvr>
                                        <p:cTn id="126" dur="indefinite"/>
                                        <p:tgtEl>
                                          <p:spTgt spid="139"/>
                                        </p:tgtEl>
                                        <p:attrNameLst>
                                          <p:attrName>style.opacity</p:attrName>
                                        </p:attrNameLst>
                                      </p:cBhvr>
                                      <p:to>
                                        <p:strVal val="0.5"/>
                                      </p:to>
                                    </p:set>
                                    <p:animEffect filter="image" prLst="opacity: 0.5">
                                      <p:cBhvr rctx="IE">
                                        <p:cTn id="127" dur="indefinite"/>
                                        <p:tgtEl>
                                          <p:spTgt spid="139"/>
                                        </p:tgtEl>
                                      </p:cBhvr>
                                    </p:animEffect>
                                  </p:childTnLst>
                                </p:cTn>
                              </p:par>
                              <p:par>
                                <p:cTn id="128" presetID="9" presetClass="emph" presetSubtype="0" nodeType="withEffect">
                                  <p:stCondLst>
                                    <p:cond delay="0"/>
                                  </p:stCondLst>
                                  <p:childTnLst>
                                    <p:set>
                                      <p:cBhvr>
                                        <p:cTn id="129" dur="indefinite"/>
                                        <p:tgtEl>
                                          <p:spTgt spid="140"/>
                                        </p:tgtEl>
                                        <p:attrNameLst>
                                          <p:attrName>style.opacity</p:attrName>
                                        </p:attrNameLst>
                                      </p:cBhvr>
                                      <p:to>
                                        <p:strVal val="0.5"/>
                                      </p:to>
                                    </p:set>
                                    <p:animEffect filter="image" prLst="opacity: 0.5">
                                      <p:cBhvr rctx="IE">
                                        <p:cTn id="130" dur="indefinite"/>
                                        <p:tgtEl>
                                          <p:spTgt spid="140"/>
                                        </p:tgtEl>
                                      </p:cBhvr>
                                    </p:animEffect>
                                  </p:childTnLst>
                                </p:cTn>
                              </p:par>
                              <p:par>
                                <p:cTn id="131" presetID="9" presetClass="emph" presetSubtype="0" grpId="2" nodeType="withEffect">
                                  <p:stCondLst>
                                    <p:cond delay="0"/>
                                  </p:stCondLst>
                                  <p:childTnLst>
                                    <p:set>
                                      <p:cBhvr>
                                        <p:cTn id="132" dur="indefinite"/>
                                        <p:tgtEl>
                                          <p:spTgt spid="141"/>
                                        </p:tgtEl>
                                        <p:attrNameLst>
                                          <p:attrName>style.opacity</p:attrName>
                                        </p:attrNameLst>
                                      </p:cBhvr>
                                      <p:to>
                                        <p:strVal val="0.5"/>
                                      </p:to>
                                    </p:set>
                                    <p:animEffect filter="image" prLst="opacity: 0.5">
                                      <p:cBhvr rctx="IE">
                                        <p:cTn id="133" dur="indefinite"/>
                                        <p:tgtEl>
                                          <p:spTgt spid="141"/>
                                        </p:tgtEl>
                                      </p:cBhvr>
                                    </p:animEffect>
                                  </p:childTnLst>
                                </p:cTn>
                              </p:par>
                              <p:par>
                                <p:cTn id="134" presetID="9" presetClass="emph" presetSubtype="0" nodeType="withEffect">
                                  <p:stCondLst>
                                    <p:cond delay="0"/>
                                  </p:stCondLst>
                                  <p:childTnLst>
                                    <p:set>
                                      <p:cBhvr>
                                        <p:cTn id="135" dur="indefinite"/>
                                        <p:tgtEl>
                                          <p:spTgt spid="18"/>
                                        </p:tgtEl>
                                        <p:attrNameLst>
                                          <p:attrName>style.opacity</p:attrName>
                                        </p:attrNameLst>
                                      </p:cBhvr>
                                      <p:to>
                                        <p:strVal val="0.5"/>
                                      </p:to>
                                    </p:set>
                                    <p:animEffect filter="image" prLst="opacity: 0.5">
                                      <p:cBhvr rctx="IE">
                                        <p:cTn id="136" dur="indefinite"/>
                                        <p:tgtEl>
                                          <p:spTgt spid="18"/>
                                        </p:tgtEl>
                                      </p:cBhvr>
                                    </p:animEffect>
                                  </p:childTnLst>
                                </p:cTn>
                              </p:par>
                              <p:par>
                                <p:cTn id="137" presetID="9" presetClass="emph" presetSubtype="0" nodeType="withEffect">
                                  <p:stCondLst>
                                    <p:cond delay="0"/>
                                  </p:stCondLst>
                                  <p:childTnLst>
                                    <p:set>
                                      <p:cBhvr>
                                        <p:cTn id="138" dur="indefinite"/>
                                        <p:tgtEl>
                                          <p:spTgt spid="90"/>
                                        </p:tgtEl>
                                        <p:attrNameLst>
                                          <p:attrName>style.opacity</p:attrName>
                                        </p:attrNameLst>
                                      </p:cBhvr>
                                      <p:to>
                                        <p:strVal val="0.5"/>
                                      </p:to>
                                    </p:set>
                                    <p:animEffect filter="image" prLst="opacity: 0.5">
                                      <p:cBhvr rctx="IE">
                                        <p:cTn id="139" dur="indefinite"/>
                                        <p:tgtEl>
                                          <p:spTgt spid="90"/>
                                        </p:tgtEl>
                                      </p:cBhvr>
                                    </p:animEffect>
                                  </p:childTnLst>
                                </p:cTn>
                              </p:par>
                              <p:par>
                                <p:cTn id="140" presetID="1" presetClass="entr" presetSubtype="0" fill="hold" grpId="0" nodeType="withEffect">
                                  <p:stCondLst>
                                    <p:cond delay="0"/>
                                  </p:stCondLst>
                                  <p:childTnLst>
                                    <p:set>
                                      <p:cBhvr>
                                        <p:cTn id="141" dur="1" fill="hold">
                                          <p:stCondLst>
                                            <p:cond delay="0"/>
                                          </p:stCondLst>
                                        </p:cTn>
                                        <p:tgtEl>
                                          <p:spTgt spid="2"/>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17"/>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6" grpId="2" animBg="1"/>
      <p:bldP spid="121" grpId="0" animBg="1"/>
      <p:bldP spid="121" grpId="2" animBg="1"/>
      <p:bldP spid="122" grpId="0" animBg="1"/>
      <p:bldP spid="122" grpId="2" animBg="1"/>
      <p:bldP spid="134" grpId="0"/>
      <p:bldP spid="134" grpId="2"/>
      <p:bldP spid="141" grpId="0"/>
      <p:bldP spid="141" grpId="2"/>
      <p:bldP spid="2"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8F9E67-C980-BF49-A980-739CD5F5DF4B}"/>
              </a:ext>
            </a:extLst>
          </p:cNvPr>
          <p:cNvSpPr>
            <a:spLocks noGrp="1"/>
          </p:cNvSpPr>
          <p:nvPr>
            <p:ph type="title"/>
          </p:nvPr>
        </p:nvSpPr>
        <p:spPr/>
        <p:txBody>
          <a:bodyPr/>
          <a:lstStyle/>
          <a:p>
            <a:r>
              <a:rPr lang="en-US" i="1" dirty="0"/>
              <a:t>Prototype</a:t>
            </a:r>
            <a:r>
              <a:rPr lang="en-US" dirty="0"/>
              <a:t> – Time cost of full memoization</a:t>
            </a:r>
          </a:p>
        </p:txBody>
      </p:sp>
      <p:grpSp>
        <p:nvGrpSpPr>
          <p:cNvPr id="14" name="Linear time cxty - big">
            <a:extLst>
              <a:ext uri="{FF2B5EF4-FFF2-40B4-BE49-F238E27FC236}">
                <a16:creationId xmlns:a16="http://schemas.microsoft.com/office/drawing/2014/main" id="{8416274C-E43F-5E46-8E5C-D4D8AEF6456E}"/>
              </a:ext>
            </a:extLst>
          </p:cNvPr>
          <p:cNvGrpSpPr/>
          <p:nvPr/>
        </p:nvGrpSpPr>
        <p:grpSpPr>
          <a:xfrm>
            <a:off x="1327490" y="1223211"/>
            <a:ext cx="6489019" cy="4273532"/>
            <a:chOff x="277148" y="704330"/>
            <a:chExt cx="6489019" cy="4273532"/>
          </a:xfrm>
        </p:grpSpPr>
        <p:pic>
          <p:nvPicPr>
            <p:cNvPr id="8" name="Picture 12" descr="A close up of a map&#10;&#10;Description generated with high confidence">
              <a:extLst>
                <a:ext uri="{FF2B5EF4-FFF2-40B4-BE49-F238E27FC236}">
                  <a16:creationId xmlns:a16="http://schemas.microsoft.com/office/drawing/2014/main" id="{B6128547-B21A-8347-A412-1DE3D622C271}"/>
                </a:ext>
              </a:extLst>
            </p:cNvPr>
            <p:cNvPicPr>
              <a:picLocks noChangeAspect="1"/>
            </p:cNvPicPr>
            <p:nvPr/>
          </p:nvPicPr>
          <p:blipFill>
            <a:blip r:embed="rId3"/>
            <a:stretch>
              <a:fillRect/>
            </a:stretch>
          </p:blipFill>
          <p:spPr>
            <a:xfrm>
              <a:off x="277148" y="1276790"/>
              <a:ext cx="6489019" cy="3701072"/>
            </a:xfrm>
            <a:prstGeom prst="rect">
              <a:avLst/>
            </a:prstGeom>
            <a:noFill/>
          </p:spPr>
        </p:pic>
        <p:sp>
          <p:nvSpPr>
            <p:cNvPr id="9" name="TextBox 8">
              <a:extLst>
                <a:ext uri="{FF2B5EF4-FFF2-40B4-BE49-F238E27FC236}">
                  <a16:creationId xmlns:a16="http://schemas.microsoft.com/office/drawing/2014/main" id="{6A351453-4497-0D41-ACB9-2E77EC9249F0}"/>
                </a:ext>
              </a:extLst>
            </p:cNvPr>
            <p:cNvSpPr txBox="1"/>
            <p:nvPr/>
          </p:nvSpPr>
          <p:spPr>
            <a:xfrm>
              <a:off x="1722668" y="704330"/>
              <a:ext cx="4445832" cy="546560"/>
            </a:xfrm>
            <a:prstGeom prst="rect">
              <a:avLst/>
            </a:prstGeom>
            <a:noFill/>
          </p:spPr>
          <p:txBody>
            <a:bodyPr wrap="none" rtlCol="0">
              <a:spAutoFit/>
            </a:bodyPr>
            <a:lstStyle/>
            <a:p>
              <a:r>
                <a:rPr lang="en-US" sz="3600" dirty="0">
                  <a:latin typeface="Calibri" panose="020F0502020204030204" pitchFamily="34" charset="0"/>
                </a:rPr>
                <a:t>Linear time complexity</a:t>
              </a:r>
            </a:p>
          </p:txBody>
        </p:sp>
        <p:sp>
          <p:nvSpPr>
            <p:cNvPr id="13" name="TextBox 12">
              <a:extLst>
                <a:ext uri="{FF2B5EF4-FFF2-40B4-BE49-F238E27FC236}">
                  <a16:creationId xmlns:a16="http://schemas.microsoft.com/office/drawing/2014/main" id="{C70B5204-EC03-5C46-A333-39E83D8C273F}"/>
                </a:ext>
              </a:extLst>
            </p:cNvPr>
            <p:cNvSpPr txBox="1"/>
            <p:nvPr/>
          </p:nvSpPr>
          <p:spPr>
            <a:xfrm rot="16200000">
              <a:off x="-950624" y="2670996"/>
              <a:ext cx="2951642" cy="496098"/>
            </a:xfrm>
            <a:prstGeom prst="rect">
              <a:avLst/>
            </a:prstGeom>
            <a:solidFill>
              <a:schemeClr val="bg1"/>
            </a:solidFill>
          </p:spPr>
          <p:txBody>
            <a:bodyPr wrap="none" rtlCol="0">
              <a:spAutoFit/>
            </a:bodyPr>
            <a:lstStyle/>
            <a:p>
              <a:r>
                <a:rPr lang="en-US" sz="3200" dirty="0">
                  <a:latin typeface="Calibri" panose="020F0502020204030204" pitchFamily="34" charset="0"/>
                </a:rPr>
                <a:t>Number of steps</a:t>
              </a:r>
            </a:p>
          </p:txBody>
        </p:sp>
      </p:grpSp>
      <p:cxnSp>
        <p:nvCxnSpPr>
          <p:cNvPr id="28" name="Time: general trend arrow">
            <a:extLst>
              <a:ext uri="{FF2B5EF4-FFF2-40B4-BE49-F238E27FC236}">
                <a16:creationId xmlns:a16="http://schemas.microsoft.com/office/drawing/2014/main" id="{A1D8B885-4E36-4C4A-ADC9-0CDA6F75B1A1}"/>
              </a:ext>
            </a:extLst>
          </p:cNvPr>
          <p:cNvCxnSpPr/>
          <p:nvPr/>
        </p:nvCxnSpPr>
        <p:spPr bwMode="auto">
          <a:xfrm>
            <a:off x="5472664" y="2907756"/>
            <a:ext cx="981924" cy="1337775"/>
          </a:xfrm>
          <a:prstGeom prst="straightConnector1">
            <a:avLst/>
          </a:prstGeom>
          <a:noFill/>
          <a:ln w="57150" cap="flat" cmpd="sng" algn="ctr">
            <a:solidFill>
              <a:schemeClr val="tx1">
                <a:lumMod val="95000"/>
                <a:lumOff val="5000"/>
              </a:schemeClr>
            </a:solidFill>
            <a:prstDash val="solid"/>
            <a:round/>
            <a:headEnd type="none" w="med" len="med"/>
            <a:tailEnd type="triangle"/>
          </a:ln>
          <a:effectLst/>
        </p:spPr>
      </p:cxnSp>
      <p:sp>
        <p:nvSpPr>
          <p:cNvPr id="29" name="Time improvement">
            <a:extLst>
              <a:ext uri="{FF2B5EF4-FFF2-40B4-BE49-F238E27FC236}">
                <a16:creationId xmlns:a16="http://schemas.microsoft.com/office/drawing/2014/main" id="{2DFDB71B-D999-AA44-901C-AD15BD87B9E1}"/>
              </a:ext>
            </a:extLst>
          </p:cNvPr>
          <p:cNvSpPr txBox="1"/>
          <p:nvPr/>
        </p:nvSpPr>
        <p:spPr>
          <a:xfrm>
            <a:off x="5690216" y="2488055"/>
            <a:ext cx="3010183" cy="1480983"/>
          </a:xfrm>
          <a:prstGeom prst="rect">
            <a:avLst/>
          </a:prstGeom>
          <a:noFill/>
        </p:spPr>
        <p:txBody>
          <a:bodyPr wrap="none" rtlCol="0">
            <a:spAutoFit/>
          </a:bodyPr>
          <a:lstStyle/>
          <a:p>
            <a:r>
              <a:rPr lang="en-US" sz="3200" dirty="0">
                <a:latin typeface="Calibri" panose="020F0502020204030204" pitchFamily="34" charset="0"/>
              </a:rPr>
              <a:t>Exponential time</a:t>
            </a:r>
          </a:p>
          <a:p>
            <a:r>
              <a:rPr lang="en-US" sz="3200" dirty="0">
                <a:latin typeface="Calibri" panose="020F0502020204030204" pitchFamily="34" charset="0"/>
              </a:rPr>
              <a:t>      </a:t>
            </a:r>
            <a:endParaRPr lang="en-US" sz="3200" dirty="0">
              <a:latin typeface="Calibri" panose="020F0502020204030204" pitchFamily="34" charset="0"/>
              <a:sym typeface="Wingdings" pitchFamily="2" charset="2"/>
            </a:endParaRPr>
          </a:p>
          <a:p>
            <a:r>
              <a:rPr lang="en-US" sz="3200" dirty="0">
                <a:latin typeface="Calibri" panose="020F0502020204030204" pitchFamily="34" charset="0"/>
                <a:sym typeface="Wingdings" pitchFamily="2" charset="2"/>
              </a:rPr>
              <a:t>         Linear time</a:t>
            </a:r>
            <a:endParaRPr lang="en-US" sz="3200" dirty="0">
              <a:latin typeface="Calibri" panose="020F0502020204030204" pitchFamily="34" charset="0"/>
            </a:endParaRPr>
          </a:p>
        </p:txBody>
      </p:sp>
      <p:cxnSp>
        <p:nvCxnSpPr>
          <p:cNvPr id="30" name="Time improvement arrow">
            <a:extLst>
              <a:ext uri="{FF2B5EF4-FFF2-40B4-BE49-F238E27FC236}">
                <a16:creationId xmlns:a16="http://schemas.microsoft.com/office/drawing/2014/main" id="{F25DC717-009C-0643-ABCC-F11A429D5FD3}"/>
              </a:ext>
            </a:extLst>
          </p:cNvPr>
          <p:cNvCxnSpPr>
            <a:cxnSpLocks/>
          </p:cNvCxnSpPr>
          <p:nvPr/>
        </p:nvCxnSpPr>
        <p:spPr bwMode="auto">
          <a:xfrm>
            <a:off x="6979574" y="3003425"/>
            <a:ext cx="274764" cy="374340"/>
          </a:xfrm>
          <a:prstGeom prst="straightConnector1">
            <a:avLst/>
          </a:prstGeom>
          <a:noFill/>
          <a:ln w="57150" cap="flat" cmpd="sng" algn="ctr">
            <a:solidFill>
              <a:schemeClr val="tx1">
                <a:lumMod val="95000"/>
                <a:lumOff val="5000"/>
              </a:schemeClr>
            </a:solidFill>
            <a:prstDash val="solid"/>
            <a:round/>
            <a:headEnd type="none" w="med" len="med"/>
            <a:tailEnd type="triangle"/>
          </a:ln>
          <a:effectLst/>
        </p:spPr>
      </p:cxnSp>
      <p:sp>
        <p:nvSpPr>
          <p:cNvPr id="2" name="Rectangle 1">
            <a:extLst>
              <a:ext uri="{FF2B5EF4-FFF2-40B4-BE49-F238E27FC236}">
                <a16:creationId xmlns:a16="http://schemas.microsoft.com/office/drawing/2014/main" id="{A878CF08-9AF4-4844-BF18-2237DAFEF9C8}"/>
              </a:ext>
            </a:extLst>
          </p:cNvPr>
          <p:cNvSpPr/>
          <p:nvPr/>
        </p:nvSpPr>
        <p:spPr bwMode="auto">
          <a:xfrm>
            <a:off x="3140015" y="2122098"/>
            <a:ext cx="1035170" cy="3659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3" name="TextBox 2">
            <a:extLst>
              <a:ext uri="{FF2B5EF4-FFF2-40B4-BE49-F238E27FC236}">
                <a16:creationId xmlns:a16="http://schemas.microsoft.com/office/drawing/2014/main" id="{35A1FBF5-B094-384E-BDC8-888831ED965B}"/>
              </a:ext>
            </a:extLst>
          </p:cNvPr>
          <p:cNvSpPr txBox="1"/>
          <p:nvPr/>
        </p:nvSpPr>
        <p:spPr>
          <a:xfrm>
            <a:off x="3140015" y="2150114"/>
            <a:ext cx="1763881" cy="395173"/>
          </a:xfrm>
          <a:prstGeom prst="rect">
            <a:avLst/>
          </a:prstGeom>
          <a:noFill/>
        </p:spPr>
        <p:txBody>
          <a:bodyPr wrap="none" rtlCol="0">
            <a:spAutoFit/>
          </a:bodyPr>
          <a:lstStyle/>
          <a:p>
            <a:r>
              <a:rPr lang="en-US" sz="2400" dirty="0">
                <a:latin typeface="Calibri" panose="020F0502020204030204" pitchFamily="34" charset="0"/>
              </a:rPr>
              <a:t>Backtracking</a:t>
            </a:r>
          </a:p>
        </p:txBody>
      </p:sp>
      <p:grpSp>
        <p:nvGrpSpPr>
          <p:cNvPr id="5" name="Group 4">
            <a:extLst>
              <a:ext uri="{FF2B5EF4-FFF2-40B4-BE49-F238E27FC236}">
                <a16:creationId xmlns:a16="http://schemas.microsoft.com/office/drawing/2014/main" id="{B6E17FAB-C006-334E-8BB0-D6A577CD5AC0}"/>
              </a:ext>
            </a:extLst>
          </p:cNvPr>
          <p:cNvGrpSpPr/>
          <p:nvPr/>
        </p:nvGrpSpPr>
        <p:grpSpPr>
          <a:xfrm>
            <a:off x="3140015" y="2616895"/>
            <a:ext cx="2043940" cy="386530"/>
            <a:chOff x="3140015" y="2616895"/>
            <a:chExt cx="2043940" cy="386530"/>
          </a:xfrm>
        </p:grpSpPr>
        <p:sp>
          <p:nvSpPr>
            <p:cNvPr id="40" name="Rectangle 39">
              <a:extLst>
                <a:ext uri="{FF2B5EF4-FFF2-40B4-BE49-F238E27FC236}">
                  <a16:creationId xmlns:a16="http://schemas.microsoft.com/office/drawing/2014/main" id="{90DF2599-F2CF-4446-BB62-A2D5C3A88B2A}"/>
                </a:ext>
              </a:extLst>
            </p:cNvPr>
            <p:cNvSpPr/>
            <p:nvPr/>
          </p:nvSpPr>
          <p:spPr bwMode="auto">
            <a:xfrm>
              <a:off x="4813597" y="2664575"/>
              <a:ext cx="370358" cy="2548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35" name="Rectangle 34">
              <a:extLst>
                <a:ext uri="{FF2B5EF4-FFF2-40B4-BE49-F238E27FC236}">
                  <a16:creationId xmlns:a16="http://schemas.microsoft.com/office/drawing/2014/main" id="{9CCC942C-F109-914B-AD8A-C2639AFA5D25}"/>
                </a:ext>
              </a:extLst>
            </p:cNvPr>
            <p:cNvSpPr/>
            <p:nvPr/>
          </p:nvSpPr>
          <p:spPr bwMode="auto">
            <a:xfrm>
              <a:off x="3140015" y="2616895"/>
              <a:ext cx="1884269" cy="3865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sp>
        <p:nvSpPr>
          <p:cNvPr id="36" name="TextBox 35">
            <a:extLst>
              <a:ext uri="{FF2B5EF4-FFF2-40B4-BE49-F238E27FC236}">
                <a16:creationId xmlns:a16="http://schemas.microsoft.com/office/drawing/2014/main" id="{16AEED8E-E456-7A43-8771-8B7B572FC6D1}"/>
              </a:ext>
            </a:extLst>
          </p:cNvPr>
          <p:cNvSpPr txBox="1"/>
          <p:nvPr/>
        </p:nvSpPr>
        <p:spPr>
          <a:xfrm>
            <a:off x="3140015" y="2644911"/>
            <a:ext cx="1509837" cy="395173"/>
          </a:xfrm>
          <a:prstGeom prst="rect">
            <a:avLst/>
          </a:prstGeom>
          <a:noFill/>
        </p:spPr>
        <p:txBody>
          <a:bodyPr wrap="none" rtlCol="0">
            <a:spAutoFit/>
          </a:bodyPr>
          <a:lstStyle/>
          <a:p>
            <a:r>
              <a:rPr lang="en-US" sz="2400" dirty="0" err="1">
                <a:latin typeface="Calibri" panose="020F0502020204030204" pitchFamily="34" charset="0"/>
              </a:rPr>
              <a:t>Memoized</a:t>
            </a:r>
            <a:endParaRPr lang="en-US" sz="2400" dirty="0">
              <a:latin typeface="Calibri" panose="020F0502020204030204" pitchFamily="34" charset="0"/>
            </a:endParaRPr>
          </a:p>
        </p:txBody>
      </p:sp>
      <p:sp>
        <p:nvSpPr>
          <p:cNvPr id="16" name="Title 2">
            <a:extLst>
              <a:ext uri="{FF2B5EF4-FFF2-40B4-BE49-F238E27FC236}">
                <a16:creationId xmlns:a16="http://schemas.microsoft.com/office/drawing/2014/main" id="{766974C6-916D-C341-9FE0-E2894E90B3D9}"/>
              </a:ext>
            </a:extLst>
          </p:cNvPr>
          <p:cNvSpPr txBox="1">
            <a:spLocks/>
          </p:cNvSpPr>
          <p:nvPr/>
        </p:nvSpPr>
        <p:spPr bwMode="auto">
          <a:xfrm>
            <a:off x="129279" y="1497858"/>
            <a:ext cx="2126845" cy="638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3200" b="1">
                <a:ln>
                  <a:noFill/>
                </a:ln>
                <a:solidFill>
                  <a:schemeClr val="tx1"/>
                </a:solidFill>
                <a:latin typeface="Gill Sans MT" panose="020B0502020104020203" pitchFamily="34" charset="77"/>
                <a:ea typeface="+mj-ea"/>
                <a:cs typeface="+mj-cs"/>
              </a:defRPr>
            </a:lvl1pPr>
            <a:lvl2pPr algn="l" rtl="0" fontAlgn="base">
              <a:lnSpc>
                <a:spcPct val="90000"/>
              </a:lnSpc>
              <a:spcBef>
                <a:spcPct val="0"/>
              </a:spcBef>
              <a:spcAft>
                <a:spcPct val="0"/>
              </a:spcAft>
              <a:defRPr sz="3200" b="1">
                <a:solidFill>
                  <a:schemeClr val="bg1"/>
                </a:solidFill>
                <a:latin typeface="Arial" pitchFamily="34" charset="0"/>
                <a:cs typeface="Arial" pitchFamily="34" charset="0"/>
              </a:defRPr>
            </a:lvl2pPr>
            <a:lvl3pPr algn="l" rtl="0" fontAlgn="base">
              <a:lnSpc>
                <a:spcPct val="90000"/>
              </a:lnSpc>
              <a:spcBef>
                <a:spcPct val="0"/>
              </a:spcBef>
              <a:spcAft>
                <a:spcPct val="0"/>
              </a:spcAft>
              <a:defRPr sz="3200" b="1">
                <a:solidFill>
                  <a:schemeClr val="bg1"/>
                </a:solidFill>
                <a:latin typeface="Arial" pitchFamily="34" charset="0"/>
                <a:cs typeface="Arial" pitchFamily="34" charset="0"/>
              </a:defRPr>
            </a:lvl3pPr>
            <a:lvl4pPr algn="l" rtl="0" fontAlgn="base">
              <a:lnSpc>
                <a:spcPct val="90000"/>
              </a:lnSpc>
              <a:spcBef>
                <a:spcPct val="0"/>
              </a:spcBef>
              <a:spcAft>
                <a:spcPct val="0"/>
              </a:spcAft>
              <a:defRPr sz="3200" b="1">
                <a:solidFill>
                  <a:schemeClr val="bg1"/>
                </a:solidFill>
                <a:latin typeface="Arial" pitchFamily="34" charset="0"/>
                <a:cs typeface="Arial" pitchFamily="34" charset="0"/>
              </a:defRPr>
            </a:lvl4pPr>
            <a:lvl5pPr algn="l" rtl="0" fontAlgn="base">
              <a:lnSpc>
                <a:spcPct val="90000"/>
              </a:lnSpc>
              <a:spcBef>
                <a:spcPct val="0"/>
              </a:spcBef>
              <a:spcAft>
                <a:spcPct val="0"/>
              </a:spcAft>
              <a:defRPr sz="3200" b="1">
                <a:solidFill>
                  <a:schemeClr val="bg1"/>
                </a:solidFill>
                <a:latin typeface="Arial" pitchFamily="34" charset="0"/>
                <a:cs typeface="Arial" pitchFamily="34" charset="0"/>
              </a:defRPr>
            </a:lvl5pPr>
            <a:lvl6pPr marL="457200" algn="l" rtl="0" fontAlgn="base">
              <a:lnSpc>
                <a:spcPct val="90000"/>
              </a:lnSpc>
              <a:spcBef>
                <a:spcPct val="0"/>
              </a:spcBef>
              <a:spcAft>
                <a:spcPct val="0"/>
              </a:spcAft>
              <a:defRPr sz="3200" b="1">
                <a:solidFill>
                  <a:schemeClr val="bg1"/>
                </a:solidFill>
                <a:latin typeface="Arial" pitchFamily="34" charset="0"/>
                <a:cs typeface="Arial" pitchFamily="34" charset="0"/>
              </a:defRPr>
            </a:lvl6pPr>
            <a:lvl7pPr marL="914400" algn="l" rtl="0" fontAlgn="base">
              <a:lnSpc>
                <a:spcPct val="90000"/>
              </a:lnSpc>
              <a:spcBef>
                <a:spcPct val="0"/>
              </a:spcBef>
              <a:spcAft>
                <a:spcPct val="0"/>
              </a:spcAft>
              <a:defRPr sz="3200" b="1">
                <a:solidFill>
                  <a:schemeClr val="bg1"/>
                </a:solidFill>
                <a:latin typeface="Arial" pitchFamily="34" charset="0"/>
                <a:cs typeface="Arial" pitchFamily="34" charset="0"/>
              </a:defRPr>
            </a:lvl7pPr>
            <a:lvl8pPr marL="1371600" algn="l" rtl="0" fontAlgn="base">
              <a:lnSpc>
                <a:spcPct val="90000"/>
              </a:lnSpc>
              <a:spcBef>
                <a:spcPct val="0"/>
              </a:spcBef>
              <a:spcAft>
                <a:spcPct val="0"/>
              </a:spcAft>
              <a:defRPr sz="3200" b="1">
                <a:solidFill>
                  <a:schemeClr val="bg1"/>
                </a:solidFill>
                <a:latin typeface="Arial" pitchFamily="34" charset="0"/>
                <a:cs typeface="Arial" pitchFamily="34" charset="0"/>
              </a:defRPr>
            </a:lvl8pPr>
            <a:lvl9pPr marL="1828800" algn="l" rtl="0" fontAlgn="base">
              <a:lnSpc>
                <a:spcPct val="90000"/>
              </a:lnSpc>
              <a:spcBef>
                <a:spcPct val="0"/>
              </a:spcBef>
              <a:spcAft>
                <a:spcPct val="0"/>
              </a:spcAft>
              <a:defRPr sz="3200" b="1">
                <a:solidFill>
                  <a:schemeClr val="bg1"/>
                </a:solidFill>
                <a:latin typeface="Arial" pitchFamily="34" charset="0"/>
                <a:cs typeface="Arial" pitchFamily="34" charset="0"/>
              </a:defRPr>
            </a:lvl9pPr>
          </a:lstStyle>
          <a:p>
            <a:pPr>
              <a:buClrTx/>
              <a:buSzTx/>
              <a:buFontTx/>
            </a:pPr>
            <a:r>
              <a:rPr lang="en-US" sz="4000" b="0" i="1" kern="0" dirty="0">
                <a:latin typeface="Calibri" panose="020F0502020204030204" pitchFamily="34" charset="0"/>
              </a:rPr>
              <a:t>“aa…a!”</a:t>
            </a:r>
          </a:p>
        </p:txBody>
      </p:sp>
      <p:grpSp>
        <p:nvGrpSpPr>
          <p:cNvPr id="17" name="Group 16">
            <a:extLst>
              <a:ext uri="{FF2B5EF4-FFF2-40B4-BE49-F238E27FC236}">
                <a16:creationId xmlns:a16="http://schemas.microsoft.com/office/drawing/2014/main" id="{1589BD51-BCD6-7846-9C9F-84E0C2BCCF39}"/>
              </a:ext>
            </a:extLst>
          </p:cNvPr>
          <p:cNvGrpSpPr/>
          <p:nvPr/>
        </p:nvGrpSpPr>
        <p:grpSpPr>
          <a:xfrm>
            <a:off x="1327490" y="896347"/>
            <a:ext cx="1194436" cy="545949"/>
            <a:chOff x="2913382" y="2082842"/>
            <a:chExt cx="1194436" cy="545949"/>
          </a:xfrm>
        </p:grpSpPr>
        <p:sp>
          <p:nvSpPr>
            <p:cNvPr id="18" name="Regex">
              <a:extLst>
                <a:ext uri="{FF2B5EF4-FFF2-40B4-BE49-F238E27FC236}">
                  <a16:creationId xmlns:a16="http://schemas.microsoft.com/office/drawing/2014/main" id="{461FE0E3-E4E5-6C4C-8884-88DEF4D57191}"/>
                </a:ext>
              </a:extLst>
            </p:cNvPr>
            <p:cNvSpPr/>
            <p:nvPr/>
          </p:nvSpPr>
          <p:spPr bwMode="auto">
            <a:xfrm>
              <a:off x="2913382" y="2082842"/>
              <a:ext cx="1194436" cy="545949"/>
            </a:xfrm>
            <a:prstGeom prst="ellipse">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2400" b="0" i="0" u="none" strike="noStrike" cap="none" normalizeH="0" baseline="0" dirty="0">
                <a:ln>
                  <a:noFill/>
                </a:ln>
                <a:solidFill>
                  <a:schemeClr val="tx1"/>
                </a:solidFill>
                <a:effectLst/>
                <a:latin typeface="Comic Sans MS" panose="030F0902030302020204" pitchFamily="66" charset="0"/>
              </a:endParaRPr>
            </a:p>
          </p:txBody>
        </p:sp>
        <p:sp>
          <p:nvSpPr>
            <p:cNvPr id="19" name="TextBox 18">
              <a:extLst>
                <a:ext uri="{FF2B5EF4-FFF2-40B4-BE49-F238E27FC236}">
                  <a16:creationId xmlns:a16="http://schemas.microsoft.com/office/drawing/2014/main" id="{56288CD9-B569-8E41-A95E-C2D6D880E1C5}"/>
                </a:ext>
              </a:extLst>
            </p:cNvPr>
            <p:cNvSpPr txBox="1"/>
            <p:nvPr/>
          </p:nvSpPr>
          <p:spPr>
            <a:xfrm>
              <a:off x="2979044" y="2198852"/>
              <a:ext cx="1063112" cy="395173"/>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/(a+)+/</a:t>
              </a:r>
            </a:p>
          </p:txBody>
        </p:sp>
      </p:grpSp>
      <p:pic>
        <p:nvPicPr>
          <p:cNvPr id="20" name="Engine" descr="Image result for locomotive cartoon">
            <a:extLst>
              <a:ext uri="{FF2B5EF4-FFF2-40B4-BE49-F238E27FC236}">
                <a16:creationId xmlns:a16="http://schemas.microsoft.com/office/drawing/2014/main" id="{2413BBB1-D421-584F-AD8B-BF8EA0362450}"/>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277148" y="739997"/>
            <a:ext cx="960494" cy="1036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340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16"/>
                                        </p:tgtEl>
                                        <p:attrNameLst>
                                          <p:attrName>style.opacity</p:attrName>
                                        </p:attrNameLst>
                                      </p:cBhvr>
                                      <p:to>
                                        <p:strVal val="0.5"/>
                                      </p:to>
                                    </p:set>
                                    <p:animEffect filter="image" prLst="opacity: 0.5">
                                      <p:cBhvr rctx="IE">
                                        <p:cTn id="7" dur="indefinite"/>
                                        <p:tgtEl>
                                          <p:spTgt spid="16"/>
                                        </p:tgtEl>
                                      </p:cBhvr>
                                    </p:animEffect>
                                  </p:childTnLst>
                                </p:cTn>
                              </p:par>
                              <p:par>
                                <p:cTn id="8" presetID="9" presetClass="emph" presetSubtype="0" nodeType="withEffect">
                                  <p:stCondLst>
                                    <p:cond delay="0"/>
                                  </p:stCondLst>
                                  <p:childTnLst>
                                    <p:set>
                                      <p:cBhvr>
                                        <p:cTn id="9" dur="indefinite"/>
                                        <p:tgtEl>
                                          <p:spTgt spid="20"/>
                                        </p:tgtEl>
                                        <p:attrNameLst>
                                          <p:attrName>style.opacity</p:attrName>
                                        </p:attrNameLst>
                                      </p:cBhvr>
                                      <p:to>
                                        <p:strVal val="0.5"/>
                                      </p:to>
                                    </p:set>
                                    <p:animEffect filter="image" prLst="opacity: 0.5">
                                      <p:cBhvr rctx="IE">
                                        <p:cTn id="10" dur="indefinite"/>
                                        <p:tgtEl>
                                          <p:spTgt spid="20"/>
                                        </p:tgtEl>
                                      </p:cBhvr>
                                    </p:animEffect>
                                  </p:childTnLst>
                                </p:cTn>
                              </p:par>
                              <p:par>
                                <p:cTn id="11" presetID="9" presetClass="emph" presetSubtype="0" nodeType="withEffect">
                                  <p:stCondLst>
                                    <p:cond delay="0"/>
                                  </p:stCondLst>
                                  <p:childTnLst>
                                    <p:set>
                                      <p:cBhvr>
                                        <p:cTn id="12" dur="indefinite"/>
                                        <p:tgtEl>
                                          <p:spTgt spid="17"/>
                                        </p:tgtEl>
                                        <p:attrNameLst>
                                          <p:attrName>style.opacity</p:attrName>
                                        </p:attrNameLst>
                                      </p:cBhvr>
                                      <p:to>
                                        <p:strVal val="0.5"/>
                                      </p:to>
                                    </p:set>
                                    <p:animEffect filter="image" prLst="opacity: 0.5">
                                      <p:cBhvr rctx="IE">
                                        <p:cTn id="13" dur="indefinite"/>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3731304-4C04-3849-9B3C-6A4DAD0CF245}"/>
              </a:ext>
            </a:extLst>
          </p:cNvPr>
          <p:cNvGraphicFramePr/>
          <p:nvPr>
            <p:extLst>
              <p:ext uri="{D42A27DB-BD31-4B8C-83A1-F6EECF244321}">
                <p14:modId xmlns:p14="http://schemas.microsoft.com/office/powerpoint/2010/main" val="173470245"/>
              </p:ext>
            </p:extLst>
          </p:nvPr>
        </p:nvGraphicFramePr>
        <p:xfrm>
          <a:off x="126618" y="224589"/>
          <a:ext cx="8120743" cy="6128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Measuring">
            <a:extLst>
              <a:ext uri="{FF2B5EF4-FFF2-40B4-BE49-F238E27FC236}">
                <a16:creationId xmlns:a16="http://schemas.microsoft.com/office/drawing/2014/main" id="{F951A96D-E224-9A40-AA76-7508A778079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6200000">
            <a:off x="4364539" y="3475960"/>
            <a:ext cx="1773611" cy="353957"/>
          </a:xfrm>
          <a:prstGeom prst="rect">
            <a:avLst/>
          </a:prstGeom>
        </p:spPr>
      </p:pic>
      <p:pic>
        <p:nvPicPr>
          <p:cNvPr id="6" name="Software">
            <a:extLst>
              <a:ext uri="{FF2B5EF4-FFF2-40B4-BE49-F238E27FC236}">
                <a16:creationId xmlns:a16="http://schemas.microsoft.com/office/drawing/2014/main" id="{B075C064-AAF3-A747-B54A-70E4EAF69586}"/>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rcRect t="15672" b="8243"/>
          <a:stretch/>
        </p:blipFill>
        <p:spPr>
          <a:xfrm>
            <a:off x="2920254" y="2766133"/>
            <a:ext cx="2331091" cy="1773610"/>
          </a:xfrm>
          <a:prstGeom prst="rect">
            <a:avLst/>
          </a:prstGeom>
        </p:spPr>
      </p:pic>
      <p:pic>
        <p:nvPicPr>
          <p:cNvPr id="7" name="Insecure">
            <a:extLst>
              <a:ext uri="{FF2B5EF4-FFF2-40B4-BE49-F238E27FC236}">
                <a16:creationId xmlns:a16="http://schemas.microsoft.com/office/drawing/2014/main" id="{31F20068-9BCA-5E48-B6E3-A527195BD8B8}"/>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4348" b="96522" l="5822" r="93836">
                        <a14:foregroundMark x1="48630" y1="9130" x2="14041" y2="82609"/>
                        <a14:foregroundMark x1="14041" y1="82609" x2="76370" y2="95652"/>
                        <a14:foregroundMark x1="76370" y1="95652" x2="55479" y2="16522"/>
                        <a14:foregroundMark x1="55479" y1="16522" x2="48630" y2="91739"/>
                        <a14:foregroundMark x1="685" y1="96522" x2="75000" y2="96522"/>
                        <a14:foregroundMark x1="75000" y1="96522" x2="93836" y2="93478"/>
                        <a14:foregroundMark x1="5822" y1="89565" x2="77740" y2="94348"/>
                        <a14:foregroundMark x1="46918" y1="4348" x2="52740" y2="4348"/>
                      </a14:backgroundRemoval>
                    </a14:imgEffect>
                  </a14:imgLayer>
                </a14:imgProps>
              </a:ext>
              <a:ext uri="{28A0092B-C50C-407E-A947-70E740481C1C}">
                <a14:useLocalDpi xmlns:a14="http://schemas.microsoft.com/office/drawing/2010/main"/>
              </a:ext>
            </a:extLst>
          </a:blip>
          <a:stretch>
            <a:fillRect/>
          </a:stretch>
        </p:blipFill>
        <p:spPr>
          <a:xfrm>
            <a:off x="3690871" y="4611173"/>
            <a:ext cx="896758" cy="706730"/>
          </a:xfrm>
          <a:prstGeom prst="rect">
            <a:avLst/>
          </a:prstGeom>
        </p:spPr>
      </p:pic>
      <p:pic>
        <p:nvPicPr>
          <p:cNvPr id="9" name="Server" descr="Image result for server clipart">
            <a:extLst>
              <a:ext uri="{FF2B5EF4-FFF2-40B4-BE49-F238E27FC236}">
                <a16:creationId xmlns:a16="http://schemas.microsoft.com/office/drawing/2014/main" id="{BCA762E9-A6F6-224B-9431-81EBA82AEBF1}"/>
              </a:ext>
            </a:extLst>
          </p:cNvPr>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3943" b="98566" l="1667" r="95000">
                        <a14:foregroundMark x1="32222" y1="27240" x2="32222" y2="27240"/>
                        <a14:foregroundMark x1="44444" y1="15412" x2="44444" y2="15412"/>
                        <a14:foregroundMark x1="58889" y1="10753" x2="20000" y2="63082"/>
                        <a14:foregroundMark x1="20000" y1="63082" x2="20000" y2="68100"/>
                        <a14:foregroundMark x1="11667" y1="24731" x2="46667" y2="9677"/>
                        <a14:foregroundMark x1="46667" y1="9677" x2="79444" y2="10036"/>
                        <a14:foregroundMark x1="61111" y1="4301" x2="82778" y2="8244"/>
                        <a14:foregroundMark x1="81667" y1="24731" x2="81667" y2="54480"/>
                        <a14:foregroundMark x1="81667" y1="54480" x2="58333" y2="78136"/>
                        <a14:foregroundMark x1="58333" y1="78136" x2="14444" y2="76703"/>
                        <a14:foregroundMark x1="14444" y1="76703" x2="61667" y2="80645"/>
                        <a14:foregroundMark x1="61667" y1="80645" x2="81111" y2="53047"/>
                        <a14:foregroundMark x1="81111" y1="53047" x2="84444" y2="24731"/>
                        <a14:foregroundMark x1="84444" y1="24731" x2="29444" y2="70968"/>
                        <a14:foregroundMark x1="29444" y1="70968" x2="18730" y2="93589"/>
                        <a14:foregroundMark x1="51068" y1="94414" x2="58333" y2="93907"/>
                        <a14:foregroundMark x1="25514" y1="96196" x2="25792" y2="96177"/>
                        <a14:foregroundMark x1="58333" y1="93907" x2="73333" y2="83871"/>
                        <a14:foregroundMark x1="1707" y1="87455" x2="8889" y2="22581"/>
                        <a14:foregroundMark x1="1667" y1="87814" x2="1707" y2="87455"/>
                        <a14:foregroundMark x1="87778" y1="16129" x2="95000" y2="64875"/>
                        <a14:foregroundMark x1="38333" y1="96774" x2="50000" y2="97491"/>
                        <a14:foregroundMark x1="51667" y1="98566" x2="42222" y2="98566"/>
                        <a14:backgroundMark x1="11667" y1="98566" x2="11667" y2="98566"/>
                        <a14:backgroundMark x1="12778" y1="98566" x2="22222" y2="99283"/>
                        <a14:backgroundMark x1="1667" y1="97849" x2="556" y2="93907"/>
                        <a14:backgroundMark x1="0" y1="87455" x2="0" y2="87455"/>
                        <a14:backgroundMark x1="0" y1="91398" x2="0" y2="87814"/>
                        <a14:backgroundMark x1="23333" y1="98566" x2="35908" y2="99084"/>
                        <a14:backgroundMark x1="1111" y1="91756" x2="556" y2="81004"/>
                      </a14:backgroundRemoval>
                    </a14:imgEffect>
                  </a14:imgLayer>
                </a14:imgProps>
              </a:ext>
              <a:ext uri="{28A0092B-C50C-407E-A947-70E740481C1C}">
                <a14:useLocalDpi xmlns:a14="http://schemas.microsoft.com/office/drawing/2010/main"/>
              </a:ext>
            </a:extLst>
          </a:blip>
          <a:srcRect/>
          <a:stretch>
            <a:fillRect/>
          </a:stretch>
        </p:blipFill>
        <p:spPr bwMode="auto">
          <a:xfrm>
            <a:off x="7129358" y="913065"/>
            <a:ext cx="845754" cy="1306220"/>
          </a:xfrm>
          <a:prstGeom prst="rect">
            <a:avLst/>
          </a:prstGeom>
          <a:noFill/>
          <a:extLst>
            <a:ext uri="{909E8E84-426E-40DD-AFC4-6F175D3DCCD1}">
              <a14:hiddenFill xmlns:a14="http://schemas.microsoft.com/office/drawing/2010/main">
                <a:solidFill>
                  <a:srgbClr val="FFFFFF"/>
                </a:solidFill>
              </a14:hiddenFill>
            </a:ext>
          </a:extLst>
        </p:spPr>
      </p:pic>
      <p:pic>
        <p:nvPicPr>
          <p:cNvPr id="10" name="Fire" descr="Image result for cartoon flames">
            <a:extLst>
              <a:ext uri="{FF2B5EF4-FFF2-40B4-BE49-F238E27FC236}">
                <a16:creationId xmlns:a16="http://schemas.microsoft.com/office/drawing/2014/main" id="{CE892A93-7992-2045-A86C-E1101232E476}"/>
              </a:ext>
            </a:extLst>
          </p:cNvPr>
          <p:cNvPicPr>
            <a:picLocks noChangeAspect="1" noChangeArrowheads="1"/>
          </p:cNvPicPr>
          <p:nvPr/>
        </p:nvPicPr>
        <p:blipFill>
          <a:blip r:embed="rId15" cstate="email">
            <a:extLst>
              <a:ext uri="{BEBA8EAE-BF5A-486C-A8C5-ECC9F3942E4B}">
                <a14:imgProps xmlns:a14="http://schemas.microsoft.com/office/drawing/2010/main">
                  <a14:imgLayer r:embed="rId16">
                    <a14:imgEffect>
                      <a14:backgroundRemoval t="6009" b="89700" l="9722" r="89815">
                        <a14:foregroundMark x1="43056" y1="10300" x2="43056" y2="10300"/>
                        <a14:foregroundMark x1="40278" y1="6009" x2="40278" y2="6009"/>
                        <a14:foregroundMark x1="17130" y1="47210" x2="17130" y2="47210"/>
                        <a14:foregroundMark x1="18981" y1="39914" x2="18981" y2="39914"/>
                        <a14:foregroundMark x1="19444" y1="43348" x2="19444" y2="43348"/>
                        <a14:foregroundMark x1="67593" y1="26609" x2="67593" y2="26609"/>
                        <a14:foregroundMark x1="78704" y1="56652" x2="78704" y2="56652"/>
                        <a14:foregroundMark x1="79630" y1="71674" x2="79630" y2="71674"/>
                        <a14:foregroundMark x1="18056" y1="75107" x2="18056" y2="75107"/>
                        <a14:foregroundMark x1="18981" y1="55794" x2="18981" y2="55794"/>
                        <a14:foregroundMark x1="36574" y1="27039" x2="37963" y2="24034"/>
                      </a14:backgroundRemoval>
                    </a14:imgEffect>
                  </a14:imgLayer>
                </a14:imgProps>
              </a:ext>
              <a:ext uri="{28A0092B-C50C-407E-A947-70E740481C1C}">
                <a14:useLocalDpi xmlns:a14="http://schemas.microsoft.com/office/drawing/2010/main"/>
              </a:ext>
            </a:extLst>
          </a:blip>
          <a:srcRect/>
          <a:stretch>
            <a:fillRect/>
          </a:stretch>
        </p:blipFill>
        <p:spPr bwMode="auto">
          <a:xfrm>
            <a:off x="7362851" y="592955"/>
            <a:ext cx="1088537" cy="1174209"/>
          </a:xfrm>
          <a:prstGeom prst="rect">
            <a:avLst/>
          </a:prstGeom>
          <a:noFill/>
          <a:extLst>
            <a:ext uri="{909E8E84-426E-40DD-AFC4-6F175D3DCCD1}">
              <a14:hiddenFill xmlns:a14="http://schemas.microsoft.com/office/drawing/2010/main">
                <a:solidFill>
                  <a:srgbClr val="FFFFFF"/>
                </a:solidFill>
              </a14:hiddenFill>
            </a:ext>
          </a:extLst>
        </p:spPr>
      </p:pic>
      <p:pic>
        <p:nvPicPr>
          <p:cNvPr id="12" name="Insecure">
            <a:extLst>
              <a:ext uri="{FF2B5EF4-FFF2-40B4-BE49-F238E27FC236}">
                <a16:creationId xmlns:a16="http://schemas.microsoft.com/office/drawing/2014/main" id="{D4216168-B407-4743-880D-80D709211C4A}"/>
              </a:ext>
            </a:extLst>
          </p:cNvPr>
          <p:cNvPicPr>
            <a:picLocks noChangeAspect="1"/>
          </p:cNvPicPr>
          <p:nvPr/>
        </p:nvPicPr>
        <p:blipFill>
          <a:blip r:embed="rId11" cstate="email">
            <a:extLst>
              <a:ext uri="{BEBA8EAE-BF5A-486C-A8C5-ECC9F3942E4B}">
                <a14:imgProps xmlns:a14="http://schemas.microsoft.com/office/drawing/2010/main">
                  <a14:imgLayer r:embed="rId17">
                    <a14:imgEffect>
                      <a14:backgroundRemoval t="4348" b="96522" l="5822" r="93836">
                        <a14:foregroundMark x1="48630" y1="9130" x2="14041" y2="82609"/>
                        <a14:foregroundMark x1="14041" y1="82609" x2="76370" y2="95652"/>
                        <a14:foregroundMark x1="76370" y1="95652" x2="55479" y2="16522"/>
                        <a14:foregroundMark x1="55479" y1="16522" x2="48630" y2="91739"/>
                        <a14:foregroundMark x1="685" y1="96522" x2="75000" y2="96522"/>
                        <a14:foregroundMark x1="75000" y1="96522" x2="93836" y2="93478"/>
                        <a14:foregroundMark x1="5822" y1="89565" x2="77740" y2="94348"/>
                        <a14:foregroundMark x1="46918" y1="4348" x2="52740" y2="4348"/>
                      </a14:backgroundRemoval>
                    </a14:imgEffect>
                  </a14:imgLayer>
                </a14:imgProps>
              </a:ext>
              <a:ext uri="{28A0092B-C50C-407E-A947-70E740481C1C}">
                <a14:useLocalDpi xmlns:a14="http://schemas.microsoft.com/office/drawing/2010/main"/>
              </a:ext>
            </a:extLst>
          </a:blip>
          <a:stretch>
            <a:fillRect/>
          </a:stretch>
        </p:blipFill>
        <p:spPr>
          <a:xfrm>
            <a:off x="6115854" y="1060434"/>
            <a:ext cx="896758" cy="706730"/>
          </a:xfrm>
          <a:prstGeom prst="rect">
            <a:avLst/>
          </a:prstGeom>
        </p:spPr>
      </p:pic>
      <p:pic>
        <p:nvPicPr>
          <p:cNvPr id="13" name="Hacker" descr="Image result for cartoon hacker clipart">
            <a:extLst>
              <a:ext uri="{FF2B5EF4-FFF2-40B4-BE49-F238E27FC236}">
                <a16:creationId xmlns:a16="http://schemas.microsoft.com/office/drawing/2014/main" id="{28CA60EC-E923-1641-A85F-70920A59370C}"/>
              </a:ext>
            </a:extLst>
          </p:cNvPr>
          <p:cNvPicPr>
            <a:picLocks noChangeAspect="1" noChangeArrowheads="1"/>
          </p:cNvPicPr>
          <p:nvPr/>
        </p:nvPicPr>
        <p:blipFill rotWithShape="1">
          <a:blip r:embed="rId18" cstate="email">
            <a:duotone>
              <a:prstClr val="black"/>
              <a:schemeClr val="tx2">
                <a:tint val="45000"/>
                <a:satMod val="400000"/>
              </a:schemeClr>
            </a:duotone>
            <a:extLst>
              <a:ext uri="{BEBA8EAE-BF5A-486C-A8C5-ECC9F3942E4B}">
                <a14:imgProps xmlns:a14="http://schemas.microsoft.com/office/drawing/2010/main">
                  <a14:imgLayer r:embed="rId19">
                    <a14:imgEffect>
                      <a14:backgroundRemoval t="0" b="100000" l="0" r="100000">
                        <a14:foregroundMark x1="53846" y1="26389" x2="53846" y2="26389"/>
                        <a14:foregroundMark x1="42308" y1="38889" x2="42308" y2="38889"/>
                        <a14:foregroundMark x1="53846" y1="37500" x2="53846" y2="37500"/>
                        <a14:foregroundMark x1="36538" y1="37500" x2="36538" y2="37500"/>
                        <a14:foregroundMark x1="53846" y1="37500" x2="53846" y2="37500"/>
                        <a14:foregroundMark x1="75000" y1="44444" x2="75000" y2="44444"/>
                        <a14:foregroundMark x1="23077" y1="45833" x2="25000" y2="47222"/>
                        <a14:foregroundMark x1="17308" y1="70833" x2="13462" y2="77778"/>
                        <a14:foregroundMark x1="19231" y1="66667" x2="19231" y2="68056"/>
                        <a14:foregroundMark x1="26923" y1="56944" x2="21154" y2="63889"/>
                        <a14:foregroundMark x1="25000" y1="77778" x2="46154" y2="76389"/>
                        <a14:foregroundMark x1="23077" y1="41667" x2="23077" y2="41667"/>
                        <a14:foregroundMark x1="38462" y1="40278" x2="38462" y2="40278"/>
                        <a14:foregroundMark x1="34615" y1="81944" x2="32692" y2="81944"/>
                        <a14:foregroundMark x1="71154" y1="80556" x2="69231" y2="80556"/>
                        <a14:foregroundMark x1="38462" y1="38889" x2="38462" y2="38889"/>
                        <a14:foregroundMark x1="59615" y1="37500" x2="59615" y2="37500"/>
                        <a14:foregroundMark x1="48077" y1="34722" x2="48077" y2="34722"/>
                        <a14:foregroundMark x1="48077" y1="37500" x2="48077" y2="37500"/>
                        <a14:foregroundMark x1="46154" y1="37500" x2="46154" y2="37500"/>
                        <a14:foregroundMark x1="25000" y1="40278" x2="25000" y2="40278"/>
                        <a14:foregroundMark x1="23077" y1="91667" x2="28846" y2="91667"/>
                        <a14:foregroundMark x1="71154" y1="90278" x2="75000" y2="91667"/>
                        <a14:foregroundMark x1="26923" y1="93056" x2="48077" y2="91667"/>
                        <a14:foregroundMark x1="51923" y1="87500" x2="71154" y2="87500"/>
                        <a14:foregroundMark x1="25000" y1="69444" x2="25000" y2="68056"/>
                        <a14:foregroundMark x1="21154" y1="65278" x2="26923" y2="65278"/>
                        <a14:foregroundMark x1="25000" y1="65278" x2="21154" y2="65278"/>
                        <a14:foregroundMark x1="42308" y1="81944" x2="73077" y2="81944"/>
                        <a14:foregroundMark x1="26923" y1="66667" x2="23077" y2="70833"/>
                        <a14:backgroundMark x1="30769" y1="43056" x2="30769" y2="43056"/>
                        <a14:backgroundMark x1="23077" y1="50000" x2="23077" y2="50000"/>
                        <a14:backgroundMark x1="25000" y1="51389" x2="25000" y2="51389"/>
                        <a14:backgroundMark x1="25000" y1="50000" x2="21154" y2="50000"/>
                        <a14:backgroundMark x1="23077" y1="48611" x2="26923" y2="50000"/>
                        <a14:backgroundMark x1="17308" y1="69444" x2="17308" y2="69444"/>
                        <a14:backgroundMark x1="48077" y1="34722" x2="48077" y2="34722"/>
                        <a14:backgroundMark x1="48077" y1="37500" x2="48077" y2="37500"/>
                        <a14:backgroundMark x1="69231" y1="88889" x2="73077" y2="88889"/>
                      </a14:backgroundRemoval>
                    </a14:imgEffect>
                  </a14:imgLayer>
                </a14:imgProps>
              </a:ext>
              <a:ext uri="{28A0092B-C50C-407E-A947-70E740481C1C}">
                <a14:useLocalDpi xmlns:a14="http://schemas.microsoft.com/office/drawing/2010/main"/>
              </a:ext>
            </a:extLst>
          </a:blip>
          <a:srcRect/>
          <a:stretch/>
        </p:blipFill>
        <p:spPr bwMode="auto">
          <a:xfrm>
            <a:off x="5110312" y="883502"/>
            <a:ext cx="994934" cy="11742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5A1BE8E-E150-044C-BC6A-14A685E6EBC5}"/>
              </a:ext>
            </a:extLst>
          </p:cNvPr>
          <p:cNvSpPr/>
          <p:nvPr/>
        </p:nvSpPr>
        <p:spPr>
          <a:xfrm>
            <a:off x="126618" y="192504"/>
            <a:ext cx="3233449" cy="698012"/>
          </a:xfrm>
          <a:prstGeom prst="rect">
            <a:avLst/>
          </a:prstGeom>
        </p:spPr>
        <p:txBody>
          <a:bodyPr wrap="none">
            <a:spAutoFit/>
          </a:bodyPr>
          <a:lstStyle/>
          <a:p>
            <a:r>
              <a:rPr lang="en-US" sz="4800" b="1" dirty="0">
                <a:latin typeface="Calibri" panose="020F0502020204030204" pitchFamily="34" charset="0"/>
                <a:cs typeface="Calibri" panose="020F0502020204030204" pitchFamily="34" charset="0"/>
              </a:rPr>
              <a:t>Talk Outline</a:t>
            </a:r>
          </a:p>
        </p:txBody>
      </p:sp>
      <p:pic>
        <p:nvPicPr>
          <p:cNvPr id="19" name="Shield" descr="A picture containing drawing, mug, food, clock&#10;&#10;Description automatically generated">
            <a:extLst>
              <a:ext uri="{FF2B5EF4-FFF2-40B4-BE49-F238E27FC236}">
                <a16:creationId xmlns:a16="http://schemas.microsoft.com/office/drawing/2014/main" id="{3F6584E8-8BA4-6848-AE8D-111986A53FBB}"/>
              </a:ext>
            </a:extLst>
          </p:cNvPr>
          <p:cNvPicPr>
            <a:picLocks noChangeAspect="1"/>
          </p:cNvPicPr>
          <p:nvPr/>
        </p:nvPicPr>
        <p:blipFill rotWithShape="1">
          <a:blip r:embed="rId20" cstate="email">
            <a:alphaModFix amt="85000"/>
            <a:extLst>
              <a:ext uri="{BEBA8EAE-BF5A-486C-A8C5-ECC9F3942E4B}">
                <a14:imgProps xmlns:a14="http://schemas.microsoft.com/office/drawing/2010/main">
                  <a14:imgLayer r:embed="rId21">
                    <a14:imgEffect>
                      <a14:backgroundRemoval t="0" b="97493" l="1417" r="89946">
                        <a14:foregroundMark x1="2429" y1="6485" x2="2767" y2="54278"/>
                        <a14:foregroundMark x1="2767" y1="54278" x2="16937" y2="73460"/>
                        <a14:foregroundMark x1="16937" y1="73460" x2="43725" y2="90409"/>
                        <a14:foregroundMark x1="43725" y1="90409" x2="69298" y2="79292"/>
                        <a14:foregroundMark x1="69298" y1="79292" x2="89271" y2="62725"/>
                        <a14:foregroundMark x1="89271" y1="62725" x2="86235" y2="13515"/>
                        <a14:foregroundMark x1="86235" y1="13515" x2="68489" y2="3815"/>
                        <a14:foregroundMark x1="27530" y1="490" x2="22402" y2="54"/>
                        <a14:foregroundMark x1="27463" y1="490" x2="28205" y2="545"/>
                        <a14:foregroundMark x1="14912" y1="4087" x2="7152" y2="8283"/>
                        <a14:foregroundMark x1="20918" y1="872" x2="20310" y2="1199"/>
                        <a14:foregroundMark x1="7152" y1="8283" x2="1417" y2="18038"/>
                        <a14:foregroundMark x1="1417" y1="18038" x2="1417" y2="17766"/>
                        <a14:foregroundMark x1="31377" y1="4850" x2="34885" y2="4905"/>
                        <a14:foregroundMark x1="13900" y1="4469" x2="31242" y2="4850"/>
                        <a14:foregroundMark x1="34885" y1="4905" x2="37045" y2="4578"/>
                        <a14:foregroundMark x1="73819" y1="3215" x2="76788" y2="4087"/>
                        <a14:foregroundMark x1="76788" y1="4087" x2="80297" y2="6104"/>
                        <a14:foregroundMark x1="40823" y1="6921" x2="60796" y2="7684"/>
                        <a14:foregroundMark x1="44332" y1="9700" x2="46356" y2="53624"/>
                        <a14:foregroundMark x1="4453" y1="44796" x2="38866" y2="45177"/>
                        <a14:foregroundMark x1="38866" y1="45177" x2="68826" y2="43542"/>
                        <a14:foregroundMark x1="68826" y1="43542" x2="79757" y2="43542"/>
                        <a14:foregroundMark x1="42848" y1="50409" x2="48313" y2="89482"/>
                        <a14:foregroundMark x1="63833" y1="83433" x2="51215" y2="88283"/>
                        <a14:foregroundMark x1="51215" y1="88283" x2="35965" y2="90300"/>
                        <a14:foregroundMark x1="35965" y1="90300" x2="23887" y2="85014"/>
                        <a14:foregroundMark x1="23887" y1="85014" x2="13833" y2="76022"/>
                        <a14:foregroundMark x1="13833" y1="76022" x2="4453" y2="51226"/>
                        <a14:foregroundMark x1="35358" y1="93134" x2="48516" y2="96839"/>
                        <a14:foregroundMark x1="8435" y1="75422" x2="18893" y2="83433"/>
                        <a14:foregroundMark x1="12213" y1="3815" x2="26046" y2="4305"/>
                        <a14:foregroundMark x1="26046" y1="4305" x2="39879" y2="3978"/>
                        <a14:foregroundMark x1="39879" y1="3978" x2="52092" y2="5014"/>
                        <a14:foregroundMark x1="12078" y1="3706" x2="27395" y2="3978"/>
                        <a14:foregroundMark x1="32051" y1="92534" x2="44602" y2="96403"/>
                        <a14:foregroundMark x1="44602" y1="96403" x2="44467" y2="97330"/>
                        <a14:backgroundMark x1="18893" y1="2452" x2="26721" y2="3433"/>
                        <a14:backgroundMark x1="43522" y1="3488" x2="62213" y2="2452"/>
                        <a14:backgroundMark x1="62213" y1="2452" x2="73752" y2="3270"/>
                        <a14:backgroundMark x1="23212" y1="0" x2="21120" y2="0"/>
                        <a14:backgroundMark x1="21120" y1="54" x2="68286" y2="2452"/>
                        <a14:backgroundMark x1="14440" y1="2452" x2="27665" y2="1253"/>
                        <a14:backgroundMark x1="27665" y1="1253" x2="41228" y2="1253"/>
                        <a14:backgroundMark x1="41228" y1="1253" x2="55398" y2="54"/>
                        <a14:backgroundMark x1="55398" y1="54" x2="71795" y2="1253"/>
                        <a14:backgroundMark x1="13360" y1="3542" x2="42510" y2="109"/>
                        <a14:backgroundMark x1="42510" y1="109" x2="56545" y2="2234"/>
                        <a14:backgroundMark x1="56545" y1="2234" x2="28205" y2="1417"/>
                        <a14:backgroundMark x1="43590" y1="0" x2="28205" y2="1362"/>
                        <a14:backgroundMark x1="62686" y1="0" x2="55263" y2="3161"/>
                        <a14:backgroundMark x1="55263" y1="3215" x2="52632" y2="3215"/>
                        <a14:backgroundMark x1="58435" y1="3052" x2="61269" y2="3215"/>
                        <a14:backgroundMark x1="68354" y1="2016" x2="73954" y2="3215"/>
                        <a14:backgroundMark x1="17072" y1="1253" x2="13495" y2="3052"/>
                        <a14:backgroundMark x1="47976" y1="97493" x2="50945" y2="97602"/>
                        <a14:backgroundMark x1="47436" y1="97330" x2="47436" y2="97330"/>
                        <a14:backgroundMark x1="47841" y1="97330" x2="49663" y2="97003"/>
                        <a14:backgroundMark x1="88799" y1="63869" x2="91026" y2="56839"/>
                        <a14:backgroundMark x1="89069" y1="48883" x2="89069" y2="62180"/>
                      </a14:backgroundRemoval>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22"/>
              </a:ext>
            </a:extLst>
          </a:blip>
          <a:srcRect/>
          <a:stretch/>
        </p:blipFill>
        <p:spPr>
          <a:xfrm>
            <a:off x="3467770" y="4835353"/>
            <a:ext cx="1509865" cy="1869341"/>
          </a:xfrm>
          <a:prstGeom prst="rect">
            <a:avLst/>
          </a:prstGeom>
        </p:spPr>
      </p:pic>
      <p:sp>
        <p:nvSpPr>
          <p:cNvPr id="20" name="Rectangle 19">
            <a:extLst>
              <a:ext uri="{FF2B5EF4-FFF2-40B4-BE49-F238E27FC236}">
                <a16:creationId xmlns:a16="http://schemas.microsoft.com/office/drawing/2014/main" id="{E868786B-94E7-9445-B31F-B0BC328732AD}"/>
              </a:ext>
            </a:extLst>
          </p:cNvPr>
          <p:cNvSpPr/>
          <p:nvPr/>
        </p:nvSpPr>
        <p:spPr>
          <a:xfrm>
            <a:off x="5733917" y="3083672"/>
            <a:ext cx="3283465" cy="1135054"/>
          </a:xfrm>
          <a:prstGeom prst="rect">
            <a:avLst/>
          </a:prstGeom>
        </p:spPr>
        <p:txBody>
          <a:bodyPr wrap="square">
            <a:spAutoFit/>
          </a:bodyPr>
          <a:lstStyle/>
          <a:p>
            <a:pPr algn="ctr"/>
            <a:r>
              <a:rPr lang="en-US" sz="2800" dirty="0">
                <a:latin typeface="Calibri" panose="020F0502020204030204" pitchFamily="34" charset="0"/>
                <a:cs typeface="Calibri" panose="020F0502020204030204" pitchFamily="34" charset="0"/>
              </a:rPr>
              <a:t>ReDoS is a security threat to real-world software.</a:t>
            </a:r>
          </a:p>
        </p:txBody>
      </p:sp>
      <p:sp>
        <p:nvSpPr>
          <p:cNvPr id="2" name="Rectangle 1">
            <a:extLst>
              <a:ext uri="{FF2B5EF4-FFF2-40B4-BE49-F238E27FC236}">
                <a16:creationId xmlns:a16="http://schemas.microsoft.com/office/drawing/2014/main" id="{75DBC2F5-B02D-9641-A221-EB89C9C3AC27}"/>
              </a:ext>
            </a:extLst>
          </p:cNvPr>
          <p:cNvSpPr/>
          <p:nvPr/>
        </p:nvSpPr>
        <p:spPr>
          <a:xfrm>
            <a:off x="5194830" y="4714105"/>
            <a:ext cx="4085125" cy="1565942"/>
          </a:xfrm>
          <a:prstGeom prst="rect">
            <a:avLst/>
          </a:prstGeom>
        </p:spPr>
        <p:txBody>
          <a:bodyPr wrap="square">
            <a:spAutoFit/>
          </a:bodyPr>
          <a:lstStyle/>
          <a:p>
            <a:pPr algn="ctr"/>
            <a:r>
              <a:rPr lang="en-US" sz="2800" dirty="0">
                <a:latin typeface="Calibri" panose="020F0502020204030204" pitchFamily="34" charset="0"/>
                <a:cs typeface="Calibri" panose="020F0502020204030204" pitchFamily="34" charset="0"/>
              </a:rPr>
              <a:t>Existing solutions are ineffective or impractical. </a:t>
            </a:r>
          </a:p>
          <a:p>
            <a:pPr algn="ctr"/>
            <a:r>
              <a:rPr lang="en-US" sz="2800" dirty="0">
                <a:latin typeface="Calibri" panose="020F0502020204030204" pitchFamily="34" charset="0"/>
                <a:cs typeface="Calibri" panose="020F0502020204030204" pitchFamily="34" charset="0"/>
              </a:rPr>
              <a:t>Our new approaches appear promising. </a:t>
            </a:r>
          </a:p>
        </p:txBody>
      </p:sp>
      <p:sp>
        <p:nvSpPr>
          <p:cNvPr id="14" name="Rectangle 13">
            <a:extLst>
              <a:ext uri="{FF2B5EF4-FFF2-40B4-BE49-F238E27FC236}">
                <a16:creationId xmlns:a16="http://schemas.microsoft.com/office/drawing/2014/main" id="{1C92F7F6-D02E-E442-B4A1-B2988FF463C9}"/>
              </a:ext>
            </a:extLst>
          </p:cNvPr>
          <p:cNvSpPr/>
          <p:nvPr/>
        </p:nvSpPr>
        <p:spPr>
          <a:xfrm>
            <a:off x="6352374" y="2155301"/>
            <a:ext cx="1770036" cy="698012"/>
          </a:xfrm>
          <a:prstGeom prst="rect">
            <a:avLst/>
          </a:prstGeom>
        </p:spPr>
        <p:txBody>
          <a:bodyPr wrap="none">
            <a:spAutoFit/>
          </a:bodyPr>
          <a:lstStyle/>
          <a:p>
            <a:r>
              <a:rPr lang="en-US" sz="4800" b="1" dirty="0">
                <a:latin typeface="Calibri" panose="020F0502020204030204" pitchFamily="34" charset="0"/>
                <a:cs typeface="Calibri" panose="020F0502020204030204" pitchFamily="34" charset="0"/>
              </a:rPr>
              <a:t>Thesis</a:t>
            </a:r>
          </a:p>
        </p:txBody>
      </p:sp>
      <p:sp>
        <p:nvSpPr>
          <p:cNvPr id="16" name="Regex">
            <a:extLst>
              <a:ext uri="{FF2B5EF4-FFF2-40B4-BE49-F238E27FC236}">
                <a16:creationId xmlns:a16="http://schemas.microsoft.com/office/drawing/2014/main" id="{BD034C41-DAAC-9A4A-868C-F7E5A75B225B}"/>
              </a:ext>
            </a:extLst>
          </p:cNvPr>
          <p:cNvSpPr/>
          <p:nvPr/>
        </p:nvSpPr>
        <p:spPr bwMode="auto">
          <a:xfrm>
            <a:off x="3236126" y="1030301"/>
            <a:ext cx="1699345" cy="880612"/>
          </a:xfrm>
          <a:prstGeom prst="ellipse">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r>
              <a:rPr kumimoji="0" lang="en-US" sz="3600" b="0" i="0" u="none" strike="noStrike" cap="none" normalizeH="0" baseline="0" dirty="0">
                <a:ln>
                  <a:noFill/>
                </a:ln>
                <a:solidFill>
                  <a:schemeClr val="tx1"/>
                </a:solidFill>
                <a:effectLst/>
                <a:latin typeface="Comic Sans MS" panose="030F0902030302020204" pitchFamily="66" charset="0"/>
              </a:rPr>
              <a:t>/a+/</a:t>
            </a:r>
          </a:p>
        </p:txBody>
      </p:sp>
    </p:spTree>
    <p:extLst>
      <p:ext uri="{BB962C8B-B14F-4D97-AF65-F5344CB8AC3E}">
        <p14:creationId xmlns:p14="http://schemas.microsoft.com/office/powerpoint/2010/main" val="3502480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14" grpId="0"/>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8F9E67-C980-BF49-A980-739CD5F5DF4B}"/>
              </a:ext>
            </a:extLst>
          </p:cNvPr>
          <p:cNvSpPr>
            <a:spLocks noGrp="1"/>
          </p:cNvSpPr>
          <p:nvPr>
            <p:ph type="title"/>
          </p:nvPr>
        </p:nvSpPr>
        <p:spPr>
          <a:xfrm>
            <a:off x="277147" y="118428"/>
            <a:ext cx="8291119" cy="638175"/>
          </a:xfrm>
        </p:spPr>
        <p:txBody>
          <a:bodyPr/>
          <a:lstStyle/>
          <a:p>
            <a:r>
              <a:rPr lang="en-US" dirty="0"/>
              <a:t>Reducing space costs via </a:t>
            </a:r>
            <a:r>
              <a:rPr lang="en-US" b="1" dirty="0"/>
              <a:t>selective memoization</a:t>
            </a:r>
          </a:p>
        </p:txBody>
      </p:sp>
      <p:grpSp>
        <p:nvGrpSpPr>
          <p:cNvPr id="18" name="Group 17">
            <a:extLst>
              <a:ext uri="{FF2B5EF4-FFF2-40B4-BE49-F238E27FC236}">
                <a16:creationId xmlns:a16="http://schemas.microsoft.com/office/drawing/2014/main" id="{6B66DC96-A276-864F-AD32-0B037BEDDF08}"/>
              </a:ext>
            </a:extLst>
          </p:cNvPr>
          <p:cNvGrpSpPr/>
          <p:nvPr/>
        </p:nvGrpSpPr>
        <p:grpSpPr>
          <a:xfrm>
            <a:off x="1637457" y="-62837"/>
            <a:ext cx="5339019" cy="4607734"/>
            <a:chOff x="2687152" y="-143519"/>
            <a:chExt cx="4669634" cy="3768020"/>
          </a:xfrm>
        </p:grpSpPr>
        <p:sp>
          <p:nvSpPr>
            <p:cNvPr id="19" name="TextBox 18">
              <a:extLst>
                <a:ext uri="{FF2B5EF4-FFF2-40B4-BE49-F238E27FC236}">
                  <a16:creationId xmlns:a16="http://schemas.microsoft.com/office/drawing/2014/main" id="{9ED45FA0-A69A-674D-8B00-680D16F1FAD8}"/>
                </a:ext>
              </a:extLst>
            </p:cNvPr>
            <p:cNvSpPr txBox="1"/>
            <p:nvPr/>
          </p:nvSpPr>
          <p:spPr>
            <a:xfrm>
              <a:off x="3596767" y="3260079"/>
              <a:ext cx="3623337" cy="364422"/>
            </a:xfrm>
            <a:prstGeom prst="rect">
              <a:avLst/>
            </a:prstGeom>
            <a:solidFill>
              <a:schemeClr val="bg1"/>
            </a:solidFill>
          </p:spPr>
          <p:txBody>
            <a:bodyPr wrap="none" rtlCol="0">
              <a:spAutoFit/>
            </a:bodyPr>
            <a:lstStyle/>
            <a:p>
              <a:r>
                <a:rPr lang="en-US" sz="2800" i="1" dirty="0">
                  <a:latin typeface="Calibri" panose="020F0502020204030204" pitchFamily="34" charset="0"/>
                </a:rPr>
                <a:t>Selected set of NFA vertices</a:t>
              </a:r>
            </a:p>
          </p:txBody>
        </p:sp>
        <p:pic>
          <p:nvPicPr>
            <p:cNvPr id="20" name="Picture 19">
              <a:extLst>
                <a:ext uri="{FF2B5EF4-FFF2-40B4-BE49-F238E27FC236}">
                  <a16:creationId xmlns:a16="http://schemas.microsoft.com/office/drawing/2014/main" id="{9F95F634-5317-BA40-85C3-243D74D01F4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558" t="9683" r="1392" b="7706"/>
            <a:stretch/>
          </p:blipFill>
          <p:spPr>
            <a:xfrm>
              <a:off x="3150762" y="800550"/>
              <a:ext cx="4206024" cy="2388971"/>
            </a:xfrm>
            <a:prstGeom prst="rect">
              <a:avLst/>
            </a:prstGeom>
          </p:spPr>
        </p:pic>
        <p:sp>
          <p:nvSpPr>
            <p:cNvPr id="21" name="TextBox 20">
              <a:extLst>
                <a:ext uri="{FF2B5EF4-FFF2-40B4-BE49-F238E27FC236}">
                  <a16:creationId xmlns:a16="http://schemas.microsoft.com/office/drawing/2014/main" id="{FB1DAF87-FDB4-4744-B94A-BF18CC74F7AA}"/>
                </a:ext>
              </a:extLst>
            </p:cNvPr>
            <p:cNvSpPr txBox="1"/>
            <p:nvPr/>
          </p:nvSpPr>
          <p:spPr>
            <a:xfrm rot="17059336">
              <a:off x="1047793" y="1495840"/>
              <a:ext cx="3724353" cy="445635"/>
            </a:xfrm>
            <a:prstGeom prst="rect">
              <a:avLst/>
            </a:prstGeom>
            <a:noFill/>
          </p:spPr>
          <p:txBody>
            <a:bodyPr wrap="none" rtlCol="0">
              <a:spAutoFit/>
            </a:bodyPr>
            <a:lstStyle/>
            <a:p>
              <a:r>
                <a:rPr lang="en-US" sz="2800" dirty="0">
                  <a:latin typeface="Calibri" panose="020F0502020204030204" pitchFamily="34" charset="0"/>
                </a:rPr>
                <a:t>Typical space multipliers</a:t>
              </a:r>
            </a:p>
          </p:txBody>
        </p:sp>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F2104F5-D7F5-0549-A154-A4BDE26F9947}"/>
                  </a:ext>
                </a:extLst>
              </p:cNvPr>
              <p:cNvSpPr txBox="1"/>
              <p:nvPr/>
            </p:nvSpPr>
            <p:spPr>
              <a:xfrm>
                <a:off x="0" y="4879494"/>
                <a:ext cx="6003234" cy="394210"/>
              </a:xfrm>
              <a:prstGeom prst="rect">
                <a:avLst/>
              </a:prstGeom>
              <a:noFill/>
            </p:spPr>
            <p:txBody>
              <a:bodyPr wrap="square" rtlCol="0">
                <a:spAutoFit/>
              </a:bodyPr>
              <a:lstStyle/>
              <a:p>
                <a:r>
                  <a:rPr lang="en-US" sz="2400" b="1" dirty="0">
                    <a:latin typeface="Calibri" panose="020F0502020204030204" pitchFamily="34" charset="0"/>
                  </a:rPr>
                  <a:t>Theorem 2</a:t>
                </a:r>
                <a:r>
                  <a:rPr lang="en-US" sz="2400" dirty="0">
                    <a:latin typeface="Calibri" panose="020F0502020204030204" pitchFamily="34" charset="0"/>
                  </a:rPr>
                  <a:t>: </a:t>
                </a:r>
                <a:r>
                  <a:rPr lang="en-US" sz="2400" dirty="0" err="1">
                    <a:latin typeface="Calibri" panose="020F0502020204030204" pitchFamily="34" charset="0"/>
                  </a:rPr>
                  <a:t>Memoizing</a:t>
                </a:r>
                <a:r>
                  <a:rPr lang="en-US" sz="2400" dirty="0">
                    <a:latin typeface="Calibri" panose="020F0502020204030204" pitchFamily="34" charset="0"/>
                  </a:rPr>
                  <a:t> visits to </a:t>
                </a:r>
                <a14:m>
                  <m:oMath xmlns:m="http://schemas.openxmlformats.org/officeDocument/2006/math">
                    <m:r>
                      <m:rPr>
                        <m:sty m:val="p"/>
                      </m:rPr>
                      <a:rPr lang="el-GR" sz="2400" i="1" dirty="0" smtClean="0">
                        <a:latin typeface="Cambria Math" panose="02040503050406030204" pitchFamily="18" charset="0"/>
                        <a:ea typeface="Cambria Math" panose="02040503050406030204" pitchFamily="18" charset="0"/>
                      </a:rPr>
                      <m:t>Φ</m:t>
                    </m:r>
                  </m:oMath>
                </a14:m>
                <a:r>
                  <a:rPr lang="en-US" sz="2400" baseline="-25000" dirty="0">
                    <a:latin typeface="Calibri" panose="020F0502020204030204" pitchFamily="34" charset="0"/>
                  </a:rPr>
                  <a:t>in-deg &gt; 1</a:t>
                </a:r>
                <a:r>
                  <a:rPr lang="en-US" sz="2400" dirty="0">
                    <a:latin typeface="Calibri" panose="020F0502020204030204" pitchFamily="34" charset="0"/>
                  </a:rPr>
                  <a:t> yields</a:t>
                </a:r>
              </a:p>
            </p:txBody>
          </p:sp>
        </mc:Choice>
        <mc:Fallback xmlns="">
          <p:sp>
            <p:nvSpPr>
              <p:cNvPr id="23" name="TextBox 22">
                <a:extLst>
                  <a:ext uri="{FF2B5EF4-FFF2-40B4-BE49-F238E27FC236}">
                    <a16:creationId xmlns:a16="http://schemas.microsoft.com/office/drawing/2014/main" id="{3F2104F5-D7F5-0549-A154-A4BDE26F9947}"/>
                  </a:ext>
                </a:extLst>
              </p:cNvPr>
              <p:cNvSpPr txBox="1">
                <a:spLocks noRot="1" noChangeAspect="1" noMove="1" noResize="1" noEditPoints="1" noAdjustHandles="1" noChangeArrowheads="1" noChangeShapeType="1" noTextEdit="1"/>
              </p:cNvSpPr>
              <p:nvPr/>
            </p:nvSpPr>
            <p:spPr>
              <a:xfrm>
                <a:off x="0" y="4879494"/>
                <a:ext cx="6003234" cy="394210"/>
              </a:xfrm>
              <a:prstGeom prst="rect">
                <a:avLst/>
              </a:prstGeom>
              <a:blipFill>
                <a:blip r:embed="rId4"/>
                <a:stretch>
                  <a:fillRect l="-1480" t="-29032" r="-1268" b="-32258"/>
                </a:stretch>
              </a:blipFill>
            </p:spPr>
            <p:txBody>
              <a:bodyPr/>
              <a:lstStyle/>
              <a:p>
                <a:r>
                  <a:rPr lang="en-US">
                    <a:noFill/>
                  </a:rPr>
                  <a:t> </a:t>
                </a:r>
              </a:p>
            </p:txBody>
          </p:sp>
        </mc:Fallback>
      </mc:AlternateContent>
      <p:grpSp>
        <p:nvGrpSpPr>
          <p:cNvPr id="24" name="Complexity">
            <a:extLst>
              <a:ext uri="{FF2B5EF4-FFF2-40B4-BE49-F238E27FC236}">
                <a16:creationId xmlns:a16="http://schemas.microsoft.com/office/drawing/2014/main" id="{62B5410E-C248-3741-A796-DB4359986BF6}"/>
              </a:ext>
            </a:extLst>
          </p:cNvPr>
          <p:cNvGrpSpPr/>
          <p:nvPr/>
        </p:nvGrpSpPr>
        <p:grpSpPr>
          <a:xfrm>
            <a:off x="6003234" y="4696356"/>
            <a:ext cx="3157813" cy="750359"/>
            <a:chOff x="6003234" y="5014810"/>
            <a:chExt cx="3157813" cy="750359"/>
          </a:xfrm>
        </p:grpSpPr>
        <p:sp>
          <p:nvSpPr>
            <p:cNvPr id="25" name="Rectangle 24">
              <a:extLst>
                <a:ext uri="{FF2B5EF4-FFF2-40B4-BE49-F238E27FC236}">
                  <a16:creationId xmlns:a16="http://schemas.microsoft.com/office/drawing/2014/main" id="{023FE81B-BC5F-B54B-80B7-182DDA4719B4}"/>
                </a:ext>
              </a:extLst>
            </p:cNvPr>
            <p:cNvSpPr/>
            <p:nvPr/>
          </p:nvSpPr>
          <p:spPr>
            <a:xfrm>
              <a:off x="6229988" y="5014810"/>
              <a:ext cx="2091022" cy="395173"/>
            </a:xfrm>
            <a:prstGeom prst="rect">
              <a:avLst/>
            </a:prstGeom>
          </p:spPr>
          <p:txBody>
            <a:bodyPr wrap="none">
              <a:spAutoFit/>
            </a:bodyPr>
            <a:lstStyle/>
            <a:p>
              <a:r>
                <a:rPr lang="en-US" sz="2400" dirty="0">
                  <a:latin typeface="Calibri" panose="020F0502020204030204" pitchFamily="34" charset="0"/>
                </a:rPr>
                <a:t>Same time cost</a:t>
              </a: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36412B63-B94B-FA47-BB53-B4A3FF87A06F}"/>
                    </a:ext>
                  </a:extLst>
                </p:cNvPr>
                <p:cNvSpPr/>
                <p:nvPr/>
              </p:nvSpPr>
              <p:spPr>
                <a:xfrm>
                  <a:off x="6229988" y="5421229"/>
                  <a:ext cx="2931059" cy="343940"/>
                </a:xfrm>
                <a:prstGeom prst="rect">
                  <a:avLst/>
                </a:prstGeom>
              </p:spPr>
              <p:txBody>
                <a:bodyPr wrap="none">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𝑂</m:t>
                      </m:r>
                      <m:r>
                        <a:rPr lang="en-US" sz="2000" b="0" i="1" smtClean="0">
                          <a:latin typeface="Cambria Math" panose="02040503050406030204" pitchFamily="18" charset="0"/>
                          <a:ea typeface="Cambria Math" panose="02040503050406030204" pitchFamily="18" charset="0"/>
                        </a:rPr>
                        <m:t>(</m:t>
                      </m:r>
                      <m:d>
                        <m:dPr>
                          <m:begChr m:val="|"/>
                          <m:endChr m:val="|"/>
                          <m:ctrlPr>
                            <a:rPr lang="en-US" sz="2000" b="0" i="1" smtClean="0">
                              <a:latin typeface="Cambria Math" panose="02040503050406030204" pitchFamily="18" charset="0"/>
                              <a:ea typeface="Cambria Math" panose="02040503050406030204" pitchFamily="18" charset="0"/>
                            </a:rPr>
                          </m:ctrlPr>
                        </m:dPr>
                        <m:e>
                          <m:r>
                            <m:rPr>
                              <m:sty m:val="p"/>
                            </m:rPr>
                            <a:rPr lang="el-GR" sz="2000" i="1" dirty="0">
                              <a:latin typeface="Cambria Math" panose="02040503050406030204" pitchFamily="18" charset="0"/>
                              <a:ea typeface="Cambria Math" panose="02040503050406030204" pitchFamily="18" charset="0"/>
                            </a:rPr>
                            <m:t>Φ</m:t>
                          </m:r>
                          <m:r>
                            <m:rPr>
                              <m:nor/>
                            </m:rPr>
                            <a:rPr lang="en-US" sz="2000" baseline="-25000" dirty="0">
                              <a:latin typeface="Calibri" panose="020F0502020204030204" pitchFamily="34" charset="0"/>
                            </a:rPr>
                            <m:t>in</m:t>
                          </m:r>
                          <m:r>
                            <m:rPr>
                              <m:nor/>
                            </m:rPr>
                            <a:rPr lang="en-US" sz="2000" baseline="-25000" dirty="0">
                              <a:latin typeface="Calibri" panose="020F0502020204030204" pitchFamily="34" charset="0"/>
                            </a:rPr>
                            <m:t>−</m:t>
                          </m:r>
                          <m:r>
                            <m:rPr>
                              <m:nor/>
                            </m:rPr>
                            <a:rPr lang="en-US" sz="2000" baseline="-25000" dirty="0">
                              <a:latin typeface="Calibri" panose="020F0502020204030204" pitchFamily="34" charset="0"/>
                            </a:rPr>
                            <m:t>deg</m:t>
                          </m:r>
                          <m:r>
                            <m:rPr>
                              <m:nor/>
                            </m:rPr>
                            <a:rPr lang="en-US" sz="2000" baseline="-25000" dirty="0">
                              <a:latin typeface="Calibri" panose="020F0502020204030204" pitchFamily="34" charset="0"/>
                            </a:rPr>
                            <m:t> &gt; 1</m:t>
                          </m:r>
                        </m:e>
                      </m:d>
                      <m:r>
                        <a:rPr lang="en-US" sz="2000" b="0" i="1" smtClean="0">
                          <a:latin typeface="Cambria Math" panose="02040503050406030204" pitchFamily="18" charset="0"/>
                          <a:ea typeface="Cambria Math" panose="02040503050406030204" pitchFamily="18" charset="0"/>
                        </a:rPr>
                        <m:t> ∗</m:t>
                      </m:r>
                      <m:d>
                        <m:dPr>
                          <m:begChr m:val="|"/>
                          <m:endChr m:val="|"/>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𝑤</m:t>
                          </m:r>
                        </m:e>
                      </m:d>
                      <m:r>
                        <a:rPr lang="en-US" sz="2000" b="0" i="1" smtClean="0">
                          <a:latin typeface="Cambria Math" panose="02040503050406030204" pitchFamily="18" charset="0"/>
                          <a:ea typeface="Cambria Math" panose="02040503050406030204" pitchFamily="18" charset="0"/>
                        </a:rPr>
                        <m:t>)</m:t>
                      </m:r>
                    </m:oMath>
                  </a14:m>
                  <a:r>
                    <a:rPr lang="en-US" sz="2000" dirty="0">
                      <a:latin typeface="Calibri" panose="020F0502020204030204" pitchFamily="34" charset="0"/>
                    </a:rPr>
                    <a:t> space</a:t>
                  </a:r>
                </a:p>
              </p:txBody>
            </p:sp>
          </mc:Choice>
          <mc:Fallback xmlns="">
            <p:sp>
              <p:nvSpPr>
                <p:cNvPr id="26" name="Rectangle 25">
                  <a:extLst>
                    <a:ext uri="{FF2B5EF4-FFF2-40B4-BE49-F238E27FC236}">
                      <a16:creationId xmlns:a16="http://schemas.microsoft.com/office/drawing/2014/main" id="{36412B63-B94B-FA47-BB53-B4A3FF87A06F}"/>
                    </a:ext>
                  </a:extLst>
                </p:cNvPr>
                <p:cNvSpPr>
                  <a:spLocks noRot="1" noChangeAspect="1" noMove="1" noResize="1" noEditPoints="1" noAdjustHandles="1" noChangeArrowheads="1" noChangeShapeType="1" noTextEdit="1"/>
                </p:cNvSpPr>
                <p:nvPr/>
              </p:nvSpPr>
              <p:spPr>
                <a:xfrm>
                  <a:off x="6229988" y="5421229"/>
                  <a:ext cx="2931059" cy="343940"/>
                </a:xfrm>
                <a:prstGeom prst="rect">
                  <a:avLst/>
                </a:prstGeom>
                <a:blipFill>
                  <a:blip r:embed="rId5"/>
                  <a:stretch>
                    <a:fillRect t="-25000" r="-1299" b="-28571"/>
                  </a:stretch>
                </a:blipFill>
              </p:spPr>
              <p:txBody>
                <a:bodyPr/>
                <a:lstStyle/>
                <a:p>
                  <a:r>
                    <a:rPr lang="en-US">
                      <a:noFill/>
                    </a:rPr>
                    <a:t> </a:t>
                  </a:r>
                </a:p>
              </p:txBody>
            </p:sp>
          </mc:Fallback>
        </mc:AlternateContent>
        <p:cxnSp>
          <p:nvCxnSpPr>
            <p:cNvPr id="27" name="Straight Connector 26">
              <a:extLst>
                <a:ext uri="{FF2B5EF4-FFF2-40B4-BE49-F238E27FC236}">
                  <a16:creationId xmlns:a16="http://schemas.microsoft.com/office/drawing/2014/main" id="{8ED3BF64-648B-B348-932F-5F77CD5AAA3D}"/>
                </a:ext>
              </a:extLst>
            </p:cNvPr>
            <p:cNvCxnSpPr>
              <a:cxnSpLocks/>
              <a:stCxn id="23" idx="3"/>
              <a:endCxn id="25" idx="1"/>
            </p:cNvCxnSpPr>
            <p:nvPr/>
          </p:nvCxnSpPr>
          <p:spPr bwMode="auto">
            <a:xfrm flipV="1">
              <a:off x="6003234" y="5212397"/>
              <a:ext cx="226754" cy="182656"/>
            </a:xfrm>
            <a:prstGeom prst="line">
              <a:avLst/>
            </a:prstGeom>
            <a:noFill/>
            <a:ln w="9525" cap="flat" cmpd="sng" algn="ctr">
              <a:solidFill>
                <a:schemeClr val="tx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7282F1ED-D217-2445-A534-E1C6737F09A9}"/>
                </a:ext>
              </a:extLst>
            </p:cNvPr>
            <p:cNvCxnSpPr>
              <a:cxnSpLocks/>
              <a:stCxn id="23" idx="3"/>
              <a:endCxn id="26" idx="1"/>
            </p:cNvCxnSpPr>
            <p:nvPr/>
          </p:nvCxnSpPr>
          <p:spPr bwMode="auto">
            <a:xfrm>
              <a:off x="6003234" y="5395053"/>
              <a:ext cx="226754" cy="198146"/>
            </a:xfrm>
            <a:prstGeom prst="line">
              <a:avLst/>
            </a:prstGeom>
            <a:noFill/>
            <a:ln w="9525" cap="flat" cmpd="sng" algn="ctr">
              <a:solidFill>
                <a:schemeClr val="tx1"/>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9F55DB9-1379-2847-85C6-0AEABE41E696}"/>
                  </a:ext>
                </a:extLst>
              </p:cNvPr>
              <p:cNvSpPr txBox="1"/>
              <p:nvPr/>
            </p:nvSpPr>
            <p:spPr>
              <a:xfrm>
                <a:off x="1" y="5935405"/>
                <a:ext cx="6003234" cy="394210"/>
              </a:xfrm>
              <a:prstGeom prst="rect">
                <a:avLst/>
              </a:prstGeom>
              <a:noFill/>
            </p:spPr>
            <p:txBody>
              <a:bodyPr wrap="square" rtlCol="0">
                <a:spAutoFit/>
              </a:bodyPr>
              <a:lstStyle/>
              <a:p>
                <a:r>
                  <a:rPr lang="en-US" sz="2400" b="1" dirty="0">
                    <a:latin typeface="Calibri" panose="020F0502020204030204" pitchFamily="34" charset="0"/>
                  </a:rPr>
                  <a:t>Theorem 3</a:t>
                </a:r>
                <a:r>
                  <a:rPr lang="en-US" sz="2400" dirty="0">
                    <a:latin typeface="Calibri" panose="020F0502020204030204" pitchFamily="34" charset="0"/>
                  </a:rPr>
                  <a:t>: </a:t>
                </a:r>
                <a:r>
                  <a:rPr lang="en-US" sz="2400" dirty="0" err="1">
                    <a:latin typeface="Calibri" panose="020F0502020204030204" pitchFamily="34" charset="0"/>
                  </a:rPr>
                  <a:t>Memoizing</a:t>
                </a:r>
                <a:r>
                  <a:rPr lang="en-US" sz="2400" dirty="0">
                    <a:latin typeface="Calibri" panose="020F0502020204030204" pitchFamily="34" charset="0"/>
                  </a:rPr>
                  <a:t> visits to </a:t>
                </a:r>
                <a14:m>
                  <m:oMath xmlns:m="http://schemas.openxmlformats.org/officeDocument/2006/math">
                    <m:r>
                      <m:rPr>
                        <m:sty m:val="p"/>
                      </m:rPr>
                      <a:rPr lang="el-GR" sz="2400" i="1" dirty="0" smtClean="0">
                        <a:latin typeface="Cambria Math" panose="02040503050406030204" pitchFamily="18" charset="0"/>
                        <a:ea typeface="Cambria Math" panose="02040503050406030204" pitchFamily="18" charset="0"/>
                      </a:rPr>
                      <m:t>Φ</m:t>
                    </m:r>
                  </m:oMath>
                </a14:m>
                <a:r>
                  <a:rPr lang="en-US" sz="2400" baseline="-25000" dirty="0">
                    <a:latin typeface="Calibri" panose="020F0502020204030204" pitchFamily="34" charset="0"/>
                  </a:rPr>
                  <a:t>quantifier</a:t>
                </a:r>
                <a:r>
                  <a:rPr lang="en-US" sz="2400" dirty="0">
                    <a:latin typeface="Calibri" panose="020F0502020204030204" pitchFamily="34" charset="0"/>
                  </a:rPr>
                  <a:t> yields</a:t>
                </a:r>
              </a:p>
            </p:txBody>
          </p:sp>
        </mc:Choice>
        <mc:Fallback xmlns="">
          <p:sp>
            <p:nvSpPr>
              <p:cNvPr id="34" name="TextBox 33">
                <a:extLst>
                  <a:ext uri="{FF2B5EF4-FFF2-40B4-BE49-F238E27FC236}">
                    <a16:creationId xmlns:a16="http://schemas.microsoft.com/office/drawing/2014/main" id="{19F55DB9-1379-2847-85C6-0AEABE41E696}"/>
                  </a:ext>
                </a:extLst>
              </p:cNvPr>
              <p:cNvSpPr txBox="1">
                <a:spLocks noRot="1" noChangeAspect="1" noMove="1" noResize="1" noEditPoints="1" noAdjustHandles="1" noChangeArrowheads="1" noChangeShapeType="1" noTextEdit="1"/>
              </p:cNvSpPr>
              <p:nvPr/>
            </p:nvSpPr>
            <p:spPr>
              <a:xfrm>
                <a:off x="1" y="5935405"/>
                <a:ext cx="6003234" cy="394210"/>
              </a:xfrm>
              <a:prstGeom prst="rect">
                <a:avLst/>
              </a:prstGeom>
              <a:blipFill>
                <a:blip r:embed="rId6"/>
                <a:stretch>
                  <a:fillRect l="-1480" t="-25000" r="-1057" b="-31250"/>
                </a:stretch>
              </a:blipFill>
            </p:spPr>
            <p:txBody>
              <a:bodyPr/>
              <a:lstStyle/>
              <a:p>
                <a:r>
                  <a:rPr lang="en-US">
                    <a:noFill/>
                  </a:rPr>
                  <a:t> </a:t>
                </a:r>
              </a:p>
            </p:txBody>
          </p:sp>
        </mc:Fallback>
      </mc:AlternateContent>
      <p:grpSp>
        <p:nvGrpSpPr>
          <p:cNvPr id="37" name="Complexity">
            <a:extLst>
              <a:ext uri="{FF2B5EF4-FFF2-40B4-BE49-F238E27FC236}">
                <a16:creationId xmlns:a16="http://schemas.microsoft.com/office/drawing/2014/main" id="{680B356D-7E03-4543-9E1D-3D30D90DF630}"/>
              </a:ext>
            </a:extLst>
          </p:cNvPr>
          <p:cNvGrpSpPr/>
          <p:nvPr/>
        </p:nvGrpSpPr>
        <p:grpSpPr>
          <a:xfrm>
            <a:off x="6003235" y="5766078"/>
            <a:ext cx="3189872" cy="807131"/>
            <a:chOff x="5850835" y="5112881"/>
            <a:chExt cx="3189872" cy="807131"/>
          </a:xfrm>
        </p:grpSpPr>
        <p:sp>
          <p:nvSpPr>
            <p:cNvPr id="38" name="Rectangle 37">
              <a:extLst>
                <a:ext uri="{FF2B5EF4-FFF2-40B4-BE49-F238E27FC236}">
                  <a16:creationId xmlns:a16="http://schemas.microsoft.com/office/drawing/2014/main" id="{D85DDE36-C4B3-D44F-9DAC-5E8053057D2B}"/>
                </a:ext>
              </a:extLst>
            </p:cNvPr>
            <p:cNvSpPr/>
            <p:nvPr/>
          </p:nvSpPr>
          <p:spPr>
            <a:xfrm>
              <a:off x="6077588" y="5112881"/>
              <a:ext cx="2763898" cy="395173"/>
            </a:xfrm>
            <a:prstGeom prst="rect">
              <a:avLst/>
            </a:prstGeom>
          </p:spPr>
          <p:txBody>
            <a:bodyPr wrap="none">
              <a:spAutoFit/>
            </a:bodyPr>
            <a:lstStyle/>
            <a:p>
              <a:r>
                <a:rPr lang="en-US" sz="2400" dirty="0">
                  <a:latin typeface="Calibri" panose="020F0502020204030204" pitchFamily="34" charset="0"/>
                </a:rPr>
                <a:t>Larger time cost in Q</a:t>
              </a:r>
            </a:p>
          </p:txBody>
        </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C20B4715-86B0-5947-BB00-2B60AA03D38C}"/>
                    </a:ext>
                  </a:extLst>
                </p:cNvPr>
                <p:cNvSpPr/>
                <p:nvPr/>
              </p:nvSpPr>
              <p:spPr>
                <a:xfrm>
                  <a:off x="6077588" y="5576072"/>
                  <a:ext cx="2963119" cy="343940"/>
                </a:xfrm>
                <a:prstGeom prst="rect">
                  <a:avLst/>
                </a:prstGeom>
              </p:spPr>
              <p:txBody>
                <a:bodyPr wrap="none">
                  <a:spAutoFit/>
                </a:body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𝑂</m:t>
                      </m:r>
                      <m:r>
                        <a:rPr lang="en-US" sz="2000" b="0" i="1" smtClean="0">
                          <a:latin typeface="Cambria Math" panose="02040503050406030204" pitchFamily="18" charset="0"/>
                          <a:ea typeface="Cambria Math" panose="02040503050406030204" pitchFamily="18" charset="0"/>
                        </a:rPr>
                        <m:t>(</m:t>
                      </m:r>
                      <m:d>
                        <m:dPr>
                          <m:begChr m:val="|"/>
                          <m:endChr m:val="|"/>
                          <m:ctrlPr>
                            <a:rPr lang="en-US" sz="2000" b="0" i="1" smtClean="0">
                              <a:latin typeface="Cambria Math" panose="02040503050406030204" pitchFamily="18" charset="0"/>
                              <a:ea typeface="Cambria Math" panose="02040503050406030204" pitchFamily="18" charset="0"/>
                            </a:rPr>
                          </m:ctrlPr>
                        </m:dPr>
                        <m:e>
                          <m:r>
                            <m:rPr>
                              <m:sty m:val="p"/>
                            </m:rPr>
                            <a:rPr lang="el-GR" sz="2000" i="1" dirty="0">
                              <a:latin typeface="Cambria Math" panose="02040503050406030204" pitchFamily="18" charset="0"/>
                              <a:ea typeface="Cambria Math" panose="02040503050406030204" pitchFamily="18" charset="0"/>
                            </a:rPr>
                            <m:t>Φ</m:t>
                          </m:r>
                          <m:r>
                            <m:rPr>
                              <m:nor/>
                            </m:rPr>
                            <a:rPr lang="en-US" sz="2000" b="0" i="0" baseline="-25000" dirty="0" smtClean="0">
                              <a:latin typeface="Calibri" panose="020F0502020204030204" pitchFamily="34" charset="0"/>
                            </a:rPr>
                            <m:t>quantifier</m:t>
                          </m:r>
                        </m:e>
                      </m:d>
                      <m:r>
                        <a:rPr lang="en-US" sz="2000" b="0" i="1" smtClean="0">
                          <a:latin typeface="Cambria Math" panose="02040503050406030204" pitchFamily="18" charset="0"/>
                          <a:ea typeface="Cambria Math" panose="02040503050406030204" pitchFamily="18" charset="0"/>
                        </a:rPr>
                        <m:t> ∗</m:t>
                      </m:r>
                      <m:d>
                        <m:dPr>
                          <m:begChr m:val="|"/>
                          <m:endChr m:val="|"/>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𝑤</m:t>
                          </m:r>
                        </m:e>
                      </m:d>
                      <m:r>
                        <a:rPr lang="en-US" sz="2000" b="0" i="1" smtClean="0">
                          <a:latin typeface="Cambria Math" panose="02040503050406030204" pitchFamily="18" charset="0"/>
                          <a:ea typeface="Cambria Math" panose="02040503050406030204" pitchFamily="18" charset="0"/>
                        </a:rPr>
                        <m:t>)</m:t>
                      </m:r>
                    </m:oMath>
                  </a14:m>
                  <a:r>
                    <a:rPr lang="en-US" sz="2000" dirty="0">
                      <a:latin typeface="Calibri" panose="020F0502020204030204" pitchFamily="34" charset="0"/>
                    </a:rPr>
                    <a:t> space</a:t>
                  </a:r>
                </a:p>
              </p:txBody>
            </p:sp>
          </mc:Choice>
          <mc:Fallback xmlns="">
            <p:sp>
              <p:nvSpPr>
                <p:cNvPr id="39" name="Rectangle 38">
                  <a:extLst>
                    <a:ext uri="{FF2B5EF4-FFF2-40B4-BE49-F238E27FC236}">
                      <a16:creationId xmlns:a16="http://schemas.microsoft.com/office/drawing/2014/main" id="{C20B4715-86B0-5947-BB00-2B60AA03D38C}"/>
                    </a:ext>
                  </a:extLst>
                </p:cNvPr>
                <p:cNvSpPr>
                  <a:spLocks noRot="1" noChangeAspect="1" noMove="1" noResize="1" noEditPoints="1" noAdjustHandles="1" noChangeArrowheads="1" noChangeShapeType="1" noTextEdit="1"/>
                </p:cNvSpPr>
                <p:nvPr/>
              </p:nvSpPr>
              <p:spPr>
                <a:xfrm>
                  <a:off x="6077588" y="5576072"/>
                  <a:ext cx="2963119" cy="343940"/>
                </a:xfrm>
                <a:prstGeom prst="rect">
                  <a:avLst/>
                </a:prstGeom>
                <a:blipFill>
                  <a:blip r:embed="rId7"/>
                  <a:stretch>
                    <a:fillRect t="-24138" b="-24138"/>
                  </a:stretch>
                </a:blipFill>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BE3F9996-F3F9-334E-8300-A9A77EFF4496}"/>
                </a:ext>
              </a:extLst>
            </p:cNvPr>
            <p:cNvCxnSpPr>
              <a:cxnSpLocks/>
              <a:stCxn id="34" idx="3"/>
              <a:endCxn id="39" idx="1"/>
            </p:cNvCxnSpPr>
            <p:nvPr/>
          </p:nvCxnSpPr>
          <p:spPr bwMode="auto">
            <a:xfrm>
              <a:off x="5850835" y="5479313"/>
              <a:ext cx="226753" cy="268729"/>
            </a:xfrm>
            <a:prstGeom prst="line">
              <a:avLst/>
            </a:prstGeom>
            <a:noFill/>
            <a:ln w="9525" cap="flat" cmpd="sng" algn="ctr">
              <a:solidFill>
                <a:schemeClr val="tx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3D3D9D31-DCBA-E041-A1E1-433D99425FF6}"/>
                </a:ext>
              </a:extLst>
            </p:cNvPr>
            <p:cNvCxnSpPr>
              <a:cxnSpLocks/>
              <a:stCxn id="38" idx="1"/>
              <a:endCxn id="34" idx="3"/>
            </p:cNvCxnSpPr>
            <p:nvPr/>
          </p:nvCxnSpPr>
          <p:spPr bwMode="auto">
            <a:xfrm flipH="1">
              <a:off x="5850835" y="5310468"/>
              <a:ext cx="226753" cy="168845"/>
            </a:xfrm>
            <a:prstGeom prst="line">
              <a:avLst/>
            </a:prstGeom>
            <a:noFill/>
            <a:ln w="9525" cap="flat" cmpd="sng" algn="ctr">
              <a:solidFill>
                <a:schemeClr val="tx1"/>
              </a:solidFill>
              <a:prstDash val="solid"/>
              <a:round/>
              <a:headEnd type="none" w="med" len="med"/>
              <a:tailEnd type="none" w="med" len="med"/>
            </a:ln>
            <a:effectLst/>
          </p:spPr>
        </p:cxnSp>
      </p:grpSp>
      <p:sp>
        <p:nvSpPr>
          <p:cNvPr id="74" name="Cover both">
            <a:extLst>
              <a:ext uri="{FF2B5EF4-FFF2-40B4-BE49-F238E27FC236}">
                <a16:creationId xmlns:a16="http://schemas.microsoft.com/office/drawing/2014/main" id="{E734E3C7-814F-D844-BBF5-0A23CC6DECDE}"/>
              </a:ext>
            </a:extLst>
          </p:cNvPr>
          <p:cNvSpPr/>
          <p:nvPr/>
        </p:nvSpPr>
        <p:spPr bwMode="auto">
          <a:xfrm>
            <a:off x="4013200" y="969879"/>
            <a:ext cx="3098800" cy="304310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5" name="Cover quant">
            <a:extLst>
              <a:ext uri="{FF2B5EF4-FFF2-40B4-BE49-F238E27FC236}">
                <a16:creationId xmlns:a16="http://schemas.microsoft.com/office/drawing/2014/main" id="{2BFA52A1-4CB1-6048-9464-A97E6BEE6A30}"/>
              </a:ext>
            </a:extLst>
          </p:cNvPr>
          <p:cNvSpPr/>
          <p:nvPr/>
        </p:nvSpPr>
        <p:spPr bwMode="auto">
          <a:xfrm>
            <a:off x="5589346" y="991553"/>
            <a:ext cx="1525860" cy="304310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pic>
        <p:nvPicPr>
          <p:cNvPr id="65" name="SO - small">
            <a:extLst>
              <a:ext uri="{FF2B5EF4-FFF2-40B4-BE49-F238E27FC236}">
                <a16:creationId xmlns:a16="http://schemas.microsoft.com/office/drawing/2014/main" id="{6B7A8736-5CB2-AA4E-AA8D-2FBD8C3AC88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36081" y="969879"/>
            <a:ext cx="1525860" cy="1250576"/>
          </a:xfrm>
          <a:prstGeom prst="rect">
            <a:avLst/>
          </a:prstGeom>
        </p:spPr>
      </p:pic>
      <p:grpSp>
        <p:nvGrpSpPr>
          <p:cNvPr id="76" name="Space too big">
            <a:extLst>
              <a:ext uri="{FF2B5EF4-FFF2-40B4-BE49-F238E27FC236}">
                <a16:creationId xmlns:a16="http://schemas.microsoft.com/office/drawing/2014/main" id="{6449360C-9512-FA47-A0D5-4C29B11072B8}"/>
              </a:ext>
            </a:extLst>
          </p:cNvPr>
          <p:cNvGrpSpPr/>
          <p:nvPr/>
        </p:nvGrpSpPr>
        <p:grpSpPr>
          <a:xfrm>
            <a:off x="3625567" y="1261950"/>
            <a:ext cx="3191579" cy="1153099"/>
            <a:chOff x="3625567" y="1261950"/>
            <a:chExt cx="3191579" cy="1153099"/>
          </a:xfrm>
        </p:grpSpPr>
        <p:sp>
          <p:nvSpPr>
            <p:cNvPr id="73" name="Space too big">
              <a:extLst>
                <a:ext uri="{FF2B5EF4-FFF2-40B4-BE49-F238E27FC236}">
                  <a16:creationId xmlns:a16="http://schemas.microsoft.com/office/drawing/2014/main" id="{9BF9093F-3B31-A24F-A9F0-5A4716926348}"/>
                </a:ext>
              </a:extLst>
            </p:cNvPr>
            <p:cNvSpPr txBox="1"/>
            <p:nvPr/>
          </p:nvSpPr>
          <p:spPr>
            <a:xfrm>
              <a:off x="3625567" y="1261950"/>
              <a:ext cx="3191579" cy="445635"/>
            </a:xfrm>
            <a:prstGeom prst="rect">
              <a:avLst/>
            </a:prstGeom>
            <a:solidFill>
              <a:schemeClr val="bg1"/>
            </a:solidFill>
          </p:spPr>
          <p:txBody>
            <a:bodyPr wrap="none" rtlCol="0">
              <a:spAutoFit/>
            </a:bodyPr>
            <a:lstStyle/>
            <a:p>
              <a:r>
                <a:rPr lang="en-US" sz="2800" dirty="0">
                  <a:latin typeface="Calibri" panose="020F0502020204030204" pitchFamily="34" charset="0"/>
                </a:rPr>
                <a:t>30x: too much space</a:t>
              </a:r>
            </a:p>
          </p:txBody>
        </p:sp>
        <p:cxnSp>
          <p:nvCxnSpPr>
            <p:cNvPr id="66" name="Arrow - |Q| space too big">
              <a:extLst>
                <a:ext uri="{FF2B5EF4-FFF2-40B4-BE49-F238E27FC236}">
                  <a16:creationId xmlns:a16="http://schemas.microsoft.com/office/drawing/2014/main" id="{4FAB3474-1955-6B46-9682-DA064414365E}"/>
                </a:ext>
              </a:extLst>
            </p:cNvPr>
            <p:cNvCxnSpPr>
              <a:cxnSpLocks/>
            </p:cNvCxnSpPr>
            <p:nvPr/>
          </p:nvCxnSpPr>
          <p:spPr bwMode="auto">
            <a:xfrm flipH="1">
              <a:off x="3634616" y="1728787"/>
              <a:ext cx="511242" cy="686262"/>
            </a:xfrm>
            <a:prstGeom prst="straightConnector1">
              <a:avLst/>
            </a:prstGeom>
            <a:noFill/>
            <a:ln w="57150" cap="flat" cmpd="sng" algn="ctr">
              <a:solidFill>
                <a:schemeClr val="tx1">
                  <a:lumMod val="95000"/>
                  <a:lumOff val="5000"/>
                </a:schemeClr>
              </a:solidFill>
              <a:prstDash val="solid"/>
              <a:round/>
              <a:headEnd type="none" w="med" len="med"/>
              <a:tailEnd type="triangle"/>
            </a:ln>
            <a:effectLst/>
          </p:spPr>
        </p:cxnSp>
      </p:grpSp>
      <p:sp>
        <p:nvSpPr>
          <p:cNvPr id="80" name="Acar">
            <a:extLst>
              <a:ext uri="{FF2B5EF4-FFF2-40B4-BE49-F238E27FC236}">
                <a16:creationId xmlns:a16="http://schemas.microsoft.com/office/drawing/2014/main" id="{DD208EE2-50CC-884E-AAAF-36F3807CE34C}"/>
              </a:ext>
            </a:extLst>
          </p:cNvPr>
          <p:cNvSpPr/>
          <p:nvPr/>
        </p:nvSpPr>
        <p:spPr>
          <a:xfrm>
            <a:off x="5584295" y="73889"/>
            <a:ext cx="1151597" cy="294248"/>
          </a:xfrm>
          <a:prstGeom prst="rect">
            <a:avLst/>
          </a:prstGeom>
        </p:spPr>
        <p:txBody>
          <a:bodyPr wrap="none">
            <a:spAutoFit/>
          </a:bodyPr>
          <a:lstStyle/>
          <a:p>
            <a:r>
              <a:rPr lang="en-US" i="1" dirty="0">
                <a:latin typeface="Calibri" panose="020F0502020204030204" pitchFamily="34" charset="0"/>
              </a:rPr>
              <a:t>[</a:t>
            </a:r>
            <a:r>
              <a:rPr lang="en-US" i="1" dirty="0" err="1">
                <a:latin typeface="Calibri" panose="020F0502020204030204" pitchFamily="34" charset="0"/>
              </a:rPr>
              <a:t>Acar</a:t>
            </a:r>
            <a:r>
              <a:rPr lang="en-US" i="1" dirty="0">
                <a:latin typeface="Calibri" panose="020F0502020204030204" pitchFamily="34" charset="0"/>
              </a:rPr>
              <a:t> 2003]</a:t>
            </a:r>
          </a:p>
        </p:txBody>
      </p:sp>
      <p:grpSp>
        <p:nvGrpSpPr>
          <p:cNvPr id="86" name="Quant gives tighter distr">
            <a:extLst>
              <a:ext uri="{FF2B5EF4-FFF2-40B4-BE49-F238E27FC236}">
                <a16:creationId xmlns:a16="http://schemas.microsoft.com/office/drawing/2014/main" id="{78EC89B8-36DF-9442-92A7-5687DB8807BF}"/>
              </a:ext>
            </a:extLst>
          </p:cNvPr>
          <p:cNvGrpSpPr/>
          <p:nvPr/>
        </p:nvGrpSpPr>
        <p:grpSpPr>
          <a:xfrm>
            <a:off x="4712291" y="2057041"/>
            <a:ext cx="2989921" cy="1118410"/>
            <a:chOff x="4712291" y="2057041"/>
            <a:chExt cx="2989921" cy="1118410"/>
          </a:xfrm>
        </p:grpSpPr>
        <p:sp>
          <p:nvSpPr>
            <p:cNvPr id="78" name="Tighter distr">
              <a:extLst>
                <a:ext uri="{FF2B5EF4-FFF2-40B4-BE49-F238E27FC236}">
                  <a16:creationId xmlns:a16="http://schemas.microsoft.com/office/drawing/2014/main" id="{F33EFB01-1C32-BE4B-9380-AFA44B24FD10}"/>
                </a:ext>
              </a:extLst>
            </p:cNvPr>
            <p:cNvSpPr txBox="1"/>
            <p:nvPr/>
          </p:nvSpPr>
          <p:spPr>
            <a:xfrm>
              <a:off x="4712291" y="2057041"/>
              <a:ext cx="2989921" cy="445635"/>
            </a:xfrm>
            <a:prstGeom prst="rect">
              <a:avLst/>
            </a:prstGeom>
            <a:noFill/>
          </p:spPr>
          <p:txBody>
            <a:bodyPr wrap="none" rtlCol="0">
              <a:spAutoFit/>
            </a:bodyPr>
            <a:lstStyle/>
            <a:p>
              <a:r>
                <a:rPr lang="en-US" sz="2800" dirty="0">
                  <a:latin typeface="Calibri" panose="020F0502020204030204" pitchFamily="34" charset="0"/>
                </a:rPr>
                <a:t>Tighter distribution</a:t>
              </a:r>
            </a:p>
          </p:txBody>
        </p:sp>
        <p:cxnSp>
          <p:nvCxnSpPr>
            <p:cNvPr id="81" name="Arrow - tighter distr">
              <a:extLst>
                <a:ext uri="{FF2B5EF4-FFF2-40B4-BE49-F238E27FC236}">
                  <a16:creationId xmlns:a16="http://schemas.microsoft.com/office/drawing/2014/main" id="{ACC1269F-8227-5946-849D-DA1F7FE90FCB}"/>
                </a:ext>
              </a:extLst>
            </p:cNvPr>
            <p:cNvCxnSpPr>
              <a:cxnSpLocks/>
              <a:stCxn id="78" idx="2"/>
            </p:cNvCxnSpPr>
            <p:nvPr/>
          </p:nvCxnSpPr>
          <p:spPr bwMode="auto">
            <a:xfrm>
              <a:off x="6207252" y="2502676"/>
              <a:ext cx="0" cy="672775"/>
            </a:xfrm>
            <a:prstGeom prst="straightConnector1">
              <a:avLst/>
            </a:prstGeom>
            <a:noFill/>
            <a:ln w="57150" cap="flat" cmpd="sng" algn="ctr">
              <a:solidFill>
                <a:schemeClr val="tx1">
                  <a:lumMod val="95000"/>
                  <a:lumOff val="5000"/>
                </a:schemeClr>
              </a:solidFill>
              <a:prstDash val="solid"/>
              <a:round/>
              <a:headEnd type="none" w="med" len="med"/>
              <a:tailEnd type="triangle"/>
            </a:ln>
            <a:effectLst/>
          </p:spPr>
        </p:cxnSp>
      </p:grpSp>
      <p:grpSp>
        <p:nvGrpSpPr>
          <p:cNvPr id="95" name="in-deg is better">
            <a:extLst>
              <a:ext uri="{FF2B5EF4-FFF2-40B4-BE49-F238E27FC236}">
                <a16:creationId xmlns:a16="http://schemas.microsoft.com/office/drawing/2014/main" id="{9C2BA603-CCB3-8C4E-A9AB-496FA1AB5419}"/>
              </a:ext>
            </a:extLst>
          </p:cNvPr>
          <p:cNvGrpSpPr/>
          <p:nvPr/>
        </p:nvGrpSpPr>
        <p:grpSpPr>
          <a:xfrm>
            <a:off x="3452864" y="1525539"/>
            <a:ext cx="2695097" cy="1649912"/>
            <a:chOff x="3452864" y="1525539"/>
            <a:chExt cx="2695097" cy="1649912"/>
          </a:xfrm>
        </p:grpSpPr>
        <p:grpSp>
          <p:nvGrpSpPr>
            <p:cNvPr id="87" name="Tighter distr">
              <a:extLst>
                <a:ext uri="{FF2B5EF4-FFF2-40B4-BE49-F238E27FC236}">
                  <a16:creationId xmlns:a16="http://schemas.microsoft.com/office/drawing/2014/main" id="{74DC4374-7DA2-5E4E-BA82-99616A4CD504}"/>
                </a:ext>
              </a:extLst>
            </p:cNvPr>
            <p:cNvGrpSpPr/>
            <p:nvPr/>
          </p:nvGrpSpPr>
          <p:grpSpPr>
            <a:xfrm>
              <a:off x="3452864" y="1525539"/>
              <a:ext cx="2695097" cy="1649912"/>
              <a:chOff x="5407213" y="1702845"/>
              <a:chExt cx="2695097" cy="1649912"/>
            </a:xfrm>
          </p:grpSpPr>
          <p:sp>
            <p:nvSpPr>
              <p:cNvPr id="88" name="Tighter distr">
                <a:extLst>
                  <a:ext uri="{FF2B5EF4-FFF2-40B4-BE49-F238E27FC236}">
                    <a16:creationId xmlns:a16="http://schemas.microsoft.com/office/drawing/2014/main" id="{6DCE81FB-A475-8B42-A9DF-09DA6FB0F2C6}"/>
                  </a:ext>
                </a:extLst>
              </p:cNvPr>
              <p:cNvSpPr txBox="1"/>
              <p:nvPr/>
            </p:nvSpPr>
            <p:spPr>
              <a:xfrm>
                <a:off x="5407213" y="1702845"/>
                <a:ext cx="2695097" cy="445635"/>
              </a:xfrm>
              <a:prstGeom prst="rect">
                <a:avLst/>
              </a:prstGeom>
              <a:noFill/>
            </p:spPr>
            <p:txBody>
              <a:bodyPr wrap="none" rtlCol="0">
                <a:spAutoFit/>
              </a:bodyPr>
              <a:lstStyle/>
              <a:p>
                <a:r>
                  <a:rPr lang="en-US" sz="2800" i="1" dirty="0" err="1">
                    <a:latin typeface="Calibri" panose="020F0502020204030204" pitchFamily="34" charset="0"/>
                  </a:rPr>
                  <a:t>Vive</a:t>
                </a:r>
                <a:r>
                  <a:rPr lang="en-US" sz="2800" i="1" dirty="0">
                    <a:latin typeface="Calibri" panose="020F0502020204030204" pitchFamily="34" charset="0"/>
                  </a:rPr>
                  <a:t> la </a:t>
                </a:r>
                <a:r>
                  <a:rPr lang="en-US" sz="2800" i="1" dirty="0" err="1">
                    <a:latin typeface="Calibri" panose="020F0502020204030204" pitchFamily="34" charset="0"/>
                  </a:rPr>
                  <a:t>différence</a:t>
                </a:r>
                <a:endParaRPr lang="en-US" sz="2800" i="1" dirty="0">
                  <a:latin typeface="Calibri" panose="020F0502020204030204" pitchFamily="34" charset="0"/>
                </a:endParaRPr>
              </a:p>
            </p:txBody>
          </p:sp>
          <p:cxnSp>
            <p:nvCxnSpPr>
              <p:cNvPr id="89" name="Arrow - tighter distr">
                <a:extLst>
                  <a:ext uri="{FF2B5EF4-FFF2-40B4-BE49-F238E27FC236}">
                    <a16:creationId xmlns:a16="http://schemas.microsoft.com/office/drawing/2014/main" id="{4A7DC422-70A4-C340-8741-24C1E5304F06}"/>
                  </a:ext>
                </a:extLst>
              </p:cNvPr>
              <p:cNvCxnSpPr>
                <a:cxnSpLocks/>
                <a:stCxn id="88" idx="2"/>
              </p:cNvCxnSpPr>
              <p:nvPr/>
            </p:nvCxnSpPr>
            <p:spPr bwMode="auto">
              <a:xfrm>
                <a:off x="6754762" y="2148480"/>
                <a:ext cx="1" cy="1204277"/>
              </a:xfrm>
              <a:prstGeom prst="straightConnector1">
                <a:avLst/>
              </a:prstGeom>
              <a:noFill/>
              <a:ln w="57150" cap="flat" cmpd="sng" algn="ctr">
                <a:solidFill>
                  <a:schemeClr val="tx1">
                    <a:lumMod val="95000"/>
                    <a:lumOff val="5000"/>
                  </a:schemeClr>
                </a:solidFill>
                <a:prstDash val="solid"/>
                <a:round/>
                <a:headEnd type="none" w="med" len="med"/>
                <a:tailEnd type="triangle"/>
              </a:ln>
              <a:effectLst/>
            </p:spPr>
          </p:cxnSp>
        </p:grpSp>
        <p:cxnSp>
          <p:nvCxnSpPr>
            <p:cNvPr id="92" name="Arrow - tighter distr">
              <a:extLst>
                <a:ext uri="{FF2B5EF4-FFF2-40B4-BE49-F238E27FC236}">
                  <a16:creationId xmlns:a16="http://schemas.microsoft.com/office/drawing/2014/main" id="{4075253B-FC1F-1944-B045-77E125987857}"/>
                </a:ext>
              </a:extLst>
            </p:cNvPr>
            <p:cNvCxnSpPr>
              <a:cxnSpLocks/>
              <a:stCxn id="88" idx="2"/>
              <a:endCxn id="74" idx="1"/>
            </p:cNvCxnSpPr>
            <p:nvPr/>
          </p:nvCxnSpPr>
          <p:spPr bwMode="auto">
            <a:xfrm flipH="1">
              <a:off x="4013200" y="1971174"/>
              <a:ext cx="787213" cy="520256"/>
            </a:xfrm>
            <a:prstGeom prst="straightConnector1">
              <a:avLst/>
            </a:prstGeom>
            <a:noFill/>
            <a:ln w="57150" cap="flat" cmpd="sng" algn="ctr">
              <a:solidFill>
                <a:schemeClr val="tx1">
                  <a:lumMod val="95000"/>
                  <a:lumOff val="5000"/>
                </a:schemeClr>
              </a:solidFill>
              <a:prstDash val="solid"/>
              <a:round/>
              <a:headEnd type="none" w="med" len="med"/>
              <a:tailEnd type="triangle"/>
            </a:ln>
            <a:effectLst/>
          </p:spPr>
        </p:cxnSp>
      </p:grpSp>
    </p:spTree>
    <p:extLst>
      <p:ext uri="{BB962C8B-B14F-4D97-AF65-F5344CB8AC3E}">
        <p14:creationId xmlns:p14="http://schemas.microsoft.com/office/powerpoint/2010/main" val="394034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75"/>
                                        </p:tgtEl>
                                        <p:attrNameLst>
                                          <p:attrName>style.visibility</p:attrName>
                                        </p:attrNameLst>
                                      </p:cBhvr>
                                      <p:to>
                                        <p:strVal val="hidden"/>
                                      </p:to>
                                    </p:set>
                                  </p:childTnLst>
                                </p:cTn>
                              </p:par>
                              <p:par>
                                <p:cTn id="35" presetID="9" presetClass="emph" presetSubtype="0" grpId="1" nodeType="withEffect">
                                  <p:stCondLst>
                                    <p:cond delay="0"/>
                                  </p:stCondLst>
                                  <p:childTnLst>
                                    <p:set>
                                      <p:cBhvr>
                                        <p:cTn id="36" dur="indefinite"/>
                                        <p:tgtEl>
                                          <p:spTgt spid="23"/>
                                        </p:tgtEl>
                                        <p:attrNameLst>
                                          <p:attrName>style.opacity</p:attrName>
                                        </p:attrNameLst>
                                      </p:cBhvr>
                                      <p:to>
                                        <p:strVal val="0.5"/>
                                      </p:to>
                                    </p:set>
                                    <p:animEffect filter="image" prLst="opacity: 0.5">
                                      <p:cBhvr rctx="IE">
                                        <p:cTn id="37" dur="indefinite"/>
                                        <p:tgtEl>
                                          <p:spTgt spid="23"/>
                                        </p:tgtEl>
                                      </p:cBhvr>
                                    </p:animEffect>
                                  </p:childTnLst>
                                </p:cTn>
                              </p:par>
                              <p:par>
                                <p:cTn id="38" presetID="9" presetClass="emph" presetSubtype="0" nodeType="withEffect">
                                  <p:stCondLst>
                                    <p:cond delay="0"/>
                                  </p:stCondLst>
                                  <p:childTnLst>
                                    <p:set>
                                      <p:cBhvr>
                                        <p:cTn id="39" dur="indefinite"/>
                                        <p:tgtEl>
                                          <p:spTgt spid="24"/>
                                        </p:tgtEl>
                                        <p:attrNameLst>
                                          <p:attrName>style.opacity</p:attrName>
                                        </p:attrNameLst>
                                      </p:cBhvr>
                                      <p:to>
                                        <p:strVal val="0.5"/>
                                      </p:to>
                                    </p:set>
                                    <p:animEffect filter="image" prLst="opacity: 0.5">
                                      <p:cBhvr rctx="IE">
                                        <p:cTn id="40" dur="indefinite"/>
                                        <p:tgtEl>
                                          <p:spTgt spid="24"/>
                                        </p:tgtEl>
                                      </p:cBhvr>
                                    </p:animEffect>
                                  </p:childTnLst>
                                </p:cTn>
                              </p:par>
                              <p:par>
                                <p:cTn id="41" presetID="1" presetClass="exit" presetSubtype="0" fill="hold" nodeType="withEffect">
                                  <p:stCondLst>
                                    <p:cond delay="0"/>
                                  </p:stCondLst>
                                  <p:childTnLst>
                                    <p:set>
                                      <p:cBhvr>
                                        <p:cTn id="42" dur="1" fill="hold">
                                          <p:stCondLst>
                                            <p:cond delay="0"/>
                                          </p:stCondLst>
                                        </p:cTn>
                                        <p:tgtEl>
                                          <p:spTgt spid="9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34" grpId="0"/>
      <p:bldP spid="74" grpId="0" animBg="1"/>
      <p:bldP spid="7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8F9E67-C980-BF49-A980-739CD5F5DF4B}"/>
              </a:ext>
            </a:extLst>
          </p:cNvPr>
          <p:cNvSpPr>
            <a:spLocks noGrp="1"/>
          </p:cNvSpPr>
          <p:nvPr>
            <p:ph type="title"/>
          </p:nvPr>
        </p:nvSpPr>
        <p:spPr>
          <a:xfrm>
            <a:off x="277147" y="118428"/>
            <a:ext cx="8291119" cy="638175"/>
          </a:xfrm>
        </p:spPr>
        <p:txBody>
          <a:bodyPr/>
          <a:lstStyle/>
          <a:p>
            <a:r>
              <a:rPr lang="en-US" dirty="0"/>
              <a:t>Efficiently storing the memo table: </a:t>
            </a:r>
            <a:r>
              <a:rPr lang="en-US" b="1" i="1" dirty="0"/>
              <a:t>Full table</a:t>
            </a:r>
          </a:p>
        </p:txBody>
      </p:sp>
      <p:sp>
        <p:nvSpPr>
          <p:cNvPr id="2" name="TextBox 1">
            <a:extLst>
              <a:ext uri="{FF2B5EF4-FFF2-40B4-BE49-F238E27FC236}">
                <a16:creationId xmlns:a16="http://schemas.microsoft.com/office/drawing/2014/main" id="{8E0D1BF6-5CCA-5D48-AAA7-64E2FA72E952}"/>
              </a:ext>
            </a:extLst>
          </p:cNvPr>
          <p:cNvSpPr txBox="1"/>
          <p:nvPr/>
        </p:nvSpPr>
        <p:spPr>
          <a:xfrm>
            <a:off x="4421315" y="2863919"/>
            <a:ext cx="1135888" cy="445635"/>
          </a:xfrm>
          <a:prstGeom prst="rect">
            <a:avLst/>
          </a:prstGeom>
          <a:noFill/>
        </p:spPr>
        <p:txBody>
          <a:bodyPr wrap="none" rtlCol="0">
            <a:spAutoFit/>
          </a:bodyPr>
          <a:lstStyle/>
          <a:p>
            <a:r>
              <a:rPr lang="en-US" sz="2800" b="1" i="1" dirty="0">
                <a:solidFill>
                  <a:schemeClr val="tx1">
                    <a:alpha val="75000"/>
                  </a:schemeClr>
                </a:solidFill>
                <a:latin typeface="Calibri" panose="020F0502020204030204" pitchFamily="34" charset="0"/>
              </a:rPr>
              <a:t>Vertex</a:t>
            </a:r>
          </a:p>
        </p:txBody>
      </p:sp>
      <p:sp>
        <p:nvSpPr>
          <p:cNvPr id="40" name="TextBox 39">
            <a:extLst>
              <a:ext uri="{FF2B5EF4-FFF2-40B4-BE49-F238E27FC236}">
                <a16:creationId xmlns:a16="http://schemas.microsoft.com/office/drawing/2014/main" id="{5600EE24-E6C1-E04D-A7D1-6379FB333A51}"/>
              </a:ext>
            </a:extLst>
          </p:cNvPr>
          <p:cNvSpPr txBox="1"/>
          <p:nvPr/>
        </p:nvSpPr>
        <p:spPr>
          <a:xfrm>
            <a:off x="502480" y="4305440"/>
            <a:ext cx="2009781" cy="445635"/>
          </a:xfrm>
          <a:prstGeom prst="rect">
            <a:avLst/>
          </a:prstGeom>
          <a:noFill/>
        </p:spPr>
        <p:txBody>
          <a:bodyPr wrap="none" rtlCol="0">
            <a:spAutoFit/>
          </a:bodyPr>
          <a:lstStyle/>
          <a:p>
            <a:r>
              <a:rPr lang="en-US" sz="2800" b="1" i="1" dirty="0">
                <a:solidFill>
                  <a:schemeClr val="tx1">
                    <a:alpha val="75000"/>
                  </a:schemeClr>
                </a:solidFill>
                <a:latin typeface="Calibri" panose="020F0502020204030204" pitchFamily="34" charset="0"/>
              </a:rPr>
              <a:t>String offset</a:t>
            </a:r>
          </a:p>
        </p:txBody>
      </p:sp>
      <p:graphicFrame>
        <p:nvGraphicFramePr>
          <p:cNvPr id="3" name="Table 2">
            <a:extLst>
              <a:ext uri="{FF2B5EF4-FFF2-40B4-BE49-F238E27FC236}">
                <a16:creationId xmlns:a16="http://schemas.microsoft.com/office/drawing/2014/main" id="{2EC519AA-18C4-AF4A-B8D5-E70A3A4C2CD3}"/>
              </a:ext>
            </a:extLst>
          </p:cNvPr>
          <p:cNvGraphicFramePr>
            <a:graphicFrameLocks noGrp="1"/>
          </p:cNvGraphicFramePr>
          <p:nvPr>
            <p:extLst>
              <p:ext uri="{D42A27DB-BD31-4B8C-83A1-F6EECF244321}">
                <p14:modId xmlns:p14="http://schemas.microsoft.com/office/powerpoint/2010/main" val="2168363681"/>
              </p:ext>
            </p:extLst>
          </p:nvPr>
        </p:nvGraphicFramePr>
        <p:xfrm>
          <a:off x="2941320" y="3367150"/>
          <a:ext cx="3048000" cy="182880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4024874316"/>
                    </a:ext>
                  </a:extLst>
                </a:gridCol>
                <a:gridCol w="1016000">
                  <a:extLst>
                    <a:ext uri="{9D8B030D-6E8A-4147-A177-3AD203B41FA5}">
                      <a16:colId xmlns:a16="http://schemas.microsoft.com/office/drawing/2014/main" val="1306490453"/>
                    </a:ext>
                  </a:extLst>
                </a:gridCol>
                <a:gridCol w="1016000">
                  <a:extLst>
                    <a:ext uri="{9D8B030D-6E8A-4147-A177-3AD203B41FA5}">
                      <a16:colId xmlns:a16="http://schemas.microsoft.com/office/drawing/2014/main" val="2315600482"/>
                    </a:ext>
                  </a:extLst>
                </a:gridCol>
              </a:tblGrid>
              <a:tr h="370840">
                <a:tc>
                  <a:txBody>
                    <a:bodyPr/>
                    <a:lstStyle/>
                    <a:p>
                      <a:endParaRPr lang="en-US" sz="2400" b="1" dirty="0">
                        <a:latin typeface="Calibri" panose="020F0502020204030204" pitchFamily="34" charset="0"/>
                        <a:cs typeface="Calibri" panose="020F0502020204030204" pitchFamily="34" charset="0"/>
                      </a:endParaRPr>
                    </a:p>
                  </a:txBody>
                  <a:tcP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400" b="0" dirty="0">
                          <a:solidFill>
                            <a:schemeClr val="tx1"/>
                          </a:solidFill>
                          <a:latin typeface="Calibri" panose="020F0502020204030204" pitchFamily="34" charset="0"/>
                          <a:cs typeface="Calibri" panose="020F0502020204030204" pitchFamily="34" charset="0"/>
                        </a:rPr>
                        <a:t>A</a:t>
                      </a:r>
                    </a:p>
                  </a:txBody>
                  <a:tcPr>
                    <a:lnL w="12700" cap="flat" cmpd="sng" algn="ctr">
                      <a:noFill/>
                      <a:prstDash val="solid"/>
                      <a:round/>
                      <a:headEnd type="none" w="med" len="med"/>
                      <a:tailEnd type="none" w="med" len="med"/>
                    </a:lnL>
                    <a:lnR w="12700" cmpd="sng">
                      <a:noFill/>
                    </a:lnR>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latin typeface="Calibri" panose="020F0502020204030204" pitchFamily="34" charset="0"/>
                          <a:cs typeface="Calibri" panose="020F0502020204030204" pitchFamily="34" charset="0"/>
                        </a:rPr>
                        <a:t>B</a:t>
                      </a:r>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7634755"/>
                  </a:ext>
                </a:extLst>
              </a:tr>
              <a:tr h="370840">
                <a:tc>
                  <a:txBody>
                    <a:bodyPr/>
                    <a:lstStyle/>
                    <a:p>
                      <a:pPr algn="ctr"/>
                      <a:r>
                        <a:rPr lang="en-US" sz="2400" b="0" dirty="0">
                          <a:latin typeface="Calibri" panose="020F0502020204030204" pitchFamily="34" charset="0"/>
                          <a:cs typeface="Calibri" panose="020F0502020204030204" pitchFamily="34" charset="0"/>
                        </a:rPr>
                        <a:t>1 - </a:t>
                      </a:r>
                      <a:r>
                        <a:rPr lang="en-US" sz="2400" b="0" i="0" dirty="0">
                          <a:latin typeface="Calibri" panose="020F0502020204030204" pitchFamily="34" charset="0"/>
                          <a:cs typeface="Calibri" panose="020F0502020204030204" pitchFamily="34" charset="0"/>
                        </a:rPr>
                        <a:t>a</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37153945"/>
                  </a:ext>
                </a:extLst>
              </a:tr>
              <a:tr h="370840">
                <a:tc>
                  <a:txBody>
                    <a:bodyPr/>
                    <a:lstStyle/>
                    <a:p>
                      <a:pPr algn="ctr"/>
                      <a:r>
                        <a:rPr lang="en-US" sz="2400" b="0" dirty="0">
                          <a:latin typeface="Calibri" panose="020F0502020204030204" pitchFamily="34" charset="0"/>
                          <a:cs typeface="Calibri" panose="020F0502020204030204" pitchFamily="34" charset="0"/>
                        </a:rPr>
                        <a:t>2 - </a:t>
                      </a:r>
                      <a:r>
                        <a:rPr lang="en-US" sz="2400" b="0" i="0" dirty="0">
                          <a:latin typeface="Calibri" panose="020F0502020204030204" pitchFamily="34" charset="0"/>
                          <a:cs typeface="Calibri" panose="020F0502020204030204" pitchFamily="34" charset="0"/>
                        </a:rPr>
                        <a:t>a</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mpd="sng">
                      <a:noFill/>
                    </a:ln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noFill/>
                  </a:tcPr>
                </a:tc>
                <a:extLst>
                  <a:ext uri="{0D108BD9-81ED-4DB2-BD59-A6C34878D82A}">
                    <a16:rowId xmlns:a16="http://schemas.microsoft.com/office/drawing/2014/main" val="157031665"/>
                  </a:ext>
                </a:extLst>
              </a:tr>
              <a:tr h="370840">
                <a:tc>
                  <a:txBody>
                    <a:bodyPr/>
                    <a:lstStyle/>
                    <a:p>
                      <a:pPr algn="ctr"/>
                      <a:r>
                        <a:rPr lang="en-US" sz="2400" b="0" i="0" dirty="0">
                          <a:latin typeface="Calibri" panose="020F0502020204030204" pitchFamily="34" charset="0"/>
                          <a:cs typeface="Calibri" panose="020F0502020204030204" pitchFamily="34" charset="0"/>
                        </a:rPr>
                        <a:t>3</a:t>
                      </a:r>
                      <a:r>
                        <a:rPr lang="en-US" sz="2400" b="0" i="1" dirty="0">
                          <a:latin typeface="Calibri" panose="020F0502020204030204" pitchFamily="34" charset="0"/>
                          <a:cs typeface="Calibri" panose="020F0502020204030204" pitchFamily="34" charset="0"/>
                        </a:rPr>
                        <a:t> - </a:t>
                      </a:r>
                      <a:r>
                        <a:rPr lang="en-US" sz="2400" b="0" i="0" dirty="0">
                          <a:latin typeface="Calibri" panose="020F0502020204030204" pitchFamily="34" charset="0"/>
                          <a:cs typeface="Calibri" panose="020F0502020204030204" pitchFamily="34" charset="0"/>
                        </a:rPr>
                        <a:t>!</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mpd="sng">
                      <a:noFill/>
                    </a:ln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noFill/>
                  </a:tcPr>
                </a:tc>
                <a:extLst>
                  <a:ext uri="{0D108BD9-81ED-4DB2-BD59-A6C34878D82A}">
                    <a16:rowId xmlns:a16="http://schemas.microsoft.com/office/drawing/2014/main" val="2163099444"/>
                  </a:ext>
                </a:extLst>
              </a:tr>
            </a:tbl>
          </a:graphicData>
        </a:graphic>
      </p:graphicFrame>
      <p:cxnSp>
        <p:nvCxnSpPr>
          <p:cNvPr id="6" name="Straight Connector 5">
            <a:extLst>
              <a:ext uri="{FF2B5EF4-FFF2-40B4-BE49-F238E27FC236}">
                <a16:creationId xmlns:a16="http://schemas.microsoft.com/office/drawing/2014/main" id="{692ECB82-69F7-5A46-83FD-95FD3CB04598}"/>
              </a:ext>
            </a:extLst>
          </p:cNvPr>
          <p:cNvCxnSpPr>
            <a:cxnSpLocks/>
          </p:cNvCxnSpPr>
          <p:nvPr/>
        </p:nvCxnSpPr>
        <p:spPr bwMode="auto">
          <a:xfrm>
            <a:off x="3953256" y="3815882"/>
            <a:ext cx="0" cy="1454059"/>
          </a:xfrm>
          <a:prstGeom prst="line">
            <a:avLst/>
          </a:prstGeom>
          <a:noFill/>
          <a:ln w="12700" cap="flat" cmpd="sng" algn="ctr">
            <a:solidFill>
              <a:schemeClr val="tx1"/>
            </a:solidFill>
            <a:prstDash val="solid"/>
            <a:round/>
            <a:headEnd type="none" w="med" len="med"/>
            <a:tailEnd type="none" w="med" len="med"/>
          </a:ln>
          <a:effectLst/>
        </p:spPr>
      </p:cxnSp>
      <p:pic>
        <p:nvPicPr>
          <p:cNvPr id="43" name="Failure" descr="Close">
            <a:extLst>
              <a:ext uri="{FF2B5EF4-FFF2-40B4-BE49-F238E27FC236}">
                <a16:creationId xmlns:a16="http://schemas.microsoft.com/office/drawing/2014/main" id="{6188D631-98CE-AC4C-9B15-C4B747002AA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22602" y="4903056"/>
            <a:ext cx="292894" cy="292894"/>
          </a:xfrm>
          <a:prstGeom prst="rect">
            <a:avLst/>
          </a:prstGeom>
        </p:spPr>
      </p:pic>
      <p:pic>
        <p:nvPicPr>
          <p:cNvPr id="44" name="Failure" descr="Close">
            <a:extLst>
              <a:ext uri="{FF2B5EF4-FFF2-40B4-BE49-F238E27FC236}">
                <a16:creationId xmlns:a16="http://schemas.microsoft.com/office/drawing/2014/main" id="{06112309-A966-214D-A2E4-E4653A4F0CD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29694" y="4417830"/>
            <a:ext cx="292894" cy="292894"/>
          </a:xfrm>
          <a:prstGeom prst="rect">
            <a:avLst/>
          </a:prstGeom>
        </p:spPr>
      </p:pic>
      <p:pic>
        <p:nvPicPr>
          <p:cNvPr id="45" name="Failure" descr="Close">
            <a:extLst>
              <a:ext uri="{FF2B5EF4-FFF2-40B4-BE49-F238E27FC236}">
                <a16:creationId xmlns:a16="http://schemas.microsoft.com/office/drawing/2014/main" id="{43A0F4FC-DDB6-E942-83CD-4EF3C8AE30D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29694" y="3927977"/>
            <a:ext cx="292894" cy="292894"/>
          </a:xfrm>
          <a:prstGeom prst="rect">
            <a:avLst/>
          </a:prstGeom>
        </p:spPr>
      </p:pic>
      <p:pic>
        <p:nvPicPr>
          <p:cNvPr id="52" name="NFA">
            <a:extLst>
              <a:ext uri="{FF2B5EF4-FFF2-40B4-BE49-F238E27FC236}">
                <a16:creationId xmlns:a16="http://schemas.microsoft.com/office/drawing/2014/main" id="{A74DEC4A-4253-EC40-A54C-D0CE9289E67C}"/>
              </a:ext>
            </a:extLst>
          </p:cNvPr>
          <p:cNvPicPr>
            <a:picLocks/>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764189" y="876720"/>
            <a:ext cx="5495544" cy="1390918"/>
          </a:xfrm>
          <a:prstGeom prst="rect">
            <a:avLst/>
          </a:prstGeom>
        </p:spPr>
      </p:pic>
      <p:sp>
        <p:nvSpPr>
          <p:cNvPr id="53" name="Title 2">
            <a:extLst>
              <a:ext uri="{FF2B5EF4-FFF2-40B4-BE49-F238E27FC236}">
                <a16:creationId xmlns:a16="http://schemas.microsoft.com/office/drawing/2014/main" id="{1D4C7EC4-D8A5-2544-A7E1-1F66D0AA205F}"/>
              </a:ext>
            </a:extLst>
          </p:cNvPr>
          <p:cNvSpPr txBox="1">
            <a:spLocks/>
          </p:cNvSpPr>
          <p:nvPr/>
        </p:nvSpPr>
        <p:spPr bwMode="auto">
          <a:xfrm>
            <a:off x="1075740" y="1856115"/>
            <a:ext cx="1356564" cy="638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3200" b="1">
                <a:ln>
                  <a:noFill/>
                </a:ln>
                <a:solidFill>
                  <a:schemeClr val="tx1"/>
                </a:solidFill>
                <a:latin typeface="Gill Sans MT" panose="020B0502020104020203" pitchFamily="34" charset="77"/>
                <a:ea typeface="+mj-ea"/>
                <a:cs typeface="+mj-cs"/>
              </a:defRPr>
            </a:lvl1pPr>
            <a:lvl2pPr algn="l" rtl="0" fontAlgn="base">
              <a:lnSpc>
                <a:spcPct val="90000"/>
              </a:lnSpc>
              <a:spcBef>
                <a:spcPct val="0"/>
              </a:spcBef>
              <a:spcAft>
                <a:spcPct val="0"/>
              </a:spcAft>
              <a:defRPr sz="3200" b="1">
                <a:solidFill>
                  <a:schemeClr val="bg1"/>
                </a:solidFill>
                <a:latin typeface="Arial" pitchFamily="34" charset="0"/>
                <a:cs typeface="Arial" pitchFamily="34" charset="0"/>
              </a:defRPr>
            </a:lvl2pPr>
            <a:lvl3pPr algn="l" rtl="0" fontAlgn="base">
              <a:lnSpc>
                <a:spcPct val="90000"/>
              </a:lnSpc>
              <a:spcBef>
                <a:spcPct val="0"/>
              </a:spcBef>
              <a:spcAft>
                <a:spcPct val="0"/>
              </a:spcAft>
              <a:defRPr sz="3200" b="1">
                <a:solidFill>
                  <a:schemeClr val="bg1"/>
                </a:solidFill>
                <a:latin typeface="Arial" pitchFamily="34" charset="0"/>
                <a:cs typeface="Arial" pitchFamily="34" charset="0"/>
              </a:defRPr>
            </a:lvl3pPr>
            <a:lvl4pPr algn="l" rtl="0" fontAlgn="base">
              <a:lnSpc>
                <a:spcPct val="90000"/>
              </a:lnSpc>
              <a:spcBef>
                <a:spcPct val="0"/>
              </a:spcBef>
              <a:spcAft>
                <a:spcPct val="0"/>
              </a:spcAft>
              <a:defRPr sz="3200" b="1">
                <a:solidFill>
                  <a:schemeClr val="bg1"/>
                </a:solidFill>
                <a:latin typeface="Arial" pitchFamily="34" charset="0"/>
                <a:cs typeface="Arial" pitchFamily="34" charset="0"/>
              </a:defRPr>
            </a:lvl4pPr>
            <a:lvl5pPr algn="l" rtl="0" fontAlgn="base">
              <a:lnSpc>
                <a:spcPct val="90000"/>
              </a:lnSpc>
              <a:spcBef>
                <a:spcPct val="0"/>
              </a:spcBef>
              <a:spcAft>
                <a:spcPct val="0"/>
              </a:spcAft>
              <a:defRPr sz="3200" b="1">
                <a:solidFill>
                  <a:schemeClr val="bg1"/>
                </a:solidFill>
                <a:latin typeface="Arial" pitchFamily="34" charset="0"/>
                <a:cs typeface="Arial" pitchFamily="34" charset="0"/>
              </a:defRPr>
            </a:lvl5pPr>
            <a:lvl6pPr marL="457200" algn="l" rtl="0" fontAlgn="base">
              <a:lnSpc>
                <a:spcPct val="90000"/>
              </a:lnSpc>
              <a:spcBef>
                <a:spcPct val="0"/>
              </a:spcBef>
              <a:spcAft>
                <a:spcPct val="0"/>
              </a:spcAft>
              <a:defRPr sz="3200" b="1">
                <a:solidFill>
                  <a:schemeClr val="bg1"/>
                </a:solidFill>
                <a:latin typeface="Arial" pitchFamily="34" charset="0"/>
                <a:cs typeface="Arial" pitchFamily="34" charset="0"/>
              </a:defRPr>
            </a:lvl6pPr>
            <a:lvl7pPr marL="914400" algn="l" rtl="0" fontAlgn="base">
              <a:lnSpc>
                <a:spcPct val="90000"/>
              </a:lnSpc>
              <a:spcBef>
                <a:spcPct val="0"/>
              </a:spcBef>
              <a:spcAft>
                <a:spcPct val="0"/>
              </a:spcAft>
              <a:defRPr sz="3200" b="1">
                <a:solidFill>
                  <a:schemeClr val="bg1"/>
                </a:solidFill>
                <a:latin typeface="Arial" pitchFamily="34" charset="0"/>
                <a:cs typeface="Arial" pitchFamily="34" charset="0"/>
              </a:defRPr>
            </a:lvl7pPr>
            <a:lvl8pPr marL="1371600" algn="l" rtl="0" fontAlgn="base">
              <a:lnSpc>
                <a:spcPct val="90000"/>
              </a:lnSpc>
              <a:spcBef>
                <a:spcPct val="0"/>
              </a:spcBef>
              <a:spcAft>
                <a:spcPct val="0"/>
              </a:spcAft>
              <a:defRPr sz="3200" b="1">
                <a:solidFill>
                  <a:schemeClr val="bg1"/>
                </a:solidFill>
                <a:latin typeface="Arial" pitchFamily="34" charset="0"/>
                <a:cs typeface="Arial" pitchFamily="34" charset="0"/>
              </a:defRPr>
            </a:lvl8pPr>
            <a:lvl9pPr marL="1828800" algn="l" rtl="0" fontAlgn="base">
              <a:lnSpc>
                <a:spcPct val="90000"/>
              </a:lnSpc>
              <a:spcBef>
                <a:spcPct val="0"/>
              </a:spcBef>
              <a:spcAft>
                <a:spcPct val="0"/>
              </a:spcAft>
              <a:defRPr sz="3200" b="1">
                <a:solidFill>
                  <a:schemeClr val="bg1"/>
                </a:solidFill>
                <a:latin typeface="Arial" pitchFamily="34" charset="0"/>
                <a:cs typeface="Arial" pitchFamily="34" charset="0"/>
              </a:defRPr>
            </a:lvl9pPr>
          </a:lstStyle>
          <a:p>
            <a:pPr algn="ctr">
              <a:buClrTx/>
              <a:buSzTx/>
              <a:buFontTx/>
            </a:pPr>
            <a:r>
              <a:rPr lang="en-US" sz="4000" b="0" kern="0" dirty="0">
                <a:latin typeface="Calibri" panose="020F0502020204030204" pitchFamily="34" charset="0"/>
              </a:rPr>
              <a:t>“aa!”</a:t>
            </a:r>
          </a:p>
        </p:txBody>
      </p:sp>
      <p:grpSp>
        <p:nvGrpSpPr>
          <p:cNvPr id="54" name="Group 53">
            <a:extLst>
              <a:ext uri="{FF2B5EF4-FFF2-40B4-BE49-F238E27FC236}">
                <a16:creationId xmlns:a16="http://schemas.microsoft.com/office/drawing/2014/main" id="{1582CDA4-D2FE-7543-8053-CE03C43E7098}"/>
              </a:ext>
            </a:extLst>
          </p:cNvPr>
          <p:cNvGrpSpPr/>
          <p:nvPr/>
        </p:nvGrpSpPr>
        <p:grpSpPr>
          <a:xfrm>
            <a:off x="1057810" y="1115193"/>
            <a:ext cx="1194436" cy="545949"/>
            <a:chOff x="2913382" y="2082842"/>
            <a:chExt cx="1194436" cy="545949"/>
          </a:xfrm>
        </p:grpSpPr>
        <p:sp>
          <p:nvSpPr>
            <p:cNvPr id="55" name="Regex">
              <a:extLst>
                <a:ext uri="{FF2B5EF4-FFF2-40B4-BE49-F238E27FC236}">
                  <a16:creationId xmlns:a16="http://schemas.microsoft.com/office/drawing/2014/main" id="{1C2EF9DB-12E8-5F49-972C-70C4D6F563C5}"/>
                </a:ext>
              </a:extLst>
            </p:cNvPr>
            <p:cNvSpPr/>
            <p:nvPr/>
          </p:nvSpPr>
          <p:spPr bwMode="auto">
            <a:xfrm>
              <a:off x="2913382" y="2082842"/>
              <a:ext cx="1194436" cy="545949"/>
            </a:xfrm>
            <a:prstGeom prst="ellipse">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2400" b="0" i="0" u="none" strike="noStrike" cap="none" normalizeH="0" baseline="0" dirty="0">
                <a:ln>
                  <a:noFill/>
                </a:ln>
                <a:solidFill>
                  <a:schemeClr val="tx1"/>
                </a:solidFill>
                <a:effectLst/>
                <a:latin typeface="Comic Sans MS" panose="030F0902030302020204" pitchFamily="66" charset="0"/>
              </a:endParaRPr>
            </a:p>
          </p:txBody>
        </p:sp>
        <p:sp>
          <p:nvSpPr>
            <p:cNvPr id="56" name="TextBox 55">
              <a:extLst>
                <a:ext uri="{FF2B5EF4-FFF2-40B4-BE49-F238E27FC236}">
                  <a16:creationId xmlns:a16="http://schemas.microsoft.com/office/drawing/2014/main" id="{40BF1F77-5566-834C-A3F4-9B4492912D7B}"/>
                </a:ext>
              </a:extLst>
            </p:cNvPr>
            <p:cNvSpPr txBox="1"/>
            <p:nvPr/>
          </p:nvSpPr>
          <p:spPr>
            <a:xfrm>
              <a:off x="2979044" y="2198852"/>
              <a:ext cx="1063112" cy="395173"/>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/(a+)+/</a:t>
              </a:r>
            </a:p>
          </p:txBody>
        </p:sp>
      </p:grpSp>
      <p:pic>
        <p:nvPicPr>
          <p:cNvPr id="57" name="Engine" descr="Image result for locomotive cartoon">
            <a:extLst>
              <a:ext uri="{FF2B5EF4-FFF2-40B4-BE49-F238E27FC236}">
                <a16:creationId xmlns:a16="http://schemas.microsoft.com/office/drawing/2014/main" id="{793DDC48-034A-D547-9C61-9FF77FFFD27D}"/>
              </a:ext>
            </a:extLst>
          </p:cNvPr>
          <p:cNvPicPr>
            <a:picLocks noChangeAspect="1" noChangeArrowheads="1"/>
          </p:cNvPicPr>
          <p:nvPr/>
        </p:nvPicPr>
        <p:blipFill>
          <a:blip r:embed="rId7" cstate="email">
            <a:alphaModFix amt="80000"/>
            <a:extLst>
              <a:ext uri="{BEBA8EAE-BF5A-486C-A8C5-ECC9F3942E4B}">
                <a14:imgProps xmlns:a14="http://schemas.microsoft.com/office/drawing/2010/main">
                  <a14:imgLayer r:embed="rId8">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3508643" y="1673504"/>
            <a:ext cx="960494" cy="10360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347F5A1-307B-F146-9E70-A99235F8F94A}"/>
              </a:ext>
            </a:extLst>
          </p:cNvPr>
          <p:cNvSpPr txBox="1"/>
          <p:nvPr/>
        </p:nvSpPr>
        <p:spPr>
          <a:xfrm>
            <a:off x="5025994" y="2228032"/>
            <a:ext cx="971933" cy="319446"/>
          </a:xfrm>
          <a:prstGeom prst="rect">
            <a:avLst/>
          </a:prstGeom>
          <a:noFill/>
        </p:spPr>
        <p:txBody>
          <a:bodyPr wrap="none" rtlCol="0">
            <a:spAutoFit/>
          </a:bodyPr>
          <a:lstStyle/>
          <a:p>
            <a:r>
              <a:rPr lang="en-US" sz="1800" dirty="0">
                <a:latin typeface="Calibri" panose="020F0502020204030204" pitchFamily="34" charset="0"/>
              </a:rPr>
              <a:t>Vertex A</a:t>
            </a:r>
          </a:p>
        </p:txBody>
      </p:sp>
      <p:sp>
        <p:nvSpPr>
          <p:cNvPr id="58" name="TextBox 57">
            <a:extLst>
              <a:ext uri="{FF2B5EF4-FFF2-40B4-BE49-F238E27FC236}">
                <a16:creationId xmlns:a16="http://schemas.microsoft.com/office/drawing/2014/main" id="{26A10F42-AD11-C944-B95D-777EF65C970E}"/>
              </a:ext>
            </a:extLst>
          </p:cNvPr>
          <p:cNvSpPr txBox="1"/>
          <p:nvPr/>
        </p:nvSpPr>
        <p:spPr>
          <a:xfrm>
            <a:off x="6681401" y="2228032"/>
            <a:ext cx="963918" cy="319446"/>
          </a:xfrm>
          <a:prstGeom prst="rect">
            <a:avLst/>
          </a:prstGeom>
          <a:noFill/>
        </p:spPr>
        <p:txBody>
          <a:bodyPr wrap="none" rtlCol="0">
            <a:spAutoFit/>
          </a:bodyPr>
          <a:lstStyle/>
          <a:p>
            <a:r>
              <a:rPr lang="en-US" sz="1800" dirty="0">
                <a:latin typeface="Calibri" panose="020F0502020204030204" pitchFamily="34" charset="0"/>
              </a:rPr>
              <a:t>Vertex B</a:t>
            </a:r>
          </a:p>
        </p:txBody>
      </p:sp>
      <p:cxnSp>
        <p:nvCxnSpPr>
          <p:cNvPr id="10" name="Straight Connector 9">
            <a:extLst>
              <a:ext uri="{FF2B5EF4-FFF2-40B4-BE49-F238E27FC236}">
                <a16:creationId xmlns:a16="http://schemas.microsoft.com/office/drawing/2014/main" id="{60999B65-D603-8C42-9537-1CA0DFB704F0}"/>
              </a:ext>
            </a:extLst>
          </p:cNvPr>
          <p:cNvCxnSpPr>
            <a:cxnSpLocks/>
            <a:endCxn id="8" idx="2"/>
          </p:cNvCxnSpPr>
          <p:nvPr/>
        </p:nvCxnSpPr>
        <p:spPr bwMode="auto">
          <a:xfrm flipV="1">
            <a:off x="4622588" y="2547478"/>
            <a:ext cx="889373" cy="895273"/>
          </a:xfrm>
          <a:prstGeom prst="line">
            <a:avLst/>
          </a:prstGeom>
          <a:noFill/>
          <a:ln w="9525" cap="flat" cmpd="sng" algn="ctr">
            <a:solidFill>
              <a:schemeClr val="tx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8A850E79-4C99-4E49-AAB9-03ADFCCFD19C}"/>
              </a:ext>
            </a:extLst>
          </p:cNvPr>
          <p:cNvCxnSpPr>
            <a:cxnSpLocks/>
            <a:endCxn id="58" idx="2"/>
          </p:cNvCxnSpPr>
          <p:nvPr/>
        </p:nvCxnSpPr>
        <p:spPr bwMode="auto">
          <a:xfrm flipV="1">
            <a:off x="5713234" y="2547478"/>
            <a:ext cx="1450126" cy="895273"/>
          </a:xfrm>
          <a:prstGeom prst="line">
            <a:avLst/>
          </a:prstGeom>
          <a:noFill/>
          <a:ln w="9525" cap="flat" cmpd="sng" algn="ctr">
            <a:solidFill>
              <a:schemeClr val="tx1"/>
            </a:solidFill>
            <a:prstDash val="solid"/>
            <a:round/>
            <a:headEnd type="none" w="med" len="med"/>
            <a:tailEnd type="none" w="med" len="med"/>
          </a:ln>
          <a:effectLst/>
        </p:spPr>
      </p:cxnSp>
      <p:pic>
        <p:nvPicPr>
          <p:cNvPr id="67" name="Ques: B1" descr="Question mark">
            <a:extLst>
              <a:ext uri="{FF2B5EF4-FFF2-40B4-BE49-F238E27FC236}">
                <a16:creationId xmlns:a16="http://schemas.microsoft.com/office/drawing/2014/main" id="{E1A08E3B-30E8-714F-94F8-3D102AA6E35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238916" y="3862214"/>
            <a:ext cx="484828" cy="484828"/>
          </a:xfrm>
          <a:prstGeom prst="rect">
            <a:avLst/>
          </a:prstGeom>
        </p:spPr>
      </p:pic>
      <p:pic>
        <p:nvPicPr>
          <p:cNvPr id="68" name="Ques: B2" descr="Question mark">
            <a:extLst>
              <a:ext uri="{FF2B5EF4-FFF2-40B4-BE49-F238E27FC236}">
                <a16:creationId xmlns:a16="http://schemas.microsoft.com/office/drawing/2014/main" id="{9E838F9A-62CB-284A-AE67-42A2F4A8522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238916" y="4316710"/>
            <a:ext cx="484828" cy="484828"/>
          </a:xfrm>
          <a:prstGeom prst="rect">
            <a:avLst/>
          </a:prstGeom>
        </p:spPr>
      </p:pic>
      <p:pic>
        <p:nvPicPr>
          <p:cNvPr id="69" name="Ques: B3" descr="Question mark">
            <a:extLst>
              <a:ext uri="{FF2B5EF4-FFF2-40B4-BE49-F238E27FC236}">
                <a16:creationId xmlns:a16="http://schemas.microsoft.com/office/drawing/2014/main" id="{8AD3ABA6-E1F3-CA4B-B71C-1B141EF7724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230478" y="4740383"/>
            <a:ext cx="484828" cy="484828"/>
          </a:xfrm>
          <a:prstGeom prst="rect">
            <a:avLst/>
          </a:prstGeom>
        </p:spPr>
      </p:pic>
      <p:pic>
        <p:nvPicPr>
          <p:cNvPr id="71" name="Ques: A1" descr="Question mark">
            <a:extLst>
              <a:ext uri="{FF2B5EF4-FFF2-40B4-BE49-F238E27FC236}">
                <a16:creationId xmlns:a16="http://schemas.microsoft.com/office/drawing/2014/main" id="{976897AD-BBE5-AB40-AEF9-0D5697411DF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26723" y="3862214"/>
            <a:ext cx="484828" cy="484828"/>
          </a:xfrm>
          <a:prstGeom prst="rect">
            <a:avLst/>
          </a:prstGeom>
        </p:spPr>
      </p:pic>
      <p:pic>
        <p:nvPicPr>
          <p:cNvPr id="72" name="Ques: A2" descr="Question mark">
            <a:extLst>
              <a:ext uri="{FF2B5EF4-FFF2-40B4-BE49-F238E27FC236}">
                <a16:creationId xmlns:a16="http://schemas.microsoft.com/office/drawing/2014/main" id="{10C9EC15-BC69-AB42-A879-69FE4BDFE4A5}"/>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26723" y="4316710"/>
            <a:ext cx="484828" cy="484828"/>
          </a:xfrm>
          <a:prstGeom prst="rect">
            <a:avLst/>
          </a:prstGeom>
        </p:spPr>
      </p:pic>
      <p:pic>
        <p:nvPicPr>
          <p:cNvPr id="79" name="Ques: A3" descr="Question mark">
            <a:extLst>
              <a:ext uri="{FF2B5EF4-FFF2-40B4-BE49-F238E27FC236}">
                <a16:creationId xmlns:a16="http://schemas.microsoft.com/office/drawing/2014/main" id="{E0151EC4-65F4-7241-9FE3-675A2D138768}"/>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18285" y="4740383"/>
            <a:ext cx="484828" cy="484828"/>
          </a:xfrm>
          <a:prstGeom prst="rect">
            <a:avLst/>
          </a:prstGeom>
        </p:spPr>
      </p:pic>
      <p:sp>
        <p:nvSpPr>
          <p:cNvPr id="14" name="TextBox 13">
            <a:extLst>
              <a:ext uri="{FF2B5EF4-FFF2-40B4-BE49-F238E27FC236}">
                <a16:creationId xmlns:a16="http://schemas.microsoft.com/office/drawing/2014/main" id="{E601BA82-C6AA-1946-A801-28CF2AC555C2}"/>
              </a:ext>
            </a:extLst>
          </p:cNvPr>
          <p:cNvSpPr txBox="1"/>
          <p:nvPr/>
        </p:nvSpPr>
        <p:spPr>
          <a:xfrm>
            <a:off x="320338" y="3064422"/>
            <a:ext cx="3751668" cy="546560"/>
          </a:xfrm>
          <a:prstGeom prst="rect">
            <a:avLst/>
          </a:prstGeom>
          <a:noFill/>
        </p:spPr>
        <p:txBody>
          <a:bodyPr wrap="none" rtlCol="0">
            <a:spAutoFit/>
          </a:bodyPr>
          <a:lstStyle/>
          <a:p>
            <a:r>
              <a:rPr lang="en-US" sz="3600" b="1" dirty="0">
                <a:latin typeface="Calibri" panose="020F0502020204030204" pitchFamily="34" charset="0"/>
              </a:rPr>
              <a:t>1. Full memo table</a:t>
            </a:r>
          </a:p>
        </p:txBody>
      </p:sp>
      <p:sp>
        <p:nvSpPr>
          <p:cNvPr id="17" name="TextBox 16">
            <a:extLst>
              <a:ext uri="{FF2B5EF4-FFF2-40B4-BE49-F238E27FC236}">
                <a16:creationId xmlns:a16="http://schemas.microsoft.com/office/drawing/2014/main" id="{0AA47A83-6340-3B4A-B640-F94E7B45E9C1}"/>
              </a:ext>
            </a:extLst>
          </p:cNvPr>
          <p:cNvSpPr txBox="1"/>
          <p:nvPr/>
        </p:nvSpPr>
        <p:spPr>
          <a:xfrm>
            <a:off x="6262786" y="4065039"/>
            <a:ext cx="2578946" cy="1221232"/>
          </a:xfrm>
          <a:prstGeom prst="rect">
            <a:avLst/>
          </a:prstGeom>
          <a:noFill/>
        </p:spPr>
        <p:txBody>
          <a:bodyPr wrap="square" rtlCol="0">
            <a:spAutoFit/>
          </a:bodyPr>
          <a:lstStyle/>
          <a:p>
            <a:pPr marL="180975" indent="-180975">
              <a:buFont typeface="Arial" panose="020B0604020202020204" pitchFamily="34" charset="0"/>
              <a:buChar char="•"/>
            </a:pPr>
            <a:r>
              <a:rPr lang="en-US" sz="2800" dirty="0">
                <a:latin typeface="Calibri" panose="020F0502020204030204" pitchFamily="34" charset="0"/>
              </a:rPr>
              <a:t>Fast access</a:t>
            </a:r>
          </a:p>
          <a:p>
            <a:pPr marL="180975" indent="-180975">
              <a:buFont typeface="Arial" panose="020B0604020202020204" pitchFamily="34" charset="0"/>
              <a:buChar char="•"/>
            </a:pPr>
            <a:r>
              <a:rPr lang="en-US" sz="2800" dirty="0">
                <a:latin typeface="Calibri" panose="020F0502020204030204" pitchFamily="34" charset="0"/>
              </a:rPr>
              <a:t>Wasted space if unvisited</a:t>
            </a:r>
          </a:p>
        </p:txBody>
      </p:sp>
      <p:sp>
        <p:nvSpPr>
          <p:cNvPr id="5" name="Rectangle 4">
            <a:extLst>
              <a:ext uri="{FF2B5EF4-FFF2-40B4-BE49-F238E27FC236}">
                <a16:creationId xmlns:a16="http://schemas.microsoft.com/office/drawing/2014/main" id="{A3CC91CC-8A8B-8A43-A495-F9533DFEDFDF}"/>
              </a:ext>
            </a:extLst>
          </p:cNvPr>
          <p:cNvSpPr/>
          <p:nvPr/>
        </p:nvSpPr>
        <p:spPr bwMode="auto">
          <a:xfrm>
            <a:off x="5238916" y="3862214"/>
            <a:ext cx="474318" cy="1424057"/>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cxnSp>
        <p:nvCxnSpPr>
          <p:cNvPr id="9" name="Straight Arrow Connector 8">
            <a:extLst>
              <a:ext uri="{FF2B5EF4-FFF2-40B4-BE49-F238E27FC236}">
                <a16:creationId xmlns:a16="http://schemas.microsoft.com/office/drawing/2014/main" id="{2FD5ECD6-C367-6149-8CB1-0CBCD5F6059E}"/>
              </a:ext>
            </a:extLst>
          </p:cNvPr>
          <p:cNvCxnSpPr>
            <a:stCxn id="17" idx="1"/>
            <a:endCxn id="68" idx="3"/>
          </p:cNvCxnSpPr>
          <p:nvPr/>
        </p:nvCxnSpPr>
        <p:spPr bwMode="auto">
          <a:xfrm flipH="1" flipV="1">
            <a:off x="5723744" y="4559124"/>
            <a:ext cx="539042" cy="116531"/>
          </a:xfrm>
          <a:prstGeom prst="straightConnector1">
            <a:avLst/>
          </a:prstGeom>
          <a:noFill/>
          <a:ln w="381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102584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79"/>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2"/>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71"/>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P spid="14" grpId="0"/>
      <p:bldP spid="17" grpId="0"/>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8F9E67-C980-BF49-A980-739CD5F5DF4B}"/>
              </a:ext>
            </a:extLst>
          </p:cNvPr>
          <p:cNvSpPr>
            <a:spLocks noGrp="1"/>
          </p:cNvSpPr>
          <p:nvPr>
            <p:ph type="title"/>
          </p:nvPr>
        </p:nvSpPr>
        <p:spPr>
          <a:xfrm>
            <a:off x="277147" y="118428"/>
            <a:ext cx="8638943" cy="638175"/>
          </a:xfrm>
        </p:spPr>
        <p:txBody>
          <a:bodyPr/>
          <a:lstStyle/>
          <a:p>
            <a:r>
              <a:rPr lang="en-US" dirty="0"/>
              <a:t>Efficiently storing the memo table: </a:t>
            </a:r>
            <a:r>
              <a:rPr lang="en-US" b="1" i="1" dirty="0"/>
              <a:t>Negative table</a:t>
            </a:r>
          </a:p>
        </p:txBody>
      </p:sp>
      <p:sp>
        <p:nvSpPr>
          <p:cNvPr id="2" name="TextBox 1">
            <a:extLst>
              <a:ext uri="{FF2B5EF4-FFF2-40B4-BE49-F238E27FC236}">
                <a16:creationId xmlns:a16="http://schemas.microsoft.com/office/drawing/2014/main" id="{8E0D1BF6-5CCA-5D48-AAA7-64E2FA72E952}"/>
              </a:ext>
            </a:extLst>
          </p:cNvPr>
          <p:cNvSpPr txBox="1"/>
          <p:nvPr/>
        </p:nvSpPr>
        <p:spPr>
          <a:xfrm>
            <a:off x="4421315" y="2863919"/>
            <a:ext cx="1135888" cy="445635"/>
          </a:xfrm>
          <a:prstGeom prst="rect">
            <a:avLst/>
          </a:prstGeom>
          <a:noFill/>
        </p:spPr>
        <p:txBody>
          <a:bodyPr wrap="none" rtlCol="0">
            <a:spAutoFit/>
          </a:bodyPr>
          <a:lstStyle/>
          <a:p>
            <a:r>
              <a:rPr lang="en-US" sz="2800" b="1" i="1" dirty="0">
                <a:solidFill>
                  <a:schemeClr val="tx1">
                    <a:alpha val="75000"/>
                  </a:schemeClr>
                </a:solidFill>
                <a:latin typeface="Calibri" panose="020F0502020204030204" pitchFamily="34" charset="0"/>
              </a:rPr>
              <a:t>Vertex</a:t>
            </a:r>
          </a:p>
        </p:txBody>
      </p:sp>
      <p:sp>
        <p:nvSpPr>
          <p:cNvPr id="40" name="TextBox 39">
            <a:extLst>
              <a:ext uri="{FF2B5EF4-FFF2-40B4-BE49-F238E27FC236}">
                <a16:creationId xmlns:a16="http://schemas.microsoft.com/office/drawing/2014/main" id="{5600EE24-E6C1-E04D-A7D1-6379FB333A51}"/>
              </a:ext>
            </a:extLst>
          </p:cNvPr>
          <p:cNvSpPr txBox="1"/>
          <p:nvPr/>
        </p:nvSpPr>
        <p:spPr>
          <a:xfrm>
            <a:off x="502480" y="4305440"/>
            <a:ext cx="2009781" cy="445635"/>
          </a:xfrm>
          <a:prstGeom prst="rect">
            <a:avLst/>
          </a:prstGeom>
          <a:noFill/>
        </p:spPr>
        <p:txBody>
          <a:bodyPr wrap="none" rtlCol="0">
            <a:spAutoFit/>
          </a:bodyPr>
          <a:lstStyle/>
          <a:p>
            <a:r>
              <a:rPr lang="en-US" sz="2800" b="1" i="1" dirty="0">
                <a:solidFill>
                  <a:schemeClr val="tx1">
                    <a:alpha val="75000"/>
                  </a:schemeClr>
                </a:solidFill>
                <a:latin typeface="Calibri" panose="020F0502020204030204" pitchFamily="34" charset="0"/>
              </a:rPr>
              <a:t>String offset</a:t>
            </a:r>
          </a:p>
        </p:txBody>
      </p:sp>
      <p:graphicFrame>
        <p:nvGraphicFramePr>
          <p:cNvPr id="3" name="Table 2">
            <a:extLst>
              <a:ext uri="{FF2B5EF4-FFF2-40B4-BE49-F238E27FC236}">
                <a16:creationId xmlns:a16="http://schemas.microsoft.com/office/drawing/2014/main" id="{2EC519AA-18C4-AF4A-B8D5-E70A3A4C2CD3}"/>
              </a:ext>
            </a:extLst>
          </p:cNvPr>
          <p:cNvGraphicFramePr>
            <a:graphicFrameLocks noGrp="1"/>
          </p:cNvGraphicFramePr>
          <p:nvPr/>
        </p:nvGraphicFramePr>
        <p:xfrm>
          <a:off x="2941320" y="3367150"/>
          <a:ext cx="3048000" cy="182880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4024874316"/>
                    </a:ext>
                  </a:extLst>
                </a:gridCol>
                <a:gridCol w="1016000">
                  <a:extLst>
                    <a:ext uri="{9D8B030D-6E8A-4147-A177-3AD203B41FA5}">
                      <a16:colId xmlns:a16="http://schemas.microsoft.com/office/drawing/2014/main" val="1306490453"/>
                    </a:ext>
                  </a:extLst>
                </a:gridCol>
                <a:gridCol w="1016000">
                  <a:extLst>
                    <a:ext uri="{9D8B030D-6E8A-4147-A177-3AD203B41FA5}">
                      <a16:colId xmlns:a16="http://schemas.microsoft.com/office/drawing/2014/main" val="2315600482"/>
                    </a:ext>
                  </a:extLst>
                </a:gridCol>
              </a:tblGrid>
              <a:tr h="370840">
                <a:tc>
                  <a:txBody>
                    <a:bodyPr/>
                    <a:lstStyle/>
                    <a:p>
                      <a:endParaRPr lang="en-US" sz="2400" b="1" dirty="0">
                        <a:latin typeface="Calibri" panose="020F0502020204030204" pitchFamily="34" charset="0"/>
                        <a:cs typeface="Calibri" panose="020F0502020204030204" pitchFamily="34" charset="0"/>
                      </a:endParaRPr>
                    </a:p>
                  </a:txBody>
                  <a:tcP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400" b="0" dirty="0">
                          <a:solidFill>
                            <a:schemeClr val="tx1"/>
                          </a:solidFill>
                          <a:latin typeface="Calibri" panose="020F0502020204030204" pitchFamily="34" charset="0"/>
                          <a:cs typeface="Calibri" panose="020F0502020204030204" pitchFamily="34" charset="0"/>
                        </a:rPr>
                        <a:t>A</a:t>
                      </a:r>
                    </a:p>
                  </a:txBody>
                  <a:tcPr>
                    <a:lnL w="12700" cap="flat" cmpd="sng" algn="ctr">
                      <a:noFill/>
                      <a:prstDash val="solid"/>
                      <a:round/>
                      <a:headEnd type="none" w="med" len="med"/>
                      <a:tailEnd type="none" w="med" len="med"/>
                    </a:lnL>
                    <a:lnR w="12700" cmpd="sng">
                      <a:noFill/>
                    </a:lnR>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latin typeface="Calibri" panose="020F0502020204030204" pitchFamily="34" charset="0"/>
                          <a:cs typeface="Calibri" panose="020F0502020204030204" pitchFamily="34" charset="0"/>
                        </a:rPr>
                        <a:t>B</a:t>
                      </a:r>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7634755"/>
                  </a:ext>
                </a:extLst>
              </a:tr>
              <a:tr h="370840">
                <a:tc>
                  <a:txBody>
                    <a:bodyPr/>
                    <a:lstStyle/>
                    <a:p>
                      <a:pPr algn="ctr"/>
                      <a:r>
                        <a:rPr lang="en-US" sz="2400" b="0" dirty="0">
                          <a:latin typeface="Calibri" panose="020F0502020204030204" pitchFamily="34" charset="0"/>
                          <a:cs typeface="Calibri" panose="020F0502020204030204" pitchFamily="34" charset="0"/>
                        </a:rPr>
                        <a:t>1 - </a:t>
                      </a:r>
                      <a:r>
                        <a:rPr lang="en-US" sz="2400" b="0" i="0" dirty="0">
                          <a:latin typeface="Calibri" panose="020F0502020204030204" pitchFamily="34" charset="0"/>
                          <a:cs typeface="Calibri" panose="020F0502020204030204" pitchFamily="34" charset="0"/>
                        </a:rPr>
                        <a:t>a</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37153945"/>
                  </a:ext>
                </a:extLst>
              </a:tr>
              <a:tr h="370840">
                <a:tc>
                  <a:txBody>
                    <a:bodyPr/>
                    <a:lstStyle/>
                    <a:p>
                      <a:pPr algn="ctr"/>
                      <a:r>
                        <a:rPr lang="en-US" sz="2400" b="0" dirty="0">
                          <a:latin typeface="Calibri" panose="020F0502020204030204" pitchFamily="34" charset="0"/>
                          <a:cs typeface="Calibri" panose="020F0502020204030204" pitchFamily="34" charset="0"/>
                        </a:rPr>
                        <a:t>2 - </a:t>
                      </a:r>
                      <a:r>
                        <a:rPr lang="en-US" sz="2400" b="0" i="0" dirty="0">
                          <a:latin typeface="Calibri" panose="020F0502020204030204" pitchFamily="34" charset="0"/>
                          <a:cs typeface="Calibri" panose="020F0502020204030204" pitchFamily="34" charset="0"/>
                        </a:rPr>
                        <a:t>a</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mpd="sng">
                      <a:noFill/>
                    </a:ln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noFill/>
                  </a:tcPr>
                </a:tc>
                <a:extLst>
                  <a:ext uri="{0D108BD9-81ED-4DB2-BD59-A6C34878D82A}">
                    <a16:rowId xmlns:a16="http://schemas.microsoft.com/office/drawing/2014/main" val="157031665"/>
                  </a:ext>
                </a:extLst>
              </a:tr>
              <a:tr h="370840">
                <a:tc>
                  <a:txBody>
                    <a:bodyPr/>
                    <a:lstStyle/>
                    <a:p>
                      <a:pPr algn="ctr"/>
                      <a:r>
                        <a:rPr lang="en-US" sz="2400" b="0" i="0" dirty="0">
                          <a:latin typeface="Calibri" panose="020F0502020204030204" pitchFamily="34" charset="0"/>
                          <a:cs typeface="Calibri" panose="020F0502020204030204" pitchFamily="34" charset="0"/>
                        </a:rPr>
                        <a:t>3</a:t>
                      </a:r>
                      <a:r>
                        <a:rPr lang="en-US" sz="2400" b="0" i="1" dirty="0">
                          <a:latin typeface="Calibri" panose="020F0502020204030204" pitchFamily="34" charset="0"/>
                          <a:cs typeface="Calibri" panose="020F0502020204030204" pitchFamily="34" charset="0"/>
                        </a:rPr>
                        <a:t> - </a:t>
                      </a:r>
                      <a:r>
                        <a:rPr lang="en-US" sz="2400" b="0" i="0" dirty="0">
                          <a:latin typeface="Calibri" panose="020F0502020204030204" pitchFamily="34" charset="0"/>
                          <a:cs typeface="Calibri" panose="020F0502020204030204" pitchFamily="34" charset="0"/>
                        </a:rPr>
                        <a:t>!</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mpd="sng">
                      <a:noFill/>
                    </a:ln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noFill/>
                  </a:tcPr>
                </a:tc>
                <a:extLst>
                  <a:ext uri="{0D108BD9-81ED-4DB2-BD59-A6C34878D82A}">
                    <a16:rowId xmlns:a16="http://schemas.microsoft.com/office/drawing/2014/main" val="2163099444"/>
                  </a:ext>
                </a:extLst>
              </a:tr>
            </a:tbl>
          </a:graphicData>
        </a:graphic>
      </p:graphicFrame>
      <p:cxnSp>
        <p:nvCxnSpPr>
          <p:cNvPr id="6" name="Straight Connector 5">
            <a:extLst>
              <a:ext uri="{FF2B5EF4-FFF2-40B4-BE49-F238E27FC236}">
                <a16:creationId xmlns:a16="http://schemas.microsoft.com/office/drawing/2014/main" id="{692ECB82-69F7-5A46-83FD-95FD3CB04598}"/>
              </a:ext>
            </a:extLst>
          </p:cNvPr>
          <p:cNvCxnSpPr>
            <a:cxnSpLocks/>
          </p:cNvCxnSpPr>
          <p:nvPr/>
        </p:nvCxnSpPr>
        <p:spPr bwMode="auto">
          <a:xfrm>
            <a:off x="3953256" y="3815882"/>
            <a:ext cx="0" cy="1454059"/>
          </a:xfrm>
          <a:prstGeom prst="line">
            <a:avLst/>
          </a:prstGeom>
          <a:noFill/>
          <a:ln w="12700" cap="flat" cmpd="sng" algn="ctr">
            <a:solidFill>
              <a:schemeClr val="tx1"/>
            </a:solidFill>
            <a:prstDash val="solid"/>
            <a:round/>
            <a:headEnd type="none" w="med" len="med"/>
            <a:tailEnd type="none" w="med" len="med"/>
          </a:ln>
          <a:effectLst/>
        </p:spPr>
      </p:cxnSp>
      <p:pic>
        <p:nvPicPr>
          <p:cNvPr id="52" name="NFA">
            <a:extLst>
              <a:ext uri="{FF2B5EF4-FFF2-40B4-BE49-F238E27FC236}">
                <a16:creationId xmlns:a16="http://schemas.microsoft.com/office/drawing/2014/main" id="{A74DEC4A-4253-EC40-A54C-D0CE9289E67C}"/>
              </a:ext>
            </a:extLst>
          </p:cNvPr>
          <p:cNvPicPr>
            <a:picLocks/>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64189" y="876720"/>
            <a:ext cx="5495544" cy="1390918"/>
          </a:xfrm>
          <a:prstGeom prst="rect">
            <a:avLst/>
          </a:prstGeom>
        </p:spPr>
      </p:pic>
      <p:sp>
        <p:nvSpPr>
          <p:cNvPr id="53" name="Title 2">
            <a:extLst>
              <a:ext uri="{FF2B5EF4-FFF2-40B4-BE49-F238E27FC236}">
                <a16:creationId xmlns:a16="http://schemas.microsoft.com/office/drawing/2014/main" id="{1D4C7EC4-D8A5-2544-A7E1-1F66D0AA205F}"/>
              </a:ext>
            </a:extLst>
          </p:cNvPr>
          <p:cNvSpPr txBox="1">
            <a:spLocks/>
          </p:cNvSpPr>
          <p:nvPr/>
        </p:nvSpPr>
        <p:spPr bwMode="auto">
          <a:xfrm>
            <a:off x="1075740" y="1856115"/>
            <a:ext cx="1356564" cy="638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3200" b="1">
                <a:ln>
                  <a:noFill/>
                </a:ln>
                <a:solidFill>
                  <a:schemeClr val="tx1"/>
                </a:solidFill>
                <a:latin typeface="Gill Sans MT" panose="020B0502020104020203" pitchFamily="34" charset="77"/>
                <a:ea typeface="+mj-ea"/>
                <a:cs typeface="+mj-cs"/>
              </a:defRPr>
            </a:lvl1pPr>
            <a:lvl2pPr algn="l" rtl="0" fontAlgn="base">
              <a:lnSpc>
                <a:spcPct val="90000"/>
              </a:lnSpc>
              <a:spcBef>
                <a:spcPct val="0"/>
              </a:spcBef>
              <a:spcAft>
                <a:spcPct val="0"/>
              </a:spcAft>
              <a:defRPr sz="3200" b="1">
                <a:solidFill>
                  <a:schemeClr val="bg1"/>
                </a:solidFill>
                <a:latin typeface="Arial" pitchFamily="34" charset="0"/>
                <a:cs typeface="Arial" pitchFamily="34" charset="0"/>
              </a:defRPr>
            </a:lvl2pPr>
            <a:lvl3pPr algn="l" rtl="0" fontAlgn="base">
              <a:lnSpc>
                <a:spcPct val="90000"/>
              </a:lnSpc>
              <a:spcBef>
                <a:spcPct val="0"/>
              </a:spcBef>
              <a:spcAft>
                <a:spcPct val="0"/>
              </a:spcAft>
              <a:defRPr sz="3200" b="1">
                <a:solidFill>
                  <a:schemeClr val="bg1"/>
                </a:solidFill>
                <a:latin typeface="Arial" pitchFamily="34" charset="0"/>
                <a:cs typeface="Arial" pitchFamily="34" charset="0"/>
              </a:defRPr>
            </a:lvl3pPr>
            <a:lvl4pPr algn="l" rtl="0" fontAlgn="base">
              <a:lnSpc>
                <a:spcPct val="90000"/>
              </a:lnSpc>
              <a:spcBef>
                <a:spcPct val="0"/>
              </a:spcBef>
              <a:spcAft>
                <a:spcPct val="0"/>
              </a:spcAft>
              <a:defRPr sz="3200" b="1">
                <a:solidFill>
                  <a:schemeClr val="bg1"/>
                </a:solidFill>
                <a:latin typeface="Arial" pitchFamily="34" charset="0"/>
                <a:cs typeface="Arial" pitchFamily="34" charset="0"/>
              </a:defRPr>
            </a:lvl4pPr>
            <a:lvl5pPr algn="l" rtl="0" fontAlgn="base">
              <a:lnSpc>
                <a:spcPct val="90000"/>
              </a:lnSpc>
              <a:spcBef>
                <a:spcPct val="0"/>
              </a:spcBef>
              <a:spcAft>
                <a:spcPct val="0"/>
              </a:spcAft>
              <a:defRPr sz="3200" b="1">
                <a:solidFill>
                  <a:schemeClr val="bg1"/>
                </a:solidFill>
                <a:latin typeface="Arial" pitchFamily="34" charset="0"/>
                <a:cs typeface="Arial" pitchFamily="34" charset="0"/>
              </a:defRPr>
            </a:lvl5pPr>
            <a:lvl6pPr marL="457200" algn="l" rtl="0" fontAlgn="base">
              <a:lnSpc>
                <a:spcPct val="90000"/>
              </a:lnSpc>
              <a:spcBef>
                <a:spcPct val="0"/>
              </a:spcBef>
              <a:spcAft>
                <a:spcPct val="0"/>
              </a:spcAft>
              <a:defRPr sz="3200" b="1">
                <a:solidFill>
                  <a:schemeClr val="bg1"/>
                </a:solidFill>
                <a:latin typeface="Arial" pitchFamily="34" charset="0"/>
                <a:cs typeface="Arial" pitchFamily="34" charset="0"/>
              </a:defRPr>
            </a:lvl6pPr>
            <a:lvl7pPr marL="914400" algn="l" rtl="0" fontAlgn="base">
              <a:lnSpc>
                <a:spcPct val="90000"/>
              </a:lnSpc>
              <a:spcBef>
                <a:spcPct val="0"/>
              </a:spcBef>
              <a:spcAft>
                <a:spcPct val="0"/>
              </a:spcAft>
              <a:defRPr sz="3200" b="1">
                <a:solidFill>
                  <a:schemeClr val="bg1"/>
                </a:solidFill>
                <a:latin typeface="Arial" pitchFamily="34" charset="0"/>
                <a:cs typeface="Arial" pitchFamily="34" charset="0"/>
              </a:defRPr>
            </a:lvl7pPr>
            <a:lvl8pPr marL="1371600" algn="l" rtl="0" fontAlgn="base">
              <a:lnSpc>
                <a:spcPct val="90000"/>
              </a:lnSpc>
              <a:spcBef>
                <a:spcPct val="0"/>
              </a:spcBef>
              <a:spcAft>
                <a:spcPct val="0"/>
              </a:spcAft>
              <a:defRPr sz="3200" b="1">
                <a:solidFill>
                  <a:schemeClr val="bg1"/>
                </a:solidFill>
                <a:latin typeface="Arial" pitchFamily="34" charset="0"/>
                <a:cs typeface="Arial" pitchFamily="34" charset="0"/>
              </a:defRPr>
            </a:lvl8pPr>
            <a:lvl9pPr marL="1828800" algn="l" rtl="0" fontAlgn="base">
              <a:lnSpc>
                <a:spcPct val="90000"/>
              </a:lnSpc>
              <a:spcBef>
                <a:spcPct val="0"/>
              </a:spcBef>
              <a:spcAft>
                <a:spcPct val="0"/>
              </a:spcAft>
              <a:defRPr sz="3200" b="1">
                <a:solidFill>
                  <a:schemeClr val="bg1"/>
                </a:solidFill>
                <a:latin typeface="Arial" pitchFamily="34" charset="0"/>
                <a:cs typeface="Arial" pitchFamily="34" charset="0"/>
              </a:defRPr>
            </a:lvl9pPr>
          </a:lstStyle>
          <a:p>
            <a:pPr algn="ctr">
              <a:buClrTx/>
              <a:buSzTx/>
              <a:buFontTx/>
            </a:pPr>
            <a:r>
              <a:rPr lang="en-US" sz="4000" b="0" kern="0" dirty="0">
                <a:latin typeface="Calibri" panose="020F0502020204030204" pitchFamily="34" charset="0"/>
              </a:rPr>
              <a:t>“aa!”</a:t>
            </a:r>
          </a:p>
        </p:txBody>
      </p:sp>
      <p:grpSp>
        <p:nvGrpSpPr>
          <p:cNvPr id="54" name="Group 53">
            <a:extLst>
              <a:ext uri="{FF2B5EF4-FFF2-40B4-BE49-F238E27FC236}">
                <a16:creationId xmlns:a16="http://schemas.microsoft.com/office/drawing/2014/main" id="{1582CDA4-D2FE-7543-8053-CE03C43E7098}"/>
              </a:ext>
            </a:extLst>
          </p:cNvPr>
          <p:cNvGrpSpPr/>
          <p:nvPr/>
        </p:nvGrpSpPr>
        <p:grpSpPr>
          <a:xfrm>
            <a:off x="1057810" y="1115193"/>
            <a:ext cx="1194436" cy="545949"/>
            <a:chOff x="2913382" y="2082842"/>
            <a:chExt cx="1194436" cy="545949"/>
          </a:xfrm>
        </p:grpSpPr>
        <p:sp>
          <p:nvSpPr>
            <p:cNvPr id="55" name="Regex">
              <a:extLst>
                <a:ext uri="{FF2B5EF4-FFF2-40B4-BE49-F238E27FC236}">
                  <a16:creationId xmlns:a16="http://schemas.microsoft.com/office/drawing/2014/main" id="{1C2EF9DB-12E8-5F49-972C-70C4D6F563C5}"/>
                </a:ext>
              </a:extLst>
            </p:cNvPr>
            <p:cNvSpPr/>
            <p:nvPr/>
          </p:nvSpPr>
          <p:spPr bwMode="auto">
            <a:xfrm>
              <a:off x="2913382" y="2082842"/>
              <a:ext cx="1194436" cy="545949"/>
            </a:xfrm>
            <a:prstGeom prst="ellipse">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2400" b="0" i="0" u="none" strike="noStrike" cap="none" normalizeH="0" baseline="0" dirty="0">
                <a:ln>
                  <a:noFill/>
                </a:ln>
                <a:solidFill>
                  <a:schemeClr val="tx1"/>
                </a:solidFill>
                <a:effectLst/>
                <a:latin typeface="Comic Sans MS" panose="030F0902030302020204" pitchFamily="66" charset="0"/>
              </a:endParaRPr>
            </a:p>
          </p:txBody>
        </p:sp>
        <p:sp>
          <p:nvSpPr>
            <p:cNvPr id="56" name="TextBox 55">
              <a:extLst>
                <a:ext uri="{FF2B5EF4-FFF2-40B4-BE49-F238E27FC236}">
                  <a16:creationId xmlns:a16="http://schemas.microsoft.com/office/drawing/2014/main" id="{40BF1F77-5566-834C-A3F4-9B4492912D7B}"/>
                </a:ext>
              </a:extLst>
            </p:cNvPr>
            <p:cNvSpPr txBox="1"/>
            <p:nvPr/>
          </p:nvSpPr>
          <p:spPr>
            <a:xfrm>
              <a:off x="2979044" y="2198852"/>
              <a:ext cx="1063112" cy="395173"/>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/(a+)+/</a:t>
              </a:r>
            </a:p>
          </p:txBody>
        </p:sp>
      </p:grpSp>
      <p:pic>
        <p:nvPicPr>
          <p:cNvPr id="57" name="Engine" descr="Image result for locomotive cartoon">
            <a:extLst>
              <a:ext uri="{FF2B5EF4-FFF2-40B4-BE49-F238E27FC236}">
                <a16:creationId xmlns:a16="http://schemas.microsoft.com/office/drawing/2014/main" id="{793DDC48-034A-D547-9C61-9FF77FFFD27D}"/>
              </a:ext>
            </a:extLst>
          </p:cNvPr>
          <p:cNvPicPr>
            <a:picLocks noChangeAspect="1" noChangeArrowheads="1"/>
          </p:cNvPicPr>
          <p:nvPr/>
        </p:nvPicPr>
        <p:blipFill>
          <a:blip r:embed="rId5" cstate="email">
            <a:alphaModFix amt="80000"/>
            <a:extLst>
              <a:ext uri="{BEBA8EAE-BF5A-486C-A8C5-ECC9F3942E4B}">
                <a14:imgProps xmlns:a14="http://schemas.microsoft.com/office/drawing/2010/main">
                  <a14:imgLayer r:embed="rId6">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3508643" y="1673504"/>
            <a:ext cx="960494" cy="103608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601BA82-C6AA-1946-A801-28CF2AC555C2}"/>
              </a:ext>
            </a:extLst>
          </p:cNvPr>
          <p:cNvSpPr txBox="1"/>
          <p:nvPr/>
        </p:nvSpPr>
        <p:spPr>
          <a:xfrm>
            <a:off x="320338" y="3064422"/>
            <a:ext cx="3421001" cy="546625"/>
          </a:xfrm>
          <a:prstGeom prst="rect">
            <a:avLst/>
          </a:prstGeom>
          <a:noFill/>
        </p:spPr>
        <p:txBody>
          <a:bodyPr wrap="none" rtlCol="0">
            <a:spAutoFit/>
          </a:bodyPr>
          <a:lstStyle/>
          <a:p>
            <a:r>
              <a:rPr lang="en-US" sz="3600" b="1" dirty="0">
                <a:latin typeface="Calibri" panose="020F0502020204030204" pitchFamily="34" charset="0"/>
              </a:rPr>
              <a:t>2. Negative table</a:t>
            </a:r>
          </a:p>
        </p:txBody>
      </p:sp>
      <p:graphicFrame>
        <p:nvGraphicFramePr>
          <p:cNvPr id="82" name="Table 81">
            <a:extLst>
              <a:ext uri="{FF2B5EF4-FFF2-40B4-BE49-F238E27FC236}">
                <a16:creationId xmlns:a16="http://schemas.microsoft.com/office/drawing/2014/main" id="{AEB93921-2C16-6545-B839-EF85EED01F78}"/>
              </a:ext>
            </a:extLst>
          </p:cNvPr>
          <p:cNvGraphicFramePr>
            <a:graphicFrameLocks noGrp="1"/>
          </p:cNvGraphicFramePr>
          <p:nvPr/>
        </p:nvGraphicFramePr>
        <p:xfrm>
          <a:off x="-4896175" y="5270879"/>
          <a:ext cx="3048000" cy="182880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4024874316"/>
                    </a:ext>
                  </a:extLst>
                </a:gridCol>
                <a:gridCol w="1016000">
                  <a:extLst>
                    <a:ext uri="{9D8B030D-6E8A-4147-A177-3AD203B41FA5}">
                      <a16:colId xmlns:a16="http://schemas.microsoft.com/office/drawing/2014/main" val="1306490453"/>
                    </a:ext>
                  </a:extLst>
                </a:gridCol>
                <a:gridCol w="1016000">
                  <a:extLst>
                    <a:ext uri="{9D8B030D-6E8A-4147-A177-3AD203B41FA5}">
                      <a16:colId xmlns:a16="http://schemas.microsoft.com/office/drawing/2014/main" val="2315600482"/>
                    </a:ext>
                  </a:extLst>
                </a:gridCol>
              </a:tblGrid>
              <a:tr h="370840">
                <a:tc>
                  <a:txBody>
                    <a:bodyPr/>
                    <a:lstStyle/>
                    <a:p>
                      <a:endParaRPr lang="en-US" sz="2400" b="1" dirty="0">
                        <a:latin typeface="Calibri" panose="020F0502020204030204" pitchFamily="34" charset="0"/>
                        <a:cs typeface="Calibri" panose="020F0502020204030204" pitchFamily="34" charset="0"/>
                      </a:endParaRPr>
                    </a:p>
                  </a:txBody>
                  <a:tcP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400" b="0" dirty="0">
                          <a:solidFill>
                            <a:schemeClr val="tx1"/>
                          </a:solidFill>
                          <a:latin typeface="Calibri" panose="020F0502020204030204" pitchFamily="34" charset="0"/>
                          <a:cs typeface="Calibri" panose="020F0502020204030204" pitchFamily="34" charset="0"/>
                        </a:rPr>
                        <a:t>A</a:t>
                      </a:r>
                    </a:p>
                  </a:txBody>
                  <a:tcPr>
                    <a:lnL w="12700" cap="flat" cmpd="sng" algn="ctr">
                      <a:noFill/>
                      <a:prstDash val="solid"/>
                      <a:round/>
                      <a:headEnd type="none" w="med" len="med"/>
                      <a:tailEnd type="none" w="med" len="med"/>
                    </a:lnL>
                    <a:lnR w="12700" cmpd="sng">
                      <a:noFill/>
                    </a:lnR>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latin typeface="Calibri" panose="020F0502020204030204" pitchFamily="34" charset="0"/>
                          <a:cs typeface="Calibri" panose="020F0502020204030204" pitchFamily="34" charset="0"/>
                        </a:rPr>
                        <a:t>B</a:t>
                      </a:r>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7634755"/>
                  </a:ext>
                </a:extLst>
              </a:tr>
              <a:tr h="370840">
                <a:tc>
                  <a:txBody>
                    <a:bodyPr/>
                    <a:lstStyle/>
                    <a:p>
                      <a:pPr algn="ctr"/>
                      <a:r>
                        <a:rPr lang="en-US" sz="2400" b="0" dirty="0">
                          <a:latin typeface="Calibri" panose="020F0502020204030204" pitchFamily="34" charset="0"/>
                          <a:cs typeface="Calibri" panose="020F0502020204030204" pitchFamily="34" charset="0"/>
                        </a:rPr>
                        <a:t>1 - </a:t>
                      </a:r>
                      <a:r>
                        <a:rPr lang="en-US" sz="2400" b="0" i="0" dirty="0">
                          <a:latin typeface="Calibri" panose="020F0502020204030204" pitchFamily="34" charset="0"/>
                          <a:cs typeface="Calibri" panose="020F0502020204030204" pitchFamily="34" charset="0"/>
                        </a:rPr>
                        <a:t>a</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37153945"/>
                  </a:ext>
                </a:extLst>
              </a:tr>
              <a:tr h="370840">
                <a:tc>
                  <a:txBody>
                    <a:bodyPr/>
                    <a:lstStyle/>
                    <a:p>
                      <a:pPr algn="ctr"/>
                      <a:r>
                        <a:rPr lang="en-US" sz="2400" b="0" dirty="0">
                          <a:latin typeface="Calibri" panose="020F0502020204030204" pitchFamily="34" charset="0"/>
                          <a:cs typeface="Calibri" panose="020F0502020204030204" pitchFamily="34" charset="0"/>
                        </a:rPr>
                        <a:t>2 - </a:t>
                      </a:r>
                      <a:r>
                        <a:rPr lang="en-US" sz="2400" b="0" i="0" dirty="0">
                          <a:latin typeface="Calibri" panose="020F0502020204030204" pitchFamily="34" charset="0"/>
                          <a:cs typeface="Calibri" panose="020F0502020204030204" pitchFamily="34" charset="0"/>
                        </a:rPr>
                        <a:t>a</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mpd="sng">
                      <a:noFill/>
                    </a:ln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noFill/>
                  </a:tcPr>
                </a:tc>
                <a:extLst>
                  <a:ext uri="{0D108BD9-81ED-4DB2-BD59-A6C34878D82A}">
                    <a16:rowId xmlns:a16="http://schemas.microsoft.com/office/drawing/2014/main" val="157031665"/>
                  </a:ext>
                </a:extLst>
              </a:tr>
              <a:tr h="370840">
                <a:tc>
                  <a:txBody>
                    <a:bodyPr/>
                    <a:lstStyle/>
                    <a:p>
                      <a:pPr algn="ctr"/>
                      <a:r>
                        <a:rPr lang="en-US" sz="2400" b="0" i="0" dirty="0">
                          <a:latin typeface="Calibri" panose="020F0502020204030204" pitchFamily="34" charset="0"/>
                          <a:cs typeface="Calibri" panose="020F0502020204030204" pitchFamily="34" charset="0"/>
                        </a:rPr>
                        <a:t>3</a:t>
                      </a:r>
                      <a:r>
                        <a:rPr lang="en-US" sz="2400" b="0" i="1" dirty="0">
                          <a:latin typeface="Calibri" panose="020F0502020204030204" pitchFamily="34" charset="0"/>
                          <a:cs typeface="Calibri" panose="020F0502020204030204" pitchFamily="34" charset="0"/>
                        </a:rPr>
                        <a:t> - </a:t>
                      </a:r>
                      <a:r>
                        <a:rPr lang="en-US" sz="2400" b="0" i="0" dirty="0">
                          <a:latin typeface="Calibri" panose="020F0502020204030204" pitchFamily="34" charset="0"/>
                          <a:cs typeface="Calibri" panose="020F0502020204030204" pitchFamily="34" charset="0"/>
                        </a:rPr>
                        <a:t>!</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mpd="sng">
                      <a:noFill/>
                    </a:ln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noFill/>
                  </a:tcPr>
                </a:tc>
                <a:extLst>
                  <a:ext uri="{0D108BD9-81ED-4DB2-BD59-A6C34878D82A}">
                    <a16:rowId xmlns:a16="http://schemas.microsoft.com/office/drawing/2014/main" val="2163099444"/>
                  </a:ext>
                </a:extLst>
              </a:tr>
            </a:tbl>
          </a:graphicData>
        </a:graphic>
      </p:graphicFrame>
      <p:cxnSp>
        <p:nvCxnSpPr>
          <p:cNvPr id="83" name="Straight Connector 82">
            <a:extLst>
              <a:ext uri="{FF2B5EF4-FFF2-40B4-BE49-F238E27FC236}">
                <a16:creationId xmlns:a16="http://schemas.microsoft.com/office/drawing/2014/main" id="{321BB4F3-E862-9C4A-BB01-802E30CAFC3E}"/>
              </a:ext>
            </a:extLst>
          </p:cNvPr>
          <p:cNvCxnSpPr>
            <a:cxnSpLocks/>
          </p:cNvCxnSpPr>
          <p:nvPr/>
        </p:nvCxnSpPr>
        <p:spPr bwMode="auto">
          <a:xfrm>
            <a:off x="-3884239" y="5719611"/>
            <a:ext cx="0" cy="1454059"/>
          </a:xfrm>
          <a:prstGeom prst="line">
            <a:avLst/>
          </a:prstGeom>
          <a:noFill/>
          <a:ln w="12700" cap="flat" cmpd="sng" algn="ctr">
            <a:solidFill>
              <a:schemeClr val="tx1"/>
            </a:solidFill>
            <a:prstDash val="solid"/>
            <a:round/>
            <a:headEnd type="none" w="med" len="med"/>
            <a:tailEnd type="none" w="med" len="med"/>
          </a:ln>
          <a:effectLst/>
        </p:spPr>
      </p:cxnSp>
      <p:pic>
        <p:nvPicPr>
          <p:cNvPr id="43" name="A3 Failure" descr="Close">
            <a:extLst>
              <a:ext uri="{FF2B5EF4-FFF2-40B4-BE49-F238E27FC236}">
                <a16:creationId xmlns:a16="http://schemas.microsoft.com/office/drawing/2014/main" id="{6188D631-98CE-AC4C-9B15-C4B747002AAC}"/>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22602" y="4903056"/>
            <a:ext cx="292894" cy="292894"/>
          </a:xfrm>
          <a:prstGeom prst="rect">
            <a:avLst/>
          </a:prstGeom>
        </p:spPr>
      </p:pic>
      <p:pic>
        <p:nvPicPr>
          <p:cNvPr id="44" name="A2 Failure" descr="Close">
            <a:extLst>
              <a:ext uri="{FF2B5EF4-FFF2-40B4-BE49-F238E27FC236}">
                <a16:creationId xmlns:a16="http://schemas.microsoft.com/office/drawing/2014/main" id="{06112309-A966-214D-A2E4-E4653A4F0CD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29694" y="4417830"/>
            <a:ext cx="292894" cy="292894"/>
          </a:xfrm>
          <a:prstGeom prst="rect">
            <a:avLst/>
          </a:prstGeom>
        </p:spPr>
      </p:pic>
      <p:pic>
        <p:nvPicPr>
          <p:cNvPr id="45" name="A1 Failure" descr="Close">
            <a:extLst>
              <a:ext uri="{FF2B5EF4-FFF2-40B4-BE49-F238E27FC236}">
                <a16:creationId xmlns:a16="http://schemas.microsoft.com/office/drawing/2014/main" id="{43A0F4FC-DDB6-E942-83CD-4EF3C8AE30D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29694" y="3927977"/>
            <a:ext cx="292894" cy="292894"/>
          </a:xfrm>
          <a:prstGeom prst="rect">
            <a:avLst/>
          </a:prstGeom>
        </p:spPr>
      </p:pic>
      <p:pic>
        <p:nvPicPr>
          <p:cNvPr id="84" name="Failure" descr="Close">
            <a:extLst>
              <a:ext uri="{FF2B5EF4-FFF2-40B4-BE49-F238E27FC236}">
                <a16:creationId xmlns:a16="http://schemas.microsoft.com/office/drawing/2014/main" id="{E8E8CE00-B55B-8049-B0F4-896F7E821FA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14893" y="6806785"/>
            <a:ext cx="292894" cy="292894"/>
          </a:xfrm>
          <a:prstGeom prst="rect">
            <a:avLst/>
          </a:prstGeom>
        </p:spPr>
      </p:pic>
      <p:pic>
        <p:nvPicPr>
          <p:cNvPr id="85" name="Failure" descr="Close">
            <a:extLst>
              <a:ext uri="{FF2B5EF4-FFF2-40B4-BE49-F238E27FC236}">
                <a16:creationId xmlns:a16="http://schemas.microsoft.com/office/drawing/2014/main" id="{878E6208-88BD-A54B-9D3C-BE0DF17C0A5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07801" y="6321559"/>
            <a:ext cx="292894" cy="292894"/>
          </a:xfrm>
          <a:prstGeom prst="rect">
            <a:avLst/>
          </a:prstGeom>
        </p:spPr>
      </p:pic>
      <p:pic>
        <p:nvPicPr>
          <p:cNvPr id="90" name="Failure" descr="Close">
            <a:extLst>
              <a:ext uri="{FF2B5EF4-FFF2-40B4-BE49-F238E27FC236}">
                <a16:creationId xmlns:a16="http://schemas.microsoft.com/office/drawing/2014/main" id="{33366E1E-8C72-5944-B8EC-60ABA547493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07801" y="5831706"/>
            <a:ext cx="292894" cy="292894"/>
          </a:xfrm>
          <a:prstGeom prst="rect">
            <a:avLst/>
          </a:prstGeom>
        </p:spPr>
      </p:pic>
      <p:pic>
        <p:nvPicPr>
          <p:cNvPr id="91" name="Ques" descr="Question mark">
            <a:extLst>
              <a:ext uri="{FF2B5EF4-FFF2-40B4-BE49-F238E27FC236}">
                <a16:creationId xmlns:a16="http://schemas.microsoft.com/office/drawing/2014/main" id="{B3CE7ADE-5D49-1041-B261-17CA4076C7B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598579" y="5765943"/>
            <a:ext cx="484828" cy="484828"/>
          </a:xfrm>
          <a:prstGeom prst="rect">
            <a:avLst/>
          </a:prstGeom>
        </p:spPr>
      </p:pic>
      <p:pic>
        <p:nvPicPr>
          <p:cNvPr id="93" name="Ques" descr="Question mark">
            <a:extLst>
              <a:ext uri="{FF2B5EF4-FFF2-40B4-BE49-F238E27FC236}">
                <a16:creationId xmlns:a16="http://schemas.microsoft.com/office/drawing/2014/main" id="{1681614D-479B-174B-A964-A3B4F8DC5176}"/>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598579" y="6220439"/>
            <a:ext cx="484828" cy="484828"/>
          </a:xfrm>
          <a:prstGeom prst="rect">
            <a:avLst/>
          </a:prstGeom>
        </p:spPr>
      </p:pic>
      <p:pic>
        <p:nvPicPr>
          <p:cNvPr id="94" name="Ques" descr="Question mark">
            <a:extLst>
              <a:ext uri="{FF2B5EF4-FFF2-40B4-BE49-F238E27FC236}">
                <a16:creationId xmlns:a16="http://schemas.microsoft.com/office/drawing/2014/main" id="{F878FFC5-3720-1645-84AD-D3FB5683BB5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607017" y="6644112"/>
            <a:ext cx="484828" cy="484828"/>
          </a:xfrm>
          <a:prstGeom prst="rect">
            <a:avLst/>
          </a:prstGeom>
        </p:spPr>
      </p:pic>
      <p:cxnSp>
        <p:nvCxnSpPr>
          <p:cNvPr id="36" name="B1 null">
            <a:extLst>
              <a:ext uri="{FF2B5EF4-FFF2-40B4-BE49-F238E27FC236}">
                <a16:creationId xmlns:a16="http://schemas.microsoft.com/office/drawing/2014/main" id="{36A252A4-FFF5-134E-9E9E-83395FDDDC15}"/>
              </a:ext>
            </a:extLst>
          </p:cNvPr>
          <p:cNvCxnSpPr>
            <a:cxnSpLocks/>
          </p:cNvCxnSpPr>
          <p:nvPr/>
        </p:nvCxnSpPr>
        <p:spPr bwMode="auto">
          <a:xfrm>
            <a:off x="5343905" y="4057527"/>
            <a:ext cx="336112" cy="0"/>
          </a:xfrm>
          <a:prstGeom prst="line">
            <a:avLst/>
          </a:prstGeom>
          <a:noFill/>
          <a:ln w="12700" cap="flat" cmpd="sng" algn="ctr">
            <a:solidFill>
              <a:schemeClr val="tx1"/>
            </a:solidFill>
            <a:prstDash val="solid"/>
            <a:round/>
            <a:headEnd type="none" w="med" len="med"/>
            <a:tailEnd type="none" w="med" len="med"/>
          </a:ln>
          <a:effectLst/>
        </p:spPr>
      </p:cxnSp>
      <p:cxnSp>
        <p:nvCxnSpPr>
          <p:cNvPr id="38" name="B2 null">
            <a:extLst>
              <a:ext uri="{FF2B5EF4-FFF2-40B4-BE49-F238E27FC236}">
                <a16:creationId xmlns:a16="http://schemas.microsoft.com/office/drawing/2014/main" id="{B882A88D-653C-3648-9359-D3792CA17015}"/>
              </a:ext>
            </a:extLst>
          </p:cNvPr>
          <p:cNvCxnSpPr>
            <a:cxnSpLocks/>
          </p:cNvCxnSpPr>
          <p:nvPr/>
        </p:nvCxnSpPr>
        <p:spPr bwMode="auto">
          <a:xfrm>
            <a:off x="5343905" y="4556768"/>
            <a:ext cx="336112" cy="0"/>
          </a:xfrm>
          <a:prstGeom prst="line">
            <a:avLst/>
          </a:prstGeom>
          <a:noFill/>
          <a:ln w="12700" cap="flat" cmpd="sng" algn="ctr">
            <a:solidFill>
              <a:schemeClr val="tx1"/>
            </a:solidFill>
            <a:prstDash val="solid"/>
            <a:round/>
            <a:headEnd type="none" w="med" len="med"/>
            <a:tailEnd type="none" w="med" len="med"/>
          </a:ln>
          <a:effectLst/>
        </p:spPr>
      </p:cxnSp>
      <p:cxnSp>
        <p:nvCxnSpPr>
          <p:cNvPr id="39" name="B3 null">
            <a:extLst>
              <a:ext uri="{FF2B5EF4-FFF2-40B4-BE49-F238E27FC236}">
                <a16:creationId xmlns:a16="http://schemas.microsoft.com/office/drawing/2014/main" id="{4A3F5D10-8A9E-FF46-8F3C-E9699E502E74}"/>
              </a:ext>
            </a:extLst>
          </p:cNvPr>
          <p:cNvCxnSpPr>
            <a:cxnSpLocks/>
          </p:cNvCxnSpPr>
          <p:nvPr/>
        </p:nvCxnSpPr>
        <p:spPr bwMode="auto">
          <a:xfrm>
            <a:off x="5343905" y="5056009"/>
            <a:ext cx="336112" cy="0"/>
          </a:xfrm>
          <a:prstGeom prst="line">
            <a:avLst/>
          </a:prstGeom>
          <a:noFill/>
          <a:ln w="12700" cap="flat" cmpd="sng" algn="ctr">
            <a:solidFill>
              <a:schemeClr val="tx1"/>
            </a:solidFill>
            <a:prstDash val="solid"/>
            <a:round/>
            <a:headEnd type="none" w="med" len="med"/>
            <a:tailEnd type="none" w="med" len="med"/>
          </a:ln>
          <a:effectLst/>
        </p:spPr>
      </p:cxnSp>
      <p:cxnSp>
        <p:nvCxnSpPr>
          <p:cNvPr id="47" name="A1 null">
            <a:extLst>
              <a:ext uri="{FF2B5EF4-FFF2-40B4-BE49-F238E27FC236}">
                <a16:creationId xmlns:a16="http://schemas.microsoft.com/office/drawing/2014/main" id="{0658ECA8-B909-FD49-B20F-BC7B477F9989}"/>
              </a:ext>
            </a:extLst>
          </p:cNvPr>
          <p:cNvCxnSpPr>
            <a:cxnSpLocks/>
          </p:cNvCxnSpPr>
          <p:nvPr/>
        </p:nvCxnSpPr>
        <p:spPr bwMode="auto">
          <a:xfrm>
            <a:off x="4301081" y="4057527"/>
            <a:ext cx="336112" cy="0"/>
          </a:xfrm>
          <a:prstGeom prst="line">
            <a:avLst/>
          </a:prstGeom>
          <a:noFill/>
          <a:ln w="12700" cap="flat" cmpd="sng" algn="ctr">
            <a:solidFill>
              <a:schemeClr val="tx1"/>
            </a:solidFill>
            <a:prstDash val="solid"/>
            <a:round/>
            <a:headEnd type="none" w="med" len="med"/>
            <a:tailEnd type="none" w="med" len="med"/>
          </a:ln>
          <a:effectLst/>
        </p:spPr>
      </p:cxnSp>
      <p:cxnSp>
        <p:nvCxnSpPr>
          <p:cNvPr id="48" name="A2 null">
            <a:extLst>
              <a:ext uri="{FF2B5EF4-FFF2-40B4-BE49-F238E27FC236}">
                <a16:creationId xmlns:a16="http://schemas.microsoft.com/office/drawing/2014/main" id="{FEC957FD-B1BE-5847-8DC9-9CA8F9A30F97}"/>
              </a:ext>
            </a:extLst>
          </p:cNvPr>
          <p:cNvCxnSpPr>
            <a:cxnSpLocks/>
          </p:cNvCxnSpPr>
          <p:nvPr/>
        </p:nvCxnSpPr>
        <p:spPr bwMode="auto">
          <a:xfrm>
            <a:off x="4301081" y="4556768"/>
            <a:ext cx="336112" cy="0"/>
          </a:xfrm>
          <a:prstGeom prst="line">
            <a:avLst/>
          </a:prstGeom>
          <a:noFill/>
          <a:ln w="12700" cap="flat" cmpd="sng" algn="ctr">
            <a:solidFill>
              <a:schemeClr val="tx1"/>
            </a:solidFill>
            <a:prstDash val="solid"/>
            <a:round/>
            <a:headEnd type="none" w="med" len="med"/>
            <a:tailEnd type="none" w="med" len="med"/>
          </a:ln>
          <a:effectLst/>
        </p:spPr>
      </p:cxnSp>
      <p:cxnSp>
        <p:nvCxnSpPr>
          <p:cNvPr id="49" name="A3 null">
            <a:extLst>
              <a:ext uri="{FF2B5EF4-FFF2-40B4-BE49-F238E27FC236}">
                <a16:creationId xmlns:a16="http://schemas.microsoft.com/office/drawing/2014/main" id="{2B03B8F9-CBA6-D946-AF46-94B5CCC2A940}"/>
              </a:ext>
            </a:extLst>
          </p:cNvPr>
          <p:cNvCxnSpPr>
            <a:cxnSpLocks/>
          </p:cNvCxnSpPr>
          <p:nvPr/>
        </p:nvCxnSpPr>
        <p:spPr bwMode="auto">
          <a:xfrm>
            <a:off x="4301081" y="5056009"/>
            <a:ext cx="336112" cy="0"/>
          </a:xfrm>
          <a:prstGeom prst="line">
            <a:avLst/>
          </a:prstGeom>
          <a:noFill/>
          <a:ln w="12700" cap="flat" cmpd="sng" algn="ctr">
            <a:solidFill>
              <a:schemeClr val="tx1"/>
            </a:solidFill>
            <a:prstDash val="solid"/>
            <a:round/>
            <a:headEnd type="none" w="med" len="med"/>
            <a:tailEnd type="none" w="med" len="med"/>
          </a:ln>
          <a:effectLst/>
        </p:spPr>
      </p:cxnSp>
      <p:grpSp>
        <p:nvGrpSpPr>
          <p:cNvPr id="50" name="Group 49">
            <a:extLst>
              <a:ext uri="{FF2B5EF4-FFF2-40B4-BE49-F238E27FC236}">
                <a16:creationId xmlns:a16="http://schemas.microsoft.com/office/drawing/2014/main" id="{66DF002B-FFA8-864D-BBA5-80D3E2215997}"/>
              </a:ext>
            </a:extLst>
          </p:cNvPr>
          <p:cNvGrpSpPr/>
          <p:nvPr/>
        </p:nvGrpSpPr>
        <p:grpSpPr>
          <a:xfrm>
            <a:off x="-84938" y="5407554"/>
            <a:ext cx="1909108" cy="1383080"/>
            <a:chOff x="-93111" y="5195950"/>
            <a:chExt cx="1909108" cy="1383080"/>
          </a:xfrm>
        </p:grpSpPr>
        <p:pic>
          <p:nvPicPr>
            <p:cNvPr id="51" name="Picture 50">
              <a:extLst>
                <a:ext uri="{FF2B5EF4-FFF2-40B4-BE49-F238E27FC236}">
                  <a16:creationId xmlns:a16="http://schemas.microsoft.com/office/drawing/2014/main" id="{A99D3F23-09C5-3E4D-A8D1-DC40CAA89E78}"/>
                </a:ext>
              </a:extLst>
            </p:cNvPr>
            <p:cNvPicPr>
              <a:picLocks noChangeAspect="1"/>
            </p:cNvPicPr>
            <p:nvPr/>
          </p:nvPicPr>
          <p:blipFill>
            <a:blip r:embed="rId11" cstate="email">
              <a:alphaModFix amt="50000"/>
              <a:extLst>
                <a:ext uri="{28A0092B-C50C-407E-A947-70E740481C1C}">
                  <a14:useLocalDpi xmlns:a14="http://schemas.microsoft.com/office/drawing/2010/main"/>
                </a:ext>
              </a:extLst>
            </a:blip>
            <a:stretch>
              <a:fillRect/>
            </a:stretch>
          </p:blipFill>
          <p:spPr>
            <a:xfrm>
              <a:off x="-93111" y="5437683"/>
              <a:ext cx="1748139" cy="1141347"/>
            </a:xfrm>
            <a:prstGeom prst="rect">
              <a:avLst/>
            </a:prstGeom>
          </p:spPr>
        </p:pic>
        <p:sp>
          <p:nvSpPr>
            <p:cNvPr id="59" name="TextBox 58">
              <a:extLst>
                <a:ext uri="{FF2B5EF4-FFF2-40B4-BE49-F238E27FC236}">
                  <a16:creationId xmlns:a16="http://schemas.microsoft.com/office/drawing/2014/main" id="{D6062917-8501-E349-8999-828F0C5AB264}"/>
                </a:ext>
              </a:extLst>
            </p:cNvPr>
            <p:cNvSpPr txBox="1"/>
            <p:nvPr/>
          </p:nvSpPr>
          <p:spPr>
            <a:xfrm>
              <a:off x="49551" y="5195950"/>
              <a:ext cx="1766446" cy="294248"/>
            </a:xfrm>
            <a:prstGeom prst="rect">
              <a:avLst/>
            </a:prstGeom>
            <a:noFill/>
          </p:spPr>
          <p:txBody>
            <a:bodyPr wrap="none" rtlCol="0">
              <a:spAutoFit/>
            </a:bodyPr>
            <a:lstStyle/>
            <a:p>
              <a:r>
                <a:rPr lang="en-US" b="1" dirty="0">
                  <a:solidFill>
                    <a:schemeClr val="tx1">
                      <a:alpha val="50000"/>
                    </a:schemeClr>
                  </a:solidFill>
                  <a:latin typeface="Calibri" panose="020F0502020204030204" pitchFamily="34" charset="0"/>
                </a:rPr>
                <a:t>1. Full memo table</a:t>
              </a:r>
            </a:p>
          </p:txBody>
        </p:sp>
      </p:grpSp>
      <p:sp>
        <p:nvSpPr>
          <p:cNvPr id="60" name="TextBox 59">
            <a:extLst>
              <a:ext uri="{FF2B5EF4-FFF2-40B4-BE49-F238E27FC236}">
                <a16:creationId xmlns:a16="http://schemas.microsoft.com/office/drawing/2014/main" id="{B68BEAA4-14AD-D24F-80A0-ECAB4D3988D5}"/>
              </a:ext>
            </a:extLst>
          </p:cNvPr>
          <p:cNvSpPr txBox="1"/>
          <p:nvPr/>
        </p:nvSpPr>
        <p:spPr>
          <a:xfrm>
            <a:off x="6263640" y="4069080"/>
            <a:ext cx="2578946" cy="1221232"/>
          </a:xfrm>
          <a:prstGeom prst="rect">
            <a:avLst/>
          </a:prstGeom>
          <a:noFill/>
        </p:spPr>
        <p:txBody>
          <a:bodyPr wrap="square" rtlCol="0">
            <a:spAutoFit/>
          </a:bodyPr>
          <a:lstStyle/>
          <a:p>
            <a:pPr marL="180975" indent="-180975">
              <a:buFont typeface="Arial" panose="020B0604020202020204" pitchFamily="34" charset="0"/>
              <a:buChar char="•"/>
            </a:pPr>
            <a:r>
              <a:rPr lang="en-US" sz="2800" dirty="0">
                <a:latin typeface="Calibri" panose="020F0502020204030204" pitchFamily="34" charset="0"/>
              </a:rPr>
              <a:t>Fast-</a:t>
            </a:r>
            <a:r>
              <a:rPr lang="en-US" sz="2800" dirty="0" err="1">
                <a:latin typeface="Calibri" panose="020F0502020204030204" pitchFamily="34" charset="0"/>
              </a:rPr>
              <a:t>ish</a:t>
            </a:r>
            <a:r>
              <a:rPr lang="en-US" sz="2800" dirty="0">
                <a:latin typeface="Calibri" panose="020F0502020204030204" pitchFamily="34" charset="0"/>
              </a:rPr>
              <a:t> access</a:t>
            </a:r>
          </a:p>
          <a:p>
            <a:pPr marL="180975" indent="-180975">
              <a:buFont typeface="Arial" panose="020B0604020202020204" pitchFamily="34" charset="0"/>
              <a:buChar char="•"/>
            </a:pPr>
            <a:r>
              <a:rPr lang="en-US" sz="2800" dirty="0">
                <a:latin typeface="Calibri" panose="020F0502020204030204" pitchFamily="34" charset="0"/>
              </a:rPr>
              <a:t>No wasted space</a:t>
            </a:r>
          </a:p>
        </p:txBody>
      </p:sp>
    </p:spTree>
    <p:extLst>
      <p:ext uri="{BB962C8B-B14F-4D97-AF65-F5344CB8AC3E}">
        <p14:creationId xmlns:p14="http://schemas.microsoft.com/office/powerpoint/2010/main" val="2269390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4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8"/>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47"/>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P spid="14" grpId="0"/>
      <p:bldP spid="6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8F9E67-C980-BF49-A980-739CD5F5DF4B}"/>
              </a:ext>
            </a:extLst>
          </p:cNvPr>
          <p:cNvSpPr>
            <a:spLocks noGrp="1"/>
          </p:cNvSpPr>
          <p:nvPr>
            <p:ph type="title"/>
          </p:nvPr>
        </p:nvSpPr>
        <p:spPr>
          <a:xfrm>
            <a:off x="277147" y="118428"/>
            <a:ext cx="8791367" cy="638175"/>
          </a:xfrm>
        </p:spPr>
        <p:txBody>
          <a:bodyPr/>
          <a:lstStyle/>
          <a:p>
            <a:r>
              <a:rPr lang="en-US" dirty="0"/>
              <a:t>Efficiently storing the memo table: </a:t>
            </a:r>
            <a:r>
              <a:rPr lang="en-US" b="1" i="1" dirty="0"/>
              <a:t>Run-Length Enc.</a:t>
            </a:r>
          </a:p>
        </p:txBody>
      </p:sp>
      <p:sp>
        <p:nvSpPr>
          <p:cNvPr id="35" name="Acar">
            <a:extLst>
              <a:ext uri="{FF2B5EF4-FFF2-40B4-BE49-F238E27FC236}">
                <a16:creationId xmlns:a16="http://schemas.microsoft.com/office/drawing/2014/main" id="{BF4ACF75-1F3B-FB4D-B233-4BE57F2ABFB3}"/>
              </a:ext>
            </a:extLst>
          </p:cNvPr>
          <p:cNvSpPr/>
          <p:nvPr/>
        </p:nvSpPr>
        <p:spPr>
          <a:xfrm>
            <a:off x="1525544" y="2912998"/>
            <a:ext cx="1536574" cy="294248"/>
          </a:xfrm>
          <a:prstGeom prst="rect">
            <a:avLst/>
          </a:prstGeom>
        </p:spPr>
        <p:txBody>
          <a:bodyPr wrap="none">
            <a:spAutoFit/>
          </a:bodyPr>
          <a:lstStyle/>
          <a:p>
            <a:r>
              <a:rPr lang="en-US" i="1" dirty="0">
                <a:latin typeface="Calibri" panose="020F0502020204030204" pitchFamily="34" charset="0"/>
              </a:rPr>
              <a:t>[Robinson 1967]</a:t>
            </a:r>
          </a:p>
        </p:txBody>
      </p:sp>
      <p:sp>
        <p:nvSpPr>
          <p:cNvPr id="2" name="TextBox 1">
            <a:extLst>
              <a:ext uri="{FF2B5EF4-FFF2-40B4-BE49-F238E27FC236}">
                <a16:creationId xmlns:a16="http://schemas.microsoft.com/office/drawing/2014/main" id="{8E0D1BF6-5CCA-5D48-AAA7-64E2FA72E952}"/>
              </a:ext>
            </a:extLst>
          </p:cNvPr>
          <p:cNvSpPr txBox="1"/>
          <p:nvPr/>
        </p:nvSpPr>
        <p:spPr>
          <a:xfrm>
            <a:off x="4421315" y="2863919"/>
            <a:ext cx="1135888" cy="445635"/>
          </a:xfrm>
          <a:prstGeom prst="rect">
            <a:avLst/>
          </a:prstGeom>
          <a:noFill/>
        </p:spPr>
        <p:txBody>
          <a:bodyPr wrap="none" rtlCol="0">
            <a:spAutoFit/>
          </a:bodyPr>
          <a:lstStyle/>
          <a:p>
            <a:r>
              <a:rPr lang="en-US" sz="2800" b="1" i="1" dirty="0">
                <a:solidFill>
                  <a:schemeClr val="tx1">
                    <a:alpha val="75000"/>
                  </a:schemeClr>
                </a:solidFill>
                <a:latin typeface="Calibri" panose="020F0502020204030204" pitchFamily="34" charset="0"/>
              </a:rPr>
              <a:t>Vertex</a:t>
            </a:r>
          </a:p>
        </p:txBody>
      </p:sp>
      <p:sp>
        <p:nvSpPr>
          <p:cNvPr id="40" name="TextBox 39">
            <a:extLst>
              <a:ext uri="{FF2B5EF4-FFF2-40B4-BE49-F238E27FC236}">
                <a16:creationId xmlns:a16="http://schemas.microsoft.com/office/drawing/2014/main" id="{5600EE24-E6C1-E04D-A7D1-6379FB333A51}"/>
              </a:ext>
            </a:extLst>
          </p:cNvPr>
          <p:cNvSpPr txBox="1"/>
          <p:nvPr/>
        </p:nvSpPr>
        <p:spPr>
          <a:xfrm>
            <a:off x="502480" y="4305440"/>
            <a:ext cx="2009781" cy="445635"/>
          </a:xfrm>
          <a:prstGeom prst="rect">
            <a:avLst/>
          </a:prstGeom>
          <a:noFill/>
        </p:spPr>
        <p:txBody>
          <a:bodyPr wrap="none" rtlCol="0">
            <a:spAutoFit/>
          </a:bodyPr>
          <a:lstStyle/>
          <a:p>
            <a:r>
              <a:rPr lang="en-US" sz="2800" b="1" i="1" dirty="0">
                <a:solidFill>
                  <a:schemeClr val="tx1">
                    <a:alpha val="75000"/>
                  </a:schemeClr>
                </a:solidFill>
                <a:latin typeface="Calibri" panose="020F0502020204030204" pitchFamily="34" charset="0"/>
              </a:rPr>
              <a:t>String offset</a:t>
            </a:r>
          </a:p>
        </p:txBody>
      </p:sp>
      <p:graphicFrame>
        <p:nvGraphicFramePr>
          <p:cNvPr id="3" name="Table 2">
            <a:extLst>
              <a:ext uri="{FF2B5EF4-FFF2-40B4-BE49-F238E27FC236}">
                <a16:creationId xmlns:a16="http://schemas.microsoft.com/office/drawing/2014/main" id="{2EC519AA-18C4-AF4A-B8D5-E70A3A4C2CD3}"/>
              </a:ext>
            </a:extLst>
          </p:cNvPr>
          <p:cNvGraphicFramePr>
            <a:graphicFrameLocks noGrp="1"/>
          </p:cNvGraphicFramePr>
          <p:nvPr/>
        </p:nvGraphicFramePr>
        <p:xfrm>
          <a:off x="2941320" y="3367150"/>
          <a:ext cx="3048000" cy="182880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4024874316"/>
                    </a:ext>
                  </a:extLst>
                </a:gridCol>
                <a:gridCol w="1016000">
                  <a:extLst>
                    <a:ext uri="{9D8B030D-6E8A-4147-A177-3AD203B41FA5}">
                      <a16:colId xmlns:a16="http://schemas.microsoft.com/office/drawing/2014/main" val="1306490453"/>
                    </a:ext>
                  </a:extLst>
                </a:gridCol>
                <a:gridCol w="1016000">
                  <a:extLst>
                    <a:ext uri="{9D8B030D-6E8A-4147-A177-3AD203B41FA5}">
                      <a16:colId xmlns:a16="http://schemas.microsoft.com/office/drawing/2014/main" val="2315600482"/>
                    </a:ext>
                  </a:extLst>
                </a:gridCol>
              </a:tblGrid>
              <a:tr h="370840">
                <a:tc>
                  <a:txBody>
                    <a:bodyPr/>
                    <a:lstStyle/>
                    <a:p>
                      <a:endParaRPr lang="en-US" sz="2400" b="1" dirty="0">
                        <a:latin typeface="Calibri" panose="020F0502020204030204" pitchFamily="34" charset="0"/>
                        <a:cs typeface="Calibri" panose="020F0502020204030204" pitchFamily="34" charset="0"/>
                      </a:endParaRPr>
                    </a:p>
                  </a:txBody>
                  <a:tcP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400" b="0" dirty="0">
                          <a:solidFill>
                            <a:schemeClr val="tx1"/>
                          </a:solidFill>
                          <a:latin typeface="Calibri" panose="020F0502020204030204" pitchFamily="34" charset="0"/>
                          <a:cs typeface="Calibri" panose="020F0502020204030204" pitchFamily="34" charset="0"/>
                        </a:rPr>
                        <a:t>A</a:t>
                      </a:r>
                    </a:p>
                  </a:txBody>
                  <a:tcPr>
                    <a:lnL w="12700" cap="flat" cmpd="sng" algn="ctr">
                      <a:noFill/>
                      <a:prstDash val="solid"/>
                      <a:round/>
                      <a:headEnd type="none" w="med" len="med"/>
                      <a:tailEnd type="none" w="med" len="med"/>
                    </a:lnL>
                    <a:lnR w="12700" cmpd="sng">
                      <a:noFill/>
                    </a:lnR>
                    <a:lnB w="12700" cap="flat" cmpd="sng" algn="ctr">
                      <a:solidFill>
                        <a:schemeClr val="tx1"/>
                      </a:solidFill>
                      <a:prstDash val="solid"/>
                      <a:round/>
                      <a:headEnd type="none" w="med" len="med"/>
                      <a:tailEnd type="none" w="med" len="med"/>
                    </a:lnB>
                    <a:noFill/>
                  </a:tcPr>
                </a:tc>
                <a:tc>
                  <a:txBody>
                    <a:bodyPr/>
                    <a:lstStyle/>
                    <a:p>
                      <a:pPr algn="ctr"/>
                      <a:r>
                        <a:rPr lang="en-US" sz="2400" b="0" dirty="0">
                          <a:solidFill>
                            <a:schemeClr val="tx1"/>
                          </a:solidFill>
                          <a:latin typeface="Calibri" panose="020F0502020204030204" pitchFamily="34" charset="0"/>
                          <a:cs typeface="Calibri" panose="020F0502020204030204" pitchFamily="34" charset="0"/>
                        </a:rPr>
                        <a:t>B</a:t>
                      </a:r>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7634755"/>
                  </a:ext>
                </a:extLst>
              </a:tr>
              <a:tr h="370840">
                <a:tc>
                  <a:txBody>
                    <a:bodyPr/>
                    <a:lstStyle/>
                    <a:p>
                      <a:pPr algn="ctr"/>
                      <a:r>
                        <a:rPr lang="en-US" sz="2400" b="0" dirty="0">
                          <a:latin typeface="Calibri" panose="020F0502020204030204" pitchFamily="34" charset="0"/>
                          <a:cs typeface="Calibri" panose="020F0502020204030204" pitchFamily="34" charset="0"/>
                        </a:rPr>
                        <a:t>1 - </a:t>
                      </a:r>
                      <a:r>
                        <a:rPr lang="en-US" sz="2400" b="0" i="0" dirty="0">
                          <a:latin typeface="Calibri" panose="020F0502020204030204" pitchFamily="34" charset="0"/>
                          <a:cs typeface="Calibri" panose="020F0502020204030204" pitchFamily="34" charset="0"/>
                        </a:rPr>
                        <a:t>a</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37153945"/>
                  </a:ext>
                </a:extLst>
              </a:tr>
              <a:tr h="370840">
                <a:tc>
                  <a:txBody>
                    <a:bodyPr/>
                    <a:lstStyle/>
                    <a:p>
                      <a:pPr algn="ctr"/>
                      <a:r>
                        <a:rPr lang="en-US" sz="2400" b="0" dirty="0">
                          <a:latin typeface="Calibri" panose="020F0502020204030204" pitchFamily="34" charset="0"/>
                          <a:cs typeface="Calibri" panose="020F0502020204030204" pitchFamily="34" charset="0"/>
                        </a:rPr>
                        <a:t>2 - </a:t>
                      </a:r>
                      <a:r>
                        <a:rPr lang="en-US" sz="2400" b="0" i="0" dirty="0">
                          <a:latin typeface="Calibri" panose="020F0502020204030204" pitchFamily="34" charset="0"/>
                          <a:cs typeface="Calibri" panose="020F0502020204030204" pitchFamily="34" charset="0"/>
                        </a:rPr>
                        <a:t>a</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mpd="sng">
                      <a:noFill/>
                    </a:ln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noFill/>
                  </a:tcPr>
                </a:tc>
                <a:extLst>
                  <a:ext uri="{0D108BD9-81ED-4DB2-BD59-A6C34878D82A}">
                    <a16:rowId xmlns:a16="http://schemas.microsoft.com/office/drawing/2014/main" val="157031665"/>
                  </a:ext>
                </a:extLst>
              </a:tr>
              <a:tr h="370840">
                <a:tc>
                  <a:txBody>
                    <a:bodyPr/>
                    <a:lstStyle/>
                    <a:p>
                      <a:pPr algn="ctr"/>
                      <a:r>
                        <a:rPr lang="en-US" sz="2400" b="0" i="0" dirty="0">
                          <a:latin typeface="Calibri" panose="020F0502020204030204" pitchFamily="34" charset="0"/>
                          <a:cs typeface="Calibri" panose="020F0502020204030204" pitchFamily="34" charset="0"/>
                        </a:rPr>
                        <a:t>3</a:t>
                      </a:r>
                      <a:r>
                        <a:rPr lang="en-US" sz="2400" b="0" i="1" dirty="0">
                          <a:latin typeface="Calibri" panose="020F0502020204030204" pitchFamily="34" charset="0"/>
                          <a:cs typeface="Calibri" panose="020F0502020204030204" pitchFamily="34" charset="0"/>
                        </a:rPr>
                        <a:t> - </a:t>
                      </a:r>
                      <a:r>
                        <a:rPr lang="en-US" sz="2400" b="0" i="0" dirty="0">
                          <a:latin typeface="Calibri" panose="020F0502020204030204" pitchFamily="34" charset="0"/>
                          <a:cs typeface="Calibri" panose="020F0502020204030204" pitchFamily="34" charset="0"/>
                        </a:rPr>
                        <a:t>!</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mpd="sng">
                      <a:noFill/>
                    </a:lnR>
                    <a:noFill/>
                  </a:tcPr>
                </a:tc>
                <a:tc>
                  <a:txBody>
                    <a:bodyPr/>
                    <a:lstStyle/>
                    <a:p>
                      <a:pPr algn="ctr"/>
                      <a:endParaRPr lang="en-US" sz="2400" b="1"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noFill/>
                  </a:tcPr>
                </a:tc>
                <a:extLst>
                  <a:ext uri="{0D108BD9-81ED-4DB2-BD59-A6C34878D82A}">
                    <a16:rowId xmlns:a16="http://schemas.microsoft.com/office/drawing/2014/main" val="2163099444"/>
                  </a:ext>
                </a:extLst>
              </a:tr>
            </a:tbl>
          </a:graphicData>
        </a:graphic>
      </p:graphicFrame>
      <p:cxnSp>
        <p:nvCxnSpPr>
          <p:cNvPr id="6" name="Straight Connector 5">
            <a:extLst>
              <a:ext uri="{FF2B5EF4-FFF2-40B4-BE49-F238E27FC236}">
                <a16:creationId xmlns:a16="http://schemas.microsoft.com/office/drawing/2014/main" id="{692ECB82-69F7-5A46-83FD-95FD3CB04598}"/>
              </a:ext>
            </a:extLst>
          </p:cNvPr>
          <p:cNvCxnSpPr>
            <a:cxnSpLocks/>
          </p:cNvCxnSpPr>
          <p:nvPr/>
        </p:nvCxnSpPr>
        <p:spPr bwMode="auto">
          <a:xfrm>
            <a:off x="3953256" y="3815882"/>
            <a:ext cx="0" cy="1454059"/>
          </a:xfrm>
          <a:prstGeom prst="line">
            <a:avLst/>
          </a:prstGeom>
          <a:noFill/>
          <a:ln w="12700" cap="flat" cmpd="sng" algn="ctr">
            <a:solidFill>
              <a:schemeClr val="tx1"/>
            </a:solidFill>
            <a:prstDash val="solid"/>
            <a:round/>
            <a:headEnd type="none" w="med" len="med"/>
            <a:tailEnd type="none" w="med" len="med"/>
          </a:ln>
          <a:effectLst/>
        </p:spPr>
      </p:cxnSp>
      <p:pic>
        <p:nvPicPr>
          <p:cNvPr id="52" name="NFA">
            <a:extLst>
              <a:ext uri="{FF2B5EF4-FFF2-40B4-BE49-F238E27FC236}">
                <a16:creationId xmlns:a16="http://schemas.microsoft.com/office/drawing/2014/main" id="{A74DEC4A-4253-EC40-A54C-D0CE9289E67C}"/>
              </a:ext>
            </a:extLst>
          </p:cNvPr>
          <p:cNvPicPr>
            <a:picLocks/>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64189" y="876720"/>
            <a:ext cx="5495544" cy="1390918"/>
          </a:xfrm>
          <a:prstGeom prst="rect">
            <a:avLst/>
          </a:prstGeom>
        </p:spPr>
      </p:pic>
      <p:sp>
        <p:nvSpPr>
          <p:cNvPr id="53" name="Title 2">
            <a:extLst>
              <a:ext uri="{FF2B5EF4-FFF2-40B4-BE49-F238E27FC236}">
                <a16:creationId xmlns:a16="http://schemas.microsoft.com/office/drawing/2014/main" id="{1D4C7EC4-D8A5-2544-A7E1-1F66D0AA205F}"/>
              </a:ext>
            </a:extLst>
          </p:cNvPr>
          <p:cNvSpPr txBox="1">
            <a:spLocks/>
          </p:cNvSpPr>
          <p:nvPr/>
        </p:nvSpPr>
        <p:spPr bwMode="auto">
          <a:xfrm>
            <a:off x="1075740" y="1856115"/>
            <a:ext cx="1356564" cy="638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3200" b="1">
                <a:ln>
                  <a:noFill/>
                </a:ln>
                <a:solidFill>
                  <a:schemeClr val="tx1"/>
                </a:solidFill>
                <a:latin typeface="Gill Sans MT" panose="020B0502020104020203" pitchFamily="34" charset="77"/>
                <a:ea typeface="+mj-ea"/>
                <a:cs typeface="+mj-cs"/>
              </a:defRPr>
            </a:lvl1pPr>
            <a:lvl2pPr algn="l" rtl="0" fontAlgn="base">
              <a:lnSpc>
                <a:spcPct val="90000"/>
              </a:lnSpc>
              <a:spcBef>
                <a:spcPct val="0"/>
              </a:spcBef>
              <a:spcAft>
                <a:spcPct val="0"/>
              </a:spcAft>
              <a:defRPr sz="3200" b="1">
                <a:solidFill>
                  <a:schemeClr val="bg1"/>
                </a:solidFill>
                <a:latin typeface="Arial" pitchFamily="34" charset="0"/>
                <a:cs typeface="Arial" pitchFamily="34" charset="0"/>
              </a:defRPr>
            </a:lvl2pPr>
            <a:lvl3pPr algn="l" rtl="0" fontAlgn="base">
              <a:lnSpc>
                <a:spcPct val="90000"/>
              </a:lnSpc>
              <a:spcBef>
                <a:spcPct val="0"/>
              </a:spcBef>
              <a:spcAft>
                <a:spcPct val="0"/>
              </a:spcAft>
              <a:defRPr sz="3200" b="1">
                <a:solidFill>
                  <a:schemeClr val="bg1"/>
                </a:solidFill>
                <a:latin typeface="Arial" pitchFamily="34" charset="0"/>
                <a:cs typeface="Arial" pitchFamily="34" charset="0"/>
              </a:defRPr>
            </a:lvl3pPr>
            <a:lvl4pPr algn="l" rtl="0" fontAlgn="base">
              <a:lnSpc>
                <a:spcPct val="90000"/>
              </a:lnSpc>
              <a:spcBef>
                <a:spcPct val="0"/>
              </a:spcBef>
              <a:spcAft>
                <a:spcPct val="0"/>
              </a:spcAft>
              <a:defRPr sz="3200" b="1">
                <a:solidFill>
                  <a:schemeClr val="bg1"/>
                </a:solidFill>
                <a:latin typeface="Arial" pitchFamily="34" charset="0"/>
                <a:cs typeface="Arial" pitchFamily="34" charset="0"/>
              </a:defRPr>
            </a:lvl4pPr>
            <a:lvl5pPr algn="l" rtl="0" fontAlgn="base">
              <a:lnSpc>
                <a:spcPct val="90000"/>
              </a:lnSpc>
              <a:spcBef>
                <a:spcPct val="0"/>
              </a:spcBef>
              <a:spcAft>
                <a:spcPct val="0"/>
              </a:spcAft>
              <a:defRPr sz="3200" b="1">
                <a:solidFill>
                  <a:schemeClr val="bg1"/>
                </a:solidFill>
                <a:latin typeface="Arial" pitchFamily="34" charset="0"/>
                <a:cs typeface="Arial" pitchFamily="34" charset="0"/>
              </a:defRPr>
            </a:lvl5pPr>
            <a:lvl6pPr marL="457200" algn="l" rtl="0" fontAlgn="base">
              <a:lnSpc>
                <a:spcPct val="90000"/>
              </a:lnSpc>
              <a:spcBef>
                <a:spcPct val="0"/>
              </a:spcBef>
              <a:spcAft>
                <a:spcPct val="0"/>
              </a:spcAft>
              <a:defRPr sz="3200" b="1">
                <a:solidFill>
                  <a:schemeClr val="bg1"/>
                </a:solidFill>
                <a:latin typeface="Arial" pitchFamily="34" charset="0"/>
                <a:cs typeface="Arial" pitchFamily="34" charset="0"/>
              </a:defRPr>
            </a:lvl6pPr>
            <a:lvl7pPr marL="914400" algn="l" rtl="0" fontAlgn="base">
              <a:lnSpc>
                <a:spcPct val="90000"/>
              </a:lnSpc>
              <a:spcBef>
                <a:spcPct val="0"/>
              </a:spcBef>
              <a:spcAft>
                <a:spcPct val="0"/>
              </a:spcAft>
              <a:defRPr sz="3200" b="1">
                <a:solidFill>
                  <a:schemeClr val="bg1"/>
                </a:solidFill>
                <a:latin typeface="Arial" pitchFamily="34" charset="0"/>
                <a:cs typeface="Arial" pitchFamily="34" charset="0"/>
              </a:defRPr>
            </a:lvl7pPr>
            <a:lvl8pPr marL="1371600" algn="l" rtl="0" fontAlgn="base">
              <a:lnSpc>
                <a:spcPct val="90000"/>
              </a:lnSpc>
              <a:spcBef>
                <a:spcPct val="0"/>
              </a:spcBef>
              <a:spcAft>
                <a:spcPct val="0"/>
              </a:spcAft>
              <a:defRPr sz="3200" b="1">
                <a:solidFill>
                  <a:schemeClr val="bg1"/>
                </a:solidFill>
                <a:latin typeface="Arial" pitchFamily="34" charset="0"/>
                <a:cs typeface="Arial" pitchFamily="34" charset="0"/>
              </a:defRPr>
            </a:lvl8pPr>
            <a:lvl9pPr marL="1828800" algn="l" rtl="0" fontAlgn="base">
              <a:lnSpc>
                <a:spcPct val="90000"/>
              </a:lnSpc>
              <a:spcBef>
                <a:spcPct val="0"/>
              </a:spcBef>
              <a:spcAft>
                <a:spcPct val="0"/>
              </a:spcAft>
              <a:defRPr sz="3200" b="1">
                <a:solidFill>
                  <a:schemeClr val="bg1"/>
                </a:solidFill>
                <a:latin typeface="Arial" pitchFamily="34" charset="0"/>
                <a:cs typeface="Arial" pitchFamily="34" charset="0"/>
              </a:defRPr>
            </a:lvl9pPr>
          </a:lstStyle>
          <a:p>
            <a:pPr algn="ctr">
              <a:buClrTx/>
              <a:buSzTx/>
              <a:buFontTx/>
            </a:pPr>
            <a:r>
              <a:rPr lang="en-US" sz="4000" b="0" kern="0" dirty="0">
                <a:latin typeface="Calibri" panose="020F0502020204030204" pitchFamily="34" charset="0"/>
              </a:rPr>
              <a:t>“aa!”</a:t>
            </a:r>
          </a:p>
        </p:txBody>
      </p:sp>
      <p:grpSp>
        <p:nvGrpSpPr>
          <p:cNvPr id="54" name="Group 53">
            <a:extLst>
              <a:ext uri="{FF2B5EF4-FFF2-40B4-BE49-F238E27FC236}">
                <a16:creationId xmlns:a16="http://schemas.microsoft.com/office/drawing/2014/main" id="{1582CDA4-D2FE-7543-8053-CE03C43E7098}"/>
              </a:ext>
            </a:extLst>
          </p:cNvPr>
          <p:cNvGrpSpPr/>
          <p:nvPr/>
        </p:nvGrpSpPr>
        <p:grpSpPr>
          <a:xfrm>
            <a:off x="1057810" y="1115193"/>
            <a:ext cx="1194436" cy="545949"/>
            <a:chOff x="2913382" y="2082842"/>
            <a:chExt cx="1194436" cy="545949"/>
          </a:xfrm>
        </p:grpSpPr>
        <p:sp>
          <p:nvSpPr>
            <p:cNvPr id="55" name="Regex">
              <a:extLst>
                <a:ext uri="{FF2B5EF4-FFF2-40B4-BE49-F238E27FC236}">
                  <a16:creationId xmlns:a16="http://schemas.microsoft.com/office/drawing/2014/main" id="{1C2EF9DB-12E8-5F49-972C-70C4D6F563C5}"/>
                </a:ext>
              </a:extLst>
            </p:cNvPr>
            <p:cNvSpPr/>
            <p:nvPr/>
          </p:nvSpPr>
          <p:spPr bwMode="auto">
            <a:xfrm>
              <a:off x="2913382" y="2082842"/>
              <a:ext cx="1194436" cy="545949"/>
            </a:xfrm>
            <a:prstGeom prst="ellipse">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2400" b="0" i="0" u="none" strike="noStrike" cap="none" normalizeH="0" baseline="0" dirty="0">
                <a:ln>
                  <a:noFill/>
                </a:ln>
                <a:solidFill>
                  <a:schemeClr val="tx1"/>
                </a:solidFill>
                <a:effectLst/>
                <a:latin typeface="Comic Sans MS" panose="030F0902030302020204" pitchFamily="66" charset="0"/>
              </a:endParaRPr>
            </a:p>
          </p:txBody>
        </p:sp>
        <p:sp>
          <p:nvSpPr>
            <p:cNvPr id="56" name="TextBox 55">
              <a:extLst>
                <a:ext uri="{FF2B5EF4-FFF2-40B4-BE49-F238E27FC236}">
                  <a16:creationId xmlns:a16="http://schemas.microsoft.com/office/drawing/2014/main" id="{40BF1F77-5566-834C-A3F4-9B4492912D7B}"/>
                </a:ext>
              </a:extLst>
            </p:cNvPr>
            <p:cNvSpPr txBox="1"/>
            <p:nvPr/>
          </p:nvSpPr>
          <p:spPr>
            <a:xfrm>
              <a:off x="2979044" y="2198852"/>
              <a:ext cx="1063112" cy="395173"/>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/(a+)+/</a:t>
              </a:r>
            </a:p>
          </p:txBody>
        </p:sp>
      </p:grpSp>
      <p:pic>
        <p:nvPicPr>
          <p:cNvPr id="57" name="Engine" descr="Image result for locomotive cartoon">
            <a:extLst>
              <a:ext uri="{FF2B5EF4-FFF2-40B4-BE49-F238E27FC236}">
                <a16:creationId xmlns:a16="http://schemas.microsoft.com/office/drawing/2014/main" id="{793DDC48-034A-D547-9C61-9FF77FFFD27D}"/>
              </a:ext>
            </a:extLst>
          </p:cNvPr>
          <p:cNvPicPr>
            <a:picLocks noChangeAspect="1" noChangeArrowheads="1"/>
          </p:cNvPicPr>
          <p:nvPr/>
        </p:nvPicPr>
        <p:blipFill>
          <a:blip r:embed="rId5" cstate="email">
            <a:alphaModFix amt="80000"/>
            <a:extLst>
              <a:ext uri="{BEBA8EAE-BF5A-486C-A8C5-ECC9F3942E4B}">
                <a14:imgProps xmlns:a14="http://schemas.microsoft.com/office/drawing/2010/main">
                  <a14:imgLayer r:embed="rId6">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3508643" y="1673504"/>
            <a:ext cx="960494" cy="103608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601BA82-C6AA-1946-A801-28CF2AC555C2}"/>
              </a:ext>
            </a:extLst>
          </p:cNvPr>
          <p:cNvSpPr txBox="1"/>
          <p:nvPr/>
        </p:nvSpPr>
        <p:spPr>
          <a:xfrm>
            <a:off x="320338" y="3064422"/>
            <a:ext cx="1326004" cy="546560"/>
          </a:xfrm>
          <a:prstGeom prst="rect">
            <a:avLst/>
          </a:prstGeom>
          <a:noFill/>
        </p:spPr>
        <p:txBody>
          <a:bodyPr wrap="none" rtlCol="0">
            <a:spAutoFit/>
          </a:bodyPr>
          <a:lstStyle/>
          <a:p>
            <a:r>
              <a:rPr lang="en-US" sz="3600" b="1" dirty="0">
                <a:latin typeface="Calibri" panose="020F0502020204030204" pitchFamily="34" charset="0"/>
              </a:rPr>
              <a:t>3. RLE</a:t>
            </a:r>
          </a:p>
        </p:txBody>
      </p:sp>
      <p:cxnSp>
        <p:nvCxnSpPr>
          <p:cNvPr id="39" name="B RLE">
            <a:extLst>
              <a:ext uri="{FF2B5EF4-FFF2-40B4-BE49-F238E27FC236}">
                <a16:creationId xmlns:a16="http://schemas.microsoft.com/office/drawing/2014/main" id="{4A3F5D10-8A9E-FF46-8F3C-E9699E502E74}"/>
              </a:ext>
            </a:extLst>
          </p:cNvPr>
          <p:cNvCxnSpPr>
            <a:cxnSpLocks/>
          </p:cNvCxnSpPr>
          <p:nvPr/>
        </p:nvCxnSpPr>
        <p:spPr bwMode="auto">
          <a:xfrm flipV="1">
            <a:off x="5511961" y="3927977"/>
            <a:ext cx="194899" cy="1275106"/>
          </a:xfrm>
          <a:prstGeom prst="line">
            <a:avLst/>
          </a:prstGeom>
          <a:noFill/>
          <a:ln w="12700" cap="flat" cmpd="sng" algn="ctr">
            <a:solidFill>
              <a:schemeClr val="tx1"/>
            </a:solidFill>
            <a:prstDash val="solid"/>
            <a:round/>
            <a:headEnd type="none" w="med" len="med"/>
            <a:tailEnd type="none" w="med" len="med"/>
          </a:ln>
          <a:effectLst/>
        </p:spPr>
      </p:cxnSp>
      <p:grpSp>
        <p:nvGrpSpPr>
          <p:cNvPr id="41" name="Group 40">
            <a:extLst>
              <a:ext uri="{FF2B5EF4-FFF2-40B4-BE49-F238E27FC236}">
                <a16:creationId xmlns:a16="http://schemas.microsoft.com/office/drawing/2014/main" id="{9D045075-6B0E-9C4D-8E9D-E08DB6D1388F}"/>
              </a:ext>
            </a:extLst>
          </p:cNvPr>
          <p:cNvGrpSpPr/>
          <p:nvPr/>
        </p:nvGrpSpPr>
        <p:grpSpPr>
          <a:xfrm>
            <a:off x="-84938" y="5407554"/>
            <a:ext cx="1909108" cy="1383080"/>
            <a:chOff x="-93111" y="5195950"/>
            <a:chExt cx="1909108" cy="1383080"/>
          </a:xfrm>
        </p:grpSpPr>
        <p:pic>
          <p:nvPicPr>
            <p:cNvPr id="42" name="Picture 41">
              <a:extLst>
                <a:ext uri="{FF2B5EF4-FFF2-40B4-BE49-F238E27FC236}">
                  <a16:creationId xmlns:a16="http://schemas.microsoft.com/office/drawing/2014/main" id="{72414E3A-D43D-304F-A6A1-B97081DFB325}"/>
                </a:ext>
              </a:extLst>
            </p:cNvPr>
            <p:cNvPicPr>
              <a:picLocks noChangeAspect="1"/>
            </p:cNvPicPr>
            <p:nvPr/>
          </p:nvPicPr>
          <p:blipFill>
            <a:blip r:embed="rId7" cstate="email">
              <a:alphaModFix amt="50000"/>
              <a:extLst>
                <a:ext uri="{28A0092B-C50C-407E-A947-70E740481C1C}">
                  <a14:useLocalDpi xmlns:a14="http://schemas.microsoft.com/office/drawing/2010/main"/>
                </a:ext>
              </a:extLst>
            </a:blip>
            <a:stretch>
              <a:fillRect/>
            </a:stretch>
          </p:blipFill>
          <p:spPr>
            <a:xfrm>
              <a:off x="-93111" y="5437683"/>
              <a:ext cx="1748139" cy="1141347"/>
            </a:xfrm>
            <a:prstGeom prst="rect">
              <a:avLst/>
            </a:prstGeom>
          </p:spPr>
        </p:pic>
        <p:sp>
          <p:nvSpPr>
            <p:cNvPr id="46" name="TextBox 45">
              <a:extLst>
                <a:ext uri="{FF2B5EF4-FFF2-40B4-BE49-F238E27FC236}">
                  <a16:creationId xmlns:a16="http://schemas.microsoft.com/office/drawing/2014/main" id="{5786634F-58F3-8948-94F8-58071DB6172D}"/>
                </a:ext>
              </a:extLst>
            </p:cNvPr>
            <p:cNvSpPr txBox="1"/>
            <p:nvPr/>
          </p:nvSpPr>
          <p:spPr>
            <a:xfrm>
              <a:off x="49551" y="5195950"/>
              <a:ext cx="1766446" cy="294248"/>
            </a:xfrm>
            <a:prstGeom prst="rect">
              <a:avLst/>
            </a:prstGeom>
            <a:noFill/>
          </p:spPr>
          <p:txBody>
            <a:bodyPr wrap="none" rtlCol="0">
              <a:spAutoFit/>
            </a:bodyPr>
            <a:lstStyle/>
            <a:p>
              <a:r>
                <a:rPr lang="en-US" b="1" dirty="0">
                  <a:solidFill>
                    <a:schemeClr val="tx1">
                      <a:alpha val="50000"/>
                    </a:schemeClr>
                  </a:solidFill>
                  <a:latin typeface="Calibri" panose="020F0502020204030204" pitchFamily="34" charset="0"/>
                </a:rPr>
                <a:t>1. Full memo table</a:t>
              </a:r>
            </a:p>
          </p:txBody>
        </p:sp>
      </p:grpSp>
      <p:grpSp>
        <p:nvGrpSpPr>
          <p:cNvPr id="5" name="Group 4">
            <a:extLst>
              <a:ext uri="{FF2B5EF4-FFF2-40B4-BE49-F238E27FC236}">
                <a16:creationId xmlns:a16="http://schemas.microsoft.com/office/drawing/2014/main" id="{321E32C1-F1D2-5543-919B-D9E1CE7AA5D5}"/>
              </a:ext>
            </a:extLst>
          </p:cNvPr>
          <p:cNvGrpSpPr/>
          <p:nvPr/>
        </p:nvGrpSpPr>
        <p:grpSpPr>
          <a:xfrm>
            <a:off x="1714989" y="5404104"/>
            <a:ext cx="2098400" cy="1386530"/>
            <a:chOff x="1888853" y="5405757"/>
            <a:chExt cx="2098400" cy="1386530"/>
          </a:xfrm>
        </p:grpSpPr>
        <p:pic>
          <p:nvPicPr>
            <p:cNvPr id="32" name="Picture 31">
              <a:extLst>
                <a:ext uri="{FF2B5EF4-FFF2-40B4-BE49-F238E27FC236}">
                  <a16:creationId xmlns:a16="http://schemas.microsoft.com/office/drawing/2014/main" id="{CDBE5FEF-AE4F-B748-8531-AB2DBF669AE9}"/>
                </a:ext>
              </a:extLst>
            </p:cNvPr>
            <p:cNvPicPr>
              <a:picLocks noChangeAspect="1"/>
            </p:cNvPicPr>
            <p:nvPr/>
          </p:nvPicPr>
          <p:blipFill>
            <a:blip r:embed="rId8" cstate="email">
              <a:alphaModFix amt="50000"/>
              <a:extLst>
                <a:ext uri="{28A0092B-C50C-407E-A947-70E740481C1C}">
                  <a14:useLocalDpi xmlns:a14="http://schemas.microsoft.com/office/drawing/2010/main"/>
                </a:ext>
              </a:extLst>
            </a:blip>
            <a:stretch>
              <a:fillRect/>
            </a:stretch>
          </p:blipFill>
          <p:spPr>
            <a:xfrm>
              <a:off x="1888853" y="5649287"/>
              <a:ext cx="1750671" cy="1143000"/>
            </a:xfrm>
            <a:prstGeom prst="rect">
              <a:avLst/>
            </a:prstGeom>
          </p:spPr>
        </p:pic>
        <p:sp>
          <p:nvSpPr>
            <p:cNvPr id="33" name="TextBox 32">
              <a:extLst>
                <a:ext uri="{FF2B5EF4-FFF2-40B4-BE49-F238E27FC236}">
                  <a16:creationId xmlns:a16="http://schemas.microsoft.com/office/drawing/2014/main" id="{2C0CE4B5-A624-9349-9D8C-CF6B5A799BD2}"/>
                </a:ext>
              </a:extLst>
            </p:cNvPr>
            <p:cNvSpPr txBox="1"/>
            <p:nvPr/>
          </p:nvSpPr>
          <p:spPr>
            <a:xfrm>
              <a:off x="2369246" y="5405757"/>
              <a:ext cx="1618007" cy="294248"/>
            </a:xfrm>
            <a:prstGeom prst="rect">
              <a:avLst/>
            </a:prstGeom>
            <a:noFill/>
          </p:spPr>
          <p:txBody>
            <a:bodyPr wrap="none" rtlCol="0">
              <a:spAutoFit/>
            </a:bodyPr>
            <a:lstStyle/>
            <a:p>
              <a:r>
                <a:rPr lang="en-US" b="1" dirty="0">
                  <a:solidFill>
                    <a:schemeClr val="tx1">
                      <a:alpha val="50000"/>
                    </a:schemeClr>
                  </a:solidFill>
                  <a:latin typeface="Calibri" panose="020F0502020204030204" pitchFamily="34" charset="0"/>
                </a:rPr>
                <a:t>2. Negative table</a:t>
              </a:r>
            </a:p>
          </p:txBody>
        </p:sp>
      </p:grpSp>
      <p:cxnSp>
        <p:nvCxnSpPr>
          <p:cNvPr id="37" name="A RLE - all null">
            <a:extLst>
              <a:ext uri="{FF2B5EF4-FFF2-40B4-BE49-F238E27FC236}">
                <a16:creationId xmlns:a16="http://schemas.microsoft.com/office/drawing/2014/main" id="{6894B410-EA14-CC41-9E63-07A8E81FDE38}"/>
              </a:ext>
            </a:extLst>
          </p:cNvPr>
          <p:cNvCxnSpPr>
            <a:cxnSpLocks/>
          </p:cNvCxnSpPr>
          <p:nvPr/>
        </p:nvCxnSpPr>
        <p:spPr bwMode="auto">
          <a:xfrm flipV="1">
            <a:off x="4322602" y="3927977"/>
            <a:ext cx="373814" cy="1256519"/>
          </a:xfrm>
          <a:prstGeom prst="line">
            <a:avLst/>
          </a:prstGeom>
          <a:noFill/>
          <a:ln w="12700" cap="flat" cmpd="sng" algn="ctr">
            <a:solidFill>
              <a:schemeClr val="tx1"/>
            </a:solidFill>
            <a:prstDash val="solid"/>
            <a:round/>
            <a:headEnd type="none" w="med" len="med"/>
            <a:tailEnd type="none" w="med" len="med"/>
          </a:ln>
          <a:effectLst/>
        </p:spPr>
      </p:cxnSp>
      <p:cxnSp>
        <p:nvCxnSpPr>
          <p:cNvPr id="47" name="A RLE - 2 null">
            <a:extLst>
              <a:ext uri="{FF2B5EF4-FFF2-40B4-BE49-F238E27FC236}">
                <a16:creationId xmlns:a16="http://schemas.microsoft.com/office/drawing/2014/main" id="{D1E814B1-9DA1-F44F-8C92-7C0F1CD5D191}"/>
              </a:ext>
            </a:extLst>
          </p:cNvPr>
          <p:cNvCxnSpPr>
            <a:cxnSpLocks/>
          </p:cNvCxnSpPr>
          <p:nvPr/>
        </p:nvCxnSpPr>
        <p:spPr bwMode="auto">
          <a:xfrm flipV="1">
            <a:off x="4412088" y="3941961"/>
            <a:ext cx="203408" cy="768763"/>
          </a:xfrm>
          <a:prstGeom prst="line">
            <a:avLst/>
          </a:prstGeom>
          <a:noFill/>
          <a:ln w="12700" cap="flat" cmpd="sng" algn="ctr">
            <a:solidFill>
              <a:schemeClr val="tx1"/>
            </a:solidFill>
            <a:prstDash val="solid"/>
            <a:round/>
            <a:headEnd type="none" w="med" len="med"/>
            <a:tailEnd type="none" w="med" len="med"/>
          </a:ln>
          <a:effectLst/>
        </p:spPr>
      </p:cxnSp>
      <p:cxnSp>
        <p:nvCxnSpPr>
          <p:cNvPr id="48" name="A RLE - 1 null">
            <a:extLst>
              <a:ext uri="{FF2B5EF4-FFF2-40B4-BE49-F238E27FC236}">
                <a16:creationId xmlns:a16="http://schemas.microsoft.com/office/drawing/2014/main" id="{2C594A3B-10F1-7B47-BB9C-00FC696677A8}"/>
              </a:ext>
            </a:extLst>
          </p:cNvPr>
          <p:cNvCxnSpPr>
            <a:cxnSpLocks/>
          </p:cNvCxnSpPr>
          <p:nvPr/>
        </p:nvCxnSpPr>
        <p:spPr bwMode="auto">
          <a:xfrm flipV="1">
            <a:off x="4412088" y="3926477"/>
            <a:ext cx="114112" cy="392873"/>
          </a:xfrm>
          <a:prstGeom prst="line">
            <a:avLst/>
          </a:prstGeom>
          <a:noFill/>
          <a:ln w="12700" cap="flat" cmpd="sng" algn="ctr">
            <a:solidFill>
              <a:schemeClr val="tx1"/>
            </a:solidFill>
            <a:prstDash val="solid"/>
            <a:round/>
            <a:headEnd type="none" w="med" len="med"/>
            <a:tailEnd type="none" w="med" len="med"/>
          </a:ln>
          <a:effectLst/>
        </p:spPr>
      </p:cxnSp>
      <p:pic>
        <p:nvPicPr>
          <p:cNvPr id="43" name="A RLE - 1 failed" descr="Close">
            <a:extLst>
              <a:ext uri="{FF2B5EF4-FFF2-40B4-BE49-F238E27FC236}">
                <a16:creationId xmlns:a16="http://schemas.microsoft.com/office/drawing/2014/main" id="{6188D631-98CE-AC4C-9B15-C4B747002AA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322602" y="4903056"/>
            <a:ext cx="292894" cy="292894"/>
          </a:xfrm>
          <a:prstGeom prst="rect">
            <a:avLst/>
          </a:prstGeom>
        </p:spPr>
      </p:pic>
      <p:pic>
        <p:nvPicPr>
          <p:cNvPr id="49" name="A RLE - 2 failed" descr="Close">
            <a:extLst>
              <a:ext uri="{FF2B5EF4-FFF2-40B4-BE49-F238E27FC236}">
                <a16:creationId xmlns:a16="http://schemas.microsoft.com/office/drawing/2014/main" id="{8ED78B77-3518-9041-8AA3-A57A504B5EC2}"/>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339687" y="4333334"/>
            <a:ext cx="292894" cy="936607"/>
          </a:xfrm>
          <a:prstGeom prst="rect">
            <a:avLst/>
          </a:prstGeom>
        </p:spPr>
      </p:pic>
      <p:pic>
        <p:nvPicPr>
          <p:cNvPr id="50" name="A RLE - All failed" descr="Close">
            <a:extLst>
              <a:ext uri="{FF2B5EF4-FFF2-40B4-BE49-F238E27FC236}">
                <a16:creationId xmlns:a16="http://schemas.microsoft.com/office/drawing/2014/main" id="{5E4B1412-5B06-0347-9B95-B54ACC246D7E}"/>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334470" y="3715200"/>
            <a:ext cx="292894" cy="1641765"/>
          </a:xfrm>
          <a:prstGeom prst="rect">
            <a:avLst/>
          </a:prstGeom>
        </p:spPr>
      </p:pic>
      <p:sp>
        <p:nvSpPr>
          <p:cNvPr id="51" name="TextBox 50">
            <a:extLst>
              <a:ext uri="{FF2B5EF4-FFF2-40B4-BE49-F238E27FC236}">
                <a16:creationId xmlns:a16="http://schemas.microsoft.com/office/drawing/2014/main" id="{A2DAAE2F-AA0C-0340-8662-416CDB8CAFD8}"/>
              </a:ext>
            </a:extLst>
          </p:cNvPr>
          <p:cNvSpPr txBox="1"/>
          <p:nvPr/>
        </p:nvSpPr>
        <p:spPr>
          <a:xfrm>
            <a:off x="6020514" y="3979747"/>
            <a:ext cx="3048000" cy="1221232"/>
          </a:xfrm>
          <a:prstGeom prst="rect">
            <a:avLst/>
          </a:prstGeom>
          <a:noFill/>
        </p:spPr>
        <p:txBody>
          <a:bodyPr wrap="square" rtlCol="0">
            <a:spAutoFit/>
          </a:bodyPr>
          <a:lstStyle/>
          <a:p>
            <a:pPr marL="180975" indent="-180975">
              <a:buFont typeface="Arial" panose="020B0604020202020204" pitchFamily="34" charset="0"/>
              <a:buChar char="•"/>
            </a:pPr>
            <a:r>
              <a:rPr lang="en-US" sz="2800" dirty="0">
                <a:latin typeface="Courier" pitchFamily="2" charset="0"/>
              </a:rPr>
              <a:t>log(k)</a:t>
            </a:r>
            <a:r>
              <a:rPr lang="en-US" sz="2800" dirty="0">
                <a:latin typeface="Calibri" panose="020F0502020204030204" pitchFamily="34" charset="0"/>
              </a:rPr>
              <a:t> access</a:t>
            </a:r>
          </a:p>
          <a:p>
            <a:pPr marL="180975" indent="-180975">
              <a:buFont typeface="Arial" panose="020B0604020202020204" pitchFamily="34" charset="0"/>
              <a:buChar char="•"/>
            </a:pPr>
            <a:r>
              <a:rPr lang="en-US" sz="2800" dirty="0">
                <a:latin typeface="Calibri" panose="020F0502020204030204" pitchFamily="34" charset="0"/>
              </a:rPr>
              <a:t>Run length affects compression ratio</a:t>
            </a:r>
          </a:p>
        </p:txBody>
      </p:sp>
    </p:spTree>
    <p:extLst>
      <p:ext uri="{BB962C8B-B14F-4D97-AF65-F5344CB8AC3E}">
        <p14:creationId xmlns:p14="http://schemas.microsoft.com/office/powerpoint/2010/main" val="14649846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4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4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 grpId="0"/>
      <p:bldP spid="40" grpId="0"/>
      <p:bldP spid="14" grpId="0"/>
      <p:bldP spid="5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47A2AEE-FB23-494D-8EEC-94B281F93BA2}"/>
              </a:ext>
            </a:extLst>
          </p:cNvPr>
          <p:cNvSpPr>
            <a:spLocks noGrp="1"/>
          </p:cNvSpPr>
          <p:nvPr>
            <p:ph type="title"/>
          </p:nvPr>
        </p:nvSpPr>
        <p:spPr/>
        <p:txBody>
          <a:bodyPr/>
          <a:lstStyle/>
          <a:p>
            <a:r>
              <a:rPr lang="en-US" dirty="0"/>
              <a:t>Selection scheme + RLE = constant space costs</a:t>
            </a:r>
          </a:p>
        </p:txBody>
      </p:sp>
      <p:pic>
        <p:nvPicPr>
          <p:cNvPr id="22" name="Picture">
            <a:extLst>
              <a:ext uri="{FF2B5EF4-FFF2-40B4-BE49-F238E27FC236}">
                <a16:creationId xmlns:a16="http://schemas.microsoft.com/office/drawing/2014/main" id="{33932735-5D2F-E247-A680-AFD59187F8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5752"/>
          <a:stretch/>
        </p:blipFill>
        <p:spPr>
          <a:xfrm>
            <a:off x="366145" y="1468881"/>
            <a:ext cx="7000124" cy="5057425"/>
          </a:xfrm>
          <a:prstGeom prst="rect">
            <a:avLst/>
          </a:prstGeom>
        </p:spPr>
      </p:pic>
      <p:pic>
        <p:nvPicPr>
          <p:cNvPr id="23" name="Legend">
            <a:extLst>
              <a:ext uri="{FF2B5EF4-FFF2-40B4-BE49-F238E27FC236}">
                <a16:creationId xmlns:a16="http://schemas.microsoft.com/office/drawing/2014/main" id="{49C83F53-2C8A-C047-B1AE-F709F8283B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5063" t="44539" r="-173" b="23174"/>
          <a:stretch/>
        </p:blipFill>
        <p:spPr>
          <a:xfrm>
            <a:off x="6051176" y="1289587"/>
            <a:ext cx="3092824" cy="1320150"/>
          </a:xfrm>
          <a:prstGeom prst="rect">
            <a:avLst/>
          </a:prstGeom>
        </p:spPr>
      </p:pic>
      <p:grpSp>
        <p:nvGrpSpPr>
          <p:cNvPr id="36" name="String lengths">
            <a:extLst>
              <a:ext uri="{FF2B5EF4-FFF2-40B4-BE49-F238E27FC236}">
                <a16:creationId xmlns:a16="http://schemas.microsoft.com/office/drawing/2014/main" id="{DCD1CE5C-E881-4643-B7F5-F4A999A2F305}"/>
              </a:ext>
            </a:extLst>
          </p:cNvPr>
          <p:cNvGrpSpPr/>
          <p:nvPr/>
        </p:nvGrpSpPr>
        <p:grpSpPr>
          <a:xfrm>
            <a:off x="55249" y="944569"/>
            <a:ext cx="5824095" cy="3053024"/>
            <a:chOff x="55249" y="944569"/>
            <a:chExt cx="5824095" cy="3053024"/>
          </a:xfrm>
        </p:grpSpPr>
        <p:sp>
          <p:nvSpPr>
            <p:cNvPr id="28" name="Oval 27">
              <a:extLst>
                <a:ext uri="{FF2B5EF4-FFF2-40B4-BE49-F238E27FC236}">
                  <a16:creationId xmlns:a16="http://schemas.microsoft.com/office/drawing/2014/main" id="{F52A6D4F-C3B4-A04D-9DC9-26A651DFD18D}"/>
                </a:ext>
              </a:extLst>
            </p:cNvPr>
            <p:cNvSpPr/>
            <p:nvPr/>
          </p:nvSpPr>
          <p:spPr bwMode="auto">
            <a:xfrm>
              <a:off x="695741" y="3129576"/>
              <a:ext cx="755374" cy="868017"/>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F347E74-F2BC-9B41-AB0D-848E8D72950F}"/>
                    </a:ext>
                  </a:extLst>
                </p:cNvPr>
                <p:cNvSpPr txBox="1"/>
                <p:nvPr/>
              </p:nvSpPr>
              <p:spPr>
                <a:xfrm>
                  <a:off x="55249" y="944569"/>
                  <a:ext cx="5824095" cy="444545"/>
                </a:xfrm>
                <a:prstGeom prst="rect">
                  <a:avLst/>
                </a:prstGeom>
                <a:noFill/>
              </p:spPr>
              <p:txBody>
                <a:bodyPr wrap="none" rtlCol="0">
                  <a:spAutoFit/>
                </a:bodyPr>
                <a:lstStyle/>
                <a:p>
                  <a:r>
                    <a:rPr lang="en-US" sz="2800" i="1" dirty="0">
                      <a:latin typeface="Calibri" panose="020F0502020204030204" pitchFamily="34" charset="0"/>
                    </a:rPr>
                    <a:t>Test strings have length </a:t>
                  </a:r>
                  <a14:m>
                    <m:oMath xmlns:m="http://schemas.openxmlformats.org/officeDocument/2006/math">
                      <m:r>
                        <a:rPr lang="en-US" sz="2800" i="1" smtClean="0">
                          <a:latin typeface="Cambria Math" panose="02040503050406030204" pitchFamily="18" charset="0"/>
                          <a:ea typeface="Cambria Math" panose="02040503050406030204" pitchFamily="18" charset="0"/>
                        </a:rPr>
                        <m:t>≈</m:t>
                      </m:r>
                    </m:oMath>
                  </a14:m>
                  <a:r>
                    <a:rPr lang="en-US" sz="2800" i="1" dirty="0">
                      <a:latin typeface="Calibri" panose="020F0502020204030204" pitchFamily="34" charset="0"/>
                    </a:rPr>
                    <a:t> 10</a:t>
                  </a:r>
                  <a:r>
                    <a:rPr lang="en-US" sz="2800" i="1" baseline="30000" dirty="0">
                      <a:latin typeface="Calibri" panose="020F0502020204030204" pitchFamily="34" charset="0"/>
                    </a:rPr>
                    <a:t>5</a:t>
                  </a:r>
                  <a:r>
                    <a:rPr lang="en-US" sz="2800" i="1" dirty="0">
                      <a:latin typeface="Calibri" panose="020F0502020204030204" pitchFamily="34" charset="0"/>
                    </a:rPr>
                    <a:t> (100 KB)</a:t>
                  </a:r>
                </a:p>
              </p:txBody>
            </p:sp>
          </mc:Choice>
          <mc:Fallback xmlns="">
            <p:sp>
              <p:nvSpPr>
                <p:cNvPr id="29" name="TextBox 28">
                  <a:extLst>
                    <a:ext uri="{FF2B5EF4-FFF2-40B4-BE49-F238E27FC236}">
                      <a16:creationId xmlns:a16="http://schemas.microsoft.com/office/drawing/2014/main" id="{CF347E74-F2BC-9B41-AB0D-848E8D72950F}"/>
                    </a:ext>
                  </a:extLst>
                </p:cNvPr>
                <p:cNvSpPr txBox="1">
                  <a:spLocks noRot="1" noChangeAspect="1" noMove="1" noResize="1" noEditPoints="1" noAdjustHandles="1" noChangeArrowheads="1" noChangeShapeType="1" noTextEdit="1"/>
                </p:cNvSpPr>
                <p:nvPr/>
              </p:nvSpPr>
              <p:spPr>
                <a:xfrm>
                  <a:off x="55249" y="944569"/>
                  <a:ext cx="5824095" cy="444545"/>
                </a:xfrm>
                <a:prstGeom prst="rect">
                  <a:avLst/>
                </a:prstGeom>
                <a:blipFill>
                  <a:blip r:embed="rId4"/>
                  <a:stretch>
                    <a:fillRect l="-1739" t="-27778" r="-1087" b="-36111"/>
                  </a:stretch>
                </a:blipFill>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022017F6-7622-4F46-96B2-68CA4590D3AA}"/>
                </a:ext>
              </a:extLst>
            </p:cNvPr>
            <p:cNvCxnSpPr>
              <a:cxnSpLocks/>
              <a:endCxn id="28" idx="0"/>
            </p:cNvCxnSpPr>
            <p:nvPr/>
          </p:nvCxnSpPr>
          <p:spPr bwMode="auto">
            <a:xfrm>
              <a:off x="522514" y="1385036"/>
              <a:ext cx="550914" cy="1744540"/>
            </a:xfrm>
            <a:prstGeom prst="straightConnector1">
              <a:avLst/>
            </a:prstGeom>
            <a:noFill/>
            <a:ln w="9525" cap="flat" cmpd="sng" algn="ctr">
              <a:solidFill>
                <a:schemeClr val="tx1"/>
              </a:solidFill>
              <a:prstDash val="solid"/>
              <a:round/>
              <a:headEnd type="none" w="med" len="med"/>
              <a:tailEnd type="triangle"/>
            </a:ln>
            <a:effectLst/>
          </p:spPr>
        </p:cxnSp>
      </p:grpSp>
      <p:grpSp>
        <p:nvGrpSpPr>
          <p:cNvPr id="48" name="Negative doesnt help">
            <a:extLst>
              <a:ext uri="{FF2B5EF4-FFF2-40B4-BE49-F238E27FC236}">
                <a16:creationId xmlns:a16="http://schemas.microsoft.com/office/drawing/2014/main" id="{6ED086C8-15F7-B64F-8A49-A3AFA359326A}"/>
              </a:ext>
            </a:extLst>
          </p:cNvPr>
          <p:cNvGrpSpPr/>
          <p:nvPr/>
        </p:nvGrpSpPr>
        <p:grpSpPr>
          <a:xfrm>
            <a:off x="2229892" y="944569"/>
            <a:ext cx="4419922" cy="2980609"/>
            <a:chOff x="2229892" y="944569"/>
            <a:chExt cx="4419922" cy="2980609"/>
          </a:xfrm>
        </p:grpSpPr>
        <p:sp>
          <p:nvSpPr>
            <p:cNvPr id="34" name="TextBox 33">
              <a:extLst>
                <a:ext uri="{FF2B5EF4-FFF2-40B4-BE49-F238E27FC236}">
                  <a16:creationId xmlns:a16="http://schemas.microsoft.com/office/drawing/2014/main" id="{C9D1F30C-5F8A-2949-AEF6-B3C963668FF7}"/>
                </a:ext>
              </a:extLst>
            </p:cNvPr>
            <p:cNvSpPr txBox="1"/>
            <p:nvPr/>
          </p:nvSpPr>
          <p:spPr>
            <a:xfrm>
              <a:off x="2229892" y="944569"/>
              <a:ext cx="4144404" cy="445635"/>
            </a:xfrm>
            <a:prstGeom prst="rect">
              <a:avLst/>
            </a:prstGeom>
            <a:noFill/>
          </p:spPr>
          <p:txBody>
            <a:bodyPr wrap="none" rtlCol="0">
              <a:spAutoFit/>
            </a:bodyPr>
            <a:lstStyle/>
            <a:p>
              <a:r>
                <a:rPr lang="en-US" sz="2800" i="1" dirty="0">
                  <a:latin typeface="Calibri" panose="020F0502020204030204" pitchFamily="34" charset="0"/>
                </a:rPr>
                <a:t>Most table entries are used</a:t>
              </a:r>
            </a:p>
          </p:txBody>
        </p:sp>
        <p:cxnSp>
          <p:nvCxnSpPr>
            <p:cNvPr id="35" name="Straight Arrow Connector 34">
              <a:extLst>
                <a:ext uri="{FF2B5EF4-FFF2-40B4-BE49-F238E27FC236}">
                  <a16:creationId xmlns:a16="http://schemas.microsoft.com/office/drawing/2014/main" id="{FA1775D9-D837-0840-8D24-58FAE84C5520}"/>
                </a:ext>
              </a:extLst>
            </p:cNvPr>
            <p:cNvCxnSpPr>
              <a:cxnSpLocks/>
              <a:stCxn id="34" idx="2"/>
              <a:endCxn id="37" idx="0"/>
            </p:cNvCxnSpPr>
            <p:nvPr/>
          </p:nvCxnSpPr>
          <p:spPr bwMode="auto">
            <a:xfrm flipH="1">
              <a:off x="4054583" y="1390204"/>
              <a:ext cx="247511" cy="930661"/>
            </a:xfrm>
            <a:prstGeom prst="straightConnector1">
              <a:avLst/>
            </a:prstGeom>
            <a:noFill/>
            <a:ln w="9525" cap="flat" cmpd="sng" algn="ctr">
              <a:solidFill>
                <a:schemeClr val="tx1"/>
              </a:solidFill>
              <a:prstDash val="solid"/>
              <a:round/>
              <a:headEnd type="none" w="med" len="med"/>
              <a:tailEnd type="triangle"/>
            </a:ln>
            <a:effectLst/>
          </p:spPr>
        </p:cxnSp>
        <p:sp>
          <p:nvSpPr>
            <p:cNvPr id="37" name="Oval 36">
              <a:extLst>
                <a:ext uri="{FF2B5EF4-FFF2-40B4-BE49-F238E27FC236}">
                  <a16:creationId xmlns:a16="http://schemas.microsoft.com/office/drawing/2014/main" id="{E147B3F3-628E-1048-8584-F9DA6A686789}"/>
                </a:ext>
              </a:extLst>
            </p:cNvPr>
            <p:cNvSpPr/>
            <p:nvPr/>
          </p:nvSpPr>
          <p:spPr bwMode="auto">
            <a:xfrm>
              <a:off x="3330941" y="2320865"/>
              <a:ext cx="1447283" cy="152862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38" name="Oval 37">
              <a:extLst>
                <a:ext uri="{FF2B5EF4-FFF2-40B4-BE49-F238E27FC236}">
                  <a16:creationId xmlns:a16="http://schemas.microsoft.com/office/drawing/2014/main" id="{3BA212BA-FF07-E545-8C98-A89245305CC8}"/>
                </a:ext>
              </a:extLst>
            </p:cNvPr>
            <p:cNvSpPr/>
            <p:nvPr/>
          </p:nvSpPr>
          <p:spPr bwMode="auto">
            <a:xfrm>
              <a:off x="5202531" y="2396558"/>
              <a:ext cx="1447283" cy="152862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cxnSp>
          <p:nvCxnSpPr>
            <p:cNvPr id="43" name="Straight Arrow Connector 42">
              <a:extLst>
                <a:ext uri="{FF2B5EF4-FFF2-40B4-BE49-F238E27FC236}">
                  <a16:creationId xmlns:a16="http://schemas.microsoft.com/office/drawing/2014/main" id="{02DD4ADF-48BF-0E4A-95AF-C1089FA6E800}"/>
                </a:ext>
              </a:extLst>
            </p:cNvPr>
            <p:cNvCxnSpPr>
              <a:cxnSpLocks/>
              <a:stCxn id="34" idx="2"/>
              <a:endCxn id="38" idx="1"/>
            </p:cNvCxnSpPr>
            <p:nvPr/>
          </p:nvCxnSpPr>
          <p:spPr bwMode="auto">
            <a:xfrm>
              <a:off x="4302094" y="1390204"/>
              <a:ext cx="1112387" cy="1230215"/>
            </a:xfrm>
            <a:prstGeom prst="straightConnector1">
              <a:avLst/>
            </a:prstGeom>
            <a:noFill/>
            <a:ln w="9525" cap="flat" cmpd="sng" algn="ctr">
              <a:solidFill>
                <a:schemeClr val="tx1"/>
              </a:solidFill>
              <a:prstDash val="solid"/>
              <a:round/>
              <a:headEnd type="none" w="med" len="med"/>
              <a:tailEnd type="triangle"/>
            </a:ln>
            <a:effectLst/>
          </p:spPr>
        </p:cxnSp>
      </p:grpSp>
      <p:grpSp>
        <p:nvGrpSpPr>
          <p:cNvPr id="58" name="RLE does">
            <a:extLst>
              <a:ext uri="{FF2B5EF4-FFF2-40B4-BE49-F238E27FC236}">
                <a16:creationId xmlns:a16="http://schemas.microsoft.com/office/drawing/2014/main" id="{36136908-4440-7948-A4F0-65DAD97C3147}"/>
              </a:ext>
            </a:extLst>
          </p:cNvPr>
          <p:cNvGrpSpPr/>
          <p:nvPr/>
        </p:nvGrpSpPr>
        <p:grpSpPr>
          <a:xfrm>
            <a:off x="3699772" y="925500"/>
            <a:ext cx="4769832" cy="4673544"/>
            <a:chOff x="3699772" y="925500"/>
            <a:chExt cx="4769832" cy="4673544"/>
          </a:xfrm>
        </p:grpSpPr>
        <p:sp>
          <p:nvSpPr>
            <p:cNvPr id="25" name="Oval 24">
              <a:extLst>
                <a:ext uri="{FF2B5EF4-FFF2-40B4-BE49-F238E27FC236}">
                  <a16:creationId xmlns:a16="http://schemas.microsoft.com/office/drawing/2014/main" id="{E8E7DC70-4B0D-C443-8598-1EC735D933C1}"/>
                </a:ext>
              </a:extLst>
            </p:cNvPr>
            <p:cNvSpPr/>
            <p:nvPr/>
          </p:nvSpPr>
          <p:spPr bwMode="auto">
            <a:xfrm>
              <a:off x="6374296" y="4731027"/>
              <a:ext cx="755374" cy="868017"/>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6" name="Oval 25">
              <a:extLst>
                <a:ext uri="{FF2B5EF4-FFF2-40B4-BE49-F238E27FC236}">
                  <a16:creationId xmlns:a16="http://schemas.microsoft.com/office/drawing/2014/main" id="{2B2F38AE-9127-604F-A9C5-EA10D0698544}"/>
                </a:ext>
              </a:extLst>
            </p:cNvPr>
            <p:cNvSpPr/>
            <p:nvPr/>
          </p:nvSpPr>
          <p:spPr bwMode="auto">
            <a:xfrm>
              <a:off x="4479236" y="4731026"/>
              <a:ext cx="755374" cy="868017"/>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50" name="TextBox 49">
              <a:extLst>
                <a:ext uri="{FF2B5EF4-FFF2-40B4-BE49-F238E27FC236}">
                  <a16:creationId xmlns:a16="http://schemas.microsoft.com/office/drawing/2014/main" id="{E038726E-93AF-EB40-ABEE-41A5322F00DC}"/>
                </a:ext>
              </a:extLst>
            </p:cNvPr>
            <p:cNvSpPr txBox="1"/>
            <p:nvPr/>
          </p:nvSpPr>
          <p:spPr>
            <a:xfrm>
              <a:off x="3699772" y="925500"/>
              <a:ext cx="4769832" cy="445635"/>
            </a:xfrm>
            <a:prstGeom prst="rect">
              <a:avLst/>
            </a:prstGeom>
            <a:noFill/>
          </p:spPr>
          <p:txBody>
            <a:bodyPr wrap="none" rtlCol="0">
              <a:spAutoFit/>
            </a:bodyPr>
            <a:lstStyle/>
            <a:p>
              <a:r>
                <a:rPr lang="en-US" sz="2800" i="1" dirty="0">
                  <a:latin typeface="Calibri" panose="020F0502020204030204" pitchFamily="34" charset="0"/>
                </a:rPr>
                <a:t>Selection + RLE = 95% constant!</a:t>
              </a:r>
            </a:p>
          </p:txBody>
        </p:sp>
        <p:cxnSp>
          <p:nvCxnSpPr>
            <p:cNvPr id="51" name="Straight Arrow Connector 50">
              <a:extLst>
                <a:ext uri="{FF2B5EF4-FFF2-40B4-BE49-F238E27FC236}">
                  <a16:creationId xmlns:a16="http://schemas.microsoft.com/office/drawing/2014/main" id="{ADB6B417-1150-2045-8E91-DE15EFD3D907}"/>
                </a:ext>
              </a:extLst>
            </p:cNvPr>
            <p:cNvCxnSpPr>
              <a:cxnSpLocks/>
              <a:stCxn id="50" idx="2"/>
              <a:endCxn id="26" idx="0"/>
            </p:cNvCxnSpPr>
            <p:nvPr/>
          </p:nvCxnSpPr>
          <p:spPr bwMode="auto">
            <a:xfrm flipH="1">
              <a:off x="4856923" y="1371135"/>
              <a:ext cx="1227765" cy="3359891"/>
            </a:xfrm>
            <a:prstGeom prst="straightConnector1">
              <a:avLst/>
            </a:prstGeom>
            <a:noFill/>
            <a:ln w="9525" cap="flat" cmpd="sng" algn="ctr">
              <a:solidFill>
                <a:schemeClr val="tx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F4C104D0-2A8F-7B4A-8842-CD74A27690B5}"/>
                </a:ext>
              </a:extLst>
            </p:cNvPr>
            <p:cNvCxnSpPr>
              <a:cxnSpLocks/>
              <a:stCxn id="50" idx="2"/>
              <a:endCxn id="25" idx="0"/>
            </p:cNvCxnSpPr>
            <p:nvPr/>
          </p:nvCxnSpPr>
          <p:spPr bwMode="auto">
            <a:xfrm>
              <a:off x="6084688" y="1371135"/>
              <a:ext cx="667295" cy="3359892"/>
            </a:xfrm>
            <a:prstGeom prst="straightConnector1">
              <a:avLst/>
            </a:prstGeom>
            <a:noFill/>
            <a:ln w="9525" cap="flat" cmpd="sng" algn="ctr">
              <a:solidFill>
                <a:schemeClr val="tx1"/>
              </a:solidFill>
              <a:prstDash val="solid"/>
              <a:round/>
              <a:headEnd type="none" w="med" len="med"/>
              <a:tailEnd type="triangle"/>
            </a:ln>
            <a:effectLst/>
          </p:spPr>
        </p:cxnSp>
      </p:grpSp>
      <p:grpSp>
        <p:nvGrpSpPr>
          <p:cNvPr id="69" name="1 GB is a lot">
            <a:extLst>
              <a:ext uri="{FF2B5EF4-FFF2-40B4-BE49-F238E27FC236}">
                <a16:creationId xmlns:a16="http://schemas.microsoft.com/office/drawing/2014/main" id="{DFAD5DEE-CF44-B344-9EB7-C6E3AF4ADB55}"/>
              </a:ext>
            </a:extLst>
          </p:cNvPr>
          <p:cNvGrpSpPr/>
          <p:nvPr/>
        </p:nvGrpSpPr>
        <p:grpSpPr>
          <a:xfrm>
            <a:off x="695741" y="944569"/>
            <a:ext cx="6864764" cy="2761412"/>
            <a:chOff x="55249" y="944569"/>
            <a:chExt cx="6864764" cy="2761412"/>
          </a:xfrm>
        </p:grpSpPr>
        <p:sp>
          <p:nvSpPr>
            <p:cNvPr id="70" name="Oval 69">
              <a:extLst>
                <a:ext uri="{FF2B5EF4-FFF2-40B4-BE49-F238E27FC236}">
                  <a16:creationId xmlns:a16="http://schemas.microsoft.com/office/drawing/2014/main" id="{E7136DAB-3DD2-EA4B-8B20-704B77272ECE}"/>
                </a:ext>
              </a:extLst>
            </p:cNvPr>
            <p:cNvSpPr/>
            <p:nvPr/>
          </p:nvSpPr>
          <p:spPr bwMode="auto">
            <a:xfrm>
              <a:off x="912718" y="1961441"/>
              <a:ext cx="1218109" cy="174454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71" name="TextBox 70">
              <a:extLst>
                <a:ext uri="{FF2B5EF4-FFF2-40B4-BE49-F238E27FC236}">
                  <a16:creationId xmlns:a16="http://schemas.microsoft.com/office/drawing/2014/main" id="{57225AE4-AEB2-D140-939A-490B621B31FB}"/>
                </a:ext>
              </a:extLst>
            </p:cNvPr>
            <p:cNvSpPr txBox="1"/>
            <p:nvPr/>
          </p:nvSpPr>
          <p:spPr>
            <a:xfrm>
              <a:off x="55249" y="944569"/>
              <a:ext cx="6864764" cy="445635"/>
            </a:xfrm>
            <a:prstGeom prst="rect">
              <a:avLst/>
            </a:prstGeom>
            <a:noFill/>
          </p:spPr>
          <p:txBody>
            <a:bodyPr wrap="none" rtlCol="0">
              <a:spAutoFit/>
            </a:bodyPr>
            <a:lstStyle/>
            <a:p>
              <a:r>
                <a:rPr lang="en-US" sz="2800" i="1" dirty="0">
                  <a:latin typeface="Calibri" panose="020F0502020204030204" pitchFamily="34" charset="0"/>
                </a:rPr>
                <a:t>1 – 100 MB is a lot of space for a regex engine</a:t>
              </a:r>
            </a:p>
          </p:txBody>
        </p:sp>
        <p:cxnSp>
          <p:nvCxnSpPr>
            <p:cNvPr id="72" name="Straight Arrow Connector 71">
              <a:extLst>
                <a:ext uri="{FF2B5EF4-FFF2-40B4-BE49-F238E27FC236}">
                  <a16:creationId xmlns:a16="http://schemas.microsoft.com/office/drawing/2014/main" id="{BE84692C-FF34-594A-8343-DC4FDB91E8F6}"/>
                </a:ext>
              </a:extLst>
            </p:cNvPr>
            <p:cNvCxnSpPr>
              <a:cxnSpLocks/>
              <a:endCxn id="70" idx="0"/>
            </p:cNvCxnSpPr>
            <p:nvPr/>
          </p:nvCxnSpPr>
          <p:spPr bwMode="auto">
            <a:xfrm flipH="1">
              <a:off x="1521773" y="1289587"/>
              <a:ext cx="114587" cy="671854"/>
            </a:xfrm>
            <a:prstGeom prst="straightConnector1">
              <a:avLst/>
            </a:prstGeom>
            <a:noFill/>
            <a:ln w="9525"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3201116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6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D1E232D-AA14-6C44-BD5B-E6D655F5BAB8}"/>
              </a:ext>
            </a:extLst>
          </p:cNvPr>
          <p:cNvGraphicFramePr/>
          <p:nvPr>
            <p:extLst>
              <p:ext uri="{D42A27DB-BD31-4B8C-83A1-F6EECF244321}">
                <p14:modId xmlns:p14="http://schemas.microsoft.com/office/powerpoint/2010/main" val="2942447012"/>
              </p:ext>
            </p:extLst>
          </p:nvPr>
        </p:nvGraphicFramePr>
        <p:xfrm>
          <a:off x="607879" y="240631"/>
          <a:ext cx="8120743" cy="6128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4DB6DB1D-BB11-2A46-974B-F9F26EB5C939}"/>
              </a:ext>
            </a:extLst>
          </p:cNvPr>
          <p:cNvSpPr/>
          <p:nvPr/>
        </p:nvSpPr>
        <p:spPr>
          <a:xfrm>
            <a:off x="3051527" y="240631"/>
            <a:ext cx="3233449" cy="698012"/>
          </a:xfrm>
          <a:prstGeom prst="rect">
            <a:avLst/>
          </a:prstGeom>
        </p:spPr>
        <p:txBody>
          <a:bodyPr wrap="none">
            <a:spAutoFit/>
          </a:bodyPr>
          <a:lstStyle/>
          <a:p>
            <a:r>
              <a:rPr lang="en-US" sz="4800" b="1" dirty="0">
                <a:latin typeface="Calibri" panose="020F0502020204030204" pitchFamily="34" charset="0"/>
                <a:cs typeface="Calibri" panose="020F0502020204030204" pitchFamily="34" charset="0"/>
              </a:rPr>
              <a:t>Talk Outline</a:t>
            </a:r>
          </a:p>
        </p:txBody>
      </p:sp>
      <p:pic>
        <p:nvPicPr>
          <p:cNvPr id="4" name="Insecure">
            <a:extLst>
              <a:ext uri="{FF2B5EF4-FFF2-40B4-BE49-F238E27FC236}">
                <a16:creationId xmlns:a16="http://schemas.microsoft.com/office/drawing/2014/main" id="{1F1B7276-E41D-C846-8C14-2FEE8776336B}"/>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4348" b="96522" l="5822" r="93836">
                        <a14:foregroundMark x1="48630" y1="9130" x2="14041" y2="82609"/>
                        <a14:foregroundMark x1="14041" y1="82609" x2="76370" y2="95652"/>
                        <a14:foregroundMark x1="76370" y1="95652" x2="55479" y2="16522"/>
                        <a14:foregroundMark x1="55479" y1="16522" x2="48630" y2="91739"/>
                        <a14:foregroundMark x1="685" y1="96522" x2="75000" y2="96522"/>
                        <a14:foregroundMark x1="75000" y1="96522" x2="93836" y2="93478"/>
                        <a14:foregroundMark x1="5822" y1="89565" x2="77740" y2="94348"/>
                        <a14:foregroundMark x1="46918" y1="4348" x2="52740" y2="4348"/>
                      </a14:backgroundRemoval>
                    </a14:imgEffect>
                  </a14:imgLayer>
                </a14:imgProps>
              </a:ext>
              <a:ext uri="{28A0092B-C50C-407E-A947-70E740481C1C}">
                <a14:useLocalDpi xmlns:a14="http://schemas.microsoft.com/office/drawing/2010/main"/>
              </a:ext>
            </a:extLst>
          </a:blip>
          <a:stretch>
            <a:fillRect/>
          </a:stretch>
        </p:blipFill>
        <p:spPr>
          <a:xfrm>
            <a:off x="6097186" y="4402625"/>
            <a:ext cx="896758" cy="706730"/>
          </a:xfrm>
          <a:prstGeom prst="rect">
            <a:avLst/>
          </a:prstGeom>
        </p:spPr>
      </p:pic>
      <p:pic>
        <p:nvPicPr>
          <p:cNvPr id="5" name="Shield" descr="A picture containing drawing, mug, food, clock&#10;&#10;Description automatically generated">
            <a:extLst>
              <a:ext uri="{FF2B5EF4-FFF2-40B4-BE49-F238E27FC236}">
                <a16:creationId xmlns:a16="http://schemas.microsoft.com/office/drawing/2014/main" id="{A4A256A9-F96B-7C48-8AB4-2EF618FF4C69}"/>
              </a:ext>
            </a:extLst>
          </p:cNvPr>
          <p:cNvPicPr>
            <a:picLocks noChangeAspect="1"/>
          </p:cNvPicPr>
          <p:nvPr/>
        </p:nvPicPr>
        <p:blipFill rotWithShape="1">
          <a:blip r:embed="rId10" cstate="email">
            <a:alphaModFix amt="85000"/>
            <a:extLst>
              <a:ext uri="{BEBA8EAE-BF5A-486C-A8C5-ECC9F3942E4B}">
                <a14:imgProps xmlns:a14="http://schemas.microsoft.com/office/drawing/2010/main">
                  <a14:imgLayer r:embed="rId11">
                    <a14:imgEffect>
                      <a14:backgroundRemoval t="0" b="97493" l="1417" r="89946">
                        <a14:foregroundMark x1="2429" y1="6485" x2="2767" y2="54278"/>
                        <a14:foregroundMark x1="2767" y1="54278" x2="16937" y2="73460"/>
                        <a14:foregroundMark x1="16937" y1="73460" x2="43725" y2="90409"/>
                        <a14:foregroundMark x1="43725" y1="90409" x2="69298" y2="79292"/>
                        <a14:foregroundMark x1="69298" y1="79292" x2="89271" y2="62725"/>
                        <a14:foregroundMark x1="89271" y1="62725" x2="86235" y2="13515"/>
                        <a14:foregroundMark x1="86235" y1="13515" x2="68489" y2="3815"/>
                        <a14:foregroundMark x1="27530" y1="490" x2="22402" y2="54"/>
                        <a14:foregroundMark x1="27463" y1="490" x2="28205" y2="545"/>
                        <a14:foregroundMark x1="14912" y1="4087" x2="7152" y2="8283"/>
                        <a14:foregroundMark x1="20918" y1="872" x2="20310" y2="1199"/>
                        <a14:foregroundMark x1="7152" y1="8283" x2="1417" y2="18038"/>
                        <a14:foregroundMark x1="1417" y1="18038" x2="1417" y2="17766"/>
                        <a14:foregroundMark x1="31377" y1="4850" x2="34885" y2="4905"/>
                        <a14:foregroundMark x1="13900" y1="4469" x2="31242" y2="4850"/>
                        <a14:foregroundMark x1="34885" y1="4905" x2="37045" y2="4578"/>
                        <a14:foregroundMark x1="73819" y1="3215" x2="76788" y2="4087"/>
                        <a14:foregroundMark x1="76788" y1="4087" x2="80297" y2="6104"/>
                        <a14:foregroundMark x1="40823" y1="6921" x2="60796" y2="7684"/>
                        <a14:foregroundMark x1="44332" y1="9700" x2="46356" y2="53624"/>
                        <a14:foregroundMark x1="4453" y1="44796" x2="38866" y2="45177"/>
                        <a14:foregroundMark x1="38866" y1="45177" x2="68826" y2="43542"/>
                        <a14:foregroundMark x1="68826" y1="43542" x2="79757" y2="43542"/>
                        <a14:foregroundMark x1="42848" y1="50409" x2="48313" y2="89482"/>
                        <a14:foregroundMark x1="63833" y1="83433" x2="51215" y2="88283"/>
                        <a14:foregroundMark x1="51215" y1="88283" x2="35965" y2="90300"/>
                        <a14:foregroundMark x1="35965" y1="90300" x2="23887" y2="85014"/>
                        <a14:foregroundMark x1="23887" y1="85014" x2="13833" y2="76022"/>
                        <a14:foregroundMark x1="13833" y1="76022" x2="4453" y2="51226"/>
                        <a14:foregroundMark x1="35358" y1="93134" x2="48516" y2="96839"/>
                        <a14:foregroundMark x1="8435" y1="75422" x2="18893" y2="83433"/>
                        <a14:foregroundMark x1="12213" y1="3815" x2="26046" y2="4305"/>
                        <a14:foregroundMark x1="26046" y1="4305" x2="39879" y2="3978"/>
                        <a14:foregroundMark x1="39879" y1="3978" x2="52092" y2="5014"/>
                        <a14:foregroundMark x1="12078" y1="3706" x2="27395" y2="3978"/>
                        <a14:foregroundMark x1="32051" y1="92534" x2="44602" y2="96403"/>
                        <a14:foregroundMark x1="44602" y1="96403" x2="44467" y2="97330"/>
                        <a14:backgroundMark x1="18893" y1="2452" x2="26721" y2="3433"/>
                        <a14:backgroundMark x1="43522" y1="3488" x2="62213" y2="2452"/>
                        <a14:backgroundMark x1="62213" y1="2452" x2="73752" y2="3270"/>
                        <a14:backgroundMark x1="23212" y1="0" x2="21120" y2="0"/>
                        <a14:backgroundMark x1="21120" y1="54" x2="68286" y2="2452"/>
                        <a14:backgroundMark x1="14440" y1="2452" x2="27665" y2="1253"/>
                        <a14:backgroundMark x1="27665" y1="1253" x2="41228" y2="1253"/>
                        <a14:backgroundMark x1="41228" y1="1253" x2="55398" y2="54"/>
                        <a14:backgroundMark x1="55398" y1="54" x2="71795" y2="1253"/>
                        <a14:backgroundMark x1="13360" y1="3542" x2="42510" y2="109"/>
                        <a14:backgroundMark x1="42510" y1="109" x2="56545" y2="2234"/>
                        <a14:backgroundMark x1="56545" y1="2234" x2="28205" y2="1417"/>
                        <a14:backgroundMark x1="43590" y1="0" x2="28205" y2="1362"/>
                        <a14:backgroundMark x1="62686" y1="0" x2="55263" y2="3161"/>
                        <a14:backgroundMark x1="55263" y1="3215" x2="52632" y2="3215"/>
                        <a14:backgroundMark x1="58435" y1="3052" x2="61269" y2="3215"/>
                        <a14:backgroundMark x1="68354" y1="2016" x2="73954" y2="3215"/>
                        <a14:backgroundMark x1="17072" y1="1253" x2="13495" y2="3052"/>
                        <a14:backgroundMark x1="47976" y1="97493" x2="50945" y2="97602"/>
                        <a14:backgroundMark x1="47436" y1="97330" x2="47436" y2="97330"/>
                        <a14:backgroundMark x1="47841" y1="97330" x2="49663" y2="97003"/>
                        <a14:backgroundMark x1="88799" y1="63869" x2="91026" y2="56839"/>
                        <a14:backgroundMark x1="89069" y1="48883" x2="89069" y2="62180"/>
                      </a14:backgroundRemoval>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12"/>
              </a:ext>
            </a:extLst>
          </a:blip>
          <a:srcRect/>
          <a:stretch/>
        </p:blipFill>
        <p:spPr>
          <a:xfrm>
            <a:off x="5874085" y="4626805"/>
            <a:ext cx="1509865" cy="1869341"/>
          </a:xfrm>
          <a:prstGeom prst="rect">
            <a:avLst/>
          </a:prstGeom>
        </p:spPr>
      </p:pic>
      <p:sp>
        <p:nvSpPr>
          <p:cNvPr id="9" name="Rectangle 8">
            <a:extLst>
              <a:ext uri="{FF2B5EF4-FFF2-40B4-BE49-F238E27FC236}">
                <a16:creationId xmlns:a16="http://schemas.microsoft.com/office/drawing/2014/main" id="{F6383FFB-CFD2-1941-89BF-F2331BC2B9F4}"/>
              </a:ext>
            </a:extLst>
          </p:cNvPr>
          <p:cNvSpPr/>
          <p:nvPr/>
        </p:nvSpPr>
        <p:spPr>
          <a:xfrm>
            <a:off x="-186261" y="4633484"/>
            <a:ext cx="4085125" cy="1565942"/>
          </a:xfrm>
          <a:prstGeom prst="rect">
            <a:avLst/>
          </a:prstGeom>
        </p:spPr>
        <p:txBody>
          <a:bodyPr wrap="square">
            <a:spAutoFit/>
          </a:bodyPr>
          <a:lstStyle/>
          <a:p>
            <a:pPr algn="ctr"/>
            <a:r>
              <a:rPr lang="en-US" sz="2800" dirty="0">
                <a:latin typeface="Calibri" panose="020F0502020204030204" pitchFamily="34" charset="0"/>
                <a:cs typeface="Calibri" panose="020F0502020204030204" pitchFamily="34" charset="0"/>
              </a:rPr>
              <a:t>Existing solutions are ineffective or impractical. </a:t>
            </a:r>
          </a:p>
          <a:p>
            <a:pPr algn="ctr"/>
            <a:r>
              <a:rPr lang="en-US" sz="2800" dirty="0">
                <a:latin typeface="Calibri" panose="020F0502020204030204" pitchFamily="34" charset="0"/>
                <a:cs typeface="Calibri" panose="020F0502020204030204" pitchFamily="34" charset="0"/>
              </a:rPr>
              <a:t>Our new approaches appear promising. </a:t>
            </a:r>
          </a:p>
        </p:txBody>
      </p:sp>
    </p:spTree>
    <p:extLst>
      <p:ext uri="{BB962C8B-B14F-4D97-AF65-F5344CB8AC3E}">
        <p14:creationId xmlns:p14="http://schemas.microsoft.com/office/powerpoint/2010/main" val="201141658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D1E232D-AA14-6C44-BD5B-E6D655F5BAB8}"/>
              </a:ext>
            </a:extLst>
          </p:cNvPr>
          <p:cNvGraphicFramePr/>
          <p:nvPr>
            <p:extLst>
              <p:ext uri="{D42A27DB-BD31-4B8C-83A1-F6EECF244321}">
                <p14:modId xmlns:p14="http://schemas.microsoft.com/office/powerpoint/2010/main" val="312204047"/>
              </p:ext>
            </p:extLst>
          </p:nvPr>
        </p:nvGraphicFramePr>
        <p:xfrm>
          <a:off x="-2126707" y="76679"/>
          <a:ext cx="8120743" cy="6128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4DB6DB1D-BB11-2A46-974B-F9F26EB5C939}"/>
              </a:ext>
            </a:extLst>
          </p:cNvPr>
          <p:cNvSpPr/>
          <p:nvPr/>
        </p:nvSpPr>
        <p:spPr>
          <a:xfrm>
            <a:off x="645212" y="240631"/>
            <a:ext cx="2783391" cy="597087"/>
          </a:xfrm>
          <a:prstGeom prst="rect">
            <a:avLst/>
          </a:prstGeom>
        </p:spPr>
        <p:txBody>
          <a:bodyPr wrap="none">
            <a:spAutoFit/>
          </a:bodyPr>
          <a:lstStyle/>
          <a:p>
            <a:r>
              <a:rPr lang="en-US" sz="4000" b="1" dirty="0">
                <a:latin typeface="Calibri" panose="020F0502020204030204" pitchFamily="34" charset="0"/>
                <a:cs typeface="Calibri" panose="020F0502020204030204" pitchFamily="34" charset="0"/>
              </a:rPr>
              <a:t>Publications</a:t>
            </a:r>
          </a:p>
        </p:txBody>
      </p:sp>
      <p:grpSp>
        <p:nvGrpSpPr>
          <p:cNvPr id="8" name="Group 7">
            <a:extLst>
              <a:ext uri="{FF2B5EF4-FFF2-40B4-BE49-F238E27FC236}">
                <a16:creationId xmlns:a16="http://schemas.microsoft.com/office/drawing/2014/main" id="{D6801E7B-2DC6-0F4B-9EA8-F265D80C5850}"/>
              </a:ext>
            </a:extLst>
          </p:cNvPr>
          <p:cNvGrpSpPr/>
          <p:nvPr/>
        </p:nvGrpSpPr>
        <p:grpSpPr>
          <a:xfrm>
            <a:off x="4496748" y="2069270"/>
            <a:ext cx="4232723" cy="4534096"/>
            <a:chOff x="3033280" y="1022535"/>
            <a:chExt cx="4232723" cy="4534096"/>
          </a:xfrm>
        </p:grpSpPr>
        <p:pic>
          <p:nvPicPr>
            <p:cNvPr id="9" name="Picture 8" descr="A picture containing telescope, object&#10;&#10;Description automatically generated">
              <a:extLst>
                <a:ext uri="{FF2B5EF4-FFF2-40B4-BE49-F238E27FC236}">
                  <a16:creationId xmlns:a16="http://schemas.microsoft.com/office/drawing/2014/main" id="{09C69BF0-A30C-664D-9141-8CDBC10F0506}"/>
                </a:ext>
              </a:extLst>
            </p:cNvPr>
            <p:cNvPicPr>
              <a:picLocks noChangeAspect="1"/>
            </p:cNvPicPr>
            <p:nvPr/>
          </p:nvPicPr>
          <p:blipFill>
            <a:blip r:embed="rId8" cstate="email">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rot="1837139" flipH="1" flipV="1">
              <a:off x="4901022" y="1022535"/>
              <a:ext cx="2364981" cy="1939392"/>
            </a:xfrm>
            <a:prstGeom prst="rect">
              <a:avLst/>
            </a:prstGeom>
          </p:spPr>
        </p:pic>
        <p:pic>
          <p:nvPicPr>
            <p:cNvPr id="10" name="Picture 9">
              <a:extLst>
                <a:ext uri="{FF2B5EF4-FFF2-40B4-BE49-F238E27FC236}">
                  <a16:creationId xmlns:a16="http://schemas.microsoft.com/office/drawing/2014/main" id="{AE46957F-3DC5-6D48-9EC2-479500E5A3E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033280" y="2804734"/>
              <a:ext cx="1976602" cy="2751897"/>
            </a:xfrm>
            <a:prstGeom prst="rect">
              <a:avLst/>
            </a:prstGeom>
          </p:spPr>
        </p:pic>
        <p:pic>
          <p:nvPicPr>
            <p:cNvPr id="11" name="Picture 10">
              <a:extLst>
                <a:ext uri="{FF2B5EF4-FFF2-40B4-BE49-F238E27FC236}">
                  <a16:creationId xmlns:a16="http://schemas.microsoft.com/office/drawing/2014/main" id="{7B510D16-3D1B-2A4D-99D4-3E4C01EDE241}"/>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10000" b="90000" l="10000" r="90000">
                          <a14:foregroundMark x1="19130" y1="22303" x2="19047" y2="22395"/>
                          <a14:foregroundMark x1="22222" y1="18857" x2="21958" y2="19151"/>
                          <a14:foregroundMark x1="65688" y1="66340" x2="33333" y2="74286"/>
                          <a14:foregroundMark x1="68453" y1="73253" x2="49573" y2="81143"/>
                          <a14:backgroundMark x1="19658" y1="18286" x2="19658" y2="18286"/>
                          <a14:backgroundMark x1="17094" y1="20571" x2="17094" y2="20571"/>
                          <a14:backgroundMark x1="16239" y1="22857" x2="12821" y2="28000"/>
                          <a14:backgroundMark x1="20513" y1="18286" x2="16239" y2="20571"/>
                          <a14:backgroundMark x1="17949" y1="21714" x2="14530" y2="23429"/>
                          <a14:backgroundMark x1="76923" y1="62857" x2="83761" y2="72000"/>
                        </a14:backgroundRemoval>
                      </a14:imgEffect>
                    </a14:imgLayer>
                  </a14:imgProps>
                </a:ext>
                <a:ext uri="{28A0092B-C50C-407E-A947-70E740481C1C}">
                  <a14:useLocalDpi xmlns:a14="http://schemas.microsoft.com/office/drawing/2010/main"/>
                </a:ext>
              </a:extLst>
            </a:blip>
            <a:srcRect/>
            <a:stretch/>
          </p:blipFill>
          <p:spPr>
            <a:xfrm>
              <a:off x="3471161" y="1552395"/>
              <a:ext cx="1100840" cy="1645737"/>
            </a:xfrm>
            <a:prstGeom prst="rect">
              <a:avLst/>
            </a:prstGeom>
          </p:spPr>
        </p:pic>
      </p:grpSp>
      <p:sp>
        <p:nvSpPr>
          <p:cNvPr id="12" name="Rectangle 11">
            <a:extLst>
              <a:ext uri="{FF2B5EF4-FFF2-40B4-BE49-F238E27FC236}">
                <a16:creationId xmlns:a16="http://schemas.microsoft.com/office/drawing/2014/main" id="{B7DDAF1E-F939-0B48-B435-40D7E7369839}"/>
              </a:ext>
            </a:extLst>
          </p:cNvPr>
          <p:cNvSpPr/>
          <p:nvPr/>
        </p:nvSpPr>
        <p:spPr>
          <a:xfrm>
            <a:off x="3631802" y="254634"/>
            <a:ext cx="4955075" cy="2175339"/>
          </a:xfrm>
          <a:prstGeom prst="rect">
            <a:avLst/>
          </a:prstGeom>
        </p:spPr>
        <p:txBody>
          <a:bodyPr wrap="none">
            <a:spAutoFit/>
          </a:bodyPr>
          <a:lstStyle/>
          <a:p>
            <a:pPr algn="ctr"/>
            <a:r>
              <a:rPr lang="en-US" sz="4800" b="1" dirty="0">
                <a:latin typeface="Calibri" panose="020F0502020204030204" pitchFamily="34" charset="0"/>
                <a:cs typeface="Calibri" panose="020F0502020204030204" pitchFamily="34" charset="0"/>
              </a:rPr>
              <a:t>Recommendations</a:t>
            </a:r>
          </a:p>
          <a:p>
            <a:pPr algn="ctr"/>
            <a:r>
              <a:rPr lang="en-US" sz="4800" b="1" dirty="0">
                <a:latin typeface="Calibri" panose="020F0502020204030204" pitchFamily="34" charset="0"/>
                <a:cs typeface="Calibri" panose="020F0502020204030204" pitchFamily="34" charset="0"/>
              </a:rPr>
              <a:t>&amp;</a:t>
            </a:r>
          </a:p>
          <a:p>
            <a:pPr algn="ctr"/>
            <a:r>
              <a:rPr lang="en-US" sz="4800" b="1" dirty="0">
                <a:latin typeface="Calibri" panose="020F0502020204030204" pitchFamily="34" charset="0"/>
                <a:cs typeface="Calibri" panose="020F0502020204030204" pitchFamily="34" charset="0"/>
              </a:rPr>
              <a:t>Future work</a:t>
            </a:r>
          </a:p>
        </p:txBody>
      </p:sp>
      <p:sp>
        <p:nvSpPr>
          <p:cNvPr id="2" name="TextBox 1">
            <a:extLst>
              <a:ext uri="{FF2B5EF4-FFF2-40B4-BE49-F238E27FC236}">
                <a16:creationId xmlns:a16="http://schemas.microsoft.com/office/drawing/2014/main" id="{6F0C305E-B973-C649-AADE-0C12A6F72951}"/>
              </a:ext>
            </a:extLst>
          </p:cNvPr>
          <p:cNvSpPr txBox="1"/>
          <p:nvPr/>
        </p:nvSpPr>
        <p:spPr>
          <a:xfrm>
            <a:off x="26007" y="3789400"/>
            <a:ext cx="796949" cy="319446"/>
          </a:xfrm>
          <a:prstGeom prst="rect">
            <a:avLst/>
          </a:prstGeom>
          <a:noFill/>
        </p:spPr>
        <p:txBody>
          <a:bodyPr wrap="none" rtlCol="0">
            <a:spAutoFit/>
          </a:bodyPr>
          <a:lstStyle/>
          <a:p>
            <a:r>
              <a:rPr lang="en-US" sz="1800" i="1" dirty="0">
                <a:latin typeface="Calibri" panose="020F0502020204030204" pitchFamily="34" charset="0"/>
              </a:rPr>
              <a:t>FSE’18</a:t>
            </a:r>
          </a:p>
        </p:txBody>
      </p:sp>
      <p:sp>
        <p:nvSpPr>
          <p:cNvPr id="13" name="TextBox 12">
            <a:extLst>
              <a:ext uri="{FF2B5EF4-FFF2-40B4-BE49-F238E27FC236}">
                <a16:creationId xmlns:a16="http://schemas.microsoft.com/office/drawing/2014/main" id="{DD995F3F-58C7-E249-80EC-2E4AFAE746C9}"/>
              </a:ext>
            </a:extLst>
          </p:cNvPr>
          <p:cNvSpPr txBox="1"/>
          <p:nvPr/>
        </p:nvSpPr>
        <p:spPr>
          <a:xfrm>
            <a:off x="26006" y="4317024"/>
            <a:ext cx="796949" cy="319446"/>
          </a:xfrm>
          <a:prstGeom prst="rect">
            <a:avLst/>
          </a:prstGeom>
          <a:noFill/>
        </p:spPr>
        <p:txBody>
          <a:bodyPr wrap="none" rtlCol="0">
            <a:spAutoFit/>
          </a:bodyPr>
          <a:lstStyle/>
          <a:p>
            <a:r>
              <a:rPr lang="en-US" sz="1800" i="1" dirty="0">
                <a:latin typeface="Calibri" panose="020F0502020204030204" pitchFamily="34" charset="0"/>
              </a:rPr>
              <a:t>FSE’19</a:t>
            </a:r>
          </a:p>
        </p:txBody>
      </p:sp>
      <p:sp>
        <p:nvSpPr>
          <p:cNvPr id="14" name="TextBox 13">
            <a:extLst>
              <a:ext uri="{FF2B5EF4-FFF2-40B4-BE49-F238E27FC236}">
                <a16:creationId xmlns:a16="http://schemas.microsoft.com/office/drawing/2014/main" id="{5FD6801F-A3BE-394E-858A-CC5CC19768D7}"/>
              </a:ext>
            </a:extLst>
          </p:cNvPr>
          <p:cNvSpPr txBox="1"/>
          <p:nvPr/>
        </p:nvSpPr>
        <p:spPr>
          <a:xfrm>
            <a:off x="27130" y="4573547"/>
            <a:ext cx="827471" cy="319446"/>
          </a:xfrm>
          <a:prstGeom prst="rect">
            <a:avLst/>
          </a:prstGeom>
          <a:noFill/>
        </p:spPr>
        <p:txBody>
          <a:bodyPr wrap="none" rtlCol="0">
            <a:spAutoFit/>
          </a:bodyPr>
          <a:lstStyle/>
          <a:p>
            <a:r>
              <a:rPr lang="en-US" sz="1800" i="1" dirty="0">
                <a:latin typeface="Calibri" panose="020F0502020204030204" pitchFamily="34" charset="0"/>
              </a:rPr>
              <a:t>ASE’19</a:t>
            </a:r>
          </a:p>
        </p:txBody>
      </p:sp>
      <p:sp>
        <p:nvSpPr>
          <p:cNvPr id="15" name="TextBox 14">
            <a:extLst>
              <a:ext uri="{FF2B5EF4-FFF2-40B4-BE49-F238E27FC236}">
                <a16:creationId xmlns:a16="http://schemas.microsoft.com/office/drawing/2014/main" id="{89F40460-4B70-F64E-89A8-D95FE877C474}"/>
              </a:ext>
            </a:extLst>
          </p:cNvPr>
          <p:cNvSpPr txBox="1"/>
          <p:nvPr/>
        </p:nvSpPr>
        <p:spPr>
          <a:xfrm>
            <a:off x="11634" y="4051821"/>
            <a:ext cx="1238416" cy="319446"/>
          </a:xfrm>
          <a:prstGeom prst="rect">
            <a:avLst/>
          </a:prstGeom>
          <a:noFill/>
        </p:spPr>
        <p:txBody>
          <a:bodyPr wrap="none" rtlCol="0">
            <a:spAutoFit/>
          </a:bodyPr>
          <a:lstStyle/>
          <a:p>
            <a:r>
              <a:rPr lang="en-US" sz="1800" i="1" dirty="0">
                <a:latin typeface="Calibri" panose="020F0502020204030204" pitchFamily="34" charset="0"/>
              </a:rPr>
              <a:t>Security’18</a:t>
            </a:r>
          </a:p>
        </p:txBody>
      </p:sp>
      <p:sp>
        <p:nvSpPr>
          <p:cNvPr id="16" name="TextBox 15">
            <a:extLst>
              <a:ext uri="{FF2B5EF4-FFF2-40B4-BE49-F238E27FC236}">
                <a16:creationId xmlns:a16="http://schemas.microsoft.com/office/drawing/2014/main" id="{97A2DA5F-4C1D-B846-8A69-8FA374D833E2}"/>
              </a:ext>
            </a:extLst>
          </p:cNvPr>
          <p:cNvSpPr txBox="1"/>
          <p:nvPr/>
        </p:nvSpPr>
        <p:spPr>
          <a:xfrm>
            <a:off x="27130" y="4838750"/>
            <a:ext cx="898003" cy="319446"/>
          </a:xfrm>
          <a:prstGeom prst="rect">
            <a:avLst/>
          </a:prstGeom>
          <a:noFill/>
        </p:spPr>
        <p:txBody>
          <a:bodyPr wrap="none" rtlCol="0">
            <a:spAutoFit/>
          </a:bodyPr>
          <a:lstStyle/>
          <a:p>
            <a:r>
              <a:rPr lang="en-US" sz="1800" i="1" dirty="0">
                <a:latin typeface="Calibri" panose="020F0502020204030204" pitchFamily="34" charset="0"/>
              </a:rPr>
              <a:t>In prep.</a:t>
            </a:r>
          </a:p>
        </p:txBody>
      </p:sp>
    </p:spTree>
    <p:extLst>
      <p:ext uri="{BB962C8B-B14F-4D97-AF65-F5344CB8AC3E}">
        <p14:creationId xmlns:p14="http://schemas.microsoft.com/office/powerpoint/2010/main" val="411178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9" presetClass="emph" presetSubtype="0" grpId="0" nodeType="withEffect">
                                  <p:stCondLst>
                                    <p:cond delay="0"/>
                                  </p:stCondLst>
                                  <p:childTnLst>
                                    <p:set>
                                      <p:cBhvr>
                                        <p:cTn id="9" dur="indefinite"/>
                                        <p:tgtEl>
                                          <p:spTgt spid="13"/>
                                        </p:tgtEl>
                                        <p:attrNameLst>
                                          <p:attrName>style.opacity</p:attrName>
                                        </p:attrNameLst>
                                      </p:cBhvr>
                                      <p:to>
                                        <p:strVal val="0.5"/>
                                      </p:to>
                                    </p:set>
                                    <p:animEffect filter="image" prLst="opacity: 0.5">
                                      <p:cBhvr rctx="IE">
                                        <p:cTn id="10" dur="indefinite"/>
                                        <p:tgtEl>
                                          <p:spTgt spid="13"/>
                                        </p:tgtEl>
                                      </p:cBhvr>
                                    </p:animEffect>
                                  </p:childTnLst>
                                </p:cTn>
                              </p:par>
                              <p:par>
                                <p:cTn id="11" presetID="9" presetClass="emph" presetSubtype="0" grpId="0" nodeType="withEffect">
                                  <p:stCondLst>
                                    <p:cond delay="0"/>
                                  </p:stCondLst>
                                  <p:childTnLst>
                                    <p:set>
                                      <p:cBhvr>
                                        <p:cTn id="12" dur="indefinite"/>
                                        <p:tgtEl>
                                          <p:spTgt spid="14"/>
                                        </p:tgtEl>
                                        <p:attrNameLst>
                                          <p:attrName>style.opacity</p:attrName>
                                        </p:attrNameLst>
                                      </p:cBhvr>
                                      <p:to>
                                        <p:strVal val="0.5"/>
                                      </p:to>
                                    </p:set>
                                    <p:animEffect filter="image" prLst="opacity: 0.5">
                                      <p:cBhvr rctx="IE">
                                        <p:cTn id="13" dur="indefinite"/>
                                        <p:tgtEl>
                                          <p:spTgt spid="14"/>
                                        </p:tgtEl>
                                      </p:cBhvr>
                                    </p:animEffect>
                                  </p:childTnLst>
                                </p:cTn>
                              </p:par>
                              <p:par>
                                <p:cTn id="14" presetID="9" presetClass="emph" presetSubtype="0" grpId="0" nodeType="withEffect">
                                  <p:stCondLst>
                                    <p:cond delay="0"/>
                                  </p:stCondLst>
                                  <p:childTnLst>
                                    <p:set>
                                      <p:cBhvr>
                                        <p:cTn id="15" dur="indefinite"/>
                                        <p:tgtEl>
                                          <p:spTgt spid="15"/>
                                        </p:tgtEl>
                                        <p:attrNameLst>
                                          <p:attrName>style.opacity</p:attrName>
                                        </p:attrNameLst>
                                      </p:cBhvr>
                                      <p:to>
                                        <p:strVal val="0.5"/>
                                      </p:to>
                                    </p:set>
                                    <p:animEffect filter="image" prLst="opacity: 0.5">
                                      <p:cBhvr rctx="IE">
                                        <p:cTn id="16" dur="indefinite"/>
                                        <p:tgtEl>
                                          <p:spTgt spid="15"/>
                                        </p:tgtEl>
                                      </p:cBhvr>
                                    </p:animEffect>
                                  </p:childTnLst>
                                </p:cTn>
                              </p:par>
                              <p:par>
                                <p:cTn id="17" presetID="9" presetClass="emph" presetSubtype="0" grpId="0" nodeType="withEffect">
                                  <p:stCondLst>
                                    <p:cond delay="0"/>
                                  </p:stCondLst>
                                  <p:childTnLst>
                                    <p:set>
                                      <p:cBhvr>
                                        <p:cTn id="18" dur="indefinite"/>
                                        <p:tgtEl>
                                          <p:spTgt spid="7"/>
                                        </p:tgtEl>
                                        <p:attrNameLst>
                                          <p:attrName>style.opacity</p:attrName>
                                        </p:attrNameLst>
                                      </p:cBhvr>
                                      <p:to>
                                        <p:strVal val="0.5"/>
                                      </p:to>
                                    </p:set>
                                    <p:animEffect filter="image" prLst="opacity: 0.5">
                                      <p:cBhvr rctx="IE">
                                        <p:cTn id="19" dur="indefinite"/>
                                        <p:tgtEl>
                                          <p:spTgt spid="7"/>
                                        </p:tgtEl>
                                      </p:cBhvr>
                                    </p:animEffect>
                                  </p:childTnLst>
                                </p:cTn>
                              </p:par>
                              <p:par>
                                <p:cTn id="20" presetID="9" presetClass="emph" presetSubtype="0" grpId="0" nodeType="withEffect">
                                  <p:stCondLst>
                                    <p:cond delay="0"/>
                                  </p:stCondLst>
                                  <p:childTnLst>
                                    <p:set>
                                      <p:cBhvr>
                                        <p:cTn id="21" dur="indefinite"/>
                                        <p:tgtEl>
                                          <p:spTgt spid="6"/>
                                        </p:tgtEl>
                                        <p:attrNameLst>
                                          <p:attrName>style.opacity</p:attrName>
                                        </p:attrNameLst>
                                      </p:cBhvr>
                                      <p:to>
                                        <p:strVal val="0.5"/>
                                      </p:to>
                                    </p:set>
                                    <p:animEffect filter="image" prLst="opacity: 0.5">
                                      <p:cBhvr rctx="IE">
                                        <p:cTn id="22" dur="indefinite"/>
                                        <p:tgtEl>
                                          <p:spTgt spid="6"/>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9" presetClass="emph" presetSubtype="0" grpId="0" nodeType="withEffect">
                                  <p:stCondLst>
                                    <p:cond delay="0"/>
                                  </p:stCondLst>
                                  <p:childTnLst>
                                    <p:set>
                                      <p:cBhvr>
                                        <p:cTn id="28" dur="indefinite"/>
                                        <p:tgtEl>
                                          <p:spTgt spid="16"/>
                                        </p:tgtEl>
                                        <p:attrNameLst>
                                          <p:attrName>style.opacity</p:attrName>
                                        </p:attrNameLst>
                                      </p:cBhvr>
                                      <p:to>
                                        <p:strVal val="0.5"/>
                                      </p:to>
                                    </p:set>
                                    <p:animEffect filter="image" prLst="opacity: 0.5">
                                      <p:cBhvr rctx="IE">
                                        <p:cTn id="29" dur="indefinite"/>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P spid="12" grpId="0"/>
      <p:bldP spid="2" grpId="0"/>
      <p:bldP spid="13" grpId="0"/>
      <p:bldP spid="14" grpId="0"/>
      <p:bldP spid="15"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19462-36EB-9747-BC99-FDE20422E257}"/>
              </a:ext>
            </a:extLst>
          </p:cNvPr>
          <p:cNvSpPr>
            <a:spLocks noGrp="1"/>
          </p:cNvSpPr>
          <p:nvPr>
            <p:ph type="title"/>
          </p:nvPr>
        </p:nvSpPr>
        <p:spPr/>
        <p:txBody>
          <a:bodyPr/>
          <a:lstStyle/>
          <a:p>
            <a:r>
              <a:rPr lang="en-US" dirty="0"/>
              <a:t>Recommendations and future work</a:t>
            </a:r>
          </a:p>
        </p:txBody>
      </p:sp>
      <p:pic>
        <p:nvPicPr>
          <p:cNvPr id="6" name="Engine" descr="Image result for locomotive cartoon">
            <a:extLst>
              <a:ext uri="{FF2B5EF4-FFF2-40B4-BE49-F238E27FC236}">
                <a16:creationId xmlns:a16="http://schemas.microsoft.com/office/drawing/2014/main" id="{473D1BBB-42C4-3B41-BB4A-CB69CC4ECAF2}"/>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5831240" y="5414166"/>
            <a:ext cx="1347185" cy="1453214"/>
          </a:xfrm>
          <a:prstGeom prst="rect">
            <a:avLst/>
          </a:prstGeom>
          <a:noFill/>
          <a:extLst>
            <a:ext uri="{909E8E84-426E-40DD-AFC4-6F175D3DCCD1}">
              <a14:hiddenFill xmlns:a14="http://schemas.microsoft.com/office/drawing/2010/main">
                <a:solidFill>
                  <a:srgbClr val="FFFFFF"/>
                </a:solidFill>
              </a14:hiddenFill>
            </a:ext>
          </a:extLst>
        </p:spPr>
      </p:pic>
      <p:pic>
        <p:nvPicPr>
          <p:cNvPr id="7" name="Software">
            <a:extLst>
              <a:ext uri="{FF2B5EF4-FFF2-40B4-BE49-F238E27FC236}">
                <a16:creationId xmlns:a16="http://schemas.microsoft.com/office/drawing/2014/main" id="{1C9D0664-8A3A-CB41-912B-9CC84F2D2ABA}"/>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t="15672" b="8243"/>
          <a:stretch/>
        </p:blipFill>
        <p:spPr>
          <a:xfrm>
            <a:off x="5339288" y="3640556"/>
            <a:ext cx="2331091" cy="1773610"/>
          </a:xfrm>
          <a:prstGeom prst="rect">
            <a:avLst/>
          </a:prstGeom>
        </p:spPr>
      </p:pic>
      <p:sp>
        <p:nvSpPr>
          <p:cNvPr id="8" name="Line 66">
            <a:extLst>
              <a:ext uri="{FF2B5EF4-FFF2-40B4-BE49-F238E27FC236}">
                <a16:creationId xmlns:a16="http://schemas.microsoft.com/office/drawing/2014/main" id="{28EC5526-67DC-B548-8E26-1F43D64B0685}"/>
              </a:ext>
            </a:extLst>
          </p:cNvPr>
          <p:cNvSpPr>
            <a:spLocks noChangeShapeType="1"/>
          </p:cNvSpPr>
          <p:nvPr/>
        </p:nvSpPr>
        <p:spPr bwMode="auto">
          <a:xfrm flipV="1">
            <a:off x="5339288" y="5439806"/>
            <a:ext cx="2331092" cy="0"/>
          </a:xfrm>
          <a:prstGeom prst="line">
            <a:avLst/>
          </a:prstGeom>
          <a:noFill/>
          <a:ln w="38100">
            <a:solidFill>
              <a:schemeClr val="accent3"/>
            </a:solidFill>
            <a:miter lim="800000"/>
            <a:headEnd/>
            <a:tailEnd/>
          </a:ln>
          <a:effectLst/>
        </p:spPr>
        <p:txBody>
          <a:bodyPr wrap="none"/>
          <a:lstStyle/>
          <a:p>
            <a:endParaRPr lang="ko-KR" altLang="en-US"/>
          </a:p>
        </p:txBody>
      </p:sp>
      <p:sp>
        <p:nvSpPr>
          <p:cNvPr id="22" name="Rectangle 21">
            <a:extLst>
              <a:ext uri="{FF2B5EF4-FFF2-40B4-BE49-F238E27FC236}">
                <a16:creationId xmlns:a16="http://schemas.microsoft.com/office/drawing/2014/main" id="{82D18F06-F3D6-0045-B634-1FCA30104F5E}"/>
              </a:ext>
            </a:extLst>
          </p:cNvPr>
          <p:cNvSpPr/>
          <p:nvPr/>
        </p:nvSpPr>
        <p:spPr>
          <a:xfrm>
            <a:off x="1701295" y="4088777"/>
            <a:ext cx="2975495" cy="387798"/>
          </a:xfrm>
          <a:prstGeom prst="rect">
            <a:avLst/>
          </a:prstGeom>
        </p:spPr>
        <p:txBody>
          <a:bodyPr wrap="none">
            <a:spAutoFit/>
          </a:bodyPr>
          <a:lstStyle/>
          <a:p>
            <a:r>
              <a:rPr lang="en-US" sz="2400" kern="0" dirty="0"/>
              <a:t>2:</a:t>
            </a:r>
            <a:r>
              <a:rPr lang="en-US" sz="2400" kern="0" dirty="0">
                <a:solidFill>
                  <a:schemeClr val="bg1"/>
                </a:solidFill>
              </a:rPr>
              <a:t> </a:t>
            </a:r>
            <a:r>
              <a:rPr lang="en-US" sz="2400" kern="0" dirty="0"/>
              <a:t>Change the regex</a:t>
            </a:r>
            <a:endParaRPr lang="en-US" sz="2400" dirty="0"/>
          </a:p>
        </p:txBody>
      </p:sp>
      <p:sp>
        <p:nvSpPr>
          <p:cNvPr id="23" name="Rectangle 22">
            <a:extLst>
              <a:ext uri="{FF2B5EF4-FFF2-40B4-BE49-F238E27FC236}">
                <a16:creationId xmlns:a16="http://schemas.microsoft.com/office/drawing/2014/main" id="{B1704020-9CE0-C344-919B-733CAD95AE7E}"/>
              </a:ext>
            </a:extLst>
          </p:cNvPr>
          <p:cNvSpPr/>
          <p:nvPr/>
        </p:nvSpPr>
        <p:spPr>
          <a:xfrm>
            <a:off x="1701295" y="5975428"/>
            <a:ext cx="3712876" cy="387798"/>
          </a:xfrm>
          <a:prstGeom prst="rect">
            <a:avLst/>
          </a:prstGeom>
        </p:spPr>
        <p:txBody>
          <a:bodyPr wrap="none">
            <a:spAutoFit/>
          </a:bodyPr>
          <a:lstStyle/>
          <a:p>
            <a:r>
              <a:rPr lang="en-US" sz="2400" kern="0" dirty="0"/>
              <a:t>4: Speed up regex engine</a:t>
            </a:r>
            <a:endParaRPr lang="en-US" sz="2400" dirty="0"/>
          </a:p>
        </p:txBody>
      </p:sp>
      <p:sp>
        <p:nvSpPr>
          <p:cNvPr id="24" name="Rectangle 23">
            <a:extLst>
              <a:ext uri="{FF2B5EF4-FFF2-40B4-BE49-F238E27FC236}">
                <a16:creationId xmlns:a16="http://schemas.microsoft.com/office/drawing/2014/main" id="{8659E845-660D-4549-86CE-2DDCB73BCF82}"/>
              </a:ext>
            </a:extLst>
          </p:cNvPr>
          <p:cNvSpPr/>
          <p:nvPr/>
        </p:nvSpPr>
        <p:spPr>
          <a:xfrm>
            <a:off x="1701295" y="4547252"/>
            <a:ext cx="3762568" cy="387798"/>
          </a:xfrm>
          <a:prstGeom prst="rect">
            <a:avLst/>
          </a:prstGeom>
        </p:spPr>
        <p:txBody>
          <a:bodyPr wrap="none">
            <a:spAutoFit/>
          </a:bodyPr>
          <a:lstStyle/>
          <a:p>
            <a:r>
              <a:rPr lang="en-US" sz="2400" kern="0" dirty="0"/>
              <a:t>3: Substitute regex engine</a:t>
            </a:r>
            <a:endParaRPr lang="en-US" sz="2400" dirty="0"/>
          </a:p>
        </p:txBody>
      </p:sp>
      <p:sp>
        <p:nvSpPr>
          <p:cNvPr id="25" name="Rectangle 24">
            <a:extLst>
              <a:ext uri="{FF2B5EF4-FFF2-40B4-BE49-F238E27FC236}">
                <a16:creationId xmlns:a16="http://schemas.microsoft.com/office/drawing/2014/main" id="{CCC662FF-5DBB-6C47-BD82-9B38DDFEBF75}"/>
              </a:ext>
            </a:extLst>
          </p:cNvPr>
          <p:cNvSpPr/>
          <p:nvPr/>
        </p:nvSpPr>
        <p:spPr>
          <a:xfrm>
            <a:off x="2972354" y="5261340"/>
            <a:ext cx="2101857" cy="387798"/>
          </a:xfrm>
          <a:prstGeom prst="rect">
            <a:avLst/>
          </a:prstGeom>
        </p:spPr>
        <p:txBody>
          <a:bodyPr wrap="none">
            <a:spAutoFit/>
          </a:bodyPr>
          <a:lstStyle/>
          <a:p>
            <a:r>
              <a:rPr lang="en-US" sz="2400" kern="0" dirty="0"/>
              <a:t>1: Safeguards</a:t>
            </a:r>
            <a:endParaRPr lang="en-US" sz="2400" dirty="0"/>
          </a:p>
        </p:txBody>
      </p:sp>
      <p:cxnSp>
        <p:nvCxnSpPr>
          <p:cNvPr id="27" name="Straight Connector 26">
            <a:extLst>
              <a:ext uri="{FF2B5EF4-FFF2-40B4-BE49-F238E27FC236}">
                <a16:creationId xmlns:a16="http://schemas.microsoft.com/office/drawing/2014/main" id="{68EE5133-F6AE-684B-96F9-B622DD7F46CF}"/>
              </a:ext>
            </a:extLst>
          </p:cNvPr>
          <p:cNvCxnSpPr>
            <a:stCxn id="25" idx="3"/>
          </p:cNvCxnSpPr>
          <p:nvPr/>
        </p:nvCxnSpPr>
        <p:spPr bwMode="auto">
          <a:xfrm flipV="1">
            <a:off x="5074211" y="5118219"/>
            <a:ext cx="334068" cy="337020"/>
          </a:xfrm>
          <a:prstGeom prst="line">
            <a:avLst/>
          </a:prstGeom>
          <a:noFill/>
          <a:ln w="19050"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4ED70B6-AD6A-F548-A0CB-E2A23A16687D}"/>
              </a:ext>
            </a:extLst>
          </p:cNvPr>
          <p:cNvCxnSpPr>
            <a:cxnSpLocks/>
            <a:stCxn id="25" idx="3"/>
          </p:cNvCxnSpPr>
          <p:nvPr/>
        </p:nvCxnSpPr>
        <p:spPr bwMode="auto">
          <a:xfrm>
            <a:off x="5074211" y="5455239"/>
            <a:ext cx="338328" cy="338328"/>
          </a:xfrm>
          <a:prstGeom prst="line">
            <a:avLst/>
          </a:prstGeom>
          <a:noFill/>
          <a:ln w="19050" cap="flat" cmpd="sng" algn="ctr">
            <a:solidFill>
              <a:schemeClr val="tx1"/>
            </a:solidFill>
            <a:prstDash val="solid"/>
            <a:round/>
            <a:headEnd type="none" w="med" len="med"/>
            <a:tailEnd type="none" w="med" len="med"/>
          </a:ln>
          <a:effectLst/>
        </p:spPr>
      </p:cxnSp>
      <p:sp>
        <p:nvSpPr>
          <p:cNvPr id="26" name="Content Placeholder 8">
            <a:extLst>
              <a:ext uri="{FF2B5EF4-FFF2-40B4-BE49-F238E27FC236}">
                <a16:creationId xmlns:a16="http://schemas.microsoft.com/office/drawing/2014/main" id="{1408A1D5-177C-724E-BC46-33B1FFA8D0D0}"/>
              </a:ext>
            </a:extLst>
          </p:cNvPr>
          <p:cNvSpPr txBox="1">
            <a:spLocks/>
          </p:cNvSpPr>
          <p:nvPr/>
        </p:nvSpPr>
        <p:spPr bwMode="auto">
          <a:xfrm>
            <a:off x="1390793" y="1572646"/>
            <a:ext cx="1752602" cy="12763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rgbClr val="000000"/>
              </a:buClr>
              <a:buSzPct val="120000"/>
              <a:buFont typeface="Times" pitchFamily="18" charset="0"/>
              <a:buChar char="•"/>
              <a:defRPr sz="3200" b="0">
                <a:solidFill>
                  <a:srgbClr val="050523"/>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lr>
                <a:srgbClr val="000000"/>
              </a:buClr>
              <a:buSzPct val="120000"/>
              <a:buFont typeface="Times" pitchFamily="18" charset="0"/>
              <a:buChar char="•"/>
              <a:defRPr sz="2000">
                <a:solidFill>
                  <a:srgbClr val="050523"/>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Clr>
                <a:srgbClr val="000000"/>
              </a:buClr>
              <a:buSzPct val="120000"/>
              <a:buFont typeface="Calibri" pitchFamily="34" charset="0"/>
              <a:buChar char="−"/>
              <a:defRPr sz="1800">
                <a:solidFill>
                  <a:srgbClr val="050523"/>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9pPr>
          </a:lstStyle>
          <a:p>
            <a:pPr marL="0" indent="0">
              <a:lnSpc>
                <a:spcPct val="100000"/>
              </a:lnSpc>
              <a:buFont typeface="Times" pitchFamily="18" charset="0"/>
              <a:buNone/>
            </a:pPr>
            <a:r>
              <a:rPr lang="en-US" b="1" kern="0" dirty="0"/>
              <a:t>ReDoS</a:t>
            </a:r>
            <a:r>
              <a:rPr lang="en-US" kern="0" dirty="0"/>
              <a:t>  = </a:t>
            </a:r>
          </a:p>
        </p:txBody>
      </p:sp>
      <p:sp>
        <p:nvSpPr>
          <p:cNvPr id="29" name="Rectangle 28">
            <a:extLst>
              <a:ext uri="{FF2B5EF4-FFF2-40B4-BE49-F238E27FC236}">
                <a16:creationId xmlns:a16="http://schemas.microsoft.com/office/drawing/2014/main" id="{CDAB9107-EBE5-694D-B4F0-701D879BDA5C}"/>
              </a:ext>
            </a:extLst>
          </p:cNvPr>
          <p:cNvSpPr/>
          <p:nvPr/>
        </p:nvSpPr>
        <p:spPr>
          <a:xfrm>
            <a:off x="3681426" y="935726"/>
            <a:ext cx="3496999" cy="2591479"/>
          </a:xfrm>
          <a:prstGeom prst="rect">
            <a:avLst/>
          </a:prstGeom>
        </p:spPr>
        <p:txBody>
          <a:bodyPr wrap="square">
            <a:spAutoFit/>
          </a:bodyPr>
          <a:lstStyle/>
          <a:p>
            <a:pPr>
              <a:lnSpc>
                <a:spcPct val="100000"/>
              </a:lnSpc>
            </a:pPr>
            <a:r>
              <a:rPr lang="en-US" sz="2800" kern="0" dirty="0"/>
              <a:t>Web service</a:t>
            </a:r>
          </a:p>
          <a:p>
            <a:pPr>
              <a:lnSpc>
                <a:spcPct val="100000"/>
              </a:lnSpc>
            </a:pPr>
            <a:r>
              <a:rPr lang="en-US" sz="2800" kern="0" dirty="0"/>
              <a:t>Untrusted input</a:t>
            </a:r>
          </a:p>
          <a:p>
            <a:pPr>
              <a:lnSpc>
                <a:spcPct val="100000"/>
              </a:lnSpc>
            </a:pPr>
            <a:r>
              <a:rPr lang="en-US" sz="2800" kern="0" dirty="0"/>
              <a:t>Ambiguous regex</a:t>
            </a:r>
          </a:p>
          <a:p>
            <a:pPr>
              <a:lnSpc>
                <a:spcPct val="100000"/>
              </a:lnSpc>
            </a:pPr>
            <a:r>
              <a:rPr lang="en-US" sz="2800" kern="0" dirty="0"/>
              <a:t>Slow regex engine</a:t>
            </a:r>
          </a:p>
          <a:p>
            <a:pPr marL="0" indent="0">
              <a:lnSpc>
                <a:spcPct val="100000"/>
              </a:lnSpc>
              <a:buFont typeface="Times" pitchFamily="18" charset="0"/>
              <a:buNone/>
            </a:pPr>
            <a:r>
              <a:rPr lang="en-US" sz="2800" kern="0" dirty="0"/>
              <a:t>No safeguards</a:t>
            </a:r>
          </a:p>
        </p:txBody>
      </p:sp>
      <p:sp>
        <p:nvSpPr>
          <p:cNvPr id="30" name="Left Brace 29">
            <a:extLst>
              <a:ext uri="{FF2B5EF4-FFF2-40B4-BE49-F238E27FC236}">
                <a16:creationId xmlns:a16="http://schemas.microsoft.com/office/drawing/2014/main" id="{C1797053-C9BA-1B44-A4E8-A73AD7BEE2D3}"/>
              </a:ext>
            </a:extLst>
          </p:cNvPr>
          <p:cNvSpPr/>
          <p:nvPr/>
        </p:nvSpPr>
        <p:spPr bwMode="auto">
          <a:xfrm>
            <a:off x="3143395" y="963586"/>
            <a:ext cx="514350" cy="2591479"/>
          </a:xfrm>
          <a:prstGeom prst="leftBrace">
            <a:avLst/>
          </a:prstGeom>
          <a:noFill/>
          <a:ln w="38100" cap="flat" cmpd="sng" algn="ctr">
            <a:solidFill>
              <a:schemeClr val="tx1"/>
            </a:solidFill>
            <a:prstDash val="solid"/>
            <a:round/>
            <a:headEnd type="none" w="med" len="med"/>
            <a:tailEnd type="none" w="med" len="med"/>
          </a:ln>
          <a:effectLst/>
        </p:spPr>
        <p:txBody>
          <a:bodyPr rtlCol="0" anchor="ctr"/>
          <a:lstStyle/>
          <a:p>
            <a:pPr algn="ctr"/>
            <a:endParaRPr lang="en-US"/>
          </a:p>
        </p:txBody>
      </p:sp>
      <p:pic>
        <p:nvPicPr>
          <p:cNvPr id="36" name="Check mark" descr="Checkmark">
            <a:extLst>
              <a:ext uri="{FF2B5EF4-FFF2-40B4-BE49-F238E27FC236}">
                <a16:creationId xmlns:a16="http://schemas.microsoft.com/office/drawing/2014/main" id="{1FBC4731-D687-DC48-AA88-1AB669CF203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07653" y="5792983"/>
            <a:ext cx="695579" cy="695579"/>
          </a:xfrm>
          <a:prstGeom prst="rect">
            <a:avLst/>
          </a:prstGeom>
        </p:spPr>
      </p:pic>
      <p:pic>
        <p:nvPicPr>
          <p:cNvPr id="37" name="Check mark" descr="Checkmark">
            <a:extLst>
              <a:ext uri="{FF2B5EF4-FFF2-40B4-BE49-F238E27FC236}">
                <a16:creationId xmlns:a16="http://schemas.microsoft.com/office/drawing/2014/main" id="{A6016C3D-3DBC-1146-8854-4681E1840C8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447816" y="5035481"/>
            <a:ext cx="695579" cy="695579"/>
          </a:xfrm>
          <a:prstGeom prst="rect">
            <a:avLst/>
          </a:prstGeom>
        </p:spPr>
      </p:pic>
      <p:pic>
        <p:nvPicPr>
          <p:cNvPr id="38" name="Picture 37">
            <a:extLst>
              <a:ext uri="{FF2B5EF4-FFF2-40B4-BE49-F238E27FC236}">
                <a16:creationId xmlns:a16="http://schemas.microsoft.com/office/drawing/2014/main" id="{0EC7FA4F-F27C-284E-AC22-175BFB7C67E7}"/>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2128" b="93085" l="2913" r="95146">
                        <a14:foregroundMark x1="32039" y1="7447" x2="60194" y2="6383"/>
                        <a14:foregroundMark x1="41748" y1="2128" x2="51456" y2="2660"/>
                        <a14:foregroundMark x1="40291" y1="27128" x2="33981" y2="34574"/>
                        <a14:foregroundMark x1="3883" y1="23936" x2="6796" y2="29255"/>
                        <a14:foregroundMark x1="14563" y1="37766" x2="14563" y2="60106"/>
                        <a14:foregroundMark x1="95146" y1="29255" x2="86408" y2="32447"/>
                        <a14:foregroundMark x1="33010" y1="93085" x2="68447" y2="92021"/>
                      </a14:backgroundRemoval>
                    </a14:imgEffect>
                  </a14:imgLayer>
                </a14:imgProps>
              </a:ext>
              <a:ext uri="{28A0092B-C50C-407E-A947-70E740481C1C}">
                <a14:useLocalDpi xmlns:a14="http://schemas.microsoft.com/office/drawing/2010/main"/>
              </a:ext>
            </a:extLst>
          </a:blip>
          <a:stretch>
            <a:fillRect/>
          </a:stretch>
        </p:blipFill>
        <p:spPr>
          <a:xfrm>
            <a:off x="1108381" y="3869043"/>
            <a:ext cx="694851" cy="633899"/>
          </a:xfrm>
          <a:prstGeom prst="rect">
            <a:avLst/>
          </a:prstGeom>
        </p:spPr>
      </p:pic>
      <p:pic>
        <p:nvPicPr>
          <p:cNvPr id="42" name="Failure" descr="Close">
            <a:extLst>
              <a:ext uri="{FF2B5EF4-FFF2-40B4-BE49-F238E27FC236}">
                <a16:creationId xmlns:a16="http://schemas.microsoft.com/office/drawing/2014/main" id="{FEA271AA-9B9A-1F4B-BB0E-CEF0295A66FB}"/>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62548" y="4440135"/>
            <a:ext cx="585788" cy="585788"/>
          </a:xfrm>
          <a:prstGeom prst="rect">
            <a:avLst/>
          </a:prstGeom>
        </p:spPr>
      </p:pic>
      <p:pic>
        <p:nvPicPr>
          <p:cNvPr id="15" name="FW - refactor" descr="Flask">
            <a:extLst>
              <a:ext uri="{FF2B5EF4-FFF2-40B4-BE49-F238E27FC236}">
                <a16:creationId xmlns:a16="http://schemas.microsoft.com/office/drawing/2014/main" id="{AF295CDA-F897-3543-A1B6-BA57D318C8DA}"/>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77148" y="3875557"/>
            <a:ext cx="571648" cy="571648"/>
          </a:xfrm>
          <a:prstGeom prst="rect">
            <a:avLst/>
          </a:prstGeom>
        </p:spPr>
      </p:pic>
      <p:pic>
        <p:nvPicPr>
          <p:cNvPr id="46" name="FW - substitute" descr="Flask">
            <a:extLst>
              <a:ext uri="{FF2B5EF4-FFF2-40B4-BE49-F238E27FC236}">
                <a16:creationId xmlns:a16="http://schemas.microsoft.com/office/drawing/2014/main" id="{04E642FE-A388-C248-98C5-6516729ED75D}"/>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76132" y="4425794"/>
            <a:ext cx="571648" cy="571648"/>
          </a:xfrm>
          <a:prstGeom prst="rect">
            <a:avLst/>
          </a:prstGeom>
        </p:spPr>
      </p:pic>
      <p:pic>
        <p:nvPicPr>
          <p:cNvPr id="47" name="FW - safeguards" descr="Flask">
            <a:extLst>
              <a:ext uri="{FF2B5EF4-FFF2-40B4-BE49-F238E27FC236}">
                <a16:creationId xmlns:a16="http://schemas.microsoft.com/office/drawing/2014/main" id="{E2526918-F7EF-C74B-B0E5-11AAA9DB4D86}"/>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76132" y="5052755"/>
            <a:ext cx="571648" cy="571648"/>
          </a:xfrm>
          <a:prstGeom prst="rect">
            <a:avLst/>
          </a:prstGeom>
        </p:spPr>
      </p:pic>
      <p:pic>
        <p:nvPicPr>
          <p:cNvPr id="48" name="FW - speed up" descr="Flask">
            <a:extLst>
              <a:ext uri="{FF2B5EF4-FFF2-40B4-BE49-F238E27FC236}">
                <a16:creationId xmlns:a16="http://schemas.microsoft.com/office/drawing/2014/main" id="{69FB75E0-0093-7D4C-BF52-BA05630C7451}"/>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76132" y="5808999"/>
            <a:ext cx="571648" cy="571648"/>
          </a:xfrm>
          <a:prstGeom prst="rect">
            <a:avLst/>
          </a:prstGeom>
        </p:spPr>
      </p:pic>
    </p:spTree>
    <p:extLst>
      <p:ext uri="{BB962C8B-B14F-4D97-AF65-F5344CB8AC3E}">
        <p14:creationId xmlns:p14="http://schemas.microsoft.com/office/powerpoint/2010/main" val="1962102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VT faculty collabs">
            <a:extLst>
              <a:ext uri="{FF2B5EF4-FFF2-40B4-BE49-F238E27FC236}">
                <a16:creationId xmlns:a16="http://schemas.microsoft.com/office/drawing/2014/main" id="{D9737C71-209F-A246-8BB5-B7D1598EFD4D}"/>
              </a:ext>
            </a:extLst>
          </p:cNvPr>
          <p:cNvGrpSpPr/>
          <p:nvPr/>
        </p:nvGrpSpPr>
        <p:grpSpPr>
          <a:xfrm>
            <a:off x="3851477" y="1071304"/>
            <a:ext cx="2429915" cy="2040904"/>
            <a:chOff x="3851477" y="1071304"/>
            <a:chExt cx="2429915" cy="2040904"/>
          </a:xfrm>
        </p:grpSpPr>
        <p:pic>
          <p:nvPicPr>
            <p:cNvPr id="4" name="Picture 2" descr="https://people.cs.vt.edu/~dongyoon/images/08170028_Dongyoon_small.jpg">
              <a:extLst>
                <a:ext uri="{FF2B5EF4-FFF2-40B4-BE49-F238E27FC236}">
                  <a16:creationId xmlns:a16="http://schemas.microsoft.com/office/drawing/2014/main" id="{74EC0FA2-A8B6-6343-B636-59BB369BDE2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51477" y="1071304"/>
              <a:ext cx="1085198" cy="13756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ancisco Servant">
              <a:extLst>
                <a:ext uri="{FF2B5EF4-FFF2-40B4-BE49-F238E27FC236}">
                  <a16:creationId xmlns:a16="http://schemas.microsoft.com/office/drawing/2014/main" id="{20D50363-16DE-AB45-B407-4E52211A3F9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6014" y="1767670"/>
              <a:ext cx="945378" cy="134453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hank you">
            <a:extLst>
              <a:ext uri="{FF2B5EF4-FFF2-40B4-BE49-F238E27FC236}">
                <a16:creationId xmlns:a16="http://schemas.microsoft.com/office/drawing/2014/main" id="{4B855DD8-CC1F-F44D-9D76-1E303B9A8AF6}"/>
              </a:ext>
            </a:extLst>
          </p:cNvPr>
          <p:cNvSpPr txBox="1">
            <a:spLocks/>
          </p:cNvSpPr>
          <p:nvPr/>
        </p:nvSpPr>
        <p:spPr>
          <a:xfrm>
            <a:off x="29817" y="204287"/>
            <a:ext cx="9114183" cy="792309"/>
          </a:xfrm>
          <a:prstGeom prst="rect">
            <a:avLst/>
          </a:prstGeom>
        </p:spPr>
        <p:txBody>
          <a:bodyPr/>
          <a:lstStyle>
            <a:lvl1pPr algn="l" rtl="0" fontAlgn="base">
              <a:lnSpc>
                <a:spcPct val="90000"/>
              </a:lnSpc>
              <a:spcBef>
                <a:spcPct val="0"/>
              </a:spcBef>
              <a:spcAft>
                <a:spcPct val="0"/>
              </a:spcAft>
              <a:defRPr sz="3200" b="1">
                <a:ln>
                  <a:noFill/>
                </a:ln>
                <a:solidFill>
                  <a:schemeClr val="tx1"/>
                </a:solidFill>
                <a:latin typeface="Calibri" panose="020F0502020204030204" pitchFamily="34" charset="0"/>
                <a:ea typeface="+mj-ea"/>
                <a:cs typeface="Calibri" panose="020F0502020204030204" pitchFamily="34" charset="0"/>
              </a:defRPr>
            </a:lvl1pPr>
            <a:lvl2pPr algn="l" rtl="0" fontAlgn="base">
              <a:lnSpc>
                <a:spcPct val="90000"/>
              </a:lnSpc>
              <a:spcBef>
                <a:spcPct val="0"/>
              </a:spcBef>
              <a:spcAft>
                <a:spcPct val="0"/>
              </a:spcAft>
              <a:defRPr sz="3200" b="1">
                <a:solidFill>
                  <a:schemeClr val="bg1"/>
                </a:solidFill>
                <a:latin typeface="Arial" pitchFamily="34" charset="0"/>
                <a:cs typeface="Arial" pitchFamily="34" charset="0"/>
              </a:defRPr>
            </a:lvl2pPr>
            <a:lvl3pPr algn="l" rtl="0" fontAlgn="base">
              <a:lnSpc>
                <a:spcPct val="90000"/>
              </a:lnSpc>
              <a:spcBef>
                <a:spcPct val="0"/>
              </a:spcBef>
              <a:spcAft>
                <a:spcPct val="0"/>
              </a:spcAft>
              <a:defRPr sz="3200" b="1">
                <a:solidFill>
                  <a:schemeClr val="bg1"/>
                </a:solidFill>
                <a:latin typeface="Arial" pitchFamily="34" charset="0"/>
                <a:cs typeface="Arial" pitchFamily="34" charset="0"/>
              </a:defRPr>
            </a:lvl3pPr>
            <a:lvl4pPr algn="l" rtl="0" fontAlgn="base">
              <a:lnSpc>
                <a:spcPct val="90000"/>
              </a:lnSpc>
              <a:spcBef>
                <a:spcPct val="0"/>
              </a:spcBef>
              <a:spcAft>
                <a:spcPct val="0"/>
              </a:spcAft>
              <a:defRPr sz="3200" b="1">
                <a:solidFill>
                  <a:schemeClr val="bg1"/>
                </a:solidFill>
                <a:latin typeface="Arial" pitchFamily="34" charset="0"/>
                <a:cs typeface="Arial" pitchFamily="34" charset="0"/>
              </a:defRPr>
            </a:lvl4pPr>
            <a:lvl5pPr algn="l" rtl="0" fontAlgn="base">
              <a:lnSpc>
                <a:spcPct val="90000"/>
              </a:lnSpc>
              <a:spcBef>
                <a:spcPct val="0"/>
              </a:spcBef>
              <a:spcAft>
                <a:spcPct val="0"/>
              </a:spcAft>
              <a:defRPr sz="3200" b="1">
                <a:solidFill>
                  <a:schemeClr val="bg1"/>
                </a:solidFill>
                <a:latin typeface="Arial" pitchFamily="34" charset="0"/>
                <a:cs typeface="Arial" pitchFamily="34" charset="0"/>
              </a:defRPr>
            </a:lvl5pPr>
            <a:lvl6pPr marL="457200" algn="l" rtl="0" fontAlgn="base">
              <a:lnSpc>
                <a:spcPct val="90000"/>
              </a:lnSpc>
              <a:spcBef>
                <a:spcPct val="0"/>
              </a:spcBef>
              <a:spcAft>
                <a:spcPct val="0"/>
              </a:spcAft>
              <a:defRPr sz="3200" b="1">
                <a:solidFill>
                  <a:schemeClr val="bg1"/>
                </a:solidFill>
                <a:latin typeface="Arial" pitchFamily="34" charset="0"/>
                <a:cs typeface="Arial" pitchFamily="34" charset="0"/>
              </a:defRPr>
            </a:lvl6pPr>
            <a:lvl7pPr marL="914400" algn="l" rtl="0" fontAlgn="base">
              <a:lnSpc>
                <a:spcPct val="90000"/>
              </a:lnSpc>
              <a:spcBef>
                <a:spcPct val="0"/>
              </a:spcBef>
              <a:spcAft>
                <a:spcPct val="0"/>
              </a:spcAft>
              <a:defRPr sz="3200" b="1">
                <a:solidFill>
                  <a:schemeClr val="bg1"/>
                </a:solidFill>
                <a:latin typeface="Arial" pitchFamily="34" charset="0"/>
                <a:cs typeface="Arial" pitchFamily="34" charset="0"/>
              </a:defRPr>
            </a:lvl7pPr>
            <a:lvl8pPr marL="1371600" algn="l" rtl="0" fontAlgn="base">
              <a:lnSpc>
                <a:spcPct val="90000"/>
              </a:lnSpc>
              <a:spcBef>
                <a:spcPct val="0"/>
              </a:spcBef>
              <a:spcAft>
                <a:spcPct val="0"/>
              </a:spcAft>
              <a:defRPr sz="3200" b="1">
                <a:solidFill>
                  <a:schemeClr val="bg1"/>
                </a:solidFill>
                <a:latin typeface="Arial" pitchFamily="34" charset="0"/>
                <a:cs typeface="Arial" pitchFamily="34" charset="0"/>
              </a:defRPr>
            </a:lvl8pPr>
            <a:lvl9pPr marL="1828800" algn="l" rtl="0" fontAlgn="base">
              <a:lnSpc>
                <a:spcPct val="90000"/>
              </a:lnSpc>
              <a:spcBef>
                <a:spcPct val="0"/>
              </a:spcBef>
              <a:spcAft>
                <a:spcPct val="0"/>
              </a:spcAft>
              <a:defRPr sz="3200" b="1">
                <a:solidFill>
                  <a:schemeClr val="bg1"/>
                </a:solidFill>
                <a:latin typeface="Arial" pitchFamily="34" charset="0"/>
                <a:cs typeface="Arial" pitchFamily="34" charset="0"/>
              </a:defRPr>
            </a:lvl9pPr>
          </a:lstStyle>
          <a:p>
            <a:pPr algn="ctr">
              <a:buClrTx/>
              <a:buSzTx/>
              <a:buFontTx/>
            </a:pPr>
            <a:r>
              <a:rPr lang="en-US" sz="4000" b="0" kern="0"/>
              <a:t>Big thanks to my collaborators!</a:t>
            </a:r>
          </a:p>
        </p:txBody>
      </p:sp>
      <p:pic>
        <p:nvPicPr>
          <p:cNvPr id="10" name="Bradford collabs">
            <a:extLst>
              <a:ext uri="{FF2B5EF4-FFF2-40B4-BE49-F238E27FC236}">
                <a16:creationId xmlns:a16="http://schemas.microsoft.com/office/drawing/2014/main" id="{F9101C1D-6AB3-9C49-825D-50BA08C4E7D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09924" y="5311804"/>
            <a:ext cx="968068" cy="1141853"/>
          </a:xfrm>
          <a:prstGeom prst="rect">
            <a:avLst/>
          </a:prstGeom>
        </p:spPr>
      </p:pic>
      <p:grpSp>
        <p:nvGrpSpPr>
          <p:cNvPr id="35" name="VT student collabs">
            <a:extLst>
              <a:ext uri="{FF2B5EF4-FFF2-40B4-BE49-F238E27FC236}">
                <a16:creationId xmlns:a16="http://schemas.microsoft.com/office/drawing/2014/main" id="{EC3E8E25-4742-1749-ABAD-027518ACE258}"/>
              </a:ext>
            </a:extLst>
          </p:cNvPr>
          <p:cNvGrpSpPr/>
          <p:nvPr/>
        </p:nvGrpSpPr>
        <p:grpSpPr>
          <a:xfrm>
            <a:off x="586788" y="936787"/>
            <a:ext cx="8479901" cy="4068410"/>
            <a:chOff x="586788" y="936787"/>
            <a:chExt cx="8479901" cy="4068410"/>
          </a:xfrm>
        </p:grpSpPr>
        <p:pic>
          <p:nvPicPr>
            <p:cNvPr id="7" name="Picture 6" descr="Christy Coghlan">
              <a:extLst>
                <a:ext uri="{FF2B5EF4-FFF2-40B4-BE49-F238E27FC236}">
                  <a16:creationId xmlns:a16="http://schemas.microsoft.com/office/drawing/2014/main" id="{2B9F5F7F-3066-0544-AFC8-75556D82200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86788" y="936787"/>
              <a:ext cx="760414" cy="9292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C0DBDC3-37C7-934F-8500-9702660AB3F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26495" y="1646074"/>
              <a:ext cx="844922" cy="993629"/>
            </a:xfrm>
            <a:prstGeom prst="rect">
              <a:avLst/>
            </a:prstGeom>
          </p:spPr>
        </p:pic>
        <p:pic>
          <p:nvPicPr>
            <p:cNvPr id="14" name="Picture 13">
              <a:extLst>
                <a:ext uri="{FF2B5EF4-FFF2-40B4-BE49-F238E27FC236}">
                  <a16:creationId xmlns:a16="http://schemas.microsoft.com/office/drawing/2014/main" id="{4BD1824A-7FCB-6B4D-9DB7-ABC327F3B0B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13839" y="2329276"/>
              <a:ext cx="802294" cy="993629"/>
            </a:xfrm>
            <a:prstGeom prst="rect">
              <a:avLst/>
            </a:prstGeom>
          </p:spPr>
        </p:pic>
        <p:pic>
          <p:nvPicPr>
            <p:cNvPr id="12" name="Picture 11">
              <a:extLst>
                <a:ext uri="{FF2B5EF4-FFF2-40B4-BE49-F238E27FC236}">
                  <a16:creationId xmlns:a16="http://schemas.microsoft.com/office/drawing/2014/main" id="{2E376F55-A7C4-B04F-89E9-3FADABBDFDD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18503" y="3757011"/>
              <a:ext cx="1248186" cy="1248186"/>
            </a:xfrm>
            <a:prstGeom prst="rect">
              <a:avLst/>
            </a:prstGeom>
          </p:spPr>
        </p:pic>
        <p:pic>
          <p:nvPicPr>
            <p:cNvPr id="11" name="Picture 10">
              <a:extLst>
                <a:ext uri="{FF2B5EF4-FFF2-40B4-BE49-F238E27FC236}">
                  <a16:creationId xmlns:a16="http://schemas.microsoft.com/office/drawing/2014/main" id="{7FBE5020-0333-F940-8EBB-BFA53130920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531651" y="3264801"/>
              <a:ext cx="1076865" cy="1277791"/>
            </a:xfrm>
            <a:prstGeom prst="rect">
              <a:avLst/>
            </a:prstGeom>
          </p:spPr>
        </p:pic>
        <p:pic>
          <p:nvPicPr>
            <p:cNvPr id="8" name="Picture 7">
              <a:extLst>
                <a:ext uri="{FF2B5EF4-FFF2-40B4-BE49-F238E27FC236}">
                  <a16:creationId xmlns:a16="http://schemas.microsoft.com/office/drawing/2014/main" id="{9F77D58A-59FA-1344-B118-F56DD3141CBC}"/>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702623" y="3670187"/>
              <a:ext cx="1099678" cy="1277791"/>
            </a:xfrm>
            <a:prstGeom prst="rect">
              <a:avLst/>
            </a:prstGeom>
          </p:spPr>
        </p:pic>
        <p:pic>
          <p:nvPicPr>
            <p:cNvPr id="9" name="Picture 8">
              <a:extLst>
                <a:ext uri="{FF2B5EF4-FFF2-40B4-BE49-F238E27FC236}">
                  <a16:creationId xmlns:a16="http://schemas.microsoft.com/office/drawing/2014/main" id="{E6421983-D5B9-6F46-9B3A-6BEB23639E7E}"/>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752987" y="2816489"/>
              <a:ext cx="1148689" cy="947910"/>
            </a:xfrm>
            <a:prstGeom prst="rect">
              <a:avLst/>
            </a:prstGeom>
          </p:spPr>
        </p:pic>
        <p:pic>
          <p:nvPicPr>
            <p:cNvPr id="13" name="Picture 12">
              <a:extLst>
                <a:ext uri="{FF2B5EF4-FFF2-40B4-BE49-F238E27FC236}">
                  <a16:creationId xmlns:a16="http://schemas.microsoft.com/office/drawing/2014/main" id="{05CFAB12-74E1-2F42-A2A8-2A5747B45B6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563445" y="3592456"/>
              <a:ext cx="1141853" cy="1141853"/>
            </a:xfrm>
            <a:prstGeom prst="rect">
              <a:avLst/>
            </a:prstGeom>
          </p:spPr>
        </p:pic>
        <p:pic>
          <p:nvPicPr>
            <p:cNvPr id="22" name="Picture 21">
              <a:extLst>
                <a:ext uri="{FF2B5EF4-FFF2-40B4-BE49-F238E27FC236}">
                  <a16:creationId xmlns:a16="http://schemas.microsoft.com/office/drawing/2014/main" id="{809B0B0E-A556-A245-8631-B0234CF7A634}"/>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716862" y="3014641"/>
              <a:ext cx="935537" cy="1216284"/>
            </a:xfrm>
            <a:prstGeom prst="rect">
              <a:avLst/>
            </a:prstGeom>
          </p:spPr>
        </p:pic>
      </p:grpSp>
      <p:pic>
        <p:nvPicPr>
          <p:cNvPr id="24" name="VT logo" descr="A picture containing drawing&#10;&#10;Description automatically generated">
            <a:extLst>
              <a:ext uri="{FF2B5EF4-FFF2-40B4-BE49-F238E27FC236}">
                <a16:creationId xmlns:a16="http://schemas.microsoft.com/office/drawing/2014/main" id="{A6BCFB8D-0314-4C4B-AEC0-9AEE84F9A60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393958" y="1165857"/>
            <a:ext cx="1881624" cy="777738"/>
          </a:xfrm>
          <a:prstGeom prst="rect">
            <a:avLst/>
          </a:prstGeom>
        </p:spPr>
      </p:pic>
      <p:pic>
        <p:nvPicPr>
          <p:cNvPr id="28" name="IBM logo" descr="A picture containing building&#10;&#10;Description automatically generated">
            <a:extLst>
              <a:ext uri="{FF2B5EF4-FFF2-40B4-BE49-F238E27FC236}">
                <a16:creationId xmlns:a16="http://schemas.microsoft.com/office/drawing/2014/main" id="{44198067-F9B4-7242-A1F6-1266540E4D08}"/>
              </a:ext>
            </a:extLst>
          </p:cNvPr>
          <p:cNvPicPr>
            <a:picLocks noChangeAspect="1"/>
          </p:cNvPicPr>
          <p:nvPr/>
        </p:nvPicPr>
        <p:blipFill>
          <a:blip r:embed="rId16" cstate="email">
            <a:extLst>
              <a:ext uri="{28A0092B-C50C-407E-A947-70E740481C1C}">
                <a14:useLocalDpi xmlns:a14="http://schemas.microsoft.com/office/drawing/2010/main"/>
              </a:ext>
              <a:ext uri="{837473B0-CC2E-450A-ABE3-18F120FF3D39}">
                <a1611:picAttrSrcUrl xmlns:a1611="http://schemas.microsoft.com/office/drawing/2016/11/main" r:id="rId17"/>
              </a:ext>
            </a:extLst>
          </a:blip>
          <a:stretch>
            <a:fillRect/>
          </a:stretch>
        </p:blipFill>
        <p:spPr>
          <a:xfrm>
            <a:off x="136685" y="6088649"/>
            <a:ext cx="1509473" cy="603789"/>
          </a:xfrm>
          <a:prstGeom prst="rect">
            <a:avLst/>
          </a:prstGeom>
        </p:spPr>
      </p:pic>
      <p:pic>
        <p:nvPicPr>
          <p:cNvPr id="31" name="Bradford logo" descr="A sign lit up at night&#10;&#10;Description automatically generated">
            <a:extLst>
              <a:ext uri="{FF2B5EF4-FFF2-40B4-BE49-F238E27FC236}">
                <a16:creationId xmlns:a16="http://schemas.microsoft.com/office/drawing/2014/main" id="{5801C8A2-1C54-E945-9749-AD9608BADFC0}"/>
              </a:ext>
            </a:extLst>
          </p:cNvPr>
          <p:cNvPicPr>
            <a:picLocks noChangeAspect="1"/>
          </p:cNvPicPr>
          <p:nvPr/>
        </p:nvPicPr>
        <p:blipFill>
          <a:blip r:embed="rId18" cstate="email">
            <a:extLst>
              <a:ext uri="{28A0092B-C50C-407E-A947-70E740481C1C}">
                <a14:useLocalDpi xmlns:a14="http://schemas.microsoft.com/office/drawing/2010/main"/>
              </a:ext>
              <a:ext uri="{837473B0-CC2E-450A-ABE3-18F120FF3D39}">
                <a1611:picAttrSrcUrl xmlns:a1611="http://schemas.microsoft.com/office/drawing/2016/11/main" r:id="rId19"/>
              </a:ext>
            </a:extLst>
          </a:blip>
          <a:stretch>
            <a:fillRect/>
          </a:stretch>
        </p:blipFill>
        <p:spPr>
          <a:xfrm>
            <a:off x="7001420" y="5745543"/>
            <a:ext cx="2005895" cy="401179"/>
          </a:xfrm>
          <a:prstGeom prst="rect">
            <a:avLst/>
          </a:prstGeom>
        </p:spPr>
      </p:pic>
      <p:grpSp>
        <p:nvGrpSpPr>
          <p:cNvPr id="5" name="Provenance collabs">
            <a:extLst>
              <a:ext uri="{FF2B5EF4-FFF2-40B4-BE49-F238E27FC236}">
                <a16:creationId xmlns:a16="http://schemas.microsoft.com/office/drawing/2014/main" id="{EC58B940-106C-E446-A42F-B522551E063E}"/>
              </a:ext>
            </a:extLst>
          </p:cNvPr>
          <p:cNvGrpSpPr/>
          <p:nvPr/>
        </p:nvGrpSpPr>
        <p:grpSpPr>
          <a:xfrm>
            <a:off x="802506" y="4986137"/>
            <a:ext cx="2739641" cy="1615660"/>
            <a:chOff x="840977" y="5101775"/>
            <a:chExt cx="2739641" cy="1615660"/>
          </a:xfrm>
        </p:grpSpPr>
        <p:pic>
          <p:nvPicPr>
            <p:cNvPr id="20" name="Picture 19">
              <a:extLst>
                <a:ext uri="{FF2B5EF4-FFF2-40B4-BE49-F238E27FC236}">
                  <a16:creationId xmlns:a16="http://schemas.microsoft.com/office/drawing/2014/main" id="{6197E631-7F7C-0846-8AB4-ABEA287E2A8D}"/>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840977" y="5101775"/>
              <a:ext cx="871809" cy="871809"/>
            </a:xfrm>
            <a:prstGeom prst="rect">
              <a:avLst/>
            </a:prstGeom>
          </p:spPr>
        </p:pic>
        <p:pic>
          <p:nvPicPr>
            <p:cNvPr id="21" name="Picture 20">
              <a:extLst>
                <a:ext uri="{FF2B5EF4-FFF2-40B4-BE49-F238E27FC236}">
                  <a16:creationId xmlns:a16="http://schemas.microsoft.com/office/drawing/2014/main" id="{0AEDC20B-DCA0-1243-9C5A-C8FBA67C3942}"/>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709387" y="5352210"/>
              <a:ext cx="1026339" cy="910150"/>
            </a:xfrm>
            <a:prstGeom prst="rect">
              <a:avLst/>
            </a:prstGeom>
          </p:spPr>
        </p:pic>
        <p:pic>
          <p:nvPicPr>
            <p:cNvPr id="2" name="Picture 1">
              <a:extLst>
                <a:ext uri="{FF2B5EF4-FFF2-40B4-BE49-F238E27FC236}">
                  <a16:creationId xmlns:a16="http://schemas.microsoft.com/office/drawing/2014/main" id="{A3A53387-F0CF-BA45-8736-CCC94038F16B}"/>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670468" y="5807285"/>
              <a:ext cx="910150" cy="910150"/>
            </a:xfrm>
            <a:prstGeom prst="rect">
              <a:avLst/>
            </a:prstGeom>
          </p:spPr>
        </p:pic>
      </p:grpSp>
      <p:grpSp>
        <p:nvGrpSpPr>
          <p:cNvPr id="25" name="GraphQL collabs">
            <a:extLst>
              <a:ext uri="{FF2B5EF4-FFF2-40B4-BE49-F238E27FC236}">
                <a16:creationId xmlns:a16="http://schemas.microsoft.com/office/drawing/2014/main" id="{6CD27BA0-1FDA-9C4E-AA9F-646EA0107978}"/>
              </a:ext>
            </a:extLst>
          </p:cNvPr>
          <p:cNvGrpSpPr/>
          <p:nvPr/>
        </p:nvGrpSpPr>
        <p:grpSpPr>
          <a:xfrm>
            <a:off x="141381" y="3557894"/>
            <a:ext cx="4795294" cy="2300052"/>
            <a:chOff x="141381" y="3557894"/>
            <a:chExt cx="4795294" cy="2300052"/>
          </a:xfrm>
        </p:grpSpPr>
        <p:pic>
          <p:nvPicPr>
            <p:cNvPr id="23" name="Picture 22">
              <a:extLst>
                <a:ext uri="{FF2B5EF4-FFF2-40B4-BE49-F238E27FC236}">
                  <a16:creationId xmlns:a16="http://schemas.microsoft.com/office/drawing/2014/main" id="{C54E13F1-7214-294E-A62A-A6F8D2CB75E9}"/>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906516" y="4827787"/>
              <a:ext cx="1030159" cy="1030159"/>
            </a:xfrm>
            <a:prstGeom prst="rect">
              <a:avLst/>
            </a:prstGeom>
          </p:spPr>
        </p:pic>
        <p:pic>
          <p:nvPicPr>
            <p:cNvPr id="19" name="Picture 18">
              <a:extLst>
                <a:ext uri="{FF2B5EF4-FFF2-40B4-BE49-F238E27FC236}">
                  <a16:creationId xmlns:a16="http://schemas.microsoft.com/office/drawing/2014/main" id="{38756B31-E3FF-394E-A9A5-DB3BEEE74158}"/>
                </a:ext>
              </a:extLst>
            </p:cNvPr>
            <p:cNvPicPr>
              <a:picLocks noChangeAspect="1"/>
            </p:cNvPicPr>
            <p:nvPr/>
          </p:nvPicPr>
          <p:blipFill>
            <a:blip r:embed="rId24"/>
            <a:stretch>
              <a:fillRect/>
            </a:stretch>
          </p:blipFill>
          <p:spPr>
            <a:xfrm>
              <a:off x="3010868" y="4385559"/>
              <a:ext cx="1030233" cy="1030233"/>
            </a:xfrm>
            <a:prstGeom prst="rect">
              <a:avLst/>
            </a:prstGeom>
          </p:spPr>
        </p:pic>
        <p:pic>
          <p:nvPicPr>
            <p:cNvPr id="17" name="Picture 16">
              <a:extLst>
                <a:ext uri="{FF2B5EF4-FFF2-40B4-BE49-F238E27FC236}">
                  <a16:creationId xmlns:a16="http://schemas.microsoft.com/office/drawing/2014/main" id="{680CEF65-A16E-CB4B-82AA-194ADCA4B40B}"/>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077381" y="3780359"/>
              <a:ext cx="910150" cy="910150"/>
            </a:xfrm>
            <a:prstGeom prst="rect">
              <a:avLst/>
            </a:prstGeom>
          </p:spPr>
        </p:pic>
        <p:pic>
          <p:nvPicPr>
            <p:cNvPr id="18" name="Picture 17">
              <a:extLst>
                <a:ext uri="{FF2B5EF4-FFF2-40B4-BE49-F238E27FC236}">
                  <a16:creationId xmlns:a16="http://schemas.microsoft.com/office/drawing/2014/main" id="{A091C2EC-2730-B24E-9F50-D4ADCEB0CADC}"/>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2003014" y="4023606"/>
              <a:ext cx="1030233" cy="1030233"/>
            </a:xfrm>
            <a:prstGeom prst="rect">
              <a:avLst/>
            </a:prstGeom>
          </p:spPr>
        </p:pic>
        <p:pic>
          <p:nvPicPr>
            <p:cNvPr id="16" name="Picture 15">
              <a:extLst>
                <a:ext uri="{FF2B5EF4-FFF2-40B4-BE49-F238E27FC236}">
                  <a16:creationId xmlns:a16="http://schemas.microsoft.com/office/drawing/2014/main" id="{DAA5268E-E1B3-4848-A5E4-126440209646}"/>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41381" y="3557894"/>
              <a:ext cx="947910" cy="947910"/>
            </a:xfrm>
            <a:prstGeom prst="rect">
              <a:avLst/>
            </a:prstGeom>
          </p:spPr>
        </p:pic>
      </p:grpSp>
    </p:spTree>
    <p:extLst>
      <p:ext uri="{BB962C8B-B14F-4D97-AF65-F5344CB8AC3E}">
        <p14:creationId xmlns:p14="http://schemas.microsoft.com/office/powerpoint/2010/main" val="2928623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3731304-4C04-3849-9B3C-6A4DAD0CF245}"/>
              </a:ext>
            </a:extLst>
          </p:cNvPr>
          <p:cNvGraphicFramePr/>
          <p:nvPr/>
        </p:nvGraphicFramePr>
        <p:xfrm>
          <a:off x="126618" y="224589"/>
          <a:ext cx="8120743" cy="6128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Measuring">
            <a:extLst>
              <a:ext uri="{FF2B5EF4-FFF2-40B4-BE49-F238E27FC236}">
                <a16:creationId xmlns:a16="http://schemas.microsoft.com/office/drawing/2014/main" id="{F951A96D-E224-9A40-AA76-7508A778079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6200000">
            <a:off x="4364539" y="3475960"/>
            <a:ext cx="1773611" cy="353957"/>
          </a:xfrm>
          <a:prstGeom prst="rect">
            <a:avLst/>
          </a:prstGeom>
        </p:spPr>
      </p:pic>
      <p:pic>
        <p:nvPicPr>
          <p:cNvPr id="6" name="Software">
            <a:extLst>
              <a:ext uri="{FF2B5EF4-FFF2-40B4-BE49-F238E27FC236}">
                <a16:creationId xmlns:a16="http://schemas.microsoft.com/office/drawing/2014/main" id="{B075C064-AAF3-A747-B54A-70E4EAF69586}"/>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rcRect t="15672" b="8243"/>
          <a:stretch/>
        </p:blipFill>
        <p:spPr>
          <a:xfrm>
            <a:off x="2920254" y="2766133"/>
            <a:ext cx="2331091" cy="1773610"/>
          </a:xfrm>
          <a:prstGeom prst="rect">
            <a:avLst/>
          </a:prstGeom>
        </p:spPr>
      </p:pic>
      <p:pic>
        <p:nvPicPr>
          <p:cNvPr id="7" name="Insecure">
            <a:extLst>
              <a:ext uri="{FF2B5EF4-FFF2-40B4-BE49-F238E27FC236}">
                <a16:creationId xmlns:a16="http://schemas.microsoft.com/office/drawing/2014/main" id="{31F20068-9BCA-5E48-B6E3-A527195BD8B8}"/>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4348" b="96522" l="5822" r="93836">
                        <a14:foregroundMark x1="48630" y1="9130" x2="14041" y2="82609"/>
                        <a14:foregroundMark x1="14041" y1="82609" x2="76370" y2="95652"/>
                        <a14:foregroundMark x1="76370" y1="95652" x2="55479" y2="16522"/>
                        <a14:foregroundMark x1="55479" y1="16522" x2="48630" y2="91739"/>
                        <a14:foregroundMark x1="685" y1="96522" x2="75000" y2="96522"/>
                        <a14:foregroundMark x1="75000" y1="96522" x2="93836" y2="93478"/>
                        <a14:foregroundMark x1="5822" y1="89565" x2="77740" y2="94348"/>
                        <a14:foregroundMark x1="46918" y1="4348" x2="52740" y2="4348"/>
                      </a14:backgroundRemoval>
                    </a14:imgEffect>
                  </a14:imgLayer>
                </a14:imgProps>
              </a:ext>
              <a:ext uri="{28A0092B-C50C-407E-A947-70E740481C1C}">
                <a14:useLocalDpi xmlns:a14="http://schemas.microsoft.com/office/drawing/2010/main"/>
              </a:ext>
            </a:extLst>
          </a:blip>
          <a:stretch>
            <a:fillRect/>
          </a:stretch>
        </p:blipFill>
        <p:spPr>
          <a:xfrm>
            <a:off x="3690871" y="4611173"/>
            <a:ext cx="896758" cy="706730"/>
          </a:xfrm>
          <a:prstGeom prst="rect">
            <a:avLst/>
          </a:prstGeom>
        </p:spPr>
      </p:pic>
      <p:pic>
        <p:nvPicPr>
          <p:cNvPr id="9" name="Server" descr="Image result for server clipart">
            <a:extLst>
              <a:ext uri="{FF2B5EF4-FFF2-40B4-BE49-F238E27FC236}">
                <a16:creationId xmlns:a16="http://schemas.microsoft.com/office/drawing/2014/main" id="{BCA762E9-A6F6-224B-9431-81EBA82AEBF1}"/>
              </a:ext>
            </a:extLst>
          </p:cNvPr>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3943" b="98566" l="1667" r="95000">
                        <a14:foregroundMark x1="32222" y1="27240" x2="32222" y2="27240"/>
                        <a14:foregroundMark x1="44444" y1="15412" x2="44444" y2="15412"/>
                        <a14:foregroundMark x1="58889" y1="10753" x2="20000" y2="63082"/>
                        <a14:foregroundMark x1="20000" y1="63082" x2="20000" y2="68100"/>
                        <a14:foregroundMark x1="11667" y1="24731" x2="46667" y2="9677"/>
                        <a14:foregroundMark x1="46667" y1="9677" x2="79444" y2="10036"/>
                        <a14:foregroundMark x1="61111" y1="4301" x2="82778" y2="8244"/>
                        <a14:foregroundMark x1="81667" y1="24731" x2="81667" y2="54480"/>
                        <a14:foregroundMark x1="81667" y1="54480" x2="58333" y2="78136"/>
                        <a14:foregroundMark x1="58333" y1="78136" x2="14444" y2="76703"/>
                        <a14:foregroundMark x1="14444" y1="76703" x2="61667" y2="80645"/>
                        <a14:foregroundMark x1="61667" y1="80645" x2="81111" y2="53047"/>
                        <a14:foregroundMark x1="81111" y1="53047" x2="84444" y2="24731"/>
                        <a14:foregroundMark x1="84444" y1="24731" x2="29444" y2="70968"/>
                        <a14:foregroundMark x1="29444" y1="70968" x2="18730" y2="93589"/>
                        <a14:foregroundMark x1="51068" y1="94414" x2="58333" y2="93907"/>
                        <a14:foregroundMark x1="25514" y1="96196" x2="25792" y2="96177"/>
                        <a14:foregroundMark x1="58333" y1="93907" x2="73333" y2="83871"/>
                        <a14:foregroundMark x1="1707" y1="87455" x2="8889" y2="22581"/>
                        <a14:foregroundMark x1="1667" y1="87814" x2="1707" y2="87455"/>
                        <a14:foregroundMark x1="87778" y1="16129" x2="95000" y2="64875"/>
                        <a14:foregroundMark x1="38333" y1="96774" x2="50000" y2="97491"/>
                        <a14:foregroundMark x1="51667" y1="98566" x2="42222" y2="98566"/>
                        <a14:backgroundMark x1="11667" y1="98566" x2="11667" y2="98566"/>
                        <a14:backgroundMark x1="12778" y1="98566" x2="22222" y2="99283"/>
                        <a14:backgroundMark x1="1667" y1="97849" x2="556" y2="93907"/>
                        <a14:backgroundMark x1="0" y1="87455" x2="0" y2="87455"/>
                        <a14:backgroundMark x1="0" y1="91398" x2="0" y2="87814"/>
                        <a14:backgroundMark x1="23333" y1="98566" x2="35908" y2="99084"/>
                        <a14:backgroundMark x1="1111" y1="91756" x2="556" y2="81004"/>
                      </a14:backgroundRemoval>
                    </a14:imgEffect>
                  </a14:imgLayer>
                </a14:imgProps>
              </a:ext>
              <a:ext uri="{28A0092B-C50C-407E-A947-70E740481C1C}">
                <a14:useLocalDpi xmlns:a14="http://schemas.microsoft.com/office/drawing/2010/main"/>
              </a:ext>
            </a:extLst>
          </a:blip>
          <a:srcRect/>
          <a:stretch>
            <a:fillRect/>
          </a:stretch>
        </p:blipFill>
        <p:spPr bwMode="auto">
          <a:xfrm>
            <a:off x="7129358" y="913065"/>
            <a:ext cx="845754" cy="1306220"/>
          </a:xfrm>
          <a:prstGeom prst="rect">
            <a:avLst/>
          </a:prstGeom>
          <a:noFill/>
          <a:extLst>
            <a:ext uri="{909E8E84-426E-40DD-AFC4-6F175D3DCCD1}">
              <a14:hiddenFill xmlns:a14="http://schemas.microsoft.com/office/drawing/2010/main">
                <a:solidFill>
                  <a:srgbClr val="FFFFFF"/>
                </a:solidFill>
              </a14:hiddenFill>
            </a:ext>
          </a:extLst>
        </p:spPr>
      </p:pic>
      <p:pic>
        <p:nvPicPr>
          <p:cNvPr id="10" name="Fire" descr="Image result for cartoon flames">
            <a:extLst>
              <a:ext uri="{FF2B5EF4-FFF2-40B4-BE49-F238E27FC236}">
                <a16:creationId xmlns:a16="http://schemas.microsoft.com/office/drawing/2014/main" id="{CE892A93-7992-2045-A86C-E1101232E476}"/>
              </a:ext>
            </a:extLst>
          </p:cNvPr>
          <p:cNvPicPr>
            <a:picLocks noChangeAspect="1" noChangeArrowheads="1"/>
          </p:cNvPicPr>
          <p:nvPr/>
        </p:nvPicPr>
        <p:blipFill>
          <a:blip r:embed="rId15" cstate="email">
            <a:extLst>
              <a:ext uri="{BEBA8EAE-BF5A-486C-A8C5-ECC9F3942E4B}">
                <a14:imgProps xmlns:a14="http://schemas.microsoft.com/office/drawing/2010/main">
                  <a14:imgLayer r:embed="rId16">
                    <a14:imgEffect>
                      <a14:backgroundRemoval t="6009" b="89700" l="9722" r="89815">
                        <a14:foregroundMark x1="43056" y1="10300" x2="43056" y2="10300"/>
                        <a14:foregroundMark x1="40278" y1="6009" x2="40278" y2="6009"/>
                        <a14:foregroundMark x1="17130" y1="47210" x2="17130" y2="47210"/>
                        <a14:foregroundMark x1="18981" y1="39914" x2="18981" y2="39914"/>
                        <a14:foregroundMark x1="19444" y1="43348" x2="19444" y2="43348"/>
                        <a14:foregroundMark x1="67593" y1="26609" x2="67593" y2="26609"/>
                        <a14:foregroundMark x1="78704" y1="56652" x2="78704" y2="56652"/>
                        <a14:foregroundMark x1="79630" y1="71674" x2="79630" y2="71674"/>
                        <a14:foregroundMark x1="18056" y1="75107" x2="18056" y2="75107"/>
                        <a14:foregroundMark x1="18981" y1="55794" x2="18981" y2="55794"/>
                        <a14:foregroundMark x1="36574" y1="27039" x2="37963" y2="24034"/>
                      </a14:backgroundRemoval>
                    </a14:imgEffect>
                  </a14:imgLayer>
                </a14:imgProps>
              </a:ext>
              <a:ext uri="{28A0092B-C50C-407E-A947-70E740481C1C}">
                <a14:useLocalDpi xmlns:a14="http://schemas.microsoft.com/office/drawing/2010/main"/>
              </a:ext>
            </a:extLst>
          </a:blip>
          <a:srcRect/>
          <a:stretch>
            <a:fillRect/>
          </a:stretch>
        </p:blipFill>
        <p:spPr bwMode="auto">
          <a:xfrm>
            <a:off x="7362851" y="592955"/>
            <a:ext cx="1088537" cy="1174209"/>
          </a:xfrm>
          <a:prstGeom prst="rect">
            <a:avLst/>
          </a:prstGeom>
          <a:noFill/>
          <a:extLst>
            <a:ext uri="{909E8E84-426E-40DD-AFC4-6F175D3DCCD1}">
              <a14:hiddenFill xmlns:a14="http://schemas.microsoft.com/office/drawing/2010/main">
                <a:solidFill>
                  <a:srgbClr val="FFFFFF"/>
                </a:solidFill>
              </a14:hiddenFill>
            </a:ext>
          </a:extLst>
        </p:spPr>
      </p:pic>
      <p:pic>
        <p:nvPicPr>
          <p:cNvPr id="12" name="Insecure">
            <a:extLst>
              <a:ext uri="{FF2B5EF4-FFF2-40B4-BE49-F238E27FC236}">
                <a16:creationId xmlns:a16="http://schemas.microsoft.com/office/drawing/2014/main" id="{D4216168-B407-4743-880D-80D709211C4A}"/>
              </a:ext>
            </a:extLst>
          </p:cNvPr>
          <p:cNvPicPr>
            <a:picLocks noChangeAspect="1"/>
          </p:cNvPicPr>
          <p:nvPr/>
        </p:nvPicPr>
        <p:blipFill>
          <a:blip r:embed="rId11" cstate="email">
            <a:extLst>
              <a:ext uri="{BEBA8EAE-BF5A-486C-A8C5-ECC9F3942E4B}">
                <a14:imgProps xmlns:a14="http://schemas.microsoft.com/office/drawing/2010/main">
                  <a14:imgLayer r:embed="rId17">
                    <a14:imgEffect>
                      <a14:backgroundRemoval t="4348" b="96522" l="5822" r="93836">
                        <a14:foregroundMark x1="48630" y1="9130" x2="14041" y2="82609"/>
                        <a14:foregroundMark x1="14041" y1="82609" x2="76370" y2="95652"/>
                        <a14:foregroundMark x1="76370" y1="95652" x2="55479" y2="16522"/>
                        <a14:foregroundMark x1="55479" y1="16522" x2="48630" y2="91739"/>
                        <a14:foregroundMark x1="685" y1="96522" x2="75000" y2="96522"/>
                        <a14:foregroundMark x1="75000" y1="96522" x2="93836" y2="93478"/>
                        <a14:foregroundMark x1="5822" y1="89565" x2="77740" y2="94348"/>
                        <a14:foregroundMark x1="46918" y1="4348" x2="52740" y2="4348"/>
                      </a14:backgroundRemoval>
                    </a14:imgEffect>
                  </a14:imgLayer>
                </a14:imgProps>
              </a:ext>
              <a:ext uri="{28A0092B-C50C-407E-A947-70E740481C1C}">
                <a14:useLocalDpi xmlns:a14="http://schemas.microsoft.com/office/drawing/2010/main"/>
              </a:ext>
            </a:extLst>
          </a:blip>
          <a:stretch>
            <a:fillRect/>
          </a:stretch>
        </p:blipFill>
        <p:spPr>
          <a:xfrm>
            <a:off x="6115854" y="1060434"/>
            <a:ext cx="896758" cy="706730"/>
          </a:xfrm>
          <a:prstGeom prst="rect">
            <a:avLst/>
          </a:prstGeom>
        </p:spPr>
      </p:pic>
      <p:pic>
        <p:nvPicPr>
          <p:cNvPr id="13" name="Hacker" descr="Image result for cartoon hacker clipart">
            <a:extLst>
              <a:ext uri="{FF2B5EF4-FFF2-40B4-BE49-F238E27FC236}">
                <a16:creationId xmlns:a16="http://schemas.microsoft.com/office/drawing/2014/main" id="{28CA60EC-E923-1641-A85F-70920A59370C}"/>
              </a:ext>
            </a:extLst>
          </p:cNvPr>
          <p:cNvPicPr>
            <a:picLocks noChangeAspect="1" noChangeArrowheads="1"/>
          </p:cNvPicPr>
          <p:nvPr/>
        </p:nvPicPr>
        <p:blipFill rotWithShape="1">
          <a:blip r:embed="rId18" cstate="email">
            <a:duotone>
              <a:prstClr val="black"/>
              <a:schemeClr val="tx2">
                <a:tint val="45000"/>
                <a:satMod val="400000"/>
              </a:schemeClr>
            </a:duotone>
            <a:extLst>
              <a:ext uri="{BEBA8EAE-BF5A-486C-A8C5-ECC9F3942E4B}">
                <a14:imgProps xmlns:a14="http://schemas.microsoft.com/office/drawing/2010/main">
                  <a14:imgLayer r:embed="rId19">
                    <a14:imgEffect>
                      <a14:backgroundRemoval t="0" b="100000" l="0" r="100000">
                        <a14:foregroundMark x1="53846" y1="26389" x2="53846" y2="26389"/>
                        <a14:foregroundMark x1="42308" y1="38889" x2="42308" y2="38889"/>
                        <a14:foregroundMark x1="53846" y1="37500" x2="53846" y2="37500"/>
                        <a14:foregroundMark x1="36538" y1="37500" x2="36538" y2="37500"/>
                        <a14:foregroundMark x1="53846" y1="37500" x2="53846" y2="37500"/>
                        <a14:foregroundMark x1="75000" y1="44444" x2="75000" y2="44444"/>
                        <a14:foregroundMark x1="23077" y1="45833" x2="25000" y2="47222"/>
                        <a14:foregroundMark x1="17308" y1="70833" x2="13462" y2="77778"/>
                        <a14:foregroundMark x1="19231" y1="66667" x2="19231" y2="68056"/>
                        <a14:foregroundMark x1="26923" y1="56944" x2="21154" y2="63889"/>
                        <a14:foregroundMark x1="25000" y1="77778" x2="46154" y2="76389"/>
                        <a14:foregroundMark x1="23077" y1="41667" x2="23077" y2="41667"/>
                        <a14:foregroundMark x1="38462" y1="40278" x2="38462" y2="40278"/>
                        <a14:foregroundMark x1="34615" y1="81944" x2="32692" y2="81944"/>
                        <a14:foregroundMark x1="71154" y1="80556" x2="69231" y2="80556"/>
                        <a14:foregroundMark x1="38462" y1="38889" x2="38462" y2="38889"/>
                        <a14:foregroundMark x1="59615" y1="37500" x2="59615" y2="37500"/>
                        <a14:foregroundMark x1="48077" y1="34722" x2="48077" y2="34722"/>
                        <a14:foregroundMark x1="48077" y1="37500" x2="48077" y2="37500"/>
                        <a14:foregroundMark x1="46154" y1="37500" x2="46154" y2="37500"/>
                        <a14:foregroundMark x1="25000" y1="40278" x2="25000" y2="40278"/>
                        <a14:foregroundMark x1="23077" y1="91667" x2="28846" y2="91667"/>
                        <a14:foregroundMark x1="71154" y1="90278" x2="75000" y2="91667"/>
                        <a14:foregroundMark x1="26923" y1="93056" x2="48077" y2="91667"/>
                        <a14:foregroundMark x1="51923" y1="87500" x2="71154" y2="87500"/>
                        <a14:foregroundMark x1="25000" y1="69444" x2="25000" y2="68056"/>
                        <a14:foregroundMark x1="21154" y1="65278" x2="26923" y2="65278"/>
                        <a14:foregroundMark x1="25000" y1="65278" x2="21154" y2="65278"/>
                        <a14:foregroundMark x1="42308" y1="81944" x2="73077" y2="81944"/>
                        <a14:foregroundMark x1="26923" y1="66667" x2="23077" y2="70833"/>
                        <a14:backgroundMark x1="30769" y1="43056" x2="30769" y2="43056"/>
                        <a14:backgroundMark x1="23077" y1="50000" x2="23077" y2="50000"/>
                        <a14:backgroundMark x1="25000" y1="51389" x2="25000" y2="51389"/>
                        <a14:backgroundMark x1="25000" y1="50000" x2="21154" y2="50000"/>
                        <a14:backgroundMark x1="23077" y1="48611" x2="26923" y2="50000"/>
                        <a14:backgroundMark x1="17308" y1="69444" x2="17308" y2="69444"/>
                        <a14:backgroundMark x1="48077" y1="34722" x2="48077" y2="34722"/>
                        <a14:backgroundMark x1="48077" y1="37500" x2="48077" y2="37500"/>
                        <a14:backgroundMark x1="69231" y1="88889" x2="73077" y2="88889"/>
                      </a14:backgroundRemoval>
                    </a14:imgEffect>
                  </a14:imgLayer>
                </a14:imgProps>
              </a:ext>
              <a:ext uri="{28A0092B-C50C-407E-A947-70E740481C1C}">
                <a14:useLocalDpi xmlns:a14="http://schemas.microsoft.com/office/drawing/2010/main"/>
              </a:ext>
            </a:extLst>
          </a:blip>
          <a:srcRect/>
          <a:stretch/>
        </p:blipFill>
        <p:spPr bwMode="auto">
          <a:xfrm>
            <a:off x="5110312" y="883502"/>
            <a:ext cx="994934" cy="11742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5A1BE8E-E150-044C-BC6A-14A685E6EBC5}"/>
              </a:ext>
            </a:extLst>
          </p:cNvPr>
          <p:cNvSpPr/>
          <p:nvPr/>
        </p:nvSpPr>
        <p:spPr>
          <a:xfrm>
            <a:off x="126618" y="192504"/>
            <a:ext cx="4229812" cy="698012"/>
          </a:xfrm>
          <a:prstGeom prst="rect">
            <a:avLst/>
          </a:prstGeom>
        </p:spPr>
        <p:txBody>
          <a:bodyPr wrap="none">
            <a:spAutoFit/>
          </a:bodyPr>
          <a:lstStyle/>
          <a:p>
            <a:r>
              <a:rPr lang="en-US" sz="4800" b="1" dirty="0">
                <a:latin typeface="Calibri" panose="020F0502020204030204" pitchFamily="34" charset="0"/>
                <a:cs typeface="Calibri" panose="020F0502020204030204" pitchFamily="34" charset="0"/>
              </a:rPr>
              <a:t>Closing remarks</a:t>
            </a:r>
          </a:p>
        </p:txBody>
      </p:sp>
      <p:pic>
        <p:nvPicPr>
          <p:cNvPr id="19" name="Shield" descr="A picture containing drawing, mug, food, clock&#10;&#10;Description automatically generated">
            <a:extLst>
              <a:ext uri="{FF2B5EF4-FFF2-40B4-BE49-F238E27FC236}">
                <a16:creationId xmlns:a16="http://schemas.microsoft.com/office/drawing/2014/main" id="{3F6584E8-8BA4-6848-AE8D-111986A53FBB}"/>
              </a:ext>
            </a:extLst>
          </p:cNvPr>
          <p:cNvPicPr>
            <a:picLocks noChangeAspect="1"/>
          </p:cNvPicPr>
          <p:nvPr/>
        </p:nvPicPr>
        <p:blipFill rotWithShape="1">
          <a:blip r:embed="rId20" cstate="email">
            <a:alphaModFix amt="85000"/>
            <a:extLst>
              <a:ext uri="{BEBA8EAE-BF5A-486C-A8C5-ECC9F3942E4B}">
                <a14:imgProps xmlns:a14="http://schemas.microsoft.com/office/drawing/2010/main">
                  <a14:imgLayer r:embed="rId21">
                    <a14:imgEffect>
                      <a14:backgroundRemoval t="0" b="97493" l="1417" r="89946">
                        <a14:foregroundMark x1="2429" y1="6485" x2="2767" y2="54278"/>
                        <a14:foregroundMark x1="2767" y1="54278" x2="16937" y2="73460"/>
                        <a14:foregroundMark x1="16937" y1="73460" x2="43725" y2="90409"/>
                        <a14:foregroundMark x1="43725" y1="90409" x2="69298" y2="79292"/>
                        <a14:foregroundMark x1="69298" y1="79292" x2="89271" y2="62725"/>
                        <a14:foregroundMark x1="89271" y1="62725" x2="86235" y2="13515"/>
                        <a14:foregroundMark x1="86235" y1="13515" x2="68489" y2="3815"/>
                        <a14:foregroundMark x1="27530" y1="490" x2="22402" y2="54"/>
                        <a14:foregroundMark x1="27463" y1="490" x2="28205" y2="545"/>
                        <a14:foregroundMark x1="14912" y1="4087" x2="7152" y2="8283"/>
                        <a14:foregroundMark x1="20918" y1="872" x2="20310" y2="1199"/>
                        <a14:foregroundMark x1="7152" y1="8283" x2="1417" y2="18038"/>
                        <a14:foregroundMark x1="1417" y1="18038" x2="1417" y2="17766"/>
                        <a14:foregroundMark x1="31377" y1="4850" x2="34885" y2="4905"/>
                        <a14:foregroundMark x1="13900" y1="4469" x2="31242" y2="4850"/>
                        <a14:foregroundMark x1="34885" y1="4905" x2="37045" y2="4578"/>
                        <a14:foregroundMark x1="73819" y1="3215" x2="76788" y2="4087"/>
                        <a14:foregroundMark x1="76788" y1="4087" x2="80297" y2="6104"/>
                        <a14:foregroundMark x1="40823" y1="6921" x2="60796" y2="7684"/>
                        <a14:foregroundMark x1="44332" y1="9700" x2="46356" y2="53624"/>
                        <a14:foregroundMark x1="4453" y1="44796" x2="38866" y2="45177"/>
                        <a14:foregroundMark x1="38866" y1="45177" x2="68826" y2="43542"/>
                        <a14:foregroundMark x1="68826" y1="43542" x2="79757" y2="43542"/>
                        <a14:foregroundMark x1="42848" y1="50409" x2="48313" y2="89482"/>
                        <a14:foregroundMark x1="63833" y1="83433" x2="51215" y2="88283"/>
                        <a14:foregroundMark x1="51215" y1="88283" x2="35965" y2="90300"/>
                        <a14:foregroundMark x1="35965" y1="90300" x2="23887" y2="85014"/>
                        <a14:foregroundMark x1="23887" y1="85014" x2="13833" y2="76022"/>
                        <a14:foregroundMark x1="13833" y1="76022" x2="4453" y2="51226"/>
                        <a14:foregroundMark x1="35358" y1="93134" x2="48516" y2="96839"/>
                        <a14:foregroundMark x1="8435" y1="75422" x2="18893" y2="83433"/>
                        <a14:foregroundMark x1="12213" y1="3815" x2="26046" y2="4305"/>
                        <a14:foregroundMark x1="26046" y1="4305" x2="39879" y2="3978"/>
                        <a14:foregroundMark x1="39879" y1="3978" x2="52092" y2="5014"/>
                        <a14:foregroundMark x1="12078" y1="3706" x2="27395" y2="3978"/>
                        <a14:foregroundMark x1="32051" y1="92534" x2="44602" y2="96403"/>
                        <a14:foregroundMark x1="44602" y1="96403" x2="44467" y2="97330"/>
                        <a14:backgroundMark x1="18893" y1="2452" x2="26721" y2="3433"/>
                        <a14:backgroundMark x1="43522" y1="3488" x2="62213" y2="2452"/>
                        <a14:backgroundMark x1="62213" y1="2452" x2="73752" y2="3270"/>
                        <a14:backgroundMark x1="23212" y1="0" x2="21120" y2="0"/>
                        <a14:backgroundMark x1="21120" y1="54" x2="68286" y2="2452"/>
                        <a14:backgroundMark x1="14440" y1="2452" x2="27665" y2="1253"/>
                        <a14:backgroundMark x1="27665" y1="1253" x2="41228" y2="1253"/>
                        <a14:backgroundMark x1="41228" y1="1253" x2="55398" y2="54"/>
                        <a14:backgroundMark x1="55398" y1="54" x2="71795" y2="1253"/>
                        <a14:backgroundMark x1="13360" y1="3542" x2="42510" y2="109"/>
                        <a14:backgroundMark x1="42510" y1="109" x2="56545" y2="2234"/>
                        <a14:backgroundMark x1="56545" y1="2234" x2="28205" y2="1417"/>
                        <a14:backgroundMark x1="43590" y1="0" x2="28205" y2="1362"/>
                        <a14:backgroundMark x1="62686" y1="0" x2="55263" y2="3161"/>
                        <a14:backgroundMark x1="55263" y1="3215" x2="52632" y2="3215"/>
                        <a14:backgroundMark x1="58435" y1="3052" x2="61269" y2="3215"/>
                        <a14:backgroundMark x1="68354" y1="2016" x2="73954" y2="3215"/>
                        <a14:backgroundMark x1="17072" y1="1253" x2="13495" y2="3052"/>
                        <a14:backgroundMark x1="47976" y1="97493" x2="50945" y2="97602"/>
                        <a14:backgroundMark x1="47436" y1="97330" x2="47436" y2="97330"/>
                        <a14:backgroundMark x1="47841" y1="97330" x2="49663" y2="97003"/>
                        <a14:backgroundMark x1="88799" y1="63869" x2="91026" y2="56839"/>
                        <a14:backgroundMark x1="89069" y1="48883" x2="89069" y2="62180"/>
                      </a14:backgroundRemoval>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22"/>
              </a:ext>
            </a:extLst>
          </a:blip>
          <a:srcRect/>
          <a:stretch/>
        </p:blipFill>
        <p:spPr>
          <a:xfrm>
            <a:off x="3467770" y="4835353"/>
            <a:ext cx="1509865" cy="1869341"/>
          </a:xfrm>
          <a:prstGeom prst="rect">
            <a:avLst/>
          </a:prstGeom>
        </p:spPr>
      </p:pic>
      <p:sp>
        <p:nvSpPr>
          <p:cNvPr id="20" name="Rectangle 19">
            <a:extLst>
              <a:ext uri="{FF2B5EF4-FFF2-40B4-BE49-F238E27FC236}">
                <a16:creationId xmlns:a16="http://schemas.microsoft.com/office/drawing/2014/main" id="{E868786B-94E7-9445-B31F-B0BC328732AD}"/>
              </a:ext>
            </a:extLst>
          </p:cNvPr>
          <p:cNvSpPr/>
          <p:nvPr/>
        </p:nvSpPr>
        <p:spPr>
          <a:xfrm>
            <a:off x="5733917" y="3083672"/>
            <a:ext cx="3283465" cy="1135054"/>
          </a:xfrm>
          <a:prstGeom prst="rect">
            <a:avLst/>
          </a:prstGeom>
        </p:spPr>
        <p:txBody>
          <a:bodyPr wrap="square">
            <a:spAutoFit/>
          </a:bodyPr>
          <a:lstStyle/>
          <a:p>
            <a:pPr algn="ctr"/>
            <a:r>
              <a:rPr lang="en-US" sz="2800" dirty="0">
                <a:latin typeface="Calibri" panose="020F0502020204030204" pitchFamily="34" charset="0"/>
                <a:cs typeface="Calibri" panose="020F0502020204030204" pitchFamily="34" charset="0"/>
              </a:rPr>
              <a:t>ReDoS is a security threat to real-world software.</a:t>
            </a:r>
          </a:p>
        </p:txBody>
      </p:sp>
      <p:sp>
        <p:nvSpPr>
          <p:cNvPr id="2" name="Rectangle 1">
            <a:extLst>
              <a:ext uri="{FF2B5EF4-FFF2-40B4-BE49-F238E27FC236}">
                <a16:creationId xmlns:a16="http://schemas.microsoft.com/office/drawing/2014/main" id="{75DBC2F5-B02D-9641-A221-EB89C9C3AC27}"/>
              </a:ext>
            </a:extLst>
          </p:cNvPr>
          <p:cNvSpPr/>
          <p:nvPr/>
        </p:nvSpPr>
        <p:spPr>
          <a:xfrm>
            <a:off x="5194830" y="4714105"/>
            <a:ext cx="4085125" cy="1565942"/>
          </a:xfrm>
          <a:prstGeom prst="rect">
            <a:avLst/>
          </a:prstGeom>
        </p:spPr>
        <p:txBody>
          <a:bodyPr wrap="square">
            <a:spAutoFit/>
          </a:bodyPr>
          <a:lstStyle/>
          <a:p>
            <a:pPr algn="ctr"/>
            <a:r>
              <a:rPr lang="en-US" sz="2800" dirty="0">
                <a:latin typeface="Calibri" panose="020F0502020204030204" pitchFamily="34" charset="0"/>
                <a:cs typeface="Calibri" panose="020F0502020204030204" pitchFamily="34" charset="0"/>
              </a:rPr>
              <a:t>Existing solutions are ineffective or impractical. </a:t>
            </a:r>
          </a:p>
          <a:p>
            <a:pPr algn="ctr"/>
            <a:r>
              <a:rPr lang="en-US" sz="2800" dirty="0">
                <a:latin typeface="Calibri" panose="020F0502020204030204" pitchFamily="34" charset="0"/>
                <a:cs typeface="Calibri" panose="020F0502020204030204" pitchFamily="34" charset="0"/>
              </a:rPr>
              <a:t>Our new approaches appear promising. </a:t>
            </a:r>
          </a:p>
        </p:txBody>
      </p:sp>
      <p:sp>
        <p:nvSpPr>
          <p:cNvPr id="14" name="Rectangle 13">
            <a:extLst>
              <a:ext uri="{FF2B5EF4-FFF2-40B4-BE49-F238E27FC236}">
                <a16:creationId xmlns:a16="http://schemas.microsoft.com/office/drawing/2014/main" id="{1C92F7F6-D02E-E442-B4A1-B2988FF463C9}"/>
              </a:ext>
            </a:extLst>
          </p:cNvPr>
          <p:cNvSpPr/>
          <p:nvPr/>
        </p:nvSpPr>
        <p:spPr>
          <a:xfrm>
            <a:off x="6352374" y="2155301"/>
            <a:ext cx="1770036" cy="698012"/>
          </a:xfrm>
          <a:prstGeom prst="rect">
            <a:avLst/>
          </a:prstGeom>
        </p:spPr>
        <p:txBody>
          <a:bodyPr wrap="none">
            <a:spAutoFit/>
          </a:bodyPr>
          <a:lstStyle/>
          <a:p>
            <a:r>
              <a:rPr lang="en-US" sz="4800" b="1" dirty="0">
                <a:latin typeface="Calibri" panose="020F0502020204030204" pitchFamily="34" charset="0"/>
                <a:cs typeface="Calibri" panose="020F0502020204030204" pitchFamily="34" charset="0"/>
              </a:rPr>
              <a:t>Thesis</a:t>
            </a:r>
          </a:p>
        </p:txBody>
      </p:sp>
      <p:sp>
        <p:nvSpPr>
          <p:cNvPr id="16" name="Regex">
            <a:extLst>
              <a:ext uri="{FF2B5EF4-FFF2-40B4-BE49-F238E27FC236}">
                <a16:creationId xmlns:a16="http://schemas.microsoft.com/office/drawing/2014/main" id="{BD034C41-DAAC-9A4A-868C-F7E5A75B225B}"/>
              </a:ext>
            </a:extLst>
          </p:cNvPr>
          <p:cNvSpPr/>
          <p:nvPr/>
        </p:nvSpPr>
        <p:spPr bwMode="auto">
          <a:xfrm>
            <a:off x="3236126" y="1030301"/>
            <a:ext cx="1699345" cy="880612"/>
          </a:xfrm>
          <a:prstGeom prst="ellipse">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r>
              <a:rPr kumimoji="0" lang="en-US" sz="3600" b="0" i="0" u="none" strike="noStrike" cap="none" normalizeH="0" baseline="0" dirty="0">
                <a:ln>
                  <a:noFill/>
                </a:ln>
                <a:solidFill>
                  <a:schemeClr val="tx1"/>
                </a:solidFill>
                <a:effectLst/>
                <a:latin typeface="Comic Sans MS" panose="030F0902030302020204" pitchFamily="66" charset="0"/>
              </a:rPr>
              <a:t>/a+/</a:t>
            </a:r>
          </a:p>
        </p:txBody>
      </p:sp>
    </p:spTree>
    <p:extLst>
      <p:ext uri="{BB962C8B-B14F-4D97-AF65-F5344CB8AC3E}">
        <p14:creationId xmlns:p14="http://schemas.microsoft.com/office/powerpoint/2010/main" val="2292853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16"/>
                                        </p:tgtEl>
                                        <p:attrNameLst>
                                          <p:attrName>style.opacity</p:attrName>
                                        </p:attrNameLst>
                                      </p:cBhvr>
                                      <p:to>
                                        <p:strVal val="0.5"/>
                                      </p:to>
                                    </p:set>
                                    <p:animEffect filter="image" prLst="opacity: 0.5">
                                      <p:cBhvr rctx="IE">
                                        <p:cTn id="7" dur="indefinite"/>
                                        <p:tgtEl>
                                          <p:spTgt spid="16"/>
                                        </p:tgtEl>
                                      </p:cBhvr>
                                    </p:animEffect>
                                  </p:childTnLst>
                                </p:cTn>
                              </p:par>
                              <p:par>
                                <p:cTn id="8" presetID="9" presetClass="emph" presetSubtype="0" nodeType="withEffect">
                                  <p:stCondLst>
                                    <p:cond delay="0"/>
                                  </p:stCondLst>
                                  <p:childTnLst>
                                    <p:set>
                                      <p:cBhvr>
                                        <p:cTn id="9" dur="indefinite"/>
                                        <p:tgtEl>
                                          <p:spTgt spid="6"/>
                                        </p:tgtEl>
                                        <p:attrNameLst>
                                          <p:attrName>style.opacity</p:attrName>
                                        </p:attrNameLst>
                                      </p:cBhvr>
                                      <p:to>
                                        <p:strVal val="0.5"/>
                                      </p:to>
                                    </p:set>
                                    <p:animEffect filter="image" prLst="opacity: 0.5">
                                      <p:cBhvr rctx="IE">
                                        <p:cTn id="10" dur="indefinite"/>
                                        <p:tgtEl>
                                          <p:spTgt spid="6"/>
                                        </p:tgtEl>
                                      </p:cBhvr>
                                    </p:animEffect>
                                  </p:childTnLst>
                                </p:cTn>
                              </p:par>
                              <p:par>
                                <p:cTn id="11" presetID="9" presetClass="emph" presetSubtype="0" nodeType="withEffect">
                                  <p:stCondLst>
                                    <p:cond delay="0"/>
                                  </p:stCondLst>
                                  <p:childTnLst>
                                    <p:set>
                                      <p:cBhvr>
                                        <p:cTn id="12" dur="indefinite"/>
                                        <p:tgtEl>
                                          <p:spTgt spid="19"/>
                                        </p:tgtEl>
                                        <p:attrNameLst>
                                          <p:attrName>style.opacity</p:attrName>
                                        </p:attrNameLst>
                                      </p:cBhvr>
                                      <p:to>
                                        <p:strVal val="0.5"/>
                                      </p:to>
                                    </p:set>
                                    <p:animEffect filter="image" prLst="opacity: 0.5">
                                      <p:cBhvr rctx="IE">
                                        <p:cTn id="13" dur="indefinite"/>
                                        <p:tgtEl>
                                          <p:spTgt spid="19"/>
                                        </p:tgtEl>
                                      </p:cBhvr>
                                    </p:animEffect>
                                  </p:childTnLst>
                                </p:cTn>
                              </p:par>
                              <p:par>
                                <p:cTn id="14" presetID="9" presetClass="emph" presetSubtype="0" grpId="0" nodeType="withEffect">
                                  <p:stCondLst>
                                    <p:cond delay="0"/>
                                  </p:stCondLst>
                                  <p:childTnLst>
                                    <p:set>
                                      <p:cBhvr>
                                        <p:cTn id="15" dur="indefinite"/>
                                        <p:tgtEl>
                                          <p:spTgt spid="4"/>
                                        </p:tgtEl>
                                        <p:attrNameLst>
                                          <p:attrName>style.opacity</p:attrName>
                                        </p:attrNameLst>
                                      </p:cBhvr>
                                      <p:to>
                                        <p:strVal val="0.5"/>
                                      </p:to>
                                    </p:set>
                                    <p:animEffect filter="image" prLst="opacity: 0.5">
                                      <p:cBhvr rctx="IE">
                                        <p:cTn id="16" dur="indefinite"/>
                                        <p:tgtEl>
                                          <p:spTgt spid="4"/>
                                        </p:tgtEl>
                                      </p:cBhvr>
                                    </p:animEffect>
                                  </p:childTnLst>
                                </p:cTn>
                              </p:par>
                              <p:par>
                                <p:cTn id="17" presetID="9" presetClass="emph" presetSubtype="0" nodeType="withEffect">
                                  <p:stCondLst>
                                    <p:cond delay="0"/>
                                  </p:stCondLst>
                                  <p:childTnLst>
                                    <p:set>
                                      <p:cBhvr>
                                        <p:cTn id="18" dur="indefinite"/>
                                        <p:tgtEl>
                                          <p:spTgt spid="5"/>
                                        </p:tgtEl>
                                        <p:attrNameLst>
                                          <p:attrName>style.opacity</p:attrName>
                                        </p:attrNameLst>
                                      </p:cBhvr>
                                      <p:to>
                                        <p:strVal val="0.5"/>
                                      </p:to>
                                    </p:set>
                                    <p:animEffect filter="image" prLst="opacity: 0.5">
                                      <p:cBhvr rctx="IE">
                                        <p:cTn id="19" dur="indefinite"/>
                                        <p:tgtEl>
                                          <p:spTgt spid="5"/>
                                        </p:tgtEl>
                                      </p:cBhvr>
                                    </p:animEffect>
                                  </p:childTnLst>
                                </p:cTn>
                              </p:par>
                              <p:par>
                                <p:cTn id="20" presetID="9" presetClass="emph" presetSubtype="0" nodeType="withEffect">
                                  <p:stCondLst>
                                    <p:cond delay="0"/>
                                  </p:stCondLst>
                                  <p:childTnLst>
                                    <p:set>
                                      <p:cBhvr>
                                        <p:cTn id="21" dur="indefinite"/>
                                        <p:tgtEl>
                                          <p:spTgt spid="13"/>
                                        </p:tgtEl>
                                        <p:attrNameLst>
                                          <p:attrName>style.opacity</p:attrName>
                                        </p:attrNameLst>
                                      </p:cBhvr>
                                      <p:to>
                                        <p:strVal val="0.5"/>
                                      </p:to>
                                    </p:set>
                                    <p:animEffect filter="image" prLst="opacity: 0.5">
                                      <p:cBhvr rctx="IE">
                                        <p:cTn id="22" dur="indefinite"/>
                                        <p:tgtEl>
                                          <p:spTgt spid="13"/>
                                        </p:tgtEl>
                                      </p:cBhvr>
                                    </p:animEffect>
                                  </p:childTnLst>
                                </p:cTn>
                              </p:par>
                              <p:par>
                                <p:cTn id="23" presetID="9" presetClass="emph" presetSubtype="0" nodeType="withEffect">
                                  <p:stCondLst>
                                    <p:cond delay="0"/>
                                  </p:stCondLst>
                                  <p:childTnLst>
                                    <p:set>
                                      <p:cBhvr>
                                        <p:cTn id="24" dur="indefinite"/>
                                        <p:tgtEl>
                                          <p:spTgt spid="10"/>
                                        </p:tgtEl>
                                        <p:attrNameLst>
                                          <p:attrName>style.opacity</p:attrName>
                                        </p:attrNameLst>
                                      </p:cBhvr>
                                      <p:to>
                                        <p:strVal val="0.5"/>
                                      </p:to>
                                    </p:set>
                                    <p:animEffect filter="image" prLst="opacity: 0.5">
                                      <p:cBhvr rctx="IE">
                                        <p:cTn id="25" dur="indefinite"/>
                                        <p:tgtEl>
                                          <p:spTgt spid="10"/>
                                        </p:tgtEl>
                                      </p:cBhvr>
                                    </p:animEffect>
                                  </p:childTnLst>
                                </p:cTn>
                              </p:par>
                              <p:par>
                                <p:cTn id="26" presetID="9" presetClass="emph" presetSubtype="0" nodeType="withEffect">
                                  <p:stCondLst>
                                    <p:cond delay="0"/>
                                  </p:stCondLst>
                                  <p:childTnLst>
                                    <p:set>
                                      <p:cBhvr>
                                        <p:cTn id="27" dur="indefinite"/>
                                        <p:tgtEl>
                                          <p:spTgt spid="9"/>
                                        </p:tgtEl>
                                        <p:attrNameLst>
                                          <p:attrName>style.opacity</p:attrName>
                                        </p:attrNameLst>
                                      </p:cBhvr>
                                      <p:to>
                                        <p:strVal val="0.5"/>
                                      </p:to>
                                    </p:set>
                                    <p:animEffect filter="image" prLst="opacity: 0.5">
                                      <p:cBhvr rctx="IE">
                                        <p:cTn id="28" dur="indefinite"/>
                                        <p:tgtEl>
                                          <p:spTgt spid="9"/>
                                        </p:tgtEl>
                                      </p:cBhvr>
                                    </p:animEffect>
                                  </p:childTnLst>
                                </p:cTn>
                              </p:par>
                              <p:par>
                                <p:cTn id="29" presetID="9" presetClass="emph" presetSubtype="0" nodeType="withEffect">
                                  <p:stCondLst>
                                    <p:cond delay="0"/>
                                  </p:stCondLst>
                                  <p:childTnLst>
                                    <p:set>
                                      <p:cBhvr>
                                        <p:cTn id="30" dur="indefinite"/>
                                        <p:tgtEl>
                                          <p:spTgt spid="12"/>
                                        </p:tgtEl>
                                        <p:attrNameLst>
                                          <p:attrName>style.opacity</p:attrName>
                                        </p:attrNameLst>
                                      </p:cBhvr>
                                      <p:to>
                                        <p:strVal val="0.5"/>
                                      </p:to>
                                    </p:set>
                                    <p:animEffect filter="image" prLst="opacity: 0.5">
                                      <p:cBhvr rctx="IE">
                                        <p:cTn id="31" dur="indefinite"/>
                                        <p:tgtEl>
                                          <p:spTgt spid="12"/>
                                        </p:tgtEl>
                                      </p:cBhvr>
                                    </p:animEffect>
                                  </p:childTnLst>
                                </p:cTn>
                              </p:par>
                              <p:par>
                                <p:cTn id="32" presetID="9" presetClass="emph" presetSubtype="0" grpId="0" nodeType="withEffect">
                                  <p:stCondLst>
                                    <p:cond delay="0"/>
                                  </p:stCondLst>
                                  <p:childTnLst>
                                    <p:set>
                                      <p:cBhvr>
                                        <p:cTn id="33" dur="indefinite"/>
                                        <p:tgtEl>
                                          <p:spTgt spid="15"/>
                                        </p:tgtEl>
                                        <p:attrNameLst>
                                          <p:attrName>style.opacity</p:attrName>
                                        </p:attrNameLst>
                                      </p:cBhvr>
                                      <p:to>
                                        <p:strVal val="0.5"/>
                                      </p:to>
                                    </p:set>
                                    <p:animEffect filter="image" prLst="opacity: 0.5">
                                      <p:cBhvr rctx="IE">
                                        <p:cTn id="34"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D1E232D-AA14-6C44-BD5B-E6D655F5BAB8}"/>
              </a:ext>
            </a:extLst>
          </p:cNvPr>
          <p:cNvGraphicFramePr/>
          <p:nvPr>
            <p:extLst>
              <p:ext uri="{D42A27DB-BD31-4B8C-83A1-F6EECF244321}">
                <p14:modId xmlns:p14="http://schemas.microsoft.com/office/powerpoint/2010/main" val="1679430890"/>
              </p:ext>
            </p:extLst>
          </p:nvPr>
        </p:nvGraphicFramePr>
        <p:xfrm>
          <a:off x="511627" y="240631"/>
          <a:ext cx="8120743" cy="6128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4DB6DB1D-BB11-2A46-974B-F9F26EB5C939}"/>
              </a:ext>
            </a:extLst>
          </p:cNvPr>
          <p:cNvSpPr/>
          <p:nvPr/>
        </p:nvSpPr>
        <p:spPr>
          <a:xfrm>
            <a:off x="2955275" y="240631"/>
            <a:ext cx="3233449" cy="698012"/>
          </a:xfrm>
          <a:prstGeom prst="rect">
            <a:avLst/>
          </a:prstGeom>
        </p:spPr>
        <p:txBody>
          <a:bodyPr wrap="none">
            <a:spAutoFit/>
          </a:bodyPr>
          <a:lstStyle/>
          <a:p>
            <a:r>
              <a:rPr lang="en-US" sz="4800" b="1" dirty="0">
                <a:latin typeface="Calibri" panose="020F0502020204030204" pitchFamily="34" charset="0"/>
                <a:cs typeface="Calibri" panose="020F0502020204030204" pitchFamily="34" charset="0"/>
              </a:rPr>
              <a:t>Talk Outline</a:t>
            </a:r>
          </a:p>
        </p:txBody>
      </p:sp>
      <p:pic>
        <p:nvPicPr>
          <p:cNvPr id="8" name="Server" descr="Image result for server clipart">
            <a:extLst>
              <a:ext uri="{FF2B5EF4-FFF2-40B4-BE49-F238E27FC236}">
                <a16:creationId xmlns:a16="http://schemas.microsoft.com/office/drawing/2014/main" id="{A9A12439-6E6D-1C40-938D-56ED5576583E}"/>
              </a:ext>
            </a:extLst>
          </p:cNvPr>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3943" b="98566" l="1667" r="95000">
                        <a14:foregroundMark x1="32222" y1="27240" x2="32222" y2="27240"/>
                        <a14:foregroundMark x1="44444" y1="15412" x2="44444" y2="15412"/>
                        <a14:foregroundMark x1="58889" y1="10753" x2="20000" y2="63082"/>
                        <a14:foregroundMark x1="20000" y1="63082" x2="20000" y2="68100"/>
                        <a14:foregroundMark x1="11667" y1="24731" x2="46667" y2="9677"/>
                        <a14:foregroundMark x1="46667" y1="9677" x2="79444" y2="10036"/>
                        <a14:foregroundMark x1="61111" y1="4301" x2="82778" y2="8244"/>
                        <a14:foregroundMark x1="81667" y1="24731" x2="81667" y2="54480"/>
                        <a14:foregroundMark x1="81667" y1="54480" x2="58333" y2="78136"/>
                        <a14:foregroundMark x1="58333" y1="78136" x2="14444" y2="76703"/>
                        <a14:foregroundMark x1="14444" y1="76703" x2="61667" y2="80645"/>
                        <a14:foregroundMark x1="61667" y1="80645" x2="81111" y2="53047"/>
                        <a14:foregroundMark x1="81111" y1="53047" x2="84444" y2="24731"/>
                        <a14:foregroundMark x1="84444" y1="24731" x2="29444" y2="70968"/>
                        <a14:foregroundMark x1="29444" y1="70968" x2="18730" y2="93589"/>
                        <a14:foregroundMark x1="51068" y1="94414" x2="58333" y2="93907"/>
                        <a14:foregroundMark x1="25514" y1="96196" x2="25792" y2="96177"/>
                        <a14:foregroundMark x1="58333" y1="93907" x2="73333" y2="83871"/>
                        <a14:foregroundMark x1="1707" y1="87455" x2="8889" y2="22581"/>
                        <a14:foregroundMark x1="1667" y1="87814" x2="1707" y2="87455"/>
                        <a14:foregroundMark x1="87778" y1="16129" x2="95000" y2="64875"/>
                        <a14:foregroundMark x1="38333" y1="96774" x2="50000" y2="97491"/>
                        <a14:foregroundMark x1="51667" y1="98566" x2="42222" y2="98566"/>
                        <a14:backgroundMark x1="11667" y1="98566" x2="11667" y2="98566"/>
                        <a14:backgroundMark x1="12778" y1="98566" x2="22222" y2="99283"/>
                        <a14:backgroundMark x1="1667" y1="97849" x2="556" y2="93907"/>
                        <a14:backgroundMark x1="0" y1="87455" x2="0" y2="87455"/>
                        <a14:backgroundMark x1="0" y1="91398" x2="0" y2="87814"/>
                        <a14:backgroundMark x1="23333" y1="98566" x2="35908" y2="99084"/>
                        <a14:backgroundMark x1="1111" y1="91756" x2="556" y2="81004"/>
                      </a14:backgroundRemoval>
                    </a14:imgEffect>
                  </a14:imgLayer>
                </a14:imgProps>
              </a:ext>
              <a:ext uri="{28A0092B-C50C-407E-A947-70E740481C1C}">
                <a14:useLocalDpi xmlns:a14="http://schemas.microsoft.com/office/drawing/2010/main"/>
              </a:ext>
            </a:extLst>
          </a:blip>
          <a:srcRect/>
          <a:stretch>
            <a:fillRect/>
          </a:stretch>
        </p:blipFill>
        <p:spPr bwMode="auto">
          <a:xfrm>
            <a:off x="7991151" y="1118969"/>
            <a:ext cx="845754" cy="1306220"/>
          </a:xfrm>
          <a:prstGeom prst="rect">
            <a:avLst/>
          </a:prstGeom>
          <a:noFill/>
          <a:extLst>
            <a:ext uri="{909E8E84-426E-40DD-AFC4-6F175D3DCCD1}">
              <a14:hiddenFill xmlns:a14="http://schemas.microsoft.com/office/drawing/2010/main">
                <a:solidFill>
                  <a:srgbClr val="FFFFFF"/>
                </a:solidFill>
              </a14:hiddenFill>
            </a:ext>
          </a:extLst>
        </p:spPr>
      </p:pic>
      <p:pic>
        <p:nvPicPr>
          <p:cNvPr id="9" name="Fire" descr="Image result for cartoon flames">
            <a:extLst>
              <a:ext uri="{FF2B5EF4-FFF2-40B4-BE49-F238E27FC236}">
                <a16:creationId xmlns:a16="http://schemas.microsoft.com/office/drawing/2014/main" id="{167F1F17-C7C7-9A43-B531-FDD2954B2969}"/>
              </a:ext>
            </a:extLst>
          </p:cNvPr>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6009" b="89700" l="9722" r="89815">
                        <a14:foregroundMark x1="43056" y1="10300" x2="43056" y2="10300"/>
                        <a14:foregroundMark x1="40278" y1="6009" x2="40278" y2="6009"/>
                        <a14:foregroundMark x1="17130" y1="47210" x2="17130" y2="47210"/>
                        <a14:foregroundMark x1="18981" y1="39914" x2="18981" y2="39914"/>
                        <a14:foregroundMark x1="19444" y1="43348" x2="19444" y2="43348"/>
                        <a14:foregroundMark x1="67593" y1="26609" x2="67593" y2="26609"/>
                        <a14:foregroundMark x1="78704" y1="56652" x2="78704" y2="56652"/>
                        <a14:foregroundMark x1="79630" y1="71674" x2="79630" y2="71674"/>
                        <a14:foregroundMark x1="18056" y1="75107" x2="18056" y2="75107"/>
                        <a14:foregroundMark x1="18981" y1="55794" x2="18981" y2="55794"/>
                        <a14:foregroundMark x1="36574" y1="27039" x2="37963" y2="24034"/>
                      </a14:backgroundRemoval>
                    </a14:imgEffect>
                  </a14:imgLayer>
                </a14:imgProps>
              </a:ext>
              <a:ext uri="{28A0092B-C50C-407E-A947-70E740481C1C}">
                <a14:useLocalDpi xmlns:a14="http://schemas.microsoft.com/office/drawing/2010/main"/>
              </a:ext>
            </a:extLst>
          </a:blip>
          <a:srcRect/>
          <a:stretch>
            <a:fillRect/>
          </a:stretch>
        </p:blipFill>
        <p:spPr bwMode="auto">
          <a:xfrm>
            <a:off x="8224644" y="798859"/>
            <a:ext cx="1088537" cy="1174209"/>
          </a:xfrm>
          <a:prstGeom prst="rect">
            <a:avLst/>
          </a:prstGeom>
          <a:noFill/>
          <a:extLst>
            <a:ext uri="{909E8E84-426E-40DD-AFC4-6F175D3DCCD1}">
              <a14:hiddenFill xmlns:a14="http://schemas.microsoft.com/office/drawing/2010/main">
                <a:solidFill>
                  <a:srgbClr val="FFFFFF"/>
                </a:solidFill>
              </a14:hiddenFill>
            </a:ext>
          </a:extLst>
        </p:spPr>
      </p:pic>
      <p:pic>
        <p:nvPicPr>
          <p:cNvPr id="10" name="Insecure">
            <a:extLst>
              <a:ext uri="{FF2B5EF4-FFF2-40B4-BE49-F238E27FC236}">
                <a16:creationId xmlns:a16="http://schemas.microsoft.com/office/drawing/2014/main" id="{6A55C3E9-53D2-CB44-835C-E50398F326BB}"/>
              </a:ext>
            </a:extLst>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4348" b="96522" l="5822" r="93836">
                        <a14:foregroundMark x1="48630" y1="9130" x2="14041" y2="82609"/>
                        <a14:foregroundMark x1="14041" y1="82609" x2="76370" y2="95652"/>
                        <a14:foregroundMark x1="76370" y1="95652" x2="55479" y2="16522"/>
                        <a14:foregroundMark x1="55479" y1="16522" x2="48630" y2="91739"/>
                        <a14:foregroundMark x1="685" y1="96522" x2="75000" y2="96522"/>
                        <a14:foregroundMark x1="75000" y1="96522" x2="93836" y2="93478"/>
                        <a14:foregroundMark x1="5822" y1="89565" x2="77740" y2="94348"/>
                        <a14:foregroundMark x1="46918" y1="4348" x2="52740" y2="4348"/>
                      </a14:backgroundRemoval>
                    </a14:imgEffect>
                  </a14:imgLayer>
                </a14:imgProps>
              </a:ext>
              <a:ext uri="{28A0092B-C50C-407E-A947-70E740481C1C}">
                <a14:useLocalDpi xmlns:a14="http://schemas.microsoft.com/office/drawing/2010/main"/>
              </a:ext>
            </a:extLst>
          </a:blip>
          <a:stretch>
            <a:fillRect/>
          </a:stretch>
        </p:blipFill>
        <p:spPr>
          <a:xfrm>
            <a:off x="7073899" y="1266338"/>
            <a:ext cx="896758" cy="706730"/>
          </a:xfrm>
          <a:prstGeom prst="rect">
            <a:avLst/>
          </a:prstGeom>
        </p:spPr>
      </p:pic>
      <p:pic>
        <p:nvPicPr>
          <p:cNvPr id="11" name="Hacker" descr="Image result for cartoon hacker clipart">
            <a:extLst>
              <a:ext uri="{FF2B5EF4-FFF2-40B4-BE49-F238E27FC236}">
                <a16:creationId xmlns:a16="http://schemas.microsoft.com/office/drawing/2014/main" id="{85BD5246-B258-D745-94B3-763EF9CC77C3}"/>
              </a:ext>
            </a:extLst>
          </p:cNvPr>
          <p:cNvPicPr>
            <a:picLocks noChangeAspect="1" noChangeArrowheads="1"/>
          </p:cNvPicPr>
          <p:nvPr/>
        </p:nvPicPr>
        <p:blipFill rotWithShape="1">
          <a:blip r:embed="rId14" cstate="email">
            <a:duotone>
              <a:prstClr val="black"/>
              <a:schemeClr val="tx2">
                <a:tint val="45000"/>
                <a:satMod val="400000"/>
              </a:schemeClr>
            </a:duotone>
            <a:extLst>
              <a:ext uri="{BEBA8EAE-BF5A-486C-A8C5-ECC9F3942E4B}">
                <a14:imgProps xmlns:a14="http://schemas.microsoft.com/office/drawing/2010/main">
                  <a14:imgLayer r:embed="rId15">
                    <a14:imgEffect>
                      <a14:backgroundRemoval t="0" b="100000" l="0" r="100000">
                        <a14:foregroundMark x1="53846" y1="26389" x2="53846" y2="26389"/>
                        <a14:foregroundMark x1="42308" y1="38889" x2="42308" y2="38889"/>
                        <a14:foregroundMark x1="53846" y1="37500" x2="53846" y2="37500"/>
                        <a14:foregroundMark x1="36538" y1="37500" x2="36538" y2="37500"/>
                        <a14:foregroundMark x1="53846" y1="37500" x2="53846" y2="37500"/>
                        <a14:foregroundMark x1="75000" y1="44444" x2="75000" y2="44444"/>
                        <a14:foregroundMark x1="23077" y1="45833" x2="25000" y2="47222"/>
                        <a14:foregroundMark x1="17308" y1="70833" x2="13462" y2="77778"/>
                        <a14:foregroundMark x1="19231" y1="66667" x2="19231" y2="68056"/>
                        <a14:foregroundMark x1="26923" y1="56944" x2="21154" y2="63889"/>
                        <a14:foregroundMark x1="25000" y1="77778" x2="46154" y2="76389"/>
                        <a14:foregroundMark x1="23077" y1="41667" x2="23077" y2="41667"/>
                        <a14:foregroundMark x1="38462" y1="40278" x2="38462" y2="40278"/>
                        <a14:foregroundMark x1="34615" y1="81944" x2="32692" y2="81944"/>
                        <a14:foregroundMark x1="71154" y1="80556" x2="69231" y2="80556"/>
                        <a14:foregroundMark x1="38462" y1="38889" x2="38462" y2="38889"/>
                        <a14:foregroundMark x1="59615" y1="37500" x2="59615" y2="37500"/>
                        <a14:foregroundMark x1="48077" y1="34722" x2="48077" y2="34722"/>
                        <a14:foregroundMark x1="48077" y1="37500" x2="48077" y2="37500"/>
                        <a14:foregroundMark x1="46154" y1="37500" x2="46154" y2="37500"/>
                        <a14:foregroundMark x1="25000" y1="40278" x2="25000" y2="40278"/>
                        <a14:foregroundMark x1="23077" y1="91667" x2="28846" y2="91667"/>
                        <a14:foregroundMark x1="71154" y1="90278" x2="75000" y2="91667"/>
                        <a14:foregroundMark x1="26923" y1="93056" x2="48077" y2="91667"/>
                        <a14:foregroundMark x1="51923" y1="87500" x2="71154" y2="87500"/>
                        <a14:foregroundMark x1="25000" y1="69444" x2="25000" y2="68056"/>
                        <a14:foregroundMark x1="21154" y1="65278" x2="26923" y2="65278"/>
                        <a14:foregroundMark x1="25000" y1="65278" x2="21154" y2="65278"/>
                        <a14:foregroundMark x1="42308" y1="81944" x2="73077" y2="81944"/>
                        <a14:foregroundMark x1="26923" y1="66667" x2="23077" y2="70833"/>
                        <a14:backgroundMark x1="30769" y1="43056" x2="30769" y2="43056"/>
                        <a14:backgroundMark x1="23077" y1="50000" x2="23077" y2="50000"/>
                        <a14:backgroundMark x1="25000" y1="51389" x2="25000" y2="51389"/>
                        <a14:backgroundMark x1="25000" y1="50000" x2="21154" y2="50000"/>
                        <a14:backgroundMark x1="23077" y1="48611" x2="26923" y2="50000"/>
                        <a14:backgroundMark x1="17308" y1="69444" x2="17308" y2="69444"/>
                        <a14:backgroundMark x1="48077" y1="34722" x2="48077" y2="34722"/>
                        <a14:backgroundMark x1="48077" y1="37500" x2="48077" y2="37500"/>
                        <a14:backgroundMark x1="69231" y1="88889" x2="73077" y2="88889"/>
                      </a14:backgroundRemoval>
                    </a14:imgEffect>
                  </a14:imgLayer>
                </a14:imgProps>
              </a:ext>
              <a:ext uri="{28A0092B-C50C-407E-A947-70E740481C1C}">
                <a14:useLocalDpi xmlns:a14="http://schemas.microsoft.com/office/drawing/2010/main"/>
              </a:ext>
            </a:extLst>
          </a:blip>
          <a:srcRect/>
          <a:stretch/>
        </p:blipFill>
        <p:spPr bwMode="auto">
          <a:xfrm>
            <a:off x="6100441" y="1089406"/>
            <a:ext cx="994934" cy="11742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0B1CED-5B5D-D144-9E58-C8E08C4511EB}"/>
              </a:ext>
            </a:extLst>
          </p:cNvPr>
          <p:cNvSpPr txBox="1"/>
          <p:nvPr/>
        </p:nvSpPr>
        <p:spPr>
          <a:xfrm>
            <a:off x="0" y="1089406"/>
            <a:ext cx="3443591" cy="1872500"/>
          </a:xfrm>
          <a:prstGeom prst="rect">
            <a:avLst/>
          </a:prstGeom>
          <a:noFill/>
        </p:spPr>
        <p:txBody>
          <a:bodyPr wrap="square" rtlCol="0">
            <a:spAutoFit/>
          </a:bodyPr>
          <a:lstStyle/>
          <a:p>
            <a:pPr marL="188913" indent="-188913">
              <a:buAutoNum type="arabicPeriod"/>
            </a:pPr>
            <a:r>
              <a:rPr lang="en-US" sz="2400" dirty="0">
                <a:latin typeface="Calibri" panose="020F0502020204030204" pitchFamily="34" charset="0"/>
              </a:rPr>
              <a:t>Regexes 101</a:t>
            </a:r>
          </a:p>
          <a:p>
            <a:pPr marL="188913" indent="-188913">
              <a:buAutoNum type="arabicPeriod"/>
            </a:pPr>
            <a:r>
              <a:rPr lang="en-US" sz="2400" dirty="0">
                <a:latin typeface="Calibri" panose="020F0502020204030204" pitchFamily="34" charset="0"/>
              </a:rPr>
              <a:t>Slow regex engines</a:t>
            </a:r>
          </a:p>
          <a:p>
            <a:pPr marL="188913" indent="-188913">
              <a:buAutoNum type="arabicPeriod"/>
            </a:pPr>
            <a:r>
              <a:rPr lang="en-US" sz="2400" dirty="0">
                <a:latin typeface="Calibri" panose="020F0502020204030204" pitchFamily="34" charset="0"/>
              </a:rPr>
              <a:t>Regex Denial of Service</a:t>
            </a:r>
          </a:p>
          <a:p>
            <a:pPr marL="188913" indent="-188913">
              <a:buAutoNum type="arabicPeriod"/>
            </a:pPr>
            <a:r>
              <a:rPr lang="en-US" sz="2400" dirty="0">
                <a:latin typeface="Calibri" panose="020F0502020204030204" pitchFamily="34" charset="0"/>
              </a:rPr>
              <a:t>State of the art</a:t>
            </a:r>
          </a:p>
          <a:p>
            <a:pPr marL="342900" indent="-342900">
              <a:buAutoNum type="arabicPeriod"/>
            </a:pPr>
            <a:endParaRPr lang="en-US" sz="2400" dirty="0">
              <a:latin typeface="Calibri" panose="020F0502020204030204" pitchFamily="34" charset="0"/>
            </a:endParaRPr>
          </a:p>
        </p:txBody>
      </p:sp>
      <p:sp>
        <p:nvSpPr>
          <p:cNvPr id="12" name="Regex">
            <a:extLst>
              <a:ext uri="{FF2B5EF4-FFF2-40B4-BE49-F238E27FC236}">
                <a16:creationId xmlns:a16="http://schemas.microsoft.com/office/drawing/2014/main" id="{FBC29DA6-4933-1A48-8030-F452F64A1A6C}"/>
              </a:ext>
            </a:extLst>
          </p:cNvPr>
          <p:cNvSpPr/>
          <p:nvPr/>
        </p:nvSpPr>
        <p:spPr bwMode="auto">
          <a:xfrm>
            <a:off x="6597908" y="291253"/>
            <a:ext cx="1699345" cy="880612"/>
          </a:xfrm>
          <a:prstGeom prst="ellipse">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r>
              <a:rPr kumimoji="0" lang="en-US" sz="3600" b="0" i="0" u="none" strike="noStrike" cap="none" normalizeH="0" baseline="0" dirty="0">
                <a:ln>
                  <a:noFill/>
                </a:ln>
                <a:solidFill>
                  <a:schemeClr val="tx1"/>
                </a:solidFill>
                <a:effectLst/>
                <a:latin typeface="Comic Sans MS" panose="030F0902030302020204" pitchFamily="66" charset="0"/>
              </a:rPr>
              <a:t>/a+/</a:t>
            </a:r>
          </a:p>
        </p:txBody>
      </p:sp>
    </p:spTree>
    <p:extLst>
      <p:ext uri="{BB962C8B-B14F-4D97-AF65-F5344CB8AC3E}">
        <p14:creationId xmlns:p14="http://schemas.microsoft.com/office/powerpoint/2010/main" val="211961631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32E81-2549-CC45-9FFA-E18FA8629851}"/>
              </a:ext>
            </a:extLst>
          </p:cNvPr>
          <p:cNvSpPr>
            <a:spLocks noGrp="1"/>
          </p:cNvSpPr>
          <p:nvPr>
            <p:ph type="title"/>
          </p:nvPr>
        </p:nvSpPr>
        <p:spPr/>
        <p:txBody>
          <a:bodyPr/>
          <a:lstStyle/>
          <a:p>
            <a:r>
              <a:rPr lang="en-US" dirty="0"/>
              <a:t>Bonus slides</a:t>
            </a:r>
          </a:p>
        </p:txBody>
      </p:sp>
    </p:spTree>
    <p:extLst>
      <p:ext uri="{BB962C8B-B14F-4D97-AF65-F5344CB8AC3E}">
        <p14:creationId xmlns:p14="http://schemas.microsoft.com/office/powerpoint/2010/main" val="247181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32E81-2549-CC45-9FFA-E18FA8629851}"/>
              </a:ext>
            </a:extLst>
          </p:cNvPr>
          <p:cNvSpPr>
            <a:spLocks noGrp="1"/>
          </p:cNvSpPr>
          <p:nvPr>
            <p:ph type="title"/>
          </p:nvPr>
        </p:nvSpPr>
        <p:spPr/>
        <p:txBody>
          <a:bodyPr/>
          <a:lstStyle/>
          <a:p>
            <a:r>
              <a:rPr lang="en-US" dirty="0"/>
              <a:t>Personal motivation</a:t>
            </a:r>
          </a:p>
        </p:txBody>
      </p:sp>
    </p:spTree>
    <p:extLst>
      <p:ext uri="{BB962C8B-B14F-4D97-AF65-F5344CB8AC3E}">
        <p14:creationId xmlns:p14="http://schemas.microsoft.com/office/powerpoint/2010/main" val="252186581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5615573-9A0D-114A-A5EC-698CD4BC3F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0657" y="166256"/>
            <a:ext cx="2236124" cy="643166"/>
          </a:xfrm>
          <a:prstGeom prst="rect">
            <a:avLst/>
          </a:prstGeom>
        </p:spPr>
      </p:pic>
      <p:pic>
        <p:nvPicPr>
          <p:cNvPr id="2" name="Picture 1">
            <a:extLst>
              <a:ext uri="{FF2B5EF4-FFF2-40B4-BE49-F238E27FC236}">
                <a16:creationId xmlns:a16="http://schemas.microsoft.com/office/drawing/2014/main" id="{8F9AD2E2-1767-AE4A-930F-D64CC6ABFD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365" y="94139"/>
            <a:ext cx="3314700" cy="787400"/>
          </a:xfrm>
          <a:prstGeom prst="rect">
            <a:avLst/>
          </a:prstGeom>
        </p:spPr>
      </p:pic>
      <p:pic>
        <p:nvPicPr>
          <p:cNvPr id="3" name="Picture 2">
            <a:extLst>
              <a:ext uri="{FF2B5EF4-FFF2-40B4-BE49-F238E27FC236}">
                <a16:creationId xmlns:a16="http://schemas.microsoft.com/office/drawing/2014/main" id="{54A4922A-FF88-2D49-882B-DC3D90E827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2365" y="989215"/>
            <a:ext cx="6032226" cy="5702529"/>
          </a:xfrm>
          <a:prstGeom prst="rect">
            <a:avLst/>
          </a:prstGeom>
        </p:spPr>
      </p:pic>
      <p:cxnSp>
        <p:nvCxnSpPr>
          <p:cNvPr id="9" name="Straight Arrow Connector 8">
            <a:extLst>
              <a:ext uri="{FF2B5EF4-FFF2-40B4-BE49-F238E27FC236}">
                <a16:creationId xmlns:a16="http://schemas.microsoft.com/office/drawing/2014/main" id="{F0752F35-558E-0140-ABFE-C3EC309D93CB}"/>
              </a:ext>
            </a:extLst>
          </p:cNvPr>
          <p:cNvCxnSpPr>
            <a:cxnSpLocks/>
            <a:stCxn id="10" idx="1"/>
          </p:cNvCxnSpPr>
          <p:nvPr/>
        </p:nvCxnSpPr>
        <p:spPr bwMode="auto">
          <a:xfrm flipH="1">
            <a:off x="2892829" y="3027796"/>
            <a:ext cx="3640976" cy="2686006"/>
          </a:xfrm>
          <a:prstGeom prst="straightConnector1">
            <a:avLst/>
          </a:prstGeom>
          <a:noFill/>
          <a:ln w="76200" cap="flat" cmpd="sng" algn="ctr">
            <a:solidFill>
              <a:schemeClr val="tx1"/>
            </a:solidFill>
            <a:prstDash val="solid"/>
            <a:round/>
            <a:headEnd type="none" w="med" len="med"/>
            <a:tailEnd type="triangle"/>
          </a:ln>
          <a:effectLst/>
        </p:spPr>
      </p:cxnSp>
      <p:sp>
        <p:nvSpPr>
          <p:cNvPr id="10" name="TextBox 9">
            <a:extLst>
              <a:ext uri="{FF2B5EF4-FFF2-40B4-BE49-F238E27FC236}">
                <a16:creationId xmlns:a16="http://schemas.microsoft.com/office/drawing/2014/main" id="{674E1EE4-4997-314C-935D-D92B75EFDDF1}"/>
              </a:ext>
            </a:extLst>
          </p:cNvPr>
          <p:cNvSpPr txBox="1"/>
          <p:nvPr/>
        </p:nvSpPr>
        <p:spPr>
          <a:xfrm>
            <a:off x="6533805" y="2779747"/>
            <a:ext cx="2236124" cy="496098"/>
          </a:xfrm>
          <a:prstGeom prst="rect">
            <a:avLst/>
          </a:prstGeom>
          <a:noFill/>
        </p:spPr>
        <p:txBody>
          <a:bodyPr wrap="square" rtlCol="0">
            <a:spAutoFit/>
          </a:bodyPr>
          <a:lstStyle/>
          <a:p>
            <a:r>
              <a:rPr lang="en-US" sz="3200" dirty="0">
                <a:latin typeface="Calibri" panose="020F0502020204030204" pitchFamily="34" charset="0"/>
              </a:rPr>
              <a:t>Regexes!</a:t>
            </a:r>
          </a:p>
        </p:txBody>
      </p:sp>
    </p:spTree>
    <p:extLst>
      <p:ext uri="{BB962C8B-B14F-4D97-AF65-F5344CB8AC3E}">
        <p14:creationId xmlns:p14="http://schemas.microsoft.com/office/powerpoint/2010/main" val="1284771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32E81-2549-CC45-9FFA-E18FA8629851}"/>
              </a:ext>
            </a:extLst>
          </p:cNvPr>
          <p:cNvSpPr>
            <a:spLocks noGrp="1"/>
          </p:cNvSpPr>
          <p:nvPr>
            <p:ph type="title"/>
          </p:nvPr>
        </p:nvSpPr>
        <p:spPr/>
        <p:txBody>
          <a:bodyPr/>
          <a:lstStyle/>
          <a:p>
            <a:r>
              <a:rPr lang="en-US" dirty="0"/>
              <a:t>Background</a:t>
            </a:r>
          </a:p>
        </p:txBody>
      </p:sp>
    </p:spTree>
    <p:extLst>
      <p:ext uri="{BB962C8B-B14F-4D97-AF65-F5344CB8AC3E}">
        <p14:creationId xmlns:p14="http://schemas.microsoft.com/office/powerpoint/2010/main" val="225865550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DCF9287-1655-B84C-9F11-A48CA961725F}"/>
              </a:ext>
            </a:extLst>
          </p:cNvPr>
          <p:cNvSpPr>
            <a:spLocks noGrp="1"/>
          </p:cNvSpPr>
          <p:nvPr>
            <p:ph type="body" idx="1"/>
          </p:nvPr>
        </p:nvSpPr>
        <p:spPr>
          <a:xfrm>
            <a:off x="457200" y="942780"/>
            <a:ext cx="4040188" cy="639762"/>
          </a:xfrm>
        </p:spPr>
        <p:txBody>
          <a:bodyPr/>
          <a:lstStyle/>
          <a:p>
            <a:r>
              <a:rPr lang="en-US" dirty="0"/>
              <a:t>Concept</a:t>
            </a:r>
          </a:p>
        </p:txBody>
      </p:sp>
      <p:sp>
        <p:nvSpPr>
          <p:cNvPr id="2" name="Content Placeholder 1">
            <a:extLst>
              <a:ext uri="{FF2B5EF4-FFF2-40B4-BE49-F238E27FC236}">
                <a16:creationId xmlns:a16="http://schemas.microsoft.com/office/drawing/2014/main" id="{23B129C2-61A0-A34C-904B-EA8EF428FCB1}"/>
              </a:ext>
            </a:extLst>
          </p:cNvPr>
          <p:cNvSpPr>
            <a:spLocks noGrp="1"/>
          </p:cNvSpPr>
          <p:nvPr>
            <p:ph sz="half" idx="2"/>
          </p:nvPr>
        </p:nvSpPr>
        <p:spPr>
          <a:xfrm>
            <a:off x="480551" y="1522444"/>
            <a:ext cx="4040188" cy="3951288"/>
          </a:xfrm>
        </p:spPr>
        <p:txBody>
          <a:bodyPr/>
          <a:lstStyle/>
          <a:p>
            <a:pPr>
              <a:lnSpc>
                <a:spcPct val="150000"/>
              </a:lnSpc>
            </a:pPr>
            <a:r>
              <a:rPr lang="en-US" sz="2800" dirty="0"/>
              <a:t>String language</a:t>
            </a:r>
          </a:p>
          <a:p>
            <a:pPr>
              <a:lnSpc>
                <a:spcPct val="150000"/>
              </a:lnSpc>
            </a:pPr>
            <a:r>
              <a:rPr lang="en-US" sz="2800" dirty="0"/>
              <a:t>Supported in all PLs</a:t>
            </a:r>
          </a:p>
          <a:p>
            <a:pPr>
              <a:lnSpc>
                <a:spcPct val="150000"/>
              </a:lnSpc>
            </a:pPr>
            <a:r>
              <a:rPr lang="en-US" sz="2800" dirty="0"/>
              <a:t>TREs (automata theory)</a:t>
            </a:r>
          </a:p>
          <a:p>
            <a:pPr>
              <a:lnSpc>
                <a:spcPct val="150000"/>
              </a:lnSpc>
            </a:pPr>
            <a:r>
              <a:rPr lang="en-US" sz="2800" dirty="0"/>
              <a:t>EREs (backreferences)</a:t>
            </a:r>
          </a:p>
          <a:p>
            <a:pPr lvl="1">
              <a:lnSpc>
                <a:spcPct val="150000"/>
              </a:lnSpc>
            </a:pPr>
            <a:r>
              <a:rPr lang="en-US" sz="2400" dirty="0"/>
              <a:t>NP-hard</a:t>
            </a:r>
          </a:p>
        </p:txBody>
      </p:sp>
      <p:sp>
        <p:nvSpPr>
          <p:cNvPr id="16" name="Text Placeholder 15">
            <a:extLst>
              <a:ext uri="{FF2B5EF4-FFF2-40B4-BE49-F238E27FC236}">
                <a16:creationId xmlns:a16="http://schemas.microsoft.com/office/drawing/2014/main" id="{1FCBAE9C-D183-E647-9CF3-023E87116CE4}"/>
              </a:ext>
            </a:extLst>
          </p:cNvPr>
          <p:cNvSpPr>
            <a:spLocks noGrp="1"/>
          </p:cNvSpPr>
          <p:nvPr>
            <p:ph type="body" sz="quarter" idx="3"/>
          </p:nvPr>
        </p:nvSpPr>
        <p:spPr>
          <a:xfrm>
            <a:off x="4645025" y="942780"/>
            <a:ext cx="4041775" cy="639762"/>
          </a:xfrm>
        </p:spPr>
        <p:txBody>
          <a:bodyPr/>
          <a:lstStyle/>
          <a:p>
            <a:r>
              <a:rPr lang="en-US" dirty="0"/>
              <a:t>Notation</a:t>
            </a:r>
          </a:p>
        </p:txBody>
      </p:sp>
      <p:sp>
        <p:nvSpPr>
          <p:cNvPr id="10" name="Content Placeholder 9">
            <a:extLst>
              <a:ext uri="{FF2B5EF4-FFF2-40B4-BE49-F238E27FC236}">
                <a16:creationId xmlns:a16="http://schemas.microsoft.com/office/drawing/2014/main" id="{8081252D-338B-E74A-BA80-7EAF01BFC718}"/>
              </a:ext>
            </a:extLst>
          </p:cNvPr>
          <p:cNvSpPr>
            <a:spLocks noGrp="1"/>
          </p:cNvSpPr>
          <p:nvPr>
            <p:ph sz="quarter" idx="4"/>
          </p:nvPr>
        </p:nvSpPr>
        <p:spPr>
          <a:xfrm>
            <a:off x="4645025" y="1582542"/>
            <a:ext cx="4681855" cy="5433408"/>
          </a:xfrm>
        </p:spPr>
        <p:txBody>
          <a:bodyPr/>
          <a:lstStyle/>
          <a:p>
            <a:pPr marL="0" indent="0">
              <a:buNone/>
            </a:pPr>
            <a:r>
              <a:rPr lang="en-US" sz="2800" u="sng" dirty="0"/>
              <a:t>Pattern	Matches</a:t>
            </a:r>
          </a:p>
          <a:p>
            <a:pPr marL="0" indent="0">
              <a:buNone/>
            </a:pPr>
            <a:r>
              <a:rPr lang="en-US" sz="2800" dirty="0"/>
              <a:t>   ab		   </a:t>
            </a:r>
            <a:r>
              <a:rPr lang="en-US" sz="2800" i="1" dirty="0"/>
              <a:t>“ab”</a:t>
            </a:r>
          </a:p>
          <a:p>
            <a:pPr marL="0" indent="0">
              <a:buNone/>
            </a:pPr>
            <a:endParaRPr lang="en-US" sz="2800" dirty="0"/>
          </a:p>
          <a:p>
            <a:pPr marL="0" indent="0">
              <a:buNone/>
            </a:pPr>
            <a:r>
              <a:rPr lang="en-US" sz="2800" dirty="0"/>
              <a:t>    a*		</a:t>
            </a:r>
            <a:r>
              <a:rPr lang="en-US" sz="2800" i="1" dirty="0"/>
              <a:t>   “</a:t>
            </a:r>
            <a:r>
              <a:rPr lang="en-US" sz="2800" i="1" dirty="0" err="1"/>
              <a:t>aaa</a:t>
            </a:r>
            <a:r>
              <a:rPr lang="en-US" sz="2800" i="1" dirty="0"/>
              <a:t>”</a:t>
            </a:r>
            <a:endParaRPr lang="en-US" sz="2800" dirty="0"/>
          </a:p>
          <a:p>
            <a:pPr marL="0" indent="0">
              <a:buNone/>
            </a:pPr>
            <a:r>
              <a:rPr lang="en-US" sz="2800" dirty="0"/>
              <a:t> </a:t>
            </a:r>
          </a:p>
          <a:p>
            <a:pPr marL="0" indent="0">
              <a:buNone/>
            </a:pPr>
            <a:r>
              <a:rPr lang="en-US" sz="2800" dirty="0"/>
              <a:t>  </a:t>
            </a:r>
            <a:r>
              <a:rPr lang="en-US" sz="2800" dirty="0" err="1"/>
              <a:t>a|b</a:t>
            </a:r>
            <a:r>
              <a:rPr lang="en-US" sz="2800" dirty="0"/>
              <a:t>		 </a:t>
            </a:r>
            <a:r>
              <a:rPr lang="en-US" sz="2800" i="1" dirty="0"/>
              <a:t>“a”, “b”</a:t>
            </a:r>
            <a:endParaRPr lang="en-US" sz="2800" dirty="0"/>
          </a:p>
          <a:p>
            <a:pPr marL="0" indent="0">
              <a:buNone/>
            </a:pPr>
            <a:r>
              <a:rPr lang="en-US" sz="2800" dirty="0"/>
              <a:t> </a:t>
            </a:r>
          </a:p>
          <a:p>
            <a:pPr marL="0" indent="0">
              <a:buNone/>
            </a:pPr>
            <a:r>
              <a:rPr lang="en-US" sz="2800" dirty="0"/>
              <a:t> (ab) \1        	   “ab ab”</a:t>
            </a:r>
            <a:endParaRPr lang="en-US" sz="2800" i="1" dirty="0"/>
          </a:p>
        </p:txBody>
      </p:sp>
      <p:sp>
        <p:nvSpPr>
          <p:cNvPr id="3" name="Title 2">
            <a:extLst>
              <a:ext uri="{FF2B5EF4-FFF2-40B4-BE49-F238E27FC236}">
                <a16:creationId xmlns:a16="http://schemas.microsoft.com/office/drawing/2014/main" id="{4F4AFF9C-5620-9C47-9596-E3C58B157A68}"/>
              </a:ext>
            </a:extLst>
          </p:cNvPr>
          <p:cNvSpPr>
            <a:spLocks noGrp="1"/>
          </p:cNvSpPr>
          <p:nvPr>
            <p:ph type="title"/>
          </p:nvPr>
        </p:nvSpPr>
        <p:spPr/>
        <p:txBody>
          <a:bodyPr/>
          <a:lstStyle/>
          <a:p>
            <a:r>
              <a:rPr lang="en-US" dirty="0"/>
              <a:t>What is a regex?</a:t>
            </a:r>
          </a:p>
        </p:txBody>
      </p:sp>
    </p:spTree>
    <p:extLst>
      <p:ext uri="{BB962C8B-B14F-4D97-AF65-F5344CB8AC3E}">
        <p14:creationId xmlns:p14="http://schemas.microsoft.com/office/powerpoint/2010/main" val="3121299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mph" presetSubtype="0" grpId="0" nodeType="clickEffect">
                                  <p:stCondLst>
                                    <p:cond delay="0"/>
                                  </p:stCondLst>
                                  <p:childTnLst>
                                    <p:set>
                                      <p:cBhvr>
                                        <p:cTn id="24" dur="indefinite"/>
                                        <p:tgtEl>
                                          <p:spTgt spid="15">
                                            <p:txEl>
                                              <p:pRg st="0" end="0"/>
                                            </p:txEl>
                                          </p:spTgt>
                                        </p:tgtEl>
                                        <p:attrNameLst>
                                          <p:attrName>style.opacity</p:attrName>
                                        </p:attrNameLst>
                                      </p:cBhvr>
                                      <p:to>
                                        <p:strVal val="0.5"/>
                                      </p:to>
                                    </p:set>
                                    <p:animEffect filter="image" prLst="opacity: 0.5">
                                      <p:cBhvr rctx="IE">
                                        <p:cTn id="25" dur="indefinite"/>
                                        <p:tgtEl>
                                          <p:spTgt spid="15">
                                            <p:txEl>
                                              <p:pRg st="0" end="0"/>
                                            </p:txEl>
                                          </p:spTgt>
                                        </p:tgtEl>
                                      </p:cBhvr>
                                    </p:animEffect>
                                  </p:childTnLst>
                                </p:cTn>
                              </p:par>
                              <p:par>
                                <p:cTn id="26" presetID="9" presetClass="emph" presetSubtype="0" grpId="0" nodeType="withEffect">
                                  <p:stCondLst>
                                    <p:cond delay="0"/>
                                  </p:stCondLst>
                                  <p:childTnLst>
                                    <p:set>
                                      <p:cBhvr>
                                        <p:cTn id="27" dur="indefinite"/>
                                        <p:tgtEl>
                                          <p:spTgt spid="2">
                                            <p:txEl>
                                              <p:pRg st="0" end="0"/>
                                            </p:txEl>
                                          </p:spTgt>
                                        </p:tgtEl>
                                        <p:attrNameLst>
                                          <p:attrName>style.opacity</p:attrName>
                                        </p:attrNameLst>
                                      </p:cBhvr>
                                      <p:to>
                                        <p:strVal val="0.5"/>
                                      </p:to>
                                    </p:set>
                                    <p:animEffect filter="image" prLst="opacity: 0.5">
                                      <p:cBhvr rctx="IE">
                                        <p:cTn id="28" dur="indefinite"/>
                                        <p:tgtEl>
                                          <p:spTgt spid="2">
                                            <p:txEl>
                                              <p:pRg st="0" end="0"/>
                                            </p:txEl>
                                          </p:spTgt>
                                        </p:tgtEl>
                                      </p:cBhvr>
                                    </p:animEffect>
                                  </p:childTnLst>
                                </p:cTn>
                              </p:par>
                              <p:par>
                                <p:cTn id="29" presetID="9" presetClass="emph" presetSubtype="0" grpId="0" nodeType="withEffect">
                                  <p:stCondLst>
                                    <p:cond delay="0"/>
                                  </p:stCondLst>
                                  <p:childTnLst>
                                    <p:set>
                                      <p:cBhvr>
                                        <p:cTn id="30" dur="indefinite"/>
                                        <p:tgtEl>
                                          <p:spTgt spid="2">
                                            <p:txEl>
                                              <p:pRg st="1" end="1"/>
                                            </p:txEl>
                                          </p:spTgt>
                                        </p:tgtEl>
                                        <p:attrNameLst>
                                          <p:attrName>style.opacity</p:attrName>
                                        </p:attrNameLst>
                                      </p:cBhvr>
                                      <p:to>
                                        <p:strVal val="0.5"/>
                                      </p:to>
                                    </p:set>
                                    <p:animEffect filter="image" prLst="opacity: 0.5">
                                      <p:cBhvr rctx="IE">
                                        <p:cTn id="31" dur="indefinite"/>
                                        <p:tgtEl>
                                          <p:spTgt spid="2">
                                            <p:txEl>
                                              <p:pRg st="1" end="1"/>
                                            </p:txEl>
                                          </p:spTgt>
                                        </p:tgtEl>
                                      </p:cBhvr>
                                    </p:animEffect>
                                  </p:childTnLst>
                                </p:cTn>
                              </p:par>
                              <p:par>
                                <p:cTn id="32" presetID="9" presetClass="emph" presetSubtype="0" grpId="0" nodeType="withEffect">
                                  <p:stCondLst>
                                    <p:cond delay="0"/>
                                  </p:stCondLst>
                                  <p:childTnLst>
                                    <p:set>
                                      <p:cBhvr>
                                        <p:cTn id="33" dur="indefinite"/>
                                        <p:tgtEl>
                                          <p:spTgt spid="2">
                                            <p:txEl>
                                              <p:pRg st="2" end="2"/>
                                            </p:txEl>
                                          </p:spTgt>
                                        </p:tgtEl>
                                        <p:attrNameLst>
                                          <p:attrName>style.opacity</p:attrName>
                                        </p:attrNameLst>
                                      </p:cBhvr>
                                      <p:to>
                                        <p:strVal val="0.5"/>
                                      </p:to>
                                    </p:set>
                                    <p:animEffect filter="image" prLst="opacity: 0.5">
                                      <p:cBhvr rctx="IE">
                                        <p:cTn id="34" dur="indefinite"/>
                                        <p:tgtEl>
                                          <p:spTgt spid="2">
                                            <p:txEl>
                                              <p:pRg st="2" end="2"/>
                                            </p:txEl>
                                          </p:spTgt>
                                        </p:tgtEl>
                                      </p:cBhvr>
                                    </p:animEffect>
                                  </p:childTnLst>
                                </p:cTn>
                              </p:par>
                              <p:par>
                                <p:cTn id="35" presetID="9" presetClass="emph" presetSubtype="0" grpId="0" nodeType="withEffect">
                                  <p:stCondLst>
                                    <p:cond delay="0"/>
                                  </p:stCondLst>
                                  <p:childTnLst>
                                    <p:set>
                                      <p:cBhvr>
                                        <p:cTn id="36" dur="indefinite"/>
                                        <p:tgtEl>
                                          <p:spTgt spid="2">
                                            <p:txEl>
                                              <p:pRg st="3" end="3"/>
                                            </p:txEl>
                                          </p:spTgt>
                                        </p:tgtEl>
                                        <p:attrNameLst>
                                          <p:attrName>style.opacity</p:attrName>
                                        </p:attrNameLst>
                                      </p:cBhvr>
                                      <p:to>
                                        <p:strVal val="0.5"/>
                                      </p:to>
                                    </p:set>
                                    <p:animEffect filter="image" prLst="opacity: 0.5">
                                      <p:cBhvr rctx="IE">
                                        <p:cTn id="37" dur="indefinite"/>
                                        <p:tgtEl>
                                          <p:spTgt spid="2">
                                            <p:txEl>
                                              <p:pRg st="3" end="3"/>
                                            </p:txEl>
                                          </p:spTgt>
                                        </p:tgtEl>
                                      </p:cBhvr>
                                    </p:animEffect>
                                  </p:childTnLst>
                                </p:cTn>
                              </p:par>
                              <p:par>
                                <p:cTn id="38" presetID="9" presetClass="emph" presetSubtype="0" grpId="0" nodeType="withEffect">
                                  <p:stCondLst>
                                    <p:cond delay="0"/>
                                  </p:stCondLst>
                                  <p:childTnLst>
                                    <p:set>
                                      <p:cBhvr>
                                        <p:cTn id="39" dur="indefinite"/>
                                        <p:tgtEl>
                                          <p:spTgt spid="2">
                                            <p:txEl>
                                              <p:pRg st="4" end="4"/>
                                            </p:txEl>
                                          </p:spTgt>
                                        </p:tgtEl>
                                        <p:attrNameLst>
                                          <p:attrName>style.opacity</p:attrName>
                                        </p:attrNameLst>
                                      </p:cBhvr>
                                      <p:to>
                                        <p:strVal val="0.5"/>
                                      </p:to>
                                    </p:set>
                                    <p:animEffect filter="image" prLst="opacity: 0.5">
                                      <p:cBhvr rctx="IE">
                                        <p:cTn id="40" dur="indefinite"/>
                                        <p:tgtEl>
                                          <p:spTgt spid="2">
                                            <p:txEl>
                                              <p:pRg st="4" end="4"/>
                                            </p:txEl>
                                          </p:spTgt>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uiExpand="1" build="p"/>
      <p:bldP spid="16"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D23813-785E-B043-8AFB-4215555E321A}"/>
              </a:ext>
            </a:extLst>
          </p:cNvPr>
          <p:cNvSpPr>
            <a:spLocks noGrp="1"/>
          </p:cNvSpPr>
          <p:nvPr>
            <p:ph type="title"/>
          </p:nvPr>
        </p:nvSpPr>
        <p:spPr/>
        <p:txBody>
          <a:bodyPr/>
          <a:lstStyle/>
          <a:p>
            <a:r>
              <a:rPr lang="en-US" dirty="0"/>
              <a:t>What do software engineers use them for?</a:t>
            </a:r>
          </a:p>
        </p:txBody>
      </p:sp>
      <p:sp>
        <p:nvSpPr>
          <p:cNvPr id="4" name="Content Placeholder 3"/>
          <p:cNvSpPr>
            <a:spLocks noGrp="1"/>
          </p:cNvSpPr>
          <p:nvPr>
            <p:ph idx="1"/>
          </p:nvPr>
        </p:nvSpPr>
        <p:spPr/>
        <p:txBody>
          <a:bodyPr/>
          <a:lstStyle/>
          <a:p>
            <a:r>
              <a:rPr lang="en-US" sz="3200" dirty="0"/>
              <a:t>30-40% of Python and JavaScript projects</a:t>
            </a:r>
          </a:p>
          <a:p>
            <a:r>
              <a:rPr lang="en-US" sz="3200" dirty="0"/>
              <a:t>Diverse purposes</a:t>
            </a:r>
          </a:p>
          <a:p>
            <a:pPr marL="0" indent="0">
              <a:buNone/>
            </a:pPr>
            <a:endParaRPr lang="en-US" sz="3200" dirty="0"/>
          </a:p>
          <a:p>
            <a:pPr marL="457200" lvl="1" indent="0">
              <a:buNone/>
            </a:pPr>
            <a:r>
              <a:rPr lang="en-US" sz="3200" dirty="0"/>
              <a:t>User-agent string 	</a:t>
            </a:r>
            <a:r>
              <a:rPr lang="en-US" sz="3200" dirty="0">
                <a:sym typeface="Wingdings" panose="05000000000000000000" pitchFamily="2" charset="2"/>
              </a:rPr>
              <a:t> Server-side rendering</a:t>
            </a:r>
          </a:p>
          <a:p>
            <a:pPr marL="457200" lvl="1" indent="0">
              <a:buNone/>
            </a:pPr>
            <a:r>
              <a:rPr lang="en-US" sz="3200" dirty="0"/>
              <a:t>File names		</a:t>
            </a:r>
            <a:r>
              <a:rPr lang="en-US" sz="3200" dirty="0">
                <a:sym typeface="Wingdings" panose="05000000000000000000" pitchFamily="2" charset="2"/>
              </a:rPr>
              <a:t></a:t>
            </a:r>
            <a:r>
              <a:rPr lang="en-US" sz="3200" dirty="0"/>
              <a:t> Command-line tools</a:t>
            </a:r>
          </a:p>
          <a:p>
            <a:pPr marL="457200" lvl="1" indent="0">
              <a:buNone/>
            </a:pPr>
            <a:r>
              <a:rPr lang="en-US" sz="3200" dirty="0"/>
              <a:t>Tokenizing		</a:t>
            </a:r>
            <a:r>
              <a:rPr lang="en-US" sz="3200" dirty="0">
                <a:sym typeface="Wingdings" panose="05000000000000000000" pitchFamily="2" charset="2"/>
              </a:rPr>
              <a:t> </a:t>
            </a:r>
            <a:r>
              <a:rPr lang="en-US" sz="3200" dirty="0" err="1">
                <a:sym typeface="Wingdings" panose="05000000000000000000" pitchFamily="2" charset="2"/>
              </a:rPr>
              <a:t>L</a:t>
            </a:r>
            <a:r>
              <a:rPr lang="en-US" sz="3200" dirty="0" err="1"/>
              <a:t>exers</a:t>
            </a:r>
            <a:endParaRPr lang="en-US" sz="3200" dirty="0"/>
          </a:p>
          <a:p>
            <a:pPr marL="457200" lvl="1" indent="0">
              <a:buNone/>
            </a:pPr>
            <a:r>
              <a:rPr lang="en-US" sz="3200" dirty="0"/>
              <a:t>HTML			</a:t>
            </a:r>
            <a:r>
              <a:rPr lang="en-US" sz="3200" dirty="0">
                <a:sym typeface="Wingdings" panose="05000000000000000000" pitchFamily="2" charset="2"/>
              </a:rPr>
              <a:t> B</a:t>
            </a:r>
            <a:r>
              <a:rPr lang="en-US" sz="3200" dirty="0"/>
              <a:t>rowser plug-ins</a:t>
            </a:r>
          </a:p>
          <a:p>
            <a:pPr marL="457200" lvl="1" indent="0">
              <a:buNone/>
            </a:pPr>
            <a:r>
              <a:rPr lang="en-US" sz="3200" dirty="0"/>
              <a:t>Email			</a:t>
            </a:r>
            <a:r>
              <a:rPr lang="en-US" sz="3200" dirty="0">
                <a:sym typeface="Wingdings" panose="05000000000000000000" pitchFamily="2" charset="2"/>
              </a:rPr>
              <a:t> I</a:t>
            </a:r>
            <a:r>
              <a:rPr lang="en-US" sz="3200" dirty="0"/>
              <a:t>nput validation</a:t>
            </a:r>
          </a:p>
        </p:txBody>
      </p:sp>
      <p:sp>
        <p:nvSpPr>
          <p:cNvPr id="5" name="TextBox 4">
            <a:extLst>
              <a:ext uri="{FF2B5EF4-FFF2-40B4-BE49-F238E27FC236}">
                <a16:creationId xmlns:a16="http://schemas.microsoft.com/office/drawing/2014/main" id="{84C5E4C4-1634-194E-A903-C0F97A7E9EB5}"/>
              </a:ext>
            </a:extLst>
          </p:cNvPr>
          <p:cNvSpPr txBox="1"/>
          <p:nvPr/>
        </p:nvSpPr>
        <p:spPr>
          <a:xfrm>
            <a:off x="7655411" y="1371504"/>
            <a:ext cx="1331198" cy="596445"/>
          </a:xfrm>
          <a:prstGeom prst="rect">
            <a:avLst/>
          </a:prstGeom>
          <a:noFill/>
        </p:spPr>
        <p:txBody>
          <a:bodyPr wrap="none" rtlCol="0">
            <a:spAutoFit/>
          </a:bodyPr>
          <a:lstStyle/>
          <a:p>
            <a:r>
              <a:rPr lang="en-US" sz="1800" dirty="0">
                <a:latin typeface="Calibri" panose="020F0502020204030204" pitchFamily="34" charset="0"/>
              </a:rPr>
              <a:t>[C&amp;S ‘16]</a:t>
            </a:r>
          </a:p>
          <a:p>
            <a:r>
              <a:rPr lang="en-US" sz="1800" dirty="0">
                <a:latin typeface="Calibri" panose="020F0502020204030204" pitchFamily="34" charset="0"/>
              </a:rPr>
              <a:t>[D et al. ‘18]</a:t>
            </a:r>
          </a:p>
        </p:txBody>
      </p:sp>
    </p:spTree>
    <p:extLst>
      <p:ext uri="{BB962C8B-B14F-4D97-AF65-F5344CB8AC3E}">
        <p14:creationId xmlns:p14="http://schemas.microsoft.com/office/powerpoint/2010/main" val="41485037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otation body">
            <a:extLst>
              <a:ext uri="{FF2B5EF4-FFF2-40B4-BE49-F238E27FC236}">
                <a16:creationId xmlns:a16="http://schemas.microsoft.com/office/drawing/2014/main" id="{8081252D-338B-E74A-BA80-7EAF01BFC718}"/>
              </a:ext>
            </a:extLst>
          </p:cNvPr>
          <p:cNvSpPr>
            <a:spLocks noGrp="1"/>
          </p:cNvSpPr>
          <p:nvPr>
            <p:ph sz="quarter" idx="4"/>
          </p:nvPr>
        </p:nvSpPr>
        <p:spPr>
          <a:xfrm>
            <a:off x="4662954" y="1691875"/>
            <a:ext cx="4681855" cy="2275968"/>
          </a:xfrm>
        </p:spPr>
        <p:txBody>
          <a:bodyPr/>
          <a:lstStyle/>
          <a:p>
            <a:pPr marL="0" indent="0">
              <a:lnSpc>
                <a:spcPct val="150000"/>
              </a:lnSpc>
              <a:buNone/>
            </a:pPr>
            <a:r>
              <a:rPr lang="en-US" sz="2800" dirty="0"/>
              <a:t>ab		</a:t>
            </a:r>
            <a:r>
              <a:rPr lang="en-US" sz="2800" i="1" dirty="0"/>
              <a:t>ab</a:t>
            </a:r>
          </a:p>
          <a:p>
            <a:pPr marL="0" indent="0">
              <a:lnSpc>
                <a:spcPct val="150000"/>
              </a:lnSpc>
              <a:buNone/>
            </a:pPr>
            <a:r>
              <a:rPr lang="en-US" sz="2800" dirty="0"/>
              <a:t>a*		</a:t>
            </a:r>
            <a:r>
              <a:rPr lang="en-US" sz="2800" i="1" dirty="0"/>
              <a:t>a, aa, </a:t>
            </a:r>
            <a:r>
              <a:rPr lang="en-US" sz="2800" i="1" dirty="0" err="1"/>
              <a:t>aaa</a:t>
            </a:r>
            <a:r>
              <a:rPr lang="en-US" sz="2800" i="1" dirty="0"/>
              <a:t>, …</a:t>
            </a:r>
          </a:p>
          <a:p>
            <a:pPr marL="0" indent="0">
              <a:lnSpc>
                <a:spcPct val="150000"/>
              </a:lnSpc>
              <a:buNone/>
            </a:pPr>
            <a:r>
              <a:rPr lang="en-US" sz="2800" dirty="0"/>
              <a:t>a | b		</a:t>
            </a:r>
            <a:r>
              <a:rPr lang="en-US" sz="2800" i="1" dirty="0"/>
              <a:t>a, b</a:t>
            </a:r>
          </a:p>
        </p:txBody>
      </p:sp>
      <p:sp>
        <p:nvSpPr>
          <p:cNvPr id="16" name="Notation header">
            <a:extLst>
              <a:ext uri="{FF2B5EF4-FFF2-40B4-BE49-F238E27FC236}">
                <a16:creationId xmlns:a16="http://schemas.microsoft.com/office/drawing/2014/main" id="{1FCBAE9C-D183-E647-9CF3-023E87116CE4}"/>
              </a:ext>
            </a:extLst>
          </p:cNvPr>
          <p:cNvSpPr>
            <a:spLocks noGrp="1"/>
          </p:cNvSpPr>
          <p:nvPr>
            <p:ph type="body" sz="quarter" idx="3"/>
          </p:nvPr>
        </p:nvSpPr>
        <p:spPr>
          <a:xfrm>
            <a:off x="4662954" y="1052113"/>
            <a:ext cx="4041775" cy="639762"/>
          </a:xfrm>
        </p:spPr>
        <p:txBody>
          <a:bodyPr/>
          <a:lstStyle/>
          <a:p>
            <a:r>
              <a:rPr lang="en-US" dirty="0"/>
              <a:t>Core operations</a:t>
            </a:r>
          </a:p>
        </p:txBody>
      </p:sp>
      <p:sp>
        <p:nvSpPr>
          <p:cNvPr id="2" name="Concept body">
            <a:extLst>
              <a:ext uri="{FF2B5EF4-FFF2-40B4-BE49-F238E27FC236}">
                <a16:creationId xmlns:a16="http://schemas.microsoft.com/office/drawing/2014/main" id="{23B129C2-61A0-A34C-904B-EA8EF428FCB1}"/>
              </a:ext>
            </a:extLst>
          </p:cNvPr>
          <p:cNvSpPr>
            <a:spLocks noGrp="1"/>
          </p:cNvSpPr>
          <p:nvPr>
            <p:ph sz="half" idx="2"/>
          </p:nvPr>
        </p:nvSpPr>
        <p:spPr>
          <a:xfrm>
            <a:off x="390906" y="1691510"/>
            <a:ext cx="4040188" cy="2148082"/>
          </a:xfrm>
        </p:spPr>
        <p:txBody>
          <a:bodyPr/>
          <a:lstStyle/>
          <a:p>
            <a:r>
              <a:rPr lang="en-US" sz="2800" dirty="0"/>
              <a:t>String language</a:t>
            </a:r>
          </a:p>
          <a:p>
            <a:r>
              <a:rPr lang="en-US" sz="2800" dirty="0"/>
              <a:t>~40% of SW projects</a:t>
            </a:r>
          </a:p>
          <a:p>
            <a:pPr marL="0" indent="0">
              <a:buNone/>
            </a:pPr>
            <a:r>
              <a:rPr lang="en-US" sz="1800" i="1" dirty="0"/>
              <a:t>	</a:t>
            </a:r>
            <a:r>
              <a:rPr lang="en-US" sz="2000" i="1" dirty="0"/>
              <a:t> [Chapman ‘16]</a:t>
            </a:r>
          </a:p>
        </p:txBody>
      </p:sp>
      <p:sp>
        <p:nvSpPr>
          <p:cNvPr id="15" name="Concept header">
            <a:extLst>
              <a:ext uri="{FF2B5EF4-FFF2-40B4-BE49-F238E27FC236}">
                <a16:creationId xmlns:a16="http://schemas.microsoft.com/office/drawing/2014/main" id="{2DCF9287-1655-B84C-9F11-A48CA961725F}"/>
              </a:ext>
            </a:extLst>
          </p:cNvPr>
          <p:cNvSpPr>
            <a:spLocks noGrp="1"/>
          </p:cNvSpPr>
          <p:nvPr>
            <p:ph type="body" idx="1"/>
          </p:nvPr>
        </p:nvSpPr>
        <p:spPr>
          <a:xfrm>
            <a:off x="367555" y="1052113"/>
            <a:ext cx="4040188" cy="639762"/>
          </a:xfrm>
        </p:spPr>
        <p:txBody>
          <a:bodyPr/>
          <a:lstStyle/>
          <a:p>
            <a:r>
              <a:rPr lang="en-US" dirty="0"/>
              <a:t>Concept</a:t>
            </a:r>
          </a:p>
        </p:txBody>
      </p:sp>
      <p:sp>
        <p:nvSpPr>
          <p:cNvPr id="3" name="Title">
            <a:extLst>
              <a:ext uri="{FF2B5EF4-FFF2-40B4-BE49-F238E27FC236}">
                <a16:creationId xmlns:a16="http://schemas.microsoft.com/office/drawing/2014/main" id="{4F4AFF9C-5620-9C47-9596-E3C58B157A68}"/>
              </a:ext>
            </a:extLst>
          </p:cNvPr>
          <p:cNvSpPr>
            <a:spLocks noGrp="1"/>
          </p:cNvSpPr>
          <p:nvPr>
            <p:ph type="title"/>
          </p:nvPr>
        </p:nvSpPr>
        <p:spPr/>
        <p:txBody>
          <a:bodyPr/>
          <a:lstStyle/>
          <a:p>
            <a:r>
              <a:rPr lang="en-US" dirty="0"/>
              <a:t>Regexes 101</a:t>
            </a:r>
          </a:p>
        </p:txBody>
      </p:sp>
      <p:sp>
        <p:nvSpPr>
          <p:cNvPr id="13" name="Concept header">
            <a:extLst>
              <a:ext uri="{FF2B5EF4-FFF2-40B4-BE49-F238E27FC236}">
                <a16:creationId xmlns:a16="http://schemas.microsoft.com/office/drawing/2014/main" id="{202FA67B-CBFE-DD4B-8469-C1B393AAC753}"/>
              </a:ext>
            </a:extLst>
          </p:cNvPr>
          <p:cNvSpPr txBox="1">
            <a:spLocks/>
          </p:cNvSpPr>
          <p:nvPr/>
        </p:nvSpPr>
        <p:spPr bwMode="auto">
          <a:xfrm>
            <a:off x="879183" y="4432951"/>
            <a:ext cx="4040188" cy="6397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indent="0" algn="l" rtl="0" fontAlgn="base">
              <a:spcBef>
                <a:spcPct val="20000"/>
              </a:spcBef>
              <a:spcAft>
                <a:spcPct val="0"/>
              </a:spcAft>
              <a:buClr>
                <a:srgbClr val="000000"/>
              </a:buClr>
              <a:buSzPct val="120000"/>
              <a:buFont typeface="Times" pitchFamily="18" charset="0"/>
              <a:buNone/>
              <a:defRPr sz="3200" b="1">
                <a:solidFill>
                  <a:srgbClr val="050523"/>
                </a:solidFill>
                <a:latin typeface="Calibri" panose="020F0502020204030204" pitchFamily="34" charset="0"/>
                <a:ea typeface="+mn-ea"/>
                <a:cs typeface="Calibri" panose="020F0502020204030204" pitchFamily="34" charset="0"/>
              </a:defRPr>
            </a:lvl1pPr>
            <a:lvl2pPr marL="457200" indent="0" algn="l" rtl="0" fontAlgn="base">
              <a:spcBef>
                <a:spcPct val="20000"/>
              </a:spcBef>
              <a:spcAft>
                <a:spcPct val="0"/>
              </a:spcAft>
              <a:buClr>
                <a:srgbClr val="000000"/>
              </a:buClr>
              <a:buSzPct val="120000"/>
              <a:buFont typeface="Times" pitchFamily="18" charset="0"/>
              <a:buNone/>
              <a:defRPr sz="2000" b="1">
                <a:solidFill>
                  <a:srgbClr val="050523"/>
                </a:solidFill>
                <a:latin typeface="Calibri" panose="020F0502020204030204" pitchFamily="34" charset="0"/>
                <a:cs typeface="Calibri" panose="020F0502020204030204" pitchFamily="34" charset="0"/>
              </a:defRPr>
            </a:lvl2pPr>
            <a:lvl3pPr marL="914400" indent="0" algn="l" rtl="0" fontAlgn="base">
              <a:spcBef>
                <a:spcPct val="20000"/>
              </a:spcBef>
              <a:spcAft>
                <a:spcPct val="0"/>
              </a:spcAft>
              <a:buClr>
                <a:srgbClr val="000000"/>
              </a:buClr>
              <a:buSzPct val="120000"/>
              <a:buFont typeface="Calibri" pitchFamily="34" charset="0"/>
              <a:buNone/>
              <a:defRPr sz="1800" b="1">
                <a:solidFill>
                  <a:srgbClr val="050523"/>
                </a:solidFill>
                <a:latin typeface="Calibri" panose="020F0502020204030204" pitchFamily="34" charset="0"/>
                <a:cs typeface="Calibri" panose="020F0502020204030204" pitchFamily="34" charset="0"/>
              </a:defRPr>
            </a:lvl3pPr>
            <a:lvl4pPr marL="1371600" indent="0" algn="l" rtl="0" fontAlgn="base">
              <a:spcBef>
                <a:spcPct val="20000"/>
              </a:spcBef>
              <a:spcAft>
                <a:spcPct val="0"/>
              </a:spcAft>
              <a:buClr>
                <a:srgbClr val="000000"/>
              </a:buClr>
              <a:buSzPct val="120000"/>
              <a:buFont typeface="Times" pitchFamily="18" charset="0"/>
              <a:buNone/>
              <a:defRPr sz="1600" b="1">
                <a:solidFill>
                  <a:srgbClr val="050523"/>
                </a:solidFill>
                <a:latin typeface="Calibri" panose="020F0502020204030204" pitchFamily="34" charset="0"/>
                <a:cs typeface="Calibri" panose="020F0502020204030204" pitchFamily="34" charset="0"/>
              </a:defRPr>
            </a:lvl4pPr>
            <a:lvl5pPr marL="1828800" indent="0" algn="l" rtl="0" fontAlgn="base">
              <a:spcBef>
                <a:spcPct val="20000"/>
              </a:spcBef>
              <a:spcAft>
                <a:spcPct val="0"/>
              </a:spcAft>
              <a:buClr>
                <a:srgbClr val="000000"/>
              </a:buClr>
              <a:buSzPct val="120000"/>
              <a:buFont typeface="Times" pitchFamily="18" charset="0"/>
              <a:buNone/>
              <a:defRPr sz="1600" b="1">
                <a:solidFill>
                  <a:srgbClr val="050523"/>
                </a:solidFill>
                <a:latin typeface="Calibri" panose="020F0502020204030204" pitchFamily="34" charset="0"/>
                <a:cs typeface="Calibri" panose="020F0502020204030204" pitchFamily="34" charset="0"/>
              </a:defRPr>
            </a:lvl5pPr>
            <a:lvl6pPr marL="2286000" indent="0" algn="l" rtl="0" fontAlgn="base">
              <a:spcBef>
                <a:spcPct val="20000"/>
              </a:spcBef>
              <a:spcAft>
                <a:spcPct val="0"/>
              </a:spcAft>
              <a:buClr>
                <a:srgbClr val="000000"/>
              </a:buClr>
              <a:buSzPct val="120000"/>
              <a:buFont typeface="Times" pitchFamily="18" charset="0"/>
              <a:buNone/>
              <a:defRPr sz="1600" b="1">
                <a:solidFill>
                  <a:srgbClr val="050523"/>
                </a:solidFill>
                <a:latin typeface="+mn-lt"/>
                <a:cs typeface="+mn-cs"/>
              </a:defRPr>
            </a:lvl6pPr>
            <a:lvl7pPr marL="2743200" indent="0" algn="l" rtl="0" fontAlgn="base">
              <a:spcBef>
                <a:spcPct val="20000"/>
              </a:spcBef>
              <a:spcAft>
                <a:spcPct val="0"/>
              </a:spcAft>
              <a:buClr>
                <a:srgbClr val="000000"/>
              </a:buClr>
              <a:buSzPct val="120000"/>
              <a:buFont typeface="Times" pitchFamily="18" charset="0"/>
              <a:buNone/>
              <a:defRPr sz="1600" b="1">
                <a:solidFill>
                  <a:srgbClr val="050523"/>
                </a:solidFill>
                <a:latin typeface="+mn-lt"/>
                <a:cs typeface="+mn-cs"/>
              </a:defRPr>
            </a:lvl7pPr>
            <a:lvl8pPr marL="3200400" indent="0" algn="l" rtl="0" fontAlgn="base">
              <a:spcBef>
                <a:spcPct val="20000"/>
              </a:spcBef>
              <a:spcAft>
                <a:spcPct val="0"/>
              </a:spcAft>
              <a:buClr>
                <a:srgbClr val="000000"/>
              </a:buClr>
              <a:buSzPct val="120000"/>
              <a:buFont typeface="Times" pitchFamily="18" charset="0"/>
              <a:buNone/>
              <a:defRPr sz="1600" b="1">
                <a:solidFill>
                  <a:srgbClr val="050523"/>
                </a:solidFill>
                <a:latin typeface="+mn-lt"/>
                <a:cs typeface="+mn-cs"/>
              </a:defRPr>
            </a:lvl8pPr>
            <a:lvl9pPr marL="3657600" indent="0" algn="l" rtl="0" fontAlgn="base">
              <a:spcBef>
                <a:spcPct val="20000"/>
              </a:spcBef>
              <a:spcAft>
                <a:spcPct val="0"/>
              </a:spcAft>
              <a:buClr>
                <a:srgbClr val="000000"/>
              </a:buClr>
              <a:buSzPct val="120000"/>
              <a:buFont typeface="Times" pitchFamily="18" charset="0"/>
              <a:buNone/>
              <a:defRPr sz="1600" b="1">
                <a:solidFill>
                  <a:srgbClr val="050523"/>
                </a:solidFill>
                <a:latin typeface="+mn-lt"/>
                <a:cs typeface="+mn-cs"/>
              </a:defRPr>
            </a:lvl9pPr>
          </a:lstStyle>
          <a:p>
            <a:pPr>
              <a:lnSpc>
                <a:spcPct val="100000"/>
              </a:lnSpc>
            </a:pPr>
            <a:r>
              <a:rPr lang="en-US" kern="0" dirty="0"/>
              <a:t>Worst-case behavior</a:t>
            </a:r>
          </a:p>
        </p:txBody>
      </p:sp>
      <p:pic>
        <p:nvPicPr>
          <p:cNvPr id="17" name="REDOS curve">
            <a:extLst>
              <a:ext uri="{FF2B5EF4-FFF2-40B4-BE49-F238E27FC236}">
                <a16:creationId xmlns:a16="http://schemas.microsoft.com/office/drawing/2014/main" id="{2DBC4882-4FB6-0A46-B994-DD98BE3D54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0475" y="4267792"/>
            <a:ext cx="2523406" cy="2227623"/>
          </a:xfrm>
          <a:prstGeom prst="rect">
            <a:avLst/>
          </a:prstGeom>
        </p:spPr>
      </p:pic>
      <p:sp>
        <p:nvSpPr>
          <p:cNvPr id="18" name="Concept body">
            <a:extLst>
              <a:ext uri="{FF2B5EF4-FFF2-40B4-BE49-F238E27FC236}">
                <a16:creationId xmlns:a16="http://schemas.microsoft.com/office/drawing/2014/main" id="{F45BB084-8028-9E40-9EC2-B348C5E08525}"/>
              </a:ext>
            </a:extLst>
          </p:cNvPr>
          <p:cNvSpPr txBox="1">
            <a:spLocks/>
          </p:cNvSpPr>
          <p:nvPr/>
        </p:nvSpPr>
        <p:spPr bwMode="auto">
          <a:xfrm>
            <a:off x="1273698" y="5073149"/>
            <a:ext cx="3134045" cy="12792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000000"/>
              </a:buClr>
              <a:buSzPct val="120000"/>
              <a:buFont typeface="Times" pitchFamily="18" charset="0"/>
              <a:buChar char="•"/>
              <a:defRPr sz="3200" b="0">
                <a:solidFill>
                  <a:srgbClr val="050523"/>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lr>
                <a:srgbClr val="000000"/>
              </a:buClr>
              <a:buSzPct val="120000"/>
              <a:buFont typeface="Times" pitchFamily="18" charset="0"/>
              <a:buChar char="•"/>
              <a:defRPr sz="2000">
                <a:solidFill>
                  <a:srgbClr val="050523"/>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Clr>
                <a:srgbClr val="000000"/>
              </a:buClr>
              <a:buSzPct val="120000"/>
              <a:buFont typeface="Calibri" pitchFamily="34" charset="0"/>
              <a:buChar char="−"/>
              <a:defRPr sz="1800">
                <a:solidFill>
                  <a:srgbClr val="050523"/>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sz="1600">
                <a:solidFill>
                  <a:srgbClr val="050523"/>
                </a:solidFill>
                <a:latin typeface="+mn-lt"/>
                <a:cs typeface="+mn-cs"/>
              </a:defRPr>
            </a:lvl9pPr>
          </a:lstStyle>
          <a:p>
            <a:pPr marL="0" indent="0" algn="ctr">
              <a:lnSpc>
                <a:spcPct val="100000"/>
              </a:lnSpc>
              <a:buNone/>
            </a:pPr>
            <a:r>
              <a:rPr lang="en-US" sz="2400" i="1" dirty="0"/>
              <a:t>[</a:t>
            </a:r>
            <a:r>
              <a:rPr lang="en-US" sz="2400" i="1" dirty="0" err="1"/>
              <a:t>Aho</a:t>
            </a:r>
            <a:r>
              <a:rPr lang="en-US" sz="2400" i="1" dirty="0"/>
              <a:t> ‘80]</a:t>
            </a:r>
          </a:p>
          <a:p>
            <a:pPr marL="0" indent="0" algn="ctr">
              <a:lnSpc>
                <a:spcPct val="100000"/>
              </a:lnSpc>
              <a:buNone/>
            </a:pPr>
            <a:r>
              <a:rPr lang="en-US" sz="2400" i="1" dirty="0"/>
              <a:t>[Crosby ‘03, Cox ‘07] [KRT ‘14, Sugiyama ‘14]</a:t>
            </a:r>
          </a:p>
          <a:p>
            <a:pPr marL="0" indent="0" algn="ctr">
              <a:lnSpc>
                <a:spcPct val="100000"/>
              </a:lnSpc>
              <a:buNone/>
            </a:pPr>
            <a:endParaRPr lang="en-US" sz="2400" i="1" kern="0" dirty="0"/>
          </a:p>
        </p:txBody>
      </p:sp>
      <p:grpSp>
        <p:nvGrpSpPr>
          <p:cNvPr id="31" name="Lin-time">
            <a:extLst>
              <a:ext uri="{FF2B5EF4-FFF2-40B4-BE49-F238E27FC236}">
                <a16:creationId xmlns:a16="http://schemas.microsoft.com/office/drawing/2014/main" id="{7709B6DE-EA56-D14D-8A18-AAAEFF5FBB98}"/>
              </a:ext>
            </a:extLst>
          </p:cNvPr>
          <p:cNvGrpSpPr/>
          <p:nvPr/>
        </p:nvGrpSpPr>
        <p:grpSpPr>
          <a:xfrm>
            <a:off x="6643561" y="5805887"/>
            <a:ext cx="1878942" cy="546560"/>
            <a:chOff x="6643561" y="5805887"/>
            <a:chExt cx="1878942" cy="546560"/>
          </a:xfrm>
        </p:grpSpPr>
        <p:cxnSp>
          <p:nvCxnSpPr>
            <p:cNvPr id="21" name="Straight Arrow Connector 20">
              <a:extLst>
                <a:ext uri="{FF2B5EF4-FFF2-40B4-BE49-F238E27FC236}">
                  <a16:creationId xmlns:a16="http://schemas.microsoft.com/office/drawing/2014/main" id="{EDCEE8F5-19F6-CA46-B5EA-414A0678C7F5}"/>
                </a:ext>
              </a:extLst>
            </p:cNvPr>
            <p:cNvCxnSpPr>
              <a:cxnSpLocks/>
              <a:stCxn id="22" idx="1"/>
            </p:cNvCxnSpPr>
            <p:nvPr/>
          </p:nvCxnSpPr>
          <p:spPr bwMode="auto">
            <a:xfrm flipH="1">
              <a:off x="6643561" y="6079167"/>
              <a:ext cx="541716" cy="62688"/>
            </a:xfrm>
            <a:prstGeom prst="straightConnector1">
              <a:avLst/>
            </a:prstGeom>
            <a:noFill/>
            <a:ln w="63500"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74F9BF33-2627-DA42-B313-8BFAFF7E6F07}"/>
                </a:ext>
              </a:extLst>
            </p:cNvPr>
            <p:cNvSpPr txBox="1"/>
            <p:nvPr/>
          </p:nvSpPr>
          <p:spPr>
            <a:xfrm>
              <a:off x="7185277" y="5805887"/>
              <a:ext cx="1337226" cy="546560"/>
            </a:xfrm>
            <a:prstGeom prst="rect">
              <a:avLst/>
            </a:prstGeom>
            <a:noFill/>
          </p:spPr>
          <p:txBody>
            <a:bodyPr wrap="none" rtlCol="0">
              <a:spAutoFit/>
            </a:bodyPr>
            <a:lstStyle/>
            <a:p>
              <a:r>
                <a:rPr lang="en-US" sz="3600" dirty="0">
                  <a:latin typeface="Calibri" panose="020F0502020204030204" pitchFamily="34" charset="0"/>
                </a:rPr>
                <a:t>Linear</a:t>
              </a:r>
            </a:p>
          </p:txBody>
        </p:sp>
      </p:grpSp>
      <p:grpSp>
        <p:nvGrpSpPr>
          <p:cNvPr id="32" name="Poly-time">
            <a:extLst>
              <a:ext uri="{FF2B5EF4-FFF2-40B4-BE49-F238E27FC236}">
                <a16:creationId xmlns:a16="http://schemas.microsoft.com/office/drawing/2014/main" id="{38D5DC47-124B-B74C-A50F-4E7B78CE1048}"/>
              </a:ext>
            </a:extLst>
          </p:cNvPr>
          <p:cNvGrpSpPr/>
          <p:nvPr/>
        </p:nvGrpSpPr>
        <p:grpSpPr>
          <a:xfrm>
            <a:off x="6496123" y="4752832"/>
            <a:ext cx="2647877" cy="546560"/>
            <a:chOff x="6496225" y="4799433"/>
            <a:chExt cx="2647877" cy="546560"/>
          </a:xfrm>
        </p:grpSpPr>
        <p:cxnSp>
          <p:nvCxnSpPr>
            <p:cNvPr id="24" name="Straight Arrow Connector 23">
              <a:extLst>
                <a:ext uri="{FF2B5EF4-FFF2-40B4-BE49-F238E27FC236}">
                  <a16:creationId xmlns:a16="http://schemas.microsoft.com/office/drawing/2014/main" id="{93590E6E-D93B-4242-8C09-D82B73DE891A}"/>
                </a:ext>
              </a:extLst>
            </p:cNvPr>
            <p:cNvCxnSpPr>
              <a:cxnSpLocks/>
              <a:stCxn id="25" idx="1"/>
            </p:cNvCxnSpPr>
            <p:nvPr/>
          </p:nvCxnSpPr>
          <p:spPr bwMode="auto">
            <a:xfrm flipH="1">
              <a:off x="6496225" y="5072713"/>
              <a:ext cx="687212" cy="138558"/>
            </a:xfrm>
            <a:prstGeom prst="straightConnector1">
              <a:avLst/>
            </a:prstGeom>
            <a:noFill/>
            <a:ln w="63500" cap="flat" cmpd="sng" algn="ctr">
              <a:solidFill>
                <a:schemeClr val="tx1"/>
              </a:solidFill>
              <a:prstDash val="solid"/>
              <a:round/>
              <a:headEnd type="none" w="med" len="med"/>
              <a:tailEnd type="triangle"/>
            </a:ln>
            <a:effectLst/>
          </p:spPr>
        </p:cxnSp>
        <p:sp>
          <p:nvSpPr>
            <p:cNvPr id="25" name="TextBox 24">
              <a:extLst>
                <a:ext uri="{FF2B5EF4-FFF2-40B4-BE49-F238E27FC236}">
                  <a16:creationId xmlns:a16="http://schemas.microsoft.com/office/drawing/2014/main" id="{82F12FDD-34ED-C646-9531-EAF1EED7C9D7}"/>
                </a:ext>
              </a:extLst>
            </p:cNvPr>
            <p:cNvSpPr txBox="1"/>
            <p:nvPr/>
          </p:nvSpPr>
          <p:spPr>
            <a:xfrm>
              <a:off x="7183437" y="4799433"/>
              <a:ext cx="1960665" cy="546560"/>
            </a:xfrm>
            <a:prstGeom prst="rect">
              <a:avLst/>
            </a:prstGeom>
            <a:noFill/>
          </p:spPr>
          <p:txBody>
            <a:bodyPr wrap="none" rtlCol="0">
              <a:spAutoFit/>
            </a:bodyPr>
            <a:lstStyle/>
            <a:p>
              <a:r>
                <a:rPr lang="en-US" sz="3600" dirty="0">
                  <a:latin typeface="Calibri" panose="020F0502020204030204" pitchFamily="34" charset="0"/>
                </a:rPr>
                <a:t>Poly-time</a:t>
              </a:r>
            </a:p>
          </p:txBody>
        </p:sp>
      </p:grpSp>
      <p:grpSp>
        <p:nvGrpSpPr>
          <p:cNvPr id="33" name="Exp-time">
            <a:extLst>
              <a:ext uri="{FF2B5EF4-FFF2-40B4-BE49-F238E27FC236}">
                <a16:creationId xmlns:a16="http://schemas.microsoft.com/office/drawing/2014/main" id="{2FC416C3-BA36-2240-A895-90DAE529CF0D}"/>
              </a:ext>
            </a:extLst>
          </p:cNvPr>
          <p:cNvGrpSpPr/>
          <p:nvPr/>
        </p:nvGrpSpPr>
        <p:grpSpPr>
          <a:xfrm>
            <a:off x="5496339" y="3819627"/>
            <a:ext cx="3392400" cy="971308"/>
            <a:chOff x="5496339" y="3819627"/>
            <a:chExt cx="3392400" cy="971308"/>
          </a:xfrm>
        </p:grpSpPr>
        <p:cxnSp>
          <p:nvCxnSpPr>
            <p:cNvPr id="26" name="Straight Arrow Connector 25">
              <a:extLst>
                <a:ext uri="{FF2B5EF4-FFF2-40B4-BE49-F238E27FC236}">
                  <a16:creationId xmlns:a16="http://schemas.microsoft.com/office/drawing/2014/main" id="{1A2B644D-6688-BC46-B08E-21D60420A5B6}"/>
                </a:ext>
              </a:extLst>
            </p:cNvPr>
            <p:cNvCxnSpPr>
              <a:cxnSpLocks/>
              <a:stCxn id="27" idx="1"/>
            </p:cNvCxnSpPr>
            <p:nvPr/>
          </p:nvCxnSpPr>
          <p:spPr bwMode="auto">
            <a:xfrm flipH="1">
              <a:off x="5496339" y="4092907"/>
              <a:ext cx="999886" cy="698028"/>
            </a:xfrm>
            <a:prstGeom prst="straightConnector1">
              <a:avLst/>
            </a:prstGeom>
            <a:noFill/>
            <a:ln w="6350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A19A84BA-C38F-8C4F-A0CE-7D7B68C685FE}"/>
                </a:ext>
              </a:extLst>
            </p:cNvPr>
            <p:cNvSpPr txBox="1"/>
            <p:nvPr/>
          </p:nvSpPr>
          <p:spPr>
            <a:xfrm>
              <a:off x="6496225" y="3819627"/>
              <a:ext cx="2392514" cy="546560"/>
            </a:xfrm>
            <a:prstGeom prst="rect">
              <a:avLst/>
            </a:prstGeom>
            <a:noFill/>
          </p:spPr>
          <p:txBody>
            <a:bodyPr wrap="none" rtlCol="0">
              <a:spAutoFit/>
            </a:bodyPr>
            <a:lstStyle/>
            <a:p>
              <a:r>
                <a:rPr lang="en-US" sz="3600" dirty="0">
                  <a:latin typeface="Calibri" panose="020F0502020204030204" pitchFamily="34" charset="0"/>
                </a:rPr>
                <a:t>Exponential</a:t>
              </a:r>
            </a:p>
          </p:txBody>
        </p:sp>
      </p:grpSp>
      <p:sp>
        <p:nvSpPr>
          <p:cNvPr id="19" name="Regex">
            <a:extLst>
              <a:ext uri="{FF2B5EF4-FFF2-40B4-BE49-F238E27FC236}">
                <a16:creationId xmlns:a16="http://schemas.microsoft.com/office/drawing/2014/main" id="{50515C65-5241-674D-AE9E-0C15573A40F1}"/>
              </a:ext>
            </a:extLst>
          </p:cNvPr>
          <p:cNvSpPr/>
          <p:nvPr/>
        </p:nvSpPr>
        <p:spPr bwMode="auto">
          <a:xfrm>
            <a:off x="2684834" y="190231"/>
            <a:ext cx="1200059" cy="476085"/>
          </a:xfrm>
          <a:prstGeom prst="ellipse">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r>
              <a:rPr kumimoji="0" lang="en-US" sz="2400" b="0" i="0" u="none" strike="noStrike" cap="none" normalizeH="0" baseline="0" dirty="0">
                <a:ln>
                  <a:noFill/>
                </a:ln>
                <a:solidFill>
                  <a:schemeClr val="tx1"/>
                </a:solidFill>
                <a:effectLst/>
                <a:latin typeface="Comic Sans MS" panose="030F0902030302020204" pitchFamily="66" charset="0"/>
              </a:rPr>
              <a:t>/a+/</a:t>
            </a:r>
          </a:p>
        </p:txBody>
      </p:sp>
    </p:spTree>
    <p:extLst>
      <p:ext uri="{BB962C8B-B14F-4D97-AF65-F5344CB8AC3E}">
        <p14:creationId xmlns:p14="http://schemas.microsoft.com/office/powerpoint/2010/main" val="3358642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mph" presetSubtype="0" grpId="0" nodeType="clickEffect">
                                  <p:stCondLst>
                                    <p:cond delay="0"/>
                                  </p:stCondLst>
                                  <p:childTnLst>
                                    <p:set>
                                      <p:cBhvr>
                                        <p:cTn id="18" dur="indefinite"/>
                                        <p:tgtEl>
                                          <p:spTgt spid="15">
                                            <p:txEl>
                                              <p:pRg st="0" end="0"/>
                                            </p:txEl>
                                          </p:spTgt>
                                        </p:tgtEl>
                                        <p:attrNameLst>
                                          <p:attrName>style.opacity</p:attrName>
                                        </p:attrNameLst>
                                      </p:cBhvr>
                                      <p:to>
                                        <p:strVal val="0.5"/>
                                      </p:to>
                                    </p:set>
                                    <p:animEffect filter="image" prLst="opacity: 0.5">
                                      <p:cBhvr rctx="IE">
                                        <p:cTn id="19" dur="indefinite"/>
                                        <p:tgtEl>
                                          <p:spTgt spid="15">
                                            <p:txEl>
                                              <p:pRg st="0" end="0"/>
                                            </p:txEl>
                                          </p:spTgt>
                                        </p:tgtEl>
                                      </p:cBhvr>
                                    </p:animEffect>
                                  </p:childTnLst>
                                </p:cTn>
                              </p:par>
                              <p:par>
                                <p:cTn id="20" presetID="9" presetClass="emph" presetSubtype="0" grpId="0" nodeType="withEffect">
                                  <p:stCondLst>
                                    <p:cond delay="0"/>
                                  </p:stCondLst>
                                  <p:childTnLst>
                                    <p:set>
                                      <p:cBhvr>
                                        <p:cTn id="21" dur="indefinite"/>
                                        <p:tgtEl>
                                          <p:spTgt spid="2">
                                            <p:txEl>
                                              <p:pRg st="0" end="0"/>
                                            </p:txEl>
                                          </p:spTgt>
                                        </p:tgtEl>
                                        <p:attrNameLst>
                                          <p:attrName>style.opacity</p:attrName>
                                        </p:attrNameLst>
                                      </p:cBhvr>
                                      <p:to>
                                        <p:strVal val="0.5"/>
                                      </p:to>
                                    </p:set>
                                    <p:animEffect filter="image" prLst="opacity: 0.5">
                                      <p:cBhvr rctx="IE">
                                        <p:cTn id="22" dur="indefinite"/>
                                        <p:tgtEl>
                                          <p:spTgt spid="2">
                                            <p:txEl>
                                              <p:pRg st="0" end="0"/>
                                            </p:txEl>
                                          </p:spTgt>
                                        </p:tgtEl>
                                      </p:cBhvr>
                                    </p:animEffect>
                                  </p:childTnLst>
                                </p:cTn>
                              </p:par>
                              <p:par>
                                <p:cTn id="23" presetID="9" presetClass="emph" presetSubtype="0" grpId="0" nodeType="withEffect">
                                  <p:stCondLst>
                                    <p:cond delay="0"/>
                                  </p:stCondLst>
                                  <p:childTnLst>
                                    <p:set>
                                      <p:cBhvr>
                                        <p:cTn id="24" dur="indefinite"/>
                                        <p:tgtEl>
                                          <p:spTgt spid="2">
                                            <p:txEl>
                                              <p:pRg st="1" end="1"/>
                                            </p:txEl>
                                          </p:spTgt>
                                        </p:tgtEl>
                                        <p:attrNameLst>
                                          <p:attrName>style.opacity</p:attrName>
                                        </p:attrNameLst>
                                      </p:cBhvr>
                                      <p:to>
                                        <p:strVal val="0.5"/>
                                      </p:to>
                                    </p:set>
                                    <p:animEffect filter="image" prLst="opacity: 0.5">
                                      <p:cBhvr rctx="IE">
                                        <p:cTn id="25" dur="indefinite"/>
                                        <p:tgtEl>
                                          <p:spTgt spid="2">
                                            <p:txEl>
                                              <p:pRg st="1" end="1"/>
                                            </p:txEl>
                                          </p:spTgt>
                                        </p:tgtEl>
                                      </p:cBhvr>
                                    </p:animEffect>
                                  </p:childTnLst>
                                </p:cTn>
                              </p:par>
                              <p:par>
                                <p:cTn id="26" presetID="9" presetClass="emph" presetSubtype="0" grpId="0" nodeType="withEffect">
                                  <p:stCondLst>
                                    <p:cond delay="0"/>
                                  </p:stCondLst>
                                  <p:childTnLst>
                                    <p:set>
                                      <p:cBhvr>
                                        <p:cTn id="27" dur="indefinite"/>
                                        <p:tgtEl>
                                          <p:spTgt spid="2">
                                            <p:txEl>
                                              <p:pRg st="2" end="2"/>
                                            </p:txEl>
                                          </p:spTgt>
                                        </p:tgtEl>
                                        <p:attrNameLst>
                                          <p:attrName>style.opacity</p:attrName>
                                        </p:attrNameLst>
                                      </p:cBhvr>
                                      <p:to>
                                        <p:strVal val="0.5"/>
                                      </p:to>
                                    </p:set>
                                    <p:animEffect filter="image" prLst="opacity: 0.5">
                                      <p:cBhvr rctx="IE">
                                        <p:cTn id="28" dur="indefinite"/>
                                        <p:tgtEl>
                                          <p:spTgt spid="2">
                                            <p:txEl>
                                              <p:pRg st="2" end="2"/>
                                            </p:txEl>
                                          </p:spTgt>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indefinite"/>
                                        <p:tgtEl>
                                          <p:spTgt spid="10">
                                            <p:txEl>
                                              <p:pRg st="0" end="0"/>
                                            </p:txEl>
                                          </p:spTgt>
                                        </p:tgtEl>
                                        <p:attrNameLst>
                                          <p:attrName>style.opacity</p:attrName>
                                        </p:attrNameLst>
                                      </p:cBhvr>
                                      <p:to>
                                        <p:strVal val="0.5"/>
                                      </p:to>
                                    </p:set>
                                    <p:animEffect filter="image" prLst="opacity: 0.5">
                                      <p:cBhvr rctx="IE">
                                        <p:cTn id="47" dur="indefinite"/>
                                        <p:tgtEl>
                                          <p:spTgt spid="10">
                                            <p:txEl>
                                              <p:pRg st="0" end="0"/>
                                            </p:txEl>
                                          </p:spTgt>
                                        </p:tgtEl>
                                      </p:cBhvr>
                                    </p:animEffect>
                                  </p:childTnLst>
                                </p:cTn>
                              </p:par>
                              <p:par>
                                <p:cTn id="48" presetID="9" presetClass="emph" presetSubtype="0" grpId="0" nodeType="withEffect">
                                  <p:stCondLst>
                                    <p:cond delay="0"/>
                                  </p:stCondLst>
                                  <p:childTnLst>
                                    <p:set>
                                      <p:cBhvr>
                                        <p:cTn id="49" dur="indefinite"/>
                                        <p:tgtEl>
                                          <p:spTgt spid="10">
                                            <p:txEl>
                                              <p:pRg st="1" end="1"/>
                                            </p:txEl>
                                          </p:spTgt>
                                        </p:tgtEl>
                                        <p:attrNameLst>
                                          <p:attrName>style.opacity</p:attrName>
                                        </p:attrNameLst>
                                      </p:cBhvr>
                                      <p:to>
                                        <p:strVal val="0.5"/>
                                      </p:to>
                                    </p:set>
                                    <p:animEffect filter="image" prLst="opacity: 0.5">
                                      <p:cBhvr rctx="IE">
                                        <p:cTn id="50" dur="indefinite"/>
                                        <p:tgtEl>
                                          <p:spTgt spid="10">
                                            <p:txEl>
                                              <p:pRg st="1" end="1"/>
                                            </p:txEl>
                                          </p:spTgt>
                                        </p:tgtEl>
                                      </p:cBhvr>
                                    </p:animEffect>
                                  </p:childTnLst>
                                </p:cTn>
                              </p:par>
                              <p:par>
                                <p:cTn id="51" presetID="9" presetClass="emph" presetSubtype="0" grpId="0" nodeType="withEffect">
                                  <p:stCondLst>
                                    <p:cond delay="0"/>
                                  </p:stCondLst>
                                  <p:childTnLst>
                                    <p:set>
                                      <p:cBhvr>
                                        <p:cTn id="52" dur="indefinite"/>
                                        <p:tgtEl>
                                          <p:spTgt spid="10">
                                            <p:txEl>
                                              <p:pRg st="2" end="2"/>
                                            </p:txEl>
                                          </p:spTgt>
                                        </p:tgtEl>
                                        <p:attrNameLst>
                                          <p:attrName>style.opacity</p:attrName>
                                        </p:attrNameLst>
                                      </p:cBhvr>
                                      <p:to>
                                        <p:strVal val="0.5"/>
                                      </p:to>
                                    </p:set>
                                    <p:animEffect filter="image" prLst="opacity: 0.5">
                                      <p:cBhvr rctx="IE">
                                        <p:cTn id="53" dur="indefinite"/>
                                        <p:tgtEl>
                                          <p:spTgt spid="10">
                                            <p:txEl>
                                              <p:pRg st="2" end="2"/>
                                            </p:txEl>
                                          </p:spTgt>
                                        </p:tgtEl>
                                      </p:cBhvr>
                                    </p:animEffect>
                                  </p:childTnLst>
                                </p:cTn>
                              </p:par>
                              <p:par>
                                <p:cTn id="54" presetID="9" presetClass="emph" presetSubtype="0" grpId="1" nodeType="withEffect">
                                  <p:stCondLst>
                                    <p:cond delay="0"/>
                                  </p:stCondLst>
                                  <p:childTnLst>
                                    <p:set>
                                      <p:cBhvr>
                                        <p:cTn id="55" dur="indefinite"/>
                                        <p:tgtEl>
                                          <p:spTgt spid="16">
                                            <p:txEl>
                                              <p:pRg st="0" end="0"/>
                                            </p:txEl>
                                          </p:spTgt>
                                        </p:tgtEl>
                                        <p:attrNameLst>
                                          <p:attrName>style.opacity</p:attrName>
                                        </p:attrNameLst>
                                      </p:cBhvr>
                                      <p:to>
                                        <p:strVal val="0.5"/>
                                      </p:to>
                                    </p:set>
                                    <p:animEffect filter="image" prLst="opacity: 0.5">
                                      <p:cBhvr rctx="IE">
                                        <p:cTn id="56" dur="indefinite"/>
                                        <p:tgtEl>
                                          <p:spTgt spid="16">
                                            <p:txEl>
                                              <p:pRg st="0" end="0"/>
                                            </p:txEl>
                                          </p:spTgt>
                                        </p:tgtEl>
                                      </p:cBhvr>
                                    </p:animEffect>
                                  </p:childTnLst>
                                </p:cTn>
                              </p:par>
                              <p:par>
                                <p:cTn id="57" presetID="1" presetClass="entr" presetSubtype="0" fill="hold" grpId="0" nodeType="withEffect">
                                  <p:stCondLst>
                                    <p:cond delay="0"/>
                                  </p:stCondLst>
                                  <p:childTnLst>
                                    <p:set>
                                      <p:cBhvr>
                                        <p:cTn id="5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8">
                                            <p:txEl>
                                              <p:pRg st="1" end="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6" grpId="0" build="p"/>
      <p:bldP spid="16" grpId="1" build="p"/>
      <p:bldP spid="2" grpId="0" uiExpand="1" build="p"/>
      <p:bldP spid="15" grpId="0" build="p"/>
      <p:bldP spid="15" grpId="1" build="p"/>
      <p:bldP spid="1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D23813-785E-B043-8AFB-4215555E321A}"/>
              </a:ext>
            </a:extLst>
          </p:cNvPr>
          <p:cNvSpPr>
            <a:spLocks noGrp="1"/>
          </p:cNvSpPr>
          <p:nvPr>
            <p:ph type="title"/>
          </p:nvPr>
        </p:nvSpPr>
        <p:spPr/>
        <p:txBody>
          <a:bodyPr/>
          <a:lstStyle/>
          <a:p>
            <a:r>
              <a:rPr lang="en-US" dirty="0"/>
              <a:t>Real regex examples mined from GitHub</a:t>
            </a:r>
          </a:p>
        </p:txBody>
      </p:sp>
      <p:sp>
        <p:nvSpPr>
          <p:cNvPr id="5" name="Content Placeholder 9">
            <a:extLst>
              <a:ext uri="{FF2B5EF4-FFF2-40B4-BE49-F238E27FC236}">
                <a16:creationId xmlns:a16="http://schemas.microsoft.com/office/drawing/2014/main" id="{8081252D-338B-E74A-BA80-7EAF01BFC718}"/>
              </a:ext>
            </a:extLst>
          </p:cNvPr>
          <p:cNvSpPr txBox="1">
            <a:spLocks/>
          </p:cNvSpPr>
          <p:nvPr/>
        </p:nvSpPr>
        <p:spPr>
          <a:xfrm>
            <a:off x="277148" y="1670107"/>
            <a:ext cx="9898743" cy="4208178"/>
          </a:xfrm>
          <a:prstGeom prst="rect">
            <a:avLst/>
          </a:prstGeom>
        </p:spPr>
        <p:txBody>
          <a:bodyPr/>
          <a:lstStyle>
            <a:lvl1pPr marL="342900" indent="-342900" algn="l" rtl="0" fontAlgn="base">
              <a:spcBef>
                <a:spcPct val="20000"/>
              </a:spcBef>
              <a:spcAft>
                <a:spcPct val="0"/>
              </a:spcAft>
              <a:buClr>
                <a:srgbClr val="000000"/>
              </a:buClr>
              <a:buSzPct val="120000"/>
              <a:buFont typeface="Times" pitchFamily="18" charset="0"/>
              <a:buChar char="•"/>
              <a:defRPr sz="2400" b="0">
                <a:solidFill>
                  <a:srgbClr val="050523"/>
                </a:solidFill>
                <a:latin typeface="Gill Sans MT" panose="020B0502020104020203" pitchFamily="34" charset="77"/>
                <a:ea typeface="+mn-ea"/>
                <a:cs typeface="+mn-cs"/>
              </a:defRPr>
            </a:lvl1pPr>
            <a:lvl2pPr marL="742950" indent="-285750" algn="l" rtl="0" fontAlgn="base">
              <a:spcBef>
                <a:spcPct val="20000"/>
              </a:spcBef>
              <a:spcAft>
                <a:spcPct val="0"/>
              </a:spcAft>
              <a:buClr>
                <a:srgbClr val="000000"/>
              </a:buClr>
              <a:buSzPct val="120000"/>
              <a:buFont typeface="Times" pitchFamily="18" charset="0"/>
              <a:buChar char="•"/>
              <a:defRPr sz="2200">
                <a:solidFill>
                  <a:srgbClr val="050523"/>
                </a:solidFill>
                <a:latin typeface="Gill Sans MT" panose="020B0502020104020203" pitchFamily="34" charset="77"/>
                <a:cs typeface="+mn-cs"/>
              </a:defRPr>
            </a:lvl2pPr>
            <a:lvl3pPr marL="1143000" indent="-228600" algn="l" rtl="0" fontAlgn="base">
              <a:spcBef>
                <a:spcPct val="20000"/>
              </a:spcBef>
              <a:spcAft>
                <a:spcPct val="0"/>
              </a:spcAft>
              <a:buClr>
                <a:srgbClr val="000000"/>
              </a:buClr>
              <a:buSzPct val="120000"/>
              <a:buFont typeface="Calibri" pitchFamily="34" charset="0"/>
              <a:buChar char="−"/>
              <a:defRPr sz="2000">
                <a:solidFill>
                  <a:srgbClr val="050523"/>
                </a:solidFill>
                <a:latin typeface="Gill Sans MT" panose="020B0502020104020203" pitchFamily="34" charset="77"/>
                <a:cs typeface="+mn-cs"/>
              </a:defRPr>
            </a:lvl3pPr>
            <a:lvl4pPr marL="16002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4pPr>
            <a:lvl5pPr marL="20574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5pPr>
            <a:lvl6pPr marL="25146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9pPr>
          </a:lstStyle>
          <a:p>
            <a:pPr marL="0" indent="0">
              <a:lnSpc>
                <a:spcPct val="200000"/>
              </a:lnSpc>
              <a:buFont typeface="Times" pitchFamily="18" charset="0"/>
              <a:buNone/>
            </a:pPr>
            <a:r>
              <a:rPr lang="en-US" sz="3200" kern="0" dirty="0">
                <a:latin typeface="+mj-lt"/>
              </a:rPr>
              <a:t>              /.+$/	         		 	</a:t>
            </a:r>
            <a:r>
              <a:rPr lang="en-US" sz="3200" kern="0" dirty="0">
                <a:latin typeface="+mj-lt"/>
                <a:sym typeface="Wingdings" pitchFamily="2" charset="2"/>
              </a:rPr>
              <a:t> “Chars”</a:t>
            </a:r>
            <a:endParaRPr lang="en-US" sz="3200" kern="0" dirty="0">
              <a:latin typeface="+mj-lt"/>
            </a:endParaRPr>
          </a:p>
          <a:p>
            <a:pPr marL="0" indent="0">
              <a:lnSpc>
                <a:spcPct val="200000"/>
              </a:lnSpc>
              <a:buFont typeface="Times" pitchFamily="18" charset="0"/>
              <a:buNone/>
            </a:pPr>
            <a:r>
              <a:rPr lang="en-US" sz="3200" kern="0" dirty="0">
                <a:latin typeface="+mj-lt"/>
              </a:rPr>
              <a:t>/\d{1,3}\.\d{1,3}\.\d{1,3}\.\d{1,3}/    	</a:t>
            </a:r>
            <a:r>
              <a:rPr lang="en-US" sz="3200" kern="0" dirty="0">
                <a:latin typeface="+mj-lt"/>
                <a:sym typeface="Wingdings" pitchFamily="2" charset="2"/>
              </a:rPr>
              <a:t> IPv4</a:t>
            </a:r>
            <a:endParaRPr lang="en-US" sz="3200" kern="0" dirty="0">
              <a:latin typeface="+mj-lt"/>
            </a:endParaRPr>
          </a:p>
          <a:p>
            <a:pPr marL="0" indent="0">
              <a:lnSpc>
                <a:spcPct val="200000"/>
              </a:lnSpc>
              <a:buFont typeface="Times" pitchFamily="18" charset="0"/>
              <a:buNone/>
            </a:pPr>
            <a:r>
              <a:rPr lang="en-US" sz="3200" kern="0" dirty="0">
                <a:latin typeface="+mj-lt"/>
              </a:rPr>
              <a:t>/^[a-zA-Z0-9]+([._]?[a-zA-Z0-9]+)*$/	</a:t>
            </a:r>
            <a:r>
              <a:rPr lang="en-US" sz="3200" kern="0" dirty="0">
                <a:latin typeface="+mj-lt"/>
                <a:sym typeface="Wingdings" pitchFamily="2" charset="2"/>
              </a:rPr>
              <a:t> Username</a:t>
            </a:r>
            <a:endParaRPr lang="en-US" sz="3200" kern="0" dirty="0">
              <a:latin typeface="+mj-lt"/>
            </a:endParaRPr>
          </a:p>
          <a:p>
            <a:pPr>
              <a:lnSpc>
                <a:spcPct val="200000"/>
              </a:lnSpc>
            </a:pPr>
            <a:endParaRPr lang="en-US" sz="3200" kern="0" dirty="0">
              <a:latin typeface="+mj-lt"/>
            </a:endParaRPr>
          </a:p>
        </p:txBody>
      </p:sp>
      <p:pic>
        <p:nvPicPr>
          <p:cNvPr id="6" name="Picture 6" descr="Microsof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327354" y="4934422"/>
            <a:ext cx="993656" cy="9438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1B480E0-802F-1740-8AF5-E3B1FD831559}"/>
              </a:ext>
            </a:extLst>
          </p:cNvPr>
          <p:cNvSpPr txBox="1"/>
          <p:nvPr/>
        </p:nvSpPr>
        <p:spPr>
          <a:xfrm>
            <a:off x="2239563" y="6061592"/>
            <a:ext cx="4664873" cy="486287"/>
          </a:xfrm>
          <a:prstGeom prst="rect">
            <a:avLst/>
          </a:prstGeom>
          <a:noFill/>
        </p:spPr>
        <p:txBody>
          <a:bodyPr wrap="square" rtlCol="0">
            <a:spAutoFit/>
          </a:bodyPr>
          <a:lstStyle/>
          <a:p>
            <a:r>
              <a:rPr lang="en-US" sz="3200" i="1" dirty="0">
                <a:latin typeface="Gill Sans MT" panose="020B0502020104020203" pitchFamily="34" charset="77"/>
              </a:rPr>
              <a:t>Super-linear “</a:t>
            </a:r>
            <a:r>
              <a:rPr lang="en-US" sz="3200" i="1" dirty="0" err="1">
                <a:latin typeface="Gill Sans MT" panose="020B0502020104020203" pitchFamily="34" charset="77"/>
              </a:rPr>
              <a:t>ReDoS</a:t>
            </a:r>
            <a:r>
              <a:rPr lang="en-US" sz="3200" i="1" dirty="0">
                <a:latin typeface="Gill Sans MT" panose="020B0502020104020203" pitchFamily="34" charset="77"/>
              </a:rPr>
              <a:t> regex”</a:t>
            </a:r>
          </a:p>
        </p:txBody>
      </p:sp>
      <p:cxnSp>
        <p:nvCxnSpPr>
          <p:cNvPr id="8" name="Straight Arrow Connector 7">
            <a:extLst>
              <a:ext uri="{FF2B5EF4-FFF2-40B4-BE49-F238E27FC236}">
                <a16:creationId xmlns:a16="http://schemas.microsoft.com/office/drawing/2014/main" id="{694D8B90-980C-0E48-83A2-DDBA60916260}"/>
              </a:ext>
            </a:extLst>
          </p:cNvPr>
          <p:cNvCxnSpPr>
            <a:cxnSpLocks/>
          </p:cNvCxnSpPr>
          <p:nvPr/>
        </p:nvCxnSpPr>
        <p:spPr bwMode="auto">
          <a:xfrm flipV="1">
            <a:off x="3926356" y="4987636"/>
            <a:ext cx="0" cy="943864"/>
          </a:xfrm>
          <a:prstGeom prst="straightConnector1">
            <a:avLst/>
          </a:prstGeom>
          <a:noFill/>
          <a:ln w="254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4272430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802BF6-654C-7F4C-A6A4-CED0A82C52DD}"/>
              </a:ext>
            </a:extLst>
          </p:cNvPr>
          <p:cNvSpPr>
            <a:spLocks noGrp="1"/>
          </p:cNvSpPr>
          <p:nvPr>
            <p:ph type="title"/>
          </p:nvPr>
        </p:nvSpPr>
        <p:spPr>
          <a:xfrm>
            <a:off x="-108889" y="128074"/>
            <a:ext cx="9564176" cy="638175"/>
          </a:xfrm>
        </p:spPr>
        <p:txBody>
          <a:bodyPr/>
          <a:lstStyle/>
          <a:p>
            <a:r>
              <a:rPr lang="en-US" dirty="0"/>
              <a:t>Regexes can be </a:t>
            </a:r>
            <a:r>
              <a:rPr lang="en-US" i="1" dirty="0"/>
              <a:t>ambiguous</a:t>
            </a:r>
            <a:r>
              <a:rPr lang="en-US" dirty="0"/>
              <a:t> – </a:t>
            </a:r>
            <a:r>
              <a:rPr lang="en-US" sz="2400" b="1" i="1" dirty="0"/>
              <a:t>\S+ @ \S+ \. \S+</a:t>
            </a:r>
            <a:r>
              <a:rPr lang="en-US" sz="2400" dirty="0"/>
              <a:t> and “@@@@.@”</a:t>
            </a:r>
            <a:endParaRPr lang="en-US" dirty="0"/>
          </a:p>
        </p:txBody>
      </p:sp>
      <p:pic>
        <p:nvPicPr>
          <p:cNvPr id="25" name="Email - full">
            <a:extLst>
              <a:ext uri="{FF2B5EF4-FFF2-40B4-BE49-F238E27FC236}">
                <a16:creationId xmlns:a16="http://schemas.microsoft.com/office/drawing/2014/main" id="{02E8BF24-147D-4441-8B66-69D85CFB6D4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2226270"/>
            <a:ext cx="9316108" cy="978069"/>
          </a:xfrm>
          <a:prstGeom prst="rect">
            <a:avLst/>
          </a:prstGeom>
        </p:spPr>
      </p:pic>
      <p:sp>
        <p:nvSpPr>
          <p:cNvPr id="27" name="Examples body">
            <a:extLst>
              <a:ext uri="{FF2B5EF4-FFF2-40B4-BE49-F238E27FC236}">
                <a16:creationId xmlns:a16="http://schemas.microsoft.com/office/drawing/2014/main" id="{F58B0445-DEAF-4C46-AB4B-AAE985DE5A61}"/>
              </a:ext>
            </a:extLst>
          </p:cNvPr>
          <p:cNvSpPr txBox="1">
            <a:spLocks/>
          </p:cNvSpPr>
          <p:nvPr/>
        </p:nvSpPr>
        <p:spPr>
          <a:xfrm>
            <a:off x="1158836" y="1240330"/>
            <a:ext cx="693655" cy="749808"/>
          </a:xfrm>
          <a:prstGeom prst="rect">
            <a:avLst/>
          </a:prstGeom>
        </p:spPr>
        <p:txBody>
          <a:bodyPr anchor="ctr"/>
          <a:lstStyle>
            <a:lvl1pPr marL="342900" indent="-342900" algn="l" rtl="0" fontAlgn="base">
              <a:spcBef>
                <a:spcPct val="20000"/>
              </a:spcBef>
              <a:spcAft>
                <a:spcPct val="0"/>
              </a:spcAft>
              <a:buClr>
                <a:srgbClr val="000000"/>
              </a:buClr>
              <a:buSzPct val="120000"/>
              <a:buFont typeface="Times" pitchFamily="18" charset="0"/>
              <a:buChar char="•"/>
              <a:defRPr sz="2400" b="0">
                <a:solidFill>
                  <a:srgbClr val="050523"/>
                </a:solidFill>
                <a:latin typeface="Gill Sans MT" panose="020B0502020104020203" pitchFamily="34" charset="77"/>
                <a:ea typeface="+mn-ea"/>
                <a:cs typeface="+mn-cs"/>
              </a:defRPr>
            </a:lvl1pPr>
            <a:lvl2pPr marL="742950" indent="-285750" algn="l" rtl="0" fontAlgn="base">
              <a:spcBef>
                <a:spcPct val="20000"/>
              </a:spcBef>
              <a:spcAft>
                <a:spcPct val="0"/>
              </a:spcAft>
              <a:buClr>
                <a:srgbClr val="000000"/>
              </a:buClr>
              <a:buSzPct val="120000"/>
              <a:buFont typeface="Times" pitchFamily="18" charset="0"/>
              <a:buChar char="•"/>
              <a:defRPr sz="2200">
                <a:solidFill>
                  <a:srgbClr val="050523"/>
                </a:solidFill>
                <a:latin typeface="Gill Sans MT" panose="020B0502020104020203" pitchFamily="34" charset="77"/>
                <a:cs typeface="+mn-cs"/>
              </a:defRPr>
            </a:lvl2pPr>
            <a:lvl3pPr marL="1143000" indent="-228600" algn="l" rtl="0" fontAlgn="base">
              <a:spcBef>
                <a:spcPct val="20000"/>
              </a:spcBef>
              <a:spcAft>
                <a:spcPct val="0"/>
              </a:spcAft>
              <a:buClr>
                <a:srgbClr val="000000"/>
              </a:buClr>
              <a:buSzPct val="120000"/>
              <a:buFont typeface="Calibri" pitchFamily="34" charset="0"/>
              <a:buChar char="−"/>
              <a:defRPr sz="2000">
                <a:solidFill>
                  <a:srgbClr val="050523"/>
                </a:solidFill>
                <a:latin typeface="Gill Sans MT" panose="020B0502020104020203" pitchFamily="34" charset="77"/>
                <a:cs typeface="+mn-cs"/>
              </a:defRPr>
            </a:lvl3pPr>
            <a:lvl4pPr marL="16002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4pPr>
            <a:lvl5pPr marL="20574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5pPr>
            <a:lvl6pPr marL="25146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9pPr>
          </a:lstStyle>
          <a:p>
            <a:pPr marL="0" indent="0">
              <a:lnSpc>
                <a:spcPct val="200000"/>
              </a:lnSpc>
              <a:buFont typeface="Times" pitchFamily="18" charset="0"/>
              <a:buNone/>
            </a:pPr>
            <a:r>
              <a:rPr lang="en-US" sz="2800" kern="0" dirty="0">
                <a:latin typeface="Calibri" panose="020F0502020204030204" pitchFamily="34" charset="0"/>
                <a:cs typeface="Calibri" panose="020F0502020204030204" pitchFamily="34" charset="0"/>
              </a:rPr>
              <a:t>\S+</a:t>
            </a:r>
          </a:p>
        </p:txBody>
      </p:sp>
      <p:sp>
        <p:nvSpPr>
          <p:cNvPr id="34" name="Examples body">
            <a:extLst>
              <a:ext uri="{FF2B5EF4-FFF2-40B4-BE49-F238E27FC236}">
                <a16:creationId xmlns:a16="http://schemas.microsoft.com/office/drawing/2014/main" id="{C3D88427-F8F6-984E-9734-F6B418B52E32}"/>
              </a:ext>
            </a:extLst>
          </p:cNvPr>
          <p:cNvSpPr txBox="1">
            <a:spLocks/>
          </p:cNvSpPr>
          <p:nvPr/>
        </p:nvSpPr>
        <p:spPr>
          <a:xfrm>
            <a:off x="2911811" y="1240330"/>
            <a:ext cx="693655" cy="749808"/>
          </a:xfrm>
          <a:prstGeom prst="rect">
            <a:avLst/>
          </a:prstGeom>
        </p:spPr>
        <p:txBody>
          <a:bodyPr anchor="ctr"/>
          <a:lstStyle>
            <a:lvl1pPr marL="342900" indent="-342900" algn="l" rtl="0" fontAlgn="base">
              <a:spcBef>
                <a:spcPct val="20000"/>
              </a:spcBef>
              <a:spcAft>
                <a:spcPct val="0"/>
              </a:spcAft>
              <a:buClr>
                <a:srgbClr val="000000"/>
              </a:buClr>
              <a:buSzPct val="120000"/>
              <a:buFont typeface="Times" pitchFamily="18" charset="0"/>
              <a:buChar char="•"/>
              <a:defRPr sz="2400" b="0">
                <a:solidFill>
                  <a:srgbClr val="050523"/>
                </a:solidFill>
                <a:latin typeface="Gill Sans MT" panose="020B0502020104020203" pitchFamily="34" charset="77"/>
                <a:ea typeface="+mn-ea"/>
                <a:cs typeface="+mn-cs"/>
              </a:defRPr>
            </a:lvl1pPr>
            <a:lvl2pPr marL="742950" indent="-285750" algn="l" rtl="0" fontAlgn="base">
              <a:spcBef>
                <a:spcPct val="20000"/>
              </a:spcBef>
              <a:spcAft>
                <a:spcPct val="0"/>
              </a:spcAft>
              <a:buClr>
                <a:srgbClr val="000000"/>
              </a:buClr>
              <a:buSzPct val="120000"/>
              <a:buFont typeface="Times" pitchFamily="18" charset="0"/>
              <a:buChar char="•"/>
              <a:defRPr sz="2200">
                <a:solidFill>
                  <a:srgbClr val="050523"/>
                </a:solidFill>
                <a:latin typeface="Gill Sans MT" panose="020B0502020104020203" pitchFamily="34" charset="77"/>
                <a:cs typeface="+mn-cs"/>
              </a:defRPr>
            </a:lvl2pPr>
            <a:lvl3pPr marL="1143000" indent="-228600" algn="l" rtl="0" fontAlgn="base">
              <a:spcBef>
                <a:spcPct val="20000"/>
              </a:spcBef>
              <a:spcAft>
                <a:spcPct val="0"/>
              </a:spcAft>
              <a:buClr>
                <a:srgbClr val="000000"/>
              </a:buClr>
              <a:buSzPct val="120000"/>
              <a:buFont typeface="Calibri" pitchFamily="34" charset="0"/>
              <a:buChar char="−"/>
              <a:defRPr sz="2000">
                <a:solidFill>
                  <a:srgbClr val="050523"/>
                </a:solidFill>
                <a:latin typeface="Gill Sans MT" panose="020B0502020104020203" pitchFamily="34" charset="77"/>
                <a:cs typeface="+mn-cs"/>
              </a:defRPr>
            </a:lvl3pPr>
            <a:lvl4pPr marL="16002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4pPr>
            <a:lvl5pPr marL="20574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5pPr>
            <a:lvl6pPr marL="25146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9pPr>
          </a:lstStyle>
          <a:p>
            <a:pPr marL="0" indent="0">
              <a:lnSpc>
                <a:spcPct val="200000"/>
              </a:lnSpc>
              <a:buFont typeface="Times" pitchFamily="18" charset="0"/>
              <a:buNone/>
            </a:pPr>
            <a:r>
              <a:rPr lang="en-US" sz="2800" kern="0" dirty="0">
                <a:latin typeface="Calibri" panose="020F0502020204030204" pitchFamily="34" charset="0"/>
                <a:cs typeface="Calibri" panose="020F0502020204030204" pitchFamily="34" charset="0"/>
              </a:rPr>
              <a:t>@</a:t>
            </a:r>
          </a:p>
        </p:txBody>
      </p:sp>
      <p:sp>
        <p:nvSpPr>
          <p:cNvPr id="36" name="Examples body">
            <a:extLst>
              <a:ext uri="{FF2B5EF4-FFF2-40B4-BE49-F238E27FC236}">
                <a16:creationId xmlns:a16="http://schemas.microsoft.com/office/drawing/2014/main" id="{C3532845-F9BB-D14D-8697-7DFEF200A083}"/>
              </a:ext>
            </a:extLst>
          </p:cNvPr>
          <p:cNvSpPr txBox="1">
            <a:spLocks/>
          </p:cNvSpPr>
          <p:nvPr/>
        </p:nvSpPr>
        <p:spPr>
          <a:xfrm>
            <a:off x="4416343" y="1240330"/>
            <a:ext cx="693655" cy="749808"/>
          </a:xfrm>
          <a:prstGeom prst="rect">
            <a:avLst/>
          </a:prstGeom>
        </p:spPr>
        <p:txBody>
          <a:bodyPr anchor="ctr"/>
          <a:lstStyle>
            <a:lvl1pPr marL="342900" indent="-342900" algn="l" rtl="0" fontAlgn="base">
              <a:spcBef>
                <a:spcPct val="20000"/>
              </a:spcBef>
              <a:spcAft>
                <a:spcPct val="0"/>
              </a:spcAft>
              <a:buClr>
                <a:srgbClr val="000000"/>
              </a:buClr>
              <a:buSzPct val="120000"/>
              <a:buFont typeface="Times" pitchFamily="18" charset="0"/>
              <a:buChar char="•"/>
              <a:defRPr sz="2400" b="0">
                <a:solidFill>
                  <a:srgbClr val="050523"/>
                </a:solidFill>
                <a:latin typeface="Gill Sans MT" panose="020B0502020104020203" pitchFamily="34" charset="77"/>
                <a:ea typeface="+mn-ea"/>
                <a:cs typeface="+mn-cs"/>
              </a:defRPr>
            </a:lvl1pPr>
            <a:lvl2pPr marL="742950" indent="-285750" algn="l" rtl="0" fontAlgn="base">
              <a:spcBef>
                <a:spcPct val="20000"/>
              </a:spcBef>
              <a:spcAft>
                <a:spcPct val="0"/>
              </a:spcAft>
              <a:buClr>
                <a:srgbClr val="000000"/>
              </a:buClr>
              <a:buSzPct val="120000"/>
              <a:buFont typeface="Times" pitchFamily="18" charset="0"/>
              <a:buChar char="•"/>
              <a:defRPr sz="2200">
                <a:solidFill>
                  <a:srgbClr val="050523"/>
                </a:solidFill>
                <a:latin typeface="Gill Sans MT" panose="020B0502020104020203" pitchFamily="34" charset="77"/>
                <a:cs typeface="+mn-cs"/>
              </a:defRPr>
            </a:lvl2pPr>
            <a:lvl3pPr marL="1143000" indent="-228600" algn="l" rtl="0" fontAlgn="base">
              <a:spcBef>
                <a:spcPct val="20000"/>
              </a:spcBef>
              <a:spcAft>
                <a:spcPct val="0"/>
              </a:spcAft>
              <a:buClr>
                <a:srgbClr val="000000"/>
              </a:buClr>
              <a:buSzPct val="120000"/>
              <a:buFont typeface="Calibri" pitchFamily="34" charset="0"/>
              <a:buChar char="−"/>
              <a:defRPr sz="2000">
                <a:solidFill>
                  <a:srgbClr val="050523"/>
                </a:solidFill>
                <a:latin typeface="Gill Sans MT" panose="020B0502020104020203" pitchFamily="34" charset="77"/>
                <a:cs typeface="+mn-cs"/>
              </a:defRPr>
            </a:lvl3pPr>
            <a:lvl4pPr marL="16002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4pPr>
            <a:lvl5pPr marL="20574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5pPr>
            <a:lvl6pPr marL="25146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9pPr>
          </a:lstStyle>
          <a:p>
            <a:pPr marL="0" indent="0">
              <a:lnSpc>
                <a:spcPct val="200000"/>
              </a:lnSpc>
              <a:buFont typeface="Times" pitchFamily="18" charset="0"/>
              <a:buNone/>
            </a:pPr>
            <a:r>
              <a:rPr lang="en-US" sz="2800" kern="0" dirty="0">
                <a:latin typeface="Calibri" panose="020F0502020204030204" pitchFamily="34" charset="0"/>
                <a:cs typeface="Calibri" panose="020F0502020204030204" pitchFamily="34" charset="0"/>
              </a:rPr>
              <a:t>\S+</a:t>
            </a:r>
          </a:p>
        </p:txBody>
      </p:sp>
      <p:sp>
        <p:nvSpPr>
          <p:cNvPr id="42" name="Examples body">
            <a:extLst>
              <a:ext uri="{FF2B5EF4-FFF2-40B4-BE49-F238E27FC236}">
                <a16:creationId xmlns:a16="http://schemas.microsoft.com/office/drawing/2014/main" id="{01C8D525-25AF-C246-9DC4-8FC52BFF087B}"/>
              </a:ext>
            </a:extLst>
          </p:cNvPr>
          <p:cNvSpPr txBox="1">
            <a:spLocks/>
          </p:cNvSpPr>
          <p:nvPr/>
        </p:nvSpPr>
        <p:spPr>
          <a:xfrm>
            <a:off x="6083654" y="1240330"/>
            <a:ext cx="693655" cy="749808"/>
          </a:xfrm>
          <a:prstGeom prst="rect">
            <a:avLst/>
          </a:prstGeom>
        </p:spPr>
        <p:txBody>
          <a:bodyPr anchor="ctr"/>
          <a:lstStyle>
            <a:lvl1pPr marL="342900" indent="-342900" algn="l" rtl="0" fontAlgn="base">
              <a:spcBef>
                <a:spcPct val="20000"/>
              </a:spcBef>
              <a:spcAft>
                <a:spcPct val="0"/>
              </a:spcAft>
              <a:buClr>
                <a:srgbClr val="000000"/>
              </a:buClr>
              <a:buSzPct val="120000"/>
              <a:buFont typeface="Times" pitchFamily="18" charset="0"/>
              <a:buChar char="•"/>
              <a:defRPr sz="2400" b="0">
                <a:solidFill>
                  <a:srgbClr val="050523"/>
                </a:solidFill>
                <a:latin typeface="Gill Sans MT" panose="020B0502020104020203" pitchFamily="34" charset="77"/>
                <a:ea typeface="+mn-ea"/>
                <a:cs typeface="+mn-cs"/>
              </a:defRPr>
            </a:lvl1pPr>
            <a:lvl2pPr marL="742950" indent="-285750" algn="l" rtl="0" fontAlgn="base">
              <a:spcBef>
                <a:spcPct val="20000"/>
              </a:spcBef>
              <a:spcAft>
                <a:spcPct val="0"/>
              </a:spcAft>
              <a:buClr>
                <a:srgbClr val="000000"/>
              </a:buClr>
              <a:buSzPct val="120000"/>
              <a:buFont typeface="Times" pitchFamily="18" charset="0"/>
              <a:buChar char="•"/>
              <a:defRPr sz="2200">
                <a:solidFill>
                  <a:srgbClr val="050523"/>
                </a:solidFill>
                <a:latin typeface="Gill Sans MT" panose="020B0502020104020203" pitchFamily="34" charset="77"/>
                <a:cs typeface="+mn-cs"/>
              </a:defRPr>
            </a:lvl2pPr>
            <a:lvl3pPr marL="1143000" indent="-228600" algn="l" rtl="0" fontAlgn="base">
              <a:spcBef>
                <a:spcPct val="20000"/>
              </a:spcBef>
              <a:spcAft>
                <a:spcPct val="0"/>
              </a:spcAft>
              <a:buClr>
                <a:srgbClr val="000000"/>
              </a:buClr>
              <a:buSzPct val="120000"/>
              <a:buFont typeface="Calibri" pitchFamily="34" charset="0"/>
              <a:buChar char="−"/>
              <a:defRPr sz="2000">
                <a:solidFill>
                  <a:srgbClr val="050523"/>
                </a:solidFill>
                <a:latin typeface="Gill Sans MT" panose="020B0502020104020203" pitchFamily="34" charset="77"/>
                <a:cs typeface="+mn-cs"/>
              </a:defRPr>
            </a:lvl3pPr>
            <a:lvl4pPr marL="16002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4pPr>
            <a:lvl5pPr marL="20574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5pPr>
            <a:lvl6pPr marL="25146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9pPr>
          </a:lstStyle>
          <a:p>
            <a:pPr marL="0" indent="0">
              <a:lnSpc>
                <a:spcPct val="200000"/>
              </a:lnSpc>
              <a:buFont typeface="Times" pitchFamily="18" charset="0"/>
              <a:buNone/>
            </a:pPr>
            <a:r>
              <a:rPr lang="en-US" sz="2800" kern="0" dirty="0">
                <a:latin typeface="Calibri" panose="020F0502020204030204" pitchFamily="34" charset="0"/>
                <a:cs typeface="Calibri" panose="020F0502020204030204" pitchFamily="34" charset="0"/>
              </a:rPr>
              <a:t>\. </a:t>
            </a:r>
          </a:p>
        </p:txBody>
      </p:sp>
      <p:sp>
        <p:nvSpPr>
          <p:cNvPr id="43" name="Examples body">
            <a:extLst>
              <a:ext uri="{FF2B5EF4-FFF2-40B4-BE49-F238E27FC236}">
                <a16:creationId xmlns:a16="http://schemas.microsoft.com/office/drawing/2014/main" id="{103269A5-4083-104C-BD4F-4556640F6D44}"/>
              </a:ext>
            </a:extLst>
          </p:cNvPr>
          <p:cNvSpPr txBox="1">
            <a:spLocks/>
          </p:cNvSpPr>
          <p:nvPr/>
        </p:nvSpPr>
        <p:spPr>
          <a:xfrm>
            <a:off x="7496504" y="1240330"/>
            <a:ext cx="824506" cy="749808"/>
          </a:xfrm>
          <a:prstGeom prst="rect">
            <a:avLst/>
          </a:prstGeom>
        </p:spPr>
        <p:txBody>
          <a:bodyPr anchor="ctr"/>
          <a:lstStyle>
            <a:lvl1pPr marL="342900" indent="-342900" algn="l" rtl="0" fontAlgn="base">
              <a:spcBef>
                <a:spcPct val="20000"/>
              </a:spcBef>
              <a:spcAft>
                <a:spcPct val="0"/>
              </a:spcAft>
              <a:buClr>
                <a:srgbClr val="000000"/>
              </a:buClr>
              <a:buSzPct val="120000"/>
              <a:buFont typeface="Times" pitchFamily="18" charset="0"/>
              <a:buChar char="•"/>
              <a:defRPr sz="2400" b="0">
                <a:solidFill>
                  <a:srgbClr val="050523"/>
                </a:solidFill>
                <a:latin typeface="Gill Sans MT" panose="020B0502020104020203" pitchFamily="34" charset="77"/>
                <a:ea typeface="+mn-ea"/>
                <a:cs typeface="+mn-cs"/>
              </a:defRPr>
            </a:lvl1pPr>
            <a:lvl2pPr marL="742950" indent="-285750" algn="l" rtl="0" fontAlgn="base">
              <a:spcBef>
                <a:spcPct val="20000"/>
              </a:spcBef>
              <a:spcAft>
                <a:spcPct val="0"/>
              </a:spcAft>
              <a:buClr>
                <a:srgbClr val="000000"/>
              </a:buClr>
              <a:buSzPct val="120000"/>
              <a:buFont typeface="Times" pitchFamily="18" charset="0"/>
              <a:buChar char="•"/>
              <a:defRPr sz="2200">
                <a:solidFill>
                  <a:srgbClr val="050523"/>
                </a:solidFill>
                <a:latin typeface="Gill Sans MT" panose="020B0502020104020203" pitchFamily="34" charset="77"/>
                <a:cs typeface="+mn-cs"/>
              </a:defRPr>
            </a:lvl2pPr>
            <a:lvl3pPr marL="1143000" indent="-228600" algn="l" rtl="0" fontAlgn="base">
              <a:spcBef>
                <a:spcPct val="20000"/>
              </a:spcBef>
              <a:spcAft>
                <a:spcPct val="0"/>
              </a:spcAft>
              <a:buClr>
                <a:srgbClr val="000000"/>
              </a:buClr>
              <a:buSzPct val="120000"/>
              <a:buFont typeface="Calibri" pitchFamily="34" charset="0"/>
              <a:buChar char="−"/>
              <a:defRPr sz="2000">
                <a:solidFill>
                  <a:srgbClr val="050523"/>
                </a:solidFill>
                <a:latin typeface="Gill Sans MT" panose="020B0502020104020203" pitchFamily="34" charset="77"/>
                <a:cs typeface="+mn-cs"/>
              </a:defRPr>
            </a:lvl3pPr>
            <a:lvl4pPr marL="16002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4pPr>
            <a:lvl5pPr marL="20574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5pPr>
            <a:lvl6pPr marL="25146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9pPr>
          </a:lstStyle>
          <a:p>
            <a:pPr marL="0" indent="0">
              <a:lnSpc>
                <a:spcPct val="200000"/>
              </a:lnSpc>
              <a:buFont typeface="Times" pitchFamily="18" charset="0"/>
              <a:buNone/>
            </a:pPr>
            <a:r>
              <a:rPr lang="en-US" sz="2800" kern="0" dirty="0">
                <a:latin typeface="Calibri" panose="020F0502020204030204" pitchFamily="34" charset="0"/>
                <a:cs typeface="Calibri" panose="020F0502020204030204" pitchFamily="34" charset="0"/>
              </a:rPr>
              <a:t>\S+</a:t>
            </a:r>
          </a:p>
        </p:txBody>
      </p:sp>
      <p:grpSp>
        <p:nvGrpSpPr>
          <p:cNvPr id="44" name="davisjam">
            <a:extLst>
              <a:ext uri="{FF2B5EF4-FFF2-40B4-BE49-F238E27FC236}">
                <a16:creationId xmlns:a16="http://schemas.microsoft.com/office/drawing/2014/main" id="{BCD73DAC-A0D8-8A4A-BF35-C9B961E03F39}"/>
              </a:ext>
            </a:extLst>
          </p:cNvPr>
          <p:cNvGrpSpPr/>
          <p:nvPr/>
        </p:nvGrpSpPr>
        <p:grpSpPr>
          <a:xfrm>
            <a:off x="922160" y="3170147"/>
            <a:ext cx="918841" cy="830752"/>
            <a:chOff x="3619136" y="2360516"/>
            <a:chExt cx="918841" cy="830752"/>
          </a:xfrm>
        </p:grpSpPr>
        <p:sp>
          <p:nvSpPr>
            <p:cNvPr id="45" name="Sample matching string">
              <a:extLst>
                <a:ext uri="{FF2B5EF4-FFF2-40B4-BE49-F238E27FC236}">
                  <a16:creationId xmlns:a16="http://schemas.microsoft.com/office/drawing/2014/main" id="{6DA2C6AE-2787-3349-BB02-D911B69E5C17}"/>
                </a:ext>
              </a:extLst>
            </p:cNvPr>
            <p:cNvSpPr txBox="1"/>
            <p:nvPr/>
          </p:nvSpPr>
          <p:spPr>
            <a:xfrm>
              <a:off x="3619136" y="2695170"/>
              <a:ext cx="918841" cy="496098"/>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a:t>
              </a:r>
            </a:p>
          </p:txBody>
        </p:sp>
        <p:cxnSp>
          <p:nvCxnSpPr>
            <p:cNvPr id="46" name="Straight Connector 45">
              <a:extLst>
                <a:ext uri="{FF2B5EF4-FFF2-40B4-BE49-F238E27FC236}">
                  <a16:creationId xmlns:a16="http://schemas.microsoft.com/office/drawing/2014/main" id="{C320A821-2E2E-5148-9E15-D6B9C525D305}"/>
                </a:ext>
              </a:extLst>
            </p:cNvPr>
            <p:cNvCxnSpPr>
              <a:cxnSpLocks/>
              <a:endCxn id="45" idx="0"/>
            </p:cNvCxnSpPr>
            <p:nvPr/>
          </p:nvCxnSpPr>
          <p:spPr bwMode="auto">
            <a:xfrm>
              <a:off x="4078557" y="2360516"/>
              <a:ext cx="0" cy="334654"/>
            </a:xfrm>
            <a:prstGeom prst="line">
              <a:avLst/>
            </a:prstGeom>
            <a:noFill/>
            <a:ln w="9525" cap="flat" cmpd="sng" algn="ctr">
              <a:solidFill>
                <a:schemeClr val="tx2"/>
              </a:solidFill>
              <a:prstDash val="solid"/>
              <a:round/>
              <a:headEnd type="none" w="med" len="med"/>
              <a:tailEnd type="none" w="med" len="med"/>
            </a:ln>
            <a:effectLst/>
          </p:spPr>
        </p:cxnSp>
      </p:grpSp>
      <p:grpSp>
        <p:nvGrpSpPr>
          <p:cNvPr id="47" name="davisjam">
            <a:extLst>
              <a:ext uri="{FF2B5EF4-FFF2-40B4-BE49-F238E27FC236}">
                <a16:creationId xmlns:a16="http://schemas.microsoft.com/office/drawing/2014/main" id="{8532FB3D-9163-E647-9F63-CD01CB7D0065}"/>
              </a:ext>
            </a:extLst>
          </p:cNvPr>
          <p:cNvGrpSpPr/>
          <p:nvPr/>
        </p:nvGrpSpPr>
        <p:grpSpPr>
          <a:xfrm>
            <a:off x="2632103" y="3088565"/>
            <a:ext cx="551754" cy="912334"/>
            <a:chOff x="3844322" y="2278934"/>
            <a:chExt cx="551754" cy="912334"/>
          </a:xfrm>
        </p:grpSpPr>
        <p:sp>
          <p:nvSpPr>
            <p:cNvPr id="48" name="Sample matching string">
              <a:extLst>
                <a:ext uri="{FF2B5EF4-FFF2-40B4-BE49-F238E27FC236}">
                  <a16:creationId xmlns:a16="http://schemas.microsoft.com/office/drawing/2014/main" id="{E9433AC0-182B-CE4C-B576-0433A267B230}"/>
                </a:ext>
              </a:extLst>
            </p:cNvPr>
            <p:cNvSpPr txBox="1"/>
            <p:nvPr/>
          </p:nvSpPr>
          <p:spPr>
            <a:xfrm>
              <a:off x="3844322" y="2695170"/>
              <a:ext cx="551754" cy="496098"/>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a:t>
              </a:r>
            </a:p>
          </p:txBody>
        </p:sp>
        <p:cxnSp>
          <p:nvCxnSpPr>
            <p:cNvPr id="49" name="Straight Connector 48">
              <a:extLst>
                <a:ext uri="{FF2B5EF4-FFF2-40B4-BE49-F238E27FC236}">
                  <a16:creationId xmlns:a16="http://schemas.microsoft.com/office/drawing/2014/main" id="{0306A341-F29C-9B4F-9D9C-004D9431D3D5}"/>
                </a:ext>
              </a:extLst>
            </p:cNvPr>
            <p:cNvCxnSpPr>
              <a:cxnSpLocks/>
              <a:endCxn id="48" idx="0"/>
            </p:cNvCxnSpPr>
            <p:nvPr/>
          </p:nvCxnSpPr>
          <p:spPr bwMode="auto">
            <a:xfrm flipH="1">
              <a:off x="4120199" y="2278934"/>
              <a:ext cx="157948" cy="416236"/>
            </a:xfrm>
            <a:prstGeom prst="line">
              <a:avLst/>
            </a:prstGeom>
            <a:noFill/>
            <a:ln w="9525" cap="flat" cmpd="sng" algn="ctr">
              <a:solidFill>
                <a:schemeClr val="tx2"/>
              </a:solidFill>
              <a:prstDash val="solid"/>
              <a:round/>
              <a:headEnd type="none" w="med" len="med"/>
              <a:tailEnd type="none" w="med" len="med"/>
            </a:ln>
            <a:effectLst/>
          </p:spPr>
        </p:cxnSp>
      </p:grpSp>
      <p:grpSp>
        <p:nvGrpSpPr>
          <p:cNvPr id="50" name="davisjam">
            <a:extLst>
              <a:ext uri="{FF2B5EF4-FFF2-40B4-BE49-F238E27FC236}">
                <a16:creationId xmlns:a16="http://schemas.microsoft.com/office/drawing/2014/main" id="{DD81CB00-76D4-F447-9AEB-AB55748FA97C}"/>
              </a:ext>
            </a:extLst>
          </p:cNvPr>
          <p:cNvGrpSpPr/>
          <p:nvPr/>
        </p:nvGrpSpPr>
        <p:grpSpPr>
          <a:xfrm>
            <a:off x="4244566" y="3170147"/>
            <a:ext cx="551754" cy="830752"/>
            <a:chOff x="3844322" y="2360516"/>
            <a:chExt cx="551754" cy="830752"/>
          </a:xfrm>
        </p:grpSpPr>
        <p:sp>
          <p:nvSpPr>
            <p:cNvPr id="51" name="Sample matching string">
              <a:extLst>
                <a:ext uri="{FF2B5EF4-FFF2-40B4-BE49-F238E27FC236}">
                  <a16:creationId xmlns:a16="http://schemas.microsoft.com/office/drawing/2014/main" id="{21FE53CC-99EC-D84E-A30E-CF7C8BADBF85}"/>
                </a:ext>
              </a:extLst>
            </p:cNvPr>
            <p:cNvSpPr txBox="1"/>
            <p:nvPr/>
          </p:nvSpPr>
          <p:spPr>
            <a:xfrm>
              <a:off x="3844322" y="2695170"/>
              <a:ext cx="551754" cy="496098"/>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a:t>
              </a:r>
            </a:p>
          </p:txBody>
        </p:sp>
        <p:cxnSp>
          <p:nvCxnSpPr>
            <p:cNvPr id="52" name="Straight Connector 51">
              <a:extLst>
                <a:ext uri="{FF2B5EF4-FFF2-40B4-BE49-F238E27FC236}">
                  <a16:creationId xmlns:a16="http://schemas.microsoft.com/office/drawing/2014/main" id="{765E55B8-FCC9-934F-BB20-A14C71A34F65}"/>
                </a:ext>
              </a:extLst>
            </p:cNvPr>
            <p:cNvCxnSpPr>
              <a:cxnSpLocks/>
              <a:endCxn id="51" idx="0"/>
            </p:cNvCxnSpPr>
            <p:nvPr/>
          </p:nvCxnSpPr>
          <p:spPr bwMode="auto">
            <a:xfrm>
              <a:off x="4120199" y="2360516"/>
              <a:ext cx="0" cy="334654"/>
            </a:xfrm>
            <a:prstGeom prst="line">
              <a:avLst/>
            </a:prstGeom>
            <a:noFill/>
            <a:ln w="9525" cap="flat" cmpd="sng" algn="ctr">
              <a:solidFill>
                <a:schemeClr val="tx2"/>
              </a:solidFill>
              <a:prstDash val="solid"/>
              <a:round/>
              <a:headEnd type="none" w="med" len="med"/>
              <a:tailEnd type="none" w="med" len="med"/>
            </a:ln>
            <a:effectLst/>
          </p:spPr>
        </p:cxnSp>
      </p:grpSp>
      <p:grpSp>
        <p:nvGrpSpPr>
          <p:cNvPr id="53" name="davisjam">
            <a:extLst>
              <a:ext uri="{FF2B5EF4-FFF2-40B4-BE49-F238E27FC236}">
                <a16:creationId xmlns:a16="http://schemas.microsoft.com/office/drawing/2014/main" id="{E7CC59D5-30B6-474E-A311-C7530842E63B}"/>
              </a:ext>
            </a:extLst>
          </p:cNvPr>
          <p:cNvGrpSpPr/>
          <p:nvPr/>
        </p:nvGrpSpPr>
        <p:grpSpPr>
          <a:xfrm>
            <a:off x="5863253" y="3170147"/>
            <a:ext cx="299878" cy="830752"/>
            <a:chOff x="3844322" y="2360516"/>
            <a:chExt cx="299878" cy="830752"/>
          </a:xfrm>
        </p:grpSpPr>
        <p:sp>
          <p:nvSpPr>
            <p:cNvPr id="54" name="Sample matching string">
              <a:extLst>
                <a:ext uri="{FF2B5EF4-FFF2-40B4-BE49-F238E27FC236}">
                  <a16:creationId xmlns:a16="http://schemas.microsoft.com/office/drawing/2014/main" id="{B30F4562-B86C-A04C-BB34-95B3C8BE7ADD}"/>
                </a:ext>
              </a:extLst>
            </p:cNvPr>
            <p:cNvSpPr txBox="1"/>
            <p:nvPr/>
          </p:nvSpPr>
          <p:spPr>
            <a:xfrm>
              <a:off x="3844322" y="2695170"/>
              <a:ext cx="288862" cy="496098"/>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a:t>
              </a:r>
            </a:p>
          </p:txBody>
        </p:sp>
        <p:cxnSp>
          <p:nvCxnSpPr>
            <p:cNvPr id="55" name="Straight Connector 54">
              <a:extLst>
                <a:ext uri="{FF2B5EF4-FFF2-40B4-BE49-F238E27FC236}">
                  <a16:creationId xmlns:a16="http://schemas.microsoft.com/office/drawing/2014/main" id="{91CA67FC-5EB2-D94D-9D37-70ECDF7C9D85}"/>
                </a:ext>
              </a:extLst>
            </p:cNvPr>
            <p:cNvCxnSpPr>
              <a:cxnSpLocks/>
              <a:endCxn id="54" idx="0"/>
            </p:cNvCxnSpPr>
            <p:nvPr/>
          </p:nvCxnSpPr>
          <p:spPr bwMode="auto">
            <a:xfrm flipH="1">
              <a:off x="3988752" y="2360516"/>
              <a:ext cx="155448" cy="420624"/>
            </a:xfrm>
            <a:prstGeom prst="line">
              <a:avLst/>
            </a:prstGeom>
            <a:noFill/>
            <a:ln w="9525" cap="flat" cmpd="sng" algn="ctr">
              <a:solidFill>
                <a:schemeClr val="tx2"/>
              </a:solidFill>
              <a:prstDash val="solid"/>
              <a:round/>
              <a:headEnd type="none" w="med" len="med"/>
              <a:tailEnd type="none" w="med" len="med"/>
            </a:ln>
            <a:effectLst/>
          </p:spPr>
        </p:cxnSp>
      </p:grpSp>
      <p:grpSp>
        <p:nvGrpSpPr>
          <p:cNvPr id="56" name="davisjam">
            <a:extLst>
              <a:ext uri="{FF2B5EF4-FFF2-40B4-BE49-F238E27FC236}">
                <a16:creationId xmlns:a16="http://schemas.microsoft.com/office/drawing/2014/main" id="{9DEDE84B-D895-8241-ADAD-2914DAB69D51}"/>
              </a:ext>
            </a:extLst>
          </p:cNvPr>
          <p:cNvGrpSpPr/>
          <p:nvPr/>
        </p:nvGrpSpPr>
        <p:grpSpPr>
          <a:xfrm>
            <a:off x="7196734" y="3170147"/>
            <a:ext cx="551754" cy="830752"/>
            <a:chOff x="3844322" y="2360516"/>
            <a:chExt cx="551754" cy="830752"/>
          </a:xfrm>
        </p:grpSpPr>
        <p:sp>
          <p:nvSpPr>
            <p:cNvPr id="57" name="Sample matching string">
              <a:extLst>
                <a:ext uri="{FF2B5EF4-FFF2-40B4-BE49-F238E27FC236}">
                  <a16:creationId xmlns:a16="http://schemas.microsoft.com/office/drawing/2014/main" id="{2AAD61F1-C691-E649-8DCA-B887EED2181A}"/>
                </a:ext>
              </a:extLst>
            </p:cNvPr>
            <p:cNvSpPr txBox="1"/>
            <p:nvPr/>
          </p:nvSpPr>
          <p:spPr>
            <a:xfrm>
              <a:off x="3844322" y="2695170"/>
              <a:ext cx="551754" cy="496098"/>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a:t>
              </a:r>
            </a:p>
          </p:txBody>
        </p:sp>
        <p:cxnSp>
          <p:nvCxnSpPr>
            <p:cNvPr id="58" name="Straight Connector 57">
              <a:extLst>
                <a:ext uri="{FF2B5EF4-FFF2-40B4-BE49-F238E27FC236}">
                  <a16:creationId xmlns:a16="http://schemas.microsoft.com/office/drawing/2014/main" id="{F4B507B7-69DE-3545-9A62-E7026D0F99B1}"/>
                </a:ext>
              </a:extLst>
            </p:cNvPr>
            <p:cNvCxnSpPr>
              <a:cxnSpLocks/>
              <a:endCxn id="57" idx="0"/>
            </p:cNvCxnSpPr>
            <p:nvPr/>
          </p:nvCxnSpPr>
          <p:spPr bwMode="auto">
            <a:xfrm>
              <a:off x="4120199" y="2360516"/>
              <a:ext cx="0" cy="334654"/>
            </a:xfrm>
            <a:prstGeom prst="line">
              <a:avLst/>
            </a:prstGeom>
            <a:noFill/>
            <a:ln w="9525" cap="flat" cmpd="sng" algn="ctr">
              <a:solidFill>
                <a:schemeClr val="tx2"/>
              </a:solidFill>
              <a:prstDash val="solid"/>
              <a:round/>
              <a:headEnd type="none" w="med" len="med"/>
              <a:tailEnd type="none" w="med" len="med"/>
            </a:ln>
            <a:effectLst/>
          </p:spPr>
        </p:cxnSp>
      </p:grpSp>
      <p:grpSp>
        <p:nvGrpSpPr>
          <p:cNvPr id="59" name="davisjam">
            <a:extLst>
              <a:ext uri="{FF2B5EF4-FFF2-40B4-BE49-F238E27FC236}">
                <a16:creationId xmlns:a16="http://schemas.microsoft.com/office/drawing/2014/main" id="{07788E72-4DE2-0E46-A855-68682DB3A6DD}"/>
              </a:ext>
            </a:extLst>
          </p:cNvPr>
          <p:cNvGrpSpPr/>
          <p:nvPr/>
        </p:nvGrpSpPr>
        <p:grpSpPr>
          <a:xfrm>
            <a:off x="1651590" y="3170147"/>
            <a:ext cx="551754" cy="1627083"/>
            <a:chOff x="3835355" y="1813984"/>
            <a:chExt cx="551754" cy="1627083"/>
          </a:xfrm>
        </p:grpSpPr>
        <p:sp>
          <p:nvSpPr>
            <p:cNvPr id="60" name="Sample matching string">
              <a:extLst>
                <a:ext uri="{FF2B5EF4-FFF2-40B4-BE49-F238E27FC236}">
                  <a16:creationId xmlns:a16="http://schemas.microsoft.com/office/drawing/2014/main" id="{6BE327E4-6EB7-E546-8EE9-4D908714D7AB}"/>
                </a:ext>
              </a:extLst>
            </p:cNvPr>
            <p:cNvSpPr txBox="1"/>
            <p:nvPr/>
          </p:nvSpPr>
          <p:spPr>
            <a:xfrm>
              <a:off x="3835355" y="2947291"/>
              <a:ext cx="551754" cy="493776"/>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a:t>
              </a:r>
            </a:p>
          </p:txBody>
        </p:sp>
        <p:cxnSp>
          <p:nvCxnSpPr>
            <p:cNvPr id="61" name="Straight Connector 60">
              <a:extLst>
                <a:ext uri="{FF2B5EF4-FFF2-40B4-BE49-F238E27FC236}">
                  <a16:creationId xmlns:a16="http://schemas.microsoft.com/office/drawing/2014/main" id="{7FAC05F9-509C-3D46-99C2-BE909AB001E1}"/>
                </a:ext>
              </a:extLst>
            </p:cNvPr>
            <p:cNvCxnSpPr>
              <a:cxnSpLocks/>
              <a:endCxn id="60" idx="0"/>
            </p:cNvCxnSpPr>
            <p:nvPr/>
          </p:nvCxnSpPr>
          <p:spPr bwMode="auto">
            <a:xfrm>
              <a:off x="4111232" y="1813984"/>
              <a:ext cx="0" cy="1133307"/>
            </a:xfrm>
            <a:prstGeom prst="line">
              <a:avLst/>
            </a:prstGeom>
            <a:noFill/>
            <a:ln w="9525" cap="flat" cmpd="sng" algn="ctr">
              <a:solidFill>
                <a:schemeClr val="tx2"/>
              </a:solidFill>
              <a:prstDash val="solid"/>
              <a:round/>
              <a:headEnd type="none" w="med" len="med"/>
              <a:tailEnd type="none" w="med" len="med"/>
            </a:ln>
            <a:effectLst/>
          </p:spPr>
        </p:cxnSp>
      </p:grpSp>
      <p:grpSp>
        <p:nvGrpSpPr>
          <p:cNvPr id="62" name="davisjam">
            <a:extLst>
              <a:ext uri="{FF2B5EF4-FFF2-40B4-BE49-F238E27FC236}">
                <a16:creationId xmlns:a16="http://schemas.microsoft.com/office/drawing/2014/main" id="{3A4EBFA1-2932-7647-8974-9ACE215C2211}"/>
              </a:ext>
            </a:extLst>
          </p:cNvPr>
          <p:cNvGrpSpPr/>
          <p:nvPr/>
        </p:nvGrpSpPr>
        <p:grpSpPr>
          <a:xfrm>
            <a:off x="3170503" y="3088565"/>
            <a:ext cx="551754" cy="1706915"/>
            <a:chOff x="3869511" y="1732402"/>
            <a:chExt cx="551754" cy="1706915"/>
          </a:xfrm>
        </p:grpSpPr>
        <p:sp>
          <p:nvSpPr>
            <p:cNvPr id="63" name="Sample matching string">
              <a:extLst>
                <a:ext uri="{FF2B5EF4-FFF2-40B4-BE49-F238E27FC236}">
                  <a16:creationId xmlns:a16="http://schemas.microsoft.com/office/drawing/2014/main" id="{046D2B57-2207-B44E-B60F-224C79D3700A}"/>
                </a:ext>
              </a:extLst>
            </p:cNvPr>
            <p:cNvSpPr txBox="1"/>
            <p:nvPr/>
          </p:nvSpPr>
          <p:spPr>
            <a:xfrm>
              <a:off x="3869511" y="2943219"/>
              <a:ext cx="551754" cy="496098"/>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a:t>
              </a:r>
            </a:p>
          </p:txBody>
        </p:sp>
        <p:cxnSp>
          <p:nvCxnSpPr>
            <p:cNvPr id="64" name="Straight Connector 63">
              <a:extLst>
                <a:ext uri="{FF2B5EF4-FFF2-40B4-BE49-F238E27FC236}">
                  <a16:creationId xmlns:a16="http://schemas.microsoft.com/office/drawing/2014/main" id="{310C38B1-9A85-7242-BE97-082C00A8C8F3}"/>
                </a:ext>
              </a:extLst>
            </p:cNvPr>
            <p:cNvCxnSpPr>
              <a:cxnSpLocks/>
              <a:endCxn id="63" idx="0"/>
            </p:cNvCxnSpPr>
            <p:nvPr/>
          </p:nvCxnSpPr>
          <p:spPr bwMode="auto">
            <a:xfrm>
              <a:off x="3985028" y="1732402"/>
              <a:ext cx="160360" cy="1210817"/>
            </a:xfrm>
            <a:prstGeom prst="line">
              <a:avLst/>
            </a:prstGeom>
            <a:noFill/>
            <a:ln w="9525" cap="flat" cmpd="sng" algn="ctr">
              <a:solidFill>
                <a:schemeClr val="tx2"/>
              </a:solidFill>
              <a:prstDash val="solid"/>
              <a:round/>
              <a:headEnd type="none" w="med" len="med"/>
              <a:tailEnd type="none" w="med" len="med"/>
            </a:ln>
            <a:effectLst/>
          </p:spPr>
        </p:cxnSp>
      </p:grpSp>
      <p:grpSp>
        <p:nvGrpSpPr>
          <p:cNvPr id="65" name="davisjam">
            <a:extLst>
              <a:ext uri="{FF2B5EF4-FFF2-40B4-BE49-F238E27FC236}">
                <a16:creationId xmlns:a16="http://schemas.microsoft.com/office/drawing/2014/main" id="{DBB480A9-B8ED-BA47-866D-0EFFA5274414}"/>
              </a:ext>
            </a:extLst>
          </p:cNvPr>
          <p:cNvGrpSpPr/>
          <p:nvPr/>
        </p:nvGrpSpPr>
        <p:grpSpPr>
          <a:xfrm>
            <a:off x="4757778" y="3170147"/>
            <a:ext cx="918841" cy="1625333"/>
            <a:chOff x="3844323" y="1813984"/>
            <a:chExt cx="918841" cy="1625333"/>
          </a:xfrm>
        </p:grpSpPr>
        <p:sp>
          <p:nvSpPr>
            <p:cNvPr id="66" name="Sample matching string">
              <a:extLst>
                <a:ext uri="{FF2B5EF4-FFF2-40B4-BE49-F238E27FC236}">
                  <a16:creationId xmlns:a16="http://schemas.microsoft.com/office/drawing/2014/main" id="{9E3F927D-556F-7142-9544-B86F0A7D8E3A}"/>
                </a:ext>
              </a:extLst>
            </p:cNvPr>
            <p:cNvSpPr txBox="1"/>
            <p:nvPr/>
          </p:nvSpPr>
          <p:spPr>
            <a:xfrm>
              <a:off x="3844323" y="2943219"/>
              <a:ext cx="918841" cy="496098"/>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a:t>
              </a:r>
            </a:p>
          </p:txBody>
        </p:sp>
        <p:cxnSp>
          <p:nvCxnSpPr>
            <p:cNvPr id="67" name="Straight Connector 66">
              <a:extLst>
                <a:ext uri="{FF2B5EF4-FFF2-40B4-BE49-F238E27FC236}">
                  <a16:creationId xmlns:a16="http://schemas.microsoft.com/office/drawing/2014/main" id="{48682C78-9724-2743-B345-AD29EC6555B0}"/>
                </a:ext>
              </a:extLst>
            </p:cNvPr>
            <p:cNvCxnSpPr>
              <a:cxnSpLocks/>
              <a:endCxn id="66" idx="0"/>
            </p:cNvCxnSpPr>
            <p:nvPr/>
          </p:nvCxnSpPr>
          <p:spPr bwMode="auto">
            <a:xfrm>
              <a:off x="4296041" y="1813984"/>
              <a:ext cx="7703" cy="1129235"/>
            </a:xfrm>
            <a:prstGeom prst="line">
              <a:avLst/>
            </a:prstGeom>
            <a:noFill/>
            <a:ln w="9525" cap="flat" cmpd="sng" algn="ctr">
              <a:solidFill>
                <a:schemeClr val="tx2"/>
              </a:solidFill>
              <a:prstDash val="solid"/>
              <a:round/>
              <a:headEnd type="none" w="med" len="med"/>
              <a:tailEnd type="none" w="med" len="med"/>
            </a:ln>
            <a:effectLst/>
          </p:spPr>
        </p:cxnSp>
      </p:grpSp>
      <p:grpSp>
        <p:nvGrpSpPr>
          <p:cNvPr id="68" name="davisjam">
            <a:extLst>
              <a:ext uri="{FF2B5EF4-FFF2-40B4-BE49-F238E27FC236}">
                <a16:creationId xmlns:a16="http://schemas.microsoft.com/office/drawing/2014/main" id="{90B1223A-3D66-8640-8DEF-423EE271C23D}"/>
              </a:ext>
            </a:extLst>
          </p:cNvPr>
          <p:cNvGrpSpPr/>
          <p:nvPr/>
        </p:nvGrpSpPr>
        <p:grpSpPr>
          <a:xfrm>
            <a:off x="6347767" y="3170147"/>
            <a:ext cx="344498" cy="1625333"/>
            <a:chOff x="3815625" y="1813984"/>
            <a:chExt cx="344498" cy="1625333"/>
          </a:xfrm>
        </p:grpSpPr>
        <p:sp>
          <p:nvSpPr>
            <p:cNvPr id="69" name="Sample matching string">
              <a:extLst>
                <a:ext uri="{FF2B5EF4-FFF2-40B4-BE49-F238E27FC236}">
                  <a16:creationId xmlns:a16="http://schemas.microsoft.com/office/drawing/2014/main" id="{FE6094FA-E789-AB42-B639-5C36095F6024}"/>
                </a:ext>
              </a:extLst>
            </p:cNvPr>
            <p:cNvSpPr txBox="1"/>
            <p:nvPr/>
          </p:nvSpPr>
          <p:spPr>
            <a:xfrm>
              <a:off x="3871261" y="2943219"/>
              <a:ext cx="288862" cy="496098"/>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a:t>
              </a:r>
            </a:p>
          </p:txBody>
        </p:sp>
        <p:cxnSp>
          <p:nvCxnSpPr>
            <p:cNvPr id="70" name="Straight Connector 69">
              <a:extLst>
                <a:ext uri="{FF2B5EF4-FFF2-40B4-BE49-F238E27FC236}">
                  <a16:creationId xmlns:a16="http://schemas.microsoft.com/office/drawing/2014/main" id="{9F5AE96A-2CDB-7A4A-9CE3-A97DF08133F5}"/>
                </a:ext>
              </a:extLst>
            </p:cNvPr>
            <p:cNvCxnSpPr>
              <a:cxnSpLocks/>
              <a:endCxn id="69" idx="0"/>
            </p:cNvCxnSpPr>
            <p:nvPr/>
          </p:nvCxnSpPr>
          <p:spPr bwMode="auto">
            <a:xfrm>
              <a:off x="3815625" y="1813984"/>
              <a:ext cx="200067" cy="1129235"/>
            </a:xfrm>
            <a:prstGeom prst="line">
              <a:avLst/>
            </a:prstGeom>
            <a:noFill/>
            <a:ln w="9525" cap="flat" cmpd="sng" algn="ctr">
              <a:solidFill>
                <a:schemeClr val="tx2"/>
              </a:solidFill>
              <a:prstDash val="solid"/>
              <a:round/>
              <a:headEnd type="none" w="med" len="med"/>
              <a:tailEnd type="none" w="med" len="med"/>
            </a:ln>
            <a:effectLst/>
          </p:spPr>
        </p:cxnSp>
      </p:grpSp>
      <p:grpSp>
        <p:nvGrpSpPr>
          <p:cNvPr id="71" name="davisjam">
            <a:extLst>
              <a:ext uri="{FF2B5EF4-FFF2-40B4-BE49-F238E27FC236}">
                <a16:creationId xmlns:a16="http://schemas.microsoft.com/office/drawing/2014/main" id="{D704494B-7287-E946-ADE9-103A6C962027}"/>
              </a:ext>
            </a:extLst>
          </p:cNvPr>
          <p:cNvGrpSpPr/>
          <p:nvPr/>
        </p:nvGrpSpPr>
        <p:grpSpPr>
          <a:xfrm>
            <a:off x="7732471" y="3170147"/>
            <a:ext cx="551754" cy="1625333"/>
            <a:chOff x="3866848" y="1813984"/>
            <a:chExt cx="551754" cy="1625333"/>
          </a:xfrm>
        </p:grpSpPr>
        <p:sp>
          <p:nvSpPr>
            <p:cNvPr id="72" name="Sample matching string">
              <a:extLst>
                <a:ext uri="{FF2B5EF4-FFF2-40B4-BE49-F238E27FC236}">
                  <a16:creationId xmlns:a16="http://schemas.microsoft.com/office/drawing/2014/main" id="{A32B55A2-B5B4-0546-8EBF-66EF49F6515C}"/>
                </a:ext>
              </a:extLst>
            </p:cNvPr>
            <p:cNvSpPr txBox="1"/>
            <p:nvPr/>
          </p:nvSpPr>
          <p:spPr>
            <a:xfrm>
              <a:off x="3866848" y="2943219"/>
              <a:ext cx="551754" cy="496098"/>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a:t>
              </a:r>
            </a:p>
          </p:txBody>
        </p:sp>
        <p:cxnSp>
          <p:nvCxnSpPr>
            <p:cNvPr id="73" name="Straight Connector 72">
              <a:extLst>
                <a:ext uri="{FF2B5EF4-FFF2-40B4-BE49-F238E27FC236}">
                  <a16:creationId xmlns:a16="http://schemas.microsoft.com/office/drawing/2014/main" id="{9C83C2FD-3880-2C4B-892B-6DE24CB8FB60}"/>
                </a:ext>
              </a:extLst>
            </p:cNvPr>
            <p:cNvCxnSpPr>
              <a:cxnSpLocks/>
              <a:endCxn id="72" idx="0"/>
            </p:cNvCxnSpPr>
            <p:nvPr/>
          </p:nvCxnSpPr>
          <p:spPr bwMode="auto">
            <a:xfrm>
              <a:off x="4142725" y="1813984"/>
              <a:ext cx="0" cy="1129235"/>
            </a:xfrm>
            <a:prstGeom prst="line">
              <a:avLst/>
            </a:prstGeom>
            <a:noFill/>
            <a:ln w="9525" cap="flat" cmpd="sng" algn="ctr">
              <a:solidFill>
                <a:schemeClr val="tx2"/>
              </a:solidFill>
              <a:prstDash val="solid"/>
              <a:round/>
              <a:headEnd type="none" w="med" len="med"/>
              <a:tailEnd type="none" w="med" len="med"/>
            </a:ln>
            <a:effectLst/>
          </p:spPr>
        </p:cxnSp>
      </p:grpSp>
      <p:sp>
        <p:nvSpPr>
          <p:cNvPr id="85" name="Rectangle 84">
            <a:extLst>
              <a:ext uri="{FF2B5EF4-FFF2-40B4-BE49-F238E27FC236}">
                <a16:creationId xmlns:a16="http://schemas.microsoft.com/office/drawing/2014/main" id="{FC4FB56D-3E35-2A43-A1BA-28D214DAAD8F}"/>
              </a:ext>
            </a:extLst>
          </p:cNvPr>
          <p:cNvSpPr/>
          <p:nvPr/>
        </p:nvSpPr>
        <p:spPr>
          <a:xfrm>
            <a:off x="-13473" y="0"/>
            <a:ext cx="966931" cy="294248"/>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[B&amp;T ‘10]</a:t>
            </a:r>
          </a:p>
        </p:txBody>
      </p:sp>
    </p:spTree>
    <p:extLst>
      <p:ext uri="{BB962C8B-B14F-4D97-AF65-F5344CB8AC3E}">
        <p14:creationId xmlns:p14="http://schemas.microsoft.com/office/powerpoint/2010/main" val="40143053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9" presetClass="emph" presetSubtype="0" nodeType="withEffect">
                                  <p:stCondLst>
                                    <p:cond delay="0"/>
                                  </p:stCondLst>
                                  <p:childTnLst>
                                    <p:set>
                                      <p:cBhvr>
                                        <p:cTn id="28" dur="indefinite"/>
                                        <p:tgtEl>
                                          <p:spTgt spid="44"/>
                                        </p:tgtEl>
                                        <p:attrNameLst>
                                          <p:attrName>style.opacity</p:attrName>
                                        </p:attrNameLst>
                                      </p:cBhvr>
                                      <p:to>
                                        <p:strVal val="0.5"/>
                                      </p:to>
                                    </p:set>
                                    <p:animEffect filter="image" prLst="opacity: 0.5">
                                      <p:cBhvr rctx="IE">
                                        <p:cTn id="29" dur="indefinite"/>
                                        <p:tgtEl>
                                          <p:spTgt spid="44"/>
                                        </p:tgtEl>
                                      </p:cBhvr>
                                    </p:animEffect>
                                  </p:childTnLst>
                                </p:cTn>
                              </p:par>
                              <p:par>
                                <p:cTn id="30" presetID="9" presetClass="emph" presetSubtype="0" nodeType="withEffect">
                                  <p:stCondLst>
                                    <p:cond delay="0"/>
                                  </p:stCondLst>
                                  <p:childTnLst>
                                    <p:set>
                                      <p:cBhvr>
                                        <p:cTn id="31" dur="indefinite"/>
                                        <p:tgtEl>
                                          <p:spTgt spid="47"/>
                                        </p:tgtEl>
                                        <p:attrNameLst>
                                          <p:attrName>style.opacity</p:attrName>
                                        </p:attrNameLst>
                                      </p:cBhvr>
                                      <p:to>
                                        <p:strVal val="0.5"/>
                                      </p:to>
                                    </p:set>
                                    <p:animEffect filter="image" prLst="opacity: 0.5">
                                      <p:cBhvr rctx="IE">
                                        <p:cTn id="32" dur="indefinite"/>
                                        <p:tgtEl>
                                          <p:spTgt spid="47"/>
                                        </p:tgtEl>
                                      </p:cBhvr>
                                    </p:animEffect>
                                  </p:childTnLst>
                                </p:cTn>
                              </p:par>
                              <p:par>
                                <p:cTn id="33" presetID="9" presetClass="emph" presetSubtype="0" nodeType="withEffect">
                                  <p:stCondLst>
                                    <p:cond delay="0"/>
                                  </p:stCondLst>
                                  <p:childTnLst>
                                    <p:set>
                                      <p:cBhvr>
                                        <p:cTn id="34" dur="indefinite"/>
                                        <p:tgtEl>
                                          <p:spTgt spid="50"/>
                                        </p:tgtEl>
                                        <p:attrNameLst>
                                          <p:attrName>style.opacity</p:attrName>
                                        </p:attrNameLst>
                                      </p:cBhvr>
                                      <p:to>
                                        <p:strVal val="0.5"/>
                                      </p:to>
                                    </p:set>
                                    <p:animEffect filter="image" prLst="opacity: 0.5">
                                      <p:cBhvr rctx="IE">
                                        <p:cTn id="35" dur="indefinite"/>
                                        <p:tgtEl>
                                          <p:spTgt spid="50"/>
                                        </p:tgtEl>
                                      </p:cBhvr>
                                    </p:animEffect>
                                  </p:childTnLst>
                                </p:cTn>
                              </p:par>
                              <p:par>
                                <p:cTn id="36" presetID="9" presetClass="emph" presetSubtype="0" nodeType="withEffect">
                                  <p:stCondLst>
                                    <p:cond delay="0"/>
                                  </p:stCondLst>
                                  <p:childTnLst>
                                    <p:set>
                                      <p:cBhvr>
                                        <p:cTn id="37" dur="indefinite"/>
                                        <p:tgtEl>
                                          <p:spTgt spid="53"/>
                                        </p:tgtEl>
                                        <p:attrNameLst>
                                          <p:attrName>style.opacity</p:attrName>
                                        </p:attrNameLst>
                                      </p:cBhvr>
                                      <p:to>
                                        <p:strVal val="0.5"/>
                                      </p:to>
                                    </p:set>
                                    <p:animEffect filter="image" prLst="opacity: 0.5">
                                      <p:cBhvr rctx="IE">
                                        <p:cTn id="38" dur="indefinite"/>
                                        <p:tgtEl>
                                          <p:spTgt spid="53"/>
                                        </p:tgtEl>
                                      </p:cBhvr>
                                    </p:animEffect>
                                  </p:childTnLst>
                                </p:cTn>
                              </p:par>
                              <p:par>
                                <p:cTn id="39" presetID="9" presetClass="emph" presetSubtype="0" nodeType="withEffect">
                                  <p:stCondLst>
                                    <p:cond delay="0"/>
                                  </p:stCondLst>
                                  <p:childTnLst>
                                    <p:set>
                                      <p:cBhvr>
                                        <p:cTn id="40" dur="indefinite"/>
                                        <p:tgtEl>
                                          <p:spTgt spid="56"/>
                                        </p:tgtEl>
                                        <p:attrNameLst>
                                          <p:attrName>style.opacity</p:attrName>
                                        </p:attrNameLst>
                                      </p:cBhvr>
                                      <p:to>
                                        <p:strVal val="0.5"/>
                                      </p:to>
                                    </p:set>
                                    <p:animEffect filter="image" prLst="opacity: 0.5">
                                      <p:cBhvr rctx="IE">
                                        <p:cTn id="41" dur="indefinite"/>
                                        <p:tgtEl>
                                          <p:spTgt spid="56"/>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6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6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2E8938-F8C3-2B48-9874-2F55EB013636}"/>
              </a:ext>
            </a:extLst>
          </p:cNvPr>
          <p:cNvSpPr>
            <a:spLocks noGrp="1"/>
          </p:cNvSpPr>
          <p:nvPr>
            <p:ph type="title"/>
          </p:nvPr>
        </p:nvSpPr>
        <p:spPr/>
        <p:txBody>
          <a:bodyPr/>
          <a:lstStyle/>
          <a:p>
            <a:r>
              <a:rPr lang="en-US" dirty="0"/>
              <a:t>Perl’s regex engine: Original copyright 1986</a:t>
            </a:r>
          </a:p>
        </p:txBody>
      </p:sp>
      <p:sp>
        <p:nvSpPr>
          <p:cNvPr id="4" name="Rectangle 3">
            <a:extLst>
              <a:ext uri="{FF2B5EF4-FFF2-40B4-BE49-F238E27FC236}">
                <a16:creationId xmlns:a16="http://schemas.microsoft.com/office/drawing/2014/main" id="{D17FEA2A-B596-3840-90DA-71ACB2050346}"/>
              </a:ext>
            </a:extLst>
          </p:cNvPr>
          <p:cNvSpPr/>
          <p:nvPr/>
        </p:nvSpPr>
        <p:spPr>
          <a:xfrm>
            <a:off x="0" y="2373327"/>
            <a:ext cx="9429750" cy="1704121"/>
          </a:xfrm>
          <a:prstGeom prst="rect">
            <a:avLst/>
          </a:prstGeom>
        </p:spPr>
        <p:txBody>
          <a:bodyPr wrap="square">
            <a:spAutoFit/>
          </a:bodyPr>
          <a:lstStyle/>
          <a:p>
            <a:r>
              <a:rPr lang="en-US" dirty="0">
                <a:latin typeface="Courier" pitchFamily="2" charset="0"/>
              </a:rPr>
              <a:t>/* NOTE: </a:t>
            </a:r>
            <a:r>
              <a:rPr lang="en-US" sz="2000" b="1" dirty="0">
                <a:latin typeface="Courier" pitchFamily="2" charset="0"/>
              </a:rPr>
              <a:t>This is derived from Henry Spencer's </a:t>
            </a:r>
            <a:r>
              <a:rPr lang="en-US" sz="2000" b="1" dirty="0" err="1">
                <a:latin typeface="Courier" pitchFamily="2" charset="0"/>
              </a:rPr>
              <a:t>regexp</a:t>
            </a:r>
            <a:r>
              <a:rPr lang="en-US" sz="2000" b="1" dirty="0">
                <a:latin typeface="Courier" pitchFamily="2" charset="0"/>
              </a:rPr>
              <a:t> code</a:t>
            </a:r>
            <a:r>
              <a:rPr lang="en-US" dirty="0">
                <a:latin typeface="Courier" pitchFamily="2" charset="0"/>
              </a:rPr>
              <a:t>...</a:t>
            </a:r>
          </a:p>
          <a:p>
            <a:r>
              <a:rPr lang="en-US" dirty="0">
                <a:latin typeface="Courier" pitchFamily="2" charset="0"/>
              </a:rPr>
              <a:t> *       Thanks, Henry!</a:t>
            </a:r>
          </a:p>
          <a:p>
            <a:r>
              <a:rPr lang="en-US" dirty="0">
                <a:latin typeface="Courier" pitchFamily="2" charset="0"/>
              </a:rPr>
              <a:t> *   . . .</a:t>
            </a:r>
          </a:p>
          <a:p>
            <a:r>
              <a:rPr lang="en-US" dirty="0">
                <a:latin typeface="Courier" pitchFamily="2" charset="0"/>
              </a:rPr>
              <a:t> *      </a:t>
            </a:r>
            <a:r>
              <a:rPr lang="en-US" sz="2000" b="1" dirty="0">
                <a:latin typeface="Courier" pitchFamily="2" charset="0"/>
              </a:rPr>
              <a:t>Copyright (c) 1986 </a:t>
            </a:r>
            <a:r>
              <a:rPr lang="en-US" dirty="0">
                <a:latin typeface="Courier" pitchFamily="2" charset="0"/>
              </a:rPr>
              <a:t>by University of Toronto.</a:t>
            </a:r>
          </a:p>
          <a:p>
            <a:r>
              <a:rPr lang="en-US" dirty="0">
                <a:latin typeface="Courier" pitchFamily="2" charset="0"/>
              </a:rPr>
              <a:t> *      Written by Henry Spencer.  Not derived from licensed software.</a:t>
            </a:r>
          </a:p>
          <a:p>
            <a:r>
              <a:rPr lang="en-US" dirty="0">
                <a:latin typeface="Courier" pitchFamily="2" charset="0"/>
              </a:rPr>
              <a:t> */</a:t>
            </a:r>
          </a:p>
        </p:txBody>
      </p:sp>
    </p:spTree>
    <p:extLst>
      <p:ext uri="{BB962C8B-B14F-4D97-AF65-F5344CB8AC3E}">
        <p14:creationId xmlns:p14="http://schemas.microsoft.com/office/powerpoint/2010/main" val="70577431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otation body">
            <a:extLst>
              <a:ext uri="{FF2B5EF4-FFF2-40B4-BE49-F238E27FC236}">
                <a16:creationId xmlns:a16="http://schemas.microsoft.com/office/drawing/2014/main" id="{8081252D-338B-E74A-BA80-7EAF01BFC718}"/>
              </a:ext>
            </a:extLst>
          </p:cNvPr>
          <p:cNvSpPr>
            <a:spLocks noGrp="1"/>
          </p:cNvSpPr>
          <p:nvPr>
            <p:ph sz="quarter" idx="4"/>
          </p:nvPr>
        </p:nvSpPr>
        <p:spPr>
          <a:xfrm>
            <a:off x="4662954" y="1691875"/>
            <a:ext cx="4681855" cy="2275968"/>
          </a:xfrm>
        </p:spPr>
        <p:txBody>
          <a:bodyPr/>
          <a:lstStyle/>
          <a:p>
            <a:pPr marL="0" indent="0">
              <a:lnSpc>
                <a:spcPct val="150000"/>
              </a:lnSpc>
              <a:buNone/>
            </a:pPr>
            <a:r>
              <a:rPr lang="en-US" sz="2800" dirty="0"/>
              <a:t>ab		</a:t>
            </a:r>
            <a:r>
              <a:rPr lang="en-US" sz="2800" i="1" dirty="0"/>
              <a:t>ab</a:t>
            </a:r>
          </a:p>
          <a:p>
            <a:pPr marL="0" indent="0">
              <a:lnSpc>
                <a:spcPct val="150000"/>
              </a:lnSpc>
              <a:buNone/>
            </a:pPr>
            <a:r>
              <a:rPr lang="en-US" sz="2800" dirty="0"/>
              <a:t>a*		</a:t>
            </a:r>
            <a:r>
              <a:rPr lang="en-US" sz="2800" i="1" dirty="0"/>
              <a:t>a, aa, </a:t>
            </a:r>
            <a:r>
              <a:rPr lang="en-US" sz="2800" i="1" dirty="0" err="1"/>
              <a:t>aaa</a:t>
            </a:r>
            <a:r>
              <a:rPr lang="en-US" sz="2800" i="1" dirty="0"/>
              <a:t>, …</a:t>
            </a:r>
          </a:p>
          <a:p>
            <a:pPr marL="0" indent="0">
              <a:lnSpc>
                <a:spcPct val="150000"/>
              </a:lnSpc>
              <a:buNone/>
            </a:pPr>
            <a:r>
              <a:rPr lang="en-US" sz="2800" dirty="0"/>
              <a:t>a </a:t>
            </a:r>
            <a:r>
              <a:rPr lang="en-US" sz="2800" b="1" dirty="0"/>
              <a:t>|</a:t>
            </a:r>
            <a:r>
              <a:rPr lang="en-US" sz="2800" dirty="0"/>
              <a:t> b		</a:t>
            </a:r>
            <a:r>
              <a:rPr lang="en-US" sz="2800" i="1" dirty="0"/>
              <a:t>a, b</a:t>
            </a:r>
          </a:p>
        </p:txBody>
      </p:sp>
      <p:sp>
        <p:nvSpPr>
          <p:cNvPr id="16" name="Notation header">
            <a:extLst>
              <a:ext uri="{FF2B5EF4-FFF2-40B4-BE49-F238E27FC236}">
                <a16:creationId xmlns:a16="http://schemas.microsoft.com/office/drawing/2014/main" id="{1FCBAE9C-D183-E647-9CF3-023E87116CE4}"/>
              </a:ext>
            </a:extLst>
          </p:cNvPr>
          <p:cNvSpPr>
            <a:spLocks noGrp="1"/>
          </p:cNvSpPr>
          <p:nvPr>
            <p:ph type="body" sz="quarter" idx="3"/>
          </p:nvPr>
        </p:nvSpPr>
        <p:spPr>
          <a:xfrm>
            <a:off x="4662954" y="1052113"/>
            <a:ext cx="4041775" cy="639762"/>
          </a:xfrm>
        </p:spPr>
        <p:txBody>
          <a:bodyPr/>
          <a:lstStyle/>
          <a:p>
            <a:r>
              <a:rPr lang="en-US" dirty="0"/>
              <a:t>Core operations</a:t>
            </a:r>
          </a:p>
        </p:txBody>
      </p:sp>
      <p:sp>
        <p:nvSpPr>
          <p:cNvPr id="2" name="Concept body">
            <a:extLst>
              <a:ext uri="{FF2B5EF4-FFF2-40B4-BE49-F238E27FC236}">
                <a16:creationId xmlns:a16="http://schemas.microsoft.com/office/drawing/2014/main" id="{23B129C2-61A0-A34C-904B-EA8EF428FCB1}"/>
              </a:ext>
            </a:extLst>
          </p:cNvPr>
          <p:cNvSpPr>
            <a:spLocks noGrp="1"/>
          </p:cNvSpPr>
          <p:nvPr>
            <p:ph sz="half" idx="2"/>
          </p:nvPr>
        </p:nvSpPr>
        <p:spPr>
          <a:xfrm>
            <a:off x="390906" y="1691510"/>
            <a:ext cx="4040188" cy="1232129"/>
          </a:xfrm>
        </p:spPr>
        <p:txBody>
          <a:bodyPr/>
          <a:lstStyle/>
          <a:p>
            <a:r>
              <a:rPr lang="en-US" sz="2800" dirty="0"/>
              <a:t>String language</a:t>
            </a:r>
          </a:p>
          <a:p>
            <a:r>
              <a:rPr lang="en-US" sz="2800" dirty="0"/>
              <a:t>~40% of SW projects</a:t>
            </a:r>
          </a:p>
          <a:p>
            <a:pPr marL="0" indent="0">
              <a:buNone/>
            </a:pPr>
            <a:r>
              <a:rPr lang="en-US" sz="1800" i="1" dirty="0"/>
              <a:t>	</a:t>
            </a:r>
            <a:endParaRPr lang="en-US" sz="2000" i="1" dirty="0"/>
          </a:p>
        </p:txBody>
      </p:sp>
      <p:sp>
        <p:nvSpPr>
          <p:cNvPr id="15" name="Concept header">
            <a:extLst>
              <a:ext uri="{FF2B5EF4-FFF2-40B4-BE49-F238E27FC236}">
                <a16:creationId xmlns:a16="http://schemas.microsoft.com/office/drawing/2014/main" id="{2DCF9287-1655-B84C-9F11-A48CA961725F}"/>
              </a:ext>
            </a:extLst>
          </p:cNvPr>
          <p:cNvSpPr>
            <a:spLocks noGrp="1"/>
          </p:cNvSpPr>
          <p:nvPr>
            <p:ph type="body" idx="1"/>
          </p:nvPr>
        </p:nvSpPr>
        <p:spPr>
          <a:xfrm>
            <a:off x="367555" y="1052113"/>
            <a:ext cx="4040188" cy="639762"/>
          </a:xfrm>
        </p:spPr>
        <p:txBody>
          <a:bodyPr/>
          <a:lstStyle/>
          <a:p>
            <a:r>
              <a:rPr lang="en-US" dirty="0"/>
              <a:t>Concept</a:t>
            </a:r>
          </a:p>
        </p:txBody>
      </p:sp>
      <p:sp>
        <p:nvSpPr>
          <p:cNvPr id="3" name="Title">
            <a:extLst>
              <a:ext uri="{FF2B5EF4-FFF2-40B4-BE49-F238E27FC236}">
                <a16:creationId xmlns:a16="http://schemas.microsoft.com/office/drawing/2014/main" id="{4F4AFF9C-5620-9C47-9596-E3C58B157A68}"/>
              </a:ext>
            </a:extLst>
          </p:cNvPr>
          <p:cNvSpPr>
            <a:spLocks noGrp="1"/>
          </p:cNvSpPr>
          <p:nvPr>
            <p:ph type="title"/>
          </p:nvPr>
        </p:nvSpPr>
        <p:spPr/>
        <p:txBody>
          <a:bodyPr/>
          <a:lstStyle/>
          <a:p>
            <a:r>
              <a:rPr lang="en-US" dirty="0"/>
              <a:t>Regexes 101</a:t>
            </a:r>
          </a:p>
        </p:txBody>
      </p:sp>
      <p:sp>
        <p:nvSpPr>
          <p:cNvPr id="19" name="Regex">
            <a:extLst>
              <a:ext uri="{FF2B5EF4-FFF2-40B4-BE49-F238E27FC236}">
                <a16:creationId xmlns:a16="http://schemas.microsoft.com/office/drawing/2014/main" id="{50515C65-5241-674D-AE9E-0C15573A40F1}"/>
              </a:ext>
            </a:extLst>
          </p:cNvPr>
          <p:cNvSpPr/>
          <p:nvPr/>
        </p:nvSpPr>
        <p:spPr bwMode="auto">
          <a:xfrm>
            <a:off x="2684834" y="190231"/>
            <a:ext cx="1200059" cy="476085"/>
          </a:xfrm>
          <a:prstGeom prst="ellipse">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r>
              <a:rPr kumimoji="0" lang="en-US" sz="2400" b="0" i="0" u="none" strike="noStrike" cap="none" normalizeH="0" baseline="0" dirty="0">
                <a:ln>
                  <a:noFill/>
                </a:ln>
                <a:solidFill>
                  <a:schemeClr val="tx1"/>
                </a:solidFill>
                <a:effectLst/>
                <a:latin typeface="Comic Sans MS" panose="030F0902030302020204" pitchFamily="66" charset="0"/>
              </a:rPr>
              <a:t>/a+/</a:t>
            </a:r>
          </a:p>
        </p:txBody>
      </p:sp>
      <p:sp>
        <p:nvSpPr>
          <p:cNvPr id="28" name="Examples body">
            <a:extLst>
              <a:ext uri="{FF2B5EF4-FFF2-40B4-BE49-F238E27FC236}">
                <a16:creationId xmlns:a16="http://schemas.microsoft.com/office/drawing/2014/main" id="{86DF0907-E16B-E846-9A3E-8F34AAF1C90A}"/>
              </a:ext>
            </a:extLst>
          </p:cNvPr>
          <p:cNvSpPr txBox="1">
            <a:spLocks/>
          </p:cNvSpPr>
          <p:nvPr/>
        </p:nvSpPr>
        <p:spPr>
          <a:xfrm>
            <a:off x="715299" y="3858911"/>
            <a:ext cx="8866852" cy="3238769"/>
          </a:xfrm>
          <a:prstGeom prst="rect">
            <a:avLst/>
          </a:prstGeom>
        </p:spPr>
        <p:txBody>
          <a:bodyPr/>
          <a:lstStyle>
            <a:lvl1pPr marL="342900" indent="-342900" algn="l" rtl="0" fontAlgn="base">
              <a:spcBef>
                <a:spcPct val="20000"/>
              </a:spcBef>
              <a:spcAft>
                <a:spcPct val="0"/>
              </a:spcAft>
              <a:buClr>
                <a:srgbClr val="000000"/>
              </a:buClr>
              <a:buSzPct val="120000"/>
              <a:buFont typeface="Times" pitchFamily="18" charset="0"/>
              <a:buChar char="•"/>
              <a:defRPr sz="2400" b="0">
                <a:solidFill>
                  <a:srgbClr val="050523"/>
                </a:solidFill>
                <a:latin typeface="Gill Sans MT" panose="020B0502020104020203" pitchFamily="34" charset="77"/>
                <a:ea typeface="+mn-ea"/>
                <a:cs typeface="+mn-cs"/>
              </a:defRPr>
            </a:lvl1pPr>
            <a:lvl2pPr marL="742950" indent="-285750" algn="l" rtl="0" fontAlgn="base">
              <a:spcBef>
                <a:spcPct val="20000"/>
              </a:spcBef>
              <a:spcAft>
                <a:spcPct val="0"/>
              </a:spcAft>
              <a:buClr>
                <a:srgbClr val="000000"/>
              </a:buClr>
              <a:buSzPct val="120000"/>
              <a:buFont typeface="Times" pitchFamily="18" charset="0"/>
              <a:buChar char="•"/>
              <a:defRPr sz="2200">
                <a:solidFill>
                  <a:srgbClr val="050523"/>
                </a:solidFill>
                <a:latin typeface="Gill Sans MT" panose="020B0502020104020203" pitchFamily="34" charset="77"/>
                <a:cs typeface="+mn-cs"/>
              </a:defRPr>
            </a:lvl2pPr>
            <a:lvl3pPr marL="1143000" indent="-228600" algn="l" rtl="0" fontAlgn="base">
              <a:spcBef>
                <a:spcPct val="20000"/>
              </a:spcBef>
              <a:spcAft>
                <a:spcPct val="0"/>
              </a:spcAft>
              <a:buClr>
                <a:srgbClr val="000000"/>
              </a:buClr>
              <a:buSzPct val="120000"/>
              <a:buFont typeface="Calibri" pitchFamily="34" charset="0"/>
              <a:buChar char="−"/>
              <a:defRPr sz="2000">
                <a:solidFill>
                  <a:srgbClr val="050523"/>
                </a:solidFill>
                <a:latin typeface="Gill Sans MT" panose="020B0502020104020203" pitchFamily="34" charset="77"/>
                <a:cs typeface="+mn-cs"/>
              </a:defRPr>
            </a:lvl3pPr>
            <a:lvl4pPr marL="16002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4pPr>
            <a:lvl5pPr marL="20574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5pPr>
            <a:lvl6pPr marL="25146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9pPr>
          </a:lstStyle>
          <a:p>
            <a:pPr marL="0" indent="0">
              <a:lnSpc>
                <a:spcPct val="200000"/>
              </a:lnSpc>
              <a:buFont typeface="Times" pitchFamily="18" charset="0"/>
              <a:buNone/>
            </a:pPr>
            <a:r>
              <a:rPr lang="en-US" sz="2800" kern="0" dirty="0">
                <a:latin typeface="Calibri" panose="020F0502020204030204" pitchFamily="34" charset="0"/>
                <a:cs typeface="Calibri" panose="020F0502020204030204" pitchFamily="34" charset="0"/>
              </a:rPr>
              <a:t>              \S+ @ \S+ \. \S+ 	         		 </a:t>
            </a:r>
            <a:r>
              <a:rPr lang="en-US" sz="2800" kern="0" dirty="0">
                <a:latin typeface="Calibri" panose="020F0502020204030204" pitchFamily="34" charset="0"/>
                <a:cs typeface="Calibri" panose="020F0502020204030204" pitchFamily="34" charset="0"/>
                <a:sym typeface="Wingdings" pitchFamily="2" charset="2"/>
              </a:rPr>
              <a:t> Email</a:t>
            </a:r>
            <a:endParaRPr lang="en-US" sz="2800" kern="0" dirty="0">
              <a:latin typeface="Calibri" panose="020F0502020204030204" pitchFamily="34" charset="0"/>
              <a:cs typeface="Calibri" panose="020F0502020204030204" pitchFamily="34" charset="0"/>
            </a:endParaRPr>
          </a:p>
          <a:p>
            <a:pPr marL="0" indent="0">
              <a:lnSpc>
                <a:spcPct val="200000"/>
              </a:lnSpc>
              <a:buFont typeface="Times" pitchFamily="18" charset="0"/>
              <a:buNone/>
            </a:pPr>
            <a:r>
              <a:rPr lang="en-US" sz="2800" kern="0" dirty="0">
                <a:latin typeface="Calibri" panose="020F0502020204030204" pitchFamily="34" charset="0"/>
                <a:cs typeface="Calibri" panose="020F0502020204030204" pitchFamily="34" charset="0"/>
              </a:rPr>
              <a:t>\d{1,3} \. \d{1,3} \. \d{1,3} \. \d{1,3}     </a:t>
            </a:r>
            <a:r>
              <a:rPr lang="en-US" sz="2800" kern="0" dirty="0">
                <a:latin typeface="Calibri" panose="020F0502020204030204" pitchFamily="34" charset="0"/>
                <a:cs typeface="Calibri" panose="020F0502020204030204" pitchFamily="34" charset="0"/>
                <a:sym typeface="Wingdings" pitchFamily="2" charset="2"/>
              </a:rPr>
              <a:t> IPv4</a:t>
            </a:r>
            <a:endParaRPr lang="en-US" sz="2800" kern="0" dirty="0">
              <a:latin typeface="Calibri" panose="020F0502020204030204" pitchFamily="34" charset="0"/>
              <a:cs typeface="Calibri" panose="020F0502020204030204" pitchFamily="34" charset="0"/>
            </a:endParaRPr>
          </a:p>
          <a:p>
            <a:pPr marL="0" indent="0">
              <a:lnSpc>
                <a:spcPct val="200000"/>
              </a:lnSpc>
              <a:buFont typeface="Times" pitchFamily="18" charset="0"/>
              <a:buNone/>
            </a:pPr>
            <a:r>
              <a:rPr lang="en-US" sz="2800" kern="0" dirty="0">
                <a:latin typeface="Calibri" panose="020F0502020204030204" pitchFamily="34" charset="0"/>
                <a:cs typeface="Calibri" panose="020F0502020204030204" pitchFamily="34" charset="0"/>
              </a:rPr>
              <a:t>^[a-zA-Z0-9]+ ( [._]? [a-zA-Z0-9]+ )* $	 </a:t>
            </a:r>
            <a:r>
              <a:rPr lang="en-US" sz="2800" kern="0" dirty="0">
                <a:latin typeface="Calibri" panose="020F0502020204030204" pitchFamily="34" charset="0"/>
                <a:cs typeface="Calibri" panose="020F0502020204030204" pitchFamily="34" charset="0"/>
                <a:sym typeface="Wingdings" pitchFamily="2" charset="2"/>
              </a:rPr>
              <a:t> Username</a:t>
            </a:r>
            <a:endParaRPr lang="en-US" sz="2800" kern="0" dirty="0">
              <a:latin typeface="Calibri" panose="020F0502020204030204" pitchFamily="34" charset="0"/>
              <a:cs typeface="Calibri" panose="020F0502020204030204" pitchFamily="34" charset="0"/>
            </a:endParaRPr>
          </a:p>
        </p:txBody>
      </p:sp>
      <p:sp>
        <p:nvSpPr>
          <p:cNvPr id="29" name="Examples header">
            <a:extLst>
              <a:ext uri="{FF2B5EF4-FFF2-40B4-BE49-F238E27FC236}">
                <a16:creationId xmlns:a16="http://schemas.microsoft.com/office/drawing/2014/main" id="{D948A35F-A56C-6248-B604-925FE1DB38D1}"/>
              </a:ext>
            </a:extLst>
          </p:cNvPr>
          <p:cNvSpPr txBox="1">
            <a:spLocks/>
          </p:cNvSpPr>
          <p:nvPr/>
        </p:nvSpPr>
        <p:spPr bwMode="auto">
          <a:xfrm>
            <a:off x="367555" y="3452694"/>
            <a:ext cx="4040188" cy="6397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indent="0" algn="l" rtl="0" fontAlgn="base">
              <a:spcBef>
                <a:spcPct val="20000"/>
              </a:spcBef>
              <a:spcAft>
                <a:spcPct val="0"/>
              </a:spcAft>
              <a:buClr>
                <a:srgbClr val="000000"/>
              </a:buClr>
              <a:buSzPct val="120000"/>
              <a:buFont typeface="Times" pitchFamily="18" charset="0"/>
              <a:buNone/>
              <a:defRPr sz="3200" b="1">
                <a:solidFill>
                  <a:srgbClr val="050523"/>
                </a:solidFill>
                <a:latin typeface="Calibri" panose="020F0502020204030204" pitchFamily="34" charset="0"/>
                <a:ea typeface="+mn-ea"/>
                <a:cs typeface="Calibri" panose="020F0502020204030204" pitchFamily="34" charset="0"/>
              </a:defRPr>
            </a:lvl1pPr>
            <a:lvl2pPr marL="457200" indent="0" algn="l" rtl="0" fontAlgn="base">
              <a:spcBef>
                <a:spcPct val="20000"/>
              </a:spcBef>
              <a:spcAft>
                <a:spcPct val="0"/>
              </a:spcAft>
              <a:buClr>
                <a:srgbClr val="000000"/>
              </a:buClr>
              <a:buSzPct val="120000"/>
              <a:buFont typeface="Times" pitchFamily="18" charset="0"/>
              <a:buNone/>
              <a:defRPr sz="2000" b="1">
                <a:solidFill>
                  <a:srgbClr val="050523"/>
                </a:solidFill>
                <a:latin typeface="Calibri" panose="020F0502020204030204" pitchFamily="34" charset="0"/>
                <a:cs typeface="Calibri" panose="020F0502020204030204" pitchFamily="34" charset="0"/>
              </a:defRPr>
            </a:lvl2pPr>
            <a:lvl3pPr marL="914400" indent="0" algn="l" rtl="0" fontAlgn="base">
              <a:spcBef>
                <a:spcPct val="20000"/>
              </a:spcBef>
              <a:spcAft>
                <a:spcPct val="0"/>
              </a:spcAft>
              <a:buClr>
                <a:srgbClr val="000000"/>
              </a:buClr>
              <a:buSzPct val="120000"/>
              <a:buFont typeface="Calibri" pitchFamily="34" charset="0"/>
              <a:buNone/>
              <a:defRPr sz="1800" b="1">
                <a:solidFill>
                  <a:srgbClr val="050523"/>
                </a:solidFill>
                <a:latin typeface="Calibri" panose="020F0502020204030204" pitchFamily="34" charset="0"/>
                <a:cs typeface="Calibri" panose="020F0502020204030204" pitchFamily="34" charset="0"/>
              </a:defRPr>
            </a:lvl3pPr>
            <a:lvl4pPr marL="1371600" indent="0" algn="l" rtl="0" fontAlgn="base">
              <a:spcBef>
                <a:spcPct val="20000"/>
              </a:spcBef>
              <a:spcAft>
                <a:spcPct val="0"/>
              </a:spcAft>
              <a:buClr>
                <a:srgbClr val="000000"/>
              </a:buClr>
              <a:buSzPct val="120000"/>
              <a:buFont typeface="Times" pitchFamily="18" charset="0"/>
              <a:buNone/>
              <a:defRPr sz="1600" b="1">
                <a:solidFill>
                  <a:srgbClr val="050523"/>
                </a:solidFill>
                <a:latin typeface="Calibri" panose="020F0502020204030204" pitchFamily="34" charset="0"/>
                <a:cs typeface="Calibri" panose="020F0502020204030204" pitchFamily="34" charset="0"/>
              </a:defRPr>
            </a:lvl4pPr>
            <a:lvl5pPr marL="1828800" indent="0" algn="l" rtl="0" fontAlgn="base">
              <a:spcBef>
                <a:spcPct val="20000"/>
              </a:spcBef>
              <a:spcAft>
                <a:spcPct val="0"/>
              </a:spcAft>
              <a:buClr>
                <a:srgbClr val="000000"/>
              </a:buClr>
              <a:buSzPct val="120000"/>
              <a:buFont typeface="Times" pitchFamily="18" charset="0"/>
              <a:buNone/>
              <a:defRPr sz="1600" b="1">
                <a:solidFill>
                  <a:srgbClr val="050523"/>
                </a:solidFill>
                <a:latin typeface="Calibri" panose="020F0502020204030204" pitchFamily="34" charset="0"/>
                <a:cs typeface="Calibri" panose="020F0502020204030204" pitchFamily="34" charset="0"/>
              </a:defRPr>
            </a:lvl5pPr>
            <a:lvl6pPr marL="2286000" indent="0" algn="l" rtl="0" fontAlgn="base">
              <a:spcBef>
                <a:spcPct val="20000"/>
              </a:spcBef>
              <a:spcAft>
                <a:spcPct val="0"/>
              </a:spcAft>
              <a:buClr>
                <a:srgbClr val="000000"/>
              </a:buClr>
              <a:buSzPct val="120000"/>
              <a:buFont typeface="Times" pitchFamily="18" charset="0"/>
              <a:buNone/>
              <a:defRPr sz="1600" b="1">
                <a:solidFill>
                  <a:srgbClr val="050523"/>
                </a:solidFill>
                <a:latin typeface="+mn-lt"/>
                <a:cs typeface="+mn-cs"/>
              </a:defRPr>
            </a:lvl6pPr>
            <a:lvl7pPr marL="2743200" indent="0" algn="l" rtl="0" fontAlgn="base">
              <a:spcBef>
                <a:spcPct val="20000"/>
              </a:spcBef>
              <a:spcAft>
                <a:spcPct val="0"/>
              </a:spcAft>
              <a:buClr>
                <a:srgbClr val="000000"/>
              </a:buClr>
              <a:buSzPct val="120000"/>
              <a:buFont typeface="Times" pitchFamily="18" charset="0"/>
              <a:buNone/>
              <a:defRPr sz="1600" b="1">
                <a:solidFill>
                  <a:srgbClr val="050523"/>
                </a:solidFill>
                <a:latin typeface="+mn-lt"/>
                <a:cs typeface="+mn-cs"/>
              </a:defRPr>
            </a:lvl7pPr>
            <a:lvl8pPr marL="3200400" indent="0" algn="l" rtl="0" fontAlgn="base">
              <a:spcBef>
                <a:spcPct val="20000"/>
              </a:spcBef>
              <a:spcAft>
                <a:spcPct val="0"/>
              </a:spcAft>
              <a:buClr>
                <a:srgbClr val="000000"/>
              </a:buClr>
              <a:buSzPct val="120000"/>
              <a:buFont typeface="Times" pitchFamily="18" charset="0"/>
              <a:buNone/>
              <a:defRPr sz="1600" b="1">
                <a:solidFill>
                  <a:srgbClr val="050523"/>
                </a:solidFill>
                <a:latin typeface="+mn-lt"/>
                <a:cs typeface="+mn-cs"/>
              </a:defRPr>
            </a:lvl8pPr>
            <a:lvl9pPr marL="3657600" indent="0" algn="l" rtl="0" fontAlgn="base">
              <a:spcBef>
                <a:spcPct val="20000"/>
              </a:spcBef>
              <a:spcAft>
                <a:spcPct val="0"/>
              </a:spcAft>
              <a:buClr>
                <a:srgbClr val="000000"/>
              </a:buClr>
              <a:buSzPct val="120000"/>
              <a:buFont typeface="Times" pitchFamily="18" charset="0"/>
              <a:buNone/>
              <a:defRPr sz="1600" b="1">
                <a:solidFill>
                  <a:srgbClr val="050523"/>
                </a:solidFill>
                <a:latin typeface="+mn-lt"/>
                <a:cs typeface="+mn-cs"/>
              </a:defRPr>
            </a:lvl9pPr>
          </a:lstStyle>
          <a:p>
            <a:pPr>
              <a:lnSpc>
                <a:spcPct val="100000"/>
              </a:lnSpc>
            </a:pPr>
            <a:r>
              <a:rPr lang="en-US" kern="0" dirty="0"/>
              <a:t>Examples</a:t>
            </a:r>
          </a:p>
        </p:txBody>
      </p:sp>
      <p:sp>
        <p:nvSpPr>
          <p:cNvPr id="34" name="Rectangle 33">
            <a:extLst>
              <a:ext uri="{FF2B5EF4-FFF2-40B4-BE49-F238E27FC236}">
                <a16:creationId xmlns:a16="http://schemas.microsoft.com/office/drawing/2014/main" id="{2A3E5666-08B3-E94F-B625-9B0B657A1227}"/>
              </a:ext>
            </a:extLst>
          </p:cNvPr>
          <p:cNvSpPr/>
          <p:nvPr/>
        </p:nvSpPr>
        <p:spPr>
          <a:xfrm>
            <a:off x="-13473" y="0"/>
            <a:ext cx="1547218" cy="294248"/>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[M&amp;P ‘43, K ‘51]</a:t>
            </a:r>
          </a:p>
        </p:txBody>
      </p:sp>
      <p:pic>
        <p:nvPicPr>
          <p:cNvPr id="35" name="Microsoft" descr="Microsoft">
            <a:extLst>
              <a:ext uri="{FF2B5EF4-FFF2-40B4-BE49-F238E27FC236}">
                <a16:creationId xmlns:a16="http://schemas.microsoft.com/office/drawing/2014/main" id="{3AEB4DDF-E840-7D42-8B0E-9028A6E1CDC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376215" y="5805887"/>
            <a:ext cx="738286" cy="70129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D67E6D99-80CC-7A4B-94AB-A28FF07CAA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8036" y="4207220"/>
            <a:ext cx="1136358" cy="515149"/>
          </a:xfrm>
          <a:prstGeom prst="rect">
            <a:avLst/>
          </a:prstGeom>
        </p:spPr>
      </p:pic>
      <p:sp>
        <p:nvSpPr>
          <p:cNvPr id="37" name="Rectangle 36">
            <a:extLst>
              <a:ext uri="{FF2B5EF4-FFF2-40B4-BE49-F238E27FC236}">
                <a16:creationId xmlns:a16="http://schemas.microsoft.com/office/drawing/2014/main" id="{7045E6D2-F930-D84F-B781-0AEB910A9065}"/>
              </a:ext>
            </a:extLst>
          </p:cNvPr>
          <p:cNvSpPr/>
          <p:nvPr/>
        </p:nvSpPr>
        <p:spPr>
          <a:xfrm>
            <a:off x="3284863" y="2098092"/>
            <a:ext cx="958917" cy="294248"/>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[C&amp;S ‘16]</a:t>
            </a:r>
          </a:p>
        </p:txBody>
      </p:sp>
    </p:spTree>
    <p:extLst>
      <p:ext uri="{BB962C8B-B14F-4D97-AF65-F5344CB8AC3E}">
        <p14:creationId xmlns:p14="http://schemas.microsoft.com/office/powerpoint/2010/main" val="3638832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mph" presetSubtype="0" grpId="0" nodeType="clickEffect">
                                  <p:stCondLst>
                                    <p:cond delay="0"/>
                                  </p:stCondLst>
                                  <p:childTnLst>
                                    <p:set>
                                      <p:cBhvr>
                                        <p:cTn id="18" dur="indefinite"/>
                                        <p:tgtEl>
                                          <p:spTgt spid="15">
                                            <p:txEl>
                                              <p:pRg st="0" end="0"/>
                                            </p:txEl>
                                          </p:spTgt>
                                        </p:tgtEl>
                                        <p:attrNameLst>
                                          <p:attrName>style.opacity</p:attrName>
                                        </p:attrNameLst>
                                      </p:cBhvr>
                                      <p:to>
                                        <p:strVal val="0.5"/>
                                      </p:to>
                                    </p:set>
                                    <p:animEffect filter="image" prLst="opacity: 0.5">
                                      <p:cBhvr rctx="IE">
                                        <p:cTn id="19" dur="indefinite"/>
                                        <p:tgtEl>
                                          <p:spTgt spid="15">
                                            <p:txEl>
                                              <p:pRg st="0" end="0"/>
                                            </p:txEl>
                                          </p:spTgt>
                                        </p:tgtEl>
                                      </p:cBhvr>
                                    </p:animEffect>
                                  </p:childTnLst>
                                </p:cTn>
                              </p:par>
                              <p:par>
                                <p:cTn id="20" presetID="9" presetClass="emph" presetSubtype="0" grpId="0" nodeType="withEffect">
                                  <p:stCondLst>
                                    <p:cond delay="0"/>
                                  </p:stCondLst>
                                  <p:childTnLst>
                                    <p:set>
                                      <p:cBhvr>
                                        <p:cTn id="21" dur="indefinite"/>
                                        <p:tgtEl>
                                          <p:spTgt spid="2">
                                            <p:txEl>
                                              <p:pRg st="0" end="0"/>
                                            </p:txEl>
                                          </p:spTgt>
                                        </p:tgtEl>
                                        <p:attrNameLst>
                                          <p:attrName>style.opacity</p:attrName>
                                        </p:attrNameLst>
                                      </p:cBhvr>
                                      <p:to>
                                        <p:strVal val="0.5"/>
                                      </p:to>
                                    </p:set>
                                    <p:animEffect filter="image" prLst="opacity: 0.5">
                                      <p:cBhvr rctx="IE">
                                        <p:cTn id="22" dur="indefinite"/>
                                        <p:tgtEl>
                                          <p:spTgt spid="2">
                                            <p:txEl>
                                              <p:pRg st="0" end="0"/>
                                            </p:txEl>
                                          </p:spTgt>
                                        </p:tgtEl>
                                      </p:cBhvr>
                                    </p:animEffect>
                                  </p:childTnLst>
                                </p:cTn>
                              </p:par>
                              <p:par>
                                <p:cTn id="23" presetID="9" presetClass="emph" presetSubtype="0" grpId="0" nodeType="withEffect">
                                  <p:stCondLst>
                                    <p:cond delay="0"/>
                                  </p:stCondLst>
                                  <p:childTnLst>
                                    <p:set>
                                      <p:cBhvr>
                                        <p:cTn id="24" dur="indefinite"/>
                                        <p:tgtEl>
                                          <p:spTgt spid="2">
                                            <p:txEl>
                                              <p:pRg st="1" end="1"/>
                                            </p:txEl>
                                          </p:spTgt>
                                        </p:tgtEl>
                                        <p:attrNameLst>
                                          <p:attrName>style.opacity</p:attrName>
                                        </p:attrNameLst>
                                      </p:cBhvr>
                                      <p:to>
                                        <p:strVal val="0.5"/>
                                      </p:to>
                                    </p:set>
                                    <p:animEffect filter="image" prLst="opacity: 0.5">
                                      <p:cBhvr rctx="IE">
                                        <p:cTn id="25" dur="indefinite"/>
                                        <p:tgtEl>
                                          <p:spTgt spid="2">
                                            <p:txEl>
                                              <p:pRg st="1" end="1"/>
                                            </p:txEl>
                                          </p:spTgt>
                                        </p:tgtEl>
                                      </p:cBhvr>
                                    </p:animEffect>
                                  </p:childTnLst>
                                </p:cTn>
                              </p:par>
                              <p:par>
                                <p:cTn id="26" presetID="9" presetClass="emph" presetSubtype="0" grpId="1" nodeType="withEffect">
                                  <p:stCondLst>
                                    <p:cond delay="0"/>
                                  </p:stCondLst>
                                  <p:childTnLst>
                                    <p:set>
                                      <p:cBhvr>
                                        <p:cTn id="27" dur="indefinite"/>
                                        <p:tgtEl>
                                          <p:spTgt spid="37"/>
                                        </p:tgtEl>
                                        <p:attrNameLst>
                                          <p:attrName>style.opacity</p:attrName>
                                        </p:attrNameLst>
                                      </p:cBhvr>
                                      <p:to>
                                        <p:strVal val="0.5"/>
                                      </p:to>
                                    </p:set>
                                    <p:animEffect filter="image" prLst="opacity: 0.5">
                                      <p:cBhvr rctx="IE">
                                        <p:cTn id="28" dur="indefinite"/>
                                        <p:tgtEl>
                                          <p:spTgt spid="3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indefinite"/>
                                        <p:tgtEl>
                                          <p:spTgt spid="10">
                                            <p:txEl>
                                              <p:pRg st="0" end="0"/>
                                            </p:txEl>
                                          </p:spTgt>
                                        </p:tgtEl>
                                        <p:attrNameLst>
                                          <p:attrName>style.opacity</p:attrName>
                                        </p:attrNameLst>
                                      </p:cBhvr>
                                      <p:to>
                                        <p:strVal val="0.5"/>
                                      </p:to>
                                    </p:set>
                                    <p:animEffect filter="image" prLst="opacity: 0.5">
                                      <p:cBhvr rctx="IE">
                                        <p:cTn id="47" dur="indefinite"/>
                                        <p:tgtEl>
                                          <p:spTgt spid="10">
                                            <p:txEl>
                                              <p:pRg st="0" end="0"/>
                                            </p:txEl>
                                          </p:spTgt>
                                        </p:tgtEl>
                                      </p:cBhvr>
                                    </p:animEffect>
                                  </p:childTnLst>
                                </p:cTn>
                              </p:par>
                              <p:par>
                                <p:cTn id="48" presetID="9" presetClass="emph" presetSubtype="0" grpId="0" nodeType="withEffect">
                                  <p:stCondLst>
                                    <p:cond delay="0"/>
                                  </p:stCondLst>
                                  <p:childTnLst>
                                    <p:set>
                                      <p:cBhvr>
                                        <p:cTn id="49" dur="indefinite"/>
                                        <p:tgtEl>
                                          <p:spTgt spid="10">
                                            <p:txEl>
                                              <p:pRg st="1" end="1"/>
                                            </p:txEl>
                                          </p:spTgt>
                                        </p:tgtEl>
                                        <p:attrNameLst>
                                          <p:attrName>style.opacity</p:attrName>
                                        </p:attrNameLst>
                                      </p:cBhvr>
                                      <p:to>
                                        <p:strVal val="0.5"/>
                                      </p:to>
                                    </p:set>
                                    <p:animEffect filter="image" prLst="opacity: 0.5">
                                      <p:cBhvr rctx="IE">
                                        <p:cTn id="50" dur="indefinite"/>
                                        <p:tgtEl>
                                          <p:spTgt spid="10">
                                            <p:txEl>
                                              <p:pRg st="1" end="1"/>
                                            </p:txEl>
                                          </p:spTgt>
                                        </p:tgtEl>
                                      </p:cBhvr>
                                    </p:animEffect>
                                  </p:childTnLst>
                                </p:cTn>
                              </p:par>
                              <p:par>
                                <p:cTn id="51" presetID="9" presetClass="emph" presetSubtype="0" grpId="0" nodeType="withEffect">
                                  <p:stCondLst>
                                    <p:cond delay="0"/>
                                  </p:stCondLst>
                                  <p:childTnLst>
                                    <p:set>
                                      <p:cBhvr>
                                        <p:cTn id="52" dur="indefinite"/>
                                        <p:tgtEl>
                                          <p:spTgt spid="10">
                                            <p:txEl>
                                              <p:pRg st="2" end="2"/>
                                            </p:txEl>
                                          </p:spTgt>
                                        </p:tgtEl>
                                        <p:attrNameLst>
                                          <p:attrName>style.opacity</p:attrName>
                                        </p:attrNameLst>
                                      </p:cBhvr>
                                      <p:to>
                                        <p:strVal val="0.5"/>
                                      </p:to>
                                    </p:set>
                                    <p:animEffect filter="image" prLst="opacity: 0.5">
                                      <p:cBhvr rctx="IE">
                                        <p:cTn id="53" dur="indefinite"/>
                                        <p:tgtEl>
                                          <p:spTgt spid="10">
                                            <p:txEl>
                                              <p:pRg st="2" end="2"/>
                                            </p:txEl>
                                          </p:spTgt>
                                        </p:tgtEl>
                                      </p:cBhvr>
                                    </p:animEffect>
                                  </p:childTnLst>
                                </p:cTn>
                              </p:par>
                              <p:par>
                                <p:cTn id="54" presetID="9" presetClass="emph" presetSubtype="0" grpId="1" nodeType="withEffect">
                                  <p:stCondLst>
                                    <p:cond delay="0"/>
                                  </p:stCondLst>
                                  <p:childTnLst>
                                    <p:set>
                                      <p:cBhvr>
                                        <p:cTn id="55" dur="indefinite"/>
                                        <p:tgtEl>
                                          <p:spTgt spid="16">
                                            <p:txEl>
                                              <p:pRg st="0" end="0"/>
                                            </p:txEl>
                                          </p:spTgt>
                                        </p:tgtEl>
                                        <p:attrNameLst>
                                          <p:attrName>style.opacity</p:attrName>
                                        </p:attrNameLst>
                                      </p:cBhvr>
                                      <p:to>
                                        <p:strVal val="0.5"/>
                                      </p:to>
                                    </p:set>
                                    <p:animEffect filter="image" prLst="opacity: 0.5">
                                      <p:cBhvr rctx="IE">
                                        <p:cTn id="56" dur="indefinite"/>
                                        <p:tgtEl>
                                          <p:spTgt spid="16">
                                            <p:txEl>
                                              <p:pRg st="0" end="0"/>
                                            </p:txEl>
                                          </p:spTgt>
                                        </p:tgtEl>
                                      </p:cBhvr>
                                    </p:animEffect>
                                  </p:childTnLst>
                                </p:cTn>
                              </p:par>
                              <p:par>
                                <p:cTn id="57" presetID="1" presetClass="entr" presetSubtype="0" fill="hold" grpId="1" nodeType="withEffect">
                                  <p:stCondLst>
                                    <p:cond delay="0"/>
                                  </p:stCondLst>
                                  <p:childTnLst>
                                    <p:set>
                                      <p:cBhvr>
                                        <p:cTn id="5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xEl>
                                              <p:pRg st="0" end="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8">
                                            <p:txEl>
                                              <p:pRg st="2" end="2"/>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6" grpId="0" build="p"/>
      <p:bldP spid="16" grpId="1" build="p"/>
      <p:bldP spid="2" grpId="0" uiExpand="1" build="p"/>
      <p:bldP spid="15" grpId="0" build="p"/>
      <p:bldP spid="15" grpId="1" build="p"/>
      <p:bldP spid="29" grpId="1" build="p"/>
      <p:bldP spid="37" grpId="0"/>
      <p:bldP spid="37"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9745E0-8160-4B4B-833A-8FC82858C41C}"/>
              </a:ext>
            </a:extLst>
          </p:cNvPr>
          <p:cNvSpPr>
            <a:spLocks noGrp="1"/>
          </p:cNvSpPr>
          <p:nvPr>
            <p:ph type="title"/>
          </p:nvPr>
        </p:nvSpPr>
        <p:spPr/>
        <p:txBody>
          <a:bodyPr/>
          <a:lstStyle/>
          <a:p>
            <a:r>
              <a:rPr lang="en-US" dirty="0" err="1"/>
              <a:t>CloudFlare</a:t>
            </a:r>
            <a:r>
              <a:rPr lang="en-US" dirty="0"/>
              <a:t> Outage – July 2019</a:t>
            </a:r>
          </a:p>
        </p:txBody>
      </p:sp>
      <p:sp>
        <p:nvSpPr>
          <p:cNvPr id="19" name="Chart title">
            <a:extLst>
              <a:ext uri="{FF2B5EF4-FFF2-40B4-BE49-F238E27FC236}">
                <a16:creationId xmlns:a16="http://schemas.microsoft.com/office/drawing/2014/main" id="{3C422782-3FCA-8245-A2A6-3608EA501E2D}"/>
              </a:ext>
            </a:extLst>
          </p:cNvPr>
          <p:cNvSpPr txBox="1"/>
          <p:nvPr/>
        </p:nvSpPr>
        <p:spPr>
          <a:xfrm>
            <a:off x="2056041" y="1283140"/>
            <a:ext cx="5875557" cy="546560"/>
          </a:xfrm>
          <a:prstGeom prst="rect">
            <a:avLst/>
          </a:prstGeom>
          <a:noFill/>
        </p:spPr>
        <p:txBody>
          <a:bodyPr wrap="square" rtlCol="0">
            <a:spAutoFit/>
          </a:bodyPr>
          <a:lstStyle/>
          <a:p>
            <a:r>
              <a:rPr lang="en-US" sz="3600" b="1">
                <a:latin typeface="Calibri" panose="020F0502020204030204" pitchFamily="34" charset="0"/>
              </a:rPr>
              <a:t>CPU utilization (all machines)</a:t>
            </a:r>
          </a:p>
        </p:txBody>
      </p:sp>
      <p:sp>
        <p:nvSpPr>
          <p:cNvPr id="20" name="Y axis: utilization">
            <a:extLst>
              <a:ext uri="{FF2B5EF4-FFF2-40B4-BE49-F238E27FC236}">
                <a16:creationId xmlns:a16="http://schemas.microsoft.com/office/drawing/2014/main" id="{C03D9C4A-9145-1943-AE51-0BDE4DD590EB}"/>
              </a:ext>
            </a:extLst>
          </p:cNvPr>
          <p:cNvSpPr txBox="1"/>
          <p:nvPr/>
        </p:nvSpPr>
        <p:spPr>
          <a:xfrm>
            <a:off x="49012" y="1913213"/>
            <a:ext cx="989373" cy="3138680"/>
          </a:xfrm>
          <a:prstGeom prst="rect">
            <a:avLst/>
          </a:prstGeom>
          <a:noFill/>
        </p:spPr>
        <p:txBody>
          <a:bodyPr wrap="square" rtlCol="0">
            <a:spAutoFit/>
          </a:bodyPr>
          <a:lstStyle/>
          <a:p>
            <a:pPr algn="r">
              <a:lnSpc>
                <a:spcPct val="60000"/>
              </a:lnSpc>
            </a:pPr>
            <a:r>
              <a:rPr lang="en-US" sz="2800" i="1" dirty="0">
                <a:latin typeface="Calibri" panose="020F0502020204030204" pitchFamily="34" charset="0"/>
              </a:rPr>
              <a:t>100%</a:t>
            </a:r>
          </a:p>
          <a:p>
            <a:pPr algn="r">
              <a:lnSpc>
                <a:spcPct val="60000"/>
              </a:lnSpc>
            </a:pPr>
            <a:endParaRPr lang="en-US" sz="2800" i="1" dirty="0">
              <a:latin typeface="Calibri" panose="020F0502020204030204" pitchFamily="34" charset="0"/>
            </a:endParaRPr>
          </a:p>
          <a:p>
            <a:pPr algn="r">
              <a:lnSpc>
                <a:spcPct val="60000"/>
              </a:lnSpc>
            </a:pPr>
            <a:r>
              <a:rPr lang="en-US" sz="2800" i="1" dirty="0">
                <a:latin typeface="Calibri" panose="020F0502020204030204" pitchFamily="34" charset="0"/>
              </a:rPr>
              <a:t>75%</a:t>
            </a:r>
          </a:p>
          <a:p>
            <a:pPr algn="r">
              <a:lnSpc>
                <a:spcPct val="60000"/>
              </a:lnSpc>
            </a:pPr>
            <a:endParaRPr lang="en-US" sz="2800" i="1" dirty="0">
              <a:latin typeface="Calibri" panose="020F0502020204030204" pitchFamily="34" charset="0"/>
            </a:endParaRPr>
          </a:p>
          <a:p>
            <a:pPr algn="r">
              <a:lnSpc>
                <a:spcPct val="60000"/>
              </a:lnSpc>
            </a:pPr>
            <a:r>
              <a:rPr lang="en-US" sz="2800" i="1" dirty="0">
                <a:latin typeface="Calibri" panose="020F0502020204030204" pitchFamily="34" charset="0"/>
              </a:rPr>
              <a:t>50%</a:t>
            </a:r>
          </a:p>
          <a:p>
            <a:pPr algn="r">
              <a:lnSpc>
                <a:spcPct val="60000"/>
              </a:lnSpc>
            </a:pPr>
            <a:endParaRPr lang="en-US" sz="2800" i="1" dirty="0">
              <a:latin typeface="Calibri" panose="020F0502020204030204" pitchFamily="34" charset="0"/>
            </a:endParaRPr>
          </a:p>
          <a:p>
            <a:pPr algn="r">
              <a:lnSpc>
                <a:spcPct val="60000"/>
              </a:lnSpc>
            </a:pPr>
            <a:r>
              <a:rPr lang="en-US" sz="2800" i="1" dirty="0">
                <a:latin typeface="Calibri" panose="020F0502020204030204" pitchFamily="34" charset="0"/>
              </a:rPr>
              <a:t>25%</a:t>
            </a:r>
          </a:p>
          <a:p>
            <a:pPr algn="r">
              <a:lnSpc>
                <a:spcPct val="60000"/>
              </a:lnSpc>
            </a:pPr>
            <a:endParaRPr lang="en-US" sz="2800" i="1" dirty="0">
              <a:latin typeface="Calibri" panose="020F0502020204030204" pitchFamily="34" charset="0"/>
            </a:endParaRPr>
          </a:p>
          <a:p>
            <a:pPr algn="r">
              <a:lnSpc>
                <a:spcPct val="60000"/>
              </a:lnSpc>
            </a:pPr>
            <a:r>
              <a:rPr lang="en-US" sz="2800" i="1" dirty="0">
                <a:latin typeface="Calibri" panose="020F0502020204030204" pitchFamily="34" charset="0"/>
              </a:rPr>
              <a:t>0%</a:t>
            </a:r>
          </a:p>
        </p:txBody>
      </p:sp>
      <p:grpSp>
        <p:nvGrpSpPr>
          <p:cNvPr id="12" name="X axis: time">
            <a:extLst>
              <a:ext uri="{FF2B5EF4-FFF2-40B4-BE49-F238E27FC236}">
                <a16:creationId xmlns:a16="http://schemas.microsoft.com/office/drawing/2014/main" id="{712F2FD2-B262-1042-A2B7-CA557879F006}"/>
              </a:ext>
            </a:extLst>
          </p:cNvPr>
          <p:cNvGrpSpPr/>
          <p:nvPr/>
        </p:nvGrpSpPr>
        <p:grpSpPr>
          <a:xfrm>
            <a:off x="1502095" y="5051910"/>
            <a:ext cx="7191392" cy="1028684"/>
            <a:chOff x="2125054" y="6205494"/>
            <a:chExt cx="6709058" cy="834782"/>
          </a:xfrm>
        </p:grpSpPr>
        <p:sp>
          <p:nvSpPr>
            <p:cNvPr id="8" name="X axis: time">
              <a:extLst>
                <a:ext uri="{FF2B5EF4-FFF2-40B4-BE49-F238E27FC236}">
                  <a16:creationId xmlns:a16="http://schemas.microsoft.com/office/drawing/2014/main" id="{D7671CF3-5CC2-3748-8317-0D8C7FE4F336}"/>
                </a:ext>
              </a:extLst>
            </p:cNvPr>
            <p:cNvSpPr txBox="1"/>
            <p:nvPr/>
          </p:nvSpPr>
          <p:spPr>
            <a:xfrm>
              <a:off x="2125054" y="6205494"/>
              <a:ext cx="6709058" cy="361635"/>
            </a:xfrm>
            <a:prstGeom prst="rect">
              <a:avLst/>
            </a:prstGeom>
            <a:noFill/>
          </p:spPr>
          <p:txBody>
            <a:bodyPr wrap="none" rtlCol="0">
              <a:spAutoFit/>
            </a:bodyPr>
            <a:lstStyle/>
            <a:p>
              <a:r>
                <a:rPr lang="en-US" sz="2800" i="1">
                  <a:latin typeface="Calibri" panose="020F0502020204030204" pitchFamily="34" charset="0"/>
                </a:rPr>
                <a:t>13:45    13:50     13:55     14:00     14:05    14:10</a:t>
              </a:r>
            </a:p>
          </p:txBody>
        </p:sp>
        <p:pic>
          <p:nvPicPr>
            <p:cNvPr id="7" name="X axis: time" descr="A picture containing object, clock, white&#10;&#10;Description automatically generated">
              <a:extLst>
                <a:ext uri="{FF2B5EF4-FFF2-40B4-BE49-F238E27FC236}">
                  <a16:creationId xmlns:a16="http://schemas.microsoft.com/office/drawing/2014/main" id="{B6F9CC1E-CD67-A64E-BC7B-22F29B09E3DF}"/>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105846" y="6486796"/>
              <a:ext cx="553480" cy="553480"/>
            </a:xfrm>
            <a:prstGeom prst="rect">
              <a:avLst/>
            </a:prstGeom>
          </p:spPr>
        </p:pic>
      </p:grpSp>
      <p:grpSp>
        <p:nvGrpSpPr>
          <p:cNvPr id="26" name="CPU chart">
            <a:extLst>
              <a:ext uri="{FF2B5EF4-FFF2-40B4-BE49-F238E27FC236}">
                <a16:creationId xmlns:a16="http://schemas.microsoft.com/office/drawing/2014/main" id="{D6B6E3AA-D08C-1845-84F3-14389AA477C3}"/>
              </a:ext>
            </a:extLst>
          </p:cNvPr>
          <p:cNvGrpSpPr/>
          <p:nvPr/>
        </p:nvGrpSpPr>
        <p:grpSpPr>
          <a:xfrm>
            <a:off x="993384" y="1913212"/>
            <a:ext cx="7855068" cy="3069563"/>
            <a:chOff x="1027401" y="2552370"/>
            <a:chExt cx="8146373" cy="3116208"/>
          </a:xfrm>
        </p:grpSpPr>
        <p:pic>
          <p:nvPicPr>
            <p:cNvPr id="11" name="Picture 10">
              <a:extLst>
                <a:ext uri="{FF2B5EF4-FFF2-40B4-BE49-F238E27FC236}">
                  <a16:creationId xmlns:a16="http://schemas.microsoft.com/office/drawing/2014/main" id="{E39B3E3F-AA68-7F46-BC7F-F33DC31A8CA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27401" y="2552370"/>
              <a:ext cx="8146373" cy="3116208"/>
            </a:xfrm>
            <a:prstGeom prst="rect">
              <a:avLst/>
            </a:prstGeom>
          </p:spPr>
        </p:pic>
        <mc:AlternateContent xmlns:mc="http://schemas.openxmlformats.org/markup-compatibility/2006" xmlns:p14="http://schemas.microsoft.com/office/powerpoint/2010/main">
          <mc:Choice Requires="p14">
            <p:contentPart p14:bwMode="auto" r:id="rId6">
              <p14:nvContentPartPr>
                <p14:cNvPr id="22" name="Ink 21">
                  <a:extLst>
                    <a:ext uri="{FF2B5EF4-FFF2-40B4-BE49-F238E27FC236}">
                      <a16:creationId xmlns:a16="http://schemas.microsoft.com/office/drawing/2014/main" id="{D11DC85E-59F9-D043-BBF3-B24363A9F828}"/>
                    </a:ext>
                  </a:extLst>
                </p14:cNvPr>
                <p14:cNvContentPartPr/>
                <p14:nvPr/>
              </p14:nvContentPartPr>
              <p14:xfrm>
                <a:off x="1091561" y="2699144"/>
                <a:ext cx="2765160" cy="1144080"/>
              </p14:xfrm>
            </p:contentPart>
          </mc:Choice>
          <mc:Fallback xmlns="">
            <p:pic>
              <p:nvPicPr>
                <p:cNvPr id="22" name="Ink 21">
                  <a:extLst>
                    <a:ext uri="{FF2B5EF4-FFF2-40B4-BE49-F238E27FC236}">
                      <a16:creationId xmlns:a16="http://schemas.microsoft.com/office/drawing/2014/main" id="{D11DC85E-59F9-D043-BBF3-B24363A9F828}"/>
                    </a:ext>
                  </a:extLst>
                </p:cNvPr>
                <p:cNvPicPr/>
                <p:nvPr/>
              </p:nvPicPr>
              <p:blipFill>
                <a:blip r:embed="rId8"/>
                <a:stretch>
                  <a:fillRect/>
                </a:stretch>
              </p:blipFill>
              <p:spPr>
                <a:xfrm>
                  <a:off x="1035929" y="2589888"/>
                  <a:ext cx="2876797" cy="136295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Ink 22">
                  <a:extLst>
                    <a:ext uri="{FF2B5EF4-FFF2-40B4-BE49-F238E27FC236}">
                      <a16:creationId xmlns:a16="http://schemas.microsoft.com/office/drawing/2014/main" id="{5F07A896-317C-2B4B-9BDA-055DB6B237CE}"/>
                    </a:ext>
                  </a:extLst>
                </p14:cNvPr>
                <p14:cNvContentPartPr/>
                <p14:nvPr/>
              </p14:nvContentPartPr>
              <p14:xfrm>
                <a:off x="3959321" y="2679344"/>
                <a:ext cx="3589560" cy="43920"/>
              </p14:xfrm>
            </p:contentPart>
          </mc:Choice>
          <mc:Fallback xmlns="">
            <p:pic>
              <p:nvPicPr>
                <p:cNvPr id="23" name="Ink 22">
                  <a:extLst>
                    <a:ext uri="{FF2B5EF4-FFF2-40B4-BE49-F238E27FC236}">
                      <a16:creationId xmlns:a16="http://schemas.microsoft.com/office/drawing/2014/main" id="{5F07A896-317C-2B4B-9BDA-055DB6B237CE}"/>
                    </a:ext>
                  </a:extLst>
                </p:cNvPr>
                <p:cNvPicPr/>
                <p:nvPr/>
              </p:nvPicPr>
              <p:blipFill>
                <a:blip r:embed="rId10"/>
                <a:stretch>
                  <a:fillRect/>
                </a:stretch>
              </p:blipFill>
              <p:spPr>
                <a:xfrm>
                  <a:off x="3903316" y="2569544"/>
                  <a:ext cx="3701197" cy="26315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 name="Ink 23">
                  <a:extLst>
                    <a:ext uri="{FF2B5EF4-FFF2-40B4-BE49-F238E27FC236}">
                      <a16:creationId xmlns:a16="http://schemas.microsoft.com/office/drawing/2014/main" id="{4CB34292-9215-544A-AC4B-99B995F80608}"/>
                    </a:ext>
                  </a:extLst>
                </p14:cNvPr>
                <p14:cNvContentPartPr/>
                <p14:nvPr/>
              </p14:nvContentPartPr>
              <p14:xfrm>
                <a:off x="7636721" y="2737304"/>
                <a:ext cx="1433160" cy="2674440"/>
              </p14:xfrm>
            </p:contentPart>
          </mc:Choice>
          <mc:Fallback xmlns="">
            <p:pic>
              <p:nvPicPr>
                <p:cNvPr id="24" name="Ink 23">
                  <a:extLst>
                    <a:ext uri="{FF2B5EF4-FFF2-40B4-BE49-F238E27FC236}">
                      <a16:creationId xmlns:a16="http://schemas.microsoft.com/office/drawing/2014/main" id="{4CB34292-9215-544A-AC4B-99B995F80608}"/>
                    </a:ext>
                  </a:extLst>
                </p:cNvPr>
                <p:cNvPicPr/>
                <p:nvPr/>
              </p:nvPicPr>
              <p:blipFill>
                <a:blip r:embed="rId12"/>
                <a:stretch>
                  <a:fillRect/>
                </a:stretch>
              </p:blipFill>
              <p:spPr>
                <a:xfrm>
                  <a:off x="7580724" y="2627666"/>
                  <a:ext cx="1544781" cy="2893351"/>
                </a:xfrm>
                <a:prstGeom prst="rect">
                  <a:avLst/>
                </a:prstGeom>
              </p:spPr>
            </p:pic>
          </mc:Fallback>
        </mc:AlternateContent>
      </p:grpSp>
      <p:pic>
        <p:nvPicPr>
          <p:cNvPr id="6" name="CloudFlare" descr="A picture containing drawing&#10;&#10;Description automatically generated">
            <a:extLst>
              <a:ext uri="{FF2B5EF4-FFF2-40B4-BE49-F238E27FC236}">
                <a16:creationId xmlns:a16="http://schemas.microsoft.com/office/drawing/2014/main" id="{13016CD7-8B3C-2342-81EC-A6DFAD256D70}"/>
              </a:ext>
            </a:extLst>
          </p:cNvPr>
          <p:cNvPicPr>
            <a:picLocks noChangeAspect="1"/>
          </p:cNvPicPr>
          <p:nvPr/>
        </p:nvPicPr>
        <p:blipFill>
          <a:blip r:embed="rId13" cstate="email">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729342" y="1300741"/>
            <a:ext cx="7620000" cy="2590800"/>
          </a:xfrm>
          <a:prstGeom prst="rect">
            <a:avLst/>
          </a:prstGeom>
        </p:spPr>
      </p:pic>
      <p:pic>
        <p:nvPicPr>
          <p:cNvPr id="21" name="CloudFlare" descr="A picture containing drawing&#10;&#10;Description automatically generated">
            <a:extLst>
              <a:ext uri="{FF2B5EF4-FFF2-40B4-BE49-F238E27FC236}">
                <a16:creationId xmlns:a16="http://schemas.microsoft.com/office/drawing/2014/main" id="{D1324FC2-A1DB-474E-AD21-6B1110ADFFDB}"/>
              </a:ext>
            </a:extLst>
          </p:cNvPr>
          <p:cNvPicPr>
            <a:picLocks noChangeAspect="1"/>
          </p:cNvPicPr>
          <p:nvPr/>
        </p:nvPicPr>
        <p:blipFill>
          <a:blip r:embed="rId15" cstate="email">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5893840" y="41754"/>
            <a:ext cx="1876986" cy="638175"/>
          </a:xfrm>
          <a:prstGeom prst="rect">
            <a:avLst/>
          </a:prstGeom>
        </p:spPr>
      </p:pic>
      <p:grpSp>
        <p:nvGrpSpPr>
          <p:cNvPr id="16" name="Deployment indicator">
            <a:extLst>
              <a:ext uri="{FF2B5EF4-FFF2-40B4-BE49-F238E27FC236}">
                <a16:creationId xmlns:a16="http://schemas.microsoft.com/office/drawing/2014/main" id="{F62AF0F0-2D12-BC46-BA86-F69A7198B1F6}"/>
              </a:ext>
            </a:extLst>
          </p:cNvPr>
          <p:cNvGrpSpPr/>
          <p:nvPr/>
        </p:nvGrpSpPr>
        <p:grpSpPr>
          <a:xfrm>
            <a:off x="1250452" y="3030792"/>
            <a:ext cx="4627869" cy="1951984"/>
            <a:chOff x="1283110" y="3716594"/>
            <a:chExt cx="4627869" cy="1951984"/>
          </a:xfrm>
        </p:grpSpPr>
        <p:cxnSp>
          <p:nvCxnSpPr>
            <p:cNvPr id="5" name="Straight Connector 4">
              <a:extLst>
                <a:ext uri="{FF2B5EF4-FFF2-40B4-BE49-F238E27FC236}">
                  <a16:creationId xmlns:a16="http://schemas.microsoft.com/office/drawing/2014/main" id="{6E75A07C-EAA7-0243-8CD0-6EEA1961BB1A}"/>
                </a:ext>
              </a:extLst>
            </p:cNvPr>
            <p:cNvCxnSpPr>
              <a:cxnSpLocks/>
            </p:cNvCxnSpPr>
            <p:nvPr/>
          </p:nvCxnSpPr>
          <p:spPr bwMode="auto">
            <a:xfrm flipV="1">
              <a:off x="1283110" y="3716594"/>
              <a:ext cx="0" cy="1951984"/>
            </a:xfrm>
            <a:prstGeom prst="line">
              <a:avLst/>
            </a:prstGeom>
            <a:noFill/>
            <a:ln w="57150" cap="flat" cmpd="sng" algn="ctr">
              <a:solidFill>
                <a:schemeClr val="bg1"/>
              </a:solidFill>
              <a:prstDash val="solid"/>
              <a:round/>
              <a:headEnd type="none" w="med" len="med"/>
              <a:tailEnd type="none" w="med" len="med"/>
            </a:ln>
            <a:effectLst/>
          </p:spPr>
        </p:cxnSp>
        <p:sp>
          <p:nvSpPr>
            <p:cNvPr id="10" name="TextBox 9">
              <a:extLst>
                <a:ext uri="{FF2B5EF4-FFF2-40B4-BE49-F238E27FC236}">
                  <a16:creationId xmlns:a16="http://schemas.microsoft.com/office/drawing/2014/main" id="{10A6DA87-1BEC-104C-8D33-D81E84FC5BE9}"/>
                </a:ext>
              </a:extLst>
            </p:cNvPr>
            <p:cNvSpPr txBox="1"/>
            <p:nvPr/>
          </p:nvSpPr>
          <p:spPr>
            <a:xfrm>
              <a:off x="1332097" y="4008318"/>
              <a:ext cx="4578882" cy="546560"/>
            </a:xfrm>
            <a:prstGeom prst="rect">
              <a:avLst/>
            </a:prstGeom>
            <a:noFill/>
          </p:spPr>
          <p:txBody>
            <a:bodyPr wrap="none" rtlCol="0">
              <a:spAutoFit/>
            </a:bodyPr>
            <a:lstStyle/>
            <a:p>
              <a:r>
                <a:rPr lang="en-US" sz="3600" b="1" dirty="0" err="1">
                  <a:solidFill>
                    <a:schemeClr val="bg1"/>
                  </a:solidFill>
                  <a:latin typeface="Calibri" panose="020F0502020204030204" pitchFamily="34" charset="0"/>
                </a:rPr>
                <a:t>Ambig</a:t>
              </a:r>
              <a:r>
                <a:rPr lang="en-US" sz="3600" b="1" dirty="0">
                  <a:solidFill>
                    <a:schemeClr val="bg1"/>
                  </a:solidFill>
                  <a:latin typeface="Calibri" panose="020F0502020204030204" pitchFamily="34" charset="0"/>
                </a:rPr>
                <a:t>. regex deployed</a:t>
              </a:r>
            </a:p>
          </p:txBody>
        </p:sp>
      </p:grpSp>
      <p:grpSp>
        <p:nvGrpSpPr>
          <p:cNvPr id="17" name="Rollback indicator">
            <a:extLst>
              <a:ext uri="{FF2B5EF4-FFF2-40B4-BE49-F238E27FC236}">
                <a16:creationId xmlns:a16="http://schemas.microsoft.com/office/drawing/2014/main" id="{76230F85-D7A6-624B-BE7A-F41BCC77857F}"/>
              </a:ext>
            </a:extLst>
          </p:cNvPr>
          <p:cNvGrpSpPr/>
          <p:nvPr/>
        </p:nvGrpSpPr>
        <p:grpSpPr>
          <a:xfrm>
            <a:off x="2916043" y="2057789"/>
            <a:ext cx="4906536" cy="2910981"/>
            <a:chOff x="2948701" y="2743591"/>
            <a:chExt cx="4906536" cy="2910981"/>
          </a:xfrm>
        </p:grpSpPr>
        <p:cxnSp>
          <p:nvCxnSpPr>
            <p:cNvPr id="25" name="Straight Connector 24">
              <a:extLst>
                <a:ext uri="{FF2B5EF4-FFF2-40B4-BE49-F238E27FC236}">
                  <a16:creationId xmlns:a16="http://schemas.microsoft.com/office/drawing/2014/main" id="{5C6BD242-2C5A-B94B-AA3F-AA4114EB2903}"/>
                </a:ext>
              </a:extLst>
            </p:cNvPr>
            <p:cNvCxnSpPr>
              <a:cxnSpLocks/>
            </p:cNvCxnSpPr>
            <p:nvPr/>
          </p:nvCxnSpPr>
          <p:spPr bwMode="auto">
            <a:xfrm flipH="1" flipV="1">
              <a:off x="7298842" y="2743591"/>
              <a:ext cx="42097" cy="2910981"/>
            </a:xfrm>
            <a:prstGeom prst="line">
              <a:avLst/>
            </a:prstGeom>
            <a:noFill/>
            <a:ln w="57150" cap="flat" cmpd="sng" algn="ctr">
              <a:solidFill>
                <a:schemeClr val="bg1"/>
              </a:solidFill>
              <a:prstDash val="solid"/>
              <a:round/>
              <a:headEnd type="none" w="med" len="med"/>
              <a:tailEnd type="none" w="med" len="med"/>
            </a:ln>
            <a:effectLst/>
          </p:spPr>
        </p:cxnSp>
        <p:sp>
          <p:nvSpPr>
            <p:cNvPr id="27" name="TextBox 26">
              <a:extLst>
                <a:ext uri="{FF2B5EF4-FFF2-40B4-BE49-F238E27FC236}">
                  <a16:creationId xmlns:a16="http://schemas.microsoft.com/office/drawing/2014/main" id="{84B71D74-CDBA-A141-9542-001A0CD886E0}"/>
                </a:ext>
              </a:extLst>
            </p:cNvPr>
            <p:cNvSpPr txBox="1"/>
            <p:nvPr/>
          </p:nvSpPr>
          <p:spPr>
            <a:xfrm>
              <a:off x="2948701" y="3106541"/>
              <a:ext cx="4906536" cy="546560"/>
            </a:xfrm>
            <a:prstGeom prst="rect">
              <a:avLst/>
            </a:prstGeom>
            <a:noFill/>
          </p:spPr>
          <p:txBody>
            <a:bodyPr wrap="none" rtlCol="0">
              <a:spAutoFit/>
            </a:bodyPr>
            <a:lstStyle/>
            <a:p>
              <a:r>
                <a:rPr lang="en-US" sz="3600" b="1" dirty="0" err="1">
                  <a:solidFill>
                    <a:schemeClr val="bg1"/>
                  </a:solidFill>
                  <a:latin typeface="Calibri" panose="020F0502020204030204" pitchFamily="34" charset="0"/>
                </a:rPr>
                <a:t>Ambig</a:t>
              </a:r>
              <a:r>
                <a:rPr lang="en-US" sz="3600" b="1" dirty="0">
                  <a:solidFill>
                    <a:schemeClr val="bg1"/>
                  </a:solidFill>
                  <a:latin typeface="Calibri" panose="020F0502020204030204" pitchFamily="34" charset="0"/>
                </a:rPr>
                <a:t>. regex rolled back</a:t>
              </a:r>
            </a:p>
          </p:txBody>
        </p:sp>
      </p:grpSp>
      <p:grpSp>
        <p:nvGrpSpPr>
          <p:cNvPr id="28" name="Outage">
            <a:extLst>
              <a:ext uri="{FF2B5EF4-FFF2-40B4-BE49-F238E27FC236}">
                <a16:creationId xmlns:a16="http://schemas.microsoft.com/office/drawing/2014/main" id="{386AE195-D1CB-3D4B-928F-CCF5FA26A748}"/>
              </a:ext>
            </a:extLst>
          </p:cNvPr>
          <p:cNvGrpSpPr/>
          <p:nvPr/>
        </p:nvGrpSpPr>
        <p:grpSpPr>
          <a:xfrm>
            <a:off x="1725640" y="2236879"/>
            <a:ext cx="1652182" cy="2731892"/>
            <a:chOff x="1237768" y="2936687"/>
            <a:chExt cx="1652182" cy="2731892"/>
          </a:xfrm>
        </p:grpSpPr>
        <p:cxnSp>
          <p:nvCxnSpPr>
            <p:cNvPr id="29" name="Straight Connector 28">
              <a:extLst>
                <a:ext uri="{FF2B5EF4-FFF2-40B4-BE49-F238E27FC236}">
                  <a16:creationId xmlns:a16="http://schemas.microsoft.com/office/drawing/2014/main" id="{C524E9D2-C780-2346-95D4-9B610AF8DF93}"/>
                </a:ext>
              </a:extLst>
            </p:cNvPr>
            <p:cNvCxnSpPr>
              <a:cxnSpLocks/>
            </p:cNvCxnSpPr>
            <p:nvPr/>
          </p:nvCxnSpPr>
          <p:spPr bwMode="auto">
            <a:xfrm flipV="1">
              <a:off x="1237768" y="2936687"/>
              <a:ext cx="0" cy="2731892"/>
            </a:xfrm>
            <a:prstGeom prst="line">
              <a:avLst/>
            </a:prstGeom>
            <a:noFill/>
            <a:ln w="57150" cap="flat" cmpd="sng" algn="ctr">
              <a:solidFill>
                <a:schemeClr val="bg1"/>
              </a:solidFill>
              <a:prstDash val="solid"/>
              <a:round/>
              <a:headEnd type="none" w="med" len="med"/>
              <a:tailEnd type="none" w="med" len="med"/>
            </a:ln>
            <a:effectLst/>
          </p:spPr>
        </p:cxnSp>
        <p:sp>
          <p:nvSpPr>
            <p:cNvPr id="30" name="TextBox 29">
              <a:extLst>
                <a:ext uri="{FF2B5EF4-FFF2-40B4-BE49-F238E27FC236}">
                  <a16:creationId xmlns:a16="http://schemas.microsoft.com/office/drawing/2014/main" id="{EC23BBEE-D256-834A-89B7-90BEAD56D4E5}"/>
                </a:ext>
              </a:extLst>
            </p:cNvPr>
            <p:cNvSpPr txBox="1"/>
            <p:nvPr/>
          </p:nvSpPr>
          <p:spPr>
            <a:xfrm>
              <a:off x="1313685" y="3520224"/>
              <a:ext cx="1576265" cy="546560"/>
            </a:xfrm>
            <a:prstGeom prst="rect">
              <a:avLst/>
            </a:prstGeom>
            <a:noFill/>
          </p:spPr>
          <p:txBody>
            <a:bodyPr wrap="none" rtlCol="0">
              <a:spAutoFit/>
            </a:bodyPr>
            <a:lstStyle/>
            <a:p>
              <a:r>
                <a:rPr lang="en-US" sz="3600" b="1" dirty="0">
                  <a:solidFill>
                    <a:schemeClr val="bg1"/>
                  </a:solidFill>
                  <a:latin typeface="Calibri" panose="020F0502020204030204" pitchFamily="34" charset="0"/>
                </a:rPr>
                <a:t>Outage</a:t>
              </a:r>
            </a:p>
          </p:txBody>
        </p:sp>
      </p:grpSp>
    </p:spTree>
    <p:extLst>
      <p:ext uri="{BB962C8B-B14F-4D97-AF65-F5344CB8AC3E}">
        <p14:creationId xmlns:p14="http://schemas.microsoft.com/office/powerpoint/2010/main" val="3243683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16"/>
                                        </p:tgtEl>
                                        <p:attrNameLst>
                                          <p:attrName>style.opacity</p:attrName>
                                        </p:attrNameLst>
                                      </p:cBhvr>
                                      <p:to>
                                        <p:strVal val="0.5"/>
                                      </p:to>
                                    </p:set>
                                    <p:animEffect filter="image" prLst="opacity: 0.5">
                                      <p:cBhvr rctx="IE">
                                        <p:cTn id="23" dur="indefinite"/>
                                        <p:tgtEl>
                                          <p:spTgt spid="16"/>
                                        </p:tgtEl>
                                      </p:cBhvr>
                                    </p:animEffect>
                                  </p:childTnLst>
                                </p:cTn>
                              </p:par>
                              <p:par>
                                <p:cTn id="24" presetID="1"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9" presetClass="emph" presetSubtype="0" nodeType="clickEffect">
                                  <p:stCondLst>
                                    <p:cond delay="0"/>
                                  </p:stCondLst>
                                  <p:childTnLst>
                                    <p:set>
                                      <p:cBhvr>
                                        <p:cTn id="29" dur="indefinite"/>
                                        <p:tgtEl>
                                          <p:spTgt spid="28"/>
                                        </p:tgtEl>
                                        <p:attrNameLst>
                                          <p:attrName>style.opacity</p:attrName>
                                        </p:attrNameLst>
                                      </p:cBhvr>
                                      <p:to>
                                        <p:strVal val="0.5"/>
                                      </p:to>
                                    </p:set>
                                    <p:animEffect filter="image" prLst="opacity: 0.5">
                                      <p:cBhvr rctx="IE">
                                        <p:cTn id="30" dur="indefinite"/>
                                        <p:tgtEl>
                                          <p:spTgt spid="28"/>
                                        </p:tgtEl>
                                      </p:cBhvr>
                                    </p:animEffec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Sad" descr="Image result for sad face cartoon">
            <a:extLst>
              <a:ext uri="{FF2B5EF4-FFF2-40B4-BE49-F238E27FC236}">
                <a16:creationId xmlns:a16="http://schemas.microsoft.com/office/drawing/2014/main" id="{5CE4E52A-6005-B744-8D98-1E1FA3CDC48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165" y="2593486"/>
            <a:ext cx="1338350" cy="1105360"/>
          </a:xfrm>
          <a:prstGeom prst="rect">
            <a:avLst/>
          </a:prstGeom>
          <a:noFill/>
          <a:extLst>
            <a:ext uri="{909E8E84-426E-40DD-AFC4-6F175D3DCCD1}">
              <a14:hiddenFill xmlns:a14="http://schemas.microsoft.com/office/drawing/2010/main">
                <a:solidFill>
                  <a:srgbClr val="FFFFFF"/>
                </a:solidFill>
              </a14:hiddenFill>
            </a:ext>
          </a:extLst>
        </p:spPr>
      </p:pic>
      <p:pic>
        <p:nvPicPr>
          <p:cNvPr id="3082" name="Happy" descr="Image result for happy face cartoon">
            <a:extLst>
              <a:ext uri="{FF2B5EF4-FFF2-40B4-BE49-F238E27FC236}">
                <a16:creationId xmlns:a16="http://schemas.microsoft.com/office/drawing/2014/main" id="{7D269520-D7DB-2B42-9C03-98C6B76AD31A}"/>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8889" b="93778" l="2667" r="94667">
                        <a14:foregroundMark x1="41778" y1="42667" x2="41778" y2="42667"/>
                        <a14:foregroundMark x1="40444" y1="38222" x2="40444" y2="38222"/>
                        <a14:foregroundMark x1="66667" y1="39111" x2="66667" y2="39111"/>
                        <a14:foregroundMark x1="64444" y1="40444" x2="64444" y2="40444"/>
                        <a14:foregroundMark x1="33333" y1="89778" x2="49333" y2="94222"/>
                        <a14:foregroundMark x1="49333" y1="94222" x2="65778" y2="88889"/>
                        <a14:foregroundMark x1="65778" y1="88889" x2="66222" y2="88444"/>
                        <a14:foregroundMark x1="84889" y1="68889" x2="90667" y2="50222"/>
                        <a14:foregroundMark x1="90667" y1="50222" x2="91111" y2="61333"/>
                        <a14:foregroundMark x1="91111" y1="44000" x2="95111" y2="60889"/>
                        <a14:foregroundMark x1="95111" y1="60889" x2="93333" y2="62222"/>
                        <a14:foregroundMark x1="16444" y1="44000" x2="22667" y2="28444"/>
                        <a14:foregroundMark x1="22667" y1="28444" x2="35556" y2="16889"/>
                        <a14:foregroundMark x1="35556" y1="16889" x2="56889" y2="10667"/>
                        <a14:foregroundMark x1="19556" y1="16444" x2="40000" y2="8889"/>
                        <a14:foregroundMark x1="36000" y1="9778" x2="18222" y2="13778"/>
                        <a14:foregroundMark x1="18222" y1="13778" x2="5333" y2="31111"/>
                        <a14:foregroundMark x1="5333" y1="31111" x2="2667" y2="48889"/>
                        <a14:foregroundMark x1="39111" y1="38667" x2="39111" y2="38667"/>
                        <a14:foregroundMark x1="39111" y1="37778" x2="39111" y2="37778"/>
                        <a14:foregroundMark x1="40444" y1="37778" x2="44889" y2="44000"/>
                        <a14:foregroundMark x1="64000" y1="40444" x2="68444" y2="44889"/>
                      </a14:backgroundRemoval>
                    </a14:imgEffect>
                  </a14:imgLayer>
                </a14:imgProps>
              </a:ext>
              <a:ext uri="{28A0092B-C50C-407E-A947-70E740481C1C}">
                <a14:useLocalDpi xmlns:a14="http://schemas.microsoft.com/office/drawing/2010/main"/>
              </a:ext>
            </a:extLst>
          </a:blip>
          <a:srcRect/>
          <a:stretch>
            <a:fillRect/>
          </a:stretch>
        </p:blipFill>
        <p:spPr bwMode="auto">
          <a:xfrm>
            <a:off x="965531" y="2562008"/>
            <a:ext cx="1168316" cy="116831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F4AFF9C-5620-9C47-9596-E3C58B157A68}"/>
              </a:ext>
            </a:extLst>
          </p:cNvPr>
          <p:cNvSpPr>
            <a:spLocks noGrp="1"/>
          </p:cNvSpPr>
          <p:nvPr>
            <p:ph type="title"/>
          </p:nvPr>
        </p:nvSpPr>
        <p:spPr/>
        <p:txBody>
          <a:bodyPr/>
          <a:lstStyle/>
          <a:p>
            <a:r>
              <a:rPr lang="en-US" dirty="0"/>
              <a:t>Denial of Service via Algorithmic Complexity</a:t>
            </a:r>
          </a:p>
        </p:txBody>
      </p:sp>
      <p:pic>
        <p:nvPicPr>
          <p:cNvPr id="3074" name="Server" descr="Image result for server clipart">
            <a:extLst>
              <a:ext uri="{FF2B5EF4-FFF2-40B4-BE49-F238E27FC236}">
                <a16:creationId xmlns:a16="http://schemas.microsoft.com/office/drawing/2014/main" id="{74416657-97CA-C048-BB68-EBF6710BA1A0}"/>
              </a:ext>
            </a:extLst>
          </p:cNvPr>
          <p:cNvPicPr>
            <a:picLocks noGrp="1" noChangeAspect="1" noChangeArrowheads="1"/>
          </p:cNvPicPr>
          <p:nvPr>
            <p:ph idx="1"/>
          </p:nvPr>
        </p:nvPicPr>
        <p:blipFill>
          <a:blip r:embed="rId6" cstate="email">
            <a:extLst>
              <a:ext uri="{BEBA8EAE-BF5A-486C-A8C5-ECC9F3942E4B}">
                <a14:imgProps xmlns:a14="http://schemas.microsoft.com/office/drawing/2010/main">
                  <a14:imgLayer r:embed="rId7">
                    <a14:imgEffect>
                      <a14:backgroundRemoval t="3943" b="98566" l="1667" r="95000">
                        <a14:foregroundMark x1="32222" y1="27240" x2="32222" y2="27240"/>
                        <a14:foregroundMark x1="44444" y1="15412" x2="44444" y2="15412"/>
                        <a14:foregroundMark x1="58889" y1="10753" x2="20000" y2="63082"/>
                        <a14:foregroundMark x1="20000" y1="63082" x2="20000" y2="68100"/>
                        <a14:foregroundMark x1="11667" y1="24731" x2="46667" y2="9677"/>
                        <a14:foregroundMark x1="46667" y1="9677" x2="79444" y2="10036"/>
                        <a14:foregroundMark x1="61111" y1="4301" x2="82778" y2="8244"/>
                        <a14:foregroundMark x1="81667" y1="24731" x2="81667" y2="54480"/>
                        <a14:foregroundMark x1="81667" y1="54480" x2="58333" y2="78136"/>
                        <a14:foregroundMark x1="58333" y1="78136" x2="14444" y2="76703"/>
                        <a14:foregroundMark x1="14444" y1="76703" x2="61667" y2="80645"/>
                        <a14:foregroundMark x1="61667" y1="80645" x2="81111" y2="53047"/>
                        <a14:foregroundMark x1="81111" y1="53047" x2="84444" y2="24731"/>
                        <a14:foregroundMark x1="84444" y1="24731" x2="29444" y2="70968"/>
                        <a14:foregroundMark x1="29444" y1="70968" x2="18730" y2="93589"/>
                        <a14:foregroundMark x1="25514" y1="96196" x2="58333" y2="93907"/>
                        <a14:foregroundMark x1="58333" y1="93907" x2="73333" y2="83871"/>
                        <a14:foregroundMark x1="1667" y1="87814" x2="8889" y2="22581"/>
                        <a14:foregroundMark x1="87778" y1="16129" x2="95000" y2="64875"/>
                        <a14:foregroundMark x1="40556" y1="98566" x2="40556" y2="98566"/>
                        <a14:backgroundMark x1="11667" y1="98566" x2="11667" y2="98566"/>
                        <a14:backgroundMark x1="12778" y1="98566" x2="22222" y2="99283"/>
                        <a14:backgroundMark x1="1667" y1="97849" x2="556" y2="93907"/>
                      </a14:backgroundRemoval>
                    </a14:imgEffect>
                  </a14:imgLayer>
                </a14:imgProps>
              </a:ext>
              <a:ext uri="{28A0092B-C50C-407E-A947-70E740481C1C}">
                <a14:useLocalDpi xmlns:a14="http://schemas.microsoft.com/office/drawing/2010/main"/>
              </a:ext>
            </a:extLst>
          </a:blip>
          <a:srcRect/>
          <a:stretch>
            <a:fillRect/>
          </a:stretch>
        </p:blipFill>
        <p:spPr bwMode="auto">
          <a:xfrm>
            <a:off x="5180247" y="1257985"/>
            <a:ext cx="1488784" cy="22993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Hacker" descr="Image result for cartoon hacker clipart">
            <a:extLst>
              <a:ext uri="{FF2B5EF4-FFF2-40B4-BE49-F238E27FC236}">
                <a16:creationId xmlns:a16="http://schemas.microsoft.com/office/drawing/2014/main" id="{204D6DEF-2012-3A4F-B67B-EC497670C528}"/>
              </a:ext>
            </a:extLst>
          </p:cNvPr>
          <p:cNvPicPr>
            <a:picLocks noChangeAspect="1" noChangeArrowheads="1"/>
          </p:cNvPicPr>
          <p:nvPr/>
        </p:nvPicPr>
        <p:blipFill rotWithShape="1">
          <a:blip r:embed="rId8" cstate="email">
            <a:duotone>
              <a:prstClr val="black"/>
              <a:schemeClr val="tx2">
                <a:tint val="45000"/>
                <a:satMod val="400000"/>
              </a:schemeClr>
            </a:duotone>
            <a:extLst>
              <a:ext uri="{BEBA8EAE-BF5A-486C-A8C5-ECC9F3942E4B}">
                <a14:imgProps xmlns:a14="http://schemas.microsoft.com/office/drawing/2010/main">
                  <a14:imgLayer r:embed="rId9">
                    <a14:imgEffect>
                      <a14:backgroundRemoval t="0" b="100000" l="0" r="100000">
                        <a14:foregroundMark x1="53846" y1="26389" x2="53846" y2="26389"/>
                        <a14:foregroundMark x1="42308" y1="38889" x2="42308" y2="38889"/>
                        <a14:foregroundMark x1="53846" y1="37500" x2="53846" y2="37500"/>
                        <a14:foregroundMark x1="36538" y1="37500" x2="36538" y2="37500"/>
                        <a14:foregroundMark x1="53846" y1="37500" x2="53846" y2="37500"/>
                        <a14:foregroundMark x1="75000" y1="44444" x2="75000" y2="44444"/>
                        <a14:foregroundMark x1="23077" y1="45833" x2="25000" y2="47222"/>
                        <a14:foregroundMark x1="17308" y1="70833" x2="13462" y2="77778"/>
                        <a14:foregroundMark x1="19231" y1="66667" x2="19231" y2="68056"/>
                        <a14:foregroundMark x1="26923" y1="56944" x2="21154" y2="63889"/>
                        <a14:foregroundMark x1="25000" y1="77778" x2="46154" y2="76389"/>
                        <a14:foregroundMark x1="23077" y1="41667" x2="23077" y2="41667"/>
                        <a14:foregroundMark x1="38462" y1="40278" x2="38462" y2="40278"/>
                        <a14:foregroundMark x1="34615" y1="81944" x2="32692" y2="81944"/>
                        <a14:foregroundMark x1="71154" y1="80556" x2="69231" y2="80556"/>
                        <a14:foregroundMark x1="38462" y1="38889" x2="38462" y2="38889"/>
                        <a14:foregroundMark x1="59615" y1="37500" x2="59615" y2="37500"/>
                        <a14:foregroundMark x1="48077" y1="34722" x2="48077" y2="34722"/>
                        <a14:foregroundMark x1="48077" y1="37500" x2="48077" y2="37500"/>
                        <a14:foregroundMark x1="46154" y1="37500" x2="46154" y2="37500"/>
                        <a14:foregroundMark x1="25000" y1="40278" x2="25000" y2="40278"/>
                        <a14:foregroundMark x1="23077" y1="91667" x2="28846" y2="91667"/>
                        <a14:foregroundMark x1="71154" y1="90278" x2="75000" y2="91667"/>
                        <a14:foregroundMark x1="26923" y1="93056" x2="48077" y2="91667"/>
                        <a14:foregroundMark x1="51923" y1="87500" x2="71154" y2="87500"/>
                        <a14:foregroundMark x1="25000" y1="69444" x2="25000" y2="68056"/>
                        <a14:foregroundMark x1="21154" y1="65278" x2="26923" y2="65278"/>
                        <a14:foregroundMark x1="25000" y1="65278" x2="21154" y2="65278"/>
                        <a14:foregroundMark x1="42308" y1="81944" x2="73077" y2="81944"/>
                        <a14:foregroundMark x1="26923" y1="66667" x2="23077" y2="70833"/>
                        <a14:backgroundMark x1="30769" y1="43056" x2="30769" y2="43056"/>
                        <a14:backgroundMark x1="23077" y1="50000" x2="23077" y2="50000"/>
                        <a14:backgroundMark x1="25000" y1="51389" x2="25000" y2="51389"/>
                        <a14:backgroundMark x1="25000" y1="50000" x2="21154" y2="50000"/>
                        <a14:backgroundMark x1="23077" y1="48611" x2="26923" y2="50000"/>
                        <a14:backgroundMark x1="17308" y1="69444" x2="17308" y2="69444"/>
                        <a14:backgroundMark x1="48077" y1="34722" x2="48077" y2="34722"/>
                        <a14:backgroundMark x1="48077" y1="37500" x2="48077" y2="37500"/>
                        <a14:backgroundMark x1="69231" y1="88889" x2="73077" y2="88889"/>
                      </a14:backgroundRemoval>
                    </a14:imgEffect>
                  </a14:imgLayer>
                </a14:imgProps>
              </a:ext>
              <a:ext uri="{28A0092B-C50C-407E-A947-70E740481C1C}">
                <a14:useLocalDpi xmlns:a14="http://schemas.microsoft.com/office/drawing/2010/main"/>
              </a:ext>
            </a:extLst>
          </a:blip>
          <a:srcRect/>
          <a:stretch/>
        </p:blipFill>
        <p:spPr bwMode="auto">
          <a:xfrm>
            <a:off x="1010199" y="878379"/>
            <a:ext cx="1168316" cy="137883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Evil input in">
            <a:extLst>
              <a:ext uri="{FF2B5EF4-FFF2-40B4-BE49-F238E27FC236}">
                <a16:creationId xmlns:a16="http://schemas.microsoft.com/office/drawing/2014/main" id="{82F6D7E0-9CEF-4F49-9D95-AEB6362CFB2C}"/>
              </a:ext>
            </a:extLst>
          </p:cNvPr>
          <p:cNvCxnSpPr>
            <a:cxnSpLocks/>
          </p:cNvCxnSpPr>
          <p:nvPr/>
        </p:nvCxnSpPr>
        <p:spPr bwMode="auto">
          <a:xfrm>
            <a:off x="2784910" y="1748407"/>
            <a:ext cx="1944303" cy="13105"/>
          </a:xfrm>
          <a:prstGeom prst="straightConnector1">
            <a:avLst/>
          </a:prstGeom>
          <a:noFill/>
          <a:ln w="57150" cap="flat" cmpd="sng" algn="ctr">
            <a:solidFill>
              <a:schemeClr val="tx1"/>
            </a:solidFill>
            <a:prstDash val="solid"/>
            <a:round/>
            <a:headEnd type="none" w="med" len="med"/>
            <a:tailEnd type="triangle"/>
          </a:ln>
          <a:effectLst/>
        </p:spPr>
      </p:cxnSp>
      <p:pic>
        <p:nvPicPr>
          <p:cNvPr id="3078" name="Fire" descr="Image result for cartoon flames">
            <a:extLst>
              <a:ext uri="{FF2B5EF4-FFF2-40B4-BE49-F238E27FC236}">
                <a16:creationId xmlns:a16="http://schemas.microsoft.com/office/drawing/2014/main" id="{9824E747-D4FA-5C41-93EF-2B99116DF466}"/>
              </a:ext>
            </a:extLst>
          </p:cNvPr>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6009" b="89700" l="9722" r="89815">
                        <a14:foregroundMark x1="43056" y1="10300" x2="43056" y2="10300"/>
                        <a14:foregroundMark x1="40278" y1="6009" x2="40278" y2="6009"/>
                        <a14:foregroundMark x1="17130" y1="47210" x2="17130" y2="47210"/>
                        <a14:foregroundMark x1="18981" y1="39914" x2="18981" y2="39914"/>
                        <a14:foregroundMark x1="19444" y1="43348" x2="19444" y2="43348"/>
                        <a14:foregroundMark x1="67593" y1="26609" x2="67593" y2="26609"/>
                        <a14:foregroundMark x1="78704" y1="56652" x2="78704" y2="56652"/>
                        <a14:foregroundMark x1="79630" y1="71674" x2="79630" y2="71674"/>
                        <a14:foregroundMark x1="18056" y1="75107" x2="18056" y2="75107"/>
                        <a14:foregroundMark x1="18981" y1="55794" x2="18981" y2="55794"/>
                        <a14:foregroundMark x1="36574" y1="27039" x2="37963" y2="24034"/>
                      </a14:backgroundRemoval>
                    </a14:imgEffect>
                  </a14:imgLayer>
                </a14:imgProps>
              </a:ext>
              <a:ext uri="{28A0092B-C50C-407E-A947-70E740481C1C}">
                <a14:useLocalDpi xmlns:a14="http://schemas.microsoft.com/office/drawing/2010/main"/>
              </a:ext>
            </a:extLst>
          </a:blip>
          <a:srcRect/>
          <a:stretch>
            <a:fillRect/>
          </a:stretch>
        </p:blipFill>
        <p:spPr bwMode="auto">
          <a:xfrm>
            <a:off x="5075223" y="538935"/>
            <a:ext cx="1916155" cy="2066964"/>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Legitimate input in">
            <a:extLst>
              <a:ext uri="{FF2B5EF4-FFF2-40B4-BE49-F238E27FC236}">
                <a16:creationId xmlns:a16="http://schemas.microsoft.com/office/drawing/2014/main" id="{DE951C59-E576-524D-A5BD-662A52FA10B9}"/>
              </a:ext>
            </a:extLst>
          </p:cNvPr>
          <p:cNvCxnSpPr>
            <a:cxnSpLocks/>
          </p:cNvCxnSpPr>
          <p:nvPr/>
        </p:nvCxnSpPr>
        <p:spPr bwMode="auto">
          <a:xfrm>
            <a:off x="2784909" y="3282449"/>
            <a:ext cx="1944303" cy="0"/>
          </a:xfrm>
          <a:prstGeom prst="straightConnector1">
            <a:avLst/>
          </a:prstGeom>
          <a:noFill/>
          <a:ln w="57150" cap="flat" cmpd="sng" algn="ctr">
            <a:solidFill>
              <a:schemeClr val="tx1"/>
            </a:solidFill>
            <a:prstDash val="solid"/>
            <a:round/>
            <a:headEnd type="none" w="med" len="med"/>
            <a:tailEnd type="triangle"/>
          </a:ln>
          <a:effectLst/>
        </p:spPr>
      </p:cxnSp>
      <p:sp>
        <p:nvSpPr>
          <p:cNvPr id="21" name="Legitimate input">
            <a:extLst>
              <a:ext uri="{FF2B5EF4-FFF2-40B4-BE49-F238E27FC236}">
                <a16:creationId xmlns:a16="http://schemas.microsoft.com/office/drawing/2014/main" id="{9C6BEA55-7D9C-CF4C-BE89-94FD1E21DF6B}"/>
              </a:ext>
            </a:extLst>
          </p:cNvPr>
          <p:cNvSpPr txBox="1"/>
          <p:nvPr/>
        </p:nvSpPr>
        <p:spPr>
          <a:xfrm>
            <a:off x="2993135" y="2592561"/>
            <a:ext cx="1372492" cy="486287"/>
          </a:xfrm>
          <a:prstGeom prst="rect">
            <a:avLst/>
          </a:prstGeom>
          <a:noFill/>
        </p:spPr>
        <p:txBody>
          <a:bodyPr wrap="none" rtlCol="0">
            <a:spAutoFit/>
          </a:bodyPr>
          <a:lstStyle/>
          <a:p>
            <a:r>
              <a:rPr lang="en-US" sz="3200" dirty="0">
                <a:latin typeface="Gill Sans MT" panose="020B0502020104020203" pitchFamily="34" charset="77"/>
              </a:rPr>
              <a:t>“Susie”</a:t>
            </a:r>
          </a:p>
        </p:txBody>
      </p:sp>
      <p:pic>
        <p:nvPicPr>
          <p:cNvPr id="5" name="Outlook">
            <a:extLst>
              <a:ext uri="{FF2B5EF4-FFF2-40B4-BE49-F238E27FC236}">
                <a16:creationId xmlns:a16="http://schemas.microsoft.com/office/drawing/2014/main" id="{6EE1FE11-1575-5749-9036-C25CFF6D03C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925779" y="1147036"/>
            <a:ext cx="1488784" cy="1712422"/>
          </a:xfrm>
          <a:prstGeom prst="rect">
            <a:avLst/>
          </a:prstGeom>
        </p:spPr>
      </p:pic>
      <p:pic>
        <p:nvPicPr>
          <p:cNvPr id="17" name="Costly" descr="A picture containing drawing, light&#10;&#10;Description automatically generated">
            <a:extLst>
              <a:ext uri="{FF2B5EF4-FFF2-40B4-BE49-F238E27FC236}">
                <a16:creationId xmlns:a16="http://schemas.microsoft.com/office/drawing/2014/main" id="{C8DA187A-3C9F-C240-B8F8-A1695610ABC5}"/>
              </a:ext>
            </a:extLst>
          </p:cNvPr>
          <p:cNvPicPr>
            <a:picLocks noChangeAspect="1"/>
          </p:cNvPicPr>
          <p:nvPr/>
        </p:nvPicPr>
        <p:blipFill>
          <a:blip r:embed="rId13" cstate="email">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6619589" y="3492160"/>
            <a:ext cx="1403197" cy="792806"/>
          </a:xfrm>
          <a:prstGeom prst="rect">
            <a:avLst/>
          </a:prstGeom>
        </p:spPr>
      </p:pic>
      <p:pic>
        <p:nvPicPr>
          <p:cNvPr id="23" name="Evil input">
            <a:extLst>
              <a:ext uri="{FF2B5EF4-FFF2-40B4-BE49-F238E27FC236}">
                <a16:creationId xmlns:a16="http://schemas.microsoft.com/office/drawing/2014/main" id="{30B49541-FFB9-C24D-917F-6604F3892CD3}"/>
              </a:ext>
            </a:extLst>
          </p:cNvPr>
          <p:cNvPicPr>
            <a:picLocks/>
          </p:cNvPicPr>
          <p:nvPr/>
        </p:nvPicPr>
        <p:blipFill>
          <a:blip r:embed="rId15" cstate="email">
            <a:biLevel thresh="75000"/>
            <a:extLst>
              <a:ext uri="{28A0092B-C50C-407E-A947-70E740481C1C}">
                <a14:useLocalDpi xmlns:a14="http://schemas.microsoft.com/office/drawing/2010/main"/>
              </a:ext>
            </a:extLst>
          </a:blip>
          <a:stretch>
            <a:fillRect/>
          </a:stretch>
        </p:blipFill>
        <p:spPr>
          <a:xfrm>
            <a:off x="3392221" y="923861"/>
            <a:ext cx="475203" cy="643934"/>
          </a:xfrm>
          <a:prstGeom prst="rect">
            <a:avLst/>
          </a:prstGeom>
        </p:spPr>
      </p:pic>
      <p:pic>
        <p:nvPicPr>
          <p:cNvPr id="24" name="Evil input">
            <a:extLst>
              <a:ext uri="{FF2B5EF4-FFF2-40B4-BE49-F238E27FC236}">
                <a16:creationId xmlns:a16="http://schemas.microsoft.com/office/drawing/2014/main" id="{1793E211-54A9-D248-AE7B-E09746A30596}"/>
              </a:ext>
            </a:extLst>
          </p:cNvPr>
          <p:cNvPicPr>
            <a:picLocks/>
          </p:cNvPicPr>
          <p:nvPr/>
        </p:nvPicPr>
        <p:blipFill>
          <a:blip r:embed="rId15" cstate="email">
            <a:biLevel thresh="75000"/>
            <a:extLst>
              <a:ext uri="{28A0092B-C50C-407E-A947-70E740481C1C}">
                <a14:useLocalDpi xmlns:a14="http://schemas.microsoft.com/office/drawing/2010/main"/>
              </a:ext>
            </a:extLst>
          </a:blip>
          <a:stretch>
            <a:fillRect/>
          </a:stretch>
        </p:blipFill>
        <p:spPr>
          <a:xfrm>
            <a:off x="1601118" y="4751407"/>
            <a:ext cx="815721" cy="1105360"/>
          </a:xfrm>
          <a:prstGeom prst="rect">
            <a:avLst/>
          </a:prstGeom>
        </p:spPr>
      </p:pic>
      <p:grpSp>
        <p:nvGrpSpPr>
          <p:cNvPr id="33" name="Algo complexity graph">
            <a:extLst>
              <a:ext uri="{FF2B5EF4-FFF2-40B4-BE49-F238E27FC236}">
                <a16:creationId xmlns:a16="http://schemas.microsoft.com/office/drawing/2014/main" id="{31F1AAEC-EAFC-D947-9282-C3C105560FA2}"/>
              </a:ext>
            </a:extLst>
          </p:cNvPr>
          <p:cNvGrpSpPr/>
          <p:nvPr/>
        </p:nvGrpSpPr>
        <p:grpSpPr>
          <a:xfrm>
            <a:off x="2324205" y="3607007"/>
            <a:ext cx="4495590" cy="3189167"/>
            <a:chOff x="2324205" y="3607007"/>
            <a:chExt cx="4495590" cy="3189167"/>
          </a:xfrm>
        </p:grpSpPr>
        <p:grpSp>
          <p:nvGrpSpPr>
            <p:cNvPr id="9" name="Group 8">
              <a:extLst>
                <a:ext uri="{FF2B5EF4-FFF2-40B4-BE49-F238E27FC236}">
                  <a16:creationId xmlns:a16="http://schemas.microsoft.com/office/drawing/2014/main" id="{A10027F2-5B35-C743-925A-78D82C5310F1}"/>
                </a:ext>
              </a:extLst>
            </p:cNvPr>
            <p:cNvGrpSpPr/>
            <p:nvPr/>
          </p:nvGrpSpPr>
          <p:grpSpPr>
            <a:xfrm>
              <a:off x="2324205" y="3607007"/>
              <a:ext cx="4495590" cy="3189167"/>
              <a:chOff x="-404184" y="4059970"/>
              <a:chExt cx="4495590" cy="3189167"/>
            </a:xfrm>
          </p:grpSpPr>
          <p:pic>
            <p:nvPicPr>
              <p:cNvPr id="18" name="REDOS curve">
                <a:extLst>
                  <a:ext uri="{FF2B5EF4-FFF2-40B4-BE49-F238E27FC236}">
                    <a16:creationId xmlns:a16="http://schemas.microsoft.com/office/drawing/2014/main" id="{5C8BBEE8-8869-9D4F-BB06-ED4351BC61D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55162" y="4479533"/>
                <a:ext cx="3014012" cy="2660722"/>
              </a:xfrm>
              <a:prstGeom prst="rect">
                <a:avLst/>
              </a:prstGeom>
            </p:spPr>
          </p:pic>
          <p:sp>
            <p:nvSpPr>
              <p:cNvPr id="6" name="TextBox 5">
                <a:extLst>
                  <a:ext uri="{FF2B5EF4-FFF2-40B4-BE49-F238E27FC236}">
                    <a16:creationId xmlns:a16="http://schemas.microsoft.com/office/drawing/2014/main" id="{9E36156C-C076-7340-9C93-024E0E53154F}"/>
                  </a:ext>
                </a:extLst>
              </p:cNvPr>
              <p:cNvSpPr txBox="1"/>
              <p:nvPr/>
            </p:nvSpPr>
            <p:spPr>
              <a:xfrm>
                <a:off x="1072972" y="6803502"/>
                <a:ext cx="1577611" cy="445635"/>
              </a:xfrm>
              <a:prstGeom prst="rect">
                <a:avLst/>
              </a:prstGeom>
              <a:noFill/>
            </p:spPr>
            <p:txBody>
              <a:bodyPr wrap="none" rtlCol="0">
                <a:spAutoFit/>
              </a:bodyPr>
              <a:lstStyle/>
              <a:p>
                <a:r>
                  <a:rPr lang="en-US" sz="2800" i="1" dirty="0">
                    <a:latin typeface="Calibri" panose="020F0502020204030204" pitchFamily="34" charset="0"/>
                  </a:rPr>
                  <a:t>Input size</a:t>
                </a:r>
              </a:p>
            </p:txBody>
          </p:sp>
          <p:sp>
            <p:nvSpPr>
              <p:cNvPr id="7" name="TextBox 6">
                <a:extLst>
                  <a:ext uri="{FF2B5EF4-FFF2-40B4-BE49-F238E27FC236}">
                    <a16:creationId xmlns:a16="http://schemas.microsoft.com/office/drawing/2014/main" id="{D6FBAACC-9354-814A-A45B-CDFB5D7B87B7}"/>
                  </a:ext>
                </a:extLst>
              </p:cNvPr>
              <p:cNvSpPr txBox="1"/>
              <p:nvPr/>
            </p:nvSpPr>
            <p:spPr>
              <a:xfrm>
                <a:off x="-404184" y="4059970"/>
                <a:ext cx="4495590" cy="546560"/>
              </a:xfrm>
              <a:prstGeom prst="rect">
                <a:avLst/>
              </a:prstGeom>
              <a:noFill/>
            </p:spPr>
            <p:txBody>
              <a:bodyPr wrap="none" rtlCol="0">
                <a:spAutoFit/>
              </a:bodyPr>
              <a:lstStyle/>
              <a:p>
                <a:r>
                  <a:rPr lang="en-US" sz="3600" dirty="0">
                    <a:latin typeface="Calibri" panose="020F0502020204030204" pitchFamily="34" charset="0"/>
                  </a:rPr>
                  <a:t>Algorithmic complexity</a:t>
                </a:r>
              </a:p>
            </p:txBody>
          </p:sp>
        </p:grpSp>
        <p:sp>
          <p:nvSpPr>
            <p:cNvPr id="25" name="TextBox 24">
              <a:extLst>
                <a:ext uri="{FF2B5EF4-FFF2-40B4-BE49-F238E27FC236}">
                  <a16:creationId xmlns:a16="http://schemas.microsoft.com/office/drawing/2014/main" id="{A49762A7-0EAB-1C45-838F-2978722F36AD}"/>
                </a:ext>
              </a:extLst>
            </p:cNvPr>
            <p:cNvSpPr txBox="1"/>
            <p:nvPr/>
          </p:nvSpPr>
          <p:spPr>
            <a:xfrm>
              <a:off x="2430843" y="4885196"/>
              <a:ext cx="906017" cy="445635"/>
            </a:xfrm>
            <a:prstGeom prst="rect">
              <a:avLst/>
            </a:prstGeom>
            <a:noFill/>
          </p:spPr>
          <p:txBody>
            <a:bodyPr wrap="none" rtlCol="0">
              <a:spAutoFit/>
            </a:bodyPr>
            <a:lstStyle/>
            <a:p>
              <a:r>
                <a:rPr lang="en-US" sz="2800" i="1" dirty="0">
                  <a:latin typeface="Calibri" panose="020F0502020204030204" pitchFamily="34" charset="0"/>
                </a:rPr>
                <a:t>Time</a:t>
              </a:r>
              <a:endParaRPr lang="en-US" sz="2400" i="1" dirty="0">
                <a:latin typeface="Calibri" panose="020F0502020204030204" pitchFamily="34" charset="0"/>
              </a:endParaRPr>
            </a:p>
          </p:txBody>
        </p:sp>
      </p:grpSp>
      <p:cxnSp>
        <p:nvCxnSpPr>
          <p:cNvPr id="11" name="Straight Arrow Connector 10">
            <a:extLst>
              <a:ext uri="{FF2B5EF4-FFF2-40B4-BE49-F238E27FC236}">
                <a16:creationId xmlns:a16="http://schemas.microsoft.com/office/drawing/2014/main" id="{47C3B78C-4F42-104D-BCE2-8DFA531B32A4}"/>
              </a:ext>
            </a:extLst>
          </p:cNvPr>
          <p:cNvCxnSpPr>
            <a:cxnSpLocks/>
            <a:stCxn id="30" idx="1"/>
          </p:cNvCxnSpPr>
          <p:nvPr/>
        </p:nvCxnSpPr>
        <p:spPr bwMode="auto">
          <a:xfrm flipH="1">
            <a:off x="5486400" y="5807987"/>
            <a:ext cx="665299" cy="439292"/>
          </a:xfrm>
          <a:prstGeom prst="straightConnector1">
            <a:avLst/>
          </a:prstGeom>
          <a:noFill/>
          <a:ln w="63500" cap="flat" cmpd="sng" algn="ctr">
            <a:solidFill>
              <a:schemeClr val="tx1"/>
            </a:solidFill>
            <a:prstDash val="solid"/>
            <a:round/>
            <a:headEnd type="none" w="med" len="med"/>
            <a:tailEnd type="triangle"/>
          </a:ln>
          <a:effectLst/>
        </p:spPr>
      </p:cxnSp>
      <p:sp>
        <p:nvSpPr>
          <p:cNvPr id="15" name="Freeform 14">
            <a:extLst>
              <a:ext uri="{FF2B5EF4-FFF2-40B4-BE49-F238E27FC236}">
                <a16:creationId xmlns:a16="http://schemas.microsoft.com/office/drawing/2014/main" id="{C94BD323-1732-7940-B577-B3109AF213A8}"/>
              </a:ext>
            </a:extLst>
          </p:cNvPr>
          <p:cNvSpPr/>
          <p:nvPr/>
        </p:nvSpPr>
        <p:spPr bwMode="auto">
          <a:xfrm>
            <a:off x="3685520" y="4342792"/>
            <a:ext cx="509551" cy="1904487"/>
          </a:xfrm>
          <a:custGeom>
            <a:avLst/>
            <a:gdLst>
              <a:gd name="connsiteX0" fmla="*/ 293166 w 446730"/>
              <a:gd name="connsiteY0" fmla="*/ 100167 h 1845248"/>
              <a:gd name="connsiteX1" fmla="*/ 279206 w 446730"/>
              <a:gd name="connsiteY1" fmla="*/ 344473 h 1845248"/>
              <a:gd name="connsiteX2" fmla="*/ 251285 w 446730"/>
              <a:gd name="connsiteY2" fmla="*/ 463135 h 1845248"/>
              <a:gd name="connsiteX3" fmla="*/ 209404 w 446730"/>
              <a:gd name="connsiteY3" fmla="*/ 644619 h 1845248"/>
              <a:gd name="connsiteX4" fmla="*/ 160543 w 446730"/>
              <a:gd name="connsiteY4" fmla="*/ 798183 h 1845248"/>
              <a:gd name="connsiteX5" fmla="*/ 111682 w 446730"/>
              <a:gd name="connsiteY5" fmla="*/ 1105309 h 1845248"/>
              <a:gd name="connsiteX6" fmla="*/ 97722 w 446730"/>
              <a:gd name="connsiteY6" fmla="*/ 1223972 h 1845248"/>
              <a:gd name="connsiteX7" fmla="*/ 69801 w 446730"/>
              <a:gd name="connsiteY7" fmla="*/ 1370555 h 1845248"/>
              <a:gd name="connsiteX8" fmla="*/ 55841 w 446730"/>
              <a:gd name="connsiteY8" fmla="*/ 1468277 h 1845248"/>
              <a:gd name="connsiteX9" fmla="*/ 48861 w 446730"/>
              <a:gd name="connsiteY9" fmla="*/ 1517138 h 1845248"/>
              <a:gd name="connsiteX10" fmla="*/ 34901 w 446730"/>
              <a:gd name="connsiteY10" fmla="*/ 1572980 h 1845248"/>
              <a:gd name="connsiteX11" fmla="*/ 20940 w 446730"/>
              <a:gd name="connsiteY11" fmla="*/ 1691642 h 1845248"/>
              <a:gd name="connsiteX12" fmla="*/ 27920 w 446730"/>
              <a:gd name="connsiteY12" fmla="*/ 1796345 h 1845248"/>
              <a:gd name="connsiteX13" fmla="*/ 0 w 446730"/>
              <a:gd name="connsiteY13" fmla="*/ 1838225 h 1845248"/>
              <a:gd name="connsiteX14" fmla="*/ 20940 w 446730"/>
              <a:gd name="connsiteY14" fmla="*/ 1845206 h 1845248"/>
              <a:gd name="connsiteX15" fmla="*/ 111682 w 446730"/>
              <a:gd name="connsiteY15" fmla="*/ 1824265 h 1845248"/>
              <a:gd name="connsiteX16" fmla="*/ 167523 w 446730"/>
              <a:gd name="connsiteY16" fmla="*/ 1761444 h 1845248"/>
              <a:gd name="connsiteX17" fmla="*/ 174504 w 446730"/>
              <a:gd name="connsiteY17" fmla="*/ 1740503 h 1845248"/>
              <a:gd name="connsiteX18" fmla="*/ 188464 w 446730"/>
              <a:gd name="connsiteY18" fmla="*/ 1719563 h 1845248"/>
              <a:gd name="connsiteX19" fmla="*/ 209404 w 446730"/>
              <a:gd name="connsiteY19" fmla="*/ 1566000 h 1845248"/>
              <a:gd name="connsiteX20" fmla="*/ 223365 w 446730"/>
              <a:gd name="connsiteY20" fmla="*/ 1510158 h 1845248"/>
              <a:gd name="connsiteX21" fmla="*/ 251285 w 446730"/>
              <a:gd name="connsiteY21" fmla="*/ 1342635 h 1845248"/>
              <a:gd name="connsiteX22" fmla="*/ 265246 w 446730"/>
              <a:gd name="connsiteY22" fmla="*/ 1279813 h 1845248"/>
              <a:gd name="connsiteX23" fmla="*/ 328067 w 446730"/>
              <a:gd name="connsiteY23" fmla="*/ 1056448 h 1845248"/>
              <a:gd name="connsiteX24" fmla="*/ 362968 w 446730"/>
              <a:gd name="connsiteY24" fmla="*/ 944766 h 1845248"/>
              <a:gd name="connsiteX25" fmla="*/ 376928 w 446730"/>
              <a:gd name="connsiteY25" fmla="*/ 861004 h 1845248"/>
              <a:gd name="connsiteX26" fmla="*/ 390888 w 446730"/>
              <a:gd name="connsiteY26" fmla="*/ 735361 h 1845248"/>
              <a:gd name="connsiteX27" fmla="*/ 404849 w 446730"/>
              <a:gd name="connsiteY27" fmla="*/ 581798 h 1845248"/>
              <a:gd name="connsiteX28" fmla="*/ 411829 w 446730"/>
              <a:gd name="connsiteY28" fmla="*/ 539917 h 1845248"/>
              <a:gd name="connsiteX29" fmla="*/ 425789 w 446730"/>
              <a:gd name="connsiteY29" fmla="*/ 484076 h 1845248"/>
              <a:gd name="connsiteX30" fmla="*/ 432769 w 446730"/>
              <a:gd name="connsiteY30" fmla="*/ 309572 h 1845248"/>
              <a:gd name="connsiteX31" fmla="*/ 439749 w 446730"/>
              <a:gd name="connsiteY31" fmla="*/ 218830 h 1845248"/>
              <a:gd name="connsiteX32" fmla="*/ 446730 w 446730"/>
              <a:gd name="connsiteY32" fmla="*/ 79227 h 1845248"/>
              <a:gd name="connsiteX33" fmla="*/ 411829 w 446730"/>
              <a:gd name="connsiteY33" fmla="*/ 23386 h 1845248"/>
              <a:gd name="connsiteX34" fmla="*/ 390888 w 446730"/>
              <a:gd name="connsiteY34" fmla="*/ 30366 h 1845248"/>
              <a:gd name="connsiteX35" fmla="*/ 369948 w 446730"/>
              <a:gd name="connsiteY35" fmla="*/ 44326 h 1845248"/>
              <a:gd name="connsiteX36" fmla="*/ 300146 w 446730"/>
              <a:gd name="connsiteY36" fmla="*/ 65267 h 1845248"/>
              <a:gd name="connsiteX37" fmla="*/ 279206 w 446730"/>
              <a:gd name="connsiteY37" fmla="*/ 72247 h 1845248"/>
              <a:gd name="connsiteX38" fmla="*/ 286186 w 446730"/>
              <a:gd name="connsiteY38" fmla="*/ 114128 h 1845248"/>
              <a:gd name="connsiteX39" fmla="*/ 293166 w 446730"/>
              <a:gd name="connsiteY39" fmla="*/ 100167 h 184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46730" h="1845248">
                <a:moveTo>
                  <a:pt x="293166" y="100167"/>
                </a:moveTo>
                <a:cubicBezTo>
                  <a:pt x="292003" y="138558"/>
                  <a:pt x="288556" y="263442"/>
                  <a:pt x="279206" y="344473"/>
                </a:cubicBezTo>
                <a:cubicBezTo>
                  <a:pt x="274548" y="384839"/>
                  <a:pt x="259254" y="423290"/>
                  <a:pt x="251285" y="463135"/>
                </a:cubicBezTo>
                <a:cubicBezTo>
                  <a:pt x="236607" y="536526"/>
                  <a:pt x="231165" y="576227"/>
                  <a:pt x="209404" y="644619"/>
                </a:cubicBezTo>
                <a:cubicBezTo>
                  <a:pt x="176375" y="748425"/>
                  <a:pt x="184795" y="693089"/>
                  <a:pt x="160543" y="798183"/>
                </a:cubicBezTo>
                <a:cubicBezTo>
                  <a:pt x="136874" y="900750"/>
                  <a:pt x="124126" y="999534"/>
                  <a:pt x="111682" y="1105309"/>
                </a:cubicBezTo>
                <a:cubicBezTo>
                  <a:pt x="107029" y="1144863"/>
                  <a:pt x="103934" y="1184632"/>
                  <a:pt x="97722" y="1223972"/>
                </a:cubicBezTo>
                <a:cubicBezTo>
                  <a:pt x="89964" y="1273103"/>
                  <a:pt x="75970" y="1321200"/>
                  <a:pt x="69801" y="1370555"/>
                </a:cubicBezTo>
                <a:cubicBezTo>
                  <a:pt x="56619" y="1476010"/>
                  <a:pt x="69259" y="1381055"/>
                  <a:pt x="55841" y="1468277"/>
                </a:cubicBezTo>
                <a:cubicBezTo>
                  <a:pt x="53339" y="1484538"/>
                  <a:pt x="52087" y="1501005"/>
                  <a:pt x="48861" y="1517138"/>
                </a:cubicBezTo>
                <a:cubicBezTo>
                  <a:pt x="45098" y="1535952"/>
                  <a:pt x="37615" y="1553986"/>
                  <a:pt x="34901" y="1572980"/>
                </a:cubicBezTo>
                <a:cubicBezTo>
                  <a:pt x="24613" y="1644989"/>
                  <a:pt x="29557" y="1605470"/>
                  <a:pt x="20940" y="1691642"/>
                </a:cubicBezTo>
                <a:cubicBezTo>
                  <a:pt x="23267" y="1726543"/>
                  <a:pt x="32867" y="1761718"/>
                  <a:pt x="27920" y="1796345"/>
                </a:cubicBezTo>
                <a:cubicBezTo>
                  <a:pt x="25547" y="1812954"/>
                  <a:pt x="0" y="1838225"/>
                  <a:pt x="0" y="1838225"/>
                </a:cubicBezTo>
                <a:cubicBezTo>
                  <a:pt x="6980" y="1840552"/>
                  <a:pt x="13604" y="1845770"/>
                  <a:pt x="20940" y="1845206"/>
                </a:cubicBezTo>
                <a:cubicBezTo>
                  <a:pt x="60986" y="1842126"/>
                  <a:pt x="79695" y="1834927"/>
                  <a:pt x="111682" y="1824265"/>
                </a:cubicBezTo>
                <a:cubicBezTo>
                  <a:pt x="154809" y="1781138"/>
                  <a:pt x="136712" y="1802526"/>
                  <a:pt x="167523" y="1761444"/>
                </a:cubicBezTo>
                <a:cubicBezTo>
                  <a:pt x="169850" y="1754464"/>
                  <a:pt x="171213" y="1747084"/>
                  <a:pt x="174504" y="1740503"/>
                </a:cubicBezTo>
                <a:cubicBezTo>
                  <a:pt x="178256" y="1733000"/>
                  <a:pt x="186543" y="1727729"/>
                  <a:pt x="188464" y="1719563"/>
                </a:cubicBezTo>
                <a:cubicBezTo>
                  <a:pt x="210671" y="1625182"/>
                  <a:pt x="195154" y="1642000"/>
                  <a:pt x="209404" y="1566000"/>
                </a:cubicBezTo>
                <a:cubicBezTo>
                  <a:pt x="212940" y="1547142"/>
                  <a:pt x="219829" y="1529016"/>
                  <a:pt x="223365" y="1510158"/>
                </a:cubicBezTo>
                <a:cubicBezTo>
                  <a:pt x="233798" y="1454516"/>
                  <a:pt x="239004" y="1397898"/>
                  <a:pt x="251285" y="1342635"/>
                </a:cubicBezTo>
                <a:cubicBezTo>
                  <a:pt x="255939" y="1321694"/>
                  <a:pt x="259886" y="1300584"/>
                  <a:pt x="265246" y="1279813"/>
                </a:cubicBezTo>
                <a:cubicBezTo>
                  <a:pt x="303453" y="1131758"/>
                  <a:pt x="296488" y="1163818"/>
                  <a:pt x="328067" y="1056448"/>
                </a:cubicBezTo>
                <a:cubicBezTo>
                  <a:pt x="353100" y="971336"/>
                  <a:pt x="330143" y="1043238"/>
                  <a:pt x="362968" y="944766"/>
                </a:cubicBezTo>
                <a:cubicBezTo>
                  <a:pt x="367621" y="916845"/>
                  <a:pt x="372729" y="888997"/>
                  <a:pt x="376928" y="861004"/>
                </a:cubicBezTo>
                <a:cubicBezTo>
                  <a:pt x="382131" y="826319"/>
                  <a:pt x="387872" y="768533"/>
                  <a:pt x="390888" y="735361"/>
                </a:cubicBezTo>
                <a:cubicBezTo>
                  <a:pt x="394984" y="690301"/>
                  <a:pt x="399107" y="627729"/>
                  <a:pt x="404849" y="581798"/>
                </a:cubicBezTo>
                <a:cubicBezTo>
                  <a:pt x="406605" y="567754"/>
                  <a:pt x="409297" y="553842"/>
                  <a:pt x="411829" y="539917"/>
                </a:cubicBezTo>
                <a:cubicBezTo>
                  <a:pt x="418567" y="502855"/>
                  <a:pt x="416102" y="513137"/>
                  <a:pt x="425789" y="484076"/>
                </a:cubicBezTo>
                <a:cubicBezTo>
                  <a:pt x="428116" y="425908"/>
                  <a:pt x="429709" y="367706"/>
                  <a:pt x="432769" y="309572"/>
                </a:cubicBezTo>
                <a:cubicBezTo>
                  <a:pt x="434363" y="279277"/>
                  <a:pt x="437914" y="249111"/>
                  <a:pt x="439749" y="218830"/>
                </a:cubicBezTo>
                <a:cubicBezTo>
                  <a:pt x="442568" y="172323"/>
                  <a:pt x="444403" y="125761"/>
                  <a:pt x="446730" y="79227"/>
                </a:cubicBezTo>
                <a:cubicBezTo>
                  <a:pt x="437042" y="-27323"/>
                  <a:pt x="461057" y="-4745"/>
                  <a:pt x="411829" y="23386"/>
                </a:cubicBezTo>
                <a:cubicBezTo>
                  <a:pt x="405441" y="27037"/>
                  <a:pt x="397868" y="28039"/>
                  <a:pt x="390888" y="30366"/>
                </a:cubicBezTo>
                <a:cubicBezTo>
                  <a:pt x="383908" y="35019"/>
                  <a:pt x="377614" y="40919"/>
                  <a:pt x="369948" y="44326"/>
                </a:cubicBezTo>
                <a:cubicBezTo>
                  <a:pt x="340084" y="57599"/>
                  <a:pt x="328576" y="57144"/>
                  <a:pt x="300146" y="65267"/>
                </a:cubicBezTo>
                <a:cubicBezTo>
                  <a:pt x="293072" y="67288"/>
                  <a:pt x="286186" y="69920"/>
                  <a:pt x="279206" y="72247"/>
                </a:cubicBezTo>
                <a:cubicBezTo>
                  <a:pt x="272738" y="91652"/>
                  <a:pt x="264537" y="97890"/>
                  <a:pt x="286186" y="114128"/>
                </a:cubicBezTo>
                <a:cubicBezTo>
                  <a:pt x="289909" y="116920"/>
                  <a:pt x="294329" y="61776"/>
                  <a:pt x="293166" y="100167"/>
                </a:cubicBez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30" name="TextBox 29">
            <a:extLst>
              <a:ext uri="{FF2B5EF4-FFF2-40B4-BE49-F238E27FC236}">
                <a16:creationId xmlns:a16="http://schemas.microsoft.com/office/drawing/2014/main" id="{FC43FD91-465A-0545-88A4-49DA20EF064A}"/>
              </a:ext>
            </a:extLst>
          </p:cNvPr>
          <p:cNvSpPr txBox="1"/>
          <p:nvPr/>
        </p:nvSpPr>
        <p:spPr>
          <a:xfrm>
            <a:off x="6151699" y="5534707"/>
            <a:ext cx="2782365" cy="546560"/>
          </a:xfrm>
          <a:prstGeom prst="rect">
            <a:avLst/>
          </a:prstGeom>
          <a:noFill/>
        </p:spPr>
        <p:txBody>
          <a:bodyPr wrap="none" rtlCol="0">
            <a:spAutoFit/>
          </a:bodyPr>
          <a:lstStyle/>
          <a:p>
            <a:r>
              <a:rPr lang="en-US" sz="3600" dirty="0">
                <a:latin typeface="Calibri" panose="020F0502020204030204" pitchFamily="34" charset="0"/>
              </a:rPr>
              <a:t>Average input</a:t>
            </a:r>
          </a:p>
        </p:txBody>
      </p:sp>
      <p:sp>
        <p:nvSpPr>
          <p:cNvPr id="31" name="TextBox 30">
            <a:extLst>
              <a:ext uri="{FF2B5EF4-FFF2-40B4-BE49-F238E27FC236}">
                <a16:creationId xmlns:a16="http://schemas.microsoft.com/office/drawing/2014/main" id="{E667EF51-85D1-6541-A2C5-E23E429D35DC}"/>
              </a:ext>
            </a:extLst>
          </p:cNvPr>
          <p:cNvSpPr txBox="1"/>
          <p:nvPr/>
        </p:nvSpPr>
        <p:spPr>
          <a:xfrm>
            <a:off x="5858222" y="4474225"/>
            <a:ext cx="3341812" cy="546560"/>
          </a:xfrm>
          <a:prstGeom prst="rect">
            <a:avLst/>
          </a:prstGeom>
          <a:noFill/>
        </p:spPr>
        <p:txBody>
          <a:bodyPr wrap="none" rtlCol="0">
            <a:spAutoFit/>
          </a:bodyPr>
          <a:lstStyle/>
          <a:p>
            <a:r>
              <a:rPr lang="en-US" sz="3600" dirty="0">
                <a:latin typeface="Calibri" panose="020F0502020204030204" pitchFamily="34" charset="0"/>
              </a:rPr>
              <a:t>Worst-case input</a:t>
            </a:r>
          </a:p>
        </p:txBody>
      </p:sp>
      <p:cxnSp>
        <p:nvCxnSpPr>
          <p:cNvPr id="32" name="Straight Arrow Connector 31">
            <a:extLst>
              <a:ext uri="{FF2B5EF4-FFF2-40B4-BE49-F238E27FC236}">
                <a16:creationId xmlns:a16="http://schemas.microsoft.com/office/drawing/2014/main" id="{100D93CA-B29A-124E-BD44-6C95D94AB1DC}"/>
              </a:ext>
            </a:extLst>
          </p:cNvPr>
          <p:cNvCxnSpPr>
            <a:cxnSpLocks/>
          </p:cNvCxnSpPr>
          <p:nvPr/>
        </p:nvCxnSpPr>
        <p:spPr bwMode="auto">
          <a:xfrm flipH="1">
            <a:off x="5323114" y="4988147"/>
            <a:ext cx="1009796" cy="106547"/>
          </a:xfrm>
          <a:prstGeom prst="straightConnector1">
            <a:avLst/>
          </a:prstGeom>
          <a:noFill/>
          <a:ln w="63500" cap="flat" cmpd="sng" algn="ctr">
            <a:solidFill>
              <a:schemeClr val="tx1"/>
            </a:solidFill>
            <a:prstDash val="solid"/>
            <a:round/>
            <a:headEnd type="none" w="med" len="med"/>
            <a:tailEnd type="triangle"/>
          </a:ln>
          <a:effectLst/>
        </p:spPr>
      </p:cxnSp>
      <p:pic>
        <p:nvPicPr>
          <p:cNvPr id="39" name="Fire" descr="Image result for cartoon flames">
            <a:extLst>
              <a:ext uri="{FF2B5EF4-FFF2-40B4-BE49-F238E27FC236}">
                <a16:creationId xmlns:a16="http://schemas.microsoft.com/office/drawing/2014/main" id="{547401D3-BA0C-FD49-B776-D5840DCA8F84}"/>
              </a:ext>
            </a:extLst>
          </p:cNvPr>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6009" b="89700" l="9722" r="89815">
                        <a14:foregroundMark x1="43056" y1="10300" x2="43056" y2="10300"/>
                        <a14:foregroundMark x1="40278" y1="6009" x2="40278" y2="6009"/>
                        <a14:foregroundMark x1="17130" y1="47210" x2="17130" y2="47210"/>
                        <a14:foregroundMark x1="18981" y1="39914" x2="18981" y2="39914"/>
                        <a14:foregroundMark x1="19444" y1="43348" x2="19444" y2="43348"/>
                        <a14:foregroundMark x1="67593" y1="26609" x2="67593" y2="26609"/>
                        <a14:foregroundMark x1="78704" y1="56652" x2="78704" y2="56652"/>
                        <a14:foregroundMark x1="79630" y1="71674" x2="79630" y2="71674"/>
                        <a14:foregroundMark x1="18056" y1="75107" x2="18056" y2="75107"/>
                        <a14:foregroundMark x1="18981" y1="55794" x2="18981" y2="55794"/>
                        <a14:foregroundMark x1="36574" y1="27039" x2="37963" y2="24034"/>
                      </a14:backgroundRemoval>
                    </a14:imgEffect>
                  </a14:imgLayer>
                </a14:imgProps>
              </a:ext>
              <a:ext uri="{28A0092B-C50C-407E-A947-70E740481C1C}">
                <a14:useLocalDpi xmlns:a14="http://schemas.microsoft.com/office/drawing/2010/main"/>
              </a:ext>
            </a:extLst>
          </a:blip>
          <a:srcRect/>
          <a:stretch>
            <a:fillRect/>
          </a:stretch>
        </p:blipFill>
        <p:spPr bwMode="auto">
          <a:xfrm>
            <a:off x="7728758" y="3686954"/>
            <a:ext cx="966544" cy="1042615"/>
          </a:xfrm>
          <a:prstGeom prst="rect">
            <a:avLst/>
          </a:prstGeom>
          <a:noFill/>
          <a:extLst>
            <a:ext uri="{909E8E84-426E-40DD-AFC4-6F175D3DCCD1}">
              <a14:hiddenFill xmlns:a14="http://schemas.microsoft.com/office/drawing/2010/main">
                <a:solidFill>
                  <a:srgbClr val="FFFFFF"/>
                </a:solidFill>
              </a14:hiddenFill>
            </a:ext>
          </a:extLst>
        </p:spPr>
      </p:pic>
      <p:pic>
        <p:nvPicPr>
          <p:cNvPr id="27" name="Failure" descr="Image result for red x">
            <a:extLst>
              <a:ext uri="{FF2B5EF4-FFF2-40B4-BE49-F238E27FC236}">
                <a16:creationId xmlns:a16="http://schemas.microsoft.com/office/drawing/2014/main" id="{7C05A624-ECAD-DF4E-B709-79D7C42075C7}"/>
              </a:ext>
            </a:extLst>
          </p:cNvPr>
          <p:cNvPicPr>
            <a:picLocks noChangeAspect="1" noChangeArrowheads="1"/>
          </p:cNvPicPr>
          <p:nvPr/>
        </p:nvPicPr>
        <p:blipFill>
          <a:blip r:embed="rId17" cstate="email">
            <a:extLst>
              <a:ext uri="{BEBA8EAE-BF5A-486C-A8C5-ECC9F3942E4B}">
                <a14:imgProps xmlns:a14="http://schemas.microsoft.com/office/drawing/2010/main">
                  <a14:imgLayer r:embed="rId18">
                    <a14:imgEffect>
                      <a14:backgroundRemoval t="3556" b="99556" l="1778" r="96000">
                        <a14:foregroundMark x1="6222" y1="82222" x2="6222" y2="82222"/>
                        <a14:foregroundMark x1="6222" y1="82222" x2="6222" y2="82222"/>
                        <a14:foregroundMark x1="2222" y1="83556" x2="2222" y2="83556"/>
                        <a14:foregroundMark x1="14222" y1="96000" x2="14222" y2="96000"/>
                        <a14:foregroundMark x1="13778" y1="99556" x2="13778" y2="99556"/>
                        <a14:foregroundMark x1="92889" y1="16889" x2="92889" y2="16889"/>
                        <a14:foregroundMark x1="94667" y1="13333" x2="94667" y2="13333"/>
                        <a14:foregroundMark x1="96000" y1="12444" x2="96000" y2="12444"/>
                        <a14:foregroundMark x1="86667" y1="7111" x2="86667" y2="7111"/>
                        <a14:foregroundMark x1="29778" y1="3556" x2="29778" y2="3556"/>
                      </a14:backgroundRemoval>
                    </a14:imgEffect>
                  </a14:imgLayer>
                </a14:imgProps>
              </a:ext>
              <a:ext uri="{28A0092B-C50C-407E-A947-70E740481C1C}">
                <a14:useLocalDpi xmlns:a14="http://schemas.microsoft.com/office/drawing/2010/main"/>
              </a:ext>
            </a:extLst>
          </a:blip>
          <a:srcRect/>
          <a:stretch>
            <a:fillRect/>
          </a:stretch>
        </p:blipFill>
        <p:spPr bwMode="auto">
          <a:xfrm>
            <a:off x="4546163" y="2988945"/>
            <a:ext cx="634084" cy="634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71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8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80"/>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308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9" presetClass="emph" presetSubtype="0" nodeType="clickEffect">
                                  <p:stCondLst>
                                    <p:cond delay="0"/>
                                  </p:stCondLst>
                                  <p:childTnLst>
                                    <p:set>
                                      <p:cBhvr>
                                        <p:cTn id="48" dur="indefinite"/>
                                        <p:tgtEl>
                                          <p:spTgt spid="3080"/>
                                        </p:tgtEl>
                                        <p:attrNameLst>
                                          <p:attrName>style.opacity</p:attrName>
                                        </p:attrNameLst>
                                      </p:cBhvr>
                                      <p:to>
                                        <p:strVal val="0.5"/>
                                      </p:to>
                                    </p:set>
                                    <p:animEffect filter="image" prLst="opacity: 0.5">
                                      <p:cBhvr rctx="IE">
                                        <p:cTn id="49" dur="indefinite"/>
                                        <p:tgtEl>
                                          <p:spTgt spid="3080"/>
                                        </p:tgtEl>
                                      </p:cBhvr>
                                    </p:animEffect>
                                  </p:childTnLst>
                                </p:cTn>
                              </p:par>
                              <p:par>
                                <p:cTn id="50" presetID="9" presetClass="emph" presetSubtype="0" nodeType="withEffect">
                                  <p:stCondLst>
                                    <p:cond delay="0"/>
                                  </p:stCondLst>
                                  <p:childTnLst>
                                    <p:set>
                                      <p:cBhvr>
                                        <p:cTn id="51" dur="indefinite"/>
                                        <p:tgtEl>
                                          <p:spTgt spid="3082"/>
                                        </p:tgtEl>
                                        <p:attrNameLst>
                                          <p:attrName>style.opacity</p:attrName>
                                        </p:attrNameLst>
                                      </p:cBhvr>
                                      <p:to>
                                        <p:strVal val="0.5"/>
                                      </p:to>
                                    </p:set>
                                    <p:animEffect filter="image" prLst="opacity: 0.5">
                                      <p:cBhvr rctx="IE">
                                        <p:cTn id="52" dur="indefinite"/>
                                        <p:tgtEl>
                                          <p:spTgt spid="3082"/>
                                        </p:tgtEl>
                                      </p:cBhvr>
                                    </p:animEffect>
                                  </p:childTnLst>
                                </p:cTn>
                              </p:par>
                              <p:par>
                                <p:cTn id="53" presetID="9" presetClass="emph" presetSubtype="0" nodeType="withEffect">
                                  <p:stCondLst>
                                    <p:cond delay="0"/>
                                  </p:stCondLst>
                                  <p:childTnLst>
                                    <p:set>
                                      <p:cBhvr>
                                        <p:cTn id="54" dur="indefinite"/>
                                        <p:tgtEl>
                                          <p:spTgt spid="3074"/>
                                        </p:tgtEl>
                                        <p:attrNameLst>
                                          <p:attrName>style.opacity</p:attrName>
                                        </p:attrNameLst>
                                      </p:cBhvr>
                                      <p:to>
                                        <p:strVal val="0.5"/>
                                      </p:to>
                                    </p:set>
                                    <p:animEffect filter="image" prLst="opacity: 0.5">
                                      <p:cBhvr rctx="IE">
                                        <p:cTn id="55" dur="indefinite"/>
                                        <p:tgtEl>
                                          <p:spTgt spid="3074"/>
                                        </p:tgtEl>
                                      </p:cBhvr>
                                    </p:animEffect>
                                  </p:childTnLst>
                                </p:cTn>
                              </p:par>
                              <p:par>
                                <p:cTn id="56" presetID="9" presetClass="emph" presetSubtype="0" nodeType="withEffect">
                                  <p:stCondLst>
                                    <p:cond delay="0"/>
                                  </p:stCondLst>
                                  <p:childTnLst>
                                    <p:set>
                                      <p:cBhvr>
                                        <p:cTn id="57" dur="indefinite"/>
                                        <p:tgtEl>
                                          <p:spTgt spid="3076"/>
                                        </p:tgtEl>
                                        <p:attrNameLst>
                                          <p:attrName>style.opacity</p:attrName>
                                        </p:attrNameLst>
                                      </p:cBhvr>
                                      <p:to>
                                        <p:strVal val="0.5"/>
                                      </p:to>
                                    </p:set>
                                    <p:animEffect filter="image" prLst="opacity: 0.5">
                                      <p:cBhvr rctx="IE">
                                        <p:cTn id="58" dur="indefinite"/>
                                        <p:tgtEl>
                                          <p:spTgt spid="3076"/>
                                        </p:tgtEl>
                                      </p:cBhvr>
                                    </p:animEffect>
                                  </p:childTnLst>
                                </p:cTn>
                              </p:par>
                              <p:par>
                                <p:cTn id="59" presetID="9" presetClass="emph" presetSubtype="0" nodeType="withEffect">
                                  <p:stCondLst>
                                    <p:cond delay="0"/>
                                  </p:stCondLst>
                                  <p:childTnLst>
                                    <p:set>
                                      <p:cBhvr>
                                        <p:cTn id="60" dur="indefinite"/>
                                        <p:tgtEl>
                                          <p:spTgt spid="8"/>
                                        </p:tgtEl>
                                        <p:attrNameLst>
                                          <p:attrName>style.opacity</p:attrName>
                                        </p:attrNameLst>
                                      </p:cBhvr>
                                      <p:to>
                                        <p:strVal val="0.5"/>
                                      </p:to>
                                    </p:set>
                                    <p:animEffect filter="image" prLst="opacity: 0.5">
                                      <p:cBhvr rctx="IE">
                                        <p:cTn id="61" dur="indefinite"/>
                                        <p:tgtEl>
                                          <p:spTgt spid="8"/>
                                        </p:tgtEl>
                                      </p:cBhvr>
                                    </p:animEffect>
                                  </p:childTnLst>
                                </p:cTn>
                              </p:par>
                              <p:par>
                                <p:cTn id="62" presetID="9" presetClass="emph" presetSubtype="0" nodeType="withEffect">
                                  <p:stCondLst>
                                    <p:cond delay="0"/>
                                  </p:stCondLst>
                                  <p:childTnLst>
                                    <p:set>
                                      <p:cBhvr>
                                        <p:cTn id="63" dur="indefinite"/>
                                        <p:tgtEl>
                                          <p:spTgt spid="19"/>
                                        </p:tgtEl>
                                        <p:attrNameLst>
                                          <p:attrName>style.opacity</p:attrName>
                                        </p:attrNameLst>
                                      </p:cBhvr>
                                      <p:to>
                                        <p:strVal val="0.5"/>
                                      </p:to>
                                    </p:set>
                                    <p:animEffect filter="image" prLst="opacity: 0.5">
                                      <p:cBhvr rctx="IE">
                                        <p:cTn id="64" dur="indefinite"/>
                                        <p:tgtEl>
                                          <p:spTgt spid="19"/>
                                        </p:tgtEl>
                                      </p:cBhvr>
                                    </p:animEffect>
                                  </p:childTnLst>
                                </p:cTn>
                              </p:par>
                              <p:par>
                                <p:cTn id="65" presetID="9" presetClass="emph" presetSubtype="0" grpId="1" nodeType="withEffect">
                                  <p:stCondLst>
                                    <p:cond delay="0"/>
                                  </p:stCondLst>
                                  <p:childTnLst>
                                    <p:set>
                                      <p:cBhvr>
                                        <p:cTn id="66" dur="indefinite"/>
                                        <p:tgtEl>
                                          <p:spTgt spid="21"/>
                                        </p:tgtEl>
                                        <p:attrNameLst>
                                          <p:attrName>style.opacity</p:attrName>
                                        </p:attrNameLst>
                                      </p:cBhvr>
                                      <p:to>
                                        <p:strVal val="0.5"/>
                                      </p:to>
                                    </p:set>
                                    <p:animEffect filter="image" prLst="opacity: 0.5">
                                      <p:cBhvr rctx="IE">
                                        <p:cTn id="67" dur="indefinite"/>
                                        <p:tgtEl>
                                          <p:spTgt spid="21"/>
                                        </p:tgtEl>
                                      </p:cBhvr>
                                    </p:animEffect>
                                  </p:childTnLst>
                                </p:cTn>
                              </p:par>
                              <p:par>
                                <p:cTn id="68" presetID="9" presetClass="emph" presetSubtype="0" nodeType="withEffect">
                                  <p:stCondLst>
                                    <p:cond delay="0"/>
                                  </p:stCondLst>
                                  <p:childTnLst>
                                    <p:set>
                                      <p:cBhvr>
                                        <p:cTn id="69" dur="indefinite"/>
                                        <p:tgtEl>
                                          <p:spTgt spid="27"/>
                                        </p:tgtEl>
                                        <p:attrNameLst>
                                          <p:attrName>style.opacity</p:attrName>
                                        </p:attrNameLst>
                                      </p:cBhvr>
                                      <p:to>
                                        <p:strVal val="0.5"/>
                                      </p:to>
                                    </p:set>
                                    <p:animEffect filter="image" prLst="opacity: 0.5">
                                      <p:cBhvr rctx="IE">
                                        <p:cTn id="70" dur="indefinite"/>
                                        <p:tgtEl>
                                          <p:spTgt spid="27"/>
                                        </p:tgtEl>
                                      </p:cBhvr>
                                    </p:animEffect>
                                  </p:childTnLst>
                                </p:cTn>
                              </p:par>
                              <p:par>
                                <p:cTn id="71" presetID="9" presetClass="emph" presetSubtype="0" nodeType="withEffect">
                                  <p:stCondLst>
                                    <p:cond delay="0"/>
                                  </p:stCondLst>
                                  <p:childTnLst>
                                    <p:set>
                                      <p:cBhvr>
                                        <p:cTn id="72" dur="indefinite"/>
                                        <p:tgtEl>
                                          <p:spTgt spid="5"/>
                                        </p:tgtEl>
                                        <p:attrNameLst>
                                          <p:attrName>style.opacity</p:attrName>
                                        </p:attrNameLst>
                                      </p:cBhvr>
                                      <p:to>
                                        <p:strVal val="0.5"/>
                                      </p:to>
                                    </p:set>
                                    <p:animEffect filter="image" prLst="opacity: 0.5">
                                      <p:cBhvr rctx="IE">
                                        <p:cTn id="73" dur="indefinite"/>
                                        <p:tgtEl>
                                          <p:spTgt spid="5"/>
                                        </p:tgtEl>
                                      </p:cBhvr>
                                    </p:animEffect>
                                  </p:childTnLst>
                                </p:cTn>
                              </p:par>
                              <p:par>
                                <p:cTn id="74" presetID="9" presetClass="emph" presetSubtype="0" nodeType="withEffect">
                                  <p:stCondLst>
                                    <p:cond delay="0"/>
                                  </p:stCondLst>
                                  <p:childTnLst>
                                    <p:set>
                                      <p:cBhvr>
                                        <p:cTn id="75" dur="indefinite"/>
                                        <p:tgtEl>
                                          <p:spTgt spid="17"/>
                                        </p:tgtEl>
                                        <p:attrNameLst>
                                          <p:attrName>style.opacity</p:attrName>
                                        </p:attrNameLst>
                                      </p:cBhvr>
                                      <p:to>
                                        <p:strVal val="0.5"/>
                                      </p:to>
                                    </p:set>
                                    <p:animEffect filter="image" prLst="opacity: 0.5">
                                      <p:cBhvr rctx="IE">
                                        <p:cTn id="76" dur="indefinite"/>
                                        <p:tgtEl>
                                          <p:spTgt spid="17"/>
                                        </p:tgtEl>
                                      </p:cBhvr>
                                    </p:animEffect>
                                  </p:childTnLst>
                                </p:cTn>
                              </p:par>
                              <p:par>
                                <p:cTn id="77" presetID="9" presetClass="emph" presetSubtype="0" nodeType="withEffect">
                                  <p:stCondLst>
                                    <p:cond delay="0"/>
                                  </p:stCondLst>
                                  <p:childTnLst>
                                    <p:set>
                                      <p:cBhvr>
                                        <p:cTn id="78" dur="indefinite"/>
                                        <p:tgtEl>
                                          <p:spTgt spid="23"/>
                                        </p:tgtEl>
                                        <p:attrNameLst>
                                          <p:attrName>style.opacity</p:attrName>
                                        </p:attrNameLst>
                                      </p:cBhvr>
                                      <p:to>
                                        <p:strVal val="0.5"/>
                                      </p:to>
                                    </p:set>
                                    <p:animEffect filter="image" prLst="opacity: 0.5">
                                      <p:cBhvr rctx="IE">
                                        <p:cTn id="79" dur="indefinite"/>
                                        <p:tgtEl>
                                          <p:spTgt spid="23"/>
                                        </p:tgtEl>
                                      </p:cBhvr>
                                    </p:animEffect>
                                  </p:childTnLst>
                                </p:cTn>
                              </p:par>
                              <p:par>
                                <p:cTn id="80" presetID="1" presetClass="entr" presetSubtype="0"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33"/>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11"/>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32"/>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30" grpId="0"/>
      <p:bldP spid="3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Sad" descr="Image result for sad face cartoon">
            <a:extLst>
              <a:ext uri="{FF2B5EF4-FFF2-40B4-BE49-F238E27FC236}">
                <a16:creationId xmlns:a16="http://schemas.microsoft.com/office/drawing/2014/main" id="{5CE4E52A-6005-B744-8D98-1E1FA3CDC48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6659" y="4158808"/>
            <a:ext cx="1338350" cy="1105360"/>
          </a:xfrm>
          <a:prstGeom prst="rect">
            <a:avLst/>
          </a:prstGeom>
          <a:noFill/>
          <a:extLst>
            <a:ext uri="{909E8E84-426E-40DD-AFC4-6F175D3DCCD1}">
              <a14:hiddenFill xmlns:a14="http://schemas.microsoft.com/office/drawing/2010/main">
                <a:solidFill>
                  <a:srgbClr val="FFFFFF"/>
                </a:solidFill>
              </a14:hiddenFill>
            </a:ext>
          </a:extLst>
        </p:spPr>
      </p:pic>
      <p:pic>
        <p:nvPicPr>
          <p:cNvPr id="3082" name="Happy" descr="Image result for happy face cartoon">
            <a:extLst>
              <a:ext uri="{FF2B5EF4-FFF2-40B4-BE49-F238E27FC236}">
                <a16:creationId xmlns:a16="http://schemas.microsoft.com/office/drawing/2014/main" id="{7D269520-D7DB-2B42-9C03-98C6B76AD31A}"/>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8889" b="93778" l="2667" r="94667">
                        <a14:foregroundMark x1="41778" y1="42667" x2="41778" y2="42667"/>
                        <a14:foregroundMark x1="40444" y1="38222" x2="40444" y2="38222"/>
                        <a14:foregroundMark x1="66667" y1="39111" x2="66667" y2="39111"/>
                        <a14:foregroundMark x1="64444" y1="40444" x2="64444" y2="40444"/>
                        <a14:foregroundMark x1="33333" y1="89778" x2="49333" y2="94222"/>
                        <a14:foregroundMark x1="49333" y1="94222" x2="65778" y2="88889"/>
                        <a14:foregroundMark x1="65778" y1="88889" x2="66222" y2="88444"/>
                        <a14:foregroundMark x1="84889" y1="68889" x2="90667" y2="50222"/>
                        <a14:foregroundMark x1="90667" y1="50222" x2="91111" y2="61333"/>
                        <a14:foregroundMark x1="91111" y1="44000" x2="95111" y2="60889"/>
                        <a14:foregroundMark x1="95111" y1="60889" x2="93333" y2="62222"/>
                        <a14:foregroundMark x1="16444" y1="44000" x2="22667" y2="28444"/>
                        <a14:foregroundMark x1="22667" y1="28444" x2="35556" y2="16889"/>
                        <a14:foregroundMark x1="35556" y1="16889" x2="56889" y2="10667"/>
                        <a14:foregroundMark x1="19556" y1="16444" x2="40000" y2="8889"/>
                        <a14:foregroundMark x1="36000" y1="9778" x2="18222" y2="13778"/>
                        <a14:foregroundMark x1="18222" y1="13778" x2="5333" y2="31111"/>
                        <a14:foregroundMark x1="5333" y1="31111" x2="2667" y2="48889"/>
                        <a14:foregroundMark x1="39111" y1="38667" x2="39111" y2="38667"/>
                        <a14:foregroundMark x1="39111" y1="37778" x2="39111" y2="37778"/>
                        <a14:foregroundMark x1="40444" y1="37778" x2="44889" y2="44000"/>
                        <a14:foregroundMark x1="64000" y1="40444" x2="68444" y2="44889"/>
                      </a14:backgroundRemoval>
                    </a14:imgEffect>
                  </a14:imgLayer>
                </a14:imgProps>
              </a:ext>
              <a:ext uri="{28A0092B-C50C-407E-A947-70E740481C1C}">
                <a14:useLocalDpi xmlns:a14="http://schemas.microsoft.com/office/drawing/2010/main"/>
              </a:ext>
            </a:extLst>
          </a:blip>
          <a:srcRect/>
          <a:stretch>
            <a:fillRect/>
          </a:stretch>
        </p:blipFill>
        <p:spPr bwMode="auto">
          <a:xfrm>
            <a:off x="1012025" y="4127330"/>
            <a:ext cx="1168316" cy="116831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F4AFF9C-5620-9C47-9596-E3C58B157A68}"/>
              </a:ext>
            </a:extLst>
          </p:cNvPr>
          <p:cNvSpPr>
            <a:spLocks noGrp="1"/>
          </p:cNvSpPr>
          <p:nvPr>
            <p:ph type="title"/>
          </p:nvPr>
        </p:nvSpPr>
        <p:spPr/>
        <p:txBody>
          <a:bodyPr/>
          <a:lstStyle/>
          <a:p>
            <a:r>
              <a:rPr lang="en-US"/>
              <a:t>Regular Expression Denial of Service (ReDoS)</a:t>
            </a:r>
          </a:p>
        </p:txBody>
      </p:sp>
      <p:pic>
        <p:nvPicPr>
          <p:cNvPr id="3074" name="Server" descr="Image result for server clipart">
            <a:extLst>
              <a:ext uri="{FF2B5EF4-FFF2-40B4-BE49-F238E27FC236}">
                <a16:creationId xmlns:a16="http://schemas.microsoft.com/office/drawing/2014/main" id="{74416657-97CA-C048-BB68-EBF6710BA1A0}"/>
              </a:ext>
            </a:extLst>
          </p:cNvPr>
          <p:cNvPicPr>
            <a:picLocks noGrp="1" noChangeAspect="1" noChangeArrowheads="1"/>
          </p:cNvPicPr>
          <p:nvPr>
            <p:ph idx="1"/>
          </p:nvPr>
        </p:nvPicPr>
        <p:blipFill>
          <a:blip r:embed="rId6" cstate="email">
            <a:extLst>
              <a:ext uri="{BEBA8EAE-BF5A-486C-A8C5-ECC9F3942E4B}">
                <a14:imgProps xmlns:a14="http://schemas.microsoft.com/office/drawing/2010/main">
                  <a14:imgLayer r:embed="rId7">
                    <a14:imgEffect>
                      <a14:backgroundRemoval t="3943" b="98566" l="1667" r="95000">
                        <a14:foregroundMark x1="32222" y1="27240" x2="32222" y2="27240"/>
                        <a14:foregroundMark x1="44444" y1="15412" x2="44444" y2="15412"/>
                        <a14:foregroundMark x1="58889" y1="10753" x2="20000" y2="63082"/>
                        <a14:foregroundMark x1="20000" y1="63082" x2="20000" y2="68100"/>
                        <a14:foregroundMark x1="11667" y1="24731" x2="46667" y2="9677"/>
                        <a14:foregroundMark x1="46667" y1="9677" x2="79444" y2="10036"/>
                        <a14:foregroundMark x1="61111" y1="4301" x2="82778" y2="8244"/>
                        <a14:foregroundMark x1="81667" y1="24731" x2="81667" y2="54480"/>
                        <a14:foregroundMark x1="81667" y1="54480" x2="58333" y2="78136"/>
                        <a14:foregroundMark x1="58333" y1="78136" x2="14444" y2="76703"/>
                        <a14:foregroundMark x1="14444" y1="76703" x2="61667" y2="80645"/>
                        <a14:foregroundMark x1="61667" y1="80645" x2="81111" y2="53047"/>
                        <a14:foregroundMark x1="81111" y1="53047" x2="84444" y2="24731"/>
                        <a14:foregroundMark x1="84444" y1="24731" x2="29444" y2="70968"/>
                        <a14:foregroundMark x1="29444" y1="70968" x2="18730" y2="93589"/>
                        <a14:foregroundMark x1="25514" y1="96196" x2="58333" y2="93907"/>
                        <a14:foregroundMark x1="58333" y1="93907" x2="73333" y2="83871"/>
                        <a14:foregroundMark x1="1667" y1="87814" x2="8889" y2="22581"/>
                        <a14:foregroundMark x1="87778" y1="16129" x2="95000" y2="64875"/>
                        <a14:foregroundMark x1="40556" y1="98566" x2="40556" y2="98566"/>
                        <a14:backgroundMark x1="11667" y1="98566" x2="11667" y2="98566"/>
                        <a14:backgroundMark x1="12778" y1="98566" x2="22222" y2="99283"/>
                        <a14:backgroundMark x1="1667" y1="97849" x2="556" y2="93907"/>
                      </a14:backgroundRemoval>
                    </a14:imgEffect>
                  </a14:imgLayer>
                </a14:imgProps>
              </a:ext>
              <a:ext uri="{28A0092B-C50C-407E-A947-70E740481C1C}">
                <a14:useLocalDpi xmlns:a14="http://schemas.microsoft.com/office/drawing/2010/main"/>
              </a:ext>
            </a:extLst>
          </a:blip>
          <a:srcRect/>
          <a:stretch>
            <a:fillRect/>
          </a:stretch>
        </p:blipFill>
        <p:spPr bwMode="auto">
          <a:xfrm>
            <a:off x="5226741" y="2823307"/>
            <a:ext cx="1488784" cy="22993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Hacker" descr="Image result for cartoon hacker clipart">
            <a:extLst>
              <a:ext uri="{FF2B5EF4-FFF2-40B4-BE49-F238E27FC236}">
                <a16:creationId xmlns:a16="http://schemas.microsoft.com/office/drawing/2014/main" id="{204D6DEF-2012-3A4F-B67B-EC497670C528}"/>
              </a:ext>
            </a:extLst>
          </p:cNvPr>
          <p:cNvPicPr>
            <a:picLocks noChangeAspect="1" noChangeArrowheads="1"/>
          </p:cNvPicPr>
          <p:nvPr/>
        </p:nvPicPr>
        <p:blipFill rotWithShape="1">
          <a:blip r:embed="rId8" cstate="email">
            <a:duotone>
              <a:prstClr val="black"/>
              <a:schemeClr val="tx2">
                <a:tint val="45000"/>
                <a:satMod val="400000"/>
              </a:schemeClr>
            </a:duotone>
            <a:extLst>
              <a:ext uri="{BEBA8EAE-BF5A-486C-A8C5-ECC9F3942E4B}">
                <a14:imgProps xmlns:a14="http://schemas.microsoft.com/office/drawing/2010/main">
                  <a14:imgLayer r:embed="rId9">
                    <a14:imgEffect>
                      <a14:backgroundRemoval t="0" b="100000" l="0" r="100000">
                        <a14:foregroundMark x1="53846" y1="26389" x2="53846" y2="26389"/>
                        <a14:foregroundMark x1="42308" y1="38889" x2="42308" y2="38889"/>
                        <a14:foregroundMark x1="53846" y1="37500" x2="53846" y2="37500"/>
                        <a14:foregroundMark x1="36538" y1="37500" x2="36538" y2="37500"/>
                        <a14:foregroundMark x1="53846" y1="37500" x2="53846" y2="37500"/>
                        <a14:foregroundMark x1="75000" y1="44444" x2="75000" y2="44444"/>
                        <a14:foregroundMark x1="23077" y1="45833" x2="25000" y2="47222"/>
                        <a14:foregroundMark x1="17308" y1="70833" x2="13462" y2="77778"/>
                        <a14:foregroundMark x1="19231" y1="66667" x2="19231" y2="68056"/>
                        <a14:foregroundMark x1="26923" y1="56944" x2="21154" y2="63889"/>
                        <a14:foregroundMark x1="25000" y1="77778" x2="46154" y2="76389"/>
                        <a14:foregroundMark x1="23077" y1="41667" x2="23077" y2="41667"/>
                        <a14:foregroundMark x1="38462" y1="40278" x2="38462" y2="40278"/>
                        <a14:foregroundMark x1="34615" y1="81944" x2="32692" y2="81944"/>
                        <a14:foregroundMark x1="71154" y1="80556" x2="69231" y2="80556"/>
                        <a14:foregroundMark x1="38462" y1="38889" x2="38462" y2="38889"/>
                        <a14:foregroundMark x1="59615" y1="37500" x2="59615" y2="37500"/>
                        <a14:foregroundMark x1="48077" y1="34722" x2="48077" y2="34722"/>
                        <a14:foregroundMark x1="48077" y1="37500" x2="48077" y2="37500"/>
                        <a14:foregroundMark x1="46154" y1="37500" x2="46154" y2="37500"/>
                        <a14:foregroundMark x1="25000" y1="40278" x2="25000" y2="40278"/>
                        <a14:foregroundMark x1="23077" y1="91667" x2="28846" y2="91667"/>
                        <a14:foregroundMark x1="71154" y1="90278" x2="75000" y2="91667"/>
                        <a14:foregroundMark x1="26923" y1="93056" x2="48077" y2="91667"/>
                        <a14:foregroundMark x1="51923" y1="87500" x2="71154" y2="87500"/>
                        <a14:foregroundMark x1="25000" y1="69444" x2="25000" y2="68056"/>
                        <a14:foregroundMark x1="21154" y1="65278" x2="26923" y2="65278"/>
                        <a14:foregroundMark x1="25000" y1="65278" x2="21154" y2="65278"/>
                        <a14:foregroundMark x1="42308" y1="81944" x2="73077" y2="81944"/>
                        <a14:foregroundMark x1="26923" y1="66667" x2="23077" y2="70833"/>
                        <a14:backgroundMark x1="30769" y1="43056" x2="30769" y2="43056"/>
                        <a14:backgroundMark x1="23077" y1="50000" x2="23077" y2="50000"/>
                        <a14:backgroundMark x1="25000" y1="51389" x2="25000" y2="51389"/>
                        <a14:backgroundMark x1="25000" y1="50000" x2="21154" y2="50000"/>
                        <a14:backgroundMark x1="23077" y1="48611" x2="26923" y2="50000"/>
                        <a14:backgroundMark x1="17308" y1="69444" x2="17308" y2="69444"/>
                        <a14:backgroundMark x1="48077" y1="34722" x2="48077" y2="34722"/>
                        <a14:backgroundMark x1="48077" y1="37500" x2="48077" y2="37500"/>
                        <a14:backgroundMark x1="69231" y1="88889" x2="73077" y2="88889"/>
                      </a14:backgroundRemoval>
                    </a14:imgEffect>
                  </a14:imgLayer>
                </a14:imgProps>
              </a:ext>
              <a:ext uri="{28A0092B-C50C-407E-A947-70E740481C1C}">
                <a14:useLocalDpi xmlns:a14="http://schemas.microsoft.com/office/drawing/2010/main"/>
              </a:ext>
            </a:extLst>
          </a:blip>
          <a:srcRect/>
          <a:stretch/>
        </p:blipFill>
        <p:spPr bwMode="auto">
          <a:xfrm>
            <a:off x="1056693" y="2443701"/>
            <a:ext cx="1168316" cy="137883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Evil input in">
            <a:extLst>
              <a:ext uri="{FF2B5EF4-FFF2-40B4-BE49-F238E27FC236}">
                <a16:creationId xmlns:a16="http://schemas.microsoft.com/office/drawing/2014/main" id="{82F6D7E0-9CEF-4F49-9D95-AEB6362CFB2C}"/>
              </a:ext>
            </a:extLst>
          </p:cNvPr>
          <p:cNvCxnSpPr>
            <a:cxnSpLocks/>
          </p:cNvCxnSpPr>
          <p:nvPr/>
        </p:nvCxnSpPr>
        <p:spPr bwMode="auto">
          <a:xfrm>
            <a:off x="2831404" y="3313729"/>
            <a:ext cx="1944303" cy="13105"/>
          </a:xfrm>
          <a:prstGeom prst="straightConnector1">
            <a:avLst/>
          </a:prstGeom>
          <a:noFill/>
          <a:ln w="57150" cap="flat" cmpd="sng" algn="ctr">
            <a:solidFill>
              <a:schemeClr val="tx1"/>
            </a:solidFill>
            <a:prstDash val="solid"/>
            <a:round/>
            <a:headEnd type="none" w="med" len="med"/>
            <a:tailEnd type="triangle"/>
          </a:ln>
          <a:effectLst/>
        </p:spPr>
      </p:cxnSp>
      <p:sp>
        <p:nvSpPr>
          <p:cNvPr id="12" name="Evil input">
            <a:extLst>
              <a:ext uri="{FF2B5EF4-FFF2-40B4-BE49-F238E27FC236}">
                <a16:creationId xmlns:a16="http://schemas.microsoft.com/office/drawing/2014/main" id="{3E02A640-26AA-ED41-AF42-D3CDF75CDB64}"/>
              </a:ext>
            </a:extLst>
          </p:cNvPr>
          <p:cNvSpPr txBox="1"/>
          <p:nvPr/>
        </p:nvSpPr>
        <p:spPr>
          <a:xfrm>
            <a:off x="2586781" y="2516415"/>
            <a:ext cx="2387192" cy="486287"/>
          </a:xfrm>
          <a:prstGeom prst="rect">
            <a:avLst/>
          </a:prstGeom>
          <a:noFill/>
        </p:spPr>
        <p:txBody>
          <a:bodyPr wrap="none" rtlCol="0">
            <a:spAutoFit/>
          </a:bodyPr>
          <a:lstStyle/>
          <a:p>
            <a:r>
              <a:rPr lang="en-US" sz="3200" dirty="0">
                <a:latin typeface="Gill Sans MT" panose="020B0502020104020203" pitchFamily="34" charset="77"/>
              </a:rPr>
              <a:t>“+++…+++”</a:t>
            </a:r>
          </a:p>
        </p:txBody>
      </p:sp>
      <p:pic>
        <p:nvPicPr>
          <p:cNvPr id="3078" name="Fire" descr="Image result for cartoon flames">
            <a:extLst>
              <a:ext uri="{FF2B5EF4-FFF2-40B4-BE49-F238E27FC236}">
                <a16:creationId xmlns:a16="http://schemas.microsoft.com/office/drawing/2014/main" id="{9824E747-D4FA-5C41-93EF-2B99116DF466}"/>
              </a:ext>
            </a:extLst>
          </p:cNvPr>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6009" b="89700" l="9722" r="89815">
                        <a14:foregroundMark x1="43056" y1="10300" x2="43056" y2="10300"/>
                        <a14:foregroundMark x1="40278" y1="6009" x2="40278" y2="6009"/>
                        <a14:foregroundMark x1="17130" y1="47210" x2="17130" y2="47210"/>
                        <a14:foregroundMark x1="18981" y1="39914" x2="18981" y2="39914"/>
                        <a14:foregroundMark x1="19444" y1="43348" x2="19444" y2="43348"/>
                        <a14:foregroundMark x1="67593" y1="26609" x2="67593" y2="26609"/>
                        <a14:foregroundMark x1="78704" y1="56652" x2="78704" y2="56652"/>
                        <a14:foregroundMark x1="79630" y1="71674" x2="79630" y2="71674"/>
                        <a14:foregroundMark x1="18056" y1="75107" x2="18056" y2="75107"/>
                        <a14:foregroundMark x1="18981" y1="55794" x2="18981" y2="55794"/>
                        <a14:foregroundMark x1="36574" y1="27039" x2="37963" y2="24034"/>
                      </a14:backgroundRemoval>
                    </a14:imgEffect>
                  </a14:imgLayer>
                </a14:imgProps>
              </a:ext>
              <a:ext uri="{28A0092B-C50C-407E-A947-70E740481C1C}">
                <a14:useLocalDpi xmlns:a14="http://schemas.microsoft.com/office/drawing/2010/main"/>
              </a:ext>
            </a:extLst>
          </a:blip>
          <a:srcRect/>
          <a:stretch>
            <a:fillRect/>
          </a:stretch>
        </p:blipFill>
        <p:spPr bwMode="auto">
          <a:xfrm>
            <a:off x="5121717" y="1957296"/>
            <a:ext cx="1916155" cy="2066964"/>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Legitimate input in">
            <a:extLst>
              <a:ext uri="{FF2B5EF4-FFF2-40B4-BE49-F238E27FC236}">
                <a16:creationId xmlns:a16="http://schemas.microsoft.com/office/drawing/2014/main" id="{DE951C59-E576-524D-A5BD-662A52FA10B9}"/>
              </a:ext>
            </a:extLst>
          </p:cNvPr>
          <p:cNvCxnSpPr>
            <a:cxnSpLocks/>
          </p:cNvCxnSpPr>
          <p:nvPr/>
        </p:nvCxnSpPr>
        <p:spPr bwMode="auto">
          <a:xfrm>
            <a:off x="2831403" y="4847771"/>
            <a:ext cx="1944303" cy="0"/>
          </a:xfrm>
          <a:prstGeom prst="straightConnector1">
            <a:avLst/>
          </a:prstGeom>
          <a:noFill/>
          <a:ln w="57150" cap="flat" cmpd="sng" algn="ctr">
            <a:solidFill>
              <a:schemeClr val="tx1"/>
            </a:solidFill>
            <a:prstDash val="solid"/>
            <a:round/>
            <a:headEnd type="none" w="med" len="med"/>
            <a:tailEnd type="triangle"/>
          </a:ln>
          <a:effectLst/>
        </p:spPr>
      </p:cxnSp>
      <p:sp>
        <p:nvSpPr>
          <p:cNvPr id="21" name="Legitimate input">
            <a:extLst>
              <a:ext uri="{FF2B5EF4-FFF2-40B4-BE49-F238E27FC236}">
                <a16:creationId xmlns:a16="http://schemas.microsoft.com/office/drawing/2014/main" id="{9C6BEA55-7D9C-CF4C-BE89-94FD1E21DF6B}"/>
              </a:ext>
            </a:extLst>
          </p:cNvPr>
          <p:cNvSpPr txBox="1"/>
          <p:nvPr/>
        </p:nvSpPr>
        <p:spPr>
          <a:xfrm>
            <a:off x="2305707" y="4225201"/>
            <a:ext cx="2900153" cy="486287"/>
          </a:xfrm>
          <a:prstGeom prst="rect">
            <a:avLst/>
          </a:prstGeom>
          <a:noFill/>
        </p:spPr>
        <p:txBody>
          <a:bodyPr wrap="none" rtlCol="0">
            <a:spAutoFit/>
          </a:bodyPr>
          <a:lstStyle/>
          <a:p>
            <a:r>
              <a:rPr lang="en-US" sz="3200" dirty="0">
                <a:latin typeface="Gill Sans MT" panose="020B0502020104020203" pitchFamily="34" charset="77"/>
              </a:rPr>
              <a:t>&lt;normal traffic&gt;</a:t>
            </a:r>
          </a:p>
        </p:txBody>
      </p:sp>
      <p:pic>
        <p:nvPicPr>
          <p:cNvPr id="29" name="Insecure">
            <a:extLst>
              <a:ext uri="{FF2B5EF4-FFF2-40B4-BE49-F238E27FC236}">
                <a16:creationId xmlns:a16="http://schemas.microsoft.com/office/drawing/2014/main" id="{CAB9037F-85A0-4546-9FA9-6C4F5BF04E85}"/>
              </a:ext>
            </a:extLst>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4348" b="96522" l="5822" r="93836">
                        <a14:foregroundMark x1="48630" y1="9130" x2="14041" y2="82609"/>
                        <a14:foregroundMark x1="14041" y1="82609" x2="76370" y2="95652"/>
                        <a14:foregroundMark x1="76370" y1="95652" x2="55479" y2="16522"/>
                        <a14:foregroundMark x1="55479" y1="16522" x2="48630" y2="91739"/>
                        <a14:foregroundMark x1="685" y1="96522" x2="75000" y2="96522"/>
                        <a14:foregroundMark x1="75000" y1="96522" x2="93836" y2="93478"/>
                        <a14:foregroundMark x1="5822" y1="89565" x2="77740" y2="94348"/>
                        <a14:foregroundMark x1="46918" y1="4348" x2="52740" y2="4348"/>
                      </a14:backgroundRemoval>
                    </a14:imgEffect>
                  </a14:imgLayer>
                </a14:imgProps>
              </a:ext>
              <a:ext uri="{28A0092B-C50C-407E-A947-70E740481C1C}">
                <a14:useLocalDpi xmlns:a14="http://schemas.microsoft.com/office/drawing/2010/main"/>
              </a:ext>
            </a:extLst>
          </a:blip>
          <a:stretch>
            <a:fillRect/>
          </a:stretch>
        </p:blipFill>
        <p:spPr>
          <a:xfrm>
            <a:off x="8069280" y="0"/>
            <a:ext cx="601474" cy="474018"/>
          </a:xfrm>
          <a:prstGeom prst="rect">
            <a:avLst/>
          </a:prstGeom>
        </p:spPr>
      </p:pic>
      <p:pic>
        <p:nvPicPr>
          <p:cNvPr id="17" name="Costly" descr="A picture containing drawing, light&#10;&#10;Description automatically generated">
            <a:extLst>
              <a:ext uri="{FF2B5EF4-FFF2-40B4-BE49-F238E27FC236}">
                <a16:creationId xmlns:a16="http://schemas.microsoft.com/office/drawing/2014/main" id="{C8DA187A-3C9F-C240-B8F8-A1695610ABC5}"/>
              </a:ext>
            </a:extLst>
          </p:cNvPr>
          <p:cNvPicPr>
            <a:picLocks noChangeAspect="1"/>
          </p:cNvPicPr>
          <p:nvPr/>
        </p:nvPicPr>
        <p:blipFill>
          <a:blip r:embed="rId14" cstate="email">
            <a:extLst>
              <a:ext uri="{28A0092B-C50C-407E-A947-70E740481C1C}">
                <a14:useLocalDpi xmlns:a14="http://schemas.microsoft.com/office/drawing/2010/main"/>
              </a:ext>
              <a:ext uri="{837473B0-CC2E-450A-ABE3-18F120FF3D39}">
                <a1611:picAttrSrcUrl xmlns:a1611="http://schemas.microsoft.com/office/drawing/2016/11/main" r:id="rId15"/>
              </a:ext>
            </a:extLst>
          </a:blip>
          <a:stretch>
            <a:fillRect/>
          </a:stretch>
        </p:blipFill>
        <p:spPr>
          <a:xfrm>
            <a:off x="6525898" y="4798003"/>
            <a:ext cx="1403197" cy="792806"/>
          </a:xfrm>
          <a:prstGeom prst="rect">
            <a:avLst/>
          </a:prstGeom>
        </p:spPr>
      </p:pic>
      <p:pic>
        <p:nvPicPr>
          <p:cNvPr id="18" name="Evil input">
            <a:extLst>
              <a:ext uri="{FF2B5EF4-FFF2-40B4-BE49-F238E27FC236}">
                <a16:creationId xmlns:a16="http://schemas.microsoft.com/office/drawing/2014/main" id="{ED5E6AA0-69D5-4148-9897-C8098BC54FB5}"/>
              </a:ext>
            </a:extLst>
          </p:cNvPr>
          <p:cNvPicPr>
            <a:picLocks/>
          </p:cNvPicPr>
          <p:nvPr/>
        </p:nvPicPr>
        <p:blipFill>
          <a:blip r:embed="rId16" cstate="email">
            <a:biLevel thresh="75000"/>
            <a:extLst>
              <a:ext uri="{28A0092B-C50C-407E-A947-70E740481C1C}">
                <a14:useLocalDpi xmlns:a14="http://schemas.microsoft.com/office/drawing/2010/main"/>
              </a:ext>
            </a:extLst>
          </a:blip>
          <a:stretch>
            <a:fillRect/>
          </a:stretch>
        </p:blipFill>
        <p:spPr>
          <a:xfrm>
            <a:off x="3565952" y="1901556"/>
            <a:ext cx="475203" cy="643934"/>
          </a:xfrm>
          <a:prstGeom prst="rect">
            <a:avLst/>
          </a:prstGeom>
        </p:spPr>
      </p:pic>
      <p:sp>
        <p:nvSpPr>
          <p:cNvPr id="6" name="Rectangle 5">
            <a:extLst>
              <a:ext uri="{FF2B5EF4-FFF2-40B4-BE49-F238E27FC236}">
                <a16:creationId xmlns:a16="http://schemas.microsoft.com/office/drawing/2014/main" id="{4565E21A-1F91-BC43-B9EA-6AE95545EF47}"/>
              </a:ext>
            </a:extLst>
          </p:cNvPr>
          <p:cNvSpPr/>
          <p:nvPr/>
        </p:nvSpPr>
        <p:spPr>
          <a:xfrm>
            <a:off x="77288" y="955099"/>
            <a:ext cx="8443582" cy="652486"/>
          </a:xfrm>
          <a:prstGeom prst="rect">
            <a:avLst/>
          </a:prstGeom>
        </p:spPr>
        <p:txBody>
          <a:bodyPr wrap="square">
            <a:spAutoFit/>
          </a:bodyPr>
          <a:lstStyle/>
          <a:p>
            <a:pPr algn="ctr"/>
            <a:r>
              <a:rPr lang="en-US" sz="2000" dirty="0">
                <a:latin typeface="Calibri" panose="020F0502020204030204" pitchFamily="34" charset="0"/>
                <a:cs typeface="Calibri" panose="020F0502020204030204" pitchFamily="34" charset="0"/>
              </a:rPr>
              <a:t>/(?:(?:\"|'|\]|\}|\\|\</a:t>
            </a:r>
            <a:r>
              <a:rPr lang="en-US" sz="2000" dirty="0">
                <a:solidFill>
                  <a:srgbClr val="36393A"/>
                </a:solidFill>
                <a:latin typeface="Calibri" panose="020F0502020204030204" pitchFamily="34" charset="0"/>
                <a:cs typeface="Calibri" panose="020F0502020204030204" pitchFamily="34" charset="0"/>
              </a:rPr>
              <a:t>d|(?:</a:t>
            </a:r>
            <a:r>
              <a:rPr lang="en-US" sz="2000" dirty="0" err="1">
                <a:solidFill>
                  <a:srgbClr val="36393A"/>
                </a:solidFill>
                <a:latin typeface="Calibri" panose="020F0502020204030204" pitchFamily="34" charset="0"/>
                <a:cs typeface="Calibri" panose="020F0502020204030204" pitchFamily="34" charset="0"/>
              </a:rPr>
              <a:t>nan|infinity|true|false|null|undefined|symbol</a:t>
            </a:r>
            <a:endParaRPr lang="en-US" sz="2000" dirty="0">
              <a:solidFill>
                <a:srgbClr val="36393A"/>
              </a:solidFill>
              <a:latin typeface="Calibri" panose="020F0502020204030204" pitchFamily="34" charset="0"/>
              <a:cs typeface="Calibri" panose="020F0502020204030204" pitchFamily="34" charset="0"/>
            </a:endParaRPr>
          </a:p>
          <a:p>
            <a:pPr algn="ctr"/>
            <a:r>
              <a:rPr lang="en-US" sz="2000" dirty="0">
                <a:solidFill>
                  <a:srgbClr val="36393A"/>
                </a:solidFill>
                <a:latin typeface="Calibri" panose="020F0502020204030204" pitchFamily="34" charset="0"/>
                <a:cs typeface="Calibri" panose="020F0502020204030204" pitchFamily="34" charset="0"/>
              </a:rPr>
              <a:t>|math)|\`|\-|\+)+[)]*;?((?:\s|-|~|!|{}|\|\||\+)*.*(?:.*=.*)))/</a:t>
            </a:r>
            <a:endParaRPr lang="en-US" sz="2000" dirty="0">
              <a:latin typeface="Calibri" panose="020F0502020204030204" pitchFamily="34" charset="0"/>
              <a:cs typeface="Calibri" panose="020F0502020204030204" pitchFamily="34" charset="0"/>
            </a:endParaRPr>
          </a:p>
        </p:txBody>
      </p:sp>
      <p:pic>
        <p:nvPicPr>
          <p:cNvPr id="20" name="CloudFlare" descr="A picture containing drawing&#10;&#10;Description automatically generated">
            <a:extLst>
              <a:ext uri="{FF2B5EF4-FFF2-40B4-BE49-F238E27FC236}">
                <a16:creationId xmlns:a16="http://schemas.microsoft.com/office/drawing/2014/main" id="{A93F0DD1-3D5B-864C-99DB-1E721B18DEEC}"/>
              </a:ext>
            </a:extLst>
          </p:cNvPr>
          <p:cNvPicPr>
            <a:picLocks noChangeAspect="1"/>
          </p:cNvPicPr>
          <p:nvPr/>
        </p:nvPicPr>
        <p:blipFill>
          <a:blip r:embed="rId17" cstate="email">
            <a:extLst>
              <a:ext uri="{28A0092B-C50C-407E-A947-70E740481C1C}">
                <a14:useLocalDpi xmlns:a14="http://schemas.microsoft.com/office/drawing/2010/main"/>
              </a:ext>
              <a:ext uri="{837473B0-CC2E-450A-ABE3-18F120FF3D39}">
                <a1611:picAttrSrcUrl xmlns:a1611="http://schemas.microsoft.com/office/drawing/2016/11/main" r:id="rId18"/>
              </a:ext>
            </a:extLst>
          </a:blip>
          <a:stretch>
            <a:fillRect/>
          </a:stretch>
        </p:blipFill>
        <p:spPr>
          <a:xfrm>
            <a:off x="6608135" y="2039390"/>
            <a:ext cx="2331783" cy="792806"/>
          </a:xfrm>
          <a:prstGeom prst="rect">
            <a:avLst/>
          </a:prstGeom>
        </p:spPr>
      </p:pic>
      <p:pic>
        <p:nvPicPr>
          <p:cNvPr id="22" name="Failure" descr="Image result for red x">
            <a:extLst>
              <a:ext uri="{FF2B5EF4-FFF2-40B4-BE49-F238E27FC236}">
                <a16:creationId xmlns:a16="http://schemas.microsoft.com/office/drawing/2014/main" id="{CD04C777-2FB6-CF44-AEE7-BFD3E83C15FE}"/>
              </a:ext>
            </a:extLst>
          </p:cNvPr>
          <p:cNvPicPr>
            <a:picLocks noChangeAspect="1" noChangeArrowheads="1"/>
          </p:cNvPicPr>
          <p:nvPr/>
        </p:nvPicPr>
        <p:blipFill>
          <a:blip r:embed="rId19" cstate="email">
            <a:extLst>
              <a:ext uri="{BEBA8EAE-BF5A-486C-A8C5-ECC9F3942E4B}">
                <a14:imgProps xmlns:a14="http://schemas.microsoft.com/office/drawing/2010/main">
                  <a14:imgLayer r:embed="rId20">
                    <a14:imgEffect>
                      <a14:backgroundRemoval t="3556" b="99556" l="1778" r="96000">
                        <a14:foregroundMark x1="6222" y1="82222" x2="6222" y2="82222"/>
                        <a14:foregroundMark x1="6222" y1="82222" x2="6222" y2="82222"/>
                        <a14:foregroundMark x1="2222" y1="83556" x2="2222" y2="83556"/>
                        <a14:foregroundMark x1="14222" y1="96000" x2="14222" y2="96000"/>
                        <a14:foregroundMark x1="13778" y1="99556" x2="13778" y2="99556"/>
                        <a14:foregroundMark x1="92889" y1="16889" x2="92889" y2="16889"/>
                        <a14:foregroundMark x1="94667" y1="13333" x2="94667" y2="13333"/>
                        <a14:foregroundMark x1="96000" y1="12444" x2="96000" y2="12444"/>
                        <a14:foregroundMark x1="86667" y1="7111" x2="86667" y2="7111"/>
                        <a14:foregroundMark x1="29778" y1="3556" x2="29778" y2="3556"/>
                      </a14:backgroundRemoval>
                    </a14:imgEffect>
                  </a14:imgLayer>
                </a14:imgProps>
              </a:ext>
              <a:ext uri="{28A0092B-C50C-407E-A947-70E740481C1C}">
                <a14:useLocalDpi xmlns:a14="http://schemas.microsoft.com/office/drawing/2010/main"/>
              </a:ext>
            </a:extLst>
          </a:blip>
          <a:srcRect/>
          <a:stretch>
            <a:fillRect/>
          </a:stretch>
        </p:blipFill>
        <p:spPr bwMode="auto">
          <a:xfrm>
            <a:off x="4676800" y="4634554"/>
            <a:ext cx="537081" cy="5370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48CE72FA-09AF-7A4A-A5F0-08BE4672CDD6}"/>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348914" y="5487210"/>
            <a:ext cx="972084" cy="972084"/>
          </a:xfrm>
          <a:prstGeom prst="rect">
            <a:avLst/>
          </a:prstGeom>
        </p:spPr>
      </p:pic>
      <p:pic>
        <p:nvPicPr>
          <p:cNvPr id="23" name="Picture 22">
            <a:extLst>
              <a:ext uri="{FF2B5EF4-FFF2-40B4-BE49-F238E27FC236}">
                <a16:creationId xmlns:a16="http://schemas.microsoft.com/office/drawing/2014/main" id="{E7957CF0-EB60-8C40-9085-11EAC20A2363}"/>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5971133" y="5746828"/>
            <a:ext cx="1812995" cy="617724"/>
          </a:xfrm>
          <a:prstGeom prst="rect">
            <a:avLst/>
          </a:prstGeom>
        </p:spPr>
      </p:pic>
      <p:pic>
        <p:nvPicPr>
          <p:cNvPr id="24" name="Picture 23">
            <a:extLst>
              <a:ext uri="{FF2B5EF4-FFF2-40B4-BE49-F238E27FC236}">
                <a16:creationId xmlns:a16="http://schemas.microsoft.com/office/drawing/2014/main" id="{4A4C94C1-EAFB-0145-8916-5AB31797F084}"/>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6774183" y="6083267"/>
            <a:ext cx="1896571" cy="575002"/>
          </a:xfrm>
          <a:prstGeom prst="rect">
            <a:avLst/>
          </a:prstGeom>
        </p:spPr>
      </p:pic>
      <p:sp>
        <p:nvSpPr>
          <p:cNvPr id="25" name="Citation">
            <a:extLst>
              <a:ext uri="{FF2B5EF4-FFF2-40B4-BE49-F238E27FC236}">
                <a16:creationId xmlns:a16="http://schemas.microsoft.com/office/drawing/2014/main" id="{12968EBE-EC64-2749-B0F0-FD51385DDB00}"/>
              </a:ext>
            </a:extLst>
          </p:cNvPr>
          <p:cNvSpPr txBox="1"/>
          <p:nvPr/>
        </p:nvSpPr>
        <p:spPr>
          <a:xfrm>
            <a:off x="7716665" y="426394"/>
            <a:ext cx="1306704" cy="319446"/>
          </a:xfrm>
          <a:prstGeom prst="rect">
            <a:avLst/>
          </a:prstGeom>
          <a:noFill/>
        </p:spPr>
        <p:txBody>
          <a:bodyPr wrap="none" rtlCol="0">
            <a:spAutoFit/>
          </a:bodyPr>
          <a:lstStyle/>
          <a:p>
            <a:r>
              <a:rPr lang="en-US" sz="1800" dirty="0">
                <a:latin typeface="Calibri" panose="020F0502020204030204" pitchFamily="34" charset="0"/>
              </a:rPr>
              <a:t>[Crosby ‘03]</a:t>
            </a:r>
          </a:p>
        </p:txBody>
      </p:sp>
    </p:spTree>
    <p:extLst>
      <p:ext uri="{BB962C8B-B14F-4D97-AF65-F5344CB8AC3E}">
        <p14:creationId xmlns:p14="http://schemas.microsoft.com/office/powerpoint/2010/main" val="2444443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7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8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8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308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32E81-2549-CC45-9FFA-E18FA8629851}"/>
              </a:ext>
            </a:extLst>
          </p:cNvPr>
          <p:cNvSpPr>
            <a:spLocks noGrp="1"/>
          </p:cNvSpPr>
          <p:nvPr>
            <p:ph type="title"/>
          </p:nvPr>
        </p:nvSpPr>
        <p:spPr/>
        <p:txBody>
          <a:bodyPr/>
          <a:lstStyle/>
          <a:p>
            <a:r>
              <a:rPr lang="en-US" dirty="0"/>
              <a:t>Impact</a:t>
            </a:r>
          </a:p>
        </p:txBody>
      </p:sp>
    </p:spTree>
    <p:extLst>
      <p:ext uri="{BB962C8B-B14F-4D97-AF65-F5344CB8AC3E}">
        <p14:creationId xmlns:p14="http://schemas.microsoft.com/office/powerpoint/2010/main" val="29899041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D11D5B-4A40-124C-9367-8EDC97758A18}"/>
              </a:ext>
            </a:extLst>
          </p:cNvPr>
          <p:cNvSpPr>
            <a:spLocks noGrp="1"/>
          </p:cNvSpPr>
          <p:nvPr>
            <p:ph idx="1"/>
          </p:nvPr>
        </p:nvSpPr>
        <p:spPr/>
        <p:txBody>
          <a:bodyPr/>
          <a:lstStyle/>
          <a:p>
            <a:pPr marL="57150" indent="0">
              <a:buNone/>
            </a:pPr>
            <a:r>
              <a:rPr lang="en-US" dirty="0"/>
              <a:t>Modules are </a:t>
            </a:r>
            <a:r>
              <a:rPr lang="en-US" i="1" dirty="0"/>
              <a:t>critical infrastructure</a:t>
            </a:r>
          </a:p>
          <a:p>
            <a:pPr marL="57150" indent="0">
              <a:buNone/>
            </a:pPr>
            <a:endParaRPr lang="en-US" i="1" dirty="0"/>
          </a:p>
          <a:p>
            <a:pPr marL="0" indent="0">
              <a:buNone/>
            </a:pPr>
            <a:r>
              <a:rPr lang="en-US" dirty="0"/>
              <a:t>Modules are comparable </a:t>
            </a:r>
            <a:r>
              <a:rPr lang="en-US" i="1" dirty="0"/>
              <a:t>building blocks</a:t>
            </a:r>
          </a:p>
          <a:p>
            <a:pPr lvl="1"/>
            <a:r>
              <a:rPr lang="en-US" dirty="0"/>
              <a:t>Strings</a:t>
            </a:r>
          </a:p>
          <a:p>
            <a:pPr lvl="1"/>
            <a:r>
              <a:rPr lang="en-US" dirty="0"/>
              <a:t>Math</a:t>
            </a:r>
          </a:p>
          <a:p>
            <a:pPr lvl="1"/>
            <a:r>
              <a:rPr lang="en-US" dirty="0"/>
              <a:t>Command-line scripting aids</a:t>
            </a:r>
          </a:p>
          <a:p>
            <a:pPr lvl="1"/>
            <a:r>
              <a:rPr lang="en-US" dirty="0"/>
              <a:t>Graphics</a:t>
            </a:r>
          </a:p>
        </p:txBody>
      </p:sp>
      <p:sp>
        <p:nvSpPr>
          <p:cNvPr id="3" name="Title 2">
            <a:extLst>
              <a:ext uri="{FF2B5EF4-FFF2-40B4-BE49-F238E27FC236}">
                <a16:creationId xmlns:a16="http://schemas.microsoft.com/office/drawing/2014/main" id="{BBC753E2-EA18-FE4A-AA6C-B2169C059B68}"/>
              </a:ext>
            </a:extLst>
          </p:cNvPr>
          <p:cNvSpPr>
            <a:spLocks noGrp="1"/>
          </p:cNvSpPr>
          <p:nvPr>
            <p:ph type="title"/>
          </p:nvPr>
        </p:nvSpPr>
        <p:spPr/>
        <p:txBody>
          <a:bodyPr/>
          <a:lstStyle/>
          <a:p>
            <a:r>
              <a:rPr lang="en-US" dirty="0"/>
              <a:t>Why modules?</a:t>
            </a:r>
          </a:p>
        </p:txBody>
      </p:sp>
    </p:spTree>
    <p:extLst>
      <p:ext uri="{BB962C8B-B14F-4D97-AF65-F5344CB8AC3E}">
        <p14:creationId xmlns:p14="http://schemas.microsoft.com/office/powerpoint/2010/main" val="1784698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8B2529-287A-104B-BDE0-1B2FF0053FD4}"/>
              </a:ext>
            </a:extLst>
          </p:cNvPr>
          <p:cNvSpPr>
            <a:spLocks noGrp="1"/>
          </p:cNvSpPr>
          <p:nvPr>
            <p:ph idx="1"/>
          </p:nvPr>
        </p:nvSpPr>
        <p:spPr/>
        <p:txBody>
          <a:bodyPr/>
          <a:lstStyle/>
          <a:p>
            <a:r>
              <a:rPr lang="en-US" b="1" dirty="0"/>
              <a:t>Open-source applications may not be representative </a:t>
            </a:r>
            <a:r>
              <a:rPr lang="en-US" dirty="0"/>
              <a:t>of code in industry</a:t>
            </a:r>
          </a:p>
          <a:p>
            <a:endParaRPr lang="en-US" dirty="0"/>
          </a:p>
          <a:p>
            <a:r>
              <a:rPr lang="en-US" dirty="0"/>
              <a:t>Module ecosystems are </a:t>
            </a:r>
            <a:r>
              <a:rPr lang="en-US" b="1" dirty="0"/>
              <a:t>shared</a:t>
            </a:r>
            <a:r>
              <a:rPr lang="en-US" dirty="0"/>
              <a:t> by open-source and industry</a:t>
            </a:r>
          </a:p>
          <a:p>
            <a:endParaRPr lang="en-US" dirty="0"/>
          </a:p>
          <a:p>
            <a:r>
              <a:rPr lang="en-US" dirty="0"/>
              <a:t>Modules are sometimes </a:t>
            </a:r>
            <a:r>
              <a:rPr lang="en-US" b="1" dirty="0"/>
              <a:t>authored by industry</a:t>
            </a:r>
            <a:r>
              <a:rPr lang="en-US" dirty="0"/>
              <a:t> as a way to give back to the open-source community</a:t>
            </a:r>
          </a:p>
        </p:txBody>
      </p:sp>
      <p:sp>
        <p:nvSpPr>
          <p:cNvPr id="3" name="Title 2">
            <a:extLst>
              <a:ext uri="{FF2B5EF4-FFF2-40B4-BE49-F238E27FC236}">
                <a16:creationId xmlns:a16="http://schemas.microsoft.com/office/drawing/2014/main" id="{24067BA8-6492-CC43-87F9-CA2C26B65243}"/>
              </a:ext>
            </a:extLst>
          </p:cNvPr>
          <p:cNvSpPr>
            <a:spLocks noGrp="1"/>
          </p:cNvSpPr>
          <p:nvPr>
            <p:ph type="title"/>
          </p:nvPr>
        </p:nvSpPr>
        <p:spPr/>
        <p:txBody>
          <a:bodyPr/>
          <a:lstStyle/>
          <a:p>
            <a:r>
              <a:rPr lang="en-US" dirty="0"/>
              <a:t>Why not applications?</a:t>
            </a:r>
          </a:p>
        </p:txBody>
      </p:sp>
    </p:spTree>
    <p:extLst>
      <p:ext uri="{BB962C8B-B14F-4D97-AF65-F5344CB8AC3E}">
        <p14:creationId xmlns:p14="http://schemas.microsoft.com/office/powerpoint/2010/main" val="143928582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32E81-2549-CC45-9FFA-E18FA8629851}"/>
              </a:ext>
            </a:extLst>
          </p:cNvPr>
          <p:cNvSpPr>
            <a:spLocks noGrp="1"/>
          </p:cNvSpPr>
          <p:nvPr>
            <p:ph type="title"/>
          </p:nvPr>
        </p:nvSpPr>
        <p:spPr>
          <a:xfrm>
            <a:off x="685800" y="2747963"/>
            <a:ext cx="7772400" cy="2122211"/>
          </a:xfrm>
        </p:spPr>
        <p:txBody>
          <a:bodyPr/>
          <a:lstStyle/>
          <a:p>
            <a:r>
              <a:rPr lang="en-US" i="1" dirty="0"/>
              <a:t>Impact</a:t>
            </a:r>
            <a:br>
              <a:rPr lang="en-US" dirty="0"/>
            </a:br>
            <a:br>
              <a:rPr lang="en-US" dirty="0"/>
            </a:br>
            <a:r>
              <a:rPr lang="en-US" dirty="0"/>
              <a:t>FSE’18 measurements</a:t>
            </a:r>
          </a:p>
        </p:txBody>
      </p:sp>
    </p:spTree>
    <p:extLst>
      <p:ext uri="{BB962C8B-B14F-4D97-AF65-F5344CB8AC3E}">
        <p14:creationId xmlns:p14="http://schemas.microsoft.com/office/powerpoint/2010/main" val="413320113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013A13-8F0F-FE45-B859-203C33233646}"/>
              </a:ext>
            </a:extLst>
          </p:cNvPr>
          <p:cNvSpPr>
            <a:spLocks noGrp="1"/>
          </p:cNvSpPr>
          <p:nvPr>
            <p:ph type="title"/>
          </p:nvPr>
        </p:nvSpPr>
        <p:spPr>
          <a:xfrm>
            <a:off x="277148" y="118428"/>
            <a:ext cx="8271766" cy="638175"/>
          </a:xfrm>
        </p:spPr>
        <p:txBody>
          <a:bodyPr/>
          <a:lstStyle/>
          <a:p>
            <a:r>
              <a:rPr lang="en-US" dirty="0" err="1"/>
              <a:t>ReDoS</a:t>
            </a:r>
            <a:r>
              <a:rPr lang="en-US" dirty="0"/>
              <a:t> @ JavaScript: 10% of </a:t>
            </a:r>
            <a:r>
              <a:rPr lang="en-US" dirty="0" err="1"/>
              <a:t>npm</a:t>
            </a:r>
            <a:r>
              <a:rPr lang="en-US" dirty="0"/>
              <a:t> vulnerabilities</a:t>
            </a:r>
          </a:p>
        </p:txBody>
      </p:sp>
      <p:graphicFrame>
        <p:nvGraphicFramePr>
          <p:cNvPr id="11" name="Chart 10">
            <a:extLst>
              <a:ext uri="{FF2B5EF4-FFF2-40B4-BE49-F238E27FC236}">
                <a16:creationId xmlns:a16="http://schemas.microsoft.com/office/drawing/2014/main" id="{1440DFFC-472B-D348-B362-BCBC275950D1}"/>
              </a:ext>
            </a:extLst>
          </p:cNvPr>
          <p:cNvGraphicFramePr>
            <a:graphicFrameLocks/>
          </p:cNvGraphicFramePr>
          <p:nvPr/>
        </p:nvGraphicFramePr>
        <p:xfrm>
          <a:off x="81742" y="935274"/>
          <a:ext cx="8826500" cy="461010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6" descr="Image result for snyk.io logo">
            <a:extLst>
              <a:ext uri="{FF2B5EF4-FFF2-40B4-BE49-F238E27FC236}">
                <a16:creationId xmlns:a16="http://schemas.microsoft.com/office/drawing/2014/main" id="{9C05D041-F40D-5843-A22C-A9E08ADB346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340038" y="59129"/>
            <a:ext cx="417754" cy="6381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people.cs.vt.edu/~dongyoon/images/08170028_Dongyoon_small.jpg">
            <a:extLst>
              <a:ext uri="{FF2B5EF4-FFF2-40B4-BE49-F238E27FC236}">
                <a16:creationId xmlns:a16="http://schemas.microsoft.com/office/drawing/2014/main" id="{0B772C95-E1DA-A74C-93DC-14DC963F3FF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06399" y="5604674"/>
            <a:ext cx="884285" cy="11209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E118D8CC-08EF-9740-8100-153367C9405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9468" y="5604674"/>
            <a:ext cx="749790" cy="1120924"/>
          </a:xfrm>
          <a:prstGeom prst="rect">
            <a:avLst/>
          </a:prstGeom>
        </p:spPr>
      </p:pic>
      <p:pic>
        <p:nvPicPr>
          <p:cNvPr id="19" name="Picture 18">
            <a:extLst>
              <a:ext uri="{FF2B5EF4-FFF2-40B4-BE49-F238E27FC236}">
                <a16:creationId xmlns:a16="http://schemas.microsoft.com/office/drawing/2014/main" id="{1625FE9A-5D15-114D-9F56-E981360D280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015686" y="5604674"/>
            <a:ext cx="884285" cy="1095175"/>
          </a:xfrm>
          <a:prstGeom prst="rect">
            <a:avLst/>
          </a:prstGeom>
        </p:spPr>
      </p:pic>
      <p:sp>
        <p:nvSpPr>
          <p:cNvPr id="20" name="TextBox 19">
            <a:extLst>
              <a:ext uri="{FF2B5EF4-FFF2-40B4-BE49-F238E27FC236}">
                <a16:creationId xmlns:a16="http://schemas.microsoft.com/office/drawing/2014/main" id="{818D678B-DAE4-4E43-A446-4CA3262196D1}"/>
              </a:ext>
            </a:extLst>
          </p:cNvPr>
          <p:cNvSpPr txBox="1"/>
          <p:nvPr/>
        </p:nvSpPr>
        <p:spPr>
          <a:xfrm>
            <a:off x="6067389" y="6152261"/>
            <a:ext cx="1764457" cy="395173"/>
          </a:xfrm>
          <a:prstGeom prst="rect">
            <a:avLst/>
          </a:prstGeom>
          <a:noFill/>
        </p:spPr>
        <p:txBody>
          <a:bodyPr wrap="none" rtlCol="0">
            <a:spAutoFit/>
          </a:bodyPr>
          <a:lstStyle/>
          <a:p>
            <a:r>
              <a:rPr lang="en-US" sz="2400" i="1" dirty="0">
                <a:latin typeface="Calibri" panose="020F0502020204030204" pitchFamily="34" charset="0"/>
              </a:rPr>
              <a:t>SECURITY’18</a:t>
            </a:r>
          </a:p>
        </p:txBody>
      </p:sp>
    </p:spTree>
    <p:extLst>
      <p:ext uri="{BB962C8B-B14F-4D97-AF65-F5344CB8AC3E}">
        <p14:creationId xmlns:p14="http://schemas.microsoft.com/office/powerpoint/2010/main" val="1547568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mpiricism">
            <a:extLst>
              <a:ext uri="{FF2B5EF4-FFF2-40B4-BE49-F238E27FC236}">
                <a16:creationId xmlns:a16="http://schemas.microsoft.com/office/drawing/2014/main" id="{C35C5931-09A6-9740-AE44-02DD9DF917DE}"/>
              </a:ext>
            </a:extLst>
          </p:cNvPr>
          <p:cNvSpPr txBox="1"/>
          <p:nvPr/>
        </p:nvSpPr>
        <p:spPr>
          <a:xfrm>
            <a:off x="930470" y="2396202"/>
            <a:ext cx="7685437" cy="698012"/>
          </a:xfrm>
          <a:prstGeom prst="rect">
            <a:avLst/>
          </a:prstGeom>
          <a:noFill/>
        </p:spPr>
        <p:txBody>
          <a:bodyPr wrap="none" rtlCol="0">
            <a:spAutoFit/>
          </a:bodyPr>
          <a:lstStyle/>
          <a:p>
            <a:r>
              <a:rPr lang="en-US" sz="4400" dirty="0">
                <a:latin typeface="Calibri" panose="020F0502020204030204" pitchFamily="34" charset="0"/>
              </a:rPr>
              <a:t>From </a:t>
            </a:r>
            <a:r>
              <a:rPr lang="en-US" sz="4800" b="1" dirty="0">
                <a:latin typeface="Calibri" panose="020F0502020204030204" pitchFamily="34" charset="0"/>
              </a:rPr>
              <a:t>anecdotes</a:t>
            </a:r>
            <a:r>
              <a:rPr lang="en-US" sz="4400" dirty="0">
                <a:latin typeface="Calibri" panose="020F0502020204030204" pitchFamily="34" charset="0"/>
              </a:rPr>
              <a:t> to </a:t>
            </a:r>
            <a:r>
              <a:rPr lang="en-US" sz="4800" b="1" dirty="0">
                <a:latin typeface="Calibri" panose="020F0502020204030204" pitchFamily="34" charset="0"/>
              </a:rPr>
              <a:t>empiricism</a:t>
            </a:r>
            <a:endParaRPr lang="en-US" sz="4400" dirty="0">
              <a:latin typeface="Calibri" panose="020F0502020204030204" pitchFamily="34" charset="0"/>
            </a:endParaRPr>
          </a:p>
        </p:txBody>
      </p:sp>
      <p:sp>
        <p:nvSpPr>
          <p:cNvPr id="2" name="Regex">
            <a:extLst>
              <a:ext uri="{FF2B5EF4-FFF2-40B4-BE49-F238E27FC236}">
                <a16:creationId xmlns:a16="http://schemas.microsoft.com/office/drawing/2014/main" id="{A4900F12-1931-A24E-9C5C-6343F7A87DE2}"/>
              </a:ext>
            </a:extLst>
          </p:cNvPr>
          <p:cNvSpPr/>
          <p:nvPr/>
        </p:nvSpPr>
        <p:spPr bwMode="auto">
          <a:xfrm>
            <a:off x="3286038" y="455403"/>
            <a:ext cx="1980183" cy="1398591"/>
          </a:xfrm>
          <a:prstGeom prst="ellipse">
            <a:avLst/>
          </a:prstGeom>
          <a:solidFill>
            <a:schemeClr val="accent1">
              <a:lumMod val="20000"/>
              <a:lumOff val="80000"/>
            </a:schemeClr>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r>
              <a:rPr kumimoji="0" lang="en-US" sz="4400" b="0" i="0" u="none" strike="noStrike" cap="none" normalizeH="0" baseline="0" dirty="0">
                <a:ln>
                  <a:noFill/>
                </a:ln>
                <a:solidFill>
                  <a:schemeClr val="tx1"/>
                </a:solidFill>
                <a:effectLst/>
                <a:latin typeface="Comic Sans MS" panose="030F0902030302020204" pitchFamily="66" charset="0"/>
              </a:rPr>
              <a:t>/a+/</a:t>
            </a:r>
          </a:p>
        </p:txBody>
      </p:sp>
      <p:pic>
        <p:nvPicPr>
          <p:cNvPr id="18" name="Insecure">
            <a:extLst>
              <a:ext uri="{FF2B5EF4-FFF2-40B4-BE49-F238E27FC236}">
                <a16:creationId xmlns:a16="http://schemas.microsoft.com/office/drawing/2014/main" id="{18DC9D4F-7180-9444-822D-5548B588127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348" b="96522" l="5822" r="93836">
                        <a14:foregroundMark x1="48630" y1="9130" x2="14041" y2="82609"/>
                        <a14:foregroundMark x1="14041" y1="82609" x2="76370" y2="95652"/>
                        <a14:foregroundMark x1="76370" y1="95652" x2="55479" y2="16522"/>
                        <a14:foregroundMark x1="55479" y1="16522" x2="48630" y2="91739"/>
                        <a14:foregroundMark x1="685" y1="96522" x2="75000" y2="96522"/>
                        <a14:foregroundMark x1="75000" y1="96522" x2="93836" y2="93478"/>
                        <a14:foregroundMark x1="5822" y1="89565" x2="77740" y2="94348"/>
                        <a14:foregroundMark x1="46918" y1="4348" x2="52740" y2="4348"/>
                      </a14:backgroundRemoval>
                    </a14:imgEffect>
                  </a14:imgLayer>
                </a14:imgProps>
              </a:ext>
              <a:ext uri="{28A0092B-C50C-407E-A947-70E740481C1C}">
                <a14:useLocalDpi xmlns:a14="http://schemas.microsoft.com/office/drawing/2010/main"/>
              </a:ext>
            </a:extLst>
          </a:blip>
          <a:stretch>
            <a:fillRect/>
          </a:stretch>
        </p:blipFill>
        <p:spPr>
          <a:xfrm>
            <a:off x="4773254" y="764056"/>
            <a:ext cx="1328314" cy="1046836"/>
          </a:xfrm>
          <a:prstGeom prst="rect">
            <a:avLst/>
          </a:prstGeom>
        </p:spPr>
      </p:pic>
      <p:grpSp>
        <p:nvGrpSpPr>
          <p:cNvPr id="17" name="Scientist Jamie">
            <a:extLst>
              <a:ext uri="{FF2B5EF4-FFF2-40B4-BE49-F238E27FC236}">
                <a16:creationId xmlns:a16="http://schemas.microsoft.com/office/drawing/2014/main" id="{A33EA46A-9E93-C84B-B422-A7605151EC79}"/>
              </a:ext>
            </a:extLst>
          </p:cNvPr>
          <p:cNvGrpSpPr/>
          <p:nvPr/>
        </p:nvGrpSpPr>
        <p:grpSpPr>
          <a:xfrm>
            <a:off x="5796155" y="3445149"/>
            <a:ext cx="1393005" cy="2763165"/>
            <a:chOff x="4460524" y="3983115"/>
            <a:chExt cx="1393005" cy="2763165"/>
          </a:xfrm>
        </p:grpSpPr>
        <p:pic>
          <p:nvPicPr>
            <p:cNvPr id="13" name="Picture 12">
              <a:extLst>
                <a:ext uri="{FF2B5EF4-FFF2-40B4-BE49-F238E27FC236}">
                  <a16:creationId xmlns:a16="http://schemas.microsoft.com/office/drawing/2014/main" id="{F1D4383E-7D60-B14E-A2C3-864452AAA7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60524" y="4806888"/>
              <a:ext cx="1393005" cy="1939392"/>
            </a:xfrm>
            <a:prstGeom prst="rect">
              <a:avLst/>
            </a:prstGeom>
          </p:spPr>
        </p:pic>
        <p:pic>
          <p:nvPicPr>
            <p:cNvPr id="14" name="Picture 13">
              <a:extLst>
                <a:ext uri="{FF2B5EF4-FFF2-40B4-BE49-F238E27FC236}">
                  <a16:creationId xmlns:a16="http://schemas.microsoft.com/office/drawing/2014/main" id="{573C64DF-86F1-4A40-ADBB-DA78C4D0B863}"/>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10000" b="90000" l="10000" r="90000">
                          <a14:foregroundMark x1="19130" y1="22303" x2="19047" y2="22395"/>
                          <a14:foregroundMark x1="22222" y1="18857" x2="21958" y2="19151"/>
                          <a14:foregroundMark x1="65688" y1="66340" x2="33333" y2="74286"/>
                          <a14:foregroundMark x1="68453" y1="73253" x2="49573" y2="81143"/>
                          <a14:backgroundMark x1="19658" y1="18286" x2="19658" y2="18286"/>
                          <a14:backgroundMark x1="17094" y1="20571" x2="17094" y2="20571"/>
                          <a14:backgroundMark x1="16239" y1="22857" x2="12821" y2="28000"/>
                          <a14:backgroundMark x1="20513" y1="18286" x2="16239" y2="20571"/>
                          <a14:backgroundMark x1="17949" y1="21714" x2="14530" y2="23429"/>
                          <a14:backgroundMark x1="76923" y1="62857" x2="83761" y2="72000"/>
                        </a14:backgroundRemoval>
                      </a14:imgEffect>
                    </a14:imgLayer>
                  </a14:imgProps>
                </a:ext>
                <a:ext uri="{28A0092B-C50C-407E-A947-70E740481C1C}">
                  <a14:useLocalDpi xmlns:a14="http://schemas.microsoft.com/office/drawing/2010/main"/>
                </a:ext>
              </a:extLst>
            </a:blip>
            <a:srcRect/>
            <a:stretch/>
          </p:blipFill>
          <p:spPr>
            <a:xfrm>
              <a:off x="4773189" y="3983115"/>
              <a:ext cx="737961" cy="1103239"/>
            </a:xfrm>
            <a:prstGeom prst="rect">
              <a:avLst/>
            </a:prstGeom>
          </p:spPr>
        </p:pic>
      </p:grpSp>
      <p:pic>
        <p:nvPicPr>
          <p:cNvPr id="10" name="Measuring">
            <a:extLst>
              <a:ext uri="{FF2B5EF4-FFF2-40B4-BE49-F238E27FC236}">
                <a16:creationId xmlns:a16="http://schemas.microsoft.com/office/drawing/2014/main" id="{F2A32E66-BB97-5B4D-99B5-A33B75D3F65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6200000">
            <a:off x="3745424" y="4526495"/>
            <a:ext cx="2804040" cy="559598"/>
          </a:xfrm>
          <a:prstGeom prst="rect">
            <a:avLst/>
          </a:prstGeom>
        </p:spPr>
      </p:pic>
      <p:pic>
        <p:nvPicPr>
          <p:cNvPr id="11" name="Software">
            <a:extLst>
              <a:ext uri="{FF2B5EF4-FFF2-40B4-BE49-F238E27FC236}">
                <a16:creationId xmlns:a16="http://schemas.microsoft.com/office/drawing/2014/main" id="{3C86706C-4425-0446-93C6-7B100C3D29AE}"/>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954839" y="3209992"/>
            <a:ext cx="3192605" cy="3192605"/>
          </a:xfrm>
          <a:prstGeom prst="rect">
            <a:avLst/>
          </a:prstGeom>
        </p:spPr>
      </p:pic>
    </p:spTree>
    <p:extLst>
      <p:ext uri="{BB962C8B-B14F-4D97-AF65-F5344CB8AC3E}">
        <p14:creationId xmlns:p14="http://schemas.microsoft.com/office/powerpoint/2010/main" val="195962927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Super-linear regexes are </a:t>
            </a:r>
            <a:r>
              <a:rPr lang="en-US" b="1" dirty="0"/>
              <a:t>Usually Quadratic</a:t>
            </a:r>
          </a:p>
        </p:txBody>
      </p:sp>
      <p:graphicFrame>
        <p:nvGraphicFramePr>
          <p:cNvPr id="7" name="Chart 6"/>
          <p:cNvGraphicFramePr>
            <a:graphicFrameLocks/>
          </p:cNvGraphicFramePr>
          <p:nvPr/>
        </p:nvGraphicFramePr>
        <p:xfrm>
          <a:off x="277148" y="1420177"/>
          <a:ext cx="8734504" cy="4513907"/>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descr="Image result for npm wombat">
            <a:extLst>
              <a:ext uri="{FF2B5EF4-FFF2-40B4-BE49-F238E27FC236}">
                <a16:creationId xmlns:a16="http://schemas.microsoft.com/office/drawing/2014/main" id="{B92EC707-A5A8-1149-AC64-094E0890E85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09550" y="5829644"/>
            <a:ext cx="1346786" cy="523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0" descr="Image result for pypi">
            <a:extLst>
              <a:ext uri="{FF2B5EF4-FFF2-40B4-BE49-F238E27FC236}">
                <a16:creationId xmlns:a16="http://schemas.microsoft.com/office/drawing/2014/main" id="{0AC6F6F0-0F92-144F-823F-DA1DF2ED57C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52139" y="5829644"/>
            <a:ext cx="1150685" cy="76801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E3F6014-7931-7746-BA59-CCDB6231179F}"/>
              </a:ext>
            </a:extLst>
          </p:cNvPr>
          <p:cNvSpPr/>
          <p:nvPr/>
        </p:nvSpPr>
        <p:spPr bwMode="auto">
          <a:xfrm>
            <a:off x="3575726" y="5410113"/>
            <a:ext cx="816136" cy="3918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8" name="Rectangle 7">
            <a:extLst>
              <a:ext uri="{FF2B5EF4-FFF2-40B4-BE49-F238E27FC236}">
                <a16:creationId xmlns:a16="http://schemas.microsoft.com/office/drawing/2014/main" id="{3BA75322-022B-B440-9551-F958C6C0B9CB}"/>
              </a:ext>
            </a:extLst>
          </p:cNvPr>
          <p:cNvSpPr/>
          <p:nvPr/>
        </p:nvSpPr>
        <p:spPr bwMode="auto">
          <a:xfrm>
            <a:off x="5369017" y="5437823"/>
            <a:ext cx="816136" cy="3918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883249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802BF6-654C-7F4C-A6A4-CED0A82C52DD}"/>
              </a:ext>
            </a:extLst>
          </p:cNvPr>
          <p:cNvSpPr>
            <a:spLocks noGrp="1"/>
          </p:cNvSpPr>
          <p:nvPr>
            <p:ph type="title"/>
          </p:nvPr>
        </p:nvSpPr>
        <p:spPr>
          <a:xfrm>
            <a:off x="277148" y="118428"/>
            <a:ext cx="8866852" cy="638175"/>
          </a:xfrm>
        </p:spPr>
        <p:txBody>
          <a:bodyPr/>
          <a:lstStyle/>
          <a:p>
            <a:r>
              <a:rPr lang="en-US" dirty="0"/>
              <a:t>How software engineers use regexes: </a:t>
            </a:r>
            <a:r>
              <a:rPr lang="en-US" sz="2400" b="1" i="1" dirty="0"/>
              <a:t>\S+ @ \S+ \. \S+</a:t>
            </a:r>
            <a:endParaRPr lang="en-US" b="1" i="1" dirty="0"/>
          </a:p>
        </p:txBody>
      </p:sp>
      <p:pic>
        <p:nvPicPr>
          <p:cNvPr id="16" name="Picture 15">
            <a:extLst>
              <a:ext uri="{FF2B5EF4-FFF2-40B4-BE49-F238E27FC236}">
                <a16:creationId xmlns:a16="http://schemas.microsoft.com/office/drawing/2014/main" id="{E4AC724A-13AA-9F48-9DD9-946E1CF76C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921" y="5002094"/>
            <a:ext cx="9027079" cy="994689"/>
          </a:xfrm>
          <a:prstGeom prst="rect">
            <a:avLst/>
          </a:prstGeom>
        </p:spPr>
      </p:pic>
      <p:pic>
        <p:nvPicPr>
          <p:cNvPr id="41" name="Coming from the web">
            <a:extLst>
              <a:ext uri="{FF2B5EF4-FFF2-40B4-BE49-F238E27FC236}">
                <a16:creationId xmlns:a16="http://schemas.microsoft.com/office/drawing/2014/main" id="{7CEA03A7-CA3D-E447-8FAF-F9D2FB675D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34054" y="3824927"/>
            <a:ext cx="815415" cy="815415"/>
          </a:xfrm>
          <a:prstGeom prst="rect">
            <a:avLst/>
          </a:prstGeom>
        </p:spPr>
      </p:pic>
      <p:sp>
        <p:nvSpPr>
          <p:cNvPr id="2" name="Regex outline">
            <a:extLst>
              <a:ext uri="{FF2B5EF4-FFF2-40B4-BE49-F238E27FC236}">
                <a16:creationId xmlns:a16="http://schemas.microsoft.com/office/drawing/2014/main" id="{B8626822-68AA-D54B-98B3-BA521276B704}"/>
              </a:ext>
            </a:extLst>
          </p:cNvPr>
          <p:cNvSpPr/>
          <p:nvPr/>
        </p:nvSpPr>
        <p:spPr bwMode="auto">
          <a:xfrm>
            <a:off x="4202052" y="5451464"/>
            <a:ext cx="2618878" cy="581501"/>
          </a:xfrm>
          <a:prstGeom prst="rect">
            <a:avLst/>
          </a:prstGeom>
          <a:noFill/>
          <a:ln w="2857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nvGrpSpPr>
          <p:cNvPr id="28" name="davisjam">
            <a:extLst>
              <a:ext uri="{FF2B5EF4-FFF2-40B4-BE49-F238E27FC236}">
                <a16:creationId xmlns:a16="http://schemas.microsoft.com/office/drawing/2014/main" id="{AA72098C-1EF7-4A48-87D6-5106614C7667}"/>
              </a:ext>
            </a:extLst>
          </p:cNvPr>
          <p:cNvGrpSpPr/>
          <p:nvPr/>
        </p:nvGrpSpPr>
        <p:grpSpPr>
          <a:xfrm>
            <a:off x="567577" y="2630973"/>
            <a:ext cx="1655838" cy="839185"/>
            <a:chOff x="3138044" y="2394708"/>
            <a:chExt cx="1655838" cy="839185"/>
          </a:xfrm>
        </p:grpSpPr>
        <p:sp>
          <p:nvSpPr>
            <p:cNvPr id="35" name="Sample matching string">
              <a:extLst>
                <a:ext uri="{FF2B5EF4-FFF2-40B4-BE49-F238E27FC236}">
                  <a16:creationId xmlns:a16="http://schemas.microsoft.com/office/drawing/2014/main" id="{AD3C7F95-66F0-574E-812E-EF85A570023F}"/>
                </a:ext>
              </a:extLst>
            </p:cNvPr>
            <p:cNvSpPr txBox="1"/>
            <p:nvPr/>
          </p:nvSpPr>
          <p:spPr>
            <a:xfrm>
              <a:off x="3138044" y="2737795"/>
              <a:ext cx="1655838" cy="496098"/>
            </a:xfrm>
            <a:prstGeom prst="rect">
              <a:avLst/>
            </a:prstGeom>
            <a:noFill/>
          </p:spPr>
          <p:txBody>
            <a:bodyPr wrap="none" rtlCol="0">
              <a:spAutoFit/>
            </a:bodyPr>
            <a:lstStyle/>
            <a:p>
              <a:r>
                <a:rPr lang="en-US" sz="3200" dirty="0" err="1">
                  <a:latin typeface="Calibri" panose="020F0502020204030204" pitchFamily="34" charset="0"/>
                  <a:cs typeface="Calibri" panose="020F0502020204030204" pitchFamily="34" charset="0"/>
                </a:rPr>
                <a:t>davisjam</a:t>
              </a:r>
              <a:endParaRPr lang="en-US" sz="3200"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E2666C4-1C3E-EE43-BB00-D17269D39BAF}"/>
                </a:ext>
              </a:extLst>
            </p:cNvPr>
            <p:cNvCxnSpPr>
              <a:cxnSpLocks/>
              <a:endCxn id="35" idx="0"/>
            </p:cNvCxnSpPr>
            <p:nvPr/>
          </p:nvCxnSpPr>
          <p:spPr bwMode="auto">
            <a:xfrm>
              <a:off x="3965963" y="2394708"/>
              <a:ext cx="0" cy="343087"/>
            </a:xfrm>
            <a:prstGeom prst="line">
              <a:avLst/>
            </a:prstGeom>
            <a:noFill/>
            <a:ln w="9525" cap="flat" cmpd="sng" algn="ctr">
              <a:solidFill>
                <a:schemeClr val="tx2"/>
              </a:solidFill>
              <a:prstDash val="solid"/>
              <a:round/>
              <a:headEnd type="none" w="med" len="med"/>
              <a:tailEnd type="none" w="med" len="med"/>
            </a:ln>
            <a:effectLst/>
          </p:spPr>
        </p:cxnSp>
      </p:grpSp>
      <p:grpSp>
        <p:nvGrpSpPr>
          <p:cNvPr id="30" name="@">
            <a:extLst>
              <a:ext uri="{FF2B5EF4-FFF2-40B4-BE49-F238E27FC236}">
                <a16:creationId xmlns:a16="http://schemas.microsoft.com/office/drawing/2014/main" id="{E7F0B0E0-F1B8-F947-B372-CE6BF00FC5EF}"/>
              </a:ext>
            </a:extLst>
          </p:cNvPr>
          <p:cNvGrpSpPr/>
          <p:nvPr/>
        </p:nvGrpSpPr>
        <p:grpSpPr>
          <a:xfrm>
            <a:off x="2768851" y="2496918"/>
            <a:ext cx="551754" cy="993877"/>
            <a:chOff x="4605045" y="2240315"/>
            <a:chExt cx="551754" cy="993877"/>
          </a:xfrm>
        </p:grpSpPr>
        <p:sp>
          <p:nvSpPr>
            <p:cNvPr id="37" name="Sample matching string">
              <a:extLst>
                <a:ext uri="{FF2B5EF4-FFF2-40B4-BE49-F238E27FC236}">
                  <a16:creationId xmlns:a16="http://schemas.microsoft.com/office/drawing/2014/main" id="{A63D94CD-7759-FE4F-BCCB-83707E67EF9A}"/>
                </a:ext>
              </a:extLst>
            </p:cNvPr>
            <p:cNvSpPr txBox="1"/>
            <p:nvPr/>
          </p:nvSpPr>
          <p:spPr>
            <a:xfrm>
              <a:off x="4605045" y="2738094"/>
              <a:ext cx="551754" cy="496098"/>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a:t>
              </a:r>
            </a:p>
          </p:txBody>
        </p:sp>
        <p:cxnSp>
          <p:nvCxnSpPr>
            <p:cNvPr id="22" name="Straight Connector 21">
              <a:extLst>
                <a:ext uri="{FF2B5EF4-FFF2-40B4-BE49-F238E27FC236}">
                  <a16:creationId xmlns:a16="http://schemas.microsoft.com/office/drawing/2014/main" id="{39A4C653-EEBE-464B-9D67-8711A4AF2A34}"/>
                </a:ext>
              </a:extLst>
            </p:cNvPr>
            <p:cNvCxnSpPr>
              <a:cxnSpLocks/>
              <a:endCxn id="37" idx="0"/>
            </p:cNvCxnSpPr>
            <p:nvPr/>
          </p:nvCxnSpPr>
          <p:spPr bwMode="auto">
            <a:xfrm>
              <a:off x="4880922" y="2240315"/>
              <a:ext cx="0" cy="497779"/>
            </a:xfrm>
            <a:prstGeom prst="line">
              <a:avLst/>
            </a:prstGeom>
            <a:noFill/>
            <a:ln w="9525" cap="flat" cmpd="sng" algn="ctr">
              <a:solidFill>
                <a:schemeClr val="tx2"/>
              </a:solidFill>
              <a:prstDash val="solid"/>
              <a:round/>
              <a:headEnd type="none" w="med" len="med"/>
              <a:tailEnd type="none" w="med" len="med"/>
            </a:ln>
            <a:effectLst/>
          </p:spPr>
        </p:cxnSp>
      </p:grpSp>
      <p:grpSp>
        <p:nvGrpSpPr>
          <p:cNvPr id="31" name="vt">
            <a:extLst>
              <a:ext uri="{FF2B5EF4-FFF2-40B4-BE49-F238E27FC236}">
                <a16:creationId xmlns:a16="http://schemas.microsoft.com/office/drawing/2014/main" id="{05C88FAC-0B8A-0241-8A78-94BA984D8D57}"/>
              </a:ext>
            </a:extLst>
          </p:cNvPr>
          <p:cNvGrpSpPr/>
          <p:nvPr/>
        </p:nvGrpSpPr>
        <p:grpSpPr>
          <a:xfrm>
            <a:off x="4418084" y="2660565"/>
            <a:ext cx="510461" cy="809593"/>
            <a:chOff x="5083983" y="2232862"/>
            <a:chExt cx="510461" cy="809593"/>
          </a:xfrm>
        </p:grpSpPr>
        <p:sp>
          <p:nvSpPr>
            <p:cNvPr id="38" name="Sample matching string">
              <a:extLst>
                <a:ext uri="{FF2B5EF4-FFF2-40B4-BE49-F238E27FC236}">
                  <a16:creationId xmlns:a16="http://schemas.microsoft.com/office/drawing/2014/main" id="{1F883A17-A513-9B4F-8A7B-0573A4711CC9}"/>
                </a:ext>
              </a:extLst>
            </p:cNvPr>
            <p:cNvSpPr txBox="1"/>
            <p:nvPr/>
          </p:nvSpPr>
          <p:spPr>
            <a:xfrm>
              <a:off x="5083983" y="2546357"/>
              <a:ext cx="510461" cy="496098"/>
            </a:xfrm>
            <a:prstGeom prst="rect">
              <a:avLst/>
            </a:prstGeom>
            <a:noFill/>
          </p:spPr>
          <p:txBody>
            <a:bodyPr wrap="none" rtlCol="0">
              <a:spAutoFit/>
            </a:bodyPr>
            <a:lstStyle/>
            <a:p>
              <a:r>
                <a:rPr lang="en-US" sz="3200" dirty="0" err="1">
                  <a:latin typeface="Calibri" panose="020F0502020204030204" pitchFamily="34" charset="0"/>
                  <a:cs typeface="Calibri" panose="020F0502020204030204" pitchFamily="34" charset="0"/>
                </a:rPr>
                <a:t>vt</a:t>
              </a:r>
              <a:endParaRPr lang="en-US" sz="3200" dirty="0">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C9949C94-01DB-194D-A80C-DDB03C057964}"/>
                </a:ext>
              </a:extLst>
            </p:cNvPr>
            <p:cNvCxnSpPr>
              <a:cxnSpLocks/>
              <a:endCxn id="38" idx="0"/>
            </p:cNvCxnSpPr>
            <p:nvPr/>
          </p:nvCxnSpPr>
          <p:spPr bwMode="auto">
            <a:xfrm>
              <a:off x="5339214" y="2232862"/>
              <a:ext cx="0" cy="313495"/>
            </a:xfrm>
            <a:prstGeom prst="line">
              <a:avLst/>
            </a:prstGeom>
            <a:noFill/>
            <a:ln w="9525" cap="flat" cmpd="sng" algn="ctr">
              <a:solidFill>
                <a:schemeClr val="tx2"/>
              </a:solidFill>
              <a:prstDash val="solid"/>
              <a:round/>
              <a:headEnd type="none" w="med" len="med"/>
              <a:tailEnd type="none" w="med" len="med"/>
            </a:ln>
            <a:effectLst/>
          </p:spPr>
        </p:cxnSp>
      </p:grpSp>
      <p:grpSp>
        <p:nvGrpSpPr>
          <p:cNvPr id="32" name=".">
            <a:extLst>
              <a:ext uri="{FF2B5EF4-FFF2-40B4-BE49-F238E27FC236}">
                <a16:creationId xmlns:a16="http://schemas.microsoft.com/office/drawing/2014/main" id="{179FBB27-45FE-1A4F-B233-92440D712C8B}"/>
              </a:ext>
            </a:extLst>
          </p:cNvPr>
          <p:cNvGrpSpPr/>
          <p:nvPr/>
        </p:nvGrpSpPr>
        <p:grpSpPr>
          <a:xfrm>
            <a:off x="6038416" y="2496918"/>
            <a:ext cx="288862" cy="973240"/>
            <a:chOff x="5733683" y="2126788"/>
            <a:chExt cx="288862" cy="973240"/>
          </a:xfrm>
        </p:grpSpPr>
        <p:sp>
          <p:nvSpPr>
            <p:cNvPr id="39" name="Sample matching string">
              <a:extLst>
                <a:ext uri="{FF2B5EF4-FFF2-40B4-BE49-F238E27FC236}">
                  <a16:creationId xmlns:a16="http://schemas.microsoft.com/office/drawing/2014/main" id="{5875804D-74A3-6444-8AD1-D511B2C02F28}"/>
                </a:ext>
              </a:extLst>
            </p:cNvPr>
            <p:cNvSpPr txBox="1"/>
            <p:nvPr/>
          </p:nvSpPr>
          <p:spPr>
            <a:xfrm>
              <a:off x="5733683" y="2603930"/>
              <a:ext cx="288862" cy="496098"/>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a:t>
              </a:r>
            </a:p>
          </p:txBody>
        </p:sp>
        <p:cxnSp>
          <p:nvCxnSpPr>
            <p:cNvPr id="26" name="Straight Connector 25">
              <a:extLst>
                <a:ext uri="{FF2B5EF4-FFF2-40B4-BE49-F238E27FC236}">
                  <a16:creationId xmlns:a16="http://schemas.microsoft.com/office/drawing/2014/main" id="{1D87CCA3-A487-B94C-B343-81B672B6F11F}"/>
                </a:ext>
              </a:extLst>
            </p:cNvPr>
            <p:cNvCxnSpPr>
              <a:cxnSpLocks/>
              <a:endCxn id="39" idx="0"/>
            </p:cNvCxnSpPr>
            <p:nvPr/>
          </p:nvCxnSpPr>
          <p:spPr bwMode="auto">
            <a:xfrm>
              <a:off x="5878114" y="2126788"/>
              <a:ext cx="0" cy="477142"/>
            </a:xfrm>
            <a:prstGeom prst="line">
              <a:avLst/>
            </a:prstGeom>
            <a:noFill/>
            <a:ln w="9525" cap="flat" cmpd="sng" algn="ctr">
              <a:solidFill>
                <a:schemeClr val="tx2"/>
              </a:solidFill>
              <a:prstDash val="solid"/>
              <a:round/>
              <a:headEnd type="none" w="med" len="med"/>
              <a:tailEnd type="none" w="med" len="med"/>
            </a:ln>
            <a:effectLst/>
          </p:spPr>
        </p:cxnSp>
      </p:grpSp>
      <p:grpSp>
        <p:nvGrpSpPr>
          <p:cNvPr id="33" name="edu">
            <a:extLst>
              <a:ext uri="{FF2B5EF4-FFF2-40B4-BE49-F238E27FC236}">
                <a16:creationId xmlns:a16="http://schemas.microsoft.com/office/drawing/2014/main" id="{9D67196A-C246-8A40-B4EB-C3F488EB1E66}"/>
              </a:ext>
            </a:extLst>
          </p:cNvPr>
          <p:cNvGrpSpPr/>
          <p:nvPr/>
        </p:nvGrpSpPr>
        <p:grpSpPr>
          <a:xfrm>
            <a:off x="7393300" y="2558647"/>
            <a:ext cx="821059" cy="932148"/>
            <a:chOff x="6067138" y="2089199"/>
            <a:chExt cx="821059" cy="932148"/>
          </a:xfrm>
        </p:grpSpPr>
        <p:sp>
          <p:nvSpPr>
            <p:cNvPr id="40" name="Sample matching string">
              <a:extLst>
                <a:ext uri="{FF2B5EF4-FFF2-40B4-BE49-F238E27FC236}">
                  <a16:creationId xmlns:a16="http://schemas.microsoft.com/office/drawing/2014/main" id="{E337A5D7-3626-284C-AB51-F312BB0DF61A}"/>
                </a:ext>
              </a:extLst>
            </p:cNvPr>
            <p:cNvSpPr txBox="1"/>
            <p:nvPr/>
          </p:nvSpPr>
          <p:spPr>
            <a:xfrm>
              <a:off x="6067138" y="2525249"/>
              <a:ext cx="821059" cy="496098"/>
            </a:xfrm>
            <a:prstGeom prst="rect">
              <a:avLst/>
            </a:prstGeom>
            <a:noFill/>
          </p:spPr>
          <p:txBody>
            <a:bodyPr wrap="none" rtlCol="0">
              <a:spAutoFit/>
            </a:bodyPr>
            <a:lstStyle/>
            <a:p>
              <a:r>
                <a:rPr lang="en-US" sz="3200" dirty="0" err="1">
                  <a:latin typeface="Calibri" panose="020F0502020204030204" pitchFamily="34" charset="0"/>
                  <a:cs typeface="Calibri" panose="020F0502020204030204" pitchFamily="34" charset="0"/>
                </a:rPr>
                <a:t>edu</a:t>
              </a:r>
              <a:endParaRPr lang="en-US" sz="3200" dirty="0">
                <a:latin typeface="Calibri" panose="020F0502020204030204" pitchFamily="34" charset="0"/>
                <a:cs typeface="Calibri" panose="020F0502020204030204" pitchFamily="34" charset="0"/>
              </a:endParaRPr>
            </a:p>
          </p:txBody>
        </p:sp>
        <p:cxnSp>
          <p:nvCxnSpPr>
            <p:cNvPr id="29" name="Straight Connector 28">
              <a:extLst>
                <a:ext uri="{FF2B5EF4-FFF2-40B4-BE49-F238E27FC236}">
                  <a16:creationId xmlns:a16="http://schemas.microsoft.com/office/drawing/2014/main" id="{D749C59E-7339-6643-AF17-AE1146034C32}"/>
                </a:ext>
              </a:extLst>
            </p:cNvPr>
            <p:cNvCxnSpPr>
              <a:cxnSpLocks/>
              <a:endCxn id="40" idx="0"/>
            </p:cNvCxnSpPr>
            <p:nvPr/>
          </p:nvCxnSpPr>
          <p:spPr bwMode="auto">
            <a:xfrm>
              <a:off x="6474143" y="2089199"/>
              <a:ext cx="3525" cy="436050"/>
            </a:xfrm>
            <a:prstGeom prst="line">
              <a:avLst/>
            </a:prstGeom>
            <a:noFill/>
            <a:ln w="9525" cap="flat" cmpd="sng" algn="ctr">
              <a:solidFill>
                <a:schemeClr val="tx2"/>
              </a:solidFill>
              <a:prstDash val="solid"/>
              <a:round/>
              <a:headEnd type="none" w="med" len="med"/>
              <a:tailEnd type="none" w="med" len="med"/>
            </a:ln>
            <a:effectLst/>
          </p:spPr>
        </p:cxnSp>
      </p:grpSp>
      <p:pic>
        <p:nvPicPr>
          <p:cNvPr id="25" name="Email - full">
            <a:extLst>
              <a:ext uri="{FF2B5EF4-FFF2-40B4-BE49-F238E27FC236}">
                <a16:creationId xmlns:a16="http://schemas.microsoft.com/office/drawing/2014/main" id="{89FD08D1-C0B1-D64C-AAC8-90BD45DE447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09" y="1682496"/>
            <a:ext cx="9316108" cy="978069"/>
          </a:xfrm>
          <a:prstGeom prst="rect">
            <a:avLst/>
          </a:prstGeom>
        </p:spPr>
      </p:pic>
      <p:sp>
        <p:nvSpPr>
          <p:cNvPr id="43" name="Examples body">
            <a:extLst>
              <a:ext uri="{FF2B5EF4-FFF2-40B4-BE49-F238E27FC236}">
                <a16:creationId xmlns:a16="http://schemas.microsoft.com/office/drawing/2014/main" id="{5E0FFCE4-A0D5-1944-9C8A-CD8BB0A0C05A}"/>
              </a:ext>
            </a:extLst>
          </p:cNvPr>
          <p:cNvSpPr txBox="1">
            <a:spLocks/>
          </p:cNvSpPr>
          <p:nvPr/>
        </p:nvSpPr>
        <p:spPr>
          <a:xfrm>
            <a:off x="1055632" y="859536"/>
            <a:ext cx="693655" cy="749808"/>
          </a:xfrm>
          <a:prstGeom prst="rect">
            <a:avLst/>
          </a:prstGeom>
        </p:spPr>
        <p:txBody>
          <a:bodyPr anchor="ctr"/>
          <a:lstStyle>
            <a:lvl1pPr marL="342900" indent="-342900" algn="l" rtl="0" fontAlgn="base">
              <a:spcBef>
                <a:spcPct val="20000"/>
              </a:spcBef>
              <a:spcAft>
                <a:spcPct val="0"/>
              </a:spcAft>
              <a:buClr>
                <a:srgbClr val="000000"/>
              </a:buClr>
              <a:buSzPct val="120000"/>
              <a:buFont typeface="Times" pitchFamily="18" charset="0"/>
              <a:buChar char="•"/>
              <a:defRPr sz="2400" b="0">
                <a:solidFill>
                  <a:srgbClr val="050523"/>
                </a:solidFill>
                <a:latin typeface="Gill Sans MT" panose="020B0502020104020203" pitchFamily="34" charset="77"/>
                <a:ea typeface="+mn-ea"/>
                <a:cs typeface="+mn-cs"/>
              </a:defRPr>
            </a:lvl1pPr>
            <a:lvl2pPr marL="742950" indent="-285750" algn="l" rtl="0" fontAlgn="base">
              <a:spcBef>
                <a:spcPct val="20000"/>
              </a:spcBef>
              <a:spcAft>
                <a:spcPct val="0"/>
              </a:spcAft>
              <a:buClr>
                <a:srgbClr val="000000"/>
              </a:buClr>
              <a:buSzPct val="120000"/>
              <a:buFont typeface="Times" pitchFamily="18" charset="0"/>
              <a:buChar char="•"/>
              <a:defRPr sz="2200">
                <a:solidFill>
                  <a:srgbClr val="050523"/>
                </a:solidFill>
                <a:latin typeface="Gill Sans MT" panose="020B0502020104020203" pitchFamily="34" charset="77"/>
                <a:cs typeface="+mn-cs"/>
              </a:defRPr>
            </a:lvl2pPr>
            <a:lvl3pPr marL="1143000" indent="-228600" algn="l" rtl="0" fontAlgn="base">
              <a:spcBef>
                <a:spcPct val="20000"/>
              </a:spcBef>
              <a:spcAft>
                <a:spcPct val="0"/>
              </a:spcAft>
              <a:buClr>
                <a:srgbClr val="000000"/>
              </a:buClr>
              <a:buSzPct val="120000"/>
              <a:buFont typeface="Calibri" pitchFamily="34" charset="0"/>
              <a:buChar char="−"/>
              <a:defRPr sz="2000">
                <a:solidFill>
                  <a:srgbClr val="050523"/>
                </a:solidFill>
                <a:latin typeface="Gill Sans MT" panose="020B0502020104020203" pitchFamily="34" charset="77"/>
                <a:cs typeface="+mn-cs"/>
              </a:defRPr>
            </a:lvl3pPr>
            <a:lvl4pPr marL="16002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4pPr>
            <a:lvl5pPr marL="20574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5pPr>
            <a:lvl6pPr marL="25146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9pPr>
          </a:lstStyle>
          <a:p>
            <a:pPr marL="0" indent="0">
              <a:lnSpc>
                <a:spcPct val="200000"/>
              </a:lnSpc>
              <a:buFont typeface="Times" pitchFamily="18" charset="0"/>
              <a:buNone/>
            </a:pPr>
            <a:r>
              <a:rPr lang="en-US" sz="2800" kern="0" dirty="0">
                <a:latin typeface="Calibri" panose="020F0502020204030204" pitchFamily="34" charset="0"/>
                <a:cs typeface="Calibri" panose="020F0502020204030204" pitchFamily="34" charset="0"/>
              </a:rPr>
              <a:t>\S+</a:t>
            </a:r>
          </a:p>
        </p:txBody>
      </p:sp>
      <p:pic>
        <p:nvPicPr>
          <p:cNvPr id="49" name="Email - part 1">
            <a:extLst>
              <a:ext uri="{FF2B5EF4-FFF2-40B4-BE49-F238E27FC236}">
                <a16:creationId xmlns:a16="http://schemas.microsoft.com/office/drawing/2014/main" id="{2148A02D-F4C0-204F-8FC1-F41E58E3A68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3009" y="1682496"/>
            <a:ext cx="3154273" cy="978069"/>
          </a:xfrm>
          <a:prstGeom prst="rect">
            <a:avLst/>
          </a:prstGeom>
        </p:spPr>
      </p:pic>
      <p:pic>
        <p:nvPicPr>
          <p:cNvPr id="51" name="Email - part 2">
            <a:extLst>
              <a:ext uri="{FF2B5EF4-FFF2-40B4-BE49-F238E27FC236}">
                <a16:creationId xmlns:a16="http://schemas.microsoft.com/office/drawing/2014/main" id="{EA5A1B2E-8547-4F4F-B18B-5CDF8E146608}"/>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5959" y="1682496"/>
            <a:ext cx="3887824" cy="978069"/>
          </a:xfrm>
          <a:prstGeom prst="rect">
            <a:avLst/>
          </a:prstGeom>
        </p:spPr>
      </p:pic>
      <p:pic>
        <p:nvPicPr>
          <p:cNvPr id="53" name="Email - part 3">
            <a:extLst>
              <a:ext uri="{FF2B5EF4-FFF2-40B4-BE49-F238E27FC236}">
                <a16:creationId xmlns:a16="http://schemas.microsoft.com/office/drawing/2014/main" id="{AEA308DE-B383-0C4C-A29F-AEBE34DB7CC2}"/>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3009" y="1682496"/>
            <a:ext cx="6308545" cy="978069"/>
          </a:xfrm>
          <a:prstGeom prst="rect">
            <a:avLst/>
          </a:prstGeom>
        </p:spPr>
      </p:pic>
      <p:pic>
        <p:nvPicPr>
          <p:cNvPr id="55" name="Email - part 4">
            <a:extLst>
              <a:ext uri="{FF2B5EF4-FFF2-40B4-BE49-F238E27FC236}">
                <a16:creationId xmlns:a16="http://schemas.microsoft.com/office/drawing/2014/main" id="{8E1EECB2-D43F-F244-A569-4774244F63EA}"/>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1077" y="1682496"/>
            <a:ext cx="6895386" cy="978069"/>
          </a:xfrm>
          <a:prstGeom prst="rect">
            <a:avLst/>
          </a:prstGeom>
        </p:spPr>
      </p:pic>
      <p:sp>
        <p:nvSpPr>
          <p:cNvPr id="56" name="Examples body">
            <a:extLst>
              <a:ext uri="{FF2B5EF4-FFF2-40B4-BE49-F238E27FC236}">
                <a16:creationId xmlns:a16="http://schemas.microsoft.com/office/drawing/2014/main" id="{783069E1-CFDB-3647-A880-B75740431692}"/>
              </a:ext>
            </a:extLst>
          </p:cNvPr>
          <p:cNvSpPr txBox="1">
            <a:spLocks/>
          </p:cNvSpPr>
          <p:nvPr/>
        </p:nvSpPr>
        <p:spPr>
          <a:xfrm>
            <a:off x="2808607" y="859536"/>
            <a:ext cx="693655" cy="749808"/>
          </a:xfrm>
          <a:prstGeom prst="rect">
            <a:avLst/>
          </a:prstGeom>
        </p:spPr>
        <p:txBody>
          <a:bodyPr anchor="ctr"/>
          <a:lstStyle>
            <a:lvl1pPr marL="342900" indent="-342900" algn="l" rtl="0" fontAlgn="base">
              <a:spcBef>
                <a:spcPct val="20000"/>
              </a:spcBef>
              <a:spcAft>
                <a:spcPct val="0"/>
              </a:spcAft>
              <a:buClr>
                <a:srgbClr val="000000"/>
              </a:buClr>
              <a:buSzPct val="120000"/>
              <a:buFont typeface="Times" pitchFamily="18" charset="0"/>
              <a:buChar char="•"/>
              <a:defRPr sz="2400" b="0">
                <a:solidFill>
                  <a:srgbClr val="050523"/>
                </a:solidFill>
                <a:latin typeface="Gill Sans MT" panose="020B0502020104020203" pitchFamily="34" charset="77"/>
                <a:ea typeface="+mn-ea"/>
                <a:cs typeface="+mn-cs"/>
              </a:defRPr>
            </a:lvl1pPr>
            <a:lvl2pPr marL="742950" indent="-285750" algn="l" rtl="0" fontAlgn="base">
              <a:spcBef>
                <a:spcPct val="20000"/>
              </a:spcBef>
              <a:spcAft>
                <a:spcPct val="0"/>
              </a:spcAft>
              <a:buClr>
                <a:srgbClr val="000000"/>
              </a:buClr>
              <a:buSzPct val="120000"/>
              <a:buFont typeface="Times" pitchFamily="18" charset="0"/>
              <a:buChar char="•"/>
              <a:defRPr sz="2200">
                <a:solidFill>
                  <a:srgbClr val="050523"/>
                </a:solidFill>
                <a:latin typeface="Gill Sans MT" panose="020B0502020104020203" pitchFamily="34" charset="77"/>
                <a:cs typeface="+mn-cs"/>
              </a:defRPr>
            </a:lvl2pPr>
            <a:lvl3pPr marL="1143000" indent="-228600" algn="l" rtl="0" fontAlgn="base">
              <a:spcBef>
                <a:spcPct val="20000"/>
              </a:spcBef>
              <a:spcAft>
                <a:spcPct val="0"/>
              </a:spcAft>
              <a:buClr>
                <a:srgbClr val="000000"/>
              </a:buClr>
              <a:buSzPct val="120000"/>
              <a:buFont typeface="Calibri" pitchFamily="34" charset="0"/>
              <a:buChar char="−"/>
              <a:defRPr sz="2000">
                <a:solidFill>
                  <a:srgbClr val="050523"/>
                </a:solidFill>
                <a:latin typeface="Gill Sans MT" panose="020B0502020104020203" pitchFamily="34" charset="77"/>
                <a:cs typeface="+mn-cs"/>
              </a:defRPr>
            </a:lvl3pPr>
            <a:lvl4pPr marL="16002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4pPr>
            <a:lvl5pPr marL="20574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5pPr>
            <a:lvl6pPr marL="25146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9pPr>
          </a:lstStyle>
          <a:p>
            <a:pPr marL="0" indent="0">
              <a:lnSpc>
                <a:spcPct val="200000"/>
              </a:lnSpc>
              <a:buFont typeface="Times" pitchFamily="18" charset="0"/>
              <a:buNone/>
            </a:pPr>
            <a:r>
              <a:rPr lang="en-US" sz="2800" kern="0" dirty="0">
                <a:latin typeface="Calibri" panose="020F0502020204030204" pitchFamily="34" charset="0"/>
                <a:cs typeface="Calibri" panose="020F0502020204030204" pitchFamily="34" charset="0"/>
              </a:rPr>
              <a:t>@</a:t>
            </a:r>
          </a:p>
        </p:txBody>
      </p:sp>
      <p:sp>
        <p:nvSpPr>
          <p:cNvPr id="57" name="Examples body">
            <a:extLst>
              <a:ext uri="{FF2B5EF4-FFF2-40B4-BE49-F238E27FC236}">
                <a16:creationId xmlns:a16="http://schemas.microsoft.com/office/drawing/2014/main" id="{DAE8D054-53EA-984D-A4A3-4F68284F995F}"/>
              </a:ext>
            </a:extLst>
          </p:cNvPr>
          <p:cNvSpPr txBox="1">
            <a:spLocks/>
          </p:cNvSpPr>
          <p:nvPr/>
        </p:nvSpPr>
        <p:spPr>
          <a:xfrm>
            <a:off x="4313139" y="859536"/>
            <a:ext cx="693655" cy="749808"/>
          </a:xfrm>
          <a:prstGeom prst="rect">
            <a:avLst/>
          </a:prstGeom>
        </p:spPr>
        <p:txBody>
          <a:bodyPr anchor="ctr"/>
          <a:lstStyle>
            <a:lvl1pPr marL="342900" indent="-342900" algn="l" rtl="0" fontAlgn="base">
              <a:spcBef>
                <a:spcPct val="20000"/>
              </a:spcBef>
              <a:spcAft>
                <a:spcPct val="0"/>
              </a:spcAft>
              <a:buClr>
                <a:srgbClr val="000000"/>
              </a:buClr>
              <a:buSzPct val="120000"/>
              <a:buFont typeface="Times" pitchFamily="18" charset="0"/>
              <a:buChar char="•"/>
              <a:defRPr sz="2400" b="0">
                <a:solidFill>
                  <a:srgbClr val="050523"/>
                </a:solidFill>
                <a:latin typeface="Gill Sans MT" panose="020B0502020104020203" pitchFamily="34" charset="77"/>
                <a:ea typeface="+mn-ea"/>
                <a:cs typeface="+mn-cs"/>
              </a:defRPr>
            </a:lvl1pPr>
            <a:lvl2pPr marL="742950" indent="-285750" algn="l" rtl="0" fontAlgn="base">
              <a:spcBef>
                <a:spcPct val="20000"/>
              </a:spcBef>
              <a:spcAft>
                <a:spcPct val="0"/>
              </a:spcAft>
              <a:buClr>
                <a:srgbClr val="000000"/>
              </a:buClr>
              <a:buSzPct val="120000"/>
              <a:buFont typeface="Times" pitchFamily="18" charset="0"/>
              <a:buChar char="•"/>
              <a:defRPr sz="2200">
                <a:solidFill>
                  <a:srgbClr val="050523"/>
                </a:solidFill>
                <a:latin typeface="Gill Sans MT" panose="020B0502020104020203" pitchFamily="34" charset="77"/>
                <a:cs typeface="+mn-cs"/>
              </a:defRPr>
            </a:lvl2pPr>
            <a:lvl3pPr marL="1143000" indent="-228600" algn="l" rtl="0" fontAlgn="base">
              <a:spcBef>
                <a:spcPct val="20000"/>
              </a:spcBef>
              <a:spcAft>
                <a:spcPct val="0"/>
              </a:spcAft>
              <a:buClr>
                <a:srgbClr val="000000"/>
              </a:buClr>
              <a:buSzPct val="120000"/>
              <a:buFont typeface="Calibri" pitchFamily="34" charset="0"/>
              <a:buChar char="−"/>
              <a:defRPr sz="2000">
                <a:solidFill>
                  <a:srgbClr val="050523"/>
                </a:solidFill>
                <a:latin typeface="Gill Sans MT" panose="020B0502020104020203" pitchFamily="34" charset="77"/>
                <a:cs typeface="+mn-cs"/>
              </a:defRPr>
            </a:lvl3pPr>
            <a:lvl4pPr marL="16002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4pPr>
            <a:lvl5pPr marL="20574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5pPr>
            <a:lvl6pPr marL="25146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9pPr>
          </a:lstStyle>
          <a:p>
            <a:pPr marL="0" indent="0">
              <a:lnSpc>
                <a:spcPct val="200000"/>
              </a:lnSpc>
              <a:buFont typeface="Times" pitchFamily="18" charset="0"/>
              <a:buNone/>
            </a:pPr>
            <a:r>
              <a:rPr lang="en-US" sz="2800" kern="0" dirty="0">
                <a:latin typeface="Calibri" panose="020F0502020204030204" pitchFamily="34" charset="0"/>
                <a:cs typeface="Calibri" panose="020F0502020204030204" pitchFamily="34" charset="0"/>
              </a:rPr>
              <a:t>\S+</a:t>
            </a:r>
          </a:p>
        </p:txBody>
      </p:sp>
      <p:sp>
        <p:nvSpPr>
          <p:cNvPr id="58" name="Examples body">
            <a:extLst>
              <a:ext uri="{FF2B5EF4-FFF2-40B4-BE49-F238E27FC236}">
                <a16:creationId xmlns:a16="http://schemas.microsoft.com/office/drawing/2014/main" id="{F6551568-61F3-8540-9CE7-825A6F1C57F6}"/>
              </a:ext>
            </a:extLst>
          </p:cNvPr>
          <p:cNvSpPr txBox="1">
            <a:spLocks/>
          </p:cNvSpPr>
          <p:nvPr/>
        </p:nvSpPr>
        <p:spPr>
          <a:xfrm>
            <a:off x="5980450" y="859536"/>
            <a:ext cx="693655" cy="749808"/>
          </a:xfrm>
          <a:prstGeom prst="rect">
            <a:avLst/>
          </a:prstGeom>
        </p:spPr>
        <p:txBody>
          <a:bodyPr anchor="ctr"/>
          <a:lstStyle>
            <a:lvl1pPr marL="342900" indent="-342900" algn="l" rtl="0" fontAlgn="base">
              <a:spcBef>
                <a:spcPct val="20000"/>
              </a:spcBef>
              <a:spcAft>
                <a:spcPct val="0"/>
              </a:spcAft>
              <a:buClr>
                <a:srgbClr val="000000"/>
              </a:buClr>
              <a:buSzPct val="120000"/>
              <a:buFont typeface="Times" pitchFamily="18" charset="0"/>
              <a:buChar char="•"/>
              <a:defRPr sz="2400" b="0">
                <a:solidFill>
                  <a:srgbClr val="050523"/>
                </a:solidFill>
                <a:latin typeface="Gill Sans MT" panose="020B0502020104020203" pitchFamily="34" charset="77"/>
                <a:ea typeface="+mn-ea"/>
                <a:cs typeface="+mn-cs"/>
              </a:defRPr>
            </a:lvl1pPr>
            <a:lvl2pPr marL="742950" indent="-285750" algn="l" rtl="0" fontAlgn="base">
              <a:spcBef>
                <a:spcPct val="20000"/>
              </a:spcBef>
              <a:spcAft>
                <a:spcPct val="0"/>
              </a:spcAft>
              <a:buClr>
                <a:srgbClr val="000000"/>
              </a:buClr>
              <a:buSzPct val="120000"/>
              <a:buFont typeface="Times" pitchFamily="18" charset="0"/>
              <a:buChar char="•"/>
              <a:defRPr sz="2200">
                <a:solidFill>
                  <a:srgbClr val="050523"/>
                </a:solidFill>
                <a:latin typeface="Gill Sans MT" panose="020B0502020104020203" pitchFamily="34" charset="77"/>
                <a:cs typeface="+mn-cs"/>
              </a:defRPr>
            </a:lvl2pPr>
            <a:lvl3pPr marL="1143000" indent="-228600" algn="l" rtl="0" fontAlgn="base">
              <a:spcBef>
                <a:spcPct val="20000"/>
              </a:spcBef>
              <a:spcAft>
                <a:spcPct val="0"/>
              </a:spcAft>
              <a:buClr>
                <a:srgbClr val="000000"/>
              </a:buClr>
              <a:buSzPct val="120000"/>
              <a:buFont typeface="Calibri" pitchFamily="34" charset="0"/>
              <a:buChar char="−"/>
              <a:defRPr sz="2000">
                <a:solidFill>
                  <a:srgbClr val="050523"/>
                </a:solidFill>
                <a:latin typeface="Gill Sans MT" panose="020B0502020104020203" pitchFamily="34" charset="77"/>
                <a:cs typeface="+mn-cs"/>
              </a:defRPr>
            </a:lvl3pPr>
            <a:lvl4pPr marL="16002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4pPr>
            <a:lvl5pPr marL="20574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5pPr>
            <a:lvl6pPr marL="25146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9pPr>
          </a:lstStyle>
          <a:p>
            <a:pPr marL="0" indent="0">
              <a:lnSpc>
                <a:spcPct val="200000"/>
              </a:lnSpc>
              <a:buFont typeface="Times" pitchFamily="18" charset="0"/>
              <a:buNone/>
            </a:pPr>
            <a:r>
              <a:rPr lang="en-US" sz="2800" kern="0" dirty="0">
                <a:latin typeface="Calibri" panose="020F0502020204030204" pitchFamily="34" charset="0"/>
                <a:cs typeface="Calibri" panose="020F0502020204030204" pitchFamily="34" charset="0"/>
              </a:rPr>
              <a:t>\. </a:t>
            </a:r>
          </a:p>
        </p:txBody>
      </p:sp>
      <p:sp>
        <p:nvSpPr>
          <p:cNvPr id="59" name="Examples body">
            <a:extLst>
              <a:ext uri="{FF2B5EF4-FFF2-40B4-BE49-F238E27FC236}">
                <a16:creationId xmlns:a16="http://schemas.microsoft.com/office/drawing/2014/main" id="{D0E7D333-BB54-B243-B9A5-015BB10EA6FB}"/>
              </a:ext>
            </a:extLst>
          </p:cNvPr>
          <p:cNvSpPr txBox="1">
            <a:spLocks/>
          </p:cNvSpPr>
          <p:nvPr/>
        </p:nvSpPr>
        <p:spPr>
          <a:xfrm>
            <a:off x="7393300" y="859536"/>
            <a:ext cx="824506" cy="749808"/>
          </a:xfrm>
          <a:prstGeom prst="rect">
            <a:avLst/>
          </a:prstGeom>
        </p:spPr>
        <p:txBody>
          <a:bodyPr anchor="ctr"/>
          <a:lstStyle>
            <a:lvl1pPr marL="342900" indent="-342900" algn="l" rtl="0" fontAlgn="base">
              <a:spcBef>
                <a:spcPct val="20000"/>
              </a:spcBef>
              <a:spcAft>
                <a:spcPct val="0"/>
              </a:spcAft>
              <a:buClr>
                <a:srgbClr val="000000"/>
              </a:buClr>
              <a:buSzPct val="120000"/>
              <a:buFont typeface="Times" pitchFamily="18" charset="0"/>
              <a:buChar char="•"/>
              <a:defRPr sz="2400" b="0">
                <a:solidFill>
                  <a:srgbClr val="050523"/>
                </a:solidFill>
                <a:latin typeface="Gill Sans MT" panose="020B0502020104020203" pitchFamily="34" charset="77"/>
                <a:ea typeface="+mn-ea"/>
                <a:cs typeface="+mn-cs"/>
              </a:defRPr>
            </a:lvl1pPr>
            <a:lvl2pPr marL="742950" indent="-285750" algn="l" rtl="0" fontAlgn="base">
              <a:spcBef>
                <a:spcPct val="20000"/>
              </a:spcBef>
              <a:spcAft>
                <a:spcPct val="0"/>
              </a:spcAft>
              <a:buClr>
                <a:srgbClr val="000000"/>
              </a:buClr>
              <a:buSzPct val="120000"/>
              <a:buFont typeface="Times" pitchFamily="18" charset="0"/>
              <a:buChar char="•"/>
              <a:defRPr sz="2200">
                <a:solidFill>
                  <a:srgbClr val="050523"/>
                </a:solidFill>
                <a:latin typeface="Gill Sans MT" panose="020B0502020104020203" pitchFamily="34" charset="77"/>
                <a:cs typeface="+mn-cs"/>
              </a:defRPr>
            </a:lvl2pPr>
            <a:lvl3pPr marL="1143000" indent="-228600" algn="l" rtl="0" fontAlgn="base">
              <a:spcBef>
                <a:spcPct val="20000"/>
              </a:spcBef>
              <a:spcAft>
                <a:spcPct val="0"/>
              </a:spcAft>
              <a:buClr>
                <a:srgbClr val="000000"/>
              </a:buClr>
              <a:buSzPct val="120000"/>
              <a:buFont typeface="Calibri" pitchFamily="34" charset="0"/>
              <a:buChar char="−"/>
              <a:defRPr sz="2000">
                <a:solidFill>
                  <a:srgbClr val="050523"/>
                </a:solidFill>
                <a:latin typeface="Gill Sans MT" panose="020B0502020104020203" pitchFamily="34" charset="77"/>
                <a:cs typeface="+mn-cs"/>
              </a:defRPr>
            </a:lvl3pPr>
            <a:lvl4pPr marL="16002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4pPr>
            <a:lvl5pPr marL="2057400" indent="-228600" algn="l" rtl="0" fontAlgn="base">
              <a:spcBef>
                <a:spcPct val="20000"/>
              </a:spcBef>
              <a:spcAft>
                <a:spcPct val="0"/>
              </a:spcAft>
              <a:buClr>
                <a:srgbClr val="000000"/>
              </a:buClr>
              <a:buSzPct val="120000"/>
              <a:buFont typeface="Times" pitchFamily="18" charset="0"/>
              <a:buChar char="•"/>
              <a:defRPr>
                <a:solidFill>
                  <a:srgbClr val="050523"/>
                </a:solidFill>
                <a:latin typeface="Gill Sans MT" panose="020B0502020104020203" pitchFamily="34" charset="77"/>
                <a:cs typeface="+mn-cs"/>
              </a:defRPr>
            </a:lvl5pPr>
            <a:lvl6pPr marL="25146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6pPr>
            <a:lvl7pPr marL="29718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7pPr>
            <a:lvl8pPr marL="34290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8pPr>
            <a:lvl9pPr marL="3886200" indent="-228600" algn="l" rtl="0" fontAlgn="base">
              <a:spcBef>
                <a:spcPct val="20000"/>
              </a:spcBef>
              <a:spcAft>
                <a:spcPct val="0"/>
              </a:spcAft>
              <a:buClr>
                <a:srgbClr val="000000"/>
              </a:buClr>
              <a:buSzPct val="120000"/>
              <a:buFont typeface="Times" pitchFamily="18" charset="0"/>
              <a:buChar char="•"/>
              <a:defRPr>
                <a:solidFill>
                  <a:srgbClr val="050523"/>
                </a:solidFill>
                <a:latin typeface="+mn-lt"/>
                <a:cs typeface="+mn-cs"/>
              </a:defRPr>
            </a:lvl9pPr>
          </a:lstStyle>
          <a:p>
            <a:pPr marL="0" indent="0">
              <a:lnSpc>
                <a:spcPct val="200000"/>
              </a:lnSpc>
              <a:buFont typeface="Times" pitchFamily="18" charset="0"/>
              <a:buNone/>
            </a:pPr>
            <a:r>
              <a:rPr lang="en-US" sz="2800" kern="0" dirty="0">
                <a:latin typeface="Calibri" panose="020F0502020204030204" pitchFamily="34" charset="0"/>
                <a:cs typeface="Calibri" panose="020F0502020204030204" pitchFamily="34" charset="0"/>
              </a:rPr>
              <a:t>\S+</a:t>
            </a:r>
          </a:p>
        </p:txBody>
      </p:sp>
      <p:sp>
        <p:nvSpPr>
          <p:cNvPr id="62" name="Rectangle 61">
            <a:extLst>
              <a:ext uri="{FF2B5EF4-FFF2-40B4-BE49-F238E27FC236}">
                <a16:creationId xmlns:a16="http://schemas.microsoft.com/office/drawing/2014/main" id="{1F6F8193-338F-164C-8E9D-E4F06D1065D5}"/>
              </a:ext>
            </a:extLst>
          </p:cNvPr>
          <p:cNvSpPr/>
          <p:nvPr/>
        </p:nvSpPr>
        <p:spPr>
          <a:xfrm>
            <a:off x="-13473" y="0"/>
            <a:ext cx="1537600" cy="294248"/>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[C&amp;S ‘16, M ‘19]</a:t>
            </a:r>
          </a:p>
        </p:txBody>
      </p:sp>
      <p:pic>
        <p:nvPicPr>
          <p:cNvPr id="63" name="Software">
            <a:extLst>
              <a:ext uri="{FF2B5EF4-FFF2-40B4-BE49-F238E27FC236}">
                <a16:creationId xmlns:a16="http://schemas.microsoft.com/office/drawing/2014/main" id="{1814B49E-F45C-844F-AB68-2F98D29A1611}"/>
              </a:ext>
            </a:extLst>
          </p:cNvPr>
          <p:cNvPicPr>
            <a:picLocks noChangeAspect="1"/>
          </p:cNvPicPr>
          <p:nvPr/>
        </p:nvPicPr>
        <p:blipFill>
          <a:blip r:embed="rId15" cstate="email">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16920" y="3141827"/>
            <a:ext cx="2106479" cy="2106479"/>
          </a:xfrm>
          <a:prstGeom prst="rect">
            <a:avLst/>
          </a:prstGeom>
        </p:spPr>
      </p:pic>
      <p:pic>
        <p:nvPicPr>
          <p:cNvPr id="64" name="Picture 63">
            <a:extLst>
              <a:ext uri="{FF2B5EF4-FFF2-40B4-BE49-F238E27FC236}">
                <a16:creationId xmlns:a16="http://schemas.microsoft.com/office/drawing/2014/main" id="{63570061-2607-0346-AB3E-DAD0A2A68785}"/>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418513" y="23993"/>
            <a:ext cx="715045" cy="324154"/>
          </a:xfrm>
          <a:prstGeom prst="rect">
            <a:avLst/>
          </a:prstGeom>
        </p:spPr>
      </p:pic>
      <p:sp>
        <p:nvSpPr>
          <p:cNvPr id="65" name="Rectangle 64">
            <a:extLst>
              <a:ext uri="{FF2B5EF4-FFF2-40B4-BE49-F238E27FC236}">
                <a16:creationId xmlns:a16="http://schemas.microsoft.com/office/drawing/2014/main" id="{9C3D21FF-6E46-9842-8F85-09657DBFA6ED}"/>
              </a:ext>
            </a:extLst>
          </p:cNvPr>
          <p:cNvSpPr/>
          <p:nvPr/>
        </p:nvSpPr>
        <p:spPr bwMode="auto">
          <a:xfrm>
            <a:off x="8355" y="5428953"/>
            <a:ext cx="288556" cy="5434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709374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4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5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8">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5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9">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5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0464" y="3775495"/>
            <a:ext cx="1689476" cy="168947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3557" y="3981812"/>
            <a:ext cx="2087479" cy="1276842"/>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8984" y="1306277"/>
            <a:ext cx="3010152" cy="817678"/>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69626" y="1250135"/>
            <a:ext cx="2051384" cy="929961"/>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41396" y="1017183"/>
            <a:ext cx="1638300" cy="1238250"/>
          </a:xfrm>
          <a:prstGeom prst="rect">
            <a:avLst/>
          </a:prstGeom>
        </p:spPr>
      </p:pic>
      <p:sp>
        <p:nvSpPr>
          <p:cNvPr id="2" name="Title 1">
            <a:extLst>
              <a:ext uri="{FF2B5EF4-FFF2-40B4-BE49-F238E27FC236}">
                <a16:creationId xmlns:a16="http://schemas.microsoft.com/office/drawing/2014/main" id="{C97BB3E9-A46B-0441-969A-E74B494B6A8F}"/>
              </a:ext>
            </a:extLst>
          </p:cNvPr>
          <p:cNvSpPr>
            <a:spLocks noGrp="1"/>
          </p:cNvSpPr>
          <p:nvPr>
            <p:ph type="title"/>
          </p:nvPr>
        </p:nvSpPr>
        <p:spPr/>
        <p:txBody>
          <a:bodyPr/>
          <a:lstStyle/>
          <a:p>
            <a:r>
              <a:rPr lang="en-US" dirty="0"/>
              <a:t>(ReDoS) Regexes Are Hard to Understand</a:t>
            </a:r>
            <a:endParaRPr lang="en-US" b="1" dirty="0"/>
          </a:p>
        </p:txBody>
      </p:sp>
      <p:sp>
        <p:nvSpPr>
          <p:cNvPr id="16" name="Rectangle 15">
            <a:extLst>
              <a:ext uri="{FF2B5EF4-FFF2-40B4-BE49-F238E27FC236}">
                <a16:creationId xmlns:a16="http://schemas.microsoft.com/office/drawing/2014/main" id="{A1F29C29-23F7-EE4C-85B7-CD02E9725A23}"/>
              </a:ext>
            </a:extLst>
          </p:cNvPr>
          <p:cNvSpPr/>
          <p:nvPr/>
        </p:nvSpPr>
        <p:spPr>
          <a:xfrm>
            <a:off x="1064375" y="2130664"/>
            <a:ext cx="2242922" cy="658642"/>
          </a:xfrm>
          <a:prstGeom prst="rect">
            <a:avLst/>
          </a:prstGeom>
        </p:spPr>
        <p:txBody>
          <a:bodyPr wrap="none">
            <a:spAutoFit/>
          </a:bodyPr>
          <a:lstStyle/>
          <a:p>
            <a:pPr>
              <a:lnSpc>
                <a:spcPct val="100000"/>
              </a:lnSpc>
              <a:spcBef>
                <a:spcPct val="30000"/>
              </a:spcBef>
              <a:buClrTx/>
              <a:buSzTx/>
              <a:defRPr/>
            </a:pPr>
            <a:r>
              <a:rPr kumimoji="1" lang="en-US" dirty="0"/>
              <a:t>/^(\+|-)?(\d+|(\d*\.\d*))?</a:t>
            </a:r>
          </a:p>
          <a:p>
            <a:pPr>
              <a:lnSpc>
                <a:spcPct val="100000"/>
              </a:lnSpc>
              <a:spcBef>
                <a:spcPct val="30000"/>
              </a:spcBef>
              <a:buClrTx/>
              <a:buSzTx/>
              <a:defRPr/>
            </a:pPr>
            <a:r>
              <a:rPr kumimoji="1" lang="en-US" dirty="0"/>
              <a:t> (</a:t>
            </a:r>
            <a:r>
              <a:rPr kumimoji="1" lang="en-US" dirty="0" err="1"/>
              <a:t>E|e</a:t>
            </a:r>
            <a:r>
              <a:rPr kumimoji="1" lang="en-US" dirty="0"/>
              <a:t>)?([-+])?(\d+)?$/</a:t>
            </a:r>
            <a:endParaRPr lang="en-US" dirty="0">
              <a:latin typeface="Calibri" panose="020F0502020204030204" pitchFamily="34" charset="0"/>
            </a:endParaRPr>
          </a:p>
        </p:txBody>
      </p:sp>
      <p:sp>
        <p:nvSpPr>
          <p:cNvPr id="17" name="Rectangle 16">
            <a:extLst>
              <a:ext uri="{FF2B5EF4-FFF2-40B4-BE49-F238E27FC236}">
                <a16:creationId xmlns:a16="http://schemas.microsoft.com/office/drawing/2014/main" id="{8CD5AB03-1F24-EA40-A51D-F524AE36D42C}"/>
              </a:ext>
            </a:extLst>
          </p:cNvPr>
          <p:cNvSpPr/>
          <p:nvPr/>
        </p:nvSpPr>
        <p:spPr>
          <a:xfrm>
            <a:off x="3660882" y="2255433"/>
            <a:ext cx="2543009" cy="1298817"/>
          </a:xfrm>
          <a:prstGeom prst="rect">
            <a:avLst/>
          </a:prstGeom>
        </p:spPr>
        <p:txBody>
          <a:bodyPr wrap="square">
            <a:spAutoFit/>
          </a:bodyPr>
          <a:lstStyle/>
          <a:p>
            <a:pPr>
              <a:lnSpc>
                <a:spcPct val="100000"/>
              </a:lnSpc>
              <a:spcBef>
                <a:spcPct val="30000"/>
              </a:spcBef>
              <a:buClrTx/>
              <a:buSzTx/>
              <a:defRPr/>
            </a:pPr>
            <a:r>
              <a:rPr lang="en-US" dirty="0"/>
              <a:t>/([^\=\*\s]+)(\*)?\s*\=\s*</a:t>
            </a:r>
          </a:p>
          <a:p>
            <a:pPr>
              <a:lnSpc>
                <a:spcPct val="100000"/>
              </a:lnSpc>
              <a:spcBef>
                <a:spcPct val="30000"/>
              </a:spcBef>
              <a:buClrTx/>
              <a:buSzTx/>
              <a:defRPr/>
            </a:pPr>
            <a:r>
              <a:rPr lang="en-US" dirty="0"/>
              <a:t> (?:([^;'"\s]+\'[\w]*\’</a:t>
            </a:r>
          </a:p>
          <a:p>
            <a:pPr>
              <a:lnSpc>
                <a:spcPct val="100000"/>
              </a:lnSpc>
              <a:spcBef>
                <a:spcPct val="30000"/>
              </a:spcBef>
              <a:buClrTx/>
              <a:buSzTx/>
              <a:defRPr/>
            </a:pPr>
            <a:r>
              <a:rPr lang="en-US" dirty="0"/>
              <a:t> [^;\s]+)|(?:\"([^"]*)\")|</a:t>
            </a:r>
          </a:p>
          <a:p>
            <a:pPr>
              <a:lnSpc>
                <a:spcPct val="100000"/>
              </a:lnSpc>
              <a:spcBef>
                <a:spcPct val="30000"/>
              </a:spcBef>
              <a:buClrTx/>
              <a:buSzTx/>
              <a:defRPr/>
            </a:pPr>
            <a:r>
              <a:rPr lang="en-US" dirty="0"/>
              <a:t> ([^;\s]*))(?:\s*(?:;\s*)|$)/</a:t>
            </a:r>
          </a:p>
        </p:txBody>
      </p:sp>
      <p:sp>
        <p:nvSpPr>
          <p:cNvPr id="18" name="Rectangle 17">
            <a:extLst>
              <a:ext uri="{FF2B5EF4-FFF2-40B4-BE49-F238E27FC236}">
                <a16:creationId xmlns:a16="http://schemas.microsoft.com/office/drawing/2014/main" id="{22AEF846-15BE-1A48-83F3-546041BB6E65}"/>
              </a:ext>
            </a:extLst>
          </p:cNvPr>
          <p:cNvSpPr/>
          <p:nvPr/>
        </p:nvSpPr>
        <p:spPr>
          <a:xfrm>
            <a:off x="6053418" y="2297542"/>
            <a:ext cx="3323609" cy="781752"/>
          </a:xfrm>
          <a:prstGeom prst="rect">
            <a:avLst/>
          </a:prstGeom>
        </p:spPr>
        <p:txBody>
          <a:bodyPr wrap="square">
            <a:spAutoFit/>
          </a:bodyPr>
          <a:lstStyle/>
          <a:p>
            <a:pPr marL="342900" indent="-342900">
              <a:buFont typeface="+mj-lt"/>
              <a:buAutoNum type="arabicPeriod"/>
            </a:pPr>
            <a:r>
              <a:rPr lang="en-US" dirty="0"/>
              <a:t>/^\S+@\S+\.\S+$/</a:t>
            </a:r>
          </a:p>
          <a:p>
            <a:pPr marL="342900" indent="-342900">
              <a:buFont typeface="+mj-lt"/>
              <a:buAutoNum type="arabicPeriod"/>
            </a:pPr>
            <a:r>
              <a:rPr lang="en-US" dirty="0"/>
              <a:t>/^(.*?)([.,:;!]+)$/</a:t>
            </a:r>
          </a:p>
          <a:p>
            <a:pPr marL="342900" indent="-342900">
              <a:buFont typeface="+mj-lt"/>
              <a:buAutoNum type="arabicPeriod"/>
            </a:pPr>
            <a:r>
              <a:rPr lang="en-US" dirty="0"/>
              <a:t>/&lt;(\/)?([^ ]+?)(?</a:t>
            </a:r>
            <a:r>
              <a:rPr lang="en-US" dirty="0">
                <a:sym typeface="Wingdings" panose="05000000000000000000" pitchFamily="2" charset="2"/>
              </a:rPr>
              <a:t>:(\s*\/)| .*?)?&gt;/</a:t>
            </a:r>
            <a:endParaRPr lang="en-US" dirty="0"/>
          </a:p>
        </p:txBody>
      </p:sp>
      <p:sp>
        <p:nvSpPr>
          <p:cNvPr id="19" name="Rectangle 18">
            <a:extLst>
              <a:ext uri="{FF2B5EF4-FFF2-40B4-BE49-F238E27FC236}">
                <a16:creationId xmlns:a16="http://schemas.microsoft.com/office/drawing/2014/main" id="{B1EF7F6D-30A1-A145-BF74-3C943AF1DA1C}"/>
              </a:ext>
            </a:extLst>
          </p:cNvPr>
          <p:cNvSpPr/>
          <p:nvPr/>
        </p:nvSpPr>
        <p:spPr>
          <a:xfrm>
            <a:off x="6515767" y="5464971"/>
            <a:ext cx="2628233" cy="978729"/>
          </a:xfrm>
          <a:prstGeom prst="rect">
            <a:avLst/>
          </a:prstGeom>
        </p:spPr>
        <p:txBody>
          <a:bodyPr wrap="square">
            <a:spAutoFit/>
          </a:bodyPr>
          <a:lstStyle/>
          <a:p>
            <a:pPr marL="228600" indent="-228600">
              <a:lnSpc>
                <a:spcPct val="100000"/>
              </a:lnSpc>
              <a:spcBef>
                <a:spcPct val="30000"/>
              </a:spcBef>
              <a:buClrTx/>
              <a:buSzTx/>
              <a:buFont typeface="+mj-lt"/>
              <a:buAutoNum type="arabicPeriod"/>
              <a:defRPr/>
            </a:pPr>
            <a:r>
              <a:rPr kumimoji="1" lang="en-US" dirty="0"/>
              <a:t>/\+OK.*(&lt;[^&gt;]+&gt;)/</a:t>
            </a:r>
          </a:p>
          <a:p>
            <a:pPr marL="228600" indent="-228600">
              <a:lnSpc>
                <a:spcPct val="100000"/>
              </a:lnSpc>
              <a:spcBef>
                <a:spcPct val="30000"/>
              </a:spcBef>
              <a:buClrTx/>
              <a:buSzTx/>
              <a:buFont typeface="+mj-lt"/>
              <a:buAutoNum type="arabicPeriod"/>
              <a:defRPr/>
            </a:pPr>
            <a:r>
              <a:rPr kumimoji="1" lang="en-US" dirty="0"/>
              <a:t>/\s*#?\s*$/</a:t>
            </a:r>
          </a:p>
          <a:p>
            <a:pPr marL="228600" indent="-228600">
              <a:lnSpc>
                <a:spcPct val="100000"/>
              </a:lnSpc>
              <a:spcBef>
                <a:spcPct val="30000"/>
              </a:spcBef>
              <a:buClrTx/>
              <a:buSzTx/>
              <a:buFont typeface="+mj-lt"/>
              <a:buAutoNum type="arabicPeriod"/>
              <a:defRPr/>
            </a:pPr>
            <a:r>
              <a:rPr kumimoji="1" lang="en-US" dirty="0"/>
              <a:t>/^\s*/\*\s*(.+?)\s*\*/\s*$/</a:t>
            </a:r>
          </a:p>
        </p:txBody>
      </p:sp>
      <p:sp>
        <p:nvSpPr>
          <p:cNvPr id="20" name="Rectangle 19">
            <a:extLst>
              <a:ext uri="{FF2B5EF4-FFF2-40B4-BE49-F238E27FC236}">
                <a16:creationId xmlns:a16="http://schemas.microsoft.com/office/drawing/2014/main" id="{8E518B83-E687-8340-B6C3-4E4923E1773E}"/>
              </a:ext>
            </a:extLst>
          </p:cNvPr>
          <p:cNvSpPr/>
          <p:nvPr/>
        </p:nvSpPr>
        <p:spPr>
          <a:xfrm>
            <a:off x="83156" y="5349164"/>
            <a:ext cx="5642750" cy="658642"/>
          </a:xfrm>
          <a:prstGeom prst="rect">
            <a:avLst/>
          </a:prstGeom>
        </p:spPr>
        <p:txBody>
          <a:bodyPr wrap="square">
            <a:spAutoFit/>
          </a:bodyPr>
          <a:lstStyle/>
          <a:p>
            <a:pPr marL="228600" indent="-228600">
              <a:lnSpc>
                <a:spcPct val="100000"/>
              </a:lnSpc>
              <a:spcBef>
                <a:spcPct val="30000"/>
              </a:spcBef>
              <a:buClrTx/>
              <a:buSzTx/>
              <a:buFont typeface="+mj-lt"/>
              <a:buAutoNum type="arabicPeriod"/>
              <a:defRPr/>
            </a:pPr>
            <a:r>
              <a:rPr kumimoji="1" lang="en-US" dirty="0"/>
              <a:t>/^([\\s\\S]*?)((?:\\.{1,2}|[^\\\\\\/]+?|)(\\.[^.\\/\\\\]*|))(?:[\\\\\\/]*)$/</a:t>
            </a:r>
          </a:p>
          <a:p>
            <a:pPr marL="228600" indent="-228600">
              <a:lnSpc>
                <a:spcPct val="100000"/>
              </a:lnSpc>
              <a:spcBef>
                <a:spcPct val="30000"/>
              </a:spcBef>
              <a:buClrTx/>
              <a:buSzTx/>
              <a:buFont typeface="+mj-lt"/>
              <a:buAutoNum type="arabicPeriod"/>
              <a:defRPr/>
            </a:pPr>
            <a:r>
              <a:rPr kumimoji="1" lang="en-US" dirty="0"/>
              <a:t>/^(\\/?|)([\\s\\S]*?)((?:\\.{1,2}|[^\\/]+?|(\\.[^.\\/]*|))(?:[\\/]*)$/</a:t>
            </a:r>
          </a:p>
        </p:txBody>
      </p:sp>
      <p:sp>
        <p:nvSpPr>
          <p:cNvPr id="21" name="TextBox 20">
            <a:extLst>
              <a:ext uri="{FF2B5EF4-FFF2-40B4-BE49-F238E27FC236}">
                <a16:creationId xmlns:a16="http://schemas.microsoft.com/office/drawing/2014/main" id="{D2B241C7-CE02-0D4C-8643-F72411BA7924}"/>
              </a:ext>
            </a:extLst>
          </p:cNvPr>
          <p:cNvSpPr txBox="1"/>
          <p:nvPr/>
        </p:nvSpPr>
        <p:spPr>
          <a:xfrm>
            <a:off x="7683610" y="284496"/>
            <a:ext cx="1392369" cy="363176"/>
          </a:xfrm>
          <a:prstGeom prst="rect">
            <a:avLst/>
          </a:prstGeom>
          <a:noFill/>
        </p:spPr>
        <p:txBody>
          <a:bodyPr wrap="none" rtlCol="0">
            <a:spAutoFit/>
          </a:bodyPr>
          <a:lstStyle/>
          <a:p>
            <a:r>
              <a:rPr lang="en-US" sz="2200" dirty="0">
                <a:latin typeface="Gill Sans MT" panose="020B0502020104020203" pitchFamily="34" charset="77"/>
              </a:rPr>
              <a:t>[CWS ‘17]</a:t>
            </a:r>
          </a:p>
        </p:txBody>
      </p:sp>
    </p:spTree>
    <p:extLst>
      <p:ext uri="{BB962C8B-B14F-4D97-AF65-F5344CB8AC3E}">
        <p14:creationId xmlns:p14="http://schemas.microsoft.com/office/powerpoint/2010/main" val="414363885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360355D-6FF1-6147-9BEF-F9CDCE5B31BE}"/>
              </a:ext>
            </a:extLst>
          </p:cNvPr>
          <p:cNvSpPr>
            <a:spLocks noGrp="1"/>
          </p:cNvSpPr>
          <p:nvPr>
            <p:ph type="body" idx="1"/>
          </p:nvPr>
        </p:nvSpPr>
        <p:spPr/>
        <p:txBody>
          <a:bodyPr/>
          <a:lstStyle/>
          <a:p>
            <a:r>
              <a:rPr lang="en-US" dirty="0"/>
              <a:t>Historic</a:t>
            </a:r>
          </a:p>
        </p:txBody>
      </p:sp>
      <p:sp>
        <p:nvSpPr>
          <p:cNvPr id="2" name="Content Placeholder 1">
            <a:extLst>
              <a:ext uri="{FF2B5EF4-FFF2-40B4-BE49-F238E27FC236}">
                <a16:creationId xmlns:a16="http://schemas.microsoft.com/office/drawing/2014/main" id="{8BEEDCDF-9764-8B48-A445-275F7BB2AC17}"/>
              </a:ext>
            </a:extLst>
          </p:cNvPr>
          <p:cNvSpPr>
            <a:spLocks noGrp="1"/>
          </p:cNvSpPr>
          <p:nvPr>
            <p:ph sz="half" idx="2"/>
          </p:nvPr>
        </p:nvSpPr>
        <p:spPr>
          <a:xfrm>
            <a:off x="457199" y="1898417"/>
            <a:ext cx="3783497" cy="3951288"/>
          </a:xfrm>
        </p:spPr>
        <p:txBody>
          <a:bodyPr/>
          <a:lstStyle/>
          <a:p>
            <a:pPr marL="0" indent="0">
              <a:buNone/>
            </a:pPr>
            <a:endParaRPr lang="en-US" sz="2800" b="1" dirty="0"/>
          </a:p>
          <a:p>
            <a:pPr marL="0" indent="0">
              <a:buNone/>
            </a:pPr>
            <a:r>
              <a:rPr lang="en-US" sz="2800" dirty="0"/>
              <a:t>Study all ReDoS reports in CVE and </a:t>
            </a:r>
            <a:r>
              <a:rPr lang="en-US" sz="2800" dirty="0" err="1"/>
              <a:t>Snyk.io</a:t>
            </a:r>
            <a:r>
              <a:rPr lang="en-US" sz="2800" dirty="0"/>
              <a:t> DBs</a:t>
            </a:r>
          </a:p>
        </p:txBody>
      </p:sp>
      <p:sp>
        <p:nvSpPr>
          <p:cNvPr id="6" name="Text Placeholder 5">
            <a:extLst>
              <a:ext uri="{FF2B5EF4-FFF2-40B4-BE49-F238E27FC236}">
                <a16:creationId xmlns:a16="http://schemas.microsoft.com/office/drawing/2014/main" id="{EEE03C31-750A-8846-9E06-13226D60938B}"/>
              </a:ext>
            </a:extLst>
          </p:cNvPr>
          <p:cNvSpPr>
            <a:spLocks noGrp="1"/>
          </p:cNvSpPr>
          <p:nvPr>
            <p:ph type="body" sz="quarter" idx="3"/>
          </p:nvPr>
        </p:nvSpPr>
        <p:spPr>
          <a:xfrm>
            <a:off x="4432993" y="1258655"/>
            <a:ext cx="4041775" cy="639762"/>
          </a:xfrm>
        </p:spPr>
        <p:txBody>
          <a:bodyPr/>
          <a:lstStyle/>
          <a:p>
            <a:r>
              <a:rPr lang="en-US" dirty="0"/>
              <a:t>Disclosures &amp; Fixes</a:t>
            </a:r>
          </a:p>
        </p:txBody>
      </p:sp>
      <p:sp>
        <p:nvSpPr>
          <p:cNvPr id="7" name="Content Placeholder 6">
            <a:extLst>
              <a:ext uri="{FF2B5EF4-FFF2-40B4-BE49-F238E27FC236}">
                <a16:creationId xmlns:a16="http://schemas.microsoft.com/office/drawing/2014/main" id="{6C085D1D-5423-1A45-906C-CE4ACB7A32EA}"/>
              </a:ext>
            </a:extLst>
          </p:cNvPr>
          <p:cNvSpPr>
            <a:spLocks noGrp="1"/>
          </p:cNvSpPr>
          <p:nvPr>
            <p:ph sz="quarter" idx="4"/>
          </p:nvPr>
        </p:nvSpPr>
        <p:spPr>
          <a:xfrm>
            <a:off x="4432993" y="1898417"/>
            <a:ext cx="4671253" cy="3951288"/>
          </a:xfrm>
        </p:spPr>
        <p:txBody>
          <a:bodyPr/>
          <a:lstStyle/>
          <a:p>
            <a:pPr marL="0" indent="0">
              <a:buNone/>
            </a:pPr>
            <a:endParaRPr lang="en-US" sz="2800" dirty="0"/>
          </a:p>
          <a:p>
            <a:pPr marL="0" indent="0">
              <a:buNone/>
            </a:pPr>
            <a:r>
              <a:rPr lang="en-US" sz="2800" i="1" dirty="0"/>
              <a:t>“What do developers prefer when they know all the fix strategies?”</a:t>
            </a:r>
          </a:p>
          <a:p>
            <a:pPr marL="0" indent="0">
              <a:buNone/>
            </a:pPr>
            <a:endParaRPr lang="en-US" sz="2800" dirty="0"/>
          </a:p>
          <a:p>
            <a:pPr marL="0" indent="0">
              <a:buNone/>
            </a:pPr>
            <a:r>
              <a:rPr lang="en-US" sz="2800" dirty="0"/>
              <a:t>Email 284 module maintainers</a:t>
            </a:r>
          </a:p>
          <a:p>
            <a:r>
              <a:rPr lang="en-US" sz="2800" dirty="0"/>
              <a:t>Vulnerability disclosure</a:t>
            </a:r>
          </a:p>
          <a:p>
            <a:r>
              <a:rPr lang="en-US" sz="2800" dirty="0"/>
              <a:t>Fix strategies</a:t>
            </a:r>
          </a:p>
        </p:txBody>
      </p:sp>
      <p:sp>
        <p:nvSpPr>
          <p:cNvPr id="3" name="Title 2">
            <a:extLst>
              <a:ext uri="{FF2B5EF4-FFF2-40B4-BE49-F238E27FC236}">
                <a16:creationId xmlns:a16="http://schemas.microsoft.com/office/drawing/2014/main" id="{E7A9A544-4BD4-3E49-A117-C81EC8A9BF7B}"/>
              </a:ext>
            </a:extLst>
          </p:cNvPr>
          <p:cNvSpPr>
            <a:spLocks noGrp="1"/>
          </p:cNvSpPr>
          <p:nvPr>
            <p:ph type="title"/>
          </p:nvPr>
        </p:nvSpPr>
        <p:spPr/>
        <p:txBody>
          <a:bodyPr/>
          <a:lstStyle/>
          <a:p>
            <a:r>
              <a:rPr lang="en-US" dirty="0"/>
              <a:t>Methodology</a:t>
            </a:r>
          </a:p>
        </p:txBody>
      </p:sp>
    </p:spTree>
    <p:extLst>
      <p:ext uri="{BB962C8B-B14F-4D97-AF65-F5344CB8AC3E}">
        <p14:creationId xmlns:p14="http://schemas.microsoft.com/office/powerpoint/2010/main" val="3764344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build="p"/>
      <p:bldP spid="6" grpId="0" build="p"/>
      <p:bldP spid="7"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7148" y="1029499"/>
            <a:ext cx="8557768" cy="5710073"/>
          </a:xfrm>
        </p:spPr>
        <p:txBody>
          <a:bodyPr/>
          <a:lstStyle/>
          <a:p>
            <a:pPr marL="0" indent="0">
              <a:buNone/>
            </a:pPr>
            <a:r>
              <a:rPr lang="en-US" b="1" dirty="0"/>
              <a:t>Original</a:t>
            </a:r>
            <a:r>
              <a:rPr lang="en-US" dirty="0"/>
              <a:t>	/^\S+@\S+\.\S+$/		</a:t>
            </a:r>
            <a:endParaRPr lang="en-US" b="1" dirty="0">
              <a:sym typeface="Wingdings" panose="05000000000000000000" pitchFamily="2" charset="2"/>
            </a:endParaRPr>
          </a:p>
          <a:p>
            <a:pPr marL="0" indent="0">
              <a:buNone/>
            </a:pPr>
            <a:endParaRPr lang="en-US" b="1" u="sng" dirty="0">
              <a:sym typeface="Wingdings" panose="05000000000000000000" pitchFamily="2" charset="2"/>
            </a:endParaRPr>
          </a:p>
          <a:p>
            <a:pPr marL="0" indent="0">
              <a:buNone/>
            </a:pPr>
            <a:r>
              <a:rPr lang="en-US" sz="2800" b="1" dirty="0">
                <a:sym typeface="Wingdings" panose="05000000000000000000" pitchFamily="2" charset="2"/>
              </a:rPr>
              <a:t>Fix strategies</a:t>
            </a:r>
          </a:p>
          <a:p>
            <a:pPr marL="400050" lvl="1" indent="0">
              <a:buNone/>
            </a:pPr>
            <a:r>
              <a:rPr lang="en-US" sz="2400" b="1" dirty="0">
                <a:sym typeface="Wingdings" panose="05000000000000000000" pitchFamily="2" charset="2"/>
              </a:rPr>
              <a:t>Trim</a:t>
            </a:r>
            <a:r>
              <a:rPr lang="en-US" dirty="0">
                <a:sym typeface="Wingdings" panose="05000000000000000000" pitchFamily="2" charset="2"/>
              </a:rPr>
              <a:t>	TRUNCATE(input, 1000)</a:t>
            </a:r>
          </a:p>
          <a:p>
            <a:pPr marL="400050" lvl="1" indent="0">
              <a:buNone/>
            </a:pPr>
            <a:endParaRPr lang="en-US" b="1" dirty="0">
              <a:sym typeface="Wingdings" panose="05000000000000000000" pitchFamily="2" charset="2"/>
            </a:endParaRPr>
          </a:p>
          <a:p>
            <a:pPr marL="400050" lvl="1" indent="0">
              <a:buNone/>
            </a:pPr>
            <a:r>
              <a:rPr lang="en-US" sz="2400" b="1" dirty="0">
                <a:sym typeface="Wingdings" panose="05000000000000000000" pitchFamily="2" charset="2"/>
              </a:rPr>
              <a:t>Revise</a:t>
            </a:r>
            <a:r>
              <a:rPr lang="en-US" dirty="0">
                <a:sym typeface="Wingdings" panose="05000000000000000000" pitchFamily="2" charset="2"/>
              </a:rPr>
              <a:t>	/^[^@]+@([^\.@]+\.)+$/	</a:t>
            </a:r>
            <a:endParaRPr lang="en-US" b="1" dirty="0">
              <a:sym typeface="Wingdings" panose="05000000000000000000" pitchFamily="2" charset="2"/>
            </a:endParaRPr>
          </a:p>
          <a:p>
            <a:pPr marL="0" indent="0">
              <a:buNone/>
            </a:pPr>
            <a:endParaRPr lang="en-US" b="1" dirty="0">
              <a:sym typeface="Wingdings" panose="05000000000000000000" pitchFamily="2" charset="2"/>
            </a:endParaRPr>
          </a:p>
          <a:p>
            <a:pPr marL="400050" lvl="1" indent="0">
              <a:buNone/>
            </a:pPr>
            <a:r>
              <a:rPr lang="en-US" sz="2400" b="1" dirty="0">
                <a:sym typeface="Wingdings" panose="05000000000000000000" pitchFamily="2" charset="2"/>
              </a:rPr>
              <a:t>Replace*</a:t>
            </a:r>
            <a:r>
              <a:rPr lang="en-US" sz="2400" dirty="0">
                <a:sym typeface="Wingdings" panose="05000000000000000000" pitchFamily="2" charset="2"/>
              </a:rPr>
              <a:t> (</a:t>
            </a:r>
            <a:r>
              <a:rPr lang="en-US" dirty="0">
                <a:sym typeface="Wingdings" panose="05000000000000000000" pitchFamily="2" charset="2"/>
              </a:rPr>
              <a:t>Custom parser)</a:t>
            </a:r>
          </a:p>
          <a:p>
            <a:pPr lvl="1"/>
            <a:r>
              <a:rPr lang="en-US" dirty="0">
                <a:sym typeface="Wingdings" panose="05000000000000000000" pitchFamily="2" charset="2"/>
              </a:rPr>
              <a:t>Exactly one @, somewhere in the middle of the string</a:t>
            </a:r>
          </a:p>
          <a:p>
            <a:pPr lvl="1"/>
            <a:r>
              <a:rPr lang="en-US" dirty="0">
                <a:sym typeface="Wingdings" panose="05000000000000000000" pitchFamily="2" charset="2"/>
              </a:rPr>
              <a:t>A ‘.’ to the right of the @</a:t>
            </a:r>
          </a:p>
          <a:p>
            <a:pPr lvl="2"/>
            <a:r>
              <a:rPr lang="en-US" dirty="0">
                <a:sym typeface="Wingdings" panose="05000000000000000000" pitchFamily="2" charset="2"/>
              </a:rPr>
              <a:t>But not immediately to the right</a:t>
            </a:r>
            <a:endParaRPr lang="en-US" dirty="0"/>
          </a:p>
        </p:txBody>
      </p:sp>
      <p:sp>
        <p:nvSpPr>
          <p:cNvPr id="3" name="Title 2"/>
          <p:cNvSpPr>
            <a:spLocks noGrp="1"/>
          </p:cNvSpPr>
          <p:nvPr>
            <p:ph type="title"/>
          </p:nvPr>
        </p:nvSpPr>
        <p:spPr>
          <a:xfrm>
            <a:off x="277148" y="118428"/>
            <a:ext cx="8437361" cy="638175"/>
          </a:xfrm>
        </p:spPr>
        <p:txBody>
          <a:bodyPr/>
          <a:lstStyle/>
          <a:p>
            <a:r>
              <a:rPr lang="en-US" dirty="0"/>
              <a:t>Fix Strategies For </a:t>
            </a:r>
            <a:r>
              <a:rPr lang="en-US" dirty="0" err="1"/>
              <a:t>RedoS</a:t>
            </a:r>
            <a:r>
              <a:rPr lang="en-US" dirty="0"/>
              <a:t> Regexes</a:t>
            </a:r>
          </a:p>
        </p:txBody>
      </p:sp>
      <p:pic>
        <p:nvPicPr>
          <p:cNvPr id="4" name="Picture 2" descr="Image result for email">
            <a:extLst>
              <a:ext uri="{FF2B5EF4-FFF2-40B4-BE49-F238E27FC236}">
                <a16:creationId xmlns:a16="http://schemas.microsoft.com/office/drawing/2014/main" id="{0CF23170-850A-6446-98D7-75243C1978B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3987" y="1029499"/>
            <a:ext cx="646128" cy="4883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email">
            <a:extLst>
              <a:ext uri="{FF2B5EF4-FFF2-40B4-BE49-F238E27FC236}">
                <a16:creationId xmlns:a16="http://schemas.microsoft.com/office/drawing/2014/main" id="{296E6251-CE05-5E4F-80F9-065B047C78D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0115" y="3286562"/>
            <a:ext cx="646128" cy="48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026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6AAE05-0032-7D4F-9092-1628C868BC87}"/>
              </a:ext>
            </a:extLst>
          </p:cNvPr>
          <p:cNvSpPr>
            <a:spLocks noGrp="1"/>
          </p:cNvSpPr>
          <p:nvPr>
            <p:ph type="title"/>
          </p:nvPr>
        </p:nvSpPr>
        <p:spPr>
          <a:xfrm>
            <a:off x="277148" y="118428"/>
            <a:ext cx="8354234" cy="638175"/>
          </a:xfrm>
        </p:spPr>
        <p:txBody>
          <a:bodyPr/>
          <a:lstStyle/>
          <a:p>
            <a:r>
              <a:rPr lang="en-US" dirty="0"/>
              <a:t>Fix strategies and correctness</a:t>
            </a:r>
            <a:endParaRPr lang="en-US" b="1" dirty="0"/>
          </a:p>
        </p:txBody>
      </p:sp>
      <p:graphicFrame>
        <p:nvGraphicFramePr>
          <p:cNvPr id="4" name="Chart 3">
            <a:extLst>
              <a:ext uri="{FF2B5EF4-FFF2-40B4-BE49-F238E27FC236}">
                <a16:creationId xmlns:a16="http://schemas.microsoft.com/office/drawing/2014/main" id="{D084AE5F-AE3D-924B-86AA-0A58640E02F3}"/>
              </a:ext>
            </a:extLst>
          </p:cNvPr>
          <p:cNvGraphicFramePr>
            <a:graphicFrameLocks/>
          </p:cNvGraphicFramePr>
          <p:nvPr/>
        </p:nvGraphicFramePr>
        <p:xfrm>
          <a:off x="388646" y="1357744"/>
          <a:ext cx="4041648" cy="50153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074215B9-F56B-8B4C-9551-83D45E63EA2E}"/>
              </a:ext>
            </a:extLst>
          </p:cNvPr>
          <p:cNvGraphicFramePr>
            <a:graphicFrameLocks/>
          </p:cNvGraphicFramePr>
          <p:nvPr/>
        </p:nvGraphicFramePr>
        <p:xfrm>
          <a:off x="4987636" y="1355250"/>
          <a:ext cx="4042493" cy="501534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D9DAEB5D-DEDE-EB40-AA80-9FDF122AFF16}"/>
              </a:ext>
            </a:extLst>
          </p:cNvPr>
          <p:cNvSpPr txBox="1"/>
          <p:nvPr/>
        </p:nvSpPr>
        <p:spPr>
          <a:xfrm>
            <a:off x="3167536" y="6235846"/>
            <a:ext cx="1977657" cy="496161"/>
          </a:xfrm>
          <a:prstGeom prst="rect">
            <a:avLst/>
          </a:prstGeom>
          <a:noFill/>
        </p:spPr>
        <p:txBody>
          <a:bodyPr wrap="none" rtlCol="0">
            <a:spAutoFit/>
          </a:bodyPr>
          <a:lstStyle/>
          <a:p>
            <a:r>
              <a:rPr lang="en-US" sz="3200" dirty="0">
                <a:latin typeface="Calibri" panose="020F0502020204030204" pitchFamily="34" charset="0"/>
              </a:rPr>
              <a:t>2 incorrect</a:t>
            </a:r>
          </a:p>
        </p:txBody>
      </p:sp>
      <p:sp>
        <p:nvSpPr>
          <p:cNvPr id="7" name="TextBox 6">
            <a:extLst>
              <a:ext uri="{FF2B5EF4-FFF2-40B4-BE49-F238E27FC236}">
                <a16:creationId xmlns:a16="http://schemas.microsoft.com/office/drawing/2014/main" id="{E22161A3-C586-F849-8D27-87432BFCE301}"/>
              </a:ext>
            </a:extLst>
          </p:cNvPr>
          <p:cNvSpPr txBox="1"/>
          <p:nvPr/>
        </p:nvSpPr>
        <p:spPr>
          <a:xfrm>
            <a:off x="431813" y="6235847"/>
            <a:ext cx="1977657" cy="496161"/>
          </a:xfrm>
          <a:prstGeom prst="rect">
            <a:avLst/>
          </a:prstGeom>
          <a:noFill/>
        </p:spPr>
        <p:txBody>
          <a:bodyPr wrap="none" rtlCol="0">
            <a:spAutoFit/>
          </a:bodyPr>
          <a:lstStyle/>
          <a:p>
            <a:r>
              <a:rPr lang="en-US" sz="3200" dirty="0">
                <a:latin typeface="Calibri" panose="020F0502020204030204" pitchFamily="34" charset="0"/>
              </a:rPr>
              <a:t>1 incorrect</a:t>
            </a:r>
          </a:p>
        </p:txBody>
      </p:sp>
      <p:cxnSp>
        <p:nvCxnSpPr>
          <p:cNvPr id="15" name="Straight Arrow Connector 14">
            <a:extLst>
              <a:ext uri="{FF2B5EF4-FFF2-40B4-BE49-F238E27FC236}">
                <a16:creationId xmlns:a16="http://schemas.microsoft.com/office/drawing/2014/main" id="{F9DAD73C-9DA7-744B-A33B-A119E01F563A}"/>
              </a:ext>
            </a:extLst>
          </p:cNvPr>
          <p:cNvCxnSpPr/>
          <p:nvPr/>
        </p:nvCxnSpPr>
        <p:spPr bwMode="auto">
          <a:xfrm>
            <a:off x="2008909" y="3862923"/>
            <a:ext cx="4059382" cy="792204"/>
          </a:xfrm>
          <a:prstGeom prst="straightConnector1">
            <a:avLst/>
          </a:prstGeom>
          <a:noFill/>
          <a:ln w="25400" cap="flat" cmpd="sng" algn="ctr">
            <a:solidFill>
              <a:schemeClr val="tx1"/>
            </a:solidFill>
            <a:prstDash val="solid"/>
            <a:round/>
            <a:headEnd type="triangle"/>
            <a:tailEnd type="triangle"/>
          </a:ln>
          <a:effectLst/>
        </p:spPr>
      </p:cxnSp>
      <p:sp>
        <p:nvSpPr>
          <p:cNvPr id="17" name="Line Callout 2 (No Border) 16">
            <a:extLst>
              <a:ext uri="{FF2B5EF4-FFF2-40B4-BE49-F238E27FC236}">
                <a16:creationId xmlns:a16="http://schemas.microsoft.com/office/drawing/2014/main" id="{50AA3AA0-FB74-F744-8D19-8E2A456B210A}"/>
              </a:ext>
            </a:extLst>
          </p:cNvPr>
          <p:cNvSpPr/>
          <p:nvPr/>
        </p:nvSpPr>
        <p:spPr bwMode="auto">
          <a:xfrm>
            <a:off x="1201289" y="5066677"/>
            <a:ext cx="1072542" cy="867157"/>
          </a:xfrm>
          <a:prstGeom prst="callout2">
            <a:avLst>
              <a:gd name="adj1" fmla="val -46756"/>
              <a:gd name="adj2" fmla="val 23961"/>
              <a:gd name="adj3" fmla="val 13957"/>
              <a:gd name="adj4" fmla="val -34752"/>
              <a:gd name="adj5" fmla="val 125282"/>
              <a:gd name="adj6" fmla="val -49250"/>
            </a:avLst>
          </a:prstGeom>
          <a:noFill/>
          <a:ln w="25400"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8" name="Line Callout 2 (No Border) 17">
            <a:extLst>
              <a:ext uri="{FF2B5EF4-FFF2-40B4-BE49-F238E27FC236}">
                <a16:creationId xmlns:a16="http://schemas.microsoft.com/office/drawing/2014/main" id="{0C45F5DD-6CF3-2D4E-BAB2-CF8F58424E28}"/>
              </a:ext>
            </a:extLst>
          </p:cNvPr>
          <p:cNvSpPr/>
          <p:nvPr/>
        </p:nvSpPr>
        <p:spPr bwMode="auto">
          <a:xfrm>
            <a:off x="3650964" y="5163352"/>
            <a:ext cx="1072542" cy="867157"/>
          </a:xfrm>
          <a:prstGeom prst="callout2">
            <a:avLst>
              <a:gd name="adj1" fmla="val -57940"/>
              <a:gd name="adj2" fmla="val -57419"/>
              <a:gd name="adj3" fmla="val -3618"/>
              <a:gd name="adj4" fmla="val 29835"/>
              <a:gd name="adj5" fmla="val 115696"/>
              <a:gd name="adj6" fmla="val 46339"/>
            </a:avLst>
          </a:prstGeom>
          <a:noFill/>
          <a:ln w="25400"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pic>
        <p:nvPicPr>
          <p:cNvPr id="20" name="Picture 12" descr="Image result for red x">
            <a:extLst>
              <a:ext uri="{FF2B5EF4-FFF2-40B4-BE49-F238E27FC236}">
                <a16:creationId xmlns:a16="http://schemas.microsoft.com/office/drawing/2014/main" id="{8FF08F96-D876-3145-BA37-CE4AAF578D3C}"/>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3556" b="99556" l="1778" r="96000">
                        <a14:foregroundMark x1="6222" y1="82222" x2="6222" y2="82222"/>
                        <a14:foregroundMark x1="6222" y1="82222" x2="6222" y2="82222"/>
                        <a14:foregroundMark x1="2222" y1="83556" x2="2222" y2="83556"/>
                        <a14:foregroundMark x1="14222" y1="96000" x2="14222" y2="96000"/>
                        <a14:foregroundMark x1="13778" y1="99556" x2="13778" y2="99556"/>
                        <a14:foregroundMark x1="92889" y1="16889" x2="92889" y2="16889"/>
                        <a14:foregroundMark x1="94667" y1="13333" x2="94667" y2="13333"/>
                        <a14:foregroundMark x1="96000" y1="12444" x2="96000" y2="12444"/>
                        <a14:foregroundMark x1="86667" y1="7111" x2="86667" y2="7111"/>
                        <a14:foregroundMark x1="29778" y1="3556" x2="29778" y2="3556"/>
                      </a14:backgroundRemoval>
                    </a14:imgEffect>
                  </a14:imgLayer>
                </a14:imgProps>
              </a:ext>
              <a:ext uri="{28A0092B-C50C-407E-A947-70E740481C1C}">
                <a14:useLocalDpi xmlns:a14="http://schemas.microsoft.com/office/drawing/2010/main"/>
              </a:ext>
            </a:extLst>
          </a:blip>
          <a:srcRect/>
          <a:stretch>
            <a:fillRect/>
          </a:stretch>
        </p:blipFill>
        <p:spPr bwMode="auto">
          <a:xfrm>
            <a:off x="2466996" y="6175004"/>
            <a:ext cx="643013" cy="64301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96E12362-C515-AD42-B8AF-AB588E7404D1}"/>
              </a:ext>
            </a:extLst>
          </p:cNvPr>
          <p:cNvSpPr/>
          <p:nvPr/>
        </p:nvSpPr>
        <p:spPr>
          <a:xfrm>
            <a:off x="5702535" y="6241043"/>
            <a:ext cx="2186817" cy="496161"/>
          </a:xfrm>
          <a:prstGeom prst="rect">
            <a:avLst/>
          </a:prstGeom>
        </p:spPr>
        <p:txBody>
          <a:bodyPr wrap="none">
            <a:spAutoFit/>
          </a:bodyPr>
          <a:lstStyle/>
          <a:p>
            <a:r>
              <a:rPr lang="en-US" sz="3200" dirty="0">
                <a:latin typeface="Calibri" panose="020F0502020204030204" pitchFamily="34" charset="0"/>
              </a:rPr>
              <a:t>“All correct”</a:t>
            </a:r>
          </a:p>
        </p:txBody>
      </p:sp>
      <p:pic>
        <p:nvPicPr>
          <p:cNvPr id="13" name="Picture 10" descr="Image result for green check mark">
            <a:extLst>
              <a:ext uri="{FF2B5EF4-FFF2-40B4-BE49-F238E27FC236}">
                <a16:creationId xmlns:a16="http://schemas.microsoft.com/office/drawing/2014/main" id="{3480DB4B-AD2D-B149-BC8C-5DB67078832B}"/>
              </a:ext>
            </a:extLst>
          </p:cNvPr>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6222" b="92889" l="4889" r="95111">
                        <a14:foregroundMark x1="5333" y1="57333" x2="5333" y2="57333"/>
                        <a14:foregroundMark x1="22222" y1="92889" x2="22222" y2="92889"/>
                        <a14:foregroundMark x1="90222" y1="10222" x2="90222" y2="10222"/>
                        <a14:foregroundMark x1="95111" y1="6222" x2="95111" y2="6222"/>
                      </a14:backgroundRemoval>
                    </a14:imgEffect>
                  </a14:imgLayer>
                </a14:imgProps>
              </a:ext>
              <a:ext uri="{28A0092B-C50C-407E-A947-70E740481C1C}">
                <a14:useLocalDpi xmlns:a14="http://schemas.microsoft.com/office/drawing/2010/main"/>
              </a:ext>
            </a:extLst>
          </a:blip>
          <a:srcRect/>
          <a:stretch>
            <a:fillRect/>
          </a:stretch>
        </p:blipFill>
        <p:spPr bwMode="auto">
          <a:xfrm>
            <a:off x="7889352" y="6053455"/>
            <a:ext cx="657091" cy="65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696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15"/>
                                        </p:tgtEl>
                                        <p:attrNameLst>
                                          <p:attrName>style.opacity</p:attrName>
                                        </p:attrNameLst>
                                      </p:cBhvr>
                                      <p:to>
                                        <p:strVal val="0.5"/>
                                      </p:to>
                                    </p:set>
                                    <p:animEffect filter="image" prLst="opacity: 0.5">
                                      <p:cBhvr rctx="IE">
                                        <p:cTn id="15" dur="indefinite"/>
                                        <p:tgtEl>
                                          <p:spTgt spid="15"/>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P spid="7" grpId="0"/>
      <p:bldP spid="17" grpId="0" animBg="1"/>
      <p:bldP spid="18" grpId="0" animBg="1"/>
      <p:bldP spid="2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32E81-2549-CC45-9FFA-E18FA8629851}"/>
              </a:ext>
            </a:extLst>
          </p:cNvPr>
          <p:cNvSpPr>
            <a:spLocks noGrp="1"/>
          </p:cNvSpPr>
          <p:nvPr>
            <p:ph type="title"/>
          </p:nvPr>
        </p:nvSpPr>
        <p:spPr>
          <a:xfrm>
            <a:off x="685800" y="2747963"/>
            <a:ext cx="7772400" cy="1804159"/>
          </a:xfrm>
        </p:spPr>
        <p:txBody>
          <a:bodyPr/>
          <a:lstStyle/>
          <a:p>
            <a:r>
              <a:rPr lang="en-US" dirty="0"/>
              <a:t>Impact</a:t>
            </a:r>
            <a:br>
              <a:rPr lang="en-US" dirty="0"/>
            </a:br>
            <a:br>
              <a:rPr lang="en-US" dirty="0"/>
            </a:br>
            <a:r>
              <a:rPr lang="en-US" i="1" dirty="0"/>
              <a:t>Generalizability</a:t>
            </a:r>
          </a:p>
        </p:txBody>
      </p:sp>
    </p:spTree>
    <p:extLst>
      <p:ext uri="{BB962C8B-B14F-4D97-AF65-F5344CB8AC3E}">
        <p14:creationId xmlns:p14="http://schemas.microsoft.com/office/powerpoint/2010/main" val="205132630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D23813-785E-B043-8AFB-4215555E321A}"/>
              </a:ext>
            </a:extLst>
          </p:cNvPr>
          <p:cNvSpPr>
            <a:spLocks noGrp="1"/>
          </p:cNvSpPr>
          <p:nvPr>
            <p:ph type="title"/>
          </p:nvPr>
        </p:nvSpPr>
        <p:spPr/>
        <p:txBody>
          <a:bodyPr/>
          <a:lstStyle/>
          <a:p>
            <a:r>
              <a:rPr lang="en-US" dirty="0"/>
              <a:t>Generalizability concerns in prior work</a:t>
            </a:r>
          </a:p>
        </p:txBody>
      </p:sp>
      <p:sp>
        <p:nvSpPr>
          <p:cNvPr id="4" name="Content Placeholder 3"/>
          <p:cNvSpPr>
            <a:spLocks noGrp="1"/>
          </p:cNvSpPr>
          <p:nvPr>
            <p:ph idx="1"/>
          </p:nvPr>
        </p:nvSpPr>
        <p:spPr>
          <a:xfrm>
            <a:off x="277148" y="1039960"/>
            <a:ext cx="8557768" cy="5699612"/>
          </a:xfrm>
        </p:spPr>
        <p:txBody>
          <a:bodyPr/>
          <a:lstStyle/>
          <a:p>
            <a:pPr>
              <a:lnSpc>
                <a:spcPct val="150000"/>
              </a:lnSpc>
            </a:pPr>
            <a:r>
              <a:rPr lang="en-US" sz="3200" dirty="0"/>
              <a:t>Widely used…</a:t>
            </a:r>
          </a:p>
          <a:p>
            <a:pPr>
              <a:lnSpc>
                <a:spcPct val="150000"/>
              </a:lnSpc>
            </a:pPr>
            <a:r>
              <a:rPr lang="en-US" sz="3200" dirty="0"/>
              <a:t>  …for many purposes</a:t>
            </a:r>
          </a:p>
          <a:p>
            <a:pPr>
              <a:lnSpc>
                <a:spcPct val="150000"/>
              </a:lnSpc>
            </a:pPr>
            <a:r>
              <a:rPr lang="en-US" sz="3600" dirty="0"/>
              <a:t>Varying feature use</a:t>
            </a:r>
          </a:p>
          <a:p>
            <a:pPr>
              <a:lnSpc>
                <a:spcPct val="150000"/>
              </a:lnSpc>
            </a:pPr>
            <a:r>
              <a:rPr lang="en-US" sz="3600" dirty="0"/>
              <a:t>Under-tested</a:t>
            </a:r>
          </a:p>
          <a:p>
            <a:pPr>
              <a:lnSpc>
                <a:spcPct val="150000"/>
              </a:lnSpc>
            </a:pPr>
            <a:r>
              <a:rPr lang="en-US" sz="3600" dirty="0"/>
              <a:t>Security vulnerability</a:t>
            </a:r>
          </a:p>
        </p:txBody>
      </p:sp>
      <p:sp>
        <p:nvSpPr>
          <p:cNvPr id="5" name="TextBox 4">
            <a:extLst>
              <a:ext uri="{FF2B5EF4-FFF2-40B4-BE49-F238E27FC236}">
                <a16:creationId xmlns:a16="http://schemas.microsoft.com/office/drawing/2014/main" id="{84C5E4C4-1634-194E-A903-C0F97A7E9EB5}"/>
              </a:ext>
            </a:extLst>
          </p:cNvPr>
          <p:cNvSpPr txBox="1"/>
          <p:nvPr/>
        </p:nvSpPr>
        <p:spPr>
          <a:xfrm>
            <a:off x="2926967" y="1051220"/>
            <a:ext cx="1387880" cy="445635"/>
          </a:xfrm>
          <a:prstGeom prst="rect">
            <a:avLst/>
          </a:prstGeom>
          <a:noFill/>
        </p:spPr>
        <p:txBody>
          <a:bodyPr wrap="none" rtlCol="0">
            <a:spAutoFit/>
          </a:bodyPr>
          <a:lstStyle/>
          <a:p>
            <a:r>
              <a:rPr lang="en-US" sz="2800" i="1" dirty="0">
                <a:latin typeface="Calibri" panose="020F0502020204030204" pitchFamily="34" charset="0"/>
              </a:rPr>
              <a:t>ISSTA’16</a:t>
            </a:r>
          </a:p>
        </p:txBody>
      </p:sp>
      <p:sp>
        <p:nvSpPr>
          <p:cNvPr id="2" name="Rectangle 1">
            <a:extLst>
              <a:ext uri="{FF2B5EF4-FFF2-40B4-BE49-F238E27FC236}">
                <a16:creationId xmlns:a16="http://schemas.microsoft.com/office/drawing/2014/main" id="{6F2D48BF-8162-7A4A-9983-F2578ED998B1}"/>
              </a:ext>
            </a:extLst>
          </p:cNvPr>
          <p:cNvSpPr/>
          <p:nvPr/>
        </p:nvSpPr>
        <p:spPr>
          <a:xfrm>
            <a:off x="3854622" y="1786030"/>
            <a:ext cx="1402820" cy="445635"/>
          </a:xfrm>
          <a:prstGeom prst="rect">
            <a:avLst/>
          </a:prstGeom>
        </p:spPr>
        <p:txBody>
          <a:bodyPr wrap="none">
            <a:spAutoFit/>
          </a:bodyPr>
          <a:lstStyle/>
          <a:p>
            <a:r>
              <a:rPr lang="en-US" sz="2800" i="1" dirty="0">
                <a:latin typeface="Calibri" panose="020F0502020204030204" pitchFamily="34" charset="0"/>
              </a:rPr>
              <a:t>FSE’18 a</a:t>
            </a:r>
          </a:p>
        </p:txBody>
      </p:sp>
      <p:sp>
        <p:nvSpPr>
          <p:cNvPr id="6" name="Rectangle 5">
            <a:extLst>
              <a:ext uri="{FF2B5EF4-FFF2-40B4-BE49-F238E27FC236}">
                <a16:creationId xmlns:a16="http://schemas.microsoft.com/office/drawing/2014/main" id="{E6C41247-8AC9-2446-8E72-E64EC02062BC}"/>
              </a:ext>
            </a:extLst>
          </p:cNvPr>
          <p:cNvSpPr/>
          <p:nvPr/>
        </p:nvSpPr>
        <p:spPr>
          <a:xfrm>
            <a:off x="3587432" y="2716108"/>
            <a:ext cx="1387880" cy="445635"/>
          </a:xfrm>
          <a:prstGeom prst="rect">
            <a:avLst/>
          </a:prstGeom>
        </p:spPr>
        <p:txBody>
          <a:bodyPr wrap="none">
            <a:spAutoFit/>
          </a:bodyPr>
          <a:lstStyle/>
          <a:p>
            <a:r>
              <a:rPr lang="en-US" sz="2800" i="1" dirty="0">
                <a:latin typeface="Calibri" panose="020F0502020204030204" pitchFamily="34" charset="0"/>
              </a:rPr>
              <a:t>ISSTA’16</a:t>
            </a:r>
          </a:p>
        </p:txBody>
      </p:sp>
      <p:sp>
        <p:nvSpPr>
          <p:cNvPr id="7" name="Rectangle 6">
            <a:extLst>
              <a:ext uri="{FF2B5EF4-FFF2-40B4-BE49-F238E27FC236}">
                <a16:creationId xmlns:a16="http://schemas.microsoft.com/office/drawing/2014/main" id="{38ABC5AF-1058-1945-8125-6D113D6AC211}"/>
              </a:ext>
            </a:extLst>
          </p:cNvPr>
          <p:cNvSpPr/>
          <p:nvPr/>
        </p:nvSpPr>
        <p:spPr>
          <a:xfrm>
            <a:off x="2679127" y="3601736"/>
            <a:ext cx="1402820" cy="445635"/>
          </a:xfrm>
          <a:prstGeom prst="rect">
            <a:avLst/>
          </a:prstGeom>
        </p:spPr>
        <p:txBody>
          <a:bodyPr wrap="none">
            <a:spAutoFit/>
          </a:bodyPr>
          <a:lstStyle/>
          <a:p>
            <a:r>
              <a:rPr lang="en-US" sz="2800" i="1" dirty="0">
                <a:latin typeface="Calibri" panose="020F0502020204030204" pitchFamily="34" charset="0"/>
              </a:rPr>
              <a:t>FSE’18 b</a:t>
            </a:r>
          </a:p>
        </p:txBody>
      </p:sp>
      <p:sp>
        <p:nvSpPr>
          <p:cNvPr id="8" name="Rectangle 7">
            <a:extLst>
              <a:ext uri="{FF2B5EF4-FFF2-40B4-BE49-F238E27FC236}">
                <a16:creationId xmlns:a16="http://schemas.microsoft.com/office/drawing/2014/main" id="{DD8DB104-F772-904A-A824-51A96B811A81}"/>
              </a:ext>
            </a:extLst>
          </p:cNvPr>
          <p:cNvSpPr/>
          <p:nvPr/>
        </p:nvSpPr>
        <p:spPr>
          <a:xfrm>
            <a:off x="4659923" y="4617057"/>
            <a:ext cx="1136721" cy="445635"/>
          </a:xfrm>
          <a:prstGeom prst="rect">
            <a:avLst/>
          </a:prstGeom>
        </p:spPr>
        <p:txBody>
          <a:bodyPr wrap="none">
            <a:spAutoFit/>
          </a:bodyPr>
          <a:lstStyle/>
          <a:p>
            <a:r>
              <a:rPr lang="en-US" sz="2800" i="1" dirty="0">
                <a:latin typeface="Calibri" panose="020F0502020204030204" pitchFamily="34" charset="0"/>
              </a:rPr>
              <a:t>FSE’19</a:t>
            </a:r>
          </a:p>
        </p:txBody>
      </p:sp>
      <p:sp>
        <p:nvSpPr>
          <p:cNvPr id="9" name="Rectangle 8">
            <a:extLst>
              <a:ext uri="{FF2B5EF4-FFF2-40B4-BE49-F238E27FC236}">
                <a16:creationId xmlns:a16="http://schemas.microsoft.com/office/drawing/2014/main" id="{EB21D4D6-D859-B34F-8060-1EE3FF39B08B}"/>
              </a:ext>
            </a:extLst>
          </p:cNvPr>
          <p:cNvSpPr/>
          <p:nvPr/>
        </p:nvSpPr>
        <p:spPr>
          <a:xfrm>
            <a:off x="4844683" y="2733755"/>
            <a:ext cx="1617751" cy="442878"/>
          </a:xfrm>
          <a:prstGeom prst="rect">
            <a:avLst/>
          </a:prstGeom>
        </p:spPr>
        <p:txBody>
          <a:bodyPr wrap="none">
            <a:spAutoFit/>
          </a:bodyPr>
          <a:lstStyle/>
          <a:p>
            <a:r>
              <a:rPr lang="en-US" sz="2800" i="1" dirty="0">
                <a:latin typeface="Calibri" panose="020F0502020204030204" pitchFamily="34" charset="0"/>
                <a:sym typeface="Wingdings" pitchFamily="2" charset="2"/>
              </a:rPr>
              <a:t> ASE’17</a:t>
            </a:r>
            <a:endParaRPr lang="en-US" sz="2800" i="1" dirty="0">
              <a:latin typeface="Calibri" panose="020F0502020204030204" pitchFamily="34" charset="0"/>
            </a:endParaRPr>
          </a:p>
        </p:txBody>
      </p:sp>
      <p:sp>
        <p:nvSpPr>
          <p:cNvPr id="10" name="Rectangle 9">
            <a:extLst>
              <a:ext uri="{FF2B5EF4-FFF2-40B4-BE49-F238E27FC236}">
                <a16:creationId xmlns:a16="http://schemas.microsoft.com/office/drawing/2014/main" id="{AC4B4B71-5271-DF4C-A6D9-FDAC4E916982}"/>
              </a:ext>
            </a:extLst>
          </p:cNvPr>
          <p:cNvSpPr/>
          <p:nvPr/>
        </p:nvSpPr>
        <p:spPr>
          <a:xfrm>
            <a:off x="3919044" y="3606358"/>
            <a:ext cx="2042226" cy="442878"/>
          </a:xfrm>
          <a:prstGeom prst="rect">
            <a:avLst/>
          </a:prstGeom>
        </p:spPr>
        <p:txBody>
          <a:bodyPr wrap="none">
            <a:spAutoFit/>
          </a:bodyPr>
          <a:lstStyle/>
          <a:p>
            <a:r>
              <a:rPr lang="en-US" sz="2800" i="1" dirty="0">
                <a:latin typeface="Calibri" panose="020F0502020204030204" pitchFamily="34" charset="0"/>
                <a:sym typeface="Wingdings" pitchFamily="2" charset="2"/>
              </a:rPr>
              <a:t> SANER’19</a:t>
            </a:r>
            <a:endParaRPr lang="en-US" sz="2800" i="1" dirty="0">
              <a:latin typeface="Calibri" panose="020F0502020204030204" pitchFamily="34" charset="0"/>
            </a:endParaRPr>
          </a:p>
        </p:txBody>
      </p:sp>
      <p:pic>
        <p:nvPicPr>
          <p:cNvPr id="12" name="Picture 11">
            <a:extLst>
              <a:ext uri="{FF2B5EF4-FFF2-40B4-BE49-F238E27FC236}">
                <a16:creationId xmlns:a16="http://schemas.microsoft.com/office/drawing/2014/main" id="{D0E00069-C5D5-804E-826F-7E18B0E952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80580" y="1786603"/>
            <a:ext cx="782499" cy="380488"/>
          </a:xfrm>
          <a:prstGeom prst="rect">
            <a:avLst/>
          </a:prstGeom>
        </p:spPr>
      </p:pic>
      <p:pic>
        <p:nvPicPr>
          <p:cNvPr id="13" name="Picture 12">
            <a:extLst>
              <a:ext uri="{FF2B5EF4-FFF2-40B4-BE49-F238E27FC236}">
                <a16:creationId xmlns:a16="http://schemas.microsoft.com/office/drawing/2014/main" id="{C53B0578-E0E0-E549-A714-03F6B9B7F8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96546" y="4647696"/>
            <a:ext cx="782499" cy="380488"/>
          </a:xfrm>
          <a:prstGeom prst="rect">
            <a:avLst/>
          </a:prstGeom>
        </p:spPr>
      </p:pic>
      <p:pic>
        <p:nvPicPr>
          <p:cNvPr id="11" name="Picture 10">
            <a:extLst>
              <a:ext uri="{FF2B5EF4-FFF2-40B4-BE49-F238E27FC236}">
                <a16:creationId xmlns:a16="http://schemas.microsoft.com/office/drawing/2014/main" id="{7CC216D2-AD9A-464D-A286-9665046455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31851" y="931079"/>
            <a:ext cx="501164" cy="597131"/>
          </a:xfrm>
          <a:prstGeom prst="rect">
            <a:avLst/>
          </a:prstGeom>
        </p:spPr>
      </p:pic>
      <p:pic>
        <p:nvPicPr>
          <p:cNvPr id="15" name="Picture 14">
            <a:extLst>
              <a:ext uri="{FF2B5EF4-FFF2-40B4-BE49-F238E27FC236}">
                <a16:creationId xmlns:a16="http://schemas.microsoft.com/office/drawing/2014/main" id="{A9170CA3-287A-0C42-8A34-40DEEB8969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15940" y="2640359"/>
            <a:ext cx="501164" cy="597131"/>
          </a:xfrm>
          <a:prstGeom prst="rect">
            <a:avLst/>
          </a:prstGeom>
        </p:spPr>
      </p:pic>
      <p:pic>
        <p:nvPicPr>
          <p:cNvPr id="16" name="Picture 15">
            <a:extLst>
              <a:ext uri="{FF2B5EF4-FFF2-40B4-BE49-F238E27FC236}">
                <a16:creationId xmlns:a16="http://schemas.microsoft.com/office/drawing/2014/main" id="{3081ABE1-DB3C-2441-AF7F-B6370F3323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14776" y="3525987"/>
            <a:ext cx="501164" cy="597131"/>
          </a:xfrm>
          <a:prstGeom prst="rect">
            <a:avLst/>
          </a:prstGeom>
        </p:spPr>
      </p:pic>
      <p:sp>
        <p:nvSpPr>
          <p:cNvPr id="19" name="Rectangle 18">
            <a:extLst>
              <a:ext uri="{FF2B5EF4-FFF2-40B4-BE49-F238E27FC236}">
                <a16:creationId xmlns:a16="http://schemas.microsoft.com/office/drawing/2014/main" id="{6EBBDBAE-126D-ED48-A1B0-06F243C3854E}"/>
              </a:ext>
            </a:extLst>
          </p:cNvPr>
          <p:cNvSpPr/>
          <p:nvPr/>
        </p:nvSpPr>
        <p:spPr>
          <a:xfrm>
            <a:off x="4737276" y="906861"/>
            <a:ext cx="4454780" cy="683264"/>
          </a:xfrm>
          <a:prstGeom prst="rect">
            <a:avLst/>
          </a:prstGeom>
        </p:spPr>
        <p:txBody>
          <a:bodyPr wrap="square">
            <a:spAutoFit/>
          </a:bodyPr>
          <a:lstStyle/>
          <a:p>
            <a:pPr algn="ctr"/>
            <a:r>
              <a:rPr lang="en-US" sz="2400" i="1" dirty="0"/>
              <a:t>“These results may not generalize to other languages.”</a:t>
            </a:r>
          </a:p>
        </p:txBody>
      </p:sp>
      <p:sp>
        <p:nvSpPr>
          <p:cNvPr id="20" name="Rectangle 19">
            <a:extLst>
              <a:ext uri="{FF2B5EF4-FFF2-40B4-BE49-F238E27FC236}">
                <a16:creationId xmlns:a16="http://schemas.microsoft.com/office/drawing/2014/main" id="{4FEE0878-EF19-E24B-A8DB-96BE3BE45797}"/>
              </a:ext>
            </a:extLst>
          </p:cNvPr>
          <p:cNvSpPr/>
          <p:nvPr/>
        </p:nvSpPr>
        <p:spPr>
          <a:xfrm>
            <a:off x="5928015" y="1693108"/>
            <a:ext cx="3241803" cy="978729"/>
          </a:xfrm>
          <a:prstGeom prst="rect">
            <a:avLst/>
          </a:prstGeom>
        </p:spPr>
        <p:txBody>
          <a:bodyPr wrap="square">
            <a:spAutoFit/>
          </a:bodyPr>
          <a:lstStyle/>
          <a:p>
            <a:pPr algn="ctr"/>
            <a:r>
              <a:rPr lang="en-US" sz="2400" i="1" dirty="0"/>
              <a:t>“unknown whether our findings will hold for other languages”</a:t>
            </a:r>
          </a:p>
        </p:txBody>
      </p:sp>
      <p:sp>
        <p:nvSpPr>
          <p:cNvPr id="21" name="Rectangle 20">
            <a:extLst>
              <a:ext uri="{FF2B5EF4-FFF2-40B4-BE49-F238E27FC236}">
                <a16:creationId xmlns:a16="http://schemas.microsoft.com/office/drawing/2014/main" id="{12360B2F-6BE6-6845-B4FA-B4F1D6101872}"/>
              </a:ext>
            </a:extLst>
          </p:cNvPr>
          <p:cNvSpPr/>
          <p:nvPr/>
        </p:nvSpPr>
        <p:spPr>
          <a:xfrm>
            <a:off x="6118439" y="3505547"/>
            <a:ext cx="3241803" cy="683264"/>
          </a:xfrm>
          <a:prstGeom prst="rect">
            <a:avLst/>
          </a:prstGeom>
        </p:spPr>
        <p:txBody>
          <a:bodyPr wrap="square">
            <a:spAutoFit/>
          </a:bodyPr>
          <a:lstStyle/>
          <a:p>
            <a:pPr algn="ctr"/>
            <a:r>
              <a:rPr lang="en-US" sz="2400" i="1" dirty="0"/>
              <a:t>“﻿The regexes reflect one language”</a:t>
            </a:r>
          </a:p>
        </p:txBody>
      </p:sp>
    </p:spTree>
    <p:extLst>
      <p:ext uri="{BB962C8B-B14F-4D97-AF65-F5344CB8AC3E}">
        <p14:creationId xmlns:p14="http://schemas.microsoft.com/office/powerpoint/2010/main" val="26024240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9" presetClass="emph" presetSubtype="0" grpId="1" nodeType="clickEffect">
                                  <p:stCondLst>
                                    <p:cond delay="0"/>
                                  </p:stCondLst>
                                  <p:childTnLst>
                                    <p:set>
                                      <p:cBhvr>
                                        <p:cTn id="50" dur="indefinite"/>
                                        <p:tgtEl>
                                          <p:spTgt spid="5"/>
                                        </p:tgtEl>
                                        <p:attrNameLst>
                                          <p:attrName>style.opacity</p:attrName>
                                        </p:attrNameLst>
                                      </p:cBhvr>
                                      <p:to>
                                        <p:strVal val="0.5"/>
                                      </p:to>
                                    </p:set>
                                    <p:animEffect filter="image" prLst="opacity: 0.5">
                                      <p:cBhvr rctx="IE">
                                        <p:cTn id="51" dur="indefinite"/>
                                        <p:tgtEl>
                                          <p:spTgt spid="5"/>
                                        </p:tgtEl>
                                      </p:cBhvr>
                                    </p:animEffect>
                                  </p:childTnLst>
                                </p:cTn>
                              </p:par>
                              <p:par>
                                <p:cTn id="52" presetID="9" presetClass="emph" presetSubtype="0" grpId="1" nodeType="withEffect">
                                  <p:stCondLst>
                                    <p:cond delay="0"/>
                                  </p:stCondLst>
                                  <p:childTnLst>
                                    <p:set>
                                      <p:cBhvr>
                                        <p:cTn id="53" dur="indefinite"/>
                                        <p:tgtEl>
                                          <p:spTgt spid="2"/>
                                        </p:tgtEl>
                                        <p:attrNameLst>
                                          <p:attrName>style.opacity</p:attrName>
                                        </p:attrNameLst>
                                      </p:cBhvr>
                                      <p:to>
                                        <p:strVal val="0.5"/>
                                      </p:to>
                                    </p:set>
                                    <p:animEffect filter="image" prLst="opacity: 0.5">
                                      <p:cBhvr rctx="IE">
                                        <p:cTn id="54" dur="indefinite"/>
                                        <p:tgtEl>
                                          <p:spTgt spid="2"/>
                                        </p:tgtEl>
                                      </p:cBhvr>
                                    </p:animEffect>
                                  </p:childTnLst>
                                </p:cTn>
                              </p:par>
                              <p:par>
                                <p:cTn id="55" presetID="9" presetClass="emph" presetSubtype="0" grpId="1" nodeType="withEffect">
                                  <p:stCondLst>
                                    <p:cond delay="0"/>
                                  </p:stCondLst>
                                  <p:childTnLst>
                                    <p:set>
                                      <p:cBhvr>
                                        <p:cTn id="56" dur="indefinite"/>
                                        <p:tgtEl>
                                          <p:spTgt spid="6"/>
                                        </p:tgtEl>
                                        <p:attrNameLst>
                                          <p:attrName>style.opacity</p:attrName>
                                        </p:attrNameLst>
                                      </p:cBhvr>
                                      <p:to>
                                        <p:strVal val="0.5"/>
                                      </p:to>
                                    </p:set>
                                    <p:animEffect filter="image" prLst="opacity: 0.5">
                                      <p:cBhvr rctx="IE">
                                        <p:cTn id="57" dur="indefinite"/>
                                        <p:tgtEl>
                                          <p:spTgt spid="6"/>
                                        </p:tgtEl>
                                      </p:cBhvr>
                                    </p:animEffect>
                                  </p:childTnLst>
                                </p:cTn>
                              </p:par>
                              <p:par>
                                <p:cTn id="58" presetID="9" presetClass="emph" presetSubtype="0" grpId="1" nodeType="withEffect">
                                  <p:stCondLst>
                                    <p:cond delay="0"/>
                                  </p:stCondLst>
                                  <p:childTnLst>
                                    <p:set>
                                      <p:cBhvr>
                                        <p:cTn id="59" dur="indefinite"/>
                                        <p:tgtEl>
                                          <p:spTgt spid="7"/>
                                        </p:tgtEl>
                                        <p:attrNameLst>
                                          <p:attrName>style.opacity</p:attrName>
                                        </p:attrNameLst>
                                      </p:cBhvr>
                                      <p:to>
                                        <p:strVal val="0.5"/>
                                      </p:to>
                                    </p:set>
                                    <p:animEffect filter="image" prLst="opacity: 0.5">
                                      <p:cBhvr rctx="IE">
                                        <p:cTn id="60" dur="indefinite"/>
                                        <p:tgtEl>
                                          <p:spTgt spid="7"/>
                                        </p:tgtEl>
                                      </p:cBhvr>
                                    </p:animEffect>
                                  </p:childTnLst>
                                </p:cTn>
                              </p:par>
                              <p:par>
                                <p:cTn id="61" presetID="9" presetClass="emph" presetSubtype="0" grpId="1" nodeType="withEffect">
                                  <p:stCondLst>
                                    <p:cond delay="0"/>
                                  </p:stCondLst>
                                  <p:childTnLst>
                                    <p:set>
                                      <p:cBhvr>
                                        <p:cTn id="62" dur="indefinite"/>
                                        <p:tgtEl>
                                          <p:spTgt spid="8"/>
                                        </p:tgtEl>
                                        <p:attrNameLst>
                                          <p:attrName>style.opacity</p:attrName>
                                        </p:attrNameLst>
                                      </p:cBhvr>
                                      <p:to>
                                        <p:strVal val="0.5"/>
                                      </p:to>
                                    </p:set>
                                    <p:animEffect filter="image" prLst="opacity: 0.5">
                                      <p:cBhvr rctx="IE">
                                        <p:cTn id="63" dur="indefinite"/>
                                        <p:tgtEl>
                                          <p:spTgt spid="8"/>
                                        </p:tgtEl>
                                      </p:cBhvr>
                                    </p:animEffect>
                                  </p:childTnLst>
                                </p:cTn>
                              </p:par>
                              <p:par>
                                <p:cTn id="64" presetID="9" presetClass="emph" presetSubtype="0" grpId="1" nodeType="withEffect">
                                  <p:stCondLst>
                                    <p:cond delay="0"/>
                                  </p:stCondLst>
                                  <p:childTnLst>
                                    <p:set>
                                      <p:cBhvr>
                                        <p:cTn id="65" dur="indefinite"/>
                                        <p:tgtEl>
                                          <p:spTgt spid="9"/>
                                        </p:tgtEl>
                                        <p:attrNameLst>
                                          <p:attrName>style.opacity</p:attrName>
                                        </p:attrNameLst>
                                      </p:cBhvr>
                                      <p:to>
                                        <p:strVal val="0.5"/>
                                      </p:to>
                                    </p:set>
                                    <p:animEffect filter="image" prLst="opacity: 0.5">
                                      <p:cBhvr rctx="IE">
                                        <p:cTn id="66" dur="indefinite"/>
                                        <p:tgtEl>
                                          <p:spTgt spid="9"/>
                                        </p:tgtEl>
                                      </p:cBhvr>
                                    </p:animEffect>
                                  </p:childTnLst>
                                </p:cTn>
                              </p:par>
                              <p:par>
                                <p:cTn id="67" presetID="9" presetClass="emph" presetSubtype="0" grpId="1" nodeType="withEffect">
                                  <p:stCondLst>
                                    <p:cond delay="0"/>
                                  </p:stCondLst>
                                  <p:childTnLst>
                                    <p:set>
                                      <p:cBhvr>
                                        <p:cTn id="68" dur="indefinite"/>
                                        <p:tgtEl>
                                          <p:spTgt spid="10"/>
                                        </p:tgtEl>
                                        <p:attrNameLst>
                                          <p:attrName>style.opacity</p:attrName>
                                        </p:attrNameLst>
                                      </p:cBhvr>
                                      <p:to>
                                        <p:strVal val="0.5"/>
                                      </p:to>
                                    </p:set>
                                    <p:animEffect filter="image" prLst="opacity: 0.5">
                                      <p:cBhvr rctx="IE">
                                        <p:cTn id="69" dur="indefinite"/>
                                        <p:tgtEl>
                                          <p:spTgt spid="10"/>
                                        </p:tgtEl>
                                      </p:cBhvr>
                                    </p:animEffect>
                                  </p:childTnLst>
                                </p:cTn>
                              </p:par>
                              <p:par>
                                <p:cTn id="70" presetID="9" presetClass="emph" presetSubtype="0" nodeType="withEffect">
                                  <p:stCondLst>
                                    <p:cond delay="0"/>
                                  </p:stCondLst>
                                  <p:childTnLst>
                                    <p:set>
                                      <p:cBhvr>
                                        <p:cTn id="71" dur="indefinite"/>
                                        <p:tgtEl>
                                          <p:spTgt spid="12"/>
                                        </p:tgtEl>
                                        <p:attrNameLst>
                                          <p:attrName>style.opacity</p:attrName>
                                        </p:attrNameLst>
                                      </p:cBhvr>
                                      <p:to>
                                        <p:strVal val="0.5"/>
                                      </p:to>
                                    </p:set>
                                    <p:animEffect filter="image" prLst="opacity: 0.5">
                                      <p:cBhvr rctx="IE">
                                        <p:cTn id="72" dur="indefinite"/>
                                        <p:tgtEl>
                                          <p:spTgt spid="12"/>
                                        </p:tgtEl>
                                      </p:cBhvr>
                                    </p:animEffect>
                                  </p:childTnLst>
                                </p:cTn>
                              </p:par>
                              <p:par>
                                <p:cTn id="73" presetID="9" presetClass="emph" presetSubtype="0" nodeType="withEffect">
                                  <p:stCondLst>
                                    <p:cond delay="0"/>
                                  </p:stCondLst>
                                  <p:childTnLst>
                                    <p:set>
                                      <p:cBhvr>
                                        <p:cTn id="74" dur="indefinite"/>
                                        <p:tgtEl>
                                          <p:spTgt spid="13"/>
                                        </p:tgtEl>
                                        <p:attrNameLst>
                                          <p:attrName>style.opacity</p:attrName>
                                        </p:attrNameLst>
                                      </p:cBhvr>
                                      <p:to>
                                        <p:strVal val="0.5"/>
                                      </p:to>
                                    </p:set>
                                    <p:animEffect filter="image" prLst="opacity: 0.5">
                                      <p:cBhvr rctx="IE">
                                        <p:cTn id="75" dur="indefinite"/>
                                        <p:tgtEl>
                                          <p:spTgt spid="13"/>
                                        </p:tgtEl>
                                      </p:cBhvr>
                                    </p:animEffect>
                                  </p:childTnLst>
                                </p:cTn>
                              </p:par>
                              <p:par>
                                <p:cTn id="76" presetID="9" presetClass="emph" presetSubtype="0" nodeType="withEffect">
                                  <p:stCondLst>
                                    <p:cond delay="0"/>
                                  </p:stCondLst>
                                  <p:childTnLst>
                                    <p:set>
                                      <p:cBhvr>
                                        <p:cTn id="77" dur="indefinite"/>
                                        <p:tgtEl>
                                          <p:spTgt spid="11"/>
                                        </p:tgtEl>
                                        <p:attrNameLst>
                                          <p:attrName>style.opacity</p:attrName>
                                        </p:attrNameLst>
                                      </p:cBhvr>
                                      <p:to>
                                        <p:strVal val="0.5"/>
                                      </p:to>
                                    </p:set>
                                    <p:animEffect filter="image" prLst="opacity: 0.5">
                                      <p:cBhvr rctx="IE">
                                        <p:cTn id="78" dur="indefinite"/>
                                        <p:tgtEl>
                                          <p:spTgt spid="11"/>
                                        </p:tgtEl>
                                      </p:cBhvr>
                                    </p:animEffect>
                                  </p:childTnLst>
                                </p:cTn>
                              </p:par>
                              <p:par>
                                <p:cTn id="79" presetID="9" presetClass="emph" presetSubtype="0" nodeType="withEffect">
                                  <p:stCondLst>
                                    <p:cond delay="0"/>
                                  </p:stCondLst>
                                  <p:childTnLst>
                                    <p:set>
                                      <p:cBhvr>
                                        <p:cTn id="80" dur="indefinite"/>
                                        <p:tgtEl>
                                          <p:spTgt spid="15"/>
                                        </p:tgtEl>
                                        <p:attrNameLst>
                                          <p:attrName>style.opacity</p:attrName>
                                        </p:attrNameLst>
                                      </p:cBhvr>
                                      <p:to>
                                        <p:strVal val="0.5"/>
                                      </p:to>
                                    </p:set>
                                    <p:animEffect filter="image" prLst="opacity: 0.5">
                                      <p:cBhvr rctx="IE">
                                        <p:cTn id="81" dur="indefinite"/>
                                        <p:tgtEl>
                                          <p:spTgt spid="15"/>
                                        </p:tgtEl>
                                      </p:cBhvr>
                                    </p:animEffect>
                                  </p:childTnLst>
                                </p:cTn>
                              </p:par>
                              <p:par>
                                <p:cTn id="82" presetID="9" presetClass="emph" presetSubtype="0" nodeType="withEffect">
                                  <p:stCondLst>
                                    <p:cond delay="0"/>
                                  </p:stCondLst>
                                  <p:childTnLst>
                                    <p:set>
                                      <p:cBhvr>
                                        <p:cTn id="83" dur="indefinite"/>
                                        <p:tgtEl>
                                          <p:spTgt spid="16"/>
                                        </p:tgtEl>
                                        <p:attrNameLst>
                                          <p:attrName>style.opacity</p:attrName>
                                        </p:attrNameLst>
                                      </p:cBhvr>
                                      <p:to>
                                        <p:strVal val="0.5"/>
                                      </p:to>
                                    </p:set>
                                    <p:animEffect filter="image" prLst="opacity: 0.5">
                                      <p:cBhvr rctx="IE">
                                        <p:cTn id="84" dur="indefinite"/>
                                        <p:tgtEl>
                                          <p:spTgt spid="16"/>
                                        </p:tgtEl>
                                      </p:cBhvr>
                                    </p:animEffect>
                                  </p:childTnLst>
                                </p:cTn>
                              </p:par>
                              <p:par>
                                <p:cTn id="85" presetID="9" presetClass="emph" presetSubtype="0" grpId="0" nodeType="withEffect">
                                  <p:stCondLst>
                                    <p:cond delay="0"/>
                                  </p:stCondLst>
                                  <p:childTnLst>
                                    <p:set>
                                      <p:cBhvr>
                                        <p:cTn id="86" dur="indefinite"/>
                                        <p:tgtEl>
                                          <p:spTgt spid="4">
                                            <p:txEl>
                                              <p:pRg st="0" end="0"/>
                                            </p:txEl>
                                          </p:spTgt>
                                        </p:tgtEl>
                                        <p:attrNameLst>
                                          <p:attrName>style.opacity</p:attrName>
                                        </p:attrNameLst>
                                      </p:cBhvr>
                                      <p:to>
                                        <p:strVal val="0.5"/>
                                      </p:to>
                                    </p:set>
                                    <p:animEffect filter="image" prLst="opacity: 0.5">
                                      <p:cBhvr rctx="IE">
                                        <p:cTn id="87" dur="indefinite"/>
                                        <p:tgtEl>
                                          <p:spTgt spid="4">
                                            <p:txEl>
                                              <p:pRg st="0" end="0"/>
                                            </p:txEl>
                                          </p:spTgt>
                                        </p:tgtEl>
                                      </p:cBhvr>
                                    </p:animEffect>
                                  </p:childTnLst>
                                </p:cTn>
                              </p:par>
                              <p:par>
                                <p:cTn id="88" presetID="9" presetClass="emph" presetSubtype="0" grpId="0" nodeType="withEffect">
                                  <p:stCondLst>
                                    <p:cond delay="0"/>
                                  </p:stCondLst>
                                  <p:childTnLst>
                                    <p:set>
                                      <p:cBhvr>
                                        <p:cTn id="89" dur="indefinite"/>
                                        <p:tgtEl>
                                          <p:spTgt spid="4">
                                            <p:txEl>
                                              <p:pRg st="1" end="1"/>
                                            </p:txEl>
                                          </p:spTgt>
                                        </p:tgtEl>
                                        <p:attrNameLst>
                                          <p:attrName>style.opacity</p:attrName>
                                        </p:attrNameLst>
                                      </p:cBhvr>
                                      <p:to>
                                        <p:strVal val="0.5"/>
                                      </p:to>
                                    </p:set>
                                    <p:animEffect filter="image" prLst="opacity: 0.5">
                                      <p:cBhvr rctx="IE">
                                        <p:cTn id="90" dur="indefinite"/>
                                        <p:tgtEl>
                                          <p:spTgt spid="4">
                                            <p:txEl>
                                              <p:pRg st="1" end="1"/>
                                            </p:txEl>
                                          </p:spTgt>
                                        </p:tgtEl>
                                      </p:cBhvr>
                                    </p:animEffect>
                                  </p:childTnLst>
                                </p:cTn>
                              </p:par>
                              <p:par>
                                <p:cTn id="91" presetID="9" presetClass="emph" presetSubtype="0" grpId="0" nodeType="withEffect">
                                  <p:stCondLst>
                                    <p:cond delay="0"/>
                                  </p:stCondLst>
                                  <p:childTnLst>
                                    <p:set>
                                      <p:cBhvr>
                                        <p:cTn id="92" dur="indefinite"/>
                                        <p:tgtEl>
                                          <p:spTgt spid="4">
                                            <p:txEl>
                                              <p:pRg st="2" end="2"/>
                                            </p:txEl>
                                          </p:spTgt>
                                        </p:tgtEl>
                                        <p:attrNameLst>
                                          <p:attrName>style.opacity</p:attrName>
                                        </p:attrNameLst>
                                      </p:cBhvr>
                                      <p:to>
                                        <p:strVal val="0.5"/>
                                      </p:to>
                                    </p:set>
                                    <p:animEffect filter="image" prLst="opacity: 0.5">
                                      <p:cBhvr rctx="IE">
                                        <p:cTn id="93" dur="indefinite"/>
                                        <p:tgtEl>
                                          <p:spTgt spid="4">
                                            <p:txEl>
                                              <p:pRg st="2" end="2"/>
                                            </p:txEl>
                                          </p:spTgt>
                                        </p:tgtEl>
                                      </p:cBhvr>
                                    </p:animEffect>
                                  </p:childTnLst>
                                </p:cTn>
                              </p:par>
                              <p:par>
                                <p:cTn id="94" presetID="9" presetClass="emph" presetSubtype="0" grpId="0" nodeType="withEffect">
                                  <p:stCondLst>
                                    <p:cond delay="0"/>
                                  </p:stCondLst>
                                  <p:childTnLst>
                                    <p:set>
                                      <p:cBhvr>
                                        <p:cTn id="95" dur="indefinite"/>
                                        <p:tgtEl>
                                          <p:spTgt spid="4">
                                            <p:txEl>
                                              <p:pRg st="3" end="3"/>
                                            </p:txEl>
                                          </p:spTgt>
                                        </p:tgtEl>
                                        <p:attrNameLst>
                                          <p:attrName>style.opacity</p:attrName>
                                        </p:attrNameLst>
                                      </p:cBhvr>
                                      <p:to>
                                        <p:strVal val="0.5"/>
                                      </p:to>
                                    </p:set>
                                    <p:animEffect filter="image" prLst="opacity: 0.5">
                                      <p:cBhvr rctx="IE">
                                        <p:cTn id="96" dur="indefinite"/>
                                        <p:tgtEl>
                                          <p:spTgt spid="4">
                                            <p:txEl>
                                              <p:pRg st="3" end="3"/>
                                            </p:txEl>
                                          </p:spTgt>
                                        </p:tgtEl>
                                      </p:cBhvr>
                                    </p:animEffect>
                                  </p:childTnLst>
                                </p:cTn>
                              </p:par>
                              <p:par>
                                <p:cTn id="97" presetID="9" presetClass="emph" presetSubtype="0" grpId="0" nodeType="withEffect">
                                  <p:stCondLst>
                                    <p:cond delay="0"/>
                                  </p:stCondLst>
                                  <p:childTnLst>
                                    <p:set>
                                      <p:cBhvr>
                                        <p:cTn id="98" dur="indefinite"/>
                                        <p:tgtEl>
                                          <p:spTgt spid="4">
                                            <p:txEl>
                                              <p:pRg st="4" end="4"/>
                                            </p:txEl>
                                          </p:spTgt>
                                        </p:tgtEl>
                                        <p:attrNameLst>
                                          <p:attrName>style.opacity</p:attrName>
                                        </p:attrNameLst>
                                      </p:cBhvr>
                                      <p:to>
                                        <p:strVal val="0.5"/>
                                      </p:to>
                                    </p:set>
                                    <p:animEffect filter="image" prLst="opacity: 0.5">
                                      <p:cBhvr rctx="IE">
                                        <p:cTn id="99" dur="indefinite"/>
                                        <p:tgtEl>
                                          <p:spTgt spid="4">
                                            <p:txEl>
                                              <p:pRg st="4" end="4"/>
                                            </p:txEl>
                                          </p:spTgt>
                                        </p:tgtEl>
                                      </p:cBhvr>
                                    </p:animEffect>
                                  </p:childTnLst>
                                </p:cTn>
                              </p:par>
                              <p:par>
                                <p:cTn id="100" presetID="1" presetClass="entr" presetSubtype="0" fill="hold" grpId="0" nodeType="withEffect">
                                  <p:stCondLst>
                                    <p:cond delay="0"/>
                                  </p:stCondLst>
                                  <p:childTnLst>
                                    <p:set>
                                      <p:cBhvr>
                                        <p:cTn id="101" dur="1" fill="hold">
                                          <p:stCondLst>
                                            <p:cond delay="0"/>
                                          </p:stCondLst>
                                        </p:cTn>
                                        <p:tgtEl>
                                          <p:spTgt spid="19"/>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20"/>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5" grpId="1"/>
      <p:bldP spid="2" grpId="0"/>
      <p:bldP spid="2" grpId="1"/>
      <p:bldP spid="6" grpId="0"/>
      <p:bldP spid="6" grpId="1"/>
      <p:bldP spid="7" grpId="0"/>
      <p:bldP spid="7" grpId="1"/>
      <p:bldP spid="8" grpId="0"/>
      <p:bldP spid="8" grpId="1"/>
      <p:bldP spid="9" grpId="0"/>
      <p:bldP spid="9" grpId="1"/>
      <p:bldP spid="10" grpId="0"/>
      <p:bldP spid="10" grpId="1"/>
      <p:bldP spid="19" grpId="0"/>
      <p:bldP spid="20" grpId="0"/>
      <p:bldP spid="2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5D7F6-E8E7-454A-8419-F2A9CF69E312}"/>
              </a:ext>
            </a:extLst>
          </p:cNvPr>
          <p:cNvSpPr>
            <a:spLocks noGrp="1"/>
          </p:cNvSpPr>
          <p:nvPr>
            <p:ph type="title"/>
          </p:nvPr>
        </p:nvSpPr>
        <p:spPr/>
        <p:txBody>
          <a:bodyPr/>
          <a:lstStyle/>
          <a:p>
            <a:r>
              <a:rPr lang="en-US" dirty="0"/>
              <a:t>What’s a regex corpus, and why do I want one?</a:t>
            </a:r>
          </a:p>
        </p:txBody>
      </p:sp>
      <p:grpSp>
        <p:nvGrpSpPr>
          <p:cNvPr id="6" name="Group 5">
            <a:extLst>
              <a:ext uri="{FF2B5EF4-FFF2-40B4-BE49-F238E27FC236}">
                <a16:creationId xmlns:a16="http://schemas.microsoft.com/office/drawing/2014/main" id="{80D97235-1BA4-FC4F-93AF-E20E814E7833}"/>
              </a:ext>
            </a:extLst>
          </p:cNvPr>
          <p:cNvGrpSpPr/>
          <p:nvPr/>
        </p:nvGrpSpPr>
        <p:grpSpPr>
          <a:xfrm>
            <a:off x="1023445" y="1490319"/>
            <a:ext cx="1150685" cy="1115500"/>
            <a:chOff x="5998575" y="1193101"/>
            <a:chExt cx="1374492" cy="1140399"/>
          </a:xfrm>
        </p:grpSpPr>
        <p:grpSp>
          <p:nvGrpSpPr>
            <p:cNvPr id="7" name="Group 6">
              <a:extLst>
                <a:ext uri="{FF2B5EF4-FFF2-40B4-BE49-F238E27FC236}">
                  <a16:creationId xmlns:a16="http://schemas.microsoft.com/office/drawing/2014/main" id="{D50CE160-6AD7-C540-B447-0F67A48599AD}"/>
                </a:ext>
              </a:extLst>
            </p:cNvPr>
            <p:cNvGrpSpPr/>
            <p:nvPr/>
          </p:nvGrpSpPr>
          <p:grpSpPr>
            <a:xfrm>
              <a:off x="6633157" y="1193101"/>
              <a:ext cx="739910" cy="979601"/>
              <a:chOff x="5076698" y="1362614"/>
              <a:chExt cx="554774" cy="750238"/>
            </a:xfrm>
          </p:grpSpPr>
          <p:pic>
            <p:nvPicPr>
              <p:cNvPr id="17" name="Picture 32" descr="Image result for clipart document">
                <a:extLst>
                  <a:ext uri="{FF2B5EF4-FFF2-40B4-BE49-F238E27FC236}">
                    <a16:creationId xmlns:a16="http://schemas.microsoft.com/office/drawing/2014/main" id="{58D24DDA-62C7-8148-977D-30FF8A1497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a:extLst>
                  <a:ext uri="{FF2B5EF4-FFF2-40B4-BE49-F238E27FC236}">
                    <a16:creationId xmlns:a16="http://schemas.microsoft.com/office/drawing/2014/main" id="{EB0ABD46-A1F4-8F4A-B1E6-194D574EBCA8}"/>
                  </a:ext>
                </a:extLst>
              </p:cNvPr>
              <p:cNvSpPr/>
              <p:nvPr/>
            </p:nvSpPr>
            <p:spPr bwMode="auto">
              <a:xfrm>
                <a:off x="5137533" y="1834717"/>
                <a:ext cx="414968" cy="66101"/>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8" name="Group 7">
              <a:extLst>
                <a:ext uri="{FF2B5EF4-FFF2-40B4-BE49-F238E27FC236}">
                  <a16:creationId xmlns:a16="http://schemas.microsoft.com/office/drawing/2014/main" id="{8162FA56-C114-AE43-95CA-678A27E7B4EF}"/>
                </a:ext>
              </a:extLst>
            </p:cNvPr>
            <p:cNvGrpSpPr/>
            <p:nvPr/>
          </p:nvGrpSpPr>
          <p:grpSpPr>
            <a:xfrm>
              <a:off x="6429801" y="1237825"/>
              <a:ext cx="739910" cy="979601"/>
              <a:chOff x="5076698" y="1362614"/>
              <a:chExt cx="554774" cy="750238"/>
            </a:xfrm>
          </p:grpSpPr>
          <p:pic>
            <p:nvPicPr>
              <p:cNvPr id="15" name="Picture 32" descr="Image result for clipart document">
                <a:extLst>
                  <a:ext uri="{FF2B5EF4-FFF2-40B4-BE49-F238E27FC236}">
                    <a16:creationId xmlns:a16="http://schemas.microsoft.com/office/drawing/2014/main" id="{268ED83C-FEA2-954B-BE63-F9B2CFCB983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a:extLst>
                  <a:ext uri="{FF2B5EF4-FFF2-40B4-BE49-F238E27FC236}">
                    <a16:creationId xmlns:a16="http://schemas.microsoft.com/office/drawing/2014/main" id="{3FAE9E94-A7D0-4E4E-8D4D-13EB461BE88F}"/>
                  </a:ext>
                </a:extLst>
              </p:cNvPr>
              <p:cNvSpPr/>
              <p:nvPr/>
            </p:nvSpPr>
            <p:spPr bwMode="auto">
              <a:xfrm>
                <a:off x="5137533" y="1738118"/>
                <a:ext cx="414968" cy="66101"/>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9" name="Group 8">
              <a:extLst>
                <a:ext uri="{FF2B5EF4-FFF2-40B4-BE49-F238E27FC236}">
                  <a16:creationId xmlns:a16="http://schemas.microsoft.com/office/drawing/2014/main" id="{9D52EBBD-6327-0040-BA67-54E4A67C7608}"/>
                </a:ext>
              </a:extLst>
            </p:cNvPr>
            <p:cNvGrpSpPr/>
            <p:nvPr/>
          </p:nvGrpSpPr>
          <p:grpSpPr>
            <a:xfrm>
              <a:off x="6208884" y="1287414"/>
              <a:ext cx="739910" cy="979601"/>
              <a:chOff x="5076698" y="1362614"/>
              <a:chExt cx="554774" cy="750238"/>
            </a:xfrm>
          </p:grpSpPr>
          <p:pic>
            <p:nvPicPr>
              <p:cNvPr id="13" name="Picture 32" descr="Image result for clipart document">
                <a:extLst>
                  <a:ext uri="{FF2B5EF4-FFF2-40B4-BE49-F238E27FC236}">
                    <a16:creationId xmlns:a16="http://schemas.microsoft.com/office/drawing/2014/main" id="{87B459E0-73C6-C841-B013-58DD1A54F0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053DCC61-D0CD-854D-98F7-4A6D90C36A62}"/>
                  </a:ext>
                </a:extLst>
              </p:cNvPr>
              <p:cNvSpPr/>
              <p:nvPr/>
            </p:nvSpPr>
            <p:spPr bwMode="auto">
              <a:xfrm>
                <a:off x="5137533" y="1645094"/>
                <a:ext cx="414968" cy="66101"/>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10" name="Group 9">
              <a:extLst>
                <a:ext uri="{FF2B5EF4-FFF2-40B4-BE49-F238E27FC236}">
                  <a16:creationId xmlns:a16="http://schemas.microsoft.com/office/drawing/2014/main" id="{85F7268F-AC1E-4348-B1E3-7465C5107FEB}"/>
                </a:ext>
              </a:extLst>
            </p:cNvPr>
            <p:cNvGrpSpPr/>
            <p:nvPr/>
          </p:nvGrpSpPr>
          <p:grpSpPr>
            <a:xfrm>
              <a:off x="5998575" y="1353899"/>
              <a:ext cx="739910" cy="979601"/>
              <a:chOff x="5076701" y="1362623"/>
              <a:chExt cx="554774" cy="750243"/>
            </a:xfrm>
          </p:grpSpPr>
          <p:pic>
            <p:nvPicPr>
              <p:cNvPr id="11" name="Picture 32" descr="Image result for clipart document">
                <a:extLst>
                  <a:ext uri="{FF2B5EF4-FFF2-40B4-BE49-F238E27FC236}">
                    <a16:creationId xmlns:a16="http://schemas.microsoft.com/office/drawing/2014/main" id="{0C90FFEF-4F31-254B-AF09-A9C58C0BC55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6701" y="1362623"/>
                <a:ext cx="554774" cy="750243"/>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a:extLst>
                  <a:ext uri="{FF2B5EF4-FFF2-40B4-BE49-F238E27FC236}">
                    <a16:creationId xmlns:a16="http://schemas.microsoft.com/office/drawing/2014/main" id="{4444E1CD-9A02-9C49-8DDE-380C7FA6D701}"/>
                  </a:ext>
                </a:extLst>
              </p:cNvPr>
              <p:cNvSpPr/>
              <p:nvPr/>
            </p:nvSpPr>
            <p:spPr bwMode="auto">
              <a:xfrm>
                <a:off x="5137533" y="1548494"/>
                <a:ext cx="414968" cy="66101"/>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grpSp>
      <p:sp>
        <p:nvSpPr>
          <p:cNvPr id="19" name="Rounded Rectangle 18">
            <a:extLst>
              <a:ext uri="{FF2B5EF4-FFF2-40B4-BE49-F238E27FC236}">
                <a16:creationId xmlns:a16="http://schemas.microsoft.com/office/drawing/2014/main" id="{B637A1EF-77D5-1345-8E27-BF7001EF3D89}"/>
              </a:ext>
            </a:extLst>
          </p:cNvPr>
          <p:cNvSpPr/>
          <p:nvPr/>
        </p:nvSpPr>
        <p:spPr bwMode="auto">
          <a:xfrm>
            <a:off x="3325286" y="4491466"/>
            <a:ext cx="553449" cy="86309"/>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0" name="Rounded Rectangle 19">
            <a:extLst>
              <a:ext uri="{FF2B5EF4-FFF2-40B4-BE49-F238E27FC236}">
                <a16:creationId xmlns:a16="http://schemas.microsoft.com/office/drawing/2014/main" id="{1816C8C1-A8F8-534B-A77F-FA4A05361DAD}"/>
              </a:ext>
            </a:extLst>
          </p:cNvPr>
          <p:cNvSpPr/>
          <p:nvPr/>
        </p:nvSpPr>
        <p:spPr bwMode="auto">
          <a:xfrm>
            <a:off x="3325285" y="4655789"/>
            <a:ext cx="553449" cy="86309"/>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1" name="Rounded Rectangle 20">
            <a:extLst>
              <a:ext uri="{FF2B5EF4-FFF2-40B4-BE49-F238E27FC236}">
                <a16:creationId xmlns:a16="http://schemas.microsoft.com/office/drawing/2014/main" id="{8FA0977C-962F-654F-948E-96CF3236E74A}"/>
              </a:ext>
            </a:extLst>
          </p:cNvPr>
          <p:cNvSpPr/>
          <p:nvPr/>
        </p:nvSpPr>
        <p:spPr bwMode="auto">
          <a:xfrm>
            <a:off x="3325285" y="4820112"/>
            <a:ext cx="553449" cy="86309"/>
          </a:xfrm>
          <a:prstGeom prst="roundRect">
            <a:avLst/>
          </a:prstGeom>
          <a:solidFill>
            <a:schemeClr val="accent1">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2" name="Rounded Rectangle 21">
            <a:extLst>
              <a:ext uri="{FF2B5EF4-FFF2-40B4-BE49-F238E27FC236}">
                <a16:creationId xmlns:a16="http://schemas.microsoft.com/office/drawing/2014/main" id="{1B17580F-0D7F-C84B-BC08-52E5FCA061C1}"/>
              </a:ext>
            </a:extLst>
          </p:cNvPr>
          <p:cNvSpPr/>
          <p:nvPr/>
        </p:nvSpPr>
        <p:spPr bwMode="auto">
          <a:xfrm>
            <a:off x="3325284" y="4984435"/>
            <a:ext cx="553449" cy="86309"/>
          </a:xfrm>
          <a:prstGeom prst="roundRect">
            <a:avLst/>
          </a:prstGeom>
          <a:solidFill>
            <a:schemeClr val="accent1">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3" name="Rounded Rectangle 22">
            <a:extLst>
              <a:ext uri="{FF2B5EF4-FFF2-40B4-BE49-F238E27FC236}">
                <a16:creationId xmlns:a16="http://schemas.microsoft.com/office/drawing/2014/main" id="{CCF99BEA-8629-2345-B4CE-E4F8DA247884}"/>
              </a:ext>
            </a:extLst>
          </p:cNvPr>
          <p:cNvSpPr/>
          <p:nvPr/>
        </p:nvSpPr>
        <p:spPr bwMode="auto">
          <a:xfrm>
            <a:off x="3325286" y="5148758"/>
            <a:ext cx="553449" cy="86309"/>
          </a:xfrm>
          <a:prstGeom prst="roundRect">
            <a:avLst/>
          </a:prstGeom>
          <a:solidFill>
            <a:srgbClr val="00B0F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4" name="Rounded Rectangle 23">
            <a:extLst>
              <a:ext uri="{FF2B5EF4-FFF2-40B4-BE49-F238E27FC236}">
                <a16:creationId xmlns:a16="http://schemas.microsoft.com/office/drawing/2014/main" id="{DC022652-475B-5041-9922-517A69C2B904}"/>
              </a:ext>
            </a:extLst>
          </p:cNvPr>
          <p:cNvSpPr/>
          <p:nvPr/>
        </p:nvSpPr>
        <p:spPr bwMode="auto">
          <a:xfrm>
            <a:off x="3325285" y="5313081"/>
            <a:ext cx="553449" cy="86309"/>
          </a:xfrm>
          <a:prstGeom prst="roundRect">
            <a:avLst/>
          </a:prstGeom>
          <a:solidFill>
            <a:srgbClr val="00B0F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5" name="Rounded Rectangle 24">
            <a:extLst>
              <a:ext uri="{FF2B5EF4-FFF2-40B4-BE49-F238E27FC236}">
                <a16:creationId xmlns:a16="http://schemas.microsoft.com/office/drawing/2014/main" id="{5E53D58E-71D0-454D-9627-E508BA2753C3}"/>
              </a:ext>
            </a:extLst>
          </p:cNvPr>
          <p:cNvSpPr/>
          <p:nvPr/>
        </p:nvSpPr>
        <p:spPr bwMode="auto">
          <a:xfrm>
            <a:off x="3220129" y="4400771"/>
            <a:ext cx="785039" cy="1667520"/>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pic>
        <p:nvPicPr>
          <p:cNvPr id="28" name="Picture 12" descr="Image result for github">
            <a:extLst>
              <a:ext uri="{FF2B5EF4-FFF2-40B4-BE49-F238E27FC236}">
                <a16:creationId xmlns:a16="http://schemas.microsoft.com/office/drawing/2014/main" id="{3867F632-4A6F-AC49-BD49-A56484991C7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flipH="1">
            <a:off x="2278672" y="1595051"/>
            <a:ext cx="544616" cy="664323"/>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F0948261-898F-1C4C-9D23-4FA8DCB4072B}"/>
              </a:ext>
            </a:extLst>
          </p:cNvPr>
          <p:cNvGrpSpPr/>
          <p:nvPr/>
        </p:nvGrpSpPr>
        <p:grpSpPr>
          <a:xfrm>
            <a:off x="3814558" y="1442202"/>
            <a:ext cx="795496" cy="1023246"/>
            <a:chOff x="5998575" y="1287414"/>
            <a:chExt cx="950219" cy="1046086"/>
          </a:xfrm>
        </p:grpSpPr>
        <p:grpSp>
          <p:nvGrpSpPr>
            <p:cNvPr id="53" name="Group 52">
              <a:extLst>
                <a:ext uri="{FF2B5EF4-FFF2-40B4-BE49-F238E27FC236}">
                  <a16:creationId xmlns:a16="http://schemas.microsoft.com/office/drawing/2014/main" id="{4CF6BD59-7EBF-D342-B364-868C22AF28D3}"/>
                </a:ext>
              </a:extLst>
            </p:cNvPr>
            <p:cNvGrpSpPr/>
            <p:nvPr/>
          </p:nvGrpSpPr>
          <p:grpSpPr>
            <a:xfrm>
              <a:off x="6208884" y="1287414"/>
              <a:ext cx="739910" cy="979601"/>
              <a:chOff x="5076698" y="1362614"/>
              <a:chExt cx="554774" cy="750238"/>
            </a:xfrm>
          </p:grpSpPr>
          <p:pic>
            <p:nvPicPr>
              <p:cNvPr id="57" name="Picture 32" descr="Image result for clipart document">
                <a:extLst>
                  <a:ext uri="{FF2B5EF4-FFF2-40B4-BE49-F238E27FC236}">
                    <a16:creationId xmlns:a16="http://schemas.microsoft.com/office/drawing/2014/main" id="{066AF4C4-B587-EF4C-A7BF-B3733C7C766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58" name="Rounded Rectangle 57">
                <a:extLst>
                  <a:ext uri="{FF2B5EF4-FFF2-40B4-BE49-F238E27FC236}">
                    <a16:creationId xmlns:a16="http://schemas.microsoft.com/office/drawing/2014/main" id="{65D5D109-10DB-BE48-96D2-EFB35AEC5A34}"/>
                  </a:ext>
                </a:extLst>
              </p:cNvPr>
              <p:cNvSpPr/>
              <p:nvPr/>
            </p:nvSpPr>
            <p:spPr bwMode="auto">
              <a:xfrm>
                <a:off x="5137533" y="1645094"/>
                <a:ext cx="414968" cy="66101"/>
              </a:xfrm>
              <a:prstGeom prst="roundRect">
                <a:avLst/>
              </a:prstGeom>
              <a:solidFill>
                <a:srgbClr val="00B0F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54" name="Group 53">
              <a:extLst>
                <a:ext uri="{FF2B5EF4-FFF2-40B4-BE49-F238E27FC236}">
                  <a16:creationId xmlns:a16="http://schemas.microsoft.com/office/drawing/2014/main" id="{F1E50011-764C-DD49-BD4C-CF09CCFC5BB1}"/>
                </a:ext>
              </a:extLst>
            </p:cNvPr>
            <p:cNvGrpSpPr/>
            <p:nvPr/>
          </p:nvGrpSpPr>
          <p:grpSpPr>
            <a:xfrm>
              <a:off x="5998575" y="1353899"/>
              <a:ext cx="739910" cy="979601"/>
              <a:chOff x="5076701" y="1362623"/>
              <a:chExt cx="554774" cy="750243"/>
            </a:xfrm>
          </p:grpSpPr>
          <p:pic>
            <p:nvPicPr>
              <p:cNvPr id="55" name="Picture 32" descr="Image result for clipart document">
                <a:extLst>
                  <a:ext uri="{FF2B5EF4-FFF2-40B4-BE49-F238E27FC236}">
                    <a16:creationId xmlns:a16="http://schemas.microsoft.com/office/drawing/2014/main" id="{71E8F185-267A-8C4D-A17D-AB77A0C413B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6701" y="1362623"/>
                <a:ext cx="554774" cy="750243"/>
              </a:xfrm>
              <a:prstGeom prst="rect">
                <a:avLst/>
              </a:prstGeom>
              <a:noFill/>
              <a:extLst>
                <a:ext uri="{909E8E84-426E-40DD-AFC4-6F175D3DCCD1}">
                  <a14:hiddenFill xmlns:a14="http://schemas.microsoft.com/office/drawing/2010/main">
                    <a:solidFill>
                      <a:srgbClr val="FFFFFF"/>
                    </a:solidFill>
                  </a14:hiddenFill>
                </a:ext>
              </a:extLst>
            </p:spPr>
          </p:pic>
          <p:sp>
            <p:nvSpPr>
              <p:cNvPr id="56" name="Rounded Rectangle 55">
                <a:extLst>
                  <a:ext uri="{FF2B5EF4-FFF2-40B4-BE49-F238E27FC236}">
                    <a16:creationId xmlns:a16="http://schemas.microsoft.com/office/drawing/2014/main" id="{96A28DCB-4DE5-9C4C-9464-D54F5CB59253}"/>
                  </a:ext>
                </a:extLst>
              </p:cNvPr>
              <p:cNvSpPr/>
              <p:nvPr/>
            </p:nvSpPr>
            <p:spPr bwMode="auto">
              <a:xfrm>
                <a:off x="5137533" y="1548494"/>
                <a:ext cx="414968" cy="66101"/>
              </a:xfrm>
              <a:prstGeom prst="roundRect">
                <a:avLst/>
              </a:prstGeom>
              <a:solidFill>
                <a:srgbClr val="00B0F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grpSp>
      <p:pic>
        <p:nvPicPr>
          <p:cNvPr id="64" name="Picture 12" descr="Image result for github">
            <a:extLst>
              <a:ext uri="{FF2B5EF4-FFF2-40B4-BE49-F238E27FC236}">
                <a16:creationId xmlns:a16="http://schemas.microsoft.com/office/drawing/2014/main" id="{C4C48A9F-234A-CE44-8FD8-85E1B7D249B3}"/>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flipH="1">
            <a:off x="4831893" y="1552839"/>
            <a:ext cx="544616" cy="664323"/>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a:extLst>
              <a:ext uri="{FF2B5EF4-FFF2-40B4-BE49-F238E27FC236}">
                <a16:creationId xmlns:a16="http://schemas.microsoft.com/office/drawing/2014/main" id="{3B08003B-4C27-A940-BF07-B32371421722}"/>
              </a:ext>
            </a:extLst>
          </p:cNvPr>
          <p:cNvGrpSpPr/>
          <p:nvPr/>
        </p:nvGrpSpPr>
        <p:grpSpPr>
          <a:xfrm>
            <a:off x="6438615" y="1393695"/>
            <a:ext cx="980441" cy="1071752"/>
            <a:chOff x="5998575" y="1237825"/>
            <a:chExt cx="1171136" cy="1095675"/>
          </a:xfrm>
        </p:grpSpPr>
        <p:grpSp>
          <p:nvGrpSpPr>
            <p:cNvPr id="68" name="Group 67">
              <a:extLst>
                <a:ext uri="{FF2B5EF4-FFF2-40B4-BE49-F238E27FC236}">
                  <a16:creationId xmlns:a16="http://schemas.microsoft.com/office/drawing/2014/main" id="{58384612-A55E-4A41-AA12-9112DDCF7546}"/>
                </a:ext>
              </a:extLst>
            </p:cNvPr>
            <p:cNvGrpSpPr/>
            <p:nvPr/>
          </p:nvGrpSpPr>
          <p:grpSpPr>
            <a:xfrm>
              <a:off x="6429801" y="1237825"/>
              <a:ext cx="739910" cy="979601"/>
              <a:chOff x="5076698" y="1362614"/>
              <a:chExt cx="554774" cy="750238"/>
            </a:xfrm>
          </p:grpSpPr>
          <p:pic>
            <p:nvPicPr>
              <p:cNvPr id="75" name="Picture 32" descr="Image result for clipart document">
                <a:extLst>
                  <a:ext uri="{FF2B5EF4-FFF2-40B4-BE49-F238E27FC236}">
                    <a16:creationId xmlns:a16="http://schemas.microsoft.com/office/drawing/2014/main" id="{7620F49A-1BD0-E34C-9866-CD5B02708BB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76" name="Rounded Rectangle 75">
                <a:extLst>
                  <a:ext uri="{FF2B5EF4-FFF2-40B4-BE49-F238E27FC236}">
                    <a16:creationId xmlns:a16="http://schemas.microsoft.com/office/drawing/2014/main" id="{6266C49D-16E7-3B46-8CFE-A9E5AB7142CB}"/>
                  </a:ext>
                </a:extLst>
              </p:cNvPr>
              <p:cNvSpPr/>
              <p:nvPr/>
            </p:nvSpPr>
            <p:spPr bwMode="auto">
              <a:xfrm>
                <a:off x="5137533" y="1738118"/>
                <a:ext cx="414968" cy="66101"/>
              </a:xfrm>
              <a:prstGeom prst="roundRect">
                <a:avLst/>
              </a:prstGeom>
              <a:solidFill>
                <a:srgbClr val="00B05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69" name="Group 68">
              <a:extLst>
                <a:ext uri="{FF2B5EF4-FFF2-40B4-BE49-F238E27FC236}">
                  <a16:creationId xmlns:a16="http://schemas.microsoft.com/office/drawing/2014/main" id="{F076E6BE-0B3D-224C-A702-A069F93EB214}"/>
                </a:ext>
              </a:extLst>
            </p:cNvPr>
            <p:cNvGrpSpPr/>
            <p:nvPr/>
          </p:nvGrpSpPr>
          <p:grpSpPr>
            <a:xfrm>
              <a:off x="6208884" y="1287414"/>
              <a:ext cx="739910" cy="979601"/>
              <a:chOff x="5076698" y="1362614"/>
              <a:chExt cx="554774" cy="750238"/>
            </a:xfrm>
          </p:grpSpPr>
          <p:pic>
            <p:nvPicPr>
              <p:cNvPr id="73" name="Picture 32" descr="Image result for clipart document">
                <a:extLst>
                  <a:ext uri="{FF2B5EF4-FFF2-40B4-BE49-F238E27FC236}">
                    <a16:creationId xmlns:a16="http://schemas.microsoft.com/office/drawing/2014/main" id="{A292F750-8800-CF43-8505-45A21228029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74" name="Rounded Rectangle 73">
                <a:extLst>
                  <a:ext uri="{FF2B5EF4-FFF2-40B4-BE49-F238E27FC236}">
                    <a16:creationId xmlns:a16="http://schemas.microsoft.com/office/drawing/2014/main" id="{56ABE417-6FF9-174C-A419-161ACDEE18FF}"/>
                  </a:ext>
                </a:extLst>
              </p:cNvPr>
              <p:cNvSpPr/>
              <p:nvPr/>
            </p:nvSpPr>
            <p:spPr bwMode="auto">
              <a:xfrm>
                <a:off x="5137533" y="1645094"/>
                <a:ext cx="414968" cy="66101"/>
              </a:xfrm>
              <a:prstGeom prst="roundRect">
                <a:avLst/>
              </a:prstGeom>
              <a:solidFill>
                <a:srgbClr val="00B05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grpSp>
          <p:nvGrpSpPr>
            <p:cNvPr id="70" name="Group 69">
              <a:extLst>
                <a:ext uri="{FF2B5EF4-FFF2-40B4-BE49-F238E27FC236}">
                  <a16:creationId xmlns:a16="http://schemas.microsoft.com/office/drawing/2014/main" id="{AC53E2CF-E134-0E4F-923E-646855F8E7D9}"/>
                </a:ext>
              </a:extLst>
            </p:cNvPr>
            <p:cNvGrpSpPr/>
            <p:nvPr/>
          </p:nvGrpSpPr>
          <p:grpSpPr>
            <a:xfrm>
              <a:off x="5998575" y="1353899"/>
              <a:ext cx="739910" cy="979601"/>
              <a:chOff x="5076701" y="1362623"/>
              <a:chExt cx="554774" cy="750243"/>
            </a:xfrm>
          </p:grpSpPr>
          <p:pic>
            <p:nvPicPr>
              <p:cNvPr id="71" name="Picture 32" descr="Image result for clipart document">
                <a:extLst>
                  <a:ext uri="{FF2B5EF4-FFF2-40B4-BE49-F238E27FC236}">
                    <a16:creationId xmlns:a16="http://schemas.microsoft.com/office/drawing/2014/main" id="{615F4C73-53C4-F74B-830B-7C8096E29A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6701" y="1362623"/>
                <a:ext cx="554774" cy="750243"/>
              </a:xfrm>
              <a:prstGeom prst="rect">
                <a:avLst/>
              </a:prstGeom>
              <a:noFill/>
              <a:extLst>
                <a:ext uri="{909E8E84-426E-40DD-AFC4-6F175D3DCCD1}">
                  <a14:hiddenFill xmlns:a14="http://schemas.microsoft.com/office/drawing/2010/main">
                    <a:solidFill>
                      <a:srgbClr val="FFFFFF"/>
                    </a:solidFill>
                  </a14:hiddenFill>
                </a:ext>
              </a:extLst>
            </p:spPr>
          </p:pic>
          <p:sp>
            <p:nvSpPr>
              <p:cNvPr id="72" name="Rounded Rectangle 71">
                <a:extLst>
                  <a:ext uri="{FF2B5EF4-FFF2-40B4-BE49-F238E27FC236}">
                    <a16:creationId xmlns:a16="http://schemas.microsoft.com/office/drawing/2014/main" id="{FE465F1E-C361-BA4C-85CC-AF6124EB5A40}"/>
                  </a:ext>
                </a:extLst>
              </p:cNvPr>
              <p:cNvSpPr/>
              <p:nvPr/>
            </p:nvSpPr>
            <p:spPr bwMode="auto">
              <a:xfrm>
                <a:off x="5137533" y="1548494"/>
                <a:ext cx="414968" cy="66101"/>
              </a:xfrm>
              <a:prstGeom prst="roundRect">
                <a:avLst/>
              </a:prstGeom>
              <a:solidFill>
                <a:srgbClr val="00B05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grpSp>
      <p:pic>
        <p:nvPicPr>
          <p:cNvPr id="80" name="Picture 12" descr="Image result for github">
            <a:extLst>
              <a:ext uri="{FF2B5EF4-FFF2-40B4-BE49-F238E27FC236}">
                <a16:creationId xmlns:a16="http://schemas.microsoft.com/office/drawing/2014/main" id="{B7949247-9855-584E-AC67-D7A49D248C2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flipH="1">
            <a:off x="7604001" y="1553093"/>
            <a:ext cx="544616" cy="664323"/>
          </a:xfrm>
          <a:prstGeom prst="rect">
            <a:avLst/>
          </a:prstGeom>
          <a:noFill/>
          <a:extLst>
            <a:ext uri="{909E8E84-426E-40DD-AFC4-6F175D3DCCD1}">
              <a14:hiddenFill xmlns:a14="http://schemas.microsoft.com/office/drawing/2010/main">
                <a:solidFill>
                  <a:srgbClr val="FFFFFF"/>
                </a:solidFill>
              </a14:hiddenFill>
            </a:ext>
          </a:extLst>
        </p:spPr>
      </p:pic>
      <p:sp>
        <p:nvSpPr>
          <p:cNvPr id="82" name="Rounded Rectangle 81">
            <a:extLst>
              <a:ext uri="{FF2B5EF4-FFF2-40B4-BE49-F238E27FC236}">
                <a16:creationId xmlns:a16="http://schemas.microsoft.com/office/drawing/2014/main" id="{69E7487F-925F-C149-8C7D-DCAD789D53CE}"/>
              </a:ext>
            </a:extLst>
          </p:cNvPr>
          <p:cNvSpPr/>
          <p:nvPr/>
        </p:nvSpPr>
        <p:spPr bwMode="auto">
          <a:xfrm>
            <a:off x="3325283" y="5484866"/>
            <a:ext cx="553449" cy="86309"/>
          </a:xfrm>
          <a:prstGeom prst="round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83" name="Rounded Rectangle 82">
            <a:extLst>
              <a:ext uri="{FF2B5EF4-FFF2-40B4-BE49-F238E27FC236}">
                <a16:creationId xmlns:a16="http://schemas.microsoft.com/office/drawing/2014/main" id="{4B3E6954-0F02-5049-BCBF-32ED6EA0F021}"/>
              </a:ext>
            </a:extLst>
          </p:cNvPr>
          <p:cNvSpPr/>
          <p:nvPr/>
        </p:nvSpPr>
        <p:spPr bwMode="auto">
          <a:xfrm>
            <a:off x="3325285" y="5649189"/>
            <a:ext cx="553449" cy="86309"/>
          </a:xfrm>
          <a:prstGeom prst="round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84" name="Rounded Rectangle 83">
            <a:extLst>
              <a:ext uri="{FF2B5EF4-FFF2-40B4-BE49-F238E27FC236}">
                <a16:creationId xmlns:a16="http://schemas.microsoft.com/office/drawing/2014/main" id="{AAE8ADB6-796C-7742-8178-8FA7EF5168DF}"/>
              </a:ext>
            </a:extLst>
          </p:cNvPr>
          <p:cNvSpPr/>
          <p:nvPr/>
        </p:nvSpPr>
        <p:spPr bwMode="auto">
          <a:xfrm>
            <a:off x="3325284" y="5813512"/>
            <a:ext cx="553449" cy="86309"/>
          </a:xfrm>
          <a:prstGeom prst="round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cxnSp>
        <p:nvCxnSpPr>
          <p:cNvPr id="86" name="Straight Arrow Connector 85">
            <a:extLst>
              <a:ext uri="{FF2B5EF4-FFF2-40B4-BE49-F238E27FC236}">
                <a16:creationId xmlns:a16="http://schemas.microsoft.com/office/drawing/2014/main" id="{BD7F39C0-C4F8-5747-AFD0-F2421DB238CF}"/>
              </a:ext>
            </a:extLst>
          </p:cNvPr>
          <p:cNvCxnSpPr>
            <a:cxnSpLocks/>
            <a:stCxn id="11" idx="2"/>
          </p:cNvCxnSpPr>
          <p:nvPr/>
        </p:nvCxnSpPr>
        <p:spPr bwMode="auto">
          <a:xfrm>
            <a:off x="1333161" y="2605819"/>
            <a:ext cx="1886968" cy="1617387"/>
          </a:xfrm>
          <a:prstGeom prst="straightConnector1">
            <a:avLst/>
          </a:prstGeom>
          <a:noFill/>
          <a:ln w="38100" cap="flat" cmpd="sng" algn="ctr">
            <a:solidFill>
              <a:schemeClr val="tx1"/>
            </a:solidFill>
            <a:prstDash val="solid"/>
            <a:round/>
            <a:headEnd type="none" w="med" len="med"/>
            <a:tailEnd type="triangle"/>
          </a:ln>
          <a:effectLst/>
        </p:spPr>
      </p:cxnSp>
      <p:cxnSp>
        <p:nvCxnSpPr>
          <p:cNvPr id="87" name="Straight Arrow Connector 86">
            <a:extLst>
              <a:ext uri="{FF2B5EF4-FFF2-40B4-BE49-F238E27FC236}">
                <a16:creationId xmlns:a16="http://schemas.microsoft.com/office/drawing/2014/main" id="{BC4EE781-6E80-0744-8490-74256B601466}"/>
              </a:ext>
            </a:extLst>
          </p:cNvPr>
          <p:cNvCxnSpPr>
            <a:cxnSpLocks/>
            <a:stCxn id="55" idx="2"/>
          </p:cNvCxnSpPr>
          <p:nvPr/>
        </p:nvCxnSpPr>
        <p:spPr bwMode="auto">
          <a:xfrm flipH="1">
            <a:off x="3647502" y="2465448"/>
            <a:ext cx="476772" cy="1728491"/>
          </a:xfrm>
          <a:prstGeom prst="straightConnector1">
            <a:avLst/>
          </a:prstGeom>
          <a:noFill/>
          <a:ln w="38100" cap="flat" cmpd="sng" algn="ctr">
            <a:solidFill>
              <a:schemeClr val="tx1"/>
            </a:solidFill>
            <a:prstDash val="solid"/>
            <a:round/>
            <a:headEnd type="none" w="med" len="med"/>
            <a:tailEnd type="triangle"/>
          </a:ln>
          <a:effectLst/>
        </p:spPr>
      </p:cxnSp>
      <p:cxnSp>
        <p:nvCxnSpPr>
          <p:cNvPr id="90" name="Straight Arrow Connector 89">
            <a:extLst>
              <a:ext uri="{FF2B5EF4-FFF2-40B4-BE49-F238E27FC236}">
                <a16:creationId xmlns:a16="http://schemas.microsoft.com/office/drawing/2014/main" id="{8689963C-51E4-1A45-83EE-004A7B5DEAD7}"/>
              </a:ext>
            </a:extLst>
          </p:cNvPr>
          <p:cNvCxnSpPr>
            <a:cxnSpLocks/>
            <a:stCxn id="71" idx="2"/>
          </p:cNvCxnSpPr>
          <p:nvPr/>
        </p:nvCxnSpPr>
        <p:spPr bwMode="auto">
          <a:xfrm flipH="1">
            <a:off x="3908553" y="2465447"/>
            <a:ext cx="2839778" cy="1757759"/>
          </a:xfrm>
          <a:prstGeom prst="straightConnector1">
            <a:avLst/>
          </a:prstGeom>
          <a:noFill/>
          <a:ln w="38100" cap="flat" cmpd="sng" algn="ctr">
            <a:solidFill>
              <a:schemeClr val="tx1"/>
            </a:solidFill>
            <a:prstDash val="solid"/>
            <a:round/>
            <a:headEnd type="none" w="med" len="med"/>
            <a:tailEnd type="triangle"/>
          </a:ln>
          <a:effectLst/>
        </p:spPr>
      </p:cxnSp>
      <p:sp>
        <p:nvSpPr>
          <p:cNvPr id="100" name="TextBox 99">
            <a:extLst>
              <a:ext uri="{FF2B5EF4-FFF2-40B4-BE49-F238E27FC236}">
                <a16:creationId xmlns:a16="http://schemas.microsoft.com/office/drawing/2014/main" id="{603523D7-4780-E54D-A49D-78B8DC455049}"/>
              </a:ext>
            </a:extLst>
          </p:cNvPr>
          <p:cNvSpPr txBox="1"/>
          <p:nvPr/>
        </p:nvSpPr>
        <p:spPr>
          <a:xfrm>
            <a:off x="4395130" y="4413842"/>
            <a:ext cx="4577087" cy="2124043"/>
          </a:xfrm>
          <a:prstGeom prst="rect">
            <a:avLst/>
          </a:prstGeom>
          <a:noFill/>
        </p:spPr>
        <p:txBody>
          <a:bodyPr wrap="none" rtlCol="0">
            <a:spAutoFit/>
          </a:bodyPr>
          <a:lstStyle/>
          <a:p>
            <a:pPr marL="285750" indent="-285750">
              <a:lnSpc>
                <a:spcPct val="125000"/>
              </a:lnSpc>
              <a:buFont typeface="Arial" panose="020B0604020202020204" pitchFamily="34" charset="0"/>
              <a:buChar char="•"/>
            </a:pPr>
            <a:r>
              <a:rPr lang="en-US" sz="2400" dirty="0">
                <a:latin typeface="Calibri" panose="020F0502020204030204" pitchFamily="34" charset="0"/>
              </a:rPr>
              <a:t>Typical regex practices</a:t>
            </a:r>
          </a:p>
          <a:p>
            <a:pPr marL="285750" indent="-285750">
              <a:lnSpc>
                <a:spcPct val="125000"/>
              </a:lnSpc>
              <a:buFont typeface="Arial" panose="020B0604020202020204" pitchFamily="34" charset="0"/>
              <a:buChar char="•"/>
            </a:pPr>
            <a:r>
              <a:rPr lang="en-US" sz="2400" dirty="0">
                <a:latin typeface="Calibri" panose="020F0502020204030204" pitchFamily="34" charset="0"/>
              </a:rPr>
              <a:t>Popular and unpopular features</a:t>
            </a:r>
          </a:p>
          <a:p>
            <a:pPr marL="285750" indent="-285750">
              <a:lnSpc>
                <a:spcPct val="125000"/>
              </a:lnSpc>
              <a:buFont typeface="Arial" panose="020B0604020202020204" pitchFamily="34" charset="0"/>
              <a:buChar char="•"/>
            </a:pPr>
            <a:r>
              <a:rPr lang="en-US" sz="2400" dirty="0">
                <a:latin typeface="Calibri" panose="020F0502020204030204" pitchFamily="34" charset="0"/>
              </a:rPr>
              <a:t>Extent of super-linear regexes</a:t>
            </a:r>
          </a:p>
          <a:p>
            <a:pPr>
              <a:lnSpc>
                <a:spcPct val="125000"/>
              </a:lnSpc>
            </a:pPr>
            <a:r>
              <a:rPr lang="en-US" sz="2400" dirty="0">
                <a:latin typeface="Calibri" panose="020F0502020204030204" pitchFamily="34" charset="0"/>
                <a:sym typeface="Wingdings" pitchFamily="2" charset="2"/>
              </a:rPr>
              <a:t> </a:t>
            </a:r>
            <a:r>
              <a:rPr lang="en-US" sz="2400" dirty="0">
                <a:latin typeface="Calibri" panose="020F0502020204030204" pitchFamily="34" charset="0"/>
              </a:rPr>
              <a:t>Tool builders, regex engine </a:t>
            </a:r>
            <a:r>
              <a:rPr lang="en-US" sz="2400" dirty="0" err="1">
                <a:latin typeface="Calibri" panose="020F0502020204030204" pitchFamily="34" charset="0"/>
              </a:rPr>
              <a:t>devs</a:t>
            </a:r>
            <a:r>
              <a:rPr lang="en-US" sz="2400" dirty="0">
                <a:latin typeface="Calibri" panose="020F0502020204030204" pitchFamily="34" charset="0"/>
              </a:rPr>
              <a:t>.</a:t>
            </a:r>
          </a:p>
        </p:txBody>
      </p:sp>
      <p:sp>
        <p:nvSpPr>
          <p:cNvPr id="107" name="TextBox 106">
            <a:extLst>
              <a:ext uri="{FF2B5EF4-FFF2-40B4-BE49-F238E27FC236}">
                <a16:creationId xmlns:a16="http://schemas.microsoft.com/office/drawing/2014/main" id="{328DF579-7368-5C43-822B-029E068571A4}"/>
              </a:ext>
            </a:extLst>
          </p:cNvPr>
          <p:cNvSpPr txBox="1"/>
          <p:nvPr/>
        </p:nvSpPr>
        <p:spPr>
          <a:xfrm>
            <a:off x="4875565" y="3513668"/>
            <a:ext cx="4195059" cy="445635"/>
          </a:xfrm>
          <a:prstGeom prst="rect">
            <a:avLst/>
          </a:prstGeom>
          <a:noFill/>
        </p:spPr>
        <p:txBody>
          <a:bodyPr wrap="none" rtlCol="0">
            <a:spAutoFit/>
          </a:bodyPr>
          <a:lstStyle/>
          <a:p>
            <a:r>
              <a:rPr lang="en-US" sz="2800" b="1" i="1" dirty="0">
                <a:latin typeface="Calibri" panose="020F0502020204030204" pitchFamily="34" charset="0"/>
              </a:rPr>
              <a:t>Q: How to extract regexes?</a:t>
            </a:r>
          </a:p>
        </p:txBody>
      </p:sp>
    </p:spTree>
    <p:extLst>
      <p:ext uri="{BB962C8B-B14F-4D97-AF65-F5344CB8AC3E}">
        <p14:creationId xmlns:p14="http://schemas.microsoft.com/office/powerpoint/2010/main" val="1222359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0">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0">
                                            <p:txEl>
                                              <p:pRg st="2" end="2"/>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0">
                                            <p:txEl>
                                              <p:pRg st="3" end="3"/>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82" grpId="0" animBg="1"/>
      <p:bldP spid="83" grpId="0" animBg="1"/>
      <p:bldP spid="8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5D7F6-E8E7-454A-8419-F2A9CF69E312}"/>
              </a:ext>
            </a:extLst>
          </p:cNvPr>
          <p:cNvSpPr>
            <a:spLocks noGrp="1"/>
          </p:cNvSpPr>
          <p:nvPr>
            <p:ph type="title"/>
          </p:nvPr>
        </p:nvSpPr>
        <p:spPr/>
        <p:txBody>
          <a:bodyPr/>
          <a:lstStyle/>
          <a:p>
            <a:r>
              <a:rPr lang="en-US" dirty="0"/>
              <a:t>How have researchers built regex corpuses?</a:t>
            </a:r>
          </a:p>
        </p:txBody>
      </p:sp>
      <p:sp>
        <p:nvSpPr>
          <p:cNvPr id="3" name="Content Placeholder 2">
            <a:extLst>
              <a:ext uri="{FF2B5EF4-FFF2-40B4-BE49-F238E27FC236}">
                <a16:creationId xmlns:a16="http://schemas.microsoft.com/office/drawing/2014/main" id="{7804D6C9-569B-E240-8643-0BD578B7FDE8}"/>
              </a:ext>
            </a:extLst>
          </p:cNvPr>
          <p:cNvSpPr>
            <a:spLocks noGrp="1"/>
          </p:cNvSpPr>
          <p:nvPr>
            <p:ph idx="1"/>
          </p:nvPr>
        </p:nvSpPr>
        <p:spPr/>
        <p:txBody>
          <a:bodyPr/>
          <a:lstStyle/>
          <a:p>
            <a:pPr>
              <a:lnSpc>
                <a:spcPct val="150000"/>
              </a:lnSpc>
            </a:pPr>
            <a:r>
              <a:rPr lang="en-US" dirty="0"/>
              <a:t>Programming language	</a:t>
            </a:r>
            <a:r>
              <a:rPr lang="en-US" dirty="0">
                <a:sym typeface="Wingdings" pitchFamily="2" charset="2"/>
              </a:rPr>
              <a:t></a:t>
            </a:r>
            <a:endParaRPr lang="en-US" dirty="0"/>
          </a:p>
          <a:p>
            <a:pPr>
              <a:lnSpc>
                <a:spcPct val="150000"/>
              </a:lnSpc>
            </a:pPr>
            <a:r>
              <a:rPr lang="en-US" dirty="0"/>
              <a:t>Software			</a:t>
            </a:r>
            <a:r>
              <a:rPr lang="en-US" dirty="0">
                <a:sym typeface="Wingdings" pitchFamily="2" charset="2"/>
              </a:rPr>
              <a:t> Applications, modules</a:t>
            </a:r>
            <a:endParaRPr lang="en-US" dirty="0"/>
          </a:p>
          <a:p>
            <a:pPr>
              <a:lnSpc>
                <a:spcPct val="150000"/>
              </a:lnSpc>
            </a:pPr>
            <a:r>
              <a:rPr lang="en-US" dirty="0"/>
              <a:t>Extraction methodology 	</a:t>
            </a:r>
            <a:r>
              <a:rPr lang="en-US" dirty="0">
                <a:sym typeface="Wingdings" pitchFamily="2" charset="2"/>
              </a:rPr>
              <a:t> “Static” and “Dynamic”</a:t>
            </a:r>
          </a:p>
        </p:txBody>
      </p:sp>
      <p:pic>
        <p:nvPicPr>
          <p:cNvPr id="4" name="Picture 3">
            <a:extLst>
              <a:ext uri="{FF2B5EF4-FFF2-40B4-BE49-F238E27FC236}">
                <a16:creationId xmlns:a16="http://schemas.microsoft.com/office/drawing/2014/main" id="{C1D2A20F-1E14-B74B-9CEB-B0648FCE1D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9278" y="1198679"/>
            <a:ext cx="559326" cy="869419"/>
          </a:xfrm>
          <a:prstGeom prst="rect">
            <a:avLst/>
          </a:prstGeom>
        </p:spPr>
      </p:pic>
      <p:pic>
        <p:nvPicPr>
          <p:cNvPr id="5" name="Picture 4">
            <a:extLst>
              <a:ext uri="{FF2B5EF4-FFF2-40B4-BE49-F238E27FC236}">
                <a16:creationId xmlns:a16="http://schemas.microsoft.com/office/drawing/2014/main" id="{A8FB0EB0-0320-004B-A453-EACD32A284E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26044" y="1328323"/>
            <a:ext cx="691241" cy="694340"/>
          </a:xfrm>
          <a:prstGeom prst="rect">
            <a:avLst/>
          </a:prstGeom>
        </p:spPr>
      </p:pic>
      <p:grpSp>
        <p:nvGrpSpPr>
          <p:cNvPr id="6" name="Group 5">
            <a:extLst>
              <a:ext uri="{FF2B5EF4-FFF2-40B4-BE49-F238E27FC236}">
                <a16:creationId xmlns:a16="http://schemas.microsoft.com/office/drawing/2014/main" id="{AE34CA86-AA2B-C64F-B635-20044B615B3A}"/>
              </a:ext>
            </a:extLst>
          </p:cNvPr>
          <p:cNvGrpSpPr/>
          <p:nvPr/>
        </p:nvGrpSpPr>
        <p:grpSpPr>
          <a:xfrm>
            <a:off x="4486940" y="1328323"/>
            <a:ext cx="1194099" cy="610130"/>
            <a:chOff x="1733385" y="3911255"/>
            <a:chExt cx="1194099" cy="610130"/>
          </a:xfrm>
        </p:grpSpPr>
        <p:pic>
          <p:nvPicPr>
            <p:cNvPr id="7" name="Picture 2" descr="Image result for typescript logo">
              <a:extLst>
                <a:ext uri="{FF2B5EF4-FFF2-40B4-BE49-F238E27FC236}">
                  <a16:creationId xmlns:a16="http://schemas.microsoft.com/office/drawing/2014/main" id="{31C7ECF7-DBA8-2B49-B4B9-B17238AAAD6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43515" y="3911255"/>
              <a:ext cx="583969" cy="5839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32E7084-BE60-FF4B-A57E-FEC24B365E1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33385" y="3911255"/>
              <a:ext cx="610130" cy="610130"/>
            </a:xfrm>
            <a:prstGeom prst="rect">
              <a:avLst/>
            </a:prstGeom>
          </p:spPr>
        </p:pic>
      </p:grpSp>
      <p:pic>
        <p:nvPicPr>
          <p:cNvPr id="9" name="Picture 8">
            <a:extLst>
              <a:ext uri="{FF2B5EF4-FFF2-40B4-BE49-F238E27FC236}">
                <a16:creationId xmlns:a16="http://schemas.microsoft.com/office/drawing/2014/main" id="{2DE2E5F7-A754-AD45-93C0-D31FB612F79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56200" y="3488797"/>
            <a:ext cx="7231599" cy="3091126"/>
          </a:xfrm>
          <a:prstGeom prst="rect">
            <a:avLst/>
          </a:prstGeom>
        </p:spPr>
      </p:pic>
      <p:sp>
        <p:nvSpPr>
          <p:cNvPr id="10" name="Rectangle 9">
            <a:extLst>
              <a:ext uri="{FF2B5EF4-FFF2-40B4-BE49-F238E27FC236}">
                <a16:creationId xmlns:a16="http://schemas.microsoft.com/office/drawing/2014/main" id="{3A8D3A9C-5343-D740-B9F2-F4EA0BB7EF8A}"/>
              </a:ext>
            </a:extLst>
          </p:cNvPr>
          <p:cNvSpPr/>
          <p:nvPr/>
        </p:nvSpPr>
        <p:spPr bwMode="auto">
          <a:xfrm>
            <a:off x="1589649" y="3938954"/>
            <a:ext cx="3094894" cy="422031"/>
          </a:xfrm>
          <a:prstGeom prst="rect">
            <a:avLst/>
          </a:prstGeom>
          <a:noFill/>
          <a:ln w="762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1" name="Rectangle 10">
            <a:extLst>
              <a:ext uri="{FF2B5EF4-FFF2-40B4-BE49-F238E27FC236}">
                <a16:creationId xmlns:a16="http://schemas.microsoft.com/office/drawing/2014/main" id="{94974560-D3AD-9446-8D32-5F0FC40B7873}"/>
              </a:ext>
            </a:extLst>
          </p:cNvPr>
          <p:cNvSpPr/>
          <p:nvPr/>
        </p:nvSpPr>
        <p:spPr bwMode="auto">
          <a:xfrm>
            <a:off x="1589649" y="5318661"/>
            <a:ext cx="3094894" cy="422031"/>
          </a:xfrm>
          <a:prstGeom prst="rect">
            <a:avLst/>
          </a:prstGeom>
          <a:noFill/>
          <a:ln w="762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2" name="Rectangle 11">
            <a:extLst>
              <a:ext uri="{FF2B5EF4-FFF2-40B4-BE49-F238E27FC236}">
                <a16:creationId xmlns:a16="http://schemas.microsoft.com/office/drawing/2014/main" id="{C96ED839-0013-E34A-A7E4-BFC17A2D232C}"/>
              </a:ext>
            </a:extLst>
          </p:cNvPr>
          <p:cNvSpPr/>
          <p:nvPr/>
        </p:nvSpPr>
        <p:spPr bwMode="auto">
          <a:xfrm>
            <a:off x="1589649" y="5892692"/>
            <a:ext cx="3920814" cy="396402"/>
          </a:xfrm>
          <a:prstGeom prst="rect">
            <a:avLst/>
          </a:prstGeom>
          <a:noFill/>
          <a:ln w="7620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pic>
        <p:nvPicPr>
          <p:cNvPr id="13" name="Picture 12">
            <a:extLst>
              <a:ext uri="{FF2B5EF4-FFF2-40B4-BE49-F238E27FC236}">
                <a16:creationId xmlns:a16="http://schemas.microsoft.com/office/drawing/2014/main" id="{140955F6-52A4-244D-9951-15A64456B4B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94156" y="2457067"/>
            <a:ext cx="1217239" cy="912135"/>
          </a:xfrm>
          <a:prstGeom prst="rect">
            <a:avLst/>
          </a:prstGeom>
        </p:spPr>
      </p:pic>
    </p:spTree>
    <p:extLst>
      <p:ext uri="{BB962C8B-B14F-4D97-AF65-F5344CB8AC3E}">
        <p14:creationId xmlns:p14="http://schemas.microsoft.com/office/powerpoint/2010/main" val="549674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5D7F6-E8E7-454A-8419-F2A9CF69E312}"/>
              </a:ext>
            </a:extLst>
          </p:cNvPr>
          <p:cNvSpPr>
            <a:spLocks noGrp="1"/>
          </p:cNvSpPr>
          <p:nvPr>
            <p:ph type="title"/>
          </p:nvPr>
        </p:nvSpPr>
        <p:spPr/>
        <p:txBody>
          <a:bodyPr/>
          <a:lstStyle/>
          <a:p>
            <a:r>
              <a:rPr lang="en-US" dirty="0"/>
              <a:t>Experimental design</a:t>
            </a:r>
          </a:p>
        </p:txBody>
      </p:sp>
      <p:sp>
        <p:nvSpPr>
          <p:cNvPr id="3" name="Content Placeholder 2">
            <a:extLst>
              <a:ext uri="{FF2B5EF4-FFF2-40B4-BE49-F238E27FC236}">
                <a16:creationId xmlns:a16="http://schemas.microsoft.com/office/drawing/2014/main" id="{7804D6C9-569B-E240-8643-0BD578B7FDE8}"/>
              </a:ext>
            </a:extLst>
          </p:cNvPr>
          <p:cNvSpPr>
            <a:spLocks noGrp="1"/>
          </p:cNvSpPr>
          <p:nvPr>
            <p:ph idx="1"/>
          </p:nvPr>
        </p:nvSpPr>
        <p:spPr>
          <a:xfrm>
            <a:off x="277148" y="1305004"/>
            <a:ext cx="8557768" cy="5166916"/>
          </a:xfrm>
        </p:spPr>
        <p:txBody>
          <a:bodyPr/>
          <a:lstStyle/>
          <a:p>
            <a:pPr>
              <a:lnSpc>
                <a:spcPct val="150000"/>
              </a:lnSpc>
            </a:pPr>
            <a:r>
              <a:rPr lang="en-US" dirty="0"/>
              <a:t>Programming language	</a:t>
            </a:r>
            <a:r>
              <a:rPr lang="en-US" dirty="0">
                <a:sym typeface="Wingdings" pitchFamily="2" charset="2"/>
              </a:rPr>
              <a:t> </a:t>
            </a:r>
            <a:endParaRPr lang="en-US" dirty="0"/>
          </a:p>
          <a:p>
            <a:pPr>
              <a:lnSpc>
                <a:spcPct val="150000"/>
              </a:lnSpc>
            </a:pPr>
            <a:endParaRPr lang="en-US" dirty="0"/>
          </a:p>
          <a:p>
            <a:pPr>
              <a:lnSpc>
                <a:spcPct val="150000"/>
              </a:lnSpc>
            </a:pPr>
            <a:r>
              <a:rPr lang="en-US" dirty="0"/>
              <a:t>Software			</a:t>
            </a:r>
            <a:r>
              <a:rPr lang="en-US" dirty="0">
                <a:sym typeface="Wingdings" pitchFamily="2" charset="2"/>
              </a:rPr>
              <a:t> Important open-source modules</a:t>
            </a:r>
            <a:endParaRPr lang="en-US" dirty="0"/>
          </a:p>
          <a:p>
            <a:pPr marL="0" indent="0">
              <a:lnSpc>
                <a:spcPct val="150000"/>
              </a:lnSpc>
              <a:buNone/>
            </a:pPr>
            <a:endParaRPr lang="en-US" dirty="0"/>
          </a:p>
          <a:p>
            <a:pPr>
              <a:lnSpc>
                <a:spcPct val="150000"/>
              </a:lnSpc>
            </a:pPr>
            <a:r>
              <a:rPr lang="en-US" dirty="0"/>
              <a:t>Extraction methodology 	</a:t>
            </a:r>
            <a:r>
              <a:rPr lang="en-US" dirty="0">
                <a:sym typeface="Wingdings" pitchFamily="2" charset="2"/>
              </a:rPr>
              <a:t> </a:t>
            </a:r>
            <a:r>
              <a:rPr lang="en-US" i="1" u="sng" dirty="0">
                <a:sym typeface="Wingdings" pitchFamily="2" charset="2"/>
              </a:rPr>
              <a:t>Let’s try both!</a:t>
            </a:r>
          </a:p>
          <a:p>
            <a:pPr>
              <a:lnSpc>
                <a:spcPct val="150000"/>
              </a:lnSpc>
            </a:pPr>
            <a:endParaRPr lang="en-US" dirty="0">
              <a:sym typeface="Wingdings" pitchFamily="2" charset="2"/>
            </a:endParaRPr>
          </a:p>
          <a:p>
            <a:pPr marL="0" indent="0">
              <a:lnSpc>
                <a:spcPct val="150000"/>
              </a:lnSpc>
              <a:buNone/>
            </a:pPr>
            <a:r>
              <a:rPr lang="en-US" b="1" dirty="0">
                <a:sym typeface="Wingdings" pitchFamily="2" charset="2"/>
              </a:rPr>
              <a:t>Research question</a:t>
            </a:r>
            <a:r>
              <a:rPr lang="en-US" dirty="0">
                <a:sym typeface="Wingdings" pitchFamily="2" charset="2"/>
              </a:rPr>
              <a:t>: Does it matter which extraction methodology 				we follow?</a:t>
            </a:r>
            <a:endParaRPr lang="en-US" b="1" dirty="0">
              <a:sym typeface="Wingdings" pitchFamily="2" charset="2"/>
            </a:endParaRPr>
          </a:p>
        </p:txBody>
      </p:sp>
      <p:pic>
        <p:nvPicPr>
          <p:cNvPr id="4" name="Picture 3">
            <a:extLst>
              <a:ext uri="{FF2B5EF4-FFF2-40B4-BE49-F238E27FC236}">
                <a16:creationId xmlns:a16="http://schemas.microsoft.com/office/drawing/2014/main" id="{2A87A8D7-5094-E243-9AD1-9C9388F305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9278" y="1198679"/>
            <a:ext cx="559326" cy="869419"/>
          </a:xfrm>
          <a:prstGeom prst="rect">
            <a:avLst/>
          </a:prstGeom>
        </p:spPr>
      </p:pic>
      <p:pic>
        <p:nvPicPr>
          <p:cNvPr id="5" name="Picture 4">
            <a:extLst>
              <a:ext uri="{FF2B5EF4-FFF2-40B4-BE49-F238E27FC236}">
                <a16:creationId xmlns:a16="http://schemas.microsoft.com/office/drawing/2014/main" id="{7C0F9E47-AE0E-E247-9F4B-C5EDF1648D5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26044" y="1328323"/>
            <a:ext cx="691241" cy="694340"/>
          </a:xfrm>
          <a:prstGeom prst="rect">
            <a:avLst/>
          </a:prstGeom>
        </p:spPr>
      </p:pic>
      <p:grpSp>
        <p:nvGrpSpPr>
          <p:cNvPr id="6" name="Group 5">
            <a:extLst>
              <a:ext uri="{FF2B5EF4-FFF2-40B4-BE49-F238E27FC236}">
                <a16:creationId xmlns:a16="http://schemas.microsoft.com/office/drawing/2014/main" id="{A79C10B7-F871-1D42-AC60-689C033B0807}"/>
              </a:ext>
            </a:extLst>
          </p:cNvPr>
          <p:cNvGrpSpPr/>
          <p:nvPr/>
        </p:nvGrpSpPr>
        <p:grpSpPr>
          <a:xfrm>
            <a:off x="4486940" y="1328323"/>
            <a:ext cx="1194099" cy="610130"/>
            <a:chOff x="1733385" y="3911255"/>
            <a:chExt cx="1194099" cy="610130"/>
          </a:xfrm>
        </p:grpSpPr>
        <p:pic>
          <p:nvPicPr>
            <p:cNvPr id="7" name="Picture 2" descr="Image result for typescript logo">
              <a:extLst>
                <a:ext uri="{FF2B5EF4-FFF2-40B4-BE49-F238E27FC236}">
                  <a16:creationId xmlns:a16="http://schemas.microsoft.com/office/drawing/2014/main" id="{15AFB235-02BC-2149-9966-3A357A6ADCE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43515" y="3911255"/>
              <a:ext cx="583969" cy="5839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0C62646-39A6-5E40-A9D4-BB1F586752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33385" y="3911255"/>
              <a:ext cx="610130" cy="610130"/>
            </a:xfrm>
            <a:prstGeom prst="rect">
              <a:avLst/>
            </a:prstGeom>
          </p:spPr>
        </p:pic>
      </p:grpSp>
    </p:spTree>
    <p:extLst>
      <p:ext uri="{BB962C8B-B14F-4D97-AF65-F5344CB8AC3E}">
        <p14:creationId xmlns:p14="http://schemas.microsoft.com/office/powerpoint/2010/main" val="2493823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Image result for funnel cartoon">
            <a:extLst>
              <a:ext uri="{FF2B5EF4-FFF2-40B4-BE49-F238E27FC236}">
                <a16:creationId xmlns:a16="http://schemas.microsoft.com/office/drawing/2014/main" id="{4ECE9986-D53C-5140-83C6-712DA5FBBECA}"/>
              </a:ext>
            </a:extLst>
          </p:cNvPr>
          <p:cNvPicPr>
            <a:picLocks noChangeAspect="1" noChangeArrowheads="1"/>
          </p:cNvPicPr>
          <p:nvPr/>
        </p:nvPicPr>
        <p:blipFill rotWithShape="1">
          <a:blip r:embed="rId3" cstate="email">
            <a:duotone>
              <a:prstClr val="black"/>
              <a:schemeClr val="tx2">
                <a:tint val="45000"/>
                <a:satMod val="400000"/>
              </a:schemeClr>
            </a:duotone>
            <a:extLst>
              <a:ext uri="{BEBA8EAE-BF5A-486C-A8C5-ECC9F3942E4B}">
                <a14:imgProps xmlns:a14="http://schemas.microsoft.com/office/drawing/2010/main">
                  <a14:imgLayer r:embed="rId4">
                    <a14:imgEffect>
                      <a14:backgroundRemoval t="13109" b="80899" l="2646" r="94709">
                        <a14:foregroundMark x1="7937" y1="17228" x2="49735" y2="22846"/>
                        <a14:foregroundMark x1="49735" y1="22846" x2="9524" y2="23596"/>
                        <a14:foregroundMark x1="9524" y1="23596" x2="56085" y2="34831"/>
                        <a14:foregroundMark x1="56085" y1="34831" x2="46032" y2="77903"/>
                        <a14:foregroundMark x1="89947" y1="33708" x2="94709" y2="20599"/>
                        <a14:foregroundMark x1="56614" y1="14232" x2="32275" y2="13483"/>
                        <a14:foregroundMark x1="4621" y1="29213" x2="6349" y2="31835"/>
                        <a14:foregroundMark x1="8999" y1="25486" x2="46032" y2="19101"/>
                        <a14:foregroundMark x1="46032" y1="19101" x2="58201" y2="32959"/>
                        <a14:foregroundMark x1="46561" y1="80899" x2="46561" y2="80899"/>
                        <a14:backgroundMark x1="0" y1="23970" x2="0" y2="29213"/>
                      </a14:backgroundRemoval>
                    </a14:imgEffect>
                  </a14:imgLayer>
                </a14:imgProps>
              </a:ext>
              <a:ext uri="{28A0092B-C50C-407E-A947-70E740481C1C}">
                <a14:useLocalDpi xmlns:a14="http://schemas.microsoft.com/office/drawing/2010/main"/>
              </a:ext>
            </a:extLst>
          </a:blip>
          <a:srcRect t="7551" b="14786"/>
          <a:stretch/>
        </p:blipFill>
        <p:spPr bwMode="auto">
          <a:xfrm>
            <a:off x="1548197" y="4216821"/>
            <a:ext cx="1200150" cy="99946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5410C14-CFB3-E042-97FE-5BD302E53B20}"/>
              </a:ext>
            </a:extLst>
          </p:cNvPr>
          <p:cNvSpPr>
            <a:spLocks noGrp="1"/>
          </p:cNvSpPr>
          <p:nvPr>
            <p:ph type="title"/>
          </p:nvPr>
        </p:nvSpPr>
        <p:spPr/>
        <p:txBody>
          <a:bodyPr/>
          <a:lstStyle/>
          <a:p>
            <a:r>
              <a:rPr lang="en-US" dirty="0"/>
              <a:t>Regex collection methodology </a:t>
            </a:r>
            <a:r>
              <a:rPr lang="en-US" i="1" dirty="0"/>
              <a:t>(125K regexes)</a:t>
            </a:r>
          </a:p>
        </p:txBody>
      </p:sp>
      <p:pic>
        <p:nvPicPr>
          <p:cNvPr id="1026" name="Picture 2" descr="Image result for npm wombat">
            <a:extLst>
              <a:ext uri="{FF2B5EF4-FFF2-40B4-BE49-F238E27FC236}">
                <a16:creationId xmlns:a16="http://schemas.microsoft.com/office/drawing/2014/main" id="{74CAC584-152F-2141-BD1A-E640C429380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14315" y="2557341"/>
            <a:ext cx="1346786" cy="52375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2E30C97-C869-864D-A40A-B1B3D0224164}"/>
              </a:ext>
            </a:extLst>
          </p:cNvPr>
          <p:cNvGrpSpPr/>
          <p:nvPr/>
        </p:nvGrpSpPr>
        <p:grpSpPr>
          <a:xfrm>
            <a:off x="1765295" y="3261424"/>
            <a:ext cx="844826" cy="879489"/>
            <a:chOff x="1800446" y="1593420"/>
            <a:chExt cx="537395" cy="649606"/>
          </a:xfrm>
        </p:grpSpPr>
        <p:pic>
          <p:nvPicPr>
            <p:cNvPr id="55" name="Picture 24" descr="Image result for npm">
              <a:extLst>
                <a:ext uri="{FF2B5EF4-FFF2-40B4-BE49-F238E27FC236}">
                  <a16:creationId xmlns:a16="http://schemas.microsoft.com/office/drawing/2014/main" id="{1F934E01-8DBB-0846-87CB-BA3D93E8E8A1}"/>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2099617" y="1837998"/>
              <a:ext cx="238224" cy="23822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4" descr="Image result for npm">
              <a:extLst>
                <a:ext uri="{FF2B5EF4-FFF2-40B4-BE49-F238E27FC236}">
                  <a16:creationId xmlns:a16="http://schemas.microsoft.com/office/drawing/2014/main" id="{DB8E5B20-D0E3-3244-95FE-1B39513F7762}"/>
                </a:ext>
              </a:extLst>
            </p:cNvPr>
            <p:cNvPicPr>
              <a:picLocks noChangeAspect="1" noChangeArrowheads="1"/>
            </p:cNvPicPr>
            <p:nvPr/>
          </p:nvPicPr>
          <p:blipFill>
            <a:blip r:embed="rId6" cstate="email">
              <a:extLst>
                <a:ext uri="{BEBA8EAE-BF5A-486C-A8C5-ECC9F3942E4B}">
                  <a14:imgProps xmlns:a14="http://schemas.microsoft.com/office/drawing/2010/main">
                    <a14:imgLayer r:embed="rId8">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2001940" y="1894233"/>
              <a:ext cx="238224" cy="23822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4" descr="Image result for npm">
              <a:extLst>
                <a:ext uri="{FF2B5EF4-FFF2-40B4-BE49-F238E27FC236}">
                  <a16:creationId xmlns:a16="http://schemas.microsoft.com/office/drawing/2014/main" id="{80579ACD-44A9-F044-9B44-7AF94F2672AD}"/>
                </a:ext>
              </a:extLst>
            </p:cNvPr>
            <p:cNvPicPr>
              <a:picLocks noChangeAspect="1" noChangeArrowheads="1"/>
            </p:cNvPicPr>
            <p:nvPr/>
          </p:nvPicPr>
          <p:blipFill>
            <a:blip r:embed="rId6" cstate="email">
              <a:extLst>
                <a:ext uri="{BEBA8EAE-BF5A-486C-A8C5-ECC9F3942E4B}">
                  <a14:imgProps xmlns:a14="http://schemas.microsoft.com/office/drawing/2010/main">
                    <a14:imgLayer r:embed="rId8">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1902895" y="1950658"/>
              <a:ext cx="238224" cy="2382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4" descr="Image result for npm">
              <a:extLst>
                <a:ext uri="{FF2B5EF4-FFF2-40B4-BE49-F238E27FC236}">
                  <a16:creationId xmlns:a16="http://schemas.microsoft.com/office/drawing/2014/main" id="{1AFB630D-CEB7-3042-B44C-934D8B80E692}"/>
                </a:ext>
              </a:extLst>
            </p:cNvPr>
            <p:cNvPicPr>
              <a:picLocks noChangeAspect="1" noChangeArrowheads="1"/>
            </p:cNvPicPr>
            <p:nvPr/>
          </p:nvPicPr>
          <p:blipFill>
            <a:blip r:embed="rId6" cstate="email">
              <a:extLst>
                <a:ext uri="{BEBA8EAE-BF5A-486C-A8C5-ECC9F3942E4B}">
                  <a14:imgProps xmlns:a14="http://schemas.microsoft.com/office/drawing/2010/main">
                    <a14:imgLayer r:embed="rId9">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1800446" y="2004802"/>
              <a:ext cx="238224" cy="2382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4" descr="Image result for npm">
              <a:extLst>
                <a:ext uri="{FF2B5EF4-FFF2-40B4-BE49-F238E27FC236}">
                  <a16:creationId xmlns:a16="http://schemas.microsoft.com/office/drawing/2014/main" id="{754FA838-3908-524B-8F2B-8F1BFB660CA8}"/>
                </a:ext>
              </a:extLst>
            </p:cNvPr>
            <p:cNvPicPr>
              <a:picLocks noChangeAspect="1" noChangeArrowheads="1"/>
            </p:cNvPicPr>
            <p:nvPr/>
          </p:nvPicPr>
          <p:blipFill>
            <a:blip r:embed="rId6" cstate="email">
              <a:extLst>
                <a:ext uri="{BEBA8EAE-BF5A-486C-A8C5-ECC9F3942E4B}">
                  <a14:imgProps xmlns:a14="http://schemas.microsoft.com/office/drawing/2010/main">
                    <a14:imgLayer r:embed="rId8">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2044058" y="1754728"/>
              <a:ext cx="238224" cy="23822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Image result for npm">
              <a:extLst>
                <a:ext uri="{FF2B5EF4-FFF2-40B4-BE49-F238E27FC236}">
                  <a16:creationId xmlns:a16="http://schemas.microsoft.com/office/drawing/2014/main" id="{373A011B-0EB5-B644-B4C3-ACFD4C3B16FC}"/>
                </a:ext>
              </a:extLst>
            </p:cNvPr>
            <p:cNvPicPr>
              <a:picLocks noChangeAspect="1" noChangeArrowheads="1"/>
            </p:cNvPicPr>
            <p:nvPr/>
          </p:nvPicPr>
          <p:blipFill>
            <a:blip r:embed="rId6" cstate="email">
              <a:extLst>
                <a:ext uri="{BEBA8EAE-BF5A-486C-A8C5-ECC9F3942E4B}">
                  <a14:imgProps xmlns:a14="http://schemas.microsoft.com/office/drawing/2010/main">
                    <a14:imgLayer r:embed="rId8">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1945013" y="1811153"/>
              <a:ext cx="238224" cy="23822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Image result for npm">
              <a:extLst>
                <a:ext uri="{FF2B5EF4-FFF2-40B4-BE49-F238E27FC236}">
                  <a16:creationId xmlns:a16="http://schemas.microsoft.com/office/drawing/2014/main" id="{312FA770-0731-3E48-BF61-B8A16A7495DE}"/>
                </a:ext>
              </a:extLst>
            </p:cNvPr>
            <p:cNvPicPr>
              <a:picLocks noChangeAspect="1" noChangeArrowheads="1"/>
            </p:cNvPicPr>
            <p:nvPr/>
          </p:nvPicPr>
          <p:blipFill>
            <a:blip r:embed="rId6" cstate="email">
              <a:extLst>
                <a:ext uri="{BEBA8EAE-BF5A-486C-A8C5-ECC9F3942E4B}">
                  <a14:imgProps xmlns:a14="http://schemas.microsoft.com/office/drawing/2010/main">
                    <a14:imgLayer r:embed="rId8">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1996400" y="1676497"/>
              <a:ext cx="238224" cy="23822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Image result for npm">
              <a:extLst>
                <a:ext uri="{FF2B5EF4-FFF2-40B4-BE49-F238E27FC236}">
                  <a16:creationId xmlns:a16="http://schemas.microsoft.com/office/drawing/2014/main" id="{967A3E09-0920-4B4F-87D4-D9CC2D9CD9F1}"/>
                </a:ext>
              </a:extLst>
            </p:cNvPr>
            <p:cNvPicPr>
              <a:picLocks noChangeAspect="1" noChangeArrowheads="1"/>
            </p:cNvPicPr>
            <p:nvPr/>
          </p:nvPicPr>
          <p:blipFill>
            <a:blip r:embed="rId6" cstate="email">
              <a:extLst>
                <a:ext uri="{BEBA8EAE-BF5A-486C-A8C5-ECC9F3942E4B}">
                  <a14:imgProps xmlns:a14="http://schemas.microsoft.com/office/drawing/2010/main">
                    <a14:imgLayer r:embed="rId8">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1842564" y="1865297"/>
              <a:ext cx="238224" cy="23822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4" descr="Image result for npm">
              <a:extLst>
                <a:ext uri="{FF2B5EF4-FFF2-40B4-BE49-F238E27FC236}">
                  <a16:creationId xmlns:a16="http://schemas.microsoft.com/office/drawing/2014/main" id="{A1E1EF2F-CB94-5D4A-969B-86AF45BB4E6B}"/>
                </a:ext>
              </a:extLst>
            </p:cNvPr>
            <p:cNvPicPr>
              <a:picLocks noChangeAspect="1" noChangeArrowheads="1"/>
            </p:cNvPicPr>
            <p:nvPr/>
          </p:nvPicPr>
          <p:blipFill>
            <a:blip r:embed="rId6" cstate="email">
              <a:extLst>
                <a:ext uri="{BEBA8EAE-BF5A-486C-A8C5-ECC9F3942E4B}">
                  <a14:imgProps xmlns:a14="http://schemas.microsoft.com/office/drawing/2010/main">
                    <a14:imgLayer r:embed="rId8">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1897591" y="1738021"/>
              <a:ext cx="238224" cy="23822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4" descr="Image result for npm">
              <a:extLst>
                <a:ext uri="{FF2B5EF4-FFF2-40B4-BE49-F238E27FC236}">
                  <a16:creationId xmlns:a16="http://schemas.microsoft.com/office/drawing/2014/main" id="{29C968F4-C4C4-134D-A2FE-2F82B1B43F6F}"/>
                </a:ext>
              </a:extLst>
            </p:cNvPr>
            <p:cNvPicPr>
              <a:picLocks noChangeAspect="1" noChangeArrowheads="1"/>
            </p:cNvPicPr>
            <p:nvPr/>
          </p:nvPicPr>
          <p:blipFill>
            <a:blip r:embed="rId6" cstate="email">
              <a:extLst>
                <a:ext uri="{BEBA8EAE-BF5A-486C-A8C5-ECC9F3942E4B}">
                  <a14:imgProps xmlns:a14="http://schemas.microsoft.com/office/drawing/2010/main">
                    <a14:imgLayer r:embed="rId8">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1928234" y="1593420"/>
              <a:ext cx="238224" cy="2382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289F1778-3416-8B4E-B407-7A7D352060F0}"/>
              </a:ext>
            </a:extLst>
          </p:cNvPr>
          <p:cNvGrpSpPr/>
          <p:nvPr/>
        </p:nvGrpSpPr>
        <p:grpSpPr>
          <a:xfrm>
            <a:off x="6276763" y="1739693"/>
            <a:ext cx="1150685" cy="1115500"/>
            <a:chOff x="5998575" y="1193101"/>
            <a:chExt cx="1374492" cy="1140399"/>
          </a:xfrm>
        </p:grpSpPr>
        <p:grpSp>
          <p:nvGrpSpPr>
            <p:cNvPr id="116" name="Group 115">
              <a:extLst>
                <a:ext uri="{FF2B5EF4-FFF2-40B4-BE49-F238E27FC236}">
                  <a16:creationId xmlns:a16="http://schemas.microsoft.com/office/drawing/2014/main" id="{18C1693D-A0F2-3C47-8770-66A2AC7870E4}"/>
                </a:ext>
              </a:extLst>
            </p:cNvPr>
            <p:cNvGrpSpPr/>
            <p:nvPr/>
          </p:nvGrpSpPr>
          <p:grpSpPr>
            <a:xfrm>
              <a:off x="6633157" y="1193101"/>
              <a:ext cx="739910" cy="979601"/>
              <a:chOff x="5076698" y="1362614"/>
              <a:chExt cx="554774" cy="750238"/>
            </a:xfrm>
          </p:grpSpPr>
          <p:pic>
            <p:nvPicPr>
              <p:cNvPr id="117" name="Picture 32" descr="Image result for clipart document">
                <a:extLst>
                  <a:ext uri="{FF2B5EF4-FFF2-40B4-BE49-F238E27FC236}">
                    <a16:creationId xmlns:a16="http://schemas.microsoft.com/office/drawing/2014/main" id="{ED957DAE-594E-D147-985C-D312D2A9599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118" name="Rounded Rectangle 117">
                <a:extLst>
                  <a:ext uri="{FF2B5EF4-FFF2-40B4-BE49-F238E27FC236}">
                    <a16:creationId xmlns:a16="http://schemas.microsoft.com/office/drawing/2014/main" id="{1B75CB08-DD63-6E4D-810C-625E5BF5FB1F}"/>
                  </a:ext>
                </a:extLst>
              </p:cNvPr>
              <p:cNvSpPr/>
              <p:nvPr/>
            </p:nvSpPr>
            <p:spPr bwMode="auto">
              <a:xfrm>
                <a:off x="5137533" y="1834717"/>
                <a:ext cx="414968" cy="66101"/>
              </a:xfrm>
              <a:prstGeom prst="roundRect">
                <a:avLst/>
              </a:prstGeom>
              <a:solidFill>
                <a:schemeClr val="tx2">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grpSp>
        <p:grpSp>
          <p:nvGrpSpPr>
            <p:cNvPr id="112" name="Group 111">
              <a:extLst>
                <a:ext uri="{FF2B5EF4-FFF2-40B4-BE49-F238E27FC236}">
                  <a16:creationId xmlns:a16="http://schemas.microsoft.com/office/drawing/2014/main" id="{DFAD0BE5-A611-394A-B42F-B56F803BDF74}"/>
                </a:ext>
              </a:extLst>
            </p:cNvPr>
            <p:cNvGrpSpPr/>
            <p:nvPr/>
          </p:nvGrpSpPr>
          <p:grpSpPr>
            <a:xfrm>
              <a:off x="6429801" y="1237825"/>
              <a:ext cx="739910" cy="979601"/>
              <a:chOff x="5076698" y="1362614"/>
              <a:chExt cx="554774" cy="750238"/>
            </a:xfrm>
          </p:grpSpPr>
          <p:pic>
            <p:nvPicPr>
              <p:cNvPr id="113" name="Picture 32" descr="Image result for clipart document">
                <a:extLst>
                  <a:ext uri="{FF2B5EF4-FFF2-40B4-BE49-F238E27FC236}">
                    <a16:creationId xmlns:a16="http://schemas.microsoft.com/office/drawing/2014/main" id="{3DBC216A-D3DC-C940-9EEC-860DA4EE865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114" name="Rounded Rectangle 113">
                <a:extLst>
                  <a:ext uri="{FF2B5EF4-FFF2-40B4-BE49-F238E27FC236}">
                    <a16:creationId xmlns:a16="http://schemas.microsoft.com/office/drawing/2014/main" id="{57C7C008-A748-DD4D-A3D9-1241E4BC4DB7}"/>
                  </a:ext>
                </a:extLst>
              </p:cNvPr>
              <p:cNvSpPr/>
              <p:nvPr/>
            </p:nvSpPr>
            <p:spPr bwMode="auto">
              <a:xfrm>
                <a:off x="5137533" y="1738118"/>
                <a:ext cx="414968" cy="66101"/>
              </a:xfrm>
              <a:prstGeom prst="roundRect">
                <a:avLst/>
              </a:prstGeom>
              <a:solidFill>
                <a:schemeClr val="accent3">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grpSp>
        <p:grpSp>
          <p:nvGrpSpPr>
            <p:cNvPr id="109" name="Group 108">
              <a:extLst>
                <a:ext uri="{FF2B5EF4-FFF2-40B4-BE49-F238E27FC236}">
                  <a16:creationId xmlns:a16="http://schemas.microsoft.com/office/drawing/2014/main" id="{86954377-BF7C-9E4F-9647-588F24EF173A}"/>
                </a:ext>
              </a:extLst>
            </p:cNvPr>
            <p:cNvGrpSpPr/>
            <p:nvPr/>
          </p:nvGrpSpPr>
          <p:grpSpPr>
            <a:xfrm>
              <a:off x="6208884" y="1287414"/>
              <a:ext cx="739910" cy="979601"/>
              <a:chOff x="5076698" y="1362614"/>
              <a:chExt cx="554774" cy="750238"/>
            </a:xfrm>
          </p:grpSpPr>
          <p:pic>
            <p:nvPicPr>
              <p:cNvPr id="110" name="Picture 32" descr="Image result for clipart document">
                <a:extLst>
                  <a:ext uri="{FF2B5EF4-FFF2-40B4-BE49-F238E27FC236}">
                    <a16:creationId xmlns:a16="http://schemas.microsoft.com/office/drawing/2014/main" id="{A8BA4CFF-EEB4-6C4F-A8F2-70930FEDBD4D}"/>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111" name="Rounded Rectangle 110">
                <a:extLst>
                  <a:ext uri="{FF2B5EF4-FFF2-40B4-BE49-F238E27FC236}">
                    <a16:creationId xmlns:a16="http://schemas.microsoft.com/office/drawing/2014/main" id="{9AD5E52E-083E-9548-BFDC-939B8A33F496}"/>
                  </a:ext>
                </a:extLst>
              </p:cNvPr>
              <p:cNvSpPr/>
              <p:nvPr/>
            </p:nvSpPr>
            <p:spPr bwMode="auto">
              <a:xfrm>
                <a:off x="5137533" y="1645094"/>
                <a:ext cx="414968" cy="66101"/>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grpSp>
        <p:grpSp>
          <p:nvGrpSpPr>
            <p:cNvPr id="91" name="Group 90">
              <a:extLst>
                <a:ext uri="{FF2B5EF4-FFF2-40B4-BE49-F238E27FC236}">
                  <a16:creationId xmlns:a16="http://schemas.microsoft.com/office/drawing/2014/main" id="{B962FD55-00CD-8F47-BC38-960A5D2FEB0F}"/>
                </a:ext>
              </a:extLst>
            </p:cNvPr>
            <p:cNvGrpSpPr/>
            <p:nvPr/>
          </p:nvGrpSpPr>
          <p:grpSpPr>
            <a:xfrm>
              <a:off x="5998575" y="1353899"/>
              <a:ext cx="739910" cy="979601"/>
              <a:chOff x="5076701" y="1362623"/>
              <a:chExt cx="554774" cy="750243"/>
            </a:xfrm>
          </p:grpSpPr>
          <p:pic>
            <p:nvPicPr>
              <p:cNvPr id="1056" name="Picture 32" descr="Image result for clipart document">
                <a:extLst>
                  <a:ext uri="{FF2B5EF4-FFF2-40B4-BE49-F238E27FC236}">
                    <a16:creationId xmlns:a16="http://schemas.microsoft.com/office/drawing/2014/main" id="{DB424171-0712-3949-83A0-23541E5CFC30}"/>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076701" y="1362623"/>
                <a:ext cx="554774" cy="750243"/>
              </a:xfrm>
              <a:prstGeom prst="rect">
                <a:avLst/>
              </a:prstGeom>
              <a:noFill/>
              <a:extLst>
                <a:ext uri="{909E8E84-426E-40DD-AFC4-6F175D3DCCD1}">
                  <a14:hiddenFill xmlns:a14="http://schemas.microsoft.com/office/drawing/2010/main">
                    <a:solidFill>
                      <a:srgbClr val="FFFFFF"/>
                    </a:solidFill>
                  </a14:hiddenFill>
                </a:ext>
              </a:extLst>
            </p:spPr>
          </p:pic>
          <p:sp>
            <p:nvSpPr>
              <p:cNvPr id="90" name="Rounded Rectangle 89">
                <a:extLst>
                  <a:ext uri="{FF2B5EF4-FFF2-40B4-BE49-F238E27FC236}">
                    <a16:creationId xmlns:a16="http://schemas.microsoft.com/office/drawing/2014/main" id="{C8425F86-AD84-2140-B898-28C855C5377D}"/>
                  </a:ext>
                </a:extLst>
              </p:cNvPr>
              <p:cNvSpPr/>
              <p:nvPr/>
            </p:nvSpPr>
            <p:spPr bwMode="auto">
              <a:xfrm>
                <a:off x="5137533" y="1548494"/>
                <a:ext cx="414968" cy="66101"/>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grpSp>
      </p:grpSp>
      <p:grpSp>
        <p:nvGrpSpPr>
          <p:cNvPr id="15" name="Group 14"/>
          <p:cNvGrpSpPr/>
          <p:nvPr/>
        </p:nvGrpSpPr>
        <p:grpSpPr>
          <a:xfrm>
            <a:off x="4920256" y="4458928"/>
            <a:ext cx="785039" cy="1194997"/>
            <a:chOff x="6161219" y="4504822"/>
            <a:chExt cx="785039" cy="1194997"/>
          </a:xfrm>
        </p:grpSpPr>
        <p:sp>
          <p:nvSpPr>
            <p:cNvPr id="138" name="Rounded Rectangle 137">
              <a:extLst>
                <a:ext uri="{FF2B5EF4-FFF2-40B4-BE49-F238E27FC236}">
                  <a16:creationId xmlns:a16="http://schemas.microsoft.com/office/drawing/2014/main" id="{84FBA6A0-0170-FD42-8D30-416F752F324D}"/>
                </a:ext>
              </a:extLst>
            </p:cNvPr>
            <p:cNvSpPr/>
            <p:nvPr/>
          </p:nvSpPr>
          <p:spPr bwMode="auto">
            <a:xfrm>
              <a:off x="6266376" y="4595517"/>
              <a:ext cx="553449" cy="86309"/>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39" name="Rounded Rectangle 138">
              <a:extLst>
                <a:ext uri="{FF2B5EF4-FFF2-40B4-BE49-F238E27FC236}">
                  <a16:creationId xmlns:a16="http://schemas.microsoft.com/office/drawing/2014/main" id="{D5B92953-91C0-644A-80DF-98736DD9D656}"/>
                </a:ext>
              </a:extLst>
            </p:cNvPr>
            <p:cNvSpPr/>
            <p:nvPr/>
          </p:nvSpPr>
          <p:spPr bwMode="auto">
            <a:xfrm>
              <a:off x="6266375" y="4759840"/>
              <a:ext cx="553449" cy="86309"/>
            </a:xfrm>
            <a:prstGeom prst="roundRect">
              <a:avLst/>
            </a:prstGeom>
            <a:solidFill>
              <a:schemeClr val="accent3">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40" name="Rounded Rectangle 139">
              <a:extLst>
                <a:ext uri="{FF2B5EF4-FFF2-40B4-BE49-F238E27FC236}">
                  <a16:creationId xmlns:a16="http://schemas.microsoft.com/office/drawing/2014/main" id="{3731CE04-E170-DE45-8C62-9AE9E8B3CE96}"/>
                </a:ext>
              </a:extLst>
            </p:cNvPr>
            <p:cNvSpPr/>
            <p:nvPr/>
          </p:nvSpPr>
          <p:spPr bwMode="auto">
            <a:xfrm>
              <a:off x="6266375" y="4924163"/>
              <a:ext cx="553449" cy="86309"/>
            </a:xfrm>
            <a:prstGeom prst="roundRect">
              <a:avLst/>
            </a:prstGeom>
            <a:solidFill>
              <a:schemeClr val="tx2">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41" name="Rounded Rectangle 140">
              <a:extLst>
                <a:ext uri="{FF2B5EF4-FFF2-40B4-BE49-F238E27FC236}">
                  <a16:creationId xmlns:a16="http://schemas.microsoft.com/office/drawing/2014/main" id="{17FAD157-A2E6-1642-BCC8-348B1CD69CE6}"/>
                </a:ext>
              </a:extLst>
            </p:cNvPr>
            <p:cNvSpPr/>
            <p:nvPr/>
          </p:nvSpPr>
          <p:spPr bwMode="auto">
            <a:xfrm>
              <a:off x="6266374" y="5088486"/>
              <a:ext cx="553449" cy="86309"/>
            </a:xfrm>
            <a:prstGeom prst="roundRect">
              <a:avLst/>
            </a:prstGeom>
            <a:solidFill>
              <a:schemeClr val="accent4">
                <a:lumMod val="5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42" name="Rounded Rectangle 141">
              <a:extLst>
                <a:ext uri="{FF2B5EF4-FFF2-40B4-BE49-F238E27FC236}">
                  <a16:creationId xmlns:a16="http://schemas.microsoft.com/office/drawing/2014/main" id="{2BE438CC-7521-F140-8D2B-5ED0C4494AAA}"/>
                </a:ext>
              </a:extLst>
            </p:cNvPr>
            <p:cNvSpPr/>
            <p:nvPr/>
          </p:nvSpPr>
          <p:spPr bwMode="auto">
            <a:xfrm>
              <a:off x="6266376" y="5252809"/>
              <a:ext cx="553449" cy="86309"/>
            </a:xfrm>
            <a:prstGeom prst="roundRect">
              <a:avLst/>
            </a:prstGeom>
            <a:solidFill>
              <a:schemeClr val="accent4">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43" name="Rounded Rectangle 142">
              <a:extLst>
                <a:ext uri="{FF2B5EF4-FFF2-40B4-BE49-F238E27FC236}">
                  <a16:creationId xmlns:a16="http://schemas.microsoft.com/office/drawing/2014/main" id="{9B1448DA-BB72-C241-B183-3CE759AF0235}"/>
                </a:ext>
              </a:extLst>
            </p:cNvPr>
            <p:cNvSpPr/>
            <p:nvPr/>
          </p:nvSpPr>
          <p:spPr bwMode="auto">
            <a:xfrm>
              <a:off x="6266375" y="5417132"/>
              <a:ext cx="553449" cy="86309"/>
            </a:xfrm>
            <a:prstGeom prst="roundRect">
              <a:avLst/>
            </a:prstGeom>
            <a:solidFill>
              <a:schemeClr val="tx1">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06" name="Rounded Rectangle 105">
              <a:extLst>
                <a:ext uri="{FF2B5EF4-FFF2-40B4-BE49-F238E27FC236}">
                  <a16:creationId xmlns:a16="http://schemas.microsoft.com/office/drawing/2014/main" id="{AAB11118-12E0-EE46-80E2-AE904FA83B64}"/>
                </a:ext>
              </a:extLst>
            </p:cNvPr>
            <p:cNvSpPr/>
            <p:nvPr/>
          </p:nvSpPr>
          <p:spPr bwMode="auto">
            <a:xfrm>
              <a:off x="6161219" y="4504822"/>
              <a:ext cx="785039" cy="1194997"/>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id="{B19F770D-191A-4C45-B51E-D68317D6847E}"/>
              </a:ext>
            </a:extLst>
          </p:cNvPr>
          <p:cNvGrpSpPr/>
          <p:nvPr/>
        </p:nvGrpSpPr>
        <p:grpSpPr>
          <a:xfrm>
            <a:off x="5244709" y="1881887"/>
            <a:ext cx="953222" cy="688799"/>
            <a:chOff x="5582740" y="1716787"/>
            <a:chExt cx="615189" cy="410205"/>
          </a:xfrm>
        </p:grpSpPr>
        <p:pic>
          <p:nvPicPr>
            <p:cNvPr id="102" name="Picture 12" descr="Image result for github">
              <a:extLst>
                <a:ext uri="{FF2B5EF4-FFF2-40B4-BE49-F238E27FC236}">
                  <a16:creationId xmlns:a16="http://schemas.microsoft.com/office/drawing/2014/main" id="{BFB26743-F4F9-164A-AAC2-082F85BD94E5}"/>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5879992" y="1738981"/>
              <a:ext cx="317937" cy="388011"/>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4" descr="Image result for npm">
              <a:extLst>
                <a:ext uri="{FF2B5EF4-FFF2-40B4-BE49-F238E27FC236}">
                  <a16:creationId xmlns:a16="http://schemas.microsoft.com/office/drawing/2014/main" id="{41DB6AED-4E23-B940-BC51-ABB1EBC5E69E}"/>
                </a:ext>
              </a:extLst>
            </p:cNvPr>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5582740" y="1716787"/>
              <a:ext cx="326190" cy="38941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A8557FF8-0E2A-FF44-B2CD-673D95007417}"/>
              </a:ext>
            </a:extLst>
          </p:cNvPr>
          <p:cNvSpPr txBox="1"/>
          <p:nvPr/>
        </p:nvSpPr>
        <p:spPr>
          <a:xfrm>
            <a:off x="4611377" y="1080574"/>
            <a:ext cx="3833293" cy="445635"/>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Module regex extraction</a:t>
            </a:r>
          </a:p>
        </p:txBody>
      </p:sp>
      <p:sp>
        <p:nvSpPr>
          <p:cNvPr id="119" name="TextBox 118">
            <a:extLst>
              <a:ext uri="{FF2B5EF4-FFF2-40B4-BE49-F238E27FC236}">
                <a16:creationId xmlns:a16="http://schemas.microsoft.com/office/drawing/2014/main" id="{459A0A1F-3CA4-7A4D-8413-8177246E0DBB}"/>
              </a:ext>
            </a:extLst>
          </p:cNvPr>
          <p:cNvSpPr txBox="1"/>
          <p:nvPr/>
        </p:nvSpPr>
        <p:spPr>
          <a:xfrm>
            <a:off x="675013" y="2032098"/>
            <a:ext cx="2768707" cy="445635"/>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Module selection</a:t>
            </a:r>
          </a:p>
        </p:txBody>
      </p:sp>
      <p:sp>
        <p:nvSpPr>
          <p:cNvPr id="92" name="TextBox 91">
            <a:extLst>
              <a:ext uri="{FF2B5EF4-FFF2-40B4-BE49-F238E27FC236}">
                <a16:creationId xmlns:a16="http://schemas.microsoft.com/office/drawing/2014/main" id="{E6904723-E16C-6E46-A98C-82A5DE68BD83}"/>
              </a:ext>
            </a:extLst>
          </p:cNvPr>
          <p:cNvSpPr txBox="1"/>
          <p:nvPr/>
        </p:nvSpPr>
        <p:spPr>
          <a:xfrm>
            <a:off x="4186601" y="3679036"/>
            <a:ext cx="2273828" cy="445635"/>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Static analysis</a:t>
            </a:r>
          </a:p>
        </p:txBody>
      </p:sp>
      <p:grpSp>
        <p:nvGrpSpPr>
          <p:cNvPr id="8" name="Group 7"/>
          <p:cNvGrpSpPr/>
          <p:nvPr/>
        </p:nvGrpSpPr>
        <p:grpSpPr>
          <a:xfrm>
            <a:off x="1420396" y="5155429"/>
            <a:ext cx="1440705" cy="1478212"/>
            <a:chOff x="1420396" y="5155429"/>
            <a:chExt cx="1440705" cy="1478212"/>
          </a:xfrm>
        </p:grpSpPr>
        <p:pic>
          <p:nvPicPr>
            <p:cNvPr id="1036" name="Picture 12" descr="Image result for github">
              <a:extLst>
                <a:ext uri="{FF2B5EF4-FFF2-40B4-BE49-F238E27FC236}">
                  <a16:creationId xmlns:a16="http://schemas.microsoft.com/office/drawing/2014/main" id="{A74ADE0B-F67F-4E4E-A537-33C198B5287C}"/>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1967203" y="5333849"/>
              <a:ext cx="317937" cy="38801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2" descr="Image result for github">
              <a:extLst>
                <a:ext uri="{FF2B5EF4-FFF2-40B4-BE49-F238E27FC236}">
                  <a16:creationId xmlns:a16="http://schemas.microsoft.com/office/drawing/2014/main" id="{C4911C09-9E3D-0140-A9F9-4AD424B1338E}"/>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1967203" y="5732615"/>
              <a:ext cx="317937" cy="38801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4" descr="Image result for npm">
              <a:extLst>
                <a:ext uri="{FF2B5EF4-FFF2-40B4-BE49-F238E27FC236}">
                  <a16:creationId xmlns:a16="http://schemas.microsoft.com/office/drawing/2014/main" id="{BEF72160-06FD-6347-B5BC-F8C240D9A3AA}"/>
                </a:ext>
              </a:extLst>
            </p:cNvPr>
            <p:cNvPicPr>
              <a:picLocks noChangeAspect="1" noChangeArrowheads="1"/>
            </p:cNvPicPr>
            <p:nvPr/>
          </p:nvPicPr>
          <p:blipFill>
            <a:blip r:embed="rId16" cstate="email">
              <a:extLst>
                <a:ext uri="{BEBA8EAE-BF5A-486C-A8C5-ECC9F3942E4B}">
                  <a14:imgProps xmlns:a14="http://schemas.microsoft.com/office/drawing/2010/main">
                    <a14:imgLayer r:embed="rId17">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1679953" y="5311655"/>
              <a:ext cx="326190" cy="38941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4" descr="Image result for npm">
              <a:extLst>
                <a:ext uri="{FF2B5EF4-FFF2-40B4-BE49-F238E27FC236}">
                  <a16:creationId xmlns:a16="http://schemas.microsoft.com/office/drawing/2014/main" id="{A66E0341-22F2-1049-84A0-C2394E84A748}"/>
                </a:ext>
              </a:extLst>
            </p:cNvPr>
            <p:cNvPicPr>
              <a:picLocks noChangeAspect="1" noChangeArrowheads="1"/>
            </p:cNvPicPr>
            <p:nvPr/>
          </p:nvPicPr>
          <p:blipFill>
            <a:blip r:embed="rId16" cstate="email">
              <a:extLst>
                <a:ext uri="{BEBA8EAE-BF5A-486C-A8C5-ECC9F3942E4B}">
                  <a14:imgProps xmlns:a14="http://schemas.microsoft.com/office/drawing/2010/main">
                    <a14:imgLayer r:embed="rId17">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1671751" y="5759960"/>
              <a:ext cx="326190" cy="389415"/>
            </a:xfrm>
            <a:prstGeom prst="rect">
              <a:avLst/>
            </a:prstGeom>
            <a:noFill/>
            <a:extLst>
              <a:ext uri="{909E8E84-426E-40DD-AFC4-6F175D3DCCD1}">
                <a14:hiddenFill xmlns:a14="http://schemas.microsoft.com/office/drawing/2010/main">
                  <a:solidFill>
                    <a:srgbClr val="FFFFFF"/>
                  </a:solidFill>
                </a14:hiddenFill>
              </a:ext>
            </a:extLst>
          </p:spPr>
        </p:pic>
        <p:sp>
          <p:nvSpPr>
            <p:cNvPr id="10" name="5-Point Star 9"/>
            <p:cNvSpPr/>
            <p:nvPr/>
          </p:nvSpPr>
          <p:spPr bwMode="auto">
            <a:xfrm>
              <a:off x="2286205" y="5155429"/>
              <a:ext cx="521346" cy="566431"/>
            </a:xfrm>
            <a:prstGeom prst="star5">
              <a:avLst/>
            </a:prstGeom>
            <a:solidFill>
              <a:schemeClr val="accent1"/>
            </a:solidFill>
            <a:ln w="9525" cap="flat" cmpd="sng" algn="ctr">
              <a:solidFill>
                <a:schemeClr val="tx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93" name="5-Point Star 92"/>
            <p:cNvSpPr/>
            <p:nvPr/>
          </p:nvSpPr>
          <p:spPr bwMode="auto">
            <a:xfrm>
              <a:off x="2380222" y="5693812"/>
              <a:ext cx="315650" cy="464530"/>
            </a:xfrm>
            <a:prstGeom prst="star5">
              <a:avLst/>
            </a:prstGeom>
            <a:solidFill>
              <a:schemeClr val="accent1"/>
            </a:solidFill>
            <a:ln w="9525" cap="flat" cmpd="sng" algn="ctr">
              <a:solidFill>
                <a:schemeClr val="tx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pic>
          <p:nvPicPr>
            <p:cNvPr id="94" name="Picture 12" descr="Image result for github">
              <a:extLst>
                <a:ext uri="{FF2B5EF4-FFF2-40B4-BE49-F238E27FC236}">
                  <a16:creationId xmlns:a16="http://schemas.microsoft.com/office/drawing/2014/main" id="{C4911C09-9E3D-0140-A9F9-4AD424B1338E}"/>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1946394" y="6216881"/>
              <a:ext cx="317937" cy="388011"/>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4" descr="Image result for npm">
              <a:extLst>
                <a:ext uri="{FF2B5EF4-FFF2-40B4-BE49-F238E27FC236}">
                  <a16:creationId xmlns:a16="http://schemas.microsoft.com/office/drawing/2014/main" id="{A66E0341-22F2-1049-84A0-C2394E84A748}"/>
                </a:ext>
              </a:extLst>
            </p:cNvPr>
            <p:cNvPicPr>
              <a:picLocks noChangeAspect="1" noChangeArrowheads="1"/>
            </p:cNvPicPr>
            <p:nvPr/>
          </p:nvPicPr>
          <p:blipFill>
            <a:blip r:embed="rId16" cstate="email">
              <a:extLst>
                <a:ext uri="{BEBA8EAE-BF5A-486C-A8C5-ECC9F3942E4B}">
                  <a14:imgProps xmlns:a14="http://schemas.microsoft.com/office/drawing/2010/main">
                    <a14:imgLayer r:embed="rId17">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1650942" y="6244226"/>
              <a:ext cx="326190" cy="389415"/>
            </a:xfrm>
            <a:prstGeom prst="rect">
              <a:avLst/>
            </a:prstGeom>
            <a:noFill/>
            <a:extLst>
              <a:ext uri="{909E8E84-426E-40DD-AFC4-6F175D3DCCD1}">
                <a14:hiddenFill xmlns:a14="http://schemas.microsoft.com/office/drawing/2010/main">
                  <a:solidFill>
                    <a:srgbClr val="FFFFFF"/>
                  </a:solidFill>
                </a14:hiddenFill>
              </a:ext>
            </a:extLst>
          </p:spPr>
        </p:pic>
        <p:sp>
          <p:nvSpPr>
            <p:cNvPr id="96" name="5-Point Star 95"/>
            <p:cNvSpPr/>
            <p:nvPr/>
          </p:nvSpPr>
          <p:spPr bwMode="auto">
            <a:xfrm>
              <a:off x="2420998" y="6249817"/>
              <a:ext cx="251760" cy="301826"/>
            </a:xfrm>
            <a:prstGeom prst="star5">
              <a:avLst/>
            </a:prstGeom>
            <a:solidFill>
              <a:schemeClr val="accent1"/>
            </a:solidFill>
            <a:ln w="9525" cap="flat" cmpd="sng" algn="ctr">
              <a:solidFill>
                <a:schemeClr val="tx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cxnSp>
          <p:nvCxnSpPr>
            <p:cNvPr id="13" name="Straight Connector 12"/>
            <p:cNvCxnSpPr/>
            <p:nvPr/>
          </p:nvCxnSpPr>
          <p:spPr bwMode="auto">
            <a:xfrm>
              <a:off x="1420396" y="6158342"/>
              <a:ext cx="1440705" cy="7739"/>
            </a:xfrm>
            <a:prstGeom prst="line">
              <a:avLst/>
            </a:prstGeom>
            <a:noFill/>
            <a:ln w="57150" cap="flat" cmpd="sng" algn="ctr">
              <a:solidFill>
                <a:schemeClr val="tx1"/>
              </a:solidFill>
              <a:prstDash val="solid"/>
              <a:round/>
              <a:headEnd type="none" w="med" len="med"/>
              <a:tailEnd type="none" w="med" len="med"/>
            </a:ln>
            <a:effectLst/>
          </p:spPr>
        </p:cxnSp>
      </p:grpSp>
      <p:sp>
        <p:nvSpPr>
          <p:cNvPr id="100" name="TextBox 99">
            <a:extLst>
              <a:ext uri="{FF2B5EF4-FFF2-40B4-BE49-F238E27FC236}">
                <a16:creationId xmlns:a16="http://schemas.microsoft.com/office/drawing/2014/main" id="{459A0A1F-3CA4-7A4D-8413-8177246E0DBB}"/>
              </a:ext>
            </a:extLst>
          </p:cNvPr>
          <p:cNvSpPr txBox="1"/>
          <p:nvPr/>
        </p:nvSpPr>
        <p:spPr>
          <a:xfrm>
            <a:off x="-59265" y="5783828"/>
            <a:ext cx="1706108" cy="764505"/>
          </a:xfrm>
          <a:prstGeom prst="rect">
            <a:avLst/>
          </a:prstGeom>
          <a:noFill/>
        </p:spPr>
        <p:txBody>
          <a:bodyPr wrap="none" rtlCol="0">
            <a:spAutoFit/>
          </a:bodyPr>
          <a:lstStyle/>
          <a:p>
            <a:pPr algn="ctr"/>
            <a:r>
              <a:rPr lang="en-US" sz="2400" i="1" dirty="0">
                <a:latin typeface="Calibri" panose="020F0502020204030204" pitchFamily="34" charset="0"/>
                <a:cs typeface="Calibri" panose="020F0502020204030204" pitchFamily="34" charset="0"/>
              </a:rPr>
              <a:t>“Important”</a:t>
            </a:r>
          </a:p>
          <a:p>
            <a:pPr algn="ctr"/>
            <a:r>
              <a:rPr lang="en-US" sz="2400" i="1" dirty="0">
                <a:latin typeface="Calibri" panose="020F0502020204030204" pitchFamily="34" charset="0"/>
                <a:cs typeface="Calibri" panose="020F0502020204030204" pitchFamily="34" charset="0"/>
              </a:rPr>
              <a:t>Top 25K</a:t>
            </a:r>
          </a:p>
        </p:txBody>
      </p:sp>
      <p:grpSp>
        <p:nvGrpSpPr>
          <p:cNvPr id="14" name="Group 13"/>
          <p:cNvGrpSpPr/>
          <p:nvPr/>
        </p:nvGrpSpPr>
        <p:grpSpPr>
          <a:xfrm>
            <a:off x="1344529" y="1042474"/>
            <a:ext cx="1526776" cy="759403"/>
            <a:chOff x="1344529" y="1080574"/>
            <a:chExt cx="1526776" cy="759403"/>
          </a:xfrm>
        </p:grpSpPr>
        <p:pic>
          <p:nvPicPr>
            <p:cNvPr id="108" name="Picture 2" descr="Image result for typescript logo">
              <a:extLst>
                <a:ext uri="{FF2B5EF4-FFF2-40B4-BE49-F238E27FC236}">
                  <a16:creationId xmlns:a16="http://schemas.microsoft.com/office/drawing/2014/main" id="{553017D3-50E8-DE4B-A011-5EAE0F439497}"/>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2111903" y="1080575"/>
              <a:ext cx="759402" cy="759402"/>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14">
              <a:extLst>
                <a:ext uri="{FF2B5EF4-FFF2-40B4-BE49-F238E27FC236}">
                  <a16:creationId xmlns:a16="http://schemas.microsoft.com/office/drawing/2014/main" id="{403BFA91-6173-5447-ACF9-12268B8F25DD}"/>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344529" y="1080574"/>
              <a:ext cx="759403" cy="759403"/>
            </a:xfrm>
            <a:prstGeom prst="rect">
              <a:avLst/>
            </a:prstGeom>
          </p:spPr>
        </p:pic>
      </p:grpSp>
      <p:cxnSp>
        <p:nvCxnSpPr>
          <p:cNvPr id="19" name="Elbow Connector 18"/>
          <p:cNvCxnSpPr>
            <a:stCxn id="93" idx="4"/>
            <a:endCxn id="103" idx="1"/>
          </p:cNvCxnSpPr>
          <p:nvPr/>
        </p:nvCxnSpPr>
        <p:spPr bwMode="auto">
          <a:xfrm flipV="1">
            <a:off x="2695872" y="2208832"/>
            <a:ext cx="2548837" cy="3662414"/>
          </a:xfrm>
          <a:prstGeom prst="bentConnector3">
            <a:avLst/>
          </a:prstGeom>
          <a:noFill/>
          <a:ln w="76200" cap="flat" cmpd="sng" algn="ctr">
            <a:solidFill>
              <a:schemeClr val="accent3"/>
            </a:solidFill>
            <a:prstDash val="solid"/>
            <a:round/>
            <a:headEnd type="none" w="med" len="med"/>
            <a:tailEnd type="triangle"/>
          </a:ln>
          <a:effectLst/>
        </p:spPr>
      </p:cxnSp>
      <p:sp>
        <p:nvSpPr>
          <p:cNvPr id="62" name="TextBox 61">
            <a:extLst>
              <a:ext uri="{FF2B5EF4-FFF2-40B4-BE49-F238E27FC236}">
                <a16:creationId xmlns:a16="http://schemas.microsoft.com/office/drawing/2014/main" id="{8430120F-704F-3D4A-9C3F-2D23BC27F09C}"/>
              </a:ext>
            </a:extLst>
          </p:cNvPr>
          <p:cNvSpPr txBox="1"/>
          <p:nvPr/>
        </p:nvSpPr>
        <p:spPr>
          <a:xfrm>
            <a:off x="6875942" y="3687823"/>
            <a:ext cx="1784591" cy="445635"/>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Prog. Instr.</a:t>
            </a:r>
          </a:p>
        </p:txBody>
      </p:sp>
      <p:cxnSp>
        <p:nvCxnSpPr>
          <p:cNvPr id="6" name="Straight Arrow Connector 5">
            <a:extLst>
              <a:ext uri="{FF2B5EF4-FFF2-40B4-BE49-F238E27FC236}">
                <a16:creationId xmlns:a16="http://schemas.microsoft.com/office/drawing/2014/main" id="{2636CAA8-6004-D049-95BD-FA058919ADDD}"/>
              </a:ext>
            </a:extLst>
          </p:cNvPr>
          <p:cNvCxnSpPr>
            <a:cxnSpLocks/>
            <a:endCxn id="92" idx="0"/>
          </p:cNvCxnSpPr>
          <p:nvPr/>
        </p:nvCxnSpPr>
        <p:spPr bwMode="auto">
          <a:xfrm flipH="1">
            <a:off x="5323515" y="2942436"/>
            <a:ext cx="1204508" cy="736600"/>
          </a:xfrm>
          <a:prstGeom prst="straightConnector1">
            <a:avLst/>
          </a:prstGeom>
          <a:noFill/>
          <a:ln w="76200" cap="flat" cmpd="sng" algn="ctr">
            <a:solidFill>
              <a:schemeClr val="tx1"/>
            </a:solidFill>
            <a:prstDash val="solid"/>
            <a:round/>
            <a:headEnd type="none" w="med" len="med"/>
            <a:tailEnd type="triangle"/>
          </a:ln>
          <a:effectLst/>
        </p:spPr>
      </p:cxnSp>
      <p:cxnSp>
        <p:nvCxnSpPr>
          <p:cNvPr id="68" name="Straight Arrow Connector 67">
            <a:extLst>
              <a:ext uri="{FF2B5EF4-FFF2-40B4-BE49-F238E27FC236}">
                <a16:creationId xmlns:a16="http://schemas.microsoft.com/office/drawing/2014/main" id="{092B8B9E-8968-304E-9F2D-6BF895D131AB}"/>
              </a:ext>
            </a:extLst>
          </p:cNvPr>
          <p:cNvCxnSpPr>
            <a:cxnSpLocks/>
            <a:endCxn id="62" idx="0"/>
          </p:cNvCxnSpPr>
          <p:nvPr/>
        </p:nvCxnSpPr>
        <p:spPr bwMode="auto">
          <a:xfrm>
            <a:off x="6528023" y="2934823"/>
            <a:ext cx="1240215" cy="753000"/>
          </a:xfrm>
          <a:prstGeom prst="straightConnector1">
            <a:avLst/>
          </a:prstGeom>
          <a:noFill/>
          <a:ln w="76200" cap="flat" cmpd="sng" algn="ctr">
            <a:solidFill>
              <a:schemeClr val="tx1"/>
            </a:solidFill>
            <a:prstDash val="solid"/>
            <a:round/>
            <a:headEnd type="none" w="med" len="med"/>
            <a:tailEnd type="triangle"/>
          </a:ln>
          <a:effectLst/>
        </p:spPr>
      </p:cxnSp>
      <p:grpSp>
        <p:nvGrpSpPr>
          <p:cNvPr id="69" name="Group 68">
            <a:extLst>
              <a:ext uri="{FF2B5EF4-FFF2-40B4-BE49-F238E27FC236}">
                <a16:creationId xmlns:a16="http://schemas.microsoft.com/office/drawing/2014/main" id="{04EF189A-3FE8-A742-B988-950665A77FD3}"/>
              </a:ext>
            </a:extLst>
          </p:cNvPr>
          <p:cNvGrpSpPr/>
          <p:nvPr/>
        </p:nvGrpSpPr>
        <p:grpSpPr>
          <a:xfrm>
            <a:off x="7375262" y="4458927"/>
            <a:ext cx="785039" cy="1194997"/>
            <a:chOff x="6161219" y="4504822"/>
            <a:chExt cx="785039" cy="1194997"/>
          </a:xfrm>
        </p:grpSpPr>
        <p:sp>
          <p:nvSpPr>
            <p:cNvPr id="70" name="Rounded Rectangle 69">
              <a:extLst>
                <a:ext uri="{FF2B5EF4-FFF2-40B4-BE49-F238E27FC236}">
                  <a16:creationId xmlns:a16="http://schemas.microsoft.com/office/drawing/2014/main" id="{88A2FA3E-B5A8-4047-AE70-E9DE9C560696}"/>
                </a:ext>
              </a:extLst>
            </p:cNvPr>
            <p:cNvSpPr/>
            <p:nvPr/>
          </p:nvSpPr>
          <p:spPr bwMode="auto">
            <a:xfrm>
              <a:off x="6266376" y="4595517"/>
              <a:ext cx="553449" cy="86309"/>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71" name="Rounded Rectangle 70">
              <a:extLst>
                <a:ext uri="{FF2B5EF4-FFF2-40B4-BE49-F238E27FC236}">
                  <a16:creationId xmlns:a16="http://schemas.microsoft.com/office/drawing/2014/main" id="{B22DA6C1-3000-B44E-9F20-BE63F13D4E76}"/>
                </a:ext>
              </a:extLst>
            </p:cNvPr>
            <p:cNvSpPr/>
            <p:nvPr/>
          </p:nvSpPr>
          <p:spPr bwMode="auto">
            <a:xfrm>
              <a:off x="6266375" y="4759840"/>
              <a:ext cx="553449" cy="86309"/>
            </a:xfrm>
            <a:prstGeom prst="roundRect">
              <a:avLst/>
            </a:prstGeom>
            <a:solidFill>
              <a:schemeClr val="accent3">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72" name="Rounded Rectangle 71">
              <a:extLst>
                <a:ext uri="{FF2B5EF4-FFF2-40B4-BE49-F238E27FC236}">
                  <a16:creationId xmlns:a16="http://schemas.microsoft.com/office/drawing/2014/main" id="{90109B1F-0328-DD41-8A2E-1562536FBF17}"/>
                </a:ext>
              </a:extLst>
            </p:cNvPr>
            <p:cNvSpPr/>
            <p:nvPr/>
          </p:nvSpPr>
          <p:spPr bwMode="auto">
            <a:xfrm>
              <a:off x="6266375" y="4924163"/>
              <a:ext cx="553449" cy="86309"/>
            </a:xfrm>
            <a:prstGeom prst="roundRect">
              <a:avLst/>
            </a:prstGeom>
            <a:solidFill>
              <a:schemeClr val="tx2">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73" name="Rounded Rectangle 72">
              <a:extLst>
                <a:ext uri="{FF2B5EF4-FFF2-40B4-BE49-F238E27FC236}">
                  <a16:creationId xmlns:a16="http://schemas.microsoft.com/office/drawing/2014/main" id="{7968C66A-2179-6D46-8B35-1E9DAC2A6424}"/>
                </a:ext>
              </a:extLst>
            </p:cNvPr>
            <p:cNvSpPr/>
            <p:nvPr/>
          </p:nvSpPr>
          <p:spPr bwMode="auto">
            <a:xfrm>
              <a:off x="6266374" y="5526748"/>
              <a:ext cx="553449" cy="86309"/>
            </a:xfrm>
            <a:prstGeom prst="roundRect">
              <a:avLst/>
            </a:prstGeom>
            <a:solidFill>
              <a:srgbClr val="00B05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76" name="Rounded Rectangle 75">
              <a:extLst>
                <a:ext uri="{FF2B5EF4-FFF2-40B4-BE49-F238E27FC236}">
                  <a16:creationId xmlns:a16="http://schemas.microsoft.com/office/drawing/2014/main" id="{42D17D75-DA81-2248-95E2-D4F533457F1D}"/>
                </a:ext>
              </a:extLst>
            </p:cNvPr>
            <p:cNvSpPr/>
            <p:nvPr/>
          </p:nvSpPr>
          <p:spPr bwMode="auto">
            <a:xfrm>
              <a:off x="6161219" y="4504822"/>
              <a:ext cx="785039" cy="1194997"/>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BAB20BCB-2C62-E244-A4EE-EAB2D3296EB0}"/>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120019" y="4713945"/>
            <a:ext cx="870595" cy="652378"/>
          </a:xfrm>
          <a:prstGeom prst="rect">
            <a:avLst/>
          </a:prstGeom>
        </p:spPr>
      </p:pic>
      <p:cxnSp>
        <p:nvCxnSpPr>
          <p:cNvPr id="77" name="Straight Arrow Connector 76">
            <a:extLst>
              <a:ext uri="{FF2B5EF4-FFF2-40B4-BE49-F238E27FC236}">
                <a16:creationId xmlns:a16="http://schemas.microsoft.com/office/drawing/2014/main" id="{4B951522-BB7C-8E48-8F6A-DDFF0A9B836A}"/>
              </a:ext>
            </a:extLst>
          </p:cNvPr>
          <p:cNvCxnSpPr>
            <a:cxnSpLocks/>
            <a:stCxn id="12" idx="1"/>
            <a:endCxn id="106" idx="3"/>
          </p:cNvCxnSpPr>
          <p:nvPr/>
        </p:nvCxnSpPr>
        <p:spPr bwMode="auto">
          <a:xfrm flipH="1">
            <a:off x="5705295" y="5040134"/>
            <a:ext cx="414724" cy="16293"/>
          </a:xfrm>
          <a:prstGeom prst="straightConnector1">
            <a:avLst/>
          </a:prstGeom>
          <a:noFill/>
          <a:ln w="76200" cap="flat" cmpd="sng" algn="ctr">
            <a:solidFill>
              <a:schemeClr val="tx1"/>
            </a:solidFill>
            <a:prstDash val="solid"/>
            <a:round/>
            <a:headEnd type="none" w="med" len="med"/>
            <a:tailEnd type="triangle"/>
          </a:ln>
          <a:effectLst/>
        </p:spPr>
      </p:cxnSp>
      <p:cxnSp>
        <p:nvCxnSpPr>
          <p:cNvPr id="80" name="Straight Arrow Connector 79">
            <a:extLst>
              <a:ext uri="{FF2B5EF4-FFF2-40B4-BE49-F238E27FC236}">
                <a16:creationId xmlns:a16="http://schemas.microsoft.com/office/drawing/2014/main" id="{3396D69F-4ACA-A644-B9CA-7277B3B1CE42}"/>
              </a:ext>
            </a:extLst>
          </p:cNvPr>
          <p:cNvCxnSpPr>
            <a:cxnSpLocks/>
            <a:stCxn id="12" idx="3"/>
            <a:endCxn id="76" idx="1"/>
          </p:cNvCxnSpPr>
          <p:nvPr/>
        </p:nvCxnSpPr>
        <p:spPr bwMode="auto">
          <a:xfrm>
            <a:off x="6990614" y="5040134"/>
            <a:ext cx="384648" cy="16292"/>
          </a:xfrm>
          <a:prstGeom prst="straightConnector1">
            <a:avLst/>
          </a:prstGeom>
          <a:noFill/>
          <a:ln w="76200" cap="flat" cmpd="sng" algn="ctr">
            <a:solidFill>
              <a:schemeClr val="tx1"/>
            </a:solidFill>
            <a:prstDash val="solid"/>
            <a:round/>
            <a:headEnd type="none" w="med" len="med"/>
            <a:tailEnd type="triangle"/>
          </a:ln>
          <a:effectLst/>
        </p:spPr>
      </p:cxnSp>
      <p:grpSp>
        <p:nvGrpSpPr>
          <p:cNvPr id="85" name="Group 84">
            <a:extLst>
              <a:ext uri="{FF2B5EF4-FFF2-40B4-BE49-F238E27FC236}">
                <a16:creationId xmlns:a16="http://schemas.microsoft.com/office/drawing/2014/main" id="{194B0D19-9896-064D-9D0A-2D5537231949}"/>
              </a:ext>
            </a:extLst>
          </p:cNvPr>
          <p:cNvGrpSpPr/>
          <p:nvPr/>
        </p:nvGrpSpPr>
        <p:grpSpPr>
          <a:xfrm>
            <a:off x="4920255" y="5843140"/>
            <a:ext cx="785039" cy="390470"/>
            <a:chOff x="1344529" y="1080574"/>
            <a:chExt cx="1526776" cy="759403"/>
          </a:xfrm>
        </p:grpSpPr>
        <p:pic>
          <p:nvPicPr>
            <p:cNvPr id="86" name="Picture 2" descr="Image result for typescript logo">
              <a:extLst>
                <a:ext uri="{FF2B5EF4-FFF2-40B4-BE49-F238E27FC236}">
                  <a16:creationId xmlns:a16="http://schemas.microsoft.com/office/drawing/2014/main" id="{37B0D45A-B1E4-AA42-9C01-7684D4792729}"/>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2111903" y="1080575"/>
              <a:ext cx="759402" cy="75940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6884933C-E74E-A647-8DC5-30C424FAFCD2}"/>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344529" y="1080574"/>
              <a:ext cx="759403" cy="759403"/>
            </a:xfrm>
            <a:prstGeom prst="rect">
              <a:avLst/>
            </a:prstGeom>
          </p:spPr>
        </p:pic>
      </p:grpSp>
      <p:grpSp>
        <p:nvGrpSpPr>
          <p:cNvPr id="88" name="Group 87">
            <a:extLst>
              <a:ext uri="{FF2B5EF4-FFF2-40B4-BE49-F238E27FC236}">
                <a16:creationId xmlns:a16="http://schemas.microsoft.com/office/drawing/2014/main" id="{975787B9-AC1A-7844-A487-97E4DFCEF035}"/>
              </a:ext>
            </a:extLst>
          </p:cNvPr>
          <p:cNvGrpSpPr/>
          <p:nvPr/>
        </p:nvGrpSpPr>
        <p:grpSpPr>
          <a:xfrm>
            <a:off x="7407444" y="5869779"/>
            <a:ext cx="785039" cy="390470"/>
            <a:chOff x="1344529" y="1080574"/>
            <a:chExt cx="1526776" cy="759403"/>
          </a:xfrm>
        </p:grpSpPr>
        <p:pic>
          <p:nvPicPr>
            <p:cNvPr id="89" name="Picture 2" descr="Image result for typescript logo">
              <a:extLst>
                <a:ext uri="{FF2B5EF4-FFF2-40B4-BE49-F238E27FC236}">
                  <a16:creationId xmlns:a16="http://schemas.microsoft.com/office/drawing/2014/main" id="{2B9393E0-BE0C-A847-9179-A02F64D344FB}"/>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2111903" y="1080575"/>
              <a:ext cx="759402" cy="75940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69C94832-FC58-8140-906A-D7BD8C87564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344529" y="1080574"/>
              <a:ext cx="759403" cy="759403"/>
            </a:xfrm>
            <a:prstGeom prst="rect">
              <a:avLst/>
            </a:prstGeom>
          </p:spPr>
        </p:pic>
      </p:grpSp>
      <p:sp>
        <p:nvSpPr>
          <p:cNvPr id="24" name="TextBox 23">
            <a:extLst>
              <a:ext uri="{FF2B5EF4-FFF2-40B4-BE49-F238E27FC236}">
                <a16:creationId xmlns:a16="http://schemas.microsoft.com/office/drawing/2014/main" id="{42E3E3B3-82E9-6348-8271-A05E8D46B44A}"/>
              </a:ext>
            </a:extLst>
          </p:cNvPr>
          <p:cNvSpPr txBox="1"/>
          <p:nvPr/>
        </p:nvSpPr>
        <p:spPr>
          <a:xfrm>
            <a:off x="7458649" y="2028147"/>
            <a:ext cx="473206" cy="319446"/>
          </a:xfrm>
          <a:prstGeom prst="rect">
            <a:avLst/>
          </a:prstGeom>
          <a:noFill/>
        </p:spPr>
        <p:txBody>
          <a:bodyPr wrap="none" rtlCol="0">
            <a:spAutoFit/>
          </a:bodyPr>
          <a:lstStyle/>
          <a:p>
            <a:r>
              <a:rPr lang="en-US" sz="1800" b="1" dirty="0">
                <a:latin typeface="Calibri" panose="020F0502020204030204" pitchFamily="34" charset="0"/>
              </a:rPr>
              <a:t>. . .</a:t>
            </a:r>
          </a:p>
        </p:txBody>
      </p:sp>
    </p:spTree>
    <p:extLst>
      <p:ext uri="{BB962C8B-B14F-4D97-AF65-F5344CB8AC3E}">
        <p14:creationId xmlns:p14="http://schemas.microsoft.com/office/powerpoint/2010/main" val="506512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9" grpId="0"/>
      <p:bldP spid="92" grpId="0"/>
      <p:bldP spid="100" grpId="0"/>
      <p:bldP spid="62"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gex engines 101">
            <a:extLst>
              <a:ext uri="{FF2B5EF4-FFF2-40B4-BE49-F238E27FC236}">
                <a16:creationId xmlns:a16="http://schemas.microsoft.com/office/drawing/2014/main" id="{23B129C2-61A0-A34C-904B-EA8EF428FCB1}"/>
              </a:ext>
            </a:extLst>
          </p:cNvPr>
          <p:cNvSpPr>
            <a:spLocks noGrp="1"/>
          </p:cNvSpPr>
          <p:nvPr>
            <p:ph idx="1"/>
          </p:nvPr>
        </p:nvSpPr>
        <p:spPr>
          <a:xfrm>
            <a:off x="171637" y="1305004"/>
            <a:ext cx="8956397" cy="5166916"/>
          </a:xfrm>
        </p:spPr>
        <p:txBody>
          <a:bodyPr/>
          <a:lstStyle/>
          <a:p>
            <a:pPr marL="0" indent="0">
              <a:buNone/>
            </a:pPr>
            <a:r>
              <a:rPr lang="en-US" sz="2800" b="1" dirty="0"/>
              <a:t>What’s a regex engine?</a:t>
            </a:r>
          </a:p>
          <a:p>
            <a:pPr marL="0" indent="0">
              <a:buNone/>
            </a:pPr>
            <a:endParaRPr lang="en-US" i="1" dirty="0"/>
          </a:p>
          <a:p>
            <a:pPr marL="0" indent="0">
              <a:buNone/>
            </a:pPr>
            <a:r>
              <a:rPr lang="en-US" sz="2800" i="1" dirty="0"/>
              <a:t>   match</a:t>
            </a:r>
            <a:r>
              <a:rPr lang="en-US" sz="2800" dirty="0"/>
              <a:t>(regex, string) </a:t>
            </a:r>
            <a:r>
              <a:rPr lang="en-US" sz="2800" dirty="0">
                <a:sym typeface="Wingdings" pitchFamily="2" charset="2"/>
              </a:rPr>
              <a:t>    </a:t>
            </a:r>
            <a:r>
              <a:rPr lang="en-US" sz="2600" dirty="0"/>
              <a:t>“Does this regex match this string?”</a:t>
            </a:r>
            <a:endParaRPr lang="en-US" sz="2600" i="1" dirty="0"/>
          </a:p>
          <a:p>
            <a:pPr marL="0" indent="0">
              <a:buNone/>
            </a:pPr>
            <a:endParaRPr lang="en-US" dirty="0"/>
          </a:p>
          <a:p>
            <a:pPr marL="0" indent="0">
              <a:buNone/>
            </a:pPr>
            <a:r>
              <a:rPr lang="en-US" sz="2800" b="1" dirty="0"/>
              <a:t>How do they work?</a:t>
            </a:r>
          </a:p>
          <a:p>
            <a:pPr marL="0" indent="0">
              <a:buNone/>
            </a:pPr>
            <a:endParaRPr lang="en-US" b="1" dirty="0"/>
          </a:p>
          <a:p>
            <a:pPr marL="914400" lvl="1" indent="-514350">
              <a:buFont typeface="+mj-lt"/>
              <a:buAutoNum type="arabicPeriod"/>
            </a:pPr>
            <a:r>
              <a:rPr lang="en-US" sz="2800" dirty="0"/>
              <a:t>ab+ </a:t>
            </a:r>
            <a:r>
              <a:rPr lang="en-US" sz="2800" b="1" dirty="0"/>
              <a:t>|</a:t>
            </a:r>
            <a:r>
              <a:rPr lang="en-US" sz="2800" dirty="0"/>
              <a:t> aa+</a:t>
            </a:r>
          </a:p>
          <a:p>
            <a:pPr marL="914400" lvl="1" indent="-514350">
              <a:buFont typeface="+mj-lt"/>
              <a:buAutoNum type="arabicPeriod"/>
            </a:pPr>
            <a:endParaRPr lang="en-US" sz="2800" dirty="0"/>
          </a:p>
          <a:p>
            <a:pPr marL="914400" lvl="1" indent="-514350">
              <a:buFont typeface="+mj-lt"/>
              <a:buAutoNum type="arabicPeriod"/>
            </a:pPr>
            <a:r>
              <a:rPr lang="en-US" sz="2800" dirty="0"/>
              <a:t>Simulate on input</a:t>
            </a:r>
            <a:endParaRPr lang="en-US" sz="2800" b="1" i="1" u="sng" dirty="0"/>
          </a:p>
          <a:p>
            <a:pPr marL="400050" lvl="1" indent="0">
              <a:buNone/>
            </a:pPr>
            <a:r>
              <a:rPr lang="en-US" sz="2800" dirty="0"/>
              <a:t>		“</a:t>
            </a:r>
            <a:r>
              <a:rPr lang="en-US" sz="2800" dirty="0" err="1"/>
              <a:t>aaa</a:t>
            </a:r>
            <a:r>
              <a:rPr lang="en-US" sz="2800" dirty="0"/>
              <a:t>”</a:t>
            </a:r>
          </a:p>
        </p:txBody>
      </p:sp>
      <p:sp>
        <p:nvSpPr>
          <p:cNvPr id="3" name="Title">
            <a:extLst>
              <a:ext uri="{FF2B5EF4-FFF2-40B4-BE49-F238E27FC236}">
                <a16:creationId xmlns:a16="http://schemas.microsoft.com/office/drawing/2014/main" id="{4F4AFF9C-5620-9C47-9596-E3C58B157A68}"/>
              </a:ext>
            </a:extLst>
          </p:cNvPr>
          <p:cNvSpPr>
            <a:spLocks noGrp="1"/>
          </p:cNvSpPr>
          <p:nvPr>
            <p:ph type="title"/>
          </p:nvPr>
        </p:nvSpPr>
        <p:spPr/>
        <p:txBody>
          <a:bodyPr/>
          <a:lstStyle/>
          <a:p>
            <a:r>
              <a:rPr lang="en-US" dirty="0"/>
              <a:t>How most regex engines work</a:t>
            </a:r>
            <a:endParaRPr lang="en-US" sz="2000" dirty="0"/>
          </a:p>
        </p:txBody>
      </p:sp>
      <p:pic>
        <p:nvPicPr>
          <p:cNvPr id="6" name="Engine" descr="Image result for locomotive cartoon">
            <a:extLst>
              <a:ext uri="{FF2B5EF4-FFF2-40B4-BE49-F238E27FC236}">
                <a16:creationId xmlns:a16="http://schemas.microsoft.com/office/drawing/2014/main" id="{86D69562-7819-DA4D-B94B-D32BDB7707F2}"/>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2997896" y="5478385"/>
            <a:ext cx="921045" cy="993535"/>
          </a:xfrm>
          <a:prstGeom prst="rect">
            <a:avLst/>
          </a:prstGeom>
          <a:noFill/>
          <a:extLst>
            <a:ext uri="{909E8E84-426E-40DD-AFC4-6F175D3DCCD1}">
              <a14:hiddenFill xmlns:a14="http://schemas.microsoft.com/office/drawing/2010/main">
                <a:solidFill>
                  <a:srgbClr val="FFFFFF"/>
                </a:solidFill>
              </a14:hiddenFill>
            </a:ext>
          </a:extLst>
        </p:spPr>
      </p:pic>
      <p:pic>
        <p:nvPicPr>
          <p:cNvPr id="7" name="Engine" descr="Image result for locomotive cartoon">
            <a:extLst>
              <a:ext uri="{FF2B5EF4-FFF2-40B4-BE49-F238E27FC236}">
                <a16:creationId xmlns:a16="http://schemas.microsoft.com/office/drawing/2014/main" id="{C205FEF0-4D38-A646-B500-8AF8D6E14EFE}"/>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7649253" y="-110688"/>
            <a:ext cx="921045" cy="993535"/>
          </a:xfrm>
          <a:prstGeom prst="rect">
            <a:avLst/>
          </a:prstGeom>
          <a:noFill/>
          <a:extLst>
            <a:ext uri="{909E8E84-426E-40DD-AFC4-6F175D3DCCD1}">
              <a14:hiddenFill xmlns:a14="http://schemas.microsoft.com/office/drawing/2010/main">
                <a:solidFill>
                  <a:srgbClr val="FFFFFF"/>
                </a:solidFill>
              </a14:hiddenFill>
            </a:ext>
          </a:extLst>
        </p:spPr>
      </p:pic>
      <p:pic>
        <p:nvPicPr>
          <p:cNvPr id="12" name="Screwdriver" descr="A close up of a device&#10;&#10;Description automatically generated">
            <a:extLst>
              <a:ext uri="{FF2B5EF4-FFF2-40B4-BE49-F238E27FC236}">
                <a16:creationId xmlns:a16="http://schemas.microsoft.com/office/drawing/2014/main" id="{5F884F2E-7F74-2940-8E3A-BBB436A499F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02208" y="3725847"/>
            <a:ext cx="945810" cy="1149152"/>
          </a:xfrm>
          <a:prstGeom prst="rect">
            <a:avLst/>
          </a:prstGeom>
        </p:spPr>
      </p:pic>
      <p:sp>
        <p:nvSpPr>
          <p:cNvPr id="4" name="Backtracking">
            <a:extLst>
              <a:ext uri="{FF2B5EF4-FFF2-40B4-BE49-F238E27FC236}">
                <a16:creationId xmlns:a16="http://schemas.microsoft.com/office/drawing/2014/main" id="{7E067AF2-88A8-1140-BD25-CD2EDF288A7B}"/>
              </a:ext>
            </a:extLst>
          </p:cNvPr>
          <p:cNvSpPr/>
          <p:nvPr/>
        </p:nvSpPr>
        <p:spPr>
          <a:xfrm>
            <a:off x="2947771" y="5847351"/>
            <a:ext cx="6178486" cy="546560"/>
          </a:xfrm>
          <a:prstGeom prst="rect">
            <a:avLst/>
          </a:prstGeom>
        </p:spPr>
        <p:txBody>
          <a:bodyPr wrap="none">
            <a:spAutoFit/>
          </a:bodyPr>
          <a:lstStyle/>
          <a:p>
            <a:r>
              <a:rPr lang="en-US" sz="3600" b="1" i="1" u="sng" dirty="0">
                <a:latin typeface="Calibri" panose="020F0502020204030204" pitchFamily="34" charset="0"/>
                <a:cs typeface="Calibri" panose="020F0502020204030204" pitchFamily="34" charset="0"/>
              </a:rPr>
              <a:t>Depth-first backtracking search</a:t>
            </a:r>
            <a:endParaRPr lang="en-US" sz="36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B5630563-B03D-844D-A878-D291843DBEE7}"/>
              </a:ext>
            </a:extLst>
          </p:cNvPr>
          <p:cNvSpPr/>
          <p:nvPr/>
        </p:nvSpPr>
        <p:spPr>
          <a:xfrm>
            <a:off x="-13473" y="0"/>
            <a:ext cx="704039" cy="294248"/>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[S ’94]</a:t>
            </a:r>
          </a:p>
        </p:txBody>
      </p:sp>
      <p:pic>
        <p:nvPicPr>
          <p:cNvPr id="10" name="Regex with non-det">
            <a:extLst>
              <a:ext uri="{FF2B5EF4-FFF2-40B4-BE49-F238E27FC236}">
                <a16:creationId xmlns:a16="http://schemas.microsoft.com/office/drawing/2014/main" id="{11C160F2-FD22-1449-AA41-B68C84177AF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20924" y="2994032"/>
            <a:ext cx="4680665" cy="2484353"/>
          </a:xfrm>
          <a:prstGeom prst="rect">
            <a:avLst/>
          </a:prstGeom>
        </p:spPr>
      </p:pic>
      <p:pic>
        <p:nvPicPr>
          <p:cNvPr id="13" name="Question mark" descr="Question mark">
            <a:extLst>
              <a:ext uri="{FF2B5EF4-FFF2-40B4-BE49-F238E27FC236}">
                <a16:creationId xmlns:a16="http://schemas.microsoft.com/office/drawing/2014/main" id="{A169D09B-817F-E644-8342-D5D66767A2A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020923" y="3305799"/>
            <a:ext cx="724878" cy="724878"/>
          </a:xfrm>
          <a:prstGeom prst="rect">
            <a:avLst/>
          </a:prstGeom>
        </p:spPr>
      </p:pic>
      <p:pic>
        <p:nvPicPr>
          <p:cNvPr id="15" name="Failure" descr="Close">
            <a:extLst>
              <a:ext uri="{FF2B5EF4-FFF2-40B4-BE49-F238E27FC236}">
                <a16:creationId xmlns:a16="http://schemas.microsoft.com/office/drawing/2014/main" id="{BB9EA495-D45F-FF4B-B0B1-BBF759C3AE93}"/>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063465" y="2562721"/>
            <a:ext cx="585788" cy="585788"/>
          </a:xfrm>
          <a:prstGeom prst="rect">
            <a:avLst/>
          </a:prstGeom>
        </p:spPr>
      </p:pic>
      <p:pic>
        <p:nvPicPr>
          <p:cNvPr id="16" name="Check mark" descr="Checkmark">
            <a:extLst>
              <a:ext uri="{FF2B5EF4-FFF2-40B4-BE49-F238E27FC236}">
                <a16:creationId xmlns:a16="http://schemas.microsoft.com/office/drawing/2014/main" id="{C6B213D6-10C9-B14D-9B0A-083B1AE5AC2B}"/>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430678" y="3429000"/>
            <a:ext cx="695579" cy="695579"/>
          </a:xfrm>
          <a:prstGeom prst="rect">
            <a:avLst/>
          </a:prstGeom>
        </p:spPr>
      </p:pic>
    </p:spTree>
    <p:extLst>
      <p:ext uri="{BB962C8B-B14F-4D97-AF65-F5344CB8AC3E}">
        <p14:creationId xmlns:p14="http://schemas.microsoft.com/office/powerpoint/2010/main" val="3595351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2.5E-6 -3.7037E-6 L 0.06164 -0.25255 " pathEditMode="relative" rAng="0" ptsTypes="AA">
                                      <p:cBhvr>
                                        <p:cTn id="34" dur="2000" fill="hold"/>
                                        <p:tgtEl>
                                          <p:spTgt spid="6"/>
                                        </p:tgtEl>
                                        <p:attrNameLst>
                                          <p:attrName>ppt_x</p:attrName>
                                          <p:attrName>ppt_y</p:attrName>
                                        </p:attrNameLst>
                                      </p:cBhvr>
                                      <p:rCtr x="3003" y="-13009"/>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6164 -0.25371 L 0.20139 -0.43473 " pathEditMode="relative" rAng="0" ptsTypes="AA">
                                      <p:cBhvr>
                                        <p:cTn id="42" dur="2000" fill="hold"/>
                                        <p:tgtEl>
                                          <p:spTgt spid="6"/>
                                        </p:tgtEl>
                                        <p:attrNameLst>
                                          <p:attrName>ppt_x</p:attrName>
                                          <p:attrName>ppt_y</p:attrName>
                                        </p:attrNameLst>
                                      </p:cBhvr>
                                      <p:rCtr x="6979" y="-9051"/>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20157 -0.43195 L 0.36563 -0.43473 " pathEditMode="relative" ptsTypes="AA">
                                      <p:cBhvr>
                                        <p:cTn id="46" dur="2000" fill="hold"/>
                                        <p:tgtEl>
                                          <p:spTgt spid="6"/>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36563 -0.43472 C 0.28559 -0.5206 0.175 -0.49351 0.12361 -0.46412 C 0.07205 -0.43495 0.05642 -0.25902 0.05642 -0.25879 L 0.05642 -0.25902 " pathEditMode="relative" rAng="0" ptsTypes="AAAA">
                                      <p:cBhvr>
                                        <p:cTn id="54" dur="1500" fill="hold"/>
                                        <p:tgtEl>
                                          <p:spTgt spid="6"/>
                                        </p:tgtEl>
                                        <p:attrNameLst>
                                          <p:attrName>ppt_x</p:attrName>
                                          <p:attrName>ppt_y</p:attrName>
                                        </p:attrNameLst>
                                      </p:cBhvr>
                                      <p:rCtr x="-15469" y="5903"/>
                                    </p:animMotion>
                                  </p:childTnLst>
                                </p:cTn>
                              </p:par>
                              <p:par>
                                <p:cTn id="55" presetID="9" presetClass="exit" presetSubtype="0" fill="hold" nodeType="withEffect">
                                  <p:stCondLst>
                                    <p:cond delay="0"/>
                                  </p:stCondLst>
                                  <p:childTnLst>
                                    <p:animEffect transition="out" filter="dissolv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nodeType="clickEffect">
                                  <p:stCondLst>
                                    <p:cond delay="0"/>
                                  </p:stCondLst>
                                  <p:childTnLst>
                                    <p:animEffect transition="out" filter="dissolv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0" presetClass="path" presetSubtype="0" accel="50000" decel="50000" fill="hold" nodeType="withEffect">
                                  <p:stCondLst>
                                    <p:cond delay="0"/>
                                  </p:stCondLst>
                                  <p:childTnLst>
                                    <p:animMotion origin="layout" path="M 0.06164 -0.25255 L 0.21876 -0.07246 " pathEditMode="relative" ptsTypes="AA">
                                      <p:cBhvr>
                                        <p:cTn id="64" dur="2000" fill="hold"/>
                                        <p:tgtEl>
                                          <p:spTgt spid="6"/>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0" presetClass="path" presetSubtype="0" accel="50000" decel="50000" fill="hold" nodeType="clickEffect">
                                  <p:stCondLst>
                                    <p:cond delay="0"/>
                                  </p:stCondLst>
                                  <p:childTnLst>
                                    <p:animMotion origin="layout" path="M 0.21719 -0.07246 L 0.35938 -0.07246 " pathEditMode="relative" rAng="0" ptsTypes="AA">
                                      <p:cBhvr>
                                        <p:cTn id="68" dur="2000" fill="hold"/>
                                        <p:tgtEl>
                                          <p:spTgt spid="6"/>
                                        </p:tgtEl>
                                        <p:attrNameLst>
                                          <p:attrName>ppt_x</p:attrName>
                                          <p:attrName>ppt_y</p:attrName>
                                        </p:attrNameLst>
                                      </p:cBhvr>
                                      <p:rCtr x="7101" y="0"/>
                                    </p:animMotion>
                                  </p:childTnLst>
                                </p:cTn>
                              </p:par>
                            </p:childTnLst>
                          </p:cTn>
                        </p:par>
                      </p:childTnLst>
                    </p:cTn>
                  </p:par>
                  <p:par>
                    <p:cTn id="69" fill="hold">
                      <p:stCondLst>
                        <p:cond delay="indefinite"/>
                      </p:stCondLst>
                      <p:childTnLst>
                        <p:par>
                          <p:cTn id="70" fill="hold">
                            <p:stCondLst>
                              <p:cond delay="0"/>
                            </p:stCondLst>
                            <p:childTnLst>
                              <p:par>
                                <p:cTn id="71" presetID="1" presetClass="path" presetSubtype="0" accel="50000" decel="50000" fill="hold" nodeType="clickEffect">
                                  <p:stCondLst>
                                    <p:cond delay="0"/>
                                  </p:stCondLst>
                                  <p:childTnLst>
                                    <p:animMotion origin="layout" path="M 0.35938 -0.07246 C 0.37361 -0.07315 0.42465 -0.05463 0.42465 -0.03264 C 0.42465 -0.01065 0.39497 0.0074 0.35938 0.0074 C 0.32361 0.0074 0.33507 -0.00186 0.33889 -0.02894 C 0.34288 -0.05625 0.34514 -0.07199 0.35938 -0.07246 Z " pathEditMode="relative" rAng="0" ptsTypes="AAAAA">
                                      <p:cBhvr>
                                        <p:cTn id="72" dur="1500" fill="hold"/>
                                        <p:tgtEl>
                                          <p:spTgt spid="6"/>
                                        </p:tgtEl>
                                        <p:attrNameLst>
                                          <p:attrName>ppt_x</p:attrName>
                                          <p:attrName>ppt_y</p:attrName>
                                        </p:attrNameLst>
                                      </p:cBhvr>
                                      <p:rCtr x="1997" y="3981"/>
                                    </p:animMotion>
                                  </p:childTnLst>
                                </p:cTn>
                              </p:par>
                            </p:childTnLst>
                          </p:cTn>
                        </p:par>
                      </p:childTnLst>
                    </p:cTn>
                  </p:par>
                  <p:par>
                    <p:cTn id="73" fill="hold">
                      <p:stCondLst>
                        <p:cond delay="indefinite"/>
                      </p:stCondLst>
                      <p:childTnLst>
                        <p:par>
                          <p:cTn id="74" fill="hold">
                            <p:stCondLst>
                              <p:cond delay="0"/>
                            </p:stCondLst>
                            <p:childTnLst>
                              <p:par>
                                <p:cTn id="75" presetID="1" presetClass="path" presetSubtype="0" accel="50000" decel="50000" fill="hold" nodeType="clickEffect">
                                  <p:stCondLst>
                                    <p:cond delay="0"/>
                                  </p:stCondLst>
                                  <p:childTnLst>
                                    <p:animMotion origin="layout" path="M 0.35938 -0.07246 C 0.37361 -0.07246 0.42396 -0.0507 0.42396 -0.02315 C 0.42396 0.00416 0.39445 0.02731 0.35938 0.02731 C 0.32396 0.02731 0.33403 0.00532 0.33889 -0.02315 C 0.34393 -0.05186 0.34531 -0.07246 0.35938 -0.07246 Z " pathEditMode="relative" rAng="0" ptsTypes="AAAAA">
                                      <p:cBhvr>
                                        <p:cTn id="76" dur="1500" fill="hold"/>
                                        <p:tgtEl>
                                          <p:spTgt spid="6"/>
                                        </p:tgtEl>
                                        <p:attrNameLst>
                                          <p:attrName>ppt_x</p:attrName>
                                          <p:attrName>ppt_y</p:attrName>
                                        </p:attrNameLst>
                                      </p:cBhvr>
                                      <p:rCtr x="1944" y="4977"/>
                                    </p:animMotion>
                                  </p:childTnLst>
                                </p:cTn>
                              </p:par>
                            </p:childTnLst>
                          </p:cTn>
                        </p:par>
                      </p:childTnLst>
                    </p:cTn>
                  </p:par>
                  <p:par>
                    <p:cTn id="77" fill="hold">
                      <p:stCondLst>
                        <p:cond delay="indefinite"/>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0.36563 -0.07246 L 0.57101 -0.19468 " pathEditMode="relative" rAng="0" ptsTypes="AA">
                                      <p:cBhvr>
                                        <p:cTn id="80" dur="1500" fill="hold"/>
                                        <p:tgtEl>
                                          <p:spTgt spid="6"/>
                                        </p:tgtEl>
                                        <p:attrNameLst>
                                          <p:attrName>ppt_x</p:attrName>
                                          <p:attrName>ppt_y</p:attrName>
                                        </p:attrNameLst>
                                      </p:cBhvr>
                                      <p:rCtr x="10260" y="-6111"/>
                                    </p:animMotion>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5D7F6-E8E7-454A-8419-F2A9CF69E312}"/>
              </a:ext>
            </a:extLst>
          </p:cNvPr>
          <p:cNvSpPr>
            <a:spLocks noGrp="1"/>
          </p:cNvSpPr>
          <p:nvPr>
            <p:ph type="title"/>
          </p:nvPr>
        </p:nvSpPr>
        <p:spPr/>
        <p:txBody>
          <a:bodyPr/>
          <a:lstStyle/>
          <a:p>
            <a:r>
              <a:rPr lang="en-US" dirty="0"/>
              <a:t>Regex metrics</a:t>
            </a:r>
          </a:p>
        </p:txBody>
      </p:sp>
      <p:sp>
        <p:nvSpPr>
          <p:cNvPr id="3" name="Content Placeholder 2">
            <a:extLst>
              <a:ext uri="{FF2B5EF4-FFF2-40B4-BE49-F238E27FC236}">
                <a16:creationId xmlns:a16="http://schemas.microsoft.com/office/drawing/2014/main" id="{7804D6C9-569B-E240-8643-0BD578B7FDE8}"/>
              </a:ext>
            </a:extLst>
          </p:cNvPr>
          <p:cNvSpPr>
            <a:spLocks noGrp="1"/>
          </p:cNvSpPr>
          <p:nvPr>
            <p:ph idx="1"/>
          </p:nvPr>
        </p:nvSpPr>
        <p:spPr/>
        <p:txBody>
          <a:bodyPr/>
          <a:lstStyle/>
          <a:p>
            <a:r>
              <a:rPr lang="en-US" b="1" dirty="0"/>
              <a:t>Representation</a:t>
            </a:r>
          </a:p>
          <a:p>
            <a:pPr lvl="1"/>
            <a:r>
              <a:rPr lang="en-US" dirty="0"/>
              <a:t>String length</a:t>
            </a:r>
          </a:p>
          <a:p>
            <a:pPr lvl="1"/>
            <a:r>
              <a:rPr lang="en-US" dirty="0"/>
              <a:t>Features used</a:t>
            </a:r>
          </a:p>
          <a:p>
            <a:pPr lvl="1"/>
            <a:r>
              <a:rPr lang="en-US" dirty="0"/>
              <a:t>NFA size</a:t>
            </a:r>
          </a:p>
          <a:p>
            <a:endParaRPr lang="en-US" b="1" dirty="0"/>
          </a:p>
          <a:p>
            <a:r>
              <a:rPr lang="en-US" b="1" dirty="0"/>
              <a:t>Language diversity </a:t>
            </a:r>
            <a:r>
              <a:rPr lang="en-US" dirty="0"/>
              <a:t>– matching strings</a:t>
            </a:r>
          </a:p>
          <a:p>
            <a:endParaRPr lang="en-US" b="1" dirty="0"/>
          </a:p>
          <a:p>
            <a:r>
              <a:rPr lang="en-US" b="1" dirty="0"/>
              <a:t>Complexity</a:t>
            </a:r>
          </a:p>
          <a:p>
            <a:pPr lvl="1"/>
            <a:r>
              <a:rPr lang="en-US" dirty="0"/>
              <a:t>DFA size</a:t>
            </a:r>
          </a:p>
          <a:p>
            <a:pPr lvl="1"/>
            <a:r>
              <a:rPr lang="en-US" dirty="0"/>
              <a:t>Super-linear behavior (“</a:t>
            </a:r>
            <a:r>
              <a:rPr lang="en-US" dirty="0" err="1"/>
              <a:t>ReDoS</a:t>
            </a:r>
            <a:r>
              <a:rPr lang="en-US" dirty="0"/>
              <a:t> regexes”)</a:t>
            </a:r>
          </a:p>
          <a:p>
            <a:pPr lvl="1"/>
            <a:r>
              <a:rPr lang="en-US" dirty="0"/>
              <a:t>Use of advanced features</a:t>
            </a:r>
          </a:p>
        </p:txBody>
      </p:sp>
      <p:pic>
        <p:nvPicPr>
          <p:cNvPr id="4" name="Picture 3">
            <a:extLst>
              <a:ext uri="{FF2B5EF4-FFF2-40B4-BE49-F238E27FC236}">
                <a16:creationId xmlns:a16="http://schemas.microsoft.com/office/drawing/2014/main" id="{440CFD1C-87F8-644B-A1E2-7E6B2DD1C63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85633" y="171608"/>
            <a:ext cx="2826891" cy="531813"/>
          </a:xfrm>
          <a:prstGeom prst="rect">
            <a:avLst/>
          </a:prstGeom>
        </p:spPr>
      </p:pic>
    </p:spTree>
    <p:extLst>
      <p:ext uri="{BB962C8B-B14F-4D97-AF65-F5344CB8AC3E}">
        <p14:creationId xmlns:p14="http://schemas.microsoft.com/office/powerpoint/2010/main" val="144768554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D2C1-728F-CA4D-86E5-1D16638302DE}"/>
              </a:ext>
            </a:extLst>
          </p:cNvPr>
          <p:cNvSpPr>
            <a:spLocks noGrp="1"/>
          </p:cNvSpPr>
          <p:nvPr>
            <p:ph type="title"/>
          </p:nvPr>
        </p:nvSpPr>
        <p:spPr>
          <a:xfrm>
            <a:off x="777542" y="903769"/>
            <a:ext cx="7588915" cy="3577856"/>
          </a:xfrm>
        </p:spPr>
        <p:txBody>
          <a:bodyPr/>
          <a:lstStyle/>
          <a:p>
            <a:pPr algn="ctr">
              <a:lnSpc>
                <a:spcPct val="150000"/>
              </a:lnSpc>
            </a:pPr>
            <a:r>
              <a:rPr lang="en-US" sz="4000" dirty="0"/>
              <a:t>Within a Prog. Lang.,</a:t>
            </a:r>
            <a:br>
              <a:rPr lang="en-US" sz="4000" dirty="0"/>
            </a:br>
            <a:r>
              <a:rPr lang="en-US" sz="4000" dirty="0"/>
              <a:t>the two competing regex extraction methodologies yield indistinguishable regex corpuses</a:t>
            </a:r>
          </a:p>
        </p:txBody>
      </p:sp>
      <p:sp>
        <p:nvSpPr>
          <p:cNvPr id="3" name="Content Placeholder 2">
            <a:extLst>
              <a:ext uri="{FF2B5EF4-FFF2-40B4-BE49-F238E27FC236}">
                <a16:creationId xmlns:a16="http://schemas.microsoft.com/office/drawing/2014/main" id="{2484F2CC-91CB-B546-AFB6-FE52DB1E435A}"/>
              </a:ext>
            </a:extLst>
          </p:cNvPr>
          <p:cNvSpPr>
            <a:spLocks noGrp="1"/>
          </p:cNvSpPr>
          <p:nvPr>
            <p:ph idx="1"/>
          </p:nvPr>
        </p:nvSpPr>
        <p:spPr>
          <a:xfrm>
            <a:off x="1243496" y="4874282"/>
            <a:ext cx="6657005" cy="1420191"/>
          </a:xfrm>
        </p:spPr>
        <p:txBody>
          <a:bodyPr/>
          <a:lstStyle/>
          <a:p>
            <a:pPr marL="0" indent="0">
              <a:lnSpc>
                <a:spcPct val="200000"/>
              </a:lnSpc>
              <a:buNone/>
            </a:pPr>
            <a:r>
              <a:rPr lang="en-US" sz="3200" dirty="0"/>
              <a:t>(So let’s use the easier methodology!)</a:t>
            </a:r>
          </a:p>
        </p:txBody>
      </p:sp>
    </p:spTree>
    <p:extLst>
      <p:ext uri="{BB962C8B-B14F-4D97-AF65-F5344CB8AC3E}">
        <p14:creationId xmlns:p14="http://schemas.microsoft.com/office/powerpoint/2010/main" val="271395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 name="Group 1 orig">
            <a:extLst>
              <a:ext uri="{FF2B5EF4-FFF2-40B4-BE49-F238E27FC236}">
                <a16:creationId xmlns:a16="http://schemas.microsoft.com/office/drawing/2014/main" id="{D88318E3-2926-224E-8075-D9368BC0AAAE}"/>
              </a:ext>
            </a:extLst>
          </p:cNvPr>
          <p:cNvGrpSpPr/>
          <p:nvPr/>
        </p:nvGrpSpPr>
        <p:grpSpPr>
          <a:xfrm>
            <a:off x="2179190" y="2698110"/>
            <a:ext cx="604435" cy="661579"/>
            <a:chOff x="2182202" y="2704089"/>
            <a:chExt cx="604435" cy="661579"/>
          </a:xfrm>
        </p:grpSpPr>
        <p:sp>
          <p:nvSpPr>
            <p:cNvPr id="274" name="Oval 273">
              <a:extLst>
                <a:ext uri="{FF2B5EF4-FFF2-40B4-BE49-F238E27FC236}">
                  <a16:creationId xmlns:a16="http://schemas.microsoft.com/office/drawing/2014/main" id="{2BD727B5-1790-8742-A987-EF9DDEC7EBE6}"/>
                </a:ext>
              </a:extLst>
            </p:cNvPr>
            <p:cNvSpPr/>
            <p:nvPr/>
          </p:nvSpPr>
          <p:spPr bwMode="auto">
            <a:xfrm>
              <a:off x="2508773" y="2704089"/>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75" name="Oval 274">
              <a:extLst>
                <a:ext uri="{FF2B5EF4-FFF2-40B4-BE49-F238E27FC236}">
                  <a16:creationId xmlns:a16="http://schemas.microsoft.com/office/drawing/2014/main" id="{1CC8A212-3D73-F541-8F4D-27CF5F60ACE2}"/>
                </a:ext>
              </a:extLst>
            </p:cNvPr>
            <p:cNvSpPr/>
            <p:nvPr/>
          </p:nvSpPr>
          <p:spPr bwMode="auto">
            <a:xfrm>
              <a:off x="2182202" y="2756258"/>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76" name="Oval 275">
              <a:extLst>
                <a:ext uri="{FF2B5EF4-FFF2-40B4-BE49-F238E27FC236}">
                  <a16:creationId xmlns:a16="http://schemas.microsoft.com/office/drawing/2014/main" id="{41954557-9EAB-1F48-AC70-D3E929D3006B}"/>
                </a:ext>
              </a:extLst>
            </p:cNvPr>
            <p:cNvSpPr/>
            <p:nvPr/>
          </p:nvSpPr>
          <p:spPr bwMode="auto">
            <a:xfrm>
              <a:off x="2600657" y="3050726"/>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77" name="Oval 276">
              <a:extLst>
                <a:ext uri="{FF2B5EF4-FFF2-40B4-BE49-F238E27FC236}">
                  <a16:creationId xmlns:a16="http://schemas.microsoft.com/office/drawing/2014/main" id="{E39DBF20-2796-5940-B5ED-403AD03212ED}"/>
                </a:ext>
              </a:extLst>
            </p:cNvPr>
            <p:cNvSpPr/>
            <p:nvPr/>
          </p:nvSpPr>
          <p:spPr bwMode="auto">
            <a:xfrm>
              <a:off x="2327126" y="3182788"/>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sp>
        <p:nvSpPr>
          <p:cNvPr id="2" name="Title 1">
            <a:extLst>
              <a:ext uri="{FF2B5EF4-FFF2-40B4-BE49-F238E27FC236}">
                <a16:creationId xmlns:a16="http://schemas.microsoft.com/office/drawing/2014/main" id="{D7E5D7F6-E8E7-454A-8419-F2A9CF69E312}"/>
              </a:ext>
            </a:extLst>
          </p:cNvPr>
          <p:cNvSpPr>
            <a:spLocks noGrp="1"/>
          </p:cNvSpPr>
          <p:nvPr>
            <p:ph type="title"/>
          </p:nvPr>
        </p:nvSpPr>
        <p:spPr>
          <a:xfrm>
            <a:off x="277148" y="118428"/>
            <a:ext cx="8429530" cy="638175"/>
          </a:xfrm>
        </p:spPr>
        <p:txBody>
          <a:bodyPr/>
          <a:lstStyle/>
          <a:p>
            <a:r>
              <a:rPr lang="en-US" dirty="0"/>
              <a:t>Potential bias #2: Extraction methodology</a:t>
            </a:r>
            <a:endParaRPr lang="en-US" b="1" i="1" dirty="0"/>
          </a:p>
        </p:txBody>
      </p:sp>
      <p:sp>
        <p:nvSpPr>
          <p:cNvPr id="30" name="Oval 29">
            <a:extLst>
              <a:ext uri="{FF2B5EF4-FFF2-40B4-BE49-F238E27FC236}">
                <a16:creationId xmlns:a16="http://schemas.microsoft.com/office/drawing/2014/main" id="{6FA57610-6456-E746-A816-21FE745A39D2}"/>
              </a:ext>
            </a:extLst>
          </p:cNvPr>
          <p:cNvSpPr/>
          <p:nvPr/>
        </p:nvSpPr>
        <p:spPr bwMode="auto">
          <a:xfrm>
            <a:off x="2097698" y="2510586"/>
            <a:ext cx="908022" cy="958213"/>
          </a:xfrm>
          <a:custGeom>
            <a:avLst/>
            <a:gdLst>
              <a:gd name="connsiteX0" fmla="*/ 0 w 908022"/>
              <a:gd name="connsiteY0" fmla="*/ 479107 h 958213"/>
              <a:gd name="connsiteX1" fmla="*/ 454011 w 908022"/>
              <a:gd name="connsiteY1" fmla="*/ 0 h 958213"/>
              <a:gd name="connsiteX2" fmla="*/ 908022 w 908022"/>
              <a:gd name="connsiteY2" fmla="*/ 479107 h 958213"/>
              <a:gd name="connsiteX3" fmla="*/ 454011 w 908022"/>
              <a:gd name="connsiteY3" fmla="*/ 958214 h 958213"/>
              <a:gd name="connsiteX4" fmla="*/ 0 w 908022"/>
              <a:gd name="connsiteY4" fmla="*/ 479107 h 958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22" h="958213" extrusionOk="0">
                <a:moveTo>
                  <a:pt x="0" y="479107"/>
                </a:moveTo>
                <a:cubicBezTo>
                  <a:pt x="-39963" y="216213"/>
                  <a:pt x="235048" y="31245"/>
                  <a:pt x="454011" y="0"/>
                </a:cubicBezTo>
                <a:cubicBezTo>
                  <a:pt x="723715" y="38915"/>
                  <a:pt x="908900" y="241305"/>
                  <a:pt x="908022" y="479107"/>
                </a:cubicBezTo>
                <a:cubicBezTo>
                  <a:pt x="897983" y="728565"/>
                  <a:pt x="719211" y="975694"/>
                  <a:pt x="454011" y="958214"/>
                </a:cubicBezTo>
                <a:cubicBezTo>
                  <a:pt x="204971" y="951879"/>
                  <a:pt x="16474" y="774424"/>
                  <a:pt x="0" y="479107"/>
                </a:cubicBezTo>
                <a:close/>
              </a:path>
            </a:pathLst>
          </a:custGeom>
          <a:noFill/>
          <a:ln w="7620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2650216993">
                  <a:prstGeom prst="ellipse">
                    <a:avLst/>
                  </a:prstGeom>
                  <ask:type>
                    <ask:lineSketchCurved/>
                  </ask:type>
                </ask:lineSketchStyleProps>
              </a:ext>
            </a:extLst>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nvGrpSpPr>
          <p:cNvPr id="9" name="Proj 1">
            <a:extLst>
              <a:ext uri="{FF2B5EF4-FFF2-40B4-BE49-F238E27FC236}">
                <a16:creationId xmlns:a16="http://schemas.microsoft.com/office/drawing/2014/main" id="{EBE203CE-6A5A-4041-83C3-146F0290F1C5}"/>
              </a:ext>
            </a:extLst>
          </p:cNvPr>
          <p:cNvGrpSpPr/>
          <p:nvPr/>
        </p:nvGrpSpPr>
        <p:grpSpPr>
          <a:xfrm>
            <a:off x="495520" y="1296316"/>
            <a:ext cx="1737719" cy="1369056"/>
            <a:chOff x="495520" y="1296316"/>
            <a:chExt cx="1737719" cy="1369056"/>
          </a:xfrm>
        </p:grpSpPr>
        <p:pic>
          <p:nvPicPr>
            <p:cNvPr id="171" name="Picture 12" descr="Image result for github">
              <a:extLst>
                <a:ext uri="{FF2B5EF4-FFF2-40B4-BE49-F238E27FC236}">
                  <a16:creationId xmlns:a16="http://schemas.microsoft.com/office/drawing/2014/main" id="{B8150063-1785-D74D-A7B3-60DCEDC63BF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495520" y="1296316"/>
              <a:ext cx="544616" cy="66432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76EBF1F-3EE5-3640-8F9B-595E4244EE1A}"/>
                </a:ext>
              </a:extLst>
            </p:cNvPr>
            <p:cNvGrpSpPr/>
            <p:nvPr/>
          </p:nvGrpSpPr>
          <p:grpSpPr>
            <a:xfrm>
              <a:off x="1082554" y="1549872"/>
              <a:ext cx="1150685" cy="1115500"/>
              <a:chOff x="1082554" y="1549872"/>
              <a:chExt cx="1150685" cy="1115500"/>
            </a:xfrm>
          </p:grpSpPr>
          <p:grpSp>
            <p:nvGrpSpPr>
              <p:cNvPr id="137" name="Group 136">
                <a:extLst>
                  <a:ext uri="{FF2B5EF4-FFF2-40B4-BE49-F238E27FC236}">
                    <a16:creationId xmlns:a16="http://schemas.microsoft.com/office/drawing/2014/main" id="{B7F608F4-59AE-2145-8FDC-CE65F96F0176}"/>
                  </a:ext>
                </a:extLst>
              </p:cNvPr>
              <p:cNvGrpSpPr/>
              <p:nvPr/>
            </p:nvGrpSpPr>
            <p:grpSpPr>
              <a:xfrm>
                <a:off x="1613808" y="1549872"/>
                <a:ext cx="619431" cy="958213"/>
                <a:chOff x="5076698" y="1362614"/>
                <a:chExt cx="554774" cy="750238"/>
              </a:xfrm>
            </p:grpSpPr>
            <p:pic>
              <p:nvPicPr>
                <p:cNvPr id="147" name="Picture 32" descr="Image result for clipart document">
                  <a:extLst>
                    <a:ext uri="{FF2B5EF4-FFF2-40B4-BE49-F238E27FC236}">
                      <a16:creationId xmlns:a16="http://schemas.microsoft.com/office/drawing/2014/main" id="{A57FE78F-0759-404B-B455-3561EA36430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148" name="Rounded Rectangle 147">
                  <a:extLst>
                    <a:ext uri="{FF2B5EF4-FFF2-40B4-BE49-F238E27FC236}">
                      <a16:creationId xmlns:a16="http://schemas.microsoft.com/office/drawing/2014/main" id="{42F463E4-8B5F-E54D-91B4-1BB3CBBA6ABF}"/>
                    </a:ext>
                  </a:extLst>
                </p:cNvPr>
                <p:cNvSpPr/>
                <p:nvPr/>
              </p:nvSpPr>
              <p:spPr bwMode="auto">
                <a:xfrm>
                  <a:off x="5137533" y="1834717"/>
                  <a:ext cx="414968" cy="66101"/>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sp>
            <p:nvSpPr>
              <p:cNvPr id="172" name="Rounded Rectangle 171">
                <a:extLst>
                  <a:ext uri="{FF2B5EF4-FFF2-40B4-BE49-F238E27FC236}">
                    <a16:creationId xmlns:a16="http://schemas.microsoft.com/office/drawing/2014/main" id="{2C019DFC-9042-5D4B-94DE-BD5406201243}"/>
                  </a:ext>
                </a:extLst>
              </p:cNvPr>
              <p:cNvSpPr/>
              <p:nvPr/>
            </p:nvSpPr>
            <p:spPr bwMode="auto">
              <a:xfrm>
                <a:off x="1682603" y="1788719"/>
                <a:ext cx="463331" cy="84425"/>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nvGrpSpPr>
              <p:cNvPr id="138" name="Group 137">
                <a:extLst>
                  <a:ext uri="{FF2B5EF4-FFF2-40B4-BE49-F238E27FC236}">
                    <a16:creationId xmlns:a16="http://schemas.microsoft.com/office/drawing/2014/main" id="{415BACCE-5034-B245-8D05-EFA27086FB4F}"/>
                  </a:ext>
                </a:extLst>
              </p:cNvPr>
              <p:cNvGrpSpPr/>
              <p:nvPr/>
            </p:nvGrpSpPr>
            <p:grpSpPr>
              <a:xfrm>
                <a:off x="1443564" y="1593620"/>
                <a:ext cx="619431" cy="958213"/>
                <a:chOff x="5076698" y="1362614"/>
                <a:chExt cx="554774" cy="750238"/>
              </a:xfrm>
            </p:grpSpPr>
            <p:pic>
              <p:nvPicPr>
                <p:cNvPr id="145" name="Picture 32" descr="Image result for clipart document">
                  <a:extLst>
                    <a:ext uri="{FF2B5EF4-FFF2-40B4-BE49-F238E27FC236}">
                      <a16:creationId xmlns:a16="http://schemas.microsoft.com/office/drawing/2014/main" id="{70DC2EC4-7FCC-2147-9609-803F6520785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146" name="Rounded Rectangle 145">
                  <a:extLst>
                    <a:ext uri="{FF2B5EF4-FFF2-40B4-BE49-F238E27FC236}">
                      <a16:creationId xmlns:a16="http://schemas.microsoft.com/office/drawing/2014/main" id="{EBB190B3-3CA7-9544-AEEE-B4E58BF71F5F}"/>
                    </a:ext>
                  </a:extLst>
                </p:cNvPr>
                <p:cNvSpPr/>
                <p:nvPr/>
              </p:nvSpPr>
              <p:spPr bwMode="auto">
                <a:xfrm>
                  <a:off x="5137533" y="1738118"/>
                  <a:ext cx="414968" cy="66101"/>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sp>
            <p:nvSpPr>
              <p:cNvPr id="169" name="Rounded Rectangle 168">
                <a:extLst>
                  <a:ext uri="{FF2B5EF4-FFF2-40B4-BE49-F238E27FC236}">
                    <a16:creationId xmlns:a16="http://schemas.microsoft.com/office/drawing/2014/main" id="{FC4A125E-2AEC-BD4E-9891-4CB38EC1E9E5}"/>
                  </a:ext>
                </a:extLst>
              </p:cNvPr>
              <p:cNvSpPr/>
              <p:nvPr/>
            </p:nvSpPr>
            <p:spPr bwMode="auto">
              <a:xfrm>
                <a:off x="1511489" y="2202244"/>
                <a:ext cx="463331" cy="84425"/>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sp>
            <p:nvSpPr>
              <p:cNvPr id="173" name="Rounded Rectangle 172">
                <a:extLst>
                  <a:ext uri="{FF2B5EF4-FFF2-40B4-BE49-F238E27FC236}">
                    <a16:creationId xmlns:a16="http://schemas.microsoft.com/office/drawing/2014/main" id="{52EFD8CC-8EC1-6C43-BCC0-6E367EEF5690}"/>
                  </a:ext>
                </a:extLst>
              </p:cNvPr>
              <p:cNvSpPr/>
              <p:nvPr/>
            </p:nvSpPr>
            <p:spPr bwMode="auto">
              <a:xfrm>
                <a:off x="1506538" y="1819765"/>
                <a:ext cx="463331" cy="84425"/>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nvGrpSpPr>
              <p:cNvPr id="139" name="Group 138">
                <a:extLst>
                  <a:ext uri="{FF2B5EF4-FFF2-40B4-BE49-F238E27FC236}">
                    <a16:creationId xmlns:a16="http://schemas.microsoft.com/office/drawing/2014/main" id="{472B74FB-6CD3-814B-A0CF-11553B28843C}"/>
                  </a:ext>
                </a:extLst>
              </p:cNvPr>
              <p:cNvGrpSpPr/>
              <p:nvPr/>
            </p:nvGrpSpPr>
            <p:grpSpPr>
              <a:xfrm>
                <a:off x="1258619" y="1642126"/>
                <a:ext cx="619431" cy="958213"/>
                <a:chOff x="5076698" y="1362614"/>
                <a:chExt cx="554774" cy="750238"/>
              </a:xfrm>
            </p:grpSpPr>
            <p:pic>
              <p:nvPicPr>
                <p:cNvPr id="143" name="Picture 32" descr="Image result for clipart document">
                  <a:extLst>
                    <a:ext uri="{FF2B5EF4-FFF2-40B4-BE49-F238E27FC236}">
                      <a16:creationId xmlns:a16="http://schemas.microsoft.com/office/drawing/2014/main" id="{BB71D2C8-F1F8-7D4E-826B-C427DEABA37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144" name="Rounded Rectangle 143">
                  <a:extLst>
                    <a:ext uri="{FF2B5EF4-FFF2-40B4-BE49-F238E27FC236}">
                      <a16:creationId xmlns:a16="http://schemas.microsoft.com/office/drawing/2014/main" id="{933679E4-AAC4-6942-AF08-F7A68B39A5A6}"/>
                    </a:ext>
                  </a:extLst>
                </p:cNvPr>
                <p:cNvSpPr/>
                <p:nvPr/>
              </p:nvSpPr>
              <p:spPr bwMode="auto">
                <a:xfrm>
                  <a:off x="5137533" y="1645094"/>
                  <a:ext cx="414968" cy="66101"/>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sp>
            <p:nvSpPr>
              <p:cNvPr id="157" name="Rounded Rectangle 156">
                <a:extLst>
                  <a:ext uri="{FF2B5EF4-FFF2-40B4-BE49-F238E27FC236}">
                    <a16:creationId xmlns:a16="http://schemas.microsoft.com/office/drawing/2014/main" id="{06AE4285-5F12-5041-BA33-DDF8EF998D00}"/>
                  </a:ext>
                </a:extLst>
              </p:cNvPr>
              <p:cNvSpPr/>
              <p:nvPr/>
            </p:nvSpPr>
            <p:spPr bwMode="auto">
              <a:xfrm>
                <a:off x="1326712" y="2242955"/>
                <a:ext cx="463331" cy="84425"/>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pic>
            <p:nvPicPr>
              <p:cNvPr id="141" name="Picture 32" descr="Image result for clipart document">
                <a:extLst>
                  <a:ext uri="{FF2B5EF4-FFF2-40B4-BE49-F238E27FC236}">
                    <a16:creationId xmlns:a16="http://schemas.microsoft.com/office/drawing/2014/main" id="{F19909EB-CE25-C747-8898-FBBF48FC0E4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82554" y="1707159"/>
                <a:ext cx="619431" cy="958213"/>
              </a:xfrm>
              <a:prstGeom prst="rect">
                <a:avLst/>
              </a:prstGeom>
              <a:noFill/>
              <a:extLst>
                <a:ext uri="{909E8E84-426E-40DD-AFC4-6F175D3DCCD1}">
                  <a14:hiddenFill xmlns:a14="http://schemas.microsoft.com/office/drawing/2010/main">
                    <a:solidFill>
                      <a:srgbClr val="FFFFFF"/>
                    </a:solidFill>
                  </a14:hiddenFill>
                </a:ext>
              </a:extLst>
            </p:spPr>
          </p:pic>
          <p:sp>
            <p:nvSpPr>
              <p:cNvPr id="149" name="Rounded Rectangle 148">
                <a:extLst>
                  <a:ext uri="{FF2B5EF4-FFF2-40B4-BE49-F238E27FC236}">
                    <a16:creationId xmlns:a16="http://schemas.microsoft.com/office/drawing/2014/main" id="{310ECCFC-5A0E-F54E-8EDD-6997E8770B3A}"/>
                  </a:ext>
                </a:extLst>
              </p:cNvPr>
              <p:cNvSpPr/>
              <p:nvPr/>
            </p:nvSpPr>
            <p:spPr bwMode="auto">
              <a:xfrm>
                <a:off x="1159892" y="2191837"/>
                <a:ext cx="463331" cy="84424"/>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sp>
            <p:nvSpPr>
              <p:cNvPr id="174" name="Rounded Rectangle 173">
                <a:extLst>
                  <a:ext uri="{FF2B5EF4-FFF2-40B4-BE49-F238E27FC236}">
                    <a16:creationId xmlns:a16="http://schemas.microsoft.com/office/drawing/2014/main" id="{EDDFA4E0-A6E5-AC45-9333-688AC61BE73C}"/>
                  </a:ext>
                </a:extLst>
              </p:cNvPr>
              <p:cNvSpPr/>
              <p:nvPr/>
            </p:nvSpPr>
            <p:spPr bwMode="auto">
              <a:xfrm>
                <a:off x="1151956" y="2328316"/>
                <a:ext cx="463331" cy="84424"/>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grpSp>
      <p:grpSp>
        <p:nvGrpSpPr>
          <p:cNvPr id="136" name="PI: extracted regexes">
            <a:extLst>
              <a:ext uri="{FF2B5EF4-FFF2-40B4-BE49-F238E27FC236}">
                <a16:creationId xmlns:a16="http://schemas.microsoft.com/office/drawing/2014/main" id="{962E167A-C2C2-A64B-8CAB-F9971859A8E8}"/>
              </a:ext>
            </a:extLst>
          </p:cNvPr>
          <p:cNvGrpSpPr/>
          <p:nvPr/>
        </p:nvGrpSpPr>
        <p:grpSpPr>
          <a:xfrm>
            <a:off x="6352716" y="5517671"/>
            <a:ext cx="1832055" cy="1083412"/>
            <a:chOff x="6352716" y="5517671"/>
            <a:chExt cx="1832055" cy="1083412"/>
          </a:xfrm>
        </p:grpSpPr>
        <p:grpSp>
          <p:nvGrpSpPr>
            <p:cNvPr id="159" name="PI: Instr.-extracted regexes">
              <a:extLst>
                <a:ext uri="{FF2B5EF4-FFF2-40B4-BE49-F238E27FC236}">
                  <a16:creationId xmlns:a16="http://schemas.microsoft.com/office/drawing/2014/main" id="{14E5EABD-8AEE-5C4F-B0EB-24D767DC0DF6}"/>
                </a:ext>
              </a:extLst>
            </p:cNvPr>
            <p:cNvGrpSpPr/>
            <p:nvPr/>
          </p:nvGrpSpPr>
          <p:grpSpPr>
            <a:xfrm>
              <a:off x="7498908" y="5517671"/>
              <a:ext cx="685863" cy="1083412"/>
              <a:chOff x="7498908" y="5517671"/>
              <a:chExt cx="685863" cy="1083412"/>
            </a:xfrm>
          </p:grpSpPr>
          <p:sp>
            <p:nvSpPr>
              <p:cNvPr id="186" name="Oval 185">
                <a:extLst>
                  <a:ext uri="{FF2B5EF4-FFF2-40B4-BE49-F238E27FC236}">
                    <a16:creationId xmlns:a16="http://schemas.microsoft.com/office/drawing/2014/main" id="{2458ED48-49FD-0745-9B1E-E92C63C19113}"/>
                  </a:ext>
                </a:extLst>
              </p:cNvPr>
              <p:cNvSpPr/>
              <p:nvPr/>
            </p:nvSpPr>
            <p:spPr bwMode="auto">
              <a:xfrm>
                <a:off x="7498908" y="5517671"/>
                <a:ext cx="283710" cy="278981"/>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87" name="Oval 186">
                <a:extLst>
                  <a:ext uri="{FF2B5EF4-FFF2-40B4-BE49-F238E27FC236}">
                    <a16:creationId xmlns:a16="http://schemas.microsoft.com/office/drawing/2014/main" id="{DB624815-EB86-F94D-A74C-212AD14825E8}"/>
                  </a:ext>
                </a:extLst>
              </p:cNvPr>
              <p:cNvSpPr/>
              <p:nvPr/>
            </p:nvSpPr>
            <p:spPr bwMode="auto">
              <a:xfrm>
                <a:off x="7900159" y="5521534"/>
                <a:ext cx="283710" cy="278981"/>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88" name="Oval 187">
                <a:extLst>
                  <a:ext uri="{FF2B5EF4-FFF2-40B4-BE49-F238E27FC236}">
                    <a16:creationId xmlns:a16="http://schemas.microsoft.com/office/drawing/2014/main" id="{82DDABC8-7920-7C43-9031-BF9A4510FFA4}"/>
                  </a:ext>
                </a:extLst>
              </p:cNvPr>
              <p:cNvSpPr/>
              <p:nvPr/>
            </p:nvSpPr>
            <p:spPr bwMode="auto">
              <a:xfrm>
                <a:off x="7499810" y="5917955"/>
                <a:ext cx="283710" cy="278981"/>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89" name="Oval 188">
                <a:extLst>
                  <a:ext uri="{FF2B5EF4-FFF2-40B4-BE49-F238E27FC236}">
                    <a16:creationId xmlns:a16="http://schemas.microsoft.com/office/drawing/2014/main" id="{B0EDC86A-9F4D-664B-9A85-CA7D8EC6168F}"/>
                  </a:ext>
                </a:extLst>
              </p:cNvPr>
              <p:cNvSpPr/>
              <p:nvPr/>
            </p:nvSpPr>
            <p:spPr bwMode="auto">
              <a:xfrm>
                <a:off x="7901061" y="5921818"/>
                <a:ext cx="283710" cy="278981"/>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90" name="Oval 189">
                <a:extLst>
                  <a:ext uri="{FF2B5EF4-FFF2-40B4-BE49-F238E27FC236}">
                    <a16:creationId xmlns:a16="http://schemas.microsoft.com/office/drawing/2014/main" id="{A0DC137B-BC5E-DF4A-863B-52D35F461983}"/>
                  </a:ext>
                </a:extLst>
              </p:cNvPr>
              <p:cNvSpPr/>
              <p:nvPr/>
            </p:nvSpPr>
            <p:spPr bwMode="auto">
              <a:xfrm>
                <a:off x="7498908" y="6318239"/>
                <a:ext cx="283710" cy="278981"/>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91" name="Oval 190">
                <a:extLst>
                  <a:ext uri="{FF2B5EF4-FFF2-40B4-BE49-F238E27FC236}">
                    <a16:creationId xmlns:a16="http://schemas.microsoft.com/office/drawing/2014/main" id="{C4A4BAD9-7FFE-624C-9874-5015B7BC926C}"/>
                  </a:ext>
                </a:extLst>
              </p:cNvPr>
              <p:cNvSpPr/>
              <p:nvPr/>
            </p:nvSpPr>
            <p:spPr bwMode="auto">
              <a:xfrm>
                <a:off x="7900159" y="6322102"/>
                <a:ext cx="283710" cy="278981"/>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cxnSp>
          <p:nvCxnSpPr>
            <p:cNvPr id="185" name="Straight Arrow Connector 184">
              <a:extLst>
                <a:ext uri="{FF2B5EF4-FFF2-40B4-BE49-F238E27FC236}">
                  <a16:creationId xmlns:a16="http://schemas.microsoft.com/office/drawing/2014/main" id="{1371665C-4C31-6E4F-8CF1-8557001FF740}"/>
                </a:ext>
              </a:extLst>
            </p:cNvPr>
            <p:cNvCxnSpPr>
              <a:cxnSpLocks/>
            </p:cNvCxnSpPr>
            <p:nvPr/>
          </p:nvCxnSpPr>
          <p:spPr bwMode="auto">
            <a:xfrm flipV="1">
              <a:off x="6352716" y="6037377"/>
              <a:ext cx="855077" cy="16148"/>
            </a:xfrm>
            <a:prstGeom prst="straightConnector1">
              <a:avLst/>
            </a:prstGeom>
            <a:noFill/>
            <a:ln w="76200" cap="flat" cmpd="sng" algn="ctr">
              <a:solidFill>
                <a:schemeClr val="tx1"/>
              </a:solidFill>
              <a:prstDash val="solid"/>
              <a:round/>
              <a:headEnd type="none" w="med" len="med"/>
              <a:tailEnd type="triangle"/>
            </a:ln>
            <a:effectLst/>
          </p:spPr>
        </p:cxnSp>
      </p:grpSp>
      <p:grpSp>
        <p:nvGrpSpPr>
          <p:cNvPr id="192" name="PI: Run test suite">
            <a:extLst>
              <a:ext uri="{FF2B5EF4-FFF2-40B4-BE49-F238E27FC236}">
                <a16:creationId xmlns:a16="http://schemas.microsoft.com/office/drawing/2014/main" id="{E77A7F14-71B4-D54B-A35E-0C3C933F36D0}"/>
              </a:ext>
            </a:extLst>
          </p:cNvPr>
          <p:cNvGrpSpPr/>
          <p:nvPr/>
        </p:nvGrpSpPr>
        <p:grpSpPr>
          <a:xfrm>
            <a:off x="1632904" y="5874553"/>
            <a:ext cx="3260112" cy="646700"/>
            <a:chOff x="1632904" y="5874553"/>
            <a:chExt cx="3260112" cy="646700"/>
          </a:xfrm>
        </p:grpSpPr>
        <p:cxnSp>
          <p:nvCxnSpPr>
            <p:cNvPr id="193" name="Straight Arrow Connector 192">
              <a:extLst>
                <a:ext uri="{FF2B5EF4-FFF2-40B4-BE49-F238E27FC236}">
                  <a16:creationId xmlns:a16="http://schemas.microsoft.com/office/drawing/2014/main" id="{354795EE-538E-BE46-BFD7-8459838A5E60}"/>
                </a:ext>
              </a:extLst>
            </p:cNvPr>
            <p:cNvCxnSpPr>
              <a:cxnSpLocks/>
              <a:stCxn id="195" idx="3"/>
              <a:endCxn id="241" idx="1"/>
            </p:cNvCxnSpPr>
            <p:nvPr/>
          </p:nvCxnSpPr>
          <p:spPr bwMode="auto">
            <a:xfrm flipV="1">
              <a:off x="3766223" y="6194665"/>
              <a:ext cx="1126793" cy="3238"/>
            </a:xfrm>
            <a:prstGeom prst="straightConnector1">
              <a:avLst/>
            </a:prstGeom>
            <a:noFill/>
            <a:ln w="28575" cap="flat" cmpd="sng" algn="ctr">
              <a:solidFill>
                <a:schemeClr val="tx1"/>
              </a:solidFill>
              <a:prstDash val="solid"/>
              <a:round/>
              <a:headEnd type="none" w="med" len="med"/>
              <a:tailEnd type="triangle"/>
            </a:ln>
            <a:effectLst/>
          </p:spPr>
        </p:cxnSp>
        <p:grpSp>
          <p:nvGrpSpPr>
            <p:cNvPr id="194" name="PI: Test suite">
              <a:extLst>
                <a:ext uri="{FF2B5EF4-FFF2-40B4-BE49-F238E27FC236}">
                  <a16:creationId xmlns:a16="http://schemas.microsoft.com/office/drawing/2014/main" id="{4C081918-A412-4440-BC1B-A54D74F1C84F}"/>
                </a:ext>
              </a:extLst>
            </p:cNvPr>
            <p:cNvGrpSpPr/>
            <p:nvPr/>
          </p:nvGrpSpPr>
          <p:grpSpPr>
            <a:xfrm>
              <a:off x="1632904" y="5874553"/>
              <a:ext cx="2133319" cy="646700"/>
              <a:chOff x="5518612" y="4830797"/>
              <a:chExt cx="2133319" cy="646700"/>
            </a:xfrm>
          </p:grpSpPr>
          <p:sp>
            <p:nvSpPr>
              <p:cNvPr id="195" name="Rounded Rectangle 194">
                <a:extLst>
                  <a:ext uri="{FF2B5EF4-FFF2-40B4-BE49-F238E27FC236}">
                    <a16:creationId xmlns:a16="http://schemas.microsoft.com/office/drawing/2014/main" id="{AB2ED507-28A5-6641-8871-75CBE624B84E}"/>
                  </a:ext>
                </a:extLst>
              </p:cNvPr>
              <p:cNvSpPr/>
              <p:nvPr/>
            </p:nvSpPr>
            <p:spPr bwMode="auto">
              <a:xfrm>
                <a:off x="5518612" y="4830797"/>
                <a:ext cx="2133319" cy="6467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sp>
            <p:nvSpPr>
              <p:cNvPr id="196" name="TextBox 195">
                <a:extLst>
                  <a:ext uri="{FF2B5EF4-FFF2-40B4-BE49-F238E27FC236}">
                    <a16:creationId xmlns:a16="http://schemas.microsoft.com/office/drawing/2014/main" id="{3B8B6501-EBEE-394B-A10A-92600D9148DD}"/>
                  </a:ext>
                </a:extLst>
              </p:cNvPr>
              <p:cNvSpPr txBox="1"/>
              <p:nvPr/>
            </p:nvSpPr>
            <p:spPr>
              <a:xfrm>
                <a:off x="5770830" y="4988406"/>
                <a:ext cx="1758981" cy="395173"/>
              </a:xfrm>
              <a:prstGeom prst="rect">
                <a:avLst/>
              </a:prstGeom>
              <a:noFill/>
            </p:spPr>
            <p:txBody>
              <a:bodyPr wrap="square" rtlCol="0">
                <a:spAutoFit/>
              </a:bodyPr>
              <a:lstStyle/>
              <a:p>
                <a:pPr algn="ctr"/>
                <a:r>
                  <a:rPr lang="en-US" sz="2400" dirty="0">
                    <a:latin typeface="Calibri" panose="020F0502020204030204" pitchFamily="34" charset="0"/>
                  </a:rPr>
                  <a:t>Test suite</a:t>
                </a:r>
              </a:p>
            </p:txBody>
          </p:sp>
        </p:grpSp>
      </p:grpSp>
      <p:sp>
        <p:nvSpPr>
          <p:cNvPr id="249" name="PI: header">
            <a:extLst>
              <a:ext uri="{FF2B5EF4-FFF2-40B4-BE49-F238E27FC236}">
                <a16:creationId xmlns:a16="http://schemas.microsoft.com/office/drawing/2014/main" id="{9479E48A-4E6B-1046-B12D-0E860D76082F}"/>
              </a:ext>
            </a:extLst>
          </p:cNvPr>
          <p:cNvSpPr txBox="1"/>
          <p:nvPr/>
        </p:nvSpPr>
        <p:spPr>
          <a:xfrm>
            <a:off x="2501762" y="4302516"/>
            <a:ext cx="6314164" cy="546560"/>
          </a:xfrm>
          <a:prstGeom prst="rect">
            <a:avLst/>
          </a:prstGeom>
          <a:noFill/>
        </p:spPr>
        <p:txBody>
          <a:bodyPr wrap="none" rtlCol="0">
            <a:spAutoFit/>
          </a:bodyPr>
          <a:lstStyle/>
          <a:p>
            <a:r>
              <a:rPr lang="en-US" sz="3600" b="1" dirty="0">
                <a:latin typeface="Calibri" panose="020F0502020204030204" pitchFamily="34" charset="0"/>
              </a:rPr>
              <a:t>Program instrumentation-based</a:t>
            </a:r>
          </a:p>
        </p:txBody>
      </p:sp>
      <p:grpSp>
        <p:nvGrpSpPr>
          <p:cNvPr id="250" name="SA: extracted regexes">
            <a:extLst>
              <a:ext uri="{FF2B5EF4-FFF2-40B4-BE49-F238E27FC236}">
                <a16:creationId xmlns:a16="http://schemas.microsoft.com/office/drawing/2014/main" id="{B7213A49-0055-3641-96F0-A3987C92E427}"/>
              </a:ext>
            </a:extLst>
          </p:cNvPr>
          <p:cNvGrpSpPr/>
          <p:nvPr/>
        </p:nvGrpSpPr>
        <p:grpSpPr>
          <a:xfrm>
            <a:off x="7614029" y="1943868"/>
            <a:ext cx="1001721" cy="1462803"/>
            <a:chOff x="7614029" y="1943868"/>
            <a:chExt cx="1001721" cy="1462803"/>
          </a:xfrm>
        </p:grpSpPr>
        <p:grpSp>
          <p:nvGrpSpPr>
            <p:cNvPr id="251" name="SA-extracted regexes">
              <a:extLst>
                <a:ext uri="{FF2B5EF4-FFF2-40B4-BE49-F238E27FC236}">
                  <a16:creationId xmlns:a16="http://schemas.microsoft.com/office/drawing/2014/main" id="{019BB0A0-F61D-654F-8093-66BF5133B11C}"/>
                </a:ext>
              </a:extLst>
            </p:cNvPr>
            <p:cNvGrpSpPr/>
            <p:nvPr/>
          </p:nvGrpSpPr>
          <p:grpSpPr>
            <a:xfrm>
              <a:off x="8149888" y="1943868"/>
              <a:ext cx="465862" cy="414722"/>
              <a:chOff x="8255483" y="1821206"/>
              <a:chExt cx="465862" cy="414722"/>
            </a:xfrm>
          </p:grpSpPr>
          <p:sp>
            <p:nvSpPr>
              <p:cNvPr id="253" name="Oval 252">
                <a:extLst>
                  <a:ext uri="{FF2B5EF4-FFF2-40B4-BE49-F238E27FC236}">
                    <a16:creationId xmlns:a16="http://schemas.microsoft.com/office/drawing/2014/main" id="{E6175D31-1381-354F-8522-C130CC9B22B9}"/>
                  </a:ext>
                </a:extLst>
              </p:cNvPr>
              <p:cNvSpPr/>
              <p:nvPr/>
            </p:nvSpPr>
            <p:spPr bwMode="auto">
              <a:xfrm>
                <a:off x="8255483" y="2053048"/>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54" name="Oval 253">
                <a:extLst>
                  <a:ext uri="{FF2B5EF4-FFF2-40B4-BE49-F238E27FC236}">
                    <a16:creationId xmlns:a16="http://schemas.microsoft.com/office/drawing/2014/main" id="{EE7C72AD-FA7C-664A-BBB7-675DFF7EA258}"/>
                  </a:ext>
                </a:extLst>
              </p:cNvPr>
              <p:cNvSpPr/>
              <p:nvPr/>
            </p:nvSpPr>
            <p:spPr bwMode="auto">
              <a:xfrm>
                <a:off x="8393624" y="1821206"/>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55" name="Oval 254">
                <a:extLst>
                  <a:ext uri="{FF2B5EF4-FFF2-40B4-BE49-F238E27FC236}">
                    <a16:creationId xmlns:a16="http://schemas.microsoft.com/office/drawing/2014/main" id="{2FB426B0-BA9D-5240-939F-B4FCC5E36022}"/>
                  </a:ext>
                </a:extLst>
              </p:cNvPr>
              <p:cNvSpPr/>
              <p:nvPr/>
            </p:nvSpPr>
            <p:spPr bwMode="auto">
              <a:xfrm>
                <a:off x="8535365" y="2053048"/>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cxnSp>
          <p:nvCxnSpPr>
            <p:cNvPr id="252" name="SA: extracted regexes">
              <a:extLst>
                <a:ext uri="{FF2B5EF4-FFF2-40B4-BE49-F238E27FC236}">
                  <a16:creationId xmlns:a16="http://schemas.microsoft.com/office/drawing/2014/main" id="{B9A24299-B827-EA48-B105-F71A9FB1A636}"/>
                </a:ext>
              </a:extLst>
            </p:cNvPr>
            <p:cNvCxnSpPr>
              <a:cxnSpLocks/>
            </p:cNvCxnSpPr>
            <p:nvPr/>
          </p:nvCxnSpPr>
          <p:spPr bwMode="auto">
            <a:xfrm flipV="1">
              <a:off x="7614029" y="2592867"/>
              <a:ext cx="422379" cy="813804"/>
            </a:xfrm>
            <a:prstGeom prst="straightConnector1">
              <a:avLst/>
            </a:prstGeom>
            <a:noFill/>
            <a:ln w="76200" cap="flat" cmpd="sng" algn="ctr">
              <a:solidFill>
                <a:schemeClr val="tx1"/>
              </a:solidFill>
              <a:prstDash val="solid"/>
              <a:round/>
              <a:headEnd type="none" w="med" len="med"/>
              <a:tailEnd type="triangle"/>
            </a:ln>
            <a:effectLst/>
          </p:spPr>
        </p:cxnSp>
      </p:grpSp>
      <p:grpSp>
        <p:nvGrpSpPr>
          <p:cNvPr id="256" name="SA: Walk for regex creation">
            <a:extLst>
              <a:ext uri="{FF2B5EF4-FFF2-40B4-BE49-F238E27FC236}">
                <a16:creationId xmlns:a16="http://schemas.microsoft.com/office/drawing/2014/main" id="{E82E65B3-8867-2448-8824-6826A7A45C92}"/>
              </a:ext>
            </a:extLst>
          </p:cNvPr>
          <p:cNvGrpSpPr/>
          <p:nvPr/>
        </p:nvGrpSpPr>
        <p:grpSpPr>
          <a:xfrm>
            <a:off x="5915559" y="3027720"/>
            <a:ext cx="2133319" cy="1257665"/>
            <a:chOff x="5915559" y="3027720"/>
            <a:chExt cx="2133319" cy="1257665"/>
          </a:xfrm>
        </p:grpSpPr>
        <p:grpSp>
          <p:nvGrpSpPr>
            <p:cNvPr id="257" name="SA: Regex">
              <a:extLst>
                <a:ext uri="{FF2B5EF4-FFF2-40B4-BE49-F238E27FC236}">
                  <a16:creationId xmlns:a16="http://schemas.microsoft.com/office/drawing/2014/main" id="{2CA3EFC3-D314-174F-8F92-417006630CD0}"/>
                </a:ext>
              </a:extLst>
            </p:cNvPr>
            <p:cNvGrpSpPr/>
            <p:nvPr/>
          </p:nvGrpSpPr>
          <p:grpSpPr>
            <a:xfrm>
              <a:off x="5915559" y="3698636"/>
              <a:ext cx="2133319" cy="586749"/>
              <a:chOff x="5518612" y="4830797"/>
              <a:chExt cx="2133319" cy="586749"/>
            </a:xfrm>
          </p:grpSpPr>
          <p:sp>
            <p:nvSpPr>
              <p:cNvPr id="259" name="Rounded Rectangle 258">
                <a:extLst>
                  <a:ext uri="{FF2B5EF4-FFF2-40B4-BE49-F238E27FC236}">
                    <a16:creationId xmlns:a16="http://schemas.microsoft.com/office/drawing/2014/main" id="{1EFE5FC8-99BA-9640-817C-6CAA06DD6D3E}"/>
                  </a:ext>
                </a:extLst>
              </p:cNvPr>
              <p:cNvSpPr/>
              <p:nvPr/>
            </p:nvSpPr>
            <p:spPr bwMode="auto">
              <a:xfrm>
                <a:off x="5518612" y="4830797"/>
                <a:ext cx="2133319" cy="586749"/>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60" name="TextBox 259">
                <a:extLst>
                  <a:ext uri="{FF2B5EF4-FFF2-40B4-BE49-F238E27FC236}">
                    <a16:creationId xmlns:a16="http://schemas.microsoft.com/office/drawing/2014/main" id="{296397E2-AB23-D740-8406-4719357C3635}"/>
                  </a:ext>
                </a:extLst>
              </p:cNvPr>
              <p:cNvSpPr txBox="1"/>
              <p:nvPr/>
            </p:nvSpPr>
            <p:spPr>
              <a:xfrm>
                <a:off x="6138574" y="4977984"/>
                <a:ext cx="867546" cy="395173"/>
              </a:xfrm>
              <a:prstGeom prst="rect">
                <a:avLst/>
              </a:prstGeom>
              <a:noFill/>
            </p:spPr>
            <p:txBody>
              <a:bodyPr wrap="none" rtlCol="0">
                <a:spAutoFit/>
              </a:bodyPr>
              <a:lstStyle/>
              <a:p>
                <a:pPr algn="ctr"/>
                <a:r>
                  <a:rPr lang="en-US" sz="2400" i="1" dirty="0">
                    <a:latin typeface="Calibri" panose="020F0502020204030204" pitchFamily="34" charset="0"/>
                  </a:rPr>
                  <a:t>/</a:t>
                </a:r>
                <a:r>
                  <a:rPr lang="en-US" sz="2400" i="1" dirty="0" err="1">
                    <a:latin typeface="Calibri" panose="020F0502020204030204" pitchFamily="34" charset="0"/>
                  </a:rPr>
                  <a:t>abc</a:t>
                </a:r>
                <a:r>
                  <a:rPr lang="en-US" sz="2400" i="1" dirty="0">
                    <a:latin typeface="Calibri" panose="020F0502020204030204" pitchFamily="34" charset="0"/>
                  </a:rPr>
                  <a:t>/</a:t>
                </a:r>
              </a:p>
            </p:txBody>
          </p:sp>
        </p:grpSp>
        <p:cxnSp>
          <p:nvCxnSpPr>
            <p:cNvPr id="258" name="Elbow Connector 257">
              <a:extLst>
                <a:ext uri="{FF2B5EF4-FFF2-40B4-BE49-F238E27FC236}">
                  <a16:creationId xmlns:a16="http://schemas.microsoft.com/office/drawing/2014/main" id="{48C1D2DC-B5C5-034B-BC13-6A4A82D2933E}"/>
                </a:ext>
              </a:extLst>
            </p:cNvPr>
            <p:cNvCxnSpPr>
              <a:cxnSpLocks/>
              <a:stCxn id="264" idx="3"/>
              <a:endCxn id="259" idx="0"/>
            </p:cNvCxnSpPr>
            <p:nvPr/>
          </p:nvCxnSpPr>
          <p:spPr bwMode="auto">
            <a:xfrm>
              <a:off x="6749300" y="3027720"/>
              <a:ext cx="232919" cy="670916"/>
            </a:xfrm>
            <a:prstGeom prst="bentConnector2">
              <a:avLst/>
            </a:prstGeom>
            <a:noFill/>
            <a:ln w="28575" cap="flat" cmpd="sng" algn="ctr">
              <a:solidFill>
                <a:schemeClr val="tx1"/>
              </a:solidFill>
              <a:prstDash val="solid"/>
              <a:round/>
              <a:headEnd type="none" w="med" len="med"/>
              <a:tailEnd type="triangle"/>
            </a:ln>
            <a:effectLst/>
          </p:spPr>
        </p:cxnSp>
      </p:grpSp>
      <p:grpSp>
        <p:nvGrpSpPr>
          <p:cNvPr id="261" name="SA: Parse into AST">
            <a:extLst>
              <a:ext uri="{FF2B5EF4-FFF2-40B4-BE49-F238E27FC236}">
                <a16:creationId xmlns:a16="http://schemas.microsoft.com/office/drawing/2014/main" id="{FEF69E42-8916-0F46-B21D-E8E46C109758}"/>
              </a:ext>
            </a:extLst>
          </p:cNvPr>
          <p:cNvGrpSpPr/>
          <p:nvPr/>
        </p:nvGrpSpPr>
        <p:grpSpPr>
          <a:xfrm>
            <a:off x="3801724" y="1945313"/>
            <a:ext cx="2947576" cy="1395127"/>
            <a:chOff x="3801724" y="1945313"/>
            <a:chExt cx="2947576" cy="1395127"/>
          </a:xfrm>
        </p:grpSpPr>
        <p:grpSp>
          <p:nvGrpSpPr>
            <p:cNvPr id="262" name="SA: Expression">
              <a:extLst>
                <a:ext uri="{FF2B5EF4-FFF2-40B4-BE49-F238E27FC236}">
                  <a16:creationId xmlns:a16="http://schemas.microsoft.com/office/drawing/2014/main" id="{5D6E7333-4797-304F-A648-54E4C4BFA489}"/>
                </a:ext>
              </a:extLst>
            </p:cNvPr>
            <p:cNvGrpSpPr/>
            <p:nvPr/>
          </p:nvGrpSpPr>
          <p:grpSpPr>
            <a:xfrm>
              <a:off x="3801724" y="2715000"/>
              <a:ext cx="2947576" cy="625440"/>
              <a:chOff x="5013138" y="4792106"/>
              <a:chExt cx="2947576" cy="625440"/>
            </a:xfrm>
          </p:grpSpPr>
          <p:sp>
            <p:nvSpPr>
              <p:cNvPr id="264" name="Rounded Rectangle 263">
                <a:extLst>
                  <a:ext uri="{FF2B5EF4-FFF2-40B4-BE49-F238E27FC236}">
                    <a16:creationId xmlns:a16="http://schemas.microsoft.com/office/drawing/2014/main" id="{90EF9547-FA31-CA41-B3DA-5A469CEA5A44}"/>
                  </a:ext>
                </a:extLst>
              </p:cNvPr>
              <p:cNvSpPr/>
              <p:nvPr/>
            </p:nvSpPr>
            <p:spPr bwMode="auto">
              <a:xfrm>
                <a:off x="5013138" y="4792106"/>
                <a:ext cx="2947576" cy="62544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65" name="TextBox 264">
                <a:extLst>
                  <a:ext uri="{FF2B5EF4-FFF2-40B4-BE49-F238E27FC236}">
                    <a16:creationId xmlns:a16="http://schemas.microsoft.com/office/drawing/2014/main" id="{4C027232-85B6-CD47-BDDE-2C4FCC0A36CE}"/>
                  </a:ext>
                </a:extLst>
              </p:cNvPr>
              <p:cNvSpPr txBox="1"/>
              <p:nvPr/>
            </p:nvSpPr>
            <p:spPr>
              <a:xfrm>
                <a:off x="5055105" y="4915125"/>
                <a:ext cx="2820709" cy="395173"/>
              </a:xfrm>
              <a:prstGeom prst="rect">
                <a:avLst/>
              </a:prstGeom>
              <a:noFill/>
            </p:spPr>
            <p:txBody>
              <a:bodyPr wrap="square" rtlCol="0">
                <a:spAutoFit/>
              </a:bodyPr>
              <a:lstStyle/>
              <a:p>
                <a:pPr algn="ctr"/>
                <a:r>
                  <a:rPr lang="en-US" sz="2400" i="1" dirty="0" err="1">
                    <a:latin typeface="Calibri" panose="020F0502020204030204" pitchFamily="34" charset="0"/>
                  </a:rPr>
                  <a:t>ExpressionStatement</a:t>
                </a:r>
                <a:endParaRPr lang="en-US" sz="2400" i="1" dirty="0">
                  <a:latin typeface="Calibri" panose="020F0502020204030204" pitchFamily="34" charset="0"/>
                </a:endParaRPr>
              </a:p>
            </p:txBody>
          </p:sp>
        </p:grpSp>
        <p:cxnSp>
          <p:nvCxnSpPr>
            <p:cNvPr id="263" name="Elbow Connector 262">
              <a:extLst>
                <a:ext uri="{FF2B5EF4-FFF2-40B4-BE49-F238E27FC236}">
                  <a16:creationId xmlns:a16="http://schemas.microsoft.com/office/drawing/2014/main" id="{C39C5903-881B-024D-B77D-F762C0781AA7}"/>
                </a:ext>
              </a:extLst>
            </p:cNvPr>
            <p:cNvCxnSpPr>
              <a:cxnSpLocks/>
              <a:stCxn id="267" idx="3"/>
              <a:endCxn id="264" idx="0"/>
            </p:cNvCxnSpPr>
            <p:nvPr/>
          </p:nvCxnSpPr>
          <p:spPr bwMode="auto">
            <a:xfrm>
              <a:off x="5051537" y="1945313"/>
              <a:ext cx="223975" cy="769687"/>
            </a:xfrm>
            <a:prstGeom prst="bentConnector2">
              <a:avLst/>
            </a:prstGeom>
            <a:noFill/>
            <a:ln w="28575" cap="flat" cmpd="sng" algn="ctr">
              <a:solidFill>
                <a:schemeClr val="tx1"/>
              </a:solidFill>
              <a:prstDash val="solid"/>
              <a:round/>
              <a:headEnd type="none" w="med" len="med"/>
              <a:tailEnd type="triangle"/>
            </a:ln>
            <a:effectLst/>
          </p:spPr>
        </p:cxnSp>
      </p:grpSp>
      <p:grpSp>
        <p:nvGrpSpPr>
          <p:cNvPr id="266" name="SA: Program for static analysis">
            <a:extLst>
              <a:ext uri="{FF2B5EF4-FFF2-40B4-BE49-F238E27FC236}">
                <a16:creationId xmlns:a16="http://schemas.microsoft.com/office/drawing/2014/main" id="{CCA4D944-55B2-8C42-B5B8-B5D040699924}"/>
              </a:ext>
            </a:extLst>
          </p:cNvPr>
          <p:cNvGrpSpPr/>
          <p:nvPr/>
        </p:nvGrpSpPr>
        <p:grpSpPr>
          <a:xfrm>
            <a:off x="4432106" y="1466206"/>
            <a:ext cx="619431" cy="958213"/>
            <a:chOff x="3203462" y="1527803"/>
            <a:chExt cx="619431" cy="958213"/>
          </a:xfrm>
        </p:grpSpPr>
        <p:pic>
          <p:nvPicPr>
            <p:cNvPr id="267" name="Picture 32" descr="Image result for clipart document">
              <a:extLst>
                <a:ext uri="{FF2B5EF4-FFF2-40B4-BE49-F238E27FC236}">
                  <a16:creationId xmlns:a16="http://schemas.microsoft.com/office/drawing/2014/main" id="{67784D54-AC47-2544-9087-0B2E273AE6A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03462" y="1527803"/>
              <a:ext cx="619431" cy="958213"/>
            </a:xfrm>
            <a:prstGeom prst="rect">
              <a:avLst/>
            </a:prstGeom>
            <a:noFill/>
            <a:extLst>
              <a:ext uri="{909E8E84-426E-40DD-AFC4-6F175D3DCCD1}">
                <a14:hiddenFill xmlns:a14="http://schemas.microsoft.com/office/drawing/2010/main">
                  <a:solidFill>
                    <a:srgbClr val="FFFFFF"/>
                  </a:solidFill>
                </a14:hiddenFill>
              </a:ext>
            </a:extLst>
          </p:spPr>
        </p:pic>
        <p:sp>
          <p:nvSpPr>
            <p:cNvPr id="269" name="Rounded Rectangle 268">
              <a:extLst>
                <a:ext uri="{FF2B5EF4-FFF2-40B4-BE49-F238E27FC236}">
                  <a16:creationId xmlns:a16="http://schemas.microsoft.com/office/drawing/2014/main" id="{CFC30A3C-1F79-5F4A-8989-C9EC326871CF}"/>
                </a:ext>
              </a:extLst>
            </p:cNvPr>
            <p:cNvSpPr/>
            <p:nvPr/>
          </p:nvSpPr>
          <p:spPr bwMode="auto">
            <a:xfrm>
              <a:off x="3280800" y="2012481"/>
              <a:ext cx="463331" cy="84424"/>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sp>
          <p:nvSpPr>
            <p:cNvPr id="270" name="Rounded Rectangle 269">
              <a:extLst>
                <a:ext uri="{FF2B5EF4-FFF2-40B4-BE49-F238E27FC236}">
                  <a16:creationId xmlns:a16="http://schemas.microsoft.com/office/drawing/2014/main" id="{E8058626-F38A-9F46-A560-333962E2F421}"/>
                </a:ext>
              </a:extLst>
            </p:cNvPr>
            <p:cNvSpPr/>
            <p:nvPr/>
          </p:nvSpPr>
          <p:spPr bwMode="auto">
            <a:xfrm>
              <a:off x="3272864" y="2148960"/>
              <a:ext cx="463331" cy="84424"/>
            </a:xfrm>
            <a:prstGeom prst="roundRect">
              <a:avLst/>
            </a:prstGeom>
            <a:solidFill>
              <a:schemeClr val="accent2">
                <a:lumMod val="9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sp>
        <p:nvSpPr>
          <p:cNvPr id="271" name="SA: header">
            <a:extLst>
              <a:ext uri="{FF2B5EF4-FFF2-40B4-BE49-F238E27FC236}">
                <a16:creationId xmlns:a16="http://schemas.microsoft.com/office/drawing/2014/main" id="{10D966B7-4FA0-0448-B44C-ECABE3E2AAE6}"/>
              </a:ext>
            </a:extLst>
          </p:cNvPr>
          <p:cNvSpPr txBox="1"/>
          <p:nvPr/>
        </p:nvSpPr>
        <p:spPr>
          <a:xfrm>
            <a:off x="2915624" y="958742"/>
            <a:ext cx="4151586" cy="546560"/>
          </a:xfrm>
          <a:prstGeom prst="rect">
            <a:avLst/>
          </a:prstGeom>
          <a:noFill/>
        </p:spPr>
        <p:txBody>
          <a:bodyPr wrap="none" rtlCol="0">
            <a:spAutoFit/>
          </a:bodyPr>
          <a:lstStyle/>
          <a:p>
            <a:r>
              <a:rPr lang="en-US" sz="3600" b="1" dirty="0">
                <a:latin typeface="Calibri" panose="020F0502020204030204" pitchFamily="34" charset="0"/>
              </a:rPr>
              <a:t>Static analysis-based</a:t>
            </a:r>
            <a:endParaRPr lang="en-US" sz="1800" b="1" i="1" dirty="0">
              <a:latin typeface="Calibri" panose="020F0502020204030204" pitchFamily="34" charset="0"/>
            </a:endParaRPr>
          </a:p>
        </p:txBody>
      </p:sp>
      <p:grpSp>
        <p:nvGrpSpPr>
          <p:cNvPr id="16" name="Extra regexes used in P1 but not extracted">
            <a:extLst>
              <a:ext uri="{FF2B5EF4-FFF2-40B4-BE49-F238E27FC236}">
                <a16:creationId xmlns:a16="http://schemas.microsoft.com/office/drawing/2014/main" id="{255A5ADB-5AB5-4D45-82B2-A40DF1EEE7BD}"/>
              </a:ext>
            </a:extLst>
          </p:cNvPr>
          <p:cNvGrpSpPr/>
          <p:nvPr/>
        </p:nvGrpSpPr>
        <p:grpSpPr>
          <a:xfrm>
            <a:off x="1726621" y="2424419"/>
            <a:ext cx="1481594" cy="1672138"/>
            <a:chOff x="1726621" y="2424419"/>
            <a:chExt cx="1481594" cy="1672138"/>
          </a:xfrm>
        </p:grpSpPr>
        <p:sp>
          <p:nvSpPr>
            <p:cNvPr id="92" name="Oval 91">
              <a:extLst>
                <a:ext uri="{FF2B5EF4-FFF2-40B4-BE49-F238E27FC236}">
                  <a16:creationId xmlns:a16="http://schemas.microsoft.com/office/drawing/2014/main" id="{62BD511B-1AE7-1D45-91EB-F63EBB4BC566}"/>
                </a:ext>
              </a:extLst>
            </p:cNvPr>
            <p:cNvSpPr/>
            <p:nvPr/>
          </p:nvSpPr>
          <p:spPr bwMode="auto">
            <a:xfrm>
              <a:off x="1794822" y="2900850"/>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99" name="Oval 98">
              <a:extLst>
                <a:ext uri="{FF2B5EF4-FFF2-40B4-BE49-F238E27FC236}">
                  <a16:creationId xmlns:a16="http://schemas.microsoft.com/office/drawing/2014/main" id="{D4A80CCC-C3AB-D74E-B3EB-CCE3BA4A80D5}"/>
                </a:ext>
              </a:extLst>
            </p:cNvPr>
            <p:cNvSpPr/>
            <p:nvPr/>
          </p:nvSpPr>
          <p:spPr bwMode="auto">
            <a:xfrm>
              <a:off x="2893033" y="3499362"/>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00" name="Oval 99">
              <a:extLst>
                <a:ext uri="{FF2B5EF4-FFF2-40B4-BE49-F238E27FC236}">
                  <a16:creationId xmlns:a16="http://schemas.microsoft.com/office/drawing/2014/main" id="{3D9615FF-2B6C-FF4D-B4F8-D58EC71A252E}"/>
                </a:ext>
              </a:extLst>
            </p:cNvPr>
            <p:cNvSpPr/>
            <p:nvPr/>
          </p:nvSpPr>
          <p:spPr bwMode="auto">
            <a:xfrm>
              <a:off x="2611240" y="3818431"/>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06" name="Oval 105">
              <a:extLst>
                <a:ext uri="{FF2B5EF4-FFF2-40B4-BE49-F238E27FC236}">
                  <a16:creationId xmlns:a16="http://schemas.microsoft.com/office/drawing/2014/main" id="{865AE1F4-1AA3-3C49-A9E5-D5DA5CC197DD}"/>
                </a:ext>
              </a:extLst>
            </p:cNvPr>
            <p:cNvSpPr/>
            <p:nvPr/>
          </p:nvSpPr>
          <p:spPr bwMode="auto">
            <a:xfrm flipH="1">
              <a:off x="2109047" y="3774276"/>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09" name="Oval 108">
              <a:extLst>
                <a:ext uri="{FF2B5EF4-FFF2-40B4-BE49-F238E27FC236}">
                  <a16:creationId xmlns:a16="http://schemas.microsoft.com/office/drawing/2014/main" id="{0FC0C0A0-4173-9D44-9B05-5C88A19492A2}"/>
                </a:ext>
              </a:extLst>
            </p:cNvPr>
            <p:cNvSpPr/>
            <p:nvPr/>
          </p:nvSpPr>
          <p:spPr bwMode="auto">
            <a:xfrm flipH="1">
              <a:off x="1811088" y="3360878"/>
              <a:ext cx="185980" cy="182880"/>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272" name="Full set of regexes used in P1">
              <a:extLst>
                <a:ext uri="{FF2B5EF4-FFF2-40B4-BE49-F238E27FC236}">
                  <a16:creationId xmlns:a16="http://schemas.microsoft.com/office/drawing/2014/main" id="{3A990861-8E17-D145-ACAE-7F64B6BD13CD}"/>
                </a:ext>
              </a:extLst>
            </p:cNvPr>
            <p:cNvSpPr/>
            <p:nvPr/>
          </p:nvSpPr>
          <p:spPr bwMode="auto">
            <a:xfrm>
              <a:off x="1726621" y="2424419"/>
              <a:ext cx="1481594" cy="1672138"/>
            </a:xfrm>
            <a:custGeom>
              <a:avLst/>
              <a:gdLst>
                <a:gd name="connsiteX0" fmla="*/ 0 w 1481594"/>
                <a:gd name="connsiteY0" fmla="*/ 836069 h 1672138"/>
                <a:gd name="connsiteX1" fmla="*/ 740797 w 1481594"/>
                <a:gd name="connsiteY1" fmla="*/ 0 h 1672138"/>
                <a:gd name="connsiteX2" fmla="*/ 1481594 w 1481594"/>
                <a:gd name="connsiteY2" fmla="*/ 836069 h 1672138"/>
                <a:gd name="connsiteX3" fmla="*/ 740797 w 1481594"/>
                <a:gd name="connsiteY3" fmla="*/ 1672138 h 1672138"/>
                <a:gd name="connsiteX4" fmla="*/ 0 w 1481594"/>
                <a:gd name="connsiteY4" fmla="*/ 836069 h 1672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594" h="1672138" extrusionOk="0">
                  <a:moveTo>
                    <a:pt x="0" y="836069"/>
                  </a:moveTo>
                  <a:cubicBezTo>
                    <a:pt x="-8633" y="374690"/>
                    <a:pt x="361319" y="29154"/>
                    <a:pt x="740797" y="0"/>
                  </a:cubicBezTo>
                  <a:cubicBezTo>
                    <a:pt x="1154207" y="8782"/>
                    <a:pt x="1482757" y="409810"/>
                    <a:pt x="1481594" y="836069"/>
                  </a:cubicBezTo>
                  <a:cubicBezTo>
                    <a:pt x="1468099" y="1277458"/>
                    <a:pt x="1193989" y="1725411"/>
                    <a:pt x="740797" y="1672138"/>
                  </a:cubicBezTo>
                  <a:cubicBezTo>
                    <a:pt x="340350" y="1639837"/>
                    <a:pt x="40112" y="1372603"/>
                    <a:pt x="0" y="836069"/>
                  </a:cubicBezTo>
                  <a:close/>
                </a:path>
              </a:pathLst>
            </a:custGeom>
            <a:noFill/>
            <a:ln w="76200" cap="flat" cmpd="sng" algn="ctr">
              <a:solidFill>
                <a:schemeClr val="tx1"/>
              </a:solidFill>
              <a:prstDash val="sysDot"/>
              <a:round/>
              <a:headEnd type="none" w="med" len="med"/>
              <a:tailEnd type="none" w="med" len="med"/>
              <a:extLst>
                <a:ext uri="{C807C97D-BFC1-408E-A445-0C87EB9F89A2}">
                  <ask:lineSketchStyleProps xmlns:ask="http://schemas.microsoft.com/office/drawing/2018/sketchyshapes" sd="2650216993">
                    <a:prstGeom prst="ellipse">
                      <a:avLst/>
                    </a:prstGeom>
                    <ask:type>
                      <ask:lineSketchCurved/>
                    </ask:type>
                  </ask:lineSketchStyleProps>
                </a:ext>
              </a:extLst>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pic>
        <p:nvPicPr>
          <p:cNvPr id="279" name="Sample representativeness?">
            <a:extLst>
              <a:ext uri="{FF2B5EF4-FFF2-40B4-BE49-F238E27FC236}">
                <a16:creationId xmlns:a16="http://schemas.microsoft.com/office/drawing/2014/main" id="{9E7BBCF3-7C02-3F41-8AE5-D8ED6E022353}"/>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824" b="91176" l="9890" r="89011">
                        <a14:foregroundMark x1="61538" y1="13235" x2="28571" y2="16176"/>
                        <a14:foregroundMark x1="18681" y1="72059" x2="73626" y2="76471"/>
                        <a14:foregroundMark x1="51648" y1="89706" x2="28571" y2="91176"/>
                      </a14:backgroundRemoval>
                    </a14:imgEffect>
                  </a14:imgLayer>
                </a14:imgProps>
              </a:ext>
              <a:ext uri="{28A0092B-C50C-407E-A947-70E740481C1C}">
                <a14:useLocalDpi xmlns:a14="http://schemas.microsoft.com/office/drawing/2010/main"/>
              </a:ext>
            </a:extLst>
          </a:blip>
          <a:stretch>
            <a:fillRect/>
          </a:stretch>
        </p:blipFill>
        <p:spPr>
          <a:xfrm>
            <a:off x="822916" y="3110433"/>
            <a:ext cx="870595" cy="652378"/>
          </a:xfrm>
          <a:prstGeom prst="rect">
            <a:avLst/>
          </a:prstGeom>
        </p:spPr>
      </p:pic>
      <p:pic>
        <p:nvPicPr>
          <p:cNvPr id="280" name="Sample representativeness?">
            <a:extLst>
              <a:ext uri="{FF2B5EF4-FFF2-40B4-BE49-F238E27FC236}">
                <a16:creationId xmlns:a16="http://schemas.microsoft.com/office/drawing/2014/main" id="{798C466C-C61A-9B4A-815E-76F6C339288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824" b="91176" l="9890" r="89011">
                        <a14:foregroundMark x1="61538" y1="13235" x2="28571" y2="16176"/>
                        <a14:foregroundMark x1="18681" y1="72059" x2="73626" y2="76471"/>
                        <a14:foregroundMark x1="51648" y1="89706" x2="28571" y2="91176"/>
                      </a14:backgroundRemoval>
                    </a14:imgEffect>
                  </a14:imgLayer>
                </a14:imgProps>
              </a:ext>
              <a:ext uri="{28A0092B-C50C-407E-A947-70E740481C1C}">
                <a14:useLocalDpi xmlns:a14="http://schemas.microsoft.com/office/drawing/2010/main"/>
              </a:ext>
            </a:extLst>
          </a:blip>
          <a:stretch>
            <a:fillRect/>
          </a:stretch>
        </p:blipFill>
        <p:spPr>
          <a:xfrm>
            <a:off x="8136610" y="4744947"/>
            <a:ext cx="1104932" cy="827978"/>
          </a:xfrm>
          <a:prstGeom prst="rect">
            <a:avLst/>
          </a:prstGeom>
        </p:spPr>
      </p:pic>
      <p:sp>
        <p:nvSpPr>
          <p:cNvPr id="13" name="SA-based">
            <a:extLst>
              <a:ext uri="{FF2B5EF4-FFF2-40B4-BE49-F238E27FC236}">
                <a16:creationId xmlns:a16="http://schemas.microsoft.com/office/drawing/2014/main" id="{23E73F03-F932-5246-BF43-85171C520DA7}"/>
              </a:ext>
            </a:extLst>
          </p:cNvPr>
          <p:cNvSpPr txBox="1"/>
          <p:nvPr/>
        </p:nvSpPr>
        <p:spPr>
          <a:xfrm>
            <a:off x="6623123" y="784180"/>
            <a:ext cx="2570768" cy="319446"/>
          </a:xfrm>
          <a:prstGeom prst="rect">
            <a:avLst/>
          </a:prstGeom>
          <a:noFill/>
        </p:spPr>
        <p:txBody>
          <a:bodyPr wrap="none" rtlCol="0">
            <a:spAutoFit/>
          </a:bodyPr>
          <a:lstStyle/>
          <a:p>
            <a:r>
              <a:rPr lang="en-US" sz="1800" i="1" dirty="0">
                <a:latin typeface="Calibri" panose="020F0502020204030204" pitchFamily="34" charset="0"/>
              </a:rPr>
              <a:t>ISSTA’16, FSE’18 a, FSE’19</a:t>
            </a:r>
            <a:endParaRPr lang="en-US" sz="1800" dirty="0">
              <a:latin typeface="Calibri" panose="020F0502020204030204" pitchFamily="34" charset="0"/>
            </a:endParaRPr>
          </a:p>
        </p:txBody>
      </p:sp>
      <p:sp>
        <p:nvSpPr>
          <p:cNvPr id="281" name="PI-based">
            <a:extLst>
              <a:ext uri="{FF2B5EF4-FFF2-40B4-BE49-F238E27FC236}">
                <a16:creationId xmlns:a16="http://schemas.microsoft.com/office/drawing/2014/main" id="{F143842A-7628-AF4C-9793-18F76AB24257}"/>
              </a:ext>
            </a:extLst>
          </p:cNvPr>
          <p:cNvSpPr txBox="1"/>
          <p:nvPr/>
        </p:nvSpPr>
        <p:spPr>
          <a:xfrm>
            <a:off x="8204750" y="4093831"/>
            <a:ext cx="966996" cy="319446"/>
          </a:xfrm>
          <a:prstGeom prst="rect">
            <a:avLst/>
          </a:prstGeom>
          <a:noFill/>
        </p:spPr>
        <p:txBody>
          <a:bodyPr wrap="none" rtlCol="0">
            <a:spAutoFit/>
          </a:bodyPr>
          <a:lstStyle/>
          <a:p>
            <a:r>
              <a:rPr lang="en-US" sz="1800" i="1" dirty="0">
                <a:latin typeface="Calibri" panose="020F0502020204030204" pitchFamily="34" charset="0"/>
              </a:rPr>
              <a:t>FSE’18 b</a:t>
            </a:r>
            <a:endParaRPr lang="en-US" sz="1800" dirty="0">
              <a:latin typeface="Calibri" panose="020F0502020204030204" pitchFamily="34" charset="0"/>
            </a:endParaRPr>
          </a:p>
        </p:txBody>
      </p:sp>
      <p:cxnSp>
        <p:nvCxnSpPr>
          <p:cNvPr id="123" name="Elbow Connector 122">
            <a:extLst>
              <a:ext uri="{FF2B5EF4-FFF2-40B4-BE49-F238E27FC236}">
                <a16:creationId xmlns:a16="http://schemas.microsoft.com/office/drawing/2014/main" id="{E19E1D5C-5E57-1444-A260-5565FBAB2A36}"/>
              </a:ext>
            </a:extLst>
          </p:cNvPr>
          <p:cNvCxnSpPr>
            <a:cxnSpLocks/>
            <a:stCxn id="141" idx="2"/>
            <a:endCxn id="267" idx="1"/>
          </p:cNvCxnSpPr>
          <p:nvPr/>
        </p:nvCxnSpPr>
        <p:spPr bwMode="auto">
          <a:xfrm rot="5400000" flipH="1" flipV="1">
            <a:off x="2552158" y="785425"/>
            <a:ext cx="720059" cy="3039836"/>
          </a:xfrm>
          <a:prstGeom prst="bentConnector4">
            <a:avLst>
              <a:gd name="adj1" fmla="val -31747"/>
              <a:gd name="adj2" fmla="val 55094"/>
            </a:avLst>
          </a:prstGeom>
          <a:noFill/>
          <a:ln w="28575" cap="flat" cmpd="sng" algn="ctr">
            <a:solidFill>
              <a:schemeClr val="tx1"/>
            </a:solidFill>
            <a:prstDash val="solid"/>
            <a:round/>
            <a:headEnd type="none" w="med" len="med"/>
            <a:tailEnd type="triangle"/>
          </a:ln>
          <a:effectLst/>
        </p:spPr>
      </p:cxnSp>
      <p:grpSp>
        <p:nvGrpSpPr>
          <p:cNvPr id="10" name="PI: Instrument program">
            <a:extLst>
              <a:ext uri="{FF2B5EF4-FFF2-40B4-BE49-F238E27FC236}">
                <a16:creationId xmlns:a16="http://schemas.microsoft.com/office/drawing/2014/main" id="{DE87EF7C-9814-7449-9A28-312F26CC390B}"/>
              </a:ext>
            </a:extLst>
          </p:cNvPr>
          <p:cNvGrpSpPr/>
          <p:nvPr/>
        </p:nvGrpSpPr>
        <p:grpSpPr>
          <a:xfrm>
            <a:off x="1392270" y="2665371"/>
            <a:ext cx="4651431" cy="4008400"/>
            <a:chOff x="1392270" y="2665371"/>
            <a:chExt cx="4651431" cy="4008400"/>
          </a:xfrm>
        </p:grpSpPr>
        <p:grpSp>
          <p:nvGrpSpPr>
            <p:cNvPr id="198" name="PI: Instrumented program">
              <a:extLst>
                <a:ext uri="{FF2B5EF4-FFF2-40B4-BE49-F238E27FC236}">
                  <a16:creationId xmlns:a16="http://schemas.microsoft.com/office/drawing/2014/main" id="{5EF3519A-AE1B-DD47-999B-3F9B7C441E29}"/>
                </a:ext>
              </a:extLst>
            </p:cNvPr>
            <p:cNvGrpSpPr/>
            <p:nvPr/>
          </p:nvGrpSpPr>
          <p:grpSpPr>
            <a:xfrm>
              <a:off x="4893016" y="5558271"/>
              <a:ext cx="1150685" cy="1115500"/>
              <a:chOff x="1082554" y="1549872"/>
              <a:chExt cx="1150685" cy="1115500"/>
            </a:xfrm>
          </p:grpSpPr>
          <p:grpSp>
            <p:nvGrpSpPr>
              <p:cNvPr id="219" name="Group 218">
                <a:extLst>
                  <a:ext uri="{FF2B5EF4-FFF2-40B4-BE49-F238E27FC236}">
                    <a16:creationId xmlns:a16="http://schemas.microsoft.com/office/drawing/2014/main" id="{D9FEAAF1-9663-0948-A718-DCF42605FDAD}"/>
                  </a:ext>
                </a:extLst>
              </p:cNvPr>
              <p:cNvGrpSpPr/>
              <p:nvPr/>
            </p:nvGrpSpPr>
            <p:grpSpPr>
              <a:xfrm>
                <a:off x="1613808" y="1549872"/>
                <a:ext cx="619431" cy="958213"/>
                <a:chOff x="5076698" y="1362614"/>
                <a:chExt cx="554774" cy="750238"/>
              </a:xfrm>
            </p:grpSpPr>
            <p:pic>
              <p:nvPicPr>
                <p:cNvPr id="247" name="Picture 32" descr="Image result for clipart document">
                  <a:extLst>
                    <a:ext uri="{FF2B5EF4-FFF2-40B4-BE49-F238E27FC236}">
                      <a16:creationId xmlns:a16="http://schemas.microsoft.com/office/drawing/2014/main" id="{869E825E-2D35-0A46-97F4-67AFD0AC75C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248" name="Rounded Rectangle 247">
                  <a:extLst>
                    <a:ext uri="{FF2B5EF4-FFF2-40B4-BE49-F238E27FC236}">
                      <a16:creationId xmlns:a16="http://schemas.microsoft.com/office/drawing/2014/main" id="{C54079ED-F10A-334E-A6DA-37D7B946488B}"/>
                    </a:ext>
                  </a:extLst>
                </p:cNvPr>
                <p:cNvSpPr/>
                <p:nvPr/>
              </p:nvSpPr>
              <p:spPr bwMode="auto">
                <a:xfrm>
                  <a:off x="5137533" y="1834717"/>
                  <a:ext cx="414968" cy="66101"/>
                </a:xfrm>
                <a:prstGeom prst="roundRect">
                  <a:avLst/>
                </a:prstGeom>
                <a:solidFill>
                  <a:schemeClr val="accent2">
                    <a:lumMod val="90000"/>
                    <a:alpha val="90000"/>
                  </a:schemeClr>
                </a:solid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sp>
            <p:nvSpPr>
              <p:cNvPr id="220" name="Rounded Rectangle 219">
                <a:extLst>
                  <a:ext uri="{FF2B5EF4-FFF2-40B4-BE49-F238E27FC236}">
                    <a16:creationId xmlns:a16="http://schemas.microsoft.com/office/drawing/2014/main" id="{854E5D6C-F697-814F-92AD-D306433C4F6E}"/>
                  </a:ext>
                </a:extLst>
              </p:cNvPr>
              <p:cNvSpPr/>
              <p:nvPr/>
            </p:nvSpPr>
            <p:spPr bwMode="auto">
              <a:xfrm>
                <a:off x="1682603" y="1788719"/>
                <a:ext cx="463331" cy="84425"/>
              </a:xfrm>
              <a:prstGeom prst="roundRect">
                <a:avLst/>
              </a:prstGeom>
              <a:solidFill>
                <a:schemeClr val="accent2">
                  <a:lumMod val="90000"/>
                  <a:alpha val="90000"/>
                </a:schemeClr>
              </a:solid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nvGrpSpPr>
              <p:cNvPr id="221" name="Group 220">
                <a:extLst>
                  <a:ext uri="{FF2B5EF4-FFF2-40B4-BE49-F238E27FC236}">
                    <a16:creationId xmlns:a16="http://schemas.microsoft.com/office/drawing/2014/main" id="{6406B5DE-9FFB-3644-83A3-8C92977BDB31}"/>
                  </a:ext>
                </a:extLst>
              </p:cNvPr>
              <p:cNvGrpSpPr/>
              <p:nvPr/>
            </p:nvGrpSpPr>
            <p:grpSpPr>
              <a:xfrm>
                <a:off x="1443564" y="1593620"/>
                <a:ext cx="619431" cy="958213"/>
                <a:chOff x="5076698" y="1362614"/>
                <a:chExt cx="554774" cy="750238"/>
              </a:xfrm>
            </p:grpSpPr>
            <p:pic>
              <p:nvPicPr>
                <p:cNvPr id="245" name="Picture 32" descr="Image result for clipart document">
                  <a:extLst>
                    <a:ext uri="{FF2B5EF4-FFF2-40B4-BE49-F238E27FC236}">
                      <a16:creationId xmlns:a16="http://schemas.microsoft.com/office/drawing/2014/main" id="{C4266F9F-6D94-7A4A-8356-12BAED27A4D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246" name="Rounded Rectangle 245">
                  <a:extLst>
                    <a:ext uri="{FF2B5EF4-FFF2-40B4-BE49-F238E27FC236}">
                      <a16:creationId xmlns:a16="http://schemas.microsoft.com/office/drawing/2014/main" id="{32D8F7E8-C1F6-F940-B471-BDDF3518478B}"/>
                    </a:ext>
                  </a:extLst>
                </p:cNvPr>
                <p:cNvSpPr/>
                <p:nvPr/>
              </p:nvSpPr>
              <p:spPr bwMode="auto">
                <a:xfrm>
                  <a:off x="5137533" y="1738118"/>
                  <a:ext cx="414968" cy="66101"/>
                </a:xfrm>
                <a:prstGeom prst="roundRect">
                  <a:avLst/>
                </a:prstGeom>
                <a:solidFill>
                  <a:schemeClr val="accent2">
                    <a:lumMod val="90000"/>
                    <a:alpha val="90000"/>
                  </a:schemeClr>
                </a:solid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sp>
            <p:nvSpPr>
              <p:cNvPr id="222" name="Rounded Rectangle 221">
                <a:extLst>
                  <a:ext uri="{FF2B5EF4-FFF2-40B4-BE49-F238E27FC236}">
                    <a16:creationId xmlns:a16="http://schemas.microsoft.com/office/drawing/2014/main" id="{25DDC547-B40E-0C44-A9AA-1C88C6D1C7FC}"/>
                  </a:ext>
                </a:extLst>
              </p:cNvPr>
              <p:cNvSpPr/>
              <p:nvPr/>
            </p:nvSpPr>
            <p:spPr bwMode="auto">
              <a:xfrm>
                <a:off x="1511489" y="2202244"/>
                <a:ext cx="463331" cy="84425"/>
              </a:xfrm>
              <a:prstGeom prst="roundRect">
                <a:avLst/>
              </a:prstGeom>
              <a:solidFill>
                <a:schemeClr val="accent2">
                  <a:lumMod val="90000"/>
                  <a:alpha val="90000"/>
                </a:schemeClr>
              </a:solid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sp>
            <p:nvSpPr>
              <p:cNvPr id="228" name="Rounded Rectangle 227">
                <a:extLst>
                  <a:ext uri="{FF2B5EF4-FFF2-40B4-BE49-F238E27FC236}">
                    <a16:creationId xmlns:a16="http://schemas.microsoft.com/office/drawing/2014/main" id="{EABB575D-7CFE-674F-8107-FCC40FAAFB32}"/>
                  </a:ext>
                </a:extLst>
              </p:cNvPr>
              <p:cNvSpPr/>
              <p:nvPr/>
            </p:nvSpPr>
            <p:spPr bwMode="auto">
              <a:xfrm>
                <a:off x="1506538" y="1819765"/>
                <a:ext cx="463331" cy="84425"/>
              </a:xfrm>
              <a:prstGeom prst="roundRect">
                <a:avLst/>
              </a:prstGeom>
              <a:solidFill>
                <a:schemeClr val="accent2">
                  <a:lumMod val="90000"/>
                  <a:alpha val="90000"/>
                </a:schemeClr>
              </a:solid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nvGrpSpPr>
              <p:cNvPr id="229" name="Group 228">
                <a:extLst>
                  <a:ext uri="{FF2B5EF4-FFF2-40B4-BE49-F238E27FC236}">
                    <a16:creationId xmlns:a16="http://schemas.microsoft.com/office/drawing/2014/main" id="{0087FB95-0D8C-8943-B1D2-E780294F1314}"/>
                  </a:ext>
                </a:extLst>
              </p:cNvPr>
              <p:cNvGrpSpPr/>
              <p:nvPr/>
            </p:nvGrpSpPr>
            <p:grpSpPr>
              <a:xfrm>
                <a:off x="1258619" y="1642126"/>
                <a:ext cx="619431" cy="958213"/>
                <a:chOff x="5076698" y="1362614"/>
                <a:chExt cx="554774" cy="750238"/>
              </a:xfrm>
            </p:grpSpPr>
            <p:pic>
              <p:nvPicPr>
                <p:cNvPr id="243" name="Picture 32" descr="Image result for clipart document">
                  <a:extLst>
                    <a:ext uri="{FF2B5EF4-FFF2-40B4-BE49-F238E27FC236}">
                      <a16:creationId xmlns:a16="http://schemas.microsoft.com/office/drawing/2014/main" id="{C3EF9862-D620-9040-B097-A2DA96063A6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6698" y="1362614"/>
                  <a:ext cx="554774" cy="750238"/>
                </a:xfrm>
                <a:prstGeom prst="rect">
                  <a:avLst/>
                </a:prstGeom>
                <a:noFill/>
                <a:extLst>
                  <a:ext uri="{909E8E84-426E-40DD-AFC4-6F175D3DCCD1}">
                    <a14:hiddenFill xmlns:a14="http://schemas.microsoft.com/office/drawing/2010/main">
                      <a:solidFill>
                        <a:srgbClr val="FFFFFF"/>
                      </a:solidFill>
                    </a14:hiddenFill>
                  </a:ext>
                </a:extLst>
              </p:spPr>
            </p:pic>
            <p:sp>
              <p:nvSpPr>
                <p:cNvPr id="244" name="Rounded Rectangle 243">
                  <a:extLst>
                    <a:ext uri="{FF2B5EF4-FFF2-40B4-BE49-F238E27FC236}">
                      <a16:creationId xmlns:a16="http://schemas.microsoft.com/office/drawing/2014/main" id="{9C19D7A0-8763-584F-8330-936882A5FC45}"/>
                    </a:ext>
                  </a:extLst>
                </p:cNvPr>
                <p:cNvSpPr/>
                <p:nvPr/>
              </p:nvSpPr>
              <p:spPr bwMode="auto">
                <a:xfrm>
                  <a:off x="5137533" y="1645094"/>
                  <a:ext cx="414968" cy="66101"/>
                </a:xfrm>
                <a:prstGeom prst="roundRect">
                  <a:avLst/>
                </a:prstGeom>
                <a:solidFill>
                  <a:schemeClr val="accent2">
                    <a:lumMod val="90000"/>
                    <a:alpha val="90000"/>
                  </a:schemeClr>
                </a:solid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sp>
            <p:nvSpPr>
              <p:cNvPr id="230" name="Rounded Rectangle 229">
                <a:extLst>
                  <a:ext uri="{FF2B5EF4-FFF2-40B4-BE49-F238E27FC236}">
                    <a16:creationId xmlns:a16="http://schemas.microsoft.com/office/drawing/2014/main" id="{459EC25E-1382-FA4C-AB10-0E14FFDE1C65}"/>
                  </a:ext>
                </a:extLst>
              </p:cNvPr>
              <p:cNvSpPr/>
              <p:nvPr/>
            </p:nvSpPr>
            <p:spPr bwMode="auto">
              <a:xfrm>
                <a:off x="1326712" y="2242955"/>
                <a:ext cx="463331" cy="84425"/>
              </a:xfrm>
              <a:prstGeom prst="roundRect">
                <a:avLst/>
              </a:prstGeom>
              <a:solidFill>
                <a:schemeClr val="accent2">
                  <a:lumMod val="90000"/>
                  <a:alpha val="90000"/>
                </a:schemeClr>
              </a:solid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pic>
            <p:nvPicPr>
              <p:cNvPr id="241" name="Picture 32" descr="Image result for clipart document">
                <a:extLst>
                  <a:ext uri="{FF2B5EF4-FFF2-40B4-BE49-F238E27FC236}">
                    <a16:creationId xmlns:a16="http://schemas.microsoft.com/office/drawing/2014/main" id="{111EE010-90B7-4945-A1D4-F4E5DA53FCC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82554" y="1707159"/>
                <a:ext cx="619431" cy="958213"/>
              </a:xfrm>
              <a:prstGeom prst="rect">
                <a:avLst/>
              </a:prstGeom>
              <a:noFill/>
              <a:extLst>
                <a:ext uri="{909E8E84-426E-40DD-AFC4-6F175D3DCCD1}">
                  <a14:hiddenFill xmlns:a14="http://schemas.microsoft.com/office/drawing/2010/main">
                    <a:solidFill>
                      <a:srgbClr val="FFFFFF"/>
                    </a:solidFill>
                  </a14:hiddenFill>
                </a:ext>
              </a:extLst>
            </p:spPr>
          </p:pic>
          <p:sp>
            <p:nvSpPr>
              <p:cNvPr id="236" name="Rounded Rectangle 235">
                <a:extLst>
                  <a:ext uri="{FF2B5EF4-FFF2-40B4-BE49-F238E27FC236}">
                    <a16:creationId xmlns:a16="http://schemas.microsoft.com/office/drawing/2014/main" id="{610D4B5F-D431-7344-8880-0A4FC2A19EA0}"/>
                  </a:ext>
                </a:extLst>
              </p:cNvPr>
              <p:cNvSpPr/>
              <p:nvPr/>
            </p:nvSpPr>
            <p:spPr bwMode="auto">
              <a:xfrm>
                <a:off x="1159892" y="2191837"/>
                <a:ext cx="463331" cy="84424"/>
              </a:xfrm>
              <a:prstGeom prst="roundRect">
                <a:avLst/>
              </a:prstGeom>
              <a:solidFill>
                <a:schemeClr val="accent2">
                  <a:lumMod val="90000"/>
                  <a:alpha val="90000"/>
                </a:schemeClr>
              </a:solid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sp>
            <p:nvSpPr>
              <p:cNvPr id="240" name="Rounded Rectangle 239">
                <a:extLst>
                  <a:ext uri="{FF2B5EF4-FFF2-40B4-BE49-F238E27FC236}">
                    <a16:creationId xmlns:a16="http://schemas.microsoft.com/office/drawing/2014/main" id="{6192261F-828C-C34D-8BD1-739F91E1C0D5}"/>
                  </a:ext>
                </a:extLst>
              </p:cNvPr>
              <p:cNvSpPr/>
              <p:nvPr/>
            </p:nvSpPr>
            <p:spPr bwMode="auto">
              <a:xfrm>
                <a:off x="1161837" y="2337787"/>
                <a:ext cx="463331" cy="84424"/>
              </a:xfrm>
              <a:prstGeom prst="roundRect">
                <a:avLst/>
              </a:prstGeom>
              <a:solidFill>
                <a:schemeClr val="accent2">
                  <a:lumMod val="90000"/>
                  <a:alpha val="90000"/>
                </a:schemeClr>
              </a:solidFill>
              <a:ln w="57150"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grpSp>
        <p:cxnSp>
          <p:nvCxnSpPr>
            <p:cNvPr id="126" name="Elbow Connector 125">
              <a:extLst>
                <a:ext uri="{FF2B5EF4-FFF2-40B4-BE49-F238E27FC236}">
                  <a16:creationId xmlns:a16="http://schemas.microsoft.com/office/drawing/2014/main" id="{5AD5266F-8062-4144-891F-4634C0A5BD5A}"/>
                </a:ext>
              </a:extLst>
            </p:cNvPr>
            <p:cNvCxnSpPr>
              <a:cxnSpLocks/>
              <a:stCxn id="141" idx="2"/>
              <a:endCxn id="243" idx="0"/>
            </p:cNvCxnSpPr>
            <p:nvPr/>
          </p:nvCxnSpPr>
          <p:spPr bwMode="auto">
            <a:xfrm rot="16200000" flipH="1">
              <a:off x="1892957" y="2164684"/>
              <a:ext cx="2985153" cy="3986527"/>
            </a:xfrm>
            <a:prstGeom prst="bentConnector3">
              <a:avLst>
                <a:gd name="adj1" fmla="val 72597"/>
              </a:avLst>
            </a:prstGeom>
            <a:noFill/>
            <a:ln w="28575"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2865830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7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49" grpId="0"/>
      <p:bldP spid="271" grpId="0"/>
      <p:bldP spid="13" grpId="0"/>
      <p:bldP spid="28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D758B0-F735-5E4D-90DA-3D3CE992AA7B}"/>
              </a:ext>
            </a:extLst>
          </p:cNvPr>
          <p:cNvSpPr>
            <a:spLocks noGrp="1"/>
          </p:cNvSpPr>
          <p:nvPr>
            <p:ph type="title"/>
          </p:nvPr>
        </p:nvSpPr>
        <p:spPr/>
        <p:txBody>
          <a:bodyPr/>
          <a:lstStyle/>
          <a:p>
            <a:r>
              <a:rPr lang="en-US" dirty="0"/>
              <a:t>Generalizability hypotheses</a:t>
            </a:r>
          </a:p>
        </p:txBody>
      </p:sp>
      <p:grpSp>
        <p:nvGrpSpPr>
          <p:cNvPr id="5" name="Hypothesis">
            <a:extLst>
              <a:ext uri="{FF2B5EF4-FFF2-40B4-BE49-F238E27FC236}">
                <a16:creationId xmlns:a16="http://schemas.microsoft.com/office/drawing/2014/main" id="{5D48FE31-D2A9-4748-8A86-35196F8BD31B}"/>
              </a:ext>
            </a:extLst>
          </p:cNvPr>
          <p:cNvGrpSpPr/>
          <p:nvPr/>
        </p:nvGrpSpPr>
        <p:grpSpPr>
          <a:xfrm>
            <a:off x="2602268" y="1305004"/>
            <a:ext cx="3939463" cy="1553103"/>
            <a:chOff x="4609337" y="895910"/>
            <a:chExt cx="3939463" cy="1553103"/>
          </a:xfrm>
        </p:grpSpPr>
        <p:pic>
          <p:nvPicPr>
            <p:cNvPr id="6" name="Picture 5">
              <a:extLst>
                <a:ext uri="{FF2B5EF4-FFF2-40B4-BE49-F238E27FC236}">
                  <a16:creationId xmlns:a16="http://schemas.microsoft.com/office/drawing/2014/main" id="{C875C1AA-A789-9F40-8889-5CA323108C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1128" y="1138298"/>
              <a:ext cx="870595" cy="652378"/>
            </a:xfrm>
            <a:prstGeom prst="rect">
              <a:avLst/>
            </a:prstGeom>
          </p:spPr>
        </p:pic>
        <p:cxnSp>
          <p:nvCxnSpPr>
            <p:cNvPr id="7" name="Straight Arrow Connector 6">
              <a:extLst>
                <a:ext uri="{FF2B5EF4-FFF2-40B4-BE49-F238E27FC236}">
                  <a16:creationId xmlns:a16="http://schemas.microsoft.com/office/drawing/2014/main" id="{EF598024-5AC8-7541-B558-75E03794E150}"/>
                </a:ext>
              </a:extLst>
            </p:cNvPr>
            <p:cNvCxnSpPr>
              <a:cxnSpLocks/>
              <a:stCxn id="6" idx="1"/>
              <a:endCxn id="25" idx="3"/>
            </p:cNvCxnSpPr>
            <p:nvPr/>
          </p:nvCxnSpPr>
          <p:spPr bwMode="auto">
            <a:xfrm flipH="1">
              <a:off x="5546404" y="1464487"/>
              <a:ext cx="414724" cy="2424"/>
            </a:xfrm>
            <a:prstGeom prst="straightConnector1">
              <a:avLst/>
            </a:prstGeom>
            <a:noFill/>
            <a:ln w="76200"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A3D17A47-6B53-8D47-A0FE-85329910365E}"/>
                </a:ext>
              </a:extLst>
            </p:cNvPr>
            <p:cNvCxnSpPr>
              <a:cxnSpLocks/>
              <a:stCxn id="6" idx="3"/>
              <a:endCxn id="17" idx="1"/>
            </p:cNvCxnSpPr>
            <p:nvPr/>
          </p:nvCxnSpPr>
          <p:spPr bwMode="auto">
            <a:xfrm flipV="1">
              <a:off x="6831723" y="1463472"/>
              <a:ext cx="414724" cy="1015"/>
            </a:xfrm>
            <a:prstGeom prst="straightConnector1">
              <a:avLst/>
            </a:prstGeom>
            <a:noFill/>
            <a:ln w="76200" cap="flat" cmpd="sng" algn="ctr">
              <a:solidFill>
                <a:schemeClr val="tx1"/>
              </a:solidFill>
              <a:prstDash val="solid"/>
              <a:round/>
              <a:headEnd type="none" w="med" len="med"/>
              <a:tailEnd type="triangle"/>
            </a:ln>
            <a:effectLst/>
          </p:spPr>
        </p:cxnSp>
        <p:grpSp>
          <p:nvGrpSpPr>
            <p:cNvPr id="9" name="Sample">
              <a:extLst>
                <a:ext uri="{FF2B5EF4-FFF2-40B4-BE49-F238E27FC236}">
                  <a16:creationId xmlns:a16="http://schemas.microsoft.com/office/drawing/2014/main" id="{43270EED-0832-9D48-9206-8A94BB2B60E6}"/>
                </a:ext>
              </a:extLst>
            </p:cNvPr>
            <p:cNvGrpSpPr/>
            <p:nvPr/>
          </p:nvGrpSpPr>
          <p:grpSpPr>
            <a:xfrm>
              <a:off x="4609337" y="1153871"/>
              <a:ext cx="1103187" cy="1097555"/>
              <a:chOff x="4609337" y="1153871"/>
              <a:chExt cx="1103187" cy="1097555"/>
            </a:xfrm>
          </p:grpSpPr>
          <p:grpSp>
            <p:nvGrpSpPr>
              <p:cNvPr id="20" name="Sample corpus">
                <a:extLst>
                  <a:ext uri="{FF2B5EF4-FFF2-40B4-BE49-F238E27FC236}">
                    <a16:creationId xmlns:a16="http://schemas.microsoft.com/office/drawing/2014/main" id="{51E3EC20-B806-7D4F-9D03-E4BC2489FD4F}"/>
                  </a:ext>
                </a:extLst>
              </p:cNvPr>
              <p:cNvGrpSpPr/>
              <p:nvPr/>
            </p:nvGrpSpPr>
            <p:grpSpPr>
              <a:xfrm>
                <a:off x="4761365" y="1153871"/>
                <a:ext cx="785039" cy="626079"/>
                <a:chOff x="6161219" y="4504823"/>
                <a:chExt cx="785039" cy="626079"/>
              </a:xfrm>
            </p:grpSpPr>
            <p:sp>
              <p:nvSpPr>
                <p:cNvPr id="22" name="Rounded Rectangle 21">
                  <a:extLst>
                    <a:ext uri="{FF2B5EF4-FFF2-40B4-BE49-F238E27FC236}">
                      <a16:creationId xmlns:a16="http://schemas.microsoft.com/office/drawing/2014/main" id="{0FE7FC88-BEAF-0341-A5C4-47E14D3905FC}"/>
                    </a:ext>
                  </a:extLst>
                </p:cNvPr>
                <p:cNvSpPr/>
                <p:nvPr/>
              </p:nvSpPr>
              <p:spPr bwMode="auto">
                <a:xfrm>
                  <a:off x="6266376" y="4595517"/>
                  <a:ext cx="553449" cy="86309"/>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3" name="Rounded Rectangle 22">
                  <a:extLst>
                    <a:ext uri="{FF2B5EF4-FFF2-40B4-BE49-F238E27FC236}">
                      <a16:creationId xmlns:a16="http://schemas.microsoft.com/office/drawing/2014/main" id="{20FAE2C5-FBDC-8446-A250-B2B1A63E342F}"/>
                    </a:ext>
                  </a:extLst>
                </p:cNvPr>
                <p:cNvSpPr/>
                <p:nvPr/>
              </p:nvSpPr>
              <p:spPr bwMode="auto">
                <a:xfrm>
                  <a:off x="6266375" y="4759840"/>
                  <a:ext cx="553449" cy="86309"/>
                </a:xfrm>
                <a:prstGeom prst="roundRect">
                  <a:avLst/>
                </a:prstGeom>
                <a:solidFill>
                  <a:schemeClr val="accent3">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4" name="Rounded Rectangle 23">
                  <a:extLst>
                    <a:ext uri="{FF2B5EF4-FFF2-40B4-BE49-F238E27FC236}">
                      <a16:creationId xmlns:a16="http://schemas.microsoft.com/office/drawing/2014/main" id="{E805452A-7C8E-1A48-8D94-52A3871027FB}"/>
                    </a:ext>
                  </a:extLst>
                </p:cNvPr>
                <p:cNvSpPr/>
                <p:nvPr/>
              </p:nvSpPr>
              <p:spPr bwMode="auto">
                <a:xfrm>
                  <a:off x="6266375" y="4924163"/>
                  <a:ext cx="553449" cy="86309"/>
                </a:xfrm>
                <a:prstGeom prst="roundRect">
                  <a:avLst/>
                </a:prstGeom>
                <a:solidFill>
                  <a:schemeClr val="tx2">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5" name="Rounded Rectangle 24">
                  <a:extLst>
                    <a:ext uri="{FF2B5EF4-FFF2-40B4-BE49-F238E27FC236}">
                      <a16:creationId xmlns:a16="http://schemas.microsoft.com/office/drawing/2014/main" id="{0E4CCE95-285E-F640-A082-52F57821B962}"/>
                    </a:ext>
                  </a:extLst>
                </p:cNvPr>
                <p:cNvSpPr/>
                <p:nvPr/>
              </p:nvSpPr>
              <p:spPr bwMode="auto">
                <a:xfrm>
                  <a:off x="6161219" y="4504823"/>
                  <a:ext cx="785039" cy="626079"/>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grpSp>
          <p:sp>
            <p:nvSpPr>
              <p:cNvPr id="21" name="TextBox 20">
                <a:extLst>
                  <a:ext uri="{FF2B5EF4-FFF2-40B4-BE49-F238E27FC236}">
                    <a16:creationId xmlns:a16="http://schemas.microsoft.com/office/drawing/2014/main" id="{2DADB053-9BD1-5648-82DB-DC3AA3608ED2}"/>
                  </a:ext>
                </a:extLst>
              </p:cNvPr>
              <p:cNvSpPr txBox="1"/>
              <p:nvPr/>
            </p:nvSpPr>
            <p:spPr>
              <a:xfrm>
                <a:off x="4609337" y="1856253"/>
                <a:ext cx="1103187" cy="395173"/>
              </a:xfrm>
              <a:prstGeom prst="rect">
                <a:avLst/>
              </a:prstGeom>
              <a:noFill/>
            </p:spPr>
            <p:txBody>
              <a:bodyPr wrap="none" rtlCol="0">
                <a:spAutoFit/>
              </a:bodyPr>
              <a:lstStyle/>
              <a:p>
                <a:r>
                  <a:rPr lang="en-US" sz="2400" i="1" dirty="0">
                    <a:latin typeface="Calibri" panose="020F0502020204030204" pitchFamily="34" charset="0"/>
                  </a:rPr>
                  <a:t>Sample</a:t>
                </a:r>
              </a:p>
            </p:txBody>
          </p:sp>
        </p:grpSp>
        <p:grpSp>
          <p:nvGrpSpPr>
            <p:cNvPr id="10" name="Population">
              <a:extLst>
                <a:ext uri="{FF2B5EF4-FFF2-40B4-BE49-F238E27FC236}">
                  <a16:creationId xmlns:a16="http://schemas.microsoft.com/office/drawing/2014/main" id="{FB7614EF-1A1E-1744-A57B-09B2FBD3800D}"/>
                </a:ext>
              </a:extLst>
            </p:cNvPr>
            <p:cNvGrpSpPr/>
            <p:nvPr/>
          </p:nvGrpSpPr>
          <p:grpSpPr>
            <a:xfrm>
              <a:off x="6946823" y="895910"/>
              <a:ext cx="1601977" cy="1553103"/>
              <a:chOff x="6946823" y="895910"/>
              <a:chExt cx="1601977" cy="1553103"/>
            </a:xfrm>
          </p:grpSpPr>
          <p:sp>
            <p:nvSpPr>
              <p:cNvPr id="11" name="TextBox 10">
                <a:extLst>
                  <a:ext uri="{FF2B5EF4-FFF2-40B4-BE49-F238E27FC236}">
                    <a16:creationId xmlns:a16="http://schemas.microsoft.com/office/drawing/2014/main" id="{6C39A5D5-2CEF-C848-89FF-E4F2D66CD1B2}"/>
                  </a:ext>
                </a:extLst>
              </p:cNvPr>
              <p:cNvSpPr txBox="1"/>
              <p:nvPr/>
            </p:nvSpPr>
            <p:spPr>
              <a:xfrm>
                <a:off x="6946823" y="2053840"/>
                <a:ext cx="1601977" cy="395173"/>
              </a:xfrm>
              <a:prstGeom prst="rect">
                <a:avLst/>
              </a:prstGeom>
              <a:noFill/>
            </p:spPr>
            <p:txBody>
              <a:bodyPr wrap="none" rtlCol="0">
                <a:spAutoFit/>
              </a:bodyPr>
              <a:lstStyle/>
              <a:p>
                <a:r>
                  <a:rPr lang="en-US" sz="2400" i="1" dirty="0">
                    <a:latin typeface="Calibri" panose="020F0502020204030204" pitchFamily="34" charset="0"/>
                  </a:rPr>
                  <a:t>Population </a:t>
                </a:r>
              </a:p>
            </p:txBody>
          </p:sp>
          <p:grpSp>
            <p:nvGrpSpPr>
              <p:cNvPr id="12" name="Population corpus">
                <a:extLst>
                  <a:ext uri="{FF2B5EF4-FFF2-40B4-BE49-F238E27FC236}">
                    <a16:creationId xmlns:a16="http://schemas.microsoft.com/office/drawing/2014/main" id="{BDF4FB62-554B-6846-A79F-FBFE1E68F567}"/>
                  </a:ext>
                </a:extLst>
              </p:cNvPr>
              <p:cNvGrpSpPr/>
              <p:nvPr/>
            </p:nvGrpSpPr>
            <p:grpSpPr>
              <a:xfrm>
                <a:off x="7246447" y="895910"/>
                <a:ext cx="785039" cy="1135123"/>
                <a:chOff x="7246447" y="895910"/>
                <a:chExt cx="785039" cy="1135123"/>
              </a:xfrm>
            </p:grpSpPr>
            <p:sp>
              <p:nvSpPr>
                <p:cNvPr id="13" name="Rounded Rectangle 12">
                  <a:extLst>
                    <a:ext uri="{FF2B5EF4-FFF2-40B4-BE49-F238E27FC236}">
                      <a16:creationId xmlns:a16="http://schemas.microsoft.com/office/drawing/2014/main" id="{F33A0AA9-C9DF-7A4C-8550-E88BAEC5C065}"/>
                    </a:ext>
                  </a:extLst>
                </p:cNvPr>
                <p:cNvSpPr/>
                <p:nvPr/>
              </p:nvSpPr>
              <p:spPr bwMode="auto">
                <a:xfrm>
                  <a:off x="7351604" y="986605"/>
                  <a:ext cx="553449" cy="86309"/>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1953BB92-7C30-FE42-A8B9-0886A8FFA461}"/>
                    </a:ext>
                  </a:extLst>
                </p:cNvPr>
                <p:cNvSpPr/>
                <p:nvPr/>
              </p:nvSpPr>
              <p:spPr bwMode="auto">
                <a:xfrm>
                  <a:off x="7351603" y="1150928"/>
                  <a:ext cx="553449" cy="86309"/>
                </a:xfrm>
                <a:prstGeom prst="roundRect">
                  <a:avLst/>
                </a:prstGeom>
                <a:solidFill>
                  <a:schemeClr val="accent3">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5" name="Rounded Rectangle 14">
                  <a:extLst>
                    <a:ext uri="{FF2B5EF4-FFF2-40B4-BE49-F238E27FC236}">
                      <a16:creationId xmlns:a16="http://schemas.microsoft.com/office/drawing/2014/main" id="{BEABDC13-B477-3943-8E11-49FF53537F38}"/>
                    </a:ext>
                  </a:extLst>
                </p:cNvPr>
                <p:cNvSpPr/>
                <p:nvPr/>
              </p:nvSpPr>
              <p:spPr bwMode="auto">
                <a:xfrm>
                  <a:off x="7351603" y="1315251"/>
                  <a:ext cx="553449" cy="86309"/>
                </a:xfrm>
                <a:prstGeom prst="roundRect">
                  <a:avLst/>
                </a:prstGeom>
                <a:solidFill>
                  <a:schemeClr val="tx2">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6" name="Rounded Rectangle 15">
                  <a:extLst>
                    <a:ext uri="{FF2B5EF4-FFF2-40B4-BE49-F238E27FC236}">
                      <a16:creationId xmlns:a16="http://schemas.microsoft.com/office/drawing/2014/main" id="{62C971D3-3787-7F44-A5AF-EBE14BEA21BD}"/>
                    </a:ext>
                  </a:extLst>
                </p:cNvPr>
                <p:cNvSpPr/>
                <p:nvPr/>
              </p:nvSpPr>
              <p:spPr bwMode="auto">
                <a:xfrm>
                  <a:off x="7351602" y="1485263"/>
                  <a:ext cx="553449" cy="86309"/>
                </a:xfrm>
                <a:prstGeom prst="roundRect">
                  <a:avLst/>
                </a:prstGeom>
                <a:solidFill>
                  <a:srgbClr val="00B05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7" name="Rounded Rectangle 16">
                  <a:extLst>
                    <a:ext uri="{FF2B5EF4-FFF2-40B4-BE49-F238E27FC236}">
                      <a16:creationId xmlns:a16="http://schemas.microsoft.com/office/drawing/2014/main" id="{B78C4619-46A3-5B45-9BA7-FFCF247B8E50}"/>
                    </a:ext>
                  </a:extLst>
                </p:cNvPr>
                <p:cNvSpPr/>
                <p:nvPr/>
              </p:nvSpPr>
              <p:spPr bwMode="auto">
                <a:xfrm>
                  <a:off x="7246447" y="895910"/>
                  <a:ext cx="785039" cy="1135123"/>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8" name="Rounded Rectangle 17">
                  <a:extLst>
                    <a:ext uri="{FF2B5EF4-FFF2-40B4-BE49-F238E27FC236}">
                      <a16:creationId xmlns:a16="http://schemas.microsoft.com/office/drawing/2014/main" id="{966487F5-7E07-E94B-B54A-6F1E0A79CBAB}"/>
                    </a:ext>
                  </a:extLst>
                </p:cNvPr>
                <p:cNvSpPr/>
                <p:nvPr/>
              </p:nvSpPr>
              <p:spPr bwMode="auto">
                <a:xfrm>
                  <a:off x="7351601" y="1654566"/>
                  <a:ext cx="553449" cy="86309"/>
                </a:xfrm>
                <a:prstGeom prst="roundRect">
                  <a:avLst/>
                </a:prstGeom>
                <a:solidFill>
                  <a:srgbClr val="00206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9" name="Rounded Rectangle 18">
                  <a:extLst>
                    <a:ext uri="{FF2B5EF4-FFF2-40B4-BE49-F238E27FC236}">
                      <a16:creationId xmlns:a16="http://schemas.microsoft.com/office/drawing/2014/main" id="{D995B9AB-476E-CE42-B1B7-606724234102}"/>
                    </a:ext>
                  </a:extLst>
                </p:cNvPr>
                <p:cNvSpPr/>
                <p:nvPr/>
              </p:nvSpPr>
              <p:spPr bwMode="auto">
                <a:xfrm>
                  <a:off x="7351601" y="1823603"/>
                  <a:ext cx="553449" cy="86309"/>
                </a:xfrm>
                <a:prstGeom prst="roundRect">
                  <a:avLst/>
                </a:prstGeom>
                <a:solidFill>
                  <a:schemeClr val="accent6">
                    <a:lumMod val="8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grpSp>
      </p:grpSp>
      <p:sp>
        <p:nvSpPr>
          <p:cNvPr id="26" name="TextBox 25">
            <a:extLst>
              <a:ext uri="{FF2B5EF4-FFF2-40B4-BE49-F238E27FC236}">
                <a16:creationId xmlns:a16="http://schemas.microsoft.com/office/drawing/2014/main" id="{5E05EC3D-96E9-3949-9616-0E9CCF719464}"/>
              </a:ext>
            </a:extLst>
          </p:cNvPr>
          <p:cNvSpPr txBox="1"/>
          <p:nvPr/>
        </p:nvSpPr>
        <p:spPr>
          <a:xfrm>
            <a:off x="437322" y="3033145"/>
            <a:ext cx="7898957" cy="445635"/>
          </a:xfrm>
          <a:prstGeom prst="rect">
            <a:avLst/>
          </a:prstGeom>
          <a:noFill/>
        </p:spPr>
        <p:txBody>
          <a:bodyPr wrap="none" rtlCol="0">
            <a:spAutoFit/>
          </a:bodyPr>
          <a:lstStyle/>
          <a:p>
            <a:r>
              <a:rPr lang="en-US" sz="2800" b="1" dirty="0">
                <a:latin typeface="Calibri" panose="020F0502020204030204" pitchFamily="34" charset="0"/>
              </a:rPr>
              <a:t>H-EM</a:t>
            </a:r>
            <a:r>
              <a:rPr lang="en-US" sz="2800" dirty="0">
                <a:latin typeface="Calibri" panose="020F0502020204030204" pitchFamily="34" charset="0"/>
              </a:rPr>
              <a:t>: The </a:t>
            </a:r>
            <a:r>
              <a:rPr lang="en-US" sz="2800" b="1" dirty="0">
                <a:latin typeface="Calibri" panose="020F0502020204030204" pitchFamily="34" charset="0"/>
              </a:rPr>
              <a:t>Extraction Methodology</a:t>
            </a:r>
            <a:r>
              <a:rPr lang="en-US" sz="2800" dirty="0">
                <a:latin typeface="Calibri" panose="020F0502020204030204" pitchFamily="34" charset="0"/>
              </a:rPr>
              <a:t> does not matter.</a:t>
            </a:r>
          </a:p>
        </p:txBody>
      </p:sp>
      <p:sp>
        <p:nvSpPr>
          <p:cNvPr id="27" name="TextBox 26">
            <a:extLst>
              <a:ext uri="{FF2B5EF4-FFF2-40B4-BE49-F238E27FC236}">
                <a16:creationId xmlns:a16="http://schemas.microsoft.com/office/drawing/2014/main" id="{31C5B893-5FB3-2A4D-954E-4FD95BFB3B13}"/>
              </a:ext>
            </a:extLst>
          </p:cNvPr>
          <p:cNvSpPr txBox="1"/>
          <p:nvPr/>
        </p:nvSpPr>
        <p:spPr>
          <a:xfrm>
            <a:off x="560432" y="3774945"/>
            <a:ext cx="7652736" cy="445635"/>
          </a:xfrm>
          <a:prstGeom prst="rect">
            <a:avLst/>
          </a:prstGeom>
          <a:noFill/>
        </p:spPr>
        <p:txBody>
          <a:bodyPr wrap="none" rtlCol="0">
            <a:spAutoFit/>
          </a:bodyPr>
          <a:lstStyle/>
          <a:p>
            <a:r>
              <a:rPr lang="en-US" sz="2800" b="1" dirty="0">
                <a:latin typeface="Calibri" panose="020F0502020204030204" pitchFamily="34" charset="0"/>
              </a:rPr>
              <a:t>H-PL</a:t>
            </a:r>
            <a:r>
              <a:rPr lang="en-US" sz="2800" dirty="0">
                <a:latin typeface="Calibri" panose="020F0502020204030204" pitchFamily="34" charset="0"/>
              </a:rPr>
              <a:t>: The </a:t>
            </a:r>
            <a:r>
              <a:rPr lang="en-US" sz="2800" b="1" dirty="0">
                <a:latin typeface="Calibri" panose="020F0502020204030204" pitchFamily="34" charset="0"/>
              </a:rPr>
              <a:t>Programming Language </a:t>
            </a:r>
            <a:r>
              <a:rPr lang="en-US" sz="2800" dirty="0">
                <a:latin typeface="Calibri" panose="020F0502020204030204" pitchFamily="34" charset="0"/>
              </a:rPr>
              <a:t>does not matter.</a:t>
            </a:r>
          </a:p>
        </p:txBody>
      </p:sp>
      <p:pic>
        <p:nvPicPr>
          <p:cNvPr id="4" name="Thinker">
            <a:extLst>
              <a:ext uri="{FF2B5EF4-FFF2-40B4-BE49-F238E27FC236}">
                <a16:creationId xmlns:a16="http://schemas.microsoft.com/office/drawing/2014/main" id="{B7D4D3A8-7210-A648-AF33-4EE65F13B853}"/>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5400" b="90900" l="10000" r="90000">
                        <a14:foregroundMark x1="27200" y1="9900" x2="30400" y2="3100"/>
                        <a14:foregroundMark x1="30400" y1="3100" x2="39300" y2="4300"/>
                        <a14:foregroundMark x1="39300" y1="4300" x2="32300" y2="10000"/>
                        <a14:foregroundMark x1="32300" y1="10000" x2="27900" y2="9700"/>
                        <a14:foregroundMark x1="29100" y1="8900" x2="36700" y2="5400"/>
                        <a14:foregroundMark x1="36700" y1="5400" x2="31400" y2="6700"/>
                        <a14:foregroundMark x1="28200" y1="41200" x2="29900" y2="40700"/>
                        <a14:foregroundMark x1="26400" y1="44900" x2="26900" y2="52700"/>
                        <a14:foregroundMark x1="26900" y1="52700" x2="27900" y2="53800"/>
                        <a14:foregroundMark x1="27400" y1="53600" x2="25200" y2="52400"/>
                        <a14:foregroundMark x1="23700" y1="51100" x2="20700" y2="55300"/>
                        <a14:foregroundMark x1="51200" y1="73200" x2="48000" y2="81700"/>
                        <a14:foregroundMark x1="39600" y1="81900" x2="39100" y2="87600"/>
                        <a14:foregroundMark x1="41600" y1="87000" x2="50400" y2="86700"/>
                        <a14:foregroundMark x1="50400" y1="86700" x2="44300" y2="87000"/>
                        <a14:foregroundMark x1="74300" y1="90400" x2="83300" y2="90900"/>
                        <a14:foregroundMark x1="83300" y1="90900" x2="79300" y2="89200"/>
                        <a14:foregroundMark x1="30600" y1="29400" x2="31200" y2="31800"/>
                        <a14:foregroundMark x1="48100" y1="17200" x2="52700" y2="17800"/>
                        <a14:foregroundMark x1="30600" y1="23300" x2="32000" y2="18000"/>
                      </a14:backgroundRemoval>
                    </a14:imgEffect>
                  </a14:imgLayer>
                </a14:imgProps>
              </a:ext>
              <a:ext uri="{28A0092B-C50C-407E-A947-70E740481C1C}">
                <a14:useLocalDpi xmlns:a14="http://schemas.microsoft.com/office/drawing/2010/main"/>
              </a:ext>
            </a:extLst>
          </a:blip>
          <a:stretch>
            <a:fillRect/>
          </a:stretch>
        </p:blipFill>
        <p:spPr>
          <a:xfrm>
            <a:off x="3066735" y="4312155"/>
            <a:ext cx="2565162" cy="2565162"/>
          </a:xfrm>
          <a:prstGeom prst="rect">
            <a:avLst/>
          </a:prstGeom>
        </p:spPr>
      </p:pic>
    </p:spTree>
    <p:extLst>
      <p:ext uri="{BB962C8B-B14F-4D97-AF65-F5344CB8AC3E}">
        <p14:creationId xmlns:p14="http://schemas.microsoft.com/office/powerpoint/2010/main" val="22024744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5D7F6-E8E7-454A-8419-F2A9CF69E312}"/>
              </a:ext>
            </a:extLst>
          </p:cNvPr>
          <p:cNvSpPr>
            <a:spLocks noGrp="1"/>
          </p:cNvSpPr>
          <p:nvPr>
            <p:ph type="title"/>
          </p:nvPr>
        </p:nvSpPr>
        <p:spPr/>
        <p:txBody>
          <a:bodyPr/>
          <a:lstStyle/>
          <a:p>
            <a:r>
              <a:rPr lang="en-US" dirty="0"/>
              <a:t>Representative results (all charts look like this)</a:t>
            </a:r>
          </a:p>
        </p:txBody>
      </p:sp>
      <p:pic>
        <p:nvPicPr>
          <p:cNvPr id="4" name="Picture 3">
            <a:extLst>
              <a:ext uri="{FF2B5EF4-FFF2-40B4-BE49-F238E27FC236}">
                <a16:creationId xmlns:a16="http://schemas.microsoft.com/office/drawing/2014/main" id="{9FE49CF0-9F62-7040-8DA8-431EFB8C208D}"/>
              </a:ext>
            </a:extLst>
          </p:cNvPr>
          <p:cNvPicPr>
            <a:picLocks noChangeAspect="1"/>
          </p:cNvPicPr>
          <p:nvPr/>
        </p:nvPicPr>
        <p:blipFill>
          <a:blip r:embed="rId2"/>
          <a:stretch>
            <a:fillRect/>
          </a:stretch>
        </p:blipFill>
        <p:spPr>
          <a:xfrm>
            <a:off x="859170" y="1038224"/>
            <a:ext cx="7425660" cy="5481770"/>
          </a:xfrm>
          <a:prstGeom prst="rect">
            <a:avLst/>
          </a:prstGeom>
        </p:spPr>
      </p:pic>
    </p:spTree>
    <p:extLst>
      <p:ext uri="{BB962C8B-B14F-4D97-AF65-F5344CB8AC3E}">
        <p14:creationId xmlns:p14="http://schemas.microsoft.com/office/powerpoint/2010/main" val="386195302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A461453F-33B0-2B4A-87A2-6077B7B857DB}"/>
              </a:ext>
            </a:extLst>
          </p:cNvPr>
          <p:cNvSpPr txBox="1"/>
          <p:nvPr/>
        </p:nvSpPr>
        <p:spPr>
          <a:xfrm>
            <a:off x="241918" y="993901"/>
            <a:ext cx="3802644" cy="437043"/>
          </a:xfrm>
          <a:prstGeom prst="rect">
            <a:avLst/>
          </a:prstGeom>
          <a:noFill/>
        </p:spPr>
        <p:txBody>
          <a:bodyPr wrap="none" rtlCol="0">
            <a:spAutoFit/>
          </a:bodyPr>
          <a:lstStyle/>
          <a:p>
            <a:r>
              <a:rPr lang="en-US" sz="2800" b="1" dirty="0"/>
              <a:t>1. Extracting regexes</a:t>
            </a:r>
          </a:p>
        </p:txBody>
      </p:sp>
      <p:sp>
        <p:nvSpPr>
          <p:cNvPr id="63" name="TextBox 62">
            <a:extLst>
              <a:ext uri="{FF2B5EF4-FFF2-40B4-BE49-F238E27FC236}">
                <a16:creationId xmlns:a16="http://schemas.microsoft.com/office/drawing/2014/main" id="{EA5F9EC8-81A8-854F-869E-2773D446AEC8}"/>
              </a:ext>
            </a:extLst>
          </p:cNvPr>
          <p:cNvSpPr txBox="1"/>
          <p:nvPr/>
        </p:nvSpPr>
        <p:spPr>
          <a:xfrm>
            <a:off x="3181049" y="3156925"/>
            <a:ext cx="3842719" cy="437043"/>
          </a:xfrm>
          <a:prstGeom prst="rect">
            <a:avLst/>
          </a:prstGeom>
          <a:noFill/>
        </p:spPr>
        <p:txBody>
          <a:bodyPr wrap="none" rtlCol="0">
            <a:spAutoFit/>
          </a:bodyPr>
          <a:lstStyle/>
          <a:p>
            <a:r>
              <a:rPr lang="en-US" sz="2800" b="1" dirty="0"/>
              <a:t>2. Measuring regexes</a:t>
            </a:r>
          </a:p>
        </p:txBody>
      </p:sp>
      <p:sp>
        <p:nvSpPr>
          <p:cNvPr id="3" name="TextBox 2">
            <a:extLst>
              <a:ext uri="{FF2B5EF4-FFF2-40B4-BE49-F238E27FC236}">
                <a16:creationId xmlns:a16="http://schemas.microsoft.com/office/drawing/2014/main" id="{4AF799DB-2B2B-B145-BAEE-2D7B95CA585F}"/>
              </a:ext>
            </a:extLst>
          </p:cNvPr>
          <p:cNvSpPr txBox="1"/>
          <p:nvPr/>
        </p:nvSpPr>
        <p:spPr>
          <a:xfrm>
            <a:off x="299803" y="1543987"/>
            <a:ext cx="4164410" cy="1133837"/>
          </a:xfrm>
          <a:prstGeom prst="rect">
            <a:avLst/>
          </a:prstGeom>
          <a:noFill/>
        </p:spPr>
        <p:txBody>
          <a:bodyPr wrap="none" rtlCol="0">
            <a:spAutoFit/>
          </a:bodyPr>
          <a:lstStyle/>
          <a:p>
            <a:r>
              <a:rPr lang="en-US" sz="2400" b="1" dirty="0">
                <a:latin typeface="Calibri" panose="020F0502020204030204" pitchFamily="34" charset="0"/>
              </a:rPr>
              <a:t>H-EM</a:t>
            </a:r>
          </a:p>
          <a:p>
            <a:pPr marL="117475" indent="-117475">
              <a:buFont typeface="Arial" panose="020B0604020202020204" pitchFamily="34" charset="0"/>
              <a:buChar char="•"/>
            </a:pPr>
            <a:r>
              <a:rPr lang="en-US" sz="2400" dirty="0">
                <a:latin typeface="Calibri" panose="020F0502020204030204" pitchFamily="34" charset="0"/>
              </a:rPr>
              <a:t>75K projects</a:t>
            </a:r>
          </a:p>
          <a:p>
            <a:pPr marL="117475" indent="-117475">
              <a:buFont typeface="Arial" panose="020B0604020202020204" pitchFamily="34" charset="0"/>
              <a:buChar char="•"/>
            </a:pPr>
            <a:r>
              <a:rPr lang="en-US" sz="2400" dirty="0">
                <a:latin typeface="Calibri" panose="020F0502020204030204" pitchFamily="34" charset="0"/>
              </a:rPr>
              <a:t>Both extraction methodologies</a:t>
            </a:r>
          </a:p>
        </p:txBody>
      </p:sp>
      <p:sp>
        <p:nvSpPr>
          <p:cNvPr id="112" name="TextBox 111">
            <a:extLst>
              <a:ext uri="{FF2B5EF4-FFF2-40B4-BE49-F238E27FC236}">
                <a16:creationId xmlns:a16="http://schemas.microsoft.com/office/drawing/2014/main" id="{34C26FB4-F32B-BA41-9342-736EBB281AF0}"/>
              </a:ext>
            </a:extLst>
          </p:cNvPr>
          <p:cNvSpPr txBox="1"/>
          <p:nvPr/>
        </p:nvSpPr>
        <p:spPr>
          <a:xfrm>
            <a:off x="4908244" y="1543987"/>
            <a:ext cx="2320764" cy="1133837"/>
          </a:xfrm>
          <a:prstGeom prst="rect">
            <a:avLst/>
          </a:prstGeom>
          <a:noFill/>
        </p:spPr>
        <p:txBody>
          <a:bodyPr wrap="none" rtlCol="0">
            <a:spAutoFit/>
          </a:bodyPr>
          <a:lstStyle/>
          <a:p>
            <a:r>
              <a:rPr lang="en-US" sz="2400" b="1" dirty="0">
                <a:latin typeface="Calibri" panose="020F0502020204030204" pitchFamily="34" charset="0"/>
              </a:rPr>
              <a:t>H-PL</a:t>
            </a:r>
          </a:p>
          <a:p>
            <a:pPr marL="117475" indent="-117475">
              <a:buFont typeface="Arial" panose="020B0604020202020204" pitchFamily="34" charset="0"/>
              <a:buChar char="•"/>
            </a:pPr>
            <a:r>
              <a:rPr lang="en-US" sz="2400" dirty="0">
                <a:latin typeface="Calibri" panose="020F0502020204030204" pitchFamily="34" charset="0"/>
              </a:rPr>
              <a:t>200K projects</a:t>
            </a:r>
          </a:p>
          <a:p>
            <a:pPr marL="117475" indent="-117475">
              <a:buFont typeface="Arial" panose="020B0604020202020204" pitchFamily="34" charset="0"/>
              <a:buChar char="•"/>
            </a:pPr>
            <a:r>
              <a:rPr lang="en-US" sz="2400" dirty="0">
                <a:latin typeface="Calibri" panose="020F0502020204030204" pitchFamily="34" charset="0"/>
              </a:rPr>
              <a:t>Static extraction</a:t>
            </a:r>
          </a:p>
        </p:txBody>
      </p:sp>
      <p:sp>
        <p:nvSpPr>
          <p:cNvPr id="115" name="One regex">
            <a:extLst>
              <a:ext uri="{FF2B5EF4-FFF2-40B4-BE49-F238E27FC236}">
                <a16:creationId xmlns:a16="http://schemas.microsoft.com/office/drawing/2014/main" id="{692509EE-B414-EA44-A444-A456A0771986}"/>
              </a:ext>
            </a:extLst>
          </p:cNvPr>
          <p:cNvSpPr/>
          <p:nvPr/>
        </p:nvSpPr>
        <p:spPr bwMode="auto">
          <a:xfrm>
            <a:off x="4908244" y="4345865"/>
            <a:ext cx="723528" cy="711467"/>
          </a:xfrm>
          <a:prstGeom prst="ellipse">
            <a:avLst/>
          </a:prstGeom>
          <a:solidFill>
            <a:schemeClr val="accent2">
              <a:lumMod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r>
              <a:rPr kumimoji="0" lang="en-US" sz="2000" i="0" u="none" strike="noStrike" cap="none" normalizeH="0" baseline="0" dirty="0">
                <a:ln>
                  <a:noFill/>
                </a:ln>
                <a:solidFill>
                  <a:schemeClr val="tx1"/>
                </a:solidFill>
                <a:effectLst/>
                <a:latin typeface="Arial" pitchFamily="34" charset="0"/>
                <a:cs typeface="Arial" pitchFamily="34" charset="0"/>
              </a:rPr>
              <a:t>/a/</a:t>
            </a:r>
          </a:p>
        </p:txBody>
      </p:sp>
      <p:pic>
        <p:nvPicPr>
          <p:cNvPr id="116" name="Ruler">
            <a:extLst>
              <a:ext uri="{FF2B5EF4-FFF2-40B4-BE49-F238E27FC236}">
                <a16:creationId xmlns:a16="http://schemas.microsoft.com/office/drawing/2014/main" id="{5803579E-BF9E-E349-B653-71AFFC2151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4182485" y="4425643"/>
            <a:ext cx="893818" cy="531813"/>
          </a:xfrm>
          <a:prstGeom prst="rect">
            <a:avLst/>
          </a:prstGeom>
        </p:spPr>
      </p:pic>
      <p:pic>
        <p:nvPicPr>
          <p:cNvPr id="7" name="Scale">
            <a:extLst>
              <a:ext uri="{FF2B5EF4-FFF2-40B4-BE49-F238E27FC236}">
                <a16:creationId xmlns:a16="http://schemas.microsoft.com/office/drawing/2014/main" id="{4A213278-660D-B945-8B27-768EB4DBE4AF}"/>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100000">
                        <a14:foregroundMark x1="6122" y1="4688" x2="33673" y2="88281"/>
                        <a14:foregroundMark x1="33673" y1="88281" x2="84694" y2="87500"/>
                        <a14:foregroundMark x1="84694" y1="87500" x2="82653" y2="41406"/>
                        <a14:foregroundMark x1="82653" y1="41406" x2="54082" y2="6250"/>
                        <a14:foregroundMark x1="54082" y1="6250" x2="13265" y2="4688"/>
                        <a14:foregroundMark x1="25510" y1="45313" x2="71429" y2="60938"/>
                        <a14:foregroundMark x1="71429" y1="60938" x2="43878" y2="38281"/>
                      </a14:backgroundRemoval>
                    </a14:imgEffect>
                  </a14:imgLayer>
                </a14:imgProps>
              </a:ext>
              <a:ext uri="{28A0092B-C50C-407E-A947-70E740481C1C}">
                <a14:useLocalDpi xmlns:a14="http://schemas.microsoft.com/office/drawing/2010/main"/>
              </a:ext>
            </a:extLst>
          </a:blip>
          <a:srcRect/>
          <a:stretch/>
        </p:blipFill>
        <p:spPr>
          <a:xfrm>
            <a:off x="4786103" y="5063361"/>
            <a:ext cx="967809" cy="1133838"/>
          </a:xfrm>
          <a:prstGeom prst="rect">
            <a:avLst/>
          </a:prstGeom>
        </p:spPr>
      </p:pic>
      <p:sp>
        <p:nvSpPr>
          <p:cNvPr id="129" name="TextBox 128">
            <a:extLst>
              <a:ext uri="{FF2B5EF4-FFF2-40B4-BE49-F238E27FC236}">
                <a16:creationId xmlns:a16="http://schemas.microsoft.com/office/drawing/2014/main" id="{68ECD9BC-836C-8D45-8FBA-963BF42D4425}"/>
              </a:ext>
            </a:extLst>
          </p:cNvPr>
          <p:cNvSpPr txBox="1"/>
          <p:nvPr/>
        </p:nvSpPr>
        <p:spPr>
          <a:xfrm>
            <a:off x="567417" y="4180177"/>
            <a:ext cx="1732195" cy="1480983"/>
          </a:xfrm>
          <a:prstGeom prst="rect">
            <a:avLst/>
          </a:prstGeom>
          <a:noFill/>
        </p:spPr>
        <p:txBody>
          <a:bodyPr wrap="square" rtlCol="0">
            <a:spAutoFit/>
          </a:bodyPr>
          <a:lstStyle/>
          <a:p>
            <a:pPr algn="ctr"/>
            <a:r>
              <a:rPr lang="en-US" sz="3200" i="1" dirty="0">
                <a:latin typeface="Calibri" panose="020F0502020204030204" pitchFamily="34" charset="0"/>
              </a:rPr>
              <a:t>14</a:t>
            </a:r>
          </a:p>
          <a:p>
            <a:pPr algn="ctr"/>
            <a:r>
              <a:rPr lang="en-US" sz="3200" i="1" dirty="0">
                <a:latin typeface="Calibri" panose="020F0502020204030204" pitchFamily="34" charset="0"/>
              </a:rPr>
              <a:t>regex</a:t>
            </a:r>
          </a:p>
          <a:p>
            <a:pPr algn="ctr"/>
            <a:r>
              <a:rPr lang="en-US" sz="3200" i="1" dirty="0">
                <a:latin typeface="Calibri" panose="020F0502020204030204" pitchFamily="34" charset="0"/>
              </a:rPr>
              <a:t>corpuses</a:t>
            </a:r>
          </a:p>
        </p:txBody>
      </p:sp>
      <p:grpSp>
        <p:nvGrpSpPr>
          <p:cNvPr id="16" name="H-EM langs">
            <a:extLst>
              <a:ext uri="{FF2B5EF4-FFF2-40B4-BE49-F238E27FC236}">
                <a16:creationId xmlns:a16="http://schemas.microsoft.com/office/drawing/2014/main" id="{BA90A51B-DA85-C647-805A-6FB7BAAE806B}"/>
              </a:ext>
            </a:extLst>
          </p:cNvPr>
          <p:cNvGrpSpPr/>
          <p:nvPr/>
        </p:nvGrpSpPr>
        <p:grpSpPr>
          <a:xfrm>
            <a:off x="2257015" y="1548645"/>
            <a:ext cx="1976452" cy="795335"/>
            <a:chOff x="2257015" y="1548645"/>
            <a:chExt cx="1976452" cy="795335"/>
          </a:xfrm>
        </p:grpSpPr>
        <p:pic>
          <p:nvPicPr>
            <p:cNvPr id="130" name="Picture 129">
              <a:extLst>
                <a:ext uri="{FF2B5EF4-FFF2-40B4-BE49-F238E27FC236}">
                  <a16:creationId xmlns:a16="http://schemas.microsoft.com/office/drawing/2014/main" id="{D4D49D56-459D-864A-92D7-9E1AB518680F}"/>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0" b="99338" l="6186" r="98969">
                          <a14:foregroundMark x1="41237" y1="34437" x2="55670" y2="662"/>
                          <a14:foregroundMark x1="57732" y1="24503" x2="68374" y2="13272"/>
                          <a14:foregroundMark x1="72165" y1="8609" x2="61856" y2="0"/>
                          <a14:foregroundMark x1="69168" y1="23473" x2="58763" y2="36424"/>
                          <a14:foregroundMark x1="35052" y1="29139" x2="42268" y2="34437"/>
                          <a14:foregroundMark x1="37113" y1="37748" x2="70103" y2="38411"/>
                          <a14:foregroundMark x1="47423" y1="48344" x2="72165" y2="49669"/>
                          <a14:foregroundMark x1="32990" y1="41722" x2="28866" y2="97351"/>
                          <a14:foregroundMark x1="78461" y1="69032" x2="93814" y2="60265"/>
                          <a14:foregroundMark x1="28866" y1="97351" x2="74057" y2="71546"/>
                          <a14:foregroundMark x1="90831" y1="59752" x2="20619" y2="47682"/>
                          <a14:foregroundMark x1="93814" y1="60265" x2="93851" y2="60271"/>
                          <a14:foregroundMark x1="10379" y1="94212" x2="9278" y2="99338"/>
                          <a14:foregroundMark x1="18521" y1="56291" x2="18379" y2="56954"/>
                          <a14:foregroundMark x1="21649" y1="41722" x2="18521" y2="56291"/>
                          <a14:foregroundMark x1="86414" y1="8582" x2="86598" y2="0"/>
                          <a14:foregroundMark x1="85432" y1="54305" x2="85843" y2="35156"/>
                          <a14:foregroundMark x1="85133" y1="68225" x2="85432" y2="54305"/>
                          <a14:foregroundMark x1="88660" y1="96611" x2="88660" y2="99338"/>
                          <a14:foregroundMark x1="88660" y1="54305" x2="88660" y2="66726"/>
                          <a14:foregroundMark x1="88660" y1="35066" x2="88660" y2="54305"/>
                          <a14:foregroundMark x1="88660" y1="7285" x2="88660" y2="8510"/>
                          <a14:foregroundMark x1="97762" y1="44704" x2="98320" y2="34756"/>
                          <a14:foregroundMark x1="97223" y1="54305" x2="97249" y2="53844"/>
                          <a14:foregroundMark x1="96519" y1="66848" x2="97223" y2="54305"/>
                          <a14:foregroundMark x1="94845" y1="96689" x2="94892" y2="95858"/>
                          <a14:foregroundMark x1="79994" y1="68847" x2="78351" y2="65563"/>
                          <a14:foregroundMark x1="60825" y1="63576" x2="28866" y2="64238"/>
                          <a14:foregroundMark x1="70103" y1="80132" x2="76289" y2="89404"/>
                          <a14:backgroundMark x1="20619" y1="4636" x2="9278" y2="38411"/>
                          <a14:backgroundMark x1="85567" y1="8609" x2="87629" y2="35099"/>
                          <a14:backgroundMark x1="4124" y1="56291" x2="4124" y2="56291"/>
                          <a14:backgroundMark x1="90722" y1="54305" x2="90722" y2="54305"/>
                          <a14:backgroundMark x1="91753" y1="64238" x2="97938" y2="44371"/>
                          <a14:backgroundMark x1="1031" y1="56954" x2="1031" y2="76821"/>
                          <a14:backgroundMark x1="3093" y1="73510" x2="2062" y2="94040"/>
                          <a14:backgroundMark x1="90722" y1="67550" x2="98969" y2="95364"/>
                        </a14:backgroundRemoval>
                      </a14:imgEffect>
                    </a14:imgLayer>
                  </a14:imgProps>
                </a:ext>
                <a:ext uri="{28A0092B-C50C-407E-A947-70E740481C1C}">
                  <a14:useLocalDpi xmlns:a14="http://schemas.microsoft.com/office/drawing/2010/main"/>
                </a:ext>
              </a:extLst>
            </a:blip>
            <a:stretch>
              <a:fillRect/>
            </a:stretch>
          </p:blipFill>
          <p:spPr>
            <a:xfrm>
              <a:off x="2257015" y="1548645"/>
              <a:ext cx="511665" cy="795335"/>
            </a:xfrm>
            <a:prstGeom prst="rect">
              <a:avLst/>
            </a:prstGeom>
          </p:spPr>
        </p:pic>
        <p:pic>
          <p:nvPicPr>
            <p:cNvPr id="131" name="Picture 130">
              <a:extLst>
                <a:ext uri="{FF2B5EF4-FFF2-40B4-BE49-F238E27FC236}">
                  <a16:creationId xmlns:a16="http://schemas.microsoft.com/office/drawing/2014/main" id="{0CD7A552-03CB-084A-994C-9499170035A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44100" y="1626532"/>
              <a:ext cx="689367" cy="692457"/>
            </a:xfrm>
            <a:prstGeom prst="rect">
              <a:avLst/>
            </a:prstGeom>
          </p:spPr>
        </p:pic>
        <p:pic>
          <p:nvPicPr>
            <p:cNvPr id="132" name="Picture 131">
              <a:extLst>
                <a:ext uri="{FF2B5EF4-FFF2-40B4-BE49-F238E27FC236}">
                  <a16:creationId xmlns:a16="http://schemas.microsoft.com/office/drawing/2014/main" id="{C96499F6-BE73-5348-9397-3981F2FFC67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15727" y="1729945"/>
              <a:ext cx="530644" cy="530644"/>
            </a:xfrm>
            <a:prstGeom prst="rect">
              <a:avLst/>
            </a:prstGeom>
          </p:spPr>
        </p:pic>
      </p:grpSp>
      <p:grpSp>
        <p:nvGrpSpPr>
          <p:cNvPr id="15" name="H-PL langs">
            <a:extLst>
              <a:ext uri="{FF2B5EF4-FFF2-40B4-BE49-F238E27FC236}">
                <a16:creationId xmlns:a16="http://schemas.microsoft.com/office/drawing/2014/main" id="{2AB71991-6EFD-B74B-B755-07EFEA90D8F0}"/>
              </a:ext>
            </a:extLst>
          </p:cNvPr>
          <p:cNvGrpSpPr/>
          <p:nvPr/>
        </p:nvGrpSpPr>
        <p:grpSpPr>
          <a:xfrm>
            <a:off x="7090612" y="1538227"/>
            <a:ext cx="2061263" cy="999303"/>
            <a:chOff x="7090612" y="1538227"/>
            <a:chExt cx="2061263" cy="999303"/>
          </a:xfrm>
        </p:grpSpPr>
        <p:pic>
          <p:nvPicPr>
            <p:cNvPr id="133" name="Picture 132">
              <a:extLst>
                <a:ext uri="{FF2B5EF4-FFF2-40B4-BE49-F238E27FC236}">
                  <a16:creationId xmlns:a16="http://schemas.microsoft.com/office/drawing/2014/main" id="{5441772F-BAF1-1A48-9CEA-4EC2A63E0F8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90612" y="1545576"/>
              <a:ext cx="388721" cy="604230"/>
            </a:xfrm>
            <a:prstGeom prst="rect">
              <a:avLst/>
            </a:prstGeom>
          </p:spPr>
        </p:pic>
        <p:pic>
          <p:nvPicPr>
            <p:cNvPr id="134" name="Picture 133">
              <a:extLst>
                <a:ext uri="{FF2B5EF4-FFF2-40B4-BE49-F238E27FC236}">
                  <a16:creationId xmlns:a16="http://schemas.microsoft.com/office/drawing/2014/main" id="{5019E42B-1713-884E-AFC2-97A65142763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004260" y="1591340"/>
              <a:ext cx="471785" cy="473900"/>
            </a:xfrm>
            <a:prstGeom prst="rect">
              <a:avLst/>
            </a:prstGeom>
          </p:spPr>
        </p:pic>
        <p:pic>
          <p:nvPicPr>
            <p:cNvPr id="135" name="Picture 134">
              <a:extLst>
                <a:ext uri="{FF2B5EF4-FFF2-40B4-BE49-F238E27FC236}">
                  <a16:creationId xmlns:a16="http://schemas.microsoft.com/office/drawing/2014/main" id="{964D01A5-DDD5-964F-9F83-008EAF5D479F}"/>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8791" b="94505" l="5376" r="89247">
                          <a14:foregroundMark x1="30108" y1="8791" x2="46237" y2="60440"/>
                          <a14:foregroundMark x1="27957" y1="24176" x2="60215" y2="90110"/>
                          <a14:foregroundMark x1="5376" y1="39560" x2="45161" y2="92308"/>
                          <a14:foregroundMark x1="30108" y1="95604" x2="56989" y2="93407"/>
                          <a14:backgroundMark x1="10753" y1="96703" x2="1075" y2="92308"/>
                        </a14:backgroundRemoval>
                      </a14:imgEffect>
                    </a14:imgLayer>
                  </a14:imgProps>
                </a:ext>
                <a:ext uri="{28A0092B-C50C-407E-A947-70E740481C1C}">
                  <a14:useLocalDpi xmlns:a14="http://schemas.microsoft.com/office/drawing/2010/main"/>
                </a:ext>
              </a:extLst>
            </a:blip>
            <a:srcRect/>
            <a:stretch/>
          </p:blipFill>
          <p:spPr>
            <a:xfrm>
              <a:off x="7110880" y="2150429"/>
              <a:ext cx="398366" cy="387101"/>
            </a:xfrm>
            <a:prstGeom prst="rect">
              <a:avLst/>
            </a:prstGeom>
          </p:spPr>
        </p:pic>
        <p:pic>
          <p:nvPicPr>
            <p:cNvPr id="138" name="Picture 137">
              <a:extLst>
                <a:ext uri="{FF2B5EF4-FFF2-40B4-BE49-F238E27FC236}">
                  <a16:creationId xmlns:a16="http://schemas.microsoft.com/office/drawing/2014/main" id="{9A2B7C52-05A1-BF47-B8A5-58672579F42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534994" y="1615972"/>
              <a:ext cx="419240" cy="419240"/>
            </a:xfrm>
            <a:prstGeom prst="rect">
              <a:avLst/>
            </a:prstGeom>
          </p:spPr>
        </p:pic>
        <p:pic>
          <p:nvPicPr>
            <p:cNvPr id="139" name="Picture 138">
              <a:extLst>
                <a:ext uri="{FF2B5EF4-FFF2-40B4-BE49-F238E27FC236}">
                  <a16:creationId xmlns:a16="http://schemas.microsoft.com/office/drawing/2014/main" id="{8B8BA8F9-94AF-CB46-9B87-FFBE5233192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530062" y="2149806"/>
              <a:ext cx="621813" cy="335778"/>
            </a:xfrm>
            <a:prstGeom prst="rect">
              <a:avLst/>
            </a:prstGeom>
          </p:spPr>
        </p:pic>
        <p:pic>
          <p:nvPicPr>
            <p:cNvPr id="140" name="Picture 139">
              <a:extLst>
                <a:ext uri="{FF2B5EF4-FFF2-40B4-BE49-F238E27FC236}">
                  <a16:creationId xmlns:a16="http://schemas.microsoft.com/office/drawing/2014/main" id="{D02C66BE-BAAC-A248-BB4C-96F6C09E6973}"/>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8530062" y="1538227"/>
              <a:ext cx="443469" cy="486351"/>
            </a:xfrm>
            <a:prstGeom prst="rect">
              <a:avLst/>
            </a:prstGeom>
          </p:spPr>
        </p:pic>
        <p:pic>
          <p:nvPicPr>
            <p:cNvPr id="141" name="Picture 140">
              <a:extLst>
                <a:ext uri="{FF2B5EF4-FFF2-40B4-BE49-F238E27FC236}">
                  <a16:creationId xmlns:a16="http://schemas.microsoft.com/office/drawing/2014/main" id="{2BB781C4-774F-0A48-B240-1EBA653C8A3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047742" y="2149806"/>
              <a:ext cx="384819" cy="384819"/>
            </a:xfrm>
            <a:prstGeom prst="rect">
              <a:avLst/>
            </a:prstGeom>
          </p:spPr>
        </p:pic>
        <p:pic>
          <p:nvPicPr>
            <p:cNvPr id="142" name="Picture 141">
              <a:extLst>
                <a:ext uri="{FF2B5EF4-FFF2-40B4-BE49-F238E27FC236}">
                  <a16:creationId xmlns:a16="http://schemas.microsoft.com/office/drawing/2014/main" id="{9746C3FD-5E2C-A54E-85BF-BE4CEDE513DE}"/>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616249" y="2152709"/>
              <a:ext cx="282957" cy="384821"/>
            </a:xfrm>
            <a:prstGeom prst="rect">
              <a:avLst/>
            </a:prstGeom>
          </p:spPr>
        </p:pic>
      </p:grpSp>
      <p:grpSp>
        <p:nvGrpSpPr>
          <p:cNvPr id="30" name="Corpus 2">
            <a:extLst>
              <a:ext uri="{FF2B5EF4-FFF2-40B4-BE49-F238E27FC236}">
                <a16:creationId xmlns:a16="http://schemas.microsoft.com/office/drawing/2014/main" id="{12298DA9-AE37-134B-ADBE-DB3442B43F0C}"/>
              </a:ext>
            </a:extLst>
          </p:cNvPr>
          <p:cNvGrpSpPr/>
          <p:nvPr/>
        </p:nvGrpSpPr>
        <p:grpSpPr>
          <a:xfrm>
            <a:off x="2409602" y="4544864"/>
            <a:ext cx="785039" cy="562801"/>
            <a:chOff x="1591221" y="5740895"/>
            <a:chExt cx="785039" cy="562801"/>
          </a:xfrm>
        </p:grpSpPr>
        <p:sp>
          <p:nvSpPr>
            <p:cNvPr id="165" name="Rounded Rectangle 164">
              <a:extLst>
                <a:ext uri="{FF2B5EF4-FFF2-40B4-BE49-F238E27FC236}">
                  <a16:creationId xmlns:a16="http://schemas.microsoft.com/office/drawing/2014/main" id="{CBD335FE-8FD1-7D49-90F0-566E84318A16}"/>
                </a:ext>
              </a:extLst>
            </p:cNvPr>
            <p:cNvSpPr/>
            <p:nvPr/>
          </p:nvSpPr>
          <p:spPr bwMode="auto">
            <a:xfrm>
              <a:off x="1591221" y="5740895"/>
              <a:ext cx="785039" cy="562801"/>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67" name="Rounded Rectangle 166">
              <a:extLst>
                <a:ext uri="{FF2B5EF4-FFF2-40B4-BE49-F238E27FC236}">
                  <a16:creationId xmlns:a16="http://schemas.microsoft.com/office/drawing/2014/main" id="{F1AE6CD4-FA03-554C-99C2-0F2252CCAEAF}"/>
                </a:ext>
              </a:extLst>
            </p:cNvPr>
            <p:cNvSpPr/>
            <p:nvPr/>
          </p:nvSpPr>
          <p:spPr bwMode="auto">
            <a:xfrm>
              <a:off x="1703566" y="5811321"/>
              <a:ext cx="553449" cy="86309"/>
            </a:xfrm>
            <a:prstGeom prst="roundRect">
              <a:avLst/>
            </a:prstGeom>
            <a:solidFill>
              <a:schemeClr val="tx2">
                <a:lumMod val="20000"/>
                <a:lumOff val="8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68" name="Rounded Rectangle 167">
              <a:extLst>
                <a:ext uri="{FF2B5EF4-FFF2-40B4-BE49-F238E27FC236}">
                  <a16:creationId xmlns:a16="http://schemas.microsoft.com/office/drawing/2014/main" id="{4C63252A-D6E3-6E4A-8D7E-BABA1DD77100}"/>
                </a:ext>
              </a:extLst>
            </p:cNvPr>
            <p:cNvSpPr/>
            <p:nvPr/>
          </p:nvSpPr>
          <p:spPr bwMode="auto">
            <a:xfrm>
              <a:off x="1703565" y="5970320"/>
              <a:ext cx="553449" cy="86309"/>
            </a:xfrm>
            <a:prstGeom prst="roundRect">
              <a:avLst/>
            </a:prstGeom>
            <a:solidFill>
              <a:schemeClr val="tx2">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69" name="Rounded Rectangle 168">
              <a:extLst>
                <a:ext uri="{FF2B5EF4-FFF2-40B4-BE49-F238E27FC236}">
                  <a16:creationId xmlns:a16="http://schemas.microsoft.com/office/drawing/2014/main" id="{FA2F772B-E27C-5641-B261-E2AD41181644}"/>
                </a:ext>
              </a:extLst>
            </p:cNvPr>
            <p:cNvSpPr/>
            <p:nvPr/>
          </p:nvSpPr>
          <p:spPr bwMode="auto">
            <a:xfrm>
              <a:off x="1703565" y="6129319"/>
              <a:ext cx="553449" cy="86309"/>
            </a:xfrm>
            <a:prstGeom prst="roundRect">
              <a:avLst/>
            </a:prstGeom>
            <a:solidFill>
              <a:schemeClr val="tx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grpSp>
        <p:nvGrpSpPr>
          <p:cNvPr id="31" name="Corpus 3">
            <a:extLst>
              <a:ext uri="{FF2B5EF4-FFF2-40B4-BE49-F238E27FC236}">
                <a16:creationId xmlns:a16="http://schemas.microsoft.com/office/drawing/2014/main" id="{EF393EBB-69CC-5C4E-AE88-0ED38E4D4489}"/>
              </a:ext>
            </a:extLst>
          </p:cNvPr>
          <p:cNvGrpSpPr/>
          <p:nvPr/>
        </p:nvGrpSpPr>
        <p:grpSpPr>
          <a:xfrm>
            <a:off x="2519661" y="5165836"/>
            <a:ext cx="785039" cy="562801"/>
            <a:chOff x="2461815" y="5740895"/>
            <a:chExt cx="785039" cy="562801"/>
          </a:xfrm>
        </p:grpSpPr>
        <p:sp>
          <p:nvSpPr>
            <p:cNvPr id="171" name="Rounded Rectangle 170">
              <a:extLst>
                <a:ext uri="{FF2B5EF4-FFF2-40B4-BE49-F238E27FC236}">
                  <a16:creationId xmlns:a16="http://schemas.microsoft.com/office/drawing/2014/main" id="{2C3F0A94-891D-AD46-B2BC-261BC545B4E6}"/>
                </a:ext>
              </a:extLst>
            </p:cNvPr>
            <p:cNvSpPr/>
            <p:nvPr/>
          </p:nvSpPr>
          <p:spPr bwMode="auto">
            <a:xfrm>
              <a:off x="2461815" y="5740895"/>
              <a:ext cx="785039" cy="562801"/>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72" name="Rounded Rectangle 171">
              <a:extLst>
                <a:ext uri="{FF2B5EF4-FFF2-40B4-BE49-F238E27FC236}">
                  <a16:creationId xmlns:a16="http://schemas.microsoft.com/office/drawing/2014/main" id="{78D91714-042F-6C45-A2FB-6A27EB640837}"/>
                </a:ext>
              </a:extLst>
            </p:cNvPr>
            <p:cNvSpPr/>
            <p:nvPr/>
          </p:nvSpPr>
          <p:spPr bwMode="auto">
            <a:xfrm>
              <a:off x="2574160" y="5811321"/>
              <a:ext cx="553449" cy="86309"/>
            </a:xfrm>
            <a:prstGeom prst="roundRect">
              <a:avLst/>
            </a:prstGeom>
            <a:solidFill>
              <a:schemeClr val="accent1">
                <a:lumMod val="20000"/>
                <a:lumOff val="8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73" name="Rounded Rectangle 172">
              <a:extLst>
                <a:ext uri="{FF2B5EF4-FFF2-40B4-BE49-F238E27FC236}">
                  <a16:creationId xmlns:a16="http://schemas.microsoft.com/office/drawing/2014/main" id="{2CDC8762-0B04-2B46-89E9-0DA1B0464E15}"/>
                </a:ext>
              </a:extLst>
            </p:cNvPr>
            <p:cNvSpPr/>
            <p:nvPr/>
          </p:nvSpPr>
          <p:spPr bwMode="auto">
            <a:xfrm>
              <a:off x="2574159" y="5970320"/>
              <a:ext cx="553449" cy="86309"/>
            </a:xfrm>
            <a:prstGeom prst="roundRect">
              <a:avLst/>
            </a:prstGeom>
            <a:solidFill>
              <a:schemeClr val="accent1">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74" name="Rounded Rectangle 173">
              <a:extLst>
                <a:ext uri="{FF2B5EF4-FFF2-40B4-BE49-F238E27FC236}">
                  <a16:creationId xmlns:a16="http://schemas.microsoft.com/office/drawing/2014/main" id="{5FEC8B1F-8656-4C49-AC6B-6C5CA6804A1B}"/>
                </a:ext>
              </a:extLst>
            </p:cNvPr>
            <p:cNvSpPr/>
            <p:nvPr/>
          </p:nvSpPr>
          <p:spPr bwMode="auto">
            <a:xfrm>
              <a:off x="2574159" y="6129319"/>
              <a:ext cx="553449" cy="86309"/>
            </a:xfrm>
            <a:prstGeom prst="roundRect">
              <a:avLst/>
            </a:prstGeom>
            <a:solidFill>
              <a:schemeClr val="accent1">
                <a:lumMod val="5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grpSp>
        <p:nvGrpSpPr>
          <p:cNvPr id="34" name="Corpus 4">
            <a:extLst>
              <a:ext uri="{FF2B5EF4-FFF2-40B4-BE49-F238E27FC236}">
                <a16:creationId xmlns:a16="http://schemas.microsoft.com/office/drawing/2014/main" id="{8F0D3A63-A7D7-5B44-824A-C2FA246F5D9C}"/>
              </a:ext>
            </a:extLst>
          </p:cNvPr>
          <p:cNvGrpSpPr/>
          <p:nvPr/>
        </p:nvGrpSpPr>
        <p:grpSpPr>
          <a:xfrm>
            <a:off x="2628121" y="5778455"/>
            <a:ext cx="785039" cy="562801"/>
            <a:chOff x="3308097" y="5740895"/>
            <a:chExt cx="785039" cy="562801"/>
          </a:xfrm>
        </p:grpSpPr>
        <p:sp>
          <p:nvSpPr>
            <p:cNvPr id="175" name="Rounded Rectangle 174">
              <a:extLst>
                <a:ext uri="{FF2B5EF4-FFF2-40B4-BE49-F238E27FC236}">
                  <a16:creationId xmlns:a16="http://schemas.microsoft.com/office/drawing/2014/main" id="{DD1769B8-85E0-2A47-9B7C-6EBB038F6F9B}"/>
                </a:ext>
              </a:extLst>
            </p:cNvPr>
            <p:cNvSpPr/>
            <p:nvPr/>
          </p:nvSpPr>
          <p:spPr bwMode="auto">
            <a:xfrm>
              <a:off x="3308097" y="5740895"/>
              <a:ext cx="785039" cy="562801"/>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76" name="Rounded Rectangle 175">
              <a:extLst>
                <a:ext uri="{FF2B5EF4-FFF2-40B4-BE49-F238E27FC236}">
                  <a16:creationId xmlns:a16="http://schemas.microsoft.com/office/drawing/2014/main" id="{E57443BB-1583-E340-931A-BE52EF77667A}"/>
                </a:ext>
              </a:extLst>
            </p:cNvPr>
            <p:cNvSpPr/>
            <p:nvPr/>
          </p:nvSpPr>
          <p:spPr bwMode="auto">
            <a:xfrm>
              <a:off x="3420442" y="5811321"/>
              <a:ext cx="553449" cy="86309"/>
            </a:xfrm>
            <a:prstGeom prst="roundRect">
              <a:avLst/>
            </a:prstGeom>
            <a:solidFill>
              <a:srgbClr val="00B0F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77" name="Rounded Rectangle 176">
              <a:extLst>
                <a:ext uri="{FF2B5EF4-FFF2-40B4-BE49-F238E27FC236}">
                  <a16:creationId xmlns:a16="http://schemas.microsoft.com/office/drawing/2014/main" id="{8948396D-907B-304E-9142-6D2816906546}"/>
                </a:ext>
              </a:extLst>
            </p:cNvPr>
            <p:cNvSpPr/>
            <p:nvPr/>
          </p:nvSpPr>
          <p:spPr bwMode="auto">
            <a:xfrm>
              <a:off x="3420441" y="5970320"/>
              <a:ext cx="553449" cy="86309"/>
            </a:xfrm>
            <a:prstGeom prst="roundRect">
              <a:avLst/>
            </a:prstGeom>
            <a:solidFill>
              <a:srgbClr val="2C2BFA">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78" name="Rounded Rectangle 177">
              <a:extLst>
                <a:ext uri="{FF2B5EF4-FFF2-40B4-BE49-F238E27FC236}">
                  <a16:creationId xmlns:a16="http://schemas.microsoft.com/office/drawing/2014/main" id="{7ECB66A6-EB1D-6146-A5F6-2DE0D49E8BA9}"/>
                </a:ext>
              </a:extLst>
            </p:cNvPr>
            <p:cNvSpPr/>
            <p:nvPr/>
          </p:nvSpPr>
          <p:spPr bwMode="auto">
            <a:xfrm>
              <a:off x="3420441" y="6129319"/>
              <a:ext cx="553449" cy="86309"/>
            </a:xfrm>
            <a:prstGeom prst="roundRect">
              <a:avLst/>
            </a:prstGeom>
            <a:solidFill>
              <a:srgbClr val="00206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grpSp>
        <p:nvGrpSpPr>
          <p:cNvPr id="26" name="Corpus 1">
            <a:extLst>
              <a:ext uri="{FF2B5EF4-FFF2-40B4-BE49-F238E27FC236}">
                <a16:creationId xmlns:a16="http://schemas.microsoft.com/office/drawing/2014/main" id="{216F49B4-814A-194A-837A-5BB65BE77214}"/>
              </a:ext>
            </a:extLst>
          </p:cNvPr>
          <p:cNvGrpSpPr/>
          <p:nvPr/>
        </p:nvGrpSpPr>
        <p:grpSpPr>
          <a:xfrm>
            <a:off x="2274286" y="3923892"/>
            <a:ext cx="785039" cy="562801"/>
            <a:chOff x="729456" y="5740895"/>
            <a:chExt cx="785039" cy="562801"/>
          </a:xfrm>
        </p:grpSpPr>
        <p:sp>
          <p:nvSpPr>
            <p:cNvPr id="179" name="Rounded Rectangle 178">
              <a:extLst>
                <a:ext uri="{FF2B5EF4-FFF2-40B4-BE49-F238E27FC236}">
                  <a16:creationId xmlns:a16="http://schemas.microsoft.com/office/drawing/2014/main" id="{839926D2-C8BC-774F-B451-F2C4151D8C9E}"/>
                </a:ext>
              </a:extLst>
            </p:cNvPr>
            <p:cNvSpPr/>
            <p:nvPr/>
          </p:nvSpPr>
          <p:spPr bwMode="auto">
            <a:xfrm>
              <a:off x="729456" y="5740895"/>
              <a:ext cx="785039" cy="562801"/>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80" name="Rounded Rectangle 179">
              <a:extLst>
                <a:ext uri="{FF2B5EF4-FFF2-40B4-BE49-F238E27FC236}">
                  <a16:creationId xmlns:a16="http://schemas.microsoft.com/office/drawing/2014/main" id="{1557BAD3-91A3-9740-9FE9-C7047EE8CAF0}"/>
                </a:ext>
              </a:extLst>
            </p:cNvPr>
            <p:cNvSpPr/>
            <p:nvPr/>
          </p:nvSpPr>
          <p:spPr bwMode="auto">
            <a:xfrm>
              <a:off x="841801" y="5811321"/>
              <a:ext cx="553449" cy="86309"/>
            </a:xfrm>
            <a:prstGeom prst="roundRect">
              <a:avLst/>
            </a:prstGeom>
            <a:solidFill>
              <a:schemeClr val="accent3">
                <a:lumMod val="20000"/>
                <a:lumOff val="8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81" name="Rounded Rectangle 180">
              <a:extLst>
                <a:ext uri="{FF2B5EF4-FFF2-40B4-BE49-F238E27FC236}">
                  <a16:creationId xmlns:a16="http://schemas.microsoft.com/office/drawing/2014/main" id="{F1D87660-1D49-8946-A263-16784F7DDA30}"/>
                </a:ext>
              </a:extLst>
            </p:cNvPr>
            <p:cNvSpPr/>
            <p:nvPr/>
          </p:nvSpPr>
          <p:spPr bwMode="auto">
            <a:xfrm>
              <a:off x="841800" y="5970320"/>
              <a:ext cx="553449" cy="86309"/>
            </a:xfrm>
            <a:prstGeom prst="roundRect">
              <a:avLst/>
            </a:prstGeom>
            <a:solidFill>
              <a:schemeClr val="accent3">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82" name="Rounded Rectangle 181">
              <a:extLst>
                <a:ext uri="{FF2B5EF4-FFF2-40B4-BE49-F238E27FC236}">
                  <a16:creationId xmlns:a16="http://schemas.microsoft.com/office/drawing/2014/main" id="{D4D21BEC-8990-8348-9226-453CC2545073}"/>
                </a:ext>
              </a:extLst>
            </p:cNvPr>
            <p:cNvSpPr/>
            <p:nvPr/>
          </p:nvSpPr>
          <p:spPr bwMode="auto">
            <a:xfrm>
              <a:off x="841800" y="6129319"/>
              <a:ext cx="553449" cy="86309"/>
            </a:xfrm>
            <a:prstGeom prst="roundRect">
              <a:avLst/>
            </a:prstGeom>
            <a:solidFill>
              <a:schemeClr val="accent3">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sp>
        <p:nvSpPr>
          <p:cNvPr id="42" name="Rectangle 41">
            <a:extLst>
              <a:ext uri="{FF2B5EF4-FFF2-40B4-BE49-F238E27FC236}">
                <a16:creationId xmlns:a16="http://schemas.microsoft.com/office/drawing/2014/main" id="{1FF871E1-9210-1B43-8596-581FB5D7978F}"/>
              </a:ext>
            </a:extLst>
          </p:cNvPr>
          <p:cNvSpPr/>
          <p:nvPr/>
        </p:nvSpPr>
        <p:spPr bwMode="auto">
          <a:xfrm>
            <a:off x="5091143" y="2260589"/>
            <a:ext cx="737420" cy="417235"/>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Arial" pitchFamily="34" charset="0"/>
              <a:cs typeface="Arial" pitchFamily="34" charset="0"/>
            </a:endParaRPr>
          </a:p>
        </p:txBody>
      </p:sp>
      <p:sp>
        <p:nvSpPr>
          <p:cNvPr id="43" name="Title 42">
            <a:extLst>
              <a:ext uri="{FF2B5EF4-FFF2-40B4-BE49-F238E27FC236}">
                <a16:creationId xmlns:a16="http://schemas.microsoft.com/office/drawing/2014/main" id="{B4754EE9-EE55-5A46-B669-7FA95638E0AF}"/>
              </a:ext>
            </a:extLst>
          </p:cNvPr>
          <p:cNvSpPr>
            <a:spLocks noGrp="1"/>
          </p:cNvSpPr>
          <p:nvPr>
            <p:ph type="title"/>
          </p:nvPr>
        </p:nvSpPr>
        <p:spPr>
          <a:xfrm>
            <a:off x="277148" y="118428"/>
            <a:ext cx="8043862" cy="638175"/>
          </a:xfrm>
        </p:spPr>
        <p:txBody>
          <a:bodyPr/>
          <a:lstStyle/>
          <a:p>
            <a:r>
              <a:rPr lang="en-US" dirty="0"/>
              <a:t>Experimental methodology</a:t>
            </a:r>
          </a:p>
        </p:txBody>
      </p:sp>
      <p:cxnSp>
        <p:nvCxnSpPr>
          <p:cNvPr id="202" name="Measured corpuses">
            <a:extLst>
              <a:ext uri="{FF2B5EF4-FFF2-40B4-BE49-F238E27FC236}">
                <a16:creationId xmlns:a16="http://schemas.microsoft.com/office/drawing/2014/main" id="{D2BC73CD-03EB-2749-A736-1762F2CB5B49}"/>
              </a:ext>
            </a:extLst>
          </p:cNvPr>
          <p:cNvCxnSpPr>
            <a:cxnSpLocks/>
          </p:cNvCxnSpPr>
          <p:nvPr/>
        </p:nvCxnSpPr>
        <p:spPr bwMode="auto">
          <a:xfrm>
            <a:off x="6154100" y="5019597"/>
            <a:ext cx="749118" cy="0"/>
          </a:xfrm>
          <a:prstGeom prst="straightConnector1">
            <a:avLst/>
          </a:prstGeom>
          <a:noFill/>
          <a:ln w="57150" cap="flat" cmpd="sng" algn="ctr">
            <a:solidFill>
              <a:schemeClr val="tx1"/>
            </a:solidFill>
            <a:prstDash val="solid"/>
            <a:round/>
            <a:headEnd type="none" w="med" len="med"/>
            <a:tailEnd type="triangle"/>
          </a:ln>
          <a:effectLst/>
        </p:spPr>
      </p:cxnSp>
      <p:grpSp>
        <p:nvGrpSpPr>
          <p:cNvPr id="204" name="Corpus 1">
            <a:extLst>
              <a:ext uri="{FF2B5EF4-FFF2-40B4-BE49-F238E27FC236}">
                <a16:creationId xmlns:a16="http://schemas.microsoft.com/office/drawing/2014/main" id="{EF236D06-E8AA-3345-B99C-DEAEB7ED3F36}"/>
              </a:ext>
            </a:extLst>
          </p:cNvPr>
          <p:cNvGrpSpPr/>
          <p:nvPr/>
        </p:nvGrpSpPr>
        <p:grpSpPr>
          <a:xfrm>
            <a:off x="7142474" y="3966230"/>
            <a:ext cx="785039" cy="562801"/>
            <a:chOff x="729456" y="5740895"/>
            <a:chExt cx="785039" cy="562801"/>
          </a:xfrm>
        </p:grpSpPr>
        <p:sp>
          <p:nvSpPr>
            <p:cNvPr id="205" name="Rounded Rectangle 204">
              <a:extLst>
                <a:ext uri="{FF2B5EF4-FFF2-40B4-BE49-F238E27FC236}">
                  <a16:creationId xmlns:a16="http://schemas.microsoft.com/office/drawing/2014/main" id="{465A9CD6-BADA-8F41-88E0-45341AB1C548}"/>
                </a:ext>
              </a:extLst>
            </p:cNvPr>
            <p:cNvSpPr/>
            <p:nvPr/>
          </p:nvSpPr>
          <p:spPr bwMode="auto">
            <a:xfrm>
              <a:off x="729456" y="5740895"/>
              <a:ext cx="785039" cy="562801"/>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206" name="Rounded Rectangle 205">
              <a:extLst>
                <a:ext uri="{FF2B5EF4-FFF2-40B4-BE49-F238E27FC236}">
                  <a16:creationId xmlns:a16="http://schemas.microsoft.com/office/drawing/2014/main" id="{47246E0E-608C-CA4B-8A8A-1A46EA97E9F2}"/>
                </a:ext>
              </a:extLst>
            </p:cNvPr>
            <p:cNvSpPr/>
            <p:nvPr/>
          </p:nvSpPr>
          <p:spPr bwMode="auto">
            <a:xfrm>
              <a:off x="841801" y="5811321"/>
              <a:ext cx="553449" cy="86309"/>
            </a:xfrm>
            <a:prstGeom prst="roundRect">
              <a:avLst/>
            </a:prstGeom>
            <a:solidFill>
              <a:schemeClr val="accent3">
                <a:lumMod val="20000"/>
                <a:lumOff val="8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07" name="Rounded Rectangle 206">
              <a:extLst>
                <a:ext uri="{FF2B5EF4-FFF2-40B4-BE49-F238E27FC236}">
                  <a16:creationId xmlns:a16="http://schemas.microsoft.com/office/drawing/2014/main" id="{10DC0A3F-D5D1-C647-A33E-94A974D0F3C0}"/>
                </a:ext>
              </a:extLst>
            </p:cNvPr>
            <p:cNvSpPr/>
            <p:nvPr/>
          </p:nvSpPr>
          <p:spPr bwMode="auto">
            <a:xfrm>
              <a:off x="841800" y="5970320"/>
              <a:ext cx="553449" cy="86309"/>
            </a:xfrm>
            <a:prstGeom prst="roundRect">
              <a:avLst/>
            </a:prstGeom>
            <a:solidFill>
              <a:schemeClr val="accent3">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08" name="Rounded Rectangle 207">
              <a:extLst>
                <a:ext uri="{FF2B5EF4-FFF2-40B4-BE49-F238E27FC236}">
                  <a16:creationId xmlns:a16="http://schemas.microsoft.com/office/drawing/2014/main" id="{A9D35A4A-63CD-0741-AB8B-D1FFE40A2C99}"/>
                </a:ext>
              </a:extLst>
            </p:cNvPr>
            <p:cNvSpPr/>
            <p:nvPr/>
          </p:nvSpPr>
          <p:spPr bwMode="auto">
            <a:xfrm>
              <a:off x="841800" y="6129319"/>
              <a:ext cx="553449" cy="86309"/>
            </a:xfrm>
            <a:prstGeom prst="roundRect">
              <a:avLst/>
            </a:prstGeom>
            <a:solidFill>
              <a:schemeClr val="accent3">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sp>
        <p:nvSpPr>
          <p:cNvPr id="211" name="TextBox 210">
            <a:extLst>
              <a:ext uri="{FF2B5EF4-FFF2-40B4-BE49-F238E27FC236}">
                <a16:creationId xmlns:a16="http://schemas.microsoft.com/office/drawing/2014/main" id="{207D7F84-CFE3-4F4D-9EA7-16FF93ADB945}"/>
              </a:ext>
            </a:extLst>
          </p:cNvPr>
          <p:cNvSpPr txBox="1"/>
          <p:nvPr/>
        </p:nvSpPr>
        <p:spPr>
          <a:xfrm>
            <a:off x="5571963" y="6000400"/>
            <a:ext cx="1978897" cy="890052"/>
          </a:xfrm>
          <a:prstGeom prst="rect">
            <a:avLst/>
          </a:prstGeom>
          <a:noFill/>
        </p:spPr>
        <p:txBody>
          <a:bodyPr wrap="square" rtlCol="0">
            <a:spAutoFit/>
          </a:bodyPr>
          <a:lstStyle/>
          <a:p>
            <a:pPr algn="ctr"/>
            <a:r>
              <a:rPr lang="en-US" sz="3200" i="1" dirty="0">
                <a:latin typeface="Calibri" panose="020F0502020204030204" pitchFamily="34" charset="0"/>
              </a:rPr>
              <a:t>Measured corpuses</a:t>
            </a:r>
          </a:p>
        </p:txBody>
      </p:sp>
      <p:grpSp>
        <p:nvGrpSpPr>
          <p:cNvPr id="281" name="Group 280">
            <a:extLst>
              <a:ext uri="{FF2B5EF4-FFF2-40B4-BE49-F238E27FC236}">
                <a16:creationId xmlns:a16="http://schemas.microsoft.com/office/drawing/2014/main" id="{F8884522-64FD-2041-801D-96EE0209B066}"/>
              </a:ext>
            </a:extLst>
          </p:cNvPr>
          <p:cNvGrpSpPr/>
          <p:nvPr/>
        </p:nvGrpSpPr>
        <p:grpSpPr>
          <a:xfrm>
            <a:off x="7140853" y="3923892"/>
            <a:ext cx="1249594" cy="649063"/>
            <a:chOff x="7140853" y="3923892"/>
            <a:chExt cx="1249594" cy="649063"/>
          </a:xfrm>
        </p:grpSpPr>
        <p:pic>
          <p:nvPicPr>
            <p:cNvPr id="209" name="Ruler">
              <a:extLst>
                <a:ext uri="{FF2B5EF4-FFF2-40B4-BE49-F238E27FC236}">
                  <a16:creationId xmlns:a16="http://schemas.microsoft.com/office/drawing/2014/main" id="{53DC62FF-CA72-5144-8EDB-779A3F3AF717}"/>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16200000">
              <a:off x="7872822" y="4055331"/>
              <a:ext cx="649063" cy="386186"/>
            </a:xfrm>
            <a:prstGeom prst="rect">
              <a:avLst/>
            </a:prstGeom>
          </p:spPr>
        </p:pic>
        <p:grpSp>
          <p:nvGrpSpPr>
            <p:cNvPr id="262" name="Corpus 1">
              <a:extLst>
                <a:ext uri="{FF2B5EF4-FFF2-40B4-BE49-F238E27FC236}">
                  <a16:creationId xmlns:a16="http://schemas.microsoft.com/office/drawing/2014/main" id="{B931AAF7-1700-4D4A-87D3-154F4A4D87DF}"/>
                </a:ext>
              </a:extLst>
            </p:cNvPr>
            <p:cNvGrpSpPr/>
            <p:nvPr/>
          </p:nvGrpSpPr>
          <p:grpSpPr>
            <a:xfrm>
              <a:off x="7140853" y="3966230"/>
              <a:ext cx="785039" cy="562801"/>
              <a:chOff x="729456" y="5740895"/>
              <a:chExt cx="785039" cy="562801"/>
            </a:xfrm>
          </p:grpSpPr>
          <p:sp>
            <p:nvSpPr>
              <p:cNvPr id="263" name="Rounded Rectangle 262">
                <a:extLst>
                  <a:ext uri="{FF2B5EF4-FFF2-40B4-BE49-F238E27FC236}">
                    <a16:creationId xmlns:a16="http://schemas.microsoft.com/office/drawing/2014/main" id="{F7FCD830-DE8C-CC44-8070-85C5CA760E96}"/>
                  </a:ext>
                </a:extLst>
              </p:cNvPr>
              <p:cNvSpPr/>
              <p:nvPr/>
            </p:nvSpPr>
            <p:spPr bwMode="auto">
              <a:xfrm>
                <a:off x="729456" y="5740895"/>
                <a:ext cx="785039" cy="562801"/>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264" name="Rounded Rectangle 263">
                <a:extLst>
                  <a:ext uri="{FF2B5EF4-FFF2-40B4-BE49-F238E27FC236}">
                    <a16:creationId xmlns:a16="http://schemas.microsoft.com/office/drawing/2014/main" id="{C8731B94-14C8-AD43-9193-965FA779976E}"/>
                  </a:ext>
                </a:extLst>
              </p:cNvPr>
              <p:cNvSpPr/>
              <p:nvPr/>
            </p:nvSpPr>
            <p:spPr bwMode="auto">
              <a:xfrm>
                <a:off x="841801" y="5811321"/>
                <a:ext cx="553449" cy="86309"/>
              </a:xfrm>
              <a:prstGeom prst="roundRect">
                <a:avLst/>
              </a:prstGeom>
              <a:solidFill>
                <a:schemeClr val="accent3">
                  <a:lumMod val="20000"/>
                  <a:lumOff val="8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65" name="Rounded Rectangle 264">
                <a:extLst>
                  <a:ext uri="{FF2B5EF4-FFF2-40B4-BE49-F238E27FC236}">
                    <a16:creationId xmlns:a16="http://schemas.microsoft.com/office/drawing/2014/main" id="{63B295AB-42F8-7242-8E11-768B5A019FED}"/>
                  </a:ext>
                </a:extLst>
              </p:cNvPr>
              <p:cNvSpPr/>
              <p:nvPr/>
            </p:nvSpPr>
            <p:spPr bwMode="auto">
              <a:xfrm>
                <a:off x="841800" y="5970320"/>
                <a:ext cx="553449" cy="86309"/>
              </a:xfrm>
              <a:prstGeom prst="roundRect">
                <a:avLst/>
              </a:prstGeom>
              <a:solidFill>
                <a:schemeClr val="accent3">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66" name="Rounded Rectangle 265">
                <a:extLst>
                  <a:ext uri="{FF2B5EF4-FFF2-40B4-BE49-F238E27FC236}">
                    <a16:creationId xmlns:a16="http://schemas.microsoft.com/office/drawing/2014/main" id="{0BB23DFB-E655-A74B-A375-4EE2EF1D27A5}"/>
                  </a:ext>
                </a:extLst>
              </p:cNvPr>
              <p:cNvSpPr/>
              <p:nvPr/>
            </p:nvSpPr>
            <p:spPr bwMode="auto">
              <a:xfrm>
                <a:off x="841800" y="6129319"/>
                <a:ext cx="553449" cy="86309"/>
              </a:xfrm>
              <a:prstGeom prst="roundRect">
                <a:avLst/>
              </a:prstGeom>
              <a:solidFill>
                <a:schemeClr val="accent3">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grpSp>
      <p:grpSp>
        <p:nvGrpSpPr>
          <p:cNvPr id="282" name="Group 281">
            <a:extLst>
              <a:ext uri="{FF2B5EF4-FFF2-40B4-BE49-F238E27FC236}">
                <a16:creationId xmlns:a16="http://schemas.microsoft.com/office/drawing/2014/main" id="{BBED11A0-D006-C84F-BCE5-E264D21D1253}"/>
              </a:ext>
            </a:extLst>
          </p:cNvPr>
          <p:cNvGrpSpPr/>
          <p:nvPr/>
        </p:nvGrpSpPr>
        <p:grpSpPr>
          <a:xfrm>
            <a:off x="7276169" y="4565469"/>
            <a:ext cx="1232239" cy="649063"/>
            <a:chOff x="7276169" y="4565469"/>
            <a:chExt cx="1232239" cy="649063"/>
          </a:xfrm>
        </p:grpSpPr>
        <p:grpSp>
          <p:nvGrpSpPr>
            <p:cNvPr id="247" name="Corpus 2">
              <a:extLst>
                <a:ext uri="{FF2B5EF4-FFF2-40B4-BE49-F238E27FC236}">
                  <a16:creationId xmlns:a16="http://schemas.microsoft.com/office/drawing/2014/main" id="{A51DA8B1-05C0-FB4C-9901-C9E4B8D8D168}"/>
                </a:ext>
              </a:extLst>
            </p:cNvPr>
            <p:cNvGrpSpPr/>
            <p:nvPr/>
          </p:nvGrpSpPr>
          <p:grpSpPr>
            <a:xfrm>
              <a:off x="7276169" y="4587202"/>
              <a:ext cx="785039" cy="562801"/>
              <a:chOff x="1591221" y="5740895"/>
              <a:chExt cx="785039" cy="562801"/>
            </a:xfrm>
          </p:grpSpPr>
          <p:sp>
            <p:nvSpPr>
              <p:cNvPr id="248" name="Rounded Rectangle 247">
                <a:extLst>
                  <a:ext uri="{FF2B5EF4-FFF2-40B4-BE49-F238E27FC236}">
                    <a16:creationId xmlns:a16="http://schemas.microsoft.com/office/drawing/2014/main" id="{64645AA0-998A-7A4F-A64B-9E05B41B64C0}"/>
                  </a:ext>
                </a:extLst>
              </p:cNvPr>
              <p:cNvSpPr/>
              <p:nvPr/>
            </p:nvSpPr>
            <p:spPr bwMode="auto">
              <a:xfrm>
                <a:off x="1591221" y="5740895"/>
                <a:ext cx="785039" cy="562801"/>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249" name="Rounded Rectangle 248">
                <a:extLst>
                  <a:ext uri="{FF2B5EF4-FFF2-40B4-BE49-F238E27FC236}">
                    <a16:creationId xmlns:a16="http://schemas.microsoft.com/office/drawing/2014/main" id="{379B90ED-407F-684D-BD4D-BE44DEF9B28D}"/>
                  </a:ext>
                </a:extLst>
              </p:cNvPr>
              <p:cNvSpPr/>
              <p:nvPr/>
            </p:nvSpPr>
            <p:spPr bwMode="auto">
              <a:xfrm>
                <a:off x="1703566" y="5811321"/>
                <a:ext cx="553449" cy="86309"/>
              </a:xfrm>
              <a:prstGeom prst="roundRect">
                <a:avLst/>
              </a:prstGeom>
              <a:solidFill>
                <a:schemeClr val="tx2">
                  <a:lumMod val="20000"/>
                  <a:lumOff val="8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50" name="Rounded Rectangle 249">
                <a:extLst>
                  <a:ext uri="{FF2B5EF4-FFF2-40B4-BE49-F238E27FC236}">
                    <a16:creationId xmlns:a16="http://schemas.microsoft.com/office/drawing/2014/main" id="{2B704A04-73FE-2748-B20C-602390CA9983}"/>
                  </a:ext>
                </a:extLst>
              </p:cNvPr>
              <p:cNvSpPr/>
              <p:nvPr/>
            </p:nvSpPr>
            <p:spPr bwMode="auto">
              <a:xfrm>
                <a:off x="1703565" y="5970320"/>
                <a:ext cx="553449" cy="86309"/>
              </a:xfrm>
              <a:prstGeom prst="roundRect">
                <a:avLst/>
              </a:prstGeom>
              <a:solidFill>
                <a:schemeClr val="tx2">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51" name="Rounded Rectangle 250">
                <a:extLst>
                  <a:ext uri="{FF2B5EF4-FFF2-40B4-BE49-F238E27FC236}">
                    <a16:creationId xmlns:a16="http://schemas.microsoft.com/office/drawing/2014/main" id="{55D1F3B5-D9DC-AB45-BBF5-06908A452E80}"/>
                  </a:ext>
                </a:extLst>
              </p:cNvPr>
              <p:cNvSpPr/>
              <p:nvPr/>
            </p:nvSpPr>
            <p:spPr bwMode="auto">
              <a:xfrm>
                <a:off x="1703565" y="6129319"/>
                <a:ext cx="553449" cy="86309"/>
              </a:xfrm>
              <a:prstGeom prst="roundRect">
                <a:avLst/>
              </a:prstGeom>
              <a:solidFill>
                <a:schemeClr val="tx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pic>
          <p:nvPicPr>
            <p:cNvPr id="267" name="Ruler">
              <a:extLst>
                <a:ext uri="{FF2B5EF4-FFF2-40B4-BE49-F238E27FC236}">
                  <a16:creationId xmlns:a16="http://schemas.microsoft.com/office/drawing/2014/main" id="{8FFF90D8-D83D-AB49-8ECF-A0D2DA5046DF}"/>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16200000">
              <a:off x="7990783" y="4696908"/>
              <a:ext cx="649063" cy="386186"/>
            </a:xfrm>
            <a:prstGeom prst="rect">
              <a:avLst/>
            </a:prstGeom>
          </p:spPr>
        </p:pic>
      </p:grpSp>
      <p:grpSp>
        <p:nvGrpSpPr>
          <p:cNvPr id="283" name="Group 282">
            <a:extLst>
              <a:ext uri="{FF2B5EF4-FFF2-40B4-BE49-F238E27FC236}">
                <a16:creationId xmlns:a16="http://schemas.microsoft.com/office/drawing/2014/main" id="{61671285-1A44-8949-AC83-3724CBBBCB56}"/>
              </a:ext>
            </a:extLst>
          </p:cNvPr>
          <p:cNvGrpSpPr/>
          <p:nvPr/>
        </p:nvGrpSpPr>
        <p:grpSpPr>
          <a:xfrm>
            <a:off x="7386228" y="5180718"/>
            <a:ext cx="1225298" cy="649063"/>
            <a:chOff x="7386228" y="5180718"/>
            <a:chExt cx="1225298" cy="649063"/>
          </a:xfrm>
        </p:grpSpPr>
        <p:grpSp>
          <p:nvGrpSpPr>
            <p:cNvPr id="252" name="Corpus 3">
              <a:extLst>
                <a:ext uri="{FF2B5EF4-FFF2-40B4-BE49-F238E27FC236}">
                  <a16:creationId xmlns:a16="http://schemas.microsoft.com/office/drawing/2014/main" id="{78216122-79E2-CA46-A81B-1D67806C0346}"/>
                </a:ext>
              </a:extLst>
            </p:cNvPr>
            <p:cNvGrpSpPr/>
            <p:nvPr/>
          </p:nvGrpSpPr>
          <p:grpSpPr>
            <a:xfrm>
              <a:off x="7386228" y="5208174"/>
              <a:ext cx="785039" cy="562801"/>
              <a:chOff x="2461815" y="5740895"/>
              <a:chExt cx="785039" cy="562801"/>
            </a:xfrm>
          </p:grpSpPr>
          <p:sp>
            <p:nvSpPr>
              <p:cNvPr id="253" name="Rounded Rectangle 252">
                <a:extLst>
                  <a:ext uri="{FF2B5EF4-FFF2-40B4-BE49-F238E27FC236}">
                    <a16:creationId xmlns:a16="http://schemas.microsoft.com/office/drawing/2014/main" id="{1C434628-EB18-EE45-AA97-0F522AF1A2BA}"/>
                  </a:ext>
                </a:extLst>
              </p:cNvPr>
              <p:cNvSpPr/>
              <p:nvPr/>
            </p:nvSpPr>
            <p:spPr bwMode="auto">
              <a:xfrm>
                <a:off x="2461815" y="5740895"/>
                <a:ext cx="785039" cy="562801"/>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254" name="Rounded Rectangle 253">
                <a:extLst>
                  <a:ext uri="{FF2B5EF4-FFF2-40B4-BE49-F238E27FC236}">
                    <a16:creationId xmlns:a16="http://schemas.microsoft.com/office/drawing/2014/main" id="{EE0D6487-9D49-A144-BAB8-AE3DF74C7F4A}"/>
                  </a:ext>
                </a:extLst>
              </p:cNvPr>
              <p:cNvSpPr/>
              <p:nvPr/>
            </p:nvSpPr>
            <p:spPr bwMode="auto">
              <a:xfrm>
                <a:off x="2574160" y="5811321"/>
                <a:ext cx="553449" cy="86309"/>
              </a:xfrm>
              <a:prstGeom prst="roundRect">
                <a:avLst/>
              </a:prstGeom>
              <a:solidFill>
                <a:schemeClr val="accent1">
                  <a:lumMod val="20000"/>
                  <a:lumOff val="8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55" name="Rounded Rectangle 254">
                <a:extLst>
                  <a:ext uri="{FF2B5EF4-FFF2-40B4-BE49-F238E27FC236}">
                    <a16:creationId xmlns:a16="http://schemas.microsoft.com/office/drawing/2014/main" id="{B04B8A9B-3FAD-A444-A6D4-59FF1AF7A794}"/>
                  </a:ext>
                </a:extLst>
              </p:cNvPr>
              <p:cNvSpPr/>
              <p:nvPr/>
            </p:nvSpPr>
            <p:spPr bwMode="auto">
              <a:xfrm>
                <a:off x="2574159" y="5970320"/>
                <a:ext cx="553449" cy="86309"/>
              </a:xfrm>
              <a:prstGeom prst="roundRect">
                <a:avLst/>
              </a:prstGeom>
              <a:solidFill>
                <a:schemeClr val="accent1">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56" name="Rounded Rectangle 255">
                <a:extLst>
                  <a:ext uri="{FF2B5EF4-FFF2-40B4-BE49-F238E27FC236}">
                    <a16:creationId xmlns:a16="http://schemas.microsoft.com/office/drawing/2014/main" id="{410A79AA-AE18-FB4C-83F6-F48F624A547E}"/>
                  </a:ext>
                </a:extLst>
              </p:cNvPr>
              <p:cNvSpPr/>
              <p:nvPr/>
            </p:nvSpPr>
            <p:spPr bwMode="auto">
              <a:xfrm>
                <a:off x="2574159" y="6129319"/>
                <a:ext cx="553449" cy="86309"/>
              </a:xfrm>
              <a:prstGeom prst="roundRect">
                <a:avLst/>
              </a:prstGeom>
              <a:solidFill>
                <a:schemeClr val="accent1">
                  <a:lumMod val="5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pic>
          <p:nvPicPr>
            <p:cNvPr id="268" name="Ruler">
              <a:extLst>
                <a:ext uri="{FF2B5EF4-FFF2-40B4-BE49-F238E27FC236}">
                  <a16:creationId xmlns:a16="http://schemas.microsoft.com/office/drawing/2014/main" id="{2BD89E1D-69AB-1340-86FF-F02CBB678B6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16200000">
              <a:off x="8093901" y="5312157"/>
              <a:ext cx="649063" cy="386186"/>
            </a:xfrm>
            <a:prstGeom prst="rect">
              <a:avLst/>
            </a:prstGeom>
          </p:spPr>
        </p:pic>
      </p:grpSp>
      <p:grpSp>
        <p:nvGrpSpPr>
          <p:cNvPr id="284" name="Group 283">
            <a:extLst>
              <a:ext uri="{FF2B5EF4-FFF2-40B4-BE49-F238E27FC236}">
                <a16:creationId xmlns:a16="http://schemas.microsoft.com/office/drawing/2014/main" id="{820E22A7-8CA2-2246-831D-D8A3D50E997C}"/>
              </a:ext>
            </a:extLst>
          </p:cNvPr>
          <p:cNvGrpSpPr/>
          <p:nvPr/>
        </p:nvGrpSpPr>
        <p:grpSpPr>
          <a:xfrm>
            <a:off x="7494688" y="5810715"/>
            <a:ext cx="1206814" cy="649063"/>
            <a:chOff x="7494688" y="5795967"/>
            <a:chExt cx="1206814" cy="649063"/>
          </a:xfrm>
        </p:grpSpPr>
        <p:grpSp>
          <p:nvGrpSpPr>
            <p:cNvPr id="257" name="Corpus 4">
              <a:extLst>
                <a:ext uri="{FF2B5EF4-FFF2-40B4-BE49-F238E27FC236}">
                  <a16:creationId xmlns:a16="http://schemas.microsoft.com/office/drawing/2014/main" id="{9CCED8A2-4F02-9E41-8059-FCC2E4E04FF8}"/>
                </a:ext>
              </a:extLst>
            </p:cNvPr>
            <p:cNvGrpSpPr/>
            <p:nvPr/>
          </p:nvGrpSpPr>
          <p:grpSpPr>
            <a:xfrm>
              <a:off x="7494688" y="5806045"/>
              <a:ext cx="785039" cy="562801"/>
              <a:chOff x="3308097" y="5740895"/>
              <a:chExt cx="785039" cy="562801"/>
            </a:xfrm>
          </p:grpSpPr>
          <p:sp>
            <p:nvSpPr>
              <p:cNvPr id="258" name="Rounded Rectangle 257">
                <a:extLst>
                  <a:ext uri="{FF2B5EF4-FFF2-40B4-BE49-F238E27FC236}">
                    <a16:creationId xmlns:a16="http://schemas.microsoft.com/office/drawing/2014/main" id="{FE077BB4-2B0C-9849-AFE5-9901A56640B4}"/>
                  </a:ext>
                </a:extLst>
              </p:cNvPr>
              <p:cNvSpPr/>
              <p:nvPr/>
            </p:nvSpPr>
            <p:spPr bwMode="auto">
              <a:xfrm>
                <a:off x="3308097" y="5740895"/>
                <a:ext cx="785039" cy="562801"/>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259" name="Rounded Rectangle 258">
                <a:extLst>
                  <a:ext uri="{FF2B5EF4-FFF2-40B4-BE49-F238E27FC236}">
                    <a16:creationId xmlns:a16="http://schemas.microsoft.com/office/drawing/2014/main" id="{85F4F5EB-08C6-1A45-BDD0-C57A92522C84}"/>
                  </a:ext>
                </a:extLst>
              </p:cNvPr>
              <p:cNvSpPr/>
              <p:nvPr/>
            </p:nvSpPr>
            <p:spPr bwMode="auto">
              <a:xfrm>
                <a:off x="3420442" y="5811321"/>
                <a:ext cx="553449" cy="86309"/>
              </a:xfrm>
              <a:prstGeom prst="roundRect">
                <a:avLst/>
              </a:prstGeom>
              <a:solidFill>
                <a:srgbClr val="00B0F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60" name="Rounded Rectangle 259">
                <a:extLst>
                  <a:ext uri="{FF2B5EF4-FFF2-40B4-BE49-F238E27FC236}">
                    <a16:creationId xmlns:a16="http://schemas.microsoft.com/office/drawing/2014/main" id="{23DAB506-B33D-AD4D-A3E5-23445B4AA4BE}"/>
                  </a:ext>
                </a:extLst>
              </p:cNvPr>
              <p:cNvSpPr/>
              <p:nvPr/>
            </p:nvSpPr>
            <p:spPr bwMode="auto">
              <a:xfrm>
                <a:off x="3420441" y="5970320"/>
                <a:ext cx="553449" cy="86309"/>
              </a:xfrm>
              <a:prstGeom prst="roundRect">
                <a:avLst/>
              </a:prstGeom>
              <a:solidFill>
                <a:srgbClr val="2C2BFA">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61" name="Rounded Rectangle 260">
                <a:extLst>
                  <a:ext uri="{FF2B5EF4-FFF2-40B4-BE49-F238E27FC236}">
                    <a16:creationId xmlns:a16="http://schemas.microsoft.com/office/drawing/2014/main" id="{3952B4DB-96BB-974B-B62B-F067BE54119C}"/>
                  </a:ext>
                </a:extLst>
              </p:cNvPr>
              <p:cNvSpPr/>
              <p:nvPr/>
            </p:nvSpPr>
            <p:spPr bwMode="auto">
              <a:xfrm>
                <a:off x="3420441" y="6129319"/>
                <a:ext cx="553449" cy="86309"/>
              </a:xfrm>
              <a:prstGeom prst="roundRect">
                <a:avLst/>
              </a:prstGeom>
              <a:solidFill>
                <a:srgbClr val="00206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pic>
          <p:nvPicPr>
            <p:cNvPr id="269" name="Ruler">
              <a:extLst>
                <a:ext uri="{FF2B5EF4-FFF2-40B4-BE49-F238E27FC236}">
                  <a16:creationId xmlns:a16="http://schemas.microsoft.com/office/drawing/2014/main" id="{1C85B2FA-112D-554E-A052-5505667E095F}"/>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16200000">
              <a:off x="8183877" y="5927406"/>
              <a:ext cx="649063" cy="386186"/>
            </a:xfrm>
            <a:prstGeom prst="rect">
              <a:avLst/>
            </a:prstGeom>
          </p:spPr>
        </p:pic>
      </p:grpSp>
      <p:cxnSp>
        <p:nvCxnSpPr>
          <p:cNvPr id="270" name="Measure each regex">
            <a:extLst>
              <a:ext uri="{FF2B5EF4-FFF2-40B4-BE49-F238E27FC236}">
                <a16:creationId xmlns:a16="http://schemas.microsoft.com/office/drawing/2014/main" id="{08551127-BD39-5F44-BFF5-950270A092B6}"/>
              </a:ext>
            </a:extLst>
          </p:cNvPr>
          <p:cNvCxnSpPr>
            <a:cxnSpLocks/>
          </p:cNvCxnSpPr>
          <p:nvPr/>
        </p:nvCxnSpPr>
        <p:spPr bwMode="auto">
          <a:xfrm>
            <a:off x="3446371" y="5019597"/>
            <a:ext cx="749118" cy="0"/>
          </a:xfrm>
          <a:prstGeom prst="straightConnector1">
            <a:avLst/>
          </a:prstGeom>
          <a:noFill/>
          <a:ln w="57150" cap="flat" cmpd="sng" algn="ctr">
            <a:solidFill>
              <a:schemeClr val="tx1"/>
            </a:solidFill>
            <a:prstDash val="solid"/>
            <a:round/>
            <a:headEnd type="none" w="med" len="med"/>
            <a:tailEnd type="triangle"/>
          </a:ln>
          <a:effectLst/>
        </p:spPr>
      </p:cxnSp>
      <p:grpSp>
        <p:nvGrpSpPr>
          <p:cNvPr id="280" name="Extracted corpuses">
            <a:extLst>
              <a:ext uri="{FF2B5EF4-FFF2-40B4-BE49-F238E27FC236}">
                <a16:creationId xmlns:a16="http://schemas.microsoft.com/office/drawing/2014/main" id="{51ECDE24-4630-F948-A912-747D23206CD7}"/>
              </a:ext>
            </a:extLst>
          </p:cNvPr>
          <p:cNvGrpSpPr/>
          <p:nvPr/>
        </p:nvGrpSpPr>
        <p:grpSpPr>
          <a:xfrm>
            <a:off x="1433514" y="2677823"/>
            <a:ext cx="4026340" cy="1502354"/>
            <a:chOff x="1433514" y="2677823"/>
            <a:chExt cx="4026340" cy="1502354"/>
          </a:xfrm>
        </p:grpSpPr>
        <p:cxnSp>
          <p:nvCxnSpPr>
            <p:cNvPr id="271" name="Straight Arrow Connector 270">
              <a:extLst>
                <a:ext uri="{FF2B5EF4-FFF2-40B4-BE49-F238E27FC236}">
                  <a16:creationId xmlns:a16="http://schemas.microsoft.com/office/drawing/2014/main" id="{39745C70-4646-D646-869A-95ACCDA0D87D}"/>
                </a:ext>
              </a:extLst>
            </p:cNvPr>
            <p:cNvCxnSpPr>
              <a:cxnSpLocks/>
              <a:endCxn id="129" idx="0"/>
            </p:cNvCxnSpPr>
            <p:nvPr/>
          </p:nvCxnSpPr>
          <p:spPr bwMode="auto">
            <a:xfrm>
              <a:off x="1433514" y="2677824"/>
              <a:ext cx="1" cy="1502353"/>
            </a:xfrm>
            <a:prstGeom prst="straightConnector1">
              <a:avLst/>
            </a:prstGeom>
            <a:noFill/>
            <a:ln w="57150" cap="flat" cmpd="sng" algn="ctr">
              <a:solidFill>
                <a:schemeClr val="tx1"/>
              </a:solidFill>
              <a:prstDash val="solid"/>
              <a:round/>
              <a:headEnd type="none" w="med" len="med"/>
              <a:tailEnd type="triangle"/>
            </a:ln>
            <a:effectLst/>
          </p:spPr>
        </p:cxnSp>
        <p:cxnSp>
          <p:nvCxnSpPr>
            <p:cNvPr id="275" name="Elbow Connector 274">
              <a:extLst>
                <a:ext uri="{FF2B5EF4-FFF2-40B4-BE49-F238E27FC236}">
                  <a16:creationId xmlns:a16="http://schemas.microsoft.com/office/drawing/2014/main" id="{C3305B3A-1AF6-5D44-B4AA-6E86EC932008}"/>
                </a:ext>
              </a:extLst>
            </p:cNvPr>
            <p:cNvCxnSpPr>
              <a:cxnSpLocks/>
              <a:stCxn id="42" idx="2"/>
              <a:endCxn id="129" idx="0"/>
            </p:cNvCxnSpPr>
            <p:nvPr/>
          </p:nvCxnSpPr>
          <p:spPr bwMode="auto">
            <a:xfrm rot="5400000">
              <a:off x="2695508" y="1415831"/>
              <a:ext cx="1502353" cy="4026338"/>
            </a:xfrm>
            <a:prstGeom prst="bentConnector3">
              <a:avLst>
                <a:gd name="adj1" fmla="val 21017"/>
              </a:avLst>
            </a:prstGeom>
            <a:noFill/>
            <a:ln w="5715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1370594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8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8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8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3" grpId="0"/>
      <p:bldP spid="3" grpId="0"/>
      <p:bldP spid="112" grpId="0"/>
      <p:bldP spid="115" grpId="0" animBg="1"/>
      <p:bldP spid="129" grpId="0"/>
      <p:bldP spid="42" grpId="0" animBg="1"/>
      <p:bldP spid="21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410C14-CFB3-E042-97FE-5BD302E53B20}"/>
              </a:ext>
            </a:extLst>
          </p:cNvPr>
          <p:cNvSpPr>
            <a:spLocks noGrp="1"/>
          </p:cNvSpPr>
          <p:nvPr>
            <p:ph type="title"/>
          </p:nvPr>
        </p:nvSpPr>
        <p:spPr/>
        <p:txBody>
          <a:bodyPr/>
          <a:lstStyle/>
          <a:p>
            <a:r>
              <a:rPr lang="en-US" dirty="0"/>
              <a:t>Regex corpus</a:t>
            </a:r>
          </a:p>
        </p:txBody>
      </p:sp>
      <p:grpSp>
        <p:nvGrpSpPr>
          <p:cNvPr id="5" name="Group 4"/>
          <p:cNvGrpSpPr/>
          <p:nvPr/>
        </p:nvGrpSpPr>
        <p:grpSpPr>
          <a:xfrm>
            <a:off x="5571209" y="879043"/>
            <a:ext cx="423191" cy="697721"/>
            <a:chOff x="1942087" y="3565022"/>
            <a:chExt cx="785039" cy="1107281"/>
          </a:xfrm>
        </p:grpSpPr>
        <p:sp>
          <p:nvSpPr>
            <p:cNvPr id="138" name="Rounded Rectangle 137">
              <a:extLst>
                <a:ext uri="{FF2B5EF4-FFF2-40B4-BE49-F238E27FC236}">
                  <a16:creationId xmlns:a16="http://schemas.microsoft.com/office/drawing/2014/main" id="{84FBA6A0-0170-FD42-8D30-416F752F324D}"/>
                </a:ext>
              </a:extLst>
            </p:cNvPr>
            <p:cNvSpPr/>
            <p:nvPr/>
          </p:nvSpPr>
          <p:spPr bwMode="auto">
            <a:xfrm>
              <a:off x="2047244" y="3655717"/>
              <a:ext cx="553449" cy="86309"/>
            </a:xfrm>
            <a:prstGeom prst="roundRect">
              <a:avLst/>
            </a:prstGeom>
            <a:solidFill>
              <a:schemeClr val="accent2">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39" name="Rounded Rectangle 138">
              <a:extLst>
                <a:ext uri="{FF2B5EF4-FFF2-40B4-BE49-F238E27FC236}">
                  <a16:creationId xmlns:a16="http://schemas.microsoft.com/office/drawing/2014/main" id="{D5B92953-91C0-644A-80DF-98736DD9D656}"/>
                </a:ext>
              </a:extLst>
            </p:cNvPr>
            <p:cNvSpPr/>
            <p:nvPr/>
          </p:nvSpPr>
          <p:spPr bwMode="auto">
            <a:xfrm>
              <a:off x="2047243" y="3820040"/>
              <a:ext cx="553449" cy="86309"/>
            </a:xfrm>
            <a:prstGeom prst="roundRect">
              <a:avLst/>
            </a:prstGeom>
            <a:solidFill>
              <a:schemeClr val="accent3">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40" name="Rounded Rectangle 139">
              <a:extLst>
                <a:ext uri="{FF2B5EF4-FFF2-40B4-BE49-F238E27FC236}">
                  <a16:creationId xmlns:a16="http://schemas.microsoft.com/office/drawing/2014/main" id="{3731CE04-E170-DE45-8C62-9AE9E8B3CE96}"/>
                </a:ext>
              </a:extLst>
            </p:cNvPr>
            <p:cNvSpPr/>
            <p:nvPr/>
          </p:nvSpPr>
          <p:spPr bwMode="auto">
            <a:xfrm>
              <a:off x="2047243" y="3984363"/>
              <a:ext cx="553449" cy="86309"/>
            </a:xfrm>
            <a:prstGeom prst="roundRect">
              <a:avLst/>
            </a:prstGeom>
            <a:solidFill>
              <a:schemeClr val="tx2">
                <a:lumMod val="60000"/>
                <a:lumOff val="4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41" name="Rounded Rectangle 140">
              <a:extLst>
                <a:ext uri="{FF2B5EF4-FFF2-40B4-BE49-F238E27FC236}">
                  <a16:creationId xmlns:a16="http://schemas.microsoft.com/office/drawing/2014/main" id="{17FAD157-A2E6-1642-BCC8-348B1CD69CE6}"/>
                </a:ext>
              </a:extLst>
            </p:cNvPr>
            <p:cNvSpPr/>
            <p:nvPr/>
          </p:nvSpPr>
          <p:spPr bwMode="auto">
            <a:xfrm>
              <a:off x="2047242" y="4148686"/>
              <a:ext cx="553449" cy="86309"/>
            </a:xfrm>
            <a:prstGeom prst="roundRect">
              <a:avLst/>
            </a:prstGeom>
            <a:solidFill>
              <a:schemeClr val="accent4">
                <a:lumMod val="50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42" name="Rounded Rectangle 141">
              <a:extLst>
                <a:ext uri="{FF2B5EF4-FFF2-40B4-BE49-F238E27FC236}">
                  <a16:creationId xmlns:a16="http://schemas.microsoft.com/office/drawing/2014/main" id="{2BE438CC-7521-F140-8D2B-5ED0C4494AAA}"/>
                </a:ext>
              </a:extLst>
            </p:cNvPr>
            <p:cNvSpPr/>
            <p:nvPr/>
          </p:nvSpPr>
          <p:spPr bwMode="auto">
            <a:xfrm>
              <a:off x="2047244" y="4313009"/>
              <a:ext cx="553449" cy="86309"/>
            </a:xfrm>
            <a:prstGeom prst="roundRect">
              <a:avLst/>
            </a:prstGeom>
            <a:solidFill>
              <a:schemeClr val="accent4">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43" name="Rounded Rectangle 142">
              <a:extLst>
                <a:ext uri="{FF2B5EF4-FFF2-40B4-BE49-F238E27FC236}">
                  <a16:creationId xmlns:a16="http://schemas.microsoft.com/office/drawing/2014/main" id="{9B1448DA-BB72-C241-B183-3CE759AF0235}"/>
                </a:ext>
              </a:extLst>
            </p:cNvPr>
            <p:cNvSpPr/>
            <p:nvPr/>
          </p:nvSpPr>
          <p:spPr bwMode="auto">
            <a:xfrm>
              <a:off x="2047243" y="4477332"/>
              <a:ext cx="553449" cy="86309"/>
            </a:xfrm>
            <a:prstGeom prst="roundRect">
              <a:avLst/>
            </a:prstGeom>
            <a:solidFill>
              <a:schemeClr val="tx1">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sp>
          <p:nvSpPr>
            <p:cNvPr id="106" name="Rounded Rectangle 105">
              <a:extLst>
                <a:ext uri="{FF2B5EF4-FFF2-40B4-BE49-F238E27FC236}">
                  <a16:creationId xmlns:a16="http://schemas.microsoft.com/office/drawing/2014/main" id="{AAB11118-12E0-EE46-80E2-AE904FA83B64}"/>
                </a:ext>
              </a:extLst>
            </p:cNvPr>
            <p:cNvSpPr/>
            <p:nvPr/>
          </p:nvSpPr>
          <p:spPr bwMode="auto">
            <a:xfrm>
              <a:off x="1942087" y="3565022"/>
              <a:ext cx="785039" cy="1107281"/>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sp>
        <p:nvSpPr>
          <p:cNvPr id="92" name="TextBox 91">
            <a:extLst>
              <a:ext uri="{FF2B5EF4-FFF2-40B4-BE49-F238E27FC236}">
                <a16:creationId xmlns:a16="http://schemas.microsoft.com/office/drawing/2014/main" id="{E6904723-E16C-6E46-A98C-82A5DE68BD83}"/>
              </a:ext>
            </a:extLst>
          </p:cNvPr>
          <p:cNvSpPr txBox="1"/>
          <p:nvPr/>
        </p:nvSpPr>
        <p:spPr>
          <a:xfrm>
            <a:off x="4078958" y="831750"/>
            <a:ext cx="1461041" cy="867930"/>
          </a:xfrm>
          <a:prstGeom prst="rect">
            <a:avLst/>
          </a:prstGeom>
          <a:noFill/>
        </p:spPr>
        <p:txBody>
          <a:bodyPr wrap="none" rtlCol="0">
            <a:spAutoFit/>
          </a:bodyPr>
          <a:lstStyle/>
          <a:p>
            <a:pPr algn="ctr"/>
            <a:r>
              <a:rPr lang="en-US" sz="2800" b="1" dirty="0">
                <a:latin typeface="Gill Sans MT" panose="020B0502020104020203" pitchFamily="34" charset="77"/>
              </a:rPr>
              <a:t>Unique</a:t>
            </a:r>
          </a:p>
          <a:p>
            <a:pPr algn="ctr"/>
            <a:r>
              <a:rPr lang="en-US" sz="2800" b="1" dirty="0">
                <a:latin typeface="Gill Sans MT" panose="020B0502020104020203" pitchFamily="34" charset="77"/>
              </a:rPr>
              <a:t>regexes</a:t>
            </a:r>
          </a:p>
        </p:txBody>
      </p:sp>
      <p:sp>
        <p:nvSpPr>
          <p:cNvPr id="73" name="TextBox 72">
            <a:extLst>
              <a:ext uri="{FF2B5EF4-FFF2-40B4-BE49-F238E27FC236}">
                <a16:creationId xmlns:a16="http://schemas.microsoft.com/office/drawing/2014/main" id="{E6904723-E16C-6E46-A98C-82A5DE68BD83}"/>
              </a:ext>
            </a:extLst>
          </p:cNvPr>
          <p:cNvSpPr txBox="1"/>
          <p:nvPr/>
        </p:nvSpPr>
        <p:spPr>
          <a:xfrm>
            <a:off x="1658280" y="853643"/>
            <a:ext cx="1612942" cy="781752"/>
          </a:xfrm>
          <a:prstGeom prst="rect">
            <a:avLst/>
          </a:prstGeom>
          <a:noFill/>
        </p:spPr>
        <p:txBody>
          <a:bodyPr wrap="none" rtlCol="0">
            <a:spAutoFit/>
          </a:bodyPr>
          <a:lstStyle/>
          <a:p>
            <a:pPr algn="ctr"/>
            <a:r>
              <a:rPr lang="en-US" sz="2800" b="1" dirty="0">
                <a:latin typeface="Gill Sans MT" panose="020B0502020104020203" pitchFamily="34" charset="77"/>
              </a:rPr>
              <a:t>Num.</a:t>
            </a:r>
            <a:br>
              <a:rPr lang="en-US" sz="2800" b="1" dirty="0">
                <a:latin typeface="Gill Sans MT" panose="020B0502020104020203" pitchFamily="34" charset="77"/>
              </a:rPr>
            </a:br>
            <a:r>
              <a:rPr lang="en-US" sz="2800" b="1" dirty="0">
                <a:latin typeface="Gill Sans MT" panose="020B0502020104020203" pitchFamily="34" charset="77"/>
              </a:rPr>
              <a:t>modules</a:t>
            </a:r>
          </a:p>
        </p:txBody>
      </p:sp>
      <p:grpSp>
        <p:nvGrpSpPr>
          <p:cNvPr id="74" name="Group 73">
            <a:extLst>
              <a:ext uri="{FF2B5EF4-FFF2-40B4-BE49-F238E27FC236}">
                <a16:creationId xmlns:a16="http://schemas.microsoft.com/office/drawing/2014/main" id="{D2E30C97-C869-864D-A40A-B1B3D0224164}"/>
              </a:ext>
            </a:extLst>
          </p:cNvPr>
          <p:cNvGrpSpPr/>
          <p:nvPr/>
        </p:nvGrpSpPr>
        <p:grpSpPr>
          <a:xfrm>
            <a:off x="3245078" y="937904"/>
            <a:ext cx="508005" cy="678075"/>
            <a:chOff x="1800446" y="1593420"/>
            <a:chExt cx="537395" cy="649606"/>
          </a:xfrm>
        </p:grpSpPr>
        <p:pic>
          <p:nvPicPr>
            <p:cNvPr id="75" name="Picture 24" descr="Image result for npm">
              <a:extLst>
                <a:ext uri="{FF2B5EF4-FFF2-40B4-BE49-F238E27FC236}">
                  <a16:creationId xmlns:a16="http://schemas.microsoft.com/office/drawing/2014/main" id="{1F934E01-8DBB-0846-87CB-BA3D93E8E8A1}"/>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2099617" y="1837998"/>
              <a:ext cx="238224" cy="23822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4" descr="Image result for npm">
              <a:extLst>
                <a:ext uri="{FF2B5EF4-FFF2-40B4-BE49-F238E27FC236}">
                  <a16:creationId xmlns:a16="http://schemas.microsoft.com/office/drawing/2014/main" id="{DB8E5B20-D0E3-3244-95FE-1B39513F7762}"/>
                </a:ext>
              </a:extLst>
            </p:cNvPr>
            <p:cNvPicPr>
              <a:picLocks noChangeAspect="1" noChangeArrowheads="1"/>
            </p:cNvPicPr>
            <p:nvPr/>
          </p:nvPicPr>
          <p:blipFill>
            <a:blip r:embed="rId3" cstate="email">
              <a:extLst>
                <a:ext uri="{BEBA8EAE-BF5A-486C-A8C5-ECC9F3942E4B}">
                  <a14:imgProps xmlns:a14="http://schemas.microsoft.com/office/drawing/2010/main">
                    <a14:imgLayer r:embed="rId5">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2001940" y="1894233"/>
              <a:ext cx="238224" cy="23822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4" descr="Image result for npm">
              <a:extLst>
                <a:ext uri="{FF2B5EF4-FFF2-40B4-BE49-F238E27FC236}">
                  <a16:creationId xmlns:a16="http://schemas.microsoft.com/office/drawing/2014/main" id="{80579ACD-44A9-F044-9B44-7AF94F2672AD}"/>
                </a:ext>
              </a:extLst>
            </p:cNvPr>
            <p:cNvPicPr>
              <a:picLocks noChangeAspect="1" noChangeArrowheads="1"/>
            </p:cNvPicPr>
            <p:nvPr/>
          </p:nvPicPr>
          <p:blipFill>
            <a:blip r:embed="rId3" cstate="email">
              <a:extLst>
                <a:ext uri="{BEBA8EAE-BF5A-486C-A8C5-ECC9F3942E4B}">
                  <a14:imgProps xmlns:a14="http://schemas.microsoft.com/office/drawing/2010/main">
                    <a14:imgLayer r:embed="rId5">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1902895" y="1950658"/>
              <a:ext cx="238224" cy="23822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4" descr="Image result for npm">
              <a:extLst>
                <a:ext uri="{FF2B5EF4-FFF2-40B4-BE49-F238E27FC236}">
                  <a16:creationId xmlns:a16="http://schemas.microsoft.com/office/drawing/2014/main" id="{1AFB630D-CEB7-3042-B44C-934D8B80E692}"/>
                </a:ext>
              </a:extLst>
            </p:cNvPr>
            <p:cNvPicPr>
              <a:picLocks noChangeAspect="1" noChangeArrowheads="1"/>
            </p:cNvPicPr>
            <p:nvPr/>
          </p:nvPicPr>
          <p:blipFill>
            <a:blip r:embed="rId3" cstate="email">
              <a:extLst>
                <a:ext uri="{BEBA8EAE-BF5A-486C-A8C5-ECC9F3942E4B}">
                  <a14:imgProps xmlns:a14="http://schemas.microsoft.com/office/drawing/2010/main">
                    <a14:imgLayer r:embed="rId5">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1800446" y="2004802"/>
              <a:ext cx="238224" cy="23822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4" descr="Image result for npm">
              <a:extLst>
                <a:ext uri="{FF2B5EF4-FFF2-40B4-BE49-F238E27FC236}">
                  <a16:creationId xmlns:a16="http://schemas.microsoft.com/office/drawing/2014/main" id="{754FA838-3908-524B-8F2B-8F1BFB660CA8}"/>
                </a:ext>
              </a:extLst>
            </p:cNvPr>
            <p:cNvPicPr>
              <a:picLocks noChangeAspect="1" noChangeArrowheads="1"/>
            </p:cNvPicPr>
            <p:nvPr/>
          </p:nvPicPr>
          <p:blipFill>
            <a:blip r:embed="rId3" cstate="email">
              <a:extLst>
                <a:ext uri="{BEBA8EAE-BF5A-486C-A8C5-ECC9F3942E4B}">
                  <a14:imgProps xmlns:a14="http://schemas.microsoft.com/office/drawing/2010/main">
                    <a14:imgLayer r:embed="rId5">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2044058" y="1754728"/>
              <a:ext cx="238224" cy="23822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4" descr="Image result for npm">
              <a:extLst>
                <a:ext uri="{FF2B5EF4-FFF2-40B4-BE49-F238E27FC236}">
                  <a16:creationId xmlns:a16="http://schemas.microsoft.com/office/drawing/2014/main" id="{373A011B-0EB5-B644-B4C3-ACFD4C3B16FC}"/>
                </a:ext>
              </a:extLst>
            </p:cNvPr>
            <p:cNvPicPr>
              <a:picLocks noChangeAspect="1" noChangeArrowheads="1"/>
            </p:cNvPicPr>
            <p:nvPr/>
          </p:nvPicPr>
          <p:blipFill>
            <a:blip r:embed="rId3" cstate="email">
              <a:extLst>
                <a:ext uri="{BEBA8EAE-BF5A-486C-A8C5-ECC9F3942E4B}">
                  <a14:imgProps xmlns:a14="http://schemas.microsoft.com/office/drawing/2010/main">
                    <a14:imgLayer r:embed="rId5">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1945013" y="1811153"/>
              <a:ext cx="238224" cy="23822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4" descr="Image result for npm">
              <a:extLst>
                <a:ext uri="{FF2B5EF4-FFF2-40B4-BE49-F238E27FC236}">
                  <a16:creationId xmlns:a16="http://schemas.microsoft.com/office/drawing/2014/main" id="{312FA770-0731-3E48-BF61-B8A16A7495DE}"/>
                </a:ext>
              </a:extLst>
            </p:cNvPr>
            <p:cNvPicPr>
              <a:picLocks noChangeAspect="1" noChangeArrowheads="1"/>
            </p:cNvPicPr>
            <p:nvPr/>
          </p:nvPicPr>
          <p:blipFill>
            <a:blip r:embed="rId3" cstate="email">
              <a:extLst>
                <a:ext uri="{BEBA8EAE-BF5A-486C-A8C5-ECC9F3942E4B}">
                  <a14:imgProps xmlns:a14="http://schemas.microsoft.com/office/drawing/2010/main">
                    <a14:imgLayer r:embed="rId5">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1996400" y="1676497"/>
              <a:ext cx="238224" cy="23822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4" descr="Image result for npm">
              <a:extLst>
                <a:ext uri="{FF2B5EF4-FFF2-40B4-BE49-F238E27FC236}">
                  <a16:creationId xmlns:a16="http://schemas.microsoft.com/office/drawing/2014/main" id="{967A3E09-0920-4B4F-87D4-D9CC2D9CD9F1}"/>
                </a:ext>
              </a:extLst>
            </p:cNvPr>
            <p:cNvPicPr>
              <a:picLocks noChangeAspect="1" noChangeArrowheads="1"/>
            </p:cNvPicPr>
            <p:nvPr/>
          </p:nvPicPr>
          <p:blipFill>
            <a:blip r:embed="rId3" cstate="email">
              <a:extLst>
                <a:ext uri="{BEBA8EAE-BF5A-486C-A8C5-ECC9F3942E4B}">
                  <a14:imgProps xmlns:a14="http://schemas.microsoft.com/office/drawing/2010/main">
                    <a14:imgLayer r:embed="rId5">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1842564" y="1865297"/>
              <a:ext cx="238224" cy="23822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4" descr="Image result for npm">
              <a:extLst>
                <a:ext uri="{FF2B5EF4-FFF2-40B4-BE49-F238E27FC236}">
                  <a16:creationId xmlns:a16="http://schemas.microsoft.com/office/drawing/2014/main" id="{A1E1EF2F-CB94-5D4A-969B-86AF45BB4E6B}"/>
                </a:ext>
              </a:extLst>
            </p:cNvPr>
            <p:cNvPicPr>
              <a:picLocks noChangeAspect="1" noChangeArrowheads="1"/>
            </p:cNvPicPr>
            <p:nvPr/>
          </p:nvPicPr>
          <p:blipFill>
            <a:blip r:embed="rId3" cstate="email">
              <a:extLst>
                <a:ext uri="{BEBA8EAE-BF5A-486C-A8C5-ECC9F3942E4B}">
                  <a14:imgProps xmlns:a14="http://schemas.microsoft.com/office/drawing/2010/main">
                    <a14:imgLayer r:embed="rId5">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1897591" y="1738021"/>
              <a:ext cx="238224" cy="23822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4" descr="Image result for npm">
              <a:extLst>
                <a:ext uri="{FF2B5EF4-FFF2-40B4-BE49-F238E27FC236}">
                  <a16:creationId xmlns:a16="http://schemas.microsoft.com/office/drawing/2014/main" id="{29C968F4-C4C4-134D-A2FE-2F82B1B43F6F}"/>
                </a:ext>
              </a:extLst>
            </p:cNvPr>
            <p:cNvPicPr>
              <a:picLocks noChangeAspect="1" noChangeArrowheads="1"/>
            </p:cNvPicPr>
            <p:nvPr/>
          </p:nvPicPr>
          <p:blipFill>
            <a:blip r:embed="rId3" cstate="email">
              <a:extLst>
                <a:ext uri="{BEBA8EAE-BF5A-486C-A8C5-ECC9F3942E4B}">
                  <a14:imgProps xmlns:a14="http://schemas.microsoft.com/office/drawing/2010/main">
                    <a14:imgLayer r:embed="rId5">
                      <a14:imgEffect>
                        <a14:backgroundRemoval t="4000" b="95556" l="5778" r="93333">
                          <a14:foregroundMark x1="51111" y1="6667" x2="39111" y2="8889"/>
                          <a14:foregroundMark x1="41333" y1="6222" x2="53333" y2="4444"/>
                          <a14:foregroundMark x1="88444" y1="27111" x2="92000" y2="61778"/>
                          <a14:foregroundMark x1="92000" y1="61778" x2="74222" y2="51556"/>
                          <a14:foregroundMark x1="74222" y1="51556" x2="64000" y2="65333"/>
                          <a14:foregroundMark x1="64000" y1="65333" x2="60444" y2="82222"/>
                          <a14:foregroundMark x1="60444" y1="82222" x2="49778" y2="95556"/>
                          <a14:foregroundMark x1="49778" y1="95556" x2="36000" y2="88444"/>
                          <a14:foregroundMark x1="61333" y1="74222" x2="64444" y2="56889"/>
                          <a14:foregroundMark x1="64444" y1="56889" x2="78222" y2="45778"/>
                          <a14:foregroundMark x1="78222" y1="45778" x2="81778" y2="72444"/>
                          <a14:foregroundMark x1="9778" y1="26222" x2="6222" y2="62667"/>
                          <a14:foregroundMark x1="6222" y1="62667" x2="9333" y2="77333"/>
                          <a14:foregroundMark x1="91111" y1="29333" x2="93333" y2="73333"/>
                        </a14:backgroundRemoval>
                      </a14:imgEffect>
                    </a14:imgLayer>
                  </a14:imgProps>
                </a:ext>
                <a:ext uri="{28A0092B-C50C-407E-A947-70E740481C1C}">
                  <a14:useLocalDpi xmlns:a14="http://schemas.microsoft.com/office/drawing/2010/main"/>
                </a:ext>
              </a:extLst>
            </a:blip>
            <a:srcRect/>
            <a:stretch>
              <a:fillRect/>
            </a:stretch>
          </p:blipFill>
          <p:spPr bwMode="auto">
            <a:xfrm>
              <a:off x="1928234" y="1593420"/>
              <a:ext cx="238224" cy="23822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5" name="Straight Connector 84"/>
          <p:cNvCxnSpPr/>
          <p:nvPr/>
        </p:nvCxnSpPr>
        <p:spPr bwMode="auto">
          <a:xfrm flipV="1">
            <a:off x="1658280" y="1782568"/>
            <a:ext cx="5326720" cy="26068"/>
          </a:xfrm>
          <a:prstGeom prst="line">
            <a:avLst/>
          </a:prstGeom>
          <a:noFill/>
          <a:ln w="57150" cap="flat" cmpd="sng" algn="ctr">
            <a:solidFill>
              <a:schemeClr val="tx1"/>
            </a:solidFill>
            <a:prstDash val="solid"/>
            <a:round/>
            <a:headEnd type="none" w="med" len="med"/>
            <a:tailEnd type="none" w="med" len="med"/>
          </a:ln>
          <a:effectLst/>
        </p:spPr>
      </p:cxnSp>
      <p:grpSp>
        <p:nvGrpSpPr>
          <p:cNvPr id="13" name="Group 12"/>
          <p:cNvGrpSpPr/>
          <p:nvPr/>
        </p:nvGrpSpPr>
        <p:grpSpPr>
          <a:xfrm>
            <a:off x="326655" y="1927182"/>
            <a:ext cx="5244554" cy="528800"/>
            <a:chOff x="326655" y="1927182"/>
            <a:chExt cx="5244554" cy="528800"/>
          </a:xfrm>
        </p:grpSpPr>
        <p:grpSp>
          <p:nvGrpSpPr>
            <p:cNvPr id="65" name="Group 64"/>
            <p:cNvGrpSpPr/>
            <p:nvPr/>
          </p:nvGrpSpPr>
          <p:grpSpPr>
            <a:xfrm>
              <a:off x="326655" y="1927182"/>
              <a:ext cx="1006845" cy="477823"/>
              <a:chOff x="1733385" y="3911255"/>
              <a:chExt cx="1194099" cy="610130"/>
            </a:xfrm>
          </p:grpSpPr>
          <p:pic>
            <p:nvPicPr>
              <p:cNvPr id="66" name="Picture 2" descr="Image result for typescript logo">
                <a:extLst>
                  <a:ext uri="{FF2B5EF4-FFF2-40B4-BE49-F238E27FC236}">
                    <a16:creationId xmlns:a16="http://schemas.microsoft.com/office/drawing/2014/main" id="{553017D3-50E8-DE4B-A011-5EAE0F43949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43515" y="3911255"/>
                <a:ext cx="583969" cy="58396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403BFA91-6173-5447-ACF9-12268B8F25D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33385" y="3911255"/>
                <a:ext cx="610130" cy="610130"/>
              </a:xfrm>
              <a:prstGeom prst="rect">
                <a:avLst/>
              </a:prstGeom>
            </p:spPr>
          </p:pic>
        </p:grpSp>
        <p:grpSp>
          <p:nvGrpSpPr>
            <p:cNvPr id="2" name="Group 1"/>
            <p:cNvGrpSpPr/>
            <p:nvPr/>
          </p:nvGrpSpPr>
          <p:grpSpPr>
            <a:xfrm>
              <a:off x="2104372" y="2018938"/>
              <a:ext cx="3466837" cy="437044"/>
              <a:chOff x="2276362" y="2019099"/>
              <a:chExt cx="3466837" cy="437044"/>
            </a:xfrm>
          </p:grpSpPr>
          <p:sp>
            <p:nvSpPr>
              <p:cNvPr id="87" name="TextBox 86">
                <a:extLst>
                  <a:ext uri="{FF2B5EF4-FFF2-40B4-BE49-F238E27FC236}">
                    <a16:creationId xmlns:a16="http://schemas.microsoft.com/office/drawing/2014/main" id="{E6904723-E16C-6E46-A98C-82A5DE68BD83}"/>
                  </a:ext>
                </a:extLst>
              </p:cNvPr>
              <p:cNvSpPr txBox="1"/>
              <p:nvPr/>
            </p:nvSpPr>
            <p:spPr>
              <a:xfrm>
                <a:off x="2276362" y="2019100"/>
                <a:ext cx="779381" cy="437043"/>
              </a:xfrm>
              <a:prstGeom prst="rect">
                <a:avLst/>
              </a:prstGeom>
              <a:noFill/>
            </p:spPr>
            <p:txBody>
              <a:bodyPr wrap="none" rtlCol="0">
                <a:spAutoFit/>
              </a:bodyPr>
              <a:lstStyle/>
              <a:p>
                <a:pPr algn="ctr"/>
                <a:r>
                  <a:rPr lang="en-US" sz="2800" dirty="0">
                    <a:latin typeface="Gill Sans MT" panose="020B0502020104020203" pitchFamily="34" charset="77"/>
                  </a:rPr>
                  <a:t>25K	</a:t>
                </a:r>
              </a:p>
            </p:txBody>
          </p:sp>
          <p:sp>
            <p:nvSpPr>
              <p:cNvPr id="105" name="TextBox 104">
                <a:extLst>
                  <a:ext uri="{FF2B5EF4-FFF2-40B4-BE49-F238E27FC236}">
                    <a16:creationId xmlns:a16="http://schemas.microsoft.com/office/drawing/2014/main" id="{E6904723-E16C-6E46-A98C-82A5DE68BD83}"/>
                  </a:ext>
                </a:extLst>
              </p:cNvPr>
              <p:cNvSpPr txBox="1"/>
              <p:nvPr/>
            </p:nvSpPr>
            <p:spPr>
              <a:xfrm>
                <a:off x="4784283" y="2019099"/>
                <a:ext cx="958916" cy="437043"/>
              </a:xfrm>
              <a:prstGeom prst="rect">
                <a:avLst/>
              </a:prstGeom>
              <a:noFill/>
            </p:spPr>
            <p:txBody>
              <a:bodyPr wrap="none" rtlCol="0">
                <a:spAutoFit/>
              </a:bodyPr>
              <a:lstStyle/>
              <a:p>
                <a:pPr algn="ctr"/>
                <a:r>
                  <a:rPr lang="en-US" sz="2800" dirty="0">
                    <a:latin typeface="Gill Sans MT" panose="020B0502020104020203" pitchFamily="34" charset="77"/>
                  </a:rPr>
                  <a:t>150K</a:t>
                </a:r>
              </a:p>
            </p:txBody>
          </p:sp>
        </p:grpSp>
      </p:grpSp>
      <p:grpSp>
        <p:nvGrpSpPr>
          <p:cNvPr id="14" name="Group 13"/>
          <p:cNvGrpSpPr/>
          <p:nvPr/>
        </p:nvGrpSpPr>
        <p:grpSpPr>
          <a:xfrm>
            <a:off x="583881" y="2491624"/>
            <a:ext cx="4848494" cy="690743"/>
            <a:chOff x="583881" y="2491624"/>
            <a:chExt cx="4848494" cy="690743"/>
          </a:xfrm>
        </p:grpSpPr>
        <p:pic>
          <p:nvPicPr>
            <p:cNvPr id="59" name="Picture 5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3881" y="2491624"/>
              <a:ext cx="490663" cy="690743"/>
            </a:xfrm>
            <a:prstGeom prst="rect">
              <a:avLst/>
            </a:prstGeom>
          </p:spPr>
        </p:pic>
        <p:grpSp>
          <p:nvGrpSpPr>
            <p:cNvPr id="4" name="Group 3"/>
            <p:cNvGrpSpPr/>
            <p:nvPr/>
          </p:nvGrpSpPr>
          <p:grpSpPr>
            <a:xfrm>
              <a:off x="2293576" y="2675770"/>
              <a:ext cx="3138799" cy="440683"/>
              <a:chOff x="2497619" y="2788240"/>
              <a:chExt cx="3138799" cy="440683"/>
            </a:xfrm>
          </p:grpSpPr>
          <p:sp>
            <p:nvSpPr>
              <p:cNvPr id="88" name="TextBox 87">
                <a:extLst>
                  <a:ext uri="{FF2B5EF4-FFF2-40B4-BE49-F238E27FC236}">
                    <a16:creationId xmlns:a16="http://schemas.microsoft.com/office/drawing/2014/main" id="{E6904723-E16C-6E46-A98C-82A5DE68BD83}"/>
                  </a:ext>
                </a:extLst>
              </p:cNvPr>
              <p:cNvSpPr txBox="1"/>
              <p:nvPr/>
            </p:nvSpPr>
            <p:spPr>
              <a:xfrm>
                <a:off x="2497619" y="2791880"/>
                <a:ext cx="338554" cy="437043"/>
              </a:xfrm>
              <a:prstGeom prst="rect">
                <a:avLst/>
              </a:prstGeom>
              <a:noFill/>
            </p:spPr>
            <p:txBody>
              <a:bodyPr wrap="none" rtlCol="0">
                <a:spAutoFit/>
              </a:bodyPr>
              <a:lstStyle/>
              <a:p>
                <a:pPr algn="ctr"/>
                <a:r>
                  <a:rPr lang="en-US" sz="2800" dirty="0">
                    <a:latin typeface="Gill Sans MT" panose="020B0502020104020203" pitchFamily="34" charset="77"/>
                  </a:rPr>
                  <a:t>”</a:t>
                </a:r>
              </a:p>
            </p:txBody>
          </p:sp>
          <p:sp>
            <p:nvSpPr>
              <p:cNvPr id="107" name="TextBox 106">
                <a:extLst>
                  <a:ext uri="{FF2B5EF4-FFF2-40B4-BE49-F238E27FC236}">
                    <a16:creationId xmlns:a16="http://schemas.microsoft.com/office/drawing/2014/main" id="{E6904723-E16C-6E46-A98C-82A5DE68BD83}"/>
                  </a:ext>
                </a:extLst>
              </p:cNvPr>
              <p:cNvSpPr txBox="1"/>
              <p:nvPr/>
            </p:nvSpPr>
            <p:spPr>
              <a:xfrm>
                <a:off x="4857037" y="2788240"/>
                <a:ext cx="779381" cy="437043"/>
              </a:xfrm>
              <a:prstGeom prst="rect">
                <a:avLst/>
              </a:prstGeom>
              <a:noFill/>
            </p:spPr>
            <p:txBody>
              <a:bodyPr wrap="none" rtlCol="0">
                <a:spAutoFit/>
              </a:bodyPr>
              <a:lstStyle/>
              <a:p>
                <a:pPr algn="ctr"/>
                <a:r>
                  <a:rPr lang="en-US" sz="2800" dirty="0">
                    <a:latin typeface="Gill Sans MT" panose="020B0502020104020203" pitchFamily="34" charset="77"/>
                  </a:rPr>
                  <a:t>20K</a:t>
                </a:r>
              </a:p>
            </p:txBody>
          </p:sp>
        </p:grpSp>
      </p:grpSp>
      <p:grpSp>
        <p:nvGrpSpPr>
          <p:cNvPr id="19" name="Group 18"/>
          <p:cNvGrpSpPr/>
          <p:nvPr/>
        </p:nvGrpSpPr>
        <p:grpSpPr>
          <a:xfrm>
            <a:off x="326655" y="5607859"/>
            <a:ext cx="5213344" cy="516680"/>
            <a:chOff x="326655" y="5607859"/>
            <a:chExt cx="5213344" cy="516680"/>
          </a:xfrm>
        </p:grpSpPr>
        <p:pic>
          <p:nvPicPr>
            <p:cNvPr id="62" name="Picture 61">
              <a:extLst>
                <a:ext uri="{FF2B5EF4-FFF2-40B4-BE49-F238E27FC236}">
                  <a16:creationId xmlns:a16="http://schemas.microsoft.com/office/drawing/2014/main" id="{500DDC8D-E1A8-674B-992F-C52F058121F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6655" y="5607859"/>
              <a:ext cx="979715" cy="365760"/>
            </a:xfrm>
            <a:prstGeom prst="rect">
              <a:avLst/>
            </a:prstGeom>
          </p:spPr>
        </p:pic>
        <p:grpSp>
          <p:nvGrpSpPr>
            <p:cNvPr id="9" name="Group 8"/>
            <p:cNvGrpSpPr/>
            <p:nvPr/>
          </p:nvGrpSpPr>
          <p:grpSpPr>
            <a:xfrm>
              <a:off x="1777247" y="5641285"/>
              <a:ext cx="3762752" cy="483254"/>
              <a:chOff x="1962043" y="5712246"/>
              <a:chExt cx="3762752" cy="483254"/>
            </a:xfrm>
          </p:grpSpPr>
          <p:sp>
            <p:nvSpPr>
              <p:cNvPr id="101" name="TextBox 100">
                <a:extLst>
                  <a:ext uri="{FF2B5EF4-FFF2-40B4-BE49-F238E27FC236}">
                    <a16:creationId xmlns:a16="http://schemas.microsoft.com/office/drawing/2014/main" id="{E6904723-E16C-6E46-A98C-82A5DE68BD83}"/>
                  </a:ext>
                </a:extLst>
              </p:cNvPr>
              <p:cNvSpPr txBox="1"/>
              <p:nvPr/>
            </p:nvSpPr>
            <p:spPr>
              <a:xfrm>
                <a:off x="1962043" y="5712246"/>
                <a:ext cx="1505540" cy="437043"/>
              </a:xfrm>
              <a:prstGeom prst="rect">
                <a:avLst/>
              </a:prstGeom>
              <a:noFill/>
            </p:spPr>
            <p:txBody>
              <a:bodyPr wrap="none" rtlCol="0">
                <a:spAutoFit/>
              </a:bodyPr>
              <a:lstStyle/>
              <a:p>
                <a:pPr algn="ctr"/>
                <a:r>
                  <a:rPr lang="en-US" sz="2800" dirty="0">
                    <a:latin typeface="Gill Sans MT" panose="020B0502020104020203" pitchFamily="34" charset="77"/>
                  </a:rPr>
                  <a:t>All (30K)</a:t>
                </a:r>
              </a:p>
            </p:txBody>
          </p:sp>
          <p:sp>
            <p:nvSpPr>
              <p:cNvPr id="127" name="TextBox 126">
                <a:extLst>
                  <a:ext uri="{FF2B5EF4-FFF2-40B4-BE49-F238E27FC236}">
                    <a16:creationId xmlns:a16="http://schemas.microsoft.com/office/drawing/2014/main" id="{E6904723-E16C-6E46-A98C-82A5DE68BD83}"/>
                  </a:ext>
                </a:extLst>
              </p:cNvPr>
              <p:cNvSpPr txBox="1"/>
              <p:nvPr/>
            </p:nvSpPr>
            <p:spPr>
              <a:xfrm>
                <a:off x="4765878" y="5758457"/>
                <a:ext cx="958917" cy="437043"/>
              </a:xfrm>
              <a:prstGeom prst="rect">
                <a:avLst/>
              </a:prstGeom>
              <a:noFill/>
            </p:spPr>
            <p:txBody>
              <a:bodyPr wrap="none" rtlCol="0">
                <a:spAutoFit/>
              </a:bodyPr>
              <a:lstStyle/>
              <a:p>
                <a:pPr algn="ctr"/>
                <a:r>
                  <a:rPr lang="en-US" sz="2800" dirty="0">
                    <a:latin typeface="Gill Sans MT" panose="020B0502020104020203" pitchFamily="34" charset="77"/>
                  </a:rPr>
                  <a:t>140K</a:t>
                </a:r>
              </a:p>
            </p:txBody>
          </p:sp>
        </p:grpSp>
      </p:grpSp>
      <p:grpSp>
        <p:nvGrpSpPr>
          <p:cNvPr id="20" name="Group 19"/>
          <p:cNvGrpSpPr/>
          <p:nvPr/>
        </p:nvGrpSpPr>
        <p:grpSpPr>
          <a:xfrm>
            <a:off x="574348" y="6112891"/>
            <a:ext cx="4789491" cy="491617"/>
            <a:chOff x="574348" y="6112891"/>
            <a:chExt cx="4789491" cy="491617"/>
          </a:xfrm>
        </p:grpSpPr>
        <p:pic>
          <p:nvPicPr>
            <p:cNvPr id="70" name="Picture 69">
              <a:extLst>
                <a:ext uri="{FF2B5EF4-FFF2-40B4-BE49-F238E27FC236}">
                  <a16:creationId xmlns:a16="http://schemas.microsoft.com/office/drawing/2014/main" id="{D143E208-5FBD-5940-A776-89342FAA1DD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4348" y="6112891"/>
              <a:ext cx="491617" cy="491617"/>
            </a:xfrm>
            <a:prstGeom prst="rect">
              <a:avLst/>
            </a:prstGeom>
          </p:spPr>
        </p:pic>
        <p:grpSp>
          <p:nvGrpSpPr>
            <p:cNvPr id="8" name="Group 7"/>
            <p:cNvGrpSpPr/>
            <p:nvPr/>
          </p:nvGrpSpPr>
          <p:grpSpPr>
            <a:xfrm>
              <a:off x="1777247" y="6163107"/>
              <a:ext cx="3586592" cy="441401"/>
              <a:chOff x="1977069" y="6186856"/>
              <a:chExt cx="3586592" cy="441401"/>
            </a:xfrm>
          </p:grpSpPr>
          <p:sp>
            <p:nvSpPr>
              <p:cNvPr id="104" name="TextBox 103">
                <a:extLst>
                  <a:ext uri="{FF2B5EF4-FFF2-40B4-BE49-F238E27FC236}">
                    <a16:creationId xmlns:a16="http://schemas.microsoft.com/office/drawing/2014/main" id="{E6904723-E16C-6E46-A98C-82A5DE68BD83}"/>
                  </a:ext>
                </a:extLst>
              </p:cNvPr>
              <p:cNvSpPr txBox="1"/>
              <p:nvPr/>
            </p:nvSpPr>
            <p:spPr>
              <a:xfrm>
                <a:off x="1977069" y="6191214"/>
                <a:ext cx="1505540" cy="437043"/>
              </a:xfrm>
              <a:prstGeom prst="rect">
                <a:avLst/>
              </a:prstGeom>
              <a:noFill/>
            </p:spPr>
            <p:txBody>
              <a:bodyPr wrap="none" rtlCol="0">
                <a:spAutoFit/>
              </a:bodyPr>
              <a:lstStyle/>
              <a:p>
                <a:pPr algn="ctr"/>
                <a:r>
                  <a:rPr lang="en-US" sz="2800" dirty="0">
                    <a:latin typeface="Gill Sans MT" panose="020B0502020104020203" pitchFamily="34" charset="77"/>
                  </a:rPr>
                  <a:t>All (10K)</a:t>
                </a:r>
              </a:p>
            </p:txBody>
          </p:sp>
          <p:sp>
            <p:nvSpPr>
              <p:cNvPr id="128" name="TextBox 127">
                <a:extLst>
                  <a:ext uri="{FF2B5EF4-FFF2-40B4-BE49-F238E27FC236}">
                    <a16:creationId xmlns:a16="http://schemas.microsoft.com/office/drawing/2014/main" id="{E6904723-E16C-6E46-A98C-82A5DE68BD83}"/>
                  </a:ext>
                </a:extLst>
              </p:cNvPr>
              <p:cNvSpPr txBox="1"/>
              <p:nvPr/>
            </p:nvSpPr>
            <p:spPr>
              <a:xfrm>
                <a:off x="4963818" y="6186856"/>
                <a:ext cx="599843" cy="437043"/>
              </a:xfrm>
              <a:prstGeom prst="rect">
                <a:avLst/>
              </a:prstGeom>
              <a:noFill/>
            </p:spPr>
            <p:txBody>
              <a:bodyPr wrap="none" rtlCol="0">
                <a:spAutoFit/>
              </a:bodyPr>
              <a:lstStyle/>
              <a:p>
                <a:pPr algn="ctr"/>
                <a:r>
                  <a:rPr lang="en-US" sz="2800" dirty="0">
                    <a:latin typeface="Gill Sans MT" panose="020B0502020104020203" pitchFamily="34" charset="77"/>
                  </a:rPr>
                  <a:t>2K</a:t>
                </a:r>
              </a:p>
            </p:txBody>
          </p:sp>
        </p:grpSp>
      </p:grpSp>
      <mc:AlternateContent xmlns:mc="http://schemas.openxmlformats.org/markup-compatibility/2006" xmlns:a14="http://schemas.microsoft.com/office/drawing/2010/main">
        <mc:Choice Requires="a14">
          <p:sp>
            <p:nvSpPr>
              <p:cNvPr id="11" name="TextBox 10"/>
              <p:cNvSpPr txBox="1"/>
              <p:nvPr/>
            </p:nvSpPr>
            <p:spPr>
              <a:xfrm>
                <a:off x="7136266" y="3215931"/>
                <a:ext cx="795154" cy="9539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3200" i="1" smtClean="0">
                              <a:latin typeface="Cambria Math" panose="02040503050406030204" pitchFamily="18" charset="0"/>
                            </a:rPr>
                          </m:ctrlPr>
                        </m:naryPr>
                        <m:sub/>
                        <m:sup/>
                        <m:e>
                          <m:r>
                            <a:rPr lang="en-US" sz="3200" b="0" i="0" smtClean="0">
                              <a:latin typeface="Cambria Math" panose="02040503050406030204" pitchFamily="18" charset="0"/>
                            </a:rPr>
                            <m:t> </m:t>
                          </m:r>
                        </m:e>
                      </m:nary>
                    </m:oMath>
                  </m:oMathPara>
                </a14:m>
                <a:endParaRPr lang="en-US" sz="3200" dirty="0">
                  <a:latin typeface="Calibri" panose="020F050202020403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136266" y="3215931"/>
                <a:ext cx="795154" cy="953979"/>
              </a:xfrm>
              <a:prstGeom prst="rect">
                <a:avLst/>
              </a:prstGeom>
              <a:blipFill>
                <a:blip r:embed="rId11"/>
                <a:stretch>
                  <a:fillRect t="-2564"/>
                </a:stretch>
              </a:blipFill>
            </p:spPr>
            <p:txBody>
              <a:bodyPr/>
              <a:lstStyle/>
              <a:p>
                <a:r>
                  <a:rPr lang="en-US">
                    <a:noFill/>
                  </a:rPr>
                  <a:t> </a:t>
                </a:r>
              </a:p>
            </p:txBody>
          </p:sp>
        </mc:Fallback>
      </mc:AlternateContent>
      <p:sp>
        <p:nvSpPr>
          <p:cNvPr id="129" name="TextBox 128">
            <a:extLst>
              <a:ext uri="{FF2B5EF4-FFF2-40B4-BE49-F238E27FC236}">
                <a16:creationId xmlns:a16="http://schemas.microsoft.com/office/drawing/2014/main" id="{E6904723-E16C-6E46-A98C-82A5DE68BD83}"/>
              </a:ext>
            </a:extLst>
          </p:cNvPr>
          <p:cNvSpPr txBox="1"/>
          <p:nvPr/>
        </p:nvSpPr>
        <p:spPr>
          <a:xfrm>
            <a:off x="5993645" y="4137211"/>
            <a:ext cx="3080395" cy="867930"/>
          </a:xfrm>
          <a:prstGeom prst="rect">
            <a:avLst/>
          </a:prstGeom>
          <a:noFill/>
        </p:spPr>
        <p:txBody>
          <a:bodyPr wrap="none" rtlCol="0">
            <a:spAutoFit/>
          </a:bodyPr>
          <a:lstStyle/>
          <a:p>
            <a:pPr algn="ctr"/>
            <a:r>
              <a:rPr lang="en-US" sz="2800" b="1" i="1" dirty="0">
                <a:latin typeface="Gill Sans MT" panose="020B0502020104020203" pitchFamily="34" charset="77"/>
              </a:rPr>
              <a:t>193K</a:t>
            </a:r>
            <a:r>
              <a:rPr lang="en-US" sz="2800" i="1" dirty="0">
                <a:latin typeface="Gill Sans MT" panose="020B0502020104020203" pitchFamily="34" charset="77"/>
              </a:rPr>
              <a:t> modules</a:t>
            </a:r>
          </a:p>
          <a:p>
            <a:pPr algn="ctr"/>
            <a:r>
              <a:rPr lang="en-US" sz="2800" b="1" i="1" dirty="0">
                <a:latin typeface="Gill Sans MT" panose="020B0502020104020203" pitchFamily="34" charset="77"/>
              </a:rPr>
              <a:t>580K</a:t>
            </a:r>
            <a:r>
              <a:rPr lang="en-US" sz="2800" i="1" dirty="0">
                <a:latin typeface="Gill Sans MT" panose="020B0502020104020203" pitchFamily="34" charset="77"/>
              </a:rPr>
              <a:t> unique regexes</a:t>
            </a:r>
          </a:p>
        </p:txBody>
      </p:sp>
      <p:grpSp>
        <p:nvGrpSpPr>
          <p:cNvPr id="15" name="Group 14"/>
          <p:cNvGrpSpPr/>
          <p:nvPr/>
        </p:nvGrpSpPr>
        <p:grpSpPr>
          <a:xfrm>
            <a:off x="469333" y="3255878"/>
            <a:ext cx="4993881" cy="524647"/>
            <a:chOff x="469333" y="3255878"/>
            <a:chExt cx="4993881" cy="524647"/>
          </a:xfrm>
        </p:grpSpPr>
        <p:pic>
          <p:nvPicPr>
            <p:cNvPr id="68" name="Picture 67">
              <a:extLst>
                <a:ext uri="{FF2B5EF4-FFF2-40B4-BE49-F238E27FC236}">
                  <a16:creationId xmlns:a16="http://schemas.microsoft.com/office/drawing/2014/main" id="{B09D36B4-1AFF-5143-8416-8DFF84B9461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9333" y="3288570"/>
              <a:ext cx="719757" cy="388669"/>
            </a:xfrm>
            <a:prstGeom prst="rect">
              <a:avLst/>
            </a:prstGeom>
          </p:spPr>
        </p:pic>
        <p:grpSp>
          <p:nvGrpSpPr>
            <p:cNvPr id="6" name="Group 5"/>
            <p:cNvGrpSpPr/>
            <p:nvPr/>
          </p:nvGrpSpPr>
          <p:grpSpPr>
            <a:xfrm>
              <a:off x="2306559" y="3255878"/>
              <a:ext cx="3156655" cy="524647"/>
              <a:chOff x="2496776" y="3475277"/>
              <a:chExt cx="3156655" cy="524647"/>
            </a:xfrm>
          </p:grpSpPr>
          <p:sp>
            <p:nvSpPr>
              <p:cNvPr id="121" name="TextBox 120">
                <a:extLst>
                  <a:ext uri="{FF2B5EF4-FFF2-40B4-BE49-F238E27FC236}">
                    <a16:creationId xmlns:a16="http://schemas.microsoft.com/office/drawing/2014/main" id="{E6904723-E16C-6E46-A98C-82A5DE68BD83}"/>
                  </a:ext>
                </a:extLst>
              </p:cNvPr>
              <p:cNvSpPr txBox="1"/>
              <p:nvPr/>
            </p:nvSpPr>
            <p:spPr>
              <a:xfrm>
                <a:off x="4874050" y="3475277"/>
                <a:ext cx="779381" cy="437043"/>
              </a:xfrm>
              <a:prstGeom prst="rect">
                <a:avLst/>
              </a:prstGeom>
              <a:noFill/>
            </p:spPr>
            <p:txBody>
              <a:bodyPr wrap="none" rtlCol="0">
                <a:spAutoFit/>
              </a:bodyPr>
              <a:lstStyle/>
              <a:p>
                <a:pPr algn="ctr"/>
                <a:r>
                  <a:rPr lang="en-US" sz="2800" dirty="0">
                    <a:latin typeface="Gill Sans MT" panose="020B0502020104020203" pitchFamily="34" charset="77"/>
                  </a:rPr>
                  <a:t>45K</a:t>
                </a:r>
              </a:p>
            </p:txBody>
          </p:sp>
          <p:sp>
            <p:nvSpPr>
              <p:cNvPr id="53" name="TextBox 52">
                <a:extLst>
                  <a:ext uri="{FF2B5EF4-FFF2-40B4-BE49-F238E27FC236}">
                    <a16:creationId xmlns:a16="http://schemas.microsoft.com/office/drawing/2014/main" id="{E6904723-E16C-6E46-A98C-82A5DE68BD83}"/>
                  </a:ext>
                </a:extLst>
              </p:cNvPr>
              <p:cNvSpPr txBox="1"/>
              <p:nvPr/>
            </p:nvSpPr>
            <p:spPr>
              <a:xfrm>
                <a:off x="2496776" y="3562881"/>
                <a:ext cx="338554" cy="437043"/>
              </a:xfrm>
              <a:prstGeom prst="rect">
                <a:avLst/>
              </a:prstGeom>
              <a:noFill/>
            </p:spPr>
            <p:txBody>
              <a:bodyPr wrap="none" rtlCol="0">
                <a:spAutoFit/>
              </a:bodyPr>
              <a:lstStyle/>
              <a:p>
                <a:pPr algn="ctr"/>
                <a:r>
                  <a:rPr lang="en-US" sz="2800" dirty="0">
                    <a:latin typeface="Gill Sans MT" panose="020B0502020104020203" pitchFamily="34" charset="77"/>
                  </a:rPr>
                  <a:t>”</a:t>
                </a:r>
              </a:p>
            </p:txBody>
          </p:sp>
        </p:grpSp>
      </p:grpSp>
      <p:grpSp>
        <p:nvGrpSpPr>
          <p:cNvPr id="16" name="Group 15"/>
          <p:cNvGrpSpPr/>
          <p:nvPr/>
        </p:nvGrpSpPr>
        <p:grpSpPr>
          <a:xfrm>
            <a:off x="535888" y="3780525"/>
            <a:ext cx="4936789" cy="596165"/>
            <a:chOff x="535888" y="3780525"/>
            <a:chExt cx="4936789" cy="596165"/>
          </a:xfrm>
        </p:grpSpPr>
        <p:pic>
          <p:nvPicPr>
            <p:cNvPr id="60" name="Picture 59">
              <a:extLst>
                <a:ext uri="{FF2B5EF4-FFF2-40B4-BE49-F238E27FC236}">
                  <a16:creationId xmlns:a16="http://schemas.microsoft.com/office/drawing/2014/main" id="{B874845C-1385-7544-892D-F73862427EEC}"/>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35888" y="3780525"/>
              <a:ext cx="593505" cy="596165"/>
            </a:xfrm>
            <a:prstGeom prst="rect">
              <a:avLst/>
            </a:prstGeom>
          </p:spPr>
        </p:pic>
        <p:grpSp>
          <p:nvGrpSpPr>
            <p:cNvPr id="7" name="Group 6"/>
            <p:cNvGrpSpPr/>
            <p:nvPr/>
          </p:nvGrpSpPr>
          <p:grpSpPr>
            <a:xfrm>
              <a:off x="2293576" y="3811218"/>
              <a:ext cx="3179101" cy="536054"/>
              <a:chOff x="2496776" y="4178617"/>
              <a:chExt cx="3179101" cy="536054"/>
            </a:xfrm>
          </p:grpSpPr>
          <p:sp>
            <p:nvSpPr>
              <p:cNvPr id="122" name="TextBox 121">
                <a:extLst>
                  <a:ext uri="{FF2B5EF4-FFF2-40B4-BE49-F238E27FC236}">
                    <a16:creationId xmlns:a16="http://schemas.microsoft.com/office/drawing/2014/main" id="{E6904723-E16C-6E46-A98C-82A5DE68BD83}"/>
                  </a:ext>
                </a:extLst>
              </p:cNvPr>
              <p:cNvSpPr txBox="1"/>
              <p:nvPr/>
            </p:nvSpPr>
            <p:spPr>
              <a:xfrm>
                <a:off x="4896496" y="4178617"/>
                <a:ext cx="779381" cy="437043"/>
              </a:xfrm>
              <a:prstGeom prst="rect">
                <a:avLst/>
              </a:prstGeom>
              <a:noFill/>
            </p:spPr>
            <p:txBody>
              <a:bodyPr wrap="none" rtlCol="0">
                <a:spAutoFit/>
              </a:bodyPr>
              <a:lstStyle/>
              <a:p>
                <a:pPr algn="ctr"/>
                <a:r>
                  <a:rPr lang="en-US" sz="2800" dirty="0">
                    <a:latin typeface="Gill Sans MT" panose="020B0502020104020203" pitchFamily="34" charset="77"/>
                  </a:rPr>
                  <a:t>45K</a:t>
                </a:r>
              </a:p>
            </p:txBody>
          </p:sp>
          <p:sp>
            <p:nvSpPr>
              <p:cNvPr id="54" name="TextBox 53">
                <a:extLst>
                  <a:ext uri="{FF2B5EF4-FFF2-40B4-BE49-F238E27FC236}">
                    <a16:creationId xmlns:a16="http://schemas.microsoft.com/office/drawing/2014/main" id="{E6904723-E16C-6E46-A98C-82A5DE68BD83}"/>
                  </a:ext>
                </a:extLst>
              </p:cNvPr>
              <p:cNvSpPr txBox="1"/>
              <p:nvPr/>
            </p:nvSpPr>
            <p:spPr>
              <a:xfrm>
                <a:off x="2496776" y="4277628"/>
                <a:ext cx="338554" cy="437043"/>
              </a:xfrm>
              <a:prstGeom prst="rect">
                <a:avLst/>
              </a:prstGeom>
              <a:noFill/>
            </p:spPr>
            <p:txBody>
              <a:bodyPr wrap="none" rtlCol="0">
                <a:spAutoFit/>
              </a:bodyPr>
              <a:lstStyle/>
              <a:p>
                <a:pPr algn="ctr"/>
                <a:r>
                  <a:rPr lang="en-US" sz="2800" dirty="0">
                    <a:latin typeface="Gill Sans MT" panose="020B0502020104020203" pitchFamily="34" charset="77"/>
                  </a:rPr>
                  <a:t>”</a:t>
                </a:r>
              </a:p>
            </p:txBody>
          </p:sp>
        </p:grpSp>
      </p:grpSp>
      <p:grpSp>
        <p:nvGrpSpPr>
          <p:cNvPr id="17" name="Group 16"/>
          <p:cNvGrpSpPr/>
          <p:nvPr/>
        </p:nvGrpSpPr>
        <p:grpSpPr>
          <a:xfrm>
            <a:off x="367111" y="4487420"/>
            <a:ext cx="5172889" cy="480228"/>
            <a:chOff x="367111" y="4487420"/>
            <a:chExt cx="5172889" cy="480228"/>
          </a:xfrm>
        </p:grpSpPr>
        <p:pic>
          <p:nvPicPr>
            <p:cNvPr id="69" name="Picture 68">
              <a:extLst>
                <a:ext uri="{FF2B5EF4-FFF2-40B4-BE49-F238E27FC236}">
                  <a16:creationId xmlns:a16="http://schemas.microsoft.com/office/drawing/2014/main" id="{7F4D882A-5314-FE40-9294-F0193412B0F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67111" y="4487420"/>
              <a:ext cx="924200" cy="462100"/>
            </a:xfrm>
            <a:prstGeom prst="rect">
              <a:avLst/>
            </a:prstGeom>
          </p:spPr>
        </p:pic>
        <p:grpSp>
          <p:nvGrpSpPr>
            <p:cNvPr id="12" name="Group 11"/>
            <p:cNvGrpSpPr/>
            <p:nvPr/>
          </p:nvGrpSpPr>
          <p:grpSpPr>
            <a:xfrm>
              <a:off x="2293576" y="4530604"/>
              <a:ext cx="3246424" cy="437044"/>
              <a:chOff x="2496776" y="4874727"/>
              <a:chExt cx="3246424" cy="437044"/>
            </a:xfrm>
          </p:grpSpPr>
          <p:sp>
            <p:nvSpPr>
              <p:cNvPr id="123" name="TextBox 122">
                <a:extLst>
                  <a:ext uri="{FF2B5EF4-FFF2-40B4-BE49-F238E27FC236}">
                    <a16:creationId xmlns:a16="http://schemas.microsoft.com/office/drawing/2014/main" id="{E6904723-E16C-6E46-A98C-82A5DE68BD83}"/>
                  </a:ext>
                </a:extLst>
              </p:cNvPr>
              <p:cNvSpPr txBox="1"/>
              <p:nvPr/>
            </p:nvSpPr>
            <p:spPr>
              <a:xfrm>
                <a:off x="4784283" y="4874727"/>
                <a:ext cx="958917" cy="437043"/>
              </a:xfrm>
              <a:prstGeom prst="rect">
                <a:avLst/>
              </a:prstGeom>
              <a:noFill/>
            </p:spPr>
            <p:txBody>
              <a:bodyPr wrap="none" rtlCol="0">
                <a:spAutoFit/>
              </a:bodyPr>
              <a:lstStyle/>
              <a:p>
                <a:pPr algn="ctr"/>
                <a:r>
                  <a:rPr lang="en-US" sz="2800" dirty="0">
                    <a:latin typeface="Gill Sans MT" panose="020B0502020104020203" pitchFamily="34" charset="77"/>
                  </a:rPr>
                  <a:t>150K</a:t>
                </a:r>
              </a:p>
            </p:txBody>
          </p:sp>
          <p:sp>
            <p:nvSpPr>
              <p:cNvPr id="55" name="TextBox 54">
                <a:extLst>
                  <a:ext uri="{FF2B5EF4-FFF2-40B4-BE49-F238E27FC236}">
                    <a16:creationId xmlns:a16="http://schemas.microsoft.com/office/drawing/2014/main" id="{E6904723-E16C-6E46-A98C-82A5DE68BD83}"/>
                  </a:ext>
                </a:extLst>
              </p:cNvPr>
              <p:cNvSpPr txBox="1"/>
              <p:nvPr/>
            </p:nvSpPr>
            <p:spPr>
              <a:xfrm>
                <a:off x="2496776" y="4874728"/>
                <a:ext cx="338554" cy="437043"/>
              </a:xfrm>
              <a:prstGeom prst="rect">
                <a:avLst/>
              </a:prstGeom>
              <a:noFill/>
            </p:spPr>
            <p:txBody>
              <a:bodyPr wrap="none" rtlCol="0">
                <a:spAutoFit/>
              </a:bodyPr>
              <a:lstStyle/>
              <a:p>
                <a:pPr algn="ctr"/>
                <a:r>
                  <a:rPr lang="en-US" sz="2800" dirty="0">
                    <a:latin typeface="Gill Sans MT" panose="020B0502020104020203" pitchFamily="34" charset="77"/>
                  </a:rPr>
                  <a:t>”</a:t>
                </a:r>
              </a:p>
            </p:txBody>
          </p:sp>
        </p:grpSp>
      </p:grpSp>
      <p:grpSp>
        <p:nvGrpSpPr>
          <p:cNvPr id="18" name="Group 17"/>
          <p:cNvGrpSpPr/>
          <p:nvPr/>
        </p:nvGrpSpPr>
        <p:grpSpPr>
          <a:xfrm>
            <a:off x="659154" y="5029706"/>
            <a:ext cx="4804060" cy="595691"/>
            <a:chOff x="659154" y="5029706"/>
            <a:chExt cx="4804060" cy="595691"/>
          </a:xfrm>
        </p:grpSpPr>
        <p:pic>
          <p:nvPicPr>
            <p:cNvPr id="71" name="Picture 7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59154" y="5029706"/>
              <a:ext cx="340114" cy="462554"/>
            </a:xfrm>
            <a:prstGeom prst="rect">
              <a:avLst/>
            </a:prstGeom>
          </p:spPr>
        </p:pic>
        <p:grpSp>
          <p:nvGrpSpPr>
            <p:cNvPr id="10" name="Group 9"/>
            <p:cNvGrpSpPr/>
            <p:nvPr/>
          </p:nvGrpSpPr>
          <p:grpSpPr>
            <a:xfrm>
              <a:off x="2293576" y="5183485"/>
              <a:ext cx="3169638" cy="441912"/>
              <a:chOff x="2496776" y="5348827"/>
              <a:chExt cx="3169638" cy="441912"/>
            </a:xfrm>
          </p:grpSpPr>
          <p:sp>
            <p:nvSpPr>
              <p:cNvPr id="124" name="TextBox 123">
                <a:extLst>
                  <a:ext uri="{FF2B5EF4-FFF2-40B4-BE49-F238E27FC236}">
                    <a16:creationId xmlns:a16="http://schemas.microsoft.com/office/drawing/2014/main" id="{E6904723-E16C-6E46-A98C-82A5DE68BD83}"/>
                  </a:ext>
                </a:extLst>
              </p:cNvPr>
              <p:cNvSpPr txBox="1"/>
              <p:nvPr/>
            </p:nvSpPr>
            <p:spPr>
              <a:xfrm>
                <a:off x="4887033" y="5348827"/>
                <a:ext cx="779381" cy="437043"/>
              </a:xfrm>
              <a:prstGeom prst="rect">
                <a:avLst/>
              </a:prstGeom>
              <a:noFill/>
            </p:spPr>
            <p:txBody>
              <a:bodyPr wrap="none" rtlCol="0">
                <a:spAutoFit/>
              </a:bodyPr>
              <a:lstStyle/>
              <a:p>
                <a:pPr algn="ctr"/>
                <a:r>
                  <a:rPr lang="en-US" sz="2800" dirty="0">
                    <a:latin typeface="Gill Sans MT" panose="020B0502020104020203" pitchFamily="34" charset="77"/>
                  </a:rPr>
                  <a:t>20K</a:t>
                </a:r>
              </a:p>
            </p:txBody>
          </p:sp>
          <p:sp>
            <p:nvSpPr>
              <p:cNvPr id="58" name="TextBox 57">
                <a:extLst>
                  <a:ext uri="{FF2B5EF4-FFF2-40B4-BE49-F238E27FC236}">
                    <a16:creationId xmlns:a16="http://schemas.microsoft.com/office/drawing/2014/main" id="{E6904723-E16C-6E46-A98C-82A5DE68BD83}"/>
                  </a:ext>
                </a:extLst>
              </p:cNvPr>
              <p:cNvSpPr txBox="1"/>
              <p:nvPr/>
            </p:nvSpPr>
            <p:spPr>
              <a:xfrm>
                <a:off x="2496776" y="5353696"/>
                <a:ext cx="338554" cy="437043"/>
              </a:xfrm>
              <a:prstGeom prst="rect">
                <a:avLst/>
              </a:prstGeom>
              <a:noFill/>
            </p:spPr>
            <p:txBody>
              <a:bodyPr wrap="none" rtlCol="0">
                <a:spAutoFit/>
              </a:bodyPr>
              <a:lstStyle/>
              <a:p>
                <a:pPr algn="ctr"/>
                <a:r>
                  <a:rPr lang="en-US" sz="2800" dirty="0">
                    <a:latin typeface="Gill Sans MT" panose="020B0502020104020203" pitchFamily="34" charset="77"/>
                  </a:rPr>
                  <a:t>”</a:t>
                </a:r>
              </a:p>
            </p:txBody>
          </p:sp>
        </p:grpSp>
      </p:grpSp>
      <p:sp>
        <p:nvSpPr>
          <p:cNvPr id="22" name="Right Brace 21"/>
          <p:cNvSpPr/>
          <p:nvPr/>
        </p:nvSpPr>
        <p:spPr bwMode="auto">
          <a:xfrm>
            <a:off x="5550170" y="1927182"/>
            <a:ext cx="485664" cy="4672968"/>
          </a:xfrm>
          <a:prstGeom prst="rightBrace">
            <a:avLst/>
          </a:prstGeom>
          <a:noFill/>
          <a:ln w="76200" cap="flat" cmpd="sng" algn="ctr">
            <a:solidFill>
              <a:schemeClr val="accent3"/>
            </a:solidFill>
            <a:prstDash val="solid"/>
            <a:round/>
            <a:headEnd type="none" w="med" len="med"/>
            <a:tailEnd type="none" w="med" len="med"/>
          </a:ln>
          <a:effectLst/>
        </p:spPr>
        <p:txBody>
          <a:bodyPr rtlCol="0" anchor="ctr"/>
          <a:lstStyle/>
          <a:p>
            <a:pPr algn="ctr"/>
            <a:endParaRPr lang="en-US"/>
          </a:p>
        </p:txBody>
      </p:sp>
    </p:spTree>
    <p:extLst>
      <p:ext uri="{BB962C8B-B14F-4D97-AF65-F5344CB8AC3E}">
        <p14:creationId xmlns:p14="http://schemas.microsoft.com/office/powerpoint/2010/main" val="294257894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876546-3EA4-F540-A27B-7DD5F917EE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0" y="2082800"/>
            <a:ext cx="8890000" cy="2692400"/>
          </a:xfrm>
          <a:prstGeom prst="rect">
            <a:avLst/>
          </a:prstGeom>
        </p:spPr>
      </p:pic>
    </p:spTree>
    <p:extLst>
      <p:ext uri="{BB962C8B-B14F-4D97-AF65-F5344CB8AC3E}">
        <p14:creationId xmlns:p14="http://schemas.microsoft.com/office/powerpoint/2010/main" val="167774569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ECC2DCD-66D9-E346-B0B5-FB4236A92248}"/>
              </a:ext>
            </a:extLst>
          </p:cNvPr>
          <p:cNvSpPr>
            <a:spLocks noGrp="1"/>
          </p:cNvSpPr>
          <p:nvPr>
            <p:ph type="title"/>
          </p:nvPr>
        </p:nvSpPr>
        <p:spPr>
          <a:xfrm>
            <a:off x="685800" y="108359"/>
            <a:ext cx="7772400" cy="1693408"/>
          </a:xfrm>
        </p:spPr>
        <p:txBody>
          <a:bodyPr anchor="ctr"/>
          <a:lstStyle/>
          <a:p>
            <a:pPr>
              <a:lnSpc>
                <a:spcPct val="150000"/>
              </a:lnSpc>
            </a:pPr>
            <a:r>
              <a:rPr lang="en-US" sz="6000" dirty="0"/>
              <a:t>Findings</a:t>
            </a:r>
            <a:endParaRPr lang="en-US" sz="4400" dirty="0"/>
          </a:p>
        </p:txBody>
      </p:sp>
      <p:sp>
        <p:nvSpPr>
          <p:cNvPr id="2" name="TextBox 1">
            <a:extLst>
              <a:ext uri="{FF2B5EF4-FFF2-40B4-BE49-F238E27FC236}">
                <a16:creationId xmlns:a16="http://schemas.microsoft.com/office/drawing/2014/main" id="{EEF7DEA0-12DD-F94B-961B-2DE404917DDA}"/>
              </a:ext>
            </a:extLst>
          </p:cNvPr>
          <p:cNvSpPr txBox="1"/>
          <p:nvPr/>
        </p:nvSpPr>
        <p:spPr>
          <a:xfrm>
            <a:off x="134768" y="2057391"/>
            <a:ext cx="4077976" cy="1516697"/>
          </a:xfrm>
          <a:prstGeom prst="rect">
            <a:avLst/>
          </a:prstGeom>
          <a:noFill/>
        </p:spPr>
        <p:txBody>
          <a:bodyPr wrap="none" rtlCol="0">
            <a:spAutoFit/>
          </a:bodyPr>
          <a:lstStyle/>
          <a:p>
            <a:pPr algn="ctr"/>
            <a:r>
              <a:rPr lang="en-US" sz="4000" b="1" dirty="0">
                <a:latin typeface="Calibri" panose="020F0502020204030204" pitchFamily="34" charset="0"/>
              </a:rPr>
              <a:t>H-EM</a:t>
            </a:r>
          </a:p>
          <a:p>
            <a:pPr algn="ctr"/>
            <a:endParaRPr lang="en-US" sz="3200" dirty="0">
              <a:latin typeface="Calibri" panose="020F0502020204030204" pitchFamily="34" charset="0"/>
            </a:endParaRPr>
          </a:p>
          <a:p>
            <a:r>
              <a:rPr lang="en-US" sz="2800" dirty="0">
                <a:latin typeface="Calibri" panose="020F0502020204030204" pitchFamily="34" charset="0"/>
              </a:rPr>
              <a:t>Minimal evidence to reject</a:t>
            </a:r>
          </a:p>
        </p:txBody>
      </p:sp>
      <p:sp>
        <p:nvSpPr>
          <p:cNvPr id="4" name="TextBox 3">
            <a:extLst>
              <a:ext uri="{FF2B5EF4-FFF2-40B4-BE49-F238E27FC236}">
                <a16:creationId xmlns:a16="http://schemas.microsoft.com/office/drawing/2014/main" id="{59302961-A3F3-AD49-BEC5-94965E8C77E1}"/>
              </a:ext>
            </a:extLst>
          </p:cNvPr>
          <p:cNvSpPr txBox="1"/>
          <p:nvPr/>
        </p:nvSpPr>
        <p:spPr>
          <a:xfrm>
            <a:off x="4646949" y="2057391"/>
            <a:ext cx="4235924" cy="2809359"/>
          </a:xfrm>
          <a:prstGeom prst="rect">
            <a:avLst/>
          </a:prstGeom>
          <a:noFill/>
        </p:spPr>
        <p:txBody>
          <a:bodyPr wrap="square" rtlCol="0">
            <a:spAutoFit/>
          </a:bodyPr>
          <a:lstStyle/>
          <a:p>
            <a:pPr algn="ctr"/>
            <a:r>
              <a:rPr lang="en-US" sz="4000" b="1" dirty="0">
                <a:latin typeface="Calibri" panose="020F0502020204030204" pitchFamily="34" charset="0"/>
              </a:rPr>
              <a:t>H-PL</a:t>
            </a:r>
          </a:p>
          <a:p>
            <a:pPr algn="ctr"/>
            <a:endParaRPr lang="en-US" sz="3200" dirty="0">
              <a:latin typeface="Calibri" panose="020F0502020204030204" pitchFamily="34" charset="0"/>
            </a:endParaRPr>
          </a:p>
          <a:p>
            <a:r>
              <a:rPr lang="en-US" sz="2800" dirty="0">
                <a:latin typeface="Calibri" panose="020F0502020204030204" pitchFamily="34" charset="0"/>
              </a:rPr>
              <a:t>Some evidence to reject</a:t>
            </a:r>
          </a:p>
          <a:p>
            <a:pPr marL="581025" indent="-344488">
              <a:buFont typeface="Arial" panose="020B0604020202020204" pitchFamily="34" charset="0"/>
              <a:buChar char="•"/>
            </a:pPr>
            <a:r>
              <a:rPr lang="en-US" sz="2800" dirty="0">
                <a:latin typeface="Calibri" panose="020F0502020204030204" pitchFamily="34" charset="0"/>
              </a:rPr>
              <a:t>4/8 features</a:t>
            </a:r>
          </a:p>
          <a:p>
            <a:pPr marL="581025" indent="-344488">
              <a:buFont typeface="Arial" panose="020B0604020202020204" pitchFamily="34" charset="0"/>
              <a:buChar char="•"/>
            </a:pPr>
            <a:r>
              <a:rPr lang="en-US" sz="2800" dirty="0">
                <a:latin typeface="Calibri" panose="020F0502020204030204" pitchFamily="34" charset="0"/>
              </a:rPr>
              <a:t> </a:t>
            </a:r>
          </a:p>
          <a:p>
            <a:pPr marL="236537"/>
            <a:endParaRPr lang="en-US" sz="2800" dirty="0">
              <a:latin typeface="Calibri" panose="020F0502020204030204" pitchFamily="34" charset="0"/>
            </a:endParaRPr>
          </a:p>
        </p:txBody>
      </p:sp>
      <p:pic>
        <p:nvPicPr>
          <p:cNvPr id="5" name="Picture 4">
            <a:extLst>
              <a:ext uri="{FF2B5EF4-FFF2-40B4-BE49-F238E27FC236}">
                <a16:creationId xmlns:a16="http://schemas.microsoft.com/office/drawing/2014/main" id="{1FF8D4E1-ADCA-9C4E-8EDE-16F21E51267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8791" b="94505" l="5376" r="89247">
                        <a14:foregroundMark x1="30108" y1="8791" x2="46237" y2="60440"/>
                        <a14:foregroundMark x1="27957" y1="24176" x2="60215" y2="90110"/>
                        <a14:foregroundMark x1="5376" y1="39560" x2="45161" y2="92308"/>
                        <a14:foregroundMark x1="30108" y1="95604" x2="56989" y2="93407"/>
                        <a14:backgroundMark x1="10753" y1="96703" x2="1075" y2="92308"/>
                      </a14:backgroundRemoval>
                    </a14:imgEffect>
                  </a14:imgLayer>
                </a14:imgProps>
              </a:ext>
              <a:ext uri="{28A0092B-C50C-407E-A947-70E740481C1C}">
                <a14:useLocalDpi xmlns:a14="http://schemas.microsoft.com/office/drawing/2010/main"/>
              </a:ext>
            </a:extLst>
          </a:blip>
          <a:srcRect/>
          <a:stretch/>
        </p:blipFill>
        <p:spPr>
          <a:xfrm>
            <a:off x="5342713" y="3916480"/>
            <a:ext cx="518874" cy="504201"/>
          </a:xfrm>
          <a:prstGeom prst="rect">
            <a:avLst/>
          </a:prstGeom>
        </p:spPr>
      </p:pic>
      <p:pic>
        <p:nvPicPr>
          <p:cNvPr id="6" name="Picture 5">
            <a:extLst>
              <a:ext uri="{FF2B5EF4-FFF2-40B4-BE49-F238E27FC236}">
                <a16:creationId xmlns:a16="http://schemas.microsoft.com/office/drawing/2014/main" id="{F652D517-24C0-9745-BA09-C1C757A0B3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11113" y="3905329"/>
            <a:ext cx="546063" cy="546063"/>
          </a:xfrm>
          <a:prstGeom prst="rect">
            <a:avLst/>
          </a:prstGeom>
        </p:spPr>
      </p:pic>
      <p:pic>
        <p:nvPicPr>
          <p:cNvPr id="8" name="Picture 7">
            <a:extLst>
              <a:ext uri="{FF2B5EF4-FFF2-40B4-BE49-F238E27FC236}">
                <a16:creationId xmlns:a16="http://schemas.microsoft.com/office/drawing/2014/main" id="{F8176707-B302-544D-85D3-BD86849C63A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473099" y="3852525"/>
            <a:ext cx="577621" cy="633475"/>
          </a:xfrm>
          <a:prstGeom prst="rect">
            <a:avLst/>
          </a:prstGeom>
        </p:spPr>
      </p:pic>
      <p:pic>
        <p:nvPicPr>
          <p:cNvPr id="9" name="Picture 8">
            <a:extLst>
              <a:ext uri="{FF2B5EF4-FFF2-40B4-BE49-F238E27FC236}">
                <a16:creationId xmlns:a16="http://schemas.microsoft.com/office/drawing/2014/main" id="{DAF9C368-7669-E943-8B82-7A74E1E0F0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58653" y="5424554"/>
            <a:ext cx="955382" cy="942643"/>
          </a:xfrm>
          <a:prstGeom prst="rect">
            <a:avLst/>
          </a:prstGeom>
        </p:spPr>
      </p:pic>
      <p:pic>
        <p:nvPicPr>
          <p:cNvPr id="10" name="Picture 9" descr="Image result for locomotive cartoon">
            <a:extLst>
              <a:ext uri="{FF2B5EF4-FFF2-40B4-BE49-F238E27FC236}">
                <a16:creationId xmlns:a16="http://schemas.microsoft.com/office/drawing/2014/main" id="{A45EAAE9-45DB-E34A-BCB7-20746AE08EE7}"/>
              </a:ext>
            </a:extLst>
          </p:cNvPr>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9013" b="89700" l="5093" r="93981">
                        <a14:foregroundMark x1="6944" y1="49785" x2="6944" y2="49785"/>
                        <a14:foregroundMark x1="5093" y1="61373" x2="5093" y2="61373"/>
                        <a14:foregroundMark x1="87963" y1="68240" x2="87963" y2="68240"/>
                        <a14:foregroundMark x1="90741" y1="69099" x2="90741" y2="69099"/>
                        <a14:foregroundMark x1="93981" y1="70815" x2="93981" y2="70815"/>
                      </a14:backgroundRemoval>
                    </a14:imgEffect>
                  </a14:imgLayer>
                </a14:imgProps>
              </a:ext>
              <a:ext uri="{28A0092B-C50C-407E-A947-70E740481C1C}">
                <a14:useLocalDpi xmlns:a14="http://schemas.microsoft.com/office/drawing/2010/main"/>
              </a:ext>
            </a:extLst>
          </a:blip>
          <a:srcRect/>
          <a:stretch>
            <a:fillRect/>
          </a:stretch>
        </p:blipFill>
        <p:spPr bwMode="auto">
          <a:xfrm>
            <a:off x="4646949" y="5199155"/>
            <a:ext cx="1454088" cy="156853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D34CB224-197D-AA40-A90F-A59C68CD86CF}"/>
              </a:ext>
            </a:extLst>
          </p:cNvPr>
          <p:cNvCxnSpPr>
            <a:cxnSpLocks/>
          </p:cNvCxnSpPr>
          <p:nvPr/>
        </p:nvCxnSpPr>
        <p:spPr bwMode="auto">
          <a:xfrm flipH="1">
            <a:off x="4078960" y="4178360"/>
            <a:ext cx="634878" cy="721247"/>
          </a:xfrm>
          <a:prstGeom prst="straightConnector1">
            <a:avLst/>
          </a:prstGeom>
          <a:noFill/>
          <a:ln w="3810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1FC2CEC2-5411-4642-A755-76532D98AEAA}"/>
              </a:ext>
            </a:extLst>
          </p:cNvPr>
          <p:cNvCxnSpPr>
            <a:cxnSpLocks/>
          </p:cNvCxnSpPr>
          <p:nvPr/>
        </p:nvCxnSpPr>
        <p:spPr bwMode="auto">
          <a:xfrm>
            <a:off x="3173577" y="4178360"/>
            <a:ext cx="634878" cy="721247"/>
          </a:xfrm>
          <a:prstGeom prst="straightConnector1">
            <a:avLst/>
          </a:prstGeom>
          <a:noFill/>
          <a:ln w="381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066972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Re-labeled figure">
            <a:extLst>
              <a:ext uri="{FF2B5EF4-FFF2-40B4-BE49-F238E27FC236}">
                <a16:creationId xmlns:a16="http://schemas.microsoft.com/office/drawing/2014/main" id="{37B15FF1-E387-564C-8B1A-4E299E4A73C8}"/>
              </a:ext>
            </a:extLst>
          </p:cNvPr>
          <p:cNvGrpSpPr/>
          <p:nvPr/>
        </p:nvGrpSpPr>
        <p:grpSpPr>
          <a:xfrm>
            <a:off x="358754" y="824674"/>
            <a:ext cx="7585659" cy="5169970"/>
            <a:chOff x="358754" y="824674"/>
            <a:chExt cx="7585659" cy="5169970"/>
          </a:xfrm>
        </p:grpSpPr>
        <p:grpSp>
          <p:nvGrpSpPr>
            <p:cNvPr id="12" name="Labeled and whited-out figure">
              <a:extLst>
                <a:ext uri="{FF2B5EF4-FFF2-40B4-BE49-F238E27FC236}">
                  <a16:creationId xmlns:a16="http://schemas.microsoft.com/office/drawing/2014/main" id="{5945CF98-C76B-2C46-A3C1-FB2D4594C022}"/>
                </a:ext>
              </a:extLst>
            </p:cNvPr>
            <p:cNvGrpSpPr/>
            <p:nvPr/>
          </p:nvGrpSpPr>
          <p:grpSpPr>
            <a:xfrm>
              <a:off x="1353573" y="1226979"/>
              <a:ext cx="6590840" cy="4767665"/>
              <a:chOff x="2008414" y="1524445"/>
              <a:chExt cx="7256131" cy="5248921"/>
            </a:xfrm>
          </p:grpSpPr>
          <p:grpSp>
            <p:nvGrpSpPr>
              <p:cNvPr id="11" name="Fully whited-out">
                <a:extLst>
                  <a:ext uri="{FF2B5EF4-FFF2-40B4-BE49-F238E27FC236}">
                    <a16:creationId xmlns:a16="http://schemas.microsoft.com/office/drawing/2014/main" id="{0B8F7FC4-5FD8-E74D-B0EA-B5B4620D7E43}"/>
                  </a:ext>
                </a:extLst>
              </p:cNvPr>
              <p:cNvGrpSpPr/>
              <p:nvPr/>
            </p:nvGrpSpPr>
            <p:grpSpPr>
              <a:xfrm>
                <a:off x="2008414" y="1524445"/>
                <a:ext cx="7256131" cy="4848592"/>
                <a:chOff x="2008414" y="1524445"/>
                <a:chExt cx="7256131" cy="4848592"/>
              </a:xfrm>
            </p:grpSpPr>
            <p:grpSp>
              <p:nvGrpSpPr>
                <p:cNvPr id="9" name="Whited-out figure">
                  <a:extLst>
                    <a:ext uri="{FF2B5EF4-FFF2-40B4-BE49-F238E27FC236}">
                      <a16:creationId xmlns:a16="http://schemas.microsoft.com/office/drawing/2014/main" id="{CC014E0A-AB94-114C-A770-EAB3679DCD6F}"/>
                    </a:ext>
                  </a:extLst>
                </p:cNvPr>
                <p:cNvGrpSpPr/>
                <p:nvPr/>
              </p:nvGrpSpPr>
              <p:grpSpPr>
                <a:xfrm>
                  <a:off x="2334986" y="1524445"/>
                  <a:ext cx="6929559" cy="4848592"/>
                  <a:chOff x="2334986" y="1524445"/>
                  <a:chExt cx="6929559" cy="4848592"/>
                </a:xfrm>
              </p:grpSpPr>
              <p:pic>
                <p:nvPicPr>
                  <p:cNvPr id="4" name="Picture 3">
                    <a:extLst>
                      <a:ext uri="{FF2B5EF4-FFF2-40B4-BE49-F238E27FC236}">
                        <a16:creationId xmlns:a16="http://schemas.microsoft.com/office/drawing/2014/main" id="{9FE49CF0-9F62-7040-8DA8-431EFB8C20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34986" y="1524445"/>
                    <a:ext cx="6929559" cy="4848592"/>
                  </a:xfrm>
                  <a:prstGeom prst="rect">
                    <a:avLst/>
                  </a:prstGeom>
                </p:spPr>
              </p:pic>
              <p:sp>
                <p:nvSpPr>
                  <p:cNvPr id="3" name="White-out">
                    <a:extLst>
                      <a:ext uri="{FF2B5EF4-FFF2-40B4-BE49-F238E27FC236}">
                        <a16:creationId xmlns:a16="http://schemas.microsoft.com/office/drawing/2014/main" id="{AB8AD199-2304-7E43-B758-C035FB9F9B99}"/>
                      </a:ext>
                    </a:extLst>
                  </p:cNvPr>
                  <p:cNvSpPr/>
                  <p:nvPr/>
                </p:nvSpPr>
                <p:spPr bwMode="auto">
                  <a:xfrm>
                    <a:off x="3004457" y="5956012"/>
                    <a:ext cx="5617029" cy="417024"/>
                  </a:xfrm>
                  <a:prstGeom prst="rect">
                    <a:avLst/>
                  </a:prstGeom>
                  <a:solidFill>
                    <a:schemeClr val="accent6"/>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sp>
              <p:nvSpPr>
                <p:cNvPr id="10" name="White-out">
                  <a:extLst>
                    <a:ext uri="{FF2B5EF4-FFF2-40B4-BE49-F238E27FC236}">
                      <a16:creationId xmlns:a16="http://schemas.microsoft.com/office/drawing/2014/main" id="{7EC11649-AC8D-7E43-96F8-318576F39ED4}"/>
                    </a:ext>
                  </a:extLst>
                </p:cNvPr>
                <p:cNvSpPr/>
                <p:nvPr/>
              </p:nvSpPr>
              <p:spPr bwMode="auto">
                <a:xfrm>
                  <a:off x="2008414" y="2253344"/>
                  <a:ext cx="326572" cy="688686"/>
                </a:xfrm>
                <a:prstGeom prst="rect">
                  <a:avLst/>
                </a:prstGeom>
                <a:solidFill>
                  <a:schemeClr val="accent6"/>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grpSp>
          <p:pic>
            <p:nvPicPr>
              <p:cNvPr id="6" name="Picture 5">
                <a:extLst>
                  <a:ext uri="{FF2B5EF4-FFF2-40B4-BE49-F238E27FC236}">
                    <a16:creationId xmlns:a16="http://schemas.microsoft.com/office/drawing/2014/main" id="{23358C20-3AEA-5B4D-9A25-63BB99990D92}"/>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0" b="99338" l="6186" r="98969">
                            <a14:foregroundMark x1="41237" y1="34437" x2="55670" y2="662"/>
                            <a14:foregroundMark x1="57732" y1="24503" x2="68374" y2="13272"/>
                            <a14:foregroundMark x1="72165" y1="8609" x2="61856" y2="0"/>
                            <a14:foregroundMark x1="69168" y1="23473" x2="58763" y2="36424"/>
                            <a14:foregroundMark x1="35052" y1="29139" x2="42268" y2="34437"/>
                            <a14:foregroundMark x1="37113" y1="37748" x2="70103" y2="38411"/>
                            <a14:foregroundMark x1="47423" y1="48344" x2="72165" y2="49669"/>
                            <a14:foregroundMark x1="32990" y1="41722" x2="28866" y2="97351"/>
                            <a14:foregroundMark x1="78461" y1="69032" x2="93814" y2="60265"/>
                            <a14:foregroundMark x1="28866" y1="97351" x2="74057" y2="71546"/>
                            <a14:foregroundMark x1="90831" y1="59752" x2="20619" y2="47682"/>
                            <a14:foregroundMark x1="93814" y1="60265" x2="93851" y2="60271"/>
                            <a14:foregroundMark x1="10379" y1="94212" x2="9278" y2="99338"/>
                            <a14:foregroundMark x1="18521" y1="56291" x2="18379" y2="56954"/>
                            <a14:foregroundMark x1="21649" y1="41722" x2="18521" y2="56291"/>
                            <a14:foregroundMark x1="86414" y1="8582" x2="86598" y2="0"/>
                            <a14:foregroundMark x1="85432" y1="54305" x2="85843" y2="35156"/>
                            <a14:foregroundMark x1="85133" y1="68225" x2="85432" y2="54305"/>
                            <a14:foregroundMark x1="88660" y1="96611" x2="88660" y2="99338"/>
                            <a14:foregroundMark x1="88660" y1="54305" x2="88660" y2="66726"/>
                            <a14:foregroundMark x1="88660" y1="35066" x2="88660" y2="54305"/>
                            <a14:foregroundMark x1="88660" y1="7285" x2="88660" y2="8510"/>
                            <a14:foregroundMark x1="97762" y1="44704" x2="98320" y2="34756"/>
                            <a14:foregroundMark x1="97223" y1="54305" x2="97249" y2="53844"/>
                            <a14:foregroundMark x1="96519" y1="66848" x2="97223" y2="54305"/>
                            <a14:foregroundMark x1="94845" y1="96689" x2="94892" y2="95858"/>
                            <a14:foregroundMark x1="79994" y1="68847" x2="78351" y2="65563"/>
                            <a14:foregroundMark x1="60825" y1="63576" x2="28866" y2="64238"/>
                            <a14:foregroundMark x1="70103" y1="80132" x2="76289" y2="89404"/>
                            <a14:backgroundMark x1="20619" y1="4636" x2="9278" y2="38411"/>
                            <a14:backgroundMark x1="85567" y1="8609" x2="87629" y2="35099"/>
                            <a14:backgroundMark x1="4124" y1="56291" x2="4124" y2="56291"/>
                            <a14:backgroundMark x1="90722" y1="54305" x2="90722" y2="54305"/>
                            <a14:backgroundMark x1="91753" y1="64238" x2="97938" y2="44371"/>
                            <a14:backgroundMark x1="1031" y1="56954" x2="1031" y2="76821"/>
                            <a14:backgroundMark x1="3093" y1="73510" x2="2062" y2="94040"/>
                            <a14:backgroundMark x1="90722" y1="67550" x2="98969" y2="95364"/>
                          </a14:backgroundRemoval>
                        </a14:imgEffect>
                      </a14:imgLayer>
                    </a14:imgProps>
                  </a:ext>
                  <a:ext uri="{28A0092B-C50C-407E-A947-70E740481C1C}">
                    <a14:useLocalDpi xmlns:a14="http://schemas.microsoft.com/office/drawing/2010/main"/>
                  </a:ext>
                </a:extLst>
              </a:blip>
              <a:stretch>
                <a:fillRect/>
              </a:stretch>
            </p:blipFill>
            <p:spPr>
              <a:xfrm>
                <a:off x="5639491" y="5695150"/>
                <a:ext cx="693652" cy="1078216"/>
              </a:xfrm>
              <a:prstGeom prst="rect">
                <a:avLst/>
              </a:prstGeom>
            </p:spPr>
          </p:pic>
          <p:pic>
            <p:nvPicPr>
              <p:cNvPr id="7" name="Picture 6">
                <a:extLst>
                  <a:ext uri="{FF2B5EF4-FFF2-40B4-BE49-F238E27FC236}">
                    <a16:creationId xmlns:a16="http://schemas.microsoft.com/office/drawing/2014/main" id="{889AA233-011C-0547-BE5B-BD3713D89BB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570094" y="5695150"/>
                <a:ext cx="934558" cy="938747"/>
              </a:xfrm>
              <a:prstGeom prst="rect">
                <a:avLst/>
              </a:prstGeom>
            </p:spPr>
          </p:pic>
          <p:pic>
            <p:nvPicPr>
              <p:cNvPr id="8" name="Picture 7">
                <a:extLst>
                  <a:ext uri="{FF2B5EF4-FFF2-40B4-BE49-F238E27FC236}">
                    <a16:creationId xmlns:a16="http://schemas.microsoft.com/office/drawing/2014/main" id="{338F6010-6EF3-624A-87C5-2C3642A22CF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02584" y="5784086"/>
                <a:ext cx="719381" cy="719381"/>
              </a:xfrm>
              <a:prstGeom prst="rect">
                <a:avLst/>
              </a:prstGeom>
            </p:spPr>
          </p:pic>
        </p:grpSp>
        <p:sp>
          <p:nvSpPr>
            <p:cNvPr id="40" name="TextBox 39">
              <a:extLst>
                <a:ext uri="{FF2B5EF4-FFF2-40B4-BE49-F238E27FC236}">
                  <a16:creationId xmlns:a16="http://schemas.microsoft.com/office/drawing/2014/main" id="{56DC0894-29E2-3743-BC57-1D92B3013F1E}"/>
                </a:ext>
              </a:extLst>
            </p:cNvPr>
            <p:cNvSpPr txBox="1"/>
            <p:nvPr/>
          </p:nvSpPr>
          <p:spPr>
            <a:xfrm>
              <a:off x="2618857" y="824674"/>
              <a:ext cx="4463466" cy="496098"/>
            </a:xfrm>
            <a:prstGeom prst="rect">
              <a:avLst/>
            </a:prstGeom>
            <a:noFill/>
          </p:spPr>
          <p:txBody>
            <a:bodyPr wrap="none" rtlCol="0">
              <a:spAutoFit/>
            </a:bodyPr>
            <a:lstStyle/>
            <a:p>
              <a:r>
                <a:rPr lang="en-US" sz="3200" dirty="0">
                  <a:latin typeface="Calibri" panose="020F0502020204030204" pitchFamily="34" charset="0"/>
                </a:rPr>
                <a:t>Regex length by prog </a:t>
              </a:r>
              <a:r>
                <a:rPr lang="en-US" sz="3200" dirty="0" err="1">
                  <a:latin typeface="Calibri" panose="020F0502020204030204" pitchFamily="34" charset="0"/>
                </a:rPr>
                <a:t>lang</a:t>
              </a:r>
              <a:endParaRPr lang="en-US" sz="3200" dirty="0">
                <a:latin typeface="Calibri" panose="020F0502020204030204" pitchFamily="34" charset="0"/>
              </a:endParaRPr>
            </a:p>
          </p:txBody>
        </p:sp>
        <p:sp>
          <p:nvSpPr>
            <p:cNvPr id="41" name="TextBox 40">
              <a:extLst>
                <a:ext uri="{FF2B5EF4-FFF2-40B4-BE49-F238E27FC236}">
                  <a16:creationId xmlns:a16="http://schemas.microsoft.com/office/drawing/2014/main" id="{A8D31BAE-6F10-DE45-A7DF-4DFCC9B8FADC}"/>
                </a:ext>
              </a:extLst>
            </p:cNvPr>
            <p:cNvSpPr txBox="1"/>
            <p:nvPr/>
          </p:nvSpPr>
          <p:spPr>
            <a:xfrm rot="19421793">
              <a:off x="358754" y="2790090"/>
              <a:ext cx="1319785" cy="496098"/>
            </a:xfrm>
            <a:prstGeom prst="rect">
              <a:avLst/>
            </a:prstGeom>
            <a:noFill/>
          </p:spPr>
          <p:txBody>
            <a:bodyPr wrap="none" rtlCol="0">
              <a:spAutoFit/>
            </a:bodyPr>
            <a:lstStyle/>
            <a:p>
              <a:r>
                <a:rPr lang="en-US" sz="3200" dirty="0">
                  <a:latin typeface="Calibri" panose="020F0502020204030204" pitchFamily="34" charset="0"/>
                </a:rPr>
                <a:t>Length</a:t>
              </a:r>
            </a:p>
          </p:txBody>
        </p:sp>
      </p:grpSp>
      <p:sp>
        <p:nvSpPr>
          <p:cNvPr id="2" name="Title 1">
            <a:extLst>
              <a:ext uri="{FF2B5EF4-FFF2-40B4-BE49-F238E27FC236}">
                <a16:creationId xmlns:a16="http://schemas.microsoft.com/office/drawing/2014/main" id="{D7E5D7F6-E8E7-454A-8419-F2A9CF69E312}"/>
              </a:ext>
            </a:extLst>
          </p:cNvPr>
          <p:cNvSpPr>
            <a:spLocks noGrp="1"/>
          </p:cNvSpPr>
          <p:nvPr>
            <p:ph type="title"/>
          </p:nvPr>
        </p:nvSpPr>
        <p:spPr/>
        <p:txBody>
          <a:bodyPr/>
          <a:lstStyle/>
          <a:p>
            <a:r>
              <a:rPr lang="en-US" b="1" dirty="0"/>
              <a:t>H-EM:</a:t>
            </a:r>
            <a:r>
              <a:rPr lang="en-US" dirty="0"/>
              <a:t> Minimal evidence to reject</a:t>
            </a:r>
          </a:p>
        </p:txBody>
      </p:sp>
      <p:sp>
        <p:nvSpPr>
          <p:cNvPr id="15" name="TextBox 14">
            <a:extLst>
              <a:ext uri="{FF2B5EF4-FFF2-40B4-BE49-F238E27FC236}">
                <a16:creationId xmlns:a16="http://schemas.microsoft.com/office/drawing/2014/main" id="{929A2A8F-14EF-784D-853D-06337F2E2EDC}"/>
              </a:ext>
            </a:extLst>
          </p:cNvPr>
          <p:cNvSpPr txBox="1"/>
          <p:nvPr/>
        </p:nvSpPr>
        <p:spPr>
          <a:xfrm>
            <a:off x="631491" y="6081775"/>
            <a:ext cx="8463599" cy="492955"/>
          </a:xfrm>
          <a:prstGeom prst="rect">
            <a:avLst/>
          </a:prstGeom>
          <a:noFill/>
        </p:spPr>
        <p:txBody>
          <a:bodyPr wrap="none" rtlCol="0">
            <a:spAutoFit/>
          </a:bodyPr>
          <a:lstStyle/>
          <a:p>
            <a:r>
              <a:rPr lang="en-US" sz="3200" dirty="0">
                <a:latin typeface="Calibri" panose="020F0502020204030204" pitchFamily="34" charset="0"/>
              </a:rPr>
              <a:t>“Significant” differences </a:t>
            </a:r>
            <a:r>
              <a:rPr lang="en-US" sz="3200" dirty="0">
                <a:latin typeface="Calibri" panose="020F0502020204030204" pitchFamily="34" charset="0"/>
                <a:sym typeface="Wingdings" pitchFamily="2" charset="2"/>
              </a:rPr>
              <a:t> </a:t>
            </a:r>
            <a:r>
              <a:rPr lang="en-US" sz="3200" b="1" i="1" dirty="0">
                <a:latin typeface="Calibri" panose="020F0502020204030204" pitchFamily="34" charset="0"/>
                <a:sym typeface="Wingdings" pitchFamily="2" charset="2"/>
              </a:rPr>
              <a:t>N</a:t>
            </a:r>
            <a:r>
              <a:rPr lang="en-US" sz="3200" b="1" i="1" dirty="0">
                <a:latin typeface="Calibri" panose="020F0502020204030204" pitchFamily="34" charset="0"/>
              </a:rPr>
              <a:t>egligible effect sizes</a:t>
            </a:r>
          </a:p>
        </p:txBody>
      </p:sp>
      <p:grpSp>
        <p:nvGrpSpPr>
          <p:cNvPr id="36" name="Java group">
            <a:extLst>
              <a:ext uri="{FF2B5EF4-FFF2-40B4-BE49-F238E27FC236}">
                <a16:creationId xmlns:a16="http://schemas.microsoft.com/office/drawing/2014/main" id="{49799131-8694-3542-AA66-11CA6904A664}"/>
              </a:ext>
            </a:extLst>
          </p:cNvPr>
          <p:cNvGrpSpPr/>
          <p:nvPr/>
        </p:nvGrpSpPr>
        <p:grpSpPr>
          <a:xfrm>
            <a:off x="2139043" y="2476037"/>
            <a:ext cx="1747157" cy="2682935"/>
            <a:chOff x="2139043" y="2659212"/>
            <a:chExt cx="1747157" cy="2682935"/>
          </a:xfrm>
        </p:grpSpPr>
        <p:sp>
          <p:nvSpPr>
            <p:cNvPr id="16" name="Rectangle 15">
              <a:extLst>
                <a:ext uri="{FF2B5EF4-FFF2-40B4-BE49-F238E27FC236}">
                  <a16:creationId xmlns:a16="http://schemas.microsoft.com/office/drawing/2014/main" id="{C6046A0A-207B-8C47-AF7A-237855F7B895}"/>
                </a:ext>
              </a:extLst>
            </p:cNvPr>
            <p:cNvSpPr/>
            <p:nvPr/>
          </p:nvSpPr>
          <p:spPr bwMode="auto">
            <a:xfrm>
              <a:off x="2139043" y="2659212"/>
              <a:ext cx="1747157" cy="2682935"/>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cxnSp>
          <p:nvCxnSpPr>
            <p:cNvPr id="18" name="Straight Arrow Connector 17">
              <a:extLst>
                <a:ext uri="{FF2B5EF4-FFF2-40B4-BE49-F238E27FC236}">
                  <a16:creationId xmlns:a16="http://schemas.microsoft.com/office/drawing/2014/main" id="{2E76BA56-5B30-464A-B974-A80BC8415FD2}"/>
                </a:ext>
              </a:extLst>
            </p:cNvPr>
            <p:cNvCxnSpPr>
              <a:cxnSpLocks/>
              <a:stCxn id="22" idx="2"/>
            </p:cNvCxnSpPr>
            <p:nvPr/>
          </p:nvCxnSpPr>
          <p:spPr bwMode="auto">
            <a:xfrm flipH="1">
              <a:off x="2899145" y="3269923"/>
              <a:ext cx="157510" cy="404006"/>
            </a:xfrm>
            <a:prstGeom prst="straightConnector1">
              <a:avLst/>
            </a:prstGeom>
            <a:noFill/>
            <a:ln w="38100"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1CF84F44-0FAD-9B4D-A9B0-E8F9E91A84BD}"/>
                </a:ext>
              </a:extLst>
            </p:cNvPr>
            <p:cNvCxnSpPr>
              <a:cxnSpLocks/>
              <a:stCxn id="22" idx="2"/>
            </p:cNvCxnSpPr>
            <p:nvPr/>
          </p:nvCxnSpPr>
          <p:spPr bwMode="auto">
            <a:xfrm>
              <a:off x="3056655" y="3269923"/>
              <a:ext cx="176402" cy="404006"/>
            </a:xfrm>
            <a:prstGeom prst="straightConnector1">
              <a:avLst/>
            </a:prstGeom>
            <a:noFill/>
            <a:ln w="38100" cap="flat" cmpd="sng" algn="ctr">
              <a:solidFill>
                <a:schemeClr val="tx1"/>
              </a:solidFill>
              <a:prstDash val="solid"/>
              <a:round/>
              <a:headEnd type="none" w="med" len="med"/>
              <a:tailEnd type="triangle"/>
            </a:ln>
            <a:effectLst/>
          </p:spPr>
        </p:cxnSp>
        <p:pic>
          <p:nvPicPr>
            <p:cNvPr id="22" name="Picture 21">
              <a:extLst>
                <a:ext uri="{FF2B5EF4-FFF2-40B4-BE49-F238E27FC236}">
                  <a16:creationId xmlns:a16="http://schemas.microsoft.com/office/drawing/2014/main" id="{1A47125D-2180-7E4F-B1C4-7F89DB294B9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56023" y="2819367"/>
              <a:ext cx="601264" cy="450556"/>
            </a:xfrm>
            <a:prstGeom prst="rect">
              <a:avLst/>
            </a:prstGeom>
          </p:spPr>
        </p:pic>
      </p:grpSp>
      <p:grpSp>
        <p:nvGrpSpPr>
          <p:cNvPr id="37" name="JS group">
            <a:extLst>
              <a:ext uri="{FF2B5EF4-FFF2-40B4-BE49-F238E27FC236}">
                <a16:creationId xmlns:a16="http://schemas.microsoft.com/office/drawing/2014/main" id="{20CE2EF8-4AC9-1F4C-AF42-9B39C889D526}"/>
              </a:ext>
            </a:extLst>
          </p:cNvPr>
          <p:cNvGrpSpPr/>
          <p:nvPr/>
        </p:nvGrpSpPr>
        <p:grpSpPr>
          <a:xfrm>
            <a:off x="4090488" y="2476037"/>
            <a:ext cx="1747157" cy="2682935"/>
            <a:chOff x="4090488" y="2659212"/>
            <a:chExt cx="1747157" cy="2682935"/>
          </a:xfrm>
        </p:grpSpPr>
        <p:sp>
          <p:nvSpPr>
            <p:cNvPr id="25" name="Rectangle 24">
              <a:extLst>
                <a:ext uri="{FF2B5EF4-FFF2-40B4-BE49-F238E27FC236}">
                  <a16:creationId xmlns:a16="http://schemas.microsoft.com/office/drawing/2014/main" id="{58139311-C19D-1543-AC50-41EF83B7C907}"/>
                </a:ext>
              </a:extLst>
            </p:cNvPr>
            <p:cNvSpPr/>
            <p:nvPr/>
          </p:nvSpPr>
          <p:spPr bwMode="auto">
            <a:xfrm>
              <a:off x="4090488" y="2659212"/>
              <a:ext cx="1747157" cy="2682935"/>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cxnSp>
          <p:nvCxnSpPr>
            <p:cNvPr id="26" name="Straight Arrow Connector 25">
              <a:extLst>
                <a:ext uri="{FF2B5EF4-FFF2-40B4-BE49-F238E27FC236}">
                  <a16:creationId xmlns:a16="http://schemas.microsoft.com/office/drawing/2014/main" id="{A8A00113-40C9-8D45-828B-61CABE0A3321}"/>
                </a:ext>
              </a:extLst>
            </p:cNvPr>
            <p:cNvCxnSpPr>
              <a:cxnSpLocks/>
              <a:stCxn id="28" idx="2"/>
            </p:cNvCxnSpPr>
            <p:nvPr/>
          </p:nvCxnSpPr>
          <p:spPr bwMode="auto">
            <a:xfrm flipH="1">
              <a:off x="4850590" y="3269923"/>
              <a:ext cx="157510" cy="404006"/>
            </a:xfrm>
            <a:prstGeom prst="straightConnector1">
              <a:avLst/>
            </a:prstGeom>
            <a:noFill/>
            <a:ln w="38100"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957C331F-330E-E840-BBF5-2288EF642FE6}"/>
                </a:ext>
              </a:extLst>
            </p:cNvPr>
            <p:cNvCxnSpPr>
              <a:cxnSpLocks/>
              <a:stCxn id="28" idx="2"/>
            </p:cNvCxnSpPr>
            <p:nvPr/>
          </p:nvCxnSpPr>
          <p:spPr bwMode="auto">
            <a:xfrm>
              <a:off x="5008100" y="3269923"/>
              <a:ext cx="176402" cy="404006"/>
            </a:xfrm>
            <a:prstGeom prst="straightConnector1">
              <a:avLst/>
            </a:prstGeom>
            <a:noFill/>
            <a:ln w="38100" cap="flat" cmpd="sng" algn="ctr">
              <a:solidFill>
                <a:schemeClr val="tx1"/>
              </a:solidFill>
              <a:prstDash val="solid"/>
              <a:round/>
              <a:headEnd type="none" w="med" len="med"/>
              <a:tailEnd type="triangle"/>
            </a:ln>
            <a:effectLst/>
          </p:spPr>
        </p:cxnSp>
        <p:pic>
          <p:nvPicPr>
            <p:cNvPr id="28" name="Picture 27">
              <a:extLst>
                <a:ext uri="{FF2B5EF4-FFF2-40B4-BE49-F238E27FC236}">
                  <a16:creationId xmlns:a16="http://schemas.microsoft.com/office/drawing/2014/main" id="{5BD2F746-4161-F547-AE9E-940FDEF39204}"/>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foregroundMark x1="60440" y1="8824" x2="31868" y2="10294"/>
                          <a14:foregroundMark x1="17582" y1="83824" x2="52747" y2="83824"/>
                          <a14:foregroundMark x1="35165" y1="89706" x2="62637" y2="89706"/>
                        </a14:backgroundRemoval>
                      </a14:imgEffect>
                    </a14:imgLayer>
                  </a14:imgProps>
                </a:ext>
                <a:ext uri="{28A0092B-C50C-407E-A947-70E740481C1C}">
                  <a14:useLocalDpi xmlns:a14="http://schemas.microsoft.com/office/drawing/2010/main"/>
                </a:ext>
              </a:extLst>
            </a:blip>
            <a:stretch>
              <a:fillRect/>
            </a:stretch>
          </p:blipFill>
          <p:spPr>
            <a:xfrm>
              <a:off x="4707468" y="2819367"/>
              <a:ext cx="601264" cy="450556"/>
            </a:xfrm>
            <a:prstGeom prst="rect">
              <a:avLst/>
            </a:prstGeom>
          </p:spPr>
        </p:pic>
      </p:grpSp>
      <p:grpSp>
        <p:nvGrpSpPr>
          <p:cNvPr id="38" name="Python group">
            <a:extLst>
              <a:ext uri="{FF2B5EF4-FFF2-40B4-BE49-F238E27FC236}">
                <a16:creationId xmlns:a16="http://schemas.microsoft.com/office/drawing/2014/main" id="{982550D7-4CCA-9E48-BDF8-AAEB2A7763FA}"/>
              </a:ext>
            </a:extLst>
          </p:cNvPr>
          <p:cNvGrpSpPr/>
          <p:nvPr/>
        </p:nvGrpSpPr>
        <p:grpSpPr>
          <a:xfrm>
            <a:off x="5992260" y="1320773"/>
            <a:ext cx="1747157" cy="3838200"/>
            <a:chOff x="5992260" y="1503948"/>
            <a:chExt cx="1747157" cy="3838200"/>
          </a:xfrm>
        </p:grpSpPr>
        <p:sp>
          <p:nvSpPr>
            <p:cNvPr id="32" name="Rectangle 31">
              <a:extLst>
                <a:ext uri="{FF2B5EF4-FFF2-40B4-BE49-F238E27FC236}">
                  <a16:creationId xmlns:a16="http://schemas.microsoft.com/office/drawing/2014/main" id="{8CDA8EF6-677F-DF4F-AEA2-B5956DB03DCE}"/>
                </a:ext>
              </a:extLst>
            </p:cNvPr>
            <p:cNvSpPr/>
            <p:nvPr/>
          </p:nvSpPr>
          <p:spPr bwMode="auto">
            <a:xfrm>
              <a:off x="5992260" y="1503948"/>
              <a:ext cx="1747157" cy="3838200"/>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cs typeface="Arial" pitchFamily="34" charset="0"/>
              </a:endParaRPr>
            </a:p>
          </p:txBody>
        </p:sp>
        <p:cxnSp>
          <p:nvCxnSpPr>
            <p:cNvPr id="33" name="Straight Arrow Connector 32">
              <a:extLst>
                <a:ext uri="{FF2B5EF4-FFF2-40B4-BE49-F238E27FC236}">
                  <a16:creationId xmlns:a16="http://schemas.microsoft.com/office/drawing/2014/main" id="{E3865A6A-9BC0-E64D-963E-3873EF05286F}"/>
                </a:ext>
              </a:extLst>
            </p:cNvPr>
            <p:cNvCxnSpPr>
              <a:cxnSpLocks/>
              <a:stCxn id="35" idx="2"/>
            </p:cNvCxnSpPr>
            <p:nvPr/>
          </p:nvCxnSpPr>
          <p:spPr bwMode="auto">
            <a:xfrm flipH="1">
              <a:off x="6703057" y="3044645"/>
              <a:ext cx="157510" cy="404006"/>
            </a:xfrm>
            <a:prstGeom prst="straightConnector1">
              <a:avLst/>
            </a:prstGeom>
            <a:noFill/>
            <a:ln w="38100" cap="flat" cmpd="sng" algn="ctr">
              <a:solidFill>
                <a:schemeClr val="tx1"/>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811DD5F6-4689-1641-B48D-1D3F54E33A50}"/>
                </a:ext>
              </a:extLst>
            </p:cNvPr>
            <p:cNvCxnSpPr>
              <a:cxnSpLocks/>
              <a:stCxn id="35" idx="2"/>
            </p:cNvCxnSpPr>
            <p:nvPr/>
          </p:nvCxnSpPr>
          <p:spPr bwMode="auto">
            <a:xfrm>
              <a:off x="6860567" y="3044645"/>
              <a:ext cx="176402" cy="404006"/>
            </a:xfrm>
            <a:prstGeom prst="straightConnector1">
              <a:avLst/>
            </a:prstGeom>
            <a:noFill/>
            <a:ln w="38100" cap="flat" cmpd="sng" algn="ctr">
              <a:solidFill>
                <a:schemeClr val="tx1"/>
              </a:solidFill>
              <a:prstDash val="solid"/>
              <a:round/>
              <a:headEnd type="none" w="med" len="med"/>
              <a:tailEnd type="triangle"/>
            </a:ln>
            <a:effectLst/>
          </p:spPr>
        </p:cxnSp>
        <p:pic>
          <p:nvPicPr>
            <p:cNvPr id="35" name="Picture 34">
              <a:extLst>
                <a:ext uri="{FF2B5EF4-FFF2-40B4-BE49-F238E27FC236}">
                  <a16:creationId xmlns:a16="http://schemas.microsoft.com/office/drawing/2014/main" id="{FA19EB86-7D53-1F42-9641-301D011E3D82}"/>
                </a:ext>
              </a:extLst>
            </p:cNvPr>
            <p:cNvPicPr>
              <a:picLocks noChangeAspect="1"/>
            </p:cNvPicPr>
            <p:nvPr/>
          </p:nvPicPr>
          <p:blipFill>
            <a:blip r:embed="rId9" cstate="email">
              <a:extLst>
                <a:ext uri="{BEBA8EAE-BF5A-486C-A8C5-ECC9F3942E4B}">
                  <a14:imgProps xmlns:a14="http://schemas.microsoft.com/office/drawing/2010/main">
                    <a14:imgLayer r:embed="rId11">
                      <a14:imgEffect>
                        <a14:backgroundRemoval t="10000" b="90000" l="10000" r="90000">
                          <a14:foregroundMark x1="60440" y1="8824" x2="31868" y2="10294"/>
                          <a14:foregroundMark x1="17582" y1="83824" x2="52747" y2="83824"/>
                          <a14:foregroundMark x1="35165" y1="89706" x2="62637" y2="89706"/>
                        </a14:backgroundRemoval>
                      </a14:imgEffect>
                    </a14:imgLayer>
                  </a14:imgProps>
                </a:ext>
                <a:ext uri="{28A0092B-C50C-407E-A947-70E740481C1C}">
                  <a14:useLocalDpi xmlns:a14="http://schemas.microsoft.com/office/drawing/2010/main"/>
                </a:ext>
              </a:extLst>
            </a:blip>
            <a:stretch>
              <a:fillRect/>
            </a:stretch>
          </p:blipFill>
          <p:spPr>
            <a:xfrm>
              <a:off x="6559935" y="2594089"/>
              <a:ext cx="601264" cy="450556"/>
            </a:xfrm>
            <a:prstGeom prst="rect">
              <a:avLst/>
            </a:prstGeom>
          </p:spPr>
        </p:pic>
      </p:grpSp>
      <p:pic>
        <p:nvPicPr>
          <p:cNvPr id="39" name="Picture 38">
            <a:extLst>
              <a:ext uri="{FF2B5EF4-FFF2-40B4-BE49-F238E27FC236}">
                <a16:creationId xmlns:a16="http://schemas.microsoft.com/office/drawing/2014/main" id="{EB474D02-0B40-874D-9DFF-C688D776113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878148" y="4955636"/>
            <a:ext cx="1258193" cy="1147825"/>
          </a:xfrm>
          <a:prstGeom prst="rect">
            <a:avLst/>
          </a:prstGeom>
        </p:spPr>
      </p:pic>
    </p:spTree>
    <p:extLst>
      <p:ext uri="{BB962C8B-B14F-4D97-AF65-F5344CB8AC3E}">
        <p14:creationId xmlns:p14="http://schemas.microsoft.com/office/powerpoint/2010/main" val="2707654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
  <a:themeElements>
    <a:clrScheme name="Hokie Slides 2">
      <a:dk1>
        <a:sysClr val="windowText" lastClr="000000"/>
      </a:dk1>
      <a:lt1>
        <a:sysClr val="window" lastClr="FFFFFF"/>
      </a:lt1>
      <a:dk2>
        <a:srgbClr val="44546A"/>
      </a:dk2>
      <a:lt2>
        <a:srgbClr val="E7E6E6"/>
      </a:lt2>
      <a:accent1>
        <a:srgbClr val="FF6600"/>
      </a:accent1>
      <a:accent2>
        <a:srgbClr val="FFD9BF"/>
      </a:accent2>
      <a:accent3>
        <a:srgbClr val="660000"/>
      </a:accent3>
      <a:accent4>
        <a:srgbClr val="DEBFBF"/>
      </a:accent4>
      <a:accent5>
        <a:srgbClr val="FFFFFF"/>
      </a:accent5>
      <a:accent6>
        <a:srgbClr val="FFFFFF"/>
      </a:accent6>
      <a:hlink>
        <a:srgbClr val="FFFFFF"/>
      </a:hlink>
      <a:folHlink>
        <a:srgbClr val="FFFFFF"/>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
            <a:schemeClr val="tx1"/>
          </a:buClr>
          <a:buSzPct val="75000"/>
          <a:buFont typeface="Wingdings" pitchFamily="2" charset="2"/>
          <a:buNone/>
          <a:tabLst/>
          <a:defRPr kumimoji="0" sz="16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sz="1800" dirty="0" smtClean="0">
            <a:latin typeface="Calibri" panose="020F0502020204030204" pitchFamily="34" charset="0"/>
          </a:defRPr>
        </a:defPPr>
      </a:lstStyle>
    </a:tx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98976</TotalTime>
  <Words>18843</Words>
  <Application>Microsoft Macintosh PowerPoint</Application>
  <PresentationFormat>On-screen Show (4:3)</PresentationFormat>
  <Paragraphs>2628</Paragraphs>
  <Slides>125</Slides>
  <Notes>102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125</vt:i4>
      </vt:variant>
    </vt:vector>
  </HeadingPairs>
  <TitlesOfParts>
    <vt:vector size="135" baseType="lpstr">
      <vt:lpstr>Arial</vt:lpstr>
      <vt:lpstr>Calibri</vt:lpstr>
      <vt:lpstr>Cambria Math</vt:lpstr>
      <vt:lpstr>Comic Sans MS</vt:lpstr>
      <vt:lpstr>Courier</vt:lpstr>
      <vt:lpstr>Gill Sans MT</vt:lpstr>
      <vt:lpstr>Times</vt:lpstr>
      <vt:lpstr>Times New Roman</vt:lpstr>
      <vt:lpstr>Wingdings</vt:lpstr>
      <vt:lpstr>?</vt:lpstr>
      <vt:lpstr>On the Impact and Defeat of Regular Expression Denial of Service  Jamie Davis Final Defense</vt:lpstr>
      <vt:lpstr>This page left intentionally blank</vt:lpstr>
      <vt:lpstr>This page left intentionally blank</vt:lpstr>
      <vt:lpstr>On the Impact and Defeat of Regular Expression Denial of Service  Jamie Davis Final Defense</vt:lpstr>
      <vt:lpstr>PowerPoint Presentation</vt:lpstr>
      <vt:lpstr>PowerPoint Presentation</vt:lpstr>
      <vt:lpstr>Regexes 101</vt:lpstr>
      <vt:lpstr>How software engineers use regexes: \S+ @ \S+ \. \S+</vt:lpstr>
      <vt:lpstr>How most regex engines work</vt:lpstr>
      <vt:lpstr>Ambiguity can lead to super-linear worst-case behavior</vt:lpstr>
      <vt:lpstr>Stack Overflow Outage – July 2016</vt:lpstr>
      <vt:lpstr>Regular Expression Denial of Service (ReDoS)</vt:lpstr>
      <vt:lpstr>Anecdotes of ReDoS in the wild (non-malicious)</vt:lpstr>
      <vt:lpstr>State of the art: What we know about ReDoS</vt:lpstr>
      <vt:lpstr>PowerPoint Presentation</vt:lpstr>
      <vt:lpstr>Impact of ReDoS – Study design</vt:lpstr>
      <vt:lpstr>Ecosystem scale – Methodology</vt:lpstr>
      <vt:lpstr>Problematically ambiguous regexes are common</vt:lpstr>
      <vt:lpstr>ReDoS regexes occur in Prominent Places</vt:lpstr>
      <vt:lpstr>Impact of ReDoS – Study design</vt:lpstr>
      <vt:lpstr>Do these findings generalize, or are they biased?</vt:lpstr>
      <vt:lpstr>One potential bias – Programming language</vt:lpstr>
      <vt:lpstr>Generalizability – Experimental design</vt:lpstr>
      <vt:lpstr>Generalizability – Results</vt:lpstr>
      <vt:lpstr>Impact of ReDoS – Study design</vt:lpstr>
      <vt:lpstr>Experimental design</vt:lpstr>
      <vt:lpstr>Slow, Medium (!), and Fast tiers</vt:lpstr>
      <vt:lpstr>Impact of ReDoS – Summary of findings</vt:lpstr>
      <vt:lpstr>PowerPoint Presentation</vt:lpstr>
      <vt:lpstr>PowerPoint Presentation</vt:lpstr>
      <vt:lpstr>Defeating ReDoS: The solution space</vt:lpstr>
      <vt:lpstr>Solution 1: Safeguards</vt:lpstr>
      <vt:lpstr>Resource caps – Effectiveness and adoption</vt:lpstr>
      <vt:lpstr>Resource caps – Experimental results</vt:lpstr>
      <vt:lpstr>Resource caps – First-Class Timeouts</vt:lpstr>
      <vt:lpstr>Prototype behavior</vt:lpstr>
      <vt:lpstr>Prototype behavior</vt:lpstr>
      <vt:lpstr>Defeating ReDoS: The solution space</vt:lpstr>
      <vt:lpstr>Solution 2: Change the regex</vt:lpstr>
      <vt:lpstr>Fix preferences and correctness issues</vt:lpstr>
      <vt:lpstr>Defeating ReDoS: The solution space</vt:lpstr>
      <vt:lpstr>Solution 3: Substitute the regex engine</vt:lpstr>
      <vt:lpstr>Compatibility of Regex Dialects – Methodology</vt:lpstr>
      <vt:lpstr>Compatibility of Regex Dialects – Summary</vt:lpstr>
      <vt:lpstr>Compatibility of Regex Dialects – Characterization</vt:lpstr>
      <vt:lpstr>Defeating ReDoS: The solution space</vt:lpstr>
      <vt:lpstr>Solution 4: Speed up the regex engine</vt:lpstr>
      <vt:lpstr>Approach: Full memoization</vt:lpstr>
      <vt:lpstr>Prototype – Time cost of full memoization</vt:lpstr>
      <vt:lpstr>Reducing space costs via selective memoization</vt:lpstr>
      <vt:lpstr>Efficiently storing the memo table: Full table</vt:lpstr>
      <vt:lpstr>Efficiently storing the memo table: Negative table</vt:lpstr>
      <vt:lpstr>Efficiently storing the memo table: Run-Length Enc.</vt:lpstr>
      <vt:lpstr>Selection scheme + RLE = constant space costs</vt:lpstr>
      <vt:lpstr>PowerPoint Presentation</vt:lpstr>
      <vt:lpstr>PowerPoint Presentation</vt:lpstr>
      <vt:lpstr>Recommendations and future work</vt:lpstr>
      <vt:lpstr>PowerPoint Presentation</vt:lpstr>
      <vt:lpstr>PowerPoint Presentation</vt:lpstr>
      <vt:lpstr>Bonus slides</vt:lpstr>
      <vt:lpstr>Personal motivation</vt:lpstr>
      <vt:lpstr>PowerPoint Presentation</vt:lpstr>
      <vt:lpstr>Background</vt:lpstr>
      <vt:lpstr>What is a regex?</vt:lpstr>
      <vt:lpstr>What do software engineers use them for?</vt:lpstr>
      <vt:lpstr>Regexes 101</vt:lpstr>
      <vt:lpstr>Real regex examples mined from GitHub</vt:lpstr>
      <vt:lpstr>Regexes can be ambiguous – \S+ @ \S+ \. \S+ and “@@@@.@”</vt:lpstr>
      <vt:lpstr>Perl’s regex engine: Original copyright 1986</vt:lpstr>
      <vt:lpstr>CloudFlare Outage – July 2019</vt:lpstr>
      <vt:lpstr>Denial of Service via Algorithmic Complexity</vt:lpstr>
      <vt:lpstr>Regular Expression Denial of Service (ReDoS)</vt:lpstr>
      <vt:lpstr>Impact</vt:lpstr>
      <vt:lpstr>Why modules?</vt:lpstr>
      <vt:lpstr>Why not applications?</vt:lpstr>
      <vt:lpstr>Impact  FSE’18 measurements</vt:lpstr>
      <vt:lpstr>ReDoS @ JavaScript: 10% of npm vulnerabilities</vt:lpstr>
      <vt:lpstr>PowerPoint Presentation</vt:lpstr>
      <vt:lpstr>Super-linear regexes are Usually Quadratic</vt:lpstr>
      <vt:lpstr>(ReDoS) Regexes Are Hard to Understand</vt:lpstr>
      <vt:lpstr>Methodology</vt:lpstr>
      <vt:lpstr>Fix Strategies For RedoS Regexes</vt:lpstr>
      <vt:lpstr>Fix strategies and correctness</vt:lpstr>
      <vt:lpstr>Impact  Generalizability</vt:lpstr>
      <vt:lpstr>Generalizability concerns in prior work</vt:lpstr>
      <vt:lpstr>What’s a regex corpus, and why do I want one?</vt:lpstr>
      <vt:lpstr>How have researchers built regex corpuses?</vt:lpstr>
      <vt:lpstr>Experimental design</vt:lpstr>
      <vt:lpstr>Regex collection methodology (125K regexes)</vt:lpstr>
      <vt:lpstr>Regex metrics</vt:lpstr>
      <vt:lpstr>Within a Prog. Lang., the two competing regex extraction methodologies yield indistinguishable regex corpuses</vt:lpstr>
      <vt:lpstr>Potential bias #2: Extraction methodology</vt:lpstr>
      <vt:lpstr>Generalizability hypotheses</vt:lpstr>
      <vt:lpstr>Representative results (all charts look like this)</vt:lpstr>
      <vt:lpstr>Experimental methodology</vt:lpstr>
      <vt:lpstr>Regex corpus</vt:lpstr>
      <vt:lpstr>PowerPoint Presentation</vt:lpstr>
      <vt:lpstr>Findings</vt:lpstr>
      <vt:lpstr>H-EM: Minimal evidence to reject</vt:lpstr>
      <vt:lpstr>H-PL: Difference #1:      &lt;        </vt:lpstr>
      <vt:lpstr>PowerPoint Presentation</vt:lpstr>
      <vt:lpstr>Highlighting two limitations of this research</vt:lpstr>
      <vt:lpstr>Impact  Qualitative findings</vt:lpstr>
      <vt:lpstr>158 Respondents: “We re-use regexes across languages”</vt:lpstr>
      <vt:lpstr>Survey methodology and respondents</vt:lpstr>
      <vt:lpstr>Respondents re-use regexes across languages</vt:lpstr>
      <vt:lpstr>Many engineers do not know about ReDoS</vt:lpstr>
      <vt:lpstr>“Complex” regex re-use by module</vt:lpstr>
      <vt:lpstr>The regex development process </vt:lpstr>
      <vt:lpstr>Defeat</vt:lpstr>
      <vt:lpstr>Defeat  Refactor regex</vt:lpstr>
      <vt:lpstr>Heuristics Used in Practice</vt:lpstr>
      <vt:lpstr>Few false negatives</vt:lpstr>
      <vt:lpstr>Bringing Research to Practice</vt:lpstr>
      <vt:lpstr>Defeat  Faster regex engine via substitution</vt:lpstr>
      <vt:lpstr>What-if experiments using regex testers</vt:lpstr>
      <vt:lpstr>Language versions used in experiments</vt:lpstr>
      <vt:lpstr>Some sample results of semantic differences</vt:lpstr>
      <vt:lpstr>Summarized in heatmaps</vt:lpstr>
      <vt:lpstr>Defeat  Selective memoization</vt:lpstr>
      <vt:lpstr>Avoiding REDOS when your PL has a Spencer engine</vt:lpstr>
      <vt:lpstr>What are the available regex features? (PCRE2)</vt:lpstr>
      <vt:lpstr>What time complexities are currently offered?</vt:lpstr>
      <vt:lpstr>What regex features do practitioners need?</vt:lpstr>
      <vt:lpstr>The benefits of selective memoization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satish</dc:creator>
  <cp:lastModifiedBy>Davis, James</cp:lastModifiedBy>
  <cp:revision>13583</cp:revision>
  <cp:lastPrinted>2017-03-23T19:36:43Z</cp:lastPrinted>
  <dcterms:created xsi:type="dcterms:W3CDTF">2001-10-15T19:44:22Z</dcterms:created>
  <dcterms:modified xsi:type="dcterms:W3CDTF">2020-05-01T16:15:23Z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t-jadav@microsoft.com</vt:lpwstr>
  </property>
  <property fmtid="{D5CDD505-2E9C-101B-9397-08002B2CF9AE}" pid="5" name="MSIP_Label_f42aa342-8706-4288-bd11-ebb85995028c_SetDate">
    <vt:lpwstr>2019-07-20T03:25:42.4265792Z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093dacdf-d54a-49e8-8481-37d7c05b14f9</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