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48"/>
  </p:notesMasterIdLst>
  <p:handoutMasterIdLst>
    <p:handoutMasterId r:id="rId49"/>
  </p:handoutMasterIdLst>
  <p:sldIdLst>
    <p:sldId id="830" r:id="rId2"/>
    <p:sldId id="1068" r:id="rId3"/>
    <p:sldId id="1034" r:id="rId4"/>
    <p:sldId id="1117" r:id="rId5"/>
    <p:sldId id="1112" r:id="rId6"/>
    <p:sldId id="1041" r:id="rId7"/>
    <p:sldId id="1116" r:id="rId8"/>
    <p:sldId id="1043" r:id="rId9"/>
    <p:sldId id="1102" r:id="rId10"/>
    <p:sldId id="1103" r:id="rId11"/>
    <p:sldId id="1092" r:id="rId12"/>
    <p:sldId id="1046" r:id="rId13"/>
    <p:sldId id="1097" r:id="rId14"/>
    <p:sldId id="1123" r:id="rId15"/>
    <p:sldId id="1093" r:id="rId16"/>
    <p:sldId id="1114" r:id="rId17"/>
    <p:sldId id="1108" r:id="rId18"/>
    <p:sldId id="1121" r:id="rId19"/>
    <p:sldId id="1105" r:id="rId20"/>
    <p:sldId id="1126" r:id="rId21"/>
    <p:sldId id="1107" r:id="rId22"/>
    <p:sldId id="1127" r:id="rId23"/>
    <p:sldId id="1019" r:id="rId24"/>
    <p:sldId id="295" r:id="rId25"/>
    <p:sldId id="1054" r:id="rId26"/>
    <p:sldId id="1058" r:id="rId27"/>
    <p:sldId id="1075" r:id="rId28"/>
    <p:sldId id="1076" r:id="rId29"/>
    <p:sldId id="1096" r:id="rId30"/>
    <p:sldId id="1099" r:id="rId31"/>
    <p:sldId id="1100" r:id="rId32"/>
    <p:sldId id="1101" r:id="rId33"/>
    <p:sldId id="1109" r:id="rId34"/>
    <p:sldId id="1110" r:id="rId35"/>
    <p:sldId id="1111" r:id="rId36"/>
    <p:sldId id="1113" r:id="rId37"/>
    <p:sldId id="1119" r:id="rId38"/>
    <p:sldId id="1115" r:id="rId39"/>
    <p:sldId id="1120" r:id="rId40"/>
    <p:sldId id="1122" r:id="rId41"/>
    <p:sldId id="1124" r:id="rId42"/>
    <p:sldId id="1125" r:id="rId43"/>
    <p:sldId id="1128" r:id="rId44"/>
    <p:sldId id="1129" r:id="rId45"/>
    <p:sldId id="1130" r:id="rId46"/>
    <p:sldId id="1131" r:id="rId47"/>
  </p:sldIdLst>
  <p:sldSz cx="9144000" cy="6858000" type="screen4x3"/>
  <p:notesSz cx="6794500" cy="9931400"/>
  <p:defaultTextStyle>
    <a:defPPr>
      <a:defRPr lang="en-US"/>
    </a:defPPr>
    <a:lvl1pPr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1pPr>
    <a:lvl2pPr marL="4572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2pPr>
    <a:lvl3pPr marL="9144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3pPr>
    <a:lvl4pPr marL="13716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4pPr>
    <a:lvl5pPr marL="18288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5pPr>
    <a:lvl6pPr marL="2286000" algn="l" defTabSz="914400" rtl="0" eaLnBrk="1" latinLnBrk="1" hangingPunct="1">
      <a:defRPr sz="1600" kern="1200">
        <a:solidFill>
          <a:schemeClr val="tx1"/>
        </a:solidFill>
        <a:latin typeface="Arial" pitchFamily="34" charset="0"/>
        <a:ea typeface="+mn-ea"/>
        <a:cs typeface="Arial" pitchFamily="34" charset="0"/>
      </a:defRPr>
    </a:lvl6pPr>
    <a:lvl7pPr marL="2743200" algn="l" defTabSz="914400" rtl="0" eaLnBrk="1" latinLnBrk="1" hangingPunct="1">
      <a:defRPr sz="1600" kern="1200">
        <a:solidFill>
          <a:schemeClr val="tx1"/>
        </a:solidFill>
        <a:latin typeface="Arial" pitchFamily="34" charset="0"/>
        <a:ea typeface="+mn-ea"/>
        <a:cs typeface="Arial" pitchFamily="34" charset="0"/>
      </a:defRPr>
    </a:lvl7pPr>
    <a:lvl8pPr marL="3200400" algn="l" defTabSz="914400" rtl="0" eaLnBrk="1" latinLnBrk="1" hangingPunct="1">
      <a:defRPr sz="1600" kern="1200">
        <a:solidFill>
          <a:schemeClr val="tx1"/>
        </a:solidFill>
        <a:latin typeface="Arial" pitchFamily="34" charset="0"/>
        <a:ea typeface="+mn-ea"/>
        <a:cs typeface="Arial" pitchFamily="34" charset="0"/>
      </a:defRPr>
    </a:lvl8pPr>
    <a:lvl9pPr marL="3657600" algn="l" defTabSz="914400" rtl="0" eaLnBrk="1" latinLnBrk="1" hangingPunct="1">
      <a:defRPr sz="16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792"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3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ie Davis" initials="JD" lastIdx="3" clrIdx="0">
    <p:extLst>
      <p:ext uri="{19B8F6BF-5375-455C-9EA6-DF929625EA0E}">
        <p15:presenceInfo xmlns:p15="http://schemas.microsoft.com/office/powerpoint/2012/main" userId="c00031561e964d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2728"/>
    <a:srgbClr val="000000"/>
    <a:srgbClr val="008F00"/>
    <a:srgbClr val="B9CDE5"/>
    <a:srgbClr val="92D050"/>
    <a:srgbClr val="2C2BFA"/>
    <a:srgbClr val="EAEEF4"/>
    <a:srgbClr val="F9CC65"/>
    <a:srgbClr val="FFCC66"/>
    <a:srgbClr val="5A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보통 스타일 3 - 강조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12" autoAdjust="0"/>
    <p:restoredTop sz="67075" autoAdjust="0"/>
  </p:normalViewPr>
  <p:slideViewPr>
    <p:cSldViewPr snapToGrid="0">
      <p:cViewPr varScale="1">
        <p:scale>
          <a:sx n="83" d="100"/>
          <a:sy n="83" d="100"/>
        </p:scale>
        <p:origin x="2128" y="200"/>
      </p:cViewPr>
      <p:guideLst>
        <p:guide orient="horz" pos="792"/>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91" d="100"/>
          <a:sy n="91" d="100"/>
        </p:scale>
        <p:origin x="3832" y="200"/>
      </p:cViewPr>
      <p:guideLst>
        <p:guide orient="horz" pos="3127"/>
        <p:guide pos="213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Users\jamie\Dropbox\Grad%20School\Conferences\ESEC-FSE%202018\Presentation%20materials\Vuln%20curv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jamie\Dropbox\Grad%20School\Conferences\ESEC-FSE%202018\Presentation%20materials\Vuln%20curve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Exponential</c:v>
                </c:pt>
              </c:strCache>
            </c:strRef>
          </c:tx>
          <c:spPr>
            <a:ln w="63500" cap="rnd">
              <a:solidFill>
                <a:schemeClr val="accent1"/>
              </a:solidFill>
              <a:round/>
            </a:ln>
            <a:effectLst/>
          </c:spPr>
          <c:marker>
            <c:symbol val="none"/>
          </c:marker>
          <c:yVal>
            <c:numRef>
              <c:f>Sheet1!$B$2:$B$11</c:f>
              <c:numCache>
                <c:formatCode>General</c:formatCode>
                <c:ptCount val="10"/>
                <c:pt idx="0">
                  <c:v>2</c:v>
                </c:pt>
                <c:pt idx="1">
                  <c:v>4</c:v>
                </c:pt>
                <c:pt idx="2">
                  <c:v>8</c:v>
                </c:pt>
                <c:pt idx="3">
                  <c:v>16</c:v>
                </c:pt>
                <c:pt idx="4">
                  <c:v>32</c:v>
                </c:pt>
                <c:pt idx="5">
                  <c:v>64</c:v>
                </c:pt>
                <c:pt idx="6">
                  <c:v>128</c:v>
                </c:pt>
                <c:pt idx="7">
                  <c:v>256</c:v>
                </c:pt>
                <c:pt idx="8">
                  <c:v>512</c:v>
                </c:pt>
                <c:pt idx="9">
                  <c:v>1024</c:v>
                </c:pt>
              </c:numCache>
            </c:numRef>
          </c:yVal>
          <c:smooth val="0"/>
          <c:extLst>
            <c:ext xmlns:c16="http://schemas.microsoft.com/office/drawing/2014/chart" uri="{C3380CC4-5D6E-409C-BE32-E72D297353CC}">
              <c16:uniqueId val="{00000000-615C-AA4D-B4C9-0ADD9D13D358}"/>
            </c:ext>
          </c:extLst>
        </c:ser>
        <c:ser>
          <c:idx val="1"/>
          <c:order val="1"/>
          <c:tx>
            <c:strRef>
              <c:f>Sheet1!$C$1</c:f>
              <c:strCache>
                <c:ptCount val="1"/>
                <c:pt idx="0">
                  <c:v>Quadratic</c:v>
                </c:pt>
              </c:strCache>
            </c:strRef>
          </c:tx>
          <c:spPr>
            <a:ln w="63500" cap="rnd">
              <a:solidFill>
                <a:schemeClr val="accent3"/>
              </a:solidFill>
              <a:round/>
            </a:ln>
            <a:effectLst/>
          </c:spPr>
          <c:marker>
            <c:symbol val="none"/>
          </c:marker>
          <c:yVal>
            <c:numRef>
              <c:f>Sheet1!$C$2:$C$31</c:f>
              <c:numCache>
                <c:formatCode>General</c:formatCode>
                <c:ptCount val="30"/>
                <c:pt idx="0">
                  <c:v>1</c:v>
                </c:pt>
                <c:pt idx="1">
                  <c:v>4</c:v>
                </c:pt>
                <c:pt idx="2">
                  <c:v>9</c:v>
                </c:pt>
                <c:pt idx="3">
                  <c:v>16</c:v>
                </c:pt>
                <c:pt idx="4">
                  <c:v>25</c:v>
                </c:pt>
                <c:pt idx="5">
                  <c:v>36</c:v>
                </c:pt>
                <c:pt idx="6">
                  <c:v>49</c:v>
                </c:pt>
                <c:pt idx="7">
                  <c:v>64</c:v>
                </c:pt>
                <c:pt idx="8">
                  <c:v>81</c:v>
                </c:pt>
                <c:pt idx="9">
                  <c:v>100</c:v>
                </c:pt>
                <c:pt idx="10">
                  <c:v>121</c:v>
                </c:pt>
                <c:pt idx="11">
                  <c:v>144</c:v>
                </c:pt>
                <c:pt idx="12">
                  <c:v>169</c:v>
                </c:pt>
                <c:pt idx="13">
                  <c:v>196</c:v>
                </c:pt>
                <c:pt idx="14">
                  <c:v>225</c:v>
                </c:pt>
                <c:pt idx="15">
                  <c:v>256</c:v>
                </c:pt>
                <c:pt idx="16">
                  <c:v>289</c:v>
                </c:pt>
                <c:pt idx="17">
                  <c:v>324</c:v>
                </c:pt>
                <c:pt idx="18">
                  <c:v>361</c:v>
                </c:pt>
                <c:pt idx="19">
                  <c:v>400</c:v>
                </c:pt>
                <c:pt idx="20">
                  <c:v>441</c:v>
                </c:pt>
                <c:pt idx="21">
                  <c:v>484</c:v>
                </c:pt>
                <c:pt idx="22">
                  <c:v>529</c:v>
                </c:pt>
                <c:pt idx="23">
                  <c:v>576</c:v>
                </c:pt>
                <c:pt idx="24">
                  <c:v>625</c:v>
                </c:pt>
                <c:pt idx="25">
                  <c:v>676</c:v>
                </c:pt>
                <c:pt idx="26">
                  <c:v>729</c:v>
                </c:pt>
                <c:pt idx="27">
                  <c:v>784</c:v>
                </c:pt>
                <c:pt idx="28">
                  <c:v>841</c:v>
                </c:pt>
                <c:pt idx="29">
                  <c:v>900</c:v>
                </c:pt>
              </c:numCache>
            </c:numRef>
          </c:yVal>
          <c:smooth val="0"/>
          <c:extLst>
            <c:ext xmlns:c16="http://schemas.microsoft.com/office/drawing/2014/chart" uri="{C3380CC4-5D6E-409C-BE32-E72D297353CC}">
              <c16:uniqueId val="{00000001-615C-AA4D-B4C9-0ADD9D13D358}"/>
            </c:ext>
          </c:extLst>
        </c:ser>
        <c:ser>
          <c:idx val="2"/>
          <c:order val="2"/>
          <c:tx>
            <c:strRef>
              <c:f>Sheet1!$D$1</c:f>
              <c:strCache>
                <c:ptCount val="1"/>
                <c:pt idx="0">
                  <c:v>Linear</c:v>
                </c:pt>
              </c:strCache>
            </c:strRef>
          </c:tx>
          <c:spPr>
            <a:ln w="63500" cap="rnd">
              <a:solidFill>
                <a:srgbClr val="7030A0"/>
              </a:solidFill>
              <a:round/>
            </a:ln>
            <a:effectLst/>
          </c:spPr>
          <c:marker>
            <c:symbol val="none"/>
          </c:marker>
          <c:yVal>
            <c:numRef>
              <c:f>Sheet1!$D$2:$D$31</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yVal>
          <c:smooth val="0"/>
          <c:extLst>
            <c:ext xmlns:c16="http://schemas.microsoft.com/office/drawing/2014/chart" uri="{C3380CC4-5D6E-409C-BE32-E72D297353CC}">
              <c16:uniqueId val="{00000002-615C-AA4D-B4C9-0ADD9D13D358}"/>
            </c:ext>
          </c:extLst>
        </c:ser>
        <c:dLbls>
          <c:showLegendKey val="0"/>
          <c:showVal val="0"/>
          <c:showCatName val="0"/>
          <c:showSerName val="0"/>
          <c:showPercent val="0"/>
          <c:showBubbleSize val="0"/>
        </c:dLbls>
        <c:axId val="1717407679"/>
        <c:axId val="1809949391"/>
      </c:scatterChart>
      <c:valAx>
        <c:axId val="1717407679"/>
        <c:scaling>
          <c:orientation val="minMax"/>
        </c:scaling>
        <c:delete val="0"/>
        <c:axPos val="b"/>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09949391"/>
        <c:crosses val="autoZero"/>
        <c:crossBetween val="midCat"/>
      </c:valAx>
      <c:valAx>
        <c:axId val="1809949391"/>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740767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Exponential</c:v>
                </c:pt>
              </c:strCache>
            </c:strRef>
          </c:tx>
          <c:spPr>
            <a:ln w="63500" cap="rnd">
              <a:solidFill>
                <a:schemeClr val="accent1"/>
              </a:solidFill>
              <a:round/>
            </a:ln>
            <a:effectLst/>
          </c:spPr>
          <c:marker>
            <c:symbol val="none"/>
          </c:marker>
          <c:yVal>
            <c:numRef>
              <c:f>Sheet1!$B$2:$B$11</c:f>
              <c:numCache>
                <c:formatCode>General</c:formatCode>
                <c:ptCount val="10"/>
                <c:pt idx="0">
                  <c:v>2</c:v>
                </c:pt>
                <c:pt idx="1">
                  <c:v>4</c:v>
                </c:pt>
                <c:pt idx="2">
                  <c:v>8</c:v>
                </c:pt>
                <c:pt idx="3">
                  <c:v>16</c:v>
                </c:pt>
                <c:pt idx="4">
                  <c:v>32</c:v>
                </c:pt>
                <c:pt idx="5">
                  <c:v>64</c:v>
                </c:pt>
                <c:pt idx="6">
                  <c:v>128</c:v>
                </c:pt>
                <c:pt idx="7">
                  <c:v>256</c:v>
                </c:pt>
                <c:pt idx="8">
                  <c:v>512</c:v>
                </c:pt>
                <c:pt idx="9">
                  <c:v>1024</c:v>
                </c:pt>
              </c:numCache>
            </c:numRef>
          </c:yVal>
          <c:smooth val="0"/>
          <c:extLst>
            <c:ext xmlns:c16="http://schemas.microsoft.com/office/drawing/2014/chart" uri="{C3380CC4-5D6E-409C-BE32-E72D297353CC}">
              <c16:uniqueId val="{00000000-615C-AA4D-B4C9-0ADD9D13D358}"/>
            </c:ext>
          </c:extLst>
        </c:ser>
        <c:ser>
          <c:idx val="1"/>
          <c:order val="1"/>
          <c:tx>
            <c:strRef>
              <c:f>Sheet1!$C$1</c:f>
              <c:strCache>
                <c:ptCount val="1"/>
                <c:pt idx="0">
                  <c:v>Quadratic</c:v>
                </c:pt>
              </c:strCache>
            </c:strRef>
          </c:tx>
          <c:spPr>
            <a:ln w="63500" cap="rnd">
              <a:solidFill>
                <a:schemeClr val="accent3"/>
              </a:solidFill>
              <a:round/>
            </a:ln>
            <a:effectLst/>
          </c:spPr>
          <c:marker>
            <c:symbol val="none"/>
          </c:marker>
          <c:yVal>
            <c:numRef>
              <c:f>Sheet1!$C$2:$C$31</c:f>
              <c:numCache>
                <c:formatCode>General</c:formatCode>
                <c:ptCount val="30"/>
                <c:pt idx="0">
                  <c:v>1</c:v>
                </c:pt>
                <c:pt idx="1">
                  <c:v>4</c:v>
                </c:pt>
                <c:pt idx="2">
                  <c:v>9</c:v>
                </c:pt>
                <c:pt idx="3">
                  <c:v>16</c:v>
                </c:pt>
                <c:pt idx="4">
                  <c:v>25</c:v>
                </c:pt>
                <c:pt idx="5">
                  <c:v>36</c:v>
                </c:pt>
                <c:pt idx="6">
                  <c:v>49</c:v>
                </c:pt>
                <c:pt idx="7">
                  <c:v>64</c:v>
                </c:pt>
                <c:pt idx="8">
                  <c:v>81</c:v>
                </c:pt>
                <c:pt idx="9">
                  <c:v>100</c:v>
                </c:pt>
                <c:pt idx="10">
                  <c:v>121</c:v>
                </c:pt>
                <c:pt idx="11">
                  <c:v>144</c:v>
                </c:pt>
                <c:pt idx="12">
                  <c:v>169</c:v>
                </c:pt>
                <c:pt idx="13">
                  <c:v>196</c:v>
                </c:pt>
                <c:pt idx="14">
                  <c:v>225</c:v>
                </c:pt>
                <c:pt idx="15">
                  <c:v>256</c:v>
                </c:pt>
                <c:pt idx="16">
                  <c:v>289</c:v>
                </c:pt>
                <c:pt idx="17">
                  <c:v>324</c:v>
                </c:pt>
                <c:pt idx="18">
                  <c:v>361</c:v>
                </c:pt>
                <c:pt idx="19">
                  <c:v>400</c:v>
                </c:pt>
                <c:pt idx="20">
                  <c:v>441</c:v>
                </c:pt>
                <c:pt idx="21">
                  <c:v>484</c:v>
                </c:pt>
                <c:pt idx="22">
                  <c:v>529</c:v>
                </c:pt>
                <c:pt idx="23">
                  <c:v>576</c:v>
                </c:pt>
                <c:pt idx="24">
                  <c:v>625</c:v>
                </c:pt>
                <c:pt idx="25">
                  <c:v>676</c:v>
                </c:pt>
                <c:pt idx="26">
                  <c:v>729</c:v>
                </c:pt>
                <c:pt idx="27">
                  <c:v>784</c:v>
                </c:pt>
                <c:pt idx="28">
                  <c:v>841</c:v>
                </c:pt>
                <c:pt idx="29">
                  <c:v>900</c:v>
                </c:pt>
              </c:numCache>
            </c:numRef>
          </c:yVal>
          <c:smooth val="0"/>
          <c:extLst>
            <c:ext xmlns:c16="http://schemas.microsoft.com/office/drawing/2014/chart" uri="{C3380CC4-5D6E-409C-BE32-E72D297353CC}">
              <c16:uniqueId val="{00000001-615C-AA4D-B4C9-0ADD9D13D358}"/>
            </c:ext>
          </c:extLst>
        </c:ser>
        <c:ser>
          <c:idx val="2"/>
          <c:order val="2"/>
          <c:tx>
            <c:strRef>
              <c:f>Sheet1!$D$1</c:f>
              <c:strCache>
                <c:ptCount val="1"/>
                <c:pt idx="0">
                  <c:v>Linear</c:v>
                </c:pt>
              </c:strCache>
            </c:strRef>
          </c:tx>
          <c:spPr>
            <a:ln w="63500" cap="rnd">
              <a:solidFill>
                <a:srgbClr val="7030A0"/>
              </a:solidFill>
              <a:round/>
            </a:ln>
            <a:effectLst/>
          </c:spPr>
          <c:marker>
            <c:symbol val="none"/>
          </c:marker>
          <c:yVal>
            <c:numRef>
              <c:f>Sheet1!$D$2:$D$31</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yVal>
          <c:smooth val="0"/>
          <c:extLst>
            <c:ext xmlns:c16="http://schemas.microsoft.com/office/drawing/2014/chart" uri="{C3380CC4-5D6E-409C-BE32-E72D297353CC}">
              <c16:uniqueId val="{00000002-615C-AA4D-B4C9-0ADD9D13D358}"/>
            </c:ext>
          </c:extLst>
        </c:ser>
        <c:dLbls>
          <c:showLegendKey val="0"/>
          <c:showVal val="0"/>
          <c:showCatName val="0"/>
          <c:showSerName val="0"/>
          <c:showPercent val="0"/>
          <c:showBubbleSize val="0"/>
        </c:dLbls>
        <c:axId val="1717407679"/>
        <c:axId val="1809949391"/>
      </c:scatterChart>
      <c:valAx>
        <c:axId val="1717407679"/>
        <c:scaling>
          <c:orientation val="minMax"/>
        </c:scaling>
        <c:delete val="0"/>
        <c:axPos val="b"/>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09949391"/>
        <c:crosses val="autoZero"/>
        <c:crossBetween val="midCat"/>
      </c:valAx>
      <c:valAx>
        <c:axId val="1809949391"/>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740767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2" y="3"/>
            <a:ext cx="2943983" cy="495569"/>
          </a:xfrm>
          <a:prstGeom prst="rect">
            <a:avLst/>
          </a:prstGeom>
          <a:noFill/>
          <a:ln w="9525">
            <a:noFill/>
            <a:miter lim="800000"/>
            <a:headEnd/>
            <a:tailEnd/>
          </a:ln>
          <a:effectLst/>
        </p:spPr>
        <p:txBody>
          <a:bodyPr vert="horz" wrap="square" lIns="92284" tIns="46143" rIns="92284" bIns="46143" numCol="1" anchor="t" anchorCtr="0" compatLnSpc="1">
            <a:prstTxWarp prst="textNoShape">
              <a:avLst/>
            </a:prstTxWarp>
          </a:bodyPr>
          <a:lstStyle>
            <a:lvl1pPr defTabSz="923064">
              <a:lnSpc>
                <a:spcPct val="100000"/>
              </a:lnSpc>
              <a:spcBef>
                <a:spcPct val="0"/>
              </a:spcBef>
              <a:buClrTx/>
              <a:buSzTx/>
              <a:buFontTx/>
              <a:buNone/>
              <a:defRPr sz="1200">
                <a:latin typeface="Times New Roman" pitchFamily="18" charset="0"/>
                <a:ea typeface="굴림" pitchFamily="50" charset="-127"/>
              </a:defRPr>
            </a:lvl1pPr>
          </a:lstStyle>
          <a:p>
            <a:endParaRPr lang="en-US" altLang="ko-KR"/>
          </a:p>
        </p:txBody>
      </p:sp>
      <p:sp>
        <p:nvSpPr>
          <p:cNvPr id="77827" name="Rectangle 3"/>
          <p:cNvSpPr>
            <a:spLocks noGrp="1" noChangeArrowheads="1"/>
          </p:cNvSpPr>
          <p:nvPr>
            <p:ph type="dt" sz="quarter" idx="1"/>
          </p:nvPr>
        </p:nvSpPr>
        <p:spPr bwMode="auto">
          <a:xfrm>
            <a:off x="3850520" y="3"/>
            <a:ext cx="2943983" cy="495569"/>
          </a:xfrm>
          <a:prstGeom prst="rect">
            <a:avLst/>
          </a:prstGeom>
          <a:noFill/>
          <a:ln w="9525">
            <a:noFill/>
            <a:miter lim="800000"/>
            <a:headEnd/>
            <a:tailEnd/>
          </a:ln>
          <a:effectLst/>
        </p:spPr>
        <p:txBody>
          <a:bodyPr vert="horz" wrap="square" lIns="92284" tIns="46143" rIns="92284" bIns="46143" numCol="1" anchor="t" anchorCtr="0" compatLnSpc="1">
            <a:prstTxWarp prst="textNoShape">
              <a:avLst/>
            </a:prstTxWarp>
          </a:bodyPr>
          <a:lstStyle>
            <a:lvl1pPr algn="r" defTabSz="923064">
              <a:lnSpc>
                <a:spcPct val="100000"/>
              </a:lnSpc>
              <a:spcBef>
                <a:spcPct val="0"/>
              </a:spcBef>
              <a:buClrTx/>
              <a:buSzTx/>
              <a:buFontTx/>
              <a:buNone/>
              <a:defRPr sz="1200">
                <a:latin typeface="Times New Roman" pitchFamily="18" charset="0"/>
                <a:ea typeface="굴림" pitchFamily="50" charset="-127"/>
              </a:defRPr>
            </a:lvl1pPr>
          </a:lstStyle>
          <a:p>
            <a:endParaRPr lang="en-US" altLang="ko-KR"/>
          </a:p>
        </p:txBody>
      </p:sp>
      <p:sp>
        <p:nvSpPr>
          <p:cNvPr id="77828" name="Rectangle 4"/>
          <p:cNvSpPr>
            <a:spLocks noGrp="1" noChangeArrowheads="1"/>
          </p:cNvSpPr>
          <p:nvPr>
            <p:ph type="ftr" sz="quarter" idx="2"/>
          </p:nvPr>
        </p:nvSpPr>
        <p:spPr bwMode="auto">
          <a:xfrm>
            <a:off x="2" y="9435835"/>
            <a:ext cx="2943983" cy="495567"/>
          </a:xfrm>
          <a:prstGeom prst="rect">
            <a:avLst/>
          </a:prstGeom>
          <a:noFill/>
          <a:ln w="9525">
            <a:noFill/>
            <a:miter lim="800000"/>
            <a:headEnd/>
            <a:tailEnd/>
          </a:ln>
          <a:effectLst/>
        </p:spPr>
        <p:txBody>
          <a:bodyPr vert="horz" wrap="square" lIns="92284" tIns="46143" rIns="92284" bIns="46143" numCol="1" anchor="b" anchorCtr="0" compatLnSpc="1">
            <a:prstTxWarp prst="textNoShape">
              <a:avLst/>
            </a:prstTxWarp>
          </a:bodyPr>
          <a:lstStyle>
            <a:lvl1pPr defTabSz="923064">
              <a:lnSpc>
                <a:spcPct val="100000"/>
              </a:lnSpc>
              <a:spcBef>
                <a:spcPct val="0"/>
              </a:spcBef>
              <a:buClrTx/>
              <a:buSzTx/>
              <a:buFontTx/>
              <a:buNone/>
              <a:defRPr sz="1200">
                <a:latin typeface="Times New Roman" pitchFamily="18" charset="0"/>
                <a:ea typeface="굴림" pitchFamily="50" charset="-127"/>
              </a:defRPr>
            </a:lvl1pPr>
          </a:lstStyle>
          <a:p>
            <a:endParaRPr lang="en-US" altLang="ko-KR"/>
          </a:p>
        </p:txBody>
      </p:sp>
      <p:sp>
        <p:nvSpPr>
          <p:cNvPr id="77829" name="Rectangle 5"/>
          <p:cNvSpPr>
            <a:spLocks noGrp="1" noChangeArrowheads="1"/>
          </p:cNvSpPr>
          <p:nvPr>
            <p:ph type="sldNum" sz="quarter" idx="3"/>
          </p:nvPr>
        </p:nvSpPr>
        <p:spPr bwMode="auto">
          <a:xfrm>
            <a:off x="3850520" y="9435835"/>
            <a:ext cx="2943983" cy="495567"/>
          </a:xfrm>
          <a:prstGeom prst="rect">
            <a:avLst/>
          </a:prstGeom>
          <a:noFill/>
          <a:ln w="9525">
            <a:noFill/>
            <a:miter lim="800000"/>
            <a:headEnd/>
            <a:tailEnd/>
          </a:ln>
          <a:effectLst/>
        </p:spPr>
        <p:txBody>
          <a:bodyPr vert="horz" wrap="square" lIns="92284" tIns="46143" rIns="92284" bIns="46143" numCol="1" anchor="b" anchorCtr="0" compatLnSpc="1">
            <a:prstTxWarp prst="textNoShape">
              <a:avLst/>
            </a:prstTxWarp>
          </a:bodyPr>
          <a:lstStyle>
            <a:lvl1pPr algn="r" defTabSz="923064">
              <a:lnSpc>
                <a:spcPct val="100000"/>
              </a:lnSpc>
              <a:spcBef>
                <a:spcPct val="0"/>
              </a:spcBef>
              <a:buClrTx/>
              <a:buSzTx/>
              <a:buFontTx/>
              <a:buNone/>
              <a:defRPr sz="1200">
                <a:latin typeface="Times New Roman" pitchFamily="18" charset="0"/>
                <a:ea typeface="굴림" pitchFamily="50" charset="-127"/>
              </a:defRPr>
            </a:lvl1pPr>
          </a:lstStyle>
          <a:p>
            <a:fld id="{AD81696D-F659-47AA-BF9A-8E4C52DB6141}" type="slidenum">
              <a:rPr lang="en-US" altLang="ko-KR"/>
              <a:pPr/>
              <a:t>‹#›</a:t>
            </a:fld>
            <a:endParaRPr lang="en-US" altLang="ko-KR"/>
          </a:p>
        </p:txBody>
      </p:sp>
    </p:spTree>
    <p:extLst>
      <p:ext uri="{BB962C8B-B14F-4D97-AF65-F5344CB8AC3E}">
        <p14:creationId xmlns:p14="http://schemas.microsoft.com/office/powerpoint/2010/main" val="2490653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62054" cy="488895"/>
          </a:xfrm>
          <a:prstGeom prst="rect">
            <a:avLst/>
          </a:prstGeom>
          <a:noFill/>
          <a:ln w="9525">
            <a:noFill/>
            <a:miter lim="800000"/>
            <a:headEnd/>
            <a:tailEnd/>
          </a:ln>
          <a:effectLst/>
        </p:spPr>
        <p:txBody>
          <a:bodyPr vert="horz" wrap="square" lIns="90759" tIns="45380" rIns="90759" bIns="45380" numCol="1" anchor="t" anchorCtr="0" compatLnSpc="1">
            <a:prstTxWarp prst="textNoShape">
              <a:avLst/>
            </a:prstTxWarp>
          </a:bodyPr>
          <a:lstStyle>
            <a:lvl1pPr defTabSz="907629">
              <a:lnSpc>
                <a:spcPct val="100000"/>
              </a:lnSpc>
              <a:spcBef>
                <a:spcPct val="0"/>
              </a:spcBef>
              <a:buClrTx/>
              <a:buSzTx/>
              <a:buFontTx/>
              <a:buNone/>
              <a:defRPr sz="1200" b="1">
                <a:latin typeface="Times New Roman" pitchFamily="18" charset="0"/>
                <a:ea typeface="굴림" pitchFamily="50" charset="-127"/>
              </a:defRPr>
            </a:lvl1pPr>
          </a:lstStyle>
          <a:p>
            <a:endParaRPr lang="en-US" altLang="ko-KR"/>
          </a:p>
        </p:txBody>
      </p:sp>
      <p:sp>
        <p:nvSpPr>
          <p:cNvPr id="94211" name="Rectangle 3"/>
          <p:cNvSpPr>
            <a:spLocks noGrp="1" noChangeArrowheads="1"/>
          </p:cNvSpPr>
          <p:nvPr>
            <p:ph type="dt" idx="1"/>
          </p:nvPr>
        </p:nvSpPr>
        <p:spPr bwMode="auto">
          <a:xfrm>
            <a:off x="3850522" y="0"/>
            <a:ext cx="2960546" cy="488895"/>
          </a:xfrm>
          <a:prstGeom prst="rect">
            <a:avLst/>
          </a:prstGeom>
          <a:noFill/>
          <a:ln w="9525">
            <a:noFill/>
            <a:miter lim="800000"/>
            <a:headEnd/>
            <a:tailEnd/>
          </a:ln>
          <a:effectLst/>
        </p:spPr>
        <p:txBody>
          <a:bodyPr vert="horz" wrap="square" lIns="90759" tIns="45380" rIns="90759" bIns="45380" numCol="1" anchor="t" anchorCtr="0" compatLnSpc="1">
            <a:prstTxWarp prst="textNoShape">
              <a:avLst/>
            </a:prstTxWarp>
          </a:bodyPr>
          <a:lstStyle>
            <a:lvl1pPr algn="r" defTabSz="907629">
              <a:lnSpc>
                <a:spcPct val="100000"/>
              </a:lnSpc>
              <a:spcBef>
                <a:spcPct val="0"/>
              </a:spcBef>
              <a:buClrTx/>
              <a:buSzTx/>
              <a:buFontTx/>
              <a:buNone/>
              <a:defRPr sz="1200" b="1">
                <a:latin typeface="Times New Roman" pitchFamily="18" charset="0"/>
                <a:ea typeface="굴림" pitchFamily="50" charset="-127"/>
              </a:defRPr>
            </a:lvl1pPr>
          </a:lstStyle>
          <a:p>
            <a:endParaRPr lang="en-US" altLang="ko-KR"/>
          </a:p>
        </p:txBody>
      </p:sp>
      <p:sp>
        <p:nvSpPr>
          <p:cNvPr id="94212" name="Rectangle 4"/>
          <p:cNvSpPr>
            <a:spLocks noGrp="1" noRot="1" noChangeAspect="1" noChangeArrowheads="1" noTextEdit="1"/>
          </p:cNvSpPr>
          <p:nvPr>
            <p:ph type="sldImg" idx="2"/>
          </p:nvPr>
        </p:nvSpPr>
        <p:spPr bwMode="auto">
          <a:xfrm>
            <a:off x="869950" y="733425"/>
            <a:ext cx="4999038" cy="3751263"/>
          </a:xfrm>
          <a:prstGeom prst="rect">
            <a:avLst/>
          </a:prstGeom>
          <a:noFill/>
          <a:ln w="9525">
            <a:solidFill>
              <a:srgbClr val="000000"/>
            </a:solidFill>
            <a:miter lim="800000"/>
            <a:headEnd/>
            <a:tailEnd/>
          </a:ln>
          <a:effectLst/>
        </p:spPr>
      </p:sp>
      <p:sp>
        <p:nvSpPr>
          <p:cNvPr id="94213" name="Rectangle 5"/>
          <p:cNvSpPr>
            <a:spLocks noGrp="1" noChangeArrowheads="1"/>
          </p:cNvSpPr>
          <p:nvPr>
            <p:ph type="body" sz="quarter" idx="3"/>
          </p:nvPr>
        </p:nvSpPr>
        <p:spPr bwMode="auto">
          <a:xfrm>
            <a:off x="888468" y="4730432"/>
            <a:ext cx="5034135" cy="4485149"/>
          </a:xfrm>
          <a:prstGeom prst="rect">
            <a:avLst/>
          </a:prstGeom>
          <a:noFill/>
          <a:ln w="9525">
            <a:noFill/>
            <a:miter lim="800000"/>
            <a:headEnd/>
            <a:tailEnd/>
          </a:ln>
          <a:effectLst/>
        </p:spPr>
        <p:txBody>
          <a:bodyPr vert="horz" wrap="square" lIns="90759" tIns="45380" rIns="90759" bIns="45380" numCol="1" anchor="t" anchorCtr="0" compatLnSpc="1">
            <a:prstTxWarp prst="textNoShape">
              <a:avLst/>
            </a:prstTxWarp>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p>
        </p:txBody>
      </p:sp>
      <p:sp>
        <p:nvSpPr>
          <p:cNvPr id="94214" name="Rectangle 6"/>
          <p:cNvSpPr>
            <a:spLocks noGrp="1" noChangeArrowheads="1"/>
          </p:cNvSpPr>
          <p:nvPr>
            <p:ph type="ftr" sz="quarter" idx="4"/>
          </p:nvPr>
        </p:nvSpPr>
        <p:spPr bwMode="auto">
          <a:xfrm>
            <a:off x="0" y="9460861"/>
            <a:ext cx="2962054" cy="488895"/>
          </a:xfrm>
          <a:prstGeom prst="rect">
            <a:avLst/>
          </a:prstGeom>
          <a:noFill/>
          <a:ln w="9525">
            <a:noFill/>
            <a:miter lim="800000"/>
            <a:headEnd/>
            <a:tailEnd/>
          </a:ln>
          <a:effectLst/>
        </p:spPr>
        <p:txBody>
          <a:bodyPr vert="horz" wrap="square" lIns="90759" tIns="45380" rIns="90759" bIns="45380" numCol="1" anchor="b" anchorCtr="0" compatLnSpc="1">
            <a:prstTxWarp prst="textNoShape">
              <a:avLst/>
            </a:prstTxWarp>
          </a:bodyPr>
          <a:lstStyle>
            <a:lvl1pPr defTabSz="907629">
              <a:lnSpc>
                <a:spcPct val="100000"/>
              </a:lnSpc>
              <a:spcBef>
                <a:spcPct val="0"/>
              </a:spcBef>
              <a:buClrTx/>
              <a:buSzTx/>
              <a:buFontTx/>
              <a:buNone/>
              <a:defRPr sz="1200" b="1">
                <a:latin typeface="Times New Roman" pitchFamily="18" charset="0"/>
                <a:ea typeface="굴림" pitchFamily="50" charset="-127"/>
              </a:defRPr>
            </a:lvl1pPr>
          </a:lstStyle>
          <a:p>
            <a:endParaRPr lang="en-US" altLang="ko-KR"/>
          </a:p>
        </p:txBody>
      </p:sp>
      <p:sp>
        <p:nvSpPr>
          <p:cNvPr id="94215" name="Rectangle 7"/>
          <p:cNvSpPr>
            <a:spLocks noGrp="1" noChangeArrowheads="1"/>
          </p:cNvSpPr>
          <p:nvPr>
            <p:ph type="sldNum" sz="quarter" idx="5"/>
          </p:nvPr>
        </p:nvSpPr>
        <p:spPr bwMode="auto">
          <a:xfrm>
            <a:off x="3850522" y="9460861"/>
            <a:ext cx="2960546" cy="488895"/>
          </a:xfrm>
          <a:prstGeom prst="rect">
            <a:avLst/>
          </a:prstGeom>
          <a:noFill/>
          <a:ln w="9525">
            <a:noFill/>
            <a:miter lim="800000"/>
            <a:headEnd/>
            <a:tailEnd/>
          </a:ln>
          <a:effectLst/>
        </p:spPr>
        <p:txBody>
          <a:bodyPr vert="horz" wrap="square" lIns="90759" tIns="45380" rIns="90759" bIns="45380" numCol="1" anchor="b" anchorCtr="0" compatLnSpc="1">
            <a:prstTxWarp prst="textNoShape">
              <a:avLst/>
            </a:prstTxWarp>
          </a:bodyPr>
          <a:lstStyle>
            <a:lvl1pPr algn="r" defTabSz="907629">
              <a:lnSpc>
                <a:spcPct val="100000"/>
              </a:lnSpc>
              <a:spcBef>
                <a:spcPct val="0"/>
              </a:spcBef>
              <a:buClrTx/>
              <a:buSzTx/>
              <a:buFontTx/>
              <a:buNone/>
              <a:defRPr sz="1200" b="1">
                <a:latin typeface="Times New Roman" pitchFamily="18" charset="0"/>
                <a:ea typeface="굴림" pitchFamily="50" charset="-127"/>
              </a:defRPr>
            </a:lvl1pPr>
          </a:lstStyle>
          <a:p>
            <a:fld id="{D291D712-58E1-4FFA-8A47-8D821F11B45B}" type="slidenum">
              <a:rPr lang="en-US" altLang="ko-KR"/>
              <a:pPr/>
              <a:t>‹#›</a:t>
            </a:fld>
            <a:endParaRPr lang="en-US" altLang="ko-KR"/>
          </a:p>
        </p:txBody>
      </p:sp>
    </p:spTree>
    <p:extLst>
      <p:ext uri="{BB962C8B-B14F-4D97-AF65-F5344CB8AC3E}">
        <p14:creationId xmlns:p14="http://schemas.microsoft.com/office/powerpoint/2010/main" val="346144225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itchFamily="34" charset="0"/>
        <a:ea typeface="+mn-ea"/>
        <a:cs typeface="Arial" pitchFamily="34" charset="0"/>
      </a:defRPr>
    </a:lvl1pPr>
    <a:lvl2pPr marL="457200" algn="l" rtl="0" fontAlgn="base">
      <a:spcBef>
        <a:spcPct val="30000"/>
      </a:spcBef>
      <a:spcAft>
        <a:spcPct val="0"/>
      </a:spcAft>
      <a:defRPr kumimoji="1" sz="1200" kern="1200">
        <a:solidFill>
          <a:schemeClr val="tx1"/>
        </a:solidFill>
        <a:latin typeface="Arial" pitchFamily="34" charset="0"/>
        <a:ea typeface="+mn-ea"/>
        <a:cs typeface="Arial" pitchFamily="34" charset="0"/>
      </a:defRPr>
    </a:lvl2pPr>
    <a:lvl3pPr marL="914400" algn="l" rtl="0" fontAlgn="base">
      <a:spcBef>
        <a:spcPct val="30000"/>
      </a:spcBef>
      <a:spcAft>
        <a:spcPct val="0"/>
      </a:spcAft>
      <a:defRPr kumimoji="1" sz="1200" kern="1200">
        <a:solidFill>
          <a:schemeClr val="tx1"/>
        </a:solidFill>
        <a:latin typeface="Arial" pitchFamily="34" charset="0"/>
        <a:ea typeface="+mn-ea"/>
        <a:cs typeface="Arial" pitchFamily="34" charset="0"/>
      </a:defRPr>
    </a:lvl3pPr>
    <a:lvl4pPr marL="1371600" algn="l" rtl="0" fontAlgn="base">
      <a:spcBef>
        <a:spcPct val="30000"/>
      </a:spcBef>
      <a:spcAft>
        <a:spcPct val="0"/>
      </a:spcAft>
      <a:defRPr kumimoji="1" sz="1200" kern="1200">
        <a:solidFill>
          <a:schemeClr val="tx1"/>
        </a:solidFill>
        <a:latin typeface="Arial" pitchFamily="34" charset="0"/>
        <a:ea typeface="+mn-ea"/>
        <a:cs typeface="Arial" pitchFamily="34" charset="0"/>
      </a:defRPr>
    </a:lvl4pPr>
    <a:lvl5pPr marL="1828800" algn="l" rtl="0" fontAlgn="base">
      <a:spcBef>
        <a:spcPct val="30000"/>
      </a:spcBef>
      <a:spcAft>
        <a:spcPct val="0"/>
      </a:spcAft>
      <a:defRPr kumimoji="1" sz="1200" kern="1200">
        <a:solidFill>
          <a:schemeClr val="tx1"/>
        </a:solidFill>
        <a:latin typeface="Arial" pitchFamily="34" charset="0"/>
        <a:ea typeface="+mn-ea"/>
        <a:cs typeface="Arial" pitchFamily="34" charset="0"/>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EBD7CE-4578-49B6-8172-DB1E95F2E709}" type="slidenum">
              <a:rPr lang="en-US" altLang="ko-KR"/>
              <a:pPr/>
              <a:t>1</a:t>
            </a:fld>
            <a:endParaRPr lang="en-US" altLang="ko-KR"/>
          </a:p>
        </p:txBody>
      </p:sp>
      <p:sp>
        <p:nvSpPr>
          <p:cNvPr id="1546242" name="Rectangle 2"/>
          <p:cNvSpPr>
            <a:spLocks noGrp="1" noRot="1" noChangeAspect="1" noChangeArrowheads="1"/>
          </p:cNvSpPr>
          <p:nvPr>
            <p:ph type="sldImg"/>
          </p:nvPr>
        </p:nvSpPr>
        <p:spPr bwMode="auto">
          <a:xfrm>
            <a:off x="869950" y="733425"/>
            <a:ext cx="4999038" cy="3751263"/>
          </a:xfrm>
          <a:prstGeom prst="rect">
            <a:avLst/>
          </a:prstGeom>
          <a:solidFill>
            <a:srgbClr val="FFFFFF"/>
          </a:solidFill>
          <a:ln>
            <a:solidFill>
              <a:srgbClr val="000000"/>
            </a:solidFill>
            <a:miter lim="800000"/>
            <a:headEnd/>
            <a:tailEnd/>
          </a:ln>
        </p:spPr>
      </p:sp>
      <p:sp>
        <p:nvSpPr>
          <p:cNvPr id="1546243" name="Rectangle 3"/>
          <p:cNvSpPr>
            <a:spLocks noGrp="1" noChangeArrowheads="1"/>
          </p:cNvSpPr>
          <p:nvPr>
            <p:ph type="body" idx="1"/>
          </p:nvPr>
        </p:nvSpPr>
        <p:spPr bwMode="auto">
          <a:xfrm>
            <a:off x="888468" y="4730432"/>
            <a:ext cx="5034135" cy="4485149"/>
          </a:xfrm>
          <a:prstGeom prst="rect">
            <a:avLst/>
          </a:prstGeom>
          <a:solidFill>
            <a:srgbClr val="FFFFFF"/>
          </a:solidFill>
          <a:ln>
            <a:solidFill>
              <a:srgbClr val="000000"/>
            </a:solidFill>
            <a:miter lim="800000"/>
            <a:headEnd/>
            <a:tailEnd/>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ko-KR" b="0" baseline="0" dirty="0"/>
              <a:t>By “lingua franca”, I mean a common language shared by several parties – in this case</a:t>
            </a:r>
            <a:r>
              <a:rPr lang="en-US" altLang="ko-KR" b="0" baseline="0"/>
              <a:t>, PLs</a:t>
            </a:r>
            <a:endParaRPr lang="en-US" altLang="ko-KR" b="0" baseline="0" dirty="0"/>
          </a:p>
        </p:txBody>
      </p:sp>
    </p:spTree>
    <p:extLst>
      <p:ext uri="{BB962C8B-B14F-4D97-AF65-F5344CB8AC3E}">
        <p14:creationId xmlns:p14="http://schemas.microsoft.com/office/powerpoint/2010/main" val="3189187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94% of </a:t>
            </a:r>
            <a:r>
              <a:rPr lang="en-US" baseline="0" dirty="0"/>
              <a:t>respondents </a:t>
            </a:r>
            <a:r>
              <a:rPr lang="en-US" dirty="0"/>
              <a:t>reported re-using regexes at least 25% of the time.</a:t>
            </a:r>
          </a:p>
          <a:p>
            <a:r>
              <a:rPr lang="en-US" dirty="0"/>
              <a:t>We asked them how often they knew the regex was being re-used in the same language.</a:t>
            </a:r>
          </a:p>
          <a:p>
            <a:r>
              <a:rPr lang="en-US" dirty="0"/>
              <a:t>They</a:t>
            </a:r>
            <a:r>
              <a:rPr lang="en-US" baseline="0" dirty="0"/>
              <a:t> were rarely confident that this was the case.</a:t>
            </a:r>
            <a:endParaRPr lang="en-US" dirty="0"/>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10</a:t>
            </a:fld>
            <a:endParaRPr lang="en-US" altLang="ko-KR"/>
          </a:p>
        </p:txBody>
      </p:sp>
    </p:spTree>
    <p:extLst>
      <p:ext uri="{BB962C8B-B14F-4D97-AF65-F5344CB8AC3E}">
        <p14:creationId xmlns:p14="http://schemas.microsoft.com/office/powerpoint/2010/main" val="284762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Developers</a:t>
            </a:r>
            <a:r>
              <a:rPr lang="en-US" baseline="0" dirty="0"/>
              <a:t> reported regex re-use practices, copy/pasting regexes from other source code (e.g. their company’s mono-repo), and from Internet sources like Stack Overflow.</a:t>
            </a:r>
          </a:p>
          <a:p>
            <a:endParaRPr lang="en-US" baseline="0" dirty="0"/>
          </a:p>
          <a:p>
            <a:r>
              <a:rPr lang="en-US" baseline="0" dirty="0"/>
              <a:t>To corroborate this characterization of practice, we collected a polyglot regex corpus and measured the extent of regex duplication between software projects written in different programming languages.</a:t>
            </a:r>
            <a:endParaRPr lang="en-US" dirty="0"/>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11</a:t>
            </a:fld>
            <a:endParaRPr lang="en-US" altLang="ko-KR"/>
          </a:p>
        </p:txBody>
      </p:sp>
    </p:spTree>
    <p:extLst>
      <p:ext uri="{BB962C8B-B14F-4D97-AF65-F5344CB8AC3E}">
        <p14:creationId xmlns:p14="http://schemas.microsoft.com/office/powerpoint/2010/main" val="2969793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We</a:t>
            </a:r>
            <a:r>
              <a:rPr lang="en-US" b="0" baseline="0" dirty="0"/>
              <a:t> collected regexes like this.</a:t>
            </a:r>
          </a:p>
          <a:p>
            <a:r>
              <a:rPr lang="en-US" b="0" baseline="0" dirty="0"/>
              <a:t>For each language, we identified the largest module registry.</a:t>
            </a:r>
          </a:p>
          <a:p>
            <a:r>
              <a:rPr lang="en-US" b="0" baseline="0" dirty="0"/>
              <a:t>We mapped those modules to GitHub and sorted them by the number of GitHub stars they have, which gave us a registry-independent measurement of importance.</a:t>
            </a:r>
          </a:p>
          <a:p>
            <a:r>
              <a:rPr lang="en-US" b="0" dirty="0"/>
              <a:t>For</a:t>
            </a:r>
            <a:r>
              <a:rPr lang="en-US" b="0" baseline="0" dirty="0"/>
              <a:t> each of the top 25K modules, we statically extracted regexes from the master branch.</a:t>
            </a:r>
          </a:p>
          <a:p>
            <a:r>
              <a:rPr lang="en-US" b="0" baseline="0" dirty="0"/>
              <a:t>This gave us a set of unique regexes for each module, which we merged into a larger corpus.</a:t>
            </a:r>
            <a:endParaRPr lang="en-US" b="0" dirty="0"/>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12</a:t>
            </a:fld>
            <a:endParaRPr lang="en-US" altLang="ko-KR"/>
          </a:p>
        </p:txBody>
      </p:sp>
    </p:spTree>
    <p:extLst>
      <p:ext uri="{BB962C8B-B14F-4D97-AF65-F5344CB8AC3E}">
        <p14:creationId xmlns:p14="http://schemas.microsoft.com/office/powerpoint/2010/main" val="2798007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0" dirty="0"/>
                  <a:t>In total, we extracted regexes</a:t>
                </a:r>
                <a:r>
                  <a:rPr lang="en-US" b="0" baseline="0" dirty="0"/>
                  <a:t> from 193K modules written in 8 programming languages.</a:t>
                </a:r>
              </a:p>
              <a:p>
                <a:r>
                  <a:rPr lang="en-US" b="0" baseline="0" dirty="0"/>
                  <a:t>After accounting for duplicates, this gave us a polyglot corpus of about half a million unique regexes.</a:t>
                </a:r>
              </a:p>
              <a:p>
                <a:endParaRPr lang="en-US" b="0" baseline="0" dirty="0"/>
              </a:p>
              <a:p>
                <a:r>
                  <a:rPr lang="en-US" b="0" baseline="0" dirty="0"/>
                  <a:t>---</a:t>
                </a:r>
              </a:p>
              <a:p>
                <a:endParaRPr lang="en-US" b="0" baseline="0" dirty="0"/>
              </a:p>
              <a:p>
                <a:r>
                  <a:rPr lang="en-US" b="0" dirty="0"/>
                  <a:t>193,524 modules</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a:t>As you can see, we found more regexes in some languages than others.</a:t>
                </a:r>
              </a:p>
              <a:p>
                <a:endParaRPr lang="en-US" b="0" baseline="0" dirty="0"/>
              </a:p>
            </p:txBody>
          </p:sp>
        </mc:Choice>
        <mc:Fallback xmlns="">
          <p:sp>
            <p:nvSpPr>
              <p:cNvPr id="3" name="Notes Placeholder 2"/>
              <p:cNvSpPr>
                <a:spLocks noGrp="1"/>
              </p:cNvSpPr>
              <p:nvPr>
                <p:ph type="body" idx="1"/>
              </p:nvPr>
            </p:nvSpPr>
            <p:spPr/>
            <p:txBody>
              <a:bodyPr/>
              <a:lstStyle/>
              <a:p>
                <a:r>
                  <a:rPr lang="en-US" b="0" dirty="0" smtClean="0"/>
                  <a:t>Extracted regexes</a:t>
                </a:r>
                <a:r>
                  <a:rPr lang="en-US" b="0" baseline="0" dirty="0" smtClean="0"/>
                  <a:t> from a t</a:t>
                </a:r>
                <a:r>
                  <a:rPr lang="en-US" b="0" dirty="0" smtClean="0"/>
                  <a:t>otal of 193,524</a:t>
                </a:r>
                <a:r>
                  <a:rPr lang="en-US" b="0" baseline="0" dirty="0" smtClean="0"/>
                  <a:t> distinct modules.</a:t>
                </a:r>
              </a:p>
              <a:p>
                <a:r>
                  <a:rPr lang="en-US" b="0" baseline="0" dirty="0" smtClean="0"/>
                  <a:t>Removing regexes that appeared in multiple languages, this resulted in a corpus of 578,628 unique regexes extracted from 8 programming languages.</a:t>
                </a:r>
              </a:p>
              <a:p>
                <a:r>
                  <a:rPr lang="en-US" b="0" baseline="0" dirty="0" smtClean="0"/>
                  <a:t>This is our polyglot regex corpus.</a:t>
                </a:r>
                <a:r>
                  <a:rPr lang="en-US" b="0" i="0" baseline="0" smtClean="0">
                    <a:latin typeface="Cambria Math" panose="02040503050406030204" pitchFamily="18" charset="0"/>
                  </a:rPr>
                  <a:t>∑</a:t>
                </a:r>
                <a:endParaRPr lang="en-US" b="1" dirty="0"/>
              </a:p>
            </p:txBody>
          </p:sp>
        </mc:Fallback>
      </mc:AlternateContent>
      <p:sp>
        <p:nvSpPr>
          <p:cNvPr id="4" name="Slide Number Placeholder 3"/>
          <p:cNvSpPr>
            <a:spLocks noGrp="1"/>
          </p:cNvSpPr>
          <p:nvPr>
            <p:ph type="sldNum" sz="quarter" idx="10"/>
          </p:nvPr>
        </p:nvSpPr>
        <p:spPr/>
        <p:txBody>
          <a:bodyPr/>
          <a:lstStyle/>
          <a:p>
            <a:fld id="{D291D712-58E1-4FFA-8A47-8D821F11B45B}" type="slidenum">
              <a:rPr lang="en-US" altLang="ko-KR" smtClean="0"/>
              <a:pPr/>
              <a:t>13</a:t>
            </a:fld>
            <a:endParaRPr lang="en-US" altLang="ko-KR"/>
          </a:p>
        </p:txBody>
      </p:sp>
    </p:spTree>
    <p:extLst>
      <p:ext uri="{BB962C8B-B14F-4D97-AF65-F5344CB8AC3E}">
        <p14:creationId xmlns:p14="http://schemas.microsoft.com/office/powerpoint/2010/main" val="4203601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kumimoji="1" lang="en-US" sz="1200" b="0" i="0" u="none" strike="noStrike" kern="1200" baseline="0" dirty="0">
                    <a:solidFill>
                      <a:schemeClr val="tx1"/>
                    </a:solidFill>
                    <a:latin typeface="Arial" pitchFamily="34" charset="0"/>
                    <a:ea typeface="+mn-ea"/>
                    <a:cs typeface="Arial" pitchFamily="34" charset="0"/>
                  </a:rPr>
                  <a:t>In building our regex corpus, we tracked the regexes extracted from each module.</a:t>
                </a:r>
              </a:p>
              <a:p>
                <a:r>
                  <a:rPr kumimoji="1" lang="en-US" sz="1200" b="0" i="0" u="none" strike="noStrike" kern="1200" baseline="0" dirty="0">
                    <a:solidFill>
                      <a:schemeClr val="tx1"/>
                    </a:solidFill>
                    <a:latin typeface="Arial" pitchFamily="34" charset="0"/>
                    <a:ea typeface="+mn-ea"/>
                    <a:cs typeface="Arial" pitchFamily="34" charset="0"/>
                  </a:rPr>
                  <a:t>To understand regex re-use, we measured the extent of re-use between the modules in our registry sample.</a:t>
                </a:r>
              </a:p>
              <a:p>
                <a:endParaRPr kumimoji="1" lang="en-US" sz="1200" b="0" i="0" u="none" strike="noStrike" kern="1200" baseline="0" dirty="0">
                  <a:solidFill>
                    <a:schemeClr val="tx1"/>
                  </a:solidFill>
                  <a:latin typeface="Arial" pitchFamily="34" charset="0"/>
                  <a:ea typeface="+mn-ea"/>
                  <a:cs typeface="Arial" pitchFamily="34" charset="0"/>
                </a:endParaRPr>
              </a:p>
              <a:p>
                <a:r>
                  <a:rPr kumimoji="1" lang="en-US" sz="1200" b="0" i="0" u="none" strike="noStrike" kern="1200" baseline="0" dirty="0">
                    <a:solidFill>
                      <a:schemeClr val="tx1"/>
                    </a:solidFill>
                    <a:latin typeface="Arial" pitchFamily="34" charset="0"/>
                    <a:ea typeface="+mn-ea"/>
                    <a:cs typeface="Arial" pitchFamily="34" charset="0"/>
                  </a:rPr>
                  <a:t>This chart plots the percent of modules that contained a complex regex that appeared in more than one module.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0"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a:t>We report that</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b="0" baseline="0" dirty="0"/>
                  <a:t>*In 20% of all modules, we found a complex regex that appeared in some other module, in the same or a different programming language,</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b="0" baseline="0" dirty="0"/>
                  <a:t>*About 7% of the corpus modules contain a complex regex that appears in more than one language,</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b="0" baseline="0" dirty="0"/>
                  <a:t>and</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b="0" baseline="0" dirty="0"/>
                  <a:t>*5% of the corpus modules contain an exact copy of a regex we found on Stack Overflow</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0"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a:t>These measurements generally corroborate the description of regex practices from our survey.</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a:t>It appears that the developers of open-source software also copy-paste regexes, including across language boundaries.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0"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0"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sz="1200" b="0" i="0" u="none" strike="noStrike" kern="1200" baseline="0" dirty="0">
                    <a:solidFill>
                      <a:schemeClr val="tx1"/>
                    </a:solidFill>
                    <a:latin typeface="Arial" pitchFamily="34" charset="0"/>
                    <a:ea typeface="+mn-ea"/>
                    <a:cs typeface="Arial" pitchFamily="34" charset="0"/>
                  </a:rPr>
                  <a:t>By complex I mean it is at least 15 characters long -- and thus unlikely to be independently derived.</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0"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a:t>Although some of these regexes may have been derived by other means – independent creation, whole-sale file duplication, etc.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0" baseline="0" dirty="0"/>
              </a:p>
            </p:txBody>
          </p:sp>
        </mc:Choice>
        <mc:Fallback xmlns="">
          <p:sp>
            <p:nvSpPr>
              <p:cNvPr id="3" name="Notes Placeholder 2"/>
              <p:cNvSpPr>
                <a:spLocks noGrp="1"/>
              </p:cNvSpPr>
              <p:nvPr>
                <p:ph type="body" idx="1"/>
              </p:nvPr>
            </p:nvSpPr>
            <p:spPr/>
            <p:txBody>
              <a:bodyPr/>
              <a:lstStyle/>
              <a:p>
                <a:r>
                  <a:rPr lang="en-US" b="0" dirty="0" smtClean="0"/>
                  <a:t>Extracted regexes</a:t>
                </a:r>
                <a:r>
                  <a:rPr lang="en-US" b="0" baseline="0" dirty="0" smtClean="0"/>
                  <a:t> from a t</a:t>
                </a:r>
                <a:r>
                  <a:rPr lang="en-US" b="0" dirty="0" smtClean="0"/>
                  <a:t>otal of 193,524</a:t>
                </a:r>
                <a:r>
                  <a:rPr lang="en-US" b="0" baseline="0" dirty="0" smtClean="0"/>
                  <a:t> distinct modules.</a:t>
                </a:r>
              </a:p>
              <a:p>
                <a:r>
                  <a:rPr lang="en-US" b="0" baseline="0" dirty="0" smtClean="0"/>
                  <a:t>Removing regexes that appeared in multiple languages, this resulted in a corpus of 578,628 unique regexes extracted from 8 programming languages.</a:t>
                </a:r>
              </a:p>
              <a:p>
                <a:r>
                  <a:rPr lang="en-US" b="0" baseline="0" dirty="0" smtClean="0"/>
                  <a:t>This is our polyglot regex corpus.</a:t>
                </a:r>
                <a:r>
                  <a:rPr lang="en-US" b="0" i="0" baseline="0" smtClean="0">
                    <a:latin typeface="Cambria Math" panose="02040503050406030204" pitchFamily="18" charset="0"/>
                  </a:rPr>
                  <a:t>∑</a:t>
                </a:r>
                <a:endParaRPr lang="en-US" b="1" dirty="0"/>
              </a:p>
            </p:txBody>
          </p:sp>
        </mc:Fallback>
      </mc:AlternateContent>
      <p:sp>
        <p:nvSpPr>
          <p:cNvPr id="4" name="Slide Number Placeholder 3"/>
          <p:cNvSpPr>
            <a:spLocks noGrp="1"/>
          </p:cNvSpPr>
          <p:nvPr>
            <p:ph type="sldNum" sz="quarter" idx="10"/>
          </p:nvPr>
        </p:nvSpPr>
        <p:spPr/>
        <p:txBody>
          <a:bodyPr/>
          <a:lstStyle/>
          <a:p>
            <a:fld id="{D291D712-58E1-4FFA-8A47-8D821F11B45B}" type="slidenum">
              <a:rPr lang="en-US" altLang="ko-KR" smtClean="0"/>
              <a:pPr/>
              <a:t>14</a:t>
            </a:fld>
            <a:endParaRPr lang="en-US" altLang="ko-KR"/>
          </a:p>
        </p:txBody>
      </p:sp>
    </p:spTree>
    <p:extLst>
      <p:ext uri="{BB962C8B-B14F-4D97-AF65-F5344CB8AC3E}">
        <p14:creationId xmlns:p14="http://schemas.microsoft.com/office/powerpoint/2010/main" val="1530088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the first set of research results, I reported that developers say they re-use regexes across language boundaries.</a:t>
            </a:r>
          </a:p>
          <a:p>
            <a:r>
              <a:rPr lang="en-US" baseline="0" dirty="0"/>
              <a:t>Just now, I showed that measurements on our corpus corroborate their report.</a:t>
            </a:r>
          </a:p>
          <a:p>
            <a:endParaRPr lang="en-US" baseline="0" dirty="0"/>
          </a:p>
          <a:p>
            <a:r>
              <a:rPr lang="en-US" baseline="0" dirty="0"/>
              <a:t>These findings made us wonder: What might go wrong with this regex re-use practice?</a:t>
            </a:r>
          </a:p>
          <a:p>
            <a:r>
              <a:rPr lang="en-US" baseline="0" dirty="0"/>
              <a:t>To answer this question, we ran two “what-if” experiments to understand the possible problems empirically.</a:t>
            </a:r>
          </a:p>
          <a:p>
            <a:endParaRPr lang="en-US" dirty="0"/>
          </a:p>
          <a:p>
            <a:r>
              <a:rPr lang="en-US" dirty="0"/>
              <a:t>We studied both semantic and performance differences.</a:t>
            </a:r>
          </a:p>
          <a:p>
            <a:r>
              <a:rPr lang="en-US" dirty="0"/>
              <a:t>By</a:t>
            </a:r>
            <a:r>
              <a:rPr lang="en-US" baseline="0" dirty="0"/>
              <a:t> a semantic difference, I mean that a regex matches different sets of strings in different languages.</a:t>
            </a:r>
          </a:p>
          <a:p>
            <a:r>
              <a:rPr lang="en-US" baseline="0" dirty="0"/>
              <a:t>By a performance difference, I mean that a regex takes a </a:t>
            </a:r>
            <a:r>
              <a:rPr lang="en-US" baseline="0" dirty="0" err="1"/>
              <a:t>noteworthily</a:t>
            </a:r>
            <a:r>
              <a:rPr lang="en-US" baseline="0" dirty="0"/>
              <a:t> different amount of time to complete a match – some change in the worst-case complexity.</a:t>
            </a:r>
            <a:endParaRPr lang="en-US" dirty="0"/>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15</a:t>
            </a:fld>
            <a:endParaRPr lang="en-US" altLang="ko-KR"/>
          </a:p>
        </p:txBody>
      </p:sp>
    </p:spTree>
    <p:extLst>
      <p:ext uri="{BB962C8B-B14F-4D97-AF65-F5344CB8AC3E}">
        <p14:creationId xmlns:p14="http://schemas.microsoft.com/office/powerpoint/2010/main" val="3811311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 perform our what-if experiments, we used a common set of regex testers.</a:t>
            </a:r>
          </a:p>
          <a:p>
            <a:r>
              <a:rPr lang="en-US" baseline="0" dirty="0"/>
              <a:t>The regex testers all follow the same simple algorithm: …</a:t>
            </a:r>
          </a:p>
          <a:p>
            <a:endParaRPr lang="en-US" baseline="0" dirty="0"/>
          </a:p>
          <a:p>
            <a:r>
              <a:rPr lang="en-US" baseline="0" dirty="0"/>
              <a:t>We implemented this algorithm in each of these languages.</a:t>
            </a:r>
          </a:p>
          <a:p>
            <a:endParaRPr lang="en-US" baseline="0" dirty="0"/>
          </a:p>
          <a:p>
            <a:r>
              <a:rPr lang="en-US" baseline="0" dirty="0"/>
              <a:t>*As an example, suppose we have the regex … and the input “3.14”.</a:t>
            </a:r>
          </a:p>
          <a:p>
            <a:r>
              <a:rPr lang="en-US" baseline="0" dirty="0"/>
              <a:t>*This regex will match the input. It will match the substring “3.14” – the whole string, in this case.</a:t>
            </a:r>
          </a:p>
          <a:p>
            <a:r>
              <a:rPr lang="en-US" baseline="0" dirty="0"/>
              <a:t>The regex contains one capture group, the integer prefix of the string, and our tester will also emit the contents of this group.</a:t>
            </a:r>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16</a:t>
            </a:fld>
            <a:endParaRPr lang="en-US" altLang="ko-KR"/>
          </a:p>
        </p:txBody>
      </p:sp>
    </p:spTree>
    <p:extLst>
      <p:ext uri="{BB962C8B-B14F-4D97-AF65-F5344CB8AC3E}">
        <p14:creationId xmlns:p14="http://schemas.microsoft.com/office/powerpoint/2010/main" val="3850564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methodology we used to identify</a:t>
            </a:r>
            <a:r>
              <a:rPr lang="en-US" baseline="0" dirty="0"/>
              <a:t> semantic portability problems.</a:t>
            </a:r>
            <a:endParaRPr lang="en-US" dirty="0"/>
          </a:p>
          <a:p>
            <a:endParaRPr lang="en-US" dirty="0"/>
          </a:p>
          <a:p>
            <a:r>
              <a:rPr lang="en-US" dirty="0"/>
              <a:t>*To</a:t>
            </a:r>
            <a:r>
              <a:rPr lang="en-US" baseline="0" dirty="0"/>
              <a:t> measure semantic differences, we needed a set of inputs to determine the strings a regex matches and the strings it does not match.</a:t>
            </a:r>
          </a:p>
          <a:p>
            <a:r>
              <a:rPr lang="en-US" baseline="0" dirty="0"/>
              <a:t>We used five state-of-the-art regex input generators to generate input.</a:t>
            </a:r>
          </a:p>
          <a:p>
            <a:endParaRPr lang="en-US"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Using our input generator ensemble, we produced about 2500 unique inputs for the median regex.</a:t>
            </a:r>
          </a:p>
          <a:p>
            <a:endParaRPr lang="en-US" baseline="0" dirty="0"/>
          </a:p>
          <a:p>
            <a:r>
              <a:rPr lang="en-US" baseline="0" dirty="0"/>
              <a:t>*We then fed these inputs to our regex testers and collected the results.</a:t>
            </a:r>
          </a:p>
          <a:p>
            <a:endParaRPr lang="en-US" baseline="0" dirty="0"/>
          </a:p>
          <a:p>
            <a:r>
              <a:rPr lang="en-US" baseline="0" dirty="0"/>
              <a:t>*To analyze, we compared the results for each pair of languages.</a:t>
            </a:r>
          </a:p>
          <a:p>
            <a:r>
              <a:rPr lang="en-US" baseline="0" dirty="0"/>
              <a:t>COMPARING the results matches can produce four distinct outcomes:</a:t>
            </a:r>
          </a:p>
          <a:p>
            <a:pPr marL="171450" indent="-171450">
              <a:buFontTx/>
              <a:buChar char="-"/>
            </a:pPr>
            <a:r>
              <a:rPr lang="en-US" baseline="0" dirty="0"/>
              <a:t>First row: They both mismatch, or they match and agree on everything (no disagreement)</a:t>
            </a:r>
          </a:p>
          <a:p>
            <a:pPr marL="171450" indent="-171450">
              <a:buFontTx/>
              <a:buChar char="-"/>
            </a:pPr>
            <a:r>
              <a:rPr lang="en-US" baseline="0" dirty="0"/>
              <a:t>They both match, agree on the matched substring, but disagree about the contents of capture groups</a:t>
            </a:r>
          </a:p>
          <a:p>
            <a:pPr marL="171450" indent="-171450">
              <a:buFontTx/>
              <a:buChar char="-"/>
            </a:pPr>
            <a:r>
              <a:rPr lang="en-US" baseline="0" dirty="0"/>
              <a:t>They both match, but report that different substrings matched</a:t>
            </a:r>
          </a:p>
          <a:p>
            <a:pPr marL="171450" indent="-171450">
              <a:buFontTx/>
              <a:buChar char="-"/>
            </a:pPr>
            <a:r>
              <a:rPr lang="en-US" baseline="0" dirty="0"/>
              <a:t>One matches and the other does not</a:t>
            </a:r>
          </a:p>
          <a:p>
            <a:pPr marL="0" indent="0">
              <a:buFontTx/>
              <a:buNone/>
            </a:pPr>
            <a:endParaRPr lang="en-US" baseline="0" dirty="0"/>
          </a:p>
          <a:p>
            <a:pPr marL="0" indent="0">
              <a:buFontTx/>
              <a:buNone/>
            </a:pPr>
            <a:r>
              <a:rPr lang="en-US" baseline="0" dirty="0"/>
              <a:t>When two languages disagree on the behavior for a (regex, input) pair, we call this a “difference witness”.</a:t>
            </a:r>
          </a:p>
          <a:p>
            <a:pPr marL="0" indent="0">
              <a:buFontTx/>
              <a:buNone/>
            </a:pPr>
            <a:r>
              <a:rPr lang="en-US" baseline="0" dirty="0"/>
              <a:t>Difference witnesses fall into one of three categories: capture, substring, and match witnesses.</a:t>
            </a:r>
          </a:p>
          <a:p>
            <a:pPr marL="0" indent="0">
              <a:buFontTx/>
              <a:buNone/>
            </a:pPr>
            <a:endParaRPr lang="en-US" baseline="0" dirty="0"/>
          </a:p>
          <a:p>
            <a:r>
              <a:rPr lang="en-US" baseline="0" dirty="0"/>
              <a:t>-----------</a:t>
            </a:r>
          </a:p>
          <a:p>
            <a:endParaRPr lang="en-US" baseline="0" dirty="0"/>
          </a:p>
          <a:p>
            <a:r>
              <a:rPr lang="en-US" baseline="0" dirty="0" err="1"/>
              <a:t>ReScue</a:t>
            </a:r>
            <a:r>
              <a:rPr lang="en-US" baseline="0" dirty="0"/>
              <a:t>: modified to emit the randomized inputs it explores in its search for super-linear behavior</a:t>
            </a:r>
          </a:p>
          <a:p>
            <a:r>
              <a:rPr lang="en-US" baseline="0" dirty="0"/>
              <a:t>BRICS: modified to emit random subsets of inputs instead of an exhaustive set (infinite / very large for our purposes)</a:t>
            </a:r>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17</a:t>
            </a:fld>
            <a:endParaRPr lang="en-US" altLang="ko-KR"/>
          </a:p>
        </p:txBody>
      </p:sp>
    </p:spTree>
    <p:extLst>
      <p:ext uri="{BB962C8B-B14F-4D97-AF65-F5344CB8AC3E}">
        <p14:creationId xmlns:p14="http://schemas.microsoft.com/office/powerpoint/2010/main" val="2976577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identified at least one difference witness for 15% of the regexes.</a:t>
            </a:r>
          </a:p>
          <a:p>
            <a:r>
              <a:rPr lang="en-US" dirty="0"/>
              <a:t>These</a:t>
            </a:r>
            <a:r>
              <a:rPr lang="en-US" baseline="0" dirty="0"/>
              <a:t> are regexes that compiled in some pair of languages but disagreed in some way about the match.</a:t>
            </a:r>
          </a:p>
          <a:p>
            <a:r>
              <a:rPr lang="en-US" baseline="0" dirty="0"/>
              <a:t>Among those:</a:t>
            </a:r>
          </a:p>
          <a:p>
            <a:pPr marL="171450" indent="-171450">
              <a:buFontTx/>
              <a:buChar char="-"/>
            </a:pPr>
            <a:r>
              <a:rPr lang="en-US" baseline="0" dirty="0"/>
              <a:t>8% of the regexes had a match witness</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baseline="0" dirty="0"/>
              <a:t>4% had a substring witness</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baseline="0" dirty="0"/>
              <a:t>7% had a capture witness</a:t>
            </a:r>
          </a:p>
          <a:p>
            <a:pPr marL="171450" marR="0" indent="-171450" algn="l" defTabSz="914400" rtl="0" eaLnBrk="1" fontAlgn="base" latinLnBrk="0" hangingPunct="1">
              <a:lnSpc>
                <a:spcPct val="100000"/>
              </a:lnSpc>
              <a:spcBef>
                <a:spcPct val="30000"/>
              </a:spcBef>
              <a:spcAft>
                <a:spcPct val="0"/>
              </a:spcAft>
              <a:buClrTx/>
              <a:buSzTx/>
              <a:buFontTx/>
              <a:buChar char="-"/>
              <a:tabLst/>
              <a:defRPr/>
            </a:pPr>
            <a:endParaRPr lang="en-US"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This means that, ceteris paribus, about 15% of the time a developer copy/pastes a regex across a language boundary it will have different behavior in the new programming language. Assuming the behavior of the regex in the old language was “correct” according to application semantics, some regex porting will be required.</a:t>
            </a:r>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18</a:t>
            </a:fld>
            <a:endParaRPr lang="en-US" altLang="ko-KR"/>
          </a:p>
        </p:txBody>
      </p:sp>
    </p:spTree>
    <p:extLst>
      <p:ext uri="{BB962C8B-B14F-4D97-AF65-F5344CB8AC3E}">
        <p14:creationId xmlns:p14="http://schemas.microsoft.com/office/powerpoint/2010/main" val="1800153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full details of the differences we identified are in the paper, but I’d like to show you some illustrative findings here.</a:t>
            </a:r>
          </a:p>
          <a:p>
            <a:endParaRPr lang="en-US" baseline="0" dirty="0"/>
          </a:p>
          <a:p>
            <a:r>
              <a:rPr lang="en-US" baseline="0" dirty="0"/>
              <a:t>The first behavior  is the “expected” behavior (normal across several languages), while the second behavior is the “surprising” behavior – unique to the language or shared by a few.</a:t>
            </a:r>
          </a:p>
          <a:p>
            <a:endParaRPr lang="en-US" baseline="0" dirty="0"/>
          </a:p>
          <a:p>
            <a:r>
              <a:rPr lang="en-US" baseline="0" dirty="0"/>
              <a:t>Regex engines are complex and under-specified, and not all of these behaviors were documented.</a:t>
            </a:r>
          </a:p>
          <a:p>
            <a:r>
              <a:rPr lang="en-US" baseline="0" dirty="0"/>
              <a:t>We found that there’s no substitute for actually evaluating regexes in different languages and comparing how they behave.</a:t>
            </a:r>
          </a:p>
          <a:p>
            <a:endParaRPr lang="en-US" baseline="0" dirty="0"/>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19</a:t>
            </a:fld>
            <a:endParaRPr lang="en-US" altLang="ko-KR"/>
          </a:p>
        </p:txBody>
      </p:sp>
    </p:spTree>
    <p:extLst>
      <p:ext uri="{BB962C8B-B14F-4D97-AF65-F5344CB8AC3E}">
        <p14:creationId xmlns:p14="http://schemas.microsoft.com/office/powerpoint/2010/main" val="3809194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ym typeface="Wingdings" pitchFamily="2" charset="2"/>
              </a:rPr>
              <a:t>TODO Talking points</a:t>
            </a:r>
          </a:p>
          <a:p>
            <a:endParaRPr lang="en-US" b="0" i="0" dirty="0">
              <a:sym typeface="Wingdings" pitchFamily="2" charset="2"/>
            </a:endParaRPr>
          </a:p>
          <a:p>
            <a:r>
              <a:rPr lang="en-US" b="0" i="0" dirty="0">
                <a:sym typeface="Wingdings" pitchFamily="2" charset="2"/>
              </a:rPr>
              <a:t>Emphasize the scale of our work – prior survey is ~20, prior corpus is from only 2 languages, etc.</a:t>
            </a:r>
          </a:p>
          <a:p>
            <a:endParaRPr lang="en-US" b="0" i="0" dirty="0">
              <a:sym typeface="Wingdings" pitchFamily="2" charset="2"/>
            </a:endParaRPr>
          </a:p>
          <a:p>
            <a:r>
              <a:rPr lang="en-US" b="0" i="0" dirty="0">
                <a:sym typeface="Wingdings" pitchFamily="2" charset="2"/>
              </a:rPr>
              <a:t>Read through the language</a:t>
            </a:r>
            <a:r>
              <a:rPr lang="en-US" b="0" i="0" baseline="0" dirty="0">
                <a:sym typeface="Wingdings" pitchFamily="2" charset="2"/>
              </a:rPr>
              <a:t>s in case the icons are not known.</a:t>
            </a:r>
          </a:p>
          <a:p>
            <a:endParaRPr lang="en-US" b="0" i="0" baseline="0" dirty="0">
              <a:sym typeface="Wingdings" pitchFamily="2" charset="2"/>
            </a:endParaRPr>
          </a:p>
          <a:p>
            <a:r>
              <a:rPr lang="en-US" b="0" i="0" dirty="0">
                <a:sym typeface="Wingdings" pitchFamily="2" charset="2"/>
              </a:rPr>
              <a:t>TODO:</a:t>
            </a:r>
            <a:r>
              <a:rPr lang="en-US" b="0" i="0" baseline="0" dirty="0">
                <a:sym typeface="Wingdings" pitchFamily="2" charset="2"/>
              </a:rPr>
              <a:t> Remind the audience of possible broader implications – regexes as a class of software artifact that can be shared across PLs, similar to SQL etc. – and bring this back in the final slide?</a:t>
            </a:r>
            <a:endParaRPr lang="en-US" b="0" i="0" dirty="0">
              <a:sym typeface="Wingdings" pitchFamily="2" charset="2"/>
            </a:endParaRPr>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2</a:t>
            </a:fld>
            <a:endParaRPr lang="en-US" altLang="ko-KR"/>
          </a:p>
        </p:txBody>
      </p:sp>
    </p:spTree>
    <p:extLst>
      <p:ext uri="{BB962C8B-B14F-4D97-AF65-F5344CB8AC3E}">
        <p14:creationId xmlns:p14="http://schemas.microsoft.com/office/powerpoint/2010/main" val="283831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brings us to the second part of our experiments:</a:t>
            </a:r>
            <a:r>
              <a:rPr lang="en-US" baseline="0" dirty="0"/>
              <a:t> portability differences.</a:t>
            </a:r>
          </a:p>
          <a:p>
            <a:endParaRPr lang="en-US" dirty="0"/>
          </a:p>
          <a:p>
            <a:r>
              <a:rPr lang="en-US" dirty="0"/>
              <a:t>Prior</a:t>
            </a:r>
            <a:r>
              <a:rPr lang="en-US" baseline="0" dirty="0"/>
              <a:t> research has shown that regex matches can have linear, polynomial, or exponential complexity in the length of the input.</a:t>
            </a:r>
          </a:p>
          <a:p>
            <a:r>
              <a:rPr lang="en-US" baseline="0" dirty="0"/>
              <a:t>This match time can vary by language for the same regex and input, based on the algorithm that a language’s regex engine uses to perform the match.</a:t>
            </a:r>
          </a:p>
          <a:p>
            <a:r>
              <a:rPr lang="en-US" baseline="0" dirty="0"/>
              <a:t>However, we don’t have a good picture of the differences between the regex engines in each language, so we checked experimentally.</a:t>
            </a:r>
          </a:p>
          <a:p>
            <a:endParaRPr lang="en-US"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Why does this matter?</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Well, suppose a regex is copied from a language in which it has linear performance to one in which it has polynomial or exponential performance.</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This introduces a potential security vulnerability.</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If this regex is used in server-side code that handles client input, then an attacker could trigger this algorithmic complexity and perform a Regular Expression Denial of Service attack.</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To understand the algorithmic complexity differences between the regex engines in each language, we used an ensemble of four super-linear regex detectors to identify possible super-linear behavior. Then we used our per-language regex testers to check the worst-case behavior in each language, labeling each regex as linear, polynomial, or exponential in the worst case.</a:t>
            </a:r>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20</a:t>
            </a:fld>
            <a:endParaRPr lang="en-US" altLang="ko-KR"/>
          </a:p>
        </p:txBody>
      </p:sp>
    </p:spTree>
    <p:extLst>
      <p:ext uri="{BB962C8B-B14F-4D97-AF65-F5344CB8AC3E}">
        <p14:creationId xmlns:p14="http://schemas.microsoft.com/office/powerpoint/2010/main" val="4160327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chart shows the percent of regexes in each language that exhibited exponential and polynomial worst-case behavior.</a:t>
            </a:r>
          </a:p>
          <a:p>
            <a:endParaRPr lang="en-US" baseline="0" dirty="0"/>
          </a:p>
          <a:p>
            <a:r>
              <a:rPr lang="en-US" baseline="0" dirty="0"/>
              <a:t>As you can see, we identified three distinct families of performance:</a:t>
            </a:r>
          </a:p>
          <a:p>
            <a:pPr marL="171450" indent="-171450">
              <a:buFontTx/>
              <a:buChar char="-"/>
            </a:pPr>
            <a:r>
              <a:rPr lang="en-US" baseline="0" dirty="0"/>
              <a:t>JS, Java, Python, and Ruby</a:t>
            </a:r>
          </a:p>
          <a:p>
            <a:pPr marL="171450" indent="-171450">
              <a:buFontTx/>
              <a:buChar char="-"/>
            </a:pPr>
            <a:r>
              <a:rPr lang="en-US" baseline="0" dirty="0"/>
              <a:t>PHP and Perl</a:t>
            </a:r>
          </a:p>
          <a:p>
            <a:pPr marL="171450" indent="-171450">
              <a:buFontTx/>
              <a:buChar char="-"/>
            </a:pPr>
            <a:r>
              <a:rPr lang="en-US" baseline="0" dirty="0"/>
              <a:t>Go and Rust</a:t>
            </a:r>
          </a:p>
          <a:p>
            <a:pPr marL="0" indent="0">
              <a:buFontTx/>
              <a:buNone/>
            </a:pPr>
            <a:endParaRPr lang="en-US" baseline="0" dirty="0"/>
          </a:p>
          <a:p>
            <a:pPr marL="0" indent="0">
              <a:buFontTx/>
              <a:buNone/>
            </a:pPr>
            <a:r>
              <a:rPr lang="en-US" baseline="0" dirty="0"/>
              <a:t>The “Slow” and “Medium” engines use variations on Spencer’s algorithm, while the “Fast” engines use Thompson’s algorithm.</a:t>
            </a:r>
          </a:p>
          <a:p>
            <a:pPr marL="0" indent="0">
              <a:buFontTx/>
              <a:buNone/>
            </a:pPr>
            <a:endParaRPr lang="en-US" baseline="0" dirty="0"/>
          </a:p>
          <a:p>
            <a:pPr marL="0" indent="0">
              <a:buFontTx/>
              <a:buNone/>
            </a:pPr>
            <a:r>
              <a:rPr lang="en-US" baseline="0" dirty="0"/>
              <a:t>Details about the algorithms used in the three classes are in the paper.</a:t>
            </a:r>
          </a:p>
          <a:p>
            <a:pPr marL="0" indent="0">
              <a:buFontTx/>
              <a:buNone/>
            </a:pPr>
            <a:endParaRPr lang="en-US" baseline="0" dirty="0"/>
          </a:p>
          <a:p>
            <a:pPr marL="0" indent="0">
              <a:buFontTx/>
              <a:buNone/>
            </a:pPr>
            <a:endParaRPr lang="en-US" baseline="0" dirty="0"/>
          </a:p>
          <a:p>
            <a:pPr marL="0" indent="0">
              <a:buFontTx/>
              <a:buNone/>
            </a:pPr>
            <a:r>
              <a:rPr lang="en-US" baseline="0" dirty="0"/>
              <a:t>The implication: Moving regexes from a fast language to a medium one, or from a medium to a slow one, may be dangerous from a security perspective.</a:t>
            </a:r>
          </a:p>
          <a:p>
            <a:pPr marL="0" indent="0">
              <a:buFontTx/>
              <a:buNone/>
            </a:pPr>
            <a:endParaRPr lang="en-US" baseline="0" dirty="0"/>
          </a:p>
          <a:p>
            <a:pPr marL="0" indent="0">
              <a:buFontTx/>
              <a:buNone/>
            </a:pPr>
            <a:r>
              <a:rPr lang="en-US" baseline="0" dirty="0"/>
              <a:t>----</a:t>
            </a:r>
          </a:p>
          <a:p>
            <a:pPr marL="0" indent="0">
              <a:buFontTx/>
              <a:buNone/>
            </a:pPr>
            <a:endParaRPr lang="en-US" baseline="0" dirty="0"/>
          </a:p>
          <a:p>
            <a:pPr marL="0" indent="0">
              <a:buFontTx/>
              <a:buNone/>
            </a:pPr>
            <a:r>
              <a:rPr lang="en-US" baseline="0" dirty="0"/>
              <a:t>We expected to see two classes of performance:</a:t>
            </a:r>
          </a:p>
          <a:p>
            <a:pPr marL="0" indent="0">
              <a:buFontTx/>
              <a:buNone/>
            </a:pPr>
            <a:r>
              <a:rPr lang="en-US" baseline="0" dirty="0"/>
              <a:t>“Slow” regex engines that use a backtracking-based algorithm, and</a:t>
            </a:r>
          </a:p>
          <a:p>
            <a:pPr marL="0" indent="0">
              <a:buFontTx/>
              <a:buNone/>
            </a:pPr>
            <a:r>
              <a:rPr lang="en-US" baseline="0" dirty="0"/>
              <a:t>“Fast” regex engines that use Thompson’s BFS algorithm.</a:t>
            </a:r>
          </a:p>
          <a:p>
            <a:pPr marL="0" indent="0">
              <a:buFontTx/>
              <a:buNone/>
            </a:pPr>
            <a:endParaRPr lang="en-US" baseline="0" dirty="0"/>
          </a:p>
          <a:p>
            <a:pPr marL="0" indent="0">
              <a:buFontTx/>
              <a:buNone/>
            </a:pPr>
            <a:r>
              <a:rPr lang="en-US" baseline="0" dirty="0"/>
              <a:t>We see these two classes, as well as a “Medium” class for PHP and Perl.</a:t>
            </a:r>
          </a:p>
          <a:p>
            <a:pPr marL="0" indent="0">
              <a:buFontTx/>
              <a:buNone/>
            </a:pPr>
            <a:r>
              <a:rPr lang="en-US" baseline="0" dirty="0"/>
              <a:t>We studied the implementations of PHP and Perl’s regex engines, and identified the defense mechanisms that enable them to handle more regexes quickly.</a:t>
            </a:r>
          </a:p>
          <a:p>
            <a:pPr marL="0" indent="0">
              <a:buFontTx/>
              <a:buNone/>
            </a:pPr>
            <a:r>
              <a:rPr lang="en-US" baseline="0" dirty="0"/>
              <a:t>Details are in the paper.</a:t>
            </a:r>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21</a:t>
            </a:fld>
            <a:endParaRPr lang="en-US" altLang="ko-KR"/>
          </a:p>
        </p:txBody>
      </p:sp>
    </p:spTree>
    <p:extLst>
      <p:ext uri="{BB962C8B-B14F-4D97-AF65-F5344CB8AC3E}">
        <p14:creationId xmlns:p14="http://schemas.microsoft.com/office/powerpoint/2010/main" val="1234699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think a good way to visualize our experimental findings is through </a:t>
            </a:r>
            <a:r>
              <a:rPr lang="en-US" baseline="0" dirty="0" err="1"/>
              <a:t>heatmaps</a:t>
            </a:r>
            <a:r>
              <a:rPr lang="en-US" baseline="0" dirty="0"/>
              <a:t> illustrating the pairwise semantic and performance differences between languages,</a:t>
            </a:r>
          </a:p>
          <a:p>
            <a:r>
              <a:rPr lang="en-US" baseline="0" dirty="0"/>
              <a:t>The darker the cell, the riskier it is to move regexes from that source to that destination.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We hope these will benefit practitioners thinking about copy/pasting regexes.</a:t>
            </a:r>
          </a:p>
          <a:p>
            <a:endParaRPr lang="en-US" dirty="0"/>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22</a:t>
            </a:fld>
            <a:endParaRPr lang="en-US" altLang="ko-KR"/>
          </a:p>
        </p:txBody>
      </p:sp>
    </p:spTree>
    <p:extLst>
      <p:ext uri="{BB962C8B-B14F-4D97-AF65-F5344CB8AC3E}">
        <p14:creationId xmlns:p14="http://schemas.microsoft.com/office/powerpoint/2010/main" val="4294263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ym typeface="Wingdings" pitchFamily="2" charset="2"/>
              </a:rPr>
              <a:t>* survey</a:t>
            </a:r>
          </a:p>
          <a:p>
            <a:r>
              <a:rPr lang="en-US" b="1" i="0" dirty="0">
                <a:sym typeface="Wingdings" pitchFamily="2" charset="2"/>
              </a:rPr>
              <a:t>* Empirical corroborates</a:t>
            </a:r>
          </a:p>
          <a:p>
            <a:endParaRPr lang="en-US" b="1" i="0" dirty="0">
              <a:sym typeface="Wingdings" pitchFamily="2" charset="2"/>
            </a:endParaRPr>
          </a:p>
          <a:p>
            <a:r>
              <a:rPr lang="en-US" b="1" i="0" dirty="0">
                <a:sym typeface="Wingdings" pitchFamily="2" charset="2"/>
              </a:rPr>
              <a:t>But</a:t>
            </a:r>
          </a:p>
          <a:p>
            <a:r>
              <a:rPr lang="en-US" b="0" i="0" dirty="0">
                <a:sym typeface="Wingdings" pitchFamily="2" charset="2"/>
              </a:rPr>
              <a:t>*Our</a:t>
            </a:r>
            <a:r>
              <a:rPr lang="en-US" b="0" i="0" baseline="0" dirty="0">
                <a:sym typeface="Wingdings" pitchFamily="2" charset="2"/>
              </a:rPr>
              <a:t> portability experiments demonstrate the correctness and security concerns that may arise from this practice.</a:t>
            </a:r>
            <a:endParaRPr lang="en-US" b="0" i="0" dirty="0">
              <a:sym typeface="Wingdings" pitchFamily="2" charset="2"/>
            </a:endParaRPr>
          </a:p>
          <a:p>
            <a:endParaRPr lang="en-US" b="1" i="0" dirty="0">
              <a:sym typeface="Wingdings" pitchFamily="2" charset="2"/>
            </a:endParaRPr>
          </a:p>
          <a:p>
            <a:r>
              <a:rPr lang="en-US" b="1" i="0" dirty="0" err="1">
                <a:sym typeface="Wingdings" pitchFamily="2" charset="2"/>
              </a:rPr>
              <a:t>Takehome</a:t>
            </a:r>
            <a:r>
              <a:rPr lang="en-US" b="1" i="0" dirty="0">
                <a:sym typeface="Wingdings" pitchFamily="2" charset="2"/>
              </a:rPr>
              <a:t> message</a:t>
            </a:r>
            <a:endParaRPr lang="en-US" b="0" i="0" dirty="0">
              <a:sym typeface="Wingdings" pitchFamily="2" charset="2"/>
            </a:endParaRPr>
          </a:p>
          <a:p>
            <a:r>
              <a:rPr lang="en-US" b="0" i="0" dirty="0">
                <a:sym typeface="Wingdings" pitchFamily="2" charset="2"/>
              </a:rPr>
              <a:t>On</a:t>
            </a:r>
            <a:r>
              <a:rPr lang="en-US" b="0" i="0" baseline="0" dirty="0">
                <a:sym typeface="Wingdings" pitchFamily="2" charset="2"/>
              </a:rPr>
              <a:t> the whole, we</a:t>
            </a:r>
            <a:r>
              <a:rPr lang="en-US" b="0" i="0" dirty="0">
                <a:sym typeface="Wingdings" pitchFamily="2" charset="2"/>
              </a:rPr>
              <a:t> believe our study shows that:</a:t>
            </a:r>
          </a:p>
          <a:p>
            <a:pPr marL="171450" indent="-171450">
              <a:buFontTx/>
              <a:buChar char="-"/>
            </a:pPr>
            <a:r>
              <a:rPr lang="en-US" b="0" i="0" dirty="0">
                <a:sym typeface="Wingdings" pitchFamily="2" charset="2"/>
              </a:rPr>
              <a:t>Regexes are a misunderstood programming language feature</a:t>
            </a:r>
          </a:p>
          <a:p>
            <a:pPr marL="0" indent="0">
              <a:buFontTx/>
              <a:buNone/>
            </a:pPr>
            <a:endParaRPr lang="en-US" b="0" i="0" dirty="0">
              <a:sym typeface="Wingdings" pitchFamily="2" charset="2"/>
            </a:endParaRPr>
          </a:p>
          <a:p>
            <a:pPr marL="0" indent="0">
              <a:buFontTx/>
              <a:buNone/>
            </a:pPr>
            <a:r>
              <a:rPr lang="en-US" b="0" i="0" dirty="0">
                <a:sym typeface="Wingdings" pitchFamily="2" charset="2"/>
              </a:rPr>
              <a:t>There is tons of room</a:t>
            </a:r>
            <a:r>
              <a:rPr lang="en-US" b="0" i="0" baseline="0" dirty="0">
                <a:sym typeface="Wingdings" pitchFamily="2" charset="2"/>
              </a:rPr>
              <a:t> for more research in this space; come join us!</a:t>
            </a:r>
            <a:endParaRPr lang="en-US" dirty="0"/>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24</a:t>
            </a:fld>
            <a:endParaRPr lang="en-US" altLang="ko-KR"/>
          </a:p>
        </p:txBody>
      </p:sp>
    </p:spTree>
    <p:extLst>
      <p:ext uri="{BB962C8B-B14F-4D97-AF65-F5344CB8AC3E}">
        <p14:creationId xmlns:p14="http://schemas.microsoft.com/office/powerpoint/2010/main" val="15668975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29</a:t>
            </a:fld>
            <a:endParaRPr lang="en-US" altLang="ko-KR"/>
          </a:p>
        </p:txBody>
      </p:sp>
    </p:spTree>
    <p:extLst>
      <p:ext uri="{BB962C8B-B14F-4D97-AF65-F5344CB8AC3E}">
        <p14:creationId xmlns:p14="http://schemas.microsoft.com/office/powerpoint/2010/main" val="30055475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Missing Java,</a:t>
            </a:r>
            <a:r>
              <a:rPr lang="en-US" baseline="0" dirty="0"/>
              <a:t> </a:t>
            </a:r>
            <a:r>
              <a:rPr lang="en-US" baseline="0" dirty="0" err="1"/>
              <a:t>Golang</a:t>
            </a:r>
            <a:r>
              <a:rPr lang="en-US" baseline="0" dirty="0"/>
              <a:t>; and in the wrong order</a:t>
            </a:r>
          </a:p>
          <a:p>
            <a:endParaRPr lang="en-US" baseline="0" dirty="0"/>
          </a:p>
          <a:p>
            <a:r>
              <a:rPr lang="en-US" baseline="0" dirty="0"/>
              <a:t>Python: </a:t>
            </a:r>
            <a:r>
              <a:rPr lang="en-US" baseline="0" dirty="0" err="1"/>
              <a:t>Pypi</a:t>
            </a:r>
            <a:endParaRPr lang="en-US" baseline="0" dirty="0"/>
          </a:p>
          <a:p>
            <a:r>
              <a:rPr lang="en-US" baseline="0" dirty="0"/>
              <a:t>JavaScript: </a:t>
            </a:r>
            <a:r>
              <a:rPr lang="en-US" baseline="0" dirty="0" err="1"/>
              <a:t>npm</a:t>
            </a:r>
            <a:endParaRPr lang="en-US" baseline="0" dirty="0"/>
          </a:p>
          <a:p>
            <a:r>
              <a:rPr lang="en-US" baseline="0" dirty="0"/>
              <a:t>Rust: Crates</a:t>
            </a:r>
          </a:p>
          <a:p>
            <a:r>
              <a:rPr lang="en-US" baseline="0" dirty="0"/>
              <a:t>PHP: </a:t>
            </a:r>
            <a:r>
              <a:rPr lang="en-US" baseline="0" dirty="0" err="1"/>
              <a:t>Packagist</a:t>
            </a:r>
            <a:endParaRPr lang="en-US" baseline="0" dirty="0"/>
          </a:p>
          <a:p>
            <a:r>
              <a:rPr lang="en-US" baseline="0" dirty="0"/>
              <a:t>Perl: CPAN</a:t>
            </a:r>
          </a:p>
          <a:p>
            <a:r>
              <a:rPr lang="en-US" baseline="0" dirty="0"/>
              <a:t>Ruby: </a:t>
            </a:r>
            <a:r>
              <a:rPr lang="en-US" baseline="0" dirty="0" err="1"/>
              <a:t>Rubygems</a:t>
            </a:r>
            <a:endParaRPr lang="en-US" baseline="0" dirty="0"/>
          </a:p>
          <a:p>
            <a:r>
              <a:rPr lang="en-US" baseline="0" dirty="0"/>
              <a:t>Java: Maven central</a:t>
            </a:r>
          </a:p>
          <a:p>
            <a:r>
              <a:rPr lang="en-US" baseline="0" dirty="0"/>
              <a:t>Go: (TODO)</a:t>
            </a:r>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30</a:t>
            </a:fld>
            <a:endParaRPr lang="en-US" altLang="ko-KR"/>
          </a:p>
        </p:txBody>
      </p:sp>
    </p:spTree>
    <p:extLst>
      <p:ext uri="{BB962C8B-B14F-4D97-AF65-F5344CB8AC3E}">
        <p14:creationId xmlns:p14="http://schemas.microsoft.com/office/powerpoint/2010/main" val="10834272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91D712-58E1-4FFA-8A47-8D821F11B45B}" type="slidenum">
              <a:rPr lang="en-US" altLang="ko-KR" smtClean="0"/>
              <a:pPr/>
              <a:t>32</a:t>
            </a:fld>
            <a:endParaRPr lang="en-US" altLang="ko-KR"/>
          </a:p>
        </p:txBody>
      </p:sp>
    </p:spTree>
    <p:extLst>
      <p:ext uri="{BB962C8B-B14F-4D97-AF65-F5344CB8AC3E}">
        <p14:creationId xmlns:p14="http://schemas.microsoft.com/office/powerpoint/2010/main" val="8865309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Half of these had match witnesses (match vs. mismatch), a third had substring witnesses, and half had capture witnesses.</a:t>
            </a:r>
            <a:endParaRPr lang="en-US" dirty="0"/>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37</a:t>
            </a:fld>
            <a:endParaRPr lang="en-US" altLang="ko-KR"/>
          </a:p>
        </p:txBody>
      </p:sp>
    </p:spTree>
    <p:extLst>
      <p:ext uri="{BB962C8B-B14F-4D97-AF65-F5344CB8AC3E}">
        <p14:creationId xmlns:p14="http://schemas.microsoft.com/office/powerpoint/2010/main" val="16382067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TODO This is just filler</a:t>
            </a:r>
          </a:p>
          <a:p>
            <a:endParaRPr lang="en-US" b="1" dirty="0"/>
          </a:p>
          <a:p>
            <a:r>
              <a:rPr lang="en-US" b="1" dirty="0"/>
              <a:t>1. </a:t>
            </a:r>
            <a:r>
              <a:rPr lang="en-US" b="1" dirty="0" err="1"/>
              <a:t>ReDoS</a:t>
            </a:r>
            <a:r>
              <a:rPr lang="en-US" b="1" dirty="0"/>
              <a:t> Regexes</a:t>
            </a:r>
          </a:p>
          <a:p>
            <a:r>
              <a:rPr lang="en-US" b="0" dirty="0"/>
              <a:t>Talk through flowchart.</a:t>
            </a:r>
          </a:p>
          <a:p>
            <a:endParaRPr lang="en-US" b="0" dirty="0"/>
          </a:p>
          <a:p>
            <a:r>
              <a:rPr lang="en-US" b="0" dirty="0"/>
              <a:t>From this we learn that </a:t>
            </a:r>
            <a:r>
              <a:rPr lang="en-US" b="0" dirty="0" err="1"/>
              <a:t>ReDoS</a:t>
            </a:r>
            <a:r>
              <a:rPr lang="en-US" b="0" dirty="0"/>
              <a:t> regexes occur a lot in practice – thousands of </a:t>
            </a:r>
            <a:r>
              <a:rPr lang="en-US" b="0" dirty="0" err="1"/>
              <a:t>ReDoS</a:t>
            </a:r>
            <a:r>
              <a:rPr lang="en-US" b="0" dirty="0"/>
              <a:t> regexes occurring in over 10K modules.</a:t>
            </a:r>
          </a:p>
          <a:p>
            <a:r>
              <a:rPr lang="en-US" b="0" dirty="0" err="1"/>
              <a:t>ReDoS</a:t>
            </a:r>
            <a:r>
              <a:rPr lang="en-US" b="0" dirty="0"/>
              <a:t> regexes make these modules, as well as any modules and applications that depend on them, potentially vulnerable to </a:t>
            </a:r>
            <a:r>
              <a:rPr lang="en-US" b="0" dirty="0" err="1"/>
              <a:t>ReDoS</a:t>
            </a:r>
            <a:r>
              <a:rPr lang="en-US" b="0" dirty="0"/>
              <a:t>.</a:t>
            </a:r>
          </a:p>
          <a:p>
            <a:endParaRPr lang="en-US" b="1" dirty="0"/>
          </a:p>
          <a:p>
            <a:r>
              <a:rPr lang="en-US" b="1" dirty="0"/>
              <a:t>2. Degree</a:t>
            </a:r>
          </a:p>
          <a:p>
            <a:r>
              <a:rPr lang="en-US" b="0" dirty="0"/>
              <a:t>We wanted to know how concerned developers should be about these regexes.</a:t>
            </a:r>
          </a:p>
          <a:p>
            <a:r>
              <a:rPr lang="en-US" b="0" dirty="0"/>
              <a:t>Exponential behavior is rather more problematic than polynomial behavior.</a:t>
            </a:r>
          </a:p>
          <a:p>
            <a:r>
              <a:rPr lang="en-US" b="0" dirty="0"/>
              <a:t>We measured match time on varying-length inputs.</a:t>
            </a:r>
          </a:p>
          <a:p>
            <a:r>
              <a:rPr lang="en-US" b="0" dirty="0"/>
              <a:t>Then we fitted exponential and polynomial curves to the data.</a:t>
            </a:r>
          </a:p>
          <a:p>
            <a:r>
              <a:rPr lang="en-US" b="0" dirty="0"/>
              <a:t>We chose the curve of best fit.</a:t>
            </a:r>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39</a:t>
            </a:fld>
            <a:endParaRPr lang="en-US" altLang="ko-KR"/>
          </a:p>
        </p:txBody>
      </p:sp>
    </p:spTree>
    <p:extLst>
      <p:ext uri="{BB962C8B-B14F-4D97-AF65-F5344CB8AC3E}">
        <p14:creationId xmlns:p14="http://schemas.microsoft.com/office/powerpoint/2010/main" val="27093225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kumimoji="1" lang="en-US" sz="1200" b="0" i="0" u="none" strike="noStrike" kern="1200" baseline="0" dirty="0">
                    <a:solidFill>
                      <a:schemeClr val="tx1"/>
                    </a:solidFill>
                    <a:latin typeface="Arial" pitchFamily="34" charset="0"/>
                    <a:ea typeface="+mn-ea"/>
                    <a:cs typeface="Arial" pitchFamily="34" charset="0"/>
                  </a:rPr>
                  <a:t>This chart shows the extent of regex duplication between the modules in our registry sample.</a:t>
                </a:r>
              </a:p>
              <a:p>
                <a:endParaRPr kumimoji="1" lang="en-US" sz="1200" b="0" i="0" u="none" strike="noStrike" kern="1200" baseline="0" dirty="0">
                  <a:solidFill>
                    <a:schemeClr val="tx1"/>
                  </a:solidFill>
                  <a:latin typeface="Arial" pitchFamily="34" charset="0"/>
                  <a:ea typeface="+mn-ea"/>
                  <a:cs typeface="Arial" pitchFamily="34" charset="0"/>
                </a:endParaRPr>
              </a:p>
              <a:p>
                <a:r>
                  <a:rPr kumimoji="1" lang="en-US" sz="1200" b="0" i="0" u="none" strike="noStrike" kern="1200" baseline="0" dirty="0">
                    <a:solidFill>
                      <a:schemeClr val="tx1"/>
                    </a:solidFill>
                    <a:latin typeface="Arial" pitchFamily="34" charset="0"/>
                    <a:ea typeface="+mn-ea"/>
                    <a:cs typeface="Arial" pitchFamily="34" charset="0"/>
                  </a:rPr>
                  <a:t>In keeping with the phrasing in our survey (“copy/pasting regexes”), we label as re-use any pair of identical regexes (string equality).</a:t>
                </a:r>
              </a:p>
              <a:p>
                <a:endParaRPr kumimoji="1" lang="en-US" sz="1200" b="0" i="0" u="none" strike="noStrike" kern="1200" baseline="0" dirty="0">
                  <a:solidFill>
                    <a:schemeClr val="tx1"/>
                  </a:solidFill>
                  <a:latin typeface="Arial" pitchFamily="34" charset="0"/>
                  <a:ea typeface="+mn-ea"/>
                  <a:cs typeface="Arial" pitchFamily="34" charset="0"/>
                </a:endParaRPr>
              </a:p>
              <a:p>
                <a:r>
                  <a:rPr kumimoji="1" lang="en-US" sz="1200" b="0" i="0" u="none" strike="noStrike" kern="1200" baseline="0" dirty="0">
                    <a:solidFill>
                      <a:schemeClr val="tx1"/>
                    </a:solidFill>
                    <a:latin typeface="Arial" pitchFamily="34" charset="0"/>
                    <a:ea typeface="+mn-ea"/>
                    <a:cs typeface="Arial" pitchFamily="34" charset="0"/>
                  </a:rPr>
                  <a:t>To eliminate trivially identical regexes like /\s/, we conservatively require any matching regexes to be at least 15 characters long. While it is possible that two developers might independently produce the same (longer) regex, this seems unlikely given that hundreds of distinct regexes have been reported in prior work even for “simple” languages like emails.</a:t>
                </a:r>
                <a:endParaRPr lang="en-US" b="0" dirty="0"/>
              </a:p>
              <a:p>
                <a:endParaRPr lang="en-US" b="0" dirty="0"/>
              </a:p>
              <a:p>
                <a:r>
                  <a:rPr lang="en-US" b="0" dirty="0"/>
                  <a:t>*Explain</a:t>
                </a:r>
                <a:r>
                  <a:rPr lang="en-US" b="0" baseline="0" dirty="0"/>
                  <a:t> the metrics</a:t>
                </a:r>
              </a:p>
              <a:p>
                <a:endParaRPr lang="en-US" b="0" baseline="0" dirty="0"/>
              </a:p>
              <a:p>
                <a:r>
                  <a:rPr lang="en-US" b="0" baseline="0" dirty="0"/>
                  <a:t>*Indicate that JS has the highest re-use on each metric, and use this to explain each bar height.</a:t>
                </a:r>
              </a:p>
              <a:p>
                <a:endParaRPr lang="en-US" b="0" baseline="0" dirty="0"/>
              </a:p>
              <a:p>
                <a:r>
                  <a:rPr lang="en-US" b="0" baseline="0" dirty="0"/>
                  <a:t>*Contrast the “scripting” languages (higher regex USE and RE-USE) with the compiled/systems languages (lower regex USE and RE-USE).</a:t>
                </a:r>
              </a:p>
              <a:p>
                <a:endParaRPr lang="en-US" b="0" baseline="0" dirty="0"/>
              </a:p>
              <a:p>
                <a:r>
                  <a:rPr lang="en-US" b="0" baseline="0" dirty="0"/>
                  <a:t>*Key point here: cross-language re-use appears in every language, including, interestingly, across languages.</a:t>
                </a:r>
              </a:p>
              <a:p>
                <a:r>
                  <a:rPr lang="en-US" b="0" baseline="0" dirty="0"/>
                  <a:t>5% of all modules contain regexes also found on SO or REL</a:t>
                </a:r>
              </a:p>
            </p:txBody>
          </p:sp>
        </mc:Choice>
        <mc:Fallback xmlns="">
          <p:sp>
            <p:nvSpPr>
              <p:cNvPr id="3" name="Notes Placeholder 2"/>
              <p:cNvSpPr>
                <a:spLocks noGrp="1"/>
              </p:cNvSpPr>
              <p:nvPr>
                <p:ph type="body" idx="1"/>
              </p:nvPr>
            </p:nvSpPr>
            <p:spPr/>
            <p:txBody>
              <a:bodyPr/>
              <a:lstStyle/>
              <a:p>
                <a:r>
                  <a:rPr lang="en-US" b="0" dirty="0" smtClean="0"/>
                  <a:t>Extracted regexes</a:t>
                </a:r>
                <a:r>
                  <a:rPr lang="en-US" b="0" baseline="0" dirty="0" smtClean="0"/>
                  <a:t> from a t</a:t>
                </a:r>
                <a:r>
                  <a:rPr lang="en-US" b="0" dirty="0" smtClean="0"/>
                  <a:t>otal of 193,524</a:t>
                </a:r>
                <a:r>
                  <a:rPr lang="en-US" b="0" baseline="0" dirty="0" smtClean="0"/>
                  <a:t> distinct modules.</a:t>
                </a:r>
              </a:p>
              <a:p>
                <a:r>
                  <a:rPr lang="en-US" b="0" baseline="0" dirty="0" smtClean="0"/>
                  <a:t>Removing regexes that appeared in multiple languages, this resulted in a corpus of 578,628 unique regexes extracted from 8 programming languages.</a:t>
                </a:r>
              </a:p>
              <a:p>
                <a:r>
                  <a:rPr lang="en-US" b="0" baseline="0" dirty="0" smtClean="0"/>
                  <a:t>This is our polyglot regex corpus.</a:t>
                </a:r>
                <a:r>
                  <a:rPr lang="en-US" b="0" i="0" baseline="0" smtClean="0">
                    <a:latin typeface="Cambria Math" panose="02040503050406030204" pitchFamily="18" charset="0"/>
                  </a:rPr>
                  <a:t>∑</a:t>
                </a:r>
                <a:endParaRPr lang="en-US" b="1" dirty="0"/>
              </a:p>
            </p:txBody>
          </p:sp>
        </mc:Fallback>
      </mc:AlternateContent>
      <p:sp>
        <p:nvSpPr>
          <p:cNvPr id="4" name="Slide Number Placeholder 3"/>
          <p:cNvSpPr>
            <a:spLocks noGrp="1"/>
          </p:cNvSpPr>
          <p:nvPr>
            <p:ph type="sldNum" sz="quarter" idx="10"/>
          </p:nvPr>
        </p:nvSpPr>
        <p:spPr/>
        <p:txBody>
          <a:bodyPr/>
          <a:lstStyle/>
          <a:p>
            <a:fld id="{D291D712-58E1-4FFA-8A47-8D821F11B45B}" type="slidenum">
              <a:rPr lang="en-US" altLang="ko-KR" smtClean="0"/>
              <a:pPr/>
              <a:t>40</a:t>
            </a:fld>
            <a:endParaRPr lang="en-US" altLang="ko-KR"/>
          </a:p>
        </p:txBody>
      </p:sp>
    </p:spTree>
    <p:extLst>
      <p:ext uri="{BB962C8B-B14F-4D97-AF65-F5344CB8AC3E}">
        <p14:creationId xmlns:p14="http://schemas.microsoft.com/office/powerpoint/2010/main" val="3731953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latin typeface="Gill Sans MT" panose="020B0502020104020203" pitchFamily="34" charset="77"/>
              </a:rPr>
              <a:t>Let me start by introducing some background material.</a:t>
            </a:r>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3</a:t>
            </a:fld>
            <a:endParaRPr lang="en-US" altLang="ko-KR"/>
          </a:p>
        </p:txBody>
      </p:sp>
    </p:spTree>
    <p:extLst>
      <p:ext uri="{BB962C8B-B14F-4D97-AF65-F5344CB8AC3E}">
        <p14:creationId xmlns:p14="http://schemas.microsoft.com/office/powerpoint/2010/main" val="29818914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TODO:</a:t>
            </a:r>
            <a:r>
              <a:rPr lang="en-US" b="0" baseline="0" dirty="0"/>
              <a:t> Update numbers</a:t>
            </a:r>
          </a:p>
          <a:p>
            <a:r>
              <a:rPr lang="en-US" b="0" baseline="0" dirty="0"/>
              <a:t>TODO: Star counts as a proxy for popularity that would be consistent across languages</a:t>
            </a:r>
          </a:p>
          <a:p>
            <a:r>
              <a:rPr lang="en-US" b="0" baseline="0" dirty="0"/>
              <a:t>TODO: Modules, not applications?</a:t>
            </a:r>
          </a:p>
          <a:p>
            <a:endParaRPr lang="en-US" b="0" dirty="0"/>
          </a:p>
          <a:p>
            <a:r>
              <a:rPr lang="en-US" b="0" dirty="0"/>
              <a:t>Walk through the flow-chart</a:t>
            </a:r>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41</a:t>
            </a:fld>
            <a:endParaRPr lang="en-US" altLang="ko-KR"/>
          </a:p>
        </p:txBody>
      </p:sp>
    </p:spTree>
    <p:extLst>
      <p:ext uri="{BB962C8B-B14F-4D97-AF65-F5344CB8AC3E}">
        <p14:creationId xmlns:p14="http://schemas.microsoft.com/office/powerpoint/2010/main" val="24533768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Of course, our work has </a:t>
            </a:r>
            <a:r>
              <a:rPr lang="en-US" b="0"/>
              <a:t>some limitation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a:t>ns.</a:t>
            </a:r>
            <a:endParaRPr lang="en-US" b="0" dirty="0"/>
          </a:p>
        </p:txBody>
      </p:sp>
      <p:sp>
        <p:nvSpPr>
          <p:cNvPr id="4" name="Slide Number Placeholder 3"/>
          <p:cNvSpPr>
            <a:spLocks noGrp="1"/>
          </p:cNvSpPr>
          <p:nvPr>
            <p:ph type="sldNum" sz="quarter" idx="5"/>
          </p:nvPr>
        </p:nvSpPr>
        <p:spPr/>
        <p:txBody>
          <a:bodyPr/>
          <a:lstStyle/>
          <a:p>
            <a:fld id="{D291D712-58E1-4FFA-8A47-8D821F11B45B}" type="slidenum">
              <a:rPr lang="en-US" altLang="ko-KR" smtClean="0"/>
              <a:pPr/>
              <a:t>44</a:t>
            </a:fld>
            <a:endParaRPr lang="en-US" altLang="ko-KR"/>
          </a:p>
        </p:txBody>
      </p:sp>
    </p:spTree>
    <p:extLst>
      <p:ext uri="{BB962C8B-B14F-4D97-AF65-F5344CB8AC3E}">
        <p14:creationId xmlns:p14="http://schemas.microsoft.com/office/powerpoint/2010/main" val="41199122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sym typeface="Wingdings" pitchFamily="2" charset="2"/>
              </a:rPr>
              <a:t>Generally speaking, regexes</a:t>
            </a:r>
            <a:r>
              <a:rPr lang="en-US" b="0" i="0" baseline="0" dirty="0">
                <a:sym typeface="Wingdings" pitchFamily="2" charset="2"/>
              </a:rPr>
              <a:t> are a means of encoding a string language: some </a:t>
            </a:r>
            <a:r>
              <a:rPr lang="en-US" dirty="0"/>
              <a:t>subset of all possible strings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i="0" dirty="0">
              <a:sym typeface="Wingdings" pitchFamily="2" charset="2"/>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sym typeface="Wingdings" pitchFamily="2" charset="2"/>
              </a:rPr>
              <a:t>In case it’s been</a:t>
            </a:r>
            <a:r>
              <a:rPr lang="en-US" b="0" i="0" baseline="0" dirty="0">
                <a:sym typeface="Wingdings" pitchFamily="2" charset="2"/>
              </a:rPr>
              <a:t> awhile since you worked with regexes, let me refresh your memory with some examples.</a:t>
            </a:r>
            <a:endParaRPr lang="en-US" b="0" i="0" dirty="0">
              <a:sym typeface="Wingdings" pitchFamily="2" charset="2"/>
            </a:endParaRPr>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45</a:t>
            </a:fld>
            <a:endParaRPr lang="en-US" altLang="ko-KR"/>
          </a:p>
        </p:txBody>
      </p:sp>
    </p:spTree>
    <p:extLst>
      <p:ext uri="{BB962C8B-B14F-4D97-AF65-F5344CB8AC3E}">
        <p14:creationId xmlns:p14="http://schemas.microsoft.com/office/powerpoint/2010/main" val="40797062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Regexes are widely used, estimated to appear in 30-40% of Python and JavaScript projects.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They are used for diverse purposes.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Our prior empirical</a:t>
            </a:r>
            <a:r>
              <a:rPr lang="en-US" baseline="0" dirty="0"/>
              <a:t> work has identified many common application areas, including</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t>  X, used in Y</a:t>
            </a:r>
            <a:endParaRPr lang="en-US" dirty="0"/>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46</a:t>
            </a:fld>
            <a:endParaRPr lang="en-US" altLang="ko-KR"/>
          </a:p>
        </p:txBody>
      </p:sp>
    </p:spTree>
    <p:extLst>
      <p:ext uri="{BB962C8B-B14F-4D97-AF65-F5344CB8AC3E}">
        <p14:creationId xmlns:p14="http://schemas.microsoft.com/office/powerpoint/2010/main" val="3545059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Regexes are widely used, estimated to appear in 30-40% of Python and JavaScript projects.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They are used for diverse purposes.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Our prior empirical</a:t>
            </a:r>
            <a:r>
              <a:rPr lang="en-US" baseline="0" dirty="0"/>
              <a:t> work has identified many common application areas, including</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t>  X, used in Y</a:t>
            </a:r>
            <a:endParaRPr lang="en-US" dirty="0"/>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4</a:t>
            </a:fld>
            <a:endParaRPr lang="en-US" altLang="ko-KR"/>
          </a:p>
        </p:txBody>
      </p:sp>
    </p:spTree>
    <p:extLst>
      <p:ext uri="{BB962C8B-B14F-4D97-AF65-F5344CB8AC3E}">
        <p14:creationId xmlns:p14="http://schemas.microsoft.com/office/powerpoint/2010/main" val="3287248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ym typeface="Wingdings" pitchFamily="2" charset="2"/>
              </a:rPr>
              <a:t>Here’s</a:t>
            </a:r>
            <a:r>
              <a:rPr lang="en-US" b="0" i="0" baseline="0" dirty="0">
                <a:sym typeface="Wingdings" pitchFamily="2" charset="2"/>
              </a:rPr>
              <a:t> a typical example of the regex development process, based on results from our developer survey.</a:t>
            </a:r>
            <a:endParaRPr lang="en-US" b="0" i="0" dirty="0">
              <a:sym typeface="Wingdings" pitchFamily="2" charset="2"/>
            </a:endParaRPr>
          </a:p>
          <a:p>
            <a:endParaRPr lang="en-US" b="0" i="0" dirty="0">
              <a:sym typeface="Wingdings" pitchFamily="2" charset="2"/>
            </a:endParaRPr>
          </a:p>
          <a:p>
            <a:r>
              <a:rPr lang="en-US" b="0" i="0" dirty="0">
                <a:sym typeface="Wingdings" pitchFamily="2" charset="2"/>
              </a:rPr>
              <a:t>*Great,</a:t>
            </a:r>
            <a:r>
              <a:rPr lang="en-US" b="0" i="0" baseline="0" dirty="0">
                <a:sym typeface="Wingdings" pitchFamily="2" charset="2"/>
              </a:rPr>
              <a:t> let’s put it into our Ruby program.</a:t>
            </a:r>
          </a:p>
          <a:p>
            <a:r>
              <a:rPr lang="en-US" b="0" i="0" baseline="0" dirty="0">
                <a:sym typeface="Wingdings" pitchFamily="2" charset="2"/>
              </a:rPr>
              <a:t>*We’re good software engineers, so we write a test case, which it passes.</a:t>
            </a:r>
          </a:p>
          <a:p>
            <a:endParaRPr lang="en-US" b="0" i="0" dirty="0">
              <a:sym typeface="Wingdings" pitchFamily="2" charset="2"/>
            </a:endParaRPr>
          </a:p>
          <a:p>
            <a:r>
              <a:rPr kumimoji="1" lang="en-US" sz="1200" b="0" i="0" u="none" strike="noStrike" kern="1200" baseline="0" dirty="0">
                <a:solidFill>
                  <a:schemeClr val="tx1"/>
                </a:solidFill>
                <a:latin typeface="Arial" pitchFamily="34" charset="0"/>
                <a:ea typeface="+mn-ea"/>
                <a:cs typeface="Arial" pitchFamily="34" charset="0"/>
              </a:rPr>
              <a:t>Unlike most code snippets, regexes can flow unchanged across language boundaries.</a:t>
            </a:r>
          </a:p>
          <a:p>
            <a:r>
              <a:rPr kumimoji="1" lang="en-US" sz="1200" b="0" i="0" u="none" strike="noStrike" kern="1200" baseline="0" dirty="0">
                <a:solidFill>
                  <a:schemeClr val="tx1"/>
                </a:solidFill>
                <a:latin typeface="Arial" pitchFamily="34" charset="0"/>
                <a:ea typeface="+mn-ea"/>
                <a:cs typeface="Arial" pitchFamily="34" charset="0"/>
              </a:rPr>
              <a:t>Programming languages have similar regex syntaxes, so re-used regexes may compile without modification.</a:t>
            </a:r>
          </a:p>
          <a:p>
            <a:r>
              <a:rPr kumimoji="1" lang="en-US" sz="1200" b="0" i="0" u="none" strike="noStrike" kern="1200" baseline="0" dirty="0">
                <a:solidFill>
                  <a:schemeClr val="tx1"/>
                </a:solidFill>
                <a:latin typeface="Arial" pitchFamily="34" charset="0"/>
                <a:ea typeface="+mn-ea"/>
                <a:cs typeface="Arial" pitchFamily="34" charset="0"/>
              </a:rPr>
              <a:t>However, surface-level syntactic compatibility can mask more subtle portability problems.</a:t>
            </a:r>
          </a:p>
          <a:p>
            <a:r>
              <a:rPr kumimoji="1" lang="en-US" sz="1200" b="0" i="0" u="none" strike="noStrike" kern="1200" baseline="0" dirty="0">
                <a:solidFill>
                  <a:schemeClr val="tx1"/>
                </a:solidFill>
                <a:latin typeface="Arial" pitchFamily="34" charset="0"/>
                <a:ea typeface="+mn-ea"/>
                <a:cs typeface="Arial" pitchFamily="34" charset="0"/>
              </a:rPr>
              <a:t>If regex semantics vary, then a regex will match different sets of strings across programming languages, resulting in logical errors.</a:t>
            </a:r>
          </a:p>
          <a:p>
            <a:endParaRPr kumimoji="1" lang="en-US" sz="1200" b="0" i="0" u="none" strike="noStrike" kern="1200" baseline="0" dirty="0">
              <a:solidFill>
                <a:schemeClr val="tx1"/>
              </a:solidFill>
              <a:latin typeface="Arial" pitchFamily="34" charset="0"/>
              <a:ea typeface="+mn-ea"/>
              <a:cs typeface="Arial" pitchFamily="34" charset="0"/>
              <a:sym typeface="Wingdings" pitchFamily="2" charset="2"/>
            </a:endParaRPr>
          </a:p>
          <a:p>
            <a:r>
              <a:rPr kumimoji="1" lang="en-US" sz="1200" b="0" i="0" u="none" strike="noStrike" kern="1200" baseline="0" dirty="0">
                <a:solidFill>
                  <a:schemeClr val="tx1"/>
                </a:solidFill>
                <a:latin typeface="Arial" pitchFamily="34" charset="0"/>
                <a:ea typeface="+mn-ea"/>
                <a:cs typeface="Arial" pitchFamily="34" charset="0"/>
                <a:sym typeface="Wingdings" pitchFamily="2" charset="2"/>
              </a:rPr>
              <a:t>*Here in Ruby, another input also passes – this time unexpectedly.</a:t>
            </a:r>
          </a:p>
          <a:p>
            <a:endParaRPr kumimoji="1" lang="en-US" sz="1200" b="0" i="0" u="none" strike="noStrike" kern="1200" baseline="0" dirty="0">
              <a:solidFill>
                <a:schemeClr val="tx1"/>
              </a:solidFill>
              <a:latin typeface="Arial" pitchFamily="34" charset="0"/>
              <a:ea typeface="+mn-ea"/>
              <a:cs typeface="Arial" pitchFamily="34" charset="0"/>
              <a:sym typeface="Wingdings" pitchFamily="2" charset="2"/>
            </a:endParaRPr>
          </a:p>
          <a:p>
            <a:r>
              <a:rPr kumimoji="1" lang="en-US" sz="1200" b="0" i="0" u="none" strike="noStrike" kern="1200" baseline="0" dirty="0">
                <a:solidFill>
                  <a:schemeClr val="tx1"/>
                </a:solidFill>
                <a:latin typeface="Arial" pitchFamily="34" charset="0"/>
                <a:ea typeface="+mn-ea"/>
                <a:cs typeface="Arial" pitchFamily="34" charset="0"/>
                <a:sym typeface="Wingdings" pitchFamily="2" charset="2"/>
              </a:rPr>
              <a:t>*I wanted to require the whole string to match, but in Ruby the ^ anchor only restricts to the beginning of each line within the string.</a:t>
            </a:r>
            <a:endParaRPr lang="en-US" b="0" i="0" dirty="0">
              <a:sym typeface="Wingdings" pitchFamily="2" charset="2"/>
            </a:endParaRPr>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5</a:t>
            </a:fld>
            <a:endParaRPr lang="en-US" altLang="ko-KR"/>
          </a:p>
        </p:txBody>
      </p:sp>
    </p:spTree>
    <p:extLst>
      <p:ext uri="{BB962C8B-B14F-4D97-AF65-F5344CB8AC3E}">
        <p14:creationId xmlns:p14="http://schemas.microsoft.com/office/powerpoint/2010/main" val="2818785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hope I’ve persuaded</a:t>
            </a:r>
            <a:r>
              <a:rPr lang="en-US" baseline="0" dirty="0"/>
              <a:t> you that regexes are widely used for diverse purposes, and that typical development workflows might lead to interesting portability problems.</a:t>
            </a:r>
          </a:p>
          <a:p>
            <a:endParaRPr lang="en-US" baseline="0" dirty="0"/>
          </a:p>
          <a:p>
            <a:r>
              <a:rPr lang="en-US" dirty="0"/>
              <a:t>Now, l</a:t>
            </a:r>
            <a:r>
              <a:rPr lang="en-US" baseline="0" dirty="0"/>
              <a:t>et’s dive into the research.</a:t>
            </a:r>
            <a:endParaRPr lang="en-US" dirty="0"/>
          </a:p>
        </p:txBody>
      </p:sp>
      <p:sp>
        <p:nvSpPr>
          <p:cNvPr id="4" name="Slide Number Placeholder 3"/>
          <p:cNvSpPr>
            <a:spLocks noGrp="1"/>
          </p:cNvSpPr>
          <p:nvPr>
            <p:ph type="sldNum" sz="quarter" idx="5"/>
          </p:nvPr>
        </p:nvSpPr>
        <p:spPr/>
        <p:txBody>
          <a:bodyPr/>
          <a:lstStyle/>
          <a:p>
            <a:fld id="{D291D712-58E1-4FFA-8A47-8D821F11B45B}" type="slidenum">
              <a:rPr lang="en-US" altLang="ko-KR" smtClean="0"/>
              <a:pPr/>
              <a:t>6</a:t>
            </a:fld>
            <a:endParaRPr lang="en-US" altLang="ko-KR"/>
          </a:p>
        </p:txBody>
      </p:sp>
    </p:spTree>
    <p:extLst>
      <p:ext uri="{BB962C8B-B14F-4D97-AF65-F5344CB8AC3E}">
        <p14:creationId xmlns:p14="http://schemas.microsoft.com/office/powerpoint/2010/main" val="2285402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baseline="0" dirty="0">
                <a:solidFill>
                  <a:schemeClr val="tx1"/>
                </a:solidFill>
                <a:latin typeface="Arial" pitchFamily="34" charset="0"/>
                <a:ea typeface="+mn-ea"/>
                <a:cs typeface="Arial" pitchFamily="34" charset="0"/>
              </a:rPr>
              <a:t>We divided our research questions across three themes.</a:t>
            </a:r>
          </a:p>
          <a:p>
            <a:endParaRPr kumimoji="1" lang="en-US" sz="1200" b="0" i="0" u="none" strike="noStrike" kern="1200" baseline="0" dirty="0">
              <a:solidFill>
                <a:schemeClr val="tx1"/>
              </a:solidFill>
              <a:latin typeface="Arial" pitchFamily="34" charset="0"/>
              <a:ea typeface="+mn-ea"/>
              <a:cs typeface="Arial" pitchFamily="34" charset="0"/>
            </a:endParaRPr>
          </a:p>
          <a:p>
            <a:r>
              <a:rPr kumimoji="1" lang="en-US" sz="1200" b="0" i="0" u="none" strike="noStrike" kern="1200" baseline="0" dirty="0">
                <a:solidFill>
                  <a:schemeClr val="tx1"/>
                </a:solidFill>
                <a:latin typeface="Arial" pitchFamily="34" charset="0"/>
                <a:ea typeface="+mn-ea"/>
                <a:cs typeface="Arial" pitchFamily="34" charset="0"/>
              </a:rPr>
              <a:t>*The first theme was qualitative: what do developers think and do during regex development?</a:t>
            </a:r>
          </a:p>
          <a:p>
            <a:endParaRPr kumimoji="1" lang="en-US" sz="1200" b="0" i="0" u="none" strike="noStrike" kern="1200" baseline="0" dirty="0">
              <a:solidFill>
                <a:schemeClr val="tx1"/>
              </a:solidFill>
              <a:latin typeface="Arial" pitchFamily="34" charset="0"/>
              <a:ea typeface="+mn-ea"/>
              <a:cs typeface="Arial" pitchFamily="34" charset="0"/>
            </a:endParaRPr>
          </a:p>
          <a:p>
            <a:r>
              <a:rPr kumimoji="1" lang="en-US" sz="1200" b="0" i="0" u="none" strike="noStrike" kern="1200" baseline="0" dirty="0">
                <a:solidFill>
                  <a:schemeClr val="tx1"/>
                </a:solidFill>
                <a:latin typeface="Arial" pitchFamily="34" charset="0"/>
                <a:ea typeface="+mn-ea"/>
                <a:cs typeface="Arial" pitchFamily="34" charset="0"/>
              </a:rPr>
              <a:t>*In our second theme, we corroborated the re-use practices that developers described by measuring regex re-use in open-source software.</a:t>
            </a:r>
          </a:p>
          <a:p>
            <a:endParaRPr kumimoji="1" lang="en-US" sz="1200" b="0" i="0" u="none" strike="noStrike" kern="1200" baseline="0" dirty="0">
              <a:solidFill>
                <a:schemeClr val="tx1"/>
              </a:solidFill>
              <a:latin typeface="Arial" pitchFamily="34" charset="0"/>
              <a:ea typeface="+mn-ea"/>
              <a:cs typeface="Arial" pitchFamily="34" charset="0"/>
            </a:endParaRPr>
          </a:p>
          <a:p>
            <a:r>
              <a:rPr kumimoji="1" lang="en-US" sz="1200" b="0" i="0" u="none" strike="noStrike" kern="1200" baseline="0" dirty="0">
                <a:solidFill>
                  <a:schemeClr val="tx1"/>
                </a:solidFill>
                <a:latin typeface="Arial" pitchFamily="34" charset="0"/>
                <a:ea typeface="+mn-ea"/>
                <a:cs typeface="Arial" pitchFamily="34" charset="0"/>
              </a:rPr>
              <a:t>*In the third theme, we empirically evaluated the regex portability problems that developers might encounter, considering both semantics and performance.</a:t>
            </a:r>
          </a:p>
          <a:p>
            <a:endParaRPr kumimoji="1" lang="en-US" sz="1200" b="0" i="0" u="none" strike="noStrike" kern="1200" baseline="0" dirty="0">
              <a:solidFill>
                <a:schemeClr val="tx1"/>
              </a:solidFill>
              <a:latin typeface="Arial" pitchFamily="34" charset="0"/>
              <a:ea typeface="+mn-ea"/>
              <a:cs typeface="Arial" pitchFamily="34" charset="0"/>
            </a:endParaRPr>
          </a:p>
          <a:p>
            <a:r>
              <a:rPr kumimoji="1" lang="en-US" sz="1200" b="0" i="0" u="none" strike="noStrike" kern="1200" baseline="0" dirty="0">
                <a:solidFill>
                  <a:schemeClr val="tx1"/>
                </a:solidFill>
                <a:latin typeface="Arial" pitchFamily="34" charset="0"/>
                <a:ea typeface="+mn-ea"/>
                <a:cs typeface="Arial" pitchFamily="34" charset="0"/>
              </a:rPr>
              <a:t>----</a:t>
            </a:r>
          </a:p>
          <a:p>
            <a:endParaRPr kumimoji="1" lang="en-US" sz="1200" b="0" i="0" u="none" strike="noStrike" kern="1200" baseline="0" dirty="0">
              <a:solidFill>
                <a:schemeClr val="tx1"/>
              </a:solidFill>
              <a:latin typeface="Arial" pitchFamily="34" charset="0"/>
              <a:ea typeface="+mn-ea"/>
              <a:cs typeface="Arial" pitchFamily="34" charset="0"/>
            </a:endParaRPr>
          </a:p>
          <a:p>
            <a:r>
              <a:rPr kumimoji="1" lang="en-US" sz="1200" b="0" i="0" u="none" strike="noStrike" kern="1200" baseline="0" dirty="0">
                <a:solidFill>
                  <a:schemeClr val="tx1"/>
                </a:solidFill>
                <a:latin typeface="Arial" pitchFamily="34" charset="0"/>
                <a:ea typeface="+mn-ea"/>
                <a:cs typeface="Arial" pitchFamily="34" charset="0"/>
              </a:rPr>
              <a:t>Our experiments covered two aspects:</a:t>
            </a:r>
          </a:p>
          <a:p>
            <a:pPr marL="171450" indent="-171450">
              <a:buFontTx/>
              <a:buChar char="-"/>
            </a:pPr>
            <a:r>
              <a:rPr kumimoji="1" lang="en-US" sz="1200" b="0" i="0" u="none" strike="noStrike" kern="1200" baseline="0" dirty="0">
                <a:solidFill>
                  <a:schemeClr val="tx1"/>
                </a:solidFill>
                <a:latin typeface="Arial" pitchFamily="34" charset="0"/>
                <a:ea typeface="+mn-ea"/>
                <a:cs typeface="Arial" pitchFamily="34" charset="0"/>
              </a:rPr>
              <a:t>Semantic portability: When and why do regexes have different semantics across </a:t>
            </a:r>
            <a:r>
              <a:rPr kumimoji="1" lang="en-US" sz="1200" b="0" i="0" u="none" strike="noStrike" kern="1200" baseline="0" dirty="0" err="1">
                <a:solidFill>
                  <a:schemeClr val="tx1"/>
                </a:solidFill>
                <a:latin typeface="Arial" pitchFamily="34" charset="0"/>
                <a:ea typeface="+mn-ea"/>
                <a:cs typeface="Arial" pitchFamily="34" charset="0"/>
              </a:rPr>
              <a:t>ProgLangs</a:t>
            </a:r>
            <a:r>
              <a:rPr kumimoji="1" lang="en-US" sz="1200" b="0" i="0" u="none" strike="noStrike" kern="1200" baseline="0" dirty="0">
                <a:solidFill>
                  <a:schemeClr val="tx1"/>
                </a:solidFill>
                <a:latin typeface="Arial" pitchFamily="34" charset="0"/>
                <a:ea typeface="+mn-ea"/>
                <a:cs typeface="Arial" pitchFamily="34" charset="0"/>
              </a:rPr>
              <a:t> -- match different sets of strings in different programming languages?</a:t>
            </a:r>
          </a:p>
          <a:p>
            <a:pPr marL="171450" indent="-171450">
              <a:buFontTx/>
              <a:buChar char="-"/>
            </a:pPr>
            <a:r>
              <a:rPr kumimoji="1" lang="en-US" sz="1200" b="0" i="0" u="none" strike="noStrike" kern="1200" baseline="0" dirty="0">
                <a:solidFill>
                  <a:schemeClr val="tx1"/>
                </a:solidFill>
                <a:latin typeface="Arial" pitchFamily="34" charset="0"/>
                <a:ea typeface="+mn-ea"/>
                <a:cs typeface="Arial" pitchFamily="34" charset="0"/>
              </a:rPr>
              <a:t>Performance portability: When and why do regexes have different worst-case performance in different programming languages?</a:t>
            </a:r>
            <a:endParaRPr lang="en-US" b="1" i="0" dirty="0">
              <a:sym typeface="Wingdings" pitchFamily="2" charset="2"/>
            </a:endParaRPr>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7</a:t>
            </a:fld>
            <a:endParaRPr lang="en-US" altLang="ko-KR"/>
          </a:p>
        </p:txBody>
      </p:sp>
    </p:spTree>
    <p:extLst>
      <p:ext uri="{BB962C8B-B14F-4D97-AF65-F5344CB8AC3E}">
        <p14:creationId xmlns:p14="http://schemas.microsoft.com/office/powerpoint/2010/main" val="1208726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the first theme, we studied developer perspectives on regexes.</a:t>
            </a:r>
          </a:p>
          <a:p>
            <a:r>
              <a:rPr lang="en-US" baseline="0" dirty="0"/>
              <a:t>To do this, we designed a survey on regex practices and shared it with professional software developers.</a:t>
            </a:r>
            <a:endParaRPr lang="en-US" dirty="0"/>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8</a:t>
            </a:fld>
            <a:endParaRPr lang="en-US" altLang="ko-KR"/>
          </a:p>
        </p:txBody>
      </p:sp>
    </p:spTree>
    <p:extLst>
      <p:ext uri="{BB962C8B-B14F-4D97-AF65-F5344CB8AC3E}">
        <p14:creationId xmlns:p14="http://schemas.microsoft.com/office/powerpoint/2010/main" val="4285523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a:t>
            </a:r>
          </a:p>
          <a:p>
            <a:endParaRPr lang="en-US" dirty="0"/>
          </a:p>
          <a:p>
            <a:r>
              <a:rPr lang="en-US" dirty="0"/>
              <a:t>*Delivery</a:t>
            </a:r>
          </a:p>
          <a:p>
            <a:endParaRPr lang="en-US" dirty="0"/>
          </a:p>
          <a:p>
            <a:r>
              <a:rPr lang="en-US" dirty="0"/>
              <a:t>Responses:</a:t>
            </a:r>
          </a:p>
          <a:p>
            <a:pPr marL="171450" indent="-171450">
              <a:buFontTx/>
              <a:buChar char="-"/>
            </a:pPr>
            <a:r>
              <a:rPr lang="en-US" dirty="0"/>
              <a:t>About half</a:t>
            </a:r>
            <a:r>
              <a:rPr lang="en-US" baseline="0" dirty="0"/>
              <a:t> from direct and transitive acquaintances.</a:t>
            </a:r>
          </a:p>
          <a:p>
            <a:pPr marL="171450" indent="-171450">
              <a:buFontTx/>
              <a:buChar char="-"/>
            </a:pPr>
            <a:r>
              <a:rPr lang="en-US" baseline="0" dirty="0"/>
              <a:t>About half from </a:t>
            </a:r>
            <a:r>
              <a:rPr lang="en-US" baseline="0" dirty="0" err="1"/>
              <a:t>Reddit</a:t>
            </a:r>
            <a:r>
              <a:rPr lang="en-US" baseline="0" dirty="0"/>
              <a:t>/HN.</a:t>
            </a:r>
          </a:p>
          <a:p>
            <a:pPr marL="0" indent="0">
              <a:buFontTx/>
              <a:buNone/>
            </a:pPr>
            <a:endParaRPr lang="en-US" baseline="0" dirty="0"/>
          </a:p>
          <a:p>
            <a:pPr marL="0" indent="0">
              <a:buFontTx/>
              <a:buNone/>
            </a:pPr>
            <a:r>
              <a:rPr lang="en-US" baseline="0" dirty="0"/>
              <a:t>*This figure summarizes the demographics of our respondents on working years, size of company, and regex expertise.</a:t>
            </a:r>
          </a:p>
          <a:p>
            <a:pPr marL="0" indent="0">
              <a:buFontTx/>
              <a:buNone/>
            </a:pPr>
            <a:endParaRPr lang="en-US" baseline="0" dirty="0"/>
          </a:p>
          <a:p>
            <a:pPr marL="0" indent="0">
              <a:buFontTx/>
              <a:buNone/>
            </a:pPr>
            <a:r>
              <a:rPr lang="en-US" baseline="0" dirty="0"/>
              <a:t>*The median respondent:</a:t>
            </a:r>
          </a:p>
          <a:p>
            <a:pPr marL="0" indent="0">
              <a:buFontTx/>
              <a:buNone/>
            </a:pPr>
            <a:r>
              <a:rPr kumimoji="1" lang="en-US" sz="1200" b="0" i="0" u="none" strike="noStrike" kern="1200" baseline="0" dirty="0">
                <a:solidFill>
                  <a:schemeClr val="tx1"/>
                </a:solidFill>
                <a:latin typeface="Arial" pitchFamily="34" charset="0"/>
                <a:ea typeface="+mn-ea"/>
                <a:cs typeface="Arial" pitchFamily="34" charset="0"/>
              </a:rPr>
              <a:t>  has 3-5 years of professional experience,</a:t>
            </a:r>
          </a:p>
          <a:p>
            <a:pPr marL="0" indent="0">
              <a:buFontTx/>
              <a:buNone/>
            </a:pPr>
            <a:r>
              <a:rPr kumimoji="1" lang="en-US" sz="1200" b="0" i="0" u="none" strike="noStrike" kern="1200" baseline="0" dirty="0">
                <a:solidFill>
                  <a:schemeClr val="tx1"/>
                </a:solidFill>
                <a:latin typeface="Arial" pitchFamily="34" charset="0"/>
                <a:ea typeface="+mn-ea"/>
                <a:cs typeface="Arial" pitchFamily="34" charset="0"/>
              </a:rPr>
              <a:t>  works at a medium-size company,</a:t>
            </a:r>
          </a:p>
          <a:p>
            <a:pPr marL="0" indent="0">
              <a:buFontTx/>
              <a:buNone/>
            </a:pPr>
            <a:r>
              <a:rPr kumimoji="1" lang="en-US" sz="1200" b="0" i="0" u="none" strike="noStrike" kern="1200" baseline="0" dirty="0">
                <a:solidFill>
                  <a:schemeClr val="tx1"/>
                </a:solidFill>
                <a:latin typeface="Arial" pitchFamily="34" charset="0"/>
                <a:ea typeface="+mn-ea"/>
                <a:cs typeface="Arial" pitchFamily="34" charset="0"/>
              </a:rPr>
              <a:t>  and claims intermediate regex skill.</a:t>
            </a:r>
            <a:endParaRPr lang="en-US" dirty="0"/>
          </a:p>
          <a:p>
            <a:pPr marL="0" indent="0">
              <a:buFontTx/>
              <a:buNone/>
            </a:pPr>
            <a:endParaRPr lang="en-US" baseline="0" dirty="0"/>
          </a:p>
          <a:p>
            <a:pPr marL="0" indent="0">
              <a:buFontTx/>
              <a:buNone/>
            </a:pPr>
            <a:r>
              <a:rPr lang="en-US" baseline="0" dirty="0"/>
              <a:t>--------</a:t>
            </a:r>
          </a:p>
          <a:p>
            <a:pPr marL="0" indent="0">
              <a:buFontTx/>
              <a:buNone/>
            </a:pPr>
            <a:endParaRPr lang="en-US" baseline="0" dirty="0"/>
          </a:p>
          <a:p>
            <a:pPr marL="0" indent="0">
              <a:buFontTx/>
              <a:buNone/>
            </a:pPr>
            <a:r>
              <a:rPr lang="en-US" baseline="0" dirty="0"/>
              <a:t>They were fairly diverse set on these metrics</a:t>
            </a:r>
          </a:p>
          <a:p>
            <a:pPr marL="171450" indent="-171450">
              <a:buFontTx/>
              <a:buChar char="-"/>
            </a:pPr>
            <a:r>
              <a:rPr lang="en-US" baseline="0" dirty="0"/>
              <a:t>Ranged from first-year developers to career professionals</a:t>
            </a:r>
          </a:p>
          <a:p>
            <a:pPr marL="171450" indent="-171450">
              <a:buFontTx/>
              <a:buChar char="-"/>
            </a:pPr>
            <a:r>
              <a:rPr lang="en-US" baseline="0" dirty="0"/>
              <a:t>Worked at small-to-large companies</a:t>
            </a:r>
          </a:p>
          <a:p>
            <a:pPr marL="171450" indent="-171450">
              <a:buFontTx/>
              <a:buChar char="-"/>
            </a:pPr>
            <a:r>
              <a:rPr lang="en-US" baseline="0" dirty="0"/>
              <a:t>Self-report: some novices, many intermediate/expert</a:t>
            </a:r>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9</a:t>
            </a:fld>
            <a:endParaRPr lang="en-US" altLang="ko-KR"/>
          </a:p>
        </p:txBody>
      </p:sp>
    </p:spTree>
    <p:extLst>
      <p:ext uri="{BB962C8B-B14F-4D97-AF65-F5344CB8AC3E}">
        <p14:creationId xmlns:p14="http://schemas.microsoft.com/office/powerpoint/2010/main" val="11068676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Front page">
    <p:spTree>
      <p:nvGrpSpPr>
        <p:cNvPr id="1" name=""/>
        <p:cNvGrpSpPr/>
        <p:nvPr/>
      </p:nvGrpSpPr>
      <p:grpSpPr>
        <a:xfrm>
          <a:off x="0" y="0"/>
          <a:ext cx="0" cy="0"/>
          <a:chOff x="0" y="0"/>
          <a:chExt cx="0" cy="0"/>
        </a:xfrm>
      </p:grpSpPr>
      <p:sp>
        <p:nvSpPr>
          <p:cNvPr id="251918" name="Rectangle 14"/>
          <p:cNvSpPr>
            <a:spLocks noGrp="1" noChangeArrowheads="1"/>
          </p:cNvSpPr>
          <p:nvPr>
            <p:ph type="subTitle" idx="1"/>
          </p:nvPr>
        </p:nvSpPr>
        <p:spPr>
          <a:xfrm>
            <a:off x="1308100" y="3235325"/>
            <a:ext cx="6400800" cy="1881188"/>
          </a:xfrm>
        </p:spPr>
        <p:txBody>
          <a:bodyPr/>
          <a:lstStyle>
            <a:lvl1pPr marL="0" indent="0" algn="ctr">
              <a:buFont typeface="Times" pitchFamily="18" charset="0"/>
              <a:buNone/>
              <a:defRPr>
                <a:solidFill>
                  <a:srgbClr val="000000"/>
                </a:solidFill>
              </a:defRPr>
            </a:lvl1pPr>
          </a:lstStyle>
          <a:p>
            <a:r>
              <a:rPr lang="en-US" altLang="ko-KR" dirty="0"/>
              <a:t>Click to edit Master subtitle style</a:t>
            </a:r>
          </a:p>
        </p:txBody>
      </p:sp>
      <p:sp>
        <p:nvSpPr>
          <p:cNvPr id="251914" name="Rectangle 10"/>
          <p:cNvSpPr>
            <a:spLocks noGrp="1" noChangeArrowheads="1"/>
          </p:cNvSpPr>
          <p:nvPr>
            <p:ph type="ctrTitle"/>
          </p:nvPr>
        </p:nvSpPr>
        <p:spPr>
          <a:xfrm>
            <a:off x="1127125" y="2078038"/>
            <a:ext cx="7031038" cy="874712"/>
          </a:xfrm>
        </p:spPr>
        <p:txBody>
          <a:bodyPr/>
          <a:lstStyle>
            <a:lvl1pPr algn="ctr">
              <a:defRPr sz="3600">
                <a:solidFill>
                  <a:srgbClr val="000000"/>
                </a:solidFill>
                <a:latin typeface="Gill Sans MT" panose="020B0502020104020203" pitchFamily="34" charset="77"/>
              </a:defRPr>
            </a:lvl1pPr>
          </a:lstStyle>
          <a:p>
            <a:r>
              <a:rPr lang="en-US" altLang="ko-KR" dirty="0"/>
              <a:t>Click to edit Master title style</a:t>
            </a:r>
          </a:p>
        </p:txBody>
      </p:sp>
      <p:pic>
        <p:nvPicPr>
          <p:cNvPr id="10" name="Picture 9">
            <a:extLst>
              <a:ext uri="{FF2B5EF4-FFF2-40B4-BE49-F238E27FC236}">
                <a16:creationId xmlns:a16="http://schemas.microsoft.com/office/drawing/2014/main" id="{213FEFA3-8A82-6844-88D4-95E07E779EF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75159" y="6210323"/>
            <a:ext cx="3593683" cy="484047"/>
          </a:xfrm>
          <a:prstGeom prst="rect">
            <a:avLst/>
          </a:prstGeom>
        </p:spPr>
      </p:pic>
      <p:sp>
        <p:nvSpPr>
          <p:cNvPr id="8" name="Line 66">
            <a:extLst>
              <a:ext uri="{FF2B5EF4-FFF2-40B4-BE49-F238E27FC236}">
                <a16:creationId xmlns:a16="http://schemas.microsoft.com/office/drawing/2014/main" id="{9629C0A1-FA46-974B-8B59-DAFA34D587F5}"/>
              </a:ext>
            </a:extLst>
          </p:cNvPr>
          <p:cNvSpPr>
            <a:spLocks noChangeShapeType="1"/>
          </p:cNvSpPr>
          <p:nvPr userDrawn="1"/>
        </p:nvSpPr>
        <p:spPr bwMode="auto">
          <a:xfrm flipV="1">
            <a:off x="-16760" y="0"/>
            <a:ext cx="9144000" cy="0"/>
          </a:xfrm>
          <a:prstGeom prst="line">
            <a:avLst/>
          </a:prstGeom>
          <a:noFill/>
          <a:ln w="38100">
            <a:solidFill>
              <a:schemeClr val="accent3"/>
            </a:solidFill>
            <a:miter lim="800000"/>
            <a:headEnd/>
            <a:tailEnd/>
          </a:ln>
          <a:effectLst/>
        </p:spPr>
        <p:txBody>
          <a:bodyPr wrap="none"/>
          <a:lstStyle/>
          <a:p>
            <a:endParaRPr lang="ko-KR" altLang="en-US"/>
          </a:p>
        </p:txBody>
      </p:sp>
      <p:sp>
        <p:nvSpPr>
          <p:cNvPr id="11" name="Line 66">
            <a:extLst>
              <a:ext uri="{FF2B5EF4-FFF2-40B4-BE49-F238E27FC236}">
                <a16:creationId xmlns:a16="http://schemas.microsoft.com/office/drawing/2014/main" id="{F21F285B-3B58-4149-B959-9010CE636448}"/>
              </a:ext>
            </a:extLst>
          </p:cNvPr>
          <p:cNvSpPr>
            <a:spLocks noChangeShapeType="1"/>
          </p:cNvSpPr>
          <p:nvPr userDrawn="1"/>
        </p:nvSpPr>
        <p:spPr bwMode="auto">
          <a:xfrm flipV="1">
            <a:off x="0" y="6858000"/>
            <a:ext cx="9144000" cy="0"/>
          </a:xfrm>
          <a:prstGeom prst="line">
            <a:avLst/>
          </a:prstGeom>
          <a:noFill/>
          <a:ln w="38100">
            <a:solidFill>
              <a:schemeClr val="accent3"/>
            </a:solidFill>
            <a:miter lim="800000"/>
            <a:headEnd/>
            <a:tailEnd/>
          </a:ln>
          <a:effectLst/>
        </p:spPr>
        <p:txBody>
          <a:bodyPr wrap="none"/>
          <a:lstStyle/>
          <a:p>
            <a:endParaRPr lang="ko-KR" altLang="en-US"/>
          </a:p>
        </p:txBody>
      </p:sp>
      <p:sp>
        <p:nvSpPr>
          <p:cNvPr id="9" name="Rectangle 31">
            <a:extLst>
              <a:ext uri="{FF2B5EF4-FFF2-40B4-BE49-F238E27FC236}">
                <a16:creationId xmlns:a16="http://schemas.microsoft.com/office/drawing/2014/main" id="{44FC41B1-856D-154F-84BA-1815B447367D}"/>
              </a:ext>
            </a:extLst>
          </p:cNvPr>
          <p:cNvSpPr>
            <a:spLocks noChangeArrowheads="1"/>
          </p:cNvSpPr>
          <p:nvPr userDrawn="1"/>
        </p:nvSpPr>
        <p:spPr bwMode="auto">
          <a:xfrm>
            <a:off x="8402496" y="6514752"/>
            <a:ext cx="472886" cy="223138"/>
          </a:xfrm>
          <a:prstGeom prst="rect">
            <a:avLst/>
          </a:prstGeom>
          <a:noFill/>
          <a:ln w="12700">
            <a:noFill/>
            <a:miter lim="800000"/>
            <a:headEnd/>
            <a:tailEnd/>
          </a:ln>
          <a:effectLst/>
        </p:spPr>
        <p:txBody>
          <a:bodyPr wrap="none" lIns="47625" tIns="19050" rIns="47625" bIns="19050">
            <a:spAutoFit/>
          </a:bodyPr>
          <a:lstStyle/>
          <a:p>
            <a:pPr eaLnBrk="0" hangingPunct="0">
              <a:lnSpc>
                <a:spcPct val="100000"/>
              </a:lnSpc>
              <a:spcBef>
                <a:spcPct val="0"/>
              </a:spcBef>
              <a:buClrTx/>
              <a:buSzTx/>
              <a:buFontTx/>
              <a:buNone/>
            </a:pPr>
            <a:r>
              <a:rPr lang="en-US" altLang="ko-KR" sz="1200" dirty="0">
                <a:ea typeface="굴림" pitchFamily="50" charset="-127"/>
              </a:rPr>
              <a:t>- </a:t>
            </a:r>
            <a:fld id="{C0FEE29E-A620-416A-A1BD-BAB242FFD545}" type="slidenum">
              <a:rPr lang="en-US" altLang="ko-KR" sz="1200">
                <a:ea typeface="굴림" pitchFamily="50" charset="-127"/>
              </a:rPr>
              <a:pPr eaLnBrk="0" hangingPunct="0">
                <a:lnSpc>
                  <a:spcPct val="100000"/>
                </a:lnSpc>
                <a:spcBef>
                  <a:spcPct val="0"/>
                </a:spcBef>
                <a:buClrTx/>
                <a:buSzTx/>
                <a:buFontTx/>
                <a:buNone/>
              </a:pPr>
              <a:t>‹#›</a:t>
            </a:fld>
            <a:r>
              <a:rPr lang="en-US" altLang="ko-KR" sz="1200" dirty="0">
                <a:ea typeface="굴림" pitchFamily="50" charset="-127"/>
              </a:rPr>
              <a:t> -</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997700" y="128588"/>
            <a:ext cx="2146300" cy="5807075"/>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558800" y="128588"/>
            <a:ext cx="6286500" cy="5807075"/>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AE69-A85D-4A9D-93FA-CE80B39B5DCE}"/>
              </a:ext>
            </a:extLst>
          </p:cNvPr>
          <p:cNvSpPr>
            <a:spLocks noGrp="1"/>
          </p:cNvSpPr>
          <p:nvPr>
            <p:ph type="title" hasCustomPrompt="1"/>
          </p:nvPr>
        </p:nvSpPr>
        <p:spPr/>
        <p:txBody>
          <a:bodyPr/>
          <a:lstStyle>
            <a:lvl1pPr>
              <a:defRPr/>
            </a:lvl1pPr>
          </a:lstStyle>
          <a:p>
            <a:r>
              <a:rPr lang="en-US" sz="3200" dirty="0">
                <a:solidFill>
                  <a:srgbClr val="8B1E41"/>
                </a:solidFill>
                <a:latin typeface="Gill Sans MT" panose="020B0502020104020203" pitchFamily="34" charset="0"/>
              </a:rPr>
              <a:t>Title</a:t>
            </a:r>
            <a:endParaRPr lang="en-US" dirty="0"/>
          </a:p>
        </p:txBody>
      </p:sp>
      <p:sp>
        <p:nvSpPr>
          <p:cNvPr id="3" name="Content Placeholder 2">
            <a:extLst>
              <a:ext uri="{FF2B5EF4-FFF2-40B4-BE49-F238E27FC236}">
                <a16:creationId xmlns:a16="http://schemas.microsoft.com/office/drawing/2014/main" id="{CEB7B177-BC83-4647-8582-B575939CA413}"/>
              </a:ext>
            </a:extLst>
          </p:cNvPr>
          <p:cNvSpPr>
            <a:spLocks noGrp="1"/>
          </p:cNvSpPr>
          <p:nvPr>
            <p:ph idx="1" hasCustomPrompt="1"/>
          </p:nvPr>
        </p:nvSpPr>
        <p:spPr/>
        <p:txBody>
          <a:bodyPr/>
          <a:lstStyle>
            <a:lvl1pPr>
              <a:defRPr/>
            </a:lvl1pPr>
          </a:lstStyle>
          <a:p>
            <a:r>
              <a:rPr lang="en-US" sz="2400" dirty="0">
                <a:solidFill>
                  <a:srgbClr val="F47933"/>
                </a:solidFill>
                <a:latin typeface="Gill Sans MT" panose="020B0502020104020203" pitchFamily="34" charset="0"/>
              </a:rPr>
              <a:t>Body text</a:t>
            </a:r>
          </a:p>
        </p:txBody>
      </p:sp>
      <p:sp>
        <p:nvSpPr>
          <p:cNvPr id="4" name="Line 66">
            <a:extLst>
              <a:ext uri="{FF2B5EF4-FFF2-40B4-BE49-F238E27FC236}">
                <a16:creationId xmlns:a16="http://schemas.microsoft.com/office/drawing/2014/main" id="{E1F111E2-444A-AE44-801B-76D31A643D83}"/>
              </a:ext>
            </a:extLst>
          </p:cNvPr>
          <p:cNvSpPr>
            <a:spLocks noChangeShapeType="1"/>
          </p:cNvSpPr>
          <p:nvPr userDrawn="1"/>
        </p:nvSpPr>
        <p:spPr bwMode="auto">
          <a:xfrm flipV="1">
            <a:off x="-16760" y="0"/>
            <a:ext cx="9144000" cy="0"/>
          </a:xfrm>
          <a:prstGeom prst="line">
            <a:avLst/>
          </a:prstGeom>
          <a:noFill/>
          <a:ln w="38100">
            <a:solidFill>
              <a:schemeClr val="accent3"/>
            </a:solidFill>
            <a:miter lim="800000"/>
            <a:headEnd/>
            <a:tailEnd/>
          </a:ln>
          <a:effectLst/>
        </p:spPr>
        <p:txBody>
          <a:bodyPr wrap="none"/>
          <a:lstStyle/>
          <a:p>
            <a:endParaRPr lang="ko-KR" altLang="en-US"/>
          </a:p>
        </p:txBody>
      </p:sp>
      <p:sp>
        <p:nvSpPr>
          <p:cNvPr id="5" name="Line 66">
            <a:extLst>
              <a:ext uri="{FF2B5EF4-FFF2-40B4-BE49-F238E27FC236}">
                <a16:creationId xmlns:a16="http://schemas.microsoft.com/office/drawing/2014/main" id="{77CC9A09-EC20-2047-B1DC-1775971979B6}"/>
              </a:ext>
            </a:extLst>
          </p:cNvPr>
          <p:cNvSpPr>
            <a:spLocks noChangeShapeType="1"/>
          </p:cNvSpPr>
          <p:nvPr userDrawn="1"/>
        </p:nvSpPr>
        <p:spPr bwMode="auto">
          <a:xfrm flipV="1">
            <a:off x="0" y="6858000"/>
            <a:ext cx="9144000" cy="0"/>
          </a:xfrm>
          <a:prstGeom prst="line">
            <a:avLst/>
          </a:prstGeom>
          <a:noFill/>
          <a:ln w="38100">
            <a:solidFill>
              <a:schemeClr val="accent3"/>
            </a:solidFill>
            <a:miter lim="800000"/>
            <a:headEnd/>
            <a:tailEnd/>
          </a:ln>
          <a:effectLst/>
        </p:spPr>
        <p:txBody>
          <a:bodyPr wrap="none"/>
          <a:lstStyle/>
          <a:p>
            <a:endParaRPr lang="ko-KR" altLang="en-US"/>
          </a:p>
        </p:txBody>
      </p:sp>
    </p:spTree>
    <p:extLst>
      <p:ext uri="{BB962C8B-B14F-4D97-AF65-F5344CB8AC3E}">
        <p14:creationId xmlns:p14="http://schemas.microsoft.com/office/powerpoint/2010/main" val="976524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내용 개체 틀 2"/>
          <p:cNvSpPr>
            <a:spLocks noGrp="1"/>
          </p:cNvSpPr>
          <p:nvPr>
            <p:ph idx="1" hasCustomPrompt="1"/>
          </p:nvPr>
        </p:nvSpPr>
        <p:spPr>
          <a:xfrm>
            <a:off x="277148" y="1305004"/>
            <a:ext cx="8557768" cy="5166916"/>
          </a:xfrm>
        </p:spPr>
        <p:txBody>
          <a:bodyPr/>
          <a:lstStyle>
            <a:lvl2pPr>
              <a:defRPr/>
            </a:lvl2pPr>
            <a:lvl3pPr>
              <a:defRPr/>
            </a:lvl3pPr>
          </a:lstStyle>
          <a:p>
            <a:pPr lvl="0"/>
            <a:r>
              <a:rPr lang="en-US" altLang="ko-KR" dirty="0"/>
              <a:t>Words</a:t>
            </a:r>
            <a:endParaRPr lang="ko-KR" altLang="en-US" dirty="0"/>
          </a:p>
          <a:p>
            <a:pPr lvl="1"/>
            <a:r>
              <a:rPr lang="en-US" altLang="ko-KR" dirty="0"/>
              <a:t>Words</a:t>
            </a:r>
            <a:endParaRPr lang="ko-KR" altLang="en-US" dirty="0"/>
          </a:p>
          <a:p>
            <a:pPr lvl="2"/>
            <a:r>
              <a:rPr lang="en-US" altLang="ko-KR" dirty="0"/>
              <a:t>Words</a:t>
            </a:r>
          </a:p>
          <a:p>
            <a:pPr lvl="3"/>
            <a:r>
              <a:rPr lang="en-US" altLang="ko-KR" dirty="0"/>
              <a:t>Words</a:t>
            </a:r>
          </a:p>
          <a:p>
            <a:pPr lvl="4"/>
            <a:r>
              <a:rPr lang="en-US" altLang="ko-KR" dirty="0"/>
              <a:t>Words</a:t>
            </a:r>
            <a:endParaRPr lang="ko-KR" altLang="en-US" dirty="0"/>
          </a:p>
        </p:txBody>
      </p:sp>
      <p:sp>
        <p:nvSpPr>
          <p:cNvPr id="5" name="제목 1"/>
          <p:cNvSpPr>
            <a:spLocks noGrp="1"/>
          </p:cNvSpPr>
          <p:nvPr>
            <p:ph type="title" hasCustomPrompt="1"/>
          </p:nvPr>
        </p:nvSpPr>
        <p:spPr>
          <a:xfrm>
            <a:off x="277148" y="118428"/>
            <a:ext cx="8043862" cy="638175"/>
          </a:xfrm>
        </p:spPr>
        <p:txBody>
          <a:bodyPr/>
          <a:lstStyle>
            <a:lvl1pPr algn="l">
              <a:defRPr b="0"/>
            </a:lvl1pPr>
          </a:lstStyle>
          <a:p>
            <a:r>
              <a:rPr lang="en-US" altLang="ko-KR" dirty="0"/>
              <a:t>Title</a:t>
            </a:r>
            <a:endParaRPr lang="ko-KR" altLang="en-US" dirty="0"/>
          </a:p>
        </p:txBody>
      </p:sp>
      <p:sp>
        <p:nvSpPr>
          <p:cNvPr id="4" name="Line 66">
            <a:extLst>
              <a:ext uri="{FF2B5EF4-FFF2-40B4-BE49-F238E27FC236}">
                <a16:creationId xmlns:a16="http://schemas.microsoft.com/office/drawing/2014/main" id="{67B3E873-1394-3543-8BD2-2C910090ECBD}"/>
              </a:ext>
            </a:extLst>
          </p:cNvPr>
          <p:cNvSpPr>
            <a:spLocks noChangeShapeType="1"/>
          </p:cNvSpPr>
          <p:nvPr userDrawn="1"/>
        </p:nvSpPr>
        <p:spPr bwMode="auto">
          <a:xfrm flipV="1">
            <a:off x="289636" y="756603"/>
            <a:ext cx="8564729" cy="55562"/>
          </a:xfrm>
          <a:prstGeom prst="line">
            <a:avLst/>
          </a:prstGeom>
          <a:noFill/>
          <a:ln w="38100">
            <a:solidFill>
              <a:schemeClr val="accent3"/>
            </a:solidFill>
            <a:miter lim="800000"/>
            <a:headEnd/>
            <a:tailEnd/>
          </a:ln>
          <a:effectLst/>
        </p:spPr>
        <p:txBody>
          <a:bodyPr wrap="none"/>
          <a:lstStyle/>
          <a:p>
            <a:endParaRPr lang="ko-KR"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685800" y="2747963"/>
            <a:ext cx="7772400" cy="1362075"/>
          </a:xfrm>
        </p:spPr>
        <p:txBody>
          <a:bodyPr anchor="t"/>
          <a:lstStyle>
            <a:lvl1pPr algn="ctr">
              <a:defRPr sz="4000" b="0" cap="none"/>
            </a:lvl1pPr>
          </a:lstStyle>
          <a:p>
            <a:r>
              <a:rPr lang="en-US" altLang="ko-KR" dirty="0"/>
              <a:t>Section heading</a:t>
            </a:r>
            <a:endParaRPr lang="ko-KR" altLang="en-US" dirty="0"/>
          </a:p>
        </p:txBody>
      </p:sp>
      <p:sp>
        <p:nvSpPr>
          <p:cNvPr id="9" name="Line 66">
            <a:extLst>
              <a:ext uri="{FF2B5EF4-FFF2-40B4-BE49-F238E27FC236}">
                <a16:creationId xmlns:a16="http://schemas.microsoft.com/office/drawing/2014/main" id="{87E42EAD-4F5C-5A42-B931-D99FFA8FD6BD}"/>
              </a:ext>
            </a:extLst>
          </p:cNvPr>
          <p:cNvSpPr>
            <a:spLocks noChangeShapeType="1"/>
          </p:cNvSpPr>
          <p:nvPr userDrawn="1"/>
        </p:nvSpPr>
        <p:spPr bwMode="auto">
          <a:xfrm flipV="1">
            <a:off x="-16760" y="0"/>
            <a:ext cx="9144000" cy="0"/>
          </a:xfrm>
          <a:prstGeom prst="line">
            <a:avLst/>
          </a:prstGeom>
          <a:noFill/>
          <a:ln w="38100">
            <a:solidFill>
              <a:schemeClr val="accent3"/>
            </a:solidFill>
            <a:miter lim="800000"/>
            <a:headEnd/>
            <a:tailEnd/>
          </a:ln>
          <a:effectLst/>
        </p:spPr>
        <p:txBody>
          <a:bodyPr wrap="none"/>
          <a:lstStyle/>
          <a:p>
            <a:endParaRPr lang="ko-KR" altLang="en-US"/>
          </a:p>
        </p:txBody>
      </p:sp>
      <p:sp>
        <p:nvSpPr>
          <p:cNvPr id="10" name="Line 66">
            <a:extLst>
              <a:ext uri="{FF2B5EF4-FFF2-40B4-BE49-F238E27FC236}">
                <a16:creationId xmlns:a16="http://schemas.microsoft.com/office/drawing/2014/main" id="{8B3D954D-743C-CE49-92BC-A2821350F324}"/>
              </a:ext>
            </a:extLst>
          </p:cNvPr>
          <p:cNvSpPr>
            <a:spLocks noChangeShapeType="1"/>
          </p:cNvSpPr>
          <p:nvPr userDrawn="1"/>
        </p:nvSpPr>
        <p:spPr bwMode="auto">
          <a:xfrm flipV="1">
            <a:off x="0" y="6858000"/>
            <a:ext cx="9144000" cy="0"/>
          </a:xfrm>
          <a:prstGeom prst="line">
            <a:avLst/>
          </a:prstGeom>
          <a:noFill/>
          <a:ln w="38100">
            <a:solidFill>
              <a:schemeClr val="accent3"/>
            </a:solidFill>
            <a:miter lim="800000"/>
            <a:headEnd/>
            <a:tailEnd/>
          </a:ln>
          <a:effectLst/>
        </p:spPr>
        <p:txBody>
          <a:bodyPr wrap="none"/>
          <a:lstStyle/>
          <a:p>
            <a:endParaRPr lang="ko-KR"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3" name="내용 개체 틀 2"/>
          <p:cNvSpPr>
            <a:spLocks noGrp="1"/>
          </p:cNvSpPr>
          <p:nvPr>
            <p:ph sz="half" idx="1" hasCustomPrompt="1"/>
          </p:nvPr>
        </p:nvSpPr>
        <p:spPr>
          <a:xfrm>
            <a:off x="558800" y="14097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dirty="0"/>
              <a:t>Words</a:t>
            </a:r>
          </a:p>
          <a:p>
            <a:pPr lvl="1"/>
            <a:r>
              <a:rPr lang="en-US" altLang="ko-KR" dirty="0"/>
              <a:t>Words</a:t>
            </a:r>
          </a:p>
          <a:p>
            <a:pPr lvl="2"/>
            <a:r>
              <a:rPr lang="en-US" altLang="ko-KR" dirty="0"/>
              <a:t>Words</a:t>
            </a:r>
          </a:p>
          <a:p>
            <a:pPr lvl="3"/>
            <a:r>
              <a:rPr lang="en-US" altLang="ko-KR" dirty="0"/>
              <a:t>Words</a:t>
            </a:r>
          </a:p>
          <a:p>
            <a:pPr lvl="4"/>
            <a:r>
              <a:rPr lang="en-US" altLang="ko-KR" dirty="0"/>
              <a:t>Words</a:t>
            </a:r>
            <a:endParaRPr lang="ko-KR" altLang="en-US" dirty="0"/>
          </a:p>
        </p:txBody>
      </p:sp>
      <p:sp>
        <p:nvSpPr>
          <p:cNvPr id="4" name="내용 개체 틀 3"/>
          <p:cNvSpPr>
            <a:spLocks noGrp="1"/>
          </p:cNvSpPr>
          <p:nvPr>
            <p:ph sz="half" idx="2" hasCustomPrompt="1"/>
          </p:nvPr>
        </p:nvSpPr>
        <p:spPr>
          <a:xfrm>
            <a:off x="4749800" y="14097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dirty="0"/>
              <a:t>Words</a:t>
            </a:r>
          </a:p>
          <a:p>
            <a:pPr lvl="1"/>
            <a:r>
              <a:rPr lang="en-US" altLang="ko-KR" dirty="0"/>
              <a:t>Words</a:t>
            </a:r>
          </a:p>
          <a:p>
            <a:pPr lvl="2"/>
            <a:r>
              <a:rPr lang="en-US" altLang="ko-KR" dirty="0"/>
              <a:t>Words</a:t>
            </a:r>
          </a:p>
          <a:p>
            <a:pPr lvl="3"/>
            <a:r>
              <a:rPr lang="en-US" altLang="ko-KR" dirty="0"/>
              <a:t>Words</a:t>
            </a:r>
          </a:p>
          <a:p>
            <a:pPr lvl="4"/>
            <a:r>
              <a:rPr lang="en-US" altLang="ko-KR" dirty="0"/>
              <a:t>Words</a:t>
            </a:r>
            <a:endParaRPr lang="ko-KR" altLang="en-US" dirty="0"/>
          </a:p>
        </p:txBody>
      </p:sp>
      <p:sp>
        <p:nvSpPr>
          <p:cNvPr id="8" name="제목 1">
            <a:extLst>
              <a:ext uri="{FF2B5EF4-FFF2-40B4-BE49-F238E27FC236}">
                <a16:creationId xmlns:a16="http://schemas.microsoft.com/office/drawing/2014/main" id="{54299B08-215C-6449-B3F9-1A0AD0C27459}"/>
              </a:ext>
            </a:extLst>
          </p:cNvPr>
          <p:cNvSpPr>
            <a:spLocks noGrp="1"/>
          </p:cNvSpPr>
          <p:nvPr>
            <p:ph type="title" hasCustomPrompt="1"/>
          </p:nvPr>
        </p:nvSpPr>
        <p:spPr>
          <a:xfrm>
            <a:off x="277148" y="118428"/>
            <a:ext cx="8043862" cy="638175"/>
          </a:xfrm>
        </p:spPr>
        <p:txBody>
          <a:bodyPr/>
          <a:lstStyle>
            <a:lvl1pPr algn="l">
              <a:defRPr b="0"/>
            </a:lvl1pPr>
          </a:lstStyle>
          <a:p>
            <a:r>
              <a:rPr lang="en-US" altLang="ko-KR" dirty="0"/>
              <a:t>Title</a:t>
            </a:r>
            <a:endParaRPr lang="ko-KR" altLang="en-US" dirty="0"/>
          </a:p>
        </p:txBody>
      </p:sp>
      <p:sp>
        <p:nvSpPr>
          <p:cNvPr id="7" name="Line 66">
            <a:extLst>
              <a:ext uri="{FF2B5EF4-FFF2-40B4-BE49-F238E27FC236}">
                <a16:creationId xmlns:a16="http://schemas.microsoft.com/office/drawing/2014/main" id="{43238AEC-E676-EF48-A1EE-CE1856C5DB86}"/>
              </a:ext>
            </a:extLst>
          </p:cNvPr>
          <p:cNvSpPr>
            <a:spLocks noChangeShapeType="1"/>
          </p:cNvSpPr>
          <p:nvPr userDrawn="1"/>
        </p:nvSpPr>
        <p:spPr bwMode="auto">
          <a:xfrm flipV="1">
            <a:off x="289636" y="756603"/>
            <a:ext cx="8564729" cy="55562"/>
          </a:xfrm>
          <a:prstGeom prst="line">
            <a:avLst/>
          </a:prstGeom>
          <a:noFill/>
          <a:ln w="38100">
            <a:solidFill>
              <a:schemeClr val="accent3"/>
            </a:solidFill>
            <a:miter lim="800000"/>
            <a:headEnd/>
            <a:tailEnd/>
          </a:ln>
          <a:effectLst/>
        </p:spPr>
        <p:txBody>
          <a:bodyPr wrap="none"/>
          <a:lstStyle/>
          <a:p>
            <a:endParaRPr lang="ko-KR"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uble content - titled">
    <p:spTree>
      <p:nvGrpSpPr>
        <p:cNvPr id="1" name=""/>
        <p:cNvGrpSpPr/>
        <p:nvPr/>
      </p:nvGrpSpPr>
      <p:grpSpPr>
        <a:xfrm>
          <a:off x="0" y="0"/>
          <a:ext cx="0" cy="0"/>
          <a:chOff x="0" y="0"/>
          <a:chExt cx="0" cy="0"/>
        </a:xfrm>
      </p:grpSpPr>
      <p:sp>
        <p:nvSpPr>
          <p:cNvPr id="3" name="텍스트 개체 틀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dirty="0"/>
              <a:t>Left title</a:t>
            </a:r>
            <a:endParaRPr lang="ko-KR" altLang="en-US" dirty="0"/>
          </a:p>
        </p:txBody>
      </p:sp>
      <p:sp>
        <p:nvSpPr>
          <p:cNvPr id="4" name="내용 개체 틀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dirty="0"/>
              <a:t>Words</a:t>
            </a:r>
            <a:endParaRPr lang="ko-KR" altLang="en-US" dirty="0"/>
          </a:p>
        </p:txBody>
      </p:sp>
      <p:sp>
        <p:nvSpPr>
          <p:cNvPr id="5" name="텍스트 개체 틀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dirty="0"/>
              <a:t>Right title</a:t>
            </a:r>
            <a:endParaRPr lang="ko-KR" altLang="en-US" dirty="0"/>
          </a:p>
        </p:txBody>
      </p:sp>
      <p:sp>
        <p:nvSpPr>
          <p:cNvPr id="6" name="내용 개체 틀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dirty="0"/>
              <a:t>Words</a:t>
            </a:r>
            <a:endParaRPr lang="ko-KR" altLang="en-US" dirty="0"/>
          </a:p>
        </p:txBody>
      </p:sp>
      <p:sp>
        <p:nvSpPr>
          <p:cNvPr id="11" name="제목 1">
            <a:extLst>
              <a:ext uri="{FF2B5EF4-FFF2-40B4-BE49-F238E27FC236}">
                <a16:creationId xmlns:a16="http://schemas.microsoft.com/office/drawing/2014/main" id="{545324D7-CC7E-054E-9C45-DBD5F9F63503}"/>
              </a:ext>
            </a:extLst>
          </p:cNvPr>
          <p:cNvSpPr>
            <a:spLocks noGrp="1"/>
          </p:cNvSpPr>
          <p:nvPr>
            <p:ph type="title" hasCustomPrompt="1"/>
          </p:nvPr>
        </p:nvSpPr>
        <p:spPr>
          <a:xfrm>
            <a:off x="277148" y="118428"/>
            <a:ext cx="8043862" cy="638175"/>
          </a:xfrm>
        </p:spPr>
        <p:txBody>
          <a:bodyPr/>
          <a:lstStyle>
            <a:lvl1pPr algn="l">
              <a:defRPr b="0"/>
            </a:lvl1pPr>
          </a:lstStyle>
          <a:p>
            <a:r>
              <a:rPr lang="en-US" altLang="ko-KR" dirty="0"/>
              <a:t>Title</a:t>
            </a:r>
            <a:endParaRPr lang="ko-KR" altLang="en-US" dirty="0"/>
          </a:p>
        </p:txBody>
      </p:sp>
      <p:sp>
        <p:nvSpPr>
          <p:cNvPr id="9" name="Line 66">
            <a:extLst>
              <a:ext uri="{FF2B5EF4-FFF2-40B4-BE49-F238E27FC236}">
                <a16:creationId xmlns:a16="http://schemas.microsoft.com/office/drawing/2014/main" id="{2473502F-33E0-294C-B0A7-D634CB781736}"/>
              </a:ext>
            </a:extLst>
          </p:cNvPr>
          <p:cNvSpPr>
            <a:spLocks noChangeShapeType="1"/>
          </p:cNvSpPr>
          <p:nvPr userDrawn="1"/>
        </p:nvSpPr>
        <p:spPr bwMode="auto">
          <a:xfrm flipV="1">
            <a:off x="289636" y="756603"/>
            <a:ext cx="8564729" cy="55562"/>
          </a:xfrm>
          <a:prstGeom prst="line">
            <a:avLst/>
          </a:prstGeom>
          <a:noFill/>
          <a:ln w="38100">
            <a:solidFill>
              <a:schemeClr val="accent3"/>
            </a:solidFill>
            <a:miter lim="800000"/>
            <a:headEnd/>
            <a:tailEnd/>
          </a:ln>
          <a:effectLst/>
        </p:spPr>
        <p:txBody>
          <a:bodyPr wrap="none"/>
          <a:lstStyle/>
          <a:p>
            <a:endParaRPr lang="ko-KR"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ust borders">
    <p:spTree>
      <p:nvGrpSpPr>
        <p:cNvPr id="1" name=""/>
        <p:cNvGrpSpPr/>
        <p:nvPr/>
      </p:nvGrpSpPr>
      <p:grpSpPr>
        <a:xfrm>
          <a:off x="0" y="0"/>
          <a:ext cx="0" cy="0"/>
          <a:chOff x="0" y="0"/>
          <a:chExt cx="0" cy="0"/>
        </a:xfrm>
      </p:grpSpPr>
      <p:sp>
        <p:nvSpPr>
          <p:cNvPr id="6" name="Line 66">
            <a:extLst>
              <a:ext uri="{FF2B5EF4-FFF2-40B4-BE49-F238E27FC236}">
                <a16:creationId xmlns:a16="http://schemas.microsoft.com/office/drawing/2014/main" id="{5FBB5167-3962-F644-A1B0-164B48533467}"/>
              </a:ext>
            </a:extLst>
          </p:cNvPr>
          <p:cNvSpPr>
            <a:spLocks noChangeShapeType="1"/>
          </p:cNvSpPr>
          <p:nvPr userDrawn="1"/>
        </p:nvSpPr>
        <p:spPr bwMode="auto">
          <a:xfrm flipV="1">
            <a:off x="-16760" y="0"/>
            <a:ext cx="9144000" cy="0"/>
          </a:xfrm>
          <a:prstGeom prst="line">
            <a:avLst/>
          </a:prstGeom>
          <a:noFill/>
          <a:ln w="38100">
            <a:solidFill>
              <a:schemeClr val="accent3"/>
            </a:solidFill>
            <a:miter lim="800000"/>
            <a:headEnd/>
            <a:tailEnd/>
          </a:ln>
          <a:effectLst/>
        </p:spPr>
        <p:txBody>
          <a:bodyPr wrap="none"/>
          <a:lstStyle/>
          <a:p>
            <a:endParaRPr lang="ko-KR" altLang="en-US"/>
          </a:p>
        </p:txBody>
      </p:sp>
      <p:sp>
        <p:nvSpPr>
          <p:cNvPr id="7" name="Line 66">
            <a:extLst>
              <a:ext uri="{FF2B5EF4-FFF2-40B4-BE49-F238E27FC236}">
                <a16:creationId xmlns:a16="http://schemas.microsoft.com/office/drawing/2014/main" id="{0BEB9CD9-A5B1-4E4A-BBB2-72E1946F20D4}"/>
              </a:ext>
            </a:extLst>
          </p:cNvPr>
          <p:cNvSpPr>
            <a:spLocks noChangeShapeType="1"/>
          </p:cNvSpPr>
          <p:nvPr userDrawn="1"/>
        </p:nvSpPr>
        <p:spPr bwMode="auto">
          <a:xfrm flipV="1">
            <a:off x="0" y="6858000"/>
            <a:ext cx="9144000" cy="0"/>
          </a:xfrm>
          <a:prstGeom prst="line">
            <a:avLst/>
          </a:prstGeom>
          <a:noFill/>
          <a:ln w="38100">
            <a:solidFill>
              <a:schemeClr val="accent3"/>
            </a:solidFill>
            <a:miter lim="800000"/>
            <a:headEnd/>
            <a:tailEnd/>
          </a:ln>
          <a:effectLst/>
        </p:spPr>
        <p:txBody>
          <a:bodyPr wrap="none"/>
          <a:lstStyle/>
          <a:p>
            <a:endParaRPr lang="ko-KR"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Line 66">
            <a:extLst>
              <a:ext uri="{FF2B5EF4-FFF2-40B4-BE49-F238E27FC236}">
                <a16:creationId xmlns:a16="http://schemas.microsoft.com/office/drawing/2014/main" id="{4F37413C-F173-824F-B61D-98D90860CED3}"/>
              </a:ext>
            </a:extLst>
          </p:cNvPr>
          <p:cNvSpPr>
            <a:spLocks noChangeShapeType="1"/>
          </p:cNvSpPr>
          <p:nvPr userDrawn="1"/>
        </p:nvSpPr>
        <p:spPr bwMode="auto">
          <a:xfrm flipV="1">
            <a:off x="-16760" y="0"/>
            <a:ext cx="9144000" cy="0"/>
          </a:xfrm>
          <a:prstGeom prst="line">
            <a:avLst/>
          </a:prstGeom>
          <a:noFill/>
          <a:ln w="38100">
            <a:solidFill>
              <a:schemeClr val="accent3"/>
            </a:solidFill>
            <a:miter lim="800000"/>
            <a:headEnd/>
            <a:tailEnd/>
          </a:ln>
          <a:effectLst/>
        </p:spPr>
        <p:txBody>
          <a:bodyPr wrap="none"/>
          <a:lstStyle/>
          <a:p>
            <a:endParaRPr lang="ko-KR" altLang="en-US"/>
          </a:p>
        </p:txBody>
      </p:sp>
      <p:sp>
        <p:nvSpPr>
          <p:cNvPr id="3" name="Line 66">
            <a:extLst>
              <a:ext uri="{FF2B5EF4-FFF2-40B4-BE49-F238E27FC236}">
                <a16:creationId xmlns:a16="http://schemas.microsoft.com/office/drawing/2014/main" id="{FB15882D-DCCC-7943-B2BD-4E65304CFBCA}"/>
              </a:ext>
            </a:extLst>
          </p:cNvPr>
          <p:cNvSpPr>
            <a:spLocks noChangeShapeType="1"/>
          </p:cNvSpPr>
          <p:nvPr userDrawn="1"/>
        </p:nvSpPr>
        <p:spPr bwMode="auto">
          <a:xfrm flipV="1">
            <a:off x="0" y="6858000"/>
            <a:ext cx="9144000" cy="0"/>
          </a:xfrm>
          <a:prstGeom prst="line">
            <a:avLst/>
          </a:prstGeom>
          <a:noFill/>
          <a:ln w="38100">
            <a:solidFill>
              <a:schemeClr val="accent3"/>
            </a:solidFill>
            <a:miter lim="800000"/>
            <a:headEnd/>
            <a:tailEnd/>
          </a:ln>
          <a:effectLst/>
        </p:spPr>
        <p:txBody>
          <a:bodyPr wrap="none"/>
          <a:lstStyle/>
          <a:p>
            <a:endParaRPr lang="ko-KR"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lstStyle>
            <a:lvl1pPr algn="l">
              <a:defRPr sz="2000" b="1"/>
            </a:lvl1pPr>
          </a:lstStyle>
          <a:p>
            <a:r>
              <a:rPr lang="ko-KR" altLang="en-US"/>
              <a:t>마스터 제목 스타일 편집</a:t>
            </a:r>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Line 66">
            <a:extLst>
              <a:ext uri="{FF2B5EF4-FFF2-40B4-BE49-F238E27FC236}">
                <a16:creationId xmlns:a16="http://schemas.microsoft.com/office/drawing/2014/main" id="{0F3ED26C-BA8F-FF4F-AE42-088993C8BDBB}"/>
              </a:ext>
            </a:extLst>
          </p:cNvPr>
          <p:cNvSpPr>
            <a:spLocks noChangeShapeType="1"/>
          </p:cNvSpPr>
          <p:nvPr userDrawn="1"/>
        </p:nvSpPr>
        <p:spPr bwMode="auto">
          <a:xfrm flipV="1">
            <a:off x="-16760" y="0"/>
            <a:ext cx="9144000" cy="0"/>
          </a:xfrm>
          <a:prstGeom prst="line">
            <a:avLst/>
          </a:prstGeom>
          <a:noFill/>
          <a:ln w="38100">
            <a:solidFill>
              <a:schemeClr val="accent3"/>
            </a:solidFill>
            <a:miter lim="800000"/>
            <a:headEnd/>
            <a:tailEnd/>
          </a:ln>
          <a:effectLst/>
        </p:spPr>
        <p:txBody>
          <a:bodyPr wrap="none"/>
          <a:lstStyle/>
          <a:p>
            <a:endParaRPr lang="ko-KR" altLang="en-US"/>
          </a:p>
        </p:txBody>
      </p:sp>
      <p:sp>
        <p:nvSpPr>
          <p:cNvPr id="6" name="Line 66">
            <a:extLst>
              <a:ext uri="{FF2B5EF4-FFF2-40B4-BE49-F238E27FC236}">
                <a16:creationId xmlns:a16="http://schemas.microsoft.com/office/drawing/2014/main" id="{7459A6C9-1895-6441-9AC8-69CD38D23F53}"/>
              </a:ext>
            </a:extLst>
          </p:cNvPr>
          <p:cNvSpPr>
            <a:spLocks noChangeShapeType="1"/>
          </p:cNvSpPr>
          <p:nvPr userDrawn="1"/>
        </p:nvSpPr>
        <p:spPr bwMode="auto">
          <a:xfrm flipV="1">
            <a:off x="0" y="6858000"/>
            <a:ext cx="9144000" cy="0"/>
          </a:xfrm>
          <a:prstGeom prst="line">
            <a:avLst/>
          </a:prstGeom>
          <a:noFill/>
          <a:ln w="38100">
            <a:solidFill>
              <a:schemeClr val="accent3"/>
            </a:solidFill>
            <a:miter lim="800000"/>
            <a:headEnd/>
            <a:tailEnd/>
          </a:ln>
          <a:effectLst/>
        </p:spPr>
        <p:txBody>
          <a:bodyPr wrap="none"/>
          <a:lstStyle/>
          <a:p>
            <a:endParaRPr lang="ko-KR"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Grp="1" noChangeArrowheads="1"/>
          </p:cNvSpPr>
          <p:nvPr>
            <p:ph type="title"/>
          </p:nvPr>
        </p:nvSpPr>
        <p:spPr bwMode="auto">
          <a:xfrm>
            <a:off x="1100138" y="128588"/>
            <a:ext cx="8043862" cy="638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ko-KR" dirty="0"/>
              <a:t>Click to edit Master title style</a:t>
            </a:r>
          </a:p>
        </p:txBody>
      </p:sp>
      <p:sp>
        <p:nvSpPr>
          <p:cNvPr id="1055" name="Rectangle 31"/>
          <p:cNvSpPr>
            <a:spLocks noChangeArrowheads="1"/>
          </p:cNvSpPr>
          <p:nvPr/>
        </p:nvSpPr>
        <p:spPr bwMode="auto">
          <a:xfrm>
            <a:off x="8402496" y="6514752"/>
            <a:ext cx="472886" cy="223138"/>
          </a:xfrm>
          <a:prstGeom prst="rect">
            <a:avLst/>
          </a:prstGeom>
          <a:noFill/>
          <a:ln w="12700">
            <a:noFill/>
            <a:miter lim="800000"/>
            <a:headEnd/>
            <a:tailEnd/>
          </a:ln>
          <a:effectLst/>
        </p:spPr>
        <p:txBody>
          <a:bodyPr wrap="none" lIns="47625" tIns="19050" rIns="47625" bIns="19050">
            <a:spAutoFit/>
          </a:bodyPr>
          <a:lstStyle/>
          <a:p>
            <a:pPr eaLnBrk="0" hangingPunct="0">
              <a:lnSpc>
                <a:spcPct val="100000"/>
              </a:lnSpc>
              <a:spcBef>
                <a:spcPct val="0"/>
              </a:spcBef>
              <a:buClrTx/>
              <a:buSzTx/>
              <a:buFontTx/>
              <a:buNone/>
            </a:pPr>
            <a:r>
              <a:rPr lang="en-US" altLang="ko-KR" sz="1200" dirty="0">
                <a:ea typeface="굴림" pitchFamily="50" charset="-127"/>
              </a:rPr>
              <a:t>- </a:t>
            </a:r>
            <a:fld id="{C0FEE29E-A620-416A-A1BD-BAB242FFD545}" type="slidenum">
              <a:rPr lang="en-US" altLang="ko-KR" sz="1200">
                <a:ea typeface="굴림" pitchFamily="50" charset="-127"/>
              </a:rPr>
              <a:pPr eaLnBrk="0" hangingPunct="0">
                <a:lnSpc>
                  <a:spcPct val="100000"/>
                </a:lnSpc>
                <a:spcBef>
                  <a:spcPct val="0"/>
                </a:spcBef>
                <a:buClrTx/>
                <a:buSzTx/>
                <a:buFontTx/>
                <a:buNone/>
              </a:pPr>
              <a:t>‹#›</a:t>
            </a:fld>
            <a:r>
              <a:rPr lang="en-US" altLang="ko-KR" sz="1200" dirty="0">
                <a:ea typeface="굴림" pitchFamily="50" charset="-127"/>
              </a:rPr>
              <a:t> -</a:t>
            </a:r>
          </a:p>
        </p:txBody>
      </p:sp>
      <p:sp>
        <p:nvSpPr>
          <p:cNvPr id="1067" name="Rectangle 43"/>
          <p:cNvSpPr>
            <a:spLocks noGrp="1" noChangeArrowheads="1"/>
          </p:cNvSpPr>
          <p:nvPr>
            <p:ph type="body" idx="1"/>
          </p:nvPr>
        </p:nvSpPr>
        <p:spPr bwMode="auto">
          <a:xfrm>
            <a:off x="293624" y="957532"/>
            <a:ext cx="8557768" cy="55529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ko-KR" dirty="0"/>
              <a:t>Click to 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transition/>
  <p:hf hdr="0" ftr="0" dt="0"/>
  <p:txStyles>
    <p:titleStyle>
      <a:lvl1pPr algn="l" rtl="0" fontAlgn="base">
        <a:lnSpc>
          <a:spcPct val="90000"/>
        </a:lnSpc>
        <a:spcBef>
          <a:spcPct val="0"/>
        </a:spcBef>
        <a:spcAft>
          <a:spcPct val="0"/>
        </a:spcAft>
        <a:defRPr sz="3200" b="1">
          <a:ln>
            <a:noFill/>
          </a:ln>
          <a:solidFill>
            <a:schemeClr val="tx1"/>
          </a:solidFill>
          <a:latin typeface="Gill Sans MT" panose="020B0502020104020203" pitchFamily="34" charset="77"/>
          <a:ea typeface="+mj-ea"/>
          <a:cs typeface="+mj-cs"/>
        </a:defRPr>
      </a:lvl1pPr>
      <a:lvl2pPr algn="l" rtl="0" fontAlgn="base">
        <a:lnSpc>
          <a:spcPct val="90000"/>
        </a:lnSpc>
        <a:spcBef>
          <a:spcPct val="0"/>
        </a:spcBef>
        <a:spcAft>
          <a:spcPct val="0"/>
        </a:spcAft>
        <a:defRPr sz="3200" b="1">
          <a:solidFill>
            <a:schemeClr val="bg1"/>
          </a:solidFill>
          <a:latin typeface="Arial" pitchFamily="34" charset="0"/>
          <a:cs typeface="Arial" pitchFamily="34" charset="0"/>
        </a:defRPr>
      </a:lvl2pPr>
      <a:lvl3pPr algn="l" rtl="0" fontAlgn="base">
        <a:lnSpc>
          <a:spcPct val="90000"/>
        </a:lnSpc>
        <a:spcBef>
          <a:spcPct val="0"/>
        </a:spcBef>
        <a:spcAft>
          <a:spcPct val="0"/>
        </a:spcAft>
        <a:defRPr sz="3200" b="1">
          <a:solidFill>
            <a:schemeClr val="bg1"/>
          </a:solidFill>
          <a:latin typeface="Arial" pitchFamily="34" charset="0"/>
          <a:cs typeface="Arial" pitchFamily="34" charset="0"/>
        </a:defRPr>
      </a:lvl3pPr>
      <a:lvl4pPr algn="l" rtl="0" fontAlgn="base">
        <a:lnSpc>
          <a:spcPct val="90000"/>
        </a:lnSpc>
        <a:spcBef>
          <a:spcPct val="0"/>
        </a:spcBef>
        <a:spcAft>
          <a:spcPct val="0"/>
        </a:spcAft>
        <a:defRPr sz="3200" b="1">
          <a:solidFill>
            <a:schemeClr val="bg1"/>
          </a:solidFill>
          <a:latin typeface="Arial" pitchFamily="34" charset="0"/>
          <a:cs typeface="Arial" pitchFamily="34" charset="0"/>
        </a:defRPr>
      </a:lvl4pPr>
      <a:lvl5pPr algn="l" rtl="0" fontAlgn="base">
        <a:lnSpc>
          <a:spcPct val="90000"/>
        </a:lnSpc>
        <a:spcBef>
          <a:spcPct val="0"/>
        </a:spcBef>
        <a:spcAft>
          <a:spcPct val="0"/>
        </a:spcAft>
        <a:defRPr sz="3200" b="1">
          <a:solidFill>
            <a:schemeClr val="bg1"/>
          </a:solidFill>
          <a:latin typeface="Arial" pitchFamily="34" charset="0"/>
          <a:cs typeface="Arial" pitchFamily="34" charset="0"/>
        </a:defRPr>
      </a:lvl5pPr>
      <a:lvl6pPr marL="457200" algn="l" rtl="0" fontAlgn="base">
        <a:lnSpc>
          <a:spcPct val="90000"/>
        </a:lnSpc>
        <a:spcBef>
          <a:spcPct val="0"/>
        </a:spcBef>
        <a:spcAft>
          <a:spcPct val="0"/>
        </a:spcAft>
        <a:defRPr sz="3200" b="1">
          <a:solidFill>
            <a:schemeClr val="bg1"/>
          </a:solidFill>
          <a:latin typeface="Arial" pitchFamily="34" charset="0"/>
          <a:cs typeface="Arial" pitchFamily="34" charset="0"/>
        </a:defRPr>
      </a:lvl6pPr>
      <a:lvl7pPr marL="914400" algn="l" rtl="0" fontAlgn="base">
        <a:lnSpc>
          <a:spcPct val="90000"/>
        </a:lnSpc>
        <a:spcBef>
          <a:spcPct val="0"/>
        </a:spcBef>
        <a:spcAft>
          <a:spcPct val="0"/>
        </a:spcAft>
        <a:defRPr sz="3200" b="1">
          <a:solidFill>
            <a:schemeClr val="bg1"/>
          </a:solidFill>
          <a:latin typeface="Arial" pitchFamily="34" charset="0"/>
          <a:cs typeface="Arial" pitchFamily="34" charset="0"/>
        </a:defRPr>
      </a:lvl7pPr>
      <a:lvl8pPr marL="1371600" algn="l" rtl="0" fontAlgn="base">
        <a:lnSpc>
          <a:spcPct val="90000"/>
        </a:lnSpc>
        <a:spcBef>
          <a:spcPct val="0"/>
        </a:spcBef>
        <a:spcAft>
          <a:spcPct val="0"/>
        </a:spcAft>
        <a:defRPr sz="3200" b="1">
          <a:solidFill>
            <a:schemeClr val="bg1"/>
          </a:solidFill>
          <a:latin typeface="Arial" pitchFamily="34" charset="0"/>
          <a:cs typeface="Arial" pitchFamily="34" charset="0"/>
        </a:defRPr>
      </a:lvl8pPr>
      <a:lvl9pPr marL="1828800" algn="l" rtl="0" fontAlgn="base">
        <a:lnSpc>
          <a:spcPct val="90000"/>
        </a:lnSpc>
        <a:spcBef>
          <a:spcPct val="0"/>
        </a:spcBef>
        <a:spcAft>
          <a:spcPct val="0"/>
        </a:spcAft>
        <a:defRPr sz="3200" b="1">
          <a:solidFill>
            <a:schemeClr val="bg1"/>
          </a:solidFill>
          <a:latin typeface="Arial" pitchFamily="34" charset="0"/>
          <a:cs typeface="Arial" pitchFamily="34" charset="0"/>
        </a:defRPr>
      </a:lvl9pPr>
    </p:titleStyle>
    <p:bodyStyle>
      <a:lvl1pPr marL="342900" indent="-342900" algn="l" rtl="0" fontAlgn="base">
        <a:spcBef>
          <a:spcPct val="20000"/>
        </a:spcBef>
        <a:spcAft>
          <a:spcPct val="0"/>
        </a:spcAft>
        <a:buClr>
          <a:srgbClr val="000000"/>
        </a:buClr>
        <a:buSzPct val="120000"/>
        <a:buFont typeface="Times" pitchFamily="18" charset="0"/>
        <a:buChar char="•"/>
        <a:defRPr sz="2400" b="0">
          <a:solidFill>
            <a:srgbClr val="050523"/>
          </a:solidFill>
          <a:latin typeface="Gill Sans MT" panose="020B0502020104020203" pitchFamily="34" charset="77"/>
          <a:ea typeface="+mn-ea"/>
          <a:cs typeface="+mn-cs"/>
        </a:defRPr>
      </a:lvl1pPr>
      <a:lvl2pPr marL="742950" indent="-285750" algn="l" rtl="0" fontAlgn="base">
        <a:spcBef>
          <a:spcPct val="20000"/>
        </a:spcBef>
        <a:spcAft>
          <a:spcPct val="0"/>
        </a:spcAft>
        <a:buClr>
          <a:srgbClr val="000000"/>
        </a:buClr>
        <a:buSzPct val="120000"/>
        <a:buFont typeface="Times" pitchFamily="18" charset="0"/>
        <a:buChar char="•"/>
        <a:defRPr sz="2200">
          <a:solidFill>
            <a:srgbClr val="050523"/>
          </a:solidFill>
          <a:latin typeface="Gill Sans MT" panose="020B0502020104020203" pitchFamily="34" charset="77"/>
          <a:cs typeface="+mn-cs"/>
        </a:defRPr>
      </a:lvl2pPr>
      <a:lvl3pPr marL="1143000" indent="-228600" algn="l" rtl="0" fontAlgn="base">
        <a:spcBef>
          <a:spcPct val="20000"/>
        </a:spcBef>
        <a:spcAft>
          <a:spcPct val="0"/>
        </a:spcAft>
        <a:buClr>
          <a:srgbClr val="000000"/>
        </a:buClr>
        <a:buSzPct val="120000"/>
        <a:buFont typeface="Calibri" pitchFamily="34" charset="0"/>
        <a:buChar char="−"/>
        <a:defRPr sz="2000">
          <a:solidFill>
            <a:srgbClr val="050523"/>
          </a:solidFill>
          <a:latin typeface="Gill Sans MT" panose="020B0502020104020203" pitchFamily="34" charset="77"/>
          <a:cs typeface="+mn-cs"/>
        </a:defRPr>
      </a:lvl3pPr>
      <a:lvl4pPr marL="1600200" indent="-228600" algn="l" rtl="0" fontAlgn="base">
        <a:spcBef>
          <a:spcPct val="20000"/>
        </a:spcBef>
        <a:spcAft>
          <a:spcPct val="0"/>
        </a:spcAft>
        <a:buClr>
          <a:srgbClr val="000000"/>
        </a:buClr>
        <a:buSzPct val="120000"/>
        <a:buFont typeface="Times" pitchFamily="18" charset="0"/>
        <a:buChar char="•"/>
        <a:defRPr>
          <a:solidFill>
            <a:srgbClr val="050523"/>
          </a:solidFill>
          <a:latin typeface="Gill Sans MT" panose="020B0502020104020203" pitchFamily="34" charset="77"/>
          <a:cs typeface="+mn-cs"/>
        </a:defRPr>
      </a:lvl4pPr>
      <a:lvl5pPr marL="2057400" indent="-228600" algn="l" rtl="0" fontAlgn="base">
        <a:spcBef>
          <a:spcPct val="20000"/>
        </a:spcBef>
        <a:spcAft>
          <a:spcPct val="0"/>
        </a:spcAft>
        <a:buClr>
          <a:srgbClr val="000000"/>
        </a:buClr>
        <a:buSzPct val="120000"/>
        <a:buFont typeface="Times" pitchFamily="18" charset="0"/>
        <a:buChar char="•"/>
        <a:defRPr>
          <a:solidFill>
            <a:srgbClr val="050523"/>
          </a:solidFill>
          <a:latin typeface="Gill Sans MT" panose="020B0502020104020203" pitchFamily="34" charset="77"/>
          <a:cs typeface="+mn-cs"/>
        </a:defRPr>
      </a:lvl5pPr>
      <a:lvl6pPr marL="25146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6pPr>
      <a:lvl7pPr marL="29718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7pPr>
      <a:lvl8pPr marL="34290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8pPr>
      <a:lvl9pPr marL="38862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1.png"/><Relationship Id="rId18" Type="http://schemas.microsoft.com/office/2007/relationships/hdphoto" Target="../media/hdphoto11.wdp"/><Relationship Id="rId3" Type="http://schemas.openxmlformats.org/officeDocument/2006/relationships/image" Target="../media/image34.png"/><Relationship Id="rId7" Type="http://schemas.microsoft.com/office/2007/relationships/hdphoto" Target="../media/hdphoto8.wdp"/><Relationship Id="rId12" Type="http://schemas.microsoft.com/office/2007/relationships/hdphoto" Target="../media/hdphoto9.wdp"/><Relationship Id="rId17" Type="http://schemas.openxmlformats.org/officeDocument/2006/relationships/image" Target="../media/image43.tiff"/><Relationship Id="rId2" Type="http://schemas.openxmlformats.org/officeDocument/2006/relationships/notesSlide" Target="../notesSlides/notesSlide12.xml"/><Relationship Id="rId16"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0.png"/><Relationship Id="rId5" Type="http://schemas.openxmlformats.org/officeDocument/2006/relationships/image" Target="../media/image35.png"/><Relationship Id="rId15" Type="http://schemas.microsoft.com/office/2007/relationships/hdphoto" Target="../media/hdphoto10.wdp"/><Relationship Id="rId10" Type="http://schemas.openxmlformats.org/officeDocument/2006/relationships/image" Target="../media/image39.png"/><Relationship Id="rId4" Type="http://schemas.microsoft.com/office/2007/relationships/hdphoto" Target="../media/hdphoto7.wdp"/><Relationship Id="rId9" Type="http://schemas.openxmlformats.org/officeDocument/2006/relationships/image" Target="../media/image38.png"/><Relationship Id="rId14"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340.png"/><Relationship Id="rId3" Type="http://schemas.openxmlformats.org/officeDocument/2006/relationships/image" Target="../media/image44.png"/><Relationship Id="rId7" Type="http://schemas.microsoft.com/office/2007/relationships/hdphoto" Target="../media/hdphoto15.wdp"/><Relationship Id="rId12" Type="http://schemas.openxmlformats.org/officeDocument/2006/relationships/image" Target="../media/image48.tiff"/><Relationship Id="rId17" Type="http://schemas.openxmlformats.org/officeDocument/2006/relationships/image" Target="../media/image18.png"/><Relationship Id="rId2" Type="http://schemas.openxmlformats.org/officeDocument/2006/relationships/notesSlide" Target="../notesSlides/notesSlide13.xml"/><Relationship Id="rId16" Type="http://schemas.openxmlformats.org/officeDocument/2006/relationships/image" Target="../media/image51.tiff"/><Relationship Id="rId1" Type="http://schemas.openxmlformats.org/officeDocument/2006/relationships/slideLayout" Target="../slideLayouts/slideLayout2.xml"/><Relationship Id="rId6" Type="http://schemas.microsoft.com/office/2007/relationships/hdphoto" Target="../media/hdphoto14.wdp"/><Relationship Id="rId11" Type="http://schemas.openxmlformats.org/officeDocument/2006/relationships/image" Target="../media/image47.tiff"/><Relationship Id="rId5" Type="http://schemas.microsoft.com/office/2007/relationships/hdphoto" Target="../media/hdphoto13.wdp"/><Relationship Id="rId15" Type="http://schemas.openxmlformats.org/officeDocument/2006/relationships/image" Target="../media/image50.tiff"/><Relationship Id="rId10" Type="http://schemas.openxmlformats.org/officeDocument/2006/relationships/image" Target="../media/image46.jpeg"/><Relationship Id="rId4" Type="http://schemas.microsoft.com/office/2007/relationships/hdphoto" Target="../media/hdphoto12.wdp"/><Relationship Id="rId9" Type="http://schemas.openxmlformats.org/officeDocument/2006/relationships/image" Target="../media/image45.tiff"/><Relationship Id="rId14" Type="http://schemas.openxmlformats.org/officeDocument/2006/relationships/image" Target="../media/image49.tiff"/></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5.tiff"/><Relationship Id="rId3" Type="http://schemas.openxmlformats.org/officeDocument/2006/relationships/image" Target="../media/image10.jpeg"/><Relationship Id="rId7" Type="http://schemas.openxmlformats.org/officeDocument/2006/relationships/image" Target="../media/image14.tif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tiff"/><Relationship Id="rId10" Type="http://schemas.openxmlformats.org/officeDocument/2006/relationships/image" Target="../media/image17.tiff"/><Relationship Id="rId4" Type="http://schemas.openxmlformats.org/officeDocument/2006/relationships/image" Target="../media/image11.tiff"/><Relationship Id="rId9" Type="http://schemas.openxmlformats.org/officeDocument/2006/relationships/image" Target="../media/image16.tiff"/></Relationships>
</file>

<file path=ppt/slides/_rels/slide17.xml.rels><?xml version="1.0" encoding="UTF-8" standalone="yes"?>
<Relationships xmlns="http://schemas.openxmlformats.org/package/2006/relationships"><Relationship Id="rId8" Type="http://schemas.openxmlformats.org/officeDocument/2006/relationships/image" Target="../media/image57.tiff"/><Relationship Id="rId13" Type="http://schemas.microsoft.com/office/2007/relationships/hdphoto" Target="../media/hdphoto16.wdp"/><Relationship Id="rId3" Type="http://schemas.openxmlformats.org/officeDocument/2006/relationships/image" Target="../media/image53.jpeg"/><Relationship Id="rId7" Type="http://schemas.openxmlformats.org/officeDocument/2006/relationships/image" Target="../media/image56.tiff"/><Relationship Id="rId12" Type="http://schemas.openxmlformats.org/officeDocument/2006/relationships/image" Target="../media/image60.png"/><Relationship Id="rId17" Type="http://schemas.microsoft.com/office/2007/relationships/hdphoto" Target="../media/hdphoto19.wdp"/><Relationship Id="rId2" Type="http://schemas.openxmlformats.org/officeDocument/2006/relationships/notesSlide" Target="../notesSlides/notesSlide17.xml"/><Relationship Id="rId16" Type="http://schemas.microsoft.com/office/2007/relationships/hdphoto" Target="../media/hdphoto18.wdp"/><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55.tiff"/><Relationship Id="rId15" Type="http://schemas.microsoft.com/office/2007/relationships/hdphoto" Target="../media/hdphoto17.wdp"/><Relationship Id="rId10" Type="http://schemas.openxmlformats.org/officeDocument/2006/relationships/image" Target="../media/image59.tiff"/><Relationship Id="rId4" Type="http://schemas.openxmlformats.org/officeDocument/2006/relationships/image" Target="../media/image54.tiff"/><Relationship Id="rId9" Type="http://schemas.openxmlformats.org/officeDocument/2006/relationships/image" Target="../media/image58.tiff"/><Relationship Id="rId14" Type="http://schemas.openxmlformats.org/officeDocument/2006/relationships/image" Target="../media/image6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66.tiff"/><Relationship Id="rId3" Type="http://schemas.openxmlformats.org/officeDocument/2006/relationships/image" Target="../media/image62.jpeg"/><Relationship Id="rId7" Type="http://schemas.openxmlformats.org/officeDocument/2006/relationships/image" Target="../media/image65.tif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4.tiff"/><Relationship Id="rId5" Type="http://schemas.openxmlformats.org/officeDocument/2006/relationships/image" Target="../media/image13.png"/><Relationship Id="rId4" Type="http://schemas.openxmlformats.org/officeDocument/2006/relationships/image" Target="../media/image63.tiff"/></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jpg"/><Relationship Id="rId7" Type="http://schemas.openxmlformats.org/officeDocument/2006/relationships/image" Target="../media/image12.tiff"/><Relationship Id="rId12" Type="http://schemas.openxmlformats.org/officeDocument/2006/relationships/image" Target="../media/image17.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tiff"/><Relationship Id="rId11" Type="http://schemas.openxmlformats.org/officeDocument/2006/relationships/image" Target="../media/image16.tiff"/><Relationship Id="rId5" Type="http://schemas.openxmlformats.org/officeDocument/2006/relationships/image" Target="../media/image10.jpeg"/><Relationship Id="rId10" Type="http://schemas.openxmlformats.org/officeDocument/2006/relationships/image" Target="../media/image15.tiff"/><Relationship Id="rId4" Type="http://schemas.openxmlformats.org/officeDocument/2006/relationships/image" Target="../media/image9.png"/><Relationship Id="rId9" Type="http://schemas.openxmlformats.org/officeDocument/2006/relationships/image" Target="../media/image14.tiff"/></Relationships>
</file>

<file path=ppt/slides/_rels/slide20.xml.rels><?xml version="1.0" encoding="UTF-8" standalone="yes"?>
<Relationships xmlns="http://schemas.openxmlformats.org/package/2006/relationships"><Relationship Id="rId8" Type="http://schemas.openxmlformats.org/officeDocument/2006/relationships/image" Target="../media/image70.tiff"/><Relationship Id="rId3" Type="http://schemas.openxmlformats.org/officeDocument/2006/relationships/chart" Target="../charts/chart1.xml"/><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9.tiff"/><Relationship Id="rId11" Type="http://schemas.openxmlformats.org/officeDocument/2006/relationships/image" Target="../media/image73.tiff"/><Relationship Id="rId5" Type="http://schemas.openxmlformats.org/officeDocument/2006/relationships/image" Target="../media/image68.tiff"/><Relationship Id="rId10" Type="http://schemas.openxmlformats.org/officeDocument/2006/relationships/image" Target="../media/image72.tiff"/><Relationship Id="rId4" Type="http://schemas.openxmlformats.org/officeDocument/2006/relationships/image" Target="../media/image67.jpeg"/><Relationship Id="rId9" Type="http://schemas.openxmlformats.org/officeDocument/2006/relationships/image" Target="../media/image71.tiff"/></Relationships>
</file>

<file path=ppt/slides/_rels/slide2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77.png"/><Relationship Id="rId1" Type="http://schemas.openxmlformats.org/officeDocument/2006/relationships/slideLayout" Target="../slideLayouts/slideLayout3.xml"/><Relationship Id="rId5" Type="http://schemas.microsoft.com/office/2007/relationships/hdphoto" Target="../media/hdphoto21.wdp"/><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84.tiff"/><Relationship Id="rId13" Type="http://schemas.openxmlformats.org/officeDocument/2006/relationships/image" Target="../media/image88.tiff"/><Relationship Id="rId3" Type="http://schemas.openxmlformats.org/officeDocument/2006/relationships/image" Target="../media/image79.tiff"/><Relationship Id="rId7" Type="http://schemas.openxmlformats.org/officeDocument/2006/relationships/image" Target="../media/image83.tiff"/><Relationship Id="rId12" Type="http://schemas.openxmlformats.org/officeDocument/2006/relationships/image" Target="../media/image87.tiff"/><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82.tiff"/><Relationship Id="rId11" Type="http://schemas.openxmlformats.org/officeDocument/2006/relationships/image" Target="../media/image86.tiff"/><Relationship Id="rId5" Type="http://schemas.openxmlformats.org/officeDocument/2006/relationships/image" Target="../media/image81.tiff"/><Relationship Id="rId15" Type="http://schemas.openxmlformats.org/officeDocument/2006/relationships/image" Target="../media/image90.tiff"/><Relationship Id="rId10" Type="http://schemas.openxmlformats.org/officeDocument/2006/relationships/image" Target="../media/image85.tiff"/><Relationship Id="rId4" Type="http://schemas.openxmlformats.org/officeDocument/2006/relationships/image" Target="../media/image80.tiff"/><Relationship Id="rId9" Type="http://schemas.openxmlformats.org/officeDocument/2006/relationships/image" Target="../media/image13.png"/><Relationship Id="rId14" Type="http://schemas.openxmlformats.org/officeDocument/2006/relationships/image" Target="../media/image89.tif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9.tif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1.tiff"/></Relationships>
</file>

<file path=ppt/slides/_rels/slide33.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104.png"/><Relationship Id="rId3" Type="http://schemas.openxmlformats.org/officeDocument/2006/relationships/image" Target="../media/image98.jpeg"/><Relationship Id="rId7" Type="http://schemas.microsoft.com/office/2007/relationships/hdphoto" Target="../media/hdphoto10.wdp"/><Relationship Id="rId12" Type="http://schemas.microsoft.com/office/2007/relationships/hdphoto" Target="../media/hdphoto23.wdp"/><Relationship Id="rId2" Type="http://schemas.openxmlformats.org/officeDocument/2006/relationships/notesSlide" Target="../notesSlides/notesSlide28.xml"/><Relationship Id="rId16"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103.png"/><Relationship Id="rId5" Type="http://schemas.openxmlformats.org/officeDocument/2006/relationships/image" Target="../media/image100.png"/><Relationship Id="rId15" Type="http://schemas.microsoft.com/office/2007/relationships/hdphoto" Target="../media/hdphoto24.wdp"/><Relationship Id="rId10" Type="http://schemas.openxmlformats.org/officeDocument/2006/relationships/image" Target="../media/image102.png"/><Relationship Id="rId4" Type="http://schemas.openxmlformats.org/officeDocument/2006/relationships/image" Target="../media/image99.png"/><Relationship Id="rId9" Type="http://schemas.microsoft.com/office/2007/relationships/hdphoto" Target="../media/hdphoto22.wdp"/><Relationship Id="rId14" Type="http://schemas.openxmlformats.org/officeDocument/2006/relationships/image" Target="../media/image10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microsoft.com/office/2007/relationships/hdphoto" Target="../media/hdphoto25.wdp"/><Relationship Id="rId5" Type="http://schemas.openxmlformats.org/officeDocument/2006/relationships/image" Target="../media/image107.png"/><Relationship Id="rId4" Type="http://schemas.openxmlformats.org/officeDocument/2006/relationships/image" Target="../media/image106.png"/></Relationships>
</file>

<file path=ppt/slides/_rels/slide4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1.png"/><Relationship Id="rId18" Type="http://schemas.microsoft.com/office/2007/relationships/hdphoto" Target="../media/hdphoto11.wdp"/><Relationship Id="rId3" Type="http://schemas.openxmlformats.org/officeDocument/2006/relationships/image" Target="../media/image34.png"/><Relationship Id="rId7" Type="http://schemas.microsoft.com/office/2007/relationships/hdphoto" Target="../media/hdphoto8.wdp"/><Relationship Id="rId12" Type="http://schemas.microsoft.com/office/2007/relationships/hdphoto" Target="../media/hdphoto26.wdp"/><Relationship Id="rId17" Type="http://schemas.openxmlformats.org/officeDocument/2006/relationships/image" Target="../media/image43.tiff"/><Relationship Id="rId2" Type="http://schemas.openxmlformats.org/officeDocument/2006/relationships/notesSlide" Target="../notesSlides/notesSlide30.xml"/><Relationship Id="rId16"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0.png"/><Relationship Id="rId5" Type="http://schemas.openxmlformats.org/officeDocument/2006/relationships/image" Target="../media/image35.png"/><Relationship Id="rId15" Type="http://schemas.microsoft.com/office/2007/relationships/hdphoto" Target="../media/hdphoto10.wdp"/><Relationship Id="rId10" Type="http://schemas.openxmlformats.org/officeDocument/2006/relationships/image" Target="../media/image39.png"/><Relationship Id="rId4" Type="http://schemas.microsoft.com/office/2007/relationships/hdphoto" Target="../media/hdphoto7.wdp"/><Relationship Id="rId9" Type="http://schemas.openxmlformats.org/officeDocument/2006/relationships/image" Target="../media/image38.png"/><Relationship Id="rId14" Type="http://schemas.openxmlformats.org/officeDocument/2006/relationships/image" Target="../media/image4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6.png"/><Relationship Id="rId3" Type="http://schemas.openxmlformats.org/officeDocument/2006/relationships/image" Target="../media/image19.tiff"/><Relationship Id="rId7" Type="http://schemas.openxmlformats.org/officeDocument/2006/relationships/image" Target="../media/image22.png"/><Relationship Id="rId12" Type="http://schemas.microsoft.com/office/2007/relationships/hdphoto" Target="../media/hdphoto3.wdp"/><Relationship Id="rId17" Type="http://schemas.microsoft.com/office/2007/relationships/hdphoto" Target="../media/hdphoto6.wdp"/><Relationship Id="rId2" Type="http://schemas.openxmlformats.org/officeDocument/2006/relationships/notesSlide" Target="../notesSlides/notesSlide5.xml"/><Relationship Id="rId16" Type="http://schemas.microsoft.com/office/2007/relationships/hdphoto" Target="../media/hdphoto5.wdp"/><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25.png"/><Relationship Id="rId5" Type="http://schemas.openxmlformats.org/officeDocument/2006/relationships/image" Target="../media/image21.png"/><Relationship Id="rId15" Type="http://schemas.openxmlformats.org/officeDocument/2006/relationships/image" Target="../media/image27.png"/><Relationship Id="rId10"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image" Target="../media/image23.png"/><Relationship Id="rId14" Type="http://schemas.microsoft.com/office/2007/relationships/hdphoto" Target="../media/hdphoto4.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72488" y="838102"/>
            <a:ext cx="8731972" cy="1483979"/>
          </a:xfrm>
          <a:prstGeom prst="rect">
            <a:avLst/>
          </a:prstGeom>
          <a:noFill/>
          <a:ln w="9525">
            <a:noFill/>
            <a:miter lim="800000"/>
            <a:headEnd/>
            <a:tailEnd/>
          </a:ln>
          <a:effectLst/>
        </p:spPr>
        <p:txBody>
          <a:bodyPr/>
          <a:lstStyle/>
          <a:p>
            <a:pPr algn="ctr">
              <a:lnSpc>
                <a:spcPct val="90000"/>
              </a:lnSpc>
              <a:spcBef>
                <a:spcPct val="0"/>
              </a:spcBef>
              <a:buClrTx/>
              <a:buSzTx/>
              <a:buFontTx/>
              <a:buNone/>
            </a:pPr>
            <a:r>
              <a:rPr lang="en-US" sz="4000" dirty="0">
                <a:latin typeface="Gill Sans MT" panose="020B0502020104020203" pitchFamily="34" charset="77"/>
                <a:cs typeface="Calibri" panose="020F0502020204030204" pitchFamily="34" charset="0"/>
              </a:rPr>
              <a:t>Why Aren’t Regular Expressions</a:t>
            </a:r>
          </a:p>
          <a:p>
            <a:pPr algn="ctr">
              <a:lnSpc>
                <a:spcPct val="90000"/>
              </a:lnSpc>
              <a:spcBef>
                <a:spcPct val="0"/>
              </a:spcBef>
              <a:buClrTx/>
              <a:buSzTx/>
              <a:buFontTx/>
              <a:buNone/>
            </a:pPr>
            <a:r>
              <a:rPr lang="en-US" sz="4000" dirty="0">
                <a:latin typeface="Gill Sans MT" panose="020B0502020104020203" pitchFamily="34" charset="77"/>
                <a:cs typeface="Calibri" panose="020F0502020204030204" pitchFamily="34" charset="0"/>
              </a:rPr>
              <a:t>a </a:t>
            </a:r>
            <a:r>
              <a:rPr lang="en-US" sz="4000" i="1" dirty="0">
                <a:latin typeface="Gill Sans MT" panose="020B0502020104020203" pitchFamily="34" charset="77"/>
                <a:cs typeface="Calibri" panose="020F0502020204030204" pitchFamily="34" charset="0"/>
              </a:rPr>
              <a:t>Lingua Franca</a:t>
            </a:r>
            <a:r>
              <a:rPr lang="en-US" sz="4000" dirty="0">
                <a:latin typeface="Gill Sans MT" panose="020B0502020104020203" pitchFamily="34" charset="77"/>
                <a:cs typeface="Calibri" panose="020F0502020204030204" pitchFamily="34" charset="0"/>
              </a:rPr>
              <a:t>?</a:t>
            </a:r>
          </a:p>
        </p:txBody>
      </p:sp>
      <p:pic>
        <p:nvPicPr>
          <p:cNvPr id="3" name="Picture 2">
            <a:extLst>
              <a:ext uri="{FF2B5EF4-FFF2-40B4-BE49-F238E27FC236}">
                <a16:creationId xmlns:a16="http://schemas.microsoft.com/office/drawing/2014/main" id="{EEA74D1E-3107-A844-A51D-A520B69BA6C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83309" y="131117"/>
            <a:ext cx="1400632" cy="673985"/>
          </a:xfrm>
          <a:prstGeom prst="rect">
            <a:avLst/>
          </a:prstGeom>
        </p:spPr>
      </p:pic>
      <p:pic>
        <p:nvPicPr>
          <p:cNvPr id="1026" name="Picture 2" descr="https://people.cs.vt.edu/~dongyoon/images/08170028_Dongyoon_small.jpg">
            <a:extLst>
              <a:ext uri="{FF2B5EF4-FFF2-40B4-BE49-F238E27FC236}">
                <a16:creationId xmlns:a16="http://schemas.microsoft.com/office/drawing/2014/main" id="{838CDD0E-A731-0844-A8BA-3A9ED52857A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87830" y="4703906"/>
            <a:ext cx="1175822" cy="14904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ancisco Servant">
            <a:extLst>
              <a:ext uri="{FF2B5EF4-FFF2-40B4-BE49-F238E27FC236}">
                <a16:creationId xmlns:a16="http://schemas.microsoft.com/office/drawing/2014/main" id="{31CC90B8-09BD-F346-A3AB-8FD16B81036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47528" y="4501519"/>
            <a:ext cx="1143000" cy="1625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risty Coghlan">
            <a:extLst>
              <a:ext uri="{FF2B5EF4-FFF2-40B4-BE49-F238E27FC236}">
                <a16:creationId xmlns:a16="http://schemas.microsoft.com/office/drawing/2014/main" id="{CF538789-CCFD-E64C-A28D-2E316AB14D5C}"/>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613363" y="3341899"/>
            <a:ext cx="1272055" cy="15544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356" y="6188692"/>
            <a:ext cx="2007344" cy="338554"/>
          </a:xfrm>
          <a:prstGeom prst="rect">
            <a:avLst/>
          </a:prstGeom>
          <a:noFill/>
        </p:spPr>
        <p:txBody>
          <a:bodyPr wrap="none" rtlCol="0">
            <a:spAutoFit/>
          </a:bodyPr>
          <a:lstStyle/>
          <a:p>
            <a:r>
              <a:rPr lang="en-US" sz="2000" dirty="0">
                <a:latin typeface="Calibri" panose="020F0502020204030204" pitchFamily="34" charset="0"/>
              </a:rPr>
              <a:t>Francisco Servant</a:t>
            </a:r>
          </a:p>
        </p:txBody>
      </p:sp>
      <p:sp>
        <p:nvSpPr>
          <p:cNvPr id="12" name="TextBox 11"/>
          <p:cNvSpPr txBox="1"/>
          <p:nvPr/>
        </p:nvSpPr>
        <p:spPr>
          <a:xfrm>
            <a:off x="7041121" y="6188692"/>
            <a:ext cx="1669240" cy="338554"/>
          </a:xfrm>
          <a:prstGeom prst="rect">
            <a:avLst/>
          </a:prstGeom>
          <a:noFill/>
        </p:spPr>
        <p:txBody>
          <a:bodyPr wrap="none" rtlCol="0">
            <a:spAutoFit/>
          </a:bodyPr>
          <a:lstStyle/>
          <a:p>
            <a:r>
              <a:rPr lang="en-US" sz="2000" dirty="0" err="1">
                <a:latin typeface="Calibri" panose="020F0502020204030204" pitchFamily="34" charset="0"/>
              </a:rPr>
              <a:t>Dongyoon</a:t>
            </a:r>
            <a:r>
              <a:rPr lang="en-US" sz="2000" dirty="0">
                <a:latin typeface="Calibri" panose="020F0502020204030204" pitchFamily="34" charset="0"/>
              </a:rPr>
              <a:t> Lee</a:t>
            </a:r>
          </a:p>
        </p:txBody>
      </p:sp>
      <p:sp>
        <p:nvSpPr>
          <p:cNvPr id="13" name="TextBox 12"/>
          <p:cNvSpPr txBox="1"/>
          <p:nvPr/>
        </p:nvSpPr>
        <p:spPr>
          <a:xfrm>
            <a:off x="1783130" y="4929379"/>
            <a:ext cx="1822935" cy="338554"/>
          </a:xfrm>
          <a:prstGeom prst="rect">
            <a:avLst/>
          </a:prstGeom>
          <a:noFill/>
        </p:spPr>
        <p:txBody>
          <a:bodyPr wrap="none" rtlCol="0">
            <a:spAutoFit/>
          </a:bodyPr>
          <a:lstStyle/>
          <a:p>
            <a:r>
              <a:rPr lang="en-US" sz="2000" dirty="0">
                <a:latin typeface="Calibri" panose="020F0502020204030204" pitchFamily="34" charset="0"/>
              </a:rPr>
              <a:t>Mischa Michael</a:t>
            </a:r>
          </a:p>
        </p:txBody>
      </p:sp>
      <p:sp>
        <p:nvSpPr>
          <p:cNvPr id="14" name="TextBox 13"/>
          <p:cNvSpPr txBox="1"/>
          <p:nvPr/>
        </p:nvSpPr>
        <p:spPr>
          <a:xfrm>
            <a:off x="3606065" y="4162552"/>
            <a:ext cx="1723998" cy="395173"/>
          </a:xfrm>
          <a:prstGeom prst="rect">
            <a:avLst/>
          </a:prstGeom>
          <a:noFill/>
        </p:spPr>
        <p:txBody>
          <a:bodyPr wrap="none" rtlCol="0">
            <a:spAutoFit/>
          </a:bodyPr>
          <a:lstStyle/>
          <a:p>
            <a:r>
              <a:rPr lang="en-US" sz="2400" b="1" dirty="0">
                <a:latin typeface="Calibri" panose="020F0502020204030204" pitchFamily="34" charset="0"/>
              </a:rPr>
              <a:t>James Davis</a:t>
            </a:r>
          </a:p>
        </p:txBody>
      </p:sp>
      <p:sp>
        <p:nvSpPr>
          <p:cNvPr id="15" name="TextBox 14"/>
          <p:cNvSpPr txBox="1"/>
          <p:nvPr/>
        </p:nvSpPr>
        <p:spPr>
          <a:xfrm>
            <a:off x="5346578" y="4929379"/>
            <a:ext cx="1805623" cy="344710"/>
          </a:xfrm>
          <a:prstGeom prst="rect">
            <a:avLst/>
          </a:prstGeom>
          <a:noFill/>
        </p:spPr>
        <p:txBody>
          <a:bodyPr wrap="none" rtlCol="0">
            <a:spAutoFit/>
          </a:bodyPr>
          <a:lstStyle/>
          <a:p>
            <a:r>
              <a:rPr lang="en-US" sz="2000" dirty="0">
                <a:latin typeface="Calibri" panose="020F0502020204030204" pitchFamily="34" charset="0"/>
              </a:rPr>
              <a:t>Christy </a:t>
            </a:r>
            <a:r>
              <a:rPr lang="en-US" sz="2000" dirty="0" err="1">
                <a:latin typeface="Calibri" panose="020F0502020204030204" pitchFamily="34" charset="0"/>
              </a:rPr>
              <a:t>Coghlan</a:t>
            </a:r>
            <a:endParaRPr lang="en-US" sz="2000" dirty="0">
              <a:latin typeface="Calibri" panose="020F0502020204030204" pitchFamily="34" charset="0"/>
            </a:endParaRPr>
          </a:p>
        </p:txBody>
      </p:sp>
      <p:pic>
        <p:nvPicPr>
          <p:cNvPr id="4" name="Picture 3"/>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039200" y="3312069"/>
            <a:ext cx="1224385" cy="1584310"/>
          </a:xfrm>
          <a:prstGeom prst="rect">
            <a:avLst/>
          </a:prstGeom>
        </p:spPr>
      </p:pic>
      <p:pic>
        <p:nvPicPr>
          <p:cNvPr id="6" name="Picture 5"/>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903785" y="2429717"/>
            <a:ext cx="1128557" cy="1687173"/>
          </a:xfrm>
          <a:prstGeom prst="rect">
            <a:avLst/>
          </a:prstGeom>
        </p:spPr>
      </p:pic>
      <p:sp>
        <p:nvSpPr>
          <p:cNvPr id="8" name="AutoShape 4" descr="Image result for microsof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Respondents re-use regexes across languages</a:t>
            </a:r>
          </a:p>
        </p:txBody>
      </p:sp>
      <p:grpSp>
        <p:nvGrpSpPr>
          <p:cNvPr id="7" name="Group 6"/>
          <p:cNvGrpSpPr/>
          <p:nvPr/>
        </p:nvGrpSpPr>
        <p:grpSpPr>
          <a:xfrm>
            <a:off x="710006" y="1161820"/>
            <a:ext cx="7455048" cy="2441989"/>
            <a:chOff x="1024836" y="1266979"/>
            <a:chExt cx="5122772" cy="1411676"/>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24836" y="1266979"/>
              <a:ext cx="5122772" cy="1411676"/>
            </a:xfrm>
            <a:prstGeom prst="rect">
              <a:avLst/>
            </a:prstGeom>
          </p:spPr>
        </p:pic>
        <p:sp>
          <p:nvSpPr>
            <p:cNvPr id="6" name="Rectangle 5"/>
            <p:cNvSpPr/>
            <p:nvPr/>
          </p:nvSpPr>
          <p:spPr bwMode="auto">
            <a:xfrm>
              <a:off x="1269402" y="1376979"/>
              <a:ext cx="333487" cy="33886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grpSp>
        <p:nvGrpSpPr>
          <p:cNvPr id="9" name="Group 8"/>
          <p:cNvGrpSpPr/>
          <p:nvPr/>
        </p:nvGrpSpPr>
        <p:grpSpPr>
          <a:xfrm>
            <a:off x="197899" y="3906833"/>
            <a:ext cx="8352554" cy="2450935"/>
            <a:chOff x="197899" y="3906833"/>
            <a:chExt cx="8352554" cy="2450935"/>
          </a:xfrm>
        </p:grpSpPr>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7899" y="3906833"/>
              <a:ext cx="8352554" cy="2450935"/>
            </a:xfrm>
            <a:prstGeom prst="rect">
              <a:avLst/>
            </a:prstGeom>
          </p:spPr>
        </p:pic>
        <p:sp>
          <p:nvSpPr>
            <p:cNvPr id="8" name="Rectangle 7"/>
            <p:cNvSpPr/>
            <p:nvPr/>
          </p:nvSpPr>
          <p:spPr bwMode="auto">
            <a:xfrm>
              <a:off x="1044401" y="3906833"/>
              <a:ext cx="485316" cy="58618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sp>
        <p:nvSpPr>
          <p:cNvPr id="10" name="Rectangle 9"/>
          <p:cNvSpPr/>
          <p:nvPr/>
        </p:nvSpPr>
        <p:spPr>
          <a:xfrm>
            <a:off x="3332203" y="1922149"/>
            <a:ext cx="5072992" cy="437043"/>
          </a:xfrm>
          <a:prstGeom prst="rect">
            <a:avLst/>
          </a:prstGeom>
          <a:ln w="38100">
            <a:solidFill>
              <a:schemeClr val="accent3"/>
            </a:solidFill>
          </a:ln>
        </p:spPr>
        <p:txBody>
          <a:bodyPr wrap="none">
            <a:spAutoFit/>
          </a:bodyPr>
          <a:lstStyle/>
          <a:p>
            <a:r>
              <a:rPr lang="en-US" sz="2800" dirty="0">
                <a:latin typeface="+mj-lt"/>
              </a:rPr>
              <a:t>94% of developers re-use regexes</a:t>
            </a:r>
          </a:p>
        </p:txBody>
      </p:sp>
      <p:sp>
        <p:nvSpPr>
          <p:cNvPr id="11" name="Rectangle 10"/>
          <p:cNvSpPr/>
          <p:nvPr/>
        </p:nvSpPr>
        <p:spPr>
          <a:xfrm>
            <a:off x="133500" y="5848497"/>
            <a:ext cx="8267648" cy="867930"/>
          </a:xfrm>
          <a:prstGeom prst="rect">
            <a:avLst/>
          </a:prstGeom>
          <a:solidFill>
            <a:schemeClr val="bg1"/>
          </a:solidFill>
          <a:ln w="38100">
            <a:solidFill>
              <a:schemeClr val="accent3"/>
            </a:solidFill>
          </a:ln>
        </p:spPr>
        <p:txBody>
          <a:bodyPr wrap="none">
            <a:spAutoFit/>
          </a:bodyPr>
          <a:lstStyle/>
          <a:p>
            <a:r>
              <a:rPr lang="en-US" sz="2800" dirty="0">
                <a:latin typeface="+mj-lt"/>
              </a:rPr>
              <a:t>When re-using, developers are rarely confident that</a:t>
            </a:r>
          </a:p>
          <a:p>
            <a:r>
              <a:rPr lang="en-US" sz="2800" dirty="0">
                <a:latin typeface="+mj-lt"/>
              </a:rPr>
              <a:t>the regex comes from the same programming language</a:t>
            </a:r>
          </a:p>
        </p:txBody>
      </p:sp>
    </p:spTree>
    <p:extLst>
      <p:ext uri="{BB962C8B-B14F-4D97-AF65-F5344CB8AC3E}">
        <p14:creationId xmlns:p14="http://schemas.microsoft.com/office/powerpoint/2010/main" val="25087225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0DFB8-29BB-E143-A81B-52222AA45A37}"/>
              </a:ext>
            </a:extLst>
          </p:cNvPr>
          <p:cNvSpPr>
            <a:spLocks noGrp="1"/>
          </p:cNvSpPr>
          <p:nvPr>
            <p:ph type="title"/>
          </p:nvPr>
        </p:nvSpPr>
        <p:spPr>
          <a:xfrm>
            <a:off x="685800" y="2747963"/>
            <a:ext cx="7772400" cy="1997657"/>
          </a:xfrm>
        </p:spPr>
        <p:txBody>
          <a:bodyPr/>
          <a:lstStyle/>
          <a:p>
            <a:r>
              <a:rPr lang="en-US" i="1" dirty="0"/>
              <a:t>Measuring Regex Re-Use</a:t>
            </a:r>
            <a:br>
              <a:rPr lang="en-US" dirty="0"/>
            </a:br>
            <a:br>
              <a:rPr lang="en-US" dirty="0"/>
            </a:br>
            <a:r>
              <a:rPr lang="en-US" dirty="0"/>
              <a:t>Polyglot Regex Corpus</a:t>
            </a:r>
            <a:endParaRPr lang="en-US" sz="4400" dirty="0"/>
          </a:p>
        </p:txBody>
      </p:sp>
    </p:spTree>
    <p:extLst>
      <p:ext uri="{BB962C8B-B14F-4D97-AF65-F5344CB8AC3E}">
        <p14:creationId xmlns:p14="http://schemas.microsoft.com/office/powerpoint/2010/main" val="124156728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6" name="Picture 22" descr="Image result for funnel cartoon">
            <a:extLst>
              <a:ext uri="{FF2B5EF4-FFF2-40B4-BE49-F238E27FC236}">
                <a16:creationId xmlns:a16="http://schemas.microsoft.com/office/drawing/2014/main" id="{4ECE9986-D53C-5140-83C6-712DA5FBBECA}"/>
              </a:ext>
            </a:extLst>
          </p:cNvPr>
          <p:cNvPicPr>
            <a:picLocks noChangeAspect="1" noChangeArrowheads="1"/>
          </p:cNvPicPr>
          <p:nvPr/>
        </p:nvPicPr>
        <p:blipFill rotWithShape="1">
          <a:blip r:embed="rId3" cstate="screen">
            <a:duotone>
              <a:prstClr val="black"/>
              <a:schemeClr val="tx2">
                <a:tint val="45000"/>
                <a:satMod val="400000"/>
              </a:schemeClr>
            </a:duotone>
            <a:extLst>
              <a:ext uri="{BEBA8EAE-BF5A-486C-A8C5-ECC9F3942E4B}">
                <a14:imgProps xmlns:a14="http://schemas.microsoft.com/office/drawing/2010/main">
                  <a14:imgLayer r:embed="rId4">
                    <a14:imgEffect>
                      <a14:backgroundRemoval t="13109" b="80899" l="2646" r="94709">
                        <a14:foregroundMark x1="7937" y1="17228" x2="49735" y2="22846"/>
                        <a14:foregroundMark x1="49735" y1="22846" x2="9524" y2="23596"/>
                        <a14:foregroundMark x1="9524" y1="23596" x2="56085" y2="34831"/>
                        <a14:foregroundMark x1="56085" y1="34831" x2="46032" y2="77903"/>
                        <a14:foregroundMark x1="89947" y1="33708" x2="94709" y2="20599"/>
                        <a14:foregroundMark x1="56614" y1="14232" x2="32275" y2="13483"/>
                        <a14:foregroundMark x1="4621" y1="29213" x2="6349" y2="31835"/>
                        <a14:foregroundMark x1="8999" y1="25486" x2="46032" y2="19101"/>
                        <a14:foregroundMark x1="46032" y1="19101" x2="58201" y2="32959"/>
                        <a14:foregroundMark x1="46561" y1="80899" x2="46561" y2="80899"/>
                        <a14:backgroundMark x1="0" y1="23970" x2="0" y2="29213"/>
                      </a14:backgroundRemoval>
                    </a14:imgEffect>
                  </a14:imgLayer>
                </a14:imgProps>
              </a:ext>
              <a:ext uri="{28A0092B-C50C-407E-A947-70E740481C1C}">
                <a14:useLocalDpi xmlns:a14="http://schemas.microsoft.com/office/drawing/2010/main"/>
              </a:ext>
            </a:extLst>
          </a:blip>
          <a:srcRect t="7551" b="14786"/>
          <a:stretch/>
        </p:blipFill>
        <p:spPr bwMode="auto">
          <a:xfrm>
            <a:off x="1548197" y="4216821"/>
            <a:ext cx="1200150" cy="99946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95410C14-CFB3-E042-97FE-5BD302E53B20}"/>
              </a:ext>
            </a:extLst>
          </p:cNvPr>
          <p:cNvSpPr>
            <a:spLocks noGrp="1"/>
          </p:cNvSpPr>
          <p:nvPr>
            <p:ph type="title"/>
          </p:nvPr>
        </p:nvSpPr>
        <p:spPr/>
        <p:txBody>
          <a:bodyPr/>
          <a:lstStyle/>
          <a:p>
            <a:r>
              <a:rPr lang="en-US" dirty="0"/>
              <a:t>Regex collection methodology</a:t>
            </a:r>
          </a:p>
        </p:txBody>
      </p:sp>
      <p:pic>
        <p:nvPicPr>
          <p:cNvPr id="1026" name="Picture 2" descr="Image result for npm wombat">
            <a:extLst>
              <a:ext uri="{FF2B5EF4-FFF2-40B4-BE49-F238E27FC236}">
                <a16:creationId xmlns:a16="http://schemas.microsoft.com/office/drawing/2014/main" id="{74CAC584-152F-2141-BD1A-E640C429380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14315" y="2557341"/>
            <a:ext cx="1346786" cy="52375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D2E30C97-C869-864D-A40A-B1B3D0224164}"/>
              </a:ext>
            </a:extLst>
          </p:cNvPr>
          <p:cNvGrpSpPr/>
          <p:nvPr/>
        </p:nvGrpSpPr>
        <p:grpSpPr>
          <a:xfrm>
            <a:off x="1765295" y="3261424"/>
            <a:ext cx="844826" cy="879489"/>
            <a:chOff x="1800446" y="1593420"/>
            <a:chExt cx="537395" cy="649606"/>
          </a:xfrm>
        </p:grpSpPr>
        <p:pic>
          <p:nvPicPr>
            <p:cNvPr id="55" name="Picture 24" descr="Image result for npm">
              <a:extLst>
                <a:ext uri="{FF2B5EF4-FFF2-40B4-BE49-F238E27FC236}">
                  <a16:creationId xmlns:a16="http://schemas.microsoft.com/office/drawing/2014/main" id="{1F934E01-8DBB-0846-87CB-BA3D93E8E8A1}"/>
                </a:ext>
              </a:extLst>
            </p:cNvPr>
            <p:cNvPicPr>
              <a:picLocks noChangeAspect="1" noChangeArrowheads="1"/>
            </p:cNvPicPr>
            <p:nvPr/>
          </p:nvPicPr>
          <p:blipFill>
            <a:blip r:embed="rId6" cstate="screen">
              <a:extLst>
                <a:ext uri="{BEBA8EAE-BF5A-486C-A8C5-ECC9F3942E4B}">
                  <a14:imgProps xmlns:a14="http://schemas.microsoft.com/office/drawing/2010/main">
                    <a14:imgLayer r:embed="rId7">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2099617" y="1837998"/>
              <a:ext cx="238224" cy="23822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4" descr="Image result for npm">
              <a:extLst>
                <a:ext uri="{FF2B5EF4-FFF2-40B4-BE49-F238E27FC236}">
                  <a16:creationId xmlns:a16="http://schemas.microsoft.com/office/drawing/2014/main" id="{DB8E5B20-D0E3-3244-95FE-1B39513F7762}"/>
                </a:ext>
              </a:extLst>
            </p:cNvPr>
            <p:cNvPicPr>
              <a:picLocks noChangeAspect="1" noChangeArrowheads="1"/>
            </p:cNvPicPr>
            <p:nvPr/>
          </p:nvPicPr>
          <p:blipFill>
            <a:blip r:embed="rId6" cstate="screen">
              <a:extLst>
                <a:ext uri="{BEBA8EAE-BF5A-486C-A8C5-ECC9F3942E4B}">
                  <a14:imgProps xmlns:a14="http://schemas.microsoft.com/office/drawing/2010/main">
                    <a14:imgLayer r:embed="rId7">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2001940" y="1894233"/>
              <a:ext cx="238224" cy="23822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4" descr="Image result for npm">
              <a:extLst>
                <a:ext uri="{FF2B5EF4-FFF2-40B4-BE49-F238E27FC236}">
                  <a16:creationId xmlns:a16="http://schemas.microsoft.com/office/drawing/2014/main" id="{80579ACD-44A9-F044-9B44-7AF94F2672AD}"/>
                </a:ext>
              </a:extLst>
            </p:cNvPr>
            <p:cNvPicPr>
              <a:picLocks noChangeAspect="1" noChangeArrowheads="1"/>
            </p:cNvPicPr>
            <p:nvPr/>
          </p:nvPicPr>
          <p:blipFill>
            <a:blip r:embed="rId6" cstate="screen">
              <a:extLst>
                <a:ext uri="{BEBA8EAE-BF5A-486C-A8C5-ECC9F3942E4B}">
                  <a14:imgProps xmlns:a14="http://schemas.microsoft.com/office/drawing/2010/main">
                    <a14:imgLayer r:embed="rId7">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1902895" y="1950658"/>
              <a:ext cx="238224" cy="238224"/>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4" descr="Image result for npm">
              <a:extLst>
                <a:ext uri="{FF2B5EF4-FFF2-40B4-BE49-F238E27FC236}">
                  <a16:creationId xmlns:a16="http://schemas.microsoft.com/office/drawing/2014/main" id="{1AFB630D-CEB7-3042-B44C-934D8B80E692}"/>
                </a:ext>
              </a:extLst>
            </p:cNvPr>
            <p:cNvPicPr>
              <a:picLocks noChangeAspect="1" noChangeArrowheads="1"/>
            </p:cNvPicPr>
            <p:nvPr/>
          </p:nvPicPr>
          <p:blipFill>
            <a:blip r:embed="rId6" cstate="screen">
              <a:extLst>
                <a:ext uri="{BEBA8EAE-BF5A-486C-A8C5-ECC9F3942E4B}">
                  <a14:imgProps xmlns:a14="http://schemas.microsoft.com/office/drawing/2010/main">
                    <a14:imgLayer r:embed="rId7">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1800446" y="2004802"/>
              <a:ext cx="238224" cy="23822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4" descr="Image result for npm">
              <a:extLst>
                <a:ext uri="{FF2B5EF4-FFF2-40B4-BE49-F238E27FC236}">
                  <a16:creationId xmlns:a16="http://schemas.microsoft.com/office/drawing/2014/main" id="{754FA838-3908-524B-8F2B-8F1BFB660CA8}"/>
                </a:ext>
              </a:extLst>
            </p:cNvPr>
            <p:cNvPicPr>
              <a:picLocks noChangeAspect="1" noChangeArrowheads="1"/>
            </p:cNvPicPr>
            <p:nvPr/>
          </p:nvPicPr>
          <p:blipFill>
            <a:blip r:embed="rId6" cstate="screen">
              <a:extLst>
                <a:ext uri="{BEBA8EAE-BF5A-486C-A8C5-ECC9F3942E4B}">
                  <a14:imgProps xmlns:a14="http://schemas.microsoft.com/office/drawing/2010/main">
                    <a14:imgLayer r:embed="rId7">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2044058" y="1754728"/>
              <a:ext cx="238224" cy="23822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4" descr="Image result for npm">
              <a:extLst>
                <a:ext uri="{FF2B5EF4-FFF2-40B4-BE49-F238E27FC236}">
                  <a16:creationId xmlns:a16="http://schemas.microsoft.com/office/drawing/2014/main" id="{373A011B-0EB5-B644-B4C3-ACFD4C3B16FC}"/>
                </a:ext>
              </a:extLst>
            </p:cNvPr>
            <p:cNvPicPr>
              <a:picLocks noChangeAspect="1" noChangeArrowheads="1"/>
            </p:cNvPicPr>
            <p:nvPr/>
          </p:nvPicPr>
          <p:blipFill>
            <a:blip r:embed="rId6" cstate="screen">
              <a:extLst>
                <a:ext uri="{BEBA8EAE-BF5A-486C-A8C5-ECC9F3942E4B}">
                  <a14:imgProps xmlns:a14="http://schemas.microsoft.com/office/drawing/2010/main">
                    <a14:imgLayer r:embed="rId7">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1945013" y="1811153"/>
              <a:ext cx="238224" cy="23822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4" descr="Image result for npm">
              <a:extLst>
                <a:ext uri="{FF2B5EF4-FFF2-40B4-BE49-F238E27FC236}">
                  <a16:creationId xmlns:a16="http://schemas.microsoft.com/office/drawing/2014/main" id="{312FA770-0731-3E48-BF61-B8A16A7495DE}"/>
                </a:ext>
              </a:extLst>
            </p:cNvPr>
            <p:cNvPicPr>
              <a:picLocks noChangeAspect="1" noChangeArrowheads="1"/>
            </p:cNvPicPr>
            <p:nvPr/>
          </p:nvPicPr>
          <p:blipFill>
            <a:blip r:embed="rId6" cstate="screen">
              <a:extLst>
                <a:ext uri="{BEBA8EAE-BF5A-486C-A8C5-ECC9F3942E4B}">
                  <a14:imgProps xmlns:a14="http://schemas.microsoft.com/office/drawing/2010/main">
                    <a14:imgLayer r:embed="rId7">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1996400" y="1676497"/>
              <a:ext cx="238224" cy="23822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4" descr="Image result for npm">
              <a:extLst>
                <a:ext uri="{FF2B5EF4-FFF2-40B4-BE49-F238E27FC236}">
                  <a16:creationId xmlns:a16="http://schemas.microsoft.com/office/drawing/2014/main" id="{967A3E09-0920-4B4F-87D4-D9CC2D9CD9F1}"/>
                </a:ext>
              </a:extLst>
            </p:cNvPr>
            <p:cNvPicPr>
              <a:picLocks noChangeAspect="1" noChangeArrowheads="1"/>
            </p:cNvPicPr>
            <p:nvPr/>
          </p:nvPicPr>
          <p:blipFill>
            <a:blip r:embed="rId6" cstate="screen">
              <a:extLst>
                <a:ext uri="{BEBA8EAE-BF5A-486C-A8C5-ECC9F3942E4B}">
                  <a14:imgProps xmlns:a14="http://schemas.microsoft.com/office/drawing/2010/main">
                    <a14:imgLayer r:embed="rId7">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1842564" y="1865297"/>
              <a:ext cx="238224" cy="23822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4" descr="Image result for npm">
              <a:extLst>
                <a:ext uri="{FF2B5EF4-FFF2-40B4-BE49-F238E27FC236}">
                  <a16:creationId xmlns:a16="http://schemas.microsoft.com/office/drawing/2014/main" id="{A1E1EF2F-CB94-5D4A-969B-86AF45BB4E6B}"/>
                </a:ext>
              </a:extLst>
            </p:cNvPr>
            <p:cNvPicPr>
              <a:picLocks noChangeAspect="1" noChangeArrowheads="1"/>
            </p:cNvPicPr>
            <p:nvPr/>
          </p:nvPicPr>
          <p:blipFill>
            <a:blip r:embed="rId6" cstate="screen">
              <a:extLst>
                <a:ext uri="{BEBA8EAE-BF5A-486C-A8C5-ECC9F3942E4B}">
                  <a14:imgProps xmlns:a14="http://schemas.microsoft.com/office/drawing/2010/main">
                    <a14:imgLayer r:embed="rId7">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1897591" y="1738021"/>
              <a:ext cx="238224" cy="23822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4" descr="Image result for npm">
              <a:extLst>
                <a:ext uri="{FF2B5EF4-FFF2-40B4-BE49-F238E27FC236}">
                  <a16:creationId xmlns:a16="http://schemas.microsoft.com/office/drawing/2014/main" id="{29C968F4-C4C4-134D-A2FE-2F82B1B43F6F}"/>
                </a:ext>
              </a:extLst>
            </p:cNvPr>
            <p:cNvPicPr>
              <a:picLocks noChangeAspect="1" noChangeArrowheads="1"/>
            </p:cNvPicPr>
            <p:nvPr/>
          </p:nvPicPr>
          <p:blipFill>
            <a:blip r:embed="rId6" cstate="screen">
              <a:extLst>
                <a:ext uri="{BEBA8EAE-BF5A-486C-A8C5-ECC9F3942E4B}">
                  <a14:imgProps xmlns:a14="http://schemas.microsoft.com/office/drawing/2010/main">
                    <a14:imgLayer r:embed="rId7">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1928234" y="1593420"/>
              <a:ext cx="238224" cy="2382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289F1778-3416-8B4E-B407-7A7D352060F0}"/>
              </a:ext>
            </a:extLst>
          </p:cNvPr>
          <p:cNvGrpSpPr/>
          <p:nvPr/>
        </p:nvGrpSpPr>
        <p:grpSpPr>
          <a:xfrm>
            <a:off x="6276763" y="1739693"/>
            <a:ext cx="1150685" cy="1115500"/>
            <a:chOff x="5998575" y="1193101"/>
            <a:chExt cx="1374492" cy="1140399"/>
          </a:xfrm>
        </p:grpSpPr>
        <p:grpSp>
          <p:nvGrpSpPr>
            <p:cNvPr id="116" name="Group 115">
              <a:extLst>
                <a:ext uri="{FF2B5EF4-FFF2-40B4-BE49-F238E27FC236}">
                  <a16:creationId xmlns:a16="http://schemas.microsoft.com/office/drawing/2014/main" id="{18C1693D-A0F2-3C47-8770-66A2AC7870E4}"/>
                </a:ext>
              </a:extLst>
            </p:cNvPr>
            <p:cNvGrpSpPr/>
            <p:nvPr/>
          </p:nvGrpSpPr>
          <p:grpSpPr>
            <a:xfrm>
              <a:off x="6633157" y="1193101"/>
              <a:ext cx="739910" cy="979601"/>
              <a:chOff x="5076698" y="1362614"/>
              <a:chExt cx="554774" cy="750238"/>
            </a:xfrm>
          </p:grpSpPr>
          <p:pic>
            <p:nvPicPr>
              <p:cNvPr id="117" name="Picture 32" descr="Image result for clipart document">
                <a:extLst>
                  <a:ext uri="{FF2B5EF4-FFF2-40B4-BE49-F238E27FC236}">
                    <a16:creationId xmlns:a16="http://schemas.microsoft.com/office/drawing/2014/main" id="{ED957DAE-594E-D147-985C-D312D2A95991}"/>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118" name="Rounded Rectangle 117">
                <a:extLst>
                  <a:ext uri="{FF2B5EF4-FFF2-40B4-BE49-F238E27FC236}">
                    <a16:creationId xmlns:a16="http://schemas.microsoft.com/office/drawing/2014/main" id="{1B75CB08-DD63-6E4D-810C-625E5BF5FB1F}"/>
                  </a:ext>
                </a:extLst>
              </p:cNvPr>
              <p:cNvSpPr/>
              <p:nvPr/>
            </p:nvSpPr>
            <p:spPr bwMode="auto">
              <a:xfrm>
                <a:off x="5137533" y="1834717"/>
                <a:ext cx="414968" cy="66101"/>
              </a:xfrm>
              <a:prstGeom prst="roundRect">
                <a:avLst/>
              </a:prstGeom>
              <a:solidFill>
                <a:schemeClr val="tx2">
                  <a:lumMod val="60000"/>
                  <a:lumOff val="4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112" name="Group 111">
              <a:extLst>
                <a:ext uri="{FF2B5EF4-FFF2-40B4-BE49-F238E27FC236}">
                  <a16:creationId xmlns:a16="http://schemas.microsoft.com/office/drawing/2014/main" id="{DFAD0BE5-A611-394A-B42F-B56F803BDF74}"/>
                </a:ext>
              </a:extLst>
            </p:cNvPr>
            <p:cNvGrpSpPr/>
            <p:nvPr/>
          </p:nvGrpSpPr>
          <p:grpSpPr>
            <a:xfrm>
              <a:off x="6429801" y="1237825"/>
              <a:ext cx="739910" cy="979601"/>
              <a:chOff x="5076698" y="1362614"/>
              <a:chExt cx="554774" cy="750238"/>
            </a:xfrm>
          </p:grpSpPr>
          <p:pic>
            <p:nvPicPr>
              <p:cNvPr id="113" name="Picture 32" descr="Image result for clipart document">
                <a:extLst>
                  <a:ext uri="{FF2B5EF4-FFF2-40B4-BE49-F238E27FC236}">
                    <a16:creationId xmlns:a16="http://schemas.microsoft.com/office/drawing/2014/main" id="{3DBC216A-D3DC-C940-9EEC-860DA4EE8657}"/>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114" name="Rounded Rectangle 113">
                <a:extLst>
                  <a:ext uri="{FF2B5EF4-FFF2-40B4-BE49-F238E27FC236}">
                    <a16:creationId xmlns:a16="http://schemas.microsoft.com/office/drawing/2014/main" id="{57C7C008-A748-DD4D-A3D9-1241E4BC4DB7}"/>
                  </a:ext>
                </a:extLst>
              </p:cNvPr>
              <p:cNvSpPr/>
              <p:nvPr/>
            </p:nvSpPr>
            <p:spPr bwMode="auto">
              <a:xfrm>
                <a:off x="5137533" y="1738118"/>
                <a:ext cx="414968" cy="66101"/>
              </a:xfrm>
              <a:prstGeom prst="roundRect">
                <a:avLst/>
              </a:prstGeom>
              <a:solidFill>
                <a:schemeClr val="accent3">
                  <a:lumMod val="60000"/>
                  <a:lumOff val="4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109" name="Group 108">
              <a:extLst>
                <a:ext uri="{FF2B5EF4-FFF2-40B4-BE49-F238E27FC236}">
                  <a16:creationId xmlns:a16="http://schemas.microsoft.com/office/drawing/2014/main" id="{86954377-BF7C-9E4F-9647-588F24EF173A}"/>
                </a:ext>
              </a:extLst>
            </p:cNvPr>
            <p:cNvGrpSpPr/>
            <p:nvPr/>
          </p:nvGrpSpPr>
          <p:grpSpPr>
            <a:xfrm>
              <a:off x="6208884" y="1287414"/>
              <a:ext cx="739910" cy="979601"/>
              <a:chOff x="5076698" y="1362614"/>
              <a:chExt cx="554774" cy="750238"/>
            </a:xfrm>
          </p:grpSpPr>
          <p:pic>
            <p:nvPicPr>
              <p:cNvPr id="110" name="Picture 32" descr="Image result for clipart document">
                <a:extLst>
                  <a:ext uri="{FF2B5EF4-FFF2-40B4-BE49-F238E27FC236}">
                    <a16:creationId xmlns:a16="http://schemas.microsoft.com/office/drawing/2014/main" id="{A8BA4CFF-EEB4-6C4F-A8F2-70930FEDBD4D}"/>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111" name="Rounded Rectangle 110">
                <a:extLst>
                  <a:ext uri="{FF2B5EF4-FFF2-40B4-BE49-F238E27FC236}">
                    <a16:creationId xmlns:a16="http://schemas.microsoft.com/office/drawing/2014/main" id="{9AD5E52E-083E-9548-BFDC-939B8A33F496}"/>
                  </a:ext>
                </a:extLst>
              </p:cNvPr>
              <p:cNvSpPr/>
              <p:nvPr/>
            </p:nvSpPr>
            <p:spPr bwMode="auto">
              <a:xfrm>
                <a:off x="5137533" y="1645094"/>
                <a:ext cx="414968" cy="66101"/>
              </a:xfrm>
              <a:prstGeom prst="roundRect">
                <a:avLst/>
              </a:prstGeom>
              <a:solidFill>
                <a:schemeClr val="accent2">
                  <a:lumMod val="75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91" name="Group 90">
              <a:extLst>
                <a:ext uri="{FF2B5EF4-FFF2-40B4-BE49-F238E27FC236}">
                  <a16:creationId xmlns:a16="http://schemas.microsoft.com/office/drawing/2014/main" id="{B962FD55-00CD-8F47-BC38-960A5D2FEB0F}"/>
                </a:ext>
              </a:extLst>
            </p:cNvPr>
            <p:cNvGrpSpPr/>
            <p:nvPr/>
          </p:nvGrpSpPr>
          <p:grpSpPr>
            <a:xfrm>
              <a:off x="5998575" y="1353899"/>
              <a:ext cx="739910" cy="979601"/>
              <a:chOff x="5076701" y="1362623"/>
              <a:chExt cx="554774" cy="750243"/>
            </a:xfrm>
          </p:grpSpPr>
          <p:pic>
            <p:nvPicPr>
              <p:cNvPr id="1056" name="Picture 32" descr="Image result for clipart document">
                <a:extLst>
                  <a:ext uri="{FF2B5EF4-FFF2-40B4-BE49-F238E27FC236}">
                    <a16:creationId xmlns:a16="http://schemas.microsoft.com/office/drawing/2014/main" id="{DB424171-0712-3949-83A0-23541E5CFC30}"/>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076701" y="1362623"/>
                <a:ext cx="554774" cy="750243"/>
              </a:xfrm>
              <a:prstGeom prst="rect">
                <a:avLst/>
              </a:prstGeom>
              <a:noFill/>
              <a:extLst>
                <a:ext uri="{909E8E84-426E-40DD-AFC4-6F175D3DCCD1}">
                  <a14:hiddenFill xmlns:a14="http://schemas.microsoft.com/office/drawing/2010/main">
                    <a:solidFill>
                      <a:srgbClr val="FFFFFF"/>
                    </a:solidFill>
                  </a14:hiddenFill>
                </a:ext>
              </a:extLst>
            </p:spPr>
          </p:pic>
          <p:sp>
            <p:nvSpPr>
              <p:cNvPr id="90" name="Rounded Rectangle 89">
                <a:extLst>
                  <a:ext uri="{FF2B5EF4-FFF2-40B4-BE49-F238E27FC236}">
                    <a16:creationId xmlns:a16="http://schemas.microsoft.com/office/drawing/2014/main" id="{C8425F86-AD84-2140-B898-28C855C5377D}"/>
                  </a:ext>
                </a:extLst>
              </p:cNvPr>
              <p:cNvSpPr/>
              <p:nvPr/>
            </p:nvSpPr>
            <p:spPr bwMode="auto">
              <a:xfrm>
                <a:off x="5137533" y="1548494"/>
                <a:ext cx="414968" cy="66101"/>
              </a:xfrm>
              <a:prstGeom prst="roundRect">
                <a:avLst/>
              </a:prstGeom>
              <a:solidFill>
                <a:schemeClr val="accent2">
                  <a:lumMod val="75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grpSp>
      <p:grpSp>
        <p:nvGrpSpPr>
          <p:cNvPr id="15" name="Group 14"/>
          <p:cNvGrpSpPr/>
          <p:nvPr/>
        </p:nvGrpSpPr>
        <p:grpSpPr>
          <a:xfrm>
            <a:off x="6161219" y="4200028"/>
            <a:ext cx="785039" cy="1107281"/>
            <a:chOff x="6161219" y="4504822"/>
            <a:chExt cx="785039" cy="1107281"/>
          </a:xfrm>
        </p:grpSpPr>
        <p:sp>
          <p:nvSpPr>
            <p:cNvPr id="138" name="Rounded Rectangle 137">
              <a:extLst>
                <a:ext uri="{FF2B5EF4-FFF2-40B4-BE49-F238E27FC236}">
                  <a16:creationId xmlns:a16="http://schemas.microsoft.com/office/drawing/2014/main" id="{84FBA6A0-0170-FD42-8D30-416F752F324D}"/>
                </a:ext>
              </a:extLst>
            </p:cNvPr>
            <p:cNvSpPr/>
            <p:nvPr/>
          </p:nvSpPr>
          <p:spPr bwMode="auto">
            <a:xfrm>
              <a:off x="6266376" y="4595517"/>
              <a:ext cx="553449" cy="86309"/>
            </a:xfrm>
            <a:prstGeom prst="roundRect">
              <a:avLst/>
            </a:prstGeom>
            <a:solidFill>
              <a:schemeClr val="accent2">
                <a:lumMod val="75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39" name="Rounded Rectangle 138">
              <a:extLst>
                <a:ext uri="{FF2B5EF4-FFF2-40B4-BE49-F238E27FC236}">
                  <a16:creationId xmlns:a16="http://schemas.microsoft.com/office/drawing/2014/main" id="{D5B92953-91C0-644A-80DF-98736DD9D656}"/>
                </a:ext>
              </a:extLst>
            </p:cNvPr>
            <p:cNvSpPr/>
            <p:nvPr/>
          </p:nvSpPr>
          <p:spPr bwMode="auto">
            <a:xfrm>
              <a:off x="6266375" y="4759840"/>
              <a:ext cx="553449" cy="86309"/>
            </a:xfrm>
            <a:prstGeom prst="roundRect">
              <a:avLst/>
            </a:prstGeom>
            <a:solidFill>
              <a:schemeClr val="accent3">
                <a:lumMod val="60000"/>
                <a:lumOff val="4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40" name="Rounded Rectangle 139">
              <a:extLst>
                <a:ext uri="{FF2B5EF4-FFF2-40B4-BE49-F238E27FC236}">
                  <a16:creationId xmlns:a16="http://schemas.microsoft.com/office/drawing/2014/main" id="{3731CE04-E170-DE45-8C62-9AE9E8B3CE96}"/>
                </a:ext>
              </a:extLst>
            </p:cNvPr>
            <p:cNvSpPr/>
            <p:nvPr/>
          </p:nvSpPr>
          <p:spPr bwMode="auto">
            <a:xfrm>
              <a:off x="6266375" y="4924163"/>
              <a:ext cx="553449" cy="86309"/>
            </a:xfrm>
            <a:prstGeom prst="roundRect">
              <a:avLst/>
            </a:prstGeom>
            <a:solidFill>
              <a:schemeClr val="tx2">
                <a:lumMod val="60000"/>
                <a:lumOff val="4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41" name="Rounded Rectangle 140">
              <a:extLst>
                <a:ext uri="{FF2B5EF4-FFF2-40B4-BE49-F238E27FC236}">
                  <a16:creationId xmlns:a16="http://schemas.microsoft.com/office/drawing/2014/main" id="{17FAD157-A2E6-1642-BCC8-348B1CD69CE6}"/>
                </a:ext>
              </a:extLst>
            </p:cNvPr>
            <p:cNvSpPr/>
            <p:nvPr/>
          </p:nvSpPr>
          <p:spPr bwMode="auto">
            <a:xfrm>
              <a:off x="6266374" y="5088486"/>
              <a:ext cx="553449" cy="86309"/>
            </a:xfrm>
            <a:prstGeom prst="roundRect">
              <a:avLst/>
            </a:prstGeom>
            <a:solidFill>
              <a:schemeClr val="accent4">
                <a:lumMod val="5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42" name="Rounded Rectangle 141">
              <a:extLst>
                <a:ext uri="{FF2B5EF4-FFF2-40B4-BE49-F238E27FC236}">
                  <a16:creationId xmlns:a16="http://schemas.microsoft.com/office/drawing/2014/main" id="{2BE438CC-7521-F140-8D2B-5ED0C4494AAA}"/>
                </a:ext>
              </a:extLst>
            </p:cNvPr>
            <p:cNvSpPr/>
            <p:nvPr/>
          </p:nvSpPr>
          <p:spPr bwMode="auto">
            <a:xfrm>
              <a:off x="6266376" y="5252809"/>
              <a:ext cx="553449" cy="86309"/>
            </a:xfrm>
            <a:prstGeom prst="roundRect">
              <a:avLst/>
            </a:prstGeom>
            <a:solidFill>
              <a:schemeClr val="accent4">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43" name="Rounded Rectangle 142">
              <a:extLst>
                <a:ext uri="{FF2B5EF4-FFF2-40B4-BE49-F238E27FC236}">
                  <a16:creationId xmlns:a16="http://schemas.microsoft.com/office/drawing/2014/main" id="{9B1448DA-BB72-C241-B183-3CE759AF0235}"/>
                </a:ext>
              </a:extLst>
            </p:cNvPr>
            <p:cNvSpPr/>
            <p:nvPr/>
          </p:nvSpPr>
          <p:spPr bwMode="auto">
            <a:xfrm>
              <a:off x="6266375" y="5417132"/>
              <a:ext cx="553449" cy="86309"/>
            </a:xfrm>
            <a:prstGeom prst="roundRect">
              <a:avLst/>
            </a:prstGeom>
            <a:solidFill>
              <a:schemeClr val="tx1">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06" name="Rounded Rectangle 105">
              <a:extLst>
                <a:ext uri="{FF2B5EF4-FFF2-40B4-BE49-F238E27FC236}">
                  <a16:creationId xmlns:a16="http://schemas.microsoft.com/office/drawing/2014/main" id="{AAB11118-12E0-EE46-80E2-AE904FA83B64}"/>
                </a:ext>
              </a:extLst>
            </p:cNvPr>
            <p:cNvSpPr/>
            <p:nvPr/>
          </p:nvSpPr>
          <p:spPr bwMode="auto">
            <a:xfrm>
              <a:off x="6161219" y="4504822"/>
              <a:ext cx="785039" cy="1107281"/>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grpSp>
        <p:nvGrpSpPr>
          <p:cNvPr id="4" name="Group 3">
            <a:extLst>
              <a:ext uri="{FF2B5EF4-FFF2-40B4-BE49-F238E27FC236}">
                <a16:creationId xmlns:a16="http://schemas.microsoft.com/office/drawing/2014/main" id="{B19F770D-191A-4C45-B51E-D68317D6847E}"/>
              </a:ext>
            </a:extLst>
          </p:cNvPr>
          <p:cNvGrpSpPr/>
          <p:nvPr/>
        </p:nvGrpSpPr>
        <p:grpSpPr>
          <a:xfrm>
            <a:off x="5244709" y="1881887"/>
            <a:ext cx="953222" cy="688799"/>
            <a:chOff x="5582740" y="1716787"/>
            <a:chExt cx="615189" cy="410205"/>
          </a:xfrm>
        </p:grpSpPr>
        <p:pic>
          <p:nvPicPr>
            <p:cNvPr id="102" name="Picture 12" descr="Image result for github">
              <a:extLst>
                <a:ext uri="{FF2B5EF4-FFF2-40B4-BE49-F238E27FC236}">
                  <a16:creationId xmlns:a16="http://schemas.microsoft.com/office/drawing/2014/main" id="{BFB26743-F4F9-164A-AAC2-082F85BD94E5}"/>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5879992" y="1738981"/>
              <a:ext cx="317937" cy="388011"/>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24" descr="Image result for npm">
              <a:extLst>
                <a:ext uri="{FF2B5EF4-FFF2-40B4-BE49-F238E27FC236}">
                  <a16:creationId xmlns:a16="http://schemas.microsoft.com/office/drawing/2014/main" id="{41DB6AED-4E23-B940-BC51-ABB1EBC5E69E}"/>
                </a:ext>
              </a:extLst>
            </p:cNvPr>
            <p:cNvPicPr>
              <a:picLocks noChangeAspect="1" noChangeArrowheads="1"/>
            </p:cNvPicPr>
            <p:nvPr/>
          </p:nvPicPr>
          <p:blipFill>
            <a:blip r:embed="rId11" cstate="screen">
              <a:extLst>
                <a:ext uri="{BEBA8EAE-BF5A-486C-A8C5-ECC9F3942E4B}">
                  <a14:imgProps xmlns:a14="http://schemas.microsoft.com/office/drawing/2010/main">
                    <a14:imgLayer r:embed="rId12">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5582740" y="1716787"/>
              <a:ext cx="326190" cy="389415"/>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16">
            <a:extLst>
              <a:ext uri="{FF2B5EF4-FFF2-40B4-BE49-F238E27FC236}">
                <a16:creationId xmlns:a16="http://schemas.microsoft.com/office/drawing/2014/main" id="{A8557FF8-0E2A-FF44-B2CD-673D95007417}"/>
              </a:ext>
            </a:extLst>
          </p:cNvPr>
          <p:cNvSpPr txBox="1"/>
          <p:nvPr/>
        </p:nvSpPr>
        <p:spPr>
          <a:xfrm>
            <a:off x="4611377" y="1080574"/>
            <a:ext cx="4302332" cy="437043"/>
          </a:xfrm>
          <a:prstGeom prst="rect">
            <a:avLst/>
          </a:prstGeom>
          <a:noFill/>
        </p:spPr>
        <p:txBody>
          <a:bodyPr wrap="none" rtlCol="0">
            <a:spAutoFit/>
          </a:bodyPr>
          <a:lstStyle/>
          <a:p>
            <a:r>
              <a:rPr lang="en-US" sz="2800" b="1" dirty="0">
                <a:latin typeface="Gill Sans MT" panose="020B0502020104020203" pitchFamily="34" charset="77"/>
              </a:rPr>
              <a:t>Module regex extraction</a:t>
            </a:r>
          </a:p>
        </p:txBody>
      </p:sp>
      <p:sp>
        <p:nvSpPr>
          <p:cNvPr id="119" name="TextBox 118">
            <a:extLst>
              <a:ext uri="{FF2B5EF4-FFF2-40B4-BE49-F238E27FC236}">
                <a16:creationId xmlns:a16="http://schemas.microsoft.com/office/drawing/2014/main" id="{459A0A1F-3CA4-7A4D-8413-8177246E0DBB}"/>
              </a:ext>
            </a:extLst>
          </p:cNvPr>
          <p:cNvSpPr txBox="1"/>
          <p:nvPr/>
        </p:nvSpPr>
        <p:spPr>
          <a:xfrm>
            <a:off x="675013" y="2032098"/>
            <a:ext cx="3026791" cy="437043"/>
          </a:xfrm>
          <a:prstGeom prst="rect">
            <a:avLst/>
          </a:prstGeom>
          <a:noFill/>
        </p:spPr>
        <p:txBody>
          <a:bodyPr wrap="none" rtlCol="0">
            <a:spAutoFit/>
          </a:bodyPr>
          <a:lstStyle/>
          <a:p>
            <a:r>
              <a:rPr lang="en-US" sz="2800" b="1" dirty="0">
                <a:latin typeface="Gill Sans MT" panose="020B0502020104020203" pitchFamily="34" charset="77"/>
              </a:rPr>
              <a:t>Module selection</a:t>
            </a:r>
          </a:p>
        </p:txBody>
      </p:sp>
      <p:sp>
        <p:nvSpPr>
          <p:cNvPr id="92" name="TextBox 91">
            <a:extLst>
              <a:ext uri="{FF2B5EF4-FFF2-40B4-BE49-F238E27FC236}">
                <a16:creationId xmlns:a16="http://schemas.microsoft.com/office/drawing/2014/main" id="{E6904723-E16C-6E46-A98C-82A5DE68BD83}"/>
              </a:ext>
            </a:extLst>
          </p:cNvPr>
          <p:cNvSpPr txBox="1"/>
          <p:nvPr/>
        </p:nvSpPr>
        <p:spPr>
          <a:xfrm>
            <a:off x="5185392" y="3677816"/>
            <a:ext cx="2781915" cy="437043"/>
          </a:xfrm>
          <a:prstGeom prst="rect">
            <a:avLst/>
          </a:prstGeom>
          <a:noFill/>
        </p:spPr>
        <p:txBody>
          <a:bodyPr wrap="none" rtlCol="0">
            <a:spAutoFit/>
          </a:bodyPr>
          <a:lstStyle/>
          <a:p>
            <a:r>
              <a:rPr lang="en-US" sz="2800" b="1" dirty="0">
                <a:latin typeface="Gill Sans MT" panose="020B0502020104020203" pitchFamily="34" charset="77"/>
              </a:rPr>
              <a:t>Unique regexes</a:t>
            </a:r>
          </a:p>
        </p:txBody>
      </p:sp>
      <p:grpSp>
        <p:nvGrpSpPr>
          <p:cNvPr id="8" name="Group 7"/>
          <p:cNvGrpSpPr/>
          <p:nvPr/>
        </p:nvGrpSpPr>
        <p:grpSpPr>
          <a:xfrm>
            <a:off x="1420396" y="5155429"/>
            <a:ext cx="1440705" cy="1478212"/>
            <a:chOff x="1420396" y="5155429"/>
            <a:chExt cx="1440705" cy="1478212"/>
          </a:xfrm>
        </p:grpSpPr>
        <p:pic>
          <p:nvPicPr>
            <p:cNvPr id="1036" name="Picture 12" descr="Image result for github">
              <a:extLst>
                <a:ext uri="{FF2B5EF4-FFF2-40B4-BE49-F238E27FC236}">
                  <a16:creationId xmlns:a16="http://schemas.microsoft.com/office/drawing/2014/main" id="{A74ADE0B-F67F-4E4E-A537-33C198B5287C}"/>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1967203" y="5333849"/>
              <a:ext cx="317937" cy="388011"/>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2" descr="Image result for github">
              <a:extLst>
                <a:ext uri="{FF2B5EF4-FFF2-40B4-BE49-F238E27FC236}">
                  <a16:creationId xmlns:a16="http://schemas.microsoft.com/office/drawing/2014/main" id="{C4911C09-9E3D-0140-A9F9-4AD424B1338E}"/>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1967203" y="5732615"/>
              <a:ext cx="317937" cy="388011"/>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4" descr="Image result for npm">
              <a:extLst>
                <a:ext uri="{FF2B5EF4-FFF2-40B4-BE49-F238E27FC236}">
                  <a16:creationId xmlns:a16="http://schemas.microsoft.com/office/drawing/2014/main" id="{BEF72160-06FD-6347-B5BC-F8C240D9A3AA}"/>
                </a:ext>
              </a:extLst>
            </p:cNvPr>
            <p:cNvPicPr>
              <a:picLocks noChangeAspect="1" noChangeArrowheads="1"/>
            </p:cNvPicPr>
            <p:nvPr/>
          </p:nvPicPr>
          <p:blipFill>
            <a:blip r:embed="rId14" cstate="screen">
              <a:extLst>
                <a:ext uri="{BEBA8EAE-BF5A-486C-A8C5-ECC9F3942E4B}">
                  <a14:imgProps xmlns:a14="http://schemas.microsoft.com/office/drawing/2010/main">
                    <a14:imgLayer r:embed="rId15">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1679953" y="5311655"/>
              <a:ext cx="326190" cy="389415"/>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4" descr="Image result for npm">
              <a:extLst>
                <a:ext uri="{FF2B5EF4-FFF2-40B4-BE49-F238E27FC236}">
                  <a16:creationId xmlns:a16="http://schemas.microsoft.com/office/drawing/2014/main" id="{A66E0341-22F2-1049-84A0-C2394E84A748}"/>
                </a:ext>
              </a:extLst>
            </p:cNvPr>
            <p:cNvPicPr>
              <a:picLocks noChangeAspect="1" noChangeArrowheads="1"/>
            </p:cNvPicPr>
            <p:nvPr/>
          </p:nvPicPr>
          <p:blipFill>
            <a:blip r:embed="rId14" cstate="screen">
              <a:extLst>
                <a:ext uri="{BEBA8EAE-BF5A-486C-A8C5-ECC9F3942E4B}">
                  <a14:imgProps xmlns:a14="http://schemas.microsoft.com/office/drawing/2010/main">
                    <a14:imgLayer r:embed="rId15">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1671751" y="5759960"/>
              <a:ext cx="326190" cy="389415"/>
            </a:xfrm>
            <a:prstGeom prst="rect">
              <a:avLst/>
            </a:prstGeom>
            <a:noFill/>
            <a:extLst>
              <a:ext uri="{909E8E84-426E-40DD-AFC4-6F175D3DCCD1}">
                <a14:hiddenFill xmlns:a14="http://schemas.microsoft.com/office/drawing/2010/main">
                  <a:solidFill>
                    <a:srgbClr val="FFFFFF"/>
                  </a:solidFill>
                </a14:hiddenFill>
              </a:ext>
            </a:extLst>
          </p:spPr>
        </p:pic>
        <p:sp>
          <p:nvSpPr>
            <p:cNvPr id="10" name="5-Point Star 9"/>
            <p:cNvSpPr/>
            <p:nvPr/>
          </p:nvSpPr>
          <p:spPr bwMode="auto">
            <a:xfrm>
              <a:off x="2286205" y="5155429"/>
              <a:ext cx="521346" cy="566431"/>
            </a:xfrm>
            <a:prstGeom prst="star5">
              <a:avLst/>
            </a:prstGeom>
            <a:solidFill>
              <a:schemeClr val="accent1"/>
            </a:solidFill>
            <a:ln w="9525" cap="flat" cmpd="sng" algn="ctr">
              <a:solidFill>
                <a:schemeClr val="tx2">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93" name="5-Point Star 92"/>
            <p:cNvSpPr/>
            <p:nvPr/>
          </p:nvSpPr>
          <p:spPr bwMode="auto">
            <a:xfrm>
              <a:off x="2380222" y="5693812"/>
              <a:ext cx="315650" cy="464530"/>
            </a:xfrm>
            <a:prstGeom prst="star5">
              <a:avLst/>
            </a:prstGeom>
            <a:solidFill>
              <a:schemeClr val="accent1"/>
            </a:solidFill>
            <a:ln w="9525" cap="flat" cmpd="sng" algn="ctr">
              <a:solidFill>
                <a:schemeClr val="tx2">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pic>
          <p:nvPicPr>
            <p:cNvPr id="94" name="Picture 12" descr="Image result for github">
              <a:extLst>
                <a:ext uri="{FF2B5EF4-FFF2-40B4-BE49-F238E27FC236}">
                  <a16:creationId xmlns:a16="http://schemas.microsoft.com/office/drawing/2014/main" id="{C4911C09-9E3D-0140-A9F9-4AD424B1338E}"/>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1946394" y="6216881"/>
              <a:ext cx="317937" cy="388011"/>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4" descr="Image result for npm">
              <a:extLst>
                <a:ext uri="{FF2B5EF4-FFF2-40B4-BE49-F238E27FC236}">
                  <a16:creationId xmlns:a16="http://schemas.microsoft.com/office/drawing/2014/main" id="{A66E0341-22F2-1049-84A0-C2394E84A748}"/>
                </a:ext>
              </a:extLst>
            </p:cNvPr>
            <p:cNvPicPr>
              <a:picLocks noChangeAspect="1" noChangeArrowheads="1"/>
            </p:cNvPicPr>
            <p:nvPr/>
          </p:nvPicPr>
          <p:blipFill>
            <a:blip r:embed="rId14" cstate="screen">
              <a:extLst>
                <a:ext uri="{BEBA8EAE-BF5A-486C-A8C5-ECC9F3942E4B}">
                  <a14:imgProps xmlns:a14="http://schemas.microsoft.com/office/drawing/2010/main">
                    <a14:imgLayer r:embed="rId15">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1650942" y="6244226"/>
              <a:ext cx="326190" cy="389415"/>
            </a:xfrm>
            <a:prstGeom prst="rect">
              <a:avLst/>
            </a:prstGeom>
            <a:noFill/>
            <a:extLst>
              <a:ext uri="{909E8E84-426E-40DD-AFC4-6F175D3DCCD1}">
                <a14:hiddenFill xmlns:a14="http://schemas.microsoft.com/office/drawing/2010/main">
                  <a:solidFill>
                    <a:srgbClr val="FFFFFF"/>
                  </a:solidFill>
                </a14:hiddenFill>
              </a:ext>
            </a:extLst>
          </p:spPr>
        </p:pic>
        <p:sp>
          <p:nvSpPr>
            <p:cNvPr id="96" name="5-Point Star 95"/>
            <p:cNvSpPr/>
            <p:nvPr/>
          </p:nvSpPr>
          <p:spPr bwMode="auto">
            <a:xfrm>
              <a:off x="2420998" y="6249817"/>
              <a:ext cx="251760" cy="301826"/>
            </a:xfrm>
            <a:prstGeom prst="star5">
              <a:avLst/>
            </a:prstGeom>
            <a:solidFill>
              <a:schemeClr val="accent1"/>
            </a:solidFill>
            <a:ln w="9525" cap="flat" cmpd="sng" algn="ctr">
              <a:solidFill>
                <a:schemeClr val="tx2">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cxnSp>
          <p:nvCxnSpPr>
            <p:cNvPr id="13" name="Straight Connector 12"/>
            <p:cNvCxnSpPr/>
            <p:nvPr/>
          </p:nvCxnSpPr>
          <p:spPr bwMode="auto">
            <a:xfrm>
              <a:off x="1420396" y="6158342"/>
              <a:ext cx="1440705" cy="7739"/>
            </a:xfrm>
            <a:prstGeom prst="line">
              <a:avLst/>
            </a:prstGeom>
            <a:noFill/>
            <a:ln w="57150" cap="flat" cmpd="sng" algn="ctr">
              <a:solidFill>
                <a:schemeClr val="tx1"/>
              </a:solidFill>
              <a:prstDash val="solid"/>
              <a:round/>
              <a:headEnd type="none" w="med" len="med"/>
              <a:tailEnd type="none" w="med" len="med"/>
            </a:ln>
            <a:effectLst/>
          </p:spPr>
        </p:cxnSp>
      </p:grpSp>
      <p:sp>
        <p:nvSpPr>
          <p:cNvPr id="100" name="TextBox 99">
            <a:extLst>
              <a:ext uri="{FF2B5EF4-FFF2-40B4-BE49-F238E27FC236}">
                <a16:creationId xmlns:a16="http://schemas.microsoft.com/office/drawing/2014/main" id="{459A0A1F-3CA4-7A4D-8413-8177246E0DBB}"/>
              </a:ext>
            </a:extLst>
          </p:cNvPr>
          <p:cNvSpPr txBox="1"/>
          <p:nvPr/>
        </p:nvSpPr>
        <p:spPr>
          <a:xfrm>
            <a:off x="111262" y="5972182"/>
            <a:ext cx="1178208" cy="387798"/>
          </a:xfrm>
          <a:prstGeom prst="rect">
            <a:avLst/>
          </a:prstGeom>
          <a:noFill/>
        </p:spPr>
        <p:txBody>
          <a:bodyPr wrap="none" rtlCol="0">
            <a:spAutoFit/>
          </a:bodyPr>
          <a:lstStyle/>
          <a:p>
            <a:r>
              <a:rPr lang="en-US" sz="2400" i="1" dirty="0">
                <a:latin typeface="Gill Sans MT" panose="020B0502020104020203" pitchFamily="34" charset="77"/>
              </a:rPr>
              <a:t>Top 25K</a:t>
            </a:r>
          </a:p>
        </p:txBody>
      </p:sp>
      <p:grpSp>
        <p:nvGrpSpPr>
          <p:cNvPr id="14" name="Group 13"/>
          <p:cNvGrpSpPr/>
          <p:nvPr/>
        </p:nvGrpSpPr>
        <p:grpSpPr>
          <a:xfrm>
            <a:off x="1344529" y="1042474"/>
            <a:ext cx="1526776" cy="759403"/>
            <a:chOff x="1344529" y="1080574"/>
            <a:chExt cx="1526776" cy="759403"/>
          </a:xfrm>
        </p:grpSpPr>
        <p:pic>
          <p:nvPicPr>
            <p:cNvPr id="108" name="Picture 2" descr="Image result for typescript logo">
              <a:extLst>
                <a:ext uri="{FF2B5EF4-FFF2-40B4-BE49-F238E27FC236}">
                  <a16:creationId xmlns:a16="http://schemas.microsoft.com/office/drawing/2014/main" id="{553017D3-50E8-DE4B-A011-5EAE0F439497}"/>
                </a:ext>
              </a:extLst>
            </p:cNvPr>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2111903" y="1080575"/>
              <a:ext cx="759402" cy="759402"/>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114">
              <a:extLst>
                <a:ext uri="{FF2B5EF4-FFF2-40B4-BE49-F238E27FC236}">
                  <a16:creationId xmlns:a16="http://schemas.microsoft.com/office/drawing/2014/main" id="{403BFA91-6173-5447-ACF9-12268B8F25DD}"/>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344529" y="1080574"/>
              <a:ext cx="759403" cy="759403"/>
            </a:xfrm>
            <a:prstGeom prst="rect">
              <a:avLst/>
            </a:prstGeom>
          </p:spPr>
        </p:pic>
      </p:grpSp>
      <p:cxnSp>
        <p:nvCxnSpPr>
          <p:cNvPr id="19" name="Elbow Connector 18"/>
          <p:cNvCxnSpPr>
            <a:stCxn id="93" idx="4"/>
            <a:endCxn id="103" idx="1"/>
          </p:cNvCxnSpPr>
          <p:nvPr/>
        </p:nvCxnSpPr>
        <p:spPr bwMode="auto">
          <a:xfrm flipV="1">
            <a:off x="2695872" y="2208832"/>
            <a:ext cx="2548837" cy="3662414"/>
          </a:xfrm>
          <a:prstGeom prst="bentConnector3">
            <a:avLst/>
          </a:prstGeom>
          <a:noFill/>
          <a:ln w="76200" cap="flat" cmpd="sng" algn="ctr">
            <a:solidFill>
              <a:schemeClr val="accent3"/>
            </a:solidFill>
            <a:prstDash val="solid"/>
            <a:round/>
            <a:headEnd type="none" w="med" len="med"/>
            <a:tailEnd type="triangle"/>
          </a:ln>
          <a:effectLst/>
        </p:spPr>
      </p:cxnSp>
      <p:grpSp>
        <p:nvGrpSpPr>
          <p:cNvPr id="65" name="Group 64">
            <a:extLst>
              <a:ext uri="{FF2B5EF4-FFF2-40B4-BE49-F238E27FC236}">
                <a16:creationId xmlns:a16="http://schemas.microsoft.com/office/drawing/2014/main" id="{B19F770D-191A-4C45-B51E-D68317D6847E}"/>
              </a:ext>
            </a:extLst>
          </p:cNvPr>
          <p:cNvGrpSpPr/>
          <p:nvPr/>
        </p:nvGrpSpPr>
        <p:grpSpPr>
          <a:xfrm>
            <a:off x="7161930" y="4318062"/>
            <a:ext cx="953222" cy="688799"/>
            <a:chOff x="5582740" y="1716787"/>
            <a:chExt cx="615189" cy="410205"/>
          </a:xfrm>
        </p:grpSpPr>
        <p:pic>
          <p:nvPicPr>
            <p:cNvPr id="66" name="Picture 12" descr="Image result for github">
              <a:extLst>
                <a:ext uri="{FF2B5EF4-FFF2-40B4-BE49-F238E27FC236}">
                  <a16:creationId xmlns:a16="http://schemas.microsoft.com/office/drawing/2014/main" id="{BFB26743-F4F9-164A-AAC2-082F85BD94E5}"/>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5879992" y="1738981"/>
              <a:ext cx="317937" cy="388011"/>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4" descr="Image result for npm">
              <a:extLst>
                <a:ext uri="{FF2B5EF4-FFF2-40B4-BE49-F238E27FC236}">
                  <a16:creationId xmlns:a16="http://schemas.microsoft.com/office/drawing/2014/main" id="{41DB6AED-4E23-B940-BC51-ABB1EBC5E69E}"/>
                </a:ext>
              </a:extLst>
            </p:cNvPr>
            <p:cNvPicPr>
              <a:picLocks noChangeAspect="1" noChangeArrowheads="1"/>
            </p:cNvPicPr>
            <p:nvPr/>
          </p:nvPicPr>
          <p:blipFill>
            <a:blip r:embed="rId11" cstate="screen">
              <a:extLst>
                <a:ext uri="{BEBA8EAE-BF5A-486C-A8C5-ECC9F3942E4B}">
                  <a14:imgProps xmlns:a14="http://schemas.microsoft.com/office/drawing/2010/main">
                    <a14:imgLayer r:embed="rId18">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5582740" y="1716787"/>
              <a:ext cx="326190" cy="3894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382814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9" grpId="0"/>
      <p:bldP spid="92"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410C14-CFB3-E042-97FE-5BD302E53B20}"/>
              </a:ext>
            </a:extLst>
          </p:cNvPr>
          <p:cNvSpPr>
            <a:spLocks noGrp="1"/>
          </p:cNvSpPr>
          <p:nvPr>
            <p:ph type="title"/>
          </p:nvPr>
        </p:nvSpPr>
        <p:spPr/>
        <p:txBody>
          <a:bodyPr/>
          <a:lstStyle/>
          <a:p>
            <a:r>
              <a:rPr lang="en-US" dirty="0"/>
              <a:t>Regex corpus</a:t>
            </a:r>
          </a:p>
        </p:txBody>
      </p:sp>
      <p:grpSp>
        <p:nvGrpSpPr>
          <p:cNvPr id="5" name="Group 4"/>
          <p:cNvGrpSpPr/>
          <p:nvPr/>
        </p:nvGrpSpPr>
        <p:grpSpPr>
          <a:xfrm>
            <a:off x="5571209" y="879043"/>
            <a:ext cx="423191" cy="697721"/>
            <a:chOff x="1942087" y="3565022"/>
            <a:chExt cx="785039" cy="1107281"/>
          </a:xfrm>
        </p:grpSpPr>
        <p:sp>
          <p:nvSpPr>
            <p:cNvPr id="138" name="Rounded Rectangle 137">
              <a:extLst>
                <a:ext uri="{FF2B5EF4-FFF2-40B4-BE49-F238E27FC236}">
                  <a16:creationId xmlns:a16="http://schemas.microsoft.com/office/drawing/2014/main" id="{84FBA6A0-0170-FD42-8D30-416F752F324D}"/>
                </a:ext>
              </a:extLst>
            </p:cNvPr>
            <p:cNvSpPr/>
            <p:nvPr/>
          </p:nvSpPr>
          <p:spPr bwMode="auto">
            <a:xfrm>
              <a:off x="2047244" y="3655717"/>
              <a:ext cx="553449" cy="86309"/>
            </a:xfrm>
            <a:prstGeom prst="roundRect">
              <a:avLst/>
            </a:prstGeom>
            <a:solidFill>
              <a:schemeClr val="accent2">
                <a:lumMod val="75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39" name="Rounded Rectangle 138">
              <a:extLst>
                <a:ext uri="{FF2B5EF4-FFF2-40B4-BE49-F238E27FC236}">
                  <a16:creationId xmlns:a16="http://schemas.microsoft.com/office/drawing/2014/main" id="{D5B92953-91C0-644A-80DF-98736DD9D656}"/>
                </a:ext>
              </a:extLst>
            </p:cNvPr>
            <p:cNvSpPr/>
            <p:nvPr/>
          </p:nvSpPr>
          <p:spPr bwMode="auto">
            <a:xfrm>
              <a:off x="2047243" y="3820040"/>
              <a:ext cx="553449" cy="86309"/>
            </a:xfrm>
            <a:prstGeom prst="roundRect">
              <a:avLst/>
            </a:prstGeom>
            <a:solidFill>
              <a:schemeClr val="accent3">
                <a:lumMod val="60000"/>
                <a:lumOff val="4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40" name="Rounded Rectangle 139">
              <a:extLst>
                <a:ext uri="{FF2B5EF4-FFF2-40B4-BE49-F238E27FC236}">
                  <a16:creationId xmlns:a16="http://schemas.microsoft.com/office/drawing/2014/main" id="{3731CE04-E170-DE45-8C62-9AE9E8B3CE96}"/>
                </a:ext>
              </a:extLst>
            </p:cNvPr>
            <p:cNvSpPr/>
            <p:nvPr/>
          </p:nvSpPr>
          <p:spPr bwMode="auto">
            <a:xfrm>
              <a:off x="2047243" y="3984363"/>
              <a:ext cx="553449" cy="86309"/>
            </a:xfrm>
            <a:prstGeom prst="roundRect">
              <a:avLst/>
            </a:prstGeom>
            <a:solidFill>
              <a:schemeClr val="tx2">
                <a:lumMod val="60000"/>
                <a:lumOff val="4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41" name="Rounded Rectangle 140">
              <a:extLst>
                <a:ext uri="{FF2B5EF4-FFF2-40B4-BE49-F238E27FC236}">
                  <a16:creationId xmlns:a16="http://schemas.microsoft.com/office/drawing/2014/main" id="{17FAD157-A2E6-1642-BCC8-348B1CD69CE6}"/>
                </a:ext>
              </a:extLst>
            </p:cNvPr>
            <p:cNvSpPr/>
            <p:nvPr/>
          </p:nvSpPr>
          <p:spPr bwMode="auto">
            <a:xfrm>
              <a:off x="2047242" y="4148686"/>
              <a:ext cx="553449" cy="86309"/>
            </a:xfrm>
            <a:prstGeom prst="roundRect">
              <a:avLst/>
            </a:prstGeom>
            <a:solidFill>
              <a:schemeClr val="accent4">
                <a:lumMod val="5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42" name="Rounded Rectangle 141">
              <a:extLst>
                <a:ext uri="{FF2B5EF4-FFF2-40B4-BE49-F238E27FC236}">
                  <a16:creationId xmlns:a16="http://schemas.microsoft.com/office/drawing/2014/main" id="{2BE438CC-7521-F140-8D2B-5ED0C4494AAA}"/>
                </a:ext>
              </a:extLst>
            </p:cNvPr>
            <p:cNvSpPr/>
            <p:nvPr/>
          </p:nvSpPr>
          <p:spPr bwMode="auto">
            <a:xfrm>
              <a:off x="2047244" y="4313009"/>
              <a:ext cx="553449" cy="86309"/>
            </a:xfrm>
            <a:prstGeom prst="roundRect">
              <a:avLst/>
            </a:prstGeom>
            <a:solidFill>
              <a:schemeClr val="accent4">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43" name="Rounded Rectangle 142">
              <a:extLst>
                <a:ext uri="{FF2B5EF4-FFF2-40B4-BE49-F238E27FC236}">
                  <a16:creationId xmlns:a16="http://schemas.microsoft.com/office/drawing/2014/main" id="{9B1448DA-BB72-C241-B183-3CE759AF0235}"/>
                </a:ext>
              </a:extLst>
            </p:cNvPr>
            <p:cNvSpPr/>
            <p:nvPr/>
          </p:nvSpPr>
          <p:spPr bwMode="auto">
            <a:xfrm>
              <a:off x="2047243" y="4477332"/>
              <a:ext cx="553449" cy="86309"/>
            </a:xfrm>
            <a:prstGeom prst="roundRect">
              <a:avLst/>
            </a:prstGeom>
            <a:solidFill>
              <a:schemeClr val="tx1">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06" name="Rounded Rectangle 105">
              <a:extLst>
                <a:ext uri="{FF2B5EF4-FFF2-40B4-BE49-F238E27FC236}">
                  <a16:creationId xmlns:a16="http://schemas.microsoft.com/office/drawing/2014/main" id="{AAB11118-12E0-EE46-80E2-AE904FA83B64}"/>
                </a:ext>
              </a:extLst>
            </p:cNvPr>
            <p:cNvSpPr/>
            <p:nvPr/>
          </p:nvSpPr>
          <p:spPr bwMode="auto">
            <a:xfrm>
              <a:off x="1942087" y="3565022"/>
              <a:ext cx="785039" cy="1107281"/>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sp>
        <p:nvSpPr>
          <p:cNvPr id="92" name="TextBox 91">
            <a:extLst>
              <a:ext uri="{FF2B5EF4-FFF2-40B4-BE49-F238E27FC236}">
                <a16:creationId xmlns:a16="http://schemas.microsoft.com/office/drawing/2014/main" id="{E6904723-E16C-6E46-A98C-82A5DE68BD83}"/>
              </a:ext>
            </a:extLst>
          </p:cNvPr>
          <p:cNvSpPr txBox="1"/>
          <p:nvPr/>
        </p:nvSpPr>
        <p:spPr>
          <a:xfrm>
            <a:off x="4078958" y="831750"/>
            <a:ext cx="1461041" cy="867930"/>
          </a:xfrm>
          <a:prstGeom prst="rect">
            <a:avLst/>
          </a:prstGeom>
          <a:noFill/>
        </p:spPr>
        <p:txBody>
          <a:bodyPr wrap="none" rtlCol="0">
            <a:spAutoFit/>
          </a:bodyPr>
          <a:lstStyle/>
          <a:p>
            <a:pPr algn="ctr"/>
            <a:r>
              <a:rPr lang="en-US" sz="2800" b="1" dirty="0">
                <a:latin typeface="Gill Sans MT" panose="020B0502020104020203" pitchFamily="34" charset="77"/>
              </a:rPr>
              <a:t>Unique</a:t>
            </a:r>
          </a:p>
          <a:p>
            <a:pPr algn="ctr"/>
            <a:r>
              <a:rPr lang="en-US" sz="2800" b="1" dirty="0">
                <a:latin typeface="Gill Sans MT" panose="020B0502020104020203" pitchFamily="34" charset="77"/>
              </a:rPr>
              <a:t>regexes</a:t>
            </a:r>
          </a:p>
        </p:txBody>
      </p:sp>
      <p:sp>
        <p:nvSpPr>
          <p:cNvPr id="73" name="TextBox 72">
            <a:extLst>
              <a:ext uri="{FF2B5EF4-FFF2-40B4-BE49-F238E27FC236}">
                <a16:creationId xmlns:a16="http://schemas.microsoft.com/office/drawing/2014/main" id="{E6904723-E16C-6E46-A98C-82A5DE68BD83}"/>
              </a:ext>
            </a:extLst>
          </p:cNvPr>
          <p:cNvSpPr txBox="1"/>
          <p:nvPr/>
        </p:nvSpPr>
        <p:spPr>
          <a:xfrm>
            <a:off x="1658280" y="853643"/>
            <a:ext cx="1612942" cy="781752"/>
          </a:xfrm>
          <a:prstGeom prst="rect">
            <a:avLst/>
          </a:prstGeom>
          <a:noFill/>
        </p:spPr>
        <p:txBody>
          <a:bodyPr wrap="none" rtlCol="0">
            <a:spAutoFit/>
          </a:bodyPr>
          <a:lstStyle/>
          <a:p>
            <a:pPr algn="ctr"/>
            <a:r>
              <a:rPr lang="en-US" sz="2800" b="1" dirty="0">
                <a:latin typeface="Gill Sans MT" panose="020B0502020104020203" pitchFamily="34" charset="77"/>
              </a:rPr>
              <a:t>Num.</a:t>
            </a:r>
            <a:br>
              <a:rPr lang="en-US" sz="2800" b="1" dirty="0">
                <a:latin typeface="Gill Sans MT" panose="020B0502020104020203" pitchFamily="34" charset="77"/>
              </a:rPr>
            </a:br>
            <a:r>
              <a:rPr lang="en-US" sz="2800" b="1" dirty="0">
                <a:latin typeface="Gill Sans MT" panose="020B0502020104020203" pitchFamily="34" charset="77"/>
              </a:rPr>
              <a:t>modules</a:t>
            </a:r>
          </a:p>
        </p:txBody>
      </p:sp>
      <p:grpSp>
        <p:nvGrpSpPr>
          <p:cNvPr id="74" name="Group 73">
            <a:extLst>
              <a:ext uri="{FF2B5EF4-FFF2-40B4-BE49-F238E27FC236}">
                <a16:creationId xmlns:a16="http://schemas.microsoft.com/office/drawing/2014/main" id="{D2E30C97-C869-864D-A40A-B1B3D0224164}"/>
              </a:ext>
            </a:extLst>
          </p:cNvPr>
          <p:cNvGrpSpPr/>
          <p:nvPr/>
        </p:nvGrpSpPr>
        <p:grpSpPr>
          <a:xfrm>
            <a:off x="3245078" y="937904"/>
            <a:ext cx="508005" cy="678075"/>
            <a:chOff x="1800446" y="1593420"/>
            <a:chExt cx="537395" cy="649606"/>
          </a:xfrm>
        </p:grpSpPr>
        <p:pic>
          <p:nvPicPr>
            <p:cNvPr id="75" name="Picture 24" descr="Image result for npm">
              <a:extLst>
                <a:ext uri="{FF2B5EF4-FFF2-40B4-BE49-F238E27FC236}">
                  <a16:creationId xmlns:a16="http://schemas.microsoft.com/office/drawing/2014/main" id="{1F934E01-8DBB-0846-87CB-BA3D93E8E8A1}"/>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2099617" y="1837998"/>
              <a:ext cx="238224" cy="238224"/>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4" descr="Image result for npm">
              <a:extLst>
                <a:ext uri="{FF2B5EF4-FFF2-40B4-BE49-F238E27FC236}">
                  <a16:creationId xmlns:a16="http://schemas.microsoft.com/office/drawing/2014/main" id="{DB8E5B20-D0E3-3244-95FE-1B39513F7762}"/>
                </a:ext>
              </a:extLst>
            </p:cNvPr>
            <p:cNvPicPr>
              <a:picLocks noChangeAspect="1" noChangeArrowheads="1"/>
            </p:cNvPicPr>
            <p:nvPr/>
          </p:nvPicPr>
          <p:blipFill>
            <a:blip r:embed="rId3" cstate="screen">
              <a:extLst>
                <a:ext uri="{BEBA8EAE-BF5A-486C-A8C5-ECC9F3942E4B}">
                  <a14:imgProps xmlns:a14="http://schemas.microsoft.com/office/drawing/2010/main">
                    <a14:imgLayer r:embed="rId5">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2001940" y="1894233"/>
              <a:ext cx="238224" cy="238224"/>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4" descr="Image result for npm">
              <a:extLst>
                <a:ext uri="{FF2B5EF4-FFF2-40B4-BE49-F238E27FC236}">
                  <a16:creationId xmlns:a16="http://schemas.microsoft.com/office/drawing/2014/main" id="{80579ACD-44A9-F044-9B44-7AF94F2672AD}"/>
                </a:ext>
              </a:extLst>
            </p:cNvPr>
            <p:cNvPicPr>
              <a:picLocks noChangeAspect="1" noChangeArrowheads="1"/>
            </p:cNvPicPr>
            <p:nvPr/>
          </p:nvPicPr>
          <p:blipFill>
            <a:blip r:embed="rId3" cstate="screen">
              <a:extLst>
                <a:ext uri="{BEBA8EAE-BF5A-486C-A8C5-ECC9F3942E4B}">
                  <a14:imgProps xmlns:a14="http://schemas.microsoft.com/office/drawing/2010/main">
                    <a14:imgLayer r:embed="rId6">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1902895" y="1950658"/>
              <a:ext cx="238224" cy="238224"/>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4" descr="Image result for npm">
              <a:extLst>
                <a:ext uri="{FF2B5EF4-FFF2-40B4-BE49-F238E27FC236}">
                  <a16:creationId xmlns:a16="http://schemas.microsoft.com/office/drawing/2014/main" id="{1AFB630D-CEB7-3042-B44C-934D8B80E692}"/>
                </a:ext>
              </a:extLst>
            </p:cNvPr>
            <p:cNvPicPr>
              <a:picLocks noChangeAspect="1" noChangeArrowheads="1"/>
            </p:cNvPicPr>
            <p:nvPr/>
          </p:nvPicPr>
          <p:blipFill>
            <a:blip r:embed="rId3" cstate="screen">
              <a:extLst>
                <a:ext uri="{BEBA8EAE-BF5A-486C-A8C5-ECC9F3942E4B}">
                  <a14:imgProps xmlns:a14="http://schemas.microsoft.com/office/drawing/2010/main">
                    <a14:imgLayer r:embed="rId6">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1800446" y="2004802"/>
              <a:ext cx="238224" cy="238224"/>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4" descr="Image result for npm">
              <a:extLst>
                <a:ext uri="{FF2B5EF4-FFF2-40B4-BE49-F238E27FC236}">
                  <a16:creationId xmlns:a16="http://schemas.microsoft.com/office/drawing/2014/main" id="{754FA838-3908-524B-8F2B-8F1BFB660CA8}"/>
                </a:ext>
              </a:extLst>
            </p:cNvPr>
            <p:cNvPicPr>
              <a:picLocks noChangeAspect="1" noChangeArrowheads="1"/>
            </p:cNvPicPr>
            <p:nvPr/>
          </p:nvPicPr>
          <p:blipFill>
            <a:blip r:embed="rId3" cstate="screen">
              <a:extLst>
                <a:ext uri="{BEBA8EAE-BF5A-486C-A8C5-ECC9F3942E4B}">
                  <a14:imgProps xmlns:a14="http://schemas.microsoft.com/office/drawing/2010/main">
                    <a14:imgLayer r:embed="rId7">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2044058" y="1754728"/>
              <a:ext cx="238224" cy="238224"/>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4" descr="Image result for npm">
              <a:extLst>
                <a:ext uri="{FF2B5EF4-FFF2-40B4-BE49-F238E27FC236}">
                  <a16:creationId xmlns:a16="http://schemas.microsoft.com/office/drawing/2014/main" id="{373A011B-0EB5-B644-B4C3-ACFD4C3B16FC}"/>
                </a:ext>
              </a:extLst>
            </p:cNvPr>
            <p:cNvPicPr>
              <a:picLocks noChangeAspect="1" noChangeArrowheads="1"/>
            </p:cNvPicPr>
            <p:nvPr/>
          </p:nvPicPr>
          <p:blipFill>
            <a:blip r:embed="rId3" cstate="screen">
              <a:extLst>
                <a:ext uri="{BEBA8EAE-BF5A-486C-A8C5-ECC9F3942E4B}">
                  <a14:imgProps xmlns:a14="http://schemas.microsoft.com/office/drawing/2010/main">
                    <a14:imgLayer r:embed="rId7">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1945013" y="1811153"/>
              <a:ext cx="238224" cy="238224"/>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4" descr="Image result for npm">
              <a:extLst>
                <a:ext uri="{FF2B5EF4-FFF2-40B4-BE49-F238E27FC236}">
                  <a16:creationId xmlns:a16="http://schemas.microsoft.com/office/drawing/2014/main" id="{312FA770-0731-3E48-BF61-B8A16A7495DE}"/>
                </a:ext>
              </a:extLst>
            </p:cNvPr>
            <p:cNvPicPr>
              <a:picLocks noChangeAspect="1" noChangeArrowheads="1"/>
            </p:cNvPicPr>
            <p:nvPr/>
          </p:nvPicPr>
          <p:blipFill>
            <a:blip r:embed="rId3" cstate="screen">
              <a:extLst>
                <a:ext uri="{BEBA8EAE-BF5A-486C-A8C5-ECC9F3942E4B}">
                  <a14:imgProps xmlns:a14="http://schemas.microsoft.com/office/drawing/2010/main">
                    <a14:imgLayer r:embed="rId7">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1996400" y="1676497"/>
              <a:ext cx="238224" cy="238224"/>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4" descr="Image result for npm">
              <a:extLst>
                <a:ext uri="{FF2B5EF4-FFF2-40B4-BE49-F238E27FC236}">
                  <a16:creationId xmlns:a16="http://schemas.microsoft.com/office/drawing/2014/main" id="{967A3E09-0920-4B4F-87D4-D9CC2D9CD9F1}"/>
                </a:ext>
              </a:extLst>
            </p:cNvPr>
            <p:cNvPicPr>
              <a:picLocks noChangeAspect="1" noChangeArrowheads="1"/>
            </p:cNvPicPr>
            <p:nvPr/>
          </p:nvPicPr>
          <p:blipFill>
            <a:blip r:embed="rId3" cstate="screen">
              <a:extLst>
                <a:ext uri="{BEBA8EAE-BF5A-486C-A8C5-ECC9F3942E4B}">
                  <a14:imgProps xmlns:a14="http://schemas.microsoft.com/office/drawing/2010/main">
                    <a14:imgLayer r:embed="rId7">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1842564" y="1865297"/>
              <a:ext cx="238224" cy="238224"/>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4" descr="Image result for npm">
              <a:extLst>
                <a:ext uri="{FF2B5EF4-FFF2-40B4-BE49-F238E27FC236}">
                  <a16:creationId xmlns:a16="http://schemas.microsoft.com/office/drawing/2014/main" id="{A1E1EF2F-CB94-5D4A-969B-86AF45BB4E6B}"/>
                </a:ext>
              </a:extLst>
            </p:cNvPr>
            <p:cNvPicPr>
              <a:picLocks noChangeAspect="1" noChangeArrowheads="1"/>
            </p:cNvPicPr>
            <p:nvPr/>
          </p:nvPicPr>
          <p:blipFill>
            <a:blip r:embed="rId3" cstate="screen">
              <a:extLst>
                <a:ext uri="{BEBA8EAE-BF5A-486C-A8C5-ECC9F3942E4B}">
                  <a14:imgProps xmlns:a14="http://schemas.microsoft.com/office/drawing/2010/main">
                    <a14:imgLayer r:embed="rId7">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1897591" y="1738021"/>
              <a:ext cx="238224" cy="238224"/>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4" descr="Image result for npm">
              <a:extLst>
                <a:ext uri="{FF2B5EF4-FFF2-40B4-BE49-F238E27FC236}">
                  <a16:creationId xmlns:a16="http://schemas.microsoft.com/office/drawing/2014/main" id="{29C968F4-C4C4-134D-A2FE-2F82B1B43F6F}"/>
                </a:ext>
              </a:extLst>
            </p:cNvPr>
            <p:cNvPicPr>
              <a:picLocks noChangeAspect="1" noChangeArrowheads="1"/>
            </p:cNvPicPr>
            <p:nvPr/>
          </p:nvPicPr>
          <p:blipFill>
            <a:blip r:embed="rId3" cstate="screen">
              <a:extLst>
                <a:ext uri="{BEBA8EAE-BF5A-486C-A8C5-ECC9F3942E4B}">
                  <a14:imgProps xmlns:a14="http://schemas.microsoft.com/office/drawing/2010/main">
                    <a14:imgLayer r:embed="rId7">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1928234" y="1593420"/>
              <a:ext cx="238224" cy="23822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85" name="Straight Connector 84"/>
          <p:cNvCxnSpPr/>
          <p:nvPr/>
        </p:nvCxnSpPr>
        <p:spPr bwMode="auto">
          <a:xfrm flipV="1">
            <a:off x="1658280" y="1782568"/>
            <a:ext cx="5326720" cy="26068"/>
          </a:xfrm>
          <a:prstGeom prst="line">
            <a:avLst/>
          </a:prstGeom>
          <a:noFill/>
          <a:ln w="57150" cap="flat" cmpd="sng" algn="ctr">
            <a:solidFill>
              <a:schemeClr val="tx1"/>
            </a:solidFill>
            <a:prstDash val="solid"/>
            <a:round/>
            <a:headEnd type="none" w="med" len="med"/>
            <a:tailEnd type="none" w="med" len="med"/>
          </a:ln>
          <a:effectLst/>
        </p:spPr>
      </p:cxnSp>
      <p:grpSp>
        <p:nvGrpSpPr>
          <p:cNvPr id="13" name="Group 12"/>
          <p:cNvGrpSpPr/>
          <p:nvPr/>
        </p:nvGrpSpPr>
        <p:grpSpPr>
          <a:xfrm>
            <a:off x="326655" y="1927182"/>
            <a:ext cx="5244554" cy="528800"/>
            <a:chOff x="326655" y="1927182"/>
            <a:chExt cx="5244554" cy="528800"/>
          </a:xfrm>
        </p:grpSpPr>
        <p:grpSp>
          <p:nvGrpSpPr>
            <p:cNvPr id="65" name="Group 64"/>
            <p:cNvGrpSpPr/>
            <p:nvPr/>
          </p:nvGrpSpPr>
          <p:grpSpPr>
            <a:xfrm>
              <a:off x="326655" y="1927182"/>
              <a:ext cx="1006845" cy="477823"/>
              <a:chOff x="1733385" y="3911255"/>
              <a:chExt cx="1194099" cy="610130"/>
            </a:xfrm>
          </p:grpSpPr>
          <p:pic>
            <p:nvPicPr>
              <p:cNvPr id="66" name="Picture 2" descr="Image result for typescript logo">
                <a:extLst>
                  <a:ext uri="{FF2B5EF4-FFF2-40B4-BE49-F238E27FC236}">
                    <a16:creationId xmlns:a16="http://schemas.microsoft.com/office/drawing/2014/main" id="{553017D3-50E8-DE4B-A011-5EAE0F439497}"/>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343515" y="3911255"/>
                <a:ext cx="583969" cy="583969"/>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a:extLst>
                  <a:ext uri="{FF2B5EF4-FFF2-40B4-BE49-F238E27FC236}">
                    <a16:creationId xmlns:a16="http://schemas.microsoft.com/office/drawing/2014/main" id="{403BFA91-6173-5447-ACF9-12268B8F25D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733385" y="3911255"/>
                <a:ext cx="610130" cy="610130"/>
              </a:xfrm>
              <a:prstGeom prst="rect">
                <a:avLst/>
              </a:prstGeom>
            </p:spPr>
          </p:pic>
        </p:grpSp>
        <p:grpSp>
          <p:nvGrpSpPr>
            <p:cNvPr id="2" name="Group 1"/>
            <p:cNvGrpSpPr/>
            <p:nvPr/>
          </p:nvGrpSpPr>
          <p:grpSpPr>
            <a:xfrm>
              <a:off x="2104372" y="2018938"/>
              <a:ext cx="3466837" cy="437044"/>
              <a:chOff x="2276362" y="2019099"/>
              <a:chExt cx="3466837" cy="437044"/>
            </a:xfrm>
          </p:grpSpPr>
          <p:sp>
            <p:nvSpPr>
              <p:cNvPr id="87" name="TextBox 86">
                <a:extLst>
                  <a:ext uri="{FF2B5EF4-FFF2-40B4-BE49-F238E27FC236}">
                    <a16:creationId xmlns:a16="http://schemas.microsoft.com/office/drawing/2014/main" id="{E6904723-E16C-6E46-A98C-82A5DE68BD83}"/>
                  </a:ext>
                </a:extLst>
              </p:cNvPr>
              <p:cNvSpPr txBox="1"/>
              <p:nvPr/>
            </p:nvSpPr>
            <p:spPr>
              <a:xfrm>
                <a:off x="2276362" y="2019100"/>
                <a:ext cx="779381" cy="437043"/>
              </a:xfrm>
              <a:prstGeom prst="rect">
                <a:avLst/>
              </a:prstGeom>
              <a:noFill/>
            </p:spPr>
            <p:txBody>
              <a:bodyPr wrap="none" rtlCol="0">
                <a:spAutoFit/>
              </a:bodyPr>
              <a:lstStyle/>
              <a:p>
                <a:pPr algn="ctr"/>
                <a:r>
                  <a:rPr lang="en-US" sz="2800" dirty="0">
                    <a:latin typeface="Gill Sans MT" panose="020B0502020104020203" pitchFamily="34" charset="77"/>
                  </a:rPr>
                  <a:t>25K	</a:t>
                </a:r>
              </a:p>
            </p:txBody>
          </p:sp>
          <p:sp>
            <p:nvSpPr>
              <p:cNvPr id="105" name="TextBox 104">
                <a:extLst>
                  <a:ext uri="{FF2B5EF4-FFF2-40B4-BE49-F238E27FC236}">
                    <a16:creationId xmlns:a16="http://schemas.microsoft.com/office/drawing/2014/main" id="{E6904723-E16C-6E46-A98C-82A5DE68BD83}"/>
                  </a:ext>
                </a:extLst>
              </p:cNvPr>
              <p:cNvSpPr txBox="1"/>
              <p:nvPr/>
            </p:nvSpPr>
            <p:spPr>
              <a:xfrm>
                <a:off x="4784283" y="2019099"/>
                <a:ext cx="958916" cy="437043"/>
              </a:xfrm>
              <a:prstGeom prst="rect">
                <a:avLst/>
              </a:prstGeom>
              <a:noFill/>
            </p:spPr>
            <p:txBody>
              <a:bodyPr wrap="none" rtlCol="0">
                <a:spAutoFit/>
              </a:bodyPr>
              <a:lstStyle/>
              <a:p>
                <a:pPr algn="ctr"/>
                <a:r>
                  <a:rPr lang="en-US" sz="2800" dirty="0">
                    <a:latin typeface="Gill Sans MT" panose="020B0502020104020203" pitchFamily="34" charset="77"/>
                  </a:rPr>
                  <a:t>150K</a:t>
                </a:r>
              </a:p>
            </p:txBody>
          </p:sp>
        </p:grpSp>
      </p:grpSp>
      <p:grpSp>
        <p:nvGrpSpPr>
          <p:cNvPr id="14" name="Group 13"/>
          <p:cNvGrpSpPr/>
          <p:nvPr/>
        </p:nvGrpSpPr>
        <p:grpSpPr>
          <a:xfrm>
            <a:off x="583881" y="2491624"/>
            <a:ext cx="4848494" cy="690743"/>
            <a:chOff x="583881" y="2491624"/>
            <a:chExt cx="4848494" cy="690743"/>
          </a:xfrm>
        </p:grpSpPr>
        <p:pic>
          <p:nvPicPr>
            <p:cNvPr id="59" name="Picture 5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3881" y="2491624"/>
              <a:ext cx="490663" cy="690743"/>
            </a:xfrm>
            <a:prstGeom prst="rect">
              <a:avLst/>
            </a:prstGeom>
          </p:spPr>
        </p:pic>
        <p:grpSp>
          <p:nvGrpSpPr>
            <p:cNvPr id="4" name="Group 3"/>
            <p:cNvGrpSpPr/>
            <p:nvPr/>
          </p:nvGrpSpPr>
          <p:grpSpPr>
            <a:xfrm>
              <a:off x="2293576" y="2675770"/>
              <a:ext cx="3138799" cy="440683"/>
              <a:chOff x="2497619" y="2788240"/>
              <a:chExt cx="3138799" cy="440683"/>
            </a:xfrm>
          </p:grpSpPr>
          <p:sp>
            <p:nvSpPr>
              <p:cNvPr id="88" name="TextBox 87">
                <a:extLst>
                  <a:ext uri="{FF2B5EF4-FFF2-40B4-BE49-F238E27FC236}">
                    <a16:creationId xmlns:a16="http://schemas.microsoft.com/office/drawing/2014/main" id="{E6904723-E16C-6E46-A98C-82A5DE68BD83}"/>
                  </a:ext>
                </a:extLst>
              </p:cNvPr>
              <p:cNvSpPr txBox="1"/>
              <p:nvPr/>
            </p:nvSpPr>
            <p:spPr>
              <a:xfrm>
                <a:off x="2497619" y="2791880"/>
                <a:ext cx="338554" cy="437043"/>
              </a:xfrm>
              <a:prstGeom prst="rect">
                <a:avLst/>
              </a:prstGeom>
              <a:noFill/>
            </p:spPr>
            <p:txBody>
              <a:bodyPr wrap="none" rtlCol="0">
                <a:spAutoFit/>
              </a:bodyPr>
              <a:lstStyle/>
              <a:p>
                <a:pPr algn="ctr"/>
                <a:r>
                  <a:rPr lang="en-US" sz="2800" dirty="0">
                    <a:latin typeface="Gill Sans MT" panose="020B0502020104020203" pitchFamily="34" charset="77"/>
                  </a:rPr>
                  <a:t>”</a:t>
                </a:r>
              </a:p>
            </p:txBody>
          </p:sp>
          <p:sp>
            <p:nvSpPr>
              <p:cNvPr id="107" name="TextBox 106">
                <a:extLst>
                  <a:ext uri="{FF2B5EF4-FFF2-40B4-BE49-F238E27FC236}">
                    <a16:creationId xmlns:a16="http://schemas.microsoft.com/office/drawing/2014/main" id="{E6904723-E16C-6E46-A98C-82A5DE68BD83}"/>
                  </a:ext>
                </a:extLst>
              </p:cNvPr>
              <p:cNvSpPr txBox="1"/>
              <p:nvPr/>
            </p:nvSpPr>
            <p:spPr>
              <a:xfrm>
                <a:off x="4857037" y="2788240"/>
                <a:ext cx="779381" cy="437043"/>
              </a:xfrm>
              <a:prstGeom prst="rect">
                <a:avLst/>
              </a:prstGeom>
              <a:noFill/>
            </p:spPr>
            <p:txBody>
              <a:bodyPr wrap="none" rtlCol="0">
                <a:spAutoFit/>
              </a:bodyPr>
              <a:lstStyle/>
              <a:p>
                <a:pPr algn="ctr"/>
                <a:r>
                  <a:rPr lang="en-US" sz="2800" dirty="0">
                    <a:latin typeface="Gill Sans MT" panose="020B0502020104020203" pitchFamily="34" charset="77"/>
                  </a:rPr>
                  <a:t>20K</a:t>
                </a:r>
              </a:p>
            </p:txBody>
          </p:sp>
        </p:grpSp>
      </p:grpSp>
      <p:grpSp>
        <p:nvGrpSpPr>
          <p:cNvPr id="19" name="Group 18"/>
          <p:cNvGrpSpPr/>
          <p:nvPr/>
        </p:nvGrpSpPr>
        <p:grpSpPr>
          <a:xfrm>
            <a:off x="326655" y="5607859"/>
            <a:ext cx="5213344" cy="516680"/>
            <a:chOff x="326655" y="5607859"/>
            <a:chExt cx="5213344" cy="516680"/>
          </a:xfrm>
        </p:grpSpPr>
        <p:pic>
          <p:nvPicPr>
            <p:cNvPr id="62" name="Picture 61">
              <a:extLst>
                <a:ext uri="{FF2B5EF4-FFF2-40B4-BE49-F238E27FC236}">
                  <a16:creationId xmlns:a16="http://schemas.microsoft.com/office/drawing/2014/main" id="{500DDC8D-E1A8-674B-992F-C52F058121F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26655" y="5607859"/>
              <a:ext cx="979715" cy="365760"/>
            </a:xfrm>
            <a:prstGeom prst="rect">
              <a:avLst/>
            </a:prstGeom>
          </p:spPr>
        </p:pic>
        <p:grpSp>
          <p:nvGrpSpPr>
            <p:cNvPr id="9" name="Group 8"/>
            <p:cNvGrpSpPr/>
            <p:nvPr/>
          </p:nvGrpSpPr>
          <p:grpSpPr>
            <a:xfrm>
              <a:off x="1777247" y="5641285"/>
              <a:ext cx="3762752" cy="483254"/>
              <a:chOff x="1962043" y="5712246"/>
              <a:chExt cx="3762752" cy="483254"/>
            </a:xfrm>
          </p:grpSpPr>
          <p:sp>
            <p:nvSpPr>
              <p:cNvPr id="101" name="TextBox 100">
                <a:extLst>
                  <a:ext uri="{FF2B5EF4-FFF2-40B4-BE49-F238E27FC236}">
                    <a16:creationId xmlns:a16="http://schemas.microsoft.com/office/drawing/2014/main" id="{E6904723-E16C-6E46-A98C-82A5DE68BD83}"/>
                  </a:ext>
                </a:extLst>
              </p:cNvPr>
              <p:cNvSpPr txBox="1"/>
              <p:nvPr/>
            </p:nvSpPr>
            <p:spPr>
              <a:xfrm>
                <a:off x="1962043" y="5712246"/>
                <a:ext cx="1505540" cy="437043"/>
              </a:xfrm>
              <a:prstGeom prst="rect">
                <a:avLst/>
              </a:prstGeom>
              <a:noFill/>
            </p:spPr>
            <p:txBody>
              <a:bodyPr wrap="none" rtlCol="0">
                <a:spAutoFit/>
              </a:bodyPr>
              <a:lstStyle/>
              <a:p>
                <a:pPr algn="ctr"/>
                <a:r>
                  <a:rPr lang="en-US" sz="2800" dirty="0">
                    <a:latin typeface="Gill Sans MT" panose="020B0502020104020203" pitchFamily="34" charset="77"/>
                  </a:rPr>
                  <a:t>All (30K)</a:t>
                </a:r>
              </a:p>
            </p:txBody>
          </p:sp>
          <p:sp>
            <p:nvSpPr>
              <p:cNvPr id="127" name="TextBox 126">
                <a:extLst>
                  <a:ext uri="{FF2B5EF4-FFF2-40B4-BE49-F238E27FC236}">
                    <a16:creationId xmlns:a16="http://schemas.microsoft.com/office/drawing/2014/main" id="{E6904723-E16C-6E46-A98C-82A5DE68BD83}"/>
                  </a:ext>
                </a:extLst>
              </p:cNvPr>
              <p:cNvSpPr txBox="1"/>
              <p:nvPr/>
            </p:nvSpPr>
            <p:spPr>
              <a:xfrm>
                <a:off x="4765878" y="5758457"/>
                <a:ext cx="958917" cy="437043"/>
              </a:xfrm>
              <a:prstGeom prst="rect">
                <a:avLst/>
              </a:prstGeom>
              <a:noFill/>
            </p:spPr>
            <p:txBody>
              <a:bodyPr wrap="none" rtlCol="0">
                <a:spAutoFit/>
              </a:bodyPr>
              <a:lstStyle/>
              <a:p>
                <a:pPr algn="ctr"/>
                <a:r>
                  <a:rPr lang="en-US" sz="2800" dirty="0">
                    <a:latin typeface="Gill Sans MT" panose="020B0502020104020203" pitchFamily="34" charset="77"/>
                  </a:rPr>
                  <a:t>140K</a:t>
                </a:r>
              </a:p>
            </p:txBody>
          </p:sp>
        </p:grpSp>
      </p:grpSp>
      <p:grpSp>
        <p:nvGrpSpPr>
          <p:cNvPr id="20" name="Group 19"/>
          <p:cNvGrpSpPr/>
          <p:nvPr/>
        </p:nvGrpSpPr>
        <p:grpSpPr>
          <a:xfrm>
            <a:off x="574348" y="6112891"/>
            <a:ext cx="4789491" cy="491617"/>
            <a:chOff x="574348" y="6112891"/>
            <a:chExt cx="4789491" cy="491617"/>
          </a:xfrm>
        </p:grpSpPr>
        <p:pic>
          <p:nvPicPr>
            <p:cNvPr id="70" name="Picture 69">
              <a:extLst>
                <a:ext uri="{FF2B5EF4-FFF2-40B4-BE49-F238E27FC236}">
                  <a16:creationId xmlns:a16="http://schemas.microsoft.com/office/drawing/2014/main" id="{D143E208-5FBD-5940-A776-89342FAA1DD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74348" y="6112891"/>
              <a:ext cx="491617" cy="491617"/>
            </a:xfrm>
            <a:prstGeom prst="rect">
              <a:avLst/>
            </a:prstGeom>
          </p:spPr>
        </p:pic>
        <p:grpSp>
          <p:nvGrpSpPr>
            <p:cNvPr id="8" name="Group 7"/>
            <p:cNvGrpSpPr/>
            <p:nvPr/>
          </p:nvGrpSpPr>
          <p:grpSpPr>
            <a:xfrm>
              <a:off x="1777247" y="6163107"/>
              <a:ext cx="3586592" cy="441401"/>
              <a:chOff x="1977069" y="6186856"/>
              <a:chExt cx="3586592" cy="441401"/>
            </a:xfrm>
          </p:grpSpPr>
          <p:sp>
            <p:nvSpPr>
              <p:cNvPr id="104" name="TextBox 103">
                <a:extLst>
                  <a:ext uri="{FF2B5EF4-FFF2-40B4-BE49-F238E27FC236}">
                    <a16:creationId xmlns:a16="http://schemas.microsoft.com/office/drawing/2014/main" id="{E6904723-E16C-6E46-A98C-82A5DE68BD83}"/>
                  </a:ext>
                </a:extLst>
              </p:cNvPr>
              <p:cNvSpPr txBox="1"/>
              <p:nvPr/>
            </p:nvSpPr>
            <p:spPr>
              <a:xfrm>
                <a:off x="1977069" y="6191214"/>
                <a:ext cx="1505540" cy="437043"/>
              </a:xfrm>
              <a:prstGeom prst="rect">
                <a:avLst/>
              </a:prstGeom>
              <a:noFill/>
            </p:spPr>
            <p:txBody>
              <a:bodyPr wrap="none" rtlCol="0">
                <a:spAutoFit/>
              </a:bodyPr>
              <a:lstStyle/>
              <a:p>
                <a:pPr algn="ctr"/>
                <a:r>
                  <a:rPr lang="en-US" sz="2800" dirty="0">
                    <a:latin typeface="Gill Sans MT" panose="020B0502020104020203" pitchFamily="34" charset="77"/>
                  </a:rPr>
                  <a:t>All (10K)</a:t>
                </a:r>
              </a:p>
            </p:txBody>
          </p:sp>
          <p:sp>
            <p:nvSpPr>
              <p:cNvPr id="128" name="TextBox 127">
                <a:extLst>
                  <a:ext uri="{FF2B5EF4-FFF2-40B4-BE49-F238E27FC236}">
                    <a16:creationId xmlns:a16="http://schemas.microsoft.com/office/drawing/2014/main" id="{E6904723-E16C-6E46-A98C-82A5DE68BD83}"/>
                  </a:ext>
                </a:extLst>
              </p:cNvPr>
              <p:cNvSpPr txBox="1"/>
              <p:nvPr/>
            </p:nvSpPr>
            <p:spPr>
              <a:xfrm>
                <a:off x="4963818" y="6186856"/>
                <a:ext cx="599843" cy="437043"/>
              </a:xfrm>
              <a:prstGeom prst="rect">
                <a:avLst/>
              </a:prstGeom>
              <a:noFill/>
            </p:spPr>
            <p:txBody>
              <a:bodyPr wrap="none" rtlCol="0">
                <a:spAutoFit/>
              </a:bodyPr>
              <a:lstStyle/>
              <a:p>
                <a:pPr algn="ctr"/>
                <a:r>
                  <a:rPr lang="en-US" sz="2800" dirty="0">
                    <a:latin typeface="Gill Sans MT" panose="020B0502020104020203" pitchFamily="34" charset="77"/>
                  </a:rPr>
                  <a:t>2K</a:t>
                </a:r>
              </a:p>
            </p:txBody>
          </p:sp>
        </p:grpSp>
      </p:grpSp>
      <mc:AlternateContent xmlns:mc="http://schemas.openxmlformats.org/markup-compatibility/2006" xmlns:a14="http://schemas.microsoft.com/office/drawing/2010/main">
        <mc:Choice Requires="a14">
          <p:sp>
            <p:nvSpPr>
              <p:cNvPr id="11" name="TextBox 10"/>
              <p:cNvSpPr txBox="1"/>
              <p:nvPr/>
            </p:nvSpPr>
            <p:spPr>
              <a:xfrm>
                <a:off x="7136266" y="3215931"/>
                <a:ext cx="795154" cy="9539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sz="3200" i="1" smtClean="0">
                              <a:latin typeface="Cambria Math" panose="02040503050406030204" pitchFamily="18" charset="0"/>
                            </a:rPr>
                          </m:ctrlPr>
                        </m:naryPr>
                        <m:sub/>
                        <m:sup/>
                        <m:e>
                          <m:r>
                            <a:rPr lang="en-US" sz="3200" b="0" i="0" smtClean="0">
                              <a:latin typeface="Cambria Math" panose="02040503050406030204" pitchFamily="18" charset="0"/>
                            </a:rPr>
                            <m:t> </m:t>
                          </m:r>
                        </m:e>
                      </m:nary>
                    </m:oMath>
                  </m:oMathPara>
                </a14:m>
                <a:endParaRPr lang="en-US" sz="3200" dirty="0">
                  <a:latin typeface="Calibri" panose="020F050202020403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7136266" y="3215931"/>
                <a:ext cx="795154" cy="953979"/>
              </a:xfrm>
              <a:prstGeom prst="rect">
                <a:avLst/>
              </a:prstGeom>
              <a:blipFill>
                <a:blip r:embed="rId13"/>
                <a:stretch>
                  <a:fillRect t="-2564"/>
                </a:stretch>
              </a:blipFill>
            </p:spPr>
            <p:txBody>
              <a:bodyPr/>
              <a:lstStyle/>
              <a:p>
                <a:r>
                  <a:rPr lang="en-US">
                    <a:noFill/>
                  </a:rPr>
                  <a:t> </a:t>
                </a:r>
              </a:p>
            </p:txBody>
          </p:sp>
        </mc:Fallback>
      </mc:AlternateContent>
      <p:sp>
        <p:nvSpPr>
          <p:cNvPr id="129" name="TextBox 128">
            <a:extLst>
              <a:ext uri="{FF2B5EF4-FFF2-40B4-BE49-F238E27FC236}">
                <a16:creationId xmlns:a16="http://schemas.microsoft.com/office/drawing/2014/main" id="{E6904723-E16C-6E46-A98C-82A5DE68BD83}"/>
              </a:ext>
            </a:extLst>
          </p:cNvPr>
          <p:cNvSpPr txBox="1"/>
          <p:nvPr/>
        </p:nvSpPr>
        <p:spPr>
          <a:xfrm>
            <a:off x="5993645" y="4137211"/>
            <a:ext cx="3080395" cy="867930"/>
          </a:xfrm>
          <a:prstGeom prst="rect">
            <a:avLst/>
          </a:prstGeom>
          <a:noFill/>
        </p:spPr>
        <p:txBody>
          <a:bodyPr wrap="none" rtlCol="0">
            <a:spAutoFit/>
          </a:bodyPr>
          <a:lstStyle/>
          <a:p>
            <a:pPr algn="ctr"/>
            <a:r>
              <a:rPr lang="en-US" sz="2800" b="1" i="1" dirty="0">
                <a:latin typeface="Gill Sans MT" panose="020B0502020104020203" pitchFamily="34" charset="77"/>
              </a:rPr>
              <a:t>193K</a:t>
            </a:r>
            <a:r>
              <a:rPr lang="en-US" sz="2800" i="1" dirty="0">
                <a:latin typeface="Gill Sans MT" panose="020B0502020104020203" pitchFamily="34" charset="77"/>
              </a:rPr>
              <a:t> modules</a:t>
            </a:r>
          </a:p>
          <a:p>
            <a:pPr algn="ctr"/>
            <a:r>
              <a:rPr lang="en-US" sz="2800" b="1" i="1" dirty="0">
                <a:latin typeface="Gill Sans MT" panose="020B0502020104020203" pitchFamily="34" charset="77"/>
              </a:rPr>
              <a:t>580K</a:t>
            </a:r>
            <a:r>
              <a:rPr lang="en-US" sz="2800" i="1" dirty="0">
                <a:latin typeface="Gill Sans MT" panose="020B0502020104020203" pitchFamily="34" charset="77"/>
              </a:rPr>
              <a:t> unique regexes</a:t>
            </a:r>
          </a:p>
        </p:txBody>
      </p:sp>
      <p:grpSp>
        <p:nvGrpSpPr>
          <p:cNvPr id="15" name="Group 14"/>
          <p:cNvGrpSpPr/>
          <p:nvPr/>
        </p:nvGrpSpPr>
        <p:grpSpPr>
          <a:xfrm>
            <a:off x="469333" y="3255878"/>
            <a:ext cx="4993881" cy="524647"/>
            <a:chOff x="469333" y="3255878"/>
            <a:chExt cx="4993881" cy="524647"/>
          </a:xfrm>
        </p:grpSpPr>
        <p:pic>
          <p:nvPicPr>
            <p:cNvPr id="68" name="Picture 67">
              <a:extLst>
                <a:ext uri="{FF2B5EF4-FFF2-40B4-BE49-F238E27FC236}">
                  <a16:creationId xmlns:a16="http://schemas.microsoft.com/office/drawing/2014/main" id="{B09D36B4-1AFF-5143-8416-8DFF84B94619}"/>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69333" y="3288570"/>
              <a:ext cx="719757" cy="388669"/>
            </a:xfrm>
            <a:prstGeom prst="rect">
              <a:avLst/>
            </a:prstGeom>
          </p:spPr>
        </p:pic>
        <p:grpSp>
          <p:nvGrpSpPr>
            <p:cNvPr id="6" name="Group 5"/>
            <p:cNvGrpSpPr/>
            <p:nvPr/>
          </p:nvGrpSpPr>
          <p:grpSpPr>
            <a:xfrm>
              <a:off x="2306559" y="3255878"/>
              <a:ext cx="3156655" cy="524647"/>
              <a:chOff x="2496776" y="3475277"/>
              <a:chExt cx="3156655" cy="524647"/>
            </a:xfrm>
          </p:grpSpPr>
          <p:sp>
            <p:nvSpPr>
              <p:cNvPr id="121" name="TextBox 120">
                <a:extLst>
                  <a:ext uri="{FF2B5EF4-FFF2-40B4-BE49-F238E27FC236}">
                    <a16:creationId xmlns:a16="http://schemas.microsoft.com/office/drawing/2014/main" id="{E6904723-E16C-6E46-A98C-82A5DE68BD83}"/>
                  </a:ext>
                </a:extLst>
              </p:cNvPr>
              <p:cNvSpPr txBox="1"/>
              <p:nvPr/>
            </p:nvSpPr>
            <p:spPr>
              <a:xfrm>
                <a:off x="4874050" y="3475277"/>
                <a:ext cx="779381" cy="437043"/>
              </a:xfrm>
              <a:prstGeom prst="rect">
                <a:avLst/>
              </a:prstGeom>
              <a:noFill/>
            </p:spPr>
            <p:txBody>
              <a:bodyPr wrap="none" rtlCol="0">
                <a:spAutoFit/>
              </a:bodyPr>
              <a:lstStyle/>
              <a:p>
                <a:pPr algn="ctr"/>
                <a:r>
                  <a:rPr lang="en-US" sz="2800" dirty="0">
                    <a:latin typeface="Gill Sans MT" panose="020B0502020104020203" pitchFamily="34" charset="77"/>
                  </a:rPr>
                  <a:t>45K</a:t>
                </a:r>
              </a:p>
            </p:txBody>
          </p:sp>
          <p:sp>
            <p:nvSpPr>
              <p:cNvPr id="53" name="TextBox 52">
                <a:extLst>
                  <a:ext uri="{FF2B5EF4-FFF2-40B4-BE49-F238E27FC236}">
                    <a16:creationId xmlns:a16="http://schemas.microsoft.com/office/drawing/2014/main" id="{E6904723-E16C-6E46-A98C-82A5DE68BD83}"/>
                  </a:ext>
                </a:extLst>
              </p:cNvPr>
              <p:cNvSpPr txBox="1"/>
              <p:nvPr/>
            </p:nvSpPr>
            <p:spPr>
              <a:xfrm>
                <a:off x="2496776" y="3562881"/>
                <a:ext cx="338554" cy="437043"/>
              </a:xfrm>
              <a:prstGeom prst="rect">
                <a:avLst/>
              </a:prstGeom>
              <a:noFill/>
            </p:spPr>
            <p:txBody>
              <a:bodyPr wrap="none" rtlCol="0">
                <a:spAutoFit/>
              </a:bodyPr>
              <a:lstStyle/>
              <a:p>
                <a:pPr algn="ctr"/>
                <a:r>
                  <a:rPr lang="en-US" sz="2800" dirty="0">
                    <a:latin typeface="Gill Sans MT" panose="020B0502020104020203" pitchFamily="34" charset="77"/>
                  </a:rPr>
                  <a:t>”</a:t>
                </a:r>
              </a:p>
            </p:txBody>
          </p:sp>
        </p:grpSp>
      </p:grpSp>
      <p:grpSp>
        <p:nvGrpSpPr>
          <p:cNvPr id="16" name="Group 15"/>
          <p:cNvGrpSpPr/>
          <p:nvPr/>
        </p:nvGrpSpPr>
        <p:grpSpPr>
          <a:xfrm>
            <a:off x="535888" y="3780525"/>
            <a:ext cx="4936789" cy="596165"/>
            <a:chOff x="535888" y="3780525"/>
            <a:chExt cx="4936789" cy="596165"/>
          </a:xfrm>
        </p:grpSpPr>
        <p:pic>
          <p:nvPicPr>
            <p:cNvPr id="60" name="Picture 59">
              <a:extLst>
                <a:ext uri="{FF2B5EF4-FFF2-40B4-BE49-F238E27FC236}">
                  <a16:creationId xmlns:a16="http://schemas.microsoft.com/office/drawing/2014/main" id="{B874845C-1385-7544-892D-F73862427EEC}"/>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535888" y="3780525"/>
              <a:ext cx="593505" cy="596165"/>
            </a:xfrm>
            <a:prstGeom prst="rect">
              <a:avLst/>
            </a:prstGeom>
          </p:spPr>
        </p:pic>
        <p:grpSp>
          <p:nvGrpSpPr>
            <p:cNvPr id="7" name="Group 6"/>
            <p:cNvGrpSpPr/>
            <p:nvPr/>
          </p:nvGrpSpPr>
          <p:grpSpPr>
            <a:xfrm>
              <a:off x="2293576" y="3811218"/>
              <a:ext cx="3179101" cy="536054"/>
              <a:chOff x="2496776" y="4178617"/>
              <a:chExt cx="3179101" cy="536054"/>
            </a:xfrm>
          </p:grpSpPr>
          <p:sp>
            <p:nvSpPr>
              <p:cNvPr id="122" name="TextBox 121">
                <a:extLst>
                  <a:ext uri="{FF2B5EF4-FFF2-40B4-BE49-F238E27FC236}">
                    <a16:creationId xmlns:a16="http://schemas.microsoft.com/office/drawing/2014/main" id="{E6904723-E16C-6E46-A98C-82A5DE68BD83}"/>
                  </a:ext>
                </a:extLst>
              </p:cNvPr>
              <p:cNvSpPr txBox="1"/>
              <p:nvPr/>
            </p:nvSpPr>
            <p:spPr>
              <a:xfrm>
                <a:off x="4896496" y="4178617"/>
                <a:ext cx="779381" cy="437043"/>
              </a:xfrm>
              <a:prstGeom prst="rect">
                <a:avLst/>
              </a:prstGeom>
              <a:noFill/>
            </p:spPr>
            <p:txBody>
              <a:bodyPr wrap="none" rtlCol="0">
                <a:spAutoFit/>
              </a:bodyPr>
              <a:lstStyle/>
              <a:p>
                <a:pPr algn="ctr"/>
                <a:r>
                  <a:rPr lang="en-US" sz="2800" dirty="0">
                    <a:latin typeface="Gill Sans MT" panose="020B0502020104020203" pitchFamily="34" charset="77"/>
                  </a:rPr>
                  <a:t>45K</a:t>
                </a:r>
              </a:p>
            </p:txBody>
          </p:sp>
          <p:sp>
            <p:nvSpPr>
              <p:cNvPr id="54" name="TextBox 53">
                <a:extLst>
                  <a:ext uri="{FF2B5EF4-FFF2-40B4-BE49-F238E27FC236}">
                    <a16:creationId xmlns:a16="http://schemas.microsoft.com/office/drawing/2014/main" id="{E6904723-E16C-6E46-A98C-82A5DE68BD83}"/>
                  </a:ext>
                </a:extLst>
              </p:cNvPr>
              <p:cNvSpPr txBox="1"/>
              <p:nvPr/>
            </p:nvSpPr>
            <p:spPr>
              <a:xfrm>
                <a:off x="2496776" y="4277628"/>
                <a:ext cx="338554" cy="437043"/>
              </a:xfrm>
              <a:prstGeom prst="rect">
                <a:avLst/>
              </a:prstGeom>
              <a:noFill/>
            </p:spPr>
            <p:txBody>
              <a:bodyPr wrap="none" rtlCol="0">
                <a:spAutoFit/>
              </a:bodyPr>
              <a:lstStyle/>
              <a:p>
                <a:pPr algn="ctr"/>
                <a:r>
                  <a:rPr lang="en-US" sz="2800" dirty="0">
                    <a:latin typeface="Gill Sans MT" panose="020B0502020104020203" pitchFamily="34" charset="77"/>
                  </a:rPr>
                  <a:t>”</a:t>
                </a:r>
              </a:p>
            </p:txBody>
          </p:sp>
        </p:grpSp>
      </p:grpSp>
      <p:grpSp>
        <p:nvGrpSpPr>
          <p:cNvPr id="17" name="Group 16"/>
          <p:cNvGrpSpPr/>
          <p:nvPr/>
        </p:nvGrpSpPr>
        <p:grpSpPr>
          <a:xfrm>
            <a:off x="367111" y="4487420"/>
            <a:ext cx="5172889" cy="480228"/>
            <a:chOff x="367111" y="4487420"/>
            <a:chExt cx="5172889" cy="480228"/>
          </a:xfrm>
        </p:grpSpPr>
        <p:pic>
          <p:nvPicPr>
            <p:cNvPr id="69" name="Picture 68">
              <a:extLst>
                <a:ext uri="{FF2B5EF4-FFF2-40B4-BE49-F238E27FC236}">
                  <a16:creationId xmlns:a16="http://schemas.microsoft.com/office/drawing/2014/main" id="{7F4D882A-5314-FE40-9294-F0193412B0F7}"/>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67111" y="4487420"/>
              <a:ext cx="924200" cy="462100"/>
            </a:xfrm>
            <a:prstGeom prst="rect">
              <a:avLst/>
            </a:prstGeom>
          </p:spPr>
        </p:pic>
        <p:grpSp>
          <p:nvGrpSpPr>
            <p:cNvPr id="12" name="Group 11"/>
            <p:cNvGrpSpPr/>
            <p:nvPr/>
          </p:nvGrpSpPr>
          <p:grpSpPr>
            <a:xfrm>
              <a:off x="2293576" y="4530604"/>
              <a:ext cx="3246424" cy="437044"/>
              <a:chOff x="2496776" y="4874727"/>
              <a:chExt cx="3246424" cy="437044"/>
            </a:xfrm>
          </p:grpSpPr>
          <p:sp>
            <p:nvSpPr>
              <p:cNvPr id="123" name="TextBox 122">
                <a:extLst>
                  <a:ext uri="{FF2B5EF4-FFF2-40B4-BE49-F238E27FC236}">
                    <a16:creationId xmlns:a16="http://schemas.microsoft.com/office/drawing/2014/main" id="{E6904723-E16C-6E46-A98C-82A5DE68BD83}"/>
                  </a:ext>
                </a:extLst>
              </p:cNvPr>
              <p:cNvSpPr txBox="1"/>
              <p:nvPr/>
            </p:nvSpPr>
            <p:spPr>
              <a:xfrm>
                <a:off x="4784283" y="4874727"/>
                <a:ext cx="958917" cy="437043"/>
              </a:xfrm>
              <a:prstGeom prst="rect">
                <a:avLst/>
              </a:prstGeom>
              <a:noFill/>
            </p:spPr>
            <p:txBody>
              <a:bodyPr wrap="none" rtlCol="0">
                <a:spAutoFit/>
              </a:bodyPr>
              <a:lstStyle/>
              <a:p>
                <a:pPr algn="ctr"/>
                <a:r>
                  <a:rPr lang="en-US" sz="2800" dirty="0">
                    <a:latin typeface="Gill Sans MT" panose="020B0502020104020203" pitchFamily="34" charset="77"/>
                  </a:rPr>
                  <a:t>150K</a:t>
                </a:r>
              </a:p>
            </p:txBody>
          </p:sp>
          <p:sp>
            <p:nvSpPr>
              <p:cNvPr id="55" name="TextBox 54">
                <a:extLst>
                  <a:ext uri="{FF2B5EF4-FFF2-40B4-BE49-F238E27FC236}">
                    <a16:creationId xmlns:a16="http://schemas.microsoft.com/office/drawing/2014/main" id="{E6904723-E16C-6E46-A98C-82A5DE68BD83}"/>
                  </a:ext>
                </a:extLst>
              </p:cNvPr>
              <p:cNvSpPr txBox="1"/>
              <p:nvPr/>
            </p:nvSpPr>
            <p:spPr>
              <a:xfrm>
                <a:off x="2496776" y="4874728"/>
                <a:ext cx="338554" cy="437043"/>
              </a:xfrm>
              <a:prstGeom prst="rect">
                <a:avLst/>
              </a:prstGeom>
              <a:noFill/>
            </p:spPr>
            <p:txBody>
              <a:bodyPr wrap="none" rtlCol="0">
                <a:spAutoFit/>
              </a:bodyPr>
              <a:lstStyle/>
              <a:p>
                <a:pPr algn="ctr"/>
                <a:r>
                  <a:rPr lang="en-US" sz="2800" dirty="0">
                    <a:latin typeface="Gill Sans MT" panose="020B0502020104020203" pitchFamily="34" charset="77"/>
                  </a:rPr>
                  <a:t>”</a:t>
                </a:r>
              </a:p>
            </p:txBody>
          </p:sp>
        </p:grpSp>
      </p:grpSp>
      <p:grpSp>
        <p:nvGrpSpPr>
          <p:cNvPr id="18" name="Group 17"/>
          <p:cNvGrpSpPr/>
          <p:nvPr/>
        </p:nvGrpSpPr>
        <p:grpSpPr>
          <a:xfrm>
            <a:off x="659154" y="5029706"/>
            <a:ext cx="4804060" cy="595691"/>
            <a:chOff x="659154" y="5029706"/>
            <a:chExt cx="4804060" cy="595691"/>
          </a:xfrm>
        </p:grpSpPr>
        <p:pic>
          <p:nvPicPr>
            <p:cNvPr id="71" name="Picture 70"/>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659154" y="5029706"/>
              <a:ext cx="340114" cy="462554"/>
            </a:xfrm>
            <a:prstGeom prst="rect">
              <a:avLst/>
            </a:prstGeom>
          </p:spPr>
        </p:pic>
        <p:grpSp>
          <p:nvGrpSpPr>
            <p:cNvPr id="10" name="Group 9"/>
            <p:cNvGrpSpPr/>
            <p:nvPr/>
          </p:nvGrpSpPr>
          <p:grpSpPr>
            <a:xfrm>
              <a:off x="2293576" y="5183485"/>
              <a:ext cx="3169638" cy="441912"/>
              <a:chOff x="2496776" y="5348827"/>
              <a:chExt cx="3169638" cy="441912"/>
            </a:xfrm>
          </p:grpSpPr>
          <p:sp>
            <p:nvSpPr>
              <p:cNvPr id="124" name="TextBox 123">
                <a:extLst>
                  <a:ext uri="{FF2B5EF4-FFF2-40B4-BE49-F238E27FC236}">
                    <a16:creationId xmlns:a16="http://schemas.microsoft.com/office/drawing/2014/main" id="{E6904723-E16C-6E46-A98C-82A5DE68BD83}"/>
                  </a:ext>
                </a:extLst>
              </p:cNvPr>
              <p:cNvSpPr txBox="1"/>
              <p:nvPr/>
            </p:nvSpPr>
            <p:spPr>
              <a:xfrm>
                <a:off x="4887033" y="5348827"/>
                <a:ext cx="779381" cy="437043"/>
              </a:xfrm>
              <a:prstGeom prst="rect">
                <a:avLst/>
              </a:prstGeom>
              <a:noFill/>
            </p:spPr>
            <p:txBody>
              <a:bodyPr wrap="none" rtlCol="0">
                <a:spAutoFit/>
              </a:bodyPr>
              <a:lstStyle/>
              <a:p>
                <a:pPr algn="ctr"/>
                <a:r>
                  <a:rPr lang="en-US" sz="2800" dirty="0">
                    <a:latin typeface="Gill Sans MT" panose="020B0502020104020203" pitchFamily="34" charset="77"/>
                  </a:rPr>
                  <a:t>20K</a:t>
                </a:r>
              </a:p>
            </p:txBody>
          </p:sp>
          <p:sp>
            <p:nvSpPr>
              <p:cNvPr id="58" name="TextBox 57">
                <a:extLst>
                  <a:ext uri="{FF2B5EF4-FFF2-40B4-BE49-F238E27FC236}">
                    <a16:creationId xmlns:a16="http://schemas.microsoft.com/office/drawing/2014/main" id="{E6904723-E16C-6E46-A98C-82A5DE68BD83}"/>
                  </a:ext>
                </a:extLst>
              </p:cNvPr>
              <p:cNvSpPr txBox="1"/>
              <p:nvPr/>
            </p:nvSpPr>
            <p:spPr>
              <a:xfrm>
                <a:off x="2496776" y="5353696"/>
                <a:ext cx="338554" cy="437043"/>
              </a:xfrm>
              <a:prstGeom prst="rect">
                <a:avLst/>
              </a:prstGeom>
              <a:noFill/>
            </p:spPr>
            <p:txBody>
              <a:bodyPr wrap="none" rtlCol="0">
                <a:spAutoFit/>
              </a:bodyPr>
              <a:lstStyle/>
              <a:p>
                <a:pPr algn="ctr"/>
                <a:r>
                  <a:rPr lang="en-US" sz="2800" dirty="0">
                    <a:latin typeface="Gill Sans MT" panose="020B0502020104020203" pitchFamily="34" charset="77"/>
                  </a:rPr>
                  <a:t>”</a:t>
                </a:r>
              </a:p>
            </p:txBody>
          </p:sp>
        </p:grpSp>
      </p:grpSp>
      <p:sp>
        <p:nvSpPr>
          <p:cNvPr id="22" name="Right Brace 21"/>
          <p:cNvSpPr/>
          <p:nvPr/>
        </p:nvSpPr>
        <p:spPr bwMode="auto">
          <a:xfrm>
            <a:off x="5550170" y="1927182"/>
            <a:ext cx="485664" cy="4672968"/>
          </a:xfrm>
          <a:prstGeom prst="rightBrace">
            <a:avLst/>
          </a:prstGeom>
          <a:noFill/>
          <a:ln w="76200" cap="flat" cmpd="sng" algn="ctr">
            <a:solidFill>
              <a:schemeClr val="accent3"/>
            </a:solidFill>
            <a:prstDash val="solid"/>
            <a:round/>
            <a:headEnd type="none" w="med" len="med"/>
            <a:tailEnd type="none" w="med" len="med"/>
          </a:ln>
          <a:effectLst/>
        </p:spPr>
        <p:txBody>
          <a:bodyPr rtlCol="0" anchor="ctr"/>
          <a:lstStyle/>
          <a:p>
            <a:pPr algn="ctr"/>
            <a:endParaRPr lang="en-US"/>
          </a:p>
        </p:txBody>
      </p:sp>
    </p:spTree>
    <p:extLst>
      <p:ext uri="{BB962C8B-B14F-4D97-AF65-F5344CB8AC3E}">
        <p14:creationId xmlns:p14="http://schemas.microsoft.com/office/powerpoint/2010/main" val="378902761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410C14-CFB3-E042-97FE-5BD302E53B20}"/>
              </a:ext>
            </a:extLst>
          </p:cNvPr>
          <p:cNvSpPr>
            <a:spLocks noGrp="1"/>
          </p:cNvSpPr>
          <p:nvPr>
            <p:ph type="title"/>
          </p:nvPr>
        </p:nvSpPr>
        <p:spPr/>
        <p:txBody>
          <a:bodyPr/>
          <a:lstStyle/>
          <a:p>
            <a:r>
              <a:rPr lang="en-US" dirty="0"/>
              <a:t>“Complex” regex re-use by module</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3000" y="1110514"/>
            <a:ext cx="7290349" cy="5495237"/>
          </a:xfrm>
          <a:prstGeom prst="rect">
            <a:avLst/>
          </a:prstGeom>
        </p:spPr>
      </p:pic>
      <p:grpSp>
        <p:nvGrpSpPr>
          <p:cNvPr id="6" name="All Dups"/>
          <p:cNvGrpSpPr/>
          <p:nvPr/>
        </p:nvGrpSpPr>
        <p:grpSpPr>
          <a:xfrm>
            <a:off x="1776609" y="1545819"/>
            <a:ext cx="5613079" cy="3972112"/>
            <a:chOff x="1776609" y="1545819"/>
            <a:chExt cx="5613079" cy="3972112"/>
          </a:xfrm>
        </p:grpSpPr>
        <p:sp>
          <p:nvSpPr>
            <p:cNvPr id="37" name="Rectangle 36"/>
            <p:cNvSpPr/>
            <p:nvPr/>
          </p:nvSpPr>
          <p:spPr bwMode="auto">
            <a:xfrm>
              <a:off x="1776609" y="1545819"/>
              <a:ext cx="223579" cy="3972112"/>
            </a:xfrm>
            <a:prstGeom prst="rect">
              <a:avLst/>
            </a:prstGeom>
            <a:no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40" name="Rectangle 39"/>
            <p:cNvSpPr/>
            <p:nvPr/>
          </p:nvSpPr>
          <p:spPr bwMode="auto">
            <a:xfrm>
              <a:off x="2561207" y="4728234"/>
              <a:ext cx="197399" cy="789697"/>
            </a:xfrm>
            <a:prstGeom prst="rect">
              <a:avLst/>
            </a:prstGeom>
            <a:no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41" name="Rectangle 40"/>
            <p:cNvSpPr/>
            <p:nvPr/>
          </p:nvSpPr>
          <p:spPr bwMode="auto">
            <a:xfrm>
              <a:off x="3321648" y="3922755"/>
              <a:ext cx="257124" cy="1595175"/>
            </a:xfrm>
            <a:prstGeom prst="rect">
              <a:avLst/>
            </a:prstGeom>
            <a:no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42" name="Rectangle 41"/>
            <p:cNvSpPr/>
            <p:nvPr/>
          </p:nvSpPr>
          <p:spPr bwMode="auto">
            <a:xfrm>
              <a:off x="4074006" y="3427266"/>
              <a:ext cx="261511" cy="2090664"/>
            </a:xfrm>
            <a:prstGeom prst="rect">
              <a:avLst/>
            </a:prstGeom>
            <a:no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43" name="Rectangle 42"/>
            <p:cNvSpPr/>
            <p:nvPr/>
          </p:nvSpPr>
          <p:spPr bwMode="auto">
            <a:xfrm>
              <a:off x="4846517" y="3158590"/>
              <a:ext cx="214216" cy="2359340"/>
            </a:xfrm>
            <a:prstGeom prst="rect">
              <a:avLst/>
            </a:prstGeom>
            <a:no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44" name="Rectangle 43"/>
            <p:cNvSpPr/>
            <p:nvPr/>
          </p:nvSpPr>
          <p:spPr bwMode="auto">
            <a:xfrm>
              <a:off x="5592291" y="4507787"/>
              <a:ext cx="294217" cy="1010143"/>
            </a:xfrm>
            <a:prstGeom prst="rect">
              <a:avLst/>
            </a:prstGeom>
            <a:no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45" name="Rectangle 44"/>
            <p:cNvSpPr/>
            <p:nvPr/>
          </p:nvSpPr>
          <p:spPr bwMode="auto">
            <a:xfrm>
              <a:off x="6377803" y="2096815"/>
              <a:ext cx="217266" cy="3421116"/>
            </a:xfrm>
            <a:prstGeom prst="rect">
              <a:avLst/>
            </a:prstGeom>
            <a:no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46" name="Rectangle 45"/>
            <p:cNvSpPr/>
            <p:nvPr/>
          </p:nvSpPr>
          <p:spPr bwMode="auto">
            <a:xfrm>
              <a:off x="7117896" y="5365885"/>
              <a:ext cx="271792" cy="152045"/>
            </a:xfrm>
            <a:prstGeom prst="rect">
              <a:avLst/>
            </a:prstGeom>
            <a:no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grpSp>
        <p:nvGrpSpPr>
          <p:cNvPr id="7" name="Inter-lang"/>
          <p:cNvGrpSpPr/>
          <p:nvPr/>
        </p:nvGrpSpPr>
        <p:grpSpPr>
          <a:xfrm>
            <a:off x="2091501" y="3610302"/>
            <a:ext cx="5572320" cy="1932893"/>
            <a:chOff x="2091501" y="3610302"/>
            <a:chExt cx="5572320" cy="1932893"/>
          </a:xfrm>
        </p:grpSpPr>
        <p:sp>
          <p:nvSpPr>
            <p:cNvPr id="34" name="Rectangle 33"/>
            <p:cNvSpPr/>
            <p:nvPr/>
          </p:nvSpPr>
          <p:spPr bwMode="auto">
            <a:xfrm>
              <a:off x="2091501" y="3610302"/>
              <a:ext cx="211096" cy="1907628"/>
            </a:xfrm>
            <a:prstGeom prst="rect">
              <a:avLst/>
            </a:prstGeom>
            <a:no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48" name="Rectangle 47"/>
            <p:cNvSpPr/>
            <p:nvPr/>
          </p:nvSpPr>
          <p:spPr bwMode="auto">
            <a:xfrm>
              <a:off x="2889562" y="5153025"/>
              <a:ext cx="177024" cy="364906"/>
            </a:xfrm>
            <a:prstGeom prst="rect">
              <a:avLst/>
            </a:prstGeom>
            <a:no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49" name="Rectangle 48"/>
            <p:cNvSpPr/>
            <p:nvPr/>
          </p:nvSpPr>
          <p:spPr bwMode="auto">
            <a:xfrm>
              <a:off x="3571171" y="4800600"/>
              <a:ext cx="286629" cy="717330"/>
            </a:xfrm>
            <a:prstGeom prst="rect">
              <a:avLst/>
            </a:prstGeom>
            <a:no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51" name="Rectangle 50"/>
            <p:cNvSpPr/>
            <p:nvPr/>
          </p:nvSpPr>
          <p:spPr bwMode="auto">
            <a:xfrm>
              <a:off x="4358674" y="4876800"/>
              <a:ext cx="284822" cy="641129"/>
            </a:xfrm>
            <a:prstGeom prst="rect">
              <a:avLst/>
            </a:prstGeom>
            <a:no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52" name="Rectangle 51"/>
            <p:cNvSpPr/>
            <p:nvPr/>
          </p:nvSpPr>
          <p:spPr bwMode="auto">
            <a:xfrm>
              <a:off x="5133814" y="4507786"/>
              <a:ext cx="245748" cy="1010143"/>
            </a:xfrm>
            <a:prstGeom prst="rect">
              <a:avLst/>
            </a:prstGeom>
            <a:no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53" name="Rectangle 52"/>
            <p:cNvSpPr/>
            <p:nvPr/>
          </p:nvSpPr>
          <p:spPr bwMode="auto">
            <a:xfrm>
              <a:off x="5946590" y="5041900"/>
              <a:ext cx="192213" cy="476030"/>
            </a:xfrm>
            <a:prstGeom prst="rect">
              <a:avLst/>
            </a:prstGeom>
            <a:no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54" name="Rectangle 53"/>
            <p:cNvSpPr/>
            <p:nvPr/>
          </p:nvSpPr>
          <p:spPr bwMode="auto">
            <a:xfrm>
              <a:off x="6666813" y="4728233"/>
              <a:ext cx="211623" cy="789695"/>
            </a:xfrm>
            <a:prstGeom prst="rect">
              <a:avLst/>
            </a:prstGeom>
            <a:no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55" name="Rectangle 54"/>
            <p:cNvSpPr/>
            <p:nvPr/>
          </p:nvSpPr>
          <p:spPr bwMode="auto">
            <a:xfrm>
              <a:off x="7392029" y="5422900"/>
              <a:ext cx="271792" cy="120295"/>
            </a:xfrm>
            <a:prstGeom prst="rect">
              <a:avLst/>
            </a:prstGeom>
            <a:no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grpSp>
        <p:nvGrpSpPr>
          <p:cNvPr id="8" name="Internet dups"/>
          <p:cNvGrpSpPr/>
          <p:nvPr/>
        </p:nvGrpSpPr>
        <p:grpSpPr>
          <a:xfrm>
            <a:off x="2290999" y="3781425"/>
            <a:ext cx="5505214" cy="1777781"/>
            <a:chOff x="2290999" y="3781425"/>
            <a:chExt cx="5505214" cy="1777781"/>
          </a:xfrm>
        </p:grpSpPr>
        <p:sp>
          <p:nvSpPr>
            <p:cNvPr id="56" name="Rectangle 55"/>
            <p:cNvSpPr/>
            <p:nvPr/>
          </p:nvSpPr>
          <p:spPr bwMode="auto">
            <a:xfrm>
              <a:off x="2290999" y="3781425"/>
              <a:ext cx="213773" cy="1761770"/>
            </a:xfrm>
            <a:prstGeom prst="rect">
              <a:avLst/>
            </a:prstGeom>
            <a:no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57" name="Rectangle 56"/>
            <p:cNvSpPr/>
            <p:nvPr/>
          </p:nvSpPr>
          <p:spPr bwMode="auto">
            <a:xfrm>
              <a:off x="3049818" y="5291138"/>
              <a:ext cx="177024" cy="268068"/>
            </a:xfrm>
            <a:prstGeom prst="rect">
              <a:avLst/>
            </a:prstGeom>
            <a:no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58" name="Rectangle 57"/>
            <p:cNvSpPr/>
            <p:nvPr/>
          </p:nvSpPr>
          <p:spPr bwMode="auto">
            <a:xfrm>
              <a:off x="3791790" y="5041899"/>
              <a:ext cx="233261" cy="501295"/>
            </a:xfrm>
            <a:prstGeom prst="rect">
              <a:avLst/>
            </a:prstGeom>
            <a:no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59" name="Rectangle 58"/>
            <p:cNvSpPr/>
            <p:nvPr/>
          </p:nvSpPr>
          <p:spPr bwMode="auto">
            <a:xfrm>
              <a:off x="4548742" y="5091113"/>
              <a:ext cx="221575" cy="452081"/>
            </a:xfrm>
            <a:prstGeom prst="rect">
              <a:avLst/>
            </a:prstGeom>
            <a:no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60" name="Rectangle 59"/>
            <p:cNvSpPr/>
            <p:nvPr/>
          </p:nvSpPr>
          <p:spPr bwMode="auto">
            <a:xfrm>
              <a:off x="5329111" y="4869577"/>
              <a:ext cx="211084" cy="664092"/>
            </a:xfrm>
            <a:prstGeom prst="rect">
              <a:avLst/>
            </a:prstGeom>
            <a:no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61" name="Rectangle 60"/>
            <p:cNvSpPr/>
            <p:nvPr/>
          </p:nvSpPr>
          <p:spPr bwMode="auto">
            <a:xfrm>
              <a:off x="6096524" y="5291138"/>
              <a:ext cx="192213" cy="268068"/>
            </a:xfrm>
            <a:prstGeom prst="rect">
              <a:avLst/>
            </a:prstGeom>
            <a:no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62" name="Rectangle 61"/>
            <p:cNvSpPr/>
            <p:nvPr/>
          </p:nvSpPr>
          <p:spPr bwMode="auto">
            <a:xfrm>
              <a:off x="6844368" y="5091113"/>
              <a:ext cx="211623" cy="431577"/>
            </a:xfrm>
            <a:prstGeom prst="rect">
              <a:avLst/>
            </a:prstGeom>
            <a:no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63" name="Rectangle 62"/>
            <p:cNvSpPr/>
            <p:nvPr/>
          </p:nvSpPr>
          <p:spPr bwMode="auto">
            <a:xfrm>
              <a:off x="7569584" y="5472113"/>
              <a:ext cx="226629" cy="61556"/>
            </a:xfrm>
            <a:prstGeom prst="rect">
              <a:avLst/>
            </a:prstGeom>
            <a:no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36083994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0DFB8-29BB-E143-A81B-52222AA45A37}"/>
              </a:ext>
            </a:extLst>
          </p:cNvPr>
          <p:cNvSpPr>
            <a:spLocks noGrp="1"/>
          </p:cNvSpPr>
          <p:nvPr>
            <p:ph type="title"/>
          </p:nvPr>
        </p:nvSpPr>
        <p:spPr/>
        <p:txBody>
          <a:bodyPr/>
          <a:lstStyle/>
          <a:p>
            <a:r>
              <a:rPr lang="en-US" i="1" dirty="0"/>
              <a:t>(Empirical) Portability</a:t>
            </a:r>
            <a:br>
              <a:rPr lang="en-US" dirty="0"/>
            </a:br>
            <a:br>
              <a:rPr lang="en-US" dirty="0"/>
            </a:br>
            <a:r>
              <a:rPr lang="en-US" dirty="0"/>
              <a:t>Semantic + Performance Differences </a:t>
            </a:r>
            <a:endParaRPr lang="en-US" sz="4400" dirty="0"/>
          </a:p>
        </p:txBody>
      </p:sp>
    </p:spTree>
    <p:extLst>
      <p:ext uri="{BB962C8B-B14F-4D97-AF65-F5344CB8AC3E}">
        <p14:creationId xmlns:p14="http://schemas.microsoft.com/office/powerpoint/2010/main" val="262717684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What-if experiments using regex testers</a:t>
            </a:r>
          </a:p>
        </p:txBody>
      </p:sp>
      <p:sp>
        <p:nvSpPr>
          <p:cNvPr id="4" name="TextBox 3"/>
          <p:cNvSpPr txBox="1"/>
          <p:nvPr/>
        </p:nvSpPr>
        <p:spPr>
          <a:xfrm>
            <a:off x="2295585" y="1361897"/>
            <a:ext cx="4200061" cy="4164217"/>
          </a:xfrm>
          <a:prstGeom prst="rect">
            <a:avLst/>
          </a:prstGeom>
          <a:noFill/>
          <a:ln w="28575">
            <a:solidFill>
              <a:schemeClr val="accent3"/>
            </a:solidFill>
          </a:ln>
        </p:spPr>
        <p:txBody>
          <a:bodyPr wrap="none" rtlCol="0">
            <a:spAutoFit/>
          </a:bodyPr>
          <a:lstStyle/>
          <a:p>
            <a:r>
              <a:rPr lang="en-US" sz="3000" dirty="0">
                <a:latin typeface="Calibri" panose="020F0502020204030204" pitchFamily="34" charset="0"/>
              </a:rPr>
              <a:t>match regex against input</a:t>
            </a:r>
          </a:p>
          <a:p>
            <a:endParaRPr lang="en-US" sz="3000" dirty="0">
              <a:latin typeface="Calibri" panose="020F0502020204030204" pitchFamily="34" charset="0"/>
            </a:endParaRPr>
          </a:p>
          <a:p>
            <a:r>
              <a:rPr lang="en-US" sz="3000" dirty="0">
                <a:latin typeface="Calibri" panose="020F0502020204030204" pitchFamily="34" charset="0"/>
              </a:rPr>
              <a:t>if match:</a:t>
            </a:r>
          </a:p>
          <a:p>
            <a:r>
              <a:rPr lang="en-US" sz="3000" dirty="0">
                <a:latin typeface="Calibri" panose="020F0502020204030204" pitchFamily="34" charset="0"/>
              </a:rPr>
              <a:t>  emit matched substring</a:t>
            </a:r>
          </a:p>
          <a:p>
            <a:r>
              <a:rPr lang="en-US" sz="3000" dirty="0">
                <a:latin typeface="Calibri" panose="020F0502020204030204" pitchFamily="34" charset="0"/>
              </a:rPr>
              <a:t>  emit capture groups</a:t>
            </a:r>
          </a:p>
          <a:p>
            <a:endParaRPr lang="en-US" sz="3000" dirty="0">
              <a:latin typeface="Calibri" panose="020F0502020204030204" pitchFamily="34" charset="0"/>
            </a:endParaRPr>
          </a:p>
          <a:p>
            <a:r>
              <a:rPr lang="en-US" sz="3000" dirty="0">
                <a:latin typeface="Calibri" panose="020F0502020204030204" pitchFamily="34" charset="0"/>
              </a:rPr>
              <a:t>else:</a:t>
            </a:r>
          </a:p>
          <a:p>
            <a:r>
              <a:rPr lang="en-US" sz="3000" dirty="0">
                <a:latin typeface="Calibri" panose="020F0502020204030204" pitchFamily="34" charset="0"/>
              </a:rPr>
              <a:t>   report “no match”</a:t>
            </a:r>
          </a:p>
          <a:p>
            <a:endParaRPr lang="en-US" sz="3000" dirty="0">
              <a:latin typeface="Calibri" panose="020F0502020204030204" pitchFamily="34" charset="0"/>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9189" y="1987693"/>
            <a:ext cx="559326" cy="869419"/>
          </a:xfrm>
          <a:prstGeom prst="rect">
            <a:avLst/>
          </a:prstGeom>
        </p:spPr>
      </p:pic>
      <p:pic>
        <p:nvPicPr>
          <p:cNvPr id="7" name="Picture 6">
            <a:extLst>
              <a:ext uri="{FF2B5EF4-FFF2-40B4-BE49-F238E27FC236}">
                <a16:creationId xmlns:a16="http://schemas.microsoft.com/office/drawing/2014/main" id="{B874845C-1385-7544-892D-F73862427EE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067141" y="1987693"/>
            <a:ext cx="691241" cy="694340"/>
          </a:xfrm>
          <a:prstGeom prst="rect">
            <a:avLst/>
          </a:prstGeom>
        </p:spPr>
      </p:pic>
      <p:pic>
        <p:nvPicPr>
          <p:cNvPr id="8" name="Picture 7">
            <a:extLst>
              <a:ext uri="{FF2B5EF4-FFF2-40B4-BE49-F238E27FC236}">
                <a16:creationId xmlns:a16="http://schemas.microsoft.com/office/drawing/2014/main" id="{500DDC8D-E1A8-674B-992F-C52F058121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92297" y="3183469"/>
            <a:ext cx="1296465" cy="484014"/>
          </a:xfrm>
          <a:prstGeom prst="rect">
            <a:avLst/>
          </a:prstGeom>
        </p:spPr>
      </p:pic>
      <p:grpSp>
        <p:nvGrpSpPr>
          <p:cNvPr id="9" name="Group 8"/>
          <p:cNvGrpSpPr/>
          <p:nvPr/>
        </p:nvGrpSpPr>
        <p:grpSpPr>
          <a:xfrm>
            <a:off x="286851" y="2117337"/>
            <a:ext cx="1194099" cy="610130"/>
            <a:chOff x="1733385" y="3911255"/>
            <a:chExt cx="1194099" cy="610130"/>
          </a:xfrm>
        </p:grpSpPr>
        <p:pic>
          <p:nvPicPr>
            <p:cNvPr id="10" name="Picture 2" descr="Image result for typescript logo">
              <a:extLst>
                <a:ext uri="{FF2B5EF4-FFF2-40B4-BE49-F238E27FC236}">
                  <a16:creationId xmlns:a16="http://schemas.microsoft.com/office/drawing/2014/main" id="{553017D3-50E8-DE4B-A011-5EAE0F43949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343515" y="3911255"/>
              <a:ext cx="583969" cy="5839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03BFA91-6173-5447-ACF9-12268B8F25D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33385" y="3911255"/>
              <a:ext cx="610130" cy="610130"/>
            </a:xfrm>
            <a:prstGeom prst="rect">
              <a:avLst/>
            </a:prstGeom>
          </p:spPr>
        </p:pic>
      </p:grpSp>
      <p:pic>
        <p:nvPicPr>
          <p:cNvPr id="12" name="Picture 11">
            <a:extLst>
              <a:ext uri="{FF2B5EF4-FFF2-40B4-BE49-F238E27FC236}">
                <a16:creationId xmlns:a16="http://schemas.microsoft.com/office/drawing/2014/main" id="{B09D36B4-1AFF-5143-8416-8DFF84B9461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692297" y="2117337"/>
            <a:ext cx="1100174" cy="594094"/>
          </a:xfrm>
          <a:prstGeom prst="rect">
            <a:avLst/>
          </a:prstGeom>
        </p:spPr>
      </p:pic>
      <p:pic>
        <p:nvPicPr>
          <p:cNvPr id="13" name="Picture 12">
            <a:extLst>
              <a:ext uri="{FF2B5EF4-FFF2-40B4-BE49-F238E27FC236}">
                <a16:creationId xmlns:a16="http://schemas.microsoft.com/office/drawing/2014/main" id="{7F4D882A-5314-FE40-9294-F0193412B0F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86851" y="3075027"/>
            <a:ext cx="1184912" cy="592456"/>
          </a:xfrm>
          <a:prstGeom prst="rect">
            <a:avLst/>
          </a:prstGeom>
        </p:spPr>
      </p:pic>
      <p:pic>
        <p:nvPicPr>
          <p:cNvPr id="14" name="Picture 13">
            <a:extLst>
              <a:ext uri="{FF2B5EF4-FFF2-40B4-BE49-F238E27FC236}">
                <a16:creationId xmlns:a16="http://schemas.microsoft.com/office/drawing/2014/main" id="{D143E208-5FBD-5940-A776-89342FAA1DD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137719" y="3168158"/>
            <a:ext cx="620663" cy="620663"/>
          </a:xfrm>
          <a:prstGeom prst="rect">
            <a:avLst/>
          </a:prstGeom>
        </p:spPr>
      </p:pic>
      <p:pic>
        <p:nvPicPr>
          <p:cNvPr id="15" name="Picture 14"/>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622400" y="2972114"/>
            <a:ext cx="524228" cy="712949"/>
          </a:xfrm>
          <a:prstGeom prst="rect">
            <a:avLst/>
          </a:prstGeom>
        </p:spPr>
      </p:pic>
      <p:sp>
        <p:nvSpPr>
          <p:cNvPr id="5" name="TextBox 4"/>
          <p:cNvSpPr txBox="1"/>
          <p:nvPr/>
        </p:nvSpPr>
        <p:spPr>
          <a:xfrm>
            <a:off x="171019" y="5101677"/>
            <a:ext cx="1553630" cy="1133837"/>
          </a:xfrm>
          <a:prstGeom prst="rect">
            <a:avLst/>
          </a:prstGeom>
          <a:noFill/>
        </p:spPr>
        <p:txBody>
          <a:bodyPr wrap="none" rtlCol="0">
            <a:spAutoFit/>
          </a:bodyPr>
          <a:lstStyle/>
          <a:p>
            <a:pPr algn="ctr"/>
            <a:r>
              <a:rPr lang="en-US" sz="2400" dirty="0">
                <a:latin typeface="Calibri" panose="020F0502020204030204" pitchFamily="34" charset="0"/>
              </a:rPr>
              <a:t>/(\d+).\d+/</a:t>
            </a:r>
          </a:p>
          <a:p>
            <a:pPr algn="ctr"/>
            <a:r>
              <a:rPr lang="en-US" sz="2400" dirty="0">
                <a:latin typeface="Calibri" panose="020F0502020204030204" pitchFamily="34" charset="0"/>
              </a:rPr>
              <a:t>&amp;</a:t>
            </a:r>
          </a:p>
          <a:p>
            <a:pPr algn="ctr"/>
            <a:r>
              <a:rPr lang="en-US" sz="2400" dirty="0">
                <a:latin typeface="Calibri" panose="020F0502020204030204" pitchFamily="34" charset="0"/>
              </a:rPr>
              <a:t>3.14</a:t>
            </a:r>
          </a:p>
        </p:txBody>
      </p:sp>
      <p:sp>
        <p:nvSpPr>
          <p:cNvPr id="16" name="TextBox 15"/>
          <p:cNvSpPr txBox="1"/>
          <p:nvPr/>
        </p:nvSpPr>
        <p:spPr>
          <a:xfrm>
            <a:off x="6738352" y="5109052"/>
            <a:ext cx="2475229" cy="1126462"/>
          </a:xfrm>
          <a:prstGeom prst="rect">
            <a:avLst/>
          </a:prstGeom>
          <a:noFill/>
        </p:spPr>
        <p:txBody>
          <a:bodyPr wrap="none" rtlCol="0">
            <a:spAutoFit/>
          </a:bodyPr>
          <a:lstStyle/>
          <a:p>
            <a:pPr algn="ctr"/>
            <a:r>
              <a:rPr lang="en-US" sz="2400" b="1" dirty="0">
                <a:latin typeface="Calibri" panose="020F0502020204030204" pitchFamily="34" charset="0"/>
              </a:rPr>
              <a:t>Match</a:t>
            </a:r>
          </a:p>
          <a:p>
            <a:r>
              <a:rPr lang="en-US" sz="2400" dirty="0">
                <a:latin typeface="Calibri" panose="020F0502020204030204" pitchFamily="34" charset="0"/>
              </a:rPr>
              <a:t>  substring   “3.14”</a:t>
            </a:r>
          </a:p>
          <a:p>
            <a:r>
              <a:rPr lang="en-US" sz="2400" dirty="0">
                <a:latin typeface="Calibri" panose="020F0502020204030204" pitchFamily="34" charset="0"/>
              </a:rPr>
              <a:t>  capture     “3”</a:t>
            </a:r>
          </a:p>
        </p:txBody>
      </p:sp>
      <p:cxnSp>
        <p:nvCxnSpPr>
          <p:cNvPr id="18" name="Straight Arrow Connector 17"/>
          <p:cNvCxnSpPr>
            <a:stCxn id="5" idx="0"/>
          </p:cNvCxnSpPr>
          <p:nvPr/>
        </p:nvCxnSpPr>
        <p:spPr bwMode="auto">
          <a:xfrm flipV="1">
            <a:off x="947834" y="4050614"/>
            <a:ext cx="1151100" cy="1051063"/>
          </a:xfrm>
          <a:prstGeom prst="straightConnector1">
            <a:avLst/>
          </a:prstGeom>
          <a:noFill/>
          <a:ln w="57150" cap="flat" cmpd="sng" algn="ctr">
            <a:solidFill>
              <a:schemeClr val="accent3"/>
            </a:solidFill>
            <a:prstDash val="solid"/>
            <a:round/>
            <a:headEnd type="none" w="med" len="med"/>
            <a:tailEnd type="triangle"/>
          </a:ln>
          <a:effectLst/>
        </p:spPr>
      </p:cxnSp>
      <p:cxnSp>
        <p:nvCxnSpPr>
          <p:cNvPr id="19" name="Straight Arrow Connector 18"/>
          <p:cNvCxnSpPr>
            <a:endCxn id="16" idx="0"/>
          </p:cNvCxnSpPr>
          <p:nvPr/>
        </p:nvCxnSpPr>
        <p:spPr bwMode="auto">
          <a:xfrm>
            <a:off x="6738352" y="4139521"/>
            <a:ext cx="1237615" cy="969531"/>
          </a:xfrm>
          <a:prstGeom prst="straightConnector1">
            <a:avLst/>
          </a:prstGeom>
          <a:noFill/>
          <a:ln w="57150" cap="flat" cmpd="sng" algn="ctr">
            <a:solidFill>
              <a:schemeClr val="accent3"/>
            </a:solidFill>
            <a:prstDash val="solid"/>
            <a:round/>
            <a:headEnd type="none" w="med" len="med"/>
            <a:tailEnd type="triangle"/>
          </a:ln>
          <a:effectLst/>
        </p:spPr>
      </p:cxnSp>
    </p:spTree>
    <p:extLst>
      <p:ext uri="{BB962C8B-B14F-4D97-AF65-F5344CB8AC3E}">
        <p14:creationId xmlns:p14="http://schemas.microsoft.com/office/powerpoint/2010/main" val="13233867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Semantics: Methodology</a:t>
            </a:r>
          </a:p>
        </p:txBody>
      </p:sp>
      <p:grpSp>
        <p:nvGrpSpPr>
          <p:cNvPr id="32" name="Input generation"/>
          <p:cNvGrpSpPr/>
          <p:nvPr/>
        </p:nvGrpSpPr>
        <p:grpSpPr>
          <a:xfrm>
            <a:off x="1394296" y="996384"/>
            <a:ext cx="8054939" cy="1026885"/>
            <a:chOff x="1394296" y="996384"/>
            <a:chExt cx="8054939" cy="1026885"/>
          </a:xfrm>
        </p:grpSpPr>
        <p:sp>
          <p:nvSpPr>
            <p:cNvPr id="5" name="TextBox 4"/>
            <p:cNvSpPr txBox="1"/>
            <p:nvPr/>
          </p:nvSpPr>
          <p:spPr>
            <a:xfrm>
              <a:off x="2820627" y="1527108"/>
              <a:ext cx="2956900" cy="496161"/>
            </a:xfrm>
            <a:prstGeom prst="rect">
              <a:avLst/>
            </a:prstGeom>
            <a:noFill/>
            <a:ln w="28575">
              <a:solidFill>
                <a:schemeClr val="accent1"/>
              </a:solidFill>
            </a:ln>
          </p:spPr>
          <p:txBody>
            <a:bodyPr wrap="none" rtlCol="0">
              <a:spAutoFit/>
            </a:bodyPr>
            <a:lstStyle/>
            <a:p>
              <a:r>
                <a:rPr lang="en-US" sz="3200" dirty="0">
                  <a:latin typeface="Calibri" panose="020F0502020204030204" pitchFamily="34" charset="0"/>
                </a:rPr>
                <a:t>Input generators</a:t>
              </a:r>
            </a:p>
          </p:txBody>
        </p:sp>
        <p:sp>
          <p:nvSpPr>
            <p:cNvPr id="6" name="Rectangle 5"/>
            <p:cNvSpPr/>
            <p:nvPr/>
          </p:nvSpPr>
          <p:spPr>
            <a:xfrm>
              <a:off x="1394296" y="996384"/>
              <a:ext cx="8054939" cy="412421"/>
            </a:xfrm>
            <a:prstGeom prst="rect">
              <a:avLst/>
            </a:prstGeom>
          </p:spPr>
          <p:txBody>
            <a:bodyPr wrap="square">
              <a:spAutoFit/>
            </a:bodyPr>
            <a:lstStyle/>
            <a:p>
              <a:r>
                <a:rPr lang="en-US" sz="2600" dirty="0">
                  <a:solidFill>
                    <a:srgbClr val="000000"/>
                  </a:solidFill>
                  <a:latin typeface="LinLibertineT"/>
                </a:rPr>
                <a:t>Rex, </a:t>
              </a:r>
              <a:r>
                <a:rPr lang="en-US" sz="2600" dirty="0" err="1">
                  <a:solidFill>
                    <a:srgbClr val="000000"/>
                  </a:solidFill>
                  <a:latin typeface="LinLibertineT"/>
                </a:rPr>
                <a:t>MutRex</a:t>
              </a:r>
              <a:r>
                <a:rPr lang="en-US" sz="2600" dirty="0">
                  <a:solidFill>
                    <a:srgbClr val="000000"/>
                  </a:solidFill>
                  <a:latin typeface="LinLibertineT"/>
                </a:rPr>
                <a:t>, EGRET, </a:t>
              </a:r>
              <a:r>
                <a:rPr lang="en-US" sz="2600" dirty="0" err="1">
                  <a:solidFill>
                    <a:srgbClr val="000000"/>
                  </a:solidFill>
                  <a:latin typeface="LinLibertineT"/>
                </a:rPr>
                <a:t>ReScue</a:t>
              </a:r>
              <a:r>
                <a:rPr lang="en-US" sz="2600" dirty="0">
                  <a:solidFill>
                    <a:srgbClr val="000000"/>
                  </a:solidFill>
                  <a:latin typeface="LinLibertineT"/>
                </a:rPr>
                <a:t>, BRICS</a:t>
              </a:r>
              <a:endParaRPr lang="en-US" sz="2600" dirty="0"/>
            </a:p>
          </p:txBody>
        </p:sp>
      </p:grpSp>
      <p:grpSp>
        <p:nvGrpSpPr>
          <p:cNvPr id="38" name="Regex testers"/>
          <p:cNvGrpSpPr/>
          <p:nvPr/>
        </p:nvGrpSpPr>
        <p:grpSpPr>
          <a:xfrm>
            <a:off x="3104905" y="1859922"/>
            <a:ext cx="5904649" cy="1396937"/>
            <a:chOff x="3104905" y="1859922"/>
            <a:chExt cx="5904649" cy="1396937"/>
          </a:xfrm>
        </p:grpSpPr>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77864" y="1859922"/>
              <a:ext cx="510314" cy="793234"/>
            </a:xfrm>
            <a:prstGeom prst="rect">
              <a:avLst/>
            </a:prstGeom>
          </p:spPr>
        </p:pic>
        <p:grpSp>
          <p:nvGrpSpPr>
            <p:cNvPr id="37" name="Regex testers"/>
            <p:cNvGrpSpPr/>
            <p:nvPr/>
          </p:nvGrpSpPr>
          <p:grpSpPr>
            <a:xfrm>
              <a:off x="3104905" y="1986352"/>
              <a:ext cx="5904649" cy="1270507"/>
              <a:chOff x="3104905" y="1986352"/>
              <a:chExt cx="5904649" cy="1270507"/>
            </a:xfrm>
          </p:grpSpPr>
          <p:pic>
            <p:nvPicPr>
              <p:cNvPr id="9" name="Picture 8">
                <a:extLst>
                  <a:ext uri="{FF2B5EF4-FFF2-40B4-BE49-F238E27FC236}">
                    <a16:creationId xmlns:a16="http://schemas.microsoft.com/office/drawing/2014/main" id="{500DDC8D-E1A8-674B-992F-C52F058121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38766" y="2710821"/>
                <a:ext cx="1182861" cy="441602"/>
              </a:xfrm>
              <a:prstGeom prst="rect">
                <a:avLst/>
              </a:prstGeom>
            </p:spPr>
          </p:pic>
          <p:sp>
            <p:nvSpPr>
              <p:cNvPr id="4" name="TextBox 3"/>
              <p:cNvSpPr txBox="1"/>
              <p:nvPr/>
            </p:nvSpPr>
            <p:spPr>
              <a:xfrm>
                <a:off x="3104905" y="2434222"/>
                <a:ext cx="2388346" cy="496161"/>
              </a:xfrm>
              <a:prstGeom prst="rect">
                <a:avLst/>
              </a:prstGeom>
              <a:noFill/>
              <a:ln w="28575">
                <a:solidFill>
                  <a:schemeClr val="accent3"/>
                </a:solidFill>
              </a:ln>
            </p:spPr>
            <p:txBody>
              <a:bodyPr wrap="none" rtlCol="0">
                <a:spAutoFit/>
              </a:bodyPr>
              <a:lstStyle/>
              <a:p>
                <a:r>
                  <a:rPr lang="en-US" sz="3200" dirty="0">
                    <a:latin typeface="Calibri" panose="020F0502020204030204" pitchFamily="34" charset="0"/>
                  </a:rPr>
                  <a:t>Regex testers</a:t>
                </a:r>
              </a:p>
            </p:txBody>
          </p:sp>
          <p:pic>
            <p:nvPicPr>
              <p:cNvPr id="8" name="Picture 7">
                <a:extLst>
                  <a:ext uri="{FF2B5EF4-FFF2-40B4-BE49-F238E27FC236}">
                    <a16:creationId xmlns:a16="http://schemas.microsoft.com/office/drawing/2014/main" id="{B874845C-1385-7544-892D-F73862427EE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378884" y="1986352"/>
                <a:ext cx="630670" cy="633497"/>
              </a:xfrm>
              <a:prstGeom prst="rect">
                <a:avLst/>
              </a:prstGeom>
            </p:spPr>
          </p:pic>
          <p:grpSp>
            <p:nvGrpSpPr>
              <p:cNvPr id="10" name="Group 9"/>
              <p:cNvGrpSpPr/>
              <p:nvPr/>
            </p:nvGrpSpPr>
            <p:grpSpPr>
              <a:xfrm>
                <a:off x="5447450" y="2069112"/>
                <a:ext cx="1089463" cy="458844"/>
                <a:chOff x="1747305" y="3911255"/>
                <a:chExt cx="1194099" cy="610130"/>
              </a:xfrm>
            </p:grpSpPr>
            <p:pic>
              <p:nvPicPr>
                <p:cNvPr id="11" name="Picture 2" descr="Image result for typescript logo">
                  <a:extLst>
                    <a:ext uri="{FF2B5EF4-FFF2-40B4-BE49-F238E27FC236}">
                      <a16:creationId xmlns:a16="http://schemas.microsoft.com/office/drawing/2014/main" id="{553017D3-50E8-DE4B-A011-5EAE0F43949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357435" y="3911255"/>
                  <a:ext cx="583969" cy="5839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403BFA91-6173-5447-ACF9-12268B8F25D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47305" y="3911255"/>
                  <a:ext cx="610130" cy="610130"/>
                </a:xfrm>
                <a:prstGeom prst="rect">
                  <a:avLst/>
                </a:prstGeom>
              </p:spPr>
            </p:pic>
          </p:grpSp>
          <p:pic>
            <p:nvPicPr>
              <p:cNvPr id="13" name="Picture 12">
                <a:extLst>
                  <a:ext uri="{FF2B5EF4-FFF2-40B4-BE49-F238E27FC236}">
                    <a16:creationId xmlns:a16="http://schemas.microsoft.com/office/drawing/2014/main" id="{B09D36B4-1AFF-5143-8416-8DFF84B9461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28311" y="2017679"/>
                <a:ext cx="1003770" cy="542036"/>
              </a:xfrm>
              <a:prstGeom prst="rect">
                <a:avLst/>
              </a:prstGeom>
            </p:spPr>
          </p:pic>
          <p:pic>
            <p:nvPicPr>
              <p:cNvPr id="14" name="Picture 13">
                <a:extLst>
                  <a:ext uri="{FF2B5EF4-FFF2-40B4-BE49-F238E27FC236}">
                    <a16:creationId xmlns:a16="http://schemas.microsoft.com/office/drawing/2014/main" id="{7F4D882A-5314-FE40-9294-F0193412B0F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421766" y="2709292"/>
                <a:ext cx="1081080" cy="540540"/>
              </a:xfrm>
              <a:prstGeom prst="rect">
                <a:avLst/>
              </a:prstGeom>
            </p:spPr>
          </p:pic>
          <p:pic>
            <p:nvPicPr>
              <p:cNvPr id="15" name="Picture 14">
                <a:extLst>
                  <a:ext uri="{FF2B5EF4-FFF2-40B4-BE49-F238E27FC236}">
                    <a16:creationId xmlns:a16="http://schemas.microsoft.com/office/drawing/2014/main" id="{D143E208-5FBD-5940-A776-89342FAA1DD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442472" y="2646840"/>
                <a:ext cx="566276" cy="566276"/>
              </a:xfrm>
              <a:prstGeom prst="rect">
                <a:avLst/>
              </a:prstGeom>
            </p:spPr>
          </p:pic>
          <p:pic>
            <p:nvPicPr>
              <p:cNvPr id="16" name="Picture 1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609886" y="2606384"/>
                <a:ext cx="478292" cy="650475"/>
              </a:xfrm>
              <a:prstGeom prst="rect">
                <a:avLst/>
              </a:prstGeom>
            </p:spPr>
          </p:pic>
        </p:grpSp>
      </p:grpSp>
      <p:sp>
        <p:nvSpPr>
          <p:cNvPr id="17" name="Language pair analysis"/>
          <p:cNvSpPr txBox="1"/>
          <p:nvPr/>
        </p:nvSpPr>
        <p:spPr>
          <a:xfrm>
            <a:off x="1914321" y="3438353"/>
            <a:ext cx="4769511" cy="988604"/>
          </a:xfrm>
          <a:prstGeom prst="rect">
            <a:avLst/>
          </a:prstGeom>
          <a:noFill/>
          <a:ln w="28575">
            <a:solidFill>
              <a:schemeClr val="accent3"/>
            </a:solidFill>
          </a:ln>
        </p:spPr>
        <p:txBody>
          <a:bodyPr wrap="none" rtlCol="0">
            <a:spAutoFit/>
          </a:bodyPr>
          <a:lstStyle/>
          <a:p>
            <a:pPr algn="ctr"/>
            <a:r>
              <a:rPr lang="en-US" sz="3200" dirty="0">
                <a:latin typeface="Calibri" panose="020F0502020204030204" pitchFamily="34" charset="0"/>
              </a:rPr>
              <a:t>Language semantic analysis</a:t>
            </a:r>
          </a:p>
          <a:p>
            <a:pPr algn="ctr"/>
            <a:r>
              <a:rPr lang="en-US" sz="3200" dirty="0">
                <a:latin typeface="Calibri" panose="020F0502020204030204" pitchFamily="34" charset="0"/>
              </a:rPr>
              <a:t>(pairwise)</a:t>
            </a:r>
          </a:p>
        </p:txBody>
      </p:sp>
      <p:cxnSp>
        <p:nvCxnSpPr>
          <p:cNvPr id="21" name="Straight Arrow Connector 20"/>
          <p:cNvCxnSpPr>
            <a:stCxn id="5" idx="2"/>
            <a:endCxn id="4" idx="0"/>
          </p:cNvCxnSpPr>
          <p:nvPr/>
        </p:nvCxnSpPr>
        <p:spPr bwMode="auto">
          <a:xfrm>
            <a:off x="4299077" y="2023269"/>
            <a:ext cx="1" cy="410953"/>
          </a:xfrm>
          <a:prstGeom prst="straightConnector1">
            <a:avLst/>
          </a:prstGeom>
          <a:noFill/>
          <a:ln w="57150" cap="flat" cmpd="sng" algn="ctr">
            <a:solidFill>
              <a:schemeClr val="tx1"/>
            </a:solidFill>
            <a:prstDash val="solid"/>
            <a:round/>
            <a:headEnd type="none" w="med" len="med"/>
            <a:tailEnd type="triangle"/>
          </a:ln>
          <a:effectLst/>
        </p:spPr>
      </p:cxnSp>
      <p:cxnSp>
        <p:nvCxnSpPr>
          <p:cNvPr id="22" name="Straight Arrow Connector 21"/>
          <p:cNvCxnSpPr>
            <a:stCxn id="4" idx="2"/>
            <a:endCxn id="17" idx="0"/>
          </p:cNvCxnSpPr>
          <p:nvPr/>
        </p:nvCxnSpPr>
        <p:spPr bwMode="auto">
          <a:xfrm flipH="1">
            <a:off x="4299077" y="2930383"/>
            <a:ext cx="1" cy="507970"/>
          </a:xfrm>
          <a:prstGeom prst="straightConnector1">
            <a:avLst/>
          </a:prstGeom>
          <a:noFill/>
          <a:ln w="57150" cap="flat" cmpd="sng" algn="ctr">
            <a:solidFill>
              <a:schemeClr val="tx1"/>
            </a:solidFill>
            <a:prstDash val="solid"/>
            <a:round/>
            <a:headEnd type="none" w="med" len="med"/>
            <a:tailEnd type="triangle"/>
          </a:ln>
          <a:effectLst/>
        </p:spPr>
      </p:cxnSp>
      <p:graphicFrame>
        <p:nvGraphicFramePr>
          <p:cNvPr id="2" name="Table 1"/>
          <p:cNvGraphicFramePr>
            <a:graphicFrameLocks noGrp="1"/>
          </p:cNvGraphicFramePr>
          <p:nvPr>
            <p:extLst>
              <p:ext uri="{D42A27DB-BD31-4B8C-83A1-F6EECF244321}">
                <p14:modId xmlns:p14="http://schemas.microsoft.com/office/powerpoint/2010/main" val="2638468927"/>
              </p:ext>
            </p:extLst>
          </p:nvPr>
        </p:nvGraphicFramePr>
        <p:xfrm>
          <a:off x="1090288" y="1859922"/>
          <a:ext cx="7167936" cy="3897315"/>
        </p:xfrm>
        <a:graphic>
          <a:graphicData uri="http://schemas.openxmlformats.org/drawingml/2006/table">
            <a:tbl>
              <a:tblPr firstRow="1" bandRow="1">
                <a:tableStyleId>{5C22544A-7EE6-4342-B048-85BDC9FD1C3A}</a:tableStyleId>
              </a:tblPr>
              <a:tblGrid>
                <a:gridCol w="2389312">
                  <a:extLst>
                    <a:ext uri="{9D8B030D-6E8A-4147-A177-3AD203B41FA5}">
                      <a16:colId xmlns:a16="http://schemas.microsoft.com/office/drawing/2014/main" val="4269791205"/>
                    </a:ext>
                  </a:extLst>
                </a:gridCol>
                <a:gridCol w="2389312">
                  <a:extLst>
                    <a:ext uri="{9D8B030D-6E8A-4147-A177-3AD203B41FA5}">
                      <a16:colId xmlns:a16="http://schemas.microsoft.com/office/drawing/2014/main" val="3254769631"/>
                    </a:ext>
                  </a:extLst>
                </a:gridCol>
                <a:gridCol w="2389312">
                  <a:extLst>
                    <a:ext uri="{9D8B030D-6E8A-4147-A177-3AD203B41FA5}">
                      <a16:colId xmlns:a16="http://schemas.microsoft.com/office/drawing/2014/main" val="3946341500"/>
                    </a:ext>
                  </a:extLst>
                </a:gridCol>
              </a:tblGrid>
              <a:tr h="779463">
                <a:tc>
                  <a:txBody>
                    <a:bodyPr/>
                    <a:lstStyle/>
                    <a:p>
                      <a:pPr algn="ctr"/>
                      <a:r>
                        <a:rPr lang="en-US" dirty="0"/>
                        <a:t>Both match?</a:t>
                      </a:r>
                    </a:p>
                  </a:txBody>
                  <a:tcPr/>
                </a:tc>
                <a:tc>
                  <a:txBody>
                    <a:bodyPr/>
                    <a:lstStyle/>
                    <a:p>
                      <a:pPr algn="ctr"/>
                      <a:r>
                        <a:rPr lang="en-US" dirty="0"/>
                        <a:t>Same</a:t>
                      </a:r>
                      <a:r>
                        <a:rPr lang="en-US" baseline="0" dirty="0"/>
                        <a:t> substring?</a:t>
                      </a:r>
                      <a:endParaRPr lang="en-US" dirty="0"/>
                    </a:p>
                  </a:txBody>
                  <a:tcPr/>
                </a:tc>
                <a:tc>
                  <a:txBody>
                    <a:bodyPr/>
                    <a:lstStyle/>
                    <a:p>
                      <a:pPr algn="ctr"/>
                      <a:r>
                        <a:rPr lang="en-US" dirty="0"/>
                        <a:t>Same captures?</a:t>
                      </a:r>
                    </a:p>
                  </a:txBody>
                  <a:tcPr/>
                </a:tc>
                <a:extLst>
                  <a:ext uri="{0D108BD9-81ED-4DB2-BD59-A6C34878D82A}">
                    <a16:rowId xmlns:a16="http://schemas.microsoft.com/office/drawing/2014/main" val="1424527660"/>
                  </a:ext>
                </a:extLst>
              </a:tr>
              <a:tr h="779463">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1567135226"/>
                  </a:ext>
                </a:extLst>
              </a:tr>
              <a:tr h="779463">
                <a:tc>
                  <a:txBody>
                    <a:bodyPr/>
                    <a:lstStyle/>
                    <a:p>
                      <a:pPr algn="ctr"/>
                      <a:endParaRPr lang="en-US"/>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1149676593"/>
                  </a:ext>
                </a:extLst>
              </a:tr>
              <a:tr h="779463">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4153812880"/>
                  </a:ext>
                </a:extLst>
              </a:tr>
              <a:tr h="779463">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1243223241"/>
                  </a:ext>
                </a:extLst>
              </a:tr>
            </a:tbl>
          </a:graphicData>
        </a:graphic>
      </p:graphicFrame>
      <p:grpSp>
        <p:nvGrpSpPr>
          <p:cNvPr id="43" name="Group 42"/>
          <p:cNvGrpSpPr/>
          <p:nvPr/>
        </p:nvGrpSpPr>
        <p:grpSpPr>
          <a:xfrm>
            <a:off x="2059673" y="2684987"/>
            <a:ext cx="5236822" cy="2979752"/>
            <a:chOff x="2059673" y="2684987"/>
            <a:chExt cx="5236822" cy="2979752"/>
          </a:xfrm>
        </p:grpSpPr>
        <p:grpSp>
          <p:nvGrpSpPr>
            <p:cNvPr id="18" name="Witness types"/>
            <p:cNvGrpSpPr/>
            <p:nvPr/>
          </p:nvGrpSpPr>
          <p:grpSpPr>
            <a:xfrm>
              <a:off x="2059673" y="2684987"/>
              <a:ext cx="5236822" cy="2979752"/>
              <a:chOff x="2493385" y="2222065"/>
              <a:chExt cx="5236822" cy="2979752"/>
            </a:xfrm>
          </p:grpSpPr>
          <p:pic>
            <p:nvPicPr>
              <p:cNvPr id="20" name="Picture 12" descr="Image result for red x">
                <a:extLst>
                  <a:ext uri="{FF2B5EF4-FFF2-40B4-BE49-F238E27FC236}">
                    <a16:creationId xmlns:a16="http://schemas.microsoft.com/office/drawing/2014/main" id="{8FF08F96-D876-3145-BA37-CE4AAF578D3C}"/>
                  </a:ext>
                </a:extLst>
              </p:cNvPr>
              <p:cNvPicPr>
                <a:picLocks noChangeAspect="1" noChangeArrowheads="1"/>
              </p:cNvPicPr>
              <p:nvPr/>
            </p:nvPicPr>
            <p:blipFill>
              <a:blip r:embed="rId12" cstate="screen">
                <a:extLst>
                  <a:ext uri="{BEBA8EAE-BF5A-486C-A8C5-ECC9F3942E4B}">
                    <a14:imgProps xmlns:a14="http://schemas.microsoft.com/office/drawing/2010/main">
                      <a14:imgLayer r:embed="rId13">
                        <a14:imgEffect>
                          <a14:backgroundRemoval t="3556" b="99556" l="1778" r="96000">
                            <a14:foregroundMark x1="6222" y1="82222" x2="6222" y2="82222"/>
                            <a14:foregroundMark x1="6222" y1="82222" x2="6222" y2="82222"/>
                            <a14:foregroundMark x1="2222" y1="83556" x2="2222" y2="83556"/>
                            <a14:foregroundMark x1="14222" y1="96000" x2="14222" y2="96000"/>
                            <a14:foregroundMark x1="13778" y1="99556" x2="13778" y2="99556"/>
                            <a14:foregroundMark x1="92889" y1="16889" x2="92889" y2="16889"/>
                            <a14:foregroundMark x1="94667" y1="13333" x2="94667" y2="13333"/>
                            <a14:foregroundMark x1="96000" y1="12444" x2="96000" y2="12444"/>
                            <a14:foregroundMark x1="86667" y1="7111" x2="86667" y2="7111"/>
                            <a14:foregroundMark x1="29778" y1="3556" x2="29778" y2="3556"/>
                          </a14:backgroundRemoval>
                        </a14:imgEffect>
                      </a14:imgLayer>
                    </a14:imgProps>
                  </a:ext>
                  <a:ext uri="{28A0092B-C50C-407E-A947-70E740481C1C}">
                    <a14:useLocalDpi xmlns:a14="http://schemas.microsoft.com/office/drawing/2010/main"/>
                  </a:ext>
                </a:extLst>
              </a:blip>
              <a:srcRect/>
              <a:stretch>
                <a:fillRect/>
              </a:stretch>
            </p:blipFill>
            <p:spPr bwMode="auto">
              <a:xfrm>
                <a:off x="4732788" y="3882545"/>
                <a:ext cx="538761" cy="53876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Image result for green check mark">
                <a:extLst>
                  <a:ext uri="{FF2B5EF4-FFF2-40B4-BE49-F238E27FC236}">
                    <a16:creationId xmlns:a16="http://schemas.microsoft.com/office/drawing/2014/main" id="{3480DB4B-AD2D-B149-BC8C-5DB67078832B}"/>
                  </a:ext>
                </a:extLst>
              </p:cNvPr>
              <p:cNvPicPr>
                <a:picLocks noChangeAspect="1" noChangeArrowheads="1"/>
              </p:cNvPicPr>
              <p:nvPr/>
            </p:nvPicPr>
            <p:blipFill>
              <a:blip r:embed="rId14" cstate="screen">
                <a:extLst>
                  <a:ext uri="{BEBA8EAE-BF5A-486C-A8C5-ECC9F3942E4B}">
                    <a14:imgProps xmlns:a14="http://schemas.microsoft.com/office/drawing/2010/main">
                      <a14:imgLayer r:embed="rId15">
                        <a14:imgEffect>
                          <a14:backgroundRemoval t="6222" b="92889" l="4889" r="95111">
                            <a14:foregroundMark x1="5333" y1="57333" x2="5333" y2="57333"/>
                            <a14:foregroundMark x1="22222" y1="92889" x2="22222" y2="92889"/>
                            <a14:foregroundMark x1="90222" y1="10222" x2="90222" y2="10222"/>
                            <a14:foregroundMark x1="95111" y1="6222" x2="95111" y2="6222"/>
                          </a14:backgroundRemoval>
                        </a14:imgEffect>
                      </a14:imgLayer>
                    </a14:imgProps>
                  </a:ext>
                  <a:ext uri="{28A0092B-C50C-407E-A947-70E740481C1C}">
                    <a14:useLocalDpi xmlns:a14="http://schemas.microsoft.com/office/drawing/2010/main"/>
                  </a:ext>
                </a:extLst>
              </a:blip>
              <a:srcRect/>
              <a:stretch>
                <a:fillRect/>
              </a:stretch>
            </p:blipFill>
            <p:spPr bwMode="auto">
              <a:xfrm>
                <a:off x="2498931" y="2222065"/>
                <a:ext cx="543354" cy="54335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Image result for green check mark">
                <a:extLst>
                  <a:ext uri="{FF2B5EF4-FFF2-40B4-BE49-F238E27FC236}">
                    <a16:creationId xmlns:a16="http://schemas.microsoft.com/office/drawing/2014/main" id="{3480DB4B-AD2D-B149-BC8C-5DB67078832B}"/>
                  </a:ext>
                </a:extLst>
              </p:cNvPr>
              <p:cNvPicPr>
                <a:picLocks noChangeAspect="1" noChangeArrowheads="1"/>
              </p:cNvPicPr>
              <p:nvPr/>
            </p:nvPicPr>
            <p:blipFill>
              <a:blip r:embed="rId14" cstate="screen">
                <a:extLst>
                  <a:ext uri="{BEBA8EAE-BF5A-486C-A8C5-ECC9F3942E4B}">
                    <a14:imgProps xmlns:a14="http://schemas.microsoft.com/office/drawing/2010/main">
                      <a14:imgLayer r:embed="rId16">
                        <a14:imgEffect>
                          <a14:backgroundRemoval t="6222" b="92889" l="4889" r="95111">
                            <a14:foregroundMark x1="5333" y1="57333" x2="5333" y2="57333"/>
                            <a14:foregroundMark x1="22222" y1="92889" x2="22222" y2="92889"/>
                            <a14:foregroundMark x1="90222" y1="10222" x2="90222" y2="10222"/>
                            <a14:foregroundMark x1="95111" y1="6222" x2="95111" y2="6222"/>
                          </a14:backgroundRemoval>
                        </a14:imgEffect>
                      </a14:imgLayer>
                    </a14:imgProps>
                  </a:ext>
                  <a:ext uri="{28A0092B-C50C-407E-A947-70E740481C1C}">
                    <a14:useLocalDpi xmlns:a14="http://schemas.microsoft.com/office/drawing/2010/main"/>
                  </a:ext>
                </a:extLst>
              </a:blip>
              <a:srcRect/>
              <a:stretch>
                <a:fillRect/>
              </a:stretch>
            </p:blipFill>
            <p:spPr bwMode="auto">
              <a:xfrm>
                <a:off x="4768829" y="2222065"/>
                <a:ext cx="543354" cy="54335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Image result for green check mark">
                <a:extLst>
                  <a:ext uri="{FF2B5EF4-FFF2-40B4-BE49-F238E27FC236}">
                    <a16:creationId xmlns:a16="http://schemas.microsoft.com/office/drawing/2014/main" id="{3480DB4B-AD2D-B149-BC8C-5DB67078832B}"/>
                  </a:ext>
                </a:extLst>
              </p:cNvPr>
              <p:cNvPicPr>
                <a:picLocks noChangeAspect="1" noChangeArrowheads="1"/>
              </p:cNvPicPr>
              <p:nvPr/>
            </p:nvPicPr>
            <p:blipFill>
              <a:blip r:embed="rId14" cstate="screen">
                <a:extLst>
                  <a:ext uri="{BEBA8EAE-BF5A-486C-A8C5-ECC9F3942E4B}">
                    <a14:imgProps xmlns:a14="http://schemas.microsoft.com/office/drawing/2010/main">
                      <a14:imgLayer r:embed="rId16">
                        <a14:imgEffect>
                          <a14:backgroundRemoval t="6222" b="92889" l="4889" r="95111">
                            <a14:foregroundMark x1="5333" y1="57333" x2="5333" y2="57333"/>
                            <a14:foregroundMark x1="22222" y1="92889" x2="22222" y2="92889"/>
                            <a14:foregroundMark x1="90222" y1="10222" x2="90222" y2="10222"/>
                            <a14:foregroundMark x1="95111" y1="6222" x2="95111" y2="6222"/>
                          </a14:backgroundRemoval>
                        </a14:imgEffect>
                      </a14:imgLayer>
                    </a14:imgProps>
                  </a:ext>
                  <a:ext uri="{28A0092B-C50C-407E-A947-70E740481C1C}">
                    <a14:useLocalDpi xmlns:a14="http://schemas.microsoft.com/office/drawing/2010/main"/>
                  </a:ext>
                </a:extLst>
              </a:blip>
              <a:srcRect/>
              <a:stretch>
                <a:fillRect/>
              </a:stretch>
            </p:blipFill>
            <p:spPr bwMode="auto">
              <a:xfrm>
                <a:off x="7186853" y="2222065"/>
                <a:ext cx="543354" cy="54335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Image result for green check mark">
                <a:extLst>
                  <a:ext uri="{FF2B5EF4-FFF2-40B4-BE49-F238E27FC236}">
                    <a16:creationId xmlns:a16="http://schemas.microsoft.com/office/drawing/2014/main" id="{3480DB4B-AD2D-B149-BC8C-5DB67078832B}"/>
                  </a:ext>
                </a:extLst>
              </p:cNvPr>
              <p:cNvPicPr>
                <a:picLocks noChangeAspect="1" noChangeArrowheads="1"/>
              </p:cNvPicPr>
              <p:nvPr/>
            </p:nvPicPr>
            <p:blipFill>
              <a:blip r:embed="rId14" cstate="screen">
                <a:extLst>
                  <a:ext uri="{BEBA8EAE-BF5A-486C-A8C5-ECC9F3942E4B}">
                    <a14:imgProps xmlns:a14="http://schemas.microsoft.com/office/drawing/2010/main">
                      <a14:imgLayer r:embed="rId16">
                        <a14:imgEffect>
                          <a14:backgroundRemoval t="6222" b="92889" l="4889" r="95111">
                            <a14:foregroundMark x1="5333" y1="57333" x2="5333" y2="57333"/>
                            <a14:foregroundMark x1="22222" y1="92889" x2="22222" y2="92889"/>
                            <a14:foregroundMark x1="90222" y1="10222" x2="90222" y2="10222"/>
                            <a14:foregroundMark x1="95111" y1="6222" x2="95111" y2="6222"/>
                          </a14:backgroundRemoval>
                        </a14:imgEffect>
                      </a14:imgLayer>
                    </a14:imgProps>
                  </a:ext>
                  <a:ext uri="{28A0092B-C50C-407E-A947-70E740481C1C}">
                    <a14:useLocalDpi xmlns:a14="http://schemas.microsoft.com/office/drawing/2010/main"/>
                  </a:ext>
                </a:extLst>
              </a:blip>
              <a:srcRect/>
              <a:stretch>
                <a:fillRect/>
              </a:stretch>
            </p:blipFill>
            <p:spPr bwMode="auto">
              <a:xfrm>
                <a:off x="2498931" y="3066917"/>
                <a:ext cx="543354" cy="54335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Image result for green check mark">
                <a:extLst>
                  <a:ext uri="{FF2B5EF4-FFF2-40B4-BE49-F238E27FC236}">
                    <a16:creationId xmlns:a16="http://schemas.microsoft.com/office/drawing/2014/main" id="{3480DB4B-AD2D-B149-BC8C-5DB67078832B}"/>
                  </a:ext>
                </a:extLst>
              </p:cNvPr>
              <p:cNvPicPr>
                <a:picLocks noChangeAspect="1" noChangeArrowheads="1"/>
              </p:cNvPicPr>
              <p:nvPr/>
            </p:nvPicPr>
            <p:blipFill>
              <a:blip r:embed="rId14" cstate="screen">
                <a:extLst>
                  <a:ext uri="{BEBA8EAE-BF5A-486C-A8C5-ECC9F3942E4B}">
                    <a14:imgProps xmlns:a14="http://schemas.microsoft.com/office/drawing/2010/main">
                      <a14:imgLayer r:embed="rId16">
                        <a14:imgEffect>
                          <a14:backgroundRemoval t="6222" b="92889" l="4889" r="95111">
                            <a14:foregroundMark x1="5333" y1="57333" x2="5333" y2="57333"/>
                            <a14:foregroundMark x1="22222" y1="92889" x2="22222" y2="92889"/>
                            <a14:foregroundMark x1="90222" y1="10222" x2="90222" y2="10222"/>
                            <a14:foregroundMark x1="95111" y1="6222" x2="95111" y2="6222"/>
                          </a14:backgroundRemoval>
                        </a14:imgEffect>
                      </a14:imgLayer>
                    </a14:imgProps>
                  </a:ext>
                  <a:ext uri="{28A0092B-C50C-407E-A947-70E740481C1C}">
                    <a14:useLocalDpi xmlns:a14="http://schemas.microsoft.com/office/drawing/2010/main"/>
                  </a:ext>
                </a:extLst>
              </a:blip>
              <a:srcRect/>
              <a:stretch>
                <a:fillRect/>
              </a:stretch>
            </p:blipFill>
            <p:spPr bwMode="auto">
              <a:xfrm>
                <a:off x="4768828" y="2973285"/>
                <a:ext cx="543354" cy="54335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Image result for green check mark">
                <a:extLst>
                  <a:ext uri="{FF2B5EF4-FFF2-40B4-BE49-F238E27FC236}">
                    <a16:creationId xmlns:a16="http://schemas.microsoft.com/office/drawing/2014/main" id="{3480DB4B-AD2D-B149-BC8C-5DB67078832B}"/>
                  </a:ext>
                </a:extLst>
              </p:cNvPr>
              <p:cNvPicPr>
                <a:picLocks noChangeAspect="1" noChangeArrowheads="1"/>
              </p:cNvPicPr>
              <p:nvPr/>
            </p:nvPicPr>
            <p:blipFill>
              <a:blip r:embed="rId14" cstate="screen">
                <a:extLst>
                  <a:ext uri="{BEBA8EAE-BF5A-486C-A8C5-ECC9F3942E4B}">
                    <a14:imgProps xmlns:a14="http://schemas.microsoft.com/office/drawing/2010/main">
                      <a14:imgLayer r:embed="rId16">
                        <a14:imgEffect>
                          <a14:backgroundRemoval t="6222" b="92889" l="4889" r="95111">
                            <a14:foregroundMark x1="5333" y1="57333" x2="5333" y2="57333"/>
                            <a14:foregroundMark x1="22222" y1="92889" x2="22222" y2="92889"/>
                            <a14:foregroundMark x1="90222" y1="10222" x2="90222" y2="10222"/>
                            <a14:foregroundMark x1="95111" y1="6222" x2="95111" y2="6222"/>
                          </a14:backgroundRemoval>
                        </a14:imgEffect>
                      </a14:imgLayer>
                    </a14:imgProps>
                  </a:ext>
                  <a:ext uri="{28A0092B-C50C-407E-A947-70E740481C1C}">
                    <a14:useLocalDpi xmlns:a14="http://schemas.microsoft.com/office/drawing/2010/main"/>
                  </a:ext>
                </a:extLst>
              </a:blip>
              <a:srcRect/>
              <a:stretch>
                <a:fillRect/>
              </a:stretch>
            </p:blipFill>
            <p:spPr bwMode="auto">
              <a:xfrm>
                <a:off x="2493385" y="3846876"/>
                <a:ext cx="543354" cy="54335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2" descr="Image result for red x">
                <a:extLst>
                  <a:ext uri="{FF2B5EF4-FFF2-40B4-BE49-F238E27FC236}">
                    <a16:creationId xmlns:a16="http://schemas.microsoft.com/office/drawing/2014/main" id="{8FF08F96-D876-3145-BA37-CE4AAF578D3C}"/>
                  </a:ext>
                </a:extLst>
              </p:cNvPr>
              <p:cNvPicPr>
                <a:picLocks noChangeAspect="1" noChangeArrowheads="1"/>
              </p:cNvPicPr>
              <p:nvPr/>
            </p:nvPicPr>
            <p:blipFill>
              <a:blip r:embed="rId12" cstate="screen">
                <a:extLst>
                  <a:ext uri="{BEBA8EAE-BF5A-486C-A8C5-ECC9F3942E4B}">
                    <a14:imgProps xmlns:a14="http://schemas.microsoft.com/office/drawing/2010/main">
                      <a14:imgLayer r:embed="rId17">
                        <a14:imgEffect>
                          <a14:backgroundRemoval t="3556" b="99556" l="1778" r="96000">
                            <a14:foregroundMark x1="6222" y1="82222" x2="6222" y2="82222"/>
                            <a14:foregroundMark x1="6222" y1="82222" x2="6222" y2="82222"/>
                            <a14:foregroundMark x1="2222" y1="83556" x2="2222" y2="83556"/>
                            <a14:foregroundMark x1="14222" y1="96000" x2="14222" y2="96000"/>
                            <a14:foregroundMark x1="13778" y1="99556" x2="13778" y2="99556"/>
                            <a14:foregroundMark x1="92889" y1="16889" x2="92889" y2="16889"/>
                            <a14:foregroundMark x1="94667" y1="13333" x2="94667" y2="13333"/>
                            <a14:foregroundMark x1="96000" y1="12444" x2="96000" y2="12444"/>
                            <a14:foregroundMark x1="86667" y1="7111" x2="86667" y2="7111"/>
                            <a14:foregroundMark x1="29778" y1="3556" x2="29778" y2="3556"/>
                          </a14:backgroundRemoval>
                        </a14:imgEffect>
                      </a14:imgLayer>
                    </a14:imgProps>
                  </a:ext>
                  <a:ext uri="{28A0092B-C50C-407E-A947-70E740481C1C}">
                    <a14:useLocalDpi xmlns:a14="http://schemas.microsoft.com/office/drawing/2010/main"/>
                  </a:ext>
                </a:extLst>
              </a:blip>
              <a:srcRect/>
              <a:stretch>
                <a:fillRect/>
              </a:stretch>
            </p:blipFill>
            <p:spPr bwMode="auto">
              <a:xfrm>
                <a:off x="2493385" y="4663056"/>
                <a:ext cx="538761" cy="538761"/>
              </a:xfrm>
              <a:prstGeom prst="rect">
                <a:avLst/>
              </a:prstGeom>
              <a:noFill/>
              <a:extLst>
                <a:ext uri="{909E8E84-426E-40DD-AFC4-6F175D3DCCD1}">
                  <a14:hiddenFill xmlns:a14="http://schemas.microsoft.com/office/drawing/2010/main">
                    <a:solidFill>
                      <a:srgbClr val="FFFFFF"/>
                    </a:solidFill>
                  </a14:hiddenFill>
                </a:ext>
              </a:extLst>
            </p:spPr>
          </p:pic>
        </p:grpSp>
        <p:pic>
          <p:nvPicPr>
            <p:cNvPr id="42" name="Picture 12" descr="Image result for red x">
              <a:extLst>
                <a:ext uri="{FF2B5EF4-FFF2-40B4-BE49-F238E27FC236}">
                  <a16:creationId xmlns:a16="http://schemas.microsoft.com/office/drawing/2014/main" id="{8FF08F96-D876-3145-BA37-CE4AAF578D3C}"/>
                </a:ext>
              </a:extLst>
            </p:cNvPr>
            <p:cNvPicPr>
              <a:picLocks noChangeAspect="1" noChangeArrowheads="1"/>
            </p:cNvPicPr>
            <p:nvPr/>
          </p:nvPicPr>
          <p:blipFill>
            <a:blip r:embed="rId12" cstate="screen">
              <a:extLst>
                <a:ext uri="{BEBA8EAE-BF5A-486C-A8C5-ECC9F3942E4B}">
                  <a14:imgProps xmlns:a14="http://schemas.microsoft.com/office/drawing/2010/main">
                    <a14:imgLayer r:embed="rId17">
                      <a14:imgEffect>
                        <a14:backgroundRemoval t="3556" b="99556" l="1778" r="96000">
                          <a14:foregroundMark x1="6222" y1="82222" x2="6222" y2="82222"/>
                          <a14:foregroundMark x1="6222" y1="82222" x2="6222" y2="82222"/>
                          <a14:foregroundMark x1="2222" y1="83556" x2="2222" y2="83556"/>
                          <a14:foregroundMark x1="14222" y1="96000" x2="14222" y2="96000"/>
                          <a14:foregroundMark x1="13778" y1="99556" x2="13778" y2="99556"/>
                          <a14:foregroundMark x1="92889" y1="16889" x2="92889" y2="16889"/>
                          <a14:foregroundMark x1="94667" y1="13333" x2="94667" y2="13333"/>
                          <a14:foregroundMark x1="96000" y1="12444" x2="96000" y2="12444"/>
                          <a14:foregroundMark x1="86667" y1="7111" x2="86667" y2="7111"/>
                          <a14:foregroundMark x1="29778" y1="3556" x2="29778" y2="3556"/>
                        </a14:backgroundRemoval>
                      </a14:imgEffect>
                    </a14:imgLayer>
                  </a14:imgProps>
                </a:ext>
                <a:ext uri="{28A0092B-C50C-407E-A947-70E740481C1C}">
                  <a14:useLocalDpi xmlns:a14="http://schemas.microsoft.com/office/drawing/2010/main"/>
                </a:ext>
              </a:extLst>
            </a:blip>
            <a:srcRect/>
            <a:stretch>
              <a:fillRect/>
            </a:stretch>
          </p:blipFill>
          <p:spPr bwMode="auto">
            <a:xfrm>
              <a:off x="6683832" y="3514645"/>
              <a:ext cx="538761" cy="5387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285437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mph" presetSubtype="0" nodeType="clickEffect">
                                  <p:stCondLst>
                                    <p:cond delay="0"/>
                                  </p:stCondLst>
                                  <p:childTnLst>
                                    <p:set>
                                      <p:cBhvr rctx="PPT">
                                        <p:cTn id="22" dur="indefinite"/>
                                        <p:tgtEl>
                                          <p:spTgt spid="32"/>
                                        </p:tgtEl>
                                        <p:attrNameLst>
                                          <p:attrName>style.opacity</p:attrName>
                                        </p:attrNameLst>
                                      </p:cBhvr>
                                      <p:to>
                                        <p:strVal val="0.5"/>
                                      </p:to>
                                    </p:set>
                                    <p:animEffect filter="image" prLst="opacity: 0.5">
                                      <p:cBhvr rctx="IE">
                                        <p:cTn id="23" dur="indefinite"/>
                                        <p:tgtEl>
                                          <p:spTgt spid="32"/>
                                        </p:tgtEl>
                                      </p:cBhvr>
                                    </p:animEffect>
                                  </p:childTnLst>
                                </p:cTn>
                              </p:par>
                              <p:par>
                                <p:cTn id="24" presetID="9" presetClass="emph" presetSubtype="0" nodeType="withEffect">
                                  <p:stCondLst>
                                    <p:cond delay="0"/>
                                  </p:stCondLst>
                                  <p:childTnLst>
                                    <p:set>
                                      <p:cBhvr rctx="PPT">
                                        <p:cTn id="25" dur="indefinite"/>
                                        <p:tgtEl>
                                          <p:spTgt spid="21"/>
                                        </p:tgtEl>
                                        <p:attrNameLst>
                                          <p:attrName>style.opacity</p:attrName>
                                        </p:attrNameLst>
                                      </p:cBhvr>
                                      <p:to>
                                        <p:strVal val="0.5"/>
                                      </p:to>
                                    </p:set>
                                    <p:animEffect filter="image" prLst="opacity: 0.5">
                                      <p:cBhvr rctx="IE">
                                        <p:cTn id="26" dur="indefinite"/>
                                        <p:tgtEl>
                                          <p:spTgt spid="21"/>
                                        </p:tgtEl>
                                      </p:cBhvr>
                                    </p:animEffect>
                                  </p:childTnLst>
                                </p:cTn>
                              </p:par>
                              <p:par>
                                <p:cTn id="27" presetID="9" presetClass="emph" presetSubtype="0" nodeType="withEffect">
                                  <p:stCondLst>
                                    <p:cond delay="0"/>
                                  </p:stCondLst>
                                  <p:childTnLst>
                                    <p:set>
                                      <p:cBhvr rctx="PPT">
                                        <p:cTn id="28" dur="indefinite"/>
                                        <p:tgtEl>
                                          <p:spTgt spid="22"/>
                                        </p:tgtEl>
                                        <p:attrNameLst>
                                          <p:attrName>style.opacity</p:attrName>
                                        </p:attrNameLst>
                                      </p:cBhvr>
                                      <p:to>
                                        <p:strVal val="0.5"/>
                                      </p:to>
                                    </p:set>
                                    <p:animEffect filter="image" prLst="opacity: 0.5">
                                      <p:cBhvr rctx="IE">
                                        <p:cTn id="29" dur="indefinite"/>
                                        <p:tgtEl>
                                          <p:spTgt spid="22"/>
                                        </p:tgtEl>
                                      </p:cBhvr>
                                    </p:animEffect>
                                  </p:childTnLst>
                                </p:cTn>
                              </p:par>
                              <p:par>
                                <p:cTn id="30" presetID="9" presetClass="emph" presetSubtype="0" grpId="1" nodeType="withEffect">
                                  <p:stCondLst>
                                    <p:cond delay="0"/>
                                  </p:stCondLst>
                                  <p:childTnLst>
                                    <p:set>
                                      <p:cBhvr rctx="PPT">
                                        <p:cTn id="31" dur="indefinite"/>
                                        <p:tgtEl>
                                          <p:spTgt spid="17"/>
                                        </p:tgtEl>
                                        <p:attrNameLst>
                                          <p:attrName>style.opacity</p:attrName>
                                        </p:attrNameLst>
                                      </p:cBhvr>
                                      <p:to>
                                        <p:strVal val="0.5"/>
                                      </p:to>
                                    </p:set>
                                    <p:animEffect filter="image" prLst="opacity: 0.5">
                                      <p:cBhvr rctx="IE">
                                        <p:cTn id="32" dur="indefinite"/>
                                        <p:tgtEl>
                                          <p:spTgt spid="17"/>
                                        </p:tgtEl>
                                      </p:cBhvr>
                                    </p:animEffect>
                                  </p:childTnLst>
                                </p:cTn>
                              </p:par>
                              <p:par>
                                <p:cTn id="33" presetID="9" presetClass="emph" presetSubtype="0" nodeType="withEffect">
                                  <p:stCondLst>
                                    <p:cond delay="0"/>
                                  </p:stCondLst>
                                  <p:childTnLst>
                                    <p:set>
                                      <p:cBhvr rctx="PPT">
                                        <p:cTn id="34" dur="indefinite"/>
                                        <p:tgtEl>
                                          <p:spTgt spid="38"/>
                                        </p:tgtEl>
                                        <p:attrNameLst>
                                          <p:attrName>style.opacity</p:attrName>
                                        </p:attrNameLst>
                                      </p:cBhvr>
                                      <p:to>
                                        <p:strVal val="0.5"/>
                                      </p:to>
                                    </p:set>
                                    <p:animEffect filter="image" prLst="opacity: 0.5">
                                      <p:cBhvr rctx="IE">
                                        <p:cTn id="35" dur="indefinite"/>
                                        <p:tgtEl>
                                          <p:spTgt spid="38"/>
                                        </p:tgtEl>
                                      </p:cBhvr>
                                    </p:animEffect>
                                  </p:childTnLst>
                                </p:cTn>
                              </p:par>
                              <p:par>
                                <p:cTn id="36" presetID="1" presetClass="entr" presetSubtype="0" fill="hold" nodeType="withEffect">
                                  <p:stCondLst>
                                    <p:cond delay="0"/>
                                  </p:stCondLst>
                                  <p:childTnLst>
                                    <p:set>
                                      <p:cBhvr>
                                        <p:cTn id="37" dur="1" fill="hold">
                                          <p:stCondLst>
                                            <p:cond delay="0"/>
                                          </p:stCondLst>
                                        </p:cTn>
                                        <p:tgtEl>
                                          <p:spTgt spid="2"/>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7148" y="1305004"/>
            <a:ext cx="8557768" cy="5166916"/>
          </a:xfrm>
        </p:spPr>
        <p:txBody>
          <a:bodyPr/>
          <a:lstStyle/>
          <a:p>
            <a:pPr marL="457200" lvl="1" indent="0">
              <a:buNone/>
            </a:pPr>
            <a:r>
              <a:rPr lang="en-US" sz="3200" dirty="0"/>
              <a:t>8% had a </a:t>
            </a:r>
            <a:r>
              <a:rPr lang="en-US" sz="3200" b="1" dirty="0"/>
              <a:t>match</a:t>
            </a:r>
            <a:r>
              <a:rPr lang="en-US" sz="3200" dirty="0"/>
              <a:t> witness</a:t>
            </a:r>
          </a:p>
          <a:p>
            <a:pPr marL="457200" lvl="1" indent="0">
              <a:buNone/>
            </a:pPr>
            <a:r>
              <a:rPr lang="en-US" sz="3200" dirty="0"/>
              <a:t>4% had a </a:t>
            </a:r>
            <a:r>
              <a:rPr lang="en-US" sz="3200" b="1" dirty="0"/>
              <a:t>substring</a:t>
            </a:r>
            <a:r>
              <a:rPr lang="en-US" sz="3200" dirty="0"/>
              <a:t> witness</a:t>
            </a:r>
          </a:p>
          <a:p>
            <a:pPr marL="457200" lvl="1" indent="0">
              <a:buNone/>
            </a:pPr>
            <a:r>
              <a:rPr lang="en-US" sz="3200" dirty="0"/>
              <a:t>7% had a </a:t>
            </a:r>
            <a:r>
              <a:rPr lang="en-US" sz="3200" b="1" dirty="0"/>
              <a:t>capture</a:t>
            </a:r>
            <a:r>
              <a:rPr lang="en-US" sz="3200" dirty="0"/>
              <a:t> witness</a:t>
            </a:r>
          </a:p>
          <a:p>
            <a:pPr lvl="1"/>
            <a:endParaRPr lang="en-US" dirty="0"/>
          </a:p>
          <a:p>
            <a:pPr lvl="1"/>
            <a:endParaRPr lang="en-US" dirty="0"/>
          </a:p>
          <a:p>
            <a:pPr marL="457200" lvl="1" indent="0" algn="ctr">
              <a:buNone/>
            </a:pPr>
            <a:r>
              <a:rPr lang="en-US" sz="2800" dirty="0"/>
              <a:t>In total, 15% of regexes (82K) had a difference witness</a:t>
            </a:r>
          </a:p>
          <a:p>
            <a:pPr marL="457200" lvl="1" indent="0">
              <a:buNone/>
            </a:pPr>
            <a:endParaRPr lang="en-US" dirty="0"/>
          </a:p>
        </p:txBody>
      </p:sp>
      <p:sp>
        <p:nvSpPr>
          <p:cNvPr id="3" name="Title 2"/>
          <p:cNvSpPr>
            <a:spLocks noGrp="1"/>
          </p:cNvSpPr>
          <p:nvPr>
            <p:ph type="title"/>
          </p:nvPr>
        </p:nvSpPr>
        <p:spPr>
          <a:xfrm>
            <a:off x="277148" y="118428"/>
            <a:ext cx="8765252" cy="638175"/>
          </a:xfrm>
        </p:spPr>
        <p:txBody>
          <a:bodyPr/>
          <a:lstStyle/>
          <a:p>
            <a:r>
              <a:rPr lang="en-US" dirty="0"/>
              <a:t>Copy/pasting regexes leads to semantic differences</a:t>
            </a:r>
          </a:p>
        </p:txBody>
      </p:sp>
    </p:spTree>
    <p:extLst>
      <p:ext uri="{BB962C8B-B14F-4D97-AF65-F5344CB8AC3E}">
        <p14:creationId xmlns:p14="http://schemas.microsoft.com/office/powerpoint/2010/main" val="144076113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Some sample results of semantic differences</a:t>
            </a:r>
          </a:p>
        </p:txBody>
      </p:sp>
      <p:graphicFrame>
        <p:nvGraphicFramePr>
          <p:cNvPr id="9" name="Table 8"/>
          <p:cNvGraphicFramePr>
            <a:graphicFrameLocks noGrp="1"/>
          </p:cNvGraphicFramePr>
          <p:nvPr>
            <p:extLst>
              <p:ext uri="{D42A27DB-BD31-4B8C-83A1-F6EECF244321}">
                <p14:modId xmlns:p14="http://schemas.microsoft.com/office/powerpoint/2010/main" val="2794444630"/>
              </p:ext>
            </p:extLst>
          </p:nvPr>
        </p:nvGraphicFramePr>
        <p:xfrm>
          <a:off x="75873" y="948674"/>
          <a:ext cx="8963025" cy="5775977"/>
        </p:xfrm>
        <a:graphic>
          <a:graphicData uri="http://schemas.openxmlformats.org/drawingml/2006/table">
            <a:tbl>
              <a:tblPr firstRow="1" bandRow="1">
                <a:tableStyleId>{5C22544A-7EE6-4342-B048-85BDC9FD1C3A}</a:tableStyleId>
              </a:tblPr>
              <a:tblGrid>
                <a:gridCol w="1658334">
                  <a:extLst>
                    <a:ext uri="{9D8B030D-6E8A-4147-A177-3AD203B41FA5}">
                      <a16:colId xmlns:a16="http://schemas.microsoft.com/office/drawing/2014/main" val="3071599325"/>
                    </a:ext>
                  </a:extLst>
                </a:gridCol>
                <a:gridCol w="1905965">
                  <a:extLst>
                    <a:ext uri="{9D8B030D-6E8A-4147-A177-3AD203B41FA5}">
                      <a16:colId xmlns:a16="http://schemas.microsoft.com/office/drawing/2014/main" val="1810178738"/>
                    </a:ext>
                  </a:extLst>
                </a:gridCol>
                <a:gridCol w="1813516">
                  <a:extLst>
                    <a:ext uri="{9D8B030D-6E8A-4147-A177-3AD203B41FA5}">
                      <a16:colId xmlns:a16="http://schemas.microsoft.com/office/drawing/2014/main" val="2855151761"/>
                    </a:ext>
                  </a:extLst>
                </a:gridCol>
                <a:gridCol w="1792605">
                  <a:extLst>
                    <a:ext uri="{9D8B030D-6E8A-4147-A177-3AD203B41FA5}">
                      <a16:colId xmlns:a16="http://schemas.microsoft.com/office/drawing/2014/main" val="3995995648"/>
                    </a:ext>
                  </a:extLst>
                </a:gridCol>
                <a:gridCol w="1792605">
                  <a:extLst>
                    <a:ext uri="{9D8B030D-6E8A-4147-A177-3AD203B41FA5}">
                      <a16:colId xmlns:a16="http://schemas.microsoft.com/office/drawing/2014/main" val="2587994569"/>
                    </a:ext>
                  </a:extLst>
                </a:gridCol>
              </a:tblGrid>
              <a:tr h="958720">
                <a:tc>
                  <a:txBody>
                    <a:bodyPr/>
                    <a:lstStyle/>
                    <a:p>
                      <a:pPr algn="ctr"/>
                      <a:r>
                        <a:rPr lang="en-US" sz="2400" dirty="0"/>
                        <a:t>Witness</a:t>
                      </a:r>
                    </a:p>
                  </a:txBody>
                  <a:tcPr anchor="ctr"/>
                </a:tc>
                <a:tc>
                  <a:txBody>
                    <a:bodyPr/>
                    <a:lstStyle/>
                    <a:p>
                      <a:pPr algn="ctr"/>
                      <a:r>
                        <a:rPr lang="en-US" sz="2400" dirty="0"/>
                        <a:t>Language 1</a:t>
                      </a:r>
                    </a:p>
                  </a:txBody>
                  <a:tcPr anchor="ctr"/>
                </a:tc>
                <a:tc>
                  <a:txBody>
                    <a:bodyPr/>
                    <a:lstStyle/>
                    <a:p>
                      <a:pPr algn="ctr"/>
                      <a:r>
                        <a:rPr lang="en-US" sz="2400" dirty="0"/>
                        <a:t>Behavior</a:t>
                      </a:r>
                      <a:r>
                        <a:rPr lang="en-US" sz="2400" baseline="0" dirty="0"/>
                        <a:t> 1</a:t>
                      </a:r>
                      <a:endParaRPr lang="en-US" sz="2400" dirty="0"/>
                    </a:p>
                  </a:txBody>
                  <a:tcPr anchor="ctr"/>
                </a:tc>
                <a:tc>
                  <a:txBody>
                    <a:bodyPr/>
                    <a:lstStyle/>
                    <a:p>
                      <a:pPr algn="ctr"/>
                      <a:r>
                        <a:rPr lang="en-US" sz="2400" dirty="0"/>
                        <a:t>Language 2</a:t>
                      </a:r>
                    </a:p>
                  </a:txBody>
                  <a:tcPr anchor="ctr"/>
                </a:tc>
                <a:tc>
                  <a:txBody>
                    <a:bodyPr/>
                    <a:lstStyle/>
                    <a:p>
                      <a:pPr algn="ctr"/>
                      <a:r>
                        <a:rPr lang="en-US" sz="2400" dirty="0"/>
                        <a:t>Behavior</a:t>
                      </a:r>
                      <a:r>
                        <a:rPr lang="en-US" sz="2400" baseline="0" dirty="0"/>
                        <a:t> 2</a:t>
                      </a:r>
                      <a:endParaRPr lang="en-US" sz="2400" dirty="0"/>
                    </a:p>
                  </a:txBody>
                  <a:tcPr anchor="ctr"/>
                </a:tc>
                <a:extLst>
                  <a:ext uri="{0D108BD9-81ED-4DB2-BD59-A6C34878D82A}">
                    <a16:rowId xmlns:a16="http://schemas.microsoft.com/office/drawing/2014/main" val="2754461085"/>
                  </a:ext>
                </a:extLst>
              </a:tr>
              <a:tr h="626281">
                <a:tc>
                  <a:txBody>
                    <a:bodyPr/>
                    <a:lstStyle/>
                    <a:p>
                      <a:pPr algn="ctr"/>
                      <a:r>
                        <a:rPr lang="en-US" sz="2400" dirty="0"/>
                        <a:t>\</a:t>
                      </a:r>
                      <a:r>
                        <a:rPr lang="en-US" sz="2400" dirty="0" err="1"/>
                        <a:t>cC</a:t>
                      </a:r>
                      <a:endParaRPr lang="en-US" sz="2400" dirty="0"/>
                    </a:p>
                  </a:txBody>
                  <a:tcPr anchor="ctr"/>
                </a:tc>
                <a:tc>
                  <a:txBody>
                    <a:bodyPr/>
                    <a:lstStyle/>
                    <a:p>
                      <a:pPr algn="ctr"/>
                      <a:endParaRPr lang="en-US" sz="2400" dirty="0"/>
                    </a:p>
                  </a:txBody>
                  <a:tcPr anchor="ctr"/>
                </a:tc>
                <a:tc>
                  <a:txBody>
                    <a:bodyPr/>
                    <a:lstStyle/>
                    <a:p>
                      <a:pPr algn="ctr"/>
                      <a:r>
                        <a:rPr lang="en-US" sz="2400" dirty="0"/>
                        <a:t>ctrl-C</a:t>
                      </a:r>
                    </a:p>
                  </a:txBody>
                  <a:tcPr anchor="ctr"/>
                </a:tc>
                <a:tc>
                  <a:txBody>
                    <a:bodyPr/>
                    <a:lstStyle/>
                    <a:p>
                      <a:pPr algn="ctr"/>
                      <a:endParaRPr lang="en-US" sz="2400" dirty="0"/>
                    </a:p>
                  </a:txBody>
                  <a:tcPr anchor="ctr"/>
                </a:tc>
                <a:tc>
                  <a:txBody>
                    <a:bodyPr/>
                    <a:lstStyle/>
                    <a:p>
                      <a:pPr algn="ctr"/>
                      <a:r>
                        <a:rPr lang="en-US" sz="2400" dirty="0"/>
                        <a:t>“</a:t>
                      </a:r>
                      <a:r>
                        <a:rPr lang="en-US" sz="2400" dirty="0" err="1"/>
                        <a:t>cC</a:t>
                      </a:r>
                      <a:r>
                        <a:rPr lang="en-US" sz="2400" dirty="0"/>
                        <a:t>”</a:t>
                      </a:r>
                    </a:p>
                  </a:txBody>
                  <a:tcPr anchor="ctr"/>
                </a:tc>
                <a:extLst>
                  <a:ext uri="{0D108BD9-81ED-4DB2-BD59-A6C34878D82A}">
                    <a16:rowId xmlns:a16="http://schemas.microsoft.com/office/drawing/2014/main" val="768185159"/>
                  </a:ext>
                </a:extLst>
              </a:tr>
              <a:tr h="958720">
                <a:tc>
                  <a:txBody>
                    <a:bodyPr/>
                    <a:lstStyle/>
                    <a:p>
                      <a:pPr algn="ctr"/>
                      <a:r>
                        <a:rPr lang="en-US" sz="2400" dirty="0"/>
                        <a:t>^a</a:t>
                      </a:r>
                    </a:p>
                  </a:txBody>
                  <a:tcPr anchor="ctr"/>
                </a:tc>
                <a:tc>
                  <a:txBody>
                    <a:bodyPr/>
                    <a:lstStyle/>
                    <a:p>
                      <a:pPr algn="ctr"/>
                      <a:endParaRPr lang="en-US" sz="2400" dirty="0"/>
                    </a:p>
                  </a:txBody>
                  <a:tcPr anchor="ctr"/>
                </a:tc>
                <a:tc>
                  <a:txBody>
                    <a:bodyPr/>
                    <a:lstStyle/>
                    <a:p>
                      <a:pPr algn="ctr"/>
                      <a:r>
                        <a:rPr lang="en-US" sz="2400" dirty="0"/>
                        <a:t>Begin</a:t>
                      </a:r>
                    </a:p>
                    <a:p>
                      <a:pPr algn="ctr"/>
                      <a:r>
                        <a:rPr lang="en-US" sz="2400" b="1" dirty="0"/>
                        <a:t>input</a:t>
                      </a:r>
                    </a:p>
                  </a:txBody>
                  <a:tcPr anchor="ctr"/>
                </a:tc>
                <a:tc>
                  <a:txBody>
                    <a:bodyPr/>
                    <a:lstStyle/>
                    <a:p>
                      <a:pPr algn="ctr"/>
                      <a:endParaRPr lang="en-US" sz="2400" dirty="0"/>
                    </a:p>
                  </a:txBody>
                  <a:tcPr anchor="ctr"/>
                </a:tc>
                <a:tc>
                  <a:txBody>
                    <a:bodyPr/>
                    <a:lstStyle/>
                    <a:p>
                      <a:pPr algn="ctr"/>
                      <a:r>
                        <a:rPr lang="en-US" sz="2400" dirty="0"/>
                        <a:t>Begin</a:t>
                      </a:r>
                    </a:p>
                    <a:p>
                      <a:pPr algn="ctr"/>
                      <a:r>
                        <a:rPr lang="en-US" sz="2400" b="1" baseline="0" dirty="0"/>
                        <a:t>line</a:t>
                      </a:r>
                      <a:endParaRPr lang="en-US" sz="2400" b="1" dirty="0"/>
                    </a:p>
                  </a:txBody>
                  <a:tcPr anchor="ctr"/>
                </a:tc>
                <a:extLst>
                  <a:ext uri="{0D108BD9-81ED-4DB2-BD59-A6C34878D82A}">
                    <a16:rowId xmlns:a16="http://schemas.microsoft.com/office/drawing/2014/main" val="3668396673"/>
                  </a:ext>
                </a:extLst>
              </a:tr>
              <a:tr h="1835264">
                <a:tc>
                  <a:txBody>
                    <a:bodyPr/>
                    <a:lstStyle/>
                    <a:p>
                      <a:pPr algn="ctr"/>
                      <a:r>
                        <a:rPr lang="en-US" sz="2400" dirty="0"/>
                        <a:t>a++</a:t>
                      </a:r>
                    </a:p>
                  </a:txBody>
                  <a:tcPr anchor="ctr"/>
                </a:tc>
                <a:tc>
                  <a:txBody>
                    <a:bodyPr/>
                    <a:lstStyle/>
                    <a:p>
                      <a:pPr algn="ctr"/>
                      <a:endParaRPr lang="en-US" sz="2400" dirty="0"/>
                    </a:p>
                  </a:txBody>
                  <a:tcPr anchor="ctr"/>
                </a:tc>
                <a:tc>
                  <a:txBody>
                    <a:bodyPr/>
                    <a:lstStyle/>
                    <a:p>
                      <a:pPr algn="ctr"/>
                      <a:r>
                        <a:rPr lang="en-US" sz="2400" dirty="0"/>
                        <a:t>Possessive</a:t>
                      </a:r>
                      <a:endParaRPr lang="en-US" sz="2400" baseline="0" dirty="0"/>
                    </a:p>
                    <a:p>
                      <a:pPr algn="ctr"/>
                      <a:r>
                        <a:rPr lang="en-US" sz="2400" baseline="0" dirty="0"/>
                        <a:t>quantifier</a:t>
                      </a:r>
                      <a:endParaRPr lang="en-US" sz="2400" dirty="0"/>
                    </a:p>
                  </a:txBody>
                  <a:tcPr anchor="ctr"/>
                </a:tc>
                <a:tc>
                  <a:txBody>
                    <a:bodyPr/>
                    <a:lstStyle/>
                    <a:p>
                      <a:pPr algn="ctr"/>
                      <a:endParaRPr lang="en-US" sz="2400" dirty="0"/>
                    </a:p>
                  </a:txBody>
                  <a:tcPr anchor="ctr"/>
                </a:tc>
                <a:tc>
                  <a:txBody>
                    <a:bodyPr/>
                    <a:lstStyle/>
                    <a:p>
                      <a:pPr algn="ctr"/>
                      <a:r>
                        <a:rPr lang="en-US" sz="2400" dirty="0"/>
                        <a:t>Quantifier</a:t>
                      </a:r>
                    </a:p>
                  </a:txBody>
                  <a:tcPr anchor="ctr"/>
                </a:tc>
                <a:extLst>
                  <a:ext uri="{0D108BD9-81ED-4DB2-BD59-A6C34878D82A}">
                    <a16:rowId xmlns:a16="http://schemas.microsoft.com/office/drawing/2014/main" val="3050307676"/>
                  </a:ext>
                </a:extLst>
              </a:tr>
              <a:tr h="1396992">
                <a:tc>
                  <a:txBody>
                    <a:bodyPr/>
                    <a:lstStyle/>
                    <a:p>
                      <a:pPr algn="ctr"/>
                      <a:r>
                        <a:rPr lang="en-US" sz="2400" dirty="0"/>
                        <a:t>[ ] ]</a:t>
                      </a:r>
                    </a:p>
                  </a:txBody>
                  <a:tcPr anchor="ctr"/>
                </a:tc>
                <a:tc>
                  <a:txBody>
                    <a:bodyPr/>
                    <a:lstStyle/>
                    <a:p>
                      <a:pPr algn="ctr"/>
                      <a:endParaRPr lang="en-US" sz="2400" dirty="0"/>
                    </a:p>
                  </a:txBody>
                  <a:tcPr anchor="ctr"/>
                </a:tc>
                <a:tc>
                  <a:txBody>
                    <a:bodyPr/>
                    <a:lstStyle/>
                    <a:p>
                      <a:pPr algn="ctr"/>
                      <a:r>
                        <a:rPr lang="en-US" sz="2400" dirty="0"/>
                        <a:t>“]”</a:t>
                      </a:r>
                    </a:p>
                  </a:txBody>
                  <a:tcPr anchor="ctr"/>
                </a:tc>
                <a:tc>
                  <a:txBody>
                    <a:bodyPr/>
                    <a:lstStyle/>
                    <a:p>
                      <a:pPr algn="ctr"/>
                      <a:endParaRPr lang="en-US" sz="2400" dirty="0"/>
                    </a:p>
                  </a:txBody>
                  <a:tcPr anchor="ctr"/>
                </a:tc>
                <a:tc>
                  <a:txBody>
                    <a:bodyPr/>
                    <a:lstStyle/>
                    <a:p>
                      <a:pPr algn="ctr"/>
                      <a:r>
                        <a:rPr lang="en-US" sz="2400" dirty="0"/>
                        <a:t>Empty</a:t>
                      </a:r>
                      <a:endParaRPr lang="en-US" sz="2400" baseline="0" dirty="0"/>
                    </a:p>
                    <a:p>
                      <a:pPr algn="ctr"/>
                      <a:r>
                        <a:rPr lang="en-US" sz="2400" baseline="0" dirty="0"/>
                        <a:t>capture</a:t>
                      </a:r>
                    </a:p>
                    <a:p>
                      <a:pPr algn="ctr"/>
                      <a:r>
                        <a:rPr lang="en-US" sz="2400" baseline="0" dirty="0"/>
                        <a:t>group</a:t>
                      </a:r>
                      <a:endParaRPr lang="en-US" sz="2400" dirty="0"/>
                    </a:p>
                  </a:txBody>
                  <a:tcPr anchor="ctr"/>
                </a:tc>
                <a:extLst>
                  <a:ext uri="{0D108BD9-81ED-4DB2-BD59-A6C34878D82A}">
                    <a16:rowId xmlns:a16="http://schemas.microsoft.com/office/drawing/2014/main" val="1952475725"/>
                  </a:ext>
                </a:extLst>
              </a:tr>
            </a:tbl>
          </a:graphicData>
        </a:graphic>
      </p:graphicFrame>
      <p:pic>
        <p:nvPicPr>
          <p:cNvPr id="28" name="Picture 2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1470" y="3973997"/>
            <a:ext cx="405189" cy="629827"/>
          </a:xfrm>
          <a:prstGeom prst="rect">
            <a:avLst/>
          </a:prstGeom>
        </p:spPr>
      </p:pic>
      <p:pic>
        <p:nvPicPr>
          <p:cNvPr id="29" name="Picture 28">
            <a:extLst>
              <a:ext uri="{FF2B5EF4-FFF2-40B4-BE49-F238E27FC236}">
                <a16:creationId xmlns:a16="http://schemas.microsoft.com/office/drawing/2014/main" id="{B874845C-1385-7544-892D-F73862427EE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20469" y="1990723"/>
            <a:ext cx="500753" cy="502997"/>
          </a:xfrm>
          <a:prstGeom prst="rect">
            <a:avLst/>
          </a:prstGeom>
        </p:spPr>
      </p:pic>
      <p:grpSp>
        <p:nvGrpSpPr>
          <p:cNvPr id="31" name="Group 30"/>
          <p:cNvGrpSpPr/>
          <p:nvPr/>
        </p:nvGrpSpPr>
        <p:grpSpPr>
          <a:xfrm>
            <a:off x="2329065" y="2021224"/>
            <a:ext cx="865034" cy="441993"/>
            <a:chOff x="1733385" y="3911255"/>
            <a:chExt cx="1194099" cy="610130"/>
          </a:xfrm>
        </p:grpSpPr>
        <p:pic>
          <p:nvPicPr>
            <p:cNvPr id="32" name="Picture 2" descr="Image result for typescript logo">
              <a:extLst>
                <a:ext uri="{FF2B5EF4-FFF2-40B4-BE49-F238E27FC236}">
                  <a16:creationId xmlns:a16="http://schemas.microsoft.com/office/drawing/2014/main" id="{553017D3-50E8-DE4B-A011-5EAE0F43949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343515" y="3911255"/>
              <a:ext cx="583969" cy="58396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403BFA91-6173-5447-ACF9-12268B8F25D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33385" y="3911255"/>
              <a:ext cx="610130" cy="610130"/>
            </a:xfrm>
            <a:prstGeom prst="rect">
              <a:avLst/>
            </a:prstGeom>
          </p:spPr>
        </p:pic>
      </p:grpSp>
      <p:pic>
        <p:nvPicPr>
          <p:cNvPr id="35" name="Picture 34">
            <a:extLst>
              <a:ext uri="{FF2B5EF4-FFF2-40B4-BE49-F238E27FC236}">
                <a16:creationId xmlns:a16="http://schemas.microsoft.com/office/drawing/2014/main" id="{7F4D882A-5314-FE40-9294-F0193412B0F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941656" y="2846289"/>
            <a:ext cx="858378" cy="429189"/>
          </a:xfrm>
          <a:prstGeom prst="rect">
            <a:avLst/>
          </a:prstGeom>
        </p:spPr>
      </p:pic>
      <p:pic>
        <p:nvPicPr>
          <p:cNvPr id="36" name="Picture 35">
            <a:extLst>
              <a:ext uri="{FF2B5EF4-FFF2-40B4-BE49-F238E27FC236}">
                <a16:creationId xmlns:a16="http://schemas.microsoft.com/office/drawing/2014/main" id="{D143E208-5FBD-5940-A776-89342FAA1DD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139244" y="4154201"/>
            <a:ext cx="449623" cy="449623"/>
          </a:xfrm>
          <a:prstGeom prst="rect">
            <a:avLst/>
          </a:prstGeom>
        </p:spPr>
      </p:pic>
      <p:grpSp>
        <p:nvGrpSpPr>
          <p:cNvPr id="38" name="Group 37"/>
          <p:cNvGrpSpPr/>
          <p:nvPr/>
        </p:nvGrpSpPr>
        <p:grpSpPr>
          <a:xfrm>
            <a:off x="2322565" y="2833485"/>
            <a:ext cx="865034" cy="441993"/>
            <a:chOff x="1733385" y="3911255"/>
            <a:chExt cx="1194099" cy="610130"/>
          </a:xfrm>
        </p:grpSpPr>
        <p:pic>
          <p:nvPicPr>
            <p:cNvPr id="39" name="Picture 2" descr="Image result for typescript logo">
              <a:extLst>
                <a:ext uri="{FF2B5EF4-FFF2-40B4-BE49-F238E27FC236}">
                  <a16:creationId xmlns:a16="http://schemas.microsoft.com/office/drawing/2014/main" id="{553017D3-50E8-DE4B-A011-5EAE0F43949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343515" y="3911255"/>
              <a:ext cx="583969" cy="58396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id="{403BFA91-6173-5447-ACF9-12268B8F25D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33385" y="3911255"/>
              <a:ext cx="610130" cy="610130"/>
            </a:xfrm>
            <a:prstGeom prst="rect">
              <a:avLst/>
            </a:prstGeom>
          </p:spPr>
        </p:pic>
      </p:grpSp>
      <p:grpSp>
        <p:nvGrpSpPr>
          <p:cNvPr id="41" name="Group 40"/>
          <p:cNvGrpSpPr/>
          <p:nvPr/>
        </p:nvGrpSpPr>
        <p:grpSpPr>
          <a:xfrm>
            <a:off x="5941656" y="5797810"/>
            <a:ext cx="865034" cy="441993"/>
            <a:chOff x="1733385" y="3911255"/>
            <a:chExt cx="1194099" cy="610130"/>
          </a:xfrm>
        </p:grpSpPr>
        <p:pic>
          <p:nvPicPr>
            <p:cNvPr id="42" name="Picture 2" descr="Image result for typescript logo">
              <a:extLst>
                <a:ext uri="{FF2B5EF4-FFF2-40B4-BE49-F238E27FC236}">
                  <a16:creationId xmlns:a16="http://schemas.microsoft.com/office/drawing/2014/main" id="{553017D3-50E8-DE4B-A011-5EAE0F43949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343515" y="3911255"/>
              <a:ext cx="583969" cy="58396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id="{403BFA91-6173-5447-ACF9-12268B8F25D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33385" y="3911255"/>
              <a:ext cx="610130" cy="610130"/>
            </a:xfrm>
            <a:prstGeom prst="rect">
              <a:avLst/>
            </a:prstGeom>
          </p:spPr>
        </p:pic>
      </p:grpSp>
      <p:pic>
        <p:nvPicPr>
          <p:cNvPr id="45" name="Picture 44">
            <a:extLst>
              <a:ext uri="{FF2B5EF4-FFF2-40B4-BE49-F238E27FC236}">
                <a16:creationId xmlns:a16="http://schemas.microsoft.com/office/drawing/2014/main" id="{D143E208-5FBD-5940-A776-89342FAA1DD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569252" y="5797810"/>
            <a:ext cx="449623" cy="449623"/>
          </a:xfrm>
          <a:prstGeom prst="rect">
            <a:avLst/>
          </a:prstGeom>
        </p:spPr>
      </p:pic>
      <p:cxnSp>
        <p:nvCxnSpPr>
          <p:cNvPr id="52" name="Straight Arrow Connector 51"/>
          <p:cNvCxnSpPr>
            <a:stCxn id="59" idx="0"/>
          </p:cNvCxnSpPr>
          <p:nvPr/>
        </p:nvCxnSpPr>
        <p:spPr bwMode="auto">
          <a:xfrm flipH="1" flipV="1">
            <a:off x="1308538" y="6209342"/>
            <a:ext cx="1014027" cy="211219"/>
          </a:xfrm>
          <a:prstGeom prst="straightConnector1">
            <a:avLst/>
          </a:prstGeom>
          <a:noFill/>
          <a:ln w="76200" cap="flat" cmpd="sng" algn="ctr">
            <a:solidFill>
              <a:schemeClr val="accent3"/>
            </a:solidFill>
            <a:prstDash val="solid"/>
            <a:round/>
            <a:headEnd type="none" w="med" len="med"/>
            <a:tailEnd type="triangle"/>
          </a:ln>
          <a:effectLst/>
        </p:spPr>
      </p:cxnSp>
      <p:cxnSp>
        <p:nvCxnSpPr>
          <p:cNvPr id="54" name="Straight Arrow Connector 53"/>
          <p:cNvCxnSpPr>
            <a:stCxn id="59" idx="0"/>
          </p:cNvCxnSpPr>
          <p:nvPr/>
        </p:nvCxnSpPr>
        <p:spPr bwMode="auto">
          <a:xfrm flipH="1" flipV="1">
            <a:off x="1308538" y="4776952"/>
            <a:ext cx="1014027" cy="1643609"/>
          </a:xfrm>
          <a:prstGeom prst="straightConnector1">
            <a:avLst/>
          </a:prstGeom>
          <a:noFill/>
          <a:ln w="76200" cap="flat" cmpd="sng" algn="ctr">
            <a:solidFill>
              <a:schemeClr val="accent3"/>
            </a:solidFill>
            <a:prstDash val="solid"/>
            <a:round/>
            <a:headEnd type="none" w="med" len="med"/>
            <a:tailEnd type="triangle"/>
          </a:ln>
          <a:effectLst/>
        </p:spPr>
      </p:cxnSp>
      <p:sp>
        <p:nvSpPr>
          <p:cNvPr id="59" name="TextBox 58"/>
          <p:cNvSpPr txBox="1"/>
          <p:nvPr/>
        </p:nvSpPr>
        <p:spPr>
          <a:xfrm>
            <a:off x="32707" y="6420561"/>
            <a:ext cx="4579715" cy="496161"/>
          </a:xfrm>
          <a:prstGeom prst="rect">
            <a:avLst/>
          </a:prstGeom>
          <a:noFill/>
        </p:spPr>
        <p:txBody>
          <a:bodyPr wrap="none" rtlCol="0">
            <a:spAutoFit/>
          </a:bodyPr>
          <a:lstStyle/>
          <a:p>
            <a:r>
              <a:rPr lang="en-US" sz="3200" b="1" dirty="0">
                <a:latin typeface="Calibri" panose="020F0502020204030204" pitchFamily="34" charset="0"/>
              </a:rPr>
              <a:t>Undocumented behaviors</a:t>
            </a:r>
          </a:p>
        </p:txBody>
      </p:sp>
    </p:spTree>
    <p:extLst>
      <p:ext uri="{BB962C8B-B14F-4D97-AF65-F5344CB8AC3E}">
        <p14:creationId xmlns:p14="http://schemas.microsoft.com/office/powerpoint/2010/main" val="42546140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CD4F9D-A17F-E843-8B09-A34B57A559A2}"/>
              </a:ext>
            </a:extLst>
          </p:cNvPr>
          <p:cNvSpPr>
            <a:spLocks noGrp="1"/>
          </p:cNvSpPr>
          <p:nvPr>
            <p:ph idx="1"/>
          </p:nvPr>
        </p:nvSpPr>
        <p:spPr>
          <a:xfrm>
            <a:off x="277148" y="511280"/>
            <a:ext cx="8557768" cy="5225097"/>
          </a:xfrm>
        </p:spPr>
        <p:txBody>
          <a:bodyPr/>
          <a:lstStyle/>
          <a:p>
            <a:pPr marL="0" indent="0">
              <a:buNone/>
            </a:pPr>
            <a:endParaRPr lang="en-US" sz="3000" dirty="0"/>
          </a:p>
          <a:p>
            <a:pPr marL="457200" indent="-457200">
              <a:buFont typeface="+mj-lt"/>
              <a:buAutoNum type="arabicPeriod"/>
            </a:pPr>
            <a:r>
              <a:rPr lang="en-US" sz="3000" dirty="0"/>
              <a:t> </a:t>
            </a:r>
            <a:r>
              <a:rPr lang="en-US" sz="4000" u="sng" dirty="0"/>
              <a:t>Developer perspectives</a:t>
            </a:r>
            <a:r>
              <a:rPr lang="en-US" sz="3000" dirty="0"/>
              <a:t>  </a:t>
            </a:r>
            <a:r>
              <a:rPr lang="en-US" sz="2600" dirty="0"/>
              <a:t>Survey of 158 </a:t>
            </a:r>
            <a:r>
              <a:rPr lang="en-US" sz="2600" dirty="0" err="1"/>
              <a:t>devs</a:t>
            </a:r>
            <a:endParaRPr lang="en-US" sz="2600" dirty="0"/>
          </a:p>
          <a:p>
            <a:pPr marL="857250" lvl="1" indent="-457200">
              <a:buFont typeface="+mj-lt"/>
              <a:buAutoNum type="arabicPeriod"/>
            </a:pPr>
            <a:endParaRPr lang="en-US" sz="3000" dirty="0"/>
          </a:p>
          <a:p>
            <a:pPr marL="400050" lvl="1" indent="0">
              <a:buNone/>
            </a:pPr>
            <a:endParaRPr lang="en-US" sz="3000" dirty="0"/>
          </a:p>
          <a:p>
            <a:pPr marL="457200" indent="-457200">
              <a:buFont typeface="+mj-lt"/>
              <a:buAutoNum type="arabicPeriod"/>
            </a:pPr>
            <a:r>
              <a:rPr lang="en-US" sz="3000" dirty="0"/>
              <a:t> </a:t>
            </a:r>
            <a:r>
              <a:rPr lang="en-US" sz="4000" u="sng" dirty="0"/>
              <a:t>Regex re-use</a:t>
            </a:r>
            <a:r>
              <a:rPr lang="en-US" sz="3000" dirty="0"/>
              <a:t>  </a:t>
            </a:r>
            <a:r>
              <a:rPr lang="en-US" sz="2600" dirty="0"/>
              <a:t>Corpus of 500K regexes</a:t>
            </a:r>
          </a:p>
          <a:p>
            <a:pPr marL="457200" indent="-457200">
              <a:buFont typeface="+mj-lt"/>
              <a:buAutoNum type="arabicPeriod"/>
            </a:pPr>
            <a:endParaRPr lang="en-US" sz="3000" dirty="0"/>
          </a:p>
          <a:p>
            <a:pPr marL="400050" lvl="1" indent="0">
              <a:buNone/>
            </a:pPr>
            <a:endParaRPr lang="en-US" sz="3000" dirty="0"/>
          </a:p>
          <a:p>
            <a:pPr marL="457200" indent="-457200">
              <a:buFont typeface="+mj-lt"/>
              <a:buAutoNum type="arabicPeriod"/>
            </a:pPr>
            <a:endParaRPr lang="en-US" sz="3000" dirty="0"/>
          </a:p>
          <a:p>
            <a:pPr marL="457200" indent="-457200">
              <a:buFont typeface="+mj-lt"/>
              <a:buAutoNum type="arabicPeriod"/>
            </a:pPr>
            <a:endParaRPr lang="en-US" sz="3000" u="sng" dirty="0"/>
          </a:p>
          <a:p>
            <a:pPr marL="457200" indent="-457200">
              <a:buFont typeface="+mj-lt"/>
              <a:buAutoNum type="arabicPeriod"/>
            </a:pPr>
            <a:r>
              <a:rPr lang="en-US" sz="3000" dirty="0"/>
              <a:t> </a:t>
            </a:r>
            <a:r>
              <a:rPr lang="en-US" sz="4000" u="sng" dirty="0"/>
              <a:t>Portability experiments</a:t>
            </a:r>
            <a:r>
              <a:rPr lang="en-US" sz="3000" dirty="0"/>
              <a:t>  </a:t>
            </a:r>
            <a:r>
              <a:rPr lang="en-US" sz="2600" dirty="0"/>
              <a:t>Language differences</a:t>
            </a:r>
          </a:p>
        </p:txBody>
      </p:sp>
      <p:sp>
        <p:nvSpPr>
          <p:cNvPr id="3" name="Title 2">
            <a:extLst>
              <a:ext uri="{FF2B5EF4-FFF2-40B4-BE49-F238E27FC236}">
                <a16:creationId xmlns:a16="http://schemas.microsoft.com/office/drawing/2014/main" id="{BCD23813-785E-B043-8AFB-4215555E321A}"/>
              </a:ext>
            </a:extLst>
          </p:cNvPr>
          <p:cNvSpPr>
            <a:spLocks noGrp="1"/>
          </p:cNvSpPr>
          <p:nvPr>
            <p:ph type="title"/>
          </p:nvPr>
        </p:nvSpPr>
        <p:spPr/>
        <p:txBody>
          <a:bodyPr/>
          <a:lstStyle/>
          <a:p>
            <a:r>
              <a:rPr lang="en-US" dirty="0"/>
              <a:t>Summary of Contributions</a:t>
            </a:r>
          </a:p>
        </p:txBody>
      </p:sp>
      <p:pic>
        <p:nvPicPr>
          <p:cNvPr id="43" name="Picture 4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49252" y="1818036"/>
            <a:ext cx="1180110" cy="1180110"/>
          </a:xfrm>
          <a:prstGeom prst="rect">
            <a:avLst/>
          </a:prstGeom>
        </p:spPr>
      </p:pic>
      <p:pic>
        <p:nvPicPr>
          <p:cNvPr id="50" name="Picture 4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79553" y="1962356"/>
            <a:ext cx="2299289" cy="1035790"/>
          </a:xfrm>
          <a:prstGeom prst="rect">
            <a:avLst/>
          </a:prstGeom>
          <a:ln>
            <a:solidFill>
              <a:schemeClr val="tx2"/>
            </a:solidFill>
          </a:ln>
        </p:spPr>
      </p:pic>
      <p:pic>
        <p:nvPicPr>
          <p:cNvPr id="41" name="Picture 4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05657" y="3821059"/>
            <a:ext cx="559326" cy="869419"/>
          </a:xfrm>
          <a:prstGeom prst="rect">
            <a:avLst/>
          </a:prstGeom>
        </p:spPr>
      </p:pic>
      <p:pic>
        <p:nvPicPr>
          <p:cNvPr id="35" name="Picture 34">
            <a:extLst>
              <a:ext uri="{FF2B5EF4-FFF2-40B4-BE49-F238E27FC236}">
                <a16:creationId xmlns:a16="http://schemas.microsoft.com/office/drawing/2014/main" id="{B874845C-1385-7544-892D-F73862427EE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394297" y="3856069"/>
            <a:ext cx="691241" cy="694340"/>
          </a:xfrm>
          <a:prstGeom prst="rect">
            <a:avLst/>
          </a:prstGeom>
        </p:spPr>
      </p:pic>
      <p:pic>
        <p:nvPicPr>
          <p:cNvPr id="36" name="Picture 35">
            <a:extLst>
              <a:ext uri="{FF2B5EF4-FFF2-40B4-BE49-F238E27FC236}">
                <a16:creationId xmlns:a16="http://schemas.microsoft.com/office/drawing/2014/main" id="{500DDC8D-E1A8-674B-992F-C52F058121F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77569" y="4962614"/>
            <a:ext cx="1296465" cy="484014"/>
          </a:xfrm>
          <a:prstGeom prst="rect">
            <a:avLst/>
          </a:prstGeom>
        </p:spPr>
      </p:pic>
      <p:grpSp>
        <p:nvGrpSpPr>
          <p:cNvPr id="6" name="Group 5"/>
          <p:cNvGrpSpPr/>
          <p:nvPr/>
        </p:nvGrpSpPr>
        <p:grpSpPr>
          <a:xfrm>
            <a:off x="1447138" y="3911255"/>
            <a:ext cx="1194099" cy="610130"/>
            <a:chOff x="1733385" y="3911255"/>
            <a:chExt cx="1194099" cy="610130"/>
          </a:xfrm>
        </p:grpSpPr>
        <p:pic>
          <p:nvPicPr>
            <p:cNvPr id="33" name="Picture 2" descr="Image result for typescript logo">
              <a:extLst>
                <a:ext uri="{FF2B5EF4-FFF2-40B4-BE49-F238E27FC236}">
                  <a16:creationId xmlns:a16="http://schemas.microsoft.com/office/drawing/2014/main" id="{553017D3-50E8-DE4B-A011-5EAE0F439497}"/>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343515" y="3911255"/>
              <a:ext cx="583969" cy="58396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403BFA91-6173-5447-ACF9-12268B8F25D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733385" y="3911255"/>
              <a:ext cx="610130" cy="610130"/>
            </a:xfrm>
            <a:prstGeom prst="rect">
              <a:avLst/>
            </a:prstGeom>
          </p:spPr>
        </p:pic>
      </p:grpSp>
      <p:pic>
        <p:nvPicPr>
          <p:cNvPr id="38" name="Picture 37">
            <a:extLst>
              <a:ext uri="{FF2B5EF4-FFF2-40B4-BE49-F238E27FC236}">
                <a16:creationId xmlns:a16="http://schemas.microsoft.com/office/drawing/2014/main" id="{B09D36B4-1AFF-5143-8416-8DFF84B9461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579553" y="3919273"/>
            <a:ext cx="1100174" cy="594094"/>
          </a:xfrm>
          <a:prstGeom prst="rect">
            <a:avLst/>
          </a:prstGeom>
        </p:spPr>
      </p:pic>
      <p:pic>
        <p:nvPicPr>
          <p:cNvPr id="39" name="Picture 38">
            <a:extLst>
              <a:ext uri="{FF2B5EF4-FFF2-40B4-BE49-F238E27FC236}">
                <a16:creationId xmlns:a16="http://schemas.microsoft.com/office/drawing/2014/main" id="{7F4D882A-5314-FE40-9294-F0193412B0F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518629" y="4979259"/>
            <a:ext cx="1184912" cy="592456"/>
          </a:xfrm>
          <a:prstGeom prst="rect">
            <a:avLst/>
          </a:prstGeom>
        </p:spPr>
      </p:pic>
      <p:pic>
        <p:nvPicPr>
          <p:cNvPr id="40" name="Picture 39">
            <a:extLst>
              <a:ext uri="{FF2B5EF4-FFF2-40B4-BE49-F238E27FC236}">
                <a16:creationId xmlns:a16="http://schemas.microsoft.com/office/drawing/2014/main" id="{D143E208-5FBD-5940-A776-89342FAA1DD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464875" y="4951052"/>
            <a:ext cx="620663" cy="620663"/>
          </a:xfrm>
          <a:prstGeom prst="rect">
            <a:avLst/>
          </a:prstGeom>
        </p:spPr>
      </p:pic>
      <p:pic>
        <p:nvPicPr>
          <p:cNvPr id="30" name="Picture 29"/>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312537" y="4904910"/>
            <a:ext cx="524228" cy="712949"/>
          </a:xfrm>
          <a:prstGeom prst="rect">
            <a:avLst/>
          </a:prstGeom>
        </p:spPr>
      </p:pic>
    </p:spTree>
    <p:extLst>
      <p:ext uri="{BB962C8B-B14F-4D97-AF65-F5344CB8AC3E}">
        <p14:creationId xmlns:p14="http://schemas.microsoft.com/office/powerpoint/2010/main" val="236498400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410C14-CFB3-E042-97FE-5BD302E53B20}"/>
              </a:ext>
            </a:extLst>
          </p:cNvPr>
          <p:cNvSpPr>
            <a:spLocks noGrp="1"/>
          </p:cNvSpPr>
          <p:nvPr>
            <p:ph type="title"/>
          </p:nvPr>
        </p:nvSpPr>
        <p:spPr/>
        <p:txBody>
          <a:bodyPr/>
          <a:lstStyle/>
          <a:p>
            <a:r>
              <a:rPr lang="en-US" dirty="0"/>
              <a:t>Performance methodology</a:t>
            </a:r>
          </a:p>
        </p:txBody>
      </p:sp>
      <p:sp>
        <p:nvSpPr>
          <p:cNvPr id="152" name="Rounded Rectangle 151">
            <a:extLst>
              <a:ext uri="{FF2B5EF4-FFF2-40B4-BE49-F238E27FC236}">
                <a16:creationId xmlns:a16="http://schemas.microsoft.com/office/drawing/2014/main" id="{085EDD92-9322-2B4D-A8AB-E456AE6B458C}"/>
              </a:ext>
            </a:extLst>
          </p:cNvPr>
          <p:cNvSpPr/>
          <p:nvPr/>
        </p:nvSpPr>
        <p:spPr bwMode="auto">
          <a:xfrm>
            <a:off x="2299165" y="3457112"/>
            <a:ext cx="553449" cy="86309"/>
          </a:xfrm>
          <a:prstGeom prst="roundRect">
            <a:avLst/>
          </a:prstGeom>
          <a:solidFill>
            <a:srgbClr val="FFFF0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53" name="Rounded Rectangle 152">
            <a:extLst>
              <a:ext uri="{FF2B5EF4-FFF2-40B4-BE49-F238E27FC236}">
                <a16:creationId xmlns:a16="http://schemas.microsoft.com/office/drawing/2014/main" id="{E7ABB9A9-775F-7842-B7C6-21F88789E782}"/>
              </a:ext>
            </a:extLst>
          </p:cNvPr>
          <p:cNvSpPr/>
          <p:nvPr/>
        </p:nvSpPr>
        <p:spPr bwMode="auto">
          <a:xfrm>
            <a:off x="2299164" y="3621435"/>
            <a:ext cx="553449" cy="86309"/>
          </a:xfrm>
          <a:prstGeom prst="roundRect">
            <a:avLst/>
          </a:prstGeom>
          <a:solidFill>
            <a:srgbClr val="008F0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54" name="Rounded Rectangle 153">
            <a:extLst>
              <a:ext uri="{FF2B5EF4-FFF2-40B4-BE49-F238E27FC236}">
                <a16:creationId xmlns:a16="http://schemas.microsoft.com/office/drawing/2014/main" id="{6EF50E47-FA2A-E743-A43F-2BEDD517863D}"/>
              </a:ext>
            </a:extLst>
          </p:cNvPr>
          <p:cNvSpPr/>
          <p:nvPr/>
        </p:nvSpPr>
        <p:spPr bwMode="auto">
          <a:xfrm>
            <a:off x="2299164" y="3785758"/>
            <a:ext cx="553449" cy="86309"/>
          </a:xfrm>
          <a:prstGeom prst="roundRect">
            <a:avLst/>
          </a:prstGeom>
          <a:solidFill>
            <a:srgbClr val="FFFF0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55" name="Rounded Rectangle 154">
            <a:extLst>
              <a:ext uri="{FF2B5EF4-FFF2-40B4-BE49-F238E27FC236}">
                <a16:creationId xmlns:a16="http://schemas.microsoft.com/office/drawing/2014/main" id="{28CAD348-1FFF-2D49-A88A-011C45CB9091}"/>
              </a:ext>
            </a:extLst>
          </p:cNvPr>
          <p:cNvSpPr/>
          <p:nvPr/>
        </p:nvSpPr>
        <p:spPr bwMode="auto">
          <a:xfrm>
            <a:off x="2299163" y="3950081"/>
            <a:ext cx="553449" cy="86309"/>
          </a:xfrm>
          <a:prstGeom prst="roundRect">
            <a:avLst/>
          </a:prstGeom>
          <a:solidFill>
            <a:srgbClr val="FFFF0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56" name="Rounded Rectangle 155">
            <a:extLst>
              <a:ext uri="{FF2B5EF4-FFF2-40B4-BE49-F238E27FC236}">
                <a16:creationId xmlns:a16="http://schemas.microsoft.com/office/drawing/2014/main" id="{9EFD9BFA-1B4C-364B-AAF1-888173F41731}"/>
              </a:ext>
            </a:extLst>
          </p:cNvPr>
          <p:cNvSpPr/>
          <p:nvPr/>
        </p:nvSpPr>
        <p:spPr bwMode="auto">
          <a:xfrm>
            <a:off x="2299165" y="4114404"/>
            <a:ext cx="553449" cy="86309"/>
          </a:xfrm>
          <a:prstGeom prst="roundRect">
            <a:avLst/>
          </a:prstGeom>
          <a:solidFill>
            <a:srgbClr val="008F0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57" name="Rounded Rectangle 156">
            <a:extLst>
              <a:ext uri="{FF2B5EF4-FFF2-40B4-BE49-F238E27FC236}">
                <a16:creationId xmlns:a16="http://schemas.microsoft.com/office/drawing/2014/main" id="{392BF6F1-3FD8-F243-8185-949E2D21920A}"/>
              </a:ext>
            </a:extLst>
          </p:cNvPr>
          <p:cNvSpPr/>
          <p:nvPr/>
        </p:nvSpPr>
        <p:spPr bwMode="auto">
          <a:xfrm>
            <a:off x="2299164" y="4278727"/>
            <a:ext cx="553449" cy="86309"/>
          </a:xfrm>
          <a:prstGeom prst="roundRect">
            <a:avLst/>
          </a:prstGeom>
          <a:solidFill>
            <a:srgbClr val="008F0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58" name="Rounded Rectangle 157">
            <a:extLst>
              <a:ext uri="{FF2B5EF4-FFF2-40B4-BE49-F238E27FC236}">
                <a16:creationId xmlns:a16="http://schemas.microsoft.com/office/drawing/2014/main" id="{C84376A1-FD1A-ED4F-A594-14D680342DFD}"/>
              </a:ext>
            </a:extLst>
          </p:cNvPr>
          <p:cNvSpPr/>
          <p:nvPr/>
        </p:nvSpPr>
        <p:spPr bwMode="auto">
          <a:xfrm>
            <a:off x="2194009" y="3366417"/>
            <a:ext cx="763762" cy="1107281"/>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cxnSp>
        <p:nvCxnSpPr>
          <p:cNvPr id="125" name="Straight Arrow Connector 124">
            <a:extLst>
              <a:ext uri="{FF2B5EF4-FFF2-40B4-BE49-F238E27FC236}">
                <a16:creationId xmlns:a16="http://schemas.microsoft.com/office/drawing/2014/main" id="{19310A2D-FC45-FA45-B103-6403BB3FAA48}"/>
              </a:ext>
            </a:extLst>
          </p:cNvPr>
          <p:cNvCxnSpPr>
            <a:cxnSpLocks/>
          </p:cNvCxnSpPr>
          <p:nvPr/>
        </p:nvCxnSpPr>
        <p:spPr bwMode="auto">
          <a:xfrm>
            <a:off x="2872022" y="3500266"/>
            <a:ext cx="760072" cy="111818"/>
          </a:xfrm>
          <a:prstGeom prst="straightConnector1">
            <a:avLst/>
          </a:prstGeom>
          <a:noFill/>
          <a:ln w="25400" cap="flat" cmpd="sng" algn="ctr">
            <a:solidFill>
              <a:schemeClr val="tx1"/>
            </a:solidFill>
            <a:prstDash val="solid"/>
            <a:round/>
            <a:headEnd type="none" w="med" len="med"/>
            <a:tailEnd type="triangle"/>
          </a:ln>
          <a:effectLst/>
        </p:spPr>
      </p:cxnSp>
      <p:sp>
        <p:nvSpPr>
          <p:cNvPr id="132" name="TextBox 131">
            <a:extLst>
              <a:ext uri="{FF2B5EF4-FFF2-40B4-BE49-F238E27FC236}">
                <a16:creationId xmlns:a16="http://schemas.microsoft.com/office/drawing/2014/main" id="{F131F2C6-C640-A54B-9FCB-D22BA527CE75}"/>
              </a:ext>
            </a:extLst>
          </p:cNvPr>
          <p:cNvSpPr txBox="1"/>
          <p:nvPr/>
        </p:nvSpPr>
        <p:spPr>
          <a:xfrm>
            <a:off x="1132706" y="2500401"/>
            <a:ext cx="2886368" cy="443648"/>
          </a:xfrm>
          <a:prstGeom prst="rect">
            <a:avLst/>
          </a:prstGeom>
          <a:noFill/>
        </p:spPr>
        <p:txBody>
          <a:bodyPr wrap="none" rtlCol="0">
            <a:spAutoFit/>
          </a:bodyPr>
          <a:lstStyle/>
          <a:p>
            <a:r>
              <a:rPr lang="en-US" sz="2800" b="1" dirty="0">
                <a:latin typeface="Calibri" panose="020F0502020204030204" pitchFamily="34" charset="0"/>
              </a:rPr>
              <a:t>SL regex detectors</a:t>
            </a:r>
            <a:endParaRPr lang="en-US" sz="2800" b="1" dirty="0">
              <a:latin typeface="Gill Sans MT" panose="020B0502020104020203" pitchFamily="34" charset="77"/>
            </a:endParaRPr>
          </a:p>
        </p:txBody>
      </p:sp>
      <p:cxnSp>
        <p:nvCxnSpPr>
          <p:cNvPr id="146" name="Straight Arrow Connector 145">
            <a:extLst>
              <a:ext uri="{FF2B5EF4-FFF2-40B4-BE49-F238E27FC236}">
                <a16:creationId xmlns:a16="http://schemas.microsoft.com/office/drawing/2014/main" id="{917F04A2-2F73-4D4B-AA44-987330AB813D}"/>
              </a:ext>
            </a:extLst>
          </p:cNvPr>
          <p:cNvCxnSpPr>
            <a:cxnSpLocks/>
            <a:stCxn id="154" idx="3"/>
          </p:cNvCxnSpPr>
          <p:nvPr/>
        </p:nvCxnSpPr>
        <p:spPr bwMode="auto">
          <a:xfrm flipV="1">
            <a:off x="2852613" y="3816406"/>
            <a:ext cx="738492" cy="12507"/>
          </a:xfrm>
          <a:prstGeom prst="straightConnector1">
            <a:avLst/>
          </a:prstGeom>
          <a:noFill/>
          <a:ln w="25400" cap="flat" cmpd="sng" algn="ctr">
            <a:solidFill>
              <a:schemeClr val="tx1"/>
            </a:solidFill>
            <a:prstDash val="solid"/>
            <a:round/>
            <a:headEnd type="none" w="med" len="med"/>
            <a:tailEnd type="triangle"/>
          </a:ln>
          <a:effectLst/>
        </p:spPr>
      </p:cxnSp>
      <p:cxnSp>
        <p:nvCxnSpPr>
          <p:cNvPr id="147" name="Straight Arrow Connector 146">
            <a:extLst>
              <a:ext uri="{FF2B5EF4-FFF2-40B4-BE49-F238E27FC236}">
                <a16:creationId xmlns:a16="http://schemas.microsoft.com/office/drawing/2014/main" id="{FAC231C8-AA16-6149-A090-819F900D71C3}"/>
              </a:ext>
            </a:extLst>
          </p:cNvPr>
          <p:cNvCxnSpPr>
            <a:cxnSpLocks/>
            <a:stCxn id="155" idx="3"/>
          </p:cNvCxnSpPr>
          <p:nvPr/>
        </p:nvCxnSpPr>
        <p:spPr bwMode="auto">
          <a:xfrm>
            <a:off x="2852612" y="3993236"/>
            <a:ext cx="720713" cy="12506"/>
          </a:xfrm>
          <a:prstGeom prst="straightConnector1">
            <a:avLst/>
          </a:prstGeom>
          <a:noFill/>
          <a:ln w="25400" cap="flat" cmpd="sng" algn="ctr">
            <a:solidFill>
              <a:schemeClr val="tx1"/>
            </a:solidFill>
            <a:prstDash val="solid"/>
            <a:round/>
            <a:headEnd type="none" w="med" len="med"/>
            <a:tailEnd type="triangle"/>
          </a:ln>
          <a:effectLst/>
        </p:spPr>
      </p:cxnSp>
      <p:grpSp>
        <p:nvGrpSpPr>
          <p:cNvPr id="10" name="Group 9">
            <a:extLst>
              <a:ext uri="{FF2B5EF4-FFF2-40B4-BE49-F238E27FC236}">
                <a16:creationId xmlns:a16="http://schemas.microsoft.com/office/drawing/2014/main" id="{4C12ACF9-AD94-484E-84C0-F3B62C7E5A0D}"/>
              </a:ext>
            </a:extLst>
          </p:cNvPr>
          <p:cNvGrpSpPr/>
          <p:nvPr/>
        </p:nvGrpSpPr>
        <p:grpSpPr>
          <a:xfrm>
            <a:off x="6018955" y="4122148"/>
            <a:ext cx="2631499" cy="2424835"/>
            <a:chOff x="4764800" y="3358662"/>
            <a:chExt cx="2348176" cy="1835682"/>
          </a:xfrm>
        </p:grpSpPr>
        <p:grpSp>
          <p:nvGrpSpPr>
            <p:cNvPr id="6" name="Group 5">
              <a:extLst>
                <a:ext uri="{FF2B5EF4-FFF2-40B4-BE49-F238E27FC236}">
                  <a16:creationId xmlns:a16="http://schemas.microsoft.com/office/drawing/2014/main" id="{AEB0F554-D99B-7D4B-A5D8-2ADE550C507B}"/>
                </a:ext>
              </a:extLst>
            </p:cNvPr>
            <p:cNvGrpSpPr/>
            <p:nvPr/>
          </p:nvGrpSpPr>
          <p:grpSpPr>
            <a:xfrm>
              <a:off x="4764800" y="3358662"/>
              <a:ext cx="2348176" cy="1789597"/>
              <a:chOff x="4764801" y="2802704"/>
              <a:chExt cx="3474394" cy="2345555"/>
            </a:xfrm>
          </p:grpSpPr>
          <p:graphicFrame>
            <p:nvGraphicFramePr>
              <p:cNvPr id="170" name="Chart 169">
                <a:extLst>
                  <a:ext uri="{FF2B5EF4-FFF2-40B4-BE49-F238E27FC236}">
                    <a16:creationId xmlns:a16="http://schemas.microsoft.com/office/drawing/2014/main" id="{E0982A05-C218-5848-95DD-D12E0A077741}"/>
                  </a:ext>
                </a:extLst>
              </p:cNvPr>
              <p:cNvGraphicFramePr>
                <a:graphicFrameLocks/>
              </p:cNvGraphicFramePr>
              <p:nvPr/>
            </p:nvGraphicFramePr>
            <p:xfrm>
              <a:off x="4764801" y="2802704"/>
              <a:ext cx="3474394" cy="2345555"/>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A6C9C862-C6CC-2F44-9B2F-5C526C3993F8}"/>
                  </a:ext>
                </a:extLst>
              </p:cNvPr>
              <p:cNvSpPr/>
              <p:nvPr/>
            </p:nvSpPr>
            <p:spPr bwMode="auto">
              <a:xfrm>
                <a:off x="4792541" y="2826966"/>
                <a:ext cx="391950" cy="21339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185" name="Rectangle 184">
              <a:extLst>
                <a:ext uri="{FF2B5EF4-FFF2-40B4-BE49-F238E27FC236}">
                  <a16:creationId xmlns:a16="http://schemas.microsoft.com/office/drawing/2014/main" id="{B3E3A0A6-8CB1-1D42-AA6C-F8FB7A2787C9}"/>
                </a:ext>
              </a:extLst>
            </p:cNvPr>
            <p:cNvSpPr/>
            <p:nvPr/>
          </p:nvSpPr>
          <p:spPr bwMode="auto">
            <a:xfrm rot="5400000">
              <a:off x="5921489" y="4075499"/>
              <a:ext cx="210962" cy="202672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grpSp>
        <p:nvGrpSpPr>
          <p:cNvPr id="56" name="Group 55"/>
          <p:cNvGrpSpPr/>
          <p:nvPr/>
        </p:nvGrpSpPr>
        <p:grpSpPr>
          <a:xfrm>
            <a:off x="655816" y="1235507"/>
            <a:ext cx="912317" cy="1007814"/>
            <a:chOff x="1942087" y="3565022"/>
            <a:chExt cx="785039" cy="1107281"/>
          </a:xfrm>
        </p:grpSpPr>
        <p:sp>
          <p:nvSpPr>
            <p:cNvPr id="57" name="Rounded Rectangle 56">
              <a:extLst>
                <a:ext uri="{FF2B5EF4-FFF2-40B4-BE49-F238E27FC236}">
                  <a16:creationId xmlns:a16="http://schemas.microsoft.com/office/drawing/2014/main" id="{84FBA6A0-0170-FD42-8D30-416F752F324D}"/>
                </a:ext>
              </a:extLst>
            </p:cNvPr>
            <p:cNvSpPr/>
            <p:nvPr/>
          </p:nvSpPr>
          <p:spPr bwMode="auto">
            <a:xfrm>
              <a:off x="2047244" y="3655717"/>
              <a:ext cx="553449" cy="86309"/>
            </a:xfrm>
            <a:prstGeom prst="roundRect">
              <a:avLst/>
            </a:prstGeom>
            <a:solidFill>
              <a:schemeClr val="accent2">
                <a:lumMod val="75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58" name="Rounded Rectangle 57">
              <a:extLst>
                <a:ext uri="{FF2B5EF4-FFF2-40B4-BE49-F238E27FC236}">
                  <a16:creationId xmlns:a16="http://schemas.microsoft.com/office/drawing/2014/main" id="{D5B92953-91C0-644A-80DF-98736DD9D656}"/>
                </a:ext>
              </a:extLst>
            </p:cNvPr>
            <p:cNvSpPr/>
            <p:nvPr/>
          </p:nvSpPr>
          <p:spPr bwMode="auto">
            <a:xfrm>
              <a:off x="2047243" y="3820040"/>
              <a:ext cx="553449" cy="86309"/>
            </a:xfrm>
            <a:prstGeom prst="roundRect">
              <a:avLst/>
            </a:prstGeom>
            <a:solidFill>
              <a:schemeClr val="accent3">
                <a:lumMod val="60000"/>
                <a:lumOff val="4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59" name="Rounded Rectangle 58">
              <a:extLst>
                <a:ext uri="{FF2B5EF4-FFF2-40B4-BE49-F238E27FC236}">
                  <a16:creationId xmlns:a16="http://schemas.microsoft.com/office/drawing/2014/main" id="{3731CE04-E170-DE45-8C62-9AE9E8B3CE96}"/>
                </a:ext>
              </a:extLst>
            </p:cNvPr>
            <p:cNvSpPr/>
            <p:nvPr/>
          </p:nvSpPr>
          <p:spPr bwMode="auto">
            <a:xfrm>
              <a:off x="2047243" y="3984363"/>
              <a:ext cx="553449" cy="86309"/>
            </a:xfrm>
            <a:prstGeom prst="roundRect">
              <a:avLst/>
            </a:prstGeom>
            <a:solidFill>
              <a:schemeClr val="tx2">
                <a:lumMod val="60000"/>
                <a:lumOff val="4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60" name="Rounded Rectangle 59">
              <a:extLst>
                <a:ext uri="{FF2B5EF4-FFF2-40B4-BE49-F238E27FC236}">
                  <a16:creationId xmlns:a16="http://schemas.microsoft.com/office/drawing/2014/main" id="{17FAD157-A2E6-1642-BCC8-348B1CD69CE6}"/>
                </a:ext>
              </a:extLst>
            </p:cNvPr>
            <p:cNvSpPr/>
            <p:nvPr/>
          </p:nvSpPr>
          <p:spPr bwMode="auto">
            <a:xfrm>
              <a:off x="2047242" y="4148686"/>
              <a:ext cx="553449" cy="86309"/>
            </a:xfrm>
            <a:prstGeom prst="roundRect">
              <a:avLst/>
            </a:prstGeom>
            <a:solidFill>
              <a:schemeClr val="accent4">
                <a:lumMod val="5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61" name="Rounded Rectangle 60">
              <a:extLst>
                <a:ext uri="{FF2B5EF4-FFF2-40B4-BE49-F238E27FC236}">
                  <a16:creationId xmlns:a16="http://schemas.microsoft.com/office/drawing/2014/main" id="{2BE438CC-7521-F140-8D2B-5ED0C4494AAA}"/>
                </a:ext>
              </a:extLst>
            </p:cNvPr>
            <p:cNvSpPr/>
            <p:nvPr/>
          </p:nvSpPr>
          <p:spPr bwMode="auto">
            <a:xfrm>
              <a:off x="2047244" y="4313009"/>
              <a:ext cx="553449" cy="86309"/>
            </a:xfrm>
            <a:prstGeom prst="roundRect">
              <a:avLst/>
            </a:prstGeom>
            <a:solidFill>
              <a:schemeClr val="accent4">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62" name="Rounded Rectangle 61">
              <a:extLst>
                <a:ext uri="{FF2B5EF4-FFF2-40B4-BE49-F238E27FC236}">
                  <a16:creationId xmlns:a16="http://schemas.microsoft.com/office/drawing/2014/main" id="{9B1448DA-BB72-C241-B183-3CE759AF0235}"/>
                </a:ext>
              </a:extLst>
            </p:cNvPr>
            <p:cNvSpPr/>
            <p:nvPr/>
          </p:nvSpPr>
          <p:spPr bwMode="auto">
            <a:xfrm>
              <a:off x="2047243" y="4477332"/>
              <a:ext cx="553449" cy="86309"/>
            </a:xfrm>
            <a:prstGeom prst="roundRect">
              <a:avLst/>
            </a:prstGeom>
            <a:solidFill>
              <a:schemeClr val="tx1">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63" name="Rounded Rectangle 62">
              <a:extLst>
                <a:ext uri="{FF2B5EF4-FFF2-40B4-BE49-F238E27FC236}">
                  <a16:creationId xmlns:a16="http://schemas.microsoft.com/office/drawing/2014/main" id="{AAB11118-12E0-EE46-80E2-AE904FA83B64}"/>
                </a:ext>
              </a:extLst>
            </p:cNvPr>
            <p:cNvSpPr/>
            <p:nvPr/>
          </p:nvSpPr>
          <p:spPr bwMode="auto">
            <a:xfrm>
              <a:off x="1942087" y="3565022"/>
              <a:ext cx="785039" cy="1107281"/>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pic>
        <p:nvPicPr>
          <p:cNvPr id="78" name="Picture 7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79300" y="3973709"/>
            <a:ext cx="340079" cy="528621"/>
          </a:xfrm>
          <a:prstGeom prst="rect">
            <a:avLst/>
          </a:prstGeom>
        </p:spPr>
      </p:pic>
      <p:pic>
        <p:nvPicPr>
          <p:cNvPr id="79" name="Picture 78">
            <a:extLst>
              <a:ext uri="{FF2B5EF4-FFF2-40B4-BE49-F238E27FC236}">
                <a16:creationId xmlns:a16="http://schemas.microsoft.com/office/drawing/2014/main" id="{B874845C-1385-7544-892D-F73862427EE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856203" y="3164105"/>
            <a:ext cx="420286" cy="422170"/>
          </a:xfrm>
          <a:prstGeom prst="rect">
            <a:avLst/>
          </a:prstGeom>
        </p:spPr>
      </p:pic>
      <p:pic>
        <p:nvPicPr>
          <p:cNvPr id="80" name="Picture 79">
            <a:extLst>
              <a:ext uri="{FF2B5EF4-FFF2-40B4-BE49-F238E27FC236}">
                <a16:creationId xmlns:a16="http://schemas.microsoft.com/office/drawing/2014/main" id="{500DDC8D-E1A8-674B-992F-C52F058121F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84085" y="4254248"/>
            <a:ext cx="788271" cy="294288"/>
          </a:xfrm>
          <a:prstGeom prst="rect">
            <a:avLst/>
          </a:prstGeom>
        </p:spPr>
      </p:pic>
      <p:grpSp>
        <p:nvGrpSpPr>
          <p:cNvPr id="81" name="Group 80"/>
          <p:cNvGrpSpPr/>
          <p:nvPr/>
        </p:nvGrpSpPr>
        <p:grpSpPr>
          <a:xfrm>
            <a:off x="4391217" y="3180932"/>
            <a:ext cx="602753" cy="370969"/>
            <a:chOff x="1733385" y="3911255"/>
            <a:chExt cx="1194099" cy="610130"/>
          </a:xfrm>
        </p:grpSpPr>
        <p:pic>
          <p:nvPicPr>
            <p:cNvPr id="82" name="Picture 2" descr="Image result for typescript logo">
              <a:extLst>
                <a:ext uri="{FF2B5EF4-FFF2-40B4-BE49-F238E27FC236}">
                  <a16:creationId xmlns:a16="http://schemas.microsoft.com/office/drawing/2014/main" id="{553017D3-50E8-DE4B-A011-5EAE0F439497}"/>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343515" y="3911255"/>
              <a:ext cx="583969" cy="583969"/>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2">
              <a:extLst>
                <a:ext uri="{FF2B5EF4-FFF2-40B4-BE49-F238E27FC236}">
                  <a16:creationId xmlns:a16="http://schemas.microsoft.com/office/drawing/2014/main" id="{403BFA91-6173-5447-ACF9-12268B8F25D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733385" y="3911255"/>
              <a:ext cx="610130" cy="610130"/>
            </a:xfrm>
            <a:prstGeom prst="rect">
              <a:avLst/>
            </a:prstGeom>
          </p:spPr>
        </p:pic>
      </p:grpSp>
      <p:pic>
        <p:nvPicPr>
          <p:cNvPr id="84" name="Picture 83">
            <a:extLst>
              <a:ext uri="{FF2B5EF4-FFF2-40B4-BE49-F238E27FC236}">
                <a16:creationId xmlns:a16="http://schemas.microsoft.com/office/drawing/2014/main" id="{B09D36B4-1AFF-5143-8416-8DFF84B9461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303797" y="4594742"/>
            <a:ext cx="668924" cy="361219"/>
          </a:xfrm>
          <a:prstGeom prst="rect">
            <a:avLst/>
          </a:prstGeom>
        </p:spPr>
      </p:pic>
      <p:pic>
        <p:nvPicPr>
          <p:cNvPr id="85" name="Picture 84">
            <a:extLst>
              <a:ext uri="{FF2B5EF4-FFF2-40B4-BE49-F238E27FC236}">
                <a16:creationId xmlns:a16="http://schemas.microsoft.com/office/drawing/2014/main" id="{7F4D882A-5314-FE40-9294-F0193412B0F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303797" y="3622421"/>
            <a:ext cx="720446" cy="360223"/>
          </a:xfrm>
          <a:prstGeom prst="rect">
            <a:avLst/>
          </a:prstGeom>
        </p:spPr>
      </p:pic>
      <p:pic>
        <p:nvPicPr>
          <p:cNvPr id="86" name="Picture 85">
            <a:extLst>
              <a:ext uri="{FF2B5EF4-FFF2-40B4-BE49-F238E27FC236}">
                <a16:creationId xmlns:a16="http://schemas.microsoft.com/office/drawing/2014/main" id="{D143E208-5FBD-5940-A776-89342FAA1DD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839846" y="4699747"/>
            <a:ext cx="377373" cy="377373"/>
          </a:xfrm>
          <a:prstGeom prst="rect">
            <a:avLst/>
          </a:prstGeom>
        </p:spPr>
      </p:pic>
      <p:pic>
        <p:nvPicPr>
          <p:cNvPr id="87" name="Picture 86"/>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906976" y="3681471"/>
            <a:ext cx="318739" cy="433484"/>
          </a:xfrm>
          <a:prstGeom prst="rect">
            <a:avLst/>
          </a:prstGeom>
        </p:spPr>
      </p:pic>
      <p:sp>
        <p:nvSpPr>
          <p:cNvPr id="94" name="TextBox 93">
            <a:extLst>
              <a:ext uri="{FF2B5EF4-FFF2-40B4-BE49-F238E27FC236}">
                <a16:creationId xmlns:a16="http://schemas.microsoft.com/office/drawing/2014/main" id="{F131F2C6-C640-A54B-9FCB-D22BA527CE75}"/>
              </a:ext>
            </a:extLst>
          </p:cNvPr>
          <p:cNvSpPr txBox="1"/>
          <p:nvPr/>
        </p:nvSpPr>
        <p:spPr>
          <a:xfrm>
            <a:off x="5910743" y="3551901"/>
            <a:ext cx="3233257" cy="437043"/>
          </a:xfrm>
          <a:prstGeom prst="rect">
            <a:avLst/>
          </a:prstGeom>
          <a:noFill/>
        </p:spPr>
        <p:txBody>
          <a:bodyPr wrap="none" rtlCol="0">
            <a:spAutoFit/>
          </a:bodyPr>
          <a:lstStyle/>
          <a:p>
            <a:r>
              <a:rPr lang="en-US" sz="2800" b="1" dirty="0">
                <a:latin typeface="Calibri" panose="020F0502020204030204" pitchFamily="34" charset="0"/>
              </a:rPr>
              <a:t>Per-lang. complexity</a:t>
            </a:r>
            <a:endParaRPr lang="en-US" sz="2800" b="1" dirty="0">
              <a:latin typeface="Gill Sans MT" panose="020B0502020104020203" pitchFamily="34" charset="77"/>
            </a:endParaRPr>
          </a:p>
        </p:txBody>
      </p:sp>
    </p:spTree>
    <p:extLst>
      <p:ext uri="{BB962C8B-B14F-4D97-AF65-F5344CB8AC3E}">
        <p14:creationId xmlns:p14="http://schemas.microsoft.com/office/powerpoint/2010/main" val="33541132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p:bldP spid="153" grpId="0" animBg="1"/>
      <p:bldP spid="154" grpId="0" animBg="1"/>
      <p:bldP spid="155" grpId="0" animBg="1"/>
      <p:bldP spid="156" grpId="0" animBg="1"/>
      <p:bldP spid="157" grpId="0" animBg="1"/>
      <p:bldP spid="158" grpId="0" animBg="1"/>
      <p:bldP spid="132" grpId="0"/>
      <p:bldP spid="9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Performance results</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4947" y="972458"/>
            <a:ext cx="8160101" cy="5544456"/>
          </a:xfrm>
          <a:prstGeom prst="rect">
            <a:avLst/>
          </a:prstGeom>
        </p:spPr>
      </p:pic>
      <p:sp>
        <p:nvSpPr>
          <p:cNvPr id="5" name="Rectangle 4"/>
          <p:cNvSpPr/>
          <p:nvPr/>
        </p:nvSpPr>
        <p:spPr bwMode="auto">
          <a:xfrm>
            <a:off x="1582057" y="972459"/>
            <a:ext cx="1683657" cy="4557484"/>
          </a:xfrm>
          <a:prstGeom prst="rect">
            <a:avLst/>
          </a:prstGeom>
          <a:noFill/>
          <a:ln w="762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6" name="Rectangle 5"/>
          <p:cNvSpPr/>
          <p:nvPr/>
        </p:nvSpPr>
        <p:spPr bwMode="auto">
          <a:xfrm>
            <a:off x="4152824" y="972459"/>
            <a:ext cx="1841576" cy="4557484"/>
          </a:xfrm>
          <a:prstGeom prst="rect">
            <a:avLst/>
          </a:prstGeom>
          <a:noFill/>
          <a:ln w="762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7" name="Rectangle 6"/>
          <p:cNvSpPr/>
          <p:nvPr/>
        </p:nvSpPr>
        <p:spPr bwMode="auto">
          <a:xfrm>
            <a:off x="3379161" y="3657600"/>
            <a:ext cx="773664" cy="1872342"/>
          </a:xfrm>
          <a:prstGeom prst="rect">
            <a:avLst/>
          </a:pr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8" name="Rectangle 7"/>
          <p:cNvSpPr/>
          <p:nvPr/>
        </p:nvSpPr>
        <p:spPr bwMode="auto">
          <a:xfrm>
            <a:off x="6926790" y="3657600"/>
            <a:ext cx="910924" cy="1872342"/>
          </a:xfrm>
          <a:prstGeom prst="rect">
            <a:avLst/>
          </a:pr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9" name="Rectangle 8"/>
          <p:cNvSpPr/>
          <p:nvPr/>
        </p:nvSpPr>
        <p:spPr bwMode="auto">
          <a:xfrm>
            <a:off x="7997329" y="5370285"/>
            <a:ext cx="624157" cy="159657"/>
          </a:xfrm>
          <a:prstGeom prst="rect">
            <a:avLst/>
          </a:prstGeom>
          <a:noFill/>
          <a:ln w="762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0" name="Rectangle 9"/>
          <p:cNvSpPr/>
          <p:nvPr/>
        </p:nvSpPr>
        <p:spPr bwMode="auto">
          <a:xfrm>
            <a:off x="6132828" y="5370284"/>
            <a:ext cx="624157" cy="159657"/>
          </a:xfrm>
          <a:prstGeom prst="rect">
            <a:avLst/>
          </a:prstGeom>
          <a:noFill/>
          <a:ln w="762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1341997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Summarized in developer-friendly </a:t>
            </a:r>
            <a:r>
              <a:rPr lang="en-US" dirty="0" err="1"/>
              <a:t>heatmaps</a:t>
            </a:r>
            <a:endParaRPr lang="en-US"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7148" y="1767114"/>
            <a:ext cx="4005624" cy="3762829"/>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96888" y="1767115"/>
            <a:ext cx="4140712" cy="3762828"/>
          </a:xfrm>
          <a:prstGeom prst="rect">
            <a:avLst/>
          </a:prstGeom>
        </p:spPr>
      </p:pic>
    </p:spTree>
    <p:extLst>
      <p:ext uri="{BB962C8B-B14F-4D97-AF65-F5344CB8AC3E}">
        <p14:creationId xmlns:p14="http://schemas.microsoft.com/office/powerpoint/2010/main" val="107157339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B31C3-F3E9-4646-A2A0-6C6E06FA7DC8}"/>
              </a:ext>
            </a:extLst>
          </p:cNvPr>
          <p:cNvSpPr>
            <a:spLocks noGrp="1"/>
          </p:cNvSpPr>
          <p:nvPr>
            <p:ph type="title"/>
          </p:nvPr>
        </p:nvSpPr>
        <p:spPr/>
        <p:txBody>
          <a:bodyPr/>
          <a:lstStyle/>
          <a:p>
            <a:r>
              <a:rPr lang="en-US" b="0" dirty="0"/>
              <a:t>Closing Remarks</a:t>
            </a:r>
          </a:p>
        </p:txBody>
      </p:sp>
      <p:sp>
        <p:nvSpPr>
          <p:cNvPr id="3" name="Text Placeholder 2">
            <a:extLst>
              <a:ext uri="{FF2B5EF4-FFF2-40B4-BE49-F238E27FC236}">
                <a16:creationId xmlns:a16="http://schemas.microsoft.com/office/drawing/2014/main" id="{C0AEFF66-CA69-7540-B272-7C6314C4D072}"/>
              </a:ext>
            </a:extLst>
          </p:cNvPr>
          <p:cNvSpPr>
            <a:spLocks noGrp="1"/>
          </p:cNvSpPr>
          <p:nvPr>
            <p:ph type="body" idx="4294967295"/>
          </p:nvPr>
        </p:nvSpPr>
        <p:spPr>
          <a:xfrm>
            <a:off x="722313" y="2088564"/>
            <a:ext cx="7772400" cy="1500187"/>
          </a:xfrm>
        </p:spPr>
        <p:txBody>
          <a:bodyPr/>
          <a:lstStyle/>
          <a:p>
            <a:endParaRPr lang="en-US"/>
          </a:p>
        </p:txBody>
      </p:sp>
    </p:spTree>
    <p:extLst>
      <p:ext uri="{BB962C8B-B14F-4D97-AF65-F5344CB8AC3E}">
        <p14:creationId xmlns:p14="http://schemas.microsoft.com/office/powerpoint/2010/main" val="154137049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5D2C1-728F-CA4D-86E5-1D16638302DE}"/>
              </a:ext>
            </a:extLst>
          </p:cNvPr>
          <p:cNvSpPr>
            <a:spLocks noGrp="1"/>
          </p:cNvSpPr>
          <p:nvPr>
            <p:ph type="title"/>
          </p:nvPr>
        </p:nvSpPr>
        <p:spPr>
          <a:xfrm>
            <a:off x="777542" y="337399"/>
            <a:ext cx="7588915" cy="1113200"/>
          </a:xfrm>
        </p:spPr>
        <p:txBody>
          <a:bodyPr/>
          <a:lstStyle/>
          <a:p>
            <a:pPr algn="ctr"/>
            <a:r>
              <a:rPr lang="en-US" sz="4000" dirty="0"/>
              <a:t>Regexes are not a lingua franca</a:t>
            </a:r>
          </a:p>
        </p:txBody>
      </p:sp>
      <p:sp>
        <p:nvSpPr>
          <p:cNvPr id="3" name="Content Placeholder 2">
            <a:extLst>
              <a:ext uri="{FF2B5EF4-FFF2-40B4-BE49-F238E27FC236}">
                <a16:creationId xmlns:a16="http://schemas.microsoft.com/office/drawing/2014/main" id="{2484F2CC-91CB-B546-AFB6-FE52DB1E435A}"/>
              </a:ext>
            </a:extLst>
          </p:cNvPr>
          <p:cNvSpPr>
            <a:spLocks noGrp="1"/>
          </p:cNvSpPr>
          <p:nvPr>
            <p:ph idx="1"/>
          </p:nvPr>
        </p:nvSpPr>
        <p:spPr>
          <a:xfrm>
            <a:off x="293624" y="1450599"/>
            <a:ext cx="8557768" cy="4146029"/>
          </a:xfrm>
        </p:spPr>
        <p:txBody>
          <a:bodyPr/>
          <a:lstStyle/>
          <a:p>
            <a:pPr marL="0" indent="0">
              <a:lnSpc>
                <a:spcPct val="200000"/>
              </a:lnSpc>
              <a:buNone/>
            </a:pPr>
            <a:r>
              <a:rPr lang="en-US" b="1" dirty="0"/>
              <a:t>Survey:</a:t>
            </a:r>
            <a:r>
              <a:rPr lang="en-US" dirty="0"/>
              <a:t> developers say they believe and act like they are</a:t>
            </a:r>
          </a:p>
          <a:p>
            <a:pPr marL="0" indent="0">
              <a:lnSpc>
                <a:spcPct val="200000"/>
              </a:lnSpc>
              <a:buNone/>
            </a:pPr>
            <a:r>
              <a:rPr lang="en-US" b="1" dirty="0"/>
              <a:t>Empirical re-use study:</a:t>
            </a:r>
            <a:r>
              <a:rPr lang="en-US" dirty="0"/>
              <a:t> regexes are re-used</a:t>
            </a:r>
          </a:p>
          <a:p>
            <a:pPr marL="0" indent="0">
              <a:lnSpc>
                <a:spcPct val="200000"/>
              </a:lnSpc>
              <a:buNone/>
            </a:pPr>
            <a:r>
              <a:rPr lang="en-US" b="1" dirty="0"/>
              <a:t>Portability experiments:</a:t>
            </a:r>
            <a:r>
              <a:rPr lang="en-US" dirty="0"/>
              <a:t> Correctness, security concerns</a:t>
            </a:r>
          </a:p>
        </p:txBody>
      </p:sp>
      <p:sp>
        <p:nvSpPr>
          <p:cNvPr id="4" name="TextBox 3">
            <a:extLst>
              <a:ext uri="{FF2B5EF4-FFF2-40B4-BE49-F238E27FC236}">
                <a16:creationId xmlns:a16="http://schemas.microsoft.com/office/drawing/2014/main" id="{09385D51-8417-1D4D-B78E-D451CC3DCC58}"/>
              </a:ext>
            </a:extLst>
          </p:cNvPr>
          <p:cNvSpPr txBox="1"/>
          <p:nvPr/>
        </p:nvSpPr>
        <p:spPr>
          <a:xfrm>
            <a:off x="3458430" y="5393995"/>
            <a:ext cx="5126362" cy="486287"/>
          </a:xfrm>
          <a:prstGeom prst="rect">
            <a:avLst/>
          </a:prstGeom>
          <a:noFill/>
        </p:spPr>
        <p:txBody>
          <a:bodyPr wrap="square" rtlCol="0">
            <a:spAutoFit/>
          </a:bodyPr>
          <a:lstStyle/>
          <a:p>
            <a:pPr algn="r"/>
            <a:r>
              <a:rPr lang="en-US" sz="3200" i="1" dirty="0">
                <a:latin typeface="Gill Sans MT" panose="020B0502020104020203" pitchFamily="34" charset="77"/>
              </a:rPr>
              <a:t>Thank you for your attention</a:t>
            </a:r>
          </a:p>
        </p:txBody>
      </p:sp>
      <p:pic>
        <p:nvPicPr>
          <p:cNvPr id="7" name="Picture 6">
            <a:extLst>
              <a:ext uri="{FF2B5EF4-FFF2-40B4-BE49-F238E27FC236}">
                <a16:creationId xmlns:a16="http://schemas.microsoft.com/office/drawing/2014/main" id="{2BE88208-6346-144A-8501-46AB16BD2D2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57709" y="6163938"/>
            <a:ext cx="3593683" cy="484047"/>
          </a:xfrm>
          <a:prstGeom prst="rect">
            <a:avLst/>
          </a:prstGeom>
        </p:spPr>
      </p:pic>
    </p:spTree>
    <p:extLst>
      <p:ext uri="{BB962C8B-B14F-4D97-AF65-F5344CB8AC3E}">
        <p14:creationId xmlns:p14="http://schemas.microsoft.com/office/powerpoint/2010/main" val="238980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B31C3-F3E9-4646-A2A0-6C6E06FA7DC8}"/>
              </a:ext>
            </a:extLst>
          </p:cNvPr>
          <p:cNvSpPr>
            <a:spLocks noGrp="1"/>
          </p:cNvSpPr>
          <p:nvPr>
            <p:ph type="title"/>
          </p:nvPr>
        </p:nvSpPr>
        <p:spPr/>
        <p:txBody>
          <a:bodyPr/>
          <a:lstStyle/>
          <a:p>
            <a:r>
              <a:rPr lang="en-US" b="0" dirty="0"/>
              <a:t>Bonus material</a:t>
            </a:r>
          </a:p>
        </p:txBody>
      </p:sp>
      <p:pic>
        <p:nvPicPr>
          <p:cNvPr id="3" name="Picture 12" descr="Image result for red x">
            <a:extLst>
              <a:ext uri="{FF2B5EF4-FFF2-40B4-BE49-F238E27FC236}">
                <a16:creationId xmlns:a16="http://schemas.microsoft.com/office/drawing/2014/main" id="{8FF08F96-D876-3145-BA37-CE4AAF578D3C}"/>
              </a:ext>
            </a:extLst>
          </p:cNvPr>
          <p:cNvPicPr>
            <a:picLocks noChangeAspect="1" noChangeArrowheads="1"/>
          </p:cNvPicPr>
          <p:nvPr/>
        </p:nvPicPr>
        <p:blipFill>
          <a:blip r:embed="rId2" cstate="screen">
            <a:extLst>
              <a:ext uri="{BEBA8EAE-BF5A-486C-A8C5-ECC9F3942E4B}">
                <a14:imgProps xmlns:a14="http://schemas.microsoft.com/office/drawing/2010/main">
                  <a14:imgLayer r:embed="rId3">
                    <a14:imgEffect>
                      <a14:backgroundRemoval t="3556" b="99556" l="1778" r="96000">
                        <a14:foregroundMark x1="6222" y1="82222" x2="6222" y2="82222"/>
                        <a14:foregroundMark x1="6222" y1="82222" x2="6222" y2="82222"/>
                        <a14:foregroundMark x1="2222" y1="83556" x2="2222" y2="83556"/>
                        <a14:foregroundMark x1="14222" y1="96000" x2="14222" y2="96000"/>
                        <a14:foregroundMark x1="13778" y1="99556" x2="13778" y2="99556"/>
                        <a14:foregroundMark x1="92889" y1="16889" x2="92889" y2="16889"/>
                        <a14:foregroundMark x1="94667" y1="13333" x2="94667" y2="13333"/>
                        <a14:foregroundMark x1="96000" y1="12444" x2="96000" y2="12444"/>
                        <a14:foregroundMark x1="86667" y1="7111" x2="86667" y2="7111"/>
                        <a14:foregroundMark x1="29778" y1="3556" x2="29778" y2="3556"/>
                      </a14:backgroundRemoval>
                    </a14:imgEffect>
                  </a14:imgLayer>
                </a14:imgProps>
              </a:ext>
              <a:ext uri="{28A0092B-C50C-407E-A947-70E740481C1C}">
                <a14:useLocalDpi xmlns:a14="http://schemas.microsoft.com/office/drawing/2010/main"/>
              </a:ext>
            </a:extLst>
          </a:blip>
          <a:srcRect/>
          <a:stretch>
            <a:fillRect/>
          </a:stretch>
        </p:blipFill>
        <p:spPr bwMode="auto">
          <a:xfrm>
            <a:off x="2409123" y="6904300"/>
            <a:ext cx="643013" cy="6430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Image result for green check mark">
            <a:extLst>
              <a:ext uri="{FF2B5EF4-FFF2-40B4-BE49-F238E27FC236}">
                <a16:creationId xmlns:a16="http://schemas.microsoft.com/office/drawing/2014/main" id="{3480DB4B-AD2D-B149-BC8C-5DB67078832B}"/>
              </a:ext>
            </a:extLst>
          </p:cNvPr>
          <p:cNvPicPr>
            <a:picLocks noChangeAspect="1" noChangeArrowheads="1"/>
          </p:cNvPicPr>
          <p:nvPr/>
        </p:nvPicPr>
        <p:blipFill>
          <a:blip r:embed="rId4" cstate="screen">
            <a:extLst>
              <a:ext uri="{BEBA8EAE-BF5A-486C-A8C5-ECC9F3942E4B}">
                <a14:imgProps xmlns:a14="http://schemas.microsoft.com/office/drawing/2010/main">
                  <a14:imgLayer r:embed="rId5">
                    <a14:imgEffect>
                      <a14:backgroundRemoval t="6222" b="92889" l="4889" r="95111">
                        <a14:foregroundMark x1="5333" y1="57333" x2="5333" y2="57333"/>
                        <a14:foregroundMark x1="22222" y1="92889" x2="22222" y2="92889"/>
                        <a14:foregroundMark x1="90222" y1="10222" x2="90222" y2="10222"/>
                        <a14:foregroundMark x1="95111" y1="6222" x2="95111" y2="6222"/>
                      </a14:backgroundRemoval>
                    </a14:imgEffect>
                  </a14:imgLayer>
                </a14:imgProps>
              </a:ext>
              <a:ext uri="{28A0092B-C50C-407E-A947-70E740481C1C}">
                <a14:useLocalDpi xmlns:a14="http://schemas.microsoft.com/office/drawing/2010/main"/>
              </a:ext>
            </a:extLst>
          </a:blip>
          <a:srcRect/>
          <a:stretch>
            <a:fillRect/>
          </a:stretch>
        </p:blipFill>
        <p:spPr bwMode="auto">
          <a:xfrm>
            <a:off x="3143732" y="6904300"/>
            <a:ext cx="657091" cy="657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5480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SL regex detectors are using </a:t>
            </a:r>
            <a:r>
              <a:rPr lang="en-US" b="1" dirty="0" err="1"/>
              <a:t>fullMatch</a:t>
            </a:r>
            <a:r>
              <a:rPr lang="en-US" dirty="0"/>
              <a:t> semantics</a:t>
            </a:r>
          </a:p>
          <a:p>
            <a:r>
              <a:rPr lang="en-US" dirty="0"/>
              <a:t>Regex engines sometimes implement </a:t>
            </a:r>
            <a:r>
              <a:rPr lang="en-US" b="1" dirty="0" err="1"/>
              <a:t>partialMatch</a:t>
            </a:r>
            <a:r>
              <a:rPr lang="en-US" dirty="0"/>
              <a:t>…unwisely</a:t>
            </a:r>
          </a:p>
          <a:p>
            <a:r>
              <a:rPr lang="en-US" dirty="0"/>
              <a:t>Thus, and somewhat horrifyingly:</a:t>
            </a:r>
          </a:p>
          <a:p>
            <a:pPr lvl="1"/>
            <a:r>
              <a:rPr lang="en-US" sz="2400" b="1" dirty="0"/>
              <a:t>/(a+)b/ may be super-linear</a:t>
            </a:r>
          </a:p>
          <a:p>
            <a:pPr lvl="1"/>
            <a:r>
              <a:rPr lang="en-US" dirty="0"/>
              <a:t>Equivalent to the </a:t>
            </a:r>
            <a:r>
              <a:rPr lang="en-US" b="1" dirty="0" err="1"/>
              <a:t>fullMatch</a:t>
            </a:r>
            <a:r>
              <a:rPr lang="en-US" dirty="0"/>
              <a:t> /^.*?(a+)b/ 	</a:t>
            </a:r>
            <a:r>
              <a:rPr lang="en-US" dirty="0">
                <a:sym typeface="Wingdings" pitchFamily="2" charset="2"/>
              </a:rPr>
              <a:t> 	QOA</a:t>
            </a:r>
            <a:endParaRPr lang="en-US" dirty="0"/>
          </a:p>
        </p:txBody>
      </p:sp>
      <p:sp>
        <p:nvSpPr>
          <p:cNvPr id="3" name="Title 2"/>
          <p:cNvSpPr>
            <a:spLocks noGrp="1"/>
          </p:cNvSpPr>
          <p:nvPr>
            <p:ph type="title"/>
          </p:nvPr>
        </p:nvSpPr>
        <p:spPr/>
        <p:txBody>
          <a:bodyPr/>
          <a:lstStyle/>
          <a:p>
            <a:r>
              <a:rPr lang="en-US" dirty="0"/>
              <a:t>False negatives in the SL regex detectors</a:t>
            </a:r>
          </a:p>
        </p:txBody>
      </p:sp>
    </p:spTree>
    <p:extLst>
      <p:ext uri="{BB962C8B-B14F-4D97-AF65-F5344CB8AC3E}">
        <p14:creationId xmlns:p14="http://schemas.microsoft.com/office/powerpoint/2010/main" val="61404617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E8B2529-287A-104B-BDE0-1B2FF0053FD4}"/>
              </a:ext>
            </a:extLst>
          </p:cNvPr>
          <p:cNvSpPr>
            <a:spLocks noGrp="1"/>
          </p:cNvSpPr>
          <p:nvPr>
            <p:ph idx="1"/>
          </p:nvPr>
        </p:nvSpPr>
        <p:spPr/>
        <p:txBody>
          <a:bodyPr/>
          <a:lstStyle/>
          <a:p>
            <a:r>
              <a:rPr lang="en-US" b="1" dirty="0"/>
              <a:t>Open-source applications may not be representative </a:t>
            </a:r>
            <a:r>
              <a:rPr lang="en-US" dirty="0"/>
              <a:t>of code in industry</a:t>
            </a:r>
          </a:p>
          <a:p>
            <a:endParaRPr lang="en-US" dirty="0"/>
          </a:p>
          <a:p>
            <a:r>
              <a:rPr lang="en-US" dirty="0"/>
              <a:t>Module ecosystems are </a:t>
            </a:r>
            <a:r>
              <a:rPr lang="en-US" b="1" dirty="0"/>
              <a:t>shared</a:t>
            </a:r>
            <a:r>
              <a:rPr lang="en-US" dirty="0"/>
              <a:t> by open-source and industry</a:t>
            </a:r>
          </a:p>
          <a:p>
            <a:endParaRPr lang="en-US" dirty="0"/>
          </a:p>
          <a:p>
            <a:r>
              <a:rPr lang="en-US" dirty="0"/>
              <a:t>Modules are sometimes </a:t>
            </a:r>
            <a:r>
              <a:rPr lang="en-US" b="1" dirty="0"/>
              <a:t>authored by industry</a:t>
            </a:r>
            <a:r>
              <a:rPr lang="en-US" dirty="0"/>
              <a:t> as a way to give back to the open-source community</a:t>
            </a:r>
          </a:p>
        </p:txBody>
      </p:sp>
      <p:sp>
        <p:nvSpPr>
          <p:cNvPr id="3" name="Title 2">
            <a:extLst>
              <a:ext uri="{FF2B5EF4-FFF2-40B4-BE49-F238E27FC236}">
                <a16:creationId xmlns:a16="http://schemas.microsoft.com/office/drawing/2014/main" id="{24067BA8-6492-CC43-87F9-CA2C26B65243}"/>
              </a:ext>
            </a:extLst>
          </p:cNvPr>
          <p:cNvSpPr>
            <a:spLocks noGrp="1"/>
          </p:cNvSpPr>
          <p:nvPr>
            <p:ph type="title"/>
          </p:nvPr>
        </p:nvSpPr>
        <p:spPr/>
        <p:txBody>
          <a:bodyPr/>
          <a:lstStyle/>
          <a:p>
            <a:r>
              <a:rPr lang="en-US" dirty="0"/>
              <a:t>Why not applications?</a:t>
            </a:r>
          </a:p>
        </p:txBody>
      </p:sp>
    </p:spTree>
    <p:extLst>
      <p:ext uri="{BB962C8B-B14F-4D97-AF65-F5344CB8AC3E}">
        <p14:creationId xmlns:p14="http://schemas.microsoft.com/office/powerpoint/2010/main" val="261522841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E8B2529-287A-104B-BDE0-1B2FF0053FD4}"/>
              </a:ext>
            </a:extLst>
          </p:cNvPr>
          <p:cNvSpPr>
            <a:spLocks noGrp="1"/>
          </p:cNvSpPr>
          <p:nvPr>
            <p:ph idx="1"/>
          </p:nvPr>
        </p:nvSpPr>
        <p:spPr/>
        <p:txBody>
          <a:bodyPr/>
          <a:lstStyle/>
          <a:p>
            <a:pPr marL="0" indent="0">
              <a:buNone/>
            </a:pPr>
            <a:r>
              <a:rPr lang="en-US" b="1" dirty="0"/>
              <a:t>Bundling</a:t>
            </a:r>
            <a:r>
              <a:rPr lang="en-US" dirty="0"/>
              <a:t> / </a:t>
            </a:r>
            <a:r>
              <a:rPr lang="en-US" b="1" dirty="0"/>
              <a:t>Obfuscation</a:t>
            </a:r>
            <a:r>
              <a:rPr lang="en-US" dirty="0"/>
              <a:t> complicates analysis on registry artifacts</a:t>
            </a:r>
          </a:p>
        </p:txBody>
      </p:sp>
      <p:sp>
        <p:nvSpPr>
          <p:cNvPr id="3" name="Title 2">
            <a:extLst>
              <a:ext uri="{FF2B5EF4-FFF2-40B4-BE49-F238E27FC236}">
                <a16:creationId xmlns:a16="http://schemas.microsoft.com/office/drawing/2014/main" id="{24067BA8-6492-CC43-87F9-CA2C26B65243}"/>
              </a:ext>
            </a:extLst>
          </p:cNvPr>
          <p:cNvSpPr>
            <a:spLocks noGrp="1"/>
          </p:cNvSpPr>
          <p:nvPr>
            <p:ph type="title"/>
          </p:nvPr>
        </p:nvSpPr>
        <p:spPr/>
        <p:txBody>
          <a:bodyPr/>
          <a:lstStyle/>
          <a:p>
            <a:r>
              <a:rPr lang="en-US" dirty="0"/>
              <a:t>Why git projects instead of artifacts?</a:t>
            </a:r>
          </a:p>
        </p:txBody>
      </p:sp>
    </p:spTree>
    <p:extLst>
      <p:ext uri="{BB962C8B-B14F-4D97-AF65-F5344CB8AC3E}">
        <p14:creationId xmlns:p14="http://schemas.microsoft.com/office/powerpoint/2010/main" val="398795772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Cut-off point for “popular modules”</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5030" y="938521"/>
            <a:ext cx="7785980" cy="5919479"/>
          </a:xfrm>
          <a:prstGeom prst="rect">
            <a:avLst/>
          </a:prstGeom>
        </p:spPr>
      </p:pic>
      <p:cxnSp>
        <p:nvCxnSpPr>
          <p:cNvPr id="6" name="Straight Arrow Connector 5"/>
          <p:cNvCxnSpPr/>
          <p:nvPr/>
        </p:nvCxnSpPr>
        <p:spPr bwMode="auto">
          <a:xfrm flipH="1">
            <a:off x="6749143" y="2989943"/>
            <a:ext cx="580572" cy="908317"/>
          </a:xfrm>
          <a:prstGeom prst="straightConnector1">
            <a:avLst/>
          </a:prstGeom>
          <a:noFill/>
          <a:ln w="76200" cap="flat" cmpd="sng" algn="ctr">
            <a:solidFill>
              <a:schemeClr val="tx2"/>
            </a:solidFill>
            <a:prstDash val="solid"/>
            <a:round/>
            <a:headEnd type="none" w="med" len="med"/>
            <a:tailEnd type="triangle"/>
          </a:ln>
          <a:effectLst/>
        </p:spPr>
      </p:cxnSp>
      <p:cxnSp>
        <p:nvCxnSpPr>
          <p:cNvPr id="8" name="Straight Arrow Connector 7"/>
          <p:cNvCxnSpPr/>
          <p:nvPr/>
        </p:nvCxnSpPr>
        <p:spPr bwMode="auto">
          <a:xfrm flipH="1">
            <a:off x="6749143" y="4080178"/>
            <a:ext cx="740228" cy="594596"/>
          </a:xfrm>
          <a:prstGeom prst="straightConnector1">
            <a:avLst/>
          </a:prstGeom>
          <a:noFill/>
          <a:ln w="76200" cap="flat" cmpd="sng" algn="ctr">
            <a:solidFill>
              <a:schemeClr val="tx2"/>
            </a:solidFill>
            <a:prstDash val="solid"/>
            <a:round/>
            <a:headEnd type="none" w="med" len="med"/>
            <a:tailEnd type="triangle"/>
          </a:ln>
          <a:effectLst/>
        </p:spPr>
      </p:cxnSp>
      <p:cxnSp>
        <p:nvCxnSpPr>
          <p:cNvPr id="11" name="Straight Connector 10"/>
          <p:cNvCxnSpPr/>
          <p:nvPr/>
        </p:nvCxnSpPr>
        <p:spPr bwMode="auto">
          <a:xfrm flipH="1">
            <a:off x="1676400" y="4674774"/>
            <a:ext cx="5010150" cy="0"/>
          </a:xfrm>
          <a:prstGeom prst="line">
            <a:avLst/>
          </a:prstGeom>
          <a:noFill/>
          <a:ln w="76200" cap="flat" cmpd="sng" algn="ctr">
            <a:solidFill>
              <a:schemeClr val="tx1"/>
            </a:solidFill>
            <a:prstDash val="solid"/>
            <a:round/>
            <a:headEnd type="none" w="med" len="med"/>
            <a:tailEnd type="none" w="med" len="med"/>
          </a:ln>
          <a:effectLst/>
        </p:spPr>
      </p:cxnSp>
      <p:cxnSp>
        <p:nvCxnSpPr>
          <p:cNvPr id="14" name="Straight Arrow Connector 13"/>
          <p:cNvCxnSpPr>
            <a:stCxn id="17" idx="2"/>
          </p:cNvCxnSpPr>
          <p:nvPr/>
        </p:nvCxnSpPr>
        <p:spPr bwMode="auto">
          <a:xfrm>
            <a:off x="5657171" y="1610756"/>
            <a:ext cx="908729" cy="507966"/>
          </a:xfrm>
          <a:prstGeom prst="straightConnector1">
            <a:avLst/>
          </a:prstGeom>
          <a:noFill/>
          <a:ln w="76200" cap="flat" cmpd="sng" algn="ctr">
            <a:solidFill>
              <a:schemeClr val="tx2"/>
            </a:solidFill>
            <a:prstDash val="solid"/>
            <a:round/>
            <a:headEnd type="none" w="med" len="med"/>
            <a:tailEnd type="triangle"/>
          </a:ln>
          <a:effectLst/>
        </p:spPr>
      </p:cxnSp>
      <p:sp>
        <p:nvSpPr>
          <p:cNvPr id="17" name="TextBox 16"/>
          <p:cNvSpPr txBox="1"/>
          <p:nvPr/>
        </p:nvSpPr>
        <p:spPr>
          <a:xfrm>
            <a:off x="3824970" y="1124469"/>
            <a:ext cx="3664401" cy="486287"/>
          </a:xfrm>
          <a:prstGeom prst="rect">
            <a:avLst/>
          </a:prstGeom>
          <a:noFill/>
        </p:spPr>
        <p:txBody>
          <a:bodyPr wrap="none" rtlCol="0">
            <a:spAutoFit/>
          </a:bodyPr>
          <a:lstStyle/>
          <a:p>
            <a:r>
              <a:rPr lang="en-US" sz="3200" dirty="0">
                <a:latin typeface="Calibri" panose="020F0502020204030204" pitchFamily="34" charset="0"/>
              </a:rPr>
              <a:t>First 25,000 modules</a:t>
            </a:r>
          </a:p>
        </p:txBody>
      </p:sp>
      <p:sp>
        <p:nvSpPr>
          <p:cNvPr id="22" name="TextBox 21"/>
          <p:cNvSpPr txBox="1"/>
          <p:nvPr/>
        </p:nvSpPr>
        <p:spPr>
          <a:xfrm>
            <a:off x="6749143" y="2459559"/>
            <a:ext cx="2205476" cy="486287"/>
          </a:xfrm>
          <a:prstGeom prst="rect">
            <a:avLst/>
          </a:prstGeom>
          <a:noFill/>
        </p:spPr>
        <p:txBody>
          <a:bodyPr wrap="none" rtlCol="0">
            <a:spAutoFit/>
          </a:bodyPr>
          <a:lstStyle/>
          <a:p>
            <a:r>
              <a:rPr lang="en-US" sz="3200" dirty="0">
                <a:latin typeface="Calibri" panose="020F0502020204030204" pitchFamily="34" charset="0"/>
              </a:rPr>
              <a:t>JS: ~60 stars</a:t>
            </a:r>
          </a:p>
        </p:txBody>
      </p:sp>
      <p:sp>
        <p:nvSpPr>
          <p:cNvPr id="23" name="TextBox 22"/>
          <p:cNvSpPr txBox="1"/>
          <p:nvPr/>
        </p:nvSpPr>
        <p:spPr>
          <a:xfrm>
            <a:off x="7135934" y="3635555"/>
            <a:ext cx="3011209" cy="486287"/>
          </a:xfrm>
          <a:prstGeom prst="rect">
            <a:avLst/>
          </a:prstGeom>
          <a:noFill/>
        </p:spPr>
        <p:txBody>
          <a:bodyPr wrap="none" rtlCol="0">
            <a:spAutoFit/>
          </a:bodyPr>
          <a:lstStyle/>
          <a:p>
            <a:r>
              <a:rPr lang="en-US" sz="3200" dirty="0">
                <a:latin typeface="Calibri" panose="020F0502020204030204" pitchFamily="34" charset="0"/>
              </a:rPr>
              <a:t>Others: &lt;10 stars</a:t>
            </a:r>
          </a:p>
        </p:txBody>
      </p:sp>
      <p:cxnSp>
        <p:nvCxnSpPr>
          <p:cNvPr id="24" name="Straight Arrow Connector 23"/>
          <p:cNvCxnSpPr>
            <a:stCxn id="28" idx="2"/>
          </p:cNvCxnSpPr>
          <p:nvPr/>
        </p:nvCxnSpPr>
        <p:spPr bwMode="auto">
          <a:xfrm>
            <a:off x="5357558" y="5297073"/>
            <a:ext cx="903542" cy="316327"/>
          </a:xfrm>
          <a:prstGeom prst="straightConnector1">
            <a:avLst/>
          </a:prstGeom>
          <a:noFill/>
          <a:ln w="76200" cap="flat" cmpd="sng" algn="ctr">
            <a:solidFill>
              <a:schemeClr val="tx2"/>
            </a:solidFill>
            <a:prstDash val="solid"/>
            <a:round/>
            <a:headEnd type="none" w="med" len="med"/>
            <a:tailEnd type="triangle"/>
          </a:ln>
          <a:effectLst/>
        </p:spPr>
      </p:cxnSp>
      <p:sp>
        <p:nvSpPr>
          <p:cNvPr id="28" name="TextBox 27"/>
          <p:cNvSpPr txBox="1"/>
          <p:nvPr/>
        </p:nvSpPr>
        <p:spPr>
          <a:xfrm>
            <a:off x="3717429" y="4810786"/>
            <a:ext cx="3280257" cy="486287"/>
          </a:xfrm>
          <a:prstGeom prst="rect">
            <a:avLst/>
          </a:prstGeom>
          <a:noFill/>
        </p:spPr>
        <p:txBody>
          <a:bodyPr wrap="none" rtlCol="0">
            <a:spAutoFit/>
          </a:bodyPr>
          <a:lstStyle/>
          <a:p>
            <a:r>
              <a:rPr lang="en-US" sz="3200" dirty="0">
                <a:latin typeface="Calibri" panose="020F0502020204030204" pitchFamily="34" charset="0"/>
              </a:rPr>
              <a:t>Rust: 13K modules</a:t>
            </a:r>
          </a:p>
        </p:txBody>
      </p:sp>
    </p:spTree>
    <p:extLst>
      <p:ext uri="{BB962C8B-B14F-4D97-AF65-F5344CB8AC3E}">
        <p14:creationId xmlns:p14="http://schemas.microsoft.com/office/powerpoint/2010/main" val="59425404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7C70B-8723-6F4A-81CE-620ECB3B695F}"/>
              </a:ext>
            </a:extLst>
          </p:cNvPr>
          <p:cNvSpPr>
            <a:spLocks noGrp="1"/>
          </p:cNvSpPr>
          <p:nvPr>
            <p:ph type="title"/>
          </p:nvPr>
        </p:nvSpPr>
        <p:spPr/>
        <p:txBody>
          <a:bodyPr/>
          <a:lstStyle/>
          <a:p>
            <a:r>
              <a:rPr lang="en-US" dirty="0"/>
              <a:t>Background</a:t>
            </a:r>
            <a:br>
              <a:rPr lang="en-US" dirty="0"/>
            </a:br>
            <a:endParaRPr lang="en-US" sz="3200" dirty="0"/>
          </a:p>
        </p:txBody>
      </p:sp>
    </p:spTree>
    <p:extLst>
      <p:ext uri="{BB962C8B-B14F-4D97-AF65-F5344CB8AC3E}">
        <p14:creationId xmlns:p14="http://schemas.microsoft.com/office/powerpoint/2010/main" val="376242498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9137A7-81E2-A84F-B396-6993115BD8AE}"/>
              </a:ext>
            </a:extLst>
          </p:cNvPr>
          <p:cNvSpPr>
            <a:spLocks noGrp="1"/>
          </p:cNvSpPr>
          <p:nvPr>
            <p:ph type="title"/>
          </p:nvPr>
        </p:nvSpPr>
        <p:spPr/>
        <p:txBody>
          <a:bodyPr/>
          <a:lstStyle/>
          <a:p>
            <a:r>
              <a:rPr lang="en-US" dirty="0"/>
              <a:t>Registries and Languages</a:t>
            </a:r>
          </a:p>
        </p:txBody>
      </p:sp>
      <p:pic>
        <p:nvPicPr>
          <p:cNvPr id="5" name="Picture 4">
            <a:extLst>
              <a:ext uri="{FF2B5EF4-FFF2-40B4-BE49-F238E27FC236}">
                <a16:creationId xmlns:a16="http://schemas.microsoft.com/office/drawing/2014/main" id="{4B974327-AEF3-ED4D-AF30-F0CC00E8EB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68168" y="1741147"/>
            <a:ext cx="2007663" cy="780981"/>
          </a:xfrm>
          <a:prstGeom prst="rect">
            <a:avLst/>
          </a:prstGeom>
        </p:spPr>
      </p:pic>
      <p:pic>
        <p:nvPicPr>
          <p:cNvPr id="10" name="Picture 9">
            <a:extLst>
              <a:ext uri="{FF2B5EF4-FFF2-40B4-BE49-F238E27FC236}">
                <a16:creationId xmlns:a16="http://schemas.microsoft.com/office/drawing/2014/main" id="{7D2F585F-D021-D046-8A8D-19367095B816}"/>
              </a:ext>
            </a:extLst>
          </p:cNvPr>
          <p:cNvPicPr>
            <a:picLocks noChangeAspect="1"/>
          </p:cNvPicPr>
          <p:nvPr/>
        </p:nvPicPr>
        <p:blipFill>
          <a:blip r:embed="rId4"/>
          <a:stretch>
            <a:fillRect/>
          </a:stretch>
        </p:blipFill>
        <p:spPr>
          <a:xfrm>
            <a:off x="6291513" y="902516"/>
            <a:ext cx="2271758" cy="2041613"/>
          </a:xfrm>
          <a:prstGeom prst="rect">
            <a:avLst/>
          </a:prstGeom>
        </p:spPr>
      </p:pic>
      <p:pic>
        <p:nvPicPr>
          <p:cNvPr id="13" name="Picture 12">
            <a:extLst>
              <a:ext uri="{FF2B5EF4-FFF2-40B4-BE49-F238E27FC236}">
                <a16:creationId xmlns:a16="http://schemas.microsoft.com/office/drawing/2014/main" id="{F062347A-DC34-5943-ACC3-F4E306959FEE}"/>
              </a:ext>
            </a:extLst>
          </p:cNvPr>
          <p:cNvPicPr>
            <a:picLocks noChangeAspect="1"/>
          </p:cNvPicPr>
          <p:nvPr/>
        </p:nvPicPr>
        <p:blipFill>
          <a:blip r:embed="rId5"/>
          <a:stretch>
            <a:fillRect/>
          </a:stretch>
        </p:blipFill>
        <p:spPr>
          <a:xfrm>
            <a:off x="3367729" y="4388363"/>
            <a:ext cx="2597415" cy="800004"/>
          </a:xfrm>
          <a:prstGeom prst="rect">
            <a:avLst/>
          </a:prstGeom>
        </p:spPr>
      </p:pic>
      <p:pic>
        <p:nvPicPr>
          <p:cNvPr id="15" name="Picture 14">
            <a:extLst>
              <a:ext uri="{FF2B5EF4-FFF2-40B4-BE49-F238E27FC236}">
                <a16:creationId xmlns:a16="http://schemas.microsoft.com/office/drawing/2014/main" id="{3BD46C7D-F5BF-3446-945E-4D3E28E02FB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33774" y="3894747"/>
            <a:ext cx="1787236" cy="1787236"/>
          </a:xfrm>
          <a:prstGeom prst="rect">
            <a:avLst/>
          </a:prstGeom>
        </p:spPr>
      </p:pic>
      <p:pic>
        <p:nvPicPr>
          <p:cNvPr id="16" name="Picture 15">
            <a:extLst>
              <a:ext uri="{FF2B5EF4-FFF2-40B4-BE49-F238E27FC236}">
                <a16:creationId xmlns:a16="http://schemas.microsoft.com/office/drawing/2014/main" id="{C7DA089F-4A97-3644-B68C-DAA50C43898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2989" y="3894747"/>
            <a:ext cx="1787236" cy="1787236"/>
          </a:xfrm>
          <a:prstGeom prst="rect">
            <a:avLst/>
          </a:prstGeom>
        </p:spPr>
      </p:pic>
      <p:pic>
        <p:nvPicPr>
          <p:cNvPr id="17" name="Picture 16">
            <a:extLst>
              <a:ext uri="{FF2B5EF4-FFF2-40B4-BE49-F238E27FC236}">
                <a16:creationId xmlns:a16="http://schemas.microsoft.com/office/drawing/2014/main" id="{9AD4700F-05FA-A04B-ADC3-15586624AA47}"/>
              </a:ext>
            </a:extLst>
          </p:cNvPr>
          <p:cNvPicPr>
            <a:picLocks noChangeAspect="1"/>
          </p:cNvPicPr>
          <p:nvPr/>
        </p:nvPicPr>
        <p:blipFill>
          <a:blip r:embed="rId8"/>
          <a:stretch>
            <a:fillRect/>
          </a:stretch>
        </p:blipFill>
        <p:spPr>
          <a:xfrm>
            <a:off x="441798" y="902516"/>
            <a:ext cx="2410690" cy="2410690"/>
          </a:xfrm>
          <a:prstGeom prst="rect">
            <a:avLst/>
          </a:prstGeom>
        </p:spPr>
      </p:pic>
      <p:pic>
        <p:nvPicPr>
          <p:cNvPr id="1026" name="Picture 2" descr="Image result for typescript logo">
            <a:extLst>
              <a:ext uri="{FF2B5EF4-FFF2-40B4-BE49-F238E27FC236}">
                <a16:creationId xmlns:a16="http://schemas.microsoft.com/office/drawing/2014/main" id="{E0F7EF92-72C4-1642-9838-D49C71CE0B72}"/>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804720" y="2998745"/>
            <a:ext cx="459493" cy="45949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4666F554-E188-9B40-B18C-CA1A965A360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262512" y="2806165"/>
            <a:ext cx="769261" cy="769261"/>
          </a:xfrm>
          <a:prstGeom prst="rect">
            <a:avLst/>
          </a:prstGeom>
        </p:spPr>
      </p:pic>
      <p:pic>
        <p:nvPicPr>
          <p:cNvPr id="18" name="Picture 17">
            <a:extLst>
              <a:ext uri="{FF2B5EF4-FFF2-40B4-BE49-F238E27FC236}">
                <a16:creationId xmlns:a16="http://schemas.microsoft.com/office/drawing/2014/main" id="{388DC128-01D6-9047-9494-1871657222F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068661" y="5594927"/>
            <a:ext cx="1195552" cy="446340"/>
          </a:xfrm>
          <a:prstGeom prst="rect">
            <a:avLst/>
          </a:prstGeom>
        </p:spPr>
      </p:pic>
      <p:pic>
        <p:nvPicPr>
          <p:cNvPr id="19" name="Picture 18">
            <a:extLst>
              <a:ext uri="{FF2B5EF4-FFF2-40B4-BE49-F238E27FC236}">
                <a16:creationId xmlns:a16="http://schemas.microsoft.com/office/drawing/2014/main" id="{4F04E249-5A81-4746-8841-940EEDE9086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896063" y="2995841"/>
            <a:ext cx="459493" cy="459493"/>
          </a:xfrm>
          <a:prstGeom prst="rect">
            <a:avLst/>
          </a:prstGeom>
        </p:spPr>
      </p:pic>
      <p:pic>
        <p:nvPicPr>
          <p:cNvPr id="20" name="Picture 19">
            <a:extLst>
              <a:ext uri="{FF2B5EF4-FFF2-40B4-BE49-F238E27FC236}">
                <a16:creationId xmlns:a16="http://schemas.microsoft.com/office/drawing/2014/main" id="{D98C41CA-2023-0445-A635-7A1CA983F4E6}"/>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214776" y="6047690"/>
            <a:ext cx="1021030" cy="551356"/>
          </a:xfrm>
          <a:prstGeom prst="rect">
            <a:avLst/>
          </a:prstGeom>
        </p:spPr>
      </p:pic>
      <p:pic>
        <p:nvPicPr>
          <p:cNvPr id="21" name="Picture 20">
            <a:extLst>
              <a:ext uri="{FF2B5EF4-FFF2-40B4-BE49-F238E27FC236}">
                <a16:creationId xmlns:a16="http://schemas.microsoft.com/office/drawing/2014/main" id="{F777EA9F-8016-6746-B4ED-9718DFA532C7}"/>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829616" y="5715504"/>
            <a:ext cx="1195552" cy="597776"/>
          </a:xfrm>
          <a:prstGeom prst="rect">
            <a:avLst/>
          </a:prstGeom>
        </p:spPr>
      </p:pic>
      <p:pic>
        <p:nvPicPr>
          <p:cNvPr id="22" name="Picture 21">
            <a:extLst>
              <a:ext uri="{FF2B5EF4-FFF2-40B4-BE49-F238E27FC236}">
                <a16:creationId xmlns:a16="http://schemas.microsoft.com/office/drawing/2014/main" id="{7D33F1E3-2B90-9E4D-8016-CAC684482F5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128504" y="2977650"/>
            <a:ext cx="597776" cy="597776"/>
          </a:xfrm>
          <a:prstGeom prst="rect">
            <a:avLst/>
          </a:prstGeom>
        </p:spPr>
      </p:pic>
    </p:spTree>
    <p:extLst>
      <p:ext uri="{BB962C8B-B14F-4D97-AF65-F5344CB8AC3E}">
        <p14:creationId xmlns:p14="http://schemas.microsoft.com/office/powerpoint/2010/main" val="63669405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D11D5B-4A40-124C-9367-8EDC97758A18}"/>
              </a:ext>
            </a:extLst>
          </p:cNvPr>
          <p:cNvSpPr>
            <a:spLocks noGrp="1"/>
          </p:cNvSpPr>
          <p:nvPr>
            <p:ph idx="1"/>
          </p:nvPr>
        </p:nvSpPr>
        <p:spPr/>
        <p:txBody>
          <a:bodyPr/>
          <a:lstStyle/>
          <a:p>
            <a:pPr marL="0" indent="0">
              <a:buNone/>
            </a:pPr>
            <a:r>
              <a:rPr lang="en-US" dirty="0"/>
              <a:t>Modules are comparable </a:t>
            </a:r>
            <a:r>
              <a:rPr lang="en-US" i="1" dirty="0"/>
              <a:t>building blocks</a:t>
            </a:r>
          </a:p>
          <a:p>
            <a:pPr lvl="1"/>
            <a:r>
              <a:rPr lang="en-US" dirty="0"/>
              <a:t>Strings</a:t>
            </a:r>
          </a:p>
          <a:p>
            <a:pPr lvl="1"/>
            <a:r>
              <a:rPr lang="en-US" dirty="0"/>
              <a:t>Math</a:t>
            </a:r>
          </a:p>
          <a:p>
            <a:pPr lvl="1"/>
            <a:r>
              <a:rPr lang="en-US" dirty="0"/>
              <a:t>Command-line scripting aids</a:t>
            </a:r>
          </a:p>
          <a:p>
            <a:pPr lvl="1"/>
            <a:r>
              <a:rPr lang="en-US" dirty="0"/>
              <a:t>Graphics</a:t>
            </a:r>
          </a:p>
          <a:p>
            <a:pPr marL="457200" lvl="1" indent="0">
              <a:buNone/>
            </a:pPr>
            <a:endParaRPr lang="en-US" dirty="0"/>
          </a:p>
          <a:p>
            <a:pPr marL="57150" indent="0" algn="ctr">
              <a:buNone/>
            </a:pPr>
            <a:r>
              <a:rPr lang="en-US" sz="2800" u="sng" dirty="0"/>
              <a:t>We think modules are</a:t>
            </a:r>
          </a:p>
          <a:p>
            <a:pPr marL="57150" indent="0" algn="ctr">
              <a:buNone/>
            </a:pPr>
            <a:r>
              <a:rPr lang="en-US" sz="2800" u="sng" dirty="0"/>
              <a:t>more comparable across languages</a:t>
            </a:r>
          </a:p>
          <a:p>
            <a:pPr marL="57150" indent="0" algn="ctr">
              <a:buNone/>
            </a:pPr>
            <a:r>
              <a:rPr lang="en-US" sz="2800" u="sng" dirty="0"/>
              <a:t>than applications would be.</a:t>
            </a:r>
          </a:p>
        </p:txBody>
      </p:sp>
      <p:sp>
        <p:nvSpPr>
          <p:cNvPr id="3" name="Title 2">
            <a:extLst>
              <a:ext uri="{FF2B5EF4-FFF2-40B4-BE49-F238E27FC236}">
                <a16:creationId xmlns:a16="http://schemas.microsoft.com/office/drawing/2014/main" id="{BBC753E2-EA18-FE4A-AA6C-B2169C059B68}"/>
              </a:ext>
            </a:extLst>
          </p:cNvPr>
          <p:cNvSpPr>
            <a:spLocks noGrp="1"/>
          </p:cNvSpPr>
          <p:nvPr>
            <p:ph type="title"/>
          </p:nvPr>
        </p:nvSpPr>
        <p:spPr/>
        <p:txBody>
          <a:bodyPr/>
          <a:lstStyle/>
          <a:p>
            <a:r>
              <a:rPr lang="en-US" dirty="0"/>
              <a:t>Why modules, not applications?</a:t>
            </a:r>
          </a:p>
        </p:txBody>
      </p:sp>
    </p:spTree>
    <p:extLst>
      <p:ext uri="{BB962C8B-B14F-4D97-AF65-F5344CB8AC3E}">
        <p14:creationId xmlns:p14="http://schemas.microsoft.com/office/powerpoint/2010/main" val="153833986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C753E2-EA18-FE4A-AA6C-B2169C059B68}"/>
              </a:ext>
            </a:extLst>
          </p:cNvPr>
          <p:cNvSpPr>
            <a:spLocks noGrp="1"/>
          </p:cNvSpPr>
          <p:nvPr>
            <p:ph type="title"/>
          </p:nvPr>
        </p:nvSpPr>
        <p:spPr/>
        <p:txBody>
          <a:bodyPr/>
          <a:lstStyle/>
          <a:p>
            <a:r>
              <a:rPr lang="en-US" dirty="0"/>
              <a:t>Getting modules from a registry</a:t>
            </a:r>
          </a:p>
        </p:txBody>
      </p:sp>
      <p:pic>
        <p:nvPicPr>
          <p:cNvPr id="6" name="Picture 5">
            <a:extLst>
              <a:ext uri="{FF2B5EF4-FFF2-40B4-BE49-F238E27FC236}">
                <a16:creationId xmlns:a16="http://schemas.microsoft.com/office/drawing/2014/main" id="{96C4A3F5-92DE-FB40-B884-176E0E31C8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0168" y="1200820"/>
            <a:ext cx="2007663" cy="780981"/>
          </a:xfrm>
          <a:prstGeom prst="rect">
            <a:avLst/>
          </a:prstGeom>
        </p:spPr>
      </p:pic>
      <p:pic>
        <p:nvPicPr>
          <p:cNvPr id="7" name="Picture 6">
            <a:extLst>
              <a:ext uri="{FF2B5EF4-FFF2-40B4-BE49-F238E27FC236}">
                <a16:creationId xmlns:a16="http://schemas.microsoft.com/office/drawing/2014/main" id="{1DBF805B-88E8-C54C-8A17-0969A339C7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36834" y="1083650"/>
            <a:ext cx="1051927" cy="1051927"/>
          </a:xfrm>
          <a:prstGeom prst="rect">
            <a:avLst/>
          </a:prstGeom>
        </p:spPr>
      </p:pic>
      <p:cxnSp>
        <p:nvCxnSpPr>
          <p:cNvPr id="9" name="Straight Arrow Connector 8">
            <a:extLst>
              <a:ext uri="{FF2B5EF4-FFF2-40B4-BE49-F238E27FC236}">
                <a16:creationId xmlns:a16="http://schemas.microsoft.com/office/drawing/2014/main" id="{1B34452D-54A3-794C-8E1F-08A1CF522913}"/>
              </a:ext>
            </a:extLst>
          </p:cNvPr>
          <p:cNvCxnSpPr/>
          <p:nvPr/>
        </p:nvCxnSpPr>
        <p:spPr bwMode="auto">
          <a:xfrm>
            <a:off x="1523999" y="2202873"/>
            <a:ext cx="0" cy="514237"/>
          </a:xfrm>
          <a:prstGeom prst="straightConnector1">
            <a:avLst/>
          </a:prstGeom>
          <a:noFill/>
          <a:ln w="38100" cap="flat" cmpd="sng" algn="ctr">
            <a:solidFill>
              <a:schemeClr val="tx1"/>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486079EE-2001-8247-B9D9-9CEE0E227512}"/>
              </a:ext>
            </a:extLst>
          </p:cNvPr>
          <p:cNvCxnSpPr/>
          <p:nvPr/>
        </p:nvCxnSpPr>
        <p:spPr bwMode="auto">
          <a:xfrm>
            <a:off x="7162798" y="2202873"/>
            <a:ext cx="0" cy="514237"/>
          </a:xfrm>
          <a:prstGeom prst="straightConnector1">
            <a:avLst/>
          </a:prstGeom>
          <a:noFill/>
          <a:ln w="38100" cap="flat" cmpd="sng" algn="ctr">
            <a:solidFill>
              <a:schemeClr val="tx1"/>
            </a:solidFill>
            <a:prstDash val="solid"/>
            <a:round/>
            <a:headEnd type="none" w="med" len="med"/>
            <a:tailEnd type="triangle"/>
          </a:ln>
          <a:effectLst/>
        </p:spPr>
      </p:cxnSp>
      <p:sp>
        <p:nvSpPr>
          <p:cNvPr id="12" name="TextBox 11">
            <a:extLst>
              <a:ext uri="{FF2B5EF4-FFF2-40B4-BE49-F238E27FC236}">
                <a16:creationId xmlns:a16="http://schemas.microsoft.com/office/drawing/2014/main" id="{2F696FB9-DCC1-244B-B14C-92FDEF24EE88}"/>
              </a:ext>
            </a:extLst>
          </p:cNvPr>
          <p:cNvSpPr txBox="1"/>
          <p:nvPr/>
        </p:nvSpPr>
        <p:spPr>
          <a:xfrm>
            <a:off x="277148" y="2938182"/>
            <a:ext cx="4162486" cy="445635"/>
          </a:xfrm>
          <a:prstGeom prst="rect">
            <a:avLst/>
          </a:prstGeom>
          <a:noFill/>
        </p:spPr>
        <p:txBody>
          <a:bodyPr wrap="none" rtlCol="0">
            <a:spAutoFit/>
          </a:bodyPr>
          <a:lstStyle/>
          <a:p>
            <a:r>
              <a:rPr lang="en-US" sz="2800" dirty="0">
                <a:latin typeface="Calibri" panose="020F0502020204030204" pitchFamily="34" charset="0"/>
              </a:rPr>
              <a:t>API: “All module metadata”</a:t>
            </a:r>
          </a:p>
        </p:txBody>
      </p:sp>
      <p:cxnSp>
        <p:nvCxnSpPr>
          <p:cNvPr id="13" name="Straight Arrow Connector 12">
            <a:extLst>
              <a:ext uri="{FF2B5EF4-FFF2-40B4-BE49-F238E27FC236}">
                <a16:creationId xmlns:a16="http://schemas.microsoft.com/office/drawing/2014/main" id="{7B203846-C206-E44F-B72B-8FA8D28885E0}"/>
              </a:ext>
            </a:extLst>
          </p:cNvPr>
          <p:cNvCxnSpPr/>
          <p:nvPr/>
        </p:nvCxnSpPr>
        <p:spPr bwMode="auto">
          <a:xfrm>
            <a:off x="1523999" y="3428071"/>
            <a:ext cx="0" cy="514237"/>
          </a:xfrm>
          <a:prstGeom prst="straightConnector1">
            <a:avLst/>
          </a:prstGeom>
          <a:noFill/>
          <a:ln w="38100" cap="flat" cmpd="sng" algn="ctr">
            <a:solidFill>
              <a:schemeClr val="tx1"/>
            </a:solidFill>
            <a:prstDash val="solid"/>
            <a:round/>
            <a:headEnd type="none" w="med" len="med"/>
            <a:tailEnd type="triangle"/>
          </a:ln>
          <a:effectLst/>
        </p:spPr>
      </p:cxnSp>
      <p:sp>
        <p:nvSpPr>
          <p:cNvPr id="14" name="TextBox 13">
            <a:extLst>
              <a:ext uri="{FF2B5EF4-FFF2-40B4-BE49-F238E27FC236}">
                <a16:creationId xmlns:a16="http://schemas.microsoft.com/office/drawing/2014/main" id="{E61D83C5-871D-DF4C-AC38-FF4C339FD381}"/>
              </a:ext>
            </a:extLst>
          </p:cNvPr>
          <p:cNvSpPr txBox="1"/>
          <p:nvPr/>
        </p:nvSpPr>
        <p:spPr>
          <a:xfrm>
            <a:off x="277148" y="4163380"/>
            <a:ext cx="3966214" cy="445635"/>
          </a:xfrm>
          <a:prstGeom prst="rect">
            <a:avLst/>
          </a:prstGeom>
          <a:noFill/>
        </p:spPr>
        <p:txBody>
          <a:bodyPr wrap="none" rtlCol="0">
            <a:spAutoFit/>
          </a:bodyPr>
          <a:lstStyle/>
          <a:p>
            <a:r>
              <a:rPr lang="en-US" sz="2800" dirty="0">
                <a:latin typeface="Calibri" panose="020F0502020204030204" pitchFamily="34" charset="0"/>
              </a:rPr>
              <a:t>Filter for </a:t>
            </a:r>
            <a:r>
              <a:rPr lang="en-US" sz="2800" dirty="0" err="1">
                <a:latin typeface="Calibri" panose="020F0502020204030204" pitchFamily="34" charset="0"/>
              </a:rPr>
              <a:t>github.com</a:t>
            </a:r>
            <a:r>
              <a:rPr lang="en-US" sz="2800" dirty="0">
                <a:latin typeface="Calibri" panose="020F0502020204030204" pitchFamily="34" charset="0"/>
              </a:rPr>
              <a:t> URLs</a:t>
            </a:r>
          </a:p>
        </p:txBody>
      </p:sp>
      <p:sp>
        <p:nvSpPr>
          <p:cNvPr id="15" name="TextBox 14">
            <a:extLst>
              <a:ext uri="{FF2B5EF4-FFF2-40B4-BE49-F238E27FC236}">
                <a16:creationId xmlns:a16="http://schemas.microsoft.com/office/drawing/2014/main" id="{F5EDB4F6-1462-E841-B9BF-0E120AE9F25A}"/>
              </a:ext>
            </a:extLst>
          </p:cNvPr>
          <p:cNvSpPr txBox="1"/>
          <p:nvPr/>
        </p:nvSpPr>
        <p:spPr>
          <a:xfrm>
            <a:off x="4750233" y="2813486"/>
            <a:ext cx="4393767" cy="445635"/>
          </a:xfrm>
          <a:prstGeom prst="rect">
            <a:avLst/>
          </a:prstGeom>
          <a:noFill/>
        </p:spPr>
        <p:txBody>
          <a:bodyPr wrap="none" rtlCol="0">
            <a:spAutoFit/>
          </a:bodyPr>
          <a:lstStyle/>
          <a:p>
            <a:r>
              <a:rPr lang="en-US" sz="2800" dirty="0">
                <a:latin typeface="Calibri" panose="020F0502020204030204" pitchFamily="34" charset="0"/>
              </a:rPr>
              <a:t>API: “Modules by first letter”</a:t>
            </a:r>
          </a:p>
        </p:txBody>
      </p:sp>
      <p:cxnSp>
        <p:nvCxnSpPr>
          <p:cNvPr id="16" name="Straight Arrow Connector 15">
            <a:extLst>
              <a:ext uri="{FF2B5EF4-FFF2-40B4-BE49-F238E27FC236}">
                <a16:creationId xmlns:a16="http://schemas.microsoft.com/office/drawing/2014/main" id="{3E859A23-BCD1-234D-81B3-5ECD97B6AEFB}"/>
              </a:ext>
            </a:extLst>
          </p:cNvPr>
          <p:cNvCxnSpPr/>
          <p:nvPr/>
        </p:nvCxnSpPr>
        <p:spPr bwMode="auto">
          <a:xfrm>
            <a:off x="7176650" y="3303376"/>
            <a:ext cx="0" cy="514237"/>
          </a:xfrm>
          <a:prstGeom prst="straightConnector1">
            <a:avLst/>
          </a:prstGeom>
          <a:noFill/>
          <a:ln w="38100" cap="flat" cmpd="sng" algn="ctr">
            <a:solidFill>
              <a:schemeClr val="tx1"/>
            </a:solidFill>
            <a:prstDash val="solid"/>
            <a:round/>
            <a:headEnd type="none" w="med" len="med"/>
            <a:tailEnd type="triangle"/>
          </a:ln>
          <a:effectLst/>
        </p:spPr>
      </p:cxnSp>
      <p:sp>
        <p:nvSpPr>
          <p:cNvPr id="17" name="TextBox 16">
            <a:extLst>
              <a:ext uri="{FF2B5EF4-FFF2-40B4-BE49-F238E27FC236}">
                <a16:creationId xmlns:a16="http://schemas.microsoft.com/office/drawing/2014/main" id="{22BECF62-EFEC-774C-86BA-F7E18E2E99C9}"/>
              </a:ext>
            </a:extLst>
          </p:cNvPr>
          <p:cNvSpPr txBox="1"/>
          <p:nvPr/>
        </p:nvSpPr>
        <p:spPr>
          <a:xfrm>
            <a:off x="5490213" y="4038685"/>
            <a:ext cx="3183757" cy="445635"/>
          </a:xfrm>
          <a:prstGeom prst="rect">
            <a:avLst/>
          </a:prstGeom>
          <a:noFill/>
        </p:spPr>
        <p:txBody>
          <a:bodyPr wrap="none" rtlCol="0">
            <a:spAutoFit/>
          </a:bodyPr>
          <a:lstStyle/>
          <a:p>
            <a:r>
              <a:rPr lang="en-US" sz="2800" dirty="0">
                <a:latin typeface="Calibri" panose="020F0502020204030204" pitchFamily="34" charset="0"/>
              </a:rPr>
              <a:t>API: Per-module info</a:t>
            </a:r>
          </a:p>
        </p:txBody>
      </p:sp>
      <p:cxnSp>
        <p:nvCxnSpPr>
          <p:cNvPr id="18" name="Straight Arrow Connector 17">
            <a:extLst>
              <a:ext uri="{FF2B5EF4-FFF2-40B4-BE49-F238E27FC236}">
                <a16:creationId xmlns:a16="http://schemas.microsoft.com/office/drawing/2014/main" id="{35A0BF5F-B2A5-8143-B0CE-01C40F631108}"/>
              </a:ext>
            </a:extLst>
          </p:cNvPr>
          <p:cNvCxnSpPr/>
          <p:nvPr/>
        </p:nvCxnSpPr>
        <p:spPr bwMode="auto">
          <a:xfrm>
            <a:off x="1523999" y="4609015"/>
            <a:ext cx="0" cy="514237"/>
          </a:xfrm>
          <a:prstGeom prst="straightConnector1">
            <a:avLst/>
          </a:prstGeom>
          <a:noFill/>
          <a:ln w="38100" cap="flat" cmpd="sng" algn="ctr">
            <a:solidFill>
              <a:schemeClr val="tx1"/>
            </a:solidFill>
            <a:prstDash val="solid"/>
            <a:round/>
            <a:headEnd type="none" w="med" len="med"/>
            <a:tailEnd type="triangle"/>
          </a:ln>
          <a:effectLst/>
        </p:spPr>
      </p:cxnSp>
      <p:sp>
        <p:nvSpPr>
          <p:cNvPr id="19" name="TextBox 18">
            <a:extLst>
              <a:ext uri="{FF2B5EF4-FFF2-40B4-BE49-F238E27FC236}">
                <a16:creationId xmlns:a16="http://schemas.microsoft.com/office/drawing/2014/main" id="{1DE108BE-8925-1847-AA6C-885DA6169601}"/>
              </a:ext>
            </a:extLst>
          </p:cNvPr>
          <p:cNvSpPr txBox="1"/>
          <p:nvPr/>
        </p:nvSpPr>
        <p:spPr>
          <a:xfrm>
            <a:off x="520168" y="5211545"/>
            <a:ext cx="2707793" cy="445635"/>
          </a:xfrm>
          <a:prstGeom prst="rect">
            <a:avLst/>
          </a:prstGeom>
          <a:noFill/>
        </p:spPr>
        <p:txBody>
          <a:bodyPr wrap="none" rtlCol="0">
            <a:spAutoFit/>
          </a:bodyPr>
          <a:lstStyle/>
          <a:p>
            <a:r>
              <a:rPr lang="en-US" sz="2800" dirty="0">
                <a:latin typeface="Calibri" panose="020F0502020204030204" pitchFamily="34" charset="0"/>
              </a:rPr>
              <a:t>465,030 modules</a:t>
            </a:r>
          </a:p>
        </p:txBody>
      </p:sp>
      <p:cxnSp>
        <p:nvCxnSpPr>
          <p:cNvPr id="21" name="Straight Arrow Connector 20">
            <a:extLst>
              <a:ext uri="{FF2B5EF4-FFF2-40B4-BE49-F238E27FC236}">
                <a16:creationId xmlns:a16="http://schemas.microsoft.com/office/drawing/2014/main" id="{20BCD929-9FE5-BB41-95F1-52A830D9938D}"/>
              </a:ext>
            </a:extLst>
          </p:cNvPr>
          <p:cNvCxnSpPr/>
          <p:nvPr/>
        </p:nvCxnSpPr>
        <p:spPr bwMode="auto">
          <a:xfrm>
            <a:off x="7162892" y="4447939"/>
            <a:ext cx="0" cy="514237"/>
          </a:xfrm>
          <a:prstGeom prst="straightConnector1">
            <a:avLst/>
          </a:prstGeom>
          <a:noFill/>
          <a:ln w="38100" cap="flat" cmpd="sng" algn="ctr">
            <a:solidFill>
              <a:schemeClr val="tx1"/>
            </a:solidFill>
            <a:prstDash val="solid"/>
            <a:round/>
            <a:headEnd type="none" w="med" len="med"/>
            <a:tailEnd type="triangle"/>
          </a:ln>
          <a:effectLst/>
        </p:spPr>
      </p:cxnSp>
      <p:sp>
        <p:nvSpPr>
          <p:cNvPr id="22" name="TextBox 21">
            <a:extLst>
              <a:ext uri="{FF2B5EF4-FFF2-40B4-BE49-F238E27FC236}">
                <a16:creationId xmlns:a16="http://schemas.microsoft.com/office/drawing/2014/main" id="{4A49A6EA-639C-F84B-A394-77E54CB9C3D5}"/>
              </a:ext>
            </a:extLst>
          </p:cNvPr>
          <p:cNvSpPr txBox="1"/>
          <p:nvPr/>
        </p:nvSpPr>
        <p:spPr>
          <a:xfrm>
            <a:off x="5193543" y="5157473"/>
            <a:ext cx="3966214" cy="445635"/>
          </a:xfrm>
          <a:prstGeom prst="rect">
            <a:avLst/>
          </a:prstGeom>
          <a:noFill/>
        </p:spPr>
        <p:txBody>
          <a:bodyPr wrap="none" rtlCol="0">
            <a:spAutoFit/>
          </a:bodyPr>
          <a:lstStyle/>
          <a:p>
            <a:r>
              <a:rPr lang="en-US" sz="2800" dirty="0">
                <a:latin typeface="Calibri" panose="020F0502020204030204" pitchFamily="34" charset="0"/>
              </a:rPr>
              <a:t>Filter for </a:t>
            </a:r>
            <a:r>
              <a:rPr lang="en-US" sz="2800" dirty="0" err="1">
                <a:latin typeface="Calibri" panose="020F0502020204030204" pitchFamily="34" charset="0"/>
              </a:rPr>
              <a:t>github.com</a:t>
            </a:r>
            <a:r>
              <a:rPr lang="en-US" sz="2800" dirty="0">
                <a:latin typeface="Calibri" panose="020F0502020204030204" pitchFamily="34" charset="0"/>
              </a:rPr>
              <a:t> URLs</a:t>
            </a:r>
          </a:p>
        </p:txBody>
      </p:sp>
      <p:cxnSp>
        <p:nvCxnSpPr>
          <p:cNvPr id="23" name="Straight Arrow Connector 22">
            <a:extLst>
              <a:ext uri="{FF2B5EF4-FFF2-40B4-BE49-F238E27FC236}">
                <a16:creationId xmlns:a16="http://schemas.microsoft.com/office/drawing/2014/main" id="{228D0757-FBE2-E748-8A30-72E073F97D1B}"/>
              </a:ext>
            </a:extLst>
          </p:cNvPr>
          <p:cNvCxnSpPr/>
          <p:nvPr/>
        </p:nvCxnSpPr>
        <p:spPr bwMode="auto">
          <a:xfrm>
            <a:off x="7162892" y="5628883"/>
            <a:ext cx="0" cy="514237"/>
          </a:xfrm>
          <a:prstGeom prst="straightConnector1">
            <a:avLst/>
          </a:prstGeom>
          <a:noFill/>
          <a:ln w="38100" cap="flat" cmpd="sng" algn="ctr">
            <a:solidFill>
              <a:schemeClr val="tx1"/>
            </a:solidFill>
            <a:prstDash val="solid"/>
            <a:round/>
            <a:headEnd type="none" w="med" len="med"/>
            <a:tailEnd type="triangle"/>
          </a:ln>
          <a:effectLst/>
        </p:spPr>
      </p:cxnSp>
      <p:sp>
        <p:nvSpPr>
          <p:cNvPr id="24" name="TextBox 23">
            <a:extLst>
              <a:ext uri="{FF2B5EF4-FFF2-40B4-BE49-F238E27FC236}">
                <a16:creationId xmlns:a16="http://schemas.microsoft.com/office/drawing/2014/main" id="{29B1BA25-3098-5949-A682-C47E9793EBF5}"/>
              </a:ext>
            </a:extLst>
          </p:cNvPr>
          <p:cNvSpPr txBox="1"/>
          <p:nvPr/>
        </p:nvSpPr>
        <p:spPr>
          <a:xfrm>
            <a:off x="6159061" y="6231413"/>
            <a:ext cx="2707793" cy="445635"/>
          </a:xfrm>
          <a:prstGeom prst="rect">
            <a:avLst/>
          </a:prstGeom>
          <a:noFill/>
        </p:spPr>
        <p:txBody>
          <a:bodyPr wrap="none" rtlCol="0">
            <a:spAutoFit/>
          </a:bodyPr>
          <a:lstStyle/>
          <a:p>
            <a:r>
              <a:rPr lang="en-US" sz="2800" dirty="0">
                <a:latin typeface="Calibri" panose="020F0502020204030204" pitchFamily="34" charset="0"/>
              </a:rPr>
              <a:t>100,954 modules</a:t>
            </a:r>
          </a:p>
        </p:txBody>
      </p:sp>
    </p:spTree>
    <p:extLst>
      <p:ext uri="{BB962C8B-B14F-4D97-AF65-F5344CB8AC3E}">
        <p14:creationId xmlns:p14="http://schemas.microsoft.com/office/powerpoint/2010/main" val="157911264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77148" y="1058005"/>
            <a:ext cx="8286313" cy="5799995"/>
          </a:xfrm>
        </p:spPr>
      </p:pic>
      <p:sp>
        <p:nvSpPr>
          <p:cNvPr id="3" name="Title 2"/>
          <p:cNvSpPr>
            <a:spLocks noGrp="1"/>
          </p:cNvSpPr>
          <p:nvPr>
            <p:ph type="title"/>
          </p:nvPr>
        </p:nvSpPr>
        <p:spPr/>
        <p:txBody>
          <a:bodyPr/>
          <a:lstStyle/>
          <a:p>
            <a:r>
              <a:rPr lang="en-US" dirty="0"/>
              <a:t>Unique regexes per module</a:t>
            </a:r>
          </a:p>
        </p:txBody>
      </p:sp>
    </p:spTree>
    <p:extLst>
      <p:ext uri="{BB962C8B-B14F-4D97-AF65-F5344CB8AC3E}">
        <p14:creationId xmlns:p14="http://schemas.microsoft.com/office/powerpoint/2010/main" val="37822742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Regex re-use practices</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5244" y="1525162"/>
            <a:ext cx="8566683" cy="4897154"/>
          </a:xfrm>
          <a:prstGeom prst="rect">
            <a:avLst/>
          </a:prstGeom>
        </p:spPr>
      </p:pic>
    </p:spTree>
    <p:extLst>
      <p:ext uri="{BB962C8B-B14F-4D97-AF65-F5344CB8AC3E}">
        <p14:creationId xmlns:p14="http://schemas.microsoft.com/office/powerpoint/2010/main" val="401974973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Regex portability beliefs</a:t>
            </a: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4801" y="952853"/>
            <a:ext cx="8166209" cy="5582417"/>
          </a:xfrm>
          <a:prstGeom prst="rect">
            <a:avLst/>
          </a:prstGeom>
        </p:spPr>
      </p:pic>
    </p:spTree>
    <p:extLst>
      <p:ext uri="{BB962C8B-B14F-4D97-AF65-F5344CB8AC3E}">
        <p14:creationId xmlns:p14="http://schemas.microsoft.com/office/powerpoint/2010/main" val="312180735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9274" y="1041400"/>
            <a:ext cx="7378264" cy="5133368"/>
          </a:xfrm>
          <a:prstGeom prst="rect">
            <a:avLst/>
          </a:prstGeom>
        </p:spPr>
      </p:pic>
      <p:sp>
        <p:nvSpPr>
          <p:cNvPr id="2" name="Title 1"/>
          <p:cNvSpPr>
            <a:spLocks noGrp="1"/>
          </p:cNvSpPr>
          <p:nvPr>
            <p:ph type="title"/>
          </p:nvPr>
        </p:nvSpPr>
        <p:spPr/>
        <p:txBody>
          <a:bodyPr/>
          <a:lstStyle/>
          <a:p>
            <a:r>
              <a:rPr lang="en-US" dirty="0"/>
              <a:t>Language versions used in experiments</a:t>
            </a:r>
          </a:p>
        </p:txBody>
      </p:sp>
    </p:spTree>
    <p:extLst>
      <p:ext uri="{BB962C8B-B14F-4D97-AF65-F5344CB8AC3E}">
        <p14:creationId xmlns:p14="http://schemas.microsoft.com/office/powerpoint/2010/main" val="80781822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Input generation results</a:t>
            </a:r>
          </a:p>
        </p:txBody>
      </p:sp>
      <p:pic>
        <p:nvPicPr>
          <p:cNvPr id="4" name="Picture 3"/>
          <p:cNvPicPr>
            <a:picLocks noChangeAspect="1"/>
          </p:cNvPicPr>
          <p:nvPr/>
        </p:nvPicPr>
        <p:blipFill>
          <a:blip r:embed="rId3"/>
          <a:stretch>
            <a:fillRect/>
          </a:stretch>
        </p:blipFill>
        <p:spPr>
          <a:xfrm>
            <a:off x="277148" y="1447800"/>
            <a:ext cx="8661400" cy="3248025"/>
          </a:xfrm>
          <a:prstGeom prst="rect">
            <a:avLst/>
          </a:prstGeom>
        </p:spPr>
      </p:pic>
    </p:spTree>
    <p:extLst>
      <p:ext uri="{BB962C8B-B14F-4D97-AF65-F5344CB8AC3E}">
        <p14:creationId xmlns:p14="http://schemas.microsoft.com/office/powerpoint/2010/main" val="205011193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50392" y="965771"/>
            <a:ext cx="8838776" cy="5239819"/>
          </a:xfrm>
          <a:prstGeom prst="rect">
            <a:avLst/>
          </a:prstGeom>
        </p:spPr>
      </p:pic>
    </p:spTree>
    <p:extLst>
      <p:ext uri="{BB962C8B-B14F-4D97-AF65-F5344CB8AC3E}">
        <p14:creationId xmlns:p14="http://schemas.microsoft.com/office/powerpoint/2010/main" val="117683911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410C14-CFB3-E042-97FE-5BD302E53B20}"/>
              </a:ext>
            </a:extLst>
          </p:cNvPr>
          <p:cNvSpPr>
            <a:spLocks noGrp="1"/>
          </p:cNvSpPr>
          <p:nvPr>
            <p:ph type="title"/>
          </p:nvPr>
        </p:nvSpPr>
        <p:spPr/>
        <p:txBody>
          <a:bodyPr/>
          <a:lstStyle/>
          <a:p>
            <a:r>
              <a:rPr lang="en-US" b="1" dirty="0"/>
              <a:t>Analyzing</a:t>
            </a:r>
            <a:r>
              <a:rPr lang="en-US" dirty="0"/>
              <a:t> Regexes</a:t>
            </a:r>
            <a:endParaRPr lang="en-US" b="1" dirty="0"/>
          </a:p>
        </p:txBody>
      </p:sp>
      <p:pic>
        <p:nvPicPr>
          <p:cNvPr id="1064" name="Picture 40" descr="Image result for power puff girls cartoon">
            <a:extLst>
              <a:ext uri="{FF2B5EF4-FFF2-40B4-BE49-F238E27FC236}">
                <a16:creationId xmlns:a16="http://schemas.microsoft.com/office/drawing/2014/main" id="{489492B8-B33F-994F-9F43-09C7BBA750F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585428" y="3133214"/>
            <a:ext cx="1552790" cy="861467"/>
          </a:xfrm>
          <a:prstGeom prst="rect">
            <a:avLst/>
          </a:prstGeom>
          <a:noFill/>
          <a:extLst>
            <a:ext uri="{909E8E84-426E-40DD-AFC4-6F175D3DCCD1}">
              <a14:hiddenFill xmlns:a14="http://schemas.microsoft.com/office/drawing/2010/main">
                <a:solidFill>
                  <a:srgbClr val="FFFFFF"/>
                </a:solidFill>
              </a14:hiddenFill>
            </a:ext>
          </a:extLst>
        </p:spPr>
      </p:pic>
      <p:sp>
        <p:nvSpPr>
          <p:cNvPr id="108" name="TextBox 107">
            <a:extLst>
              <a:ext uri="{FF2B5EF4-FFF2-40B4-BE49-F238E27FC236}">
                <a16:creationId xmlns:a16="http://schemas.microsoft.com/office/drawing/2014/main" id="{14E85B65-DF8D-924C-8A7D-E271C252725A}"/>
              </a:ext>
            </a:extLst>
          </p:cNvPr>
          <p:cNvSpPr txBox="1"/>
          <p:nvPr/>
        </p:nvSpPr>
        <p:spPr>
          <a:xfrm>
            <a:off x="3212089" y="3126751"/>
            <a:ext cx="1452001" cy="867930"/>
          </a:xfrm>
          <a:prstGeom prst="rect">
            <a:avLst/>
          </a:prstGeom>
          <a:noFill/>
        </p:spPr>
        <p:txBody>
          <a:bodyPr wrap="none" rtlCol="0">
            <a:spAutoFit/>
          </a:bodyPr>
          <a:lstStyle/>
          <a:p>
            <a:r>
              <a:rPr lang="en-US" sz="1800" dirty="0">
                <a:latin typeface="Gill Sans MT" panose="020B0502020104020203" pitchFamily="34" charset="77"/>
              </a:rPr>
              <a:t>[R&amp;T ‘14]</a:t>
            </a:r>
          </a:p>
          <a:p>
            <a:r>
              <a:rPr lang="en-US" sz="1800" dirty="0">
                <a:latin typeface="Gill Sans MT" panose="020B0502020104020203" pitchFamily="34" charset="77"/>
              </a:rPr>
              <a:t>[WMBW ‘16]</a:t>
            </a:r>
          </a:p>
          <a:p>
            <a:r>
              <a:rPr lang="en-US" sz="1800" dirty="0">
                <a:latin typeface="Gill Sans MT" panose="020B0502020104020203" pitchFamily="34" charset="77"/>
              </a:rPr>
              <a:t>[WOHD ‘17]</a:t>
            </a:r>
          </a:p>
        </p:txBody>
      </p:sp>
      <p:sp>
        <p:nvSpPr>
          <p:cNvPr id="152" name="Rounded Rectangle 151">
            <a:extLst>
              <a:ext uri="{FF2B5EF4-FFF2-40B4-BE49-F238E27FC236}">
                <a16:creationId xmlns:a16="http://schemas.microsoft.com/office/drawing/2014/main" id="{085EDD92-9322-2B4D-A8AB-E456AE6B458C}"/>
              </a:ext>
            </a:extLst>
          </p:cNvPr>
          <p:cNvSpPr/>
          <p:nvPr/>
        </p:nvSpPr>
        <p:spPr bwMode="auto">
          <a:xfrm>
            <a:off x="2149442" y="4420501"/>
            <a:ext cx="553449" cy="86309"/>
          </a:xfrm>
          <a:prstGeom prst="roundRect">
            <a:avLst/>
          </a:prstGeom>
          <a:solidFill>
            <a:srgbClr val="FFFF0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53" name="Rounded Rectangle 152">
            <a:extLst>
              <a:ext uri="{FF2B5EF4-FFF2-40B4-BE49-F238E27FC236}">
                <a16:creationId xmlns:a16="http://schemas.microsoft.com/office/drawing/2014/main" id="{E7ABB9A9-775F-7842-B7C6-21F88789E782}"/>
              </a:ext>
            </a:extLst>
          </p:cNvPr>
          <p:cNvSpPr/>
          <p:nvPr/>
        </p:nvSpPr>
        <p:spPr bwMode="auto">
          <a:xfrm>
            <a:off x="2149441" y="4584824"/>
            <a:ext cx="553449" cy="86309"/>
          </a:xfrm>
          <a:prstGeom prst="roundRect">
            <a:avLst/>
          </a:prstGeom>
          <a:solidFill>
            <a:srgbClr val="008F0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54" name="Rounded Rectangle 153">
            <a:extLst>
              <a:ext uri="{FF2B5EF4-FFF2-40B4-BE49-F238E27FC236}">
                <a16:creationId xmlns:a16="http://schemas.microsoft.com/office/drawing/2014/main" id="{6EF50E47-FA2A-E743-A43F-2BEDD517863D}"/>
              </a:ext>
            </a:extLst>
          </p:cNvPr>
          <p:cNvSpPr/>
          <p:nvPr/>
        </p:nvSpPr>
        <p:spPr bwMode="auto">
          <a:xfrm>
            <a:off x="2149441" y="4749147"/>
            <a:ext cx="553449" cy="86309"/>
          </a:xfrm>
          <a:prstGeom prst="roundRect">
            <a:avLst/>
          </a:prstGeom>
          <a:solidFill>
            <a:srgbClr val="FFFF0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55" name="Rounded Rectangle 154">
            <a:extLst>
              <a:ext uri="{FF2B5EF4-FFF2-40B4-BE49-F238E27FC236}">
                <a16:creationId xmlns:a16="http://schemas.microsoft.com/office/drawing/2014/main" id="{28CAD348-1FFF-2D49-A88A-011C45CB9091}"/>
              </a:ext>
            </a:extLst>
          </p:cNvPr>
          <p:cNvSpPr/>
          <p:nvPr/>
        </p:nvSpPr>
        <p:spPr bwMode="auto">
          <a:xfrm>
            <a:off x="2149440" y="4913470"/>
            <a:ext cx="553449" cy="86309"/>
          </a:xfrm>
          <a:prstGeom prst="roundRect">
            <a:avLst/>
          </a:prstGeom>
          <a:solidFill>
            <a:srgbClr val="FFFF0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56" name="Rounded Rectangle 155">
            <a:extLst>
              <a:ext uri="{FF2B5EF4-FFF2-40B4-BE49-F238E27FC236}">
                <a16:creationId xmlns:a16="http://schemas.microsoft.com/office/drawing/2014/main" id="{9EFD9BFA-1B4C-364B-AAF1-888173F41731}"/>
              </a:ext>
            </a:extLst>
          </p:cNvPr>
          <p:cNvSpPr/>
          <p:nvPr/>
        </p:nvSpPr>
        <p:spPr bwMode="auto">
          <a:xfrm>
            <a:off x="2149442" y="5077793"/>
            <a:ext cx="553449" cy="86309"/>
          </a:xfrm>
          <a:prstGeom prst="roundRect">
            <a:avLst/>
          </a:prstGeom>
          <a:solidFill>
            <a:srgbClr val="008F0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57" name="Rounded Rectangle 156">
            <a:extLst>
              <a:ext uri="{FF2B5EF4-FFF2-40B4-BE49-F238E27FC236}">
                <a16:creationId xmlns:a16="http://schemas.microsoft.com/office/drawing/2014/main" id="{392BF6F1-3FD8-F243-8185-949E2D21920A}"/>
              </a:ext>
            </a:extLst>
          </p:cNvPr>
          <p:cNvSpPr/>
          <p:nvPr/>
        </p:nvSpPr>
        <p:spPr bwMode="auto">
          <a:xfrm>
            <a:off x="2149441" y="5242116"/>
            <a:ext cx="553449" cy="86309"/>
          </a:xfrm>
          <a:prstGeom prst="roundRect">
            <a:avLst/>
          </a:prstGeom>
          <a:solidFill>
            <a:srgbClr val="008F0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58" name="Rounded Rectangle 157">
            <a:extLst>
              <a:ext uri="{FF2B5EF4-FFF2-40B4-BE49-F238E27FC236}">
                <a16:creationId xmlns:a16="http://schemas.microsoft.com/office/drawing/2014/main" id="{C84376A1-FD1A-ED4F-A594-14D680342DFD}"/>
              </a:ext>
            </a:extLst>
          </p:cNvPr>
          <p:cNvSpPr/>
          <p:nvPr/>
        </p:nvSpPr>
        <p:spPr bwMode="auto">
          <a:xfrm>
            <a:off x="2044286" y="4329806"/>
            <a:ext cx="763762" cy="1107281"/>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cxnSp>
        <p:nvCxnSpPr>
          <p:cNvPr id="125" name="Straight Arrow Connector 124">
            <a:extLst>
              <a:ext uri="{FF2B5EF4-FFF2-40B4-BE49-F238E27FC236}">
                <a16:creationId xmlns:a16="http://schemas.microsoft.com/office/drawing/2014/main" id="{19310A2D-FC45-FA45-B103-6403BB3FAA48}"/>
              </a:ext>
            </a:extLst>
          </p:cNvPr>
          <p:cNvCxnSpPr>
            <a:cxnSpLocks/>
          </p:cNvCxnSpPr>
          <p:nvPr/>
        </p:nvCxnSpPr>
        <p:spPr bwMode="auto">
          <a:xfrm flipH="1">
            <a:off x="1727519" y="4463656"/>
            <a:ext cx="383890" cy="147263"/>
          </a:xfrm>
          <a:prstGeom prst="straightConnector1">
            <a:avLst/>
          </a:prstGeom>
          <a:noFill/>
          <a:ln w="25400" cap="flat" cmpd="sng" algn="ctr">
            <a:solidFill>
              <a:schemeClr val="tx1"/>
            </a:solidFill>
            <a:prstDash val="solid"/>
            <a:round/>
            <a:headEnd type="none" w="med" len="med"/>
            <a:tailEnd type="triangle"/>
          </a:ln>
          <a:effectLst/>
        </p:spPr>
      </p:cxnSp>
      <p:pic>
        <p:nvPicPr>
          <p:cNvPr id="166" name="Picture 165">
            <a:extLst>
              <a:ext uri="{FF2B5EF4-FFF2-40B4-BE49-F238E27FC236}">
                <a16:creationId xmlns:a16="http://schemas.microsoft.com/office/drawing/2014/main" id="{5AA36135-F9A7-ED45-9252-91D9C6784A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4606" y="4432257"/>
            <a:ext cx="682650" cy="417554"/>
          </a:xfrm>
          <a:prstGeom prst="rect">
            <a:avLst/>
          </a:prstGeom>
        </p:spPr>
      </p:pic>
      <p:pic>
        <p:nvPicPr>
          <p:cNvPr id="167" name="Picture 166">
            <a:extLst>
              <a:ext uri="{FF2B5EF4-FFF2-40B4-BE49-F238E27FC236}">
                <a16:creationId xmlns:a16="http://schemas.microsoft.com/office/drawing/2014/main" id="{318318A5-81FC-AE4F-AB2F-FBF6E310920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20246" y="4429916"/>
            <a:ext cx="511613" cy="511613"/>
          </a:xfrm>
          <a:prstGeom prst="rect">
            <a:avLst/>
          </a:prstGeom>
        </p:spPr>
      </p:pic>
      <p:sp>
        <p:nvSpPr>
          <p:cNvPr id="177" name="TextBox 176">
            <a:extLst>
              <a:ext uri="{FF2B5EF4-FFF2-40B4-BE49-F238E27FC236}">
                <a16:creationId xmlns:a16="http://schemas.microsoft.com/office/drawing/2014/main" id="{E9DF1139-F844-4B4A-8E71-0DE1D46CDA69}"/>
              </a:ext>
            </a:extLst>
          </p:cNvPr>
          <p:cNvSpPr txBox="1"/>
          <p:nvPr/>
        </p:nvSpPr>
        <p:spPr>
          <a:xfrm>
            <a:off x="10908" y="4869602"/>
            <a:ext cx="835486" cy="764505"/>
          </a:xfrm>
          <a:prstGeom prst="rect">
            <a:avLst/>
          </a:prstGeom>
          <a:noFill/>
        </p:spPr>
        <p:txBody>
          <a:bodyPr wrap="none" rtlCol="0">
            <a:spAutoFit/>
          </a:bodyPr>
          <a:lstStyle/>
          <a:p>
            <a:pPr algn="ctr"/>
            <a:r>
              <a:rPr lang="en-US" sz="2400" b="1" dirty="0"/>
              <a:t>3.6K</a:t>
            </a:r>
          </a:p>
          <a:p>
            <a:pPr algn="ctr"/>
            <a:r>
              <a:rPr lang="en-US" sz="2400" b="1" dirty="0">
                <a:latin typeface="Calibri" panose="020F0502020204030204" pitchFamily="34" charset="0"/>
              </a:rPr>
              <a:t>(1%)</a:t>
            </a:r>
          </a:p>
        </p:txBody>
      </p:sp>
      <p:sp>
        <p:nvSpPr>
          <p:cNvPr id="178" name="TextBox 177">
            <a:extLst>
              <a:ext uri="{FF2B5EF4-FFF2-40B4-BE49-F238E27FC236}">
                <a16:creationId xmlns:a16="http://schemas.microsoft.com/office/drawing/2014/main" id="{ED6CDE64-18F9-F24D-89FE-C997F708D5DE}"/>
              </a:ext>
            </a:extLst>
          </p:cNvPr>
          <p:cNvSpPr txBox="1"/>
          <p:nvPr/>
        </p:nvSpPr>
        <p:spPr>
          <a:xfrm>
            <a:off x="3970191" y="4869601"/>
            <a:ext cx="756938" cy="764505"/>
          </a:xfrm>
          <a:prstGeom prst="rect">
            <a:avLst/>
          </a:prstGeom>
          <a:noFill/>
        </p:spPr>
        <p:txBody>
          <a:bodyPr wrap="none" rtlCol="0">
            <a:spAutoFit/>
          </a:bodyPr>
          <a:lstStyle/>
          <a:p>
            <a:pPr algn="ctr"/>
            <a:r>
              <a:rPr lang="en-US" sz="2400" b="1" dirty="0"/>
              <a:t>704</a:t>
            </a:r>
          </a:p>
          <a:p>
            <a:pPr algn="ctr"/>
            <a:r>
              <a:rPr lang="en-US" sz="2400" b="1" dirty="0">
                <a:latin typeface="Calibri" panose="020F0502020204030204" pitchFamily="34" charset="0"/>
              </a:rPr>
              <a:t>(1%)</a:t>
            </a:r>
          </a:p>
        </p:txBody>
      </p:sp>
      <p:sp>
        <p:nvSpPr>
          <p:cNvPr id="132" name="TextBox 131">
            <a:extLst>
              <a:ext uri="{FF2B5EF4-FFF2-40B4-BE49-F238E27FC236}">
                <a16:creationId xmlns:a16="http://schemas.microsoft.com/office/drawing/2014/main" id="{F131F2C6-C640-A54B-9FCB-D22BA527CE75}"/>
              </a:ext>
            </a:extLst>
          </p:cNvPr>
          <p:cNvSpPr txBox="1"/>
          <p:nvPr/>
        </p:nvSpPr>
        <p:spPr>
          <a:xfrm>
            <a:off x="839649" y="2447229"/>
            <a:ext cx="3081677" cy="443648"/>
          </a:xfrm>
          <a:prstGeom prst="rect">
            <a:avLst/>
          </a:prstGeom>
          <a:noFill/>
        </p:spPr>
        <p:txBody>
          <a:bodyPr wrap="none" rtlCol="0">
            <a:spAutoFit/>
          </a:bodyPr>
          <a:lstStyle/>
          <a:p>
            <a:r>
              <a:rPr lang="en-US" sz="2800" b="1" dirty="0">
                <a:latin typeface="Calibri" panose="020F0502020204030204" pitchFamily="34" charset="0"/>
                <a:cs typeface="Calibri" panose="020F0502020204030204" pitchFamily="34" charset="0"/>
              </a:rPr>
              <a:t>1. </a:t>
            </a:r>
            <a:r>
              <a:rPr lang="en-US" sz="2800" b="1" dirty="0">
                <a:latin typeface="Gill Sans MT" panose="020B0502020104020203" pitchFamily="34" charset="77"/>
              </a:rPr>
              <a:t>ReDoS regexes</a:t>
            </a:r>
          </a:p>
        </p:txBody>
      </p:sp>
      <p:sp>
        <p:nvSpPr>
          <p:cNvPr id="133" name="Rounded Rectangle 132">
            <a:extLst>
              <a:ext uri="{FF2B5EF4-FFF2-40B4-BE49-F238E27FC236}">
                <a16:creationId xmlns:a16="http://schemas.microsoft.com/office/drawing/2014/main" id="{8BFD87E6-0A83-8B49-8533-CF866348E736}"/>
              </a:ext>
            </a:extLst>
          </p:cNvPr>
          <p:cNvSpPr/>
          <p:nvPr/>
        </p:nvSpPr>
        <p:spPr bwMode="auto">
          <a:xfrm>
            <a:off x="824469" y="4893075"/>
            <a:ext cx="553449" cy="86309"/>
          </a:xfrm>
          <a:prstGeom prst="roundRect">
            <a:avLst/>
          </a:prstGeom>
          <a:solidFill>
            <a:srgbClr val="E12728">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34" name="Rounded Rectangle 133">
            <a:extLst>
              <a:ext uri="{FF2B5EF4-FFF2-40B4-BE49-F238E27FC236}">
                <a16:creationId xmlns:a16="http://schemas.microsoft.com/office/drawing/2014/main" id="{A61A4835-E0F5-D944-98C4-8C58950F27FD}"/>
              </a:ext>
            </a:extLst>
          </p:cNvPr>
          <p:cNvSpPr/>
          <p:nvPr/>
        </p:nvSpPr>
        <p:spPr bwMode="auto">
          <a:xfrm>
            <a:off x="824469" y="5050405"/>
            <a:ext cx="553449" cy="86309"/>
          </a:xfrm>
          <a:prstGeom prst="roundRect">
            <a:avLst/>
          </a:prstGeom>
          <a:solidFill>
            <a:srgbClr val="E12728">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35" name="Rounded Rectangle 134">
            <a:extLst>
              <a:ext uri="{FF2B5EF4-FFF2-40B4-BE49-F238E27FC236}">
                <a16:creationId xmlns:a16="http://schemas.microsoft.com/office/drawing/2014/main" id="{4FFE9FC7-F9F0-8E4E-8F31-62EE2B23B2FC}"/>
              </a:ext>
            </a:extLst>
          </p:cNvPr>
          <p:cNvSpPr/>
          <p:nvPr/>
        </p:nvSpPr>
        <p:spPr bwMode="auto">
          <a:xfrm>
            <a:off x="824468" y="5204747"/>
            <a:ext cx="553449" cy="86309"/>
          </a:xfrm>
          <a:prstGeom prst="roundRect">
            <a:avLst/>
          </a:prstGeom>
          <a:solidFill>
            <a:srgbClr val="E12728">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37" name="Rounded Rectangle 136">
            <a:extLst>
              <a:ext uri="{FF2B5EF4-FFF2-40B4-BE49-F238E27FC236}">
                <a16:creationId xmlns:a16="http://schemas.microsoft.com/office/drawing/2014/main" id="{91702B7A-4CC9-D04C-B168-785943576762}"/>
              </a:ext>
            </a:extLst>
          </p:cNvPr>
          <p:cNvSpPr/>
          <p:nvPr/>
        </p:nvSpPr>
        <p:spPr bwMode="auto">
          <a:xfrm>
            <a:off x="3420247" y="4967597"/>
            <a:ext cx="553449" cy="86309"/>
          </a:xfrm>
          <a:prstGeom prst="roundRect">
            <a:avLst/>
          </a:prstGeom>
          <a:solidFill>
            <a:srgbClr val="E12728">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44" name="Rounded Rectangle 143">
            <a:extLst>
              <a:ext uri="{FF2B5EF4-FFF2-40B4-BE49-F238E27FC236}">
                <a16:creationId xmlns:a16="http://schemas.microsoft.com/office/drawing/2014/main" id="{22CCAE5B-40D2-C647-8986-32DB025BC3D7}"/>
              </a:ext>
            </a:extLst>
          </p:cNvPr>
          <p:cNvSpPr/>
          <p:nvPr/>
        </p:nvSpPr>
        <p:spPr bwMode="auto">
          <a:xfrm>
            <a:off x="3420247" y="5124927"/>
            <a:ext cx="553449" cy="86309"/>
          </a:xfrm>
          <a:prstGeom prst="roundRect">
            <a:avLst/>
          </a:prstGeom>
          <a:solidFill>
            <a:srgbClr val="E12728">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45" name="Rounded Rectangle 144">
            <a:extLst>
              <a:ext uri="{FF2B5EF4-FFF2-40B4-BE49-F238E27FC236}">
                <a16:creationId xmlns:a16="http://schemas.microsoft.com/office/drawing/2014/main" id="{553E738F-44BB-B84B-A072-F3F3143B410D}"/>
              </a:ext>
            </a:extLst>
          </p:cNvPr>
          <p:cNvSpPr/>
          <p:nvPr/>
        </p:nvSpPr>
        <p:spPr bwMode="auto">
          <a:xfrm>
            <a:off x="3420246" y="5279269"/>
            <a:ext cx="553449" cy="86309"/>
          </a:xfrm>
          <a:prstGeom prst="roundRect">
            <a:avLst/>
          </a:prstGeom>
          <a:solidFill>
            <a:srgbClr val="E12728">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cxnSp>
        <p:nvCxnSpPr>
          <p:cNvPr id="146" name="Straight Arrow Connector 145">
            <a:extLst>
              <a:ext uri="{FF2B5EF4-FFF2-40B4-BE49-F238E27FC236}">
                <a16:creationId xmlns:a16="http://schemas.microsoft.com/office/drawing/2014/main" id="{917F04A2-2F73-4D4B-AA44-987330AB813D}"/>
              </a:ext>
            </a:extLst>
          </p:cNvPr>
          <p:cNvCxnSpPr>
            <a:cxnSpLocks/>
          </p:cNvCxnSpPr>
          <p:nvPr/>
        </p:nvCxnSpPr>
        <p:spPr bwMode="auto">
          <a:xfrm flipH="1" flipV="1">
            <a:off x="1710101" y="4792301"/>
            <a:ext cx="392665" cy="18050"/>
          </a:xfrm>
          <a:prstGeom prst="straightConnector1">
            <a:avLst/>
          </a:prstGeom>
          <a:noFill/>
          <a:ln w="25400" cap="flat" cmpd="sng" algn="ctr">
            <a:solidFill>
              <a:schemeClr val="tx1"/>
            </a:solidFill>
            <a:prstDash val="solid"/>
            <a:round/>
            <a:headEnd type="none" w="med" len="med"/>
            <a:tailEnd type="triangle"/>
          </a:ln>
          <a:effectLst/>
        </p:spPr>
      </p:cxnSp>
      <p:cxnSp>
        <p:nvCxnSpPr>
          <p:cNvPr id="147" name="Straight Arrow Connector 146">
            <a:extLst>
              <a:ext uri="{FF2B5EF4-FFF2-40B4-BE49-F238E27FC236}">
                <a16:creationId xmlns:a16="http://schemas.microsoft.com/office/drawing/2014/main" id="{FAC231C8-AA16-6149-A090-819F900D71C3}"/>
              </a:ext>
            </a:extLst>
          </p:cNvPr>
          <p:cNvCxnSpPr>
            <a:cxnSpLocks/>
          </p:cNvCxnSpPr>
          <p:nvPr/>
        </p:nvCxnSpPr>
        <p:spPr bwMode="auto">
          <a:xfrm flipH="1" flipV="1">
            <a:off x="1727519" y="4941529"/>
            <a:ext cx="383018" cy="30825"/>
          </a:xfrm>
          <a:prstGeom prst="straightConnector1">
            <a:avLst/>
          </a:prstGeom>
          <a:noFill/>
          <a:ln w="25400" cap="flat" cmpd="sng" algn="ctr">
            <a:solidFill>
              <a:schemeClr val="tx1"/>
            </a:solidFill>
            <a:prstDash val="solid"/>
            <a:round/>
            <a:headEnd type="none" w="med" len="med"/>
            <a:tailEnd type="triangle"/>
          </a:ln>
          <a:effectLst/>
        </p:spPr>
      </p:cxnSp>
      <p:cxnSp>
        <p:nvCxnSpPr>
          <p:cNvPr id="149" name="Straight Arrow Connector 148">
            <a:extLst>
              <a:ext uri="{FF2B5EF4-FFF2-40B4-BE49-F238E27FC236}">
                <a16:creationId xmlns:a16="http://schemas.microsoft.com/office/drawing/2014/main" id="{8C29FFC2-6756-5640-86F8-E76020245E4F}"/>
              </a:ext>
            </a:extLst>
          </p:cNvPr>
          <p:cNvCxnSpPr>
            <a:cxnSpLocks/>
          </p:cNvCxnSpPr>
          <p:nvPr/>
        </p:nvCxnSpPr>
        <p:spPr bwMode="auto">
          <a:xfrm>
            <a:off x="2762971" y="4458282"/>
            <a:ext cx="383890" cy="147263"/>
          </a:xfrm>
          <a:prstGeom prst="straightConnector1">
            <a:avLst/>
          </a:prstGeom>
          <a:noFill/>
          <a:ln w="25400" cap="flat" cmpd="sng" algn="ctr">
            <a:solidFill>
              <a:schemeClr val="tx1"/>
            </a:solidFill>
            <a:prstDash val="solid"/>
            <a:round/>
            <a:headEnd type="none" w="med" len="med"/>
            <a:tailEnd type="triangle"/>
          </a:ln>
          <a:effectLst/>
        </p:spPr>
      </p:cxnSp>
      <p:cxnSp>
        <p:nvCxnSpPr>
          <p:cNvPr id="159" name="Straight Arrow Connector 158">
            <a:extLst>
              <a:ext uri="{FF2B5EF4-FFF2-40B4-BE49-F238E27FC236}">
                <a16:creationId xmlns:a16="http://schemas.microsoft.com/office/drawing/2014/main" id="{303062BF-ED5D-E540-85A1-67A91400C2D2}"/>
              </a:ext>
            </a:extLst>
          </p:cNvPr>
          <p:cNvCxnSpPr>
            <a:cxnSpLocks/>
          </p:cNvCxnSpPr>
          <p:nvPr/>
        </p:nvCxnSpPr>
        <p:spPr bwMode="auto">
          <a:xfrm flipV="1">
            <a:off x="2745553" y="4786927"/>
            <a:ext cx="392665" cy="18050"/>
          </a:xfrm>
          <a:prstGeom prst="straightConnector1">
            <a:avLst/>
          </a:prstGeom>
          <a:noFill/>
          <a:ln w="25400" cap="flat" cmpd="sng" algn="ctr">
            <a:solidFill>
              <a:schemeClr val="tx1"/>
            </a:solidFill>
            <a:prstDash val="solid"/>
            <a:round/>
            <a:headEnd type="none" w="med" len="med"/>
            <a:tailEnd type="triangle"/>
          </a:ln>
          <a:effectLst/>
        </p:spPr>
      </p:cxnSp>
      <p:cxnSp>
        <p:nvCxnSpPr>
          <p:cNvPr id="160" name="Straight Arrow Connector 159">
            <a:extLst>
              <a:ext uri="{FF2B5EF4-FFF2-40B4-BE49-F238E27FC236}">
                <a16:creationId xmlns:a16="http://schemas.microsoft.com/office/drawing/2014/main" id="{9C394407-F994-BD44-9C8F-BA0099520553}"/>
              </a:ext>
            </a:extLst>
          </p:cNvPr>
          <p:cNvCxnSpPr>
            <a:cxnSpLocks/>
          </p:cNvCxnSpPr>
          <p:nvPr/>
        </p:nvCxnSpPr>
        <p:spPr bwMode="auto">
          <a:xfrm flipV="1">
            <a:off x="2762971" y="4936155"/>
            <a:ext cx="383018" cy="30825"/>
          </a:xfrm>
          <a:prstGeom prst="straightConnector1">
            <a:avLst/>
          </a:prstGeom>
          <a:noFill/>
          <a:ln w="25400" cap="flat" cmpd="sng" algn="ctr">
            <a:solidFill>
              <a:schemeClr val="tx1"/>
            </a:solidFill>
            <a:prstDash val="solid"/>
            <a:round/>
            <a:headEnd type="none" w="med" len="med"/>
            <a:tailEnd type="triangle"/>
          </a:ln>
          <a:effectLst/>
        </p:spPr>
      </p:cxnSp>
      <p:pic>
        <p:nvPicPr>
          <p:cNvPr id="161" name="Picture 24" descr="Image result for npm">
            <a:extLst>
              <a:ext uri="{FF2B5EF4-FFF2-40B4-BE49-F238E27FC236}">
                <a16:creationId xmlns:a16="http://schemas.microsoft.com/office/drawing/2014/main" id="{35D15F7D-1495-3C46-ABBA-B1257159336E}"/>
              </a:ext>
            </a:extLst>
          </p:cNvPr>
          <p:cNvPicPr>
            <a:picLocks noChangeAspect="1" noChangeArrowheads="1"/>
          </p:cNvPicPr>
          <p:nvPr/>
        </p:nvPicPr>
        <p:blipFill>
          <a:blip r:embed="rId6" cstate="screen">
            <a:extLst>
              <a:ext uri="{BEBA8EAE-BF5A-486C-A8C5-ECC9F3942E4B}">
                <a14:imgProps xmlns:a14="http://schemas.microsoft.com/office/drawing/2010/main">
                  <a14:imgLayer r:embed="rId7">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1577547" y="5483937"/>
            <a:ext cx="326190" cy="389415"/>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26" descr="Image result for pypi">
            <a:extLst>
              <a:ext uri="{FF2B5EF4-FFF2-40B4-BE49-F238E27FC236}">
                <a16:creationId xmlns:a16="http://schemas.microsoft.com/office/drawing/2014/main" id="{02731E61-A1B5-B843-9A16-A1686E3677BA}"/>
              </a:ext>
            </a:extLst>
          </p:cNvPr>
          <p:cNvPicPr>
            <a:picLocks noChangeAspect="1" noChangeArrowheads="1"/>
          </p:cNvPicPr>
          <p:nvPr/>
        </p:nvPicPr>
        <p:blipFill>
          <a:blip r:embed="rId8" cstate="screen">
            <a:extLst>
              <a:ext uri="{BEBA8EAE-BF5A-486C-A8C5-ECC9F3942E4B}">
                <a14:imgProps xmlns:a14="http://schemas.microsoft.com/office/drawing/2010/main">
                  <a14:imgLayer r:embed="rId9">
                    <a14:imgEffect>
                      <a14:backgroundRemoval t="3111" b="94667" l="1778" r="92889">
                        <a14:foregroundMark x1="45778" y1="37778" x2="48000" y2="49778"/>
                        <a14:foregroundMark x1="13778" y1="35556" x2="67111" y2="20889"/>
                        <a14:foregroundMark x1="67111" y1="20889" x2="58667" y2="75111"/>
                        <a14:foregroundMark x1="58667" y1="75111" x2="30667" y2="37333"/>
                        <a14:foregroundMark x1="23111" y1="27111" x2="23111" y2="27111"/>
                        <a14:foregroundMark x1="18667" y1="23556" x2="73778" y2="25333"/>
                        <a14:foregroundMark x1="73778" y1="25333" x2="53333" y2="78667"/>
                        <a14:foregroundMark x1="53333" y1="78667" x2="18222" y2="40444"/>
                        <a14:foregroundMark x1="13333" y1="45778" x2="46222" y2="81778"/>
                        <a14:foregroundMark x1="28889" y1="75111" x2="17778" y2="49778"/>
                        <a14:foregroundMark x1="12444" y1="54222" x2="26222" y2="74222"/>
                        <a14:foregroundMark x1="52000" y1="86667" x2="52000" y2="86667"/>
                        <a14:foregroundMark x1="52444" y1="86667" x2="52444" y2="86667"/>
                        <a14:foregroundMark x1="52444" y1="86667" x2="79111" y2="37333"/>
                        <a14:foregroundMark x1="79111" y1="37333" x2="36444" y2="18222"/>
                        <a14:foregroundMark x1="42667" y1="16889" x2="42667" y2="16889"/>
                        <a14:foregroundMark x1="48444" y1="16000" x2="48444" y2="16000"/>
                        <a14:foregroundMark x1="48444" y1="12444" x2="48444" y2="12444"/>
                        <a14:foregroundMark x1="53778" y1="34667" x2="53778" y2="34667"/>
                        <a14:foregroundMark x1="54222" y1="21778" x2="21778" y2="25333"/>
                        <a14:foregroundMark x1="32889" y1="19111" x2="71556" y2="32444"/>
                        <a14:foregroundMark x1="53306" y1="12125" x2="64444" y2="26667"/>
                        <a14:foregroundMark x1="50605" y1="8599" x2="52715" y2="11353"/>
                        <a14:foregroundMark x1="58054" y1="15085" x2="83132" y2="60537"/>
                        <a14:foregroundMark x1="52444" y1="85333" x2="78222" y2="76444"/>
                        <a14:foregroundMark x1="82698" y1="44902" x2="80621" y2="29152"/>
                        <a14:foregroundMark x1="36203" y1="15439" x2="10589" y2="39004"/>
                        <a14:foregroundMark x1="43638" y1="8599" x2="41563" y2="10508"/>
                        <a14:foregroundMark x1="11010" y1="50379" x2="20651" y2="21211"/>
                        <a14:foregroundMark x1="42226" y1="9243" x2="44372" y2="8599"/>
                        <a14:foregroundMark x1="83441" y1="36337" x2="84441" y2="37054"/>
                        <a14:foregroundMark x1="45778" y1="9333" x2="81639" y2="35045"/>
                        <a14:foregroundMark x1="83007" y1="56024" x2="59556" y2="86667"/>
                        <a14:foregroundMark x1="59556" y1="86667" x2="21198" y2="75449"/>
                        <a14:foregroundMark x1="45705" y1="87988" x2="55901" y2="90850"/>
                        <a14:foregroundMark x1="48858" y1="93551" x2="52889" y2="95111"/>
                        <a14:foregroundMark x1="49843" y1="92469" x2="56312" y2="90025"/>
                        <a14:foregroundMark x1="10275" y1="30499" x2="17172" y2="23172"/>
                        <a14:foregroundMark x1="84871" y1="36147" x2="84915" y2="36444"/>
                        <a14:foregroundMark x1="88184" y1="35708" x2="88229" y2="36444"/>
                        <a14:foregroundMark x1="11111" y1="25778" x2="14095" y2="22155"/>
                        <a14:foregroundMark x1="54222" y1="9825" x2="52355" y2="8599"/>
                        <a14:foregroundMark x1="13333" y1="64889" x2="13333" y2="64889"/>
                        <a14:foregroundMark x1="12444" y1="71556" x2="12444" y2="71556"/>
                        <a14:foregroundMark x1="12889" y1="74222" x2="12889" y2="74222"/>
                        <a14:foregroundMark x1="14222" y1="76000" x2="47556" y2="89778"/>
                        <a14:foregroundMark x1="85778" y1="60889" x2="75111" y2="75111"/>
                        <a14:foregroundMark x1="78667" y1="23556" x2="85778" y2="36889"/>
                        <a14:foregroundMark x1="84889" y1="30222" x2="84889" y2="30222"/>
                        <a14:foregroundMark x1="83111" y1="27556" x2="83111" y2="27556"/>
                        <a14:foregroundMark x1="80889" y1="24000" x2="80889" y2="24000"/>
                        <a14:foregroundMark x1="83556" y1="27111" x2="83556" y2="27111"/>
                        <a14:foregroundMark x1="84889" y1="26667" x2="84889" y2="26667"/>
                        <a14:foregroundMark x1="84444" y1="26222" x2="84444" y2="26222"/>
                        <a14:foregroundMark x1="84444" y1="25778" x2="84444" y2="25778"/>
                        <a14:foregroundMark x1="84000" y1="25778" x2="84000" y2="25778"/>
                        <a14:foregroundMark x1="85778" y1="25778" x2="85778" y2="25778"/>
                        <a14:foregroundMark x1="81778" y1="23111" x2="81778" y2="23111"/>
                        <a14:foregroundMark x1="86222" y1="25333" x2="86222" y2="25333"/>
                        <a14:backgroundMark x1="2667" y1="10222" x2="17778" y2="6222"/>
                        <a14:backgroundMark x1="2667" y1="29333" x2="4444" y2="77333"/>
                        <a14:backgroundMark x1="37333" y1="2222" x2="60889" y2="2222"/>
                        <a14:backgroundMark x1="43209" y1="94902" x2="46222" y2="96444"/>
                        <a14:backgroundMark x1="8000" y1="76889" x2="11813" y2="78840"/>
                        <a14:backgroundMark x1="53778" y1="95111" x2="92889" y2="76889"/>
                        <a14:backgroundMark x1="13778" y1="16889" x2="28889" y2="9778"/>
                        <a14:backgroundMark x1="92000" y1="36444" x2="92000" y2="44889"/>
                        <a14:backgroundMark x1="90864" y1="66672" x2="91111" y2="75556"/>
                        <a14:backgroundMark x1="90222" y1="43556" x2="90793" y2="64116"/>
                        <a14:backgroundMark x1="91286" y1="27111" x2="92000" y2="27556"/>
                        <a14:backgroundMark x1="90574" y1="26667" x2="91286" y2="27111"/>
                        <a14:backgroundMark x1="89860" y1="26222" x2="90574" y2="26667"/>
                        <a14:backgroundMark x1="89147" y1="25778" x2="89860" y2="26222"/>
                        <a14:backgroundMark x1="88433" y1="25333" x2="89147" y2="25778"/>
                        <a14:backgroundMark x1="88048" y1="25093" x2="88433" y2="25333"/>
                        <a14:backgroundMark x1="57778" y1="6222" x2="82540" y2="21658"/>
                        <a14:backgroundMark x1="15556" y1="19111" x2="40000" y2="5333"/>
                        <a14:backgroundMark x1="34222" y1="10667" x2="43111" y2="7556"/>
                        <a14:backgroundMark x1="89282" y1="35172" x2="89333" y2="35556"/>
                      </a14:backgroundRemoval>
                    </a14:imgEffect>
                  </a14:imgLayer>
                </a14:imgProps>
              </a:ext>
              <a:ext uri="{28A0092B-C50C-407E-A947-70E740481C1C}">
                <a14:useLocalDpi xmlns:a14="http://schemas.microsoft.com/office/drawing/2010/main"/>
              </a:ext>
            </a:extLst>
          </a:blip>
          <a:srcRect/>
          <a:stretch>
            <a:fillRect/>
          </a:stretch>
        </p:blipFill>
        <p:spPr bwMode="auto">
          <a:xfrm flipH="1">
            <a:off x="2908578" y="5479579"/>
            <a:ext cx="329840" cy="39377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E2F2AD5D-35B0-8845-BBB5-CCFA8535EFBE}"/>
              </a:ext>
            </a:extLst>
          </p:cNvPr>
          <p:cNvSpPr txBox="1"/>
          <p:nvPr/>
        </p:nvSpPr>
        <p:spPr>
          <a:xfrm>
            <a:off x="2717990" y="5873352"/>
            <a:ext cx="756938" cy="764505"/>
          </a:xfrm>
          <a:prstGeom prst="rect">
            <a:avLst/>
          </a:prstGeom>
          <a:noFill/>
        </p:spPr>
        <p:txBody>
          <a:bodyPr wrap="none" rtlCol="0">
            <a:spAutoFit/>
          </a:bodyPr>
          <a:lstStyle/>
          <a:p>
            <a:pPr algn="ctr"/>
            <a:r>
              <a:rPr lang="en-US" sz="2400" b="1" dirty="0">
                <a:latin typeface="Calibri" panose="020F0502020204030204" pitchFamily="34" charset="0"/>
              </a:rPr>
              <a:t>705</a:t>
            </a:r>
          </a:p>
          <a:p>
            <a:pPr algn="ctr"/>
            <a:r>
              <a:rPr lang="en-US" sz="2400" b="1" dirty="0">
                <a:latin typeface="Calibri" panose="020F0502020204030204" pitchFamily="34" charset="0"/>
              </a:rPr>
              <a:t>(1%)</a:t>
            </a:r>
          </a:p>
        </p:txBody>
      </p:sp>
      <p:sp>
        <p:nvSpPr>
          <p:cNvPr id="27" name="TextBox 26">
            <a:extLst>
              <a:ext uri="{FF2B5EF4-FFF2-40B4-BE49-F238E27FC236}">
                <a16:creationId xmlns:a16="http://schemas.microsoft.com/office/drawing/2014/main" id="{389AED20-B8BB-C241-8EC0-3E730C6F9660}"/>
              </a:ext>
            </a:extLst>
          </p:cNvPr>
          <p:cNvSpPr txBox="1"/>
          <p:nvPr/>
        </p:nvSpPr>
        <p:spPr>
          <a:xfrm>
            <a:off x="1331632" y="5869415"/>
            <a:ext cx="756938" cy="764505"/>
          </a:xfrm>
          <a:prstGeom prst="rect">
            <a:avLst/>
          </a:prstGeom>
          <a:noFill/>
        </p:spPr>
        <p:txBody>
          <a:bodyPr wrap="none" rtlCol="0">
            <a:spAutoFit/>
          </a:bodyPr>
          <a:lstStyle/>
          <a:p>
            <a:pPr algn="ctr"/>
            <a:r>
              <a:rPr lang="en-US" sz="2400" b="1" dirty="0">
                <a:latin typeface="Calibri" panose="020F0502020204030204" pitchFamily="34" charset="0"/>
              </a:rPr>
              <a:t>13K</a:t>
            </a:r>
          </a:p>
          <a:p>
            <a:pPr algn="ctr"/>
            <a:r>
              <a:rPr lang="en-US" sz="2400" b="1" dirty="0">
                <a:latin typeface="Calibri" panose="020F0502020204030204" pitchFamily="34" charset="0"/>
              </a:rPr>
              <a:t>(3%)</a:t>
            </a:r>
          </a:p>
        </p:txBody>
      </p:sp>
      <p:grpSp>
        <p:nvGrpSpPr>
          <p:cNvPr id="4" name="Group 3">
            <a:extLst>
              <a:ext uri="{FF2B5EF4-FFF2-40B4-BE49-F238E27FC236}">
                <a16:creationId xmlns:a16="http://schemas.microsoft.com/office/drawing/2014/main" id="{A84A31B7-0419-4B45-AB84-82CB282521F5}"/>
              </a:ext>
            </a:extLst>
          </p:cNvPr>
          <p:cNvGrpSpPr/>
          <p:nvPr/>
        </p:nvGrpSpPr>
        <p:grpSpPr>
          <a:xfrm>
            <a:off x="2709510" y="1091575"/>
            <a:ext cx="2776890" cy="1121099"/>
            <a:chOff x="2718014" y="1091574"/>
            <a:chExt cx="3571868" cy="1592820"/>
          </a:xfrm>
        </p:grpSpPr>
        <p:sp>
          <p:nvSpPr>
            <p:cNvPr id="119" name="Rounded Rectangle 118">
              <a:extLst>
                <a:ext uri="{FF2B5EF4-FFF2-40B4-BE49-F238E27FC236}">
                  <a16:creationId xmlns:a16="http://schemas.microsoft.com/office/drawing/2014/main" id="{B979C97B-185C-064F-9706-4A3C0AA9B3B9}"/>
                </a:ext>
              </a:extLst>
            </p:cNvPr>
            <p:cNvSpPr/>
            <p:nvPr/>
          </p:nvSpPr>
          <p:spPr bwMode="auto">
            <a:xfrm>
              <a:off x="4322190" y="1195121"/>
              <a:ext cx="553449" cy="86309"/>
            </a:xfrm>
            <a:prstGeom prst="roundRect">
              <a:avLst/>
            </a:prstGeom>
            <a:solidFill>
              <a:schemeClr val="accent2">
                <a:lumMod val="75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20" name="Rounded Rectangle 119">
              <a:extLst>
                <a:ext uri="{FF2B5EF4-FFF2-40B4-BE49-F238E27FC236}">
                  <a16:creationId xmlns:a16="http://schemas.microsoft.com/office/drawing/2014/main" id="{35B71818-5657-444F-ABA1-E5B585510CBD}"/>
                </a:ext>
              </a:extLst>
            </p:cNvPr>
            <p:cNvSpPr/>
            <p:nvPr/>
          </p:nvSpPr>
          <p:spPr bwMode="auto">
            <a:xfrm>
              <a:off x="4322189" y="1359444"/>
              <a:ext cx="553449" cy="86309"/>
            </a:xfrm>
            <a:prstGeom prst="roundRect">
              <a:avLst/>
            </a:prstGeom>
            <a:solidFill>
              <a:schemeClr val="accent2">
                <a:lumMod val="75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21" name="Rounded Rectangle 120">
              <a:extLst>
                <a:ext uri="{FF2B5EF4-FFF2-40B4-BE49-F238E27FC236}">
                  <a16:creationId xmlns:a16="http://schemas.microsoft.com/office/drawing/2014/main" id="{18551967-CA5A-FB4E-9555-CA60DC05EB24}"/>
                </a:ext>
              </a:extLst>
            </p:cNvPr>
            <p:cNvSpPr/>
            <p:nvPr/>
          </p:nvSpPr>
          <p:spPr bwMode="auto">
            <a:xfrm>
              <a:off x="4322189" y="1523767"/>
              <a:ext cx="553449" cy="86309"/>
            </a:xfrm>
            <a:prstGeom prst="roundRect">
              <a:avLst/>
            </a:prstGeom>
            <a:solidFill>
              <a:schemeClr val="accent2">
                <a:lumMod val="75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22" name="Rounded Rectangle 121">
              <a:extLst>
                <a:ext uri="{FF2B5EF4-FFF2-40B4-BE49-F238E27FC236}">
                  <a16:creationId xmlns:a16="http://schemas.microsoft.com/office/drawing/2014/main" id="{1CF15D97-D5E1-0941-BBD8-7A61DC72EFAC}"/>
                </a:ext>
              </a:extLst>
            </p:cNvPr>
            <p:cNvSpPr/>
            <p:nvPr/>
          </p:nvSpPr>
          <p:spPr bwMode="auto">
            <a:xfrm>
              <a:off x="4322188" y="1688090"/>
              <a:ext cx="553449" cy="86309"/>
            </a:xfrm>
            <a:prstGeom prst="roundRect">
              <a:avLst/>
            </a:prstGeom>
            <a:solidFill>
              <a:schemeClr val="accent2">
                <a:lumMod val="75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23" name="Rounded Rectangle 122">
              <a:extLst>
                <a:ext uri="{FF2B5EF4-FFF2-40B4-BE49-F238E27FC236}">
                  <a16:creationId xmlns:a16="http://schemas.microsoft.com/office/drawing/2014/main" id="{9202676E-2D71-B845-9828-4C667F0F54DC}"/>
                </a:ext>
              </a:extLst>
            </p:cNvPr>
            <p:cNvSpPr/>
            <p:nvPr/>
          </p:nvSpPr>
          <p:spPr bwMode="auto">
            <a:xfrm>
              <a:off x="4322190" y="1852413"/>
              <a:ext cx="553449" cy="86309"/>
            </a:xfrm>
            <a:prstGeom prst="roundRect">
              <a:avLst/>
            </a:prstGeom>
            <a:solidFill>
              <a:schemeClr val="accent2">
                <a:lumMod val="75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24" name="Rounded Rectangle 123">
              <a:extLst>
                <a:ext uri="{FF2B5EF4-FFF2-40B4-BE49-F238E27FC236}">
                  <a16:creationId xmlns:a16="http://schemas.microsoft.com/office/drawing/2014/main" id="{7AA0E976-8A75-8D4C-8318-B5077639D070}"/>
                </a:ext>
              </a:extLst>
            </p:cNvPr>
            <p:cNvSpPr/>
            <p:nvPr/>
          </p:nvSpPr>
          <p:spPr bwMode="auto">
            <a:xfrm>
              <a:off x="4322189" y="2016736"/>
              <a:ext cx="553449" cy="86309"/>
            </a:xfrm>
            <a:prstGeom prst="roundRect">
              <a:avLst/>
            </a:prstGeom>
            <a:solidFill>
              <a:schemeClr val="accent2">
                <a:lumMod val="75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28" name="Rounded Rectangle 127">
              <a:extLst>
                <a:ext uri="{FF2B5EF4-FFF2-40B4-BE49-F238E27FC236}">
                  <a16:creationId xmlns:a16="http://schemas.microsoft.com/office/drawing/2014/main" id="{9E3C4E85-6642-D449-AE1A-B1C68D1A744B}"/>
                </a:ext>
              </a:extLst>
            </p:cNvPr>
            <p:cNvSpPr/>
            <p:nvPr/>
          </p:nvSpPr>
          <p:spPr bwMode="auto">
            <a:xfrm>
              <a:off x="4217034" y="1104426"/>
              <a:ext cx="785039" cy="1107281"/>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36" name="TextBox 135">
              <a:extLst>
                <a:ext uri="{FF2B5EF4-FFF2-40B4-BE49-F238E27FC236}">
                  <a16:creationId xmlns:a16="http://schemas.microsoft.com/office/drawing/2014/main" id="{81491CCD-AB25-1149-822A-229BDBF713BA}"/>
                </a:ext>
              </a:extLst>
            </p:cNvPr>
            <p:cNvSpPr txBox="1"/>
            <p:nvPr/>
          </p:nvSpPr>
          <p:spPr>
            <a:xfrm>
              <a:off x="2718014" y="1984020"/>
              <a:ext cx="1572287" cy="700374"/>
            </a:xfrm>
            <a:prstGeom prst="rect">
              <a:avLst/>
            </a:prstGeom>
            <a:noFill/>
            <a:ln w="25400">
              <a:noFill/>
            </a:ln>
          </p:spPr>
          <p:txBody>
            <a:bodyPr wrap="square" rtlCol="0">
              <a:spAutoFit/>
            </a:bodyPr>
            <a:lstStyle/>
            <a:p>
              <a:r>
                <a:rPr lang="en-US" sz="3200" dirty="0"/>
                <a:t>350K</a:t>
              </a:r>
              <a:endParaRPr lang="en-US" sz="3200" dirty="0">
                <a:latin typeface="Calibri" panose="020F0502020204030204" pitchFamily="34" charset="0"/>
              </a:endParaRPr>
            </a:p>
          </p:txBody>
        </p:sp>
        <p:sp>
          <p:nvSpPr>
            <p:cNvPr id="148" name="TextBox 147">
              <a:extLst>
                <a:ext uri="{FF2B5EF4-FFF2-40B4-BE49-F238E27FC236}">
                  <a16:creationId xmlns:a16="http://schemas.microsoft.com/office/drawing/2014/main" id="{6F0B0803-410E-BC4C-AE93-8A4E06EEA38E}"/>
                </a:ext>
              </a:extLst>
            </p:cNvPr>
            <p:cNvSpPr txBox="1"/>
            <p:nvPr/>
          </p:nvSpPr>
          <p:spPr>
            <a:xfrm>
              <a:off x="5178114" y="1966374"/>
              <a:ext cx="914033" cy="492955"/>
            </a:xfrm>
            <a:prstGeom prst="rect">
              <a:avLst/>
            </a:prstGeom>
            <a:noFill/>
            <a:ln>
              <a:noFill/>
            </a:ln>
          </p:spPr>
          <p:txBody>
            <a:bodyPr wrap="none" rtlCol="0">
              <a:spAutoFit/>
            </a:bodyPr>
            <a:lstStyle/>
            <a:p>
              <a:r>
                <a:rPr lang="en-US" sz="3200" dirty="0"/>
                <a:t>60K</a:t>
              </a:r>
              <a:endParaRPr lang="en-US" sz="3200" dirty="0">
                <a:latin typeface="Calibri" panose="020F0502020204030204" pitchFamily="34" charset="0"/>
              </a:endParaRPr>
            </a:p>
          </p:txBody>
        </p:sp>
        <p:grpSp>
          <p:nvGrpSpPr>
            <p:cNvPr id="150" name="Group 149">
              <a:extLst>
                <a:ext uri="{FF2B5EF4-FFF2-40B4-BE49-F238E27FC236}">
                  <a16:creationId xmlns:a16="http://schemas.microsoft.com/office/drawing/2014/main" id="{E6240306-A913-804B-ADD4-A8C8EC4A3124}"/>
                </a:ext>
              </a:extLst>
            </p:cNvPr>
            <p:cNvGrpSpPr/>
            <p:nvPr/>
          </p:nvGrpSpPr>
          <p:grpSpPr>
            <a:xfrm>
              <a:off x="5238749" y="1105549"/>
              <a:ext cx="1051133" cy="717464"/>
              <a:chOff x="7433927" y="1688122"/>
              <a:chExt cx="613633" cy="419049"/>
            </a:xfrm>
          </p:grpSpPr>
          <p:pic>
            <p:nvPicPr>
              <p:cNvPr id="151" name="Picture 12" descr="Image result for github">
                <a:extLst>
                  <a:ext uri="{FF2B5EF4-FFF2-40B4-BE49-F238E27FC236}">
                    <a16:creationId xmlns:a16="http://schemas.microsoft.com/office/drawing/2014/main" id="{B1C41943-8659-4943-9BB3-B4D72993B0C6}"/>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flipH="1">
                <a:off x="7433927" y="1719160"/>
                <a:ext cx="317937" cy="388011"/>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26" descr="Image result for pypi">
                <a:extLst>
                  <a:ext uri="{FF2B5EF4-FFF2-40B4-BE49-F238E27FC236}">
                    <a16:creationId xmlns:a16="http://schemas.microsoft.com/office/drawing/2014/main" id="{C93E154E-623D-D644-92B4-1AF86648AA48}"/>
                  </a:ext>
                </a:extLst>
              </p:cNvPr>
              <p:cNvPicPr>
                <a:picLocks noChangeAspect="1" noChangeArrowheads="1"/>
              </p:cNvPicPr>
              <p:nvPr/>
            </p:nvPicPr>
            <p:blipFill>
              <a:blip r:embed="rId11" cstate="screen">
                <a:extLst>
                  <a:ext uri="{BEBA8EAE-BF5A-486C-A8C5-ECC9F3942E4B}">
                    <a14:imgProps xmlns:a14="http://schemas.microsoft.com/office/drawing/2010/main">
                      <a14:imgLayer r:embed="rId12">
                        <a14:imgEffect>
                          <a14:backgroundRemoval t="3111" b="94667" l="1778" r="92889">
                            <a14:foregroundMark x1="45778" y1="37778" x2="48000" y2="49778"/>
                            <a14:foregroundMark x1="13778" y1="35556" x2="67111" y2="20889"/>
                            <a14:foregroundMark x1="67111" y1="20889" x2="58667" y2="75111"/>
                            <a14:foregroundMark x1="58667" y1="75111" x2="30667" y2="37333"/>
                            <a14:foregroundMark x1="23111" y1="27111" x2="23111" y2="27111"/>
                            <a14:foregroundMark x1="18667" y1="23556" x2="73778" y2="25333"/>
                            <a14:foregroundMark x1="73778" y1="25333" x2="53333" y2="78667"/>
                            <a14:foregroundMark x1="53333" y1="78667" x2="18222" y2="40444"/>
                            <a14:foregroundMark x1="13333" y1="45778" x2="46222" y2="81778"/>
                            <a14:foregroundMark x1="28889" y1="75111" x2="17778" y2="49778"/>
                            <a14:foregroundMark x1="12444" y1="54222" x2="26222" y2="74222"/>
                            <a14:foregroundMark x1="52000" y1="86667" x2="52000" y2="86667"/>
                            <a14:foregroundMark x1="52444" y1="86667" x2="52444" y2="86667"/>
                            <a14:foregroundMark x1="52444" y1="86667" x2="79111" y2="37333"/>
                            <a14:foregroundMark x1="79111" y1="37333" x2="36444" y2="18222"/>
                            <a14:foregroundMark x1="42667" y1="16889" x2="42667" y2="16889"/>
                            <a14:foregroundMark x1="48444" y1="16000" x2="48444" y2="16000"/>
                            <a14:foregroundMark x1="48444" y1="12444" x2="48444" y2="12444"/>
                            <a14:foregroundMark x1="53778" y1="34667" x2="53778" y2="34667"/>
                            <a14:foregroundMark x1="54222" y1="21778" x2="21778" y2="25333"/>
                            <a14:foregroundMark x1="32889" y1="19111" x2="71556" y2="32444"/>
                            <a14:foregroundMark x1="53306" y1="12125" x2="64444" y2="26667"/>
                            <a14:foregroundMark x1="50605" y1="8599" x2="52715" y2="11353"/>
                            <a14:foregroundMark x1="58054" y1="15085" x2="83132" y2="60537"/>
                            <a14:foregroundMark x1="52444" y1="85333" x2="78222" y2="76444"/>
                            <a14:foregroundMark x1="82698" y1="44902" x2="80621" y2="29152"/>
                            <a14:foregroundMark x1="36203" y1="15439" x2="10589" y2="39004"/>
                            <a14:foregroundMark x1="43638" y1="8599" x2="41563" y2="10508"/>
                            <a14:foregroundMark x1="11010" y1="50379" x2="20651" y2="21211"/>
                            <a14:foregroundMark x1="42226" y1="9243" x2="44372" y2="8599"/>
                            <a14:foregroundMark x1="83441" y1="36337" x2="84441" y2="37054"/>
                            <a14:foregroundMark x1="45778" y1="9333" x2="81639" y2="35045"/>
                            <a14:foregroundMark x1="83007" y1="56024" x2="59556" y2="86667"/>
                            <a14:foregroundMark x1="59556" y1="86667" x2="21198" y2="75449"/>
                            <a14:foregroundMark x1="45705" y1="87988" x2="55901" y2="90850"/>
                            <a14:foregroundMark x1="48858" y1="93551" x2="52889" y2="95111"/>
                            <a14:foregroundMark x1="49843" y1="92469" x2="56312" y2="90025"/>
                            <a14:foregroundMark x1="10275" y1="30499" x2="17172" y2="23172"/>
                            <a14:foregroundMark x1="84871" y1="36147" x2="84915" y2="36444"/>
                            <a14:foregroundMark x1="88184" y1="35708" x2="88229" y2="36444"/>
                            <a14:foregroundMark x1="11111" y1="25778" x2="14095" y2="22155"/>
                            <a14:foregroundMark x1="54222" y1="9825" x2="52355" y2="8599"/>
                            <a14:foregroundMark x1="13333" y1="64889" x2="13333" y2="64889"/>
                            <a14:foregroundMark x1="12444" y1="71556" x2="12444" y2="71556"/>
                            <a14:foregroundMark x1="12889" y1="74222" x2="12889" y2="74222"/>
                            <a14:foregroundMark x1="14222" y1="76000" x2="47556" y2="89778"/>
                            <a14:foregroundMark x1="85778" y1="60889" x2="75111" y2="75111"/>
                            <a14:foregroundMark x1="78667" y1="23556" x2="85778" y2="36889"/>
                            <a14:foregroundMark x1="84889" y1="30222" x2="84889" y2="30222"/>
                            <a14:foregroundMark x1="83111" y1="27556" x2="83111" y2="27556"/>
                            <a14:foregroundMark x1="80889" y1="24000" x2="80889" y2="24000"/>
                            <a14:foregroundMark x1="83556" y1="27111" x2="83556" y2="27111"/>
                            <a14:foregroundMark x1="84889" y1="26667" x2="84889" y2="26667"/>
                            <a14:foregroundMark x1="84444" y1="26222" x2="84444" y2="26222"/>
                            <a14:foregroundMark x1="84444" y1="25778" x2="84444" y2="25778"/>
                            <a14:foregroundMark x1="84000" y1="25778" x2="84000" y2="25778"/>
                            <a14:foregroundMark x1="85778" y1="25778" x2="85778" y2="25778"/>
                            <a14:foregroundMark x1="81778" y1="23111" x2="81778" y2="23111"/>
                            <a14:foregroundMark x1="86222" y1="25333" x2="86222" y2="25333"/>
                            <a14:backgroundMark x1="2667" y1="10222" x2="17778" y2="6222"/>
                            <a14:backgroundMark x1="2667" y1="29333" x2="4444" y2="77333"/>
                            <a14:backgroundMark x1="37333" y1="2222" x2="60889" y2="2222"/>
                            <a14:backgroundMark x1="43209" y1="94902" x2="46222" y2="96444"/>
                            <a14:backgroundMark x1="8000" y1="76889" x2="11813" y2="78840"/>
                            <a14:backgroundMark x1="53778" y1="95111" x2="92889" y2="76889"/>
                            <a14:backgroundMark x1="13778" y1="16889" x2="28889" y2="9778"/>
                            <a14:backgroundMark x1="92000" y1="36444" x2="92000" y2="44889"/>
                            <a14:backgroundMark x1="90864" y1="66672" x2="91111" y2="75556"/>
                            <a14:backgroundMark x1="90222" y1="43556" x2="90793" y2="64116"/>
                            <a14:backgroundMark x1="91286" y1="27111" x2="92000" y2="27556"/>
                            <a14:backgroundMark x1="90574" y1="26667" x2="91286" y2="27111"/>
                            <a14:backgroundMark x1="89860" y1="26222" x2="90574" y2="26667"/>
                            <a14:backgroundMark x1="89147" y1="25778" x2="89860" y2="26222"/>
                            <a14:backgroundMark x1="88433" y1="25333" x2="89147" y2="25778"/>
                            <a14:backgroundMark x1="88048" y1="25093" x2="88433" y2="25333"/>
                            <a14:backgroundMark x1="57778" y1="6222" x2="82540" y2="21658"/>
                            <a14:backgroundMark x1="15556" y1="19111" x2="40000" y2="5333"/>
                            <a14:backgroundMark x1="34222" y1="10667" x2="43111" y2="7556"/>
                            <a14:backgroundMark x1="89282" y1="35172" x2="89333" y2="35556"/>
                          </a14:backgroundRemoval>
                        </a14:imgEffect>
                      </a14:imgLayer>
                    </a14:imgProps>
                  </a:ext>
                  <a:ext uri="{28A0092B-C50C-407E-A947-70E740481C1C}">
                    <a14:useLocalDpi xmlns:a14="http://schemas.microsoft.com/office/drawing/2010/main"/>
                  </a:ext>
                </a:extLst>
              </a:blip>
              <a:srcRect/>
              <a:stretch>
                <a:fillRect/>
              </a:stretch>
            </p:blipFill>
            <p:spPr bwMode="auto">
              <a:xfrm flipH="1">
                <a:off x="7717720" y="1688122"/>
                <a:ext cx="329840" cy="3937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4" name="Group 163">
              <a:extLst>
                <a:ext uri="{FF2B5EF4-FFF2-40B4-BE49-F238E27FC236}">
                  <a16:creationId xmlns:a16="http://schemas.microsoft.com/office/drawing/2014/main" id="{E8F28BC3-0E89-E745-9CC5-DEEBB7571DE3}"/>
                </a:ext>
              </a:extLst>
            </p:cNvPr>
            <p:cNvGrpSpPr/>
            <p:nvPr/>
          </p:nvGrpSpPr>
          <p:grpSpPr>
            <a:xfrm>
              <a:off x="3072580" y="1091574"/>
              <a:ext cx="953222" cy="688799"/>
              <a:chOff x="5582740" y="1716787"/>
              <a:chExt cx="615189" cy="410205"/>
            </a:xfrm>
          </p:grpSpPr>
          <p:pic>
            <p:nvPicPr>
              <p:cNvPr id="165" name="Picture 12" descr="Image result for github">
                <a:extLst>
                  <a:ext uri="{FF2B5EF4-FFF2-40B4-BE49-F238E27FC236}">
                    <a16:creationId xmlns:a16="http://schemas.microsoft.com/office/drawing/2014/main" id="{F3542BF0-1E4F-864F-93FE-B7B01B188287}"/>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5879992" y="1738981"/>
                <a:ext cx="317937" cy="388011"/>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24" descr="Image result for npm">
                <a:extLst>
                  <a:ext uri="{FF2B5EF4-FFF2-40B4-BE49-F238E27FC236}">
                    <a16:creationId xmlns:a16="http://schemas.microsoft.com/office/drawing/2014/main" id="{03A30963-AD48-2B42-BCDC-792EB0A70E33}"/>
                  </a:ext>
                </a:extLst>
              </p:cNvPr>
              <p:cNvPicPr>
                <a:picLocks noChangeAspect="1" noChangeArrowheads="1"/>
              </p:cNvPicPr>
              <p:nvPr/>
            </p:nvPicPr>
            <p:blipFill>
              <a:blip r:embed="rId14" cstate="screen">
                <a:extLst>
                  <a:ext uri="{BEBA8EAE-BF5A-486C-A8C5-ECC9F3942E4B}">
                    <a14:imgProps xmlns:a14="http://schemas.microsoft.com/office/drawing/2010/main">
                      <a14:imgLayer r:embed="rId15">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5582740" y="1716787"/>
                <a:ext cx="326190" cy="389415"/>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0" name="Group 9">
            <a:extLst>
              <a:ext uri="{FF2B5EF4-FFF2-40B4-BE49-F238E27FC236}">
                <a16:creationId xmlns:a16="http://schemas.microsoft.com/office/drawing/2014/main" id="{4C12ACF9-AD94-484E-84C0-F3B62C7E5A0D}"/>
              </a:ext>
            </a:extLst>
          </p:cNvPr>
          <p:cNvGrpSpPr/>
          <p:nvPr/>
        </p:nvGrpSpPr>
        <p:grpSpPr>
          <a:xfrm>
            <a:off x="5082083" y="2916421"/>
            <a:ext cx="3467455" cy="3056798"/>
            <a:chOff x="4757646" y="3358662"/>
            <a:chExt cx="2355331" cy="1857658"/>
          </a:xfrm>
        </p:grpSpPr>
        <p:grpSp>
          <p:nvGrpSpPr>
            <p:cNvPr id="6" name="Group 5">
              <a:extLst>
                <a:ext uri="{FF2B5EF4-FFF2-40B4-BE49-F238E27FC236}">
                  <a16:creationId xmlns:a16="http://schemas.microsoft.com/office/drawing/2014/main" id="{AEB0F554-D99B-7D4B-A5D8-2ADE550C507B}"/>
                </a:ext>
              </a:extLst>
            </p:cNvPr>
            <p:cNvGrpSpPr/>
            <p:nvPr/>
          </p:nvGrpSpPr>
          <p:grpSpPr>
            <a:xfrm>
              <a:off x="4757646" y="3358662"/>
              <a:ext cx="2355331" cy="1789597"/>
              <a:chOff x="4754215" y="2802704"/>
              <a:chExt cx="3484980" cy="2345555"/>
            </a:xfrm>
          </p:grpSpPr>
          <p:graphicFrame>
            <p:nvGraphicFramePr>
              <p:cNvPr id="170" name="Chart 169">
                <a:extLst>
                  <a:ext uri="{FF2B5EF4-FFF2-40B4-BE49-F238E27FC236}">
                    <a16:creationId xmlns:a16="http://schemas.microsoft.com/office/drawing/2014/main" id="{E0982A05-C218-5848-95DD-D12E0A077741}"/>
                  </a:ext>
                </a:extLst>
              </p:cNvPr>
              <p:cNvGraphicFramePr>
                <a:graphicFrameLocks/>
              </p:cNvGraphicFramePr>
              <p:nvPr/>
            </p:nvGraphicFramePr>
            <p:xfrm>
              <a:off x="4764801" y="2802704"/>
              <a:ext cx="3474394" cy="2345555"/>
            </p:xfrm>
            <a:graphic>
              <a:graphicData uri="http://schemas.openxmlformats.org/drawingml/2006/chart">
                <c:chart xmlns:c="http://schemas.openxmlformats.org/drawingml/2006/chart" xmlns:r="http://schemas.openxmlformats.org/officeDocument/2006/relationships" r:id="rId16"/>
              </a:graphicData>
            </a:graphic>
          </p:graphicFrame>
          <p:sp>
            <p:nvSpPr>
              <p:cNvPr id="5" name="Rectangle 4">
                <a:extLst>
                  <a:ext uri="{FF2B5EF4-FFF2-40B4-BE49-F238E27FC236}">
                    <a16:creationId xmlns:a16="http://schemas.microsoft.com/office/drawing/2014/main" id="{A6C9C862-C6CC-2F44-9B2F-5C526C3993F8}"/>
                  </a:ext>
                </a:extLst>
              </p:cNvPr>
              <p:cNvSpPr/>
              <p:nvPr/>
            </p:nvSpPr>
            <p:spPr bwMode="auto">
              <a:xfrm>
                <a:off x="4754215" y="2826966"/>
                <a:ext cx="391950" cy="21339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185" name="Rectangle 184">
              <a:extLst>
                <a:ext uri="{FF2B5EF4-FFF2-40B4-BE49-F238E27FC236}">
                  <a16:creationId xmlns:a16="http://schemas.microsoft.com/office/drawing/2014/main" id="{B3E3A0A6-8CB1-1D42-AA6C-F8FB7A2787C9}"/>
                </a:ext>
              </a:extLst>
            </p:cNvPr>
            <p:cNvSpPr/>
            <p:nvPr/>
          </p:nvSpPr>
          <p:spPr bwMode="auto">
            <a:xfrm rot="5400000">
              <a:off x="5921489" y="4097475"/>
              <a:ext cx="210962" cy="202672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sp>
        <p:nvSpPr>
          <p:cNvPr id="186" name="TextBox 185">
            <a:extLst>
              <a:ext uri="{FF2B5EF4-FFF2-40B4-BE49-F238E27FC236}">
                <a16:creationId xmlns:a16="http://schemas.microsoft.com/office/drawing/2014/main" id="{291781A6-7FC4-AA4A-95AC-D0F9EAB5578A}"/>
              </a:ext>
            </a:extLst>
          </p:cNvPr>
          <p:cNvSpPr txBox="1"/>
          <p:nvPr/>
        </p:nvSpPr>
        <p:spPr>
          <a:xfrm>
            <a:off x="6105917" y="2446196"/>
            <a:ext cx="1777281" cy="443648"/>
          </a:xfrm>
          <a:prstGeom prst="rect">
            <a:avLst/>
          </a:prstGeom>
          <a:noFill/>
        </p:spPr>
        <p:txBody>
          <a:bodyPr wrap="none" rtlCol="0">
            <a:spAutoFit/>
          </a:bodyPr>
          <a:lstStyle/>
          <a:p>
            <a:r>
              <a:rPr lang="en-US" sz="2800" b="1" dirty="0">
                <a:latin typeface="Calibri" panose="020F0502020204030204" pitchFamily="34" charset="0"/>
                <a:cs typeface="Calibri" panose="020F0502020204030204" pitchFamily="34" charset="0"/>
              </a:rPr>
              <a:t>2. </a:t>
            </a:r>
            <a:r>
              <a:rPr lang="en-US" sz="2800" b="1" dirty="0">
                <a:latin typeface="Gill Sans MT" panose="020B0502020104020203" pitchFamily="34" charset="77"/>
              </a:rPr>
              <a:t>Degree</a:t>
            </a:r>
          </a:p>
        </p:txBody>
      </p:sp>
      <p:sp>
        <p:nvSpPr>
          <p:cNvPr id="69" name="Rectangle 68">
            <a:extLst>
              <a:ext uri="{FF2B5EF4-FFF2-40B4-BE49-F238E27FC236}">
                <a16:creationId xmlns:a16="http://schemas.microsoft.com/office/drawing/2014/main" id="{030B073A-45A2-A645-AA65-01F809CC0CAE}"/>
              </a:ext>
            </a:extLst>
          </p:cNvPr>
          <p:cNvSpPr/>
          <p:nvPr/>
        </p:nvSpPr>
        <p:spPr bwMode="auto">
          <a:xfrm>
            <a:off x="5596971" y="2977666"/>
            <a:ext cx="330774" cy="185675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092365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4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5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6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3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4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4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7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6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8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0"/>
                                        </p:tgtEl>
                                        <p:attrNameLst>
                                          <p:attrName>style.visibility</p:attrName>
                                        </p:attrNameLst>
                                      </p:cBhvr>
                                      <p:to>
                                        <p:strVal val="visible"/>
                                      </p:to>
                                    </p:set>
                                  </p:childTnLst>
                                </p:cTn>
                              </p:par>
                              <p:par>
                                <p:cTn id="85" presetID="9" presetClass="emph" presetSubtype="0" nodeType="withEffect">
                                  <p:stCondLst>
                                    <p:cond delay="0"/>
                                  </p:stCondLst>
                                  <p:childTnLst>
                                    <p:set>
                                      <p:cBhvr>
                                        <p:cTn id="86" dur="indefinite"/>
                                        <p:tgtEl>
                                          <p:spTgt spid="1064"/>
                                        </p:tgtEl>
                                        <p:attrNameLst>
                                          <p:attrName>style.opacity</p:attrName>
                                        </p:attrNameLst>
                                      </p:cBhvr>
                                      <p:to>
                                        <p:strVal val="0.5"/>
                                      </p:to>
                                    </p:set>
                                    <p:animEffect filter="image" prLst="opacity: 0.5">
                                      <p:cBhvr rctx="IE">
                                        <p:cTn id="87" dur="indefinite"/>
                                        <p:tgtEl>
                                          <p:spTgt spid="1064"/>
                                        </p:tgtEl>
                                      </p:cBhvr>
                                    </p:animEffect>
                                  </p:childTnLst>
                                </p:cTn>
                              </p:par>
                              <p:par>
                                <p:cTn id="88" presetID="9" presetClass="emph" presetSubtype="0" grpId="1" nodeType="withEffect">
                                  <p:stCondLst>
                                    <p:cond delay="0"/>
                                  </p:stCondLst>
                                  <p:childTnLst>
                                    <p:set>
                                      <p:cBhvr>
                                        <p:cTn id="89" dur="indefinite"/>
                                        <p:tgtEl>
                                          <p:spTgt spid="108"/>
                                        </p:tgtEl>
                                        <p:attrNameLst>
                                          <p:attrName>style.opacity</p:attrName>
                                        </p:attrNameLst>
                                      </p:cBhvr>
                                      <p:to>
                                        <p:strVal val="0.5"/>
                                      </p:to>
                                    </p:set>
                                    <p:animEffect filter="image" prLst="opacity: 0.5">
                                      <p:cBhvr rctx="IE">
                                        <p:cTn id="90" dur="indefinite"/>
                                        <p:tgtEl>
                                          <p:spTgt spid="108"/>
                                        </p:tgtEl>
                                      </p:cBhvr>
                                    </p:animEffect>
                                  </p:childTnLst>
                                </p:cTn>
                              </p:par>
                              <p:par>
                                <p:cTn id="91" presetID="9" presetClass="emph" presetSubtype="0" grpId="1" nodeType="withEffect">
                                  <p:stCondLst>
                                    <p:cond delay="0"/>
                                  </p:stCondLst>
                                  <p:childTnLst>
                                    <p:set>
                                      <p:cBhvr>
                                        <p:cTn id="92" dur="indefinite"/>
                                        <p:tgtEl>
                                          <p:spTgt spid="152"/>
                                        </p:tgtEl>
                                        <p:attrNameLst>
                                          <p:attrName>style.opacity</p:attrName>
                                        </p:attrNameLst>
                                      </p:cBhvr>
                                      <p:to>
                                        <p:strVal val="0.5"/>
                                      </p:to>
                                    </p:set>
                                    <p:animEffect filter="image" prLst="opacity: 0.5">
                                      <p:cBhvr rctx="IE">
                                        <p:cTn id="93" dur="indefinite"/>
                                        <p:tgtEl>
                                          <p:spTgt spid="152"/>
                                        </p:tgtEl>
                                      </p:cBhvr>
                                    </p:animEffect>
                                  </p:childTnLst>
                                </p:cTn>
                              </p:par>
                              <p:par>
                                <p:cTn id="94" presetID="9" presetClass="emph" presetSubtype="0" grpId="1" nodeType="withEffect">
                                  <p:stCondLst>
                                    <p:cond delay="0"/>
                                  </p:stCondLst>
                                  <p:childTnLst>
                                    <p:set>
                                      <p:cBhvr>
                                        <p:cTn id="95" dur="indefinite"/>
                                        <p:tgtEl>
                                          <p:spTgt spid="153"/>
                                        </p:tgtEl>
                                        <p:attrNameLst>
                                          <p:attrName>style.opacity</p:attrName>
                                        </p:attrNameLst>
                                      </p:cBhvr>
                                      <p:to>
                                        <p:strVal val="0.5"/>
                                      </p:to>
                                    </p:set>
                                    <p:animEffect filter="image" prLst="opacity: 0.5">
                                      <p:cBhvr rctx="IE">
                                        <p:cTn id="96" dur="indefinite"/>
                                        <p:tgtEl>
                                          <p:spTgt spid="153"/>
                                        </p:tgtEl>
                                      </p:cBhvr>
                                    </p:animEffect>
                                  </p:childTnLst>
                                </p:cTn>
                              </p:par>
                              <p:par>
                                <p:cTn id="97" presetID="9" presetClass="emph" presetSubtype="0" grpId="1" nodeType="withEffect">
                                  <p:stCondLst>
                                    <p:cond delay="0"/>
                                  </p:stCondLst>
                                  <p:childTnLst>
                                    <p:set>
                                      <p:cBhvr>
                                        <p:cTn id="98" dur="indefinite"/>
                                        <p:tgtEl>
                                          <p:spTgt spid="154"/>
                                        </p:tgtEl>
                                        <p:attrNameLst>
                                          <p:attrName>style.opacity</p:attrName>
                                        </p:attrNameLst>
                                      </p:cBhvr>
                                      <p:to>
                                        <p:strVal val="0.5"/>
                                      </p:to>
                                    </p:set>
                                    <p:animEffect filter="image" prLst="opacity: 0.5">
                                      <p:cBhvr rctx="IE">
                                        <p:cTn id="99" dur="indefinite"/>
                                        <p:tgtEl>
                                          <p:spTgt spid="154"/>
                                        </p:tgtEl>
                                      </p:cBhvr>
                                    </p:animEffect>
                                  </p:childTnLst>
                                </p:cTn>
                              </p:par>
                              <p:par>
                                <p:cTn id="100" presetID="9" presetClass="emph" presetSubtype="0" grpId="1" nodeType="withEffect">
                                  <p:stCondLst>
                                    <p:cond delay="0"/>
                                  </p:stCondLst>
                                  <p:childTnLst>
                                    <p:set>
                                      <p:cBhvr>
                                        <p:cTn id="101" dur="indefinite"/>
                                        <p:tgtEl>
                                          <p:spTgt spid="155"/>
                                        </p:tgtEl>
                                        <p:attrNameLst>
                                          <p:attrName>style.opacity</p:attrName>
                                        </p:attrNameLst>
                                      </p:cBhvr>
                                      <p:to>
                                        <p:strVal val="0.5"/>
                                      </p:to>
                                    </p:set>
                                    <p:animEffect filter="image" prLst="opacity: 0.5">
                                      <p:cBhvr rctx="IE">
                                        <p:cTn id="102" dur="indefinite"/>
                                        <p:tgtEl>
                                          <p:spTgt spid="155"/>
                                        </p:tgtEl>
                                      </p:cBhvr>
                                    </p:animEffect>
                                  </p:childTnLst>
                                </p:cTn>
                              </p:par>
                              <p:par>
                                <p:cTn id="103" presetID="9" presetClass="emph" presetSubtype="0" grpId="1" nodeType="withEffect">
                                  <p:stCondLst>
                                    <p:cond delay="0"/>
                                  </p:stCondLst>
                                  <p:childTnLst>
                                    <p:set>
                                      <p:cBhvr>
                                        <p:cTn id="104" dur="indefinite"/>
                                        <p:tgtEl>
                                          <p:spTgt spid="156"/>
                                        </p:tgtEl>
                                        <p:attrNameLst>
                                          <p:attrName>style.opacity</p:attrName>
                                        </p:attrNameLst>
                                      </p:cBhvr>
                                      <p:to>
                                        <p:strVal val="0.5"/>
                                      </p:to>
                                    </p:set>
                                    <p:animEffect filter="image" prLst="opacity: 0.5">
                                      <p:cBhvr rctx="IE">
                                        <p:cTn id="105" dur="indefinite"/>
                                        <p:tgtEl>
                                          <p:spTgt spid="156"/>
                                        </p:tgtEl>
                                      </p:cBhvr>
                                    </p:animEffect>
                                  </p:childTnLst>
                                </p:cTn>
                              </p:par>
                              <p:par>
                                <p:cTn id="106" presetID="9" presetClass="emph" presetSubtype="0" grpId="1" nodeType="withEffect">
                                  <p:stCondLst>
                                    <p:cond delay="0"/>
                                  </p:stCondLst>
                                  <p:childTnLst>
                                    <p:set>
                                      <p:cBhvr>
                                        <p:cTn id="107" dur="indefinite"/>
                                        <p:tgtEl>
                                          <p:spTgt spid="157"/>
                                        </p:tgtEl>
                                        <p:attrNameLst>
                                          <p:attrName>style.opacity</p:attrName>
                                        </p:attrNameLst>
                                      </p:cBhvr>
                                      <p:to>
                                        <p:strVal val="0.5"/>
                                      </p:to>
                                    </p:set>
                                    <p:animEffect filter="image" prLst="opacity: 0.5">
                                      <p:cBhvr rctx="IE">
                                        <p:cTn id="108" dur="indefinite"/>
                                        <p:tgtEl>
                                          <p:spTgt spid="157"/>
                                        </p:tgtEl>
                                      </p:cBhvr>
                                    </p:animEffect>
                                  </p:childTnLst>
                                </p:cTn>
                              </p:par>
                              <p:par>
                                <p:cTn id="109" presetID="9" presetClass="emph" presetSubtype="0" grpId="1" nodeType="withEffect">
                                  <p:stCondLst>
                                    <p:cond delay="0"/>
                                  </p:stCondLst>
                                  <p:childTnLst>
                                    <p:set>
                                      <p:cBhvr>
                                        <p:cTn id="110" dur="indefinite"/>
                                        <p:tgtEl>
                                          <p:spTgt spid="158"/>
                                        </p:tgtEl>
                                        <p:attrNameLst>
                                          <p:attrName>style.opacity</p:attrName>
                                        </p:attrNameLst>
                                      </p:cBhvr>
                                      <p:to>
                                        <p:strVal val="0.5"/>
                                      </p:to>
                                    </p:set>
                                    <p:animEffect filter="image" prLst="opacity: 0.5">
                                      <p:cBhvr rctx="IE">
                                        <p:cTn id="111" dur="indefinite"/>
                                        <p:tgtEl>
                                          <p:spTgt spid="158"/>
                                        </p:tgtEl>
                                      </p:cBhvr>
                                    </p:animEffect>
                                  </p:childTnLst>
                                </p:cTn>
                              </p:par>
                              <p:par>
                                <p:cTn id="112" presetID="9" presetClass="emph" presetSubtype="0" nodeType="withEffect">
                                  <p:stCondLst>
                                    <p:cond delay="0"/>
                                  </p:stCondLst>
                                  <p:childTnLst>
                                    <p:set>
                                      <p:cBhvr>
                                        <p:cTn id="113" dur="indefinite"/>
                                        <p:tgtEl>
                                          <p:spTgt spid="125"/>
                                        </p:tgtEl>
                                        <p:attrNameLst>
                                          <p:attrName>style.opacity</p:attrName>
                                        </p:attrNameLst>
                                      </p:cBhvr>
                                      <p:to>
                                        <p:strVal val="0.5"/>
                                      </p:to>
                                    </p:set>
                                    <p:animEffect filter="image" prLst="opacity: 0.5">
                                      <p:cBhvr rctx="IE">
                                        <p:cTn id="114" dur="indefinite"/>
                                        <p:tgtEl>
                                          <p:spTgt spid="125"/>
                                        </p:tgtEl>
                                      </p:cBhvr>
                                    </p:animEffect>
                                  </p:childTnLst>
                                </p:cTn>
                              </p:par>
                              <p:par>
                                <p:cTn id="115" presetID="9" presetClass="emph" presetSubtype="0" nodeType="withEffect">
                                  <p:stCondLst>
                                    <p:cond delay="0"/>
                                  </p:stCondLst>
                                  <p:childTnLst>
                                    <p:set>
                                      <p:cBhvr>
                                        <p:cTn id="116" dur="indefinite"/>
                                        <p:tgtEl>
                                          <p:spTgt spid="166"/>
                                        </p:tgtEl>
                                        <p:attrNameLst>
                                          <p:attrName>style.opacity</p:attrName>
                                        </p:attrNameLst>
                                      </p:cBhvr>
                                      <p:to>
                                        <p:strVal val="0.5"/>
                                      </p:to>
                                    </p:set>
                                    <p:animEffect filter="image" prLst="opacity: 0.5">
                                      <p:cBhvr rctx="IE">
                                        <p:cTn id="117" dur="indefinite"/>
                                        <p:tgtEl>
                                          <p:spTgt spid="166"/>
                                        </p:tgtEl>
                                      </p:cBhvr>
                                    </p:animEffect>
                                  </p:childTnLst>
                                </p:cTn>
                              </p:par>
                              <p:par>
                                <p:cTn id="118" presetID="9" presetClass="emph" presetSubtype="0" nodeType="withEffect">
                                  <p:stCondLst>
                                    <p:cond delay="0"/>
                                  </p:stCondLst>
                                  <p:childTnLst>
                                    <p:set>
                                      <p:cBhvr>
                                        <p:cTn id="119" dur="indefinite"/>
                                        <p:tgtEl>
                                          <p:spTgt spid="167"/>
                                        </p:tgtEl>
                                        <p:attrNameLst>
                                          <p:attrName>style.opacity</p:attrName>
                                        </p:attrNameLst>
                                      </p:cBhvr>
                                      <p:to>
                                        <p:strVal val="0.5"/>
                                      </p:to>
                                    </p:set>
                                    <p:animEffect filter="image" prLst="opacity: 0.5">
                                      <p:cBhvr rctx="IE">
                                        <p:cTn id="120" dur="indefinite"/>
                                        <p:tgtEl>
                                          <p:spTgt spid="167"/>
                                        </p:tgtEl>
                                      </p:cBhvr>
                                    </p:animEffect>
                                  </p:childTnLst>
                                </p:cTn>
                              </p:par>
                              <p:par>
                                <p:cTn id="121" presetID="9" presetClass="emph" presetSubtype="0" grpId="1" nodeType="withEffect">
                                  <p:stCondLst>
                                    <p:cond delay="0"/>
                                  </p:stCondLst>
                                  <p:childTnLst>
                                    <p:set>
                                      <p:cBhvr>
                                        <p:cTn id="122" dur="indefinite"/>
                                        <p:tgtEl>
                                          <p:spTgt spid="177"/>
                                        </p:tgtEl>
                                        <p:attrNameLst>
                                          <p:attrName>style.opacity</p:attrName>
                                        </p:attrNameLst>
                                      </p:cBhvr>
                                      <p:to>
                                        <p:strVal val="0.5"/>
                                      </p:to>
                                    </p:set>
                                    <p:animEffect filter="image" prLst="opacity: 0.5">
                                      <p:cBhvr rctx="IE">
                                        <p:cTn id="123" dur="indefinite"/>
                                        <p:tgtEl>
                                          <p:spTgt spid="177"/>
                                        </p:tgtEl>
                                      </p:cBhvr>
                                    </p:animEffect>
                                  </p:childTnLst>
                                </p:cTn>
                              </p:par>
                              <p:par>
                                <p:cTn id="124" presetID="9" presetClass="emph" presetSubtype="0" grpId="1" nodeType="withEffect">
                                  <p:stCondLst>
                                    <p:cond delay="0"/>
                                  </p:stCondLst>
                                  <p:childTnLst>
                                    <p:set>
                                      <p:cBhvr>
                                        <p:cTn id="125" dur="indefinite"/>
                                        <p:tgtEl>
                                          <p:spTgt spid="178"/>
                                        </p:tgtEl>
                                        <p:attrNameLst>
                                          <p:attrName>style.opacity</p:attrName>
                                        </p:attrNameLst>
                                      </p:cBhvr>
                                      <p:to>
                                        <p:strVal val="0.5"/>
                                      </p:to>
                                    </p:set>
                                    <p:animEffect filter="image" prLst="opacity: 0.5">
                                      <p:cBhvr rctx="IE">
                                        <p:cTn id="126" dur="indefinite"/>
                                        <p:tgtEl>
                                          <p:spTgt spid="178"/>
                                        </p:tgtEl>
                                      </p:cBhvr>
                                    </p:animEffect>
                                  </p:childTnLst>
                                </p:cTn>
                              </p:par>
                              <p:par>
                                <p:cTn id="127" presetID="9" presetClass="emph" presetSubtype="0" grpId="1" nodeType="withEffect">
                                  <p:stCondLst>
                                    <p:cond delay="0"/>
                                  </p:stCondLst>
                                  <p:childTnLst>
                                    <p:set>
                                      <p:cBhvr>
                                        <p:cTn id="128" dur="indefinite"/>
                                        <p:tgtEl>
                                          <p:spTgt spid="132"/>
                                        </p:tgtEl>
                                        <p:attrNameLst>
                                          <p:attrName>style.opacity</p:attrName>
                                        </p:attrNameLst>
                                      </p:cBhvr>
                                      <p:to>
                                        <p:strVal val="0.5"/>
                                      </p:to>
                                    </p:set>
                                    <p:animEffect filter="image" prLst="opacity: 0.5">
                                      <p:cBhvr rctx="IE">
                                        <p:cTn id="129" dur="indefinite"/>
                                        <p:tgtEl>
                                          <p:spTgt spid="132"/>
                                        </p:tgtEl>
                                      </p:cBhvr>
                                    </p:animEffect>
                                  </p:childTnLst>
                                </p:cTn>
                              </p:par>
                              <p:par>
                                <p:cTn id="130" presetID="9" presetClass="emph" presetSubtype="0" grpId="1" nodeType="withEffect">
                                  <p:stCondLst>
                                    <p:cond delay="0"/>
                                  </p:stCondLst>
                                  <p:childTnLst>
                                    <p:set>
                                      <p:cBhvr>
                                        <p:cTn id="131" dur="indefinite"/>
                                        <p:tgtEl>
                                          <p:spTgt spid="133"/>
                                        </p:tgtEl>
                                        <p:attrNameLst>
                                          <p:attrName>style.opacity</p:attrName>
                                        </p:attrNameLst>
                                      </p:cBhvr>
                                      <p:to>
                                        <p:strVal val="0.5"/>
                                      </p:to>
                                    </p:set>
                                    <p:animEffect filter="image" prLst="opacity: 0.5">
                                      <p:cBhvr rctx="IE">
                                        <p:cTn id="132" dur="indefinite"/>
                                        <p:tgtEl>
                                          <p:spTgt spid="133"/>
                                        </p:tgtEl>
                                      </p:cBhvr>
                                    </p:animEffect>
                                  </p:childTnLst>
                                </p:cTn>
                              </p:par>
                              <p:par>
                                <p:cTn id="133" presetID="9" presetClass="emph" presetSubtype="0" grpId="1" nodeType="withEffect">
                                  <p:stCondLst>
                                    <p:cond delay="0"/>
                                  </p:stCondLst>
                                  <p:childTnLst>
                                    <p:set>
                                      <p:cBhvr>
                                        <p:cTn id="134" dur="indefinite"/>
                                        <p:tgtEl>
                                          <p:spTgt spid="134"/>
                                        </p:tgtEl>
                                        <p:attrNameLst>
                                          <p:attrName>style.opacity</p:attrName>
                                        </p:attrNameLst>
                                      </p:cBhvr>
                                      <p:to>
                                        <p:strVal val="0.5"/>
                                      </p:to>
                                    </p:set>
                                    <p:animEffect filter="image" prLst="opacity: 0.5">
                                      <p:cBhvr rctx="IE">
                                        <p:cTn id="135" dur="indefinite"/>
                                        <p:tgtEl>
                                          <p:spTgt spid="134"/>
                                        </p:tgtEl>
                                      </p:cBhvr>
                                    </p:animEffect>
                                  </p:childTnLst>
                                </p:cTn>
                              </p:par>
                              <p:par>
                                <p:cTn id="136" presetID="9" presetClass="emph" presetSubtype="0" grpId="1" nodeType="withEffect">
                                  <p:stCondLst>
                                    <p:cond delay="0"/>
                                  </p:stCondLst>
                                  <p:childTnLst>
                                    <p:set>
                                      <p:cBhvr>
                                        <p:cTn id="137" dur="indefinite"/>
                                        <p:tgtEl>
                                          <p:spTgt spid="135"/>
                                        </p:tgtEl>
                                        <p:attrNameLst>
                                          <p:attrName>style.opacity</p:attrName>
                                        </p:attrNameLst>
                                      </p:cBhvr>
                                      <p:to>
                                        <p:strVal val="0.5"/>
                                      </p:to>
                                    </p:set>
                                    <p:animEffect filter="image" prLst="opacity: 0.5">
                                      <p:cBhvr rctx="IE">
                                        <p:cTn id="138" dur="indefinite"/>
                                        <p:tgtEl>
                                          <p:spTgt spid="135"/>
                                        </p:tgtEl>
                                      </p:cBhvr>
                                    </p:animEffect>
                                  </p:childTnLst>
                                </p:cTn>
                              </p:par>
                              <p:par>
                                <p:cTn id="139" presetID="9" presetClass="emph" presetSubtype="0" grpId="1" nodeType="withEffect">
                                  <p:stCondLst>
                                    <p:cond delay="0"/>
                                  </p:stCondLst>
                                  <p:childTnLst>
                                    <p:set>
                                      <p:cBhvr>
                                        <p:cTn id="140" dur="indefinite"/>
                                        <p:tgtEl>
                                          <p:spTgt spid="137"/>
                                        </p:tgtEl>
                                        <p:attrNameLst>
                                          <p:attrName>style.opacity</p:attrName>
                                        </p:attrNameLst>
                                      </p:cBhvr>
                                      <p:to>
                                        <p:strVal val="0.5"/>
                                      </p:to>
                                    </p:set>
                                    <p:animEffect filter="image" prLst="opacity: 0.5">
                                      <p:cBhvr rctx="IE">
                                        <p:cTn id="141" dur="indefinite"/>
                                        <p:tgtEl>
                                          <p:spTgt spid="137"/>
                                        </p:tgtEl>
                                      </p:cBhvr>
                                    </p:animEffect>
                                  </p:childTnLst>
                                </p:cTn>
                              </p:par>
                              <p:par>
                                <p:cTn id="142" presetID="9" presetClass="emph" presetSubtype="0" grpId="1" nodeType="withEffect">
                                  <p:stCondLst>
                                    <p:cond delay="0"/>
                                  </p:stCondLst>
                                  <p:childTnLst>
                                    <p:set>
                                      <p:cBhvr>
                                        <p:cTn id="143" dur="indefinite"/>
                                        <p:tgtEl>
                                          <p:spTgt spid="144"/>
                                        </p:tgtEl>
                                        <p:attrNameLst>
                                          <p:attrName>style.opacity</p:attrName>
                                        </p:attrNameLst>
                                      </p:cBhvr>
                                      <p:to>
                                        <p:strVal val="0.5"/>
                                      </p:to>
                                    </p:set>
                                    <p:animEffect filter="image" prLst="opacity: 0.5">
                                      <p:cBhvr rctx="IE">
                                        <p:cTn id="144" dur="indefinite"/>
                                        <p:tgtEl>
                                          <p:spTgt spid="144"/>
                                        </p:tgtEl>
                                      </p:cBhvr>
                                    </p:animEffect>
                                  </p:childTnLst>
                                </p:cTn>
                              </p:par>
                              <p:par>
                                <p:cTn id="145" presetID="9" presetClass="emph" presetSubtype="0" grpId="1" nodeType="withEffect">
                                  <p:stCondLst>
                                    <p:cond delay="0"/>
                                  </p:stCondLst>
                                  <p:childTnLst>
                                    <p:set>
                                      <p:cBhvr>
                                        <p:cTn id="146" dur="indefinite"/>
                                        <p:tgtEl>
                                          <p:spTgt spid="145"/>
                                        </p:tgtEl>
                                        <p:attrNameLst>
                                          <p:attrName>style.opacity</p:attrName>
                                        </p:attrNameLst>
                                      </p:cBhvr>
                                      <p:to>
                                        <p:strVal val="0.5"/>
                                      </p:to>
                                    </p:set>
                                    <p:animEffect filter="image" prLst="opacity: 0.5">
                                      <p:cBhvr rctx="IE">
                                        <p:cTn id="147" dur="indefinite"/>
                                        <p:tgtEl>
                                          <p:spTgt spid="145"/>
                                        </p:tgtEl>
                                      </p:cBhvr>
                                    </p:animEffect>
                                  </p:childTnLst>
                                </p:cTn>
                              </p:par>
                              <p:par>
                                <p:cTn id="148" presetID="9" presetClass="emph" presetSubtype="0" nodeType="withEffect">
                                  <p:stCondLst>
                                    <p:cond delay="0"/>
                                  </p:stCondLst>
                                  <p:childTnLst>
                                    <p:set>
                                      <p:cBhvr>
                                        <p:cTn id="149" dur="indefinite"/>
                                        <p:tgtEl>
                                          <p:spTgt spid="146"/>
                                        </p:tgtEl>
                                        <p:attrNameLst>
                                          <p:attrName>style.opacity</p:attrName>
                                        </p:attrNameLst>
                                      </p:cBhvr>
                                      <p:to>
                                        <p:strVal val="0.5"/>
                                      </p:to>
                                    </p:set>
                                    <p:animEffect filter="image" prLst="opacity: 0.5">
                                      <p:cBhvr rctx="IE">
                                        <p:cTn id="150" dur="indefinite"/>
                                        <p:tgtEl>
                                          <p:spTgt spid="146"/>
                                        </p:tgtEl>
                                      </p:cBhvr>
                                    </p:animEffect>
                                  </p:childTnLst>
                                </p:cTn>
                              </p:par>
                              <p:par>
                                <p:cTn id="151" presetID="9" presetClass="emph" presetSubtype="0" nodeType="withEffect">
                                  <p:stCondLst>
                                    <p:cond delay="0"/>
                                  </p:stCondLst>
                                  <p:childTnLst>
                                    <p:set>
                                      <p:cBhvr>
                                        <p:cTn id="152" dur="indefinite"/>
                                        <p:tgtEl>
                                          <p:spTgt spid="147"/>
                                        </p:tgtEl>
                                        <p:attrNameLst>
                                          <p:attrName>style.opacity</p:attrName>
                                        </p:attrNameLst>
                                      </p:cBhvr>
                                      <p:to>
                                        <p:strVal val="0.5"/>
                                      </p:to>
                                    </p:set>
                                    <p:animEffect filter="image" prLst="opacity: 0.5">
                                      <p:cBhvr rctx="IE">
                                        <p:cTn id="153" dur="indefinite"/>
                                        <p:tgtEl>
                                          <p:spTgt spid="147"/>
                                        </p:tgtEl>
                                      </p:cBhvr>
                                    </p:animEffect>
                                  </p:childTnLst>
                                </p:cTn>
                              </p:par>
                              <p:par>
                                <p:cTn id="154" presetID="9" presetClass="emph" presetSubtype="0" nodeType="withEffect">
                                  <p:stCondLst>
                                    <p:cond delay="0"/>
                                  </p:stCondLst>
                                  <p:childTnLst>
                                    <p:set>
                                      <p:cBhvr>
                                        <p:cTn id="155" dur="indefinite"/>
                                        <p:tgtEl>
                                          <p:spTgt spid="149"/>
                                        </p:tgtEl>
                                        <p:attrNameLst>
                                          <p:attrName>style.opacity</p:attrName>
                                        </p:attrNameLst>
                                      </p:cBhvr>
                                      <p:to>
                                        <p:strVal val="0.5"/>
                                      </p:to>
                                    </p:set>
                                    <p:animEffect filter="image" prLst="opacity: 0.5">
                                      <p:cBhvr rctx="IE">
                                        <p:cTn id="156" dur="indefinite"/>
                                        <p:tgtEl>
                                          <p:spTgt spid="149"/>
                                        </p:tgtEl>
                                      </p:cBhvr>
                                    </p:animEffect>
                                  </p:childTnLst>
                                </p:cTn>
                              </p:par>
                              <p:par>
                                <p:cTn id="157" presetID="9" presetClass="emph" presetSubtype="0" nodeType="withEffect">
                                  <p:stCondLst>
                                    <p:cond delay="0"/>
                                  </p:stCondLst>
                                  <p:childTnLst>
                                    <p:set>
                                      <p:cBhvr>
                                        <p:cTn id="158" dur="indefinite"/>
                                        <p:tgtEl>
                                          <p:spTgt spid="159"/>
                                        </p:tgtEl>
                                        <p:attrNameLst>
                                          <p:attrName>style.opacity</p:attrName>
                                        </p:attrNameLst>
                                      </p:cBhvr>
                                      <p:to>
                                        <p:strVal val="0.5"/>
                                      </p:to>
                                    </p:set>
                                    <p:animEffect filter="image" prLst="opacity: 0.5">
                                      <p:cBhvr rctx="IE">
                                        <p:cTn id="159" dur="indefinite"/>
                                        <p:tgtEl>
                                          <p:spTgt spid="159"/>
                                        </p:tgtEl>
                                      </p:cBhvr>
                                    </p:animEffect>
                                  </p:childTnLst>
                                </p:cTn>
                              </p:par>
                              <p:par>
                                <p:cTn id="160" presetID="9" presetClass="emph" presetSubtype="0" nodeType="withEffect">
                                  <p:stCondLst>
                                    <p:cond delay="0"/>
                                  </p:stCondLst>
                                  <p:childTnLst>
                                    <p:set>
                                      <p:cBhvr>
                                        <p:cTn id="161" dur="indefinite"/>
                                        <p:tgtEl>
                                          <p:spTgt spid="160"/>
                                        </p:tgtEl>
                                        <p:attrNameLst>
                                          <p:attrName>style.opacity</p:attrName>
                                        </p:attrNameLst>
                                      </p:cBhvr>
                                      <p:to>
                                        <p:strVal val="0.5"/>
                                      </p:to>
                                    </p:set>
                                    <p:animEffect filter="image" prLst="opacity: 0.5">
                                      <p:cBhvr rctx="IE">
                                        <p:cTn id="162" dur="indefinite"/>
                                        <p:tgtEl>
                                          <p:spTgt spid="160"/>
                                        </p:tgtEl>
                                      </p:cBhvr>
                                    </p:animEffect>
                                  </p:childTnLst>
                                </p:cTn>
                              </p:par>
                              <p:par>
                                <p:cTn id="163" presetID="9" presetClass="emph" presetSubtype="0" nodeType="withEffect">
                                  <p:stCondLst>
                                    <p:cond delay="0"/>
                                  </p:stCondLst>
                                  <p:childTnLst>
                                    <p:set>
                                      <p:cBhvr>
                                        <p:cTn id="164" dur="indefinite"/>
                                        <p:tgtEl>
                                          <p:spTgt spid="161"/>
                                        </p:tgtEl>
                                        <p:attrNameLst>
                                          <p:attrName>style.opacity</p:attrName>
                                        </p:attrNameLst>
                                      </p:cBhvr>
                                      <p:to>
                                        <p:strVal val="0.5"/>
                                      </p:to>
                                    </p:set>
                                    <p:animEffect filter="image" prLst="opacity: 0.5">
                                      <p:cBhvr rctx="IE">
                                        <p:cTn id="165" dur="indefinite"/>
                                        <p:tgtEl>
                                          <p:spTgt spid="161"/>
                                        </p:tgtEl>
                                      </p:cBhvr>
                                    </p:animEffect>
                                  </p:childTnLst>
                                </p:cTn>
                              </p:par>
                              <p:par>
                                <p:cTn id="166" presetID="9" presetClass="emph" presetSubtype="0" nodeType="withEffect">
                                  <p:stCondLst>
                                    <p:cond delay="0"/>
                                  </p:stCondLst>
                                  <p:childTnLst>
                                    <p:set>
                                      <p:cBhvr>
                                        <p:cTn id="167" dur="indefinite"/>
                                        <p:tgtEl>
                                          <p:spTgt spid="162"/>
                                        </p:tgtEl>
                                        <p:attrNameLst>
                                          <p:attrName>style.opacity</p:attrName>
                                        </p:attrNameLst>
                                      </p:cBhvr>
                                      <p:to>
                                        <p:strVal val="0.5"/>
                                      </p:to>
                                    </p:set>
                                    <p:animEffect filter="image" prLst="opacity: 0.5">
                                      <p:cBhvr rctx="IE">
                                        <p:cTn id="168" dur="indefinite"/>
                                        <p:tgtEl>
                                          <p:spTgt spid="162"/>
                                        </p:tgtEl>
                                      </p:cBhvr>
                                    </p:animEffect>
                                  </p:childTnLst>
                                </p:cTn>
                              </p:par>
                              <p:par>
                                <p:cTn id="169" presetID="9" presetClass="emph" presetSubtype="0" grpId="1" nodeType="withEffect">
                                  <p:stCondLst>
                                    <p:cond delay="0"/>
                                  </p:stCondLst>
                                  <p:childTnLst>
                                    <p:set>
                                      <p:cBhvr>
                                        <p:cTn id="170" dur="indefinite"/>
                                        <p:tgtEl>
                                          <p:spTgt spid="26"/>
                                        </p:tgtEl>
                                        <p:attrNameLst>
                                          <p:attrName>style.opacity</p:attrName>
                                        </p:attrNameLst>
                                      </p:cBhvr>
                                      <p:to>
                                        <p:strVal val="0.5"/>
                                      </p:to>
                                    </p:set>
                                    <p:animEffect filter="image" prLst="opacity: 0.5">
                                      <p:cBhvr rctx="IE">
                                        <p:cTn id="171" dur="indefinite"/>
                                        <p:tgtEl>
                                          <p:spTgt spid="26"/>
                                        </p:tgtEl>
                                      </p:cBhvr>
                                    </p:animEffect>
                                  </p:childTnLst>
                                </p:cTn>
                              </p:par>
                              <p:par>
                                <p:cTn id="172" presetID="9" presetClass="emph" presetSubtype="0" grpId="1" nodeType="withEffect">
                                  <p:stCondLst>
                                    <p:cond delay="0"/>
                                  </p:stCondLst>
                                  <p:childTnLst>
                                    <p:set>
                                      <p:cBhvr>
                                        <p:cTn id="173" dur="indefinite"/>
                                        <p:tgtEl>
                                          <p:spTgt spid="27"/>
                                        </p:tgtEl>
                                        <p:attrNameLst>
                                          <p:attrName>style.opacity</p:attrName>
                                        </p:attrNameLst>
                                      </p:cBhvr>
                                      <p:to>
                                        <p:strVal val="0.5"/>
                                      </p:to>
                                    </p:set>
                                    <p:animEffect filter="image" prLst="opacity: 0.5">
                                      <p:cBhvr rctx="IE">
                                        <p:cTn id="174" dur="indefinite"/>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08" grpId="1"/>
      <p:bldP spid="152" grpId="0" animBg="1"/>
      <p:bldP spid="152" grpId="1" animBg="1"/>
      <p:bldP spid="153" grpId="0" animBg="1"/>
      <p:bldP spid="153" grpId="1" animBg="1"/>
      <p:bldP spid="154" grpId="0" animBg="1"/>
      <p:bldP spid="154" grpId="1" animBg="1"/>
      <p:bldP spid="155" grpId="0" animBg="1"/>
      <p:bldP spid="155" grpId="1" animBg="1"/>
      <p:bldP spid="156" grpId="0" animBg="1"/>
      <p:bldP spid="156" grpId="1" animBg="1"/>
      <p:bldP spid="157" grpId="0" animBg="1"/>
      <p:bldP spid="157" grpId="1" animBg="1"/>
      <p:bldP spid="158" grpId="0" animBg="1"/>
      <p:bldP spid="158" grpId="1" animBg="1"/>
      <p:bldP spid="177" grpId="0"/>
      <p:bldP spid="177" grpId="1"/>
      <p:bldP spid="178" grpId="0"/>
      <p:bldP spid="178" grpId="1"/>
      <p:bldP spid="132" grpId="0"/>
      <p:bldP spid="132" grpId="1"/>
      <p:bldP spid="133" grpId="0" animBg="1"/>
      <p:bldP spid="133" grpId="1" animBg="1"/>
      <p:bldP spid="134" grpId="0" animBg="1"/>
      <p:bldP spid="134" grpId="1" animBg="1"/>
      <p:bldP spid="135" grpId="0" animBg="1"/>
      <p:bldP spid="135" grpId="1" animBg="1"/>
      <p:bldP spid="137" grpId="0" animBg="1"/>
      <p:bldP spid="137" grpId="1" animBg="1"/>
      <p:bldP spid="144" grpId="0" animBg="1"/>
      <p:bldP spid="144" grpId="1" animBg="1"/>
      <p:bldP spid="145" grpId="0" animBg="1"/>
      <p:bldP spid="145" grpId="1" animBg="1"/>
      <p:bldP spid="26" grpId="0"/>
      <p:bldP spid="26" grpId="1"/>
      <p:bldP spid="27" grpId="0"/>
      <p:bldP spid="27" grpId="1"/>
      <p:bldP spid="18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D23813-785E-B043-8AFB-4215555E321A}"/>
              </a:ext>
            </a:extLst>
          </p:cNvPr>
          <p:cNvSpPr>
            <a:spLocks noGrp="1"/>
          </p:cNvSpPr>
          <p:nvPr>
            <p:ph type="title"/>
          </p:nvPr>
        </p:nvSpPr>
        <p:spPr/>
        <p:txBody>
          <a:bodyPr/>
          <a:lstStyle/>
          <a:p>
            <a:r>
              <a:rPr lang="en-US" dirty="0"/>
              <a:t>What are regexes used for?</a:t>
            </a:r>
          </a:p>
        </p:txBody>
      </p:sp>
      <p:sp>
        <p:nvSpPr>
          <p:cNvPr id="4" name="Content Placeholder 3"/>
          <p:cNvSpPr>
            <a:spLocks noGrp="1"/>
          </p:cNvSpPr>
          <p:nvPr>
            <p:ph idx="1"/>
          </p:nvPr>
        </p:nvSpPr>
        <p:spPr/>
        <p:txBody>
          <a:bodyPr/>
          <a:lstStyle/>
          <a:p>
            <a:r>
              <a:rPr lang="en-US" sz="3200" dirty="0"/>
              <a:t>30-40% of Python and JavaScript projects</a:t>
            </a:r>
          </a:p>
          <a:p>
            <a:r>
              <a:rPr lang="en-US" sz="3200" dirty="0"/>
              <a:t>Diverse purposes</a:t>
            </a:r>
          </a:p>
          <a:p>
            <a:pPr marL="0" indent="0">
              <a:buNone/>
            </a:pPr>
            <a:endParaRPr lang="en-US" sz="3200" dirty="0"/>
          </a:p>
          <a:p>
            <a:pPr marL="457200" lvl="1" indent="0">
              <a:buNone/>
            </a:pPr>
            <a:r>
              <a:rPr lang="en-US" sz="3200" dirty="0"/>
              <a:t>File names		</a:t>
            </a:r>
            <a:r>
              <a:rPr lang="en-US" sz="3200" dirty="0">
                <a:sym typeface="Wingdings" panose="05000000000000000000" pitchFamily="2" charset="2"/>
              </a:rPr>
              <a:t></a:t>
            </a:r>
            <a:r>
              <a:rPr lang="en-US" sz="3200" dirty="0"/>
              <a:t> Command-line tools</a:t>
            </a:r>
          </a:p>
          <a:p>
            <a:pPr marL="457200" lvl="1" indent="0">
              <a:buNone/>
            </a:pPr>
            <a:r>
              <a:rPr lang="en-US" sz="3200" dirty="0"/>
              <a:t>Tokens			</a:t>
            </a:r>
            <a:r>
              <a:rPr lang="en-US" sz="3200" dirty="0">
                <a:sym typeface="Wingdings" panose="05000000000000000000" pitchFamily="2" charset="2"/>
              </a:rPr>
              <a:t> </a:t>
            </a:r>
            <a:r>
              <a:rPr lang="en-US" sz="3200" dirty="0" err="1">
                <a:sym typeface="Wingdings" panose="05000000000000000000" pitchFamily="2" charset="2"/>
              </a:rPr>
              <a:t>L</a:t>
            </a:r>
            <a:r>
              <a:rPr lang="en-US" sz="3200" dirty="0" err="1"/>
              <a:t>exers</a:t>
            </a:r>
            <a:endParaRPr lang="en-US" sz="3200" dirty="0"/>
          </a:p>
          <a:p>
            <a:pPr marL="457200" lvl="1" indent="0">
              <a:buNone/>
            </a:pPr>
            <a:r>
              <a:rPr lang="en-US" sz="3200" dirty="0"/>
              <a:t>Email			</a:t>
            </a:r>
            <a:r>
              <a:rPr lang="en-US" sz="3200" dirty="0">
                <a:sym typeface="Wingdings" panose="05000000000000000000" pitchFamily="2" charset="2"/>
              </a:rPr>
              <a:t> I</a:t>
            </a:r>
            <a:r>
              <a:rPr lang="en-US" sz="3200" dirty="0"/>
              <a:t>nput validation</a:t>
            </a:r>
          </a:p>
        </p:txBody>
      </p:sp>
    </p:spTree>
    <p:extLst>
      <p:ext uri="{BB962C8B-B14F-4D97-AF65-F5344CB8AC3E}">
        <p14:creationId xmlns:p14="http://schemas.microsoft.com/office/powerpoint/2010/main" val="25218708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410C14-CFB3-E042-97FE-5BD302E53B20}"/>
              </a:ext>
            </a:extLst>
          </p:cNvPr>
          <p:cNvSpPr>
            <a:spLocks noGrp="1"/>
          </p:cNvSpPr>
          <p:nvPr>
            <p:ph type="title"/>
          </p:nvPr>
        </p:nvSpPr>
        <p:spPr/>
        <p:txBody>
          <a:bodyPr/>
          <a:lstStyle/>
          <a:p>
            <a:r>
              <a:rPr lang="en-US" dirty="0"/>
              <a:t>Regex re-use in modules</a:t>
            </a:r>
            <a:r>
              <a:rPr lang="en-US" sz="2200" dirty="0"/>
              <a:t> </a:t>
            </a:r>
            <a:r>
              <a:rPr lang="en-US" dirty="0"/>
              <a:t>(“Complex” regexes)</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4973" y="1080859"/>
            <a:ext cx="6788211" cy="5116741"/>
          </a:xfrm>
          <a:prstGeom prst="rect">
            <a:avLst/>
          </a:prstGeom>
        </p:spPr>
      </p:pic>
      <p:sp>
        <p:nvSpPr>
          <p:cNvPr id="5" name="TextBox 4"/>
          <p:cNvSpPr txBox="1"/>
          <p:nvPr/>
        </p:nvSpPr>
        <p:spPr>
          <a:xfrm>
            <a:off x="0" y="6197600"/>
            <a:ext cx="4024500" cy="486287"/>
          </a:xfrm>
          <a:prstGeom prst="rect">
            <a:avLst/>
          </a:prstGeom>
          <a:solidFill>
            <a:schemeClr val="bg1"/>
          </a:solidFill>
        </p:spPr>
        <p:txBody>
          <a:bodyPr wrap="none" rtlCol="0">
            <a:spAutoFit/>
          </a:bodyPr>
          <a:lstStyle/>
          <a:p>
            <a:r>
              <a:rPr lang="en-US" sz="3200" dirty="0">
                <a:latin typeface="Calibri" panose="020F0502020204030204" pitchFamily="34" charset="0"/>
              </a:rPr>
              <a:t>JS: Highest re-use rates</a:t>
            </a:r>
          </a:p>
        </p:txBody>
      </p:sp>
      <p:sp>
        <p:nvSpPr>
          <p:cNvPr id="9" name="Rectangle 8"/>
          <p:cNvSpPr/>
          <p:nvPr/>
        </p:nvSpPr>
        <p:spPr bwMode="auto">
          <a:xfrm>
            <a:off x="1803400" y="1460500"/>
            <a:ext cx="698500" cy="3758371"/>
          </a:xfrm>
          <a:prstGeom prst="rect">
            <a:avLst/>
          </a:prstGeom>
          <a:no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cxnSp>
        <p:nvCxnSpPr>
          <p:cNvPr id="16" name="Elbow Connector 15"/>
          <p:cNvCxnSpPr>
            <a:stCxn id="5" idx="3"/>
            <a:endCxn id="9" idx="3"/>
          </p:cNvCxnSpPr>
          <p:nvPr/>
        </p:nvCxnSpPr>
        <p:spPr bwMode="auto">
          <a:xfrm flipH="1" flipV="1">
            <a:off x="2501900" y="3339686"/>
            <a:ext cx="1522600" cy="3101058"/>
          </a:xfrm>
          <a:prstGeom prst="bentConnector3">
            <a:avLst>
              <a:gd name="adj1" fmla="val -38330"/>
            </a:avLst>
          </a:prstGeom>
          <a:noFill/>
          <a:ln w="76200" cap="flat" cmpd="sng" algn="ctr">
            <a:solidFill>
              <a:schemeClr val="accent3"/>
            </a:solidFill>
            <a:prstDash val="solid"/>
            <a:round/>
            <a:headEnd type="none" w="med" len="med"/>
            <a:tailEnd type="triangle"/>
          </a:ln>
          <a:effectLst/>
        </p:spPr>
      </p:cxnSp>
      <p:sp>
        <p:nvSpPr>
          <p:cNvPr id="17" name="Rectangle 16"/>
          <p:cNvSpPr/>
          <p:nvPr/>
        </p:nvSpPr>
        <p:spPr bwMode="auto">
          <a:xfrm>
            <a:off x="6784660" y="4896256"/>
            <a:ext cx="568562" cy="405164"/>
          </a:xfrm>
          <a:prstGeom prst="rect">
            <a:avLst/>
          </a:prstGeom>
          <a:no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5" name="TextBox 24"/>
          <p:cNvSpPr txBox="1"/>
          <p:nvPr/>
        </p:nvSpPr>
        <p:spPr>
          <a:xfrm>
            <a:off x="0" y="5401925"/>
            <a:ext cx="3355342" cy="1471172"/>
          </a:xfrm>
          <a:prstGeom prst="rect">
            <a:avLst/>
          </a:prstGeom>
          <a:solidFill>
            <a:schemeClr val="bg1"/>
          </a:solidFill>
        </p:spPr>
        <p:txBody>
          <a:bodyPr wrap="none" rtlCol="0">
            <a:spAutoFit/>
          </a:bodyPr>
          <a:lstStyle/>
          <a:p>
            <a:pPr algn="r"/>
            <a:r>
              <a:rPr lang="en-US" sz="3200" b="1" dirty="0">
                <a:latin typeface="Calibri" panose="020F0502020204030204" pitchFamily="34" charset="0"/>
              </a:rPr>
              <a:t>Systems languages</a:t>
            </a:r>
          </a:p>
          <a:p>
            <a:pPr algn="r"/>
            <a:r>
              <a:rPr lang="en-US" sz="3200" dirty="0">
                <a:latin typeface="Calibri" panose="020F0502020204030204" pitchFamily="34" charset="0"/>
              </a:rPr>
              <a:t>Regexes are rare</a:t>
            </a:r>
          </a:p>
          <a:p>
            <a:pPr algn="r"/>
            <a:r>
              <a:rPr lang="en-US" sz="3200" dirty="0">
                <a:latin typeface="Calibri" panose="020F0502020204030204" pitchFamily="34" charset="0"/>
              </a:rPr>
              <a:t>Duplication is rare</a:t>
            </a:r>
          </a:p>
        </p:txBody>
      </p:sp>
      <p:sp>
        <p:nvSpPr>
          <p:cNvPr id="38" name="Rectangle 37"/>
          <p:cNvSpPr/>
          <p:nvPr/>
        </p:nvSpPr>
        <p:spPr bwMode="auto">
          <a:xfrm>
            <a:off x="3273964" y="2472065"/>
            <a:ext cx="2364835" cy="405164"/>
          </a:xfrm>
          <a:prstGeom prst="rect">
            <a:avLst/>
          </a:prstGeom>
          <a:no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cxnSp>
        <p:nvCxnSpPr>
          <p:cNvPr id="39" name="Straight Arrow Connector 38"/>
          <p:cNvCxnSpPr>
            <a:endCxn id="38" idx="3"/>
          </p:cNvCxnSpPr>
          <p:nvPr/>
        </p:nvCxnSpPr>
        <p:spPr bwMode="auto">
          <a:xfrm flipH="1">
            <a:off x="5638799" y="1803400"/>
            <a:ext cx="1090710" cy="871247"/>
          </a:xfrm>
          <a:prstGeom prst="straightConnector1">
            <a:avLst/>
          </a:prstGeom>
          <a:noFill/>
          <a:ln w="76200" cap="flat" cmpd="sng" algn="ctr">
            <a:solidFill>
              <a:schemeClr val="accent3"/>
            </a:solidFill>
            <a:prstDash val="solid"/>
            <a:round/>
            <a:headEnd type="none" w="med" len="med"/>
            <a:tailEnd type="triangle"/>
          </a:ln>
          <a:effectLst/>
        </p:spPr>
      </p:cxnSp>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13416" y="2386427"/>
            <a:ext cx="2552358" cy="318026"/>
          </a:xfrm>
          <a:prstGeom prst="rect">
            <a:avLst/>
          </a:prstGeom>
        </p:spPr>
      </p:pic>
      <p:pic>
        <p:nvPicPr>
          <p:cNvPr id="13" name="Picture 12"/>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6970" b="83636" l="23636" r="78788">
                        <a14:foregroundMark x1="64242" y1="20606" x2="78788" y2="40606"/>
                        <a14:foregroundMark x1="41818" y1="41818" x2="66061" y2="50909"/>
                        <a14:foregroundMark x1="38788" y1="55758" x2="62424" y2="58788"/>
                        <a14:foregroundMark x1="36364" y1="69697" x2="63636" y2="67273"/>
                        <a14:foregroundMark x1="73939" y1="61818" x2="73939" y2="78788"/>
                        <a14:foregroundMark x1="27273" y1="60606" x2="26061" y2="79394"/>
                        <a14:foregroundMark x1="26061" y1="83636" x2="72727" y2="83030"/>
                        <a14:foregroundMark x1="72727" y1="46667" x2="52121" y2="30303"/>
                      </a14:backgroundRemoval>
                    </a14:imgEffect>
                  </a14:imgLayer>
                </a14:imgProps>
              </a:ext>
              <a:ext uri="{28A0092B-C50C-407E-A947-70E740481C1C}">
                <a14:useLocalDpi xmlns:a14="http://schemas.microsoft.com/office/drawing/2010/main"/>
              </a:ext>
            </a:extLst>
          </a:blip>
          <a:srcRect l="17808" t="9439" r="15436" b="11556"/>
          <a:stretch/>
        </p:blipFill>
        <p:spPr>
          <a:xfrm>
            <a:off x="6742220" y="1407820"/>
            <a:ext cx="753258" cy="891469"/>
          </a:xfrm>
          <a:prstGeom prst="rect">
            <a:avLst/>
          </a:prstGeom>
        </p:spPr>
      </p:pic>
      <p:cxnSp>
        <p:nvCxnSpPr>
          <p:cNvPr id="27" name="Straight Arrow Connector 26"/>
          <p:cNvCxnSpPr>
            <a:stCxn id="25" idx="3"/>
            <a:endCxn id="35" idx="3"/>
          </p:cNvCxnSpPr>
          <p:nvPr/>
        </p:nvCxnSpPr>
        <p:spPr bwMode="auto">
          <a:xfrm flipH="1" flipV="1">
            <a:off x="3162747" y="4795791"/>
            <a:ext cx="192595" cy="1341720"/>
          </a:xfrm>
          <a:prstGeom prst="straightConnector1">
            <a:avLst/>
          </a:prstGeom>
          <a:noFill/>
          <a:ln w="76200" cap="flat" cmpd="sng" algn="ctr">
            <a:solidFill>
              <a:schemeClr val="accent3"/>
            </a:solidFill>
            <a:prstDash val="solid"/>
            <a:round/>
            <a:headEnd type="none" w="med" len="med"/>
            <a:tailEnd type="triangle"/>
          </a:ln>
          <a:effectLst/>
        </p:spPr>
      </p:cxnSp>
      <p:sp>
        <p:nvSpPr>
          <p:cNvPr id="31" name="Rectangle 30"/>
          <p:cNvSpPr/>
          <p:nvPr/>
        </p:nvSpPr>
        <p:spPr bwMode="auto">
          <a:xfrm>
            <a:off x="3273963" y="1448390"/>
            <a:ext cx="2364835" cy="405164"/>
          </a:xfrm>
          <a:prstGeom prst="rect">
            <a:avLst/>
          </a:prstGeom>
          <a:no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32" name="Rectangle 31"/>
          <p:cNvSpPr/>
          <p:nvPr/>
        </p:nvSpPr>
        <p:spPr bwMode="auto">
          <a:xfrm>
            <a:off x="3273964" y="1808240"/>
            <a:ext cx="2596947" cy="405164"/>
          </a:xfrm>
          <a:prstGeom prst="rect">
            <a:avLst/>
          </a:prstGeom>
          <a:no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33" name="Rectangle 32"/>
          <p:cNvSpPr/>
          <p:nvPr/>
        </p:nvSpPr>
        <p:spPr bwMode="auto">
          <a:xfrm>
            <a:off x="3260169" y="2176327"/>
            <a:ext cx="2596947" cy="405164"/>
          </a:xfrm>
          <a:prstGeom prst="rect">
            <a:avLst/>
          </a:prstGeom>
          <a:no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35" name="Rectangle 34"/>
          <p:cNvSpPr/>
          <p:nvPr/>
        </p:nvSpPr>
        <p:spPr bwMode="auto">
          <a:xfrm>
            <a:off x="2476918" y="4372711"/>
            <a:ext cx="685829" cy="846159"/>
          </a:xfrm>
          <a:prstGeom prst="rect">
            <a:avLst/>
          </a:prstGeom>
          <a:no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36" name="Rectangle 35"/>
          <p:cNvSpPr/>
          <p:nvPr/>
        </p:nvSpPr>
        <p:spPr bwMode="auto">
          <a:xfrm>
            <a:off x="5340795" y="4246955"/>
            <a:ext cx="685829" cy="971915"/>
          </a:xfrm>
          <a:prstGeom prst="rect">
            <a:avLst/>
          </a:prstGeom>
          <a:no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37" name="Rectangle 36"/>
          <p:cNvSpPr/>
          <p:nvPr/>
        </p:nvSpPr>
        <p:spPr bwMode="auto">
          <a:xfrm>
            <a:off x="2076154" y="3442447"/>
            <a:ext cx="271792" cy="1764938"/>
          </a:xfrm>
          <a:prstGeom prst="rect">
            <a:avLst/>
          </a:prstGeom>
          <a:no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40" name="Rectangle 39"/>
          <p:cNvSpPr/>
          <p:nvPr/>
        </p:nvSpPr>
        <p:spPr bwMode="auto">
          <a:xfrm>
            <a:off x="2788780" y="4896255"/>
            <a:ext cx="271792" cy="315295"/>
          </a:xfrm>
          <a:prstGeom prst="rect">
            <a:avLst/>
          </a:prstGeom>
          <a:no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41" name="Rectangle 40"/>
          <p:cNvSpPr/>
          <p:nvPr/>
        </p:nvSpPr>
        <p:spPr bwMode="auto">
          <a:xfrm>
            <a:off x="3494654" y="4555045"/>
            <a:ext cx="271792" cy="653944"/>
          </a:xfrm>
          <a:prstGeom prst="rect">
            <a:avLst/>
          </a:prstGeom>
          <a:no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42" name="Rectangle 41"/>
          <p:cNvSpPr/>
          <p:nvPr/>
        </p:nvSpPr>
        <p:spPr bwMode="auto">
          <a:xfrm>
            <a:off x="4223102" y="4555045"/>
            <a:ext cx="271792" cy="653944"/>
          </a:xfrm>
          <a:prstGeom prst="rect">
            <a:avLst/>
          </a:prstGeom>
          <a:no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43" name="Rectangle 42"/>
          <p:cNvSpPr/>
          <p:nvPr/>
        </p:nvSpPr>
        <p:spPr bwMode="auto">
          <a:xfrm>
            <a:off x="4920486" y="4246955"/>
            <a:ext cx="271792" cy="960430"/>
          </a:xfrm>
          <a:prstGeom prst="rect">
            <a:avLst/>
          </a:prstGeom>
          <a:no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44" name="Rectangle 43"/>
          <p:cNvSpPr/>
          <p:nvPr/>
        </p:nvSpPr>
        <p:spPr bwMode="auto">
          <a:xfrm>
            <a:off x="5636034" y="4756412"/>
            <a:ext cx="271792" cy="450551"/>
          </a:xfrm>
          <a:prstGeom prst="rect">
            <a:avLst/>
          </a:prstGeom>
          <a:no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45" name="Rectangle 44"/>
          <p:cNvSpPr/>
          <p:nvPr/>
        </p:nvSpPr>
        <p:spPr bwMode="auto">
          <a:xfrm>
            <a:off x="6325529" y="4372711"/>
            <a:ext cx="271792" cy="834673"/>
          </a:xfrm>
          <a:prstGeom prst="rect">
            <a:avLst/>
          </a:prstGeom>
          <a:no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46" name="Rectangle 45"/>
          <p:cNvSpPr/>
          <p:nvPr/>
        </p:nvSpPr>
        <p:spPr bwMode="auto">
          <a:xfrm>
            <a:off x="7017289" y="5066564"/>
            <a:ext cx="271792" cy="146712"/>
          </a:xfrm>
          <a:prstGeom prst="rect">
            <a:avLst/>
          </a:prstGeom>
          <a:no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cxnSp>
        <p:nvCxnSpPr>
          <p:cNvPr id="47" name="Straight Arrow Connector 46"/>
          <p:cNvCxnSpPr>
            <a:stCxn id="25" idx="3"/>
            <a:endCxn id="36" idx="2"/>
          </p:cNvCxnSpPr>
          <p:nvPr/>
        </p:nvCxnSpPr>
        <p:spPr bwMode="auto">
          <a:xfrm flipV="1">
            <a:off x="3355342" y="5218870"/>
            <a:ext cx="2328368" cy="918641"/>
          </a:xfrm>
          <a:prstGeom prst="straightConnector1">
            <a:avLst/>
          </a:prstGeom>
          <a:noFill/>
          <a:ln w="76200" cap="flat" cmpd="sng" algn="ctr">
            <a:solidFill>
              <a:schemeClr val="accent3"/>
            </a:solidFill>
            <a:prstDash val="solid"/>
            <a:round/>
            <a:headEnd type="none" w="med" len="med"/>
            <a:tailEnd type="triangle"/>
          </a:ln>
          <a:effectLst/>
        </p:spPr>
      </p:cxnSp>
      <p:cxnSp>
        <p:nvCxnSpPr>
          <p:cNvPr id="50" name="Straight Arrow Connector 49"/>
          <p:cNvCxnSpPr>
            <a:endCxn id="17" idx="2"/>
          </p:cNvCxnSpPr>
          <p:nvPr/>
        </p:nvCxnSpPr>
        <p:spPr bwMode="auto">
          <a:xfrm flipV="1">
            <a:off x="3355342" y="5301420"/>
            <a:ext cx="3713599" cy="803024"/>
          </a:xfrm>
          <a:prstGeom prst="straightConnector1">
            <a:avLst/>
          </a:prstGeom>
          <a:noFill/>
          <a:ln w="76200" cap="flat" cmpd="sng" algn="ctr">
            <a:solidFill>
              <a:schemeClr val="accent3"/>
            </a:solidFill>
            <a:prstDash val="solid"/>
            <a:round/>
            <a:headEnd type="none" w="med" len="med"/>
            <a:tailEnd type="triangle"/>
          </a:ln>
          <a:effectLst/>
        </p:spPr>
      </p:cxnSp>
      <p:sp>
        <p:nvSpPr>
          <p:cNvPr id="66" name="TextBox 65"/>
          <p:cNvSpPr txBox="1"/>
          <p:nvPr/>
        </p:nvSpPr>
        <p:spPr>
          <a:xfrm>
            <a:off x="1035078" y="5276357"/>
            <a:ext cx="6968895" cy="1100622"/>
          </a:xfrm>
          <a:prstGeom prst="rect">
            <a:avLst/>
          </a:prstGeom>
          <a:solidFill>
            <a:schemeClr val="bg1"/>
          </a:solidFill>
        </p:spPr>
        <p:txBody>
          <a:bodyPr wrap="none" rtlCol="0">
            <a:spAutoFit/>
          </a:bodyPr>
          <a:lstStyle/>
          <a:p>
            <a:pPr algn="r"/>
            <a:r>
              <a:rPr lang="en-US" sz="3600" b="1" i="1" dirty="0">
                <a:latin typeface="Calibri" panose="020F0502020204030204" pitchFamily="34" charset="0"/>
              </a:rPr>
              <a:t>Every</a:t>
            </a:r>
            <a:r>
              <a:rPr lang="en-US" sz="3600" dirty="0">
                <a:latin typeface="Calibri" panose="020F0502020204030204" pitchFamily="34" charset="0"/>
              </a:rPr>
              <a:t> language has complex regexes</a:t>
            </a:r>
          </a:p>
          <a:p>
            <a:pPr algn="r"/>
            <a:r>
              <a:rPr lang="en-US" sz="3600" dirty="0">
                <a:latin typeface="Calibri" panose="020F0502020204030204" pitchFamily="34" charset="0"/>
              </a:rPr>
              <a:t>that appear in other languages</a:t>
            </a:r>
          </a:p>
        </p:txBody>
      </p:sp>
    </p:spTree>
    <p:extLst>
      <p:ext uri="{BB962C8B-B14F-4D97-AF65-F5344CB8AC3E}">
        <p14:creationId xmlns:p14="http://schemas.microsoft.com/office/powerpoint/2010/main" val="24469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3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3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3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38"/>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39"/>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3"/>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par>
                                <p:cTn id="55" presetID="1" presetClass="exit" presetSubtype="0" fill="hold" nodeType="withEffect">
                                  <p:stCondLst>
                                    <p:cond delay="0"/>
                                  </p:stCondLst>
                                  <p:childTnLst>
                                    <p:set>
                                      <p:cBhvr>
                                        <p:cTn id="56" dur="1" fill="hold">
                                          <p:stCondLst>
                                            <p:cond delay="0"/>
                                          </p:stCondLst>
                                        </p:cTn>
                                        <p:tgtEl>
                                          <p:spTgt spid="16"/>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9"/>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5"/>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childTnLst>
                                </p:cTn>
                              </p:par>
                              <p:par>
                                <p:cTn id="87" presetID="1" presetClass="exit" presetSubtype="0" fill="hold" grpId="1" nodeType="withEffect">
                                  <p:stCondLst>
                                    <p:cond delay="0"/>
                                  </p:stCondLst>
                                  <p:childTnLst>
                                    <p:set>
                                      <p:cBhvr>
                                        <p:cTn id="88" dur="1" fill="hold">
                                          <p:stCondLst>
                                            <p:cond delay="0"/>
                                          </p:stCondLst>
                                        </p:cTn>
                                        <p:tgtEl>
                                          <p:spTgt spid="25"/>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27"/>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47"/>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50"/>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35"/>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36"/>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17"/>
                                        </p:tgtEl>
                                        <p:attrNameLst>
                                          <p:attrName>style.visibility</p:attrName>
                                        </p:attrNameLst>
                                      </p:cBhvr>
                                      <p:to>
                                        <p:strVal val="hidden"/>
                                      </p:to>
                                    </p:set>
                                  </p:childTnLst>
                                </p:cTn>
                              </p:par>
                              <p:par>
                                <p:cTn id="101" presetID="1" presetClass="entr" presetSubtype="0" fill="hold" grpId="0" nodeType="withEffect">
                                  <p:stCondLst>
                                    <p:cond delay="0"/>
                                  </p:stCondLst>
                                  <p:childTnLst>
                                    <p:set>
                                      <p:cBhvr>
                                        <p:cTn id="102"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9" grpId="0" animBg="1"/>
      <p:bldP spid="9" grpId="1" animBg="1"/>
      <p:bldP spid="17" grpId="0" animBg="1"/>
      <p:bldP spid="17" grpId="1" animBg="1"/>
      <p:bldP spid="25" grpId="0" animBg="1"/>
      <p:bldP spid="25" grpId="1" animBg="1"/>
      <p:bldP spid="38" grpId="0" animBg="1"/>
      <p:bldP spid="38" grpId="1" animBg="1"/>
      <p:bldP spid="31" grpId="0" animBg="1"/>
      <p:bldP spid="31" grpId="1" animBg="1"/>
      <p:bldP spid="32" grpId="0" animBg="1"/>
      <p:bldP spid="32" grpId="1" animBg="1"/>
      <p:bldP spid="33" grpId="0" animBg="1"/>
      <p:bldP spid="33" grpId="1" animBg="1"/>
      <p:bldP spid="35" grpId="0" animBg="1"/>
      <p:bldP spid="35" grpId="1" animBg="1"/>
      <p:bldP spid="36" grpId="0" animBg="1"/>
      <p:bldP spid="36" grpId="1" animBg="1"/>
      <p:bldP spid="37" grpId="0" animBg="1"/>
      <p:bldP spid="40" grpId="0" animBg="1"/>
      <p:bldP spid="41" grpId="0" animBg="1"/>
      <p:bldP spid="42" grpId="0" animBg="1"/>
      <p:bldP spid="43" grpId="0" animBg="1"/>
      <p:bldP spid="44" grpId="0" animBg="1"/>
      <p:bldP spid="45" grpId="0" animBg="1"/>
      <p:bldP spid="46" grpId="0" animBg="1"/>
      <p:bldP spid="6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6" name="Picture 22" descr="Image result for funnel cartoon">
            <a:extLst>
              <a:ext uri="{FF2B5EF4-FFF2-40B4-BE49-F238E27FC236}">
                <a16:creationId xmlns:a16="http://schemas.microsoft.com/office/drawing/2014/main" id="{4ECE9986-D53C-5140-83C6-712DA5FBBECA}"/>
              </a:ext>
            </a:extLst>
          </p:cNvPr>
          <p:cNvPicPr>
            <a:picLocks noChangeAspect="1" noChangeArrowheads="1"/>
          </p:cNvPicPr>
          <p:nvPr/>
        </p:nvPicPr>
        <p:blipFill rotWithShape="1">
          <a:blip r:embed="rId3" cstate="screen">
            <a:duotone>
              <a:prstClr val="black"/>
              <a:schemeClr val="tx2">
                <a:tint val="45000"/>
                <a:satMod val="400000"/>
              </a:schemeClr>
            </a:duotone>
            <a:extLst>
              <a:ext uri="{BEBA8EAE-BF5A-486C-A8C5-ECC9F3942E4B}">
                <a14:imgProps xmlns:a14="http://schemas.microsoft.com/office/drawing/2010/main">
                  <a14:imgLayer r:embed="rId4">
                    <a14:imgEffect>
                      <a14:backgroundRemoval t="13109" b="80899" l="2646" r="94709">
                        <a14:foregroundMark x1="7937" y1="17228" x2="49735" y2="22846"/>
                        <a14:foregroundMark x1="49735" y1="22846" x2="9524" y2="23596"/>
                        <a14:foregroundMark x1="9524" y1="23596" x2="56085" y2="34831"/>
                        <a14:foregroundMark x1="56085" y1="34831" x2="46032" y2="77903"/>
                        <a14:foregroundMark x1="89947" y1="33708" x2="94709" y2="20599"/>
                        <a14:foregroundMark x1="56614" y1="14232" x2="32275" y2="13483"/>
                        <a14:foregroundMark x1="4621" y1="29213" x2="6349" y2="31835"/>
                        <a14:foregroundMark x1="8999" y1="25486" x2="46032" y2="19101"/>
                        <a14:foregroundMark x1="46032" y1="19101" x2="58201" y2="32959"/>
                        <a14:foregroundMark x1="46561" y1="80899" x2="46561" y2="80899"/>
                        <a14:backgroundMark x1="0" y1="23970" x2="0" y2="29213"/>
                      </a14:backgroundRemoval>
                    </a14:imgEffect>
                  </a14:imgLayer>
                </a14:imgProps>
              </a:ext>
              <a:ext uri="{28A0092B-C50C-407E-A947-70E740481C1C}">
                <a14:useLocalDpi xmlns:a14="http://schemas.microsoft.com/office/drawing/2010/main"/>
              </a:ext>
            </a:extLst>
          </a:blip>
          <a:srcRect t="7551" b="14786"/>
          <a:stretch/>
        </p:blipFill>
        <p:spPr bwMode="auto">
          <a:xfrm>
            <a:off x="1548197" y="4216821"/>
            <a:ext cx="1200150" cy="99946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95410C14-CFB3-E042-97FE-5BD302E53B20}"/>
              </a:ext>
            </a:extLst>
          </p:cNvPr>
          <p:cNvSpPr>
            <a:spLocks noGrp="1"/>
          </p:cNvSpPr>
          <p:nvPr>
            <p:ph type="title"/>
          </p:nvPr>
        </p:nvSpPr>
        <p:spPr/>
        <p:txBody>
          <a:bodyPr/>
          <a:lstStyle/>
          <a:p>
            <a:r>
              <a:rPr lang="en-US" dirty="0"/>
              <a:t>Regex collection methodology</a:t>
            </a:r>
          </a:p>
        </p:txBody>
      </p:sp>
      <p:pic>
        <p:nvPicPr>
          <p:cNvPr id="1026" name="Picture 2" descr="Image result for npm wombat">
            <a:extLst>
              <a:ext uri="{FF2B5EF4-FFF2-40B4-BE49-F238E27FC236}">
                <a16:creationId xmlns:a16="http://schemas.microsoft.com/office/drawing/2014/main" id="{74CAC584-152F-2141-BD1A-E640C429380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14315" y="2557341"/>
            <a:ext cx="1346786" cy="52375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D2E30C97-C869-864D-A40A-B1B3D0224164}"/>
              </a:ext>
            </a:extLst>
          </p:cNvPr>
          <p:cNvGrpSpPr/>
          <p:nvPr/>
        </p:nvGrpSpPr>
        <p:grpSpPr>
          <a:xfrm>
            <a:off x="1765295" y="3261424"/>
            <a:ext cx="844826" cy="879489"/>
            <a:chOff x="1800446" y="1593420"/>
            <a:chExt cx="537395" cy="649606"/>
          </a:xfrm>
        </p:grpSpPr>
        <p:pic>
          <p:nvPicPr>
            <p:cNvPr id="55" name="Picture 24" descr="Image result for npm">
              <a:extLst>
                <a:ext uri="{FF2B5EF4-FFF2-40B4-BE49-F238E27FC236}">
                  <a16:creationId xmlns:a16="http://schemas.microsoft.com/office/drawing/2014/main" id="{1F934E01-8DBB-0846-87CB-BA3D93E8E8A1}"/>
                </a:ext>
              </a:extLst>
            </p:cNvPr>
            <p:cNvPicPr>
              <a:picLocks noChangeAspect="1" noChangeArrowheads="1"/>
            </p:cNvPicPr>
            <p:nvPr/>
          </p:nvPicPr>
          <p:blipFill>
            <a:blip r:embed="rId6" cstate="screen">
              <a:extLst>
                <a:ext uri="{BEBA8EAE-BF5A-486C-A8C5-ECC9F3942E4B}">
                  <a14:imgProps xmlns:a14="http://schemas.microsoft.com/office/drawing/2010/main">
                    <a14:imgLayer r:embed="rId7">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2099617" y="1837998"/>
              <a:ext cx="238224" cy="23822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4" descr="Image result for npm">
              <a:extLst>
                <a:ext uri="{FF2B5EF4-FFF2-40B4-BE49-F238E27FC236}">
                  <a16:creationId xmlns:a16="http://schemas.microsoft.com/office/drawing/2014/main" id="{DB8E5B20-D0E3-3244-95FE-1B39513F7762}"/>
                </a:ext>
              </a:extLst>
            </p:cNvPr>
            <p:cNvPicPr>
              <a:picLocks noChangeAspect="1" noChangeArrowheads="1"/>
            </p:cNvPicPr>
            <p:nvPr/>
          </p:nvPicPr>
          <p:blipFill>
            <a:blip r:embed="rId6" cstate="screen">
              <a:extLst>
                <a:ext uri="{BEBA8EAE-BF5A-486C-A8C5-ECC9F3942E4B}">
                  <a14:imgProps xmlns:a14="http://schemas.microsoft.com/office/drawing/2010/main">
                    <a14:imgLayer r:embed="rId7">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2001940" y="1894233"/>
              <a:ext cx="238224" cy="23822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4" descr="Image result for npm">
              <a:extLst>
                <a:ext uri="{FF2B5EF4-FFF2-40B4-BE49-F238E27FC236}">
                  <a16:creationId xmlns:a16="http://schemas.microsoft.com/office/drawing/2014/main" id="{80579ACD-44A9-F044-9B44-7AF94F2672AD}"/>
                </a:ext>
              </a:extLst>
            </p:cNvPr>
            <p:cNvPicPr>
              <a:picLocks noChangeAspect="1" noChangeArrowheads="1"/>
            </p:cNvPicPr>
            <p:nvPr/>
          </p:nvPicPr>
          <p:blipFill>
            <a:blip r:embed="rId6" cstate="screen">
              <a:extLst>
                <a:ext uri="{BEBA8EAE-BF5A-486C-A8C5-ECC9F3942E4B}">
                  <a14:imgProps xmlns:a14="http://schemas.microsoft.com/office/drawing/2010/main">
                    <a14:imgLayer r:embed="rId7">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1902895" y="1950658"/>
              <a:ext cx="238224" cy="238224"/>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4" descr="Image result for npm">
              <a:extLst>
                <a:ext uri="{FF2B5EF4-FFF2-40B4-BE49-F238E27FC236}">
                  <a16:creationId xmlns:a16="http://schemas.microsoft.com/office/drawing/2014/main" id="{1AFB630D-CEB7-3042-B44C-934D8B80E692}"/>
                </a:ext>
              </a:extLst>
            </p:cNvPr>
            <p:cNvPicPr>
              <a:picLocks noChangeAspect="1" noChangeArrowheads="1"/>
            </p:cNvPicPr>
            <p:nvPr/>
          </p:nvPicPr>
          <p:blipFill>
            <a:blip r:embed="rId6" cstate="screen">
              <a:extLst>
                <a:ext uri="{BEBA8EAE-BF5A-486C-A8C5-ECC9F3942E4B}">
                  <a14:imgProps xmlns:a14="http://schemas.microsoft.com/office/drawing/2010/main">
                    <a14:imgLayer r:embed="rId7">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1800446" y="2004802"/>
              <a:ext cx="238224" cy="23822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4" descr="Image result for npm">
              <a:extLst>
                <a:ext uri="{FF2B5EF4-FFF2-40B4-BE49-F238E27FC236}">
                  <a16:creationId xmlns:a16="http://schemas.microsoft.com/office/drawing/2014/main" id="{754FA838-3908-524B-8F2B-8F1BFB660CA8}"/>
                </a:ext>
              </a:extLst>
            </p:cNvPr>
            <p:cNvPicPr>
              <a:picLocks noChangeAspect="1" noChangeArrowheads="1"/>
            </p:cNvPicPr>
            <p:nvPr/>
          </p:nvPicPr>
          <p:blipFill>
            <a:blip r:embed="rId6" cstate="screen">
              <a:extLst>
                <a:ext uri="{BEBA8EAE-BF5A-486C-A8C5-ECC9F3942E4B}">
                  <a14:imgProps xmlns:a14="http://schemas.microsoft.com/office/drawing/2010/main">
                    <a14:imgLayer r:embed="rId7">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2044058" y="1754728"/>
              <a:ext cx="238224" cy="23822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4" descr="Image result for npm">
              <a:extLst>
                <a:ext uri="{FF2B5EF4-FFF2-40B4-BE49-F238E27FC236}">
                  <a16:creationId xmlns:a16="http://schemas.microsoft.com/office/drawing/2014/main" id="{373A011B-0EB5-B644-B4C3-ACFD4C3B16FC}"/>
                </a:ext>
              </a:extLst>
            </p:cNvPr>
            <p:cNvPicPr>
              <a:picLocks noChangeAspect="1" noChangeArrowheads="1"/>
            </p:cNvPicPr>
            <p:nvPr/>
          </p:nvPicPr>
          <p:blipFill>
            <a:blip r:embed="rId6" cstate="screen">
              <a:extLst>
                <a:ext uri="{BEBA8EAE-BF5A-486C-A8C5-ECC9F3942E4B}">
                  <a14:imgProps xmlns:a14="http://schemas.microsoft.com/office/drawing/2010/main">
                    <a14:imgLayer r:embed="rId7">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1945013" y="1811153"/>
              <a:ext cx="238224" cy="23822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4" descr="Image result for npm">
              <a:extLst>
                <a:ext uri="{FF2B5EF4-FFF2-40B4-BE49-F238E27FC236}">
                  <a16:creationId xmlns:a16="http://schemas.microsoft.com/office/drawing/2014/main" id="{312FA770-0731-3E48-BF61-B8A16A7495DE}"/>
                </a:ext>
              </a:extLst>
            </p:cNvPr>
            <p:cNvPicPr>
              <a:picLocks noChangeAspect="1" noChangeArrowheads="1"/>
            </p:cNvPicPr>
            <p:nvPr/>
          </p:nvPicPr>
          <p:blipFill>
            <a:blip r:embed="rId6" cstate="screen">
              <a:extLst>
                <a:ext uri="{BEBA8EAE-BF5A-486C-A8C5-ECC9F3942E4B}">
                  <a14:imgProps xmlns:a14="http://schemas.microsoft.com/office/drawing/2010/main">
                    <a14:imgLayer r:embed="rId7">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1996400" y="1676497"/>
              <a:ext cx="238224" cy="23822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4" descr="Image result for npm">
              <a:extLst>
                <a:ext uri="{FF2B5EF4-FFF2-40B4-BE49-F238E27FC236}">
                  <a16:creationId xmlns:a16="http://schemas.microsoft.com/office/drawing/2014/main" id="{967A3E09-0920-4B4F-87D4-D9CC2D9CD9F1}"/>
                </a:ext>
              </a:extLst>
            </p:cNvPr>
            <p:cNvPicPr>
              <a:picLocks noChangeAspect="1" noChangeArrowheads="1"/>
            </p:cNvPicPr>
            <p:nvPr/>
          </p:nvPicPr>
          <p:blipFill>
            <a:blip r:embed="rId6" cstate="screen">
              <a:extLst>
                <a:ext uri="{BEBA8EAE-BF5A-486C-A8C5-ECC9F3942E4B}">
                  <a14:imgProps xmlns:a14="http://schemas.microsoft.com/office/drawing/2010/main">
                    <a14:imgLayer r:embed="rId7">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1842564" y="1865297"/>
              <a:ext cx="238224" cy="23822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4" descr="Image result for npm">
              <a:extLst>
                <a:ext uri="{FF2B5EF4-FFF2-40B4-BE49-F238E27FC236}">
                  <a16:creationId xmlns:a16="http://schemas.microsoft.com/office/drawing/2014/main" id="{A1E1EF2F-CB94-5D4A-969B-86AF45BB4E6B}"/>
                </a:ext>
              </a:extLst>
            </p:cNvPr>
            <p:cNvPicPr>
              <a:picLocks noChangeAspect="1" noChangeArrowheads="1"/>
            </p:cNvPicPr>
            <p:nvPr/>
          </p:nvPicPr>
          <p:blipFill>
            <a:blip r:embed="rId6" cstate="screen">
              <a:extLst>
                <a:ext uri="{BEBA8EAE-BF5A-486C-A8C5-ECC9F3942E4B}">
                  <a14:imgProps xmlns:a14="http://schemas.microsoft.com/office/drawing/2010/main">
                    <a14:imgLayer r:embed="rId7">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1897591" y="1738021"/>
              <a:ext cx="238224" cy="23822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4" descr="Image result for npm">
              <a:extLst>
                <a:ext uri="{FF2B5EF4-FFF2-40B4-BE49-F238E27FC236}">
                  <a16:creationId xmlns:a16="http://schemas.microsoft.com/office/drawing/2014/main" id="{29C968F4-C4C4-134D-A2FE-2F82B1B43F6F}"/>
                </a:ext>
              </a:extLst>
            </p:cNvPr>
            <p:cNvPicPr>
              <a:picLocks noChangeAspect="1" noChangeArrowheads="1"/>
            </p:cNvPicPr>
            <p:nvPr/>
          </p:nvPicPr>
          <p:blipFill>
            <a:blip r:embed="rId6" cstate="screen">
              <a:extLst>
                <a:ext uri="{BEBA8EAE-BF5A-486C-A8C5-ECC9F3942E4B}">
                  <a14:imgProps xmlns:a14="http://schemas.microsoft.com/office/drawing/2010/main">
                    <a14:imgLayer r:embed="rId7">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1928234" y="1593420"/>
              <a:ext cx="238224" cy="2382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289F1778-3416-8B4E-B407-7A7D352060F0}"/>
              </a:ext>
            </a:extLst>
          </p:cNvPr>
          <p:cNvGrpSpPr/>
          <p:nvPr/>
        </p:nvGrpSpPr>
        <p:grpSpPr>
          <a:xfrm>
            <a:off x="6276763" y="1739693"/>
            <a:ext cx="1150685" cy="1115500"/>
            <a:chOff x="5998575" y="1193101"/>
            <a:chExt cx="1374492" cy="1140399"/>
          </a:xfrm>
        </p:grpSpPr>
        <p:grpSp>
          <p:nvGrpSpPr>
            <p:cNvPr id="116" name="Group 115">
              <a:extLst>
                <a:ext uri="{FF2B5EF4-FFF2-40B4-BE49-F238E27FC236}">
                  <a16:creationId xmlns:a16="http://schemas.microsoft.com/office/drawing/2014/main" id="{18C1693D-A0F2-3C47-8770-66A2AC7870E4}"/>
                </a:ext>
              </a:extLst>
            </p:cNvPr>
            <p:cNvGrpSpPr/>
            <p:nvPr/>
          </p:nvGrpSpPr>
          <p:grpSpPr>
            <a:xfrm>
              <a:off x="6633157" y="1193101"/>
              <a:ext cx="739910" cy="979601"/>
              <a:chOff x="5076698" y="1362614"/>
              <a:chExt cx="554774" cy="750238"/>
            </a:xfrm>
          </p:grpSpPr>
          <p:pic>
            <p:nvPicPr>
              <p:cNvPr id="117" name="Picture 32" descr="Image result for clipart document">
                <a:extLst>
                  <a:ext uri="{FF2B5EF4-FFF2-40B4-BE49-F238E27FC236}">
                    <a16:creationId xmlns:a16="http://schemas.microsoft.com/office/drawing/2014/main" id="{ED957DAE-594E-D147-985C-D312D2A95991}"/>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118" name="Rounded Rectangle 117">
                <a:extLst>
                  <a:ext uri="{FF2B5EF4-FFF2-40B4-BE49-F238E27FC236}">
                    <a16:creationId xmlns:a16="http://schemas.microsoft.com/office/drawing/2014/main" id="{1B75CB08-DD63-6E4D-810C-625E5BF5FB1F}"/>
                  </a:ext>
                </a:extLst>
              </p:cNvPr>
              <p:cNvSpPr/>
              <p:nvPr/>
            </p:nvSpPr>
            <p:spPr bwMode="auto">
              <a:xfrm>
                <a:off x="5137533" y="1834717"/>
                <a:ext cx="414968" cy="66101"/>
              </a:xfrm>
              <a:prstGeom prst="roundRect">
                <a:avLst/>
              </a:prstGeom>
              <a:solidFill>
                <a:schemeClr val="tx2">
                  <a:lumMod val="60000"/>
                  <a:lumOff val="4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112" name="Group 111">
              <a:extLst>
                <a:ext uri="{FF2B5EF4-FFF2-40B4-BE49-F238E27FC236}">
                  <a16:creationId xmlns:a16="http://schemas.microsoft.com/office/drawing/2014/main" id="{DFAD0BE5-A611-394A-B42F-B56F803BDF74}"/>
                </a:ext>
              </a:extLst>
            </p:cNvPr>
            <p:cNvGrpSpPr/>
            <p:nvPr/>
          </p:nvGrpSpPr>
          <p:grpSpPr>
            <a:xfrm>
              <a:off x="6429801" y="1237825"/>
              <a:ext cx="739910" cy="979601"/>
              <a:chOff x="5076698" y="1362614"/>
              <a:chExt cx="554774" cy="750238"/>
            </a:xfrm>
          </p:grpSpPr>
          <p:pic>
            <p:nvPicPr>
              <p:cNvPr id="113" name="Picture 32" descr="Image result for clipart document">
                <a:extLst>
                  <a:ext uri="{FF2B5EF4-FFF2-40B4-BE49-F238E27FC236}">
                    <a16:creationId xmlns:a16="http://schemas.microsoft.com/office/drawing/2014/main" id="{3DBC216A-D3DC-C940-9EEC-860DA4EE8657}"/>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114" name="Rounded Rectangle 113">
                <a:extLst>
                  <a:ext uri="{FF2B5EF4-FFF2-40B4-BE49-F238E27FC236}">
                    <a16:creationId xmlns:a16="http://schemas.microsoft.com/office/drawing/2014/main" id="{57C7C008-A748-DD4D-A3D9-1241E4BC4DB7}"/>
                  </a:ext>
                </a:extLst>
              </p:cNvPr>
              <p:cNvSpPr/>
              <p:nvPr/>
            </p:nvSpPr>
            <p:spPr bwMode="auto">
              <a:xfrm>
                <a:off x="5137533" y="1738118"/>
                <a:ext cx="414968" cy="66101"/>
              </a:xfrm>
              <a:prstGeom prst="roundRect">
                <a:avLst/>
              </a:prstGeom>
              <a:solidFill>
                <a:schemeClr val="accent3">
                  <a:lumMod val="60000"/>
                  <a:lumOff val="4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109" name="Group 108">
              <a:extLst>
                <a:ext uri="{FF2B5EF4-FFF2-40B4-BE49-F238E27FC236}">
                  <a16:creationId xmlns:a16="http://schemas.microsoft.com/office/drawing/2014/main" id="{86954377-BF7C-9E4F-9647-588F24EF173A}"/>
                </a:ext>
              </a:extLst>
            </p:cNvPr>
            <p:cNvGrpSpPr/>
            <p:nvPr/>
          </p:nvGrpSpPr>
          <p:grpSpPr>
            <a:xfrm>
              <a:off x="6208884" y="1287414"/>
              <a:ext cx="739910" cy="979601"/>
              <a:chOff x="5076698" y="1362614"/>
              <a:chExt cx="554774" cy="750238"/>
            </a:xfrm>
          </p:grpSpPr>
          <p:pic>
            <p:nvPicPr>
              <p:cNvPr id="110" name="Picture 32" descr="Image result for clipart document">
                <a:extLst>
                  <a:ext uri="{FF2B5EF4-FFF2-40B4-BE49-F238E27FC236}">
                    <a16:creationId xmlns:a16="http://schemas.microsoft.com/office/drawing/2014/main" id="{A8BA4CFF-EEB4-6C4F-A8F2-70930FEDBD4D}"/>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111" name="Rounded Rectangle 110">
                <a:extLst>
                  <a:ext uri="{FF2B5EF4-FFF2-40B4-BE49-F238E27FC236}">
                    <a16:creationId xmlns:a16="http://schemas.microsoft.com/office/drawing/2014/main" id="{9AD5E52E-083E-9548-BFDC-939B8A33F496}"/>
                  </a:ext>
                </a:extLst>
              </p:cNvPr>
              <p:cNvSpPr/>
              <p:nvPr/>
            </p:nvSpPr>
            <p:spPr bwMode="auto">
              <a:xfrm>
                <a:off x="5137533" y="1645094"/>
                <a:ext cx="414968" cy="66101"/>
              </a:xfrm>
              <a:prstGeom prst="roundRect">
                <a:avLst/>
              </a:prstGeom>
              <a:solidFill>
                <a:schemeClr val="accent2">
                  <a:lumMod val="75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91" name="Group 90">
              <a:extLst>
                <a:ext uri="{FF2B5EF4-FFF2-40B4-BE49-F238E27FC236}">
                  <a16:creationId xmlns:a16="http://schemas.microsoft.com/office/drawing/2014/main" id="{B962FD55-00CD-8F47-BC38-960A5D2FEB0F}"/>
                </a:ext>
              </a:extLst>
            </p:cNvPr>
            <p:cNvGrpSpPr/>
            <p:nvPr/>
          </p:nvGrpSpPr>
          <p:grpSpPr>
            <a:xfrm>
              <a:off x="5998575" y="1353899"/>
              <a:ext cx="739910" cy="979601"/>
              <a:chOff x="5076701" y="1362623"/>
              <a:chExt cx="554774" cy="750243"/>
            </a:xfrm>
          </p:grpSpPr>
          <p:pic>
            <p:nvPicPr>
              <p:cNvPr id="1056" name="Picture 32" descr="Image result for clipart document">
                <a:extLst>
                  <a:ext uri="{FF2B5EF4-FFF2-40B4-BE49-F238E27FC236}">
                    <a16:creationId xmlns:a16="http://schemas.microsoft.com/office/drawing/2014/main" id="{DB424171-0712-3949-83A0-23541E5CFC30}"/>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076701" y="1362623"/>
                <a:ext cx="554774" cy="750243"/>
              </a:xfrm>
              <a:prstGeom prst="rect">
                <a:avLst/>
              </a:prstGeom>
              <a:noFill/>
              <a:extLst>
                <a:ext uri="{909E8E84-426E-40DD-AFC4-6F175D3DCCD1}">
                  <a14:hiddenFill xmlns:a14="http://schemas.microsoft.com/office/drawing/2010/main">
                    <a:solidFill>
                      <a:srgbClr val="FFFFFF"/>
                    </a:solidFill>
                  </a14:hiddenFill>
                </a:ext>
              </a:extLst>
            </p:spPr>
          </p:pic>
          <p:sp>
            <p:nvSpPr>
              <p:cNvPr id="90" name="Rounded Rectangle 89">
                <a:extLst>
                  <a:ext uri="{FF2B5EF4-FFF2-40B4-BE49-F238E27FC236}">
                    <a16:creationId xmlns:a16="http://schemas.microsoft.com/office/drawing/2014/main" id="{C8425F86-AD84-2140-B898-28C855C5377D}"/>
                  </a:ext>
                </a:extLst>
              </p:cNvPr>
              <p:cNvSpPr/>
              <p:nvPr/>
            </p:nvSpPr>
            <p:spPr bwMode="auto">
              <a:xfrm>
                <a:off x="5137533" y="1548494"/>
                <a:ext cx="414968" cy="66101"/>
              </a:xfrm>
              <a:prstGeom prst="roundRect">
                <a:avLst/>
              </a:prstGeom>
              <a:solidFill>
                <a:schemeClr val="accent2">
                  <a:lumMod val="75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grpSp>
      <p:grpSp>
        <p:nvGrpSpPr>
          <p:cNvPr id="15" name="Group 14"/>
          <p:cNvGrpSpPr/>
          <p:nvPr/>
        </p:nvGrpSpPr>
        <p:grpSpPr>
          <a:xfrm>
            <a:off x="6161219" y="4504822"/>
            <a:ext cx="785039" cy="1107281"/>
            <a:chOff x="6161219" y="4504822"/>
            <a:chExt cx="785039" cy="1107281"/>
          </a:xfrm>
        </p:grpSpPr>
        <p:sp>
          <p:nvSpPr>
            <p:cNvPr id="138" name="Rounded Rectangle 137">
              <a:extLst>
                <a:ext uri="{FF2B5EF4-FFF2-40B4-BE49-F238E27FC236}">
                  <a16:creationId xmlns:a16="http://schemas.microsoft.com/office/drawing/2014/main" id="{84FBA6A0-0170-FD42-8D30-416F752F324D}"/>
                </a:ext>
              </a:extLst>
            </p:cNvPr>
            <p:cNvSpPr/>
            <p:nvPr/>
          </p:nvSpPr>
          <p:spPr bwMode="auto">
            <a:xfrm>
              <a:off x="6266376" y="4595517"/>
              <a:ext cx="553449" cy="86309"/>
            </a:xfrm>
            <a:prstGeom prst="roundRect">
              <a:avLst/>
            </a:prstGeom>
            <a:solidFill>
              <a:schemeClr val="accent2">
                <a:lumMod val="75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39" name="Rounded Rectangle 138">
              <a:extLst>
                <a:ext uri="{FF2B5EF4-FFF2-40B4-BE49-F238E27FC236}">
                  <a16:creationId xmlns:a16="http://schemas.microsoft.com/office/drawing/2014/main" id="{D5B92953-91C0-644A-80DF-98736DD9D656}"/>
                </a:ext>
              </a:extLst>
            </p:cNvPr>
            <p:cNvSpPr/>
            <p:nvPr/>
          </p:nvSpPr>
          <p:spPr bwMode="auto">
            <a:xfrm>
              <a:off x="6266375" y="4759840"/>
              <a:ext cx="553449" cy="86309"/>
            </a:xfrm>
            <a:prstGeom prst="roundRect">
              <a:avLst/>
            </a:prstGeom>
            <a:solidFill>
              <a:schemeClr val="accent3">
                <a:lumMod val="60000"/>
                <a:lumOff val="4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40" name="Rounded Rectangle 139">
              <a:extLst>
                <a:ext uri="{FF2B5EF4-FFF2-40B4-BE49-F238E27FC236}">
                  <a16:creationId xmlns:a16="http://schemas.microsoft.com/office/drawing/2014/main" id="{3731CE04-E170-DE45-8C62-9AE9E8B3CE96}"/>
                </a:ext>
              </a:extLst>
            </p:cNvPr>
            <p:cNvSpPr/>
            <p:nvPr/>
          </p:nvSpPr>
          <p:spPr bwMode="auto">
            <a:xfrm>
              <a:off x="6266375" y="4924163"/>
              <a:ext cx="553449" cy="86309"/>
            </a:xfrm>
            <a:prstGeom prst="roundRect">
              <a:avLst/>
            </a:prstGeom>
            <a:solidFill>
              <a:schemeClr val="tx2">
                <a:lumMod val="60000"/>
                <a:lumOff val="4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41" name="Rounded Rectangle 140">
              <a:extLst>
                <a:ext uri="{FF2B5EF4-FFF2-40B4-BE49-F238E27FC236}">
                  <a16:creationId xmlns:a16="http://schemas.microsoft.com/office/drawing/2014/main" id="{17FAD157-A2E6-1642-BCC8-348B1CD69CE6}"/>
                </a:ext>
              </a:extLst>
            </p:cNvPr>
            <p:cNvSpPr/>
            <p:nvPr/>
          </p:nvSpPr>
          <p:spPr bwMode="auto">
            <a:xfrm>
              <a:off x="6266374" y="5088486"/>
              <a:ext cx="553449" cy="86309"/>
            </a:xfrm>
            <a:prstGeom prst="roundRect">
              <a:avLst/>
            </a:prstGeom>
            <a:solidFill>
              <a:schemeClr val="accent4">
                <a:lumMod val="5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42" name="Rounded Rectangle 141">
              <a:extLst>
                <a:ext uri="{FF2B5EF4-FFF2-40B4-BE49-F238E27FC236}">
                  <a16:creationId xmlns:a16="http://schemas.microsoft.com/office/drawing/2014/main" id="{2BE438CC-7521-F140-8D2B-5ED0C4494AAA}"/>
                </a:ext>
              </a:extLst>
            </p:cNvPr>
            <p:cNvSpPr/>
            <p:nvPr/>
          </p:nvSpPr>
          <p:spPr bwMode="auto">
            <a:xfrm>
              <a:off x="6266376" y="5252809"/>
              <a:ext cx="553449" cy="86309"/>
            </a:xfrm>
            <a:prstGeom prst="roundRect">
              <a:avLst/>
            </a:prstGeom>
            <a:solidFill>
              <a:schemeClr val="accent4">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43" name="Rounded Rectangle 142">
              <a:extLst>
                <a:ext uri="{FF2B5EF4-FFF2-40B4-BE49-F238E27FC236}">
                  <a16:creationId xmlns:a16="http://schemas.microsoft.com/office/drawing/2014/main" id="{9B1448DA-BB72-C241-B183-3CE759AF0235}"/>
                </a:ext>
              </a:extLst>
            </p:cNvPr>
            <p:cNvSpPr/>
            <p:nvPr/>
          </p:nvSpPr>
          <p:spPr bwMode="auto">
            <a:xfrm>
              <a:off x="6266375" y="5417132"/>
              <a:ext cx="553449" cy="86309"/>
            </a:xfrm>
            <a:prstGeom prst="roundRect">
              <a:avLst/>
            </a:prstGeom>
            <a:solidFill>
              <a:schemeClr val="tx1">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06" name="Rounded Rectangle 105">
              <a:extLst>
                <a:ext uri="{FF2B5EF4-FFF2-40B4-BE49-F238E27FC236}">
                  <a16:creationId xmlns:a16="http://schemas.microsoft.com/office/drawing/2014/main" id="{AAB11118-12E0-EE46-80E2-AE904FA83B64}"/>
                </a:ext>
              </a:extLst>
            </p:cNvPr>
            <p:cNvSpPr/>
            <p:nvPr/>
          </p:nvSpPr>
          <p:spPr bwMode="auto">
            <a:xfrm>
              <a:off x="6161219" y="4504822"/>
              <a:ext cx="785039" cy="1107281"/>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grpSp>
        <p:nvGrpSpPr>
          <p:cNvPr id="4" name="Group 3">
            <a:extLst>
              <a:ext uri="{FF2B5EF4-FFF2-40B4-BE49-F238E27FC236}">
                <a16:creationId xmlns:a16="http://schemas.microsoft.com/office/drawing/2014/main" id="{B19F770D-191A-4C45-B51E-D68317D6847E}"/>
              </a:ext>
            </a:extLst>
          </p:cNvPr>
          <p:cNvGrpSpPr/>
          <p:nvPr/>
        </p:nvGrpSpPr>
        <p:grpSpPr>
          <a:xfrm>
            <a:off x="5244709" y="1881887"/>
            <a:ext cx="953222" cy="688799"/>
            <a:chOff x="5582740" y="1716787"/>
            <a:chExt cx="615189" cy="410205"/>
          </a:xfrm>
        </p:grpSpPr>
        <p:pic>
          <p:nvPicPr>
            <p:cNvPr id="102" name="Picture 12" descr="Image result for github">
              <a:extLst>
                <a:ext uri="{FF2B5EF4-FFF2-40B4-BE49-F238E27FC236}">
                  <a16:creationId xmlns:a16="http://schemas.microsoft.com/office/drawing/2014/main" id="{BFB26743-F4F9-164A-AAC2-082F85BD94E5}"/>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5879992" y="1738981"/>
              <a:ext cx="317937" cy="388011"/>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24" descr="Image result for npm">
              <a:extLst>
                <a:ext uri="{FF2B5EF4-FFF2-40B4-BE49-F238E27FC236}">
                  <a16:creationId xmlns:a16="http://schemas.microsoft.com/office/drawing/2014/main" id="{41DB6AED-4E23-B940-BC51-ABB1EBC5E69E}"/>
                </a:ext>
              </a:extLst>
            </p:cNvPr>
            <p:cNvPicPr>
              <a:picLocks noChangeAspect="1" noChangeArrowheads="1"/>
            </p:cNvPicPr>
            <p:nvPr/>
          </p:nvPicPr>
          <p:blipFill>
            <a:blip r:embed="rId11" cstate="screen">
              <a:extLst>
                <a:ext uri="{BEBA8EAE-BF5A-486C-A8C5-ECC9F3942E4B}">
                  <a14:imgProps xmlns:a14="http://schemas.microsoft.com/office/drawing/2010/main">
                    <a14:imgLayer r:embed="rId12">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5582740" y="1716787"/>
              <a:ext cx="326190" cy="389415"/>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16">
            <a:extLst>
              <a:ext uri="{FF2B5EF4-FFF2-40B4-BE49-F238E27FC236}">
                <a16:creationId xmlns:a16="http://schemas.microsoft.com/office/drawing/2014/main" id="{A8557FF8-0E2A-FF44-B2CD-673D95007417}"/>
              </a:ext>
            </a:extLst>
          </p:cNvPr>
          <p:cNvSpPr txBox="1"/>
          <p:nvPr/>
        </p:nvSpPr>
        <p:spPr>
          <a:xfrm>
            <a:off x="4611377" y="1080574"/>
            <a:ext cx="4302332" cy="437043"/>
          </a:xfrm>
          <a:prstGeom prst="rect">
            <a:avLst/>
          </a:prstGeom>
          <a:noFill/>
        </p:spPr>
        <p:txBody>
          <a:bodyPr wrap="none" rtlCol="0">
            <a:spAutoFit/>
          </a:bodyPr>
          <a:lstStyle/>
          <a:p>
            <a:r>
              <a:rPr lang="en-US" sz="2800" b="1" dirty="0">
                <a:latin typeface="Gill Sans MT" panose="020B0502020104020203" pitchFamily="34" charset="77"/>
              </a:rPr>
              <a:t>Module regex extraction</a:t>
            </a:r>
          </a:p>
        </p:txBody>
      </p:sp>
      <p:sp>
        <p:nvSpPr>
          <p:cNvPr id="119" name="TextBox 118">
            <a:extLst>
              <a:ext uri="{FF2B5EF4-FFF2-40B4-BE49-F238E27FC236}">
                <a16:creationId xmlns:a16="http://schemas.microsoft.com/office/drawing/2014/main" id="{459A0A1F-3CA4-7A4D-8413-8177246E0DBB}"/>
              </a:ext>
            </a:extLst>
          </p:cNvPr>
          <p:cNvSpPr txBox="1"/>
          <p:nvPr/>
        </p:nvSpPr>
        <p:spPr>
          <a:xfrm>
            <a:off x="675013" y="2032098"/>
            <a:ext cx="3026791" cy="437043"/>
          </a:xfrm>
          <a:prstGeom prst="rect">
            <a:avLst/>
          </a:prstGeom>
          <a:noFill/>
        </p:spPr>
        <p:txBody>
          <a:bodyPr wrap="none" rtlCol="0">
            <a:spAutoFit/>
          </a:bodyPr>
          <a:lstStyle/>
          <a:p>
            <a:r>
              <a:rPr lang="en-US" sz="2800" b="1" dirty="0">
                <a:latin typeface="Gill Sans MT" panose="020B0502020104020203" pitchFamily="34" charset="77"/>
              </a:rPr>
              <a:t>Module selection</a:t>
            </a:r>
          </a:p>
        </p:txBody>
      </p:sp>
      <p:sp>
        <p:nvSpPr>
          <p:cNvPr id="92" name="TextBox 91">
            <a:extLst>
              <a:ext uri="{FF2B5EF4-FFF2-40B4-BE49-F238E27FC236}">
                <a16:creationId xmlns:a16="http://schemas.microsoft.com/office/drawing/2014/main" id="{E6904723-E16C-6E46-A98C-82A5DE68BD83}"/>
              </a:ext>
            </a:extLst>
          </p:cNvPr>
          <p:cNvSpPr txBox="1"/>
          <p:nvPr/>
        </p:nvSpPr>
        <p:spPr>
          <a:xfrm>
            <a:off x="5185392" y="3982610"/>
            <a:ext cx="2781915" cy="437043"/>
          </a:xfrm>
          <a:prstGeom prst="rect">
            <a:avLst/>
          </a:prstGeom>
          <a:noFill/>
        </p:spPr>
        <p:txBody>
          <a:bodyPr wrap="none" rtlCol="0">
            <a:spAutoFit/>
          </a:bodyPr>
          <a:lstStyle/>
          <a:p>
            <a:r>
              <a:rPr lang="en-US" sz="2800" b="1" dirty="0">
                <a:latin typeface="Gill Sans MT" panose="020B0502020104020203" pitchFamily="34" charset="77"/>
              </a:rPr>
              <a:t>Unique regexes</a:t>
            </a:r>
          </a:p>
        </p:txBody>
      </p:sp>
      <p:grpSp>
        <p:nvGrpSpPr>
          <p:cNvPr id="8" name="Group 7"/>
          <p:cNvGrpSpPr/>
          <p:nvPr/>
        </p:nvGrpSpPr>
        <p:grpSpPr>
          <a:xfrm>
            <a:off x="1420396" y="5155429"/>
            <a:ext cx="1440705" cy="1478212"/>
            <a:chOff x="1420396" y="5155429"/>
            <a:chExt cx="1440705" cy="1478212"/>
          </a:xfrm>
        </p:grpSpPr>
        <p:pic>
          <p:nvPicPr>
            <p:cNvPr id="1036" name="Picture 12" descr="Image result for github">
              <a:extLst>
                <a:ext uri="{FF2B5EF4-FFF2-40B4-BE49-F238E27FC236}">
                  <a16:creationId xmlns:a16="http://schemas.microsoft.com/office/drawing/2014/main" id="{A74ADE0B-F67F-4E4E-A537-33C198B5287C}"/>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1967203" y="5333849"/>
              <a:ext cx="317937" cy="388011"/>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2" descr="Image result for github">
              <a:extLst>
                <a:ext uri="{FF2B5EF4-FFF2-40B4-BE49-F238E27FC236}">
                  <a16:creationId xmlns:a16="http://schemas.microsoft.com/office/drawing/2014/main" id="{C4911C09-9E3D-0140-A9F9-4AD424B1338E}"/>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1967203" y="5732615"/>
              <a:ext cx="317937" cy="388011"/>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4" descr="Image result for npm">
              <a:extLst>
                <a:ext uri="{FF2B5EF4-FFF2-40B4-BE49-F238E27FC236}">
                  <a16:creationId xmlns:a16="http://schemas.microsoft.com/office/drawing/2014/main" id="{BEF72160-06FD-6347-B5BC-F8C240D9A3AA}"/>
                </a:ext>
              </a:extLst>
            </p:cNvPr>
            <p:cNvPicPr>
              <a:picLocks noChangeAspect="1" noChangeArrowheads="1"/>
            </p:cNvPicPr>
            <p:nvPr/>
          </p:nvPicPr>
          <p:blipFill>
            <a:blip r:embed="rId14" cstate="screen">
              <a:extLst>
                <a:ext uri="{BEBA8EAE-BF5A-486C-A8C5-ECC9F3942E4B}">
                  <a14:imgProps xmlns:a14="http://schemas.microsoft.com/office/drawing/2010/main">
                    <a14:imgLayer r:embed="rId15">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1679953" y="5311655"/>
              <a:ext cx="326190" cy="389415"/>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4" descr="Image result for npm">
              <a:extLst>
                <a:ext uri="{FF2B5EF4-FFF2-40B4-BE49-F238E27FC236}">
                  <a16:creationId xmlns:a16="http://schemas.microsoft.com/office/drawing/2014/main" id="{A66E0341-22F2-1049-84A0-C2394E84A748}"/>
                </a:ext>
              </a:extLst>
            </p:cNvPr>
            <p:cNvPicPr>
              <a:picLocks noChangeAspect="1" noChangeArrowheads="1"/>
            </p:cNvPicPr>
            <p:nvPr/>
          </p:nvPicPr>
          <p:blipFill>
            <a:blip r:embed="rId14" cstate="screen">
              <a:extLst>
                <a:ext uri="{BEBA8EAE-BF5A-486C-A8C5-ECC9F3942E4B}">
                  <a14:imgProps xmlns:a14="http://schemas.microsoft.com/office/drawing/2010/main">
                    <a14:imgLayer r:embed="rId15">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1671751" y="5759960"/>
              <a:ext cx="326190" cy="389415"/>
            </a:xfrm>
            <a:prstGeom prst="rect">
              <a:avLst/>
            </a:prstGeom>
            <a:noFill/>
            <a:extLst>
              <a:ext uri="{909E8E84-426E-40DD-AFC4-6F175D3DCCD1}">
                <a14:hiddenFill xmlns:a14="http://schemas.microsoft.com/office/drawing/2010/main">
                  <a:solidFill>
                    <a:srgbClr val="FFFFFF"/>
                  </a:solidFill>
                </a14:hiddenFill>
              </a:ext>
            </a:extLst>
          </p:spPr>
        </p:pic>
        <p:sp>
          <p:nvSpPr>
            <p:cNvPr id="10" name="5-Point Star 9"/>
            <p:cNvSpPr/>
            <p:nvPr/>
          </p:nvSpPr>
          <p:spPr bwMode="auto">
            <a:xfrm>
              <a:off x="2286205" y="5155429"/>
              <a:ext cx="521346" cy="566431"/>
            </a:xfrm>
            <a:prstGeom prst="star5">
              <a:avLst/>
            </a:prstGeom>
            <a:solidFill>
              <a:schemeClr val="accent1"/>
            </a:solidFill>
            <a:ln w="9525" cap="flat" cmpd="sng" algn="ctr">
              <a:solidFill>
                <a:schemeClr val="tx2">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93" name="5-Point Star 92"/>
            <p:cNvSpPr/>
            <p:nvPr/>
          </p:nvSpPr>
          <p:spPr bwMode="auto">
            <a:xfrm>
              <a:off x="2380222" y="5693812"/>
              <a:ext cx="315650" cy="464530"/>
            </a:xfrm>
            <a:prstGeom prst="star5">
              <a:avLst/>
            </a:prstGeom>
            <a:solidFill>
              <a:schemeClr val="accent1"/>
            </a:solidFill>
            <a:ln w="9525" cap="flat" cmpd="sng" algn="ctr">
              <a:solidFill>
                <a:schemeClr val="tx2">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pic>
          <p:nvPicPr>
            <p:cNvPr id="94" name="Picture 12" descr="Image result for github">
              <a:extLst>
                <a:ext uri="{FF2B5EF4-FFF2-40B4-BE49-F238E27FC236}">
                  <a16:creationId xmlns:a16="http://schemas.microsoft.com/office/drawing/2014/main" id="{C4911C09-9E3D-0140-A9F9-4AD424B1338E}"/>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1946394" y="6216881"/>
              <a:ext cx="317937" cy="388011"/>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4" descr="Image result for npm">
              <a:extLst>
                <a:ext uri="{FF2B5EF4-FFF2-40B4-BE49-F238E27FC236}">
                  <a16:creationId xmlns:a16="http://schemas.microsoft.com/office/drawing/2014/main" id="{A66E0341-22F2-1049-84A0-C2394E84A748}"/>
                </a:ext>
              </a:extLst>
            </p:cNvPr>
            <p:cNvPicPr>
              <a:picLocks noChangeAspect="1" noChangeArrowheads="1"/>
            </p:cNvPicPr>
            <p:nvPr/>
          </p:nvPicPr>
          <p:blipFill>
            <a:blip r:embed="rId14" cstate="screen">
              <a:extLst>
                <a:ext uri="{BEBA8EAE-BF5A-486C-A8C5-ECC9F3942E4B}">
                  <a14:imgProps xmlns:a14="http://schemas.microsoft.com/office/drawing/2010/main">
                    <a14:imgLayer r:embed="rId15">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1650942" y="6244226"/>
              <a:ext cx="326190" cy="389415"/>
            </a:xfrm>
            <a:prstGeom prst="rect">
              <a:avLst/>
            </a:prstGeom>
            <a:noFill/>
            <a:extLst>
              <a:ext uri="{909E8E84-426E-40DD-AFC4-6F175D3DCCD1}">
                <a14:hiddenFill xmlns:a14="http://schemas.microsoft.com/office/drawing/2010/main">
                  <a:solidFill>
                    <a:srgbClr val="FFFFFF"/>
                  </a:solidFill>
                </a14:hiddenFill>
              </a:ext>
            </a:extLst>
          </p:spPr>
        </p:pic>
        <p:sp>
          <p:nvSpPr>
            <p:cNvPr id="96" name="5-Point Star 95"/>
            <p:cNvSpPr/>
            <p:nvPr/>
          </p:nvSpPr>
          <p:spPr bwMode="auto">
            <a:xfrm>
              <a:off x="2420998" y="6249817"/>
              <a:ext cx="251760" cy="301826"/>
            </a:xfrm>
            <a:prstGeom prst="star5">
              <a:avLst/>
            </a:prstGeom>
            <a:solidFill>
              <a:schemeClr val="accent1"/>
            </a:solidFill>
            <a:ln w="9525" cap="flat" cmpd="sng" algn="ctr">
              <a:solidFill>
                <a:schemeClr val="tx2">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cxnSp>
          <p:nvCxnSpPr>
            <p:cNvPr id="13" name="Straight Connector 12"/>
            <p:cNvCxnSpPr/>
            <p:nvPr/>
          </p:nvCxnSpPr>
          <p:spPr bwMode="auto">
            <a:xfrm>
              <a:off x="1420396" y="6158342"/>
              <a:ext cx="1440705" cy="7739"/>
            </a:xfrm>
            <a:prstGeom prst="line">
              <a:avLst/>
            </a:prstGeom>
            <a:noFill/>
            <a:ln w="57150" cap="flat" cmpd="sng" algn="ctr">
              <a:solidFill>
                <a:schemeClr val="tx1"/>
              </a:solidFill>
              <a:prstDash val="solid"/>
              <a:round/>
              <a:headEnd type="none" w="med" len="med"/>
              <a:tailEnd type="none" w="med" len="med"/>
            </a:ln>
            <a:effectLst/>
          </p:spPr>
        </p:cxnSp>
      </p:grpSp>
      <p:sp>
        <p:nvSpPr>
          <p:cNvPr id="100" name="TextBox 99">
            <a:extLst>
              <a:ext uri="{FF2B5EF4-FFF2-40B4-BE49-F238E27FC236}">
                <a16:creationId xmlns:a16="http://schemas.microsoft.com/office/drawing/2014/main" id="{459A0A1F-3CA4-7A4D-8413-8177246E0DBB}"/>
              </a:ext>
            </a:extLst>
          </p:cNvPr>
          <p:cNvSpPr txBox="1"/>
          <p:nvPr/>
        </p:nvSpPr>
        <p:spPr>
          <a:xfrm>
            <a:off x="111262" y="5972182"/>
            <a:ext cx="1178208" cy="387798"/>
          </a:xfrm>
          <a:prstGeom prst="rect">
            <a:avLst/>
          </a:prstGeom>
          <a:noFill/>
        </p:spPr>
        <p:txBody>
          <a:bodyPr wrap="none" rtlCol="0">
            <a:spAutoFit/>
          </a:bodyPr>
          <a:lstStyle/>
          <a:p>
            <a:r>
              <a:rPr lang="en-US" sz="2400" i="1" dirty="0">
                <a:latin typeface="Gill Sans MT" panose="020B0502020104020203" pitchFamily="34" charset="77"/>
              </a:rPr>
              <a:t>Top 25K</a:t>
            </a:r>
          </a:p>
        </p:txBody>
      </p:sp>
      <p:grpSp>
        <p:nvGrpSpPr>
          <p:cNvPr id="14" name="Group 13"/>
          <p:cNvGrpSpPr/>
          <p:nvPr/>
        </p:nvGrpSpPr>
        <p:grpSpPr>
          <a:xfrm>
            <a:off x="1344529" y="1042474"/>
            <a:ext cx="1526776" cy="759403"/>
            <a:chOff x="1344529" y="1080574"/>
            <a:chExt cx="1526776" cy="759403"/>
          </a:xfrm>
        </p:grpSpPr>
        <p:pic>
          <p:nvPicPr>
            <p:cNvPr id="108" name="Picture 2" descr="Image result for typescript logo">
              <a:extLst>
                <a:ext uri="{FF2B5EF4-FFF2-40B4-BE49-F238E27FC236}">
                  <a16:creationId xmlns:a16="http://schemas.microsoft.com/office/drawing/2014/main" id="{553017D3-50E8-DE4B-A011-5EAE0F439497}"/>
                </a:ext>
              </a:extLst>
            </p:cNvPr>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2111903" y="1080575"/>
              <a:ext cx="759402" cy="759402"/>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114">
              <a:extLst>
                <a:ext uri="{FF2B5EF4-FFF2-40B4-BE49-F238E27FC236}">
                  <a16:creationId xmlns:a16="http://schemas.microsoft.com/office/drawing/2014/main" id="{403BFA91-6173-5447-ACF9-12268B8F25DD}"/>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344529" y="1080574"/>
              <a:ext cx="759403" cy="759403"/>
            </a:xfrm>
            <a:prstGeom prst="rect">
              <a:avLst/>
            </a:prstGeom>
          </p:spPr>
        </p:pic>
      </p:grpSp>
      <p:grpSp>
        <p:nvGrpSpPr>
          <p:cNvPr id="120" name="Group 119"/>
          <p:cNvGrpSpPr/>
          <p:nvPr/>
        </p:nvGrpSpPr>
        <p:grpSpPr>
          <a:xfrm>
            <a:off x="5699713" y="5731191"/>
            <a:ext cx="1526776" cy="759403"/>
            <a:chOff x="1344529" y="1080574"/>
            <a:chExt cx="1526776" cy="759403"/>
          </a:xfrm>
        </p:grpSpPr>
        <p:pic>
          <p:nvPicPr>
            <p:cNvPr id="125" name="Picture 2" descr="Image result for typescript logo">
              <a:extLst>
                <a:ext uri="{FF2B5EF4-FFF2-40B4-BE49-F238E27FC236}">
                  <a16:creationId xmlns:a16="http://schemas.microsoft.com/office/drawing/2014/main" id="{553017D3-50E8-DE4B-A011-5EAE0F439497}"/>
                </a:ext>
              </a:extLst>
            </p:cNvPr>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2111903" y="1080575"/>
              <a:ext cx="759402" cy="759402"/>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125">
              <a:extLst>
                <a:ext uri="{FF2B5EF4-FFF2-40B4-BE49-F238E27FC236}">
                  <a16:creationId xmlns:a16="http://schemas.microsoft.com/office/drawing/2014/main" id="{403BFA91-6173-5447-ACF9-12268B8F25DD}"/>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344529" y="1080574"/>
              <a:ext cx="759403" cy="759403"/>
            </a:xfrm>
            <a:prstGeom prst="rect">
              <a:avLst/>
            </a:prstGeom>
          </p:spPr>
        </p:pic>
      </p:grpSp>
      <p:sp>
        <p:nvSpPr>
          <p:cNvPr id="5" name="TextBox 4"/>
          <p:cNvSpPr txBox="1"/>
          <p:nvPr/>
        </p:nvSpPr>
        <p:spPr>
          <a:xfrm>
            <a:off x="5005693" y="3108032"/>
            <a:ext cx="2922788" cy="395173"/>
          </a:xfrm>
          <a:prstGeom prst="rect">
            <a:avLst/>
          </a:prstGeom>
          <a:noFill/>
        </p:spPr>
        <p:txBody>
          <a:bodyPr wrap="none" rtlCol="0">
            <a:spAutoFit/>
          </a:bodyPr>
          <a:lstStyle/>
          <a:p>
            <a:r>
              <a:rPr lang="en-US" sz="2400" i="1" dirty="0">
                <a:latin typeface="Calibri" panose="020F0502020204030204" pitchFamily="34" charset="0"/>
              </a:rPr>
              <a:t>HEAD • static analysis</a:t>
            </a:r>
          </a:p>
        </p:txBody>
      </p:sp>
      <p:cxnSp>
        <p:nvCxnSpPr>
          <p:cNvPr id="19" name="Elbow Connector 18"/>
          <p:cNvCxnSpPr>
            <a:stCxn id="93" idx="4"/>
            <a:endCxn id="103" idx="1"/>
          </p:cNvCxnSpPr>
          <p:nvPr/>
        </p:nvCxnSpPr>
        <p:spPr bwMode="auto">
          <a:xfrm flipV="1">
            <a:off x="2695872" y="2208832"/>
            <a:ext cx="2548837" cy="3662414"/>
          </a:xfrm>
          <a:prstGeom prst="bentConnector3">
            <a:avLst/>
          </a:prstGeom>
          <a:noFill/>
          <a:ln w="76200" cap="flat" cmpd="sng" algn="ctr">
            <a:solidFill>
              <a:schemeClr val="accent3"/>
            </a:solidFill>
            <a:prstDash val="solid"/>
            <a:round/>
            <a:headEnd type="none" w="med" len="med"/>
            <a:tailEnd type="triangle"/>
          </a:ln>
          <a:effectLst/>
        </p:spPr>
      </p:cxnSp>
      <p:grpSp>
        <p:nvGrpSpPr>
          <p:cNvPr id="65" name="Group 64">
            <a:extLst>
              <a:ext uri="{FF2B5EF4-FFF2-40B4-BE49-F238E27FC236}">
                <a16:creationId xmlns:a16="http://schemas.microsoft.com/office/drawing/2014/main" id="{B19F770D-191A-4C45-B51E-D68317D6847E}"/>
              </a:ext>
            </a:extLst>
          </p:cNvPr>
          <p:cNvGrpSpPr/>
          <p:nvPr/>
        </p:nvGrpSpPr>
        <p:grpSpPr>
          <a:xfrm>
            <a:off x="7161930" y="4622856"/>
            <a:ext cx="953222" cy="688799"/>
            <a:chOff x="5582740" y="1716787"/>
            <a:chExt cx="615189" cy="410205"/>
          </a:xfrm>
        </p:grpSpPr>
        <p:pic>
          <p:nvPicPr>
            <p:cNvPr id="66" name="Picture 12" descr="Image result for github">
              <a:extLst>
                <a:ext uri="{FF2B5EF4-FFF2-40B4-BE49-F238E27FC236}">
                  <a16:creationId xmlns:a16="http://schemas.microsoft.com/office/drawing/2014/main" id="{BFB26743-F4F9-164A-AAC2-082F85BD94E5}"/>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5879992" y="1738981"/>
              <a:ext cx="317937" cy="388011"/>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4" descr="Image result for npm">
              <a:extLst>
                <a:ext uri="{FF2B5EF4-FFF2-40B4-BE49-F238E27FC236}">
                  <a16:creationId xmlns:a16="http://schemas.microsoft.com/office/drawing/2014/main" id="{41DB6AED-4E23-B940-BC51-ABB1EBC5E69E}"/>
                </a:ext>
              </a:extLst>
            </p:cNvPr>
            <p:cNvPicPr>
              <a:picLocks noChangeAspect="1" noChangeArrowheads="1"/>
            </p:cNvPicPr>
            <p:nvPr/>
          </p:nvPicPr>
          <p:blipFill>
            <a:blip r:embed="rId11" cstate="screen">
              <a:extLst>
                <a:ext uri="{BEBA8EAE-BF5A-486C-A8C5-ECC9F3942E4B}">
                  <a14:imgProps xmlns:a14="http://schemas.microsoft.com/office/drawing/2010/main">
                    <a14:imgLayer r:embed="rId18">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5582740" y="1716787"/>
              <a:ext cx="326190" cy="3894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990035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9" grpId="0"/>
      <p:bldP spid="92" grpId="0"/>
      <p:bldP spid="100"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Rectangle 3"/>
          <p:cNvSpPr/>
          <p:nvPr/>
        </p:nvSpPr>
        <p:spPr>
          <a:xfrm>
            <a:off x="1349829" y="2422570"/>
            <a:ext cx="7532913" cy="1421928"/>
          </a:xfrm>
          <a:prstGeom prst="rect">
            <a:avLst/>
          </a:prstGeom>
        </p:spPr>
        <p:txBody>
          <a:bodyPr wrap="square">
            <a:spAutoFit/>
          </a:bodyPr>
          <a:lstStyle/>
          <a:p>
            <a:endParaRPr lang="en-US" dirty="0"/>
          </a:p>
          <a:p>
            <a:r>
              <a:rPr lang="en-US" dirty="0"/>
              <a:t>Comparing specifications (in the form of language documentation) was a starting point, of course.</a:t>
            </a:r>
          </a:p>
          <a:p>
            <a:r>
              <a:rPr lang="en-US" dirty="0"/>
              <a:t>But regex engines are complex and under-specified,</a:t>
            </a:r>
          </a:p>
          <a:p>
            <a:r>
              <a:rPr lang="en-US" dirty="0"/>
              <a:t> so there’s no substitute for actually evaluating regexes in different languages and comparing how they behave.</a:t>
            </a:r>
          </a:p>
        </p:txBody>
      </p:sp>
    </p:spTree>
    <p:extLst>
      <p:ext uri="{BB962C8B-B14F-4D97-AF65-F5344CB8AC3E}">
        <p14:creationId xmlns:p14="http://schemas.microsoft.com/office/powerpoint/2010/main" val="18539589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FontTx/>
              <a:buNone/>
            </a:pPr>
            <a:r>
              <a:rPr lang="en-US" dirty="0"/>
              <a:t>As it turns out, both engines have defense mechanisms to avoid long-running regex evaluations.</a:t>
            </a:r>
          </a:p>
          <a:p>
            <a:pPr marL="0" indent="0">
              <a:buFontTx/>
              <a:buNone/>
            </a:pPr>
            <a:r>
              <a:rPr lang="en-US" dirty="0"/>
              <a:t>They both use a counter-based scheme to short-circuit long-running evaluations with an exception.</a:t>
            </a:r>
          </a:p>
          <a:p>
            <a:pPr marL="0" indent="0">
              <a:buFontTx/>
              <a:buNone/>
            </a:pPr>
            <a:r>
              <a:rPr lang="en-US" dirty="0"/>
              <a:t>In addition, Perl maintains a limited backtracking cache to avoid some redundant searches.</a:t>
            </a:r>
          </a:p>
          <a:p>
            <a:pPr marL="0" indent="0">
              <a:buFontTx/>
              <a:buNone/>
            </a:pPr>
            <a:r>
              <a:rPr lang="en-US" dirty="0"/>
              <a:t>As you can see, neither defense mechanism is complete; there is still polynomial and exponential behavior to be found there.</a:t>
            </a:r>
          </a:p>
          <a:p>
            <a:pPr marL="0" indent="0">
              <a:buFontTx/>
              <a:buNone/>
            </a:pPr>
            <a:r>
              <a:rPr lang="en-US" dirty="0"/>
              <a:t>But these mechanisms may be a good idea for other regex engine maintainers to consider.</a:t>
            </a: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44898096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2456A6-C4B9-0E4B-99EC-F097839522C0}"/>
              </a:ext>
            </a:extLst>
          </p:cNvPr>
          <p:cNvSpPr>
            <a:spLocks noGrp="1"/>
          </p:cNvSpPr>
          <p:nvPr>
            <p:ph idx="1"/>
          </p:nvPr>
        </p:nvSpPr>
        <p:spPr>
          <a:xfrm>
            <a:off x="150470" y="845541"/>
            <a:ext cx="9190299" cy="5508959"/>
          </a:xfrm>
        </p:spPr>
        <p:txBody>
          <a:bodyPr/>
          <a:lstStyle/>
          <a:p>
            <a:pPr marL="0" indent="0">
              <a:lnSpc>
                <a:spcPct val="150000"/>
              </a:lnSpc>
              <a:buNone/>
            </a:pPr>
            <a:r>
              <a:rPr lang="en-US" sz="2600" dirty="0"/>
              <a:t>xxx</a:t>
            </a:r>
            <a:endParaRPr lang="en-US" sz="2600" dirty="0">
              <a:sym typeface="Wingdings" pitchFamily="2" charset="2"/>
            </a:endParaRPr>
          </a:p>
        </p:txBody>
      </p:sp>
      <p:sp>
        <p:nvSpPr>
          <p:cNvPr id="3" name="Title 2">
            <a:extLst>
              <a:ext uri="{FF2B5EF4-FFF2-40B4-BE49-F238E27FC236}">
                <a16:creationId xmlns:a16="http://schemas.microsoft.com/office/drawing/2014/main" id="{E248ED25-93EB-AE44-BCC6-8504434EFEB5}"/>
              </a:ext>
            </a:extLst>
          </p:cNvPr>
          <p:cNvSpPr>
            <a:spLocks noGrp="1"/>
          </p:cNvSpPr>
          <p:nvPr>
            <p:ph type="title"/>
          </p:nvPr>
        </p:nvSpPr>
        <p:spPr/>
        <p:txBody>
          <a:bodyPr/>
          <a:lstStyle/>
          <a:p>
            <a:r>
              <a:rPr lang="en-US" dirty="0"/>
              <a:t>(Some) Limitations and Future Work</a:t>
            </a:r>
          </a:p>
        </p:txBody>
      </p:sp>
    </p:spTree>
    <p:extLst>
      <p:ext uri="{BB962C8B-B14F-4D97-AF65-F5344CB8AC3E}">
        <p14:creationId xmlns:p14="http://schemas.microsoft.com/office/powerpoint/2010/main" val="6182092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D23813-785E-B043-8AFB-4215555E321A}"/>
              </a:ext>
            </a:extLst>
          </p:cNvPr>
          <p:cNvSpPr>
            <a:spLocks noGrp="1"/>
          </p:cNvSpPr>
          <p:nvPr>
            <p:ph type="title"/>
          </p:nvPr>
        </p:nvSpPr>
        <p:spPr/>
        <p:txBody>
          <a:bodyPr/>
          <a:lstStyle/>
          <a:p>
            <a:r>
              <a:rPr lang="en-US" dirty="0"/>
              <a:t>Some regex examples</a:t>
            </a:r>
          </a:p>
        </p:txBody>
      </p:sp>
      <p:sp>
        <p:nvSpPr>
          <p:cNvPr id="5" name="Content Placeholder 9">
            <a:extLst>
              <a:ext uri="{FF2B5EF4-FFF2-40B4-BE49-F238E27FC236}">
                <a16:creationId xmlns:a16="http://schemas.microsoft.com/office/drawing/2014/main" id="{8081252D-338B-E74A-BA80-7EAF01BFC718}"/>
              </a:ext>
            </a:extLst>
          </p:cNvPr>
          <p:cNvSpPr txBox="1">
            <a:spLocks/>
          </p:cNvSpPr>
          <p:nvPr/>
        </p:nvSpPr>
        <p:spPr>
          <a:xfrm>
            <a:off x="277148" y="1670107"/>
            <a:ext cx="9898743" cy="4208178"/>
          </a:xfrm>
          <a:prstGeom prst="rect">
            <a:avLst/>
          </a:prstGeom>
        </p:spPr>
        <p:txBody>
          <a:bodyPr/>
          <a:lstStyle>
            <a:lvl1pPr marL="342900" indent="-342900" algn="l" rtl="0" fontAlgn="base">
              <a:spcBef>
                <a:spcPct val="20000"/>
              </a:spcBef>
              <a:spcAft>
                <a:spcPct val="0"/>
              </a:spcAft>
              <a:buClr>
                <a:srgbClr val="000000"/>
              </a:buClr>
              <a:buSzPct val="120000"/>
              <a:buFont typeface="Times" pitchFamily="18" charset="0"/>
              <a:buChar char="•"/>
              <a:defRPr sz="2400" b="0">
                <a:solidFill>
                  <a:srgbClr val="050523"/>
                </a:solidFill>
                <a:latin typeface="Gill Sans MT" panose="020B0502020104020203" pitchFamily="34" charset="77"/>
                <a:ea typeface="+mn-ea"/>
                <a:cs typeface="+mn-cs"/>
              </a:defRPr>
            </a:lvl1pPr>
            <a:lvl2pPr marL="742950" indent="-285750" algn="l" rtl="0" fontAlgn="base">
              <a:spcBef>
                <a:spcPct val="20000"/>
              </a:spcBef>
              <a:spcAft>
                <a:spcPct val="0"/>
              </a:spcAft>
              <a:buClr>
                <a:srgbClr val="000000"/>
              </a:buClr>
              <a:buSzPct val="120000"/>
              <a:buFont typeface="Times" pitchFamily="18" charset="0"/>
              <a:buChar char="•"/>
              <a:defRPr sz="2200">
                <a:solidFill>
                  <a:srgbClr val="050523"/>
                </a:solidFill>
                <a:latin typeface="Gill Sans MT" panose="020B0502020104020203" pitchFamily="34" charset="77"/>
                <a:cs typeface="+mn-cs"/>
              </a:defRPr>
            </a:lvl2pPr>
            <a:lvl3pPr marL="1143000" indent="-228600" algn="l" rtl="0" fontAlgn="base">
              <a:spcBef>
                <a:spcPct val="20000"/>
              </a:spcBef>
              <a:spcAft>
                <a:spcPct val="0"/>
              </a:spcAft>
              <a:buClr>
                <a:srgbClr val="000000"/>
              </a:buClr>
              <a:buSzPct val="120000"/>
              <a:buFont typeface="Calibri" pitchFamily="34" charset="0"/>
              <a:buChar char="−"/>
              <a:defRPr sz="2000">
                <a:solidFill>
                  <a:srgbClr val="050523"/>
                </a:solidFill>
                <a:latin typeface="Gill Sans MT" panose="020B0502020104020203" pitchFamily="34" charset="77"/>
                <a:cs typeface="+mn-cs"/>
              </a:defRPr>
            </a:lvl3pPr>
            <a:lvl4pPr marL="1600200" indent="-228600" algn="l" rtl="0" fontAlgn="base">
              <a:spcBef>
                <a:spcPct val="20000"/>
              </a:spcBef>
              <a:spcAft>
                <a:spcPct val="0"/>
              </a:spcAft>
              <a:buClr>
                <a:srgbClr val="000000"/>
              </a:buClr>
              <a:buSzPct val="120000"/>
              <a:buFont typeface="Times" pitchFamily="18" charset="0"/>
              <a:buChar char="•"/>
              <a:defRPr>
                <a:solidFill>
                  <a:srgbClr val="050523"/>
                </a:solidFill>
                <a:latin typeface="Gill Sans MT" panose="020B0502020104020203" pitchFamily="34" charset="77"/>
                <a:cs typeface="+mn-cs"/>
              </a:defRPr>
            </a:lvl4pPr>
            <a:lvl5pPr marL="2057400" indent="-228600" algn="l" rtl="0" fontAlgn="base">
              <a:spcBef>
                <a:spcPct val="20000"/>
              </a:spcBef>
              <a:spcAft>
                <a:spcPct val="0"/>
              </a:spcAft>
              <a:buClr>
                <a:srgbClr val="000000"/>
              </a:buClr>
              <a:buSzPct val="120000"/>
              <a:buFont typeface="Times" pitchFamily="18" charset="0"/>
              <a:buChar char="•"/>
              <a:defRPr>
                <a:solidFill>
                  <a:srgbClr val="050523"/>
                </a:solidFill>
                <a:latin typeface="Gill Sans MT" panose="020B0502020104020203" pitchFamily="34" charset="77"/>
                <a:cs typeface="+mn-cs"/>
              </a:defRPr>
            </a:lvl5pPr>
            <a:lvl6pPr marL="25146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6pPr>
            <a:lvl7pPr marL="29718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7pPr>
            <a:lvl8pPr marL="34290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8pPr>
            <a:lvl9pPr marL="38862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9pPr>
          </a:lstStyle>
          <a:p>
            <a:pPr marL="0" indent="0">
              <a:lnSpc>
                <a:spcPct val="200000"/>
              </a:lnSpc>
              <a:buFont typeface="Times" pitchFamily="18" charset="0"/>
              <a:buNone/>
            </a:pPr>
            <a:r>
              <a:rPr lang="en-US" sz="3200" kern="0" dirty="0">
                <a:latin typeface="+mj-lt"/>
              </a:rPr>
              <a:t>              /^a+$/	         		 	</a:t>
            </a:r>
            <a:r>
              <a:rPr lang="en-US" sz="3200" kern="0" dirty="0">
                <a:latin typeface="+mj-lt"/>
                <a:sym typeface="Wingdings" pitchFamily="2" charset="2"/>
              </a:rPr>
              <a:t> Some ‘a’</a:t>
            </a:r>
            <a:endParaRPr lang="en-US" sz="3200" kern="0" dirty="0">
              <a:latin typeface="+mj-lt"/>
            </a:endParaRPr>
          </a:p>
          <a:p>
            <a:pPr marL="0" indent="0">
              <a:lnSpc>
                <a:spcPct val="200000"/>
              </a:lnSpc>
              <a:buFont typeface="Times" pitchFamily="18" charset="0"/>
              <a:buNone/>
            </a:pPr>
            <a:r>
              <a:rPr lang="en-US" sz="3200" kern="0" dirty="0">
                <a:latin typeface="+mj-lt"/>
              </a:rPr>
              <a:t>/\d{1,3}\.\d{1,3}\.\d{1,3}\.\d{1,3}/    	</a:t>
            </a:r>
            <a:r>
              <a:rPr lang="en-US" sz="3200" kern="0" dirty="0">
                <a:latin typeface="+mj-lt"/>
                <a:sym typeface="Wingdings" pitchFamily="2" charset="2"/>
              </a:rPr>
              <a:t> IPv4</a:t>
            </a:r>
            <a:endParaRPr lang="en-US" sz="3200" kern="0" dirty="0">
              <a:latin typeface="+mj-lt"/>
            </a:endParaRPr>
          </a:p>
          <a:p>
            <a:pPr marL="0" indent="0">
              <a:lnSpc>
                <a:spcPct val="200000"/>
              </a:lnSpc>
              <a:buFont typeface="Times" pitchFamily="18" charset="0"/>
              <a:buNone/>
            </a:pPr>
            <a:r>
              <a:rPr lang="en-US" sz="3200" kern="0" dirty="0">
                <a:latin typeface="+mj-lt"/>
              </a:rPr>
              <a:t>/^[a-zA-Z0-9]+([._]?[a-zA-Z0-9]+)*$/	</a:t>
            </a:r>
            <a:r>
              <a:rPr lang="en-US" sz="3200" kern="0" dirty="0">
                <a:latin typeface="+mj-lt"/>
                <a:sym typeface="Wingdings" pitchFamily="2" charset="2"/>
              </a:rPr>
              <a:t> Username</a:t>
            </a:r>
            <a:endParaRPr lang="en-US" sz="3200" kern="0" dirty="0">
              <a:latin typeface="+mj-lt"/>
            </a:endParaRPr>
          </a:p>
          <a:p>
            <a:pPr>
              <a:lnSpc>
                <a:spcPct val="200000"/>
              </a:lnSpc>
            </a:pPr>
            <a:endParaRPr lang="en-US" sz="3200" kern="0" dirty="0">
              <a:latin typeface="+mj-lt"/>
            </a:endParaRPr>
          </a:p>
        </p:txBody>
      </p:sp>
      <p:pic>
        <p:nvPicPr>
          <p:cNvPr id="6" name="Picture 6" descr="Microsoft"/>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771053" y="4776024"/>
            <a:ext cx="549957" cy="522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3075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D23813-785E-B043-8AFB-4215555E321A}"/>
              </a:ext>
            </a:extLst>
          </p:cNvPr>
          <p:cNvSpPr>
            <a:spLocks noGrp="1"/>
          </p:cNvSpPr>
          <p:nvPr>
            <p:ph type="title"/>
          </p:nvPr>
        </p:nvSpPr>
        <p:spPr/>
        <p:txBody>
          <a:bodyPr/>
          <a:lstStyle/>
          <a:p>
            <a:r>
              <a:rPr lang="en-US" dirty="0"/>
              <a:t>What are regexes used for?</a:t>
            </a:r>
          </a:p>
        </p:txBody>
      </p:sp>
      <p:sp>
        <p:nvSpPr>
          <p:cNvPr id="4" name="Content Placeholder 3"/>
          <p:cNvSpPr>
            <a:spLocks noGrp="1"/>
          </p:cNvSpPr>
          <p:nvPr>
            <p:ph idx="1"/>
          </p:nvPr>
        </p:nvSpPr>
        <p:spPr/>
        <p:txBody>
          <a:bodyPr/>
          <a:lstStyle/>
          <a:p>
            <a:r>
              <a:rPr lang="en-US" sz="3200" dirty="0"/>
              <a:t>30-40% of Python and JavaScript projects</a:t>
            </a:r>
          </a:p>
          <a:p>
            <a:r>
              <a:rPr lang="en-US" sz="3200" dirty="0"/>
              <a:t>Diverse purposes</a:t>
            </a:r>
          </a:p>
          <a:p>
            <a:pPr marL="0" indent="0">
              <a:buNone/>
            </a:pPr>
            <a:endParaRPr lang="en-US" sz="3200" dirty="0"/>
          </a:p>
          <a:p>
            <a:pPr marL="457200" lvl="1" indent="0">
              <a:buNone/>
            </a:pPr>
            <a:r>
              <a:rPr lang="en-US" sz="3200" dirty="0"/>
              <a:t>User-agent string 	</a:t>
            </a:r>
            <a:r>
              <a:rPr lang="en-US" sz="3200" dirty="0">
                <a:sym typeface="Wingdings" panose="05000000000000000000" pitchFamily="2" charset="2"/>
              </a:rPr>
              <a:t> Server-side rendering</a:t>
            </a:r>
          </a:p>
          <a:p>
            <a:pPr marL="457200" lvl="1" indent="0">
              <a:buNone/>
            </a:pPr>
            <a:r>
              <a:rPr lang="en-US" sz="3200" dirty="0"/>
              <a:t>Source code 		</a:t>
            </a:r>
            <a:r>
              <a:rPr lang="en-US" sz="3200" dirty="0">
                <a:sym typeface="Wingdings" panose="05000000000000000000" pitchFamily="2" charset="2"/>
              </a:rPr>
              <a:t> L</a:t>
            </a:r>
            <a:r>
              <a:rPr lang="en-US" sz="3200" dirty="0"/>
              <a:t>inters</a:t>
            </a:r>
          </a:p>
          <a:p>
            <a:pPr marL="457200" lvl="1" indent="0">
              <a:buNone/>
            </a:pPr>
            <a:r>
              <a:rPr lang="en-US" sz="3200" dirty="0"/>
              <a:t>File names		</a:t>
            </a:r>
            <a:r>
              <a:rPr lang="en-US" sz="3200" dirty="0">
                <a:sym typeface="Wingdings" panose="05000000000000000000" pitchFamily="2" charset="2"/>
              </a:rPr>
              <a:t></a:t>
            </a:r>
            <a:r>
              <a:rPr lang="en-US" sz="3200" dirty="0"/>
              <a:t> Command-line tools</a:t>
            </a:r>
          </a:p>
          <a:p>
            <a:pPr marL="457200" lvl="1" indent="0">
              <a:buNone/>
            </a:pPr>
            <a:r>
              <a:rPr lang="en-US" sz="3200" dirty="0"/>
              <a:t>Tokens			</a:t>
            </a:r>
            <a:r>
              <a:rPr lang="en-US" sz="3200" dirty="0">
                <a:sym typeface="Wingdings" panose="05000000000000000000" pitchFamily="2" charset="2"/>
              </a:rPr>
              <a:t> </a:t>
            </a:r>
            <a:r>
              <a:rPr lang="en-US" sz="3200" dirty="0" err="1">
                <a:sym typeface="Wingdings" panose="05000000000000000000" pitchFamily="2" charset="2"/>
              </a:rPr>
              <a:t>L</a:t>
            </a:r>
            <a:r>
              <a:rPr lang="en-US" sz="3200" dirty="0" err="1"/>
              <a:t>exers</a:t>
            </a:r>
            <a:endParaRPr lang="en-US" sz="3200" dirty="0"/>
          </a:p>
          <a:p>
            <a:pPr marL="457200" lvl="1" indent="0">
              <a:buNone/>
            </a:pPr>
            <a:r>
              <a:rPr lang="en-US" sz="3200" dirty="0"/>
              <a:t>HTML			</a:t>
            </a:r>
            <a:r>
              <a:rPr lang="en-US" sz="3200" dirty="0">
                <a:sym typeface="Wingdings" panose="05000000000000000000" pitchFamily="2" charset="2"/>
              </a:rPr>
              <a:t> B</a:t>
            </a:r>
            <a:r>
              <a:rPr lang="en-US" sz="3200" dirty="0"/>
              <a:t>rowser plug-ins</a:t>
            </a:r>
          </a:p>
          <a:p>
            <a:pPr marL="457200" lvl="1" indent="0">
              <a:buNone/>
            </a:pPr>
            <a:r>
              <a:rPr lang="en-US" sz="3200" dirty="0"/>
              <a:t>Email			</a:t>
            </a:r>
            <a:r>
              <a:rPr lang="en-US" sz="3200" dirty="0">
                <a:sym typeface="Wingdings" panose="05000000000000000000" pitchFamily="2" charset="2"/>
              </a:rPr>
              <a:t> I</a:t>
            </a:r>
            <a:r>
              <a:rPr lang="en-US" sz="3200" dirty="0"/>
              <a:t>nput validation</a:t>
            </a:r>
          </a:p>
        </p:txBody>
      </p:sp>
    </p:spTree>
    <p:extLst>
      <p:ext uri="{BB962C8B-B14F-4D97-AF65-F5344CB8AC3E}">
        <p14:creationId xmlns:p14="http://schemas.microsoft.com/office/powerpoint/2010/main" val="1225620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7F4D882A-5314-FE40-9294-F0193412B0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48177" y="141427"/>
            <a:ext cx="1417764" cy="708882"/>
          </a:xfrm>
          <a:prstGeom prst="rect">
            <a:avLst/>
          </a:prstGeom>
        </p:spPr>
      </p:pic>
      <p:sp>
        <p:nvSpPr>
          <p:cNvPr id="3" name="Title">
            <a:extLst>
              <a:ext uri="{FF2B5EF4-FFF2-40B4-BE49-F238E27FC236}">
                <a16:creationId xmlns:a16="http://schemas.microsoft.com/office/drawing/2014/main" id="{BCD23813-785E-B043-8AFB-4215555E321A}"/>
              </a:ext>
            </a:extLst>
          </p:cNvPr>
          <p:cNvSpPr>
            <a:spLocks noGrp="1"/>
          </p:cNvSpPr>
          <p:nvPr>
            <p:ph type="title"/>
          </p:nvPr>
        </p:nvSpPr>
        <p:spPr/>
        <p:txBody>
          <a:bodyPr/>
          <a:lstStyle/>
          <a:p>
            <a:r>
              <a:rPr lang="en-US" dirty="0"/>
              <a:t>The regex development process </a:t>
            </a:r>
          </a:p>
        </p:txBody>
      </p:sp>
      <p:pic>
        <p:nvPicPr>
          <p:cNvPr id="23" name="Full search"/>
          <p:cNvPicPr>
            <a:picLocks noChangeAspect="1"/>
          </p:cNvPicPr>
          <p:nvPr/>
        </p:nvPicPr>
        <p:blipFill rotWithShape="1">
          <a:blip r:embed="rId4" cstate="screen">
            <a:extLst>
              <a:ext uri="{28A0092B-C50C-407E-A947-70E740481C1C}">
                <a14:useLocalDpi xmlns:a14="http://schemas.microsoft.com/office/drawing/2010/main"/>
              </a:ext>
            </a:extLst>
          </a:blip>
          <a:srcRect r="3142"/>
          <a:stretch/>
        </p:blipFill>
        <p:spPr>
          <a:xfrm>
            <a:off x="1251895" y="974218"/>
            <a:ext cx="7025831" cy="3054225"/>
          </a:xfrm>
          <a:prstGeom prst="rect">
            <a:avLst/>
          </a:prstGeom>
          <a:ln>
            <a:noFill/>
          </a:ln>
        </p:spPr>
      </p:pic>
      <p:grpSp>
        <p:nvGrpSpPr>
          <p:cNvPr id="59" name="Click - lucky"/>
          <p:cNvGrpSpPr/>
          <p:nvPr/>
        </p:nvGrpSpPr>
        <p:grpSpPr>
          <a:xfrm>
            <a:off x="4747284" y="3214326"/>
            <a:ext cx="3780217" cy="2293156"/>
            <a:chOff x="4747284" y="3214326"/>
            <a:chExt cx="3780217" cy="2293156"/>
          </a:xfrm>
        </p:grpSpPr>
        <p:pic>
          <p:nvPicPr>
            <p:cNvPr id="24" name="Click"/>
            <p:cNvPicPr>
              <a:picLocks noChangeAspect="1"/>
            </p:cNvPicPr>
            <p:nvPr/>
          </p:nvPicPr>
          <p:blipFill>
            <a:blip r:embed="rId5">
              <a:extLst>
                <a:ext uri="{BEBA8EAE-BF5A-486C-A8C5-ECC9F3942E4B}">
                  <a14:imgProps xmlns:a14="http://schemas.microsoft.com/office/drawing/2010/main">
                    <a14:imgLayer r:embed="rId6">
                      <a14:imgEffect>
                        <a14:backgroundRemoval t="2801" b="99720" l="6061" r="95076">
                          <a14:foregroundMark x1="22348" y1="14286" x2="22348" y2="14286"/>
                          <a14:foregroundMark x1="45833" y1="9804" x2="45833" y2="9804"/>
                          <a14:foregroundMark x1="67045" y1="16807" x2="67045" y2="16807"/>
                          <a14:foregroundMark x1="73485" y1="32493" x2="73485" y2="32493"/>
                          <a14:foregroundMark x1="15909" y1="31653" x2="15909" y2="31653"/>
                        </a14:backgroundRemoval>
                      </a14:imgEffect>
                    </a14:imgLayer>
                  </a14:imgProps>
                </a:ext>
              </a:extLst>
            </a:blip>
            <a:stretch>
              <a:fillRect/>
            </a:stretch>
          </p:blipFill>
          <p:spPr>
            <a:xfrm>
              <a:off x="4747284" y="3214326"/>
              <a:ext cx="1695779" cy="2293156"/>
            </a:xfrm>
            <a:prstGeom prst="rect">
              <a:avLst/>
            </a:prstGeom>
          </p:spPr>
        </p:pic>
        <p:pic>
          <p:nvPicPr>
            <p:cNvPr id="25" name="Clover"/>
            <p:cNvPicPr>
              <a:picLocks noChangeAspect="1"/>
            </p:cNvPicPr>
            <p:nvPr/>
          </p:nvPicPr>
          <p:blipFill>
            <a:blip r:embed="rId7" cstate="screen">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6757059" y="3363781"/>
              <a:ext cx="1770442" cy="1994245"/>
            </a:xfrm>
            <a:prstGeom prst="rect">
              <a:avLst/>
            </a:prstGeom>
          </p:spPr>
        </p:pic>
      </p:grpSp>
      <p:grpSp>
        <p:nvGrpSpPr>
          <p:cNvPr id="49" name="Question"/>
          <p:cNvGrpSpPr/>
          <p:nvPr/>
        </p:nvGrpSpPr>
        <p:grpSpPr>
          <a:xfrm>
            <a:off x="204087" y="1989176"/>
            <a:ext cx="8567728" cy="2468203"/>
            <a:chOff x="204087" y="1989176"/>
            <a:chExt cx="8567728" cy="2468203"/>
          </a:xfrm>
        </p:grpSpPr>
        <p:pic>
          <p:nvPicPr>
            <p:cNvPr id="26" name="Picture 25"/>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04087" y="1989176"/>
              <a:ext cx="8567728" cy="2468203"/>
            </a:xfrm>
            <a:prstGeom prst="rect">
              <a:avLst/>
            </a:prstGeom>
          </p:spPr>
        </p:pic>
        <p:sp>
          <p:nvSpPr>
            <p:cNvPr id="27" name="TextBox 26"/>
            <p:cNvSpPr txBox="1"/>
            <p:nvPr/>
          </p:nvSpPr>
          <p:spPr>
            <a:xfrm>
              <a:off x="6073415" y="3753100"/>
              <a:ext cx="2543517" cy="486287"/>
            </a:xfrm>
            <a:prstGeom prst="rect">
              <a:avLst/>
            </a:prstGeom>
            <a:noFill/>
          </p:spPr>
          <p:txBody>
            <a:bodyPr wrap="none" rtlCol="0">
              <a:spAutoFit/>
            </a:bodyPr>
            <a:lstStyle/>
            <a:p>
              <a:r>
                <a:rPr lang="en-US" sz="3200" dirty="0">
                  <a:latin typeface="Calibri" panose="020F0502020204030204" pitchFamily="34" charset="0"/>
                  <a:sym typeface="Wingdings" panose="05000000000000000000" pitchFamily="2" charset="2"/>
                </a:rPr>
                <a:t> 583K views</a:t>
              </a:r>
              <a:endParaRPr lang="en-US" sz="3200" dirty="0">
                <a:latin typeface="Calibri" panose="020F0502020204030204" pitchFamily="34" charset="0"/>
              </a:endParaRPr>
            </a:p>
          </p:txBody>
        </p:sp>
      </p:grpSp>
      <p:pic>
        <p:nvPicPr>
          <p:cNvPr id="32" name="Answer - non-port"/>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98541" y="2583011"/>
            <a:ext cx="9045459" cy="1389336"/>
          </a:xfrm>
          <a:prstGeom prst="rect">
            <a:avLst/>
          </a:prstGeom>
        </p:spPr>
      </p:pic>
      <p:grpSp>
        <p:nvGrpSpPr>
          <p:cNvPr id="54" name="Match - exp"/>
          <p:cNvGrpSpPr/>
          <p:nvPr/>
        </p:nvGrpSpPr>
        <p:grpSpPr>
          <a:xfrm>
            <a:off x="4913245" y="4705197"/>
            <a:ext cx="3170655" cy="797134"/>
            <a:chOff x="4887540" y="5078628"/>
            <a:chExt cx="3170655" cy="797134"/>
          </a:xfrm>
        </p:grpSpPr>
        <p:grpSp>
          <p:nvGrpSpPr>
            <p:cNvPr id="39" name="Group 38"/>
            <p:cNvGrpSpPr/>
            <p:nvPr/>
          </p:nvGrpSpPr>
          <p:grpSpPr>
            <a:xfrm>
              <a:off x="4887540" y="5085292"/>
              <a:ext cx="3170655" cy="790470"/>
              <a:chOff x="908500" y="4912098"/>
              <a:chExt cx="3170655" cy="790470"/>
            </a:xfrm>
          </p:grpSpPr>
          <p:pic>
            <p:nvPicPr>
              <p:cNvPr id="30" name="Picture 29"/>
              <p:cNvPicPr>
                <a:picLocks noChangeAspect="1"/>
              </p:cNvPicPr>
              <p:nvPr/>
            </p:nvPicPr>
            <p:blipFill rotWithShape="1">
              <a:blip r:embed="rId11" cstate="screen">
                <a:extLst>
                  <a:ext uri="{BEBA8EAE-BF5A-486C-A8C5-ECC9F3942E4B}">
                    <a14:imgProps xmlns:a14="http://schemas.microsoft.com/office/drawing/2010/main">
                      <a14:imgLayer r:embed="rId12">
                        <a14:imgEffect>
                          <a14:backgroundRemoval t="0" b="100000" l="0" r="100000">
                            <a14:foregroundMark x1="26389" y1="46512" x2="17593" y2="68837"/>
                            <a14:foregroundMark x1="41667" y1="74884" x2="87500" y2="66977"/>
                            <a14:foregroundMark x1="35185" y1="54419" x2="19444" y2="43721"/>
                          </a14:backgroundRemoval>
                        </a14:imgEffect>
                      </a14:imgLayer>
                    </a14:imgProps>
                  </a:ext>
                  <a:ext uri="{28A0092B-C50C-407E-A947-70E740481C1C}">
                    <a14:useLocalDpi xmlns:a14="http://schemas.microsoft.com/office/drawing/2010/main"/>
                  </a:ext>
                </a:extLst>
              </a:blip>
              <a:srcRect/>
              <a:stretch/>
            </p:blipFill>
            <p:spPr>
              <a:xfrm>
                <a:off x="3434761" y="4912098"/>
                <a:ext cx="644394" cy="644394"/>
              </a:xfrm>
              <a:prstGeom prst="rect">
                <a:avLst/>
              </a:prstGeom>
            </p:spPr>
          </p:pic>
          <p:sp>
            <p:nvSpPr>
              <p:cNvPr id="36" name="TextBox 35"/>
              <p:cNvSpPr txBox="1"/>
              <p:nvPr/>
            </p:nvSpPr>
            <p:spPr>
              <a:xfrm>
                <a:off x="908500" y="5004556"/>
                <a:ext cx="1277914" cy="698012"/>
              </a:xfrm>
              <a:prstGeom prst="rect">
                <a:avLst/>
              </a:prstGeom>
              <a:noFill/>
            </p:spPr>
            <p:txBody>
              <a:bodyPr wrap="none" rtlCol="0">
                <a:spAutoFit/>
              </a:bodyPr>
              <a:lstStyle/>
              <a:p>
                <a:r>
                  <a:rPr lang="en-US" sz="4800" dirty="0">
                    <a:latin typeface="Calibri" panose="020F0502020204030204" pitchFamily="34" charset="0"/>
                  </a:rPr>
                  <a:t>1.23</a:t>
                </a:r>
              </a:p>
            </p:txBody>
          </p:sp>
        </p:grpSp>
        <p:pic>
          <p:nvPicPr>
            <p:cNvPr id="46" name="Picture 10" descr="Image result for green check mark">
              <a:extLst>
                <a:ext uri="{FF2B5EF4-FFF2-40B4-BE49-F238E27FC236}">
                  <a16:creationId xmlns:a16="http://schemas.microsoft.com/office/drawing/2014/main" id="{3480DB4B-AD2D-B149-BC8C-5DB67078832B}"/>
                </a:ext>
              </a:extLst>
            </p:cNvPr>
            <p:cNvPicPr>
              <a:picLocks noChangeAspect="1" noChangeArrowheads="1"/>
            </p:cNvPicPr>
            <p:nvPr/>
          </p:nvPicPr>
          <p:blipFill>
            <a:blip r:embed="rId13" cstate="screen">
              <a:extLst>
                <a:ext uri="{BEBA8EAE-BF5A-486C-A8C5-ECC9F3942E4B}">
                  <a14:imgProps xmlns:a14="http://schemas.microsoft.com/office/drawing/2010/main">
                    <a14:imgLayer r:embed="rId14">
                      <a14:imgEffect>
                        <a14:backgroundRemoval t="6222" b="92889" l="4889" r="95111">
                          <a14:foregroundMark x1="5333" y1="57333" x2="5333" y2="57333"/>
                          <a14:foregroundMark x1="22222" y1="92889" x2="22222" y2="92889"/>
                          <a14:foregroundMark x1="90222" y1="10222" x2="90222" y2="10222"/>
                          <a14:foregroundMark x1="95111" y1="6222" x2="95111" y2="6222"/>
                        </a14:backgroundRemoval>
                      </a14:imgEffect>
                    </a14:imgLayer>
                  </a14:imgProps>
                </a:ext>
                <a:ext uri="{28A0092B-C50C-407E-A947-70E740481C1C}">
                  <a14:useLocalDpi xmlns:a14="http://schemas.microsoft.com/office/drawing/2010/main"/>
                </a:ext>
              </a:extLst>
            </a:blip>
            <a:srcRect/>
            <a:stretch>
              <a:fillRect/>
            </a:stretch>
          </p:blipFill>
          <p:spPr bwMode="auto">
            <a:xfrm>
              <a:off x="6485069" y="5078628"/>
              <a:ext cx="657091" cy="6570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5" name="Match - surprise"/>
          <p:cNvGrpSpPr/>
          <p:nvPr/>
        </p:nvGrpSpPr>
        <p:grpSpPr>
          <a:xfrm>
            <a:off x="4336626" y="5703195"/>
            <a:ext cx="3760533" cy="800898"/>
            <a:chOff x="4536717" y="5712328"/>
            <a:chExt cx="3760533" cy="800898"/>
          </a:xfrm>
        </p:grpSpPr>
        <p:grpSp>
          <p:nvGrpSpPr>
            <p:cNvPr id="38" name="Group 37"/>
            <p:cNvGrpSpPr/>
            <p:nvPr/>
          </p:nvGrpSpPr>
          <p:grpSpPr>
            <a:xfrm>
              <a:off x="4536717" y="5815214"/>
              <a:ext cx="3760533" cy="698012"/>
              <a:chOff x="557677" y="5642020"/>
              <a:chExt cx="3760533" cy="698012"/>
            </a:xfrm>
          </p:grpSpPr>
          <p:sp>
            <p:nvSpPr>
              <p:cNvPr id="35" name="TextBox 34"/>
              <p:cNvSpPr txBox="1"/>
              <p:nvPr/>
            </p:nvSpPr>
            <p:spPr>
              <a:xfrm>
                <a:off x="557677" y="5642020"/>
                <a:ext cx="1838965" cy="698012"/>
              </a:xfrm>
              <a:prstGeom prst="rect">
                <a:avLst/>
              </a:prstGeom>
              <a:noFill/>
            </p:spPr>
            <p:txBody>
              <a:bodyPr wrap="none" rtlCol="0">
                <a:spAutoFit/>
              </a:bodyPr>
              <a:lstStyle/>
              <a:p>
                <a:r>
                  <a:rPr lang="en-US" sz="4800" dirty="0">
                    <a:latin typeface="Calibri" panose="020F0502020204030204" pitchFamily="34" charset="0"/>
                  </a:rPr>
                  <a:t>\n1.23</a:t>
                </a:r>
              </a:p>
            </p:txBody>
          </p:sp>
          <p:pic>
            <p:nvPicPr>
              <p:cNvPr id="37" name="Picture 36"/>
              <p:cNvPicPr>
                <a:picLocks noChangeAspect="1"/>
              </p:cNvPicPr>
              <p:nvPr/>
            </p:nvPicPr>
            <p:blipFill>
              <a:blip r:embed="rId15" cstate="screen">
                <a:extLst>
                  <a:ext uri="{BEBA8EAE-BF5A-486C-A8C5-ECC9F3942E4B}">
                    <a14:imgProps xmlns:a14="http://schemas.microsoft.com/office/drawing/2010/main">
                      <a14:imgLayer r:embed="rId16">
                        <a14:imgEffect>
                          <a14:backgroundRemoval t="0" b="100000" l="0" r="100000">
                            <a14:foregroundMark x1="41315" y1="11005" x2="27230" y2="43062"/>
                            <a14:foregroundMark x1="61972" y1="37799" x2="97183" y2="46411"/>
                            <a14:foregroundMark x1="69014" y1="23445" x2="76056" y2="62679"/>
                            <a14:foregroundMark x1="61972" y1="21531" x2="939" y2="55502"/>
                            <a14:foregroundMark x1="18310" y1="33971" x2="76056" y2="26794"/>
                            <a14:foregroundMark x1="76056" y1="21531" x2="74648" y2="50239"/>
                            <a14:foregroundMark x1="81221" y1="58852" x2="41315" y2="52153"/>
                            <a14:foregroundMark x1="61972" y1="53589" x2="36150" y2="84211"/>
                            <a14:foregroundMark x1="34272" y1="85646" x2="32394" y2="53589"/>
                            <a14:foregroundMark x1="27230" y1="58852" x2="20188" y2="50239"/>
                            <a14:foregroundMark x1="84977" y1="23445" x2="30516" y2="25359"/>
                          </a14:backgroundRemoval>
                        </a14:imgEffect>
                      </a14:imgLayer>
                    </a14:imgProps>
                  </a:ext>
                  <a:ext uri="{28A0092B-C50C-407E-A947-70E740481C1C}">
                    <a14:useLocalDpi xmlns:a14="http://schemas.microsoft.com/office/drawing/2010/main"/>
                  </a:ext>
                </a:extLst>
              </a:blip>
              <a:stretch>
                <a:fillRect/>
              </a:stretch>
            </p:blipFill>
            <p:spPr>
              <a:xfrm flipH="1">
                <a:off x="3656561" y="5642020"/>
                <a:ext cx="661649" cy="649224"/>
              </a:xfrm>
              <a:prstGeom prst="rect">
                <a:avLst/>
              </a:prstGeom>
            </p:spPr>
          </p:pic>
        </p:grpSp>
        <p:pic>
          <p:nvPicPr>
            <p:cNvPr id="47" name="Picture 10" descr="Image result for green check mark">
              <a:extLst>
                <a:ext uri="{FF2B5EF4-FFF2-40B4-BE49-F238E27FC236}">
                  <a16:creationId xmlns:a16="http://schemas.microsoft.com/office/drawing/2014/main" id="{3480DB4B-AD2D-B149-BC8C-5DB67078832B}"/>
                </a:ext>
              </a:extLst>
            </p:cNvPr>
            <p:cNvPicPr>
              <a:picLocks noChangeAspect="1" noChangeArrowheads="1"/>
            </p:cNvPicPr>
            <p:nvPr/>
          </p:nvPicPr>
          <p:blipFill>
            <a:blip r:embed="rId13" cstate="screen">
              <a:extLst>
                <a:ext uri="{BEBA8EAE-BF5A-486C-A8C5-ECC9F3942E4B}">
                  <a14:imgProps xmlns:a14="http://schemas.microsoft.com/office/drawing/2010/main">
                    <a14:imgLayer r:embed="rId17">
                      <a14:imgEffect>
                        <a14:backgroundRemoval t="6222" b="92889" l="4889" r="95111">
                          <a14:foregroundMark x1="5333" y1="57333" x2="5333" y2="57333"/>
                          <a14:foregroundMark x1="22222" y1="92889" x2="22222" y2="92889"/>
                          <a14:foregroundMark x1="90222" y1="10222" x2="90222" y2="10222"/>
                          <a14:foregroundMark x1="95111" y1="6222" x2="95111" y2="6222"/>
                        </a14:backgroundRemoval>
                      </a14:imgEffect>
                    </a14:imgLayer>
                  </a14:imgProps>
                </a:ext>
                <a:ext uri="{28A0092B-C50C-407E-A947-70E740481C1C}">
                  <a14:useLocalDpi xmlns:a14="http://schemas.microsoft.com/office/drawing/2010/main"/>
                </a:ext>
              </a:extLst>
            </a:blip>
            <a:srcRect/>
            <a:stretch>
              <a:fillRect/>
            </a:stretch>
          </p:blipFill>
          <p:spPr bwMode="auto">
            <a:xfrm>
              <a:off x="6704835" y="5712328"/>
              <a:ext cx="657091" cy="6570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7" name="Ruby regex"/>
          <p:cNvGrpSpPr/>
          <p:nvPr/>
        </p:nvGrpSpPr>
        <p:grpSpPr>
          <a:xfrm>
            <a:off x="604450" y="4815764"/>
            <a:ext cx="3738524" cy="1338016"/>
            <a:chOff x="758521" y="5177750"/>
            <a:chExt cx="3738524" cy="1338016"/>
          </a:xfrm>
        </p:grpSpPr>
        <p:pic>
          <p:nvPicPr>
            <p:cNvPr id="43" name="Ruby">
              <a:extLst>
                <a:ext uri="{FF2B5EF4-FFF2-40B4-BE49-F238E27FC236}">
                  <a16:creationId xmlns:a16="http://schemas.microsoft.com/office/drawing/2014/main" id="{7F4D882A-5314-FE40-9294-F0193412B0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7143" y="5177750"/>
              <a:ext cx="1417764" cy="708882"/>
            </a:xfrm>
            <a:prstGeom prst="rect">
              <a:avLst/>
            </a:prstGeom>
          </p:spPr>
        </p:pic>
        <p:sp>
          <p:nvSpPr>
            <p:cNvPr id="56" name="TextBox 55"/>
            <p:cNvSpPr txBox="1"/>
            <p:nvPr/>
          </p:nvSpPr>
          <p:spPr>
            <a:xfrm>
              <a:off x="758521" y="5918679"/>
              <a:ext cx="3738524" cy="597087"/>
            </a:xfrm>
            <a:prstGeom prst="rect">
              <a:avLst/>
            </a:prstGeom>
            <a:noFill/>
          </p:spPr>
          <p:txBody>
            <a:bodyPr wrap="none" rtlCol="0">
              <a:spAutoFit/>
            </a:bodyPr>
            <a:lstStyle/>
            <a:p>
              <a:r>
                <a:rPr lang="en-US" sz="4000" dirty="0">
                  <a:latin typeface="Calibri" panose="020F0502020204030204" pitchFamily="34" charset="0"/>
                </a:rPr>
                <a:t>^\d+(\.\d{1,2})?$</a:t>
              </a:r>
            </a:p>
          </p:txBody>
        </p:sp>
      </p:grpSp>
      <p:cxnSp>
        <p:nvCxnSpPr>
          <p:cNvPr id="63" name="Elbow Connector 62"/>
          <p:cNvCxnSpPr/>
          <p:nvPr/>
        </p:nvCxnSpPr>
        <p:spPr bwMode="auto">
          <a:xfrm rot="10800000" flipV="1">
            <a:off x="782054" y="5164770"/>
            <a:ext cx="971019" cy="342712"/>
          </a:xfrm>
          <a:prstGeom prst="bentConnector3">
            <a:avLst>
              <a:gd name="adj1" fmla="val 99563"/>
            </a:avLst>
          </a:prstGeom>
          <a:noFill/>
          <a:ln w="57150" cap="flat" cmpd="sng" algn="ctr">
            <a:solidFill>
              <a:schemeClr val="accent3"/>
            </a:solidFill>
            <a:prstDash val="solid"/>
            <a:round/>
            <a:headEnd type="none" w="med" len="med"/>
            <a:tailEnd type="triangle"/>
          </a:ln>
          <a:effectLst/>
        </p:spPr>
      </p:cxnSp>
    </p:spTree>
    <p:extLst>
      <p:ext uri="{BB962C8B-B14F-4D97-AF65-F5344CB8AC3E}">
        <p14:creationId xmlns:p14="http://schemas.microsoft.com/office/powerpoint/2010/main" val="38118214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9"/>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49"/>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631D4-8603-004A-B032-B81368AF13E4}"/>
              </a:ext>
            </a:extLst>
          </p:cNvPr>
          <p:cNvSpPr>
            <a:spLocks noGrp="1"/>
          </p:cNvSpPr>
          <p:nvPr>
            <p:ph type="title"/>
          </p:nvPr>
        </p:nvSpPr>
        <p:spPr/>
        <p:txBody>
          <a:bodyPr/>
          <a:lstStyle/>
          <a:p>
            <a:r>
              <a:rPr lang="en-US" dirty="0"/>
              <a:t>Research</a:t>
            </a:r>
          </a:p>
        </p:txBody>
      </p:sp>
    </p:spTree>
    <p:extLst>
      <p:ext uri="{BB962C8B-B14F-4D97-AF65-F5344CB8AC3E}">
        <p14:creationId xmlns:p14="http://schemas.microsoft.com/office/powerpoint/2010/main" val="170518932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D23813-785E-B043-8AFB-4215555E321A}"/>
              </a:ext>
            </a:extLst>
          </p:cNvPr>
          <p:cNvSpPr>
            <a:spLocks noGrp="1"/>
          </p:cNvSpPr>
          <p:nvPr>
            <p:ph type="title"/>
          </p:nvPr>
        </p:nvSpPr>
        <p:spPr/>
        <p:txBody>
          <a:bodyPr/>
          <a:lstStyle/>
          <a:p>
            <a:r>
              <a:rPr lang="en-US" dirty="0"/>
              <a:t>Research questions</a:t>
            </a:r>
          </a:p>
        </p:txBody>
      </p:sp>
      <p:sp>
        <p:nvSpPr>
          <p:cNvPr id="4" name="Content Placeholder 3"/>
          <p:cNvSpPr>
            <a:spLocks noGrp="1"/>
          </p:cNvSpPr>
          <p:nvPr>
            <p:ph idx="1"/>
          </p:nvPr>
        </p:nvSpPr>
        <p:spPr>
          <a:xfrm>
            <a:off x="277148" y="962104"/>
            <a:ext cx="8557768" cy="5166916"/>
          </a:xfrm>
        </p:spPr>
        <p:txBody>
          <a:bodyPr/>
          <a:lstStyle/>
          <a:p>
            <a:pPr marL="0" indent="0">
              <a:buNone/>
            </a:pPr>
            <a:r>
              <a:rPr lang="en-US" b="1" dirty="0"/>
              <a:t>Developer perspectives</a:t>
            </a:r>
          </a:p>
          <a:p>
            <a:pPr marL="0" indent="0">
              <a:buNone/>
            </a:pPr>
            <a:r>
              <a:rPr lang="en-US" dirty="0"/>
              <a:t>  Do developers re-use regexes?</a:t>
            </a:r>
          </a:p>
          <a:p>
            <a:pPr marL="0" indent="0">
              <a:buNone/>
            </a:pPr>
            <a:r>
              <a:rPr lang="en-US" dirty="0"/>
              <a:t>  Where do developers re-use regexes from?</a:t>
            </a:r>
          </a:p>
          <a:p>
            <a:pPr marL="0" indent="0">
              <a:buNone/>
            </a:pPr>
            <a:r>
              <a:rPr lang="en-US" dirty="0"/>
              <a:t>  Do developers believe regexes are a lingua franca?</a:t>
            </a:r>
          </a:p>
          <a:p>
            <a:pPr marL="0" indent="0">
              <a:buNone/>
            </a:pPr>
            <a:endParaRPr lang="en-US" dirty="0"/>
          </a:p>
          <a:p>
            <a:pPr marL="0" indent="0">
              <a:buNone/>
            </a:pPr>
            <a:r>
              <a:rPr lang="en-US" b="1" dirty="0"/>
              <a:t>Measuring regex re-use</a:t>
            </a:r>
          </a:p>
          <a:p>
            <a:pPr marL="0" indent="0">
              <a:buNone/>
            </a:pPr>
            <a:r>
              <a:rPr lang="en-US" dirty="0"/>
              <a:t>  How commonly are regexes re-used? (other software ; Internet)</a:t>
            </a:r>
          </a:p>
          <a:p>
            <a:pPr marL="0" indent="0">
              <a:buNone/>
            </a:pPr>
            <a:endParaRPr lang="en-US" dirty="0"/>
          </a:p>
          <a:p>
            <a:pPr marL="0" indent="0">
              <a:buNone/>
            </a:pPr>
            <a:r>
              <a:rPr lang="en-US" b="1" dirty="0"/>
              <a:t>Empirical portability</a:t>
            </a:r>
          </a:p>
          <a:p>
            <a:pPr marL="0" indent="0">
              <a:buNone/>
            </a:pPr>
            <a:r>
              <a:rPr lang="en-US" dirty="0"/>
              <a:t>  Different regex </a:t>
            </a:r>
            <a:r>
              <a:rPr lang="en-US" b="1" dirty="0"/>
              <a:t>semantics</a:t>
            </a:r>
            <a:r>
              <a:rPr lang="en-US" dirty="0"/>
              <a:t>?</a:t>
            </a:r>
          </a:p>
          <a:p>
            <a:pPr marL="0" indent="0">
              <a:buNone/>
            </a:pPr>
            <a:r>
              <a:rPr lang="en-US" dirty="0"/>
              <a:t>  Different regex </a:t>
            </a:r>
            <a:r>
              <a:rPr lang="en-US" b="1" dirty="0"/>
              <a:t>performance</a:t>
            </a:r>
            <a:r>
              <a:rPr lang="en-US" dirty="0"/>
              <a:t>?</a:t>
            </a:r>
          </a:p>
        </p:txBody>
      </p:sp>
    </p:spTree>
    <p:extLst>
      <p:ext uri="{BB962C8B-B14F-4D97-AF65-F5344CB8AC3E}">
        <p14:creationId xmlns:p14="http://schemas.microsoft.com/office/powerpoint/2010/main" val="38321634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0DFB8-29BB-E143-A81B-52222AA45A37}"/>
              </a:ext>
            </a:extLst>
          </p:cNvPr>
          <p:cNvSpPr>
            <a:spLocks noGrp="1"/>
          </p:cNvSpPr>
          <p:nvPr>
            <p:ph type="title"/>
          </p:nvPr>
        </p:nvSpPr>
        <p:spPr>
          <a:xfrm>
            <a:off x="685800" y="2747963"/>
            <a:ext cx="7772400" cy="1997657"/>
          </a:xfrm>
        </p:spPr>
        <p:txBody>
          <a:bodyPr/>
          <a:lstStyle/>
          <a:p>
            <a:r>
              <a:rPr lang="en-US" i="1" dirty="0"/>
              <a:t>Developer perspectives</a:t>
            </a:r>
            <a:br>
              <a:rPr lang="en-US" dirty="0"/>
            </a:br>
            <a:br>
              <a:rPr lang="en-US" dirty="0"/>
            </a:br>
            <a:r>
              <a:rPr lang="en-US" dirty="0"/>
              <a:t>Developers’ Regex Re-use Practices</a:t>
            </a:r>
            <a:endParaRPr lang="en-US" sz="4400" dirty="0"/>
          </a:p>
        </p:txBody>
      </p:sp>
    </p:spTree>
    <p:extLst>
      <p:ext uri="{BB962C8B-B14F-4D97-AF65-F5344CB8AC3E}">
        <p14:creationId xmlns:p14="http://schemas.microsoft.com/office/powerpoint/2010/main" val="374294202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dirty="0"/>
              <a:t>33 questions, closed / open-ended. IRB.</a:t>
            </a:r>
          </a:p>
          <a:p>
            <a:pPr lvl="1"/>
            <a:r>
              <a:rPr lang="en-US" dirty="0"/>
              <a:t>Regex process, re-use practices, and portability</a:t>
            </a:r>
          </a:p>
          <a:p>
            <a:pPr marL="0" indent="0">
              <a:buNone/>
            </a:pPr>
            <a:r>
              <a:rPr lang="en-US" dirty="0"/>
              <a:t>	</a:t>
            </a:r>
          </a:p>
        </p:txBody>
      </p:sp>
      <p:sp>
        <p:nvSpPr>
          <p:cNvPr id="3" name="Title 2"/>
          <p:cNvSpPr>
            <a:spLocks noGrp="1"/>
          </p:cNvSpPr>
          <p:nvPr>
            <p:ph type="title"/>
          </p:nvPr>
        </p:nvSpPr>
        <p:spPr/>
        <p:txBody>
          <a:bodyPr/>
          <a:lstStyle/>
          <a:p>
            <a:r>
              <a:rPr lang="en-US" dirty="0"/>
              <a:t>Survey methodology and respondents</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033" y="2714173"/>
            <a:ext cx="8991414" cy="3483428"/>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91119" y="1085470"/>
            <a:ext cx="735984" cy="738553"/>
          </a:xfrm>
          <a:prstGeom prst="rect">
            <a:avLst/>
          </a:prstGeom>
        </p:spPr>
      </p:pic>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t="5210" r="2823" b="2900"/>
          <a:stretch/>
        </p:blipFill>
        <p:spPr>
          <a:xfrm>
            <a:off x="6844434" y="1123950"/>
            <a:ext cx="682697" cy="678656"/>
          </a:xfrm>
          <a:prstGeom prst="rect">
            <a:avLst/>
          </a:prstGeom>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83754" y="851014"/>
            <a:ext cx="1051162" cy="1051162"/>
          </a:xfrm>
          <a:prstGeom prst="rect">
            <a:avLst/>
          </a:prstGeom>
          <a:ln>
            <a:solidFill>
              <a:schemeClr val="bg2"/>
            </a:solidFill>
          </a:ln>
        </p:spPr>
      </p:pic>
      <p:grpSp>
        <p:nvGrpSpPr>
          <p:cNvPr id="25" name="Median dev"/>
          <p:cNvGrpSpPr/>
          <p:nvPr/>
        </p:nvGrpSpPr>
        <p:grpSpPr>
          <a:xfrm>
            <a:off x="3977860" y="3091508"/>
            <a:ext cx="3233962" cy="3809546"/>
            <a:chOff x="3977860" y="3091508"/>
            <a:chExt cx="3233962" cy="3809546"/>
          </a:xfrm>
        </p:grpSpPr>
        <p:cxnSp>
          <p:nvCxnSpPr>
            <p:cNvPr id="10" name="Straight Connector 9"/>
            <p:cNvCxnSpPr/>
            <p:nvPr/>
          </p:nvCxnSpPr>
          <p:spPr bwMode="auto">
            <a:xfrm rot="60000" flipH="1" flipV="1">
              <a:off x="5564882" y="3091508"/>
              <a:ext cx="29959" cy="3313385"/>
            </a:xfrm>
            <a:prstGeom prst="line">
              <a:avLst/>
            </a:prstGeom>
            <a:noFill/>
            <a:ln w="38100" cap="flat" cmpd="sng" algn="ctr">
              <a:solidFill>
                <a:schemeClr val="accent3"/>
              </a:solidFill>
              <a:prstDash val="solid"/>
              <a:round/>
              <a:headEnd type="none" w="med" len="med"/>
              <a:tailEnd type="none" w="med" len="med"/>
            </a:ln>
            <a:effectLst/>
          </p:spPr>
        </p:cxnSp>
        <p:sp>
          <p:nvSpPr>
            <p:cNvPr id="12" name="TextBox 11"/>
            <p:cNvSpPr txBox="1"/>
            <p:nvPr/>
          </p:nvSpPr>
          <p:spPr>
            <a:xfrm>
              <a:off x="3977860" y="6404893"/>
              <a:ext cx="3233962" cy="496161"/>
            </a:xfrm>
            <a:prstGeom prst="rect">
              <a:avLst/>
            </a:prstGeom>
            <a:noFill/>
          </p:spPr>
          <p:txBody>
            <a:bodyPr wrap="none" rtlCol="0">
              <a:spAutoFit/>
            </a:bodyPr>
            <a:lstStyle/>
            <a:p>
              <a:r>
                <a:rPr lang="en-US" sz="3200" dirty="0">
                  <a:latin typeface="+mj-lt"/>
                </a:rPr>
                <a:t>Median developer</a:t>
              </a:r>
            </a:p>
          </p:txBody>
        </p:sp>
      </p:grpSp>
    </p:spTree>
    <p:extLst>
      <p:ext uri="{BB962C8B-B14F-4D97-AF65-F5344CB8AC3E}">
        <p14:creationId xmlns:p14="http://schemas.microsoft.com/office/powerpoint/2010/main" val="41066127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
  <a:themeElements>
    <a:clrScheme name="Hokie Slides 2">
      <a:dk1>
        <a:sysClr val="windowText" lastClr="000000"/>
      </a:dk1>
      <a:lt1>
        <a:sysClr val="window" lastClr="FFFFFF"/>
      </a:lt1>
      <a:dk2>
        <a:srgbClr val="44546A"/>
      </a:dk2>
      <a:lt2>
        <a:srgbClr val="E7E6E6"/>
      </a:lt2>
      <a:accent1>
        <a:srgbClr val="FF6600"/>
      </a:accent1>
      <a:accent2>
        <a:srgbClr val="FFD9BF"/>
      </a:accent2>
      <a:accent3>
        <a:srgbClr val="660000"/>
      </a:accent3>
      <a:accent4>
        <a:srgbClr val="DEBFBF"/>
      </a:accent4>
      <a:accent5>
        <a:srgbClr val="FFFFFF"/>
      </a:accent5>
      <a:accent6>
        <a:srgbClr val="FFFFFF"/>
      </a:accent6>
      <a:hlink>
        <a:srgbClr val="FFFFFF"/>
      </a:hlink>
      <a:folHlink>
        <a:srgbClr val="FFFFFF"/>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defRPr kumimoji="0" sz="16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defRPr sz="1800" dirty="0" smtClean="0">
            <a:latin typeface="Calibri" panose="020F0502020204030204" pitchFamily="34" charset="0"/>
          </a:defRPr>
        </a:defPPr>
      </a:lstStyle>
    </a:tx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83400</TotalTime>
  <Words>3793</Words>
  <Application>Microsoft Macintosh PowerPoint</Application>
  <PresentationFormat>On-screen Show (4:3)</PresentationFormat>
  <Paragraphs>542</Paragraphs>
  <Slides>46</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Calibri</vt:lpstr>
      <vt:lpstr>Cambria Math</vt:lpstr>
      <vt:lpstr>Gill Sans MT</vt:lpstr>
      <vt:lpstr>LinLibertineT</vt:lpstr>
      <vt:lpstr>Times</vt:lpstr>
      <vt:lpstr>Times New Roman</vt:lpstr>
      <vt:lpstr>Wingdings</vt:lpstr>
      <vt:lpstr>?</vt:lpstr>
      <vt:lpstr>PowerPoint Presentation</vt:lpstr>
      <vt:lpstr>Summary of Contributions</vt:lpstr>
      <vt:lpstr>Background </vt:lpstr>
      <vt:lpstr>What are regexes used for?</vt:lpstr>
      <vt:lpstr>The regex development process </vt:lpstr>
      <vt:lpstr>Research</vt:lpstr>
      <vt:lpstr>Research questions</vt:lpstr>
      <vt:lpstr>Developer perspectives  Developers’ Regex Re-use Practices</vt:lpstr>
      <vt:lpstr>Survey methodology and respondents</vt:lpstr>
      <vt:lpstr>Respondents re-use regexes across languages</vt:lpstr>
      <vt:lpstr>Measuring Regex Re-Use  Polyglot Regex Corpus</vt:lpstr>
      <vt:lpstr>Regex collection methodology</vt:lpstr>
      <vt:lpstr>Regex corpus</vt:lpstr>
      <vt:lpstr>“Complex” regex re-use by module</vt:lpstr>
      <vt:lpstr>(Empirical) Portability  Semantic + Performance Differences </vt:lpstr>
      <vt:lpstr>What-if experiments using regex testers</vt:lpstr>
      <vt:lpstr>Semantics: Methodology</vt:lpstr>
      <vt:lpstr>Copy/pasting regexes leads to semantic differences</vt:lpstr>
      <vt:lpstr>Some sample results of semantic differences</vt:lpstr>
      <vt:lpstr>Performance methodology</vt:lpstr>
      <vt:lpstr>Performance results</vt:lpstr>
      <vt:lpstr>Summarized in developer-friendly heatmaps</vt:lpstr>
      <vt:lpstr>Closing Remarks</vt:lpstr>
      <vt:lpstr>Regexes are not a lingua franca</vt:lpstr>
      <vt:lpstr>Bonus material</vt:lpstr>
      <vt:lpstr>False negatives in the SL regex detectors</vt:lpstr>
      <vt:lpstr>Why not applications?</vt:lpstr>
      <vt:lpstr>Why git projects instead of artifacts?</vt:lpstr>
      <vt:lpstr>Cut-off point for “popular modules”</vt:lpstr>
      <vt:lpstr>Registries and Languages</vt:lpstr>
      <vt:lpstr>Why modules, not applications?</vt:lpstr>
      <vt:lpstr>Getting modules from a registry</vt:lpstr>
      <vt:lpstr>Unique regexes per module</vt:lpstr>
      <vt:lpstr>Regex re-use practices</vt:lpstr>
      <vt:lpstr>Regex portability beliefs</vt:lpstr>
      <vt:lpstr>Language versions used in experiments</vt:lpstr>
      <vt:lpstr>Input generation results</vt:lpstr>
      <vt:lpstr>PowerPoint Presentation</vt:lpstr>
      <vt:lpstr>Analyzing Regexes</vt:lpstr>
      <vt:lpstr>Regex re-use in modules (“Complex” regexes)</vt:lpstr>
      <vt:lpstr>Regex collection methodology</vt:lpstr>
      <vt:lpstr>PowerPoint Presentation</vt:lpstr>
      <vt:lpstr>PowerPoint Presentation</vt:lpstr>
      <vt:lpstr>(Some) Limitations and Future Work</vt:lpstr>
      <vt:lpstr>Some regex examples</vt:lpstr>
      <vt:lpstr>What are regexes used for?</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satish</dc:creator>
  <cp:lastModifiedBy>Davis, James</cp:lastModifiedBy>
  <cp:revision>11439</cp:revision>
  <cp:lastPrinted>2017-03-23T19:36:43Z</cp:lastPrinted>
  <dcterms:created xsi:type="dcterms:W3CDTF">2001-10-15T19:44:22Z</dcterms:created>
  <dcterms:modified xsi:type="dcterms:W3CDTF">2019-11-07T13:52:37Z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t-jadav@microsoft.com</vt:lpwstr>
  </property>
  <property fmtid="{D5CDD505-2E9C-101B-9397-08002B2CF9AE}" pid="5" name="MSIP_Label_f42aa342-8706-4288-bd11-ebb85995028c_SetDate">
    <vt:lpwstr>2019-07-20T03:25:42.4265792Z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093dacdf-d54a-49e8-8481-37d7c05b14f9</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