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2"/>
  </p:notesMasterIdLst>
  <p:handoutMasterIdLst>
    <p:handoutMasterId r:id="rId63"/>
  </p:handoutMasterIdLst>
  <p:sldIdLst>
    <p:sldId id="256" r:id="rId2"/>
    <p:sldId id="1200" r:id="rId3"/>
    <p:sldId id="258" r:id="rId4"/>
    <p:sldId id="1241" r:id="rId5"/>
    <p:sldId id="1131" r:id="rId6"/>
    <p:sldId id="1217" r:id="rId7"/>
    <p:sldId id="1233" r:id="rId8"/>
    <p:sldId id="1239" r:id="rId9"/>
    <p:sldId id="1242" r:id="rId10"/>
    <p:sldId id="257" r:id="rId11"/>
    <p:sldId id="1220" r:id="rId12"/>
    <p:sldId id="1199" r:id="rId13"/>
    <p:sldId id="1245" r:id="rId14"/>
    <p:sldId id="1246" r:id="rId15"/>
    <p:sldId id="1249" r:id="rId16"/>
    <p:sldId id="1225" r:id="rId17"/>
    <p:sldId id="1248" r:id="rId18"/>
    <p:sldId id="1251" r:id="rId19"/>
    <p:sldId id="1250" r:id="rId20"/>
    <p:sldId id="1252" r:id="rId21"/>
    <p:sldId id="1253" r:id="rId22"/>
    <p:sldId id="1215" r:id="rId23"/>
    <p:sldId id="260" r:id="rId24"/>
    <p:sldId id="1231" r:id="rId25"/>
    <p:sldId id="1224" r:id="rId26"/>
    <p:sldId id="1227" r:id="rId27"/>
    <p:sldId id="1228" r:id="rId28"/>
    <p:sldId id="1235" r:id="rId29"/>
    <p:sldId id="1201" r:id="rId30"/>
    <p:sldId id="1202" r:id="rId31"/>
    <p:sldId id="1203" r:id="rId32"/>
    <p:sldId id="1204" r:id="rId33"/>
    <p:sldId id="1205" r:id="rId34"/>
    <p:sldId id="1206" r:id="rId35"/>
    <p:sldId id="1207" r:id="rId36"/>
    <p:sldId id="1208" r:id="rId37"/>
    <p:sldId id="1209" r:id="rId38"/>
    <p:sldId id="1210" r:id="rId39"/>
    <p:sldId id="1211" r:id="rId40"/>
    <p:sldId id="1212" r:id="rId41"/>
    <p:sldId id="1213" r:id="rId42"/>
    <p:sldId id="1214" r:id="rId43"/>
    <p:sldId id="1240" r:id="rId44"/>
    <p:sldId id="1238" r:id="rId45"/>
    <p:sldId id="1223" r:id="rId46"/>
    <p:sldId id="1232" r:id="rId47"/>
    <p:sldId id="1236" r:id="rId48"/>
    <p:sldId id="1237" r:id="rId49"/>
    <p:sldId id="1035" r:id="rId50"/>
    <p:sldId id="1130" r:id="rId51"/>
    <p:sldId id="1135" r:id="rId52"/>
    <p:sldId id="1100" r:id="rId53"/>
    <p:sldId id="1075" r:id="rId54"/>
    <p:sldId id="1153" r:id="rId55"/>
    <p:sldId id="1154" r:id="rId56"/>
    <p:sldId id="1221" r:id="rId57"/>
    <p:sldId id="1222" r:id="rId58"/>
    <p:sldId id="1196" r:id="rId59"/>
    <p:sldId id="1197" r:id="rId60"/>
    <p:sldId id="1156" r:id="rId61"/>
  </p:sldIdLst>
  <p:sldSz cx="9144000" cy="6858000" type="screen4x3"/>
  <p:notesSz cx="6794500" cy="9931400"/>
  <p:defaultTextStyle>
    <a:defPPr>
      <a:defRPr lang="en-US"/>
    </a:defPPr>
    <a:lvl1pPr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1pPr>
    <a:lvl2pPr marL="4572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2pPr>
    <a:lvl3pPr marL="9144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3pPr>
    <a:lvl4pPr marL="13716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4pPr>
    <a:lvl5pPr marL="1828800" algn="l" rtl="0" fontAlgn="base">
      <a:lnSpc>
        <a:spcPct val="80000"/>
      </a:lnSpc>
      <a:spcBef>
        <a:spcPct val="20000"/>
      </a:spcBef>
      <a:spcAft>
        <a:spcPct val="0"/>
      </a:spcAft>
      <a:buClr>
        <a:schemeClr val="tx1"/>
      </a:buClr>
      <a:buSzPct val="75000"/>
      <a:buFont typeface="Wingdings" pitchFamily="2" charset="2"/>
      <a:defRPr sz="1600" kern="1200">
        <a:solidFill>
          <a:schemeClr val="tx1"/>
        </a:solidFill>
        <a:latin typeface="Arial" pitchFamily="34" charset="0"/>
        <a:ea typeface="+mn-ea"/>
        <a:cs typeface="Arial" pitchFamily="34" charset="0"/>
      </a:defRPr>
    </a:lvl5pPr>
    <a:lvl6pPr marL="2286000" algn="l" defTabSz="914400" rtl="0" eaLnBrk="1" latinLnBrk="1" hangingPunct="1">
      <a:defRPr sz="1600" kern="1200">
        <a:solidFill>
          <a:schemeClr val="tx1"/>
        </a:solidFill>
        <a:latin typeface="Arial" pitchFamily="34" charset="0"/>
        <a:ea typeface="+mn-ea"/>
        <a:cs typeface="Arial" pitchFamily="34" charset="0"/>
      </a:defRPr>
    </a:lvl6pPr>
    <a:lvl7pPr marL="2743200" algn="l" defTabSz="914400" rtl="0" eaLnBrk="1" latinLnBrk="1" hangingPunct="1">
      <a:defRPr sz="1600" kern="1200">
        <a:solidFill>
          <a:schemeClr val="tx1"/>
        </a:solidFill>
        <a:latin typeface="Arial" pitchFamily="34" charset="0"/>
        <a:ea typeface="+mn-ea"/>
        <a:cs typeface="Arial" pitchFamily="34" charset="0"/>
      </a:defRPr>
    </a:lvl7pPr>
    <a:lvl8pPr marL="3200400" algn="l" defTabSz="914400" rtl="0" eaLnBrk="1" latinLnBrk="1" hangingPunct="1">
      <a:defRPr sz="1600" kern="1200">
        <a:solidFill>
          <a:schemeClr val="tx1"/>
        </a:solidFill>
        <a:latin typeface="Arial" pitchFamily="34" charset="0"/>
        <a:ea typeface="+mn-ea"/>
        <a:cs typeface="Arial" pitchFamily="34" charset="0"/>
      </a:defRPr>
    </a:lvl8pPr>
    <a:lvl9pPr marL="3657600" algn="l" defTabSz="914400" rtl="0" eaLnBrk="1" latinLnBrk="1" hangingPunct="1">
      <a:defRPr sz="16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Front page" id="{4521D6A9-F13E-724E-B019-E2E20C0C4097}">
          <p14:sldIdLst>
            <p14:sldId id="256"/>
          </p14:sldIdLst>
        </p14:section>
        <p14:section name="Contributions" id="{F106B3C2-75F4-5640-87BD-C077FDD94193}">
          <p14:sldIdLst>
            <p14:sldId id="1200"/>
          </p14:sldIdLst>
        </p14:section>
        <p14:section name="Background" id="{F20D281E-287E-6046-9391-3549AF5CCA49}">
          <p14:sldIdLst>
            <p14:sldId id="258"/>
            <p14:sldId id="1241"/>
          </p14:sldIdLst>
        </p14:section>
        <p14:section name="Motivation" id="{CB3100A6-8C54-0149-972F-C36412FD171E}">
          <p14:sldIdLst>
            <p14:sldId id="1131"/>
            <p14:sldId id="1217"/>
            <p14:sldId id="1233"/>
            <p14:sldId id="1239"/>
          </p14:sldIdLst>
        </p14:section>
        <p14:section name="Research" id="{57216BD6-A618-CB41-ADF3-21D2EA67B52D}">
          <p14:sldIdLst>
            <p14:sldId id="1242"/>
            <p14:sldId id="257"/>
            <p14:sldId id="1220"/>
            <p14:sldId id="1199"/>
            <p14:sldId id="1245"/>
            <p14:sldId id="1246"/>
            <p14:sldId id="1249"/>
            <p14:sldId id="1225"/>
            <p14:sldId id="1248"/>
          </p14:sldIdLst>
        </p14:section>
        <p14:section name="Implications" id="{3E01EF5F-9C27-1049-8811-F23F4D05D5AB}">
          <p14:sldIdLst>
            <p14:sldId id="1251"/>
            <p14:sldId id="1250"/>
            <p14:sldId id="1252"/>
            <p14:sldId id="1253"/>
          </p14:sldIdLst>
        </p14:section>
        <p14:section name="Conclusions" id="{1590EDC4-8F7A-BD4E-98B6-914193B11F59}">
          <p14:sldIdLst>
            <p14:sldId id="1215"/>
          </p14:sldIdLst>
        </p14:section>
        <p14:section name="Bonus slides" id="{08957691-9AE9-E346-8AEF-FD9056CFE496}">
          <p14:sldIdLst>
            <p14:sldId id="260"/>
            <p14:sldId id="1231"/>
            <p14:sldId id="1224"/>
            <p14:sldId id="1227"/>
            <p14:sldId id="1228"/>
            <p14:sldId id="1235"/>
          </p14:sldIdLst>
        </p14:section>
        <p14:section name="Screenshots of paper figures and tables" id="{1A50E81D-A6C4-F742-919F-B03065047328}">
          <p14:sldIdLst>
            <p14:sldId id="1201"/>
            <p14:sldId id="1202"/>
            <p14:sldId id="1203"/>
            <p14:sldId id="1204"/>
            <p14:sldId id="1205"/>
            <p14:sldId id="1206"/>
            <p14:sldId id="1207"/>
            <p14:sldId id="1208"/>
            <p14:sldId id="1209"/>
            <p14:sldId id="1210"/>
            <p14:sldId id="1211"/>
            <p14:sldId id="1212"/>
            <p14:sldId id="1213"/>
            <p14:sldId id="1214"/>
          </p14:sldIdLst>
        </p14:section>
        <p14:section name="Experimental slides" id="{26A4A62C-D1DD-814B-AFDA-3A921F5E1BBC}">
          <p14:sldIdLst>
            <p14:sldId id="1240"/>
            <p14:sldId id="1238"/>
            <p14:sldId id="1223"/>
            <p14:sldId id="1232"/>
            <p14:sldId id="1236"/>
            <p14:sldId id="1237"/>
          </p14:sldIdLst>
        </p14:section>
        <p14:section name="Regexes and REDOS" id="{05F3977C-6D6B-7149-B174-DF79BF7670B8}">
          <p14:sldIdLst>
            <p14:sldId id="1035"/>
            <p14:sldId id="1130"/>
            <p14:sldId id="1135"/>
          </p14:sldIdLst>
        </p14:section>
        <p14:section name="Corpuses and sampling" id="{F84627B4-F7BC-0D46-A116-C97E94A38E68}">
          <p14:sldIdLst>
            <p14:sldId id="1100"/>
            <p14:sldId id="1075"/>
            <p14:sldId id="1153"/>
            <p14:sldId id="1154"/>
            <p14:sldId id="1221"/>
            <p14:sldId id="1222"/>
            <p14:sldId id="1196"/>
            <p14:sldId id="1197"/>
            <p14:sldId id="1156"/>
          </p14:sldIdLst>
        </p14:section>
      </p14:sectionLst>
    </p:ext>
    <p:ext uri="{EFAFB233-063F-42B5-8137-9DF3F51BA10A}">
      <p15:sldGuideLst xmlns:p15="http://schemas.microsoft.com/office/powerpoint/2012/main">
        <p15:guide id="1" orient="horz" pos="79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Davis" initials="JD" lastIdx="3" clrIdx="0">
    <p:extLst>
      <p:ext uri="{19B8F6BF-5375-455C-9EA6-DF929625EA0E}">
        <p15:presenceInfo xmlns:p15="http://schemas.microsoft.com/office/powerpoint/2012/main" userId="c00031561e964d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BFA"/>
    <a:srgbClr val="65583F"/>
    <a:srgbClr val="F9CC65"/>
    <a:srgbClr val="E12728"/>
    <a:srgbClr val="000000"/>
    <a:srgbClr val="008F00"/>
    <a:srgbClr val="B9CDE5"/>
    <a:srgbClr val="92D050"/>
    <a:srgbClr val="EAEEF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09" autoAdjust="0"/>
    <p:restoredTop sz="67211" autoAdjust="0"/>
  </p:normalViewPr>
  <p:slideViewPr>
    <p:cSldViewPr snapToGrid="0">
      <p:cViewPr varScale="1">
        <p:scale>
          <a:sx n="84" d="100"/>
          <a:sy n="84" d="100"/>
        </p:scale>
        <p:origin x="1600" y="176"/>
      </p:cViewPr>
      <p:guideLst>
        <p:guide orient="horz" pos="792"/>
        <p:guide pos="2880"/>
      </p:guideLst>
    </p:cSldViewPr>
  </p:slideViewPr>
  <p:outlineViewPr>
    <p:cViewPr>
      <p:scale>
        <a:sx n="33" d="100"/>
        <a:sy n="33" d="100"/>
      </p:scale>
      <p:origin x="0" y="-6792"/>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89" d="100"/>
          <a:sy n="89" d="100"/>
        </p:scale>
        <p:origin x="3856" y="184"/>
      </p:cViewPr>
      <p:guideLst>
        <p:guide orient="horz" pos="3127"/>
        <p:guide pos="213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2"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7" name="Rectangle 3"/>
          <p:cNvSpPr>
            <a:spLocks noGrp="1" noChangeArrowheads="1"/>
          </p:cNvSpPr>
          <p:nvPr>
            <p:ph type="dt" sz="quarter" idx="1"/>
          </p:nvPr>
        </p:nvSpPr>
        <p:spPr bwMode="auto">
          <a:xfrm>
            <a:off x="3850520" y="3"/>
            <a:ext cx="2943983" cy="495569"/>
          </a:xfrm>
          <a:prstGeom prst="rect">
            <a:avLst/>
          </a:prstGeom>
          <a:noFill/>
          <a:ln w="9525">
            <a:noFill/>
            <a:miter lim="800000"/>
            <a:headEnd/>
            <a:tailEnd/>
          </a:ln>
          <a:effectLst/>
        </p:spPr>
        <p:txBody>
          <a:bodyPr vert="horz" wrap="square" lIns="92284" tIns="46143" rIns="92284" bIns="46143" numCol="1" anchor="t"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8" name="Rectangle 4"/>
          <p:cNvSpPr>
            <a:spLocks noGrp="1" noChangeArrowheads="1"/>
          </p:cNvSpPr>
          <p:nvPr>
            <p:ph type="ftr" sz="quarter" idx="2"/>
          </p:nvPr>
        </p:nvSpPr>
        <p:spPr bwMode="auto">
          <a:xfrm>
            <a:off x="2"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defTabSz="923064">
              <a:lnSpc>
                <a:spcPct val="100000"/>
              </a:lnSpc>
              <a:spcBef>
                <a:spcPct val="0"/>
              </a:spcBef>
              <a:buClrTx/>
              <a:buSzTx/>
              <a:buFontTx/>
              <a:buNone/>
              <a:defRPr sz="1200">
                <a:latin typeface="Times New Roman" pitchFamily="18" charset="0"/>
                <a:ea typeface="굴림" pitchFamily="50" charset="-127"/>
              </a:defRPr>
            </a:lvl1pPr>
          </a:lstStyle>
          <a:p>
            <a:endParaRPr lang="en-US" altLang="ko-KR"/>
          </a:p>
        </p:txBody>
      </p:sp>
      <p:sp>
        <p:nvSpPr>
          <p:cNvPr id="77829" name="Rectangle 5"/>
          <p:cNvSpPr>
            <a:spLocks noGrp="1" noChangeArrowheads="1"/>
          </p:cNvSpPr>
          <p:nvPr>
            <p:ph type="sldNum" sz="quarter" idx="3"/>
          </p:nvPr>
        </p:nvSpPr>
        <p:spPr bwMode="auto">
          <a:xfrm>
            <a:off x="3850520" y="9435835"/>
            <a:ext cx="2943983" cy="495567"/>
          </a:xfrm>
          <a:prstGeom prst="rect">
            <a:avLst/>
          </a:prstGeom>
          <a:noFill/>
          <a:ln w="9525">
            <a:noFill/>
            <a:miter lim="800000"/>
            <a:headEnd/>
            <a:tailEnd/>
          </a:ln>
          <a:effectLst/>
        </p:spPr>
        <p:txBody>
          <a:bodyPr vert="horz" wrap="square" lIns="92284" tIns="46143" rIns="92284" bIns="46143" numCol="1" anchor="b" anchorCtr="0" compatLnSpc="1">
            <a:prstTxWarp prst="textNoShape">
              <a:avLst/>
            </a:prstTxWarp>
          </a:bodyPr>
          <a:lstStyle>
            <a:lvl1pPr algn="r" defTabSz="923064">
              <a:lnSpc>
                <a:spcPct val="100000"/>
              </a:lnSpc>
              <a:spcBef>
                <a:spcPct val="0"/>
              </a:spcBef>
              <a:buClrTx/>
              <a:buSzTx/>
              <a:buFontTx/>
              <a:buNone/>
              <a:defRPr sz="1200">
                <a:latin typeface="Times New Roman" pitchFamily="18" charset="0"/>
                <a:ea typeface="굴림" pitchFamily="50" charset="-127"/>
              </a:defRPr>
            </a:lvl1pPr>
          </a:lstStyle>
          <a:p>
            <a:fld id="{AD81696D-F659-47AA-BF9A-8E4C52DB6141}" type="slidenum">
              <a:rPr lang="en-US" altLang="ko-KR"/>
              <a:pPr/>
              <a:t>‹#›</a:t>
            </a:fld>
            <a:endParaRPr lang="en-US" altLang="ko-KR"/>
          </a:p>
        </p:txBody>
      </p:sp>
    </p:spTree>
    <p:extLst>
      <p:ext uri="{BB962C8B-B14F-4D97-AF65-F5344CB8AC3E}">
        <p14:creationId xmlns:p14="http://schemas.microsoft.com/office/powerpoint/2010/main" val="24906539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5T13:33:55.60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2099,'24'-32,"-3"4,-14 21,1 2,9-11,-7 9,8-11,-7 7,-3 2,9-5,-7 6,4-3,0 0,-5 2,8-5,-8 2,2 4,3-9,-9 11,12-8,-9 0,4 5,1-9,-5 10,3-6,-4-1,1 3,-4-5,2 5,-2-3,4-1,-1 1,1 0,-1 3,1-2,-1 2,1-3,-1-1,1 4,-1-2,1 2,-1-3,1 0,0-1,-1 4,1-3,-1 3,1-7,-1 6,1-2,3-4,-6 9,6-8,-7 3,4 5,2-8,-5 5,5 1,-5-7,2 9,1-12,0 12,-1-8,0 6,-2-4,1 1,-2-1,4 0,-1 1,1-1,-1 4,1-2,0 2,-4-3,6-5,-8 7,8-2,-5 1,2 5,4-12,-6 11,5-4,-6-1,7 3,-3-7,3 7,-4-2,4 2,-2-7,2 6,-4-2,1 4,0-1,3-8,-2 6,2-1,-3 4,0-2,3-3,1 0,0 4,0-3,-5 6,5-6,-4 3,3 0,0-3,-3 7,7-7,-3-1,-1 7,0-9,0 10,-2-8,2 4,-3-4,2 5,-1-1,5-3,-6 7,3-6,0 2,-3 0,6 1,-3 1,0 1,3-2,1 4,-3 0,9-1,-12 4,8-3,-2-1,-2 3,4-5,-5 5,0-2,7-1,-10 0,9 4,-3-7,2 6,-2-3,0 1,-4 3,4-3,0-1,0 4,0-3,0 3,0-3,-1 2,1-1,0 2,-1 0,1-3,0 6,0-6,0 6,0-2,0 3,0-3,0 2,4-2,-7-1,7 3,-4-2,-2 3,12-3,-15 2,8-6,-3 6,2-2,0 3,2-4,-3 3,-3-6,6 6,-7-2,8-1,-7 4,6-4,-3 0,-3 3,9-2,-5 3,-1-3,6 2,-12-3,8 4,-3-3,-2 2,9-2,-9-1,3 3,3-3,-10 1,16 2,-14-3,7 4,-3-3,-2 2,10-3,-9 4,1-4,-1 4,3-4,0 4,1-3,-6 2,4-3,3 4,-7 0,6 0,-3-3,-2 2,12-2,-15 3,9 0,-2-4,-7 3,11-2,-6 3,-2 0,7 0,-7 0,6-3,-4 2,0-3,0 4,0 0,4 0,-3 0,2 0,-3-3,0 2,0-3,0 4,4 0,-5 0,4 0,1 0,-5 0,9 0,-11 0,4 0,0 0,4 0,-7 0,9 0,-9 0,6 0,-3 0,3 0,-6 0,5 0,-2 0,-4 0,14 0,-16 0,8 0,0 0,-8 0,16 0,-14 0,4 0,1 0,-3 0,4 0,-2 0,-1 0,0 0,0 0,1 0,-1 0,0 0,0 0,3 0,-2 0,3 0,-4-3,1 2,4-2,-7 3,6 0,-6 0,6 0,2 0,-1 0,-4 0,3 0,-3 0,1 0,5 0,-9 0,3 0,7 0,-13-4,13 3,-11-2,8 3,-3 0,3 0,-8 0,11 0,-9 0,10 0,-8 0,1 0,-1 0,0 0,4 0,-3 0,3 0,-3 0,-5 0,7 0,-6 0,6 0,-3 0,-1 0,1 0,-1 0,0 0,3 0,-2 0,2 0,-3 0,0 0,4 0,-6 0,9 0,-5 0,0 0,2 0,-3 0,-3 0,6 0,-7 0,8 0,-3 0,-1 0,0 0,0 0,1 0,-1 0,-1 0,-2 0,3 4,1-3,-1 6,1-7,-1 4,0-4,1 4,-1-4,0 4,4-4,-2 0,1 0,-6 3,2-2,5 3,-2-4,2 0,-4 0,-4 0,5 3,-1-2,1 3,-1-4,1 4,-1-3,0 2,1-3,-1 0,4 0,-3 0,3 0,-7 0,2 0,1 0,1 0,3 0,-8 0,4 0,4 0,3 0,2 0,-5 0,-3 0,3 0,-2 0,7 0,-7 0,2 0,2 0,-5 0,5 0,-6 0,1 0,3 0,-3 0,3 0,-4 0,1 0,-1 0,4 0,-3 0,2 0,-6 0,10 0,-13 0,13 0,-11 0,8 4,-7-3,6 2,-4-3,-3 3,9-2,-9 3,3-1,3-2,-6 2,6 0,-2-2,4 3,-7-4,6 0,-3 3,-2-2,5 2,-3-3,1 0,3 0,-4 0,-3 0,9 0,-8 0,10 0,-11 0,2 0,5 4,-2-4,6 8,-8-7,1 6,4-6,-11 3,1-4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5T13:34:03.10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31,'51'0,"7"0,-24 0,18 0,-7 0,9 0,2 0,-1 0,1 0,5 0,-8 0,8 0,-10 0,3 0,-4 0,3 0,-8 0,1 0,-3 0,-1 0,6 0,-6 0,1 0,-3 0,-3 0,3 0,-3 0,3 0,-2 0,2 0,-8 0,7 0,-12 0,6 0,-2 0,-2 0,2 0,2 0,-6 0,6 0,-7 0,2 0,3 0,-2 0,2 0,2 0,-6-4,12 3,-12-3,12 4,-6 0,7-5,-3 4,3-3,-7 4,12-5,-16 4,22-4,-16 5,11 0,-8 0,3 0,-3 0,13 0,-9 0,8 0,-10 0,-3 0,-2 0,1 0,-2 0,9 0,-2 0,4 0,1 0,0 0,8 0,20 0,-17 0,19 0,-32 0,9 0,-9 0,10 0,-4 0,-3 0,2 0,-8 0,2 0,-3 0,-3 0,-3 0,3 0,-9 0,8 0,-7 0,2 0,-3 0,3 0,-3 0,4 0,-5 0,-1 0,-3 0,7 0,-6 0,7 0,-4 0,5 0,13 0,-4 0,9 0,-10 0,-2 0,8 0,0 0,31 0,-30 0,51 0,-2 0,-13 0,-28 0,-2 0,-1 0,17 0,-5 0,5 0,-11 0,3 0,-17 0,9 0,-19 0,11 0,-22 3,9-2,-15 3,5-4,-6 0,0 0,1 0,-1 0,0 0,1 0,-1 3,1-2,4 3,-4-4,4 0,-4 0,3 0,-2 0,3 0,0 0,1 3,13-2,-7 3,6-4,-7 0,0 4,0-3,4 3,-2-4,7 4,-2-3,4 3,2 1,-8-4,7 8,6-8,-8 7,3-7,-16 3,-6-4,3 0,-5 3,-3-2,5 3,-6-4,6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25T13:34:08.67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0,'12'36,"-2"-6,-5-22,5 2,-5 5,5-2,-2 4,-1-5,4 3,-2 0,-2-3,3 5,-5-4,3 2,2-1,-5-3,9 4,-6 0,0-4,-2 6,-2-4,4 4,-4-2,2 0,-5-1,3 1,-1 0,1 0,0 0,3 1,-3-1,1 1,1-1,-2 1,1 3,-2-6,0 5,-2 1,6-5,-3 8,0-10,3 3,-7 1,7 0,-2 3,-1-6,-1 5,1-6,0 4,4 3,-3-5,2 1,-3-1,1-1,-2 6,0-4,-2 5,3-8,-1 6,-2-2,2-3,0 9,-2-10,6 7,-6-4,6 0,-6 0,2 0,0 0,-2 0,2 0,-3 1,4-1,-3 5,2-7,-3 5,3-2,-2-4,6 10,-6-10,2 3,-3 3,3-2,-2 0,3 6,-4-9,0 3,0 3,3-6,-2 7,3-4,-4 1,0-1,0 0,3 1,-2-1,3 1,-4-1,0 0,4 6,-3-5,3 10,-4-10,0 9,0-8,4 8,-3-4,3 0,-4 3,0-2,0 3,4-4,-3 3,2-2,-3 3,0 1,0-1,0 2,0-2,5 2,-4 3,3-2,-4 3,0 1,0-5,0 10,0-9,3 20,-2-18,3 13,-4-13,4-2,-3 2,4-4,-2-1,-2 2,3-6,-4 4,0-4,4 5,-3-1,3-3,0 2,-3-7,7 7,-7-7,6 7,-6-8,7 4,-7 1,6-5,-6 4,6 0,-6-3,6 2,-6-3,6-1,-6 1,6-1,-6 1,7 4,-4 4,1-3,2 6,-6-10,6 3,-2 0,4 1,-4 1,2-3,-2 2,3-5,1 5,-4-2,2-2,1 6,1-7,3 3,-4-4,0 1,0-5,0 4,3 0,-2 1,3 3,-4-7,0 2,0-2,0-1,0 3,0-2,0 7,0-7,0 2,0-4,3 1,1 8,0-8,-1 3,0-7,-2 3,7-1,0 5,1-3,3 1,-7-2,2-3,-2 0,3 1,-3-2,3 2,-4-2,5 2,-1-1,5 0,-4 1,5-1,-2 1,-2-1,7 4,-7-2,2 2,-3-4,-1 0,-3 0,6 4,-10-4,6 4,0-1,-6-3,10 4,-7-1,0-3,2 6,-5-5,5 5,-5-2,1 0,-2 3,4 1,-3 1,2-1,-3-1,0-2,0-1,0 4,0-4,0 0,0 4,0-3,0-1,0 3,3-2,-2 3,7 1,-3 3,4-2,0 2,0 2,4-4,-2 8,7-3,-3 1,5 3,0-8,-5 7,3-7,-4-2,1 0,2-4,-7 0,7 0,-2 0,-1-4,4 5,-4-2,6-2,-2 7,2-7,-2 6,1-6,-1 3,2-4,3 0,-2 0,2 1,-3-1,-2-1,-3-3,2-1,4 0,-5-3,5 4,-12-5,-1 0,0 0,1 0,-1 0,0 0,4 0,-3 0,3 0,-8 0,11 0,-9 0,6 0,-5 0,-3 0,7 0,-1 0,-3 0,4 0,-3-4,1 3,5-3,-13 4,13 0,-9 0,2 0,3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62054"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1" name="Rectangle 3"/>
          <p:cNvSpPr>
            <a:spLocks noGrp="1" noChangeArrowheads="1"/>
          </p:cNvSpPr>
          <p:nvPr>
            <p:ph type="dt" idx="1"/>
          </p:nvPr>
        </p:nvSpPr>
        <p:spPr bwMode="auto">
          <a:xfrm>
            <a:off x="3850522" y="0"/>
            <a:ext cx="2960546" cy="488895"/>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2" name="Rectangle 4"/>
          <p:cNvSpPr>
            <a:spLocks noGrp="1" noRot="1" noChangeAspect="1" noChangeArrowheads="1" noTextEdit="1"/>
          </p:cNvSpPr>
          <p:nvPr>
            <p:ph type="sldImg" idx="2"/>
          </p:nvPr>
        </p:nvSpPr>
        <p:spPr bwMode="auto">
          <a:xfrm>
            <a:off x="869950" y="733425"/>
            <a:ext cx="4999038" cy="3751263"/>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888468" y="4730432"/>
            <a:ext cx="5034135" cy="4485149"/>
          </a:xfrm>
          <a:prstGeom prst="rect">
            <a:avLst/>
          </a:prstGeom>
          <a:noFill/>
          <a:ln w="9525">
            <a:noFill/>
            <a:miter lim="800000"/>
            <a:headEnd/>
            <a:tailEnd/>
          </a:ln>
          <a:effectLst/>
        </p:spPr>
        <p:txBody>
          <a:bodyPr vert="horz" wrap="square" lIns="90759" tIns="45380" rIns="90759" bIns="4538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94214" name="Rectangle 6"/>
          <p:cNvSpPr>
            <a:spLocks noGrp="1" noChangeArrowheads="1"/>
          </p:cNvSpPr>
          <p:nvPr>
            <p:ph type="ftr" sz="quarter" idx="4"/>
          </p:nvPr>
        </p:nvSpPr>
        <p:spPr bwMode="auto">
          <a:xfrm>
            <a:off x="0" y="9460861"/>
            <a:ext cx="2962054"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defTabSz="907629">
              <a:lnSpc>
                <a:spcPct val="100000"/>
              </a:lnSpc>
              <a:spcBef>
                <a:spcPct val="0"/>
              </a:spcBef>
              <a:buClrTx/>
              <a:buSzTx/>
              <a:buFontTx/>
              <a:buNone/>
              <a:defRPr sz="1200" b="1">
                <a:latin typeface="Times New Roman" pitchFamily="18" charset="0"/>
                <a:ea typeface="굴림" pitchFamily="50" charset="-127"/>
              </a:defRPr>
            </a:lvl1pPr>
          </a:lstStyle>
          <a:p>
            <a:endParaRPr lang="en-US" altLang="ko-KR"/>
          </a:p>
        </p:txBody>
      </p:sp>
      <p:sp>
        <p:nvSpPr>
          <p:cNvPr id="94215" name="Rectangle 7"/>
          <p:cNvSpPr>
            <a:spLocks noGrp="1" noChangeArrowheads="1"/>
          </p:cNvSpPr>
          <p:nvPr>
            <p:ph type="sldNum" sz="quarter" idx="5"/>
          </p:nvPr>
        </p:nvSpPr>
        <p:spPr bwMode="auto">
          <a:xfrm>
            <a:off x="3850522" y="9460861"/>
            <a:ext cx="2960546" cy="488895"/>
          </a:xfrm>
          <a:prstGeom prst="rect">
            <a:avLst/>
          </a:prstGeom>
          <a:noFill/>
          <a:ln w="9525">
            <a:noFill/>
            <a:miter lim="800000"/>
            <a:headEnd/>
            <a:tailEnd/>
          </a:ln>
          <a:effectLst/>
        </p:spPr>
        <p:txBody>
          <a:bodyPr vert="horz" wrap="square" lIns="90759" tIns="45380" rIns="90759" bIns="45380" numCol="1" anchor="b" anchorCtr="0" compatLnSpc="1">
            <a:prstTxWarp prst="textNoShape">
              <a:avLst/>
            </a:prstTxWarp>
          </a:bodyPr>
          <a:lstStyle>
            <a:lvl1pPr algn="r" defTabSz="907629">
              <a:lnSpc>
                <a:spcPct val="100000"/>
              </a:lnSpc>
              <a:spcBef>
                <a:spcPct val="0"/>
              </a:spcBef>
              <a:buClrTx/>
              <a:buSzTx/>
              <a:buFontTx/>
              <a:buNone/>
              <a:defRPr sz="1200" b="1">
                <a:latin typeface="Times New Roman" pitchFamily="18" charset="0"/>
                <a:ea typeface="굴림" pitchFamily="50" charset="-127"/>
              </a:defRPr>
            </a:lvl1pPr>
          </a:lstStyle>
          <a:p>
            <a:fld id="{D291D712-58E1-4FFA-8A47-8D821F11B45B}" type="slidenum">
              <a:rPr lang="en-US" altLang="ko-KR"/>
              <a:pPr/>
              <a:t>‹#›</a:t>
            </a:fld>
            <a:endParaRPr lang="en-US" altLang="ko-KR"/>
          </a:p>
        </p:txBody>
      </p:sp>
    </p:spTree>
    <p:extLst>
      <p:ext uri="{BB962C8B-B14F-4D97-AF65-F5344CB8AC3E}">
        <p14:creationId xmlns:p14="http://schemas.microsoft.com/office/powerpoint/2010/main" val="34614422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Kruskal%E2%80%93Wallis_one-way_analysis_of_varia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tats.stackexchange.com/a/12575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pitchFamily="34" charset="0"/>
                <a:ea typeface="+mn-ea"/>
                <a:cs typeface="Arial" pitchFamily="34" charset="0"/>
              </a:rPr>
              <a:t>Good morning! My name is James Davis, and I’m here to tell part two of the regex story.</a:t>
            </a:r>
          </a:p>
          <a:p>
            <a:r>
              <a:rPr kumimoji="1" lang="en-US" sz="1200" b="0" i="0" kern="1200" dirty="0">
                <a:solidFill>
                  <a:schemeClr val="tx1"/>
                </a:solidFill>
                <a:effectLst/>
                <a:latin typeface="Arial" pitchFamily="34" charset="0"/>
                <a:ea typeface="+mn-ea"/>
                <a:cs typeface="Arial" pitchFamily="34" charset="0"/>
              </a:rPr>
              <a:t>I will </a:t>
            </a:r>
            <a:r>
              <a:rPr kumimoji="1" lang="en-US" sz="1200" b="0" i="0" kern="1200" dirty="0" err="1">
                <a:solidFill>
                  <a:schemeClr val="tx1"/>
                </a:solidFill>
                <a:effectLst/>
                <a:latin typeface="Arial" pitchFamily="34" charset="0"/>
                <a:ea typeface="+mn-ea"/>
                <a:cs typeface="Arial" pitchFamily="34" charset="0"/>
              </a:rPr>
              <a:t>prsent</a:t>
            </a:r>
            <a:r>
              <a:rPr kumimoji="1" lang="en-US" sz="1200" b="0" i="0" kern="1200" dirty="0">
                <a:solidFill>
                  <a:schemeClr val="tx1"/>
                </a:solidFill>
                <a:effectLst/>
                <a:latin typeface="Arial" pitchFamily="34" charset="0"/>
                <a:ea typeface="+mn-ea"/>
                <a:cs typeface="Arial" pitchFamily="34" charset="0"/>
              </a:rPr>
              <a:t> a project I did with Daniel, Ayaan, and </a:t>
            </a:r>
            <a:r>
              <a:rPr kumimoji="1" lang="en-US" sz="1200" b="0" i="0" kern="1200" dirty="0" err="1">
                <a:solidFill>
                  <a:schemeClr val="tx1"/>
                </a:solidFill>
                <a:effectLst/>
                <a:latin typeface="Arial" pitchFamily="34" charset="0"/>
                <a:ea typeface="+mn-ea"/>
                <a:cs typeface="Arial" pitchFamily="34" charset="0"/>
              </a:rPr>
              <a:t>Dongyoon</a:t>
            </a:r>
            <a:r>
              <a:rPr kumimoji="1" lang="en-US" sz="1200" b="0" i="0" kern="1200" dirty="0">
                <a:solidFill>
                  <a:schemeClr val="tx1"/>
                </a:solidFill>
                <a:effectLst/>
                <a:latin typeface="Arial" pitchFamily="34" charset="0"/>
                <a:ea typeface="+mn-ea"/>
                <a:cs typeface="Arial" pitchFamily="34" charset="0"/>
              </a:rPr>
              <a:t>.</a:t>
            </a:r>
          </a:p>
          <a:p>
            <a:r>
              <a:rPr kumimoji="1" lang="en-US" sz="1200" b="0" i="0" kern="1200" dirty="0">
                <a:solidFill>
                  <a:schemeClr val="tx1"/>
                </a:solidFill>
                <a:effectLst/>
                <a:latin typeface="Arial" pitchFamily="34" charset="0"/>
                <a:ea typeface="+mn-ea"/>
                <a:cs typeface="Arial" pitchFamily="34" charset="0"/>
              </a:rPr>
              <a:t>Our work is called </a:t>
            </a:r>
            <a:r>
              <a:rPr kumimoji="1" lang="en-US" sz="1200" b="0" i="1" kern="1200" dirty="0">
                <a:solidFill>
                  <a:schemeClr val="tx1"/>
                </a:solidFill>
                <a:effectLst/>
                <a:latin typeface="Arial" pitchFamily="34" charset="0"/>
                <a:ea typeface="+mn-ea"/>
                <a:cs typeface="Arial" pitchFamily="34" charset="0"/>
              </a:rPr>
              <a:t>Testing Regex Generalizability and its Implications.</a:t>
            </a:r>
            <a:endParaRPr kumimoji="1" lang="en-US" sz="1200" b="0" i="0" kern="1200" dirty="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b="0" i="0" kern="1200" dirty="0">
                <a:solidFill>
                  <a:schemeClr val="tx1"/>
                </a:solidFill>
                <a:effectLst/>
                <a:latin typeface="Arial" pitchFamily="34" charset="0"/>
                <a:ea typeface="+mn-ea"/>
                <a:cs typeface="Arial" pitchFamily="34" charset="0"/>
              </a:rPr>
              <a:t>This project is about methodology and measurements.</a:t>
            </a:r>
          </a:p>
          <a:p>
            <a:r>
              <a:rPr kumimoji="1" lang="en-US" sz="1200" b="0" i="0" kern="1200" dirty="0">
                <a:solidFill>
                  <a:schemeClr val="tx1"/>
                </a:solidFill>
                <a:effectLst/>
                <a:latin typeface="Arial" pitchFamily="34" charset="0"/>
                <a:ea typeface="+mn-ea"/>
                <a:cs typeface="Arial" pitchFamily="34" charset="0"/>
              </a:rPr>
              <a:t>We don’t describe any (particularly) new techniques or shocking results.</a:t>
            </a:r>
          </a:p>
          <a:p>
            <a:r>
              <a:rPr kumimoji="1" lang="en-US" sz="1200" b="0" i="0" kern="1200" dirty="0">
                <a:solidFill>
                  <a:schemeClr val="tx1"/>
                </a:solidFill>
                <a:effectLst/>
                <a:latin typeface="Arial" pitchFamily="34" charset="0"/>
                <a:ea typeface="+mn-ea"/>
                <a:cs typeface="Arial" pitchFamily="34" charset="0"/>
              </a:rPr>
              <a:t>Instead, we took a step back and rigorously evaluated</a:t>
            </a:r>
          </a:p>
          <a:p>
            <a:pPr marL="228600" indent="-228600">
              <a:buAutoNum type="arabicPeriod"/>
            </a:pPr>
            <a:r>
              <a:rPr kumimoji="1" lang="en-US" sz="1200" b="0" i="0" kern="1200" dirty="0">
                <a:solidFill>
                  <a:schemeClr val="tx1"/>
                </a:solidFill>
                <a:effectLst/>
                <a:latin typeface="Arial" pitchFamily="34" charset="0"/>
                <a:ea typeface="+mn-ea"/>
                <a:cs typeface="Arial" pitchFamily="34" charset="0"/>
              </a:rPr>
              <a:t>First, whether the </a:t>
            </a:r>
            <a:r>
              <a:rPr kumimoji="1" lang="en-US" sz="1200" b="1" i="1" kern="1200" dirty="0">
                <a:solidFill>
                  <a:schemeClr val="tx1"/>
                </a:solidFill>
                <a:effectLst/>
                <a:latin typeface="Arial" pitchFamily="34" charset="0"/>
                <a:ea typeface="+mn-ea"/>
                <a:cs typeface="Arial" pitchFamily="34" charset="0"/>
              </a:rPr>
              <a:t>methodologies</a:t>
            </a:r>
            <a:r>
              <a:rPr kumimoji="1" lang="en-US" sz="1200" b="0" i="0" kern="1200" dirty="0">
                <a:solidFill>
                  <a:schemeClr val="tx1"/>
                </a:solidFill>
                <a:effectLst/>
                <a:latin typeface="Arial" pitchFamily="34" charset="0"/>
                <a:ea typeface="+mn-ea"/>
                <a:cs typeface="Arial" pitchFamily="34" charset="0"/>
              </a:rPr>
              <a:t> followed by different regex researchers are comparable, and</a:t>
            </a:r>
          </a:p>
          <a:p>
            <a:pPr marL="228600" indent="-228600">
              <a:buAutoNum type="arabicPeriod"/>
            </a:pPr>
            <a:r>
              <a:rPr kumimoji="1" lang="en-US" sz="1200" b="0" i="0" kern="1200" dirty="0">
                <a:solidFill>
                  <a:schemeClr val="tx1"/>
                </a:solidFill>
                <a:effectLst/>
                <a:latin typeface="Arial" pitchFamily="34" charset="0"/>
                <a:ea typeface="+mn-ea"/>
                <a:cs typeface="Arial" pitchFamily="34" charset="0"/>
              </a:rPr>
              <a:t>Second, whether their </a:t>
            </a:r>
            <a:r>
              <a:rPr kumimoji="1" lang="en-US" sz="1200" b="1" i="1" kern="1200" dirty="0">
                <a:solidFill>
                  <a:schemeClr val="tx1"/>
                </a:solidFill>
                <a:effectLst/>
                <a:latin typeface="Arial" pitchFamily="34" charset="0"/>
                <a:ea typeface="+mn-ea"/>
                <a:cs typeface="Arial" pitchFamily="34" charset="0"/>
              </a:rPr>
              <a:t>results</a:t>
            </a:r>
            <a:r>
              <a:rPr kumimoji="1" lang="en-US" sz="1200" b="0" i="0" kern="1200" dirty="0">
                <a:solidFill>
                  <a:schemeClr val="tx1"/>
                </a:solidFill>
                <a:effectLst/>
                <a:latin typeface="Arial" pitchFamily="34" charset="0"/>
                <a:ea typeface="+mn-ea"/>
                <a:cs typeface="Arial" pitchFamily="34" charset="0"/>
              </a:rPr>
              <a:t> can be generalized to new places.</a:t>
            </a:r>
          </a:p>
          <a:p>
            <a:pPr marL="228600" indent="-228600">
              <a:buAutoNum type="arabicPeriod"/>
            </a:pPr>
            <a:endParaRPr kumimoji="1" lang="en-US" sz="1200" b="0" i="0" kern="1200" dirty="0">
              <a:solidFill>
                <a:schemeClr val="tx1"/>
              </a:solidFill>
              <a:effectLst/>
              <a:latin typeface="Arial" pitchFamily="34" charset="0"/>
              <a:ea typeface="+mn-ea"/>
              <a:cs typeface="Arial" pitchFamily="34" charset="0"/>
            </a:endParaRPr>
          </a:p>
          <a:p>
            <a:pPr marL="0" indent="0">
              <a:buNone/>
            </a:pPr>
            <a:r>
              <a:rPr kumimoji="1" lang="en-US" sz="1200" b="0" i="0" kern="1200" dirty="0">
                <a:solidFill>
                  <a:schemeClr val="tx1"/>
                </a:solidFill>
                <a:effectLst/>
                <a:latin typeface="Arial" pitchFamily="34" charset="0"/>
                <a:ea typeface="+mn-ea"/>
                <a:cs typeface="Arial" pitchFamily="34" charset="0"/>
              </a:rPr>
              <a:t>I know this isn’t particularly glamorous, but remember, this is how science happens.</a:t>
            </a:r>
          </a:p>
          <a:p>
            <a:pPr marL="0" indent="0">
              <a:buNone/>
            </a:pPr>
            <a:r>
              <a:rPr kumimoji="1" lang="en-US" sz="1200" b="0" i="0" kern="1200" dirty="0">
                <a:solidFill>
                  <a:schemeClr val="tx1"/>
                </a:solidFill>
                <a:effectLst/>
                <a:latin typeface="Arial" pitchFamily="34" charset="0"/>
                <a:ea typeface="+mn-ea"/>
                <a:cs typeface="Arial" pitchFamily="34" charset="0"/>
              </a:rPr>
              <a:t>We explore, we replicate, and we generalize.</a:t>
            </a:r>
          </a:p>
          <a:p>
            <a:pPr marL="0" indent="0">
              <a:buNone/>
            </a:pPr>
            <a:r>
              <a:rPr kumimoji="1" lang="en-US" sz="1200" b="0" i="0" kern="1200" dirty="0">
                <a:solidFill>
                  <a:schemeClr val="tx1"/>
                </a:solidFill>
                <a:effectLst/>
                <a:latin typeface="Arial" pitchFamily="34" charset="0"/>
                <a:ea typeface="+mn-ea"/>
                <a:cs typeface="Arial" pitchFamily="34" charset="0"/>
              </a:rPr>
              <a:t>------------</a:t>
            </a:r>
          </a:p>
          <a:p>
            <a:pPr marL="0" indent="0">
              <a:buNone/>
            </a:pPr>
            <a:endParaRPr kumimoji="1" lang="en-US" sz="1200" b="0" i="0" kern="1200" dirty="0">
              <a:solidFill>
                <a:schemeClr val="tx1"/>
              </a:solidFill>
              <a:effectLst/>
              <a:latin typeface="Arial" pitchFamily="34" charset="0"/>
              <a:ea typeface="+mn-ea"/>
              <a:cs typeface="Arial" pitchFamily="34" charset="0"/>
            </a:endParaRPr>
          </a:p>
          <a:p>
            <a:pPr marL="0" indent="0">
              <a:buNone/>
            </a:pPr>
            <a:r>
              <a:rPr lang="en-US" dirty="0"/>
              <a:t>This talk immediately follows Mischa’s talk on </a:t>
            </a:r>
            <a:r>
              <a:rPr lang="en-US" i="1" dirty="0"/>
              <a:t>Regexes Are Hard</a:t>
            </a:r>
            <a:r>
              <a:rPr lang="en-US" i="0" dirty="0"/>
              <a:t>.</a:t>
            </a:r>
            <a:endParaRPr lang="en-US" dirty="0"/>
          </a:p>
          <a:p>
            <a:endParaRPr lang="en-US" dirty="0"/>
          </a:p>
          <a:p>
            <a:r>
              <a:rPr lang="en-US" dirty="0"/>
              <a:t>20-minute block</a:t>
            </a:r>
          </a:p>
          <a:p>
            <a:pPr marL="171450" indent="-171450">
              <a:buFontTx/>
              <a:buChar char="-"/>
            </a:pPr>
            <a:r>
              <a:rPr lang="en-US" dirty="0"/>
              <a:t>17 talk</a:t>
            </a:r>
          </a:p>
          <a:p>
            <a:pPr marL="171450" indent="-171450">
              <a:buFontTx/>
              <a:buChar char="-"/>
            </a:pPr>
            <a:r>
              <a:rPr lang="en-US" dirty="0"/>
              <a:t>3 Q&amp;A</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a:t>
            </a:fld>
            <a:endParaRPr lang="en-US" altLang="ko-KR"/>
          </a:p>
        </p:txBody>
      </p:sp>
    </p:spTree>
    <p:extLst>
      <p:ext uri="{BB962C8B-B14F-4D97-AF65-F5344CB8AC3E}">
        <p14:creationId xmlns:p14="http://schemas.microsoft.com/office/powerpoint/2010/main" val="396677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the research strategy we followed.</a:t>
            </a:r>
          </a:p>
          <a:p>
            <a:endParaRPr lang="en-US" dirty="0"/>
          </a:p>
          <a:p>
            <a:pPr marL="228600" indent="-228600">
              <a:buAutoNum type="arabicPeriod"/>
            </a:pPr>
            <a:r>
              <a:rPr lang="en-US" dirty="0"/>
              <a:t>First, we formulated two regex generalizability hypotheses based on the methodology and assumptions of prior research</a:t>
            </a:r>
          </a:p>
          <a:p>
            <a:pPr marL="228600" lvl="0" indent="-228600">
              <a:buAutoNum type="arabicPeriod"/>
            </a:pPr>
            <a:r>
              <a:rPr lang="en-US" dirty="0"/>
              <a:t>To test these hypotheses, we needed a way to characterize a regex across several dimensions.</a:t>
            </a:r>
          </a:p>
          <a:p>
            <a:pPr marL="685800" lvl="1" indent="-228600">
              <a:buAutoNum type="arabicPeriod"/>
            </a:pPr>
            <a:r>
              <a:rPr lang="en-US" dirty="0"/>
              <a:t>We combined metrics used in prior studies into eight metrics that characterize a regex across three dimensions.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Then we developed measurement instruments for these metrics.</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Next, we designed experiments to test the generalizability hypotheses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Our findings generally support these hypotheses: prior research is “relatively generalizable”</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One of our hypotheses held in all cases.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The other failed in a few cases.</a:t>
            </a:r>
          </a:p>
          <a:p>
            <a:pPr marL="685800" marR="0" lvl="1"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But remember, our goal is to guide regex tool and engine developers, and both hypotheses held well enough to do that.</a:t>
            </a:r>
          </a:p>
          <a:p>
            <a:pPr marL="228600" lvl="0" indent="-228600">
              <a:buAutoNum type="arabicPeriod"/>
            </a:pPr>
            <a:r>
              <a:rPr lang="en-US" dirty="0"/>
              <a:t>Finally, I’ll talk about the some of the implications of our findings for regex tools and regex engines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10</a:t>
            </a:fld>
            <a:endParaRPr lang="en-US" altLang="ko-KR"/>
          </a:p>
        </p:txBody>
      </p:sp>
    </p:spTree>
    <p:extLst>
      <p:ext uri="{BB962C8B-B14F-4D97-AF65-F5344CB8AC3E}">
        <p14:creationId xmlns:p14="http://schemas.microsoft.com/office/powerpoint/2010/main" val="319948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 Extraction methodology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r>
              <a:rPr lang="en-US" sz="1200" dirty="0">
                <a:latin typeface="Calibri" panose="020F0502020204030204" pitchFamily="34" charset="0"/>
              </a:rPr>
              <a:t>Static analysis and program instrumentation will yield similar regex corpuses.</a:t>
            </a:r>
          </a:p>
          <a:p>
            <a:endParaRPr lang="en-US" dirty="0"/>
          </a:p>
          <a:p>
            <a:r>
              <a:rPr lang="en-US" dirty="0"/>
              <a:t>*H-PL: Programming language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latin typeface="Calibri" panose="020F0502020204030204" pitchFamily="34" charset="0"/>
              </a:rPr>
              <a:t>- </a:t>
            </a:r>
            <a:r>
              <a:rPr lang="en-US" sz="1200" dirty="0">
                <a:latin typeface="Calibri" panose="020F0502020204030204" pitchFamily="34" charset="0"/>
              </a:rPr>
              <a:t>Regexes from different programming languages will be similar.</a:t>
            </a:r>
          </a:p>
          <a:p>
            <a:endParaRPr lang="en-US" dirty="0"/>
          </a:p>
          <a:p>
            <a:r>
              <a:rPr lang="en-US" dirty="0"/>
              <a:t>*These are fairly natural hypotheses.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For extraction methodology…If you look at source code, you'll see that most regexes are declared inline, where either static analysis or program instrumentation can find them.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For programming language… Using regexes ourselves, reading textbooks, and looking at Stack Overflow posts: it seems natural that the kinds of problems people solve with regexes won't seem too much -- they are STRING OPERATIONS, which are fairly general. So we would expect the regexes to look similar across programming languages.</a:t>
            </a:r>
          </a:p>
          <a:p>
            <a:endParaRPr lang="en-US" dirty="0"/>
          </a:p>
          <a:p>
            <a:r>
              <a:rPr lang="en-US" dirty="0"/>
              <a:t>If both of these hypotheses hold, researchers can generalize results from one extraction methodology in one programming language to all programming languages – that would be great!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either fails, we will need to be more cautious in generalizing our findings.</a:t>
            </a:r>
          </a:p>
          <a:p>
            <a:endParaRPr lang="en-US" dirty="0"/>
          </a:p>
          <a:p>
            <a:r>
              <a:rPr lang="en-US" dirty="0"/>
              <a:t>Either way, with these hypotheses tested we can move on from the task of laying an empirical regex foundation to the more practical tasks of building tools and regex engines to help developers.</a:t>
            </a:r>
          </a:p>
          <a:p>
            <a:endParaRPr lang="en-US" dirty="0"/>
          </a:p>
          <a:p>
            <a:r>
              <a:rPr lang="en-US" dirty="0"/>
              <a:t>-----</a:t>
            </a:r>
          </a:p>
          <a:p>
            <a:endParaRPr lang="en-US" dirty="0"/>
          </a:p>
          <a:p>
            <a:r>
              <a:rPr lang="en-US" dirty="0"/>
              <a:t> It's uncommon to see regexes defined in unreachable code (where PI couldn't find them) or in external files (where static analysis couldn't find them).</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11</a:t>
            </a:fld>
            <a:endParaRPr lang="en-US" altLang="ko-KR"/>
          </a:p>
        </p:txBody>
      </p:sp>
    </p:spTree>
    <p:extLst>
      <p:ext uri="{BB962C8B-B14F-4D97-AF65-F5344CB8AC3E}">
        <p14:creationId xmlns:p14="http://schemas.microsoft.com/office/powerpoint/2010/main" val="417778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eight metrics across three dimensions:</a:t>
            </a:r>
          </a:p>
          <a:p>
            <a:r>
              <a:rPr lang="en-US" dirty="0"/>
              <a:t>*the representation of the regex</a:t>
            </a:r>
          </a:p>
          <a:p>
            <a:r>
              <a:rPr lang="en-US" dirty="0"/>
              <a:t>*the size of the string language it describes</a:t>
            </a:r>
          </a:p>
          <a:p>
            <a:r>
              <a:rPr lang="en-US" dirty="0"/>
              <a:t>*the complexity of evaluating it in typical regex engines</a:t>
            </a:r>
          </a:p>
          <a:p>
            <a:endParaRPr lang="en-US" dirty="0"/>
          </a:p>
          <a:p>
            <a:r>
              <a:rPr lang="en-US" dirty="0"/>
              <a:t>We based these metrics on those used in prior research.</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12</a:t>
            </a:fld>
            <a:endParaRPr lang="en-US" altLang="ko-KR"/>
          </a:p>
        </p:txBody>
      </p:sp>
    </p:spTree>
    <p:extLst>
      <p:ext uri="{BB962C8B-B14F-4D97-AF65-F5344CB8AC3E}">
        <p14:creationId xmlns:p14="http://schemas.microsoft.com/office/powerpoint/2010/main" val="12731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t>First we extract regexes, then measure them, then test hypotheses.</a:t>
            </a:r>
          </a:p>
          <a:p>
            <a:endParaRPr lang="en-US" b="1" i="1" u="sng" dirty="0"/>
          </a:p>
          <a:p>
            <a:r>
              <a:rPr lang="en-US" b="1" i="1" u="sng" dirty="0"/>
              <a:t>*H-EM:</a:t>
            </a:r>
          </a:p>
          <a:p>
            <a:r>
              <a:rPr lang="en-US" b="1" dirty="0"/>
              <a:t>Static analysis</a:t>
            </a:r>
            <a:r>
              <a:rPr lang="en-US" dirty="0"/>
              <a:t>: standard tools for each programming language</a:t>
            </a:r>
          </a:p>
          <a:p>
            <a:pPr marL="171450" indent="-171450">
              <a:buFontTx/>
              <a:buChar char="-"/>
            </a:pPr>
            <a:r>
              <a:rPr lang="en-US" dirty="0"/>
              <a:t>e.g. </a:t>
            </a:r>
            <a:r>
              <a:rPr lang="en-US" dirty="0" err="1"/>
              <a:t>JavaParser</a:t>
            </a:r>
            <a:r>
              <a:rPr lang="en-US" dirty="0"/>
              <a:t> framework for Java, </a:t>
            </a:r>
            <a:r>
              <a:rPr lang="en-US" dirty="0" err="1"/>
              <a:t>ast</a:t>
            </a:r>
            <a:r>
              <a:rPr lang="en-US" dirty="0"/>
              <a:t>/</a:t>
            </a:r>
            <a:r>
              <a:rPr lang="en-US" dirty="0" err="1"/>
              <a:t>astor</a:t>
            </a:r>
            <a:r>
              <a:rPr lang="en-US" dirty="0"/>
              <a:t> for Python</a:t>
            </a:r>
          </a:p>
          <a:p>
            <a:pPr marL="0" indent="0">
              <a:buFontTx/>
              <a:buNone/>
            </a:pPr>
            <a:endParaRPr lang="en-US" dirty="0"/>
          </a:p>
          <a:p>
            <a:pPr marL="0" indent="0">
              <a:buFontTx/>
              <a:buNone/>
            </a:pPr>
            <a:r>
              <a:rPr lang="en-US" b="1" dirty="0"/>
              <a:t>Program instrumentation</a:t>
            </a:r>
            <a:r>
              <a:rPr lang="en-US" b="0" dirty="0"/>
              <a:t>:</a:t>
            </a:r>
          </a:p>
          <a:p>
            <a:pPr marL="171450" indent="-171450">
              <a:buFont typeface="Arial" panose="020B0604020202020204" pitchFamily="34" charset="0"/>
              <a:buChar char="•"/>
            </a:pPr>
            <a:r>
              <a:rPr lang="en-US" b="0" dirty="0"/>
              <a:t>Same tools to instrument the code</a:t>
            </a:r>
          </a:p>
          <a:p>
            <a:pPr marL="171450" indent="-171450">
              <a:buFont typeface="Arial" panose="020B0604020202020204" pitchFamily="34" charset="0"/>
              <a:buChar char="•"/>
            </a:pPr>
            <a:r>
              <a:rPr lang="en-US" b="0" dirty="0"/>
              <a:t>Then we had to build and run as many of the 75K projects as we could</a:t>
            </a:r>
          </a:p>
          <a:p>
            <a:pPr marL="457200" lvl="1" indent="0">
              <a:buFont typeface="Arial" panose="020B0604020202020204" pitchFamily="34" charset="0"/>
              <a:buNone/>
            </a:pPr>
            <a:endParaRPr lang="en-US" b="0" dirty="0"/>
          </a:p>
          <a:p>
            <a:pPr marL="0" lvl="0" indent="0">
              <a:buFont typeface="Arial" panose="020B0604020202020204" pitchFamily="34" charset="0"/>
              <a:buNone/>
            </a:pPr>
            <a:r>
              <a:rPr lang="en-US" b="1" dirty="0"/>
              <a:t>Overall</a:t>
            </a:r>
          </a:p>
          <a:p>
            <a:pPr marL="171450" lvl="0" indent="-171450">
              <a:buFontTx/>
              <a:buChar char="-"/>
            </a:pPr>
            <a:r>
              <a:rPr lang="en-US" b="0" dirty="0"/>
              <a:t>We obtained regexes from about 40% of projects statically,</a:t>
            </a:r>
          </a:p>
          <a:p>
            <a:pPr marL="171450" lvl="0" indent="-171450">
              <a:buFontTx/>
              <a:buChar char="-"/>
            </a:pPr>
            <a:r>
              <a:rPr lang="en-US" b="0" dirty="0"/>
              <a:t>and about 15% of projects using program instrumentation.</a:t>
            </a:r>
            <a:endParaRPr lang="en-US" b="1" dirty="0"/>
          </a:p>
          <a:p>
            <a:endParaRPr lang="en-US" dirty="0"/>
          </a:p>
          <a:p>
            <a:r>
              <a:rPr lang="en-US" b="1" i="1" u="sng" dirty="0"/>
              <a:t>*H-PL</a:t>
            </a:r>
          </a:p>
          <a:p>
            <a:r>
              <a:rPr lang="en-US" dirty="0"/>
              <a:t>Because H-EM didn’t find any difference, we re-used the 8-language corpus from our prior work.</a:t>
            </a:r>
          </a:p>
          <a:p>
            <a:endParaRPr lang="en-US" dirty="0"/>
          </a:p>
          <a:p>
            <a:r>
              <a:rPr lang="en-US" dirty="0"/>
              <a:t>------</a:t>
            </a:r>
          </a:p>
          <a:p>
            <a:pPr marL="628650" lvl="1" indent="-171450">
              <a:buFont typeface="Arial" panose="020B0604020202020204" pitchFamily="34" charset="0"/>
              <a:buChar char="•"/>
            </a:pPr>
            <a:r>
              <a:rPr lang="en-US" b="0" dirty="0"/>
              <a:t>JavaScript: </a:t>
            </a:r>
            <a:r>
              <a:rPr lang="en-US" b="0" dirty="0" err="1"/>
              <a:t>npm</a:t>
            </a:r>
            <a:endParaRPr lang="en-US" b="0" dirty="0"/>
          </a:p>
          <a:p>
            <a:pPr marL="628650" lvl="1" indent="-171450">
              <a:buFont typeface="Arial" panose="020B0604020202020204" pitchFamily="34" charset="0"/>
              <a:buChar char="•"/>
            </a:pPr>
            <a:r>
              <a:rPr lang="en-US" b="0" dirty="0"/>
              <a:t>Java: Maven and Gradle, including all versions of Android</a:t>
            </a:r>
          </a:p>
          <a:p>
            <a:pPr marL="628650" lvl="1" indent="-171450">
              <a:buFont typeface="Arial" panose="020B0604020202020204" pitchFamily="34" charset="0"/>
              <a:buChar char="•"/>
            </a:pPr>
            <a:r>
              <a:rPr lang="en-US" b="0" dirty="0"/>
              <a:t>Python: Less standardization. 5 popular build systems</a:t>
            </a:r>
          </a:p>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13</a:t>
            </a:fld>
            <a:endParaRPr lang="en-US" altLang="ko-KR"/>
          </a:p>
        </p:txBody>
      </p:sp>
    </p:spTree>
    <p:extLst>
      <p:ext uri="{BB962C8B-B14F-4D97-AF65-F5344CB8AC3E}">
        <p14:creationId xmlns:p14="http://schemas.microsoft.com/office/powerpoint/2010/main" val="4086832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The distributions of our metrics are not normal, nor were the variances homogeneous.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So we used a non-parametric test: the Kruskal-Wallis test.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sz="1200" kern="1200" dirty="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sz="1200" kern="1200" dirty="0">
              <a:solidFill>
                <a:schemeClr val="tx1"/>
              </a:solidFill>
              <a:effectLst/>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https://en.wikipedia.org/wiki/Kruskal%E2%80%93Wallis_one-way_analysis_of_variance</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34" charset="0"/>
                <a:ea typeface="+mn-ea"/>
                <a:cs typeface="Arial" pitchFamily="34" charset="0"/>
              </a:rPr>
              <a:t>So, after performing the Kruskal-Wallis hypothesis test, we calculated effect sizes for pairwise differences between groups. Because the distributions of regex characteristics do not meet the conditions assumed by parametric statistical tests, we applied a nonparametric difference effect size measurement </a:t>
            </a:r>
            <a:r>
              <a:rPr kumimoji="1" lang="en-US" sz="1200" kern="1200" dirty="0" err="1">
                <a:solidFill>
                  <a:schemeClr val="tx1"/>
                </a:solidFill>
                <a:effectLst/>
                <a:latin typeface="Arial" pitchFamily="34" charset="0"/>
                <a:ea typeface="+mn-ea"/>
                <a:cs typeface="Arial" pitchFamily="34" charset="0"/>
              </a:rPr>
              <a:t>dr</a:t>
            </a:r>
            <a:r>
              <a:rPr kumimoji="1" lang="en-US" sz="1200" kern="1200" dirty="0">
                <a:solidFill>
                  <a:schemeClr val="tx1"/>
                </a:solidFill>
                <a:effectLst/>
                <a:latin typeface="Arial" pitchFamily="34" charset="0"/>
                <a:ea typeface="+mn-ea"/>
                <a:cs typeface="Arial" pitchFamily="34" charset="0"/>
              </a:rPr>
              <a:t> derived from the commonly used Cohen’s d [67]. The </a:t>
            </a:r>
            <a:r>
              <a:rPr kumimoji="1" lang="en-US" sz="1200" kern="1200" dirty="0" err="1">
                <a:solidFill>
                  <a:schemeClr val="tx1"/>
                </a:solidFill>
                <a:effectLst/>
                <a:latin typeface="Arial" pitchFamily="34" charset="0"/>
                <a:ea typeface="+mn-ea"/>
                <a:cs typeface="Arial" pitchFamily="34" charset="0"/>
              </a:rPr>
              <a:t>dr</a:t>
            </a:r>
            <a:r>
              <a:rPr kumimoji="1" lang="en-US" sz="1200" kern="1200" dirty="0">
                <a:solidFill>
                  <a:schemeClr val="tx1"/>
                </a:solidFill>
                <a:effectLst/>
                <a:latin typeface="Arial" pitchFamily="34" charset="0"/>
                <a:ea typeface="+mn-ea"/>
                <a:cs typeface="Arial" pitchFamily="34" charset="0"/>
              </a:rPr>
              <a:t> measure is a scaled robust estimator of Cohen’s d proposed by </a:t>
            </a:r>
            <a:r>
              <a:rPr kumimoji="1" lang="en-US" sz="1200" kern="1200" dirty="0" err="1">
                <a:solidFill>
                  <a:schemeClr val="tx1"/>
                </a:solidFill>
                <a:effectLst/>
                <a:latin typeface="Arial" pitchFamily="34" charset="0"/>
                <a:ea typeface="+mn-ea"/>
                <a:cs typeface="Arial" pitchFamily="34" charset="0"/>
              </a:rPr>
              <a:t>Algina</a:t>
            </a:r>
            <a:r>
              <a:rPr kumimoji="1" lang="en-US" sz="1200" kern="1200" dirty="0">
                <a:solidFill>
                  <a:schemeClr val="tx1"/>
                </a:solidFill>
                <a:effectLst/>
                <a:latin typeface="Arial" pitchFamily="34" charset="0"/>
                <a:ea typeface="+mn-ea"/>
                <a:cs typeface="Arial" pitchFamily="34" charset="0"/>
              </a:rPr>
              <a:t> et al. [68], and shown to be robust to non-normal and non-homogeneous data [69]. It takes on scaled values indicating the size of the difference between two samples, ranging from 0 (no difference) to 1 (large difference).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14</a:t>
            </a:fld>
            <a:endParaRPr lang="en-US" altLang="ko-KR"/>
          </a:p>
        </p:txBody>
      </p:sp>
    </p:spTree>
    <p:extLst>
      <p:ext uri="{BB962C8B-B14F-4D97-AF65-F5344CB8AC3E}">
        <p14:creationId xmlns:p14="http://schemas.microsoft.com/office/powerpoint/2010/main" val="548611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latin typeface="Calibri" panose="020F0502020204030204" pitchFamily="34" charset="0"/>
              </a:rPr>
              <a:t>We found minimal evidence to reject H-EM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rPr>
              <a:t>Hypothesis tests failed because N is large in our dataset - we had a lot of statistical power.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rPr>
              <a:t>But when we measured the effect sizes, we found only a small to negligible effect for each metric.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Some evidence to reject H-PL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rPr>
              <a:t>Here the hypothesis tests failed as well.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rPr>
              <a:t>Measuring the effect sizes, for half of the features there was a medium or large effect size in </a:t>
            </a:r>
            <a:r>
              <a:rPr lang="en-US" sz="1200" dirty="0" err="1">
                <a:latin typeface="Calibri" panose="020F0502020204030204" pitchFamily="34" charset="0"/>
              </a:rPr>
              <a:t>perl</a:t>
            </a:r>
            <a:r>
              <a:rPr lang="en-US" sz="1200" dirty="0">
                <a:latin typeface="Calibri" panose="020F0502020204030204" pitchFamily="34" charset="0"/>
              </a:rPr>
              <a:t>, </a:t>
            </a:r>
            <a:r>
              <a:rPr lang="en-US" sz="1200" dirty="0" err="1">
                <a:latin typeface="Calibri" panose="020F0502020204030204" pitchFamily="34" charset="0"/>
              </a:rPr>
              <a:t>javascript</a:t>
            </a:r>
            <a:r>
              <a:rPr lang="en-US" sz="1200" dirty="0">
                <a:latin typeface="Calibri" panose="020F0502020204030204" pitchFamily="34" charset="0"/>
              </a:rPr>
              <a:t>, and ruby.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*Although there are differences between some treatments,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think that the </a:t>
            </a:r>
            <a:r>
              <a:rPr lang="en-US" b="1" dirty="0"/>
              <a:t>trends</a:t>
            </a:r>
            <a:r>
              <a:rPr lang="en-US" b="0" dirty="0"/>
              <a:t> for each metric are consistent to be useful for tool builders and engine developers.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Next we’ll look at one visualization for each hypothesis.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15</a:t>
            </a:fld>
            <a:endParaRPr lang="en-US" altLang="ko-KR"/>
          </a:p>
        </p:txBody>
      </p:sp>
    </p:spTree>
    <p:extLst>
      <p:ext uri="{BB962C8B-B14F-4D97-AF65-F5344CB8AC3E}">
        <p14:creationId xmlns:p14="http://schemas.microsoft.com/office/powerpoint/2010/main" val="305343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found minimal evidence to reject the Extraction Methodology hypothesis.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 share one representative finding.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This chart shows the distributions of regex length by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  programming language (x axis) and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  extraction methodology (blue static, orange instrumentation)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The whiskers are 10/90, outliers not shown.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*For this hypothesis, we’re comparing the pairs within each programming language.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*Our hypothesis tests reported a significant difference in medians, but </a:t>
            </a:r>
            <a:r>
              <a:rPr lang="en-US" sz="1200" dirty="0">
                <a:latin typeface="Calibri" panose="020F0502020204030204" pitchFamily="34" charset="0"/>
              </a:rPr>
              <a:t>the effect sizes are negligible here. Note how close together the medians 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This is a representative figure; the other 7 metrics have similar properties.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This means we could find no </a:t>
            </a:r>
            <a:r>
              <a:rPr lang="en-US" sz="1200" i="1" dirty="0"/>
              <a:t>practical</a:t>
            </a:r>
            <a:r>
              <a:rPr lang="en-US" sz="1200" dirty="0"/>
              <a:t> difference between the samples obtained using the two extraction methodologies.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ym typeface="Wingdings" pitchFamily="2" charset="2"/>
              </a:rPr>
              <a:t> We interpret this to mean that in terms of the regexes themselves, the extraction methodology you use does not matter. That’s good news – static analysis is a lot less work.</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Intersection: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About 50% of prog. instr. also found using static analysis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20K unique to prog </a:t>
            </a:r>
            <a:r>
              <a:rPr lang="en-US" sz="1200" dirty="0" err="1"/>
              <a:t>instr</a:t>
            </a:r>
            <a:r>
              <a:rPr lang="en-US" sz="1200" dirty="0"/>
              <a:t>, 20K overlap</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16</a:t>
            </a:fld>
            <a:endParaRPr lang="en-US" altLang="ko-KR"/>
          </a:p>
        </p:txBody>
      </p:sp>
    </p:spTree>
    <p:extLst>
      <p:ext uri="{BB962C8B-B14F-4D97-AF65-F5344CB8AC3E}">
        <p14:creationId xmlns:p14="http://schemas.microsoft.com/office/powerpoint/2010/main" val="192733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some evidence to reject the Programming Languages hypothesis.</a:t>
            </a:r>
          </a:p>
          <a:p>
            <a:r>
              <a:rPr lang="en-US" dirty="0"/>
              <a:t>For some metrics, a few languages were outliers.</a:t>
            </a:r>
          </a:p>
          <a:p>
            <a:r>
              <a:rPr lang="en-US" dirty="0"/>
              <a:t>I’ll share one finding.</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This chart again shows the distributions of regex length, by programming language (x axis)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*For this hypothesis, we’re comparing across programming languages.</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this case, between most pairs of languages there was no difference.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Perl regexes tend to be shorter than those used in Go, Rust (medium effect size).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3 of the other 7 metrics had significant differences.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See paper for details.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17</a:t>
            </a:fld>
            <a:endParaRPr lang="en-US" altLang="ko-KR"/>
          </a:p>
        </p:txBody>
      </p:sp>
    </p:spTree>
    <p:extLst>
      <p:ext uri="{BB962C8B-B14F-4D97-AF65-F5344CB8AC3E}">
        <p14:creationId xmlns:p14="http://schemas.microsoft.com/office/powerpoint/2010/main" val="3849337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I'll close by talking about a few implications of our findings.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scientists, we’ve shown that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The extraction methodology used to build a corpus doesn’t have a measurable effect on its contents, but</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US" dirty="0"/>
              <a:t>There are some measurable differences between regexes in different programming languages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you should take this into consideration when designing your experiments.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a:t>
            </a:r>
            <a:r>
              <a:rPr lang="en-US" b="0" i="0" dirty="0"/>
              <a:t>here are some of the implications of our measurements for regex tool builders and engine developers.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18</a:t>
            </a:fld>
            <a:endParaRPr lang="en-US" altLang="ko-KR"/>
          </a:p>
        </p:txBody>
      </p:sp>
    </p:spTree>
    <p:extLst>
      <p:ext uri="{BB962C8B-B14F-4D97-AF65-F5344CB8AC3E}">
        <p14:creationId xmlns:p14="http://schemas.microsoft.com/office/powerpoint/2010/main" val="2637951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first.</a:t>
            </a:r>
          </a:p>
          <a:p>
            <a:endParaRPr lang="en-US" dirty="0"/>
          </a:p>
          <a:p>
            <a:r>
              <a:rPr lang="en-US" dirty="0"/>
              <a:t>*Developers told Mischa that re-use candidates are hard to find.</a:t>
            </a:r>
          </a:p>
          <a:p>
            <a:r>
              <a:rPr lang="en-US" dirty="0"/>
              <a:t>, and suggested that using quality metrics to build a regex re-use database might be a solution.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Mischa, I have good news: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 are halfway to the metric-based ranking system developers asked for.</a:t>
            </a:r>
          </a:p>
          <a:p>
            <a:endParaRPr lang="en-US" dirty="0"/>
          </a:p>
          <a:p>
            <a:r>
              <a:rPr lang="en-US" dirty="0"/>
              <a:t>We have identified eight possible quality metrics, and our instruments can be used to measure new metrics as needed.</a:t>
            </a:r>
          </a:p>
          <a:p>
            <a:endParaRPr lang="en-US" dirty="0"/>
          </a:p>
          <a:p>
            <a:pPr marL="0" indent="0">
              <a:buFontTx/>
              <a:buNone/>
            </a:pPr>
            <a:r>
              <a:rPr lang="en-US" dirty="0"/>
              <a:t>*Developers told Mischa that generating inputs is hard.</a:t>
            </a:r>
          </a:p>
          <a:p>
            <a:pPr marL="0" indent="0">
              <a:buFontTx/>
              <a:buNone/>
            </a:pPr>
            <a:endParaRPr lang="en-US" dirty="0"/>
          </a:p>
          <a:p>
            <a:pPr marL="0" indent="0">
              <a:buFontTx/>
              <a:buNone/>
            </a:pPr>
            <a:r>
              <a:rPr lang="en-US" dirty="0"/>
              <a:t>I have good news for them too.</a:t>
            </a:r>
          </a:p>
          <a:p>
            <a:pPr marL="0" indent="0">
              <a:buFontTx/>
              <a:buNone/>
            </a:pPr>
            <a:endParaRPr lang="en-US" dirty="0"/>
          </a:p>
          <a:p>
            <a:pPr marL="0" indent="0">
              <a:buFontTx/>
              <a:buNone/>
            </a:pPr>
            <a:r>
              <a:rPr lang="en-US" dirty="0"/>
              <a:t>*One of our metrics was about the number of inputs needed to characterize a regex.</a:t>
            </a:r>
          </a:p>
          <a:p>
            <a:pPr marL="0" indent="0">
              <a:buFontTx/>
              <a:buNone/>
            </a:pPr>
            <a:r>
              <a:rPr kumimoji="1" lang="en-US" sz="1200" kern="1200" dirty="0">
                <a:solidFill>
                  <a:schemeClr val="tx1"/>
                </a:solidFill>
                <a:effectLst/>
                <a:latin typeface="Arial" pitchFamily="34" charset="0"/>
                <a:ea typeface="+mn-ea"/>
                <a:cs typeface="Arial" pitchFamily="34" charset="0"/>
              </a:rPr>
              <a:t>MOST of our regexes can be automatically characterized by just 10 strings.</a:t>
            </a:r>
          </a:p>
          <a:p>
            <a:pPr marL="0" indent="0">
              <a:buFontTx/>
              <a:buNone/>
            </a:pPr>
            <a:endParaRPr kumimoji="1" lang="en-US" sz="1200" kern="1200" dirty="0">
              <a:solidFill>
                <a:schemeClr val="tx1"/>
              </a:solidFill>
              <a:effectLst/>
              <a:latin typeface="Arial" pitchFamily="34" charset="0"/>
              <a:ea typeface="+mn-ea"/>
              <a:cs typeface="Arial" pitchFamily="34" charset="0"/>
            </a:endParaRPr>
          </a:p>
          <a:p>
            <a:pPr marL="0" indent="0">
              <a:buFontTx/>
              <a:buNone/>
            </a:pPr>
            <a:r>
              <a:rPr kumimoji="1" lang="en-US" sz="1200" kern="1200" dirty="0">
                <a:solidFill>
                  <a:schemeClr val="tx1"/>
                </a:solidFill>
                <a:effectLst/>
                <a:latin typeface="Arial" pitchFamily="34" charset="0"/>
                <a:ea typeface="+mn-ea"/>
                <a:cs typeface="Arial" pitchFamily="34" charset="0"/>
              </a:rPr>
              <a:t>These and other observations in our paper hint at promising areas of future research.</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19</a:t>
            </a:fld>
            <a:endParaRPr lang="en-US" altLang="ko-KR"/>
          </a:p>
        </p:txBody>
      </p:sp>
    </p:spTree>
    <p:extLst>
      <p:ext uri="{BB962C8B-B14F-4D97-AF65-F5344CB8AC3E}">
        <p14:creationId xmlns:p14="http://schemas.microsoft.com/office/powerpoint/2010/main" val="128218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Louis just said, software engineers told us that </a:t>
            </a:r>
            <a:r>
              <a:rPr lang="en-US" i="1" dirty="0"/>
              <a:t>Regexes Are Hard</a:t>
            </a:r>
            <a:endParaRPr lang="en-US" i="0" dirty="0"/>
          </a:p>
          <a:p>
            <a:endParaRPr lang="en-US" i="0" dirty="0"/>
          </a:p>
          <a:p>
            <a:r>
              <a:rPr lang="en-US" i="0" dirty="0"/>
              <a:t>*Now, we’d love to help with better tools and regex engines.</a:t>
            </a:r>
          </a:p>
          <a:p>
            <a:r>
              <a:rPr lang="en-US" i="0" dirty="0"/>
              <a:t>In the past few years, we and others have begun exploring this space.</a:t>
            </a:r>
          </a:p>
          <a:p>
            <a:endParaRPr lang="en-US" i="0" dirty="0"/>
          </a:p>
          <a:p>
            <a:r>
              <a:rPr lang="en-US" i="0" dirty="0"/>
              <a:t>But we want to make sure that the support we offer actually helps </a:t>
            </a:r>
            <a:r>
              <a:rPr lang="en-US" i="1" dirty="0"/>
              <a:t>real</a:t>
            </a:r>
            <a:r>
              <a:rPr lang="en-US" i="0" dirty="0"/>
              <a:t> software engineers with their </a:t>
            </a:r>
            <a:r>
              <a:rPr lang="en-US" i="1" dirty="0"/>
              <a:t>real</a:t>
            </a:r>
            <a:r>
              <a:rPr lang="en-US" i="0" dirty="0"/>
              <a:t> regexes.</a:t>
            </a:r>
          </a:p>
          <a:p>
            <a:endParaRPr lang="en-US" i="0" dirty="0"/>
          </a:p>
          <a:p>
            <a:r>
              <a:rPr lang="en-US" i="0" dirty="0"/>
              <a:t>*This raises the question: </a:t>
            </a:r>
            <a:r>
              <a:rPr lang="en-US" i="1" dirty="0"/>
              <a:t>What do real regexes look like, anyway?</a:t>
            </a:r>
            <a:endParaRPr lang="en-US" dirty="0"/>
          </a:p>
          <a:p>
            <a:endParaRPr lang="en-US" dirty="0"/>
          </a:p>
          <a:p>
            <a:pPr marL="0" indent="0">
              <a:buNone/>
            </a:pPr>
            <a:r>
              <a:rPr lang="en-US" dirty="0"/>
              <a:t>If we can confidently say what typical regexes look like, then the community can develop tools and regex engines to support them.</a:t>
            </a:r>
          </a:p>
          <a:p>
            <a:pPr marL="0" indent="0">
              <a:buNone/>
            </a:pPr>
            <a:r>
              <a:rPr lang="en-US" dirty="0"/>
              <a:t>For example:</a:t>
            </a:r>
          </a:p>
          <a:p>
            <a:pPr marL="171450" indent="-171450">
              <a:buFontTx/>
              <a:buChar char="-"/>
            </a:pPr>
            <a:r>
              <a:rPr lang="en-US" dirty="0"/>
              <a:t>Tool developers could target support for the most common features first, and</a:t>
            </a:r>
          </a:p>
          <a:p>
            <a:pPr marL="171450" indent="-171450">
              <a:buFontTx/>
              <a:buChar char="-"/>
            </a:pPr>
            <a:r>
              <a:rPr lang="en-US" dirty="0"/>
              <a:t>Regex engine developers could optimize for common regexes</a:t>
            </a:r>
          </a:p>
          <a:p>
            <a:endParaRPr lang="en-US" dirty="0"/>
          </a:p>
          <a:p>
            <a:r>
              <a:rPr lang="en-US" dirty="0"/>
              <a:t>We consulted the literature to determine the characteristics of regexes as they are used in practice.</a:t>
            </a:r>
          </a:p>
          <a:p>
            <a:r>
              <a:rPr lang="en-US" dirty="0"/>
              <a:t>We realized that:</a:t>
            </a:r>
          </a:p>
          <a:p>
            <a:pPr marL="171450" indent="-171450">
              <a:buFontTx/>
              <a:buChar char="-"/>
            </a:pPr>
            <a:r>
              <a:rPr lang="en-US" dirty="0"/>
              <a:t>Although empirical researchers have taught us </a:t>
            </a:r>
            <a:r>
              <a:rPr lang="en-US" i="1" dirty="0"/>
              <a:t>something</a:t>
            </a:r>
            <a:r>
              <a:rPr lang="en-US" i="0" dirty="0"/>
              <a:t> about real regexes…</a:t>
            </a:r>
          </a:p>
          <a:p>
            <a:pPr marL="171450" indent="-171450">
              <a:buFontTx/>
              <a:buChar char="-"/>
            </a:pPr>
            <a:r>
              <a:rPr lang="en-US" dirty="0"/>
              <a:t>their experiments have been limited</a:t>
            </a:r>
          </a:p>
          <a:p>
            <a:pPr marL="0" lvl="0" indent="0">
              <a:buNone/>
            </a:pPr>
            <a:endParaRPr lang="en-US" dirty="0"/>
          </a:p>
          <a:p>
            <a:pPr marL="0" lvl="0" indent="0">
              <a:buNone/>
            </a:pPr>
            <a:r>
              <a:rPr lang="en-US" dirty="0"/>
              <a:t>To be confident about what typical regexes look like,</a:t>
            </a:r>
          </a:p>
          <a:p>
            <a:pPr marL="0" lvl="0" indent="0">
              <a:buNone/>
            </a:pPr>
            <a:r>
              <a:rPr lang="en-US" dirty="0"/>
              <a:t>we need to know whether previous regex research </a:t>
            </a:r>
            <a:r>
              <a:rPr lang="en-US" b="1" dirty="0"/>
              <a:t>generalizes</a:t>
            </a:r>
            <a:r>
              <a:rPr lang="en-US" dirty="0"/>
              <a:t>.</a:t>
            </a:r>
          </a:p>
          <a:p>
            <a:pPr marL="171450" lvl="0" indent="-171450">
              <a:buFontTx/>
              <a:buChar char="-"/>
            </a:pPr>
            <a:r>
              <a:rPr lang="en-US" dirty="0"/>
              <a:t>First, do prior findings generalize to regexes in other software?</a:t>
            </a:r>
          </a:p>
          <a:p>
            <a:pPr marL="171450" lvl="0" indent="-171450">
              <a:buFontTx/>
              <a:buChar char="-"/>
            </a:pPr>
            <a:r>
              <a:rPr lang="en-US" dirty="0"/>
              <a:t>Second, do prior findings generalize to regexes in other programming languages?</a:t>
            </a:r>
          </a:p>
          <a:p>
            <a:pPr marL="171450" lvl="0" indent="-171450">
              <a:buFontTx/>
              <a:buChar char="-"/>
            </a:pPr>
            <a:endParaRPr lang="en-US" dirty="0"/>
          </a:p>
          <a:p>
            <a:pPr marL="0" lvl="0" indent="0">
              <a:buNone/>
            </a:pPr>
            <a:r>
              <a:rPr lang="en-US" dirty="0"/>
              <a:t>Hence the title of our paper: “Testing Regex Generalizability”</a:t>
            </a:r>
          </a:p>
          <a:p>
            <a:pPr marL="0" lvl="0" indent="0">
              <a:buNone/>
            </a:pPr>
            <a:endParaRPr lang="en-US" dirty="0"/>
          </a:p>
          <a:p>
            <a:pPr marL="0" lvl="0" indent="0">
              <a:buNone/>
            </a:pPr>
            <a:r>
              <a:rPr lang="en-US" dirty="0"/>
              <a:t>---</a:t>
            </a:r>
          </a:p>
          <a:p>
            <a:pPr marL="0" lvl="0" indent="0">
              <a:buNone/>
            </a:pPr>
            <a:r>
              <a:rPr lang="en-US" dirty="0"/>
              <a:t>*Consider visual about the stuff I'm talking about</a:t>
            </a:r>
          </a:p>
          <a:p>
            <a:pPr marL="0" lvl="0" indent="0">
              <a:buNone/>
            </a:pPr>
            <a:r>
              <a:rPr lang="en-US" dirty="0"/>
              <a:t>*Took too long!</a:t>
            </a:r>
          </a:p>
          <a:p>
            <a:pPr marL="0" lvl="0" indent="0">
              <a:buNone/>
            </a:pPr>
            <a:r>
              <a:rPr lang="en-US" dirty="0"/>
              <a:t>*Revisit "How does this work help them?" at the end -- the takeaways for tool and engine </a:t>
            </a:r>
            <a:r>
              <a:rPr lang="en-US" dirty="0" err="1"/>
              <a:t>devs</a:t>
            </a:r>
            <a:r>
              <a:rPr lang="en-US" dirty="0"/>
              <a:t>.</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a:t>
            </a:fld>
            <a:endParaRPr lang="en-US" altLang="ko-KR"/>
          </a:p>
        </p:txBody>
      </p:sp>
    </p:spTree>
    <p:extLst>
      <p:ext uri="{BB962C8B-B14F-4D97-AF65-F5344CB8AC3E}">
        <p14:creationId xmlns:p14="http://schemas.microsoft.com/office/powerpoint/2010/main" val="219816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Now for regex engines.</a:t>
            </a:r>
          </a:p>
          <a:p>
            <a:pPr marL="0" indent="0">
              <a:buFontTx/>
              <a:buNone/>
            </a:pPr>
            <a:endParaRPr lang="en-US" dirty="0"/>
          </a:p>
          <a:p>
            <a:pPr marL="0" indent="0">
              <a:buFontTx/>
              <a:buNone/>
            </a:pPr>
            <a:r>
              <a:rPr lang="en-US" dirty="0"/>
              <a:t>We urge regex engine developers to address the REDOS security problem.</a:t>
            </a:r>
          </a:p>
          <a:p>
            <a:pPr marL="0" indent="0">
              <a:buFontTx/>
              <a:buNone/>
            </a:pPr>
            <a:endParaRPr lang="en-US" dirty="0"/>
          </a:p>
          <a:p>
            <a:pPr marL="0" indent="0">
              <a:buFontTx/>
              <a:buNone/>
            </a:pPr>
            <a:r>
              <a:rPr lang="en-US" dirty="0"/>
              <a:t>*We estimated that 10-40% of the regexes in a given programming language could lead to REDOS if used improperly.</a:t>
            </a:r>
          </a:p>
          <a:p>
            <a:pPr marL="0" indent="0">
              <a:buFontTx/>
              <a:buNone/>
            </a:pPr>
            <a:r>
              <a:rPr lang="en-US" dirty="0"/>
              <a:t>(And in Mischa’s work, he found that most developers don’t know about REDOS!)</a:t>
            </a:r>
          </a:p>
          <a:p>
            <a:pPr marL="0" indent="0">
              <a:buFontTx/>
              <a:buNone/>
            </a:pPr>
            <a:endParaRPr lang="en-US" dirty="0"/>
          </a:p>
          <a:p>
            <a:pPr marL="0" indent="0">
              <a:buFontTx/>
              <a:buNone/>
            </a:pPr>
            <a:r>
              <a:rPr lang="en-US" dirty="0"/>
              <a:t>But we also have some insights on how to address this.</a:t>
            </a:r>
          </a:p>
          <a:p>
            <a:pPr marL="0" indent="0">
              <a:buFontTx/>
              <a:buNone/>
            </a:pPr>
            <a:endParaRPr lang="en-US" dirty="0"/>
          </a:p>
          <a:p>
            <a:pPr marL="0" indent="0" algn="l">
              <a:buFontTx/>
              <a:buNone/>
            </a:pPr>
            <a:r>
              <a:rPr lang="en-US" dirty="0"/>
              <a:t>*For example, regex engine developers could use a DFA as a principled way to avoid REDOS.</a:t>
            </a:r>
            <a:endParaRPr lang="en-US" sz="1200" dirty="0">
              <a:latin typeface="Calibri" panose="020F0502020204030204" pitchFamily="34" charset="0"/>
            </a:endParaRPr>
          </a:p>
          <a:p>
            <a:pPr marL="0" indent="0" algn="l">
              <a:buFontTx/>
              <a:buNone/>
            </a:pPr>
            <a:r>
              <a:rPr lang="en-US" sz="1200" dirty="0">
                <a:latin typeface="Calibri" panose="020F0502020204030204" pitchFamily="34" charset="0"/>
              </a:rPr>
              <a:t>Although DFAs can theoretically have exponential size, this blow-up affects less than 10% of real regexes.</a:t>
            </a:r>
          </a:p>
          <a:p>
            <a:pPr marL="0" indent="0">
              <a:buFontTx/>
              <a:buNone/>
            </a:pPr>
            <a:endParaRPr lang="en-US" dirty="0"/>
          </a:p>
          <a:p>
            <a:pPr marL="0" indent="0">
              <a:buFontTx/>
              <a:buNone/>
            </a:pPr>
            <a:r>
              <a:rPr lang="en-US" dirty="0"/>
              <a:t>Optimizing for the common case can eliminate many of these REDOS vulnerabilities entirely.</a:t>
            </a:r>
          </a:p>
          <a:p>
            <a:pPr marL="0" indent="0">
              <a:buFontTx/>
              <a:buNone/>
            </a:pPr>
            <a:endParaRPr lang="en-US" dirty="0"/>
          </a:p>
          <a:p>
            <a:pPr marL="0" indent="0">
              <a:buFontTx/>
              <a:buNone/>
            </a:pPr>
            <a:r>
              <a:rPr lang="en-US" dirty="0"/>
              <a:t>-------</a:t>
            </a:r>
          </a:p>
          <a:p>
            <a:pPr marL="0" indent="0">
              <a:buFontTx/>
              <a:buNone/>
            </a:pPr>
            <a:endParaRPr lang="en-US" dirty="0"/>
          </a:p>
          <a:p>
            <a:pPr marL="0" indent="0">
              <a:buFontTx/>
              <a:buNone/>
            </a:pPr>
            <a:r>
              <a:rPr lang="en-US" dirty="0"/>
              <a:t>Another opportunity: super-linear features are used &lt;5% of the time, and are therefore a potential deprecation candidate. Rust and Go have already deprecated them. Other programming languages could follow suit.</a:t>
            </a:r>
          </a:p>
          <a:p>
            <a:pPr marL="0" indent="0">
              <a:buFontTx/>
              <a:buNone/>
            </a:pPr>
            <a:endParaRPr lang="en-US" dirty="0"/>
          </a:p>
          <a:p>
            <a:pPr marL="0" indent="0">
              <a:buFontTx/>
              <a:buNone/>
            </a:pPr>
            <a:r>
              <a:rPr lang="en-US" dirty="0"/>
              <a:t>DFA: This observation is made by GREP, but not being used in any prog </a:t>
            </a:r>
            <a:r>
              <a:rPr lang="en-US" dirty="0" err="1"/>
              <a:t>langs</a:t>
            </a:r>
            <a:r>
              <a:rPr lang="en-US" dirty="0"/>
              <a:t> AFAIK</a:t>
            </a:r>
          </a:p>
          <a:p>
            <a:pPr marL="0" indent="0">
              <a:buFontTx/>
              <a:buNone/>
            </a:pP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20</a:t>
            </a:fld>
            <a:endParaRPr lang="en-US" altLang="ko-KR"/>
          </a:p>
        </p:txBody>
      </p:sp>
    </p:spTree>
    <p:extLst>
      <p:ext uri="{BB962C8B-B14F-4D97-AF65-F5344CB8AC3E}">
        <p14:creationId xmlns:p14="http://schemas.microsoft.com/office/powerpoint/2010/main" val="3121361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21</a:t>
            </a:fld>
            <a:endParaRPr lang="en-US" altLang="ko-KR"/>
          </a:p>
        </p:txBody>
      </p:sp>
    </p:spTree>
    <p:extLst>
      <p:ext uri="{BB962C8B-B14F-4D97-AF65-F5344CB8AC3E}">
        <p14:creationId xmlns:p14="http://schemas.microsoft.com/office/powerpoint/2010/main" val="350236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closing, let me emphasize two things.</a:t>
            </a:r>
          </a:p>
          <a:p>
            <a:pPr marL="0" indent="0">
              <a:buNone/>
            </a:pPr>
            <a:endParaRPr lang="en-US" dirty="0"/>
          </a:p>
          <a:p>
            <a:pPr marL="0" indent="0">
              <a:buNone/>
            </a:pPr>
            <a:r>
              <a:rPr lang="en-US" dirty="0"/>
              <a:t>1. Regexes generalize. The regex extraction methodology you follow doesn’t matter, and regexes look similar across programming languages</a:t>
            </a:r>
          </a:p>
          <a:p>
            <a:pPr marL="0" indent="0">
              <a:buNone/>
            </a:pPr>
            <a:endParaRPr lang="en-US" dirty="0"/>
          </a:p>
          <a:p>
            <a:pPr marL="0" indent="0">
              <a:buNone/>
            </a:pPr>
            <a:r>
              <a:rPr lang="en-US" dirty="0"/>
              <a:t>2. Regex research generalizes, too. Although I didn’t talk about it today, through additional experiments we were able to replicate most prior findings.</a:t>
            </a:r>
          </a:p>
          <a:p>
            <a:pPr marL="171450" indent="-171450">
              <a:buFontTx/>
              <a:buChar char="-"/>
            </a:pPr>
            <a:endParaRPr lang="en-US" dirty="0"/>
          </a:p>
          <a:p>
            <a:pPr marL="0" indent="0">
              <a:buFontTx/>
              <a:buNone/>
            </a:pPr>
            <a:r>
              <a:rPr lang="en-US" dirty="0"/>
              <a:t>Our data offer many promising avenues for future work in data-driven regex tools and regex engines.</a:t>
            </a:r>
          </a:p>
          <a:p>
            <a:pPr marL="0" indent="0">
              <a:buFontTx/>
              <a:buNone/>
            </a:pPr>
            <a:endParaRPr lang="en-US" dirty="0"/>
          </a:p>
          <a:p>
            <a:pPr marL="0" indent="0">
              <a:buFontTx/>
              <a:buNone/>
            </a:pPr>
            <a:r>
              <a:rPr lang="en-US" dirty="0"/>
              <a:t>*Thank you for your attention! I’d be happy to answer any of your questions.</a:t>
            </a:r>
          </a:p>
          <a:p>
            <a:pPr marL="0" indent="0">
              <a:buFontTx/>
              <a:buNone/>
            </a:pPr>
            <a:endParaRPr lang="en-US" dirty="0"/>
          </a:p>
          <a:p>
            <a:pPr marL="0" indent="0">
              <a:buFontTx/>
              <a:buNone/>
            </a:pPr>
            <a:r>
              <a:rPr lang="en-US" dirty="0"/>
              <a:t>-------</a:t>
            </a:r>
          </a:p>
          <a:p>
            <a:pPr marL="0" indent="0">
              <a:buFontTx/>
              <a:buNone/>
            </a:pPr>
            <a:endParaRPr lang="en-US" dirty="0"/>
          </a:p>
          <a:p>
            <a:pPr marL="0" indent="0">
              <a:buNone/>
            </a:pPr>
            <a:r>
              <a:rPr lang="en-US" b="1" u="none" dirty="0">
                <a:sym typeface="Wingdings" pitchFamily="2" charset="2"/>
              </a:rPr>
              <a:t>H-EM	</a:t>
            </a:r>
            <a:r>
              <a:rPr lang="en-US" u="none" dirty="0">
                <a:sym typeface="Wingdings" pitchFamily="2" charset="2"/>
              </a:rPr>
              <a:t>Regex e</a:t>
            </a:r>
            <a:r>
              <a:rPr lang="en-US" u="none" dirty="0"/>
              <a:t>xtraction method doesn’t matter</a:t>
            </a:r>
          </a:p>
          <a:p>
            <a:pPr marL="0" indent="0">
              <a:buNone/>
            </a:pPr>
            <a:r>
              <a:rPr lang="en-US" b="1" u="none" dirty="0"/>
              <a:t>H-PL	</a:t>
            </a:r>
            <a:r>
              <a:rPr lang="en-US" u="none" dirty="0"/>
              <a:t>Regexes moderately different by programming language</a:t>
            </a:r>
          </a:p>
          <a:p>
            <a:pPr marL="0" indent="0">
              <a:buFontTx/>
              <a:buNone/>
            </a:pP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22</a:t>
            </a:fld>
            <a:endParaRPr lang="en-US" altLang="ko-KR"/>
          </a:p>
        </p:txBody>
      </p:sp>
    </p:spTree>
    <p:extLst>
      <p:ext uri="{BB962C8B-B14F-4D97-AF65-F5344CB8AC3E}">
        <p14:creationId xmlns:p14="http://schemas.microsoft.com/office/powerpoint/2010/main" val="66030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all this talk of generalizability, I would be remiss if I didn’t point out the biases in this generalizability study.</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24</a:t>
            </a:fld>
            <a:endParaRPr lang="en-US" altLang="ko-KR"/>
          </a:p>
        </p:txBody>
      </p:sp>
    </p:spTree>
    <p:extLst>
      <p:ext uri="{BB962C8B-B14F-4D97-AF65-F5344CB8AC3E}">
        <p14:creationId xmlns:p14="http://schemas.microsoft.com/office/powerpoint/2010/main" val="104861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enough for clarity.</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25</a:t>
            </a:fld>
            <a:endParaRPr lang="en-US" altLang="ko-KR"/>
          </a:p>
        </p:txBody>
      </p:sp>
    </p:spTree>
    <p:extLst>
      <p:ext uri="{BB962C8B-B14F-4D97-AF65-F5344CB8AC3E}">
        <p14:creationId xmlns:p14="http://schemas.microsoft.com/office/powerpoint/2010/main" val="2106298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Length (Perl [mod] shorter)</a:t>
            </a:r>
          </a:p>
          <a:p>
            <a:r>
              <a:rPr lang="en-US" dirty="0"/>
              <a:t>Feature vector sparseness (Ruby [lg], JS [mod] use fewer features)</a:t>
            </a:r>
          </a:p>
          <a:p>
            <a:r>
              <a:rPr lang="en-US" dirty="0"/>
              <a:t>NFA vertices (Ruby [mod] larger)</a:t>
            </a:r>
          </a:p>
          <a:p>
            <a:r>
              <a:rPr lang="en-US" dirty="0"/>
              <a:t>Outdegree density (Ruby [mod-lg] smaller)</a:t>
            </a:r>
          </a:p>
          <a:p>
            <a:endParaRPr lang="en-US" dirty="0"/>
          </a:p>
          <a:p>
            <a:r>
              <a:rPr lang="en-US" dirty="0"/>
              <a:t>We used </a:t>
            </a:r>
          </a:p>
          <a:p>
            <a:endParaRPr lang="en-US" dirty="0"/>
          </a:p>
          <a:p>
            <a:r>
              <a:rPr lang="en-US" dirty="0"/>
              <a:t>2</a:t>
            </a:r>
            <a:r>
              <a:rPr lang="en-US" baseline="30000" dirty="0"/>
              <a:t>nd</a:t>
            </a:r>
            <a:r>
              <a:rPr lang="en-US" dirty="0"/>
              <a:t> column: median or observed percentage</a:t>
            </a:r>
          </a:p>
          <a:p>
            <a:r>
              <a:rPr lang="en-US" dirty="0"/>
              <a:t>3</a:t>
            </a:r>
            <a:r>
              <a:rPr lang="en-US" baseline="30000" dirty="0"/>
              <a:t>rd</a:t>
            </a:r>
            <a:r>
              <a:rPr lang="en-US" dirty="0"/>
              <a:t> column: significant differences by PL (medium to large effect size)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26</a:t>
            </a:fld>
            <a:endParaRPr lang="en-US" altLang="ko-KR"/>
          </a:p>
        </p:txBody>
      </p:sp>
    </p:spTree>
    <p:extLst>
      <p:ext uri="{BB962C8B-B14F-4D97-AF65-F5344CB8AC3E}">
        <p14:creationId xmlns:p14="http://schemas.microsoft.com/office/powerpoint/2010/main" val="285909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Ruby, JS tend to be use fewer features than PHP, Python, Go, Rust</a:t>
            </a:r>
          </a:p>
          <a:p>
            <a:endParaRPr lang="en-US" dirty="0"/>
          </a:p>
          <a:p>
            <a:r>
              <a:rPr lang="en-US" dirty="0"/>
              <a:t>Effect sizes:</a:t>
            </a:r>
          </a:p>
          <a:p>
            <a:r>
              <a:rPr lang="en-US" dirty="0"/>
              <a:t>Ruby – large</a:t>
            </a:r>
          </a:p>
          <a:p>
            <a:r>
              <a:rPr lang="en-US" dirty="0"/>
              <a:t>JS – moderate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27</a:t>
            </a:fld>
            <a:endParaRPr lang="en-US" altLang="ko-KR"/>
          </a:p>
        </p:txBody>
      </p:sp>
    </p:spTree>
    <p:extLst>
      <p:ext uri="{BB962C8B-B14F-4D97-AF65-F5344CB8AC3E}">
        <p14:creationId xmlns:p14="http://schemas.microsoft.com/office/powerpoint/2010/main" val="114920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image: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28</a:t>
            </a:fld>
            <a:endParaRPr lang="en-US" altLang="ko-KR"/>
          </a:p>
        </p:txBody>
      </p:sp>
    </p:spTree>
    <p:extLst>
      <p:ext uri="{BB962C8B-B14F-4D97-AF65-F5344CB8AC3E}">
        <p14:creationId xmlns:p14="http://schemas.microsoft.com/office/powerpoint/2010/main" val="2894994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pitchFamily="34" charset="0"/>
                <a:ea typeface="+mn-ea"/>
                <a:cs typeface="Arial" pitchFamily="34" charset="0"/>
              </a:rPr>
              <a:t>Discussion about statistical significance vs. practical differences </a:t>
            </a:r>
            <a:r>
              <a:rPr kumimoji="1" lang="en-US" sz="1200" b="0" i="0" kern="1200" dirty="0">
                <a:solidFill>
                  <a:schemeClr val="tx1"/>
                </a:solidFill>
                <a:effectLst/>
                <a:latin typeface="Arial" pitchFamily="34" charset="0"/>
                <a:ea typeface="+mn-ea"/>
                <a:cs typeface="Arial" pitchFamily="34" charset="0"/>
                <a:hlinkClick r:id="rId3"/>
              </a:rPr>
              <a:t>https://stats.stackexchange.com/a/125758</a:t>
            </a: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37</a:t>
            </a:fld>
            <a:endParaRPr lang="en-US" altLang="ko-KR"/>
          </a:p>
        </p:txBody>
      </p:sp>
    </p:spTree>
    <p:extLst>
      <p:ext uri="{BB962C8B-B14F-4D97-AF65-F5344CB8AC3E}">
        <p14:creationId xmlns:p14="http://schemas.microsoft.com/office/powerpoint/2010/main" val="3623413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version starts from the whole population again, but this seems needless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43</a:t>
            </a:fld>
            <a:endParaRPr lang="en-US" altLang="ko-KR"/>
          </a:p>
        </p:txBody>
      </p:sp>
    </p:spTree>
    <p:extLst>
      <p:ext uri="{BB962C8B-B14F-4D97-AF65-F5344CB8AC3E}">
        <p14:creationId xmlns:p14="http://schemas.microsoft.com/office/powerpoint/2010/main" val="160927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case you’re not familiar with this research area…</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3</a:t>
            </a:fld>
            <a:endParaRPr lang="en-US" altLang="ko-KR"/>
          </a:p>
        </p:txBody>
      </p:sp>
    </p:spTree>
    <p:extLst>
      <p:ext uri="{BB962C8B-B14F-4D97-AF65-F5344CB8AC3E}">
        <p14:creationId xmlns:p14="http://schemas.microsoft.com/office/powerpoint/2010/main" val="2587770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version uses PL colorings. Confusing.</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44</a:t>
            </a:fld>
            <a:endParaRPr lang="en-US" altLang="ko-KR"/>
          </a:p>
        </p:txBody>
      </p:sp>
    </p:spTree>
    <p:extLst>
      <p:ext uri="{BB962C8B-B14F-4D97-AF65-F5344CB8AC3E}">
        <p14:creationId xmlns:p14="http://schemas.microsoft.com/office/powerpoint/2010/main" val="196448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Regex researchers rely on a regex corpus.</a:t>
            </a:r>
          </a:p>
          <a:p>
            <a:r>
              <a:rPr lang="en-US" dirty="0"/>
              <a:t>These corpuses are constructed by extracting the regexes from</a:t>
            </a:r>
          </a:p>
          <a:p>
            <a:r>
              <a:rPr lang="en-US" dirty="0"/>
              <a:t>*different software projects</a:t>
            </a:r>
          </a:p>
          <a:p>
            <a:endParaRPr lang="en-US" dirty="0"/>
          </a:p>
          <a:p>
            <a:r>
              <a:rPr lang="en-US" dirty="0"/>
              <a:t>(regexes marked as highlighted lines)</a:t>
            </a:r>
          </a:p>
          <a:p>
            <a:endParaRPr lang="en-US" dirty="0"/>
          </a:p>
          <a:p>
            <a:r>
              <a:rPr lang="en-US" dirty="0"/>
              <a:t>*And combining them into a regex corpus, a collection of real regexes.</a:t>
            </a:r>
          </a:p>
          <a:p>
            <a:endParaRPr lang="en-US" dirty="0"/>
          </a:p>
          <a:p>
            <a:r>
              <a:rPr lang="en-US" dirty="0"/>
              <a:t>*You can imagine how a regex corpus can then be used to develop </a:t>
            </a:r>
            <a:r>
              <a:rPr lang="en-US" dirty="0">
                <a:sym typeface="Wingdings" pitchFamily="2" charset="2"/>
              </a:rPr>
              <a:t>all sorts of insights to benefit regex tool builders and regex engine developers, for example:</a:t>
            </a:r>
          </a:p>
          <a:p>
            <a:endParaRPr lang="en-US" dirty="0">
              <a:sym typeface="Wingdings" pitchFamily="2" charset="2"/>
            </a:endParaRPr>
          </a:p>
          <a:p>
            <a:r>
              <a:rPr lang="en-US" dirty="0">
                <a:sym typeface="Wingdings" pitchFamily="2" charset="2"/>
              </a:rPr>
              <a:t>*Which regex features are critical to support?</a:t>
            </a:r>
          </a:p>
          <a:p>
            <a:r>
              <a:rPr lang="en-US" dirty="0">
                <a:sym typeface="Wingdings" pitchFamily="2" charset="2"/>
              </a:rPr>
              <a:t>*How common are regex-based security vulnerabilities?</a:t>
            </a:r>
          </a:p>
          <a:p>
            <a:r>
              <a:rPr lang="en-US" dirty="0">
                <a:sym typeface="Wingdings" pitchFamily="2" charset="2"/>
              </a:rPr>
              <a:t>*How easy are regexes to re-use?</a:t>
            </a:r>
          </a:p>
          <a:p>
            <a:endParaRPr lang="en-US" dirty="0">
              <a:sym typeface="Wingdings" pitchFamily="2" charset="2"/>
            </a:endParaRPr>
          </a:p>
          <a:p>
            <a:r>
              <a:rPr lang="en-US" dirty="0">
                <a:sym typeface="Wingdings" pitchFamily="2" charset="2"/>
              </a:rPr>
              <a:t>Let's observe, though, that drawing conclusions from a regex corpus in this manner is</a:t>
            </a:r>
          </a:p>
          <a:p>
            <a:r>
              <a:rPr lang="en-US" dirty="0">
                <a:sym typeface="Wingdings" pitchFamily="2" charset="2"/>
              </a:rPr>
              <a:t>fundamentally an act of generalizing from a sample.</a:t>
            </a: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45</a:t>
            </a:fld>
            <a:endParaRPr lang="en-US" altLang="ko-KR"/>
          </a:p>
        </p:txBody>
      </p:sp>
    </p:spTree>
    <p:extLst>
      <p:ext uri="{BB962C8B-B14F-4D97-AF65-F5344CB8AC3E}">
        <p14:creationId xmlns:p14="http://schemas.microsoft.com/office/powerpoint/2010/main" val="827997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Generalizing from a regex corpus to a population assumes that the corpus – a </a:t>
            </a:r>
            <a:r>
              <a:rPr lang="en-US" b="1" dirty="0"/>
              <a:t>sample</a:t>
            </a:r>
            <a:r>
              <a:rPr lang="en-US" dirty="0"/>
              <a:t> – is representative of the </a:t>
            </a:r>
            <a:r>
              <a:rPr lang="en-US" b="1" dirty="0"/>
              <a:t>population of interest</a:t>
            </a:r>
            <a:r>
              <a:rPr lang="en-US" dirty="0"/>
              <a:t>.</a:t>
            </a:r>
          </a:p>
          <a:p>
            <a:endParaRPr lang="en-US" dirty="0"/>
          </a:p>
          <a:p>
            <a:r>
              <a:rPr lang="en-US" dirty="0"/>
              <a:t>TODO XXX</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46</a:t>
            </a:fld>
            <a:endParaRPr lang="en-US" altLang="ko-KR"/>
          </a:p>
        </p:txBody>
      </p:sp>
    </p:spTree>
    <p:extLst>
      <p:ext uri="{BB962C8B-B14F-4D97-AF65-F5344CB8AC3E}">
        <p14:creationId xmlns:p14="http://schemas.microsoft.com/office/powerpoint/2010/main" val="390331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47</a:t>
            </a:fld>
            <a:endParaRPr lang="en-US" altLang="ko-KR"/>
          </a:p>
        </p:txBody>
      </p:sp>
    </p:spTree>
    <p:extLst>
      <p:ext uri="{BB962C8B-B14F-4D97-AF65-F5344CB8AC3E}">
        <p14:creationId xmlns:p14="http://schemas.microsoft.com/office/powerpoint/2010/main" val="4186290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48</a:t>
            </a:fld>
            <a:endParaRPr lang="en-US" altLang="ko-KR"/>
          </a:p>
        </p:txBody>
      </p:sp>
    </p:spTree>
    <p:extLst>
      <p:ext uri="{BB962C8B-B14F-4D97-AF65-F5344CB8AC3E}">
        <p14:creationId xmlns:p14="http://schemas.microsoft.com/office/powerpoint/2010/main" val="440647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Regexes encode a string language: </a:t>
            </a:r>
            <a:r>
              <a:rPr lang="en-US" dirty="0"/>
              <a:t>a (useful) subset  of all possible strings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e.g. valid credit card numbers or RFC-compliant email addresses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is a (small) subset of all the available regex features, just a taste.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49</a:t>
            </a:fld>
            <a:endParaRPr lang="en-US" altLang="ko-KR"/>
          </a:p>
        </p:txBody>
      </p:sp>
    </p:spTree>
    <p:extLst>
      <p:ext uri="{BB962C8B-B14F-4D97-AF65-F5344CB8AC3E}">
        <p14:creationId xmlns:p14="http://schemas.microsoft.com/office/powerpoint/2010/main" val="3425716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ym typeface="Wingdings" pitchFamily="2" charset="2"/>
              </a:rPr>
              <a:t>To give you a few more examples,</a:t>
            </a:r>
            <a:endParaRPr lang="en-US" b="0" i="0" baseline="0" dirty="0">
              <a:sym typeface="Wingdings"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ym typeface="Wingdings" pitchFamily="2" charset="2"/>
              </a:rPr>
              <a:t>  here are some regexes we mined from real software available on GitHub.</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baseline="0" dirty="0">
              <a:sym typeface="Wingdings"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ym typeface="Wingdings" pitchFamily="2" charset="2"/>
              </a:rPr>
              <a:t>This last one is interesting because it has “super-linear” – i.e. worse-than-linear – match behavior on some inputs.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a:sym typeface="Wingdings" pitchFamily="2" charset="2"/>
              </a:rPr>
              <a:t>In fact, it has exponential worst-case behavior in most programming languages.</a:t>
            </a:r>
            <a:endParaRPr lang="en-US" b="0" i="0" dirty="0">
              <a:sym typeface="Wingdings" pitchFamily="2" charset="2"/>
            </a:endParaRPr>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50</a:t>
            </a:fld>
            <a:endParaRPr lang="en-US" altLang="ko-KR"/>
          </a:p>
        </p:txBody>
      </p:sp>
    </p:spTree>
    <p:extLst>
      <p:ext uri="{BB962C8B-B14F-4D97-AF65-F5344CB8AC3E}">
        <p14:creationId xmlns:p14="http://schemas.microsoft.com/office/powerpoint/2010/main" val="240159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What effect can super-linear behavior have in practice?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CDN company </a:t>
            </a:r>
            <a:r>
              <a:rPr lang="en-US" dirty="0" err="1"/>
              <a:t>CloudFlare</a:t>
            </a:r>
            <a:r>
              <a:rPr lang="en-US" dirty="0"/>
              <a:t> had an outage in July that was caused by a super-linear regex evaluation.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regex was used for XSS payload detection and was applied to all of the packets processed by their servers.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*When they deployed the regex, it began to exhibit cubic behavior, burning up all of their CPU cores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led to a 27 minute service outage, the first they had had in years.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*Here’s the regex in all of its super-linear glory.</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51</a:t>
            </a:fld>
            <a:endParaRPr lang="en-US" altLang="ko-KR"/>
          </a:p>
        </p:txBody>
      </p:sp>
    </p:spTree>
    <p:extLst>
      <p:ext uri="{BB962C8B-B14F-4D97-AF65-F5344CB8AC3E}">
        <p14:creationId xmlns:p14="http://schemas.microsoft.com/office/powerpoint/2010/main" val="2689896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understand how software engineers use regexes in practice.</a:t>
            </a:r>
          </a:p>
          <a:p>
            <a:r>
              <a:rPr lang="en-US" dirty="0"/>
              <a:t>*To make sure our results aren’t biased, we can’t just look at one project – we’ll need to look at a bunch.</a:t>
            </a:r>
          </a:p>
          <a:p>
            <a:r>
              <a:rPr lang="en-US" dirty="0"/>
              <a:t>*Suppose we have a magic means of extracting regexes from software projects.</a:t>
            </a:r>
          </a:p>
          <a:p>
            <a:r>
              <a:rPr lang="en-US" dirty="0"/>
              <a:t>Then we can build a collection of all of the regexes people use in the wild.</a:t>
            </a:r>
          </a:p>
          <a:p>
            <a:r>
              <a:rPr lang="en-US" dirty="0"/>
              <a:t>*We can use this for…</a:t>
            </a:r>
          </a:p>
          <a:p>
            <a:r>
              <a:rPr lang="en-US" dirty="0"/>
              <a:t>	</a:t>
            </a:r>
            <a:r>
              <a:rPr lang="en-US" dirty="0">
                <a:sym typeface="Wingdings" pitchFamily="2" charset="2"/>
              </a:rPr>
              <a:t> “all sorts of insights that will benefit regex tool builders and regex engine developers</a:t>
            </a:r>
          </a:p>
          <a:p>
            <a:r>
              <a:rPr lang="en-US" dirty="0">
                <a:sym typeface="Wingdings" pitchFamily="2" charset="2"/>
              </a:rPr>
              <a:t>	</a:t>
            </a:r>
          </a:p>
          <a:p>
            <a:r>
              <a:rPr lang="en-US" dirty="0">
                <a:sym typeface="Wingdings" pitchFamily="2" charset="2"/>
              </a:rPr>
              <a:t>*So – how should we extract regexes?</a:t>
            </a:r>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54</a:t>
            </a:fld>
            <a:endParaRPr lang="en-US" altLang="ko-KR"/>
          </a:p>
        </p:txBody>
      </p:sp>
    </p:spTree>
    <p:extLst>
      <p:ext uri="{BB962C8B-B14F-4D97-AF65-F5344CB8AC3E}">
        <p14:creationId xmlns:p14="http://schemas.microsoft.com/office/powerpoint/2010/main" val="4186167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static extraction is fairly straightforward, while “dynamic extraction” – instrument the program or runtime, then execute the software – is more difficult to scale to many projects and multiple languages.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55</a:t>
            </a:fld>
            <a:endParaRPr lang="en-US" altLang="ko-KR"/>
          </a:p>
        </p:txBody>
      </p:sp>
    </p:spTree>
    <p:extLst>
      <p:ext uri="{BB962C8B-B14F-4D97-AF65-F5344CB8AC3E}">
        <p14:creationId xmlns:p14="http://schemas.microsoft.com/office/powerpoint/2010/main" val="411886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common way that software engineers use regexes in practice is to perform web form input validation on the client and on the server side.</a:t>
            </a:r>
          </a:p>
          <a:p>
            <a:endParaRPr lang="en-US" dirty="0"/>
          </a:p>
          <a:p>
            <a:r>
              <a:rPr lang="en-US" dirty="0"/>
              <a:t>Here we have a function that tests whether form input is an email,</a:t>
            </a:r>
          </a:p>
          <a:p>
            <a:endParaRPr lang="en-US" dirty="0"/>
          </a:p>
          <a:p>
            <a:r>
              <a:rPr lang="en-US" dirty="0"/>
              <a:t>*and this function uses a regex</a:t>
            </a:r>
          </a:p>
          <a:p>
            <a:endParaRPr lang="en-US" dirty="0"/>
          </a:p>
          <a:p>
            <a:r>
              <a:rPr lang="en-US" dirty="0"/>
              <a:t>This regex matches emails: things that begin with a username, then an @, then a domain name.</a:t>
            </a:r>
          </a:p>
          <a:p>
            <a:r>
              <a:rPr lang="en-US" dirty="0"/>
              <a:t>For example, this regex will match one of my email aliases:</a:t>
            </a:r>
          </a:p>
          <a:p>
            <a:r>
              <a:rPr lang="en-US" dirty="0"/>
              <a:t>*</a:t>
            </a:r>
            <a:r>
              <a:rPr lang="en-US" dirty="0" err="1"/>
              <a:t>jd</a:t>
            </a:r>
            <a:r>
              <a:rPr lang="en-US" dirty="0"/>
              <a:t> *@ *</a:t>
            </a:r>
            <a:r>
              <a:rPr lang="en-US" dirty="0" err="1"/>
              <a:t>vt</a:t>
            </a:r>
            <a:r>
              <a:rPr lang="en-US" dirty="0"/>
              <a:t> * . *</a:t>
            </a:r>
            <a:r>
              <a:rPr lang="en-US" dirty="0" err="1"/>
              <a:t>edu</a:t>
            </a:r>
            <a:endParaRPr lang="en-US" dirty="0"/>
          </a:p>
          <a:p>
            <a:endParaRPr lang="en-US" dirty="0"/>
          </a:p>
          <a:p>
            <a:r>
              <a:rPr lang="en-US" dirty="0"/>
              <a:t>Widely used JavaScript and Python modules identify emails using regexes similar to this one.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4</a:t>
            </a:fld>
            <a:endParaRPr lang="en-US" altLang="ko-KR"/>
          </a:p>
        </p:txBody>
      </p:sp>
    </p:spTree>
    <p:extLst>
      <p:ext uri="{BB962C8B-B14F-4D97-AF65-F5344CB8AC3E}">
        <p14:creationId xmlns:p14="http://schemas.microsoft.com/office/powerpoint/2010/main" val="3619488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static extraction is fairly straightforward, while “dynamic extraction” – instrument the program or runtime, then execute the software – is more difficult to scale to many projects and multiple languages.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56</a:t>
            </a:fld>
            <a:endParaRPr lang="en-US" altLang="ko-KR"/>
          </a:p>
        </p:txBody>
      </p:sp>
    </p:spTree>
    <p:extLst>
      <p:ext uri="{BB962C8B-B14F-4D97-AF65-F5344CB8AC3E}">
        <p14:creationId xmlns:p14="http://schemas.microsoft.com/office/powerpoint/2010/main" val="841635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might extraction methodology matter? Let’s look at an illustration:</a:t>
            </a:r>
          </a:p>
          <a:p>
            <a:endParaRPr lang="en-US" dirty="0"/>
          </a:p>
          <a:p>
            <a:r>
              <a:rPr lang="en-US" dirty="0"/>
              <a:t>1. Explain what this code does.</a:t>
            </a:r>
          </a:p>
          <a:p>
            <a:r>
              <a:rPr lang="en-US" dirty="0"/>
              <a:t>2. Static analysis vs. program instrumentation</a:t>
            </a:r>
          </a:p>
          <a:p>
            <a:pPr marL="171450" indent="-171450">
              <a:buFontTx/>
              <a:buChar char="-"/>
            </a:pPr>
            <a:r>
              <a:rPr lang="en-US" dirty="0"/>
              <a:t>Static analysis: Find the regex-creating </a:t>
            </a:r>
            <a:r>
              <a:rPr lang="en-US" dirty="0" err="1"/>
              <a:t>callsites</a:t>
            </a:r>
            <a:r>
              <a:rPr lang="en-US" dirty="0"/>
              <a:t> and identify the regexes without running the code.</a:t>
            </a:r>
          </a:p>
          <a:p>
            <a:pPr marL="171450" indent="-171450">
              <a:buFontTx/>
              <a:buChar char="-"/>
            </a:pPr>
            <a:r>
              <a:rPr lang="en-US" dirty="0"/>
              <a:t>Program instrumentation: Rewrite the regex-creating </a:t>
            </a:r>
            <a:r>
              <a:rPr lang="en-US" dirty="0" err="1"/>
              <a:t>callsites</a:t>
            </a:r>
            <a:r>
              <a:rPr lang="en-US" dirty="0"/>
              <a:t> to print the regexes while the code is running.</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Some researchers have suggested that more complex regexes are more likely to be constructed from constituent parts or external sources.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These regexes are harder to handle using static extraction techniques.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it’s possible that a static-only approach would bias the corpus towards simpler regexes, and thus not give a full representation of regex usage in practice.</a:t>
            </a:r>
          </a:p>
          <a:p>
            <a:endParaRPr lang="en-US" dirty="0"/>
          </a:p>
          <a:p>
            <a:r>
              <a:rPr lang="en-US" dirty="0"/>
              <a:t>----</a:t>
            </a:r>
          </a:p>
          <a:p>
            <a:endParaRPr lang="en-US" dirty="0"/>
          </a:p>
          <a:p>
            <a:r>
              <a:rPr lang="en-US" dirty="0"/>
              <a:t>Depending on the complexity of the static analysis, it might not be possible to extract regexes from all three of these </a:t>
            </a:r>
            <a:r>
              <a:rPr lang="en-US" dirty="0" err="1"/>
              <a:t>callsites</a:t>
            </a:r>
            <a:r>
              <a:rPr lang="en-US" dirty="0"/>
              <a:t>.</a:t>
            </a:r>
          </a:p>
          <a:p>
            <a:endParaRPr lang="en-US" dirty="0"/>
          </a:p>
          <a:p>
            <a:r>
              <a:rPr lang="en-US" dirty="0"/>
              <a:t>Depending on the program instrumentation approach, we likewise might get regexes from none or all of these </a:t>
            </a:r>
            <a:r>
              <a:rPr lang="en-US" dirty="0" err="1"/>
              <a:t>callsites</a:t>
            </a:r>
            <a:r>
              <a:rPr lang="en-US" dirty="0"/>
              <a:t>.</a:t>
            </a:r>
          </a:p>
          <a:p>
            <a:endParaRPr lang="en-US" dirty="0"/>
          </a:p>
          <a:p>
            <a:r>
              <a:rPr lang="en-US" dirty="0"/>
              <a:t>Note that static extraction is fairly straightforward, while “dynamic extraction” – instrument the program or runtime, then execute the software – is more difficult to scale to many projects, many test frameworks, and many programming languages.</a:t>
            </a:r>
          </a:p>
          <a:p>
            <a:endParaRPr lang="en-US" dirty="0"/>
          </a:p>
          <a:p>
            <a:r>
              <a:rPr lang="en-US" dirty="0"/>
              <a:t>-------</a:t>
            </a:r>
          </a:p>
          <a:p>
            <a:endParaRPr lang="en-US" dirty="0"/>
          </a:p>
          <a:p>
            <a:r>
              <a:rPr lang="en-US" dirty="0" err="1"/>
              <a:t>Callsite</a:t>
            </a:r>
            <a:r>
              <a:rPr lang="en-US" dirty="0"/>
              <a:t>-only analysis provides the SIMPLE_REGEX</a:t>
            </a:r>
          </a:p>
          <a:p>
            <a:r>
              <a:rPr lang="en-US" dirty="0"/>
              <a:t>Intra-function analysis provides the COMPLEX_REGEX</a:t>
            </a:r>
          </a:p>
          <a:p>
            <a:r>
              <a:rPr lang="en-US" dirty="0"/>
              <a:t>Inter-function analysis provides the </a:t>
            </a:r>
            <a:r>
              <a:rPr lang="en-US" dirty="0" err="1"/>
              <a:t>externalRegex</a:t>
            </a:r>
            <a:endParaRPr lang="en-US" dirty="0"/>
          </a:p>
          <a:p>
            <a:endParaRPr lang="en-US" dirty="0"/>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57</a:t>
            </a:fld>
            <a:endParaRPr lang="en-US" altLang="ko-KR"/>
          </a:p>
        </p:txBody>
      </p:sp>
    </p:spTree>
    <p:extLst>
      <p:ext uri="{BB962C8B-B14F-4D97-AF65-F5344CB8AC3E}">
        <p14:creationId xmlns:p14="http://schemas.microsoft.com/office/powerpoint/2010/main" val="421700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formally, we want to know whether there is a measurable difference between regexes extracted using one methodology or the other.</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58</a:t>
            </a:fld>
            <a:endParaRPr lang="en-US" altLang="ko-KR"/>
          </a:p>
        </p:txBody>
      </p:sp>
    </p:spTree>
    <p:extLst>
      <p:ext uri="{BB962C8B-B14F-4D97-AF65-F5344CB8AC3E}">
        <p14:creationId xmlns:p14="http://schemas.microsoft.com/office/powerpoint/2010/main" val="4184717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a:t>
            </a:r>
            <a:r>
              <a:rPr lang="en-US" b="0" baseline="0" dirty="0"/>
              <a:t> collected regexes like this.</a:t>
            </a:r>
          </a:p>
          <a:p>
            <a:r>
              <a:rPr lang="en-US" b="0" baseline="0" dirty="0"/>
              <a:t>For each language, we identified the largest module registry.</a:t>
            </a:r>
          </a:p>
          <a:p>
            <a:r>
              <a:rPr lang="en-US" b="0" baseline="0" dirty="0"/>
              <a:t>We mapped those modules to GitHub and sorted them by the number of GitHub stars they have, which gave us a registry-independent measurement of importance.</a:t>
            </a:r>
          </a:p>
          <a:p>
            <a:endParaRPr lang="en-US" b="0" dirty="0"/>
          </a:p>
          <a:p>
            <a:r>
              <a:rPr lang="en-US" b="0" dirty="0"/>
              <a:t>*For</a:t>
            </a:r>
            <a:r>
              <a:rPr lang="en-US" b="0" baseline="0" dirty="0"/>
              <a:t> each of the top 25K modules, we applied both previously-used regex extraction techniques to build sets of regexes extracted one way or the other.</a:t>
            </a:r>
          </a:p>
          <a:p>
            <a:endParaRPr lang="en-US" b="0" baseline="0" dirty="0"/>
          </a:p>
          <a:p>
            <a:r>
              <a:rPr lang="en-US" b="0" baseline="0" dirty="0"/>
              <a:t>*After we repeat this for 25K modules, these can BOTH rightly be said to be a JavaScript regex corpus. But is there any difference?</a:t>
            </a:r>
          </a:p>
          <a:p>
            <a:endParaRPr lang="en-US" b="0" baseline="0" dirty="0"/>
          </a:p>
          <a:p>
            <a:r>
              <a:rPr lang="en-US" b="0" baseline="0" dirty="0"/>
              <a:t>For this we need to characterize a regex, preferably quantitatively.</a:t>
            </a:r>
          </a:p>
          <a:p>
            <a:r>
              <a:rPr lang="en-US" b="0" baseline="0" dirty="0"/>
              <a:t>The next part of our project was collecting a set of metrics to characterize a regex across three dimensions considered in prior work.</a:t>
            </a:r>
            <a:endParaRPr lang="en-US" b="0"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59</a:t>
            </a:fld>
            <a:endParaRPr lang="en-US" altLang="ko-KR"/>
          </a:p>
        </p:txBody>
      </p:sp>
    </p:spTree>
    <p:extLst>
      <p:ext uri="{BB962C8B-B14F-4D97-AF65-F5344CB8AC3E}">
        <p14:creationId xmlns:p14="http://schemas.microsoft.com/office/powerpoint/2010/main" val="107430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Empirical regex usage has primarily been studied by Katie </a:t>
            </a:r>
            <a:r>
              <a:rPr lang="en-US" dirty="0" err="1"/>
              <a:t>Stolee’s</a:t>
            </a:r>
            <a:r>
              <a:rPr lang="en-US" dirty="0"/>
              <a:t> lab at NC State, and my team at Virginia Tech.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a:r>
            <a:r>
              <a:rPr lang="en-US" dirty="0" err="1"/>
              <a:t>Stolee’s</a:t>
            </a:r>
            <a:r>
              <a:rPr lang="en-US" dirty="0"/>
              <a:t> team said regexes are widely used. They appear in about a third of Python projects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*My team reported that engineers use regexes in diverse contexts for diverse purposes, including: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input validation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server-side rendering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a:t>
            </a:r>
            <a:r>
              <a:rPr lang="en-US" baseline="0" dirty="0" err="1"/>
              <a:t>Stolee’s</a:t>
            </a:r>
            <a:r>
              <a:rPr lang="en-US" baseline="0" dirty="0"/>
              <a:t> team reported on which features are more popular</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  which guided the design of their regex comprehension experiment.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a:t>
            </a:r>
            <a:r>
              <a:rPr lang="en-US" baseline="0" dirty="0" err="1"/>
              <a:t>Stolee’s</a:t>
            </a:r>
            <a:r>
              <a:rPr lang="en-US" baseline="0" dirty="0"/>
              <a:t> team also reported that regexes are under-tested,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  which motivated their work on regex evolution.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*This year, my team reported that up to 10% of regexes could lead to security vulnerabilities if used on untrusted input.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Clearly we know some things about the properties of real regexes, and how engineers use them.</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Our teams have also been pretty honest about the threats to validity: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*These results may not generalize to other languages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*Unknown whether our findings will hold for other languages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*The regexes reflect only one language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Next we’ll take a deeper look at the regex corpuses (population samples) on which these findings are based.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D291D712-58E1-4FFA-8A47-8D821F11B45B}" type="slidenum">
              <a:rPr lang="en-US" altLang="ko-KR" smtClean="0"/>
              <a:pPr/>
              <a:t>5</a:t>
            </a:fld>
            <a:endParaRPr lang="en-US" altLang="ko-KR"/>
          </a:p>
        </p:txBody>
      </p:sp>
    </p:spTree>
    <p:extLst>
      <p:ext uri="{BB962C8B-B14F-4D97-AF65-F5344CB8AC3E}">
        <p14:creationId xmlns:p14="http://schemas.microsoft.com/office/powerpoint/2010/main" val="230900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Remember, we want to build tools and regex engines to accommodate all regex uses.</a:t>
            </a:r>
          </a:p>
          <a:p>
            <a:r>
              <a:rPr lang="en-US" dirty="0"/>
              <a:t>So how representative are the community’s regex corpuses?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Well, the first three don’t look particularly representative.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They consider</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t>*1-2 programming languages,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dirty="0"/>
              <a:t>*and two focus on a small number of projects.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That’s troubling, because we’ve based most of our work so far on these corpuses.</a:t>
            </a:r>
          </a:p>
          <a:p>
            <a:endParaRPr lang="en-US" dirty="0"/>
          </a:p>
          <a:p>
            <a:r>
              <a:rPr lang="en-US" dirty="0"/>
              <a:t>It’s also worth noting that the final corpus </a:t>
            </a:r>
            <a:r>
              <a:rPr lang="en-US" i="1" dirty="0"/>
              <a:t>could be </a:t>
            </a:r>
            <a:r>
              <a:rPr lang="en-US" i="0" dirty="0"/>
              <a:t>representative.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t>It covers 200,000 software projects from 8 programming languages.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dirty="0"/>
              <a:t>But we don’t know whether its extraction method might bias it.</a:t>
            </a:r>
            <a:endParaRPr lang="en-US" dirty="0"/>
          </a:p>
          <a:p>
            <a:endParaRPr lang="en-US" dirty="0"/>
          </a:p>
          <a:p>
            <a:r>
              <a:rPr lang="en-US" dirty="0"/>
              <a:t>------</a:t>
            </a:r>
          </a:p>
          <a:p>
            <a:endParaRPr lang="en-US" dirty="0"/>
          </a:p>
          <a:p>
            <a:r>
              <a:rPr lang="en-US" dirty="0"/>
              <a:t>This table summarizes the regex corpuses from which we’ve learned most of our results.</a:t>
            </a:r>
          </a:p>
          <a:p>
            <a:endParaRPr lang="en-US" dirty="0"/>
          </a:p>
          <a:p>
            <a:r>
              <a:rPr lang="en-US" dirty="0"/>
              <a:t>For example, findings about feature use and regex comprehension are based on Chapman &amp; </a:t>
            </a:r>
            <a:r>
              <a:rPr lang="en-US" dirty="0" err="1"/>
              <a:t>Stolee’s</a:t>
            </a:r>
            <a:r>
              <a:rPr lang="en-US" dirty="0"/>
              <a:t> regex corpus from ISSTA 2016, which was obtained using static analysis on 4000 Python projects.</a:t>
            </a:r>
          </a:p>
          <a:p>
            <a:endParaRPr lang="en-US" dirty="0"/>
          </a:p>
          <a:p>
            <a:endParaRPr lang="en-US" dirty="0"/>
          </a:p>
          <a:p>
            <a:r>
              <a:rPr lang="en-US" dirty="0"/>
              <a:t>How might this affect the community’s regex results?</a:t>
            </a:r>
          </a:p>
          <a:p>
            <a:pPr marL="171450" indent="-171450">
              <a:buFontTx/>
              <a:buChar char="-"/>
            </a:pPr>
            <a:r>
              <a:rPr lang="en-US" dirty="0"/>
              <a:t>First, these corpuses cover only three programming languages</a:t>
            </a:r>
          </a:p>
          <a:p>
            <a:pPr marL="171450" indent="-171450">
              <a:buFontTx/>
              <a:buChar char="-"/>
            </a:pPr>
            <a:endParaRPr lang="en-US" dirty="0"/>
          </a:p>
          <a:p>
            <a:pPr marL="0" indent="0">
              <a:buFontTx/>
              <a:buNone/>
            </a:pPr>
            <a:r>
              <a:rPr lang="en-US" dirty="0"/>
              <a:t>Engineers may choose a programming language based in part on their task, and some tasks may have greater call for pattern matching. It is not unreasonable to suppose that the characteristics of the regexes used to solve these problems may likewise vary by programming language.</a:t>
            </a:r>
          </a:p>
          <a:p>
            <a:pPr marL="0" indent="0">
              <a:buFontTx/>
              <a:buNone/>
            </a:pPr>
            <a:endParaRPr lang="en-US" dirty="0"/>
          </a:p>
          <a:p>
            <a:pPr marL="0" indent="0">
              <a:buFontTx/>
              <a:buNone/>
            </a:pPr>
            <a:r>
              <a:rPr lang="en-US" dirty="0"/>
              <a:t>- Second, different extraction methods could yield different regexes. To illustrate this, let’s look at the next figure.</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6</a:t>
            </a:fld>
            <a:endParaRPr lang="en-US" altLang="ko-KR"/>
          </a:p>
        </p:txBody>
      </p:sp>
    </p:spTree>
    <p:extLst>
      <p:ext uri="{BB962C8B-B14F-4D97-AF65-F5344CB8AC3E}">
        <p14:creationId xmlns:p14="http://schemas.microsoft.com/office/powerpoint/2010/main" val="374057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Let’s look at the first potential bias.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Suppose this is the population of all regexes.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most corpuses have sampled from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*Java projects,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*JavaScript projects,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*Python projects.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 what about regexes from projects in other programming languages?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7</a:t>
            </a:fld>
            <a:endParaRPr lang="en-US" altLang="ko-KR"/>
          </a:p>
        </p:txBody>
      </p:sp>
    </p:spTree>
    <p:extLst>
      <p:ext uri="{BB962C8B-B14F-4D97-AF65-F5344CB8AC3E}">
        <p14:creationId xmlns:p14="http://schemas.microsoft.com/office/powerpoint/2010/main" val="264446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Let me illustrate this sampling bias.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*Which we then walk for regex creation sites</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8</a:t>
            </a:fld>
            <a:endParaRPr lang="en-US" altLang="ko-KR"/>
          </a:p>
        </p:txBody>
      </p:sp>
    </p:spTree>
    <p:extLst>
      <p:ext uri="{BB962C8B-B14F-4D97-AF65-F5344CB8AC3E}">
        <p14:creationId xmlns:p14="http://schemas.microsoft.com/office/powerpoint/2010/main" val="163091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Now that we understand the risks facing prior research,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t>let’s talk about how we tested its generalizability.</a:t>
            </a:r>
          </a:p>
        </p:txBody>
      </p:sp>
      <p:sp>
        <p:nvSpPr>
          <p:cNvPr id="4" name="Slide Number Placeholder 3"/>
          <p:cNvSpPr>
            <a:spLocks noGrp="1"/>
          </p:cNvSpPr>
          <p:nvPr>
            <p:ph type="sldNum" sz="quarter" idx="5"/>
          </p:nvPr>
        </p:nvSpPr>
        <p:spPr/>
        <p:txBody>
          <a:bodyPr/>
          <a:lstStyle/>
          <a:p>
            <a:fld id="{D291D712-58E1-4FFA-8A47-8D821F11B45B}" type="slidenum">
              <a:rPr lang="en-US" altLang="ko-KR" smtClean="0"/>
              <a:pPr/>
              <a:t>9</a:t>
            </a:fld>
            <a:endParaRPr lang="en-US" altLang="ko-KR"/>
          </a:p>
        </p:txBody>
      </p:sp>
    </p:spTree>
    <p:extLst>
      <p:ext uri="{BB962C8B-B14F-4D97-AF65-F5344CB8AC3E}">
        <p14:creationId xmlns:p14="http://schemas.microsoft.com/office/powerpoint/2010/main" val="3531230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251914" name="Rectangle 10"/>
          <p:cNvSpPr>
            <a:spLocks noGrp="1" noChangeArrowheads="1"/>
          </p:cNvSpPr>
          <p:nvPr>
            <p:ph type="ctrTitle" hasCustomPrompt="1"/>
          </p:nvPr>
        </p:nvSpPr>
        <p:spPr>
          <a:xfrm>
            <a:off x="1056481" y="1110453"/>
            <a:ext cx="7031038" cy="874712"/>
          </a:xfrm>
        </p:spPr>
        <p:txBody>
          <a:bodyPr/>
          <a:lstStyle>
            <a:lvl1pPr algn="ctr">
              <a:defRPr sz="3600" baseline="0">
                <a:solidFill>
                  <a:srgbClr val="000000"/>
                </a:solidFill>
                <a:latin typeface="Calibri" panose="020F0502020204030204" pitchFamily="34" charset="0"/>
                <a:cs typeface="Calibri" panose="020F0502020204030204" pitchFamily="34" charset="0"/>
              </a:defRPr>
            </a:lvl1pPr>
          </a:lstStyle>
          <a:p>
            <a:r>
              <a:rPr lang="en-US" altLang="ko-KR" dirty="0"/>
              <a:t>Title of talk</a:t>
            </a:r>
          </a:p>
        </p:txBody>
      </p:sp>
      <p:pic>
        <p:nvPicPr>
          <p:cNvPr id="10" name="Picture 9">
            <a:extLst>
              <a:ext uri="{FF2B5EF4-FFF2-40B4-BE49-F238E27FC236}">
                <a16:creationId xmlns:a16="http://schemas.microsoft.com/office/drawing/2014/main" id="{213FEFA3-8A82-6844-88D4-95E07E779E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75159" y="6210323"/>
            <a:ext cx="3593683" cy="484047"/>
          </a:xfrm>
          <a:prstGeom prst="rect">
            <a:avLst/>
          </a:prstGeom>
        </p:spPr>
      </p:pic>
      <p:sp>
        <p:nvSpPr>
          <p:cNvPr id="8" name="Line 66">
            <a:extLst>
              <a:ext uri="{FF2B5EF4-FFF2-40B4-BE49-F238E27FC236}">
                <a16:creationId xmlns:a16="http://schemas.microsoft.com/office/drawing/2014/main" id="{9629C0A1-FA46-974B-8B59-DAFA34D587F5}"/>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11" name="Line 66">
            <a:extLst>
              <a:ext uri="{FF2B5EF4-FFF2-40B4-BE49-F238E27FC236}">
                <a16:creationId xmlns:a16="http://schemas.microsoft.com/office/drawing/2014/main" id="{F21F285B-3B58-4149-B959-9010CE636448}"/>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9" name="Rectangle 31">
            <a:extLst>
              <a:ext uri="{FF2B5EF4-FFF2-40B4-BE49-F238E27FC236}">
                <a16:creationId xmlns:a16="http://schemas.microsoft.com/office/drawing/2014/main" id="{44FC41B1-856D-154F-84BA-1815B447367D}"/>
              </a:ext>
            </a:extLst>
          </p:cNvPr>
          <p:cNvSpPr>
            <a:spLocks noChangeArrowheads="1"/>
          </p:cNvSpPr>
          <p:nvPr userDrawn="1"/>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3" name="Picture Placeholder 2">
            <a:extLst>
              <a:ext uri="{FF2B5EF4-FFF2-40B4-BE49-F238E27FC236}">
                <a16:creationId xmlns:a16="http://schemas.microsoft.com/office/drawing/2014/main" id="{F92561C0-566C-1844-939C-A3B9AC48CE52}"/>
              </a:ext>
            </a:extLst>
          </p:cNvPr>
          <p:cNvSpPr>
            <a:spLocks noGrp="1"/>
          </p:cNvSpPr>
          <p:nvPr>
            <p:ph type="pic" sz="quarter" idx="10" hasCustomPrompt="1"/>
          </p:nvPr>
        </p:nvSpPr>
        <p:spPr>
          <a:xfrm>
            <a:off x="655776" y="3235325"/>
            <a:ext cx="1838946" cy="1177645"/>
          </a:xfrm>
        </p:spPr>
        <p:txBody>
          <a:bodyPr/>
          <a:lstStyle/>
          <a:p>
            <a:r>
              <a:rPr lang="en-US" dirty="0"/>
              <a:t>Author picture</a:t>
            </a:r>
          </a:p>
        </p:txBody>
      </p:sp>
      <p:sp>
        <p:nvSpPr>
          <p:cNvPr id="12" name="Picture Placeholder 2">
            <a:extLst>
              <a:ext uri="{FF2B5EF4-FFF2-40B4-BE49-F238E27FC236}">
                <a16:creationId xmlns:a16="http://schemas.microsoft.com/office/drawing/2014/main" id="{36E4DFC8-B578-284D-B4DF-0D6BB1E5E788}"/>
              </a:ext>
            </a:extLst>
          </p:cNvPr>
          <p:cNvSpPr>
            <a:spLocks noGrp="1"/>
          </p:cNvSpPr>
          <p:nvPr>
            <p:ph type="pic" sz="quarter" idx="11" hasCustomPrompt="1"/>
          </p:nvPr>
        </p:nvSpPr>
        <p:spPr>
          <a:xfrm>
            <a:off x="655776" y="4976812"/>
            <a:ext cx="1838946" cy="1177645"/>
          </a:xfrm>
        </p:spPr>
        <p:txBody>
          <a:bodyPr/>
          <a:lstStyle/>
          <a:p>
            <a:r>
              <a:rPr lang="en-US" dirty="0"/>
              <a:t>Author picture</a:t>
            </a:r>
          </a:p>
        </p:txBody>
      </p:sp>
      <p:sp>
        <p:nvSpPr>
          <p:cNvPr id="13" name="Picture Placeholder 2">
            <a:extLst>
              <a:ext uri="{FF2B5EF4-FFF2-40B4-BE49-F238E27FC236}">
                <a16:creationId xmlns:a16="http://schemas.microsoft.com/office/drawing/2014/main" id="{7AD95AE0-9026-4A42-8CBF-9FA6536971AB}"/>
              </a:ext>
            </a:extLst>
          </p:cNvPr>
          <p:cNvSpPr>
            <a:spLocks noGrp="1"/>
          </p:cNvSpPr>
          <p:nvPr>
            <p:ph type="pic" sz="quarter" idx="12" hasCustomPrompt="1"/>
          </p:nvPr>
        </p:nvSpPr>
        <p:spPr>
          <a:xfrm>
            <a:off x="6563550" y="3230721"/>
            <a:ext cx="1838946" cy="1177645"/>
          </a:xfrm>
        </p:spPr>
        <p:txBody>
          <a:bodyPr/>
          <a:lstStyle/>
          <a:p>
            <a:r>
              <a:rPr lang="en-US" dirty="0"/>
              <a:t>Author picture</a:t>
            </a:r>
          </a:p>
        </p:txBody>
      </p:sp>
      <p:sp>
        <p:nvSpPr>
          <p:cNvPr id="14" name="Picture Placeholder 2">
            <a:extLst>
              <a:ext uri="{FF2B5EF4-FFF2-40B4-BE49-F238E27FC236}">
                <a16:creationId xmlns:a16="http://schemas.microsoft.com/office/drawing/2014/main" id="{C9238579-93D0-2348-898F-232D88024772}"/>
              </a:ext>
            </a:extLst>
          </p:cNvPr>
          <p:cNvSpPr>
            <a:spLocks noGrp="1"/>
          </p:cNvSpPr>
          <p:nvPr>
            <p:ph type="pic" sz="quarter" idx="13" hasCustomPrompt="1"/>
          </p:nvPr>
        </p:nvSpPr>
        <p:spPr>
          <a:xfrm>
            <a:off x="6563550" y="4976808"/>
            <a:ext cx="1838946" cy="1177645"/>
          </a:xfrm>
        </p:spPr>
        <p:txBody>
          <a:bodyPr/>
          <a:lstStyle/>
          <a:p>
            <a:r>
              <a:rPr lang="en-US" dirty="0"/>
              <a:t>Author picture</a:t>
            </a:r>
          </a:p>
        </p:txBody>
      </p:sp>
      <p:sp>
        <p:nvSpPr>
          <p:cNvPr id="5" name="Text Placeholder 4">
            <a:extLst>
              <a:ext uri="{FF2B5EF4-FFF2-40B4-BE49-F238E27FC236}">
                <a16:creationId xmlns:a16="http://schemas.microsoft.com/office/drawing/2014/main" id="{31C11E7C-8259-A244-8E66-EF25F4A38C35}"/>
              </a:ext>
            </a:extLst>
          </p:cNvPr>
          <p:cNvSpPr>
            <a:spLocks noGrp="1"/>
          </p:cNvSpPr>
          <p:nvPr>
            <p:ph type="body" sz="quarter" idx="14" hasCustomPrompt="1"/>
          </p:nvPr>
        </p:nvSpPr>
        <p:spPr>
          <a:xfrm>
            <a:off x="2580451" y="3362312"/>
            <a:ext cx="1494593" cy="484027"/>
          </a:xfrm>
        </p:spPr>
        <p:txBody>
          <a:bodyPr/>
          <a:lstStyle>
            <a:lvl1pPr marL="0" indent="0">
              <a:buNone/>
              <a:defRPr sz="1800" b="1"/>
            </a:lvl1pPr>
          </a:lstStyle>
          <a:p>
            <a:pPr lvl="0"/>
            <a:r>
              <a:rPr lang="en-US" dirty="0"/>
              <a:t>BF Presenter</a:t>
            </a:r>
          </a:p>
        </p:txBody>
      </p:sp>
      <p:sp>
        <p:nvSpPr>
          <p:cNvPr id="18" name="Text Placeholder 4">
            <a:extLst>
              <a:ext uri="{FF2B5EF4-FFF2-40B4-BE49-F238E27FC236}">
                <a16:creationId xmlns:a16="http://schemas.microsoft.com/office/drawing/2014/main" id="{145B95C6-AF75-D146-A48A-2F6EDA80601D}"/>
              </a:ext>
            </a:extLst>
          </p:cNvPr>
          <p:cNvSpPr>
            <a:spLocks noGrp="1"/>
          </p:cNvSpPr>
          <p:nvPr>
            <p:ph type="body" sz="quarter" idx="15" hasCustomPrompt="1"/>
          </p:nvPr>
        </p:nvSpPr>
        <p:spPr>
          <a:xfrm>
            <a:off x="2580452" y="5037275"/>
            <a:ext cx="1494592" cy="484027"/>
          </a:xfrm>
        </p:spPr>
        <p:txBody>
          <a:bodyPr/>
          <a:lstStyle>
            <a:lvl1pPr marL="0" indent="0">
              <a:buNone/>
              <a:defRPr sz="1800" b="0"/>
            </a:lvl1pPr>
          </a:lstStyle>
          <a:p>
            <a:pPr lvl="0"/>
            <a:r>
              <a:rPr lang="en-US" dirty="0"/>
              <a:t>3rd author</a:t>
            </a:r>
          </a:p>
        </p:txBody>
      </p:sp>
      <p:sp>
        <p:nvSpPr>
          <p:cNvPr id="19" name="Text Placeholder 4">
            <a:extLst>
              <a:ext uri="{FF2B5EF4-FFF2-40B4-BE49-F238E27FC236}">
                <a16:creationId xmlns:a16="http://schemas.microsoft.com/office/drawing/2014/main" id="{97710509-5B7E-4B4A-85AB-DA4BFE9656EA}"/>
              </a:ext>
            </a:extLst>
          </p:cNvPr>
          <p:cNvSpPr>
            <a:spLocks noGrp="1"/>
          </p:cNvSpPr>
          <p:nvPr>
            <p:ph type="body" sz="quarter" idx="16" hasCustomPrompt="1"/>
          </p:nvPr>
        </p:nvSpPr>
        <p:spPr>
          <a:xfrm>
            <a:off x="5052829" y="3362311"/>
            <a:ext cx="1462914" cy="484027"/>
          </a:xfrm>
        </p:spPr>
        <p:txBody>
          <a:bodyPr/>
          <a:lstStyle>
            <a:lvl1pPr marL="0" indent="0">
              <a:buNone/>
              <a:defRPr sz="1800" b="0"/>
            </a:lvl1pPr>
          </a:lstStyle>
          <a:p>
            <a:pPr lvl="0"/>
            <a:r>
              <a:rPr lang="en-US" dirty="0"/>
              <a:t>2nd author</a:t>
            </a:r>
          </a:p>
        </p:txBody>
      </p:sp>
      <p:sp>
        <p:nvSpPr>
          <p:cNvPr id="20" name="Text Placeholder 4">
            <a:extLst>
              <a:ext uri="{FF2B5EF4-FFF2-40B4-BE49-F238E27FC236}">
                <a16:creationId xmlns:a16="http://schemas.microsoft.com/office/drawing/2014/main" id="{AAFCBBC3-28A0-B44C-8907-25883F41E9E7}"/>
              </a:ext>
            </a:extLst>
          </p:cNvPr>
          <p:cNvSpPr>
            <a:spLocks noGrp="1"/>
          </p:cNvSpPr>
          <p:nvPr>
            <p:ph type="body" sz="quarter" idx="17" hasCustomPrompt="1"/>
          </p:nvPr>
        </p:nvSpPr>
        <p:spPr>
          <a:xfrm>
            <a:off x="5170239" y="5037275"/>
            <a:ext cx="1345504" cy="484027"/>
          </a:xfrm>
        </p:spPr>
        <p:txBody>
          <a:bodyPr/>
          <a:lstStyle>
            <a:lvl1pPr marL="0" indent="0">
              <a:buNone/>
              <a:defRPr sz="1800" b="0"/>
            </a:lvl1pPr>
          </a:lstStyle>
          <a:p>
            <a:pPr lvl="0"/>
            <a:r>
              <a:rPr lang="en-US" dirty="0"/>
              <a:t>4th author</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277148" y="1056215"/>
            <a:ext cx="6490183" cy="3927475"/>
          </a:xfrm>
        </p:spPr>
        <p:txBody>
          <a:bodyPr/>
          <a:lstStyle>
            <a:lvl1pPr marL="742950" marR="0" indent="-742950" algn="l" defTabSz="914400" rtl="0" eaLnBrk="1" fontAlgn="base" latinLnBrk="0" hangingPunct="1">
              <a:lnSpc>
                <a:spcPct val="100000"/>
              </a:lnSpc>
              <a:spcBef>
                <a:spcPct val="20000"/>
              </a:spcBef>
              <a:spcAft>
                <a:spcPct val="0"/>
              </a:spcAft>
              <a:buClr>
                <a:srgbClr val="000000"/>
              </a:buClr>
              <a:buSzPct val="120000"/>
              <a:buFont typeface="+mj-lt"/>
              <a:buAutoNum type="arabicPeriod"/>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marL="742950" marR="0" lvl="0" indent="-742950" algn="l" defTabSz="914400" rtl="0" eaLnBrk="1" fontAlgn="base" latinLnBrk="0" hangingPunct="1">
              <a:lnSpc>
                <a:spcPct val="100000"/>
              </a:lnSpc>
              <a:spcBef>
                <a:spcPct val="20000"/>
              </a:spcBef>
              <a:spcAft>
                <a:spcPct val="0"/>
              </a:spcAft>
              <a:buClr>
                <a:srgbClr val="000000"/>
              </a:buClr>
              <a:buSzPct val="120000"/>
              <a:buFont typeface="+mj-lt"/>
              <a:buAutoNum type="arabicPeriod"/>
              <a:tabLst/>
              <a:defRPr/>
            </a:pPr>
            <a:r>
              <a:rPr lang="en-US" dirty="0"/>
              <a:t>Contribution 2</a:t>
            </a:r>
            <a:r>
              <a:rPr lang="en-US" b="1" u="none" dirty="0"/>
              <a:t>		Details</a:t>
            </a:r>
          </a:p>
          <a:p>
            <a:pPr lvl="0"/>
            <a:endParaRPr lang="en-US" b="1" u="none" dirty="0"/>
          </a:p>
          <a:p>
            <a:pPr lvl="0"/>
            <a:endParaRPr lang="en-US" b="1" u="none" dirty="0"/>
          </a:p>
          <a:p>
            <a:pPr lvl="0"/>
            <a:endParaRPr lang="en-US" b="1" u="none" dirty="0"/>
          </a:p>
          <a:p>
            <a:pPr marL="742950" marR="0" lvl="0" indent="-742950" algn="l" defTabSz="914400" rtl="0" eaLnBrk="1" fontAlgn="base" latinLnBrk="0" hangingPunct="1">
              <a:lnSpc>
                <a:spcPct val="100000"/>
              </a:lnSpc>
              <a:spcBef>
                <a:spcPct val="20000"/>
              </a:spcBef>
              <a:spcAft>
                <a:spcPct val="0"/>
              </a:spcAft>
              <a:buClr>
                <a:srgbClr val="000000"/>
              </a:buClr>
              <a:buSzPct val="120000"/>
              <a:buFont typeface="+mj-lt"/>
              <a:buAutoNum type="arabicPeriod"/>
              <a:tabLst/>
              <a:defRPr/>
            </a:pPr>
            <a:r>
              <a:rPr lang="en-US" dirty="0"/>
              <a:t>Contribution 3</a:t>
            </a:r>
            <a:r>
              <a:rPr lang="en-US" b="1" u="none" dirty="0"/>
              <a:t>		Details</a:t>
            </a:r>
          </a:p>
          <a:p>
            <a:pPr lvl="0"/>
            <a:endParaRPr lang="en-US" b="1" u="none" dirty="0"/>
          </a:p>
          <a:p>
            <a:pPr lvl="0"/>
            <a:endParaRPr lang="en-US" b="1" u="none" dirty="0"/>
          </a:p>
          <a:p>
            <a:pPr lvl="0"/>
            <a:endParaRPr lang="en-US" dirty="0"/>
          </a:p>
        </p:txBody>
      </p:sp>
      <p:sp>
        <p:nvSpPr>
          <p:cNvPr id="6" name="제목 1">
            <a:extLst>
              <a:ext uri="{FF2B5EF4-FFF2-40B4-BE49-F238E27FC236}">
                <a16:creationId xmlns:a16="http://schemas.microsoft.com/office/drawing/2014/main" id="{E87CB39C-1C1B-D642-A306-2EBAED5C721F}"/>
              </a:ext>
            </a:extLst>
          </p:cNvPr>
          <p:cNvSpPr>
            <a:spLocks noGrp="1"/>
          </p:cNvSpPr>
          <p:nvPr>
            <p:ph type="title" hasCustomPrompt="1"/>
          </p:nvPr>
        </p:nvSpPr>
        <p:spPr>
          <a:xfrm>
            <a:off x="277148" y="118428"/>
            <a:ext cx="8043862" cy="638175"/>
          </a:xfrm>
        </p:spPr>
        <p:txBody>
          <a:bodyPr/>
          <a:lstStyle>
            <a:lvl1pPr algn="ctr">
              <a:defRPr b="0"/>
            </a:lvl1pPr>
          </a:lstStyle>
          <a:p>
            <a:r>
              <a:rPr lang="en-US" altLang="ko-KR" dirty="0"/>
              <a:t>Key message here</a:t>
            </a:r>
            <a:endParaRPr lang="ko-KR" altLang="en-US" dirty="0"/>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828800"/>
            <a:ext cx="1456267" cy="914400"/>
          </a:xfrm>
        </p:spPr>
        <p:txBody>
          <a:bodyPr/>
          <a:lstStyle/>
          <a:p>
            <a:endParaRPr lang="en-US" dirty="0"/>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828800"/>
            <a:ext cx="1456267" cy="914400"/>
          </a:xfrm>
        </p:spPr>
        <p:txBody>
          <a:bodyPr/>
          <a:lstStyle/>
          <a:p>
            <a:endParaRPr lang="en-US" dirty="0"/>
          </a:p>
        </p:txBody>
      </p:sp>
      <p:sp>
        <p:nvSpPr>
          <p:cNvPr id="10" name="Picture Placeholder 7">
            <a:extLst>
              <a:ext uri="{FF2B5EF4-FFF2-40B4-BE49-F238E27FC236}">
                <a16:creationId xmlns:a16="http://schemas.microsoft.com/office/drawing/2014/main" id="{2F28A184-3AEE-394A-ADC4-CC76A06518F3}"/>
              </a:ext>
            </a:extLst>
          </p:cNvPr>
          <p:cNvSpPr>
            <a:spLocks noGrp="1"/>
          </p:cNvSpPr>
          <p:nvPr>
            <p:ph type="pic" sz="quarter" idx="13"/>
          </p:nvPr>
        </p:nvSpPr>
        <p:spPr>
          <a:xfrm>
            <a:off x="1761066" y="3657601"/>
            <a:ext cx="1456267" cy="914400"/>
          </a:xfrm>
        </p:spPr>
        <p:txBody>
          <a:bodyPr/>
          <a:lstStyle/>
          <a:p>
            <a:endParaRPr lang="en-US" dirty="0"/>
          </a:p>
        </p:txBody>
      </p:sp>
      <p:sp>
        <p:nvSpPr>
          <p:cNvPr id="11" name="Picture Placeholder 7">
            <a:extLst>
              <a:ext uri="{FF2B5EF4-FFF2-40B4-BE49-F238E27FC236}">
                <a16:creationId xmlns:a16="http://schemas.microsoft.com/office/drawing/2014/main" id="{8D3F83D7-C629-B041-BDDC-2F303974A2F0}"/>
              </a:ext>
            </a:extLst>
          </p:cNvPr>
          <p:cNvSpPr>
            <a:spLocks noGrp="1"/>
          </p:cNvSpPr>
          <p:nvPr>
            <p:ph type="pic" sz="quarter" idx="14"/>
          </p:nvPr>
        </p:nvSpPr>
        <p:spPr>
          <a:xfrm>
            <a:off x="3843866" y="3657601"/>
            <a:ext cx="1456267" cy="914400"/>
          </a:xfrm>
        </p:spPr>
        <p:txBody>
          <a:bodyPr/>
          <a:lstStyle/>
          <a:p>
            <a:endParaRPr lang="en-US" dirty="0"/>
          </a:p>
        </p:txBody>
      </p:sp>
      <p:sp>
        <p:nvSpPr>
          <p:cNvPr id="12" name="Picture Placeholder 7">
            <a:extLst>
              <a:ext uri="{FF2B5EF4-FFF2-40B4-BE49-F238E27FC236}">
                <a16:creationId xmlns:a16="http://schemas.microsoft.com/office/drawing/2014/main" id="{70C06E85-14FA-CA4E-A7D3-C5A02E2898D0}"/>
              </a:ext>
            </a:extLst>
          </p:cNvPr>
          <p:cNvSpPr>
            <a:spLocks noGrp="1"/>
          </p:cNvSpPr>
          <p:nvPr>
            <p:ph type="pic" sz="quarter" idx="15"/>
          </p:nvPr>
        </p:nvSpPr>
        <p:spPr>
          <a:xfrm>
            <a:off x="1761066" y="5644197"/>
            <a:ext cx="1456267" cy="914400"/>
          </a:xfrm>
        </p:spPr>
        <p:txBody>
          <a:bodyPr/>
          <a:lstStyle/>
          <a:p>
            <a:endParaRPr lang="en-US" dirty="0"/>
          </a:p>
        </p:txBody>
      </p:sp>
      <p:sp>
        <p:nvSpPr>
          <p:cNvPr id="13" name="Picture Placeholder 7">
            <a:extLst>
              <a:ext uri="{FF2B5EF4-FFF2-40B4-BE49-F238E27FC236}">
                <a16:creationId xmlns:a16="http://schemas.microsoft.com/office/drawing/2014/main" id="{BD614C55-8BD1-0C4F-80FE-DCF77D664AAF}"/>
              </a:ext>
            </a:extLst>
          </p:cNvPr>
          <p:cNvSpPr>
            <a:spLocks noGrp="1"/>
          </p:cNvSpPr>
          <p:nvPr>
            <p:ph type="pic" sz="quarter" idx="16"/>
          </p:nvPr>
        </p:nvSpPr>
        <p:spPr>
          <a:xfrm>
            <a:off x="3843866" y="5644197"/>
            <a:ext cx="1456267" cy="914400"/>
          </a:xfrm>
        </p:spPr>
        <p:txBody>
          <a:bodyPr/>
          <a:lstStyle/>
          <a:p>
            <a:endParaRPr lang="en-US" dirty="0"/>
          </a:p>
        </p:txBody>
      </p:sp>
      <p:sp>
        <p:nvSpPr>
          <p:cNvPr id="14" name="TextBox 13">
            <a:extLst>
              <a:ext uri="{FF2B5EF4-FFF2-40B4-BE49-F238E27FC236}">
                <a16:creationId xmlns:a16="http://schemas.microsoft.com/office/drawing/2014/main" id="{7A2F61C6-D410-8F45-BE73-C87EBBE67D97}"/>
              </a:ext>
            </a:extLst>
          </p:cNvPr>
          <p:cNvSpPr txBox="1"/>
          <p:nvPr userDrawn="1"/>
        </p:nvSpPr>
        <p:spPr>
          <a:xfrm>
            <a:off x="3458430" y="5393995"/>
            <a:ext cx="5126362" cy="486287"/>
          </a:xfrm>
          <a:prstGeom prst="rect">
            <a:avLst/>
          </a:prstGeom>
          <a:noFill/>
        </p:spPr>
        <p:txBody>
          <a:bodyPr wrap="square" rtlCol="0">
            <a:spAutoFit/>
          </a:bodyPr>
          <a:lstStyle/>
          <a:p>
            <a:pPr algn="r"/>
            <a:r>
              <a:rPr lang="en-US" sz="3200" i="1" dirty="0">
                <a:latin typeface="Gill Sans MT" panose="020B0502020104020203" pitchFamily="34" charset="77"/>
              </a:rPr>
              <a:t>Thank you for your attention</a:t>
            </a:r>
          </a:p>
        </p:txBody>
      </p:sp>
      <p:pic>
        <p:nvPicPr>
          <p:cNvPr id="15" name="Picture 14">
            <a:extLst>
              <a:ext uri="{FF2B5EF4-FFF2-40B4-BE49-F238E27FC236}">
                <a16:creationId xmlns:a16="http://schemas.microsoft.com/office/drawing/2014/main" id="{0A3A4A3F-DD7F-214E-BAAF-A418B57196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57709" y="6163938"/>
            <a:ext cx="3593683" cy="484047"/>
          </a:xfrm>
          <a:prstGeom prst="rect">
            <a:avLst/>
          </a:prstGeom>
        </p:spPr>
      </p:pic>
    </p:spTree>
    <p:extLst>
      <p:ext uri="{BB962C8B-B14F-4D97-AF65-F5344CB8AC3E}">
        <p14:creationId xmlns:p14="http://schemas.microsoft.com/office/powerpoint/2010/main" val="3100550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41019083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ribu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3A8F23-A2CA-264E-8907-B0144A7D91AF}"/>
              </a:ext>
            </a:extLst>
          </p:cNvPr>
          <p:cNvSpPr>
            <a:spLocks noGrp="1"/>
          </p:cNvSpPr>
          <p:nvPr>
            <p:ph type="body" sz="quarter" idx="10" hasCustomPrompt="1"/>
          </p:nvPr>
        </p:nvSpPr>
        <p:spPr>
          <a:xfrm>
            <a:off x="595200" y="106023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1</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5" name="Line 66">
            <a:extLst>
              <a:ext uri="{FF2B5EF4-FFF2-40B4-BE49-F238E27FC236}">
                <a16:creationId xmlns:a16="http://schemas.microsoft.com/office/drawing/2014/main" id="{86516E46-FEB4-8747-ABDB-067B42ABF68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
        <p:nvSpPr>
          <p:cNvPr id="6" name="제목 1">
            <a:extLst>
              <a:ext uri="{FF2B5EF4-FFF2-40B4-BE49-F238E27FC236}">
                <a16:creationId xmlns:a16="http://schemas.microsoft.com/office/drawing/2014/main" id="{E87CB39C-1C1B-D642-A306-2EBAED5C721F}"/>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Summary of contributions</a:t>
            </a:r>
            <a:endParaRPr lang="ko-KR" altLang="en-US" dirty="0"/>
          </a:p>
        </p:txBody>
      </p:sp>
      <p:sp>
        <p:nvSpPr>
          <p:cNvPr id="8" name="Picture Placeholder 7">
            <a:extLst>
              <a:ext uri="{FF2B5EF4-FFF2-40B4-BE49-F238E27FC236}">
                <a16:creationId xmlns:a16="http://schemas.microsoft.com/office/drawing/2014/main" id="{21898EFD-2916-7E45-875E-EDC4A17C4091}"/>
              </a:ext>
            </a:extLst>
          </p:cNvPr>
          <p:cNvSpPr>
            <a:spLocks noGrp="1"/>
          </p:cNvSpPr>
          <p:nvPr>
            <p:ph type="pic" sz="quarter" idx="11"/>
          </p:nvPr>
        </p:nvSpPr>
        <p:spPr>
          <a:xfrm>
            <a:off x="1761066" y="1749288"/>
            <a:ext cx="1456267" cy="914400"/>
          </a:xfrm>
        </p:spPr>
        <p:txBody>
          <a:bodyPr/>
          <a:lstStyle/>
          <a:p>
            <a:endParaRPr lang="en-US" dirty="0"/>
          </a:p>
        </p:txBody>
      </p:sp>
      <p:sp>
        <p:nvSpPr>
          <p:cNvPr id="9" name="Picture Placeholder 7">
            <a:extLst>
              <a:ext uri="{FF2B5EF4-FFF2-40B4-BE49-F238E27FC236}">
                <a16:creationId xmlns:a16="http://schemas.microsoft.com/office/drawing/2014/main" id="{1F72ABDE-5179-AD48-8D9D-B12289E15BEC}"/>
              </a:ext>
            </a:extLst>
          </p:cNvPr>
          <p:cNvSpPr>
            <a:spLocks noGrp="1"/>
          </p:cNvSpPr>
          <p:nvPr>
            <p:ph type="pic" sz="quarter" idx="12"/>
          </p:nvPr>
        </p:nvSpPr>
        <p:spPr>
          <a:xfrm>
            <a:off x="3843866" y="1749288"/>
            <a:ext cx="1456267" cy="914400"/>
          </a:xfrm>
        </p:spPr>
        <p:txBody>
          <a:bodyPr/>
          <a:lstStyle/>
          <a:p>
            <a:endParaRPr lang="en-US" dirty="0"/>
          </a:p>
        </p:txBody>
      </p:sp>
      <p:sp>
        <p:nvSpPr>
          <p:cNvPr id="22" name="Text Placeholder 3">
            <a:extLst>
              <a:ext uri="{FF2B5EF4-FFF2-40B4-BE49-F238E27FC236}">
                <a16:creationId xmlns:a16="http://schemas.microsoft.com/office/drawing/2014/main" id="{B91A572F-A890-4245-9D69-1E7986ADF746}"/>
              </a:ext>
            </a:extLst>
          </p:cNvPr>
          <p:cNvSpPr>
            <a:spLocks noGrp="1"/>
          </p:cNvSpPr>
          <p:nvPr>
            <p:ph type="body" sz="quarter" idx="13" hasCustomPrompt="1"/>
          </p:nvPr>
        </p:nvSpPr>
        <p:spPr>
          <a:xfrm>
            <a:off x="595200" y="3129880"/>
            <a:ext cx="6064017" cy="1838037"/>
          </a:xfrm>
        </p:spPr>
        <p:txBody>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effectLst/>
              </a:defRPr>
            </a:lvl1pPr>
          </a:lstStyle>
          <a:p>
            <a:pPr lvl="0"/>
            <a:r>
              <a:rPr lang="en-US" dirty="0"/>
              <a:t>Contribution 2</a:t>
            </a:r>
            <a:r>
              <a:rPr lang="en-US" b="1" u="none" dirty="0"/>
              <a:t>		Details</a:t>
            </a:r>
          </a:p>
          <a:p>
            <a:pPr lvl="0"/>
            <a:endParaRPr lang="en-US" b="1" u="none" dirty="0"/>
          </a:p>
          <a:p>
            <a:pPr lvl="0"/>
            <a:endParaRPr lang="en-US" b="1" u="none" dirty="0"/>
          </a:p>
          <a:p>
            <a:pPr lvl="0"/>
            <a:endParaRPr lang="en-US" b="1" u="none" dirty="0"/>
          </a:p>
          <a:p>
            <a:pPr lvl="0"/>
            <a:endParaRPr lang="en-US" dirty="0"/>
          </a:p>
        </p:txBody>
      </p:sp>
      <p:sp>
        <p:nvSpPr>
          <p:cNvPr id="23" name="Picture Placeholder 7">
            <a:extLst>
              <a:ext uri="{FF2B5EF4-FFF2-40B4-BE49-F238E27FC236}">
                <a16:creationId xmlns:a16="http://schemas.microsoft.com/office/drawing/2014/main" id="{15D737B2-4D4D-4242-8E23-8DE607338BCE}"/>
              </a:ext>
            </a:extLst>
          </p:cNvPr>
          <p:cNvSpPr>
            <a:spLocks noGrp="1"/>
          </p:cNvSpPr>
          <p:nvPr>
            <p:ph type="pic" sz="quarter" idx="14"/>
          </p:nvPr>
        </p:nvSpPr>
        <p:spPr>
          <a:xfrm>
            <a:off x="1761066" y="3818938"/>
            <a:ext cx="1456267" cy="914400"/>
          </a:xfrm>
        </p:spPr>
        <p:txBody>
          <a:bodyPr/>
          <a:lstStyle/>
          <a:p>
            <a:endParaRPr lang="en-US" dirty="0"/>
          </a:p>
        </p:txBody>
      </p:sp>
      <p:sp>
        <p:nvSpPr>
          <p:cNvPr id="24" name="Picture Placeholder 7">
            <a:extLst>
              <a:ext uri="{FF2B5EF4-FFF2-40B4-BE49-F238E27FC236}">
                <a16:creationId xmlns:a16="http://schemas.microsoft.com/office/drawing/2014/main" id="{96C1B088-3A02-5945-975E-54F1F9D0E5EF}"/>
              </a:ext>
            </a:extLst>
          </p:cNvPr>
          <p:cNvSpPr>
            <a:spLocks noGrp="1"/>
          </p:cNvSpPr>
          <p:nvPr>
            <p:ph type="pic" sz="quarter" idx="15"/>
          </p:nvPr>
        </p:nvSpPr>
        <p:spPr>
          <a:xfrm>
            <a:off x="3843866" y="3818938"/>
            <a:ext cx="1456267" cy="914400"/>
          </a:xfrm>
        </p:spPr>
        <p:txBody>
          <a:bodyPr/>
          <a:lstStyle/>
          <a:p>
            <a:endParaRPr lang="en-US" dirty="0"/>
          </a:p>
        </p:txBody>
      </p:sp>
    </p:spTree>
    <p:extLst>
      <p:ext uri="{BB962C8B-B14F-4D97-AF65-F5344CB8AC3E}">
        <p14:creationId xmlns:p14="http://schemas.microsoft.com/office/powerpoint/2010/main" val="3930702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0" y="2747963"/>
            <a:ext cx="7772400" cy="1362075"/>
          </a:xfrm>
        </p:spPr>
        <p:txBody>
          <a:bodyPr anchor="t"/>
          <a:lstStyle>
            <a:lvl1pPr algn="ctr">
              <a:defRPr sz="4000" b="0" cap="none"/>
            </a:lvl1pPr>
          </a:lstStyle>
          <a:p>
            <a:r>
              <a:rPr lang="en-US" altLang="ko-KR" dirty="0"/>
              <a:t>Section heading</a:t>
            </a:r>
            <a:endParaRPr lang="ko-KR" altLang="en-US" dirty="0"/>
          </a:p>
        </p:txBody>
      </p:sp>
      <p:sp>
        <p:nvSpPr>
          <p:cNvPr id="5" name="Line 66">
            <a:extLst>
              <a:ext uri="{FF2B5EF4-FFF2-40B4-BE49-F238E27FC236}">
                <a16:creationId xmlns:a16="http://schemas.microsoft.com/office/drawing/2014/main" id="{5A7CBECB-F891-1E49-A038-D12E9EBD544E}"/>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A0F4931F-670B-5345-A445-E4A05AED83C7}"/>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ring bullets">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a:xfrm>
            <a:off x="277148" y="1305004"/>
            <a:ext cx="8557768" cy="5166916"/>
          </a:xfrm>
        </p:spPr>
        <p:txBody>
          <a:bodyPr/>
          <a:lstStyle>
            <a:lvl2pPr>
              <a:defRPr/>
            </a:lvl2pPr>
            <a:lvl3pPr>
              <a:defRPr/>
            </a:lvl3pPr>
          </a:lstStyle>
          <a:p>
            <a:pPr lvl="0"/>
            <a:r>
              <a:rPr lang="en-US" altLang="ko-KR" dirty="0"/>
              <a:t>Words</a:t>
            </a:r>
            <a:endParaRPr lang="ko-KR" altLang="en-US" dirty="0"/>
          </a:p>
          <a:p>
            <a:pPr lvl="1"/>
            <a:r>
              <a:rPr lang="en-US" altLang="ko-KR" dirty="0"/>
              <a:t>Words</a:t>
            </a:r>
            <a:endParaRPr lang="ko-KR" altLang="en-US" dirty="0"/>
          </a:p>
          <a:p>
            <a:pPr lvl="2"/>
            <a:r>
              <a:rPr lang="en-US" altLang="ko-KR" dirty="0"/>
              <a:t>Words</a:t>
            </a:r>
          </a:p>
          <a:p>
            <a:pPr lvl="3"/>
            <a:r>
              <a:rPr lang="en-US" altLang="ko-KR" dirty="0"/>
              <a:t>Words</a:t>
            </a:r>
          </a:p>
          <a:p>
            <a:pPr lvl="4"/>
            <a:r>
              <a:rPr lang="en-US" altLang="ko-KR" dirty="0"/>
              <a:t>Words</a:t>
            </a:r>
            <a:endParaRPr lang="ko-KR" altLang="en-US" dirty="0"/>
          </a:p>
        </p:txBody>
      </p:sp>
      <p:sp>
        <p:nvSpPr>
          <p:cNvPr id="5" name="제목 1"/>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4" name="Line 66">
            <a:extLst>
              <a:ext uri="{FF2B5EF4-FFF2-40B4-BE49-F238E27FC236}">
                <a16:creationId xmlns:a16="http://schemas.microsoft.com/office/drawing/2014/main" id="{67B3E873-1394-3543-8BD2-2C910090ECBD}"/>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extLst>
      <p:ext uri="{BB962C8B-B14F-4D97-AF65-F5344CB8AC3E}">
        <p14:creationId xmlns:p14="http://schemas.microsoft.com/office/powerpoint/2010/main" val="38972640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3" name="내용 개체 틀 2"/>
          <p:cNvSpPr>
            <a:spLocks noGrp="1"/>
          </p:cNvSpPr>
          <p:nvPr>
            <p:ph sz="half" idx="1" hasCustomPrompt="1"/>
          </p:nvPr>
        </p:nvSpPr>
        <p:spPr>
          <a:xfrm>
            <a:off x="484369" y="1250205"/>
            <a:ext cx="4038600" cy="4525963"/>
          </a:xfrm>
        </p:spPr>
        <p:txBody>
          <a:bodyPr/>
          <a:lstStyle>
            <a:lvl1pPr>
              <a:defRPr sz="3200" baseline="0">
                <a:latin typeface="Calibri" panose="020F0502020204030204" pitchFamily="34" charset="0"/>
              </a:defRPr>
            </a:lvl1pPr>
            <a:lvl2pPr>
              <a:defRPr sz="2800" baseline="0">
                <a:latin typeface="Calibri" panose="020F0502020204030204" pitchFamily="34" charset="0"/>
              </a:defRPr>
            </a:lvl2pPr>
            <a:lvl3pPr>
              <a:defRPr sz="2400" baseline="0">
                <a:latin typeface="Calibri" panose="020F0502020204030204" pitchFamily="34" charset="0"/>
              </a:defRPr>
            </a:lvl3pPr>
            <a:lvl4pPr>
              <a:defRPr sz="2000" baseline="0">
                <a:latin typeface="Calibri" panose="020F0502020204030204" pitchFamily="34" charset="0"/>
              </a:defRPr>
            </a:lvl4pPr>
            <a:lvl5pPr>
              <a:defRPr sz="2000" baseline="0">
                <a:latin typeface="Calibri" panose="020F0502020204030204" pitchFamily="34" charset="0"/>
              </a:defRPr>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4" name="내용 개체 틀 3"/>
          <p:cNvSpPr>
            <a:spLocks noGrp="1"/>
          </p:cNvSpPr>
          <p:nvPr>
            <p:ph sz="half" idx="2" hasCustomPrompt="1"/>
          </p:nvPr>
        </p:nvSpPr>
        <p:spPr>
          <a:xfrm>
            <a:off x="4675369" y="1250205"/>
            <a:ext cx="4038600" cy="4525963"/>
          </a:xfrm>
        </p:spPr>
        <p:txBody>
          <a:bodyPr/>
          <a:lstStyle>
            <a:lvl1pPr>
              <a:defRPr sz="3200" baseline="0">
                <a:latin typeface="Calibri" panose="020F0502020204030204" pitchFamily="34" charset="0"/>
              </a:defRPr>
            </a:lvl1pPr>
            <a:lvl2pPr>
              <a:defRPr sz="2800" baseline="0">
                <a:latin typeface="Calibri" panose="020F0502020204030204" pitchFamily="34" charset="0"/>
              </a:defRPr>
            </a:lvl2pPr>
            <a:lvl3pPr>
              <a:defRPr sz="2400" baseline="0">
                <a:latin typeface="Calibri" panose="020F0502020204030204" pitchFamily="34" charset="0"/>
              </a:defRPr>
            </a:lvl3pPr>
            <a:lvl4pPr>
              <a:defRPr sz="2000" baseline="0">
                <a:latin typeface="Calibri" panose="020F0502020204030204" pitchFamily="34" charset="0"/>
              </a:defRPr>
            </a:lvl4pPr>
            <a:lvl5pPr>
              <a:defRPr sz="2000" baseline="0">
                <a:latin typeface="Calibri" panose="020F0502020204030204" pitchFamily="34" charset="0"/>
              </a:defRPr>
            </a:lvl5pPr>
            <a:lvl6pPr>
              <a:defRPr sz="1800"/>
            </a:lvl6pPr>
            <a:lvl7pPr>
              <a:defRPr sz="1800"/>
            </a:lvl7pPr>
            <a:lvl8pPr>
              <a:defRPr sz="1800"/>
            </a:lvl8pPr>
            <a:lvl9pPr>
              <a:defRPr sz="1800"/>
            </a:lvl9pPr>
          </a:lstStyle>
          <a:p>
            <a:pPr lvl="0"/>
            <a:r>
              <a:rPr lang="en-US" altLang="ko-KR" dirty="0"/>
              <a:t>Words</a:t>
            </a:r>
          </a:p>
          <a:p>
            <a:pPr lvl="1"/>
            <a:r>
              <a:rPr lang="en-US" altLang="ko-KR" dirty="0"/>
              <a:t>Words</a:t>
            </a:r>
          </a:p>
          <a:p>
            <a:pPr lvl="2"/>
            <a:r>
              <a:rPr lang="en-US" altLang="ko-KR" dirty="0"/>
              <a:t>Words</a:t>
            </a:r>
          </a:p>
          <a:p>
            <a:pPr lvl="3"/>
            <a:r>
              <a:rPr lang="en-US" altLang="ko-KR" dirty="0"/>
              <a:t>Words</a:t>
            </a:r>
          </a:p>
          <a:p>
            <a:pPr lvl="4"/>
            <a:r>
              <a:rPr lang="en-US" altLang="ko-KR" dirty="0"/>
              <a:t>Words</a:t>
            </a:r>
            <a:endParaRPr lang="ko-KR" altLang="en-US" dirty="0"/>
          </a:p>
        </p:txBody>
      </p:sp>
      <p:sp>
        <p:nvSpPr>
          <p:cNvPr id="8" name="제목 1">
            <a:extLst>
              <a:ext uri="{FF2B5EF4-FFF2-40B4-BE49-F238E27FC236}">
                <a16:creationId xmlns:a16="http://schemas.microsoft.com/office/drawing/2014/main" id="{54299B08-215C-6449-B3F9-1A0AD0C27459}"/>
              </a:ext>
            </a:extLst>
          </p:cNvPr>
          <p:cNvSpPr>
            <a:spLocks noGrp="1"/>
          </p:cNvSpPr>
          <p:nvPr>
            <p:ph type="title" hasCustomPrompt="1"/>
          </p:nvPr>
        </p:nvSpPr>
        <p:spPr>
          <a:xfrm>
            <a:off x="277148" y="118428"/>
            <a:ext cx="8043862" cy="638175"/>
          </a:xfrm>
        </p:spPr>
        <p:txBody>
          <a:bodyPr/>
          <a:lstStyle>
            <a:lvl1pPr algn="l">
              <a:defRPr b="0" baseline="0">
                <a:latin typeface="Calibri" panose="020F0502020204030204" pitchFamily="34" charset="0"/>
              </a:defRPr>
            </a:lvl1pPr>
          </a:lstStyle>
          <a:p>
            <a:r>
              <a:rPr lang="en-US" altLang="ko-KR" dirty="0"/>
              <a:t>Title</a:t>
            </a:r>
            <a:endParaRPr lang="ko-KR" altLang="en-US" dirty="0"/>
          </a:p>
        </p:txBody>
      </p:sp>
      <p:sp>
        <p:nvSpPr>
          <p:cNvPr id="7" name="Line 66">
            <a:extLst>
              <a:ext uri="{FF2B5EF4-FFF2-40B4-BE49-F238E27FC236}">
                <a16:creationId xmlns:a16="http://schemas.microsoft.com/office/drawing/2014/main" id="{43238AEC-E676-EF48-A1EE-CE1856C5DB8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baseline="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 titled">
    <p:spTree>
      <p:nvGrpSpPr>
        <p:cNvPr id="1" name=""/>
        <p:cNvGrpSpPr/>
        <p:nvPr/>
      </p:nvGrpSpPr>
      <p:grpSpPr>
        <a:xfrm>
          <a:off x="0" y="0"/>
          <a:ext cx="0" cy="0"/>
          <a:chOff x="0" y="0"/>
          <a:chExt cx="0" cy="0"/>
        </a:xfrm>
      </p:grpSpPr>
      <p:sp>
        <p:nvSpPr>
          <p:cNvPr id="3" name="텍스트 개체 틀 2"/>
          <p:cNvSpPr>
            <a:spLocks noGrp="1"/>
          </p:cNvSpPr>
          <p:nvPr>
            <p:ph type="body" idx="1" hasCustomPrompt="1"/>
          </p:nvPr>
        </p:nvSpPr>
        <p:spPr>
          <a:xfrm>
            <a:off x="457200" y="1258655"/>
            <a:ext cx="4040188"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Left title</a:t>
            </a:r>
            <a:endParaRPr lang="ko-KR" altLang="en-US" dirty="0"/>
          </a:p>
        </p:txBody>
      </p:sp>
      <p:sp>
        <p:nvSpPr>
          <p:cNvPr id="4" name="내용 개체 틀 3"/>
          <p:cNvSpPr>
            <a:spLocks noGrp="1"/>
          </p:cNvSpPr>
          <p:nvPr>
            <p:ph sz="half" idx="2" hasCustomPrompt="1"/>
          </p:nvPr>
        </p:nvSpPr>
        <p:spPr>
          <a:xfrm>
            <a:off x="457200" y="1898417"/>
            <a:ext cx="4040188"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5" name="텍스트 개체 틀 4"/>
          <p:cNvSpPr>
            <a:spLocks noGrp="1"/>
          </p:cNvSpPr>
          <p:nvPr>
            <p:ph type="body" sz="quarter" idx="3" hasCustomPrompt="1"/>
          </p:nvPr>
        </p:nvSpPr>
        <p:spPr>
          <a:xfrm>
            <a:off x="4645025" y="1258655"/>
            <a:ext cx="4041775" cy="63976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dirty="0"/>
              <a:t>Right title</a:t>
            </a:r>
            <a:endParaRPr lang="ko-KR" altLang="en-US" dirty="0"/>
          </a:p>
        </p:txBody>
      </p:sp>
      <p:sp>
        <p:nvSpPr>
          <p:cNvPr id="6" name="내용 개체 틀 5"/>
          <p:cNvSpPr>
            <a:spLocks noGrp="1"/>
          </p:cNvSpPr>
          <p:nvPr>
            <p:ph sz="quarter" idx="4" hasCustomPrompt="1"/>
          </p:nvPr>
        </p:nvSpPr>
        <p:spPr>
          <a:xfrm>
            <a:off x="4645025" y="1898417"/>
            <a:ext cx="4041775" cy="3951288"/>
          </a:xfrm>
        </p:spPr>
        <p:txBody>
          <a:bodyPr/>
          <a:lstStyle>
            <a:lvl1pPr>
              <a:defRPr sz="3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dirty="0"/>
              <a:t>Words</a:t>
            </a:r>
            <a:endParaRPr lang="ko-KR" altLang="en-US" dirty="0"/>
          </a:p>
        </p:txBody>
      </p:sp>
      <p:sp>
        <p:nvSpPr>
          <p:cNvPr id="11" name="제목 1">
            <a:extLst>
              <a:ext uri="{FF2B5EF4-FFF2-40B4-BE49-F238E27FC236}">
                <a16:creationId xmlns:a16="http://schemas.microsoft.com/office/drawing/2014/main" id="{545324D7-CC7E-054E-9C45-DBD5F9F63503}"/>
              </a:ext>
            </a:extLst>
          </p:cNvPr>
          <p:cNvSpPr>
            <a:spLocks noGrp="1"/>
          </p:cNvSpPr>
          <p:nvPr>
            <p:ph type="title" hasCustomPrompt="1"/>
          </p:nvPr>
        </p:nvSpPr>
        <p:spPr>
          <a:xfrm>
            <a:off x="277148" y="118428"/>
            <a:ext cx="8043862" cy="638175"/>
          </a:xfrm>
        </p:spPr>
        <p:txBody>
          <a:bodyPr/>
          <a:lstStyle>
            <a:lvl1pPr algn="l">
              <a:defRPr b="0"/>
            </a:lvl1pPr>
          </a:lstStyle>
          <a:p>
            <a:r>
              <a:rPr lang="en-US" altLang="ko-KR" dirty="0"/>
              <a:t>Title</a:t>
            </a:r>
            <a:endParaRPr lang="ko-KR" altLang="en-US" dirty="0"/>
          </a:p>
        </p:txBody>
      </p:sp>
      <p:sp>
        <p:nvSpPr>
          <p:cNvPr id="9" name="Line 66">
            <a:extLst>
              <a:ext uri="{FF2B5EF4-FFF2-40B4-BE49-F238E27FC236}">
                <a16:creationId xmlns:a16="http://schemas.microsoft.com/office/drawing/2014/main" id="{2473502F-33E0-294C-B0A7-D634CB781736}"/>
              </a:ext>
            </a:extLst>
          </p:cNvPr>
          <p:cNvSpPr>
            <a:spLocks noChangeShapeType="1"/>
          </p:cNvSpPr>
          <p:nvPr userDrawn="1"/>
        </p:nvSpPr>
        <p:spPr bwMode="auto">
          <a:xfrm flipV="1">
            <a:off x="289636" y="756603"/>
            <a:ext cx="8564729" cy="55562"/>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ust border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6" name="Line 66">
            <a:extLst>
              <a:ext uri="{FF2B5EF4-FFF2-40B4-BE49-F238E27FC236}">
                <a16:creationId xmlns:a16="http://schemas.microsoft.com/office/drawing/2014/main" id="{5FBB5167-3962-F644-A1B0-164B48533467}"/>
              </a:ext>
            </a:extLst>
          </p:cNvPr>
          <p:cNvSpPr>
            <a:spLocks noChangeShapeType="1"/>
          </p:cNvSpPr>
          <p:nvPr userDrawn="1"/>
        </p:nvSpPr>
        <p:spPr bwMode="auto">
          <a:xfrm flipV="1">
            <a:off x="-37071" y="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4" name="Line 66">
            <a:extLst>
              <a:ext uri="{FF2B5EF4-FFF2-40B4-BE49-F238E27FC236}">
                <a16:creationId xmlns:a16="http://schemas.microsoft.com/office/drawing/2014/main" id="{E355375E-B5F3-774A-87F7-3A95BA8BDF7B}"/>
              </a:ext>
            </a:extLst>
          </p:cNvPr>
          <p:cNvSpPr>
            <a:spLocks noChangeShapeType="1"/>
          </p:cNvSpPr>
          <p:nvPr userDrawn="1"/>
        </p:nvSpPr>
        <p:spPr bwMode="auto">
          <a:xfrm flipV="1">
            <a:off x="-57794" y="6858000"/>
            <a:ext cx="9259587" cy="0"/>
          </a:xfrm>
          <a:prstGeom prst="line">
            <a:avLst/>
          </a:prstGeom>
          <a:noFill/>
          <a:ln w="76200">
            <a:solidFill>
              <a:schemeClr val="accent3"/>
            </a:solidFill>
            <a:miter lim="800000"/>
            <a:headEnd/>
            <a:tailEnd/>
          </a:ln>
          <a:effectLst/>
        </p:spPr>
        <p:txBody>
          <a:bodyPr wrap="none"/>
          <a:lstStyle/>
          <a:p>
            <a:endParaRPr lang="ko-KR" altLang="en-US"/>
          </a:p>
        </p:txBody>
      </p:sp>
      <p:sp>
        <p:nvSpPr>
          <p:cNvPr id="5" name="그림 개체 틀 2">
            <a:extLst>
              <a:ext uri="{FF2B5EF4-FFF2-40B4-BE49-F238E27FC236}">
                <a16:creationId xmlns:a16="http://schemas.microsoft.com/office/drawing/2014/main" id="{672F7B82-6823-A344-B297-9A5CC48E1F13}"/>
              </a:ext>
            </a:extLst>
          </p:cNvPr>
          <p:cNvSpPr>
            <a:spLocks noGrp="1"/>
          </p:cNvSpPr>
          <p:nvPr>
            <p:ph type="pic" idx="1"/>
          </p:nvPr>
        </p:nvSpPr>
        <p:spPr>
          <a:xfrm>
            <a:off x="877888"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7" name="그림 개체 틀 2">
            <a:extLst>
              <a:ext uri="{FF2B5EF4-FFF2-40B4-BE49-F238E27FC236}">
                <a16:creationId xmlns:a16="http://schemas.microsoft.com/office/drawing/2014/main" id="{07CA502D-41E1-4240-B817-57AFD70BC6F0}"/>
              </a:ext>
            </a:extLst>
          </p:cNvPr>
          <p:cNvSpPr>
            <a:spLocks noGrp="1"/>
          </p:cNvSpPr>
          <p:nvPr>
            <p:ph type="pic" idx="10"/>
          </p:nvPr>
        </p:nvSpPr>
        <p:spPr>
          <a:xfrm>
            <a:off x="5204723" y="765140"/>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12" name="그림 개체 틀 2">
            <a:extLst>
              <a:ext uri="{FF2B5EF4-FFF2-40B4-BE49-F238E27FC236}">
                <a16:creationId xmlns:a16="http://schemas.microsoft.com/office/drawing/2014/main" id="{D1C72364-3DC9-604F-9514-883DF7EEBE18}"/>
              </a:ext>
            </a:extLst>
          </p:cNvPr>
          <p:cNvSpPr>
            <a:spLocks noGrp="1"/>
          </p:cNvSpPr>
          <p:nvPr>
            <p:ph type="pic" idx="11"/>
          </p:nvPr>
        </p:nvSpPr>
        <p:spPr>
          <a:xfrm>
            <a:off x="877887" y="3596647"/>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16" name="그림 개체 틀 2">
            <a:extLst>
              <a:ext uri="{FF2B5EF4-FFF2-40B4-BE49-F238E27FC236}">
                <a16:creationId xmlns:a16="http://schemas.microsoft.com/office/drawing/2014/main" id="{4193784B-AAFC-0447-AC84-915471C69183}"/>
              </a:ext>
            </a:extLst>
          </p:cNvPr>
          <p:cNvSpPr>
            <a:spLocks noGrp="1"/>
          </p:cNvSpPr>
          <p:nvPr>
            <p:ph type="pic" idx="12"/>
          </p:nvPr>
        </p:nvSpPr>
        <p:spPr>
          <a:xfrm>
            <a:off x="5204723" y="3616525"/>
            <a:ext cx="3137521" cy="2468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32" name="Text Placeholder 31">
            <a:extLst>
              <a:ext uri="{FF2B5EF4-FFF2-40B4-BE49-F238E27FC236}">
                <a16:creationId xmlns:a16="http://schemas.microsoft.com/office/drawing/2014/main" id="{4036BF46-3CC3-FB43-A785-15DF5595B707}"/>
              </a:ext>
            </a:extLst>
          </p:cNvPr>
          <p:cNvSpPr>
            <a:spLocks noGrp="1"/>
          </p:cNvSpPr>
          <p:nvPr>
            <p:ph type="body" sz="quarter" idx="13" hasCustomPrompt="1"/>
          </p:nvPr>
        </p:nvSpPr>
        <p:spPr>
          <a:xfrm>
            <a:off x="877819" y="213987"/>
            <a:ext cx="3136900" cy="550603"/>
          </a:xfrm>
        </p:spPr>
        <p:txBody>
          <a:bodyPr/>
          <a:lstStyle>
            <a:lvl1pPr marL="0" indent="0" algn="ctr">
              <a:buNone/>
              <a:defRPr sz="3200"/>
            </a:lvl1pPr>
          </a:lstStyle>
          <a:p>
            <a:pPr lvl="0"/>
            <a:r>
              <a:rPr lang="en-US" dirty="0"/>
              <a:t>Title</a:t>
            </a:r>
          </a:p>
        </p:txBody>
      </p:sp>
      <p:sp>
        <p:nvSpPr>
          <p:cNvPr id="36" name="Text Placeholder 31">
            <a:extLst>
              <a:ext uri="{FF2B5EF4-FFF2-40B4-BE49-F238E27FC236}">
                <a16:creationId xmlns:a16="http://schemas.microsoft.com/office/drawing/2014/main" id="{8484378F-A4EB-7845-937E-05F967178942}"/>
              </a:ext>
            </a:extLst>
          </p:cNvPr>
          <p:cNvSpPr>
            <a:spLocks noGrp="1"/>
          </p:cNvSpPr>
          <p:nvPr>
            <p:ph type="body" sz="quarter" idx="14" hasCustomPrompt="1"/>
          </p:nvPr>
        </p:nvSpPr>
        <p:spPr>
          <a:xfrm>
            <a:off x="5205344" y="213987"/>
            <a:ext cx="3136900" cy="550603"/>
          </a:xfrm>
        </p:spPr>
        <p:txBody>
          <a:bodyPr/>
          <a:lstStyle>
            <a:lvl1pPr marL="0" indent="0" algn="ctr">
              <a:buNone/>
              <a:defRPr sz="3200"/>
            </a:lvl1pPr>
          </a:lstStyle>
          <a:p>
            <a:pPr lvl="0"/>
            <a:r>
              <a:rPr lang="en-US" dirty="0"/>
              <a:t>Title</a:t>
            </a:r>
          </a:p>
        </p:txBody>
      </p:sp>
      <p:sp>
        <p:nvSpPr>
          <p:cNvPr id="37" name="Text Placeholder 31">
            <a:extLst>
              <a:ext uri="{FF2B5EF4-FFF2-40B4-BE49-F238E27FC236}">
                <a16:creationId xmlns:a16="http://schemas.microsoft.com/office/drawing/2014/main" id="{1EB6C479-EE50-B041-BED8-613EFA5D95F7}"/>
              </a:ext>
            </a:extLst>
          </p:cNvPr>
          <p:cNvSpPr>
            <a:spLocks noGrp="1"/>
          </p:cNvSpPr>
          <p:nvPr>
            <p:ph type="body" sz="quarter" idx="15" hasCustomPrompt="1"/>
          </p:nvPr>
        </p:nvSpPr>
        <p:spPr>
          <a:xfrm>
            <a:off x="877819" y="6093410"/>
            <a:ext cx="3136900" cy="550603"/>
          </a:xfrm>
        </p:spPr>
        <p:txBody>
          <a:bodyPr/>
          <a:lstStyle>
            <a:lvl1pPr marL="0" indent="0" algn="ctr">
              <a:buNone/>
              <a:defRPr sz="3200"/>
            </a:lvl1pPr>
          </a:lstStyle>
          <a:p>
            <a:pPr lvl="0"/>
            <a:r>
              <a:rPr lang="en-US" dirty="0"/>
              <a:t>Title</a:t>
            </a:r>
          </a:p>
        </p:txBody>
      </p:sp>
      <p:sp>
        <p:nvSpPr>
          <p:cNvPr id="38" name="Text Placeholder 31">
            <a:extLst>
              <a:ext uri="{FF2B5EF4-FFF2-40B4-BE49-F238E27FC236}">
                <a16:creationId xmlns:a16="http://schemas.microsoft.com/office/drawing/2014/main" id="{7D0CA80B-F16F-FF48-80A3-27652129D326}"/>
              </a:ext>
            </a:extLst>
          </p:cNvPr>
          <p:cNvSpPr>
            <a:spLocks noGrp="1"/>
          </p:cNvSpPr>
          <p:nvPr>
            <p:ph type="body" sz="quarter" idx="16" hasCustomPrompt="1"/>
          </p:nvPr>
        </p:nvSpPr>
        <p:spPr>
          <a:xfrm>
            <a:off x="5205344" y="6093410"/>
            <a:ext cx="3136900" cy="550603"/>
          </a:xfrm>
        </p:spPr>
        <p:txBody>
          <a:bodyPr/>
          <a:lstStyle>
            <a:lvl1pPr marL="0" indent="0" algn="ctr">
              <a:buNone/>
              <a:defRPr sz="3200"/>
            </a:lvl1pPr>
          </a:lstStyle>
          <a:p>
            <a:pPr lvl="0"/>
            <a:r>
              <a:rPr lang="en-US" dirty="0"/>
              <a:t>Title</a:t>
            </a:r>
          </a:p>
        </p:txBody>
      </p:sp>
    </p:spTree>
    <p:extLst>
      <p:ext uri="{BB962C8B-B14F-4D97-AF65-F5344CB8AC3E}">
        <p14:creationId xmlns:p14="http://schemas.microsoft.com/office/powerpoint/2010/main" val="18041246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1792288" y="4800600"/>
            <a:ext cx="5486400" cy="566738"/>
          </a:xfrm>
        </p:spPr>
        <p:txBody>
          <a:bodyPr/>
          <a:lstStyle>
            <a:lvl1pPr algn="l">
              <a:defRPr sz="2000" b="1">
                <a:latin typeface="Calibri" panose="020F0502020204030204" pitchFamily="34" charset="0"/>
                <a:cs typeface="Calibri" panose="020F0502020204030204" pitchFamily="34" charset="0"/>
              </a:defRPr>
            </a:lvl1pPr>
          </a:lstStyle>
          <a:p>
            <a:r>
              <a:rPr lang="en-US" altLang="ko-KR" dirty="0"/>
              <a:t>Title</a:t>
            </a:r>
            <a:endParaRPr lang="ko-KR" altLang="en-US" dirty="0"/>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dirty="0"/>
              <a:t>Remarks</a:t>
            </a:r>
            <a:endParaRPr lang="ko-KR" altLang="en-US" dirty="0"/>
          </a:p>
        </p:txBody>
      </p:sp>
      <p:sp>
        <p:nvSpPr>
          <p:cNvPr id="5" name="Line 66">
            <a:extLst>
              <a:ext uri="{FF2B5EF4-FFF2-40B4-BE49-F238E27FC236}">
                <a16:creationId xmlns:a16="http://schemas.microsoft.com/office/drawing/2014/main" id="{0F3ED26C-BA8F-FF4F-AE42-088993C8BDBB}"/>
              </a:ext>
            </a:extLst>
          </p:cNvPr>
          <p:cNvSpPr>
            <a:spLocks noChangeShapeType="1"/>
          </p:cNvSpPr>
          <p:nvPr userDrawn="1"/>
        </p:nvSpPr>
        <p:spPr bwMode="auto">
          <a:xfrm flipV="1">
            <a:off x="-16760" y="0"/>
            <a:ext cx="9144000" cy="0"/>
          </a:xfrm>
          <a:prstGeom prst="line">
            <a:avLst/>
          </a:prstGeom>
          <a:noFill/>
          <a:ln w="38100">
            <a:solidFill>
              <a:schemeClr val="accent3"/>
            </a:solidFill>
            <a:miter lim="800000"/>
            <a:headEnd/>
            <a:tailEnd/>
          </a:ln>
          <a:effectLst/>
        </p:spPr>
        <p:txBody>
          <a:bodyPr wrap="none"/>
          <a:lstStyle/>
          <a:p>
            <a:endParaRPr lang="ko-KR" altLang="en-US"/>
          </a:p>
        </p:txBody>
      </p:sp>
      <p:sp>
        <p:nvSpPr>
          <p:cNvPr id="6" name="Line 66">
            <a:extLst>
              <a:ext uri="{FF2B5EF4-FFF2-40B4-BE49-F238E27FC236}">
                <a16:creationId xmlns:a16="http://schemas.microsoft.com/office/drawing/2014/main" id="{7459A6C9-1895-6441-9AC8-69CD38D23F53}"/>
              </a:ext>
            </a:extLst>
          </p:cNvPr>
          <p:cNvSpPr>
            <a:spLocks noChangeShapeType="1"/>
          </p:cNvSpPr>
          <p:nvPr userDrawn="1"/>
        </p:nvSpPr>
        <p:spPr bwMode="auto">
          <a:xfrm flipV="1">
            <a:off x="0" y="6858000"/>
            <a:ext cx="9144000" cy="0"/>
          </a:xfrm>
          <a:prstGeom prst="line">
            <a:avLst/>
          </a:prstGeom>
          <a:noFill/>
          <a:ln w="38100">
            <a:solidFill>
              <a:schemeClr val="accent3"/>
            </a:solidFill>
            <a:miter lim="800000"/>
            <a:headEnd/>
            <a:tailEnd/>
          </a:ln>
          <a:effectLst/>
        </p:spPr>
        <p:txBody>
          <a:bodyPr wrap="none"/>
          <a:lstStyle/>
          <a:p>
            <a:endParaRPr lang="ko-K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1100138" y="128588"/>
            <a:ext cx="8043862" cy="638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ko-KR" dirty="0"/>
              <a:t>Click to edit Master title style</a:t>
            </a:r>
          </a:p>
        </p:txBody>
      </p:sp>
      <p:sp>
        <p:nvSpPr>
          <p:cNvPr id="1055" name="Rectangle 31"/>
          <p:cNvSpPr>
            <a:spLocks noChangeArrowheads="1"/>
          </p:cNvSpPr>
          <p:nvPr/>
        </p:nvSpPr>
        <p:spPr bwMode="auto">
          <a:xfrm>
            <a:off x="8402496" y="6514752"/>
            <a:ext cx="472886" cy="223138"/>
          </a:xfrm>
          <a:prstGeom prst="rect">
            <a:avLst/>
          </a:prstGeom>
          <a:noFill/>
          <a:ln w="12700">
            <a:noFill/>
            <a:miter lim="800000"/>
            <a:headEnd/>
            <a:tailEnd/>
          </a:ln>
          <a:effectLst/>
        </p:spPr>
        <p:txBody>
          <a:bodyPr wrap="none" lIns="47625" tIns="19050" rIns="47625" bIns="19050">
            <a:spAutoFit/>
          </a:bodyPr>
          <a:lstStyle/>
          <a:p>
            <a:pPr eaLnBrk="0" hangingPunct="0">
              <a:lnSpc>
                <a:spcPct val="100000"/>
              </a:lnSpc>
              <a:spcBef>
                <a:spcPct val="0"/>
              </a:spcBef>
              <a:buClrTx/>
              <a:buSzTx/>
              <a:buFontTx/>
              <a:buNone/>
            </a:pPr>
            <a:r>
              <a:rPr lang="en-US" altLang="ko-KR" sz="1200" dirty="0">
                <a:ea typeface="굴림" pitchFamily="50" charset="-127"/>
              </a:rPr>
              <a:t>- </a:t>
            </a:r>
            <a:fld id="{C0FEE29E-A620-416A-A1BD-BAB242FFD545}" type="slidenum">
              <a:rPr lang="en-US" altLang="ko-KR" sz="1200">
                <a:ea typeface="굴림" pitchFamily="50" charset="-127"/>
              </a:rPr>
              <a:pPr eaLnBrk="0" hangingPunct="0">
                <a:lnSpc>
                  <a:spcPct val="100000"/>
                </a:lnSpc>
                <a:spcBef>
                  <a:spcPct val="0"/>
                </a:spcBef>
                <a:buClrTx/>
                <a:buSzTx/>
                <a:buFontTx/>
                <a:buNone/>
              </a:pPr>
              <a:t>‹#›</a:t>
            </a:fld>
            <a:r>
              <a:rPr lang="en-US" altLang="ko-KR" sz="1200" dirty="0">
                <a:ea typeface="굴림" pitchFamily="50" charset="-127"/>
              </a:rPr>
              <a:t> -</a:t>
            </a:r>
          </a:p>
        </p:txBody>
      </p:sp>
      <p:sp>
        <p:nvSpPr>
          <p:cNvPr id="1067" name="Rectangle 43"/>
          <p:cNvSpPr>
            <a:spLocks noGrp="1" noChangeArrowheads="1"/>
          </p:cNvSpPr>
          <p:nvPr>
            <p:ph type="body" idx="1"/>
          </p:nvPr>
        </p:nvSpPr>
        <p:spPr bwMode="auto">
          <a:xfrm>
            <a:off x="293624" y="957532"/>
            <a:ext cx="8557768" cy="55529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Tree>
  </p:cSld>
  <p:clrMap bg1="lt1" tx1="dk1" bg2="lt2" tx2="dk2" accent1="accent1" accent2="accent2" accent3="accent3" accent4="accent4" accent5="accent5" accent6="accent6" hlink="hlink" folHlink="folHlink"/>
  <p:sldLayoutIdLst>
    <p:sldLayoutId id="2147483654" r:id="rId1"/>
    <p:sldLayoutId id="2147483668" r:id="rId2"/>
    <p:sldLayoutId id="2147483656" r:id="rId3"/>
    <p:sldLayoutId id="2147483670" r:id="rId4"/>
    <p:sldLayoutId id="2147483657" r:id="rId5"/>
    <p:sldLayoutId id="2147483658" r:id="rId6"/>
    <p:sldLayoutId id="2147483659" r:id="rId7"/>
    <p:sldLayoutId id="2147483666" r:id="rId8"/>
    <p:sldLayoutId id="2147483662" r:id="rId9"/>
    <p:sldLayoutId id="2147483669" r:id="rId10"/>
    <p:sldLayoutId id="2147483671" r:id="rId11"/>
  </p:sldLayoutIdLst>
  <p:transition/>
  <p:hf hdr="0" ftr="0" dt="0"/>
  <p:txStyles>
    <p:titleStyle>
      <a:lvl1pPr algn="l" rtl="0" fontAlgn="base">
        <a:lnSpc>
          <a:spcPct val="90000"/>
        </a:lnSpc>
        <a:spcBef>
          <a:spcPct val="0"/>
        </a:spcBef>
        <a:spcAft>
          <a:spcPct val="0"/>
        </a:spcAft>
        <a:defRPr sz="3200" b="1">
          <a:ln>
            <a:noFill/>
          </a:ln>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200" b="1">
          <a:solidFill>
            <a:schemeClr val="bg1"/>
          </a:solidFill>
          <a:latin typeface="Arial" pitchFamily="34" charset="0"/>
          <a:cs typeface="Arial" pitchFamily="34" charset="0"/>
        </a:defRPr>
      </a:lvl2pPr>
      <a:lvl3pPr algn="l" rtl="0" fontAlgn="base">
        <a:lnSpc>
          <a:spcPct val="90000"/>
        </a:lnSpc>
        <a:spcBef>
          <a:spcPct val="0"/>
        </a:spcBef>
        <a:spcAft>
          <a:spcPct val="0"/>
        </a:spcAft>
        <a:defRPr sz="3200" b="1">
          <a:solidFill>
            <a:schemeClr val="bg1"/>
          </a:solidFill>
          <a:latin typeface="Arial" pitchFamily="34" charset="0"/>
          <a:cs typeface="Arial" pitchFamily="34" charset="0"/>
        </a:defRPr>
      </a:lvl3pPr>
      <a:lvl4pPr algn="l" rtl="0" fontAlgn="base">
        <a:lnSpc>
          <a:spcPct val="90000"/>
        </a:lnSpc>
        <a:spcBef>
          <a:spcPct val="0"/>
        </a:spcBef>
        <a:spcAft>
          <a:spcPct val="0"/>
        </a:spcAft>
        <a:defRPr sz="3200" b="1">
          <a:solidFill>
            <a:schemeClr val="bg1"/>
          </a:solidFill>
          <a:latin typeface="Arial" pitchFamily="34" charset="0"/>
          <a:cs typeface="Arial" pitchFamily="34" charset="0"/>
        </a:defRPr>
      </a:lvl4pPr>
      <a:lvl5pPr algn="l" rtl="0" fontAlgn="base">
        <a:lnSpc>
          <a:spcPct val="90000"/>
        </a:lnSpc>
        <a:spcBef>
          <a:spcPct val="0"/>
        </a:spcBef>
        <a:spcAft>
          <a:spcPct val="0"/>
        </a:spcAft>
        <a:defRPr sz="3200" b="1">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tif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31.tiff"/><Relationship Id="rId4" Type="http://schemas.openxmlformats.org/officeDocument/2006/relationships/image" Target="../media/image30.tiff"/></Relationships>
</file>

<file path=ppt/slides/_rels/slide1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tiff"/><Relationship Id="rId13" Type="http://schemas.microsoft.com/office/2007/relationships/hdphoto" Target="../media/hdphoto7.wdp"/><Relationship Id="rId18" Type="http://schemas.openxmlformats.org/officeDocument/2006/relationships/image" Target="../media/image42.png"/><Relationship Id="rId3" Type="http://schemas.openxmlformats.org/officeDocument/2006/relationships/image" Target="../media/image33.tiff"/><Relationship Id="rId7" Type="http://schemas.microsoft.com/office/2007/relationships/hdphoto" Target="../media/hdphoto3.wdp"/><Relationship Id="rId12" Type="http://schemas.openxmlformats.org/officeDocument/2006/relationships/image" Target="../media/image37.png"/><Relationship Id="rId17" Type="http://schemas.openxmlformats.org/officeDocument/2006/relationships/image" Target="../media/image41.tiff"/><Relationship Id="rId2" Type="http://schemas.openxmlformats.org/officeDocument/2006/relationships/notesSlide" Target="../notesSlides/notesSlide13.xml"/><Relationship Id="rId16" Type="http://schemas.openxmlformats.org/officeDocument/2006/relationships/image" Target="../media/image40.tiff"/><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36.tiff"/><Relationship Id="rId5" Type="http://schemas.microsoft.com/office/2007/relationships/hdphoto" Target="../media/hdphoto6.wdp"/><Relationship Id="rId15" Type="http://schemas.openxmlformats.org/officeDocument/2006/relationships/image" Target="../media/image39.tiff"/><Relationship Id="rId10"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18.tiff"/><Relationship Id="rId14" Type="http://schemas.openxmlformats.org/officeDocument/2006/relationships/image" Target="../media/image38.tiff"/></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tiff"/></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3.png"/><Relationship Id="rId7" Type="http://schemas.openxmlformats.org/officeDocument/2006/relationships/image" Target="../media/image8.tif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5.tiff"/><Relationship Id="rId5" Type="http://schemas.openxmlformats.org/officeDocument/2006/relationships/image" Target="../media/image44.tiff"/><Relationship Id="rId4" Type="http://schemas.microsoft.com/office/2007/relationships/hdphoto" Target="../media/hdphoto8.wdp"/><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1.tiff"/><Relationship Id="rId3" Type="http://schemas.openxmlformats.org/officeDocument/2006/relationships/image" Target="../media/image46.png"/><Relationship Id="rId7" Type="http://schemas.openxmlformats.org/officeDocument/2006/relationships/image" Target="../media/image48.tiff"/><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7.tiff"/><Relationship Id="rId11" Type="http://schemas.microsoft.com/office/2007/relationships/hdphoto" Target="../media/hdphoto10.wdp"/><Relationship Id="rId5" Type="http://schemas.microsoft.com/office/2007/relationships/hdphoto" Target="../media/hdphoto3.wdp"/><Relationship Id="rId10" Type="http://schemas.microsoft.com/office/2007/relationships/hdphoto" Target="../media/hdphoto9.wdp"/><Relationship Id="rId4" Type="http://schemas.openxmlformats.org/officeDocument/2006/relationships/image" Target="../media/image22.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44.tiff"/><Relationship Id="rId13" Type="http://schemas.openxmlformats.org/officeDocument/2006/relationships/image" Target="../media/image31.tiff"/><Relationship Id="rId3" Type="http://schemas.openxmlformats.org/officeDocument/2006/relationships/image" Target="../media/image51.png"/><Relationship Id="rId7" Type="http://schemas.microsoft.com/office/2007/relationships/hdphoto" Target="../media/hdphoto11.wdp"/><Relationship Id="rId12"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55.tiff"/><Relationship Id="rId5" Type="http://schemas.openxmlformats.org/officeDocument/2006/relationships/image" Target="../media/image53.tiff"/><Relationship Id="rId10" Type="http://schemas.openxmlformats.org/officeDocument/2006/relationships/image" Target="../media/image45.tiff"/><Relationship Id="rId4" Type="http://schemas.openxmlformats.org/officeDocument/2006/relationships/image" Target="../media/image52.jpeg"/><Relationship Id="rId9" Type="http://schemas.openxmlformats.org/officeDocument/2006/relationships/image" Target="../media/image54.tiff"/><Relationship Id="rId14" Type="http://schemas.microsoft.com/office/2007/relationships/hdphoto" Target="../media/hdphoto12.wdp"/></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tiff"/><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tiff"/><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29.tiff"/><Relationship Id="rId3" Type="http://schemas.openxmlformats.org/officeDocument/2006/relationships/image" Target="../media/image10.tiff"/><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tiff"/><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tiff"/><Relationship Id="rId7"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tiff"/><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57.tiff"/><Relationship Id="rId3" Type="http://schemas.openxmlformats.org/officeDocument/2006/relationships/image" Target="../media/image7.tiff"/><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8.tiff"/><Relationship Id="rId7" Type="http://schemas.openxmlformats.org/officeDocument/2006/relationships/hyperlink" Target="https://doi.org/10.5281/zenodo.3424960"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9.tiff"/><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4.tiff"/><Relationship Id="rId13" Type="http://schemas.openxmlformats.org/officeDocument/2006/relationships/image" Target="../media/image31.tiff"/><Relationship Id="rId3" Type="http://schemas.openxmlformats.org/officeDocument/2006/relationships/image" Target="../media/image62.png"/><Relationship Id="rId7" Type="http://schemas.microsoft.com/office/2007/relationships/hdphoto" Target="../media/hdphoto13.wdp"/><Relationship Id="rId12"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55.tiff"/><Relationship Id="rId5" Type="http://schemas.openxmlformats.org/officeDocument/2006/relationships/image" Target="../media/image53.tiff"/><Relationship Id="rId10" Type="http://schemas.openxmlformats.org/officeDocument/2006/relationships/image" Target="../media/image45.tiff"/><Relationship Id="rId4" Type="http://schemas.openxmlformats.org/officeDocument/2006/relationships/image" Target="../media/image52.jpeg"/><Relationship Id="rId9" Type="http://schemas.openxmlformats.org/officeDocument/2006/relationships/image" Target="../media/image54.tiff"/></Relationships>
</file>

<file path=ppt/slides/_rels/slide28.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29.tiff"/><Relationship Id="rId4" Type="http://schemas.openxmlformats.org/officeDocument/2006/relationships/hyperlink" Target="https://doi.org/10.5281/zenodo.342496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tiff"/></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4.wdp"/><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20.tiff"/><Relationship Id="rId7" Type="http://schemas.openxmlformats.org/officeDocument/2006/relationships/image" Target="../media/image23.tiff"/><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microsoft.com/office/2007/relationships/hdphoto" Target="../media/hdphoto3.wdp"/><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tiff"/><Relationship Id="rId9"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8" Type="http://schemas.openxmlformats.org/officeDocument/2006/relationships/image" Target="../media/image58.tiff"/><Relationship Id="rId13" Type="http://schemas.microsoft.com/office/2007/relationships/hdphoto" Target="../media/hdphoto14.wdp"/><Relationship Id="rId3" Type="http://schemas.openxmlformats.org/officeDocument/2006/relationships/image" Target="../media/image64.png"/><Relationship Id="rId7" Type="http://schemas.openxmlformats.org/officeDocument/2006/relationships/hyperlink" Target="http://clipart-library.com/free/tools-clipart-png.html" TargetMode="External"/><Relationship Id="rId12"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9.tiff"/><Relationship Id="rId11" Type="http://schemas.openxmlformats.org/officeDocument/2006/relationships/hyperlink" Target="http://clipartmag.com/toy-train-clipart" TargetMode="External"/><Relationship Id="rId5" Type="http://schemas.openxmlformats.org/officeDocument/2006/relationships/hyperlink" Target="http://clipart-library.com/ruler-cliparts.html" TargetMode="External"/><Relationship Id="rId10" Type="http://schemas.microsoft.com/office/2007/relationships/hdphoto" Target="../media/hdphoto1.wdp"/><Relationship Id="rId4" Type="http://schemas.openxmlformats.org/officeDocument/2006/relationships/hyperlink" Target="https://www.iconfinder.com/icons/2193256/body_child_height_kid_measure_measuring_student_icon" TargetMode="External"/><Relationship Id="rId9" Type="http://schemas.openxmlformats.org/officeDocument/2006/relationships/image" Target="../media/image9.png"/><Relationship Id="rId14" Type="http://schemas.openxmlformats.org/officeDocument/2006/relationships/hyperlink" Target="https://www.vectorstock.com/royalty-free-vector/line-drawing-cartoon-weighing-scale-vector-24151282"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clipart-library.com/clipart/1944444.htm" TargetMode="External"/><Relationship Id="rId13" Type="http://schemas.openxmlformats.org/officeDocument/2006/relationships/image" Target="../media/image82.png"/><Relationship Id="rId3" Type="http://schemas.openxmlformats.org/officeDocument/2006/relationships/hyperlink" Target="https://www.pinterest.com/pin/127226758202620054/" TargetMode="External"/><Relationship Id="rId7" Type="http://schemas.openxmlformats.org/officeDocument/2006/relationships/image" Target="../media/image80.tiff"/><Relationship Id="rId12" Type="http://schemas.openxmlformats.org/officeDocument/2006/relationships/hyperlink" Target="https://favpng.com/png_view/programmer-programmer-computer-programming-clip-art-png/UdkqbWT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icon-library.net/icon/web-icon-white-3.html" TargetMode="External"/><Relationship Id="rId11" Type="http://schemas.openxmlformats.org/officeDocument/2006/relationships/image" Target="../media/image10.tiff"/><Relationship Id="rId5" Type="http://schemas.openxmlformats.org/officeDocument/2006/relationships/image" Target="../media/image79.tiff"/><Relationship Id="rId10" Type="http://schemas.openxmlformats.org/officeDocument/2006/relationships/image" Target="../media/image81.tiff"/><Relationship Id="rId4" Type="http://schemas.openxmlformats.org/officeDocument/2006/relationships/image" Target="../media/image30.tiff"/><Relationship Id="rId9" Type="http://schemas.openxmlformats.org/officeDocument/2006/relationships/hyperlink" Target="http://www.romolagarai.org/pl/948847/" TargetMode="External"/><Relationship Id="rId14" Type="http://schemas.microsoft.com/office/2007/relationships/hdphoto" Target="../media/hdphoto15.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tiff"/></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84.png"/><Relationship Id="rId7" Type="http://schemas.openxmlformats.org/officeDocument/2006/relationships/image" Target="../media/image23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customXml" Target="../ink/ink1.xml"/><Relationship Id="rId11" Type="http://schemas.openxmlformats.org/officeDocument/2006/relationships/image" Target="../media/image250.png"/><Relationship Id="rId5" Type="http://schemas.openxmlformats.org/officeDocument/2006/relationships/image" Target="../media/image86.tiff"/><Relationship Id="rId10" Type="http://schemas.openxmlformats.org/officeDocument/2006/relationships/customXml" Target="../ink/ink3.xml"/><Relationship Id="rId4" Type="http://schemas.openxmlformats.org/officeDocument/2006/relationships/image" Target="../media/image85.png"/><Relationship Id="rId9" Type="http://schemas.openxmlformats.org/officeDocument/2006/relationships/image" Target="../media/image2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90.tiff"/><Relationship Id="rId5" Type="http://schemas.openxmlformats.org/officeDocument/2006/relationships/image" Target="../media/image89.png"/><Relationship Id="rId4" Type="http://schemas.openxmlformats.org/officeDocument/2006/relationships/image" Target="../media/image88.tiff"/></Relationships>
</file>

<file path=ppt/slides/_rels/slide5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87.jpeg"/><Relationship Id="rId7"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90.tiff"/><Relationship Id="rId5" Type="http://schemas.openxmlformats.org/officeDocument/2006/relationships/image" Target="../media/image89.png"/><Relationship Id="rId4" Type="http://schemas.openxmlformats.org/officeDocument/2006/relationships/image" Target="../media/image88.tiff"/></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90.tiff"/><Relationship Id="rId5" Type="http://schemas.openxmlformats.org/officeDocument/2006/relationships/image" Target="../media/image89.png"/><Relationship Id="rId4" Type="http://schemas.openxmlformats.org/officeDocument/2006/relationships/image" Target="../media/image88.tiff"/></Relationships>
</file>

<file path=ppt/slides/_rels/slide59.xml.rels><?xml version="1.0" encoding="UTF-8" standalone="yes"?>
<Relationships xmlns="http://schemas.openxmlformats.org/package/2006/relationships"><Relationship Id="rId8" Type="http://schemas.microsoft.com/office/2007/relationships/hdphoto" Target="../media/hdphoto18.wdp"/><Relationship Id="rId13" Type="http://schemas.openxmlformats.org/officeDocument/2006/relationships/image" Target="../media/image97.png"/><Relationship Id="rId18" Type="http://schemas.openxmlformats.org/officeDocument/2006/relationships/image" Target="../media/image89.png"/><Relationship Id="rId3" Type="http://schemas.openxmlformats.org/officeDocument/2006/relationships/image" Target="../media/image92.png"/><Relationship Id="rId21" Type="http://schemas.openxmlformats.org/officeDocument/2006/relationships/image" Target="../media/image101.tiff"/><Relationship Id="rId7" Type="http://schemas.microsoft.com/office/2007/relationships/hdphoto" Target="../media/hdphoto17.wdp"/><Relationship Id="rId12" Type="http://schemas.openxmlformats.org/officeDocument/2006/relationships/image" Target="../media/image96.png"/><Relationship Id="rId17" Type="http://schemas.microsoft.com/office/2007/relationships/hdphoto" Target="../media/hdphoto21.wdp"/><Relationship Id="rId2" Type="http://schemas.openxmlformats.org/officeDocument/2006/relationships/notesSlide" Target="../notesSlides/notesSlide43.xml"/><Relationship Id="rId16" Type="http://schemas.openxmlformats.org/officeDocument/2006/relationships/image" Target="../media/image99.png"/><Relationship Id="rId20" Type="http://schemas.openxmlformats.org/officeDocument/2006/relationships/image" Target="../media/image31.tiff"/><Relationship Id="rId1" Type="http://schemas.openxmlformats.org/officeDocument/2006/relationships/slideLayout" Target="../slideLayouts/slideLayout11.xml"/><Relationship Id="rId6" Type="http://schemas.openxmlformats.org/officeDocument/2006/relationships/image" Target="../media/image94.png"/><Relationship Id="rId11" Type="http://schemas.openxmlformats.org/officeDocument/2006/relationships/image" Target="../media/image95.png"/><Relationship Id="rId5" Type="http://schemas.openxmlformats.org/officeDocument/2006/relationships/image" Target="../media/image93.png"/><Relationship Id="rId15" Type="http://schemas.openxmlformats.org/officeDocument/2006/relationships/image" Target="../media/image98.png"/><Relationship Id="rId10" Type="http://schemas.openxmlformats.org/officeDocument/2006/relationships/image" Target="../media/image26.png"/><Relationship Id="rId19" Type="http://schemas.openxmlformats.org/officeDocument/2006/relationships/image" Target="../media/image100.tiff"/><Relationship Id="rId4" Type="http://schemas.microsoft.com/office/2007/relationships/hdphoto" Target="../media/hdphoto16.wdp"/><Relationship Id="rId9" Type="http://schemas.microsoft.com/office/2007/relationships/hdphoto" Target="../media/hdphoto19.wdp"/><Relationship Id="rId14" Type="http://schemas.microsoft.com/office/2007/relationships/hdphoto" Target="../media/hdphoto20.wdp"/></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60.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4.tiff"/><Relationship Id="rId13" Type="http://schemas.microsoft.com/office/2007/relationships/hdphoto" Target="../media/hdphoto4.wdp"/><Relationship Id="rId3" Type="http://schemas.openxmlformats.org/officeDocument/2006/relationships/image" Target="../media/image20.tiff"/><Relationship Id="rId7" Type="http://schemas.openxmlformats.org/officeDocument/2006/relationships/image" Target="../media/image23.tiff"/><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3.wdp"/><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tiff"/><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38F232-AF63-FC4E-9504-8BA069B9FA55}"/>
              </a:ext>
            </a:extLst>
          </p:cNvPr>
          <p:cNvSpPr>
            <a:spLocks noGrp="1"/>
          </p:cNvSpPr>
          <p:nvPr>
            <p:ph type="ctrTitle"/>
          </p:nvPr>
        </p:nvSpPr>
        <p:spPr>
          <a:xfrm>
            <a:off x="1056481" y="1159237"/>
            <a:ext cx="7031038" cy="1043871"/>
          </a:xfrm>
        </p:spPr>
        <p:txBody>
          <a:bodyPr anchor="ctr"/>
          <a:lstStyle/>
          <a:p>
            <a:pPr>
              <a:lnSpc>
                <a:spcPct val="125000"/>
              </a:lnSpc>
            </a:pPr>
            <a:r>
              <a:rPr lang="en-US" sz="4400" b="0" dirty="0"/>
              <a:t>Testing Regex Generalizability</a:t>
            </a:r>
            <a:br>
              <a:rPr lang="en-US" sz="4400" b="0" dirty="0"/>
            </a:br>
            <a:r>
              <a:rPr lang="en-US" sz="4400" b="0" dirty="0"/>
              <a:t>and its Implications</a:t>
            </a:r>
          </a:p>
        </p:txBody>
      </p:sp>
      <p:sp>
        <p:nvSpPr>
          <p:cNvPr id="6" name="Text Placeholder 5">
            <a:extLst>
              <a:ext uri="{FF2B5EF4-FFF2-40B4-BE49-F238E27FC236}">
                <a16:creationId xmlns:a16="http://schemas.microsoft.com/office/drawing/2014/main" id="{464C0D6E-F899-1E41-B7BA-4B71CA34ED90}"/>
              </a:ext>
            </a:extLst>
          </p:cNvPr>
          <p:cNvSpPr>
            <a:spLocks noGrp="1"/>
          </p:cNvSpPr>
          <p:nvPr>
            <p:ph type="body" sz="quarter" idx="14"/>
          </p:nvPr>
        </p:nvSpPr>
        <p:spPr/>
        <p:txBody>
          <a:bodyPr/>
          <a:lstStyle/>
          <a:p>
            <a:r>
              <a:rPr lang="en-US" dirty="0"/>
              <a:t>James Davis</a:t>
            </a:r>
          </a:p>
        </p:txBody>
      </p:sp>
      <p:sp>
        <p:nvSpPr>
          <p:cNvPr id="7" name="Text Placeholder 6">
            <a:extLst>
              <a:ext uri="{FF2B5EF4-FFF2-40B4-BE49-F238E27FC236}">
                <a16:creationId xmlns:a16="http://schemas.microsoft.com/office/drawing/2014/main" id="{F01A4C47-44E5-ED45-8B2D-4308C957C5A4}"/>
              </a:ext>
            </a:extLst>
          </p:cNvPr>
          <p:cNvSpPr>
            <a:spLocks noGrp="1"/>
          </p:cNvSpPr>
          <p:nvPr>
            <p:ph type="body" sz="quarter" idx="15"/>
          </p:nvPr>
        </p:nvSpPr>
        <p:spPr>
          <a:xfrm>
            <a:off x="2580452" y="5037275"/>
            <a:ext cx="1808780" cy="484027"/>
          </a:xfrm>
        </p:spPr>
        <p:txBody>
          <a:bodyPr/>
          <a:lstStyle/>
          <a:p>
            <a:r>
              <a:rPr lang="en-US" dirty="0"/>
              <a:t>Ayaan </a:t>
            </a:r>
            <a:r>
              <a:rPr lang="en-US" dirty="0" err="1"/>
              <a:t>Kazerouni</a:t>
            </a:r>
            <a:endParaRPr lang="en-US" dirty="0"/>
          </a:p>
        </p:txBody>
      </p:sp>
      <p:sp>
        <p:nvSpPr>
          <p:cNvPr id="8" name="Text Placeholder 7">
            <a:extLst>
              <a:ext uri="{FF2B5EF4-FFF2-40B4-BE49-F238E27FC236}">
                <a16:creationId xmlns:a16="http://schemas.microsoft.com/office/drawing/2014/main" id="{EAED08E5-DA10-AD46-A188-DFFEDBBD74B1}"/>
              </a:ext>
            </a:extLst>
          </p:cNvPr>
          <p:cNvSpPr>
            <a:spLocks noGrp="1"/>
          </p:cNvSpPr>
          <p:nvPr>
            <p:ph type="body" sz="quarter" idx="16"/>
          </p:nvPr>
        </p:nvSpPr>
        <p:spPr>
          <a:xfrm>
            <a:off x="5414824" y="3389753"/>
            <a:ext cx="1462914" cy="484027"/>
          </a:xfrm>
        </p:spPr>
        <p:txBody>
          <a:bodyPr/>
          <a:lstStyle/>
          <a:p>
            <a:pPr algn="r"/>
            <a:r>
              <a:rPr lang="en-US" dirty="0"/>
              <a:t>Daniel Moyer</a:t>
            </a:r>
          </a:p>
        </p:txBody>
      </p:sp>
      <p:sp>
        <p:nvSpPr>
          <p:cNvPr id="9" name="Text Placeholder 8">
            <a:extLst>
              <a:ext uri="{FF2B5EF4-FFF2-40B4-BE49-F238E27FC236}">
                <a16:creationId xmlns:a16="http://schemas.microsoft.com/office/drawing/2014/main" id="{056A99D0-624E-AD40-9842-7171C725A659}"/>
              </a:ext>
            </a:extLst>
          </p:cNvPr>
          <p:cNvSpPr>
            <a:spLocks noGrp="1"/>
          </p:cNvSpPr>
          <p:nvPr>
            <p:ph type="body" sz="quarter" idx="17"/>
          </p:nvPr>
        </p:nvSpPr>
        <p:spPr>
          <a:xfrm>
            <a:off x="5068958" y="5046898"/>
            <a:ext cx="1808780" cy="484027"/>
          </a:xfrm>
        </p:spPr>
        <p:txBody>
          <a:bodyPr/>
          <a:lstStyle/>
          <a:p>
            <a:pPr algn="r"/>
            <a:r>
              <a:rPr lang="en-US" dirty="0" err="1"/>
              <a:t>Dongyoon</a:t>
            </a:r>
            <a:r>
              <a:rPr lang="en-US" dirty="0"/>
              <a:t> Lee</a:t>
            </a:r>
          </a:p>
        </p:txBody>
      </p:sp>
      <p:pic>
        <p:nvPicPr>
          <p:cNvPr id="17" name="Picture 2" descr="https://people.cs.vt.edu/~dongyoon/images/08170028_Dongyoon_small.jpg">
            <a:extLst>
              <a:ext uri="{FF2B5EF4-FFF2-40B4-BE49-F238E27FC236}">
                <a16:creationId xmlns:a16="http://schemas.microsoft.com/office/drawing/2014/main" id="{E5222AAC-39EA-B745-B77B-96F9582589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1223" y="4939599"/>
            <a:ext cx="1175822" cy="14904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EB250D9-3192-DD49-A2DC-9DBD902DA6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40671" y="3012396"/>
            <a:ext cx="1115655" cy="1667886"/>
          </a:xfrm>
          <a:prstGeom prst="rect">
            <a:avLst/>
          </a:prstGeom>
        </p:spPr>
      </p:pic>
      <p:pic>
        <p:nvPicPr>
          <p:cNvPr id="20" name="Picture 19">
            <a:extLst>
              <a:ext uri="{FF2B5EF4-FFF2-40B4-BE49-F238E27FC236}">
                <a16:creationId xmlns:a16="http://schemas.microsoft.com/office/drawing/2014/main" id="{8DE36F93-FFF8-334D-ADF3-8E451AEF7DE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5641" y="4939600"/>
            <a:ext cx="1025713" cy="1490479"/>
          </a:xfrm>
          <a:prstGeom prst="rect">
            <a:avLst/>
          </a:prstGeom>
        </p:spPr>
      </p:pic>
      <p:pic>
        <p:nvPicPr>
          <p:cNvPr id="11" name="Picture 10">
            <a:extLst>
              <a:ext uri="{FF2B5EF4-FFF2-40B4-BE49-F238E27FC236}">
                <a16:creationId xmlns:a16="http://schemas.microsoft.com/office/drawing/2014/main" id="{DB684026-612A-234E-957D-3FE7991419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8205" y="5446813"/>
            <a:ext cx="576152" cy="476049"/>
          </a:xfrm>
          <a:prstGeom prst="rect">
            <a:avLst/>
          </a:prstGeom>
        </p:spPr>
      </p:pic>
      <p:pic>
        <p:nvPicPr>
          <p:cNvPr id="3" name="Picture 2">
            <a:extLst>
              <a:ext uri="{FF2B5EF4-FFF2-40B4-BE49-F238E27FC236}">
                <a16:creationId xmlns:a16="http://schemas.microsoft.com/office/drawing/2014/main" id="{06D28546-2519-CB4E-AC56-A6AA88AB19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1727" y="3002610"/>
            <a:ext cx="1155792" cy="1687457"/>
          </a:xfrm>
          <a:prstGeom prst="rect">
            <a:avLst/>
          </a:prstGeom>
        </p:spPr>
      </p:pic>
    </p:spTree>
    <p:extLst>
      <p:ext uri="{BB962C8B-B14F-4D97-AF65-F5344CB8AC3E}">
        <p14:creationId xmlns:p14="http://schemas.microsoft.com/office/powerpoint/2010/main" val="41188723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75967D-E828-554B-8EDD-D77DB15DE49C}"/>
              </a:ext>
            </a:extLst>
          </p:cNvPr>
          <p:cNvSpPr>
            <a:spLocks noGrp="1"/>
          </p:cNvSpPr>
          <p:nvPr>
            <p:ph type="body" sz="quarter" idx="10"/>
          </p:nvPr>
        </p:nvSpPr>
        <p:spPr>
          <a:xfrm>
            <a:off x="595200" y="1236399"/>
            <a:ext cx="6064017" cy="1135123"/>
          </a:xfrm>
        </p:spPr>
        <p:txBody>
          <a:bodyPr/>
          <a:lstStyle/>
          <a:p>
            <a:r>
              <a:rPr lang="en-US" u="none" dirty="0"/>
              <a:t>Two generalizability hypotheses</a:t>
            </a:r>
          </a:p>
        </p:txBody>
      </p:sp>
      <p:grpSp>
        <p:nvGrpSpPr>
          <p:cNvPr id="96" name="Metrics">
            <a:extLst>
              <a:ext uri="{FF2B5EF4-FFF2-40B4-BE49-F238E27FC236}">
                <a16:creationId xmlns:a16="http://schemas.microsoft.com/office/drawing/2014/main" id="{69510FDF-07C5-AA4D-A772-67C1FC2D1B8F}"/>
              </a:ext>
            </a:extLst>
          </p:cNvPr>
          <p:cNvGrpSpPr/>
          <p:nvPr/>
        </p:nvGrpSpPr>
        <p:grpSpPr>
          <a:xfrm>
            <a:off x="595199" y="2594753"/>
            <a:ext cx="5885952" cy="718966"/>
            <a:chOff x="595199" y="2594753"/>
            <a:chExt cx="5885952" cy="718966"/>
          </a:xfrm>
        </p:grpSpPr>
        <p:pic>
          <p:nvPicPr>
            <p:cNvPr id="10" name="Picture 9">
              <a:extLst>
                <a:ext uri="{FF2B5EF4-FFF2-40B4-BE49-F238E27FC236}">
                  <a16:creationId xmlns:a16="http://schemas.microsoft.com/office/drawing/2014/main" id="{49C06874-25B5-6E47-9040-3AD8791695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4260" y="2594753"/>
              <a:ext cx="2826891" cy="531813"/>
            </a:xfrm>
            <a:prstGeom prst="rect">
              <a:avLst/>
            </a:prstGeom>
          </p:spPr>
        </p:pic>
        <p:sp>
          <p:nvSpPr>
            <p:cNvPr id="12" name="Text Placeholder 4">
              <a:extLst>
                <a:ext uri="{FF2B5EF4-FFF2-40B4-BE49-F238E27FC236}">
                  <a16:creationId xmlns:a16="http://schemas.microsoft.com/office/drawing/2014/main" id="{C172AFDC-60A6-BF44-9C88-6EE43BB456F5}"/>
                </a:ext>
              </a:extLst>
            </p:cNvPr>
            <p:cNvSpPr txBox="1">
              <a:spLocks/>
            </p:cNvSpPr>
            <p:nvPr/>
          </p:nvSpPr>
          <p:spPr bwMode="auto">
            <a:xfrm>
              <a:off x="595199" y="2594753"/>
              <a:ext cx="2826891" cy="718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solidFill>
                    <a:srgbClr val="050523"/>
                  </a:solidFill>
                  <a:effectLst/>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r>
                <a:rPr lang="en-US" u="none" kern="0" dirty="0"/>
                <a:t>Eight regex metrics</a:t>
              </a:r>
            </a:p>
          </p:txBody>
        </p:sp>
      </p:grpSp>
      <p:grpSp>
        <p:nvGrpSpPr>
          <p:cNvPr id="95" name="Experiment">
            <a:extLst>
              <a:ext uri="{FF2B5EF4-FFF2-40B4-BE49-F238E27FC236}">
                <a16:creationId xmlns:a16="http://schemas.microsoft.com/office/drawing/2014/main" id="{2A881A30-3DF8-5A44-87A6-BF28C607A33D}"/>
              </a:ext>
            </a:extLst>
          </p:cNvPr>
          <p:cNvGrpSpPr/>
          <p:nvPr/>
        </p:nvGrpSpPr>
        <p:grpSpPr>
          <a:xfrm>
            <a:off x="616479" y="3561029"/>
            <a:ext cx="4335938" cy="1300752"/>
            <a:chOff x="616479" y="3561029"/>
            <a:chExt cx="4335938" cy="1300752"/>
          </a:xfrm>
        </p:grpSpPr>
        <p:sp>
          <p:nvSpPr>
            <p:cNvPr id="14" name="Text Placeholder 4">
              <a:extLst>
                <a:ext uri="{FF2B5EF4-FFF2-40B4-BE49-F238E27FC236}">
                  <a16:creationId xmlns:a16="http://schemas.microsoft.com/office/drawing/2014/main" id="{DFFB9648-4494-6942-BE7E-2D991F1EDA4B}"/>
                </a:ext>
              </a:extLst>
            </p:cNvPr>
            <p:cNvSpPr txBox="1">
              <a:spLocks/>
            </p:cNvSpPr>
            <p:nvPr/>
          </p:nvSpPr>
          <p:spPr bwMode="auto">
            <a:xfrm>
              <a:off x="616479" y="3669907"/>
              <a:ext cx="3005658" cy="11918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solidFill>
                    <a:srgbClr val="050523"/>
                  </a:solidFill>
                  <a:effectLst/>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r>
                <a:rPr lang="en-US" u="none" kern="0" dirty="0"/>
                <a:t>Two experiments</a:t>
              </a:r>
            </a:p>
            <a:p>
              <a:r>
                <a:rPr lang="en-US" u="none" kern="0" dirty="0"/>
                <a:t>to test hypotheses</a:t>
              </a:r>
            </a:p>
          </p:txBody>
        </p:sp>
        <p:pic>
          <p:nvPicPr>
            <p:cNvPr id="16" name="Picture 15">
              <a:extLst>
                <a:ext uri="{FF2B5EF4-FFF2-40B4-BE49-F238E27FC236}">
                  <a16:creationId xmlns:a16="http://schemas.microsoft.com/office/drawing/2014/main" id="{C8AE2BB9-B830-B445-8DDE-4D56A5A42D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7842" y="3561029"/>
              <a:ext cx="924575" cy="1135122"/>
            </a:xfrm>
            <a:prstGeom prst="rect">
              <a:avLst/>
            </a:prstGeom>
          </p:spPr>
        </p:pic>
      </p:grpSp>
      <p:grpSp>
        <p:nvGrpSpPr>
          <p:cNvPr id="94" name="Hypothesis">
            <a:extLst>
              <a:ext uri="{FF2B5EF4-FFF2-40B4-BE49-F238E27FC236}">
                <a16:creationId xmlns:a16="http://schemas.microsoft.com/office/drawing/2014/main" id="{D6C67A99-8D13-064E-89E6-049367DEA417}"/>
              </a:ext>
            </a:extLst>
          </p:cNvPr>
          <p:cNvGrpSpPr/>
          <p:nvPr/>
        </p:nvGrpSpPr>
        <p:grpSpPr>
          <a:xfrm>
            <a:off x="5298443" y="899126"/>
            <a:ext cx="3939463" cy="1553103"/>
            <a:chOff x="4609337" y="895910"/>
            <a:chExt cx="3939463" cy="1553103"/>
          </a:xfrm>
        </p:grpSpPr>
        <p:pic>
          <p:nvPicPr>
            <p:cNvPr id="71" name="Picture 70">
              <a:extLst>
                <a:ext uri="{FF2B5EF4-FFF2-40B4-BE49-F238E27FC236}">
                  <a16:creationId xmlns:a16="http://schemas.microsoft.com/office/drawing/2014/main" id="{AFC8D813-F47A-4F48-BB98-B6D75ACFA3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1128" y="1138298"/>
              <a:ext cx="870595" cy="652378"/>
            </a:xfrm>
            <a:prstGeom prst="rect">
              <a:avLst/>
            </a:prstGeom>
          </p:spPr>
        </p:pic>
        <p:cxnSp>
          <p:nvCxnSpPr>
            <p:cNvPr id="72" name="Straight Arrow Connector 71">
              <a:extLst>
                <a:ext uri="{FF2B5EF4-FFF2-40B4-BE49-F238E27FC236}">
                  <a16:creationId xmlns:a16="http://schemas.microsoft.com/office/drawing/2014/main" id="{22D25B73-EE79-6A47-AD0F-16D1A17E3129}"/>
                </a:ext>
              </a:extLst>
            </p:cNvPr>
            <p:cNvCxnSpPr>
              <a:cxnSpLocks/>
              <a:stCxn id="71" idx="1"/>
              <a:endCxn id="70" idx="3"/>
            </p:cNvCxnSpPr>
            <p:nvPr/>
          </p:nvCxnSpPr>
          <p:spPr bwMode="auto">
            <a:xfrm flipH="1">
              <a:off x="5546404" y="1464487"/>
              <a:ext cx="414724" cy="2424"/>
            </a:xfrm>
            <a:prstGeom prst="straightConnector1">
              <a:avLst/>
            </a:prstGeom>
            <a:noFill/>
            <a:ln w="76200" cap="flat" cmpd="sng" algn="ctr">
              <a:solidFill>
                <a:schemeClr val="tx1"/>
              </a:solidFill>
              <a:prstDash val="solid"/>
              <a:round/>
              <a:headEnd type="none" w="med" len="med"/>
              <a:tailEnd type="triangle"/>
            </a:ln>
            <a:effectLst/>
          </p:spPr>
        </p:cxnSp>
        <p:cxnSp>
          <p:nvCxnSpPr>
            <p:cNvPr id="73" name="Straight Arrow Connector 72">
              <a:extLst>
                <a:ext uri="{FF2B5EF4-FFF2-40B4-BE49-F238E27FC236}">
                  <a16:creationId xmlns:a16="http://schemas.microsoft.com/office/drawing/2014/main" id="{E4AA0CB1-5174-234F-8779-EC59BFF4AD5B}"/>
                </a:ext>
              </a:extLst>
            </p:cNvPr>
            <p:cNvCxnSpPr>
              <a:cxnSpLocks/>
              <a:stCxn id="71" idx="3"/>
              <a:endCxn id="81" idx="1"/>
            </p:cNvCxnSpPr>
            <p:nvPr/>
          </p:nvCxnSpPr>
          <p:spPr bwMode="auto">
            <a:xfrm flipV="1">
              <a:off x="6831723" y="1463472"/>
              <a:ext cx="414724" cy="1015"/>
            </a:xfrm>
            <a:prstGeom prst="straightConnector1">
              <a:avLst/>
            </a:prstGeom>
            <a:noFill/>
            <a:ln w="76200" cap="flat" cmpd="sng" algn="ctr">
              <a:solidFill>
                <a:schemeClr val="tx1"/>
              </a:solidFill>
              <a:prstDash val="solid"/>
              <a:round/>
              <a:headEnd type="none" w="med" len="med"/>
              <a:tailEnd type="triangle"/>
            </a:ln>
            <a:effectLst/>
          </p:spPr>
        </p:cxnSp>
        <p:grpSp>
          <p:nvGrpSpPr>
            <p:cNvPr id="93" name="Sample">
              <a:extLst>
                <a:ext uri="{FF2B5EF4-FFF2-40B4-BE49-F238E27FC236}">
                  <a16:creationId xmlns:a16="http://schemas.microsoft.com/office/drawing/2014/main" id="{9FB86A80-0C5E-6E47-AF19-BC422087418B}"/>
                </a:ext>
              </a:extLst>
            </p:cNvPr>
            <p:cNvGrpSpPr/>
            <p:nvPr/>
          </p:nvGrpSpPr>
          <p:grpSpPr>
            <a:xfrm>
              <a:off x="4609337" y="1153871"/>
              <a:ext cx="1103187" cy="1097555"/>
              <a:chOff x="4609337" y="1153871"/>
              <a:chExt cx="1103187" cy="1097555"/>
            </a:xfrm>
          </p:grpSpPr>
          <p:grpSp>
            <p:nvGrpSpPr>
              <p:cNvPr id="63" name="Sample corpus">
                <a:extLst>
                  <a:ext uri="{FF2B5EF4-FFF2-40B4-BE49-F238E27FC236}">
                    <a16:creationId xmlns:a16="http://schemas.microsoft.com/office/drawing/2014/main" id="{A5F3DCB4-3FFB-654F-916C-9361AD09BB35}"/>
                  </a:ext>
                </a:extLst>
              </p:cNvPr>
              <p:cNvGrpSpPr/>
              <p:nvPr/>
            </p:nvGrpSpPr>
            <p:grpSpPr>
              <a:xfrm>
                <a:off x="4761365" y="1153871"/>
                <a:ext cx="785039" cy="626079"/>
                <a:chOff x="6161219" y="4504823"/>
                <a:chExt cx="785039" cy="626079"/>
              </a:xfrm>
            </p:grpSpPr>
            <p:sp>
              <p:nvSpPr>
                <p:cNvPr id="64" name="Rounded Rectangle 63">
                  <a:extLst>
                    <a:ext uri="{FF2B5EF4-FFF2-40B4-BE49-F238E27FC236}">
                      <a16:creationId xmlns:a16="http://schemas.microsoft.com/office/drawing/2014/main" id="{5A1F898F-795F-0F45-9E60-F58D756E9D89}"/>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65" name="Rounded Rectangle 64">
                  <a:extLst>
                    <a:ext uri="{FF2B5EF4-FFF2-40B4-BE49-F238E27FC236}">
                      <a16:creationId xmlns:a16="http://schemas.microsoft.com/office/drawing/2014/main" id="{03745D14-9B68-B349-8253-0938E587B325}"/>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66" name="Rounded Rectangle 65">
                  <a:extLst>
                    <a:ext uri="{FF2B5EF4-FFF2-40B4-BE49-F238E27FC236}">
                      <a16:creationId xmlns:a16="http://schemas.microsoft.com/office/drawing/2014/main" id="{925DE692-37FB-A14E-AC91-BCC474D26831}"/>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0" name="Rounded Rectangle 69">
                  <a:extLst>
                    <a:ext uri="{FF2B5EF4-FFF2-40B4-BE49-F238E27FC236}">
                      <a16:creationId xmlns:a16="http://schemas.microsoft.com/office/drawing/2014/main" id="{5E81E5B4-786F-ED4E-9FF9-6E5520AA1297}"/>
                    </a:ext>
                  </a:extLst>
                </p:cNvPr>
                <p:cNvSpPr/>
                <p:nvPr/>
              </p:nvSpPr>
              <p:spPr bwMode="auto">
                <a:xfrm>
                  <a:off x="6161219" y="4504823"/>
                  <a:ext cx="785039" cy="626079"/>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82" name="TextBox 81">
                <a:extLst>
                  <a:ext uri="{FF2B5EF4-FFF2-40B4-BE49-F238E27FC236}">
                    <a16:creationId xmlns:a16="http://schemas.microsoft.com/office/drawing/2014/main" id="{09FDE6F7-7BB3-7F4A-AC55-5F88E3B6C158}"/>
                  </a:ext>
                </a:extLst>
              </p:cNvPr>
              <p:cNvSpPr txBox="1"/>
              <p:nvPr/>
            </p:nvSpPr>
            <p:spPr>
              <a:xfrm>
                <a:off x="4609337" y="1856253"/>
                <a:ext cx="1103187" cy="395173"/>
              </a:xfrm>
              <a:prstGeom prst="rect">
                <a:avLst/>
              </a:prstGeom>
              <a:noFill/>
            </p:spPr>
            <p:txBody>
              <a:bodyPr wrap="none" rtlCol="0">
                <a:spAutoFit/>
              </a:bodyPr>
              <a:lstStyle/>
              <a:p>
                <a:r>
                  <a:rPr lang="en-US" sz="2400" i="1" dirty="0">
                    <a:latin typeface="Calibri" panose="020F0502020204030204" pitchFamily="34" charset="0"/>
                  </a:rPr>
                  <a:t>Sample</a:t>
                </a:r>
              </a:p>
            </p:txBody>
          </p:sp>
        </p:grpSp>
        <p:grpSp>
          <p:nvGrpSpPr>
            <p:cNvPr id="92" name="Population">
              <a:extLst>
                <a:ext uri="{FF2B5EF4-FFF2-40B4-BE49-F238E27FC236}">
                  <a16:creationId xmlns:a16="http://schemas.microsoft.com/office/drawing/2014/main" id="{7AF5890E-5F12-4B4E-8658-A397756E632D}"/>
                </a:ext>
              </a:extLst>
            </p:cNvPr>
            <p:cNvGrpSpPr/>
            <p:nvPr/>
          </p:nvGrpSpPr>
          <p:grpSpPr>
            <a:xfrm>
              <a:off x="6946823" y="895910"/>
              <a:ext cx="1601977" cy="1553103"/>
              <a:chOff x="6946823" y="895910"/>
              <a:chExt cx="1601977" cy="1553103"/>
            </a:xfrm>
          </p:grpSpPr>
          <p:sp>
            <p:nvSpPr>
              <p:cNvPr id="83" name="TextBox 82">
                <a:extLst>
                  <a:ext uri="{FF2B5EF4-FFF2-40B4-BE49-F238E27FC236}">
                    <a16:creationId xmlns:a16="http://schemas.microsoft.com/office/drawing/2014/main" id="{0304E9AD-B9A8-BF42-96AD-5A36D4292788}"/>
                  </a:ext>
                </a:extLst>
              </p:cNvPr>
              <p:cNvSpPr txBox="1"/>
              <p:nvPr/>
            </p:nvSpPr>
            <p:spPr>
              <a:xfrm>
                <a:off x="6946823" y="2053840"/>
                <a:ext cx="1601977" cy="395173"/>
              </a:xfrm>
              <a:prstGeom prst="rect">
                <a:avLst/>
              </a:prstGeom>
              <a:noFill/>
            </p:spPr>
            <p:txBody>
              <a:bodyPr wrap="none" rtlCol="0">
                <a:spAutoFit/>
              </a:bodyPr>
              <a:lstStyle/>
              <a:p>
                <a:r>
                  <a:rPr lang="en-US" sz="2400" i="1" dirty="0">
                    <a:latin typeface="Calibri" panose="020F0502020204030204" pitchFamily="34" charset="0"/>
                  </a:rPr>
                  <a:t>Population </a:t>
                </a:r>
              </a:p>
            </p:txBody>
          </p:sp>
          <p:grpSp>
            <p:nvGrpSpPr>
              <p:cNvPr id="91" name="Population corpus">
                <a:extLst>
                  <a:ext uri="{FF2B5EF4-FFF2-40B4-BE49-F238E27FC236}">
                    <a16:creationId xmlns:a16="http://schemas.microsoft.com/office/drawing/2014/main" id="{5F211C66-035A-9748-B96F-92BF34871E06}"/>
                  </a:ext>
                </a:extLst>
              </p:cNvPr>
              <p:cNvGrpSpPr/>
              <p:nvPr/>
            </p:nvGrpSpPr>
            <p:grpSpPr>
              <a:xfrm>
                <a:off x="7246447" y="895910"/>
                <a:ext cx="785039" cy="1135123"/>
                <a:chOff x="7246447" y="895910"/>
                <a:chExt cx="785039" cy="1135123"/>
              </a:xfrm>
            </p:grpSpPr>
            <p:sp>
              <p:nvSpPr>
                <p:cNvPr id="77" name="Rounded Rectangle 76">
                  <a:extLst>
                    <a:ext uri="{FF2B5EF4-FFF2-40B4-BE49-F238E27FC236}">
                      <a16:creationId xmlns:a16="http://schemas.microsoft.com/office/drawing/2014/main" id="{94ADAF60-32C5-694A-A7BE-1DE910230CA3}"/>
                    </a:ext>
                  </a:extLst>
                </p:cNvPr>
                <p:cNvSpPr/>
                <p:nvPr/>
              </p:nvSpPr>
              <p:spPr bwMode="auto">
                <a:xfrm>
                  <a:off x="7351604" y="986605"/>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8" name="Rounded Rectangle 77">
                  <a:extLst>
                    <a:ext uri="{FF2B5EF4-FFF2-40B4-BE49-F238E27FC236}">
                      <a16:creationId xmlns:a16="http://schemas.microsoft.com/office/drawing/2014/main" id="{EE1EBB52-F3B5-5240-B115-8044B5DB7F7C}"/>
                    </a:ext>
                  </a:extLst>
                </p:cNvPr>
                <p:cNvSpPr/>
                <p:nvPr/>
              </p:nvSpPr>
              <p:spPr bwMode="auto">
                <a:xfrm>
                  <a:off x="7351603" y="1150928"/>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9" name="Rounded Rectangle 78">
                  <a:extLst>
                    <a:ext uri="{FF2B5EF4-FFF2-40B4-BE49-F238E27FC236}">
                      <a16:creationId xmlns:a16="http://schemas.microsoft.com/office/drawing/2014/main" id="{6705CA81-26FB-3E48-AE10-D2273E6D3002}"/>
                    </a:ext>
                  </a:extLst>
                </p:cNvPr>
                <p:cNvSpPr/>
                <p:nvPr/>
              </p:nvSpPr>
              <p:spPr bwMode="auto">
                <a:xfrm>
                  <a:off x="7351603" y="1315251"/>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80" name="Rounded Rectangle 79">
                  <a:extLst>
                    <a:ext uri="{FF2B5EF4-FFF2-40B4-BE49-F238E27FC236}">
                      <a16:creationId xmlns:a16="http://schemas.microsoft.com/office/drawing/2014/main" id="{D72F7290-B431-B049-9E77-7C4824255E86}"/>
                    </a:ext>
                  </a:extLst>
                </p:cNvPr>
                <p:cNvSpPr/>
                <p:nvPr/>
              </p:nvSpPr>
              <p:spPr bwMode="auto">
                <a:xfrm>
                  <a:off x="7351602" y="1485263"/>
                  <a:ext cx="553449" cy="86309"/>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81" name="Rounded Rectangle 80">
                  <a:extLst>
                    <a:ext uri="{FF2B5EF4-FFF2-40B4-BE49-F238E27FC236}">
                      <a16:creationId xmlns:a16="http://schemas.microsoft.com/office/drawing/2014/main" id="{53E6B91D-9177-5D44-9EA0-E2CBDE4C0687}"/>
                    </a:ext>
                  </a:extLst>
                </p:cNvPr>
                <p:cNvSpPr/>
                <p:nvPr/>
              </p:nvSpPr>
              <p:spPr bwMode="auto">
                <a:xfrm>
                  <a:off x="7246447" y="895910"/>
                  <a:ext cx="785039" cy="1135123"/>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6" name="Rounded Rectangle 75">
                  <a:extLst>
                    <a:ext uri="{FF2B5EF4-FFF2-40B4-BE49-F238E27FC236}">
                      <a16:creationId xmlns:a16="http://schemas.microsoft.com/office/drawing/2014/main" id="{44FD5CA7-E376-3542-B4F6-EFDA7E7D5F79}"/>
                    </a:ext>
                  </a:extLst>
                </p:cNvPr>
                <p:cNvSpPr/>
                <p:nvPr/>
              </p:nvSpPr>
              <p:spPr bwMode="auto">
                <a:xfrm>
                  <a:off x="7351601" y="1654566"/>
                  <a:ext cx="553449" cy="86309"/>
                </a:xfrm>
                <a:prstGeom prst="roundRect">
                  <a:avLst/>
                </a:prstGeom>
                <a:solidFill>
                  <a:srgbClr val="00206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86" name="Rounded Rectangle 85">
                  <a:extLst>
                    <a:ext uri="{FF2B5EF4-FFF2-40B4-BE49-F238E27FC236}">
                      <a16:creationId xmlns:a16="http://schemas.microsoft.com/office/drawing/2014/main" id="{574EC349-6EF4-764E-AB4F-5E5B3DE7C8E7}"/>
                    </a:ext>
                  </a:extLst>
                </p:cNvPr>
                <p:cNvSpPr/>
                <p:nvPr/>
              </p:nvSpPr>
              <p:spPr bwMode="auto">
                <a:xfrm>
                  <a:off x="7351601" y="1823603"/>
                  <a:ext cx="553449" cy="86309"/>
                </a:xfrm>
                <a:prstGeom prst="roundRect">
                  <a:avLst/>
                </a:prstGeom>
                <a:solidFill>
                  <a:schemeClr val="accent6">
                    <a:lumMod val="8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grpSp>
      <p:sp>
        <p:nvSpPr>
          <p:cNvPr id="7" name="Title 6">
            <a:extLst>
              <a:ext uri="{FF2B5EF4-FFF2-40B4-BE49-F238E27FC236}">
                <a16:creationId xmlns:a16="http://schemas.microsoft.com/office/drawing/2014/main" id="{626ABC52-DCB3-E74B-848A-34FB041C129B}"/>
              </a:ext>
            </a:extLst>
          </p:cNvPr>
          <p:cNvSpPr>
            <a:spLocks noGrp="1"/>
          </p:cNvSpPr>
          <p:nvPr>
            <p:ph type="title"/>
          </p:nvPr>
        </p:nvSpPr>
        <p:spPr/>
        <p:txBody>
          <a:bodyPr/>
          <a:lstStyle/>
          <a:p>
            <a:r>
              <a:rPr lang="en-US" dirty="0"/>
              <a:t>Research outline</a:t>
            </a:r>
          </a:p>
        </p:txBody>
      </p:sp>
      <p:sp>
        <p:nvSpPr>
          <p:cNvPr id="102" name="Text Placeholder 4">
            <a:extLst>
              <a:ext uri="{FF2B5EF4-FFF2-40B4-BE49-F238E27FC236}">
                <a16:creationId xmlns:a16="http://schemas.microsoft.com/office/drawing/2014/main" id="{D656986E-760B-8A4C-878E-775FC6088436}"/>
              </a:ext>
            </a:extLst>
          </p:cNvPr>
          <p:cNvSpPr txBox="1">
            <a:spLocks/>
          </p:cNvSpPr>
          <p:nvPr/>
        </p:nvSpPr>
        <p:spPr bwMode="auto">
          <a:xfrm>
            <a:off x="5832351" y="3561029"/>
            <a:ext cx="2677485" cy="1191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solidFill>
                  <a:srgbClr val="050523"/>
                </a:solidFill>
                <a:effectLst/>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r>
              <a:rPr lang="en-US" sz="3200" i="1" u="none" kern="0" dirty="0"/>
              <a:t>“Relatively generalizable”</a:t>
            </a:r>
          </a:p>
        </p:txBody>
      </p:sp>
      <p:grpSp>
        <p:nvGrpSpPr>
          <p:cNvPr id="4" name="Implications">
            <a:extLst>
              <a:ext uri="{FF2B5EF4-FFF2-40B4-BE49-F238E27FC236}">
                <a16:creationId xmlns:a16="http://schemas.microsoft.com/office/drawing/2014/main" id="{1FC763F8-D335-A540-9EFC-4D8A70A626B3}"/>
              </a:ext>
            </a:extLst>
          </p:cNvPr>
          <p:cNvGrpSpPr/>
          <p:nvPr/>
        </p:nvGrpSpPr>
        <p:grpSpPr>
          <a:xfrm>
            <a:off x="595199" y="5098787"/>
            <a:ext cx="4855272" cy="1444810"/>
            <a:chOff x="595199" y="5098787"/>
            <a:chExt cx="4855272" cy="1444810"/>
          </a:xfrm>
        </p:grpSpPr>
        <p:sp>
          <p:nvSpPr>
            <p:cNvPr id="21" name="Text Placeholder 4">
              <a:extLst>
                <a:ext uri="{FF2B5EF4-FFF2-40B4-BE49-F238E27FC236}">
                  <a16:creationId xmlns:a16="http://schemas.microsoft.com/office/drawing/2014/main" id="{7D1C00ED-16C4-2342-BC63-8B01666C8700}"/>
                </a:ext>
              </a:extLst>
            </p:cNvPr>
            <p:cNvSpPr txBox="1">
              <a:spLocks/>
            </p:cNvSpPr>
            <p:nvPr/>
          </p:nvSpPr>
          <p:spPr bwMode="auto">
            <a:xfrm>
              <a:off x="595199" y="5387350"/>
              <a:ext cx="3236740" cy="718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20000"/>
                </a:spcBef>
                <a:spcAft>
                  <a:spcPct val="0"/>
                </a:spcAft>
                <a:buClr>
                  <a:srgbClr val="000000"/>
                </a:buClr>
                <a:buSzPct val="120000"/>
                <a:buFont typeface="+mj-lt"/>
                <a:buNone/>
                <a:tabLst/>
                <a:defRPr sz="2600" b="0" u="sng">
                  <a:solidFill>
                    <a:srgbClr val="050523"/>
                  </a:solidFill>
                  <a:effectLst/>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Calibri" panose="020F0502020204030204" pitchFamily="34" charset="0"/>
                  <a:cs typeface="Calibri" panose="020F0502020204030204" pitchFamily="34" charset="0"/>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Calibri" panose="020F0502020204030204" pitchFamily="34" charset="0"/>
                  <a:cs typeface="Calibri" panose="020F0502020204030204" pitchFamily="34" charset="0"/>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r>
                <a:rPr lang="en-US" u="none" kern="0" dirty="0"/>
                <a:t>Implications</a:t>
              </a:r>
            </a:p>
          </p:txBody>
        </p:sp>
        <p:grpSp>
          <p:nvGrpSpPr>
            <p:cNvPr id="3" name="Tools and engines">
              <a:extLst>
                <a:ext uri="{FF2B5EF4-FFF2-40B4-BE49-F238E27FC236}">
                  <a16:creationId xmlns:a16="http://schemas.microsoft.com/office/drawing/2014/main" id="{C59A0CA3-48F3-524E-9DFB-29964A0F0B72}"/>
                </a:ext>
              </a:extLst>
            </p:cNvPr>
            <p:cNvGrpSpPr/>
            <p:nvPr/>
          </p:nvGrpSpPr>
          <p:grpSpPr>
            <a:xfrm>
              <a:off x="3043037" y="5098787"/>
              <a:ext cx="2407434" cy="1444810"/>
              <a:chOff x="3422089" y="5337795"/>
              <a:chExt cx="2407434" cy="1444810"/>
            </a:xfrm>
          </p:grpSpPr>
          <p:pic>
            <p:nvPicPr>
              <p:cNvPr id="37" name="Picture 36">
                <a:extLst>
                  <a:ext uri="{FF2B5EF4-FFF2-40B4-BE49-F238E27FC236}">
                    <a16:creationId xmlns:a16="http://schemas.microsoft.com/office/drawing/2014/main" id="{B0CA9785-0C2B-A44F-AFD2-F6DB594F8D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2089" y="5512138"/>
                <a:ext cx="880025" cy="868291"/>
              </a:xfrm>
              <a:prstGeom prst="rect">
                <a:avLst/>
              </a:prstGeom>
            </p:spPr>
          </p:pic>
          <p:pic>
            <p:nvPicPr>
              <p:cNvPr id="38" name="Picture 37" descr="Image result for locomotive cartoon">
                <a:extLst>
                  <a:ext uri="{FF2B5EF4-FFF2-40B4-BE49-F238E27FC236}">
                    <a16:creationId xmlns:a16="http://schemas.microsoft.com/office/drawing/2014/main" id="{70BF933E-C2D5-8248-8A94-03EFD83314A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490129" y="5337795"/>
                <a:ext cx="1339394" cy="144481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6685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758B0-F735-5E4D-90DA-3D3CE992AA7B}"/>
              </a:ext>
            </a:extLst>
          </p:cNvPr>
          <p:cNvSpPr>
            <a:spLocks noGrp="1"/>
          </p:cNvSpPr>
          <p:nvPr>
            <p:ph type="title"/>
          </p:nvPr>
        </p:nvSpPr>
        <p:spPr/>
        <p:txBody>
          <a:bodyPr/>
          <a:lstStyle/>
          <a:p>
            <a:r>
              <a:rPr lang="en-US" dirty="0"/>
              <a:t>Generalizability hypotheses</a:t>
            </a:r>
          </a:p>
        </p:txBody>
      </p:sp>
      <p:grpSp>
        <p:nvGrpSpPr>
          <p:cNvPr id="5" name="Hypothesis">
            <a:extLst>
              <a:ext uri="{FF2B5EF4-FFF2-40B4-BE49-F238E27FC236}">
                <a16:creationId xmlns:a16="http://schemas.microsoft.com/office/drawing/2014/main" id="{5D48FE31-D2A9-4748-8A86-35196F8BD31B}"/>
              </a:ext>
            </a:extLst>
          </p:cNvPr>
          <p:cNvGrpSpPr/>
          <p:nvPr/>
        </p:nvGrpSpPr>
        <p:grpSpPr>
          <a:xfrm>
            <a:off x="2602268" y="1305004"/>
            <a:ext cx="3939463" cy="1553103"/>
            <a:chOff x="4609337" y="895910"/>
            <a:chExt cx="3939463" cy="1553103"/>
          </a:xfrm>
        </p:grpSpPr>
        <p:pic>
          <p:nvPicPr>
            <p:cNvPr id="6" name="Picture 5">
              <a:extLst>
                <a:ext uri="{FF2B5EF4-FFF2-40B4-BE49-F238E27FC236}">
                  <a16:creationId xmlns:a16="http://schemas.microsoft.com/office/drawing/2014/main" id="{C875C1AA-A789-9F40-8889-5CA323108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1128" y="1138298"/>
              <a:ext cx="870595" cy="652378"/>
            </a:xfrm>
            <a:prstGeom prst="rect">
              <a:avLst/>
            </a:prstGeom>
          </p:spPr>
        </p:pic>
        <p:cxnSp>
          <p:nvCxnSpPr>
            <p:cNvPr id="7" name="Straight Arrow Connector 6">
              <a:extLst>
                <a:ext uri="{FF2B5EF4-FFF2-40B4-BE49-F238E27FC236}">
                  <a16:creationId xmlns:a16="http://schemas.microsoft.com/office/drawing/2014/main" id="{EF598024-5AC8-7541-B558-75E03794E150}"/>
                </a:ext>
              </a:extLst>
            </p:cNvPr>
            <p:cNvCxnSpPr>
              <a:cxnSpLocks/>
              <a:stCxn id="6" idx="1"/>
              <a:endCxn id="25" idx="3"/>
            </p:cNvCxnSpPr>
            <p:nvPr/>
          </p:nvCxnSpPr>
          <p:spPr bwMode="auto">
            <a:xfrm flipH="1">
              <a:off x="5546404" y="1464487"/>
              <a:ext cx="414724" cy="2424"/>
            </a:xfrm>
            <a:prstGeom prst="straightConnector1">
              <a:avLst/>
            </a:prstGeom>
            <a:noFill/>
            <a:ln w="76200"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A3D17A47-6B53-8D47-A0FE-85329910365E}"/>
                </a:ext>
              </a:extLst>
            </p:cNvPr>
            <p:cNvCxnSpPr>
              <a:cxnSpLocks/>
              <a:stCxn id="6" idx="3"/>
              <a:endCxn id="17" idx="1"/>
            </p:cNvCxnSpPr>
            <p:nvPr/>
          </p:nvCxnSpPr>
          <p:spPr bwMode="auto">
            <a:xfrm flipV="1">
              <a:off x="6831723" y="1463472"/>
              <a:ext cx="414724" cy="1015"/>
            </a:xfrm>
            <a:prstGeom prst="straightConnector1">
              <a:avLst/>
            </a:prstGeom>
            <a:noFill/>
            <a:ln w="76200" cap="flat" cmpd="sng" algn="ctr">
              <a:solidFill>
                <a:schemeClr val="tx1"/>
              </a:solidFill>
              <a:prstDash val="solid"/>
              <a:round/>
              <a:headEnd type="none" w="med" len="med"/>
              <a:tailEnd type="triangle"/>
            </a:ln>
            <a:effectLst/>
          </p:spPr>
        </p:cxnSp>
        <p:grpSp>
          <p:nvGrpSpPr>
            <p:cNvPr id="9" name="Sample">
              <a:extLst>
                <a:ext uri="{FF2B5EF4-FFF2-40B4-BE49-F238E27FC236}">
                  <a16:creationId xmlns:a16="http://schemas.microsoft.com/office/drawing/2014/main" id="{43270EED-0832-9D48-9206-8A94BB2B60E6}"/>
                </a:ext>
              </a:extLst>
            </p:cNvPr>
            <p:cNvGrpSpPr/>
            <p:nvPr/>
          </p:nvGrpSpPr>
          <p:grpSpPr>
            <a:xfrm>
              <a:off x="4609337" y="1153871"/>
              <a:ext cx="1103187" cy="1097555"/>
              <a:chOff x="4609337" y="1153871"/>
              <a:chExt cx="1103187" cy="1097555"/>
            </a:xfrm>
          </p:grpSpPr>
          <p:grpSp>
            <p:nvGrpSpPr>
              <p:cNvPr id="20" name="Sample corpus">
                <a:extLst>
                  <a:ext uri="{FF2B5EF4-FFF2-40B4-BE49-F238E27FC236}">
                    <a16:creationId xmlns:a16="http://schemas.microsoft.com/office/drawing/2014/main" id="{51E3EC20-B806-7D4F-9D03-E4BC2489FD4F}"/>
                  </a:ext>
                </a:extLst>
              </p:cNvPr>
              <p:cNvGrpSpPr/>
              <p:nvPr/>
            </p:nvGrpSpPr>
            <p:grpSpPr>
              <a:xfrm>
                <a:off x="4761365" y="1153871"/>
                <a:ext cx="785039" cy="626079"/>
                <a:chOff x="6161219" y="4504823"/>
                <a:chExt cx="785039" cy="626079"/>
              </a:xfrm>
            </p:grpSpPr>
            <p:sp>
              <p:nvSpPr>
                <p:cNvPr id="22" name="Rounded Rectangle 21">
                  <a:extLst>
                    <a:ext uri="{FF2B5EF4-FFF2-40B4-BE49-F238E27FC236}">
                      <a16:creationId xmlns:a16="http://schemas.microsoft.com/office/drawing/2014/main" id="{0FE7FC88-BEAF-0341-A5C4-47E14D3905FC}"/>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3" name="Rounded Rectangle 22">
                  <a:extLst>
                    <a:ext uri="{FF2B5EF4-FFF2-40B4-BE49-F238E27FC236}">
                      <a16:creationId xmlns:a16="http://schemas.microsoft.com/office/drawing/2014/main" id="{20FAE2C5-FBDC-8446-A250-B2B1A63E342F}"/>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4" name="Rounded Rectangle 23">
                  <a:extLst>
                    <a:ext uri="{FF2B5EF4-FFF2-40B4-BE49-F238E27FC236}">
                      <a16:creationId xmlns:a16="http://schemas.microsoft.com/office/drawing/2014/main" id="{E805452A-7C8E-1A48-8D94-52A3871027FB}"/>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5" name="Rounded Rectangle 24">
                  <a:extLst>
                    <a:ext uri="{FF2B5EF4-FFF2-40B4-BE49-F238E27FC236}">
                      <a16:creationId xmlns:a16="http://schemas.microsoft.com/office/drawing/2014/main" id="{0E4CCE95-285E-F640-A082-52F57821B962}"/>
                    </a:ext>
                  </a:extLst>
                </p:cNvPr>
                <p:cNvSpPr/>
                <p:nvPr/>
              </p:nvSpPr>
              <p:spPr bwMode="auto">
                <a:xfrm>
                  <a:off x="6161219" y="4504823"/>
                  <a:ext cx="785039" cy="626079"/>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2DADB053-9BD1-5648-82DB-DC3AA3608ED2}"/>
                  </a:ext>
                </a:extLst>
              </p:cNvPr>
              <p:cNvSpPr txBox="1"/>
              <p:nvPr/>
            </p:nvSpPr>
            <p:spPr>
              <a:xfrm>
                <a:off x="4609337" y="1856253"/>
                <a:ext cx="1103187" cy="395173"/>
              </a:xfrm>
              <a:prstGeom prst="rect">
                <a:avLst/>
              </a:prstGeom>
              <a:noFill/>
            </p:spPr>
            <p:txBody>
              <a:bodyPr wrap="none" rtlCol="0">
                <a:spAutoFit/>
              </a:bodyPr>
              <a:lstStyle/>
              <a:p>
                <a:r>
                  <a:rPr lang="en-US" sz="2400" i="1" dirty="0">
                    <a:latin typeface="Calibri" panose="020F0502020204030204" pitchFamily="34" charset="0"/>
                  </a:rPr>
                  <a:t>Sample</a:t>
                </a:r>
              </a:p>
            </p:txBody>
          </p:sp>
        </p:grpSp>
        <p:grpSp>
          <p:nvGrpSpPr>
            <p:cNvPr id="10" name="Population">
              <a:extLst>
                <a:ext uri="{FF2B5EF4-FFF2-40B4-BE49-F238E27FC236}">
                  <a16:creationId xmlns:a16="http://schemas.microsoft.com/office/drawing/2014/main" id="{FB7614EF-1A1E-1744-A57B-09B2FBD3800D}"/>
                </a:ext>
              </a:extLst>
            </p:cNvPr>
            <p:cNvGrpSpPr/>
            <p:nvPr/>
          </p:nvGrpSpPr>
          <p:grpSpPr>
            <a:xfrm>
              <a:off x="6946823" y="895910"/>
              <a:ext cx="1601977" cy="1553103"/>
              <a:chOff x="6946823" y="895910"/>
              <a:chExt cx="1601977" cy="1553103"/>
            </a:xfrm>
          </p:grpSpPr>
          <p:sp>
            <p:nvSpPr>
              <p:cNvPr id="11" name="TextBox 10">
                <a:extLst>
                  <a:ext uri="{FF2B5EF4-FFF2-40B4-BE49-F238E27FC236}">
                    <a16:creationId xmlns:a16="http://schemas.microsoft.com/office/drawing/2014/main" id="{6C39A5D5-2CEF-C848-89FF-E4F2D66CD1B2}"/>
                  </a:ext>
                </a:extLst>
              </p:cNvPr>
              <p:cNvSpPr txBox="1"/>
              <p:nvPr/>
            </p:nvSpPr>
            <p:spPr>
              <a:xfrm>
                <a:off x="6946823" y="2053840"/>
                <a:ext cx="1601977" cy="395173"/>
              </a:xfrm>
              <a:prstGeom prst="rect">
                <a:avLst/>
              </a:prstGeom>
              <a:noFill/>
            </p:spPr>
            <p:txBody>
              <a:bodyPr wrap="none" rtlCol="0">
                <a:spAutoFit/>
              </a:bodyPr>
              <a:lstStyle/>
              <a:p>
                <a:r>
                  <a:rPr lang="en-US" sz="2400" i="1" dirty="0">
                    <a:latin typeface="Calibri" panose="020F0502020204030204" pitchFamily="34" charset="0"/>
                  </a:rPr>
                  <a:t>Population </a:t>
                </a:r>
              </a:p>
            </p:txBody>
          </p:sp>
          <p:grpSp>
            <p:nvGrpSpPr>
              <p:cNvPr id="12" name="Population corpus">
                <a:extLst>
                  <a:ext uri="{FF2B5EF4-FFF2-40B4-BE49-F238E27FC236}">
                    <a16:creationId xmlns:a16="http://schemas.microsoft.com/office/drawing/2014/main" id="{BDF4FB62-554B-6846-A79F-FBFE1E68F567}"/>
                  </a:ext>
                </a:extLst>
              </p:cNvPr>
              <p:cNvGrpSpPr/>
              <p:nvPr/>
            </p:nvGrpSpPr>
            <p:grpSpPr>
              <a:xfrm>
                <a:off x="7246447" y="895910"/>
                <a:ext cx="785039" cy="1135123"/>
                <a:chOff x="7246447" y="895910"/>
                <a:chExt cx="785039" cy="1135123"/>
              </a:xfrm>
            </p:grpSpPr>
            <p:sp>
              <p:nvSpPr>
                <p:cNvPr id="13" name="Rounded Rectangle 12">
                  <a:extLst>
                    <a:ext uri="{FF2B5EF4-FFF2-40B4-BE49-F238E27FC236}">
                      <a16:creationId xmlns:a16="http://schemas.microsoft.com/office/drawing/2014/main" id="{F33A0AA9-C9DF-7A4C-8550-E88BAEC5C065}"/>
                    </a:ext>
                  </a:extLst>
                </p:cNvPr>
                <p:cNvSpPr/>
                <p:nvPr/>
              </p:nvSpPr>
              <p:spPr bwMode="auto">
                <a:xfrm>
                  <a:off x="7351604" y="986605"/>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1953BB92-7C30-FE42-A8B9-0886A8FFA461}"/>
                    </a:ext>
                  </a:extLst>
                </p:cNvPr>
                <p:cNvSpPr/>
                <p:nvPr/>
              </p:nvSpPr>
              <p:spPr bwMode="auto">
                <a:xfrm>
                  <a:off x="7351603" y="1150928"/>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BEABDC13-B477-3943-8E11-49FF53537F38}"/>
                    </a:ext>
                  </a:extLst>
                </p:cNvPr>
                <p:cNvSpPr/>
                <p:nvPr/>
              </p:nvSpPr>
              <p:spPr bwMode="auto">
                <a:xfrm>
                  <a:off x="7351603" y="1315251"/>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2C971D3-3787-7F44-A5AF-EBE14BEA21BD}"/>
                    </a:ext>
                  </a:extLst>
                </p:cNvPr>
                <p:cNvSpPr/>
                <p:nvPr/>
              </p:nvSpPr>
              <p:spPr bwMode="auto">
                <a:xfrm>
                  <a:off x="7351602" y="1485263"/>
                  <a:ext cx="553449" cy="86309"/>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B78C4619-46A3-5B45-9BA7-FFCF247B8E50}"/>
                    </a:ext>
                  </a:extLst>
                </p:cNvPr>
                <p:cNvSpPr/>
                <p:nvPr/>
              </p:nvSpPr>
              <p:spPr bwMode="auto">
                <a:xfrm>
                  <a:off x="7246447" y="895910"/>
                  <a:ext cx="785039" cy="1135123"/>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966487F5-7E07-E94B-B54A-6F1E0A79CBAB}"/>
                    </a:ext>
                  </a:extLst>
                </p:cNvPr>
                <p:cNvSpPr/>
                <p:nvPr/>
              </p:nvSpPr>
              <p:spPr bwMode="auto">
                <a:xfrm>
                  <a:off x="7351601" y="1654566"/>
                  <a:ext cx="553449" cy="86309"/>
                </a:xfrm>
                <a:prstGeom prst="roundRect">
                  <a:avLst/>
                </a:prstGeom>
                <a:solidFill>
                  <a:srgbClr val="00206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D995B9AB-476E-CE42-B1B7-606724234102}"/>
                    </a:ext>
                  </a:extLst>
                </p:cNvPr>
                <p:cNvSpPr/>
                <p:nvPr/>
              </p:nvSpPr>
              <p:spPr bwMode="auto">
                <a:xfrm>
                  <a:off x="7351601" y="1823603"/>
                  <a:ext cx="553449" cy="86309"/>
                </a:xfrm>
                <a:prstGeom prst="roundRect">
                  <a:avLst/>
                </a:prstGeom>
                <a:solidFill>
                  <a:schemeClr val="accent6">
                    <a:lumMod val="8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grpSp>
      <p:sp>
        <p:nvSpPr>
          <p:cNvPr id="26" name="TextBox 25">
            <a:extLst>
              <a:ext uri="{FF2B5EF4-FFF2-40B4-BE49-F238E27FC236}">
                <a16:creationId xmlns:a16="http://schemas.microsoft.com/office/drawing/2014/main" id="{5E05EC3D-96E9-3949-9616-0E9CCF719464}"/>
              </a:ext>
            </a:extLst>
          </p:cNvPr>
          <p:cNvSpPr txBox="1"/>
          <p:nvPr/>
        </p:nvSpPr>
        <p:spPr>
          <a:xfrm>
            <a:off x="437322" y="3033145"/>
            <a:ext cx="7898957" cy="445635"/>
          </a:xfrm>
          <a:prstGeom prst="rect">
            <a:avLst/>
          </a:prstGeom>
          <a:noFill/>
        </p:spPr>
        <p:txBody>
          <a:bodyPr wrap="none" rtlCol="0">
            <a:spAutoFit/>
          </a:bodyPr>
          <a:lstStyle/>
          <a:p>
            <a:r>
              <a:rPr lang="en-US" sz="2800" b="1" dirty="0">
                <a:latin typeface="Calibri" panose="020F0502020204030204" pitchFamily="34" charset="0"/>
              </a:rPr>
              <a:t>H-EM</a:t>
            </a:r>
            <a:r>
              <a:rPr lang="en-US" sz="2800" dirty="0">
                <a:latin typeface="Calibri" panose="020F0502020204030204" pitchFamily="34" charset="0"/>
              </a:rPr>
              <a:t>: The </a:t>
            </a:r>
            <a:r>
              <a:rPr lang="en-US" sz="2800" b="1" dirty="0">
                <a:latin typeface="Calibri" panose="020F0502020204030204" pitchFamily="34" charset="0"/>
              </a:rPr>
              <a:t>Extraction Methodology</a:t>
            </a:r>
            <a:r>
              <a:rPr lang="en-US" sz="2800" dirty="0">
                <a:latin typeface="Calibri" panose="020F0502020204030204" pitchFamily="34" charset="0"/>
              </a:rPr>
              <a:t> does not matter.</a:t>
            </a:r>
          </a:p>
        </p:txBody>
      </p:sp>
      <p:sp>
        <p:nvSpPr>
          <p:cNvPr id="27" name="TextBox 26">
            <a:extLst>
              <a:ext uri="{FF2B5EF4-FFF2-40B4-BE49-F238E27FC236}">
                <a16:creationId xmlns:a16="http://schemas.microsoft.com/office/drawing/2014/main" id="{31C5B893-5FB3-2A4D-954E-4FD95BFB3B13}"/>
              </a:ext>
            </a:extLst>
          </p:cNvPr>
          <p:cNvSpPr txBox="1"/>
          <p:nvPr/>
        </p:nvSpPr>
        <p:spPr>
          <a:xfrm>
            <a:off x="560432" y="3774945"/>
            <a:ext cx="7652736" cy="445635"/>
          </a:xfrm>
          <a:prstGeom prst="rect">
            <a:avLst/>
          </a:prstGeom>
          <a:noFill/>
        </p:spPr>
        <p:txBody>
          <a:bodyPr wrap="none" rtlCol="0">
            <a:spAutoFit/>
          </a:bodyPr>
          <a:lstStyle/>
          <a:p>
            <a:r>
              <a:rPr lang="en-US" sz="2800" b="1" dirty="0">
                <a:latin typeface="Calibri" panose="020F0502020204030204" pitchFamily="34" charset="0"/>
              </a:rPr>
              <a:t>H-PL</a:t>
            </a:r>
            <a:r>
              <a:rPr lang="en-US" sz="2800" dirty="0">
                <a:latin typeface="Calibri" panose="020F0502020204030204" pitchFamily="34" charset="0"/>
              </a:rPr>
              <a:t>: The </a:t>
            </a:r>
            <a:r>
              <a:rPr lang="en-US" sz="2800" b="1" dirty="0">
                <a:latin typeface="Calibri" panose="020F0502020204030204" pitchFamily="34" charset="0"/>
              </a:rPr>
              <a:t>Programming Language </a:t>
            </a:r>
            <a:r>
              <a:rPr lang="en-US" sz="2800" dirty="0">
                <a:latin typeface="Calibri" panose="020F0502020204030204" pitchFamily="34" charset="0"/>
              </a:rPr>
              <a:t>does not matter.</a:t>
            </a:r>
          </a:p>
        </p:txBody>
      </p:sp>
      <p:pic>
        <p:nvPicPr>
          <p:cNvPr id="4" name="Thinker">
            <a:extLst>
              <a:ext uri="{FF2B5EF4-FFF2-40B4-BE49-F238E27FC236}">
                <a16:creationId xmlns:a16="http://schemas.microsoft.com/office/drawing/2014/main" id="{B7D4D3A8-7210-A648-AF33-4EE65F13B853}"/>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5400" b="90900" l="10000" r="90000">
                        <a14:foregroundMark x1="27200" y1="9900" x2="30400" y2="3100"/>
                        <a14:foregroundMark x1="30400" y1="3100" x2="39300" y2="4300"/>
                        <a14:foregroundMark x1="39300" y1="4300" x2="32300" y2="10000"/>
                        <a14:foregroundMark x1="32300" y1="10000" x2="27900" y2="9700"/>
                        <a14:foregroundMark x1="29100" y1="8900" x2="36700" y2="5400"/>
                        <a14:foregroundMark x1="36700" y1="5400" x2="31400" y2="6700"/>
                        <a14:foregroundMark x1="28200" y1="41200" x2="29900" y2="40700"/>
                        <a14:foregroundMark x1="26400" y1="44900" x2="26900" y2="52700"/>
                        <a14:foregroundMark x1="26900" y1="52700" x2="27900" y2="53800"/>
                        <a14:foregroundMark x1="27400" y1="53600" x2="25200" y2="52400"/>
                        <a14:foregroundMark x1="23700" y1="51100" x2="20700" y2="55300"/>
                        <a14:foregroundMark x1="51200" y1="73200" x2="48000" y2="81700"/>
                        <a14:foregroundMark x1="39600" y1="81900" x2="39100" y2="87600"/>
                        <a14:foregroundMark x1="41600" y1="87000" x2="50400" y2="86700"/>
                        <a14:foregroundMark x1="50400" y1="86700" x2="44300" y2="87000"/>
                        <a14:foregroundMark x1="74300" y1="90400" x2="83300" y2="90900"/>
                        <a14:foregroundMark x1="83300" y1="90900" x2="79300" y2="89200"/>
                        <a14:foregroundMark x1="30600" y1="29400" x2="31200" y2="31800"/>
                        <a14:foregroundMark x1="48100" y1="17200" x2="52700" y2="17800"/>
                        <a14:foregroundMark x1="30600" y1="23300" x2="32000" y2="18000"/>
                      </a14:backgroundRemoval>
                    </a14:imgEffect>
                  </a14:imgLayer>
                </a14:imgProps>
              </a:ext>
              <a:ext uri="{28A0092B-C50C-407E-A947-70E740481C1C}">
                <a14:useLocalDpi xmlns:a14="http://schemas.microsoft.com/office/drawing/2010/main"/>
              </a:ext>
            </a:extLst>
          </a:blip>
          <a:stretch>
            <a:fillRect/>
          </a:stretch>
        </p:blipFill>
        <p:spPr>
          <a:xfrm>
            <a:off x="3066735" y="4312155"/>
            <a:ext cx="2565162" cy="2565162"/>
          </a:xfrm>
          <a:prstGeom prst="rect">
            <a:avLst/>
          </a:prstGeom>
        </p:spPr>
      </p:pic>
    </p:spTree>
    <p:extLst>
      <p:ext uri="{BB962C8B-B14F-4D97-AF65-F5344CB8AC3E}">
        <p14:creationId xmlns:p14="http://schemas.microsoft.com/office/powerpoint/2010/main" val="3524946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6ABC52-DCB3-E74B-848A-34FB041C129B}"/>
              </a:ext>
            </a:extLst>
          </p:cNvPr>
          <p:cNvSpPr>
            <a:spLocks noGrp="1"/>
          </p:cNvSpPr>
          <p:nvPr>
            <p:ph type="title"/>
          </p:nvPr>
        </p:nvSpPr>
        <p:spPr>
          <a:xfrm>
            <a:off x="277148" y="20883"/>
            <a:ext cx="8043862" cy="638175"/>
          </a:xfrm>
        </p:spPr>
        <p:txBody>
          <a:bodyPr/>
          <a:lstStyle/>
          <a:p>
            <a:r>
              <a:rPr lang="en-US" dirty="0"/>
              <a:t>Regex metrics</a:t>
            </a:r>
          </a:p>
        </p:txBody>
      </p:sp>
      <p:pic>
        <p:nvPicPr>
          <p:cNvPr id="10" name="Picture 9">
            <a:extLst>
              <a:ext uri="{FF2B5EF4-FFF2-40B4-BE49-F238E27FC236}">
                <a16:creationId xmlns:a16="http://schemas.microsoft.com/office/drawing/2014/main" id="{49C06874-25B5-6E47-9040-3AD8791695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03570" y="74964"/>
            <a:ext cx="2826891" cy="531813"/>
          </a:xfrm>
          <a:prstGeom prst="rect">
            <a:avLst/>
          </a:prstGeom>
        </p:spPr>
      </p:pic>
      <p:graphicFrame>
        <p:nvGraphicFramePr>
          <p:cNvPr id="14" name="Table 13">
            <a:extLst>
              <a:ext uri="{FF2B5EF4-FFF2-40B4-BE49-F238E27FC236}">
                <a16:creationId xmlns:a16="http://schemas.microsoft.com/office/drawing/2014/main" id="{BCCFB471-37B6-784C-B394-A20F46C77BD0}"/>
              </a:ext>
            </a:extLst>
          </p:cNvPr>
          <p:cNvGraphicFramePr>
            <a:graphicFrameLocks noGrp="1"/>
          </p:cNvGraphicFramePr>
          <p:nvPr>
            <p:extLst>
              <p:ext uri="{D42A27DB-BD31-4B8C-83A1-F6EECF244321}">
                <p14:modId xmlns:p14="http://schemas.microsoft.com/office/powerpoint/2010/main" val="795461336"/>
              </p:ext>
            </p:extLst>
          </p:nvPr>
        </p:nvGraphicFramePr>
        <p:xfrm>
          <a:off x="69742" y="752048"/>
          <a:ext cx="9004515" cy="5692373"/>
        </p:xfrm>
        <a:graphic>
          <a:graphicData uri="http://schemas.openxmlformats.org/drawingml/2006/table">
            <a:tbl>
              <a:tblPr firstRow="1" bandRow="1">
                <a:tableStyleId>{F5AB1C69-6EDB-4FF4-983F-18BD219EF322}</a:tableStyleId>
              </a:tblPr>
              <a:tblGrid>
                <a:gridCol w="2689129">
                  <a:extLst>
                    <a:ext uri="{9D8B030D-6E8A-4147-A177-3AD203B41FA5}">
                      <a16:colId xmlns:a16="http://schemas.microsoft.com/office/drawing/2014/main" val="847010436"/>
                    </a:ext>
                  </a:extLst>
                </a:gridCol>
                <a:gridCol w="3018765">
                  <a:extLst>
                    <a:ext uri="{9D8B030D-6E8A-4147-A177-3AD203B41FA5}">
                      <a16:colId xmlns:a16="http://schemas.microsoft.com/office/drawing/2014/main" val="1851954937"/>
                    </a:ext>
                  </a:extLst>
                </a:gridCol>
                <a:gridCol w="3296621">
                  <a:extLst>
                    <a:ext uri="{9D8B030D-6E8A-4147-A177-3AD203B41FA5}">
                      <a16:colId xmlns:a16="http://schemas.microsoft.com/office/drawing/2014/main" val="3305213168"/>
                    </a:ext>
                  </a:extLst>
                </a:gridCol>
              </a:tblGrid>
              <a:tr h="549898">
                <a:tc>
                  <a:txBody>
                    <a:bodyPr/>
                    <a:lstStyle/>
                    <a:p>
                      <a:pPr algn="ctr"/>
                      <a:r>
                        <a:rPr lang="en-US" sz="2800" dirty="0"/>
                        <a:t>Dimension</a:t>
                      </a:r>
                    </a:p>
                  </a:txBody>
                  <a:tcPr anchor="ctr"/>
                </a:tc>
                <a:tc>
                  <a:txBody>
                    <a:bodyPr/>
                    <a:lstStyle/>
                    <a:p>
                      <a:pPr algn="ctr"/>
                      <a:r>
                        <a:rPr lang="en-US" sz="2800" dirty="0"/>
                        <a:t>Implications</a:t>
                      </a:r>
                    </a:p>
                  </a:txBody>
                  <a:tcPr anchor="ctr"/>
                </a:tc>
                <a:tc>
                  <a:txBody>
                    <a:bodyPr/>
                    <a:lstStyle/>
                    <a:p>
                      <a:pPr algn="ctr"/>
                      <a:r>
                        <a:rPr lang="en-US" sz="2800" dirty="0"/>
                        <a:t>Metric</a:t>
                      </a:r>
                    </a:p>
                  </a:txBody>
                  <a:tcPr anchor="ctr"/>
                </a:tc>
                <a:extLst>
                  <a:ext uri="{0D108BD9-81ED-4DB2-BD59-A6C34878D82A}">
                    <a16:rowId xmlns:a16="http://schemas.microsoft.com/office/drawing/2014/main" val="336366661"/>
                  </a:ext>
                </a:extLst>
              </a:tr>
              <a:tr h="605577">
                <a:tc rowSpan="3">
                  <a:txBody>
                    <a:bodyPr/>
                    <a:lstStyle/>
                    <a:p>
                      <a:pPr algn="ctr"/>
                      <a:r>
                        <a:rPr lang="en-US" sz="2800" b="1" i="1" dirty="0"/>
                        <a:t>Regex</a:t>
                      </a:r>
                    </a:p>
                    <a:p>
                      <a:pPr algn="ctr"/>
                      <a:r>
                        <a:rPr lang="en-US" sz="2800" b="1" i="1" dirty="0"/>
                        <a:t>representation</a:t>
                      </a:r>
                    </a:p>
                  </a:txBody>
                  <a:tcPr anchor="ctr"/>
                </a:tc>
                <a:tc rowSpan="3">
                  <a:txBody>
                    <a:bodyPr/>
                    <a:lstStyle/>
                    <a:p>
                      <a:pPr algn="ctr"/>
                      <a:r>
                        <a:rPr lang="en-US" sz="2800" dirty="0"/>
                        <a:t>Comprehension</a:t>
                      </a:r>
                    </a:p>
                  </a:txBody>
                  <a:tcPr anchor="ctr"/>
                </a:tc>
                <a:tc>
                  <a:txBody>
                    <a:bodyPr/>
                    <a:lstStyle/>
                    <a:p>
                      <a:pPr algn="ctr"/>
                      <a:r>
                        <a:rPr lang="en-US" sz="2800" dirty="0"/>
                        <a:t>Pattern length</a:t>
                      </a:r>
                    </a:p>
                  </a:txBody>
                  <a:tcPr anchor="ctr"/>
                </a:tc>
                <a:extLst>
                  <a:ext uri="{0D108BD9-81ED-4DB2-BD59-A6C34878D82A}">
                    <a16:rowId xmlns:a16="http://schemas.microsoft.com/office/drawing/2014/main" val="3517196345"/>
                  </a:ext>
                </a:extLst>
              </a:tr>
              <a:tr h="734198">
                <a:tc vMerge="1">
                  <a:txBody>
                    <a:bodyPr/>
                    <a:lstStyle/>
                    <a:p>
                      <a:endParaRPr lang="en-US" dirty="0"/>
                    </a:p>
                  </a:txBody>
                  <a:tcPr/>
                </a:tc>
                <a:tc vMerge="1">
                  <a:txBody>
                    <a:bodyPr/>
                    <a:lstStyle/>
                    <a:p>
                      <a:endParaRPr lang="en-US" dirty="0"/>
                    </a:p>
                  </a:txBody>
                  <a:tcPr anchor="ctr"/>
                </a:tc>
                <a:tc>
                  <a:txBody>
                    <a:bodyPr/>
                    <a:lstStyle/>
                    <a:p>
                      <a:pPr algn="ctr"/>
                      <a:r>
                        <a:rPr lang="en-US" sz="2800" dirty="0"/>
                        <a:t>Features used</a:t>
                      </a:r>
                    </a:p>
                  </a:txBody>
                  <a:tcPr anchor="ctr"/>
                </a:tc>
                <a:extLst>
                  <a:ext uri="{0D108BD9-81ED-4DB2-BD59-A6C34878D82A}">
                    <a16:rowId xmlns:a16="http://schemas.microsoft.com/office/drawing/2014/main" val="1542682876"/>
                  </a:ext>
                </a:extLst>
              </a:tr>
              <a:tr h="549898">
                <a:tc vMerge="1">
                  <a:txBody>
                    <a:bodyPr/>
                    <a:lstStyle/>
                    <a:p>
                      <a:endParaRPr lang="en-US" dirty="0"/>
                    </a:p>
                  </a:txBody>
                  <a:tcPr/>
                </a:tc>
                <a:tc vMerge="1">
                  <a:txBody>
                    <a:bodyPr/>
                    <a:lstStyle/>
                    <a:p>
                      <a:endParaRPr lang="en-US" dirty="0"/>
                    </a:p>
                  </a:txBody>
                  <a:tcPr anchor="ctr"/>
                </a:tc>
                <a:tc>
                  <a:txBody>
                    <a:bodyPr/>
                    <a:lstStyle/>
                    <a:p>
                      <a:pPr algn="ctr"/>
                      <a:r>
                        <a:rPr lang="en-US" sz="2800" dirty="0"/>
                        <a:t>NFA size</a:t>
                      </a:r>
                    </a:p>
                  </a:txBody>
                  <a:tcPr anchor="ctr"/>
                </a:tc>
                <a:extLst>
                  <a:ext uri="{0D108BD9-81ED-4DB2-BD59-A6C34878D82A}">
                    <a16:rowId xmlns:a16="http://schemas.microsoft.com/office/drawing/2014/main" val="449902898"/>
                  </a:ext>
                </a:extLst>
              </a:tr>
              <a:tr h="860448">
                <a:tc>
                  <a:txBody>
                    <a:bodyPr/>
                    <a:lstStyle/>
                    <a:p>
                      <a:pPr algn="ctr"/>
                      <a:r>
                        <a:rPr lang="en-US" sz="2800" b="1" i="1" dirty="0"/>
                        <a:t>Language</a:t>
                      </a:r>
                    </a:p>
                    <a:p>
                      <a:pPr algn="ctr"/>
                      <a:r>
                        <a:rPr lang="en-US" sz="2800" b="1" i="1" dirty="0"/>
                        <a:t>diversity</a:t>
                      </a:r>
                    </a:p>
                  </a:txBody>
                  <a:tcPr anchor="ctr"/>
                </a:tc>
                <a:tc>
                  <a:txBody>
                    <a:bodyPr/>
                    <a:lstStyle/>
                    <a:p>
                      <a:pPr algn="ctr"/>
                      <a:r>
                        <a:rPr lang="en-US" sz="2800" dirty="0"/>
                        <a:t>Test-ability</a:t>
                      </a:r>
                    </a:p>
                  </a:txBody>
                  <a:tcPr anchor="ctr"/>
                </a:tc>
                <a:tc>
                  <a:txBody>
                    <a:bodyPr/>
                    <a:lstStyle/>
                    <a:p>
                      <a:pPr algn="ctr"/>
                      <a:r>
                        <a:rPr lang="en-US" sz="2800" dirty="0"/>
                        <a:t>NFA simple paths</a:t>
                      </a:r>
                    </a:p>
                  </a:txBody>
                  <a:tcPr anchor="ctr"/>
                </a:tc>
                <a:extLst>
                  <a:ext uri="{0D108BD9-81ED-4DB2-BD59-A6C34878D82A}">
                    <a16:rowId xmlns:a16="http://schemas.microsoft.com/office/drawing/2014/main" val="1700465976"/>
                  </a:ext>
                </a:extLst>
              </a:tr>
              <a:tr h="549898">
                <a:tc rowSpan="4">
                  <a:txBody>
                    <a:bodyPr/>
                    <a:lstStyle/>
                    <a:p>
                      <a:pPr algn="ctr"/>
                      <a:r>
                        <a:rPr lang="en-US" sz="2800" b="1" i="1" dirty="0"/>
                        <a:t>Evaluation</a:t>
                      </a:r>
                    </a:p>
                    <a:p>
                      <a:pPr algn="ctr"/>
                      <a:r>
                        <a:rPr lang="en-US" sz="2800" b="1" i="1" dirty="0"/>
                        <a:t>complexity</a:t>
                      </a:r>
                    </a:p>
                  </a:txBody>
                  <a:tcPr anchor="ctr"/>
                </a:tc>
                <a:tc rowSpan="4">
                  <a:txBody>
                    <a:bodyPr/>
                    <a:lstStyle/>
                    <a:p>
                      <a:pPr algn="ctr"/>
                      <a:r>
                        <a:rPr lang="en-US" sz="2800" dirty="0"/>
                        <a:t>Performance</a:t>
                      </a:r>
                    </a:p>
                    <a:p>
                      <a:pPr algn="ctr"/>
                      <a:r>
                        <a:rPr lang="en-US" sz="2800" dirty="0"/>
                        <a:t>Security</a:t>
                      </a:r>
                    </a:p>
                  </a:txBody>
                  <a:tcPr anchor="ctr"/>
                </a:tc>
                <a:tc>
                  <a:txBody>
                    <a:bodyPr/>
                    <a:lstStyle/>
                    <a:p>
                      <a:pPr algn="ctr"/>
                      <a:r>
                        <a:rPr lang="en-US" sz="2800" dirty="0"/>
                        <a:t>DFA blow-up</a:t>
                      </a:r>
                    </a:p>
                  </a:txBody>
                  <a:tcPr anchor="ctr"/>
                </a:tc>
                <a:extLst>
                  <a:ext uri="{0D108BD9-81ED-4DB2-BD59-A6C34878D82A}">
                    <a16:rowId xmlns:a16="http://schemas.microsoft.com/office/drawing/2014/main" val="2431169326"/>
                  </a:ext>
                </a:extLst>
              </a:tr>
              <a:tr h="689966">
                <a:tc vMerge="1">
                  <a:txBody>
                    <a:bodyPr/>
                    <a:lstStyle/>
                    <a:p>
                      <a:endParaRPr lang="en-US" dirty="0"/>
                    </a:p>
                  </a:txBody>
                  <a:tcPr/>
                </a:tc>
                <a:tc vMerge="1">
                  <a:txBody>
                    <a:bodyPr/>
                    <a:lstStyle/>
                    <a:p>
                      <a:endParaRPr lang="en-US" dirty="0"/>
                    </a:p>
                  </a:txBody>
                  <a:tcPr anchor="ctr"/>
                </a:tc>
                <a:tc>
                  <a:txBody>
                    <a:bodyPr/>
                    <a:lstStyle/>
                    <a:p>
                      <a:pPr algn="ctr"/>
                      <a:r>
                        <a:rPr lang="en-US" sz="2800" dirty="0"/>
                        <a:t>Super-linear behavior</a:t>
                      </a:r>
                    </a:p>
                  </a:txBody>
                  <a:tcPr anchor="ctr"/>
                </a:tc>
                <a:extLst>
                  <a:ext uri="{0D108BD9-81ED-4DB2-BD59-A6C34878D82A}">
                    <a16:rowId xmlns:a16="http://schemas.microsoft.com/office/drawing/2014/main" val="2750394123"/>
                  </a:ext>
                </a:extLst>
              </a:tr>
              <a:tr h="549898">
                <a:tc vMerge="1">
                  <a:txBody>
                    <a:bodyPr/>
                    <a:lstStyle/>
                    <a:p>
                      <a:endParaRPr lang="en-US" dirty="0"/>
                    </a:p>
                  </a:txBody>
                  <a:tcPr/>
                </a:tc>
                <a:tc vMerge="1">
                  <a:txBody>
                    <a:bodyPr/>
                    <a:lstStyle/>
                    <a:p>
                      <a:endParaRPr lang="en-US" dirty="0"/>
                    </a:p>
                  </a:txBody>
                  <a:tcPr anchor="ctr"/>
                </a:tc>
                <a:tc>
                  <a:txBody>
                    <a:bodyPr/>
                    <a:lstStyle/>
                    <a:p>
                      <a:pPr algn="ctr"/>
                      <a:r>
                        <a:rPr lang="en-US" sz="2800" dirty="0"/>
                        <a:t>NFA density</a:t>
                      </a:r>
                    </a:p>
                  </a:txBody>
                  <a:tcPr anchor="ctr"/>
                </a:tc>
                <a:extLst>
                  <a:ext uri="{0D108BD9-81ED-4DB2-BD59-A6C34878D82A}">
                    <a16:rowId xmlns:a16="http://schemas.microsoft.com/office/drawing/2014/main" val="2831666780"/>
                  </a:ext>
                </a:extLst>
              </a:tr>
              <a:tr h="503987">
                <a:tc vMerge="1">
                  <a:txBody>
                    <a:bodyPr/>
                    <a:lstStyle/>
                    <a:p>
                      <a:endParaRPr lang="en-US" dirty="0"/>
                    </a:p>
                  </a:txBody>
                  <a:tcPr/>
                </a:tc>
                <a:tc vMerge="1">
                  <a:txBody>
                    <a:bodyPr/>
                    <a:lstStyle/>
                    <a:p>
                      <a:endParaRPr lang="en-US" dirty="0"/>
                    </a:p>
                  </a:txBody>
                  <a:tcPr anchor="ctr"/>
                </a:tc>
                <a:tc>
                  <a:txBody>
                    <a:bodyPr/>
                    <a:lstStyle/>
                    <a:p>
                      <a:pPr algn="ctr"/>
                      <a:r>
                        <a:rPr lang="en-US" sz="2800" dirty="0"/>
                        <a:t>Extended features</a:t>
                      </a:r>
                    </a:p>
                  </a:txBody>
                  <a:tcPr anchor="ctr"/>
                </a:tc>
                <a:extLst>
                  <a:ext uri="{0D108BD9-81ED-4DB2-BD59-A6C34878D82A}">
                    <a16:rowId xmlns:a16="http://schemas.microsoft.com/office/drawing/2014/main" val="134025499"/>
                  </a:ext>
                </a:extLst>
              </a:tr>
            </a:tbl>
          </a:graphicData>
        </a:graphic>
      </p:graphicFrame>
      <p:sp>
        <p:nvSpPr>
          <p:cNvPr id="6" name="Reveal second rows">
            <a:extLst>
              <a:ext uri="{FF2B5EF4-FFF2-40B4-BE49-F238E27FC236}">
                <a16:creationId xmlns:a16="http://schemas.microsoft.com/office/drawing/2014/main" id="{E8566438-45A9-0745-AE04-2B44C3904004}"/>
              </a:ext>
            </a:extLst>
          </p:cNvPr>
          <p:cNvSpPr/>
          <p:nvPr/>
        </p:nvSpPr>
        <p:spPr bwMode="auto">
          <a:xfrm>
            <a:off x="69742" y="4124793"/>
            <a:ext cx="9004515" cy="23196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 name="Reveal first row">
            <a:extLst>
              <a:ext uri="{FF2B5EF4-FFF2-40B4-BE49-F238E27FC236}">
                <a16:creationId xmlns:a16="http://schemas.microsoft.com/office/drawing/2014/main" id="{426CE309-256C-AA48-9BA8-46257FA0BB5F}"/>
              </a:ext>
            </a:extLst>
          </p:cNvPr>
          <p:cNvSpPr/>
          <p:nvPr/>
        </p:nvSpPr>
        <p:spPr bwMode="auto">
          <a:xfrm>
            <a:off x="69742" y="3177915"/>
            <a:ext cx="9004515" cy="32665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 name="Table headings only">
            <a:extLst>
              <a:ext uri="{FF2B5EF4-FFF2-40B4-BE49-F238E27FC236}">
                <a16:creationId xmlns:a16="http://schemas.microsoft.com/office/drawing/2014/main" id="{12C49A1E-D756-0D43-A82E-727EA9159859}"/>
              </a:ext>
            </a:extLst>
          </p:cNvPr>
          <p:cNvSpPr/>
          <p:nvPr/>
        </p:nvSpPr>
        <p:spPr bwMode="auto">
          <a:xfrm>
            <a:off x="69742" y="1278606"/>
            <a:ext cx="9004515" cy="48273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43020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A461453F-33B0-2B4A-87A2-6077B7B857DB}"/>
              </a:ext>
            </a:extLst>
          </p:cNvPr>
          <p:cNvSpPr txBox="1"/>
          <p:nvPr/>
        </p:nvSpPr>
        <p:spPr>
          <a:xfrm>
            <a:off x="241918" y="993901"/>
            <a:ext cx="3802644" cy="437043"/>
          </a:xfrm>
          <a:prstGeom prst="rect">
            <a:avLst/>
          </a:prstGeom>
          <a:noFill/>
        </p:spPr>
        <p:txBody>
          <a:bodyPr wrap="none" rtlCol="0">
            <a:spAutoFit/>
          </a:bodyPr>
          <a:lstStyle/>
          <a:p>
            <a:r>
              <a:rPr lang="en-US" sz="2800" b="1" dirty="0"/>
              <a:t>1. Extracting regexes</a:t>
            </a:r>
          </a:p>
        </p:txBody>
      </p:sp>
      <p:sp>
        <p:nvSpPr>
          <p:cNvPr id="63" name="TextBox 62">
            <a:extLst>
              <a:ext uri="{FF2B5EF4-FFF2-40B4-BE49-F238E27FC236}">
                <a16:creationId xmlns:a16="http://schemas.microsoft.com/office/drawing/2014/main" id="{EA5F9EC8-81A8-854F-869E-2773D446AEC8}"/>
              </a:ext>
            </a:extLst>
          </p:cNvPr>
          <p:cNvSpPr txBox="1"/>
          <p:nvPr/>
        </p:nvSpPr>
        <p:spPr>
          <a:xfrm>
            <a:off x="3181049" y="3156925"/>
            <a:ext cx="3842719" cy="437043"/>
          </a:xfrm>
          <a:prstGeom prst="rect">
            <a:avLst/>
          </a:prstGeom>
          <a:noFill/>
        </p:spPr>
        <p:txBody>
          <a:bodyPr wrap="none" rtlCol="0">
            <a:spAutoFit/>
          </a:bodyPr>
          <a:lstStyle/>
          <a:p>
            <a:r>
              <a:rPr lang="en-US" sz="2800" b="1" dirty="0"/>
              <a:t>2. Measuring regexes</a:t>
            </a:r>
          </a:p>
        </p:txBody>
      </p:sp>
      <p:sp>
        <p:nvSpPr>
          <p:cNvPr id="3" name="TextBox 2">
            <a:extLst>
              <a:ext uri="{FF2B5EF4-FFF2-40B4-BE49-F238E27FC236}">
                <a16:creationId xmlns:a16="http://schemas.microsoft.com/office/drawing/2014/main" id="{4AF799DB-2B2B-B145-BAEE-2D7B95CA585F}"/>
              </a:ext>
            </a:extLst>
          </p:cNvPr>
          <p:cNvSpPr txBox="1"/>
          <p:nvPr/>
        </p:nvSpPr>
        <p:spPr>
          <a:xfrm>
            <a:off x="299803" y="1543987"/>
            <a:ext cx="4164410" cy="1133837"/>
          </a:xfrm>
          <a:prstGeom prst="rect">
            <a:avLst/>
          </a:prstGeom>
          <a:noFill/>
        </p:spPr>
        <p:txBody>
          <a:bodyPr wrap="none" rtlCol="0">
            <a:spAutoFit/>
          </a:bodyPr>
          <a:lstStyle/>
          <a:p>
            <a:r>
              <a:rPr lang="en-US" sz="2400" b="1" dirty="0">
                <a:latin typeface="Calibri" panose="020F0502020204030204" pitchFamily="34" charset="0"/>
              </a:rPr>
              <a:t>H-EM</a:t>
            </a:r>
          </a:p>
          <a:p>
            <a:pPr marL="117475" indent="-117475">
              <a:buFont typeface="Arial" panose="020B0604020202020204" pitchFamily="34" charset="0"/>
              <a:buChar char="•"/>
            </a:pPr>
            <a:r>
              <a:rPr lang="en-US" sz="2400" dirty="0">
                <a:latin typeface="Calibri" panose="020F0502020204030204" pitchFamily="34" charset="0"/>
              </a:rPr>
              <a:t>75K projects</a:t>
            </a:r>
          </a:p>
          <a:p>
            <a:pPr marL="117475" indent="-117475">
              <a:buFont typeface="Arial" panose="020B0604020202020204" pitchFamily="34" charset="0"/>
              <a:buChar char="•"/>
            </a:pPr>
            <a:r>
              <a:rPr lang="en-US" sz="2400" dirty="0">
                <a:latin typeface="Calibri" panose="020F0502020204030204" pitchFamily="34" charset="0"/>
              </a:rPr>
              <a:t>Both extraction methodologies</a:t>
            </a:r>
          </a:p>
        </p:txBody>
      </p:sp>
      <p:sp>
        <p:nvSpPr>
          <p:cNvPr id="112" name="TextBox 111">
            <a:extLst>
              <a:ext uri="{FF2B5EF4-FFF2-40B4-BE49-F238E27FC236}">
                <a16:creationId xmlns:a16="http://schemas.microsoft.com/office/drawing/2014/main" id="{34C26FB4-F32B-BA41-9342-736EBB281AF0}"/>
              </a:ext>
            </a:extLst>
          </p:cNvPr>
          <p:cNvSpPr txBox="1"/>
          <p:nvPr/>
        </p:nvSpPr>
        <p:spPr>
          <a:xfrm>
            <a:off x="4908244" y="1543987"/>
            <a:ext cx="2320764" cy="1133837"/>
          </a:xfrm>
          <a:prstGeom prst="rect">
            <a:avLst/>
          </a:prstGeom>
          <a:noFill/>
        </p:spPr>
        <p:txBody>
          <a:bodyPr wrap="none" rtlCol="0">
            <a:spAutoFit/>
          </a:bodyPr>
          <a:lstStyle/>
          <a:p>
            <a:r>
              <a:rPr lang="en-US" sz="2400" b="1" dirty="0">
                <a:latin typeface="Calibri" panose="020F0502020204030204" pitchFamily="34" charset="0"/>
              </a:rPr>
              <a:t>H-PL</a:t>
            </a:r>
          </a:p>
          <a:p>
            <a:pPr marL="117475" indent="-117475">
              <a:buFont typeface="Arial" panose="020B0604020202020204" pitchFamily="34" charset="0"/>
              <a:buChar char="•"/>
            </a:pPr>
            <a:r>
              <a:rPr lang="en-US" sz="2400" dirty="0">
                <a:latin typeface="Calibri" panose="020F0502020204030204" pitchFamily="34" charset="0"/>
              </a:rPr>
              <a:t>200K projects</a:t>
            </a:r>
          </a:p>
          <a:p>
            <a:pPr marL="117475" indent="-117475">
              <a:buFont typeface="Arial" panose="020B0604020202020204" pitchFamily="34" charset="0"/>
              <a:buChar char="•"/>
            </a:pPr>
            <a:r>
              <a:rPr lang="en-US" sz="2400" dirty="0">
                <a:latin typeface="Calibri" panose="020F0502020204030204" pitchFamily="34" charset="0"/>
              </a:rPr>
              <a:t>Static extraction</a:t>
            </a:r>
          </a:p>
        </p:txBody>
      </p:sp>
      <p:sp>
        <p:nvSpPr>
          <p:cNvPr id="115" name="One regex">
            <a:extLst>
              <a:ext uri="{FF2B5EF4-FFF2-40B4-BE49-F238E27FC236}">
                <a16:creationId xmlns:a16="http://schemas.microsoft.com/office/drawing/2014/main" id="{692509EE-B414-EA44-A444-A456A0771986}"/>
              </a:ext>
            </a:extLst>
          </p:cNvPr>
          <p:cNvSpPr/>
          <p:nvPr/>
        </p:nvSpPr>
        <p:spPr bwMode="auto">
          <a:xfrm>
            <a:off x="4908244" y="4345865"/>
            <a:ext cx="723528" cy="711467"/>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r>
              <a:rPr kumimoji="0" lang="en-US" sz="2000" i="0" u="none" strike="noStrike" cap="none" normalizeH="0" baseline="0" dirty="0">
                <a:ln>
                  <a:noFill/>
                </a:ln>
                <a:solidFill>
                  <a:schemeClr val="tx1"/>
                </a:solidFill>
                <a:effectLst/>
                <a:latin typeface="Arial" pitchFamily="34" charset="0"/>
                <a:cs typeface="Arial" pitchFamily="34" charset="0"/>
              </a:rPr>
              <a:t>/a/</a:t>
            </a:r>
          </a:p>
        </p:txBody>
      </p:sp>
      <p:pic>
        <p:nvPicPr>
          <p:cNvPr id="116" name="Ruler">
            <a:extLst>
              <a:ext uri="{FF2B5EF4-FFF2-40B4-BE49-F238E27FC236}">
                <a16:creationId xmlns:a16="http://schemas.microsoft.com/office/drawing/2014/main" id="{5803579E-BF9E-E349-B653-71AFFC2151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182485" y="4425643"/>
            <a:ext cx="893818" cy="531813"/>
          </a:xfrm>
          <a:prstGeom prst="rect">
            <a:avLst/>
          </a:prstGeom>
        </p:spPr>
      </p:pic>
      <p:pic>
        <p:nvPicPr>
          <p:cNvPr id="7" name="Scale">
            <a:extLst>
              <a:ext uri="{FF2B5EF4-FFF2-40B4-BE49-F238E27FC236}">
                <a16:creationId xmlns:a16="http://schemas.microsoft.com/office/drawing/2014/main" id="{4A213278-660D-B945-8B27-768EB4DBE4A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foregroundMark x1="21008" y1="16800" x2="38655" y2="76400"/>
                        <a14:foregroundMark x1="38655" y1="76400" x2="71429" y2="76000"/>
                        <a14:foregroundMark x1="71429" y1="76000" x2="69748" y2="43200"/>
                        <a14:foregroundMark x1="69748" y1="43200" x2="51681" y2="17600"/>
                        <a14:foregroundMark x1="51681" y1="17600" x2="25210" y2="16800"/>
                        <a14:foregroundMark x1="33613" y1="46000" x2="63025" y2="56800"/>
                        <a14:foregroundMark x1="63025" y1="56800" x2="45378" y2="40800"/>
                      </a14:backgroundRemoval>
                    </a14:imgEffect>
                  </a14:imgLayer>
                </a14:imgProps>
              </a:ext>
              <a:ext uri="{28A0092B-C50C-407E-A947-70E740481C1C}">
                <a14:useLocalDpi xmlns:a14="http://schemas.microsoft.com/office/drawing/2010/main"/>
              </a:ext>
            </a:extLst>
          </a:blip>
          <a:srcRect l="16936" t="13583" r="19025" b="14994"/>
          <a:stretch/>
        </p:blipFill>
        <p:spPr>
          <a:xfrm>
            <a:off x="4786103" y="5063361"/>
            <a:ext cx="967809" cy="1133838"/>
          </a:xfrm>
          <a:prstGeom prst="rect">
            <a:avLst/>
          </a:prstGeom>
        </p:spPr>
      </p:pic>
      <p:sp>
        <p:nvSpPr>
          <p:cNvPr id="117" name="Rectangle 116">
            <a:extLst>
              <a:ext uri="{FF2B5EF4-FFF2-40B4-BE49-F238E27FC236}">
                <a16:creationId xmlns:a16="http://schemas.microsoft.com/office/drawing/2014/main" id="{B83B566F-B760-CB4A-A762-8105AF5D19C4}"/>
              </a:ext>
            </a:extLst>
          </p:cNvPr>
          <p:cNvSpPr/>
          <p:nvPr/>
        </p:nvSpPr>
        <p:spPr>
          <a:xfrm>
            <a:off x="8285055" y="1296526"/>
            <a:ext cx="795474" cy="319446"/>
          </a:xfrm>
          <a:prstGeom prst="rect">
            <a:avLst/>
          </a:prstGeom>
        </p:spPr>
        <p:txBody>
          <a:bodyPr wrap="none">
            <a:spAutoFit/>
          </a:bodyPr>
          <a:lstStyle/>
          <a:p>
            <a:r>
              <a:rPr lang="en-US" sz="1800" i="1" dirty="0">
                <a:latin typeface="Calibri" panose="020F0502020204030204" pitchFamily="34" charset="0"/>
              </a:rPr>
              <a:t>FSE’19</a:t>
            </a:r>
          </a:p>
        </p:txBody>
      </p:sp>
      <p:sp>
        <p:nvSpPr>
          <p:cNvPr id="129" name="TextBox 128">
            <a:extLst>
              <a:ext uri="{FF2B5EF4-FFF2-40B4-BE49-F238E27FC236}">
                <a16:creationId xmlns:a16="http://schemas.microsoft.com/office/drawing/2014/main" id="{68ECD9BC-836C-8D45-8FBA-963BF42D4425}"/>
              </a:ext>
            </a:extLst>
          </p:cNvPr>
          <p:cNvSpPr txBox="1"/>
          <p:nvPr/>
        </p:nvSpPr>
        <p:spPr>
          <a:xfrm>
            <a:off x="567417" y="4180177"/>
            <a:ext cx="1732195" cy="1480983"/>
          </a:xfrm>
          <a:prstGeom prst="rect">
            <a:avLst/>
          </a:prstGeom>
          <a:noFill/>
        </p:spPr>
        <p:txBody>
          <a:bodyPr wrap="square" rtlCol="0">
            <a:spAutoFit/>
          </a:bodyPr>
          <a:lstStyle/>
          <a:p>
            <a:pPr algn="ctr"/>
            <a:r>
              <a:rPr lang="en-US" sz="3200" i="1" dirty="0">
                <a:latin typeface="Calibri" panose="020F0502020204030204" pitchFamily="34" charset="0"/>
              </a:rPr>
              <a:t>14</a:t>
            </a:r>
          </a:p>
          <a:p>
            <a:pPr algn="ctr"/>
            <a:r>
              <a:rPr lang="en-US" sz="3200" i="1" dirty="0">
                <a:latin typeface="Calibri" panose="020F0502020204030204" pitchFamily="34" charset="0"/>
              </a:rPr>
              <a:t>regex</a:t>
            </a:r>
          </a:p>
          <a:p>
            <a:pPr algn="ctr"/>
            <a:r>
              <a:rPr lang="en-US" sz="3200" i="1" dirty="0">
                <a:latin typeface="Calibri" panose="020F0502020204030204" pitchFamily="34" charset="0"/>
              </a:rPr>
              <a:t>corpuses</a:t>
            </a:r>
          </a:p>
        </p:txBody>
      </p:sp>
      <p:grpSp>
        <p:nvGrpSpPr>
          <p:cNvPr id="16" name="H-EM langs">
            <a:extLst>
              <a:ext uri="{FF2B5EF4-FFF2-40B4-BE49-F238E27FC236}">
                <a16:creationId xmlns:a16="http://schemas.microsoft.com/office/drawing/2014/main" id="{BA90A51B-DA85-C647-805A-6FB7BAAE806B}"/>
              </a:ext>
            </a:extLst>
          </p:cNvPr>
          <p:cNvGrpSpPr/>
          <p:nvPr/>
        </p:nvGrpSpPr>
        <p:grpSpPr>
          <a:xfrm>
            <a:off x="2257015" y="1548645"/>
            <a:ext cx="1976452" cy="795335"/>
            <a:chOff x="2257015" y="1548645"/>
            <a:chExt cx="1976452" cy="795335"/>
          </a:xfrm>
        </p:grpSpPr>
        <p:pic>
          <p:nvPicPr>
            <p:cNvPr id="130" name="Picture 129">
              <a:extLst>
                <a:ext uri="{FF2B5EF4-FFF2-40B4-BE49-F238E27FC236}">
                  <a16:creationId xmlns:a16="http://schemas.microsoft.com/office/drawing/2014/main" id="{D4D49D56-459D-864A-92D7-9E1AB518680F}"/>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0" b="99338" l="6186" r="98969">
                          <a14:foregroundMark x1="41237" y1="34437" x2="55670" y2="662"/>
                          <a14:foregroundMark x1="57732" y1="24503" x2="68374" y2="13272"/>
                          <a14:foregroundMark x1="72165" y1="8609" x2="61856" y2="0"/>
                          <a14:foregroundMark x1="69168" y1="23473" x2="58763" y2="36424"/>
                          <a14:foregroundMark x1="35052" y1="29139" x2="42268" y2="34437"/>
                          <a14:foregroundMark x1="37113" y1="37748" x2="70103" y2="38411"/>
                          <a14:foregroundMark x1="47423" y1="48344" x2="72165" y2="49669"/>
                          <a14:foregroundMark x1="32990" y1="41722" x2="28866" y2="97351"/>
                          <a14:foregroundMark x1="78461" y1="69032" x2="93814" y2="60265"/>
                          <a14:foregroundMark x1="28866" y1="97351" x2="74057" y2="71546"/>
                          <a14:foregroundMark x1="90831" y1="59752" x2="20619" y2="47682"/>
                          <a14:foregroundMark x1="93814" y1="60265" x2="93851" y2="60271"/>
                          <a14:foregroundMark x1="10379" y1="94212" x2="9278" y2="99338"/>
                          <a14:foregroundMark x1="18521" y1="56291" x2="18379" y2="56954"/>
                          <a14:foregroundMark x1="21649" y1="41722" x2="18521" y2="56291"/>
                          <a14:foregroundMark x1="86414" y1="8582" x2="86598" y2="0"/>
                          <a14:foregroundMark x1="85432" y1="54305" x2="85843" y2="35156"/>
                          <a14:foregroundMark x1="85133" y1="68225" x2="85432" y2="54305"/>
                          <a14:foregroundMark x1="88660" y1="96611" x2="88660" y2="99338"/>
                          <a14:foregroundMark x1="88660" y1="54305" x2="88660" y2="66726"/>
                          <a14:foregroundMark x1="88660" y1="35066" x2="88660" y2="54305"/>
                          <a14:foregroundMark x1="88660" y1="7285" x2="88660" y2="8510"/>
                          <a14:foregroundMark x1="97762" y1="44704" x2="98320" y2="34756"/>
                          <a14:foregroundMark x1="97223" y1="54305" x2="97249" y2="53844"/>
                          <a14:foregroundMark x1="96519" y1="66848" x2="97223" y2="54305"/>
                          <a14:foregroundMark x1="94845" y1="96689" x2="94892" y2="95858"/>
                          <a14:foregroundMark x1="79994" y1="68847" x2="78351" y2="65563"/>
                          <a14:foregroundMark x1="60825" y1="63576" x2="28866" y2="64238"/>
                          <a14:foregroundMark x1="70103" y1="80132" x2="76289" y2="89404"/>
                          <a14:backgroundMark x1="20619" y1="4636" x2="9278" y2="38411"/>
                          <a14:backgroundMark x1="85567" y1="8609" x2="87629" y2="35099"/>
                          <a14:backgroundMark x1="4124" y1="56291" x2="4124" y2="56291"/>
                          <a14:backgroundMark x1="90722" y1="54305" x2="90722" y2="54305"/>
                          <a14:backgroundMark x1="91753" y1="64238" x2="97938" y2="44371"/>
                          <a14:backgroundMark x1="1031" y1="56954" x2="1031" y2="76821"/>
                          <a14:backgroundMark x1="3093" y1="73510" x2="2062" y2="94040"/>
                          <a14:backgroundMark x1="90722" y1="67550" x2="98969" y2="95364"/>
                        </a14:backgroundRemoval>
                      </a14:imgEffect>
                    </a14:imgLayer>
                  </a14:imgProps>
                </a:ext>
                <a:ext uri="{28A0092B-C50C-407E-A947-70E740481C1C}">
                  <a14:useLocalDpi xmlns:a14="http://schemas.microsoft.com/office/drawing/2010/main"/>
                </a:ext>
              </a:extLst>
            </a:blip>
            <a:stretch>
              <a:fillRect/>
            </a:stretch>
          </p:blipFill>
          <p:spPr>
            <a:xfrm>
              <a:off x="2257015" y="1548645"/>
              <a:ext cx="511665" cy="795335"/>
            </a:xfrm>
            <a:prstGeom prst="rect">
              <a:avLst/>
            </a:prstGeom>
          </p:spPr>
        </p:pic>
        <p:pic>
          <p:nvPicPr>
            <p:cNvPr id="131" name="Picture 130">
              <a:extLst>
                <a:ext uri="{FF2B5EF4-FFF2-40B4-BE49-F238E27FC236}">
                  <a16:creationId xmlns:a16="http://schemas.microsoft.com/office/drawing/2014/main" id="{0CD7A552-03CB-084A-994C-9499170035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4100" y="1626532"/>
              <a:ext cx="689367" cy="692457"/>
            </a:xfrm>
            <a:prstGeom prst="rect">
              <a:avLst/>
            </a:prstGeom>
          </p:spPr>
        </p:pic>
        <p:pic>
          <p:nvPicPr>
            <p:cNvPr id="132" name="Picture 131">
              <a:extLst>
                <a:ext uri="{FF2B5EF4-FFF2-40B4-BE49-F238E27FC236}">
                  <a16:creationId xmlns:a16="http://schemas.microsoft.com/office/drawing/2014/main" id="{C96499F6-BE73-5348-9397-3981F2FFC6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5727" y="1729945"/>
              <a:ext cx="530644" cy="530644"/>
            </a:xfrm>
            <a:prstGeom prst="rect">
              <a:avLst/>
            </a:prstGeom>
          </p:spPr>
        </p:pic>
      </p:grpSp>
      <p:grpSp>
        <p:nvGrpSpPr>
          <p:cNvPr id="15" name="H-PL langs">
            <a:extLst>
              <a:ext uri="{FF2B5EF4-FFF2-40B4-BE49-F238E27FC236}">
                <a16:creationId xmlns:a16="http://schemas.microsoft.com/office/drawing/2014/main" id="{2AB71991-6EFD-B74B-B755-07EFEA90D8F0}"/>
              </a:ext>
            </a:extLst>
          </p:cNvPr>
          <p:cNvGrpSpPr/>
          <p:nvPr/>
        </p:nvGrpSpPr>
        <p:grpSpPr>
          <a:xfrm>
            <a:off x="7090612" y="1538227"/>
            <a:ext cx="2061263" cy="999303"/>
            <a:chOff x="7090612" y="1538227"/>
            <a:chExt cx="2061263" cy="999303"/>
          </a:xfrm>
        </p:grpSpPr>
        <p:pic>
          <p:nvPicPr>
            <p:cNvPr id="133" name="Picture 132">
              <a:extLst>
                <a:ext uri="{FF2B5EF4-FFF2-40B4-BE49-F238E27FC236}">
                  <a16:creationId xmlns:a16="http://schemas.microsoft.com/office/drawing/2014/main" id="{5441772F-BAF1-1A48-9CEA-4EC2A63E0F8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90612" y="1545576"/>
              <a:ext cx="388721" cy="604230"/>
            </a:xfrm>
            <a:prstGeom prst="rect">
              <a:avLst/>
            </a:prstGeom>
          </p:spPr>
        </p:pic>
        <p:pic>
          <p:nvPicPr>
            <p:cNvPr id="134" name="Picture 133">
              <a:extLst>
                <a:ext uri="{FF2B5EF4-FFF2-40B4-BE49-F238E27FC236}">
                  <a16:creationId xmlns:a16="http://schemas.microsoft.com/office/drawing/2014/main" id="{5019E42B-1713-884E-AFC2-97A65142763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004260" y="1591340"/>
              <a:ext cx="471785" cy="473900"/>
            </a:xfrm>
            <a:prstGeom prst="rect">
              <a:avLst/>
            </a:prstGeom>
          </p:spPr>
        </p:pic>
        <p:pic>
          <p:nvPicPr>
            <p:cNvPr id="135" name="Picture 134">
              <a:extLst>
                <a:ext uri="{FF2B5EF4-FFF2-40B4-BE49-F238E27FC236}">
                  <a16:creationId xmlns:a16="http://schemas.microsoft.com/office/drawing/2014/main" id="{964D01A5-DDD5-964F-9F83-008EAF5D479F}"/>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7110880" y="2150429"/>
              <a:ext cx="398366" cy="387101"/>
            </a:xfrm>
            <a:prstGeom prst="rect">
              <a:avLst/>
            </a:prstGeom>
          </p:spPr>
        </p:pic>
        <p:pic>
          <p:nvPicPr>
            <p:cNvPr id="138" name="Picture 137">
              <a:extLst>
                <a:ext uri="{FF2B5EF4-FFF2-40B4-BE49-F238E27FC236}">
                  <a16:creationId xmlns:a16="http://schemas.microsoft.com/office/drawing/2014/main" id="{9A2B7C52-05A1-BF47-B8A5-58672579F4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34994" y="1615972"/>
              <a:ext cx="419240" cy="419240"/>
            </a:xfrm>
            <a:prstGeom prst="rect">
              <a:avLst/>
            </a:prstGeom>
          </p:spPr>
        </p:pic>
        <p:pic>
          <p:nvPicPr>
            <p:cNvPr id="139" name="Picture 138">
              <a:extLst>
                <a:ext uri="{FF2B5EF4-FFF2-40B4-BE49-F238E27FC236}">
                  <a16:creationId xmlns:a16="http://schemas.microsoft.com/office/drawing/2014/main" id="{8B8BA8F9-94AF-CB46-9B87-FFBE5233192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30062" y="2149806"/>
              <a:ext cx="621813" cy="335778"/>
            </a:xfrm>
            <a:prstGeom prst="rect">
              <a:avLst/>
            </a:prstGeom>
          </p:spPr>
        </p:pic>
        <p:pic>
          <p:nvPicPr>
            <p:cNvPr id="140" name="Picture 139">
              <a:extLst>
                <a:ext uri="{FF2B5EF4-FFF2-40B4-BE49-F238E27FC236}">
                  <a16:creationId xmlns:a16="http://schemas.microsoft.com/office/drawing/2014/main" id="{D02C66BE-BAAC-A248-BB4C-96F6C09E6973}"/>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8530062" y="1538227"/>
              <a:ext cx="443469" cy="486351"/>
            </a:xfrm>
            <a:prstGeom prst="rect">
              <a:avLst/>
            </a:prstGeom>
          </p:spPr>
        </p:pic>
        <p:pic>
          <p:nvPicPr>
            <p:cNvPr id="141" name="Picture 140">
              <a:extLst>
                <a:ext uri="{FF2B5EF4-FFF2-40B4-BE49-F238E27FC236}">
                  <a16:creationId xmlns:a16="http://schemas.microsoft.com/office/drawing/2014/main" id="{2BB781C4-774F-0A48-B240-1EBA653C8A3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47742" y="2149806"/>
              <a:ext cx="384819" cy="384819"/>
            </a:xfrm>
            <a:prstGeom prst="rect">
              <a:avLst/>
            </a:prstGeom>
          </p:spPr>
        </p:pic>
        <p:pic>
          <p:nvPicPr>
            <p:cNvPr id="142" name="Picture 141">
              <a:extLst>
                <a:ext uri="{FF2B5EF4-FFF2-40B4-BE49-F238E27FC236}">
                  <a16:creationId xmlns:a16="http://schemas.microsoft.com/office/drawing/2014/main" id="{9746C3FD-5E2C-A54E-85BF-BE4CEDE513D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616249" y="2152709"/>
              <a:ext cx="282957" cy="384821"/>
            </a:xfrm>
            <a:prstGeom prst="rect">
              <a:avLst/>
            </a:prstGeom>
          </p:spPr>
        </p:pic>
      </p:grpSp>
      <p:grpSp>
        <p:nvGrpSpPr>
          <p:cNvPr id="30" name="Corpus 2">
            <a:extLst>
              <a:ext uri="{FF2B5EF4-FFF2-40B4-BE49-F238E27FC236}">
                <a16:creationId xmlns:a16="http://schemas.microsoft.com/office/drawing/2014/main" id="{12298DA9-AE37-134B-ADBE-DB3442B43F0C}"/>
              </a:ext>
            </a:extLst>
          </p:cNvPr>
          <p:cNvGrpSpPr/>
          <p:nvPr/>
        </p:nvGrpSpPr>
        <p:grpSpPr>
          <a:xfrm>
            <a:off x="2409602" y="4544864"/>
            <a:ext cx="785039" cy="562801"/>
            <a:chOff x="1591221" y="5740895"/>
            <a:chExt cx="785039" cy="562801"/>
          </a:xfrm>
        </p:grpSpPr>
        <p:sp>
          <p:nvSpPr>
            <p:cNvPr id="165" name="Rounded Rectangle 164">
              <a:extLst>
                <a:ext uri="{FF2B5EF4-FFF2-40B4-BE49-F238E27FC236}">
                  <a16:creationId xmlns:a16="http://schemas.microsoft.com/office/drawing/2014/main" id="{CBD335FE-8FD1-7D49-90F0-566E84318A16}"/>
                </a:ext>
              </a:extLst>
            </p:cNvPr>
            <p:cNvSpPr/>
            <p:nvPr/>
          </p:nvSpPr>
          <p:spPr bwMode="auto">
            <a:xfrm>
              <a:off x="1591221"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7" name="Rounded Rectangle 166">
              <a:extLst>
                <a:ext uri="{FF2B5EF4-FFF2-40B4-BE49-F238E27FC236}">
                  <a16:creationId xmlns:a16="http://schemas.microsoft.com/office/drawing/2014/main" id="{F1AE6CD4-FA03-554C-99C2-0F2252CCAEAF}"/>
                </a:ext>
              </a:extLst>
            </p:cNvPr>
            <p:cNvSpPr/>
            <p:nvPr/>
          </p:nvSpPr>
          <p:spPr bwMode="auto">
            <a:xfrm>
              <a:off x="1703566" y="5811321"/>
              <a:ext cx="553449" cy="86309"/>
            </a:xfrm>
            <a:prstGeom prst="roundRect">
              <a:avLst/>
            </a:prstGeom>
            <a:solidFill>
              <a:schemeClr val="tx2">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8" name="Rounded Rectangle 167">
              <a:extLst>
                <a:ext uri="{FF2B5EF4-FFF2-40B4-BE49-F238E27FC236}">
                  <a16:creationId xmlns:a16="http://schemas.microsoft.com/office/drawing/2014/main" id="{4C63252A-D6E3-6E4A-8D7E-BABA1DD77100}"/>
                </a:ext>
              </a:extLst>
            </p:cNvPr>
            <p:cNvSpPr/>
            <p:nvPr/>
          </p:nvSpPr>
          <p:spPr bwMode="auto">
            <a:xfrm>
              <a:off x="1703565" y="5970320"/>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9" name="Rounded Rectangle 168">
              <a:extLst>
                <a:ext uri="{FF2B5EF4-FFF2-40B4-BE49-F238E27FC236}">
                  <a16:creationId xmlns:a16="http://schemas.microsoft.com/office/drawing/2014/main" id="{FA2F772B-E27C-5641-B261-E2AD41181644}"/>
                </a:ext>
              </a:extLst>
            </p:cNvPr>
            <p:cNvSpPr/>
            <p:nvPr/>
          </p:nvSpPr>
          <p:spPr bwMode="auto">
            <a:xfrm>
              <a:off x="1703565" y="6129319"/>
              <a:ext cx="553449" cy="86309"/>
            </a:xfrm>
            <a:prstGeom prst="roundRect">
              <a:avLst/>
            </a:prstGeom>
            <a:solidFill>
              <a:schemeClr val="tx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nvGrpSpPr>
          <p:cNvPr id="31" name="Corpus 3">
            <a:extLst>
              <a:ext uri="{FF2B5EF4-FFF2-40B4-BE49-F238E27FC236}">
                <a16:creationId xmlns:a16="http://schemas.microsoft.com/office/drawing/2014/main" id="{EF393EBB-69CC-5C4E-AE88-0ED38E4D4489}"/>
              </a:ext>
            </a:extLst>
          </p:cNvPr>
          <p:cNvGrpSpPr/>
          <p:nvPr/>
        </p:nvGrpSpPr>
        <p:grpSpPr>
          <a:xfrm>
            <a:off x="2519661" y="5165836"/>
            <a:ext cx="785039" cy="562801"/>
            <a:chOff x="2461815" y="5740895"/>
            <a:chExt cx="785039" cy="562801"/>
          </a:xfrm>
        </p:grpSpPr>
        <p:sp>
          <p:nvSpPr>
            <p:cNvPr id="171" name="Rounded Rectangle 170">
              <a:extLst>
                <a:ext uri="{FF2B5EF4-FFF2-40B4-BE49-F238E27FC236}">
                  <a16:creationId xmlns:a16="http://schemas.microsoft.com/office/drawing/2014/main" id="{2C3F0A94-891D-AD46-B2BC-261BC545B4E6}"/>
                </a:ext>
              </a:extLst>
            </p:cNvPr>
            <p:cNvSpPr/>
            <p:nvPr/>
          </p:nvSpPr>
          <p:spPr bwMode="auto">
            <a:xfrm>
              <a:off x="2461815"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2" name="Rounded Rectangle 171">
              <a:extLst>
                <a:ext uri="{FF2B5EF4-FFF2-40B4-BE49-F238E27FC236}">
                  <a16:creationId xmlns:a16="http://schemas.microsoft.com/office/drawing/2014/main" id="{78D91714-042F-6C45-A2FB-6A27EB640837}"/>
                </a:ext>
              </a:extLst>
            </p:cNvPr>
            <p:cNvSpPr/>
            <p:nvPr/>
          </p:nvSpPr>
          <p:spPr bwMode="auto">
            <a:xfrm>
              <a:off x="2574160" y="5811321"/>
              <a:ext cx="553449" cy="86309"/>
            </a:xfrm>
            <a:prstGeom prst="roundRect">
              <a:avLst/>
            </a:prstGeom>
            <a:solidFill>
              <a:schemeClr val="accent1">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3" name="Rounded Rectangle 172">
              <a:extLst>
                <a:ext uri="{FF2B5EF4-FFF2-40B4-BE49-F238E27FC236}">
                  <a16:creationId xmlns:a16="http://schemas.microsoft.com/office/drawing/2014/main" id="{2CDC8762-0B04-2B46-89E9-0DA1B0464E15}"/>
                </a:ext>
              </a:extLst>
            </p:cNvPr>
            <p:cNvSpPr/>
            <p:nvPr/>
          </p:nvSpPr>
          <p:spPr bwMode="auto">
            <a:xfrm>
              <a:off x="2574159" y="5970320"/>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4" name="Rounded Rectangle 173">
              <a:extLst>
                <a:ext uri="{FF2B5EF4-FFF2-40B4-BE49-F238E27FC236}">
                  <a16:creationId xmlns:a16="http://schemas.microsoft.com/office/drawing/2014/main" id="{5FEC8B1F-8656-4C49-AC6B-6C5CA6804A1B}"/>
                </a:ext>
              </a:extLst>
            </p:cNvPr>
            <p:cNvSpPr/>
            <p:nvPr/>
          </p:nvSpPr>
          <p:spPr bwMode="auto">
            <a:xfrm>
              <a:off x="2574159" y="6129319"/>
              <a:ext cx="553449" cy="86309"/>
            </a:xfrm>
            <a:prstGeom prst="roundRect">
              <a:avLst/>
            </a:prstGeom>
            <a:solidFill>
              <a:schemeClr val="accent1">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nvGrpSpPr>
          <p:cNvPr id="34" name="Corpus 4">
            <a:extLst>
              <a:ext uri="{FF2B5EF4-FFF2-40B4-BE49-F238E27FC236}">
                <a16:creationId xmlns:a16="http://schemas.microsoft.com/office/drawing/2014/main" id="{8F0D3A63-A7D7-5B44-824A-C2FA246F5D9C}"/>
              </a:ext>
            </a:extLst>
          </p:cNvPr>
          <p:cNvGrpSpPr/>
          <p:nvPr/>
        </p:nvGrpSpPr>
        <p:grpSpPr>
          <a:xfrm>
            <a:off x="2628121" y="5778455"/>
            <a:ext cx="785039" cy="562801"/>
            <a:chOff x="3308097" y="5740895"/>
            <a:chExt cx="785039" cy="562801"/>
          </a:xfrm>
        </p:grpSpPr>
        <p:sp>
          <p:nvSpPr>
            <p:cNvPr id="175" name="Rounded Rectangle 174">
              <a:extLst>
                <a:ext uri="{FF2B5EF4-FFF2-40B4-BE49-F238E27FC236}">
                  <a16:creationId xmlns:a16="http://schemas.microsoft.com/office/drawing/2014/main" id="{DD1769B8-85E0-2A47-9B7C-6EBB038F6F9B}"/>
                </a:ext>
              </a:extLst>
            </p:cNvPr>
            <p:cNvSpPr/>
            <p:nvPr/>
          </p:nvSpPr>
          <p:spPr bwMode="auto">
            <a:xfrm>
              <a:off x="3308097"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6" name="Rounded Rectangle 175">
              <a:extLst>
                <a:ext uri="{FF2B5EF4-FFF2-40B4-BE49-F238E27FC236}">
                  <a16:creationId xmlns:a16="http://schemas.microsoft.com/office/drawing/2014/main" id="{E57443BB-1583-E340-931A-BE52EF77667A}"/>
                </a:ext>
              </a:extLst>
            </p:cNvPr>
            <p:cNvSpPr/>
            <p:nvPr/>
          </p:nvSpPr>
          <p:spPr bwMode="auto">
            <a:xfrm>
              <a:off x="3420442" y="5811321"/>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7" name="Rounded Rectangle 176">
              <a:extLst>
                <a:ext uri="{FF2B5EF4-FFF2-40B4-BE49-F238E27FC236}">
                  <a16:creationId xmlns:a16="http://schemas.microsoft.com/office/drawing/2014/main" id="{8948396D-907B-304E-9142-6D2816906546}"/>
                </a:ext>
              </a:extLst>
            </p:cNvPr>
            <p:cNvSpPr/>
            <p:nvPr/>
          </p:nvSpPr>
          <p:spPr bwMode="auto">
            <a:xfrm>
              <a:off x="3420441" y="5970320"/>
              <a:ext cx="553449" cy="86309"/>
            </a:xfrm>
            <a:prstGeom prst="roundRect">
              <a:avLst/>
            </a:prstGeom>
            <a:solidFill>
              <a:srgbClr val="2C2BFA">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78" name="Rounded Rectangle 177">
              <a:extLst>
                <a:ext uri="{FF2B5EF4-FFF2-40B4-BE49-F238E27FC236}">
                  <a16:creationId xmlns:a16="http://schemas.microsoft.com/office/drawing/2014/main" id="{7ECB66A6-EB1D-6146-A5F6-2DE0D49E8BA9}"/>
                </a:ext>
              </a:extLst>
            </p:cNvPr>
            <p:cNvSpPr/>
            <p:nvPr/>
          </p:nvSpPr>
          <p:spPr bwMode="auto">
            <a:xfrm>
              <a:off x="3420441" y="6129319"/>
              <a:ext cx="553449" cy="86309"/>
            </a:xfrm>
            <a:prstGeom prst="roundRect">
              <a:avLst/>
            </a:prstGeom>
            <a:solidFill>
              <a:srgbClr val="00206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nvGrpSpPr>
          <p:cNvPr id="26" name="Corpus 1">
            <a:extLst>
              <a:ext uri="{FF2B5EF4-FFF2-40B4-BE49-F238E27FC236}">
                <a16:creationId xmlns:a16="http://schemas.microsoft.com/office/drawing/2014/main" id="{216F49B4-814A-194A-837A-5BB65BE77214}"/>
              </a:ext>
            </a:extLst>
          </p:cNvPr>
          <p:cNvGrpSpPr/>
          <p:nvPr/>
        </p:nvGrpSpPr>
        <p:grpSpPr>
          <a:xfrm>
            <a:off x="2274286" y="3923892"/>
            <a:ext cx="785039" cy="562801"/>
            <a:chOff x="729456" y="5740895"/>
            <a:chExt cx="785039" cy="562801"/>
          </a:xfrm>
        </p:grpSpPr>
        <p:sp>
          <p:nvSpPr>
            <p:cNvPr id="179" name="Rounded Rectangle 178">
              <a:extLst>
                <a:ext uri="{FF2B5EF4-FFF2-40B4-BE49-F238E27FC236}">
                  <a16:creationId xmlns:a16="http://schemas.microsoft.com/office/drawing/2014/main" id="{839926D2-C8BC-774F-B451-F2C4151D8C9E}"/>
                </a:ext>
              </a:extLst>
            </p:cNvPr>
            <p:cNvSpPr/>
            <p:nvPr/>
          </p:nvSpPr>
          <p:spPr bwMode="auto">
            <a:xfrm>
              <a:off x="729456"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0" name="Rounded Rectangle 179">
              <a:extLst>
                <a:ext uri="{FF2B5EF4-FFF2-40B4-BE49-F238E27FC236}">
                  <a16:creationId xmlns:a16="http://schemas.microsoft.com/office/drawing/2014/main" id="{1557BAD3-91A3-9740-9FE9-C7047EE8CAF0}"/>
                </a:ext>
              </a:extLst>
            </p:cNvPr>
            <p:cNvSpPr/>
            <p:nvPr/>
          </p:nvSpPr>
          <p:spPr bwMode="auto">
            <a:xfrm>
              <a:off x="841801" y="5811321"/>
              <a:ext cx="553449" cy="86309"/>
            </a:xfrm>
            <a:prstGeom prst="roundRect">
              <a:avLst/>
            </a:prstGeom>
            <a:solidFill>
              <a:schemeClr val="accent3">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81" name="Rounded Rectangle 180">
              <a:extLst>
                <a:ext uri="{FF2B5EF4-FFF2-40B4-BE49-F238E27FC236}">
                  <a16:creationId xmlns:a16="http://schemas.microsoft.com/office/drawing/2014/main" id="{F1D87660-1D49-8946-A263-16784F7DDA30}"/>
                </a:ext>
              </a:extLst>
            </p:cNvPr>
            <p:cNvSpPr/>
            <p:nvPr/>
          </p:nvSpPr>
          <p:spPr bwMode="auto">
            <a:xfrm>
              <a:off x="841800" y="597032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82" name="Rounded Rectangle 181">
              <a:extLst>
                <a:ext uri="{FF2B5EF4-FFF2-40B4-BE49-F238E27FC236}">
                  <a16:creationId xmlns:a16="http://schemas.microsoft.com/office/drawing/2014/main" id="{D4D21BEC-8990-8348-9226-453CC2545073}"/>
                </a:ext>
              </a:extLst>
            </p:cNvPr>
            <p:cNvSpPr/>
            <p:nvPr/>
          </p:nvSpPr>
          <p:spPr bwMode="auto">
            <a:xfrm>
              <a:off x="841800" y="6129319"/>
              <a:ext cx="553449" cy="86309"/>
            </a:xfrm>
            <a:prstGeom prst="roundRect">
              <a:avLst/>
            </a:prstGeom>
            <a:solidFill>
              <a:schemeClr val="accent3">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sp>
        <p:nvSpPr>
          <p:cNvPr id="42" name="Rectangle 41">
            <a:extLst>
              <a:ext uri="{FF2B5EF4-FFF2-40B4-BE49-F238E27FC236}">
                <a16:creationId xmlns:a16="http://schemas.microsoft.com/office/drawing/2014/main" id="{1FF871E1-9210-1B43-8596-581FB5D7978F}"/>
              </a:ext>
            </a:extLst>
          </p:cNvPr>
          <p:cNvSpPr/>
          <p:nvPr/>
        </p:nvSpPr>
        <p:spPr bwMode="auto">
          <a:xfrm>
            <a:off x="5091143" y="2260589"/>
            <a:ext cx="737420" cy="41723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Arial" pitchFamily="34" charset="0"/>
              <a:cs typeface="Arial" pitchFamily="34" charset="0"/>
            </a:endParaRPr>
          </a:p>
        </p:txBody>
      </p:sp>
      <p:sp>
        <p:nvSpPr>
          <p:cNvPr id="43" name="Title 42">
            <a:extLst>
              <a:ext uri="{FF2B5EF4-FFF2-40B4-BE49-F238E27FC236}">
                <a16:creationId xmlns:a16="http://schemas.microsoft.com/office/drawing/2014/main" id="{B4754EE9-EE55-5A46-B669-7FA95638E0AF}"/>
              </a:ext>
            </a:extLst>
          </p:cNvPr>
          <p:cNvSpPr>
            <a:spLocks noGrp="1"/>
          </p:cNvSpPr>
          <p:nvPr>
            <p:ph type="title"/>
          </p:nvPr>
        </p:nvSpPr>
        <p:spPr>
          <a:xfrm>
            <a:off x="277148" y="118428"/>
            <a:ext cx="8043862" cy="638175"/>
          </a:xfrm>
        </p:spPr>
        <p:txBody>
          <a:bodyPr/>
          <a:lstStyle/>
          <a:p>
            <a:r>
              <a:rPr lang="en-US" dirty="0"/>
              <a:t>Experimental methodology</a:t>
            </a:r>
          </a:p>
        </p:txBody>
      </p:sp>
      <p:cxnSp>
        <p:nvCxnSpPr>
          <p:cNvPr id="202" name="Measured corpuses">
            <a:extLst>
              <a:ext uri="{FF2B5EF4-FFF2-40B4-BE49-F238E27FC236}">
                <a16:creationId xmlns:a16="http://schemas.microsoft.com/office/drawing/2014/main" id="{D2BC73CD-03EB-2749-A736-1762F2CB5B49}"/>
              </a:ext>
            </a:extLst>
          </p:cNvPr>
          <p:cNvCxnSpPr>
            <a:cxnSpLocks/>
          </p:cNvCxnSpPr>
          <p:nvPr/>
        </p:nvCxnSpPr>
        <p:spPr bwMode="auto">
          <a:xfrm>
            <a:off x="6154100" y="5019597"/>
            <a:ext cx="749118" cy="0"/>
          </a:xfrm>
          <a:prstGeom prst="straightConnector1">
            <a:avLst/>
          </a:prstGeom>
          <a:noFill/>
          <a:ln w="57150" cap="flat" cmpd="sng" algn="ctr">
            <a:solidFill>
              <a:schemeClr val="tx1"/>
            </a:solidFill>
            <a:prstDash val="solid"/>
            <a:round/>
            <a:headEnd type="none" w="med" len="med"/>
            <a:tailEnd type="triangle"/>
          </a:ln>
          <a:effectLst/>
        </p:spPr>
      </p:cxnSp>
      <p:grpSp>
        <p:nvGrpSpPr>
          <p:cNvPr id="204" name="Corpus 1">
            <a:extLst>
              <a:ext uri="{FF2B5EF4-FFF2-40B4-BE49-F238E27FC236}">
                <a16:creationId xmlns:a16="http://schemas.microsoft.com/office/drawing/2014/main" id="{EF236D06-E8AA-3345-B99C-DEAEB7ED3F36}"/>
              </a:ext>
            </a:extLst>
          </p:cNvPr>
          <p:cNvGrpSpPr/>
          <p:nvPr/>
        </p:nvGrpSpPr>
        <p:grpSpPr>
          <a:xfrm>
            <a:off x="7142474" y="3966230"/>
            <a:ext cx="785039" cy="562801"/>
            <a:chOff x="729456" y="5740895"/>
            <a:chExt cx="785039" cy="562801"/>
          </a:xfrm>
        </p:grpSpPr>
        <p:sp>
          <p:nvSpPr>
            <p:cNvPr id="205" name="Rounded Rectangle 204">
              <a:extLst>
                <a:ext uri="{FF2B5EF4-FFF2-40B4-BE49-F238E27FC236}">
                  <a16:creationId xmlns:a16="http://schemas.microsoft.com/office/drawing/2014/main" id="{465A9CD6-BADA-8F41-88E0-45341AB1C548}"/>
                </a:ext>
              </a:extLst>
            </p:cNvPr>
            <p:cNvSpPr/>
            <p:nvPr/>
          </p:nvSpPr>
          <p:spPr bwMode="auto">
            <a:xfrm>
              <a:off x="729456"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6" name="Rounded Rectangle 205">
              <a:extLst>
                <a:ext uri="{FF2B5EF4-FFF2-40B4-BE49-F238E27FC236}">
                  <a16:creationId xmlns:a16="http://schemas.microsoft.com/office/drawing/2014/main" id="{47246E0E-608C-CA4B-8A8A-1A46EA97E9F2}"/>
                </a:ext>
              </a:extLst>
            </p:cNvPr>
            <p:cNvSpPr/>
            <p:nvPr/>
          </p:nvSpPr>
          <p:spPr bwMode="auto">
            <a:xfrm>
              <a:off x="841801" y="5811321"/>
              <a:ext cx="553449" cy="86309"/>
            </a:xfrm>
            <a:prstGeom prst="roundRect">
              <a:avLst/>
            </a:prstGeom>
            <a:solidFill>
              <a:schemeClr val="accent3">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07" name="Rounded Rectangle 206">
              <a:extLst>
                <a:ext uri="{FF2B5EF4-FFF2-40B4-BE49-F238E27FC236}">
                  <a16:creationId xmlns:a16="http://schemas.microsoft.com/office/drawing/2014/main" id="{10DC0A3F-D5D1-C647-A33E-94A974D0F3C0}"/>
                </a:ext>
              </a:extLst>
            </p:cNvPr>
            <p:cNvSpPr/>
            <p:nvPr/>
          </p:nvSpPr>
          <p:spPr bwMode="auto">
            <a:xfrm>
              <a:off x="841800" y="597032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08" name="Rounded Rectangle 207">
              <a:extLst>
                <a:ext uri="{FF2B5EF4-FFF2-40B4-BE49-F238E27FC236}">
                  <a16:creationId xmlns:a16="http://schemas.microsoft.com/office/drawing/2014/main" id="{A9D35A4A-63CD-0741-AB8B-D1FFE40A2C99}"/>
                </a:ext>
              </a:extLst>
            </p:cNvPr>
            <p:cNvSpPr/>
            <p:nvPr/>
          </p:nvSpPr>
          <p:spPr bwMode="auto">
            <a:xfrm>
              <a:off x="841800" y="6129319"/>
              <a:ext cx="553449" cy="86309"/>
            </a:xfrm>
            <a:prstGeom prst="roundRect">
              <a:avLst/>
            </a:prstGeom>
            <a:solidFill>
              <a:schemeClr val="accent3">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sp>
        <p:nvSpPr>
          <p:cNvPr id="211" name="TextBox 210">
            <a:extLst>
              <a:ext uri="{FF2B5EF4-FFF2-40B4-BE49-F238E27FC236}">
                <a16:creationId xmlns:a16="http://schemas.microsoft.com/office/drawing/2014/main" id="{207D7F84-CFE3-4F4D-9EA7-16FF93ADB945}"/>
              </a:ext>
            </a:extLst>
          </p:cNvPr>
          <p:cNvSpPr txBox="1"/>
          <p:nvPr/>
        </p:nvSpPr>
        <p:spPr>
          <a:xfrm>
            <a:off x="5571963" y="6000400"/>
            <a:ext cx="1978897" cy="890052"/>
          </a:xfrm>
          <a:prstGeom prst="rect">
            <a:avLst/>
          </a:prstGeom>
          <a:noFill/>
        </p:spPr>
        <p:txBody>
          <a:bodyPr wrap="square" rtlCol="0">
            <a:spAutoFit/>
          </a:bodyPr>
          <a:lstStyle/>
          <a:p>
            <a:pPr algn="ctr"/>
            <a:r>
              <a:rPr lang="en-US" sz="3200" i="1" dirty="0">
                <a:latin typeface="Calibri" panose="020F0502020204030204" pitchFamily="34" charset="0"/>
              </a:rPr>
              <a:t>Measured corpuses</a:t>
            </a:r>
          </a:p>
        </p:txBody>
      </p:sp>
      <p:grpSp>
        <p:nvGrpSpPr>
          <p:cNvPr id="281" name="Group 280">
            <a:extLst>
              <a:ext uri="{FF2B5EF4-FFF2-40B4-BE49-F238E27FC236}">
                <a16:creationId xmlns:a16="http://schemas.microsoft.com/office/drawing/2014/main" id="{F8884522-64FD-2041-801D-96EE0209B066}"/>
              </a:ext>
            </a:extLst>
          </p:cNvPr>
          <p:cNvGrpSpPr/>
          <p:nvPr/>
        </p:nvGrpSpPr>
        <p:grpSpPr>
          <a:xfrm>
            <a:off x="7140853" y="3923892"/>
            <a:ext cx="1249594" cy="649063"/>
            <a:chOff x="7140853" y="3923892"/>
            <a:chExt cx="1249594" cy="649063"/>
          </a:xfrm>
        </p:grpSpPr>
        <p:pic>
          <p:nvPicPr>
            <p:cNvPr id="209" name="Ruler">
              <a:extLst>
                <a:ext uri="{FF2B5EF4-FFF2-40B4-BE49-F238E27FC236}">
                  <a16:creationId xmlns:a16="http://schemas.microsoft.com/office/drawing/2014/main" id="{53DC62FF-CA72-5144-8EDB-779A3F3AF7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872822" y="4055331"/>
              <a:ext cx="649063" cy="386186"/>
            </a:xfrm>
            <a:prstGeom prst="rect">
              <a:avLst/>
            </a:prstGeom>
          </p:spPr>
        </p:pic>
        <p:grpSp>
          <p:nvGrpSpPr>
            <p:cNvPr id="262" name="Corpus 1">
              <a:extLst>
                <a:ext uri="{FF2B5EF4-FFF2-40B4-BE49-F238E27FC236}">
                  <a16:creationId xmlns:a16="http://schemas.microsoft.com/office/drawing/2014/main" id="{B931AAF7-1700-4D4A-87D3-154F4A4D87DF}"/>
                </a:ext>
              </a:extLst>
            </p:cNvPr>
            <p:cNvGrpSpPr/>
            <p:nvPr/>
          </p:nvGrpSpPr>
          <p:grpSpPr>
            <a:xfrm>
              <a:off x="7140853" y="3966230"/>
              <a:ext cx="785039" cy="562801"/>
              <a:chOff x="729456" y="5740895"/>
              <a:chExt cx="785039" cy="562801"/>
            </a:xfrm>
          </p:grpSpPr>
          <p:sp>
            <p:nvSpPr>
              <p:cNvPr id="263" name="Rounded Rectangle 262">
                <a:extLst>
                  <a:ext uri="{FF2B5EF4-FFF2-40B4-BE49-F238E27FC236}">
                    <a16:creationId xmlns:a16="http://schemas.microsoft.com/office/drawing/2014/main" id="{F7FCD830-DE8C-CC44-8070-85C5CA760E96}"/>
                  </a:ext>
                </a:extLst>
              </p:cNvPr>
              <p:cNvSpPr/>
              <p:nvPr/>
            </p:nvSpPr>
            <p:spPr bwMode="auto">
              <a:xfrm>
                <a:off x="729456"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4" name="Rounded Rectangle 263">
                <a:extLst>
                  <a:ext uri="{FF2B5EF4-FFF2-40B4-BE49-F238E27FC236}">
                    <a16:creationId xmlns:a16="http://schemas.microsoft.com/office/drawing/2014/main" id="{C8731B94-14C8-AD43-9193-965FA779976E}"/>
                  </a:ext>
                </a:extLst>
              </p:cNvPr>
              <p:cNvSpPr/>
              <p:nvPr/>
            </p:nvSpPr>
            <p:spPr bwMode="auto">
              <a:xfrm>
                <a:off x="841801" y="5811321"/>
                <a:ext cx="553449" cy="86309"/>
              </a:xfrm>
              <a:prstGeom prst="roundRect">
                <a:avLst/>
              </a:prstGeom>
              <a:solidFill>
                <a:schemeClr val="accent3">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65" name="Rounded Rectangle 264">
                <a:extLst>
                  <a:ext uri="{FF2B5EF4-FFF2-40B4-BE49-F238E27FC236}">
                    <a16:creationId xmlns:a16="http://schemas.microsoft.com/office/drawing/2014/main" id="{63B295AB-42F8-7242-8E11-768B5A019FED}"/>
                  </a:ext>
                </a:extLst>
              </p:cNvPr>
              <p:cNvSpPr/>
              <p:nvPr/>
            </p:nvSpPr>
            <p:spPr bwMode="auto">
              <a:xfrm>
                <a:off x="841800" y="597032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66" name="Rounded Rectangle 265">
                <a:extLst>
                  <a:ext uri="{FF2B5EF4-FFF2-40B4-BE49-F238E27FC236}">
                    <a16:creationId xmlns:a16="http://schemas.microsoft.com/office/drawing/2014/main" id="{0BB23DFB-E655-A74B-A375-4EE2EF1D27A5}"/>
                  </a:ext>
                </a:extLst>
              </p:cNvPr>
              <p:cNvSpPr/>
              <p:nvPr/>
            </p:nvSpPr>
            <p:spPr bwMode="auto">
              <a:xfrm>
                <a:off x="841800" y="6129319"/>
                <a:ext cx="553449" cy="86309"/>
              </a:xfrm>
              <a:prstGeom prst="roundRect">
                <a:avLst/>
              </a:prstGeom>
              <a:solidFill>
                <a:schemeClr val="accent3">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grpSp>
        <p:nvGrpSpPr>
          <p:cNvPr id="282" name="Group 281">
            <a:extLst>
              <a:ext uri="{FF2B5EF4-FFF2-40B4-BE49-F238E27FC236}">
                <a16:creationId xmlns:a16="http://schemas.microsoft.com/office/drawing/2014/main" id="{BBED11A0-D006-C84F-BCE5-E264D21D1253}"/>
              </a:ext>
            </a:extLst>
          </p:cNvPr>
          <p:cNvGrpSpPr/>
          <p:nvPr/>
        </p:nvGrpSpPr>
        <p:grpSpPr>
          <a:xfrm>
            <a:off x="7276169" y="4565469"/>
            <a:ext cx="1232239" cy="649063"/>
            <a:chOff x="7276169" y="4565469"/>
            <a:chExt cx="1232239" cy="649063"/>
          </a:xfrm>
        </p:grpSpPr>
        <p:grpSp>
          <p:nvGrpSpPr>
            <p:cNvPr id="247" name="Corpus 2">
              <a:extLst>
                <a:ext uri="{FF2B5EF4-FFF2-40B4-BE49-F238E27FC236}">
                  <a16:creationId xmlns:a16="http://schemas.microsoft.com/office/drawing/2014/main" id="{A51DA8B1-05C0-FB4C-9901-C9E4B8D8D168}"/>
                </a:ext>
              </a:extLst>
            </p:cNvPr>
            <p:cNvGrpSpPr/>
            <p:nvPr/>
          </p:nvGrpSpPr>
          <p:grpSpPr>
            <a:xfrm>
              <a:off x="7276169" y="4587202"/>
              <a:ext cx="785039" cy="562801"/>
              <a:chOff x="1591221" y="5740895"/>
              <a:chExt cx="785039" cy="562801"/>
            </a:xfrm>
          </p:grpSpPr>
          <p:sp>
            <p:nvSpPr>
              <p:cNvPr id="248" name="Rounded Rectangle 247">
                <a:extLst>
                  <a:ext uri="{FF2B5EF4-FFF2-40B4-BE49-F238E27FC236}">
                    <a16:creationId xmlns:a16="http://schemas.microsoft.com/office/drawing/2014/main" id="{64645AA0-998A-7A4F-A64B-9E05B41B64C0}"/>
                  </a:ext>
                </a:extLst>
              </p:cNvPr>
              <p:cNvSpPr/>
              <p:nvPr/>
            </p:nvSpPr>
            <p:spPr bwMode="auto">
              <a:xfrm>
                <a:off x="1591221"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49" name="Rounded Rectangle 248">
                <a:extLst>
                  <a:ext uri="{FF2B5EF4-FFF2-40B4-BE49-F238E27FC236}">
                    <a16:creationId xmlns:a16="http://schemas.microsoft.com/office/drawing/2014/main" id="{379B90ED-407F-684D-BD4D-BE44DEF9B28D}"/>
                  </a:ext>
                </a:extLst>
              </p:cNvPr>
              <p:cNvSpPr/>
              <p:nvPr/>
            </p:nvSpPr>
            <p:spPr bwMode="auto">
              <a:xfrm>
                <a:off x="1703566" y="5811321"/>
                <a:ext cx="553449" cy="86309"/>
              </a:xfrm>
              <a:prstGeom prst="roundRect">
                <a:avLst/>
              </a:prstGeom>
              <a:solidFill>
                <a:schemeClr val="tx2">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50" name="Rounded Rectangle 249">
                <a:extLst>
                  <a:ext uri="{FF2B5EF4-FFF2-40B4-BE49-F238E27FC236}">
                    <a16:creationId xmlns:a16="http://schemas.microsoft.com/office/drawing/2014/main" id="{2B704A04-73FE-2748-B20C-602390CA9983}"/>
                  </a:ext>
                </a:extLst>
              </p:cNvPr>
              <p:cNvSpPr/>
              <p:nvPr/>
            </p:nvSpPr>
            <p:spPr bwMode="auto">
              <a:xfrm>
                <a:off x="1703565" y="5970320"/>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51" name="Rounded Rectangle 250">
                <a:extLst>
                  <a:ext uri="{FF2B5EF4-FFF2-40B4-BE49-F238E27FC236}">
                    <a16:creationId xmlns:a16="http://schemas.microsoft.com/office/drawing/2014/main" id="{55D1F3B5-D9DC-AB45-BBF5-06908A452E80}"/>
                  </a:ext>
                </a:extLst>
              </p:cNvPr>
              <p:cNvSpPr/>
              <p:nvPr/>
            </p:nvSpPr>
            <p:spPr bwMode="auto">
              <a:xfrm>
                <a:off x="1703565" y="6129319"/>
                <a:ext cx="553449" cy="86309"/>
              </a:xfrm>
              <a:prstGeom prst="roundRect">
                <a:avLst/>
              </a:prstGeom>
              <a:solidFill>
                <a:schemeClr val="tx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pic>
          <p:nvPicPr>
            <p:cNvPr id="267" name="Ruler">
              <a:extLst>
                <a:ext uri="{FF2B5EF4-FFF2-40B4-BE49-F238E27FC236}">
                  <a16:creationId xmlns:a16="http://schemas.microsoft.com/office/drawing/2014/main" id="{8FFF90D8-D83D-AB49-8ECF-A0D2DA5046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990783" y="4696908"/>
              <a:ext cx="649063" cy="386186"/>
            </a:xfrm>
            <a:prstGeom prst="rect">
              <a:avLst/>
            </a:prstGeom>
          </p:spPr>
        </p:pic>
      </p:grpSp>
      <p:grpSp>
        <p:nvGrpSpPr>
          <p:cNvPr id="283" name="Group 282">
            <a:extLst>
              <a:ext uri="{FF2B5EF4-FFF2-40B4-BE49-F238E27FC236}">
                <a16:creationId xmlns:a16="http://schemas.microsoft.com/office/drawing/2014/main" id="{61671285-1A44-8949-AC83-3724CBBBCB56}"/>
              </a:ext>
            </a:extLst>
          </p:cNvPr>
          <p:cNvGrpSpPr/>
          <p:nvPr/>
        </p:nvGrpSpPr>
        <p:grpSpPr>
          <a:xfrm>
            <a:off x="7386228" y="5180718"/>
            <a:ext cx="1225298" cy="649063"/>
            <a:chOff x="7386228" y="5180718"/>
            <a:chExt cx="1225298" cy="649063"/>
          </a:xfrm>
        </p:grpSpPr>
        <p:grpSp>
          <p:nvGrpSpPr>
            <p:cNvPr id="252" name="Corpus 3">
              <a:extLst>
                <a:ext uri="{FF2B5EF4-FFF2-40B4-BE49-F238E27FC236}">
                  <a16:creationId xmlns:a16="http://schemas.microsoft.com/office/drawing/2014/main" id="{78216122-79E2-CA46-A81B-1D67806C0346}"/>
                </a:ext>
              </a:extLst>
            </p:cNvPr>
            <p:cNvGrpSpPr/>
            <p:nvPr/>
          </p:nvGrpSpPr>
          <p:grpSpPr>
            <a:xfrm>
              <a:off x="7386228" y="5208174"/>
              <a:ext cx="785039" cy="562801"/>
              <a:chOff x="2461815" y="5740895"/>
              <a:chExt cx="785039" cy="562801"/>
            </a:xfrm>
          </p:grpSpPr>
          <p:sp>
            <p:nvSpPr>
              <p:cNvPr id="253" name="Rounded Rectangle 252">
                <a:extLst>
                  <a:ext uri="{FF2B5EF4-FFF2-40B4-BE49-F238E27FC236}">
                    <a16:creationId xmlns:a16="http://schemas.microsoft.com/office/drawing/2014/main" id="{1C434628-EB18-EE45-AA97-0F522AF1A2BA}"/>
                  </a:ext>
                </a:extLst>
              </p:cNvPr>
              <p:cNvSpPr/>
              <p:nvPr/>
            </p:nvSpPr>
            <p:spPr bwMode="auto">
              <a:xfrm>
                <a:off x="2461815"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4" name="Rounded Rectangle 253">
                <a:extLst>
                  <a:ext uri="{FF2B5EF4-FFF2-40B4-BE49-F238E27FC236}">
                    <a16:creationId xmlns:a16="http://schemas.microsoft.com/office/drawing/2014/main" id="{EE0D6487-9D49-A144-BAB8-AE3DF74C7F4A}"/>
                  </a:ext>
                </a:extLst>
              </p:cNvPr>
              <p:cNvSpPr/>
              <p:nvPr/>
            </p:nvSpPr>
            <p:spPr bwMode="auto">
              <a:xfrm>
                <a:off x="2574160" y="5811321"/>
                <a:ext cx="553449" cy="86309"/>
              </a:xfrm>
              <a:prstGeom prst="roundRect">
                <a:avLst/>
              </a:prstGeom>
              <a:solidFill>
                <a:schemeClr val="accent1">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55" name="Rounded Rectangle 254">
                <a:extLst>
                  <a:ext uri="{FF2B5EF4-FFF2-40B4-BE49-F238E27FC236}">
                    <a16:creationId xmlns:a16="http://schemas.microsoft.com/office/drawing/2014/main" id="{B04B8A9B-3FAD-A444-A6D4-59FF1AF7A794}"/>
                  </a:ext>
                </a:extLst>
              </p:cNvPr>
              <p:cNvSpPr/>
              <p:nvPr/>
            </p:nvSpPr>
            <p:spPr bwMode="auto">
              <a:xfrm>
                <a:off x="2574159" y="5970320"/>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56" name="Rounded Rectangle 255">
                <a:extLst>
                  <a:ext uri="{FF2B5EF4-FFF2-40B4-BE49-F238E27FC236}">
                    <a16:creationId xmlns:a16="http://schemas.microsoft.com/office/drawing/2014/main" id="{410A79AA-AE18-FB4C-83F6-F48F624A547E}"/>
                  </a:ext>
                </a:extLst>
              </p:cNvPr>
              <p:cNvSpPr/>
              <p:nvPr/>
            </p:nvSpPr>
            <p:spPr bwMode="auto">
              <a:xfrm>
                <a:off x="2574159" y="6129319"/>
                <a:ext cx="553449" cy="86309"/>
              </a:xfrm>
              <a:prstGeom prst="roundRect">
                <a:avLst/>
              </a:prstGeom>
              <a:solidFill>
                <a:schemeClr val="accent1">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pic>
          <p:nvPicPr>
            <p:cNvPr id="268" name="Ruler">
              <a:extLst>
                <a:ext uri="{FF2B5EF4-FFF2-40B4-BE49-F238E27FC236}">
                  <a16:creationId xmlns:a16="http://schemas.microsoft.com/office/drawing/2014/main" id="{2BD89E1D-69AB-1340-86FF-F02CBB678B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093901" y="5312157"/>
              <a:ext cx="649063" cy="386186"/>
            </a:xfrm>
            <a:prstGeom prst="rect">
              <a:avLst/>
            </a:prstGeom>
          </p:spPr>
        </p:pic>
      </p:grpSp>
      <p:grpSp>
        <p:nvGrpSpPr>
          <p:cNvPr id="284" name="Group 283">
            <a:extLst>
              <a:ext uri="{FF2B5EF4-FFF2-40B4-BE49-F238E27FC236}">
                <a16:creationId xmlns:a16="http://schemas.microsoft.com/office/drawing/2014/main" id="{820E22A7-8CA2-2246-831D-D8A3D50E997C}"/>
              </a:ext>
            </a:extLst>
          </p:cNvPr>
          <p:cNvGrpSpPr/>
          <p:nvPr/>
        </p:nvGrpSpPr>
        <p:grpSpPr>
          <a:xfrm>
            <a:off x="7494688" y="5810715"/>
            <a:ext cx="1206814" cy="649063"/>
            <a:chOff x="7494688" y="5795967"/>
            <a:chExt cx="1206814" cy="649063"/>
          </a:xfrm>
        </p:grpSpPr>
        <p:grpSp>
          <p:nvGrpSpPr>
            <p:cNvPr id="257" name="Corpus 4">
              <a:extLst>
                <a:ext uri="{FF2B5EF4-FFF2-40B4-BE49-F238E27FC236}">
                  <a16:creationId xmlns:a16="http://schemas.microsoft.com/office/drawing/2014/main" id="{9CCED8A2-4F02-9E41-8059-FCC2E4E04FF8}"/>
                </a:ext>
              </a:extLst>
            </p:cNvPr>
            <p:cNvGrpSpPr/>
            <p:nvPr/>
          </p:nvGrpSpPr>
          <p:grpSpPr>
            <a:xfrm>
              <a:off x="7494688" y="5806045"/>
              <a:ext cx="785039" cy="562801"/>
              <a:chOff x="3308097" y="5740895"/>
              <a:chExt cx="785039" cy="562801"/>
            </a:xfrm>
          </p:grpSpPr>
          <p:sp>
            <p:nvSpPr>
              <p:cNvPr id="258" name="Rounded Rectangle 257">
                <a:extLst>
                  <a:ext uri="{FF2B5EF4-FFF2-40B4-BE49-F238E27FC236}">
                    <a16:creationId xmlns:a16="http://schemas.microsoft.com/office/drawing/2014/main" id="{FE077BB4-2B0C-9849-AFE5-9901A56640B4}"/>
                  </a:ext>
                </a:extLst>
              </p:cNvPr>
              <p:cNvSpPr/>
              <p:nvPr/>
            </p:nvSpPr>
            <p:spPr bwMode="auto">
              <a:xfrm>
                <a:off x="3308097"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9" name="Rounded Rectangle 258">
                <a:extLst>
                  <a:ext uri="{FF2B5EF4-FFF2-40B4-BE49-F238E27FC236}">
                    <a16:creationId xmlns:a16="http://schemas.microsoft.com/office/drawing/2014/main" id="{85F4F5EB-08C6-1A45-BDD0-C57A92522C84}"/>
                  </a:ext>
                </a:extLst>
              </p:cNvPr>
              <p:cNvSpPr/>
              <p:nvPr/>
            </p:nvSpPr>
            <p:spPr bwMode="auto">
              <a:xfrm>
                <a:off x="3420442" y="5811321"/>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60" name="Rounded Rectangle 259">
                <a:extLst>
                  <a:ext uri="{FF2B5EF4-FFF2-40B4-BE49-F238E27FC236}">
                    <a16:creationId xmlns:a16="http://schemas.microsoft.com/office/drawing/2014/main" id="{23DAB506-B33D-AD4D-A3E5-23445B4AA4BE}"/>
                  </a:ext>
                </a:extLst>
              </p:cNvPr>
              <p:cNvSpPr/>
              <p:nvPr/>
            </p:nvSpPr>
            <p:spPr bwMode="auto">
              <a:xfrm>
                <a:off x="3420441" y="5970320"/>
                <a:ext cx="553449" cy="86309"/>
              </a:xfrm>
              <a:prstGeom prst="roundRect">
                <a:avLst/>
              </a:prstGeom>
              <a:solidFill>
                <a:srgbClr val="2C2BFA">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261" name="Rounded Rectangle 260">
                <a:extLst>
                  <a:ext uri="{FF2B5EF4-FFF2-40B4-BE49-F238E27FC236}">
                    <a16:creationId xmlns:a16="http://schemas.microsoft.com/office/drawing/2014/main" id="{3952B4DB-96BB-974B-B62B-F067BE54119C}"/>
                  </a:ext>
                </a:extLst>
              </p:cNvPr>
              <p:cNvSpPr/>
              <p:nvPr/>
            </p:nvSpPr>
            <p:spPr bwMode="auto">
              <a:xfrm>
                <a:off x="3420441" y="6129319"/>
                <a:ext cx="553449" cy="86309"/>
              </a:xfrm>
              <a:prstGeom prst="roundRect">
                <a:avLst/>
              </a:prstGeom>
              <a:solidFill>
                <a:srgbClr val="00206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pic>
          <p:nvPicPr>
            <p:cNvPr id="269" name="Ruler">
              <a:extLst>
                <a:ext uri="{FF2B5EF4-FFF2-40B4-BE49-F238E27FC236}">
                  <a16:creationId xmlns:a16="http://schemas.microsoft.com/office/drawing/2014/main" id="{1C85B2FA-112D-554E-A052-5505667E09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8183877" y="5927406"/>
              <a:ext cx="649063" cy="386186"/>
            </a:xfrm>
            <a:prstGeom prst="rect">
              <a:avLst/>
            </a:prstGeom>
          </p:spPr>
        </p:pic>
      </p:grpSp>
      <p:cxnSp>
        <p:nvCxnSpPr>
          <p:cNvPr id="270" name="Measure each regex">
            <a:extLst>
              <a:ext uri="{FF2B5EF4-FFF2-40B4-BE49-F238E27FC236}">
                <a16:creationId xmlns:a16="http://schemas.microsoft.com/office/drawing/2014/main" id="{08551127-BD39-5F44-BFF5-950270A092B6}"/>
              </a:ext>
            </a:extLst>
          </p:cNvPr>
          <p:cNvCxnSpPr>
            <a:cxnSpLocks/>
          </p:cNvCxnSpPr>
          <p:nvPr/>
        </p:nvCxnSpPr>
        <p:spPr bwMode="auto">
          <a:xfrm>
            <a:off x="3446371" y="5019597"/>
            <a:ext cx="749118" cy="0"/>
          </a:xfrm>
          <a:prstGeom prst="straightConnector1">
            <a:avLst/>
          </a:prstGeom>
          <a:noFill/>
          <a:ln w="57150" cap="flat" cmpd="sng" algn="ctr">
            <a:solidFill>
              <a:schemeClr val="tx1"/>
            </a:solidFill>
            <a:prstDash val="solid"/>
            <a:round/>
            <a:headEnd type="none" w="med" len="med"/>
            <a:tailEnd type="triangle"/>
          </a:ln>
          <a:effectLst/>
        </p:spPr>
      </p:cxnSp>
      <p:grpSp>
        <p:nvGrpSpPr>
          <p:cNvPr id="280" name="Extracted corpuses">
            <a:extLst>
              <a:ext uri="{FF2B5EF4-FFF2-40B4-BE49-F238E27FC236}">
                <a16:creationId xmlns:a16="http://schemas.microsoft.com/office/drawing/2014/main" id="{51ECDE24-4630-F948-A912-747D23206CD7}"/>
              </a:ext>
            </a:extLst>
          </p:cNvPr>
          <p:cNvGrpSpPr/>
          <p:nvPr/>
        </p:nvGrpSpPr>
        <p:grpSpPr>
          <a:xfrm>
            <a:off x="1433514" y="2677824"/>
            <a:ext cx="4635113" cy="1502353"/>
            <a:chOff x="1433514" y="2677824"/>
            <a:chExt cx="4635113" cy="1502353"/>
          </a:xfrm>
        </p:grpSpPr>
        <p:cxnSp>
          <p:nvCxnSpPr>
            <p:cNvPr id="271" name="Straight Arrow Connector 270">
              <a:extLst>
                <a:ext uri="{FF2B5EF4-FFF2-40B4-BE49-F238E27FC236}">
                  <a16:creationId xmlns:a16="http://schemas.microsoft.com/office/drawing/2014/main" id="{39745C70-4646-D646-869A-95ACCDA0D87D}"/>
                </a:ext>
              </a:extLst>
            </p:cNvPr>
            <p:cNvCxnSpPr>
              <a:cxnSpLocks/>
              <a:endCxn id="129" idx="0"/>
            </p:cNvCxnSpPr>
            <p:nvPr/>
          </p:nvCxnSpPr>
          <p:spPr bwMode="auto">
            <a:xfrm>
              <a:off x="1433514" y="2677824"/>
              <a:ext cx="1" cy="1502353"/>
            </a:xfrm>
            <a:prstGeom prst="straightConnector1">
              <a:avLst/>
            </a:prstGeom>
            <a:noFill/>
            <a:ln w="57150" cap="flat" cmpd="sng" algn="ctr">
              <a:solidFill>
                <a:schemeClr val="tx1"/>
              </a:solidFill>
              <a:prstDash val="solid"/>
              <a:round/>
              <a:headEnd type="none" w="med" len="med"/>
              <a:tailEnd type="triangle"/>
            </a:ln>
            <a:effectLst/>
          </p:spPr>
        </p:cxnSp>
        <p:cxnSp>
          <p:nvCxnSpPr>
            <p:cNvPr id="275" name="Elbow Connector 274">
              <a:extLst>
                <a:ext uri="{FF2B5EF4-FFF2-40B4-BE49-F238E27FC236}">
                  <a16:creationId xmlns:a16="http://schemas.microsoft.com/office/drawing/2014/main" id="{C3305B3A-1AF6-5D44-B4AA-6E86EC932008}"/>
                </a:ext>
              </a:extLst>
            </p:cNvPr>
            <p:cNvCxnSpPr>
              <a:cxnSpLocks/>
              <a:stCxn id="112" idx="2"/>
              <a:endCxn id="129" idx="0"/>
            </p:cNvCxnSpPr>
            <p:nvPr/>
          </p:nvCxnSpPr>
          <p:spPr bwMode="auto">
            <a:xfrm rot="5400000">
              <a:off x="2999895" y="1111445"/>
              <a:ext cx="1502353" cy="4635111"/>
            </a:xfrm>
            <a:prstGeom prst="bentConnector3">
              <a:avLst>
                <a:gd name="adj1" fmla="val 19568"/>
              </a:avLst>
            </a:prstGeom>
            <a:noFill/>
            <a:ln w="5715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111153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3" grpId="0"/>
      <p:bldP spid="112" grpId="0"/>
      <p:bldP spid="115" grpId="0" animBg="1"/>
      <p:bldP spid="117" grpId="0"/>
      <p:bldP spid="129" grpId="0"/>
      <p:bldP spid="42" grpId="0" animBg="1"/>
      <p:bldP spid="2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B57838-9F08-0E4A-AD65-2B9FE4D9EEB6}"/>
              </a:ext>
            </a:extLst>
          </p:cNvPr>
          <p:cNvSpPr txBox="1"/>
          <p:nvPr/>
        </p:nvSpPr>
        <p:spPr>
          <a:xfrm>
            <a:off x="2024129" y="1938253"/>
            <a:ext cx="6202991" cy="437043"/>
          </a:xfrm>
          <a:prstGeom prst="rect">
            <a:avLst/>
          </a:prstGeom>
          <a:noFill/>
        </p:spPr>
        <p:txBody>
          <a:bodyPr wrap="square" rtlCol="0">
            <a:spAutoFit/>
          </a:bodyPr>
          <a:lstStyle/>
          <a:p>
            <a:pPr algn="ctr"/>
            <a:r>
              <a:rPr lang="en-US" sz="2800" b="1" dirty="0"/>
              <a:t>3. Statistical comparisons</a:t>
            </a:r>
          </a:p>
        </p:txBody>
      </p:sp>
      <p:grpSp>
        <p:nvGrpSpPr>
          <p:cNvPr id="3" name="Hypothesis testing">
            <a:extLst>
              <a:ext uri="{FF2B5EF4-FFF2-40B4-BE49-F238E27FC236}">
                <a16:creationId xmlns:a16="http://schemas.microsoft.com/office/drawing/2014/main" id="{1D32F0CC-AF37-EF47-AEE3-5E7F36EBEE22}"/>
              </a:ext>
            </a:extLst>
          </p:cNvPr>
          <p:cNvGrpSpPr/>
          <p:nvPr/>
        </p:nvGrpSpPr>
        <p:grpSpPr>
          <a:xfrm>
            <a:off x="2166552" y="2555194"/>
            <a:ext cx="5506433" cy="1053542"/>
            <a:chOff x="4750866" y="5519385"/>
            <a:chExt cx="3409713" cy="652378"/>
          </a:xfrm>
        </p:grpSpPr>
        <p:pic>
          <p:nvPicPr>
            <p:cNvPr id="4" name="Picture 3">
              <a:extLst>
                <a:ext uri="{FF2B5EF4-FFF2-40B4-BE49-F238E27FC236}">
                  <a16:creationId xmlns:a16="http://schemas.microsoft.com/office/drawing/2014/main" id="{4D2E062A-6901-BB43-B759-DEF703443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5129" y="5519385"/>
              <a:ext cx="870595" cy="652378"/>
            </a:xfrm>
            <a:prstGeom prst="rect">
              <a:avLst/>
            </a:prstGeom>
          </p:spPr>
        </p:pic>
        <p:cxnSp>
          <p:nvCxnSpPr>
            <p:cNvPr id="5" name="Straight Arrow Connector 4">
              <a:extLst>
                <a:ext uri="{FF2B5EF4-FFF2-40B4-BE49-F238E27FC236}">
                  <a16:creationId xmlns:a16="http://schemas.microsoft.com/office/drawing/2014/main" id="{7DA1AC7F-5671-EE48-9D03-9D92BBB99FCB}"/>
                </a:ext>
              </a:extLst>
            </p:cNvPr>
            <p:cNvCxnSpPr>
              <a:cxnSpLocks/>
              <a:stCxn id="4" idx="1"/>
              <a:endCxn id="13" idx="3"/>
            </p:cNvCxnSpPr>
            <p:nvPr/>
          </p:nvCxnSpPr>
          <p:spPr bwMode="auto">
            <a:xfrm flipH="1">
              <a:off x="5535905" y="5845574"/>
              <a:ext cx="489224" cy="0"/>
            </a:xfrm>
            <a:prstGeom prst="straightConnector1">
              <a:avLst/>
            </a:prstGeom>
            <a:noFill/>
            <a:ln w="76200" cap="flat" cmpd="sng" algn="ctr">
              <a:solidFill>
                <a:schemeClr val="tx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2336F733-FC4D-F74A-A963-774E73EEFFC7}"/>
                </a:ext>
              </a:extLst>
            </p:cNvPr>
            <p:cNvCxnSpPr>
              <a:cxnSpLocks/>
              <a:stCxn id="4" idx="3"/>
              <a:endCxn id="9" idx="1"/>
            </p:cNvCxnSpPr>
            <p:nvPr/>
          </p:nvCxnSpPr>
          <p:spPr bwMode="auto">
            <a:xfrm>
              <a:off x="6895724" y="5845574"/>
              <a:ext cx="479816" cy="0"/>
            </a:xfrm>
            <a:prstGeom prst="straightConnector1">
              <a:avLst/>
            </a:prstGeom>
            <a:noFill/>
            <a:ln w="76200" cap="flat" cmpd="sng" algn="ctr">
              <a:solidFill>
                <a:schemeClr val="tx1"/>
              </a:solidFill>
              <a:prstDash val="solid"/>
              <a:round/>
              <a:headEnd type="none" w="med" len="med"/>
              <a:tailEnd type="triangle"/>
            </a:ln>
            <a:effectLst/>
          </p:spPr>
        </p:cxnSp>
        <p:grpSp>
          <p:nvGrpSpPr>
            <p:cNvPr id="7" name="Corpus 1">
              <a:extLst>
                <a:ext uri="{FF2B5EF4-FFF2-40B4-BE49-F238E27FC236}">
                  <a16:creationId xmlns:a16="http://schemas.microsoft.com/office/drawing/2014/main" id="{29033A24-2DC7-854D-B3D1-974E11A4C646}"/>
                </a:ext>
              </a:extLst>
            </p:cNvPr>
            <p:cNvGrpSpPr/>
            <p:nvPr/>
          </p:nvGrpSpPr>
          <p:grpSpPr>
            <a:xfrm>
              <a:off x="4750866" y="5564173"/>
              <a:ext cx="785039" cy="562801"/>
              <a:chOff x="729456" y="5740895"/>
              <a:chExt cx="785039" cy="562801"/>
            </a:xfrm>
          </p:grpSpPr>
          <p:sp>
            <p:nvSpPr>
              <p:cNvPr id="13" name="Rounded Rectangle 12">
                <a:extLst>
                  <a:ext uri="{FF2B5EF4-FFF2-40B4-BE49-F238E27FC236}">
                    <a16:creationId xmlns:a16="http://schemas.microsoft.com/office/drawing/2014/main" id="{DBC46A3B-09F7-6546-AB70-AC5C96E95E3E}"/>
                  </a:ext>
                </a:extLst>
              </p:cNvPr>
              <p:cNvSpPr/>
              <p:nvPr/>
            </p:nvSpPr>
            <p:spPr bwMode="auto">
              <a:xfrm>
                <a:off x="729456"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7305EA03-8B5F-1E4B-BD63-52BA0B06CF6B}"/>
                  </a:ext>
                </a:extLst>
              </p:cNvPr>
              <p:cNvSpPr/>
              <p:nvPr/>
            </p:nvSpPr>
            <p:spPr bwMode="auto">
              <a:xfrm>
                <a:off x="841801" y="5811321"/>
                <a:ext cx="553449" cy="86309"/>
              </a:xfrm>
              <a:prstGeom prst="roundRect">
                <a:avLst/>
              </a:prstGeom>
              <a:solidFill>
                <a:schemeClr val="accent3">
                  <a:lumMod val="20000"/>
                  <a:lumOff val="8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1147D147-9C58-6A4D-86AC-91D3349485F3}"/>
                  </a:ext>
                </a:extLst>
              </p:cNvPr>
              <p:cNvSpPr/>
              <p:nvPr/>
            </p:nvSpPr>
            <p:spPr bwMode="auto">
              <a:xfrm>
                <a:off x="841800" y="597032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EADA507A-A503-2343-8768-D29FF942E6F1}"/>
                  </a:ext>
                </a:extLst>
              </p:cNvPr>
              <p:cNvSpPr/>
              <p:nvPr/>
            </p:nvSpPr>
            <p:spPr bwMode="auto">
              <a:xfrm>
                <a:off x="841800" y="6129319"/>
                <a:ext cx="553449" cy="86309"/>
              </a:xfrm>
              <a:prstGeom prst="roundRect">
                <a:avLst/>
              </a:prstGeom>
              <a:solidFill>
                <a:schemeClr val="accent3">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nvGrpSpPr>
            <p:cNvPr id="8" name="Corpus 4">
              <a:extLst>
                <a:ext uri="{FF2B5EF4-FFF2-40B4-BE49-F238E27FC236}">
                  <a16:creationId xmlns:a16="http://schemas.microsoft.com/office/drawing/2014/main" id="{B52C4BD7-2AF8-0F49-B238-88A32904CDF0}"/>
                </a:ext>
              </a:extLst>
            </p:cNvPr>
            <p:cNvGrpSpPr/>
            <p:nvPr/>
          </p:nvGrpSpPr>
          <p:grpSpPr>
            <a:xfrm>
              <a:off x="7375540" y="5564173"/>
              <a:ext cx="785039" cy="562801"/>
              <a:chOff x="3308097" y="5740895"/>
              <a:chExt cx="785039" cy="562801"/>
            </a:xfrm>
          </p:grpSpPr>
          <p:sp>
            <p:nvSpPr>
              <p:cNvPr id="9" name="Rounded Rectangle 8">
                <a:extLst>
                  <a:ext uri="{FF2B5EF4-FFF2-40B4-BE49-F238E27FC236}">
                    <a16:creationId xmlns:a16="http://schemas.microsoft.com/office/drawing/2014/main" id="{C5C325B4-56BE-1A40-8C93-3F46DD1822F9}"/>
                  </a:ext>
                </a:extLst>
              </p:cNvPr>
              <p:cNvSpPr/>
              <p:nvPr/>
            </p:nvSpPr>
            <p:spPr bwMode="auto">
              <a:xfrm>
                <a:off x="3308097" y="5740895"/>
                <a:ext cx="785039" cy="562801"/>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FF3A487B-BCC4-054C-A6BD-B907EEFAD7E2}"/>
                  </a:ext>
                </a:extLst>
              </p:cNvPr>
              <p:cNvSpPr/>
              <p:nvPr/>
            </p:nvSpPr>
            <p:spPr bwMode="auto">
              <a:xfrm>
                <a:off x="3420442" y="5811321"/>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FCAADB11-CE22-F247-BEBF-559E8A9A027B}"/>
                  </a:ext>
                </a:extLst>
              </p:cNvPr>
              <p:cNvSpPr/>
              <p:nvPr/>
            </p:nvSpPr>
            <p:spPr bwMode="auto">
              <a:xfrm>
                <a:off x="3420441" y="5970320"/>
                <a:ext cx="553449" cy="86309"/>
              </a:xfrm>
              <a:prstGeom prst="roundRect">
                <a:avLst/>
              </a:prstGeom>
              <a:solidFill>
                <a:srgbClr val="2C2BFA">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5DA002F-08C5-DA4A-AFCD-87DFA53FDBB4}"/>
                  </a:ext>
                </a:extLst>
              </p:cNvPr>
              <p:cNvSpPr/>
              <p:nvPr/>
            </p:nvSpPr>
            <p:spPr bwMode="auto">
              <a:xfrm>
                <a:off x="3420441" y="6129319"/>
                <a:ext cx="553449" cy="86309"/>
              </a:xfrm>
              <a:prstGeom prst="roundRect">
                <a:avLst/>
              </a:prstGeom>
              <a:solidFill>
                <a:srgbClr val="00206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sp>
        <p:nvSpPr>
          <p:cNvPr id="17" name="TextBox 16">
            <a:extLst>
              <a:ext uri="{FF2B5EF4-FFF2-40B4-BE49-F238E27FC236}">
                <a16:creationId xmlns:a16="http://schemas.microsoft.com/office/drawing/2014/main" id="{F2EAB629-479E-F54A-960D-F4682806C1C8}"/>
              </a:ext>
            </a:extLst>
          </p:cNvPr>
          <p:cNvSpPr txBox="1"/>
          <p:nvPr/>
        </p:nvSpPr>
        <p:spPr>
          <a:xfrm>
            <a:off x="1400465" y="3593029"/>
            <a:ext cx="2797366" cy="445635"/>
          </a:xfrm>
          <a:prstGeom prst="rect">
            <a:avLst/>
          </a:prstGeom>
          <a:noFill/>
        </p:spPr>
        <p:txBody>
          <a:bodyPr wrap="square" rtlCol="0">
            <a:spAutoFit/>
          </a:bodyPr>
          <a:lstStyle/>
          <a:p>
            <a:pPr algn="ctr"/>
            <a:r>
              <a:rPr lang="en-US" sz="2800" i="1" dirty="0">
                <a:latin typeface="Calibri" panose="020F0502020204030204" pitchFamily="34" charset="0"/>
              </a:rPr>
              <a:t>Sample 1</a:t>
            </a:r>
          </a:p>
        </p:txBody>
      </p:sp>
      <p:sp>
        <p:nvSpPr>
          <p:cNvPr id="18" name="TextBox 17">
            <a:extLst>
              <a:ext uri="{FF2B5EF4-FFF2-40B4-BE49-F238E27FC236}">
                <a16:creationId xmlns:a16="http://schemas.microsoft.com/office/drawing/2014/main" id="{C6C78E5C-2E6D-264C-990B-ED5BC7BB7B43}"/>
              </a:ext>
            </a:extLst>
          </p:cNvPr>
          <p:cNvSpPr txBox="1"/>
          <p:nvPr/>
        </p:nvSpPr>
        <p:spPr>
          <a:xfrm>
            <a:off x="5689761" y="3591852"/>
            <a:ext cx="2797366" cy="445635"/>
          </a:xfrm>
          <a:prstGeom prst="rect">
            <a:avLst/>
          </a:prstGeom>
          <a:noFill/>
        </p:spPr>
        <p:txBody>
          <a:bodyPr wrap="square" rtlCol="0">
            <a:spAutoFit/>
          </a:bodyPr>
          <a:lstStyle/>
          <a:p>
            <a:pPr algn="ctr"/>
            <a:r>
              <a:rPr lang="en-US" sz="2800" i="1" dirty="0">
                <a:latin typeface="Calibri" panose="020F0502020204030204" pitchFamily="34" charset="0"/>
              </a:rPr>
              <a:t>Sample 2</a:t>
            </a:r>
          </a:p>
        </p:txBody>
      </p:sp>
      <p:sp>
        <p:nvSpPr>
          <p:cNvPr id="19" name="TextBox 18">
            <a:extLst>
              <a:ext uri="{FF2B5EF4-FFF2-40B4-BE49-F238E27FC236}">
                <a16:creationId xmlns:a16="http://schemas.microsoft.com/office/drawing/2014/main" id="{86DFB70C-CA87-A44B-A842-07E9AF9CCAA3}"/>
              </a:ext>
            </a:extLst>
          </p:cNvPr>
          <p:cNvSpPr txBox="1"/>
          <p:nvPr/>
        </p:nvSpPr>
        <p:spPr>
          <a:xfrm>
            <a:off x="130356" y="1025407"/>
            <a:ext cx="2664512" cy="387798"/>
          </a:xfrm>
          <a:prstGeom prst="rect">
            <a:avLst/>
          </a:prstGeom>
          <a:noFill/>
        </p:spPr>
        <p:txBody>
          <a:bodyPr wrap="none" rtlCol="0">
            <a:spAutoFit/>
          </a:bodyPr>
          <a:lstStyle/>
          <a:p>
            <a:r>
              <a:rPr lang="en-US" sz="2400" dirty="0"/>
              <a:t>1. Extract regexes</a:t>
            </a:r>
          </a:p>
        </p:txBody>
      </p:sp>
      <p:sp>
        <p:nvSpPr>
          <p:cNvPr id="20" name="TextBox 19">
            <a:extLst>
              <a:ext uri="{FF2B5EF4-FFF2-40B4-BE49-F238E27FC236}">
                <a16:creationId xmlns:a16="http://schemas.microsoft.com/office/drawing/2014/main" id="{9AA66189-BA72-2D4F-BD65-1F40CF41CF72}"/>
              </a:ext>
            </a:extLst>
          </p:cNvPr>
          <p:cNvSpPr txBox="1"/>
          <p:nvPr/>
        </p:nvSpPr>
        <p:spPr>
          <a:xfrm>
            <a:off x="130356" y="1504673"/>
            <a:ext cx="2906565" cy="387798"/>
          </a:xfrm>
          <a:prstGeom prst="rect">
            <a:avLst/>
          </a:prstGeom>
          <a:noFill/>
        </p:spPr>
        <p:txBody>
          <a:bodyPr wrap="none" rtlCol="0">
            <a:spAutoFit/>
          </a:bodyPr>
          <a:lstStyle/>
          <a:p>
            <a:r>
              <a:rPr lang="en-US" sz="2400" dirty="0"/>
              <a:t>2. Measure regexes</a:t>
            </a:r>
          </a:p>
        </p:txBody>
      </p:sp>
      <p:pic>
        <p:nvPicPr>
          <p:cNvPr id="22" name="Ruler">
            <a:extLst>
              <a:ext uri="{FF2B5EF4-FFF2-40B4-BE49-F238E27FC236}">
                <a16:creationId xmlns:a16="http://schemas.microsoft.com/office/drawing/2014/main" id="{429414B0-D132-1448-8D86-25743DF712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188202" y="2700478"/>
            <a:ext cx="1048190" cy="623663"/>
          </a:xfrm>
          <a:prstGeom prst="rect">
            <a:avLst/>
          </a:prstGeom>
        </p:spPr>
      </p:pic>
      <p:pic>
        <p:nvPicPr>
          <p:cNvPr id="23" name="Ruler">
            <a:extLst>
              <a:ext uri="{FF2B5EF4-FFF2-40B4-BE49-F238E27FC236}">
                <a16:creationId xmlns:a16="http://schemas.microsoft.com/office/drawing/2014/main" id="{575155FC-BAEB-2247-8AE0-C7BAAF27A5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540264" y="2772812"/>
            <a:ext cx="1048188" cy="623661"/>
          </a:xfrm>
          <a:prstGeom prst="rect">
            <a:avLst/>
          </a:prstGeom>
        </p:spPr>
      </p:pic>
      <p:sp>
        <p:nvSpPr>
          <p:cNvPr id="24" name="Title 23">
            <a:extLst>
              <a:ext uri="{FF2B5EF4-FFF2-40B4-BE49-F238E27FC236}">
                <a16:creationId xmlns:a16="http://schemas.microsoft.com/office/drawing/2014/main" id="{DD0B7053-421B-284C-A52B-A41F38F4624D}"/>
              </a:ext>
            </a:extLst>
          </p:cNvPr>
          <p:cNvSpPr>
            <a:spLocks noGrp="1"/>
          </p:cNvSpPr>
          <p:nvPr>
            <p:ph type="title"/>
          </p:nvPr>
        </p:nvSpPr>
        <p:spPr/>
        <p:txBody>
          <a:bodyPr/>
          <a:lstStyle/>
          <a:p>
            <a:r>
              <a:rPr lang="en-US" dirty="0"/>
              <a:t>Data analysis</a:t>
            </a:r>
          </a:p>
        </p:txBody>
      </p:sp>
      <p:sp>
        <p:nvSpPr>
          <p:cNvPr id="26" name="TextBox 25">
            <a:extLst>
              <a:ext uri="{FF2B5EF4-FFF2-40B4-BE49-F238E27FC236}">
                <a16:creationId xmlns:a16="http://schemas.microsoft.com/office/drawing/2014/main" id="{080C93B0-BBD1-3B48-8A0E-5BBF8540560B}"/>
              </a:ext>
            </a:extLst>
          </p:cNvPr>
          <p:cNvSpPr txBox="1"/>
          <p:nvPr/>
        </p:nvSpPr>
        <p:spPr>
          <a:xfrm>
            <a:off x="0" y="4114414"/>
            <a:ext cx="9475286" cy="2546210"/>
          </a:xfrm>
          <a:prstGeom prst="rect">
            <a:avLst/>
          </a:prstGeom>
          <a:noFill/>
        </p:spPr>
        <p:txBody>
          <a:bodyPr wrap="none" rtlCol="0">
            <a:spAutoFit/>
          </a:bodyPr>
          <a:lstStyle/>
          <a:p>
            <a:pPr>
              <a:lnSpc>
                <a:spcPct val="130000"/>
              </a:lnSpc>
            </a:pPr>
            <a:r>
              <a:rPr lang="en-US" sz="2800" b="1" dirty="0">
                <a:latin typeface="Calibri" panose="020F0502020204030204" pitchFamily="34" charset="0"/>
              </a:rPr>
              <a:t>Treatment variables</a:t>
            </a:r>
            <a:r>
              <a:rPr lang="en-US" sz="2800" dirty="0">
                <a:latin typeface="Calibri" panose="020F0502020204030204" pitchFamily="34" charset="0"/>
              </a:rPr>
              <a:t>: Extraction mode, programming language</a:t>
            </a:r>
          </a:p>
          <a:p>
            <a:pPr>
              <a:lnSpc>
                <a:spcPct val="130000"/>
              </a:lnSpc>
            </a:pPr>
            <a:r>
              <a:rPr lang="en-US" sz="2800" b="1" dirty="0">
                <a:latin typeface="Calibri" panose="020F0502020204030204" pitchFamily="34" charset="0"/>
              </a:rPr>
              <a:t>Dependent variables</a:t>
            </a:r>
            <a:r>
              <a:rPr lang="en-US" sz="2800" dirty="0">
                <a:latin typeface="Calibri" panose="020F0502020204030204" pitchFamily="34" charset="0"/>
              </a:rPr>
              <a:t>: Regex metrics</a:t>
            </a:r>
          </a:p>
          <a:p>
            <a:pPr>
              <a:lnSpc>
                <a:spcPct val="130000"/>
              </a:lnSpc>
            </a:pPr>
            <a:r>
              <a:rPr lang="en-US" sz="2800" b="1" dirty="0">
                <a:latin typeface="Calibri" panose="020F0502020204030204" pitchFamily="34" charset="0"/>
              </a:rPr>
              <a:t>Hypothesis tests</a:t>
            </a:r>
            <a:r>
              <a:rPr lang="en-US" sz="2800" dirty="0">
                <a:latin typeface="Calibri" panose="020F0502020204030204" pitchFamily="34" charset="0"/>
              </a:rPr>
              <a:t>: Kruskal-Wallis (non-</a:t>
            </a:r>
            <a:r>
              <a:rPr lang="en-US" sz="2800" dirty="0" err="1">
                <a:latin typeface="Calibri" panose="020F0502020204030204" pitchFamily="34" charset="0"/>
              </a:rPr>
              <a:t>parameteric</a:t>
            </a:r>
            <a:r>
              <a:rPr lang="en-US" sz="2800" dirty="0">
                <a:latin typeface="Calibri" panose="020F0502020204030204" pitchFamily="34" charset="0"/>
              </a:rPr>
              <a:t> ANOVA)</a:t>
            </a:r>
          </a:p>
          <a:p>
            <a:pPr>
              <a:lnSpc>
                <a:spcPct val="130000"/>
              </a:lnSpc>
            </a:pPr>
            <a:r>
              <a:rPr lang="en-US" sz="2800" b="1" dirty="0">
                <a:latin typeface="Calibri" panose="020F0502020204030204" pitchFamily="34" charset="0"/>
              </a:rPr>
              <a:t>Effect size</a:t>
            </a:r>
            <a:r>
              <a:rPr lang="en-US" sz="2800" dirty="0">
                <a:latin typeface="Calibri" panose="020F0502020204030204" pitchFamily="34" charset="0"/>
              </a:rPr>
              <a:t>: Non-parametric Cohen’s </a:t>
            </a:r>
            <a:r>
              <a:rPr lang="en-US" sz="2800" i="1" dirty="0" err="1">
                <a:latin typeface="Calibri" panose="020F0502020204030204" pitchFamily="34" charset="0"/>
              </a:rPr>
              <a:t>d</a:t>
            </a:r>
            <a:r>
              <a:rPr lang="en-US" sz="2800" i="1" baseline="-25000" dirty="0" err="1">
                <a:latin typeface="Calibri" panose="020F0502020204030204" pitchFamily="34" charset="0"/>
              </a:rPr>
              <a:t>r</a:t>
            </a:r>
            <a:endParaRPr lang="en-US" sz="2800" b="1" i="1" dirty="0">
              <a:latin typeface="Calibri" panose="020F0502020204030204" pitchFamily="34" charset="0"/>
            </a:endParaRPr>
          </a:p>
        </p:txBody>
      </p:sp>
    </p:spTree>
    <p:extLst>
      <p:ext uri="{BB962C8B-B14F-4D97-AF65-F5344CB8AC3E}">
        <p14:creationId xmlns:p14="http://schemas.microsoft.com/office/powerpoint/2010/main" val="5869660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a:xfrm>
            <a:off x="685800" y="108359"/>
            <a:ext cx="7772400" cy="1693408"/>
          </a:xfrm>
        </p:spPr>
        <p:txBody>
          <a:bodyPr anchor="ctr"/>
          <a:lstStyle/>
          <a:p>
            <a:pPr>
              <a:lnSpc>
                <a:spcPct val="150000"/>
              </a:lnSpc>
            </a:pPr>
            <a:r>
              <a:rPr lang="en-US" sz="6000" dirty="0"/>
              <a:t>Findings</a:t>
            </a:r>
            <a:endParaRPr lang="en-US" sz="4400" dirty="0"/>
          </a:p>
        </p:txBody>
      </p:sp>
      <p:sp>
        <p:nvSpPr>
          <p:cNvPr id="2" name="TextBox 1">
            <a:extLst>
              <a:ext uri="{FF2B5EF4-FFF2-40B4-BE49-F238E27FC236}">
                <a16:creationId xmlns:a16="http://schemas.microsoft.com/office/drawing/2014/main" id="{EEF7DEA0-12DD-F94B-961B-2DE404917DDA}"/>
              </a:ext>
            </a:extLst>
          </p:cNvPr>
          <p:cNvSpPr txBox="1"/>
          <p:nvPr/>
        </p:nvSpPr>
        <p:spPr>
          <a:xfrm>
            <a:off x="134768" y="2057391"/>
            <a:ext cx="4077976" cy="1516697"/>
          </a:xfrm>
          <a:prstGeom prst="rect">
            <a:avLst/>
          </a:prstGeom>
          <a:noFill/>
        </p:spPr>
        <p:txBody>
          <a:bodyPr wrap="none" rtlCol="0">
            <a:spAutoFit/>
          </a:bodyPr>
          <a:lstStyle/>
          <a:p>
            <a:pPr algn="ctr"/>
            <a:r>
              <a:rPr lang="en-US" sz="4000" b="1" dirty="0">
                <a:latin typeface="Calibri" panose="020F0502020204030204" pitchFamily="34" charset="0"/>
              </a:rPr>
              <a:t>H-EM</a:t>
            </a:r>
          </a:p>
          <a:p>
            <a:pPr algn="ctr"/>
            <a:endParaRPr lang="en-US" sz="3200" dirty="0">
              <a:latin typeface="Calibri" panose="020F0502020204030204" pitchFamily="34" charset="0"/>
            </a:endParaRPr>
          </a:p>
          <a:p>
            <a:r>
              <a:rPr lang="en-US" sz="2800" dirty="0">
                <a:latin typeface="Calibri" panose="020F0502020204030204" pitchFamily="34" charset="0"/>
              </a:rPr>
              <a:t>Minimal evidence to reject</a:t>
            </a:r>
          </a:p>
        </p:txBody>
      </p:sp>
      <p:sp>
        <p:nvSpPr>
          <p:cNvPr id="4" name="TextBox 3">
            <a:extLst>
              <a:ext uri="{FF2B5EF4-FFF2-40B4-BE49-F238E27FC236}">
                <a16:creationId xmlns:a16="http://schemas.microsoft.com/office/drawing/2014/main" id="{59302961-A3F3-AD49-BEC5-94965E8C77E1}"/>
              </a:ext>
            </a:extLst>
          </p:cNvPr>
          <p:cNvSpPr txBox="1"/>
          <p:nvPr/>
        </p:nvSpPr>
        <p:spPr>
          <a:xfrm>
            <a:off x="4646949" y="2057391"/>
            <a:ext cx="4235924" cy="2809359"/>
          </a:xfrm>
          <a:prstGeom prst="rect">
            <a:avLst/>
          </a:prstGeom>
          <a:noFill/>
        </p:spPr>
        <p:txBody>
          <a:bodyPr wrap="square" rtlCol="0">
            <a:spAutoFit/>
          </a:bodyPr>
          <a:lstStyle/>
          <a:p>
            <a:pPr algn="ctr"/>
            <a:r>
              <a:rPr lang="en-US" sz="4000" b="1" dirty="0">
                <a:latin typeface="Calibri" panose="020F0502020204030204" pitchFamily="34" charset="0"/>
              </a:rPr>
              <a:t>H-PL</a:t>
            </a:r>
          </a:p>
          <a:p>
            <a:pPr algn="ctr"/>
            <a:endParaRPr lang="en-US" sz="3200" dirty="0">
              <a:latin typeface="Calibri" panose="020F0502020204030204" pitchFamily="34" charset="0"/>
            </a:endParaRPr>
          </a:p>
          <a:p>
            <a:r>
              <a:rPr lang="en-US" sz="2800" dirty="0">
                <a:latin typeface="Calibri" panose="020F0502020204030204" pitchFamily="34" charset="0"/>
              </a:rPr>
              <a:t>Some evidence to reject</a:t>
            </a:r>
          </a:p>
          <a:p>
            <a:pPr marL="581025" indent="-344488">
              <a:buFont typeface="Arial" panose="020B0604020202020204" pitchFamily="34" charset="0"/>
              <a:buChar char="•"/>
            </a:pPr>
            <a:r>
              <a:rPr lang="en-US" sz="2800" dirty="0">
                <a:latin typeface="Calibri" panose="020F0502020204030204" pitchFamily="34" charset="0"/>
              </a:rPr>
              <a:t>4/8 features</a:t>
            </a:r>
          </a:p>
          <a:p>
            <a:pPr marL="581025" indent="-344488">
              <a:buFont typeface="Arial" panose="020B0604020202020204" pitchFamily="34" charset="0"/>
              <a:buChar char="•"/>
            </a:pPr>
            <a:r>
              <a:rPr lang="en-US" sz="2800" dirty="0">
                <a:latin typeface="Calibri" panose="020F0502020204030204" pitchFamily="34" charset="0"/>
              </a:rPr>
              <a:t> </a:t>
            </a:r>
          </a:p>
          <a:p>
            <a:pPr marL="236537"/>
            <a:endParaRPr lang="en-US" sz="2800" dirty="0">
              <a:latin typeface="Calibri" panose="020F0502020204030204" pitchFamily="34" charset="0"/>
            </a:endParaRPr>
          </a:p>
        </p:txBody>
      </p:sp>
      <p:pic>
        <p:nvPicPr>
          <p:cNvPr id="5" name="Picture 4">
            <a:extLst>
              <a:ext uri="{FF2B5EF4-FFF2-40B4-BE49-F238E27FC236}">
                <a16:creationId xmlns:a16="http://schemas.microsoft.com/office/drawing/2014/main" id="{1FF8D4E1-ADCA-9C4E-8EDE-16F21E51267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5342713" y="3916480"/>
            <a:ext cx="518874" cy="504201"/>
          </a:xfrm>
          <a:prstGeom prst="rect">
            <a:avLst/>
          </a:prstGeom>
        </p:spPr>
      </p:pic>
      <p:pic>
        <p:nvPicPr>
          <p:cNvPr id="6" name="Picture 5">
            <a:extLst>
              <a:ext uri="{FF2B5EF4-FFF2-40B4-BE49-F238E27FC236}">
                <a16:creationId xmlns:a16="http://schemas.microsoft.com/office/drawing/2014/main" id="{F652D517-24C0-9745-BA09-C1C757A0B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1113" y="3905329"/>
            <a:ext cx="546063" cy="546063"/>
          </a:xfrm>
          <a:prstGeom prst="rect">
            <a:avLst/>
          </a:prstGeom>
        </p:spPr>
      </p:pic>
      <p:pic>
        <p:nvPicPr>
          <p:cNvPr id="8" name="Picture 7">
            <a:extLst>
              <a:ext uri="{FF2B5EF4-FFF2-40B4-BE49-F238E27FC236}">
                <a16:creationId xmlns:a16="http://schemas.microsoft.com/office/drawing/2014/main" id="{F8176707-B302-544D-85D3-BD86849C63A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3099" y="3852525"/>
            <a:ext cx="577621" cy="633475"/>
          </a:xfrm>
          <a:prstGeom prst="rect">
            <a:avLst/>
          </a:prstGeom>
        </p:spPr>
      </p:pic>
      <p:pic>
        <p:nvPicPr>
          <p:cNvPr id="9" name="Picture 8">
            <a:extLst>
              <a:ext uri="{FF2B5EF4-FFF2-40B4-BE49-F238E27FC236}">
                <a16:creationId xmlns:a16="http://schemas.microsoft.com/office/drawing/2014/main" id="{DAF9C368-7669-E943-8B82-7A74E1E0F0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58653" y="5424554"/>
            <a:ext cx="955382" cy="942643"/>
          </a:xfrm>
          <a:prstGeom prst="rect">
            <a:avLst/>
          </a:prstGeom>
        </p:spPr>
      </p:pic>
      <p:pic>
        <p:nvPicPr>
          <p:cNvPr id="10" name="Picture 9" descr="Image result for locomotive cartoon">
            <a:extLst>
              <a:ext uri="{FF2B5EF4-FFF2-40B4-BE49-F238E27FC236}">
                <a16:creationId xmlns:a16="http://schemas.microsoft.com/office/drawing/2014/main" id="{A45EAAE9-45DB-E34A-BCB7-20746AE08EE7}"/>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646949" y="5199155"/>
            <a:ext cx="1454088" cy="156853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D34CB224-197D-AA40-A90F-A59C68CD86CF}"/>
              </a:ext>
            </a:extLst>
          </p:cNvPr>
          <p:cNvCxnSpPr>
            <a:cxnSpLocks/>
          </p:cNvCxnSpPr>
          <p:nvPr/>
        </p:nvCxnSpPr>
        <p:spPr bwMode="auto">
          <a:xfrm flipH="1">
            <a:off x="4078960" y="4178360"/>
            <a:ext cx="634878" cy="721247"/>
          </a:xfrm>
          <a:prstGeom prst="straightConnector1">
            <a:avLst/>
          </a:prstGeom>
          <a:noFill/>
          <a:ln w="381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1FC2CEC2-5411-4642-A755-76532D98AEAA}"/>
              </a:ext>
            </a:extLst>
          </p:cNvPr>
          <p:cNvCxnSpPr>
            <a:cxnSpLocks/>
          </p:cNvCxnSpPr>
          <p:nvPr/>
        </p:nvCxnSpPr>
        <p:spPr bwMode="auto">
          <a:xfrm>
            <a:off x="3173577" y="4178360"/>
            <a:ext cx="634878" cy="721247"/>
          </a:xfrm>
          <a:prstGeom prst="straightConnector1">
            <a:avLst/>
          </a:prstGeom>
          <a:no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35038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Re-labeled figure">
            <a:extLst>
              <a:ext uri="{FF2B5EF4-FFF2-40B4-BE49-F238E27FC236}">
                <a16:creationId xmlns:a16="http://schemas.microsoft.com/office/drawing/2014/main" id="{37B15FF1-E387-564C-8B1A-4E299E4A73C8}"/>
              </a:ext>
            </a:extLst>
          </p:cNvPr>
          <p:cNvGrpSpPr/>
          <p:nvPr/>
        </p:nvGrpSpPr>
        <p:grpSpPr>
          <a:xfrm>
            <a:off x="358754" y="824674"/>
            <a:ext cx="7585659" cy="5169970"/>
            <a:chOff x="358754" y="824674"/>
            <a:chExt cx="7585659" cy="5169970"/>
          </a:xfrm>
        </p:grpSpPr>
        <p:grpSp>
          <p:nvGrpSpPr>
            <p:cNvPr id="12" name="Labeled and whited-out figure">
              <a:extLst>
                <a:ext uri="{FF2B5EF4-FFF2-40B4-BE49-F238E27FC236}">
                  <a16:creationId xmlns:a16="http://schemas.microsoft.com/office/drawing/2014/main" id="{5945CF98-C76B-2C46-A3C1-FB2D4594C022}"/>
                </a:ext>
              </a:extLst>
            </p:cNvPr>
            <p:cNvGrpSpPr/>
            <p:nvPr/>
          </p:nvGrpSpPr>
          <p:grpSpPr>
            <a:xfrm>
              <a:off x="1353573" y="1226979"/>
              <a:ext cx="6590840" cy="4767665"/>
              <a:chOff x="2008414" y="1524445"/>
              <a:chExt cx="7256131" cy="5248921"/>
            </a:xfrm>
          </p:grpSpPr>
          <p:grpSp>
            <p:nvGrpSpPr>
              <p:cNvPr id="11" name="Fully whited-out">
                <a:extLst>
                  <a:ext uri="{FF2B5EF4-FFF2-40B4-BE49-F238E27FC236}">
                    <a16:creationId xmlns:a16="http://schemas.microsoft.com/office/drawing/2014/main" id="{0B8F7FC4-5FD8-E74D-B0EA-B5B4620D7E43}"/>
                  </a:ext>
                </a:extLst>
              </p:cNvPr>
              <p:cNvGrpSpPr/>
              <p:nvPr/>
            </p:nvGrpSpPr>
            <p:grpSpPr>
              <a:xfrm>
                <a:off x="2008414" y="1524445"/>
                <a:ext cx="7256131" cy="4848592"/>
                <a:chOff x="2008414" y="1524445"/>
                <a:chExt cx="7256131" cy="4848592"/>
              </a:xfrm>
            </p:grpSpPr>
            <p:grpSp>
              <p:nvGrpSpPr>
                <p:cNvPr id="9" name="Whited-out figure">
                  <a:extLst>
                    <a:ext uri="{FF2B5EF4-FFF2-40B4-BE49-F238E27FC236}">
                      <a16:creationId xmlns:a16="http://schemas.microsoft.com/office/drawing/2014/main" id="{CC014E0A-AB94-114C-A770-EAB3679DCD6F}"/>
                    </a:ext>
                  </a:extLst>
                </p:cNvPr>
                <p:cNvGrpSpPr/>
                <p:nvPr/>
              </p:nvGrpSpPr>
              <p:grpSpPr>
                <a:xfrm>
                  <a:off x="2334986" y="1524445"/>
                  <a:ext cx="6929559" cy="4848592"/>
                  <a:chOff x="2334986" y="1524445"/>
                  <a:chExt cx="6929559" cy="4848592"/>
                </a:xfrm>
              </p:grpSpPr>
              <p:pic>
                <p:nvPicPr>
                  <p:cNvPr id="4" name="Picture 3">
                    <a:extLst>
                      <a:ext uri="{FF2B5EF4-FFF2-40B4-BE49-F238E27FC236}">
                        <a16:creationId xmlns:a16="http://schemas.microsoft.com/office/drawing/2014/main" id="{9FE49CF0-9F62-7040-8DA8-431EFB8C20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4986" y="1524445"/>
                    <a:ext cx="6929559" cy="4848592"/>
                  </a:xfrm>
                  <a:prstGeom prst="rect">
                    <a:avLst/>
                  </a:prstGeom>
                </p:spPr>
              </p:pic>
              <p:sp>
                <p:nvSpPr>
                  <p:cNvPr id="3" name="White-out">
                    <a:extLst>
                      <a:ext uri="{FF2B5EF4-FFF2-40B4-BE49-F238E27FC236}">
                        <a16:creationId xmlns:a16="http://schemas.microsoft.com/office/drawing/2014/main" id="{AB8AD199-2304-7E43-B758-C035FB9F9B99}"/>
                      </a:ext>
                    </a:extLst>
                  </p:cNvPr>
                  <p:cNvSpPr/>
                  <p:nvPr/>
                </p:nvSpPr>
                <p:spPr bwMode="auto">
                  <a:xfrm>
                    <a:off x="3004457" y="5956012"/>
                    <a:ext cx="5617029" cy="417024"/>
                  </a:xfrm>
                  <a:prstGeom prst="rect">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0" name="White-out">
                  <a:extLst>
                    <a:ext uri="{FF2B5EF4-FFF2-40B4-BE49-F238E27FC236}">
                      <a16:creationId xmlns:a16="http://schemas.microsoft.com/office/drawing/2014/main" id="{7EC11649-AC8D-7E43-96F8-318576F39ED4}"/>
                    </a:ext>
                  </a:extLst>
                </p:cNvPr>
                <p:cNvSpPr/>
                <p:nvPr/>
              </p:nvSpPr>
              <p:spPr bwMode="auto">
                <a:xfrm>
                  <a:off x="2008414" y="2253344"/>
                  <a:ext cx="326572" cy="688686"/>
                </a:xfrm>
                <a:prstGeom prst="rect">
                  <a:avLst/>
                </a:prstGeom>
                <a:solidFill>
                  <a:schemeClr val="accent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6" name="Picture 5">
                <a:extLst>
                  <a:ext uri="{FF2B5EF4-FFF2-40B4-BE49-F238E27FC236}">
                    <a16:creationId xmlns:a16="http://schemas.microsoft.com/office/drawing/2014/main" id="{23358C20-3AEA-5B4D-9A25-63BB99990D9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9338" l="6186" r="98969">
                            <a14:foregroundMark x1="41237" y1="34437" x2="55670" y2="662"/>
                            <a14:foregroundMark x1="57732" y1="24503" x2="68374" y2="13272"/>
                            <a14:foregroundMark x1="72165" y1="8609" x2="61856" y2="0"/>
                            <a14:foregroundMark x1="69168" y1="23473" x2="58763" y2="36424"/>
                            <a14:foregroundMark x1="35052" y1="29139" x2="42268" y2="34437"/>
                            <a14:foregroundMark x1="37113" y1="37748" x2="70103" y2="38411"/>
                            <a14:foregroundMark x1="47423" y1="48344" x2="72165" y2="49669"/>
                            <a14:foregroundMark x1="32990" y1="41722" x2="28866" y2="97351"/>
                            <a14:foregroundMark x1="78461" y1="69032" x2="93814" y2="60265"/>
                            <a14:foregroundMark x1="28866" y1="97351" x2="74057" y2="71546"/>
                            <a14:foregroundMark x1="90831" y1="59752" x2="20619" y2="47682"/>
                            <a14:foregroundMark x1="93814" y1="60265" x2="93851" y2="60271"/>
                            <a14:foregroundMark x1="10379" y1="94212" x2="9278" y2="99338"/>
                            <a14:foregroundMark x1="18521" y1="56291" x2="18379" y2="56954"/>
                            <a14:foregroundMark x1="21649" y1="41722" x2="18521" y2="56291"/>
                            <a14:foregroundMark x1="86414" y1="8582" x2="86598" y2="0"/>
                            <a14:foregroundMark x1="85432" y1="54305" x2="85843" y2="35156"/>
                            <a14:foregroundMark x1="85133" y1="68225" x2="85432" y2="54305"/>
                            <a14:foregroundMark x1="88660" y1="96611" x2="88660" y2="99338"/>
                            <a14:foregroundMark x1="88660" y1="54305" x2="88660" y2="66726"/>
                            <a14:foregroundMark x1="88660" y1="35066" x2="88660" y2="54305"/>
                            <a14:foregroundMark x1="88660" y1="7285" x2="88660" y2="8510"/>
                            <a14:foregroundMark x1="97762" y1="44704" x2="98320" y2="34756"/>
                            <a14:foregroundMark x1="97223" y1="54305" x2="97249" y2="53844"/>
                            <a14:foregroundMark x1="96519" y1="66848" x2="97223" y2="54305"/>
                            <a14:foregroundMark x1="94845" y1="96689" x2="94892" y2="95858"/>
                            <a14:foregroundMark x1="79994" y1="68847" x2="78351" y2="65563"/>
                            <a14:foregroundMark x1="60825" y1="63576" x2="28866" y2="64238"/>
                            <a14:foregroundMark x1="70103" y1="80132" x2="76289" y2="89404"/>
                            <a14:backgroundMark x1="20619" y1="4636" x2="9278" y2="38411"/>
                            <a14:backgroundMark x1="85567" y1="8609" x2="87629" y2="35099"/>
                            <a14:backgroundMark x1="4124" y1="56291" x2="4124" y2="56291"/>
                            <a14:backgroundMark x1="90722" y1="54305" x2="90722" y2="54305"/>
                            <a14:backgroundMark x1="91753" y1="64238" x2="97938" y2="44371"/>
                            <a14:backgroundMark x1="1031" y1="56954" x2="1031" y2="76821"/>
                            <a14:backgroundMark x1="3093" y1="73510" x2="2062" y2="94040"/>
                            <a14:backgroundMark x1="90722" y1="67550" x2="98969" y2="95364"/>
                          </a14:backgroundRemoval>
                        </a14:imgEffect>
                      </a14:imgLayer>
                    </a14:imgProps>
                  </a:ext>
                  <a:ext uri="{28A0092B-C50C-407E-A947-70E740481C1C}">
                    <a14:useLocalDpi xmlns:a14="http://schemas.microsoft.com/office/drawing/2010/main"/>
                  </a:ext>
                </a:extLst>
              </a:blip>
              <a:stretch>
                <a:fillRect/>
              </a:stretch>
            </p:blipFill>
            <p:spPr>
              <a:xfrm>
                <a:off x="5639491" y="5695150"/>
                <a:ext cx="693652" cy="1078216"/>
              </a:xfrm>
              <a:prstGeom prst="rect">
                <a:avLst/>
              </a:prstGeom>
            </p:spPr>
          </p:pic>
          <p:pic>
            <p:nvPicPr>
              <p:cNvPr id="7" name="Picture 6">
                <a:extLst>
                  <a:ext uri="{FF2B5EF4-FFF2-40B4-BE49-F238E27FC236}">
                    <a16:creationId xmlns:a16="http://schemas.microsoft.com/office/drawing/2014/main" id="{889AA233-011C-0547-BE5B-BD3713D89B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70094" y="5695150"/>
                <a:ext cx="934558" cy="938747"/>
              </a:xfrm>
              <a:prstGeom prst="rect">
                <a:avLst/>
              </a:prstGeom>
            </p:spPr>
          </p:pic>
          <p:pic>
            <p:nvPicPr>
              <p:cNvPr id="8" name="Picture 7">
                <a:extLst>
                  <a:ext uri="{FF2B5EF4-FFF2-40B4-BE49-F238E27FC236}">
                    <a16:creationId xmlns:a16="http://schemas.microsoft.com/office/drawing/2014/main" id="{338F6010-6EF3-624A-87C5-2C3642A22C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2584" y="5784086"/>
                <a:ext cx="719381" cy="719381"/>
              </a:xfrm>
              <a:prstGeom prst="rect">
                <a:avLst/>
              </a:prstGeom>
            </p:spPr>
          </p:pic>
        </p:grpSp>
        <p:sp>
          <p:nvSpPr>
            <p:cNvPr id="40" name="TextBox 39">
              <a:extLst>
                <a:ext uri="{FF2B5EF4-FFF2-40B4-BE49-F238E27FC236}">
                  <a16:creationId xmlns:a16="http://schemas.microsoft.com/office/drawing/2014/main" id="{56DC0894-29E2-3743-BC57-1D92B3013F1E}"/>
                </a:ext>
              </a:extLst>
            </p:cNvPr>
            <p:cNvSpPr txBox="1"/>
            <p:nvPr/>
          </p:nvSpPr>
          <p:spPr>
            <a:xfrm>
              <a:off x="2618857" y="824674"/>
              <a:ext cx="4463466" cy="496098"/>
            </a:xfrm>
            <a:prstGeom prst="rect">
              <a:avLst/>
            </a:prstGeom>
            <a:noFill/>
          </p:spPr>
          <p:txBody>
            <a:bodyPr wrap="none" rtlCol="0">
              <a:spAutoFit/>
            </a:bodyPr>
            <a:lstStyle/>
            <a:p>
              <a:r>
                <a:rPr lang="en-US" sz="3200" dirty="0">
                  <a:latin typeface="Calibri" panose="020F0502020204030204" pitchFamily="34" charset="0"/>
                </a:rPr>
                <a:t>Regex length by prog </a:t>
              </a:r>
              <a:r>
                <a:rPr lang="en-US" sz="3200" dirty="0" err="1">
                  <a:latin typeface="Calibri" panose="020F0502020204030204" pitchFamily="34" charset="0"/>
                </a:rPr>
                <a:t>lang</a:t>
              </a:r>
              <a:endParaRPr lang="en-US" sz="3200" dirty="0">
                <a:latin typeface="Calibri" panose="020F0502020204030204" pitchFamily="34" charset="0"/>
              </a:endParaRPr>
            </a:p>
          </p:txBody>
        </p:sp>
        <p:sp>
          <p:nvSpPr>
            <p:cNvPr id="41" name="TextBox 40">
              <a:extLst>
                <a:ext uri="{FF2B5EF4-FFF2-40B4-BE49-F238E27FC236}">
                  <a16:creationId xmlns:a16="http://schemas.microsoft.com/office/drawing/2014/main" id="{A8D31BAE-6F10-DE45-A7DF-4DFCC9B8FADC}"/>
                </a:ext>
              </a:extLst>
            </p:cNvPr>
            <p:cNvSpPr txBox="1"/>
            <p:nvPr/>
          </p:nvSpPr>
          <p:spPr>
            <a:xfrm rot="19421793">
              <a:off x="358754" y="2790090"/>
              <a:ext cx="1319785" cy="496098"/>
            </a:xfrm>
            <a:prstGeom prst="rect">
              <a:avLst/>
            </a:prstGeom>
            <a:noFill/>
          </p:spPr>
          <p:txBody>
            <a:bodyPr wrap="none" rtlCol="0">
              <a:spAutoFit/>
            </a:bodyPr>
            <a:lstStyle/>
            <a:p>
              <a:r>
                <a:rPr lang="en-US" sz="3200" dirty="0">
                  <a:latin typeface="Calibri" panose="020F0502020204030204" pitchFamily="34" charset="0"/>
                </a:rPr>
                <a:t>Length</a:t>
              </a:r>
            </a:p>
          </p:txBody>
        </p:sp>
      </p:grpSp>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b="1" dirty="0"/>
              <a:t>H-EM:</a:t>
            </a:r>
            <a:r>
              <a:rPr lang="en-US" dirty="0"/>
              <a:t> Minimal evidence to reject</a:t>
            </a:r>
          </a:p>
        </p:txBody>
      </p:sp>
      <p:sp>
        <p:nvSpPr>
          <p:cNvPr id="15" name="TextBox 14">
            <a:extLst>
              <a:ext uri="{FF2B5EF4-FFF2-40B4-BE49-F238E27FC236}">
                <a16:creationId xmlns:a16="http://schemas.microsoft.com/office/drawing/2014/main" id="{929A2A8F-14EF-784D-853D-06337F2E2EDC}"/>
              </a:ext>
            </a:extLst>
          </p:cNvPr>
          <p:cNvSpPr txBox="1"/>
          <p:nvPr/>
        </p:nvSpPr>
        <p:spPr>
          <a:xfrm>
            <a:off x="631491" y="6081775"/>
            <a:ext cx="8463599" cy="492955"/>
          </a:xfrm>
          <a:prstGeom prst="rect">
            <a:avLst/>
          </a:prstGeom>
          <a:noFill/>
        </p:spPr>
        <p:txBody>
          <a:bodyPr wrap="none" rtlCol="0">
            <a:spAutoFit/>
          </a:bodyPr>
          <a:lstStyle/>
          <a:p>
            <a:r>
              <a:rPr lang="en-US" sz="3200" dirty="0">
                <a:latin typeface="Calibri" panose="020F0502020204030204" pitchFamily="34" charset="0"/>
              </a:rPr>
              <a:t>“Significant” differences </a:t>
            </a:r>
            <a:r>
              <a:rPr lang="en-US" sz="3200" dirty="0">
                <a:latin typeface="Calibri" panose="020F0502020204030204" pitchFamily="34" charset="0"/>
                <a:sym typeface="Wingdings" pitchFamily="2" charset="2"/>
              </a:rPr>
              <a:t> </a:t>
            </a:r>
            <a:r>
              <a:rPr lang="en-US" sz="3200" b="1" i="1" dirty="0">
                <a:latin typeface="Calibri" panose="020F0502020204030204" pitchFamily="34" charset="0"/>
                <a:sym typeface="Wingdings" pitchFamily="2" charset="2"/>
              </a:rPr>
              <a:t>N</a:t>
            </a:r>
            <a:r>
              <a:rPr lang="en-US" sz="3200" b="1" i="1" dirty="0">
                <a:latin typeface="Calibri" panose="020F0502020204030204" pitchFamily="34" charset="0"/>
              </a:rPr>
              <a:t>egligible effect sizes</a:t>
            </a:r>
          </a:p>
        </p:txBody>
      </p:sp>
      <p:grpSp>
        <p:nvGrpSpPr>
          <p:cNvPr id="36" name="Java group">
            <a:extLst>
              <a:ext uri="{FF2B5EF4-FFF2-40B4-BE49-F238E27FC236}">
                <a16:creationId xmlns:a16="http://schemas.microsoft.com/office/drawing/2014/main" id="{49799131-8694-3542-AA66-11CA6904A664}"/>
              </a:ext>
            </a:extLst>
          </p:cNvPr>
          <p:cNvGrpSpPr/>
          <p:nvPr/>
        </p:nvGrpSpPr>
        <p:grpSpPr>
          <a:xfrm>
            <a:off x="2139043" y="2476037"/>
            <a:ext cx="1747157" cy="2682935"/>
            <a:chOff x="2139043" y="2659212"/>
            <a:chExt cx="1747157" cy="2682935"/>
          </a:xfrm>
        </p:grpSpPr>
        <p:sp>
          <p:nvSpPr>
            <p:cNvPr id="16" name="Rectangle 15">
              <a:extLst>
                <a:ext uri="{FF2B5EF4-FFF2-40B4-BE49-F238E27FC236}">
                  <a16:creationId xmlns:a16="http://schemas.microsoft.com/office/drawing/2014/main" id="{C6046A0A-207B-8C47-AF7A-237855F7B895}"/>
                </a:ext>
              </a:extLst>
            </p:cNvPr>
            <p:cNvSpPr/>
            <p:nvPr/>
          </p:nvSpPr>
          <p:spPr bwMode="auto">
            <a:xfrm>
              <a:off x="2139043" y="2659212"/>
              <a:ext cx="1747157" cy="268293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18" name="Straight Arrow Connector 17">
              <a:extLst>
                <a:ext uri="{FF2B5EF4-FFF2-40B4-BE49-F238E27FC236}">
                  <a16:creationId xmlns:a16="http://schemas.microsoft.com/office/drawing/2014/main" id="{2E76BA56-5B30-464A-B974-A80BC8415FD2}"/>
                </a:ext>
              </a:extLst>
            </p:cNvPr>
            <p:cNvCxnSpPr>
              <a:cxnSpLocks/>
              <a:stCxn id="22" idx="2"/>
            </p:cNvCxnSpPr>
            <p:nvPr/>
          </p:nvCxnSpPr>
          <p:spPr bwMode="auto">
            <a:xfrm flipH="1">
              <a:off x="2899145" y="3269923"/>
              <a:ext cx="157510" cy="404006"/>
            </a:xfrm>
            <a:prstGeom prst="straightConnector1">
              <a:avLst/>
            </a:prstGeom>
            <a:noFill/>
            <a:ln w="381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1CF84F44-0FAD-9B4D-A9B0-E8F9E91A84BD}"/>
                </a:ext>
              </a:extLst>
            </p:cNvPr>
            <p:cNvCxnSpPr>
              <a:cxnSpLocks/>
              <a:stCxn id="22" idx="2"/>
            </p:cNvCxnSpPr>
            <p:nvPr/>
          </p:nvCxnSpPr>
          <p:spPr bwMode="auto">
            <a:xfrm>
              <a:off x="3056655" y="3269923"/>
              <a:ext cx="176402" cy="404006"/>
            </a:xfrm>
            <a:prstGeom prst="straightConnector1">
              <a:avLst/>
            </a:prstGeom>
            <a:noFill/>
            <a:ln w="38100" cap="flat" cmpd="sng" algn="ctr">
              <a:solidFill>
                <a:schemeClr val="tx1"/>
              </a:solidFill>
              <a:prstDash val="solid"/>
              <a:round/>
              <a:headEnd type="none" w="med" len="med"/>
              <a:tailEnd type="triangle"/>
            </a:ln>
            <a:effectLst/>
          </p:spPr>
        </p:cxnSp>
        <p:pic>
          <p:nvPicPr>
            <p:cNvPr id="22" name="Picture 21">
              <a:extLst>
                <a:ext uri="{FF2B5EF4-FFF2-40B4-BE49-F238E27FC236}">
                  <a16:creationId xmlns:a16="http://schemas.microsoft.com/office/drawing/2014/main" id="{1A47125D-2180-7E4F-B1C4-7F89DB294B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6023" y="2819367"/>
              <a:ext cx="601264" cy="450556"/>
            </a:xfrm>
            <a:prstGeom prst="rect">
              <a:avLst/>
            </a:prstGeom>
          </p:spPr>
        </p:pic>
      </p:grpSp>
      <p:grpSp>
        <p:nvGrpSpPr>
          <p:cNvPr id="37" name="JS group">
            <a:extLst>
              <a:ext uri="{FF2B5EF4-FFF2-40B4-BE49-F238E27FC236}">
                <a16:creationId xmlns:a16="http://schemas.microsoft.com/office/drawing/2014/main" id="{20CE2EF8-4AC9-1F4C-AF42-9B39C889D526}"/>
              </a:ext>
            </a:extLst>
          </p:cNvPr>
          <p:cNvGrpSpPr/>
          <p:nvPr/>
        </p:nvGrpSpPr>
        <p:grpSpPr>
          <a:xfrm>
            <a:off x="4090488" y="2476037"/>
            <a:ext cx="1747157" cy="2682935"/>
            <a:chOff x="4090488" y="2659212"/>
            <a:chExt cx="1747157" cy="2682935"/>
          </a:xfrm>
        </p:grpSpPr>
        <p:sp>
          <p:nvSpPr>
            <p:cNvPr id="25" name="Rectangle 24">
              <a:extLst>
                <a:ext uri="{FF2B5EF4-FFF2-40B4-BE49-F238E27FC236}">
                  <a16:creationId xmlns:a16="http://schemas.microsoft.com/office/drawing/2014/main" id="{58139311-C19D-1543-AC50-41EF83B7C907}"/>
                </a:ext>
              </a:extLst>
            </p:cNvPr>
            <p:cNvSpPr/>
            <p:nvPr/>
          </p:nvSpPr>
          <p:spPr bwMode="auto">
            <a:xfrm>
              <a:off x="4090488" y="2659212"/>
              <a:ext cx="1747157" cy="268293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26" name="Straight Arrow Connector 25">
              <a:extLst>
                <a:ext uri="{FF2B5EF4-FFF2-40B4-BE49-F238E27FC236}">
                  <a16:creationId xmlns:a16="http://schemas.microsoft.com/office/drawing/2014/main" id="{A8A00113-40C9-8D45-828B-61CABE0A3321}"/>
                </a:ext>
              </a:extLst>
            </p:cNvPr>
            <p:cNvCxnSpPr>
              <a:cxnSpLocks/>
              <a:stCxn id="28" idx="2"/>
            </p:cNvCxnSpPr>
            <p:nvPr/>
          </p:nvCxnSpPr>
          <p:spPr bwMode="auto">
            <a:xfrm flipH="1">
              <a:off x="4850590" y="3269923"/>
              <a:ext cx="157510" cy="404006"/>
            </a:xfrm>
            <a:prstGeom prst="straightConnector1">
              <a:avLst/>
            </a:prstGeom>
            <a:noFill/>
            <a:ln w="3810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57C331F-330E-E840-BBF5-2288EF642FE6}"/>
                </a:ext>
              </a:extLst>
            </p:cNvPr>
            <p:cNvCxnSpPr>
              <a:cxnSpLocks/>
              <a:stCxn id="28" idx="2"/>
            </p:cNvCxnSpPr>
            <p:nvPr/>
          </p:nvCxnSpPr>
          <p:spPr bwMode="auto">
            <a:xfrm>
              <a:off x="5008100" y="3269923"/>
              <a:ext cx="176402" cy="404006"/>
            </a:xfrm>
            <a:prstGeom prst="straightConnector1">
              <a:avLst/>
            </a:prstGeom>
            <a:noFill/>
            <a:ln w="38100" cap="flat" cmpd="sng" algn="ctr">
              <a:solidFill>
                <a:schemeClr val="tx1"/>
              </a:solidFill>
              <a:prstDash val="solid"/>
              <a:round/>
              <a:headEnd type="none" w="med" len="med"/>
              <a:tailEnd type="triangle"/>
            </a:ln>
            <a:effectLst/>
          </p:spPr>
        </p:cxnSp>
        <p:pic>
          <p:nvPicPr>
            <p:cNvPr id="28" name="Picture 27">
              <a:extLst>
                <a:ext uri="{FF2B5EF4-FFF2-40B4-BE49-F238E27FC236}">
                  <a16:creationId xmlns:a16="http://schemas.microsoft.com/office/drawing/2014/main" id="{5BD2F746-4161-F547-AE9E-940FDEF39204}"/>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foregroundMark x1="60440" y1="8824" x2="31868" y2="10294"/>
                          <a14:foregroundMark x1="17582" y1="83824" x2="52747" y2="83824"/>
                          <a14:foregroundMark x1="35165" y1="89706" x2="62637" y2="89706"/>
                        </a14:backgroundRemoval>
                      </a14:imgEffect>
                    </a14:imgLayer>
                  </a14:imgProps>
                </a:ext>
                <a:ext uri="{28A0092B-C50C-407E-A947-70E740481C1C}">
                  <a14:useLocalDpi xmlns:a14="http://schemas.microsoft.com/office/drawing/2010/main"/>
                </a:ext>
              </a:extLst>
            </a:blip>
            <a:stretch>
              <a:fillRect/>
            </a:stretch>
          </p:blipFill>
          <p:spPr>
            <a:xfrm>
              <a:off x="4707468" y="2819367"/>
              <a:ext cx="601264" cy="450556"/>
            </a:xfrm>
            <a:prstGeom prst="rect">
              <a:avLst/>
            </a:prstGeom>
          </p:spPr>
        </p:pic>
      </p:grpSp>
      <p:grpSp>
        <p:nvGrpSpPr>
          <p:cNvPr id="38" name="Python group">
            <a:extLst>
              <a:ext uri="{FF2B5EF4-FFF2-40B4-BE49-F238E27FC236}">
                <a16:creationId xmlns:a16="http://schemas.microsoft.com/office/drawing/2014/main" id="{982550D7-4CCA-9E48-BDF8-AAEB2A7763FA}"/>
              </a:ext>
            </a:extLst>
          </p:cNvPr>
          <p:cNvGrpSpPr/>
          <p:nvPr/>
        </p:nvGrpSpPr>
        <p:grpSpPr>
          <a:xfrm>
            <a:off x="5992260" y="1320773"/>
            <a:ext cx="1747157" cy="3838200"/>
            <a:chOff x="5992260" y="1503948"/>
            <a:chExt cx="1747157" cy="3838200"/>
          </a:xfrm>
        </p:grpSpPr>
        <p:sp>
          <p:nvSpPr>
            <p:cNvPr id="32" name="Rectangle 31">
              <a:extLst>
                <a:ext uri="{FF2B5EF4-FFF2-40B4-BE49-F238E27FC236}">
                  <a16:creationId xmlns:a16="http://schemas.microsoft.com/office/drawing/2014/main" id="{8CDA8EF6-677F-DF4F-AEA2-B5956DB03DCE}"/>
                </a:ext>
              </a:extLst>
            </p:cNvPr>
            <p:cNvSpPr/>
            <p:nvPr/>
          </p:nvSpPr>
          <p:spPr bwMode="auto">
            <a:xfrm>
              <a:off x="5992260" y="1503948"/>
              <a:ext cx="1747157" cy="3838200"/>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33" name="Straight Arrow Connector 32">
              <a:extLst>
                <a:ext uri="{FF2B5EF4-FFF2-40B4-BE49-F238E27FC236}">
                  <a16:creationId xmlns:a16="http://schemas.microsoft.com/office/drawing/2014/main" id="{E3865A6A-9BC0-E64D-963E-3873EF05286F}"/>
                </a:ext>
              </a:extLst>
            </p:cNvPr>
            <p:cNvCxnSpPr>
              <a:cxnSpLocks/>
              <a:stCxn id="35" idx="2"/>
            </p:cNvCxnSpPr>
            <p:nvPr/>
          </p:nvCxnSpPr>
          <p:spPr bwMode="auto">
            <a:xfrm flipH="1">
              <a:off x="6703057" y="3044645"/>
              <a:ext cx="157510" cy="404006"/>
            </a:xfrm>
            <a:prstGeom prst="straightConnector1">
              <a:avLst/>
            </a:prstGeom>
            <a:noFill/>
            <a:ln w="3810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811DD5F6-4689-1641-B48D-1D3F54E33A50}"/>
                </a:ext>
              </a:extLst>
            </p:cNvPr>
            <p:cNvCxnSpPr>
              <a:cxnSpLocks/>
              <a:stCxn id="35" idx="2"/>
            </p:cNvCxnSpPr>
            <p:nvPr/>
          </p:nvCxnSpPr>
          <p:spPr bwMode="auto">
            <a:xfrm>
              <a:off x="6860567" y="3044645"/>
              <a:ext cx="176402" cy="404006"/>
            </a:xfrm>
            <a:prstGeom prst="straightConnector1">
              <a:avLst/>
            </a:prstGeom>
            <a:noFill/>
            <a:ln w="38100" cap="flat" cmpd="sng" algn="ctr">
              <a:solidFill>
                <a:schemeClr val="tx1"/>
              </a:solidFill>
              <a:prstDash val="solid"/>
              <a:round/>
              <a:headEnd type="none" w="med" len="med"/>
              <a:tailEnd type="triangle"/>
            </a:ln>
            <a:effectLst/>
          </p:spPr>
        </p:cxnSp>
        <p:pic>
          <p:nvPicPr>
            <p:cNvPr id="35" name="Picture 34">
              <a:extLst>
                <a:ext uri="{FF2B5EF4-FFF2-40B4-BE49-F238E27FC236}">
                  <a16:creationId xmlns:a16="http://schemas.microsoft.com/office/drawing/2014/main" id="{FA19EB86-7D53-1F42-9641-301D011E3D82}"/>
                </a:ext>
              </a:extLst>
            </p:cNvPr>
            <p:cNvPicPr>
              <a:picLocks noChangeAspect="1"/>
            </p:cNvPicPr>
            <p:nvPr/>
          </p:nvPicPr>
          <p:blipFill>
            <a:blip r:embed="rId9" cstate="email">
              <a:extLst>
                <a:ext uri="{BEBA8EAE-BF5A-486C-A8C5-ECC9F3942E4B}">
                  <a14:imgProps xmlns:a14="http://schemas.microsoft.com/office/drawing/2010/main">
                    <a14:imgLayer r:embed="rId11">
                      <a14:imgEffect>
                        <a14:backgroundRemoval t="10000" b="90000" l="10000" r="90000">
                          <a14:foregroundMark x1="60440" y1="8824" x2="31868" y2="10294"/>
                          <a14:foregroundMark x1="17582" y1="83824" x2="52747" y2="83824"/>
                          <a14:foregroundMark x1="35165" y1="89706" x2="62637" y2="89706"/>
                        </a14:backgroundRemoval>
                      </a14:imgEffect>
                    </a14:imgLayer>
                  </a14:imgProps>
                </a:ext>
                <a:ext uri="{28A0092B-C50C-407E-A947-70E740481C1C}">
                  <a14:useLocalDpi xmlns:a14="http://schemas.microsoft.com/office/drawing/2010/main"/>
                </a:ext>
              </a:extLst>
            </a:blip>
            <a:stretch>
              <a:fillRect/>
            </a:stretch>
          </p:blipFill>
          <p:spPr>
            <a:xfrm>
              <a:off x="6559935" y="2594089"/>
              <a:ext cx="601264" cy="450556"/>
            </a:xfrm>
            <a:prstGeom prst="rect">
              <a:avLst/>
            </a:prstGeom>
          </p:spPr>
        </p:pic>
      </p:grpSp>
      <p:pic>
        <p:nvPicPr>
          <p:cNvPr id="39" name="Picture 38">
            <a:extLst>
              <a:ext uri="{FF2B5EF4-FFF2-40B4-BE49-F238E27FC236}">
                <a16:creationId xmlns:a16="http://schemas.microsoft.com/office/drawing/2014/main" id="{EB474D02-0B40-874D-9DFF-C688D776113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78148" y="4955636"/>
            <a:ext cx="1258193" cy="1147825"/>
          </a:xfrm>
          <a:prstGeom prst="rect">
            <a:avLst/>
          </a:prstGeom>
        </p:spPr>
      </p:pic>
    </p:spTree>
    <p:extLst>
      <p:ext uri="{BB962C8B-B14F-4D97-AF65-F5344CB8AC3E}">
        <p14:creationId xmlns:p14="http://schemas.microsoft.com/office/powerpoint/2010/main" val="4082244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F446C8-9082-9A44-A63D-C44772F0D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7783" y="1751444"/>
            <a:ext cx="7123227" cy="3804458"/>
          </a:xfrm>
          <a:prstGeom prst="rect">
            <a:avLst/>
          </a:prstGeom>
        </p:spPr>
      </p:pic>
      <p:pic>
        <p:nvPicPr>
          <p:cNvPr id="5" name="Picture 4">
            <a:extLst>
              <a:ext uri="{FF2B5EF4-FFF2-40B4-BE49-F238E27FC236}">
                <a16:creationId xmlns:a16="http://schemas.microsoft.com/office/drawing/2014/main" id="{FF73CA55-F6F5-6C48-9756-5F6EC58163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1184" y="5505667"/>
            <a:ext cx="506312" cy="787014"/>
          </a:xfrm>
          <a:prstGeom prst="rect">
            <a:avLst/>
          </a:prstGeom>
        </p:spPr>
      </p:pic>
      <p:pic>
        <p:nvPicPr>
          <p:cNvPr id="6" name="Picture 5">
            <a:extLst>
              <a:ext uri="{FF2B5EF4-FFF2-40B4-BE49-F238E27FC236}">
                <a16:creationId xmlns:a16="http://schemas.microsoft.com/office/drawing/2014/main" id="{DA2F39F0-5EE1-644A-A5C0-C11DBF3DB9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28213" y="5612356"/>
            <a:ext cx="614503" cy="617258"/>
          </a:xfrm>
          <a:prstGeom prst="rect">
            <a:avLst/>
          </a:prstGeom>
        </p:spPr>
      </p:pic>
      <p:pic>
        <p:nvPicPr>
          <p:cNvPr id="7" name="Picture 6">
            <a:extLst>
              <a:ext uri="{FF2B5EF4-FFF2-40B4-BE49-F238E27FC236}">
                <a16:creationId xmlns:a16="http://schemas.microsoft.com/office/drawing/2014/main" id="{6575C63D-402E-A94A-A313-FF133044A85C}"/>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6677100" y="5647074"/>
            <a:ext cx="518874" cy="504201"/>
          </a:xfrm>
          <a:prstGeom prst="rect">
            <a:avLst/>
          </a:prstGeom>
        </p:spPr>
      </p:pic>
      <p:pic>
        <p:nvPicPr>
          <p:cNvPr id="8" name="Picture 7">
            <a:extLst>
              <a:ext uri="{FF2B5EF4-FFF2-40B4-BE49-F238E27FC236}">
                <a16:creationId xmlns:a16="http://schemas.microsoft.com/office/drawing/2014/main" id="{8EB9A675-6A41-CF4E-9A5A-A027F05788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46676" y="5626142"/>
            <a:ext cx="546063" cy="546063"/>
          </a:xfrm>
          <a:prstGeom prst="rect">
            <a:avLst/>
          </a:prstGeom>
        </p:spPr>
      </p:pic>
      <p:pic>
        <p:nvPicPr>
          <p:cNvPr id="9" name="Picture 8">
            <a:extLst>
              <a:ext uri="{FF2B5EF4-FFF2-40B4-BE49-F238E27FC236}">
                <a16:creationId xmlns:a16="http://schemas.microsoft.com/office/drawing/2014/main" id="{74AB330B-2283-F14B-84C8-BE27EE29949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79279" y="5688204"/>
            <a:ext cx="809916" cy="437353"/>
          </a:xfrm>
          <a:prstGeom prst="rect">
            <a:avLst/>
          </a:prstGeom>
        </p:spPr>
      </p:pic>
      <p:pic>
        <p:nvPicPr>
          <p:cNvPr id="10" name="Picture 9">
            <a:extLst>
              <a:ext uri="{FF2B5EF4-FFF2-40B4-BE49-F238E27FC236}">
                <a16:creationId xmlns:a16="http://schemas.microsoft.com/office/drawing/2014/main" id="{C52EB071-B2B7-6345-87EB-B81202ADE06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51893" y="5590144"/>
            <a:ext cx="577621" cy="633475"/>
          </a:xfrm>
          <a:prstGeom prst="rect">
            <a:avLst/>
          </a:prstGeom>
        </p:spPr>
      </p:pic>
      <p:pic>
        <p:nvPicPr>
          <p:cNvPr id="11" name="Picture 10">
            <a:extLst>
              <a:ext uri="{FF2B5EF4-FFF2-40B4-BE49-F238E27FC236}">
                <a16:creationId xmlns:a16="http://schemas.microsoft.com/office/drawing/2014/main" id="{56567551-2022-8542-A337-E72F20C4EC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99541" y="5650046"/>
            <a:ext cx="501229" cy="501229"/>
          </a:xfrm>
          <a:prstGeom prst="rect">
            <a:avLst/>
          </a:prstGeom>
        </p:spPr>
      </p:pic>
      <p:pic>
        <p:nvPicPr>
          <p:cNvPr id="12" name="Picture 11">
            <a:extLst>
              <a:ext uri="{FF2B5EF4-FFF2-40B4-BE49-F238E27FC236}">
                <a16:creationId xmlns:a16="http://schemas.microsoft.com/office/drawing/2014/main" id="{46EB64AA-7FAE-8648-8B6E-C6F0B37FA69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57959" y="5656267"/>
            <a:ext cx="368553" cy="501231"/>
          </a:xfrm>
          <a:prstGeom prst="rect">
            <a:avLst/>
          </a:prstGeom>
        </p:spPr>
      </p:pic>
      <p:sp>
        <p:nvSpPr>
          <p:cNvPr id="13" name="TextBox 12">
            <a:extLst>
              <a:ext uri="{FF2B5EF4-FFF2-40B4-BE49-F238E27FC236}">
                <a16:creationId xmlns:a16="http://schemas.microsoft.com/office/drawing/2014/main" id="{50129CEF-2372-FA40-887D-07913060243B}"/>
              </a:ext>
            </a:extLst>
          </p:cNvPr>
          <p:cNvSpPr txBox="1"/>
          <p:nvPr/>
        </p:nvSpPr>
        <p:spPr>
          <a:xfrm>
            <a:off x="2800480" y="1232612"/>
            <a:ext cx="4253024" cy="546560"/>
          </a:xfrm>
          <a:prstGeom prst="rect">
            <a:avLst/>
          </a:prstGeom>
          <a:noFill/>
        </p:spPr>
        <p:txBody>
          <a:bodyPr wrap="none" rtlCol="0">
            <a:spAutoFit/>
          </a:bodyPr>
          <a:lstStyle/>
          <a:p>
            <a:r>
              <a:rPr lang="en-US" sz="3600" dirty="0">
                <a:latin typeface="Calibri" panose="020F0502020204030204" pitchFamily="34" charset="0"/>
              </a:rPr>
              <a:t>Regex pattern lengths</a:t>
            </a:r>
          </a:p>
        </p:txBody>
      </p:sp>
      <p:sp>
        <p:nvSpPr>
          <p:cNvPr id="16" name="Title 1">
            <a:extLst>
              <a:ext uri="{FF2B5EF4-FFF2-40B4-BE49-F238E27FC236}">
                <a16:creationId xmlns:a16="http://schemas.microsoft.com/office/drawing/2014/main" id="{B1689E6E-2B32-8A4D-ACAB-FD028BF71823}"/>
              </a:ext>
            </a:extLst>
          </p:cNvPr>
          <p:cNvSpPr>
            <a:spLocks noGrp="1"/>
          </p:cNvSpPr>
          <p:nvPr>
            <p:ph type="title"/>
          </p:nvPr>
        </p:nvSpPr>
        <p:spPr/>
        <p:txBody>
          <a:bodyPr/>
          <a:lstStyle/>
          <a:p>
            <a:r>
              <a:rPr lang="en-US" b="1" dirty="0"/>
              <a:t>H-PL:</a:t>
            </a:r>
            <a:r>
              <a:rPr lang="en-US" dirty="0"/>
              <a:t> Difference #1: 	    &lt;        </a:t>
            </a:r>
          </a:p>
        </p:txBody>
      </p:sp>
      <p:grpSp>
        <p:nvGrpSpPr>
          <p:cNvPr id="4" name="Pairwise comparison">
            <a:extLst>
              <a:ext uri="{FF2B5EF4-FFF2-40B4-BE49-F238E27FC236}">
                <a16:creationId xmlns:a16="http://schemas.microsoft.com/office/drawing/2014/main" id="{E906954F-F0DF-AC46-A7E2-AA7FF8AC1B5D}"/>
              </a:ext>
            </a:extLst>
          </p:cNvPr>
          <p:cNvGrpSpPr/>
          <p:nvPr/>
        </p:nvGrpSpPr>
        <p:grpSpPr>
          <a:xfrm>
            <a:off x="626198" y="1187584"/>
            <a:ext cx="6820889" cy="1746301"/>
            <a:chOff x="626198" y="1187584"/>
            <a:chExt cx="6820889" cy="1746301"/>
          </a:xfrm>
        </p:grpSpPr>
        <p:cxnSp>
          <p:nvCxnSpPr>
            <p:cNvPr id="17" name="Straight Arrow Connector 16">
              <a:extLst>
                <a:ext uri="{FF2B5EF4-FFF2-40B4-BE49-F238E27FC236}">
                  <a16:creationId xmlns:a16="http://schemas.microsoft.com/office/drawing/2014/main" id="{F041E27C-F9C4-1E49-8846-ADA66A19532E}"/>
                </a:ext>
              </a:extLst>
            </p:cNvPr>
            <p:cNvCxnSpPr>
              <a:cxnSpLocks/>
              <a:stCxn id="19" idx="2"/>
            </p:cNvCxnSpPr>
            <p:nvPr/>
          </p:nvCxnSpPr>
          <p:spPr bwMode="auto">
            <a:xfrm>
              <a:off x="926830" y="1638140"/>
              <a:ext cx="779480" cy="912880"/>
            </a:xfrm>
            <a:prstGeom prst="straightConnector1">
              <a:avLst/>
            </a:prstGeom>
            <a:noFill/>
            <a:ln w="381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9C50C49F-D6D2-B045-9580-60BE0C0C8CE3}"/>
                </a:ext>
              </a:extLst>
            </p:cNvPr>
            <p:cNvCxnSpPr>
              <a:cxnSpLocks/>
              <a:stCxn id="19" idx="2"/>
            </p:cNvCxnSpPr>
            <p:nvPr/>
          </p:nvCxnSpPr>
          <p:spPr bwMode="auto">
            <a:xfrm>
              <a:off x="926830" y="1638140"/>
              <a:ext cx="1946999" cy="1295745"/>
            </a:xfrm>
            <a:prstGeom prst="straightConnector1">
              <a:avLst/>
            </a:prstGeom>
            <a:noFill/>
            <a:ln w="38100" cap="flat" cmpd="sng" algn="ctr">
              <a:solidFill>
                <a:schemeClr val="tx1"/>
              </a:solidFill>
              <a:prstDash val="solid"/>
              <a:round/>
              <a:headEnd type="none" w="med" len="med"/>
              <a:tailEnd type="triangle"/>
            </a:ln>
            <a:effectLst/>
          </p:spPr>
        </p:cxnSp>
        <p:pic>
          <p:nvPicPr>
            <p:cNvPr id="19" name="Picture 18">
              <a:extLst>
                <a:ext uri="{FF2B5EF4-FFF2-40B4-BE49-F238E27FC236}">
                  <a16:creationId xmlns:a16="http://schemas.microsoft.com/office/drawing/2014/main" id="{89D2D842-1B6E-DF46-AE56-63846B2F91D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6198" y="1187584"/>
              <a:ext cx="601264" cy="450556"/>
            </a:xfrm>
            <a:prstGeom prst="rect">
              <a:avLst/>
            </a:prstGeom>
          </p:spPr>
        </p:pic>
        <p:cxnSp>
          <p:nvCxnSpPr>
            <p:cNvPr id="22" name="Straight Arrow Connector 21">
              <a:extLst>
                <a:ext uri="{FF2B5EF4-FFF2-40B4-BE49-F238E27FC236}">
                  <a16:creationId xmlns:a16="http://schemas.microsoft.com/office/drawing/2014/main" id="{E7276426-5240-4847-B056-ACCFC0F36582}"/>
                </a:ext>
              </a:extLst>
            </p:cNvPr>
            <p:cNvCxnSpPr>
              <a:cxnSpLocks/>
              <a:stCxn id="19" idx="2"/>
            </p:cNvCxnSpPr>
            <p:nvPr/>
          </p:nvCxnSpPr>
          <p:spPr bwMode="auto">
            <a:xfrm>
              <a:off x="926830" y="1638140"/>
              <a:ext cx="2672713" cy="1234841"/>
            </a:xfrm>
            <a:prstGeom prst="straightConnector1">
              <a:avLst/>
            </a:prstGeom>
            <a:noFill/>
            <a:ln w="38100"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A3F8DF9B-FF3F-4F4C-B63B-C6446223B9DA}"/>
                </a:ext>
              </a:extLst>
            </p:cNvPr>
            <p:cNvCxnSpPr>
              <a:cxnSpLocks/>
              <a:stCxn id="19" idx="2"/>
            </p:cNvCxnSpPr>
            <p:nvPr/>
          </p:nvCxnSpPr>
          <p:spPr bwMode="auto">
            <a:xfrm>
              <a:off x="926830" y="1638140"/>
              <a:ext cx="3084331" cy="932737"/>
            </a:xfrm>
            <a:prstGeom prst="straightConnector1">
              <a:avLst/>
            </a:prstGeom>
            <a:noFill/>
            <a:ln w="38100"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4DD0C49-BA55-AC4D-AD39-38EAE7A93569}"/>
                </a:ext>
              </a:extLst>
            </p:cNvPr>
            <p:cNvCxnSpPr>
              <a:cxnSpLocks/>
              <a:stCxn id="19" idx="2"/>
            </p:cNvCxnSpPr>
            <p:nvPr/>
          </p:nvCxnSpPr>
          <p:spPr bwMode="auto">
            <a:xfrm>
              <a:off x="926830" y="1638140"/>
              <a:ext cx="4084697" cy="822468"/>
            </a:xfrm>
            <a:prstGeom prst="straightConnector1">
              <a:avLst/>
            </a:prstGeom>
            <a:noFill/>
            <a:ln w="38100" cap="flat" cmpd="sng" algn="ctr">
              <a:solidFill>
                <a:schemeClr val="tx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F35C13F1-D095-294A-9801-1EBA7005530E}"/>
                </a:ext>
              </a:extLst>
            </p:cNvPr>
            <p:cNvCxnSpPr>
              <a:cxnSpLocks/>
              <a:stCxn id="19" idx="2"/>
            </p:cNvCxnSpPr>
            <p:nvPr/>
          </p:nvCxnSpPr>
          <p:spPr bwMode="auto">
            <a:xfrm>
              <a:off x="926830" y="1638140"/>
              <a:ext cx="4931129" cy="792072"/>
            </a:xfrm>
            <a:prstGeom prst="straightConnector1">
              <a:avLst/>
            </a:prstGeom>
            <a:noFill/>
            <a:ln w="3810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0407185C-D679-6447-B528-293E50FF17EA}"/>
                </a:ext>
              </a:extLst>
            </p:cNvPr>
            <p:cNvCxnSpPr>
              <a:cxnSpLocks/>
              <a:stCxn id="19" idx="2"/>
            </p:cNvCxnSpPr>
            <p:nvPr/>
          </p:nvCxnSpPr>
          <p:spPr bwMode="auto">
            <a:xfrm>
              <a:off x="926830" y="1638140"/>
              <a:ext cx="5923913" cy="719116"/>
            </a:xfrm>
            <a:prstGeom prst="straightConnector1">
              <a:avLst/>
            </a:prstGeom>
            <a:no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2DD6595-7C01-304F-B7E1-A65B52BA2E3D}"/>
                </a:ext>
              </a:extLst>
            </p:cNvPr>
            <p:cNvCxnSpPr>
              <a:cxnSpLocks/>
              <a:stCxn id="19" idx="2"/>
            </p:cNvCxnSpPr>
            <p:nvPr/>
          </p:nvCxnSpPr>
          <p:spPr bwMode="auto">
            <a:xfrm>
              <a:off x="926830" y="1638140"/>
              <a:ext cx="6520257" cy="560409"/>
            </a:xfrm>
            <a:prstGeom prst="straightConnector1">
              <a:avLst/>
            </a:prstGeom>
            <a:noFill/>
            <a:ln w="38100" cap="flat" cmpd="sng" algn="ctr">
              <a:solidFill>
                <a:schemeClr val="tx1"/>
              </a:solidFill>
              <a:prstDash val="solid"/>
              <a:round/>
              <a:headEnd type="none" w="med" len="med"/>
              <a:tailEnd type="triangle"/>
            </a:ln>
            <a:effectLst/>
          </p:spPr>
        </p:cxnSp>
      </p:grpSp>
      <p:grpSp>
        <p:nvGrpSpPr>
          <p:cNvPr id="14" name="Outliers">
            <a:extLst>
              <a:ext uri="{FF2B5EF4-FFF2-40B4-BE49-F238E27FC236}">
                <a16:creationId xmlns:a16="http://schemas.microsoft.com/office/drawing/2014/main" id="{7D67AC72-F964-4540-8684-68C78C479297}"/>
              </a:ext>
            </a:extLst>
          </p:cNvPr>
          <p:cNvGrpSpPr/>
          <p:nvPr/>
        </p:nvGrpSpPr>
        <p:grpSpPr>
          <a:xfrm>
            <a:off x="6042237" y="3238794"/>
            <a:ext cx="1714268" cy="2918831"/>
            <a:chOff x="6042237" y="3238794"/>
            <a:chExt cx="1714268" cy="2918831"/>
          </a:xfrm>
        </p:grpSpPr>
        <p:sp>
          <p:nvSpPr>
            <p:cNvPr id="43" name="Rectangle 42">
              <a:extLst>
                <a:ext uri="{FF2B5EF4-FFF2-40B4-BE49-F238E27FC236}">
                  <a16:creationId xmlns:a16="http://schemas.microsoft.com/office/drawing/2014/main" id="{39CDA2A0-3C18-E744-A6A4-97003B554AE0}"/>
                </a:ext>
              </a:extLst>
            </p:cNvPr>
            <p:cNvSpPr/>
            <p:nvPr/>
          </p:nvSpPr>
          <p:spPr bwMode="auto">
            <a:xfrm>
              <a:off x="6487887" y="3238794"/>
              <a:ext cx="856342" cy="2237846"/>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24" name="Elbow Connector 23">
              <a:extLst>
                <a:ext uri="{FF2B5EF4-FFF2-40B4-BE49-F238E27FC236}">
                  <a16:creationId xmlns:a16="http://schemas.microsoft.com/office/drawing/2014/main" id="{060924E2-1058-E044-866D-D72DAADF9AA4}"/>
                </a:ext>
              </a:extLst>
            </p:cNvPr>
            <p:cNvCxnSpPr/>
            <p:nvPr/>
          </p:nvCxnSpPr>
          <p:spPr bwMode="auto">
            <a:xfrm rot="5400000">
              <a:off x="6486276" y="5707236"/>
              <a:ext cx="6223" cy="894301"/>
            </a:xfrm>
            <a:prstGeom prst="bentConnector3">
              <a:avLst>
                <a:gd name="adj1" fmla="val 3773469"/>
              </a:avLst>
            </a:prstGeom>
            <a:noFill/>
            <a:ln w="38100" cap="flat" cmpd="sng" algn="ctr">
              <a:solidFill>
                <a:schemeClr val="tx1"/>
              </a:solidFill>
              <a:prstDash val="solid"/>
              <a:round/>
              <a:headEnd type="none" w="med" len="med"/>
              <a:tailEnd type="triangle"/>
            </a:ln>
            <a:effectLst/>
          </p:spPr>
        </p:cxnSp>
        <p:cxnSp>
          <p:nvCxnSpPr>
            <p:cNvPr id="26" name="Elbow Connector 25">
              <a:extLst>
                <a:ext uri="{FF2B5EF4-FFF2-40B4-BE49-F238E27FC236}">
                  <a16:creationId xmlns:a16="http://schemas.microsoft.com/office/drawing/2014/main" id="{4FC0C40B-94FC-F943-8B36-EB63CA51EB7B}"/>
                </a:ext>
              </a:extLst>
            </p:cNvPr>
            <p:cNvCxnSpPr>
              <a:cxnSpLocks/>
            </p:cNvCxnSpPr>
            <p:nvPr/>
          </p:nvCxnSpPr>
          <p:spPr bwMode="auto">
            <a:xfrm rot="16200000" flipH="1">
              <a:off x="7343346" y="5744465"/>
              <a:ext cx="12700" cy="813619"/>
            </a:xfrm>
            <a:prstGeom prst="bentConnector3">
              <a:avLst>
                <a:gd name="adj1" fmla="val 1800000"/>
              </a:avLst>
            </a:prstGeom>
            <a:noFill/>
            <a:ln w="38100" cap="flat" cmpd="sng" algn="ctr">
              <a:solidFill>
                <a:schemeClr val="tx1"/>
              </a:solidFill>
              <a:prstDash val="solid"/>
              <a:round/>
              <a:headEnd type="none" w="med" len="med"/>
              <a:tailEnd type="triangle"/>
            </a:ln>
            <a:effectLst/>
          </p:spPr>
        </p:cxnSp>
      </p:grpSp>
      <p:pic>
        <p:nvPicPr>
          <p:cNvPr id="27" name="Picture 26">
            <a:extLst>
              <a:ext uri="{FF2B5EF4-FFF2-40B4-BE49-F238E27FC236}">
                <a16:creationId xmlns:a16="http://schemas.microsoft.com/office/drawing/2014/main" id="{FB15E825-D09A-F749-B9EB-59AB2D85F3AB}"/>
              </a:ext>
            </a:extLst>
          </p:cNvPr>
          <p:cNvPicPr>
            <a:picLocks noChangeAspect="1"/>
          </p:cNvPicPr>
          <p:nvPr/>
        </p:nvPicPr>
        <p:blipFill rotWithShape="1">
          <a:blip r:embed="rId6" cstate="screen">
            <a:extLst>
              <a:ext uri="{BEBA8EAE-BF5A-486C-A8C5-ECC9F3942E4B}">
                <a14:imgProps xmlns:a14="http://schemas.microsoft.com/office/drawing/2010/main">
                  <a14:imgLayer r:embed="rId14">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3751724" y="215944"/>
            <a:ext cx="518874" cy="504201"/>
          </a:xfrm>
          <a:prstGeom prst="rect">
            <a:avLst/>
          </a:prstGeom>
        </p:spPr>
      </p:pic>
      <p:pic>
        <p:nvPicPr>
          <p:cNvPr id="29" name="Picture 28">
            <a:extLst>
              <a:ext uri="{FF2B5EF4-FFF2-40B4-BE49-F238E27FC236}">
                <a16:creationId xmlns:a16="http://schemas.microsoft.com/office/drawing/2014/main" id="{69815025-F45D-504A-9FCC-3AD834AAA1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93535" y="209763"/>
            <a:ext cx="501229" cy="501229"/>
          </a:xfrm>
          <a:prstGeom prst="rect">
            <a:avLst/>
          </a:prstGeom>
        </p:spPr>
      </p:pic>
      <p:pic>
        <p:nvPicPr>
          <p:cNvPr id="30" name="Picture 29">
            <a:extLst>
              <a:ext uri="{FF2B5EF4-FFF2-40B4-BE49-F238E27FC236}">
                <a16:creationId xmlns:a16="http://schemas.microsoft.com/office/drawing/2014/main" id="{0DEAD59D-EFE8-E647-A31E-D0D3639223F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42716" y="218914"/>
            <a:ext cx="368553" cy="501231"/>
          </a:xfrm>
          <a:prstGeom prst="rect">
            <a:avLst/>
          </a:prstGeom>
        </p:spPr>
      </p:pic>
      <p:sp>
        <p:nvSpPr>
          <p:cNvPr id="32" name="TextBox 31">
            <a:extLst>
              <a:ext uri="{FF2B5EF4-FFF2-40B4-BE49-F238E27FC236}">
                <a16:creationId xmlns:a16="http://schemas.microsoft.com/office/drawing/2014/main" id="{DE47EF8D-A64F-D841-9DAF-3DFA29302E05}"/>
              </a:ext>
            </a:extLst>
          </p:cNvPr>
          <p:cNvSpPr txBox="1"/>
          <p:nvPr/>
        </p:nvSpPr>
        <p:spPr>
          <a:xfrm rot="19421793">
            <a:off x="51948" y="2803157"/>
            <a:ext cx="1319785" cy="496098"/>
          </a:xfrm>
          <a:prstGeom prst="rect">
            <a:avLst/>
          </a:prstGeom>
          <a:noFill/>
        </p:spPr>
        <p:txBody>
          <a:bodyPr wrap="none" rtlCol="0">
            <a:spAutoFit/>
          </a:bodyPr>
          <a:lstStyle/>
          <a:p>
            <a:r>
              <a:rPr lang="en-US" sz="3200" dirty="0">
                <a:latin typeface="Calibri" panose="020F0502020204030204" pitchFamily="34" charset="0"/>
              </a:rPr>
              <a:t>Length</a:t>
            </a:r>
          </a:p>
        </p:txBody>
      </p:sp>
    </p:spTree>
    <p:extLst>
      <p:ext uri="{BB962C8B-B14F-4D97-AF65-F5344CB8AC3E}">
        <p14:creationId xmlns:p14="http://schemas.microsoft.com/office/powerpoint/2010/main" val="1607798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a:xfrm>
            <a:off x="685800" y="1380875"/>
            <a:ext cx="7772400" cy="1362075"/>
          </a:xfrm>
        </p:spPr>
        <p:txBody>
          <a:bodyPr anchor="ctr"/>
          <a:lstStyle/>
          <a:p>
            <a:pPr>
              <a:lnSpc>
                <a:spcPct val="150000"/>
              </a:lnSpc>
            </a:pPr>
            <a:r>
              <a:rPr lang="en-US" sz="6000" dirty="0"/>
              <a:t>Implications</a:t>
            </a:r>
            <a:endParaRPr lang="en-US" sz="4400" dirty="0"/>
          </a:p>
        </p:txBody>
      </p:sp>
      <p:pic>
        <p:nvPicPr>
          <p:cNvPr id="9" name="Picture 8">
            <a:extLst>
              <a:ext uri="{FF2B5EF4-FFF2-40B4-BE49-F238E27FC236}">
                <a16:creationId xmlns:a16="http://schemas.microsoft.com/office/drawing/2014/main" id="{BC8257C1-E6A5-4E4C-904F-BB22311A94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2021" y="4149763"/>
            <a:ext cx="955382" cy="942643"/>
          </a:xfrm>
          <a:prstGeom prst="rect">
            <a:avLst/>
          </a:prstGeom>
        </p:spPr>
      </p:pic>
      <p:pic>
        <p:nvPicPr>
          <p:cNvPr id="10" name="Picture 9" descr="Image result for locomotive cartoon">
            <a:extLst>
              <a:ext uri="{FF2B5EF4-FFF2-40B4-BE49-F238E27FC236}">
                <a16:creationId xmlns:a16="http://schemas.microsoft.com/office/drawing/2014/main" id="{0BF045E4-24D8-A44F-80CE-FF8D90862806}"/>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6285583" y="3908594"/>
            <a:ext cx="1454088" cy="15685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87F9BE1-0F95-0F4D-A04C-894A5F0DF8D1}"/>
              </a:ext>
            </a:extLst>
          </p:cNvPr>
          <p:cNvGrpSpPr/>
          <p:nvPr/>
        </p:nvGrpSpPr>
        <p:grpSpPr>
          <a:xfrm>
            <a:off x="1810821" y="3296563"/>
            <a:ext cx="1393005" cy="2792592"/>
            <a:chOff x="6767340" y="2325761"/>
            <a:chExt cx="1393005" cy="2792592"/>
          </a:xfrm>
        </p:grpSpPr>
        <p:pic>
          <p:nvPicPr>
            <p:cNvPr id="8" name="Picture 7">
              <a:extLst>
                <a:ext uri="{FF2B5EF4-FFF2-40B4-BE49-F238E27FC236}">
                  <a16:creationId xmlns:a16="http://schemas.microsoft.com/office/drawing/2014/main" id="{285B47E9-6FD6-1C48-BEF9-52C43BA442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67340" y="3178961"/>
              <a:ext cx="1393005" cy="1939392"/>
            </a:xfrm>
            <a:prstGeom prst="rect">
              <a:avLst/>
            </a:prstGeom>
          </p:spPr>
        </p:pic>
        <p:pic>
          <p:nvPicPr>
            <p:cNvPr id="11" name="Picture 10">
              <a:extLst>
                <a:ext uri="{FF2B5EF4-FFF2-40B4-BE49-F238E27FC236}">
                  <a16:creationId xmlns:a16="http://schemas.microsoft.com/office/drawing/2014/main" id="{6B8BFA41-02A7-5049-941B-F68B774224D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10000" r="90000">
                          <a14:foregroundMark x1="19130" y1="22303" x2="19047" y2="22395"/>
                          <a14:foregroundMark x1="22222" y1="18857" x2="21958" y2="19151"/>
                          <a14:foregroundMark x1="65688" y1="66340" x2="33333" y2="74286"/>
                          <a14:foregroundMark x1="68453" y1="73253" x2="49573" y2="81143"/>
                          <a14:backgroundMark x1="19658" y1="18286" x2="19658" y2="18286"/>
                          <a14:backgroundMark x1="17094" y1="20571" x2="17094" y2="20571"/>
                          <a14:backgroundMark x1="16239" y1="22857" x2="12821" y2="28000"/>
                          <a14:backgroundMark x1="20513" y1="18286" x2="16239" y2="20571"/>
                          <a14:backgroundMark x1="17949" y1="21714" x2="14530" y2="23429"/>
                          <a14:backgroundMark x1="76923" y1="62857" x2="83761" y2="72000"/>
                        </a14:backgroundRemoval>
                      </a14:imgEffect>
                    </a14:imgLayer>
                  </a14:imgProps>
                </a:ext>
                <a:ext uri="{28A0092B-C50C-407E-A947-70E740481C1C}">
                  <a14:useLocalDpi xmlns:a14="http://schemas.microsoft.com/office/drawing/2010/main"/>
                </a:ext>
              </a:extLst>
            </a:blip>
            <a:srcRect/>
            <a:stretch/>
          </p:blipFill>
          <p:spPr>
            <a:xfrm>
              <a:off x="7076977" y="2325761"/>
              <a:ext cx="737961" cy="1103239"/>
            </a:xfrm>
            <a:prstGeom prst="rect">
              <a:avLst/>
            </a:prstGeom>
          </p:spPr>
        </p:pic>
      </p:grpSp>
    </p:spTree>
    <p:extLst>
      <p:ext uri="{BB962C8B-B14F-4D97-AF65-F5344CB8AC3E}">
        <p14:creationId xmlns:p14="http://schemas.microsoft.com/office/powerpoint/2010/main" val="38386652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98F1BC-7715-BD44-82E7-94F1CBDC728C}"/>
              </a:ext>
            </a:extLst>
          </p:cNvPr>
          <p:cNvPicPr>
            <a:picLocks noChangeAspect="1"/>
          </p:cNvPicPr>
          <p:nvPr/>
        </p:nvPicPr>
        <p:blipFill>
          <a:blip r:embed="rId3"/>
          <a:stretch>
            <a:fillRect/>
          </a:stretch>
        </p:blipFill>
        <p:spPr>
          <a:xfrm>
            <a:off x="7393791" y="1387277"/>
            <a:ext cx="1460500" cy="1384300"/>
          </a:xfrm>
          <a:prstGeom prst="rect">
            <a:avLst/>
          </a:prstGeom>
        </p:spPr>
      </p:pic>
      <p:pic>
        <p:nvPicPr>
          <p:cNvPr id="6" name="Picture 5">
            <a:extLst>
              <a:ext uri="{FF2B5EF4-FFF2-40B4-BE49-F238E27FC236}">
                <a16:creationId xmlns:a16="http://schemas.microsoft.com/office/drawing/2014/main" id="{C53EF484-5D6A-F142-82FD-51CD90B399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201" y="211838"/>
            <a:ext cx="1442319" cy="1423087"/>
          </a:xfrm>
          <a:prstGeom prst="rect">
            <a:avLst/>
          </a:prstGeom>
        </p:spPr>
      </p:pic>
      <p:grpSp>
        <p:nvGrpSpPr>
          <p:cNvPr id="9" name="Group 8">
            <a:extLst>
              <a:ext uri="{FF2B5EF4-FFF2-40B4-BE49-F238E27FC236}">
                <a16:creationId xmlns:a16="http://schemas.microsoft.com/office/drawing/2014/main" id="{2A4CD7F3-150B-9344-86FB-EB24EEF888E3}"/>
              </a:ext>
            </a:extLst>
          </p:cNvPr>
          <p:cNvGrpSpPr/>
          <p:nvPr/>
        </p:nvGrpSpPr>
        <p:grpSpPr>
          <a:xfrm>
            <a:off x="2293801" y="82637"/>
            <a:ext cx="4908188" cy="1634225"/>
            <a:chOff x="2949453" y="1286359"/>
            <a:chExt cx="4908188" cy="1634225"/>
          </a:xfrm>
        </p:grpSpPr>
        <p:sp>
          <p:nvSpPr>
            <p:cNvPr id="7" name="Oval Callout 6">
              <a:extLst>
                <a:ext uri="{FF2B5EF4-FFF2-40B4-BE49-F238E27FC236}">
                  <a16:creationId xmlns:a16="http://schemas.microsoft.com/office/drawing/2014/main" id="{DD7D2FF2-2A08-7A49-BE12-1119ADAA47FC}"/>
                </a:ext>
              </a:extLst>
            </p:cNvPr>
            <p:cNvSpPr/>
            <p:nvPr/>
          </p:nvSpPr>
          <p:spPr bwMode="auto">
            <a:xfrm>
              <a:off x="2949453" y="1286359"/>
              <a:ext cx="4908188" cy="1634225"/>
            </a:xfrm>
            <a:prstGeom prst="wedgeEllipseCallout">
              <a:avLst>
                <a:gd name="adj1" fmla="val 67281"/>
                <a:gd name="adj2" fmla="val 3997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 name="TextBox 7">
              <a:extLst>
                <a:ext uri="{FF2B5EF4-FFF2-40B4-BE49-F238E27FC236}">
                  <a16:creationId xmlns:a16="http://schemas.microsoft.com/office/drawing/2014/main" id="{70A0D5C7-5A7C-A94E-921A-67000FE293C0}"/>
                </a:ext>
              </a:extLst>
            </p:cNvPr>
            <p:cNvSpPr txBox="1"/>
            <p:nvPr/>
          </p:nvSpPr>
          <p:spPr>
            <a:xfrm>
              <a:off x="3428455" y="1660565"/>
              <a:ext cx="3950184" cy="988540"/>
            </a:xfrm>
            <a:prstGeom prst="rect">
              <a:avLst/>
            </a:prstGeom>
            <a:noFill/>
          </p:spPr>
          <p:txBody>
            <a:bodyPr wrap="square" rtlCol="0">
              <a:spAutoFit/>
            </a:bodyPr>
            <a:lstStyle/>
            <a:p>
              <a:pPr algn="ctr"/>
              <a:r>
                <a:rPr lang="en-US" sz="3200" dirty="0">
                  <a:latin typeface="Calibri" panose="020F0502020204030204" pitchFamily="34" charset="0"/>
                </a:rPr>
                <a:t>Re-use candidates are</a:t>
              </a:r>
            </a:p>
            <a:p>
              <a:pPr algn="ctr"/>
              <a:r>
                <a:rPr lang="en-US" sz="3200" dirty="0">
                  <a:latin typeface="Calibri" panose="020F0502020204030204" pitchFamily="34" charset="0"/>
                </a:rPr>
                <a:t>hard to find</a:t>
              </a:r>
            </a:p>
          </p:txBody>
        </p:sp>
      </p:grpSp>
      <p:grpSp>
        <p:nvGrpSpPr>
          <p:cNvPr id="15" name="Group 14">
            <a:extLst>
              <a:ext uri="{FF2B5EF4-FFF2-40B4-BE49-F238E27FC236}">
                <a16:creationId xmlns:a16="http://schemas.microsoft.com/office/drawing/2014/main" id="{7ECB979A-455B-1E4F-808E-3122D074F7A4}"/>
              </a:ext>
            </a:extLst>
          </p:cNvPr>
          <p:cNvGrpSpPr/>
          <p:nvPr/>
        </p:nvGrpSpPr>
        <p:grpSpPr>
          <a:xfrm>
            <a:off x="650029" y="1843899"/>
            <a:ext cx="1393005" cy="2792592"/>
            <a:chOff x="6767340" y="2325761"/>
            <a:chExt cx="1393005" cy="2792592"/>
          </a:xfrm>
        </p:grpSpPr>
        <p:pic>
          <p:nvPicPr>
            <p:cNvPr id="10" name="Picture 9">
              <a:extLst>
                <a:ext uri="{FF2B5EF4-FFF2-40B4-BE49-F238E27FC236}">
                  <a16:creationId xmlns:a16="http://schemas.microsoft.com/office/drawing/2014/main" id="{E11C656C-EE6C-C749-801E-D271B58858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67340" y="3178961"/>
              <a:ext cx="1393005" cy="1939392"/>
            </a:xfrm>
            <a:prstGeom prst="rect">
              <a:avLst/>
            </a:prstGeom>
          </p:spPr>
        </p:pic>
        <p:pic>
          <p:nvPicPr>
            <p:cNvPr id="11" name="Picture 10">
              <a:extLst>
                <a:ext uri="{FF2B5EF4-FFF2-40B4-BE49-F238E27FC236}">
                  <a16:creationId xmlns:a16="http://schemas.microsoft.com/office/drawing/2014/main" id="{F3A85ED2-ADB1-9C49-9FA0-7C6148CFF81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0000" b="90000" l="10000" r="90000">
                          <a14:foregroundMark x1="19130" y1="22303" x2="19047" y2="22395"/>
                          <a14:foregroundMark x1="22222" y1="18857" x2="21958" y2="19151"/>
                          <a14:foregroundMark x1="65688" y1="66340" x2="33333" y2="74286"/>
                          <a14:foregroundMark x1="68453" y1="73253" x2="49573" y2="81143"/>
                          <a14:backgroundMark x1="19658" y1="18286" x2="19658" y2="18286"/>
                          <a14:backgroundMark x1="17094" y1="20571" x2="17094" y2="20571"/>
                          <a14:backgroundMark x1="16239" y1="22857" x2="12821" y2="28000"/>
                          <a14:backgroundMark x1="20513" y1="18286" x2="16239" y2="20571"/>
                          <a14:backgroundMark x1="17949" y1="21714" x2="14530" y2="23429"/>
                          <a14:backgroundMark x1="76923" y1="62857" x2="83761" y2="72000"/>
                        </a14:backgroundRemoval>
                      </a14:imgEffect>
                    </a14:imgLayer>
                  </a14:imgProps>
                </a:ext>
                <a:ext uri="{28A0092B-C50C-407E-A947-70E740481C1C}">
                  <a14:useLocalDpi xmlns:a14="http://schemas.microsoft.com/office/drawing/2010/main"/>
                </a:ext>
              </a:extLst>
            </a:blip>
            <a:srcRect/>
            <a:stretch/>
          </p:blipFill>
          <p:spPr>
            <a:xfrm>
              <a:off x="7076977" y="2325761"/>
              <a:ext cx="737961" cy="1103239"/>
            </a:xfrm>
            <a:prstGeom prst="rect">
              <a:avLst/>
            </a:prstGeom>
          </p:spPr>
        </p:pic>
      </p:grpSp>
      <p:grpSp>
        <p:nvGrpSpPr>
          <p:cNvPr id="28" name="Group 27">
            <a:extLst>
              <a:ext uri="{FF2B5EF4-FFF2-40B4-BE49-F238E27FC236}">
                <a16:creationId xmlns:a16="http://schemas.microsoft.com/office/drawing/2014/main" id="{333791A1-611D-3843-AE22-B73C288A8B6F}"/>
              </a:ext>
            </a:extLst>
          </p:cNvPr>
          <p:cNvGrpSpPr/>
          <p:nvPr/>
        </p:nvGrpSpPr>
        <p:grpSpPr>
          <a:xfrm>
            <a:off x="3522663" y="1880685"/>
            <a:ext cx="3679326" cy="965611"/>
            <a:chOff x="3649640" y="2398905"/>
            <a:chExt cx="3679326" cy="965611"/>
          </a:xfrm>
        </p:grpSpPr>
        <p:sp>
          <p:nvSpPr>
            <p:cNvPr id="13" name="Oval Callout 12">
              <a:extLst>
                <a:ext uri="{FF2B5EF4-FFF2-40B4-BE49-F238E27FC236}">
                  <a16:creationId xmlns:a16="http://schemas.microsoft.com/office/drawing/2014/main" id="{49ADA22F-C60A-7846-BD3F-5A2FD9EF3BD0}"/>
                </a:ext>
              </a:extLst>
            </p:cNvPr>
            <p:cNvSpPr/>
            <p:nvPr/>
          </p:nvSpPr>
          <p:spPr bwMode="auto">
            <a:xfrm>
              <a:off x="3649640" y="2398905"/>
              <a:ext cx="3679326" cy="965611"/>
            </a:xfrm>
            <a:prstGeom prst="wedgeEllipseCallout">
              <a:avLst>
                <a:gd name="adj1" fmla="val -100746"/>
                <a:gd name="adj2" fmla="val 57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16" name="Picture 15">
              <a:extLst>
                <a:ext uri="{FF2B5EF4-FFF2-40B4-BE49-F238E27FC236}">
                  <a16:creationId xmlns:a16="http://schemas.microsoft.com/office/drawing/2014/main" id="{8E4B8247-E8FD-AF41-A57E-E56BFB3AD5E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11153" y="2615803"/>
              <a:ext cx="2826891" cy="531813"/>
            </a:xfrm>
            <a:prstGeom prst="rect">
              <a:avLst/>
            </a:prstGeom>
          </p:spPr>
        </p:pic>
      </p:grpSp>
      <p:pic>
        <p:nvPicPr>
          <p:cNvPr id="17" name="Picture 16">
            <a:extLst>
              <a:ext uri="{FF2B5EF4-FFF2-40B4-BE49-F238E27FC236}">
                <a16:creationId xmlns:a16="http://schemas.microsoft.com/office/drawing/2014/main" id="{15646D87-2B1B-2240-8ECC-53B20AB599F9}"/>
              </a:ext>
            </a:extLst>
          </p:cNvPr>
          <p:cNvPicPr>
            <a:picLocks noChangeAspect="1"/>
          </p:cNvPicPr>
          <p:nvPr/>
        </p:nvPicPr>
        <p:blipFill>
          <a:blip r:embed="rId3"/>
          <a:stretch>
            <a:fillRect/>
          </a:stretch>
        </p:blipFill>
        <p:spPr>
          <a:xfrm>
            <a:off x="7393791" y="4172278"/>
            <a:ext cx="1460500" cy="1384300"/>
          </a:xfrm>
          <a:prstGeom prst="rect">
            <a:avLst/>
          </a:prstGeom>
        </p:spPr>
      </p:pic>
      <p:grpSp>
        <p:nvGrpSpPr>
          <p:cNvPr id="18" name="Group 17">
            <a:extLst>
              <a:ext uri="{FF2B5EF4-FFF2-40B4-BE49-F238E27FC236}">
                <a16:creationId xmlns:a16="http://schemas.microsoft.com/office/drawing/2014/main" id="{F6CA9CCA-2272-EA48-96F9-405D2BD45C85}"/>
              </a:ext>
            </a:extLst>
          </p:cNvPr>
          <p:cNvGrpSpPr/>
          <p:nvPr/>
        </p:nvGrpSpPr>
        <p:grpSpPr>
          <a:xfrm>
            <a:off x="4407855" y="2947138"/>
            <a:ext cx="2602159" cy="1634225"/>
            <a:chOff x="2949453" y="1286359"/>
            <a:chExt cx="4908188" cy="1634225"/>
          </a:xfrm>
        </p:grpSpPr>
        <p:sp>
          <p:nvSpPr>
            <p:cNvPr id="19" name="Oval Callout 18">
              <a:extLst>
                <a:ext uri="{FF2B5EF4-FFF2-40B4-BE49-F238E27FC236}">
                  <a16:creationId xmlns:a16="http://schemas.microsoft.com/office/drawing/2014/main" id="{B6F90376-E72D-7E48-AC8F-16B8CB5ECE2C}"/>
                </a:ext>
              </a:extLst>
            </p:cNvPr>
            <p:cNvSpPr/>
            <p:nvPr/>
          </p:nvSpPr>
          <p:spPr bwMode="auto">
            <a:xfrm>
              <a:off x="2949453" y="1286359"/>
              <a:ext cx="4908188" cy="1634225"/>
            </a:xfrm>
            <a:prstGeom prst="wedgeEllipseCallout">
              <a:avLst>
                <a:gd name="adj1" fmla="val 91638"/>
                <a:gd name="adj2" fmla="val 2456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a:extLst>
                <a:ext uri="{FF2B5EF4-FFF2-40B4-BE49-F238E27FC236}">
                  <a16:creationId xmlns:a16="http://schemas.microsoft.com/office/drawing/2014/main" id="{83A92C2F-676F-B141-B959-F3D74FDEC90B}"/>
                </a:ext>
              </a:extLst>
            </p:cNvPr>
            <p:cNvSpPr txBox="1"/>
            <p:nvPr/>
          </p:nvSpPr>
          <p:spPr>
            <a:xfrm>
              <a:off x="3428453" y="1463712"/>
              <a:ext cx="3950184" cy="1382494"/>
            </a:xfrm>
            <a:prstGeom prst="rect">
              <a:avLst/>
            </a:prstGeom>
            <a:noFill/>
          </p:spPr>
          <p:txBody>
            <a:bodyPr wrap="square" rtlCol="0">
              <a:spAutoFit/>
            </a:bodyPr>
            <a:lstStyle/>
            <a:p>
              <a:pPr algn="ctr"/>
              <a:r>
                <a:rPr lang="en-US" sz="3200" dirty="0">
                  <a:latin typeface="Calibri" panose="020F0502020204030204" pitchFamily="34" charset="0"/>
                </a:rPr>
                <a:t>Generating inputs</a:t>
              </a:r>
            </a:p>
            <a:p>
              <a:pPr algn="ctr"/>
              <a:r>
                <a:rPr lang="en-US" sz="3200" dirty="0">
                  <a:latin typeface="Calibri" panose="020F0502020204030204" pitchFamily="34" charset="0"/>
                </a:rPr>
                <a:t>is hard</a:t>
              </a:r>
            </a:p>
          </p:txBody>
        </p:sp>
      </p:grpSp>
      <p:grpSp>
        <p:nvGrpSpPr>
          <p:cNvPr id="29" name="Group 28">
            <a:extLst>
              <a:ext uri="{FF2B5EF4-FFF2-40B4-BE49-F238E27FC236}">
                <a16:creationId xmlns:a16="http://schemas.microsoft.com/office/drawing/2014/main" id="{5D1846C6-E6FA-F041-B635-E1AFF1592621}"/>
              </a:ext>
            </a:extLst>
          </p:cNvPr>
          <p:cNvGrpSpPr/>
          <p:nvPr/>
        </p:nvGrpSpPr>
        <p:grpSpPr>
          <a:xfrm>
            <a:off x="1474416" y="5102025"/>
            <a:ext cx="4502584" cy="1193279"/>
            <a:chOff x="3929997" y="4913053"/>
            <a:chExt cx="4009017" cy="1193279"/>
          </a:xfrm>
        </p:grpSpPr>
        <p:sp>
          <p:nvSpPr>
            <p:cNvPr id="25" name="Oval Callout 24">
              <a:extLst>
                <a:ext uri="{FF2B5EF4-FFF2-40B4-BE49-F238E27FC236}">
                  <a16:creationId xmlns:a16="http://schemas.microsoft.com/office/drawing/2014/main" id="{08A23E49-F4D3-DD47-BAF7-1FA36C5A5FFC}"/>
                </a:ext>
              </a:extLst>
            </p:cNvPr>
            <p:cNvSpPr/>
            <p:nvPr/>
          </p:nvSpPr>
          <p:spPr bwMode="auto">
            <a:xfrm>
              <a:off x="3929997" y="4913053"/>
              <a:ext cx="4009017" cy="1193279"/>
            </a:xfrm>
            <a:prstGeom prst="wedgeEllipseCallout">
              <a:avLst>
                <a:gd name="adj1" fmla="val -45109"/>
                <a:gd name="adj2" fmla="val -26723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E22C1E79-CCE3-5642-B067-25F7A10F1361}"/>
                </a:ext>
              </a:extLst>
            </p:cNvPr>
            <p:cNvSpPr txBox="1"/>
            <p:nvPr/>
          </p:nvSpPr>
          <p:spPr>
            <a:xfrm>
              <a:off x="4443017" y="5165965"/>
              <a:ext cx="2987876" cy="876522"/>
            </a:xfrm>
            <a:prstGeom prst="rect">
              <a:avLst/>
            </a:prstGeom>
            <a:noFill/>
          </p:spPr>
          <p:txBody>
            <a:bodyPr wrap="none" rtlCol="0">
              <a:spAutoFit/>
            </a:bodyPr>
            <a:lstStyle/>
            <a:p>
              <a:pPr algn="ctr"/>
              <a:r>
                <a:rPr lang="en-US" sz="2800" dirty="0">
                  <a:latin typeface="Calibri" panose="020F0502020204030204" pitchFamily="34" charset="0"/>
                </a:rPr>
                <a:t>Automatic generation</a:t>
              </a:r>
            </a:p>
            <a:p>
              <a:pPr algn="ctr"/>
              <a:r>
                <a:rPr lang="en-US" sz="2800" dirty="0">
                  <a:latin typeface="Calibri" panose="020F0502020204030204" pitchFamily="34" charset="0"/>
                </a:rPr>
                <a:t>is feasible</a:t>
              </a:r>
            </a:p>
          </p:txBody>
        </p:sp>
      </p:grpSp>
    </p:spTree>
    <p:extLst>
      <p:ext uri="{BB962C8B-B14F-4D97-AF65-F5344CB8AC3E}">
        <p14:creationId xmlns:p14="http://schemas.microsoft.com/office/powerpoint/2010/main" val="1272521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What do real regexes look like?">
            <a:extLst>
              <a:ext uri="{FF2B5EF4-FFF2-40B4-BE49-F238E27FC236}">
                <a16:creationId xmlns:a16="http://schemas.microsoft.com/office/drawing/2014/main" id="{69203544-3FB7-E448-81B7-66DC8B13C8E7}"/>
              </a:ext>
            </a:extLst>
          </p:cNvPr>
          <p:cNvGrpSpPr/>
          <p:nvPr/>
        </p:nvGrpSpPr>
        <p:grpSpPr>
          <a:xfrm>
            <a:off x="4122295" y="3531630"/>
            <a:ext cx="4561897" cy="2346492"/>
            <a:chOff x="4122295" y="3531630"/>
            <a:chExt cx="4561897" cy="2346492"/>
          </a:xfrm>
        </p:grpSpPr>
        <p:sp>
          <p:nvSpPr>
            <p:cNvPr id="26" name="Oval Callout 25">
              <a:extLst>
                <a:ext uri="{FF2B5EF4-FFF2-40B4-BE49-F238E27FC236}">
                  <a16:creationId xmlns:a16="http://schemas.microsoft.com/office/drawing/2014/main" id="{148A9A7E-2DC3-DD49-98A5-493AA574B680}"/>
                </a:ext>
              </a:extLst>
            </p:cNvPr>
            <p:cNvSpPr/>
            <p:nvPr/>
          </p:nvSpPr>
          <p:spPr bwMode="auto">
            <a:xfrm>
              <a:off x="4122295" y="3655668"/>
              <a:ext cx="4077325" cy="2222454"/>
            </a:xfrm>
            <a:prstGeom prst="wedgeEllipseCallout">
              <a:avLst>
                <a:gd name="adj1" fmla="val -91794"/>
                <a:gd name="adj2" fmla="val -5043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8" name="TextBox 27">
              <a:extLst>
                <a:ext uri="{FF2B5EF4-FFF2-40B4-BE49-F238E27FC236}">
                  <a16:creationId xmlns:a16="http://schemas.microsoft.com/office/drawing/2014/main" id="{21F9EB5F-45DB-1C4D-8A17-C70D2727A4FB}"/>
                </a:ext>
              </a:extLst>
            </p:cNvPr>
            <p:cNvSpPr txBox="1"/>
            <p:nvPr/>
          </p:nvSpPr>
          <p:spPr>
            <a:xfrm>
              <a:off x="4339765" y="3993647"/>
              <a:ext cx="3716979" cy="1828193"/>
            </a:xfrm>
            <a:prstGeom prst="rect">
              <a:avLst/>
            </a:prstGeom>
            <a:noFill/>
          </p:spPr>
          <p:txBody>
            <a:bodyPr wrap="none" rtlCol="0">
              <a:spAutoFit/>
            </a:bodyPr>
            <a:lstStyle/>
            <a:p>
              <a:pPr algn="ctr"/>
              <a:r>
                <a:rPr lang="en-US" sz="4000" i="1" dirty="0">
                  <a:latin typeface="Calibri" panose="020F0502020204030204" pitchFamily="34" charset="0"/>
                </a:rPr>
                <a:t>What do real</a:t>
              </a:r>
            </a:p>
            <a:p>
              <a:pPr algn="ctr"/>
              <a:r>
                <a:rPr lang="en-US" sz="4000" i="1" dirty="0">
                  <a:latin typeface="Calibri" panose="020F0502020204030204" pitchFamily="34" charset="0"/>
                </a:rPr>
                <a:t>regexes look like,</a:t>
              </a:r>
            </a:p>
            <a:p>
              <a:pPr algn="ctr"/>
              <a:r>
                <a:rPr lang="en-US" sz="4000" i="1" dirty="0">
                  <a:latin typeface="Calibri" panose="020F0502020204030204" pitchFamily="34" charset="0"/>
                </a:rPr>
                <a:t>anyway?</a:t>
              </a:r>
            </a:p>
          </p:txBody>
        </p:sp>
        <p:sp>
          <p:nvSpPr>
            <p:cNvPr id="31" name="TextBox 30">
              <a:extLst>
                <a:ext uri="{FF2B5EF4-FFF2-40B4-BE49-F238E27FC236}">
                  <a16:creationId xmlns:a16="http://schemas.microsoft.com/office/drawing/2014/main" id="{5759F4ED-C0A8-DA45-B09E-0B5BD6E4366E}"/>
                </a:ext>
              </a:extLst>
            </p:cNvPr>
            <p:cNvSpPr txBox="1"/>
            <p:nvPr/>
          </p:nvSpPr>
          <p:spPr>
            <a:xfrm>
              <a:off x="7478734" y="3531630"/>
              <a:ext cx="1205458" cy="344710"/>
            </a:xfrm>
            <a:prstGeom prst="rect">
              <a:avLst/>
            </a:prstGeom>
            <a:noFill/>
          </p:spPr>
          <p:txBody>
            <a:bodyPr wrap="none" rtlCol="0">
              <a:spAutoFit/>
            </a:bodyPr>
            <a:lstStyle/>
            <a:p>
              <a:r>
                <a:rPr lang="en-US" sz="2000" i="1" dirty="0">
                  <a:latin typeface="Calibri" panose="020F0502020204030204" pitchFamily="34" charset="0"/>
                </a:rPr>
                <a:t>(This talk)</a:t>
              </a:r>
            </a:p>
          </p:txBody>
        </p:sp>
      </p:grpSp>
      <p:grpSp>
        <p:nvGrpSpPr>
          <p:cNvPr id="36" name="How can we help">
            <a:extLst>
              <a:ext uri="{FF2B5EF4-FFF2-40B4-BE49-F238E27FC236}">
                <a16:creationId xmlns:a16="http://schemas.microsoft.com/office/drawing/2014/main" id="{3CB47404-2A0D-6545-8919-5C171618D2F0}"/>
              </a:ext>
            </a:extLst>
          </p:cNvPr>
          <p:cNvGrpSpPr/>
          <p:nvPr/>
        </p:nvGrpSpPr>
        <p:grpSpPr>
          <a:xfrm>
            <a:off x="1212128" y="1627198"/>
            <a:ext cx="7938229" cy="4248003"/>
            <a:chOff x="1212128" y="1627198"/>
            <a:chExt cx="7938229" cy="4248003"/>
          </a:xfrm>
        </p:grpSpPr>
        <p:pic>
          <p:nvPicPr>
            <p:cNvPr id="23" name="Picture 22">
              <a:extLst>
                <a:ext uri="{FF2B5EF4-FFF2-40B4-BE49-F238E27FC236}">
                  <a16:creationId xmlns:a16="http://schemas.microsoft.com/office/drawing/2014/main" id="{40486D0C-DECB-7942-B4A1-DCF3E65B92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2128" y="3935809"/>
              <a:ext cx="1393005" cy="1939392"/>
            </a:xfrm>
            <a:prstGeom prst="rect">
              <a:avLst/>
            </a:prstGeom>
          </p:spPr>
        </p:pic>
        <p:sp>
          <p:nvSpPr>
            <p:cNvPr id="24" name="TextBox 23">
              <a:extLst>
                <a:ext uri="{FF2B5EF4-FFF2-40B4-BE49-F238E27FC236}">
                  <a16:creationId xmlns:a16="http://schemas.microsoft.com/office/drawing/2014/main" id="{D4A71370-E7A2-F641-BF06-10EA6B1EB9D5}"/>
                </a:ext>
              </a:extLst>
            </p:cNvPr>
            <p:cNvSpPr txBox="1"/>
            <p:nvPr/>
          </p:nvSpPr>
          <p:spPr>
            <a:xfrm>
              <a:off x="2477100" y="2335960"/>
              <a:ext cx="3977884" cy="597087"/>
            </a:xfrm>
            <a:prstGeom prst="rect">
              <a:avLst/>
            </a:prstGeom>
            <a:noFill/>
          </p:spPr>
          <p:txBody>
            <a:bodyPr wrap="none" rtlCol="0">
              <a:spAutoFit/>
            </a:bodyPr>
            <a:lstStyle/>
            <a:p>
              <a:pPr algn="ctr"/>
              <a:r>
                <a:rPr lang="en-US" sz="4000" dirty="0">
                  <a:latin typeface="Calibri" panose="020F0502020204030204" pitchFamily="34" charset="0"/>
                </a:rPr>
                <a:t>How can we help?</a:t>
              </a:r>
            </a:p>
          </p:txBody>
        </p:sp>
        <p:sp>
          <p:nvSpPr>
            <p:cNvPr id="25" name="Oval Callout 24">
              <a:extLst>
                <a:ext uri="{FF2B5EF4-FFF2-40B4-BE49-F238E27FC236}">
                  <a16:creationId xmlns:a16="http://schemas.microsoft.com/office/drawing/2014/main" id="{37D54A71-A4B9-AE4F-8669-5EEF9D0FB9B7}"/>
                </a:ext>
              </a:extLst>
            </p:cNvPr>
            <p:cNvSpPr/>
            <p:nvPr/>
          </p:nvSpPr>
          <p:spPr bwMode="auto">
            <a:xfrm>
              <a:off x="2154264" y="1832772"/>
              <a:ext cx="4509477" cy="1822896"/>
            </a:xfrm>
            <a:prstGeom prst="wedgeEllipseCallout">
              <a:avLst>
                <a:gd name="adj1" fmla="val -44942"/>
                <a:gd name="adj2" fmla="val 486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32" name="Picture 31">
              <a:extLst>
                <a:ext uri="{FF2B5EF4-FFF2-40B4-BE49-F238E27FC236}">
                  <a16:creationId xmlns:a16="http://schemas.microsoft.com/office/drawing/2014/main" id="{4DB803B0-DBEF-C442-98A3-628AD128DE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7139" y="2864353"/>
              <a:ext cx="605156" cy="597087"/>
            </a:xfrm>
            <a:prstGeom prst="rect">
              <a:avLst/>
            </a:prstGeom>
          </p:spPr>
        </p:pic>
        <p:pic>
          <p:nvPicPr>
            <p:cNvPr id="33" name="Picture 32" descr="Image result for locomotive cartoon">
              <a:extLst>
                <a:ext uri="{FF2B5EF4-FFF2-40B4-BE49-F238E27FC236}">
                  <a16:creationId xmlns:a16="http://schemas.microsoft.com/office/drawing/2014/main" id="{9717AF27-E58A-7D44-8707-0CC4021B56C3}"/>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311282" y="2739565"/>
              <a:ext cx="921045" cy="9935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3D0C5F01-00F1-284F-828B-C8BBF4B956F7}"/>
                </a:ext>
              </a:extLst>
            </p:cNvPr>
            <p:cNvSpPr txBox="1"/>
            <p:nvPr/>
          </p:nvSpPr>
          <p:spPr>
            <a:xfrm>
              <a:off x="6132736" y="1627198"/>
              <a:ext cx="3017621" cy="652486"/>
            </a:xfrm>
            <a:prstGeom prst="rect">
              <a:avLst/>
            </a:prstGeom>
            <a:noFill/>
          </p:spPr>
          <p:txBody>
            <a:bodyPr wrap="none" rtlCol="0">
              <a:spAutoFit/>
            </a:bodyPr>
            <a:lstStyle/>
            <a:p>
              <a:r>
                <a:rPr lang="en-US" sz="2000" i="1" dirty="0">
                  <a:latin typeface="Calibri" panose="020F0502020204030204" pitchFamily="34" charset="0"/>
                </a:rPr>
                <a:t>ICST’10, ICST’16, ICSTW’18,</a:t>
              </a:r>
            </a:p>
            <a:p>
              <a:r>
                <a:rPr lang="en-US" sz="2000" i="1" dirty="0">
                  <a:latin typeface="Calibri" panose="020F0502020204030204" pitchFamily="34" charset="0"/>
                </a:rPr>
                <a:t>SCAM’18, FSE’18, FSE’19</a:t>
              </a:r>
            </a:p>
          </p:txBody>
        </p:sp>
      </p:grpSp>
      <p:grpSp>
        <p:nvGrpSpPr>
          <p:cNvPr id="35" name="Regexes are hard">
            <a:extLst>
              <a:ext uri="{FF2B5EF4-FFF2-40B4-BE49-F238E27FC236}">
                <a16:creationId xmlns:a16="http://schemas.microsoft.com/office/drawing/2014/main" id="{52CC63C5-7264-3E4E-8E16-7A069F898B35}"/>
              </a:ext>
            </a:extLst>
          </p:cNvPr>
          <p:cNvGrpSpPr/>
          <p:nvPr/>
        </p:nvGrpSpPr>
        <p:grpSpPr>
          <a:xfrm>
            <a:off x="184150" y="204908"/>
            <a:ext cx="6980941" cy="2288920"/>
            <a:chOff x="184150" y="204908"/>
            <a:chExt cx="6980941" cy="2288920"/>
          </a:xfrm>
        </p:grpSpPr>
        <p:pic>
          <p:nvPicPr>
            <p:cNvPr id="5" name="Picture 4">
              <a:extLst>
                <a:ext uri="{FF2B5EF4-FFF2-40B4-BE49-F238E27FC236}">
                  <a16:creationId xmlns:a16="http://schemas.microsoft.com/office/drawing/2014/main" id="{8AF58CCC-BB15-2944-AE2C-D37F2F4DE4E1}"/>
                </a:ext>
              </a:extLst>
            </p:cNvPr>
            <p:cNvPicPr>
              <a:picLocks noChangeAspect="1"/>
            </p:cNvPicPr>
            <p:nvPr/>
          </p:nvPicPr>
          <p:blipFill>
            <a:blip r:embed="rId7"/>
            <a:stretch>
              <a:fillRect/>
            </a:stretch>
          </p:blipFill>
          <p:spPr>
            <a:xfrm>
              <a:off x="184150" y="1109528"/>
              <a:ext cx="1460500" cy="1384300"/>
            </a:xfrm>
            <a:prstGeom prst="rect">
              <a:avLst/>
            </a:prstGeom>
          </p:spPr>
        </p:pic>
        <p:sp>
          <p:nvSpPr>
            <p:cNvPr id="8" name="TextBox 7">
              <a:extLst>
                <a:ext uri="{FF2B5EF4-FFF2-40B4-BE49-F238E27FC236}">
                  <a16:creationId xmlns:a16="http://schemas.microsoft.com/office/drawing/2014/main" id="{4233BF45-A8F5-BF41-88CC-90466AE1DD2D}"/>
                </a:ext>
              </a:extLst>
            </p:cNvPr>
            <p:cNvSpPr txBox="1"/>
            <p:nvPr/>
          </p:nvSpPr>
          <p:spPr>
            <a:xfrm>
              <a:off x="2262754" y="598513"/>
              <a:ext cx="3935501" cy="597087"/>
            </a:xfrm>
            <a:prstGeom prst="rect">
              <a:avLst/>
            </a:prstGeom>
            <a:noFill/>
          </p:spPr>
          <p:txBody>
            <a:bodyPr wrap="none" rtlCol="0">
              <a:spAutoFit/>
            </a:bodyPr>
            <a:lstStyle/>
            <a:p>
              <a:r>
                <a:rPr lang="en-US" sz="4000" dirty="0">
                  <a:latin typeface="Calibri" panose="020F0502020204030204" pitchFamily="34" charset="0"/>
                </a:rPr>
                <a:t>Regexes are Hard!</a:t>
              </a:r>
            </a:p>
          </p:txBody>
        </p:sp>
        <p:sp>
          <p:nvSpPr>
            <p:cNvPr id="13" name="Oval Callout 12">
              <a:extLst>
                <a:ext uri="{FF2B5EF4-FFF2-40B4-BE49-F238E27FC236}">
                  <a16:creationId xmlns:a16="http://schemas.microsoft.com/office/drawing/2014/main" id="{AA550A2D-B02E-0541-A73A-B2846151216D}"/>
                </a:ext>
              </a:extLst>
            </p:cNvPr>
            <p:cNvSpPr/>
            <p:nvPr/>
          </p:nvSpPr>
          <p:spPr bwMode="auto">
            <a:xfrm>
              <a:off x="2007946" y="204908"/>
              <a:ext cx="4346360" cy="1384299"/>
            </a:xfrm>
            <a:prstGeom prst="wedgeEllipseCallout">
              <a:avLst>
                <a:gd name="adj1" fmla="val -56193"/>
                <a:gd name="adj2" fmla="val 4771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9" name="TextBox 28">
              <a:extLst>
                <a:ext uri="{FF2B5EF4-FFF2-40B4-BE49-F238E27FC236}">
                  <a16:creationId xmlns:a16="http://schemas.microsoft.com/office/drawing/2014/main" id="{A67D3D90-AA28-6F4E-B3AB-4D768391C303}"/>
                </a:ext>
              </a:extLst>
            </p:cNvPr>
            <p:cNvSpPr txBox="1"/>
            <p:nvPr/>
          </p:nvSpPr>
          <p:spPr>
            <a:xfrm>
              <a:off x="6263882" y="442155"/>
              <a:ext cx="901209" cy="344710"/>
            </a:xfrm>
            <a:prstGeom prst="rect">
              <a:avLst/>
            </a:prstGeom>
            <a:noFill/>
          </p:spPr>
          <p:txBody>
            <a:bodyPr wrap="none" rtlCol="0">
              <a:spAutoFit/>
            </a:bodyPr>
            <a:lstStyle/>
            <a:p>
              <a:r>
                <a:rPr lang="en-US" sz="2000" i="1" dirty="0">
                  <a:latin typeface="Calibri" panose="020F0502020204030204" pitchFamily="34" charset="0"/>
                </a:rPr>
                <a:t>ASE’19</a:t>
              </a:r>
            </a:p>
          </p:txBody>
        </p:sp>
      </p:grpSp>
      <p:pic>
        <p:nvPicPr>
          <p:cNvPr id="18" name="Picture 17">
            <a:extLst>
              <a:ext uri="{FF2B5EF4-FFF2-40B4-BE49-F238E27FC236}">
                <a16:creationId xmlns:a16="http://schemas.microsoft.com/office/drawing/2014/main" id="{193AEE8B-D78A-DD4C-B2ED-E0F7D82DB82F}"/>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10000" b="90000" l="10000" r="90000">
                        <a14:foregroundMark x1="19130" y1="22303" x2="19047" y2="22395"/>
                        <a14:foregroundMark x1="22222" y1="18857" x2="21958" y2="19151"/>
                        <a14:foregroundMark x1="65688" y1="66340" x2="33333" y2="74286"/>
                        <a14:foregroundMark x1="68453" y1="73253" x2="49573" y2="81143"/>
                        <a14:backgroundMark x1="19658" y1="18286" x2="19658" y2="18286"/>
                        <a14:backgroundMark x1="17094" y1="20571" x2="17094" y2="20571"/>
                        <a14:backgroundMark x1="16239" y1="22857" x2="12821" y2="28000"/>
                        <a14:backgroundMark x1="20513" y1="18286" x2="16239" y2="20571"/>
                        <a14:backgroundMark x1="17949" y1="21714" x2="14530" y2="23429"/>
                        <a14:backgroundMark x1="76923" y1="62857" x2="83761" y2="72000"/>
                      </a14:backgroundRemoval>
                    </a14:imgEffect>
                  </a14:imgLayer>
                </a14:imgProps>
              </a:ext>
              <a:ext uri="{28A0092B-C50C-407E-A947-70E740481C1C}">
                <a14:useLocalDpi xmlns:a14="http://schemas.microsoft.com/office/drawing/2010/main"/>
              </a:ext>
            </a:extLst>
          </a:blip>
          <a:srcRect/>
          <a:stretch/>
        </p:blipFill>
        <p:spPr>
          <a:xfrm>
            <a:off x="1524793" y="3112036"/>
            <a:ext cx="737961" cy="1103239"/>
          </a:xfrm>
          <a:prstGeom prst="rect">
            <a:avLst/>
          </a:prstGeom>
        </p:spPr>
      </p:pic>
    </p:spTree>
    <p:extLst>
      <p:ext uri="{BB962C8B-B14F-4D97-AF65-F5344CB8AC3E}">
        <p14:creationId xmlns:p14="http://schemas.microsoft.com/office/powerpoint/2010/main" val="496765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ECB979A-455B-1E4F-808E-3122D074F7A4}"/>
              </a:ext>
            </a:extLst>
          </p:cNvPr>
          <p:cNvGrpSpPr/>
          <p:nvPr/>
        </p:nvGrpSpPr>
        <p:grpSpPr>
          <a:xfrm>
            <a:off x="960911" y="2256295"/>
            <a:ext cx="1393005" cy="2792592"/>
            <a:chOff x="6767340" y="2325761"/>
            <a:chExt cx="1393005" cy="2792592"/>
          </a:xfrm>
        </p:grpSpPr>
        <p:pic>
          <p:nvPicPr>
            <p:cNvPr id="10" name="Picture 9">
              <a:extLst>
                <a:ext uri="{FF2B5EF4-FFF2-40B4-BE49-F238E27FC236}">
                  <a16:creationId xmlns:a16="http://schemas.microsoft.com/office/drawing/2014/main" id="{E11C656C-EE6C-C749-801E-D271B58858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7340" y="3178961"/>
              <a:ext cx="1393005" cy="1939392"/>
            </a:xfrm>
            <a:prstGeom prst="rect">
              <a:avLst/>
            </a:prstGeom>
          </p:spPr>
        </p:pic>
        <p:pic>
          <p:nvPicPr>
            <p:cNvPr id="11" name="Picture 10">
              <a:extLst>
                <a:ext uri="{FF2B5EF4-FFF2-40B4-BE49-F238E27FC236}">
                  <a16:creationId xmlns:a16="http://schemas.microsoft.com/office/drawing/2014/main" id="{F3A85ED2-ADB1-9C49-9FA0-7C6148CFF81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0000" b="90000" l="10000" r="90000">
                          <a14:foregroundMark x1="19130" y1="22303" x2="19047" y2="22395"/>
                          <a14:foregroundMark x1="22222" y1="18857" x2="21958" y2="19151"/>
                          <a14:foregroundMark x1="65688" y1="66340" x2="33333" y2="74286"/>
                          <a14:foregroundMark x1="68453" y1="73253" x2="49573" y2="81143"/>
                          <a14:backgroundMark x1="19658" y1="18286" x2="19658" y2="18286"/>
                          <a14:backgroundMark x1="17094" y1="20571" x2="17094" y2="20571"/>
                          <a14:backgroundMark x1="16239" y1="22857" x2="12821" y2="28000"/>
                          <a14:backgroundMark x1="20513" y1="18286" x2="16239" y2="20571"/>
                          <a14:backgroundMark x1="17949" y1="21714" x2="14530" y2="23429"/>
                          <a14:backgroundMark x1="76923" y1="62857" x2="83761" y2="72000"/>
                        </a14:backgroundRemoval>
                      </a14:imgEffect>
                    </a14:imgLayer>
                  </a14:imgProps>
                </a:ext>
                <a:ext uri="{28A0092B-C50C-407E-A947-70E740481C1C}">
                  <a14:useLocalDpi xmlns:a14="http://schemas.microsoft.com/office/drawing/2010/main"/>
                </a:ext>
              </a:extLst>
            </a:blip>
            <a:srcRect/>
            <a:stretch/>
          </p:blipFill>
          <p:spPr>
            <a:xfrm>
              <a:off x="7076977" y="2325761"/>
              <a:ext cx="737961" cy="1103239"/>
            </a:xfrm>
            <a:prstGeom prst="rect">
              <a:avLst/>
            </a:prstGeom>
          </p:spPr>
        </p:pic>
      </p:grpSp>
      <p:pic>
        <p:nvPicPr>
          <p:cNvPr id="21" name="Picture 20" descr="Image result for locomotive cartoon">
            <a:extLst>
              <a:ext uri="{FF2B5EF4-FFF2-40B4-BE49-F238E27FC236}">
                <a16:creationId xmlns:a16="http://schemas.microsoft.com/office/drawing/2014/main" id="{2801AA32-5661-0F49-81F4-CF58F95C1CC9}"/>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122352" y="0"/>
            <a:ext cx="1677118" cy="180911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FEE1FB2B-50CA-734E-9DDB-07DE42E6060B}"/>
              </a:ext>
            </a:extLst>
          </p:cNvPr>
          <p:cNvGrpSpPr/>
          <p:nvPr/>
        </p:nvGrpSpPr>
        <p:grpSpPr>
          <a:xfrm>
            <a:off x="3446887" y="755117"/>
            <a:ext cx="3852547" cy="1203437"/>
            <a:chOff x="3929997" y="4913053"/>
            <a:chExt cx="3852547" cy="1203437"/>
          </a:xfrm>
        </p:grpSpPr>
        <p:sp>
          <p:nvSpPr>
            <p:cNvPr id="23" name="Oval Callout 22">
              <a:extLst>
                <a:ext uri="{FF2B5EF4-FFF2-40B4-BE49-F238E27FC236}">
                  <a16:creationId xmlns:a16="http://schemas.microsoft.com/office/drawing/2014/main" id="{53502384-7113-0647-9939-A56EE887A33D}"/>
                </a:ext>
              </a:extLst>
            </p:cNvPr>
            <p:cNvSpPr/>
            <p:nvPr/>
          </p:nvSpPr>
          <p:spPr bwMode="auto">
            <a:xfrm>
              <a:off x="3929997" y="4913053"/>
              <a:ext cx="3852547" cy="1203437"/>
            </a:xfrm>
            <a:prstGeom prst="wedgeEllipseCallout">
              <a:avLst>
                <a:gd name="adj1" fmla="val -87337"/>
                <a:gd name="adj2" fmla="val 8942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4" name="TextBox 23">
              <a:extLst>
                <a:ext uri="{FF2B5EF4-FFF2-40B4-BE49-F238E27FC236}">
                  <a16:creationId xmlns:a16="http://schemas.microsoft.com/office/drawing/2014/main" id="{50ABE7DD-E4C4-2647-82CB-27E182B474E3}"/>
                </a:ext>
              </a:extLst>
            </p:cNvPr>
            <p:cNvSpPr txBox="1"/>
            <p:nvPr/>
          </p:nvSpPr>
          <p:spPr>
            <a:xfrm>
              <a:off x="4333781" y="5106822"/>
              <a:ext cx="3148554" cy="876522"/>
            </a:xfrm>
            <a:prstGeom prst="rect">
              <a:avLst/>
            </a:prstGeom>
            <a:noFill/>
          </p:spPr>
          <p:txBody>
            <a:bodyPr wrap="none" rtlCol="0">
              <a:spAutoFit/>
            </a:bodyPr>
            <a:lstStyle/>
            <a:p>
              <a:pPr algn="ctr"/>
              <a:r>
                <a:rPr lang="en-US" sz="2800" dirty="0">
                  <a:latin typeface="Calibri" panose="020F0502020204030204" pitchFamily="34" charset="0"/>
                </a:rPr>
                <a:t>10-40% of regexes</a:t>
              </a:r>
            </a:p>
            <a:p>
              <a:pPr algn="ctr"/>
              <a:r>
                <a:rPr lang="en-US" sz="2800" dirty="0">
                  <a:latin typeface="Calibri" panose="020F0502020204030204" pitchFamily="34" charset="0"/>
                </a:rPr>
                <a:t>could lead to REDOS</a:t>
              </a:r>
            </a:p>
          </p:txBody>
        </p:sp>
      </p:grpSp>
      <p:grpSp>
        <p:nvGrpSpPr>
          <p:cNvPr id="28" name="Group 27">
            <a:extLst>
              <a:ext uri="{FF2B5EF4-FFF2-40B4-BE49-F238E27FC236}">
                <a16:creationId xmlns:a16="http://schemas.microsoft.com/office/drawing/2014/main" id="{33295FE1-BB21-F74D-9491-220F1A8B3866}"/>
              </a:ext>
            </a:extLst>
          </p:cNvPr>
          <p:cNvGrpSpPr/>
          <p:nvPr/>
        </p:nvGrpSpPr>
        <p:grpSpPr>
          <a:xfrm>
            <a:off x="3573012" y="2505285"/>
            <a:ext cx="3217074" cy="1130279"/>
            <a:chOff x="3493819" y="4913053"/>
            <a:chExt cx="3217074" cy="1130279"/>
          </a:xfrm>
        </p:grpSpPr>
        <p:sp>
          <p:nvSpPr>
            <p:cNvPr id="29" name="Oval Callout 28">
              <a:extLst>
                <a:ext uri="{FF2B5EF4-FFF2-40B4-BE49-F238E27FC236}">
                  <a16:creationId xmlns:a16="http://schemas.microsoft.com/office/drawing/2014/main" id="{69FFB8C5-82F6-DE48-8289-916EC955630E}"/>
                </a:ext>
              </a:extLst>
            </p:cNvPr>
            <p:cNvSpPr/>
            <p:nvPr/>
          </p:nvSpPr>
          <p:spPr bwMode="auto">
            <a:xfrm>
              <a:off x="3493819" y="4913053"/>
              <a:ext cx="3217074" cy="1130279"/>
            </a:xfrm>
            <a:prstGeom prst="wedgeEllipseCallout">
              <a:avLst>
                <a:gd name="adj1" fmla="val -97517"/>
                <a:gd name="adj2" fmla="val -2541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30" name="TextBox 29">
              <a:extLst>
                <a:ext uri="{FF2B5EF4-FFF2-40B4-BE49-F238E27FC236}">
                  <a16:creationId xmlns:a16="http://schemas.microsoft.com/office/drawing/2014/main" id="{48DB3F41-1C3E-5F4D-B21C-9037BCD392A1}"/>
                </a:ext>
              </a:extLst>
            </p:cNvPr>
            <p:cNvSpPr txBox="1"/>
            <p:nvPr/>
          </p:nvSpPr>
          <p:spPr>
            <a:xfrm>
              <a:off x="3839226" y="5294445"/>
              <a:ext cx="2620333" cy="445635"/>
            </a:xfrm>
            <a:prstGeom prst="rect">
              <a:avLst/>
            </a:prstGeom>
            <a:noFill/>
          </p:spPr>
          <p:txBody>
            <a:bodyPr wrap="none" rtlCol="0">
              <a:spAutoFit/>
            </a:bodyPr>
            <a:lstStyle/>
            <a:p>
              <a:pPr algn="ctr"/>
              <a:r>
                <a:rPr lang="en-US" sz="2800" dirty="0">
                  <a:latin typeface="Calibri" panose="020F0502020204030204" pitchFamily="34" charset="0"/>
                </a:rPr>
                <a:t>Could use a DFA</a:t>
              </a:r>
            </a:p>
          </p:txBody>
        </p:sp>
      </p:grpSp>
      <p:pic>
        <p:nvPicPr>
          <p:cNvPr id="3" name="Picture 2">
            <a:extLst>
              <a:ext uri="{FF2B5EF4-FFF2-40B4-BE49-F238E27FC236}">
                <a16:creationId xmlns:a16="http://schemas.microsoft.com/office/drawing/2014/main" id="{EF49D421-5E39-9A4A-92F3-010674346F9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403010" y="904557"/>
            <a:ext cx="1209310" cy="1053997"/>
          </a:xfrm>
          <a:prstGeom prst="rect">
            <a:avLst/>
          </a:prstGeom>
        </p:spPr>
      </p:pic>
    </p:spTree>
    <p:extLst>
      <p:ext uri="{BB962C8B-B14F-4D97-AF65-F5344CB8AC3E}">
        <p14:creationId xmlns:p14="http://schemas.microsoft.com/office/powerpoint/2010/main" val="3866250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8095029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D9F596-B9DA-DD4F-9AFD-5A23AAF340AF}"/>
              </a:ext>
            </a:extLst>
          </p:cNvPr>
          <p:cNvSpPr>
            <a:spLocks noGrp="1"/>
          </p:cNvSpPr>
          <p:nvPr>
            <p:ph type="body" sz="quarter" idx="10"/>
          </p:nvPr>
        </p:nvSpPr>
        <p:spPr>
          <a:xfrm>
            <a:off x="277147" y="1198109"/>
            <a:ext cx="8727367" cy="4755649"/>
          </a:xfrm>
        </p:spPr>
        <p:txBody>
          <a:bodyPr/>
          <a:lstStyle/>
          <a:p>
            <a:pPr marL="0" indent="0">
              <a:buNone/>
            </a:pPr>
            <a:endParaRPr lang="en-US" b="1" u="none" dirty="0">
              <a:sym typeface="Wingdings" pitchFamily="2" charset="2"/>
            </a:endParaRPr>
          </a:p>
          <a:p>
            <a:pPr marL="0" indent="0">
              <a:buNone/>
            </a:pPr>
            <a:endParaRPr lang="en-US" u="none" dirty="0"/>
          </a:p>
          <a:p>
            <a:pPr marL="0" indent="0">
              <a:buNone/>
            </a:pPr>
            <a:endParaRPr lang="en-US" u="none" dirty="0"/>
          </a:p>
        </p:txBody>
      </p:sp>
      <p:sp>
        <p:nvSpPr>
          <p:cNvPr id="7" name="Title 6">
            <a:extLst>
              <a:ext uri="{FF2B5EF4-FFF2-40B4-BE49-F238E27FC236}">
                <a16:creationId xmlns:a16="http://schemas.microsoft.com/office/drawing/2014/main" id="{626ABC52-DCB3-E74B-848A-34FB041C129B}"/>
              </a:ext>
            </a:extLst>
          </p:cNvPr>
          <p:cNvSpPr>
            <a:spLocks noGrp="1"/>
          </p:cNvSpPr>
          <p:nvPr>
            <p:ph type="title"/>
          </p:nvPr>
        </p:nvSpPr>
        <p:spPr>
          <a:xfrm>
            <a:off x="277147" y="856848"/>
            <a:ext cx="8043862" cy="1863570"/>
          </a:xfrm>
        </p:spPr>
        <p:txBody>
          <a:bodyPr/>
          <a:lstStyle/>
          <a:p>
            <a:pPr>
              <a:lnSpc>
                <a:spcPct val="200000"/>
              </a:lnSpc>
            </a:pPr>
            <a:r>
              <a:rPr lang="en-US" sz="3600" dirty="0"/>
              <a:t>Regexes generalize.</a:t>
            </a:r>
            <a:br>
              <a:rPr lang="en-US" sz="3600" dirty="0"/>
            </a:br>
            <a:r>
              <a:rPr lang="en-US" sz="3600" dirty="0"/>
              <a:t>Regex research generalizes.</a:t>
            </a:r>
          </a:p>
        </p:txBody>
      </p:sp>
      <p:pic>
        <p:nvPicPr>
          <p:cNvPr id="5" name="Picture 4">
            <a:extLst>
              <a:ext uri="{FF2B5EF4-FFF2-40B4-BE49-F238E27FC236}">
                <a16:creationId xmlns:a16="http://schemas.microsoft.com/office/drawing/2014/main" id="{6F155101-6E89-6443-AA88-874CA4A066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6459" y="3429000"/>
            <a:ext cx="1209954" cy="1193821"/>
          </a:xfrm>
          <a:prstGeom prst="rect">
            <a:avLst/>
          </a:prstGeom>
        </p:spPr>
      </p:pic>
      <p:pic>
        <p:nvPicPr>
          <p:cNvPr id="6" name="Picture 5" descr="Image result for locomotive cartoon">
            <a:extLst>
              <a:ext uri="{FF2B5EF4-FFF2-40B4-BE49-F238E27FC236}">
                <a16:creationId xmlns:a16="http://schemas.microsoft.com/office/drawing/2014/main" id="{8BEFF99F-6A14-DA4D-8E68-54C77D2E03F9}"/>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730556" y="3103632"/>
            <a:ext cx="1841545" cy="1986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D8C2440-8270-7C40-9376-D856B5F445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147" y="5852395"/>
            <a:ext cx="1841545" cy="736617"/>
          </a:xfrm>
          <a:prstGeom prst="rect">
            <a:avLst/>
          </a:prstGeom>
        </p:spPr>
      </p:pic>
      <p:sp>
        <p:nvSpPr>
          <p:cNvPr id="11" name="TextBox 10">
            <a:extLst>
              <a:ext uri="{FF2B5EF4-FFF2-40B4-BE49-F238E27FC236}">
                <a16:creationId xmlns:a16="http://schemas.microsoft.com/office/drawing/2014/main" id="{4F99F6A8-3F97-3648-9A57-F749E04A5E89}"/>
              </a:ext>
            </a:extLst>
          </p:cNvPr>
          <p:cNvSpPr txBox="1"/>
          <p:nvPr/>
        </p:nvSpPr>
        <p:spPr>
          <a:xfrm>
            <a:off x="17948" y="6639479"/>
            <a:ext cx="2359941" cy="218521"/>
          </a:xfrm>
          <a:prstGeom prst="rect">
            <a:avLst/>
          </a:prstGeom>
          <a:noFill/>
        </p:spPr>
        <p:txBody>
          <a:bodyPr wrap="none" rtlCol="0">
            <a:spAutoFit/>
          </a:bodyPr>
          <a:lstStyle/>
          <a:p>
            <a:r>
              <a:rPr lang="en-US" sz="1000" dirty="0">
                <a:latin typeface="Calibri" panose="020F0502020204030204" pitchFamily="34" charset="0"/>
                <a:hlinkClick r:id="rId7">
                  <a:extLst>
                    <a:ext uri="{A12FA001-AC4F-418D-AE19-62706E023703}">
                      <ahyp:hlinkClr xmlns:ahyp="http://schemas.microsoft.com/office/drawing/2018/hyperlinkcolor" val="tx"/>
                    </a:ext>
                  </a:extLst>
                </a:hlinkClick>
              </a:rPr>
              <a:t>https://</a:t>
            </a:r>
            <a:r>
              <a:rPr lang="en-US" sz="1000" dirty="0" err="1">
                <a:latin typeface="Calibri" panose="020F0502020204030204" pitchFamily="34" charset="0"/>
                <a:hlinkClick r:id="rId7">
                  <a:extLst>
                    <a:ext uri="{A12FA001-AC4F-418D-AE19-62706E023703}">
                      <ahyp:hlinkClr xmlns:ahyp="http://schemas.microsoft.com/office/drawing/2018/hyperlinkcolor" val="tx"/>
                    </a:ext>
                  </a:extLst>
                </a:hlinkClick>
              </a:rPr>
              <a:t>doi.org</a:t>
            </a:r>
            <a:r>
              <a:rPr lang="en-US" sz="1000" dirty="0">
                <a:latin typeface="Calibri" panose="020F0502020204030204" pitchFamily="34" charset="0"/>
                <a:hlinkClick r:id="rId7">
                  <a:extLst>
                    <a:ext uri="{A12FA001-AC4F-418D-AE19-62706E023703}">
                      <ahyp:hlinkClr xmlns:ahyp="http://schemas.microsoft.com/office/drawing/2018/hyperlinkcolor" val="tx"/>
                    </a:ext>
                  </a:extLst>
                </a:hlinkClick>
              </a:rPr>
              <a:t>/10.5281/zenodo.3424960</a:t>
            </a:r>
            <a:endParaRPr lang="en-US" sz="1000" dirty="0">
              <a:latin typeface="Calibri" panose="020F0502020204030204" pitchFamily="34" charset="0"/>
            </a:endParaRPr>
          </a:p>
        </p:txBody>
      </p:sp>
    </p:spTree>
    <p:extLst>
      <p:ext uri="{BB962C8B-B14F-4D97-AF65-F5344CB8AC3E}">
        <p14:creationId xmlns:p14="http://schemas.microsoft.com/office/powerpoint/2010/main" val="33056325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p:txBody>
          <a:bodyPr/>
          <a:lstStyle/>
          <a:p>
            <a:r>
              <a:rPr lang="en-US" dirty="0"/>
              <a:t>Bonus slides</a:t>
            </a:r>
          </a:p>
        </p:txBody>
      </p:sp>
    </p:spTree>
    <p:extLst>
      <p:ext uri="{BB962C8B-B14F-4D97-AF65-F5344CB8AC3E}">
        <p14:creationId xmlns:p14="http://schemas.microsoft.com/office/powerpoint/2010/main" val="25510882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9C4B-A705-AD43-BCA3-FEDABC109C00}"/>
              </a:ext>
            </a:extLst>
          </p:cNvPr>
          <p:cNvSpPr>
            <a:spLocks noGrp="1"/>
          </p:cNvSpPr>
          <p:nvPr>
            <p:ph type="title"/>
          </p:nvPr>
        </p:nvSpPr>
        <p:spPr/>
        <p:txBody>
          <a:bodyPr/>
          <a:lstStyle/>
          <a:p>
            <a:r>
              <a:rPr lang="en-US" dirty="0"/>
              <a:t>More potential sampling biases</a:t>
            </a:r>
          </a:p>
        </p:txBody>
      </p:sp>
      <p:sp>
        <p:nvSpPr>
          <p:cNvPr id="3" name="Content Placeholder 2">
            <a:extLst>
              <a:ext uri="{FF2B5EF4-FFF2-40B4-BE49-F238E27FC236}">
                <a16:creationId xmlns:a16="http://schemas.microsoft.com/office/drawing/2014/main" id="{F159F4A0-0097-6042-92FB-82D3C6299011}"/>
              </a:ext>
            </a:extLst>
          </p:cNvPr>
          <p:cNvSpPr>
            <a:spLocks noGrp="1"/>
          </p:cNvSpPr>
          <p:nvPr>
            <p:ph idx="1"/>
          </p:nvPr>
        </p:nvSpPr>
        <p:spPr/>
        <p:txBody>
          <a:bodyPr/>
          <a:lstStyle/>
          <a:p>
            <a:pPr>
              <a:lnSpc>
                <a:spcPct val="150000"/>
              </a:lnSpc>
            </a:pPr>
            <a:r>
              <a:rPr lang="en-US" dirty="0"/>
              <a:t>Applications vs. modules</a:t>
            </a:r>
          </a:p>
          <a:p>
            <a:pPr>
              <a:lnSpc>
                <a:spcPct val="150000"/>
              </a:lnSpc>
            </a:pPr>
            <a:r>
              <a:rPr lang="en-US" dirty="0"/>
              <a:t>Test vs. </a:t>
            </a:r>
            <a:r>
              <a:rPr lang="en-US"/>
              <a:t>production</a:t>
            </a:r>
            <a:endParaRPr lang="en-US" dirty="0"/>
          </a:p>
          <a:p>
            <a:pPr>
              <a:lnSpc>
                <a:spcPct val="150000"/>
              </a:lnSpc>
            </a:pPr>
            <a:r>
              <a:rPr lang="en-US" dirty="0"/>
              <a:t>Specialized sub-domains (e.g. firewall rules)</a:t>
            </a:r>
          </a:p>
        </p:txBody>
      </p:sp>
    </p:spTree>
    <p:extLst>
      <p:ext uri="{BB962C8B-B14F-4D97-AF65-F5344CB8AC3E}">
        <p14:creationId xmlns:p14="http://schemas.microsoft.com/office/powerpoint/2010/main" val="28235734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AF6A2E-2EA2-0A48-A4A4-642204BD38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3783" y="414248"/>
            <a:ext cx="6276814" cy="6153491"/>
          </a:xfrm>
          <a:prstGeom prst="rect">
            <a:avLst/>
          </a:prstGeom>
        </p:spPr>
      </p:pic>
      <p:sp>
        <p:nvSpPr>
          <p:cNvPr id="3" name="TextBox 2">
            <a:extLst>
              <a:ext uri="{FF2B5EF4-FFF2-40B4-BE49-F238E27FC236}">
                <a16:creationId xmlns:a16="http://schemas.microsoft.com/office/drawing/2014/main" id="{B2EE88EB-BCC2-E444-A201-ABED0B5CDAC2}"/>
              </a:ext>
            </a:extLst>
          </p:cNvPr>
          <p:cNvSpPr txBox="1"/>
          <p:nvPr/>
        </p:nvSpPr>
        <p:spPr>
          <a:xfrm>
            <a:off x="0" y="290261"/>
            <a:ext cx="2706895" cy="546560"/>
          </a:xfrm>
          <a:prstGeom prst="rect">
            <a:avLst/>
          </a:prstGeom>
          <a:noFill/>
        </p:spPr>
        <p:txBody>
          <a:bodyPr wrap="none" rtlCol="0">
            <a:spAutoFit/>
          </a:bodyPr>
          <a:lstStyle/>
          <a:p>
            <a:r>
              <a:rPr lang="en-US" sz="3600" dirty="0">
                <a:latin typeface="Calibri" panose="020F0502020204030204" pitchFamily="34" charset="0"/>
              </a:rPr>
              <a:t>Methodology</a:t>
            </a:r>
          </a:p>
        </p:txBody>
      </p:sp>
    </p:spTree>
    <p:extLst>
      <p:ext uri="{BB962C8B-B14F-4D97-AF65-F5344CB8AC3E}">
        <p14:creationId xmlns:p14="http://schemas.microsoft.com/office/powerpoint/2010/main" val="13445835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E88EB-BCC2-E444-A201-ABED0B5CDAC2}"/>
              </a:ext>
            </a:extLst>
          </p:cNvPr>
          <p:cNvSpPr txBox="1"/>
          <p:nvPr/>
        </p:nvSpPr>
        <p:spPr>
          <a:xfrm>
            <a:off x="225923" y="116754"/>
            <a:ext cx="2397131" cy="546560"/>
          </a:xfrm>
          <a:prstGeom prst="rect">
            <a:avLst/>
          </a:prstGeom>
          <a:noFill/>
        </p:spPr>
        <p:txBody>
          <a:bodyPr wrap="none" rtlCol="0">
            <a:spAutoFit/>
          </a:bodyPr>
          <a:lstStyle/>
          <a:p>
            <a:r>
              <a:rPr lang="en-US" sz="3600" dirty="0">
                <a:latin typeface="Calibri" panose="020F0502020204030204" pitchFamily="34" charset="0"/>
              </a:rPr>
              <a:t>H-PL results</a:t>
            </a:r>
          </a:p>
        </p:txBody>
      </p:sp>
      <p:pic>
        <p:nvPicPr>
          <p:cNvPr id="4" name="Picture 3">
            <a:extLst>
              <a:ext uri="{FF2B5EF4-FFF2-40B4-BE49-F238E27FC236}">
                <a16:creationId xmlns:a16="http://schemas.microsoft.com/office/drawing/2014/main" id="{AAEAC2BF-783F-A849-A9CB-642A11D2E0A9}"/>
              </a:ext>
            </a:extLst>
          </p:cNvPr>
          <p:cNvPicPr>
            <a:picLocks noChangeAspect="1"/>
          </p:cNvPicPr>
          <p:nvPr/>
        </p:nvPicPr>
        <p:blipFill>
          <a:blip r:embed="rId3"/>
          <a:stretch>
            <a:fillRect/>
          </a:stretch>
        </p:blipFill>
        <p:spPr>
          <a:xfrm>
            <a:off x="225923" y="663314"/>
            <a:ext cx="8692154" cy="5531371"/>
          </a:xfrm>
          <a:prstGeom prst="rect">
            <a:avLst/>
          </a:prstGeom>
        </p:spPr>
      </p:pic>
    </p:spTree>
    <p:extLst>
      <p:ext uri="{BB962C8B-B14F-4D97-AF65-F5344CB8AC3E}">
        <p14:creationId xmlns:p14="http://schemas.microsoft.com/office/powerpoint/2010/main" val="40264577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0E762-3257-304F-855A-8AB1E66969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7864" y="1755648"/>
            <a:ext cx="7096659" cy="3803904"/>
          </a:xfrm>
          <a:prstGeom prst="rect">
            <a:avLst/>
          </a:prstGeom>
        </p:spPr>
      </p:pic>
      <p:sp>
        <p:nvSpPr>
          <p:cNvPr id="4" name="TextBox 3">
            <a:extLst>
              <a:ext uri="{FF2B5EF4-FFF2-40B4-BE49-F238E27FC236}">
                <a16:creationId xmlns:a16="http://schemas.microsoft.com/office/drawing/2014/main" id="{E0A7ED7E-C145-8641-9207-EA668A195A79}"/>
              </a:ext>
            </a:extLst>
          </p:cNvPr>
          <p:cNvSpPr txBox="1"/>
          <p:nvPr/>
        </p:nvSpPr>
        <p:spPr>
          <a:xfrm>
            <a:off x="442515" y="1233088"/>
            <a:ext cx="8701485" cy="597087"/>
          </a:xfrm>
          <a:prstGeom prst="rect">
            <a:avLst/>
          </a:prstGeom>
          <a:noFill/>
        </p:spPr>
        <p:txBody>
          <a:bodyPr wrap="none" rtlCol="0">
            <a:spAutoFit/>
          </a:bodyPr>
          <a:lstStyle/>
          <a:p>
            <a:r>
              <a:rPr lang="en-US" sz="4000" dirty="0">
                <a:latin typeface="Calibri" panose="020F0502020204030204" pitchFamily="34" charset="0"/>
              </a:rPr>
              <a:t>Distinct regex features used (e.g. *, +, \1)</a:t>
            </a:r>
          </a:p>
        </p:txBody>
      </p:sp>
      <p:pic>
        <p:nvPicPr>
          <p:cNvPr id="14" name="Picture 13">
            <a:extLst>
              <a:ext uri="{FF2B5EF4-FFF2-40B4-BE49-F238E27FC236}">
                <a16:creationId xmlns:a16="http://schemas.microsoft.com/office/drawing/2014/main" id="{E4033598-0790-414B-AB54-3E18DF9A6C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1184" y="5505667"/>
            <a:ext cx="506312" cy="787014"/>
          </a:xfrm>
          <a:prstGeom prst="rect">
            <a:avLst/>
          </a:prstGeom>
        </p:spPr>
      </p:pic>
      <p:pic>
        <p:nvPicPr>
          <p:cNvPr id="15" name="Picture 14">
            <a:extLst>
              <a:ext uri="{FF2B5EF4-FFF2-40B4-BE49-F238E27FC236}">
                <a16:creationId xmlns:a16="http://schemas.microsoft.com/office/drawing/2014/main" id="{69AF8B1E-17A7-F543-B259-4934AE0428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28213" y="5612356"/>
            <a:ext cx="614503" cy="617258"/>
          </a:xfrm>
          <a:prstGeom prst="rect">
            <a:avLst/>
          </a:prstGeom>
        </p:spPr>
      </p:pic>
      <p:pic>
        <p:nvPicPr>
          <p:cNvPr id="16" name="Picture 15">
            <a:extLst>
              <a:ext uri="{FF2B5EF4-FFF2-40B4-BE49-F238E27FC236}">
                <a16:creationId xmlns:a16="http://schemas.microsoft.com/office/drawing/2014/main" id="{E8810A8E-8412-0340-9BB8-A571F9DC17EB}"/>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8791" b="94505" l="5376" r="89247">
                        <a14:foregroundMark x1="30108" y1="8791" x2="46237" y2="60440"/>
                        <a14:foregroundMark x1="27957" y1="24176" x2="60215" y2="90110"/>
                        <a14:foregroundMark x1="5376" y1="39560" x2="45161" y2="92308"/>
                        <a14:foregroundMark x1="30108" y1="95604" x2="56989" y2="93407"/>
                        <a14:backgroundMark x1="10753" y1="96703" x2="1075" y2="92308"/>
                      </a14:backgroundRemoval>
                    </a14:imgEffect>
                  </a14:imgLayer>
                </a14:imgProps>
              </a:ext>
              <a:ext uri="{28A0092B-C50C-407E-A947-70E740481C1C}">
                <a14:useLocalDpi xmlns:a14="http://schemas.microsoft.com/office/drawing/2010/main"/>
              </a:ext>
            </a:extLst>
          </a:blip>
          <a:srcRect/>
          <a:stretch/>
        </p:blipFill>
        <p:spPr>
          <a:xfrm>
            <a:off x="6677100" y="5647074"/>
            <a:ext cx="518874" cy="504201"/>
          </a:xfrm>
          <a:prstGeom prst="rect">
            <a:avLst/>
          </a:prstGeom>
        </p:spPr>
      </p:pic>
      <p:pic>
        <p:nvPicPr>
          <p:cNvPr id="17" name="Picture 16">
            <a:extLst>
              <a:ext uri="{FF2B5EF4-FFF2-40B4-BE49-F238E27FC236}">
                <a16:creationId xmlns:a16="http://schemas.microsoft.com/office/drawing/2014/main" id="{C0D52518-6A76-E043-98AE-F7723946A1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46676" y="5626142"/>
            <a:ext cx="546063" cy="546063"/>
          </a:xfrm>
          <a:prstGeom prst="rect">
            <a:avLst/>
          </a:prstGeom>
        </p:spPr>
      </p:pic>
      <p:pic>
        <p:nvPicPr>
          <p:cNvPr id="18" name="Picture 17">
            <a:extLst>
              <a:ext uri="{FF2B5EF4-FFF2-40B4-BE49-F238E27FC236}">
                <a16:creationId xmlns:a16="http://schemas.microsoft.com/office/drawing/2014/main" id="{E482F76E-664C-ED42-8909-8BD0C2BF893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79279" y="5688204"/>
            <a:ext cx="809916" cy="437353"/>
          </a:xfrm>
          <a:prstGeom prst="rect">
            <a:avLst/>
          </a:prstGeom>
        </p:spPr>
      </p:pic>
      <p:pic>
        <p:nvPicPr>
          <p:cNvPr id="19" name="Picture 18">
            <a:extLst>
              <a:ext uri="{FF2B5EF4-FFF2-40B4-BE49-F238E27FC236}">
                <a16:creationId xmlns:a16="http://schemas.microsoft.com/office/drawing/2014/main" id="{62DAACE6-2246-194D-AD0C-48CEE2A094F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951893" y="5590144"/>
            <a:ext cx="577621" cy="633475"/>
          </a:xfrm>
          <a:prstGeom prst="rect">
            <a:avLst/>
          </a:prstGeom>
        </p:spPr>
      </p:pic>
      <p:pic>
        <p:nvPicPr>
          <p:cNvPr id="20" name="Picture 19">
            <a:extLst>
              <a:ext uri="{FF2B5EF4-FFF2-40B4-BE49-F238E27FC236}">
                <a16:creationId xmlns:a16="http://schemas.microsoft.com/office/drawing/2014/main" id="{8B063293-49B2-DD4A-BB6C-FFFE384DA0F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99541" y="5650046"/>
            <a:ext cx="501229" cy="501229"/>
          </a:xfrm>
          <a:prstGeom prst="rect">
            <a:avLst/>
          </a:prstGeom>
        </p:spPr>
      </p:pic>
      <p:pic>
        <p:nvPicPr>
          <p:cNvPr id="21" name="Picture 20">
            <a:extLst>
              <a:ext uri="{FF2B5EF4-FFF2-40B4-BE49-F238E27FC236}">
                <a16:creationId xmlns:a16="http://schemas.microsoft.com/office/drawing/2014/main" id="{2E156B30-4834-264A-A3CC-4A786102F1F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57959" y="5656267"/>
            <a:ext cx="368553" cy="501231"/>
          </a:xfrm>
          <a:prstGeom prst="rect">
            <a:avLst/>
          </a:prstGeom>
        </p:spPr>
      </p:pic>
      <p:sp>
        <p:nvSpPr>
          <p:cNvPr id="22" name="Title 21">
            <a:extLst>
              <a:ext uri="{FF2B5EF4-FFF2-40B4-BE49-F238E27FC236}">
                <a16:creationId xmlns:a16="http://schemas.microsoft.com/office/drawing/2014/main" id="{2FA2B9E9-8C17-FE40-BE7F-213341AF4473}"/>
              </a:ext>
            </a:extLst>
          </p:cNvPr>
          <p:cNvSpPr>
            <a:spLocks noGrp="1"/>
          </p:cNvSpPr>
          <p:nvPr>
            <p:ph type="title"/>
          </p:nvPr>
        </p:nvSpPr>
        <p:spPr/>
        <p:txBody>
          <a:bodyPr/>
          <a:lstStyle/>
          <a:p>
            <a:r>
              <a:rPr lang="en-US" b="1" dirty="0"/>
              <a:t>H-PL:</a:t>
            </a:r>
            <a:r>
              <a:rPr lang="en-US" dirty="0"/>
              <a:t> Difference #2: 		&lt;</a:t>
            </a:r>
          </a:p>
        </p:txBody>
      </p:sp>
      <p:pic>
        <p:nvPicPr>
          <p:cNvPr id="24" name="Picture 23">
            <a:extLst>
              <a:ext uri="{FF2B5EF4-FFF2-40B4-BE49-F238E27FC236}">
                <a16:creationId xmlns:a16="http://schemas.microsoft.com/office/drawing/2014/main" id="{D946EBAF-1BDA-D94C-BBE9-5BD834B03C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53016" y="118428"/>
            <a:ext cx="546063" cy="546063"/>
          </a:xfrm>
          <a:prstGeom prst="rect">
            <a:avLst/>
          </a:prstGeom>
        </p:spPr>
      </p:pic>
      <p:pic>
        <p:nvPicPr>
          <p:cNvPr id="25" name="Picture 24">
            <a:extLst>
              <a:ext uri="{FF2B5EF4-FFF2-40B4-BE49-F238E27FC236}">
                <a16:creationId xmlns:a16="http://schemas.microsoft.com/office/drawing/2014/main" id="{F998D29B-2C27-0D41-8D40-1BE2D3ACC10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315002" y="65624"/>
            <a:ext cx="577621" cy="633475"/>
          </a:xfrm>
          <a:prstGeom prst="rect">
            <a:avLst/>
          </a:prstGeom>
        </p:spPr>
      </p:pic>
      <p:pic>
        <p:nvPicPr>
          <p:cNvPr id="26" name="Picture 25">
            <a:extLst>
              <a:ext uri="{FF2B5EF4-FFF2-40B4-BE49-F238E27FC236}">
                <a16:creationId xmlns:a16="http://schemas.microsoft.com/office/drawing/2014/main" id="{2175E34C-8586-5046-BFB5-5D19F392F0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6563" y="145010"/>
            <a:ext cx="614503" cy="617258"/>
          </a:xfrm>
          <a:prstGeom prst="rect">
            <a:avLst/>
          </a:prstGeom>
        </p:spPr>
      </p:pic>
      <p:pic>
        <p:nvPicPr>
          <p:cNvPr id="27" name="Picture 26">
            <a:extLst>
              <a:ext uri="{FF2B5EF4-FFF2-40B4-BE49-F238E27FC236}">
                <a16:creationId xmlns:a16="http://schemas.microsoft.com/office/drawing/2014/main" id="{48C6CA26-D4EF-CC44-B21E-FF90607E4B3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15962" y="197028"/>
            <a:ext cx="809916" cy="437353"/>
          </a:xfrm>
          <a:prstGeom prst="rect">
            <a:avLst/>
          </a:prstGeom>
        </p:spPr>
      </p:pic>
      <p:pic>
        <p:nvPicPr>
          <p:cNvPr id="28" name="Picture 27">
            <a:extLst>
              <a:ext uri="{FF2B5EF4-FFF2-40B4-BE49-F238E27FC236}">
                <a16:creationId xmlns:a16="http://schemas.microsoft.com/office/drawing/2014/main" id="{E66380CB-884E-EF44-8FE9-89AAA980057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74138" y="158441"/>
            <a:ext cx="501229" cy="501229"/>
          </a:xfrm>
          <a:prstGeom prst="rect">
            <a:avLst/>
          </a:prstGeom>
        </p:spPr>
      </p:pic>
      <p:pic>
        <p:nvPicPr>
          <p:cNvPr id="29" name="Picture 28">
            <a:extLst>
              <a:ext uri="{FF2B5EF4-FFF2-40B4-BE49-F238E27FC236}">
                <a16:creationId xmlns:a16="http://schemas.microsoft.com/office/drawing/2014/main" id="{3086285C-F68D-144D-88BA-993BA65F717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75873" y="182698"/>
            <a:ext cx="368553" cy="501231"/>
          </a:xfrm>
          <a:prstGeom prst="rect">
            <a:avLst/>
          </a:prstGeom>
        </p:spPr>
      </p:pic>
      <p:grpSp>
        <p:nvGrpSpPr>
          <p:cNvPr id="30" name="Pairwise comparison">
            <a:extLst>
              <a:ext uri="{FF2B5EF4-FFF2-40B4-BE49-F238E27FC236}">
                <a16:creationId xmlns:a16="http://schemas.microsoft.com/office/drawing/2014/main" id="{EC5BEC79-EA71-0947-BDE8-2036E3DB8C66}"/>
              </a:ext>
            </a:extLst>
          </p:cNvPr>
          <p:cNvGrpSpPr/>
          <p:nvPr/>
        </p:nvGrpSpPr>
        <p:grpSpPr>
          <a:xfrm>
            <a:off x="626198" y="1187584"/>
            <a:ext cx="6820889" cy="1746301"/>
            <a:chOff x="626198" y="1187584"/>
            <a:chExt cx="6820889" cy="1746301"/>
          </a:xfrm>
        </p:grpSpPr>
        <p:cxnSp>
          <p:nvCxnSpPr>
            <p:cNvPr id="31" name="Straight Arrow Connector 30">
              <a:extLst>
                <a:ext uri="{FF2B5EF4-FFF2-40B4-BE49-F238E27FC236}">
                  <a16:creationId xmlns:a16="http://schemas.microsoft.com/office/drawing/2014/main" id="{88F1A7B9-6007-3148-89B1-99520B5F3971}"/>
                </a:ext>
              </a:extLst>
            </p:cNvPr>
            <p:cNvCxnSpPr>
              <a:cxnSpLocks/>
              <a:stCxn id="33" idx="2"/>
            </p:cNvCxnSpPr>
            <p:nvPr/>
          </p:nvCxnSpPr>
          <p:spPr bwMode="auto">
            <a:xfrm>
              <a:off x="926830" y="1638140"/>
              <a:ext cx="779480" cy="912880"/>
            </a:xfrm>
            <a:prstGeom prst="straightConnector1">
              <a:avLst/>
            </a:prstGeom>
            <a:noFill/>
            <a:ln w="38100"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43B68E17-849A-8E4D-9A6B-1A71396EDDBB}"/>
                </a:ext>
              </a:extLst>
            </p:cNvPr>
            <p:cNvCxnSpPr>
              <a:cxnSpLocks/>
              <a:stCxn id="33" idx="2"/>
            </p:cNvCxnSpPr>
            <p:nvPr/>
          </p:nvCxnSpPr>
          <p:spPr bwMode="auto">
            <a:xfrm>
              <a:off x="926830" y="1638140"/>
              <a:ext cx="1946999" cy="1295745"/>
            </a:xfrm>
            <a:prstGeom prst="straightConnector1">
              <a:avLst/>
            </a:prstGeom>
            <a:noFill/>
            <a:ln w="38100" cap="flat" cmpd="sng" algn="ctr">
              <a:solidFill>
                <a:schemeClr val="tx1"/>
              </a:solidFill>
              <a:prstDash val="solid"/>
              <a:round/>
              <a:headEnd type="none" w="med" len="med"/>
              <a:tailEnd type="triangle"/>
            </a:ln>
            <a:effectLst/>
          </p:spPr>
        </p:cxnSp>
        <p:pic>
          <p:nvPicPr>
            <p:cNvPr id="33" name="Picture 32">
              <a:extLst>
                <a:ext uri="{FF2B5EF4-FFF2-40B4-BE49-F238E27FC236}">
                  <a16:creationId xmlns:a16="http://schemas.microsoft.com/office/drawing/2014/main" id="{A1874F03-EDF2-1D40-A35E-4D9FFB442E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6198" y="1187584"/>
              <a:ext cx="601264" cy="450556"/>
            </a:xfrm>
            <a:prstGeom prst="rect">
              <a:avLst/>
            </a:prstGeom>
          </p:spPr>
        </p:pic>
        <p:cxnSp>
          <p:nvCxnSpPr>
            <p:cNvPr id="34" name="Straight Arrow Connector 33">
              <a:extLst>
                <a:ext uri="{FF2B5EF4-FFF2-40B4-BE49-F238E27FC236}">
                  <a16:creationId xmlns:a16="http://schemas.microsoft.com/office/drawing/2014/main" id="{82E9BE74-53DE-424F-B528-D6BB6536D8BE}"/>
                </a:ext>
              </a:extLst>
            </p:cNvPr>
            <p:cNvCxnSpPr>
              <a:cxnSpLocks/>
              <a:stCxn id="33" idx="2"/>
            </p:cNvCxnSpPr>
            <p:nvPr/>
          </p:nvCxnSpPr>
          <p:spPr bwMode="auto">
            <a:xfrm>
              <a:off x="926830" y="1638140"/>
              <a:ext cx="2672713" cy="1234841"/>
            </a:xfrm>
            <a:prstGeom prst="straightConnector1">
              <a:avLst/>
            </a:prstGeom>
            <a:noFill/>
            <a:ln w="38100"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31C9297B-B734-A947-BB86-BE511BB07D73}"/>
                </a:ext>
              </a:extLst>
            </p:cNvPr>
            <p:cNvCxnSpPr>
              <a:cxnSpLocks/>
              <a:stCxn id="33" idx="2"/>
            </p:cNvCxnSpPr>
            <p:nvPr/>
          </p:nvCxnSpPr>
          <p:spPr bwMode="auto">
            <a:xfrm>
              <a:off x="926830" y="1638140"/>
              <a:ext cx="3084331" cy="932737"/>
            </a:xfrm>
            <a:prstGeom prst="straightConnector1">
              <a:avLst/>
            </a:prstGeom>
            <a:noFill/>
            <a:ln w="3810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ED495013-83F2-4D46-A32F-57C8D0E0B7A6}"/>
                </a:ext>
              </a:extLst>
            </p:cNvPr>
            <p:cNvCxnSpPr>
              <a:cxnSpLocks/>
              <a:stCxn id="33" idx="2"/>
            </p:cNvCxnSpPr>
            <p:nvPr/>
          </p:nvCxnSpPr>
          <p:spPr bwMode="auto">
            <a:xfrm>
              <a:off x="926830" y="1638140"/>
              <a:ext cx="4084697" cy="822468"/>
            </a:xfrm>
            <a:prstGeom prst="straightConnector1">
              <a:avLst/>
            </a:prstGeom>
            <a:noFill/>
            <a:ln w="38100"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42647BF3-4975-A14A-813C-9991D7618ACC}"/>
                </a:ext>
              </a:extLst>
            </p:cNvPr>
            <p:cNvCxnSpPr>
              <a:cxnSpLocks/>
              <a:stCxn id="33" idx="2"/>
            </p:cNvCxnSpPr>
            <p:nvPr/>
          </p:nvCxnSpPr>
          <p:spPr bwMode="auto">
            <a:xfrm>
              <a:off x="926830" y="1638140"/>
              <a:ext cx="4931129" cy="792072"/>
            </a:xfrm>
            <a:prstGeom prst="straightConnector1">
              <a:avLst/>
            </a:prstGeom>
            <a:noFill/>
            <a:ln w="38100" cap="flat" cmpd="sng" algn="ctr">
              <a:solidFill>
                <a:schemeClr val="tx1"/>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5D55F6EF-C2BC-B843-A09F-578A210362D2}"/>
                </a:ext>
              </a:extLst>
            </p:cNvPr>
            <p:cNvCxnSpPr>
              <a:cxnSpLocks/>
              <a:stCxn id="33" idx="2"/>
            </p:cNvCxnSpPr>
            <p:nvPr/>
          </p:nvCxnSpPr>
          <p:spPr bwMode="auto">
            <a:xfrm>
              <a:off x="926830" y="1638140"/>
              <a:ext cx="5923913" cy="719116"/>
            </a:xfrm>
            <a:prstGeom prst="straightConnector1">
              <a:avLst/>
            </a:prstGeom>
            <a:noFill/>
            <a:ln w="38100" cap="flat" cmpd="sng" algn="ctr">
              <a:solidFill>
                <a:schemeClr val="tx1"/>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83C571FA-0364-264C-8AC4-6E3836F09508}"/>
                </a:ext>
              </a:extLst>
            </p:cNvPr>
            <p:cNvCxnSpPr>
              <a:cxnSpLocks/>
              <a:stCxn id="33" idx="2"/>
            </p:cNvCxnSpPr>
            <p:nvPr/>
          </p:nvCxnSpPr>
          <p:spPr bwMode="auto">
            <a:xfrm>
              <a:off x="926830" y="1638140"/>
              <a:ext cx="6520257" cy="560409"/>
            </a:xfrm>
            <a:prstGeom prst="straightConnector1">
              <a:avLst/>
            </a:prstGeom>
            <a:noFill/>
            <a:ln w="38100" cap="flat" cmpd="sng" algn="ctr">
              <a:solidFill>
                <a:schemeClr val="tx1"/>
              </a:solidFill>
              <a:prstDash val="solid"/>
              <a:round/>
              <a:headEnd type="none" w="med" len="med"/>
              <a:tailEnd type="triangle"/>
            </a:ln>
            <a:effectLst/>
          </p:spPr>
        </p:cxnSp>
      </p:grpSp>
      <p:grpSp>
        <p:nvGrpSpPr>
          <p:cNvPr id="50" name="Outliers">
            <a:extLst>
              <a:ext uri="{FF2B5EF4-FFF2-40B4-BE49-F238E27FC236}">
                <a16:creationId xmlns:a16="http://schemas.microsoft.com/office/drawing/2014/main" id="{E85ADA13-DD1E-EA48-BF19-49B6671298AB}"/>
              </a:ext>
            </a:extLst>
          </p:cNvPr>
          <p:cNvGrpSpPr/>
          <p:nvPr/>
        </p:nvGrpSpPr>
        <p:grpSpPr>
          <a:xfrm>
            <a:off x="1459458" y="2198549"/>
            <a:ext cx="4223556" cy="3307118"/>
            <a:chOff x="1459458" y="2198549"/>
            <a:chExt cx="4223556" cy="3307118"/>
          </a:xfrm>
        </p:grpSpPr>
        <p:sp>
          <p:nvSpPr>
            <p:cNvPr id="41" name="Rectangle 40">
              <a:extLst>
                <a:ext uri="{FF2B5EF4-FFF2-40B4-BE49-F238E27FC236}">
                  <a16:creationId xmlns:a16="http://schemas.microsoft.com/office/drawing/2014/main" id="{A61D299F-7240-C64D-8E85-350F38D2B411}"/>
                </a:ext>
              </a:extLst>
            </p:cNvPr>
            <p:cNvSpPr/>
            <p:nvPr/>
          </p:nvSpPr>
          <p:spPr bwMode="auto">
            <a:xfrm>
              <a:off x="1459458" y="2198549"/>
              <a:ext cx="856342" cy="3307118"/>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49" name="Rectangle 48">
              <a:extLst>
                <a:ext uri="{FF2B5EF4-FFF2-40B4-BE49-F238E27FC236}">
                  <a16:creationId xmlns:a16="http://schemas.microsoft.com/office/drawing/2014/main" id="{80EBE5E1-DD58-AF40-B7A0-9222EBAB3B5A}"/>
                </a:ext>
              </a:extLst>
            </p:cNvPr>
            <p:cNvSpPr/>
            <p:nvPr/>
          </p:nvSpPr>
          <p:spPr bwMode="auto">
            <a:xfrm>
              <a:off x="4826672" y="2603601"/>
              <a:ext cx="856342" cy="2902066"/>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902570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0F1666-0D07-F54F-B986-FAC0BCBEEFC1}"/>
              </a:ext>
            </a:extLst>
          </p:cNvPr>
          <p:cNvSpPr>
            <a:spLocks noGrp="1"/>
          </p:cNvSpPr>
          <p:nvPr>
            <p:ph type="title"/>
          </p:nvPr>
        </p:nvSpPr>
        <p:spPr/>
        <p:txBody>
          <a:bodyPr/>
          <a:lstStyle/>
          <a:p>
            <a:r>
              <a:rPr lang="en-US" dirty="0"/>
              <a:t>Artifact for reproducibility</a:t>
            </a:r>
          </a:p>
        </p:txBody>
      </p:sp>
      <p:grpSp>
        <p:nvGrpSpPr>
          <p:cNvPr id="11" name="Group 10">
            <a:extLst>
              <a:ext uri="{FF2B5EF4-FFF2-40B4-BE49-F238E27FC236}">
                <a16:creationId xmlns:a16="http://schemas.microsoft.com/office/drawing/2014/main" id="{622545C6-20A1-C94F-992B-EA184A68CDFC}"/>
              </a:ext>
            </a:extLst>
          </p:cNvPr>
          <p:cNvGrpSpPr/>
          <p:nvPr/>
        </p:nvGrpSpPr>
        <p:grpSpPr>
          <a:xfrm>
            <a:off x="2645656" y="4730048"/>
            <a:ext cx="3958344" cy="1983780"/>
            <a:chOff x="2508811" y="4383487"/>
            <a:chExt cx="4671762" cy="2341320"/>
          </a:xfrm>
        </p:grpSpPr>
        <p:pic>
          <p:nvPicPr>
            <p:cNvPr id="3" name="Picture 2">
              <a:extLst>
                <a:ext uri="{FF2B5EF4-FFF2-40B4-BE49-F238E27FC236}">
                  <a16:creationId xmlns:a16="http://schemas.microsoft.com/office/drawing/2014/main" id="{4F120F3C-9C16-BB49-B62E-0D5BCB2B50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8811" y="4383487"/>
              <a:ext cx="4671762" cy="1868703"/>
            </a:xfrm>
            <a:prstGeom prst="rect">
              <a:avLst/>
            </a:prstGeom>
          </p:spPr>
        </p:pic>
        <p:sp>
          <p:nvSpPr>
            <p:cNvPr id="4" name="TextBox 3">
              <a:extLst>
                <a:ext uri="{FF2B5EF4-FFF2-40B4-BE49-F238E27FC236}">
                  <a16:creationId xmlns:a16="http://schemas.microsoft.com/office/drawing/2014/main" id="{9B73EE68-9A18-344E-B8AB-71ED19280ECB}"/>
                </a:ext>
              </a:extLst>
            </p:cNvPr>
            <p:cNvSpPr txBox="1"/>
            <p:nvPr/>
          </p:nvSpPr>
          <p:spPr>
            <a:xfrm>
              <a:off x="2792039" y="6377526"/>
              <a:ext cx="4303121" cy="347281"/>
            </a:xfrm>
            <a:prstGeom prst="rect">
              <a:avLst/>
            </a:prstGeom>
            <a:noFill/>
          </p:spPr>
          <p:txBody>
            <a:bodyPr wrap="none" rtlCol="0">
              <a:spAutoFit/>
            </a:bodyPr>
            <a:lstStyle/>
            <a:p>
              <a:r>
                <a:rPr lang="en-US" dirty="0">
                  <a:latin typeface="Calibri" panose="020F0502020204030204" pitchFamily="34" charset="0"/>
                  <a:hlinkClick r:id="rId4">
                    <a:extLst>
                      <a:ext uri="{A12FA001-AC4F-418D-AE19-62706E023703}">
                        <ahyp:hlinkClr xmlns:ahyp="http://schemas.microsoft.com/office/drawing/2018/hyperlinkcolor" val="tx"/>
                      </a:ext>
                    </a:extLst>
                  </a:hlinkClick>
                </a:rPr>
                <a:t>https://</a:t>
              </a:r>
              <a:r>
                <a:rPr lang="en-US" dirty="0" err="1">
                  <a:latin typeface="Calibri" panose="020F0502020204030204" pitchFamily="34" charset="0"/>
                  <a:hlinkClick r:id="rId4">
                    <a:extLst>
                      <a:ext uri="{A12FA001-AC4F-418D-AE19-62706E023703}">
                        <ahyp:hlinkClr xmlns:ahyp="http://schemas.microsoft.com/office/drawing/2018/hyperlinkcolor" val="tx"/>
                      </a:ext>
                    </a:extLst>
                  </a:hlinkClick>
                </a:rPr>
                <a:t>doi.org</a:t>
              </a:r>
              <a:r>
                <a:rPr lang="en-US" dirty="0">
                  <a:latin typeface="Calibri" panose="020F0502020204030204" pitchFamily="34" charset="0"/>
                  <a:hlinkClick r:id="rId4">
                    <a:extLst>
                      <a:ext uri="{A12FA001-AC4F-418D-AE19-62706E023703}">
                        <ahyp:hlinkClr xmlns:ahyp="http://schemas.microsoft.com/office/drawing/2018/hyperlinkcolor" val="tx"/>
                      </a:ext>
                    </a:extLst>
                  </a:hlinkClick>
                </a:rPr>
                <a:t>/10.5281/zenodo.3424960</a:t>
              </a:r>
              <a:endParaRPr lang="en-US" dirty="0">
                <a:latin typeface="Calibri" panose="020F0502020204030204" pitchFamily="34" charset="0"/>
              </a:endParaRPr>
            </a:p>
          </p:txBody>
        </p:sp>
      </p:grpSp>
      <p:grpSp>
        <p:nvGrpSpPr>
          <p:cNvPr id="10" name="Group 9">
            <a:extLst>
              <a:ext uri="{FF2B5EF4-FFF2-40B4-BE49-F238E27FC236}">
                <a16:creationId xmlns:a16="http://schemas.microsoft.com/office/drawing/2014/main" id="{C8FACD5D-4FC0-E14C-A6E5-8A5A182ED016}"/>
              </a:ext>
            </a:extLst>
          </p:cNvPr>
          <p:cNvGrpSpPr/>
          <p:nvPr/>
        </p:nvGrpSpPr>
        <p:grpSpPr>
          <a:xfrm>
            <a:off x="702696" y="1179019"/>
            <a:ext cx="7192766" cy="2694018"/>
            <a:chOff x="1170633" y="3890539"/>
            <a:chExt cx="7192766" cy="2694018"/>
          </a:xfrm>
        </p:grpSpPr>
        <p:sp>
          <p:nvSpPr>
            <p:cNvPr id="8" name="TextBox 7">
              <a:extLst>
                <a:ext uri="{FF2B5EF4-FFF2-40B4-BE49-F238E27FC236}">
                  <a16:creationId xmlns:a16="http://schemas.microsoft.com/office/drawing/2014/main" id="{8140B0B2-3A0E-7743-9353-95BF6FDC82AB}"/>
                </a:ext>
              </a:extLst>
            </p:cNvPr>
            <p:cNvSpPr txBox="1"/>
            <p:nvPr/>
          </p:nvSpPr>
          <p:spPr>
            <a:xfrm>
              <a:off x="1170633" y="3984486"/>
              <a:ext cx="4365875" cy="2600071"/>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Calibri" panose="020F0502020204030204" pitchFamily="34" charset="0"/>
                </a:rPr>
                <a:t>Measurement instruments</a:t>
              </a:r>
            </a:p>
            <a:p>
              <a:pPr marL="285750" indent="-285750">
                <a:buFont typeface="Arial" panose="020B0604020202020204" pitchFamily="34" charset="0"/>
                <a:buChar char="•"/>
              </a:pPr>
              <a:endParaRPr lang="en-US" sz="2800" dirty="0">
                <a:latin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rPr>
                <a:t>Measured corpuses</a:t>
              </a:r>
            </a:p>
            <a:p>
              <a:pPr marL="742950" lvl="1" indent="-285750">
                <a:buFont typeface="Arial" panose="020B0604020202020204" pitchFamily="34" charset="0"/>
                <a:buChar char="•"/>
              </a:pPr>
              <a:r>
                <a:rPr lang="en-US" sz="2800" dirty="0">
                  <a:latin typeface="Calibri" panose="020F0502020204030204" pitchFamily="34" charset="0"/>
                </a:rPr>
                <a:t>FSE’18</a:t>
              </a:r>
            </a:p>
            <a:p>
              <a:pPr marL="742950" lvl="1" indent="-285750">
                <a:buFont typeface="Arial" panose="020B0604020202020204" pitchFamily="34" charset="0"/>
                <a:buChar char="•"/>
              </a:pPr>
              <a:r>
                <a:rPr lang="en-US" sz="2800" dirty="0">
                  <a:latin typeface="Calibri" panose="020F0502020204030204" pitchFamily="34" charset="0"/>
                </a:rPr>
                <a:t>FSE’19a</a:t>
              </a:r>
            </a:p>
            <a:p>
              <a:pPr marL="742950" lvl="1" indent="-285750">
                <a:buFont typeface="Arial" panose="020B0604020202020204" pitchFamily="34" charset="0"/>
                <a:buChar char="•"/>
              </a:pPr>
              <a:r>
                <a:rPr lang="en-US" sz="2800" dirty="0">
                  <a:latin typeface="Calibri" panose="020F0502020204030204" pitchFamily="34" charset="0"/>
                </a:rPr>
                <a:t>FSE’19b</a:t>
              </a:r>
            </a:p>
          </p:txBody>
        </p:sp>
        <p:pic>
          <p:nvPicPr>
            <p:cNvPr id="9" name="Picture 8">
              <a:extLst>
                <a:ext uri="{FF2B5EF4-FFF2-40B4-BE49-F238E27FC236}">
                  <a16:creationId xmlns:a16="http://schemas.microsoft.com/office/drawing/2014/main" id="{CDFA108B-5309-D945-8D67-5831F68125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36508" y="3890539"/>
              <a:ext cx="2826891" cy="531813"/>
            </a:xfrm>
            <a:prstGeom prst="rect">
              <a:avLst/>
            </a:prstGeom>
          </p:spPr>
        </p:pic>
      </p:grpSp>
      <p:pic>
        <p:nvPicPr>
          <p:cNvPr id="15" name="Picture 14" descr="A picture containing computer&#10;&#10;Description automatically generated">
            <a:extLst>
              <a:ext uri="{FF2B5EF4-FFF2-40B4-BE49-F238E27FC236}">
                <a16:creationId xmlns:a16="http://schemas.microsoft.com/office/drawing/2014/main" id="{E033032E-64A3-FD4E-9482-8F15812B5D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52613" y="2061974"/>
            <a:ext cx="1359269" cy="1775372"/>
          </a:xfrm>
          <a:prstGeom prst="rect">
            <a:avLst/>
          </a:prstGeom>
        </p:spPr>
      </p:pic>
      <p:sp>
        <p:nvSpPr>
          <p:cNvPr id="2" name="TextBox 1">
            <a:extLst>
              <a:ext uri="{FF2B5EF4-FFF2-40B4-BE49-F238E27FC236}">
                <a16:creationId xmlns:a16="http://schemas.microsoft.com/office/drawing/2014/main" id="{88F84B6A-295A-C047-B4A7-E5406F90C78A}"/>
              </a:ext>
            </a:extLst>
          </p:cNvPr>
          <p:cNvSpPr txBox="1"/>
          <p:nvPr/>
        </p:nvSpPr>
        <p:spPr>
          <a:xfrm>
            <a:off x="6175948" y="3043003"/>
            <a:ext cx="1833515" cy="319446"/>
          </a:xfrm>
          <a:prstGeom prst="rect">
            <a:avLst/>
          </a:prstGeom>
          <a:noFill/>
        </p:spPr>
        <p:txBody>
          <a:bodyPr wrap="none" rtlCol="0">
            <a:spAutoFit/>
          </a:bodyPr>
          <a:lstStyle/>
          <a:p>
            <a:r>
              <a:rPr lang="en-US" sz="1800" dirty="0">
                <a:highlight>
                  <a:srgbClr val="FFFF00"/>
                </a:highlight>
                <a:latin typeface="Calibri" panose="020F0502020204030204" pitchFamily="34" charset="0"/>
              </a:rPr>
              <a:t>CHANGE SYMBOL</a:t>
            </a:r>
          </a:p>
        </p:txBody>
      </p:sp>
    </p:spTree>
    <p:extLst>
      <p:ext uri="{BB962C8B-B14F-4D97-AF65-F5344CB8AC3E}">
        <p14:creationId xmlns:p14="http://schemas.microsoft.com/office/powerpoint/2010/main" val="32270481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A0B137-2C51-D74D-8F52-CA5C0E48D9FE}"/>
              </a:ext>
            </a:extLst>
          </p:cNvPr>
          <p:cNvPicPr>
            <a:picLocks noChangeAspect="1"/>
          </p:cNvPicPr>
          <p:nvPr/>
        </p:nvPicPr>
        <p:blipFill>
          <a:blip r:embed="rId2"/>
          <a:stretch>
            <a:fillRect/>
          </a:stretch>
        </p:blipFill>
        <p:spPr>
          <a:xfrm>
            <a:off x="554637" y="1169234"/>
            <a:ext cx="8301456" cy="4079573"/>
          </a:xfrm>
          <a:prstGeom prst="rect">
            <a:avLst/>
          </a:prstGeom>
        </p:spPr>
      </p:pic>
    </p:spTree>
    <p:extLst>
      <p:ext uri="{BB962C8B-B14F-4D97-AF65-F5344CB8AC3E}">
        <p14:creationId xmlns:p14="http://schemas.microsoft.com/office/powerpoint/2010/main" val="1937075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p:txBody>
          <a:bodyPr/>
          <a:lstStyle/>
          <a:p>
            <a:r>
              <a:rPr lang="en-US" dirty="0"/>
              <a:t>Background and Motivation</a:t>
            </a:r>
          </a:p>
        </p:txBody>
      </p:sp>
    </p:spTree>
    <p:extLst>
      <p:ext uri="{BB962C8B-B14F-4D97-AF65-F5344CB8AC3E}">
        <p14:creationId xmlns:p14="http://schemas.microsoft.com/office/powerpoint/2010/main" val="6508076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C70E95-CA53-2E41-BD24-AA996EF4D521}"/>
              </a:ext>
            </a:extLst>
          </p:cNvPr>
          <p:cNvPicPr>
            <a:picLocks noChangeAspect="1"/>
          </p:cNvPicPr>
          <p:nvPr/>
        </p:nvPicPr>
        <p:blipFill>
          <a:blip r:embed="rId2"/>
          <a:stretch>
            <a:fillRect/>
          </a:stretch>
        </p:blipFill>
        <p:spPr>
          <a:xfrm>
            <a:off x="766749" y="569626"/>
            <a:ext cx="7702694" cy="5788024"/>
          </a:xfrm>
          <a:prstGeom prst="rect">
            <a:avLst/>
          </a:prstGeom>
        </p:spPr>
      </p:pic>
    </p:spTree>
    <p:extLst>
      <p:ext uri="{BB962C8B-B14F-4D97-AF65-F5344CB8AC3E}">
        <p14:creationId xmlns:p14="http://schemas.microsoft.com/office/powerpoint/2010/main" val="26507698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76546-3EA4-F540-A27B-7DD5F917EEE8}"/>
              </a:ext>
            </a:extLst>
          </p:cNvPr>
          <p:cNvPicPr>
            <a:picLocks noChangeAspect="1"/>
          </p:cNvPicPr>
          <p:nvPr/>
        </p:nvPicPr>
        <p:blipFill>
          <a:blip r:embed="rId2"/>
          <a:stretch>
            <a:fillRect/>
          </a:stretch>
        </p:blipFill>
        <p:spPr>
          <a:xfrm>
            <a:off x="127000" y="2082800"/>
            <a:ext cx="8890000" cy="2692400"/>
          </a:xfrm>
          <a:prstGeom prst="rect">
            <a:avLst/>
          </a:prstGeom>
        </p:spPr>
      </p:pic>
    </p:spTree>
    <p:extLst>
      <p:ext uri="{BB962C8B-B14F-4D97-AF65-F5344CB8AC3E}">
        <p14:creationId xmlns:p14="http://schemas.microsoft.com/office/powerpoint/2010/main" val="342104313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A99AF-1E46-5445-8D5B-BD1296E4D2D4}"/>
              </a:ext>
            </a:extLst>
          </p:cNvPr>
          <p:cNvPicPr>
            <a:picLocks noChangeAspect="1"/>
          </p:cNvPicPr>
          <p:nvPr/>
        </p:nvPicPr>
        <p:blipFill>
          <a:blip r:embed="rId2"/>
          <a:stretch>
            <a:fillRect/>
          </a:stretch>
        </p:blipFill>
        <p:spPr>
          <a:xfrm>
            <a:off x="955368" y="1214204"/>
            <a:ext cx="6247302" cy="2657943"/>
          </a:xfrm>
          <a:prstGeom prst="rect">
            <a:avLst/>
          </a:prstGeom>
        </p:spPr>
      </p:pic>
      <p:pic>
        <p:nvPicPr>
          <p:cNvPr id="3" name="Picture 2">
            <a:extLst>
              <a:ext uri="{FF2B5EF4-FFF2-40B4-BE49-F238E27FC236}">
                <a16:creationId xmlns:a16="http://schemas.microsoft.com/office/drawing/2014/main" id="{66D57B48-6A2A-FB4C-8D71-8079E9CB1577}"/>
              </a:ext>
            </a:extLst>
          </p:cNvPr>
          <p:cNvPicPr>
            <a:picLocks noChangeAspect="1"/>
          </p:cNvPicPr>
          <p:nvPr/>
        </p:nvPicPr>
        <p:blipFill>
          <a:blip r:embed="rId3"/>
          <a:stretch>
            <a:fillRect/>
          </a:stretch>
        </p:blipFill>
        <p:spPr>
          <a:xfrm>
            <a:off x="903635" y="4260433"/>
            <a:ext cx="7257335" cy="1383363"/>
          </a:xfrm>
          <a:prstGeom prst="rect">
            <a:avLst/>
          </a:prstGeom>
        </p:spPr>
      </p:pic>
    </p:spTree>
    <p:extLst>
      <p:ext uri="{BB962C8B-B14F-4D97-AF65-F5344CB8AC3E}">
        <p14:creationId xmlns:p14="http://schemas.microsoft.com/office/powerpoint/2010/main" val="17900769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AF6A2E-2EA2-0A48-A4A4-642204BD38D5}"/>
              </a:ext>
            </a:extLst>
          </p:cNvPr>
          <p:cNvPicPr>
            <a:picLocks noChangeAspect="1"/>
          </p:cNvPicPr>
          <p:nvPr/>
        </p:nvPicPr>
        <p:blipFill>
          <a:blip r:embed="rId2"/>
          <a:stretch>
            <a:fillRect/>
          </a:stretch>
        </p:blipFill>
        <p:spPr>
          <a:xfrm>
            <a:off x="906905" y="331887"/>
            <a:ext cx="7330190" cy="6194225"/>
          </a:xfrm>
          <a:prstGeom prst="rect">
            <a:avLst/>
          </a:prstGeom>
        </p:spPr>
      </p:pic>
    </p:spTree>
    <p:extLst>
      <p:ext uri="{BB962C8B-B14F-4D97-AF65-F5344CB8AC3E}">
        <p14:creationId xmlns:p14="http://schemas.microsoft.com/office/powerpoint/2010/main" val="33788480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D2F09C-DF27-B746-A722-E9CAFFA02759}"/>
              </a:ext>
            </a:extLst>
          </p:cNvPr>
          <p:cNvPicPr>
            <a:picLocks noChangeAspect="1"/>
          </p:cNvPicPr>
          <p:nvPr/>
        </p:nvPicPr>
        <p:blipFill>
          <a:blip r:embed="rId2"/>
          <a:stretch>
            <a:fillRect/>
          </a:stretch>
        </p:blipFill>
        <p:spPr>
          <a:xfrm>
            <a:off x="139700" y="2406650"/>
            <a:ext cx="8864600" cy="2044700"/>
          </a:xfrm>
          <a:prstGeom prst="rect">
            <a:avLst/>
          </a:prstGeom>
        </p:spPr>
      </p:pic>
    </p:spTree>
    <p:extLst>
      <p:ext uri="{BB962C8B-B14F-4D97-AF65-F5344CB8AC3E}">
        <p14:creationId xmlns:p14="http://schemas.microsoft.com/office/powerpoint/2010/main" val="6610158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5A0E9-22E7-A84A-8498-981B79D105A7}"/>
              </a:ext>
            </a:extLst>
          </p:cNvPr>
          <p:cNvPicPr>
            <a:picLocks noChangeAspect="1"/>
          </p:cNvPicPr>
          <p:nvPr/>
        </p:nvPicPr>
        <p:blipFill>
          <a:blip r:embed="rId2"/>
          <a:stretch>
            <a:fillRect/>
          </a:stretch>
        </p:blipFill>
        <p:spPr>
          <a:xfrm>
            <a:off x="160749" y="1540239"/>
            <a:ext cx="8822502" cy="3777522"/>
          </a:xfrm>
          <a:prstGeom prst="rect">
            <a:avLst/>
          </a:prstGeom>
        </p:spPr>
      </p:pic>
    </p:spTree>
    <p:extLst>
      <p:ext uri="{BB962C8B-B14F-4D97-AF65-F5344CB8AC3E}">
        <p14:creationId xmlns:p14="http://schemas.microsoft.com/office/powerpoint/2010/main" val="12452017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9E990D-226E-034B-B5A9-30AFD53803E1}"/>
              </a:ext>
            </a:extLst>
          </p:cNvPr>
          <p:cNvPicPr>
            <a:picLocks noChangeAspect="1"/>
          </p:cNvPicPr>
          <p:nvPr/>
        </p:nvPicPr>
        <p:blipFill>
          <a:blip r:embed="rId2"/>
          <a:stretch>
            <a:fillRect/>
          </a:stretch>
        </p:blipFill>
        <p:spPr>
          <a:xfrm>
            <a:off x="341331" y="563460"/>
            <a:ext cx="8461337" cy="5731080"/>
          </a:xfrm>
          <a:prstGeom prst="rect">
            <a:avLst/>
          </a:prstGeom>
        </p:spPr>
      </p:pic>
    </p:spTree>
    <p:extLst>
      <p:ext uri="{BB962C8B-B14F-4D97-AF65-F5344CB8AC3E}">
        <p14:creationId xmlns:p14="http://schemas.microsoft.com/office/powerpoint/2010/main" val="22476026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E82B9-EAFE-E94C-84F1-C2F6E11436F5}"/>
              </a:ext>
            </a:extLst>
          </p:cNvPr>
          <p:cNvPicPr>
            <a:picLocks noChangeAspect="1"/>
          </p:cNvPicPr>
          <p:nvPr/>
        </p:nvPicPr>
        <p:blipFill>
          <a:blip r:embed="rId3"/>
          <a:stretch>
            <a:fillRect/>
          </a:stretch>
        </p:blipFill>
        <p:spPr>
          <a:xfrm>
            <a:off x="225923" y="663314"/>
            <a:ext cx="8692154" cy="5531371"/>
          </a:xfrm>
          <a:prstGeom prst="rect">
            <a:avLst/>
          </a:prstGeom>
        </p:spPr>
      </p:pic>
    </p:spTree>
    <p:extLst>
      <p:ext uri="{BB962C8B-B14F-4D97-AF65-F5344CB8AC3E}">
        <p14:creationId xmlns:p14="http://schemas.microsoft.com/office/powerpoint/2010/main" val="5895871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F446C8-9082-9A44-A63D-C44772F0DB45}"/>
              </a:ext>
            </a:extLst>
          </p:cNvPr>
          <p:cNvPicPr>
            <a:picLocks noChangeAspect="1"/>
          </p:cNvPicPr>
          <p:nvPr/>
        </p:nvPicPr>
        <p:blipFill>
          <a:blip r:embed="rId2"/>
          <a:stretch>
            <a:fillRect/>
          </a:stretch>
        </p:blipFill>
        <p:spPr>
          <a:xfrm>
            <a:off x="655177" y="1075544"/>
            <a:ext cx="7833645" cy="4706911"/>
          </a:xfrm>
          <a:prstGeom prst="rect">
            <a:avLst/>
          </a:prstGeom>
        </p:spPr>
      </p:pic>
    </p:spTree>
    <p:extLst>
      <p:ext uri="{BB962C8B-B14F-4D97-AF65-F5344CB8AC3E}">
        <p14:creationId xmlns:p14="http://schemas.microsoft.com/office/powerpoint/2010/main" val="4791987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0E762-3257-304F-855A-8AB1E6696921}"/>
              </a:ext>
            </a:extLst>
          </p:cNvPr>
          <p:cNvPicPr>
            <a:picLocks noChangeAspect="1"/>
          </p:cNvPicPr>
          <p:nvPr/>
        </p:nvPicPr>
        <p:blipFill>
          <a:blip r:embed="rId2"/>
          <a:stretch>
            <a:fillRect/>
          </a:stretch>
        </p:blipFill>
        <p:spPr>
          <a:xfrm>
            <a:off x="653306" y="1074420"/>
            <a:ext cx="7837388" cy="4709160"/>
          </a:xfrm>
          <a:prstGeom prst="rect">
            <a:avLst/>
          </a:prstGeom>
        </p:spPr>
      </p:pic>
    </p:spTree>
    <p:extLst>
      <p:ext uri="{BB962C8B-B14F-4D97-AF65-F5344CB8AC3E}">
        <p14:creationId xmlns:p14="http://schemas.microsoft.com/office/powerpoint/2010/main" val="16603591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802BF6-654C-7F4C-A6A4-CED0A82C52DD}"/>
              </a:ext>
            </a:extLst>
          </p:cNvPr>
          <p:cNvSpPr>
            <a:spLocks noGrp="1"/>
          </p:cNvSpPr>
          <p:nvPr>
            <p:ph type="title"/>
          </p:nvPr>
        </p:nvSpPr>
        <p:spPr/>
        <p:txBody>
          <a:bodyPr/>
          <a:lstStyle/>
          <a:p>
            <a:r>
              <a:rPr lang="en-US" dirty="0"/>
              <a:t>How software engineers use regexes</a:t>
            </a:r>
          </a:p>
        </p:txBody>
      </p:sp>
      <p:grpSp>
        <p:nvGrpSpPr>
          <p:cNvPr id="17" name="Sample regex usage">
            <a:extLst>
              <a:ext uri="{FF2B5EF4-FFF2-40B4-BE49-F238E27FC236}">
                <a16:creationId xmlns:a16="http://schemas.microsoft.com/office/drawing/2014/main" id="{E054869C-0429-664E-AFA8-33D5008C7E4A}"/>
              </a:ext>
            </a:extLst>
          </p:cNvPr>
          <p:cNvGrpSpPr/>
          <p:nvPr/>
        </p:nvGrpSpPr>
        <p:grpSpPr>
          <a:xfrm>
            <a:off x="411495" y="2422268"/>
            <a:ext cx="8321010" cy="1220514"/>
            <a:chOff x="0" y="3060442"/>
            <a:chExt cx="9144000" cy="1341229"/>
          </a:xfrm>
        </p:grpSpPr>
        <p:pic>
          <p:nvPicPr>
            <p:cNvPr id="16" name="Picture 15">
              <a:extLst>
                <a:ext uri="{FF2B5EF4-FFF2-40B4-BE49-F238E27FC236}">
                  <a16:creationId xmlns:a16="http://schemas.microsoft.com/office/drawing/2014/main" id="{E4AC724A-13AA-9F48-9DD9-946E1CF76C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60442"/>
              <a:ext cx="9144000" cy="1007573"/>
            </a:xfrm>
            <a:prstGeom prst="rect">
              <a:avLst/>
            </a:prstGeom>
          </p:spPr>
        </p:pic>
        <p:sp>
          <p:nvSpPr>
            <p:cNvPr id="11" name="Rectangle 10">
              <a:extLst>
                <a:ext uri="{FF2B5EF4-FFF2-40B4-BE49-F238E27FC236}">
                  <a16:creationId xmlns:a16="http://schemas.microsoft.com/office/drawing/2014/main" id="{745C15D7-FEFB-C540-AA63-12C8AD10E4BE}"/>
                </a:ext>
              </a:extLst>
            </p:cNvPr>
            <p:cNvSpPr/>
            <p:nvPr/>
          </p:nvSpPr>
          <p:spPr bwMode="auto">
            <a:xfrm>
              <a:off x="0" y="3429000"/>
              <a:ext cx="142904" cy="9726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35" name="Sample matching string">
            <a:extLst>
              <a:ext uri="{FF2B5EF4-FFF2-40B4-BE49-F238E27FC236}">
                <a16:creationId xmlns:a16="http://schemas.microsoft.com/office/drawing/2014/main" id="{AD3C7F95-66F0-574E-812E-EF85A570023F}"/>
              </a:ext>
            </a:extLst>
          </p:cNvPr>
          <p:cNvSpPr txBox="1"/>
          <p:nvPr/>
        </p:nvSpPr>
        <p:spPr>
          <a:xfrm>
            <a:off x="4258902" y="3518845"/>
            <a:ext cx="498855" cy="496098"/>
          </a:xfrm>
          <a:prstGeom prst="rect">
            <a:avLst/>
          </a:prstGeom>
          <a:noFill/>
        </p:spPr>
        <p:txBody>
          <a:bodyPr wrap="none" rtlCol="0">
            <a:spAutoFit/>
          </a:bodyPr>
          <a:lstStyle/>
          <a:p>
            <a:r>
              <a:rPr lang="en-US" sz="3200" dirty="0" err="1">
                <a:latin typeface="Calibri" panose="020F0502020204030204" pitchFamily="34" charset="0"/>
              </a:rPr>
              <a:t>jd</a:t>
            </a:r>
            <a:endParaRPr lang="en-US" sz="3200" dirty="0">
              <a:latin typeface="Calibri" panose="020F0502020204030204" pitchFamily="34" charset="0"/>
            </a:endParaRPr>
          </a:p>
        </p:txBody>
      </p:sp>
      <p:sp>
        <p:nvSpPr>
          <p:cNvPr id="37" name="Sample matching string">
            <a:extLst>
              <a:ext uri="{FF2B5EF4-FFF2-40B4-BE49-F238E27FC236}">
                <a16:creationId xmlns:a16="http://schemas.microsoft.com/office/drawing/2014/main" id="{A63D94CD-7759-FE4F-BCCB-83707E67EF9A}"/>
              </a:ext>
            </a:extLst>
          </p:cNvPr>
          <p:cNvSpPr txBox="1"/>
          <p:nvPr/>
        </p:nvSpPr>
        <p:spPr>
          <a:xfrm>
            <a:off x="4639730" y="3518845"/>
            <a:ext cx="551754" cy="496098"/>
          </a:xfrm>
          <a:prstGeom prst="rect">
            <a:avLst/>
          </a:prstGeom>
          <a:noFill/>
        </p:spPr>
        <p:txBody>
          <a:bodyPr wrap="none" rtlCol="0">
            <a:spAutoFit/>
          </a:bodyPr>
          <a:lstStyle/>
          <a:p>
            <a:r>
              <a:rPr lang="en-US" sz="3200" dirty="0">
                <a:latin typeface="Calibri" panose="020F0502020204030204" pitchFamily="34" charset="0"/>
              </a:rPr>
              <a:t>@</a:t>
            </a:r>
          </a:p>
        </p:txBody>
      </p:sp>
      <p:sp>
        <p:nvSpPr>
          <p:cNvPr id="38" name="Sample matching string">
            <a:extLst>
              <a:ext uri="{FF2B5EF4-FFF2-40B4-BE49-F238E27FC236}">
                <a16:creationId xmlns:a16="http://schemas.microsoft.com/office/drawing/2014/main" id="{1F883A17-A513-9B4F-8A7B-0573A4711CC9}"/>
              </a:ext>
            </a:extLst>
          </p:cNvPr>
          <p:cNvSpPr txBox="1"/>
          <p:nvPr/>
        </p:nvSpPr>
        <p:spPr>
          <a:xfrm>
            <a:off x="5067722" y="3518845"/>
            <a:ext cx="510461" cy="496098"/>
          </a:xfrm>
          <a:prstGeom prst="rect">
            <a:avLst/>
          </a:prstGeom>
          <a:noFill/>
        </p:spPr>
        <p:txBody>
          <a:bodyPr wrap="none" rtlCol="0">
            <a:spAutoFit/>
          </a:bodyPr>
          <a:lstStyle/>
          <a:p>
            <a:r>
              <a:rPr lang="en-US" sz="3200" dirty="0" err="1">
                <a:latin typeface="Calibri" panose="020F0502020204030204" pitchFamily="34" charset="0"/>
              </a:rPr>
              <a:t>vt</a:t>
            </a:r>
            <a:endParaRPr lang="en-US" sz="3200" dirty="0">
              <a:latin typeface="Calibri" panose="020F0502020204030204" pitchFamily="34" charset="0"/>
            </a:endParaRPr>
          </a:p>
        </p:txBody>
      </p:sp>
      <p:sp>
        <p:nvSpPr>
          <p:cNvPr id="39" name="Sample matching string">
            <a:extLst>
              <a:ext uri="{FF2B5EF4-FFF2-40B4-BE49-F238E27FC236}">
                <a16:creationId xmlns:a16="http://schemas.microsoft.com/office/drawing/2014/main" id="{5875804D-74A3-6444-8AD1-D511B2C02F28}"/>
              </a:ext>
            </a:extLst>
          </p:cNvPr>
          <p:cNvSpPr txBox="1"/>
          <p:nvPr/>
        </p:nvSpPr>
        <p:spPr>
          <a:xfrm>
            <a:off x="5670286" y="3518845"/>
            <a:ext cx="288862" cy="496098"/>
          </a:xfrm>
          <a:prstGeom prst="rect">
            <a:avLst/>
          </a:prstGeom>
          <a:noFill/>
        </p:spPr>
        <p:txBody>
          <a:bodyPr wrap="none" rtlCol="0">
            <a:spAutoFit/>
          </a:bodyPr>
          <a:lstStyle/>
          <a:p>
            <a:r>
              <a:rPr lang="en-US" sz="3200" dirty="0">
                <a:latin typeface="Calibri" panose="020F0502020204030204" pitchFamily="34" charset="0"/>
              </a:rPr>
              <a:t>.</a:t>
            </a:r>
          </a:p>
        </p:txBody>
      </p:sp>
      <p:sp>
        <p:nvSpPr>
          <p:cNvPr id="40" name="Sample matching string">
            <a:extLst>
              <a:ext uri="{FF2B5EF4-FFF2-40B4-BE49-F238E27FC236}">
                <a16:creationId xmlns:a16="http://schemas.microsoft.com/office/drawing/2014/main" id="{E337A5D7-3626-284C-AB51-F312BB0DF61A}"/>
              </a:ext>
            </a:extLst>
          </p:cNvPr>
          <p:cNvSpPr txBox="1"/>
          <p:nvPr/>
        </p:nvSpPr>
        <p:spPr>
          <a:xfrm>
            <a:off x="5831472" y="3518845"/>
            <a:ext cx="821059" cy="496098"/>
          </a:xfrm>
          <a:prstGeom prst="rect">
            <a:avLst/>
          </a:prstGeom>
          <a:noFill/>
        </p:spPr>
        <p:txBody>
          <a:bodyPr wrap="none" rtlCol="0">
            <a:spAutoFit/>
          </a:bodyPr>
          <a:lstStyle/>
          <a:p>
            <a:r>
              <a:rPr lang="en-US" sz="3200" dirty="0" err="1">
                <a:latin typeface="Calibri" panose="020F0502020204030204" pitchFamily="34" charset="0"/>
              </a:rPr>
              <a:t>edu</a:t>
            </a:r>
            <a:endParaRPr lang="en-US" sz="3200" dirty="0">
              <a:latin typeface="Calibri" panose="020F0502020204030204" pitchFamily="34" charset="0"/>
            </a:endParaRPr>
          </a:p>
        </p:txBody>
      </p:sp>
      <p:pic>
        <p:nvPicPr>
          <p:cNvPr id="41" name="Coming from the web">
            <a:extLst>
              <a:ext uri="{FF2B5EF4-FFF2-40B4-BE49-F238E27FC236}">
                <a16:creationId xmlns:a16="http://schemas.microsoft.com/office/drawing/2014/main" id="{7CEA03A7-CA3D-E447-8FAF-F9D2FB675D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1537" y="1606853"/>
            <a:ext cx="815415" cy="815415"/>
          </a:xfrm>
          <a:prstGeom prst="rect">
            <a:avLst/>
          </a:prstGeom>
        </p:spPr>
      </p:pic>
      <p:sp>
        <p:nvSpPr>
          <p:cNvPr id="2" name="Regex outline">
            <a:extLst>
              <a:ext uri="{FF2B5EF4-FFF2-40B4-BE49-F238E27FC236}">
                <a16:creationId xmlns:a16="http://schemas.microsoft.com/office/drawing/2014/main" id="{B8626822-68AA-D54B-98B3-BA521276B704}"/>
              </a:ext>
            </a:extLst>
          </p:cNvPr>
          <p:cNvSpPr/>
          <p:nvPr/>
        </p:nvSpPr>
        <p:spPr bwMode="auto">
          <a:xfrm>
            <a:off x="4163683" y="2792491"/>
            <a:ext cx="2438400" cy="581501"/>
          </a:xfrm>
          <a:prstGeom prst="rect">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6175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E45956-E0C8-DE40-A202-9CBD823F8DA3}"/>
              </a:ext>
            </a:extLst>
          </p:cNvPr>
          <p:cNvPicPr>
            <a:picLocks noChangeAspect="1"/>
          </p:cNvPicPr>
          <p:nvPr/>
        </p:nvPicPr>
        <p:blipFill>
          <a:blip r:embed="rId2"/>
          <a:stretch>
            <a:fillRect/>
          </a:stretch>
        </p:blipFill>
        <p:spPr>
          <a:xfrm>
            <a:off x="653306" y="1074420"/>
            <a:ext cx="7837388" cy="4709160"/>
          </a:xfrm>
          <a:prstGeom prst="rect">
            <a:avLst/>
          </a:prstGeom>
        </p:spPr>
      </p:pic>
    </p:spTree>
    <p:extLst>
      <p:ext uri="{BB962C8B-B14F-4D97-AF65-F5344CB8AC3E}">
        <p14:creationId xmlns:p14="http://schemas.microsoft.com/office/powerpoint/2010/main" val="39898979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6B277-ABEE-FE4B-A8BF-0534D543A150}"/>
              </a:ext>
            </a:extLst>
          </p:cNvPr>
          <p:cNvPicPr>
            <a:picLocks noChangeAspect="1"/>
          </p:cNvPicPr>
          <p:nvPr/>
        </p:nvPicPr>
        <p:blipFill>
          <a:blip r:embed="rId2"/>
          <a:stretch>
            <a:fillRect/>
          </a:stretch>
        </p:blipFill>
        <p:spPr>
          <a:xfrm>
            <a:off x="653306" y="1074420"/>
            <a:ext cx="7837388" cy="4709160"/>
          </a:xfrm>
          <a:prstGeom prst="rect">
            <a:avLst/>
          </a:prstGeom>
        </p:spPr>
      </p:pic>
    </p:spTree>
    <p:extLst>
      <p:ext uri="{BB962C8B-B14F-4D97-AF65-F5344CB8AC3E}">
        <p14:creationId xmlns:p14="http://schemas.microsoft.com/office/powerpoint/2010/main" val="36202411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0971D-B2AA-6F48-9511-DB21F24E15CD}"/>
              </a:ext>
            </a:extLst>
          </p:cNvPr>
          <p:cNvPicPr>
            <a:picLocks noChangeAspect="1"/>
          </p:cNvPicPr>
          <p:nvPr/>
        </p:nvPicPr>
        <p:blipFill>
          <a:blip r:embed="rId2"/>
          <a:stretch>
            <a:fillRect/>
          </a:stretch>
        </p:blipFill>
        <p:spPr>
          <a:xfrm>
            <a:off x="653306" y="1074420"/>
            <a:ext cx="7837388" cy="4709160"/>
          </a:xfrm>
          <a:prstGeom prst="rect">
            <a:avLst/>
          </a:prstGeom>
        </p:spPr>
      </p:pic>
    </p:spTree>
    <p:extLst>
      <p:ext uri="{BB962C8B-B14F-4D97-AF65-F5344CB8AC3E}">
        <p14:creationId xmlns:p14="http://schemas.microsoft.com/office/powerpoint/2010/main" val="34769751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roup 1 orig">
            <a:extLst>
              <a:ext uri="{FF2B5EF4-FFF2-40B4-BE49-F238E27FC236}">
                <a16:creationId xmlns:a16="http://schemas.microsoft.com/office/drawing/2014/main" id="{D88318E3-2926-224E-8075-D9368BC0AAAE}"/>
              </a:ext>
            </a:extLst>
          </p:cNvPr>
          <p:cNvGrpSpPr/>
          <p:nvPr/>
        </p:nvGrpSpPr>
        <p:grpSpPr>
          <a:xfrm>
            <a:off x="2179190" y="2698110"/>
            <a:ext cx="604435" cy="661579"/>
            <a:chOff x="2182202" y="2704089"/>
            <a:chExt cx="604435" cy="661579"/>
          </a:xfrm>
        </p:grpSpPr>
        <p:sp>
          <p:nvSpPr>
            <p:cNvPr id="274" name="Oval 273">
              <a:extLst>
                <a:ext uri="{FF2B5EF4-FFF2-40B4-BE49-F238E27FC236}">
                  <a16:creationId xmlns:a16="http://schemas.microsoft.com/office/drawing/2014/main" id="{2BD727B5-1790-8742-A987-EF9DDEC7EBE6}"/>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5" name="Oval 274">
              <a:extLst>
                <a:ext uri="{FF2B5EF4-FFF2-40B4-BE49-F238E27FC236}">
                  <a16:creationId xmlns:a16="http://schemas.microsoft.com/office/drawing/2014/main" id="{1CC8A212-3D73-F541-8F4D-27CF5F60ACE2}"/>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6" name="Oval 275">
              <a:extLst>
                <a:ext uri="{FF2B5EF4-FFF2-40B4-BE49-F238E27FC236}">
                  <a16:creationId xmlns:a16="http://schemas.microsoft.com/office/drawing/2014/main" id="{41954557-9EAB-1F48-AC70-D3E929D3006B}"/>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7" name="Oval 276">
              <a:extLst>
                <a:ext uri="{FF2B5EF4-FFF2-40B4-BE49-F238E27FC236}">
                  <a16:creationId xmlns:a16="http://schemas.microsoft.com/office/drawing/2014/main" id="{E39DBF20-2796-5940-B5ED-403AD03212ED}"/>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8" y="118428"/>
            <a:ext cx="8429530" cy="638175"/>
          </a:xfrm>
        </p:spPr>
        <p:txBody>
          <a:bodyPr/>
          <a:lstStyle/>
          <a:p>
            <a:r>
              <a:rPr lang="en-US" dirty="0"/>
              <a:t>Potential bias #1: Extraction methodology</a:t>
            </a:r>
            <a:endParaRPr lang="en-US" b="1" i="1" dirty="0"/>
          </a:p>
        </p:txBody>
      </p:sp>
      <p:sp>
        <p:nvSpPr>
          <p:cNvPr id="5" name="Oval 4">
            <a:extLst>
              <a:ext uri="{FF2B5EF4-FFF2-40B4-BE49-F238E27FC236}">
                <a16:creationId xmlns:a16="http://schemas.microsoft.com/office/drawing/2014/main" id="{60F06D5A-A35B-7C4A-B31B-B567D571F1A4}"/>
              </a:ext>
            </a:extLst>
          </p:cNvPr>
          <p:cNvSpPr/>
          <p:nvPr/>
        </p:nvSpPr>
        <p:spPr bwMode="auto">
          <a:xfrm>
            <a:off x="1596325" y="821636"/>
            <a:ext cx="6540285" cy="409132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3AA36822-4BB8-0047-ABEE-405470E60AC4}"/>
              </a:ext>
            </a:extLst>
          </p:cNvPr>
          <p:cNvSpPr txBox="1"/>
          <p:nvPr/>
        </p:nvSpPr>
        <p:spPr>
          <a:xfrm>
            <a:off x="3106350" y="969552"/>
            <a:ext cx="3455497" cy="1828193"/>
          </a:xfrm>
          <a:prstGeom prst="rect">
            <a:avLst/>
          </a:prstGeom>
          <a:noFill/>
        </p:spPr>
        <p:txBody>
          <a:bodyPr wrap="none" rtlCol="0">
            <a:spAutoFit/>
          </a:bodyPr>
          <a:lstStyle/>
          <a:p>
            <a:pPr algn="ctr"/>
            <a:r>
              <a:rPr lang="en-US" sz="4000" b="1" dirty="0">
                <a:latin typeface="Calibri" panose="020F0502020204030204" pitchFamily="34" charset="0"/>
              </a:rPr>
              <a:t>Population</a:t>
            </a:r>
          </a:p>
          <a:p>
            <a:pPr algn="ctr"/>
            <a:r>
              <a:rPr lang="en-US" sz="4000" dirty="0">
                <a:latin typeface="Calibri" panose="020F0502020204030204" pitchFamily="34" charset="0"/>
              </a:rPr>
              <a:t>All regexes</a:t>
            </a:r>
          </a:p>
          <a:p>
            <a:pPr algn="ctr"/>
            <a:r>
              <a:rPr lang="en-US" sz="4000" dirty="0">
                <a:latin typeface="Calibri" panose="020F0502020204030204" pitchFamily="34" charset="0"/>
              </a:rPr>
              <a:t>used in practice</a:t>
            </a:r>
          </a:p>
        </p:txBody>
      </p:sp>
      <p:sp>
        <p:nvSpPr>
          <p:cNvPr id="92" name="Oval 91">
            <a:extLst>
              <a:ext uri="{FF2B5EF4-FFF2-40B4-BE49-F238E27FC236}">
                <a16:creationId xmlns:a16="http://schemas.microsoft.com/office/drawing/2014/main" id="{62BD511B-1AE7-1D45-91EB-F63EBB4BC566}"/>
              </a:ext>
            </a:extLst>
          </p:cNvPr>
          <p:cNvSpPr/>
          <p:nvPr/>
        </p:nvSpPr>
        <p:spPr bwMode="auto">
          <a:xfrm>
            <a:off x="1794822" y="290085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9" name="Oval 98">
            <a:extLst>
              <a:ext uri="{FF2B5EF4-FFF2-40B4-BE49-F238E27FC236}">
                <a16:creationId xmlns:a16="http://schemas.microsoft.com/office/drawing/2014/main" id="{D4A80CCC-C3AB-D74E-B3EB-CCE3BA4A80D5}"/>
              </a:ext>
            </a:extLst>
          </p:cNvPr>
          <p:cNvSpPr/>
          <p:nvPr/>
        </p:nvSpPr>
        <p:spPr bwMode="auto">
          <a:xfrm>
            <a:off x="2893033" y="349936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0" name="Oval 99">
            <a:extLst>
              <a:ext uri="{FF2B5EF4-FFF2-40B4-BE49-F238E27FC236}">
                <a16:creationId xmlns:a16="http://schemas.microsoft.com/office/drawing/2014/main" id="{3D9615FF-2B6C-FF4D-B4F8-D58EC71A252E}"/>
              </a:ext>
            </a:extLst>
          </p:cNvPr>
          <p:cNvSpPr/>
          <p:nvPr/>
        </p:nvSpPr>
        <p:spPr bwMode="auto">
          <a:xfrm>
            <a:off x="2772407"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Oval 105">
            <a:extLst>
              <a:ext uri="{FF2B5EF4-FFF2-40B4-BE49-F238E27FC236}">
                <a16:creationId xmlns:a16="http://schemas.microsoft.com/office/drawing/2014/main" id="{865AE1F4-1AA3-3C49-A9E5-D5DA5CC197DD}"/>
              </a:ext>
            </a:extLst>
          </p:cNvPr>
          <p:cNvSpPr/>
          <p:nvPr/>
        </p:nvSpPr>
        <p:spPr bwMode="auto">
          <a:xfrm flipH="1">
            <a:off x="2109047" y="37742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9" name="Oval 108">
            <a:extLst>
              <a:ext uri="{FF2B5EF4-FFF2-40B4-BE49-F238E27FC236}">
                <a16:creationId xmlns:a16="http://schemas.microsoft.com/office/drawing/2014/main" id="{0FC0C0A0-4173-9D44-9B05-5C88A19492A2}"/>
              </a:ext>
            </a:extLst>
          </p:cNvPr>
          <p:cNvSpPr/>
          <p:nvPr/>
        </p:nvSpPr>
        <p:spPr bwMode="auto">
          <a:xfrm flipH="1">
            <a:off x="1811088" y="336087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11" name="Irrelevant regexes">
            <a:extLst>
              <a:ext uri="{FF2B5EF4-FFF2-40B4-BE49-F238E27FC236}">
                <a16:creationId xmlns:a16="http://schemas.microsoft.com/office/drawing/2014/main" id="{4CBB8E1A-201D-2144-AC22-7F71AD8C3DB3}"/>
              </a:ext>
            </a:extLst>
          </p:cNvPr>
          <p:cNvGrpSpPr/>
          <p:nvPr/>
        </p:nvGrpSpPr>
        <p:grpSpPr>
          <a:xfrm>
            <a:off x="2181542" y="2670827"/>
            <a:ext cx="5710934" cy="2101109"/>
            <a:chOff x="2181542" y="2670827"/>
            <a:chExt cx="5710934" cy="2101109"/>
          </a:xfrm>
        </p:grpSpPr>
        <p:sp>
          <p:nvSpPr>
            <p:cNvPr id="27" name="Oval 26">
              <a:extLst>
                <a:ext uri="{FF2B5EF4-FFF2-40B4-BE49-F238E27FC236}">
                  <a16:creationId xmlns:a16="http://schemas.microsoft.com/office/drawing/2014/main" id="{2D4BFC07-23F4-1646-BCE7-063BBB7380D8}"/>
                </a:ext>
              </a:extLst>
            </p:cNvPr>
            <p:cNvSpPr/>
            <p:nvPr/>
          </p:nvSpPr>
          <p:spPr bwMode="auto">
            <a:xfrm>
              <a:off x="2508113" y="270188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Oval 58">
              <a:extLst>
                <a:ext uri="{FF2B5EF4-FFF2-40B4-BE49-F238E27FC236}">
                  <a16:creationId xmlns:a16="http://schemas.microsoft.com/office/drawing/2014/main" id="{7ED9962A-5D79-224D-A9EA-14DE6BC5E7A6}"/>
                </a:ext>
              </a:extLst>
            </p:cNvPr>
            <p:cNvSpPr/>
            <p:nvPr/>
          </p:nvSpPr>
          <p:spPr bwMode="auto">
            <a:xfrm>
              <a:off x="2181542" y="27540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Oval 59">
              <a:extLst>
                <a:ext uri="{FF2B5EF4-FFF2-40B4-BE49-F238E27FC236}">
                  <a16:creationId xmlns:a16="http://schemas.microsoft.com/office/drawing/2014/main" id="{F844DC2B-94C9-624E-9A01-E96D9DD0FC7A}"/>
                </a:ext>
              </a:extLst>
            </p:cNvPr>
            <p:cNvSpPr/>
            <p:nvPr/>
          </p:nvSpPr>
          <p:spPr bwMode="auto">
            <a:xfrm>
              <a:off x="2599997"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Oval 60">
              <a:extLst>
                <a:ext uri="{FF2B5EF4-FFF2-40B4-BE49-F238E27FC236}">
                  <a16:creationId xmlns:a16="http://schemas.microsoft.com/office/drawing/2014/main" id="{4D47772F-6B2B-D84E-BE7A-36E6FC0F6070}"/>
                </a:ext>
              </a:extLst>
            </p:cNvPr>
            <p:cNvSpPr/>
            <p:nvPr/>
          </p:nvSpPr>
          <p:spPr bwMode="auto">
            <a:xfrm>
              <a:off x="2326466"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Oval 62">
              <a:extLst>
                <a:ext uri="{FF2B5EF4-FFF2-40B4-BE49-F238E27FC236}">
                  <a16:creationId xmlns:a16="http://schemas.microsoft.com/office/drawing/2014/main" id="{DC49B836-1B4D-D24E-8B71-F66C3F595F02}"/>
                </a:ext>
              </a:extLst>
            </p:cNvPr>
            <p:cNvSpPr/>
            <p:nvPr/>
          </p:nvSpPr>
          <p:spPr bwMode="auto">
            <a:xfrm>
              <a:off x="3482480" y="30711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5" name="Oval 64">
              <a:extLst>
                <a:ext uri="{FF2B5EF4-FFF2-40B4-BE49-F238E27FC236}">
                  <a16:creationId xmlns:a16="http://schemas.microsoft.com/office/drawing/2014/main" id="{8FD0397B-401E-BF42-9221-0AF44D79C946}"/>
                </a:ext>
              </a:extLst>
            </p:cNvPr>
            <p:cNvSpPr/>
            <p:nvPr/>
          </p:nvSpPr>
          <p:spPr bwMode="auto">
            <a:xfrm>
              <a:off x="3156940" y="38335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7" name="Oval 66">
              <a:extLst>
                <a:ext uri="{FF2B5EF4-FFF2-40B4-BE49-F238E27FC236}">
                  <a16:creationId xmlns:a16="http://schemas.microsoft.com/office/drawing/2014/main" id="{3A2D768F-BA30-2041-9F6C-83C2814AD443}"/>
                </a:ext>
              </a:extLst>
            </p:cNvPr>
            <p:cNvSpPr/>
            <p:nvPr/>
          </p:nvSpPr>
          <p:spPr bwMode="auto">
            <a:xfrm>
              <a:off x="3622484" y="435126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7" name="Oval 76">
              <a:extLst>
                <a:ext uri="{FF2B5EF4-FFF2-40B4-BE49-F238E27FC236}">
                  <a16:creationId xmlns:a16="http://schemas.microsoft.com/office/drawing/2014/main" id="{69761ED3-023D-4B4A-ADBD-499984EA556D}"/>
                </a:ext>
              </a:extLst>
            </p:cNvPr>
            <p:cNvSpPr/>
            <p:nvPr/>
          </p:nvSpPr>
          <p:spPr bwMode="auto">
            <a:xfrm>
              <a:off x="4383742" y="339370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8" name="Oval 77">
              <a:extLst>
                <a:ext uri="{FF2B5EF4-FFF2-40B4-BE49-F238E27FC236}">
                  <a16:creationId xmlns:a16="http://schemas.microsoft.com/office/drawing/2014/main" id="{B3EBDAB4-7851-7C42-B188-47C8461D9794}"/>
                </a:ext>
              </a:extLst>
            </p:cNvPr>
            <p:cNvSpPr/>
            <p:nvPr/>
          </p:nvSpPr>
          <p:spPr bwMode="auto">
            <a:xfrm>
              <a:off x="4761791" y="349498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9" name="Oval 78">
              <a:extLst>
                <a:ext uri="{FF2B5EF4-FFF2-40B4-BE49-F238E27FC236}">
                  <a16:creationId xmlns:a16="http://schemas.microsoft.com/office/drawing/2014/main" id="{3FF2EA48-1767-D04B-B060-7EB12B69F5C9}"/>
                </a:ext>
              </a:extLst>
            </p:cNvPr>
            <p:cNvSpPr/>
            <p:nvPr/>
          </p:nvSpPr>
          <p:spPr bwMode="auto">
            <a:xfrm>
              <a:off x="3715474" y="337777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1" name="Oval 80">
              <a:extLst>
                <a:ext uri="{FF2B5EF4-FFF2-40B4-BE49-F238E27FC236}">
                  <a16:creationId xmlns:a16="http://schemas.microsoft.com/office/drawing/2014/main" id="{E8F94A6C-0E8D-614A-B1A4-116ADE8CEF37}"/>
                </a:ext>
              </a:extLst>
            </p:cNvPr>
            <p:cNvSpPr/>
            <p:nvPr/>
          </p:nvSpPr>
          <p:spPr bwMode="auto">
            <a:xfrm>
              <a:off x="4398923"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5" name="Oval 84">
              <a:extLst>
                <a:ext uri="{FF2B5EF4-FFF2-40B4-BE49-F238E27FC236}">
                  <a16:creationId xmlns:a16="http://schemas.microsoft.com/office/drawing/2014/main" id="{581439AB-2E28-4F4A-8E09-48C11B749F0C}"/>
                </a:ext>
              </a:extLst>
            </p:cNvPr>
            <p:cNvSpPr/>
            <p:nvPr/>
          </p:nvSpPr>
          <p:spPr bwMode="auto">
            <a:xfrm>
              <a:off x="4132021" y="315718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8" name="Oval 87">
              <a:extLst>
                <a:ext uri="{FF2B5EF4-FFF2-40B4-BE49-F238E27FC236}">
                  <a16:creationId xmlns:a16="http://schemas.microsoft.com/office/drawing/2014/main" id="{2D00BECB-6E2F-A443-A680-1BF4D0203B3A}"/>
                </a:ext>
              </a:extLst>
            </p:cNvPr>
            <p:cNvSpPr/>
            <p:nvPr/>
          </p:nvSpPr>
          <p:spPr bwMode="auto">
            <a:xfrm>
              <a:off x="5621120" y="353668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9" name="Oval 88">
              <a:extLst>
                <a:ext uri="{FF2B5EF4-FFF2-40B4-BE49-F238E27FC236}">
                  <a16:creationId xmlns:a16="http://schemas.microsoft.com/office/drawing/2014/main" id="{DA6F7BAB-A6AE-8A44-8688-32C7D0C93A04}"/>
                </a:ext>
              </a:extLst>
            </p:cNvPr>
            <p:cNvSpPr/>
            <p:nvPr/>
          </p:nvSpPr>
          <p:spPr bwMode="auto">
            <a:xfrm>
              <a:off x="6212802" y="401881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1" name="Oval 90">
              <a:extLst>
                <a:ext uri="{FF2B5EF4-FFF2-40B4-BE49-F238E27FC236}">
                  <a16:creationId xmlns:a16="http://schemas.microsoft.com/office/drawing/2014/main" id="{34E45B17-CA87-4340-A52F-E743E5E263D8}"/>
                </a:ext>
              </a:extLst>
            </p:cNvPr>
            <p:cNvSpPr/>
            <p:nvPr/>
          </p:nvSpPr>
          <p:spPr bwMode="auto">
            <a:xfrm>
              <a:off x="5010964" y="416211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Oval 92">
              <a:extLst>
                <a:ext uri="{FF2B5EF4-FFF2-40B4-BE49-F238E27FC236}">
                  <a16:creationId xmlns:a16="http://schemas.microsoft.com/office/drawing/2014/main" id="{02CD7384-CFB6-E645-87F7-AE25D5C8E25E}"/>
                </a:ext>
              </a:extLst>
            </p:cNvPr>
            <p:cNvSpPr/>
            <p:nvPr/>
          </p:nvSpPr>
          <p:spPr bwMode="auto">
            <a:xfrm>
              <a:off x="7236645" y="267082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4" name="Oval 93">
              <a:extLst>
                <a:ext uri="{FF2B5EF4-FFF2-40B4-BE49-F238E27FC236}">
                  <a16:creationId xmlns:a16="http://schemas.microsoft.com/office/drawing/2014/main" id="{2276FF97-7325-DC47-8A8F-2A2CCF1CB16D}"/>
                </a:ext>
              </a:extLst>
            </p:cNvPr>
            <p:cNvSpPr/>
            <p:nvPr/>
          </p:nvSpPr>
          <p:spPr bwMode="auto">
            <a:xfrm>
              <a:off x="4964649" y="377702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5" name="Oval 94">
              <a:extLst>
                <a:ext uri="{FF2B5EF4-FFF2-40B4-BE49-F238E27FC236}">
                  <a16:creationId xmlns:a16="http://schemas.microsoft.com/office/drawing/2014/main" id="{11EFA78D-7A54-DB4F-AE9A-38C3B71397E5}"/>
                </a:ext>
              </a:extLst>
            </p:cNvPr>
            <p:cNvSpPr/>
            <p:nvPr/>
          </p:nvSpPr>
          <p:spPr bwMode="auto">
            <a:xfrm>
              <a:off x="6723371" y="337682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6" name="Oval 95">
              <a:extLst>
                <a:ext uri="{FF2B5EF4-FFF2-40B4-BE49-F238E27FC236}">
                  <a16:creationId xmlns:a16="http://schemas.microsoft.com/office/drawing/2014/main" id="{188F3255-90DC-5B4B-BE56-9424ADBA59EA}"/>
                </a:ext>
              </a:extLst>
            </p:cNvPr>
            <p:cNvSpPr/>
            <p:nvPr/>
          </p:nvSpPr>
          <p:spPr bwMode="auto">
            <a:xfrm>
              <a:off x="4716254" y="399244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7" name="Oval 96">
              <a:extLst>
                <a:ext uri="{FF2B5EF4-FFF2-40B4-BE49-F238E27FC236}">
                  <a16:creationId xmlns:a16="http://schemas.microsoft.com/office/drawing/2014/main" id="{7546C640-37D3-1743-A0A0-CD666F74DD3A}"/>
                </a:ext>
              </a:extLst>
            </p:cNvPr>
            <p:cNvSpPr/>
            <p:nvPr/>
          </p:nvSpPr>
          <p:spPr bwMode="auto">
            <a:xfrm>
              <a:off x="5805874" y="430577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8" name="Oval 97">
              <a:extLst>
                <a:ext uri="{FF2B5EF4-FFF2-40B4-BE49-F238E27FC236}">
                  <a16:creationId xmlns:a16="http://schemas.microsoft.com/office/drawing/2014/main" id="{E3C28436-7ECA-9848-8CFD-ED9695340640}"/>
                </a:ext>
              </a:extLst>
            </p:cNvPr>
            <p:cNvSpPr/>
            <p:nvPr/>
          </p:nvSpPr>
          <p:spPr bwMode="auto">
            <a:xfrm>
              <a:off x="4009889" y="374206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1" name="Oval 100">
              <a:extLst>
                <a:ext uri="{FF2B5EF4-FFF2-40B4-BE49-F238E27FC236}">
                  <a16:creationId xmlns:a16="http://schemas.microsoft.com/office/drawing/2014/main" id="{C56AD831-B8DF-E84A-98AB-B75F4A926DF7}"/>
                </a:ext>
              </a:extLst>
            </p:cNvPr>
            <p:cNvSpPr/>
            <p:nvPr/>
          </p:nvSpPr>
          <p:spPr bwMode="auto">
            <a:xfrm>
              <a:off x="3345009" y="343399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2" name="Oval 101">
              <a:extLst>
                <a:ext uri="{FF2B5EF4-FFF2-40B4-BE49-F238E27FC236}">
                  <a16:creationId xmlns:a16="http://schemas.microsoft.com/office/drawing/2014/main" id="{27EB1DBA-9AB3-6041-B6C1-4766424AF9F2}"/>
                </a:ext>
              </a:extLst>
            </p:cNvPr>
            <p:cNvSpPr/>
            <p:nvPr/>
          </p:nvSpPr>
          <p:spPr bwMode="auto">
            <a:xfrm>
              <a:off x="3228356" y="417099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3" name="Oval 102">
              <a:extLst>
                <a:ext uri="{FF2B5EF4-FFF2-40B4-BE49-F238E27FC236}">
                  <a16:creationId xmlns:a16="http://schemas.microsoft.com/office/drawing/2014/main" id="{67495607-E40F-874D-8A95-640AB9DA821F}"/>
                </a:ext>
              </a:extLst>
            </p:cNvPr>
            <p:cNvSpPr/>
            <p:nvPr/>
          </p:nvSpPr>
          <p:spPr bwMode="auto">
            <a:xfrm>
              <a:off x="3606403" y="40013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4" name="Oval 103">
              <a:extLst>
                <a:ext uri="{FF2B5EF4-FFF2-40B4-BE49-F238E27FC236}">
                  <a16:creationId xmlns:a16="http://schemas.microsoft.com/office/drawing/2014/main" id="{FC20F1E4-9164-F645-A3EF-063473E48182}"/>
                </a:ext>
              </a:extLst>
            </p:cNvPr>
            <p:cNvSpPr/>
            <p:nvPr/>
          </p:nvSpPr>
          <p:spPr bwMode="auto">
            <a:xfrm>
              <a:off x="3591951" y="365603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5" name="Oval 104">
              <a:extLst>
                <a:ext uri="{FF2B5EF4-FFF2-40B4-BE49-F238E27FC236}">
                  <a16:creationId xmlns:a16="http://schemas.microsoft.com/office/drawing/2014/main" id="{F967EEDD-56CF-554A-A4A0-83471CD1433C}"/>
                </a:ext>
              </a:extLst>
            </p:cNvPr>
            <p:cNvSpPr/>
            <p:nvPr/>
          </p:nvSpPr>
          <p:spPr bwMode="auto">
            <a:xfrm>
              <a:off x="4101886" y="422897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7" name="Oval 106">
              <a:extLst>
                <a:ext uri="{FF2B5EF4-FFF2-40B4-BE49-F238E27FC236}">
                  <a16:creationId xmlns:a16="http://schemas.microsoft.com/office/drawing/2014/main" id="{1C5A7C5D-28CA-934B-9793-7970F0E436C4}"/>
                </a:ext>
              </a:extLst>
            </p:cNvPr>
            <p:cNvSpPr/>
            <p:nvPr/>
          </p:nvSpPr>
          <p:spPr bwMode="auto">
            <a:xfrm flipH="1">
              <a:off x="4549087" y="291669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8" name="Oval 107">
              <a:extLst>
                <a:ext uri="{FF2B5EF4-FFF2-40B4-BE49-F238E27FC236}">
                  <a16:creationId xmlns:a16="http://schemas.microsoft.com/office/drawing/2014/main" id="{37CD0897-D2FD-D346-B126-66A6A2E40112}"/>
                </a:ext>
              </a:extLst>
            </p:cNvPr>
            <p:cNvSpPr/>
            <p:nvPr/>
          </p:nvSpPr>
          <p:spPr bwMode="auto">
            <a:xfrm flipH="1">
              <a:off x="4967542" y="321116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0" name="Oval 109">
              <a:extLst>
                <a:ext uri="{FF2B5EF4-FFF2-40B4-BE49-F238E27FC236}">
                  <a16:creationId xmlns:a16="http://schemas.microsoft.com/office/drawing/2014/main" id="{E395BFB3-9CBE-1D43-BF4B-370376FD00E4}"/>
                </a:ext>
              </a:extLst>
            </p:cNvPr>
            <p:cNvSpPr/>
            <p:nvPr/>
          </p:nvSpPr>
          <p:spPr bwMode="auto">
            <a:xfrm flipH="1">
              <a:off x="7706496" y="311486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1" name="Oval 110">
              <a:extLst>
                <a:ext uri="{FF2B5EF4-FFF2-40B4-BE49-F238E27FC236}">
                  <a16:creationId xmlns:a16="http://schemas.microsoft.com/office/drawing/2014/main" id="{728218D5-F64A-4F4B-A6C8-79800C1EB848}"/>
                </a:ext>
              </a:extLst>
            </p:cNvPr>
            <p:cNvSpPr/>
            <p:nvPr/>
          </p:nvSpPr>
          <p:spPr bwMode="auto">
            <a:xfrm flipH="1">
              <a:off x="7189692" y="349498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2" name="Oval 111">
              <a:extLst>
                <a:ext uri="{FF2B5EF4-FFF2-40B4-BE49-F238E27FC236}">
                  <a16:creationId xmlns:a16="http://schemas.microsoft.com/office/drawing/2014/main" id="{0704B29E-D484-094B-A40D-E36129CBA297}"/>
                </a:ext>
              </a:extLst>
            </p:cNvPr>
            <p:cNvSpPr/>
            <p:nvPr/>
          </p:nvSpPr>
          <p:spPr bwMode="auto">
            <a:xfrm flipH="1">
              <a:off x="5758379" y="322673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3" name="Oval 112">
              <a:extLst>
                <a:ext uri="{FF2B5EF4-FFF2-40B4-BE49-F238E27FC236}">
                  <a16:creationId xmlns:a16="http://schemas.microsoft.com/office/drawing/2014/main" id="{7577D565-54E8-D747-973E-1A428E9D6153}"/>
                </a:ext>
              </a:extLst>
            </p:cNvPr>
            <p:cNvSpPr/>
            <p:nvPr/>
          </p:nvSpPr>
          <p:spPr bwMode="auto">
            <a:xfrm flipH="1">
              <a:off x="6971105" y="373582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4" name="Oval 113">
              <a:extLst>
                <a:ext uri="{FF2B5EF4-FFF2-40B4-BE49-F238E27FC236}">
                  <a16:creationId xmlns:a16="http://schemas.microsoft.com/office/drawing/2014/main" id="{6E62B351-FE2C-6A40-AF96-87580DBEE04E}"/>
                </a:ext>
              </a:extLst>
            </p:cNvPr>
            <p:cNvSpPr/>
            <p:nvPr/>
          </p:nvSpPr>
          <p:spPr bwMode="auto">
            <a:xfrm flipH="1">
              <a:off x="5741477" y="403872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5" name="Oval 114">
              <a:extLst>
                <a:ext uri="{FF2B5EF4-FFF2-40B4-BE49-F238E27FC236}">
                  <a16:creationId xmlns:a16="http://schemas.microsoft.com/office/drawing/2014/main" id="{84E0825B-B571-1741-A5F2-7516E7680780}"/>
                </a:ext>
              </a:extLst>
            </p:cNvPr>
            <p:cNvSpPr/>
            <p:nvPr/>
          </p:nvSpPr>
          <p:spPr bwMode="auto">
            <a:xfrm flipH="1">
              <a:off x="7460508" y="334255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6" name="Oval 115">
              <a:extLst>
                <a:ext uri="{FF2B5EF4-FFF2-40B4-BE49-F238E27FC236}">
                  <a16:creationId xmlns:a16="http://schemas.microsoft.com/office/drawing/2014/main" id="{1A07D879-C51F-374A-B702-80E83B75EDAC}"/>
                </a:ext>
              </a:extLst>
            </p:cNvPr>
            <p:cNvSpPr/>
            <p:nvPr/>
          </p:nvSpPr>
          <p:spPr bwMode="auto">
            <a:xfrm flipH="1">
              <a:off x="7548254" y="270834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7" name="Oval 116">
              <a:extLst>
                <a:ext uri="{FF2B5EF4-FFF2-40B4-BE49-F238E27FC236}">
                  <a16:creationId xmlns:a16="http://schemas.microsoft.com/office/drawing/2014/main" id="{8AC4A055-5CC2-C846-B4AF-904BB9403DE5}"/>
                </a:ext>
              </a:extLst>
            </p:cNvPr>
            <p:cNvSpPr/>
            <p:nvPr/>
          </p:nvSpPr>
          <p:spPr bwMode="auto">
            <a:xfrm flipH="1">
              <a:off x="4805437" y="458905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8" name="Oval 117">
              <a:extLst>
                <a:ext uri="{FF2B5EF4-FFF2-40B4-BE49-F238E27FC236}">
                  <a16:creationId xmlns:a16="http://schemas.microsoft.com/office/drawing/2014/main" id="{C3EFF8CF-0773-E149-95A4-591FB916D09E}"/>
                </a:ext>
              </a:extLst>
            </p:cNvPr>
            <p:cNvSpPr/>
            <p:nvPr/>
          </p:nvSpPr>
          <p:spPr bwMode="auto">
            <a:xfrm flipH="1">
              <a:off x="4661089" y="429500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9" name="Oval 118">
              <a:extLst>
                <a:ext uri="{FF2B5EF4-FFF2-40B4-BE49-F238E27FC236}">
                  <a16:creationId xmlns:a16="http://schemas.microsoft.com/office/drawing/2014/main" id="{E0136635-5474-9842-85AE-EB7747F6B85E}"/>
                </a:ext>
              </a:extLst>
            </p:cNvPr>
            <p:cNvSpPr/>
            <p:nvPr/>
          </p:nvSpPr>
          <p:spPr bwMode="auto">
            <a:xfrm flipH="1">
              <a:off x="5320467" y="413016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0" name="Oval 119">
              <a:extLst>
                <a:ext uri="{FF2B5EF4-FFF2-40B4-BE49-F238E27FC236}">
                  <a16:creationId xmlns:a16="http://schemas.microsoft.com/office/drawing/2014/main" id="{74F319B3-095A-2D40-9AF9-C9353CDB33AC}"/>
                </a:ext>
              </a:extLst>
            </p:cNvPr>
            <p:cNvSpPr/>
            <p:nvPr/>
          </p:nvSpPr>
          <p:spPr bwMode="auto">
            <a:xfrm flipH="1">
              <a:off x="6884608"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1" name="Oval 120">
              <a:extLst>
                <a:ext uri="{FF2B5EF4-FFF2-40B4-BE49-F238E27FC236}">
                  <a16:creationId xmlns:a16="http://schemas.microsoft.com/office/drawing/2014/main" id="{7C1E8BA6-8A4C-1A44-9391-18FFBB7A63B2}"/>
                </a:ext>
              </a:extLst>
            </p:cNvPr>
            <p:cNvSpPr/>
            <p:nvPr/>
          </p:nvSpPr>
          <p:spPr bwMode="auto">
            <a:xfrm flipH="1">
              <a:off x="6468412" y="42774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2" name="Oval 121">
              <a:extLst>
                <a:ext uri="{FF2B5EF4-FFF2-40B4-BE49-F238E27FC236}">
                  <a16:creationId xmlns:a16="http://schemas.microsoft.com/office/drawing/2014/main" id="{A70EE46D-CB53-A045-8A13-267E23C2C9B3}"/>
                </a:ext>
              </a:extLst>
            </p:cNvPr>
            <p:cNvSpPr/>
            <p:nvPr/>
          </p:nvSpPr>
          <p:spPr bwMode="auto">
            <a:xfrm flipH="1">
              <a:off x="6500404" y="36610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3" name="Oval 122">
              <a:extLst>
                <a:ext uri="{FF2B5EF4-FFF2-40B4-BE49-F238E27FC236}">
                  <a16:creationId xmlns:a16="http://schemas.microsoft.com/office/drawing/2014/main" id="{B5290134-2E89-CD46-822E-BFADC079B595}"/>
                </a:ext>
              </a:extLst>
            </p:cNvPr>
            <p:cNvSpPr/>
            <p:nvPr/>
          </p:nvSpPr>
          <p:spPr bwMode="auto">
            <a:xfrm flipH="1">
              <a:off x="5282379" y="369367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4" name="Oval 123">
              <a:extLst>
                <a:ext uri="{FF2B5EF4-FFF2-40B4-BE49-F238E27FC236}">
                  <a16:creationId xmlns:a16="http://schemas.microsoft.com/office/drawing/2014/main" id="{546B1729-5FAF-2642-85C8-52C1AB57A118}"/>
                </a:ext>
              </a:extLst>
            </p:cNvPr>
            <p:cNvSpPr/>
            <p:nvPr/>
          </p:nvSpPr>
          <p:spPr bwMode="auto">
            <a:xfrm flipH="1">
              <a:off x="6623123" y="3990131"/>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5" name="Oval 124">
              <a:extLst>
                <a:ext uri="{FF2B5EF4-FFF2-40B4-BE49-F238E27FC236}">
                  <a16:creationId xmlns:a16="http://schemas.microsoft.com/office/drawing/2014/main" id="{9F334F48-3F54-8041-A36C-08391A8FA715}"/>
                </a:ext>
              </a:extLst>
            </p:cNvPr>
            <p:cNvSpPr/>
            <p:nvPr/>
          </p:nvSpPr>
          <p:spPr bwMode="auto">
            <a:xfrm flipH="1">
              <a:off x="7244479" y="383891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6" name="Oval 125">
              <a:extLst>
                <a:ext uri="{FF2B5EF4-FFF2-40B4-BE49-F238E27FC236}">
                  <a16:creationId xmlns:a16="http://schemas.microsoft.com/office/drawing/2014/main" id="{60EA673B-A46F-3147-9996-7596A9967D86}"/>
                </a:ext>
              </a:extLst>
            </p:cNvPr>
            <p:cNvSpPr/>
            <p:nvPr/>
          </p:nvSpPr>
          <p:spPr bwMode="auto">
            <a:xfrm flipH="1">
              <a:off x="5166771" y="448365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7" name="Oval 126">
              <a:extLst>
                <a:ext uri="{FF2B5EF4-FFF2-40B4-BE49-F238E27FC236}">
                  <a16:creationId xmlns:a16="http://schemas.microsoft.com/office/drawing/2014/main" id="{0D463F23-FA45-1D4A-AA90-9B88D391490A}"/>
                </a:ext>
              </a:extLst>
            </p:cNvPr>
            <p:cNvSpPr/>
            <p:nvPr/>
          </p:nvSpPr>
          <p:spPr bwMode="auto">
            <a:xfrm flipH="1">
              <a:off x="6166736" y="445482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8" name="Oval 127">
              <a:extLst>
                <a:ext uri="{FF2B5EF4-FFF2-40B4-BE49-F238E27FC236}">
                  <a16:creationId xmlns:a16="http://schemas.microsoft.com/office/drawing/2014/main" id="{0F960272-0819-1949-A6E5-9383C8BFA2E1}"/>
                </a:ext>
              </a:extLst>
            </p:cNvPr>
            <p:cNvSpPr/>
            <p:nvPr/>
          </p:nvSpPr>
          <p:spPr bwMode="auto">
            <a:xfrm flipH="1">
              <a:off x="4130767" y="350121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9" name="Oval 128">
              <a:extLst>
                <a:ext uri="{FF2B5EF4-FFF2-40B4-BE49-F238E27FC236}">
                  <a16:creationId xmlns:a16="http://schemas.microsoft.com/office/drawing/2014/main" id="{BEB8B50F-7A3E-FE4B-9E94-EB1BA11D6C27}"/>
                </a:ext>
              </a:extLst>
            </p:cNvPr>
            <p:cNvSpPr/>
            <p:nvPr/>
          </p:nvSpPr>
          <p:spPr bwMode="auto">
            <a:xfrm flipH="1">
              <a:off x="6314424" y="312412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0" name="Oval 129">
              <a:extLst>
                <a:ext uri="{FF2B5EF4-FFF2-40B4-BE49-F238E27FC236}">
                  <a16:creationId xmlns:a16="http://schemas.microsoft.com/office/drawing/2014/main" id="{D2C161F3-DDE4-F742-91B4-97165783ABD8}"/>
                </a:ext>
              </a:extLst>
            </p:cNvPr>
            <p:cNvSpPr/>
            <p:nvPr/>
          </p:nvSpPr>
          <p:spPr bwMode="auto">
            <a:xfrm flipH="1">
              <a:off x="6186557" y="361217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1" name="Oval 130">
              <a:extLst>
                <a:ext uri="{FF2B5EF4-FFF2-40B4-BE49-F238E27FC236}">
                  <a16:creationId xmlns:a16="http://schemas.microsoft.com/office/drawing/2014/main" id="{D63438B6-EE8E-AD49-B8CA-3B506BB0BC60}"/>
                </a:ext>
              </a:extLst>
            </p:cNvPr>
            <p:cNvSpPr/>
            <p:nvPr/>
          </p:nvSpPr>
          <p:spPr bwMode="auto">
            <a:xfrm flipH="1">
              <a:off x="7114803"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2" name="Oval 131">
              <a:extLst>
                <a:ext uri="{FF2B5EF4-FFF2-40B4-BE49-F238E27FC236}">
                  <a16:creationId xmlns:a16="http://schemas.microsoft.com/office/drawing/2014/main" id="{B11904BC-0799-0A4A-A0B9-CDBA0E8724DD}"/>
                </a:ext>
              </a:extLst>
            </p:cNvPr>
            <p:cNvSpPr/>
            <p:nvPr/>
          </p:nvSpPr>
          <p:spPr bwMode="auto">
            <a:xfrm flipH="1">
              <a:off x="6054895" y="332419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3" name="Oval 132">
              <a:extLst>
                <a:ext uri="{FF2B5EF4-FFF2-40B4-BE49-F238E27FC236}">
                  <a16:creationId xmlns:a16="http://schemas.microsoft.com/office/drawing/2014/main" id="{3CBFCC6D-B569-3642-A2A1-746D6B95A054}"/>
                </a:ext>
              </a:extLst>
            </p:cNvPr>
            <p:cNvSpPr/>
            <p:nvPr/>
          </p:nvSpPr>
          <p:spPr bwMode="auto">
            <a:xfrm flipH="1">
              <a:off x="6951196" y="271031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4" name="Oval 133">
              <a:extLst>
                <a:ext uri="{FF2B5EF4-FFF2-40B4-BE49-F238E27FC236}">
                  <a16:creationId xmlns:a16="http://schemas.microsoft.com/office/drawing/2014/main" id="{DA946164-449D-044B-B561-B27F74DEBAA0}"/>
                </a:ext>
              </a:extLst>
            </p:cNvPr>
            <p:cNvSpPr/>
            <p:nvPr/>
          </p:nvSpPr>
          <p:spPr bwMode="auto">
            <a:xfrm flipH="1">
              <a:off x="5352751" y="33596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5" name="Oval 134">
              <a:extLst>
                <a:ext uri="{FF2B5EF4-FFF2-40B4-BE49-F238E27FC236}">
                  <a16:creationId xmlns:a16="http://schemas.microsoft.com/office/drawing/2014/main" id="{D3FB105C-BD65-824B-ADC8-6DBD0F00F232}"/>
                </a:ext>
              </a:extLst>
            </p:cNvPr>
            <p:cNvSpPr/>
            <p:nvPr/>
          </p:nvSpPr>
          <p:spPr bwMode="auto">
            <a:xfrm flipH="1">
              <a:off x="3975827" y="450329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0" name="Oval 149">
              <a:extLst>
                <a:ext uri="{FF2B5EF4-FFF2-40B4-BE49-F238E27FC236}">
                  <a16:creationId xmlns:a16="http://schemas.microsoft.com/office/drawing/2014/main" id="{F063E473-FFE3-2F4D-875B-32654C9D5138}"/>
                </a:ext>
              </a:extLst>
            </p:cNvPr>
            <p:cNvSpPr/>
            <p:nvPr/>
          </p:nvSpPr>
          <p:spPr bwMode="auto">
            <a:xfrm>
              <a:off x="3208215" y="313188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30" name="Oval 29">
            <a:extLst>
              <a:ext uri="{FF2B5EF4-FFF2-40B4-BE49-F238E27FC236}">
                <a16:creationId xmlns:a16="http://schemas.microsoft.com/office/drawing/2014/main" id="{6FA57610-6456-E746-A816-21FE745A39D2}"/>
              </a:ext>
            </a:extLst>
          </p:cNvPr>
          <p:cNvSpPr/>
          <p:nvPr/>
        </p:nvSpPr>
        <p:spPr bwMode="auto">
          <a:xfrm>
            <a:off x="2097698" y="2510586"/>
            <a:ext cx="908022" cy="958213"/>
          </a:xfrm>
          <a:custGeom>
            <a:avLst/>
            <a:gdLst>
              <a:gd name="connsiteX0" fmla="*/ 0 w 908022"/>
              <a:gd name="connsiteY0" fmla="*/ 479107 h 958213"/>
              <a:gd name="connsiteX1" fmla="*/ 454011 w 908022"/>
              <a:gd name="connsiteY1" fmla="*/ 0 h 958213"/>
              <a:gd name="connsiteX2" fmla="*/ 908022 w 908022"/>
              <a:gd name="connsiteY2" fmla="*/ 479107 h 958213"/>
              <a:gd name="connsiteX3" fmla="*/ 454011 w 908022"/>
              <a:gd name="connsiteY3" fmla="*/ 958214 h 958213"/>
              <a:gd name="connsiteX4" fmla="*/ 0 w 908022"/>
              <a:gd name="connsiteY4" fmla="*/ 479107 h 95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22" h="958213" extrusionOk="0">
                <a:moveTo>
                  <a:pt x="0" y="479107"/>
                </a:moveTo>
                <a:cubicBezTo>
                  <a:pt x="-39963" y="216213"/>
                  <a:pt x="235048" y="31245"/>
                  <a:pt x="454011" y="0"/>
                </a:cubicBezTo>
                <a:cubicBezTo>
                  <a:pt x="723715" y="38915"/>
                  <a:pt x="908900" y="241305"/>
                  <a:pt x="908022" y="479107"/>
                </a:cubicBezTo>
                <a:cubicBezTo>
                  <a:pt x="897983" y="728565"/>
                  <a:pt x="719211" y="975694"/>
                  <a:pt x="454011" y="958214"/>
                </a:cubicBezTo>
                <a:cubicBezTo>
                  <a:pt x="204971" y="951879"/>
                  <a:pt x="16474" y="774424"/>
                  <a:pt x="0" y="479107"/>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12" name="Sample">
            <a:extLst>
              <a:ext uri="{FF2B5EF4-FFF2-40B4-BE49-F238E27FC236}">
                <a16:creationId xmlns:a16="http://schemas.microsoft.com/office/drawing/2014/main" id="{FEB10F7C-28EF-2F42-88CB-733E18C262FA}"/>
              </a:ext>
            </a:extLst>
          </p:cNvPr>
          <p:cNvGrpSpPr/>
          <p:nvPr/>
        </p:nvGrpSpPr>
        <p:grpSpPr>
          <a:xfrm>
            <a:off x="-66446" y="3917585"/>
            <a:ext cx="2384564" cy="2742529"/>
            <a:chOff x="-66446" y="3917585"/>
            <a:chExt cx="2384564" cy="2742529"/>
          </a:xfrm>
        </p:grpSpPr>
        <p:sp>
          <p:nvSpPr>
            <p:cNvPr id="177" name="Rounded Rectangle 176">
              <a:extLst>
                <a:ext uri="{FF2B5EF4-FFF2-40B4-BE49-F238E27FC236}">
                  <a16:creationId xmlns:a16="http://schemas.microsoft.com/office/drawing/2014/main" id="{294381A5-535E-8F48-B43A-A1306AFAC304}"/>
                </a:ext>
              </a:extLst>
            </p:cNvPr>
            <p:cNvSpPr/>
            <p:nvPr/>
          </p:nvSpPr>
          <p:spPr bwMode="auto">
            <a:xfrm>
              <a:off x="616013" y="4992594"/>
              <a:ext cx="908022"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1" name="TextBox 180">
              <a:extLst>
                <a:ext uri="{FF2B5EF4-FFF2-40B4-BE49-F238E27FC236}">
                  <a16:creationId xmlns:a16="http://schemas.microsoft.com/office/drawing/2014/main" id="{15FBA7BE-57B6-D240-8DEC-68E96D59F675}"/>
                </a:ext>
              </a:extLst>
            </p:cNvPr>
            <p:cNvSpPr txBox="1"/>
            <p:nvPr/>
          </p:nvSpPr>
          <p:spPr>
            <a:xfrm>
              <a:off x="-66446" y="3917585"/>
              <a:ext cx="2384564" cy="988540"/>
            </a:xfrm>
            <a:prstGeom prst="rect">
              <a:avLst/>
            </a:prstGeom>
            <a:noFill/>
          </p:spPr>
          <p:txBody>
            <a:bodyPr wrap="none" rtlCol="0">
              <a:spAutoFit/>
            </a:bodyPr>
            <a:lstStyle/>
            <a:p>
              <a:pPr algn="ctr"/>
              <a:r>
                <a:rPr lang="en-US" sz="3200" b="1" dirty="0">
                  <a:latin typeface="Calibri" panose="020F0502020204030204" pitchFamily="34" charset="0"/>
                </a:rPr>
                <a:t>Sample</a:t>
              </a:r>
            </a:p>
            <a:p>
              <a:pPr algn="ctr"/>
              <a:r>
                <a:rPr lang="en-US" sz="3200" dirty="0">
                  <a:latin typeface="Calibri" panose="020F0502020204030204" pitchFamily="34" charset="0"/>
                </a:rPr>
                <a:t>Regex corpus</a:t>
              </a:r>
            </a:p>
          </p:txBody>
        </p:sp>
      </p:grpSp>
      <p:grpSp>
        <p:nvGrpSpPr>
          <p:cNvPr id="223" name="Group 1 extracted">
            <a:extLst>
              <a:ext uri="{FF2B5EF4-FFF2-40B4-BE49-F238E27FC236}">
                <a16:creationId xmlns:a16="http://schemas.microsoft.com/office/drawing/2014/main" id="{0A069181-C957-AB48-8ABF-EA39A858BB6C}"/>
              </a:ext>
            </a:extLst>
          </p:cNvPr>
          <p:cNvGrpSpPr/>
          <p:nvPr/>
        </p:nvGrpSpPr>
        <p:grpSpPr>
          <a:xfrm>
            <a:off x="2178532" y="2698110"/>
            <a:ext cx="604435" cy="661579"/>
            <a:chOff x="2182202" y="2704089"/>
            <a:chExt cx="604435" cy="661579"/>
          </a:xfrm>
        </p:grpSpPr>
        <p:sp>
          <p:nvSpPr>
            <p:cNvPr id="224" name="Oval 223">
              <a:extLst>
                <a:ext uri="{FF2B5EF4-FFF2-40B4-BE49-F238E27FC236}">
                  <a16:creationId xmlns:a16="http://schemas.microsoft.com/office/drawing/2014/main" id="{4AB308E4-CCEE-B543-B857-B38D5651C5BB}"/>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5" name="Oval 224">
              <a:extLst>
                <a:ext uri="{FF2B5EF4-FFF2-40B4-BE49-F238E27FC236}">
                  <a16:creationId xmlns:a16="http://schemas.microsoft.com/office/drawing/2014/main" id="{FEB25B99-5DDC-4043-9AA8-F683BE584FA1}"/>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6" name="Oval 225">
              <a:extLst>
                <a:ext uri="{FF2B5EF4-FFF2-40B4-BE49-F238E27FC236}">
                  <a16:creationId xmlns:a16="http://schemas.microsoft.com/office/drawing/2014/main" id="{FA9F9660-58D0-6A4B-88C7-490F01EA920C}"/>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7" name="Oval 226">
              <a:extLst>
                <a:ext uri="{FF2B5EF4-FFF2-40B4-BE49-F238E27FC236}">
                  <a16:creationId xmlns:a16="http://schemas.microsoft.com/office/drawing/2014/main" id="{D19598A4-C951-EE4C-9BD3-58A26C57E18E}"/>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9" name="Proj 1">
            <a:extLst>
              <a:ext uri="{FF2B5EF4-FFF2-40B4-BE49-F238E27FC236}">
                <a16:creationId xmlns:a16="http://schemas.microsoft.com/office/drawing/2014/main" id="{EBE203CE-6A5A-4041-83C3-146F0290F1C5}"/>
              </a:ext>
            </a:extLst>
          </p:cNvPr>
          <p:cNvGrpSpPr/>
          <p:nvPr/>
        </p:nvGrpSpPr>
        <p:grpSpPr>
          <a:xfrm>
            <a:off x="495520" y="1296316"/>
            <a:ext cx="1737719" cy="1369056"/>
            <a:chOff x="495520" y="1296316"/>
            <a:chExt cx="1737719" cy="1369056"/>
          </a:xfrm>
        </p:grpSpPr>
        <p:pic>
          <p:nvPicPr>
            <p:cNvPr id="171" name="Picture 12" descr="Image result for github">
              <a:extLst>
                <a:ext uri="{FF2B5EF4-FFF2-40B4-BE49-F238E27FC236}">
                  <a16:creationId xmlns:a16="http://schemas.microsoft.com/office/drawing/2014/main" id="{B8150063-1785-D74D-A7B3-60DCEDC63B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495520" y="1296316"/>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76EBF1F-3EE5-3640-8F9B-595E4244EE1A}"/>
                </a:ext>
              </a:extLst>
            </p:cNvPr>
            <p:cNvGrpSpPr/>
            <p:nvPr/>
          </p:nvGrpSpPr>
          <p:grpSpPr>
            <a:xfrm>
              <a:off x="1082554" y="1549872"/>
              <a:ext cx="1150685" cy="1115500"/>
              <a:chOff x="1082554" y="1549872"/>
              <a:chExt cx="1150685" cy="1115500"/>
            </a:xfrm>
          </p:grpSpPr>
          <p:grpSp>
            <p:nvGrpSpPr>
              <p:cNvPr id="137" name="Group 136">
                <a:extLst>
                  <a:ext uri="{FF2B5EF4-FFF2-40B4-BE49-F238E27FC236}">
                    <a16:creationId xmlns:a16="http://schemas.microsoft.com/office/drawing/2014/main" id="{B7F608F4-59AE-2145-8FDC-CE65F96F0176}"/>
                  </a:ext>
                </a:extLst>
              </p:cNvPr>
              <p:cNvGrpSpPr/>
              <p:nvPr/>
            </p:nvGrpSpPr>
            <p:grpSpPr>
              <a:xfrm>
                <a:off x="1613808" y="1549872"/>
                <a:ext cx="619431" cy="958213"/>
                <a:chOff x="5076698" y="1362614"/>
                <a:chExt cx="554774" cy="750238"/>
              </a:xfrm>
            </p:grpSpPr>
            <p:pic>
              <p:nvPicPr>
                <p:cNvPr id="147" name="Picture 32" descr="Image result for clipart document">
                  <a:extLst>
                    <a:ext uri="{FF2B5EF4-FFF2-40B4-BE49-F238E27FC236}">
                      <a16:creationId xmlns:a16="http://schemas.microsoft.com/office/drawing/2014/main" id="{A57FE78F-0759-404B-B455-3561EA3643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8" name="Rounded Rectangle 147">
                  <a:extLst>
                    <a:ext uri="{FF2B5EF4-FFF2-40B4-BE49-F238E27FC236}">
                      <a16:creationId xmlns:a16="http://schemas.microsoft.com/office/drawing/2014/main" id="{42F463E4-8B5F-E54D-91B4-1BB3CBBA6ABF}"/>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2" name="Rounded Rectangle 171">
                <a:extLst>
                  <a:ext uri="{FF2B5EF4-FFF2-40B4-BE49-F238E27FC236}">
                    <a16:creationId xmlns:a16="http://schemas.microsoft.com/office/drawing/2014/main" id="{2C019DFC-9042-5D4B-94DE-BD5406201243}"/>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8" name="Group 137">
                <a:extLst>
                  <a:ext uri="{FF2B5EF4-FFF2-40B4-BE49-F238E27FC236}">
                    <a16:creationId xmlns:a16="http://schemas.microsoft.com/office/drawing/2014/main" id="{415BACCE-5034-B245-8D05-EFA27086FB4F}"/>
                  </a:ext>
                </a:extLst>
              </p:cNvPr>
              <p:cNvGrpSpPr/>
              <p:nvPr/>
            </p:nvGrpSpPr>
            <p:grpSpPr>
              <a:xfrm>
                <a:off x="1443564" y="1593620"/>
                <a:ext cx="619431" cy="958213"/>
                <a:chOff x="5076698" y="1362614"/>
                <a:chExt cx="554774" cy="750238"/>
              </a:xfrm>
            </p:grpSpPr>
            <p:pic>
              <p:nvPicPr>
                <p:cNvPr id="145" name="Picture 32" descr="Image result for clipart document">
                  <a:extLst>
                    <a:ext uri="{FF2B5EF4-FFF2-40B4-BE49-F238E27FC236}">
                      <a16:creationId xmlns:a16="http://schemas.microsoft.com/office/drawing/2014/main" id="{70DC2EC4-7FCC-2147-9609-803F652078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6" name="Rounded Rectangle 145">
                  <a:extLst>
                    <a:ext uri="{FF2B5EF4-FFF2-40B4-BE49-F238E27FC236}">
                      <a16:creationId xmlns:a16="http://schemas.microsoft.com/office/drawing/2014/main" id="{EBB190B3-3CA7-9544-AEEE-B4E58BF71F5F}"/>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69" name="Rounded Rectangle 168">
                <a:extLst>
                  <a:ext uri="{FF2B5EF4-FFF2-40B4-BE49-F238E27FC236}">
                    <a16:creationId xmlns:a16="http://schemas.microsoft.com/office/drawing/2014/main" id="{FC4A125E-2AEC-BD4E-9891-4CB38EC1E9E5}"/>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3" name="Rounded Rectangle 172">
                <a:extLst>
                  <a:ext uri="{FF2B5EF4-FFF2-40B4-BE49-F238E27FC236}">
                    <a16:creationId xmlns:a16="http://schemas.microsoft.com/office/drawing/2014/main" id="{52EFD8CC-8EC1-6C43-BCC0-6E367EEF5690}"/>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9" name="Group 138">
                <a:extLst>
                  <a:ext uri="{FF2B5EF4-FFF2-40B4-BE49-F238E27FC236}">
                    <a16:creationId xmlns:a16="http://schemas.microsoft.com/office/drawing/2014/main" id="{472B74FB-6CD3-814B-A0CF-11553B28843C}"/>
                  </a:ext>
                </a:extLst>
              </p:cNvPr>
              <p:cNvGrpSpPr/>
              <p:nvPr/>
            </p:nvGrpSpPr>
            <p:grpSpPr>
              <a:xfrm>
                <a:off x="1258619" y="1642126"/>
                <a:ext cx="619431" cy="958213"/>
                <a:chOff x="5076698" y="1362614"/>
                <a:chExt cx="554774" cy="750238"/>
              </a:xfrm>
            </p:grpSpPr>
            <p:pic>
              <p:nvPicPr>
                <p:cNvPr id="143" name="Picture 32" descr="Image result for clipart document">
                  <a:extLst>
                    <a:ext uri="{FF2B5EF4-FFF2-40B4-BE49-F238E27FC236}">
                      <a16:creationId xmlns:a16="http://schemas.microsoft.com/office/drawing/2014/main" id="{BB71D2C8-F1F8-7D4E-826B-C427DEABA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4" name="Rounded Rectangle 143">
                  <a:extLst>
                    <a:ext uri="{FF2B5EF4-FFF2-40B4-BE49-F238E27FC236}">
                      <a16:creationId xmlns:a16="http://schemas.microsoft.com/office/drawing/2014/main" id="{933679E4-AAC4-6942-AF08-F7A68B39A5A6}"/>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57" name="Rounded Rectangle 156">
                <a:extLst>
                  <a:ext uri="{FF2B5EF4-FFF2-40B4-BE49-F238E27FC236}">
                    <a16:creationId xmlns:a16="http://schemas.microsoft.com/office/drawing/2014/main" id="{06AE4285-5F12-5041-BA33-DDF8EF998D00}"/>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40" name="Group 139">
                <a:extLst>
                  <a:ext uri="{FF2B5EF4-FFF2-40B4-BE49-F238E27FC236}">
                    <a16:creationId xmlns:a16="http://schemas.microsoft.com/office/drawing/2014/main" id="{EAD1A865-3044-054B-9DCC-879668637190}"/>
                  </a:ext>
                </a:extLst>
              </p:cNvPr>
              <p:cNvGrpSpPr/>
              <p:nvPr/>
            </p:nvGrpSpPr>
            <p:grpSpPr>
              <a:xfrm>
                <a:off x="1082554" y="1707159"/>
                <a:ext cx="619431" cy="958213"/>
                <a:chOff x="5076701" y="1362623"/>
                <a:chExt cx="554774" cy="750243"/>
              </a:xfrm>
            </p:grpSpPr>
            <p:pic>
              <p:nvPicPr>
                <p:cNvPr id="141" name="Picture 32" descr="Image result for clipart document">
                  <a:extLst>
                    <a:ext uri="{FF2B5EF4-FFF2-40B4-BE49-F238E27FC236}">
                      <a16:creationId xmlns:a16="http://schemas.microsoft.com/office/drawing/2014/main" id="{F19909EB-CE25-C747-8898-FBBF48FC0E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42" name="Rounded Rectangle 141">
                  <a:extLst>
                    <a:ext uri="{FF2B5EF4-FFF2-40B4-BE49-F238E27FC236}">
                      <a16:creationId xmlns:a16="http://schemas.microsoft.com/office/drawing/2014/main" id="{D46033A4-4A22-9E4E-8D58-D4508577BDFA}"/>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49" name="Rounded Rectangle 148">
                <a:extLst>
                  <a:ext uri="{FF2B5EF4-FFF2-40B4-BE49-F238E27FC236}">
                    <a16:creationId xmlns:a16="http://schemas.microsoft.com/office/drawing/2014/main" id="{310ECCFC-5A0E-F54E-8EDD-6997E8770B3A}"/>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4" name="Rounded Rectangle 173">
                <a:extLst>
                  <a:ext uri="{FF2B5EF4-FFF2-40B4-BE49-F238E27FC236}">
                    <a16:creationId xmlns:a16="http://schemas.microsoft.com/office/drawing/2014/main" id="{EDDFA4E0-A6E5-AC45-9333-688AC61BE73C}"/>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36" name="PI: extracted regexes">
            <a:extLst>
              <a:ext uri="{FF2B5EF4-FFF2-40B4-BE49-F238E27FC236}">
                <a16:creationId xmlns:a16="http://schemas.microsoft.com/office/drawing/2014/main" id="{962E167A-C2C2-A64B-8CAB-F9971859A8E8}"/>
              </a:ext>
            </a:extLst>
          </p:cNvPr>
          <p:cNvGrpSpPr/>
          <p:nvPr/>
        </p:nvGrpSpPr>
        <p:grpSpPr>
          <a:xfrm>
            <a:off x="6352716" y="5517671"/>
            <a:ext cx="1832055" cy="1083412"/>
            <a:chOff x="6352716" y="5517671"/>
            <a:chExt cx="1832055" cy="1083412"/>
          </a:xfrm>
        </p:grpSpPr>
        <p:grpSp>
          <p:nvGrpSpPr>
            <p:cNvPr id="159" name="PI: Instr.-extracted regexes">
              <a:extLst>
                <a:ext uri="{FF2B5EF4-FFF2-40B4-BE49-F238E27FC236}">
                  <a16:creationId xmlns:a16="http://schemas.microsoft.com/office/drawing/2014/main" id="{14E5EABD-8AEE-5C4F-B0EB-24D767DC0DF6}"/>
                </a:ext>
              </a:extLst>
            </p:cNvPr>
            <p:cNvGrpSpPr/>
            <p:nvPr/>
          </p:nvGrpSpPr>
          <p:grpSpPr>
            <a:xfrm>
              <a:off x="7498908" y="5517671"/>
              <a:ext cx="685863" cy="1083412"/>
              <a:chOff x="7498908" y="5517671"/>
              <a:chExt cx="685863" cy="1083412"/>
            </a:xfrm>
          </p:grpSpPr>
          <p:sp>
            <p:nvSpPr>
              <p:cNvPr id="186" name="Oval 185">
                <a:extLst>
                  <a:ext uri="{FF2B5EF4-FFF2-40B4-BE49-F238E27FC236}">
                    <a16:creationId xmlns:a16="http://schemas.microsoft.com/office/drawing/2014/main" id="{2458ED48-49FD-0745-9B1E-E92C63C19113}"/>
                  </a:ext>
                </a:extLst>
              </p:cNvPr>
              <p:cNvSpPr/>
              <p:nvPr/>
            </p:nvSpPr>
            <p:spPr bwMode="auto">
              <a:xfrm>
                <a:off x="7498908" y="5517671"/>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7" name="Oval 186">
                <a:extLst>
                  <a:ext uri="{FF2B5EF4-FFF2-40B4-BE49-F238E27FC236}">
                    <a16:creationId xmlns:a16="http://schemas.microsoft.com/office/drawing/2014/main" id="{DB624815-EB86-F94D-A74C-212AD14825E8}"/>
                  </a:ext>
                </a:extLst>
              </p:cNvPr>
              <p:cNvSpPr/>
              <p:nvPr/>
            </p:nvSpPr>
            <p:spPr bwMode="auto">
              <a:xfrm>
                <a:off x="7900159" y="5521534"/>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8" name="Oval 187">
                <a:extLst>
                  <a:ext uri="{FF2B5EF4-FFF2-40B4-BE49-F238E27FC236}">
                    <a16:creationId xmlns:a16="http://schemas.microsoft.com/office/drawing/2014/main" id="{82DDABC8-7920-7C43-9031-BF9A4510FFA4}"/>
                  </a:ext>
                </a:extLst>
              </p:cNvPr>
              <p:cNvSpPr/>
              <p:nvPr/>
            </p:nvSpPr>
            <p:spPr bwMode="auto">
              <a:xfrm>
                <a:off x="7499810" y="5917955"/>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9" name="Oval 188">
                <a:extLst>
                  <a:ext uri="{FF2B5EF4-FFF2-40B4-BE49-F238E27FC236}">
                    <a16:creationId xmlns:a16="http://schemas.microsoft.com/office/drawing/2014/main" id="{B0EDC86A-9F4D-664B-9A85-CA7D8EC6168F}"/>
                  </a:ext>
                </a:extLst>
              </p:cNvPr>
              <p:cNvSpPr/>
              <p:nvPr/>
            </p:nvSpPr>
            <p:spPr bwMode="auto">
              <a:xfrm>
                <a:off x="7901061" y="5921818"/>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90" name="Oval 189">
                <a:extLst>
                  <a:ext uri="{FF2B5EF4-FFF2-40B4-BE49-F238E27FC236}">
                    <a16:creationId xmlns:a16="http://schemas.microsoft.com/office/drawing/2014/main" id="{A0DC137B-BC5E-DF4A-863B-52D35F461983}"/>
                  </a:ext>
                </a:extLst>
              </p:cNvPr>
              <p:cNvSpPr/>
              <p:nvPr/>
            </p:nvSpPr>
            <p:spPr bwMode="auto">
              <a:xfrm>
                <a:off x="7498908" y="6318239"/>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91" name="Oval 190">
                <a:extLst>
                  <a:ext uri="{FF2B5EF4-FFF2-40B4-BE49-F238E27FC236}">
                    <a16:creationId xmlns:a16="http://schemas.microsoft.com/office/drawing/2014/main" id="{C4A4BAD9-7FFE-624C-9874-5015B7BC926C}"/>
                  </a:ext>
                </a:extLst>
              </p:cNvPr>
              <p:cNvSpPr/>
              <p:nvPr/>
            </p:nvSpPr>
            <p:spPr bwMode="auto">
              <a:xfrm>
                <a:off x="7900159" y="6322102"/>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185" name="Straight Arrow Connector 184">
              <a:extLst>
                <a:ext uri="{FF2B5EF4-FFF2-40B4-BE49-F238E27FC236}">
                  <a16:creationId xmlns:a16="http://schemas.microsoft.com/office/drawing/2014/main" id="{1371665C-4C31-6E4F-8CF1-8557001FF740}"/>
                </a:ext>
              </a:extLst>
            </p:cNvPr>
            <p:cNvCxnSpPr>
              <a:cxnSpLocks/>
            </p:cNvCxnSpPr>
            <p:nvPr/>
          </p:nvCxnSpPr>
          <p:spPr bwMode="auto">
            <a:xfrm flipV="1">
              <a:off x="6352716" y="6037377"/>
              <a:ext cx="855077" cy="16148"/>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192" name="PI: Run test suite">
            <a:extLst>
              <a:ext uri="{FF2B5EF4-FFF2-40B4-BE49-F238E27FC236}">
                <a16:creationId xmlns:a16="http://schemas.microsoft.com/office/drawing/2014/main" id="{E77A7F14-71B4-D54B-A35E-0C3C933F36D0}"/>
              </a:ext>
            </a:extLst>
          </p:cNvPr>
          <p:cNvGrpSpPr/>
          <p:nvPr/>
        </p:nvGrpSpPr>
        <p:grpSpPr>
          <a:xfrm>
            <a:off x="1632904" y="5874553"/>
            <a:ext cx="3260112" cy="646700"/>
            <a:chOff x="1632904" y="5874553"/>
            <a:chExt cx="3260112" cy="646700"/>
          </a:xfrm>
        </p:grpSpPr>
        <p:cxnSp>
          <p:nvCxnSpPr>
            <p:cNvPr id="193" name="Straight Arrow Connector 192">
              <a:extLst>
                <a:ext uri="{FF2B5EF4-FFF2-40B4-BE49-F238E27FC236}">
                  <a16:creationId xmlns:a16="http://schemas.microsoft.com/office/drawing/2014/main" id="{354795EE-538E-BE46-BFD7-8459838A5E60}"/>
                </a:ext>
              </a:extLst>
            </p:cNvPr>
            <p:cNvCxnSpPr>
              <a:cxnSpLocks/>
              <a:stCxn id="195" idx="3"/>
              <a:endCxn id="241" idx="1"/>
            </p:cNvCxnSpPr>
            <p:nvPr/>
          </p:nvCxnSpPr>
          <p:spPr bwMode="auto">
            <a:xfrm flipV="1">
              <a:off x="3766223" y="6194665"/>
              <a:ext cx="1126793" cy="3238"/>
            </a:xfrm>
            <a:prstGeom prst="straightConnector1">
              <a:avLst/>
            </a:prstGeom>
            <a:noFill/>
            <a:ln w="28575" cap="flat" cmpd="sng" algn="ctr">
              <a:solidFill>
                <a:schemeClr val="tx1"/>
              </a:solidFill>
              <a:prstDash val="solid"/>
              <a:round/>
              <a:headEnd type="none" w="med" len="med"/>
              <a:tailEnd type="triangle"/>
            </a:ln>
            <a:effectLst/>
          </p:spPr>
        </p:cxnSp>
        <p:grpSp>
          <p:nvGrpSpPr>
            <p:cNvPr id="194" name="PI: Test suite">
              <a:extLst>
                <a:ext uri="{FF2B5EF4-FFF2-40B4-BE49-F238E27FC236}">
                  <a16:creationId xmlns:a16="http://schemas.microsoft.com/office/drawing/2014/main" id="{4C081918-A412-4440-BC1B-A54D74F1C84F}"/>
                </a:ext>
              </a:extLst>
            </p:cNvPr>
            <p:cNvGrpSpPr/>
            <p:nvPr/>
          </p:nvGrpSpPr>
          <p:grpSpPr>
            <a:xfrm>
              <a:off x="1632904" y="5874553"/>
              <a:ext cx="2133319" cy="646700"/>
              <a:chOff x="5518612" y="4830797"/>
              <a:chExt cx="2133319" cy="646700"/>
            </a:xfrm>
          </p:grpSpPr>
          <p:sp>
            <p:nvSpPr>
              <p:cNvPr id="195" name="Rounded Rectangle 194">
                <a:extLst>
                  <a:ext uri="{FF2B5EF4-FFF2-40B4-BE49-F238E27FC236}">
                    <a16:creationId xmlns:a16="http://schemas.microsoft.com/office/drawing/2014/main" id="{AB2ED507-28A5-6641-8871-75CBE624B84E}"/>
                  </a:ext>
                </a:extLst>
              </p:cNvPr>
              <p:cNvSpPr/>
              <p:nvPr/>
            </p:nvSpPr>
            <p:spPr bwMode="auto">
              <a:xfrm>
                <a:off x="5518612" y="4830797"/>
                <a:ext cx="2133319" cy="6467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96" name="TextBox 195">
                <a:extLst>
                  <a:ext uri="{FF2B5EF4-FFF2-40B4-BE49-F238E27FC236}">
                    <a16:creationId xmlns:a16="http://schemas.microsoft.com/office/drawing/2014/main" id="{3B8B6501-EBEE-394B-A10A-92600D9148DD}"/>
                  </a:ext>
                </a:extLst>
              </p:cNvPr>
              <p:cNvSpPr txBox="1"/>
              <p:nvPr/>
            </p:nvSpPr>
            <p:spPr>
              <a:xfrm>
                <a:off x="5770830" y="4988406"/>
                <a:ext cx="1758981" cy="395173"/>
              </a:xfrm>
              <a:prstGeom prst="rect">
                <a:avLst/>
              </a:prstGeom>
              <a:noFill/>
            </p:spPr>
            <p:txBody>
              <a:bodyPr wrap="square" rtlCol="0">
                <a:spAutoFit/>
              </a:bodyPr>
              <a:lstStyle/>
              <a:p>
                <a:pPr algn="ctr"/>
                <a:r>
                  <a:rPr lang="en-US" sz="2400" dirty="0">
                    <a:latin typeface="Calibri" panose="020F0502020204030204" pitchFamily="34" charset="0"/>
                  </a:rPr>
                  <a:t>Test suite</a:t>
                </a:r>
              </a:p>
            </p:txBody>
          </p:sp>
        </p:grpSp>
      </p:grpSp>
      <p:grpSp>
        <p:nvGrpSpPr>
          <p:cNvPr id="197" name="PI: Instrument program">
            <a:extLst>
              <a:ext uri="{FF2B5EF4-FFF2-40B4-BE49-F238E27FC236}">
                <a16:creationId xmlns:a16="http://schemas.microsoft.com/office/drawing/2014/main" id="{5CBBFF98-C53B-0249-AD37-1472CC32E574}"/>
              </a:ext>
            </a:extLst>
          </p:cNvPr>
          <p:cNvGrpSpPr/>
          <p:nvPr/>
        </p:nvGrpSpPr>
        <p:grpSpPr>
          <a:xfrm>
            <a:off x="1135518" y="4633091"/>
            <a:ext cx="4908183" cy="2040680"/>
            <a:chOff x="1135518" y="4633091"/>
            <a:chExt cx="4908183" cy="2040680"/>
          </a:xfrm>
        </p:grpSpPr>
        <p:grpSp>
          <p:nvGrpSpPr>
            <p:cNvPr id="198" name="PI: Instrumented program">
              <a:extLst>
                <a:ext uri="{FF2B5EF4-FFF2-40B4-BE49-F238E27FC236}">
                  <a16:creationId xmlns:a16="http://schemas.microsoft.com/office/drawing/2014/main" id="{5EF3519A-AE1B-DD47-999B-3F9B7C441E29}"/>
                </a:ext>
              </a:extLst>
            </p:cNvPr>
            <p:cNvGrpSpPr/>
            <p:nvPr/>
          </p:nvGrpSpPr>
          <p:grpSpPr>
            <a:xfrm>
              <a:off x="4893016" y="5558271"/>
              <a:ext cx="1150685" cy="1115500"/>
              <a:chOff x="1082554" y="1549872"/>
              <a:chExt cx="1150685" cy="1115500"/>
            </a:xfrm>
          </p:grpSpPr>
          <p:grpSp>
            <p:nvGrpSpPr>
              <p:cNvPr id="219" name="Group 218">
                <a:extLst>
                  <a:ext uri="{FF2B5EF4-FFF2-40B4-BE49-F238E27FC236}">
                    <a16:creationId xmlns:a16="http://schemas.microsoft.com/office/drawing/2014/main" id="{D9FEAAF1-9663-0948-A718-DCF42605FDAD}"/>
                  </a:ext>
                </a:extLst>
              </p:cNvPr>
              <p:cNvGrpSpPr/>
              <p:nvPr/>
            </p:nvGrpSpPr>
            <p:grpSpPr>
              <a:xfrm>
                <a:off x="1613808" y="1549872"/>
                <a:ext cx="619431" cy="958213"/>
                <a:chOff x="5076698" y="1362614"/>
                <a:chExt cx="554774" cy="750238"/>
              </a:xfrm>
            </p:grpSpPr>
            <p:pic>
              <p:nvPicPr>
                <p:cNvPr id="247" name="Picture 32" descr="Image result for clipart document">
                  <a:extLst>
                    <a:ext uri="{FF2B5EF4-FFF2-40B4-BE49-F238E27FC236}">
                      <a16:creationId xmlns:a16="http://schemas.microsoft.com/office/drawing/2014/main" id="{869E825E-2D35-0A46-97F4-67AFD0AC75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8" name="Rounded Rectangle 247">
                  <a:extLst>
                    <a:ext uri="{FF2B5EF4-FFF2-40B4-BE49-F238E27FC236}">
                      <a16:creationId xmlns:a16="http://schemas.microsoft.com/office/drawing/2014/main" id="{C54079ED-F10A-334E-A6DA-37D7B946488B}"/>
                    </a:ext>
                  </a:extLst>
                </p:cNvPr>
                <p:cNvSpPr/>
                <p:nvPr/>
              </p:nvSpPr>
              <p:spPr bwMode="auto">
                <a:xfrm>
                  <a:off x="5137533" y="1834717"/>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0" name="Rounded Rectangle 219">
                <a:extLst>
                  <a:ext uri="{FF2B5EF4-FFF2-40B4-BE49-F238E27FC236}">
                    <a16:creationId xmlns:a16="http://schemas.microsoft.com/office/drawing/2014/main" id="{854E5D6C-F697-814F-92AD-D306433C4F6E}"/>
                  </a:ext>
                </a:extLst>
              </p:cNvPr>
              <p:cNvSpPr/>
              <p:nvPr/>
            </p:nvSpPr>
            <p:spPr bwMode="auto">
              <a:xfrm>
                <a:off x="1682603" y="1788719"/>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1" name="Group 220">
                <a:extLst>
                  <a:ext uri="{FF2B5EF4-FFF2-40B4-BE49-F238E27FC236}">
                    <a16:creationId xmlns:a16="http://schemas.microsoft.com/office/drawing/2014/main" id="{6406B5DE-9FFB-3644-83A3-8C92977BDB31}"/>
                  </a:ext>
                </a:extLst>
              </p:cNvPr>
              <p:cNvGrpSpPr/>
              <p:nvPr/>
            </p:nvGrpSpPr>
            <p:grpSpPr>
              <a:xfrm>
                <a:off x="1443564" y="1593620"/>
                <a:ext cx="619431" cy="958213"/>
                <a:chOff x="5076698" y="1362614"/>
                <a:chExt cx="554774" cy="750238"/>
              </a:xfrm>
            </p:grpSpPr>
            <p:pic>
              <p:nvPicPr>
                <p:cNvPr id="245" name="Picture 32" descr="Image result for clipart document">
                  <a:extLst>
                    <a:ext uri="{FF2B5EF4-FFF2-40B4-BE49-F238E27FC236}">
                      <a16:creationId xmlns:a16="http://schemas.microsoft.com/office/drawing/2014/main" id="{C4266F9F-6D94-7A4A-8356-12BAED27A4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6" name="Rounded Rectangle 245">
                  <a:extLst>
                    <a:ext uri="{FF2B5EF4-FFF2-40B4-BE49-F238E27FC236}">
                      <a16:creationId xmlns:a16="http://schemas.microsoft.com/office/drawing/2014/main" id="{32D8F7E8-C1F6-F940-B471-BDDF3518478B}"/>
                    </a:ext>
                  </a:extLst>
                </p:cNvPr>
                <p:cNvSpPr/>
                <p:nvPr/>
              </p:nvSpPr>
              <p:spPr bwMode="auto">
                <a:xfrm>
                  <a:off x="5137533" y="1738118"/>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2" name="Rounded Rectangle 221">
                <a:extLst>
                  <a:ext uri="{FF2B5EF4-FFF2-40B4-BE49-F238E27FC236}">
                    <a16:creationId xmlns:a16="http://schemas.microsoft.com/office/drawing/2014/main" id="{25DDC547-B40E-0C44-A9AA-1C88C6D1C7FC}"/>
                  </a:ext>
                </a:extLst>
              </p:cNvPr>
              <p:cNvSpPr/>
              <p:nvPr/>
            </p:nvSpPr>
            <p:spPr bwMode="auto">
              <a:xfrm>
                <a:off x="1511489" y="2202244"/>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28" name="Rounded Rectangle 227">
                <a:extLst>
                  <a:ext uri="{FF2B5EF4-FFF2-40B4-BE49-F238E27FC236}">
                    <a16:creationId xmlns:a16="http://schemas.microsoft.com/office/drawing/2014/main" id="{EABB575D-7CFE-674F-8107-FCC40FAAFB32}"/>
                  </a:ext>
                </a:extLst>
              </p:cNvPr>
              <p:cNvSpPr/>
              <p:nvPr/>
            </p:nvSpPr>
            <p:spPr bwMode="auto">
              <a:xfrm>
                <a:off x="1506538" y="181976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9" name="Group 228">
                <a:extLst>
                  <a:ext uri="{FF2B5EF4-FFF2-40B4-BE49-F238E27FC236}">
                    <a16:creationId xmlns:a16="http://schemas.microsoft.com/office/drawing/2014/main" id="{0087FB95-0D8C-8943-B1D2-E780294F1314}"/>
                  </a:ext>
                </a:extLst>
              </p:cNvPr>
              <p:cNvGrpSpPr/>
              <p:nvPr/>
            </p:nvGrpSpPr>
            <p:grpSpPr>
              <a:xfrm>
                <a:off x="1258619" y="1642126"/>
                <a:ext cx="619431" cy="958213"/>
                <a:chOff x="5076698" y="1362614"/>
                <a:chExt cx="554774" cy="750238"/>
              </a:xfrm>
            </p:grpSpPr>
            <p:pic>
              <p:nvPicPr>
                <p:cNvPr id="243" name="Picture 32" descr="Image result for clipart document">
                  <a:extLst>
                    <a:ext uri="{FF2B5EF4-FFF2-40B4-BE49-F238E27FC236}">
                      <a16:creationId xmlns:a16="http://schemas.microsoft.com/office/drawing/2014/main" id="{C3EF9862-D620-9040-B097-A2DA96063A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4" name="Rounded Rectangle 243">
                  <a:extLst>
                    <a:ext uri="{FF2B5EF4-FFF2-40B4-BE49-F238E27FC236}">
                      <a16:creationId xmlns:a16="http://schemas.microsoft.com/office/drawing/2014/main" id="{9C19D7A0-8763-584F-8330-936882A5FC45}"/>
                    </a:ext>
                  </a:extLst>
                </p:cNvPr>
                <p:cNvSpPr/>
                <p:nvPr/>
              </p:nvSpPr>
              <p:spPr bwMode="auto">
                <a:xfrm>
                  <a:off x="5137533" y="1645094"/>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30" name="Rounded Rectangle 229">
                <a:extLst>
                  <a:ext uri="{FF2B5EF4-FFF2-40B4-BE49-F238E27FC236}">
                    <a16:creationId xmlns:a16="http://schemas.microsoft.com/office/drawing/2014/main" id="{459EC25E-1382-FA4C-AB10-0E14FFDE1C65}"/>
                  </a:ext>
                </a:extLst>
              </p:cNvPr>
              <p:cNvSpPr/>
              <p:nvPr/>
            </p:nvSpPr>
            <p:spPr bwMode="auto">
              <a:xfrm>
                <a:off x="1326712" y="224295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35" name="Group 234">
                <a:extLst>
                  <a:ext uri="{FF2B5EF4-FFF2-40B4-BE49-F238E27FC236}">
                    <a16:creationId xmlns:a16="http://schemas.microsoft.com/office/drawing/2014/main" id="{67C4AD73-F882-0843-BA77-7DC069206BF1}"/>
                  </a:ext>
                </a:extLst>
              </p:cNvPr>
              <p:cNvGrpSpPr/>
              <p:nvPr/>
            </p:nvGrpSpPr>
            <p:grpSpPr>
              <a:xfrm>
                <a:off x="1082554" y="1707159"/>
                <a:ext cx="619431" cy="958213"/>
                <a:chOff x="5076701" y="1362623"/>
                <a:chExt cx="554774" cy="750243"/>
              </a:xfrm>
            </p:grpSpPr>
            <p:pic>
              <p:nvPicPr>
                <p:cNvPr id="241" name="Picture 32" descr="Image result for clipart document">
                  <a:extLst>
                    <a:ext uri="{FF2B5EF4-FFF2-40B4-BE49-F238E27FC236}">
                      <a16:creationId xmlns:a16="http://schemas.microsoft.com/office/drawing/2014/main" id="{111EE010-90B7-4945-A1D4-F4E5DA53FC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42" name="Rounded Rectangle 241">
                  <a:extLst>
                    <a:ext uri="{FF2B5EF4-FFF2-40B4-BE49-F238E27FC236}">
                      <a16:creationId xmlns:a16="http://schemas.microsoft.com/office/drawing/2014/main" id="{9134703E-DD91-BE47-9850-57451044628F}"/>
                    </a:ext>
                  </a:extLst>
                </p:cNvPr>
                <p:cNvSpPr/>
                <p:nvPr/>
              </p:nvSpPr>
              <p:spPr bwMode="auto">
                <a:xfrm>
                  <a:off x="5137533" y="1548494"/>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36" name="Rounded Rectangle 235">
                <a:extLst>
                  <a:ext uri="{FF2B5EF4-FFF2-40B4-BE49-F238E27FC236}">
                    <a16:creationId xmlns:a16="http://schemas.microsoft.com/office/drawing/2014/main" id="{610D4B5F-D431-7344-8880-0A4FC2A19EA0}"/>
                  </a:ext>
                </a:extLst>
              </p:cNvPr>
              <p:cNvSpPr/>
              <p:nvPr/>
            </p:nvSpPr>
            <p:spPr bwMode="auto">
              <a:xfrm>
                <a:off x="1159892" y="2191837"/>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40" name="Rounded Rectangle 239">
                <a:extLst>
                  <a:ext uri="{FF2B5EF4-FFF2-40B4-BE49-F238E27FC236}">
                    <a16:creationId xmlns:a16="http://schemas.microsoft.com/office/drawing/2014/main" id="{6192261F-828C-C34D-8BD1-739F91E1C0D5}"/>
                  </a:ext>
                </a:extLst>
              </p:cNvPr>
              <p:cNvSpPr/>
              <p:nvPr/>
            </p:nvSpPr>
            <p:spPr bwMode="auto">
              <a:xfrm>
                <a:off x="1151956" y="2328316"/>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cxnSp>
          <p:nvCxnSpPr>
            <p:cNvPr id="199" name="Elbow Connector 198">
              <a:extLst>
                <a:ext uri="{FF2B5EF4-FFF2-40B4-BE49-F238E27FC236}">
                  <a16:creationId xmlns:a16="http://schemas.microsoft.com/office/drawing/2014/main" id="{E1E8FCD0-64D7-F146-A276-A81F28839380}"/>
                </a:ext>
              </a:extLst>
            </p:cNvPr>
            <p:cNvCxnSpPr>
              <a:cxnSpLocks/>
              <a:stCxn id="217" idx="3"/>
              <a:endCxn id="245" idx="0"/>
            </p:cNvCxnSpPr>
            <p:nvPr/>
          </p:nvCxnSpPr>
          <p:spPr bwMode="auto">
            <a:xfrm>
              <a:off x="2286203" y="5112198"/>
              <a:ext cx="3277539" cy="489821"/>
            </a:xfrm>
            <a:prstGeom prst="bentConnector2">
              <a:avLst/>
            </a:prstGeom>
            <a:noFill/>
            <a:ln w="28575" cap="flat" cmpd="sng" algn="ctr">
              <a:solidFill>
                <a:schemeClr val="tx1"/>
              </a:solidFill>
              <a:prstDash val="solid"/>
              <a:round/>
              <a:headEnd type="none" w="med" len="med"/>
              <a:tailEnd type="triangle"/>
            </a:ln>
            <a:effectLst/>
          </p:spPr>
        </p:cxnSp>
        <p:grpSp>
          <p:nvGrpSpPr>
            <p:cNvPr id="200" name="PI: Uninstrumented program">
              <a:extLst>
                <a:ext uri="{FF2B5EF4-FFF2-40B4-BE49-F238E27FC236}">
                  <a16:creationId xmlns:a16="http://schemas.microsoft.com/office/drawing/2014/main" id="{242A9384-22E9-E644-B7DC-973239CC04BB}"/>
                </a:ext>
              </a:extLst>
            </p:cNvPr>
            <p:cNvGrpSpPr/>
            <p:nvPr/>
          </p:nvGrpSpPr>
          <p:grpSpPr>
            <a:xfrm>
              <a:off x="1135518" y="4633091"/>
              <a:ext cx="1150685" cy="1115500"/>
              <a:chOff x="1082554" y="1549872"/>
              <a:chExt cx="1150685" cy="1115500"/>
            </a:xfrm>
          </p:grpSpPr>
          <p:grpSp>
            <p:nvGrpSpPr>
              <p:cNvPr id="201" name="Group 200">
                <a:extLst>
                  <a:ext uri="{FF2B5EF4-FFF2-40B4-BE49-F238E27FC236}">
                    <a16:creationId xmlns:a16="http://schemas.microsoft.com/office/drawing/2014/main" id="{51023F74-6DB3-DC44-8281-64D189C88672}"/>
                  </a:ext>
                </a:extLst>
              </p:cNvPr>
              <p:cNvGrpSpPr/>
              <p:nvPr/>
            </p:nvGrpSpPr>
            <p:grpSpPr>
              <a:xfrm>
                <a:off x="1613808" y="1549872"/>
                <a:ext cx="619431" cy="958213"/>
                <a:chOff x="5076698" y="1362614"/>
                <a:chExt cx="554774" cy="750238"/>
              </a:xfrm>
            </p:grpSpPr>
            <p:pic>
              <p:nvPicPr>
                <p:cNvPr id="217" name="Picture 32" descr="Image result for clipart document">
                  <a:extLst>
                    <a:ext uri="{FF2B5EF4-FFF2-40B4-BE49-F238E27FC236}">
                      <a16:creationId xmlns:a16="http://schemas.microsoft.com/office/drawing/2014/main" id="{E048FEBE-614C-A145-AA49-2EE3B8549B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18" name="Rounded Rectangle 217">
                  <a:extLst>
                    <a:ext uri="{FF2B5EF4-FFF2-40B4-BE49-F238E27FC236}">
                      <a16:creationId xmlns:a16="http://schemas.microsoft.com/office/drawing/2014/main" id="{F6B1741D-9837-B747-827A-D18E40C330BE}"/>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2" name="Rounded Rectangle 201">
                <a:extLst>
                  <a:ext uri="{FF2B5EF4-FFF2-40B4-BE49-F238E27FC236}">
                    <a16:creationId xmlns:a16="http://schemas.microsoft.com/office/drawing/2014/main" id="{4D10175C-24FA-F144-AEEB-1CA744C1CBC7}"/>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03" name="Group 202">
                <a:extLst>
                  <a:ext uri="{FF2B5EF4-FFF2-40B4-BE49-F238E27FC236}">
                    <a16:creationId xmlns:a16="http://schemas.microsoft.com/office/drawing/2014/main" id="{1CFD6EA8-90F0-9540-A015-C4668222C7D6}"/>
                  </a:ext>
                </a:extLst>
              </p:cNvPr>
              <p:cNvGrpSpPr/>
              <p:nvPr/>
            </p:nvGrpSpPr>
            <p:grpSpPr>
              <a:xfrm>
                <a:off x="1443564" y="1593620"/>
                <a:ext cx="619431" cy="958213"/>
                <a:chOff x="5076698" y="1362614"/>
                <a:chExt cx="554774" cy="750238"/>
              </a:xfrm>
            </p:grpSpPr>
            <p:pic>
              <p:nvPicPr>
                <p:cNvPr id="215" name="Picture 32" descr="Image result for clipart document">
                  <a:extLst>
                    <a:ext uri="{FF2B5EF4-FFF2-40B4-BE49-F238E27FC236}">
                      <a16:creationId xmlns:a16="http://schemas.microsoft.com/office/drawing/2014/main" id="{DBBA910B-5BDF-0B49-827C-BB08E85EA2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16" name="Rounded Rectangle 215">
                  <a:extLst>
                    <a:ext uri="{FF2B5EF4-FFF2-40B4-BE49-F238E27FC236}">
                      <a16:creationId xmlns:a16="http://schemas.microsoft.com/office/drawing/2014/main" id="{A9570836-392E-FD48-89E4-21F70743C121}"/>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4" name="Rounded Rectangle 203">
                <a:extLst>
                  <a:ext uri="{FF2B5EF4-FFF2-40B4-BE49-F238E27FC236}">
                    <a16:creationId xmlns:a16="http://schemas.microsoft.com/office/drawing/2014/main" id="{CFE4AB56-14A2-B34A-8940-602156A56F12}"/>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05" name="Rounded Rectangle 204">
                <a:extLst>
                  <a:ext uri="{FF2B5EF4-FFF2-40B4-BE49-F238E27FC236}">
                    <a16:creationId xmlns:a16="http://schemas.microsoft.com/office/drawing/2014/main" id="{1CA6AD35-20A7-A841-AF5C-509F4211C377}"/>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06" name="Group 205">
                <a:extLst>
                  <a:ext uri="{FF2B5EF4-FFF2-40B4-BE49-F238E27FC236}">
                    <a16:creationId xmlns:a16="http://schemas.microsoft.com/office/drawing/2014/main" id="{1CF58917-0015-DB4B-BAEA-3588E2C8DFD3}"/>
                  </a:ext>
                </a:extLst>
              </p:cNvPr>
              <p:cNvGrpSpPr/>
              <p:nvPr/>
            </p:nvGrpSpPr>
            <p:grpSpPr>
              <a:xfrm>
                <a:off x="1258619" y="1642126"/>
                <a:ext cx="619431" cy="958213"/>
                <a:chOff x="5076698" y="1362614"/>
                <a:chExt cx="554774" cy="750238"/>
              </a:xfrm>
            </p:grpSpPr>
            <p:pic>
              <p:nvPicPr>
                <p:cNvPr id="213" name="Picture 32" descr="Image result for clipart document">
                  <a:extLst>
                    <a:ext uri="{FF2B5EF4-FFF2-40B4-BE49-F238E27FC236}">
                      <a16:creationId xmlns:a16="http://schemas.microsoft.com/office/drawing/2014/main" id="{CA8E37B6-6510-B64A-B5EB-3274CA7279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14" name="Rounded Rectangle 213">
                  <a:extLst>
                    <a:ext uri="{FF2B5EF4-FFF2-40B4-BE49-F238E27FC236}">
                      <a16:creationId xmlns:a16="http://schemas.microsoft.com/office/drawing/2014/main" id="{34EADD25-56E9-0B4E-B580-BAD128E15512}"/>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7" name="Rounded Rectangle 206">
                <a:extLst>
                  <a:ext uri="{FF2B5EF4-FFF2-40B4-BE49-F238E27FC236}">
                    <a16:creationId xmlns:a16="http://schemas.microsoft.com/office/drawing/2014/main" id="{388A99E0-915E-714F-9B38-A55BA943C115}"/>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08" name="Group 207">
                <a:extLst>
                  <a:ext uri="{FF2B5EF4-FFF2-40B4-BE49-F238E27FC236}">
                    <a16:creationId xmlns:a16="http://schemas.microsoft.com/office/drawing/2014/main" id="{C74A7AFC-24B9-3248-BC9D-C021B428AF6A}"/>
                  </a:ext>
                </a:extLst>
              </p:cNvPr>
              <p:cNvGrpSpPr/>
              <p:nvPr/>
            </p:nvGrpSpPr>
            <p:grpSpPr>
              <a:xfrm>
                <a:off x="1082554" y="1707159"/>
                <a:ext cx="619431" cy="958213"/>
                <a:chOff x="5076701" y="1362623"/>
                <a:chExt cx="554774" cy="750243"/>
              </a:xfrm>
            </p:grpSpPr>
            <p:pic>
              <p:nvPicPr>
                <p:cNvPr id="211" name="Picture 32" descr="Image result for clipart document">
                  <a:extLst>
                    <a:ext uri="{FF2B5EF4-FFF2-40B4-BE49-F238E27FC236}">
                      <a16:creationId xmlns:a16="http://schemas.microsoft.com/office/drawing/2014/main" id="{7D26AF77-2A11-B74E-9284-3D4A31429E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12" name="Rounded Rectangle 211">
                  <a:extLst>
                    <a:ext uri="{FF2B5EF4-FFF2-40B4-BE49-F238E27FC236}">
                      <a16:creationId xmlns:a16="http://schemas.microsoft.com/office/drawing/2014/main" id="{10673974-41C8-5741-B3C6-6E6826A5DAED}"/>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9" name="Rounded Rectangle 208">
                <a:extLst>
                  <a:ext uri="{FF2B5EF4-FFF2-40B4-BE49-F238E27FC236}">
                    <a16:creationId xmlns:a16="http://schemas.microsoft.com/office/drawing/2014/main" id="{79B39022-1D9F-D844-91F4-BD14E5D10B11}"/>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10" name="Rounded Rectangle 209">
                <a:extLst>
                  <a:ext uri="{FF2B5EF4-FFF2-40B4-BE49-F238E27FC236}">
                    <a16:creationId xmlns:a16="http://schemas.microsoft.com/office/drawing/2014/main" id="{3CDD0E32-69E4-4341-97D4-58A6312ED2B9}"/>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249" name="PI: header">
            <a:extLst>
              <a:ext uri="{FF2B5EF4-FFF2-40B4-BE49-F238E27FC236}">
                <a16:creationId xmlns:a16="http://schemas.microsoft.com/office/drawing/2014/main" id="{9479E48A-4E6B-1046-B12D-0E860D76082F}"/>
              </a:ext>
            </a:extLst>
          </p:cNvPr>
          <p:cNvSpPr txBox="1"/>
          <p:nvPr/>
        </p:nvSpPr>
        <p:spPr>
          <a:xfrm>
            <a:off x="2501762" y="4302516"/>
            <a:ext cx="6314164" cy="546560"/>
          </a:xfrm>
          <a:prstGeom prst="rect">
            <a:avLst/>
          </a:prstGeom>
          <a:noFill/>
        </p:spPr>
        <p:txBody>
          <a:bodyPr wrap="none" rtlCol="0">
            <a:spAutoFit/>
          </a:bodyPr>
          <a:lstStyle/>
          <a:p>
            <a:r>
              <a:rPr lang="en-US" sz="3600" b="1" dirty="0">
                <a:latin typeface="Calibri" panose="020F0502020204030204" pitchFamily="34" charset="0"/>
              </a:rPr>
              <a:t>Program instrumentation-based</a:t>
            </a:r>
          </a:p>
        </p:txBody>
      </p:sp>
      <p:grpSp>
        <p:nvGrpSpPr>
          <p:cNvPr id="250" name="SA: extracted regexes">
            <a:extLst>
              <a:ext uri="{FF2B5EF4-FFF2-40B4-BE49-F238E27FC236}">
                <a16:creationId xmlns:a16="http://schemas.microsoft.com/office/drawing/2014/main" id="{B7213A49-0055-3641-96F0-A3987C92E427}"/>
              </a:ext>
            </a:extLst>
          </p:cNvPr>
          <p:cNvGrpSpPr/>
          <p:nvPr/>
        </p:nvGrpSpPr>
        <p:grpSpPr>
          <a:xfrm>
            <a:off x="7614029" y="1943868"/>
            <a:ext cx="1001721" cy="1462803"/>
            <a:chOff x="7614029" y="1943868"/>
            <a:chExt cx="1001721" cy="1462803"/>
          </a:xfrm>
        </p:grpSpPr>
        <p:grpSp>
          <p:nvGrpSpPr>
            <p:cNvPr id="251" name="SA-extracted regexes">
              <a:extLst>
                <a:ext uri="{FF2B5EF4-FFF2-40B4-BE49-F238E27FC236}">
                  <a16:creationId xmlns:a16="http://schemas.microsoft.com/office/drawing/2014/main" id="{019BB0A0-F61D-654F-8093-66BF5133B11C}"/>
                </a:ext>
              </a:extLst>
            </p:cNvPr>
            <p:cNvGrpSpPr/>
            <p:nvPr/>
          </p:nvGrpSpPr>
          <p:grpSpPr>
            <a:xfrm>
              <a:off x="8149888" y="1943868"/>
              <a:ext cx="465862" cy="414722"/>
              <a:chOff x="8255483" y="1821206"/>
              <a:chExt cx="465862" cy="414722"/>
            </a:xfrm>
          </p:grpSpPr>
          <p:sp>
            <p:nvSpPr>
              <p:cNvPr id="253" name="Oval 252">
                <a:extLst>
                  <a:ext uri="{FF2B5EF4-FFF2-40B4-BE49-F238E27FC236}">
                    <a16:creationId xmlns:a16="http://schemas.microsoft.com/office/drawing/2014/main" id="{E6175D31-1381-354F-8522-C130CC9B22B9}"/>
                  </a:ext>
                </a:extLst>
              </p:cNvPr>
              <p:cNvSpPr/>
              <p:nvPr/>
            </p:nvSpPr>
            <p:spPr bwMode="auto">
              <a:xfrm>
                <a:off x="8255483" y="205304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4" name="Oval 253">
                <a:extLst>
                  <a:ext uri="{FF2B5EF4-FFF2-40B4-BE49-F238E27FC236}">
                    <a16:creationId xmlns:a16="http://schemas.microsoft.com/office/drawing/2014/main" id="{EE7C72AD-FA7C-664A-BBB7-675DFF7EA258}"/>
                  </a:ext>
                </a:extLst>
              </p:cNvPr>
              <p:cNvSpPr/>
              <p:nvPr/>
            </p:nvSpPr>
            <p:spPr bwMode="auto">
              <a:xfrm>
                <a:off x="8393624" y="18212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5" name="Oval 254">
                <a:extLst>
                  <a:ext uri="{FF2B5EF4-FFF2-40B4-BE49-F238E27FC236}">
                    <a16:creationId xmlns:a16="http://schemas.microsoft.com/office/drawing/2014/main" id="{2FB426B0-BA9D-5240-939F-B4FCC5E36022}"/>
                  </a:ext>
                </a:extLst>
              </p:cNvPr>
              <p:cNvSpPr/>
              <p:nvPr/>
            </p:nvSpPr>
            <p:spPr bwMode="auto">
              <a:xfrm>
                <a:off x="8535365" y="205304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252" name="SA: extracted regexes">
              <a:extLst>
                <a:ext uri="{FF2B5EF4-FFF2-40B4-BE49-F238E27FC236}">
                  <a16:creationId xmlns:a16="http://schemas.microsoft.com/office/drawing/2014/main" id="{B9A24299-B827-EA48-B105-F71A9FB1A636}"/>
                </a:ext>
              </a:extLst>
            </p:cNvPr>
            <p:cNvCxnSpPr>
              <a:cxnSpLocks/>
            </p:cNvCxnSpPr>
            <p:nvPr/>
          </p:nvCxnSpPr>
          <p:spPr bwMode="auto">
            <a:xfrm flipV="1">
              <a:off x="7614029" y="2592867"/>
              <a:ext cx="422379" cy="813804"/>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256" name="SA: Walk for regex creation">
            <a:extLst>
              <a:ext uri="{FF2B5EF4-FFF2-40B4-BE49-F238E27FC236}">
                <a16:creationId xmlns:a16="http://schemas.microsoft.com/office/drawing/2014/main" id="{E82E65B3-8867-2448-8824-6826A7A45C92}"/>
              </a:ext>
            </a:extLst>
          </p:cNvPr>
          <p:cNvGrpSpPr/>
          <p:nvPr/>
        </p:nvGrpSpPr>
        <p:grpSpPr>
          <a:xfrm>
            <a:off x="5915559" y="3027720"/>
            <a:ext cx="2133319" cy="1257665"/>
            <a:chOff x="5915559" y="3027720"/>
            <a:chExt cx="2133319" cy="1257665"/>
          </a:xfrm>
        </p:grpSpPr>
        <p:grpSp>
          <p:nvGrpSpPr>
            <p:cNvPr id="257" name="SA: Regex">
              <a:extLst>
                <a:ext uri="{FF2B5EF4-FFF2-40B4-BE49-F238E27FC236}">
                  <a16:creationId xmlns:a16="http://schemas.microsoft.com/office/drawing/2014/main" id="{2CA3EFC3-D314-174F-8F92-417006630CD0}"/>
                </a:ext>
              </a:extLst>
            </p:cNvPr>
            <p:cNvGrpSpPr/>
            <p:nvPr/>
          </p:nvGrpSpPr>
          <p:grpSpPr>
            <a:xfrm>
              <a:off x="5915559" y="3698636"/>
              <a:ext cx="2133319" cy="586749"/>
              <a:chOff x="5518612" y="4830797"/>
              <a:chExt cx="2133319" cy="586749"/>
            </a:xfrm>
          </p:grpSpPr>
          <p:sp>
            <p:nvSpPr>
              <p:cNvPr id="259" name="Rounded Rectangle 258">
                <a:extLst>
                  <a:ext uri="{FF2B5EF4-FFF2-40B4-BE49-F238E27FC236}">
                    <a16:creationId xmlns:a16="http://schemas.microsoft.com/office/drawing/2014/main" id="{1EFE5FC8-99BA-9640-817C-6CAA06DD6D3E}"/>
                  </a:ext>
                </a:extLst>
              </p:cNvPr>
              <p:cNvSpPr/>
              <p:nvPr/>
            </p:nvSpPr>
            <p:spPr bwMode="auto">
              <a:xfrm>
                <a:off x="5518612" y="4830797"/>
                <a:ext cx="2133319" cy="58674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0" name="TextBox 259">
                <a:extLst>
                  <a:ext uri="{FF2B5EF4-FFF2-40B4-BE49-F238E27FC236}">
                    <a16:creationId xmlns:a16="http://schemas.microsoft.com/office/drawing/2014/main" id="{296397E2-AB23-D740-8406-4719357C3635}"/>
                  </a:ext>
                </a:extLst>
              </p:cNvPr>
              <p:cNvSpPr txBox="1"/>
              <p:nvPr/>
            </p:nvSpPr>
            <p:spPr>
              <a:xfrm>
                <a:off x="6138574" y="4977984"/>
                <a:ext cx="867546" cy="395173"/>
              </a:xfrm>
              <a:prstGeom prst="rect">
                <a:avLst/>
              </a:prstGeom>
              <a:noFill/>
            </p:spPr>
            <p:txBody>
              <a:bodyPr wrap="none" rtlCol="0">
                <a:spAutoFit/>
              </a:bodyPr>
              <a:lstStyle/>
              <a:p>
                <a:pPr algn="ctr"/>
                <a:r>
                  <a:rPr lang="en-US" sz="2400" i="1" dirty="0">
                    <a:latin typeface="Calibri" panose="020F0502020204030204" pitchFamily="34" charset="0"/>
                  </a:rPr>
                  <a:t>/</a:t>
                </a:r>
                <a:r>
                  <a:rPr lang="en-US" sz="2400" i="1" dirty="0" err="1">
                    <a:latin typeface="Calibri" panose="020F0502020204030204" pitchFamily="34" charset="0"/>
                  </a:rPr>
                  <a:t>abc</a:t>
                </a:r>
                <a:r>
                  <a:rPr lang="en-US" sz="2400" i="1" dirty="0">
                    <a:latin typeface="Calibri" panose="020F0502020204030204" pitchFamily="34" charset="0"/>
                  </a:rPr>
                  <a:t>/</a:t>
                </a:r>
              </a:p>
            </p:txBody>
          </p:sp>
        </p:grpSp>
        <p:cxnSp>
          <p:nvCxnSpPr>
            <p:cNvPr id="258" name="Elbow Connector 257">
              <a:extLst>
                <a:ext uri="{FF2B5EF4-FFF2-40B4-BE49-F238E27FC236}">
                  <a16:creationId xmlns:a16="http://schemas.microsoft.com/office/drawing/2014/main" id="{48C1D2DC-B5C5-034B-BC13-6A4A82D2933E}"/>
                </a:ext>
              </a:extLst>
            </p:cNvPr>
            <p:cNvCxnSpPr>
              <a:cxnSpLocks/>
              <a:stCxn id="264" idx="3"/>
              <a:endCxn id="259" idx="0"/>
            </p:cNvCxnSpPr>
            <p:nvPr/>
          </p:nvCxnSpPr>
          <p:spPr bwMode="auto">
            <a:xfrm>
              <a:off x="6749300" y="3027720"/>
              <a:ext cx="232919" cy="670916"/>
            </a:xfrm>
            <a:prstGeom prst="bentConnector2">
              <a:avLst/>
            </a:prstGeom>
            <a:noFill/>
            <a:ln w="28575" cap="flat" cmpd="sng" algn="ctr">
              <a:solidFill>
                <a:schemeClr val="tx1"/>
              </a:solidFill>
              <a:prstDash val="solid"/>
              <a:round/>
              <a:headEnd type="none" w="med" len="med"/>
              <a:tailEnd type="triangle"/>
            </a:ln>
            <a:effectLst/>
          </p:spPr>
        </p:cxnSp>
      </p:grpSp>
      <p:grpSp>
        <p:nvGrpSpPr>
          <p:cNvPr id="261" name="SA: Parse into AST">
            <a:extLst>
              <a:ext uri="{FF2B5EF4-FFF2-40B4-BE49-F238E27FC236}">
                <a16:creationId xmlns:a16="http://schemas.microsoft.com/office/drawing/2014/main" id="{FEF69E42-8916-0F46-B21D-E8E46C109758}"/>
              </a:ext>
            </a:extLst>
          </p:cNvPr>
          <p:cNvGrpSpPr/>
          <p:nvPr/>
        </p:nvGrpSpPr>
        <p:grpSpPr>
          <a:xfrm>
            <a:off x="3801724" y="1945313"/>
            <a:ext cx="2947576" cy="1395127"/>
            <a:chOff x="3801724" y="1945313"/>
            <a:chExt cx="2947576" cy="1395127"/>
          </a:xfrm>
        </p:grpSpPr>
        <p:grpSp>
          <p:nvGrpSpPr>
            <p:cNvPr id="262" name="SA: Expression">
              <a:extLst>
                <a:ext uri="{FF2B5EF4-FFF2-40B4-BE49-F238E27FC236}">
                  <a16:creationId xmlns:a16="http://schemas.microsoft.com/office/drawing/2014/main" id="{5D6E7333-4797-304F-A648-54E4C4BFA489}"/>
                </a:ext>
              </a:extLst>
            </p:cNvPr>
            <p:cNvGrpSpPr/>
            <p:nvPr/>
          </p:nvGrpSpPr>
          <p:grpSpPr>
            <a:xfrm>
              <a:off x="3801724" y="2715000"/>
              <a:ext cx="2947576" cy="625440"/>
              <a:chOff x="5013138" y="4792106"/>
              <a:chExt cx="2947576" cy="625440"/>
            </a:xfrm>
          </p:grpSpPr>
          <p:sp>
            <p:nvSpPr>
              <p:cNvPr id="264" name="Rounded Rectangle 263">
                <a:extLst>
                  <a:ext uri="{FF2B5EF4-FFF2-40B4-BE49-F238E27FC236}">
                    <a16:creationId xmlns:a16="http://schemas.microsoft.com/office/drawing/2014/main" id="{90EF9547-FA31-CA41-B3DA-5A469CEA5A44}"/>
                  </a:ext>
                </a:extLst>
              </p:cNvPr>
              <p:cNvSpPr/>
              <p:nvPr/>
            </p:nvSpPr>
            <p:spPr bwMode="auto">
              <a:xfrm>
                <a:off x="5013138" y="4792106"/>
                <a:ext cx="2947576" cy="62544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5" name="TextBox 264">
                <a:extLst>
                  <a:ext uri="{FF2B5EF4-FFF2-40B4-BE49-F238E27FC236}">
                    <a16:creationId xmlns:a16="http://schemas.microsoft.com/office/drawing/2014/main" id="{4C027232-85B6-CD47-BDDE-2C4FCC0A36CE}"/>
                  </a:ext>
                </a:extLst>
              </p:cNvPr>
              <p:cNvSpPr txBox="1"/>
              <p:nvPr/>
            </p:nvSpPr>
            <p:spPr>
              <a:xfrm>
                <a:off x="5055105" y="4915125"/>
                <a:ext cx="2820709" cy="395173"/>
              </a:xfrm>
              <a:prstGeom prst="rect">
                <a:avLst/>
              </a:prstGeom>
              <a:noFill/>
            </p:spPr>
            <p:txBody>
              <a:bodyPr wrap="square" rtlCol="0">
                <a:spAutoFit/>
              </a:bodyPr>
              <a:lstStyle/>
              <a:p>
                <a:pPr algn="ctr"/>
                <a:r>
                  <a:rPr lang="en-US" sz="2400" i="1" dirty="0" err="1">
                    <a:latin typeface="Calibri" panose="020F0502020204030204" pitchFamily="34" charset="0"/>
                  </a:rPr>
                  <a:t>ExpressionStatement</a:t>
                </a:r>
                <a:endParaRPr lang="en-US" sz="2400" i="1" dirty="0">
                  <a:latin typeface="Calibri" panose="020F0502020204030204" pitchFamily="34" charset="0"/>
                </a:endParaRPr>
              </a:p>
            </p:txBody>
          </p:sp>
        </p:grpSp>
        <p:cxnSp>
          <p:nvCxnSpPr>
            <p:cNvPr id="263" name="Elbow Connector 262">
              <a:extLst>
                <a:ext uri="{FF2B5EF4-FFF2-40B4-BE49-F238E27FC236}">
                  <a16:creationId xmlns:a16="http://schemas.microsoft.com/office/drawing/2014/main" id="{C39C5903-881B-024D-B77D-F762C0781AA7}"/>
                </a:ext>
              </a:extLst>
            </p:cNvPr>
            <p:cNvCxnSpPr>
              <a:cxnSpLocks/>
              <a:stCxn id="267" idx="3"/>
              <a:endCxn id="264" idx="0"/>
            </p:cNvCxnSpPr>
            <p:nvPr/>
          </p:nvCxnSpPr>
          <p:spPr bwMode="auto">
            <a:xfrm>
              <a:off x="5051537" y="1945313"/>
              <a:ext cx="223975" cy="769687"/>
            </a:xfrm>
            <a:prstGeom prst="bentConnector2">
              <a:avLst/>
            </a:prstGeom>
            <a:noFill/>
            <a:ln w="28575" cap="flat" cmpd="sng" algn="ctr">
              <a:solidFill>
                <a:schemeClr val="tx1"/>
              </a:solidFill>
              <a:prstDash val="solid"/>
              <a:round/>
              <a:headEnd type="none" w="med" len="med"/>
              <a:tailEnd type="triangle"/>
            </a:ln>
            <a:effectLst/>
          </p:spPr>
        </p:cxnSp>
      </p:grpSp>
      <p:grpSp>
        <p:nvGrpSpPr>
          <p:cNvPr id="266" name="SA: Program for static analysis">
            <a:extLst>
              <a:ext uri="{FF2B5EF4-FFF2-40B4-BE49-F238E27FC236}">
                <a16:creationId xmlns:a16="http://schemas.microsoft.com/office/drawing/2014/main" id="{CCA4D944-55B2-8C42-B5B8-B5D040699924}"/>
              </a:ext>
            </a:extLst>
          </p:cNvPr>
          <p:cNvGrpSpPr/>
          <p:nvPr/>
        </p:nvGrpSpPr>
        <p:grpSpPr>
          <a:xfrm>
            <a:off x="4432106" y="1466206"/>
            <a:ext cx="619431" cy="958213"/>
            <a:chOff x="3203462" y="1527803"/>
            <a:chExt cx="619431" cy="958213"/>
          </a:xfrm>
        </p:grpSpPr>
        <p:pic>
          <p:nvPicPr>
            <p:cNvPr id="267" name="Picture 32" descr="Image result for clipart document">
              <a:extLst>
                <a:ext uri="{FF2B5EF4-FFF2-40B4-BE49-F238E27FC236}">
                  <a16:creationId xmlns:a16="http://schemas.microsoft.com/office/drawing/2014/main" id="{67784D54-AC47-2544-9087-0B2E273AE6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462" y="1527803"/>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268" name="Rounded Rectangle 267">
              <a:extLst>
                <a:ext uri="{FF2B5EF4-FFF2-40B4-BE49-F238E27FC236}">
                  <a16:creationId xmlns:a16="http://schemas.microsoft.com/office/drawing/2014/main" id="{99FFF04F-B955-5F4A-A484-09B236D43452}"/>
                </a:ext>
              </a:extLst>
            </p:cNvPr>
            <p:cNvSpPr/>
            <p:nvPr/>
          </p:nvSpPr>
          <p:spPr bwMode="auto">
            <a:xfrm>
              <a:off x="3271384" y="1765198"/>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69" name="Rounded Rectangle 268">
              <a:extLst>
                <a:ext uri="{FF2B5EF4-FFF2-40B4-BE49-F238E27FC236}">
                  <a16:creationId xmlns:a16="http://schemas.microsoft.com/office/drawing/2014/main" id="{CFC30A3C-1F79-5F4A-8989-C9EC326871CF}"/>
                </a:ext>
              </a:extLst>
            </p:cNvPr>
            <p:cNvSpPr/>
            <p:nvPr/>
          </p:nvSpPr>
          <p:spPr bwMode="auto">
            <a:xfrm>
              <a:off x="3280800" y="2012481"/>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70" name="Rounded Rectangle 269">
              <a:extLst>
                <a:ext uri="{FF2B5EF4-FFF2-40B4-BE49-F238E27FC236}">
                  <a16:creationId xmlns:a16="http://schemas.microsoft.com/office/drawing/2014/main" id="{E8058626-F38A-9F46-A560-333962E2F421}"/>
                </a:ext>
              </a:extLst>
            </p:cNvPr>
            <p:cNvSpPr/>
            <p:nvPr/>
          </p:nvSpPr>
          <p:spPr bwMode="auto">
            <a:xfrm>
              <a:off x="3272864" y="2148960"/>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71" name="SA: header">
            <a:extLst>
              <a:ext uri="{FF2B5EF4-FFF2-40B4-BE49-F238E27FC236}">
                <a16:creationId xmlns:a16="http://schemas.microsoft.com/office/drawing/2014/main" id="{10D966B7-4FA0-0448-B44C-ECABE3E2AAE6}"/>
              </a:ext>
            </a:extLst>
          </p:cNvPr>
          <p:cNvSpPr txBox="1"/>
          <p:nvPr/>
        </p:nvSpPr>
        <p:spPr>
          <a:xfrm>
            <a:off x="2915624" y="958742"/>
            <a:ext cx="4151586" cy="546560"/>
          </a:xfrm>
          <a:prstGeom prst="rect">
            <a:avLst/>
          </a:prstGeom>
          <a:noFill/>
        </p:spPr>
        <p:txBody>
          <a:bodyPr wrap="none" rtlCol="0">
            <a:spAutoFit/>
          </a:bodyPr>
          <a:lstStyle/>
          <a:p>
            <a:r>
              <a:rPr lang="en-US" sz="3600" b="1" dirty="0">
                <a:latin typeface="Calibri" panose="020F0502020204030204" pitchFamily="34" charset="0"/>
              </a:rPr>
              <a:t>Static analysis-based</a:t>
            </a:r>
            <a:endParaRPr lang="en-US" sz="1800" b="1" i="1" dirty="0">
              <a:latin typeface="Calibri" panose="020F0502020204030204" pitchFamily="34" charset="0"/>
            </a:endParaRPr>
          </a:p>
        </p:txBody>
      </p:sp>
      <p:sp>
        <p:nvSpPr>
          <p:cNvPr id="272" name="Full set of regexes used in P1">
            <a:extLst>
              <a:ext uri="{FF2B5EF4-FFF2-40B4-BE49-F238E27FC236}">
                <a16:creationId xmlns:a16="http://schemas.microsoft.com/office/drawing/2014/main" id="{3A990861-8E17-D145-ACAE-7F64B6BD13CD}"/>
              </a:ext>
            </a:extLst>
          </p:cNvPr>
          <p:cNvSpPr/>
          <p:nvPr/>
        </p:nvSpPr>
        <p:spPr bwMode="auto">
          <a:xfrm>
            <a:off x="1726621" y="2424419"/>
            <a:ext cx="1481594" cy="1672138"/>
          </a:xfrm>
          <a:custGeom>
            <a:avLst/>
            <a:gdLst>
              <a:gd name="connsiteX0" fmla="*/ 0 w 1481594"/>
              <a:gd name="connsiteY0" fmla="*/ 836069 h 1672138"/>
              <a:gd name="connsiteX1" fmla="*/ 740797 w 1481594"/>
              <a:gd name="connsiteY1" fmla="*/ 0 h 1672138"/>
              <a:gd name="connsiteX2" fmla="*/ 1481594 w 1481594"/>
              <a:gd name="connsiteY2" fmla="*/ 836069 h 1672138"/>
              <a:gd name="connsiteX3" fmla="*/ 740797 w 1481594"/>
              <a:gd name="connsiteY3" fmla="*/ 1672138 h 1672138"/>
              <a:gd name="connsiteX4" fmla="*/ 0 w 1481594"/>
              <a:gd name="connsiteY4" fmla="*/ 836069 h 167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4" h="1672138" extrusionOk="0">
                <a:moveTo>
                  <a:pt x="0" y="836069"/>
                </a:moveTo>
                <a:cubicBezTo>
                  <a:pt x="-8633" y="374690"/>
                  <a:pt x="361319" y="29154"/>
                  <a:pt x="740797" y="0"/>
                </a:cubicBezTo>
                <a:cubicBezTo>
                  <a:pt x="1154207" y="8782"/>
                  <a:pt x="1482757" y="409810"/>
                  <a:pt x="1481594" y="836069"/>
                </a:cubicBezTo>
                <a:cubicBezTo>
                  <a:pt x="1468099" y="1277458"/>
                  <a:pt x="1193989" y="1725411"/>
                  <a:pt x="740797" y="1672138"/>
                </a:cubicBezTo>
                <a:cubicBezTo>
                  <a:pt x="340350" y="1639837"/>
                  <a:pt x="40112" y="1372603"/>
                  <a:pt x="0" y="836069"/>
                </a:cubicBezTo>
                <a:close/>
              </a:path>
            </a:pathLst>
          </a:custGeom>
          <a:noFill/>
          <a:ln w="76200" cap="flat" cmpd="sng" algn="ctr">
            <a:solidFill>
              <a:schemeClr val="tx1"/>
            </a:solidFill>
            <a:prstDash val="sysDot"/>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279" name="Sample representativeness?">
            <a:extLst>
              <a:ext uri="{FF2B5EF4-FFF2-40B4-BE49-F238E27FC236}">
                <a16:creationId xmlns:a16="http://schemas.microsoft.com/office/drawing/2014/main" id="{9E7BBCF3-7C02-3F41-8AE5-D8ED6E022353}"/>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824" b="91176" l="9890" r="89011">
                        <a14:foregroundMark x1="61538" y1="13235" x2="28571" y2="16176"/>
                        <a14:foregroundMark x1="18681" y1="72059" x2="73626" y2="76471"/>
                        <a14:foregroundMark x1="51648" y1="89706" x2="28571" y2="91176"/>
                      </a14:backgroundRemoval>
                    </a14:imgEffect>
                  </a14:imgLayer>
                </a14:imgProps>
              </a:ext>
              <a:ext uri="{28A0092B-C50C-407E-A947-70E740481C1C}">
                <a14:useLocalDpi xmlns:a14="http://schemas.microsoft.com/office/drawing/2010/main"/>
              </a:ext>
            </a:extLst>
          </a:blip>
          <a:stretch>
            <a:fillRect/>
          </a:stretch>
        </p:blipFill>
        <p:spPr>
          <a:xfrm>
            <a:off x="822916" y="3110433"/>
            <a:ext cx="870595" cy="652378"/>
          </a:xfrm>
          <a:prstGeom prst="rect">
            <a:avLst/>
          </a:prstGeom>
        </p:spPr>
      </p:pic>
      <p:pic>
        <p:nvPicPr>
          <p:cNvPr id="280" name="Sample representativeness?">
            <a:extLst>
              <a:ext uri="{FF2B5EF4-FFF2-40B4-BE49-F238E27FC236}">
                <a16:creationId xmlns:a16="http://schemas.microsoft.com/office/drawing/2014/main" id="{798C466C-C61A-9B4A-815E-76F6C339288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824" b="91176" l="9890" r="89011">
                        <a14:foregroundMark x1="61538" y1="13235" x2="28571" y2="16176"/>
                        <a14:foregroundMark x1="18681" y1="72059" x2="73626" y2="76471"/>
                        <a14:foregroundMark x1="51648" y1="89706" x2="28571" y2="91176"/>
                      </a14:backgroundRemoval>
                    </a14:imgEffect>
                  </a14:imgLayer>
                </a14:imgProps>
              </a:ext>
              <a:ext uri="{28A0092B-C50C-407E-A947-70E740481C1C}">
                <a14:useLocalDpi xmlns:a14="http://schemas.microsoft.com/office/drawing/2010/main"/>
              </a:ext>
            </a:extLst>
          </a:blip>
          <a:stretch>
            <a:fillRect/>
          </a:stretch>
        </p:blipFill>
        <p:spPr>
          <a:xfrm>
            <a:off x="8136610" y="4744947"/>
            <a:ext cx="1104932" cy="827978"/>
          </a:xfrm>
          <a:prstGeom prst="rect">
            <a:avLst/>
          </a:prstGeom>
        </p:spPr>
      </p:pic>
      <p:sp>
        <p:nvSpPr>
          <p:cNvPr id="13" name="SA-based">
            <a:extLst>
              <a:ext uri="{FF2B5EF4-FFF2-40B4-BE49-F238E27FC236}">
                <a16:creationId xmlns:a16="http://schemas.microsoft.com/office/drawing/2014/main" id="{23E73F03-F932-5246-BF43-85171C520DA7}"/>
              </a:ext>
            </a:extLst>
          </p:cNvPr>
          <p:cNvSpPr txBox="1"/>
          <p:nvPr/>
        </p:nvSpPr>
        <p:spPr>
          <a:xfrm>
            <a:off x="6623123" y="784180"/>
            <a:ext cx="2570768" cy="319446"/>
          </a:xfrm>
          <a:prstGeom prst="rect">
            <a:avLst/>
          </a:prstGeom>
          <a:noFill/>
        </p:spPr>
        <p:txBody>
          <a:bodyPr wrap="none" rtlCol="0">
            <a:spAutoFit/>
          </a:bodyPr>
          <a:lstStyle/>
          <a:p>
            <a:r>
              <a:rPr lang="en-US" sz="1800" i="1" dirty="0">
                <a:latin typeface="Calibri" panose="020F0502020204030204" pitchFamily="34" charset="0"/>
              </a:rPr>
              <a:t>ISSTA’16, FSE’18 a, FSE’19</a:t>
            </a:r>
            <a:endParaRPr lang="en-US" sz="1800" dirty="0">
              <a:latin typeface="Calibri" panose="020F0502020204030204" pitchFamily="34" charset="0"/>
            </a:endParaRPr>
          </a:p>
        </p:txBody>
      </p:sp>
      <p:sp>
        <p:nvSpPr>
          <p:cNvPr id="281" name="PI-based">
            <a:extLst>
              <a:ext uri="{FF2B5EF4-FFF2-40B4-BE49-F238E27FC236}">
                <a16:creationId xmlns:a16="http://schemas.microsoft.com/office/drawing/2014/main" id="{F143842A-7628-AF4C-9793-18F76AB24257}"/>
              </a:ext>
            </a:extLst>
          </p:cNvPr>
          <p:cNvSpPr txBox="1"/>
          <p:nvPr/>
        </p:nvSpPr>
        <p:spPr>
          <a:xfrm>
            <a:off x="8204750" y="4093831"/>
            <a:ext cx="966996" cy="319446"/>
          </a:xfrm>
          <a:prstGeom prst="rect">
            <a:avLst/>
          </a:prstGeom>
          <a:noFill/>
        </p:spPr>
        <p:txBody>
          <a:bodyPr wrap="none" rtlCol="0">
            <a:spAutoFit/>
          </a:bodyPr>
          <a:lstStyle/>
          <a:p>
            <a:r>
              <a:rPr lang="en-US" sz="1800" i="1" dirty="0">
                <a:latin typeface="Calibri" panose="020F0502020204030204" pitchFamily="34" charset="0"/>
              </a:rPr>
              <a:t>FSE’18 b</a:t>
            </a:r>
            <a:endParaRPr lang="en-US" sz="1800" dirty="0">
              <a:latin typeface="Calibri" panose="020F0502020204030204" pitchFamily="34" charset="0"/>
            </a:endParaRPr>
          </a:p>
        </p:txBody>
      </p:sp>
    </p:spTree>
    <p:extLst>
      <p:ext uri="{BB962C8B-B14F-4D97-AF65-F5344CB8AC3E}">
        <p14:creationId xmlns:p14="http://schemas.microsoft.com/office/powerpoint/2010/main" val="3407990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55556E-7 3.33333E-6 L -0.15382 0.3375 " pathEditMode="relative" rAng="0" ptsTypes="AA">
                                      <p:cBhvr>
                                        <p:cTn id="10" dur="2000" fill="hold"/>
                                        <p:tgtEl>
                                          <p:spTgt spid="223"/>
                                        </p:tgtEl>
                                        <p:attrNameLst>
                                          <p:attrName>ppt_x</p:attrName>
                                          <p:attrName>ppt_y</p:attrName>
                                        </p:attrNameLst>
                                      </p:cBhvr>
                                      <p:rCtr x="-7691" y="1687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7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2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30" grpId="0" animBg="1"/>
      <p:bldP spid="249" grpId="0"/>
      <p:bldP spid="271" grpId="0"/>
      <p:bldP spid="272" grpId="0" animBg="1"/>
      <p:bldP spid="13" grpId="0"/>
      <p:bldP spid="2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dirty="0"/>
              <a:t>Potential bias #1: Extraction methodology</a:t>
            </a:r>
          </a:p>
        </p:txBody>
      </p:sp>
      <p:sp>
        <p:nvSpPr>
          <p:cNvPr id="5" name="Oval 4">
            <a:extLst>
              <a:ext uri="{FF2B5EF4-FFF2-40B4-BE49-F238E27FC236}">
                <a16:creationId xmlns:a16="http://schemas.microsoft.com/office/drawing/2014/main" id="{60F06D5A-A35B-7C4A-B31B-B567D571F1A4}"/>
              </a:ext>
            </a:extLst>
          </p:cNvPr>
          <p:cNvSpPr/>
          <p:nvPr/>
        </p:nvSpPr>
        <p:spPr bwMode="auto">
          <a:xfrm>
            <a:off x="1596325" y="821636"/>
            <a:ext cx="6540285" cy="409132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3AA36822-4BB8-0047-ABEE-405470E60AC4}"/>
              </a:ext>
            </a:extLst>
          </p:cNvPr>
          <p:cNvSpPr txBox="1"/>
          <p:nvPr/>
        </p:nvSpPr>
        <p:spPr>
          <a:xfrm>
            <a:off x="3106350" y="969552"/>
            <a:ext cx="3455497" cy="1828193"/>
          </a:xfrm>
          <a:prstGeom prst="rect">
            <a:avLst/>
          </a:prstGeom>
          <a:noFill/>
        </p:spPr>
        <p:txBody>
          <a:bodyPr wrap="none" rtlCol="0">
            <a:spAutoFit/>
          </a:bodyPr>
          <a:lstStyle/>
          <a:p>
            <a:pPr algn="ctr"/>
            <a:r>
              <a:rPr lang="en-US" sz="4000" b="1" dirty="0">
                <a:latin typeface="Calibri" panose="020F0502020204030204" pitchFamily="34" charset="0"/>
              </a:rPr>
              <a:t>Population</a:t>
            </a:r>
          </a:p>
          <a:p>
            <a:pPr algn="ctr"/>
            <a:r>
              <a:rPr lang="en-US" sz="4000" dirty="0">
                <a:latin typeface="Calibri" panose="020F0502020204030204" pitchFamily="34" charset="0"/>
              </a:rPr>
              <a:t>All regexes</a:t>
            </a:r>
          </a:p>
          <a:p>
            <a:pPr algn="ctr"/>
            <a:r>
              <a:rPr lang="en-US" sz="4000" dirty="0">
                <a:latin typeface="Calibri" panose="020F0502020204030204" pitchFamily="34" charset="0"/>
              </a:rPr>
              <a:t>used in practice</a:t>
            </a:r>
          </a:p>
        </p:txBody>
      </p:sp>
      <p:sp>
        <p:nvSpPr>
          <p:cNvPr id="27" name="Oval 26">
            <a:extLst>
              <a:ext uri="{FF2B5EF4-FFF2-40B4-BE49-F238E27FC236}">
                <a16:creationId xmlns:a16="http://schemas.microsoft.com/office/drawing/2014/main" id="{2D4BFC07-23F4-1646-BCE7-063BBB7380D8}"/>
              </a:ext>
            </a:extLst>
          </p:cNvPr>
          <p:cNvSpPr/>
          <p:nvPr/>
        </p:nvSpPr>
        <p:spPr bwMode="auto">
          <a:xfrm>
            <a:off x="2508113" y="270188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Oval 58">
            <a:extLst>
              <a:ext uri="{FF2B5EF4-FFF2-40B4-BE49-F238E27FC236}">
                <a16:creationId xmlns:a16="http://schemas.microsoft.com/office/drawing/2014/main" id="{7ED9962A-5D79-224D-A9EA-14DE6BC5E7A6}"/>
              </a:ext>
            </a:extLst>
          </p:cNvPr>
          <p:cNvSpPr/>
          <p:nvPr/>
        </p:nvSpPr>
        <p:spPr bwMode="auto">
          <a:xfrm>
            <a:off x="2181542" y="27540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Oval 59">
            <a:extLst>
              <a:ext uri="{FF2B5EF4-FFF2-40B4-BE49-F238E27FC236}">
                <a16:creationId xmlns:a16="http://schemas.microsoft.com/office/drawing/2014/main" id="{F844DC2B-94C9-624E-9A01-E96D9DD0FC7A}"/>
              </a:ext>
            </a:extLst>
          </p:cNvPr>
          <p:cNvSpPr/>
          <p:nvPr/>
        </p:nvSpPr>
        <p:spPr bwMode="auto">
          <a:xfrm>
            <a:off x="2599997"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Oval 60">
            <a:extLst>
              <a:ext uri="{FF2B5EF4-FFF2-40B4-BE49-F238E27FC236}">
                <a16:creationId xmlns:a16="http://schemas.microsoft.com/office/drawing/2014/main" id="{4D47772F-6B2B-D84E-BE7A-36E6FC0F6070}"/>
              </a:ext>
            </a:extLst>
          </p:cNvPr>
          <p:cNvSpPr/>
          <p:nvPr/>
        </p:nvSpPr>
        <p:spPr bwMode="auto">
          <a:xfrm>
            <a:off x="2326466"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5" name="Oval 64">
            <a:extLst>
              <a:ext uri="{FF2B5EF4-FFF2-40B4-BE49-F238E27FC236}">
                <a16:creationId xmlns:a16="http://schemas.microsoft.com/office/drawing/2014/main" id="{8FD0397B-401E-BF42-9221-0AF44D79C946}"/>
              </a:ext>
            </a:extLst>
          </p:cNvPr>
          <p:cNvSpPr/>
          <p:nvPr/>
        </p:nvSpPr>
        <p:spPr bwMode="auto">
          <a:xfrm>
            <a:off x="3156940" y="38335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2" name="Oval 91">
            <a:extLst>
              <a:ext uri="{FF2B5EF4-FFF2-40B4-BE49-F238E27FC236}">
                <a16:creationId xmlns:a16="http://schemas.microsoft.com/office/drawing/2014/main" id="{62BD511B-1AE7-1D45-91EB-F63EBB4BC566}"/>
              </a:ext>
            </a:extLst>
          </p:cNvPr>
          <p:cNvSpPr/>
          <p:nvPr/>
        </p:nvSpPr>
        <p:spPr bwMode="auto">
          <a:xfrm>
            <a:off x="1794822" y="290085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Oval 92">
            <a:extLst>
              <a:ext uri="{FF2B5EF4-FFF2-40B4-BE49-F238E27FC236}">
                <a16:creationId xmlns:a16="http://schemas.microsoft.com/office/drawing/2014/main" id="{02CD7384-CFB6-E645-87F7-AE25D5C8E25E}"/>
              </a:ext>
            </a:extLst>
          </p:cNvPr>
          <p:cNvSpPr/>
          <p:nvPr/>
        </p:nvSpPr>
        <p:spPr bwMode="auto">
          <a:xfrm>
            <a:off x="7236645" y="267082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9" name="Oval 98">
            <a:extLst>
              <a:ext uri="{FF2B5EF4-FFF2-40B4-BE49-F238E27FC236}">
                <a16:creationId xmlns:a16="http://schemas.microsoft.com/office/drawing/2014/main" id="{D4A80CCC-C3AB-D74E-B3EB-CCE3BA4A80D5}"/>
              </a:ext>
            </a:extLst>
          </p:cNvPr>
          <p:cNvSpPr/>
          <p:nvPr/>
        </p:nvSpPr>
        <p:spPr bwMode="auto">
          <a:xfrm>
            <a:off x="2893033" y="349936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0" name="Oval 99">
            <a:extLst>
              <a:ext uri="{FF2B5EF4-FFF2-40B4-BE49-F238E27FC236}">
                <a16:creationId xmlns:a16="http://schemas.microsoft.com/office/drawing/2014/main" id="{3D9615FF-2B6C-FF4D-B4F8-D58EC71A252E}"/>
              </a:ext>
            </a:extLst>
          </p:cNvPr>
          <p:cNvSpPr/>
          <p:nvPr/>
        </p:nvSpPr>
        <p:spPr bwMode="auto">
          <a:xfrm>
            <a:off x="2772407"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3" name="Ruby regexes">
            <a:extLst>
              <a:ext uri="{FF2B5EF4-FFF2-40B4-BE49-F238E27FC236}">
                <a16:creationId xmlns:a16="http://schemas.microsoft.com/office/drawing/2014/main" id="{974F03D7-F249-1041-9799-9A5D3F947BC6}"/>
              </a:ext>
            </a:extLst>
          </p:cNvPr>
          <p:cNvGrpSpPr/>
          <p:nvPr/>
        </p:nvGrpSpPr>
        <p:grpSpPr>
          <a:xfrm>
            <a:off x="3208215" y="3071179"/>
            <a:ext cx="693239" cy="1462969"/>
            <a:chOff x="3208215" y="3071179"/>
            <a:chExt cx="693239" cy="1462969"/>
          </a:xfrm>
          <a:solidFill>
            <a:schemeClr val="accent3">
              <a:lumMod val="60000"/>
              <a:lumOff val="40000"/>
            </a:schemeClr>
          </a:solidFill>
        </p:grpSpPr>
        <p:sp>
          <p:nvSpPr>
            <p:cNvPr id="62" name="Oval 61">
              <a:extLst>
                <a:ext uri="{FF2B5EF4-FFF2-40B4-BE49-F238E27FC236}">
                  <a16:creationId xmlns:a16="http://schemas.microsoft.com/office/drawing/2014/main" id="{852E103E-00F2-0748-B67B-D0B8AFEFBC16}"/>
                </a:ext>
              </a:extLst>
            </p:cNvPr>
            <p:cNvSpPr/>
            <p:nvPr/>
          </p:nvSpPr>
          <p:spPr bwMode="auto">
            <a:xfrm>
              <a:off x="3208215" y="313188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Oval 62">
              <a:extLst>
                <a:ext uri="{FF2B5EF4-FFF2-40B4-BE49-F238E27FC236}">
                  <a16:creationId xmlns:a16="http://schemas.microsoft.com/office/drawing/2014/main" id="{DC49B836-1B4D-D24E-8B71-F66C3F595F02}"/>
                </a:ext>
              </a:extLst>
            </p:cNvPr>
            <p:cNvSpPr/>
            <p:nvPr/>
          </p:nvSpPr>
          <p:spPr bwMode="auto">
            <a:xfrm>
              <a:off x="3482480" y="307117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7" name="Oval 66">
              <a:extLst>
                <a:ext uri="{FF2B5EF4-FFF2-40B4-BE49-F238E27FC236}">
                  <a16:creationId xmlns:a16="http://schemas.microsoft.com/office/drawing/2014/main" id="{3A2D768F-BA30-2041-9F6C-83C2814AD443}"/>
                </a:ext>
              </a:extLst>
            </p:cNvPr>
            <p:cNvSpPr/>
            <p:nvPr/>
          </p:nvSpPr>
          <p:spPr bwMode="auto">
            <a:xfrm>
              <a:off x="3622484" y="435126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9" name="Oval 78">
              <a:extLst>
                <a:ext uri="{FF2B5EF4-FFF2-40B4-BE49-F238E27FC236}">
                  <a16:creationId xmlns:a16="http://schemas.microsoft.com/office/drawing/2014/main" id="{3FF2EA48-1767-D04B-B060-7EB12B69F5C9}"/>
                </a:ext>
              </a:extLst>
            </p:cNvPr>
            <p:cNvSpPr/>
            <p:nvPr/>
          </p:nvSpPr>
          <p:spPr bwMode="auto">
            <a:xfrm>
              <a:off x="3715474" y="337777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1" name="Oval 100">
              <a:extLst>
                <a:ext uri="{FF2B5EF4-FFF2-40B4-BE49-F238E27FC236}">
                  <a16:creationId xmlns:a16="http://schemas.microsoft.com/office/drawing/2014/main" id="{C56AD831-B8DF-E84A-98AB-B75F4A926DF7}"/>
                </a:ext>
              </a:extLst>
            </p:cNvPr>
            <p:cNvSpPr/>
            <p:nvPr/>
          </p:nvSpPr>
          <p:spPr bwMode="auto">
            <a:xfrm>
              <a:off x="3345009" y="3433997"/>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2" name="Oval 101">
              <a:extLst>
                <a:ext uri="{FF2B5EF4-FFF2-40B4-BE49-F238E27FC236}">
                  <a16:creationId xmlns:a16="http://schemas.microsoft.com/office/drawing/2014/main" id="{27EB1DBA-9AB3-6041-B6C1-4766424AF9F2}"/>
                </a:ext>
              </a:extLst>
            </p:cNvPr>
            <p:cNvSpPr/>
            <p:nvPr/>
          </p:nvSpPr>
          <p:spPr bwMode="auto">
            <a:xfrm>
              <a:off x="3228356" y="417099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3" name="Oval 102">
              <a:extLst>
                <a:ext uri="{FF2B5EF4-FFF2-40B4-BE49-F238E27FC236}">
                  <a16:creationId xmlns:a16="http://schemas.microsoft.com/office/drawing/2014/main" id="{67495607-E40F-874D-8A95-640AB9DA821F}"/>
                </a:ext>
              </a:extLst>
            </p:cNvPr>
            <p:cNvSpPr/>
            <p:nvPr/>
          </p:nvSpPr>
          <p:spPr bwMode="auto">
            <a:xfrm>
              <a:off x="3606403" y="400137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4" name="Oval 103">
              <a:extLst>
                <a:ext uri="{FF2B5EF4-FFF2-40B4-BE49-F238E27FC236}">
                  <a16:creationId xmlns:a16="http://schemas.microsoft.com/office/drawing/2014/main" id="{FC20F1E4-9164-F645-A3EF-063473E48182}"/>
                </a:ext>
              </a:extLst>
            </p:cNvPr>
            <p:cNvSpPr/>
            <p:nvPr/>
          </p:nvSpPr>
          <p:spPr bwMode="auto">
            <a:xfrm>
              <a:off x="3591951" y="365603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06" name="Oval 105">
            <a:extLst>
              <a:ext uri="{FF2B5EF4-FFF2-40B4-BE49-F238E27FC236}">
                <a16:creationId xmlns:a16="http://schemas.microsoft.com/office/drawing/2014/main" id="{865AE1F4-1AA3-3C49-A9E5-D5DA5CC197DD}"/>
              </a:ext>
            </a:extLst>
          </p:cNvPr>
          <p:cNvSpPr/>
          <p:nvPr/>
        </p:nvSpPr>
        <p:spPr bwMode="auto">
          <a:xfrm flipH="1">
            <a:off x="2109047" y="37742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9" name="Oval 108">
            <a:extLst>
              <a:ext uri="{FF2B5EF4-FFF2-40B4-BE49-F238E27FC236}">
                <a16:creationId xmlns:a16="http://schemas.microsoft.com/office/drawing/2014/main" id="{0FC0C0A0-4173-9D44-9B05-5C88A19492A2}"/>
              </a:ext>
            </a:extLst>
          </p:cNvPr>
          <p:cNvSpPr/>
          <p:nvPr/>
        </p:nvSpPr>
        <p:spPr bwMode="auto">
          <a:xfrm flipH="1">
            <a:off x="1811088" y="336087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6" name="Oval 115">
            <a:extLst>
              <a:ext uri="{FF2B5EF4-FFF2-40B4-BE49-F238E27FC236}">
                <a16:creationId xmlns:a16="http://schemas.microsoft.com/office/drawing/2014/main" id="{1A07D879-C51F-374A-B702-80E83B75EDAC}"/>
              </a:ext>
            </a:extLst>
          </p:cNvPr>
          <p:cNvSpPr/>
          <p:nvPr/>
        </p:nvSpPr>
        <p:spPr bwMode="auto">
          <a:xfrm flipH="1">
            <a:off x="7548254" y="2708345"/>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1" name="Oval 120">
            <a:extLst>
              <a:ext uri="{FF2B5EF4-FFF2-40B4-BE49-F238E27FC236}">
                <a16:creationId xmlns:a16="http://schemas.microsoft.com/office/drawing/2014/main" id="{7C1E8BA6-8A4C-1A44-9391-18FFBB7A63B2}"/>
              </a:ext>
            </a:extLst>
          </p:cNvPr>
          <p:cNvSpPr/>
          <p:nvPr/>
        </p:nvSpPr>
        <p:spPr bwMode="auto">
          <a:xfrm flipH="1">
            <a:off x="6468412" y="427744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2" name="Oval 121">
            <a:extLst>
              <a:ext uri="{FF2B5EF4-FFF2-40B4-BE49-F238E27FC236}">
                <a16:creationId xmlns:a16="http://schemas.microsoft.com/office/drawing/2014/main" id="{A70EE46D-CB53-A045-8A13-267E23C2C9B3}"/>
              </a:ext>
            </a:extLst>
          </p:cNvPr>
          <p:cNvSpPr/>
          <p:nvPr/>
        </p:nvSpPr>
        <p:spPr bwMode="auto">
          <a:xfrm flipH="1">
            <a:off x="6500404" y="3661006"/>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4" name="Oval 123">
            <a:extLst>
              <a:ext uri="{FF2B5EF4-FFF2-40B4-BE49-F238E27FC236}">
                <a16:creationId xmlns:a16="http://schemas.microsoft.com/office/drawing/2014/main" id="{546B1729-5FAF-2642-85C8-52C1AB57A118}"/>
              </a:ext>
            </a:extLst>
          </p:cNvPr>
          <p:cNvSpPr/>
          <p:nvPr/>
        </p:nvSpPr>
        <p:spPr bwMode="auto">
          <a:xfrm flipH="1">
            <a:off x="6623123" y="3990131"/>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7" name="Python regexes">
            <a:extLst>
              <a:ext uri="{FF2B5EF4-FFF2-40B4-BE49-F238E27FC236}">
                <a16:creationId xmlns:a16="http://schemas.microsoft.com/office/drawing/2014/main" id="{A2E5C9D3-BE5E-BE4F-A97A-2812FCDED86A}"/>
              </a:ext>
            </a:extLst>
          </p:cNvPr>
          <p:cNvGrpSpPr/>
          <p:nvPr/>
        </p:nvGrpSpPr>
        <p:grpSpPr>
          <a:xfrm>
            <a:off x="6723371" y="3048517"/>
            <a:ext cx="1169105" cy="973282"/>
            <a:chOff x="6723371" y="3048517"/>
            <a:chExt cx="1169105" cy="973282"/>
          </a:xfrm>
        </p:grpSpPr>
        <p:sp>
          <p:nvSpPr>
            <p:cNvPr id="95" name="Oval 94">
              <a:extLst>
                <a:ext uri="{FF2B5EF4-FFF2-40B4-BE49-F238E27FC236}">
                  <a16:creationId xmlns:a16="http://schemas.microsoft.com/office/drawing/2014/main" id="{11EFA78D-7A54-DB4F-AE9A-38C3B71397E5}"/>
                </a:ext>
              </a:extLst>
            </p:cNvPr>
            <p:cNvSpPr/>
            <p:nvPr/>
          </p:nvSpPr>
          <p:spPr bwMode="auto">
            <a:xfrm>
              <a:off x="6723371" y="3376823"/>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0" name="Oval 109">
              <a:extLst>
                <a:ext uri="{FF2B5EF4-FFF2-40B4-BE49-F238E27FC236}">
                  <a16:creationId xmlns:a16="http://schemas.microsoft.com/office/drawing/2014/main" id="{E395BFB3-9CBE-1D43-BF4B-370376FD00E4}"/>
                </a:ext>
              </a:extLst>
            </p:cNvPr>
            <p:cNvSpPr/>
            <p:nvPr/>
          </p:nvSpPr>
          <p:spPr bwMode="auto">
            <a:xfrm flipH="1">
              <a:off x="7706496" y="3114866"/>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1" name="Oval 110">
              <a:extLst>
                <a:ext uri="{FF2B5EF4-FFF2-40B4-BE49-F238E27FC236}">
                  <a16:creationId xmlns:a16="http://schemas.microsoft.com/office/drawing/2014/main" id="{728218D5-F64A-4F4B-A6C8-79800C1EB848}"/>
                </a:ext>
              </a:extLst>
            </p:cNvPr>
            <p:cNvSpPr/>
            <p:nvPr/>
          </p:nvSpPr>
          <p:spPr bwMode="auto">
            <a:xfrm flipH="1">
              <a:off x="7189692" y="3494985"/>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3" name="Oval 112">
              <a:extLst>
                <a:ext uri="{FF2B5EF4-FFF2-40B4-BE49-F238E27FC236}">
                  <a16:creationId xmlns:a16="http://schemas.microsoft.com/office/drawing/2014/main" id="{7577D565-54E8-D747-973E-1A428E9D6153}"/>
                </a:ext>
              </a:extLst>
            </p:cNvPr>
            <p:cNvSpPr/>
            <p:nvPr/>
          </p:nvSpPr>
          <p:spPr bwMode="auto">
            <a:xfrm flipH="1">
              <a:off x="6971105" y="3735824"/>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5" name="Oval 114">
              <a:extLst>
                <a:ext uri="{FF2B5EF4-FFF2-40B4-BE49-F238E27FC236}">
                  <a16:creationId xmlns:a16="http://schemas.microsoft.com/office/drawing/2014/main" id="{84E0825B-B571-1741-A5F2-7516E7680780}"/>
                </a:ext>
              </a:extLst>
            </p:cNvPr>
            <p:cNvSpPr/>
            <p:nvPr/>
          </p:nvSpPr>
          <p:spPr bwMode="auto">
            <a:xfrm flipH="1">
              <a:off x="7460508" y="334255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0" name="Oval 119">
              <a:extLst>
                <a:ext uri="{FF2B5EF4-FFF2-40B4-BE49-F238E27FC236}">
                  <a16:creationId xmlns:a16="http://schemas.microsoft.com/office/drawing/2014/main" id="{74F319B3-095A-2D40-9AF9-C9353CDB33AC}"/>
                </a:ext>
              </a:extLst>
            </p:cNvPr>
            <p:cNvSpPr/>
            <p:nvPr/>
          </p:nvSpPr>
          <p:spPr bwMode="auto">
            <a:xfrm flipH="1">
              <a:off x="6884608" y="318057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5" name="Oval 124">
              <a:extLst>
                <a:ext uri="{FF2B5EF4-FFF2-40B4-BE49-F238E27FC236}">
                  <a16:creationId xmlns:a16="http://schemas.microsoft.com/office/drawing/2014/main" id="{9F334F48-3F54-8041-A36C-08391A8FA715}"/>
                </a:ext>
              </a:extLst>
            </p:cNvPr>
            <p:cNvSpPr/>
            <p:nvPr/>
          </p:nvSpPr>
          <p:spPr bwMode="auto">
            <a:xfrm flipH="1">
              <a:off x="7244479" y="383891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1" name="Oval 130">
              <a:extLst>
                <a:ext uri="{FF2B5EF4-FFF2-40B4-BE49-F238E27FC236}">
                  <a16:creationId xmlns:a16="http://schemas.microsoft.com/office/drawing/2014/main" id="{D63438B6-EE8E-AD49-B8CA-3B506BB0BC60}"/>
                </a:ext>
              </a:extLst>
            </p:cNvPr>
            <p:cNvSpPr/>
            <p:nvPr/>
          </p:nvSpPr>
          <p:spPr bwMode="auto">
            <a:xfrm flipH="1">
              <a:off x="7114803" y="304851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33" name="Oval 132">
            <a:extLst>
              <a:ext uri="{FF2B5EF4-FFF2-40B4-BE49-F238E27FC236}">
                <a16:creationId xmlns:a16="http://schemas.microsoft.com/office/drawing/2014/main" id="{3CBFCC6D-B569-3642-A2A1-746D6B95A054}"/>
              </a:ext>
            </a:extLst>
          </p:cNvPr>
          <p:cNvSpPr/>
          <p:nvPr/>
        </p:nvSpPr>
        <p:spPr bwMode="auto">
          <a:xfrm flipH="1">
            <a:off x="6951196" y="271031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8" name="JS regexes">
            <a:extLst>
              <a:ext uri="{FF2B5EF4-FFF2-40B4-BE49-F238E27FC236}">
                <a16:creationId xmlns:a16="http://schemas.microsoft.com/office/drawing/2014/main" id="{183A8646-D277-F44F-8A57-4664308925F4}"/>
              </a:ext>
            </a:extLst>
          </p:cNvPr>
          <p:cNvGrpSpPr/>
          <p:nvPr/>
        </p:nvGrpSpPr>
        <p:grpSpPr>
          <a:xfrm>
            <a:off x="4805437" y="3124120"/>
            <a:ext cx="1694967" cy="1647816"/>
            <a:chOff x="4805437" y="3124120"/>
            <a:chExt cx="1694967" cy="1647816"/>
          </a:xfrm>
          <a:solidFill>
            <a:srgbClr val="FFFF00"/>
          </a:solidFill>
        </p:grpSpPr>
        <p:sp>
          <p:nvSpPr>
            <p:cNvPr id="89" name="Oval 88">
              <a:extLst>
                <a:ext uri="{FF2B5EF4-FFF2-40B4-BE49-F238E27FC236}">
                  <a16:creationId xmlns:a16="http://schemas.microsoft.com/office/drawing/2014/main" id="{DA6F7BAB-A6AE-8A44-8688-32C7D0C93A04}"/>
                </a:ext>
              </a:extLst>
            </p:cNvPr>
            <p:cNvSpPr/>
            <p:nvPr/>
          </p:nvSpPr>
          <p:spPr bwMode="auto">
            <a:xfrm>
              <a:off x="6212802" y="401881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7" name="Oval 96">
              <a:extLst>
                <a:ext uri="{FF2B5EF4-FFF2-40B4-BE49-F238E27FC236}">
                  <a16:creationId xmlns:a16="http://schemas.microsoft.com/office/drawing/2014/main" id="{7546C640-37D3-1743-A0A0-CD666F74DD3A}"/>
                </a:ext>
              </a:extLst>
            </p:cNvPr>
            <p:cNvSpPr/>
            <p:nvPr/>
          </p:nvSpPr>
          <p:spPr bwMode="auto">
            <a:xfrm>
              <a:off x="5805874" y="430577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4" name="Oval 113">
              <a:extLst>
                <a:ext uri="{FF2B5EF4-FFF2-40B4-BE49-F238E27FC236}">
                  <a16:creationId xmlns:a16="http://schemas.microsoft.com/office/drawing/2014/main" id="{6E62B351-FE2C-6A40-AF96-87580DBEE04E}"/>
                </a:ext>
              </a:extLst>
            </p:cNvPr>
            <p:cNvSpPr/>
            <p:nvPr/>
          </p:nvSpPr>
          <p:spPr bwMode="auto">
            <a:xfrm flipH="1">
              <a:off x="5741477" y="403872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7" name="Oval 126">
              <a:extLst>
                <a:ext uri="{FF2B5EF4-FFF2-40B4-BE49-F238E27FC236}">
                  <a16:creationId xmlns:a16="http://schemas.microsoft.com/office/drawing/2014/main" id="{0D463F23-FA45-1D4A-AA90-9B88D391490A}"/>
                </a:ext>
              </a:extLst>
            </p:cNvPr>
            <p:cNvSpPr/>
            <p:nvPr/>
          </p:nvSpPr>
          <p:spPr bwMode="auto">
            <a:xfrm flipH="1">
              <a:off x="6166736" y="445482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0" name="Oval 129">
              <a:extLst>
                <a:ext uri="{FF2B5EF4-FFF2-40B4-BE49-F238E27FC236}">
                  <a16:creationId xmlns:a16="http://schemas.microsoft.com/office/drawing/2014/main" id="{D2C161F3-DDE4-F742-91B4-97165783ABD8}"/>
                </a:ext>
              </a:extLst>
            </p:cNvPr>
            <p:cNvSpPr/>
            <p:nvPr/>
          </p:nvSpPr>
          <p:spPr bwMode="auto">
            <a:xfrm flipH="1">
              <a:off x="6186557" y="361217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8" name="Oval 87">
              <a:extLst>
                <a:ext uri="{FF2B5EF4-FFF2-40B4-BE49-F238E27FC236}">
                  <a16:creationId xmlns:a16="http://schemas.microsoft.com/office/drawing/2014/main" id="{2D00BECB-6E2F-A443-A680-1BF4D0203B3A}"/>
                </a:ext>
              </a:extLst>
            </p:cNvPr>
            <p:cNvSpPr/>
            <p:nvPr/>
          </p:nvSpPr>
          <p:spPr bwMode="auto">
            <a:xfrm>
              <a:off x="5621120" y="353668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1" name="Oval 90">
              <a:extLst>
                <a:ext uri="{FF2B5EF4-FFF2-40B4-BE49-F238E27FC236}">
                  <a16:creationId xmlns:a16="http://schemas.microsoft.com/office/drawing/2014/main" id="{34E45B17-CA87-4340-A52F-E743E5E263D8}"/>
                </a:ext>
              </a:extLst>
            </p:cNvPr>
            <p:cNvSpPr/>
            <p:nvPr/>
          </p:nvSpPr>
          <p:spPr bwMode="auto">
            <a:xfrm>
              <a:off x="5010964" y="416211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4" name="Oval 93">
              <a:extLst>
                <a:ext uri="{FF2B5EF4-FFF2-40B4-BE49-F238E27FC236}">
                  <a16:creationId xmlns:a16="http://schemas.microsoft.com/office/drawing/2014/main" id="{2276FF97-7325-DC47-8A8F-2A2CCF1CB16D}"/>
                </a:ext>
              </a:extLst>
            </p:cNvPr>
            <p:cNvSpPr/>
            <p:nvPr/>
          </p:nvSpPr>
          <p:spPr bwMode="auto">
            <a:xfrm>
              <a:off x="4964649" y="377702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8" name="Oval 107">
              <a:extLst>
                <a:ext uri="{FF2B5EF4-FFF2-40B4-BE49-F238E27FC236}">
                  <a16:creationId xmlns:a16="http://schemas.microsoft.com/office/drawing/2014/main" id="{37CD0897-D2FD-D346-B126-66A6A2E40112}"/>
                </a:ext>
              </a:extLst>
            </p:cNvPr>
            <p:cNvSpPr/>
            <p:nvPr/>
          </p:nvSpPr>
          <p:spPr bwMode="auto">
            <a:xfrm flipH="1">
              <a:off x="4967542" y="321116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2" name="Oval 111">
              <a:extLst>
                <a:ext uri="{FF2B5EF4-FFF2-40B4-BE49-F238E27FC236}">
                  <a16:creationId xmlns:a16="http://schemas.microsoft.com/office/drawing/2014/main" id="{0704B29E-D484-094B-A40D-E36129CBA297}"/>
                </a:ext>
              </a:extLst>
            </p:cNvPr>
            <p:cNvSpPr/>
            <p:nvPr/>
          </p:nvSpPr>
          <p:spPr bwMode="auto">
            <a:xfrm flipH="1">
              <a:off x="5758379" y="322673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7" name="Oval 116">
              <a:extLst>
                <a:ext uri="{FF2B5EF4-FFF2-40B4-BE49-F238E27FC236}">
                  <a16:creationId xmlns:a16="http://schemas.microsoft.com/office/drawing/2014/main" id="{8AC4A055-5CC2-C846-B4AF-904BB9403DE5}"/>
                </a:ext>
              </a:extLst>
            </p:cNvPr>
            <p:cNvSpPr/>
            <p:nvPr/>
          </p:nvSpPr>
          <p:spPr bwMode="auto">
            <a:xfrm flipH="1">
              <a:off x="4805437" y="458905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9" name="Oval 118">
              <a:extLst>
                <a:ext uri="{FF2B5EF4-FFF2-40B4-BE49-F238E27FC236}">
                  <a16:creationId xmlns:a16="http://schemas.microsoft.com/office/drawing/2014/main" id="{E0136635-5474-9842-85AE-EB7747F6B85E}"/>
                </a:ext>
              </a:extLst>
            </p:cNvPr>
            <p:cNvSpPr/>
            <p:nvPr/>
          </p:nvSpPr>
          <p:spPr bwMode="auto">
            <a:xfrm flipH="1">
              <a:off x="5320467" y="413016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3" name="Oval 122">
              <a:extLst>
                <a:ext uri="{FF2B5EF4-FFF2-40B4-BE49-F238E27FC236}">
                  <a16:creationId xmlns:a16="http://schemas.microsoft.com/office/drawing/2014/main" id="{B5290134-2E89-CD46-822E-BFADC079B595}"/>
                </a:ext>
              </a:extLst>
            </p:cNvPr>
            <p:cNvSpPr/>
            <p:nvPr/>
          </p:nvSpPr>
          <p:spPr bwMode="auto">
            <a:xfrm flipH="1">
              <a:off x="5282379" y="3693677"/>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6" name="Oval 125">
              <a:extLst>
                <a:ext uri="{FF2B5EF4-FFF2-40B4-BE49-F238E27FC236}">
                  <a16:creationId xmlns:a16="http://schemas.microsoft.com/office/drawing/2014/main" id="{60EA673B-A46F-3147-9996-7596A9967D86}"/>
                </a:ext>
              </a:extLst>
            </p:cNvPr>
            <p:cNvSpPr/>
            <p:nvPr/>
          </p:nvSpPr>
          <p:spPr bwMode="auto">
            <a:xfrm flipH="1">
              <a:off x="5166771" y="448365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9" name="Oval 128">
              <a:extLst>
                <a:ext uri="{FF2B5EF4-FFF2-40B4-BE49-F238E27FC236}">
                  <a16:creationId xmlns:a16="http://schemas.microsoft.com/office/drawing/2014/main" id="{BEB8B50F-7A3E-FE4B-9E94-EB1BA11D6C27}"/>
                </a:ext>
              </a:extLst>
            </p:cNvPr>
            <p:cNvSpPr/>
            <p:nvPr/>
          </p:nvSpPr>
          <p:spPr bwMode="auto">
            <a:xfrm flipH="1">
              <a:off x="6314424" y="312412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2" name="Oval 131">
              <a:extLst>
                <a:ext uri="{FF2B5EF4-FFF2-40B4-BE49-F238E27FC236}">
                  <a16:creationId xmlns:a16="http://schemas.microsoft.com/office/drawing/2014/main" id="{B11904BC-0799-0A4A-A0B9-CDBA0E8724DD}"/>
                </a:ext>
              </a:extLst>
            </p:cNvPr>
            <p:cNvSpPr/>
            <p:nvPr/>
          </p:nvSpPr>
          <p:spPr bwMode="auto">
            <a:xfrm flipH="1">
              <a:off x="6054895" y="332419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4" name="Oval 133">
              <a:extLst>
                <a:ext uri="{FF2B5EF4-FFF2-40B4-BE49-F238E27FC236}">
                  <a16:creationId xmlns:a16="http://schemas.microsoft.com/office/drawing/2014/main" id="{DA946164-449D-044B-B561-B27F74DEBAA0}"/>
                </a:ext>
              </a:extLst>
            </p:cNvPr>
            <p:cNvSpPr/>
            <p:nvPr/>
          </p:nvSpPr>
          <p:spPr bwMode="auto">
            <a:xfrm flipH="1">
              <a:off x="5352751" y="335968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4" name="Rust regexes">
            <a:extLst>
              <a:ext uri="{FF2B5EF4-FFF2-40B4-BE49-F238E27FC236}">
                <a16:creationId xmlns:a16="http://schemas.microsoft.com/office/drawing/2014/main" id="{8D1DB003-B351-EA4D-A104-F259D923B0D2}"/>
              </a:ext>
            </a:extLst>
          </p:cNvPr>
          <p:cNvGrpSpPr/>
          <p:nvPr/>
        </p:nvGrpSpPr>
        <p:grpSpPr>
          <a:xfrm>
            <a:off x="3975827" y="2916692"/>
            <a:ext cx="971944" cy="1769483"/>
            <a:chOff x="3975827" y="2916692"/>
            <a:chExt cx="971944" cy="1769483"/>
          </a:xfrm>
          <a:solidFill>
            <a:schemeClr val="tx1">
              <a:lumMod val="85000"/>
              <a:lumOff val="15000"/>
            </a:schemeClr>
          </a:solidFill>
        </p:grpSpPr>
        <p:sp>
          <p:nvSpPr>
            <p:cNvPr id="77" name="Oval 76">
              <a:extLst>
                <a:ext uri="{FF2B5EF4-FFF2-40B4-BE49-F238E27FC236}">
                  <a16:creationId xmlns:a16="http://schemas.microsoft.com/office/drawing/2014/main" id="{69761ED3-023D-4B4A-ADBD-499984EA556D}"/>
                </a:ext>
              </a:extLst>
            </p:cNvPr>
            <p:cNvSpPr/>
            <p:nvPr/>
          </p:nvSpPr>
          <p:spPr bwMode="auto">
            <a:xfrm>
              <a:off x="4383742" y="339370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8" name="Oval 77">
              <a:extLst>
                <a:ext uri="{FF2B5EF4-FFF2-40B4-BE49-F238E27FC236}">
                  <a16:creationId xmlns:a16="http://schemas.microsoft.com/office/drawing/2014/main" id="{B3EBDAB4-7851-7C42-B188-47C8461D9794}"/>
                </a:ext>
              </a:extLst>
            </p:cNvPr>
            <p:cNvSpPr/>
            <p:nvPr/>
          </p:nvSpPr>
          <p:spPr bwMode="auto">
            <a:xfrm>
              <a:off x="4761791" y="349498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1" name="Oval 80">
              <a:extLst>
                <a:ext uri="{FF2B5EF4-FFF2-40B4-BE49-F238E27FC236}">
                  <a16:creationId xmlns:a16="http://schemas.microsoft.com/office/drawing/2014/main" id="{E8F94A6C-0E8D-614A-B1A4-116ADE8CEF37}"/>
                </a:ext>
              </a:extLst>
            </p:cNvPr>
            <p:cNvSpPr/>
            <p:nvPr/>
          </p:nvSpPr>
          <p:spPr bwMode="auto">
            <a:xfrm>
              <a:off x="4398923" y="392494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5" name="Oval 84">
              <a:extLst>
                <a:ext uri="{FF2B5EF4-FFF2-40B4-BE49-F238E27FC236}">
                  <a16:creationId xmlns:a16="http://schemas.microsoft.com/office/drawing/2014/main" id="{581439AB-2E28-4F4A-8E09-48C11B749F0C}"/>
                </a:ext>
              </a:extLst>
            </p:cNvPr>
            <p:cNvSpPr/>
            <p:nvPr/>
          </p:nvSpPr>
          <p:spPr bwMode="auto">
            <a:xfrm>
              <a:off x="4132021" y="315718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6" name="Oval 95">
              <a:extLst>
                <a:ext uri="{FF2B5EF4-FFF2-40B4-BE49-F238E27FC236}">
                  <a16:creationId xmlns:a16="http://schemas.microsoft.com/office/drawing/2014/main" id="{188F3255-90DC-5B4B-BE56-9424ADBA59EA}"/>
                </a:ext>
              </a:extLst>
            </p:cNvPr>
            <p:cNvSpPr/>
            <p:nvPr/>
          </p:nvSpPr>
          <p:spPr bwMode="auto">
            <a:xfrm>
              <a:off x="4716254" y="399244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8" name="Oval 97">
              <a:extLst>
                <a:ext uri="{FF2B5EF4-FFF2-40B4-BE49-F238E27FC236}">
                  <a16:creationId xmlns:a16="http://schemas.microsoft.com/office/drawing/2014/main" id="{E3C28436-7ECA-9848-8CFD-ED9695340640}"/>
                </a:ext>
              </a:extLst>
            </p:cNvPr>
            <p:cNvSpPr/>
            <p:nvPr/>
          </p:nvSpPr>
          <p:spPr bwMode="auto">
            <a:xfrm>
              <a:off x="4009889" y="374206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5" name="Oval 104">
              <a:extLst>
                <a:ext uri="{FF2B5EF4-FFF2-40B4-BE49-F238E27FC236}">
                  <a16:creationId xmlns:a16="http://schemas.microsoft.com/office/drawing/2014/main" id="{F967EEDD-56CF-554A-A4A0-83471CD1433C}"/>
                </a:ext>
              </a:extLst>
            </p:cNvPr>
            <p:cNvSpPr/>
            <p:nvPr/>
          </p:nvSpPr>
          <p:spPr bwMode="auto">
            <a:xfrm>
              <a:off x="4101886" y="422897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7" name="Oval 106">
              <a:extLst>
                <a:ext uri="{FF2B5EF4-FFF2-40B4-BE49-F238E27FC236}">
                  <a16:creationId xmlns:a16="http://schemas.microsoft.com/office/drawing/2014/main" id="{1C5A7C5D-28CA-934B-9793-7970F0E436C4}"/>
                </a:ext>
              </a:extLst>
            </p:cNvPr>
            <p:cNvSpPr/>
            <p:nvPr/>
          </p:nvSpPr>
          <p:spPr bwMode="auto">
            <a:xfrm flipH="1">
              <a:off x="4549087" y="291669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8" name="Oval 117">
              <a:extLst>
                <a:ext uri="{FF2B5EF4-FFF2-40B4-BE49-F238E27FC236}">
                  <a16:creationId xmlns:a16="http://schemas.microsoft.com/office/drawing/2014/main" id="{C3EFF8CF-0773-E149-95A4-591FB916D09E}"/>
                </a:ext>
              </a:extLst>
            </p:cNvPr>
            <p:cNvSpPr/>
            <p:nvPr/>
          </p:nvSpPr>
          <p:spPr bwMode="auto">
            <a:xfrm flipH="1">
              <a:off x="4661089" y="429500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8" name="Oval 127">
              <a:extLst>
                <a:ext uri="{FF2B5EF4-FFF2-40B4-BE49-F238E27FC236}">
                  <a16:creationId xmlns:a16="http://schemas.microsoft.com/office/drawing/2014/main" id="{0F960272-0819-1949-A6E5-9383C8BFA2E1}"/>
                </a:ext>
              </a:extLst>
            </p:cNvPr>
            <p:cNvSpPr/>
            <p:nvPr/>
          </p:nvSpPr>
          <p:spPr bwMode="auto">
            <a:xfrm flipH="1">
              <a:off x="4130767" y="350121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5" name="Oval 134">
              <a:extLst>
                <a:ext uri="{FF2B5EF4-FFF2-40B4-BE49-F238E27FC236}">
                  <a16:creationId xmlns:a16="http://schemas.microsoft.com/office/drawing/2014/main" id="{D3FB105C-BD65-824B-ADC8-6DBD0F00F232}"/>
                </a:ext>
              </a:extLst>
            </p:cNvPr>
            <p:cNvSpPr/>
            <p:nvPr/>
          </p:nvSpPr>
          <p:spPr bwMode="auto">
            <a:xfrm flipH="1">
              <a:off x="3975827" y="450329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30" name="Regexes extracted from P1">
            <a:extLst>
              <a:ext uri="{FF2B5EF4-FFF2-40B4-BE49-F238E27FC236}">
                <a16:creationId xmlns:a16="http://schemas.microsoft.com/office/drawing/2014/main" id="{6FA57610-6456-E746-A816-21FE745A39D2}"/>
              </a:ext>
            </a:extLst>
          </p:cNvPr>
          <p:cNvSpPr/>
          <p:nvPr/>
        </p:nvSpPr>
        <p:spPr bwMode="auto">
          <a:xfrm>
            <a:off x="2097698" y="2510586"/>
            <a:ext cx="908022" cy="958213"/>
          </a:xfrm>
          <a:custGeom>
            <a:avLst/>
            <a:gdLst>
              <a:gd name="connsiteX0" fmla="*/ 0 w 908022"/>
              <a:gd name="connsiteY0" fmla="*/ 479107 h 958213"/>
              <a:gd name="connsiteX1" fmla="*/ 454011 w 908022"/>
              <a:gd name="connsiteY1" fmla="*/ 0 h 958213"/>
              <a:gd name="connsiteX2" fmla="*/ 908022 w 908022"/>
              <a:gd name="connsiteY2" fmla="*/ 479107 h 958213"/>
              <a:gd name="connsiteX3" fmla="*/ 454011 w 908022"/>
              <a:gd name="connsiteY3" fmla="*/ 958214 h 958213"/>
              <a:gd name="connsiteX4" fmla="*/ 0 w 908022"/>
              <a:gd name="connsiteY4" fmla="*/ 479107 h 95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22" h="958213" extrusionOk="0">
                <a:moveTo>
                  <a:pt x="0" y="479107"/>
                </a:moveTo>
                <a:cubicBezTo>
                  <a:pt x="-39963" y="216213"/>
                  <a:pt x="235048" y="31245"/>
                  <a:pt x="454011" y="0"/>
                </a:cubicBezTo>
                <a:cubicBezTo>
                  <a:pt x="723715" y="38915"/>
                  <a:pt x="908900" y="241305"/>
                  <a:pt x="908022" y="479107"/>
                </a:cubicBezTo>
                <a:cubicBezTo>
                  <a:pt x="897983" y="728565"/>
                  <a:pt x="719211" y="975694"/>
                  <a:pt x="454011" y="958214"/>
                </a:cubicBezTo>
                <a:cubicBezTo>
                  <a:pt x="204971" y="951879"/>
                  <a:pt x="16474" y="774424"/>
                  <a:pt x="0" y="479107"/>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8" name="Oval 157">
            <a:extLst>
              <a:ext uri="{FF2B5EF4-FFF2-40B4-BE49-F238E27FC236}">
                <a16:creationId xmlns:a16="http://schemas.microsoft.com/office/drawing/2014/main" id="{3FF98FE3-844B-4949-B5F0-E3AC1F5ABD85}"/>
              </a:ext>
            </a:extLst>
          </p:cNvPr>
          <p:cNvSpPr/>
          <p:nvPr/>
        </p:nvSpPr>
        <p:spPr bwMode="auto">
          <a:xfrm>
            <a:off x="5628940" y="3827488"/>
            <a:ext cx="465362" cy="909866"/>
          </a:xfrm>
          <a:custGeom>
            <a:avLst/>
            <a:gdLst>
              <a:gd name="connsiteX0" fmla="*/ 0 w 465362"/>
              <a:gd name="connsiteY0" fmla="*/ 454933 h 909866"/>
              <a:gd name="connsiteX1" fmla="*/ 232681 w 465362"/>
              <a:gd name="connsiteY1" fmla="*/ 0 h 909866"/>
              <a:gd name="connsiteX2" fmla="*/ 465362 w 465362"/>
              <a:gd name="connsiteY2" fmla="*/ 454933 h 909866"/>
              <a:gd name="connsiteX3" fmla="*/ 232681 w 465362"/>
              <a:gd name="connsiteY3" fmla="*/ 909866 h 909866"/>
              <a:gd name="connsiteX4" fmla="*/ 0 w 465362"/>
              <a:gd name="connsiteY4" fmla="*/ 454933 h 90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62" h="909866" extrusionOk="0">
                <a:moveTo>
                  <a:pt x="0" y="454933"/>
                </a:moveTo>
                <a:cubicBezTo>
                  <a:pt x="2313" y="186282"/>
                  <a:pt x="107824" y="2940"/>
                  <a:pt x="232681" y="0"/>
                </a:cubicBezTo>
                <a:cubicBezTo>
                  <a:pt x="339924" y="-8040"/>
                  <a:pt x="468899" y="191279"/>
                  <a:pt x="465362" y="454933"/>
                </a:cubicBezTo>
                <a:cubicBezTo>
                  <a:pt x="473842" y="700581"/>
                  <a:pt x="353463" y="929548"/>
                  <a:pt x="232681" y="909866"/>
                </a:cubicBezTo>
                <a:cubicBezTo>
                  <a:pt x="96070" y="936486"/>
                  <a:pt x="23553" y="685469"/>
                  <a:pt x="0" y="454933"/>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4266498984">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0" name="Oval 169">
            <a:extLst>
              <a:ext uri="{FF2B5EF4-FFF2-40B4-BE49-F238E27FC236}">
                <a16:creationId xmlns:a16="http://schemas.microsoft.com/office/drawing/2014/main" id="{5952E7DA-1545-584D-8CF0-B004CAAFC1FF}"/>
              </a:ext>
            </a:extLst>
          </p:cNvPr>
          <p:cNvSpPr/>
          <p:nvPr/>
        </p:nvSpPr>
        <p:spPr bwMode="auto">
          <a:xfrm>
            <a:off x="6809103" y="2558402"/>
            <a:ext cx="1076277" cy="445302"/>
          </a:xfrm>
          <a:custGeom>
            <a:avLst/>
            <a:gdLst>
              <a:gd name="connsiteX0" fmla="*/ 0 w 1076277"/>
              <a:gd name="connsiteY0" fmla="*/ 222651 h 445302"/>
              <a:gd name="connsiteX1" fmla="*/ 538139 w 1076277"/>
              <a:gd name="connsiteY1" fmla="*/ 0 h 445302"/>
              <a:gd name="connsiteX2" fmla="*/ 1076278 w 1076277"/>
              <a:gd name="connsiteY2" fmla="*/ 222651 h 445302"/>
              <a:gd name="connsiteX3" fmla="*/ 538139 w 1076277"/>
              <a:gd name="connsiteY3" fmla="*/ 445302 h 445302"/>
              <a:gd name="connsiteX4" fmla="*/ 0 w 1076277"/>
              <a:gd name="connsiteY4" fmla="*/ 222651 h 44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77" h="445302" extrusionOk="0">
                <a:moveTo>
                  <a:pt x="0" y="222651"/>
                </a:moveTo>
                <a:cubicBezTo>
                  <a:pt x="-8017" y="94739"/>
                  <a:pt x="210704" y="11346"/>
                  <a:pt x="538139" y="0"/>
                </a:cubicBezTo>
                <a:cubicBezTo>
                  <a:pt x="848253" y="2718"/>
                  <a:pt x="1069618" y="99896"/>
                  <a:pt x="1076278" y="222651"/>
                </a:cubicBezTo>
                <a:cubicBezTo>
                  <a:pt x="1045058" y="376106"/>
                  <a:pt x="831123" y="468638"/>
                  <a:pt x="538139" y="445302"/>
                </a:cubicBezTo>
                <a:cubicBezTo>
                  <a:pt x="231308" y="440036"/>
                  <a:pt x="12120" y="351409"/>
                  <a:pt x="0" y="222651"/>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7" name="Rounded Rectangle 176">
            <a:extLst>
              <a:ext uri="{FF2B5EF4-FFF2-40B4-BE49-F238E27FC236}">
                <a16:creationId xmlns:a16="http://schemas.microsoft.com/office/drawing/2014/main" id="{294381A5-535E-8F48-B43A-A1306AFAC304}"/>
              </a:ext>
            </a:extLst>
          </p:cNvPr>
          <p:cNvSpPr/>
          <p:nvPr/>
        </p:nvSpPr>
        <p:spPr bwMode="auto">
          <a:xfrm>
            <a:off x="601151" y="5020872"/>
            <a:ext cx="908022"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1" name="TextBox 180">
            <a:extLst>
              <a:ext uri="{FF2B5EF4-FFF2-40B4-BE49-F238E27FC236}">
                <a16:creationId xmlns:a16="http://schemas.microsoft.com/office/drawing/2014/main" id="{15FBA7BE-57B6-D240-8DEC-68E96D59F675}"/>
              </a:ext>
            </a:extLst>
          </p:cNvPr>
          <p:cNvSpPr txBox="1"/>
          <p:nvPr/>
        </p:nvSpPr>
        <p:spPr>
          <a:xfrm>
            <a:off x="334452" y="4503295"/>
            <a:ext cx="1441420" cy="496098"/>
          </a:xfrm>
          <a:prstGeom prst="rect">
            <a:avLst/>
          </a:prstGeom>
          <a:noFill/>
        </p:spPr>
        <p:txBody>
          <a:bodyPr wrap="none" rtlCol="0">
            <a:spAutoFit/>
          </a:bodyPr>
          <a:lstStyle/>
          <a:p>
            <a:pPr algn="ctr"/>
            <a:r>
              <a:rPr lang="en-US" sz="3200" b="1" dirty="0">
                <a:latin typeface="Calibri" panose="020F0502020204030204" pitchFamily="34" charset="0"/>
              </a:rPr>
              <a:t>Sample</a:t>
            </a:r>
          </a:p>
        </p:txBody>
      </p:sp>
      <p:grpSp>
        <p:nvGrpSpPr>
          <p:cNvPr id="223" name="Group 1 extracted">
            <a:extLst>
              <a:ext uri="{FF2B5EF4-FFF2-40B4-BE49-F238E27FC236}">
                <a16:creationId xmlns:a16="http://schemas.microsoft.com/office/drawing/2014/main" id="{0A069181-C957-AB48-8ABF-EA39A858BB6C}"/>
              </a:ext>
            </a:extLst>
          </p:cNvPr>
          <p:cNvGrpSpPr/>
          <p:nvPr/>
        </p:nvGrpSpPr>
        <p:grpSpPr>
          <a:xfrm>
            <a:off x="2178532" y="2698110"/>
            <a:ext cx="604435" cy="661579"/>
            <a:chOff x="2182202" y="2704089"/>
            <a:chExt cx="604435" cy="661579"/>
          </a:xfrm>
        </p:grpSpPr>
        <p:sp>
          <p:nvSpPr>
            <p:cNvPr id="224" name="Oval 223">
              <a:extLst>
                <a:ext uri="{FF2B5EF4-FFF2-40B4-BE49-F238E27FC236}">
                  <a16:creationId xmlns:a16="http://schemas.microsoft.com/office/drawing/2014/main" id="{4AB308E4-CCEE-B543-B857-B38D5651C5BB}"/>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5" name="Oval 224">
              <a:extLst>
                <a:ext uri="{FF2B5EF4-FFF2-40B4-BE49-F238E27FC236}">
                  <a16:creationId xmlns:a16="http://schemas.microsoft.com/office/drawing/2014/main" id="{FEB25B99-5DDC-4043-9AA8-F683BE584FA1}"/>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6" name="Oval 225">
              <a:extLst>
                <a:ext uri="{FF2B5EF4-FFF2-40B4-BE49-F238E27FC236}">
                  <a16:creationId xmlns:a16="http://schemas.microsoft.com/office/drawing/2014/main" id="{FA9F9660-58D0-6A4B-88C7-490F01EA920C}"/>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7" name="Oval 226">
              <a:extLst>
                <a:ext uri="{FF2B5EF4-FFF2-40B4-BE49-F238E27FC236}">
                  <a16:creationId xmlns:a16="http://schemas.microsoft.com/office/drawing/2014/main" id="{D19598A4-C951-EE4C-9BD3-58A26C57E18E}"/>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37" name="Group 2 extracted">
            <a:extLst>
              <a:ext uri="{FF2B5EF4-FFF2-40B4-BE49-F238E27FC236}">
                <a16:creationId xmlns:a16="http://schemas.microsoft.com/office/drawing/2014/main" id="{3007AF1A-1393-CA43-8C80-1A3530426EC7}"/>
              </a:ext>
            </a:extLst>
          </p:cNvPr>
          <p:cNvGrpSpPr/>
          <p:nvPr/>
        </p:nvGrpSpPr>
        <p:grpSpPr>
          <a:xfrm>
            <a:off x="5742900" y="4046095"/>
            <a:ext cx="250377" cy="449929"/>
            <a:chOff x="5741477" y="4046095"/>
            <a:chExt cx="250377" cy="449929"/>
          </a:xfrm>
          <a:solidFill>
            <a:srgbClr val="FFFF00"/>
          </a:solidFill>
        </p:grpSpPr>
        <p:sp>
          <p:nvSpPr>
            <p:cNvPr id="238" name="Oval 237">
              <a:extLst>
                <a:ext uri="{FF2B5EF4-FFF2-40B4-BE49-F238E27FC236}">
                  <a16:creationId xmlns:a16="http://schemas.microsoft.com/office/drawing/2014/main" id="{0D568D96-D73B-654C-8D9A-807D73A8C5D5}"/>
                </a:ext>
              </a:extLst>
            </p:cNvPr>
            <p:cNvSpPr/>
            <p:nvPr/>
          </p:nvSpPr>
          <p:spPr bwMode="auto">
            <a:xfrm>
              <a:off x="5805874" y="431314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9" name="Oval 238">
              <a:extLst>
                <a:ext uri="{FF2B5EF4-FFF2-40B4-BE49-F238E27FC236}">
                  <a16:creationId xmlns:a16="http://schemas.microsoft.com/office/drawing/2014/main" id="{DF45BB46-E6AF-184D-A203-E96095DB0D74}"/>
                </a:ext>
              </a:extLst>
            </p:cNvPr>
            <p:cNvSpPr/>
            <p:nvPr/>
          </p:nvSpPr>
          <p:spPr bwMode="auto">
            <a:xfrm flipH="1">
              <a:off x="5741477" y="404609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31" name="Group 3 extracted">
            <a:extLst>
              <a:ext uri="{FF2B5EF4-FFF2-40B4-BE49-F238E27FC236}">
                <a16:creationId xmlns:a16="http://schemas.microsoft.com/office/drawing/2014/main" id="{B6116D2B-8509-184E-B50F-77C60FEF7895}"/>
              </a:ext>
            </a:extLst>
          </p:cNvPr>
          <p:cNvGrpSpPr/>
          <p:nvPr/>
        </p:nvGrpSpPr>
        <p:grpSpPr>
          <a:xfrm>
            <a:off x="6945950" y="2673738"/>
            <a:ext cx="783038" cy="222372"/>
            <a:chOff x="6951196" y="2663066"/>
            <a:chExt cx="783038" cy="222372"/>
          </a:xfrm>
          <a:solidFill>
            <a:srgbClr val="0070C0"/>
          </a:solidFill>
        </p:grpSpPr>
        <p:sp>
          <p:nvSpPr>
            <p:cNvPr id="232" name="Oval 231">
              <a:extLst>
                <a:ext uri="{FF2B5EF4-FFF2-40B4-BE49-F238E27FC236}">
                  <a16:creationId xmlns:a16="http://schemas.microsoft.com/office/drawing/2014/main" id="{C3B9EC68-CA87-AA4D-AA0A-B952D26C2CA5}"/>
                </a:ext>
              </a:extLst>
            </p:cNvPr>
            <p:cNvSpPr/>
            <p:nvPr/>
          </p:nvSpPr>
          <p:spPr bwMode="auto">
            <a:xfrm>
              <a:off x="7236645" y="266306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3" name="Oval 232">
              <a:extLst>
                <a:ext uri="{FF2B5EF4-FFF2-40B4-BE49-F238E27FC236}">
                  <a16:creationId xmlns:a16="http://schemas.microsoft.com/office/drawing/2014/main" id="{D864C6BC-F211-2941-AB1C-87E3F3F47D2A}"/>
                </a:ext>
              </a:extLst>
            </p:cNvPr>
            <p:cNvSpPr/>
            <p:nvPr/>
          </p:nvSpPr>
          <p:spPr bwMode="auto">
            <a:xfrm flipH="1">
              <a:off x="7548254" y="270058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4" name="Oval 233">
              <a:extLst>
                <a:ext uri="{FF2B5EF4-FFF2-40B4-BE49-F238E27FC236}">
                  <a16:creationId xmlns:a16="http://schemas.microsoft.com/office/drawing/2014/main" id="{A30BED97-0A18-3C4A-8339-EF830C668BEE}"/>
                </a:ext>
              </a:extLst>
            </p:cNvPr>
            <p:cNvSpPr/>
            <p:nvPr/>
          </p:nvSpPr>
          <p:spPr bwMode="auto">
            <a:xfrm flipH="1">
              <a:off x="6951196" y="270255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171" name="Ruby">
            <a:extLst>
              <a:ext uri="{FF2B5EF4-FFF2-40B4-BE49-F238E27FC236}">
                <a16:creationId xmlns:a16="http://schemas.microsoft.com/office/drawing/2014/main" id="{435B595C-0665-EA44-956E-D98D74E666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1290" y="4298606"/>
            <a:ext cx="1027170" cy="1518555"/>
          </a:xfrm>
          <a:prstGeom prst="rect">
            <a:avLst/>
          </a:prstGeom>
        </p:spPr>
      </p:pic>
      <p:pic>
        <p:nvPicPr>
          <p:cNvPr id="172" name="Rust">
            <a:extLst>
              <a:ext uri="{FF2B5EF4-FFF2-40B4-BE49-F238E27FC236}">
                <a16:creationId xmlns:a16="http://schemas.microsoft.com/office/drawing/2014/main" id="{FD1AB814-506D-CC43-90FE-4B56C0DED0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2484" y="4720977"/>
            <a:ext cx="1181181" cy="1181181"/>
          </a:xfrm>
          <a:prstGeom prst="rect">
            <a:avLst/>
          </a:prstGeom>
        </p:spPr>
      </p:pic>
      <p:pic>
        <p:nvPicPr>
          <p:cNvPr id="173" name="Java">
            <a:extLst>
              <a:ext uri="{FF2B5EF4-FFF2-40B4-BE49-F238E27FC236}">
                <a16:creationId xmlns:a16="http://schemas.microsoft.com/office/drawing/2014/main" id="{E2BC847C-D94F-6745-8AEF-17A3AB148C3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9338" l="6186" r="98969">
                        <a14:foregroundMark x1="41237" y1="34437" x2="55670" y2="662"/>
                        <a14:foregroundMark x1="57732" y1="24503" x2="68374" y2="13272"/>
                        <a14:foregroundMark x1="72165" y1="8609" x2="61856" y2="0"/>
                        <a14:foregroundMark x1="69168" y1="23473" x2="58763" y2="36424"/>
                        <a14:foregroundMark x1="35052" y1="29139" x2="42268" y2="34437"/>
                        <a14:foregroundMark x1="37113" y1="37748" x2="70103" y2="38411"/>
                        <a14:foregroundMark x1="47423" y1="48344" x2="72165" y2="49669"/>
                        <a14:foregroundMark x1="32990" y1="41722" x2="28866" y2="97351"/>
                        <a14:foregroundMark x1="78461" y1="69032" x2="93814" y2="60265"/>
                        <a14:foregroundMark x1="28866" y1="97351" x2="74057" y2="71546"/>
                        <a14:foregroundMark x1="90831" y1="59752" x2="20619" y2="47682"/>
                        <a14:foregroundMark x1="93814" y1="60265" x2="93851" y2="60271"/>
                        <a14:foregroundMark x1="10379" y1="94212" x2="9278" y2="99338"/>
                        <a14:foregroundMark x1="18521" y1="56291" x2="18379" y2="56954"/>
                        <a14:foregroundMark x1="21649" y1="41722" x2="18521" y2="56291"/>
                        <a14:foregroundMark x1="86414" y1="8582" x2="86598" y2="0"/>
                        <a14:foregroundMark x1="85432" y1="54305" x2="85843" y2="35156"/>
                        <a14:foregroundMark x1="85133" y1="68225" x2="85432" y2="54305"/>
                        <a14:foregroundMark x1="88660" y1="96611" x2="88660" y2="99338"/>
                        <a14:foregroundMark x1="88660" y1="54305" x2="88660" y2="66726"/>
                        <a14:foregroundMark x1="88660" y1="35066" x2="88660" y2="54305"/>
                        <a14:foregroundMark x1="88660" y1="7285" x2="88660" y2="8510"/>
                        <a14:foregroundMark x1="97762" y1="44704" x2="98320" y2="34756"/>
                        <a14:foregroundMark x1="97223" y1="54305" x2="97249" y2="53844"/>
                        <a14:foregroundMark x1="96519" y1="66848" x2="97223" y2="54305"/>
                        <a14:foregroundMark x1="94845" y1="96689" x2="94892" y2="95858"/>
                        <a14:foregroundMark x1="79994" y1="68847" x2="78351" y2="65563"/>
                        <a14:foregroundMark x1="60825" y1="63576" x2="28866" y2="64238"/>
                        <a14:foregroundMark x1="70103" y1="80132" x2="76289" y2="89404"/>
                        <a14:backgroundMark x1="20619" y1="4636" x2="9278" y2="38411"/>
                        <a14:backgroundMark x1="85567" y1="8609" x2="87629" y2="35099"/>
                        <a14:backgroundMark x1="4124" y1="56291" x2="4124" y2="56291"/>
                        <a14:backgroundMark x1="90722" y1="54305" x2="90722" y2="54305"/>
                        <a14:backgroundMark x1="91753" y1="64238" x2="97938" y2="44371"/>
                        <a14:backgroundMark x1="1031" y1="56954" x2="1031" y2="76821"/>
                        <a14:backgroundMark x1="3093" y1="73510" x2="2062" y2="94040"/>
                        <a14:backgroundMark x1="90722" y1="67550" x2="98969" y2="95364"/>
                      </a14:backgroundRemoval>
                    </a14:imgEffect>
                  </a14:imgLayer>
                </a14:imgProps>
              </a:ext>
              <a:ext uri="{28A0092B-C50C-407E-A947-70E740481C1C}">
                <a14:useLocalDpi xmlns:a14="http://schemas.microsoft.com/office/drawing/2010/main"/>
              </a:ext>
            </a:extLst>
          </a:blip>
          <a:stretch>
            <a:fillRect/>
          </a:stretch>
        </p:blipFill>
        <p:spPr>
          <a:xfrm>
            <a:off x="712502" y="3059700"/>
            <a:ext cx="806328" cy="1253360"/>
          </a:xfrm>
          <a:prstGeom prst="rect">
            <a:avLst/>
          </a:prstGeom>
        </p:spPr>
      </p:pic>
      <p:pic>
        <p:nvPicPr>
          <p:cNvPr id="174" name="Python">
            <a:extLst>
              <a:ext uri="{FF2B5EF4-FFF2-40B4-BE49-F238E27FC236}">
                <a16:creationId xmlns:a16="http://schemas.microsoft.com/office/drawing/2014/main" id="{946FFA90-A9FE-3F4C-BA42-FAEACBEE9A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39213" y="2988802"/>
            <a:ext cx="1086366" cy="1091236"/>
          </a:xfrm>
          <a:prstGeom prst="rect">
            <a:avLst/>
          </a:prstGeom>
        </p:spPr>
      </p:pic>
      <p:pic>
        <p:nvPicPr>
          <p:cNvPr id="175" name="JS">
            <a:extLst>
              <a:ext uri="{FF2B5EF4-FFF2-40B4-BE49-F238E27FC236}">
                <a16:creationId xmlns:a16="http://schemas.microsoft.com/office/drawing/2014/main" id="{93FF402D-B7E8-D84A-978C-E499BB814F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06880" y="4821523"/>
            <a:ext cx="836237" cy="836237"/>
          </a:xfrm>
          <a:prstGeom prst="rect">
            <a:avLst/>
          </a:prstGeom>
        </p:spPr>
      </p:pic>
      <p:grpSp>
        <p:nvGrpSpPr>
          <p:cNvPr id="211" name="Proj 3">
            <a:extLst>
              <a:ext uri="{FF2B5EF4-FFF2-40B4-BE49-F238E27FC236}">
                <a16:creationId xmlns:a16="http://schemas.microsoft.com/office/drawing/2014/main" id="{69767D5D-538B-F64B-9A7F-9C75FD1C153B}"/>
              </a:ext>
            </a:extLst>
          </p:cNvPr>
          <p:cNvGrpSpPr/>
          <p:nvPr/>
        </p:nvGrpSpPr>
        <p:grpSpPr>
          <a:xfrm>
            <a:off x="7114803" y="945381"/>
            <a:ext cx="1533397" cy="1403914"/>
            <a:chOff x="7114803" y="945381"/>
            <a:chExt cx="1533397" cy="1403914"/>
          </a:xfrm>
        </p:grpSpPr>
        <p:pic>
          <p:nvPicPr>
            <p:cNvPr id="212" name="Picture 12" descr="Image result for github">
              <a:extLst>
                <a:ext uri="{FF2B5EF4-FFF2-40B4-BE49-F238E27FC236}">
                  <a16:creationId xmlns:a16="http://schemas.microsoft.com/office/drawing/2014/main" id="{CE18766E-EE68-AF47-AF8A-11937254092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8103584" y="945381"/>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213" name="Group 212">
              <a:extLst>
                <a:ext uri="{FF2B5EF4-FFF2-40B4-BE49-F238E27FC236}">
                  <a16:creationId xmlns:a16="http://schemas.microsoft.com/office/drawing/2014/main" id="{8852D092-21CD-F94B-92F4-DCEABA49E3F4}"/>
                </a:ext>
              </a:extLst>
            </p:cNvPr>
            <p:cNvGrpSpPr/>
            <p:nvPr/>
          </p:nvGrpSpPr>
          <p:grpSpPr>
            <a:xfrm>
              <a:off x="7114803" y="1277543"/>
              <a:ext cx="980441" cy="1071752"/>
              <a:chOff x="7114803" y="1277543"/>
              <a:chExt cx="980441" cy="1071752"/>
            </a:xfrm>
          </p:grpSpPr>
          <p:grpSp>
            <p:nvGrpSpPr>
              <p:cNvPr id="218" name="Group 217">
                <a:extLst>
                  <a:ext uri="{FF2B5EF4-FFF2-40B4-BE49-F238E27FC236}">
                    <a16:creationId xmlns:a16="http://schemas.microsoft.com/office/drawing/2014/main" id="{3D4491A1-3B71-624E-AB35-C5943F441863}"/>
                  </a:ext>
                </a:extLst>
              </p:cNvPr>
              <p:cNvGrpSpPr/>
              <p:nvPr/>
            </p:nvGrpSpPr>
            <p:grpSpPr>
              <a:xfrm>
                <a:off x="7475813" y="1277543"/>
                <a:ext cx="619431" cy="958212"/>
                <a:chOff x="5076698" y="1362614"/>
                <a:chExt cx="554774" cy="750238"/>
              </a:xfrm>
            </p:grpSpPr>
            <p:pic>
              <p:nvPicPr>
                <p:cNvPr id="245" name="Picture 32" descr="Image result for clipart document">
                  <a:extLst>
                    <a:ext uri="{FF2B5EF4-FFF2-40B4-BE49-F238E27FC236}">
                      <a16:creationId xmlns:a16="http://schemas.microsoft.com/office/drawing/2014/main" id="{144CC850-098B-D043-B1B4-9EC7202A37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6" name="Rounded Rectangle 245">
                  <a:extLst>
                    <a:ext uri="{FF2B5EF4-FFF2-40B4-BE49-F238E27FC236}">
                      <a16:creationId xmlns:a16="http://schemas.microsoft.com/office/drawing/2014/main" id="{A4FC6CE4-9789-FF41-87C3-46A18F58DC82}"/>
                    </a:ext>
                  </a:extLst>
                </p:cNvPr>
                <p:cNvSpPr/>
                <p:nvPr/>
              </p:nvSpPr>
              <p:spPr bwMode="auto">
                <a:xfrm>
                  <a:off x="5137533" y="1738118"/>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19" name="Rounded Rectangle 218">
                <a:extLst>
                  <a:ext uri="{FF2B5EF4-FFF2-40B4-BE49-F238E27FC236}">
                    <a16:creationId xmlns:a16="http://schemas.microsoft.com/office/drawing/2014/main" id="{78B2BCE2-83E8-CE47-A6BD-28F72281CFC2}"/>
                  </a:ext>
                </a:extLst>
              </p:cNvPr>
              <p:cNvSpPr/>
              <p:nvPr/>
            </p:nvSpPr>
            <p:spPr bwMode="auto">
              <a:xfrm>
                <a:off x="7543498" y="1512925"/>
                <a:ext cx="463331" cy="84425"/>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0" name="Group 219">
                <a:extLst>
                  <a:ext uri="{FF2B5EF4-FFF2-40B4-BE49-F238E27FC236}">
                    <a16:creationId xmlns:a16="http://schemas.microsoft.com/office/drawing/2014/main" id="{66EAE1F8-3BA7-A54E-A68C-156B94A1160E}"/>
                  </a:ext>
                </a:extLst>
              </p:cNvPr>
              <p:cNvGrpSpPr/>
              <p:nvPr/>
            </p:nvGrpSpPr>
            <p:grpSpPr>
              <a:xfrm>
                <a:off x="7290868" y="1326049"/>
                <a:ext cx="619431" cy="958212"/>
                <a:chOff x="5076698" y="1362614"/>
                <a:chExt cx="554774" cy="750238"/>
              </a:xfrm>
            </p:grpSpPr>
            <p:pic>
              <p:nvPicPr>
                <p:cNvPr id="243" name="Picture 32" descr="Image result for clipart document">
                  <a:extLst>
                    <a:ext uri="{FF2B5EF4-FFF2-40B4-BE49-F238E27FC236}">
                      <a16:creationId xmlns:a16="http://schemas.microsoft.com/office/drawing/2014/main" id="{02BAE201-70FB-9449-94C2-796E9F67DA8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4" name="Rounded Rectangle 243">
                  <a:extLst>
                    <a:ext uri="{FF2B5EF4-FFF2-40B4-BE49-F238E27FC236}">
                      <a16:creationId xmlns:a16="http://schemas.microsoft.com/office/drawing/2014/main" id="{D853F895-167F-8B4A-9494-314F6640C0BD}"/>
                    </a:ext>
                  </a:extLst>
                </p:cNvPr>
                <p:cNvSpPr/>
                <p:nvPr/>
              </p:nvSpPr>
              <p:spPr bwMode="auto">
                <a:xfrm>
                  <a:off x="5137533" y="1645094"/>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1" name="Rounded Rectangle 220">
                <a:extLst>
                  <a:ext uri="{FF2B5EF4-FFF2-40B4-BE49-F238E27FC236}">
                    <a16:creationId xmlns:a16="http://schemas.microsoft.com/office/drawing/2014/main" id="{A3825316-E24A-174C-81D1-67B706DD6E63}"/>
                  </a:ext>
                </a:extLst>
              </p:cNvPr>
              <p:cNvSpPr/>
              <p:nvPr/>
            </p:nvSpPr>
            <p:spPr bwMode="auto">
              <a:xfrm>
                <a:off x="7358793" y="1804890"/>
                <a:ext cx="463331" cy="84425"/>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2" name="Group 221">
                <a:extLst>
                  <a:ext uri="{FF2B5EF4-FFF2-40B4-BE49-F238E27FC236}">
                    <a16:creationId xmlns:a16="http://schemas.microsoft.com/office/drawing/2014/main" id="{12209E95-B8DC-4546-ADBD-630CCB120749}"/>
                  </a:ext>
                </a:extLst>
              </p:cNvPr>
              <p:cNvGrpSpPr/>
              <p:nvPr/>
            </p:nvGrpSpPr>
            <p:grpSpPr>
              <a:xfrm>
                <a:off x="7114803" y="1391083"/>
                <a:ext cx="619431" cy="958212"/>
                <a:chOff x="5076701" y="1362623"/>
                <a:chExt cx="554774" cy="750243"/>
              </a:xfrm>
            </p:grpSpPr>
            <p:pic>
              <p:nvPicPr>
                <p:cNvPr id="241" name="Picture 32" descr="Image result for clipart document">
                  <a:extLst>
                    <a:ext uri="{FF2B5EF4-FFF2-40B4-BE49-F238E27FC236}">
                      <a16:creationId xmlns:a16="http://schemas.microsoft.com/office/drawing/2014/main" id="{1A63971D-18F5-314B-9079-C95937C4C9C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42" name="Rounded Rectangle 241">
                  <a:extLst>
                    <a:ext uri="{FF2B5EF4-FFF2-40B4-BE49-F238E27FC236}">
                      <a16:creationId xmlns:a16="http://schemas.microsoft.com/office/drawing/2014/main" id="{97651F20-5256-3E48-9D41-CBF215A85376}"/>
                    </a:ext>
                  </a:extLst>
                </p:cNvPr>
                <p:cNvSpPr/>
                <p:nvPr/>
              </p:nvSpPr>
              <p:spPr bwMode="auto">
                <a:xfrm>
                  <a:off x="5137533" y="1548494"/>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40" name="Rounded Rectangle 239">
                <a:extLst>
                  <a:ext uri="{FF2B5EF4-FFF2-40B4-BE49-F238E27FC236}">
                    <a16:creationId xmlns:a16="http://schemas.microsoft.com/office/drawing/2014/main" id="{FC8D20CC-A17F-7C43-9302-FB376E4A74CE}"/>
                  </a:ext>
                </a:extLst>
              </p:cNvPr>
              <p:cNvSpPr/>
              <p:nvPr/>
            </p:nvSpPr>
            <p:spPr bwMode="auto">
              <a:xfrm>
                <a:off x="7182725" y="1766577"/>
                <a:ext cx="463331" cy="84424"/>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99" name="Proj 2">
            <a:extLst>
              <a:ext uri="{FF2B5EF4-FFF2-40B4-BE49-F238E27FC236}">
                <a16:creationId xmlns:a16="http://schemas.microsoft.com/office/drawing/2014/main" id="{B4DB8A2B-B85F-BA40-86EB-F182B57AE399}"/>
              </a:ext>
            </a:extLst>
          </p:cNvPr>
          <p:cNvGrpSpPr/>
          <p:nvPr/>
        </p:nvGrpSpPr>
        <p:grpSpPr>
          <a:xfrm>
            <a:off x="6038811" y="4903917"/>
            <a:ext cx="1391648" cy="1023246"/>
            <a:chOff x="6038811" y="4903917"/>
            <a:chExt cx="1391648" cy="1023246"/>
          </a:xfrm>
        </p:grpSpPr>
        <p:pic>
          <p:nvPicPr>
            <p:cNvPr id="200" name="Picture 12" descr="Image result for github">
              <a:extLst>
                <a:ext uri="{FF2B5EF4-FFF2-40B4-BE49-F238E27FC236}">
                  <a16:creationId xmlns:a16="http://schemas.microsoft.com/office/drawing/2014/main" id="{2954AA3C-FEF0-B34A-B3C0-0110B10E2170}"/>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6885843" y="4946114"/>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a:extLst>
                <a:ext uri="{FF2B5EF4-FFF2-40B4-BE49-F238E27FC236}">
                  <a16:creationId xmlns:a16="http://schemas.microsoft.com/office/drawing/2014/main" id="{C4A73AF1-0043-A246-A4AB-C26E138CC3F8}"/>
                </a:ext>
              </a:extLst>
            </p:cNvPr>
            <p:cNvGrpSpPr/>
            <p:nvPr/>
          </p:nvGrpSpPr>
          <p:grpSpPr>
            <a:xfrm>
              <a:off x="6038811" y="4903917"/>
              <a:ext cx="795496" cy="1023246"/>
              <a:chOff x="6038811" y="4903917"/>
              <a:chExt cx="795496" cy="1023246"/>
            </a:xfrm>
          </p:grpSpPr>
          <p:grpSp>
            <p:nvGrpSpPr>
              <p:cNvPr id="202" name="Group 201">
                <a:extLst>
                  <a:ext uri="{FF2B5EF4-FFF2-40B4-BE49-F238E27FC236}">
                    <a16:creationId xmlns:a16="http://schemas.microsoft.com/office/drawing/2014/main" id="{7C51710E-7499-B04F-8F8B-06E7B581C7D1}"/>
                  </a:ext>
                </a:extLst>
              </p:cNvPr>
              <p:cNvGrpSpPr/>
              <p:nvPr/>
            </p:nvGrpSpPr>
            <p:grpSpPr>
              <a:xfrm>
                <a:off x="6214876" y="4903917"/>
                <a:ext cx="619431" cy="958213"/>
                <a:chOff x="5076698" y="1362614"/>
                <a:chExt cx="554774" cy="750238"/>
              </a:xfrm>
            </p:grpSpPr>
            <p:pic>
              <p:nvPicPr>
                <p:cNvPr id="209" name="Picture 32" descr="Image result for clipart document">
                  <a:extLst>
                    <a:ext uri="{FF2B5EF4-FFF2-40B4-BE49-F238E27FC236}">
                      <a16:creationId xmlns:a16="http://schemas.microsoft.com/office/drawing/2014/main" id="{44118E89-0962-8646-87DD-470C2B8760D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10" name="Rounded Rectangle 209">
                  <a:extLst>
                    <a:ext uri="{FF2B5EF4-FFF2-40B4-BE49-F238E27FC236}">
                      <a16:creationId xmlns:a16="http://schemas.microsoft.com/office/drawing/2014/main" id="{A70FE054-F291-2D4B-8BDF-53D776644DB6}"/>
                    </a:ext>
                  </a:extLst>
                </p:cNvPr>
                <p:cNvSpPr/>
                <p:nvPr/>
              </p:nvSpPr>
              <p:spPr bwMode="auto">
                <a:xfrm>
                  <a:off x="5137533" y="1645094"/>
                  <a:ext cx="414968" cy="66101"/>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3" name="Rounded Rectangle 202">
                <a:extLst>
                  <a:ext uri="{FF2B5EF4-FFF2-40B4-BE49-F238E27FC236}">
                    <a16:creationId xmlns:a16="http://schemas.microsoft.com/office/drawing/2014/main" id="{2B3E0333-0980-E04C-A05C-C038B1C492E2}"/>
                  </a:ext>
                </a:extLst>
              </p:cNvPr>
              <p:cNvSpPr/>
              <p:nvPr/>
            </p:nvSpPr>
            <p:spPr bwMode="auto">
              <a:xfrm>
                <a:off x="6279547" y="5506342"/>
                <a:ext cx="463331" cy="84425"/>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04" name="Group 203">
                <a:extLst>
                  <a:ext uri="{FF2B5EF4-FFF2-40B4-BE49-F238E27FC236}">
                    <a16:creationId xmlns:a16="http://schemas.microsoft.com/office/drawing/2014/main" id="{B1CB40EB-B9A0-4641-A207-435C819B4710}"/>
                  </a:ext>
                </a:extLst>
              </p:cNvPr>
              <p:cNvGrpSpPr/>
              <p:nvPr/>
            </p:nvGrpSpPr>
            <p:grpSpPr>
              <a:xfrm>
                <a:off x="6038811" y="4968950"/>
                <a:ext cx="619431" cy="958213"/>
                <a:chOff x="5076701" y="1362623"/>
                <a:chExt cx="554774" cy="750243"/>
              </a:xfrm>
            </p:grpSpPr>
            <p:pic>
              <p:nvPicPr>
                <p:cNvPr id="207" name="Picture 32" descr="Image result for clipart document">
                  <a:extLst>
                    <a:ext uri="{FF2B5EF4-FFF2-40B4-BE49-F238E27FC236}">
                      <a16:creationId xmlns:a16="http://schemas.microsoft.com/office/drawing/2014/main" id="{5912CADB-DFC8-B64F-8DEA-7C8A3F3A286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08" name="Rounded Rectangle 207">
                  <a:extLst>
                    <a:ext uri="{FF2B5EF4-FFF2-40B4-BE49-F238E27FC236}">
                      <a16:creationId xmlns:a16="http://schemas.microsoft.com/office/drawing/2014/main" id="{457D8EA5-19D2-F945-9AAB-F8643FC3363C}"/>
                    </a:ext>
                  </a:extLst>
                </p:cNvPr>
                <p:cNvSpPr/>
                <p:nvPr/>
              </p:nvSpPr>
              <p:spPr bwMode="auto">
                <a:xfrm>
                  <a:off x="5137533" y="1548494"/>
                  <a:ext cx="414968" cy="66101"/>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5" name="Rounded Rectangle 204">
                <a:extLst>
                  <a:ext uri="{FF2B5EF4-FFF2-40B4-BE49-F238E27FC236}">
                    <a16:creationId xmlns:a16="http://schemas.microsoft.com/office/drawing/2014/main" id="{27EE1FF2-DD3A-AA42-8E1C-968D4EB0F007}"/>
                  </a:ext>
                </a:extLst>
              </p:cNvPr>
              <p:cNvSpPr/>
              <p:nvPr/>
            </p:nvSpPr>
            <p:spPr bwMode="auto">
              <a:xfrm>
                <a:off x="6107419" y="5448056"/>
                <a:ext cx="463331" cy="84424"/>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06" name="Rounded Rectangle 205">
                <a:extLst>
                  <a:ext uri="{FF2B5EF4-FFF2-40B4-BE49-F238E27FC236}">
                    <a16:creationId xmlns:a16="http://schemas.microsoft.com/office/drawing/2014/main" id="{3BA11172-3878-AB4B-A05D-CFF24EF74EF1}"/>
                  </a:ext>
                </a:extLst>
              </p:cNvPr>
              <p:cNvSpPr/>
              <p:nvPr/>
            </p:nvSpPr>
            <p:spPr bwMode="auto">
              <a:xfrm>
                <a:off x="6106733" y="5572738"/>
                <a:ext cx="463331" cy="84424"/>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76" name="Proj 1">
            <a:extLst>
              <a:ext uri="{FF2B5EF4-FFF2-40B4-BE49-F238E27FC236}">
                <a16:creationId xmlns:a16="http://schemas.microsoft.com/office/drawing/2014/main" id="{C6578F7F-AE61-084F-AE7B-3731D6B646E5}"/>
              </a:ext>
            </a:extLst>
          </p:cNvPr>
          <p:cNvGrpSpPr/>
          <p:nvPr/>
        </p:nvGrpSpPr>
        <p:grpSpPr>
          <a:xfrm>
            <a:off x="495520" y="1296316"/>
            <a:ext cx="1737719" cy="1369056"/>
            <a:chOff x="495520" y="1296316"/>
            <a:chExt cx="1737719" cy="1369056"/>
          </a:xfrm>
        </p:grpSpPr>
        <p:pic>
          <p:nvPicPr>
            <p:cNvPr id="178" name="Picture 12" descr="Image result for github">
              <a:extLst>
                <a:ext uri="{FF2B5EF4-FFF2-40B4-BE49-F238E27FC236}">
                  <a16:creationId xmlns:a16="http://schemas.microsoft.com/office/drawing/2014/main" id="{9ED576D5-F86C-FF42-8402-11EADB9FC4D8}"/>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495520" y="1296316"/>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 178">
              <a:extLst>
                <a:ext uri="{FF2B5EF4-FFF2-40B4-BE49-F238E27FC236}">
                  <a16:creationId xmlns:a16="http://schemas.microsoft.com/office/drawing/2014/main" id="{7AC1AADC-0C15-094E-A5C4-8EBC154E97E0}"/>
                </a:ext>
              </a:extLst>
            </p:cNvPr>
            <p:cNvGrpSpPr/>
            <p:nvPr/>
          </p:nvGrpSpPr>
          <p:grpSpPr>
            <a:xfrm>
              <a:off x="1082554" y="1549872"/>
              <a:ext cx="1150685" cy="1115500"/>
              <a:chOff x="1082554" y="1549872"/>
              <a:chExt cx="1150685" cy="1115500"/>
            </a:xfrm>
          </p:grpSpPr>
          <p:grpSp>
            <p:nvGrpSpPr>
              <p:cNvPr id="180" name="Group 179">
                <a:extLst>
                  <a:ext uri="{FF2B5EF4-FFF2-40B4-BE49-F238E27FC236}">
                    <a16:creationId xmlns:a16="http://schemas.microsoft.com/office/drawing/2014/main" id="{B2086BD6-B6F5-1343-9883-BFC76D471CC0}"/>
                  </a:ext>
                </a:extLst>
              </p:cNvPr>
              <p:cNvGrpSpPr/>
              <p:nvPr/>
            </p:nvGrpSpPr>
            <p:grpSpPr>
              <a:xfrm>
                <a:off x="1613808" y="1549872"/>
                <a:ext cx="619431" cy="958213"/>
                <a:chOff x="5076698" y="1362614"/>
                <a:chExt cx="554774" cy="750238"/>
              </a:xfrm>
            </p:grpSpPr>
            <p:pic>
              <p:nvPicPr>
                <p:cNvPr id="197" name="Picture 32" descr="Image result for clipart document">
                  <a:extLst>
                    <a:ext uri="{FF2B5EF4-FFF2-40B4-BE49-F238E27FC236}">
                      <a16:creationId xmlns:a16="http://schemas.microsoft.com/office/drawing/2014/main" id="{06DC1C33-6917-5042-8AD2-DFE83A50ECF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8" name="Rounded Rectangle 197">
                  <a:extLst>
                    <a:ext uri="{FF2B5EF4-FFF2-40B4-BE49-F238E27FC236}">
                      <a16:creationId xmlns:a16="http://schemas.microsoft.com/office/drawing/2014/main" id="{30667BF4-CE9A-1D48-A869-F380DBA185C9}"/>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2" name="Rounded Rectangle 181">
                <a:extLst>
                  <a:ext uri="{FF2B5EF4-FFF2-40B4-BE49-F238E27FC236}">
                    <a16:creationId xmlns:a16="http://schemas.microsoft.com/office/drawing/2014/main" id="{3701A1F3-9466-7C4B-9D68-A32F383B85F1}"/>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83" name="Group 182">
                <a:extLst>
                  <a:ext uri="{FF2B5EF4-FFF2-40B4-BE49-F238E27FC236}">
                    <a16:creationId xmlns:a16="http://schemas.microsoft.com/office/drawing/2014/main" id="{717CFDA7-9119-5241-9B5E-C34834487514}"/>
                  </a:ext>
                </a:extLst>
              </p:cNvPr>
              <p:cNvGrpSpPr/>
              <p:nvPr/>
            </p:nvGrpSpPr>
            <p:grpSpPr>
              <a:xfrm>
                <a:off x="1443564" y="1593620"/>
                <a:ext cx="619431" cy="958213"/>
                <a:chOff x="5076698" y="1362614"/>
                <a:chExt cx="554774" cy="750238"/>
              </a:xfrm>
            </p:grpSpPr>
            <p:pic>
              <p:nvPicPr>
                <p:cNvPr id="195" name="Picture 32" descr="Image result for clipart document">
                  <a:extLst>
                    <a:ext uri="{FF2B5EF4-FFF2-40B4-BE49-F238E27FC236}">
                      <a16:creationId xmlns:a16="http://schemas.microsoft.com/office/drawing/2014/main" id="{59848902-0074-684C-9FE0-4714D953620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6" name="Rounded Rectangle 195">
                  <a:extLst>
                    <a:ext uri="{FF2B5EF4-FFF2-40B4-BE49-F238E27FC236}">
                      <a16:creationId xmlns:a16="http://schemas.microsoft.com/office/drawing/2014/main" id="{952B6440-2BBA-2B4D-97F2-3DE5EA64F734}"/>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4" name="Rounded Rectangle 183">
                <a:extLst>
                  <a:ext uri="{FF2B5EF4-FFF2-40B4-BE49-F238E27FC236}">
                    <a16:creationId xmlns:a16="http://schemas.microsoft.com/office/drawing/2014/main" id="{D5C4B18D-AE0A-2D4F-B62A-9DABBA04D0DE}"/>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85" name="Rounded Rectangle 184">
                <a:extLst>
                  <a:ext uri="{FF2B5EF4-FFF2-40B4-BE49-F238E27FC236}">
                    <a16:creationId xmlns:a16="http://schemas.microsoft.com/office/drawing/2014/main" id="{D6BCAE6C-63EC-2C4D-9126-7E92CA981208}"/>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86" name="Group 185">
                <a:extLst>
                  <a:ext uri="{FF2B5EF4-FFF2-40B4-BE49-F238E27FC236}">
                    <a16:creationId xmlns:a16="http://schemas.microsoft.com/office/drawing/2014/main" id="{D5978138-15B1-644D-80B5-1B752DC8AC32}"/>
                  </a:ext>
                </a:extLst>
              </p:cNvPr>
              <p:cNvGrpSpPr/>
              <p:nvPr/>
            </p:nvGrpSpPr>
            <p:grpSpPr>
              <a:xfrm>
                <a:off x="1258619" y="1642126"/>
                <a:ext cx="619431" cy="958213"/>
                <a:chOff x="5076698" y="1362614"/>
                <a:chExt cx="554774" cy="750238"/>
              </a:xfrm>
            </p:grpSpPr>
            <p:pic>
              <p:nvPicPr>
                <p:cNvPr id="193" name="Picture 32" descr="Image result for clipart document">
                  <a:extLst>
                    <a:ext uri="{FF2B5EF4-FFF2-40B4-BE49-F238E27FC236}">
                      <a16:creationId xmlns:a16="http://schemas.microsoft.com/office/drawing/2014/main" id="{221D96BD-1A29-DF40-892E-466DD0D3EE2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4" name="Rounded Rectangle 193">
                  <a:extLst>
                    <a:ext uri="{FF2B5EF4-FFF2-40B4-BE49-F238E27FC236}">
                      <a16:creationId xmlns:a16="http://schemas.microsoft.com/office/drawing/2014/main" id="{F9F9D4DD-2904-7F44-97E8-589E91F1451D}"/>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7" name="Rounded Rectangle 186">
                <a:extLst>
                  <a:ext uri="{FF2B5EF4-FFF2-40B4-BE49-F238E27FC236}">
                    <a16:creationId xmlns:a16="http://schemas.microsoft.com/office/drawing/2014/main" id="{E4292BFA-44F8-FD45-85E6-73918136C85A}"/>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88" name="Group 187">
                <a:extLst>
                  <a:ext uri="{FF2B5EF4-FFF2-40B4-BE49-F238E27FC236}">
                    <a16:creationId xmlns:a16="http://schemas.microsoft.com/office/drawing/2014/main" id="{CDE43834-2034-DE49-B527-2B3C562C60E6}"/>
                  </a:ext>
                </a:extLst>
              </p:cNvPr>
              <p:cNvGrpSpPr/>
              <p:nvPr/>
            </p:nvGrpSpPr>
            <p:grpSpPr>
              <a:xfrm>
                <a:off x="1082554" y="1707159"/>
                <a:ext cx="619431" cy="958213"/>
                <a:chOff x="5076701" y="1362623"/>
                <a:chExt cx="554774" cy="750243"/>
              </a:xfrm>
            </p:grpSpPr>
            <p:pic>
              <p:nvPicPr>
                <p:cNvPr id="191" name="Picture 32" descr="Image result for clipart document">
                  <a:extLst>
                    <a:ext uri="{FF2B5EF4-FFF2-40B4-BE49-F238E27FC236}">
                      <a16:creationId xmlns:a16="http://schemas.microsoft.com/office/drawing/2014/main" id="{F354FE30-326B-1546-B957-09E892A71E2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92" name="Rounded Rectangle 191">
                  <a:extLst>
                    <a:ext uri="{FF2B5EF4-FFF2-40B4-BE49-F238E27FC236}">
                      <a16:creationId xmlns:a16="http://schemas.microsoft.com/office/drawing/2014/main" id="{7F4B6C86-DE20-A64B-B38C-9013C3681A87}"/>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9" name="Rounded Rectangle 188">
                <a:extLst>
                  <a:ext uri="{FF2B5EF4-FFF2-40B4-BE49-F238E27FC236}">
                    <a16:creationId xmlns:a16="http://schemas.microsoft.com/office/drawing/2014/main" id="{5BEB4E1E-3B3B-2547-A0BE-9A9CD1916D7A}"/>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90" name="Rounded Rectangle 189">
                <a:extLst>
                  <a:ext uri="{FF2B5EF4-FFF2-40B4-BE49-F238E27FC236}">
                    <a16:creationId xmlns:a16="http://schemas.microsoft.com/office/drawing/2014/main" id="{9AB5CA26-761B-DD4B-8B9A-75A424C282C4}"/>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80" name="PI: extracted regexes">
            <a:extLst>
              <a:ext uri="{FF2B5EF4-FFF2-40B4-BE49-F238E27FC236}">
                <a16:creationId xmlns:a16="http://schemas.microsoft.com/office/drawing/2014/main" id="{178882BF-9332-E247-A9B4-3CADC2B22316}"/>
              </a:ext>
            </a:extLst>
          </p:cNvPr>
          <p:cNvGrpSpPr/>
          <p:nvPr/>
        </p:nvGrpSpPr>
        <p:grpSpPr>
          <a:xfrm>
            <a:off x="6352716" y="5517671"/>
            <a:ext cx="1832055" cy="1083412"/>
            <a:chOff x="6352716" y="5517671"/>
            <a:chExt cx="1832055" cy="1083412"/>
          </a:xfrm>
        </p:grpSpPr>
        <p:grpSp>
          <p:nvGrpSpPr>
            <p:cNvPr id="55" name="PI: Instr.-extracted regexes">
              <a:extLst>
                <a:ext uri="{FF2B5EF4-FFF2-40B4-BE49-F238E27FC236}">
                  <a16:creationId xmlns:a16="http://schemas.microsoft.com/office/drawing/2014/main" id="{E6F1C0B4-A41D-6A42-86D9-C184643303A2}"/>
                </a:ext>
              </a:extLst>
            </p:cNvPr>
            <p:cNvGrpSpPr/>
            <p:nvPr/>
          </p:nvGrpSpPr>
          <p:grpSpPr>
            <a:xfrm>
              <a:off x="7498908" y="5517671"/>
              <a:ext cx="685863" cy="1083412"/>
              <a:chOff x="7498908" y="5517671"/>
              <a:chExt cx="685863" cy="1083412"/>
            </a:xfrm>
          </p:grpSpPr>
          <p:sp>
            <p:nvSpPr>
              <p:cNvPr id="252" name="Oval 251">
                <a:extLst>
                  <a:ext uri="{FF2B5EF4-FFF2-40B4-BE49-F238E27FC236}">
                    <a16:creationId xmlns:a16="http://schemas.microsoft.com/office/drawing/2014/main" id="{BD3A292F-E20E-7C4E-9780-BD58C4CBD3DC}"/>
                  </a:ext>
                </a:extLst>
              </p:cNvPr>
              <p:cNvSpPr/>
              <p:nvPr/>
            </p:nvSpPr>
            <p:spPr bwMode="auto">
              <a:xfrm>
                <a:off x="7498908" y="5517671"/>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2" name="Oval 261">
                <a:extLst>
                  <a:ext uri="{FF2B5EF4-FFF2-40B4-BE49-F238E27FC236}">
                    <a16:creationId xmlns:a16="http://schemas.microsoft.com/office/drawing/2014/main" id="{51609E5E-3DED-B44D-9281-28BFD16E1F74}"/>
                  </a:ext>
                </a:extLst>
              </p:cNvPr>
              <p:cNvSpPr/>
              <p:nvPr/>
            </p:nvSpPr>
            <p:spPr bwMode="auto">
              <a:xfrm>
                <a:off x="7900159" y="5521534"/>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7" name="Oval 276">
                <a:extLst>
                  <a:ext uri="{FF2B5EF4-FFF2-40B4-BE49-F238E27FC236}">
                    <a16:creationId xmlns:a16="http://schemas.microsoft.com/office/drawing/2014/main" id="{AB55B2F0-873A-8740-BF4A-AF877102BA5B}"/>
                  </a:ext>
                </a:extLst>
              </p:cNvPr>
              <p:cNvSpPr/>
              <p:nvPr/>
            </p:nvSpPr>
            <p:spPr bwMode="auto">
              <a:xfrm>
                <a:off x="7499810" y="5917955"/>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8" name="Oval 277">
                <a:extLst>
                  <a:ext uri="{FF2B5EF4-FFF2-40B4-BE49-F238E27FC236}">
                    <a16:creationId xmlns:a16="http://schemas.microsoft.com/office/drawing/2014/main" id="{E1A600CB-9F3F-9643-8FD2-0D4162BB8FD3}"/>
                  </a:ext>
                </a:extLst>
              </p:cNvPr>
              <p:cNvSpPr/>
              <p:nvPr/>
            </p:nvSpPr>
            <p:spPr bwMode="auto">
              <a:xfrm>
                <a:off x="7901061" y="5921818"/>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9" name="Oval 278">
                <a:extLst>
                  <a:ext uri="{FF2B5EF4-FFF2-40B4-BE49-F238E27FC236}">
                    <a16:creationId xmlns:a16="http://schemas.microsoft.com/office/drawing/2014/main" id="{111FF8D0-CDF3-334D-B66C-00FC45B44B55}"/>
                  </a:ext>
                </a:extLst>
              </p:cNvPr>
              <p:cNvSpPr/>
              <p:nvPr/>
            </p:nvSpPr>
            <p:spPr bwMode="auto">
              <a:xfrm>
                <a:off x="7498908" y="6318239"/>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80" name="Oval 279">
                <a:extLst>
                  <a:ext uri="{FF2B5EF4-FFF2-40B4-BE49-F238E27FC236}">
                    <a16:creationId xmlns:a16="http://schemas.microsoft.com/office/drawing/2014/main" id="{60BBB492-B02E-7A44-AF07-E703EF859121}"/>
                  </a:ext>
                </a:extLst>
              </p:cNvPr>
              <p:cNvSpPr/>
              <p:nvPr/>
            </p:nvSpPr>
            <p:spPr bwMode="auto">
              <a:xfrm>
                <a:off x="7900159" y="6322102"/>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332" name="Straight Arrow Connector 331">
              <a:extLst>
                <a:ext uri="{FF2B5EF4-FFF2-40B4-BE49-F238E27FC236}">
                  <a16:creationId xmlns:a16="http://schemas.microsoft.com/office/drawing/2014/main" id="{4A367101-AD8A-CA47-B500-F2AA8BA05C3A}"/>
                </a:ext>
              </a:extLst>
            </p:cNvPr>
            <p:cNvCxnSpPr>
              <a:cxnSpLocks/>
            </p:cNvCxnSpPr>
            <p:nvPr/>
          </p:nvCxnSpPr>
          <p:spPr bwMode="auto">
            <a:xfrm flipV="1">
              <a:off x="6352716" y="6037377"/>
              <a:ext cx="855077" cy="16148"/>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83" name="PI: Run test suite">
            <a:extLst>
              <a:ext uri="{FF2B5EF4-FFF2-40B4-BE49-F238E27FC236}">
                <a16:creationId xmlns:a16="http://schemas.microsoft.com/office/drawing/2014/main" id="{827A4442-D1B3-8842-894B-C69997E16A58}"/>
              </a:ext>
            </a:extLst>
          </p:cNvPr>
          <p:cNvGrpSpPr/>
          <p:nvPr/>
        </p:nvGrpSpPr>
        <p:grpSpPr>
          <a:xfrm>
            <a:off x="1632904" y="5874553"/>
            <a:ext cx="3260112" cy="646700"/>
            <a:chOff x="1632904" y="5874553"/>
            <a:chExt cx="3260112" cy="646700"/>
          </a:xfrm>
        </p:grpSpPr>
        <p:cxnSp>
          <p:nvCxnSpPr>
            <p:cNvPr id="247" name="Straight Arrow Connector 246">
              <a:extLst>
                <a:ext uri="{FF2B5EF4-FFF2-40B4-BE49-F238E27FC236}">
                  <a16:creationId xmlns:a16="http://schemas.microsoft.com/office/drawing/2014/main" id="{8C7035D5-69E7-3F41-8483-A1607AA532CB}"/>
                </a:ext>
              </a:extLst>
            </p:cNvPr>
            <p:cNvCxnSpPr>
              <a:cxnSpLocks/>
              <a:stCxn id="249" idx="3"/>
              <a:endCxn id="324" idx="1"/>
            </p:cNvCxnSpPr>
            <p:nvPr/>
          </p:nvCxnSpPr>
          <p:spPr bwMode="auto">
            <a:xfrm flipV="1">
              <a:off x="3766223" y="6194665"/>
              <a:ext cx="1126793" cy="3238"/>
            </a:xfrm>
            <a:prstGeom prst="straightConnector1">
              <a:avLst/>
            </a:prstGeom>
            <a:noFill/>
            <a:ln w="28575" cap="flat" cmpd="sng" algn="ctr">
              <a:solidFill>
                <a:schemeClr val="tx1"/>
              </a:solidFill>
              <a:prstDash val="solid"/>
              <a:round/>
              <a:headEnd type="none" w="med" len="med"/>
              <a:tailEnd type="triangle"/>
            </a:ln>
            <a:effectLst/>
          </p:spPr>
        </p:cxnSp>
        <p:grpSp>
          <p:nvGrpSpPr>
            <p:cNvPr id="248" name="PI: Test suite">
              <a:extLst>
                <a:ext uri="{FF2B5EF4-FFF2-40B4-BE49-F238E27FC236}">
                  <a16:creationId xmlns:a16="http://schemas.microsoft.com/office/drawing/2014/main" id="{B6E2AA2D-202A-324C-A723-5F182C84F49D}"/>
                </a:ext>
              </a:extLst>
            </p:cNvPr>
            <p:cNvGrpSpPr/>
            <p:nvPr/>
          </p:nvGrpSpPr>
          <p:grpSpPr>
            <a:xfrm>
              <a:off x="1632904" y="5874553"/>
              <a:ext cx="2133319" cy="646700"/>
              <a:chOff x="5518612" y="4830797"/>
              <a:chExt cx="2133319" cy="646700"/>
            </a:xfrm>
          </p:grpSpPr>
          <p:sp>
            <p:nvSpPr>
              <p:cNvPr id="249" name="Rounded Rectangle 248">
                <a:extLst>
                  <a:ext uri="{FF2B5EF4-FFF2-40B4-BE49-F238E27FC236}">
                    <a16:creationId xmlns:a16="http://schemas.microsoft.com/office/drawing/2014/main" id="{60D9D4AA-8935-BD46-B7A5-06FF4B6D8E9B}"/>
                  </a:ext>
                </a:extLst>
              </p:cNvPr>
              <p:cNvSpPr/>
              <p:nvPr/>
            </p:nvSpPr>
            <p:spPr bwMode="auto">
              <a:xfrm>
                <a:off x="5518612" y="4830797"/>
                <a:ext cx="2133319" cy="6467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250" name="TextBox 249">
                <a:extLst>
                  <a:ext uri="{FF2B5EF4-FFF2-40B4-BE49-F238E27FC236}">
                    <a16:creationId xmlns:a16="http://schemas.microsoft.com/office/drawing/2014/main" id="{50D28472-D200-614E-AAD1-CF35D770922F}"/>
                  </a:ext>
                </a:extLst>
              </p:cNvPr>
              <p:cNvSpPr txBox="1"/>
              <p:nvPr/>
            </p:nvSpPr>
            <p:spPr>
              <a:xfrm>
                <a:off x="5770830" y="4988406"/>
                <a:ext cx="1758981" cy="395173"/>
              </a:xfrm>
              <a:prstGeom prst="rect">
                <a:avLst/>
              </a:prstGeom>
              <a:noFill/>
            </p:spPr>
            <p:txBody>
              <a:bodyPr wrap="square" rtlCol="0">
                <a:spAutoFit/>
              </a:bodyPr>
              <a:lstStyle/>
              <a:p>
                <a:pPr algn="ctr"/>
                <a:r>
                  <a:rPr lang="en-US" sz="2400" dirty="0">
                    <a:latin typeface="Calibri" panose="020F0502020204030204" pitchFamily="34" charset="0"/>
                  </a:rPr>
                  <a:t>Test suite</a:t>
                </a:r>
              </a:p>
            </p:txBody>
          </p:sp>
        </p:grpSp>
      </p:grpSp>
      <p:grpSp>
        <p:nvGrpSpPr>
          <p:cNvPr id="82" name="PI: Instrument program">
            <a:extLst>
              <a:ext uri="{FF2B5EF4-FFF2-40B4-BE49-F238E27FC236}">
                <a16:creationId xmlns:a16="http://schemas.microsoft.com/office/drawing/2014/main" id="{7BEB74D3-C12D-874D-A5A7-595705228796}"/>
              </a:ext>
            </a:extLst>
          </p:cNvPr>
          <p:cNvGrpSpPr/>
          <p:nvPr/>
        </p:nvGrpSpPr>
        <p:grpSpPr>
          <a:xfrm>
            <a:off x="1135518" y="4633091"/>
            <a:ext cx="4908183" cy="2040680"/>
            <a:chOff x="1135518" y="4633091"/>
            <a:chExt cx="4908183" cy="2040680"/>
          </a:xfrm>
        </p:grpSpPr>
        <p:grpSp>
          <p:nvGrpSpPr>
            <p:cNvPr id="313" name="PI: Instrumented program">
              <a:extLst>
                <a:ext uri="{FF2B5EF4-FFF2-40B4-BE49-F238E27FC236}">
                  <a16:creationId xmlns:a16="http://schemas.microsoft.com/office/drawing/2014/main" id="{B345B9CE-0434-6541-BFC8-7BAB94EFBF68}"/>
                </a:ext>
              </a:extLst>
            </p:cNvPr>
            <p:cNvGrpSpPr/>
            <p:nvPr/>
          </p:nvGrpSpPr>
          <p:grpSpPr>
            <a:xfrm>
              <a:off x="4893016" y="5558271"/>
              <a:ext cx="1150685" cy="1115500"/>
              <a:chOff x="1082554" y="1549872"/>
              <a:chExt cx="1150685" cy="1115500"/>
            </a:xfrm>
          </p:grpSpPr>
          <p:grpSp>
            <p:nvGrpSpPr>
              <p:cNvPr id="314" name="Group 313">
                <a:extLst>
                  <a:ext uri="{FF2B5EF4-FFF2-40B4-BE49-F238E27FC236}">
                    <a16:creationId xmlns:a16="http://schemas.microsoft.com/office/drawing/2014/main" id="{B5187972-DCEA-2D4A-B4B7-872F7DD01F6E}"/>
                  </a:ext>
                </a:extLst>
              </p:cNvPr>
              <p:cNvGrpSpPr/>
              <p:nvPr/>
            </p:nvGrpSpPr>
            <p:grpSpPr>
              <a:xfrm>
                <a:off x="1613808" y="1549872"/>
                <a:ext cx="619431" cy="958213"/>
                <a:chOff x="5076698" y="1362614"/>
                <a:chExt cx="554774" cy="750238"/>
              </a:xfrm>
            </p:grpSpPr>
            <p:pic>
              <p:nvPicPr>
                <p:cNvPr id="330" name="Picture 32" descr="Image result for clipart document">
                  <a:extLst>
                    <a:ext uri="{FF2B5EF4-FFF2-40B4-BE49-F238E27FC236}">
                      <a16:creationId xmlns:a16="http://schemas.microsoft.com/office/drawing/2014/main" id="{7ABA1BBE-0705-6241-A15E-9150E24F30F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31" name="Rounded Rectangle 330">
                  <a:extLst>
                    <a:ext uri="{FF2B5EF4-FFF2-40B4-BE49-F238E27FC236}">
                      <a16:creationId xmlns:a16="http://schemas.microsoft.com/office/drawing/2014/main" id="{4C27B6E3-16F8-B445-A531-A66410F845AE}"/>
                    </a:ext>
                  </a:extLst>
                </p:cNvPr>
                <p:cNvSpPr/>
                <p:nvPr/>
              </p:nvSpPr>
              <p:spPr bwMode="auto">
                <a:xfrm>
                  <a:off x="5137533" y="1834717"/>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15" name="Rounded Rectangle 314">
                <a:extLst>
                  <a:ext uri="{FF2B5EF4-FFF2-40B4-BE49-F238E27FC236}">
                    <a16:creationId xmlns:a16="http://schemas.microsoft.com/office/drawing/2014/main" id="{F0CB1ECB-F934-0349-B99C-1C32F65F4E46}"/>
                  </a:ext>
                </a:extLst>
              </p:cNvPr>
              <p:cNvSpPr/>
              <p:nvPr/>
            </p:nvSpPr>
            <p:spPr bwMode="auto">
              <a:xfrm>
                <a:off x="1682603" y="1788719"/>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316" name="Group 315">
                <a:extLst>
                  <a:ext uri="{FF2B5EF4-FFF2-40B4-BE49-F238E27FC236}">
                    <a16:creationId xmlns:a16="http://schemas.microsoft.com/office/drawing/2014/main" id="{555DB954-05A8-3848-B678-09E3FB50038A}"/>
                  </a:ext>
                </a:extLst>
              </p:cNvPr>
              <p:cNvGrpSpPr/>
              <p:nvPr/>
            </p:nvGrpSpPr>
            <p:grpSpPr>
              <a:xfrm>
                <a:off x="1443564" y="1593620"/>
                <a:ext cx="619431" cy="958213"/>
                <a:chOff x="5076698" y="1362614"/>
                <a:chExt cx="554774" cy="750238"/>
              </a:xfrm>
            </p:grpSpPr>
            <p:pic>
              <p:nvPicPr>
                <p:cNvPr id="328" name="Picture 32" descr="Image result for clipart document">
                  <a:extLst>
                    <a:ext uri="{FF2B5EF4-FFF2-40B4-BE49-F238E27FC236}">
                      <a16:creationId xmlns:a16="http://schemas.microsoft.com/office/drawing/2014/main" id="{F2B27F5E-82FC-0249-8CB5-B0BF95DE875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29" name="Rounded Rectangle 328">
                  <a:extLst>
                    <a:ext uri="{FF2B5EF4-FFF2-40B4-BE49-F238E27FC236}">
                      <a16:creationId xmlns:a16="http://schemas.microsoft.com/office/drawing/2014/main" id="{2DBFF601-242C-9743-BB38-0349F1958D98}"/>
                    </a:ext>
                  </a:extLst>
                </p:cNvPr>
                <p:cNvSpPr/>
                <p:nvPr/>
              </p:nvSpPr>
              <p:spPr bwMode="auto">
                <a:xfrm>
                  <a:off x="5137533" y="1738118"/>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17" name="Rounded Rectangle 316">
                <a:extLst>
                  <a:ext uri="{FF2B5EF4-FFF2-40B4-BE49-F238E27FC236}">
                    <a16:creationId xmlns:a16="http://schemas.microsoft.com/office/drawing/2014/main" id="{7A41B82E-D286-6541-AD9B-B16EFD8639DA}"/>
                  </a:ext>
                </a:extLst>
              </p:cNvPr>
              <p:cNvSpPr/>
              <p:nvPr/>
            </p:nvSpPr>
            <p:spPr bwMode="auto">
              <a:xfrm>
                <a:off x="1511489" y="2202244"/>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18" name="Rounded Rectangle 317">
                <a:extLst>
                  <a:ext uri="{FF2B5EF4-FFF2-40B4-BE49-F238E27FC236}">
                    <a16:creationId xmlns:a16="http://schemas.microsoft.com/office/drawing/2014/main" id="{D3A611E9-72A6-6C42-948C-F5E64703E40C}"/>
                  </a:ext>
                </a:extLst>
              </p:cNvPr>
              <p:cNvSpPr/>
              <p:nvPr/>
            </p:nvSpPr>
            <p:spPr bwMode="auto">
              <a:xfrm>
                <a:off x="1506538" y="181976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319" name="Group 318">
                <a:extLst>
                  <a:ext uri="{FF2B5EF4-FFF2-40B4-BE49-F238E27FC236}">
                    <a16:creationId xmlns:a16="http://schemas.microsoft.com/office/drawing/2014/main" id="{F63103E2-F060-3241-87F1-5FFE84919B2F}"/>
                  </a:ext>
                </a:extLst>
              </p:cNvPr>
              <p:cNvGrpSpPr/>
              <p:nvPr/>
            </p:nvGrpSpPr>
            <p:grpSpPr>
              <a:xfrm>
                <a:off x="1258619" y="1642126"/>
                <a:ext cx="619431" cy="958213"/>
                <a:chOff x="5076698" y="1362614"/>
                <a:chExt cx="554774" cy="750238"/>
              </a:xfrm>
            </p:grpSpPr>
            <p:pic>
              <p:nvPicPr>
                <p:cNvPr id="326" name="Picture 32" descr="Image result for clipart document">
                  <a:extLst>
                    <a:ext uri="{FF2B5EF4-FFF2-40B4-BE49-F238E27FC236}">
                      <a16:creationId xmlns:a16="http://schemas.microsoft.com/office/drawing/2014/main" id="{17FBB518-297C-E044-8639-F62B3123E8C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27" name="Rounded Rectangle 326">
                  <a:extLst>
                    <a:ext uri="{FF2B5EF4-FFF2-40B4-BE49-F238E27FC236}">
                      <a16:creationId xmlns:a16="http://schemas.microsoft.com/office/drawing/2014/main" id="{391389EF-DAA8-354B-A6A7-0664EF7FEABF}"/>
                    </a:ext>
                  </a:extLst>
                </p:cNvPr>
                <p:cNvSpPr/>
                <p:nvPr/>
              </p:nvSpPr>
              <p:spPr bwMode="auto">
                <a:xfrm>
                  <a:off x="5137533" y="1645094"/>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20" name="Rounded Rectangle 319">
                <a:extLst>
                  <a:ext uri="{FF2B5EF4-FFF2-40B4-BE49-F238E27FC236}">
                    <a16:creationId xmlns:a16="http://schemas.microsoft.com/office/drawing/2014/main" id="{709CB06A-973E-A940-B0A0-C48B29DFCC67}"/>
                  </a:ext>
                </a:extLst>
              </p:cNvPr>
              <p:cNvSpPr/>
              <p:nvPr/>
            </p:nvSpPr>
            <p:spPr bwMode="auto">
              <a:xfrm>
                <a:off x="1326712" y="224295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321" name="Group 320">
                <a:extLst>
                  <a:ext uri="{FF2B5EF4-FFF2-40B4-BE49-F238E27FC236}">
                    <a16:creationId xmlns:a16="http://schemas.microsoft.com/office/drawing/2014/main" id="{63966E64-BE1D-0048-A4F8-9ADC3184447E}"/>
                  </a:ext>
                </a:extLst>
              </p:cNvPr>
              <p:cNvGrpSpPr/>
              <p:nvPr/>
            </p:nvGrpSpPr>
            <p:grpSpPr>
              <a:xfrm>
                <a:off x="1082554" y="1707159"/>
                <a:ext cx="619431" cy="958213"/>
                <a:chOff x="5076701" y="1362623"/>
                <a:chExt cx="554774" cy="750243"/>
              </a:xfrm>
            </p:grpSpPr>
            <p:pic>
              <p:nvPicPr>
                <p:cNvPr id="324" name="Picture 32" descr="Image result for clipart document">
                  <a:extLst>
                    <a:ext uri="{FF2B5EF4-FFF2-40B4-BE49-F238E27FC236}">
                      <a16:creationId xmlns:a16="http://schemas.microsoft.com/office/drawing/2014/main" id="{BC50D1D1-0AAA-3541-B0B1-1C95945840B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325" name="Rounded Rectangle 324">
                  <a:extLst>
                    <a:ext uri="{FF2B5EF4-FFF2-40B4-BE49-F238E27FC236}">
                      <a16:creationId xmlns:a16="http://schemas.microsoft.com/office/drawing/2014/main" id="{D4D5FC45-8E2F-CF4A-80E7-9E652BFCF528}"/>
                    </a:ext>
                  </a:extLst>
                </p:cNvPr>
                <p:cNvSpPr/>
                <p:nvPr/>
              </p:nvSpPr>
              <p:spPr bwMode="auto">
                <a:xfrm>
                  <a:off x="5137533" y="1548494"/>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22" name="Rounded Rectangle 321">
                <a:extLst>
                  <a:ext uri="{FF2B5EF4-FFF2-40B4-BE49-F238E27FC236}">
                    <a16:creationId xmlns:a16="http://schemas.microsoft.com/office/drawing/2014/main" id="{4665B73E-BE2D-3044-A4AD-0C18AD32C2CA}"/>
                  </a:ext>
                </a:extLst>
              </p:cNvPr>
              <p:cNvSpPr/>
              <p:nvPr/>
            </p:nvSpPr>
            <p:spPr bwMode="auto">
              <a:xfrm>
                <a:off x="1159892" y="2191837"/>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23" name="Rounded Rectangle 322">
                <a:extLst>
                  <a:ext uri="{FF2B5EF4-FFF2-40B4-BE49-F238E27FC236}">
                    <a16:creationId xmlns:a16="http://schemas.microsoft.com/office/drawing/2014/main" id="{39A72D75-5873-9B44-99E8-86954E5DEDA8}"/>
                  </a:ext>
                </a:extLst>
              </p:cNvPr>
              <p:cNvSpPr/>
              <p:nvPr/>
            </p:nvSpPr>
            <p:spPr bwMode="auto">
              <a:xfrm>
                <a:off x="1151956" y="2328316"/>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cxnSp>
          <p:nvCxnSpPr>
            <p:cNvPr id="286" name="Elbow Connector 285">
              <a:extLst>
                <a:ext uri="{FF2B5EF4-FFF2-40B4-BE49-F238E27FC236}">
                  <a16:creationId xmlns:a16="http://schemas.microsoft.com/office/drawing/2014/main" id="{CFDC51E4-95DB-9249-9B49-DA44F0F7331B}"/>
                </a:ext>
              </a:extLst>
            </p:cNvPr>
            <p:cNvCxnSpPr>
              <a:cxnSpLocks/>
              <a:stCxn id="311" idx="3"/>
              <a:endCxn id="328" idx="0"/>
            </p:cNvCxnSpPr>
            <p:nvPr/>
          </p:nvCxnSpPr>
          <p:spPr bwMode="auto">
            <a:xfrm>
              <a:off x="2286203" y="5112198"/>
              <a:ext cx="3277539" cy="489821"/>
            </a:xfrm>
            <a:prstGeom prst="bentConnector2">
              <a:avLst/>
            </a:prstGeom>
            <a:noFill/>
            <a:ln w="28575" cap="flat" cmpd="sng" algn="ctr">
              <a:solidFill>
                <a:schemeClr val="tx1"/>
              </a:solidFill>
              <a:prstDash val="solid"/>
              <a:round/>
              <a:headEnd type="none" w="med" len="med"/>
              <a:tailEnd type="triangle"/>
            </a:ln>
            <a:effectLst/>
          </p:spPr>
        </p:cxnSp>
        <p:grpSp>
          <p:nvGrpSpPr>
            <p:cNvPr id="294" name="PI: Uninstrumented program">
              <a:extLst>
                <a:ext uri="{FF2B5EF4-FFF2-40B4-BE49-F238E27FC236}">
                  <a16:creationId xmlns:a16="http://schemas.microsoft.com/office/drawing/2014/main" id="{43E9C8BE-643C-1C4E-BC1D-EA77584709E8}"/>
                </a:ext>
              </a:extLst>
            </p:cNvPr>
            <p:cNvGrpSpPr/>
            <p:nvPr/>
          </p:nvGrpSpPr>
          <p:grpSpPr>
            <a:xfrm>
              <a:off x="1135518" y="4633091"/>
              <a:ext cx="1150685" cy="1115500"/>
              <a:chOff x="1082554" y="1549872"/>
              <a:chExt cx="1150685" cy="1115500"/>
            </a:xfrm>
          </p:grpSpPr>
          <p:grpSp>
            <p:nvGrpSpPr>
              <p:cNvPr id="295" name="Group 294">
                <a:extLst>
                  <a:ext uri="{FF2B5EF4-FFF2-40B4-BE49-F238E27FC236}">
                    <a16:creationId xmlns:a16="http://schemas.microsoft.com/office/drawing/2014/main" id="{93538CD6-DF42-8049-BF0A-DF1607515EAF}"/>
                  </a:ext>
                </a:extLst>
              </p:cNvPr>
              <p:cNvGrpSpPr/>
              <p:nvPr/>
            </p:nvGrpSpPr>
            <p:grpSpPr>
              <a:xfrm>
                <a:off x="1613808" y="1549872"/>
                <a:ext cx="619431" cy="958213"/>
                <a:chOff x="5076698" y="1362614"/>
                <a:chExt cx="554774" cy="750238"/>
              </a:xfrm>
            </p:grpSpPr>
            <p:pic>
              <p:nvPicPr>
                <p:cNvPr id="311" name="Picture 32" descr="Image result for clipart document">
                  <a:extLst>
                    <a:ext uri="{FF2B5EF4-FFF2-40B4-BE49-F238E27FC236}">
                      <a16:creationId xmlns:a16="http://schemas.microsoft.com/office/drawing/2014/main" id="{F4969EF3-D5F1-1E4B-A623-35C1D7CB366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12" name="Rounded Rectangle 311">
                  <a:extLst>
                    <a:ext uri="{FF2B5EF4-FFF2-40B4-BE49-F238E27FC236}">
                      <a16:creationId xmlns:a16="http://schemas.microsoft.com/office/drawing/2014/main" id="{D63A5EE1-672B-D947-905A-6B0158F34CD9}"/>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96" name="Rounded Rectangle 295">
                <a:extLst>
                  <a:ext uri="{FF2B5EF4-FFF2-40B4-BE49-F238E27FC236}">
                    <a16:creationId xmlns:a16="http://schemas.microsoft.com/office/drawing/2014/main" id="{BF288B69-47BB-0644-BBA5-8DF2C421DB56}"/>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97" name="Group 296">
                <a:extLst>
                  <a:ext uri="{FF2B5EF4-FFF2-40B4-BE49-F238E27FC236}">
                    <a16:creationId xmlns:a16="http://schemas.microsoft.com/office/drawing/2014/main" id="{D71D7728-E1AA-9247-A5BB-E790D1665C3C}"/>
                  </a:ext>
                </a:extLst>
              </p:cNvPr>
              <p:cNvGrpSpPr/>
              <p:nvPr/>
            </p:nvGrpSpPr>
            <p:grpSpPr>
              <a:xfrm>
                <a:off x="1443564" y="1593620"/>
                <a:ext cx="619431" cy="958213"/>
                <a:chOff x="5076698" y="1362614"/>
                <a:chExt cx="554774" cy="750238"/>
              </a:xfrm>
            </p:grpSpPr>
            <p:pic>
              <p:nvPicPr>
                <p:cNvPr id="309" name="Picture 32" descr="Image result for clipart document">
                  <a:extLst>
                    <a:ext uri="{FF2B5EF4-FFF2-40B4-BE49-F238E27FC236}">
                      <a16:creationId xmlns:a16="http://schemas.microsoft.com/office/drawing/2014/main" id="{ABDD6C53-9294-3543-BB4E-884B0DB16F1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10" name="Rounded Rectangle 309">
                  <a:extLst>
                    <a:ext uri="{FF2B5EF4-FFF2-40B4-BE49-F238E27FC236}">
                      <a16:creationId xmlns:a16="http://schemas.microsoft.com/office/drawing/2014/main" id="{D0F260B8-78EC-4E46-9FF5-40E0A1CBD695}"/>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98" name="Rounded Rectangle 297">
                <a:extLst>
                  <a:ext uri="{FF2B5EF4-FFF2-40B4-BE49-F238E27FC236}">
                    <a16:creationId xmlns:a16="http://schemas.microsoft.com/office/drawing/2014/main" id="{878CE406-DECB-6549-98E5-A07F05AC32A2}"/>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99" name="Rounded Rectangle 298">
                <a:extLst>
                  <a:ext uri="{FF2B5EF4-FFF2-40B4-BE49-F238E27FC236}">
                    <a16:creationId xmlns:a16="http://schemas.microsoft.com/office/drawing/2014/main" id="{0BCE8032-C320-B946-97DF-159A013ADD3E}"/>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300" name="Group 299">
                <a:extLst>
                  <a:ext uri="{FF2B5EF4-FFF2-40B4-BE49-F238E27FC236}">
                    <a16:creationId xmlns:a16="http://schemas.microsoft.com/office/drawing/2014/main" id="{CD8B6624-7C18-D74D-AF7B-FFEE3C6B3647}"/>
                  </a:ext>
                </a:extLst>
              </p:cNvPr>
              <p:cNvGrpSpPr/>
              <p:nvPr/>
            </p:nvGrpSpPr>
            <p:grpSpPr>
              <a:xfrm>
                <a:off x="1258619" y="1642126"/>
                <a:ext cx="619431" cy="958213"/>
                <a:chOff x="5076698" y="1362614"/>
                <a:chExt cx="554774" cy="750238"/>
              </a:xfrm>
            </p:grpSpPr>
            <p:pic>
              <p:nvPicPr>
                <p:cNvPr id="307" name="Picture 32" descr="Image result for clipart document">
                  <a:extLst>
                    <a:ext uri="{FF2B5EF4-FFF2-40B4-BE49-F238E27FC236}">
                      <a16:creationId xmlns:a16="http://schemas.microsoft.com/office/drawing/2014/main" id="{D67C963A-8AE3-D344-BB58-8E8CF0D5183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308" name="Rounded Rectangle 307">
                  <a:extLst>
                    <a:ext uri="{FF2B5EF4-FFF2-40B4-BE49-F238E27FC236}">
                      <a16:creationId xmlns:a16="http://schemas.microsoft.com/office/drawing/2014/main" id="{F5D76801-5235-FE49-8073-D4D9CBB46A52}"/>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01" name="Rounded Rectangle 300">
                <a:extLst>
                  <a:ext uri="{FF2B5EF4-FFF2-40B4-BE49-F238E27FC236}">
                    <a16:creationId xmlns:a16="http://schemas.microsoft.com/office/drawing/2014/main" id="{3E63C761-6D96-6E43-B073-189914678EA7}"/>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302" name="Group 301">
                <a:extLst>
                  <a:ext uri="{FF2B5EF4-FFF2-40B4-BE49-F238E27FC236}">
                    <a16:creationId xmlns:a16="http://schemas.microsoft.com/office/drawing/2014/main" id="{8D54DF96-D1B7-9A42-8545-C30E21DF6512}"/>
                  </a:ext>
                </a:extLst>
              </p:cNvPr>
              <p:cNvGrpSpPr/>
              <p:nvPr/>
            </p:nvGrpSpPr>
            <p:grpSpPr>
              <a:xfrm>
                <a:off x="1082554" y="1707159"/>
                <a:ext cx="619431" cy="958213"/>
                <a:chOff x="5076701" y="1362623"/>
                <a:chExt cx="554774" cy="750243"/>
              </a:xfrm>
            </p:grpSpPr>
            <p:pic>
              <p:nvPicPr>
                <p:cNvPr id="305" name="Picture 32" descr="Image result for clipart document">
                  <a:extLst>
                    <a:ext uri="{FF2B5EF4-FFF2-40B4-BE49-F238E27FC236}">
                      <a16:creationId xmlns:a16="http://schemas.microsoft.com/office/drawing/2014/main" id="{0DE5056F-13B8-9C47-A93A-AE359D71652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306" name="Rounded Rectangle 305">
                  <a:extLst>
                    <a:ext uri="{FF2B5EF4-FFF2-40B4-BE49-F238E27FC236}">
                      <a16:creationId xmlns:a16="http://schemas.microsoft.com/office/drawing/2014/main" id="{5E4C3F71-67BF-C34C-840D-BE491E51BAAE}"/>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303" name="Rounded Rectangle 302">
                <a:extLst>
                  <a:ext uri="{FF2B5EF4-FFF2-40B4-BE49-F238E27FC236}">
                    <a16:creationId xmlns:a16="http://schemas.microsoft.com/office/drawing/2014/main" id="{C52965CD-ACFA-254F-9B40-998170E51422}"/>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04" name="Rounded Rectangle 303">
                <a:extLst>
                  <a:ext uri="{FF2B5EF4-FFF2-40B4-BE49-F238E27FC236}">
                    <a16:creationId xmlns:a16="http://schemas.microsoft.com/office/drawing/2014/main" id="{DCE23A6D-109A-C24F-AF5F-112CA59CE5DC}"/>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154" name="PI: header">
            <a:extLst>
              <a:ext uri="{FF2B5EF4-FFF2-40B4-BE49-F238E27FC236}">
                <a16:creationId xmlns:a16="http://schemas.microsoft.com/office/drawing/2014/main" id="{C1CDF534-1292-6E4E-A87B-2E7ADA101954}"/>
              </a:ext>
            </a:extLst>
          </p:cNvPr>
          <p:cNvSpPr txBox="1"/>
          <p:nvPr/>
        </p:nvSpPr>
        <p:spPr>
          <a:xfrm>
            <a:off x="2501762" y="4302516"/>
            <a:ext cx="6314164" cy="546560"/>
          </a:xfrm>
          <a:prstGeom prst="rect">
            <a:avLst/>
          </a:prstGeom>
          <a:noFill/>
        </p:spPr>
        <p:txBody>
          <a:bodyPr wrap="none" rtlCol="0">
            <a:spAutoFit/>
          </a:bodyPr>
          <a:lstStyle/>
          <a:p>
            <a:r>
              <a:rPr lang="en-US" sz="3600" b="1" dirty="0">
                <a:latin typeface="Calibri" panose="020F0502020204030204" pitchFamily="34" charset="0"/>
              </a:rPr>
              <a:t>Program instrumentation-based</a:t>
            </a:r>
          </a:p>
        </p:txBody>
      </p:sp>
      <p:grpSp>
        <p:nvGrpSpPr>
          <p:cNvPr id="75" name="SA: extracted regexes">
            <a:extLst>
              <a:ext uri="{FF2B5EF4-FFF2-40B4-BE49-F238E27FC236}">
                <a16:creationId xmlns:a16="http://schemas.microsoft.com/office/drawing/2014/main" id="{C80C7DBA-67EA-5B48-B1DD-EBB15FF62A58}"/>
              </a:ext>
            </a:extLst>
          </p:cNvPr>
          <p:cNvGrpSpPr/>
          <p:nvPr/>
        </p:nvGrpSpPr>
        <p:grpSpPr>
          <a:xfrm>
            <a:off x="7614029" y="1974025"/>
            <a:ext cx="918790" cy="1432646"/>
            <a:chOff x="7614029" y="1974025"/>
            <a:chExt cx="918790" cy="1432646"/>
          </a:xfrm>
        </p:grpSpPr>
        <p:grpSp>
          <p:nvGrpSpPr>
            <p:cNvPr id="42" name="SA-extracted regexes">
              <a:extLst>
                <a:ext uri="{FF2B5EF4-FFF2-40B4-BE49-F238E27FC236}">
                  <a16:creationId xmlns:a16="http://schemas.microsoft.com/office/drawing/2014/main" id="{B3ACF58E-1122-9A42-A32F-0AD16B2B63EC}"/>
                </a:ext>
              </a:extLst>
            </p:cNvPr>
            <p:cNvGrpSpPr/>
            <p:nvPr/>
          </p:nvGrpSpPr>
          <p:grpSpPr>
            <a:xfrm>
              <a:off x="8066957" y="1974025"/>
              <a:ext cx="465862" cy="451448"/>
              <a:chOff x="8172552" y="1851363"/>
              <a:chExt cx="465862" cy="451448"/>
            </a:xfrm>
          </p:grpSpPr>
          <p:sp>
            <p:nvSpPr>
              <p:cNvPr id="259" name="Oval 258">
                <a:extLst>
                  <a:ext uri="{FF2B5EF4-FFF2-40B4-BE49-F238E27FC236}">
                    <a16:creationId xmlns:a16="http://schemas.microsoft.com/office/drawing/2014/main" id="{C07531F7-A1E3-464D-B42B-0540949CE15B}"/>
                  </a:ext>
                </a:extLst>
              </p:cNvPr>
              <p:cNvSpPr/>
              <p:nvPr/>
            </p:nvSpPr>
            <p:spPr bwMode="auto">
              <a:xfrm>
                <a:off x="8172552" y="185136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0" name="Oval 259">
                <a:extLst>
                  <a:ext uri="{FF2B5EF4-FFF2-40B4-BE49-F238E27FC236}">
                    <a16:creationId xmlns:a16="http://schemas.microsoft.com/office/drawing/2014/main" id="{DEA16683-C063-5B42-AFE2-660EF8A16220}"/>
                  </a:ext>
                </a:extLst>
              </p:cNvPr>
              <p:cNvSpPr/>
              <p:nvPr/>
            </p:nvSpPr>
            <p:spPr bwMode="auto">
              <a:xfrm>
                <a:off x="8172552" y="2119931"/>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1" name="Oval 260">
                <a:extLst>
                  <a:ext uri="{FF2B5EF4-FFF2-40B4-BE49-F238E27FC236}">
                    <a16:creationId xmlns:a16="http://schemas.microsoft.com/office/drawing/2014/main" id="{3E06BFBE-99BA-374D-BE55-F2AED797F6BD}"/>
                  </a:ext>
                </a:extLst>
              </p:cNvPr>
              <p:cNvSpPr/>
              <p:nvPr/>
            </p:nvSpPr>
            <p:spPr bwMode="auto">
              <a:xfrm>
                <a:off x="8452434" y="185136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334" name="SA: extracted regexes">
              <a:extLst>
                <a:ext uri="{FF2B5EF4-FFF2-40B4-BE49-F238E27FC236}">
                  <a16:creationId xmlns:a16="http://schemas.microsoft.com/office/drawing/2014/main" id="{5B4AA1C5-7177-6749-8263-50FB530D4203}"/>
                </a:ext>
              </a:extLst>
            </p:cNvPr>
            <p:cNvCxnSpPr>
              <a:cxnSpLocks/>
            </p:cNvCxnSpPr>
            <p:nvPr/>
          </p:nvCxnSpPr>
          <p:spPr bwMode="auto">
            <a:xfrm flipV="1">
              <a:off x="7614029" y="2592867"/>
              <a:ext cx="422379" cy="813804"/>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86" name="SA: Walk for regex creation">
            <a:extLst>
              <a:ext uri="{FF2B5EF4-FFF2-40B4-BE49-F238E27FC236}">
                <a16:creationId xmlns:a16="http://schemas.microsoft.com/office/drawing/2014/main" id="{FC73B2F2-D909-3F46-A258-FA096811F46E}"/>
              </a:ext>
            </a:extLst>
          </p:cNvPr>
          <p:cNvGrpSpPr/>
          <p:nvPr/>
        </p:nvGrpSpPr>
        <p:grpSpPr>
          <a:xfrm>
            <a:off x="5915559" y="3027720"/>
            <a:ext cx="2133319" cy="1257665"/>
            <a:chOff x="5915559" y="3027720"/>
            <a:chExt cx="2133319" cy="1257665"/>
          </a:xfrm>
        </p:grpSpPr>
        <p:grpSp>
          <p:nvGrpSpPr>
            <p:cNvPr id="274" name="SA: Regex">
              <a:extLst>
                <a:ext uri="{FF2B5EF4-FFF2-40B4-BE49-F238E27FC236}">
                  <a16:creationId xmlns:a16="http://schemas.microsoft.com/office/drawing/2014/main" id="{7684292E-D975-7A4C-84FA-C4BFAD897501}"/>
                </a:ext>
              </a:extLst>
            </p:cNvPr>
            <p:cNvGrpSpPr/>
            <p:nvPr/>
          </p:nvGrpSpPr>
          <p:grpSpPr>
            <a:xfrm>
              <a:off x="5915559" y="3698636"/>
              <a:ext cx="2133319" cy="586749"/>
              <a:chOff x="5518612" y="4830797"/>
              <a:chExt cx="2133319" cy="586749"/>
            </a:xfrm>
          </p:grpSpPr>
          <p:sp>
            <p:nvSpPr>
              <p:cNvPr id="275" name="Rounded Rectangle 274">
                <a:extLst>
                  <a:ext uri="{FF2B5EF4-FFF2-40B4-BE49-F238E27FC236}">
                    <a16:creationId xmlns:a16="http://schemas.microsoft.com/office/drawing/2014/main" id="{2124F7CA-F7B7-C741-B4B8-872CF1635047}"/>
                  </a:ext>
                </a:extLst>
              </p:cNvPr>
              <p:cNvSpPr/>
              <p:nvPr/>
            </p:nvSpPr>
            <p:spPr bwMode="auto">
              <a:xfrm>
                <a:off x="5518612" y="4830797"/>
                <a:ext cx="2133319" cy="58674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6" name="TextBox 275">
                <a:extLst>
                  <a:ext uri="{FF2B5EF4-FFF2-40B4-BE49-F238E27FC236}">
                    <a16:creationId xmlns:a16="http://schemas.microsoft.com/office/drawing/2014/main" id="{EA9BB9E5-3491-2F4B-BC99-E17D5D18D494}"/>
                  </a:ext>
                </a:extLst>
              </p:cNvPr>
              <p:cNvSpPr txBox="1"/>
              <p:nvPr/>
            </p:nvSpPr>
            <p:spPr>
              <a:xfrm>
                <a:off x="6138574" y="4977984"/>
                <a:ext cx="867546" cy="395173"/>
              </a:xfrm>
              <a:prstGeom prst="rect">
                <a:avLst/>
              </a:prstGeom>
              <a:noFill/>
            </p:spPr>
            <p:txBody>
              <a:bodyPr wrap="none" rtlCol="0">
                <a:spAutoFit/>
              </a:bodyPr>
              <a:lstStyle/>
              <a:p>
                <a:pPr algn="ctr"/>
                <a:r>
                  <a:rPr lang="en-US" sz="2400" i="1" dirty="0">
                    <a:latin typeface="Calibri" panose="020F0502020204030204" pitchFamily="34" charset="0"/>
                  </a:rPr>
                  <a:t>/</a:t>
                </a:r>
                <a:r>
                  <a:rPr lang="en-US" sz="2400" i="1" dirty="0" err="1">
                    <a:latin typeface="Calibri" panose="020F0502020204030204" pitchFamily="34" charset="0"/>
                  </a:rPr>
                  <a:t>abc</a:t>
                </a:r>
                <a:r>
                  <a:rPr lang="en-US" sz="2400" i="1" dirty="0">
                    <a:latin typeface="Calibri" panose="020F0502020204030204" pitchFamily="34" charset="0"/>
                  </a:rPr>
                  <a:t>/</a:t>
                </a:r>
              </a:p>
            </p:txBody>
          </p:sp>
        </p:grpSp>
        <p:cxnSp>
          <p:nvCxnSpPr>
            <p:cNvPr id="214" name="Elbow Connector 213">
              <a:extLst>
                <a:ext uri="{FF2B5EF4-FFF2-40B4-BE49-F238E27FC236}">
                  <a16:creationId xmlns:a16="http://schemas.microsoft.com/office/drawing/2014/main" id="{7DCDE9E2-21E4-494F-B92F-C074D7C34468}"/>
                </a:ext>
              </a:extLst>
            </p:cNvPr>
            <p:cNvCxnSpPr>
              <a:cxnSpLocks/>
              <a:stCxn id="272" idx="3"/>
              <a:endCxn id="275" idx="0"/>
            </p:cNvCxnSpPr>
            <p:nvPr/>
          </p:nvCxnSpPr>
          <p:spPr bwMode="auto">
            <a:xfrm>
              <a:off x="6749300" y="3027720"/>
              <a:ext cx="232919" cy="670916"/>
            </a:xfrm>
            <a:prstGeom prst="bentConnector2">
              <a:avLst/>
            </a:prstGeom>
            <a:noFill/>
            <a:ln w="28575" cap="flat" cmpd="sng" algn="ctr">
              <a:solidFill>
                <a:schemeClr val="tx1"/>
              </a:solidFill>
              <a:prstDash val="solid"/>
              <a:round/>
              <a:headEnd type="none" w="med" len="med"/>
              <a:tailEnd type="triangle"/>
            </a:ln>
            <a:effectLst/>
          </p:spPr>
        </p:cxnSp>
      </p:grpSp>
      <p:grpSp>
        <p:nvGrpSpPr>
          <p:cNvPr id="84" name="SA: Parse into AST">
            <a:extLst>
              <a:ext uri="{FF2B5EF4-FFF2-40B4-BE49-F238E27FC236}">
                <a16:creationId xmlns:a16="http://schemas.microsoft.com/office/drawing/2014/main" id="{E1D17671-767C-B146-8577-9F48CDACF4D5}"/>
              </a:ext>
            </a:extLst>
          </p:cNvPr>
          <p:cNvGrpSpPr/>
          <p:nvPr/>
        </p:nvGrpSpPr>
        <p:grpSpPr>
          <a:xfrm>
            <a:off x="3801724" y="1945313"/>
            <a:ext cx="2947576" cy="1395127"/>
            <a:chOff x="3801724" y="1945313"/>
            <a:chExt cx="2947576" cy="1395127"/>
          </a:xfrm>
        </p:grpSpPr>
        <p:grpSp>
          <p:nvGrpSpPr>
            <p:cNvPr id="271" name="SA: Expression">
              <a:extLst>
                <a:ext uri="{FF2B5EF4-FFF2-40B4-BE49-F238E27FC236}">
                  <a16:creationId xmlns:a16="http://schemas.microsoft.com/office/drawing/2014/main" id="{7FA1B3E2-F5BB-A74F-8EDA-A2573500F329}"/>
                </a:ext>
              </a:extLst>
            </p:cNvPr>
            <p:cNvGrpSpPr/>
            <p:nvPr/>
          </p:nvGrpSpPr>
          <p:grpSpPr>
            <a:xfrm>
              <a:off x="3801724" y="2715000"/>
              <a:ext cx="2947576" cy="625440"/>
              <a:chOff x="5013138" y="4792106"/>
              <a:chExt cx="2947576" cy="625440"/>
            </a:xfrm>
          </p:grpSpPr>
          <p:sp>
            <p:nvSpPr>
              <p:cNvPr id="272" name="Rounded Rectangle 271">
                <a:extLst>
                  <a:ext uri="{FF2B5EF4-FFF2-40B4-BE49-F238E27FC236}">
                    <a16:creationId xmlns:a16="http://schemas.microsoft.com/office/drawing/2014/main" id="{A608F188-E31B-234B-A329-8DC55CE30CE4}"/>
                  </a:ext>
                </a:extLst>
              </p:cNvPr>
              <p:cNvSpPr/>
              <p:nvPr/>
            </p:nvSpPr>
            <p:spPr bwMode="auto">
              <a:xfrm>
                <a:off x="5013138" y="4792106"/>
                <a:ext cx="2947576" cy="62544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3" name="TextBox 272">
                <a:extLst>
                  <a:ext uri="{FF2B5EF4-FFF2-40B4-BE49-F238E27FC236}">
                    <a16:creationId xmlns:a16="http://schemas.microsoft.com/office/drawing/2014/main" id="{8D7EFAA3-7234-3942-9628-1CD8AE4AB981}"/>
                  </a:ext>
                </a:extLst>
              </p:cNvPr>
              <p:cNvSpPr txBox="1"/>
              <p:nvPr/>
            </p:nvSpPr>
            <p:spPr>
              <a:xfrm>
                <a:off x="5055105" y="4915125"/>
                <a:ext cx="2820709" cy="395173"/>
              </a:xfrm>
              <a:prstGeom prst="rect">
                <a:avLst/>
              </a:prstGeom>
              <a:noFill/>
            </p:spPr>
            <p:txBody>
              <a:bodyPr wrap="square" rtlCol="0">
                <a:spAutoFit/>
              </a:bodyPr>
              <a:lstStyle/>
              <a:p>
                <a:pPr algn="ctr"/>
                <a:r>
                  <a:rPr lang="en-US" sz="2400" i="1" dirty="0" err="1">
                    <a:latin typeface="Calibri" panose="020F0502020204030204" pitchFamily="34" charset="0"/>
                  </a:rPr>
                  <a:t>ExpressionStatement</a:t>
                </a:r>
                <a:endParaRPr lang="en-US" sz="2400" i="1" dirty="0">
                  <a:latin typeface="Calibri" panose="020F0502020204030204" pitchFamily="34" charset="0"/>
                </a:endParaRPr>
              </a:p>
            </p:txBody>
          </p:sp>
        </p:grpSp>
        <p:cxnSp>
          <p:nvCxnSpPr>
            <p:cNvPr id="40" name="Elbow Connector 39">
              <a:extLst>
                <a:ext uri="{FF2B5EF4-FFF2-40B4-BE49-F238E27FC236}">
                  <a16:creationId xmlns:a16="http://schemas.microsoft.com/office/drawing/2014/main" id="{15FD4C7D-149B-AB46-96DE-3296084D41E0}"/>
                </a:ext>
              </a:extLst>
            </p:cNvPr>
            <p:cNvCxnSpPr>
              <a:cxnSpLocks/>
              <a:stCxn id="216" idx="3"/>
              <a:endCxn id="272" idx="0"/>
            </p:cNvCxnSpPr>
            <p:nvPr/>
          </p:nvCxnSpPr>
          <p:spPr bwMode="auto">
            <a:xfrm>
              <a:off x="5051537" y="1945313"/>
              <a:ext cx="223975" cy="769687"/>
            </a:xfrm>
            <a:prstGeom prst="bentConnector2">
              <a:avLst/>
            </a:prstGeom>
            <a:noFill/>
            <a:ln w="28575" cap="flat" cmpd="sng" algn="ctr">
              <a:solidFill>
                <a:schemeClr val="tx1"/>
              </a:solidFill>
              <a:prstDash val="solid"/>
              <a:round/>
              <a:headEnd type="none" w="med" len="med"/>
              <a:tailEnd type="triangle"/>
            </a:ln>
            <a:effectLst/>
          </p:spPr>
        </p:cxnSp>
      </p:grpSp>
      <p:grpSp>
        <p:nvGrpSpPr>
          <p:cNvPr id="29" name="SA: Program for static analysis">
            <a:extLst>
              <a:ext uri="{FF2B5EF4-FFF2-40B4-BE49-F238E27FC236}">
                <a16:creationId xmlns:a16="http://schemas.microsoft.com/office/drawing/2014/main" id="{2CB15A02-7028-0147-955B-FED94D0819E0}"/>
              </a:ext>
            </a:extLst>
          </p:cNvPr>
          <p:cNvGrpSpPr/>
          <p:nvPr/>
        </p:nvGrpSpPr>
        <p:grpSpPr>
          <a:xfrm>
            <a:off x="4432106" y="1466206"/>
            <a:ext cx="619431" cy="958213"/>
            <a:chOff x="3203462" y="1527803"/>
            <a:chExt cx="619431" cy="958213"/>
          </a:xfrm>
        </p:grpSpPr>
        <p:pic>
          <p:nvPicPr>
            <p:cNvPr id="216" name="Picture 32" descr="Image result for clipart document">
              <a:extLst>
                <a:ext uri="{FF2B5EF4-FFF2-40B4-BE49-F238E27FC236}">
                  <a16:creationId xmlns:a16="http://schemas.microsoft.com/office/drawing/2014/main" id="{EE9382F8-73B7-6C4D-BFCD-4C3CCD6495E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03462" y="1527803"/>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217" name="Rounded Rectangle 216">
              <a:extLst>
                <a:ext uri="{FF2B5EF4-FFF2-40B4-BE49-F238E27FC236}">
                  <a16:creationId xmlns:a16="http://schemas.microsoft.com/office/drawing/2014/main" id="{0B76A8BD-B58B-7B49-B3BD-BDDDCD082C8F}"/>
                </a:ext>
              </a:extLst>
            </p:cNvPr>
            <p:cNvSpPr/>
            <p:nvPr/>
          </p:nvSpPr>
          <p:spPr bwMode="auto">
            <a:xfrm>
              <a:off x="3271384" y="1765198"/>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54" name="Rounded Rectangle 253">
              <a:extLst>
                <a:ext uri="{FF2B5EF4-FFF2-40B4-BE49-F238E27FC236}">
                  <a16:creationId xmlns:a16="http://schemas.microsoft.com/office/drawing/2014/main" id="{3F9BDDE8-EAAC-E84B-B86D-611DA5DBFF55}"/>
                </a:ext>
              </a:extLst>
            </p:cNvPr>
            <p:cNvSpPr/>
            <p:nvPr/>
          </p:nvSpPr>
          <p:spPr bwMode="auto">
            <a:xfrm>
              <a:off x="3280800" y="2012481"/>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55" name="Rounded Rectangle 254">
              <a:extLst>
                <a:ext uri="{FF2B5EF4-FFF2-40B4-BE49-F238E27FC236}">
                  <a16:creationId xmlns:a16="http://schemas.microsoft.com/office/drawing/2014/main" id="{8A05CF72-85F7-7D48-9509-BBCE408A28F5}"/>
                </a:ext>
              </a:extLst>
            </p:cNvPr>
            <p:cNvSpPr/>
            <p:nvPr/>
          </p:nvSpPr>
          <p:spPr bwMode="auto">
            <a:xfrm>
              <a:off x="3272864" y="2148960"/>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6" name="SA: header">
            <a:extLst>
              <a:ext uri="{FF2B5EF4-FFF2-40B4-BE49-F238E27FC236}">
                <a16:creationId xmlns:a16="http://schemas.microsoft.com/office/drawing/2014/main" id="{29932626-16A7-7648-85ED-9B48CA0090B0}"/>
              </a:ext>
            </a:extLst>
          </p:cNvPr>
          <p:cNvSpPr txBox="1"/>
          <p:nvPr/>
        </p:nvSpPr>
        <p:spPr>
          <a:xfrm>
            <a:off x="2915624" y="958742"/>
            <a:ext cx="4151586" cy="546560"/>
          </a:xfrm>
          <a:prstGeom prst="rect">
            <a:avLst/>
          </a:prstGeom>
          <a:noFill/>
        </p:spPr>
        <p:txBody>
          <a:bodyPr wrap="none" rtlCol="0">
            <a:spAutoFit/>
          </a:bodyPr>
          <a:lstStyle/>
          <a:p>
            <a:r>
              <a:rPr lang="en-US" sz="3600" b="1" dirty="0">
                <a:latin typeface="Calibri" panose="020F0502020204030204" pitchFamily="34" charset="0"/>
              </a:rPr>
              <a:t>Static analysis-based</a:t>
            </a:r>
          </a:p>
        </p:txBody>
      </p:sp>
      <p:sp>
        <p:nvSpPr>
          <p:cNvPr id="152" name="Full set of regexes used in P1">
            <a:extLst>
              <a:ext uri="{FF2B5EF4-FFF2-40B4-BE49-F238E27FC236}">
                <a16:creationId xmlns:a16="http://schemas.microsoft.com/office/drawing/2014/main" id="{4AB515B6-74FD-C740-A40E-DF7D47DE898A}"/>
              </a:ext>
            </a:extLst>
          </p:cNvPr>
          <p:cNvSpPr/>
          <p:nvPr/>
        </p:nvSpPr>
        <p:spPr bwMode="auto">
          <a:xfrm>
            <a:off x="1639212" y="2539131"/>
            <a:ext cx="1512481" cy="1551271"/>
          </a:xfrm>
          <a:custGeom>
            <a:avLst/>
            <a:gdLst>
              <a:gd name="connsiteX0" fmla="*/ 0 w 1512481"/>
              <a:gd name="connsiteY0" fmla="*/ 775636 h 1551271"/>
              <a:gd name="connsiteX1" fmla="*/ 756241 w 1512481"/>
              <a:gd name="connsiteY1" fmla="*/ 0 h 1551271"/>
              <a:gd name="connsiteX2" fmla="*/ 1512482 w 1512481"/>
              <a:gd name="connsiteY2" fmla="*/ 775636 h 1551271"/>
              <a:gd name="connsiteX3" fmla="*/ 756241 w 1512481"/>
              <a:gd name="connsiteY3" fmla="*/ 1551272 h 1551271"/>
              <a:gd name="connsiteX4" fmla="*/ 0 w 1512481"/>
              <a:gd name="connsiteY4" fmla="*/ 775636 h 1551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481" h="1551271" extrusionOk="0">
                <a:moveTo>
                  <a:pt x="0" y="775636"/>
                </a:moveTo>
                <a:cubicBezTo>
                  <a:pt x="-55461" y="349636"/>
                  <a:pt x="379149" y="39885"/>
                  <a:pt x="756241" y="0"/>
                </a:cubicBezTo>
                <a:cubicBezTo>
                  <a:pt x="1194741" y="42772"/>
                  <a:pt x="1513910" y="390838"/>
                  <a:pt x="1512482" y="775636"/>
                </a:cubicBezTo>
                <a:cubicBezTo>
                  <a:pt x="1506098" y="1194376"/>
                  <a:pt x="1186485" y="1566486"/>
                  <a:pt x="756241" y="1551272"/>
                </a:cubicBezTo>
                <a:cubicBezTo>
                  <a:pt x="344970" y="1527507"/>
                  <a:pt x="18678" y="1238833"/>
                  <a:pt x="0" y="775636"/>
                </a:cubicBezTo>
                <a:close/>
              </a:path>
            </a:pathLst>
          </a:custGeom>
          <a:noFill/>
          <a:ln w="76200" cap="flat" cmpd="sng" algn="ctr">
            <a:solidFill>
              <a:schemeClr val="tx1"/>
            </a:solidFill>
            <a:prstDash val="sysDot"/>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02581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33333E-6 L -0.15937 0.34467 " pathEditMode="relative" rAng="0" ptsTypes="AA">
                                      <p:cBhvr>
                                        <p:cTn id="6" dur="2000" fill="hold"/>
                                        <p:tgtEl>
                                          <p:spTgt spid="223"/>
                                        </p:tgtEl>
                                        <p:attrNameLst>
                                          <p:attrName>ppt_x</p:attrName>
                                          <p:attrName>ppt_y</p:attrName>
                                        </p:attrNameLst>
                                      </p:cBhvr>
                                      <p:rCtr x="-7969" y="17222"/>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5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7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1"/>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3"/>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8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7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93" grpId="0" animBg="1"/>
      <p:bldP spid="116" grpId="0" animBg="1"/>
      <p:bldP spid="121" grpId="0" animBg="1"/>
      <p:bldP spid="122" grpId="0" animBg="1"/>
      <p:bldP spid="124" grpId="0" animBg="1"/>
      <p:bldP spid="133" grpId="0" animBg="1"/>
      <p:bldP spid="158" grpId="0" animBg="1"/>
      <p:bldP spid="170" grpId="0" animBg="1"/>
      <p:bldP spid="177" grpId="0" animBg="1"/>
      <p:bldP spid="181" grpId="0"/>
      <p:bldP spid="154" grpId="0"/>
      <p:bldP spid="6" grpId="0"/>
      <p:bldP spid="15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catcher">
            <a:extLst>
              <a:ext uri="{FF2B5EF4-FFF2-40B4-BE49-F238E27FC236}">
                <a16:creationId xmlns:a16="http://schemas.microsoft.com/office/drawing/2014/main" id="{3F02848A-EF1D-DB4F-BD2B-7BF5CDB50D0B}"/>
              </a:ext>
            </a:extLst>
          </p:cNvPr>
          <p:cNvSpPr/>
          <p:nvPr/>
        </p:nvSpPr>
        <p:spPr bwMode="auto">
          <a:xfrm>
            <a:off x="2868347" y="4340940"/>
            <a:ext cx="522689" cy="2304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8" y="118428"/>
            <a:ext cx="8429530" cy="638175"/>
          </a:xfrm>
        </p:spPr>
        <p:txBody>
          <a:bodyPr/>
          <a:lstStyle/>
          <a:p>
            <a:r>
              <a:rPr lang="en-US" b="1" i="1" dirty="0"/>
              <a:t>How do we know</a:t>
            </a:r>
            <a:r>
              <a:rPr lang="en-US" dirty="0"/>
              <a:t> what we know about regexes?</a:t>
            </a:r>
            <a:endParaRPr lang="en-US" b="1" i="1" dirty="0"/>
          </a:p>
        </p:txBody>
      </p:sp>
      <p:grpSp>
        <p:nvGrpSpPr>
          <p:cNvPr id="6" name="Group 5">
            <a:extLst>
              <a:ext uri="{FF2B5EF4-FFF2-40B4-BE49-F238E27FC236}">
                <a16:creationId xmlns:a16="http://schemas.microsoft.com/office/drawing/2014/main" id="{80D97235-1BA4-FC4F-93AF-E20E814E7833}"/>
              </a:ext>
            </a:extLst>
          </p:cNvPr>
          <p:cNvGrpSpPr/>
          <p:nvPr/>
        </p:nvGrpSpPr>
        <p:grpSpPr>
          <a:xfrm>
            <a:off x="1023445" y="1490319"/>
            <a:ext cx="1150685" cy="1115500"/>
            <a:chOff x="5998575" y="1193101"/>
            <a:chExt cx="1374492" cy="1140399"/>
          </a:xfrm>
        </p:grpSpPr>
        <p:grpSp>
          <p:nvGrpSpPr>
            <p:cNvPr id="7" name="Group 6">
              <a:extLst>
                <a:ext uri="{FF2B5EF4-FFF2-40B4-BE49-F238E27FC236}">
                  <a16:creationId xmlns:a16="http://schemas.microsoft.com/office/drawing/2014/main" id="{D50CE160-6AD7-C540-B447-0F67A48599AD}"/>
                </a:ext>
              </a:extLst>
            </p:cNvPr>
            <p:cNvGrpSpPr/>
            <p:nvPr/>
          </p:nvGrpSpPr>
          <p:grpSpPr>
            <a:xfrm>
              <a:off x="6633157" y="1193101"/>
              <a:ext cx="739910" cy="979601"/>
              <a:chOff x="5076698" y="1362614"/>
              <a:chExt cx="554774" cy="750238"/>
            </a:xfrm>
          </p:grpSpPr>
          <p:pic>
            <p:nvPicPr>
              <p:cNvPr id="17" name="Picture 32" descr="Image result for clipart document">
                <a:extLst>
                  <a:ext uri="{FF2B5EF4-FFF2-40B4-BE49-F238E27FC236}">
                    <a16:creationId xmlns:a16="http://schemas.microsoft.com/office/drawing/2014/main" id="{58D24DDA-62C7-8148-977D-30FF8A149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EB0ABD46-A1F4-8F4A-B1E6-194D574EBCA8}"/>
                  </a:ext>
                </a:extLst>
              </p:cNvPr>
              <p:cNvSpPr/>
              <p:nvPr/>
            </p:nvSpPr>
            <p:spPr bwMode="auto">
              <a:xfrm>
                <a:off x="5137533" y="1834717"/>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8" name="Group 7">
              <a:extLst>
                <a:ext uri="{FF2B5EF4-FFF2-40B4-BE49-F238E27FC236}">
                  <a16:creationId xmlns:a16="http://schemas.microsoft.com/office/drawing/2014/main" id="{8162FA56-C114-AE43-95CA-678A27E7B4EF}"/>
                </a:ext>
              </a:extLst>
            </p:cNvPr>
            <p:cNvGrpSpPr/>
            <p:nvPr/>
          </p:nvGrpSpPr>
          <p:grpSpPr>
            <a:xfrm>
              <a:off x="6429801" y="1237825"/>
              <a:ext cx="739910" cy="979601"/>
              <a:chOff x="5076698" y="1362614"/>
              <a:chExt cx="554774" cy="750238"/>
            </a:xfrm>
          </p:grpSpPr>
          <p:pic>
            <p:nvPicPr>
              <p:cNvPr id="15" name="Picture 32" descr="Image result for clipart document">
                <a:extLst>
                  <a:ext uri="{FF2B5EF4-FFF2-40B4-BE49-F238E27FC236}">
                    <a16:creationId xmlns:a16="http://schemas.microsoft.com/office/drawing/2014/main" id="{268ED83C-FEA2-954B-BE63-F9B2CFCB98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3FAE9E94-A7D0-4E4E-8D4D-13EB461BE88F}"/>
                  </a:ext>
                </a:extLst>
              </p:cNvPr>
              <p:cNvSpPr/>
              <p:nvPr/>
            </p:nvSpPr>
            <p:spPr bwMode="auto">
              <a:xfrm>
                <a:off x="5137533" y="1738118"/>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9" name="Group 8">
              <a:extLst>
                <a:ext uri="{FF2B5EF4-FFF2-40B4-BE49-F238E27FC236}">
                  <a16:creationId xmlns:a16="http://schemas.microsoft.com/office/drawing/2014/main" id="{9D52EBBD-6327-0040-BA67-54E4A67C7608}"/>
                </a:ext>
              </a:extLst>
            </p:cNvPr>
            <p:cNvGrpSpPr/>
            <p:nvPr/>
          </p:nvGrpSpPr>
          <p:grpSpPr>
            <a:xfrm>
              <a:off x="6208884" y="1287414"/>
              <a:ext cx="739910" cy="979601"/>
              <a:chOff x="5076698" y="1362614"/>
              <a:chExt cx="554774" cy="750238"/>
            </a:xfrm>
          </p:grpSpPr>
          <p:pic>
            <p:nvPicPr>
              <p:cNvPr id="13" name="Picture 32" descr="Image result for clipart document">
                <a:extLst>
                  <a:ext uri="{FF2B5EF4-FFF2-40B4-BE49-F238E27FC236}">
                    <a16:creationId xmlns:a16="http://schemas.microsoft.com/office/drawing/2014/main" id="{87B459E0-73C6-C841-B013-58DD1A54F0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a:extLst>
                  <a:ext uri="{FF2B5EF4-FFF2-40B4-BE49-F238E27FC236}">
                    <a16:creationId xmlns:a16="http://schemas.microsoft.com/office/drawing/2014/main" id="{053DCC61-D0CD-854D-98F7-4A6D90C36A62}"/>
                  </a:ext>
                </a:extLst>
              </p:cNvPr>
              <p:cNvSpPr/>
              <p:nvPr/>
            </p:nvSpPr>
            <p:spPr bwMode="auto">
              <a:xfrm>
                <a:off x="5137533" y="16450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 name="Group 9">
              <a:extLst>
                <a:ext uri="{FF2B5EF4-FFF2-40B4-BE49-F238E27FC236}">
                  <a16:creationId xmlns:a16="http://schemas.microsoft.com/office/drawing/2014/main" id="{85F7268F-AC1E-4348-B1E3-7465C5107FEB}"/>
                </a:ext>
              </a:extLst>
            </p:cNvPr>
            <p:cNvGrpSpPr/>
            <p:nvPr/>
          </p:nvGrpSpPr>
          <p:grpSpPr>
            <a:xfrm>
              <a:off x="5998575" y="1353899"/>
              <a:ext cx="739910" cy="979601"/>
              <a:chOff x="5076701" y="1362623"/>
              <a:chExt cx="554774" cy="750243"/>
            </a:xfrm>
          </p:grpSpPr>
          <p:pic>
            <p:nvPicPr>
              <p:cNvPr id="11" name="Picture 32" descr="Image result for clipart document">
                <a:extLst>
                  <a:ext uri="{FF2B5EF4-FFF2-40B4-BE49-F238E27FC236}">
                    <a16:creationId xmlns:a16="http://schemas.microsoft.com/office/drawing/2014/main" id="{0C90FFEF-4F31-254B-AF09-A9C58C0BC5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4444E1CD-9A02-9C49-8DDE-380C7FA6D701}"/>
                  </a:ext>
                </a:extLst>
              </p:cNvPr>
              <p:cNvSpPr/>
              <p:nvPr/>
            </p:nvSpPr>
            <p:spPr bwMode="auto">
              <a:xfrm>
                <a:off x="5137533" y="15484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19" name="Rounded Rectangle 18">
            <a:extLst>
              <a:ext uri="{FF2B5EF4-FFF2-40B4-BE49-F238E27FC236}">
                <a16:creationId xmlns:a16="http://schemas.microsoft.com/office/drawing/2014/main" id="{B637A1EF-77D5-1345-8E27-BF7001EF3D89}"/>
              </a:ext>
            </a:extLst>
          </p:cNvPr>
          <p:cNvSpPr/>
          <p:nvPr/>
        </p:nvSpPr>
        <p:spPr bwMode="auto">
          <a:xfrm>
            <a:off x="2836548" y="4491466"/>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0" name="Rounded Rectangle 19">
            <a:extLst>
              <a:ext uri="{FF2B5EF4-FFF2-40B4-BE49-F238E27FC236}">
                <a16:creationId xmlns:a16="http://schemas.microsoft.com/office/drawing/2014/main" id="{1816C8C1-A8F8-534B-A77F-FA4A05361DAD}"/>
              </a:ext>
            </a:extLst>
          </p:cNvPr>
          <p:cNvSpPr/>
          <p:nvPr/>
        </p:nvSpPr>
        <p:spPr bwMode="auto">
          <a:xfrm>
            <a:off x="2836547" y="4655789"/>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1" name="Rounded Rectangle 20">
            <a:extLst>
              <a:ext uri="{FF2B5EF4-FFF2-40B4-BE49-F238E27FC236}">
                <a16:creationId xmlns:a16="http://schemas.microsoft.com/office/drawing/2014/main" id="{8FA0977C-962F-654F-948E-96CF3236E74A}"/>
              </a:ext>
            </a:extLst>
          </p:cNvPr>
          <p:cNvSpPr/>
          <p:nvPr/>
        </p:nvSpPr>
        <p:spPr bwMode="auto">
          <a:xfrm>
            <a:off x="2836547" y="4820112"/>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 name="Rounded Rectangle 21">
            <a:extLst>
              <a:ext uri="{FF2B5EF4-FFF2-40B4-BE49-F238E27FC236}">
                <a16:creationId xmlns:a16="http://schemas.microsoft.com/office/drawing/2014/main" id="{1B17580F-0D7F-C84B-BC08-52E5FCA061C1}"/>
              </a:ext>
            </a:extLst>
          </p:cNvPr>
          <p:cNvSpPr/>
          <p:nvPr/>
        </p:nvSpPr>
        <p:spPr bwMode="auto">
          <a:xfrm>
            <a:off x="2836546" y="4984435"/>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 name="Rounded Rectangle 22">
            <a:extLst>
              <a:ext uri="{FF2B5EF4-FFF2-40B4-BE49-F238E27FC236}">
                <a16:creationId xmlns:a16="http://schemas.microsoft.com/office/drawing/2014/main" id="{CCF99BEA-8629-2345-B4CE-E4F8DA247884}"/>
              </a:ext>
            </a:extLst>
          </p:cNvPr>
          <p:cNvSpPr/>
          <p:nvPr/>
        </p:nvSpPr>
        <p:spPr bwMode="auto">
          <a:xfrm>
            <a:off x="2836548" y="5148758"/>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4" name="Rounded Rectangle 23">
            <a:extLst>
              <a:ext uri="{FF2B5EF4-FFF2-40B4-BE49-F238E27FC236}">
                <a16:creationId xmlns:a16="http://schemas.microsoft.com/office/drawing/2014/main" id="{DC022652-475B-5041-9922-517A69C2B904}"/>
              </a:ext>
            </a:extLst>
          </p:cNvPr>
          <p:cNvSpPr/>
          <p:nvPr/>
        </p:nvSpPr>
        <p:spPr bwMode="auto">
          <a:xfrm>
            <a:off x="2836547" y="5313081"/>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 name="Rounded Rectangle 24">
            <a:extLst>
              <a:ext uri="{FF2B5EF4-FFF2-40B4-BE49-F238E27FC236}">
                <a16:creationId xmlns:a16="http://schemas.microsoft.com/office/drawing/2014/main" id="{5E53D58E-71D0-454D-9627-E508BA2753C3}"/>
              </a:ext>
            </a:extLst>
          </p:cNvPr>
          <p:cNvSpPr/>
          <p:nvPr/>
        </p:nvSpPr>
        <p:spPr bwMode="auto">
          <a:xfrm>
            <a:off x="2731391" y="4400771"/>
            <a:ext cx="785039"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28" name="Picture 12" descr="Image result for github">
            <a:extLst>
              <a:ext uri="{FF2B5EF4-FFF2-40B4-BE49-F238E27FC236}">
                <a16:creationId xmlns:a16="http://schemas.microsoft.com/office/drawing/2014/main" id="{3867F632-4A6F-AC49-BD49-A56484991C7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2278672" y="1595051"/>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F0948261-898F-1C4C-9D23-4FA8DCB4072B}"/>
              </a:ext>
            </a:extLst>
          </p:cNvPr>
          <p:cNvGrpSpPr/>
          <p:nvPr/>
        </p:nvGrpSpPr>
        <p:grpSpPr>
          <a:xfrm>
            <a:off x="3814558" y="1442202"/>
            <a:ext cx="795496" cy="1023246"/>
            <a:chOff x="5998575" y="1287414"/>
            <a:chExt cx="950219" cy="1046086"/>
          </a:xfrm>
        </p:grpSpPr>
        <p:grpSp>
          <p:nvGrpSpPr>
            <p:cNvPr id="53" name="Group 52">
              <a:extLst>
                <a:ext uri="{FF2B5EF4-FFF2-40B4-BE49-F238E27FC236}">
                  <a16:creationId xmlns:a16="http://schemas.microsoft.com/office/drawing/2014/main" id="{4CF6BD59-7EBF-D342-B364-868C22AF28D3}"/>
                </a:ext>
              </a:extLst>
            </p:cNvPr>
            <p:cNvGrpSpPr/>
            <p:nvPr/>
          </p:nvGrpSpPr>
          <p:grpSpPr>
            <a:xfrm>
              <a:off x="6208884" y="1287414"/>
              <a:ext cx="739910" cy="979601"/>
              <a:chOff x="5076698" y="1362614"/>
              <a:chExt cx="554774" cy="750238"/>
            </a:xfrm>
          </p:grpSpPr>
          <p:pic>
            <p:nvPicPr>
              <p:cNvPr id="57" name="Picture 32" descr="Image result for clipart document">
                <a:extLst>
                  <a:ext uri="{FF2B5EF4-FFF2-40B4-BE49-F238E27FC236}">
                    <a16:creationId xmlns:a16="http://schemas.microsoft.com/office/drawing/2014/main" id="{066AF4C4-B587-EF4C-A7BF-B3733C7C7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58" name="Rounded Rectangle 57">
                <a:extLst>
                  <a:ext uri="{FF2B5EF4-FFF2-40B4-BE49-F238E27FC236}">
                    <a16:creationId xmlns:a16="http://schemas.microsoft.com/office/drawing/2014/main" id="{65D5D109-10DB-BE48-96D2-EFB35AEC5A34}"/>
                  </a:ext>
                </a:extLst>
              </p:cNvPr>
              <p:cNvSpPr/>
              <p:nvPr/>
            </p:nvSpPr>
            <p:spPr bwMode="auto">
              <a:xfrm>
                <a:off x="5137533" y="1645094"/>
                <a:ext cx="414968" cy="66101"/>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54" name="Group 53">
              <a:extLst>
                <a:ext uri="{FF2B5EF4-FFF2-40B4-BE49-F238E27FC236}">
                  <a16:creationId xmlns:a16="http://schemas.microsoft.com/office/drawing/2014/main" id="{F1E50011-764C-DD49-BD4C-CF09CCFC5BB1}"/>
                </a:ext>
              </a:extLst>
            </p:cNvPr>
            <p:cNvGrpSpPr/>
            <p:nvPr/>
          </p:nvGrpSpPr>
          <p:grpSpPr>
            <a:xfrm>
              <a:off x="5998575" y="1353899"/>
              <a:ext cx="739910" cy="979601"/>
              <a:chOff x="5076701" y="1362623"/>
              <a:chExt cx="554774" cy="750243"/>
            </a:xfrm>
          </p:grpSpPr>
          <p:pic>
            <p:nvPicPr>
              <p:cNvPr id="55" name="Picture 32" descr="Image result for clipart document">
                <a:extLst>
                  <a:ext uri="{FF2B5EF4-FFF2-40B4-BE49-F238E27FC236}">
                    <a16:creationId xmlns:a16="http://schemas.microsoft.com/office/drawing/2014/main" id="{71E8F185-267A-8C4D-A17D-AB77A0C413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le 55">
                <a:extLst>
                  <a:ext uri="{FF2B5EF4-FFF2-40B4-BE49-F238E27FC236}">
                    <a16:creationId xmlns:a16="http://schemas.microsoft.com/office/drawing/2014/main" id="{96A28DCB-4DE5-9C4C-9464-D54F5CB59253}"/>
                  </a:ext>
                </a:extLst>
              </p:cNvPr>
              <p:cNvSpPr/>
              <p:nvPr/>
            </p:nvSpPr>
            <p:spPr bwMode="auto">
              <a:xfrm>
                <a:off x="5137533" y="1548494"/>
                <a:ext cx="414968" cy="66101"/>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pic>
        <p:nvPicPr>
          <p:cNvPr id="64" name="Picture 12" descr="Image result for github">
            <a:extLst>
              <a:ext uri="{FF2B5EF4-FFF2-40B4-BE49-F238E27FC236}">
                <a16:creationId xmlns:a16="http://schemas.microsoft.com/office/drawing/2014/main" id="{C4C48A9F-234A-CE44-8FD8-85E1B7D249B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4831893" y="1552839"/>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a:extLst>
              <a:ext uri="{FF2B5EF4-FFF2-40B4-BE49-F238E27FC236}">
                <a16:creationId xmlns:a16="http://schemas.microsoft.com/office/drawing/2014/main" id="{3B08003B-4C27-A940-BF07-B32371421722}"/>
              </a:ext>
            </a:extLst>
          </p:cNvPr>
          <p:cNvGrpSpPr/>
          <p:nvPr/>
        </p:nvGrpSpPr>
        <p:grpSpPr>
          <a:xfrm>
            <a:off x="6438615" y="1393695"/>
            <a:ext cx="980441" cy="1071752"/>
            <a:chOff x="5998575" y="1237825"/>
            <a:chExt cx="1171136" cy="1095675"/>
          </a:xfrm>
        </p:grpSpPr>
        <p:grpSp>
          <p:nvGrpSpPr>
            <p:cNvPr id="68" name="Group 67">
              <a:extLst>
                <a:ext uri="{FF2B5EF4-FFF2-40B4-BE49-F238E27FC236}">
                  <a16:creationId xmlns:a16="http://schemas.microsoft.com/office/drawing/2014/main" id="{58384612-A55E-4A41-AA12-9112DDCF7546}"/>
                </a:ext>
              </a:extLst>
            </p:cNvPr>
            <p:cNvGrpSpPr/>
            <p:nvPr/>
          </p:nvGrpSpPr>
          <p:grpSpPr>
            <a:xfrm>
              <a:off x="6429801" y="1237825"/>
              <a:ext cx="739910" cy="979601"/>
              <a:chOff x="5076698" y="1362614"/>
              <a:chExt cx="554774" cy="750238"/>
            </a:xfrm>
          </p:grpSpPr>
          <p:pic>
            <p:nvPicPr>
              <p:cNvPr id="75" name="Picture 32" descr="Image result for clipart document">
                <a:extLst>
                  <a:ext uri="{FF2B5EF4-FFF2-40B4-BE49-F238E27FC236}">
                    <a16:creationId xmlns:a16="http://schemas.microsoft.com/office/drawing/2014/main" id="{7620F49A-1BD0-E34C-9866-CD5B02708B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a:extLst>
                  <a:ext uri="{FF2B5EF4-FFF2-40B4-BE49-F238E27FC236}">
                    <a16:creationId xmlns:a16="http://schemas.microsoft.com/office/drawing/2014/main" id="{6266C49D-16E7-3B46-8CFE-A9E5AB7142CB}"/>
                  </a:ext>
                </a:extLst>
              </p:cNvPr>
              <p:cNvSpPr/>
              <p:nvPr/>
            </p:nvSpPr>
            <p:spPr bwMode="auto">
              <a:xfrm>
                <a:off x="5137533" y="1738118"/>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69" name="Group 68">
              <a:extLst>
                <a:ext uri="{FF2B5EF4-FFF2-40B4-BE49-F238E27FC236}">
                  <a16:creationId xmlns:a16="http://schemas.microsoft.com/office/drawing/2014/main" id="{F076E6BE-0B3D-224C-A702-A069F93EB214}"/>
                </a:ext>
              </a:extLst>
            </p:cNvPr>
            <p:cNvGrpSpPr/>
            <p:nvPr/>
          </p:nvGrpSpPr>
          <p:grpSpPr>
            <a:xfrm>
              <a:off x="6208884" y="1287414"/>
              <a:ext cx="739910" cy="979601"/>
              <a:chOff x="5076698" y="1362614"/>
              <a:chExt cx="554774" cy="750238"/>
            </a:xfrm>
          </p:grpSpPr>
          <p:pic>
            <p:nvPicPr>
              <p:cNvPr id="73" name="Picture 32" descr="Image result for clipart document">
                <a:extLst>
                  <a:ext uri="{FF2B5EF4-FFF2-40B4-BE49-F238E27FC236}">
                    <a16:creationId xmlns:a16="http://schemas.microsoft.com/office/drawing/2014/main" id="{A292F750-8800-CF43-8505-45A2122802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a:extLst>
                  <a:ext uri="{FF2B5EF4-FFF2-40B4-BE49-F238E27FC236}">
                    <a16:creationId xmlns:a16="http://schemas.microsoft.com/office/drawing/2014/main" id="{56ABE417-6FF9-174C-A419-161ACDEE18FF}"/>
                  </a:ext>
                </a:extLst>
              </p:cNvPr>
              <p:cNvSpPr/>
              <p:nvPr/>
            </p:nvSpPr>
            <p:spPr bwMode="auto">
              <a:xfrm>
                <a:off x="5137533" y="1645094"/>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0" name="Group 69">
              <a:extLst>
                <a:ext uri="{FF2B5EF4-FFF2-40B4-BE49-F238E27FC236}">
                  <a16:creationId xmlns:a16="http://schemas.microsoft.com/office/drawing/2014/main" id="{AC53E2CF-E134-0E4F-923E-646855F8E7D9}"/>
                </a:ext>
              </a:extLst>
            </p:cNvPr>
            <p:cNvGrpSpPr/>
            <p:nvPr/>
          </p:nvGrpSpPr>
          <p:grpSpPr>
            <a:xfrm>
              <a:off x="5998575" y="1353899"/>
              <a:ext cx="739910" cy="979601"/>
              <a:chOff x="5076701" y="1362623"/>
              <a:chExt cx="554774" cy="750243"/>
            </a:xfrm>
          </p:grpSpPr>
          <p:pic>
            <p:nvPicPr>
              <p:cNvPr id="71" name="Picture 32" descr="Image result for clipart document">
                <a:extLst>
                  <a:ext uri="{FF2B5EF4-FFF2-40B4-BE49-F238E27FC236}">
                    <a16:creationId xmlns:a16="http://schemas.microsoft.com/office/drawing/2014/main" id="{615F4C73-53C4-F74B-830B-7C8096E29A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72" name="Rounded Rectangle 71">
                <a:extLst>
                  <a:ext uri="{FF2B5EF4-FFF2-40B4-BE49-F238E27FC236}">
                    <a16:creationId xmlns:a16="http://schemas.microsoft.com/office/drawing/2014/main" id="{FE465F1E-C361-BA4C-85CC-AF6124EB5A40}"/>
                  </a:ext>
                </a:extLst>
              </p:cNvPr>
              <p:cNvSpPr/>
              <p:nvPr/>
            </p:nvSpPr>
            <p:spPr bwMode="auto">
              <a:xfrm>
                <a:off x="5137533" y="1548494"/>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pic>
        <p:nvPicPr>
          <p:cNvPr id="80" name="Picture 12" descr="Image result for github">
            <a:extLst>
              <a:ext uri="{FF2B5EF4-FFF2-40B4-BE49-F238E27FC236}">
                <a16:creationId xmlns:a16="http://schemas.microsoft.com/office/drawing/2014/main" id="{B7949247-9855-584E-AC67-D7A49D248C2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7604001" y="1553093"/>
            <a:ext cx="544616" cy="664323"/>
          </a:xfrm>
          <a:prstGeom prst="rect">
            <a:avLst/>
          </a:prstGeom>
          <a:noFill/>
          <a:extLst>
            <a:ext uri="{909E8E84-426E-40DD-AFC4-6F175D3DCCD1}">
              <a14:hiddenFill xmlns:a14="http://schemas.microsoft.com/office/drawing/2010/main">
                <a:solidFill>
                  <a:srgbClr val="FFFFFF"/>
                </a:solidFill>
              </a14:hiddenFill>
            </a:ext>
          </a:extLst>
        </p:spPr>
      </p:pic>
      <p:sp>
        <p:nvSpPr>
          <p:cNvPr id="82" name="Rounded Rectangle 81">
            <a:extLst>
              <a:ext uri="{FF2B5EF4-FFF2-40B4-BE49-F238E27FC236}">
                <a16:creationId xmlns:a16="http://schemas.microsoft.com/office/drawing/2014/main" id="{69E7487F-925F-C149-8C7D-DCAD789D53CE}"/>
              </a:ext>
            </a:extLst>
          </p:cNvPr>
          <p:cNvSpPr/>
          <p:nvPr/>
        </p:nvSpPr>
        <p:spPr bwMode="auto">
          <a:xfrm>
            <a:off x="2836545" y="5484866"/>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3" name="Rounded Rectangle 82">
            <a:extLst>
              <a:ext uri="{FF2B5EF4-FFF2-40B4-BE49-F238E27FC236}">
                <a16:creationId xmlns:a16="http://schemas.microsoft.com/office/drawing/2014/main" id="{4B3E6954-0F02-5049-BCBF-32ED6EA0F021}"/>
              </a:ext>
            </a:extLst>
          </p:cNvPr>
          <p:cNvSpPr/>
          <p:nvPr/>
        </p:nvSpPr>
        <p:spPr bwMode="auto">
          <a:xfrm>
            <a:off x="2836547" y="5649189"/>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4" name="Rounded Rectangle 83">
            <a:extLst>
              <a:ext uri="{FF2B5EF4-FFF2-40B4-BE49-F238E27FC236}">
                <a16:creationId xmlns:a16="http://schemas.microsoft.com/office/drawing/2014/main" id="{AAE8ADB6-796C-7742-8178-8FA7EF5168DF}"/>
              </a:ext>
            </a:extLst>
          </p:cNvPr>
          <p:cNvSpPr/>
          <p:nvPr/>
        </p:nvSpPr>
        <p:spPr bwMode="auto">
          <a:xfrm>
            <a:off x="2836546" y="5813512"/>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86" name="Straight Arrow Connector 85">
            <a:extLst>
              <a:ext uri="{FF2B5EF4-FFF2-40B4-BE49-F238E27FC236}">
                <a16:creationId xmlns:a16="http://schemas.microsoft.com/office/drawing/2014/main" id="{BD7F39C0-C4F8-5747-AFD0-F2421DB238CF}"/>
              </a:ext>
            </a:extLst>
          </p:cNvPr>
          <p:cNvCxnSpPr>
            <a:cxnSpLocks/>
            <a:stCxn id="11" idx="2"/>
            <a:endCxn id="35" idx="0"/>
          </p:cNvCxnSpPr>
          <p:nvPr/>
        </p:nvCxnSpPr>
        <p:spPr bwMode="auto">
          <a:xfrm>
            <a:off x="1333161" y="2605819"/>
            <a:ext cx="1796531" cy="1735121"/>
          </a:xfrm>
          <a:prstGeom prst="straightConnector1">
            <a:avLst/>
          </a:prstGeom>
          <a:noFill/>
          <a:ln w="38100" cap="flat" cmpd="sng" algn="ctr">
            <a:solidFill>
              <a:schemeClr val="tx1"/>
            </a:solidFill>
            <a:prstDash val="solid"/>
            <a:round/>
            <a:headEnd type="none" w="med" len="med"/>
            <a:tailEnd type="triangle"/>
          </a:ln>
          <a:effectLst/>
        </p:spPr>
      </p:cxnSp>
      <p:cxnSp>
        <p:nvCxnSpPr>
          <p:cNvPr id="90" name="Straight Arrow Connector 89">
            <a:extLst>
              <a:ext uri="{FF2B5EF4-FFF2-40B4-BE49-F238E27FC236}">
                <a16:creationId xmlns:a16="http://schemas.microsoft.com/office/drawing/2014/main" id="{8689963C-51E4-1A45-83EE-004A7B5DEAD7}"/>
              </a:ext>
            </a:extLst>
          </p:cNvPr>
          <p:cNvCxnSpPr>
            <a:cxnSpLocks/>
            <a:stCxn id="71" idx="2"/>
            <a:endCxn id="35" idx="0"/>
          </p:cNvCxnSpPr>
          <p:nvPr/>
        </p:nvCxnSpPr>
        <p:spPr bwMode="auto">
          <a:xfrm flipH="1">
            <a:off x="3129692" y="2465447"/>
            <a:ext cx="3618639" cy="1875493"/>
          </a:xfrm>
          <a:prstGeom prst="straightConnector1">
            <a:avLst/>
          </a:prstGeom>
          <a:noFill/>
          <a:ln w="38100"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BCC9FB17-37D1-4943-A29F-74299B13F6B5}"/>
              </a:ext>
            </a:extLst>
          </p:cNvPr>
          <p:cNvSpPr txBox="1"/>
          <p:nvPr/>
        </p:nvSpPr>
        <p:spPr>
          <a:xfrm>
            <a:off x="301322" y="4871583"/>
            <a:ext cx="2427652" cy="496098"/>
          </a:xfrm>
          <a:prstGeom prst="rect">
            <a:avLst/>
          </a:prstGeom>
          <a:noFill/>
        </p:spPr>
        <p:txBody>
          <a:bodyPr wrap="none" rtlCol="0">
            <a:spAutoFit/>
          </a:bodyPr>
          <a:lstStyle/>
          <a:p>
            <a:r>
              <a:rPr lang="en-US" sz="3200" b="1" dirty="0">
                <a:latin typeface="Calibri" panose="020F0502020204030204" pitchFamily="34" charset="0"/>
              </a:rPr>
              <a:t>Regex corpus</a:t>
            </a:r>
          </a:p>
        </p:txBody>
      </p:sp>
      <p:sp>
        <p:nvSpPr>
          <p:cNvPr id="52" name="TextBox 51">
            <a:extLst>
              <a:ext uri="{FF2B5EF4-FFF2-40B4-BE49-F238E27FC236}">
                <a16:creationId xmlns:a16="http://schemas.microsoft.com/office/drawing/2014/main" id="{134390E1-24AD-864E-A608-FBB8B17CA677}"/>
              </a:ext>
            </a:extLst>
          </p:cNvPr>
          <p:cNvSpPr txBox="1"/>
          <p:nvPr/>
        </p:nvSpPr>
        <p:spPr>
          <a:xfrm>
            <a:off x="3621584" y="4468165"/>
            <a:ext cx="5259453" cy="2126416"/>
          </a:xfrm>
          <a:prstGeom prst="rect">
            <a:avLst/>
          </a:prstGeom>
          <a:noFill/>
        </p:spPr>
        <p:txBody>
          <a:bodyPr wrap="none" rtlCol="0">
            <a:spAutoFit/>
          </a:bodyPr>
          <a:lstStyle/>
          <a:p>
            <a:pPr>
              <a:lnSpc>
                <a:spcPct val="125000"/>
              </a:lnSpc>
            </a:pPr>
            <a:r>
              <a:rPr lang="en-US" sz="2400" b="1" dirty="0">
                <a:latin typeface="Calibri" panose="020F0502020204030204" pitchFamily="34" charset="0"/>
              </a:rPr>
              <a:t>Generalize </a:t>
            </a:r>
            <a:r>
              <a:rPr lang="en-US" sz="2400" b="1" dirty="0">
                <a:latin typeface="Calibri" panose="020F0502020204030204" pitchFamily="34" charset="0"/>
                <a:sym typeface="Wingdings" pitchFamily="2" charset="2"/>
              </a:rPr>
              <a:t> </a:t>
            </a:r>
            <a:r>
              <a:rPr lang="en-US" sz="2400" b="1" dirty="0">
                <a:latin typeface="Calibri" panose="020F0502020204030204" pitchFamily="34" charset="0"/>
              </a:rPr>
              <a:t>regex practices and needs</a:t>
            </a:r>
          </a:p>
          <a:p>
            <a:pPr marL="742950" lvl="1" indent="-285750">
              <a:lnSpc>
                <a:spcPct val="125000"/>
              </a:lnSpc>
              <a:buFont typeface="Arial" panose="020B0604020202020204" pitchFamily="34" charset="0"/>
              <a:buChar char="•"/>
            </a:pPr>
            <a:r>
              <a:rPr lang="en-US" sz="2400" dirty="0">
                <a:latin typeface="Calibri" panose="020F0502020204030204" pitchFamily="34" charset="0"/>
              </a:rPr>
              <a:t>Critical regex features</a:t>
            </a:r>
          </a:p>
          <a:p>
            <a:pPr marL="742950" lvl="1" indent="-285750">
              <a:lnSpc>
                <a:spcPct val="125000"/>
              </a:lnSpc>
              <a:buFont typeface="Arial" panose="020B0604020202020204" pitchFamily="34" charset="0"/>
              <a:buChar char="•"/>
            </a:pPr>
            <a:r>
              <a:rPr lang="en-US" sz="2400" dirty="0">
                <a:latin typeface="Calibri" panose="020F0502020204030204" pitchFamily="34" charset="0"/>
              </a:rPr>
              <a:t>Extent of security issues</a:t>
            </a:r>
          </a:p>
          <a:p>
            <a:pPr marL="742950" lvl="1" indent="-285750">
              <a:lnSpc>
                <a:spcPct val="125000"/>
              </a:lnSpc>
              <a:buFont typeface="Arial" panose="020B0604020202020204" pitchFamily="34" charset="0"/>
              <a:buChar char="•"/>
            </a:pPr>
            <a:r>
              <a:rPr lang="en-US" sz="2400" dirty="0">
                <a:latin typeface="Calibri" panose="020F0502020204030204" pitchFamily="34" charset="0"/>
              </a:rPr>
              <a:t>Copy-paste practices</a:t>
            </a:r>
          </a:p>
        </p:txBody>
      </p:sp>
      <p:sp>
        <p:nvSpPr>
          <p:cNvPr id="60" name="TextBox 59">
            <a:extLst>
              <a:ext uri="{FF2B5EF4-FFF2-40B4-BE49-F238E27FC236}">
                <a16:creationId xmlns:a16="http://schemas.microsoft.com/office/drawing/2014/main" id="{FEF2B50D-1424-9449-8643-1C4C19D7DE85}"/>
              </a:ext>
            </a:extLst>
          </p:cNvPr>
          <p:cNvSpPr txBox="1"/>
          <p:nvPr/>
        </p:nvSpPr>
        <p:spPr>
          <a:xfrm>
            <a:off x="7229959" y="5027589"/>
            <a:ext cx="962571" cy="319446"/>
          </a:xfrm>
          <a:prstGeom prst="rect">
            <a:avLst/>
          </a:prstGeom>
          <a:noFill/>
        </p:spPr>
        <p:txBody>
          <a:bodyPr wrap="none" rtlCol="0">
            <a:spAutoFit/>
          </a:bodyPr>
          <a:lstStyle/>
          <a:p>
            <a:r>
              <a:rPr lang="en-US" sz="1800" i="1" dirty="0">
                <a:latin typeface="Calibri" panose="020F0502020204030204" pitchFamily="34" charset="0"/>
              </a:rPr>
              <a:t>ISSTA’16</a:t>
            </a:r>
          </a:p>
        </p:txBody>
      </p:sp>
      <p:sp>
        <p:nvSpPr>
          <p:cNvPr id="61" name="Rectangle 60">
            <a:extLst>
              <a:ext uri="{FF2B5EF4-FFF2-40B4-BE49-F238E27FC236}">
                <a16:creationId xmlns:a16="http://schemas.microsoft.com/office/drawing/2014/main" id="{E8459BC8-2823-A743-9C49-B2E5B9A60C2E}"/>
              </a:ext>
            </a:extLst>
          </p:cNvPr>
          <p:cNvSpPr/>
          <p:nvPr/>
        </p:nvSpPr>
        <p:spPr>
          <a:xfrm>
            <a:off x="7431064" y="5612211"/>
            <a:ext cx="966996" cy="319446"/>
          </a:xfrm>
          <a:prstGeom prst="rect">
            <a:avLst/>
          </a:prstGeom>
        </p:spPr>
        <p:txBody>
          <a:bodyPr wrap="none">
            <a:spAutoFit/>
          </a:bodyPr>
          <a:lstStyle/>
          <a:p>
            <a:r>
              <a:rPr lang="en-US" sz="1800" i="1" dirty="0">
                <a:latin typeface="Calibri" panose="020F0502020204030204" pitchFamily="34" charset="0"/>
              </a:rPr>
              <a:t>FSE’18 a</a:t>
            </a:r>
          </a:p>
        </p:txBody>
      </p:sp>
      <p:sp>
        <p:nvSpPr>
          <p:cNvPr id="62" name="Rectangle 61">
            <a:extLst>
              <a:ext uri="{FF2B5EF4-FFF2-40B4-BE49-F238E27FC236}">
                <a16:creationId xmlns:a16="http://schemas.microsoft.com/office/drawing/2014/main" id="{66615BF6-56F1-E043-A0DA-8D8EC34E64FD}"/>
              </a:ext>
            </a:extLst>
          </p:cNvPr>
          <p:cNvSpPr/>
          <p:nvPr/>
        </p:nvSpPr>
        <p:spPr>
          <a:xfrm>
            <a:off x="7022535" y="6160932"/>
            <a:ext cx="795474" cy="319446"/>
          </a:xfrm>
          <a:prstGeom prst="rect">
            <a:avLst/>
          </a:prstGeom>
        </p:spPr>
        <p:txBody>
          <a:bodyPr wrap="none">
            <a:spAutoFit/>
          </a:bodyPr>
          <a:lstStyle/>
          <a:p>
            <a:r>
              <a:rPr lang="en-US" sz="1800" i="1" dirty="0">
                <a:latin typeface="Calibri" panose="020F0502020204030204" pitchFamily="34" charset="0"/>
              </a:rPr>
              <a:t>FSE’19</a:t>
            </a:r>
          </a:p>
        </p:txBody>
      </p:sp>
      <p:cxnSp>
        <p:nvCxnSpPr>
          <p:cNvPr id="87" name="Straight Arrow Connector 86">
            <a:extLst>
              <a:ext uri="{FF2B5EF4-FFF2-40B4-BE49-F238E27FC236}">
                <a16:creationId xmlns:a16="http://schemas.microsoft.com/office/drawing/2014/main" id="{BC4EE781-6E80-0744-8490-74256B601466}"/>
              </a:ext>
            </a:extLst>
          </p:cNvPr>
          <p:cNvCxnSpPr>
            <a:cxnSpLocks/>
            <a:stCxn id="55" idx="2"/>
            <a:endCxn id="35" idx="0"/>
          </p:cNvCxnSpPr>
          <p:nvPr/>
        </p:nvCxnSpPr>
        <p:spPr bwMode="auto">
          <a:xfrm flipH="1">
            <a:off x="3129692" y="2465448"/>
            <a:ext cx="994582" cy="1875492"/>
          </a:xfrm>
          <a:prstGeom prst="straightConnector1">
            <a:avLst/>
          </a:prstGeom>
          <a:no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2845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2">
                                            <p:txEl>
                                              <p:pRg st="2" end="2"/>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2">
                                            <p:txEl>
                                              <p:pRg st="3" end="3"/>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82" grpId="0" animBg="1"/>
      <p:bldP spid="83" grpId="0" animBg="1"/>
      <p:bldP spid="84" grpId="0" animBg="1"/>
      <p:bldP spid="3" grpId="0"/>
      <p:bldP spid="60" grpId="0"/>
      <p:bldP spid="61" grpId="0"/>
      <p:bldP spid="6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8" y="118428"/>
            <a:ext cx="8429530" cy="638175"/>
          </a:xfrm>
        </p:spPr>
        <p:txBody>
          <a:bodyPr/>
          <a:lstStyle/>
          <a:p>
            <a:r>
              <a:rPr lang="en-US" dirty="0"/>
              <a:t>Generalizing assumes sample is representative</a:t>
            </a:r>
            <a:endParaRPr lang="en-US" b="1" i="1" dirty="0"/>
          </a:p>
        </p:txBody>
      </p:sp>
      <p:sp>
        <p:nvSpPr>
          <p:cNvPr id="5" name="Oval 4">
            <a:extLst>
              <a:ext uri="{FF2B5EF4-FFF2-40B4-BE49-F238E27FC236}">
                <a16:creationId xmlns:a16="http://schemas.microsoft.com/office/drawing/2014/main" id="{60F06D5A-A35B-7C4A-B31B-B567D571F1A4}"/>
              </a:ext>
            </a:extLst>
          </p:cNvPr>
          <p:cNvSpPr/>
          <p:nvPr/>
        </p:nvSpPr>
        <p:spPr bwMode="auto">
          <a:xfrm>
            <a:off x="1596325" y="821636"/>
            <a:ext cx="6540285" cy="409132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3AA36822-4BB8-0047-ABEE-405470E60AC4}"/>
              </a:ext>
            </a:extLst>
          </p:cNvPr>
          <p:cNvSpPr txBox="1"/>
          <p:nvPr/>
        </p:nvSpPr>
        <p:spPr>
          <a:xfrm>
            <a:off x="2995920" y="1161382"/>
            <a:ext cx="3677673" cy="1212640"/>
          </a:xfrm>
          <a:prstGeom prst="rect">
            <a:avLst/>
          </a:prstGeom>
          <a:noFill/>
        </p:spPr>
        <p:txBody>
          <a:bodyPr wrap="none" rtlCol="0">
            <a:spAutoFit/>
          </a:bodyPr>
          <a:lstStyle/>
          <a:p>
            <a:pPr algn="ctr"/>
            <a:r>
              <a:rPr lang="en-US" sz="4000" b="1" dirty="0">
                <a:latin typeface="Calibri" panose="020F0502020204030204" pitchFamily="34" charset="0"/>
              </a:rPr>
              <a:t>Population</a:t>
            </a:r>
          </a:p>
          <a:p>
            <a:pPr algn="ctr"/>
            <a:r>
              <a:rPr lang="en-US" sz="4000" dirty="0">
                <a:latin typeface="Calibri" panose="020F0502020204030204" pitchFamily="34" charset="0"/>
              </a:rPr>
              <a:t>Relevant regexes</a:t>
            </a:r>
          </a:p>
        </p:txBody>
      </p:sp>
      <p:grpSp>
        <p:nvGrpSpPr>
          <p:cNvPr id="10" name="Full population of regexes">
            <a:extLst>
              <a:ext uri="{FF2B5EF4-FFF2-40B4-BE49-F238E27FC236}">
                <a16:creationId xmlns:a16="http://schemas.microsoft.com/office/drawing/2014/main" id="{71BEF0F6-432A-3F48-A92B-C953AC2B9068}"/>
              </a:ext>
            </a:extLst>
          </p:cNvPr>
          <p:cNvGrpSpPr/>
          <p:nvPr/>
        </p:nvGrpSpPr>
        <p:grpSpPr>
          <a:xfrm>
            <a:off x="1794822" y="2670827"/>
            <a:ext cx="6097654" cy="2101109"/>
            <a:chOff x="1794822" y="2670827"/>
            <a:chExt cx="6097654" cy="2101109"/>
          </a:xfrm>
        </p:grpSpPr>
        <p:grpSp>
          <p:nvGrpSpPr>
            <p:cNvPr id="29" name="Minor population of regexes">
              <a:extLst>
                <a:ext uri="{FF2B5EF4-FFF2-40B4-BE49-F238E27FC236}">
                  <a16:creationId xmlns:a16="http://schemas.microsoft.com/office/drawing/2014/main" id="{9C2C1BED-8044-3C4B-BCE4-757916847DEF}"/>
                </a:ext>
              </a:extLst>
            </p:cNvPr>
            <p:cNvGrpSpPr/>
            <p:nvPr/>
          </p:nvGrpSpPr>
          <p:grpSpPr>
            <a:xfrm>
              <a:off x="1794822" y="2670827"/>
              <a:ext cx="6097654" cy="2101109"/>
              <a:chOff x="1794822" y="2670827"/>
              <a:chExt cx="6097654" cy="2101109"/>
            </a:xfrm>
          </p:grpSpPr>
          <p:sp>
            <p:nvSpPr>
              <p:cNvPr id="27" name="Oval 26">
                <a:extLst>
                  <a:ext uri="{FF2B5EF4-FFF2-40B4-BE49-F238E27FC236}">
                    <a16:creationId xmlns:a16="http://schemas.microsoft.com/office/drawing/2014/main" id="{2D4BFC07-23F4-1646-BCE7-063BBB7380D8}"/>
                  </a:ext>
                </a:extLst>
              </p:cNvPr>
              <p:cNvSpPr/>
              <p:nvPr/>
            </p:nvSpPr>
            <p:spPr bwMode="auto">
              <a:xfrm>
                <a:off x="2508113" y="270188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Oval 58">
                <a:extLst>
                  <a:ext uri="{FF2B5EF4-FFF2-40B4-BE49-F238E27FC236}">
                    <a16:creationId xmlns:a16="http://schemas.microsoft.com/office/drawing/2014/main" id="{7ED9962A-5D79-224D-A9EA-14DE6BC5E7A6}"/>
                  </a:ext>
                </a:extLst>
              </p:cNvPr>
              <p:cNvSpPr/>
              <p:nvPr/>
            </p:nvSpPr>
            <p:spPr bwMode="auto">
              <a:xfrm>
                <a:off x="2181542" y="27540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Oval 59">
                <a:extLst>
                  <a:ext uri="{FF2B5EF4-FFF2-40B4-BE49-F238E27FC236}">
                    <a16:creationId xmlns:a16="http://schemas.microsoft.com/office/drawing/2014/main" id="{F844DC2B-94C9-624E-9A01-E96D9DD0FC7A}"/>
                  </a:ext>
                </a:extLst>
              </p:cNvPr>
              <p:cNvSpPr/>
              <p:nvPr/>
            </p:nvSpPr>
            <p:spPr bwMode="auto">
              <a:xfrm>
                <a:off x="2599997"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Oval 60">
                <a:extLst>
                  <a:ext uri="{FF2B5EF4-FFF2-40B4-BE49-F238E27FC236}">
                    <a16:creationId xmlns:a16="http://schemas.microsoft.com/office/drawing/2014/main" id="{4D47772F-6B2B-D84E-BE7A-36E6FC0F6070}"/>
                  </a:ext>
                </a:extLst>
              </p:cNvPr>
              <p:cNvSpPr/>
              <p:nvPr/>
            </p:nvSpPr>
            <p:spPr bwMode="auto">
              <a:xfrm>
                <a:off x="2326466"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Oval 62">
                <a:extLst>
                  <a:ext uri="{FF2B5EF4-FFF2-40B4-BE49-F238E27FC236}">
                    <a16:creationId xmlns:a16="http://schemas.microsoft.com/office/drawing/2014/main" id="{DC49B836-1B4D-D24E-8B71-F66C3F595F02}"/>
                  </a:ext>
                </a:extLst>
              </p:cNvPr>
              <p:cNvSpPr/>
              <p:nvPr/>
            </p:nvSpPr>
            <p:spPr bwMode="auto">
              <a:xfrm>
                <a:off x="3482480" y="30711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5" name="Oval 64">
                <a:extLst>
                  <a:ext uri="{FF2B5EF4-FFF2-40B4-BE49-F238E27FC236}">
                    <a16:creationId xmlns:a16="http://schemas.microsoft.com/office/drawing/2014/main" id="{8FD0397B-401E-BF42-9221-0AF44D79C946}"/>
                  </a:ext>
                </a:extLst>
              </p:cNvPr>
              <p:cNvSpPr/>
              <p:nvPr/>
            </p:nvSpPr>
            <p:spPr bwMode="auto">
              <a:xfrm>
                <a:off x="3156940" y="38335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7" name="Oval 66">
                <a:extLst>
                  <a:ext uri="{FF2B5EF4-FFF2-40B4-BE49-F238E27FC236}">
                    <a16:creationId xmlns:a16="http://schemas.microsoft.com/office/drawing/2014/main" id="{3A2D768F-BA30-2041-9F6C-83C2814AD443}"/>
                  </a:ext>
                </a:extLst>
              </p:cNvPr>
              <p:cNvSpPr/>
              <p:nvPr/>
            </p:nvSpPr>
            <p:spPr bwMode="auto">
              <a:xfrm>
                <a:off x="3622484" y="435126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7" name="Oval 76">
                <a:extLst>
                  <a:ext uri="{FF2B5EF4-FFF2-40B4-BE49-F238E27FC236}">
                    <a16:creationId xmlns:a16="http://schemas.microsoft.com/office/drawing/2014/main" id="{69761ED3-023D-4B4A-ADBD-499984EA556D}"/>
                  </a:ext>
                </a:extLst>
              </p:cNvPr>
              <p:cNvSpPr/>
              <p:nvPr/>
            </p:nvSpPr>
            <p:spPr bwMode="auto">
              <a:xfrm>
                <a:off x="4383742" y="339370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8" name="Oval 77">
                <a:extLst>
                  <a:ext uri="{FF2B5EF4-FFF2-40B4-BE49-F238E27FC236}">
                    <a16:creationId xmlns:a16="http://schemas.microsoft.com/office/drawing/2014/main" id="{B3EBDAB4-7851-7C42-B188-47C8461D9794}"/>
                  </a:ext>
                </a:extLst>
              </p:cNvPr>
              <p:cNvSpPr/>
              <p:nvPr/>
            </p:nvSpPr>
            <p:spPr bwMode="auto">
              <a:xfrm>
                <a:off x="4761791" y="349498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9" name="Oval 78">
                <a:extLst>
                  <a:ext uri="{FF2B5EF4-FFF2-40B4-BE49-F238E27FC236}">
                    <a16:creationId xmlns:a16="http://schemas.microsoft.com/office/drawing/2014/main" id="{3FF2EA48-1767-D04B-B060-7EB12B69F5C9}"/>
                  </a:ext>
                </a:extLst>
              </p:cNvPr>
              <p:cNvSpPr/>
              <p:nvPr/>
            </p:nvSpPr>
            <p:spPr bwMode="auto">
              <a:xfrm>
                <a:off x="3715474" y="337777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1" name="Oval 80">
                <a:extLst>
                  <a:ext uri="{FF2B5EF4-FFF2-40B4-BE49-F238E27FC236}">
                    <a16:creationId xmlns:a16="http://schemas.microsoft.com/office/drawing/2014/main" id="{E8F94A6C-0E8D-614A-B1A4-116ADE8CEF37}"/>
                  </a:ext>
                </a:extLst>
              </p:cNvPr>
              <p:cNvSpPr/>
              <p:nvPr/>
            </p:nvSpPr>
            <p:spPr bwMode="auto">
              <a:xfrm>
                <a:off x="4398923"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5" name="Oval 84">
                <a:extLst>
                  <a:ext uri="{FF2B5EF4-FFF2-40B4-BE49-F238E27FC236}">
                    <a16:creationId xmlns:a16="http://schemas.microsoft.com/office/drawing/2014/main" id="{581439AB-2E28-4F4A-8E09-48C11B749F0C}"/>
                  </a:ext>
                </a:extLst>
              </p:cNvPr>
              <p:cNvSpPr/>
              <p:nvPr/>
            </p:nvSpPr>
            <p:spPr bwMode="auto">
              <a:xfrm>
                <a:off x="4132021" y="315718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8" name="Oval 87">
                <a:extLst>
                  <a:ext uri="{FF2B5EF4-FFF2-40B4-BE49-F238E27FC236}">
                    <a16:creationId xmlns:a16="http://schemas.microsoft.com/office/drawing/2014/main" id="{2D00BECB-6E2F-A443-A680-1BF4D0203B3A}"/>
                  </a:ext>
                </a:extLst>
              </p:cNvPr>
              <p:cNvSpPr/>
              <p:nvPr/>
            </p:nvSpPr>
            <p:spPr bwMode="auto">
              <a:xfrm>
                <a:off x="5621120" y="353668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9" name="Oval 88">
                <a:extLst>
                  <a:ext uri="{FF2B5EF4-FFF2-40B4-BE49-F238E27FC236}">
                    <a16:creationId xmlns:a16="http://schemas.microsoft.com/office/drawing/2014/main" id="{DA6F7BAB-A6AE-8A44-8688-32C7D0C93A04}"/>
                  </a:ext>
                </a:extLst>
              </p:cNvPr>
              <p:cNvSpPr/>
              <p:nvPr/>
            </p:nvSpPr>
            <p:spPr bwMode="auto">
              <a:xfrm>
                <a:off x="6212802" y="401881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1" name="Oval 90">
                <a:extLst>
                  <a:ext uri="{FF2B5EF4-FFF2-40B4-BE49-F238E27FC236}">
                    <a16:creationId xmlns:a16="http://schemas.microsoft.com/office/drawing/2014/main" id="{34E45B17-CA87-4340-A52F-E743E5E263D8}"/>
                  </a:ext>
                </a:extLst>
              </p:cNvPr>
              <p:cNvSpPr/>
              <p:nvPr/>
            </p:nvSpPr>
            <p:spPr bwMode="auto">
              <a:xfrm>
                <a:off x="5010964" y="416211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2" name="Oval 91">
                <a:extLst>
                  <a:ext uri="{FF2B5EF4-FFF2-40B4-BE49-F238E27FC236}">
                    <a16:creationId xmlns:a16="http://schemas.microsoft.com/office/drawing/2014/main" id="{62BD511B-1AE7-1D45-91EB-F63EBB4BC566}"/>
                  </a:ext>
                </a:extLst>
              </p:cNvPr>
              <p:cNvSpPr/>
              <p:nvPr/>
            </p:nvSpPr>
            <p:spPr bwMode="auto">
              <a:xfrm>
                <a:off x="1794822" y="290085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Oval 92">
                <a:extLst>
                  <a:ext uri="{FF2B5EF4-FFF2-40B4-BE49-F238E27FC236}">
                    <a16:creationId xmlns:a16="http://schemas.microsoft.com/office/drawing/2014/main" id="{02CD7384-CFB6-E645-87F7-AE25D5C8E25E}"/>
                  </a:ext>
                </a:extLst>
              </p:cNvPr>
              <p:cNvSpPr/>
              <p:nvPr/>
            </p:nvSpPr>
            <p:spPr bwMode="auto">
              <a:xfrm>
                <a:off x="7236645" y="267082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4" name="Oval 93">
                <a:extLst>
                  <a:ext uri="{FF2B5EF4-FFF2-40B4-BE49-F238E27FC236}">
                    <a16:creationId xmlns:a16="http://schemas.microsoft.com/office/drawing/2014/main" id="{2276FF97-7325-DC47-8A8F-2A2CCF1CB16D}"/>
                  </a:ext>
                </a:extLst>
              </p:cNvPr>
              <p:cNvSpPr/>
              <p:nvPr/>
            </p:nvSpPr>
            <p:spPr bwMode="auto">
              <a:xfrm>
                <a:off x="4964649" y="377702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5" name="Oval 94">
                <a:extLst>
                  <a:ext uri="{FF2B5EF4-FFF2-40B4-BE49-F238E27FC236}">
                    <a16:creationId xmlns:a16="http://schemas.microsoft.com/office/drawing/2014/main" id="{11EFA78D-7A54-DB4F-AE9A-38C3B71397E5}"/>
                  </a:ext>
                </a:extLst>
              </p:cNvPr>
              <p:cNvSpPr/>
              <p:nvPr/>
            </p:nvSpPr>
            <p:spPr bwMode="auto">
              <a:xfrm>
                <a:off x="6723371" y="337682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6" name="Oval 95">
                <a:extLst>
                  <a:ext uri="{FF2B5EF4-FFF2-40B4-BE49-F238E27FC236}">
                    <a16:creationId xmlns:a16="http://schemas.microsoft.com/office/drawing/2014/main" id="{188F3255-90DC-5B4B-BE56-9424ADBA59EA}"/>
                  </a:ext>
                </a:extLst>
              </p:cNvPr>
              <p:cNvSpPr/>
              <p:nvPr/>
            </p:nvSpPr>
            <p:spPr bwMode="auto">
              <a:xfrm>
                <a:off x="4716254" y="399244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7" name="Oval 96">
                <a:extLst>
                  <a:ext uri="{FF2B5EF4-FFF2-40B4-BE49-F238E27FC236}">
                    <a16:creationId xmlns:a16="http://schemas.microsoft.com/office/drawing/2014/main" id="{7546C640-37D3-1743-A0A0-CD666F74DD3A}"/>
                  </a:ext>
                </a:extLst>
              </p:cNvPr>
              <p:cNvSpPr/>
              <p:nvPr/>
            </p:nvSpPr>
            <p:spPr bwMode="auto">
              <a:xfrm>
                <a:off x="5805874" y="430577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8" name="Oval 97">
                <a:extLst>
                  <a:ext uri="{FF2B5EF4-FFF2-40B4-BE49-F238E27FC236}">
                    <a16:creationId xmlns:a16="http://schemas.microsoft.com/office/drawing/2014/main" id="{E3C28436-7ECA-9848-8CFD-ED9695340640}"/>
                  </a:ext>
                </a:extLst>
              </p:cNvPr>
              <p:cNvSpPr/>
              <p:nvPr/>
            </p:nvSpPr>
            <p:spPr bwMode="auto">
              <a:xfrm>
                <a:off x="4009889" y="374206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9" name="Oval 98">
                <a:extLst>
                  <a:ext uri="{FF2B5EF4-FFF2-40B4-BE49-F238E27FC236}">
                    <a16:creationId xmlns:a16="http://schemas.microsoft.com/office/drawing/2014/main" id="{D4A80CCC-C3AB-D74E-B3EB-CCE3BA4A80D5}"/>
                  </a:ext>
                </a:extLst>
              </p:cNvPr>
              <p:cNvSpPr/>
              <p:nvPr/>
            </p:nvSpPr>
            <p:spPr bwMode="auto">
              <a:xfrm>
                <a:off x="2893033" y="349936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0" name="Oval 99">
                <a:extLst>
                  <a:ext uri="{FF2B5EF4-FFF2-40B4-BE49-F238E27FC236}">
                    <a16:creationId xmlns:a16="http://schemas.microsoft.com/office/drawing/2014/main" id="{3D9615FF-2B6C-FF4D-B4F8-D58EC71A252E}"/>
                  </a:ext>
                </a:extLst>
              </p:cNvPr>
              <p:cNvSpPr/>
              <p:nvPr/>
            </p:nvSpPr>
            <p:spPr bwMode="auto">
              <a:xfrm>
                <a:off x="2772407"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1" name="Oval 100">
                <a:extLst>
                  <a:ext uri="{FF2B5EF4-FFF2-40B4-BE49-F238E27FC236}">
                    <a16:creationId xmlns:a16="http://schemas.microsoft.com/office/drawing/2014/main" id="{C56AD831-B8DF-E84A-98AB-B75F4A926DF7}"/>
                  </a:ext>
                </a:extLst>
              </p:cNvPr>
              <p:cNvSpPr/>
              <p:nvPr/>
            </p:nvSpPr>
            <p:spPr bwMode="auto">
              <a:xfrm>
                <a:off x="3345009" y="343399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2" name="Oval 101">
                <a:extLst>
                  <a:ext uri="{FF2B5EF4-FFF2-40B4-BE49-F238E27FC236}">
                    <a16:creationId xmlns:a16="http://schemas.microsoft.com/office/drawing/2014/main" id="{27EB1DBA-9AB3-6041-B6C1-4766424AF9F2}"/>
                  </a:ext>
                </a:extLst>
              </p:cNvPr>
              <p:cNvSpPr/>
              <p:nvPr/>
            </p:nvSpPr>
            <p:spPr bwMode="auto">
              <a:xfrm>
                <a:off x="3228356" y="417099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3" name="Oval 102">
                <a:extLst>
                  <a:ext uri="{FF2B5EF4-FFF2-40B4-BE49-F238E27FC236}">
                    <a16:creationId xmlns:a16="http://schemas.microsoft.com/office/drawing/2014/main" id="{67495607-E40F-874D-8A95-640AB9DA821F}"/>
                  </a:ext>
                </a:extLst>
              </p:cNvPr>
              <p:cNvSpPr/>
              <p:nvPr/>
            </p:nvSpPr>
            <p:spPr bwMode="auto">
              <a:xfrm>
                <a:off x="3606403" y="40013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4" name="Oval 103">
                <a:extLst>
                  <a:ext uri="{FF2B5EF4-FFF2-40B4-BE49-F238E27FC236}">
                    <a16:creationId xmlns:a16="http://schemas.microsoft.com/office/drawing/2014/main" id="{FC20F1E4-9164-F645-A3EF-063473E48182}"/>
                  </a:ext>
                </a:extLst>
              </p:cNvPr>
              <p:cNvSpPr/>
              <p:nvPr/>
            </p:nvSpPr>
            <p:spPr bwMode="auto">
              <a:xfrm>
                <a:off x="3591951" y="365603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5" name="Oval 104">
                <a:extLst>
                  <a:ext uri="{FF2B5EF4-FFF2-40B4-BE49-F238E27FC236}">
                    <a16:creationId xmlns:a16="http://schemas.microsoft.com/office/drawing/2014/main" id="{F967EEDD-56CF-554A-A4A0-83471CD1433C}"/>
                  </a:ext>
                </a:extLst>
              </p:cNvPr>
              <p:cNvSpPr/>
              <p:nvPr/>
            </p:nvSpPr>
            <p:spPr bwMode="auto">
              <a:xfrm>
                <a:off x="4101886" y="422897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Oval 105">
                <a:extLst>
                  <a:ext uri="{FF2B5EF4-FFF2-40B4-BE49-F238E27FC236}">
                    <a16:creationId xmlns:a16="http://schemas.microsoft.com/office/drawing/2014/main" id="{865AE1F4-1AA3-3C49-A9E5-D5DA5CC197DD}"/>
                  </a:ext>
                </a:extLst>
              </p:cNvPr>
              <p:cNvSpPr/>
              <p:nvPr/>
            </p:nvSpPr>
            <p:spPr bwMode="auto">
              <a:xfrm flipH="1">
                <a:off x="2109047" y="37742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7" name="Oval 106">
                <a:extLst>
                  <a:ext uri="{FF2B5EF4-FFF2-40B4-BE49-F238E27FC236}">
                    <a16:creationId xmlns:a16="http://schemas.microsoft.com/office/drawing/2014/main" id="{1C5A7C5D-28CA-934B-9793-7970F0E436C4}"/>
                  </a:ext>
                </a:extLst>
              </p:cNvPr>
              <p:cNvSpPr/>
              <p:nvPr/>
            </p:nvSpPr>
            <p:spPr bwMode="auto">
              <a:xfrm flipH="1">
                <a:off x="4549087" y="291669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8" name="Oval 107">
                <a:extLst>
                  <a:ext uri="{FF2B5EF4-FFF2-40B4-BE49-F238E27FC236}">
                    <a16:creationId xmlns:a16="http://schemas.microsoft.com/office/drawing/2014/main" id="{37CD0897-D2FD-D346-B126-66A6A2E40112}"/>
                  </a:ext>
                </a:extLst>
              </p:cNvPr>
              <p:cNvSpPr/>
              <p:nvPr/>
            </p:nvSpPr>
            <p:spPr bwMode="auto">
              <a:xfrm flipH="1">
                <a:off x="4967542" y="321116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9" name="Oval 108">
                <a:extLst>
                  <a:ext uri="{FF2B5EF4-FFF2-40B4-BE49-F238E27FC236}">
                    <a16:creationId xmlns:a16="http://schemas.microsoft.com/office/drawing/2014/main" id="{0FC0C0A0-4173-9D44-9B05-5C88A19492A2}"/>
                  </a:ext>
                </a:extLst>
              </p:cNvPr>
              <p:cNvSpPr/>
              <p:nvPr/>
            </p:nvSpPr>
            <p:spPr bwMode="auto">
              <a:xfrm flipH="1">
                <a:off x="1811088" y="336087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0" name="Oval 109">
                <a:extLst>
                  <a:ext uri="{FF2B5EF4-FFF2-40B4-BE49-F238E27FC236}">
                    <a16:creationId xmlns:a16="http://schemas.microsoft.com/office/drawing/2014/main" id="{E395BFB3-9CBE-1D43-BF4B-370376FD00E4}"/>
                  </a:ext>
                </a:extLst>
              </p:cNvPr>
              <p:cNvSpPr/>
              <p:nvPr/>
            </p:nvSpPr>
            <p:spPr bwMode="auto">
              <a:xfrm flipH="1">
                <a:off x="7706496" y="311486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1" name="Oval 110">
                <a:extLst>
                  <a:ext uri="{FF2B5EF4-FFF2-40B4-BE49-F238E27FC236}">
                    <a16:creationId xmlns:a16="http://schemas.microsoft.com/office/drawing/2014/main" id="{728218D5-F64A-4F4B-A6C8-79800C1EB848}"/>
                  </a:ext>
                </a:extLst>
              </p:cNvPr>
              <p:cNvSpPr/>
              <p:nvPr/>
            </p:nvSpPr>
            <p:spPr bwMode="auto">
              <a:xfrm flipH="1">
                <a:off x="7189692" y="349498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2" name="Oval 111">
                <a:extLst>
                  <a:ext uri="{FF2B5EF4-FFF2-40B4-BE49-F238E27FC236}">
                    <a16:creationId xmlns:a16="http://schemas.microsoft.com/office/drawing/2014/main" id="{0704B29E-D484-094B-A40D-E36129CBA297}"/>
                  </a:ext>
                </a:extLst>
              </p:cNvPr>
              <p:cNvSpPr/>
              <p:nvPr/>
            </p:nvSpPr>
            <p:spPr bwMode="auto">
              <a:xfrm flipH="1">
                <a:off x="5758379" y="322673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3" name="Oval 112">
                <a:extLst>
                  <a:ext uri="{FF2B5EF4-FFF2-40B4-BE49-F238E27FC236}">
                    <a16:creationId xmlns:a16="http://schemas.microsoft.com/office/drawing/2014/main" id="{7577D565-54E8-D747-973E-1A428E9D6153}"/>
                  </a:ext>
                </a:extLst>
              </p:cNvPr>
              <p:cNvSpPr/>
              <p:nvPr/>
            </p:nvSpPr>
            <p:spPr bwMode="auto">
              <a:xfrm flipH="1">
                <a:off x="6971105" y="373582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4" name="Oval 113">
                <a:extLst>
                  <a:ext uri="{FF2B5EF4-FFF2-40B4-BE49-F238E27FC236}">
                    <a16:creationId xmlns:a16="http://schemas.microsoft.com/office/drawing/2014/main" id="{6E62B351-FE2C-6A40-AF96-87580DBEE04E}"/>
                  </a:ext>
                </a:extLst>
              </p:cNvPr>
              <p:cNvSpPr/>
              <p:nvPr/>
            </p:nvSpPr>
            <p:spPr bwMode="auto">
              <a:xfrm flipH="1">
                <a:off x="5741477" y="403872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5" name="Oval 114">
                <a:extLst>
                  <a:ext uri="{FF2B5EF4-FFF2-40B4-BE49-F238E27FC236}">
                    <a16:creationId xmlns:a16="http://schemas.microsoft.com/office/drawing/2014/main" id="{84E0825B-B571-1741-A5F2-7516E7680780}"/>
                  </a:ext>
                </a:extLst>
              </p:cNvPr>
              <p:cNvSpPr/>
              <p:nvPr/>
            </p:nvSpPr>
            <p:spPr bwMode="auto">
              <a:xfrm flipH="1">
                <a:off x="7460508" y="334255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6" name="Oval 115">
                <a:extLst>
                  <a:ext uri="{FF2B5EF4-FFF2-40B4-BE49-F238E27FC236}">
                    <a16:creationId xmlns:a16="http://schemas.microsoft.com/office/drawing/2014/main" id="{1A07D879-C51F-374A-B702-80E83B75EDAC}"/>
                  </a:ext>
                </a:extLst>
              </p:cNvPr>
              <p:cNvSpPr/>
              <p:nvPr/>
            </p:nvSpPr>
            <p:spPr bwMode="auto">
              <a:xfrm flipH="1">
                <a:off x="7548254" y="270834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7" name="Oval 116">
                <a:extLst>
                  <a:ext uri="{FF2B5EF4-FFF2-40B4-BE49-F238E27FC236}">
                    <a16:creationId xmlns:a16="http://schemas.microsoft.com/office/drawing/2014/main" id="{8AC4A055-5CC2-C846-B4AF-904BB9403DE5}"/>
                  </a:ext>
                </a:extLst>
              </p:cNvPr>
              <p:cNvSpPr/>
              <p:nvPr/>
            </p:nvSpPr>
            <p:spPr bwMode="auto">
              <a:xfrm flipH="1">
                <a:off x="4805437" y="458905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8" name="Oval 117">
                <a:extLst>
                  <a:ext uri="{FF2B5EF4-FFF2-40B4-BE49-F238E27FC236}">
                    <a16:creationId xmlns:a16="http://schemas.microsoft.com/office/drawing/2014/main" id="{C3EFF8CF-0773-E149-95A4-591FB916D09E}"/>
                  </a:ext>
                </a:extLst>
              </p:cNvPr>
              <p:cNvSpPr/>
              <p:nvPr/>
            </p:nvSpPr>
            <p:spPr bwMode="auto">
              <a:xfrm flipH="1">
                <a:off x="4661089" y="429500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9" name="Oval 118">
                <a:extLst>
                  <a:ext uri="{FF2B5EF4-FFF2-40B4-BE49-F238E27FC236}">
                    <a16:creationId xmlns:a16="http://schemas.microsoft.com/office/drawing/2014/main" id="{E0136635-5474-9842-85AE-EB7747F6B85E}"/>
                  </a:ext>
                </a:extLst>
              </p:cNvPr>
              <p:cNvSpPr/>
              <p:nvPr/>
            </p:nvSpPr>
            <p:spPr bwMode="auto">
              <a:xfrm flipH="1">
                <a:off x="5320467" y="4130163"/>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0" name="Oval 119">
                <a:extLst>
                  <a:ext uri="{FF2B5EF4-FFF2-40B4-BE49-F238E27FC236}">
                    <a16:creationId xmlns:a16="http://schemas.microsoft.com/office/drawing/2014/main" id="{74F319B3-095A-2D40-9AF9-C9353CDB33AC}"/>
                  </a:ext>
                </a:extLst>
              </p:cNvPr>
              <p:cNvSpPr/>
              <p:nvPr/>
            </p:nvSpPr>
            <p:spPr bwMode="auto">
              <a:xfrm flipH="1">
                <a:off x="6884608"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1" name="Oval 120">
                <a:extLst>
                  <a:ext uri="{FF2B5EF4-FFF2-40B4-BE49-F238E27FC236}">
                    <a16:creationId xmlns:a16="http://schemas.microsoft.com/office/drawing/2014/main" id="{7C1E8BA6-8A4C-1A44-9391-18FFBB7A63B2}"/>
                  </a:ext>
                </a:extLst>
              </p:cNvPr>
              <p:cNvSpPr/>
              <p:nvPr/>
            </p:nvSpPr>
            <p:spPr bwMode="auto">
              <a:xfrm flipH="1">
                <a:off x="6468412" y="42774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2" name="Oval 121">
                <a:extLst>
                  <a:ext uri="{FF2B5EF4-FFF2-40B4-BE49-F238E27FC236}">
                    <a16:creationId xmlns:a16="http://schemas.microsoft.com/office/drawing/2014/main" id="{A70EE46D-CB53-A045-8A13-267E23C2C9B3}"/>
                  </a:ext>
                </a:extLst>
              </p:cNvPr>
              <p:cNvSpPr/>
              <p:nvPr/>
            </p:nvSpPr>
            <p:spPr bwMode="auto">
              <a:xfrm flipH="1">
                <a:off x="6500404" y="36610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3" name="Oval 122">
                <a:extLst>
                  <a:ext uri="{FF2B5EF4-FFF2-40B4-BE49-F238E27FC236}">
                    <a16:creationId xmlns:a16="http://schemas.microsoft.com/office/drawing/2014/main" id="{B5290134-2E89-CD46-822E-BFADC079B595}"/>
                  </a:ext>
                </a:extLst>
              </p:cNvPr>
              <p:cNvSpPr/>
              <p:nvPr/>
            </p:nvSpPr>
            <p:spPr bwMode="auto">
              <a:xfrm flipH="1">
                <a:off x="5282379" y="369367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4" name="Oval 123">
                <a:extLst>
                  <a:ext uri="{FF2B5EF4-FFF2-40B4-BE49-F238E27FC236}">
                    <a16:creationId xmlns:a16="http://schemas.microsoft.com/office/drawing/2014/main" id="{546B1729-5FAF-2642-85C8-52C1AB57A118}"/>
                  </a:ext>
                </a:extLst>
              </p:cNvPr>
              <p:cNvSpPr/>
              <p:nvPr/>
            </p:nvSpPr>
            <p:spPr bwMode="auto">
              <a:xfrm flipH="1">
                <a:off x="6623123" y="3990131"/>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5" name="Oval 124">
                <a:extLst>
                  <a:ext uri="{FF2B5EF4-FFF2-40B4-BE49-F238E27FC236}">
                    <a16:creationId xmlns:a16="http://schemas.microsoft.com/office/drawing/2014/main" id="{9F334F48-3F54-8041-A36C-08391A8FA715}"/>
                  </a:ext>
                </a:extLst>
              </p:cNvPr>
              <p:cNvSpPr/>
              <p:nvPr/>
            </p:nvSpPr>
            <p:spPr bwMode="auto">
              <a:xfrm flipH="1">
                <a:off x="7244479" y="383891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6" name="Oval 125">
                <a:extLst>
                  <a:ext uri="{FF2B5EF4-FFF2-40B4-BE49-F238E27FC236}">
                    <a16:creationId xmlns:a16="http://schemas.microsoft.com/office/drawing/2014/main" id="{60EA673B-A46F-3147-9996-7596A9967D86}"/>
                  </a:ext>
                </a:extLst>
              </p:cNvPr>
              <p:cNvSpPr/>
              <p:nvPr/>
            </p:nvSpPr>
            <p:spPr bwMode="auto">
              <a:xfrm flipH="1">
                <a:off x="5166771" y="448365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7" name="Oval 126">
                <a:extLst>
                  <a:ext uri="{FF2B5EF4-FFF2-40B4-BE49-F238E27FC236}">
                    <a16:creationId xmlns:a16="http://schemas.microsoft.com/office/drawing/2014/main" id="{0D463F23-FA45-1D4A-AA90-9B88D391490A}"/>
                  </a:ext>
                </a:extLst>
              </p:cNvPr>
              <p:cNvSpPr/>
              <p:nvPr/>
            </p:nvSpPr>
            <p:spPr bwMode="auto">
              <a:xfrm flipH="1">
                <a:off x="6166736" y="445482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8" name="Oval 127">
                <a:extLst>
                  <a:ext uri="{FF2B5EF4-FFF2-40B4-BE49-F238E27FC236}">
                    <a16:creationId xmlns:a16="http://schemas.microsoft.com/office/drawing/2014/main" id="{0F960272-0819-1949-A6E5-9383C8BFA2E1}"/>
                  </a:ext>
                </a:extLst>
              </p:cNvPr>
              <p:cNvSpPr/>
              <p:nvPr/>
            </p:nvSpPr>
            <p:spPr bwMode="auto">
              <a:xfrm flipH="1">
                <a:off x="4130767" y="350121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9" name="Oval 128">
                <a:extLst>
                  <a:ext uri="{FF2B5EF4-FFF2-40B4-BE49-F238E27FC236}">
                    <a16:creationId xmlns:a16="http://schemas.microsoft.com/office/drawing/2014/main" id="{BEB8B50F-7A3E-FE4B-9E94-EB1BA11D6C27}"/>
                  </a:ext>
                </a:extLst>
              </p:cNvPr>
              <p:cNvSpPr/>
              <p:nvPr/>
            </p:nvSpPr>
            <p:spPr bwMode="auto">
              <a:xfrm flipH="1">
                <a:off x="6314424" y="312412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0" name="Oval 129">
                <a:extLst>
                  <a:ext uri="{FF2B5EF4-FFF2-40B4-BE49-F238E27FC236}">
                    <a16:creationId xmlns:a16="http://schemas.microsoft.com/office/drawing/2014/main" id="{D2C161F3-DDE4-F742-91B4-97165783ABD8}"/>
                  </a:ext>
                </a:extLst>
              </p:cNvPr>
              <p:cNvSpPr/>
              <p:nvPr/>
            </p:nvSpPr>
            <p:spPr bwMode="auto">
              <a:xfrm flipH="1">
                <a:off x="6186557" y="361217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1" name="Oval 130">
                <a:extLst>
                  <a:ext uri="{FF2B5EF4-FFF2-40B4-BE49-F238E27FC236}">
                    <a16:creationId xmlns:a16="http://schemas.microsoft.com/office/drawing/2014/main" id="{D63438B6-EE8E-AD49-B8CA-3B506BB0BC60}"/>
                  </a:ext>
                </a:extLst>
              </p:cNvPr>
              <p:cNvSpPr/>
              <p:nvPr/>
            </p:nvSpPr>
            <p:spPr bwMode="auto">
              <a:xfrm flipH="1">
                <a:off x="7114803"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2" name="Oval 131">
                <a:extLst>
                  <a:ext uri="{FF2B5EF4-FFF2-40B4-BE49-F238E27FC236}">
                    <a16:creationId xmlns:a16="http://schemas.microsoft.com/office/drawing/2014/main" id="{B11904BC-0799-0A4A-A0B9-CDBA0E8724DD}"/>
                  </a:ext>
                </a:extLst>
              </p:cNvPr>
              <p:cNvSpPr/>
              <p:nvPr/>
            </p:nvSpPr>
            <p:spPr bwMode="auto">
              <a:xfrm flipH="1">
                <a:off x="6054895" y="332419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3" name="Oval 132">
                <a:extLst>
                  <a:ext uri="{FF2B5EF4-FFF2-40B4-BE49-F238E27FC236}">
                    <a16:creationId xmlns:a16="http://schemas.microsoft.com/office/drawing/2014/main" id="{3CBFCC6D-B569-3642-A2A1-746D6B95A054}"/>
                  </a:ext>
                </a:extLst>
              </p:cNvPr>
              <p:cNvSpPr/>
              <p:nvPr/>
            </p:nvSpPr>
            <p:spPr bwMode="auto">
              <a:xfrm flipH="1">
                <a:off x="6951196" y="271031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4" name="Oval 133">
                <a:extLst>
                  <a:ext uri="{FF2B5EF4-FFF2-40B4-BE49-F238E27FC236}">
                    <a16:creationId xmlns:a16="http://schemas.microsoft.com/office/drawing/2014/main" id="{DA946164-449D-044B-B561-B27F74DEBAA0}"/>
                  </a:ext>
                </a:extLst>
              </p:cNvPr>
              <p:cNvSpPr/>
              <p:nvPr/>
            </p:nvSpPr>
            <p:spPr bwMode="auto">
              <a:xfrm flipH="1">
                <a:off x="5352751" y="33596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5" name="Oval 134">
                <a:extLst>
                  <a:ext uri="{FF2B5EF4-FFF2-40B4-BE49-F238E27FC236}">
                    <a16:creationId xmlns:a16="http://schemas.microsoft.com/office/drawing/2014/main" id="{D3FB105C-BD65-824B-ADC8-6DBD0F00F232}"/>
                  </a:ext>
                </a:extLst>
              </p:cNvPr>
              <p:cNvSpPr/>
              <p:nvPr/>
            </p:nvSpPr>
            <p:spPr bwMode="auto">
              <a:xfrm flipH="1">
                <a:off x="3975827" y="450329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50" name="Oval 149">
              <a:extLst>
                <a:ext uri="{FF2B5EF4-FFF2-40B4-BE49-F238E27FC236}">
                  <a16:creationId xmlns:a16="http://schemas.microsoft.com/office/drawing/2014/main" id="{F063E473-FFE3-2F4D-875B-32654C9D5138}"/>
                </a:ext>
              </a:extLst>
            </p:cNvPr>
            <p:cNvSpPr/>
            <p:nvPr/>
          </p:nvSpPr>
          <p:spPr bwMode="auto">
            <a:xfrm>
              <a:off x="3208215" y="313188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30" name="Oval 29">
            <a:extLst>
              <a:ext uri="{FF2B5EF4-FFF2-40B4-BE49-F238E27FC236}">
                <a16:creationId xmlns:a16="http://schemas.microsoft.com/office/drawing/2014/main" id="{6FA57610-6456-E746-A816-21FE745A39D2}"/>
              </a:ext>
            </a:extLst>
          </p:cNvPr>
          <p:cNvSpPr/>
          <p:nvPr/>
        </p:nvSpPr>
        <p:spPr bwMode="auto">
          <a:xfrm>
            <a:off x="2097698" y="2510586"/>
            <a:ext cx="908022" cy="958213"/>
          </a:xfrm>
          <a:custGeom>
            <a:avLst/>
            <a:gdLst>
              <a:gd name="connsiteX0" fmla="*/ 0 w 908022"/>
              <a:gd name="connsiteY0" fmla="*/ 479107 h 958213"/>
              <a:gd name="connsiteX1" fmla="*/ 454011 w 908022"/>
              <a:gd name="connsiteY1" fmla="*/ 0 h 958213"/>
              <a:gd name="connsiteX2" fmla="*/ 908022 w 908022"/>
              <a:gd name="connsiteY2" fmla="*/ 479107 h 958213"/>
              <a:gd name="connsiteX3" fmla="*/ 454011 w 908022"/>
              <a:gd name="connsiteY3" fmla="*/ 958214 h 958213"/>
              <a:gd name="connsiteX4" fmla="*/ 0 w 908022"/>
              <a:gd name="connsiteY4" fmla="*/ 479107 h 95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22" h="958213" extrusionOk="0">
                <a:moveTo>
                  <a:pt x="0" y="479107"/>
                </a:moveTo>
                <a:cubicBezTo>
                  <a:pt x="-39963" y="216213"/>
                  <a:pt x="235048" y="31245"/>
                  <a:pt x="454011" y="0"/>
                </a:cubicBezTo>
                <a:cubicBezTo>
                  <a:pt x="723715" y="38915"/>
                  <a:pt x="908900" y="241305"/>
                  <a:pt x="908022" y="479107"/>
                </a:cubicBezTo>
                <a:cubicBezTo>
                  <a:pt x="897983" y="728565"/>
                  <a:pt x="719211" y="975694"/>
                  <a:pt x="454011" y="958214"/>
                </a:cubicBezTo>
                <a:cubicBezTo>
                  <a:pt x="204971" y="951879"/>
                  <a:pt x="16474" y="774424"/>
                  <a:pt x="0" y="479107"/>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8" name="Oval 157">
            <a:extLst>
              <a:ext uri="{FF2B5EF4-FFF2-40B4-BE49-F238E27FC236}">
                <a16:creationId xmlns:a16="http://schemas.microsoft.com/office/drawing/2014/main" id="{3FF98FE3-844B-4949-B5F0-E3AC1F5ABD85}"/>
              </a:ext>
            </a:extLst>
          </p:cNvPr>
          <p:cNvSpPr/>
          <p:nvPr/>
        </p:nvSpPr>
        <p:spPr bwMode="auto">
          <a:xfrm>
            <a:off x="5628940" y="3827488"/>
            <a:ext cx="465362" cy="909866"/>
          </a:xfrm>
          <a:custGeom>
            <a:avLst/>
            <a:gdLst>
              <a:gd name="connsiteX0" fmla="*/ 0 w 465362"/>
              <a:gd name="connsiteY0" fmla="*/ 454933 h 909866"/>
              <a:gd name="connsiteX1" fmla="*/ 232681 w 465362"/>
              <a:gd name="connsiteY1" fmla="*/ 0 h 909866"/>
              <a:gd name="connsiteX2" fmla="*/ 465362 w 465362"/>
              <a:gd name="connsiteY2" fmla="*/ 454933 h 909866"/>
              <a:gd name="connsiteX3" fmla="*/ 232681 w 465362"/>
              <a:gd name="connsiteY3" fmla="*/ 909866 h 909866"/>
              <a:gd name="connsiteX4" fmla="*/ 0 w 465362"/>
              <a:gd name="connsiteY4" fmla="*/ 454933 h 90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62" h="909866" extrusionOk="0">
                <a:moveTo>
                  <a:pt x="0" y="454933"/>
                </a:moveTo>
                <a:cubicBezTo>
                  <a:pt x="2313" y="186282"/>
                  <a:pt x="107824" y="2940"/>
                  <a:pt x="232681" y="0"/>
                </a:cubicBezTo>
                <a:cubicBezTo>
                  <a:pt x="339924" y="-8040"/>
                  <a:pt x="468899" y="191279"/>
                  <a:pt x="465362" y="454933"/>
                </a:cubicBezTo>
                <a:cubicBezTo>
                  <a:pt x="473842" y="700581"/>
                  <a:pt x="353463" y="929548"/>
                  <a:pt x="232681" y="909866"/>
                </a:cubicBezTo>
                <a:cubicBezTo>
                  <a:pt x="96070" y="936486"/>
                  <a:pt x="23553" y="685469"/>
                  <a:pt x="0" y="454933"/>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4266498984">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0" name="Oval 169">
            <a:extLst>
              <a:ext uri="{FF2B5EF4-FFF2-40B4-BE49-F238E27FC236}">
                <a16:creationId xmlns:a16="http://schemas.microsoft.com/office/drawing/2014/main" id="{5952E7DA-1545-584D-8CF0-B004CAAFC1FF}"/>
              </a:ext>
            </a:extLst>
          </p:cNvPr>
          <p:cNvSpPr/>
          <p:nvPr/>
        </p:nvSpPr>
        <p:spPr bwMode="auto">
          <a:xfrm>
            <a:off x="6809103" y="2558402"/>
            <a:ext cx="1076277" cy="445302"/>
          </a:xfrm>
          <a:custGeom>
            <a:avLst/>
            <a:gdLst>
              <a:gd name="connsiteX0" fmla="*/ 0 w 1076277"/>
              <a:gd name="connsiteY0" fmla="*/ 222651 h 445302"/>
              <a:gd name="connsiteX1" fmla="*/ 538139 w 1076277"/>
              <a:gd name="connsiteY1" fmla="*/ 0 h 445302"/>
              <a:gd name="connsiteX2" fmla="*/ 1076278 w 1076277"/>
              <a:gd name="connsiteY2" fmla="*/ 222651 h 445302"/>
              <a:gd name="connsiteX3" fmla="*/ 538139 w 1076277"/>
              <a:gd name="connsiteY3" fmla="*/ 445302 h 445302"/>
              <a:gd name="connsiteX4" fmla="*/ 0 w 1076277"/>
              <a:gd name="connsiteY4" fmla="*/ 222651 h 44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77" h="445302" extrusionOk="0">
                <a:moveTo>
                  <a:pt x="0" y="222651"/>
                </a:moveTo>
                <a:cubicBezTo>
                  <a:pt x="-8017" y="94739"/>
                  <a:pt x="210704" y="11346"/>
                  <a:pt x="538139" y="0"/>
                </a:cubicBezTo>
                <a:cubicBezTo>
                  <a:pt x="848253" y="2718"/>
                  <a:pt x="1069618" y="99896"/>
                  <a:pt x="1076278" y="222651"/>
                </a:cubicBezTo>
                <a:cubicBezTo>
                  <a:pt x="1045058" y="376106"/>
                  <a:pt x="831123" y="468638"/>
                  <a:pt x="538139" y="445302"/>
                </a:cubicBezTo>
                <a:cubicBezTo>
                  <a:pt x="231308" y="440036"/>
                  <a:pt x="12120" y="351409"/>
                  <a:pt x="0" y="222651"/>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7" name="Rounded Rectangle 176">
            <a:extLst>
              <a:ext uri="{FF2B5EF4-FFF2-40B4-BE49-F238E27FC236}">
                <a16:creationId xmlns:a16="http://schemas.microsoft.com/office/drawing/2014/main" id="{294381A5-535E-8F48-B43A-A1306AFAC304}"/>
              </a:ext>
            </a:extLst>
          </p:cNvPr>
          <p:cNvSpPr/>
          <p:nvPr/>
        </p:nvSpPr>
        <p:spPr bwMode="auto">
          <a:xfrm>
            <a:off x="616013" y="4992594"/>
            <a:ext cx="908022"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1" name="TextBox 180">
            <a:extLst>
              <a:ext uri="{FF2B5EF4-FFF2-40B4-BE49-F238E27FC236}">
                <a16:creationId xmlns:a16="http://schemas.microsoft.com/office/drawing/2014/main" id="{15FBA7BE-57B6-D240-8DEC-68E96D59F675}"/>
              </a:ext>
            </a:extLst>
          </p:cNvPr>
          <p:cNvSpPr txBox="1"/>
          <p:nvPr/>
        </p:nvSpPr>
        <p:spPr>
          <a:xfrm>
            <a:off x="-66446" y="3917585"/>
            <a:ext cx="2384564" cy="988540"/>
          </a:xfrm>
          <a:prstGeom prst="rect">
            <a:avLst/>
          </a:prstGeom>
          <a:noFill/>
        </p:spPr>
        <p:txBody>
          <a:bodyPr wrap="none" rtlCol="0">
            <a:spAutoFit/>
          </a:bodyPr>
          <a:lstStyle/>
          <a:p>
            <a:pPr algn="ctr"/>
            <a:r>
              <a:rPr lang="en-US" sz="3200" b="1" dirty="0">
                <a:latin typeface="Calibri" panose="020F0502020204030204" pitchFamily="34" charset="0"/>
              </a:rPr>
              <a:t>Sample</a:t>
            </a:r>
          </a:p>
          <a:p>
            <a:pPr algn="ctr"/>
            <a:r>
              <a:rPr lang="en-US" sz="3200" dirty="0">
                <a:latin typeface="Calibri" panose="020F0502020204030204" pitchFamily="34" charset="0"/>
              </a:rPr>
              <a:t>Regex corpus</a:t>
            </a:r>
          </a:p>
        </p:txBody>
      </p:sp>
      <p:grpSp>
        <p:nvGrpSpPr>
          <p:cNvPr id="223" name="Group 1 extracted">
            <a:extLst>
              <a:ext uri="{FF2B5EF4-FFF2-40B4-BE49-F238E27FC236}">
                <a16:creationId xmlns:a16="http://schemas.microsoft.com/office/drawing/2014/main" id="{0A069181-C957-AB48-8ABF-EA39A858BB6C}"/>
              </a:ext>
            </a:extLst>
          </p:cNvPr>
          <p:cNvGrpSpPr/>
          <p:nvPr/>
        </p:nvGrpSpPr>
        <p:grpSpPr>
          <a:xfrm>
            <a:off x="2178532" y="2698110"/>
            <a:ext cx="604435" cy="661579"/>
            <a:chOff x="2182202" y="2704089"/>
            <a:chExt cx="604435" cy="661579"/>
          </a:xfrm>
        </p:grpSpPr>
        <p:sp>
          <p:nvSpPr>
            <p:cNvPr id="224" name="Oval 223">
              <a:extLst>
                <a:ext uri="{FF2B5EF4-FFF2-40B4-BE49-F238E27FC236}">
                  <a16:creationId xmlns:a16="http://schemas.microsoft.com/office/drawing/2014/main" id="{4AB308E4-CCEE-B543-B857-B38D5651C5BB}"/>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5" name="Oval 224">
              <a:extLst>
                <a:ext uri="{FF2B5EF4-FFF2-40B4-BE49-F238E27FC236}">
                  <a16:creationId xmlns:a16="http://schemas.microsoft.com/office/drawing/2014/main" id="{FEB25B99-5DDC-4043-9AA8-F683BE584FA1}"/>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6" name="Oval 225">
              <a:extLst>
                <a:ext uri="{FF2B5EF4-FFF2-40B4-BE49-F238E27FC236}">
                  <a16:creationId xmlns:a16="http://schemas.microsoft.com/office/drawing/2014/main" id="{FA9F9660-58D0-6A4B-88C7-490F01EA920C}"/>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7" name="Oval 226">
              <a:extLst>
                <a:ext uri="{FF2B5EF4-FFF2-40B4-BE49-F238E27FC236}">
                  <a16:creationId xmlns:a16="http://schemas.microsoft.com/office/drawing/2014/main" id="{D19598A4-C951-EE4C-9BD3-58A26C57E18E}"/>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37" name="Group 2 extracted">
            <a:extLst>
              <a:ext uri="{FF2B5EF4-FFF2-40B4-BE49-F238E27FC236}">
                <a16:creationId xmlns:a16="http://schemas.microsoft.com/office/drawing/2014/main" id="{3007AF1A-1393-CA43-8C80-1A3530426EC7}"/>
              </a:ext>
            </a:extLst>
          </p:cNvPr>
          <p:cNvGrpSpPr/>
          <p:nvPr/>
        </p:nvGrpSpPr>
        <p:grpSpPr>
          <a:xfrm>
            <a:off x="5742900" y="4046095"/>
            <a:ext cx="250377" cy="449929"/>
            <a:chOff x="5741477" y="4046095"/>
            <a:chExt cx="250377" cy="449929"/>
          </a:xfrm>
        </p:grpSpPr>
        <p:sp>
          <p:nvSpPr>
            <p:cNvPr id="238" name="Oval 237">
              <a:extLst>
                <a:ext uri="{FF2B5EF4-FFF2-40B4-BE49-F238E27FC236}">
                  <a16:creationId xmlns:a16="http://schemas.microsoft.com/office/drawing/2014/main" id="{0D568D96-D73B-654C-8D9A-807D73A8C5D5}"/>
                </a:ext>
              </a:extLst>
            </p:cNvPr>
            <p:cNvSpPr/>
            <p:nvPr/>
          </p:nvSpPr>
          <p:spPr bwMode="auto">
            <a:xfrm>
              <a:off x="5805874" y="431314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9" name="Oval 238">
              <a:extLst>
                <a:ext uri="{FF2B5EF4-FFF2-40B4-BE49-F238E27FC236}">
                  <a16:creationId xmlns:a16="http://schemas.microsoft.com/office/drawing/2014/main" id="{DF45BB46-E6AF-184D-A203-E96095DB0D74}"/>
                </a:ext>
              </a:extLst>
            </p:cNvPr>
            <p:cNvSpPr/>
            <p:nvPr/>
          </p:nvSpPr>
          <p:spPr bwMode="auto">
            <a:xfrm flipH="1">
              <a:off x="5741477" y="4046095"/>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31" name="Group 3 extracted">
            <a:extLst>
              <a:ext uri="{FF2B5EF4-FFF2-40B4-BE49-F238E27FC236}">
                <a16:creationId xmlns:a16="http://schemas.microsoft.com/office/drawing/2014/main" id="{B6116D2B-8509-184E-B50F-77C60FEF7895}"/>
              </a:ext>
            </a:extLst>
          </p:cNvPr>
          <p:cNvGrpSpPr/>
          <p:nvPr/>
        </p:nvGrpSpPr>
        <p:grpSpPr>
          <a:xfrm>
            <a:off x="6945950" y="2673738"/>
            <a:ext cx="783038" cy="222372"/>
            <a:chOff x="6951196" y="2663066"/>
            <a:chExt cx="783038" cy="222372"/>
          </a:xfrm>
        </p:grpSpPr>
        <p:sp>
          <p:nvSpPr>
            <p:cNvPr id="232" name="Oval 231">
              <a:extLst>
                <a:ext uri="{FF2B5EF4-FFF2-40B4-BE49-F238E27FC236}">
                  <a16:creationId xmlns:a16="http://schemas.microsoft.com/office/drawing/2014/main" id="{C3B9EC68-CA87-AA4D-AA0A-B952D26C2CA5}"/>
                </a:ext>
              </a:extLst>
            </p:cNvPr>
            <p:cNvSpPr/>
            <p:nvPr/>
          </p:nvSpPr>
          <p:spPr bwMode="auto">
            <a:xfrm>
              <a:off x="7236645" y="266306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3" name="Oval 232">
              <a:extLst>
                <a:ext uri="{FF2B5EF4-FFF2-40B4-BE49-F238E27FC236}">
                  <a16:creationId xmlns:a16="http://schemas.microsoft.com/office/drawing/2014/main" id="{D864C6BC-F211-2941-AB1C-87E3F3F47D2A}"/>
                </a:ext>
              </a:extLst>
            </p:cNvPr>
            <p:cNvSpPr/>
            <p:nvPr/>
          </p:nvSpPr>
          <p:spPr bwMode="auto">
            <a:xfrm flipH="1">
              <a:off x="7548254" y="2700584"/>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4" name="Oval 233">
              <a:extLst>
                <a:ext uri="{FF2B5EF4-FFF2-40B4-BE49-F238E27FC236}">
                  <a16:creationId xmlns:a16="http://schemas.microsoft.com/office/drawing/2014/main" id="{A30BED97-0A18-3C4A-8339-EF830C668BEE}"/>
                </a:ext>
              </a:extLst>
            </p:cNvPr>
            <p:cNvSpPr/>
            <p:nvPr/>
          </p:nvSpPr>
          <p:spPr bwMode="auto">
            <a:xfrm flipH="1">
              <a:off x="6951196" y="27025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7" name="Proj 3">
            <a:extLst>
              <a:ext uri="{FF2B5EF4-FFF2-40B4-BE49-F238E27FC236}">
                <a16:creationId xmlns:a16="http://schemas.microsoft.com/office/drawing/2014/main" id="{8D5E16C6-E46C-FA4D-B309-579A0A8A6B47}"/>
              </a:ext>
            </a:extLst>
          </p:cNvPr>
          <p:cNvGrpSpPr/>
          <p:nvPr/>
        </p:nvGrpSpPr>
        <p:grpSpPr>
          <a:xfrm>
            <a:off x="7114803" y="945381"/>
            <a:ext cx="1533397" cy="1403914"/>
            <a:chOff x="7114803" y="945381"/>
            <a:chExt cx="1533397" cy="1403914"/>
          </a:xfrm>
        </p:grpSpPr>
        <p:pic>
          <p:nvPicPr>
            <p:cNvPr id="182" name="Picture 12" descr="Image result for github">
              <a:extLst>
                <a:ext uri="{FF2B5EF4-FFF2-40B4-BE49-F238E27FC236}">
                  <a16:creationId xmlns:a16="http://schemas.microsoft.com/office/drawing/2014/main" id="{0C49F609-58ED-5946-A775-FA13B78D9E5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8103584" y="945381"/>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D95D0FA-6B34-0B46-8506-2B33CCCF4D5B}"/>
                </a:ext>
              </a:extLst>
            </p:cNvPr>
            <p:cNvGrpSpPr/>
            <p:nvPr/>
          </p:nvGrpSpPr>
          <p:grpSpPr>
            <a:xfrm>
              <a:off x="7114803" y="1277543"/>
              <a:ext cx="980441" cy="1071752"/>
              <a:chOff x="7114803" y="1277543"/>
              <a:chExt cx="980441" cy="1071752"/>
            </a:xfrm>
          </p:grpSpPr>
          <p:grpSp>
            <p:nvGrpSpPr>
              <p:cNvPr id="160" name="Group 159">
                <a:extLst>
                  <a:ext uri="{FF2B5EF4-FFF2-40B4-BE49-F238E27FC236}">
                    <a16:creationId xmlns:a16="http://schemas.microsoft.com/office/drawing/2014/main" id="{E6411563-0C6C-BA48-93E7-D3E74129F166}"/>
                  </a:ext>
                </a:extLst>
              </p:cNvPr>
              <p:cNvGrpSpPr/>
              <p:nvPr/>
            </p:nvGrpSpPr>
            <p:grpSpPr>
              <a:xfrm>
                <a:off x="7475813" y="1277543"/>
                <a:ext cx="619431" cy="958212"/>
                <a:chOff x="5076698" y="1362614"/>
                <a:chExt cx="554774" cy="750238"/>
              </a:xfrm>
            </p:grpSpPr>
            <p:pic>
              <p:nvPicPr>
                <p:cNvPr id="167" name="Picture 32" descr="Image result for clipart document">
                  <a:extLst>
                    <a:ext uri="{FF2B5EF4-FFF2-40B4-BE49-F238E27FC236}">
                      <a16:creationId xmlns:a16="http://schemas.microsoft.com/office/drawing/2014/main" id="{034465EC-8190-444E-88A3-80A930D24F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68" name="Rounded Rectangle 167">
                  <a:extLst>
                    <a:ext uri="{FF2B5EF4-FFF2-40B4-BE49-F238E27FC236}">
                      <a16:creationId xmlns:a16="http://schemas.microsoft.com/office/drawing/2014/main" id="{CAC76F74-66FF-5F4F-AD58-AAE70873D21D}"/>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4" name="Rounded Rectangle 183">
                <a:extLst>
                  <a:ext uri="{FF2B5EF4-FFF2-40B4-BE49-F238E27FC236}">
                    <a16:creationId xmlns:a16="http://schemas.microsoft.com/office/drawing/2014/main" id="{F5DF90AA-A194-1F47-AAFF-0B06423A3B05}"/>
                  </a:ext>
                </a:extLst>
              </p:cNvPr>
              <p:cNvSpPr/>
              <p:nvPr/>
            </p:nvSpPr>
            <p:spPr bwMode="auto">
              <a:xfrm>
                <a:off x="7543498" y="151292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61" name="Group 160">
                <a:extLst>
                  <a:ext uri="{FF2B5EF4-FFF2-40B4-BE49-F238E27FC236}">
                    <a16:creationId xmlns:a16="http://schemas.microsoft.com/office/drawing/2014/main" id="{97844A9E-D968-2C46-A6DC-D3150317311E}"/>
                  </a:ext>
                </a:extLst>
              </p:cNvPr>
              <p:cNvGrpSpPr/>
              <p:nvPr/>
            </p:nvGrpSpPr>
            <p:grpSpPr>
              <a:xfrm>
                <a:off x="7290868" y="1326049"/>
                <a:ext cx="619431" cy="958212"/>
                <a:chOff x="5076698" y="1362614"/>
                <a:chExt cx="554774" cy="750238"/>
              </a:xfrm>
            </p:grpSpPr>
            <p:pic>
              <p:nvPicPr>
                <p:cNvPr id="165" name="Picture 32" descr="Image result for clipart document">
                  <a:extLst>
                    <a:ext uri="{FF2B5EF4-FFF2-40B4-BE49-F238E27FC236}">
                      <a16:creationId xmlns:a16="http://schemas.microsoft.com/office/drawing/2014/main" id="{544D0EBB-224A-A948-B453-78E48DA197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a:extLst>
                    <a:ext uri="{FF2B5EF4-FFF2-40B4-BE49-F238E27FC236}">
                      <a16:creationId xmlns:a16="http://schemas.microsoft.com/office/drawing/2014/main" id="{6EAF6DA0-0D0B-DE4A-984C-A761D32C8914}"/>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3" name="Rounded Rectangle 182">
                <a:extLst>
                  <a:ext uri="{FF2B5EF4-FFF2-40B4-BE49-F238E27FC236}">
                    <a16:creationId xmlns:a16="http://schemas.microsoft.com/office/drawing/2014/main" id="{F63F7706-BE9E-E444-ABAA-EB5EFDFE6B1C}"/>
                  </a:ext>
                </a:extLst>
              </p:cNvPr>
              <p:cNvSpPr/>
              <p:nvPr/>
            </p:nvSpPr>
            <p:spPr bwMode="auto">
              <a:xfrm>
                <a:off x="7358793" y="1804890"/>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62" name="Group 161">
                <a:extLst>
                  <a:ext uri="{FF2B5EF4-FFF2-40B4-BE49-F238E27FC236}">
                    <a16:creationId xmlns:a16="http://schemas.microsoft.com/office/drawing/2014/main" id="{B3800436-5F93-7048-B4EF-FE7B329C1371}"/>
                  </a:ext>
                </a:extLst>
              </p:cNvPr>
              <p:cNvGrpSpPr/>
              <p:nvPr/>
            </p:nvGrpSpPr>
            <p:grpSpPr>
              <a:xfrm>
                <a:off x="7114803" y="1391083"/>
                <a:ext cx="619431" cy="958212"/>
                <a:chOff x="5076701" y="1362623"/>
                <a:chExt cx="554774" cy="750243"/>
              </a:xfrm>
            </p:grpSpPr>
            <p:pic>
              <p:nvPicPr>
                <p:cNvPr id="163" name="Picture 32" descr="Image result for clipart document">
                  <a:extLst>
                    <a:ext uri="{FF2B5EF4-FFF2-40B4-BE49-F238E27FC236}">
                      <a16:creationId xmlns:a16="http://schemas.microsoft.com/office/drawing/2014/main" id="{467B2A56-3648-1048-8427-CE0955991E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163">
                  <a:extLst>
                    <a:ext uri="{FF2B5EF4-FFF2-40B4-BE49-F238E27FC236}">
                      <a16:creationId xmlns:a16="http://schemas.microsoft.com/office/drawing/2014/main" id="{CD6699C5-6416-864F-8ADC-1CCCFFBF52CF}"/>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9" name="Rounded Rectangle 178">
                <a:extLst>
                  <a:ext uri="{FF2B5EF4-FFF2-40B4-BE49-F238E27FC236}">
                    <a16:creationId xmlns:a16="http://schemas.microsoft.com/office/drawing/2014/main" id="{2747D5BC-0AB3-F245-82D0-96E7FFCBBC7B}"/>
                  </a:ext>
                </a:extLst>
              </p:cNvPr>
              <p:cNvSpPr/>
              <p:nvPr/>
            </p:nvSpPr>
            <p:spPr bwMode="auto">
              <a:xfrm>
                <a:off x="7182725" y="176657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8" name="Proj 2">
            <a:extLst>
              <a:ext uri="{FF2B5EF4-FFF2-40B4-BE49-F238E27FC236}">
                <a16:creationId xmlns:a16="http://schemas.microsoft.com/office/drawing/2014/main" id="{AE1581F6-B6CE-BD45-9ABE-5F5F526BEFFA}"/>
              </a:ext>
            </a:extLst>
          </p:cNvPr>
          <p:cNvGrpSpPr/>
          <p:nvPr/>
        </p:nvGrpSpPr>
        <p:grpSpPr>
          <a:xfrm>
            <a:off x="6038811" y="4903917"/>
            <a:ext cx="1391648" cy="1023246"/>
            <a:chOff x="6038811" y="4903917"/>
            <a:chExt cx="1391648" cy="1023246"/>
          </a:xfrm>
        </p:grpSpPr>
        <p:pic>
          <p:nvPicPr>
            <p:cNvPr id="180" name="Picture 12" descr="Image result for github">
              <a:extLst>
                <a:ext uri="{FF2B5EF4-FFF2-40B4-BE49-F238E27FC236}">
                  <a16:creationId xmlns:a16="http://schemas.microsoft.com/office/drawing/2014/main" id="{D312FFFD-014E-C142-84A1-C85938EC440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6885843" y="4946114"/>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81BACE1-BA08-CF42-BE3E-DA0BD83C151F}"/>
                </a:ext>
              </a:extLst>
            </p:cNvPr>
            <p:cNvGrpSpPr/>
            <p:nvPr/>
          </p:nvGrpSpPr>
          <p:grpSpPr>
            <a:xfrm>
              <a:off x="6038811" y="4903917"/>
              <a:ext cx="795496" cy="1023246"/>
              <a:chOff x="6038811" y="4903917"/>
              <a:chExt cx="795496" cy="1023246"/>
            </a:xfrm>
          </p:grpSpPr>
          <p:grpSp>
            <p:nvGrpSpPr>
              <p:cNvPr id="151" name="Group 150">
                <a:extLst>
                  <a:ext uri="{FF2B5EF4-FFF2-40B4-BE49-F238E27FC236}">
                    <a16:creationId xmlns:a16="http://schemas.microsoft.com/office/drawing/2014/main" id="{276BF02A-48F9-924E-A24E-38AD8312529B}"/>
                  </a:ext>
                </a:extLst>
              </p:cNvPr>
              <p:cNvGrpSpPr/>
              <p:nvPr/>
            </p:nvGrpSpPr>
            <p:grpSpPr>
              <a:xfrm>
                <a:off x="6214876" y="4903917"/>
                <a:ext cx="619431" cy="958213"/>
                <a:chOff x="5076698" y="1362614"/>
                <a:chExt cx="554774" cy="750238"/>
              </a:xfrm>
            </p:grpSpPr>
            <p:pic>
              <p:nvPicPr>
                <p:cNvPr id="155" name="Picture 32" descr="Image result for clipart document">
                  <a:extLst>
                    <a:ext uri="{FF2B5EF4-FFF2-40B4-BE49-F238E27FC236}">
                      <a16:creationId xmlns:a16="http://schemas.microsoft.com/office/drawing/2014/main" id="{B0F4CBE3-5BA8-384C-B718-3488C6BA9B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56" name="Rounded Rectangle 155">
                  <a:extLst>
                    <a:ext uri="{FF2B5EF4-FFF2-40B4-BE49-F238E27FC236}">
                      <a16:creationId xmlns:a16="http://schemas.microsoft.com/office/drawing/2014/main" id="{F293E5FB-6CF9-DB48-81C5-F04D3644659F}"/>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8" name="Rounded Rectangle 177">
                <a:extLst>
                  <a:ext uri="{FF2B5EF4-FFF2-40B4-BE49-F238E27FC236}">
                    <a16:creationId xmlns:a16="http://schemas.microsoft.com/office/drawing/2014/main" id="{9358FF53-542B-F84E-8177-99512F3D6643}"/>
                  </a:ext>
                </a:extLst>
              </p:cNvPr>
              <p:cNvSpPr/>
              <p:nvPr/>
            </p:nvSpPr>
            <p:spPr bwMode="auto">
              <a:xfrm>
                <a:off x="6279547" y="5506342"/>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52" name="Group 151">
                <a:extLst>
                  <a:ext uri="{FF2B5EF4-FFF2-40B4-BE49-F238E27FC236}">
                    <a16:creationId xmlns:a16="http://schemas.microsoft.com/office/drawing/2014/main" id="{A5D0C755-2AB5-DE4C-8C5C-48C08C2AD4DE}"/>
                  </a:ext>
                </a:extLst>
              </p:cNvPr>
              <p:cNvGrpSpPr/>
              <p:nvPr/>
            </p:nvGrpSpPr>
            <p:grpSpPr>
              <a:xfrm>
                <a:off x="6038811" y="4968950"/>
                <a:ext cx="619431" cy="958213"/>
                <a:chOff x="5076701" y="1362623"/>
                <a:chExt cx="554774" cy="750243"/>
              </a:xfrm>
            </p:grpSpPr>
            <p:pic>
              <p:nvPicPr>
                <p:cNvPr id="153" name="Picture 32" descr="Image result for clipart document">
                  <a:extLst>
                    <a:ext uri="{FF2B5EF4-FFF2-40B4-BE49-F238E27FC236}">
                      <a16:creationId xmlns:a16="http://schemas.microsoft.com/office/drawing/2014/main" id="{8C1A9C38-82D7-0247-9E97-2A0E3301977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54" name="Rounded Rectangle 153">
                  <a:extLst>
                    <a:ext uri="{FF2B5EF4-FFF2-40B4-BE49-F238E27FC236}">
                      <a16:creationId xmlns:a16="http://schemas.microsoft.com/office/drawing/2014/main" id="{1FFBEB00-CDC6-E246-ABC1-D1D48112E9C9}"/>
                    </a:ext>
                  </a:extLst>
                </p:cNvPr>
                <p:cNvSpPr/>
                <p:nvPr/>
              </p:nvSpPr>
              <p:spPr bwMode="auto">
                <a:xfrm>
                  <a:off x="5137533" y="15484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6" name="Rounded Rectangle 175">
                <a:extLst>
                  <a:ext uri="{FF2B5EF4-FFF2-40B4-BE49-F238E27FC236}">
                    <a16:creationId xmlns:a16="http://schemas.microsoft.com/office/drawing/2014/main" id="{15F2371F-4865-C94E-A4F7-7CC8BD4D2817}"/>
                  </a:ext>
                </a:extLst>
              </p:cNvPr>
              <p:cNvSpPr/>
              <p:nvPr/>
            </p:nvSpPr>
            <p:spPr bwMode="auto">
              <a:xfrm>
                <a:off x="6106733" y="5572738"/>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9" name="Proj 1">
            <a:extLst>
              <a:ext uri="{FF2B5EF4-FFF2-40B4-BE49-F238E27FC236}">
                <a16:creationId xmlns:a16="http://schemas.microsoft.com/office/drawing/2014/main" id="{EBE203CE-6A5A-4041-83C3-146F0290F1C5}"/>
              </a:ext>
            </a:extLst>
          </p:cNvPr>
          <p:cNvGrpSpPr/>
          <p:nvPr/>
        </p:nvGrpSpPr>
        <p:grpSpPr>
          <a:xfrm>
            <a:off x="495520" y="1296316"/>
            <a:ext cx="1737719" cy="1369056"/>
            <a:chOff x="495520" y="1296316"/>
            <a:chExt cx="1737719" cy="1369056"/>
          </a:xfrm>
        </p:grpSpPr>
        <p:pic>
          <p:nvPicPr>
            <p:cNvPr id="171" name="Picture 12" descr="Image result for github">
              <a:extLst>
                <a:ext uri="{FF2B5EF4-FFF2-40B4-BE49-F238E27FC236}">
                  <a16:creationId xmlns:a16="http://schemas.microsoft.com/office/drawing/2014/main" id="{B8150063-1785-D74D-A7B3-60DCEDC63B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495520" y="1296316"/>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76EBF1F-3EE5-3640-8F9B-595E4244EE1A}"/>
                </a:ext>
              </a:extLst>
            </p:cNvPr>
            <p:cNvGrpSpPr/>
            <p:nvPr/>
          </p:nvGrpSpPr>
          <p:grpSpPr>
            <a:xfrm>
              <a:off x="1082554" y="1549872"/>
              <a:ext cx="1150685" cy="1115500"/>
              <a:chOff x="1082554" y="1549872"/>
              <a:chExt cx="1150685" cy="1115500"/>
            </a:xfrm>
          </p:grpSpPr>
          <p:grpSp>
            <p:nvGrpSpPr>
              <p:cNvPr id="137" name="Group 136">
                <a:extLst>
                  <a:ext uri="{FF2B5EF4-FFF2-40B4-BE49-F238E27FC236}">
                    <a16:creationId xmlns:a16="http://schemas.microsoft.com/office/drawing/2014/main" id="{B7F608F4-59AE-2145-8FDC-CE65F96F0176}"/>
                  </a:ext>
                </a:extLst>
              </p:cNvPr>
              <p:cNvGrpSpPr/>
              <p:nvPr/>
            </p:nvGrpSpPr>
            <p:grpSpPr>
              <a:xfrm>
                <a:off x="1613808" y="1549872"/>
                <a:ext cx="619431" cy="958213"/>
                <a:chOff x="5076698" y="1362614"/>
                <a:chExt cx="554774" cy="750238"/>
              </a:xfrm>
            </p:grpSpPr>
            <p:pic>
              <p:nvPicPr>
                <p:cNvPr id="147" name="Picture 32" descr="Image result for clipart document">
                  <a:extLst>
                    <a:ext uri="{FF2B5EF4-FFF2-40B4-BE49-F238E27FC236}">
                      <a16:creationId xmlns:a16="http://schemas.microsoft.com/office/drawing/2014/main" id="{A57FE78F-0759-404B-B455-3561EA3643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8" name="Rounded Rectangle 147">
                  <a:extLst>
                    <a:ext uri="{FF2B5EF4-FFF2-40B4-BE49-F238E27FC236}">
                      <a16:creationId xmlns:a16="http://schemas.microsoft.com/office/drawing/2014/main" id="{42F463E4-8B5F-E54D-91B4-1BB3CBBA6ABF}"/>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2" name="Rounded Rectangle 171">
                <a:extLst>
                  <a:ext uri="{FF2B5EF4-FFF2-40B4-BE49-F238E27FC236}">
                    <a16:creationId xmlns:a16="http://schemas.microsoft.com/office/drawing/2014/main" id="{2C019DFC-9042-5D4B-94DE-BD5406201243}"/>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8" name="Group 137">
                <a:extLst>
                  <a:ext uri="{FF2B5EF4-FFF2-40B4-BE49-F238E27FC236}">
                    <a16:creationId xmlns:a16="http://schemas.microsoft.com/office/drawing/2014/main" id="{415BACCE-5034-B245-8D05-EFA27086FB4F}"/>
                  </a:ext>
                </a:extLst>
              </p:cNvPr>
              <p:cNvGrpSpPr/>
              <p:nvPr/>
            </p:nvGrpSpPr>
            <p:grpSpPr>
              <a:xfrm>
                <a:off x="1443564" y="1593620"/>
                <a:ext cx="619431" cy="958213"/>
                <a:chOff x="5076698" y="1362614"/>
                <a:chExt cx="554774" cy="750238"/>
              </a:xfrm>
            </p:grpSpPr>
            <p:pic>
              <p:nvPicPr>
                <p:cNvPr id="145" name="Picture 32" descr="Image result for clipart document">
                  <a:extLst>
                    <a:ext uri="{FF2B5EF4-FFF2-40B4-BE49-F238E27FC236}">
                      <a16:creationId xmlns:a16="http://schemas.microsoft.com/office/drawing/2014/main" id="{70DC2EC4-7FCC-2147-9609-803F652078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6" name="Rounded Rectangle 145">
                  <a:extLst>
                    <a:ext uri="{FF2B5EF4-FFF2-40B4-BE49-F238E27FC236}">
                      <a16:creationId xmlns:a16="http://schemas.microsoft.com/office/drawing/2014/main" id="{EBB190B3-3CA7-9544-AEEE-B4E58BF71F5F}"/>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69" name="Rounded Rectangle 168">
                <a:extLst>
                  <a:ext uri="{FF2B5EF4-FFF2-40B4-BE49-F238E27FC236}">
                    <a16:creationId xmlns:a16="http://schemas.microsoft.com/office/drawing/2014/main" id="{FC4A125E-2AEC-BD4E-9891-4CB38EC1E9E5}"/>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3" name="Rounded Rectangle 172">
                <a:extLst>
                  <a:ext uri="{FF2B5EF4-FFF2-40B4-BE49-F238E27FC236}">
                    <a16:creationId xmlns:a16="http://schemas.microsoft.com/office/drawing/2014/main" id="{52EFD8CC-8EC1-6C43-BCC0-6E367EEF5690}"/>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9" name="Group 138">
                <a:extLst>
                  <a:ext uri="{FF2B5EF4-FFF2-40B4-BE49-F238E27FC236}">
                    <a16:creationId xmlns:a16="http://schemas.microsoft.com/office/drawing/2014/main" id="{472B74FB-6CD3-814B-A0CF-11553B28843C}"/>
                  </a:ext>
                </a:extLst>
              </p:cNvPr>
              <p:cNvGrpSpPr/>
              <p:nvPr/>
            </p:nvGrpSpPr>
            <p:grpSpPr>
              <a:xfrm>
                <a:off x="1258619" y="1642126"/>
                <a:ext cx="619431" cy="958213"/>
                <a:chOff x="5076698" y="1362614"/>
                <a:chExt cx="554774" cy="750238"/>
              </a:xfrm>
            </p:grpSpPr>
            <p:pic>
              <p:nvPicPr>
                <p:cNvPr id="143" name="Picture 32" descr="Image result for clipart document">
                  <a:extLst>
                    <a:ext uri="{FF2B5EF4-FFF2-40B4-BE49-F238E27FC236}">
                      <a16:creationId xmlns:a16="http://schemas.microsoft.com/office/drawing/2014/main" id="{BB71D2C8-F1F8-7D4E-826B-C427DEABA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4" name="Rounded Rectangle 143">
                  <a:extLst>
                    <a:ext uri="{FF2B5EF4-FFF2-40B4-BE49-F238E27FC236}">
                      <a16:creationId xmlns:a16="http://schemas.microsoft.com/office/drawing/2014/main" id="{933679E4-AAC4-6942-AF08-F7A68B39A5A6}"/>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57" name="Rounded Rectangle 156">
                <a:extLst>
                  <a:ext uri="{FF2B5EF4-FFF2-40B4-BE49-F238E27FC236}">
                    <a16:creationId xmlns:a16="http://schemas.microsoft.com/office/drawing/2014/main" id="{06AE4285-5F12-5041-BA33-DDF8EF998D00}"/>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141" name="Picture 32" descr="Image result for clipart document">
                <a:extLst>
                  <a:ext uri="{FF2B5EF4-FFF2-40B4-BE49-F238E27FC236}">
                    <a16:creationId xmlns:a16="http://schemas.microsoft.com/office/drawing/2014/main" id="{F19909EB-CE25-C747-8898-FBBF48FC0E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2554" y="1707159"/>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ed Rectangle 148">
                <a:extLst>
                  <a:ext uri="{FF2B5EF4-FFF2-40B4-BE49-F238E27FC236}">
                    <a16:creationId xmlns:a16="http://schemas.microsoft.com/office/drawing/2014/main" id="{310ECCFC-5A0E-F54E-8EDD-6997E8770B3A}"/>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4" name="Rounded Rectangle 173">
                <a:extLst>
                  <a:ext uri="{FF2B5EF4-FFF2-40B4-BE49-F238E27FC236}">
                    <a16:creationId xmlns:a16="http://schemas.microsoft.com/office/drawing/2014/main" id="{EDDFA4E0-A6E5-AC45-9333-688AC61BE73C}"/>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4069012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55556E-7 3.33333E-6 L -0.15382 0.3375 " pathEditMode="relative" rAng="0" ptsTypes="AA">
                                      <p:cBhvr>
                                        <p:cTn id="14" dur="2000" fill="hold"/>
                                        <p:tgtEl>
                                          <p:spTgt spid="223"/>
                                        </p:tgtEl>
                                        <p:attrNameLst>
                                          <p:attrName>ppt_x</p:attrName>
                                          <p:attrName>ppt_y</p:attrName>
                                        </p:attrNameLst>
                                      </p:cBhvr>
                                      <p:rCtr x="-7691" y="16875"/>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069 0.00185 L -0.5158 0.24837 " pathEditMode="relative" rAng="0" ptsTypes="AA">
                                      <p:cBhvr>
                                        <p:cTn id="26" dur="2000" fill="hold"/>
                                        <p:tgtEl>
                                          <p:spTgt spid="237"/>
                                        </p:tgtEl>
                                        <p:attrNameLst>
                                          <p:attrName>ppt_x</p:attrName>
                                          <p:attrName>ppt_y</p:attrName>
                                        </p:attrNameLst>
                                      </p:cBhvr>
                                      <p:rCtr x="-25833" y="12315"/>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5.55556E-7 1.48148E-6 L -0.68403 0.525 " pathEditMode="relative" rAng="0" ptsTypes="AA">
                                      <p:cBhvr>
                                        <p:cTn id="38" dur="2000" fill="hold"/>
                                        <p:tgtEl>
                                          <p:spTgt spid="231"/>
                                        </p:tgtEl>
                                        <p:attrNameLst>
                                          <p:attrName>ppt_x</p:attrName>
                                          <p:attrName>ppt_y</p:attrName>
                                        </p:attrNameLst>
                                      </p:cBhvr>
                                      <p:rCtr x="-34201" y="2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8" grpId="0" animBg="1"/>
      <p:bldP spid="17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D401CC-0C7B-1849-9880-547322644080}"/>
              </a:ext>
            </a:extLst>
          </p:cNvPr>
          <p:cNvSpPr>
            <a:spLocks noGrp="1"/>
          </p:cNvSpPr>
          <p:nvPr>
            <p:ph type="title"/>
          </p:nvPr>
        </p:nvSpPr>
        <p:spPr/>
        <p:txBody>
          <a:bodyPr/>
          <a:lstStyle/>
          <a:p>
            <a:r>
              <a:rPr lang="en-US" dirty="0"/>
              <a:t>Image credits 1</a:t>
            </a:r>
          </a:p>
        </p:txBody>
      </p:sp>
      <p:grpSp>
        <p:nvGrpSpPr>
          <p:cNvPr id="6" name="Group 5">
            <a:extLst>
              <a:ext uri="{FF2B5EF4-FFF2-40B4-BE49-F238E27FC236}">
                <a16:creationId xmlns:a16="http://schemas.microsoft.com/office/drawing/2014/main" id="{35AE27A3-855B-314D-8294-7B142A112BFF}"/>
              </a:ext>
            </a:extLst>
          </p:cNvPr>
          <p:cNvGrpSpPr/>
          <p:nvPr/>
        </p:nvGrpSpPr>
        <p:grpSpPr>
          <a:xfrm>
            <a:off x="277148" y="970364"/>
            <a:ext cx="4572000" cy="2163170"/>
            <a:chOff x="277148" y="970364"/>
            <a:chExt cx="4572000" cy="2163170"/>
          </a:xfrm>
        </p:grpSpPr>
        <p:pic>
          <p:nvPicPr>
            <p:cNvPr id="4" name="Picture 3" descr="A picture containing computer&#10;&#10;Description automatically generated">
              <a:extLst>
                <a:ext uri="{FF2B5EF4-FFF2-40B4-BE49-F238E27FC236}">
                  <a16:creationId xmlns:a16="http://schemas.microsoft.com/office/drawing/2014/main" id="{66631E91-94BD-8C48-B61E-A0CE69F2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3513" y="970364"/>
              <a:ext cx="1359269" cy="1775372"/>
            </a:xfrm>
            <a:prstGeom prst="rect">
              <a:avLst/>
            </a:prstGeom>
          </p:spPr>
        </p:pic>
        <p:sp>
          <p:nvSpPr>
            <p:cNvPr id="5" name="Rectangle 4">
              <a:extLst>
                <a:ext uri="{FF2B5EF4-FFF2-40B4-BE49-F238E27FC236}">
                  <a16:creationId xmlns:a16="http://schemas.microsoft.com/office/drawing/2014/main" id="{9169A29C-8424-6842-966D-6A223BB5E1D6}"/>
                </a:ext>
              </a:extLst>
            </p:cNvPr>
            <p:cNvSpPr/>
            <p:nvPr/>
          </p:nvSpPr>
          <p:spPr>
            <a:xfrm>
              <a:off x="277148" y="2745736"/>
              <a:ext cx="4572000" cy="387798"/>
            </a:xfrm>
            <a:prstGeom prst="rect">
              <a:avLst/>
            </a:prstGeom>
          </p:spPr>
          <p:txBody>
            <a:bodyPr>
              <a:spAutoFit/>
            </a:bodyPr>
            <a:lstStyle/>
            <a:p>
              <a:r>
                <a:rPr lang="en-US" sz="1200" dirty="0">
                  <a:hlinkClick r:id="rId4">
                    <a:extLst>
                      <a:ext uri="{A12FA001-AC4F-418D-AE19-62706E023703}">
                        <ahyp:hlinkClr xmlns:ahyp="http://schemas.microsoft.com/office/drawing/2018/hyperlinkcolor" val="tx"/>
                      </a:ext>
                    </a:extLst>
                  </a:hlinkClick>
                </a:rPr>
                <a:t>https://www.iconfinder.com/icons/2193256/body_child_height_kid_measure_measuring_student_icon</a:t>
              </a:r>
              <a:endParaRPr lang="en-US" sz="1200" dirty="0"/>
            </a:p>
          </p:txBody>
        </p:sp>
      </p:grpSp>
      <p:grpSp>
        <p:nvGrpSpPr>
          <p:cNvPr id="10" name="Group 9">
            <a:extLst>
              <a:ext uri="{FF2B5EF4-FFF2-40B4-BE49-F238E27FC236}">
                <a16:creationId xmlns:a16="http://schemas.microsoft.com/office/drawing/2014/main" id="{44782488-7FC7-744C-BEBC-449E396F6BFC}"/>
              </a:ext>
            </a:extLst>
          </p:cNvPr>
          <p:cNvGrpSpPr/>
          <p:nvPr/>
        </p:nvGrpSpPr>
        <p:grpSpPr>
          <a:xfrm>
            <a:off x="4952129" y="1365230"/>
            <a:ext cx="2989729" cy="771879"/>
            <a:chOff x="1068282" y="4203056"/>
            <a:chExt cx="2989729" cy="771879"/>
          </a:xfrm>
        </p:grpSpPr>
        <p:sp>
          <p:nvSpPr>
            <p:cNvPr id="8" name="Rectangle 7">
              <a:extLst>
                <a:ext uri="{FF2B5EF4-FFF2-40B4-BE49-F238E27FC236}">
                  <a16:creationId xmlns:a16="http://schemas.microsoft.com/office/drawing/2014/main" id="{FE9ACE62-EEFF-7D4D-84E5-855F41A562C1}"/>
                </a:ext>
              </a:extLst>
            </p:cNvPr>
            <p:cNvSpPr/>
            <p:nvPr/>
          </p:nvSpPr>
          <p:spPr>
            <a:xfrm>
              <a:off x="1068282" y="4734869"/>
              <a:ext cx="2989729" cy="240066"/>
            </a:xfrm>
            <a:prstGeom prst="rect">
              <a:avLst/>
            </a:prstGeom>
          </p:spPr>
          <p:txBody>
            <a:bodyPr wrap="none">
              <a:spAutoFit/>
            </a:bodyPr>
            <a:lstStyle/>
            <a:p>
              <a:r>
                <a:rPr lang="en-US" sz="1200" dirty="0">
                  <a:hlinkClick r:id="rId5">
                    <a:extLst>
                      <a:ext uri="{A12FA001-AC4F-418D-AE19-62706E023703}">
                        <ahyp:hlinkClr xmlns:ahyp="http://schemas.microsoft.com/office/drawing/2018/hyperlinkcolor" val="tx"/>
                      </a:ext>
                    </a:extLst>
                  </a:hlinkClick>
                </a:rPr>
                <a:t>http://clipart-library.com/ruler-cliparts.html</a:t>
              </a:r>
              <a:endParaRPr lang="en-US" sz="1200" dirty="0"/>
            </a:p>
          </p:txBody>
        </p:sp>
        <p:pic>
          <p:nvPicPr>
            <p:cNvPr id="9" name="Picture 8">
              <a:extLst>
                <a:ext uri="{FF2B5EF4-FFF2-40B4-BE49-F238E27FC236}">
                  <a16:creationId xmlns:a16="http://schemas.microsoft.com/office/drawing/2014/main" id="{E06C7CEC-462A-4545-88E7-9C743499346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49700" y="4203056"/>
              <a:ext cx="2826891" cy="531813"/>
            </a:xfrm>
            <a:prstGeom prst="rect">
              <a:avLst/>
            </a:prstGeom>
          </p:spPr>
        </p:pic>
      </p:grpSp>
      <p:grpSp>
        <p:nvGrpSpPr>
          <p:cNvPr id="14" name="Group 13">
            <a:extLst>
              <a:ext uri="{FF2B5EF4-FFF2-40B4-BE49-F238E27FC236}">
                <a16:creationId xmlns:a16="http://schemas.microsoft.com/office/drawing/2014/main" id="{1D2A5762-5ECB-954E-BD34-226A119C67E6}"/>
              </a:ext>
            </a:extLst>
          </p:cNvPr>
          <p:cNvGrpSpPr/>
          <p:nvPr/>
        </p:nvGrpSpPr>
        <p:grpSpPr>
          <a:xfrm>
            <a:off x="767603" y="4508645"/>
            <a:ext cx="3531476" cy="1443934"/>
            <a:chOff x="788276" y="4734869"/>
            <a:chExt cx="3531476" cy="1443934"/>
          </a:xfrm>
        </p:grpSpPr>
        <p:sp>
          <p:nvSpPr>
            <p:cNvPr id="11" name="Rectangle 10">
              <a:extLst>
                <a:ext uri="{FF2B5EF4-FFF2-40B4-BE49-F238E27FC236}">
                  <a16:creationId xmlns:a16="http://schemas.microsoft.com/office/drawing/2014/main" id="{F2475A44-E038-2A48-8FE9-E63E3D52E810}"/>
                </a:ext>
              </a:extLst>
            </p:cNvPr>
            <p:cNvSpPr/>
            <p:nvPr/>
          </p:nvSpPr>
          <p:spPr>
            <a:xfrm>
              <a:off x="788276" y="5938737"/>
              <a:ext cx="3531476" cy="240066"/>
            </a:xfrm>
            <a:prstGeom prst="rect">
              <a:avLst/>
            </a:prstGeom>
          </p:spPr>
          <p:txBody>
            <a:bodyPr wrap="square">
              <a:spAutoFit/>
            </a:bodyPr>
            <a:lstStyle/>
            <a:p>
              <a:r>
                <a:rPr lang="en-US" sz="1200" dirty="0">
                  <a:hlinkClick r:id="rId7">
                    <a:extLst>
                      <a:ext uri="{A12FA001-AC4F-418D-AE19-62706E023703}">
                        <ahyp:hlinkClr xmlns:ahyp="http://schemas.microsoft.com/office/drawing/2018/hyperlinkcolor" val="tx"/>
                      </a:ext>
                    </a:extLst>
                  </a:hlinkClick>
                </a:rPr>
                <a:t>http://clipart-library.com/free/tools-clipart-png.html</a:t>
              </a:r>
              <a:endParaRPr lang="en-US" sz="1200" dirty="0"/>
            </a:p>
          </p:txBody>
        </p:sp>
        <p:pic>
          <p:nvPicPr>
            <p:cNvPr id="12" name="Picture 11">
              <a:extLst>
                <a:ext uri="{FF2B5EF4-FFF2-40B4-BE49-F238E27FC236}">
                  <a16:creationId xmlns:a16="http://schemas.microsoft.com/office/drawing/2014/main" id="{4503BB27-F7B4-C844-942C-A28534A993E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49037" y="4734869"/>
              <a:ext cx="1209954" cy="1193821"/>
            </a:xfrm>
            <a:prstGeom prst="rect">
              <a:avLst/>
            </a:prstGeom>
          </p:spPr>
        </p:pic>
      </p:grpSp>
      <p:grpSp>
        <p:nvGrpSpPr>
          <p:cNvPr id="16" name="Group 15">
            <a:extLst>
              <a:ext uri="{FF2B5EF4-FFF2-40B4-BE49-F238E27FC236}">
                <a16:creationId xmlns:a16="http://schemas.microsoft.com/office/drawing/2014/main" id="{E80CB71A-D21A-164C-9364-1F7AA8DCD58F}"/>
              </a:ext>
            </a:extLst>
          </p:cNvPr>
          <p:cNvGrpSpPr/>
          <p:nvPr/>
        </p:nvGrpSpPr>
        <p:grpSpPr>
          <a:xfrm>
            <a:off x="4929636" y="4104576"/>
            <a:ext cx="2669320" cy="1986482"/>
            <a:chOff x="4332433" y="3228420"/>
            <a:chExt cx="2669320" cy="1986482"/>
          </a:xfrm>
        </p:grpSpPr>
        <p:pic>
          <p:nvPicPr>
            <p:cNvPr id="13" name="Picture 12" descr="Image result for locomotive cartoon">
              <a:extLst>
                <a:ext uri="{FF2B5EF4-FFF2-40B4-BE49-F238E27FC236}">
                  <a16:creationId xmlns:a16="http://schemas.microsoft.com/office/drawing/2014/main" id="{676416C0-28E0-3442-B2F3-10DF4512D4FC}"/>
                </a:ext>
              </a:extLst>
            </p:cNvPr>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9013" b="89700" l="5093" r="93981">
                          <a14:foregroundMark x1="6944" y1="49785" x2="6944" y2="49785"/>
                          <a14:foregroundMark x1="5093" y1="61373" x2="5093" y2="61373"/>
                          <a14:foregroundMark x1="87963" y1="68240" x2="87963" y2="68240"/>
                          <a14:foregroundMark x1="90741" y1="69099" x2="90741" y2="69099"/>
                          <a14:foregroundMark x1="93981" y1="70815" x2="93981" y2="70815"/>
                        </a14:backgroundRemoval>
                      </a14:imgEffect>
                    </a14:imgLayer>
                  </a14:imgProps>
                </a:ext>
                <a:ext uri="{28A0092B-C50C-407E-A947-70E740481C1C}">
                  <a14:useLocalDpi xmlns:a14="http://schemas.microsoft.com/office/drawing/2010/main"/>
                </a:ext>
              </a:extLst>
            </a:blip>
            <a:srcRect/>
            <a:stretch>
              <a:fillRect/>
            </a:stretch>
          </p:blipFill>
          <p:spPr bwMode="auto">
            <a:xfrm>
              <a:off x="4746321" y="3228420"/>
              <a:ext cx="1841545" cy="198648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0D3A55B-CFB9-5B44-AC4F-579FEDE9132C}"/>
                </a:ext>
              </a:extLst>
            </p:cNvPr>
            <p:cNvSpPr/>
            <p:nvPr/>
          </p:nvSpPr>
          <p:spPr>
            <a:xfrm>
              <a:off x="4332433" y="4836357"/>
              <a:ext cx="2669320" cy="240066"/>
            </a:xfrm>
            <a:prstGeom prst="rect">
              <a:avLst/>
            </a:prstGeom>
          </p:spPr>
          <p:txBody>
            <a:bodyPr wrap="none">
              <a:spAutoFit/>
            </a:bodyPr>
            <a:lstStyle/>
            <a:p>
              <a:r>
                <a:rPr lang="en-US" sz="1200" dirty="0">
                  <a:hlinkClick r:id="rId11">
                    <a:extLst>
                      <a:ext uri="{A12FA001-AC4F-418D-AE19-62706E023703}">
                        <ahyp:hlinkClr xmlns:ahyp="http://schemas.microsoft.com/office/drawing/2018/hyperlinkcolor" val="tx"/>
                      </a:ext>
                    </a:extLst>
                  </a:hlinkClick>
                </a:rPr>
                <a:t>http://clipartmag.com/toy-train-clipart</a:t>
              </a:r>
              <a:endParaRPr lang="en-US" sz="1200" dirty="0"/>
            </a:p>
          </p:txBody>
        </p:sp>
      </p:grpSp>
      <p:grpSp>
        <p:nvGrpSpPr>
          <p:cNvPr id="7" name="Group 6">
            <a:extLst>
              <a:ext uri="{FF2B5EF4-FFF2-40B4-BE49-F238E27FC236}">
                <a16:creationId xmlns:a16="http://schemas.microsoft.com/office/drawing/2014/main" id="{2271D81F-F8F9-7E47-823E-E1CFE0157B32}"/>
              </a:ext>
            </a:extLst>
          </p:cNvPr>
          <p:cNvGrpSpPr/>
          <p:nvPr/>
        </p:nvGrpSpPr>
        <p:grpSpPr>
          <a:xfrm>
            <a:off x="4572000" y="2449580"/>
            <a:ext cx="4572000" cy="1569956"/>
            <a:chOff x="4929636" y="2428273"/>
            <a:chExt cx="4572000" cy="1569956"/>
          </a:xfrm>
        </p:grpSpPr>
        <p:pic>
          <p:nvPicPr>
            <p:cNvPr id="17" name="Picture 16">
              <a:extLst>
                <a:ext uri="{FF2B5EF4-FFF2-40B4-BE49-F238E27FC236}">
                  <a16:creationId xmlns:a16="http://schemas.microsoft.com/office/drawing/2014/main" id="{6A13E253-EEB2-9145-919C-204267120B63}"/>
                </a:ext>
              </a:extLst>
            </p:cNvPr>
            <p:cNvPicPr>
              <a:picLocks noChangeAspect="1"/>
            </p:cNvPicPr>
            <p:nvPr/>
          </p:nvPicPr>
          <p:blipFill rotWithShape="1">
            <a:blip r:embed="rId12" cstate="screen">
              <a:extLst>
                <a:ext uri="{BEBA8EAE-BF5A-486C-A8C5-ECC9F3942E4B}">
                  <a14:imgProps xmlns:a14="http://schemas.microsoft.com/office/drawing/2010/main">
                    <a14:imgLayer r:embed="rId13">
                      <a14:imgEffect>
                        <a14:backgroundRemoval t="10000" b="90000" l="10000" r="90000">
                          <a14:foregroundMark x1="21008" y1="16800" x2="38655" y2="76400"/>
                          <a14:foregroundMark x1="38655" y1="76400" x2="71429" y2="76000"/>
                          <a14:foregroundMark x1="71429" y1="76000" x2="69748" y2="43200"/>
                          <a14:foregroundMark x1="69748" y1="43200" x2="51681" y2="17600"/>
                          <a14:foregroundMark x1="51681" y1="17600" x2="25210" y2="16800"/>
                          <a14:foregroundMark x1="33613" y1="46000" x2="63025" y2="56800"/>
                          <a14:foregroundMark x1="63025" y1="56800" x2="45378" y2="40800"/>
                        </a14:backgroundRemoval>
                      </a14:imgEffect>
                    </a14:imgLayer>
                  </a14:imgProps>
                </a:ext>
                <a:ext uri="{28A0092B-C50C-407E-A947-70E740481C1C}">
                  <a14:useLocalDpi xmlns:a14="http://schemas.microsoft.com/office/drawing/2010/main"/>
                </a:ext>
              </a:extLst>
            </a:blip>
            <a:srcRect l="16936" t="13583" r="19025" b="14994"/>
            <a:stretch/>
          </p:blipFill>
          <p:spPr>
            <a:xfrm>
              <a:off x="6247827" y="2428273"/>
              <a:ext cx="967809" cy="1133838"/>
            </a:xfrm>
            <a:prstGeom prst="rect">
              <a:avLst/>
            </a:prstGeom>
          </p:spPr>
        </p:pic>
        <p:sp>
          <p:nvSpPr>
            <p:cNvPr id="2" name="Rectangle 1">
              <a:extLst>
                <a:ext uri="{FF2B5EF4-FFF2-40B4-BE49-F238E27FC236}">
                  <a16:creationId xmlns:a16="http://schemas.microsoft.com/office/drawing/2014/main" id="{E60C465F-649B-2944-8E08-644D8F5F2D36}"/>
                </a:ext>
              </a:extLst>
            </p:cNvPr>
            <p:cNvSpPr/>
            <p:nvPr/>
          </p:nvSpPr>
          <p:spPr>
            <a:xfrm>
              <a:off x="4929636" y="3610431"/>
              <a:ext cx="4572000" cy="387798"/>
            </a:xfrm>
            <a:prstGeom prst="rect">
              <a:avLst/>
            </a:prstGeom>
          </p:spPr>
          <p:txBody>
            <a:bodyPr>
              <a:spAutoFit/>
            </a:bodyPr>
            <a:lstStyle/>
            <a:p>
              <a:pPr algn="ctr"/>
              <a:r>
                <a:rPr lang="en-US" sz="1200" dirty="0">
                  <a:hlinkClick r:id="rId14">
                    <a:extLst>
                      <a:ext uri="{A12FA001-AC4F-418D-AE19-62706E023703}">
                        <ahyp:hlinkClr xmlns:ahyp="http://schemas.microsoft.com/office/drawing/2018/hyperlinkcolor" val="tx"/>
                      </a:ext>
                    </a:extLst>
                  </a:hlinkClick>
                </a:rPr>
                <a:t>https://www.vectorstock.com/royalty-free-vector/line-drawing-cartoon-weighing-scale-vector-24151282</a:t>
              </a:r>
              <a:endParaRPr lang="en-US" sz="1200" dirty="0"/>
            </a:p>
          </p:txBody>
        </p:sp>
      </p:grpSp>
    </p:spTree>
    <p:extLst>
      <p:ext uri="{BB962C8B-B14F-4D97-AF65-F5344CB8AC3E}">
        <p14:creationId xmlns:p14="http://schemas.microsoft.com/office/powerpoint/2010/main" val="39642463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D401CC-0C7B-1849-9880-547322644080}"/>
              </a:ext>
            </a:extLst>
          </p:cNvPr>
          <p:cNvSpPr>
            <a:spLocks noGrp="1"/>
          </p:cNvSpPr>
          <p:nvPr>
            <p:ph type="title"/>
          </p:nvPr>
        </p:nvSpPr>
        <p:spPr/>
        <p:txBody>
          <a:bodyPr/>
          <a:lstStyle/>
          <a:p>
            <a:r>
              <a:rPr lang="en-US" dirty="0"/>
              <a:t>Image credits 2</a:t>
            </a:r>
          </a:p>
        </p:txBody>
      </p:sp>
      <p:grpSp>
        <p:nvGrpSpPr>
          <p:cNvPr id="26" name="Group 25">
            <a:extLst>
              <a:ext uri="{FF2B5EF4-FFF2-40B4-BE49-F238E27FC236}">
                <a16:creationId xmlns:a16="http://schemas.microsoft.com/office/drawing/2014/main" id="{079727EC-213F-A749-812F-711296A817F7}"/>
              </a:ext>
            </a:extLst>
          </p:cNvPr>
          <p:cNvGrpSpPr/>
          <p:nvPr/>
        </p:nvGrpSpPr>
        <p:grpSpPr>
          <a:xfrm>
            <a:off x="2971828" y="3669416"/>
            <a:ext cx="4572000" cy="1412655"/>
            <a:chOff x="0" y="5292145"/>
            <a:chExt cx="4572000" cy="1412655"/>
          </a:xfrm>
        </p:grpSpPr>
        <p:sp>
          <p:nvSpPr>
            <p:cNvPr id="17" name="Rectangle 16">
              <a:extLst>
                <a:ext uri="{FF2B5EF4-FFF2-40B4-BE49-F238E27FC236}">
                  <a16:creationId xmlns:a16="http://schemas.microsoft.com/office/drawing/2014/main" id="{08AA6B0C-7DBE-7542-80E4-E6E334B31091}"/>
                </a:ext>
              </a:extLst>
            </p:cNvPr>
            <p:cNvSpPr/>
            <p:nvPr/>
          </p:nvSpPr>
          <p:spPr>
            <a:xfrm>
              <a:off x="0" y="6464734"/>
              <a:ext cx="4572000" cy="240066"/>
            </a:xfrm>
            <a:prstGeom prst="rect">
              <a:avLst/>
            </a:prstGeom>
          </p:spPr>
          <p:txBody>
            <a:bodyPr>
              <a:spAutoFit/>
            </a:bodyPr>
            <a:lstStyle/>
            <a:p>
              <a:r>
                <a:rPr lang="en-US" sz="1200" dirty="0">
                  <a:hlinkClick r:id="rId3">
                    <a:extLst>
                      <a:ext uri="{A12FA001-AC4F-418D-AE19-62706E023703}">
                        <ahyp:hlinkClr xmlns:ahyp="http://schemas.microsoft.com/office/drawing/2018/hyperlinkcolor" val="tx"/>
                      </a:ext>
                    </a:extLst>
                  </a:hlinkClick>
                </a:rPr>
                <a:t>https://www.pinterest.com/pin/127226758202620054/</a:t>
              </a:r>
              <a:endParaRPr lang="en-US" sz="1200" dirty="0"/>
            </a:p>
          </p:txBody>
        </p:sp>
        <p:pic>
          <p:nvPicPr>
            <p:cNvPr id="20" name="Picture 19">
              <a:extLst>
                <a:ext uri="{FF2B5EF4-FFF2-40B4-BE49-F238E27FC236}">
                  <a16:creationId xmlns:a16="http://schemas.microsoft.com/office/drawing/2014/main" id="{2657A9B7-973A-9640-AC6D-ED59A5876A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1225" y="5292145"/>
              <a:ext cx="924575" cy="1135122"/>
            </a:xfrm>
            <a:prstGeom prst="rect">
              <a:avLst/>
            </a:prstGeom>
          </p:spPr>
        </p:pic>
      </p:grpSp>
      <p:grpSp>
        <p:nvGrpSpPr>
          <p:cNvPr id="28" name="Group 27">
            <a:extLst>
              <a:ext uri="{FF2B5EF4-FFF2-40B4-BE49-F238E27FC236}">
                <a16:creationId xmlns:a16="http://schemas.microsoft.com/office/drawing/2014/main" id="{C8832461-F0CC-114C-9C80-EC179E2B44D7}"/>
              </a:ext>
            </a:extLst>
          </p:cNvPr>
          <p:cNvGrpSpPr/>
          <p:nvPr/>
        </p:nvGrpSpPr>
        <p:grpSpPr>
          <a:xfrm>
            <a:off x="1238152" y="5262564"/>
            <a:ext cx="3467352" cy="1404992"/>
            <a:chOff x="4005192" y="5337510"/>
            <a:chExt cx="3467352" cy="1404992"/>
          </a:xfrm>
        </p:grpSpPr>
        <p:pic>
          <p:nvPicPr>
            <p:cNvPr id="24" name="Picture 23">
              <a:extLst>
                <a:ext uri="{FF2B5EF4-FFF2-40B4-BE49-F238E27FC236}">
                  <a16:creationId xmlns:a16="http://schemas.microsoft.com/office/drawing/2014/main" id="{3D8B856E-E1A3-324C-A1A6-7CE953E9EB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8977" y="5337510"/>
              <a:ext cx="1096274" cy="1096274"/>
            </a:xfrm>
            <a:prstGeom prst="rect">
              <a:avLst/>
            </a:prstGeom>
          </p:spPr>
        </p:pic>
        <p:sp>
          <p:nvSpPr>
            <p:cNvPr id="27" name="Rectangle 26">
              <a:extLst>
                <a:ext uri="{FF2B5EF4-FFF2-40B4-BE49-F238E27FC236}">
                  <a16:creationId xmlns:a16="http://schemas.microsoft.com/office/drawing/2014/main" id="{F064E532-5AE9-E948-B806-3B931BDAC1BA}"/>
                </a:ext>
              </a:extLst>
            </p:cNvPr>
            <p:cNvSpPr/>
            <p:nvPr/>
          </p:nvSpPr>
          <p:spPr>
            <a:xfrm>
              <a:off x="4005192" y="6502436"/>
              <a:ext cx="3467352" cy="240066"/>
            </a:xfrm>
            <a:prstGeom prst="rect">
              <a:avLst/>
            </a:prstGeom>
          </p:spPr>
          <p:txBody>
            <a:bodyPr wrap="square">
              <a:spAutoFit/>
            </a:bodyPr>
            <a:lstStyle/>
            <a:p>
              <a:r>
                <a:rPr lang="en-US" sz="1200" dirty="0">
                  <a:hlinkClick r:id="rId6">
                    <a:extLst>
                      <a:ext uri="{A12FA001-AC4F-418D-AE19-62706E023703}">
                        <ahyp:hlinkClr xmlns:ahyp="http://schemas.microsoft.com/office/drawing/2018/hyperlinkcolor" val="tx"/>
                      </a:ext>
                    </a:extLst>
                  </a:hlinkClick>
                </a:rPr>
                <a:t>https://icon-library.net/icon/web-icon-white-3.html</a:t>
              </a:r>
              <a:endParaRPr lang="en-US" sz="1200" dirty="0"/>
            </a:p>
          </p:txBody>
        </p:sp>
      </p:grpSp>
      <p:grpSp>
        <p:nvGrpSpPr>
          <p:cNvPr id="30" name="Group 29">
            <a:extLst>
              <a:ext uri="{FF2B5EF4-FFF2-40B4-BE49-F238E27FC236}">
                <a16:creationId xmlns:a16="http://schemas.microsoft.com/office/drawing/2014/main" id="{CE0C7016-1B26-3747-8942-98FF1E3BA0F5}"/>
              </a:ext>
            </a:extLst>
          </p:cNvPr>
          <p:cNvGrpSpPr/>
          <p:nvPr/>
        </p:nvGrpSpPr>
        <p:grpSpPr>
          <a:xfrm>
            <a:off x="5088900" y="5366282"/>
            <a:ext cx="3159648" cy="1311962"/>
            <a:chOff x="6095215" y="4763019"/>
            <a:chExt cx="3159648" cy="1311962"/>
          </a:xfrm>
        </p:grpSpPr>
        <p:pic>
          <p:nvPicPr>
            <p:cNvPr id="25" name="Picture 24">
              <a:extLst>
                <a:ext uri="{FF2B5EF4-FFF2-40B4-BE49-F238E27FC236}">
                  <a16:creationId xmlns:a16="http://schemas.microsoft.com/office/drawing/2014/main" id="{398BFDB7-1AC5-9945-9B30-4ADC0626F0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79555" y="4763019"/>
              <a:ext cx="790968" cy="1020604"/>
            </a:xfrm>
            <a:prstGeom prst="rect">
              <a:avLst/>
            </a:prstGeom>
          </p:spPr>
        </p:pic>
        <p:sp>
          <p:nvSpPr>
            <p:cNvPr id="29" name="Rectangle 28">
              <a:extLst>
                <a:ext uri="{FF2B5EF4-FFF2-40B4-BE49-F238E27FC236}">
                  <a16:creationId xmlns:a16="http://schemas.microsoft.com/office/drawing/2014/main" id="{7D847DFA-8BA0-0641-A999-58EB12FE900F}"/>
                </a:ext>
              </a:extLst>
            </p:cNvPr>
            <p:cNvSpPr/>
            <p:nvPr/>
          </p:nvSpPr>
          <p:spPr>
            <a:xfrm>
              <a:off x="6095215" y="5834915"/>
              <a:ext cx="3159648" cy="240066"/>
            </a:xfrm>
            <a:prstGeom prst="rect">
              <a:avLst/>
            </a:prstGeom>
          </p:spPr>
          <p:txBody>
            <a:bodyPr wrap="none">
              <a:spAutoFit/>
            </a:bodyPr>
            <a:lstStyle/>
            <a:p>
              <a:r>
                <a:rPr lang="en-US" sz="1200" dirty="0">
                  <a:hlinkClick r:id="rId8">
                    <a:extLst>
                      <a:ext uri="{A12FA001-AC4F-418D-AE19-62706E023703}">
                        <ahyp:hlinkClr xmlns:ahyp="http://schemas.microsoft.com/office/drawing/2018/hyperlinkcolor" val="tx"/>
                      </a:ext>
                    </a:extLst>
                  </a:hlinkClick>
                </a:rPr>
                <a:t>http://clipart-library.com/clipart/1944444.htm</a:t>
              </a:r>
              <a:endParaRPr lang="en-US" sz="1200" dirty="0"/>
            </a:p>
          </p:txBody>
        </p:sp>
      </p:grpSp>
      <p:grpSp>
        <p:nvGrpSpPr>
          <p:cNvPr id="2" name="Group 1">
            <a:extLst>
              <a:ext uri="{FF2B5EF4-FFF2-40B4-BE49-F238E27FC236}">
                <a16:creationId xmlns:a16="http://schemas.microsoft.com/office/drawing/2014/main" id="{578340CB-1E09-BC4F-BD2E-48D3FF29D58F}"/>
              </a:ext>
            </a:extLst>
          </p:cNvPr>
          <p:cNvGrpSpPr/>
          <p:nvPr/>
        </p:nvGrpSpPr>
        <p:grpSpPr>
          <a:xfrm>
            <a:off x="5552752" y="936085"/>
            <a:ext cx="2768258" cy="2733331"/>
            <a:chOff x="1530821" y="1543408"/>
            <a:chExt cx="2768258" cy="2733331"/>
          </a:xfrm>
        </p:grpSpPr>
        <p:sp>
          <p:nvSpPr>
            <p:cNvPr id="31" name="Rectangle 30">
              <a:extLst>
                <a:ext uri="{FF2B5EF4-FFF2-40B4-BE49-F238E27FC236}">
                  <a16:creationId xmlns:a16="http://schemas.microsoft.com/office/drawing/2014/main" id="{517EA9F4-FE21-BC47-A6B1-8D1A8899CECD}"/>
                </a:ext>
              </a:extLst>
            </p:cNvPr>
            <p:cNvSpPr/>
            <p:nvPr/>
          </p:nvSpPr>
          <p:spPr>
            <a:xfrm>
              <a:off x="1530821" y="4036673"/>
              <a:ext cx="2768258" cy="240066"/>
            </a:xfrm>
            <a:prstGeom prst="rect">
              <a:avLst/>
            </a:prstGeom>
          </p:spPr>
          <p:txBody>
            <a:bodyPr wrap="none">
              <a:spAutoFit/>
            </a:bodyPr>
            <a:lstStyle/>
            <a:p>
              <a:r>
                <a:rPr lang="en-US" sz="1200" dirty="0">
                  <a:hlinkClick r:id="rId9">
                    <a:extLst>
                      <a:ext uri="{A12FA001-AC4F-418D-AE19-62706E023703}">
                        <ahyp:hlinkClr xmlns:ahyp="http://schemas.microsoft.com/office/drawing/2018/hyperlinkcolor" val="tx"/>
                      </a:ext>
                    </a:extLst>
                  </a:hlinkClick>
                </a:rPr>
                <a:t>http://www.romolagarai.org/pl/948847/</a:t>
              </a:r>
              <a:endParaRPr lang="en-US" sz="1200" dirty="0"/>
            </a:p>
          </p:txBody>
        </p:sp>
        <p:pic>
          <p:nvPicPr>
            <p:cNvPr id="33" name="Picture 32">
              <a:extLst>
                <a:ext uri="{FF2B5EF4-FFF2-40B4-BE49-F238E27FC236}">
                  <a16:creationId xmlns:a16="http://schemas.microsoft.com/office/drawing/2014/main" id="{FE80809D-9471-1A46-900D-7BA18E4E19C9}"/>
                </a:ext>
              </a:extLst>
            </p:cNvPr>
            <p:cNvPicPr>
              <a:picLocks noChangeAspect="1"/>
            </p:cNvPicPr>
            <p:nvPr/>
          </p:nvPicPr>
          <p:blipFill>
            <a:blip r:embed="rId10"/>
            <a:stretch>
              <a:fillRect/>
            </a:stretch>
          </p:blipFill>
          <p:spPr>
            <a:xfrm>
              <a:off x="2067570" y="1543408"/>
              <a:ext cx="1158447" cy="2413431"/>
            </a:xfrm>
            <a:prstGeom prst="rect">
              <a:avLst/>
            </a:prstGeom>
          </p:spPr>
        </p:pic>
      </p:grpSp>
      <p:grpSp>
        <p:nvGrpSpPr>
          <p:cNvPr id="35" name="Group 34">
            <a:extLst>
              <a:ext uri="{FF2B5EF4-FFF2-40B4-BE49-F238E27FC236}">
                <a16:creationId xmlns:a16="http://schemas.microsoft.com/office/drawing/2014/main" id="{A003EB4A-6D2F-A348-8738-DB36CB4A5233}"/>
              </a:ext>
            </a:extLst>
          </p:cNvPr>
          <p:cNvGrpSpPr/>
          <p:nvPr/>
        </p:nvGrpSpPr>
        <p:grpSpPr>
          <a:xfrm>
            <a:off x="1351918" y="1587045"/>
            <a:ext cx="4069923" cy="1811889"/>
            <a:chOff x="4323151" y="1343475"/>
            <a:chExt cx="4069923" cy="1811889"/>
          </a:xfrm>
        </p:grpSpPr>
        <p:pic>
          <p:nvPicPr>
            <p:cNvPr id="32" name="Picture 31">
              <a:extLst>
                <a:ext uri="{FF2B5EF4-FFF2-40B4-BE49-F238E27FC236}">
                  <a16:creationId xmlns:a16="http://schemas.microsoft.com/office/drawing/2014/main" id="{DBCABA87-3638-6D4F-A6EA-A49EC26ADD6D}"/>
                </a:ext>
              </a:extLst>
            </p:cNvPr>
            <p:cNvPicPr>
              <a:picLocks noChangeAspect="1"/>
            </p:cNvPicPr>
            <p:nvPr/>
          </p:nvPicPr>
          <p:blipFill>
            <a:blip r:embed="rId11"/>
            <a:stretch>
              <a:fillRect/>
            </a:stretch>
          </p:blipFill>
          <p:spPr>
            <a:xfrm>
              <a:off x="5441800" y="1343475"/>
              <a:ext cx="1460500" cy="1384300"/>
            </a:xfrm>
            <a:prstGeom prst="rect">
              <a:avLst/>
            </a:prstGeom>
          </p:spPr>
        </p:pic>
        <p:sp>
          <p:nvSpPr>
            <p:cNvPr id="34" name="Rectangle 33">
              <a:extLst>
                <a:ext uri="{FF2B5EF4-FFF2-40B4-BE49-F238E27FC236}">
                  <a16:creationId xmlns:a16="http://schemas.microsoft.com/office/drawing/2014/main" id="{53F4BB6C-FC20-AB4E-A659-430823426824}"/>
                </a:ext>
              </a:extLst>
            </p:cNvPr>
            <p:cNvSpPr/>
            <p:nvPr/>
          </p:nvSpPr>
          <p:spPr>
            <a:xfrm>
              <a:off x="4323151" y="2767566"/>
              <a:ext cx="4069923" cy="387798"/>
            </a:xfrm>
            <a:prstGeom prst="rect">
              <a:avLst/>
            </a:prstGeom>
          </p:spPr>
          <p:txBody>
            <a:bodyPr wrap="square">
              <a:spAutoFit/>
            </a:bodyPr>
            <a:lstStyle/>
            <a:p>
              <a:r>
                <a:rPr lang="en-US" sz="1200" dirty="0">
                  <a:hlinkClick r:id="rId12">
                    <a:extLst>
                      <a:ext uri="{A12FA001-AC4F-418D-AE19-62706E023703}">
                        <ahyp:hlinkClr xmlns:ahyp="http://schemas.microsoft.com/office/drawing/2018/hyperlinkcolor" val="tx"/>
                      </a:ext>
                    </a:extLst>
                  </a:hlinkClick>
                </a:rPr>
                <a:t>https://favpng.com/png_view/programmer-programmer-computer-programming-clip-art-png/UdkqbWTG</a:t>
              </a:r>
              <a:endParaRPr lang="en-US" sz="1200" dirty="0"/>
            </a:p>
          </p:txBody>
        </p:sp>
      </p:grpSp>
      <p:pic>
        <p:nvPicPr>
          <p:cNvPr id="18" name="Picture 17">
            <a:extLst>
              <a:ext uri="{FF2B5EF4-FFF2-40B4-BE49-F238E27FC236}">
                <a16:creationId xmlns:a16="http://schemas.microsoft.com/office/drawing/2014/main" id="{7DDEF9BA-FA9C-F446-B181-0AA9113E71C8}"/>
              </a:ext>
            </a:extLst>
          </p:cNvPr>
          <p:cNvPicPr>
            <a:picLocks noChangeAspect="1"/>
          </p:cNvPicPr>
          <p:nvPr/>
        </p:nvPicPr>
        <p:blipFill>
          <a:blip r:embed="rId13" cstate="screen">
            <a:extLst>
              <a:ext uri="{BEBA8EAE-BF5A-486C-A8C5-ECC9F3942E4B}">
                <a14:imgProps xmlns:a14="http://schemas.microsoft.com/office/drawing/2010/main">
                  <a14:imgLayer r:embed="rId14">
                    <a14:imgEffect>
                      <a14:backgroundRemoval t="5400" b="90900" l="10000" r="90000">
                        <a14:foregroundMark x1="27200" y1="9900" x2="30400" y2="3100"/>
                        <a14:foregroundMark x1="30400" y1="3100" x2="39300" y2="4300"/>
                        <a14:foregroundMark x1="39300" y1="4300" x2="32300" y2="10000"/>
                        <a14:foregroundMark x1="32300" y1="10000" x2="27900" y2="9700"/>
                        <a14:foregroundMark x1="29100" y1="8900" x2="36700" y2="5400"/>
                        <a14:foregroundMark x1="36700" y1="5400" x2="31400" y2="6700"/>
                        <a14:foregroundMark x1="28200" y1="41200" x2="29900" y2="40700"/>
                        <a14:foregroundMark x1="26400" y1="44900" x2="26900" y2="52700"/>
                        <a14:foregroundMark x1="26900" y1="52700" x2="27900" y2="53800"/>
                        <a14:foregroundMark x1="27400" y1="53600" x2="25200" y2="52400"/>
                        <a14:foregroundMark x1="23700" y1="51100" x2="20700" y2="55300"/>
                        <a14:foregroundMark x1="51200" y1="73200" x2="48000" y2="81700"/>
                        <a14:foregroundMark x1="39600" y1="81900" x2="39100" y2="87600"/>
                        <a14:foregroundMark x1="41600" y1="87000" x2="50400" y2="86700"/>
                        <a14:foregroundMark x1="50400" y1="86700" x2="44300" y2="87000"/>
                        <a14:foregroundMark x1="74300" y1="90400" x2="83300" y2="90900"/>
                        <a14:foregroundMark x1="83300" y1="90900" x2="79300" y2="89200"/>
                        <a14:foregroundMark x1="30600" y1="29400" x2="31200" y2="31800"/>
                        <a14:foregroundMark x1="48100" y1="17200" x2="52700" y2="17800"/>
                        <a14:foregroundMark x1="30600" y1="23300" x2="32000" y2="18000"/>
                      </a14:backgroundRemoval>
                    </a14:imgEffect>
                  </a14:imgLayer>
                </a14:imgProps>
              </a:ext>
              <a:ext uri="{28A0092B-C50C-407E-A947-70E740481C1C}">
                <a14:useLocalDpi xmlns:a14="http://schemas.microsoft.com/office/drawing/2010/main"/>
              </a:ext>
            </a:extLst>
          </a:blip>
          <a:stretch>
            <a:fillRect/>
          </a:stretch>
        </p:blipFill>
        <p:spPr>
          <a:xfrm>
            <a:off x="-219265" y="3193280"/>
            <a:ext cx="2115317" cy="2115317"/>
          </a:xfrm>
          <a:prstGeom prst="rect">
            <a:avLst/>
          </a:prstGeom>
        </p:spPr>
      </p:pic>
      <p:sp>
        <p:nvSpPr>
          <p:cNvPr id="4" name="TextBox 3">
            <a:extLst>
              <a:ext uri="{FF2B5EF4-FFF2-40B4-BE49-F238E27FC236}">
                <a16:creationId xmlns:a16="http://schemas.microsoft.com/office/drawing/2014/main" id="{A03E1CEA-ADCD-EC44-ADF4-FF25AF0936F6}"/>
              </a:ext>
            </a:extLst>
          </p:cNvPr>
          <p:cNvSpPr txBox="1"/>
          <p:nvPr/>
        </p:nvSpPr>
        <p:spPr>
          <a:xfrm>
            <a:off x="531548" y="5244421"/>
            <a:ext cx="706604" cy="243721"/>
          </a:xfrm>
          <a:prstGeom prst="rect">
            <a:avLst/>
          </a:prstGeom>
          <a:noFill/>
        </p:spPr>
        <p:txBody>
          <a:bodyPr wrap="none" rtlCol="0">
            <a:spAutoFit/>
          </a:bodyPr>
          <a:lstStyle/>
          <a:p>
            <a:r>
              <a:rPr lang="en-US" sz="1200" dirty="0">
                <a:latin typeface="Calibri" panose="020F0502020204030204" pitchFamily="34" charset="0"/>
              </a:rPr>
              <a:t>A. Rodin</a:t>
            </a:r>
          </a:p>
        </p:txBody>
      </p:sp>
    </p:spTree>
    <p:extLst>
      <p:ext uri="{BB962C8B-B14F-4D97-AF65-F5344CB8AC3E}">
        <p14:creationId xmlns:p14="http://schemas.microsoft.com/office/powerpoint/2010/main" val="13770559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DCF9287-1655-B84C-9F11-A48CA961725F}"/>
              </a:ext>
            </a:extLst>
          </p:cNvPr>
          <p:cNvSpPr>
            <a:spLocks noGrp="1"/>
          </p:cNvSpPr>
          <p:nvPr>
            <p:ph type="body" idx="1"/>
          </p:nvPr>
        </p:nvSpPr>
        <p:spPr>
          <a:xfrm>
            <a:off x="457200" y="942780"/>
            <a:ext cx="4040188" cy="639762"/>
          </a:xfrm>
        </p:spPr>
        <p:txBody>
          <a:bodyPr/>
          <a:lstStyle/>
          <a:p>
            <a:r>
              <a:rPr lang="en-US" dirty="0"/>
              <a:t>Concept</a:t>
            </a:r>
          </a:p>
        </p:txBody>
      </p:sp>
      <p:sp>
        <p:nvSpPr>
          <p:cNvPr id="2" name="Content Placeholder 1">
            <a:extLst>
              <a:ext uri="{FF2B5EF4-FFF2-40B4-BE49-F238E27FC236}">
                <a16:creationId xmlns:a16="http://schemas.microsoft.com/office/drawing/2014/main" id="{23B129C2-61A0-A34C-904B-EA8EF428FCB1}"/>
              </a:ext>
            </a:extLst>
          </p:cNvPr>
          <p:cNvSpPr>
            <a:spLocks noGrp="1"/>
          </p:cNvSpPr>
          <p:nvPr>
            <p:ph sz="half" idx="2"/>
          </p:nvPr>
        </p:nvSpPr>
        <p:spPr>
          <a:xfrm>
            <a:off x="480551" y="1522444"/>
            <a:ext cx="4040188" cy="3951288"/>
          </a:xfrm>
        </p:spPr>
        <p:txBody>
          <a:bodyPr/>
          <a:lstStyle/>
          <a:p>
            <a:r>
              <a:rPr lang="en-US" sz="2800" dirty="0"/>
              <a:t>Pattern lang. for strings</a:t>
            </a:r>
          </a:p>
        </p:txBody>
      </p:sp>
      <p:sp>
        <p:nvSpPr>
          <p:cNvPr id="16" name="Text Placeholder 15">
            <a:extLst>
              <a:ext uri="{FF2B5EF4-FFF2-40B4-BE49-F238E27FC236}">
                <a16:creationId xmlns:a16="http://schemas.microsoft.com/office/drawing/2014/main" id="{1FCBAE9C-D183-E647-9CF3-023E87116CE4}"/>
              </a:ext>
            </a:extLst>
          </p:cNvPr>
          <p:cNvSpPr>
            <a:spLocks noGrp="1"/>
          </p:cNvSpPr>
          <p:nvPr>
            <p:ph type="body" sz="quarter" idx="3"/>
          </p:nvPr>
        </p:nvSpPr>
        <p:spPr>
          <a:xfrm>
            <a:off x="4645025" y="942780"/>
            <a:ext cx="4041775" cy="639762"/>
          </a:xfrm>
        </p:spPr>
        <p:txBody>
          <a:bodyPr/>
          <a:lstStyle/>
          <a:p>
            <a:r>
              <a:rPr lang="en-US" dirty="0"/>
              <a:t>Sample Features</a:t>
            </a:r>
          </a:p>
        </p:txBody>
      </p:sp>
      <p:sp>
        <p:nvSpPr>
          <p:cNvPr id="10" name="Content Placeholder 9">
            <a:extLst>
              <a:ext uri="{FF2B5EF4-FFF2-40B4-BE49-F238E27FC236}">
                <a16:creationId xmlns:a16="http://schemas.microsoft.com/office/drawing/2014/main" id="{8081252D-338B-E74A-BA80-7EAF01BFC718}"/>
              </a:ext>
            </a:extLst>
          </p:cNvPr>
          <p:cNvSpPr>
            <a:spLocks noGrp="1"/>
          </p:cNvSpPr>
          <p:nvPr>
            <p:ph sz="quarter" idx="4"/>
          </p:nvPr>
        </p:nvSpPr>
        <p:spPr>
          <a:xfrm>
            <a:off x="4645025" y="1582542"/>
            <a:ext cx="4681855" cy="5433408"/>
          </a:xfrm>
        </p:spPr>
        <p:txBody>
          <a:bodyPr/>
          <a:lstStyle/>
          <a:p>
            <a:pPr>
              <a:lnSpc>
                <a:spcPct val="150000"/>
              </a:lnSpc>
            </a:pPr>
            <a:r>
              <a:rPr lang="en-US" sz="2800" dirty="0"/>
              <a:t>a+		</a:t>
            </a:r>
            <a:r>
              <a:rPr lang="en-US" sz="2800" i="1" dirty="0"/>
              <a:t>a, </a:t>
            </a:r>
            <a:r>
              <a:rPr lang="en-US" sz="2800" i="1" dirty="0" err="1"/>
              <a:t>aaa</a:t>
            </a:r>
            <a:endParaRPr lang="en-US" sz="2800" i="1" dirty="0"/>
          </a:p>
          <a:p>
            <a:pPr>
              <a:lnSpc>
                <a:spcPct val="150000"/>
              </a:lnSpc>
            </a:pPr>
            <a:r>
              <a:rPr lang="en-US" sz="2800" dirty="0"/>
              <a:t>a | b	</a:t>
            </a:r>
            <a:r>
              <a:rPr lang="en-US" sz="2800" i="1" dirty="0"/>
              <a:t>a, b</a:t>
            </a:r>
          </a:p>
          <a:p>
            <a:pPr>
              <a:lnSpc>
                <a:spcPct val="150000"/>
              </a:lnSpc>
            </a:pPr>
            <a:r>
              <a:rPr lang="en-US" sz="2800" dirty="0"/>
              <a:t>[a-z]	</a:t>
            </a:r>
            <a:r>
              <a:rPr lang="en-US" sz="2800" i="1" dirty="0"/>
              <a:t>a, x, z</a:t>
            </a:r>
          </a:p>
          <a:p>
            <a:pPr>
              <a:lnSpc>
                <a:spcPct val="150000"/>
              </a:lnSpc>
            </a:pPr>
            <a:r>
              <a:rPr lang="en-US" sz="2800" i="1" dirty="0"/>
              <a:t>&gt; 30 features</a:t>
            </a:r>
          </a:p>
          <a:p>
            <a:pPr marL="0" indent="0">
              <a:buNone/>
            </a:pPr>
            <a:endParaRPr lang="en-US" sz="2800" i="1" dirty="0"/>
          </a:p>
        </p:txBody>
      </p:sp>
      <p:sp>
        <p:nvSpPr>
          <p:cNvPr id="3" name="Title 2">
            <a:extLst>
              <a:ext uri="{FF2B5EF4-FFF2-40B4-BE49-F238E27FC236}">
                <a16:creationId xmlns:a16="http://schemas.microsoft.com/office/drawing/2014/main" id="{4F4AFF9C-5620-9C47-9596-E3C58B157A68}"/>
              </a:ext>
            </a:extLst>
          </p:cNvPr>
          <p:cNvSpPr>
            <a:spLocks noGrp="1"/>
          </p:cNvSpPr>
          <p:nvPr>
            <p:ph type="title"/>
          </p:nvPr>
        </p:nvSpPr>
        <p:spPr/>
        <p:txBody>
          <a:bodyPr/>
          <a:lstStyle/>
          <a:p>
            <a:r>
              <a:rPr lang="en-US" dirty="0"/>
              <a:t>Primer on Regular Expressions (Regexes)</a:t>
            </a:r>
          </a:p>
        </p:txBody>
      </p:sp>
    </p:spTree>
    <p:extLst>
      <p:ext uri="{BB962C8B-B14F-4D97-AF65-F5344CB8AC3E}">
        <p14:creationId xmlns:p14="http://schemas.microsoft.com/office/powerpoint/2010/main" val="2783313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0" nodeType="clickEffect">
                                  <p:stCondLst>
                                    <p:cond delay="0"/>
                                  </p:stCondLst>
                                  <p:childTnLst>
                                    <p:set>
                                      <p:cBhvr>
                                        <p:cTn id="10" dur="indefinite"/>
                                        <p:tgtEl>
                                          <p:spTgt spid="15">
                                            <p:txEl>
                                              <p:pRg st="0" end="0"/>
                                            </p:txEl>
                                          </p:spTgt>
                                        </p:tgtEl>
                                        <p:attrNameLst>
                                          <p:attrName>style.opacity</p:attrName>
                                        </p:attrNameLst>
                                      </p:cBhvr>
                                      <p:to>
                                        <p:strVal val="0.5"/>
                                      </p:to>
                                    </p:set>
                                    <p:animEffect filter="image" prLst="opacity: 0.5">
                                      <p:cBhvr rctx="IE">
                                        <p:cTn id="11" dur="indefinite"/>
                                        <p:tgtEl>
                                          <p:spTgt spid="15">
                                            <p:txEl>
                                              <p:pRg st="0" end="0"/>
                                            </p:txEl>
                                          </p:spTgt>
                                        </p:tgtEl>
                                      </p:cBhvr>
                                    </p:animEffect>
                                  </p:childTnLst>
                                </p:cTn>
                              </p:par>
                              <p:par>
                                <p:cTn id="12" presetID="9" presetClass="emph" presetSubtype="0" grpId="0" nodeType="withEffect">
                                  <p:stCondLst>
                                    <p:cond delay="0"/>
                                  </p:stCondLst>
                                  <p:childTnLst>
                                    <p:set>
                                      <p:cBhvr>
                                        <p:cTn id="13" dur="indefinite"/>
                                        <p:tgtEl>
                                          <p:spTgt spid="2">
                                            <p:txEl>
                                              <p:pRg st="0" end="0"/>
                                            </p:txEl>
                                          </p:spTgt>
                                        </p:tgtEl>
                                        <p:attrNameLst>
                                          <p:attrName>style.opacity</p:attrName>
                                        </p:attrNameLst>
                                      </p:cBhvr>
                                      <p:to>
                                        <p:strVal val="0.5"/>
                                      </p:to>
                                    </p:set>
                                    <p:animEffect filter="image" prLst="opacity: 0.5">
                                      <p:cBhvr rctx="IE">
                                        <p:cTn id="14" dur="indefinite"/>
                                        <p:tgtEl>
                                          <p:spTgt spid="2">
                                            <p:txEl>
                                              <p:pRg st="0" end="0"/>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 grpId="0" uiExpand="1" build="p"/>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What empirical work tells us about regexes</a:t>
            </a:r>
          </a:p>
        </p:txBody>
      </p:sp>
      <p:sp>
        <p:nvSpPr>
          <p:cNvPr id="4" name="Content Placeholder 3"/>
          <p:cNvSpPr>
            <a:spLocks noGrp="1"/>
          </p:cNvSpPr>
          <p:nvPr>
            <p:ph idx="1"/>
          </p:nvPr>
        </p:nvSpPr>
        <p:spPr>
          <a:xfrm>
            <a:off x="277148" y="1039960"/>
            <a:ext cx="8557768" cy="5699612"/>
          </a:xfrm>
        </p:spPr>
        <p:txBody>
          <a:bodyPr/>
          <a:lstStyle/>
          <a:p>
            <a:pPr>
              <a:lnSpc>
                <a:spcPct val="150000"/>
              </a:lnSpc>
            </a:pPr>
            <a:r>
              <a:rPr lang="en-US" sz="3200" dirty="0"/>
              <a:t>Widely used…</a:t>
            </a:r>
          </a:p>
          <a:p>
            <a:pPr>
              <a:lnSpc>
                <a:spcPct val="150000"/>
              </a:lnSpc>
            </a:pPr>
            <a:r>
              <a:rPr lang="en-US" sz="3200" dirty="0"/>
              <a:t>  …for many purposes</a:t>
            </a:r>
          </a:p>
          <a:p>
            <a:pPr>
              <a:lnSpc>
                <a:spcPct val="150000"/>
              </a:lnSpc>
            </a:pPr>
            <a:r>
              <a:rPr lang="en-US" sz="3600" dirty="0"/>
              <a:t>Varying feature use</a:t>
            </a:r>
          </a:p>
          <a:p>
            <a:pPr>
              <a:lnSpc>
                <a:spcPct val="150000"/>
              </a:lnSpc>
            </a:pPr>
            <a:r>
              <a:rPr lang="en-US" sz="3600" dirty="0"/>
              <a:t>Under-tested</a:t>
            </a:r>
          </a:p>
          <a:p>
            <a:pPr>
              <a:lnSpc>
                <a:spcPct val="150000"/>
              </a:lnSpc>
            </a:pPr>
            <a:r>
              <a:rPr lang="en-US" sz="3600" dirty="0"/>
              <a:t>Security vulnerability</a:t>
            </a:r>
          </a:p>
        </p:txBody>
      </p:sp>
      <p:sp>
        <p:nvSpPr>
          <p:cNvPr id="5" name="TextBox 4">
            <a:extLst>
              <a:ext uri="{FF2B5EF4-FFF2-40B4-BE49-F238E27FC236}">
                <a16:creationId xmlns:a16="http://schemas.microsoft.com/office/drawing/2014/main" id="{84C5E4C4-1634-194E-A903-C0F97A7E9EB5}"/>
              </a:ext>
            </a:extLst>
          </p:cNvPr>
          <p:cNvSpPr txBox="1"/>
          <p:nvPr/>
        </p:nvSpPr>
        <p:spPr>
          <a:xfrm>
            <a:off x="2926967" y="1051220"/>
            <a:ext cx="1387880" cy="445635"/>
          </a:xfrm>
          <a:prstGeom prst="rect">
            <a:avLst/>
          </a:prstGeom>
          <a:noFill/>
        </p:spPr>
        <p:txBody>
          <a:bodyPr wrap="none" rtlCol="0">
            <a:spAutoFit/>
          </a:bodyPr>
          <a:lstStyle/>
          <a:p>
            <a:r>
              <a:rPr lang="en-US" sz="2800" i="1" dirty="0">
                <a:latin typeface="Calibri" panose="020F0502020204030204" pitchFamily="34" charset="0"/>
              </a:rPr>
              <a:t>ISSTA’16</a:t>
            </a:r>
          </a:p>
        </p:txBody>
      </p:sp>
      <p:sp>
        <p:nvSpPr>
          <p:cNvPr id="2" name="Rectangle 1">
            <a:extLst>
              <a:ext uri="{FF2B5EF4-FFF2-40B4-BE49-F238E27FC236}">
                <a16:creationId xmlns:a16="http://schemas.microsoft.com/office/drawing/2014/main" id="{6F2D48BF-8162-7A4A-9983-F2578ED998B1}"/>
              </a:ext>
            </a:extLst>
          </p:cNvPr>
          <p:cNvSpPr/>
          <p:nvPr/>
        </p:nvSpPr>
        <p:spPr>
          <a:xfrm>
            <a:off x="3854622" y="1786030"/>
            <a:ext cx="1402820" cy="445635"/>
          </a:xfrm>
          <a:prstGeom prst="rect">
            <a:avLst/>
          </a:prstGeom>
        </p:spPr>
        <p:txBody>
          <a:bodyPr wrap="none">
            <a:spAutoFit/>
          </a:bodyPr>
          <a:lstStyle/>
          <a:p>
            <a:r>
              <a:rPr lang="en-US" sz="2800" i="1" dirty="0">
                <a:latin typeface="Calibri" panose="020F0502020204030204" pitchFamily="34" charset="0"/>
              </a:rPr>
              <a:t>FSE’18 a</a:t>
            </a:r>
          </a:p>
        </p:txBody>
      </p:sp>
      <p:sp>
        <p:nvSpPr>
          <p:cNvPr id="6" name="Rectangle 5">
            <a:extLst>
              <a:ext uri="{FF2B5EF4-FFF2-40B4-BE49-F238E27FC236}">
                <a16:creationId xmlns:a16="http://schemas.microsoft.com/office/drawing/2014/main" id="{E6C41247-8AC9-2446-8E72-E64EC02062BC}"/>
              </a:ext>
            </a:extLst>
          </p:cNvPr>
          <p:cNvSpPr/>
          <p:nvPr/>
        </p:nvSpPr>
        <p:spPr>
          <a:xfrm>
            <a:off x="3587432" y="2716108"/>
            <a:ext cx="1387880" cy="445635"/>
          </a:xfrm>
          <a:prstGeom prst="rect">
            <a:avLst/>
          </a:prstGeom>
        </p:spPr>
        <p:txBody>
          <a:bodyPr wrap="none">
            <a:spAutoFit/>
          </a:bodyPr>
          <a:lstStyle/>
          <a:p>
            <a:r>
              <a:rPr lang="en-US" sz="2800" i="1" dirty="0">
                <a:latin typeface="Calibri" panose="020F0502020204030204" pitchFamily="34" charset="0"/>
              </a:rPr>
              <a:t>ISSTA’16</a:t>
            </a:r>
          </a:p>
        </p:txBody>
      </p:sp>
      <p:sp>
        <p:nvSpPr>
          <p:cNvPr id="7" name="Rectangle 6">
            <a:extLst>
              <a:ext uri="{FF2B5EF4-FFF2-40B4-BE49-F238E27FC236}">
                <a16:creationId xmlns:a16="http://schemas.microsoft.com/office/drawing/2014/main" id="{38ABC5AF-1058-1945-8125-6D113D6AC211}"/>
              </a:ext>
            </a:extLst>
          </p:cNvPr>
          <p:cNvSpPr/>
          <p:nvPr/>
        </p:nvSpPr>
        <p:spPr>
          <a:xfrm>
            <a:off x="2679127" y="3601736"/>
            <a:ext cx="1402820" cy="445635"/>
          </a:xfrm>
          <a:prstGeom prst="rect">
            <a:avLst/>
          </a:prstGeom>
        </p:spPr>
        <p:txBody>
          <a:bodyPr wrap="none">
            <a:spAutoFit/>
          </a:bodyPr>
          <a:lstStyle/>
          <a:p>
            <a:r>
              <a:rPr lang="en-US" sz="2800" i="1" dirty="0">
                <a:latin typeface="Calibri" panose="020F0502020204030204" pitchFamily="34" charset="0"/>
              </a:rPr>
              <a:t>FSE’18 b</a:t>
            </a:r>
          </a:p>
        </p:txBody>
      </p:sp>
      <p:sp>
        <p:nvSpPr>
          <p:cNvPr id="8" name="Rectangle 7">
            <a:extLst>
              <a:ext uri="{FF2B5EF4-FFF2-40B4-BE49-F238E27FC236}">
                <a16:creationId xmlns:a16="http://schemas.microsoft.com/office/drawing/2014/main" id="{DD8DB104-F772-904A-A824-51A96B811A81}"/>
              </a:ext>
            </a:extLst>
          </p:cNvPr>
          <p:cNvSpPr/>
          <p:nvPr/>
        </p:nvSpPr>
        <p:spPr>
          <a:xfrm>
            <a:off x="4659923" y="4617057"/>
            <a:ext cx="1136721" cy="445635"/>
          </a:xfrm>
          <a:prstGeom prst="rect">
            <a:avLst/>
          </a:prstGeom>
        </p:spPr>
        <p:txBody>
          <a:bodyPr wrap="none">
            <a:spAutoFit/>
          </a:bodyPr>
          <a:lstStyle/>
          <a:p>
            <a:r>
              <a:rPr lang="en-US" sz="2800" i="1" dirty="0">
                <a:latin typeface="Calibri" panose="020F0502020204030204" pitchFamily="34" charset="0"/>
              </a:rPr>
              <a:t>FSE’19</a:t>
            </a:r>
          </a:p>
        </p:txBody>
      </p:sp>
      <p:sp>
        <p:nvSpPr>
          <p:cNvPr id="9" name="Rectangle 8">
            <a:extLst>
              <a:ext uri="{FF2B5EF4-FFF2-40B4-BE49-F238E27FC236}">
                <a16:creationId xmlns:a16="http://schemas.microsoft.com/office/drawing/2014/main" id="{EB21D4D6-D859-B34F-8060-1EE3FF39B08B}"/>
              </a:ext>
            </a:extLst>
          </p:cNvPr>
          <p:cNvSpPr/>
          <p:nvPr/>
        </p:nvSpPr>
        <p:spPr>
          <a:xfrm>
            <a:off x="4844683" y="2733755"/>
            <a:ext cx="1617751" cy="442878"/>
          </a:xfrm>
          <a:prstGeom prst="rect">
            <a:avLst/>
          </a:prstGeom>
        </p:spPr>
        <p:txBody>
          <a:bodyPr wrap="none">
            <a:spAutoFit/>
          </a:bodyPr>
          <a:lstStyle/>
          <a:p>
            <a:r>
              <a:rPr lang="en-US" sz="2800" i="1" dirty="0">
                <a:latin typeface="Calibri" panose="020F0502020204030204" pitchFamily="34" charset="0"/>
                <a:sym typeface="Wingdings" pitchFamily="2" charset="2"/>
              </a:rPr>
              <a:t> ASE’17</a:t>
            </a:r>
            <a:endParaRPr lang="en-US" sz="2800" i="1" dirty="0">
              <a:latin typeface="Calibri" panose="020F0502020204030204" pitchFamily="34" charset="0"/>
            </a:endParaRPr>
          </a:p>
        </p:txBody>
      </p:sp>
      <p:sp>
        <p:nvSpPr>
          <p:cNvPr id="10" name="Rectangle 9">
            <a:extLst>
              <a:ext uri="{FF2B5EF4-FFF2-40B4-BE49-F238E27FC236}">
                <a16:creationId xmlns:a16="http://schemas.microsoft.com/office/drawing/2014/main" id="{AC4B4B71-5271-DF4C-A6D9-FDAC4E916982}"/>
              </a:ext>
            </a:extLst>
          </p:cNvPr>
          <p:cNvSpPr/>
          <p:nvPr/>
        </p:nvSpPr>
        <p:spPr>
          <a:xfrm>
            <a:off x="3919044" y="3606358"/>
            <a:ext cx="2042226" cy="442878"/>
          </a:xfrm>
          <a:prstGeom prst="rect">
            <a:avLst/>
          </a:prstGeom>
        </p:spPr>
        <p:txBody>
          <a:bodyPr wrap="none">
            <a:spAutoFit/>
          </a:bodyPr>
          <a:lstStyle/>
          <a:p>
            <a:r>
              <a:rPr lang="en-US" sz="2800" i="1" dirty="0">
                <a:latin typeface="Calibri" panose="020F0502020204030204" pitchFamily="34" charset="0"/>
                <a:sym typeface="Wingdings" pitchFamily="2" charset="2"/>
              </a:rPr>
              <a:t> SANER’19</a:t>
            </a:r>
            <a:endParaRPr lang="en-US" sz="2800" i="1" dirty="0">
              <a:latin typeface="Calibri" panose="020F0502020204030204" pitchFamily="34" charset="0"/>
            </a:endParaRPr>
          </a:p>
        </p:txBody>
      </p:sp>
      <p:pic>
        <p:nvPicPr>
          <p:cNvPr id="12" name="Picture 11">
            <a:extLst>
              <a:ext uri="{FF2B5EF4-FFF2-40B4-BE49-F238E27FC236}">
                <a16:creationId xmlns:a16="http://schemas.microsoft.com/office/drawing/2014/main" id="{D0E00069-C5D5-804E-826F-7E18B0E952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0580" y="1786603"/>
            <a:ext cx="782499" cy="380488"/>
          </a:xfrm>
          <a:prstGeom prst="rect">
            <a:avLst/>
          </a:prstGeom>
        </p:spPr>
      </p:pic>
      <p:pic>
        <p:nvPicPr>
          <p:cNvPr id="13" name="Picture 12">
            <a:extLst>
              <a:ext uri="{FF2B5EF4-FFF2-40B4-BE49-F238E27FC236}">
                <a16:creationId xmlns:a16="http://schemas.microsoft.com/office/drawing/2014/main" id="{C53B0578-E0E0-E549-A714-03F6B9B7F8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6546" y="4647696"/>
            <a:ext cx="782499" cy="380488"/>
          </a:xfrm>
          <a:prstGeom prst="rect">
            <a:avLst/>
          </a:prstGeom>
        </p:spPr>
      </p:pic>
      <p:pic>
        <p:nvPicPr>
          <p:cNvPr id="11" name="Picture 10">
            <a:extLst>
              <a:ext uri="{FF2B5EF4-FFF2-40B4-BE49-F238E27FC236}">
                <a16:creationId xmlns:a16="http://schemas.microsoft.com/office/drawing/2014/main" id="{7CC216D2-AD9A-464D-A286-9665046455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1851" y="931079"/>
            <a:ext cx="501164" cy="597131"/>
          </a:xfrm>
          <a:prstGeom prst="rect">
            <a:avLst/>
          </a:prstGeom>
        </p:spPr>
      </p:pic>
      <p:pic>
        <p:nvPicPr>
          <p:cNvPr id="15" name="Picture 14">
            <a:extLst>
              <a:ext uri="{FF2B5EF4-FFF2-40B4-BE49-F238E27FC236}">
                <a16:creationId xmlns:a16="http://schemas.microsoft.com/office/drawing/2014/main" id="{A9170CA3-287A-0C42-8A34-40DEEB8969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5940" y="2640359"/>
            <a:ext cx="501164" cy="597131"/>
          </a:xfrm>
          <a:prstGeom prst="rect">
            <a:avLst/>
          </a:prstGeom>
        </p:spPr>
      </p:pic>
      <p:pic>
        <p:nvPicPr>
          <p:cNvPr id="16" name="Picture 15">
            <a:extLst>
              <a:ext uri="{FF2B5EF4-FFF2-40B4-BE49-F238E27FC236}">
                <a16:creationId xmlns:a16="http://schemas.microsoft.com/office/drawing/2014/main" id="{3081ABE1-DB3C-2441-AF7F-B6370F332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4776" y="3525987"/>
            <a:ext cx="501164" cy="597131"/>
          </a:xfrm>
          <a:prstGeom prst="rect">
            <a:avLst/>
          </a:prstGeom>
        </p:spPr>
      </p:pic>
      <p:sp>
        <p:nvSpPr>
          <p:cNvPr id="19" name="Rectangle 18">
            <a:extLst>
              <a:ext uri="{FF2B5EF4-FFF2-40B4-BE49-F238E27FC236}">
                <a16:creationId xmlns:a16="http://schemas.microsoft.com/office/drawing/2014/main" id="{6EBBDBAE-126D-ED48-A1B0-06F243C3854E}"/>
              </a:ext>
            </a:extLst>
          </p:cNvPr>
          <p:cNvSpPr/>
          <p:nvPr/>
        </p:nvSpPr>
        <p:spPr>
          <a:xfrm>
            <a:off x="4737276" y="906861"/>
            <a:ext cx="4454780" cy="683264"/>
          </a:xfrm>
          <a:prstGeom prst="rect">
            <a:avLst/>
          </a:prstGeom>
        </p:spPr>
        <p:txBody>
          <a:bodyPr wrap="square">
            <a:spAutoFit/>
          </a:bodyPr>
          <a:lstStyle/>
          <a:p>
            <a:pPr algn="ctr"/>
            <a:r>
              <a:rPr lang="en-US" sz="2400" i="1" dirty="0"/>
              <a:t>“These results may not generalize to other languages.”</a:t>
            </a:r>
          </a:p>
        </p:txBody>
      </p:sp>
      <p:sp>
        <p:nvSpPr>
          <p:cNvPr id="20" name="Rectangle 19">
            <a:extLst>
              <a:ext uri="{FF2B5EF4-FFF2-40B4-BE49-F238E27FC236}">
                <a16:creationId xmlns:a16="http://schemas.microsoft.com/office/drawing/2014/main" id="{4FEE0878-EF19-E24B-A8DB-96BE3BE45797}"/>
              </a:ext>
            </a:extLst>
          </p:cNvPr>
          <p:cNvSpPr/>
          <p:nvPr/>
        </p:nvSpPr>
        <p:spPr>
          <a:xfrm>
            <a:off x="5928015" y="1693108"/>
            <a:ext cx="3241803" cy="978729"/>
          </a:xfrm>
          <a:prstGeom prst="rect">
            <a:avLst/>
          </a:prstGeom>
        </p:spPr>
        <p:txBody>
          <a:bodyPr wrap="square">
            <a:spAutoFit/>
          </a:bodyPr>
          <a:lstStyle/>
          <a:p>
            <a:pPr algn="ctr"/>
            <a:r>
              <a:rPr lang="en-US" sz="2400" i="1" dirty="0"/>
              <a:t>“unknown whether our findings will hold for other languages”</a:t>
            </a:r>
          </a:p>
        </p:txBody>
      </p:sp>
      <p:sp>
        <p:nvSpPr>
          <p:cNvPr id="21" name="Rectangle 20">
            <a:extLst>
              <a:ext uri="{FF2B5EF4-FFF2-40B4-BE49-F238E27FC236}">
                <a16:creationId xmlns:a16="http://schemas.microsoft.com/office/drawing/2014/main" id="{12360B2F-6BE6-6845-B4FA-B4F1D6101872}"/>
              </a:ext>
            </a:extLst>
          </p:cNvPr>
          <p:cNvSpPr/>
          <p:nvPr/>
        </p:nvSpPr>
        <p:spPr>
          <a:xfrm>
            <a:off x="6118439" y="3505547"/>
            <a:ext cx="3241803" cy="683264"/>
          </a:xfrm>
          <a:prstGeom prst="rect">
            <a:avLst/>
          </a:prstGeom>
        </p:spPr>
        <p:txBody>
          <a:bodyPr wrap="square">
            <a:spAutoFit/>
          </a:bodyPr>
          <a:lstStyle/>
          <a:p>
            <a:pPr algn="ctr"/>
            <a:r>
              <a:rPr lang="en-US" sz="2400" i="1" dirty="0"/>
              <a:t>“﻿The regexes reflect one language”</a:t>
            </a:r>
          </a:p>
        </p:txBody>
      </p:sp>
    </p:spTree>
    <p:extLst>
      <p:ext uri="{BB962C8B-B14F-4D97-AF65-F5344CB8AC3E}">
        <p14:creationId xmlns:p14="http://schemas.microsoft.com/office/powerpoint/2010/main" val="1818850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grpId="1" nodeType="clickEffect">
                                  <p:stCondLst>
                                    <p:cond delay="0"/>
                                  </p:stCondLst>
                                  <p:childTnLst>
                                    <p:set>
                                      <p:cBhvr>
                                        <p:cTn id="50" dur="indefinite"/>
                                        <p:tgtEl>
                                          <p:spTgt spid="5"/>
                                        </p:tgtEl>
                                        <p:attrNameLst>
                                          <p:attrName>style.opacity</p:attrName>
                                        </p:attrNameLst>
                                      </p:cBhvr>
                                      <p:to>
                                        <p:strVal val="0.5"/>
                                      </p:to>
                                    </p:set>
                                    <p:animEffect filter="image" prLst="opacity: 0.5">
                                      <p:cBhvr rctx="IE">
                                        <p:cTn id="51" dur="indefinite"/>
                                        <p:tgtEl>
                                          <p:spTgt spid="5"/>
                                        </p:tgtEl>
                                      </p:cBhvr>
                                    </p:animEffect>
                                  </p:childTnLst>
                                </p:cTn>
                              </p:par>
                              <p:par>
                                <p:cTn id="52" presetID="9" presetClass="emph" presetSubtype="0" grpId="1" nodeType="withEffect">
                                  <p:stCondLst>
                                    <p:cond delay="0"/>
                                  </p:stCondLst>
                                  <p:childTnLst>
                                    <p:set>
                                      <p:cBhvr>
                                        <p:cTn id="53" dur="indefinite"/>
                                        <p:tgtEl>
                                          <p:spTgt spid="2"/>
                                        </p:tgtEl>
                                        <p:attrNameLst>
                                          <p:attrName>style.opacity</p:attrName>
                                        </p:attrNameLst>
                                      </p:cBhvr>
                                      <p:to>
                                        <p:strVal val="0.5"/>
                                      </p:to>
                                    </p:set>
                                    <p:animEffect filter="image" prLst="opacity: 0.5">
                                      <p:cBhvr rctx="IE">
                                        <p:cTn id="54" dur="indefinite"/>
                                        <p:tgtEl>
                                          <p:spTgt spid="2"/>
                                        </p:tgtEl>
                                      </p:cBhvr>
                                    </p:animEffect>
                                  </p:childTnLst>
                                </p:cTn>
                              </p:par>
                              <p:par>
                                <p:cTn id="55" presetID="9" presetClass="emph" presetSubtype="0" grpId="1" nodeType="withEffect">
                                  <p:stCondLst>
                                    <p:cond delay="0"/>
                                  </p:stCondLst>
                                  <p:childTnLst>
                                    <p:set>
                                      <p:cBhvr>
                                        <p:cTn id="56" dur="indefinite"/>
                                        <p:tgtEl>
                                          <p:spTgt spid="6"/>
                                        </p:tgtEl>
                                        <p:attrNameLst>
                                          <p:attrName>style.opacity</p:attrName>
                                        </p:attrNameLst>
                                      </p:cBhvr>
                                      <p:to>
                                        <p:strVal val="0.5"/>
                                      </p:to>
                                    </p:set>
                                    <p:animEffect filter="image" prLst="opacity: 0.5">
                                      <p:cBhvr rctx="IE">
                                        <p:cTn id="57" dur="indefinite"/>
                                        <p:tgtEl>
                                          <p:spTgt spid="6"/>
                                        </p:tgtEl>
                                      </p:cBhvr>
                                    </p:animEffect>
                                  </p:childTnLst>
                                </p:cTn>
                              </p:par>
                              <p:par>
                                <p:cTn id="58" presetID="9" presetClass="emph" presetSubtype="0" grpId="1" nodeType="withEffect">
                                  <p:stCondLst>
                                    <p:cond delay="0"/>
                                  </p:stCondLst>
                                  <p:childTnLst>
                                    <p:set>
                                      <p:cBhvr>
                                        <p:cTn id="59" dur="indefinite"/>
                                        <p:tgtEl>
                                          <p:spTgt spid="7"/>
                                        </p:tgtEl>
                                        <p:attrNameLst>
                                          <p:attrName>style.opacity</p:attrName>
                                        </p:attrNameLst>
                                      </p:cBhvr>
                                      <p:to>
                                        <p:strVal val="0.5"/>
                                      </p:to>
                                    </p:set>
                                    <p:animEffect filter="image" prLst="opacity: 0.5">
                                      <p:cBhvr rctx="IE">
                                        <p:cTn id="60" dur="indefinite"/>
                                        <p:tgtEl>
                                          <p:spTgt spid="7"/>
                                        </p:tgtEl>
                                      </p:cBhvr>
                                    </p:animEffect>
                                  </p:childTnLst>
                                </p:cTn>
                              </p:par>
                              <p:par>
                                <p:cTn id="61" presetID="9" presetClass="emph" presetSubtype="0" grpId="1" nodeType="withEffect">
                                  <p:stCondLst>
                                    <p:cond delay="0"/>
                                  </p:stCondLst>
                                  <p:childTnLst>
                                    <p:set>
                                      <p:cBhvr>
                                        <p:cTn id="62" dur="indefinite"/>
                                        <p:tgtEl>
                                          <p:spTgt spid="8"/>
                                        </p:tgtEl>
                                        <p:attrNameLst>
                                          <p:attrName>style.opacity</p:attrName>
                                        </p:attrNameLst>
                                      </p:cBhvr>
                                      <p:to>
                                        <p:strVal val="0.5"/>
                                      </p:to>
                                    </p:set>
                                    <p:animEffect filter="image" prLst="opacity: 0.5">
                                      <p:cBhvr rctx="IE">
                                        <p:cTn id="63" dur="indefinite"/>
                                        <p:tgtEl>
                                          <p:spTgt spid="8"/>
                                        </p:tgtEl>
                                      </p:cBhvr>
                                    </p:animEffect>
                                  </p:childTnLst>
                                </p:cTn>
                              </p:par>
                              <p:par>
                                <p:cTn id="64" presetID="9" presetClass="emph" presetSubtype="0" grpId="1" nodeType="withEffect">
                                  <p:stCondLst>
                                    <p:cond delay="0"/>
                                  </p:stCondLst>
                                  <p:childTnLst>
                                    <p:set>
                                      <p:cBhvr>
                                        <p:cTn id="65" dur="indefinite"/>
                                        <p:tgtEl>
                                          <p:spTgt spid="9"/>
                                        </p:tgtEl>
                                        <p:attrNameLst>
                                          <p:attrName>style.opacity</p:attrName>
                                        </p:attrNameLst>
                                      </p:cBhvr>
                                      <p:to>
                                        <p:strVal val="0.5"/>
                                      </p:to>
                                    </p:set>
                                    <p:animEffect filter="image" prLst="opacity: 0.5">
                                      <p:cBhvr rctx="IE">
                                        <p:cTn id="66" dur="indefinite"/>
                                        <p:tgtEl>
                                          <p:spTgt spid="9"/>
                                        </p:tgtEl>
                                      </p:cBhvr>
                                    </p:animEffect>
                                  </p:childTnLst>
                                </p:cTn>
                              </p:par>
                              <p:par>
                                <p:cTn id="67" presetID="9" presetClass="emph" presetSubtype="0" grpId="1" nodeType="withEffect">
                                  <p:stCondLst>
                                    <p:cond delay="0"/>
                                  </p:stCondLst>
                                  <p:childTnLst>
                                    <p:set>
                                      <p:cBhvr>
                                        <p:cTn id="68" dur="indefinite"/>
                                        <p:tgtEl>
                                          <p:spTgt spid="10"/>
                                        </p:tgtEl>
                                        <p:attrNameLst>
                                          <p:attrName>style.opacity</p:attrName>
                                        </p:attrNameLst>
                                      </p:cBhvr>
                                      <p:to>
                                        <p:strVal val="0.5"/>
                                      </p:to>
                                    </p:set>
                                    <p:animEffect filter="image" prLst="opacity: 0.5">
                                      <p:cBhvr rctx="IE">
                                        <p:cTn id="69" dur="indefinite"/>
                                        <p:tgtEl>
                                          <p:spTgt spid="10"/>
                                        </p:tgtEl>
                                      </p:cBhvr>
                                    </p:animEffect>
                                  </p:childTnLst>
                                </p:cTn>
                              </p:par>
                              <p:par>
                                <p:cTn id="70" presetID="9" presetClass="emph" presetSubtype="0" nodeType="withEffect">
                                  <p:stCondLst>
                                    <p:cond delay="0"/>
                                  </p:stCondLst>
                                  <p:childTnLst>
                                    <p:set>
                                      <p:cBhvr>
                                        <p:cTn id="71" dur="indefinite"/>
                                        <p:tgtEl>
                                          <p:spTgt spid="12"/>
                                        </p:tgtEl>
                                        <p:attrNameLst>
                                          <p:attrName>style.opacity</p:attrName>
                                        </p:attrNameLst>
                                      </p:cBhvr>
                                      <p:to>
                                        <p:strVal val="0.5"/>
                                      </p:to>
                                    </p:set>
                                    <p:animEffect filter="image" prLst="opacity: 0.5">
                                      <p:cBhvr rctx="IE">
                                        <p:cTn id="72" dur="indefinite"/>
                                        <p:tgtEl>
                                          <p:spTgt spid="12"/>
                                        </p:tgtEl>
                                      </p:cBhvr>
                                    </p:animEffect>
                                  </p:childTnLst>
                                </p:cTn>
                              </p:par>
                              <p:par>
                                <p:cTn id="73" presetID="9" presetClass="emph" presetSubtype="0" nodeType="withEffect">
                                  <p:stCondLst>
                                    <p:cond delay="0"/>
                                  </p:stCondLst>
                                  <p:childTnLst>
                                    <p:set>
                                      <p:cBhvr>
                                        <p:cTn id="74" dur="indefinite"/>
                                        <p:tgtEl>
                                          <p:spTgt spid="13"/>
                                        </p:tgtEl>
                                        <p:attrNameLst>
                                          <p:attrName>style.opacity</p:attrName>
                                        </p:attrNameLst>
                                      </p:cBhvr>
                                      <p:to>
                                        <p:strVal val="0.5"/>
                                      </p:to>
                                    </p:set>
                                    <p:animEffect filter="image" prLst="opacity: 0.5">
                                      <p:cBhvr rctx="IE">
                                        <p:cTn id="75" dur="indefinite"/>
                                        <p:tgtEl>
                                          <p:spTgt spid="13"/>
                                        </p:tgtEl>
                                      </p:cBhvr>
                                    </p:animEffect>
                                  </p:childTnLst>
                                </p:cTn>
                              </p:par>
                              <p:par>
                                <p:cTn id="76" presetID="9" presetClass="emph" presetSubtype="0" nodeType="withEffect">
                                  <p:stCondLst>
                                    <p:cond delay="0"/>
                                  </p:stCondLst>
                                  <p:childTnLst>
                                    <p:set>
                                      <p:cBhvr>
                                        <p:cTn id="77" dur="indefinite"/>
                                        <p:tgtEl>
                                          <p:spTgt spid="11"/>
                                        </p:tgtEl>
                                        <p:attrNameLst>
                                          <p:attrName>style.opacity</p:attrName>
                                        </p:attrNameLst>
                                      </p:cBhvr>
                                      <p:to>
                                        <p:strVal val="0.5"/>
                                      </p:to>
                                    </p:set>
                                    <p:animEffect filter="image" prLst="opacity: 0.5">
                                      <p:cBhvr rctx="IE">
                                        <p:cTn id="78" dur="indefinite"/>
                                        <p:tgtEl>
                                          <p:spTgt spid="11"/>
                                        </p:tgtEl>
                                      </p:cBhvr>
                                    </p:animEffect>
                                  </p:childTnLst>
                                </p:cTn>
                              </p:par>
                              <p:par>
                                <p:cTn id="79" presetID="9" presetClass="emph" presetSubtype="0" nodeType="withEffect">
                                  <p:stCondLst>
                                    <p:cond delay="0"/>
                                  </p:stCondLst>
                                  <p:childTnLst>
                                    <p:set>
                                      <p:cBhvr>
                                        <p:cTn id="80" dur="indefinite"/>
                                        <p:tgtEl>
                                          <p:spTgt spid="15"/>
                                        </p:tgtEl>
                                        <p:attrNameLst>
                                          <p:attrName>style.opacity</p:attrName>
                                        </p:attrNameLst>
                                      </p:cBhvr>
                                      <p:to>
                                        <p:strVal val="0.5"/>
                                      </p:to>
                                    </p:set>
                                    <p:animEffect filter="image" prLst="opacity: 0.5">
                                      <p:cBhvr rctx="IE">
                                        <p:cTn id="81" dur="indefinite"/>
                                        <p:tgtEl>
                                          <p:spTgt spid="15"/>
                                        </p:tgtEl>
                                      </p:cBhvr>
                                    </p:animEffect>
                                  </p:childTnLst>
                                </p:cTn>
                              </p:par>
                              <p:par>
                                <p:cTn id="82" presetID="9" presetClass="emph" presetSubtype="0" nodeType="withEffect">
                                  <p:stCondLst>
                                    <p:cond delay="0"/>
                                  </p:stCondLst>
                                  <p:childTnLst>
                                    <p:set>
                                      <p:cBhvr>
                                        <p:cTn id="83" dur="indefinite"/>
                                        <p:tgtEl>
                                          <p:spTgt spid="16"/>
                                        </p:tgtEl>
                                        <p:attrNameLst>
                                          <p:attrName>style.opacity</p:attrName>
                                        </p:attrNameLst>
                                      </p:cBhvr>
                                      <p:to>
                                        <p:strVal val="0.5"/>
                                      </p:to>
                                    </p:set>
                                    <p:animEffect filter="image" prLst="opacity: 0.5">
                                      <p:cBhvr rctx="IE">
                                        <p:cTn id="84" dur="indefinite"/>
                                        <p:tgtEl>
                                          <p:spTgt spid="16"/>
                                        </p:tgtEl>
                                      </p:cBhvr>
                                    </p:animEffect>
                                  </p:childTnLst>
                                </p:cTn>
                              </p:par>
                              <p:par>
                                <p:cTn id="85" presetID="9" presetClass="emph" presetSubtype="0" grpId="0" nodeType="withEffect">
                                  <p:stCondLst>
                                    <p:cond delay="0"/>
                                  </p:stCondLst>
                                  <p:childTnLst>
                                    <p:set>
                                      <p:cBhvr>
                                        <p:cTn id="86" dur="indefinite"/>
                                        <p:tgtEl>
                                          <p:spTgt spid="4">
                                            <p:txEl>
                                              <p:pRg st="0" end="0"/>
                                            </p:txEl>
                                          </p:spTgt>
                                        </p:tgtEl>
                                        <p:attrNameLst>
                                          <p:attrName>style.opacity</p:attrName>
                                        </p:attrNameLst>
                                      </p:cBhvr>
                                      <p:to>
                                        <p:strVal val="0.5"/>
                                      </p:to>
                                    </p:set>
                                    <p:animEffect filter="image" prLst="opacity: 0.5">
                                      <p:cBhvr rctx="IE">
                                        <p:cTn id="87" dur="indefinite"/>
                                        <p:tgtEl>
                                          <p:spTgt spid="4">
                                            <p:txEl>
                                              <p:pRg st="0" end="0"/>
                                            </p:txEl>
                                          </p:spTgt>
                                        </p:tgtEl>
                                      </p:cBhvr>
                                    </p:animEffect>
                                  </p:childTnLst>
                                </p:cTn>
                              </p:par>
                              <p:par>
                                <p:cTn id="88" presetID="9" presetClass="emph" presetSubtype="0" grpId="0" nodeType="withEffect">
                                  <p:stCondLst>
                                    <p:cond delay="0"/>
                                  </p:stCondLst>
                                  <p:childTnLst>
                                    <p:set>
                                      <p:cBhvr>
                                        <p:cTn id="89" dur="indefinite"/>
                                        <p:tgtEl>
                                          <p:spTgt spid="4">
                                            <p:txEl>
                                              <p:pRg st="1" end="1"/>
                                            </p:txEl>
                                          </p:spTgt>
                                        </p:tgtEl>
                                        <p:attrNameLst>
                                          <p:attrName>style.opacity</p:attrName>
                                        </p:attrNameLst>
                                      </p:cBhvr>
                                      <p:to>
                                        <p:strVal val="0.5"/>
                                      </p:to>
                                    </p:set>
                                    <p:animEffect filter="image" prLst="opacity: 0.5">
                                      <p:cBhvr rctx="IE">
                                        <p:cTn id="90" dur="indefinite"/>
                                        <p:tgtEl>
                                          <p:spTgt spid="4">
                                            <p:txEl>
                                              <p:pRg st="1" end="1"/>
                                            </p:txEl>
                                          </p:spTgt>
                                        </p:tgtEl>
                                      </p:cBhvr>
                                    </p:animEffect>
                                  </p:childTnLst>
                                </p:cTn>
                              </p:par>
                              <p:par>
                                <p:cTn id="91" presetID="9" presetClass="emph" presetSubtype="0" grpId="0" nodeType="withEffect">
                                  <p:stCondLst>
                                    <p:cond delay="0"/>
                                  </p:stCondLst>
                                  <p:childTnLst>
                                    <p:set>
                                      <p:cBhvr>
                                        <p:cTn id="92" dur="indefinite"/>
                                        <p:tgtEl>
                                          <p:spTgt spid="4">
                                            <p:txEl>
                                              <p:pRg st="2" end="2"/>
                                            </p:txEl>
                                          </p:spTgt>
                                        </p:tgtEl>
                                        <p:attrNameLst>
                                          <p:attrName>style.opacity</p:attrName>
                                        </p:attrNameLst>
                                      </p:cBhvr>
                                      <p:to>
                                        <p:strVal val="0.5"/>
                                      </p:to>
                                    </p:set>
                                    <p:animEffect filter="image" prLst="opacity: 0.5">
                                      <p:cBhvr rctx="IE">
                                        <p:cTn id="93" dur="indefinite"/>
                                        <p:tgtEl>
                                          <p:spTgt spid="4">
                                            <p:txEl>
                                              <p:pRg st="2" end="2"/>
                                            </p:txEl>
                                          </p:spTgt>
                                        </p:tgtEl>
                                      </p:cBhvr>
                                    </p:animEffect>
                                  </p:childTnLst>
                                </p:cTn>
                              </p:par>
                              <p:par>
                                <p:cTn id="94" presetID="9" presetClass="emph" presetSubtype="0" grpId="0" nodeType="withEffect">
                                  <p:stCondLst>
                                    <p:cond delay="0"/>
                                  </p:stCondLst>
                                  <p:childTnLst>
                                    <p:set>
                                      <p:cBhvr>
                                        <p:cTn id="95" dur="indefinite"/>
                                        <p:tgtEl>
                                          <p:spTgt spid="4">
                                            <p:txEl>
                                              <p:pRg st="3" end="3"/>
                                            </p:txEl>
                                          </p:spTgt>
                                        </p:tgtEl>
                                        <p:attrNameLst>
                                          <p:attrName>style.opacity</p:attrName>
                                        </p:attrNameLst>
                                      </p:cBhvr>
                                      <p:to>
                                        <p:strVal val="0.5"/>
                                      </p:to>
                                    </p:set>
                                    <p:animEffect filter="image" prLst="opacity: 0.5">
                                      <p:cBhvr rctx="IE">
                                        <p:cTn id="96" dur="indefinite"/>
                                        <p:tgtEl>
                                          <p:spTgt spid="4">
                                            <p:txEl>
                                              <p:pRg st="3" end="3"/>
                                            </p:txEl>
                                          </p:spTgt>
                                        </p:tgtEl>
                                      </p:cBhvr>
                                    </p:animEffect>
                                  </p:childTnLst>
                                </p:cTn>
                              </p:par>
                              <p:par>
                                <p:cTn id="97" presetID="9" presetClass="emph" presetSubtype="0" grpId="0" nodeType="withEffect">
                                  <p:stCondLst>
                                    <p:cond delay="0"/>
                                  </p:stCondLst>
                                  <p:childTnLst>
                                    <p:set>
                                      <p:cBhvr>
                                        <p:cTn id="98" dur="indefinite"/>
                                        <p:tgtEl>
                                          <p:spTgt spid="4">
                                            <p:txEl>
                                              <p:pRg st="4" end="4"/>
                                            </p:txEl>
                                          </p:spTgt>
                                        </p:tgtEl>
                                        <p:attrNameLst>
                                          <p:attrName>style.opacity</p:attrName>
                                        </p:attrNameLst>
                                      </p:cBhvr>
                                      <p:to>
                                        <p:strVal val="0.5"/>
                                      </p:to>
                                    </p:set>
                                    <p:animEffect filter="image" prLst="opacity: 0.5">
                                      <p:cBhvr rctx="IE">
                                        <p:cTn id="99" dur="indefinite"/>
                                        <p:tgtEl>
                                          <p:spTgt spid="4">
                                            <p:txEl>
                                              <p:pRg st="4" end="4"/>
                                            </p:txEl>
                                          </p:spTgt>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2" grpId="0"/>
      <p:bldP spid="2" grpId="1"/>
      <p:bldP spid="6" grpId="0"/>
      <p:bldP spid="6" grpId="1"/>
      <p:bldP spid="7" grpId="0"/>
      <p:bldP spid="7" grpId="1"/>
      <p:bldP spid="8" grpId="0"/>
      <p:bldP spid="8" grpId="1"/>
      <p:bldP spid="9" grpId="0"/>
      <p:bldP spid="9" grpId="1"/>
      <p:bldP spid="10" grpId="0"/>
      <p:bldP spid="10" grpId="1"/>
      <p:bldP spid="19" grpId="0"/>
      <p:bldP spid="20"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23813-785E-B043-8AFB-4215555E321A}"/>
              </a:ext>
            </a:extLst>
          </p:cNvPr>
          <p:cNvSpPr>
            <a:spLocks noGrp="1"/>
          </p:cNvSpPr>
          <p:nvPr>
            <p:ph type="title"/>
          </p:nvPr>
        </p:nvSpPr>
        <p:spPr/>
        <p:txBody>
          <a:bodyPr/>
          <a:lstStyle/>
          <a:p>
            <a:r>
              <a:rPr lang="en-US" dirty="0"/>
              <a:t>Some regex examples</a:t>
            </a:r>
          </a:p>
        </p:txBody>
      </p:sp>
      <p:sp>
        <p:nvSpPr>
          <p:cNvPr id="5" name="Content Placeholder 9">
            <a:extLst>
              <a:ext uri="{FF2B5EF4-FFF2-40B4-BE49-F238E27FC236}">
                <a16:creationId xmlns:a16="http://schemas.microsoft.com/office/drawing/2014/main" id="{8081252D-338B-E74A-BA80-7EAF01BFC718}"/>
              </a:ext>
            </a:extLst>
          </p:cNvPr>
          <p:cNvSpPr txBox="1">
            <a:spLocks/>
          </p:cNvSpPr>
          <p:nvPr/>
        </p:nvSpPr>
        <p:spPr>
          <a:xfrm>
            <a:off x="277148" y="1670107"/>
            <a:ext cx="9898743" cy="4208178"/>
          </a:xfrm>
          <a:prstGeom prst="rect">
            <a:avLst/>
          </a:prstGeom>
        </p:spPr>
        <p:txBody>
          <a:bodyPr/>
          <a:lstStyle>
            <a:lvl1pPr marL="342900" indent="-342900" algn="l" rtl="0" fontAlgn="base">
              <a:spcBef>
                <a:spcPct val="20000"/>
              </a:spcBef>
              <a:spcAft>
                <a:spcPct val="0"/>
              </a:spcAft>
              <a:buClr>
                <a:srgbClr val="000000"/>
              </a:buClr>
              <a:buSzPct val="120000"/>
              <a:buFont typeface="Times" pitchFamily="18" charset="0"/>
              <a:buChar char="•"/>
              <a:defRPr sz="2400" b="0">
                <a:solidFill>
                  <a:srgbClr val="050523"/>
                </a:solidFill>
                <a:latin typeface="Gill Sans MT" panose="020B0502020104020203" pitchFamily="34" charset="77"/>
                <a:ea typeface="+mn-ea"/>
                <a:cs typeface="+mn-cs"/>
              </a:defRPr>
            </a:lvl1pPr>
            <a:lvl2pPr marL="742950" indent="-285750" algn="l" rtl="0" fontAlgn="base">
              <a:spcBef>
                <a:spcPct val="20000"/>
              </a:spcBef>
              <a:spcAft>
                <a:spcPct val="0"/>
              </a:spcAft>
              <a:buClr>
                <a:srgbClr val="000000"/>
              </a:buClr>
              <a:buSzPct val="120000"/>
              <a:buFont typeface="Times" pitchFamily="18" charset="0"/>
              <a:buChar char="•"/>
              <a:defRPr sz="2200">
                <a:solidFill>
                  <a:srgbClr val="050523"/>
                </a:solidFill>
                <a:latin typeface="Gill Sans MT" panose="020B0502020104020203" pitchFamily="34" charset="77"/>
                <a:cs typeface="+mn-cs"/>
              </a:defRPr>
            </a:lvl2pPr>
            <a:lvl3pPr marL="1143000" indent="-228600" algn="l" rtl="0" fontAlgn="base">
              <a:spcBef>
                <a:spcPct val="20000"/>
              </a:spcBef>
              <a:spcAft>
                <a:spcPct val="0"/>
              </a:spcAft>
              <a:buClr>
                <a:srgbClr val="000000"/>
              </a:buClr>
              <a:buSzPct val="120000"/>
              <a:buFont typeface="Calibri" pitchFamily="34" charset="0"/>
              <a:buChar char="−"/>
              <a:defRPr sz="2000">
                <a:solidFill>
                  <a:srgbClr val="050523"/>
                </a:solidFill>
                <a:latin typeface="Gill Sans MT" panose="020B0502020104020203" pitchFamily="34" charset="77"/>
                <a:cs typeface="+mn-cs"/>
              </a:defRPr>
            </a:lvl3pPr>
            <a:lvl4pPr marL="16002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4pPr>
            <a:lvl5pPr marL="2057400" indent="-228600" algn="l" rtl="0" fontAlgn="base">
              <a:spcBef>
                <a:spcPct val="20000"/>
              </a:spcBef>
              <a:spcAft>
                <a:spcPct val="0"/>
              </a:spcAft>
              <a:buClr>
                <a:srgbClr val="000000"/>
              </a:buClr>
              <a:buSzPct val="120000"/>
              <a:buFont typeface="Times" pitchFamily="18" charset="0"/>
              <a:buChar char="•"/>
              <a:defRPr>
                <a:solidFill>
                  <a:srgbClr val="050523"/>
                </a:solidFill>
                <a:latin typeface="Gill Sans MT" panose="020B0502020104020203" pitchFamily="34" charset="77"/>
                <a:cs typeface="+mn-cs"/>
              </a:defRPr>
            </a:lvl5pPr>
            <a:lvl6pPr marL="25146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6pPr>
            <a:lvl7pPr marL="29718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7pPr>
            <a:lvl8pPr marL="34290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8pPr>
            <a:lvl9pPr marL="3886200" indent="-228600" algn="l" rtl="0" fontAlgn="base">
              <a:spcBef>
                <a:spcPct val="20000"/>
              </a:spcBef>
              <a:spcAft>
                <a:spcPct val="0"/>
              </a:spcAft>
              <a:buClr>
                <a:srgbClr val="000000"/>
              </a:buClr>
              <a:buSzPct val="120000"/>
              <a:buFont typeface="Times" pitchFamily="18" charset="0"/>
              <a:buChar char="•"/>
              <a:defRPr>
                <a:solidFill>
                  <a:srgbClr val="050523"/>
                </a:solidFill>
                <a:latin typeface="+mn-lt"/>
                <a:cs typeface="+mn-cs"/>
              </a:defRPr>
            </a:lvl9pPr>
          </a:lstStyle>
          <a:p>
            <a:pPr marL="0" indent="0">
              <a:lnSpc>
                <a:spcPct val="200000"/>
              </a:lnSpc>
              <a:buFont typeface="Times" pitchFamily="18" charset="0"/>
              <a:buNone/>
            </a:pPr>
            <a:r>
              <a:rPr lang="en-US" sz="3200" kern="0" dirty="0">
                <a:latin typeface="+mj-lt"/>
              </a:rPr>
              <a:t>              /.+$/	         		 		</a:t>
            </a:r>
            <a:r>
              <a:rPr lang="en-US" sz="3200" kern="0" dirty="0">
                <a:latin typeface="+mj-lt"/>
                <a:sym typeface="Wingdings" pitchFamily="2" charset="2"/>
              </a:rPr>
              <a:t> “Chars”</a:t>
            </a:r>
            <a:endParaRPr lang="en-US" sz="3200" kern="0" dirty="0">
              <a:latin typeface="+mj-lt"/>
            </a:endParaRPr>
          </a:p>
          <a:p>
            <a:pPr marL="0" indent="0">
              <a:lnSpc>
                <a:spcPct val="200000"/>
              </a:lnSpc>
              <a:buFont typeface="Times" pitchFamily="18" charset="0"/>
              <a:buNone/>
            </a:pPr>
            <a:r>
              <a:rPr lang="en-US" sz="3200" kern="0" dirty="0">
                <a:latin typeface="+mj-lt"/>
              </a:rPr>
              <a:t>/\d{1,3}\.\d{1,3}\.\d{1,3}\.\d{1,3}/    	</a:t>
            </a:r>
            <a:r>
              <a:rPr lang="en-US" sz="3200" kern="0" dirty="0">
                <a:latin typeface="+mj-lt"/>
                <a:sym typeface="Wingdings" pitchFamily="2" charset="2"/>
              </a:rPr>
              <a:t> IPv4</a:t>
            </a:r>
            <a:endParaRPr lang="en-US" sz="3200" kern="0" dirty="0">
              <a:latin typeface="+mj-lt"/>
            </a:endParaRPr>
          </a:p>
          <a:p>
            <a:pPr marL="0" indent="0">
              <a:lnSpc>
                <a:spcPct val="200000"/>
              </a:lnSpc>
              <a:buFont typeface="Times" pitchFamily="18" charset="0"/>
              <a:buNone/>
            </a:pPr>
            <a:r>
              <a:rPr lang="en-US" sz="3200" kern="0" dirty="0">
                <a:latin typeface="+mj-lt"/>
              </a:rPr>
              <a:t>/^[a-zA-Z0-9]+([._]?[a-zA-Z0-9]+)*$/	</a:t>
            </a:r>
            <a:r>
              <a:rPr lang="en-US" sz="3200" kern="0" dirty="0">
                <a:latin typeface="+mj-lt"/>
                <a:sym typeface="Wingdings" pitchFamily="2" charset="2"/>
              </a:rPr>
              <a:t> Username</a:t>
            </a:r>
            <a:endParaRPr lang="en-US" sz="3200" kern="0" dirty="0">
              <a:latin typeface="+mj-lt"/>
            </a:endParaRPr>
          </a:p>
          <a:p>
            <a:pPr>
              <a:lnSpc>
                <a:spcPct val="200000"/>
              </a:lnSpc>
            </a:pPr>
            <a:endParaRPr lang="en-US" sz="3200" kern="0" dirty="0">
              <a:latin typeface="+mj-lt"/>
            </a:endParaRPr>
          </a:p>
        </p:txBody>
      </p:sp>
      <p:pic>
        <p:nvPicPr>
          <p:cNvPr id="6" name="Picture 6" descr="Microsof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27354" y="4934422"/>
            <a:ext cx="993656" cy="9438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B480E0-802F-1740-8AF5-E3B1FD831559}"/>
              </a:ext>
            </a:extLst>
          </p:cNvPr>
          <p:cNvSpPr txBox="1"/>
          <p:nvPr/>
        </p:nvSpPr>
        <p:spPr>
          <a:xfrm>
            <a:off x="2239563" y="6061592"/>
            <a:ext cx="4664873" cy="486287"/>
          </a:xfrm>
          <a:prstGeom prst="rect">
            <a:avLst/>
          </a:prstGeom>
          <a:noFill/>
        </p:spPr>
        <p:txBody>
          <a:bodyPr wrap="square" rtlCol="0">
            <a:spAutoFit/>
          </a:bodyPr>
          <a:lstStyle/>
          <a:p>
            <a:r>
              <a:rPr lang="en-US" sz="3200" i="1" dirty="0">
                <a:latin typeface="Gill Sans MT" panose="020B0502020104020203" pitchFamily="34" charset="77"/>
              </a:rPr>
              <a:t>Super-linear “</a:t>
            </a:r>
            <a:r>
              <a:rPr lang="en-US" sz="3200" i="1" dirty="0" err="1">
                <a:latin typeface="Gill Sans MT" panose="020B0502020104020203" pitchFamily="34" charset="77"/>
              </a:rPr>
              <a:t>ReDoS</a:t>
            </a:r>
            <a:r>
              <a:rPr lang="en-US" sz="3200" i="1" dirty="0">
                <a:latin typeface="Gill Sans MT" panose="020B0502020104020203" pitchFamily="34" charset="77"/>
              </a:rPr>
              <a:t> regex”</a:t>
            </a:r>
          </a:p>
        </p:txBody>
      </p:sp>
      <p:cxnSp>
        <p:nvCxnSpPr>
          <p:cNvPr id="8" name="Straight Arrow Connector 7">
            <a:extLst>
              <a:ext uri="{FF2B5EF4-FFF2-40B4-BE49-F238E27FC236}">
                <a16:creationId xmlns:a16="http://schemas.microsoft.com/office/drawing/2014/main" id="{694D8B90-980C-0E48-83A2-DDBA60916260}"/>
              </a:ext>
            </a:extLst>
          </p:cNvPr>
          <p:cNvCxnSpPr>
            <a:cxnSpLocks/>
          </p:cNvCxnSpPr>
          <p:nvPr/>
        </p:nvCxnSpPr>
        <p:spPr bwMode="auto">
          <a:xfrm flipV="1">
            <a:off x="3926356" y="4987636"/>
            <a:ext cx="0" cy="943864"/>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1808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45E0-8160-4B4B-833A-8FC82858C41C}"/>
              </a:ext>
            </a:extLst>
          </p:cNvPr>
          <p:cNvSpPr>
            <a:spLocks noGrp="1"/>
          </p:cNvSpPr>
          <p:nvPr>
            <p:ph type="title"/>
          </p:nvPr>
        </p:nvSpPr>
        <p:spPr/>
        <p:txBody>
          <a:bodyPr/>
          <a:lstStyle/>
          <a:p>
            <a:r>
              <a:rPr lang="en-US" dirty="0" err="1"/>
              <a:t>ReDoS</a:t>
            </a:r>
            <a:r>
              <a:rPr lang="en-US" dirty="0"/>
              <a:t> @ </a:t>
            </a:r>
            <a:r>
              <a:rPr lang="en-US" dirty="0" err="1"/>
              <a:t>CloudFlare</a:t>
            </a:r>
            <a:r>
              <a:rPr lang="en-US" dirty="0"/>
              <a:t> – July 2019</a:t>
            </a:r>
          </a:p>
        </p:txBody>
      </p:sp>
      <p:grpSp>
        <p:nvGrpSpPr>
          <p:cNvPr id="10" name="Group 9">
            <a:extLst>
              <a:ext uri="{FF2B5EF4-FFF2-40B4-BE49-F238E27FC236}">
                <a16:creationId xmlns:a16="http://schemas.microsoft.com/office/drawing/2014/main" id="{2E9A2910-E4FA-D94D-86ED-DD706B7E5E67}"/>
              </a:ext>
            </a:extLst>
          </p:cNvPr>
          <p:cNvGrpSpPr/>
          <p:nvPr/>
        </p:nvGrpSpPr>
        <p:grpSpPr>
          <a:xfrm>
            <a:off x="1952258" y="976801"/>
            <a:ext cx="4693642" cy="1559026"/>
            <a:chOff x="1079629" y="1456865"/>
            <a:chExt cx="6438900" cy="2491338"/>
          </a:xfrm>
        </p:grpSpPr>
        <p:pic>
          <p:nvPicPr>
            <p:cNvPr id="2" name="Picture 1">
              <a:extLst>
                <a:ext uri="{FF2B5EF4-FFF2-40B4-BE49-F238E27FC236}">
                  <a16:creationId xmlns:a16="http://schemas.microsoft.com/office/drawing/2014/main" id="{74F406B5-3EC1-2B46-B519-62CA6E869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9629" y="2500988"/>
              <a:ext cx="6438900" cy="1447215"/>
            </a:xfrm>
            <a:prstGeom prst="rect">
              <a:avLst/>
            </a:prstGeom>
          </p:spPr>
        </p:pic>
        <p:pic>
          <p:nvPicPr>
            <p:cNvPr id="5" name="Picture 4">
              <a:extLst>
                <a:ext uri="{FF2B5EF4-FFF2-40B4-BE49-F238E27FC236}">
                  <a16:creationId xmlns:a16="http://schemas.microsoft.com/office/drawing/2014/main" id="{FE098BAA-D330-1540-BD96-2CA13CA713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1720" y="1456865"/>
              <a:ext cx="2714717" cy="1044122"/>
            </a:xfrm>
            <a:prstGeom prst="rect">
              <a:avLst/>
            </a:prstGeom>
          </p:spPr>
        </p:pic>
      </p:grpSp>
      <p:sp>
        <p:nvSpPr>
          <p:cNvPr id="8" name="TextBox 7">
            <a:extLst>
              <a:ext uri="{FF2B5EF4-FFF2-40B4-BE49-F238E27FC236}">
                <a16:creationId xmlns:a16="http://schemas.microsoft.com/office/drawing/2014/main" id="{D7671CF3-5CC2-3748-8317-0D8C7FE4F336}"/>
              </a:ext>
            </a:extLst>
          </p:cNvPr>
          <p:cNvSpPr txBox="1"/>
          <p:nvPr/>
        </p:nvSpPr>
        <p:spPr>
          <a:xfrm>
            <a:off x="2133600" y="6329082"/>
            <a:ext cx="184731" cy="319446"/>
          </a:xfrm>
          <a:prstGeom prst="rect">
            <a:avLst/>
          </a:prstGeom>
          <a:noFill/>
        </p:spPr>
        <p:txBody>
          <a:bodyPr wrap="none" rtlCol="0">
            <a:spAutoFit/>
          </a:bodyPr>
          <a:lstStyle/>
          <a:p>
            <a:endParaRPr lang="en-US" sz="1800" dirty="0">
              <a:latin typeface="Calibri" panose="020F0502020204030204" pitchFamily="34" charset="0"/>
            </a:endParaRPr>
          </a:p>
        </p:txBody>
      </p:sp>
      <p:sp>
        <p:nvSpPr>
          <p:cNvPr id="9" name="Rectangle 8">
            <a:extLst>
              <a:ext uri="{FF2B5EF4-FFF2-40B4-BE49-F238E27FC236}">
                <a16:creationId xmlns:a16="http://schemas.microsoft.com/office/drawing/2014/main" id="{01CBC81B-8CEC-6F4D-B100-6A25334D01D5}"/>
              </a:ext>
            </a:extLst>
          </p:cNvPr>
          <p:cNvSpPr/>
          <p:nvPr/>
        </p:nvSpPr>
        <p:spPr>
          <a:xfrm>
            <a:off x="125507" y="6215394"/>
            <a:ext cx="9018493" cy="497700"/>
          </a:xfrm>
          <a:prstGeom prst="rect">
            <a:avLst/>
          </a:prstGeom>
        </p:spPr>
        <p:txBody>
          <a:bodyPr wrap="square">
            <a:spAutoFit/>
          </a:bodyPr>
          <a:lstStyle/>
          <a:p>
            <a:r>
              <a:rPr lang="en-US" dirty="0">
                <a:solidFill>
                  <a:srgbClr val="36393A"/>
                </a:solidFill>
                <a:latin typeface="Courier New" panose="02070309020205020404" pitchFamily="49" charset="0"/>
              </a:rPr>
              <a:t>(?:(?:\"|'|\]|\}|\\|\d|(?:</a:t>
            </a:r>
            <a:r>
              <a:rPr lang="en-US" dirty="0" err="1">
                <a:solidFill>
                  <a:srgbClr val="36393A"/>
                </a:solidFill>
                <a:latin typeface="Courier New" panose="02070309020205020404" pitchFamily="49" charset="0"/>
              </a:rPr>
              <a:t>nan|infinity|true|false|null|undefined|symbol|math</a:t>
            </a:r>
            <a:r>
              <a:rPr lang="en-US" dirty="0">
                <a:solidFill>
                  <a:srgbClr val="36393A"/>
                </a:solidFill>
                <a:latin typeface="Courier New" panose="02070309020205020404" pitchFamily="49" charset="0"/>
              </a:rPr>
              <a:t>)|\`|\-|\+)+[)]*;?((?:\s|-|~|!|{}|\|\||\+)*.*(?:.*=.*)))</a:t>
            </a:r>
            <a:endParaRPr lang="en-US" dirty="0"/>
          </a:p>
        </p:txBody>
      </p:sp>
      <p:grpSp>
        <p:nvGrpSpPr>
          <p:cNvPr id="21" name="Group 20">
            <a:extLst>
              <a:ext uri="{FF2B5EF4-FFF2-40B4-BE49-F238E27FC236}">
                <a16:creationId xmlns:a16="http://schemas.microsoft.com/office/drawing/2014/main" id="{2C42B37B-7EC4-A443-BA9A-4808D0F66C42}"/>
              </a:ext>
            </a:extLst>
          </p:cNvPr>
          <p:cNvGrpSpPr/>
          <p:nvPr/>
        </p:nvGrpSpPr>
        <p:grpSpPr>
          <a:xfrm>
            <a:off x="871061" y="2716588"/>
            <a:ext cx="7089597" cy="3309297"/>
            <a:chOff x="871061" y="2716588"/>
            <a:chExt cx="7089597" cy="3309297"/>
          </a:xfrm>
        </p:grpSpPr>
        <p:pic>
          <p:nvPicPr>
            <p:cNvPr id="11" name="Picture 10">
              <a:extLst>
                <a:ext uri="{FF2B5EF4-FFF2-40B4-BE49-F238E27FC236}">
                  <a16:creationId xmlns:a16="http://schemas.microsoft.com/office/drawing/2014/main" id="{E39B3E3F-AA68-7F46-BC7F-F33DC31A8C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64693" y="3247185"/>
              <a:ext cx="6395965" cy="2778700"/>
            </a:xfrm>
            <a:prstGeom prst="rect">
              <a:avLst/>
            </a:prstGeom>
          </p:spPr>
        </p:pic>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44C8752A-634C-7F4E-A30D-01C8FC74BEE4}"/>
                    </a:ext>
                  </a:extLst>
                </p14:cNvPr>
                <p14:cNvContentPartPr/>
                <p14:nvPr/>
              </p14:nvContentPartPr>
              <p14:xfrm>
                <a:off x="1666214" y="3882888"/>
                <a:ext cx="2352960" cy="756000"/>
              </p14:xfrm>
            </p:contentPart>
          </mc:Choice>
          <mc:Fallback xmlns="">
            <p:pic>
              <p:nvPicPr>
                <p:cNvPr id="15" name="Ink 14">
                  <a:extLst>
                    <a:ext uri="{FF2B5EF4-FFF2-40B4-BE49-F238E27FC236}">
                      <a16:creationId xmlns:a16="http://schemas.microsoft.com/office/drawing/2014/main" id="{44C8752A-634C-7F4E-A30D-01C8FC74BEE4}"/>
                    </a:ext>
                  </a:extLst>
                </p:cNvPr>
                <p:cNvPicPr/>
                <p:nvPr/>
              </p:nvPicPr>
              <p:blipFill>
                <a:blip r:embed="rId7"/>
                <a:stretch>
                  <a:fillRect/>
                </a:stretch>
              </p:blipFill>
              <p:spPr>
                <a:xfrm>
                  <a:off x="1612574" y="3774888"/>
                  <a:ext cx="246060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E9943F6F-1C8B-8B4B-B9CF-4291BB1668CE}"/>
                    </a:ext>
                  </a:extLst>
                </p14:cNvPr>
                <p14:cNvContentPartPr/>
                <p14:nvPr/>
              </p14:nvContentPartPr>
              <p14:xfrm>
                <a:off x="4120694" y="3902688"/>
                <a:ext cx="2478960" cy="28800"/>
              </p14:xfrm>
            </p:contentPart>
          </mc:Choice>
          <mc:Fallback xmlns="">
            <p:pic>
              <p:nvPicPr>
                <p:cNvPr id="17" name="Ink 16">
                  <a:extLst>
                    <a:ext uri="{FF2B5EF4-FFF2-40B4-BE49-F238E27FC236}">
                      <a16:creationId xmlns:a16="http://schemas.microsoft.com/office/drawing/2014/main" id="{E9943F6F-1C8B-8B4B-B9CF-4291BB1668CE}"/>
                    </a:ext>
                  </a:extLst>
                </p:cNvPr>
                <p:cNvPicPr/>
                <p:nvPr/>
              </p:nvPicPr>
              <p:blipFill>
                <a:blip r:embed="rId9"/>
                <a:stretch>
                  <a:fillRect/>
                </a:stretch>
              </p:blipFill>
              <p:spPr>
                <a:xfrm>
                  <a:off x="4066694" y="3795048"/>
                  <a:ext cx="25866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787BC940-B964-4843-8D12-C2DB764DCF26}"/>
                    </a:ext>
                  </a:extLst>
                </p14:cNvPr>
                <p14:cNvContentPartPr/>
                <p14:nvPr/>
              </p14:nvContentPartPr>
              <p14:xfrm>
                <a:off x="6693974" y="3931488"/>
                <a:ext cx="1086120" cy="1780200"/>
              </p14:xfrm>
            </p:contentPart>
          </mc:Choice>
          <mc:Fallback xmlns="">
            <p:pic>
              <p:nvPicPr>
                <p:cNvPr id="18" name="Ink 17">
                  <a:extLst>
                    <a:ext uri="{FF2B5EF4-FFF2-40B4-BE49-F238E27FC236}">
                      <a16:creationId xmlns:a16="http://schemas.microsoft.com/office/drawing/2014/main" id="{787BC940-B964-4843-8D12-C2DB764DCF26}"/>
                    </a:ext>
                  </a:extLst>
                </p:cNvPr>
                <p:cNvPicPr/>
                <p:nvPr/>
              </p:nvPicPr>
              <p:blipFill>
                <a:blip r:embed="rId11"/>
                <a:stretch>
                  <a:fillRect/>
                </a:stretch>
              </p:blipFill>
              <p:spPr>
                <a:xfrm>
                  <a:off x="6639974" y="3823488"/>
                  <a:ext cx="1193760" cy="1995840"/>
                </a:xfrm>
                <a:prstGeom prst="rect">
                  <a:avLst/>
                </a:prstGeom>
              </p:spPr>
            </p:pic>
          </mc:Fallback>
        </mc:AlternateContent>
        <p:sp>
          <p:nvSpPr>
            <p:cNvPr id="19" name="TextBox 18">
              <a:extLst>
                <a:ext uri="{FF2B5EF4-FFF2-40B4-BE49-F238E27FC236}">
                  <a16:creationId xmlns:a16="http://schemas.microsoft.com/office/drawing/2014/main" id="{3C422782-3FCA-8245-A2A6-3608EA501E2D}"/>
                </a:ext>
              </a:extLst>
            </p:cNvPr>
            <p:cNvSpPr txBox="1"/>
            <p:nvPr/>
          </p:nvSpPr>
          <p:spPr>
            <a:xfrm>
              <a:off x="2059048" y="2716588"/>
              <a:ext cx="5151410" cy="496098"/>
            </a:xfrm>
            <a:prstGeom prst="rect">
              <a:avLst/>
            </a:prstGeom>
            <a:noFill/>
          </p:spPr>
          <p:txBody>
            <a:bodyPr wrap="none" rtlCol="0">
              <a:spAutoFit/>
            </a:bodyPr>
            <a:lstStyle/>
            <a:p>
              <a:r>
                <a:rPr lang="en-US" sz="3200" b="1" dirty="0">
                  <a:latin typeface="Calibri" panose="020F0502020204030204" pitchFamily="34" charset="0"/>
                </a:rPr>
                <a:t>CPU utilization (all machines)</a:t>
              </a:r>
            </a:p>
          </p:txBody>
        </p:sp>
        <p:sp>
          <p:nvSpPr>
            <p:cNvPr id="20" name="TextBox 19">
              <a:extLst>
                <a:ext uri="{FF2B5EF4-FFF2-40B4-BE49-F238E27FC236}">
                  <a16:creationId xmlns:a16="http://schemas.microsoft.com/office/drawing/2014/main" id="{C03D9C4A-9145-1943-AE51-0BDE4DD590EB}"/>
                </a:ext>
              </a:extLst>
            </p:cNvPr>
            <p:cNvSpPr txBox="1"/>
            <p:nvPr/>
          </p:nvSpPr>
          <p:spPr>
            <a:xfrm>
              <a:off x="871061" y="3796243"/>
              <a:ext cx="700833" cy="2050690"/>
            </a:xfrm>
            <a:prstGeom prst="rect">
              <a:avLst/>
            </a:prstGeom>
            <a:noFill/>
          </p:spPr>
          <p:txBody>
            <a:bodyPr wrap="none" rtlCol="0">
              <a:spAutoFit/>
            </a:bodyPr>
            <a:lstStyle/>
            <a:p>
              <a:pPr>
                <a:lnSpc>
                  <a:spcPct val="60000"/>
                </a:lnSpc>
              </a:pPr>
              <a:r>
                <a:rPr lang="en-US" sz="1800" i="1" dirty="0">
                  <a:latin typeface="Calibri" panose="020F0502020204030204" pitchFamily="34" charset="0"/>
                </a:rPr>
                <a:t>100%</a:t>
              </a:r>
            </a:p>
            <a:p>
              <a:pPr>
                <a:lnSpc>
                  <a:spcPct val="60000"/>
                </a:lnSpc>
              </a:pPr>
              <a:endParaRPr lang="en-US" sz="1800" i="1" dirty="0">
                <a:latin typeface="Calibri" panose="020F0502020204030204" pitchFamily="34" charset="0"/>
              </a:endParaRPr>
            </a:p>
            <a:p>
              <a:pPr>
                <a:lnSpc>
                  <a:spcPct val="60000"/>
                </a:lnSpc>
              </a:pPr>
              <a:r>
                <a:rPr lang="en-US" sz="1800" i="1" dirty="0">
                  <a:latin typeface="Calibri" panose="020F0502020204030204" pitchFamily="34" charset="0"/>
                </a:rPr>
                <a:t>75%</a:t>
              </a:r>
            </a:p>
            <a:p>
              <a:pPr>
                <a:lnSpc>
                  <a:spcPct val="60000"/>
                </a:lnSpc>
              </a:pPr>
              <a:endParaRPr lang="en-US" sz="1800" i="1" dirty="0">
                <a:latin typeface="Calibri" panose="020F0502020204030204" pitchFamily="34" charset="0"/>
              </a:endParaRPr>
            </a:p>
            <a:p>
              <a:pPr>
                <a:lnSpc>
                  <a:spcPct val="60000"/>
                </a:lnSpc>
              </a:pPr>
              <a:r>
                <a:rPr lang="en-US" sz="1800" i="1" dirty="0">
                  <a:latin typeface="Calibri" panose="020F0502020204030204" pitchFamily="34" charset="0"/>
                </a:rPr>
                <a:t>50%</a:t>
              </a:r>
            </a:p>
            <a:p>
              <a:pPr>
                <a:lnSpc>
                  <a:spcPct val="60000"/>
                </a:lnSpc>
              </a:pPr>
              <a:endParaRPr lang="en-US" sz="1800" i="1" dirty="0">
                <a:latin typeface="Calibri" panose="020F0502020204030204" pitchFamily="34" charset="0"/>
              </a:endParaRPr>
            </a:p>
            <a:p>
              <a:pPr>
                <a:lnSpc>
                  <a:spcPct val="60000"/>
                </a:lnSpc>
              </a:pPr>
              <a:r>
                <a:rPr lang="en-US" sz="1800" i="1" dirty="0">
                  <a:latin typeface="Calibri" panose="020F0502020204030204" pitchFamily="34" charset="0"/>
                </a:rPr>
                <a:t>25%</a:t>
              </a:r>
            </a:p>
            <a:p>
              <a:pPr>
                <a:lnSpc>
                  <a:spcPct val="60000"/>
                </a:lnSpc>
              </a:pPr>
              <a:endParaRPr lang="en-US" sz="1800" i="1" dirty="0">
                <a:latin typeface="Calibri" panose="020F0502020204030204" pitchFamily="34" charset="0"/>
              </a:endParaRPr>
            </a:p>
            <a:p>
              <a:pPr>
                <a:lnSpc>
                  <a:spcPct val="60000"/>
                </a:lnSpc>
              </a:pPr>
              <a:r>
                <a:rPr lang="en-US" sz="1800" i="1" dirty="0">
                  <a:latin typeface="Calibri" panose="020F0502020204030204" pitchFamily="34" charset="0"/>
                </a:rPr>
                <a:t>0%</a:t>
              </a:r>
            </a:p>
          </p:txBody>
        </p:sp>
      </p:grpSp>
    </p:spTree>
    <p:extLst>
      <p:ext uri="{BB962C8B-B14F-4D97-AF65-F5344CB8AC3E}">
        <p14:creationId xmlns:p14="http://schemas.microsoft.com/office/powerpoint/2010/main" val="3242107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D11D5B-4A40-124C-9367-8EDC97758A18}"/>
              </a:ext>
            </a:extLst>
          </p:cNvPr>
          <p:cNvSpPr>
            <a:spLocks noGrp="1"/>
          </p:cNvSpPr>
          <p:nvPr>
            <p:ph idx="1"/>
          </p:nvPr>
        </p:nvSpPr>
        <p:spPr/>
        <p:txBody>
          <a:bodyPr/>
          <a:lstStyle/>
          <a:p>
            <a:pPr marL="57150" indent="0">
              <a:buNone/>
            </a:pPr>
            <a:r>
              <a:rPr lang="en-US" dirty="0"/>
              <a:t>Modules are </a:t>
            </a:r>
            <a:r>
              <a:rPr lang="en-US" i="1" dirty="0"/>
              <a:t>critical infrastructure</a:t>
            </a:r>
          </a:p>
          <a:p>
            <a:pPr marL="57150" indent="0">
              <a:buNone/>
            </a:pPr>
            <a:endParaRPr lang="en-US" i="1" dirty="0"/>
          </a:p>
          <a:p>
            <a:pPr marL="0" indent="0">
              <a:buNone/>
            </a:pPr>
            <a:r>
              <a:rPr lang="en-US" dirty="0"/>
              <a:t>Modules are comparable </a:t>
            </a:r>
            <a:r>
              <a:rPr lang="en-US" i="1" dirty="0"/>
              <a:t>building blocks</a:t>
            </a:r>
          </a:p>
          <a:p>
            <a:pPr lvl="1"/>
            <a:r>
              <a:rPr lang="en-US" dirty="0"/>
              <a:t>Strings</a:t>
            </a:r>
          </a:p>
          <a:p>
            <a:pPr lvl="1"/>
            <a:r>
              <a:rPr lang="en-US" dirty="0"/>
              <a:t>Math</a:t>
            </a:r>
          </a:p>
          <a:p>
            <a:pPr lvl="1"/>
            <a:r>
              <a:rPr lang="en-US" dirty="0"/>
              <a:t>Command-line scripting aids</a:t>
            </a:r>
          </a:p>
          <a:p>
            <a:pPr lvl="1"/>
            <a:r>
              <a:rPr lang="en-US" dirty="0"/>
              <a:t>Graphics</a:t>
            </a:r>
          </a:p>
        </p:txBody>
      </p:sp>
      <p:sp>
        <p:nvSpPr>
          <p:cNvPr id="3" name="Title 2">
            <a:extLst>
              <a:ext uri="{FF2B5EF4-FFF2-40B4-BE49-F238E27FC236}">
                <a16:creationId xmlns:a16="http://schemas.microsoft.com/office/drawing/2014/main" id="{BBC753E2-EA18-FE4A-AA6C-B2169C059B68}"/>
              </a:ext>
            </a:extLst>
          </p:cNvPr>
          <p:cNvSpPr>
            <a:spLocks noGrp="1"/>
          </p:cNvSpPr>
          <p:nvPr>
            <p:ph type="title"/>
          </p:nvPr>
        </p:nvSpPr>
        <p:spPr/>
        <p:txBody>
          <a:bodyPr/>
          <a:lstStyle/>
          <a:p>
            <a:r>
              <a:rPr lang="en-US" dirty="0"/>
              <a:t>Why modules?</a:t>
            </a:r>
          </a:p>
        </p:txBody>
      </p:sp>
    </p:spTree>
    <p:extLst>
      <p:ext uri="{BB962C8B-B14F-4D97-AF65-F5344CB8AC3E}">
        <p14:creationId xmlns:p14="http://schemas.microsoft.com/office/powerpoint/2010/main" val="2920237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8B2529-287A-104B-BDE0-1B2FF0053FD4}"/>
              </a:ext>
            </a:extLst>
          </p:cNvPr>
          <p:cNvSpPr>
            <a:spLocks noGrp="1"/>
          </p:cNvSpPr>
          <p:nvPr>
            <p:ph idx="1"/>
          </p:nvPr>
        </p:nvSpPr>
        <p:spPr/>
        <p:txBody>
          <a:bodyPr/>
          <a:lstStyle/>
          <a:p>
            <a:r>
              <a:rPr lang="en-US" b="1" dirty="0"/>
              <a:t>Open-source applications may not be representative </a:t>
            </a:r>
            <a:r>
              <a:rPr lang="en-US" dirty="0"/>
              <a:t>of code in industry</a:t>
            </a:r>
          </a:p>
          <a:p>
            <a:endParaRPr lang="en-US" dirty="0"/>
          </a:p>
          <a:p>
            <a:r>
              <a:rPr lang="en-US" dirty="0"/>
              <a:t>Module ecosystems are </a:t>
            </a:r>
            <a:r>
              <a:rPr lang="en-US" b="1" dirty="0"/>
              <a:t>shared</a:t>
            </a:r>
            <a:r>
              <a:rPr lang="en-US" dirty="0"/>
              <a:t> by open-source and industry</a:t>
            </a:r>
          </a:p>
          <a:p>
            <a:endParaRPr lang="en-US" dirty="0"/>
          </a:p>
          <a:p>
            <a:r>
              <a:rPr lang="en-US" dirty="0"/>
              <a:t>Modules are sometimes </a:t>
            </a:r>
            <a:r>
              <a:rPr lang="en-US" b="1" dirty="0"/>
              <a:t>authored by industry</a:t>
            </a:r>
            <a:r>
              <a:rPr lang="en-US" dirty="0"/>
              <a:t> as a way to give back to the open-source community</a:t>
            </a:r>
          </a:p>
        </p:txBody>
      </p:sp>
      <p:sp>
        <p:nvSpPr>
          <p:cNvPr id="3" name="Title 2">
            <a:extLst>
              <a:ext uri="{FF2B5EF4-FFF2-40B4-BE49-F238E27FC236}">
                <a16:creationId xmlns:a16="http://schemas.microsoft.com/office/drawing/2014/main" id="{24067BA8-6492-CC43-87F9-CA2C26B65243}"/>
              </a:ext>
            </a:extLst>
          </p:cNvPr>
          <p:cNvSpPr>
            <a:spLocks noGrp="1"/>
          </p:cNvSpPr>
          <p:nvPr>
            <p:ph type="title"/>
          </p:nvPr>
        </p:nvSpPr>
        <p:spPr/>
        <p:txBody>
          <a:bodyPr/>
          <a:lstStyle/>
          <a:p>
            <a:r>
              <a:rPr lang="en-US" dirty="0"/>
              <a:t>Why not applications?</a:t>
            </a:r>
          </a:p>
        </p:txBody>
      </p:sp>
    </p:spTree>
    <p:extLst>
      <p:ext uri="{BB962C8B-B14F-4D97-AF65-F5344CB8AC3E}">
        <p14:creationId xmlns:p14="http://schemas.microsoft.com/office/powerpoint/2010/main" val="82692126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dirty="0"/>
              <a:t>What’s a regex corpus, and why do I want one?</a:t>
            </a:r>
          </a:p>
        </p:txBody>
      </p:sp>
      <p:grpSp>
        <p:nvGrpSpPr>
          <p:cNvPr id="6" name="Group 5">
            <a:extLst>
              <a:ext uri="{FF2B5EF4-FFF2-40B4-BE49-F238E27FC236}">
                <a16:creationId xmlns:a16="http://schemas.microsoft.com/office/drawing/2014/main" id="{80D97235-1BA4-FC4F-93AF-E20E814E7833}"/>
              </a:ext>
            </a:extLst>
          </p:cNvPr>
          <p:cNvGrpSpPr/>
          <p:nvPr/>
        </p:nvGrpSpPr>
        <p:grpSpPr>
          <a:xfrm>
            <a:off x="1023445" y="1490319"/>
            <a:ext cx="1150685" cy="1115500"/>
            <a:chOff x="5998575" y="1193101"/>
            <a:chExt cx="1374492" cy="1140399"/>
          </a:xfrm>
        </p:grpSpPr>
        <p:grpSp>
          <p:nvGrpSpPr>
            <p:cNvPr id="7" name="Group 6">
              <a:extLst>
                <a:ext uri="{FF2B5EF4-FFF2-40B4-BE49-F238E27FC236}">
                  <a16:creationId xmlns:a16="http://schemas.microsoft.com/office/drawing/2014/main" id="{D50CE160-6AD7-C540-B447-0F67A48599AD}"/>
                </a:ext>
              </a:extLst>
            </p:cNvPr>
            <p:cNvGrpSpPr/>
            <p:nvPr/>
          </p:nvGrpSpPr>
          <p:grpSpPr>
            <a:xfrm>
              <a:off x="6633157" y="1193101"/>
              <a:ext cx="739910" cy="979601"/>
              <a:chOff x="5076698" y="1362614"/>
              <a:chExt cx="554774" cy="750238"/>
            </a:xfrm>
          </p:grpSpPr>
          <p:pic>
            <p:nvPicPr>
              <p:cNvPr id="17" name="Picture 32" descr="Image result for clipart document">
                <a:extLst>
                  <a:ext uri="{FF2B5EF4-FFF2-40B4-BE49-F238E27FC236}">
                    <a16:creationId xmlns:a16="http://schemas.microsoft.com/office/drawing/2014/main" id="{58D24DDA-62C7-8148-977D-30FF8A149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EB0ABD46-A1F4-8F4A-B1E6-194D574EBCA8}"/>
                  </a:ext>
                </a:extLst>
              </p:cNvPr>
              <p:cNvSpPr/>
              <p:nvPr/>
            </p:nvSpPr>
            <p:spPr bwMode="auto">
              <a:xfrm>
                <a:off x="5137533" y="1834717"/>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8" name="Group 7">
              <a:extLst>
                <a:ext uri="{FF2B5EF4-FFF2-40B4-BE49-F238E27FC236}">
                  <a16:creationId xmlns:a16="http://schemas.microsoft.com/office/drawing/2014/main" id="{8162FA56-C114-AE43-95CA-678A27E7B4EF}"/>
                </a:ext>
              </a:extLst>
            </p:cNvPr>
            <p:cNvGrpSpPr/>
            <p:nvPr/>
          </p:nvGrpSpPr>
          <p:grpSpPr>
            <a:xfrm>
              <a:off x="6429801" y="1237825"/>
              <a:ext cx="739910" cy="979601"/>
              <a:chOff x="5076698" y="1362614"/>
              <a:chExt cx="554774" cy="750238"/>
            </a:xfrm>
          </p:grpSpPr>
          <p:pic>
            <p:nvPicPr>
              <p:cNvPr id="15" name="Picture 32" descr="Image result for clipart document">
                <a:extLst>
                  <a:ext uri="{FF2B5EF4-FFF2-40B4-BE49-F238E27FC236}">
                    <a16:creationId xmlns:a16="http://schemas.microsoft.com/office/drawing/2014/main" id="{268ED83C-FEA2-954B-BE63-F9B2CFCB98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3FAE9E94-A7D0-4E4E-8D4D-13EB461BE88F}"/>
                  </a:ext>
                </a:extLst>
              </p:cNvPr>
              <p:cNvSpPr/>
              <p:nvPr/>
            </p:nvSpPr>
            <p:spPr bwMode="auto">
              <a:xfrm>
                <a:off x="5137533" y="1738118"/>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9" name="Group 8">
              <a:extLst>
                <a:ext uri="{FF2B5EF4-FFF2-40B4-BE49-F238E27FC236}">
                  <a16:creationId xmlns:a16="http://schemas.microsoft.com/office/drawing/2014/main" id="{9D52EBBD-6327-0040-BA67-54E4A67C7608}"/>
                </a:ext>
              </a:extLst>
            </p:cNvPr>
            <p:cNvGrpSpPr/>
            <p:nvPr/>
          </p:nvGrpSpPr>
          <p:grpSpPr>
            <a:xfrm>
              <a:off x="6208884" y="1287414"/>
              <a:ext cx="739910" cy="979601"/>
              <a:chOff x="5076698" y="1362614"/>
              <a:chExt cx="554774" cy="750238"/>
            </a:xfrm>
          </p:grpSpPr>
          <p:pic>
            <p:nvPicPr>
              <p:cNvPr id="13" name="Picture 32" descr="Image result for clipart document">
                <a:extLst>
                  <a:ext uri="{FF2B5EF4-FFF2-40B4-BE49-F238E27FC236}">
                    <a16:creationId xmlns:a16="http://schemas.microsoft.com/office/drawing/2014/main" id="{87B459E0-73C6-C841-B013-58DD1A54F0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a:extLst>
                  <a:ext uri="{FF2B5EF4-FFF2-40B4-BE49-F238E27FC236}">
                    <a16:creationId xmlns:a16="http://schemas.microsoft.com/office/drawing/2014/main" id="{053DCC61-D0CD-854D-98F7-4A6D90C36A62}"/>
                  </a:ext>
                </a:extLst>
              </p:cNvPr>
              <p:cNvSpPr/>
              <p:nvPr/>
            </p:nvSpPr>
            <p:spPr bwMode="auto">
              <a:xfrm>
                <a:off x="5137533" y="16450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10" name="Group 9">
              <a:extLst>
                <a:ext uri="{FF2B5EF4-FFF2-40B4-BE49-F238E27FC236}">
                  <a16:creationId xmlns:a16="http://schemas.microsoft.com/office/drawing/2014/main" id="{85F7268F-AC1E-4348-B1E3-7465C5107FEB}"/>
                </a:ext>
              </a:extLst>
            </p:cNvPr>
            <p:cNvGrpSpPr/>
            <p:nvPr/>
          </p:nvGrpSpPr>
          <p:grpSpPr>
            <a:xfrm>
              <a:off x="5998575" y="1353899"/>
              <a:ext cx="739910" cy="979601"/>
              <a:chOff x="5076701" y="1362623"/>
              <a:chExt cx="554774" cy="750243"/>
            </a:xfrm>
          </p:grpSpPr>
          <p:pic>
            <p:nvPicPr>
              <p:cNvPr id="11" name="Picture 32" descr="Image result for clipart document">
                <a:extLst>
                  <a:ext uri="{FF2B5EF4-FFF2-40B4-BE49-F238E27FC236}">
                    <a16:creationId xmlns:a16="http://schemas.microsoft.com/office/drawing/2014/main" id="{0C90FFEF-4F31-254B-AF09-A9C58C0BC5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4444E1CD-9A02-9C49-8DDE-380C7FA6D701}"/>
                  </a:ext>
                </a:extLst>
              </p:cNvPr>
              <p:cNvSpPr/>
              <p:nvPr/>
            </p:nvSpPr>
            <p:spPr bwMode="auto">
              <a:xfrm>
                <a:off x="5137533" y="15484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sp>
        <p:nvSpPr>
          <p:cNvPr id="19" name="Rounded Rectangle 18">
            <a:extLst>
              <a:ext uri="{FF2B5EF4-FFF2-40B4-BE49-F238E27FC236}">
                <a16:creationId xmlns:a16="http://schemas.microsoft.com/office/drawing/2014/main" id="{B637A1EF-77D5-1345-8E27-BF7001EF3D89}"/>
              </a:ext>
            </a:extLst>
          </p:cNvPr>
          <p:cNvSpPr/>
          <p:nvPr/>
        </p:nvSpPr>
        <p:spPr bwMode="auto">
          <a:xfrm>
            <a:off x="3325286" y="4491466"/>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0" name="Rounded Rectangle 19">
            <a:extLst>
              <a:ext uri="{FF2B5EF4-FFF2-40B4-BE49-F238E27FC236}">
                <a16:creationId xmlns:a16="http://schemas.microsoft.com/office/drawing/2014/main" id="{1816C8C1-A8F8-534B-A77F-FA4A05361DAD}"/>
              </a:ext>
            </a:extLst>
          </p:cNvPr>
          <p:cNvSpPr/>
          <p:nvPr/>
        </p:nvSpPr>
        <p:spPr bwMode="auto">
          <a:xfrm>
            <a:off x="3325285" y="4655789"/>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1" name="Rounded Rectangle 20">
            <a:extLst>
              <a:ext uri="{FF2B5EF4-FFF2-40B4-BE49-F238E27FC236}">
                <a16:creationId xmlns:a16="http://schemas.microsoft.com/office/drawing/2014/main" id="{8FA0977C-962F-654F-948E-96CF3236E74A}"/>
              </a:ext>
            </a:extLst>
          </p:cNvPr>
          <p:cNvSpPr/>
          <p:nvPr/>
        </p:nvSpPr>
        <p:spPr bwMode="auto">
          <a:xfrm>
            <a:off x="3325285" y="4820112"/>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 name="Rounded Rectangle 21">
            <a:extLst>
              <a:ext uri="{FF2B5EF4-FFF2-40B4-BE49-F238E27FC236}">
                <a16:creationId xmlns:a16="http://schemas.microsoft.com/office/drawing/2014/main" id="{1B17580F-0D7F-C84B-BC08-52E5FCA061C1}"/>
              </a:ext>
            </a:extLst>
          </p:cNvPr>
          <p:cNvSpPr/>
          <p:nvPr/>
        </p:nvSpPr>
        <p:spPr bwMode="auto">
          <a:xfrm>
            <a:off x="3325284" y="4984435"/>
            <a:ext cx="553449" cy="86309"/>
          </a:xfrm>
          <a:prstGeom prst="roundRect">
            <a:avLst/>
          </a:prstGeom>
          <a:solidFill>
            <a:schemeClr val="accent1">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 name="Rounded Rectangle 22">
            <a:extLst>
              <a:ext uri="{FF2B5EF4-FFF2-40B4-BE49-F238E27FC236}">
                <a16:creationId xmlns:a16="http://schemas.microsoft.com/office/drawing/2014/main" id="{CCF99BEA-8629-2345-B4CE-E4F8DA247884}"/>
              </a:ext>
            </a:extLst>
          </p:cNvPr>
          <p:cNvSpPr/>
          <p:nvPr/>
        </p:nvSpPr>
        <p:spPr bwMode="auto">
          <a:xfrm>
            <a:off x="3325286" y="5148758"/>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4" name="Rounded Rectangle 23">
            <a:extLst>
              <a:ext uri="{FF2B5EF4-FFF2-40B4-BE49-F238E27FC236}">
                <a16:creationId xmlns:a16="http://schemas.microsoft.com/office/drawing/2014/main" id="{DC022652-475B-5041-9922-517A69C2B904}"/>
              </a:ext>
            </a:extLst>
          </p:cNvPr>
          <p:cNvSpPr/>
          <p:nvPr/>
        </p:nvSpPr>
        <p:spPr bwMode="auto">
          <a:xfrm>
            <a:off x="3325285" y="5313081"/>
            <a:ext cx="553449" cy="86309"/>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 name="Rounded Rectangle 24">
            <a:extLst>
              <a:ext uri="{FF2B5EF4-FFF2-40B4-BE49-F238E27FC236}">
                <a16:creationId xmlns:a16="http://schemas.microsoft.com/office/drawing/2014/main" id="{5E53D58E-71D0-454D-9627-E508BA2753C3}"/>
              </a:ext>
            </a:extLst>
          </p:cNvPr>
          <p:cNvSpPr/>
          <p:nvPr/>
        </p:nvSpPr>
        <p:spPr bwMode="auto">
          <a:xfrm>
            <a:off x="3220129" y="4400771"/>
            <a:ext cx="785039"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28" name="Picture 12" descr="Image result for github">
            <a:extLst>
              <a:ext uri="{FF2B5EF4-FFF2-40B4-BE49-F238E27FC236}">
                <a16:creationId xmlns:a16="http://schemas.microsoft.com/office/drawing/2014/main" id="{3867F632-4A6F-AC49-BD49-A56484991C7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2278672" y="1595051"/>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F0948261-898F-1C4C-9D23-4FA8DCB4072B}"/>
              </a:ext>
            </a:extLst>
          </p:cNvPr>
          <p:cNvGrpSpPr/>
          <p:nvPr/>
        </p:nvGrpSpPr>
        <p:grpSpPr>
          <a:xfrm>
            <a:off x="3814558" y="1442202"/>
            <a:ext cx="795496" cy="1023246"/>
            <a:chOff x="5998575" y="1287414"/>
            <a:chExt cx="950219" cy="1046086"/>
          </a:xfrm>
        </p:grpSpPr>
        <p:grpSp>
          <p:nvGrpSpPr>
            <p:cNvPr id="53" name="Group 52">
              <a:extLst>
                <a:ext uri="{FF2B5EF4-FFF2-40B4-BE49-F238E27FC236}">
                  <a16:creationId xmlns:a16="http://schemas.microsoft.com/office/drawing/2014/main" id="{4CF6BD59-7EBF-D342-B364-868C22AF28D3}"/>
                </a:ext>
              </a:extLst>
            </p:cNvPr>
            <p:cNvGrpSpPr/>
            <p:nvPr/>
          </p:nvGrpSpPr>
          <p:grpSpPr>
            <a:xfrm>
              <a:off x="6208884" y="1287414"/>
              <a:ext cx="739910" cy="979601"/>
              <a:chOff x="5076698" y="1362614"/>
              <a:chExt cx="554774" cy="750238"/>
            </a:xfrm>
          </p:grpSpPr>
          <p:pic>
            <p:nvPicPr>
              <p:cNvPr id="57" name="Picture 32" descr="Image result for clipart document">
                <a:extLst>
                  <a:ext uri="{FF2B5EF4-FFF2-40B4-BE49-F238E27FC236}">
                    <a16:creationId xmlns:a16="http://schemas.microsoft.com/office/drawing/2014/main" id="{066AF4C4-B587-EF4C-A7BF-B3733C7C76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58" name="Rounded Rectangle 57">
                <a:extLst>
                  <a:ext uri="{FF2B5EF4-FFF2-40B4-BE49-F238E27FC236}">
                    <a16:creationId xmlns:a16="http://schemas.microsoft.com/office/drawing/2014/main" id="{65D5D109-10DB-BE48-96D2-EFB35AEC5A34}"/>
                  </a:ext>
                </a:extLst>
              </p:cNvPr>
              <p:cNvSpPr/>
              <p:nvPr/>
            </p:nvSpPr>
            <p:spPr bwMode="auto">
              <a:xfrm>
                <a:off x="5137533" y="1645094"/>
                <a:ext cx="414968" cy="66101"/>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54" name="Group 53">
              <a:extLst>
                <a:ext uri="{FF2B5EF4-FFF2-40B4-BE49-F238E27FC236}">
                  <a16:creationId xmlns:a16="http://schemas.microsoft.com/office/drawing/2014/main" id="{F1E50011-764C-DD49-BD4C-CF09CCFC5BB1}"/>
                </a:ext>
              </a:extLst>
            </p:cNvPr>
            <p:cNvGrpSpPr/>
            <p:nvPr/>
          </p:nvGrpSpPr>
          <p:grpSpPr>
            <a:xfrm>
              <a:off x="5998575" y="1353899"/>
              <a:ext cx="739910" cy="979601"/>
              <a:chOff x="5076701" y="1362623"/>
              <a:chExt cx="554774" cy="750243"/>
            </a:xfrm>
          </p:grpSpPr>
          <p:pic>
            <p:nvPicPr>
              <p:cNvPr id="55" name="Picture 32" descr="Image result for clipart document">
                <a:extLst>
                  <a:ext uri="{FF2B5EF4-FFF2-40B4-BE49-F238E27FC236}">
                    <a16:creationId xmlns:a16="http://schemas.microsoft.com/office/drawing/2014/main" id="{71E8F185-267A-8C4D-A17D-AB77A0C413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le 55">
                <a:extLst>
                  <a:ext uri="{FF2B5EF4-FFF2-40B4-BE49-F238E27FC236}">
                    <a16:creationId xmlns:a16="http://schemas.microsoft.com/office/drawing/2014/main" id="{96A28DCB-4DE5-9C4C-9464-D54F5CB59253}"/>
                  </a:ext>
                </a:extLst>
              </p:cNvPr>
              <p:cNvSpPr/>
              <p:nvPr/>
            </p:nvSpPr>
            <p:spPr bwMode="auto">
              <a:xfrm>
                <a:off x="5137533" y="1548494"/>
                <a:ext cx="414968" cy="66101"/>
              </a:xfrm>
              <a:prstGeom prst="roundRect">
                <a:avLst/>
              </a:prstGeom>
              <a:solidFill>
                <a:srgbClr val="00B0F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pic>
        <p:nvPicPr>
          <p:cNvPr id="64" name="Picture 12" descr="Image result for github">
            <a:extLst>
              <a:ext uri="{FF2B5EF4-FFF2-40B4-BE49-F238E27FC236}">
                <a16:creationId xmlns:a16="http://schemas.microsoft.com/office/drawing/2014/main" id="{C4C48A9F-234A-CE44-8FD8-85E1B7D249B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4831893" y="1552839"/>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a:extLst>
              <a:ext uri="{FF2B5EF4-FFF2-40B4-BE49-F238E27FC236}">
                <a16:creationId xmlns:a16="http://schemas.microsoft.com/office/drawing/2014/main" id="{3B08003B-4C27-A940-BF07-B32371421722}"/>
              </a:ext>
            </a:extLst>
          </p:cNvPr>
          <p:cNvGrpSpPr/>
          <p:nvPr/>
        </p:nvGrpSpPr>
        <p:grpSpPr>
          <a:xfrm>
            <a:off x="6438615" y="1393695"/>
            <a:ext cx="980441" cy="1071752"/>
            <a:chOff x="5998575" y="1237825"/>
            <a:chExt cx="1171136" cy="1095675"/>
          </a:xfrm>
        </p:grpSpPr>
        <p:grpSp>
          <p:nvGrpSpPr>
            <p:cNvPr id="68" name="Group 67">
              <a:extLst>
                <a:ext uri="{FF2B5EF4-FFF2-40B4-BE49-F238E27FC236}">
                  <a16:creationId xmlns:a16="http://schemas.microsoft.com/office/drawing/2014/main" id="{58384612-A55E-4A41-AA12-9112DDCF7546}"/>
                </a:ext>
              </a:extLst>
            </p:cNvPr>
            <p:cNvGrpSpPr/>
            <p:nvPr/>
          </p:nvGrpSpPr>
          <p:grpSpPr>
            <a:xfrm>
              <a:off x="6429801" y="1237825"/>
              <a:ext cx="739910" cy="979601"/>
              <a:chOff x="5076698" y="1362614"/>
              <a:chExt cx="554774" cy="750238"/>
            </a:xfrm>
          </p:grpSpPr>
          <p:pic>
            <p:nvPicPr>
              <p:cNvPr id="75" name="Picture 32" descr="Image result for clipart document">
                <a:extLst>
                  <a:ext uri="{FF2B5EF4-FFF2-40B4-BE49-F238E27FC236}">
                    <a16:creationId xmlns:a16="http://schemas.microsoft.com/office/drawing/2014/main" id="{7620F49A-1BD0-E34C-9866-CD5B02708B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a:extLst>
                  <a:ext uri="{FF2B5EF4-FFF2-40B4-BE49-F238E27FC236}">
                    <a16:creationId xmlns:a16="http://schemas.microsoft.com/office/drawing/2014/main" id="{6266C49D-16E7-3B46-8CFE-A9E5AB7142CB}"/>
                  </a:ext>
                </a:extLst>
              </p:cNvPr>
              <p:cNvSpPr/>
              <p:nvPr/>
            </p:nvSpPr>
            <p:spPr bwMode="auto">
              <a:xfrm>
                <a:off x="5137533" y="1738118"/>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69" name="Group 68">
              <a:extLst>
                <a:ext uri="{FF2B5EF4-FFF2-40B4-BE49-F238E27FC236}">
                  <a16:creationId xmlns:a16="http://schemas.microsoft.com/office/drawing/2014/main" id="{F076E6BE-0B3D-224C-A702-A069F93EB214}"/>
                </a:ext>
              </a:extLst>
            </p:cNvPr>
            <p:cNvGrpSpPr/>
            <p:nvPr/>
          </p:nvGrpSpPr>
          <p:grpSpPr>
            <a:xfrm>
              <a:off x="6208884" y="1287414"/>
              <a:ext cx="739910" cy="979601"/>
              <a:chOff x="5076698" y="1362614"/>
              <a:chExt cx="554774" cy="750238"/>
            </a:xfrm>
          </p:grpSpPr>
          <p:pic>
            <p:nvPicPr>
              <p:cNvPr id="73" name="Picture 32" descr="Image result for clipart document">
                <a:extLst>
                  <a:ext uri="{FF2B5EF4-FFF2-40B4-BE49-F238E27FC236}">
                    <a16:creationId xmlns:a16="http://schemas.microsoft.com/office/drawing/2014/main" id="{A292F750-8800-CF43-8505-45A2122802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74" name="Rounded Rectangle 73">
                <a:extLst>
                  <a:ext uri="{FF2B5EF4-FFF2-40B4-BE49-F238E27FC236}">
                    <a16:creationId xmlns:a16="http://schemas.microsoft.com/office/drawing/2014/main" id="{56ABE417-6FF9-174C-A419-161ACDEE18FF}"/>
                  </a:ext>
                </a:extLst>
              </p:cNvPr>
              <p:cNvSpPr/>
              <p:nvPr/>
            </p:nvSpPr>
            <p:spPr bwMode="auto">
              <a:xfrm>
                <a:off x="5137533" y="1645094"/>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nvGrpSpPr>
            <p:cNvPr id="70" name="Group 69">
              <a:extLst>
                <a:ext uri="{FF2B5EF4-FFF2-40B4-BE49-F238E27FC236}">
                  <a16:creationId xmlns:a16="http://schemas.microsoft.com/office/drawing/2014/main" id="{AC53E2CF-E134-0E4F-923E-646855F8E7D9}"/>
                </a:ext>
              </a:extLst>
            </p:cNvPr>
            <p:cNvGrpSpPr/>
            <p:nvPr/>
          </p:nvGrpSpPr>
          <p:grpSpPr>
            <a:xfrm>
              <a:off x="5998575" y="1353899"/>
              <a:ext cx="739910" cy="979601"/>
              <a:chOff x="5076701" y="1362623"/>
              <a:chExt cx="554774" cy="750243"/>
            </a:xfrm>
          </p:grpSpPr>
          <p:pic>
            <p:nvPicPr>
              <p:cNvPr id="71" name="Picture 32" descr="Image result for clipart document">
                <a:extLst>
                  <a:ext uri="{FF2B5EF4-FFF2-40B4-BE49-F238E27FC236}">
                    <a16:creationId xmlns:a16="http://schemas.microsoft.com/office/drawing/2014/main" id="{615F4C73-53C4-F74B-830B-7C8096E29A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72" name="Rounded Rectangle 71">
                <a:extLst>
                  <a:ext uri="{FF2B5EF4-FFF2-40B4-BE49-F238E27FC236}">
                    <a16:creationId xmlns:a16="http://schemas.microsoft.com/office/drawing/2014/main" id="{FE465F1E-C361-BA4C-85CC-AF6124EB5A40}"/>
                  </a:ext>
                </a:extLst>
              </p:cNvPr>
              <p:cNvSpPr/>
              <p:nvPr/>
            </p:nvSpPr>
            <p:spPr bwMode="auto">
              <a:xfrm>
                <a:off x="5137533" y="1548494"/>
                <a:ext cx="414968" cy="66101"/>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pic>
        <p:nvPicPr>
          <p:cNvPr id="80" name="Picture 12" descr="Image result for github">
            <a:extLst>
              <a:ext uri="{FF2B5EF4-FFF2-40B4-BE49-F238E27FC236}">
                <a16:creationId xmlns:a16="http://schemas.microsoft.com/office/drawing/2014/main" id="{B7949247-9855-584E-AC67-D7A49D248C2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flipH="1">
            <a:off x="7604001" y="1553093"/>
            <a:ext cx="544616" cy="664323"/>
          </a:xfrm>
          <a:prstGeom prst="rect">
            <a:avLst/>
          </a:prstGeom>
          <a:noFill/>
          <a:extLst>
            <a:ext uri="{909E8E84-426E-40DD-AFC4-6F175D3DCCD1}">
              <a14:hiddenFill xmlns:a14="http://schemas.microsoft.com/office/drawing/2010/main">
                <a:solidFill>
                  <a:srgbClr val="FFFFFF"/>
                </a:solidFill>
              </a14:hiddenFill>
            </a:ext>
          </a:extLst>
        </p:spPr>
      </p:pic>
      <p:sp>
        <p:nvSpPr>
          <p:cNvPr id="82" name="Rounded Rectangle 81">
            <a:extLst>
              <a:ext uri="{FF2B5EF4-FFF2-40B4-BE49-F238E27FC236}">
                <a16:creationId xmlns:a16="http://schemas.microsoft.com/office/drawing/2014/main" id="{69E7487F-925F-C149-8C7D-DCAD789D53CE}"/>
              </a:ext>
            </a:extLst>
          </p:cNvPr>
          <p:cNvSpPr/>
          <p:nvPr/>
        </p:nvSpPr>
        <p:spPr bwMode="auto">
          <a:xfrm>
            <a:off x="3325283" y="5484866"/>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3" name="Rounded Rectangle 82">
            <a:extLst>
              <a:ext uri="{FF2B5EF4-FFF2-40B4-BE49-F238E27FC236}">
                <a16:creationId xmlns:a16="http://schemas.microsoft.com/office/drawing/2014/main" id="{4B3E6954-0F02-5049-BCBF-32ED6EA0F021}"/>
              </a:ext>
            </a:extLst>
          </p:cNvPr>
          <p:cNvSpPr/>
          <p:nvPr/>
        </p:nvSpPr>
        <p:spPr bwMode="auto">
          <a:xfrm>
            <a:off x="3325285" y="5649189"/>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4" name="Rounded Rectangle 83">
            <a:extLst>
              <a:ext uri="{FF2B5EF4-FFF2-40B4-BE49-F238E27FC236}">
                <a16:creationId xmlns:a16="http://schemas.microsoft.com/office/drawing/2014/main" id="{AAE8ADB6-796C-7742-8178-8FA7EF5168DF}"/>
              </a:ext>
            </a:extLst>
          </p:cNvPr>
          <p:cNvSpPr/>
          <p:nvPr/>
        </p:nvSpPr>
        <p:spPr bwMode="auto">
          <a:xfrm>
            <a:off x="3325284" y="5813512"/>
            <a:ext cx="553449" cy="86309"/>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86" name="Straight Arrow Connector 85">
            <a:extLst>
              <a:ext uri="{FF2B5EF4-FFF2-40B4-BE49-F238E27FC236}">
                <a16:creationId xmlns:a16="http://schemas.microsoft.com/office/drawing/2014/main" id="{BD7F39C0-C4F8-5747-AFD0-F2421DB238CF}"/>
              </a:ext>
            </a:extLst>
          </p:cNvPr>
          <p:cNvCxnSpPr>
            <a:cxnSpLocks/>
            <a:stCxn id="11" idx="2"/>
          </p:cNvCxnSpPr>
          <p:nvPr/>
        </p:nvCxnSpPr>
        <p:spPr bwMode="auto">
          <a:xfrm>
            <a:off x="1333161" y="2605819"/>
            <a:ext cx="1886968" cy="1617387"/>
          </a:xfrm>
          <a:prstGeom prst="straightConnector1">
            <a:avLst/>
          </a:prstGeom>
          <a:noFill/>
          <a:ln w="38100" cap="flat" cmpd="sng" algn="ctr">
            <a:solidFill>
              <a:schemeClr val="tx1"/>
            </a:solidFill>
            <a:prstDash val="solid"/>
            <a:round/>
            <a:headEnd type="none" w="med" len="med"/>
            <a:tailEnd type="triangle"/>
          </a:ln>
          <a:effectLst/>
        </p:spPr>
      </p:cxnSp>
      <p:cxnSp>
        <p:nvCxnSpPr>
          <p:cNvPr id="87" name="Straight Arrow Connector 86">
            <a:extLst>
              <a:ext uri="{FF2B5EF4-FFF2-40B4-BE49-F238E27FC236}">
                <a16:creationId xmlns:a16="http://schemas.microsoft.com/office/drawing/2014/main" id="{BC4EE781-6E80-0744-8490-74256B601466}"/>
              </a:ext>
            </a:extLst>
          </p:cNvPr>
          <p:cNvCxnSpPr>
            <a:cxnSpLocks/>
            <a:stCxn id="55" idx="2"/>
          </p:cNvCxnSpPr>
          <p:nvPr/>
        </p:nvCxnSpPr>
        <p:spPr bwMode="auto">
          <a:xfrm flipH="1">
            <a:off x="3647502" y="2465448"/>
            <a:ext cx="476772" cy="1728491"/>
          </a:xfrm>
          <a:prstGeom prst="straightConnector1">
            <a:avLst/>
          </a:prstGeom>
          <a:noFill/>
          <a:ln w="38100" cap="flat" cmpd="sng" algn="ctr">
            <a:solidFill>
              <a:schemeClr val="tx1"/>
            </a:solidFill>
            <a:prstDash val="solid"/>
            <a:round/>
            <a:headEnd type="none" w="med" len="med"/>
            <a:tailEnd type="triangle"/>
          </a:ln>
          <a:effectLst/>
        </p:spPr>
      </p:cxnSp>
      <p:cxnSp>
        <p:nvCxnSpPr>
          <p:cNvPr id="90" name="Straight Arrow Connector 89">
            <a:extLst>
              <a:ext uri="{FF2B5EF4-FFF2-40B4-BE49-F238E27FC236}">
                <a16:creationId xmlns:a16="http://schemas.microsoft.com/office/drawing/2014/main" id="{8689963C-51E4-1A45-83EE-004A7B5DEAD7}"/>
              </a:ext>
            </a:extLst>
          </p:cNvPr>
          <p:cNvCxnSpPr>
            <a:cxnSpLocks/>
            <a:stCxn id="71" idx="2"/>
          </p:cNvCxnSpPr>
          <p:nvPr/>
        </p:nvCxnSpPr>
        <p:spPr bwMode="auto">
          <a:xfrm flipH="1">
            <a:off x="3908553" y="2465447"/>
            <a:ext cx="2839778" cy="1757759"/>
          </a:xfrm>
          <a:prstGeom prst="straightConnector1">
            <a:avLst/>
          </a:prstGeom>
          <a:noFill/>
          <a:ln w="38100" cap="flat" cmpd="sng" algn="ctr">
            <a:solidFill>
              <a:schemeClr val="tx1"/>
            </a:solidFill>
            <a:prstDash val="solid"/>
            <a:round/>
            <a:headEnd type="none" w="med" len="med"/>
            <a:tailEnd type="triangle"/>
          </a:ln>
          <a:effectLst/>
        </p:spPr>
      </p:cxnSp>
      <p:sp>
        <p:nvSpPr>
          <p:cNvPr id="100" name="TextBox 99">
            <a:extLst>
              <a:ext uri="{FF2B5EF4-FFF2-40B4-BE49-F238E27FC236}">
                <a16:creationId xmlns:a16="http://schemas.microsoft.com/office/drawing/2014/main" id="{603523D7-4780-E54D-A49D-78B8DC455049}"/>
              </a:ext>
            </a:extLst>
          </p:cNvPr>
          <p:cNvSpPr txBox="1"/>
          <p:nvPr/>
        </p:nvSpPr>
        <p:spPr>
          <a:xfrm>
            <a:off x="4395130" y="4413842"/>
            <a:ext cx="4577087" cy="2124043"/>
          </a:xfrm>
          <a:prstGeom prst="rect">
            <a:avLst/>
          </a:prstGeom>
          <a:noFill/>
        </p:spPr>
        <p:txBody>
          <a:bodyPr wrap="none" rtlCol="0">
            <a:spAutoFit/>
          </a:bodyPr>
          <a:lstStyle/>
          <a:p>
            <a:pPr marL="285750" indent="-285750">
              <a:lnSpc>
                <a:spcPct val="125000"/>
              </a:lnSpc>
              <a:buFont typeface="Arial" panose="020B0604020202020204" pitchFamily="34" charset="0"/>
              <a:buChar char="•"/>
            </a:pPr>
            <a:r>
              <a:rPr lang="en-US" sz="2400" dirty="0">
                <a:latin typeface="Calibri" panose="020F0502020204030204" pitchFamily="34" charset="0"/>
              </a:rPr>
              <a:t>Typical regex practices</a:t>
            </a:r>
          </a:p>
          <a:p>
            <a:pPr marL="285750" indent="-285750">
              <a:lnSpc>
                <a:spcPct val="125000"/>
              </a:lnSpc>
              <a:buFont typeface="Arial" panose="020B0604020202020204" pitchFamily="34" charset="0"/>
              <a:buChar char="•"/>
            </a:pPr>
            <a:r>
              <a:rPr lang="en-US" sz="2400" dirty="0">
                <a:latin typeface="Calibri" panose="020F0502020204030204" pitchFamily="34" charset="0"/>
              </a:rPr>
              <a:t>Popular and unpopular features</a:t>
            </a:r>
          </a:p>
          <a:p>
            <a:pPr marL="285750" indent="-285750">
              <a:lnSpc>
                <a:spcPct val="125000"/>
              </a:lnSpc>
              <a:buFont typeface="Arial" panose="020B0604020202020204" pitchFamily="34" charset="0"/>
              <a:buChar char="•"/>
            </a:pPr>
            <a:r>
              <a:rPr lang="en-US" sz="2400" dirty="0">
                <a:latin typeface="Calibri" panose="020F0502020204030204" pitchFamily="34" charset="0"/>
              </a:rPr>
              <a:t>Extent of super-linear regexes</a:t>
            </a:r>
          </a:p>
          <a:p>
            <a:pPr>
              <a:lnSpc>
                <a:spcPct val="125000"/>
              </a:lnSpc>
            </a:pPr>
            <a:r>
              <a:rPr lang="en-US" sz="2400" dirty="0">
                <a:latin typeface="Calibri" panose="020F0502020204030204" pitchFamily="34" charset="0"/>
                <a:sym typeface="Wingdings" pitchFamily="2" charset="2"/>
              </a:rPr>
              <a:t> </a:t>
            </a:r>
            <a:r>
              <a:rPr lang="en-US" sz="2400" dirty="0">
                <a:latin typeface="Calibri" panose="020F0502020204030204" pitchFamily="34" charset="0"/>
              </a:rPr>
              <a:t>Tool builders, regex engine </a:t>
            </a:r>
            <a:r>
              <a:rPr lang="en-US" sz="2400" dirty="0" err="1">
                <a:latin typeface="Calibri" panose="020F0502020204030204" pitchFamily="34" charset="0"/>
              </a:rPr>
              <a:t>devs</a:t>
            </a:r>
            <a:r>
              <a:rPr lang="en-US" sz="2400" dirty="0">
                <a:latin typeface="Calibri" panose="020F0502020204030204" pitchFamily="34" charset="0"/>
              </a:rPr>
              <a:t>.</a:t>
            </a:r>
          </a:p>
        </p:txBody>
      </p:sp>
      <p:sp>
        <p:nvSpPr>
          <p:cNvPr id="107" name="TextBox 106">
            <a:extLst>
              <a:ext uri="{FF2B5EF4-FFF2-40B4-BE49-F238E27FC236}">
                <a16:creationId xmlns:a16="http://schemas.microsoft.com/office/drawing/2014/main" id="{328DF579-7368-5C43-822B-029E068571A4}"/>
              </a:ext>
            </a:extLst>
          </p:cNvPr>
          <p:cNvSpPr txBox="1"/>
          <p:nvPr/>
        </p:nvSpPr>
        <p:spPr>
          <a:xfrm>
            <a:off x="4875565" y="3513668"/>
            <a:ext cx="4195059" cy="445635"/>
          </a:xfrm>
          <a:prstGeom prst="rect">
            <a:avLst/>
          </a:prstGeom>
          <a:noFill/>
        </p:spPr>
        <p:txBody>
          <a:bodyPr wrap="none" rtlCol="0">
            <a:spAutoFit/>
          </a:bodyPr>
          <a:lstStyle/>
          <a:p>
            <a:r>
              <a:rPr lang="en-US" sz="2800" b="1" i="1" dirty="0">
                <a:latin typeface="Calibri" panose="020F0502020204030204" pitchFamily="34" charset="0"/>
              </a:rPr>
              <a:t>Q: How to extract regexes?</a:t>
            </a:r>
          </a:p>
        </p:txBody>
      </p:sp>
    </p:spTree>
    <p:extLst>
      <p:ext uri="{BB962C8B-B14F-4D97-AF65-F5344CB8AC3E}">
        <p14:creationId xmlns:p14="http://schemas.microsoft.com/office/powerpoint/2010/main" val="2325400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82" grpId="0" animBg="1"/>
      <p:bldP spid="83" grpId="0" animBg="1"/>
      <p:bldP spid="8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dirty="0"/>
              <a:t>How have researchers built regex corpuses?</a:t>
            </a:r>
          </a:p>
        </p:txBody>
      </p:sp>
      <p:sp>
        <p:nvSpPr>
          <p:cNvPr id="3" name="Content Placeholder 2">
            <a:extLst>
              <a:ext uri="{FF2B5EF4-FFF2-40B4-BE49-F238E27FC236}">
                <a16:creationId xmlns:a16="http://schemas.microsoft.com/office/drawing/2014/main" id="{7804D6C9-569B-E240-8643-0BD578B7FDE8}"/>
              </a:ext>
            </a:extLst>
          </p:cNvPr>
          <p:cNvSpPr>
            <a:spLocks noGrp="1"/>
          </p:cNvSpPr>
          <p:nvPr>
            <p:ph idx="1"/>
          </p:nvPr>
        </p:nvSpPr>
        <p:spPr/>
        <p:txBody>
          <a:bodyPr/>
          <a:lstStyle/>
          <a:p>
            <a:pPr>
              <a:lnSpc>
                <a:spcPct val="150000"/>
              </a:lnSpc>
            </a:pPr>
            <a:r>
              <a:rPr lang="en-US" dirty="0"/>
              <a:t>Programming language	</a:t>
            </a:r>
            <a:r>
              <a:rPr lang="en-US" dirty="0">
                <a:sym typeface="Wingdings" pitchFamily="2" charset="2"/>
              </a:rPr>
              <a:t></a:t>
            </a:r>
            <a:endParaRPr lang="en-US" dirty="0"/>
          </a:p>
          <a:p>
            <a:pPr>
              <a:lnSpc>
                <a:spcPct val="150000"/>
              </a:lnSpc>
            </a:pPr>
            <a:r>
              <a:rPr lang="en-US" dirty="0"/>
              <a:t>Software			</a:t>
            </a:r>
            <a:r>
              <a:rPr lang="en-US" dirty="0">
                <a:sym typeface="Wingdings" pitchFamily="2" charset="2"/>
              </a:rPr>
              <a:t> Applications, modules</a:t>
            </a:r>
            <a:endParaRPr lang="en-US" dirty="0"/>
          </a:p>
          <a:p>
            <a:pPr>
              <a:lnSpc>
                <a:spcPct val="150000"/>
              </a:lnSpc>
            </a:pPr>
            <a:r>
              <a:rPr lang="en-US" dirty="0"/>
              <a:t>Extraction methodology 	</a:t>
            </a:r>
            <a:r>
              <a:rPr lang="en-US" dirty="0">
                <a:sym typeface="Wingdings" pitchFamily="2" charset="2"/>
              </a:rPr>
              <a:t> “Static” and “Dynamic”</a:t>
            </a:r>
          </a:p>
        </p:txBody>
      </p:sp>
      <p:pic>
        <p:nvPicPr>
          <p:cNvPr id="4" name="Picture 3">
            <a:extLst>
              <a:ext uri="{FF2B5EF4-FFF2-40B4-BE49-F238E27FC236}">
                <a16:creationId xmlns:a16="http://schemas.microsoft.com/office/drawing/2014/main" id="{C1D2A20F-1E14-B74B-9CEB-B0648FCE1D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9278" y="1198679"/>
            <a:ext cx="559326" cy="869419"/>
          </a:xfrm>
          <a:prstGeom prst="rect">
            <a:avLst/>
          </a:prstGeom>
        </p:spPr>
      </p:pic>
      <p:pic>
        <p:nvPicPr>
          <p:cNvPr id="5" name="Picture 4">
            <a:extLst>
              <a:ext uri="{FF2B5EF4-FFF2-40B4-BE49-F238E27FC236}">
                <a16:creationId xmlns:a16="http://schemas.microsoft.com/office/drawing/2014/main" id="{A8FB0EB0-0320-004B-A453-EACD32A284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6044" y="1328323"/>
            <a:ext cx="691241" cy="694340"/>
          </a:xfrm>
          <a:prstGeom prst="rect">
            <a:avLst/>
          </a:prstGeom>
        </p:spPr>
      </p:pic>
      <p:grpSp>
        <p:nvGrpSpPr>
          <p:cNvPr id="6" name="Group 5">
            <a:extLst>
              <a:ext uri="{FF2B5EF4-FFF2-40B4-BE49-F238E27FC236}">
                <a16:creationId xmlns:a16="http://schemas.microsoft.com/office/drawing/2014/main" id="{AE34CA86-AA2B-C64F-B635-20044B615B3A}"/>
              </a:ext>
            </a:extLst>
          </p:cNvPr>
          <p:cNvGrpSpPr/>
          <p:nvPr/>
        </p:nvGrpSpPr>
        <p:grpSpPr>
          <a:xfrm>
            <a:off x="4486940" y="1328323"/>
            <a:ext cx="1194099" cy="610130"/>
            <a:chOff x="1733385" y="3911255"/>
            <a:chExt cx="1194099" cy="610130"/>
          </a:xfrm>
        </p:grpSpPr>
        <p:pic>
          <p:nvPicPr>
            <p:cNvPr id="7" name="Picture 2" descr="Image result for typescript logo">
              <a:extLst>
                <a:ext uri="{FF2B5EF4-FFF2-40B4-BE49-F238E27FC236}">
                  <a16:creationId xmlns:a16="http://schemas.microsoft.com/office/drawing/2014/main" id="{31C7ECF7-DBA8-2B49-B4B9-B17238AAAD6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2E7084-BE60-FF4B-A57E-FEC24B365E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9" name="Picture 8">
            <a:extLst>
              <a:ext uri="{FF2B5EF4-FFF2-40B4-BE49-F238E27FC236}">
                <a16:creationId xmlns:a16="http://schemas.microsoft.com/office/drawing/2014/main" id="{2DE2E5F7-A754-AD45-93C0-D31FB612F79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6200" y="3488797"/>
            <a:ext cx="7231599" cy="3091126"/>
          </a:xfrm>
          <a:prstGeom prst="rect">
            <a:avLst/>
          </a:prstGeom>
        </p:spPr>
      </p:pic>
      <p:sp>
        <p:nvSpPr>
          <p:cNvPr id="10" name="Rectangle 9">
            <a:extLst>
              <a:ext uri="{FF2B5EF4-FFF2-40B4-BE49-F238E27FC236}">
                <a16:creationId xmlns:a16="http://schemas.microsoft.com/office/drawing/2014/main" id="{3A8D3A9C-5343-D740-B9F2-F4EA0BB7EF8A}"/>
              </a:ext>
            </a:extLst>
          </p:cNvPr>
          <p:cNvSpPr/>
          <p:nvPr/>
        </p:nvSpPr>
        <p:spPr bwMode="auto">
          <a:xfrm>
            <a:off x="1589649" y="3938954"/>
            <a:ext cx="3094894" cy="422031"/>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94974560-D3AD-9446-8D32-5F0FC40B7873}"/>
              </a:ext>
            </a:extLst>
          </p:cNvPr>
          <p:cNvSpPr/>
          <p:nvPr/>
        </p:nvSpPr>
        <p:spPr bwMode="auto">
          <a:xfrm>
            <a:off x="1589649" y="5318661"/>
            <a:ext cx="3094894" cy="422031"/>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C96ED839-0013-E34A-A7E4-BFC17A2D232C}"/>
              </a:ext>
            </a:extLst>
          </p:cNvPr>
          <p:cNvSpPr/>
          <p:nvPr/>
        </p:nvSpPr>
        <p:spPr bwMode="auto">
          <a:xfrm>
            <a:off x="1589649" y="5892692"/>
            <a:ext cx="3920814" cy="396402"/>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13" name="Picture 12">
            <a:extLst>
              <a:ext uri="{FF2B5EF4-FFF2-40B4-BE49-F238E27FC236}">
                <a16:creationId xmlns:a16="http://schemas.microsoft.com/office/drawing/2014/main" id="{140955F6-52A4-244D-9951-15A64456B4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4156" y="2457067"/>
            <a:ext cx="1217239" cy="912135"/>
          </a:xfrm>
          <a:prstGeom prst="rect">
            <a:avLst/>
          </a:prstGeom>
        </p:spPr>
      </p:pic>
    </p:spTree>
    <p:extLst>
      <p:ext uri="{BB962C8B-B14F-4D97-AF65-F5344CB8AC3E}">
        <p14:creationId xmlns:p14="http://schemas.microsoft.com/office/powerpoint/2010/main" val="642732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7" y="118428"/>
            <a:ext cx="8334247" cy="638175"/>
          </a:xfrm>
        </p:spPr>
        <p:txBody>
          <a:bodyPr/>
          <a:lstStyle/>
          <a:p>
            <a:r>
              <a:rPr lang="en-US" b="1" i="1" u="sng" dirty="0"/>
              <a:t>How do we know</a:t>
            </a:r>
            <a:r>
              <a:rPr lang="en-US" dirty="0"/>
              <a:t> what we know about regexes?</a:t>
            </a:r>
          </a:p>
        </p:txBody>
      </p:sp>
      <p:sp>
        <p:nvSpPr>
          <p:cNvPr id="3" name="Content Placeholder 2">
            <a:extLst>
              <a:ext uri="{FF2B5EF4-FFF2-40B4-BE49-F238E27FC236}">
                <a16:creationId xmlns:a16="http://schemas.microsoft.com/office/drawing/2014/main" id="{7804D6C9-569B-E240-8643-0BD578B7FDE8}"/>
              </a:ext>
            </a:extLst>
          </p:cNvPr>
          <p:cNvSpPr>
            <a:spLocks noGrp="1"/>
          </p:cNvSpPr>
          <p:nvPr>
            <p:ph idx="1"/>
          </p:nvPr>
        </p:nvSpPr>
        <p:spPr/>
        <p:txBody>
          <a:bodyPr/>
          <a:lstStyle/>
          <a:p>
            <a:pPr>
              <a:lnSpc>
                <a:spcPct val="150000"/>
              </a:lnSpc>
            </a:pPr>
            <a:r>
              <a:rPr lang="en-US" dirty="0"/>
              <a:t>Programming language	</a:t>
            </a:r>
            <a:r>
              <a:rPr lang="en-US" dirty="0">
                <a:sym typeface="Wingdings" pitchFamily="2" charset="2"/>
              </a:rPr>
              <a:t></a:t>
            </a:r>
            <a:endParaRPr lang="en-US" dirty="0"/>
          </a:p>
          <a:p>
            <a:pPr>
              <a:lnSpc>
                <a:spcPct val="150000"/>
              </a:lnSpc>
            </a:pPr>
            <a:r>
              <a:rPr lang="en-US" dirty="0"/>
              <a:t>Software			</a:t>
            </a:r>
            <a:r>
              <a:rPr lang="en-US" dirty="0">
                <a:sym typeface="Wingdings" pitchFamily="2" charset="2"/>
              </a:rPr>
              <a:t> Applications, modules</a:t>
            </a:r>
            <a:endParaRPr lang="en-US" dirty="0"/>
          </a:p>
          <a:p>
            <a:pPr>
              <a:lnSpc>
                <a:spcPct val="150000"/>
              </a:lnSpc>
            </a:pPr>
            <a:r>
              <a:rPr lang="en-US" dirty="0"/>
              <a:t>Extraction methodology 	</a:t>
            </a:r>
            <a:r>
              <a:rPr lang="en-US" dirty="0">
                <a:sym typeface="Wingdings" pitchFamily="2" charset="2"/>
              </a:rPr>
              <a:t> “Static” and “Dynamic”</a:t>
            </a:r>
          </a:p>
        </p:txBody>
      </p:sp>
      <p:pic>
        <p:nvPicPr>
          <p:cNvPr id="4" name="Picture 3">
            <a:extLst>
              <a:ext uri="{FF2B5EF4-FFF2-40B4-BE49-F238E27FC236}">
                <a16:creationId xmlns:a16="http://schemas.microsoft.com/office/drawing/2014/main" id="{C1D2A20F-1E14-B74B-9CEB-B0648FCE1D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9278" y="1198679"/>
            <a:ext cx="559326" cy="869419"/>
          </a:xfrm>
          <a:prstGeom prst="rect">
            <a:avLst/>
          </a:prstGeom>
        </p:spPr>
      </p:pic>
      <p:pic>
        <p:nvPicPr>
          <p:cNvPr id="5" name="Picture 4">
            <a:extLst>
              <a:ext uri="{FF2B5EF4-FFF2-40B4-BE49-F238E27FC236}">
                <a16:creationId xmlns:a16="http://schemas.microsoft.com/office/drawing/2014/main" id="{A8FB0EB0-0320-004B-A453-EACD32A284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6044" y="1328323"/>
            <a:ext cx="691241" cy="694340"/>
          </a:xfrm>
          <a:prstGeom prst="rect">
            <a:avLst/>
          </a:prstGeom>
        </p:spPr>
      </p:pic>
      <p:grpSp>
        <p:nvGrpSpPr>
          <p:cNvPr id="6" name="Group 5">
            <a:extLst>
              <a:ext uri="{FF2B5EF4-FFF2-40B4-BE49-F238E27FC236}">
                <a16:creationId xmlns:a16="http://schemas.microsoft.com/office/drawing/2014/main" id="{AE34CA86-AA2B-C64F-B635-20044B615B3A}"/>
              </a:ext>
            </a:extLst>
          </p:cNvPr>
          <p:cNvGrpSpPr/>
          <p:nvPr/>
        </p:nvGrpSpPr>
        <p:grpSpPr>
          <a:xfrm>
            <a:off x="4486940" y="1328323"/>
            <a:ext cx="1194099" cy="610130"/>
            <a:chOff x="1733385" y="3911255"/>
            <a:chExt cx="1194099" cy="610130"/>
          </a:xfrm>
        </p:grpSpPr>
        <p:pic>
          <p:nvPicPr>
            <p:cNvPr id="7" name="Picture 2" descr="Image result for typescript logo">
              <a:extLst>
                <a:ext uri="{FF2B5EF4-FFF2-40B4-BE49-F238E27FC236}">
                  <a16:creationId xmlns:a16="http://schemas.microsoft.com/office/drawing/2014/main" id="{31C7ECF7-DBA8-2B49-B4B9-B17238AAAD6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2E7084-BE60-FF4B-A57E-FEC24B365E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pic>
        <p:nvPicPr>
          <p:cNvPr id="9" name="Picture 8">
            <a:extLst>
              <a:ext uri="{FF2B5EF4-FFF2-40B4-BE49-F238E27FC236}">
                <a16:creationId xmlns:a16="http://schemas.microsoft.com/office/drawing/2014/main" id="{2DE2E5F7-A754-AD45-93C0-D31FB612F79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6200" y="3488797"/>
            <a:ext cx="7231599" cy="3091126"/>
          </a:xfrm>
          <a:prstGeom prst="rect">
            <a:avLst/>
          </a:prstGeom>
        </p:spPr>
      </p:pic>
      <p:sp>
        <p:nvSpPr>
          <p:cNvPr id="10" name="Rectangle 9">
            <a:extLst>
              <a:ext uri="{FF2B5EF4-FFF2-40B4-BE49-F238E27FC236}">
                <a16:creationId xmlns:a16="http://schemas.microsoft.com/office/drawing/2014/main" id="{3A8D3A9C-5343-D740-B9F2-F4EA0BB7EF8A}"/>
              </a:ext>
            </a:extLst>
          </p:cNvPr>
          <p:cNvSpPr/>
          <p:nvPr/>
        </p:nvSpPr>
        <p:spPr bwMode="auto">
          <a:xfrm>
            <a:off x="1589649" y="3938954"/>
            <a:ext cx="3094894" cy="422031"/>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94974560-D3AD-9446-8D32-5F0FC40B7873}"/>
              </a:ext>
            </a:extLst>
          </p:cNvPr>
          <p:cNvSpPr/>
          <p:nvPr/>
        </p:nvSpPr>
        <p:spPr bwMode="auto">
          <a:xfrm>
            <a:off x="1589649" y="5318661"/>
            <a:ext cx="3094894" cy="422031"/>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C96ED839-0013-E34A-A7E4-BFC17A2D232C}"/>
              </a:ext>
            </a:extLst>
          </p:cNvPr>
          <p:cNvSpPr/>
          <p:nvPr/>
        </p:nvSpPr>
        <p:spPr bwMode="auto">
          <a:xfrm>
            <a:off x="1589649" y="5892692"/>
            <a:ext cx="3920814" cy="396402"/>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13" name="Picture 12">
            <a:extLst>
              <a:ext uri="{FF2B5EF4-FFF2-40B4-BE49-F238E27FC236}">
                <a16:creationId xmlns:a16="http://schemas.microsoft.com/office/drawing/2014/main" id="{140955F6-52A4-244D-9951-15A64456B4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4156" y="2457067"/>
            <a:ext cx="1217239" cy="912135"/>
          </a:xfrm>
          <a:prstGeom prst="rect">
            <a:avLst/>
          </a:prstGeom>
        </p:spPr>
      </p:pic>
    </p:spTree>
    <p:extLst>
      <p:ext uri="{BB962C8B-B14F-4D97-AF65-F5344CB8AC3E}">
        <p14:creationId xmlns:p14="http://schemas.microsoft.com/office/powerpoint/2010/main" val="4141671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7" y="118428"/>
            <a:ext cx="8334247" cy="638175"/>
          </a:xfrm>
        </p:spPr>
        <p:txBody>
          <a:bodyPr/>
          <a:lstStyle/>
          <a:p>
            <a:r>
              <a:rPr lang="en-US" dirty="0"/>
              <a:t>Why might extraction methodology matter?</a:t>
            </a:r>
          </a:p>
        </p:txBody>
      </p:sp>
      <p:pic>
        <p:nvPicPr>
          <p:cNvPr id="9" name="Picture 8">
            <a:extLst>
              <a:ext uri="{FF2B5EF4-FFF2-40B4-BE49-F238E27FC236}">
                <a16:creationId xmlns:a16="http://schemas.microsoft.com/office/drawing/2014/main" id="{2DE2E5F7-A754-AD45-93C0-D31FB612F7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109" y="1329274"/>
            <a:ext cx="8896904" cy="3802956"/>
          </a:xfrm>
          <a:prstGeom prst="rect">
            <a:avLst/>
          </a:prstGeom>
        </p:spPr>
      </p:pic>
      <p:sp>
        <p:nvSpPr>
          <p:cNvPr id="10" name="Rectangle 9">
            <a:extLst>
              <a:ext uri="{FF2B5EF4-FFF2-40B4-BE49-F238E27FC236}">
                <a16:creationId xmlns:a16="http://schemas.microsoft.com/office/drawing/2014/main" id="{3A8D3A9C-5343-D740-B9F2-F4EA0BB7EF8A}"/>
              </a:ext>
            </a:extLst>
          </p:cNvPr>
          <p:cNvSpPr/>
          <p:nvPr/>
        </p:nvSpPr>
        <p:spPr bwMode="auto">
          <a:xfrm>
            <a:off x="2002609" y="1970520"/>
            <a:ext cx="2681934" cy="422031"/>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94974560-D3AD-9446-8D32-5F0FC40B7873}"/>
              </a:ext>
            </a:extLst>
          </p:cNvPr>
          <p:cNvSpPr/>
          <p:nvPr/>
        </p:nvSpPr>
        <p:spPr bwMode="auto">
          <a:xfrm>
            <a:off x="2002609" y="3704578"/>
            <a:ext cx="2231461" cy="396402"/>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C96ED839-0013-E34A-A7E4-BFC17A2D232C}"/>
              </a:ext>
            </a:extLst>
          </p:cNvPr>
          <p:cNvSpPr/>
          <p:nvPr/>
        </p:nvSpPr>
        <p:spPr bwMode="auto">
          <a:xfrm>
            <a:off x="2002609" y="4365108"/>
            <a:ext cx="3762087" cy="396402"/>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1973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dirty="0"/>
              <a:t>Experimental design</a:t>
            </a:r>
          </a:p>
        </p:txBody>
      </p:sp>
      <p:sp>
        <p:nvSpPr>
          <p:cNvPr id="3" name="Content Placeholder 2">
            <a:extLst>
              <a:ext uri="{FF2B5EF4-FFF2-40B4-BE49-F238E27FC236}">
                <a16:creationId xmlns:a16="http://schemas.microsoft.com/office/drawing/2014/main" id="{7804D6C9-569B-E240-8643-0BD578B7FDE8}"/>
              </a:ext>
            </a:extLst>
          </p:cNvPr>
          <p:cNvSpPr>
            <a:spLocks noGrp="1"/>
          </p:cNvSpPr>
          <p:nvPr>
            <p:ph idx="1"/>
          </p:nvPr>
        </p:nvSpPr>
        <p:spPr>
          <a:xfrm>
            <a:off x="277148" y="1305004"/>
            <a:ext cx="8557768" cy="5166916"/>
          </a:xfrm>
        </p:spPr>
        <p:txBody>
          <a:bodyPr/>
          <a:lstStyle/>
          <a:p>
            <a:pPr>
              <a:lnSpc>
                <a:spcPct val="150000"/>
              </a:lnSpc>
            </a:pPr>
            <a:r>
              <a:rPr lang="en-US" dirty="0"/>
              <a:t>Programming language	</a:t>
            </a:r>
            <a:r>
              <a:rPr lang="en-US" dirty="0">
                <a:sym typeface="Wingdings" pitchFamily="2" charset="2"/>
              </a:rPr>
              <a:t> </a:t>
            </a:r>
            <a:endParaRPr lang="en-US" dirty="0"/>
          </a:p>
          <a:p>
            <a:pPr>
              <a:lnSpc>
                <a:spcPct val="150000"/>
              </a:lnSpc>
            </a:pPr>
            <a:endParaRPr lang="en-US" dirty="0"/>
          </a:p>
          <a:p>
            <a:pPr>
              <a:lnSpc>
                <a:spcPct val="150000"/>
              </a:lnSpc>
            </a:pPr>
            <a:r>
              <a:rPr lang="en-US" dirty="0"/>
              <a:t>Software			</a:t>
            </a:r>
            <a:r>
              <a:rPr lang="en-US" dirty="0">
                <a:sym typeface="Wingdings" pitchFamily="2" charset="2"/>
              </a:rPr>
              <a:t> Important open-source modules</a:t>
            </a:r>
            <a:endParaRPr lang="en-US" dirty="0"/>
          </a:p>
          <a:p>
            <a:pPr marL="0" indent="0">
              <a:lnSpc>
                <a:spcPct val="150000"/>
              </a:lnSpc>
              <a:buNone/>
            </a:pPr>
            <a:endParaRPr lang="en-US" dirty="0"/>
          </a:p>
          <a:p>
            <a:pPr>
              <a:lnSpc>
                <a:spcPct val="150000"/>
              </a:lnSpc>
            </a:pPr>
            <a:r>
              <a:rPr lang="en-US" dirty="0"/>
              <a:t>Extraction methodology 	</a:t>
            </a:r>
            <a:r>
              <a:rPr lang="en-US" dirty="0">
                <a:sym typeface="Wingdings" pitchFamily="2" charset="2"/>
              </a:rPr>
              <a:t> </a:t>
            </a:r>
            <a:r>
              <a:rPr lang="en-US" i="1" u="sng" dirty="0">
                <a:sym typeface="Wingdings" pitchFamily="2" charset="2"/>
              </a:rPr>
              <a:t>Let’s try both!</a:t>
            </a:r>
          </a:p>
          <a:p>
            <a:pPr>
              <a:lnSpc>
                <a:spcPct val="150000"/>
              </a:lnSpc>
            </a:pPr>
            <a:endParaRPr lang="en-US" dirty="0">
              <a:sym typeface="Wingdings" pitchFamily="2" charset="2"/>
            </a:endParaRPr>
          </a:p>
          <a:p>
            <a:pPr marL="0" indent="0">
              <a:lnSpc>
                <a:spcPct val="150000"/>
              </a:lnSpc>
              <a:buNone/>
            </a:pPr>
            <a:r>
              <a:rPr lang="en-US" b="1" dirty="0">
                <a:sym typeface="Wingdings" pitchFamily="2" charset="2"/>
              </a:rPr>
              <a:t>Research question</a:t>
            </a:r>
            <a:r>
              <a:rPr lang="en-US" dirty="0">
                <a:sym typeface="Wingdings" pitchFamily="2" charset="2"/>
              </a:rPr>
              <a:t>: Does it matter which extraction methodology 				we follow?</a:t>
            </a:r>
            <a:endParaRPr lang="en-US" b="1" dirty="0">
              <a:sym typeface="Wingdings" pitchFamily="2" charset="2"/>
            </a:endParaRPr>
          </a:p>
        </p:txBody>
      </p:sp>
      <p:pic>
        <p:nvPicPr>
          <p:cNvPr id="4" name="Picture 3">
            <a:extLst>
              <a:ext uri="{FF2B5EF4-FFF2-40B4-BE49-F238E27FC236}">
                <a16:creationId xmlns:a16="http://schemas.microsoft.com/office/drawing/2014/main" id="{2A87A8D7-5094-E243-9AD1-9C9388F30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9278" y="1198679"/>
            <a:ext cx="559326" cy="869419"/>
          </a:xfrm>
          <a:prstGeom prst="rect">
            <a:avLst/>
          </a:prstGeom>
        </p:spPr>
      </p:pic>
      <p:pic>
        <p:nvPicPr>
          <p:cNvPr id="5" name="Picture 4">
            <a:extLst>
              <a:ext uri="{FF2B5EF4-FFF2-40B4-BE49-F238E27FC236}">
                <a16:creationId xmlns:a16="http://schemas.microsoft.com/office/drawing/2014/main" id="{7C0F9E47-AE0E-E247-9F4B-C5EDF1648D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6044" y="1328323"/>
            <a:ext cx="691241" cy="694340"/>
          </a:xfrm>
          <a:prstGeom prst="rect">
            <a:avLst/>
          </a:prstGeom>
        </p:spPr>
      </p:pic>
      <p:grpSp>
        <p:nvGrpSpPr>
          <p:cNvPr id="6" name="Group 5">
            <a:extLst>
              <a:ext uri="{FF2B5EF4-FFF2-40B4-BE49-F238E27FC236}">
                <a16:creationId xmlns:a16="http://schemas.microsoft.com/office/drawing/2014/main" id="{A79C10B7-F871-1D42-AC60-689C033B0807}"/>
              </a:ext>
            </a:extLst>
          </p:cNvPr>
          <p:cNvGrpSpPr/>
          <p:nvPr/>
        </p:nvGrpSpPr>
        <p:grpSpPr>
          <a:xfrm>
            <a:off x="4486940" y="1328323"/>
            <a:ext cx="1194099" cy="610130"/>
            <a:chOff x="1733385" y="3911255"/>
            <a:chExt cx="1194099" cy="610130"/>
          </a:xfrm>
        </p:grpSpPr>
        <p:pic>
          <p:nvPicPr>
            <p:cNvPr id="7" name="Picture 2" descr="Image result for typescript logo">
              <a:extLst>
                <a:ext uri="{FF2B5EF4-FFF2-40B4-BE49-F238E27FC236}">
                  <a16:creationId xmlns:a16="http://schemas.microsoft.com/office/drawing/2014/main" id="{15AFB235-02BC-2149-9966-3A357A6ADC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3515" y="3911255"/>
              <a:ext cx="583969" cy="583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0C62646-39A6-5E40-A9D4-BB1F58675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33385" y="3911255"/>
              <a:ext cx="610130" cy="610130"/>
            </a:xfrm>
            <a:prstGeom prst="rect">
              <a:avLst/>
            </a:prstGeom>
          </p:spPr>
        </p:pic>
      </p:grpSp>
    </p:spTree>
    <p:extLst>
      <p:ext uri="{BB962C8B-B14F-4D97-AF65-F5344CB8AC3E}">
        <p14:creationId xmlns:p14="http://schemas.microsoft.com/office/powerpoint/2010/main" val="1666169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Image result for funnel cartoon">
            <a:extLst>
              <a:ext uri="{FF2B5EF4-FFF2-40B4-BE49-F238E27FC236}">
                <a16:creationId xmlns:a16="http://schemas.microsoft.com/office/drawing/2014/main" id="{4ECE9986-D53C-5140-83C6-712DA5FBBECA}"/>
              </a:ext>
            </a:extLst>
          </p:cNvPr>
          <p:cNvPicPr>
            <a:picLocks noChangeAspect="1" noChangeArrowheads="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backgroundRemoval t="13109" b="80899" l="2646" r="94709">
                        <a14:foregroundMark x1="7937" y1="17228" x2="49735" y2="22846"/>
                        <a14:foregroundMark x1="49735" y1="22846" x2="9524" y2="23596"/>
                        <a14:foregroundMark x1="9524" y1="23596" x2="56085" y2="34831"/>
                        <a14:foregroundMark x1="56085" y1="34831" x2="46032" y2="77903"/>
                        <a14:foregroundMark x1="89947" y1="33708" x2="94709" y2="20599"/>
                        <a14:foregroundMark x1="56614" y1="14232" x2="32275" y2="13483"/>
                        <a14:foregroundMark x1="4621" y1="29213" x2="6349" y2="31835"/>
                        <a14:foregroundMark x1="8999" y1="25486" x2="46032" y2="19101"/>
                        <a14:foregroundMark x1="46032" y1="19101" x2="58201" y2="32959"/>
                        <a14:foregroundMark x1="46561" y1="80899" x2="46561" y2="80899"/>
                        <a14:backgroundMark x1="0" y1="23970" x2="0" y2="29213"/>
                      </a14:backgroundRemoval>
                    </a14:imgEffect>
                  </a14:imgLayer>
                </a14:imgProps>
              </a:ext>
              <a:ext uri="{28A0092B-C50C-407E-A947-70E740481C1C}">
                <a14:useLocalDpi xmlns:a14="http://schemas.microsoft.com/office/drawing/2010/main"/>
              </a:ext>
            </a:extLst>
          </a:blip>
          <a:srcRect t="7551" b="14786"/>
          <a:stretch/>
        </p:blipFill>
        <p:spPr bwMode="auto">
          <a:xfrm>
            <a:off x="1548197" y="4216821"/>
            <a:ext cx="1200150" cy="9994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5410C14-CFB3-E042-97FE-5BD302E53B20}"/>
              </a:ext>
            </a:extLst>
          </p:cNvPr>
          <p:cNvSpPr>
            <a:spLocks noGrp="1"/>
          </p:cNvSpPr>
          <p:nvPr>
            <p:ph type="title"/>
          </p:nvPr>
        </p:nvSpPr>
        <p:spPr/>
        <p:txBody>
          <a:bodyPr/>
          <a:lstStyle/>
          <a:p>
            <a:r>
              <a:rPr lang="en-US" dirty="0"/>
              <a:t>Regex collection methodology </a:t>
            </a:r>
            <a:r>
              <a:rPr lang="en-US" i="1" dirty="0"/>
              <a:t>(125K regexes)</a:t>
            </a:r>
          </a:p>
        </p:txBody>
      </p:sp>
      <p:pic>
        <p:nvPicPr>
          <p:cNvPr id="1026" name="Picture 2" descr="Image result for npm wombat">
            <a:extLst>
              <a:ext uri="{FF2B5EF4-FFF2-40B4-BE49-F238E27FC236}">
                <a16:creationId xmlns:a16="http://schemas.microsoft.com/office/drawing/2014/main" id="{74CAC584-152F-2141-BD1A-E640C429380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4315" y="2557341"/>
            <a:ext cx="1346786" cy="5237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2E30C97-C869-864D-A40A-B1B3D0224164}"/>
              </a:ext>
            </a:extLst>
          </p:cNvPr>
          <p:cNvGrpSpPr/>
          <p:nvPr/>
        </p:nvGrpSpPr>
        <p:grpSpPr>
          <a:xfrm>
            <a:off x="1765295" y="3261424"/>
            <a:ext cx="844826" cy="879489"/>
            <a:chOff x="1800446" y="1593420"/>
            <a:chExt cx="537395" cy="649606"/>
          </a:xfrm>
        </p:grpSpPr>
        <p:pic>
          <p:nvPicPr>
            <p:cNvPr id="55" name="Picture 24" descr="Image result for npm">
              <a:extLst>
                <a:ext uri="{FF2B5EF4-FFF2-40B4-BE49-F238E27FC236}">
                  <a16:creationId xmlns:a16="http://schemas.microsoft.com/office/drawing/2014/main" id="{1F934E01-8DBB-0846-87CB-BA3D93E8E8A1}"/>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99617" y="183799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4" descr="Image result for npm">
              <a:extLst>
                <a:ext uri="{FF2B5EF4-FFF2-40B4-BE49-F238E27FC236}">
                  <a16:creationId xmlns:a16="http://schemas.microsoft.com/office/drawing/2014/main" id="{DB8E5B20-D0E3-3244-95FE-1B39513F7762}"/>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01940" y="189423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Image result for npm">
              <a:extLst>
                <a:ext uri="{FF2B5EF4-FFF2-40B4-BE49-F238E27FC236}">
                  <a16:creationId xmlns:a16="http://schemas.microsoft.com/office/drawing/2014/main" id="{80579ACD-44A9-F044-9B44-7AF94F2672AD}"/>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02895" y="195065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4" descr="Image result for npm">
              <a:extLst>
                <a:ext uri="{FF2B5EF4-FFF2-40B4-BE49-F238E27FC236}">
                  <a16:creationId xmlns:a16="http://schemas.microsoft.com/office/drawing/2014/main" id="{1AFB630D-CEB7-3042-B44C-934D8B80E692}"/>
                </a:ext>
              </a:extLst>
            </p:cNvPr>
            <p:cNvPicPr>
              <a:picLocks noChangeAspect="1" noChangeArrowheads="1"/>
            </p:cNvPicPr>
            <p:nvPr/>
          </p:nvPicPr>
          <p:blipFill>
            <a:blip r:embed="rId6" cstate="email">
              <a:extLst>
                <a:ext uri="{BEBA8EAE-BF5A-486C-A8C5-ECC9F3942E4B}">
                  <a14:imgProps xmlns:a14="http://schemas.microsoft.com/office/drawing/2010/main">
                    <a14:imgLayer r:embed="rId9">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00446" y="2004802"/>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Image result for npm">
              <a:extLst>
                <a:ext uri="{FF2B5EF4-FFF2-40B4-BE49-F238E27FC236}">
                  <a16:creationId xmlns:a16="http://schemas.microsoft.com/office/drawing/2014/main" id="{754FA838-3908-524B-8F2B-8F1BFB660CA8}"/>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2044058" y="1754728"/>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Image result for npm">
              <a:extLst>
                <a:ext uri="{FF2B5EF4-FFF2-40B4-BE49-F238E27FC236}">
                  <a16:creationId xmlns:a16="http://schemas.microsoft.com/office/drawing/2014/main" id="{373A011B-0EB5-B644-B4C3-ACFD4C3B16FC}"/>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45013" y="1811153"/>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Image result for npm">
              <a:extLst>
                <a:ext uri="{FF2B5EF4-FFF2-40B4-BE49-F238E27FC236}">
                  <a16:creationId xmlns:a16="http://schemas.microsoft.com/office/drawing/2014/main" id="{312FA770-0731-3E48-BF61-B8A16A7495DE}"/>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96400" y="16764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Image result for npm">
              <a:extLst>
                <a:ext uri="{FF2B5EF4-FFF2-40B4-BE49-F238E27FC236}">
                  <a16:creationId xmlns:a16="http://schemas.microsoft.com/office/drawing/2014/main" id="{967A3E09-0920-4B4F-87D4-D9CC2D9CD9F1}"/>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42564" y="1865297"/>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Image result for npm">
              <a:extLst>
                <a:ext uri="{FF2B5EF4-FFF2-40B4-BE49-F238E27FC236}">
                  <a16:creationId xmlns:a16="http://schemas.microsoft.com/office/drawing/2014/main" id="{A1E1EF2F-CB94-5D4A-969B-86AF45BB4E6B}"/>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897591" y="1738021"/>
              <a:ext cx="238224" cy="238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4" descr="Image result for npm">
              <a:extLst>
                <a:ext uri="{FF2B5EF4-FFF2-40B4-BE49-F238E27FC236}">
                  <a16:creationId xmlns:a16="http://schemas.microsoft.com/office/drawing/2014/main" id="{29C968F4-C4C4-134D-A2FE-2F82B1B43F6F}"/>
                </a:ext>
              </a:extLst>
            </p:cNvPr>
            <p:cNvPicPr>
              <a:picLocks noChangeAspect="1" noChangeArrowheads="1"/>
            </p:cNvPicPr>
            <p:nvPr/>
          </p:nvPicPr>
          <p:blipFill>
            <a:blip r:embed="rId6" cstate="email">
              <a:extLst>
                <a:ext uri="{BEBA8EAE-BF5A-486C-A8C5-ECC9F3942E4B}">
                  <a14:imgProps xmlns:a14="http://schemas.microsoft.com/office/drawing/2010/main">
                    <a14:imgLayer r:embed="rId8">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928234" y="1593420"/>
              <a:ext cx="238224" cy="238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89F1778-3416-8B4E-B407-7A7D352060F0}"/>
              </a:ext>
            </a:extLst>
          </p:cNvPr>
          <p:cNvGrpSpPr/>
          <p:nvPr/>
        </p:nvGrpSpPr>
        <p:grpSpPr>
          <a:xfrm>
            <a:off x="6276763" y="1739693"/>
            <a:ext cx="1150685" cy="1115500"/>
            <a:chOff x="5998575" y="1193101"/>
            <a:chExt cx="1374492" cy="1140399"/>
          </a:xfrm>
        </p:grpSpPr>
        <p:grpSp>
          <p:nvGrpSpPr>
            <p:cNvPr id="116" name="Group 115">
              <a:extLst>
                <a:ext uri="{FF2B5EF4-FFF2-40B4-BE49-F238E27FC236}">
                  <a16:creationId xmlns:a16="http://schemas.microsoft.com/office/drawing/2014/main" id="{18C1693D-A0F2-3C47-8770-66A2AC7870E4}"/>
                </a:ext>
              </a:extLst>
            </p:cNvPr>
            <p:cNvGrpSpPr/>
            <p:nvPr/>
          </p:nvGrpSpPr>
          <p:grpSpPr>
            <a:xfrm>
              <a:off x="6633157" y="1193101"/>
              <a:ext cx="739910" cy="979601"/>
              <a:chOff x="5076698" y="1362614"/>
              <a:chExt cx="554774" cy="750238"/>
            </a:xfrm>
          </p:grpSpPr>
          <p:pic>
            <p:nvPicPr>
              <p:cNvPr id="117" name="Picture 32" descr="Image result for clipart document">
                <a:extLst>
                  <a:ext uri="{FF2B5EF4-FFF2-40B4-BE49-F238E27FC236}">
                    <a16:creationId xmlns:a16="http://schemas.microsoft.com/office/drawing/2014/main" id="{ED957DAE-594E-D147-985C-D312D2A9599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8" name="Rounded Rectangle 117">
                <a:extLst>
                  <a:ext uri="{FF2B5EF4-FFF2-40B4-BE49-F238E27FC236}">
                    <a16:creationId xmlns:a16="http://schemas.microsoft.com/office/drawing/2014/main" id="{1B75CB08-DD63-6E4D-810C-625E5BF5FB1F}"/>
                  </a:ext>
                </a:extLst>
              </p:cNvPr>
              <p:cNvSpPr/>
              <p:nvPr/>
            </p:nvSpPr>
            <p:spPr bwMode="auto">
              <a:xfrm>
                <a:off x="5137533" y="1834717"/>
                <a:ext cx="414968" cy="66101"/>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112" name="Group 111">
              <a:extLst>
                <a:ext uri="{FF2B5EF4-FFF2-40B4-BE49-F238E27FC236}">
                  <a16:creationId xmlns:a16="http://schemas.microsoft.com/office/drawing/2014/main" id="{DFAD0BE5-A611-394A-B42F-B56F803BDF74}"/>
                </a:ext>
              </a:extLst>
            </p:cNvPr>
            <p:cNvGrpSpPr/>
            <p:nvPr/>
          </p:nvGrpSpPr>
          <p:grpSpPr>
            <a:xfrm>
              <a:off x="6429801" y="1237825"/>
              <a:ext cx="739910" cy="979601"/>
              <a:chOff x="5076698" y="1362614"/>
              <a:chExt cx="554774" cy="750238"/>
            </a:xfrm>
          </p:grpSpPr>
          <p:pic>
            <p:nvPicPr>
              <p:cNvPr id="113" name="Picture 32" descr="Image result for clipart document">
                <a:extLst>
                  <a:ext uri="{FF2B5EF4-FFF2-40B4-BE49-F238E27FC236}">
                    <a16:creationId xmlns:a16="http://schemas.microsoft.com/office/drawing/2014/main" id="{3DBC216A-D3DC-C940-9EEC-860DA4EE865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4" name="Rounded Rectangle 113">
                <a:extLst>
                  <a:ext uri="{FF2B5EF4-FFF2-40B4-BE49-F238E27FC236}">
                    <a16:creationId xmlns:a16="http://schemas.microsoft.com/office/drawing/2014/main" id="{57C7C008-A748-DD4D-A3D9-1241E4BC4DB7}"/>
                  </a:ext>
                </a:extLst>
              </p:cNvPr>
              <p:cNvSpPr/>
              <p:nvPr/>
            </p:nvSpPr>
            <p:spPr bwMode="auto">
              <a:xfrm>
                <a:off x="5137533" y="1738118"/>
                <a:ext cx="414968" cy="66101"/>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109" name="Group 108">
              <a:extLst>
                <a:ext uri="{FF2B5EF4-FFF2-40B4-BE49-F238E27FC236}">
                  <a16:creationId xmlns:a16="http://schemas.microsoft.com/office/drawing/2014/main" id="{86954377-BF7C-9E4F-9647-588F24EF173A}"/>
                </a:ext>
              </a:extLst>
            </p:cNvPr>
            <p:cNvGrpSpPr/>
            <p:nvPr/>
          </p:nvGrpSpPr>
          <p:grpSpPr>
            <a:xfrm>
              <a:off x="6208884" y="1287414"/>
              <a:ext cx="739910" cy="979601"/>
              <a:chOff x="5076698" y="1362614"/>
              <a:chExt cx="554774" cy="750238"/>
            </a:xfrm>
          </p:grpSpPr>
          <p:pic>
            <p:nvPicPr>
              <p:cNvPr id="110" name="Picture 32" descr="Image result for clipart document">
                <a:extLst>
                  <a:ext uri="{FF2B5EF4-FFF2-40B4-BE49-F238E27FC236}">
                    <a16:creationId xmlns:a16="http://schemas.microsoft.com/office/drawing/2014/main" id="{A8BA4CFF-EEB4-6C4F-A8F2-70930FEDBD4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11" name="Rounded Rectangle 110">
                <a:extLst>
                  <a:ext uri="{FF2B5EF4-FFF2-40B4-BE49-F238E27FC236}">
                    <a16:creationId xmlns:a16="http://schemas.microsoft.com/office/drawing/2014/main" id="{9AD5E52E-083E-9548-BFDC-939B8A33F496}"/>
                  </a:ext>
                </a:extLst>
              </p:cNvPr>
              <p:cNvSpPr/>
              <p:nvPr/>
            </p:nvSpPr>
            <p:spPr bwMode="auto">
              <a:xfrm>
                <a:off x="5137533" y="16450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nvGrpSpPr>
            <p:cNvPr id="91" name="Group 90">
              <a:extLst>
                <a:ext uri="{FF2B5EF4-FFF2-40B4-BE49-F238E27FC236}">
                  <a16:creationId xmlns:a16="http://schemas.microsoft.com/office/drawing/2014/main" id="{B962FD55-00CD-8F47-BC38-960A5D2FEB0F}"/>
                </a:ext>
              </a:extLst>
            </p:cNvPr>
            <p:cNvGrpSpPr/>
            <p:nvPr/>
          </p:nvGrpSpPr>
          <p:grpSpPr>
            <a:xfrm>
              <a:off x="5998575" y="1353899"/>
              <a:ext cx="739910" cy="979601"/>
              <a:chOff x="5076701" y="1362623"/>
              <a:chExt cx="554774" cy="750243"/>
            </a:xfrm>
          </p:grpSpPr>
          <p:pic>
            <p:nvPicPr>
              <p:cNvPr id="1056" name="Picture 32" descr="Image result for clipart document">
                <a:extLst>
                  <a:ext uri="{FF2B5EF4-FFF2-40B4-BE49-F238E27FC236}">
                    <a16:creationId xmlns:a16="http://schemas.microsoft.com/office/drawing/2014/main" id="{DB424171-0712-3949-83A0-23541E5CFC3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a:extLst>
                  <a:ext uri="{FF2B5EF4-FFF2-40B4-BE49-F238E27FC236}">
                    <a16:creationId xmlns:a16="http://schemas.microsoft.com/office/drawing/2014/main" id="{C8425F86-AD84-2140-B898-28C855C5377D}"/>
                  </a:ext>
                </a:extLst>
              </p:cNvPr>
              <p:cNvSpPr/>
              <p:nvPr/>
            </p:nvSpPr>
            <p:spPr bwMode="auto">
              <a:xfrm>
                <a:off x="5137533" y="1548494"/>
                <a:ext cx="414968" cy="66101"/>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grpSp>
      <p:grpSp>
        <p:nvGrpSpPr>
          <p:cNvPr id="15" name="Group 14"/>
          <p:cNvGrpSpPr/>
          <p:nvPr/>
        </p:nvGrpSpPr>
        <p:grpSpPr>
          <a:xfrm>
            <a:off x="4920256" y="4458928"/>
            <a:ext cx="785039" cy="1194997"/>
            <a:chOff x="6161219" y="4504822"/>
            <a:chExt cx="785039" cy="1194997"/>
          </a:xfrm>
        </p:grpSpPr>
        <p:sp>
          <p:nvSpPr>
            <p:cNvPr id="138" name="Rounded Rectangle 137">
              <a:extLst>
                <a:ext uri="{FF2B5EF4-FFF2-40B4-BE49-F238E27FC236}">
                  <a16:creationId xmlns:a16="http://schemas.microsoft.com/office/drawing/2014/main" id="{84FBA6A0-0170-FD42-8D30-416F752F324D}"/>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39" name="Rounded Rectangle 138">
              <a:extLst>
                <a:ext uri="{FF2B5EF4-FFF2-40B4-BE49-F238E27FC236}">
                  <a16:creationId xmlns:a16="http://schemas.microsoft.com/office/drawing/2014/main" id="{D5B92953-91C0-644A-80DF-98736DD9D656}"/>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40" name="Rounded Rectangle 139">
              <a:extLst>
                <a:ext uri="{FF2B5EF4-FFF2-40B4-BE49-F238E27FC236}">
                  <a16:creationId xmlns:a16="http://schemas.microsoft.com/office/drawing/2014/main" id="{3731CE04-E170-DE45-8C62-9AE9E8B3CE96}"/>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41" name="Rounded Rectangle 140">
              <a:extLst>
                <a:ext uri="{FF2B5EF4-FFF2-40B4-BE49-F238E27FC236}">
                  <a16:creationId xmlns:a16="http://schemas.microsoft.com/office/drawing/2014/main" id="{17FAD157-A2E6-1642-BCC8-348B1CD69CE6}"/>
                </a:ext>
              </a:extLst>
            </p:cNvPr>
            <p:cNvSpPr/>
            <p:nvPr/>
          </p:nvSpPr>
          <p:spPr bwMode="auto">
            <a:xfrm>
              <a:off x="6266374" y="5088486"/>
              <a:ext cx="553449" cy="86309"/>
            </a:xfrm>
            <a:prstGeom prst="roundRect">
              <a:avLst/>
            </a:prstGeom>
            <a:solidFill>
              <a:schemeClr val="accent4">
                <a:lumMod val="5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42" name="Rounded Rectangle 141">
              <a:extLst>
                <a:ext uri="{FF2B5EF4-FFF2-40B4-BE49-F238E27FC236}">
                  <a16:creationId xmlns:a16="http://schemas.microsoft.com/office/drawing/2014/main" id="{2BE438CC-7521-F140-8D2B-5ED0C4494AAA}"/>
                </a:ext>
              </a:extLst>
            </p:cNvPr>
            <p:cNvSpPr/>
            <p:nvPr/>
          </p:nvSpPr>
          <p:spPr bwMode="auto">
            <a:xfrm>
              <a:off x="6266376" y="5252809"/>
              <a:ext cx="553449" cy="86309"/>
            </a:xfrm>
            <a:prstGeom prst="roundRect">
              <a:avLst/>
            </a:prstGeom>
            <a:solidFill>
              <a:schemeClr val="accent4">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43" name="Rounded Rectangle 142">
              <a:extLst>
                <a:ext uri="{FF2B5EF4-FFF2-40B4-BE49-F238E27FC236}">
                  <a16:creationId xmlns:a16="http://schemas.microsoft.com/office/drawing/2014/main" id="{9B1448DA-BB72-C241-B183-3CE759AF0235}"/>
                </a:ext>
              </a:extLst>
            </p:cNvPr>
            <p:cNvSpPr/>
            <p:nvPr/>
          </p:nvSpPr>
          <p:spPr bwMode="auto">
            <a:xfrm>
              <a:off x="6266375" y="5417132"/>
              <a:ext cx="553449" cy="86309"/>
            </a:xfrm>
            <a:prstGeom prst="roundRect">
              <a:avLst/>
            </a:prstGeom>
            <a:solidFill>
              <a:schemeClr val="tx1">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106" name="Rounded Rectangle 105">
              <a:extLst>
                <a:ext uri="{FF2B5EF4-FFF2-40B4-BE49-F238E27FC236}">
                  <a16:creationId xmlns:a16="http://schemas.microsoft.com/office/drawing/2014/main" id="{AAB11118-12E0-EE46-80E2-AE904FA83B64}"/>
                </a:ext>
              </a:extLst>
            </p:cNvPr>
            <p:cNvSpPr/>
            <p:nvPr/>
          </p:nvSpPr>
          <p:spPr bwMode="auto">
            <a:xfrm>
              <a:off x="6161219" y="4504822"/>
              <a:ext cx="785039" cy="1194997"/>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B19F770D-191A-4C45-B51E-D68317D6847E}"/>
              </a:ext>
            </a:extLst>
          </p:cNvPr>
          <p:cNvGrpSpPr/>
          <p:nvPr/>
        </p:nvGrpSpPr>
        <p:grpSpPr>
          <a:xfrm>
            <a:off x="5244709" y="1881887"/>
            <a:ext cx="953222" cy="688799"/>
            <a:chOff x="5582740" y="1716787"/>
            <a:chExt cx="615189" cy="410205"/>
          </a:xfrm>
        </p:grpSpPr>
        <p:pic>
          <p:nvPicPr>
            <p:cNvPr id="102" name="Picture 12" descr="Image result for github">
              <a:extLst>
                <a:ext uri="{FF2B5EF4-FFF2-40B4-BE49-F238E27FC236}">
                  <a16:creationId xmlns:a16="http://schemas.microsoft.com/office/drawing/2014/main" id="{BFB26743-F4F9-164A-AAC2-082F85BD94E5}"/>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879992" y="17389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4" descr="Image result for npm">
              <a:extLst>
                <a:ext uri="{FF2B5EF4-FFF2-40B4-BE49-F238E27FC236}">
                  <a16:creationId xmlns:a16="http://schemas.microsoft.com/office/drawing/2014/main" id="{41DB6AED-4E23-B940-BC51-ABB1EBC5E69E}"/>
                </a:ext>
              </a:extLst>
            </p:cNvPr>
            <p:cNvPicPr>
              <a:picLocks noChangeAspect="1" noChangeArrowheads="1"/>
            </p:cNvPicPr>
            <p:nvPr/>
          </p:nvPicPr>
          <p:blipFill>
            <a:blip r:embed="rId13" cstate="email">
              <a:extLst>
                <a:ext uri="{BEBA8EAE-BF5A-486C-A8C5-ECC9F3942E4B}">
                  <a14:imgProps xmlns:a14="http://schemas.microsoft.com/office/drawing/2010/main">
                    <a14:imgLayer r:embed="rId14">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5582740" y="1716787"/>
              <a:ext cx="326190" cy="38941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A8557FF8-0E2A-FF44-B2CD-673D95007417}"/>
              </a:ext>
            </a:extLst>
          </p:cNvPr>
          <p:cNvSpPr txBox="1"/>
          <p:nvPr/>
        </p:nvSpPr>
        <p:spPr>
          <a:xfrm>
            <a:off x="4611377" y="1080574"/>
            <a:ext cx="3833293" cy="445635"/>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Module regex extraction</a:t>
            </a:r>
          </a:p>
        </p:txBody>
      </p:sp>
      <p:sp>
        <p:nvSpPr>
          <p:cNvPr id="119" name="TextBox 118">
            <a:extLst>
              <a:ext uri="{FF2B5EF4-FFF2-40B4-BE49-F238E27FC236}">
                <a16:creationId xmlns:a16="http://schemas.microsoft.com/office/drawing/2014/main" id="{459A0A1F-3CA4-7A4D-8413-8177246E0DBB}"/>
              </a:ext>
            </a:extLst>
          </p:cNvPr>
          <p:cNvSpPr txBox="1"/>
          <p:nvPr/>
        </p:nvSpPr>
        <p:spPr>
          <a:xfrm>
            <a:off x="675013" y="2032098"/>
            <a:ext cx="2768707" cy="445635"/>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Module selection</a:t>
            </a:r>
          </a:p>
        </p:txBody>
      </p:sp>
      <p:sp>
        <p:nvSpPr>
          <p:cNvPr id="92" name="TextBox 91">
            <a:extLst>
              <a:ext uri="{FF2B5EF4-FFF2-40B4-BE49-F238E27FC236}">
                <a16:creationId xmlns:a16="http://schemas.microsoft.com/office/drawing/2014/main" id="{E6904723-E16C-6E46-A98C-82A5DE68BD83}"/>
              </a:ext>
            </a:extLst>
          </p:cNvPr>
          <p:cNvSpPr txBox="1"/>
          <p:nvPr/>
        </p:nvSpPr>
        <p:spPr>
          <a:xfrm>
            <a:off x="4186601" y="3679036"/>
            <a:ext cx="2273828" cy="445635"/>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Static analysis</a:t>
            </a:r>
          </a:p>
        </p:txBody>
      </p:sp>
      <p:grpSp>
        <p:nvGrpSpPr>
          <p:cNvPr id="8" name="Group 7"/>
          <p:cNvGrpSpPr/>
          <p:nvPr/>
        </p:nvGrpSpPr>
        <p:grpSpPr>
          <a:xfrm>
            <a:off x="1420396" y="5155429"/>
            <a:ext cx="1440705" cy="1478212"/>
            <a:chOff x="1420396" y="5155429"/>
            <a:chExt cx="1440705" cy="1478212"/>
          </a:xfrm>
        </p:grpSpPr>
        <p:pic>
          <p:nvPicPr>
            <p:cNvPr id="1036" name="Picture 12" descr="Image result for github">
              <a:extLst>
                <a:ext uri="{FF2B5EF4-FFF2-40B4-BE49-F238E27FC236}">
                  <a16:creationId xmlns:a16="http://schemas.microsoft.com/office/drawing/2014/main" id="{A74ADE0B-F67F-4E4E-A537-33C198B5287C}"/>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967203" y="5333849"/>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967203" y="5732615"/>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4" descr="Image result for npm">
              <a:extLst>
                <a:ext uri="{FF2B5EF4-FFF2-40B4-BE49-F238E27FC236}">
                  <a16:creationId xmlns:a16="http://schemas.microsoft.com/office/drawing/2014/main" id="{BEF72160-06FD-6347-B5BC-F8C240D9A3AA}"/>
                </a:ext>
              </a:extLst>
            </p:cNvPr>
            <p:cNvPicPr>
              <a:picLocks noChangeAspect="1" noChangeArrowheads="1"/>
            </p:cNvPicPr>
            <p:nvPr/>
          </p:nvPicPr>
          <p:blipFill>
            <a:blip r:embed="rId16" cstate="email">
              <a:extLst>
                <a:ext uri="{BEBA8EAE-BF5A-486C-A8C5-ECC9F3942E4B}">
                  <a14:imgProps xmlns:a14="http://schemas.microsoft.com/office/drawing/2010/main">
                    <a14:imgLayer r:embed="rId1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9953" y="5311655"/>
              <a:ext cx="326190" cy="3894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6" cstate="email">
              <a:extLst>
                <a:ext uri="{BEBA8EAE-BF5A-486C-A8C5-ECC9F3942E4B}">
                  <a14:imgProps xmlns:a14="http://schemas.microsoft.com/office/drawing/2010/main">
                    <a14:imgLayer r:embed="rId1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71751" y="5759960"/>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10" name="5-Point Star 9"/>
            <p:cNvSpPr/>
            <p:nvPr/>
          </p:nvSpPr>
          <p:spPr bwMode="auto">
            <a:xfrm>
              <a:off x="2286205" y="5155429"/>
              <a:ext cx="521346" cy="566431"/>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93" name="5-Point Star 92"/>
            <p:cNvSpPr/>
            <p:nvPr/>
          </p:nvSpPr>
          <p:spPr bwMode="auto">
            <a:xfrm>
              <a:off x="2380222" y="5693812"/>
              <a:ext cx="315650" cy="464530"/>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pic>
          <p:nvPicPr>
            <p:cNvPr id="94" name="Picture 12" descr="Image result for github">
              <a:extLst>
                <a:ext uri="{FF2B5EF4-FFF2-40B4-BE49-F238E27FC236}">
                  <a16:creationId xmlns:a16="http://schemas.microsoft.com/office/drawing/2014/main" id="{C4911C09-9E3D-0140-A9F9-4AD424B1338E}"/>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1946394" y="6216881"/>
              <a:ext cx="317937" cy="38801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4" descr="Image result for npm">
              <a:extLst>
                <a:ext uri="{FF2B5EF4-FFF2-40B4-BE49-F238E27FC236}">
                  <a16:creationId xmlns:a16="http://schemas.microsoft.com/office/drawing/2014/main" id="{A66E0341-22F2-1049-84A0-C2394E84A748}"/>
                </a:ext>
              </a:extLst>
            </p:cNvPr>
            <p:cNvPicPr>
              <a:picLocks noChangeAspect="1" noChangeArrowheads="1"/>
            </p:cNvPicPr>
            <p:nvPr/>
          </p:nvPicPr>
          <p:blipFill>
            <a:blip r:embed="rId16" cstate="email">
              <a:extLst>
                <a:ext uri="{BEBA8EAE-BF5A-486C-A8C5-ECC9F3942E4B}">
                  <a14:imgProps xmlns:a14="http://schemas.microsoft.com/office/drawing/2010/main">
                    <a14:imgLayer r:embed="rId17">
                      <a14:imgEffect>
                        <a14:backgroundRemoval t="4000" b="95556" l="5778" r="93333">
                          <a14:foregroundMark x1="51111" y1="6667" x2="39111" y2="8889"/>
                          <a14:foregroundMark x1="41333" y1="6222" x2="53333" y2="4444"/>
                          <a14:foregroundMark x1="88444" y1="27111" x2="92000" y2="61778"/>
                          <a14:foregroundMark x1="92000" y1="61778" x2="74222" y2="51556"/>
                          <a14:foregroundMark x1="74222" y1="51556" x2="64000" y2="65333"/>
                          <a14:foregroundMark x1="64000" y1="65333" x2="60444" y2="82222"/>
                          <a14:foregroundMark x1="60444" y1="82222" x2="49778" y2="95556"/>
                          <a14:foregroundMark x1="49778" y1="95556" x2="36000" y2="88444"/>
                          <a14:foregroundMark x1="61333" y1="74222" x2="64444" y2="56889"/>
                          <a14:foregroundMark x1="64444" y1="56889" x2="78222" y2="45778"/>
                          <a14:foregroundMark x1="78222" y1="45778" x2="81778" y2="72444"/>
                          <a14:foregroundMark x1="9778" y1="26222" x2="6222" y2="62667"/>
                          <a14:foregroundMark x1="6222" y1="62667" x2="9333" y2="77333"/>
                          <a14:foregroundMark x1="91111" y1="29333" x2="93333" y2="73333"/>
                        </a14:backgroundRemoval>
                      </a14:imgEffect>
                    </a14:imgLayer>
                  </a14:imgProps>
                </a:ext>
                <a:ext uri="{28A0092B-C50C-407E-A947-70E740481C1C}">
                  <a14:useLocalDpi xmlns:a14="http://schemas.microsoft.com/office/drawing/2010/main"/>
                </a:ext>
              </a:extLst>
            </a:blip>
            <a:srcRect/>
            <a:stretch>
              <a:fillRect/>
            </a:stretch>
          </p:blipFill>
          <p:spPr bwMode="auto">
            <a:xfrm>
              <a:off x="1650942" y="6244226"/>
              <a:ext cx="326190" cy="389415"/>
            </a:xfrm>
            <a:prstGeom prst="rect">
              <a:avLst/>
            </a:prstGeom>
            <a:noFill/>
            <a:extLst>
              <a:ext uri="{909E8E84-426E-40DD-AFC4-6F175D3DCCD1}">
                <a14:hiddenFill xmlns:a14="http://schemas.microsoft.com/office/drawing/2010/main">
                  <a:solidFill>
                    <a:srgbClr val="FFFFFF"/>
                  </a:solidFill>
                </a14:hiddenFill>
              </a:ext>
            </a:extLst>
          </p:spPr>
        </p:pic>
        <p:sp>
          <p:nvSpPr>
            <p:cNvPr id="96" name="5-Point Star 95"/>
            <p:cNvSpPr/>
            <p:nvPr/>
          </p:nvSpPr>
          <p:spPr bwMode="auto">
            <a:xfrm>
              <a:off x="2420998" y="6249817"/>
              <a:ext cx="251760" cy="301826"/>
            </a:xfrm>
            <a:prstGeom prst="star5">
              <a:avLst/>
            </a:prstGeom>
            <a:solidFill>
              <a:schemeClr val="accent1"/>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cxnSp>
          <p:nvCxnSpPr>
            <p:cNvPr id="13" name="Straight Connector 12"/>
            <p:cNvCxnSpPr/>
            <p:nvPr/>
          </p:nvCxnSpPr>
          <p:spPr bwMode="auto">
            <a:xfrm>
              <a:off x="1420396" y="6158342"/>
              <a:ext cx="1440705" cy="7739"/>
            </a:xfrm>
            <a:prstGeom prst="line">
              <a:avLst/>
            </a:prstGeom>
            <a:noFill/>
            <a:ln w="57150" cap="flat" cmpd="sng" algn="ctr">
              <a:solidFill>
                <a:schemeClr val="tx1"/>
              </a:solidFill>
              <a:prstDash val="solid"/>
              <a:round/>
              <a:headEnd type="none" w="med" len="med"/>
              <a:tailEnd type="none" w="med" len="med"/>
            </a:ln>
            <a:effectLst/>
          </p:spPr>
        </p:cxnSp>
      </p:grpSp>
      <p:sp>
        <p:nvSpPr>
          <p:cNvPr id="100" name="TextBox 99">
            <a:extLst>
              <a:ext uri="{FF2B5EF4-FFF2-40B4-BE49-F238E27FC236}">
                <a16:creationId xmlns:a16="http://schemas.microsoft.com/office/drawing/2014/main" id="{459A0A1F-3CA4-7A4D-8413-8177246E0DBB}"/>
              </a:ext>
            </a:extLst>
          </p:cNvPr>
          <p:cNvSpPr txBox="1"/>
          <p:nvPr/>
        </p:nvSpPr>
        <p:spPr>
          <a:xfrm>
            <a:off x="-59265" y="5783828"/>
            <a:ext cx="1706108" cy="764505"/>
          </a:xfrm>
          <a:prstGeom prst="rect">
            <a:avLst/>
          </a:prstGeom>
          <a:noFill/>
        </p:spPr>
        <p:txBody>
          <a:bodyPr wrap="none" rtlCol="0">
            <a:spAutoFit/>
          </a:bodyPr>
          <a:lstStyle/>
          <a:p>
            <a:pPr algn="ctr"/>
            <a:r>
              <a:rPr lang="en-US" sz="2400" i="1" dirty="0">
                <a:latin typeface="Calibri" panose="020F0502020204030204" pitchFamily="34" charset="0"/>
                <a:cs typeface="Calibri" panose="020F0502020204030204" pitchFamily="34" charset="0"/>
              </a:rPr>
              <a:t>“Important”</a:t>
            </a:r>
          </a:p>
          <a:p>
            <a:pPr algn="ctr"/>
            <a:r>
              <a:rPr lang="en-US" sz="2400" i="1" dirty="0">
                <a:latin typeface="Calibri" panose="020F0502020204030204" pitchFamily="34" charset="0"/>
                <a:cs typeface="Calibri" panose="020F0502020204030204" pitchFamily="34" charset="0"/>
              </a:rPr>
              <a:t>Top 25K</a:t>
            </a:r>
          </a:p>
        </p:txBody>
      </p:sp>
      <p:grpSp>
        <p:nvGrpSpPr>
          <p:cNvPr id="14" name="Group 13"/>
          <p:cNvGrpSpPr/>
          <p:nvPr/>
        </p:nvGrpSpPr>
        <p:grpSpPr>
          <a:xfrm>
            <a:off x="1344529" y="1042474"/>
            <a:ext cx="1526776" cy="759403"/>
            <a:chOff x="1344529" y="1080574"/>
            <a:chExt cx="1526776" cy="759403"/>
          </a:xfrm>
        </p:grpSpPr>
        <p:pic>
          <p:nvPicPr>
            <p:cNvPr id="108" name="Picture 2" descr="Image result for typescript logo">
              <a:extLst>
                <a:ext uri="{FF2B5EF4-FFF2-40B4-BE49-F238E27FC236}">
                  <a16:creationId xmlns:a16="http://schemas.microsoft.com/office/drawing/2014/main" id="{553017D3-50E8-DE4B-A011-5EAE0F439497}"/>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403BFA91-6173-5447-ACF9-12268B8F25DD}"/>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cxnSp>
        <p:nvCxnSpPr>
          <p:cNvPr id="19" name="Elbow Connector 18"/>
          <p:cNvCxnSpPr>
            <a:stCxn id="93" idx="4"/>
            <a:endCxn id="103" idx="1"/>
          </p:cNvCxnSpPr>
          <p:nvPr/>
        </p:nvCxnSpPr>
        <p:spPr bwMode="auto">
          <a:xfrm flipV="1">
            <a:off x="2695872" y="2208832"/>
            <a:ext cx="2548837" cy="3662414"/>
          </a:xfrm>
          <a:prstGeom prst="bentConnector3">
            <a:avLst/>
          </a:prstGeom>
          <a:noFill/>
          <a:ln w="76200" cap="flat" cmpd="sng" algn="ctr">
            <a:solidFill>
              <a:schemeClr val="accent3"/>
            </a:solidFill>
            <a:prstDash val="solid"/>
            <a:round/>
            <a:headEnd type="none" w="med" len="med"/>
            <a:tailEnd type="triangle"/>
          </a:ln>
          <a:effectLst/>
        </p:spPr>
      </p:cxnSp>
      <p:sp>
        <p:nvSpPr>
          <p:cNvPr id="62" name="TextBox 61">
            <a:extLst>
              <a:ext uri="{FF2B5EF4-FFF2-40B4-BE49-F238E27FC236}">
                <a16:creationId xmlns:a16="http://schemas.microsoft.com/office/drawing/2014/main" id="{8430120F-704F-3D4A-9C3F-2D23BC27F09C}"/>
              </a:ext>
            </a:extLst>
          </p:cNvPr>
          <p:cNvSpPr txBox="1"/>
          <p:nvPr/>
        </p:nvSpPr>
        <p:spPr>
          <a:xfrm>
            <a:off x="6875942" y="3687823"/>
            <a:ext cx="1784591" cy="445635"/>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Prog. Instr.</a:t>
            </a:r>
          </a:p>
        </p:txBody>
      </p:sp>
      <p:cxnSp>
        <p:nvCxnSpPr>
          <p:cNvPr id="6" name="Straight Arrow Connector 5">
            <a:extLst>
              <a:ext uri="{FF2B5EF4-FFF2-40B4-BE49-F238E27FC236}">
                <a16:creationId xmlns:a16="http://schemas.microsoft.com/office/drawing/2014/main" id="{2636CAA8-6004-D049-95BD-FA058919ADDD}"/>
              </a:ext>
            </a:extLst>
          </p:cNvPr>
          <p:cNvCxnSpPr>
            <a:cxnSpLocks/>
            <a:endCxn id="92" idx="0"/>
          </p:cNvCxnSpPr>
          <p:nvPr/>
        </p:nvCxnSpPr>
        <p:spPr bwMode="auto">
          <a:xfrm flipH="1">
            <a:off x="5323515" y="2942436"/>
            <a:ext cx="1204508" cy="736600"/>
          </a:xfrm>
          <a:prstGeom prst="straightConnector1">
            <a:avLst/>
          </a:prstGeom>
          <a:noFill/>
          <a:ln w="76200" cap="flat" cmpd="sng" algn="ctr">
            <a:solidFill>
              <a:schemeClr val="tx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092B8B9E-8968-304E-9F2D-6BF895D131AB}"/>
              </a:ext>
            </a:extLst>
          </p:cNvPr>
          <p:cNvCxnSpPr>
            <a:cxnSpLocks/>
            <a:endCxn id="62" idx="0"/>
          </p:cNvCxnSpPr>
          <p:nvPr/>
        </p:nvCxnSpPr>
        <p:spPr bwMode="auto">
          <a:xfrm>
            <a:off x="6528023" y="2934823"/>
            <a:ext cx="1240215" cy="753000"/>
          </a:xfrm>
          <a:prstGeom prst="straightConnector1">
            <a:avLst/>
          </a:prstGeom>
          <a:noFill/>
          <a:ln w="76200" cap="flat" cmpd="sng" algn="ctr">
            <a:solidFill>
              <a:schemeClr val="tx1"/>
            </a:solidFill>
            <a:prstDash val="solid"/>
            <a:round/>
            <a:headEnd type="none" w="med" len="med"/>
            <a:tailEnd type="triangle"/>
          </a:ln>
          <a:effectLst/>
        </p:spPr>
      </p:cxnSp>
      <p:grpSp>
        <p:nvGrpSpPr>
          <p:cNvPr id="69" name="Group 68">
            <a:extLst>
              <a:ext uri="{FF2B5EF4-FFF2-40B4-BE49-F238E27FC236}">
                <a16:creationId xmlns:a16="http://schemas.microsoft.com/office/drawing/2014/main" id="{04EF189A-3FE8-A742-B988-950665A77FD3}"/>
              </a:ext>
            </a:extLst>
          </p:cNvPr>
          <p:cNvGrpSpPr/>
          <p:nvPr/>
        </p:nvGrpSpPr>
        <p:grpSpPr>
          <a:xfrm>
            <a:off x="7375262" y="4458927"/>
            <a:ext cx="785039" cy="1194997"/>
            <a:chOff x="6161219" y="4504822"/>
            <a:chExt cx="785039" cy="1194997"/>
          </a:xfrm>
        </p:grpSpPr>
        <p:sp>
          <p:nvSpPr>
            <p:cNvPr id="70" name="Rounded Rectangle 69">
              <a:extLst>
                <a:ext uri="{FF2B5EF4-FFF2-40B4-BE49-F238E27FC236}">
                  <a16:creationId xmlns:a16="http://schemas.microsoft.com/office/drawing/2014/main" id="{88A2FA3E-B5A8-4047-AE70-E9DE9C560696}"/>
                </a:ext>
              </a:extLst>
            </p:cNvPr>
            <p:cNvSpPr/>
            <p:nvPr/>
          </p:nvSpPr>
          <p:spPr bwMode="auto">
            <a:xfrm>
              <a:off x="6266376" y="4595517"/>
              <a:ext cx="553449" cy="86309"/>
            </a:xfrm>
            <a:prstGeom prst="roundRect">
              <a:avLst/>
            </a:prstGeom>
            <a:solidFill>
              <a:schemeClr val="accent2">
                <a:lumMod val="75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1" name="Rounded Rectangle 70">
              <a:extLst>
                <a:ext uri="{FF2B5EF4-FFF2-40B4-BE49-F238E27FC236}">
                  <a16:creationId xmlns:a16="http://schemas.microsoft.com/office/drawing/2014/main" id="{B22DA6C1-3000-B44E-9F20-BE63F13D4E76}"/>
                </a:ext>
              </a:extLst>
            </p:cNvPr>
            <p:cNvSpPr/>
            <p:nvPr/>
          </p:nvSpPr>
          <p:spPr bwMode="auto">
            <a:xfrm>
              <a:off x="6266375" y="4759840"/>
              <a:ext cx="553449" cy="86309"/>
            </a:xfrm>
            <a:prstGeom prst="roundRect">
              <a:avLst/>
            </a:prstGeom>
            <a:solidFill>
              <a:schemeClr val="accent3">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2" name="Rounded Rectangle 71">
              <a:extLst>
                <a:ext uri="{FF2B5EF4-FFF2-40B4-BE49-F238E27FC236}">
                  <a16:creationId xmlns:a16="http://schemas.microsoft.com/office/drawing/2014/main" id="{90109B1F-0328-DD41-8A2E-1562536FBF17}"/>
                </a:ext>
              </a:extLst>
            </p:cNvPr>
            <p:cNvSpPr/>
            <p:nvPr/>
          </p:nvSpPr>
          <p:spPr bwMode="auto">
            <a:xfrm>
              <a:off x="6266375" y="4924163"/>
              <a:ext cx="553449" cy="86309"/>
            </a:xfrm>
            <a:prstGeom prst="roundRect">
              <a:avLst/>
            </a:prstGeom>
            <a:solidFill>
              <a:schemeClr val="tx2">
                <a:lumMod val="60000"/>
                <a:lumOff val="4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3" name="Rounded Rectangle 72">
              <a:extLst>
                <a:ext uri="{FF2B5EF4-FFF2-40B4-BE49-F238E27FC236}">
                  <a16:creationId xmlns:a16="http://schemas.microsoft.com/office/drawing/2014/main" id="{7968C66A-2179-6D46-8B35-1E9DAC2A6424}"/>
                </a:ext>
              </a:extLst>
            </p:cNvPr>
            <p:cNvSpPr/>
            <p:nvPr/>
          </p:nvSpPr>
          <p:spPr bwMode="auto">
            <a:xfrm>
              <a:off x="6266374" y="5526748"/>
              <a:ext cx="553449" cy="86309"/>
            </a:xfrm>
            <a:prstGeom prst="roundRect">
              <a:avLst/>
            </a:prstGeom>
            <a:solidFill>
              <a:srgbClr val="00B05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sp>
          <p:nvSpPr>
            <p:cNvPr id="76" name="Rounded Rectangle 75">
              <a:extLst>
                <a:ext uri="{FF2B5EF4-FFF2-40B4-BE49-F238E27FC236}">
                  <a16:creationId xmlns:a16="http://schemas.microsoft.com/office/drawing/2014/main" id="{42D17D75-DA81-2248-95E2-D4F533457F1D}"/>
                </a:ext>
              </a:extLst>
            </p:cNvPr>
            <p:cNvSpPr/>
            <p:nvPr/>
          </p:nvSpPr>
          <p:spPr bwMode="auto">
            <a:xfrm>
              <a:off x="6161219" y="4504822"/>
              <a:ext cx="785039" cy="1194997"/>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id="{BAB20BCB-2C62-E244-A4EE-EAB2D3296EB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120019" y="4713945"/>
            <a:ext cx="870595" cy="652378"/>
          </a:xfrm>
          <a:prstGeom prst="rect">
            <a:avLst/>
          </a:prstGeom>
        </p:spPr>
      </p:pic>
      <p:cxnSp>
        <p:nvCxnSpPr>
          <p:cNvPr id="77" name="Straight Arrow Connector 76">
            <a:extLst>
              <a:ext uri="{FF2B5EF4-FFF2-40B4-BE49-F238E27FC236}">
                <a16:creationId xmlns:a16="http://schemas.microsoft.com/office/drawing/2014/main" id="{4B951522-BB7C-8E48-8F6A-DDFF0A9B836A}"/>
              </a:ext>
            </a:extLst>
          </p:cNvPr>
          <p:cNvCxnSpPr>
            <a:cxnSpLocks/>
            <a:stCxn id="12" idx="1"/>
            <a:endCxn id="106" idx="3"/>
          </p:cNvCxnSpPr>
          <p:nvPr/>
        </p:nvCxnSpPr>
        <p:spPr bwMode="auto">
          <a:xfrm flipH="1">
            <a:off x="5705295" y="5040134"/>
            <a:ext cx="414724" cy="16293"/>
          </a:xfrm>
          <a:prstGeom prst="straightConnector1">
            <a:avLst/>
          </a:prstGeom>
          <a:noFill/>
          <a:ln w="76200" cap="flat" cmpd="sng" algn="ctr">
            <a:solidFill>
              <a:schemeClr val="tx1"/>
            </a:solidFill>
            <a:prstDash val="solid"/>
            <a:round/>
            <a:headEnd type="none" w="med" len="med"/>
            <a:tailEnd type="triangle"/>
          </a:ln>
          <a:effectLst/>
        </p:spPr>
      </p:cxnSp>
      <p:cxnSp>
        <p:nvCxnSpPr>
          <p:cNvPr id="80" name="Straight Arrow Connector 79">
            <a:extLst>
              <a:ext uri="{FF2B5EF4-FFF2-40B4-BE49-F238E27FC236}">
                <a16:creationId xmlns:a16="http://schemas.microsoft.com/office/drawing/2014/main" id="{3396D69F-4ACA-A644-B9CA-7277B3B1CE42}"/>
              </a:ext>
            </a:extLst>
          </p:cNvPr>
          <p:cNvCxnSpPr>
            <a:cxnSpLocks/>
            <a:stCxn id="12" idx="3"/>
            <a:endCxn id="76" idx="1"/>
          </p:cNvCxnSpPr>
          <p:nvPr/>
        </p:nvCxnSpPr>
        <p:spPr bwMode="auto">
          <a:xfrm>
            <a:off x="6990614" y="5040134"/>
            <a:ext cx="384648" cy="16292"/>
          </a:xfrm>
          <a:prstGeom prst="straightConnector1">
            <a:avLst/>
          </a:prstGeom>
          <a:noFill/>
          <a:ln w="76200" cap="flat" cmpd="sng" algn="ctr">
            <a:solidFill>
              <a:schemeClr val="tx1"/>
            </a:solidFill>
            <a:prstDash val="solid"/>
            <a:round/>
            <a:headEnd type="none" w="med" len="med"/>
            <a:tailEnd type="triangle"/>
          </a:ln>
          <a:effectLst/>
        </p:spPr>
      </p:cxnSp>
      <p:grpSp>
        <p:nvGrpSpPr>
          <p:cNvPr id="85" name="Group 84">
            <a:extLst>
              <a:ext uri="{FF2B5EF4-FFF2-40B4-BE49-F238E27FC236}">
                <a16:creationId xmlns:a16="http://schemas.microsoft.com/office/drawing/2014/main" id="{194B0D19-9896-064D-9D0A-2D5537231949}"/>
              </a:ext>
            </a:extLst>
          </p:cNvPr>
          <p:cNvGrpSpPr/>
          <p:nvPr/>
        </p:nvGrpSpPr>
        <p:grpSpPr>
          <a:xfrm>
            <a:off x="4920255" y="5843140"/>
            <a:ext cx="785039" cy="390470"/>
            <a:chOff x="1344529" y="1080574"/>
            <a:chExt cx="1526776" cy="759403"/>
          </a:xfrm>
        </p:grpSpPr>
        <p:pic>
          <p:nvPicPr>
            <p:cNvPr id="86" name="Picture 2" descr="Image result for typescript logo">
              <a:extLst>
                <a:ext uri="{FF2B5EF4-FFF2-40B4-BE49-F238E27FC236}">
                  <a16:creationId xmlns:a16="http://schemas.microsoft.com/office/drawing/2014/main" id="{37B0D45A-B1E4-AA42-9C01-7684D4792729}"/>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6884933C-E74E-A647-8DC5-30C424FAFCD2}"/>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grpSp>
        <p:nvGrpSpPr>
          <p:cNvPr id="88" name="Group 87">
            <a:extLst>
              <a:ext uri="{FF2B5EF4-FFF2-40B4-BE49-F238E27FC236}">
                <a16:creationId xmlns:a16="http://schemas.microsoft.com/office/drawing/2014/main" id="{975787B9-AC1A-7844-A487-97E4DFCEF035}"/>
              </a:ext>
            </a:extLst>
          </p:cNvPr>
          <p:cNvGrpSpPr/>
          <p:nvPr/>
        </p:nvGrpSpPr>
        <p:grpSpPr>
          <a:xfrm>
            <a:off x="7407444" y="5869779"/>
            <a:ext cx="785039" cy="390470"/>
            <a:chOff x="1344529" y="1080574"/>
            <a:chExt cx="1526776" cy="759403"/>
          </a:xfrm>
        </p:grpSpPr>
        <p:pic>
          <p:nvPicPr>
            <p:cNvPr id="89" name="Picture 2" descr="Image result for typescript logo">
              <a:extLst>
                <a:ext uri="{FF2B5EF4-FFF2-40B4-BE49-F238E27FC236}">
                  <a16:creationId xmlns:a16="http://schemas.microsoft.com/office/drawing/2014/main" id="{2B9393E0-BE0C-A847-9179-A02F64D344FB}"/>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111903" y="1080575"/>
              <a:ext cx="759402" cy="759402"/>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a:extLst>
                <a:ext uri="{FF2B5EF4-FFF2-40B4-BE49-F238E27FC236}">
                  <a16:creationId xmlns:a16="http://schemas.microsoft.com/office/drawing/2014/main" id="{69C94832-FC58-8140-906A-D7BD8C875645}"/>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344529" y="1080574"/>
              <a:ext cx="759403" cy="759403"/>
            </a:xfrm>
            <a:prstGeom prst="rect">
              <a:avLst/>
            </a:prstGeom>
          </p:spPr>
        </p:pic>
      </p:grpSp>
      <p:sp>
        <p:nvSpPr>
          <p:cNvPr id="24" name="TextBox 23">
            <a:extLst>
              <a:ext uri="{FF2B5EF4-FFF2-40B4-BE49-F238E27FC236}">
                <a16:creationId xmlns:a16="http://schemas.microsoft.com/office/drawing/2014/main" id="{42E3E3B3-82E9-6348-8271-A05E8D46B44A}"/>
              </a:ext>
            </a:extLst>
          </p:cNvPr>
          <p:cNvSpPr txBox="1"/>
          <p:nvPr/>
        </p:nvSpPr>
        <p:spPr>
          <a:xfrm>
            <a:off x="7458649" y="2028147"/>
            <a:ext cx="473206" cy="319446"/>
          </a:xfrm>
          <a:prstGeom prst="rect">
            <a:avLst/>
          </a:prstGeom>
          <a:noFill/>
        </p:spPr>
        <p:txBody>
          <a:bodyPr wrap="none" rtlCol="0">
            <a:spAutoFit/>
          </a:bodyPr>
          <a:lstStyle/>
          <a:p>
            <a:r>
              <a:rPr lang="en-US" sz="1800" b="1" dirty="0">
                <a:latin typeface="Calibri" panose="020F0502020204030204" pitchFamily="34" charset="0"/>
              </a:rPr>
              <a:t>. . .</a:t>
            </a:r>
          </a:p>
        </p:txBody>
      </p:sp>
    </p:spTree>
    <p:extLst>
      <p:ext uri="{BB962C8B-B14F-4D97-AF65-F5344CB8AC3E}">
        <p14:creationId xmlns:p14="http://schemas.microsoft.com/office/powerpoint/2010/main" val="1711801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9" grpId="0"/>
      <p:bldP spid="92" grpId="0"/>
      <p:bldP spid="100" grpId="0"/>
      <p:bldP spid="6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B833A-9200-7446-AA4A-21A90CB0681E}"/>
              </a:ext>
            </a:extLst>
          </p:cNvPr>
          <p:cNvSpPr>
            <a:spLocks noGrp="1"/>
          </p:cNvSpPr>
          <p:nvPr>
            <p:ph type="title"/>
          </p:nvPr>
        </p:nvSpPr>
        <p:spPr>
          <a:xfrm>
            <a:off x="277148" y="118428"/>
            <a:ext cx="8429530" cy="638175"/>
          </a:xfrm>
        </p:spPr>
        <p:txBody>
          <a:bodyPr/>
          <a:lstStyle/>
          <a:p>
            <a:r>
              <a:rPr lang="en-US" dirty="0"/>
              <a:t>What do our regex corpuses look like?</a:t>
            </a:r>
          </a:p>
        </p:txBody>
      </p:sp>
      <p:graphicFrame>
        <p:nvGraphicFramePr>
          <p:cNvPr id="5" name="Table 4">
            <a:extLst>
              <a:ext uri="{FF2B5EF4-FFF2-40B4-BE49-F238E27FC236}">
                <a16:creationId xmlns:a16="http://schemas.microsoft.com/office/drawing/2014/main" id="{2E592487-B8F7-F842-AA52-0307E81620D5}"/>
              </a:ext>
            </a:extLst>
          </p:cNvPr>
          <p:cNvGraphicFramePr>
            <a:graphicFrameLocks noGrp="1"/>
          </p:cNvGraphicFramePr>
          <p:nvPr>
            <p:extLst>
              <p:ext uri="{D42A27DB-BD31-4B8C-83A1-F6EECF244321}">
                <p14:modId xmlns:p14="http://schemas.microsoft.com/office/powerpoint/2010/main" val="1948761482"/>
              </p:ext>
            </p:extLst>
          </p:nvPr>
        </p:nvGraphicFramePr>
        <p:xfrm>
          <a:off x="366609" y="990855"/>
          <a:ext cx="8382762" cy="3523060"/>
        </p:xfrm>
        <a:graphic>
          <a:graphicData uri="http://schemas.openxmlformats.org/drawingml/2006/table">
            <a:tbl>
              <a:tblPr firstRow="1" bandRow="1">
                <a:tableStyleId>{F5AB1C69-6EDB-4FF4-983F-18BD219EF322}</a:tableStyleId>
              </a:tblPr>
              <a:tblGrid>
                <a:gridCol w="1535430">
                  <a:extLst>
                    <a:ext uri="{9D8B030D-6E8A-4147-A177-3AD203B41FA5}">
                      <a16:colId xmlns:a16="http://schemas.microsoft.com/office/drawing/2014/main" val="483444984"/>
                    </a:ext>
                  </a:extLst>
                </a:gridCol>
                <a:gridCol w="3421189">
                  <a:extLst>
                    <a:ext uri="{9D8B030D-6E8A-4147-A177-3AD203B41FA5}">
                      <a16:colId xmlns:a16="http://schemas.microsoft.com/office/drawing/2014/main" val="3309971032"/>
                    </a:ext>
                  </a:extLst>
                </a:gridCol>
                <a:gridCol w="3426143">
                  <a:extLst>
                    <a:ext uri="{9D8B030D-6E8A-4147-A177-3AD203B41FA5}">
                      <a16:colId xmlns:a16="http://schemas.microsoft.com/office/drawing/2014/main" val="3280576881"/>
                    </a:ext>
                  </a:extLst>
                </a:gridCol>
              </a:tblGrid>
              <a:tr h="704612">
                <a:tc>
                  <a:txBody>
                    <a:bodyPr/>
                    <a:lstStyle/>
                    <a:p>
                      <a:pPr algn="ctr"/>
                      <a:r>
                        <a:rPr lang="en-US" sz="2800" dirty="0"/>
                        <a:t>Corpus   </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Languages, # projects</a:t>
                      </a:r>
                    </a:p>
                  </a:txBody>
                  <a:tcPr anchor="ctr"/>
                </a:tc>
                <a:tc>
                  <a:txBody>
                    <a:bodyPr/>
                    <a:lstStyle/>
                    <a:p>
                      <a:pPr algn="ctr"/>
                      <a:r>
                        <a:rPr lang="en-US" sz="2800" dirty="0"/>
                        <a:t>Extraction method</a:t>
                      </a:r>
                    </a:p>
                  </a:txBody>
                  <a:tcPr anchor="ctr"/>
                </a:tc>
                <a:extLst>
                  <a:ext uri="{0D108BD9-81ED-4DB2-BD59-A6C34878D82A}">
                    <a16:rowId xmlns:a16="http://schemas.microsoft.com/office/drawing/2014/main" val="2394827002"/>
                  </a:ext>
                </a:extLst>
              </a:tr>
              <a:tr h="704612">
                <a:tc>
                  <a:txBody>
                    <a:bodyPr/>
                    <a:lstStyle/>
                    <a:p>
                      <a:pPr algn="ctr"/>
                      <a:r>
                        <a:rPr lang="en-US" sz="2800" i="1" dirty="0"/>
                        <a:t>ISSTA’16</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        4K</a:t>
                      </a:r>
                    </a:p>
                  </a:txBody>
                  <a:tcPr anchor="ctr"/>
                </a:tc>
                <a:tc>
                  <a:txBody>
                    <a:bodyPr/>
                    <a:lstStyle/>
                    <a:p>
                      <a:pPr algn="ctr"/>
                      <a:r>
                        <a:rPr lang="en-US" sz="2800" dirty="0"/>
                        <a:t>Static analysis</a:t>
                      </a:r>
                    </a:p>
                  </a:txBody>
                  <a:tcPr anchor="ctr"/>
                </a:tc>
                <a:extLst>
                  <a:ext uri="{0D108BD9-81ED-4DB2-BD59-A6C34878D82A}">
                    <a16:rowId xmlns:a16="http://schemas.microsoft.com/office/drawing/2014/main" val="1855671013"/>
                  </a:ext>
                </a:extLst>
              </a:tr>
              <a:tr h="704612">
                <a:tc>
                  <a:txBody>
                    <a:bodyPr/>
                    <a:lstStyle/>
                    <a:p>
                      <a:pPr algn="ctr"/>
                      <a:r>
                        <a:rPr lang="en-US" sz="2800" i="1" dirty="0"/>
                        <a:t>FSE’18 a</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              ~400K</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Static analysis</a:t>
                      </a:r>
                    </a:p>
                  </a:txBody>
                  <a:tcPr anchor="ctr"/>
                </a:tc>
                <a:extLst>
                  <a:ext uri="{0D108BD9-81ED-4DB2-BD59-A6C34878D82A}">
                    <a16:rowId xmlns:a16="http://schemas.microsoft.com/office/drawing/2014/main" val="238534264"/>
                  </a:ext>
                </a:extLst>
              </a:tr>
              <a:tr h="704612">
                <a:tc>
                  <a:txBody>
                    <a:bodyPr/>
                    <a:lstStyle/>
                    <a:p>
                      <a:pPr algn="ctr"/>
                      <a:r>
                        <a:rPr lang="en-US" sz="2800" i="1" dirty="0"/>
                        <a:t>FSE’18 b</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    1K</a:t>
                      </a:r>
                    </a:p>
                  </a:txBody>
                  <a:tcPr anchor="ctr"/>
                </a:tc>
                <a:tc>
                  <a:txBody>
                    <a:bodyPr/>
                    <a:lstStyle/>
                    <a:p>
                      <a:pPr algn="ctr"/>
                      <a:r>
                        <a:rPr lang="en-US" sz="2800" dirty="0"/>
                        <a:t>Prog. instrumentation</a:t>
                      </a:r>
                    </a:p>
                  </a:txBody>
                  <a:tcPr anchor="ctr"/>
                </a:tc>
                <a:extLst>
                  <a:ext uri="{0D108BD9-81ED-4DB2-BD59-A6C34878D82A}">
                    <a16:rowId xmlns:a16="http://schemas.microsoft.com/office/drawing/2014/main" val="2394919970"/>
                  </a:ext>
                </a:extLst>
              </a:tr>
              <a:tr h="704612">
                <a:tc>
                  <a:txBody>
                    <a:bodyPr/>
                    <a:lstStyle/>
                    <a:p>
                      <a:pPr algn="ctr"/>
                      <a:r>
                        <a:rPr lang="en-US" sz="2800" i="1" dirty="0"/>
                        <a:t>FSE’19</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2800" dirty="0"/>
                        <a:t>8 languages, ~200K</a:t>
                      </a:r>
                    </a:p>
                  </a:txBody>
                  <a:tcPr anchor="ctr"/>
                </a:tc>
                <a:tc>
                  <a:txBody>
                    <a:bodyPr/>
                    <a:lstStyle/>
                    <a:p>
                      <a:pPr algn="ctr"/>
                      <a:r>
                        <a:rPr lang="en-US" sz="2800" dirty="0"/>
                        <a:t>Static analysis</a:t>
                      </a:r>
                    </a:p>
                  </a:txBody>
                  <a:tcPr anchor="ctr"/>
                </a:tc>
                <a:extLst>
                  <a:ext uri="{0D108BD9-81ED-4DB2-BD59-A6C34878D82A}">
                    <a16:rowId xmlns:a16="http://schemas.microsoft.com/office/drawing/2014/main" val="2581382708"/>
                  </a:ext>
                </a:extLst>
              </a:tr>
            </a:tbl>
          </a:graphicData>
        </a:graphic>
      </p:graphicFrame>
      <p:grpSp>
        <p:nvGrpSpPr>
          <p:cNvPr id="38" name="H-EM">
            <a:extLst>
              <a:ext uri="{FF2B5EF4-FFF2-40B4-BE49-F238E27FC236}">
                <a16:creationId xmlns:a16="http://schemas.microsoft.com/office/drawing/2014/main" id="{1917102B-099F-CF4B-9E4E-1F9B32512D4B}"/>
              </a:ext>
            </a:extLst>
          </p:cNvPr>
          <p:cNvGrpSpPr/>
          <p:nvPr/>
        </p:nvGrpSpPr>
        <p:grpSpPr>
          <a:xfrm>
            <a:off x="1721823" y="1719946"/>
            <a:ext cx="6982755" cy="4761028"/>
            <a:chOff x="-1993129" y="1918986"/>
            <a:chExt cx="6982755" cy="4761028"/>
          </a:xfrm>
        </p:grpSpPr>
        <p:grpSp>
          <p:nvGrpSpPr>
            <p:cNvPr id="16" name="H-EM">
              <a:extLst>
                <a:ext uri="{FF2B5EF4-FFF2-40B4-BE49-F238E27FC236}">
                  <a16:creationId xmlns:a16="http://schemas.microsoft.com/office/drawing/2014/main" id="{428975CE-456D-1548-A1B3-9FFFCAAE927E}"/>
                </a:ext>
              </a:extLst>
            </p:cNvPr>
            <p:cNvGrpSpPr/>
            <p:nvPr/>
          </p:nvGrpSpPr>
          <p:grpSpPr>
            <a:xfrm>
              <a:off x="-1043408" y="1918986"/>
              <a:ext cx="6033034" cy="4673588"/>
              <a:chOff x="-1043408" y="1918986"/>
              <a:chExt cx="6033034" cy="4673588"/>
            </a:xfrm>
          </p:grpSpPr>
          <p:sp>
            <p:nvSpPr>
              <p:cNvPr id="6" name="Rectangle 5">
                <a:extLst>
                  <a:ext uri="{FF2B5EF4-FFF2-40B4-BE49-F238E27FC236}">
                    <a16:creationId xmlns:a16="http://schemas.microsoft.com/office/drawing/2014/main" id="{9D3C795D-A081-664E-9D47-9C38A7FC28D5}"/>
                  </a:ext>
                </a:extLst>
              </p:cNvPr>
              <p:cNvSpPr/>
              <p:nvPr/>
            </p:nvSpPr>
            <p:spPr bwMode="auto">
              <a:xfrm>
                <a:off x="1666993" y="1918986"/>
                <a:ext cx="3322633" cy="2665788"/>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cxnSp>
            <p:nvCxnSpPr>
              <p:cNvPr id="8" name="Straight Arrow Connector 7">
                <a:extLst>
                  <a:ext uri="{FF2B5EF4-FFF2-40B4-BE49-F238E27FC236}">
                    <a16:creationId xmlns:a16="http://schemas.microsoft.com/office/drawing/2014/main" id="{AA83E993-8269-9141-89B7-8BB6DB282A60}"/>
                  </a:ext>
                </a:extLst>
              </p:cNvPr>
              <p:cNvCxnSpPr>
                <a:cxnSpLocks/>
                <a:stCxn id="10" idx="0"/>
                <a:endCxn id="6" idx="2"/>
              </p:cNvCxnSpPr>
              <p:nvPr/>
            </p:nvCxnSpPr>
            <p:spPr bwMode="auto">
              <a:xfrm flipV="1">
                <a:off x="1901469" y="4584774"/>
                <a:ext cx="1426841" cy="1562165"/>
              </a:xfrm>
              <a:prstGeom prst="straightConnector1">
                <a:avLst/>
              </a:prstGeom>
              <a:noFill/>
              <a:ln w="57150" cap="flat" cmpd="sng" algn="ctr">
                <a:solidFill>
                  <a:schemeClr val="accent3"/>
                </a:solidFill>
                <a:prstDash val="solid"/>
                <a:round/>
                <a:headEnd type="none" w="med" len="med"/>
                <a:tailEnd type="triangle"/>
              </a:ln>
              <a:effectLst/>
            </p:spPr>
          </p:cxnSp>
          <p:sp>
            <p:nvSpPr>
              <p:cNvPr id="10" name="TextBox 9">
                <a:extLst>
                  <a:ext uri="{FF2B5EF4-FFF2-40B4-BE49-F238E27FC236}">
                    <a16:creationId xmlns:a16="http://schemas.microsoft.com/office/drawing/2014/main" id="{7F444345-AA95-1043-AB7F-14F01BD2444A}"/>
                  </a:ext>
                </a:extLst>
              </p:cNvPr>
              <p:cNvSpPr txBox="1"/>
              <p:nvPr/>
            </p:nvSpPr>
            <p:spPr>
              <a:xfrm>
                <a:off x="-1043408" y="6146939"/>
                <a:ext cx="5889754" cy="445635"/>
              </a:xfrm>
              <a:prstGeom prst="rect">
                <a:avLst/>
              </a:prstGeom>
              <a:noFill/>
            </p:spPr>
            <p:txBody>
              <a:bodyPr wrap="none" rtlCol="0">
                <a:spAutoFit/>
              </a:bodyPr>
              <a:lstStyle/>
              <a:p>
                <a:r>
                  <a:rPr lang="en-US" sz="2800" dirty="0">
                    <a:latin typeface="Calibri" panose="020F0502020204030204" pitchFamily="34" charset="0"/>
                  </a:rPr>
                  <a:t>Does </a:t>
                </a:r>
                <a:r>
                  <a:rPr lang="en-US" sz="2800" b="1" dirty="0">
                    <a:latin typeface="Calibri" panose="020F0502020204030204" pitchFamily="34" charset="0"/>
                  </a:rPr>
                  <a:t>extraction method </a:t>
                </a:r>
                <a:r>
                  <a:rPr lang="en-US" sz="2800" dirty="0">
                    <a:latin typeface="Calibri" panose="020F0502020204030204" pitchFamily="34" charset="0"/>
                  </a:rPr>
                  <a:t>affect results?</a:t>
                </a:r>
              </a:p>
            </p:txBody>
          </p:sp>
        </p:grpSp>
        <p:pic>
          <p:nvPicPr>
            <p:cNvPr id="36" name="Picture 35">
              <a:extLst>
                <a:ext uri="{FF2B5EF4-FFF2-40B4-BE49-F238E27FC236}">
                  <a16:creationId xmlns:a16="http://schemas.microsoft.com/office/drawing/2014/main" id="{2514B21A-5045-9E46-9183-7648962899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129" y="5968343"/>
              <a:ext cx="949721" cy="711671"/>
            </a:xfrm>
            <a:prstGeom prst="rect">
              <a:avLst/>
            </a:prstGeom>
          </p:spPr>
        </p:pic>
      </p:grpSp>
      <p:grpSp>
        <p:nvGrpSpPr>
          <p:cNvPr id="40" name="H-PL">
            <a:extLst>
              <a:ext uri="{FF2B5EF4-FFF2-40B4-BE49-F238E27FC236}">
                <a16:creationId xmlns:a16="http://schemas.microsoft.com/office/drawing/2014/main" id="{95728783-21E3-3F40-BAD1-7693824D8C1B}"/>
              </a:ext>
            </a:extLst>
          </p:cNvPr>
          <p:cNvGrpSpPr/>
          <p:nvPr/>
        </p:nvGrpSpPr>
        <p:grpSpPr>
          <a:xfrm>
            <a:off x="62432" y="1719946"/>
            <a:ext cx="6561283" cy="3956596"/>
            <a:chOff x="3552620" y="2175906"/>
            <a:chExt cx="6561283" cy="3956596"/>
          </a:xfrm>
        </p:grpSpPr>
        <p:grpSp>
          <p:nvGrpSpPr>
            <p:cNvPr id="21" name="H-EM">
              <a:extLst>
                <a:ext uri="{FF2B5EF4-FFF2-40B4-BE49-F238E27FC236}">
                  <a16:creationId xmlns:a16="http://schemas.microsoft.com/office/drawing/2014/main" id="{41F3A82F-BD3F-E741-848C-99F44D2EBF5E}"/>
                </a:ext>
              </a:extLst>
            </p:cNvPr>
            <p:cNvGrpSpPr/>
            <p:nvPr/>
          </p:nvGrpSpPr>
          <p:grpSpPr>
            <a:xfrm>
              <a:off x="3552620" y="2175906"/>
              <a:ext cx="6561283" cy="3956596"/>
              <a:chOff x="161839" y="2902090"/>
              <a:chExt cx="6561283" cy="3956596"/>
            </a:xfrm>
          </p:grpSpPr>
          <p:sp>
            <p:nvSpPr>
              <p:cNvPr id="22" name="Rectangle 21">
                <a:extLst>
                  <a:ext uri="{FF2B5EF4-FFF2-40B4-BE49-F238E27FC236}">
                    <a16:creationId xmlns:a16="http://schemas.microsoft.com/office/drawing/2014/main" id="{AF70C227-D77D-0940-A9EC-D3197E166873}"/>
                  </a:ext>
                </a:extLst>
              </p:cNvPr>
              <p:cNvSpPr/>
              <p:nvPr/>
            </p:nvSpPr>
            <p:spPr bwMode="auto">
              <a:xfrm>
                <a:off x="2048870" y="2902090"/>
                <a:ext cx="3322633" cy="2665788"/>
              </a:xfrm>
              <a:prstGeom prst="rect">
                <a:avLst/>
              </a:prstGeom>
              <a:noFill/>
              <a:ln w="762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cxnSp>
            <p:nvCxnSpPr>
              <p:cNvPr id="23" name="Straight Arrow Connector 22">
                <a:extLst>
                  <a:ext uri="{FF2B5EF4-FFF2-40B4-BE49-F238E27FC236}">
                    <a16:creationId xmlns:a16="http://schemas.microsoft.com/office/drawing/2014/main" id="{00C35CBB-CDA5-7243-B9B6-D11FA5EECAC9}"/>
                  </a:ext>
                </a:extLst>
              </p:cNvPr>
              <p:cNvCxnSpPr>
                <a:cxnSpLocks/>
                <a:stCxn id="24" idx="0"/>
                <a:endCxn id="22" idx="2"/>
              </p:cNvCxnSpPr>
              <p:nvPr/>
            </p:nvCxnSpPr>
            <p:spPr bwMode="auto">
              <a:xfrm flipV="1">
                <a:off x="3442481" y="5567878"/>
                <a:ext cx="267706" cy="845173"/>
              </a:xfrm>
              <a:prstGeom prst="straightConnector1">
                <a:avLst/>
              </a:prstGeom>
              <a:noFill/>
              <a:ln w="57150" cap="flat" cmpd="sng" algn="ctr">
                <a:solidFill>
                  <a:schemeClr val="accent3"/>
                </a:solidFill>
                <a:prstDash val="solid"/>
                <a:round/>
                <a:headEnd type="none" w="med" len="med"/>
                <a:tailEnd type="triangle"/>
              </a:ln>
              <a:effectLst/>
            </p:spPr>
          </p:cxnSp>
          <p:sp>
            <p:nvSpPr>
              <p:cNvPr id="24" name="TextBox 23">
                <a:extLst>
                  <a:ext uri="{FF2B5EF4-FFF2-40B4-BE49-F238E27FC236}">
                    <a16:creationId xmlns:a16="http://schemas.microsoft.com/office/drawing/2014/main" id="{261A4391-0E1A-284F-8AF8-B3036A3006D8}"/>
                  </a:ext>
                </a:extLst>
              </p:cNvPr>
              <p:cNvSpPr txBox="1"/>
              <p:nvPr/>
            </p:nvSpPr>
            <p:spPr>
              <a:xfrm>
                <a:off x="161839" y="6413051"/>
                <a:ext cx="6561283" cy="445635"/>
              </a:xfrm>
              <a:prstGeom prst="rect">
                <a:avLst/>
              </a:prstGeom>
              <a:noFill/>
            </p:spPr>
            <p:txBody>
              <a:bodyPr wrap="none" rtlCol="0">
                <a:spAutoFit/>
              </a:bodyPr>
              <a:lstStyle/>
              <a:p>
                <a:r>
                  <a:rPr lang="en-US" sz="2800" dirty="0">
                    <a:latin typeface="Calibri" panose="020F0502020204030204" pitchFamily="34" charset="0"/>
                  </a:rPr>
                  <a:t>Does </a:t>
                </a:r>
                <a:r>
                  <a:rPr lang="en-US" sz="2800" b="1" dirty="0">
                    <a:latin typeface="Calibri" panose="020F0502020204030204" pitchFamily="34" charset="0"/>
                  </a:rPr>
                  <a:t>programming language </a:t>
                </a:r>
                <a:r>
                  <a:rPr lang="en-US" sz="2800" dirty="0">
                    <a:latin typeface="Calibri" panose="020F0502020204030204" pitchFamily="34" charset="0"/>
                  </a:rPr>
                  <a:t>affect results?</a:t>
                </a:r>
              </a:p>
            </p:txBody>
          </p:sp>
        </p:grpSp>
        <p:pic>
          <p:nvPicPr>
            <p:cNvPr id="39" name="Picture 38">
              <a:extLst>
                <a:ext uri="{FF2B5EF4-FFF2-40B4-BE49-F238E27FC236}">
                  <a16:creationId xmlns:a16="http://schemas.microsoft.com/office/drawing/2014/main" id="{16764E4D-3C6B-5A45-93FA-D75F31329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455" y="4991175"/>
              <a:ext cx="949721" cy="711671"/>
            </a:xfrm>
            <a:prstGeom prst="rect">
              <a:avLst/>
            </a:prstGeom>
          </p:spPr>
        </p:pic>
      </p:grpSp>
      <p:pic>
        <p:nvPicPr>
          <p:cNvPr id="28" name="Picture 27">
            <a:extLst>
              <a:ext uri="{FF2B5EF4-FFF2-40B4-BE49-F238E27FC236}">
                <a16:creationId xmlns:a16="http://schemas.microsoft.com/office/drawing/2014/main" id="{4795B6F7-FC51-844E-BE09-591FC590377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75350" y="1719946"/>
            <a:ext cx="689367" cy="692457"/>
          </a:xfrm>
          <a:prstGeom prst="rect">
            <a:avLst/>
          </a:prstGeom>
        </p:spPr>
      </p:pic>
      <p:pic>
        <p:nvPicPr>
          <p:cNvPr id="29" name="Picture 28">
            <a:extLst>
              <a:ext uri="{FF2B5EF4-FFF2-40B4-BE49-F238E27FC236}">
                <a16:creationId xmlns:a16="http://schemas.microsoft.com/office/drawing/2014/main" id="{46302EF0-0BDD-E941-A1B4-23699A284B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0958" y="2485146"/>
            <a:ext cx="530644" cy="530644"/>
          </a:xfrm>
          <a:prstGeom prst="rect">
            <a:avLst/>
          </a:prstGeom>
        </p:spPr>
      </p:pic>
      <p:pic>
        <p:nvPicPr>
          <p:cNvPr id="30" name="Picture 29">
            <a:extLst>
              <a:ext uri="{FF2B5EF4-FFF2-40B4-BE49-F238E27FC236}">
                <a16:creationId xmlns:a16="http://schemas.microsoft.com/office/drawing/2014/main" id="{C71BE3E7-28B7-7649-BD0A-54C38B2802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03264" y="2399458"/>
            <a:ext cx="689367" cy="692457"/>
          </a:xfrm>
          <a:prstGeom prst="rect">
            <a:avLst/>
          </a:prstGeom>
        </p:spPr>
      </p:pic>
      <p:pic>
        <p:nvPicPr>
          <p:cNvPr id="20" name="Picture 19">
            <a:extLst>
              <a:ext uri="{FF2B5EF4-FFF2-40B4-BE49-F238E27FC236}">
                <a16:creationId xmlns:a16="http://schemas.microsoft.com/office/drawing/2014/main" id="{504929BE-914C-E944-A802-49AC839A7E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65038" y="3123008"/>
            <a:ext cx="381242" cy="683774"/>
          </a:xfrm>
          <a:prstGeom prst="rect">
            <a:avLst/>
          </a:prstGeom>
        </p:spPr>
      </p:pic>
    </p:spTree>
    <p:extLst>
      <p:ext uri="{BB962C8B-B14F-4D97-AF65-F5344CB8AC3E}">
        <p14:creationId xmlns:p14="http://schemas.microsoft.com/office/powerpoint/2010/main" val="496507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40"/>
                                        </p:tgtEl>
                                        <p:attrNameLst>
                                          <p:attrName>style.opacity</p:attrName>
                                        </p:attrNameLst>
                                      </p:cBhvr>
                                      <p:to>
                                        <p:strVal val="0.5"/>
                                      </p:to>
                                    </p:set>
                                    <p:animEffect filter="image" prLst="opacity: 0.5">
                                      <p:cBhvr rctx="IE">
                                        <p:cTn id="11" dur="indefinite"/>
                                        <p:tgtEl>
                                          <p:spTgt spid="40"/>
                                        </p:tgtEl>
                                      </p:cBhvr>
                                    </p:animEffect>
                                  </p:childTnLst>
                                </p:cTn>
                              </p:par>
                              <p:par>
                                <p:cTn id="12" presetID="1"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p:txBody>
          <a:bodyPr/>
          <a:lstStyle/>
          <a:p>
            <a:r>
              <a:rPr lang="en-US" dirty="0"/>
              <a:t>Regex metrics</a:t>
            </a:r>
          </a:p>
        </p:txBody>
      </p:sp>
      <p:sp>
        <p:nvSpPr>
          <p:cNvPr id="3" name="Content Placeholder 2">
            <a:extLst>
              <a:ext uri="{FF2B5EF4-FFF2-40B4-BE49-F238E27FC236}">
                <a16:creationId xmlns:a16="http://schemas.microsoft.com/office/drawing/2014/main" id="{7804D6C9-569B-E240-8643-0BD578B7FDE8}"/>
              </a:ext>
            </a:extLst>
          </p:cNvPr>
          <p:cNvSpPr>
            <a:spLocks noGrp="1"/>
          </p:cNvSpPr>
          <p:nvPr>
            <p:ph idx="1"/>
          </p:nvPr>
        </p:nvSpPr>
        <p:spPr/>
        <p:txBody>
          <a:bodyPr/>
          <a:lstStyle/>
          <a:p>
            <a:r>
              <a:rPr lang="en-US" b="1" dirty="0"/>
              <a:t>Representation</a:t>
            </a:r>
          </a:p>
          <a:p>
            <a:pPr lvl="1"/>
            <a:r>
              <a:rPr lang="en-US" dirty="0"/>
              <a:t>String length</a:t>
            </a:r>
          </a:p>
          <a:p>
            <a:pPr lvl="1"/>
            <a:r>
              <a:rPr lang="en-US" dirty="0"/>
              <a:t>Features used</a:t>
            </a:r>
          </a:p>
          <a:p>
            <a:pPr lvl="1"/>
            <a:r>
              <a:rPr lang="en-US" dirty="0"/>
              <a:t>NFA size</a:t>
            </a:r>
          </a:p>
          <a:p>
            <a:endParaRPr lang="en-US" b="1" dirty="0"/>
          </a:p>
          <a:p>
            <a:r>
              <a:rPr lang="en-US" b="1" dirty="0"/>
              <a:t>Language diversity </a:t>
            </a:r>
            <a:r>
              <a:rPr lang="en-US" dirty="0"/>
              <a:t>– matching strings</a:t>
            </a:r>
          </a:p>
          <a:p>
            <a:endParaRPr lang="en-US" b="1" dirty="0"/>
          </a:p>
          <a:p>
            <a:r>
              <a:rPr lang="en-US" b="1" dirty="0"/>
              <a:t>Complexity</a:t>
            </a:r>
          </a:p>
          <a:p>
            <a:pPr lvl="1"/>
            <a:r>
              <a:rPr lang="en-US" dirty="0"/>
              <a:t>DFA size</a:t>
            </a:r>
          </a:p>
          <a:p>
            <a:pPr lvl="1"/>
            <a:r>
              <a:rPr lang="en-US" dirty="0"/>
              <a:t>Super-linear behavior (“</a:t>
            </a:r>
            <a:r>
              <a:rPr lang="en-US" dirty="0" err="1"/>
              <a:t>ReDoS</a:t>
            </a:r>
            <a:r>
              <a:rPr lang="en-US" dirty="0"/>
              <a:t> regexes”)</a:t>
            </a:r>
          </a:p>
          <a:p>
            <a:pPr lvl="1"/>
            <a:r>
              <a:rPr lang="en-US" dirty="0"/>
              <a:t>Use of advanced features</a:t>
            </a:r>
          </a:p>
        </p:txBody>
      </p:sp>
      <p:pic>
        <p:nvPicPr>
          <p:cNvPr id="4" name="Picture 3">
            <a:extLst>
              <a:ext uri="{FF2B5EF4-FFF2-40B4-BE49-F238E27FC236}">
                <a16:creationId xmlns:a16="http://schemas.microsoft.com/office/drawing/2014/main" id="{440CFD1C-87F8-644B-A1E2-7E6B2DD1C6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5633" y="171608"/>
            <a:ext cx="2826891" cy="531813"/>
          </a:xfrm>
          <a:prstGeom prst="rect">
            <a:avLst/>
          </a:prstGeom>
        </p:spPr>
      </p:pic>
    </p:spTree>
    <p:extLst>
      <p:ext uri="{BB962C8B-B14F-4D97-AF65-F5344CB8AC3E}">
        <p14:creationId xmlns:p14="http://schemas.microsoft.com/office/powerpoint/2010/main" val="28543788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8" y="118428"/>
            <a:ext cx="8429530" cy="638175"/>
          </a:xfrm>
        </p:spPr>
        <p:txBody>
          <a:bodyPr/>
          <a:lstStyle/>
          <a:p>
            <a:r>
              <a:rPr lang="en-US" dirty="0"/>
              <a:t>Potential bias #1: Programming language</a:t>
            </a:r>
          </a:p>
        </p:txBody>
      </p:sp>
      <p:sp>
        <p:nvSpPr>
          <p:cNvPr id="5" name="Oval 4">
            <a:extLst>
              <a:ext uri="{FF2B5EF4-FFF2-40B4-BE49-F238E27FC236}">
                <a16:creationId xmlns:a16="http://schemas.microsoft.com/office/drawing/2014/main" id="{60F06D5A-A35B-7C4A-B31B-B567D571F1A4}"/>
              </a:ext>
            </a:extLst>
          </p:cNvPr>
          <p:cNvSpPr/>
          <p:nvPr/>
        </p:nvSpPr>
        <p:spPr bwMode="auto">
          <a:xfrm>
            <a:off x="1596325" y="821636"/>
            <a:ext cx="6540285" cy="4091327"/>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3AA36822-4BB8-0047-ABEE-405470E60AC4}"/>
              </a:ext>
            </a:extLst>
          </p:cNvPr>
          <p:cNvSpPr txBox="1"/>
          <p:nvPr/>
        </p:nvSpPr>
        <p:spPr>
          <a:xfrm>
            <a:off x="3118613" y="1258644"/>
            <a:ext cx="3677673" cy="1212640"/>
          </a:xfrm>
          <a:prstGeom prst="rect">
            <a:avLst/>
          </a:prstGeom>
          <a:noFill/>
        </p:spPr>
        <p:txBody>
          <a:bodyPr wrap="none" rtlCol="0">
            <a:spAutoFit/>
          </a:bodyPr>
          <a:lstStyle/>
          <a:p>
            <a:pPr algn="ctr"/>
            <a:r>
              <a:rPr lang="en-US" sz="4000" b="1" dirty="0">
                <a:latin typeface="Calibri" panose="020F0502020204030204" pitchFamily="34" charset="0"/>
              </a:rPr>
              <a:t>Population</a:t>
            </a:r>
          </a:p>
          <a:p>
            <a:pPr algn="ctr"/>
            <a:r>
              <a:rPr lang="en-US" sz="4000" dirty="0">
                <a:latin typeface="Calibri" panose="020F0502020204030204" pitchFamily="34" charset="0"/>
              </a:rPr>
              <a:t>Relevant regexes</a:t>
            </a:r>
          </a:p>
        </p:txBody>
      </p:sp>
      <p:sp>
        <p:nvSpPr>
          <p:cNvPr id="27" name="Oval 26">
            <a:extLst>
              <a:ext uri="{FF2B5EF4-FFF2-40B4-BE49-F238E27FC236}">
                <a16:creationId xmlns:a16="http://schemas.microsoft.com/office/drawing/2014/main" id="{2D4BFC07-23F4-1646-BCE7-063BBB7380D8}"/>
              </a:ext>
            </a:extLst>
          </p:cNvPr>
          <p:cNvSpPr/>
          <p:nvPr/>
        </p:nvSpPr>
        <p:spPr bwMode="auto">
          <a:xfrm>
            <a:off x="2508113" y="270188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59" name="Oval 58">
            <a:extLst>
              <a:ext uri="{FF2B5EF4-FFF2-40B4-BE49-F238E27FC236}">
                <a16:creationId xmlns:a16="http://schemas.microsoft.com/office/drawing/2014/main" id="{7ED9962A-5D79-224D-A9EA-14DE6BC5E7A6}"/>
              </a:ext>
            </a:extLst>
          </p:cNvPr>
          <p:cNvSpPr/>
          <p:nvPr/>
        </p:nvSpPr>
        <p:spPr bwMode="auto">
          <a:xfrm>
            <a:off x="2181542" y="275404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0" name="Oval 59">
            <a:extLst>
              <a:ext uri="{FF2B5EF4-FFF2-40B4-BE49-F238E27FC236}">
                <a16:creationId xmlns:a16="http://schemas.microsoft.com/office/drawing/2014/main" id="{F844DC2B-94C9-624E-9A01-E96D9DD0FC7A}"/>
              </a:ext>
            </a:extLst>
          </p:cNvPr>
          <p:cNvSpPr/>
          <p:nvPr/>
        </p:nvSpPr>
        <p:spPr bwMode="auto">
          <a:xfrm>
            <a:off x="2599997" y="3048517"/>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1" name="Oval 60">
            <a:extLst>
              <a:ext uri="{FF2B5EF4-FFF2-40B4-BE49-F238E27FC236}">
                <a16:creationId xmlns:a16="http://schemas.microsoft.com/office/drawing/2014/main" id="{4D47772F-6B2B-D84E-BE7A-36E6FC0F6070}"/>
              </a:ext>
            </a:extLst>
          </p:cNvPr>
          <p:cNvSpPr/>
          <p:nvPr/>
        </p:nvSpPr>
        <p:spPr bwMode="auto">
          <a:xfrm>
            <a:off x="2326466" y="318057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5" name="Oval 64">
            <a:extLst>
              <a:ext uri="{FF2B5EF4-FFF2-40B4-BE49-F238E27FC236}">
                <a16:creationId xmlns:a16="http://schemas.microsoft.com/office/drawing/2014/main" id="{8FD0397B-401E-BF42-9221-0AF44D79C946}"/>
              </a:ext>
            </a:extLst>
          </p:cNvPr>
          <p:cNvSpPr/>
          <p:nvPr/>
        </p:nvSpPr>
        <p:spPr bwMode="auto">
          <a:xfrm>
            <a:off x="3156940" y="38335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2" name="Oval 91">
            <a:extLst>
              <a:ext uri="{FF2B5EF4-FFF2-40B4-BE49-F238E27FC236}">
                <a16:creationId xmlns:a16="http://schemas.microsoft.com/office/drawing/2014/main" id="{62BD511B-1AE7-1D45-91EB-F63EBB4BC566}"/>
              </a:ext>
            </a:extLst>
          </p:cNvPr>
          <p:cNvSpPr/>
          <p:nvPr/>
        </p:nvSpPr>
        <p:spPr bwMode="auto">
          <a:xfrm>
            <a:off x="1794822" y="290085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3" name="Oval 92">
            <a:extLst>
              <a:ext uri="{FF2B5EF4-FFF2-40B4-BE49-F238E27FC236}">
                <a16:creationId xmlns:a16="http://schemas.microsoft.com/office/drawing/2014/main" id="{02CD7384-CFB6-E645-87F7-AE25D5C8E25E}"/>
              </a:ext>
            </a:extLst>
          </p:cNvPr>
          <p:cNvSpPr/>
          <p:nvPr/>
        </p:nvSpPr>
        <p:spPr bwMode="auto">
          <a:xfrm>
            <a:off x="7236645" y="267082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9" name="Oval 98">
            <a:extLst>
              <a:ext uri="{FF2B5EF4-FFF2-40B4-BE49-F238E27FC236}">
                <a16:creationId xmlns:a16="http://schemas.microsoft.com/office/drawing/2014/main" id="{D4A80CCC-C3AB-D74E-B3EB-CCE3BA4A80D5}"/>
              </a:ext>
            </a:extLst>
          </p:cNvPr>
          <p:cNvSpPr/>
          <p:nvPr/>
        </p:nvSpPr>
        <p:spPr bwMode="auto">
          <a:xfrm>
            <a:off x="2893033" y="349936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0" name="Oval 99">
            <a:extLst>
              <a:ext uri="{FF2B5EF4-FFF2-40B4-BE49-F238E27FC236}">
                <a16:creationId xmlns:a16="http://schemas.microsoft.com/office/drawing/2014/main" id="{3D9615FF-2B6C-FF4D-B4F8-D58EC71A252E}"/>
              </a:ext>
            </a:extLst>
          </p:cNvPr>
          <p:cNvSpPr/>
          <p:nvPr/>
        </p:nvSpPr>
        <p:spPr bwMode="auto">
          <a:xfrm>
            <a:off x="2772407" y="392494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3" name="Ruby regexes">
            <a:extLst>
              <a:ext uri="{FF2B5EF4-FFF2-40B4-BE49-F238E27FC236}">
                <a16:creationId xmlns:a16="http://schemas.microsoft.com/office/drawing/2014/main" id="{974F03D7-F249-1041-9799-9A5D3F947BC6}"/>
              </a:ext>
            </a:extLst>
          </p:cNvPr>
          <p:cNvGrpSpPr/>
          <p:nvPr/>
        </p:nvGrpSpPr>
        <p:grpSpPr>
          <a:xfrm>
            <a:off x="3208230" y="3071179"/>
            <a:ext cx="693224" cy="1462969"/>
            <a:chOff x="3208230" y="3071179"/>
            <a:chExt cx="693224" cy="1462969"/>
          </a:xfrm>
          <a:solidFill>
            <a:schemeClr val="accent3">
              <a:lumMod val="60000"/>
              <a:lumOff val="40000"/>
            </a:schemeClr>
          </a:solidFill>
        </p:grpSpPr>
        <p:sp>
          <p:nvSpPr>
            <p:cNvPr id="62" name="Oval 61">
              <a:extLst>
                <a:ext uri="{FF2B5EF4-FFF2-40B4-BE49-F238E27FC236}">
                  <a16:creationId xmlns:a16="http://schemas.microsoft.com/office/drawing/2014/main" id="{852E103E-00F2-0748-B67B-D0B8AFEFBC16}"/>
                </a:ext>
              </a:extLst>
            </p:cNvPr>
            <p:cNvSpPr/>
            <p:nvPr/>
          </p:nvSpPr>
          <p:spPr bwMode="auto">
            <a:xfrm>
              <a:off x="3208230" y="313599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3" name="Oval 62">
              <a:extLst>
                <a:ext uri="{FF2B5EF4-FFF2-40B4-BE49-F238E27FC236}">
                  <a16:creationId xmlns:a16="http://schemas.microsoft.com/office/drawing/2014/main" id="{DC49B836-1B4D-D24E-8B71-F66C3F595F02}"/>
                </a:ext>
              </a:extLst>
            </p:cNvPr>
            <p:cNvSpPr/>
            <p:nvPr/>
          </p:nvSpPr>
          <p:spPr bwMode="auto">
            <a:xfrm>
              <a:off x="3482480" y="307117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67" name="Oval 66">
              <a:extLst>
                <a:ext uri="{FF2B5EF4-FFF2-40B4-BE49-F238E27FC236}">
                  <a16:creationId xmlns:a16="http://schemas.microsoft.com/office/drawing/2014/main" id="{3A2D768F-BA30-2041-9F6C-83C2814AD443}"/>
                </a:ext>
              </a:extLst>
            </p:cNvPr>
            <p:cNvSpPr/>
            <p:nvPr/>
          </p:nvSpPr>
          <p:spPr bwMode="auto">
            <a:xfrm>
              <a:off x="3622484" y="435126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9" name="Oval 78">
              <a:extLst>
                <a:ext uri="{FF2B5EF4-FFF2-40B4-BE49-F238E27FC236}">
                  <a16:creationId xmlns:a16="http://schemas.microsoft.com/office/drawing/2014/main" id="{3FF2EA48-1767-D04B-B060-7EB12B69F5C9}"/>
                </a:ext>
              </a:extLst>
            </p:cNvPr>
            <p:cNvSpPr/>
            <p:nvPr/>
          </p:nvSpPr>
          <p:spPr bwMode="auto">
            <a:xfrm>
              <a:off x="3715474" y="337777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1" name="Oval 100">
              <a:extLst>
                <a:ext uri="{FF2B5EF4-FFF2-40B4-BE49-F238E27FC236}">
                  <a16:creationId xmlns:a16="http://schemas.microsoft.com/office/drawing/2014/main" id="{C56AD831-B8DF-E84A-98AB-B75F4A926DF7}"/>
                </a:ext>
              </a:extLst>
            </p:cNvPr>
            <p:cNvSpPr/>
            <p:nvPr/>
          </p:nvSpPr>
          <p:spPr bwMode="auto">
            <a:xfrm>
              <a:off x="3345009" y="3433997"/>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2" name="Oval 101">
              <a:extLst>
                <a:ext uri="{FF2B5EF4-FFF2-40B4-BE49-F238E27FC236}">
                  <a16:creationId xmlns:a16="http://schemas.microsoft.com/office/drawing/2014/main" id="{27EB1DBA-9AB3-6041-B6C1-4766424AF9F2}"/>
                </a:ext>
              </a:extLst>
            </p:cNvPr>
            <p:cNvSpPr/>
            <p:nvPr/>
          </p:nvSpPr>
          <p:spPr bwMode="auto">
            <a:xfrm>
              <a:off x="3228356" y="417099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3" name="Oval 102">
              <a:extLst>
                <a:ext uri="{FF2B5EF4-FFF2-40B4-BE49-F238E27FC236}">
                  <a16:creationId xmlns:a16="http://schemas.microsoft.com/office/drawing/2014/main" id="{67495607-E40F-874D-8A95-640AB9DA821F}"/>
                </a:ext>
              </a:extLst>
            </p:cNvPr>
            <p:cNvSpPr/>
            <p:nvPr/>
          </p:nvSpPr>
          <p:spPr bwMode="auto">
            <a:xfrm>
              <a:off x="3606403" y="400137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4" name="Oval 103">
              <a:extLst>
                <a:ext uri="{FF2B5EF4-FFF2-40B4-BE49-F238E27FC236}">
                  <a16:creationId xmlns:a16="http://schemas.microsoft.com/office/drawing/2014/main" id="{FC20F1E4-9164-F645-A3EF-063473E48182}"/>
                </a:ext>
              </a:extLst>
            </p:cNvPr>
            <p:cNvSpPr/>
            <p:nvPr/>
          </p:nvSpPr>
          <p:spPr bwMode="auto">
            <a:xfrm>
              <a:off x="3591951" y="365603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06" name="Oval 105">
            <a:extLst>
              <a:ext uri="{FF2B5EF4-FFF2-40B4-BE49-F238E27FC236}">
                <a16:creationId xmlns:a16="http://schemas.microsoft.com/office/drawing/2014/main" id="{865AE1F4-1AA3-3C49-A9E5-D5DA5CC197DD}"/>
              </a:ext>
            </a:extLst>
          </p:cNvPr>
          <p:cNvSpPr/>
          <p:nvPr/>
        </p:nvSpPr>
        <p:spPr bwMode="auto">
          <a:xfrm flipH="1">
            <a:off x="2109047" y="37742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9" name="Oval 108">
            <a:extLst>
              <a:ext uri="{FF2B5EF4-FFF2-40B4-BE49-F238E27FC236}">
                <a16:creationId xmlns:a16="http://schemas.microsoft.com/office/drawing/2014/main" id="{0FC0C0A0-4173-9D44-9B05-5C88A19492A2}"/>
              </a:ext>
            </a:extLst>
          </p:cNvPr>
          <p:cNvSpPr/>
          <p:nvPr/>
        </p:nvSpPr>
        <p:spPr bwMode="auto">
          <a:xfrm flipH="1">
            <a:off x="1811088" y="336087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6" name="Oval 115">
            <a:extLst>
              <a:ext uri="{FF2B5EF4-FFF2-40B4-BE49-F238E27FC236}">
                <a16:creationId xmlns:a16="http://schemas.microsoft.com/office/drawing/2014/main" id="{1A07D879-C51F-374A-B702-80E83B75EDAC}"/>
              </a:ext>
            </a:extLst>
          </p:cNvPr>
          <p:cNvSpPr/>
          <p:nvPr/>
        </p:nvSpPr>
        <p:spPr bwMode="auto">
          <a:xfrm flipH="1">
            <a:off x="7548254" y="2708345"/>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1" name="Oval 120">
            <a:extLst>
              <a:ext uri="{FF2B5EF4-FFF2-40B4-BE49-F238E27FC236}">
                <a16:creationId xmlns:a16="http://schemas.microsoft.com/office/drawing/2014/main" id="{7C1E8BA6-8A4C-1A44-9391-18FFBB7A63B2}"/>
              </a:ext>
            </a:extLst>
          </p:cNvPr>
          <p:cNvSpPr/>
          <p:nvPr/>
        </p:nvSpPr>
        <p:spPr bwMode="auto">
          <a:xfrm flipH="1">
            <a:off x="6468412" y="427744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2" name="Oval 121">
            <a:extLst>
              <a:ext uri="{FF2B5EF4-FFF2-40B4-BE49-F238E27FC236}">
                <a16:creationId xmlns:a16="http://schemas.microsoft.com/office/drawing/2014/main" id="{A70EE46D-CB53-A045-8A13-267E23C2C9B3}"/>
              </a:ext>
            </a:extLst>
          </p:cNvPr>
          <p:cNvSpPr/>
          <p:nvPr/>
        </p:nvSpPr>
        <p:spPr bwMode="auto">
          <a:xfrm flipH="1">
            <a:off x="6500404" y="3661006"/>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4" name="Oval 123">
            <a:extLst>
              <a:ext uri="{FF2B5EF4-FFF2-40B4-BE49-F238E27FC236}">
                <a16:creationId xmlns:a16="http://schemas.microsoft.com/office/drawing/2014/main" id="{546B1729-5FAF-2642-85C8-52C1AB57A118}"/>
              </a:ext>
            </a:extLst>
          </p:cNvPr>
          <p:cNvSpPr/>
          <p:nvPr/>
        </p:nvSpPr>
        <p:spPr bwMode="auto">
          <a:xfrm flipH="1">
            <a:off x="6623123" y="3990131"/>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7" name="Blue regexes">
            <a:extLst>
              <a:ext uri="{FF2B5EF4-FFF2-40B4-BE49-F238E27FC236}">
                <a16:creationId xmlns:a16="http://schemas.microsoft.com/office/drawing/2014/main" id="{A2E5C9D3-BE5E-BE4F-A97A-2812FCDED86A}"/>
              </a:ext>
            </a:extLst>
          </p:cNvPr>
          <p:cNvGrpSpPr/>
          <p:nvPr/>
        </p:nvGrpSpPr>
        <p:grpSpPr>
          <a:xfrm>
            <a:off x="6723371" y="3048517"/>
            <a:ext cx="1169105" cy="973282"/>
            <a:chOff x="6723371" y="3048517"/>
            <a:chExt cx="1169105" cy="973282"/>
          </a:xfrm>
        </p:grpSpPr>
        <p:sp>
          <p:nvSpPr>
            <p:cNvPr id="95" name="Oval 94">
              <a:extLst>
                <a:ext uri="{FF2B5EF4-FFF2-40B4-BE49-F238E27FC236}">
                  <a16:creationId xmlns:a16="http://schemas.microsoft.com/office/drawing/2014/main" id="{11EFA78D-7A54-DB4F-AE9A-38C3B71397E5}"/>
                </a:ext>
              </a:extLst>
            </p:cNvPr>
            <p:cNvSpPr/>
            <p:nvPr/>
          </p:nvSpPr>
          <p:spPr bwMode="auto">
            <a:xfrm>
              <a:off x="6723371" y="3376823"/>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0" name="Oval 109">
              <a:extLst>
                <a:ext uri="{FF2B5EF4-FFF2-40B4-BE49-F238E27FC236}">
                  <a16:creationId xmlns:a16="http://schemas.microsoft.com/office/drawing/2014/main" id="{E395BFB3-9CBE-1D43-BF4B-370376FD00E4}"/>
                </a:ext>
              </a:extLst>
            </p:cNvPr>
            <p:cNvSpPr/>
            <p:nvPr/>
          </p:nvSpPr>
          <p:spPr bwMode="auto">
            <a:xfrm flipH="1">
              <a:off x="7706496" y="3114866"/>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1" name="Oval 110">
              <a:extLst>
                <a:ext uri="{FF2B5EF4-FFF2-40B4-BE49-F238E27FC236}">
                  <a16:creationId xmlns:a16="http://schemas.microsoft.com/office/drawing/2014/main" id="{728218D5-F64A-4F4B-A6C8-79800C1EB848}"/>
                </a:ext>
              </a:extLst>
            </p:cNvPr>
            <p:cNvSpPr/>
            <p:nvPr/>
          </p:nvSpPr>
          <p:spPr bwMode="auto">
            <a:xfrm flipH="1">
              <a:off x="7189692" y="3494985"/>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3" name="Oval 112">
              <a:extLst>
                <a:ext uri="{FF2B5EF4-FFF2-40B4-BE49-F238E27FC236}">
                  <a16:creationId xmlns:a16="http://schemas.microsoft.com/office/drawing/2014/main" id="{7577D565-54E8-D747-973E-1A428E9D6153}"/>
                </a:ext>
              </a:extLst>
            </p:cNvPr>
            <p:cNvSpPr/>
            <p:nvPr/>
          </p:nvSpPr>
          <p:spPr bwMode="auto">
            <a:xfrm flipH="1">
              <a:off x="6971105" y="3735824"/>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5" name="Oval 114">
              <a:extLst>
                <a:ext uri="{FF2B5EF4-FFF2-40B4-BE49-F238E27FC236}">
                  <a16:creationId xmlns:a16="http://schemas.microsoft.com/office/drawing/2014/main" id="{84E0825B-B571-1741-A5F2-7516E7680780}"/>
                </a:ext>
              </a:extLst>
            </p:cNvPr>
            <p:cNvSpPr/>
            <p:nvPr/>
          </p:nvSpPr>
          <p:spPr bwMode="auto">
            <a:xfrm flipH="1">
              <a:off x="7460508" y="334255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0" name="Oval 119">
              <a:extLst>
                <a:ext uri="{FF2B5EF4-FFF2-40B4-BE49-F238E27FC236}">
                  <a16:creationId xmlns:a16="http://schemas.microsoft.com/office/drawing/2014/main" id="{74F319B3-095A-2D40-9AF9-C9353CDB33AC}"/>
                </a:ext>
              </a:extLst>
            </p:cNvPr>
            <p:cNvSpPr/>
            <p:nvPr/>
          </p:nvSpPr>
          <p:spPr bwMode="auto">
            <a:xfrm flipH="1">
              <a:off x="6884608" y="318057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5" name="Oval 124">
              <a:extLst>
                <a:ext uri="{FF2B5EF4-FFF2-40B4-BE49-F238E27FC236}">
                  <a16:creationId xmlns:a16="http://schemas.microsoft.com/office/drawing/2014/main" id="{9F334F48-3F54-8041-A36C-08391A8FA715}"/>
                </a:ext>
              </a:extLst>
            </p:cNvPr>
            <p:cNvSpPr/>
            <p:nvPr/>
          </p:nvSpPr>
          <p:spPr bwMode="auto">
            <a:xfrm flipH="1">
              <a:off x="7244479" y="383891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1" name="Oval 130">
              <a:extLst>
                <a:ext uri="{FF2B5EF4-FFF2-40B4-BE49-F238E27FC236}">
                  <a16:creationId xmlns:a16="http://schemas.microsoft.com/office/drawing/2014/main" id="{D63438B6-EE8E-AD49-B8CA-3B506BB0BC60}"/>
                </a:ext>
              </a:extLst>
            </p:cNvPr>
            <p:cNvSpPr/>
            <p:nvPr/>
          </p:nvSpPr>
          <p:spPr bwMode="auto">
            <a:xfrm flipH="1">
              <a:off x="7114803" y="3048517"/>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133" name="Oval 132">
            <a:extLst>
              <a:ext uri="{FF2B5EF4-FFF2-40B4-BE49-F238E27FC236}">
                <a16:creationId xmlns:a16="http://schemas.microsoft.com/office/drawing/2014/main" id="{3CBFCC6D-B569-3642-A2A1-746D6B95A054}"/>
              </a:ext>
            </a:extLst>
          </p:cNvPr>
          <p:cNvSpPr/>
          <p:nvPr/>
        </p:nvSpPr>
        <p:spPr bwMode="auto">
          <a:xfrm flipH="1">
            <a:off x="6951196" y="2710319"/>
            <a:ext cx="185980" cy="18288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183A8646-D277-F44F-8A57-4664308925F4}"/>
              </a:ext>
            </a:extLst>
          </p:cNvPr>
          <p:cNvGrpSpPr/>
          <p:nvPr/>
        </p:nvGrpSpPr>
        <p:grpSpPr>
          <a:xfrm>
            <a:off x="4805437" y="3124120"/>
            <a:ext cx="1694967" cy="1647816"/>
            <a:chOff x="4805437" y="3124120"/>
            <a:chExt cx="1694967" cy="1647816"/>
          </a:xfrm>
          <a:solidFill>
            <a:srgbClr val="FFFF00"/>
          </a:solidFill>
        </p:grpSpPr>
        <p:sp>
          <p:nvSpPr>
            <p:cNvPr id="89" name="Oval 88">
              <a:extLst>
                <a:ext uri="{FF2B5EF4-FFF2-40B4-BE49-F238E27FC236}">
                  <a16:creationId xmlns:a16="http://schemas.microsoft.com/office/drawing/2014/main" id="{DA6F7BAB-A6AE-8A44-8688-32C7D0C93A04}"/>
                </a:ext>
              </a:extLst>
            </p:cNvPr>
            <p:cNvSpPr/>
            <p:nvPr/>
          </p:nvSpPr>
          <p:spPr bwMode="auto">
            <a:xfrm>
              <a:off x="6212802" y="401881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7" name="Oval 96">
              <a:extLst>
                <a:ext uri="{FF2B5EF4-FFF2-40B4-BE49-F238E27FC236}">
                  <a16:creationId xmlns:a16="http://schemas.microsoft.com/office/drawing/2014/main" id="{7546C640-37D3-1743-A0A0-CD666F74DD3A}"/>
                </a:ext>
              </a:extLst>
            </p:cNvPr>
            <p:cNvSpPr/>
            <p:nvPr/>
          </p:nvSpPr>
          <p:spPr bwMode="auto">
            <a:xfrm>
              <a:off x="5805874" y="430577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4" name="Oval 113">
              <a:extLst>
                <a:ext uri="{FF2B5EF4-FFF2-40B4-BE49-F238E27FC236}">
                  <a16:creationId xmlns:a16="http://schemas.microsoft.com/office/drawing/2014/main" id="{6E62B351-FE2C-6A40-AF96-87580DBEE04E}"/>
                </a:ext>
              </a:extLst>
            </p:cNvPr>
            <p:cNvSpPr/>
            <p:nvPr/>
          </p:nvSpPr>
          <p:spPr bwMode="auto">
            <a:xfrm flipH="1">
              <a:off x="5741477" y="403872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7" name="Oval 126">
              <a:extLst>
                <a:ext uri="{FF2B5EF4-FFF2-40B4-BE49-F238E27FC236}">
                  <a16:creationId xmlns:a16="http://schemas.microsoft.com/office/drawing/2014/main" id="{0D463F23-FA45-1D4A-AA90-9B88D391490A}"/>
                </a:ext>
              </a:extLst>
            </p:cNvPr>
            <p:cNvSpPr/>
            <p:nvPr/>
          </p:nvSpPr>
          <p:spPr bwMode="auto">
            <a:xfrm flipH="1">
              <a:off x="6166736" y="445482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0" name="Oval 129">
              <a:extLst>
                <a:ext uri="{FF2B5EF4-FFF2-40B4-BE49-F238E27FC236}">
                  <a16:creationId xmlns:a16="http://schemas.microsoft.com/office/drawing/2014/main" id="{D2C161F3-DDE4-F742-91B4-97165783ABD8}"/>
                </a:ext>
              </a:extLst>
            </p:cNvPr>
            <p:cNvSpPr/>
            <p:nvPr/>
          </p:nvSpPr>
          <p:spPr bwMode="auto">
            <a:xfrm flipH="1">
              <a:off x="6186557" y="361217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8" name="Oval 87">
              <a:extLst>
                <a:ext uri="{FF2B5EF4-FFF2-40B4-BE49-F238E27FC236}">
                  <a16:creationId xmlns:a16="http://schemas.microsoft.com/office/drawing/2014/main" id="{2D00BECB-6E2F-A443-A680-1BF4D0203B3A}"/>
                </a:ext>
              </a:extLst>
            </p:cNvPr>
            <p:cNvSpPr/>
            <p:nvPr/>
          </p:nvSpPr>
          <p:spPr bwMode="auto">
            <a:xfrm>
              <a:off x="5621120" y="353668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1" name="Oval 90">
              <a:extLst>
                <a:ext uri="{FF2B5EF4-FFF2-40B4-BE49-F238E27FC236}">
                  <a16:creationId xmlns:a16="http://schemas.microsoft.com/office/drawing/2014/main" id="{34E45B17-CA87-4340-A52F-E743E5E263D8}"/>
                </a:ext>
              </a:extLst>
            </p:cNvPr>
            <p:cNvSpPr/>
            <p:nvPr/>
          </p:nvSpPr>
          <p:spPr bwMode="auto">
            <a:xfrm>
              <a:off x="5010964" y="416211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4" name="Oval 93">
              <a:extLst>
                <a:ext uri="{FF2B5EF4-FFF2-40B4-BE49-F238E27FC236}">
                  <a16:creationId xmlns:a16="http://schemas.microsoft.com/office/drawing/2014/main" id="{2276FF97-7325-DC47-8A8F-2A2CCF1CB16D}"/>
                </a:ext>
              </a:extLst>
            </p:cNvPr>
            <p:cNvSpPr/>
            <p:nvPr/>
          </p:nvSpPr>
          <p:spPr bwMode="auto">
            <a:xfrm>
              <a:off x="4964649" y="377702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8" name="Oval 107">
              <a:extLst>
                <a:ext uri="{FF2B5EF4-FFF2-40B4-BE49-F238E27FC236}">
                  <a16:creationId xmlns:a16="http://schemas.microsoft.com/office/drawing/2014/main" id="{37CD0897-D2FD-D346-B126-66A6A2E40112}"/>
                </a:ext>
              </a:extLst>
            </p:cNvPr>
            <p:cNvSpPr/>
            <p:nvPr/>
          </p:nvSpPr>
          <p:spPr bwMode="auto">
            <a:xfrm flipH="1">
              <a:off x="4967542" y="321116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2" name="Oval 111">
              <a:extLst>
                <a:ext uri="{FF2B5EF4-FFF2-40B4-BE49-F238E27FC236}">
                  <a16:creationId xmlns:a16="http://schemas.microsoft.com/office/drawing/2014/main" id="{0704B29E-D484-094B-A40D-E36129CBA297}"/>
                </a:ext>
              </a:extLst>
            </p:cNvPr>
            <p:cNvSpPr/>
            <p:nvPr/>
          </p:nvSpPr>
          <p:spPr bwMode="auto">
            <a:xfrm flipH="1">
              <a:off x="5758379" y="322673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7" name="Oval 116">
              <a:extLst>
                <a:ext uri="{FF2B5EF4-FFF2-40B4-BE49-F238E27FC236}">
                  <a16:creationId xmlns:a16="http://schemas.microsoft.com/office/drawing/2014/main" id="{8AC4A055-5CC2-C846-B4AF-904BB9403DE5}"/>
                </a:ext>
              </a:extLst>
            </p:cNvPr>
            <p:cNvSpPr/>
            <p:nvPr/>
          </p:nvSpPr>
          <p:spPr bwMode="auto">
            <a:xfrm flipH="1">
              <a:off x="4805437" y="458905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9" name="Oval 118">
              <a:extLst>
                <a:ext uri="{FF2B5EF4-FFF2-40B4-BE49-F238E27FC236}">
                  <a16:creationId xmlns:a16="http://schemas.microsoft.com/office/drawing/2014/main" id="{E0136635-5474-9842-85AE-EB7747F6B85E}"/>
                </a:ext>
              </a:extLst>
            </p:cNvPr>
            <p:cNvSpPr/>
            <p:nvPr/>
          </p:nvSpPr>
          <p:spPr bwMode="auto">
            <a:xfrm flipH="1">
              <a:off x="5320467" y="4130163"/>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3" name="Oval 122">
              <a:extLst>
                <a:ext uri="{FF2B5EF4-FFF2-40B4-BE49-F238E27FC236}">
                  <a16:creationId xmlns:a16="http://schemas.microsoft.com/office/drawing/2014/main" id="{B5290134-2E89-CD46-822E-BFADC079B595}"/>
                </a:ext>
              </a:extLst>
            </p:cNvPr>
            <p:cNvSpPr/>
            <p:nvPr/>
          </p:nvSpPr>
          <p:spPr bwMode="auto">
            <a:xfrm flipH="1">
              <a:off x="5282379" y="3693677"/>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6" name="Oval 125">
              <a:extLst>
                <a:ext uri="{FF2B5EF4-FFF2-40B4-BE49-F238E27FC236}">
                  <a16:creationId xmlns:a16="http://schemas.microsoft.com/office/drawing/2014/main" id="{60EA673B-A46F-3147-9996-7596A9967D86}"/>
                </a:ext>
              </a:extLst>
            </p:cNvPr>
            <p:cNvSpPr/>
            <p:nvPr/>
          </p:nvSpPr>
          <p:spPr bwMode="auto">
            <a:xfrm flipH="1">
              <a:off x="5166771" y="448365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9" name="Oval 128">
              <a:extLst>
                <a:ext uri="{FF2B5EF4-FFF2-40B4-BE49-F238E27FC236}">
                  <a16:creationId xmlns:a16="http://schemas.microsoft.com/office/drawing/2014/main" id="{BEB8B50F-7A3E-FE4B-9E94-EB1BA11D6C27}"/>
                </a:ext>
              </a:extLst>
            </p:cNvPr>
            <p:cNvSpPr/>
            <p:nvPr/>
          </p:nvSpPr>
          <p:spPr bwMode="auto">
            <a:xfrm flipH="1">
              <a:off x="6314424" y="312412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2" name="Oval 131">
              <a:extLst>
                <a:ext uri="{FF2B5EF4-FFF2-40B4-BE49-F238E27FC236}">
                  <a16:creationId xmlns:a16="http://schemas.microsoft.com/office/drawing/2014/main" id="{B11904BC-0799-0A4A-A0B9-CDBA0E8724DD}"/>
                </a:ext>
              </a:extLst>
            </p:cNvPr>
            <p:cNvSpPr/>
            <p:nvPr/>
          </p:nvSpPr>
          <p:spPr bwMode="auto">
            <a:xfrm flipH="1">
              <a:off x="6054895" y="332419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4" name="Oval 133">
              <a:extLst>
                <a:ext uri="{FF2B5EF4-FFF2-40B4-BE49-F238E27FC236}">
                  <a16:creationId xmlns:a16="http://schemas.microsoft.com/office/drawing/2014/main" id="{DA946164-449D-044B-B561-B27F74DEBAA0}"/>
                </a:ext>
              </a:extLst>
            </p:cNvPr>
            <p:cNvSpPr/>
            <p:nvPr/>
          </p:nvSpPr>
          <p:spPr bwMode="auto">
            <a:xfrm flipH="1">
              <a:off x="5352751" y="3359689"/>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4" name="Grey regexes">
            <a:extLst>
              <a:ext uri="{FF2B5EF4-FFF2-40B4-BE49-F238E27FC236}">
                <a16:creationId xmlns:a16="http://schemas.microsoft.com/office/drawing/2014/main" id="{8D1DB003-B351-EA4D-A104-F259D923B0D2}"/>
              </a:ext>
            </a:extLst>
          </p:cNvPr>
          <p:cNvGrpSpPr/>
          <p:nvPr/>
        </p:nvGrpSpPr>
        <p:grpSpPr>
          <a:xfrm>
            <a:off x="3975827" y="2916692"/>
            <a:ext cx="971944" cy="1769483"/>
            <a:chOff x="3975827" y="2916692"/>
            <a:chExt cx="971944" cy="1769483"/>
          </a:xfrm>
          <a:solidFill>
            <a:schemeClr val="tx1">
              <a:lumMod val="85000"/>
              <a:lumOff val="15000"/>
            </a:schemeClr>
          </a:solidFill>
        </p:grpSpPr>
        <p:sp>
          <p:nvSpPr>
            <p:cNvPr id="77" name="Oval 76">
              <a:extLst>
                <a:ext uri="{FF2B5EF4-FFF2-40B4-BE49-F238E27FC236}">
                  <a16:creationId xmlns:a16="http://schemas.microsoft.com/office/drawing/2014/main" id="{69761ED3-023D-4B4A-ADBD-499984EA556D}"/>
                </a:ext>
              </a:extLst>
            </p:cNvPr>
            <p:cNvSpPr/>
            <p:nvPr/>
          </p:nvSpPr>
          <p:spPr bwMode="auto">
            <a:xfrm>
              <a:off x="4383742" y="339370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78" name="Oval 77">
              <a:extLst>
                <a:ext uri="{FF2B5EF4-FFF2-40B4-BE49-F238E27FC236}">
                  <a16:creationId xmlns:a16="http://schemas.microsoft.com/office/drawing/2014/main" id="{B3EBDAB4-7851-7C42-B188-47C8461D9794}"/>
                </a:ext>
              </a:extLst>
            </p:cNvPr>
            <p:cNvSpPr/>
            <p:nvPr/>
          </p:nvSpPr>
          <p:spPr bwMode="auto">
            <a:xfrm>
              <a:off x="4761791" y="349498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1" name="Oval 80">
              <a:extLst>
                <a:ext uri="{FF2B5EF4-FFF2-40B4-BE49-F238E27FC236}">
                  <a16:creationId xmlns:a16="http://schemas.microsoft.com/office/drawing/2014/main" id="{E8F94A6C-0E8D-614A-B1A4-116ADE8CEF37}"/>
                </a:ext>
              </a:extLst>
            </p:cNvPr>
            <p:cNvSpPr/>
            <p:nvPr/>
          </p:nvSpPr>
          <p:spPr bwMode="auto">
            <a:xfrm>
              <a:off x="4398923" y="392494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85" name="Oval 84">
              <a:extLst>
                <a:ext uri="{FF2B5EF4-FFF2-40B4-BE49-F238E27FC236}">
                  <a16:creationId xmlns:a16="http://schemas.microsoft.com/office/drawing/2014/main" id="{581439AB-2E28-4F4A-8E09-48C11B749F0C}"/>
                </a:ext>
              </a:extLst>
            </p:cNvPr>
            <p:cNvSpPr/>
            <p:nvPr/>
          </p:nvSpPr>
          <p:spPr bwMode="auto">
            <a:xfrm>
              <a:off x="4132021" y="315718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6" name="Oval 95">
              <a:extLst>
                <a:ext uri="{FF2B5EF4-FFF2-40B4-BE49-F238E27FC236}">
                  <a16:creationId xmlns:a16="http://schemas.microsoft.com/office/drawing/2014/main" id="{188F3255-90DC-5B4B-BE56-9424ADBA59EA}"/>
                </a:ext>
              </a:extLst>
            </p:cNvPr>
            <p:cNvSpPr/>
            <p:nvPr/>
          </p:nvSpPr>
          <p:spPr bwMode="auto">
            <a:xfrm>
              <a:off x="4716254" y="399244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8" name="Oval 97">
              <a:extLst>
                <a:ext uri="{FF2B5EF4-FFF2-40B4-BE49-F238E27FC236}">
                  <a16:creationId xmlns:a16="http://schemas.microsoft.com/office/drawing/2014/main" id="{E3C28436-7ECA-9848-8CFD-ED9695340640}"/>
                </a:ext>
              </a:extLst>
            </p:cNvPr>
            <p:cNvSpPr/>
            <p:nvPr/>
          </p:nvSpPr>
          <p:spPr bwMode="auto">
            <a:xfrm>
              <a:off x="4009889" y="374206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5" name="Oval 104">
              <a:extLst>
                <a:ext uri="{FF2B5EF4-FFF2-40B4-BE49-F238E27FC236}">
                  <a16:creationId xmlns:a16="http://schemas.microsoft.com/office/drawing/2014/main" id="{F967EEDD-56CF-554A-A4A0-83471CD1433C}"/>
                </a:ext>
              </a:extLst>
            </p:cNvPr>
            <p:cNvSpPr/>
            <p:nvPr/>
          </p:nvSpPr>
          <p:spPr bwMode="auto">
            <a:xfrm>
              <a:off x="4101886" y="422897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7" name="Oval 106">
              <a:extLst>
                <a:ext uri="{FF2B5EF4-FFF2-40B4-BE49-F238E27FC236}">
                  <a16:creationId xmlns:a16="http://schemas.microsoft.com/office/drawing/2014/main" id="{1C5A7C5D-28CA-934B-9793-7970F0E436C4}"/>
                </a:ext>
              </a:extLst>
            </p:cNvPr>
            <p:cNvSpPr/>
            <p:nvPr/>
          </p:nvSpPr>
          <p:spPr bwMode="auto">
            <a:xfrm flipH="1">
              <a:off x="4549087" y="2916692"/>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18" name="Oval 117">
              <a:extLst>
                <a:ext uri="{FF2B5EF4-FFF2-40B4-BE49-F238E27FC236}">
                  <a16:creationId xmlns:a16="http://schemas.microsoft.com/office/drawing/2014/main" id="{C3EFF8CF-0773-E149-95A4-591FB916D09E}"/>
                </a:ext>
              </a:extLst>
            </p:cNvPr>
            <p:cNvSpPr/>
            <p:nvPr/>
          </p:nvSpPr>
          <p:spPr bwMode="auto">
            <a:xfrm flipH="1">
              <a:off x="4661089" y="4295000"/>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28" name="Oval 127">
              <a:extLst>
                <a:ext uri="{FF2B5EF4-FFF2-40B4-BE49-F238E27FC236}">
                  <a16:creationId xmlns:a16="http://schemas.microsoft.com/office/drawing/2014/main" id="{0F960272-0819-1949-A6E5-9383C8BFA2E1}"/>
                </a:ext>
              </a:extLst>
            </p:cNvPr>
            <p:cNvSpPr/>
            <p:nvPr/>
          </p:nvSpPr>
          <p:spPr bwMode="auto">
            <a:xfrm flipH="1">
              <a:off x="4130767" y="350121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35" name="Oval 134">
              <a:extLst>
                <a:ext uri="{FF2B5EF4-FFF2-40B4-BE49-F238E27FC236}">
                  <a16:creationId xmlns:a16="http://schemas.microsoft.com/office/drawing/2014/main" id="{D3FB105C-BD65-824B-ADC8-6DBD0F00F232}"/>
                </a:ext>
              </a:extLst>
            </p:cNvPr>
            <p:cNvSpPr/>
            <p:nvPr/>
          </p:nvSpPr>
          <p:spPr bwMode="auto">
            <a:xfrm flipH="1">
              <a:off x="3975827" y="450329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30" name="Oval 29">
            <a:extLst>
              <a:ext uri="{FF2B5EF4-FFF2-40B4-BE49-F238E27FC236}">
                <a16:creationId xmlns:a16="http://schemas.microsoft.com/office/drawing/2014/main" id="{6FA57610-6456-E746-A816-21FE745A39D2}"/>
              </a:ext>
            </a:extLst>
          </p:cNvPr>
          <p:cNvSpPr/>
          <p:nvPr/>
        </p:nvSpPr>
        <p:spPr bwMode="auto">
          <a:xfrm>
            <a:off x="2097698" y="2510586"/>
            <a:ext cx="908022" cy="958213"/>
          </a:xfrm>
          <a:custGeom>
            <a:avLst/>
            <a:gdLst>
              <a:gd name="connsiteX0" fmla="*/ 0 w 908022"/>
              <a:gd name="connsiteY0" fmla="*/ 479107 h 958213"/>
              <a:gd name="connsiteX1" fmla="*/ 454011 w 908022"/>
              <a:gd name="connsiteY1" fmla="*/ 0 h 958213"/>
              <a:gd name="connsiteX2" fmla="*/ 908022 w 908022"/>
              <a:gd name="connsiteY2" fmla="*/ 479107 h 958213"/>
              <a:gd name="connsiteX3" fmla="*/ 454011 w 908022"/>
              <a:gd name="connsiteY3" fmla="*/ 958214 h 958213"/>
              <a:gd name="connsiteX4" fmla="*/ 0 w 908022"/>
              <a:gd name="connsiteY4" fmla="*/ 479107 h 95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22" h="958213" extrusionOk="0">
                <a:moveTo>
                  <a:pt x="0" y="479107"/>
                </a:moveTo>
                <a:cubicBezTo>
                  <a:pt x="-39963" y="216213"/>
                  <a:pt x="235048" y="31245"/>
                  <a:pt x="454011" y="0"/>
                </a:cubicBezTo>
                <a:cubicBezTo>
                  <a:pt x="723715" y="38915"/>
                  <a:pt x="908900" y="241305"/>
                  <a:pt x="908022" y="479107"/>
                </a:cubicBezTo>
                <a:cubicBezTo>
                  <a:pt x="897983" y="728565"/>
                  <a:pt x="719211" y="975694"/>
                  <a:pt x="454011" y="958214"/>
                </a:cubicBezTo>
                <a:cubicBezTo>
                  <a:pt x="204971" y="951879"/>
                  <a:pt x="16474" y="774424"/>
                  <a:pt x="0" y="479107"/>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8" name="Oval 157">
            <a:extLst>
              <a:ext uri="{FF2B5EF4-FFF2-40B4-BE49-F238E27FC236}">
                <a16:creationId xmlns:a16="http://schemas.microsoft.com/office/drawing/2014/main" id="{3FF98FE3-844B-4949-B5F0-E3AC1F5ABD85}"/>
              </a:ext>
            </a:extLst>
          </p:cNvPr>
          <p:cNvSpPr/>
          <p:nvPr/>
        </p:nvSpPr>
        <p:spPr bwMode="auto">
          <a:xfrm>
            <a:off x="5628940" y="3827488"/>
            <a:ext cx="465362" cy="909866"/>
          </a:xfrm>
          <a:custGeom>
            <a:avLst/>
            <a:gdLst>
              <a:gd name="connsiteX0" fmla="*/ 0 w 465362"/>
              <a:gd name="connsiteY0" fmla="*/ 454933 h 909866"/>
              <a:gd name="connsiteX1" fmla="*/ 232681 w 465362"/>
              <a:gd name="connsiteY1" fmla="*/ 0 h 909866"/>
              <a:gd name="connsiteX2" fmla="*/ 465362 w 465362"/>
              <a:gd name="connsiteY2" fmla="*/ 454933 h 909866"/>
              <a:gd name="connsiteX3" fmla="*/ 232681 w 465362"/>
              <a:gd name="connsiteY3" fmla="*/ 909866 h 909866"/>
              <a:gd name="connsiteX4" fmla="*/ 0 w 465362"/>
              <a:gd name="connsiteY4" fmla="*/ 454933 h 90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62" h="909866" extrusionOk="0">
                <a:moveTo>
                  <a:pt x="0" y="454933"/>
                </a:moveTo>
                <a:cubicBezTo>
                  <a:pt x="2313" y="186282"/>
                  <a:pt x="107824" y="2940"/>
                  <a:pt x="232681" y="0"/>
                </a:cubicBezTo>
                <a:cubicBezTo>
                  <a:pt x="339924" y="-8040"/>
                  <a:pt x="468899" y="191279"/>
                  <a:pt x="465362" y="454933"/>
                </a:cubicBezTo>
                <a:cubicBezTo>
                  <a:pt x="473842" y="700581"/>
                  <a:pt x="353463" y="929548"/>
                  <a:pt x="232681" y="909866"/>
                </a:cubicBezTo>
                <a:cubicBezTo>
                  <a:pt x="96070" y="936486"/>
                  <a:pt x="23553" y="685469"/>
                  <a:pt x="0" y="454933"/>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4266498984">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0" name="Oval 169">
            <a:extLst>
              <a:ext uri="{FF2B5EF4-FFF2-40B4-BE49-F238E27FC236}">
                <a16:creationId xmlns:a16="http://schemas.microsoft.com/office/drawing/2014/main" id="{5952E7DA-1545-584D-8CF0-B004CAAFC1FF}"/>
              </a:ext>
            </a:extLst>
          </p:cNvPr>
          <p:cNvSpPr/>
          <p:nvPr/>
        </p:nvSpPr>
        <p:spPr bwMode="auto">
          <a:xfrm>
            <a:off x="6809103" y="2558402"/>
            <a:ext cx="1076277" cy="445302"/>
          </a:xfrm>
          <a:custGeom>
            <a:avLst/>
            <a:gdLst>
              <a:gd name="connsiteX0" fmla="*/ 0 w 1076277"/>
              <a:gd name="connsiteY0" fmla="*/ 222651 h 445302"/>
              <a:gd name="connsiteX1" fmla="*/ 538139 w 1076277"/>
              <a:gd name="connsiteY1" fmla="*/ 0 h 445302"/>
              <a:gd name="connsiteX2" fmla="*/ 1076278 w 1076277"/>
              <a:gd name="connsiteY2" fmla="*/ 222651 h 445302"/>
              <a:gd name="connsiteX3" fmla="*/ 538139 w 1076277"/>
              <a:gd name="connsiteY3" fmla="*/ 445302 h 445302"/>
              <a:gd name="connsiteX4" fmla="*/ 0 w 1076277"/>
              <a:gd name="connsiteY4" fmla="*/ 222651 h 44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277" h="445302" extrusionOk="0">
                <a:moveTo>
                  <a:pt x="0" y="222651"/>
                </a:moveTo>
                <a:cubicBezTo>
                  <a:pt x="-8017" y="94739"/>
                  <a:pt x="210704" y="11346"/>
                  <a:pt x="538139" y="0"/>
                </a:cubicBezTo>
                <a:cubicBezTo>
                  <a:pt x="848253" y="2718"/>
                  <a:pt x="1069618" y="99896"/>
                  <a:pt x="1076278" y="222651"/>
                </a:cubicBezTo>
                <a:cubicBezTo>
                  <a:pt x="1045058" y="376106"/>
                  <a:pt x="831123" y="468638"/>
                  <a:pt x="538139" y="445302"/>
                </a:cubicBezTo>
                <a:cubicBezTo>
                  <a:pt x="231308" y="440036"/>
                  <a:pt x="12120" y="351409"/>
                  <a:pt x="0" y="222651"/>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1219033472">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77" name="Rounded Rectangle 176">
            <a:extLst>
              <a:ext uri="{FF2B5EF4-FFF2-40B4-BE49-F238E27FC236}">
                <a16:creationId xmlns:a16="http://schemas.microsoft.com/office/drawing/2014/main" id="{294381A5-535E-8F48-B43A-A1306AFAC304}"/>
              </a:ext>
            </a:extLst>
          </p:cNvPr>
          <p:cNvSpPr/>
          <p:nvPr/>
        </p:nvSpPr>
        <p:spPr bwMode="auto">
          <a:xfrm>
            <a:off x="601151" y="5020872"/>
            <a:ext cx="908022" cy="166752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1" name="TextBox 180">
            <a:extLst>
              <a:ext uri="{FF2B5EF4-FFF2-40B4-BE49-F238E27FC236}">
                <a16:creationId xmlns:a16="http://schemas.microsoft.com/office/drawing/2014/main" id="{15FBA7BE-57B6-D240-8DEC-68E96D59F675}"/>
              </a:ext>
            </a:extLst>
          </p:cNvPr>
          <p:cNvSpPr txBox="1"/>
          <p:nvPr/>
        </p:nvSpPr>
        <p:spPr>
          <a:xfrm>
            <a:off x="334452" y="4503295"/>
            <a:ext cx="1441420" cy="496098"/>
          </a:xfrm>
          <a:prstGeom prst="rect">
            <a:avLst/>
          </a:prstGeom>
          <a:noFill/>
        </p:spPr>
        <p:txBody>
          <a:bodyPr wrap="none" rtlCol="0">
            <a:spAutoFit/>
          </a:bodyPr>
          <a:lstStyle/>
          <a:p>
            <a:pPr algn="ctr"/>
            <a:r>
              <a:rPr lang="en-US" sz="3200" b="1" dirty="0">
                <a:latin typeface="Calibri" panose="020F0502020204030204" pitchFamily="34" charset="0"/>
              </a:rPr>
              <a:t>Sample</a:t>
            </a:r>
          </a:p>
        </p:txBody>
      </p:sp>
      <p:grpSp>
        <p:nvGrpSpPr>
          <p:cNvPr id="31" name="Group 1 cover" hidden="1">
            <a:extLst>
              <a:ext uri="{FF2B5EF4-FFF2-40B4-BE49-F238E27FC236}">
                <a16:creationId xmlns:a16="http://schemas.microsoft.com/office/drawing/2014/main" id="{CD275DCE-041B-E446-9A0F-3487BDE1D6D3}"/>
              </a:ext>
            </a:extLst>
          </p:cNvPr>
          <p:cNvGrpSpPr/>
          <p:nvPr/>
        </p:nvGrpSpPr>
        <p:grpSpPr>
          <a:xfrm>
            <a:off x="2182202" y="2704089"/>
            <a:ext cx="604435" cy="661579"/>
            <a:chOff x="2182202" y="2704089"/>
            <a:chExt cx="604435" cy="661579"/>
          </a:xfrm>
          <a:solidFill>
            <a:schemeClr val="accent6"/>
          </a:solidFill>
        </p:grpSpPr>
        <p:sp>
          <p:nvSpPr>
            <p:cNvPr id="214" name="Oval 213">
              <a:extLst>
                <a:ext uri="{FF2B5EF4-FFF2-40B4-BE49-F238E27FC236}">
                  <a16:creationId xmlns:a16="http://schemas.microsoft.com/office/drawing/2014/main" id="{9EE24653-B589-D947-A806-1BA953430FAC}"/>
                </a:ext>
              </a:extLst>
            </p:cNvPr>
            <p:cNvSpPr/>
            <p:nvPr/>
          </p:nvSpPr>
          <p:spPr bwMode="auto">
            <a:xfrm>
              <a:off x="2508773" y="2704089"/>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15" name="Oval 214">
              <a:extLst>
                <a:ext uri="{FF2B5EF4-FFF2-40B4-BE49-F238E27FC236}">
                  <a16:creationId xmlns:a16="http://schemas.microsoft.com/office/drawing/2014/main" id="{52D48BA9-62E8-D341-8B9D-5BDAF827CBC8}"/>
                </a:ext>
              </a:extLst>
            </p:cNvPr>
            <p:cNvSpPr/>
            <p:nvPr/>
          </p:nvSpPr>
          <p:spPr bwMode="auto">
            <a:xfrm>
              <a:off x="2182202" y="2756258"/>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16" name="Oval 215">
              <a:extLst>
                <a:ext uri="{FF2B5EF4-FFF2-40B4-BE49-F238E27FC236}">
                  <a16:creationId xmlns:a16="http://schemas.microsoft.com/office/drawing/2014/main" id="{34C0A16C-19FC-8443-9D94-6AD544759FF4}"/>
                </a:ext>
              </a:extLst>
            </p:cNvPr>
            <p:cNvSpPr/>
            <p:nvPr/>
          </p:nvSpPr>
          <p:spPr bwMode="auto">
            <a:xfrm>
              <a:off x="2600657" y="3050726"/>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17" name="Oval 216">
              <a:extLst>
                <a:ext uri="{FF2B5EF4-FFF2-40B4-BE49-F238E27FC236}">
                  <a16:creationId xmlns:a16="http://schemas.microsoft.com/office/drawing/2014/main" id="{B7CADAC4-EC82-BB4C-9DF2-2F66836BEE79}"/>
                </a:ext>
              </a:extLst>
            </p:cNvPr>
            <p:cNvSpPr/>
            <p:nvPr/>
          </p:nvSpPr>
          <p:spPr bwMode="auto">
            <a:xfrm>
              <a:off x="2327126" y="3182788"/>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33" name="Group 2 cover" hidden="1">
            <a:extLst>
              <a:ext uri="{FF2B5EF4-FFF2-40B4-BE49-F238E27FC236}">
                <a16:creationId xmlns:a16="http://schemas.microsoft.com/office/drawing/2014/main" id="{96B40AA6-2D4F-D34F-AB6F-21CBE064361E}"/>
              </a:ext>
            </a:extLst>
          </p:cNvPr>
          <p:cNvGrpSpPr/>
          <p:nvPr/>
        </p:nvGrpSpPr>
        <p:grpSpPr>
          <a:xfrm>
            <a:off x="5741477" y="4046095"/>
            <a:ext cx="250377" cy="449929"/>
            <a:chOff x="5741477" y="4046095"/>
            <a:chExt cx="250377" cy="449929"/>
          </a:xfrm>
          <a:solidFill>
            <a:schemeClr val="accent6"/>
          </a:solidFill>
        </p:grpSpPr>
        <p:sp>
          <p:nvSpPr>
            <p:cNvPr id="235" name="Oval 234">
              <a:extLst>
                <a:ext uri="{FF2B5EF4-FFF2-40B4-BE49-F238E27FC236}">
                  <a16:creationId xmlns:a16="http://schemas.microsoft.com/office/drawing/2014/main" id="{67A9DB20-0636-C049-B071-51B709162177}"/>
                </a:ext>
              </a:extLst>
            </p:cNvPr>
            <p:cNvSpPr/>
            <p:nvPr/>
          </p:nvSpPr>
          <p:spPr bwMode="auto">
            <a:xfrm>
              <a:off x="5805874" y="4313144"/>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6" name="Oval 235">
              <a:extLst>
                <a:ext uri="{FF2B5EF4-FFF2-40B4-BE49-F238E27FC236}">
                  <a16:creationId xmlns:a16="http://schemas.microsoft.com/office/drawing/2014/main" id="{D82A6B12-B013-FF45-A809-67BF4B07AE03}"/>
                </a:ext>
              </a:extLst>
            </p:cNvPr>
            <p:cNvSpPr/>
            <p:nvPr/>
          </p:nvSpPr>
          <p:spPr bwMode="auto">
            <a:xfrm flipH="1">
              <a:off x="5741477" y="4046095"/>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32" name="Group 3 cover" hidden="1">
            <a:extLst>
              <a:ext uri="{FF2B5EF4-FFF2-40B4-BE49-F238E27FC236}">
                <a16:creationId xmlns:a16="http://schemas.microsoft.com/office/drawing/2014/main" id="{AECCA9EA-FADE-AC40-A2C7-AEEB61F63DDA}"/>
              </a:ext>
            </a:extLst>
          </p:cNvPr>
          <p:cNvGrpSpPr/>
          <p:nvPr/>
        </p:nvGrpSpPr>
        <p:grpSpPr>
          <a:xfrm>
            <a:off x="6951196" y="2672493"/>
            <a:ext cx="783038" cy="222372"/>
            <a:chOff x="6951196" y="2663066"/>
            <a:chExt cx="783038" cy="222372"/>
          </a:xfrm>
          <a:solidFill>
            <a:schemeClr val="accent6"/>
          </a:solidFill>
        </p:grpSpPr>
        <p:sp>
          <p:nvSpPr>
            <p:cNvPr id="228" name="Oval 227">
              <a:extLst>
                <a:ext uri="{FF2B5EF4-FFF2-40B4-BE49-F238E27FC236}">
                  <a16:creationId xmlns:a16="http://schemas.microsoft.com/office/drawing/2014/main" id="{E956A2E5-A4C1-5C45-BEDE-46F3F8B93E69}"/>
                </a:ext>
              </a:extLst>
            </p:cNvPr>
            <p:cNvSpPr/>
            <p:nvPr/>
          </p:nvSpPr>
          <p:spPr bwMode="auto">
            <a:xfrm>
              <a:off x="7236645" y="2663066"/>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9" name="Oval 228">
              <a:extLst>
                <a:ext uri="{FF2B5EF4-FFF2-40B4-BE49-F238E27FC236}">
                  <a16:creationId xmlns:a16="http://schemas.microsoft.com/office/drawing/2014/main" id="{D1B33EFC-F8EB-994C-9D8B-3E4DD372808D}"/>
                </a:ext>
              </a:extLst>
            </p:cNvPr>
            <p:cNvSpPr/>
            <p:nvPr/>
          </p:nvSpPr>
          <p:spPr bwMode="auto">
            <a:xfrm flipH="1">
              <a:off x="7548254" y="2700584"/>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0" name="Oval 229">
              <a:extLst>
                <a:ext uri="{FF2B5EF4-FFF2-40B4-BE49-F238E27FC236}">
                  <a16:creationId xmlns:a16="http://schemas.microsoft.com/office/drawing/2014/main" id="{D5CD990C-9BA4-C44E-B043-B8D53FAB3697}"/>
                </a:ext>
              </a:extLst>
            </p:cNvPr>
            <p:cNvSpPr/>
            <p:nvPr/>
          </p:nvSpPr>
          <p:spPr bwMode="auto">
            <a:xfrm flipH="1">
              <a:off x="6951196" y="2702558"/>
              <a:ext cx="185980" cy="182880"/>
            </a:xfrm>
            <a:prstGeom prst="ellipse">
              <a:avLst/>
            </a:prstGeom>
            <a:grp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171" name="Picture 170">
            <a:extLst>
              <a:ext uri="{FF2B5EF4-FFF2-40B4-BE49-F238E27FC236}">
                <a16:creationId xmlns:a16="http://schemas.microsoft.com/office/drawing/2014/main" id="{435B595C-0665-EA44-956E-D98D74E666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1290" y="4298606"/>
            <a:ext cx="1027170" cy="1518555"/>
          </a:xfrm>
          <a:prstGeom prst="rect">
            <a:avLst/>
          </a:prstGeom>
        </p:spPr>
      </p:pic>
      <p:pic>
        <p:nvPicPr>
          <p:cNvPr id="172" name="Picture 171">
            <a:extLst>
              <a:ext uri="{FF2B5EF4-FFF2-40B4-BE49-F238E27FC236}">
                <a16:creationId xmlns:a16="http://schemas.microsoft.com/office/drawing/2014/main" id="{FD1AB814-506D-CC43-90FE-4B56C0DED0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2484" y="4720977"/>
            <a:ext cx="1181181" cy="1181181"/>
          </a:xfrm>
          <a:prstGeom prst="rect">
            <a:avLst/>
          </a:prstGeom>
        </p:spPr>
      </p:pic>
      <p:pic>
        <p:nvPicPr>
          <p:cNvPr id="173" name="Picture 172">
            <a:extLst>
              <a:ext uri="{FF2B5EF4-FFF2-40B4-BE49-F238E27FC236}">
                <a16:creationId xmlns:a16="http://schemas.microsoft.com/office/drawing/2014/main" id="{E2BC847C-D94F-6745-8AEF-17A3AB148C30}"/>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99338" l="6186" r="98969">
                        <a14:foregroundMark x1="41237" y1="34437" x2="55670" y2="662"/>
                        <a14:foregroundMark x1="57732" y1="24503" x2="68374" y2="13272"/>
                        <a14:foregroundMark x1="72165" y1="8609" x2="61856" y2="0"/>
                        <a14:foregroundMark x1="69168" y1="23473" x2="58763" y2="36424"/>
                        <a14:foregroundMark x1="35052" y1="29139" x2="42268" y2="34437"/>
                        <a14:foregroundMark x1="37113" y1="37748" x2="70103" y2="38411"/>
                        <a14:foregroundMark x1="47423" y1="48344" x2="72165" y2="49669"/>
                        <a14:foregroundMark x1="32990" y1="41722" x2="28866" y2="97351"/>
                        <a14:foregroundMark x1="78461" y1="69032" x2="93814" y2="60265"/>
                        <a14:foregroundMark x1="28866" y1="97351" x2="74057" y2="71546"/>
                        <a14:foregroundMark x1="90831" y1="59752" x2="20619" y2="47682"/>
                        <a14:foregroundMark x1="93814" y1="60265" x2="93851" y2="60271"/>
                        <a14:foregroundMark x1="10379" y1="94212" x2="9278" y2="99338"/>
                        <a14:foregroundMark x1="18521" y1="56291" x2="18379" y2="56954"/>
                        <a14:foregroundMark x1="21649" y1="41722" x2="18521" y2="56291"/>
                        <a14:foregroundMark x1="86414" y1="8582" x2="86598" y2="0"/>
                        <a14:foregroundMark x1="85432" y1="54305" x2="85843" y2="35156"/>
                        <a14:foregroundMark x1="85133" y1="68225" x2="85432" y2="54305"/>
                        <a14:foregroundMark x1="88660" y1="96611" x2="88660" y2="99338"/>
                        <a14:foregroundMark x1="88660" y1="54305" x2="88660" y2="66726"/>
                        <a14:foregroundMark x1="88660" y1="35066" x2="88660" y2="54305"/>
                        <a14:foregroundMark x1="88660" y1="7285" x2="88660" y2="8510"/>
                        <a14:foregroundMark x1="97762" y1="44704" x2="98320" y2="34756"/>
                        <a14:foregroundMark x1="97223" y1="54305" x2="97249" y2="53844"/>
                        <a14:foregroundMark x1="96519" y1="66848" x2="97223" y2="54305"/>
                        <a14:foregroundMark x1="94845" y1="96689" x2="94892" y2="95858"/>
                        <a14:foregroundMark x1="79994" y1="68847" x2="78351" y2="65563"/>
                        <a14:foregroundMark x1="60825" y1="63576" x2="28866" y2="64238"/>
                        <a14:foregroundMark x1="70103" y1="80132" x2="76289" y2="89404"/>
                        <a14:backgroundMark x1="20619" y1="4636" x2="9278" y2="38411"/>
                        <a14:backgroundMark x1="85567" y1="8609" x2="87629" y2="35099"/>
                        <a14:backgroundMark x1="4124" y1="56291" x2="4124" y2="56291"/>
                        <a14:backgroundMark x1="90722" y1="54305" x2="90722" y2="54305"/>
                        <a14:backgroundMark x1="91753" y1="64238" x2="97938" y2="44371"/>
                        <a14:backgroundMark x1="1031" y1="56954" x2="1031" y2="76821"/>
                        <a14:backgroundMark x1="3093" y1="73510" x2="2062" y2="94040"/>
                        <a14:backgroundMark x1="90722" y1="67550" x2="98969" y2="95364"/>
                      </a14:backgroundRemoval>
                    </a14:imgEffect>
                  </a14:imgLayer>
                </a14:imgProps>
              </a:ext>
              <a:ext uri="{28A0092B-C50C-407E-A947-70E740481C1C}">
                <a14:useLocalDpi xmlns:a14="http://schemas.microsoft.com/office/drawing/2010/main"/>
              </a:ext>
            </a:extLst>
          </a:blip>
          <a:stretch>
            <a:fillRect/>
          </a:stretch>
        </p:blipFill>
        <p:spPr>
          <a:xfrm>
            <a:off x="759198" y="2839456"/>
            <a:ext cx="806328" cy="1253360"/>
          </a:xfrm>
          <a:prstGeom prst="rect">
            <a:avLst/>
          </a:prstGeom>
        </p:spPr>
      </p:pic>
      <p:pic>
        <p:nvPicPr>
          <p:cNvPr id="174" name="Picture 173">
            <a:extLst>
              <a:ext uri="{FF2B5EF4-FFF2-40B4-BE49-F238E27FC236}">
                <a16:creationId xmlns:a16="http://schemas.microsoft.com/office/drawing/2014/main" id="{946FFA90-A9FE-3F4C-BA42-FAEACBEE9AE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39213" y="2988802"/>
            <a:ext cx="1086366" cy="1091236"/>
          </a:xfrm>
          <a:prstGeom prst="rect">
            <a:avLst/>
          </a:prstGeom>
        </p:spPr>
      </p:pic>
      <p:pic>
        <p:nvPicPr>
          <p:cNvPr id="175" name="Picture 174">
            <a:extLst>
              <a:ext uri="{FF2B5EF4-FFF2-40B4-BE49-F238E27FC236}">
                <a16:creationId xmlns:a16="http://schemas.microsoft.com/office/drawing/2014/main" id="{93FF402D-B7E8-D84A-978C-E499BB814F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06880" y="4821523"/>
            <a:ext cx="836237" cy="836237"/>
          </a:xfrm>
          <a:prstGeom prst="rect">
            <a:avLst/>
          </a:prstGeom>
        </p:spPr>
      </p:pic>
      <p:grpSp>
        <p:nvGrpSpPr>
          <p:cNvPr id="176" name="Proj 1">
            <a:extLst>
              <a:ext uri="{FF2B5EF4-FFF2-40B4-BE49-F238E27FC236}">
                <a16:creationId xmlns:a16="http://schemas.microsoft.com/office/drawing/2014/main" id="{7AE86DF3-F28D-6E4E-BC2D-FD2EF372DC93}"/>
              </a:ext>
            </a:extLst>
          </p:cNvPr>
          <p:cNvGrpSpPr/>
          <p:nvPr/>
        </p:nvGrpSpPr>
        <p:grpSpPr>
          <a:xfrm>
            <a:off x="495520" y="1296316"/>
            <a:ext cx="1737719" cy="1369056"/>
            <a:chOff x="495520" y="1296316"/>
            <a:chExt cx="1737719" cy="1369056"/>
          </a:xfrm>
        </p:grpSpPr>
        <p:pic>
          <p:nvPicPr>
            <p:cNvPr id="178" name="Picture 12" descr="Image result for github">
              <a:extLst>
                <a:ext uri="{FF2B5EF4-FFF2-40B4-BE49-F238E27FC236}">
                  <a16:creationId xmlns:a16="http://schemas.microsoft.com/office/drawing/2014/main" id="{2B7D3EB9-46E1-894B-8433-74D85EBDDB25}"/>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495520" y="1296316"/>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179" name="Group 178">
              <a:extLst>
                <a:ext uri="{FF2B5EF4-FFF2-40B4-BE49-F238E27FC236}">
                  <a16:creationId xmlns:a16="http://schemas.microsoft.com/office/drawing/2014/main" id="{0819D7AB-086C-2749-B250-67F944F5AFB3}"/>
                </a:ext>
              </a:extLst>
            </p:cNvPr>
            <p:cNvGrpSpPr/>
            <p:nvPr/>
          </p:nvGrpSpPr>
          <p:grpSpPr>
            <a:xfrm>
              <a:off x="1082554" y="1549872"/>
              <a:ext cx="1150685" cy="1115500"/>
              <a:chOff x="1082554" y="1549872"/>
              <a:chExt cx="1150685" cy="1115500"/>
            </a:xfrm>
          </p:grpSpPr>
          <p:grpSp>
            <p:nvGrpSpPr>
              <p:cNvPr id="180" name="Group 179">
                <a:extLst>
                  <a:ext uri="{FF2B5EF4-FFF2-40B4-BE49-F238E27FC236}">
                    <a16:creationId xmlns:a16="http://schemas.microsoft.com/office/drawing/2014/main" id="{EFFC665E-C1AE-9C4B-8419-473F8CE78CFA}"/>
                  </a:ext>
                </a:extLst>
              </p:cNvPr>
              <p:cNvGrpSpPr/>
              <p:nvPr/>
            </p:nvGrpSpPr>
            <p:grpSpPr>
              <a:xfrm>
                <a:off x="1613808" y="1549872"/>
                <a:ext cx="619431" cy="958213"/>
                <a:chOff x="5076698" y="1362614"/>
                <a:chExt cx="554774" cy="750238"/>
              </a:xfrm>
            </p:grpSpPr>
            <p:pic>
              <p:nvPicPr>
                <p:cNvPr id="197" name="Picture 32" descr="Image result for clipart document">
                  <a:extLst>
                    <a:ext uri="{FF2B5EF4-FFF2-40B4-BE49-F238E27FC236}">
                      <a16:creationId xmlns:a16="http://schemas.microsoft.com/office/drawing/2014/main" id="{A0338E75-F675-834D-95F0-E95F09AC781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8" name="Rounded Rectangle 197">
                  <a:extLst>
                    <a:ext uri="{FF2B5EF4-FFF2-40B4-BE49-F238E27FC236}">
                      <a16:creationId xmlns:a16="http://schemas.microsoft.com/office/drawing/2014/main" id="{4AC39EB4-438F-7342-B23E-A524950FD0C5}"/>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2" name="Rounded Rectangle 181">
                <a:extLst>
                  <a:ext uri="{FF2B5EF4-FFF2-40B4-BE49-F238E27FC236}">
                    <a16:creationId xmlns:a16="http://schemas.microsoft.com/office/drawing/2014/main" id="{2C345EC0-44FE-9845-B4B1-7F22BC5E2075}"/>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83" name="Group 182">
                <a:extLst>
                  <a:ext uri="{FF2B5EF4-FFF2-40B4-BE49-F238E27FC236}">
                    <a16:creationId xmlns:a16="http://schemas.microsoft.com/office/drawing/2014/main" id="{C9A2961A-16BE-1B4C-88A4-0B0EE281D2BA}"/>
                  </a:ext>
                </a:extLst>
              </p:cNvPr>
              <p:cNvGrpSpPr/>
              <p:nvPr/>
            </p:nvGrpSpPr>
            <p:grpSpPr>
              <a:xfrm>
                <a:off x="1443564" y="1593620"/>
                <a:ext cx="619431" cy="958213"/>
                <a:chOff x="5076698" y="1362614"/>
                <a:chExt cx="554774" cy="750238"/>
              </a:xfrm>
            </p:grpSpPr>
            <p:pic>
              <p:nvPicPr>
                <p:cNvPr id="195" name="Picture 32" descr="Image result for clipart document">
                  <a:extLst>
                    <a:ext uri="{FF2B5EF4-FFF2-40B4-BE49-F238E27FC236}">
                      <a16:creationId xmlns:a16="http://schemas.microsoft.com/office/drawing/2014/main" id="{308B3A94-0732-6344-B142-5503D60C747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6" name="Rounded Rectangle 195">
                  <a:extLst>
                    <a:ext uri="{FF2B5EF4-FFF2-40B4-BE49-F238E27FC236}">
                      <a16:creationId xmlns:a16="http://schemas.microsoft.com/office/drawing/2014/main" id="{4EB09D63-317E-A142-92A4-F4DA2640557E}"/>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4" name="Rounded Rectangle 183">
                <a:extLst>
                  <a:ext uri="{FF2B5EF4-FFF2-40B4-BE49-F238E27FC236}">
                    <a16:creationId xmlns:a16="http://schemas.microsoft.com/office/drawing/2014/main" id="{1887BE20-E941-4943-83DE-9A94B400C0D5}"/>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85" name="Rounded Rectangle 184">
                <a:extLst>
                  <a:ext uri="{FF2B5EF4-FFF2-40B4-BE49-F238E27FC236}">
                    <a16:creationId xmlns:a16="http://schemas.microsoft.com/office/drawing/2014/main" id="{EE2916FC-B10C-E44D-BD40-955DF10F1667}"/>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86" name="Group 185">
                <a:extLst>
                  <a:ext uri="{FF2B5EF4-FFF2-40B4-BE49-F238E27FC236}">
                    <a16:creationId xmlns:a16="http://schemas.microsoft.com/office/drawing/2014/main" id="{9AEC1FB9-4480-B14D-99EC-DAC0796A7040}"/>
                  </a:ext>
                </a:extLst>
              </p:cNvPr>
              <p:cNvGrpSpPr/>
              <p:nvPr/>
            </p:nvGrpSpPr>
            <p:grpSpPr>
              <a:xfrm>
                <a:off x="1258619" y="1642126"/>
                <a:ext cx="619431" cy="958213"/>
                <a:chOff x="5076698" y="1362614"/>
                <a:chExt cx="554774" cy="750238"/>
              </a:xfrm>
            </p:grpSpPr>
            <p:pic>
              <p:nvPicPr>
                <p:cNvPr id="193" name="Picture 32" descr="Image result for clipart document">
                  <a:extLst>
                    <a:ext uri="{FF2B5EF4-FFF2-40B4-BE49-F238E27FC236}">
                      <a16:creationId xmlns:a16="http://schemas.microsoft.com/office/drawing/2014/main" id="{93DF41B4-F5BA-FC4E-9096-68EF2234ACA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94" name="Rounded Rectangle 193">
                  <a:extLst>
                    <a:ext uri="{FF2B5EF4-FFF2-40B4-BE49-F238E27FC236}">
                      <a16:creationId xmlns:a16="http://schemas.microsoft.com/office/drawing/2014/main" id="{F24FCD47-B93A-7F41-9CCA-BF09061A4989}"/>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87" name="Rounded Rectangle 186">
                <a:extLst>
                  <a:ext uri="{FF2B5EF4-FFF2-40B4-BE49-F238E27FC236}">
                    <a16:creationId xmlns:a16="http://schemas.microsoft.com/office/drawing/2014/main" id="{7DD845F3-B5A8-874A-A783-4EB9D0EF0700}"/>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191" name="Picture 32" descr="Image result for clipart document">
                <a:extLst>
                  <a:ext uri="{FF2B5EF4-FFF2-40B4-BE49-F238E27FC236}">
                    <a16:creationId xmlns:a16="http://schemas.microsoft.com/office/drawing/2014/main" id="{814C100F-08BF-E343-85E9-DCEFCC77763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82554" y="1707159"/>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a:extLst>
                  <a:ext uri="{FF2B5EF4-FFF2-40B4-BE49-F238E27FC236}">
                    <a16:creationId xmlns:a16="http://schemas.microsoft.com/office/drawing/2014/main" id="{23849D10-5E23-0646-B663-314C42E63EE5}"/>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90" name="Rounded Rectangle 189">
                <a:extLst>
                  <a:ext uri="{FF2B5EF4-FFF2-40B4-BE49-F238E27FC236}">
                    <a16:creationId xmlns:a16="http://schemas.microsoft.com/office/drawing/2014/main" id="{87F05D17-873B-2F47-A982-18E1E5520DD6}"/>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99" name="Proj 2">
            <a:extLst>
              <a:ext uri="{FF2B5EF4-FFF2-40B4-BE49-F238E27FC236}">
                <a16:creationId xmlns:a16="http://schemas.microsoft.com/office/drawing/2014/main" id="{D40DA4EC-F626-CC4D-A545-CB2AB0D20124}"/>
              </a:ext>
            </a:extLst>
          </p:cNvPr>
          <p:cNvGrpSpPr/>
          <p:nvPr/>
        </p:nvGrpSpPr>
        <p:grpSpPr>
          <a:xfrm>
            <a:off x="6038811" y="4903917"/>
            <a:ext cx="1391648" cy="1023246"/>
            <a:chOff x="6038811" y="4903917"/>
            <a:chExt cx="1391648" cy="1023246"/>
          </a:xfrm>
        </p:grpSpPr>
        <p:pic>
          <p:nvPicPr>
            <p:cNvPr id="200" name="Picture 12" descr="Image result for github">
              <a:extLst>
                <a:ext uri="{FF2B5EF4-FFF2-40B4-BE49-F238E27FC236}">
                  <a16:creationId xmlns:a16="http://schemas.microsoft.com/office/drawing/2014/main" id="{AE04D939-97EC-0549-B5FC-4547BD939F3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6885843" y="4946114"/>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201" name="Group 200">
              <a:extLst>
                <a:ext uri="{FF2B5EF4-FFF2-40B4-BE49-F238E27FC236}">
                  <a16:creationId xmlns:a16="http://schemas.microsoft.com/office/drawing/2014/main" id="{7EF105F7-3E4A-B64A-B756-96DC231492E5}"/>
                </a:ext>
              </a:extLst>
            </p:cNvPr>
            <p:cNvGrpSpPr/>
            <p:nvPr/>
          </p:nvGrpSpPr>
          <p:grpSpPr>
            <a:xfrm>
              <a:off x="6038811" y="4903917"/>
              <a:ext cx="795496" cy="1023246"/>
              <a:chOff x="6038811" y="4903917"/>
              <a:chExt cx="795496" cy="1023246"/>
            </a:xfrm>
          </p:grpSpPr>
          <p:grpSp>
            <p:nvGrpSpPr>
              <p:cNvPr id="202" name="Group 201">
                <a:extLst>
                  <a:ext uri="{FF2B5EF4-FFF2-40B4-BE49-F238E27FC236}">
                    <a16:creationId xmlns:a16="http://schemas.microsoft.com/office/drawing/2014/main" id="{D73491F5-531A-304D-9F35-BF103545A2D0}"/>
                  </a:ext>
                </a:extLst>
              </p:cNvPr>
              <p:cNvGrpSpPr/>
              <p:nvPr/>
            </p:nvGrpSpPr>
            <p:grpSpPr>
              <a:xfrm>
                <a:off x="6214876" y="4903917"/>
                <a:ext cx="619431" cy="958213"/>
                <a:chOff x="5076698" y="1362614"/>
                <a:chExt cx="554774" cy="750238"/>
              </a:xfrm>
            </p:grpSpPr>
            <p:pic>
              <p:nvPicPr>
                <p:cNvPr id="209" name="Picture 32" descr="Image result for clipart document">
                  <a:extLst>
                    <a:ext uri="{FF2B5EF4-FFF2-40B4-BE49-F238E27FC236}">
                      <a16:creationId xmlns:a16="http://schemas.microsoft.com/office/drawing/2014/main" id="{ACAABD1E-5F77-5F42-8DD3-ECFCA17F24A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10" name="Rounded Rectangle 209">
                  <a:extLst>
                    <a:ext uri="{FF2B5EF4-FFF2-40B4-BE49-F238E27FC236}">
                      <a16:creationId xmlns:a16="http://schemas.microsoft.com/office/drawing/2014/main" id="{4E0F4627-140E-864F-A8E6-78C8F834B39C}"/>
                    </a:ext>
                  </a:extLst>
                </p:cNvPr>
                <p:cNvSpPr/>
                <p:nvPr/>
              </p:nvSpPr>
              <p:spPr bwMode="auto">
                <a:xfrm>
                  <a:off x="5137533" y="1645094"/>
                  <a:ext cx="414968" cy="66101"/>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3" name="Rounded Rectangle 202">
                <a:extLst>
                  <a:ext uri="{FF2B5EF4-FFF2-40B4-BE49-F238E27FC236}">
                    <a16:creationId xmlns:a16="http://schemas.microsoft.com/office/drawing/2014/main" id="{AFD0959D-9062-2A42-B8BD-66ED412C6758}"/>
                  </a:ext>
                </a:extLst>
              </p:cNvPr>
              <p:cNvSpPr/>
              <p:nvPr/>
            </p:nvSpPr>
            <p:spPr bwMode="auto">
              <a:xfrm>
                <a:off x="6279547" y="5506342"/>
                <a:ext cx="463331" cy="84425"/>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04" name="Group 203">
                <a:extLst>
                  <a:ext uri="{FF2B5EF4-FFF2-40B4-BE49-F238E27FC236}">
                    <a16:creationId xmlns:a16="http://schemas.microsoft.com/office/drawing/2014/main" id="{F6FE8573-03F7-CC4A-AD25-0A8DB9DF74A9}"/>
                  </a:ext>
                </a:extLst>
              </p:cNvPr>
              <p:cNvGrpSpPr/>
              <p:nvPr/>
            </p:nvGrpSpPr>
            <p:grpSpPr>
              <a:xfrm>
                <a:off x="6038811" y="4968950"/>
                <a:ext cx="619431" cy="958213"/>
                <a:chOff x="5076701" y="1362623"/>
                <a:chExt cx="554774" cy="750243"/>
              </a:xfrm>
            </p:grpSpPr>
            <p:pic>
              <p:nvPicPr>
                <p:cNvPr id="207" name="Picture 32" descr="Image result for clipart document">
                  <a:extLst>
                    <a:ext uri="{FF2B5EF4-FFF2-40B4-BE49-F238E27FC236}">
                      <a16:creationId xmlns:a16="http://schemas.microsoft.com/office/drawing/2014/main" id="{1F7CD0F9-C505-124A-BC38-AB43DF76FC2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08" name="Rounded Rectangle 207">
                  <a:extLst>
                    <a:ext uri="{FF2B5EF4-FFF2-40B4-BE49-F238E27FC236}">
                      <a16:creationId xmlns:a16="http://schemas.microsoft.com/office/drawing/2014/main" id="{6C13251D-C6A9-AA43-9C3D-16FB7DB717C0}"/>
                    </a:ext>
                  </a:extLst>
                </p:cNvPr>
                <p:cNvSpPr/>
                <p:nvPr/>
              </p:nvSpPr>
              <p:spPr bwMode="auto">
                <a:xfrm>
                  <a:off x="5137533" y="1548494"/>
                  <a:ext cx="414968" cy="66101"/>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06" name="Rounded Rectangle 205">
                <a:extLst>
                  <a:ext uri="{FF2B5EF4-FFF2-40B4-BE49-F238E27FC236}">
                    <a16:creationId xmlns:a16="http://schemas.microsoft.com/office/drawing/2014/main" id="{5D4CAC88-44F1-CC40-AE2E-AE8CDB9699A4}"/>
                  </a:ext>
                </a:extLst>
              </p:cNvPr>
              <p:cNvSpPr/>
              <p:nvPr/>
            </p:nvSpPr>
            <p:spPr bwMode="auto">
              <a:xfrm>
                <a:off x="6106733" y="5572738"/>
                <a:ext cx="463331" cy="84424"/>
              </a:xfrm>
              <a:prstGeom prst="roundRect">
                <a:avLst/>
              </a:prstGeom>
              <a:solidFill>
                <a:srgbClr val="FFFF0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211" name="Proj 3">
            <a:extLst>
              <a:ext uri="{FF2B5EF4-FFF2-40B4-BE49-F238E27FC236}">
                <a16:creationId xmlns:a16="http://schemas.microsoft.com/office/drawing/2014/main" id="{8C0741AE-E2B0-204C-A18A-CF44CDE12347}"/>
              </a:ext>
            </a:extLst>
          </p:cNvPr>
          <p:cNvGrpSpPr/>
          <p:nvPr/>
        </p:nvGrpSpPr>
        <p:grpSpPr>
          <a:xfrm>
            <a:off x="7114803" y="945381"/>
            <a:ext cx="1533397" cy="1403914"/>
            <a:chOff x="7114803" y="945381"/>
            <a:chExt cx="1533397" cy="1403914"/>
          </a:xfrm>
        </p:grpSpPr>
        <p:pic>
          <p:nvPicPr>
            <p:cNvPr id="212" name="Picture 12" descr="Image result for github">
              <a:extLst>
                <a:ext uri="{FF2B5EF4-FFF2-40B4-BE49-F238E27FC236}">
                  <a16:creationId xmlns:a16="http://schemas.microsoft.com/office/drawing/2014/main" id="{E8156417-4FB6-C749-ACE1-DCBB0DC3B89B}"/>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flipH="1">
              <a:off x="8103584" y="945381"/>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213" name="Group 212">
              <a:extLst>
                <a:ext uri="{FF2B5EF4-FFF2-40B4-BE49-F238E27FC236}">
                  <a16:creationId xmlns:a16="http://schemas.microsoft.com/office/drawing/2014/main" id="{1EA0D6DA-E8E1-2D47-857D-43E256AB75D7}"/>
                </a:ext>
              </a:extLst>
            </p:cNvPr>
            <p:cNvGrpSpPr/>
            <p:nvPr/>
          </p:nvGrpSpPr>
          <p:grpSpPr>
            <a:xfrm>
              <a:off x="7114803" y="1277543"/>
              <a:ext cx="980441" cy="1071752"/>
              <a:chOff x="7114803" y="1277543"/>
              <a:chExt cx="980441" cy="1071752"/>
            </a:xfrm>
          </p:grpSpPr>
          <p:grpSp>
            <p:nvGrpSpPr>
              <p:cNvPr id="218" name="Group 217">
                <a:extLst>
                  <a:ext uri="{FF2B5EF4-FFF2-40B4-BE49-F238E27FC236}">
                    <a16:creationId xmlns:a16="http://schemas.microsoft.com/office/drawing/2014/main" id="{36C7A9D3-3F51-6B48-8FEF-0DB0EEDC2AD0}"/>
                  </a:ext>
                </a:extLst>
              </p:cNvPr>
              <p:cNvGrpSpPr/>
              <p:nvPr/>
            </p:nvGrpSpPr>
            <p:grpSpPr>
              <a:xfrm>
                <a:off x="7475813" y="1277543"/>
                <a:ext cx="619431" cy="958212"/>
                <a:chOff x="5076698" y="1362614"/>
                <a:chExt cx="554774" cy="750238"/>
              </a:xfrm>
            </p:grpSpPr>
            <p:pic>
              <p:nvPicPr>
                <p:cNvPr id="245" name="Picture 32" descr="Image result for clipart document">
                  <a:extLst>
                    <a:ext uri="{FF2B5EF4-FFF2-40B4-BE49-F238E27FC236}">
                      <a16:creationId xmlns:a16="http://schemas.microsoft.com/office/drawing/2014/main" id="{731CFB37-830D-9A4D-A082-1E47A830062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6" name="Rounded Rectangle 245">
                  <a:extLst>
                    <a:ext uri="{FF2B5EF4-FFF2-40B4-BE49-F238E27FC236}">
                      <a16:creationId xmlns:a16="http://schemas.microsoft.com/office/drawing/2014/main" id="{DD9C261F-5E96-2349-9F74-807476D37A78}"/>
                    </a:ext>
                  </a:extLst>
                </p:cNvPr>
                <p:cNvSpPr/>
                <p:nvPr/>
              </p:nvSpPr>
              <p:spPr bwMode="auto">
                <a:xfrm>
                  <a:off x="5137533" y="1738118"/>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19" name="Rounded Rectangle 218">
                <a:extLst>
                  <a:ext uri="{FF2B5EF4-FFF2-40B4-BE49-F238E27FC236}">
                    <a16:creationId xmlns:a16="http://schemas.microsoft.com/office/drawing/2014/main" id="{52D59348-3BFF-0B42-8D93-2FA920015B14}"/>
                  </a:ext>
                </a:extLst>
              </p:cNvPr>
              <p:cNvSpPr/>
              <p:nvPr/>
            </p:nvSpPr>
            <p:spPr bwMode="auto">
              <a:xfrm>
                <a:off x="7543498" y="1512925"/>
                <a:ext cx="463331" cy="84425"/>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0" name="Group 219">
                <a:extLst>
                  <a:ext uri="{FF2B5EF4-FFF2-40B4-BE49-F238E27FC236}">
                    <a16:creationId xmlns:a16="http://schemas.microsoft.com/office/drawing/2014/main" id="{941DB69B-049E-A14E-8CA8-A31377B54A0C}"/>
                  </a:ext>
                </a:extLst>
              </p:cNvPr>
              <p:cNvGrpSpPr/>
              <p:nvPr/>
            </p:nvGrpSpPr>
            <p:grpSpPr>
              <a:xfrm>
                <a:off x="7290868" y="1326049"/>
                <a:ext cx="619431" cy="958212"/>
                <a:chOff x="5076698" y="1362614"/>
                <a:chExt cx="554774" cy="750238"/>
              </a:xfrm>
            </p:grpSpPr>
            <p:pic>
              <p:nvPicPr>
                <p:cNvPr id="243" name="Picture 32" descr="Image result for clipart document">
                  <a:extLst>
                    <a:ext uri="{FF2B5EF4-FFF2-40B4-BE49-F238E27FC236}">
                      <a16:creationId xmlns:a16="http://schemas.microsoft.com/office/drawing/2014/main" id="{1CFA1E84-4699-A44B-BE97-FC551A49C39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4" name="Rounded Rectangle 243">
                  <a:extLst>
                    <a:ext uri="{FF2B5EF4-FFF2-40B4-BE49-F238E27FC236}">
                      <a16:creationId xmlns:a16="http://schemas.microsoft.com/office/drawing/2014/main" id="{0C2EF510-20E6-9D47-BC2E-7C51F9BEB5A8}"/>
                    </a:ext>
                  </a:extLst>
                </p:cNvPr>
                <p:cNvSpPr/>
                <p:nvPr/>
              </p:nvSpPr>
              <p:spPr bwMode="auto">
                <a:xfrm>
                  <a:off x="5137533" y="1645094"/>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1" name="Rounded Rectangle 220">
                <a:extLst>
                  <a:ext uri="{FF2B5EF4-FFF2-40B4-BE49-F238E27FC236}">
                    <a16:creationId xmlns:a16="http://schemas.microsoft.com/office/drawing/2014/main" id="{C6C22DA8-D27A-0240-9F17-0D08263D8EDA}"/>
                  </a:ext>
                </a:extLst>
              </p:cNvPr>
              <p:cNvSpPr/>
              <p:nvPr/>
            </p:nvSpPr>
            <p:spPr bwMode="auto">
              <a:xfrm>
                <a:off x="7358793" y="1804890"/>
                <a:ext cx="463331" cy="84425"/>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2" name="Group 221">
                <a:extLst>
                  <a:ext uri="{FF2B5EF4-FFF2-40B4-BE49-F238E27FC236}">
                    <a16:creationId xmlns:a16="http://schemas.microsoft.com/office/drawing/2014/main" id="{25E9F499-4E22-574A-8346-3BA7942D6945}"/>
                  </a:ext>
                </a:extLst>
              </p:cNvPr>
              <p:cNvGrpSpPr/>
              <p:nvPr/>
            </p:nvGrpSpPr>
            <p:grpSpPr>
              <a:xfrm>
                <a:off x="7114803" y="1391083"/>
                <a:ext cx="619431" cy="958212"/>
                <a:chOff x="5076701" y="1362623"/>
                <a:chExt cx="554774" cy="750243"/>
              </a:xfrm>
            </p:grpSpPr>
            <p:pic>
              <p:nvPicPr>
                <p:cNvPr id="241" name="Picture 32" descr="Image result for clipart document">
                  <a:extLst>
                    <a:ext uri="{FF2B5EF4-FFF2-40B4-BE49-F238E27FC236}">
                      <a16:creationId xmlns:a16="http://schemas.microsoft.com/office/drawing/2014/main" id="{00C4F93B-2759-2E46-9696-31B2614A17E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76701" y="1362623"/>
                  <a:ext cx="554774" cy="750243"/>
                </a:xfrm>
                <a:prstGeom prst="rect">
                  <a:avLst/>
                </a:prstGeom>
                <a:noFill/>
                <a:extLst>
                  <a:ext uri="{909E8E84-426E-40DD-AFC4-6F175D3DCCD1}">
                    <a14:hiddenFill xmlns:a14="http://schemas.microsoft.com/office/drawing/2010/main">
                      <a:solidFill>
                        <a:srgbClr val="FFFFFF"/>
                      </a:solidFill>
                    </a14:hiddenFill>
                  </a:ext>
                </a:extLst>
              </p:spPr>
            </p:pic>
            <p:sp>
              <p:nvSpPr>
                <p:cNvPr id="242" name="Rounded Rectangle 241">
                  <a:extLst>
                    <a:ext uri="{FF2B5EF4-FFF2-40B4-BE49-F238E27FC236}">
                      <a16:creationId xmlns:a16="http://schemas.microsoft.com/office/drawing/2014/main" id="{5B9E53F2-65F6-2548-9EB7-9CA788E1A0DA}"/>
                    </a:ext>
                  </a:extLst>
                </p:cNvPr>
                <p:cNvSpPr/>
                <p:nvPr/>
              </p:nvSpPr>
              <p:spPr bwMode="auto">
                <a:xfrm>
                  <a:off x="5137533" y="1548494"/>
                  <a:ext cx="414968" cy="66101"/>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40" name="Rounded Rectangle 239">
                <a:extLst>
                  <a:ext uri="{FF2B5EF4-FFF2-40B4-BE49-F238E27FC236}">
                    <a16:creationId xmlns:a16="http://schemas.microsoft.com/office/drawing/2014/main" id="{D5B95304-5495-5A4A-954F-D7D9BBC8CF8C}"/>
                  </a:ext>
                </a:extLst>
              </p:cNvPr>
              <p:cNvSpPr/>
              <p:nvPr/>
            </p:nvSpPr>
            <p:spPr bwMode="auto">
              <a:xfrm>
                <a:off x="7182725" y="1766577"/>
                <a:ext cx="463331" cy="84424"/>
              </a:xfrm>
              <a:prstGeom prst="roundRect">
                <a:avLst/>
              </a:prstGeom>
              <a:solidFill>
                <a:srgbClr val="0070C0">
                  <a:alpha val="9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237" name="Group 2 extracted">
            <a:extLst>
              <a:ext uri="{FF2B5EF4-FFF2-40B4-BE49-F238E27FC236}">
                <a16:creationId xmlns:a16="http://schemas.microsoft.com/office/drawing/2014/main" id="{3007AF1A-1393-CA43-8C80-1A3530426EC7}"/>
              </a:ext>
            </a:extLst>
          </p:cNvPr>
          <p:cNvGrpSpPr/>
          <p:nvPr/>
        </p:nvGrpSpPr>
        <p:grpSpPr>
          <a:xfrm>
            <a:off x="5742900" y="4046095"/>
            <a:ext cx="250377" cy="449929"/>
            <a:chOff x="5741477" y="4046095"/>
            <a:chExt cx="250377" cy="449929"/>
          </a:xfrm>
          <a:solidFill>
            <a:srgbClr val="FFFF00"/>
          </a:solidFill>
        </p:grpSpPr>
        <p:sp>
          <p:nvSpPr>
            <p:cNvPr id="238" name="Oval 237">
              <a:extLst>
                <a:ext uri="{FF2B5EF4-FFF2-40B4-BE49-F238E27FC236}">
                  <a16:creationId xmlns:a16="http://schemas.microsoft.com/office/drawing/2014/main" id="{0D568D96-D73B-654C-8D9A-807D73A8C5D5}"/>
                </a:ext>
              </a:extLst>
            </p:cNvPr>
            <p:cNvSpPr/>
            <p:nvPr/>
          </p:nvSpPr>
          <p:spPr bwMode="auto">
            <a:xfrm>
              <a:off x="5805874" y="431314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9" name="Oval 238">
              <a:extLst>
                <a:ext uri="{FF2B5EF4-FFF2-40B4-BE49-F238E27FC236}">
                  <a16:creationId xmlns:a16="http://schemas.microsoft.com/office/drawing/2014/main" id="{DF45BB46-E6AF-184D-A203-E96095DB0D74}"/>
                </a:ext>
              </a:extLst>
            </p:cNvPr>
            <p:cNvSpPr/>
            <p:nvPr/>
          </p:nvSpPr>
          <p:spPr bwMode="auto">
            <a:xfrm flipH="1">
              <a:off x="5741477" y="4046095"/>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31" name="Group 3 extracted">
            <a:extLst>
              <a:ext uri="{FF2B5EF4-FFF2-40B4-BE49-F238E27FC236}">
                <a16:creationId xmlns:a16="http://schemas.microsoft.com/office/drawing/2014/main" id="{B6116D2B-8509-184E-B50F-77C60FEF7895}"/>
              </a:ext>
            </a:extLst>
          </p:cNvPr>
          <p:cNvGrpSpPr/>
          <p:nvPr/>
        </p:nvGrpSpPr>
        <p:grpSpPr>
          <a:xfrm>
            <a:off x="6945950" y="2673738"/>
            <a:ext cx="783038" cy="222372"/>
            <a:chOff x="6951196" y="2663066"/>
            <a:chExt cx="783038" cy="222372"/>
          </a:xfrm>
          <a:solidFill>
            <a:srgbClr val="0070C0"/>
          </a:solidFill>
        </p:grpSpPr>
        <p:sp>
          <p:nvSpPr>
            <p:cNvPr id="232" name="Oval 231">
              <a:extLst>
                <a:ext uri="{FF2B5EF4-FFF2-40B4-BE49-F238E27FC236}">
                  <a16:creationId xmlns:a16="http://schemas.microsoft.com/office/drawing/2014/main" id="{C3B9EC68-CA87-AA4D-AA0A-B952D26C2CA5}"/>
                </a:ext>
              </a:extLst>
            </p:cNvPr>
            <p:cNvSpPr/>
            <p:nvPr/>
          </p:nvSpPr>
          <p:spPr bwMode="auto">
            <a:xfrm>
              <a:off x="7236645" y="2663066"/>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3" name="Oval 232">
              <a:extLst>
                <a:ext uri="{FF2B5EF4-FFF2-40B4-BE49-F238E27FC236}">
                  <a16:creationId xmlns:a16="http://schemas.microsoft.com/office/drawing/2014/main" id="{D864C6BC-F211-2941-AB1C-87E3F3F47D2A}"/>
                </a:ext>
              </a:extLst>
            </p:cNvPr>
            <p:cNvSpPr/>
            <p:nvPr/>
          </p:nvSpPr>
          <p:spPr bwMode="auto">
            <a:xfrm flipH="1">
              <a:off x="7548254" y="2700584"/>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34" name="Oval 233">
              <a:extLst>
                <a:ext uri="{FF2B5EF4-FFF2-40B4-BE49-F238E27FC236}">
                  <a16:creationId xmlns:a16="http://schemas.microsoft.com/office/drawing/2014/main" id="{A30BED97-0A18-3C4A-8339-EF830C668BEE}"/>
                </a:ext>
              </a:extLst>
            </p:cNvPr>
            <p:cNvSpPr/>
            <p:nvPr/>
          </p:nvSpPr>
          <p:spPr bwMode="auto">
            <a:xfrm flipH="1">
              <a:off x="6951196" y="2702558"/>
              <a:ext cx="185980" cy="182880"/>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223" name="Group 1 extracted">
            <a:extLst>
              <a:ext uri="{FF2B5EF4-FFF2-40B4-BE49-F238E27FC236}">
                <a16:creationId xmlns:a16="http://schemas.microsoft.com/office/drawing/2014/main" id="{0A069181-C957-AB48-8ABF-EA39A858BB6C}"/>
              </a:ext>
            </a:extLst>
          </p:cNvPr>
          <p:cNvGrpSpPr/>
          <p:nvPr/>
        </p:nvGrpSpPr>
        <p:grpSpPr>
          <a:xfrm>
            <a:off x="2178532" y="2698110"/>
            <a:ext cx="604435" cy="661579"/>
            <a:chOff x="2182202" y="2704089"/>
            <a:chExt cx="604435" cy="661579"/>
          </a:xfrm>
        </p:grpSpPr>
        <p:sp>
          <p:nvSpPr>
            <p:cNvPr id="224" name="Oval 223">
              <a:extLst>
                <a:ext uri="{FF2B5EF4-FFF2-40B4-BE49-F238E27FC236}">
                  <a16:creationId xmlns:a16="http://schemas.microsoft.com/office/drawing/2014/main" id="{4AB308E4-CCEE-B543-B857-B38D5651C5BB}"/>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5" name="Oval 224">
              <a:extLst>
                <a:ext uri="{FF2B5EF4-FFF2-40B4-BE49-F238E27FC236}">
                  <a16:creationId xmlns:a16="http://schemas.microsoft.com/office/drawing/2014/main" id="{FEB25B99-5DDC-4043-9AA8-F683BE584FA1}"/>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6" name="Oval 225">
              <a:extLst>
                <a:ext uri="{FF2B5EF4-FFF2-40B4-BE49-F238E27FC236}">
                  <a16:creationId xmlns:a16="http://schemas.microsoft.com/office/drawing/2014/main" id="{FA9F9660-58D0-6A4B-88C7-490F01EA920C}"/>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27" name="Oval 226">
              <a:extLst>
                <a:ext uri="{FF2B5EF4-FFF2-40B4-BE49-F238E27FC236}">
                  <a16:creationId xmlns:a16="http://schemas.microsoft.com/office/drawing/2014/main" id="{D19598A4-C951-EE4C-9BD3-58A26C57E18E}"/>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grpSp>
        <p:nvGrpSpPr>
          <p:cNvPr id="9" name="Unsampled sub-populations">
            <a:extLst>
              <a:ext uri="{FF2B5EF4-FFF2-40B4-BE49-F238E27FC236}">
                <a16:creationId xmlns:a16="http://schemas.microsoft.com/office/drawing/2014/main" id="{745356A2-7EA5-9B42-A632-D61FB2CAB3C9}"/>
              </a:ext>
            </a:extLst>
          </p:cNvPr>
          <p:cNvGrpSpPr/>
          <p:nvPr/>
        </p:nvGrpSpPr>
        <p:grpSpPr>
          <a:xfrm>
            <a:off x="1830532" y="5677588"/>
            <a:ext cx="1755267" cy="832104"/>
            <a:chOff x="1830532" y="5677588"/>
            <a:chExt cx="1755267" cy="832104"/>
          </a:xfrm>
        </p:grpSpPr>
        <p:sp>
          <p:nvSpPr>
            <p:cNvPr id="151" name="Oval 150">
              <a:extLst>
                <a:ext uri="{FF2B5EF4-FFF2-40B4-BE49-F238E27FC236}">
                  <a16:creationId xmlns:a16="http://schemas.microsoft.com/office/drawing/2014/main" id="{2AAC2793-2A5D-CD46-AF54-18F702CA5629}"/>
                </a:ext>
              </a:extLst>
            </p:cNvPr>
            <p:cNvSpPr/>
            <p:nvPr/>
          </p:nvSpPr>
          <p:spPr bwMode="auto">
            <a:xfrm>
              <a:off x="1830532" y="5968037"/>
              <a:ext cx="255465" cy="251207"/>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52" name="Oval 151">
              <a:extLst>
                <a:ext uri="{FF2B5EF4-FFF2-40B4-BE49-F238E27FC236}">
                  <a16:creationId xmlns:a16="http://schemas.microsoft.com/office/drawing/2014/main" id="{49B9F109-EEF8-2B40-ABE9-3B0FE6EDA911}"/>
                </a:ext>
              </a:extLst>
            </p:cNvPr>
            <p:cNvSpPr/>
            <p:nvPr/>
          </p:nvSpPr>
          <p:spPr bwMode="auto">
            <a:xfrm>
              <a:off x="2151891" y="5968037"/>
              <a:ext cx="255465" cy="251207"/>
            </a:xfrm>
            <a:prstGeom prst="ellipse">
              <a:avLst/>
            </a:prstGeom>
            <a:solidFill>
              <a:schemeClr val="tx1">
                <a:lumMod val="85000"/>
                <a:lumOff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pic>
          <p:nvPicPr>
            <p:cNvPr id="154" name="Picture 153">
              <a:extLst>
                <a:ext uri="{FF2B5EF4-FFF2-40B4-BE49-F238E27FC236}">
                  <a16:creationId xmlns:a16="http://schemas.microsoft.com/office/drawing/2014/main" id="{E719D177-4F19-5940-BB9B-89CABF89ED8F}"/>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8824" b="91176" l="9890" r="89011">
                          <a14:foregroundMark x1="61538" y1="13235" x2="28571" y2="16176"/>
                          <a14:foregroundMark x1="18681" y1="72059" x2="73626" y2="76471"/>
                          <a14:foregroundMark x1="51648" y1="89706" x2="28571" y2="91176"/>
                        </a14:backgroundRemoval>
                      </a14:imgEffect>
                    </a14:imgLayer>
                  </a14:imgProps>
                </a:ext>
                <a:ext uri="{28A0092B-C50C-407E-A947-70E740481C1C}">
                  <a14:useLocalDpi xmlns:a14="http://schemas.microsoft.com/office/drawing/2010/main"/>
                </a:ext>
              </a:extLst>
            </a:blip>
            <a:stretch>
              <a:fillRect/>
            </a:stretch>
          </p:blipFill>
          <p:spPr>
            <a:xfrm>
              <a:off x="2475361" y="5677588"/>
              <a:ext cx="1110438" cy="832104"/>
            </a:xfrm>
            <a:prstGeom prst="rect">
              <a:avLst/>
            </a:prstGeom>
          </p:spPr>
        </p:pic>
      </p:grpSp>
      <p:sp>
        <p:nvSpPr>
          <p:cNvPr id="155" name="SA-based">
            <a:extLst>
              <a:ext uri="{FF2B5EF4-FFF2-40B4-BE49-F238E27FC236}">
                <a16:creationId xmlns:a16="http://schemas.microsoft.com/office/drawing/2014/main" id="{96B78CA4-6958-494B-AA11-F0819B4D6903}"/>
              </a:ext>
            </a:extLst>
          </p:cNvPr>
          <p:cNvSpPr txBox="1"/>
          <p:nvPr/>
        </p:nvSpPr>
        <p:spPr>
          <a:xfrm>
            <a:off x="44089" y="2891571"/>
            <a:ext cx="966996" cy="319446"/>
          </a:xfrm>
          <a:prstGeom prst="rect">
            <a:avLst/>
          </a:prstGeom>
          <a:noFill/>
        </p:spPr>
        <p:txBody>
          <a:bodyPr wrap="none" rtlCol="0">
            <a:spAutoFit/>
          </a:bodyPr>
          <a:lstStyle/>
          <a:p>
            <a:r>
              <a:rPr lang="en-US" sz="1800" i="1" dirty="0">
                <a:latin typeface="Calibri" panose="020F0502020204030204" pitchFamily="34" charset="0"/>
              </a:rPr>
              <a:t>FSE’18 b</a:t>
            </a:r>
            <a:endParaRPr lang="en-US" sz="1800" dirty="0">
              <a:latin typeface="Calibri" panose="020F0502020204030204" pitchFamily="34" charset="0"/>
            </a:endParaRPr>
          </a:p>
        </p:txBody>
      </p:sp>
      <p:sp>
        <p:nvSpPr>
          <p:cNvPr id="156" name="SA-based">
            <a:extLst>
              <a:ext uri="{FF2B5EF4-FFF2-40B4-BE49-F238E27FC236}">
                <a16:creationId xmlns:a16="http://schemas.microsoft.com/office/drawing/2014/main" id="{E106DE17-9A53-1949-B64D-802986D1D29D}"/>
              </a:ext>
            </a:extLst>
          </p:cNvPr>
          <p:cNvSpPr txBox="1"/>
          <p:nvPr/>
        </p:nvSpPr>
        <p:spPr>
          <a:xfrm>
            <a:off x="8141359" y="2229073"/>
            <a:ext cx="956416" cy="319446"/>
          </a:xfrm>
          <a:prstGeom prst="rect">
            <a:avLst/>
          </a:prstGeom>
          <a:noFill/>
        </p:spPr>
        <p:txBody>
          <a:bodyPr wrap="none" rtlCol="0">
            <a:spAutoFit/>
          </a:bodyPr>
          <a:lstStyle/>
          <a:p>
            <a:r>
              <a:rPr lang="en-US" sz="1800" i="1" dirty="0">
                <a:latin typeface="Calibri" panose="020F0502020204030204" pitchFamily="34" charset="0"/>
              </a:rPr>
              <a:t>ISSTA’16</a:t>
            </a:r>
            <a:endParaRPr lang="en-US" sz="1800" dirty="0">
              <a:latin typeface="Calibri" panose="020F0502020204030204" pitchFamily="34" charset="0"/>
            </a:endParaRPr>
          </a:p>
        </p:txBody>
      </p:sp>
      <p:sp>
        <p:nvSpPr>
          <p:cNvPr id="157" name="SA-based">
            <a:extLst>
              <a:ext uri="{FF2B5EF4-FFF2-40B4-BE49-F238E27FC236}">
                <a16:creationId xmlns:a16="http://schemas.microsoft.com/office/drawing/2014/main" id="{9D094D62-2E99-7541-A00B-0F55C0CC99EE}"/>
              </a:ext>
            </a:extLst>
          </p:cNvPr>
          <p:cNvSpPr txBox="1"/>
          <p:nvPr/>
        </p:nvSpPr>
        <p:spPr>
          <a:xfrm>
            <a:off x="7476749" y="5025688"/>
            <a:ext cx="966996" cy="319446"/>
          </a:xfrm>
          <a:prstGeom prst="rect">
            <a:avLst/>
          </a:prstGeom>
          <a:noFill/>
        </p:spPr>
        <p:txBody>
          <a:bodyPr wrap="none" rtlCol="0">
            <a:spAutoFit/>
          </a:bodyPr>
          <a:lstStyle/>
          <a:p>
            <a:r>
              <a:rPr lang="en-US" sz="1800" i="1" dirty="0">
                <a:latin typeface="Calibri" panose="020F0502020204030204" pitchFamily="34" charset="0"/>
              </a:rPr>
              <a:t>FSE’18 a</a:t>
            </a:r>
            <a:endParaRPr lang="en-US" sz="1800" dirty="0">
              <a:latin typeface="Calibri" panose="020F0502020204030204" pitchFamily="34" charset="0"/>
            </a:endParaRPr>
          </a:p>
        </p:txBody>
      </p:sp>
    </p:spTree>
    <p:extLst>
      <p:ext uri="{BB962C8B-B14F-4D97-AF65-F5344CB8AC3E}">
        <p14:creationId xmlns:p14="http://schemas.microsoft.com/office/powerpoint/2010/main" val="3741700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55556E-7 3.33333E-6 L -0.15937 0.34467 " pathEditMode="relative" rAng="0" ptsTypes="AA">
                                      <p:cBhvr>
                                        <p:cTn id="14" dur="2000" fill="hold"/>
                                        <p:tgtEl>
                                          <p:spTgt spid="223"/>
                                        </p:tgtEl>
                                        <p:attrNameLst>
                                          <p:attrName>ppt_x</p:attrName>
                                          <p:attrName>ppt_y</p:attrName>
                                        </p:attrNameLst>
                                      </p:cBhvr>
                                      <p:rCtr x="-7969" y="17222"/>
                                    </p:animMotion>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185 L -0.5158 0.24675 " pathEditMode="relative" rAng="0" ptsTypes="AA">
                                      <p:cBhvr>
                                        <p:cTn id="28" dur="2000" fill="hold"/>
                                        <p:tgtEl>
                                          <p:spTgt spid="237"/>
                                        </p:tgtEl>
                                        <p:attrNameLst>
                                          <p:attrName>ppt_x</p:attrName>
                                          <p:attrName>ppt_y</p:attrName>
                                        </p:attrNameLst>
                                      </p:cBhvr>
                                      <p:rCtr x="-25833" y="12245"/>
                                    </p:animMotion>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5.55556E-7 1.48148E-6 L -0.68871 0.52199 " pathEditMode="relative" rAng="0" ptsTypes="AA">
                                      <p:cBhvr>
                                        <p:cTn id="42" dur="2000" fill="hold"/>
                                        <p:tgtEl>
                                          <p:spTgt spid="231"/>
                                        </p:tgtEl>
                                        <p:attrNameLst>
                                          <p:attrName>ppt_x</p:attrName>
                                          <p:attrName>ppt_y</p:attrName>
                                        </p:attrNameLst>
                                      </p:cBhvr>
                                      <p:rCtr x="-34444" y="26088"/>
                                    </p:animMotion>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58" grpId="0" animBg="1"/>
      <p:bldP spid="170" grpId="0" animBg="1"/>
      <p:bldP spid="155" grpId="0"/>
      <p:bldP spid="156" grpId="0"/>
      <p:bldP spid="1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roup 1 orig">
            <a:extLst>
              <a:ext uri="{FF2B5EF4-FFF2-40B4-BE49-F238E27FC236}">
                <a16:creationId xmlns:a16="http://schemas.microsoft.com/office/drawing/2014/main" id="{D88318E3-2926-224E-8075-D9368BC0AAAE}"/>
              </a:ext>
            </a:extLst>
          </p:cNvPr>
          <p:cNvGrpSpPr/>
          <p:nvPr/>
        </p:nvGrpSpPr>
        <p:grpSpPr>
          <a:xfrm>
            <a:off x="2179190" y="2698110"/>
            <a:ext cx="604435" cy="661579"/>
            <a:chOff x="2182202" y="2704089"/>
            <a:chExt cx="604435" cy="661579"/>
          </a:xfrm>
        </p:grpSpPr>
        <p:sp>
          <p:nvSpPr>
            <p:cNvPr id="274" name="Oval 273">
              <a:extLst>
                <a:ext uri="{FF2B5EF4-FFF2-40B4-BE49-F238E27FC236}">
                  <a16:creationId xmlns:a16="http://schemas.microsoft.com/office/drawing/2014/main" id="{2BD727B5-1790-8742-A987-EF9DDEC7EBE6}"/>
                </a:ext>
              </a:extLst>
            </p:cNvPr>
            <p:cNvSpPr/>
            <p:nvPr/>
          </p:nvSpPr>
          <p:spPr bwMode="auto">
            <a:xfrm>
              <a:off x="2508773" y="2704089"/>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5" name="Oval 274">
              <a:extLst>
                <a:ext uri="{FF2B5EF4-FFF2-40B4-BE49-F238E27FC236}">
                  <a16:creationId xmlns:a16="http://schemas.microsoft.com/office/drawing/2014/main" id="{1CC8A212-3D73-F541-8F4D-27CF5F60ACE2}"/>
                </a:ext>
              </a:extLst>
            </p:cNvPr>
            <p:cNvSpPr/>
            <p:nvPr/>
          </p:nvSpPr>
          <p:spPr bwMode="auto">
            <a:xfrm>
              <a:off x="2182202" y="275625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6" name="Oval 275">
              <a:extLst>
                <a:ext uri="{FF2B5EF4-FFF2-40B4-BE49-F238E27FC236}">
                  <a16:creationId xmlns:a16="http://schemas.microsoft.com/office/drawing/2014/main" id="{41954557-9EAB-1F48-AC70-D3E929D3006B}"/>
                </a:ext>
              </a:extLst>
            </p:cNvPr>
            <p:cNvSpPr/>
            <p:nvPr/>
          </p:nvSpPr>
          <p:spPr bwMode="auto">
            <a:xfrm>
              <a:off x="2600657" y="305072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7" name="Oval 276">
              <a:extLst>
                <a:ext uri="{FF2B5EF4-FFF2-40B4-BE49-F238E27FC236}">
                  <a16:creationId xmlns:a16="http://schemas.microsoft.com/office/drawing/2014/main" id="{E39DBF20-2796-5940-B5ED-403AD03212ED}"/>
                </a:ext>
              </a:extLst>
            </p:cNvPr>
            <p:cNvSpPr/>
            <p:nvPr/>
          </p:nvSpPr>
          <p:spPr bwMode="auto">
            <a:xfrm>
              <a:off x="2327126" y="318278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sp>
        <p:nvSpPr>
          <p:cNvPr id="2" name="Title 1">
            <a:extLst>
              <a:ext uri="{FF2B5EF4-FFF2-40B4-BE49-F238E27FC236}">
                <a16:creationId xmlns:a16="http://schemas.microsoft.com/office/drawing/2014/main" id="{D7E5D7F6-E8E7-454A-8419-F2A9CF69E312}"/>
              </a:ext>
            </a:extLst>
          </p:cNvPr>
          <p:cNvSpPr>
            <a:spLocks noGrp="1"/>
          </p:cNvSpPr>
          <p:nvPr>
            <p:ph type="title"/>
          </p:nvPr>
        </p:nvSpPr>
        <p:spPr>
          <a:xfrm>
            <a:off x="277148" y="118428"/>
            <a:ext cx="8429530" cy="638175"/>
          </a:xfrm>
        </p:spPr>
        <p:txBody>
          <a:bodyPr/>
          <a:lstStyle/>
          <a:p>
            <a:r>
              <a:rPr lang="en-US" dirty="0"/>
              <a:t>Potential bias #2: Extraction methodology</a:t>
            </a:r>
            <a:endParaRPr lang="en-US" b="1" i="1" dirty="0"/>
          </a:p>
        </p:txBody>
      </p:sp>
      <p:sp>
        <p:nvSpPr>
          <p:cNvPr id="30" name="Oval 29">
            <a:extLst>
              <a:ext uri="{FF2B5EF4-FFF2-40B4-BE49-F238E27FC236}">
                <a16:creationId xmlns:a16="http://schemas.microsoft.com/office/drawing/2014/main" id="{6FA57610-6456-E746-A816-21FE745A39D2}"/>
              </a:ext>
            </a:extLst>
          </p:cNvPr>
          <p:cNvSpPr/>
          <p:nvPr/>
        </p:nvSpPr>
        <p:spPr bwMode="auto">
          <a:xfrm>
            <a:off x="2097698" y="2510586"/>
            <a:ext cx="908022" cy="958213"/>
          </a:xfrm>
          <a:custGeom>
            <a:avLst/>
            <a:gdLst>
              <a:gd name="connsiteX0" fmla="*/ 0 w 908022"/>
              <a:gd name="connsiteY0" fmla="*/ 479107 h 958213"/>
              <a:gd name="connsiteX1" fmla="*/ 454011 w 908022"/>
              <a:gd name="connsiteY1" fmla="*/ 0 h 958213"/>
              <a:gd name="connsiteX2" fmla="*/ 908022 w 908022"/>
              <a:gd name="connsiteY2" fmla="*/ 479107 h 958213"/>
              <a:gd name="connsiteX3" fmla="*/ 454011 w 908022"/>
              <a:gd name="connsiteY3" fmla="*/ 958214 h 958213"/>
              <a:gd name="connsiteX4" fmla="*/ 0 w 908022"/>
              <a:gd name="connsiteY4" fmla="*/ 479107 h 95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022" h="958213" extrusionOk="0">
                <a:moveTo>
                  <a:pt x="0" y="479107"/>
                </a:moveTo>
                <a:cubicBezTo>
                  <a:pt x="-39963" y="216213"/>
                  <a:pt x="235048" y="31245"/>
                  <a:pt x="454011" y="0"/>
                </a:cubicBezTo>
                <a:cubicBezTo>
                  <a:pt x="723715" y="38915"/>
                  <a:pt x="908900" y="241305"/>
                  <a:pt x="908022" y="479107"/>
                </a:cubicBezTo>
                <a:cubicBezTo>
                  <a:pt x="897983" y="728565"/>
                  <a:pt x="719211" y="975694"/>
                  <a:pt x="454011" y="958214"/>
                </a:cubicBezTo>
                <a:cubicBezTo>
                  <a:pt x="204971" y="951879"/>
                  <a:pt x="16474" y="774424"/>
                  <a:pt x="0" y="479107"/>
                </a:cubicBezTo>
                <a:close/>
              </a:path>
            </a:pathLst>
          </a:custGeom>
          <a:noFill/>
          <a:ln w="76200" cap="flat" cmpd="sng" algn="ctr">
            <a:solidFill>
              <a:schemeClr val="tx1"/>
            </a:solidFill>
            <a:prstDash val="solid"/>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nvGrpSpPr>
          <p:cNvPr id="9" name="Proj 1">
            <a:extLst>
              <a:ext uri="{FF2B5EF4-FFF2-40B4-BE49-F238E27FC236}">
                <a16:creationId xmlns:a16="http://schemas.microsoft.com/office/drawing/2014/main" id="{EBE203CE-6A5A-4041-83C3-146F0290F1C5}"/>
              </a:ext>
            </a:extLst>
          </p:cNvPr>
          <p:cNvGrpSpPr/>
          <p:nvPr/>
        </p:nvGrpSpPr>
        <p:grpSpPr>
          <a:xfrm>
            <a:off x="495520" y="1296316"/>
            <a:ext cx="1737719" cy="1369056"/>
            <a:chOff x="495520" y="1296316"/>
            <a:chExt cx="1737719" cy="1369056"/>
          </a:xfrm>
        </p:grpSpPr>
        <p:pic>
          <p:nvPicPr>
            <p:cNvPr id="171" name="Picture 12" descr="Image result for github">
              <a:extLst>
                <a:ext uri="{FF2B5EF4-FFF2-40B4-BE49-F238E27FC236}">
                  <a16:creationId xmlns:a16="http://schemas.microsoft.com/office/drawing/2014/main" id="{B8150063-1785-D74D-A7B3-60DCEDC63B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495520" y="1296316"/>
              <a:ext cx="544616" cy="6643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76EBF1F-3EE5-3640-8F9B-595E4244EE1A}"/>
                </a:ext>
              </a:extLst>
            </p:cNvPr>
            <p:cNvGrpSpPr/>
            <p:nvPr/>
          </p:nvGrpSpPr>
          <p:grpSpPr>
            <a:xfrm>
              <a:off x="1082554" y="1549872"/>
              <a:ext cx="1150685" cy="1115500"/>
              <a:chOff x="1082554" y="1549872"/>
              <a:chExt cx="1150685" cy="1115500"/>
            </a:xfrm>
          </p:grpSpPr>
          <p:grpSp>
            <p:nvGrpSpPr>
              <p:cNvPr id="137" name="Group 136">
                <a:extLst>
                  <a:ext uri="{FF2B5EF4-FFF2-40B4-BE49-F238E27FC236}">
                    <a16:creationId xmlns:a16="http://schemas.microsoft.com/office/drawing/2014/main" id="{B7F608F4-59AE-2145-8FDC-CE65F96F0176}"/>
                  </a:ext>
                </a:extLst>
              </p:cNvPr>
              <p:cNvGrpSpPr/>
              <p:nvPr/>
            </p:nvGrpSpPr>
            <p:grpSpPr>
              <a:xfrm>
                <a:off x="1613808" y="1549872"/>
                <a:ext cx="619431" cy="958213"/>
                <a:chOff x="5076698" y="1362614"/>
                <a:chExt cx="554774" cy="750238"/>
              </a:xfrm>
            </p:grpSpPr>
            <p:pic>
              <p:nvPicPr>
                <p:cNvPr id="147" name="Picture 32" descr="Image result for clipart document">
                  <a:extLst>
                    <a:ext uri="{FF2B5EF4-FFF2-40B4-BE49-F238E27FC236}">
                      <a16:creationId xmlns:a16="http://schemas.microsoft.com/office/drawing/2014/main" id="{A57FE78F-0759-404B-B455-3561EA3643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8" name="Rounded Rectangle 147">
                  <a:extLst>
                    <a:ext uri="{FF2B5EF4-FFF2-40B4-BE49-F238E27FC236}">
                      <a16:creationId xmlns:a16="http://schemas.microsoft.com/office/drawing/2014/main" id="{42F463E4-8B5F-E54D-91B4-1BB3CBBA6ABF}"/>
                    </a:ext>
                  </a:extLst>
                </p:cNvPr>
                <p:cNvSpPr/>
                <p:nvPr/>
              </p:nvSpPr>
              <p:spPr bwMode="auto">
                <a:xfrm>
                  <a:off x="5137533" y="1834717"/>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72" name="Rounded Rectangle 171">
                <a:extLst>
                  <a:ext uri="{FF2B5EF4-FFF2-40B4-BE49-F238E27FC236}">
                    <a16:creationId xmlns:a16="http://schemas.microsoft.com/office/drawing/2014/main" id="{2C019DFC-9042-5D4B-94DE-BD5406201243}"/>
                  </a:ext>
                </a:extLst>
              </p:cNvPr>
              <p:cNvSpPr/>
              <p:nvPr/>
            </p:nvSpPr>
            <p:spPr bwMode="auto">
              <a:xfrm>
                <a:off x="1682603" y="1788719"/>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8" name="Group 137">
                <a:extLst>
                  <a:ext uri="{FF2B5EF4-FFF2-40B4-BE49-F238E27FC236}">
                    <a16:creationId xmlns:a16="http://schemas.microsoft.com/office/drawing/2014/main" id="{415BACCE-5034-B245-8D05-EFA27086FB4F}"/>
                  </a:ext>
                </a:extLst>
              </p:cNvPr>
              <p:cNvGrpSpPr/>
              <p:nvPr/>
            </p:nvGrpSpPr>
            <p:grpSpPr>
              <a:xfrm>
                <a:off x="1443564" y="1593620"/>
                <a:ext cx="619431" cy="958213"/>
                <a:chOff x="5076698" y="1362614"/>
                <a:chExt cx="554774" cy="750238"/>
              </a:xfrm>
            </p:grpSpPr>
            <p:pic>
              <p:nvPicPr>
                <p:cNvPr id="145" name="Picture 32" descr="Image result for clipart document">
                  <a:extLst>
                    <a:ext uri="{FF2B5EF4-FFF2-40B4-BE49-F238E27FC236}">
                      <a16:creationId xmlns:a16="http://schemas.microsoft.com/office/drawing/2014/main" id="{70DC2EC4-7FCC-2147-9609-803F652078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6" name="Rounded Rectangle 145">
                  <a:extLst>
                    <a:ext uri="{FF2B5EF4-FFF2-40B4-BE49-F238E27FC236}">
                      <a16:creationId xmlns:a16="http://schemas.microsoft.com/office/drawing/2014/main" id="{EBB190B3-3CA7-9544-AEEE-B4E58BF71F5F}"/>
                    </a:ext>
                  </a:extLst>
                </p:cNvPr>
                <p:cNvSpPr/>
                <p:nvPr/>
              </p:nvSpPr>
              <p:spPr bwMode="auto">
                <a:xfrm>
                  <a:off x="5137533" y="1738118"/>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69" name="Rounded Rectangle 168">
                <a:extLst>
                  <a:ext uri="{FF2B5EF4-FFF2-40B4-BE49-F238E27FC236}">
                    <a16:creationId xmlns:a16="http://schemas.microsoft.com/office/drawing/2014/main" id="{FC4A125E-2AEC-BD4E-9891-4CB38EC1E9E5}"/>
                  </a:ext>
                </a:extLst>
              </p:cNvPr>
              <p:cNvSpPr/>
              <p:nvPr/>
            </p:nvSpPr>
            <p:spPr bwMode="auto">
              <a:xfrm>
                <a:off x="1511489" y="2202244"/>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3" name="Rounded Rectangle 172">
                <a:extLst>
                  <a:ext uri="{FF2B5EF4-FFF2-40B4-BE49-F238E27FC236}">
                    <a16:creationId xmlns:a16="http://schemas.microsoft.com/office/drawing/2014/main" id="{52EFD8CC-8EC1-6C43-BCC0-6E367EEF5690}"/>
                  </a:ext>
                </a:extLst>
              </p:cNvPr>
              <p:cNvSpPr/>
              <p:nvPr/>
            </p:nvSpPr>
            <p:spPr bwMode="auto">
              <a:xfrm>
                <a:off x="1506538" y="181976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139" name="Group 138">
                <a:extLst>
                  <a:ext uri="{FF2B5EF4-FFF2-40B4-BE49-F238E27FC236}">
                    <a16:creationId xmlns:a16="http://schemas.microsoft.com/office/drawing/2014/main" id="{472B74FB-6CD3-814B-A0CF-11553B28843C}"/>
                  </a:ext>
                </a:extLst>
              </p:cNvPr>
              <p:cNvGrpSpPr/>
              <p:nvPr/>
            </p:nvGrpSpPr>
            <p:grpSpPr>
              <a:xfrm>
                <a:off x="1258619" y="1642126"/>
                <a:ext cx="619431" cy="958213"/>
                <a:chOff x="5076698" y="1362614"/>
                <a:chExt cx="554774" cy="750238"/>
              </a:xfrm>
            </p:grpSpPr>
            <p:pic>
              <p:nvPicPr>
                <p:cNvPr id="143" name="Picture 32" descr="Image result for clipart document">
                  <a:extLst>
                    <a:ext uri="{FF2B5EF4-FFF2-40B4-BE49-F238E27FC236}">
                      <a16:creationId xmlns:a16="http://schemas.microsoft.com/office/drawing/2014/main" id="{BB71D2C8-F1F8-7D4E-826B-C427DEABA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144" name="Rounded Rectangle 143">
                  <a:extLst>
                    <a:ext uri="{FF2B5EF4-FFF2-40B4-BE49-F238E27FC236}">
                      <a16:creationId xmlns:a16="http://schemas.microsoft.com/office/drawing/2014/main" id="{933679E4-AAC4-6942-AF08-F7A68B39A5A6}"/>
                    </a:ext>
                  </a:extLst>
                </p:cNvPr>
                <p:cNvSpPr/>
                <p:nvPr/>
              </p:nvSpPr>
              <p:spPr bwMode="auto">
                <a:xfrm>
                  <a:off x="5137533" y="1645094"/>
                  <a:ext cx="414968" cy="66101"/>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157" name="Rounded Rectangle 156">
                <a:extLst>
                  <a:ext uri="{FF2B5EF4-FFF2-40B4-BE49-F238E27FC236}">
                    <a16:creationId xmlns:a16="http://schemas.microsoft.com/office/drawing/2014/main" id="{06AE4285-5F12-5041-BA33-DDF8EF998D00}"/>
                  </a:ext>
                </a:extLst>
              </p:cNvPr>
              <p:cNvSpPr/>
              <p:nvPr/>
            </p:nvSpPr>
            <p:spPr bwMode="auto">
              <a:xfrm>
                <a:off x="1326712" y="2242955"/>
                <a:ext cx="463331" cy="84425"/>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141" name="Picture 32" descr="Image result for clipart document">
                <a:extLst>
                  <a:ext uri="{FF2B5EF4-FFF2-40B4-BE49-F238E27FC236}">
                    <a16:creationId xmlns:a16="http://schemas.microsoft.com/office/drawing/2014/main" id="{F19909EB-CE25-C747-8898-FBBF48FC0E4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2554" y="1707159"/>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149" name="Rounded Rectangle 148">
                <a:extLst>
                  <a:ext uri="{FF2B5EF4-FFF2-40B4-BE49-F238E27FC236}">
                    <a16:creationId xmlns:a16="http://schemas.microsoft.com/office/drawing/2014/main" id="{310ECCFC-5A0E-F54E-8EDD-6997E8770B3A}"/>
                  </a:ext>
                </a:extLst>
              </p:cNvPr>
              <p:cNvSpPr/>
              <p:nvPr/>
            </p:nvSpPr>
            <p:spPr bwMode="auto">
              <a:xfrm>
                <a:off x="1159892" y="2191837"/>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74" name="Rounded Rectangle 173">
                <a:extLst>
                  <a:ext uri="{FF2B5EF4-FFF2-40B4-BE49-F238E27FC236}">
                    <a16:creationId xmlns:a16="http://schemas.microsoft.com/office/drawing/2014/main" id="{EDDFA4E0-A6E5-AC45-9333-688AC61BE73C}"/>
                  </a:ext>
                </a:extLst>
              </p:cNvPr>
              <p:cNvSpPr/>
              <p:nvPr/>
            </p:nvSpPr>
            <p:spPr bwMode="auto">
              <a:xfrm>
                <a:off x="1151956" y="2328316"/>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grpSp>
      <p:grpSp>
        <p:nvGrpSpPr>
          <p:cNvPr id="136" name="PI: extracted regexes">
            <a:extLst>
              <a:ext uri="{FF2B5EF4-FFF2-40B4-BE49-F238E27FC236}">
                <a16:creationId xmlns:a16="http://schemas.microsoft.com/office/drawing/2014/main" id="{962E167A-C2C2-A64B-8CAB-F9971859A8E8}"/>
              </a:ext>
            </a:extLst>
          </p:cNvPr>
          <p:cNvGrpSpPr/>
          <p:nvPr/>
        </p:nvGrpSpPr>
        <p:grpSpPr>
          <a:xfrm>
            <a:off x="6352716" y="5517671"/>
            <a:ext cx="1832055" cy="1083412"/>
            <a:chOff x="6352716" y="5517671"/>
            <a:chExt cx="1832055" cy="1083412"/>
          </a:xfrm>
        </p:grpSpPr>
        <p:grpSp>
          <p:nvGrpSpPr>
            <p:cNvPr id="159" name="PI: Instr.-extracted regexes">
              <a:extLst>
                <a:ext uri="{FF2B5EF4-FFF2-40B4-BE49-F238E27FC236}">
                  <a16:creationId xmlns:a16="http://schemas.microsoft.com/office/drawing/2014/main" id="{14E5EABD-8AEE-5C4F-B0EB-24D767DC0DF6}"/>
                </a:ext>
              </a:extLst>
            </p:cNvPr>
            <p:cNvGrpSpPr/>
            <p:nvPr/>
          </p:nvGrpSpPr>
          <p:grpSpPr>
            <a:xfrm>
              <a:off x="7498908" y="5517671"/>
              <a:ext cx="685863" cy="1083412"/>
              <a:chOff x="7498908" y="5517671"/>
              <a:chExt cx="685863" cy="1083412"/>
            </a:xfrm>
          </p:grpSpPr>
          <p:sp>
            <p:nvSpPr>
              <p:cNvPr id="186" name="Oval 185">
                <a:extLst>
                  <a:ext uri="{FF2B5EF4-FFF2-40B4-BE49-F238E27FC236}">
                    <a16:creationId xmlns:a16="http://schemas.microsoft.com/office/drawing/2014/main" id="{2458ED48-49FD-0745-9B1E-E92C63C19113}"/>
                  </a:ext>
                </a:extLst>
              </p:cNvPr>
              <p:cNvSpPr/>
              <p:nvPr/>
            </p:nvSpPr>
            <p:spPr bwMode="auto">
              <a:xfrm>
                <a:off x="7498908" y="5517671"/>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7" name="Oval 186">
                <a:extLst>
                  <a:ext uri="{FF2B5EF4-FFF2-40B4-BE49-F238E27FC236}">
                    <a16:creationId xmlns:a16="http://schemas.microsoft.com/office/drawing/2014/main" id="{DB624815-EB86-F94D-A74C-212AD14825E8}"/>
                  </a:ext>
                </a:extLst>
              </p:cNvPr>
              <p:cNvSpPr/>
              <p:nvPr/>
            </p:nvSpPr>
            <p:spPr bwMode="auto">
              <a:xfrm>
                <a:off x="7900159" y="5521534"/>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8" name="Oval 187">
                <a:extLst>
                  <a:ext uri="{FF2B5EF4-FFF2-40B4-BE49-F238E27FC236}">
                    <a16:creationId xmlns:a16="http://schemas.microsoft.com/office/drawing/2014/main" id="{82DDABC8-7920-7C43-9031-BF9A4510FFA4}"/>
                  </a:ext>
                </a:extLst>
              </p:cNvPr>
              <p:cNvSpPr/>
              <p:nvPr/>
            </p:nvSpPr>
            <p:spPr bwMode="auto">
              <a:xfrm>
                <a:off x="7499810" y="5917955"/>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89" name="Oval 188">
                <a:extLst>
                  <a:ext uri="{FF2B5EF4-FFF2-40B4-BE49-F238E27FC236}">
                    <a16:creationId xmlns:a16="http://schemas.microsoft.com/office/drawing/2014/main" id="{B0EDC86A-9F4D-664B-9A85-CA7D8EC6168F}"/>
                  </a:ext>
                </a:extLst>
              </p:cNvPr>
              <p:cNvSpPr/>
              <p:nvPr/>
            </p:nvSpPr>
            <p:spPr bwMode="auto">
              <a:xfrm>
                <a:off x="7901061" y="5921818"/>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90" name="Oval 189">
                <a:extLst>
                  <a:ext uri="{FF2B5EF4-FFF2-40B4-BE49-F238E27FC236}">
                    <a16:creationId xmlns:a16="http://schemas.microsoft.com/office/drawing/2014/main" id="{A0DC137B-BC5E-DF4A-863B-52D35F461983}"/>
                  </a:ext>
                </a:extLst>
              </p:cNvPr>
              <p:cNvSpPr/>
              <p:nvPr/>
            </p:nvSpPr>
            <p:spPr bwMode="auto">
              <a:xfrm>
                <a:off x="7498908" y="6318239"/>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91" name="Oval 190">
                <a:extLst>
                  <a:ext uri="{FF2B5EF4-FFF2-40B4-BE49-F238E27FC236}">
                    <a16:creationId xmlns:a16="http://schemas.microsoft.com/office/drawing/2014/main" id="{C4A4BAD9-7FFE-624C-9874-5015B7BC926C}"/>
                  </a:ext>
                </a:extLst>
              </p:cNvPr>
              <p:cNvSpPr/>
              <p:nvPr/>
            </p:nvSpPr>
            <p:spPr bwMode="auto">
              <a:xfrm>
                <a:off x="7900159" y="6322102"/>
                <a:ext cx="283710" cy="278981"/>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185" name="Straight Arrow Connector 184">
              <a:extLst>
                <a:ext uri="{FF2B5EF4-FFF2-40B4-BE49-F238E27FC236}">
                  <a16:creationId xmlns:a16="http://schemas.microsoft.com/office/drawing/2014/main" id="{1371665C-4C31-6E4F-8CF1-8557001FF740}"/>
                </a:ext>
              </a:extLst>
            </p:cNvPr>
            <p:cNvCxnSpPr>
              <a:cxnSpLocks/>
            </p:cNvCxnSpPr>
            <p:nvPr/>
          </p:nvCxnSpPr>
          <p:spPr bwMode="auto">
            <a:xfrm flipV="1">
              <a:off x="6352716" y="6037377"/>
              <a:ext cx="855077" cy="16148"/>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192" name="PI: Run test suite">
            <a:extLst>
              <a:ext uri="{FF2B5EF4-FFF2-40B4-BE49-F238E27FC236}">
                <a16:creationId xmlns:a16="http://schemas.microsoft.com/office/drawing/2014/main" id="{E77A7F14-71B4-D54B-A35E-0C3C933F36D0}"/>
              </a:ext>
            </a:extLst>
          </p:cNvPr>
          <p:cNvGrpSpPr/>
          <p:nvPr/>
        </p:nvGrpSpPr>
        <p:grpSpPr>
          <a:xfrm>
            <a:off x="1632904" y="5874553"/>
            <a:ext cx="3260112" cy="646700"/>
            <a:chOff x="1632904" y="5874553"/>
            <a:chExt cx="3260112" cy="646700"/>
          </a:xfrm>
        </p:grpSpPr>
        <p:cxnSp>
          <p:nvCxnSpPr>
            <p:cNvPr id="193" name="Straight Arrow Connector 192">
              <a:extLst>
                <a:ext uri="{FF2B5EF4-FFF2-40B4-BE49-F238E27FC236}">
                  <a16:creationId xmlns:a16="http://schemas.microsoft.com/office/drawing/2014/main" id="{354795EE-538E-BE46-BFD7-8459838A5E60}"/>
                </a:ext>
              </a:extLst>
            </p:cNvPr>
            <p:cNvCxnSpPr>
              <a:cxnSpLocks/>
              <a:stCxn id="195" idx="3"/>
              <a:endCxn id="241" idx="1"/>
            </p:cNvCxnSpPr>
            <p:nvPr/>
          </p:nvCxnSpPr>
          <p:spPr bwMode="auto">
            <a:xfrm flipV="1">
              <a:off x="3766223" y="6194665"/>
              <a:ext cx="1126793" cy="3238"/>
            </a:xfrm>
            <a:prstGeom prst="straightConnector1">
              <a:avLst/>
            </a:prstGeom>
            <a:noFill/>
            <a:ln w="28575" cap="flat" cmpd="sng" algn="ctr">
              <a:solidFill>
                <a:schemeClr val="tx1"/>
              </a:solidFill>
              <a:prstDash val="solid"/>
              <a:round/>
              <a:headEnd type="none" w="med" len="med"/>
              <a:tailEnd type="triangle"/>
            </a:ln>
            <a:effectLst/>
          </p:spPr>
        </p:cxnSp>
        <p:grpSp>
          <p:nvGrpSpPr>
            <p:cNvPr id="194" name="PI: Test suite">
              <a:extLst>
                <a:ext uri="{FF2B5EF4-FFF2-40B4-BE49-F238E27FC236}">
                  <a16:creationId xmlns:a16="http://schemas.microsoft.com/office/drawing/2014/main" id="{4C081918-A412-4440-BC1B-A54D74F1C84F}"/>
                </a:ext>
              </a:extLst>
            </p:cNvPr>
            <p:cNvGrpSpPr/>
            <p:nvPr/>
          </p:nvGrpSpPr>
          <p:grpSpPr>
            <a:xfrm>
              <a:off x="1632904" y="5874553"/>
              <a:ext cx="2133319" cy="646700"/>
              <a:chOff x="5518612" y="4830797"/>
              <a:chExt cx="2133319" cy="646700"/>
            </a:xfrm>
          </p:grpSpPr>
          <p:sp>
            <p:nvSpPr>
              <p:cNvPr id="195" name="Rounded Rectangle 194">
                <a:extLst>
                  <a:ext uri="{FF2B5EF4-FFF2-40B4-BE49-F238E27FC236}">
                    <a16:creationId xmlns:a16="http://schemas.microsoft.com/office/drawing/2014/main" id="{AB2ED507-28A5-6641-8871-75CBE624B84E}"/>
                  </a:ext>
                </a:extLst>
              </p:cNvPr>
              <p:cNvSpPr/>
              <p:nvPr/>
            </p:nvSpPr>
            <p:spPr bwMode="auto">
              <a:xfrm>
                <a:off x="5518612" y="4830797"/>
                <a:ext cx="2133319" cy="6467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p:txBody>
          </p:sp>
          <p:sp>
            <p:nvSpPr>
              <p:cNvPr id="196" name="TextBox 195">
                <a:extLst>
                  <a:ext uri="{FF2B5EF4-FFF2-40B4-BE49-F238E27FC236}">
                    <a16:creationId xmlns:a16="http://schemas.microsoft.com/office/drawing/2014/main" id="{3B8B6501-EBEE-394B-A10A-92600D9148DD}"/>
                  </a:ext>
                </a:extLst>
              </p:cNvPr>
              <p:cNvSpPr txBox="1"/>
              <p:nvPr/>
            </p:nvSpPr>
            <p:spPr>
              <a:xfrm>
                <a:off x="5770830" y="4988406"/>
                <a:ext cx="1758981" cy="395173"/>
              </a:xfrm>
              <a:prstGeom prst="rect">
                <a:avLst/>
              </a:prstGeom>
              <a:noFill/>
            </p:spPr>
            <p:txBody>
              <a:bodyPr wrap="square" rtlCol="0">
                <a:spAutoFit/>
              </a:bodyPr>
              <a:lstStyle/>
              <a:p>
                <a:pPr algn="ctr"/>
                <a:r>
                  <a:rPr lang="en-US" sz="2400" dirty="0">
                    <a:latin typeface="Calibri" panose="020F0502020204030204" pitchFamily="34" charset="0"/>
                  </a:rPr>
                  <a:t>Test suite</a:t>
                </a:r>
              </a:p>
            </p:txBody>
          </p:sp>
        </p:grpSp>
      </p:grpSp>
      <p:sp>
        <p:nvSpPr>
          <p:cNvPr id="249" name="PI: header">
            <a:extLst>
              <a:ext uri="{FF2B5EF4-FFF2-40B4-BE49-F238E27FC236}">
                <a16:creationId xmlns:a16="http://schemas.microsoft.com/office/drawing/2014/main" id="{9479E48A-4E6B-1046-B12D-0E860D76082F}"/>
              </a:ext>
            </a:extLst>
          </p:cNvPr>
          <p:cNvSpPr txBox="1"/>
          <p:nvPr/>
        </p:nvSpPr>
        <p:spPr>
          <a:xfrm>
            <a:off x="2501762" y="4302516"/>
            <a:ext cx="6314164" cy="546560"/>
          </a:xfrm>
          <a:prstGeom prst="rect">
            <a:avLst/>
          </a:prstGeom>
          <a:noFill/>
        </p:spPr>
        <p:txBody>
          <a:bodyPr wrap="none" rtlCol="0">
            <a:spAutoFit/>
          </a:bodyPr>
          <a:lstStyle/>
          <a:p>
            <a:r>
              <a:rPr lang="en-US" sz="3600" b="1" dirty="0">
                <a:latin typeface="Calibri" panose="020F0502020204030204" pitchFamily="34" charset="0"/>
              </a:rPr>
              <a:t>Program instrumentation-based</a:t>
            </a:r>
          </a:p>
        </p:txBody>
      </p:sp>
      <p:grpSp>
        <p:nvGrpSpPr>
          <p:cNvPr id="250" name="SA: extracted regexes">
            <a:extLst>
              <a:ext uri="{FF2B5EF4-FFF2-40B4-BE49-F238E27FC236}">
                <a16:creationId xmlns:a16="http://schemas.microsoft.com/office/drawing/2014/main" id="{B7213A49-0055-3641-96F0-A3987C92E427}"/>
              </a:ext>
            </a:extLst>
          </p:cNvPr>
          <p:cNvGrpSpPr/>
          <p:nvPr/>
        </p:nvGrpSpPr>
        <p:grpSpPr>
          <a:xfrm>
            <a:off x="7614029" y="1943868"/>
            <a:ext cx="1001721" cy="1462803"/>
            <a:chOff x="7614029" y="1943868"/>
            <a:chExt cx="1001721" cy="1462803"/>
          </a:xfrm>
        </p:grpSpPr>
        <p:grpSp>
          <p:nvGrpSpPr>
            <p:cNvPr id="251" name="SA-extracted regexes">
              <a:extLst>
                <a:ext uri="{FF2B5EF4-FFF2-40B4-BE49-F238E27FC236}">
                  <a16:creationId xmlns:a16="http://schemas.microsoft.com/office/drawing/2014/main" id="{019BB0A0-F61D-654F-8093-66BF5133B11C}"/>
                </a:ext>
              </a:extLst>
            </p:cNvPr>
            <p:cNvGrpSpPr/>
            <p:nvPr/>
          </p:nvGrpSpPr>
          <p:grpSpPr>
            <a:xfrm>
              <a:off x="8149888" y="1943868"/>
              <a:ext cx="465862" cy="414722"/>
              <a:chOff x="8255483" y="1821206"/>
              <a:chExt cx="465862" cy="414722"/>
            </a:xfrm>
          </p:grpSpPr>
          <p:sp>
            <p:nvSpPr>
              <p:cNvPr id="253" name="Oval 252">
                <a:extLst>
                  <a:ext uri="{FF2B5EF4-FFF2-40B4-BE49-F238E27FC236}">
                    <a16:creationId xmlns:a16="http://schemas.microsoft.com/office/drawing/2014/main" id="{E6175D31-1381-354F-8522-C130CC9B22B9}"/>
                  </a:ext>
                </a:extLst>
              </p:cNvPr>
              <p:cNvSpPr/>
              <p:nvPr/>
            </p:nvSpPr>
            <p:spPr bwMode="auto">
              <a:xfrm>
                <a:off x="8255483" y="205304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4" name="Oval 253">
                <a:extLst>
                  <a:ext uri="{FF2B5EF4-FFF2-40B4-BE49-F238E27FC236}">
                    <a16:creationId xmlns:a16="http://schemas.microsoft.com/office/drawing/2014/main" id="{EE7C72AD-FA7C-664A-BBB7-675DFF7EA258}"/>
                  </a:ext>
                </a:extLst>
              </p:cNvPr>
              <p:cNvSpPr/>
              <p:nvPr/>
            </p:nvSpPr>
            <p:spPr bwMode="auto">
              <a:xfrm>
                <a:off x="8393624" y="182120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55" name="Oval 254">
                <a:extLst>
                  <a:ext uri="{FF2B5EF4-FFF2-40B4-BE49-F238E27FC236}">
                    <a16:creationId xmlns:a16="http://schemas.microsoft.com/office/drawing/2014/main" id="{2FB426B0-BA9D-5240-939F-B4FCC5E36022}"/>
                  </a:ext>
                </a:extLst>
              </p:cNvPr>
              <p:cNvSpPr/>
              <p:nvPr/>
            </p:nvSpPr>
            <p:spPr bwMode="auto">
              <a:xfrm>
                <a:off x="8535365" y="205304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cxnSp>
          <p:nvCxnSpPr>
            <p:cNvPr id="252" name="SA: extracted regexes">
              <a:extLst>
                <a:ext uri="{FF2B5EF4-FFF2-40B4-BE49-F238E27FC236}">
                  <a16:creationId xmlns:a16="http://schemas.microsoft.com/office/drawing/2014/main" id="{B9A24299-B827-EA48-B105-F71A9FB1A636}"/>
                </a:ext>
              </a:extLst>
            </p:cNvPr>
            <p:cNvCxnSpPr>
              <a:cxnSpLocks/>
            </p:cNvCxnSpPr>
            <p:nvPr/>
          </p:nvCxnSpPr>
          <p:spPr bwMode="auto">
            <a:xfrm flipV="1">
              <a:off x="7614029" y="2592867"/>
              <a:ext cx="422379" cy="813804"/>
            </a:xfrm>
            <a:prstGeom prst="straightConnector1">
              <a:avLst/>
            </a:prstGeom>
            <a:noFill/>
            <a:ln w="76200" cap="flat" cmpd="sng" algn="ctr">
              <a:solidFill>
                <a:schemeClr val="tx1"/>
              </a:solidFill>
              <a:prstDash val="solid"/>
              <a:round/>
              <a:headEnd type="none" w="med" len="med"/>
              <a:tailEnd type="triangle"/>
            </a:ln>
            <a:effectLst/>
          </p:spPr>
        </p:cxnSp>
      </p:grpSp>
      <p:grpSp>
        <p:nvGrpSpPr>
          <p:cNvPr id="256" name="SA: Walk for regex creation">
            <a:extLst>
              <a:ext uri="{FF2B5EF4-FFF2-40B4-BE49-F238E27FC236}">
                <a16:creationId xmlns:a16="http://schemas.microsoft.com/office/drawing/2014/main" id="{E82E65B3-8867-2448-8824-6826A7A45C92}"/>
              </a:ext>
            </a:extLst>
          </p:cNvPr>
          <p:cNvGrpSpPr/>
          <p:nvPr/>
        </p:nvGrpSpPr>
        <p:grpSpPr>
          <a:xfrm>
            <a:off x="5915559" y="3027720"/>
            <a:ext cx="2133319" cy="1257665"/>
            <a:chOff x="5915559" y="3027720"/>
            <a:chExt cx="2133319" cy="1257665"/>
          </a:xfrm>
        </p:grpSpPr>
        <p:grpSp>
          <p:nvGrpSpPr>
            <p:cNvPr id="257" name="SA: Regex">
              <a:extLst>
                <a:ext uri="{FF2B5EF4-FFF2-40B4-BE49-F238E27FC236}">
                  <a16:creationId xmlns:a16="http://schemas.microsoft.com/office/drawing/2014/main" id="{2CA3EFC3-D314-174F-8F92-417006630CD0}"/>
                </a:ext>
              </a:extLst>
            </p:cNvPr>
            <p:cNvGrpSpPr/>
            <p:nvPr/>
          </p:nvGrpSpPr>
          <p:grpSpPr>
            <a:xfrm>
              <a:off x="5915559" y="3698636"/>
              <a:ext cx="2133319" cy="586749"/>
              <a:chOff x="5518612" y="4830797"/>
              <a:chExt cx="2133319" cy="586749"/>
            </a:xfrm>
          </p:grpSpPr>
          <p:sp>
            <p:nvSpPr>
              <p:cNvPr id="259" name="Rounded Rectangle 258">
                <a:extLst>
                  <a:ext uri="{FF2B5EF4-FFF2-40B4-BE49-F238E27FC236}">
                    <a16:creationId xmlns:a16="http://schemas.microsoft.com/office/drawing/2014/main" id="{1EFE5FC8-99BA-9640-817C-6CAA06DD6D3E}"/>
                  </a:ext>
                </a:extLst>
              </p:cNvPr>
              <p:cNvSpPr/>
              <p:nvPr/>
            </p:nvSpPr>
            <p:spPr bwMode="auto">
              <a:xfrm>
                <a:off x="5518612" y="4830797"/>
                <a:ext cx="2133319" cy="586749"/>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0" name="TextBox 259">
                <a:extLst>
                  <a:ext uri="{FF2B5EF4-FFF2-40B4-BE49-F238E27FC236}">
                    <a16:creationId xmlns:a16="http://schemas.microsoft.com/office/drawing/2014/main" id="{296397E2-AB23-D740-8406-4719357C3635}"/>
                  </a:ext>
                </a:extLst>
              </p:cNvPr>
              <p:cNvSpPr txBox="1"/>
              <p:nvPr/>
            </p:nvSpPr>
            <p:spPr>
              <a:xfrm>
                <a:off x="6138574" y="4977984"/>
                <a:ext cx="867546" cy="395173"/>
              </a:xfrm>
              <a:prstGeom prst="rect">
                <a:avLst/>
              </a:prstGeom>
              <a:noFill/>
            </p:spPr>
            <p:txBody>
              <a:bodyPr wrap="none" rtlCol="0">
                <a:spAutoFit/>
              </a:bodyPr>
              <a:lstStyle/>
              <a:p>
                <a:pPr algn="ctr"/>
                <a:r>
                  <a:rPr lang="en-US" sz="2400" i="1" dirty="0">
                    <a:latin typeface="Calibri" panose="020F0502020204030204" pitchFamily="34" charset="0"/>
                  </a:rPr>
                  <a:t>/</a:t>
                </a:r>
                <a:r>
                  <a:rPr lang="en-US" sz="2400" i="1" dirty="0" err="1">
                    <a:latin typeface="Calibri" panose="020F0502020204030204" pitchFamily="34" charset="0"/>
                  </a:rPr>
                  <a:t>abc</a:t>
                </a:r>
                <a:r>
                  <a:rPr lang="en-US" sz="2400" i="1" dirty="0">
                    <a:latin typeface="Calibri" panose="020F0502020204030204" pitchFamily="34" charset="0"/>
                  </a:rPr>
                  <a:t>/</a:t>
                </a:r>
              </a:p>
            </p:txBody>
          </p:sp>
        </p:grpSp>
        <p:cxnSp>
          <p:nvCxnSpPr>
            <p:cNvPr id="258" name="Elbow Connector 257">
              <a:extLst>
                <a:ext uri="{FF2B5EF4-FFF2-40B4-BE49-F238E27FC236}">
                  <a16:creationId xmlns:a16="http://schemas.microsoft.com/office/drawing/2014/main" id="{48C1D2DC-B5C5-034B-BC13-6A4A82D2933E}"/>
                </a:ext>
              </a:extLst>
            </p:cNvPr>
            <p:cNvCxnSpPr>
              <a:cxnSpLocks/>
              <a:stCxn id="264" idx="3"/>
              <a:endCxn id="259" idx="0"/>
            </p:cNvCxnSpPr>
            <p:nvPr/>
          </p:nvCxnSpPr>
          <p:spPr bwMode="auto">
            <a:xfrm>
              <a:off x="6749300" y="3027720"/>
              <a:ext cx="232919" cy="670916"/>
            </a:xfrm>
            <a:prstGeom prst="bentConnector2">
              <a:avLst/>
            </a:prstGeom>
            <a:noFill/>
            <a:ln w="28575" cap="flat" cmpd="sng" algn="ctr">
              <a:solidFill>
                <a:schemeClr val="tx1"/>
              </a:solidFill>
              <a:prstDash val="solid"/>
              <a:round/>
              <a:headEnd type="none" w="med" len="med"/>
              <a:tailEnd type="triangle"/>
            </a:ln>
            <a:effectLst/>
          </p:spPr>
        </p:cxnSp>
      </p:grpSp>
      <p:grpSp>
        <p:nvGrpSpPr>
          <p:cNvPr id="261" name="SA: Parse into AST">
            <a:extLst>
              <a:ext uri="{FF2B5EF4-FFF2-40B4-BE49-F238E27FC236}">
                <a16:creationId xmlns:a16="http://schemas.microsoft.com/office/drawing/2014/main" id="{FEF69E42-8916-0F46-B21D-E8E46C109758}"/>
              </a:ext>
            </a:extLst>
          </p:cNvPr>
          <p:cNvGrpSpPr/>
          <p:nvPr/>
        </p:nvGrpSpPr>
        <p:grpSpPr>
          <a:xfrm>
            <a:off x="3801724" y="1945313"/>
            <a:ext cx="2947576" cy="1395127"/>
            <a:chOff x="3801724" y="1945313"/>
            <a:chExt cx="2947576" cy="1395127"/>
          </a:xfrm>
        </p:grpSpPr>
        <p:grpSp>
          <p:nvGrpSpPr>
            <p:cNvPr id="262" name="SA: Expression">
              <a:extLst>
                <a:ext uri="{FF2B5EF4-FFF2-40B4-BE49-F238E27FC236}">
                  <a16:creationId xmlns:a16="http://schemas.microsoft.com/office/drawing/2014/main" id="{5D6E7333-4797-304F-A648-54E4C4BFA489}"/>
                </a:ext>
              </a:extLst>
            </p:cNvPr>
            <p:cNvGrpSpPr/>
            <p:nvPr/>
          </p:nvGrpSpPr>
          <p:grpSpPr>
            <a:xfrm>
              <a:off x="3801724" y="2715000"/>
              <a:ext cx="2947576" cy="625440"/>
              <a:chOff x="5013138" y="4792106"/>
              <a:chExt cx="2947576" cy="625440"/>
            </a:xfrm>
          </p:grpSpPr>
          <p:sp>
            <p:nvSpPr>
              <p:cNvPr id="264" name="Rounded Rectangle 263">
                <a:extLst>
                  <a:ext uri="{FF2B5EF4-FFF2-40B4-BE49-F238E27FC236}">
                    <a16:creationId xmlns:a16="http://schemas.microsoft.com/office/drawing/2014/main" id="{90EF9547-FA31-CA41-B3DA-5A469CEA5A44}"/>
                  </a:ext>
                </a:extLst>
              </p:cNvPr>
              <p:cNvSpPr/>
              <p:nvPr/>
            </p:nvSpPr>
            <p:spPr bwMode="auto">
              <a:xfrm>
                <a:off x="5013138" y="4792106"/>
                <a:ext cx="2947576" cy="62544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65" name="TextBox 264">
                <a:extLst>
                  <a:ext uri="{FF2B5EF4-FFF2-40B4-BE49-F238E27FC236}">
                    <a16:creationId xmlns:a16="http://schemas.microsoft.com/office/drawing/2014/main" id="{4C027232-85B6-CD47-BDDE-2C4FCC0A36CE}"/>
                  </a:ext>
                </a:extLst>
              </p:cNvPr>
              <p:cNvSpPr txBox="1"/>
              <p:nvPr/>
            </p:nvSpPr>
            <p:spPr>
              <a:xfrm>
                <a:off x="5055105" y="4915125"/>
                <a:ext cx="2820709" cy="395173"/>
              </a:xfrm>
              <a:prstGeom prst="rect">
                <a:avLst/>
              </a:prstGeom>
              <a:noFill/>
            </p:spPr>
            <p:txBody>
              <a:bodyPr wrap="square" rtlCol="0">
                <a:spAutoFit/>
              </a:bodyPr>
              <a:lstStyle/>
              <a:p>
                <a:pPr algn="ctr"/>
                <a:r>
                  <a:rPr lang="en-US" sz="2400" i="1" dirty="0" err="1">
                    <a:latin typeface="Calibri" panose="020F0502020204030204" pitchFamily="34" charset="0"/>
                  </a:rPr>
                  <a:t>ExpressionStatement</a:t>
                </a:r>
                <a:endParaRPr lang="en-US" sz="2400" i="1" dirty="0">
                  <a:latin typeface="Calibri" panose="020F0502020204030204" pitchFamily="34" charset="0"/>
                </a:endParaRPr>
              </a:p>
            </p:txBody>
          </p:sp>
        </p:grpSp>
        <p:cxnSp>
          <p:nvCxnSpPr>
            <p:cNvPr id="263" name="Elbow Connector 262">
              <a:extLst>
                <a:ext uri="{FF2B5EF4-FFF2-40B4-BE49-F238E27FC236}">
                  <a16:creationId xmlns:a16="http://schemas.microsoft.com/office/drawing/2014/main" id="{C39C5903-881B-024D-B77D-F762C0781AA7}"/>
                </a:ext>
              </a:extLst>
            </p:cNvPr>
            <p:cNvCxnSpPr>
              <a:cxnSpLocks/>
              <a:stCxn id="267" idx="3"/>
              <a:endCxn id="264" idx="0"/>
            </p:cNvCxnSpPr>
            <p:nvPr/>
          </p:nvCxnSpPr>
          <p:spPr bwMode="auto">
            <a:xfrm>
              <a:off x="5051537" y="1945313"/>
              <a:ext cx="223975" cy="769687"/>
            </a:xfrm>
            <a:prstGeom prst="bentConnector2">
              <a:avLst/>
            </a:prstGeom>
            <a:noFill/>
            <a:ln w="28575" cap="flat" cmpd="sng" algn="ctr">
              <a:solidFill>
                <a:schemeClr val="tx1"/>
              </a:solidFill>
              <a:prstDash val="solid"/>
              <a:round/>
              <a:headEnd type="none" w="med" len="med"/>
              <a:tailEnd type="triangle"/>
            </a:ln>
            <a:effectLst/>
          </p:spPr>
        </p:cxnSp>
      </p:grpSp>
      <p:grpSp>
        <p:nvGrpSpPr>
          <p:cNvPr id="266" name="SA: Program for static analysis">
            <a:extLst>
              <a:ext uri="{FF2B5EF4-FFF2-40B4-BE49-F238E27FC236}">
                <a16:creationId xmlns:a16="http://schemas.microsoft.com/office/drawing/2014/main" id="{CCA4D944-55B2-8C42-B5B8-B5D040699924}"/>
              </a:ext>
            </a:extLst>
          </p:cNvPr>
          <p:cNvGrpSpPr/>
          <p:nvPr/>
        </p:nvGrpSpPr>
        <p:grpSpPr>
          <a:xfrm>
            <a:off x="4432106" y="1466206"/>
            <a:ext cx="619431" cy="958213"/>
            <a:chOff x="3203462" y="1527803"/>
            <a:chExt cx="619431" cy="958213"/>
          </a:xfrm>
        </p:grpSpPr>
        <p:pic>
          <p:nvPicPr>
            <p:cNvPr id="267" name="Picture 32" descr="Image result for clipart document">
              <a:extLst>
                <a:ext uri="{FF2B5EF4-FFF2-40B4-BE49-F238E27FC236}">
                  <a16:creationId xmlns:a16="http://schemas.microsoft.com/office/drawing/2014/main" id="{67784D54-AC47-2544-9087-0B2E273AE6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462" y="1527803"/>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269" name="Rounded Rectangle 268">
              <a:extLst>
                <a:ext uri="{FF2B5EF4-FFF2-40B4-BE49-F238E27FC236}">
                  <a16:creationId xmlns:a16="http://schemas.microsoft.com/office/drawing/2014/main" id="{CFC30A3C-1F79-5F4A-8989-C9EC326871CF}"/>
                </a:ext>
              </a:extLst>
            </p:cNvPr>
            <p:cNvSpPr/>
            <p:nvPr/>
          </p:nvSpPr>
          <p:spPr bwMode="auto">
            <a:xfrm>
              <a:off x="3280800" y="2012481"/>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70" name="Rounded Rectangle 269">
              <a:extLst>
                <a:ext uri="{FF2B5EF4-FFF2-40B4-BE49-F238E27FC236}">
                  <a16:creationId xmlns:a16="http://schemas.microsoft.com/office/drawing/2014/main" id="{E8058626-F38A-9F46-A560-333962E2F421}"/>
                </a:ext>
              </a:extLst>
            </p:cNvPr>
            <p:cNvSpPr/>
            <p:nvPr/>
          </p:nvSpPr>
          <p:spPr bwMode="auto">
            <a:xfrm>
              <a:off x="3272864" y="2148960"/>
              <a:ext cx="463331" cy="84424"/>
            </a:xfrm>
            <a:prstGeom prst="roundRect">
              <a:avLst/>
            </a:prstGeom>
            <a:solidFill>
              <a:schemeClr val="accent2">
                <a:lumMod val="90000"/>
                <a:alpha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71" name="SA: header">
            <a:extLst>
              <a:ext uri="{FF2B5EF4-FFF2-40B4-BE49-F238E27FC236}">
                <a16:creationId xmlns:a16="http://schemas.microsoft.com/office/drawing/2014/main" id="{10D966B7-4FA0-0448-B44C-ECABE3E2AAE6}"/>
              </a:ext>
            </a:extLst>
          </p:cNvPr>
          <p:cNvSpPr txBox="1"/>
          <p:nvPr/>
        </p:nvSpPr>
        <p:spPr>
          <a:xfrm>
            <a:off x="2915624" y="958742"/>
            <a:ext cx="4151586" cy="546560"/>
          </a:xfrm>
          <a:prstGeom prst="rect">
            <a:avLst/>
          </a:prstGeom>
          <a:noFill/>
        </p:spPr>
        <p:txBody>
          <a:bodyPr wrap="none" rtlCol="0">
            <a:spAutoFit/>
          </a:bodyPr>
          <a:lstStyle/>
          <a:p>
            <a:r>
              <a:rPr lang="en-US" sz="3600" b="1" dirty="0">
                <a:latin typeface="Calibri" panose="020F0502020204030204" pitchFamily="34" charset="0"/>
              </a:rPr>
              <a:t>Static analysis-based</a:t>
            </a:r>
            <a:endParaRPr lang="en-US" sz="1800" b="1" i="1" dirty="0">
              <a:latin typeface="Calibri" panose="020F0502020204030204" pitchFamily="34" charset="0"/>
            </a:endParaRPr>
          </a:p>
        </p:txBody>
      </p:sp>
      <p:grpSp>
        <p:nvGrpSpPr>
          <p:cNvPr id="16" name="Extra regexes used in P1 but not extracted">
            <a:extLst>
              <a:ext uri="{FF2B5EF4-FFF2-40B4-BE49-F238E27FC236}">
                <a16:creationId xmlns:a16="http://schemas.microsoft.com/office/drawing/2014/main" id="{255A5ADB-5AB5-4D45-82B2-A40DF1EEE7BD}"/>
              </a:ext>
            </a:extLst>
          </p:cNvPr>
          <p:cNvGrpSpPr/>
          <p:nvPr/>
        </p:nvGrpSpPr>
        <p:grpSpPr>
          <a:xfrm>
            <a:off x="1726621" y="2424419"/>
            <a:ext cx="1481594" cy="1672138"/>
            <a:chOff x="1726621" y="2424419"/>
            <a:chExt cx="1481594" cy="1672138"/>
          </a:xfrm>
        </p:grpSpPr>
        <p:sp>
          <p:nvSpPr>
            <p:cNvPr id="92" name="Oval 91">
              <a:extLst>
                <a:ext uri="{FF2B5EF4-FFF2-40B4-BE49-F238E27FC236}">
                  <a16:creationId xmlns:a16="http://schemas.microsoft.com/office/drawing/2014/main" id="{62BD511B-1AE7-1D45-91EB-F63EBB4BC566}"/>
                </a:ext>
              </a:extLst>
            </p:cNvPr>
            <p:cNvSpPr/>
            <p:nvPr/>
          </p:nvSpPr>
          <p:spPr bwMode="auto">
            <a:xfrm>
              <a:off x="1794822" y="2900850"/>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99" name="Oval 98">
              <a:extLst>
                <a:ext uri="{FF2B5EF4-FFF2-40B4-BE49-F238E27FC236}">
                  <a16:creationId xmlns:a16="http://schemas.microsoft.com/office/drawing/2014/main" id="{D4A80CCC-C3AB-D74E-B3EB-CCE3BA4A80D5}"/>
                </a:ext>
              </a:extLst>
            </p:cNvPr>
            <p:cNvSpPr/>
            <p:nvPr/>
          </p:nvSpPr>
          <p:spPr bwMode="auto">
            <a:xfrm>
              <a:off x="2893033" y="3499362"/>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0" name="Oval 99">
              <a:extLst>
                <a:ext uri="{FF2B5EF4-FFF2-40B4-BE49-F238E27FC236}">
                  <a16:creationId xmlns:a16="http://schemas.microsoft.com/office/drawing/2014/main" id="{3D9615FF-2B6C-FF4D-B4F8-D58EC71A252E}"/>
                </a:ext>
              </a:extLst>
            </p:cNvPr>
            <p:cNvSpPr/>
            <p:nvPr/>
          </p:nvSpPr>
          <p:spPr bwMode="auto">
            <a:xfrm>
              <a:off x="2611240" y="3818431"/>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6" name="Oval 105">
              <a:extLst>
                <a:ext uri="{FF2B5EF4-FFF2-40B4-BE49-F238E27FC236}">
                  <a16:creationId xmlns:a16="http://schemas.microsoft.com/office/drawing/2014/main" id="{865AE1F4-1AA3-3C49-A9E5-D5DA5CC197DD}"/>
                </a:ext>
              </a:extLst>
            </p:cNvPr>
            <p:cNvSpPr/>
            <p:nvPr/>
          </p:nvSpPr>
          <p:spPr bwMode="auto">
            <a:xfrm flipH="1">
              <a:off x="2109047" y="3774276"/>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109" name="Oval 108">
              <a:extLst>
                <a:ext uri="{FF2B5EF4-FFF2-40B4-BE49-F238E27FC236}">
                  <a16:creationId xmlns:a16="http://schemas.microsoft.com/office/drawing/2014/main" id="{0FC0C0A0-4173-9D44-9B05-5C88A19492A2}"/>
                </a:ext>
              </a:extLst>
            </p:cNvPr>
            <p:cNvSpPr/>
            <p:nvPr/>
          </p:nvSpPr>
          <p:spPr bwMode="auto">
            <a:xfrm flipH="1">
              <a:off x="1811088" y="3360878"/>
              <a:ext cx="185980" cy="182880"/>
            </a:xfrm>
            <a:prstGeom prst="ellipse">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sp>
          <p:nvSpPr>
            <p:cNvPr id="272" name="Full set of regexes used in P1">
              <a:extLst>
                <a:ext uri="{FF2B5EF4-FFF2-40B4-BE49-F238E27FC236}">
                  <a16:creationId xmlns:a16="http://schemas.microsoft.com/office/drawing/2014/main" id="{3A990861-8E17-D145-ACAE-7F64B6BD13CD}"/>
                </a:ext>
              </a:extLst>
            </p:cNvPr>
            <p:cNvSpPr/>
            <p:nvPr/>
          </p:nvSpPr>
          <p:spPr bwMode="auto">
            <a:xfrm>
              <a:off x="1726621" y="2424419"/>
              <a:ext cx="1481594" cy="1672138"/>
            </a:xfrm>
            <a:custGeom>
              <a:avLst/>
              <a:gdLst>
                <a:gd name="connsiteX0" fmla="*/ 0 w 1481594"/>
                <a:gd name="connsiteY0" fmla="*/ 836069 h 1672138"/>
                <a:gd name="connsiteX1" fmla="*/ 740797 w 1481594"/>
                <a:gd name="connsiteY1" fmla="*/ 0 h 1672138"/>
                <a:gd name="connsiteX2" fmla="*/ 1481594 w 1481594"/>
                <a:gd name="connsiteY2" fmla="*/ 836069 h 1672138"/>
                <a:gd name="connsiteX3" fmla="*/ 740797 w 1481594"/>
                <a:gd name="connsiteY3" fmla="*/ 1672138 h 1672138"/>
                <a:gd name="connsiteX4" fmla="*/ 0 w 1481594"/>
                <a:gd name="connsiteY4" fmla="*/ 836069 h 1672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94" h="1672138" extrusionOk="0">
                  <a:moveTo>
                    <a:pt x="0" y="836069"/>
                  </a:moveTo>
                  <a:cubicBezTo>
                    <a:pt x="-8633" y="374690"/>
                    <a:pt x="361319" y="29154"/>
                    <a:pt x="740797" y="0"/>
                  </a:cubicBezTo>
                  <a:cubicBezTo>
                    <a:pt x="1154207" y="8782"/>
                    <a:pt x="1482757" y="409810"/>
                    <a:pt x="1481594" y="836069"/>
                  </a:cubicBezTo>
                  <a:cubicBezTo>
                    <a:pt x="1468099" y="1277458"/>
                    <a:pt x="1193989" y="1725411"/>
                    <a:pt x="740797" y="1672138"/>
                  </a:cubicBezTo>
                  <a:cubicBezTo>
                    <a:pt x="340350" y="1639837"/>
                    <a:pt x="40112" y="1372603"/>
                    <a:pt x="0" y="836069"/>
                  </a:cubicBezTo>
                  <a:close/>
                </a:path>
              </a:pathLst>
            </a:custGeom>
            <a:noFill/>
            <a:ln w="76200" cap="flat" cmpd="sng" algn="ctr">
              <a:solidFill>
                <a:schemeClr val="tx1"/>
              </a:solidFill>
              <a:prstDash val="sysDot"/>
              <a:round/>
              <a:headEnd type="none" w="med" len="med"/>
              <a:tailEnd type="none" w="med" len="med"/>
              <a:extLst>
                <a:ext uri="{C807C97D-BFC1-408E-A445-0C87EB9F89A2}">
                  <ask:lineSketchStyleProps xmlns="" xmlns:ask="http://schemas.microsoft.com/office/drawing/2018/sketchyshapes" sd="2650216993">
                    <a:prstGeom prst="ellipse">
                      <a:avLst/>
                    </a:prstGeom>
                    <ask:type>
                      <ask:lineSketchCurved/>
                    </ask:type>
                  </ask:lineSketchStyleProps>
                </a:ext>
              </a:extLst>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a:ln>
                  <a:noFill/>
                </a:ln>
                <a:solidFill>
                  <a:schemeClr val="tx1"/>
                </a:solidFill>
                <a:effectLst/>
                <a:latin typeface="Arial" pitchFamily="34" charset="0"/>
                <a:cs typeface="Arial" pitchFamily="34" charset="0"/>
              </a:endParaRPr>
            </a:p>
          </p:txBody>
        </p:sp>
      </p:grpSp>
      <p:pic>
        <p:nvPicPr>
          <p:cNvPr id="279" name="Sample representativeness?">
            <a:extLst>
              <a:ext uri="{FF2B5EF4-FFF2-40B4-BE49-F238E27FC236}">
                <a16:creationId xmlns:a16="http://schemas.microsoft.com/office/drawing/2014/main" id="{9E7BBCF3-7C02-3F41-8AE5-D8ED6E022353}"/>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824" b="91176" l="9890" r="89011">
                        <a14:foregroundMark x1="61538" y1="13235" x2="28571" y2="16176"/>
                        <a14:foregroundMark x1="18681" y1="72059" x2="73626" y2="76471"/>
                        <a14:foregroundMark x1="51648" y1="89706" x2="28571" y2="91176"/>
                      </a14:backgroundRemoval>
                    </a14:imgEffect>
                  </a14:imgLayer>
                </a14:imgProps>
              </a:ext>
              <a:ext uri="{28A0092B-C50C-407E-A947-70E740481C1C}">
                <a14:useLocalDpi xmlns:a14="http://schemas.microsoft.com/office/drawing/2010/main"/>
              </a:ext>
            </a:extLst>
          </a:blip>
          <a:stretch>
            <a:fillRect/>
          </a:stretch>
        </p:blipFill>
        <p:spPr>
          <a:xfrm>
            <a:off x="822916" y="3110433"/>
            <a:ext cx="870595" cy="652378"/>
          </a:xfrm>
          <a:prstGeom prst="rect">
            <a:avLst/>
          </a:prstGeom>
        </p:spPr>
      </p:pic>
      <p:pic>
        <p:nvPicPr>
          <p:cNvPr id="280" name="Sample representativeness?">
            <a:extLst>
              <a:ext uri="{FF2B5EF4-FFF2-40B4-BE49-F238E27FC236}">
                <a16:creationId xmlns:a16="http://schemas.microsoft.com/office/drawing/2014/main" id="{798C466C-C61A-9B4A-815E-76F6C339288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8824" b="91176" l="9890" r="89011">
                        <a14:foregroundMark x1="61538" y1="13235" x2="28571" y2="16176"/>
                        <a14:foregroundMark x1="18681" y1="72059" x2="73626" y2="76471"/>
                        <a14:foregroundMark x1="51648" y1="89706" x2="28571" y2="91176"/>
                      </a14:backgroundRemoval>
                    </a14:imgEffect>
                  </a14:imgLayer>
                </a14:imgProps>
              </a:ext>
              <a:ext uri="{28A0092B-C50C-407E-A947-70E740481C1C}">
                <a14:useLocalDpi xmlns:a14="http://schemas.microsoft.com/office/drawing/2010/main"/>
              </a:ext>
            </a:extLst>
          </a:blip>
          <a:stretch>
            <a:fillRect/>
          </a:stretch>
        </p:blipFill>
        <p:spPr>
          <a:xfrm>
            <a:off x="8136610" y="4744947"/>
            <a:ext cx="1104932" cy="827978"/>
          </a:xfrm>
          <a:prstGeom prst="rect">
            <a:avLst/>
          </a:prstGeom>
        </p:spPr>
      </p:pic>
      <p:sp>
        <p:nvSpPr>
          <p:cNvPr id="13" name="SA-based">
            <a:extLst>
              <a:ext uri="{FF2B5EF4-FFF2-40B4-BE49-F238E27FC236}">
                <a16:creationId xmlns:a16="http://schemas.microsoft.com/office/drawing/2014/main" id="{23E73F03-F932-5246-BF43-85171C520DA7}"/>
              </a:ext>
            </a:extLst>
          </p:cNvPr>
          <p:cNvSpPr txBox="1"/>
          <p:nvPr/>
        </p:nvSpPr>
        <p:spPr>
          <a:xfrm>
            <a:off x="6623123" y="784180"/>
            <a:ext cx="2570768" cy="319446"/>
          </a:xfrm>
          <a:prstGeom prst="rect">
            <a:avLst/>
          </a:prstGeom>
          <a:noFill/>
        </p:spPr>
        <p:txBody>
          <a:bodyPr wrap="none" rtlCol="0">
            <a:spAutoFit/>
          </a:bodyPr>
          <a:lstStyle/>
          <a:p>
            <a:r>
              <a:rPr lang="en-US" sz="1800" i="1" dirty="0">
                <a:latin typeface="Calibri" panose="020F0502020204030204" pitchFamily="34" charset="0"/>
              </a:rPr>
              <a:t>ISSTA’16, FSE’18 a, FSE’19</a:t>
            </a:r>
            <a:endParaRPr lang="en-US" sz="1800" dirty="0">
              <a:latin typeface="Calibri" panose="020F0502020204030204" pitchFamily="34" charset="0"/>
            </a:endParaRPr>
          </a:p>
        </p:txBody>
      </p:sp>
      <p:sp>
        <p:nvSpPr>
          <p:cNvPr id="281" name="PI-based">
            <a:extLst>
              <a:ext uri="{FF2B5EF4-FFF2-40B4-BE49-F238E27FC236}">
                <a16:creationId xmlns:a16="http://schemas.microsoft.com/office/drawing/2014/main" id="{F143842A-7628-AF4C-9793-18F76AB24257}"/>
              </a:ext>
            </a:extLst>
          </p:cNvPr>
          <p:cNvSpPr txBox="1"/>
          <p:nvPr/>
        </p:nvSpPr>
        <p:spPr>
          <a:xfrm>
            <a:off x="8204750" y="4093831"/>
            <a:ext cx="966996" cy="319446"/>
          </a:xfrm>
          <a:prstGeom prst="rect">
            <a:avLst/>
          </a:prstGeom>
          <a:noFill/>
        </p:spPr>
        <p:txBody>
          <a:bodyPr wrap="none" rtlCol="0">
            <a:spAutoFit/>
          </a:bodyPr>
          <a:lstStyle/>
          <a:p>
            <a:r>
              <a:rPr lang="en-US" sz="1800" i="1" dirty="0">
                <a:latin typeface="Calibri" panose="020F0502020204030204" pitchFamily="34" charset="0"/>
              </a:rPr>
              <a:t>FSE’18 b</a:t>
            </a:r>
            <a:endParaRPr lang="en-US" sz="1800" dirty="0">
              <a:latin typeface="Calibri" panose="020F0502020204030204" pitchFamily="34" charset="0"/>
            </a:endParaRPr>
          </a:p>
        </p:txBody>
      </p:sp>
      <p:cxnSp>
        <p:nvCxnSpPr>
          <p:cNvPr id="123" name="Elbow Connector 122">
            <a:extLst>
              <a:ext uri="{FF2B5EF4-FFF2-40B4-BE49-F238E27FC236}">
                <a16:creationId xmlns:a16="http://schemas.microsoft.com/office/drawing/2014/main" id="{E19E1D5C-5E57-1444-A260-5565FBAB2A36}"/>
              </a:ext>
            </a:extLst>
          </p:cNvPr>
          <p:cNvCxnSpPr>
            <a:cxnSpLocks/>
            <a:stCxn id="141" idx="2"/>
            <a:endCxn id="267" idx="1"/>
          </p:cNvCxnSpPr>
          <p:nvPr/>
        </p:nvCxnSpPr>
        <p:spPr bwMode="auto">
          <a:xfrm rot="5400000" flipH="1" flipV="1">
            <a:off x="2552158" y="785425"/>
            <a:ext cx="720059" cy="3039836"/>
          </a:xfrm>
          <a:prstGeom prst="bentConnector4">
            <a:avLst>
              <a:gd name="adj1" fmla="val -31747"/>
              <a:gd name="adj2" fmla="val 55094"/>
            </a:avLst>
          </a:prstGeom>
          <a:noFill/>
          <a:ln w="28575" cap="flat" cmpd="sng" algn="ctr">
            <a:solidFill>
              <a:schemeClr val="tx1"/>
            </a:solidFill>
            <a:prstDash val="solid"/>
            <a:round/>
            <a:headEnd type="none" w="med" len="med"/>
            <a:tailEnd type="triangle"/>
          </a:ln>
          <a:effectLst/>
        </p:spPr>
      </p:cxnSp>
      <p:grpSp>
        <p:nvGrpSpPr>
          <p:cNvPr id="10" name="PI: Instrument program">
            <a:extLst>
              <a:ext uri="{FF2B5EF4-FFF2-40B4-BE49-F238E27FC236}">
                <a16:creationId xmlns:a16="http://schemas.microsoft.com/office/drawing/2014/main" id="{DE87EF7C-9814-7449-9A28-312F26CC390B}"/>
              </a:ext>
            </a:extLst>
          </p:cNvPr>
          <p:cNvGrpSpPr/>
          <p:nvPr/>
        </p:nvGrpSpPr>
        <p:grpSpPr>
          <a:xfrm>
            <a:off x="1392270" y="2665371"/>
            <a:ext cx="4651431" cy="4008400"/>
            <a:chOff x="1392270" y="2665371"/>
            <a:chExt cx="4651431" cy="4008400"/>
          </a:xfrm>
        </p:grpSpPr>
        <p:grpSp>
          <p:nvGrpSpPr>
            <p:cNvPr id="198" name="PI: Instrumented program">
              <a:extLst>
                <a:ext uri="{FF2B5EF4-FFF2-40B4-BE49-F238E27FC236}">
                  <a16:creationId xmlns:a16="http://schemas.microsoft.com/office/drawing/2014/main" id="{5EF3519A-AE1B-DD47-999B-3F9B7C441E29}"/>
                </a:ext>
              </a:extLst>
            </p:cNvPr>
            <p:cNvGrpSpPr/>
            <p:nvPr/>
          </p:nvGrpSpPr>
          <p:grpSpPr>
            <a:xfrm>
              <a:off x="4893016" y="5558271"/>
              <a:ext cx="1150685" cy="1115500"/>
              <a:chOff x="1082554" y="1549872"/>
              <a:chExt cx="1150685" cy="1115500"/>
            </a:xfrm>
          </p:grpSpPr>
          <p:grpSp>
            <p:nvGrpSpPr>
              <p:cNvPr id="219" name="Group 218">
                <a:extLst>
                  <a:ext uri="{FF2B5EF4-FFF2-40B4-BE49-F238E27FC236}">
                    <a16:creationId xmlns:a16="http://schemas.microsoft.com/office/drawing/2014/main" id="{D9FEAAF1-9663-0948-A718-DCF42605FDAD}"/>
                  </a:ext>
                </a:extLst>
              </p:cNvPr>
              <p:cNvGrpSpPr/>
              <p:nvPr/>
            </p:nvGrpSpPr>
            <p:grpSpPr>
              <a:xfrm>
                <a:off x="1613808" y="1549872"/>
                <a:ext cx="619431" cy="958213"/>
                <a:chOff x="5076698" y="1362614"/>
                <a:chExt cx="554774" cy="750238"/>
              </a:xfrm>
            </p:grpSpPr>
            <p:pic>
              <p:nvPicPr>
                <p:cNvPr id="247" name="Picture 32" descr="Image result for clipart document">
                  <a:extLst>
                    <a:ext uri="{FF2B5EF4-FFF2-40B4-BE49-F238E27FC236}">
                      <a16:creationId xmlns:a16="http://schemas.microsoft.com/office/drawing/2014/main" id="{869E825E-2D35-0A46-97F4-67AFD0AC75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8" name="Rounded Rectangle 247">
                  <a:extLst>
                    <a:ext uri="{FF2B5EF4-FFF2-40B4-BE49-F238E27FC236}">
                      <a16:creationId xmlns:a16="http://schemas.microsoft.com/office/drawing/2014/main" id="{C54079ED-F10A-334E-A6DA-37D7B946488B}"/>
                    </a:ext>
                  </a:extLst>
                </p:cNvPr>
                <p:cNvSpPr/>
                <p:nvPr/>
              </p:nvSpPr>
              <p:spPr bwMode="auto">
                <a:xfrm>
                  <a:off x="5137533" y="1834717"/>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0" name="Rounded Rectangle 219">
                <a:extLst>
                  <a:ext uri="{FF2B5EF4-FFF2-40B4-BE49-F238E27FC236}">
                    <a16:creationId xmlns:a16="http://schemas.microsoft.com/office/drawing/2014/main" id="{854E5D6C-F697-814F-92AD-D306433C4F6E}"/>
                  </a:ext>
                </a:extLst>
              </p:cNvPr>
              <p:cNvSpPr/>
              <p:nvPr/>
            </p:nvSpPr>
            <p:spPr bwMode="auto">
              <a:xfrm>
                <a:off x="1682603" y="1788719"/>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1" name="Group 220">
                <a:extLst>
                  <a:ext uri="{FF2B5EF4-FFF2-40B4-BE49-F238E27FC236}">
                    <a16:creationId xmlns:a16="http://schemas.microsoft.com/office/drawing/2014/main" id="{6406B5DE-9FFB-3644-83A3-8C92977BDB31}"/>
                  </a:ext>
                </a:extLst>
              </p:cNvPr>
              <p:cNvGrpSpPr/>
              <p:nvPr/>
            </p:nvGrpSpPr>
            <p:grpSpPr>
              <a:xfrm>
                <a:off x="1443564" y="1593620"/>
                <a:ext cx="619431" cy="958213"/>
                <a:chOff x="5076698" y="1362614"/>
                <a:chExt cx="554774" cy="750238"/>
              </a:xfrm>
            </p:grpSpPr>
            <p:pic>
              <p:nvPicPr>
                <p:cNvPr id="245" name="Picture 32" descr="Image result for clipart document">
                  <a:extLst>
                    <a:ext uri="{FF2B5EF4-FFF2-40B4-BE49-F238E27FC236}">
                      <a16:creationId xmlns:a16="http://schemas.microsoft.com/office/drawing/2014/main" id="{C4266F9F-6D94-7A4A-8356-12BAED27A4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6" name="Rounded Rectangle 245">
                  <a:extLst>
                    <a:ext uri="{FF2B5EF4-FFF2-40B4-BE49-F238E27FC236}">
                      <a16:creationId xmlns:a16="http://schemas.microsoft.com/office/drawing/2014/main" id="{32D8F7E8-C1F6-F940-B471-BDDF3518478B}"/>
                    </a:ext>
                  </a:extLst>
                </p:cNvPr>
                <p:cNvSpPr/>
                <p:nvPr/>
              </p:nvSpPr>
              <p:spPr bwMode="auto">
                <a:xfrm>
                  <a:off x="5137533" y="1738118"/>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22" name="Rounded Rectangle 221">
                <a:extLst>
                  <a:ext uri="{FF2B5EF4-FFF2-40B4-BE49-F238E27FC236}">
                    <a16:creationId xmlns:a16="http://schemas.microsoft.com/office/drawing/2014/main" id="{25DDC547-B40E-0C44-A9AA-1C88C6D1C7FC}"/>
                  </a:ext>
                </a:extLst>
              </p:cNvPr>
              <p:cNvSpPr/>
              <p:nvPr/>
            </p:nvSpPr>
            <p:spPr bwMode="auto">
              <a:xfrm>
                <a:off x="1511489" y="2202244"/>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28" name="Rounded Rectangle 227">
                <a:extLst>
                  <a:ext uri="{FF2B5EF4-FFF2-40B4-BE49-F238E27FC236}">
                    <a16:creationId xmlns:a16="http://schemas.microsoft.com/office/drawing/2014/main" id="{EABB575D-7CFE-674F-8107-FCC40FAAFB32}"/>
                  </a:ext>
                </a:extLst>
              </p:cNvPr>
              <p:cNvSpPr/>
              <p:nvPr/>
            </p:nvSpPr>
            <p:spPr bwMode="auto">
              <a:xfrm>
                <a:off x="1506538" y="181976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nvGrpSpPr>
              <p:cNvPr id="229" name="Group 228">
                <a:extLst>
                  <a:ext uri="{FF2B5EF4-FFF2-40B4-BE49-F238E27FC236}">
                    <a16:creationId xmlns:a16="http://schemas.microsoft.com/office/drawing/2014/main" id="{0087FB95-0D8C-8943-B1D2-E780294F1314}"/>
                  </a:ext>
                </a:extLst>
              </p:cNvPr>
              <p:cNvGrpSpPr/>
              <p:nvPr/>
            </p:nvGrpSpPr>
            <p:grpSpPr>
              <a:xfrm>
                <a:off x="1258619" y="1642126"/>
                <a:ext cx="619431" cy="958213"/>
                <a:chOff x="5076698" y="1362614"/>
                <a:chExt cx="554774" cy="750238"/>
              </a:xfrm>
            </p:grpSpPr>
            <p:pic>
              <p:nvPicPr>
                <p:cNvPr id="243" name="Picture 32" descr="Image result for clipart document">
                  <a:extLst>
                    <a:ext uri="{FF2B5EF4-FFF2-40B4-BE49-F238E27FC236}">
                      <a16:creationId xmlns:a16="http://schemas.microsoft.com/office/drawing/2014/main" id="{C3EF9862-D620-9040-B097-A2DA96063A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698" y="1362614"/>
                  <a:ext cx="554774" cy="750238"/>
                </a:xfrm>
                <a:prstGeom prst="rect">
                  <a:avLst/>
                </a:prstGeom>
                <a:noFill/>
                <a:extLst>
                  <a:ext uri="{909E8E84-426E-40DD-AFC4-6F175D3DCCD1}">
                    <a14:hiddenFill xmlns:a14="http://schemas.microsoft.com/office/drawing/2010/main">
                      <a:solidFill>
                        <a:srgbClr val="FFFFFF"/>
                      </a:solidFill>
                    </a14:hiddenFill>
                  </a:ext>
                </a:extLst>
              </p:spPr>
            </p:pic>
            <p:sp>
              <p:nvSpPr>
                <p:cNvPr id="244" name="Rounded Rectangle 243">
                  <a:extLst>
                    <a:ext uri="{FF2B5EF4-FFF2-40B4-BE49-F238E27FC236}">
                      <a16:creationId xmlns:a16="http://schemas.microsoft.com/office/drawing/2014/main" id="{9C19D7A0-8763-584F-8330-936882A5FC45}"/>
                    </a:ext>
                  </a:extLst>
                </p:cNvPr>
                <p:cNvSpPr/>
                <p:nvPr/>
              </p:nvSpPr>
              <p:spPr bwMode="auto">
                <a:xfrm>
                  <a:off x="5137533" y="1645094"/>
                  <a:ext cx="414968" cy="66101"/>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sp>
            <p:nvSpPr>
              <p:cNvPr id="230" name="Rounded Rectangle 229">
                <a:extLst>
                  <a:ext uri="{FF2B5EF4-FFF2-40B4-BE49-F238E27FC236}">
                    <a16:creationId xmlns:a16="http://schemas.microsoft.com/office/drawing/2014/main" id="{459EC25E-1382-FA4C-AB10-0E14FFDE1C65}"/>
                  </a:ext>
                </a:extLst>
              </p:cNvPr>
              <p:cNvSpPr/>
              <p:nvPr/>
            </p:nvSpPr>
            <p:spPr bwMode="auto">
              <a:xfrm>
                <a:off x="1326712" y="2242955"/>
                <a:ext cx="463331" cy="84425"/>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pic>
            <p:nvPicPr>
              <p:cNvPr id="241" name="Picture 32" descr="Image result for clipart document">
                <a:extLst>
                  <a:ext uri="{FF2B5EF4-FFF2-40B4-BE49-F238E27FC236}">
                    <a16:creationId xmlns:a16="http://schemas.microsoft.com/office/drawing/2014/main" id="{111EE010-90B7-4945-A1D4-F4E5DA53FCC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2554" y="1707159"/>
                <a:ext cx="619431" cy="958213"/>
              </a:xfrm>
              <a:prstGeom prst="rect">
                <a:avLst/>
              </a:prstGeom>
              <a:noFill/>
              <a:extLst>
                <a:ext uri="{909E8E84-426E-40DD-AFC4-6F175D3DCCD1}">
                  <a14:hiddenFill xmlns:a14="http://schemas.microsoft.com/office/drawing/2010/main">
                    <a:solidFill>
                      <a:srgbClr val="FFFFFF"/>
                    </a:solidFill>
                  </a14:hiddenFill>
                </a:ext>
              </a:extLst>
            </p:spPr>
          </p:pic>
          <p:sp>
            <p:nvSpPr>
              <p:cNvPr id="236" name="Rounded Rectangle 235">
                <a:extLst>
                  <a:ext uri="{FF2B5EF4-FFF2-40B4-BE49-F238E27FC236}">
                    <a16:creationId xmlns:a16="http://schemas.microsoft.com/office/drawing/2014/main" id="{610D4B5F-D431-7344-8880-0A4FC2A19EA0}"/>
                  </a:ext>
                </a:extLst>
              </p:cNvPr>
              <p:cNvSpPr/>
              <p:nvPr/>
            </p:nvSpPr>
            <p:spPr bwMode="auto">
              <a:xfrm>
                <a:off x="1159892" y="2191837"/>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240" name="Rounded Rectangle 239">
                <a:extLst>
                  <a:ext uri="{FF2B5EF4-FFF2-40B4-BE49-F238E27FC236}">
                    <a16:creationId xmlns:a16="http://schemas.microsoft.com/office/drawing/2014/main" id="{6192261F-828C-C34D-8BD1-739F91E1C0D5}"/>
                  </a:ext>
                </a:extLst>
              </p:cNvPr>
              <p:cNvSpPr/>
              <p:nvPr/>
            </p:nvSpPr>
            <p:spPr bwMode="auto">
              <a:xfrm>
                <a:off x="1161837" y="2337787"/>
                <a:ext cx="463331" cy="84424"/>
              </a:xfrm>
              <a:prstGeom prst="roundRect">
                <a:avLst/>
              </a:prstGeom>
              <a:solidFill>
                <a:schemeClr val="accent2">
                  <a:lumMod val="90000"/>
                  <a:alpha val="90000"/>
                </a:schemeClr>
              </a:solid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pSp>
        <p:cxnSp>
          <p:nvCxnSpPr>
            <p:cNvPr id="126" name="Elbow Connector 125">
              <a:extLst>
                <a:ext uri="{FF2B5EF4-FFF2-40B4-BE49-F238E27FC236}">
                  <a16:creationId xmlns:a16="http://schemas.microsoft.com/office/drawing/2014/main" id="{5AD5266F-8062-4144-891F-4634C0A5BD5A}"/>
                </a:ext>
              </a:extLst>
            </p:cNvPr>
            <p:cNvCxnSpPr>
              <a:cxnSpLocks/>
              <a:stCxn id="141" idx="2"/>
              <a:endCxn id="243" idx="0"/>
            </p:cNvCxnSpPr>
            <p:nvPr/>
          </p:nvCxnSpPr>
          <p:spPr bwMode="auto">
            <a:xfrm rot="16200000" flipH="1">
              <a:off x="1892957" y="2164684"/>
              <a:ext cx="2985153" cy="3986527"/>
            </a:xfrm>
            <a:prstGeom prst="bentConnector3">
              <a:avLst>
                <a:gd name="adj1" fmla="val 72597"/>
              </a:avLst>
            </a:prstGeom>
            <a:noFill/>
            <a:ln w="2857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8349360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49" grpId="0"/>
      <p:bldP spid="271" grpId="0"/>
      <p:bldP spid="13" grpId="0"/>
      <p:bldP spid="2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2DCD-66D9-E346-B0B5-FB4236A92248}"/>
              </a:ext>
            </a:extLst>
          </p:cNvPr>
          <p:cNvSpPr>
            <a:spLocks noGrp="1"/>
          </p:cNvSpPr>
          <p:nvPr>
            <p:ph type="title"/>
          </p:nvPr>
        </p:nvSpPr>
        <p:spPr>
          <a:xfrm>
            <a:off x="685800" y="2747963"/>
            <a:ext cx="7772400" cy="1693408"/>
          </a:xfrm>
        </p:spPr>
        <p:txBody>
          <a:bodyPr anchor="ctr"/>
          <a:lstStyle/>
          <a:p>
            <a:pPr>
              <a:lnSpc>
                <a:spcPct val="150000"/>
              </a:lnSpc>
            </a:pPr>
            <a:r>
              <a:rPr lang="en-US" dirty="0"/>
              <a:t>Research outline</a:t>
            </a:r>
            <a:endParaRPr lang="en-US" sz="3000" dirty="0"/>
          </a:p>
        </p:txBody>
      </p:sp>
    </p:spTree>
    <p:extLst>
      <p:ext uri="{BB962C8B-B14F-4D97-AF65-F5344CB8AC3E}">
        <p14:creationId xmlns:p14="http://schemas.microsoft.com/office/powerpoint/2010/main" val="3870297525"/>
      </p:ext>
    </p:extLst>
  </p:cSld>
  <p:clrMapOvr>
    <a:masterClrMapping/>
  </p:clrMapOvr>
  <p:transition/>
</p:sld>
</file>

<file path=ppt/theme/theme1.xml><?xml version="1.0" encoding="utf-8"?>
<a:theme xmlns:a="http://schemas.openxmlformats.org/drawingml/2006/main" name="?">
  <a:themeElements>
    <a:clrScheme name="Hokie Slides 2">
      <a:dk1>
        <a:sysClr val="windowText" lastClr="000000"/>
      </a:dk1>
      <a:lt1>
        <a:sysClr val="window" lastClr="FFFFFF"/>
      </a:lt1>
      <a:dk2>
        <a:srgbClr val="44546A"/>
      </a:dk2>
      <a:lt2>
        <a:srgbClr val="E7E6E6"/>
      </a:lt2>
      <a:accent1>
        <a:srgbClr val="FF6600"/>
      </a:accent1>
      <a:accent2>
        <a:srgbClr val="FFD9BF"/>
      </a:accent2>
      <a:accent3>
        <a:srgbClr val="660000"/>
      </a:accent3>
      <a:accent4>
        <a:srgbClr val="DEBFB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tx1"/>
          </a:buClr>
          <a:buSzPct val="75000"/>
          <a:buFont typeface="Wingdings" pitchFamily="2" charset="2"/>
          <a:buNone/>
          <a:tabLst/>
          <a:defRPr kumimoji="0"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anose="020F0502020204030204" pitchFamily="34" charset="0"/>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91785</TotalTime>
  <Words>4975</Words>
  <Application>Microsoft Macintosh PowerPoint</Application>
  <PresentationFormat>On-screen Show (4:3)</PresentationFormat>
  <Paragraphs>759</Paragraphs>
  <Slides>60</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Courier New</vt:lpstr>
      <vt:lpstr>Gill Sans MT</vt:lpstr>
      <vt:lpstr>Times</vt:lpstr>
      <vt:lpstr>Times New Roman</vt:lpstr>
      <vt:lpstr>Wingdings</vt:lpstr>
      <vt:lpstr>?</vt:lpstr>
      <vt:lpstr>Testing Regex Generalizability and its Implications</vt:lpstr>
      <vt:lpstr>PowerPoint Presentation</vt:lpstr>
      <vt:lpstr>Background and Motivation</vt:lpstr>
      <vt:lpstr>How software engineers use regexes</vt:lpstr>
      <vt:lpstr>What empirical work tells us about regexes</vt:lpstr>
      <vt:lpstr>What do our regex corpuses look like?</vt:lpstr>
      <vt:lpstr>Potential bias #1: Programming language</vt:lpstr>
      <vt:lpstr>Potential bias #2: Extraction methodology</vt:lpstr>
      <vt:lpstr>Research outline</vt:lpstr>
      <vt:lpstr>Research outline</vt:lpstr>
      <vt:lpstr>Generalizability hypotheses</vt:lpstr>
      <vt:lpstr>Regex metrics</vt:lpstr>
      <vt:lpstr>Experimental methodology</vt:lpstr>
      <vt:lpstr>Data analysis</vt:lpstr>
      <vt:lpstr>Findings</vt:lpstr>
      <vt:lpstr>H-EM: Minimal evidence to reject</vt:lpstr>
      <vt:lpstr>H-PL: Difference #1:      &lt;        </vt:lpstr>
      <vt:lpstr>Implications</vt:lpstr>
      <vt:lpstr>PowerPoint Presentation</vt:lpstr>
      <vt:lpstr>PowerPoint Presentation</vt:lpstr>
      <vt:lpstr>Conclusions</vt:lpstr>
      <vt:lpstr>Regexes generalize. Regex research generalizes.</vt:lpstr>
      <vt:lpstr>Bonus slides</vt:lpstr>
      <vt:lpstr>More potential sampling biases</vt:lpstr>
      <vt:lpstr>PowerPoint Presentation</vt:lpstr>
      <vt:lpstr>PowerPoint Presentation</vt:lpstr>
      <vt:lpstr>H-PL: Difference #2:   &lt;</vt:lpstr>
      <vt:lpstr>Artifact for reproducibility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bias #1: Extraction methodology</vt:lpstr>
      <vt:lpstr>Potential bias #1: Extraction methodology</vt:lpstr>
      <vt:lpstr>How do we know what we know about regexes?</vt:lpstr>
      <vt:lpstr>Generalizing assumes sample is representative</vt:lpstr>
      <vt:lpstr>Image credits 1</vt:lpstr>
      <vt:lpstr>Image credits 2</vt:lpstr>
      <vt:lpstr>Primer on Regular Expressions (Regexes)</vt:lpstr>
      <vt:lpstr>Some regex examples</vt:lpstr>
      <vt:lpstr>ReDoS @ CloudFlare – July 2019</vt:lpstr>
      <vt:lpstr>Why modules?</vt:lpstr>
      <vt:lpstr>Why not applications?</vt:lpstr>
      <vt:lpstr>What’s a regex corpus, and why do I want one?</vt:lpstr>
      <vt:lpstr>How have researchers built regex corpuses?</vt:lpstr>
      <vt:lpstr>How do we know what we know about regexes?</vt:lpstr>
      <vt:lpstr>Why might extraction methodology matter?</vt:lpstr>
      <vt:lpstr>Experimental design</vt:lpstr>
      <vt:lpstr>Regex collection methodology (125K regexes)</vt:lpstr>
      <vt:lpstr>Regex metrics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Davis, James</cp:lastModifiedBy>
  <cp:revision>14230</cp:revision>
  <cp:lastPrinted>2017-03-23T19:36:43Z</cp:lastPrinted>
  <dcterms:created xsi:type="dcterms:W3CDTF">2001-10-15T19:44:22Z</dcterms:created>
  <dcterms:modified xsi:type="dcterms:W3CDTF">2019-11-13T21:34:37Z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t-jadav@microsoft.com</vt:lpwstr>
  </property>
  <property fmtid="{D5CDD505-2E9C-101B-9397-08002B2CF9AE}" pid="5" name="MSIP_Label_f42aa342-8706-4288-bd11-ebb85995028c_SetDate">
    <vt:lpwstr>2019-07-20T03:25:42.4265792Z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093dacdf-d54a-49e8-8481-37d7c05b14f9</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