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306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lack" panose="020F0502020204030204" pitchFamily="34" charset="0"/>
      <p:bold r:id="rId14"/>
      <p:italic r:id="rId15"/>
      <p:boldItalic r:id="rId16"/>
    </p:embeddedFont>
    <p:embeddedFont>
      <p:font typeface="Libre Franklin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52" userDrawn="1">
          <p15:clr>
            <a:srgbClr val="A4A3A4"/>
          </p15:clr>
        </p15:guide>
        <p15:guide id="3" pos="2712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5304" userDrawn="1">
          <p15:clr>
            <a:srgbClr val="A4A3A4"/>
          </p15:clr>
        </p15:guide>
        <p15:guide id="8" pos="10536" userDrawn="1">
          <p15:clr>
            <a:srgbClr val="5ACBF0"/>
          </p15:clr>
        </p15:guide>
        <p15:guide id="9" pos="7896" userDrawn="1">
          <p15:clr>
            <a:srgbClr val="A4A3A4"/>
          </p15:clr>
        </p15:guide>
        <p15:guide id="10" pos="13104" userDrawn="1">
          <p15:clr>
            <a:srgbClr val="A4A3A4"/>
          </p15:clr>
        </p15:guide>
        <p15:guide id="11" pos="18168" userDrawn="1">
          <p15:clr>
            <a:srgbClr val="A4A3A4"/>
          </p15:clr>
        </p15:guide>
        <p15:guide id="12" pos="20836" userDrawn="1">
          <p15:clr>
            <a:srgbClr val="A4A3A4"/>
          </p15:clr>
        </p15:guide>
        <p15:guide id="13" pos="23328" userDrawn="1">
          <p15:clr>
            <a:srgbClr val="A4A3A4"/>
          </p15:clr>
        </p15:guide>
        <p15:guide id="14" pos="25944" userDrawn="1">
          <p15:clr>
            <a:srgbClr val="A4A3A4"/>
          </p15:clr>
        </p15:guide>
        <p15:guide id="15" pos="2844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6B6B6B"/>
    <a:srgbClr val="0D0D0D"/>
    <a:srgbClr val="31092D"/>
    <a:srgbClr val="E1F1F4"/>
    <a:srgbClr val="8DC63F"/>
    <a:srgbClr val="FBE2A3"/>
    <a:srgbClr val="ED1C24"/>
    <a:srgbClr val="2E2E2E"/>
    <a:srgbClr val="195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280" autoAdjust="0"/>
  </p:normalViewPr>
  <p:slideViewPr>
    <p:cSldViewPr snapToGrid="0" showGuides="1">
      <p:cViewPr varScale="1">
        <p:scale>
          <a:sx n="23" d="100"/>
          <a:sy n="23" d="100"/>
        </p:scale>
        <p:origin x="1552" y="312"/>
      </p:cViewPr>
      <p:guideLst>
        <p:guide pos="15552"/>
        <p:guide pos="2712"/>
        <p:guide orient="horz" pos="1104"/>
        <p:guide pos="5304"/>
        <p:guide pos="10536"/>
        <p:guide pos="7896"/>
        <p:guide pos="13104"/>
        <p:guide pos="18168"/>
        <p:guide pos="20836"/>
        <p:guide pos="23328"/>
        <p:guide pos="25944"/>
        <p:guide pos="2844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James C" userId="84778d94-b1cc-4a48-87ce-749e1d7d6e72" providerId="ADAL" clId="{F615F083-4E21-4A40-B503-D0DA0F05D29C}"/>
    <pc:docChg chg="modSld">
      <pc:chgData name="Davis, James C" userId="84778d94-b1cc-4a48-87ce-749e1d7d6e72" providerId="ADAL" clId="{F615F083-4E21-4A40-B503-D0DA0F05D29C}" dt="2024-04-12T18:48:16.942" v="1" actId="20577"/>
      <pc:docMkLst>
        <pc:docMk/>
      </pc:docMkLst>
      <pc:sldChg chg="modSp mod modNotesTx">
        <pc:chgData name="Davis, James C" userId="84778d94-b1cc-4a48-87ce-749e1d7d6e72" providerId="ADAL" clId="{F615F083-4E21-4A40-B503-D0DA0F05D29C}" dt="2024-04-12T18:48:16.942" v="1" actId="20577"/>
        <pc:sldMkLst>
          <pc:docMk/>
          <pc:sldMk cId="3338587597" sldId="306"/>
        </pc:sldMkLst>
        <pc:spChg chg="mod">
          <ac:chgData name="Davis, James C" userId="84778d94-b1cc-4a48-87ce-749e1d7d6e72" providerId="ADAL" clId="{F615F083-4E21-4A40-B503-D0DA0F05D29C}" dt="2024-04-12T18:48:06.586" v="0" actId="113"/>
          <ac:spMkLst>
            <pc:docMk/>
            <pc:sldMk cId="3338587597" sldId="306"/>
            <ac:spMk id="4" creationId="{194EBCA2-42D9-EC52-987E-DB607E4B9B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8167805" y="-8647"/>
            <a:ext cx="11292205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1" y="-74499"/>
            <a:ext cx="12158066" cy="3299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2945" y="185666"/>
            <a:ext cx="24968308" cy="10767172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OSS software engineers find GDPR compliance challenging.</a:t>
            </a:r>
            <a:b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b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12500" dirty="0">
                <a:solidFill>
                  <a:schemeClr val="bg1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GDPR slows them down, it is hard to validate, and they want tools.</a:t>
            </a:r>
            <a:endParaRPr lang="en-US" sz="125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2946210" y="10197963"/>
            <a:ext cx="7068432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200" b="1" dirty="0">
                <a:latin typeface="Lato" panose="020F0502020204030203" pitchFamily="34" charset="0"/>
                <a:cs typeface="Segoe UI" panose="020B0502040204020203" pitchFamily="34" charset="0"/>
              </a:rPr>
              <a:t>BACKGROUND</a:t>
            </a:r>
            <a:endParaRPr lang="en-US" sz="44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70182" y="7109748"/>
            <a:ext cx="4344459" cy="2100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</a:t>
            </a: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James C. Davis</a:t>
            </a:r>
          </a:p>
          <a:p>
            <a:pPr>
              <a:lnSpc>
                <a:spcPct val="120000"/>
              </a:lnSpc>
            </a:pPr>
            <a:r>
              <a:rPr lang="en-US" sz="3200" i="1" dirty="0">
                <a:latin typeface="Lato" panose="020F0502020204030203" pitchFamily="34" charset="0"/>
                <a:cs typeface="Segoe UI" panose="020B0502040204020203" pitchFamily="34" charset="0"/>
              </a:rPr>
              <a:t>Asst. Prof., ECE@Purdue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368643" y="74497"/>
            <a:ext cx="1155950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A First Look at the General Data Protection Regulation (GDPR) in Open-Source Software</a:t>
            </a:r>
            <a:endParaRPr kumimoji="0" lang="en-US" sz="7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8535728" y="22292412"/>
            <a:ext cx="24688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endParaRPr lang="en-US" sz="36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James Davis, PhD">
            <a:extLst>
              <a:ext uri="{FF2B5EF4-FFF2-40B4-BE49-F238E27FC236}">
                <a16:creationId xmlns:a16="http://schemas.microsoft.com/office/drawing/2014/main" id="{83ABA082-8BEE-48E8-C36F-3035E542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55" y="6613592"/>
            <a:ext cx="2362616" cy="2635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4EBCA2-42D9-EC52-987E-DB607E4B9B47}"/>
              </a:ext>
            </a:extLst>
          </p:cNvPr>
          <p:cNvSpPr/>
          <p:nvPr/>
        </p:nvSpPr>
        <p:spPr>
          <a:xfrm>
            <a:off x="1754976" y="4796420"/>
            <a:ext cx="9033242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i="1" dirty="0">
                <a:latin typeface="Lato" panose="020F0502020204030203" pitchFamily="34" charset="0"/>
                <a:cs typeface="Segoe UI" panose="020B0502040204020203" pitchFamily="34" charset="0"/>
              </a:rPr>
              <a:t>Franke, Liang, Brantly, </a:t>
            </a:r>
            <a:r>
              <a:rPr lang="en-US" sz="4400" b="1" i="1" dirty="0">
                <a:latin typeface="Lato" panose="020F0502020204030203" pitchFamily="34" charset="0"/>
                <a:cs typeface="Segoe UI" panose="020B0502040204020203" pitchFamily="34" charset="0"/>
              </a:rPr>
              <a:t>Davis</a:t>
            </a:r>
            <a:r>
              <a:rPr lang="en-US" sz="4400" i="1" dirty="0">
                <a:latin typeface="Lato" panose="020F0502020204030203" pitchFamily="34" charset="0"/>
                <a:cs typeface="Segoe UI" panose="020B0502040204020203" pitchFamily="34" charset="0"/>
              </a:rPr>
              <a:t> &amp; Brown</a:t>
            </a:r>
            <a:endParaRPr lang="en-US" sz="4400" b="1" i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 descr="Virginia Tech Logo transparent PNG ...">
            <a:extLst>
              <a:ext uri="{FF2B5EF4-FFF2-40B4-BE49-F238E27FC236}">
                <a16:creationId xmlns:a16="http://schemas.microsoft.com/office/drawing/2014/main" id="{AC815A7A-A992-3722-5B89-2D06AD747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13571" r="24271" b="32265"/>
          <a:stretch/>
        </p:blipFill>
        <p:spPr bwMode="auto">
          <a:xfrm>
            <a:off x="2303757" y="5569888"/>
            <a:ext cx="755291" cy="41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rginia Tech Logo transparent PNG ...">
            <a:extLst>
              <a:ext uri="{FF2B5EF4-FFF2-40B4-BE49-F238E27FC236}">
                <a16:creationId xmlns:a16="http://schemas.microsoft.com/office/drawing/2014/main" id="{48CE80FF-A5F2-29C5-4120-126A827E6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13571" r="24271" b="32265"/>
          <a:stretch/>
        </p:blipFill>
        <p:spPr bwMode="auto">
          <a:xfrm>
            <a:off x="4005528" y="5569888"/>
            <a:ext cx="755291" cy="41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rginia Tech Logo transparent PNG ...">
            <a:extLst>
              <a:ext uri="{FF2B5EF4-FFF2-40B4-BE49-F238E27FC236}">
                <a16:creationId xmlns:a16="http://schemas.microsoft.com/office/drawing/2014/main" id="{B4378EE1-7372-E9A8-F12E-BE363A6F9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13571" r="24271" b="32265"/>
          <a:stretch/>
        </p:blipFill>
        <p:spPr bwMode="auto">
          <a:xfrm>
            <a:off x="5669366" y="5569888"/>
            <a:ext cx="755291" cy="41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rginia Tech Logo transparent PNG ...">
            <a:extLst>
              <a:ext uri="{FF2B5EF4-FFF2-40B4-BE49-F238E27FC236}">
                <a16:creationId xmlns:a16="http://schemas.microsoft.com/office/drawing/2014/main" id="{BB219345-326C-09D7-6A35-DBCFE8242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13571" r="24271" b="32265"/>
          <a:stretch/>
        </p:blipFill>
        <p:spPr bwMode="auto">
          <a:xfrm>
            <a:off x="9529120" y="5572777"/>
            <a:ext cx="755291" cy="41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E0EA30-3B79-EE8B-9AB4-B81E1B61F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703" y="5569252"/>
            <a:ext cx="755291" cy="4171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6698AA-A183-FBF1-D366-F69E8081CE25}"/>
              </a:ext>
            </a:extLst>
          </p:cNvPr>
          <p:cNvCxnSpPr/>
          <p:nvPr/>
        </p:nvCxnSpPr>
        <p:spPr>
          <a:xfrm flipV="1">
            <a:off x="5061858" y="5717203"/>
            <a:ext cx="2155371" cy="1078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4D1A681-0038-EA5B-29C9-C0646A9AA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3600" y="22738591"/>
            <a:ext cx="2628900" cy="2641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FB63C1D-E140-2FE6-CBA4-7865C80B1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4390" y="22757238"/>
            <a:ext cx="2628900" cy="26416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92FF1F8-4231-D659-3238-78BF2522661E}"/>
              </a:ext>
            </a:extLst>
          </p:cNvPr>
          <p:cNvSpPr txBox="1"/>
          <p:nvPr/>
        </p:nvSpPr>
        <p:spPr>
          <a:xfrm>
            <a:off x="43051150" y="19907010"/>
            <a:ext cx="58739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Lab website</a:t>
            </a:r>
          </a:p>
          <a:p>
            <a:pPr algn="ctr"/>
            <a:r>
              <a:rPr lang="en-US" sz="4800" dirty="0">
                <a:latin typeface="Lato" panose="020F0502020204030203" pitchFamily="34" charset="0"/>
                <a:cs typeface="Segoe UI" panose="020B0502040204020203" pitchFamily="34" charset="0"/>
              </a:rPr>
              <a:t>(Want to join?)</a:t>
            </a:r>
            <a:endParaRPr lang="en-US" sz="480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80D1A38-75B0-10EE-443D-2651ADF4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100" y="21503610"/>
            <a:ext cx="2743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038E15EF-E058-D1BB-942F-9A59ED1799F0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5632" t="9340" r="19306" b="4750"/>
          <a:stretch/>
        </p:blipFill>
        <p:spPr>
          <a:xfrm>
            <a:off x="39984461" y="20201189"/>
            <a:ext cx="1718683" cy="2269393"/>
          </a:xfrm>
          <a:prstGeom prst="rect">
            <a:avLst/>
          </a:prstGeom>
        </p:spPr>
      </p:pic>
      <p:pic>
        <p:nvPicPr>
          <p:cNvPr id="3080" name="Picture 8" descr="Electrical and Computer Engineering Black and Gold Co-Brand Logo">
            <a:extLst>
              <a:ext uri="{FF2B5EF4-FFF2-40B4-BE49-F238E27FC236}">
                <a16:creationId xmlns:a16="http://schemas.microsoft.com/office/drawing/2014/main" id="{95B078AC-A9EB-EC95-C19C-C885106B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164" y="28668767"/>
            <a:ext cx="5095370" cy="40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FF0088BC-2FB5-9C80-652A-499D9F66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004" y="26734714"/>
            <a:ext cx="9499286" cy="12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 comprehensive guide to the General Data Protection Regulation (GDPR)">
            <a:extLst>
              <a:ext uri="{FF2B5EF4-FFF2-40B4-BE49-F238E27FC236}">
                <a16:creationId xmlns:a16="http://schemas.microsoft.com/office/drawing/2014/main" id="{9F6155CA-4508-B21C-10FF-C33E775D3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4" r="1285"/>
          <a:stretch/>
        </p:blipFill>
        <p:spPr bwMode="auto">
          <a:xfrm>
            <a:off x="1754976" y="11636166"/>
            <a:ext cx="8669706" cy="477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BB7E06A-FCEA-7D69-B454-B173D1FA3769}"/>
              </a:ext>
            </a:extLst>
          </p:cNvPr>
          <p:cNvSpPr txBox="1"/>
          <p:nvPr/>
        </p:nvSpPr>
        <p:spPr>
          <a:xfrm>
            <a:off x="2303757" y="16658702"/>
            <a:ext cx="8307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Enacted 2016, enforced from 2018</a:t>
            </a:r>
          </a:p>
        </p:txBody>
      </p:sp>
      <p:pic>
        <p:nvPicPr>
          <p:cNvPr id="45" name="Picture 6" descr="British Airways Logo PNG Transparent (1) – Brands Logos">
            <a:extLst>
              <a:ext uri="{FF2B5EF4-FFF2-40B4-BE49-F238E27FC236}">
                <a16:creationId xmlns:a16="http://schemas.microsoft.com/office/drawing/2014/main" id="{0F05601D-8C46-3EE0-39D0-4D87F75FE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27454" r="3557" b="30393"/>
          <a:stretch/>
        </p:blipFill>
        <p:spPr bwMode="auto">
          <a:xfrm>
            <a:off x="1410670" y="19359349"/>
            <a:ext cx="3273939" cy="15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Marriott logo and symbol, meaning, history, PNG">
            <a:extLst>
              <a:ext uri="{FF2B5EF4-FFF2-40B4-BE49-F238E27FC236}">
                <a16:creationId xmlns:a16="http://schemas.microsoft.com/office/drawing/2014/main" id="{AD72906C-85CF-CD66-9DF7-B5606413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71" y="19436668"/>
            <a:ext cx="3166220" cy="13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eta-logo">
            <a:extLst>
              <a:ext uri="{FF2B5EF4-FFF2-40B4-BE49-F238E27FC236}">
                <a16:creationId xmlns:a16="http://schemas.microsoft.com/office/drawing/2014/main" id="{57E85D7B-4833-A47F-7B4C-2ECF9BD0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15" y="18193195"/>
            <a:ext cx="2880456" cy="21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mazon-logo">
            <a:extLst>
              <a:ext uri="{FF2B5EF4-FFF2-40B4-BE49-F238E27FC236}">
                <a16:creationId xmlns:a16="http://schemas.microsoft.com/office/drawing/2014/main" id="{543F1853-4605-5C79-C8C1-2ACEA369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96" y="21690248"/>
            <a:ext cx="3354603" cy="10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nstagram_logo">
            <a:extLst>
              <a:ext uri="{FF2B5EF4-FFF2-40B4-BE49-F238E27FC236}">
                <a16:creationId xmlns:a16="http://schemas.microsoft.com/office/drawing/2014/main" id="{948C4F63-3DCC-709D-9334-9A81AC0F7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24" y="21451937"/>
            <a:ext cx="1681558" cy="168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TikTok-Logo">
            <a:extLst>
              <a:ext uri="{FF2B5EF4-FFF2-40B4-BE49-F238E27FC236}">
                <a16:creationId xmlns:a16="http://schemas.microsoft.com/office/drawing/2014/main" id="{971640DC-6D00-D330-D476-8581896C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76" y="23133495"/>
            <a:ext cx="2006143" cy="22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WhatsApp-logo">
            <a:extLst>
              <a:ext uri="{FF2B5EF4-FFF2-40B4-BE49-F238E27FC236}">
                <a16:creationId xmlns:a16="http://schemas.microsoft.com/office/drawing/2014/main" id="{88A6E183-09AD-2A5E-2F4C-B13936E4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9" y="24077979"/>
            <a:ext cx="2157473" cy="21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google-llc-logo">
            <a:extLst>
              <a:ext uri="{FF2B5EF4-FFF2-40B4-BE49-F238E27FC236}">
                <a16:creationId xmlns:a16="http://schemas.microsoft.com/office/drawing/2014/main" id="{DAB7AC50-9307-1D7A-CDDB-AF3C29618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40" y="23429516"/>
            <a:ext cx="3175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C180935-9C21-41A3-BF6E-E44E342F138A}"/>
              </a:ext>
            </a:extLst>
          </p:cNvPr>
          <p:cNvPicPr>
            <a:picLocks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76598" y="20046368"/>
            <a:ext cx="3810000" cy="3810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51A08CF-8906-0D8E-24ED-2211891374FC}"/>
              </a:ext>
            </a:extLst>
          </p:cNvPr>
          <p:cNvSpPr txBox="1"/>
          <p:nvPr/>
        </p:nvSpPr>
        <p:spPr>
          <a:xfrm>
            <a:off x="3256873" y="26926998"/>
            <a:ext cx="6029448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200" b="1" dirty="0">
                <a:latin typeface="Lato" panose="020F0502020204030203" pitchFamily="34" charset="0"/>
                <a:cs typeface="Segoe UI" panose="020B0502040204020203" pitchFamily="34" charset="0"/>
              </a:rPr>
              <a:t>OSS + GDPR?</a:t>
            </a:r>
            <a:endParaRPr lang="en-US" sz="44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98ADB9-06DC-E008-B2A0-37558A161C10}"/>
              </a:ext>
            </a:extLst>
          </p:cNvPr>
          <p:cNvSpPr txBox="1"/>
          <p:nvPr/>
        </p:nvSpPr>
        <p:spPr>
          <a:xfrm>
            <a:off x="1054021" y="28436769"/>
            <a:ext cx="10449788" cy="407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9275" indent="-5492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Majority of OSS is for commercial use</a:t>
            </a:r>
          </a:p>
          <a:p>
            <a:pPr marL="549275" indent="-5492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Synopsys: In 1700 codebases across 17 industries, ~75% of code was OSS</a:t>
            </a:r>
          </a:p>
          <a:p>
            <a:pPr marL="549275" indent="-5492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Software supply chain – users want compliance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B3632179-7432-86F3-4E2F-127EE43E0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05227"/>
              </p:ext>
            </p:extLst>
          </p:nvPr>
        </p:nvGraphicFramePr>
        <p:xfrm>
          <a:off x="12174619" y="13475171"/>
          <a:ext cx="25976634" cy="1267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8317">
                  <a:extLst>
                    <a:ext uri="{9D8B030D-6E8A-4147-A177-3AD203B41FA5}">
                      <a16:colId xmlns:a16="http://schemas.microsoft.com/office/drawing/2014/main" val="475868580"/>
                    </a:ext>
                  </a:extLst>
                </a:gridCol>
                <a:gridCol w="12988317">
                  <a:extLst>
                    <a:ext uri="{9D8B030D-6E8A-4147-A177-3AD203B41FA5}">
                      <a16:colId xmlns:a16="http://schemas.microsoft.com/office/drawing/2014/main" val="1576251550"/>
                    </a:ext>
                  </a:extLst>
                </a:gridCol>
              </a:tblGrid>
              <a:tr h="1918927">
                <a:tc>
                  <a:txBody>
                    <a:bodyPr/>
                    <a:lstStyle/>
                    <a:p>
                      <a:r>
                        <a:rPr lang="en-US" sz="11500"/>
                        <a:t>Example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0"/>
                        <a:t>Example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80865"/>
                  </a:ext>
                </a:extLst>
              </a:tr>
              <a:tr h="3235216">
                <a:tc>
                  <a:txBody>
                    <a:bodyPr/>
                    <a:lstStyle/>
                    <a:p>
                      <a:r>
                        <a:rPr lang="en-US" sz="6600"/>
                        <a:t>What impact has GDPR had on data security and privacy?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6600"/>
                        <a:t>Rights to users, data privacy, fines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978558"/>
                  </a:ext>
                </a:extLst>
              </a:tr>
              <a:tr h="3235216">
                <a:tc>
                  <a:txBody>
                    <a:bodyPr/>
                    <a:lstStyle/>
                    <a:p>
                      <a:r>
                        <a:rPr lang="en-US" sz="6600"/>
                        <a:t>What GDPR concepts do you find the most difficult to implement?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/>
                        <a:t>Data minimization, Privacy by design, User experience</a:t>
                      </a:r>
                    </a:p>
                    <a:p>
                      <a:endParaRPr lang="en-US" sz="6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10556"/>
                  </a:ext>
                </a:extLst>
              </a:tr>
              <a:tr h="4281904">
                <a:tc>
                  <a:txBody>
                    <a:bodyPr/>
                    <a:lstStyle/>
                    <a:p>
                      <a:r>
                        <a:rPr lang="en-US" sz="6600"/>
                        <a:t>Have you sought legal counsel on GDPR-related issues?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6600"/>
                        <a:t>Positive and negative views</a:t>
                      </a:r>
                    </a:p>
                    <a:p>
                      <a:endParaRPr lang="en-US" sz="6600"/>
                    </a:p>
                    <a:p>
                      <a:r>
                        <a:rPr lang="en-US" sz="6600"/>
                        <a:t>Effects (cost, time, data storage, data processing)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21720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F74C9530-0C60-4F98-DBF2-2240E51D0927}"/>
              </a:ext>
            </a:extLst>
          </p:cNvPr>
          <p:cNvSpPr txBox="1"/>
          <p:nvPr/>
        </p:nvSpPr>
        <p:spPr>
          <a:xfrm>
            <a:off x="38167805" y="1219039"/>
            <a:ext cx="11292205" cy="1511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Lato" panose="020F0502020204030203" pitchFamily="34" charset="0"/>
                <a:cs typeface="Segoe UI" panose="020B0502040204020203" pitchFamily="34" charset="0"/>
              </a:rPr>
              <a:t>IMPACT ON PRODUCTS AND ORGS.</a:t>
            </a:r>
            <a:endParaRPr lang="en-US" sz="4400"/>
          </a:p>
          <a:p>
            <a:pPr marL="254000" indent="-254000">
              <a:buFont typeface="Arial" panose="020B0604020202020204" pitchFamily="34" charset="0"/>
              <a:buChar char="•"/>
            </a:pPr>
            <a:r>
              <a:rPr lang="en-US" sz="4200"/>
              <a:t>“The risk of…hefty fines has made companies take privacy and security more proactively”</a:t>
            </a:r>
          </a:p>
          <a:p>
            <a:pPr marL="254000" indent="-254000">
              <a:buFont typeface="Arial" panose="020B0604020202020204" pitchFamily="34" charset="0"/>
              <a:buChar char="•"/>
            </a:pPr>
            <a:r>
              <a:rPr lang="en-US" sz="4200"/>
              <a:t>“The cost of protection should not go over the cost of consequence of data breach”</a:t>
            </a:r>
          </a:p>
          <a:p>
            <a:pPr marL="254000" indent="-254000">
              <a:buFont typeface="Arial" panose="020B0604020202020204" pitchFamily="34" charset="0"/>
              <a:buChar char="•"/>
            </a:pPr>
            <a:r>
              <a:rPr lang="en-US" sz="4200"/>
              <a:t>“Weakens small- and medium-sized enterprises”</a:t>
            </a:r>
          </a:p>
          <a:p>
            <a:pPr marL="254000" indent="-254000">
              <a:buFont typeface="Arial" panose="020B0604020202020204" pitchFamily="34" charset="0"/>
              <a:buChar char="•"/>
            </a:pPr>
            <a:r>
              <a:rPr lang="en-US" sz="4200"/>
              <a:t>“Jobs for lawyers…[not] people trying to solve real problems”</a:t>
            </a:r>
          </a:p>
          <a:p>
            <a:pPr marL="254000" indent="-254000">
              <a:buFont typeface="Arial" panose="020B0604020202020204" pitchFamily="34" charset="0"/>
              <a:buChar char="•"/>
            </a:pPr>
            <a:r>
              <a:rPr lang="en-US" sz="4200"/>
              <a:t>“Open-source projects can’t afford even to sustain maintainers, not even speaking about legal team”</a:t>
            </a:r>
          </a:p>
          <a:p>
            <a:endParaRPr lang="en-US" sz="4400" b="1" i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4400" b="1" i="1" dirty="0">
                <a:latin typeface="Lato" panose="020F0502020204030203" pitchFamily="34" charset="0"/>
                <a:cs typeface="Segoe UI" panose="020B0502040204020203" pitchFamily="34" charset="0"/>
              </a:rPr>
              <a:t>IMPACT ON DEVELOPMENT PROCESS</a:t>
            </a:r>
            <a:endParaRPr lang="en-US" sz="4400"/>
          </a:p>
          <a:p>
            <a:pPr marL="254000" indent="-254000">
              <a:buFont typeface="Arial" panose="020B0604020202020204" pitchFamily="34" charset="0"/>
              <a:buChar char="•"/>
            </a:pPr>
            <a:r>
              <a:rPr lang="en-US" sz="4200"/>
              <a:t>“It slows things down as code has to be reviewed and objectives rvised”</a:t>
            </a:r>
          </a:p>
          <a:p>
            <a:pPr marL="254000" indent="-254000">
              <a:buFont typeface="Arial" panose="020B0604020202020204" pitchFamily="34" charset="0"/>
              <a:buChar char="•"/>
            </a:pPr>
            <a:r>
              <a:rPr lang="en-US" sz="4200"/>
              <a:t>“Consider whether you really need all the data you collect”</a:t>
            </a:r>
          </a:p>
          <a:p>
            <a:pPr marL="254000" indent="-254000">
              <a:buFont typeface="Arial" panose="020B0604020202020204" pitchFamily="34" charset="0"/>
              <a:buChar char="•"/>
            </a:pPr>
            <a:r>
              <a:rPr lang="en-US" sz="4200"/>
              <a:t>“[GDPR work] showed things we had not considered before…logging…access restrictions”</a:t>
            </a:r>
          </a:p>
          <a:p>
            <a:pPr marL="254000" indent="-254000">
              <a:buFont typeface="Arial" panose="020B0604020202020204" pitchFamily="34" charset="0"/>
              <a:buChar char="•"/>
            </a:pPr>
            <a:endParaRPr lang="en-US" sz="4400" b="1" i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4400" b="1" i="1" dirty="0">
                <a:latin typeface="Lato" panose="020F0502020204030203" pitchFamily="34" charset="0"/>
                <a:cs typeface="Segoe UI" panose="020B0502040204020203" pitchFamily="34" charset="0"/>
              </a:rPr>
              <a:t>TECHNOLOGY GAPS</a:t>
            </a:r>
            <a:endParaRPr lang="en-US" sz="4400"/>
          </a:p>
          <a:p>
            <a:pPr marL="254000" indent="-254000">
              <a:buFont typeface="Arial" panose="020B0604020202020204" pitchFamily="34" charset="0"/>
              <a:buChar char="•"/>
            </a:pPr>
            <a:r>
              <a:rPr lang="en-US" sz="4200"/>
              <a:t>“Really no good way to evaluate [compliance]”</a:t>
            </a:r>
          </a:p>
          <a:p>
            <a:pPr marL="254000" indent="-254000">
              <a:buFont typeface="Arial" panose="020B0604020202020204" pitchFamily="34" charset="0"/>
              <a:buChar char="•"/>
            </a:pPr>
            <a:r>
              <a:rPr lang="en-US" sz="4200"/>
              <a:t>“Essentially incompatible with big data and AI”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FA80DA-3973-51CA-2A1C-1A9FC8483768}"/>
              </a:ext>
            </a:extLst>
          </p:cNvPr>
          <p:cNvSpPr txBox="1"/>
          <p:nvPr/>
        </p:nvSpPr>
        <p:spPr>
          <a:xfrm>
            <a:off x="3888307" y="17363047"/>
            <a:ext cx="7068432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i="1" dirty="0">
                <a:latin typeface="Lato" panose="020F0502020204030203" pitchFamily="34" charset="0"/>
                <a:cs typeface="Segoe UI" panose="020B0502040204020203" pitchFamily="34" charset="0"/>
              </a:rPr>
              <a:t>BILLIONS IN FINES</a:t>
            </a:r>
            <a:endParaRPr lang="en-US" sz="4400" i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AB6DED-CA70-5FF0-CAE4-5026E04F8977}"/>
              </a:ext>
            </a:extLst>
          </p:cNvPr>
          <p:cNvSpPr txBox="1"/>
          <p:nvPr/>
        </p:nvSpPr>
        <p:spPr>
          <a:xfrm>
            <a:off x="41722462" y="74497"/>
            <a:ext cx="7068432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200" b="1" dirty="0">
                <a:latin typeface="Lato" panose="020F0502020204030203" pitchFamily="34" charset="0"/>
                <a:cs typeface="Segoe UI" panose="020B0502040204020203" pitchFamily="34" charset="0"/>
              </a:rPr>
              <a:t>QUOTES</a:t>
            </a:r>
            <a:endParaRPr lang="en-US" sz="44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87ABB5-4E84-8097-1094-238D701DB1C8}"/>
              </a:ext>
            </a:extLst>
          </p:cNvPr>
          <p:cNvSpPr txBox="1"/>
          <p:nvPr/>
        </p:nvSpPr>
        <p:spPr>
          <a:xfrm>
            <a:off x="40808840" y="16450553"/>
            <a:ext cx="7068432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200" b="1" dirty="0">
                <a:latin typeface="Lato" panose="020F0502020204030203" pitchFamily="34" charset="0"/>
                <a:cs typeface="Segoe UI" panose="020B0502040204020203" pitchFamily="34" charset="0"/>
              </a:rPr>
              <a:t>WHAT’S NEXT?</a:t>
            </a:r>
            <a:endParaRPr lang="en-US" sz="44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499C4E0-17FD-DDA6-B4EA-70738C62995E}"/>
              </a:ext>
            </a:extLst>
          </p:cNvPr>
          <p:cNvSpPr txBox="1"/>
          <p:nvPr/>
        </p:nvSpPr>
        <p:spPr>
          <a:xfrm>
            <a:off x="13551598" y="27382581"/>
            <a:ext cx="6029448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200" b="1" dirty="0">
                <a:solidFill>
                  <a:schemeClr val="bg1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  <a:endParaRPr lang="en-US" sz="4400" dirty="0">
              <a:solidFill>
                <a:schemeClr val="bg1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33BA388-AE5D-2A6E-643A-4BC195C708A8}"/>
              </a:ext>
            </a:extLst>
          </p:cNvPr>
          <p:cNvSpPr txBox="1"/>
          <p:nvPr/>
        </p:nvSpPr>
        <p:spPr>
          <a:xfrm>
            <a:off x="13182944" y="28583634"/>
            <a:ext cx="22919045" cy="325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Pilot study and data familiarization (3 interviews)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Survey design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Participant recruitment (GitHub repos with GDPR PRs &amp;&amp; Twitter/Reddit) – N=47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analysis (open coding, 2 analysts)</a:t>
            </a:r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AC39B072-A00C-D8F1-A868-7D4D44522615}"/>
              </a:ext>
            </a:extLst>
          </p:cNvPr>
          <p:cNvSpPr txBox="1"/>
          <p:nvPr/>
        </p:nvSpPr>
        <p:spPr>
          <a:xfrm>
            <a:off x="38715048" y="17869940"/>
            <a:ext cx="10634645" cy="1634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9275" indent="-5492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Second iteration of survey</a:t>
            </a:r>
          </a:p>
          <a:p>
            <a:pPr marL="549275" indent="-5492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Lato" panose="020F0502020204030203" pitchFamily="34" charset="0"/>
                <a:cs typeface="Segoe UI" panose="020B0502040204020203" pitchFamily="34" charset="0"/>
              </a:rPr>
              <a:t>Mine OSS: Patterns, Defects, Validation</a:t>
            </a:r>
          </a:p>
        </p:txBody>
      </p:sp>
    </p:spTree>
    <p:extLst>
      <p:ext uri="{BB962C8B-B14F-4D97-AF65-F5344CB8AC3E}">
        <p14:creationId xmlns:p14="http://schemas.microsoft.com/office/powerpoint/2010/main" val="3338587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A5FE7A2-E964-E943-9F21-F7F1C552ABE0}">
  <we:reference id="wa104381063" version="1.0.0.1" store="en-US" storeType="OMEX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9937</TotalTime>
  <Words>415</Words>
  <Application>Microsoft Macintosh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Arial</vt:lpstr>
      <vt:lpstr>Lato</vt:lpstr>
      <vt:lpstr>Calibri</vt:lpstr>
      <vt:lpstr>Libre Franklin</vt:lpstr>
      <vt:lpstr>Lato Black</vt:lpstr>
      <vt:lpstr>Office Theme</vt:lpstr>
      <vt:lpstr>OSS software engineers find GDPR compliance challenging.   GDPR slows them down, it is hard to validate, and they want tools.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Davis, James C</cp:lastModifiedBy>
  <cp:revision>148</cp:revision>
  <dcterms:created xsi:type="dcterms:W3CDTF">2019-07-02T13:39:34Z</dcterms:created>
  <dcterms:modified xsi:type="dcterms:W3CDTF">2024-04-12T18:48:18Z</dcterms:modified>
</cp:coreProperties>
</file>