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7" r:id="rId4"/>
    <p:sldId id="281" r:id="rId5"/>
    <p:sldId id="282" r:id="rId6"/>
    <p:sldId id="283" r:id="rId7"/>
    <p:sldId id="286" r:id="rId8"/>
    <p:sldId id="289" r:id="rId9"/>
    <p:sldId id="292" r:id="rId10"/>
    <p:sldId id="294" r:id="rId11"/>
    <p:sldId id="295" r:id="rId12"/>
    <p:sldId id="296" r:id="rId13"/>
    <p:sldId id="298" r:id="rId14"/>
    <p:sldId id="299" r:id="rId15"/>
    <p:sldId id="309" r:id="rId16"/>
    <p:sldId id="303" r:id="rId17"/>
    <p:sldId id="311" r:id="rId18"/>
    <p:sldId id="306" r:id="rId19"/>
    <p:sldId id="307" r:id="rId20"/>
    <p:sldId id="308" r:id="rId21"/>
    <p:sldId id="319" r:id="rId22"/>
    <p:sldId id="314" r:id="rId23"/>
    <p:sldId id="318" r:id="rId24"/>
    <p:sldId id="310" r:id="rId25"/>
    <p:sldId id="315" r:id="rId26"/>
    <p:sldId id="305" r:id="rId27"/>
    <p:sldId id="317" r:id="rId28"/>
    <p:sldId id="316" r:id="rId29"/>
    <p:sldId id="313" r:id="rId30"/>
    <p:sldId id="312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0"/>
    <p:restoredTop sz="94604"/>
  </p:normalViewPr>
  <p:slideViewPr>
    <p:cSldViewPr snapToGrid="0" snapToObjects="1">
      <p:cViewPr varScale="1">
        <p:scale>
          <a:sx n="197" d="100"/>
          <a:sy n="197" d="100"/>
        </p:scale>
        <p:origin x="1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3AA87C-AD20-A14B-8064-9CCFAD29D1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F95A3-26F6-524B-8706-E4A1F44F77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551B3-AA6F-A94E-B646-9F0278212895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254AD-40E5-D04C-A601-CBF2DEB3A3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22406-F653-2542-8268-B833892421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5472D-2CC4-904D-89F1-D058D3C3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20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86c8e8f2_0_307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g3886c8e8f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g3886c8e8f2_0_307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724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170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367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7373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0437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298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667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5497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86c8e8f2_0_307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g3886c8e8f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g3886c8e8f2_0_307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809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8514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831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7042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400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2820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82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4900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4297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0020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4670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5235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339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66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51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5652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451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16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372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71ae9c6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74688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5" name="Google Shape;105;g571ae9c66e_0_21:notes"/>
          <p:cNvSpPr txBox="1">
            <a:spLocks noGrp="1"/>
          </p:cNvSpPr>
          <p:nvPr>
            <p:ph type="body" idx="1"/>
          </p:nvPr>
        </p:nvSpPr>
        <p:spPr>
          <a:xfrm>
            <a:off x="896771" y="4355385"/>
            <a:ext cx="5081100" cy="4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571ae9c66e_0_21:notes"/>
          <p:cNvSpPr txBox="1">
            <a:spLocks noGrp="1"/>
          </p:cNvSpPr>
          <p:nvPr>
            <p:ph type="sldNum" idx="12"/>
          </p:nvPr>
        </p:nvSpPr>
        <p:spPr>
          <a:xfrm>
            <a:off x="3886508" y="8710767"/>
            <a:ext cx="29880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50" tIns="45375" rIns="90750" bIns="45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fld id="{00000000-1234-1234-1234-123412341234}" type="slidenum">
              <a:rPr lang="en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18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-31750" y="4948238"/>
            <a:ext cx="406500" cy="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19050" rIns="47625" bIns="1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fld id="{00000000-1234-1234-1234-123412341234}" type="slidenum"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08100" y="2426494"/>
            <a:ext cx="6400800" cy="14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Times"/>
              <a:buChar char="•"/>
              <a:defRPr sz="2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1127125" y="1558529"/>
            <a:ext cx="703110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24" y="253228"/>
            <a:ext cx="784089" cy="324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293624" y="718149"/>
            <a:ext cx="8557800" cy="4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Times"/>
              <a:buChar char="•"/>
              <a:defRPr sz="2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None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Calibri"/>
              <a:buNone/>
              <a:defRPr sz="16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/>
          <p:nvPr/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마스터 제목 스타일 편집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558800" y="1057275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196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360"/>
              <a:buFont typeface="Times"/>
              <a:buChar char="•"/>
              <a:defRPr sz="2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749800" y="1057275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4196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360"/>
              <a:buFont typeface="Times"/>
              <a:buChar char="•"/>
              <a:defRPr sz="2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None/>
              <a:defRPr sz="24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None/>
              <a:defRPr sz="18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−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None/>
              <a:defRPr sz="24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None/>
              <a:defRPr sz="18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None/>
              <a:defRPr sz="1600" b="1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Calibri"/>
              <a:buChar char="−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052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Times"/>
              <a:buChar char="•"/>
              <a:defRPr sz="16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Times"/>
              <a:buChar char="•"/>
              <a:defRPr sz="3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196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360"/>
              <a:buFont typeface="Times"/>
              <a:buChar char="•"/>
              <a:defRPr sz="2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Calibri"/>
              <a:buChar char="−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Char char="•"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Times"/>
              <a:buNone/>
              <a:defRPr sz="1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840"/>
              <a:buFont typeface="Times"/>
              <a:buNone/>
              <a:defRPr sz="3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360"/>
              <a:buFont typeface="Times"/>
              <a:buNone/>
              <a:defRPr sz="2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Calibri"/>
              <a:buNone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"/>
              <a:buNone/>
              <a:defRPr sz="20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"/>
              <a:buNone/>
              <a:defRPr sz="1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Times"/>
              <a:buNone/>
              <a:defRPr sz="1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Times"/>
              <a:buNone/>
              <a:defRPr sz="9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 rot="5400000">
            <a:off x="2490192" y="-1478451"/>
            <a:ext cx="4164600" cy="85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Times"/>
              <a:buChar char="•"/>
              <a:defRPr sz="2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 rot="5400000">
            <a:off x="5893200" y="1201041"/>
            <a:ext cx="4355400" cy="2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 rot="5400000">
            <a:off x="1524350" y="-869109"/>
            <a:ext cx="43554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Times"/>
              <a:buChar char="•"/>
              <a:defRPr sz="2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8402496" y="4886064"/>
            <a:ext cx="472800" cy="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19050" rIns="47625" bIns="190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r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93624" y="718149"/>
            <a:ext cx="8557800" cy="4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148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880"/>
              <a:buFont typeface="Times"/>
              <a:buChar char="•"/>
              <a:defRPr sz="24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Times"/>
              <a:buChar char="•"/>
              <a:defRPr sz="22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−"/>
              <a:defRPr sz="20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576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5759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160"/>
              <a:buFont typeface="Times"/>
              <a:buChar char="•"/>
              <a:defRPr sz="1800" b="0" i="0" u="none" strike="noStrike" cap="none">
                <a:solidFill>
                  <a:srgbClr val="05052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4" name="Google Shape;54;p13"/>
          <p:cNvCxnSpPr/>
          <p:nvPr/>
        </p:nvCxnSpPr>
        <p:spPr>
          <a:xfrm>
            <a:off x="1211263" y="616744"/>
            <a:ext cx="75375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5" name="Google Shape;55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5424" y="253228"/>
            <a:ext cx="784089" cy="3242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svg"/><Relationship Id="rId19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23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4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23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4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47875" y="1113075"/>
            <a:ext cx="90243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EdgeWise</a:t>
            </a:r>
            <a:r>
              <a:rPr lang="e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Better Stream Processing Engine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Edge</a:t>
            </a:r>
            <a:endParaRPr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0" y="2914821"/>
            <a:ext cx="9144000" cy="14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Xinwei</a:t>
            </a:r>
            <a:r>
              <a:rPr lang="en" sz="2400" b="1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</a:t>
            </a: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Talha Ghaffar, James C. Davis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40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Dongyoon</a:t>
            </a:r>
            <a:r>
              <a:rPr lang="en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Lee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3333"/>
              </a:lnSpc>
              <a:spcBef>
                <a:spcPts val="178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Computer Science</a:t>
            </a:r>
            <a:endParaRPr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FA973-358F-414F-BF80-24BB1BDDF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63" y="4194755"/>
            <a:ext cx="2511826" cy="7619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EdgeWise</a:t>
            </a:r>
            <a:r>
              <a:rPr lang="en-US" altLang="zh-CN" dirty="0"/>
              <a:t> – Fixed-size Worker Pool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3DAA04-4461-384C-A765-79A6B116A94F}"/>
              </a:ext>
            </a:extLst>
          </p:cNvPr>
          <p:cNvGrpSpPr/>
          <p:nvPr/>
        </p:nvGrpSpPr>
        <p:grpSpPr>
          <a:xfrm>
            <a:off x="4547204" y="734832"/>
            <a:ext cx="4043964" cy="1200238"/>
            <a:chOff x="4547204" y="734832"/>
            <a:chExt cx="4043964" cy="12002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B7748-13D3-B342-945F-D5ED9ABF9A0A}"/>
                </a:ext>
              </a:extLst>
            </p:cNvPr>
            <p:cNvSpPr/>
            <p:nvPr/>
          </p:nvSpPr>
          <p:spPr>
            <a:xfrm>
              <a:off x="4547204" y="734832"/>
              <a:ext cx="4043964" cy="120023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Topology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C878FF-1C0B-8248-9149-4B4B0AB1C421}"/>
                </a:ext>
              </a:extLst>
            </p:cNvPr>
            <p:cNvGrpSpPr/>
            <p:nvPr/>
          </p:nvGrpSpPr>
          <p:grpSpPr>
            <a:xfrm>
              <a:off x="5797579" y="880001"/>
              <a:ext cx="2700499" cy="904388"/>
              <a:chOff x="3041407" y="3167814"/>
              <a:chExt cx="2700499" cy="90438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AFE7E24-C161-8A4A-A47B-9F29699EC906}"/>
                  </a:ext>
                </a:extLst>
              </p:cNvPr>
              <p:cNvCxnSpPr>
                <a:cxnSpLocks/>
                <a:stCxn id="22" idx="4"/>
                <a:endCxn id="23" idx="6"/>
              </p:cNvCxnSpPr>
              <p:nvPr/>
            </p:nvCxnSpPr>
            <p:spPr>
              <a:xfrm flipH="1">
                <a:off x="3929359" y="3442134"/>
                <a:ext cx="436542" cy="44313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46FBBA0-688F-3B49-B635-9B81EB587238}"/>
                  </a:ext>
                </a:extLst>
              </p:cNvPr>
              <p:cNvGrpSpPr/>
              <p:nvPr/>
            </p:nvGrpSpPr>
            <p:grpSpPr>
              <a:xfrm>
                <a:off x="3041407" y="3167814"/>
                <a:ext cx="2700499" cy="904388"/>
                <a:chOff x="3041407" y="3167814"/>
                <a:chExt cx="2700499" cy="90438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6A72C94-8EB8-0E4E-A467-3E7EFEB14843}"/>
                    </a:ext>
                  </a:extLst>
                </p:cNvPr>
                <p:cNvSpPr/>
                <p:nvPr/>
              </p:nvSpPr>
              <p:spPr>
                <a:xfrm>
                  <a:off x="3081337" y="3167814"/>
                  <a:ext cx="27432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Diamond 18">
                  <a:extLst>
                    <a:ext uri="{FF2B5EF4-FFF2-40B4-BE49-F238E27FC236}">
                      <a16:creationId xmlns:a16="http://schemas.microsoft.com/office/drawing/2014/main" id="{5A14A41D-FB03-4B41-A9D6-5F3477794833}"/>
                    </a:ext>
                  </a:extLst>
                </p:cNvPr>
                <p:cNvSpPr/>
                <p:nvPr/>
              </p:nvSpPr>
              <p:spPr>
                <a:xfrm>
                  <a:off x="3041407" y="3706442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1DAB6D4-0AFA-3846-91FA-09F22BFB1BB7}"/>
                    </a:ext>
                  </a:extLst>
                </p:cNvPr>
                <p:cNvSpPr/>
                <p:nvPr/>
              </p:nvSpPr>
              <p:spPr>
                <a:xfrm>
                  <a:off x="3655039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21" name="Diamond 20">
                  <a:extLst>
                    <a:ext uri="{FF2B5EF4-FFF2-40B4-BE49-F238E27FC236}">
                      <a16:creationId xmlns:a16="http://schemas.microsoft.com/office/drawing/2014/main" id="{79925926-DB5A-4641-8BA8-AAF9D8BFC4CE}"/>
                    </a:ext>
                  </a:extLst>
                </p:cNvPr>
                <p:cNvSpPr/>
                <p:nvPr/>
              </p:nvSpPr>
              <p:spPr>
                <a:xfrm>
                  <a:off x="5376146" y="3448714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9CF1B32-A59A-B34A-A82D-DDD9EAAFDC0C}"/>
                    </a:ext>
                  </a:extLst>
                </p:cNvPr>
                <p:cNvSpPr/>
                <p:nvPr/>
              </p:nvSpPr>
              <p:spPr>
                <a:xfrm>
                  <a:off x="4228741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894259C-0ABE-E34F-8352-9F3A9802C1EF}"/>
                    </a:ext>
                  </a:extLst>
                </p:cNvPr>
                <p:cNvSpPr/>
                <p:nvPr/>
              </p:nvSpPr>
              <p:spPr>
                <a:xfrm>
                  <a:off x="3655039" y="3748110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E71AD8C-B5B8-544D-A5A1-B1CB9B1E8AF8}"/>
                    </a:ext>
                  </a:extLst>
                </p:cNvPr>
                <p:cNvSpPr/>
                <p:nvPr/>
              </p:nvSpPr>
              <p:spPr>
                <a:xfrm>
                  <a:off x="4802443" y="317439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E1FCDF4-6532-3945-8B98-C5FDBAD616EA}"/>
                    </a:ext>
                  </a:extLst>
                </p:cNvPr>
                <p:cNvCxnSpPr>
                  <a:cxnSpLocks/>
                  <a:stCxn id="18" idx="3"/>
                  <a:endCxn id="20" idx="2"/>
                </p:cNvCxnSpPr>
                <p:nvPr/>
              </p:nvCxnSpPr>
              <p:spPr>
                <a:xfrm>
                  <a:off x="3355657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6FDB74B-21AA-784D-9913-012ABB58466F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3929359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02136F7-B2C8-324B-A9A4-AB2650EB7C31}"/>
                    </a:ext>
                  </a:extLst>
                </p:cNvPr>
                <p:cNvCxnSpPr>
                  <a:cxnSpLocks/>
                  <a:stCxn id="22" idx="6"/>
                  <a:endCxn id="24" idx="2"/>
                </p:cNvCxnSpPr>
                <p:nvPr/>
              </p:nvCxnSpPr>
              <p:spPr>
                <a:xfrm>
                  <a:off x="4503061" y="3304974"/>
                  <a:ext cx="299382" cy="658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BDAEB85-6C9A-4C41-9B14-4ED4C337E84E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5075963" y="3315277"/>
                  <a:ext cx="300183" cy="316317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9E4D1484-E4C7-E941-8FC1-3CE6BA01E41A}"/>
                    </a:ext>
                  </a:extLst>
                </p:cNvPr>
                <p:cNvCxnSpPr>
                  <a:cxnSpLocks/>
                  <a:stCxn id="23" idx="2"/>
                  <a:endCxn id="19" idx="3"/>
                </p:cNvCxnSpPr>
                <p:nvPr/>
              </p:nvCxnSpPr>
              <p:spPr>
                <a:xfrm flipH="1">
                  <a:off x="3407167" y="3885270"/>
                  <a:ext cx="247872" cy="405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653391-9F49-7B4C-B1A2-69BF95CA767D}"/>
              </a:ext>
            </a:extLst>
          </p:cNvPr>
          <p:cNvGrpSpPr/>
          <p:nvPr/>
        </p:nvGrpSpPr>
        <p:grpSpPr>
          <a:xfrm>
            <a:off x="4062864" y="2065650"/>
            <a:ext cx="5081136" cy="2665677"/>
            <a:chOff x="893533" y="2072587"/>
            <a:chExt cx="5081136" cy="26656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18CCCF-A13F-FF43-AE70-E98E46D972FF}"/>
                </a:ext>
              </a:extLst>
            </p:cNvPr>
            <p:cNvSpPr/>
            <p:nvPr/>
          </p:nvSpPr>
          <p:spPr>
            <a:xfrm>
              <a:off x="1379848" y="2072587"/>
              <a:ext cx="4043964" cy="26656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EdgeWise</a:t>
              </a:r>
              <a:endPara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A1EBE525-F48F-9C49-B795-69C2805B000B}"/>
                </a:ext>
              </a:extLst>
            </p:cNvPr>
            <p:cNvSpPr/>
            <p:nvPr/>
          </p:nvSpPr>
          <p:spPr>
            <a:xfrm>
              <a:off x="3243874" y="2646610"/>
              <a:ext cx="1904761" cy="202887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337D66-D460-424D-9B4C-C47539707405}"/>
                </a:ext>
              </a:extLst>
            </p:cNvPr>
            <p:cNvSpPr/>
            <p:nvPr/>
          </p:nvSpPr>
          <p:spPr>
            <a:xfrm>
              <a:off x="3518202" y="3051069"/>
              <a:ext cx="372599" cy="147520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CF43B84-E621-0E4D-8C75-44D809F6A294}"/>
                </a:ext>
              </a:extLst>
            </p:cNvPr>
            <p:cNvSpPr/>
            <p:nvPr/>
          </p:nvSpPr>
          <p:spPr>
            <a:xfrm>
              <a:off x="4614502" y="3051069"/>
              <a:ext cx="372599" cy="147520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032ADC-8A9C-D340-89DC-C147009106CF}"/>
                </a:ext>
              </a:extLst>
            </p:cNvPr>
            <p:cNvGrpSpPr/>
            <p:nvPr/>
          </p:nvGrpSpPr>
          <p:grpSpPr>
            <a:xfrm>
              <a:off x="1755933" y="2868190"/>
              <a:ext cx="548640" cy="1262070"/>
              <a:chOff x="6130630" y="3262369"/>
              <a:chExt cx="548640" cy="126207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C746C0E-2171-A04C-BD2D-4DA4D401F720}"/>
                  </a:ext>
                </a:extLst>
              </p:cNvPr>
              <p:cNvGrpSpPr/>
              <p:nvPr/>
            </p:nvGrpSpPr>
            <p:grpSpPr>
              <a:xfrm>
                <a:off x="6130630" y="3981829"/>
                <a:ext cx="548640" cy="182880"/>
                <a:chOff x="6070921" y="3294845"/>
                <a:chExt cx="548640" cy="18288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275198C-BD02-8349-B6CA-56EF20BA7F26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BFFB396-1781-D641-9CAD-413C7A5C18FA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983DA72-861F-9545-851E-A3B7730975E9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150FC0E-6EFE-F148-9571-4FA0CB23CD38}"/>
                  </a:ext>
                </a:extLst>
              </p:cNvPr>
              <p:cNvGrpSpPr/>
              <p:nvPr/>
            </p:nvGrpSpPr>
            <p:grpSpPr>
              <a:xfrm>
                <a:off x="6130630" y="3622099"/>
                <a:ext cx="548640" cy="182880"/>
                <a:chOff x="6070921" y="3294845"/>
                <a:chExt cx="548640" cy="182880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C0DC3C7-79E3-6C4A-B082-B388F656723C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54F2CF4-A331-8A4B-8EC1-2F806FD5916A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31358D2-1644-1847-A305-5AF4F0F28E05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E0ED6DF-B388-204C-B5B9-3418CB62EAF0}"/>
                  </a:ext>
                </a:extLst>
              </p:cNvPr>
              <p:cNvGrpSpPr/>
              <p:nvPr/>
            </p:nvGrpSpPr>
            <p:grpSpPr>
              <a:xfrm>
                <a:off x="6130630" y="4341559"/>
                <a:ext cx="548640" cy="182880"/>
                <a:chOff x="6070921" y="3294845"/>
                <a:chExt cx="548640" cy="18288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2C1324E-3C42-864E-B7B4-248C8437D2DC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2A6B0CEE-9612-B345-A087-96861B79A990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9BA832E-5189-9047-BA87-4FC8B2824FB4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29BA9BC-D703-8642-A3BD-A0707C2CE415}"/>
                  </a:ext>
                </a:extLst>
              </p:cNvPr>
              <p:cNvGrpSpPr/>
              <p:nvPr/>
            </p:nvGrpSpPr>
            <p:grpSpPr>
              <a:xfrm>
                <a:off x="6130630" y="3262369"/>
                <a:ext cx="548640" cy="182880"/>
                <a:chOff x="6070921" y="3294845"/>
                <a:chExt cx="548640" cy="18288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3BA1427-0990-4141-AE9A-9597D1BEA697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0B477B-29B7-0C4B-90C4-4A1734796A50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8BFC1DED-F8D5-F14F-87A4-D2AD1A0A736C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02C48FC3-D0AD-9B42-9ABE-4FD667D1AD3F}"/>
                </a:ext>
              </a:extLst>
            </p:cNvPr>
            <p:cNvSpPr/>
            <p:nvPr/>
          </p:nvSpPr>
          <p:spPr>
            <a:xfrm>
              <a:off x="3288116" y="3227920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1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5FA3DE78-BC41-D242-9D50-D64ADF0C9689}"/>
                </a:ext>
              </a:extLst>
            </p:cNvPr>
            <p:cNvSpPr/>
            <p:nvPr/>
          </p:nvSpPr>
          <p:spPr>
            <a:xfrm>
              <a:off x="4157990" y="3947380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3</a:t>
              </a:r>
            </a:p>
          </p:txBody>
        </p:sp>
        <p:sp>
          <p:nvSpPr>
            <p:cNvPr id="104" name="Down Arrow 103">
              <a:extLst>
                <a:ext uri="{FF2B5EF4-FFF2-40B4-BE49-F238E27FC236}">
                  <a16:creationId xmlns:a16="http://schemas.microsoft.com/office/drawing/2014/main" id="{F521E6D8-8A2E-7448-91F4-00293EA3744E}"/>
                </a:ext>
              </a:extLst>
            </p:cNvPr>
            <p:cNvSpPr/>
            <p:nvPr/>
          </p:nvSpPr>
          <p:spPr>
            <a:xfrm rot="16200000">
              <a:off x="2749740" y="2862877"/>
              <a:ext cx="91440" cy="914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Down Arrow 104">
              <a:extLst>
                <a:ext uri="{FF2B5EF4-FFF2-40B4-BE49-F238E27FC236}">
                  <a16:creationId xmlns:a16="http://schemas.microsoft.com/office/drawing/2014/main" id="{C4D2E1FD-30A5-0C48-933F-1918D39AA728}"/>
                </a:ext>
              </a:extLst>
            </p:cNvPr>
            <p:cNvSpPr/>
            <p:nvPr/>
          </p:nvSpPr>
          <p:spPr>
            <a:xfrm rot="4468749">
              <a:off x="2745302" y="3103258"/>
              <a:ext cx="91440" cy="914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own Arrow 105">
              <a:extLst>
                <a:ext uri="{FF2B5EF4-FFF2-40B4-BE49-F238E27FC236}">
                  <a16:creationId xmlns:a16="http://schemas.microsoft.com/office/drawing/2014/main" id="{57D0E108-F1E5-694B-A392-584613530FDF}"/>
                </a:ext>
              </a:extLst>
            </p:cNvPr>
            <p:cNvSpPr/>
            <p:nvPr/>
          </p:nvSpPr>
          <p:spPr>
            <a:xfrm rot="3653024">
              <a:off x="2794098" y="3222042"/>
              <a:ext cx="91440" cy="10972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wn Arrow 106">
              <a:extLst>
                <a:ext uri="{FF2B5EF4-FFF2-40B4-BE49-F238E27FC236}">
                  <a16:creationId xmlns:a16="http://schemas.microsoft.com/office/drawing/2014/main" id="{F4E03FAA-52F6-944C-9ACF-4545BE67BEBA}"/>
                </a:ext>
              </a:extLst>
            </p:cNvPr>
            <p:cNvSpPr/>
            <p:nvPr/>
          </p:nvSpPr>
          <p:spPr>
            <a:xfrm rot="16200000">
              <a:off x="3258921" y="3270160"/>
              <a:ext cx="91440" cy="15544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>
              <a:extLst>
                <a:ext uri="{FF2B5EF4-FFF2-40B4-BE49-F238E27FC236}">
                  <a16:creationId xmlns:a16="http://schemas.microsoft.com/office/drawing/2014/main" id="{F3EC577B-3BF4-FA41-8B00-615CE99AEEF1}"/>
                </a:ext>
              </a:extLst>
            </p:cNvPr>
            <p:cNvSpPr/>
            <p:nvPr/>
          </p:nvSpPr>
          <p:spPr>
            <a:xfrm rot="16200000">
              <a:off x="5292359" y="3853205"/>
              <a:ext cx="91440" cy="36576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0BD350D-5C51-1D4B-83B8-7AE10B272834}"/>
                </a:ext>
              </a:extLst>
            </p:cNvPr>
            <p:cNvSpPr txBox="1"/>
            <p:nvPr/>
          </p:nvSpPr>
          <p:spPr>
            <a:xfrm>
              <a:off x="5501463" y="3872148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sink</a:t>
              </a:r>
            </a:p>
          </p:txBody>
        </p:sp>
        <p:sp>
          <p:nvSpPr>
            <p:cNvPr id="111" name="Down Arrow 110">
              <a:extLst>
                <a:ext uri="{FF2B5EF4-FFF2-40B4-BE49-F238E27FC236}">
                  <a16:creationId xmlns:a16="http://schemas.microsoft.com/office/drawing/2014/main" id="{C17CCD9C-6B9E-2B49-9B2A-C73E1B17E155}"/>
                </a:ext>
              </a:extLst>
            </p:cNvPr>
            <p:cNvSpPr/>
            <p:nvPr/>
          </p:nvSpPr>
          <p:spPr>
            <a:xfrm rot="16200000">
              <a:off x="1339401" y="2870329"/>
              <a:ext cx="91440" cy="1828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749C258-BC21-7D4E-961D-5388780C2BDF}"/>
                </a:ext>
              </a:extLst>
            </p:cNvPr>
            <p:cNvSpPr txBox="1"/>
            <p:nvPr/>
          </p:nvSpPr>
          <p:spPr>
            <a:xfrm>
              <a:off x="893533" y="2793349"/>
              <a:ext cx="393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FC944B9-5C90-A04C-B1FF-23B4FED461AB}"/>
                </a:ext>
              </a:extLst>
            </p:cNvPr>
            <p:cNvSpPr txBox="1"/>
            <p:nvPr/>
          </p:nvSpPr>
          <p:spPr>
            <a:xfrm>
              <a:off x="1392369" y="2802773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762A518-48FE-6747-B138-CF39711D5E4A}"/>
                </a:ext>
              </a:extLst>
            </p:cNvPr>
            <p:cNvSpPr txBox="1"/>
            <p:nvPr/>
          </p:nvSpPr>
          <p:spPr>
            <a:xfrm>
              <a:off x="1392369" y="3161837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173BB4-8816-2B43-AB4A-68B3A37A873E}"/>
                </a:ext>
              </a:extLst>
            </p:cNvPr>
            <p:cNvSpPr txBox="1"/>
            <p:nvPr/>
          </p:nvSpPr>
          <p:spPr>
            <a:xfrm>
              <a:off x="1392369" y="3520901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8AF555-2620-7248-BB2D-6205F633F847}"/>
                </a:ext>
              </a:extLst>
            </p:cNvPr>
            <p:cNvSpPr txBox="1"/>
            <p:nvPr/>
          </p:nvSpPr>
          <p:spPr>
            <a:xfrm>
              <a:off x="1392369" y="3879965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584FF3A-8D0B-FB40-91A0-2B95D449F24E}"/>
                </a:ext>
              </a:extLst>
            </p:cNvPr>
            <p:cNvSpPr txBox="1"/>
            <p:nvPr/>
          </p:nvSpPr>
          <p:spPr>
            <a:xfrm>
              <a:off x="3396002" y="2087569"/>
              <a:ext cx="1609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pool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(fixed-size workers)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80E7CD1-3C17-AD4A-B595-26445A011998}"/>
                </a:ext>
              </a:extLst>
            </p:cNvPr>
            <p:cNvSpPr/>
            <p:nvPr/>
          </p:nvSpPr>
          <p:spPr>
            <a:xfrm>
              <a:off x="3518202" y="2699820"/>
              <a:ext cx="1362891" cy="2542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scheduler</a:t>
              </a:r>
            </a:p>
          </p:txBody>
        </p:sp>
      </p:grpSp>
      <p:sp>
        <p:nvSpPr>
          <p:cNvPr id="120" name="Google Shape;109;p26">
            <a:extLst>
              <a:ext uri="{FF2B5EF4-FFF2-40B4-BE49-F238E27FC236}">
                <a16:creationId xmlns:a16="http://schemas.microsoft.com/office/drawing/2014/main" id="{C61F9409-414D-0A48-9BA8-A34119198729}"/>
              </a:ext>
            </a:extLst>
          </p:cNvPr>
          <p:cNvSpPr txBox="1"/>
          <p:nvPr/>
        </p:nvSpPr>
        <p:spPr>
          <a:xfrm>
            <a:off x="50705" y="624442"/>
            <a:ext cx="4418848" cy="202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Fixed-size Worker Pool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# of worker = # of cores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Support an arbitrary topology on limited resources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Reduce overhead of contending cores</a:t>
            </a:r>
          </a:p>
        </p:txBody>
      </p:sp>
      <p:sp>
        <p:nvSpPr>
          <p:cNvPr id="66" name="Google Shape;109;p26">
            <a:extLst>
              <a:ext uri="{FF2B5EF4-FFF2-40B4-BE49-F238E27FC236}">
                <a16:creationId xmlns:a16="http://schemas.microsoft.com/office/drawing/2014/main" id="{6ADB56A5-7FBD-2F41-9ED6-B9F6782279BB}"/>
              </a:ext>
            </a:extLst>
          </p:cNvPr>
          <p:cNvSpPr txBox="1"/>
          <p:nvPr/>
        </p:nvSpPr>
        <p:spPr>
          <a:xfrm>
            <a:off x="43845" y="3417064"/>
            <a:ext cx="4491746" cy="107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___Scalable    ___Multiplexed</a:t>
            </a:r>
          </a:p>
          <a:p>
            <a:pPr marL="76200" lvl="0"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___Latency     ___Alleviate Backpressure		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C3CA5B69-DC63-BE4E-B2FD-4BDA8B7F7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42" y="3364541"/>
            <a:ext cx="457200" cy="45720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CBA4DCB3-97C5-0948-9456-E5A315326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6673" y="336959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EdgeWise</a:t>
            </a:r>
            <a:r>
              <a:rPr lang="en-US" altLang="zh-CN" dirty="0"/>
              <a:t> – Engine-level Scheduler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3DAA04-4461-384C-A765-79A6B116A94F}"/>
              </a:ext>
            </a:extLst>
          </p:cNvPr>
          <p:cNvGrpSpPr/>
          <p:nvPr/>
        </p:nvGrpSpPr>
        <p:grpSpPr>
          <a:xfrm>
            <a:off x="4547204" y="734832"/>
            <a:ext cx="4043964" cy="1200238"/>
            <a:chOff x="4547204" y="734832"/>
            <a:chExt cx="4043964" cy="12002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B7748-13D3-B342-945F-D5ED9ABF9A0A}"/>
                </a:ext>
              </a:extLst>
            </p:cNvPr>
            <p:cNvSpPr/>
            <p:nvPr/>
          </p:nvSpPr>
          <p:spPr>
            <a:xfrm>
              <a:off x="4547204" y="734832"/>
              <a:ext cx="4043964" cy="120023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Topology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C878FF-1C0B-8248-9149-4B4B0AB1C421}"/>
                </a:ext>
              </a:extLst>
            </p:cNvPr>
            <p:cNvGrpSpPr/>
            <p:nvPr/>
          </p:nvGrpSpPr>
          <p:grpSpPr>
            <a:xfrm>
              <a:off x="5797579" y="880001"/>
              <a:ext cx="2700499" cy="904388"/>
              <a:chOff x="3041407" y="3167814"/>
              <a:chExt cx="2700499" cy="90438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AFE7E24-C161-8A4A-A47B-9F29699EC906}"/>
                  </a:ext>
                </a:extLst>
              </p:cNvPr>
              <p:cNvCxnSpPr>
                <a:cxnSpLocks/>
                <a:stCxn id="22" idx="4"/>
                <a:endCxn id="23" idx="6"/>
              </p:cNvCxnSpPr>
              <p:nvPr/>
            </p:nvCxnSpPr>
            <p:spPr>
              <a:xfrm flipH="1">
                <a:off x="3929359" y="3442134"/>
                <a:ext cx="436542" cy="44313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46FBBA0-688F-3B49-B635-9B81EB587238}"/>
                  </a:ext>
                </a:extLst>
              </p:cNvPr>
              <p:cNvGrpSpPr/>
              <p:nvPr/>
            </p:nvGrpSpPr>
            <p:grpSpPr>
              <a:xfrm>
                <a:off x="3041407" y="3167814"/>
                <a:ext cx="2700499" cy="904388"/>
                <a:chOff x="3041407" y="3167814"/>
                <a:chExt cx="2700499" cy="90438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6A72C94-8EB8-0E4E-A467-3E7EFEB14843}"/>
                    </a:ext>
                  </a:extLst>
                </p:cNvPr>
                <p:cNvSpPr/>
                <p:nvPr/>
              </p:nvSpPr>
              <p:spPr>
                <a:xfrm>
                  <a:off x="3081337" y="3167814"/>
                  <a:ext cx="27432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Diamond 18">
                  <a:extLst>
                    <a:ext uri="{FF2B5EF4-FFF2-40B4-BE49-F238E27FC236}">
                      <a16:creationId xmlns:a16="http://schemas.microsoft.com/office/drawing/2014/main" id="{5A14A41D-FB03-4B41-A9D6-5F3477794833}"/>
                    </a:ext>
                  </a:extLst>
                </p:cNvPr>
                <p:cNvSpPr/>
                <p:nvPr/>
              </p:nvSpPr>
              <p:spPr>
                <a:xfrm>
                  <a:off x="3041407" y="3706442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1DAB6D4-0AFA-3846-91FA-09F22BFB1BB7}"/>
                    </a:ext>
                  </a:extLst>
                </p:cNvPr>
                <p:cNvSpPr/>
                <p:nvPr/>
              </p:nvSpPr>
              <p:spPr>
                <a:xfrm>
                  <a:off x="3655039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21" name="Diamond 20">
                  <a:extLst>
                    <a:ext uri="{FF2B5EF4-FFF2-40B4-BE49-F238E27FC236}">
                      <a16:creationId xmlns:a16="http://schemas.microsoft.com/office/drawing/2014/main" id="{79925926-DB5A-4641-8BA8-AAF9D8BFC4CE}"/>
                    </a:ext>
                  </a:extLst>
                </p:cNvPr>
                <p:cNvSpPr/>
                <p:nvPr/>
              </p:nvSpPr>
              <p:spPr>
                <a:xfrm>
                  <a:off x="5376146" y="3448714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9CF1B32-A59A-B34A-A82D-DDD9EAAFDC0C}"/>
                    </a:ext>
                  </a:extLst>
                </p:cNvPr>
                <p:cNvSpPr/>
                <p:nvPr/>
              </p:nvSpPr>
              <p:spPr>
                <a:xfrm>
                  <a:off x="4228741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894259C-0ABE-E34F-8352-9F3A9802C1EF}"/>
                    </a:ext>
                  </a:extLst>
                </p:cNvPr>
                <p:cNvSpPr/>
                <p:nvPr/>
              </p:nvSpPr>
              <p:spPr>
                <a:xfrm>
                  <a:off x="3655039" y="3748110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E71AD8C-B5B8-544D-A5A1-B1CB9B1E8AF8}"/>
                    </a:ext>
                  </a:extLst>
                </p:cNvPr>
                <p:cNvSpPr/>
                <p:nvPr/>
              </p:nvSpPr>
              <p:spPr>
                <a:xfrm>
                  <a:off x="4802443" y="317439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E1FCDF4-6532-3945-8B98-C5FDBAD616EA}"/>
                    </a:ext>
                  </a:extLst>
                </p:cNvPr>
                <p:cNvCxnSpPr>
                  <a:cxnSpLocks/>
                  <a:stCxn id="18" idx="3"/>
                  <a:endCxn id="20" idx="2"/>
                </p:cNvCxnSpPr>
                <p:nvPr/>
              </p:nvCxnSpPr>
              <p:spPr>
                <a:xfrm>
                  <a:off x="3355657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6FDB74B-21AA-784D-9913-012ABB58466F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3929359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02136F7-B2C8-324B-A9A4-AB2650EB7C31}"/>
                    </a:ext>
                  </a:extLst>
                </p:cNvPr>
                <p:cNvCxnSpPr>
                  <a:cxnSpLocks/>
                  <a:stCxn id="22" idx="6"/>
                  <a:endCxn id="24" idx="2"/>
                </p:cNvCxnSpPr>
                <p:nvPr/>
              </p:nvCxnSpPr>
              <p:spPr>
                <a:xfrm>
                  <a:off x="4503061" y="3304974"/>
                  <a:ext cx="299382" cy="658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BDAEB85-6C9A-4C41-9B14-4ED4C337E84E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5075963" y="3315277"/>
                  <a:ext cx="300183" cy="316317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9E4D1484-E4C7-E941-8FC1-3CE6BA01E41A}"/>
                    </a:ext>
                  </a:extLst>
                </p:cNvPr>
                <p:cNvCxnSpPr>
                  <a:cxnSpLocks/>
                  <a:stCxn id="23" idx="2"/>
                  <a:endCxn id="19" idx="3"/>
                </p:cNvCxnSpPr>
                <p:nvPr/>
              </p:nvCxnSpPr>
              <p:spPr>
                <a:xfrm flipH="1">
                  <a:off x="3407167" y="3885270"/>
                  <a:ext cx="247872" cy="405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653391-9F49-7B4C-B1A2-69BF95CA767D}"/>
              </a:ext>
            </a:extLst>
          </p:cNvPr>
          <p:cNvGrpSpPr/>
          <p:nvPr/>
        </p:nvGrpSpPr>
        <p:grpSpPr>
          <a:xfrm>
            <a:off x="4062864" y="2065650"/>
            <a:ext cx="5081136" cy="2665677"/>
            <a:chOff x="893533" y="2072587"/>
            <a:chExt cx="5081136" cy="26656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18CCCF-A13F-FF43-AE70-E98E46D972FF}"/>
                </a:ext>
              </a:extLst>
            </p:cNvPr>
            <p:cNvSpPr/>
            <p:nvPr/>
          </p:nvSpPr>
          <p:spPr>
            <a:xfrm>
              <a:off x="1379848" y="2072587"/>
              <a:ext cx="4043964" cy="26656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EdgeWise</a:t>
              </a:r>
              <a:endPara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A1EBE525-F48F-9C49-B795-69C2805B000B}"/>
                </a:ext>
              </a:extLst>
            </p:cNvPr>
            <p:cNvSpPr/>
            <p:nvPr/>
          </p:nvSpPr>
          <p:spPr>
            <a:xfrm>
              <a:off x="3243874" y="2646610"/>
              <a:ext cx="1904761" cy="202887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337D66-D460-424D-9B4C-C47539707405}"/>
                </a:ext>
              </a:extLst>
            </p:cNvPr>
            <p:cNvSpPr/>
            <p:nvPr/>
          </p:nvSpPr>
          <p:spPr>
            <a:xfrm>
              <a:off x="3518202" y="3051069"/>
              <a:ext cx="372599" cy="147520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CF43B84-E621-0E4D-8C75-44D809F6A294}"/>
                </a:ext>
              </a:extLst>
            </p:cNvPr>
            <p:cNvSpPr/>
            <p:nvPr/>
          </p:nvSpPr>
          <p:spPr>
            <a:xfrm>
              <a:off x="4614502" y="3051069"/>
              <a:ext cx="372599" cy="147520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032ADC-8A9C-D340-89DC-C147009106CF}"/>
                </a:ext>
              </a:extLst>
            </p:cNvPr>
            <p:cNvGrpSpPr/>
            <p:nvPr/>
          </p:nvGrpSpPr>
          <p:grpSpPr>
            <a:xfrm>
              <a:off x="1755933" y="2868190"/>
              <a:ext cx="548640" cy="1262070"/>
              <a:chOff x="6130630" y="3262369"/>
              <a:chExt cx="548640" cy="126207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C746C0E-2171-A04C-BD2D-4DA4D401F720}"/>
                  </a:ext>
                </a:extLst>
              </p:cNvPr>
              <p:cNvGrpSpPr/>
              <p:nvPr/>
            </p:nvGrpSpPr>
            <p:grpSpPr>
              <a:xfrm>
                <a:off x="6130630" y="3981829"/>
                <a:ext cx="548640" cy="182880"/>
                <a:chOff x="6070921" y="3294845"/>
                <a:chExt cx="548640" cy="18288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275198C-BD02-8349-B6CA-56EF20BA7F26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BFFB396-1781-D641-9CAD-413C7A5C18FA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983DA72-861F-9545-851E-A3B7730975E9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150FC0E-6EFE-F148-9571-4FA0CB23CD38}"/>
                  </a:ext>
                </a:extLst>
              </p:cNvPr>
              <p:cNvGrpSpPr/>
              <p:nvPr/>
            </p:nvGrpSpPr>
            <p:grpSpPr>
              <a:xfrm>
                <a:off x="6130630" y="3622099"/>
                <a:ext cx="548640" cy="182880"/>
                <a:chOff x="6070921" y="3294845"/>
                <a:chExt cx="548640" cy="182880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C0DC3C7-79E3-6C4A-B082-B388F656723C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54F2CF4-A331-8A4B-8EC1-2F806FD5916A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31358D2-1644-1847-A305-5AF4F0F28E05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E0ED6DF-B388-204C-B5B9-3418CB62EAF0}"/>
                  </a:ext>
                </a:extLst>
              </p:cNvPr>
              <p:cNvGrpSpPr/>
              <p:nvPr/>
            </p:nvGrpSpPr>
            <p:grpSpPr>
              <a:xfrm>
                <a:off x="6130630" y="4341559"/>
                <a:ext cx="548640" cy="182880"/>
                <a:chOff x="6070921" y="3294845"/>
                <a:chExt cx="548640" cy="18288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2C1324E-3C42-864E-B7B4-248C8437D2DC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2A6B0CEE-9612-B345-A087-96861B79A990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9BA832E-5189-9047-BA87-4FC8B2824FB4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29BA9BC-D703-8642-A3BD-A0707C2CE415}"/>
                  </a:ext>
                </a:extLst>
              </p:cNvPr>
              <p:cNvGrpSpPr/>
              <p:nvPr/>
            </p:nvGrpSpPr>
            <p:grpSpPr>
              <a:xfrm>
                <a:off x="6130630" y="3262369"/>
                <a:ext cx="548640" cy="182880"/>
                <a:chOff x="6070921" y="3294845"/>
                <a:chExt cx="548640" cy="18288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3BA1427-0990-4141-AE9A-9597D1BEA697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0B477B-29B7-0C4B-90C4-4A1734796A50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8BFC1DED-F8D5-F14F-87A4-D2AD1A0A736C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02C48FC3-D0AD-9B42-9ABE-4FD667D1AD3F}"/>
                </a:ext>
              </a:extLst>
            </p:cNvPr>
            <p:cNvSpPr/>
            <p:nvPr/>
          </p:nvSpPr>
          <p:spPr>
            <a:xfrm>
              <a:off x="3288116" y="3227920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1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5FA3DE78-BC41-D242-9D50-D64ADF0C9689}"/>
                </a:ext>
              </a:extLst>
            </p:cNvPr>
            <p:cNvSpPr/>
            <p:nvPr/>
          </p:nvSpPr>
          <p:spPr>
            <a:xfrm>
              <a:off x="4157990" y="3947380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3</a:t>
              </a:r>
            </a:p>
          </p:txBody>
        </p:sp>
        <p:sp>
          <p:nvSpPr>
            <p:cNvPr id="104" name="Down Arrow 103">
              <a:extLst>
                <a:ext uri="{FF2B5EF4-FFF2-40B4-BE49-F238E27FC236}">
                  <a16:creationId xmlns:a16="http://schemas.microsoft.com/office/drawing/2014/main" id="{F521E6D8-8A2E-7448-91F4-00293EA3744E}"/>
                </a:ext>
              </a:extLst>
            </p:cNvPr>
            <p:cNvSpPr/>
            <p:nvPr/>
          </p:nvSpPr>
          <p:spPr>
            <a:xfrm rot="16200000">
              <a:off x="2749740" y="2862877"/>
              <a:ext cx="91440" cy="914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Down Arrow 104">
              <a:extLst>
                <a:ext uri="{FF2B5EF4-FFF2-40B4-BE49-F238E27FC236}">
                  <a16:creationId xmlns:a16="http://schemas.microsoft.com/office/drawing/2014/main" id="{C4D2E1FD-30A5-0C48-933F-1918D39AA728}"/>
                </a:ext>
              </a:extLst>
            </p:cNvPr>
            <p:cNvSpPr/>
            <p:nvPr/>
          </p:nvSpPr>
          <p:spPr>
            <a:xfrm rot="4468749">
              <a:off x="2745302" y="3103258"/>
              <a:ext cx="91440" cy="914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own Arrow 105">
              <a:extLst>
                <a:ext uri="{FF2B5EF4-FFF2-40B4-BE49-F238E27FC236}">
                  <a16:creationId xmlns:a16="http://schemas.microsoft.com/office/drawing/2014/main" id="{57D0E108-F1E5-694B-A392-584613530FDF}"/>
                </a:ext>
              </a:extLst>
            </p:cNvPr>
            <p:cNvSpPr/>
            <p:nvPr/>
          </p:nvSpPr>
          <p:spPr>
            <a:xfrm rot="3653024">
              <a:off x="2794098" y="3222042"/>
              <a:ext cx="91440" cy="10972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wn Arrow 106">
              <a:extLst>
                <a:ext uri="{FF2B5EF4-FFF2-40B4-BE49-F238E27FC236}">
                  <a16:creationId xmlns:a16="http://schemas.microsoft.com/office/drawing/2014/main" id="{F4E03FAA-52F6-944C-9ACF-4545BE67BEBA}"/>
                </a:ext>
              </a:extLst>
            </p:cNvPr>
            <p:cNvSpPr/>
            <p:nvPr/>
          </p:nvSpPr>
          <p:spPr>
            <a:xfrm rot="16200000">
              <a:off x="3258921" y="3270160"/>
              <a:ext cx="91440" cy="15544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>
              <a:extLst>
                <a:ext uri="{FF2B5EF4-FFF2-40B4-BE49-F238E27FC236}">
                  <a16:creationId xmlns:a16="http://schemas.microsoft.com/office/drawing/2014/main" id="{F3EC577B-3BF4-FA41-8B00-615CE99AEEF1}"/>
                </a:ext>
              </a:extLst>
            </p:cNvPr>
            <p:cNvSpPr/>
            <p:nvPr/>
          </p:nvSpPr>
          <p:spPr>
            <a:xfrm rot="16200000">
              <a:off x="5292359" y="3853205"/>
              <a:ext cx="91440" cy="36576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0BD350D-5C51-1D4B-83B8-7AE10B272834}"/>
                </a:ext>
              </a:extLst>
            </p:cNvPr>
            <p:cNvSpPr txBox="1"/>
            <p:nvPr/>
          </p:nvSpPr>
          <p:spPr>
            <a:xfrm>
              <a:off x="5501463" y="3872148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sink</a:t>
              </a:r>
            </a:p>
          </p:txBody>
        </p:sp>
        <p:sp>
          <p:nvSpPr>
            <p:cNvPr id="111" name="Down Arrow 110">
              <a:extLst>
                <a:ext uri="{FF2B5EF4-FFF2-40B4-BE49-F238E27FC236}">
                  <a16:creationId xmlns:a16="http://schemas.microsoft.com/office/drawing/2014/main" id="{C17CCD9C-6B9E-2B49-9B2A-C73E1B17E155}"/>
                </a:ext>
              </a:extLst>
            </p:cNvPr>
            <p:cNvSpPr/>
            <p:nvPr/>
          </p:nvSpPr>
          <p:spPr>
            <a:xfrm rot="16200000">
              <a:off x="1339401" y="2870329"/>
              <a:ext cx="91440" cy="1828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749C258-BC21-7D4E-961D-5388780C2BDF}"/>
                </a:ext>
              </a:extLst>
            </p:cNvPr>
            <p:cNvSpPr txBox="1"/>
            <p:nvPr/>
          </p:nvSpPr>
          <p:spPr>
            <a:xfrm>
              <a:off x="893533" y="2793349"/>
              <a:ext cx="393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FC944B9-5C90-A04C-B1FF-23B4FED461AB}"/>
                </a:ext>
              </a:extLst>
            </p:cNvPr>
            <p:cNvSpPr txBox="1"/>
            <p:nvPr/>
          </p:nvSpPr>
          <p:spPr>
            <a:xfrm>
              <a:off x="1392369" y="2802773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762A518-48FE-6747-B138-CF39711D5E4A}"/>
                </a:ext>
              </a:extLst>
            </p:cNvPr>
            <p:cNvSpPr txBox="1"/>
            <p:nvPr/>
          </p:nvSpPr>
          <p:spPr>
            <a:xfrm>
              <a:off x="1392369" y="3161837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173BB4-8816-2B43-AB4A-68B3A37A873E}"/>
                </a:ext>
              </a:extLst>
            </p:cNvPr>
            <p:cNvSpPr txBox="1"/>
            <p:nvPr/>
          </p:nvSpPr>
          <p:spPr>
            <a:xfrm>
              <a:off x="1392369" y="3520901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8AF555-2620-7248-BB2D-6205F633F847}"/>
                </a:ext>
              </a:extLst>
            </p:cNvPr>
            <p:cNvSpPr txBox="1"/>
            <p:nvPr/>
          </p:nvSpPr>
          <p:spPr>
            <a:xfrm>
              <a:off x="1392369" y="3879965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584FF3A-8D0B-FB40-91A0-2B95D449F24E}"/>
                </a:ext>
              </a:extLst>
            </p:cNvPr>
            <p:cNvSpPr txBox="1"/>
            <p:nvPr/>
          </p:nvSpPr>
          <p:spPr>
            <a:xfrm>
              <a:off x="3396002" y="2087569"/>
              <a:ext cx="1609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pool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(fixed-size workers)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80E7CD1-3C17-AD4A-B595-26445A011998}"/>
                </a:ext>
              </a:extLst>
            </p:cNvPr>
            <p:cNvSpPr/>
            <p:nvPr/>
          </p:nvSpPr>
          <p:spPr>
            <a:xfrm>
              <a:off x="3518202" y="2699820"/>
              <a:ext cx="1362891" cy="2542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scheduler</a:t>
              </a:r>
            </a:p>
          </p:txBody>
        </p:sp>
      </p:grpSp>
      <p:sp>
        <p:nvSpPr>
          <p:cNvPr id="120" name="Google Shape;109;p26">
            <a:extLst>
              <a:ext uri="{FF2B5EF4-FFF2-40B4-BE49-F238E27FC236}">
                <a16:creationId xmlns:a16="http://schemas.microsoft.com/office/drawing/2014/main" id="{C61F9409-414D-0A48-9BA8-A34119198729}"/>
              </a:ext>
            </a:extLst>
          </p:cNvPr>
          <p:cNvSpPr txBox="1"/>
          <p:nvPr/>
        </p:nvSpPr>
        <p:spPr>
          <a:xfrm>
            <a:off x="-7248" y="624442"/>
            <a:ext cx="4649981" cy="115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 Lost Lesson: Operation Scheduling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Profiling-guided priority-based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Multiple OPs with a single worker</a:t>
            </a:r>
          </a:p>
        </p:txBody>
      </p:sp>
      <p:sp>
        <p:nvSpPr>
          <p:cNvPr id="62" name="Google Shape;109;p26">
            <a:extLst>
              <a:ext uri="{FF2B5EF4-FFF2-40B4-BE49-F238E27FC236}">
                <a16:creationId xmlns:a16="http://schemas.microsoft.com/office/drawing/2014/main" id="{28701BD7-53A5-224D-B547-BD0512E2651F}"/>
              </a:ext>
            </a:extLst>
          </p:cNvPr>
          <p:cNvSpPr txBox="1"/>
          <p:nvPr/>
        </p:nvSpPr>
        <p:spPr>
          <a:xfrm>
            <a:off x="-7248" y="1828923"/>
            <a:ext cx="4649981" cy="109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Carney [VLDB’03]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Min-Latency Algorithm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Higher static priority on latter OPs</a:t>
            </a:r>
          </a:p>
        </p:txBody>
      </p:sp>
      <p:sp>
        <p:nvSpPr>
          <p:cNvPr id="63" name="Google Shape;109;p26">
            <a:extLst>
              <a:ext uri="{FF2B5EF4-FFF2-40B4-BE49-F238E27FC236}">
                <a16:creationId xmlns:a16="http://schemas.microsoft.com/office/drawing/2014/main" id="{2B1D8B79-F52B-734C-B646-FB0F662AFF0E}"/>
              </a:ext>
            </a:extLst>
          </p:cNvPr>
          <p:cNvSpPr txBox="1"/>
          <p:nvPr/>
        </p:nvSpPr>
        <p:spPr>
          <a:xfrm>
            <a:off x="-7248" y="2969781"/>
            <a:ext cx="4649981" cy="111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Babcock [VLDB’04]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Min-Memory Algorithm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Higher static priority on faster filters</a:t>
            </a:r>
          </a:p>
        </p:txBody>
      </p:sp>
      <p:sp>
        <p:nvSpPr>
          <p:cNvPr id="61" name="Google Shape;109;p26">
            <a:extLst>
              <a:ext uri="{FF2B5EF4-FFF2-40B4-BE49-F238E27FC236}">
                <a16:creationId xmlns:a16="http://schemas.microsoft.com/office/drawing/2014/main" id="{56FF5594-9D13-0A4E-A51B-A06884BF6E11}"/>
              </a:ext>
            </a:extLst>
          </p:cNvPr>
          <p:cNvSpPr txBox="1"/>
          <p:nvPr/>
        </p:nvSpPr>
        <p:spPr>
          <a:xfrm>
            <a:off x="-11488" y="4677104"/>
            <a:ext cx="9155488" cy="48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>
              <a:buSzPts val="2400"/>
            </a:pPr>
            <a:r>
              <a:rPr lang="en-US" sz="20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should regain the benefit of the engine level operation scheduling!!!  </a:t>
            </a:r>
          </a:p>
        </p:txBody>
      </p:sp>
    </p:spTree>
    <p:extLst>
      <p:ext uri="{BB962C8B-B14F-4D97-AF65-F5344CB8AC3E}">
        <p14:creationId xmlns:p14="http://schemas.microsoft.com/office/powerpoint/2010/main" val="92314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62" grpId="0"/>
      <p:bldP spid="63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EdgeWise</a:t>
            </a:r>
            <a:r>
              <a:rPr lang="en-US" altLang="zh-CN" dirty="0"/>
              <a:t> – Engine-level Scheduler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09;p26">
            <a:extLst>
              <a:ext uri="{FF2B5EF4-FFF2-40B4-BE49-F238E27FC236}">
                <a16:creationId xmlns:a16="http://schemas.microsoft.com/office/drawing/2014/main" id="{C61F9409-414D-0A48-9BA8-A34119198729}"/>
              </a:ext>
            </a:extLst>
          </p:cNvPr>
          <p:cNvSpPr txBox="1"/>
          <p:nvPr/>
        </p:nvSpPr>
        <p:spPr>
          <a:xfrm>
            <a:off x="-7248" y="624442"/>
            <a:ext cx="8925868" cy="13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Congestion-Aware Scheduler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Profiling-free dynamic solution	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Balance queue sizes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Choose  the OP with the most pending data.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082DDF-8C58-BB4A-AF08-2E5060F45CDD}"/>
              </a:ext>
            </a:extLst>
          </p:cNvPr>
          <p:cNvGrpSpPr/>
          <p:nvPr/>
        </p:nvGrpSpPr>
        <p:grpSpPr>
          <a:xfrm>
            <a:off x="805380" y="2194943"/>
            <a:ext cx="914400" cy="457200"/>
            <a:chOff x="1719780" y="2348248"/>
            <a:chExt cx="914400" cy="4572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DB17BC6-7EDF-394D-B18C-FD1762DBA9D3}"/>
                </a:ext>
              </a:extLst>
            </p:cNvPr>
            <p:cNvSpPr/>
            <p:nvPr/>
          </p:nvSpPr>
          <p:spPr>
            <a:xfrm>
              <a:off x="21769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D077C78-367C-2C46-8CE8-EB9B1083B339}"/>
                </a:ext>
              </a:extLst>
            </p:cNvPr>
            <p:cNvSpPr/>
            <p:nvPr/>
          </p:nvSpPr>
          <p:spPr>
            <a:xfrm>
              <a:off x="17197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DF47B7-6F86-8E45-999E-99EBDDBC6293}"/>
              </a:ext>
            </a:extLst>
          </p:cNvPr>
          <p:cNvGrpSpPr/>
          <p:nvPr/>
        </p:nvGrpSpPr>
        <p:grpSpPr>
          <a:xfrm>
            <a:off x="805380" y="2961584"/>
            <a:ext cx="914400" cy="457200"/>
            <a:chOff x="1719780" y="2348248"/>
            <a:chExt cx="914400" cy="4572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C0CC225-9B51-0A47-8C7F-1BA23B838D5D}"/>
                </a:ext>
              </a:extLst>
            </p:cNvPr>
            <p:cNvSpPr/>
            <p:nvPr/>
          </p:nvSpPr>
          <p:spPr>
            <a:xfrm>
              <a:off x="21769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B841603-16AC-A944-B916-436B6C22FCCF}"/>
                </a:ext>
              </a:extLst>
            </p:cNvPr>
            <p:cNvSpPr/>
            <p:nvPr/>
          </p:nvSpPr>
          <p:spPr>
            <a:xfrm>
              <a:off x="17197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6751DF81-1315-814A-9BD4-B3213E1E04D8}"/>
              </a:ext>
            </a:extLst>
          </p:cNvPr>
          <p:cNvSpPr/>
          <p:nvPr/>
        </p:nvSpPr>
        <p:spPr>
          <a:xfrm>
            <a:off x="2903727" y="2194943"/>
            <a:ext cx="304055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854873-033D-AF4C-8B0A-9CF0C4F0A527}"/>
              </a:ext>
            </a:extLst>
          </p:cNvPr>
          <p:cNvSpPr/>
          <p:nvPr/>
        </p:nvSpPr>
        <p:spPr>
          <a:xfrm>
            <a:off x="2903727" y="2961584"/>
            <a:ext cx="304055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9AAE8E2-89AF-B849-88AD-D65D0572E51E}"/>
              </a:ext>
            </a:extLst>
          </p:cNvPr>
          <p:cNvSpPr txBox="1"/>
          <p:nvPr/>
        </p:nvSpPr>
        <p:spPr>
          <a:xfrm>
            <a:off x="247818" y="2223488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A27BA3B-FD2C-874C-A880-78BEA37A0EFD}"/>
              </a:ext>
            </a:extLst>
          </p:cNvPr>
          <p:cNvSpPr txBox="1"/>
          <p:nvPr/>
        </p:nvSpPr>
        <p:spPr>
          <a:xfrm>
            <a:off x="247818" y="2990129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2EF439-96D2-E844-B43F-BB103F035822}"/>
              </a:ext>
            </a:extLst>
          </p:cNvPr>
          <p:cNvSpPr txBox="1"/>
          <p:nvPr/>
        </p:nvSpPr>
        <p:spPr>
          <a:xfrm>
            <a:off x="2122570" y="2223488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2A66835-27EF-914A-A46B-163A82F6E468}"/>
              </a:ext>
            </a:extLst>
          </p:cNvPr>
          <p:cNvSpPr txBox="1"/>
          <p:nvPr/>
        </p:nvSpPr>
        <p:spPr>
          <a:xfrm>
            <a:off x="2122570" y="2990129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OP1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BCD0120-B539-B04E-8801-1AC45A112AE2}"/>
              </a:ext>
            </a:extLst>
          </p:cNvPr>
          <p:cNvCxnSpPr>
            <a:cxnSpLocks/>
          </p:cNvCxnSpPr>
          <p:nvPr/>
        </p:nvCxnSpPr>
        <p:spPr>
          <a:xfrm>
            <a:off x="2903727" y="3638282"/>
            <a:ext cx="256335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BE435C90-0497-B245-9FD1-996365FED291}"/>
              </a:ext>
            </a:extLst>
          </p:cNvPr>
          <p:cNvSpPr txBox="1"/>
          <p:nvPr/>
        </p:nvSpPr>
        <p:spPr>
          <a:xfrm>
            <a:off x="5504908" y="3438227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A61F11F-CD05-2843-AAC9-08BF109B5B04}"/>
              </a:ext>
            </a:extLst>
          </p:cNvPr>
          <p:cNvSpPr/>
          <p:nvPr/>
        </p:nvSpPr>
        <p:spPr>
          <a:xfrm>
            <a:off x="247818" y="2092494"/>
            <a:ext cx="8265114" cy="22219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0FF1C43-88B0-2A47-B365-2C01A9F1C929}"/>
              </a:ext>
            </a:extLst>
          </p:cNvPr>
          <p:cNvCxnSpPr>
            <a:cxnSpLocks/>
          </p:cNvCxnSpPr>
          <p:nvPr/>
        </p:nvCxnSpPr>
        <p:spPr>
          <a:xfrm>
            <a:off x="1996224" y="2171976"/>
            <a:ext cx="0" cy="1517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8865DC7-3804-9B48-86C0-2A52D8694757}"/>
              </a:ext>
            </a:extLst>
          </p:cNvPr>
          <p:cNvGrpSpPr/>
          <p:nvPr/>
        </p:nvGrpSpPr>
        <p:grpSpPr>
          <a:xfrm>
            <a:off x="6436887" y="2194943"/>
            <a:ext cx="1754350" cy="457200"/>
            <a:chOff x="6739544" y="2394569"/>
            <a:chExt cx="1754350" cy="4572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6831DE4-64F6-4A41-9AB0-D534437B256C}"/>
                </a:ext>
              </a:extLst>
            </p:cNvPr>
            <p:cNvSpPr/>
            <p:nvPr/>
          </p:nvSpPr>
          <p:spPr>
            <a:xfrm>
              <a:off x="6739544" y="2394569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0031D8E-A596-7048-B7F4-6788F70D77D9}"/>
                </a:ext>
              </a:extLst>
            </p:cNvPr>
            <p:cNvSpPr txBox="1"/>
            <p:nvPr/>
          </p:nvSpPr>
          <p:spPr>
            <a:xfrm>
              <a:off x="7196744" y="2425000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processing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6092E26-2461-A149-BB5F-B57675AC11DD}"/>
              </a:ext>
            </a:extLst>
          </p:cNvPr>
          <p:cNvGrpSpPr/>
          <p:nvPr/>
        </p:nvGrpSpPr>
        <p:grpSpPr>
          <a:xfrm>
            <a:off x="6436887" y="2713769"/>
            <a:ext cx="2047700" cy="457200"/>
            <a:chOff x="6751178" y="2900065"/>
            <a:chExt cx="2047700" cy="4572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6883AC6-B9E2-874E-BC9D-9D041D350B15}"/>
                </a:ext>
              </a:extLst>
            </p:cNvPr>
            <p:cNvSpPr/>
            <p:nvPr/>
          </p:nvSpPr>
          <p:spPr>
            <a:xfrm>
              <a:off x="6751178" y="2900065"/>
              <a:ext cx="457200" cy="4572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9E97343-DD45-7E48-8631-B053AC0223A1}"/>
                </a:ext>
              </a:extLst>
            </p:cNvPr>
            <p:cNvSpPr txBox="1"/>
            <p:nvPr/>
          </p:nvSpPr>
          <p:spPr>
            <a:xfrm>
              <a:off x="7208378" y="2930496"/>
              <a:ext cx="1590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de-scheduled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8D5D18F-9BE5-FE42-94A3-D52583EE5E70}"/>
              </a:ext>
            </a:extLst>
          </p:cNvPr>
          <p:cNvGrpSpPr/>
          <p:nvPr/>
        </p:nvGrpSpPr>
        <p:grpSpPr>
          <a:xfrm>
            <a:off x="6436887" y="3232594"/>
            <a:ext cx="1023381" cy="457200"/>
            <a:chOff x="6751178" y="3432220"/>
            <a:chExt cx="1023381" cy="4572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559A198F-39B8-394F-9E49-F62F369C4E30}"/>
                </a:ext>
              </a:extLst>
            </p:cNvPr>
            <p:cNvSpPr/>
            <p:nvPr/>
          </p:nvSpPr>
          <p:spPr>
            <a:xfrm>
              <a:off x="6751178" y="343222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FE7AECC3-CE2E-C844-9790-C5DE5769C2B4}"/>
                </a:ext>
              </a:extLst>
            </p:cNvPr>
            <p:cNvSpPr txBox="1"/>
            <p:nvPr/>
          </p:nvSpPr>
          <p:spPr>
            <a:xfrm>
              <a:off x="7208378" y="3462651"/>
              <a:ext cx="566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</a:p>
          </p:txBody>
        </p:sp>
      </p:grpSp>
      <p:sp>
        <p:nvSpPr>
          <p:cNvPr id="132" name="Google Shape;109;p26">
            <a:extLst>
              <a:ext uri="{FF2B5EF4-FFF2-40B4-BE49-F238E27FC236}">
                <a16:creationId xmlns:a16="http://schemas.microsoft.com/office/drawing/2014/main" id="{EFF6FEF7-7AA6-DC4E-90CD-63B1ABBE75E5}"/>
              </a:ext>
            </a:extLst>
          </p:cNvPr>
          <p:cNvSpPr txBox="1"/>
          <p:nvPr/>
        </p:nvSpPr>
        <p:spPr>
          <a:xfrm>
            <a:off x="1526146" y="3876946"/>
            <a:ext cx="5177307" cy="5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algn="ctr">
              <a:buSzPts val="2400"/>
            </a:pPr>
            <a:r>
              <a:rPr lang="en-US" sz="2000" b="1" i="1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EdgeWise</a:t>
            </a:r>
            <a:r>
              <a:rPr lang="en-US" sz="2000" b="1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– Congestion-Aware Scheduler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1FFE51B9-D648-E14A-914D-ACA77E5F542C}"/>
              </a:ext>
            </a:extLst>
          </p:cNvPr>
          <p:cNvSpPr/>
          <p:nvPr/>
        </p:nvSpPr>
        <p:spPr>
          <a:xfrm>
            <a:off x="1326440" y="3030162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871E00-BDCE-0E42-A50B-925BFD66C1F5}"/>
              </a:ext>
            </a:extLst>
          </p:cNvPr>
          <p:cNvSpPr/>
          <p:nvPr/>
        </p:nvSpPr>
        <p:spPr>
          <a:xfrm>
            <a:off x="888283" y="3030162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F1CAC793-66B7-4E42-A543-7C22A6AA3DA8}"/>
              </a:ext>
            </a:extLst>
          </p:cNvPr>
          <p:cNvSpPr/>
          <p:nvPr/>
        </p:nvSpPr>
        <p:spPr>
          <a:xfrm>
            <a:off x="1338971" y="2263521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C6AB2-D917-9148-9DA9-E820E452EB1A}"/>
              </a:ext>
            </a:extLst>
          </p:cNvPr>
          <p:cNvSpPr/>
          <p:nvPr/>
        </p:nvSpPr>
        <p:spPr>
          <a:xfrm>
            <a:off x="2903727" y="2961582"/>
            <a:ext cx="914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75A553A-7B97-0746-A0CD-3E4DC3C4B748}"/>
              </a:ext>
            </a:extLst>
          </p:cNvPr>
          <p:cNvSpPr/>
          <p:nvPr/>
        </p:nvSpPr>
        <p:spPr>
          <a:xfrm>
            <a:off x="3830538" y="2961582"/>
            <a:ext cx="914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C3A0C2D-3CBC-FE46-865E-D429D00CB8D9}"/>
              </a:ext>
            </a:extLst>
          </p:cNvPr>
          <p:cNvSpPr/>
          <p:nvPr/>
        </p:nvSpPr>
        <p:spPr>
          <a:xfrm>
            <a:off x="2908893" y="2188169"/>
            <a:ext cx="914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12C2FA2-29DB-7A4E-A302-3CD4C9774DAD}"/>
              </a:ext>
            </a:extLst>
          </p:cNvPr>
          <p:cNvSpPr/>
          <p:nvPr/>
        </p:nvSpPr>
        <p:spPr>
          <a:xfrm>
            <a:off x="3834440" y="2190633"/>
            <a:ext cx="914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AA5FF33-1907-DD42-AC7A-EB2C9B87728A}"/>
              </a:ext>
            </a:extLst>
          </p:cNvPr>
          <p:cNvSpPr/>
          <p:nvPr/>
        </p:nvSpPr>
        <p:spPr>
          <a:xfrm>
            <a:off x="1326440" y="3030162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BA4EFD00-45BA-3D45-8236-F9D90861063F}"/>
              </a:ext>
            </a:extLst>
          </p:cNvPr>
          <p:cNvSpPr/>
          <p:nvPr/>
        </p:nvSpPr>
        <p:spPr>
          <a:xfrm>
            <a:off x="862338" y="2263521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36DE389-2267-F44A-BE49-E7B71E552C66}"/>
              </a:ext>
            </a:extLst>
          </p:cNvPr>
          <p:cNvSpPr/>
          <p:nvPr/>
        </p:nvSpPr>
        <p:spPr>
          <a:xfrm>
            <a:off x="4754006" y="2188291"/>
            <a:ext cx="9144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410ED38-9001-4947-B621-7129B8066B8D}"/>
              </a:ext>
            </a:extLst>
          </p:cNvPr>
          <p:cNvSpPr/>
          <p:nvPr/>
        </p:nvSpPr>
        <p:spPr>
          <a:xfrm>
            <a:off x="4754006" y="2963785"/>
            <a:ext cx="914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11F9C106-AED4-114B-8B03-0D055E549C34}"/>
              </a:ext>
            </a:extLst>
          </p:cNvPr>
          <p:cNvSpPr/>
          <p:nvPr/>
        </p:nvSpPr>
        <p:spPr>
          <a:xfrm>
            <a:off x="1333805" y="2263521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305B8429-0A5A-D649-92C4-C8CD1801CA88}"/>
              </a:ext>
            </a:extLst>
          </p:cNvPr>
          <p:cNvSpPr/>
          <p:nvPr/>
        </p:nvSpPr>
        <p:spPr>
          <a:xfrm>
            <a:off x="1326440" y="3030162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1" name="Google Shape;109;p26">
            <a:extLst>
              <a:ext uri="{FF2B5EF4-FFF2-40B4-BE49-F238E27FC236}">
                <a16:creationId xmlns:a16="http://schemas.microsoft.com/office/drawing/2014/main" id="{A04EA20E-722C-9F44-8E28-8BAC9257E1C4}"/>
              </a:ext>
            </a:extLst>
          </p:cNvPr>
          <p:cNvSpPr txBox="1"/>
          <p:nvPr/>
        </p:nvSpPr>
        <p:spPr>
          <a:xfrm>
            <a:off x="247818" y="4604035"/>
            <a:ext cx="8265114" cy="52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___Scalable      ___Multiplexed       ___Latency       ___Alleviate Backpressure</a:t>
            </a:r>
          </a:p>
        </p:txBody>
      </p:sp>
      <p:pic>
        <p:nvPicPr>
          <p:cNvPr id="152" name="Graphic 151">
            <a:extLst>
              <a:ext uri="{FF2B5EF4-FFF2-40B4-BE49-F238E27FC236}">
                <a16:creationId xmlns:a16="http://schemas.microsoft.com/office/drawing/2014/main" id="{56BC589D-C088-0840-8C29-08CEC28D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35" y="4547435"/>
            <a:ext cx="457200" cy="457200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5D1707C5-2078-624F-9DCB-55927B171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7538" y="4547435"/>
            <a:ext cx="457200" cy="457200"/>
          </a:xfrm>
          <a:prstGeom prst="rect">
            <a:avLst/>
          </a:prstGeom>
        </p:spPr>
      </p:pic>
      <p:pic>
        <p:nvPicPr>
          <p:cNvPr id="154" name="Graphic 153">
            <a:extLst>
              <a:ext uri="{FF2B5EF4-FFF2-40B4-BE49-F238E27FC236}">
                <a16:creationId xmlns:a16="http://schemas.microsoft.com/office/drawing/2014/main" id="{61F16578-B2EF-1241-9CF2-2C28B651E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3287" y="4547435"/>
            <a:ext cx="457200" cy="4572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E9E4A1E4-59A4-7F4C-9580-781BF1EB5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2650" y="454743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80" grpId="0"/>
      <p:bldP spid="81" grpId="0"/>
      <p:bldP spid="82" grpId="0"/>
      <p:bldP spid="83" grpId="0"/>
      <p:bldP spid="119" grpId="0"/>
      <p:bldP spid="121" grpId="0" animBg="1"/>
      <p:bldP spid="132" grpId="0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1" grpId="0" animBg="1"/>
      <p:bldP spid="142" grpId="0" animBg="1"/>
      <p:bldP spid="143" grpId="0" animBg="1"/>
      <p:bldP spid="144" grpId="0" animBg="1"/>
      <p:bldP spid="144" grpId="1" animBg="1"/>
      <p:bldP spid="145" grpId="0" animBg="1"/>
      <p:bldP spid="145" grpId="1" animBg="1"/>
      <p:bldP spid="147" grpId="0" animBg="1"/>
      <p:bldP spid="148" grpId="0" animBg="1"/>
      <p:bldP spid="149" grpId="0" animBg="1"/>
      <p:bldP spid="150" grpId="0" animBg="1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Performance Analysis using Queueing Theory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1657410"/>
            <a:ext cx="8992630" cy="12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Conclusion 1: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Maximum end-to-end throughput depends on scheduling heavier operations proportionally more than lighter operations.</a:t>
            </a:r>
          </a:p>
        </p:txBody>
      </p:sp>
      <p:sp>
        <p:nvSpPr>
          <p:cNvPr id="13" name="Google Shape;109;p26">
            <a:extLst>
              <a:ext uri="{FF2B5EF4-FFF2-40B4-BE49-F238E27FC236}">
                <a16:creationId xmlns:a16="http://schemas.microsoft.com/office/drawing/2014/main" id="{D83F4BBE-BC7B-A343-80BF-7BC7EEF34490}"/>
              </a:ext>
            </a:extLst>
          </p:cNvPr>
          <p:cNvSpPr txBox="1"/>
          <p:nvPr/>
        </p:nvSpPr>
        <p:spPr>
          <a:xfrm>
            <a:off x="44164" y="2694416"/>
            <a:ext cx="8992630" cy="116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Conclusion 2: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A data waits longer in the queues of heavier operations, and crucially the growth in wait time is non-linear.</a:t>
            </a:r>
          </a:p>
        </p:txBody>
      </p:sp>
      <p:sp>
        <p:nvSpPr>
          <p:cNvPr id="14" name="Google Shape;109;p26">
            <a:extLst>
              <a:ext uri="{FF2B5EF4-FFF2-40B4-BE49-F238E27FC236}">
                <a16:creationId xmlns:a16="http://schemas.microsoft.com/office/drawing/2014/main" id="{D6F65F49-1D4E-AC42-BEF3-E26768AAF0DA}"/>
              </a:ext>
            </a:extLst>
          </p:cNvPr>
          <p:cNvSpPr txBox="1"/>
          <p:nvPr/>
        </p:nvSpPr>
        <p:spPr>
          <a:xfrm>
            <a:off x="44164" y="3822087"/>
            <a:ext cx="9099836" cy="90677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By balancing queue sizes,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EdgeWise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achieves </a:t>
            </a:r>
            <a:r>
              <a:rPr lang="en-US" sz="20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Higher Throughput and Lower</a:t>
            </a:r>
            <a:r>
              <a:rPr lang="en-US" sz="2000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Latency</a:t>
            </a: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than One-Worker-per-Operation-Architecture.</a:t>
            </a:r>
            <a:endParaRPr lang="en-US" sz="2000" i="1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9;p26">
            <a:extLst>
              <a:ext uri="{FF2B5EF4-FFF2-40B4-BE49-F238E27FC236}">
                <a16:creationId xmlns:a16="http://schemas.microsoft.com/office/drawing/2014/main" id="{72352B52-E838-6041-A69D-09917DD27BB3}"/>
              </a:ext>
            </a:extLst>
          </p:cNvPr>
          <p:cNvSpPr txBox="1"/>
          <p:nvPr/>
        </p:nvSpPr>
        <p:spPr>
          <a:xfrm>
            <a:off x="44164" y="4719840"/>
            <a:ext cx="8992630" cy="43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i="1" u="sng" dirty="0">
                <a:latin typeface="Calibri"/>
                <a:ea typeface="Calibri"/>
                <a:cs typeface="Calibri"/>
                <a:sym typeface="Calibri"/>
              </a:rPr>
              <a:t>See our paper for more details.</a:t>
            </a:r>
          </a:p>
        </p:txBody>
      </p:sp>
      <p:sp>
        <p:nvSpPr>
          <p:cNvPr id="7" name="Google Shape;109;p26">
            <a:extLst>
              <a:ext uri="{FF2B5EF4-FFF2-40B4-BE49-F238E27FC236}">
                <a16:creationId xmlns:a16="http://schemas.microsoft.com/office/drawing/2014/main" id="{12D9FC0B-EF40-6E47-BCA7-524131921998}"/>
              </a:ext>
            </a:extLst>
          </p:cNvPr>
          <p:cNvSpPr txBox="1"/>
          <p:nvPr/>
        </p:nvSpPr>
        <p:spPr>
          <a:xfrm>
            <a:off x="44164" y="620403"/>
            <a:ext cx="8992630" cy="12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Novelty:</a:t>
            </a:r>
          </a:p>
          <a:p>
            <a:pPr marL="76200">
              <a:buSzPts val="2400"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the best of our knowledge, we are the first to apply queueing theory to analyze the improved performance in the context of stream processing.</a:t>
            </a:r>
          </a:p>
        </p:txBody>
      </p:sp>
    </p:spTree>
    <p:extLst>
      <p:ext uri="{BB962C8B-B14F-4D97-AF65-F5344CB8AC3E}">
        <p14:creationId xmlns:p14="http://schemas.microsoft.com/office/powerpoint/2010/main" val="24815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Evaluation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4211"/>
            <a:ext cx="3882233" cy="8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Implementation: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top of Apache Storm v1.1.0</a:t>
            </a:r>
          </a:p>
        </p:txBody>
      </p:sp>
      <p:sp>
        <p:nvSpPr>
          <p:cNvPr id="8" name="Google Shape;109;p26">
            <a:extLst>
              <a:ext uri="{FF2B5EF4-FFF2-40B4-BE49-F238E27FC236}">
                <a16:creationId xmlns:a16="http://schemas.microsoft.com/office/drawing/2014/main" id="{2C042BF6-44BA-E848-BDEC-3C8486B0CDBF}"/>
              </a:ext>
            </a:extLst>
          </p:cNvPr>
          <p:cNvSpPr txBox="1"/>
          <p:nvPr/>
        </p:nvSpPr>
        <p:spPr>
          <a:xfrm>
            <a:off x="3926397" y="604211"/>
            <a:ext cx="3882233" cy="8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Hardware: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Raspberry Pi 3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4AAEAAB-93EC-E848-966A-D0E5BCE4A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21757" y="1053447"/>
            <a:ext cx="274320" cy="274320"/>
          </a:xfrm>
          <a:prstGeom prst="rect">
            <a:avLst/>
          </a:prstGeom>
        </p:spPr>
      </p:pic>
      <p:sp>
        <p:nvSpPr>
          <p:cNvPr id="10" name="Google Shape;109;p26">
            <a:extLst>
              <a:ext uri="{FF2B5EF4-FFF2-40B4-BE49-F238E27FC236}">
                <a16:creationId xmlns:a16="http://schemas.microsoft.com/office/drawing/2014/main" id="{F617A8C9-0BBA-6F41-A5FB-D1BF10F6FCC2}"/>
              </a:ext>
            </a:extLst>
          </p:cNvPr>
          <p:cNvSpPr txBox="1"/>
          <p:nvPr/>
        </p:nvSpPr>
        <p:spPr>
          <a:xfrm>
            <a:off x="44165" y="1322600"/>
            <a:ext cx="3930526" cy="8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Baseline: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OWPOA baseline – Apache Storm</a:t>
            </a:r>
          </a:p>
        </p:txBody>
      </p:sp>
      <p:sp>
        <p:nvSpPr>
          <p:cNvPr id="12" name="Google Shape;109;p26">
            <a:extLst>
              <a:ext uri="{FF2B5EF4-FFF2-40B4-BE49-F238E27FC236}">
                <a16:creationId xmlns:a16="http://schemas.microsoft.com/office/drawing/2014/main" id="{E8B6705F-12CF-AD4D-82B6-04FE48088E81}"/>
              </a:ext>
            </a:extLst>
          </p:cNvPr>
          <p:cNvSpPr txBox="1"/>
          <p:nvPr/>
        </p:nvSpPr>
        <p:spPr>
          <a:xfrm>
            <a:off x="3926397" y="1322600"/>
            <a:ext cx="5110397" cy="82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Schedulers: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Random        - Min-Memory        - Min-Latency</a:t>
            </a:r>
          </a:p>
        </p:txBody>
      </p:sp>
      <p:sp>
        <p:nvSpPr>
          <p:cNvPr id="16" name="Google Shape;109;p26">
            <a:extLst>
              <a:ext uri="{FF2B5EF4-FFF2-40B4-BE49-F238E27FC236}">
                <a16:creationId xmlns:a16="http://schemas.microsoft.com/office/drawing/2014/main" id="{68BE470C-F8BF-074B-9863-3F0E8987A8D0}"/>
              </a:ext>
            </a:extLst>
          </p:cNvPr>
          <p:cNvSpPr txBox="1"/>
          <p:nvPr/>
        </p:nvSpPr>
        <p:spPr>
          <a:xfrm>
            <a:off x="44164" y="2076675"/>
            <a:ext cx="8992630" cy="75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Experiment Setup: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Focus on a single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raspbi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	     4 cores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itchFamily="2" charset="2"/>
              </a:rPr>
              <a:t>--&gt; a pool of 4 worker threads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Tx/>
              <a:buChar char="-"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09;p26">
            <a:extLst>
              <a:ext uri="{FF2B5EF4-FFF2-40B4-BE49-F238E27FC236}">
                <a16:creationId xmlns:a16="http://schemas.microsoft.com/office/drawing/2014/main" id="{75974010-AFF7-E341-9486-7E0F49B95004}"/>
              </a:ext>
            </a:extLst>
          </p:cNvPr>
          <p:cNvSpPr txBox="1"/>
          <p:nvPr/>
        </p:nvSpPr>
        <p:spPr>
          <a:xfrm>
            <a:off x="44164" y="2972343"/>
            <a:ext cx="4029921" cy="106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Benchmarks: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RIoTBench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 a real-time IoT stream processing benchmark for Storm.</a:t>
            </a:r>
          </a:p>
        </p:txBody>
      </p:sp>
      <p:sp>
        <p:nvSpPr>
          <p:cNvPr id="14" name="Google Shape;109;p26">
            <a:extLst>
              <a:ext uri="{FF2B5EF4-FFF2-40B4-BE49-F238E27FC236}">
                <a16:creationId xmlns:a16="http://schemas.microsoft.com/office/drawing/2014/main" id="{1D4A0040-4E19-A64E-A442-DFCF325A12EB}"/>
              </a:ext>
            </a:extLst>
          </p:cNvPr>
          <p:cNvSpPr txBox="1"/>
          <p:nvPr/>
        </p:nvSpPr>
        <p:spPr>
          <a:xfrm>
            <a:off x="44164" y="4034119"/>
            <a:ext cx="4029921" cy="106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Metrics: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Throughput &amp; Latency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2A4118-9A94-E443-8EEE-B9E26F880387}"/>
              </a:ext>
            </a:extLst>
          </p:cNvPr>
          <p:cNvGrpSpPr/>
          <p:nvPr/>
        </p:nvGrpSpPr>
        <p:grpSpPr>
          <a:xfrm>
            <a:off x="3974691" y="2974044"/>
            <a:ext cx="4773705" cy="1942557"/>
            <a:chOff x="4074459" y="2931462"/>
            <a:chExt cx="4773705" cy="194255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065C5E3-0CA4-ED49-9E65-84A60AFCD781}"/>
                </a:ext>
              </a:extLst>
            </p:cNvPr>
            <p:cNvSpPr/>
            <p:nvPr/>
          </p:nvSpPr>
          <p:spPr>
            <a:xfrm>
              <a:off x="4167630" y="3781797"/>
              <a:ext cx="713232" cy="347472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Source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7C4411-9DD3-874D-B12A-AA8DB9F40CD0}"/>
                </a:ext>
              </a:extLst>
            </p:cNvPr>
            <p:cNvSpPr/>
            <p:nvPr/>
          </p:nvSpPr>
          <p:spPr>
            <a:xfrm>
              <a:off x="5128310" y="3780722"/>
              <a:ext cx="713232" cy="349623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SenML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Parse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13D79F1-F9B9-D340-A146-FB65DB28BA9F}"/>
                </a:ext>
              </a:extLst>
            </p:cNvPr>
            <p:cNvSpPr/>
            <p:nvPr/>
          </p:nvSpPr>
          <p:spPr>
            <a:xfrm>
              <a:off x="6088989" y="3780722"/>
              <a:ext cx="713232" cy="349623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Reg.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B0FF5D2-FD7E-D043-9D15-800D7F0AD6B1}"/>
                </a:ext>
              </a:extLst>
            </p:cNvPr>
            <p:cNvSpPr/>
            <p:nvPr/>
          </p:nvSpPr>
          <p:spPr>
            <a:xfrm>
              <a:off x="6088989" y="3136339"/>
              <a:ext cx="713232" cy="349623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Decision Tree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147DFAE-1FF9-EA4F-9633-36DDAA0354AC}"/>
                </a:ext>
              </a:extLst>
            </p:cNvPr>
            <p:cNvSpPr/>
            <p:nvPr/>
          </p:nvSpPr>
          <p:spPr>
            <a:xfrm>
              <a:off x="6088989" y="4425105"/>
              <a:ext cx="713232" cy="349623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Average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3DBC092-F821-B24E-895F-C24003EA768A}"/>
                </a:ext>
              </a:extLst>
            </p:cNvPr>
            <p:cNvSpPr/>
            <p:nvPr/>
          </p:nvSpPr>
          <p:spPr>
            <a:xfrm>
              <a:off x="7049668" y="3780722"/>
              <a:ext cx="713232" cy="349623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Error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Est.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4052141-7499-6945-B241-C59630B6DAB3}"/>
                </a:ext>
              </a:extLst>
            </p:cNvPr>
            <p:cNvSpPr/>
            <p:nvPr/>
          </p:nvSpPr>
          <p:spPr>
            <a:xfrm>
              <a:off x="8010348" y="3780722"/>
              <a:ext cx="713232" cy="349623"/>
            </a:xfrm>
            <a:prstGeom prst="rect">
              <a:avLst/>
            </a:prstGeom>
            <a:solidFill>
              <a:schemeClr val="accent5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MQTT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Publish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3CCA9D2-B0AD-864F-9D71-8A9F75788991}"/>
                </a:ext>
              </a:extLst>
            </p:cNvPr>
            <p:cNvCxnSpPr>
              <a:stCxn id="57" idx="3"/>
              <a:endCxn id="58" idx="1"/>
            </p:cNvCxnSpPr>
            <p:nvPr/>
          </p:nvCxnSpPr>
          <p:spPr>
            <a:xfrm>
              <a:off x="4880862" y="3955533"/>
              <a:ext cx="247448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A0F1E26-88D1-A84A-AA41-CAC9010D9D06}"/>
                </a:ext>
              </a:extLst>
            </p:cNvPr>
            <p:cNvCxnSpPr>
              <a:cxnSpLocks/>
              <a:stCxn id="59" idx="1"/>
              <a:endCxn id="58" idx="3"/>
            </p:cNvCxnSpPr>
            <p:nvPr/>
          </p:nvCxnSpPr>
          <p:spPr>
            <a:xfrm flipH="1">
              <a:off x="5841542" y="3955534"/>
              <a:ext cx="247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72589F2-C423-5248-AD5C-F45D89F38446}"/>
                </a:ext>
              </a:extLst>
            </p:cNvPr>
            <p:cNvCxnSpPr>
              <a:cxnSpLocks/>
              <a:stCxn id="63" idx="0"/>
              <a:endCxn id="60" idx="3"/>
            </p:cNvCxnSpPr>
            <p:nvPr/>
          </p:nvCxnSpPr>
          <p:spPr>
            <a:xfrm flipH="1" flipV="1">
              <a:off x="6802221" y="3311151"/>
              <a:ext cx="1564743" cy="4695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FFE0BE8-B4AC-7743-B5E9-5D5EC3EA7D96}"/>
                </a:ext>
              </a:extLst>
            </p:cNvPr>
            <p:cNvCxnSpPr>
              <a:cxnSpLocks/>
              <a:stCxn id="61" idx="3"/>
              <a:endCxn id="62" idx="1"/>
            </p:cNvCxnSpPr>
            <p:nvPr/>
          </p:nvCxnSpPr>
          <p:spPr>
            <a:xfrm flipV="1">
              <a:off x="6802221" y="3955534"/>
              <a:ext cx="247447" cy="644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DE1153D-DC07-8A4C-A1AE-6378674CBC19}"/>
                </a:ext>
              </a:extLst>
            </p:cNvPr>
            <p:cNvCxnSpPr>
              <a:cxnSpLocks/>
              <a:stCxn id="59" idx="3"/>
              <a:endCxn id="62" idx="1"/>
            </p:cNvCxnSpPr>
            <p:nvPr/>
          </p:nvCxnSpPr>
          <p:spPr>
            <a:xfrm>
              <a:off x="6802221" y="3955534"/>
              <a:ext cx="2474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E57D799-9150-2446-8157-D7FA7F6C9C72}"/>
                </a:ext>
              </a:extLst>
            </p:cNvPr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7762900" y="3955534"/>
              <a:ext cx="2474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BCA3653-7A5D-5A44-B2C9-7BFC6E1E2DEB}"/>
                </a:ext>
              </a:extLst>
            </p:cNvPr>
            <p:cNvCxnSpPr>
              <a:cxnSpLocks/>
              <a:stCxn id="58" idx="3"/>
              <a:endCxn id="61" idx="1"/>
            </p:cNvCxnSpPr>
            <p:nvPr/>
          </p:nvCxnSpPr>
          <p:spPr>
            <a:xfrm>
              <a:off x="5841542" y="3955534"/>
              <a:ext cx="247447" cy="644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11E7386-CAF6-FD48-AD96-11FC06012FC9}"/>
                </a:ext>
              </a:extLst>
            </p:cNvPr>
            <p:cNvCxnSpPr>
              <a:cxnSpLocks/>
              <a:stCxn id="58" idx="3"/>
              <a:endCxn id="60" idx="1"/>
            </p:cNvCxnSpPr>
            <p:nvPr/>
          </p:nvCxnSpPr>
          <p:spPr>
            <a:xfrm flipV="1">
              <a:off x="5841542" y="3311151"/>
              <a:ext cx="247447" cy="6443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EF0969D-18E6-7A4A-BA82-05ACE432FAFE}"/>
                </a:ext>
              </a:extLst>
            </p:cNvPr>
            <p:cNvSpPr/>
            <p:nvPr/>
          </p:nvSpPr>
          <p:spPr>
            <a:xfrm>
              <a:off x="5040449" y="3628553"/>
              <a:ext cx="365760" cy="137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E66B58E-4D0E-A347-A0C8-F88AFD7E59FE}"/>
                </a:ext>
              </a:extLst>
            </p:cNvPr>
            <p:cNvSpPr/>
            <p:nvPr/>
          </p:nvSpPr>
          <p:spPr>
            <a:xfrm>
              <a:off x="6014024" y="2972343"/>
              <a:ext cx="365760" cy="137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33A18AD-C837-8B4C-AC91-00060AF76C69}"/>
                </a:ext>
              </a:extLst>
            </p:cNvPr>
            <p:cNvSpPr/>
            <p:nvPr/>
          </p:nvSpPr>
          <p:spPr>
            <a:xfrm>
              <a:off x="6014024" y="3628553"/>
              <a:ext cx="365760" cy="137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O3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4A70D4D-7925-0C4E-9B9F-7E4CF06F1D98}"/>
                </a:ext>
              </a:extLst>
            </p:cNvPr>
            <p:cNvSpPr/>
            <p:nvPr/>
          </p:nvSpPr>
          <p:spPr>
            <a:xfrm>
              <a:off x="6966522" y="3628553"/>
              <a:ext cx="365760" cy="137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O4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B521306-5783-E940-8880-BEBBD765D374}"/>
                </a:ext>
              </a:extLst>
            </p:cNvPr>
            <p:cNvSpPr/>
            <p:nvPr/>
          </p:nvSpPr>
          <p:spPr>
            <a:xfrm>
              <a:off x="8429799" y="3628553"/>
              <a:ext cx="365760" cy="137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O6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11E8ABB-83C6-9645-B6F6-9B2128C7D986}"/>
                </a:ext>
              </a:extLst>
            </p:cNvPr>
            <p:cNvSpPr/>
            <p:nvPr/>
          </p:nvSpPr>
          <p:spPr>
            <a:xfrm>
              <a:off x="6014024" y="4276378"/>
              <a:ext cx="365760" cy="13716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O5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0F91217-A70B-8E44-9343-17B1D972ABD2}"/>
                </a:ext>
              </a:extLst>
            </p:cNvPr>
            <p:cNvSpPr/>
            <p:nvPr/>
          </p:nvSpPr>
          <p:spPr>
            <a:xfrm>
              <a:off x="4074459" y="2931462"/>
              <a:ext cx="4773705" cy="19425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45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8" grpId="0"/>
      <p:bldP spid="10" grpId="0"/>
      <p:bldP spid="12" grpId="0"/>
      <p:bldP spid="16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Throughput-Latency Performance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5F7441-0589-E240-BCE2-71491E7B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79" y="574941"/>
            <a:ext cx="7315200" cy="3657600"/>
          </a:xfrm>
          <a:prstGeom prst="rect">
            <a:avLst/>
          </a:prstGeom>
        </p:spPr>
      </p:pic>
      <p:sp>
        <p:nvSpPr>
          <p:cNvPr id="18" name="Google Shape;109;p26">
            <a:extLst>
              <a:ext uri="{FF2B5EF4-FFF2-40B4-BE49-F238E27FC236}">
                <a16:creationId xmlns:a16="http://schemas.microsoft.com/office/drawing/2014/main" id="{3D0BBB9C-1EE6-1E45-AC4C-64487F6660DC}"/>
              </a:ext>
            </a:extLst>
          </p:cNvPr>
          <p:cNvSpPr txBox="1"/>
          <p:nvPr/>
        </p:nvSpPr>
        <p:spPr>
          <a:xfrm>
            <a:off x="44164" y="4329879"/>
            <a:ext cx="8992630" cy="29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PRED topology Throughput-Latency</a:t>
            </a:r>
          </a:p>
        </p:txBody>
      </p:sp>
    </p:spTree>
    <p:extLst>
      <p:ext uri="{BB962C8B-B14F-4D97-AF65-F5344CB8AC3E}">
        <p14:creationId xmlns:p14="http://schemas.microsoft.com/office/powerpoint/2010/main" val="122519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Fine-Grained Latency Analysis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9;p26">
            <a:extLst>
              <a:ext uri="{FF2B5EF4-FFF2-40B4-BE49-F238E27FC236}">
                <a16:creationId xmlns:a16="http://schemas.microsoft.com/office/drawing/2014/main" id="{3D0BBB9C-1EE6-1E45-AC4C-64487F6660DC}"/>
              </a:ext>
            </a:extLst>
          </p:cNvPr>
          <p:cNvSpPr txBox="1"/>
          <p:nvPr/>
        </p:nvSpPr>
        <p:spPr>
          <a:xfrm>
            <a:off x="-6703" y="3278081"/>
            <a:ext cx="4667946" cy="29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PRED Latency break down in </a:t>
            </a:r>
            <a:r>
              <a:rPr lang="en-US" sz="2000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A3F88-4C71-8240-BDCD-4445141DA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804" y="484858"/>
            <a:ext cx="54864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7A69AE-ADD2-464A-B518-12DFEF48C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5930" y="484858"/>
            <a:ext cx="5486400" cy="2743200"/>
          </a:xfrm>
          <a:prstGeom prst="rect">
            <a:avLst/>
          </a:prstGeom>
        </p:spPr>
      </p:pic>
      <p:sp>
        <p:nvSpPr>
          <p:cNvPr id="9" name="Google Shape;109;p26">
            <a:extLst>
              <a:ext uri="{FF2B5EF4-FFF2-40B4-BE49-F238E27FC236}">
                <a16:creationId xmlns:a16="http://schemas.microsoft.com/office/drawing/2014/main" id="{699E64FB-BC37-4E40-B6AE-D10C06352420}"/>
              </a:ext>
            </a:extLst>
          </p:cNvPr>
          <p:cNvSpPr txBox="1"/>
          <p:nvPr/>
        </p:nvSpPr>
        <p:spPr>
          <a:xfrm>
            <a:off x="4465031" y="3278081"/>
            <a:ext cx="4667946" cy="293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PRED Latency break down in </a:t>
            </a:r>
            <a:r>
              <a:rPr lang="en-US" sz="2000" i="1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EdgeWise</a:t>
            </a:r>
            <a:endParaRPr lang="en-US" sz="2000" i="1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9;p26">
            <a:extLst>
              <a:ext uri="{FF2B5EF4-FFF2-40B4-BE49-F238E27FC236}">
                <a16:creationId xmlns:a16="http://schemas.microsoft.com/office/drawing/2014/main" id="{ADD7DE26-84EB-7348-9FAC-797A7ECBF976}"/>
              </a:ext>
            </a:extLst>
          </p:cNvPr>
          <p:cNvSpPr txBox="1"/>
          <p:nvPr/>
        </p:nvSpPr>
        <p:spPr>
          <a:xfrm>
            <a:off x="44164" y="3758090"/>
            <a:ext cx="8992630" cy="116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Conclusion 2: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A data waits longer in the queues of heavier operations, and crucially the growth in wait time is non-linear.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03FB26-1B52-1A43-9141-CE2593425BC7}"/>
              </a:ext>
            </a:extLst>
          </p:cNvPr>
          <p:cNvSpPr/>
          <p:nvPr/>
        </p:nvSpPr>
        <p:spPr>
          <a:xfrm>
            <a:off x="1014683" y="688345"/>
            <a:ext cx="383812" cy="2132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3F1B1-EFA6-A247-8BA0-21C306B76E3E}"/>
              </a:ext>
            </a:extLst>
          </p:cNvPr>
          <p:cNvSpPr/>
          <p:nvPr/>
        </p:nvSpPr>
        <p:spPr>
          <a:xfrm>
            <a:off x="5486417" y="688343"/>
            <a:ext cx="242030" cy="21321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6C2A89-E8F8-1648-911B-5948BF1C5596}"/>
              </a:ext>
            </a:extLst>
          </p:cNvPr>
          <p:cNvSpPr/>
          <p:nvPr/>
        </p:nvSpPr>
        <p:spPr>
          <a:xfrm>
            <a:off x="6071021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91CDB6-820A-F84D-B1F1-C6A91E8C7A2E}"/>
              </a:ext>
            </a:extLst>
          </p:cNvPr>
          <p:cNvSpPr/>
          <p:nvPr/>
        </p:nvSpPr>
        <p:spPr>
          <a:xfrm>
            <a:off x="1591355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4FD70-DF31-1C4D-AE07-587DF3866116}"/>
              </a:ext>
            </a:extLst>
          </p:cNvPr>
          <p:cNvSpPr/>
          <p:nvPr/>
        </p:nvSpPr>
        <p:spPr>
          <a:xfrm>
            <a:off x="6644907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9F784-0E9F-C241-9C8D-8CD489B1FB4B}"/>
              </a:ext>
            </a:extLst>
          </p:cNvPr>
          <p:cNvSpPr/>
          <p:nvPr/>
        </p:nvSpPr>
        <p:spPr>
          <a:xfrm>
            <a:off x="7218864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776424-3A31-374A-A2CB-57042B15528A}"/>
              </a:ext>
            </a:extLst>
          </p:cNvPr>
          <p:cNvSpPr/>
          <p:nvPr/>
        </p:nvSpPr>
        <p:spPr>
          <a:xfrm>
            <a:off x="7786097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95083C-05BB-ED4C-8DA1-7D8E463F0CA3}"/>
              </a:ext>
            </a:extLst>
          </p:cNvPr>
          <p:cNvSpPr/>
          <p:nvPr/>
        </p:nvSpPr>
        <p:spPr>
          <a:xfrm>
            <a:off x="2166831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98200-3778-1247-8852-21E14E0EBC84}"/>
              </a:ext>
            </a:extLst>
          </p:cNvPr>
          <p:cNvSpPr/>
          <p:nvPr/>
        </p:nvSpPr>
        <p:spPr>
          <a:xfrm>
            <a:off x="2746603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CD740-252B-FA42-856F-48387EFE00A5}"/>
              </a:ext>
            </a:extLst>
          </p:cNvPr>
          <p:cNvSpPr/>
          <p:nvPr/>
        </p:nvSpPr>
        <p:spPr>
          <a:xfrm>
            <a:off x="3323729" y="1953187"/>
            <a:ext cx="242030" cy="867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9" grpId="0" animBg="1"/>
      <p:bldP spid="19" grpId="1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Conclusion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72898"/>
            <a:ext cx="8992630" cy="336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Study existing SPEs and discuss their limitations in the Edge</a:t>
            </a: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EdgeWise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-- a fixed-size worker pool 	</a:t>
            </a:r>
          </a:p>
          <a:p>
            <a:pPr marL="76200" lvl="0">
              <a:lnSpc>
                <a:spcPct val="150000"/>
              </a:lnSpc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-- an congestion-aware scheduler</a:t>
            </a: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	-- a lost lesson of operation scheduling</a:t>
            </a: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Performance analysis of the congestion-aware scheduler using Queueing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Thoery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Up to 3x improvement in throughput while keeping latency low</a:t>
            </a:r>
          </a:p>
        </p:txBody>
      </p:sp>
      <p:sp>
        <p:nvSpPr>
          <p:cNvPr id="4" name="Google Shape;109;p26">
            <a:extLst>
              <a:ext uri="{FF2B5EF4-FFF2-40B4-BE49-F238E27FC236}">
                <a16:creationId xmlns:a16="http://schemas.microsoft.com/office/drawing/2014/main" id="{09C53F34-BEA4-D04E-8B05-DCB74C94F6C9}"/>
              </a:ext>
            </a:extLst>
          </p:cNvPr>
          <p:cNvSpPr txBox="1"/>
          <p:nvPr/>
        </p:nvSpPr>
        <p:spPr>
          <a:xfrm>
            <a:off x="44164" y="4094641"/>
            <a:ext cx="8992630" cy="97277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34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Thank you for listening!</a:t>
            </a:r>
          </a:p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 am waiting for your questions!</a:t>
            </a:r>
          </a:p>
        </p:txBody>
      </p:sp>
    </p:spTree>
    <p:extLst>
      <p:ext uri="{BB962C8B-B14F-4D97-AF65-F5344CB8AC3E}">
        <p14:creationId xmlns:p14="http://schemas.microsoft.com/office/powerpoint/2010/main" val="38812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/>
          <p:nvPr/>
        </p:nvSpPr>
        <p:spPr>
          <a:xfrm>
            <a:off x="0" y="1825676"/>
            <a:ext cx="91440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Backup Slides</a:t>
            </a:r>
            <a:endParaRPr sz="3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735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Problem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5658"/>
            <a:ext cx="7560811" cy="42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Existing </a:t>
            </a:r>
            <a:r>
              <a:rPr lang="en-US" sz="20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OWPOA SPEs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are not suitable for the Edge Setting! </a:t>
            </a:r>
          </a:p>
        </p:txBody>
      </p:sp>
      <p:sp>
        <p:nvSpPr>
          <p:cNvPr id="85" name="Google Shape;109;p26">
            <a:extLst>
              <a:ext uri="{FF2B5EF4-FFF2-40B4-BE49-F238E27FC236}">
                <a16:creationId xmlns:a16="http://schemas.microsoft.com/office/drawing/2014/main" id="{BFFA56CB-33EF-3C48-BD74-9D8BFEBFCAA1}"/>
              </a:ext>
            </a:extLst>
          </p:cNvPr>
          <p:cNvSpPr txBox="1"/>
          <p:nvPr/>
        </p:nvSpPr>
        <p:spPr>
          <a:xfrm>
            <a:off x="44163" y="1154460"/>
            <a:ext cx="8397938" cy="42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___Scalable          ___Multiplexed           ___Latency          ___No Backpressure		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CA57A8B-DFE7-6C41-BB9D-54BDF853C2D6}"/>
              </a:ext>
            </a:extLst>
          </p:cNvPr>
          <p:cNvGrpSpPr/>
          <p:nvPr/>
        </p:nvGrpSpPr>
        <p:grpSpPr>
          <a:xfrm>
            <a:off x="2151734" y="2595829"/>
            <a:ext cx="4043964" cy="1200238"/>
            <a:chOff x="4547204" y="734832"/>
            <a:chExt cx="4043964" cy="120023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68D0AA5-1543-0945-B4D2-62FA2217FFAA}"/>
                </a:ext>
              </a:extLst>
            </p:cNvPr>
            <p:cNvSpPr/>
            <p:nvPr/>
          </p:nvSpPr>
          <p:spPr>
            <a:xfrm>
              <a:off x="4547204" y="734832"/>
              <a:ext cx="4043964" cy="120023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Topology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65E251A-FB4F-984F-8FFB-820A0A9594F8}"/>
                </a:ext>
              </a:extLst>
            </p:cNvPr>
            <p:cNvGrpSpPr/>
            <p:nvPr/>
          </p:nvGrpSpPr>
          <p:grpSpPr>
            <a:xfrm>
              <a:off x="5797579" y="880001"/>
              <a:ext cx="2700499" cy="904388"/>
              <a:chOff x="3041407" y="3167814"/>
              <a:chExt cx="2700499" cy="904388"/>
            </a:xfrm>
          </p:grpSpPr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CF1426B-60FB-F44F-A00C-E9301C234133}"/>
                  </a:ext>
                </a:extLst>
              </p:cNvPr>
              <p:cNvCxnSpPr>
                <a:cxnSpLocks/>
                <a:stCxn id="95" idx="4"/>
                <a:endCxn id="97" idx="6"/>
              </p:cNvCxnSpPr>
              <p:nvPr/>
            </p:nvCxnSpPr>
            <p:spPr>
              <a:xfrm flipH="1">
                <a:off x="3929359" y="3442134"/>
                <a:ext cx="436542" cy="44313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1984F03-064B-8A4D-8FD4-A96F28F6D53A}"/>
                  </a:ext>
                </a:extLst>
              </p:cNvPr>
              <p:cNvGrpSpPr/>
              <p:nvPr/>
            </p:nvGrpSpPr>
            <p:grpSpPr>
              <a:xfrm>
                <a:off x="3041407" y="3167814"/>
                <a:ext cx="2700499" cy="904388"/>
                <a:chOff x="3041407" y="3167814"/>
                <a:chExt cx="2700499" cy="904388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B07CC310-166E-E343-8D07-A5FC895FF7BE}"/>
                    </a:ext>
                  </a:extLst>
                </p:cNvPr>
                <p:cNvSpPr/>
                <p:nvPr/>
              </p:nvSpPr>
              <p:spPr>
                <a:xfrm>
                  <a:off x="3081337" y="3167814"/>
                  <a:ext cx="27432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Diamond 91">
                  <a:extLst>
                    <a:ext uri="{FF2B5EF4-FFF2-40B4-BE49-F238E27FC236}">
                      <a16:creationId xmlns:a16="http://schemas.microsoft.com/office/drawing/2014/main" id="{A2AE425C-E323-004D-9AE4-7803872FCD05}"/>
                    </a:ext>
                  </a:extLst>
                </p:cNvPr>
                <p:cNvSpPr/>
                <p:nvPr/>
              </p:nvSpPr>
              <p:spPr>
                <a:xfrm>
                  <a:off x="3041407" y="3706442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39551BF2-5754-D64D-8519-D1DE9C12C223}"/>
                    </a:ext>
                  </a:extLst>
                </p:cNvPr>
                <p:cNvSpPr/>
                <p:nvPr/>
              </p:nvSpPr>
              <p:spPr>
                <a:xfrm>
                  <a:off x="3655039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94" name="Diamond 93">
                  <a:extLst>
                    <a:ext uri="{FF2B5EF4-FFF2-40B4-BE49-F238E27FC236}">
                      <a16:creationId xmlns:a16="http://schemas.microsoft.com/office/drawing/2014/main" id="{5C082C3A-FF85-E14E-ACCA-5A95D0954C7C}"/>
                    </a:ext>
                  </a:extLst>
                </p:cNvPr>
                <p:cNvSpPr/>
                <p:nvPr/>
              </p:nvSpPr>
              <p:spPr>
                <a:xfrm>
                  <a:off x="5376146" y="3448714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C9ED78D2-BC87-6443-A0AC-DC953772199F}"/>
                    </a:ext>
                  </a:extLst>
                </p:cNvPr>
                <p:cNvSpPr/>
                <p:nvPr/>
              </p:nvSpPr>
              <p:spPr>
                <a:xfrm>
                  <a:off x="4228741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6EDE2A4A-CA55-7849-ADF6-F0A80BB4DDD0}"/>
                    </a:ext>
                  </a:extLst>
                </p:cNvPr>
                <p:cNvSpPr/>
                <p:nvPr/>
              </p:nvSpPr>
              <p:spPr>
                <a:xfrm>
                  <a:off x="3655039" y="3748110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A69ACA29-7280-B848-B6BD-5A34DF367D94}"/>
                    </a:ext>
                  </a:extLst>
                </p:cNvPr>
                <p:cNvSpPr/>
                <p:nvPr/>
              </p:nvSpPr>
              <p:spPr>
                <a:xfrm>
                  <a:off x="4802443" y="317439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088DB145-FB4D-AE43-A815-B82238CD86F7}"/>
                    </a:ext>
                  </a:extLst>
                </p:cNvPr>
                <p:cNvCxnSpPr>
                  <a:cxnSpLocks/>
                  <a:stCxn id="91" idx="3"/>
                  <a:endCxn id="93" idx="2"/>
                </p:cNvCxnSpPr>
                <p:nvPr/>
              </p:nvCxnSpPr>
              <p:spPr>
                <a:xfrm>
                  <a:off x="3355657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6699581A-DF62-6843-84CC-FE495D5DE279}"/>
                    </a:ext>
                  </a:extLst>
                </p:cNvPr>
                <p:cNvCxnSpPr>
                  <a:cxnSpLocks/>
                  <a:endCxn id="95" idx="2"/>
                </p:cNvCxnSpPr>
                <p:nvPr/>
              </p:nvCxnSpPr>
              <p:spPr>
                <a:xfrm>
                  <a:off x="3929359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70C2215E-71B7-A84A-AA73-4139A37BB342}"/>
                    </a:ext>
                  </a:extLst>
                </p:cNvPr>
                <p:cNvCxnSpPr>
                  <a:cxnSpLocks/>
                  <a:stCxn id="95" idx="6"/>
                  <a:endCxn id="98" idx="2"/>
                </p:cNvCxnSpPr>
                <p:nvPr/>
              </p:nvCxnSpPr>
              <p:spPr>
                <a:xfrm>
                  <a:off x="4503061" y="3304974"/>
                  <a:ext cx="299382" cy="658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>
                  <a:extLst>
                    <a:ext uri="{FF2B5EF4-FFF2-40B4-BE49-F238E27FC236}">
                      <a16:creationId xmlns:a16="http://schemas.microsoft.com/office/drawing/2014/main" id="{91B884C7-886D-1448-BF95-52603DB21E33}"/>
                    </a:ext>
                  </a:extLst>
                </p:cNvPr>
                <p:cNvCxnSpPr>
                  <a:cxnSpLocks/>
                  <a:endCxn id="94" idx="1"/>
                </p:cNvCxnSpPr>
                <p:nvPr/>
              </p:nvCxnSpPr>
              <p:spPr>
                <a:xfrm>
                  <a:off x="5075963" y="3315277"/>
                  <a:ext cx="300183" cy="316317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9D6B49DF-B5D7-B64D-AB8D-21D23CF003F2}"/>
                    </a:ext>
                  </a:extLst>
                </p:cNvPr>
                <p:cNvCxnSpPr>
                  <a:cxnSpLocks/>
                  <a:stCxn id="97" idx="2"/>
                  <a:endCxn id="92" idx="3"/>
                </p:cNvCxnSpPr>
                <p:nvPr/>
              </p:nvCxnSpPr>
              <p:spPr>
                <a:xfrm flipH="1">
                  <a:off x="3407167" y="3885270"/>
                  <a:ext cx="247872" cy="405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9" name="Google Shape;109;p26">
            <a:extLst>
              <a:ext uri="{FF2B5EF4-FFF2-40B4-BE49-F238E27FC236}">
                <a16:creationId xmlns:a16="http://schemas.microsoft.com/office/drawing/2014/main" id="{A3ED2FBA-E93A-9848-AC93-00116304D649}"/>
              </a:ext>
            </a:extLst>
          </p:cNvPr>
          <p:cNvSpPr txBox="1"/>
          <p:nvPr/>
        </p:nvSpPr>
        <p:spPr>
          <a:xfrm>
            <a:off x="172872" y="1981028"/>
            <a:ext cx="7960057" cy="42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# of instance of each operation can be assigned during the deployment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7E42C6-E0DC-AA41-8C69-CDAE94500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67" y="106698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C44764C-8D6E-F24A-9D2F-4BEE984A9465}"/>
              </a:ext>
            </a:extLst>
          </p:cNvPr>
          <p:cNvSpPr/>
          <p:nvPr/>
        </p:nvSpPr>
        <p:spPr>
          <a:xfrm>
            <a:off x="881893" y="2373073"/>
            <a:ext cx="1299754" cy="86013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EC88F2-FD55-1B44-AF17-274C5B592E70}"/>
              </a:ext>
            </a:extLst>
          </p:cNvPr>
          <p:cNvSpPr/>
          <p:nvPr/>
        </p:nvSpPr>
        <p:spPr>
          <a:xfrm>
            <a:off x="2884426" y="2377516"/>
            <a:ext cx="3157663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Stream Processing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D5C9B6-3242-6744-BD11-1E824AA7A1F5}"/>
              </a:ext>
            </a:extLst>
          </p:cNvPr>
          <p:cNvSpPr/>
          <p:nvPr/>
        </p:nvSpPr>
        <p:spPr>
          <a:xfrm>
            <a:off x="6720830" y="2377516"/>
            <a:ext cx="2032367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Central Analytics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544A91-6571-FE43-B4DC-ECF775EFE877}"/>
              </a:ext>
            </a:extLst>
          </p:cNvPr>
          <p:cNvSpPr/>
          <p:nvPr/>
        </p:nvSpPr>
        <p:spPr>
          <a:xfrm>
            <a:off x="881753" y="4310737"/>
            <a:ext cx="1299754" cy="62048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D80A62-E97F-FB40-A88C-FB3CFED4AB0E}"/>
              </a:ext>
            </a:extLst>
          </p:cNvPr>
          <p:cNvSpPr/>
          <p:nvPr/>
        </p:nvSpPr>
        <p:spPr>
          <a:xfrm>
            <a:off x="881753" y="3233207"/>
            <a:ext cx="1299754" cy="1097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Stream</a:t>
            </a:r>
            <a:r>
              <a:rPr lang="en" dirty="0"/>
              <a:t> Processing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AD98EE-D2C1-1142-96F6-E44C9254B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429" y="3265864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59B5A28-5E77-2044-A147-1AC567F91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429" y="2710614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0E19206-7192-C44C-BAA7-D9FC96A1F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429" y="3821114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B921796-CD27-E440-9AF1-1EEF68747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7572" y="2710614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EDBE4A-90F5-8341-8094-EEDBE31C7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7572" y="3265864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7FC61CE-71DA-554B-8C6F-16DDAF37C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47572" y="3821114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2ABDDC8-7C75-D841-9371-ACA364CC5F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1429" y="4391836"/>
            <a:ext cx="457200" cy="4572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E579E1A-4CF7-4942-A273-6223702BC7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47572" y="4391836"/>
            <a:ext cx="457200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E2F7D07-62F1-6745-A049-CAABEE093F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22615" y="2876160"/>
            <a:ext cx="1828800" cy="1828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25AE2CE-F40F-CE45-A9CF-78AE06EA685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32094" y="2932766"/>
            <a:ext cx="457200" cy="4572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140DB7A-842F-6648-86A0-DCB4E4B825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32094" y="3561960"/>
            <a:ext cx="457200" cy="4572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5912A6A6-3E16-084D-9BF0-966836A1E6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232094" y="4171717"/>
            <a:ext cx="457200" cy="4572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861CAB-C35B-9742-B139-C921CE55B493}"/>
              </a:ext>
            </a:extLst>
          </p:cNvPr>
          <p:cNvSpPr txBox="1"/>
          <p:nvPr/>
        </p:nvSpPr>
        <p:spPr>
          <a:xfrm>
            <a:off x="1105618" y="197368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E5ADA5-28D2-9A42-A5DC-5CB1C5A86707}"/>
              </a:ext>
            </a:extLst>
          </p:cNvPr>
          <p:cNvSpPr txBox="1"/>
          <p:nvPr/>
        </p:nvSpPr>
        <p:spPr>
          <a:xfrm>
            <a:off x="3844385" y="197368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Gateways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68B387-1468-FB42-AE20-F23A37D7F204}"/>
              </a:ext>
            </a:extLst>
          </p:cNvPr>
          <p:cNvSpPr txBox="1"/>
          <p:nvPr/>
        </p:nvSpPr>
        <p:spPr>
          <a:xfrm>
            <a:off x="7344918" y="197368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97611-210B-674E-A5C8-85C5B66AB471}"/>
              </a:ext>
            </a:extLst>
          </p:cNvPr>
          <p:cNvSpPr txBox="1"/>
          <p:nvPr/>
        </p:nvSpPr>
        <p:spPr>
          <a:xfrm>
            <a:off x="117388" y="356196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15A329-3481-9E47-8920-158C1C0709AA}"/>
              </a:ext>
            </a:extLst>
          </p:cNvPr>
          <p:cNvSpPr txBox="1"/>
          <p:nvPr/>
        </p:nvSpPr>
        <p:spPr>
          <a:xfrm>
            <a:off x="9624" y="4343172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actuators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62C123-D002-074C-A195-33EE6FB378A3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531630" y="2373073"/>
            <a:ext cx="0" cy="25581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057AD89-B9AF-2F4D-9D88-7D1D8F35E54F}"/>
              </a:ext>
            </a:extLst>
          </p:cNvPr>
          <p:cNvSpPr txBox="1"/>
          <p:nvPr/>
        </p:nvSpPr>
        <p:spPr>
          <a:xfrm>
            <a:off x="957995" y="240035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7BFC8B-D874-DC47-A5F5-56A7A045C542}"/>
              </a:ext>
            </a:extLst>
          </p:cNvPr>
          <p:cNvSpPr txBox="1"/>
          <p:nvPr/>
        </p:nvSpPr>
        <p:spPr>
          <a:xfrm>
            <a:off x="1484696" y="237767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62FC5344-AE5F-F04A-9B30-7A11D3CAE7E7}"/>
              </a:ext>
            </a:extLst>
          </p:cNvPr>
          <p:cNvSpPr/>
          <p:nvPr/>
        </p:nvSpPr>
        <p:spPr>
          <a:xfrm>
            <a:off x="2234833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A9D45088-B5E5-4143-8B11-1E91571D123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51767" y="2932766"/>
            <a:ext cx="457200" cy="4572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6638E052-2E40-BE40-962E-6BE2BC823A0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51767" y="3561960"/>
            <a:ext cx="457200" cy="457200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738BC56F-4B48-E543-B38C-5E2B139A65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051767" y="4171717"/>
            <a:ext cx="457200" cy="4572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0F669CC1-39BC-594A-B760-487DEA01247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83968" y="2932766"/>
            <a:ext cx="457200" cy="4572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178C6F3D-F129-1445-9B3C-D5CECCA043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83968" y="3561960"/>
            <a:ext cx="457200" cy="4572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F3F432B0-0001-4647-B3B4-A6F01B72055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383968" y="4171717"/>
            <a:ext cx="457200" cy="457200"/>
          </a:xfrm>
          <a:prstGeom prst="rect">
            <a:avLst/>
          </a:prstGeom>
        </p:spPr>
      </p:pic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B178CFB0-04D6-194F-8D53-DD4840F12C28}"/>
              </a:ext>
            </a:extLst>
          </p:cNvPr>
          <p:cNvSpPr/>
          <p:nvPr/>
        </p:nvSpPr>
        <p:spPr>
          <a:xfrm>
            <a:off x="6081276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Google Shape;109;p26">
            <a:extLst>
              <a:ext uri="{FF2B5EF4-FFF2-40B4-BE49-F238E27FC236}">
                <a16:creationId xmlns:a16="http://schemas.microsoft.com/office/drawing/2014/main" id="{DF1C9F4E-5C7E-B943-A4F2-67F03D365D6E}"/>
              </a:ext>
            </a:extLst>
          </p:cNvPr>
          <p:cNvSpPr txBox="1"/>
          <p:nvPr/>
        </p:nvSpPr>
        <p:spPr>
          <a:xfrm>
            <a:off x="237343" y="627273"/>
            <a:ext cx="3994751" cy="134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Internet of Things (IoT)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Things, Gateways and Cloud</a:t>
            </a:r>
          </a:p>
        </p:txBody>
      </p:sp>
      <p:sp>
        <p:nvSpPr>
          <p:cNvPr id="48" name="Google Shape;109;p26">
            <a:extLst>
              <a:ext uri="{FF2B5EF4-FFF2-40B4-BE49-F238E27FC236}">
                <a16:creationId xmlns:a16="http://schemas.microsoft.com/office/drawing/2014/main" id="{BEE13DEC-CDD7-F041-A716-3E886E52DF68}"/>
              </a:ext>
            </a:extLst>
          </p:cNvPr>
          <p:cNvSpPr txBox="1"/>
          <p:nvPr/>
        </p:nvSpPr>
        <p:spPr>
          <a:xfrm>
            <a:off x="4317232" y="627273"/>
            <a:ext cx="4435965" cy="13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Edge Stream Processing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Gateways process continuous streams of data in a timely fashion.</a:t>
            </a:r>
          </a:p>
        </p:txBody>
      </p:sp>
    </p:spTree>
    <p:extLst>
      <p:ext uri="{BB962C8B-B14F-4D97-AF65-F5344CB8AC3E}">
        <p14:creationId xmlns:p14="http://schemas.microsoft.com/office/powerpoint/2010/main" val="38146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7" grpId="0" animBg="1"/>
      <p:bldP spid="55" grpId="0" animBg="1"/>
      <p:bldP spid="46" grpId="0" animBg="1"/>
      <p:bldP spid="37" grpId="0" animBg="1"/>
      <p:bldP spid="36" grpId="0"/>
      <p:bldP spid="41" grpId="0"/>
      <p:bldP spid="42" grpId="0"/>
      <p:bldP spid="43" grpId="0"/>
      <p:bldP spid="44" grpId="0"/>
      <p:bldP spid="49" grpId="0"/>
      <p:bldP spid="50" grpId="0"/>
      <p:bldP spid="51" grpId="0" animBg="1"/>
      <p:bldP spid="64" grpId="0" animBg="1"/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Performance Analysis using Queueing Theory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9;p26">
            <a:extLst>
              <a:ext uri="{FF2B5EF4-FFF2-40B4-BE49-F238E27FC236}">
                <a16:creationId xmlns:a16="http://schemas.microsoft.com/office/drawing/2014/main" id="{12D9FC0B-EF40-6E47-BCA7-524131921998}"/>
              </a:ext>
            </a:extLst>
          </p:cNvPr>
          <p:cNvSpPr txBox="1"/>
          <p:nvPr/>
        </p:nvSpPr>
        <p:spPr>
          <a:xfrm>
            <a:off x="44164" y="620402"/>
            <a:ext cx="8992630" cy="212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Novelty:</a:t>
            </a:r>
          </a:p>
          <a:p>
            <a:pPr marL="76200">
              <a:buSzPts val="2400"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To the best of our knowledge, we are the first to apply queueing theory to analyze the improved performance in the context of stream processing.</a:t>
            </a:r>
          </a:p>
          <a:p>
            <a:pPr marL="76200">
              <a:buSzPts val="2400"/>
            </a:pPr>
            <a:endParaRPr lang="en-US" sz="2000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>
              <a:buSzPts val="2400"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Prior scheduling works in stream processing either provide no analysis or focus only on memory optimization.</a:t>
            </a:r>
          </a:p>
        </p:txBody>
      </p:sp>
    </p:spTree>
    <p:extLst>
      <p:ext uri="{BB962C8B-B14F-4D97-AF65-F5344CB8AC3E}">
        <p14:creationId xmlns:p14="http://schemas.microsoft.com/office/powerpoint/2010/main" val="1082138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Performance Analysis using Queueing Theory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5658"/>
            <a:ext cx="8992630" cy="12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Conclusion 1:</a:t>
            </a:r>
          </a:p>
          <a:p>
            <a:pPr marL="76200" lvl="0">
              <a:buSzPts val="2400"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Maximum end-to-end throughput depends on scheduling heavier operations proportionally more than lighter operations.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054E95-9D50-1945-B53E-B29A31C19415}"/>
              </a:ext>
            </a:extLst>
          </p:cNvPr>
          <p:cNvCxnSpPr>
            <a:cxnSpLocks/>
          </p:cNvCxnSpPr>
          <p:nvPr/>
        </p:nvCxnSpPr>
        <p:spPr>
          <a:xfrm>
            <a:off x="4652106" y="1618265"/>
            <a:ext cx="0" cy="3505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3271A0-F4A1-CF4E-9D56-1989C6084D6E}"/>
              </a:ext>
            </a:extLst>
          </p:cNvPr>
          <p:cNvCxnSpPr/>
          <p:nvPr/>
        </p:nvCxnSpPr>
        <p:spPr>
          <a:xfrm>
            <a:off x="0" y="161826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2A3E41-134F-5344-AF3D-DBF1891BA7B1}"/>
              </a:ext>
            </a:extLst>
          </p:cNvPr>
          <p:cNvGrpSpPr/>
          <p:nvPr/>
        </p:nvGrpSpPr>
        <p:grpSpPr>
          <a:xfrm>
            <a:off x="38661" y="1649597"/>
            <a:ext cx="4562427" cy="886128"/>
            <a:chOff x="38661" y="1649597"/>
            <a:chExt cx="4562427" cy="8861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C0A800-8339-B64C-9708-AB75CB3B9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37" r="12222"/>
            <a:stretch/>
          </p:blipFill>
          <p:spPr>
            <a:xfrm>
              <a:off x="3467521" y="1804205"/>
              <a:ext cx="862519" cy="73152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E1B354-94D8-644C-AB1B-44C070BE0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42" t="16504" r="61178" b="21600"/>
            <a:stretch/>
          </p:blipFill>
          <p:spPr>
            <a:xfrm>
              <a:off x="38661" y="1987085"/>
              <a:ext cx="1337758" cy="36576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8F8374-1F21-1246-824D-96B7FB20B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146" t="30057" r="2539" b="20004"/>
            <a:stretch/>
          </p:blipFill>
          <p:spPr>
            <a:xfrm>
              <a:off x="1724331" y="2009945"/>
              <a:ext cx="1395279" cy="320040"/>
            </a:xfrm>
            <a:prstGeom prst="rect">
              <a:avLst/>
            </a:prstGeom>
          </p:spPr>
        </p:pic>
        <p:sp>
          <p:nvSpPr>
            <p:cNvPr id="24" name="Google Shape;109;p26">
              <a:extLst>
                <a:ext uri="{FF2B5EF4-FFF2-40B4-BE49-F238E27FC236}">
                  <a16:creationId xmlns:a16="http://schemas.microsoft.com/office/drawing/2014/main" id="{F70CA072-7A2C-4543-87D7-8B8F4E053DEF}"/>
                </a:ext>
              </a:extLst>
            </p:cNvPr>
            <p:cNvSpPr txBox="1"/>
            <p:nvPr/>
          </p:nvSpPr>
          <p:spPr>
            <a:xfrm>
              <a:off x="100595" y="1649598"/>
              <a:ext cx="1213890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Input rate</a:t>
              </a:r>
            </a:p>
          </p:txBody>
        </p:sp>
        <p:sp>
          <p:nvSpPr>
            <p:cNvPr id="25" name="Google Shape;109;p26">
              <a:extLst>
                <a:ext uri="{FF2B5EF4-FFF2-40B4-BE49-F238E27FC236}">
                  <a16:creationId xmlns:a16="http://schemas.microsoft.com/office/drawing/2014/main" id="{4D22904F-ADBB-D34F-B2FD-35D92B98F449}"/>
                </a:ext>
              </a:extLst>
            </p:cNvPr>
            <p:cNvSpPr txBox="1"/>
            <p:nvPr/>
          </p:nvSpPr>
          <p:spPr>
            <a:xfrm>
              <a:off x="1835451" y="1649598"/>
              <a:ext cx="1173038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Service rate</a:t>
              </a:r>
            </a:p>
          </p:txBody>
        </p:sp>
        <p:sp>
          <p:nvSpPr>
            <p:cNvPr id="26" name="Google Shape;109;p26">
              <a:extLst>
                <a:ext uri="{FF2B5EF4-FFF2-40B4-BE49-F238E27FC236}">
                  <a16:creationId xmlns:a16="http://schemas.microsoft.com/office/drawing/2014/main" id="{38A3CEE3-6EEE-4648-B1EC-DB8AD86AEE58}"/>
                </a:ext>
              </a:extLst>
            </p:cNvPr>
            <p:cNvSpPr txBox="1"/>
            <p:nvPr/>
          </p:nvSpPr>
          <p:spPr>
            <a:xfrm>
              <a:off x="3296503" y="1649597"/>
              <a:ext cx="1304585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Utilization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E6EEAC-A9AF-8844-AAE1-DF93098C4938}"/>
              </a:ext>
            </a:extLst>
          </p:cNvPr>
          <p:cNvGrpSpPr/>
          <p:nvPr/>
        </p:nvGrpSpPr>
        <p:grpSpPr>
          <a:xfrm>
            <a:off x="38659" y="2508812"/>
            <a:ext cx="4606962" cy="731521"/>
            <a:chOff x="38659" y="2508812"/>
            <a:chExt cx="4606962" cy="7315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7C415B-8685-1B41-9F64-DADA55AAE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7418" r="1790"/>
            <a:stretch/>
          </p:blipFill>
          <p:spPr>
            <a:xfrm>
              <a:off x="38661" y="2746557"/>
              <a:ext cx="1213890" cy="3474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13C4E72-AF15-FE48-829F-2CA1D72B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079" y="2600253"/>
              <a:ext cx="3045542" cy="640080"/>
            </a:xfrm>
            <a:prstGeom prst="rect">
              <a:avLst/>
            </a:prstGeom>
          </p:spPr>
        </p:pic>
        <p:sp>
          <p:nvSpPr>
            <p:cNvPr id="27" name="Google Shape;109;p26">
              <a:extLst>
                <a:ext uri="{FF2B5EF4-FFF2-40B4-BE49-F238E27FC236}">
                  <a16:creationId xmlns:a16="http://schemas.microsoft.com/office/drawing/2014/main" id="{123AACCA-FA60-B14C-BE55-E4782FE06081}"/>
                </a:ext>
              </a:extLst>
            </p:cNvPr>
            <p:cNvSpPr txBox="1"/>
            <p:nvPr/>
          </p:nvSpPr>
          <p:spPr>
            <a:xfrm>
              <a:off x="38659" y="2508813"/>
              <a:ext cx="1608558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Scheduling weight</a:t>
              </a:r>
            </a:p>
          </p:txBody>
        </p:sp>
        <p:sp>
          <p:nvSpPr>
            <p:cNvPr id="28" name="Google Shape;109;p26">
              <a:extLst>
                <a:ext uri="{FF2B5EF4-FFF2-40B4-BE49-F238E27FC236}">
                  <a16:creationId xmlns:a16="http://schemas.microsoft.com/office/drawing/2014/main" id="{9AE736F4-4A01-C94E-9EB9-602839AC7614}"/>
                </a:ext>
              </a:extLst>
            </p:cNvPr>
            <p:cNvSpPr txBox="1"/>
            <p:nvPr/>
          </p:nvSpPr>
          <p:spPr>
            <a:xfrm>
              <a:off x="1838800" y="2508812"/>
              <a:ext cx="2707260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Effective service rate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592368-D1B9-3D4B-BD4B-C152FB441AFC}"/>
              </a:ext>
            </a:extLst>
          </p:cNvPr>
          <p:cNvGrpSpPr/>
          <p:nvPr/>
        </p:nvGrpSpPr>
        <p:grpSpPr>
          <a:xfrm>
            <a:off x="38659" y="3410967"/>
            <a:ext cx="3258499" cy="1605718"/>
            <a:chOff x="38659" y="3410967"/>
            <a:chExt cx="3258499" cy="160571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70C8B2-1238-3F49-B1C7-5DEA423D5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968"/>
            <a:stretch/>
          </p:blipFill>
          <p:spPr>
            <a:xfrm>
              <a:off x="38661" y="3565561"/>
              <a:ext cx="3258497" cy="8138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5B4350-8BDA-6E42-A6BB-6E75F47FF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182" t="13848" r="8726"/>
            <a:stretch/>
          </p:blipFill>
          <p:spPr>
            <a:xfrm>
              <a:off x="928992" y="4422325"/>
              <a:ext cx="2079497" cy="594360"/>
            </a:xfrm>
            <a:prstGeom prst="rect">
              <a:avLst/>
            </a:prstGeom>
          </p:spPr>
        </p:pic>
        <p:sp>
          <p:nvSpPr>
            <p:cNvPr id="29" name="Google Shape;109;p26">
              <a:extLst>
                <a:ext uri="{FF2B5EF4-FFF2-40B4-BE49-F238E27FC236}">
                  <a16:creationId xmlns:a16="http://schemas.microsoft.com/office/drawing/2014/main" id="{23DF85C5-AF97-AD4F-92A4-91CABCF866D9}"/>
                </a:ext>
              </a:extLst>
            </p:cNvPr>
            <p:cNvSpPr txBox="1"/>
            <p:nvPr/>
          </p:nvSpPr>
          <p:spPr>
            <a:xfrm>
              <a:off x="38659" y="3410967"/>
              <a:ext cx="3257844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Stable constraint</a:t>
              </a:r>
            </a:p>
          </p:txBody>
        </p:sp>
        <p:sp>
          <p:nvSpPr>
            <p:cNvPr id="31" name="Google Shape;109;p26">
              <a:extLst>
                <a:ext uri="{FF2B5EF4-FFF2-40B4-BE49-F238E27FC236}">
                  <a16:creationId xmlns:a16="http://schemas.microsoft.com/office/drawing/2014/main" id="{24CDAF7B-0CB1-334E-9BF3-822D1A6F779F}"/>
                </a:ext>
              </a:extLst>
            </p:cNvPr>
            <p:cNvSpPr txBox="1"/>
            <p:nvPr/>
          </p:nvSpPr>
          <p:spPr>
            <a:xfrm>
              <a:off x="38659" y="4621550"/>
              <a:ext cx="616337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Wingdings" pitchFamily="2" charset="2"/>
                </a:rPr>
                <a:t>=&gt;&gt;</a:t>
              </a:r>
              <a:endPara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66526A-E36D-4045-90DC-DBA3E1B856D5}"/>
              </a:ext>
            </a:extLst>
          </p:cNvPr>
          <p:cNvGrpSpPr/>
          <p:nvPr/>
        </p:nvGrpSpPr>
        <p:grpSpPr>
          <a:xfrm>
            <a:off x="4822342" y="2163531"/>
            <a:ext cx="3471857" cy="1371600"/>
            <a:chOff x="4822342" y="2163531"/>
            <a:chExt cx="3471857" cy="13716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EFDF9C-DA2C-1040-B5B4-D681FCA20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4670" y="2163531"/>
              <a:ext cx="2729529" cy="1371600"/>
            </a:xfrm>
            <a:prstGeom prst="rect">
              <a:avLst/>
            </a:prstGeom>
          </p:spPr>
        </p:pic>
        <p:sp>
          <p:nvSpPr>
            <p:cNvPr id="32" name="Google Shape;109;p26">
              <a:extLst>
                <a:ext uri="{FF2B5EF4-FFF2-40B4-BE49-F238E27FC236}">
                  <a16:creationId xmlns:a16="http://schemas.microsoft.com/office/drawing/2014/main" id="{C2A45FE6-9765-604F-AD26-887D9640508F}"/>
                </a:ext>
              </a:extLst>
            </p:cNvPr>
            <p:cNvSpPr txBox="1"/>
            <p:nvPr/>
          </p:nvSpPr>
          <p:spPr>
            <a:xfrm>
              <a:off x="4822342" y="2717258"/>
              <a:ext cx="616337" cy="19590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=</a:t>
              </a: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Wingdings" pitchFamily="2" charset="2"/>
                </a:rPr>
                <a:t>=&gt;&gt;</a:t>
              </a:r>
              <a:endPara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A5E986-774D-4242-94F3-569D4B488E48}"/>
              </a:ext>
            </a:extLst>
          </p:cNvPr>
          <p:cNvGrpSpPr/>
          <p:nvPr/>
        </p:nvGrpSpPr>
        <p:grpSpPr>
          <a:xfrm>
            <a:off x="4822076" y="3762355"/>
            <a:ext cx="4214718" cy="1130063"/>
            <a:chOff x="4822076" y="3762355"/>
            <a:chExt cx="4214718" cy="11300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16D0B6-14D7-2C44-B3C6-A20EF59B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2076" y="3762355"/>
              <a:ext cx="4214718" cy="731520"/>
            </a:xfrm>
            <a:prstGeom prst="rect">
              <a:avLst/>
            </a:prstGeom>
          </p:spPr>
        </p:pic>
        <p:sp>
          <p:nvSpPr>
            <p:cNvPr id="33" name="Google Shape;109;p26">
              <a:extLst>
                <a:ext uri="{FF2B5EF4-FFF2-40B4-BE49-F238E27FC236}">
                  <a16:creationId xmlns:a16="http://schemas.microsoft.com/office/drawing/2014/main" id="{DC587198-2C09-AC41-A665-AF68E432529A}"/>
                </a:ext>
              </a:extLst>
            </p:cNvPr>
            <p:cNvSpPr txBox="1"/>
            <p:nvPr/>
          </p:nvSpPr>
          <p:spPr>
            <a:xfrm>
              <a:off x="4868991" y="4454907"/>
              <a:ext cx="4120886" cy="43751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76200" lvl="0" algn="ctr">
                <a:buSzPts val="2400"/>
              </a:pPr>
              <a:r>
                <a:rPr lang="en-US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scheduling weight   -&gt;  input rate  /  service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81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Performance Analysis using Queueing Theory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5658"/>
            <a:ext cx="8992630" cy="12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Conclusion 2:</a:t>
            </a:r>
          </a:p>
          <a:p>
            <a:pPr marL="76200" lvl="0">
              <a:buSzPts val="2400"/>
            </a:pPr>
            <a:r>
              <a:rPr lang="en-US" sz="2000" i="1" dirty="0">
                <a:latin typeface="Calibri"/>
                <a:ea typeface="Calibri"/>
                <a:cs typeface="Calibri"/>
                <a:sym typeface="Calibri"/>
              </a:rPr>
              <a:t>A data waits longer in the queues of heavier operations, and crucially the growth in wait time is non-linear.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E9144-EA8A-D14E-873E-821D4776F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7" y="1918240"/>
            <a:ext cx="2789914" cy="64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9DDE4E-B9A6-DE44-97D5-E3F6B4CEB2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6" r="9846"/>
          <a:stretch/>
        </p:blipFill>
        <p:spPr>
          <a:xfrm>
            <a:off x="362881" y="2826133"/>
            <a:ext cx="2264261" cy="502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0E2E3-0146-5146-A36A-7C42C677B9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9" t="12610" r="3169" b="14340"/>
          <a:stretch/>
        </p:blipFill>
        <p:spPr>
          <a:xfrm>
            <a:off x="362880" y="3975368"/>
            <a:ext cx="2238949" cy="594360"/>
          </a:xfrm>
          <a:prstGeom prst="rect">
            <a:avLst/>
          </a:prstGeom>
        </p:spPr>
      </p:pic>
      <p:sp>
        <p:nvSpPr>
          <p:cNvPr id="10" name="Google Shape;109;p26">
            <a:extLst>
              <a:ext uri="{FF2B5EF4-FFF2-40B4-BE49-F238E27FC236}">
                <a16:creationId xmlns:a16="http://schemas.microsoft.com/office/drawing/2014/main" id="{9170C023-CCF5-D44D-9352-1250EBB45C62}"/>
              </a:ext>
            </a:extLst>
          </p:cNvPr>
          <p:cNvSpPr txBox="1"/>
          <p:nvPr/>
        </p:nvSpPr>
        <p:spPr>
          <a:xfrm>
            <a:off x="362880" y="1731992"/>
            <a:ext cx="1757749" cy="1959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>
              <a:buSzPts val="2400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End-to-end latency</a:t>
            </a:r>
          </a:p>
        </p:txBody>
      </p:sp>
      <p:sp>
        <p:nvSpPr>
          <p:cNvPr id="11" name="Google Shape;109;p26">
            <a:extLst>
              <a:ext uri="{FF2B5EF4-FFF2-40B4-BE49-F238E27FC236}">
                <a16:creationId xmlns:a16="http://schemas.microsoft.com/office/drawing/2014/main" id="{67EC470F-B2FE-F847-9D0E-578FBC3604C6}"/>
              </a:ext>
            </a:extLst>
          </p:cNvPr>
          <p:cNvSpPr txBox="1"/>
          <p:nvPr/>
        </p:nvSpPr>
        <p:spPr>
          <a:xfrm>
            <a:off x="362880" y="2620212"/>
            <a:ext cx="1893937" cy="1959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>
              <a:buSzPts val="2400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Per-operation latency</a:t>
            </a:r>
          </a:p>
        </p:txBody>
      </p:sp>
      <p:sp>
        <p:nvSpPr>
          <p:cNvPr id="12" name="Google Shape;109;p26">
            <a:extLst>
              <a:ext uri="{FF2B5EF4-FFF2-40B4-BE49-F238E27FC236}">
                <a16:creationId xmlns:a16="http://schemas.microsoft.com/office/drawing/2014/main" id="{DBD6A3C5-1AFB-4C4E-8AFB-993EDCFE73F2}"/>
              </a:ext>
            </a:extLst>
          </p:cNvPr>
          <p:cNvSpPr txBox="1"/>
          <p:nvPr/>
        </p:nvSpPr>
        <p:spPr>
          <a:xfrm>
            <a:off x="362881" y="3448720"/>
            <a:ext cx="3015860" cy="43585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>
              <a:buSzPts val="2400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Queueing time – waiting in the queue</a:t>
            </a:r>
          </a:p>
          <a:p>
            <a:pPr marL="76200" lvl="0">
              <a:buSzPts val="2400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(using exponential distribution)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560D137-DA34-CD40-89F9-E2DD172AB3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101" y="1312631"/>
            <a:ext cx="4620097" cy="34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Evaluation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5657"/>
            <a:ext cx="8992630" cy="112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Benchmarks: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RIoTBench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-  a real-time IoT stream processing benchmark for Storm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Modification: a timer-based input generator.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917F8-408A-0841-B34B-6002D26E9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8" y="1762430"/>
            <a:ext cx="6502400" cy="2247900"/>
          </a:xfrm>
          <a:prstGeom prst="rect">
            <a:avLst/>
          </a:prstGeom>
        </p:spPr>
      </p:pic>
      <p:sp>
        <p:nvSpPr>
          <p:cNvPr id="13" name="Google Shape;109;p26">
            <a:extLst>
              <a:ext uri="{FF2B5EF4-FFF2-40B4-BE49-F238E27FC236}">
                <a16:creationId xmlns:a16="http://schemas.microsoft.com/office/drawing/2014/main" id="{B0CC748F-AEF0-7844-BC33-635B05591CE7}"/>
              </a:ext>
            </a:extLst>
          </p:cNvPr>
          <p:cNvSpPr txBox="1"/>
          <p:nvPr/>
        </p:nvSpPr>
        <p:spPr>
          <a:xfrm>
            <a:off x="44164" y="3980834"/>
            <a:ext cx="8992630" cy="1127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Metrics:</a:t>
            </a:r>
          </a:p>
          <a:p>
            <a:pPr marL="76200" lvl="0"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Throughput        - Latency</a:t>
            </a:r>
          </a:p>
        </p:txBody>
      </p:sp>
    </p:spTree>
    <p:extLst>
      <p:ext uri="{BB962C8B-B14F-4D97-AF65-F5344CB8AC3E}">
        <p14:creationId xmlns:p14="http://schemas.microsoft.com/office/powerpoint/2010/main" val="528698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Throughput-Latency Performance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5F7441-0589-E240-BCE2-71491E7BF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92" y="636419"/>
            <a:ext cx="4389120" cy="219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0C10A-2294-BC4B-9326-18863B683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66" y="636419"/>
            <a:ext cx="4389120" cy="219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1FF6E-77BC-864C-9B87-4801781E4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92" y="2942362"/>
            <a:ext cx="4389120" cy="2194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8E127-38E8-6B42-9D8A-0B5E2130F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6566" y="2942362"/>
            <a:ext cx="4389120" cy="219456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0FBDD-7B86-1846-B425-204918B10C67}"/>
              </a:ext>
            </a:extLst>
          </p:cNvPr>
          <p:cNvCxnSpPr/>
          <p:nvPr/>
        </p:nvCxnSpPr>
        <p:spPr>
          <a:xfrm>
            <a:off x="0" y="283097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2D52DB-2378-A24C-B898-78D7983F8CC4}"/>
              </a:ext>
            </a:extLst>
          </p:cNvPr>
          <p:cNvCxnSpPr/>
          <p:nvPr/>
        </p:nvCxnSpPr>
        <p:spPr>
          <a:xfrm>
            <a:off x="4448783" y="642903"/>
            <a:ext cx="0" cy="44805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109;p26">
            <a:extLst>
              <a:ext uri="{FF2B5EF4-FFF2-40B4-BE49-F238E27FC236}">
                <a16:creationId xmlns:a16="http://schemas.microsoft.com/office/drawing/2014/main" id="{B135D4C5-55AB-DD44-ACD6-DF7A9AF7CBA2}"/>
              </a:ext>
            </a:extLst>
          </p:cNvPr>
          <p:cNvSpPr txBox="1"/>
          <p:nvPr/>
        </p:nvSpPr>
        <p:spPr>
          <a:xfrm>
            <a:off x="1080851" y="636177"/>
            <a:ext cx="2757402" cy="19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>
              <a:buSzPts val="2400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PRED</a:t>
            </a:r>
          </a:p>
        </p:txBody>
      </p:sp>
      <p:sp>
        <p:nvSpPr>
          <p:cNvPr id="21" name="Google Shape;109;p26">
            <a:extLst>
              <a:ext uri="{FF2B5EF4-FFF2-40B4-BE49-F238E27FC236}">
                <a16:creationId xmlns:a16="http://schemas.microsoft.com/office/drawing/2014/main" id="{BFC3FA38-467B-D840-8BDC-51CBC6B341A0}"/>
              </a:ext>
            </a:extLst>
          </p:cNvPr>
          <p:cNvSpPr txBox="1"/>
          <p:nvPr/>
        </p:nvSpPr>
        <p:spPr>
          <a:xfrm>
            <a:off x="5342425" y="636177"/>
            <a:ext cx="2757402" cy="19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>
              <a:buSzPts val="2400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TRAIN</a:t>
            </a:r>
          </a:p>
        </p:txBody>
      </p:sp>
      <p:sp>
        <p:nvSpPr>
          <p:cNvPr id="22" name="Google Shape;109;p26">
            <a:extLst>
              <a:ext uri="{FF2B5EF4-FFF2-40B4-BE49-F238E27FC236}">
                <a16:creationId xmlns:a16="http://schemas.microsoft.com/office/drawing/2014/main" id="{C468C9E9-1C3C-CD48-9A33-D4DAB8027EF7}"/>
              </a:ext>
            </a:extLst>
          </p:cNvPr>
          <p:cNvSpPr txBox="1"/>
          <p:nvPr/>
        </p:nvSpPr>
        <p:spPr>
          <a:xfrm>
            <a:off x="1080851" y="2942361"/>
            <a:ext cx="2757402" cy="19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>
              <a:buSzPts val="2400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ETL</a:t>
            </a:r>
          </a:p>
        </p:txBody>
      </p:sp>
      <p:sp>
        <p:nvSpPr>
          <p:cNvPr id="23" name="Google Shape;109;p26">
            <a:extLst>
              <a:ext uri="{FF2B5EF4-FFF2-40B4-BE49-F238E27FC236}">
                <a16:creationId xmlns:a16="http://schemas.microsoft.com/office/drawing/2014/main" id="{F98AA067-EC44-4547-A8A7-C327E8CDEE0D}"/>
              </a:ext>
            </a:extLst>
          </p:cNvPr>
          <p:cNvSpPr txBox="1"/>
          <p:nvPr/>
        </p:nvSpPr>
        <p:spPr>
          <a:xfrm>
            <a:off x="5342425" y="2942361"/>
            <a:ext cx="2757402" cy="19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>
              <a:buSzPts val="2400"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STATS</a:t>
            </a:r>
          </a:p>
        </p:txBody>
      </p:sp>
    </p:spTree>
    <p:extLst>
      <p:ext uri="{BB962C8B-B14F-4D97-AF65-F5344CB8AC3E}">
        <p14:creationId xmlns:p14="http://schemas.microsoft.com/office/powerpoint/2010/main" val="160807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Fine-Grained Throughput Analysis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9;p26">
            <a:extLst>
              <a:ext uri="{FF2B5EF4-FFF2-40B4-BE49-F238E27FC236}">
                <a16:creationId xmlns:a16="http://schemas.microsoft.com/office/drawing/2014/main" id="{3D0BBB9C-1EE6-1E45-AC4C-64487F6660DC}"/>
              </a:ext>
            </a:extLst>
          </p:cNvPr>
          <p:cNvSpPr txBox="1"/>
          <p:nvPr/>
        </p:nvSpPr>
        <p:spPr>
          <a:xfrm>
            <a:off x="0" y="3156986"/>
            <a:ext cx="9144000" cy="73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PRED, as the input rate (throughput) increase, the </a:t>
            </a:r>
            <a:r>
              <a:rPr lang="en-US" sz="20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coefficient of variation (CV) of operation utilization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grows in Storm, but it decreases in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EdgeWise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465E1-8AAC-694E-AAF7-FA9A51600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44" y="413786"/>
            <a:ext cx="5486400" cy="2743200"/>
          </a:xfrm>
          <a:prstGeom prst="rect">
            <a:avLst/>
          </a:prstGeom>
        </p:spPr>
      </p:pic>
      <p:sp>
        <p:nvSpPr>
          <p:cNvPr id="9" name="Google Shape;109;p26">
            <a:extLst>
              <a:ext uri="{FF2B5EF4-FFF2-40B4-BE49-F238E27FC236}">
                <a16:creationId xmlns:a16="http://schemas.microsoft.com/office/drawing/2014/main" id="{A0481534-B465-C741-8985-BBECE0476237}"/>
              </a:ext>
            </a:extLst>
          </p:cNvPr>
          <p:cNvSpPr txBox="1"/>
          <p:nvPr/>
        </p:nvSpPr>
        <p:spPr>
          <a:xfrm>
            <a:off x="124329" y="3932970"/>
            <a:ext cx="8992630" cy="121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Conclusion 1: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i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Maximum end-to-end throughput depends on scheduling heavier operations proportionally more than lighter operations.</a:t>
            </a:r>
          </a:p>
        </p:txBody>
      </p:sp>
    </p:spTree>
    <p:extLst>
      <p:ext uri="{BB962C8B-B14F-4D97-AF65-F5344CB8AC3E}">
        <p14:creationId xmlns:p14="http://schemas.microsoft.com/office/powerpoint/2010/main" val="61947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Data Consumption Policy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9;p26">
            <a:extLst>
              <a:ext uri="{FF2B5EF4-FFF2-40B4-BE49-F238E27FC236}">
                <a16:creationId xmlns:a16="http://schemas.microsoft.com/office/drawing/2014/main" id="{3D0BBB9C-1EE6-1E45-AC4C-64487F6660DC}"/>
              </a:ext>
            </a:extLst>
          </p:cNvPr>
          <p:cNvSpPr txBox="1"/>
          <p:nvPr/>
        </p:nvSpPr>
        <p:spPr>
          <a:xfrm>
            <a:off x="1854746" y="3539613"/>
            <a:ext cx="5531796" cy="73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Sensitivity study on various consumption policies with STATS topology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A0D31-7F2B-FC49-9EBF-D650A802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44" y="796413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97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Performance on Distributed Edge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9;p26">
            <a:extLst>
              <a:ext uri="{FF2B5EF4-FFF2-40B4-BE49-F238E27FC236}">
                <a16:creationId xmlns:a16="http://schemas.microsoft.com/office/drawing/2014/main" id="{3D0BBB9C-1EE6-1E45-AC4C-64487F6660DC}"/>
              </a:ext>
            </a:extLst>
          </p:cNvPr>
          <p:cNvSpPr txBox="1"/>
          <p:nvPr/>
        </p:nvSpPr>
        <p:spPr>
          <a:xfrm>
            <a:off x="2286671" y="3539613"/>
            <a:ext cx="4667946" cy="730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76200" lvl="0" algn="ctr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PRED: maximum throughput achieved with the </a:t>
            </a:r>
            <a:r>
              <a:rPr lang="en-US" sz="20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latency less than 100 </a:t>
            </a:r>
            <a:r>
              <a:rPr lang="en-US" sz="2000" i="1" u="sng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</a:t>
            </a:r>
            <a:endParaRPr lang="en-US" sz="2000" i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EA44D-2BB2-534D-8301-BCEA33586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444" y="796413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16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Limitations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5657"/>
            <a:ext cx="8992630" cy="150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I/O bound computation: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preferred idiom is </a:t>
            </a:r>
            <a:r>
              <a:rPr lang="en-US" sz="2000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outer I/O, inner compute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Worker pool size could be tuned 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I/O could be done elsewhere, like </a:t>
            </a:r>
            <a:r>
              <a:rPr lang="en-US" sz="2000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Microsoft Bosque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444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Icon Credit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9;p26">
            <a:extLst>
              <a:ext uri="{FF2B5EF4-FFF2-40B4-BE49-F238E27FC236}">
                <a16:creationId xmlns:a16="http://schemas.microsoft.com/office/drawing/2014/main" id="{75D4D98E-8D2A-6D4A-BA31-675828A96A21}"/>
              </a:ext>
            </a:extLst>
          </p:cNvPr>
          <p:cNvSpPr txBox="1"/>
          <p:nvPr/>
        </p:nvSpPr>
        <p:spPr>
          <a:xfrm>
            <a:off x="50705" y="624442"/>
            <a:ext cx="4418848" cy="202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Icon credit for </a:t>
            </a:r>
            <a:r>
              <a:rPr lang="en-US" sz="2000" i="1" u="sng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www.flaticon.com</a:t>
            </a:r>
            <a:endParaRPr lang="en-US" sz="2000" i="1" u="sng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18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CC44764C-8D6E-F24A-9D2F-4BEE984A9465}"/>
              </a:ext>
            </a:extLst>
          </p:cNvPr>
          <p:cNvSpPr/>
          <p:nvPr/>
        </p:nvSpPr>
        <p:spPr>
          <a:xfrm>
            <a:off x="881893" y="2373073"/>
            <a:ext cx="1299754" cy="86013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EC88F2-FD55-1B44-AF17-274C5B592E70}"/>
              </a:ext>
            </a:extLst>
          </p:cNvPr>
          <p:cNvSpPr/>
          <p:nvPr/>
        </p:nvSpPr>
        <p:spPr>
          <a:xfrm>
            <a:off x="2884426" y="2377516"/>
            <a:ext cx="3157663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Stream Processing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D5C9B6-3242-6744-BD11-1E824AA7A1F5}"/>
              </a:ext>
            </a:extLst>
          </p:cNvPr>
          <p:cNvSpPr/>
          <p:nvPr/>
        </p:nvSpPr>
        <p:spPr>
          <a:xfrm>
            <a:off x="6720830" y="2377516"/>
            <a:ext cx="2032367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Central Analytics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544A91-6571-FE43-B4DC-ECF775EFE877}"/>
              </a:ext>
            </a:extLst>
          </p:cNvPr>
          <p:cNvSpPr/>
          <p:nvPr/>
        </p:nvSpPr>
        <p:spPr>
          <a:xfrm>
            <a:off x="881753" y="4310737"/>
            <a:ext cx="1299754" cy="62048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D80A62-E97F-FB40-A88C-FB3CFED4AB0E}"/>
              </a:ext>
            </a:extLst>
          </p:cNvPr>
          <p:cNvSpPr/>
          <p:nvPr/>
        </p:nvSpPr>
        <p:spPr>
          <a:xfrm>
            <a:off x="881753" y="3233207"/>
            <a:ext cx="1299754" cy="1097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Our Edge Model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AD98EE-D2C1-1142-96F6-E44C9254B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429" y="3265864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59B5A28-5E77-2044-A147-1AC567F91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429" y="2710614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0E19206-7192-C44C-BAA7-D9FC96A1F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429" y="3821114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B921796-CD27-E440-9AF1-1EEF68747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7572" y="2710614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EDBE4A-90F5-8341-8094-EEDBE31C7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7572" y="3265864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7FC61CE-71DA-554B-8C6F-16DDAF37C0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47572" y="3821114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2ABDDC8-7C75-D841-9371-ACA364CC5F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1429" y="4391836"/>
            <a:ext cx="457200" cy="4572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E579E1A-4CF7-4942-A273-6223702BC7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47572" y="4391836"/>
            <a:ext cx="457200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E2F7D07-62F1-6745-A049-CAABEE093F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22615" y="2876160"/>
            <a:ext cx="1828800" cy="182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861CAB-C35B-9742-B139-C921CE55B493}"/>
              </a:ext>
            </a:extLst>
          </p:cNvPr>
          <p:cNvSpPr txBox="1"/>
          <p:nvPr/>
        </p:nvSpPr>
        <p:spPr>
          <a:xfrm>
            <a:off x="1105618" y="197368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E5ADA5-28D2-9A42-A5DC-5CB1C5A86707}"/>
              </a:ext>
            </a:extLst>
          </p:cNvPr>
          <p:cNvSpPr txBox="1"/>
          <p:nvPr/>
        </p:nvSpPr>
        <p:spPr>
          <a:xfrm>
            <a:off x="3844385" y="197368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Gateways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68B387-1468-FB42-AE20-F23A37D7F204}"/>
              </a:ext>
            </a:extLst>
          </p:cNvPr>
          <p:cNvSpPr txBox="1"/>
          <p:nvPr/>
        </p:nvSpPr>
        <p:spPr>
          <a:xfrm>
            <a:off x="7344918" y="197368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97611-210B-674E-A5C8-85C5B66AB471}"/>
              </a:ext>
            </a:extLst>
          </p:cNvPr>
          <p:cNvSpPr txBox="1"/>
          <p:nvPr/>
        </p:nvSpPr>
        <p:spPr>
          <a:xfrm>
            <a:off x="117388" y="356196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15A329-3481-9E47-8920-158C1C0709AA}"/>
              </a:ext>
            </a:extLst>
          </p:cNvPr>
          <p:cNvSpPr txBox="1"/>
          <p:nvPr/>
        </p:nvSpPr>
        <p:spPr>
          <a:xfrm>
            <a:off x="9624" y="4343172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actuators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62C123-D002-074C-A195-33EE6FB378A3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531630" y="2373073"/>
            <a:ext cx="0" cy="25581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057AD89-B9AF-2F4D-9D88-7D1D8F35E54F}"/>
              </a:ext>
            </a:extLst>
          </p:cNvPr>
          <p:cNvSpPr txBox="1"/>
          <p:nvPr/>
        </p:nvSpPr>
        <p:spPr>
          <a:xfrm>
            <a:off x="957995" y="240035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7BFC8B-D874-DC47-A5F5-56A7A045C542}"/>
              </a:ext>
            </a:extLst>
          </p:cNvPr>
          <p:cNvSpPr txBox="1"/>
          <p:nvPr/>
        </p:nvSpPr>
        <p:spPr>
          <a:xfrm>
            <a:off x="1484696" y="237767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62FC5344-AE5F-F04A-9B30-7A11D3CAE7E7}"/>
              </a:ext>
            </a:extLst>
          </p:cNvPr>
          <p:cNvSpPr/>
          <p:nvPr/>
        </p:nvSpPr>
        <p:spPr>
          <a:xfrm>
            <a:off x="2234833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5B5F15-DDF1-704C-8A43-58D052A0ED39}"/>
              </a:ext>
            </a:extLst>
          </p:cNvPr>
          <p:cNvGrpSpPr/>
          <p:nvPr/>
        </p:nvGrpSpPr>
        <p:grpSpPr>
          <a:xfrm>
            <a:off x="3383968" y="2932766"/>
            <a:ext cx="2124999" cy="1696151"/>
            <a:chOff x="3383968" y="2932766"/>
            <a:chExt cx="2124999" cy="1696151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E25AE2CE-F40F-CE45-A9CF-78AE06EA6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232094" y="2932766"/>
              <a:ext cx="457200" cy="45720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F140DB7A-842F-6648-86A0-DCB4E4B82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232094" y="3561960"/>
              <a:ext cx="457200" cy="45720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12A6A6-3E16-084D-9BF0-966836A1E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4232094" y="4171717"/>
              <a:ext cx="457200" cy="457200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A9D45088-B5E5-4143-8B11-1E91571D1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051767" y="2932766"/>
              <a:ext cx="457200" cy="457200"/>
            </a:xfrm>
            <a:prstGeom prst="rect">
              <a:avLst/>
            </a:prstGeom>
          </p:spPr>
        </p:pic>
        <p:pic>
          <p:nvPicPr>
            <p:cNvPr id="59" name="Graphic 58">
              <a:extLst>
                <a:ext uri="{FF2B5EF4-FFF2-40B4-BE49-F238E27FC236}">
                  <a16:creationId xmlns:a16="http://schemas.microsoft.com/office/drawing/2014/main" id="{6638E052-2E40-BE40-962E-6BE2BC823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051767" y="3561960"/>
              <a:ext cx="457200" cy="457200"/>
            </a:xfrm>
            <a:prstGeom prst="rect">
              <a:avLst/>
            </a:prstGeom>
          </p:spPr>
        </p:pic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738BC56F-4B48-E543-B38C-5E2B139A6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5051767" y="4171717"/>
              <a:ext cx="457200" cy="457200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0F669CC1-39BC-594A-B760-487DEA012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383968" y="2932766"/>
              <a:ext cx="457200" cy="457200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178C6F3D-F129-1445-9B3C-D5CECCA04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383968" y="3561960"/>
              <a:ext cx="457200" cy="457200"/>
            </a:xfrm>
            <a:prstGeom prst="rect">
              <a:avLst/>
            </a:prstGeom>
          </p:spPr>
        </p:pic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F3F432B0-0001-4647-B3B4-A6F01B720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383968" y="4171717"/>
              <a:ext cx="457200" cy="457200"/>
            </a:xfrm>
            <a:prstGeom prst="rect">
              <a:avLst/>
            </a:prstGeom>
          </p:spPr>
        </p:pic>
      </p:grp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B178CFB0-04D6-194F-8D53-DD4840F12C28}"/>
              </a:ext>
            </a:extLst>
          </p:cNvPr>
          <p:cNvSpPr/>
          <p:nvPr/>
        </p:nvSpPr>
        <p:spPr>
          <a:xfrm>
            <a:off x="6081276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Google Shape;109;p26">
            <a:extLst>
              <a:ext uri="{FF2B5EF4-FFF2-40B4-BE49-F238E27FC236}">
                <a16:creationId xmlns:a16="http://schemas.microsoft.com/office/drawing/2014/main" id="{DF1C9F4E-5C7E-B943-A4F2-67F03D365D6E}"/>
              </a:ext>
            </a:extLst>
          </p:cNvPr>
          <p:cNvSpPr txBox="1"/>
          <p:nvPr/>
        </p:nvSpPr>
        <p:spPr>
          <a:xfrm>
            <a:off x="237343" y="627273"/>
            <a:ext cx="3994751" cy="134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Hardware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Limited resources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Well connected</a:t>
            </a:r>
          </a:p>
        </p:txBody>
      </p:sp>
      <p:sp>
        <p:nvSpPr>
          <p:cNvPr id="48" name="Google Shape;109;p26">
            <a:extLst>
              <a:ext uri="{FF2B5EF4-FFF2-40B4-BE49-F238E27FC236}">
                <a16:creationId xmlns:a16="http://schemas.microsoft.com/office/drawing/2014/main" id="{BEE13DEC-CDD7-F041-A716-3E886E52DF68}"/>
              </a:ext>
            </a:extLst>
          </p:cNvPr>
          <p:cNvSpPr txBox="1"/>
          <p:nvPr/>
        </p:nvSpPr>
        <p:spPr>
          <a:xfrm>
            <a:off x="4317232" y="627273"/>
            <a:ext cx="4435965" cy="133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Reasonable complex operations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For example, </a:t>
            </a:r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FarmBeats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[NSDI’17]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A91A92B-2DF3-4E49-9CBE-325C1F956182}"/>
              </a:ext>
            </a:extLst>
          </p:cNvPr>
          <p:cNvGrpSpPr/>
          <p:nvPr/>
        </p:nvGrpSpPr>
        <p:grpSpPr>
          <a:xfrm>
            <a:off x="3383968" y="2912236"/>
            <a:ext cx="2124999" cy="1720598"/>
            <a:chOff x="739940" y="881331"/>
            <a:chExt cx="2124999" cy="1720598"/>
          </a:xfrm>
        </p:grpSpPr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171669B7-F13A-5B44-9353-5D87E63A2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9940" y="2144729"/>
              <a:ext cx="457200" cy="457200"/>
            </a:xfrm>
            <a:prstGeom prst="rect">
              <a:avLst/>
            </a:prstGeom>
          </p:spPr>
        </p:pic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8BED40C5-82A0-4040-BA95-74BF61B0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83191" y="2144729"/>
              <a:ext cx="457200" cy="457200"/>
            </a:xfrm>
            <a:prstGeom prst="rect">
              <a:avLst/>
            </a:prstGeom>
          </p:spPr>
        </p:pic>
        <p:pic>
          <p:nvPicPr>
            <p:cNvPr id="133" name="Graphic 132">
              <a:extLst>
                <a:ext uri="{FF2B5EF4-FFF2-40B4-BE49-F238E27FC236}">
                  <a16:creationId xmlns:a16="http://schemas.microsoft.com/office/drawing/2014/main" id="{73454BDC-3ACF-FA4E-8744-EA95DF621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407739" y="2144729"/>
              <a:ext cx="457200" cy="457200"/>
            </a:xfrm>
            <a:prstGeom prst="rect">
              <a:avLst/>
            </a:prstGeom>
          </p:spPr>
        </p:pic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AA77C034-ACD5-1744-BE91-9C729B3F3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9940" y="1513030"/>
              <a:ext cx="457200" cy="457200"/>
            </a:xfrm>
            <a:prstGeom prst="rect">
              <a:avLst/>
            </a:prstGeom>
          </p:spPr>
        </p:pic>
        <p:pic>
          <p:nvPicPr>
            <p:cNvPr id="135" name="Graphic 134">
              <a:extLst>
                <a:ext uri="{FF2B5EF4-FFF2-40B4-BE49-F238E27FC236}">
                  <a16:creationId xmlns:a16="http://schemas.microsoft.com/office/drawing/2014/main" id="{B6B90DE9-A2DD-AF4B-8FDD-EA6E2140C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83191" y="1513030"/>
              <a:ext cx="457200" cy="457200"/>
            </a:xfrm>
            <a:prstGeom prst="rect">
              <a:avLst/>
            </a:prstGeom>
          </p:spPr>
        </p:pic>
        <p:pic>
          <p:nvPicPr>
            <p:cNvPr id="136" name="Graphic 135">
              <a:extLst>
                <a:ext uri="{FF2B5EF4-FFF2-40B4-BE49-F238E27FC236}">
                  <a16:creationId xmlns:a16="http://schemas.microsoft.com/office/drawing/2014/main" id="{A4341AA5-13BB-0846-B178-C6F9BC0E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407739" y="1513030"/>
              <a:ext cx="457200" cy="457200"/>
            </a:xfrm>
            <a:prstGeom prst="rect">
              <a:avLst/>
            </a:prstGeom>
          </p:spPr>
        </p:pic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E6FCB2AF-8A7B-164A-92A3-2A111DB21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39940" y="881331"/>
              <a:ext cx="457200" cy="457200"/>
            </a:xfrm>
            <a:prstGeom prst="rect">
              <a:avLst/>
            </a:prstGeom>
          </p:spPr>
        </p:pic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E0A2E5F3-BD0B-474D-8887-E8B102D6E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83191" y="881331"/>
              <a:ext cx="457200" cy="457200"/>
            </a:xfrm>
            <a:prstGeom prst="rect">
              <a:avLst/>
            </a:prstGeom>
          </p:spPr>
        </p:pic>
        <p:pic>
          <p:nvPicPr>
            <p:cNvPr id="139" name="Graphic 138">
              <a:extLst>
                <a:ext uri="{FF2B5EF4-FFF2-40B4-BE49-F238E27FC236}">
                  <a16:creationId xmlns:a16="http://schemas.microsoft.com/office/drawing/2014/main" id="{9BC3DFE5-E2B0-F845-84F6-A11DC80B6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407739" y="881331"/>
              <a:ext cx="457200" cy="457200"/>
            </a:xfrm>
            <a:prstGeom prst="rect">
              <a:avLst/>
            </a:prstGeom>
          </p:spPr>
        </p:pic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192477-DE1F-D94A-987B-9A443DEA4246}"/>
              </a:ext>
            </a:extLst>
          </p:cNvPr>
          <p:cNvGrpSpPr/>
          <p:nvPr/>
        </p:nvGrpSpPr>
        <p:grpSpPr>
          <a:xfrm>
            <a:off x="3383968" y="2912236"/>
            <a:ext cx="2124999" cy="1720598"/>
            <a:chOff x="6139254" y="833645"/>
            <a:chExt cx="2124999" cy="1720598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A5018595-A2B2-6542-8141-81DC85F76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139254" y="2097043"/>
              <a:ext cx="457200" cy="457200"/>
            </a:xfrm>
            <a:prstGeom prst="rect">
              <a:avLst/>
            </a:prstGeom>
          </p:spPr>
        </p:pic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12601D37-8F5B-A843-BB7E-462848CF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982505" y="2097043"/>
              <a:ext cx="457200" cy="457200"/>
            </a:xfrm>
            <a:prstGeom prst="rect">
              <a:avLst/>
            </a:prstGeom>
          </p:spPr>
        </p:pic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21DED50B-0E67-1245-A229-FB17D4AE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807053" y="2097043"/>
              <a:ext cx="457200" cy="457200"/>
            </a:xfrm>
            <a:prstGeom prst="rect">
              <a:avLst/>
            </a:prstGeom>
          </p:spPr>
        </p:pic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3E017887-C672-FD4C-9A5F-5DBA71E8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139254" y="1465344"/>
              <a:ext cx="457200" cy="457200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B7F1EC28-5550-424C-BD21-9BE7E36E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982505" y="1465344"/>
              <a:ext cx="457200" cy="457200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854D3D87-30C2-7D47-ABFD-4CAFAFE0F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807053" y="1465344"/>
              <a:ext cx="457200" cy="457200"/>
            </a:xfrm>
            <a:prstGeom prst="rect">
              <a:avLst/>
            </a:prstGeom>
          </p:spPr>
        </p:pic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26C146F9-E34A-0645-B21B-FF6EEF70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139254" y="833645"/>
              <a:ext cx="457200" cy="457200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A041D4E1-8869-1742-A74F-2194BD0E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6982505" y="833645"/>
              <a:ext cx="457200" cy="457200"/>
            </a:xfrm>
            <a:prstGeom prst="rect">
              <a:avLst/>
            </a:prstGeom>
          </p:spPr>
        </p:pic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3F083202-8824-624E-9194-E222DB61D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7807053" y="833645"/>
              <a:ext cx="457200" cy="457200"/>
            </a:xfrm>
            <a:prstGeom prst="rect">
              <a:avLst/>
            </a:prstGeom>
          </p:spPr>
        </p:pic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9DABB4A2-F66C-3E41-BA8B-D58A345170C6}"/>
                </a:ext>
              </a:extLst>
            </p:cNvPr>
            <p:cNvCxnSpPr>
              <a:stCxn id="147" idx="3"/>
              <a:endCxn id="148" idx="1"/>
            </p:cNvCxnSpPr>
            <p:nvPr/>
          </p:nvCxnSpPr>
          <p:spPr>
            <a:xfrm>
              <a:off x="6596454" y="1062245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8A4C471-DFD1-1C49-8ED4-325754D73F7A}"/>
                </a:ext>
              </a:extLst>
            </p:cNvPr>
            <p:cNvCxnSpPr>
              <a:cxnSpLocks/>
              <a:stCxn id="144" idx="3"/>
              <a:endCxn id="148" idx="1"/>
            </p:cNvCxnSpPr>
            <p:nvPr/>
          </p:nvCxnSpPr>
          <p:spPr>
            <a:xfrm flipV="1">
              <a:off x="6596454" y="1062245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BD3DDB0C-1FC4-D549-B8BD-0968FC223223}"/>
                </a:ext>
              </a:extLst>
            </p:cNvPr>
            <p:cNvCxnSpPr>
              <a:cxnSpLocks/>
              <a:stCxn id="141" idx="3"/>
              <a:endCxn id="148" idx="1"/>
            </p:cNvCxnSpPr>
            <p:nvPr/>
          </p:nvCxnSpPr>
          <p:spPr>
            <a:xfrm flipV="1">
              <a:off x="6596454" y="1062245"/>
              <a:ext cx="386051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AB68CB4C-D475-8544-A670-4766EAFFC2C4}"/>
                </a:ext>
              </a:extLst>
            </p:cNvPr>
            <p:cNvCxnSpPr>
              <a:cxnSpLocks/>
              <a:stCxn id="144" idx="3"/>
              <a:endCxn id="145" idx="1"/>
            </p:cNvCxnSpPr>
            <p:nvPr/>
          </p:nvCxnSpPr>
          <p:spPr>
            <a:xfrm>
              <a:off x="6596454" y="1693944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0A19BF49-3F24-2249-9CE8-D00FE5AC2AF0}"/>
                </a:ext>
              </a:extLst>
            </p:cNvPr>
            <p:cNvCxnSpPr>
              <a:cxnSpLocks/>
              <a:stCxn id="147" idx="3"/>
              <a:endCxn id="145" idx="1"/>
            </p:cNvCxnSpPr>
            <p:nvPr/>
          </p:nvCxnSpPr>
          <p:spPr>
            <a:xfrm>
              <a:off x="6596454" y="1062245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5DBA21FE-1619-4241-89C8-FA9850F8399D}"/>
                </a:ext>
              </a:extLst>
            </p:cNvPr>
            <p:cNvCxnSpPr>
              <a:cxnSpLocks/>
              <a:stCxn id="147" idx="3"/>
              <a:endCxn id="142" idx="1"/>
            </p:cNvCxnSpPr>
            <p:nvPr/>
          </p:nvCxnSpPr>
          <p:spPr>
            <a:xfrm>
              <a:off x="6596454" y="1062245"/>
              <a:ext cx="386051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D78677A-36A2-DB43-A155-2134BF36746F}"/>
                </a:ext>
              </a:extLst>
            </p:cNvPr>
            <p:cNvCxnSpPr>
              <a:cxnSpLocks/>
              <a:stCxn id="141" idx="3"/>
              <a:endCxn id="142" idx="1"/>
            </p:cNvCxnSpPr>
            <p:nvPr/>
          </p:nvCxnSpPr>
          <p:spPr>
            <a:xfrm>
              <a:off x="6596454" y="2325643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8D48752C-DECF-8146-AAC3-32ECF2256296}"/>
                </a:ext>
              </a:extLst>
            </p:cNvPr>
            <p:cNvCxnSpPr>
              <a:cxnSpLocks/>
              <a:stCxn id="141" idx="3"/>
              <a:endCxn id="145" idx="1"/>
            </p:cNvCxnSpPr>
            <p:nvPr/>
          </p:nvCxnSpPr>
          <p:spPr>
            <a:xfrm flipV="1">
              <a:off x="6596454" y="1693944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8E34876-24C6-0C49-9647-768C55FB879E}"/>
                </a:ext>
              </a:extLst>
            </p:cNvPr>
            <p:cNvCxnSpPr>
              <a:cxnSpLocks/>
              <a:stCxn id="144" idx="3"/>
              <a:endCxn id="142" idx="1"/>
            </p:cNvCxnSpPr>
            <p:nvPr/>
          </p:nvCxnSpPr>
          <p:spPr>
            <a:xfrm>
              <a:off x="6596454" y="1693944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438DACE-5569-6347-B58F-F725CCF42FED}"/>
                </a:ext>
              </a:extLst>
            </p:cNvPr>
            <p:cNvCxnSpPr>
              <a:cxnSpLocks/>
              <a:stCxn id="148" idx="3"/>
              <a:endCxn id="149" idx="1"/>
            </p:cNvCxnSpPr>
            <p:nvPr/>
          </p:nvCxnSpPr>
          <p:spPr>
            <a:xfrm>
              <a:off x="7439705" y="1062245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DB6849C-5B30-5643-814F-B9201A32F590}"/>
                </a:ext>
              </a:extLst>
            </p:cNvPr>
            <p:cNvCxnSpPr>
              <a:cxnSpLocks/>
              <a:stCxn id="145" idx="3"/>
              <a:endCxn id="146" idx="1"/>
            </p:cNvCxnSpPr>
            <p:nvPr/>
          </p:nvCxnSpPr>
          <p:spPr>
            <a:xfrm>
              <a:off x="7439705" y="1693944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9E0DC2BF-5602-0B47-9A82-7A61AC44BD70}"/>
                </a:ext>
              </a:extLst>
            </p:cNvPr>
            <p:cNvCxnSpPr>
              <a:cxnSpLocks/>
              <a:stCxn id="142" idx="3"/>
              <a:endCxn id="143" idx="1"/>
            </p:cNvCxnSpPr>
            <p:nvPr/>
          </p:nvCxnSpPr>
          <p:spPr>
            <a:xfrm>
              <a:off x="7439705" y="2325643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54DAFB7-D6EA-C94B-918F-863F55FA0639}"/>
                </a:ext>
              </a:extLst>
            </p:cNvPr>
            <p:cNvCxnSpPr>
              <a:cxnSpLocks/>
              <a:stCxn id="142" idx="3"/>
              <a:endCxn id="146" idx="1"/>
            </p:cNvCxnSpPr>
            <p:nvPr/>
          </p:nvCxnSpPr>
          <p:spPr>
            <a:xfrm flipV="1">
              <a:off x="7439705" y="1693944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E39EA84-FA15-AF4C-9CF6-C085AD66ACEB}"/>
                </a:ext>
              </a:extLst>
            </p:cNvPr>
            <p:cNvCxnSpPr>
              <a:cxnSpLocks/>
              <a:stCxn id="149" idx="1"/>
              <a:endCxn id="142" idx="3"/>
            </p:cNvCxnSpPr>
            <p:nvPr/>
          </p:nvCxnSpPr>
          <p:spPr>
            <a:xfrm flipH="1">
              <a:off x="7439705" y="1062245"/>
              <a:ext cx="367348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A39ECDD-9F2B-EA45-8AAB-B83B16A8FAB9}"/>
                </a:ext>
              </a:extLst>
            </p:cNvPr>
            <p:cNvCxnSpPr>
              <a:cxnSpLocks/>
              <a:stCxn id="145" idx="3"/>
              <a:endCxn id="143" idx="1"/>
            </p:cNvCxnSpPr>
            <p:nvPr/>
          </p:nvCxnSpPr>
          <p:spPr>
            <a:xfrm>
              <a:off x="7439705" y="1693944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CAC57F5-AB7A-8D46-9CBC-399DFF2E744B}"/>
                </a:ext>
              </a:extLst>
            </p:cNvPr>
            <p:cNvCxnSpPr>
              <a:cxnSpLocks/>
              <a:stCxn id="145" idx="3"/>
              <a:endCxn id="149" idx="1"/>
            </p:cNvCxnSpPr>
            <p:nvPr/>
          </p:nvCxnSpPr>
          <p:spPr>
            <a:xfrm flipV="1">
              <a:off x="7439705" y="1062245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F44B5AF-62F4-CB4A-9F03-E677BDBBF108}"/>
                </a:ext>
              </a:extLst>
            </p:cNvPr>
            <p:cNvCxnSpPr>
              <a:cxnSpLocks/>
              <a:stCxn id="148" idx="3"/>
              <a:endCxn id="146" idx="1"/>
            </p:cNvCxnSpPr>
            <p:nvPr/>
          </p:nvCxnSpPr>
          <p:spPr>
            <a:xfrm>
              <a:off x="7439705" y="1062245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A3682A09-8D81-114B-BC0D-0C9BED3914C2}"/>
                </a:ext>
              </a:extLst>
            </p:cNvPr>
            <p:cNvCxnSpPr>
              <a:cxnSpLocks/>
              <a:stCxn id="148" idx="3"/>
              <a:endCxn id="143" idx="1"/>
            </p:cNvCxnSpPr>
            <p:nvPr/>
          </p:nvCxnSpPr>
          <p:spPr>
            <a:xfrm>
              <a:off x="7439705" y="1062245"/>
              <a:ext cx="367348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872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59EC88F2-FD55-1B44-AF17-274C5B592E70}"/>
              </a:ext>
            </a:extLst>
          </p:cNvPr>
          <p:cNvSpPr/>
          <p:nvPr/>
        </p:nvSpPr>
        <p:spPr>
          <a:xfrm>
            <a:off x="2884426" y="2377516"/>
            <a:ext cx="3157663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Stream Processing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192477-DE1F-D94A-987B-9A443DEA4246}"/>
              </a:ext>
            </a:extLst>
          </p:cNvPr>
          <p:cNvGrpSpPr/>
          <p:nvPr/>
        </p:nvGrpSpPr>
        <p:grpSpPr>
          <a:xfrm>
            <a:off x="3383968" y="2912236"/>
            <a:ext cx="2124999" cy="1720598"/>
            <a:chOff x="6139254" y="833645"/>
            <a:chExt cx="2124999" cy="1720598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A5018595-A2B2-6542-8141-81DC85F76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254" y="2097043"/>
              <a:ext cx="457200" cy="457200"/>
            </a:xfrm>
            <a:prstGeom prst="rect">
              <a:avLst/>
            </a:prstGeom>
          </p:spPr>
        </p:pic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12601D37-8F5B-A843-BB7E-462848CF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2505" y="2097043"/>
              <a:ext cx="457200" cy="457200"/>
            </a:xfrm>
            <a:prstGeom prst="rect">
              <a:avLst/>
            </a:prstGeom>
          </p:spPr>
        </p:pic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21DED50B-0E67-1245-A229-FB17D4AE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7053" y="2097043"/>
              <a:ext cx="457200" cy="457200"/>
            </a:xfrm>
            <a:prstGeom prst="rect">
              <a:avLst/>
            </a:prstGeom>
          </p:spPr>
        </p:pic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3E017887-C672-FD4C-9A5F-5DBA71E8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254" y="1465344"/>
              <a:ext cx="457200" cy="457200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B7F1EC28-5550-424C-BD21-9BE7E36E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2505" y="1465344"/>
              <a:ext cx="457200" cy="457200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854D3D87-30C2-7D47-ABFD-4CAFAFE0F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7053" y="1465344"/>
              <a:ext cx="457200" cy="457200"/>
            </a:xfrm>
            <a:prstGeom prst="rect">
              <a:avLst/>
            </a:prstGeom>
          </p:spPr>
        </p:pic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26C146F9-E34A-0645-B21B-FF6EEF70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254" y="833645"/>
              <a:ext cx="457200" cy="457200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A041D4E1-8869-1742-A74F-2194BD0E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2505" y="833645"/>
              <a:ext cx="457200" cy="457200"/>
            </a:xfrm>
            <a:prstGeom prst="rect">
              <a:avLst/>
            </a:prstGeom>
          </p:spPr>
        </p:pic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3F083202-8824-624E-9194-E222DB61D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7053" y="833645"/>
              <a:ext cx="457200" cy="457200"/>
            </a:xfrm>
            <a:prstGeom prst="rect">
              <a:avLst/>
            </a:prstGeom>
          </p:spPr>
        </p:pic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9DABB4A2-F66C-3E41-BA8B-D58A345170C6}"/>
                </a:ext>
              </a:extLst>
            </p:cNvPr>
            <p:cNvCxnSpPr>
              <a:cxnSpLocks/>
              <a:stCxn id="147" idx="3"/>
              <a:endCxn id="148" idx="1"/>
            </p:cNvCxnSpPr>
            <p:nvPr/>
          </p:nvCxnSpPr>
          <p:spPr>
            <a:xfrm>
              <a:off x="6596454" y="1062245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8A4C471-DFD1-1C49-8ED4-325754D73F7A}"/>
                </a:ext>
              </a:extLst>
            </p:cNvPr>
            <p:cNvCxnSpPr>
              <a:cxnSpLocks/>
              <a:stCxn id="144" idx="3"/>
              <a:endCxn id="148" idx="1"/>
            </p:cNvCxnSpPr>
            <p:nvPr/>
          </p:nvCxnSpPr>
          <p:spPr>
            <a:xfrm flipV="1">
              <a:off x="6596454" y="1062245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BD3DDB0C-1FC4-D549-B8BD-0968FC223223}"/>
                </a:ext>
              </a:extLst>
            </p:cNvPr>
            <p:cNvCxnSpPr>
              <a:cxnSpLocks/>
              <a:stCxn id="141" idx="3"/>
              <a:endCxn id="148" idx="1"/>
            </p:cNvCxnSpPr>
            <p:nvPr/>
          </p:nvCxnSpPr>
          <p:spPr>
            <a:xfrm flipV="1">
              <a:off x="6596454" y="1062245"/>
              <a:ext cx="386051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AB68CB4C-D475-8544-A670-4766EAFFC2C4}"/>
                </a:ext>
              </a:extLst>
            </p:cNvPr>
            <p:cNvCxnSpPr>
              <a:cxnSpLocks/>
              <a:stCxn id="144" idx="3"/>
              <a:endCxn id="145" idx="1"/>
            </p:cNvCxnSpPr>
            <p:nvPr/>
          </p:nvCxnSpPr>
          <p:spPr>
            <a:xfrm>
              <a:off x="6596454" y="1693944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0A19BF49-3F24-2249-9CE8-D00FE5AC2AF0}"/>
                </a:ext>
              </a:extLst>
            </p:cNvPr>
            <p:cNvCxnSpPr>
              <a:cxnSpLocks/>
              <a:stCxn id="147" idx="3"/>
              <a:endCxn id="145" idx="1"/>
            </p:cNvCxnSpPr>
            <p:nvPr/>
          </p:nvCxnSpPr>
          <p:spPr>
            <a:xfrm>
              <a:off x="6596454" y="1062245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5DBA21FE-1619-4241-89C8-FA9850F8399D}"/>
                </a:ext>
              </a:extLst>
            </p:cNvPr>
            <p:cNvCxnSpPr>
              <a:cxnSpLocks/>
              <a:stCxn id="147" idx="3"/>
              <a:endCxn id="142" idx="1"/>
            </p:cNvCxnSpPr>
            <p:nvPr/>
          </p:nvCxnSpPr>
          <p:spPr>
            <a:xfrm>
              <a:off x="6596454" y="1062245"/>
              <a:ext cx="386051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D78677A-36A2-DB43-A155-2134BF36746F}"/>
                </a:ext>
              </a:extLst>
            </p:cNvPr>
            <p:cNvCxnSpPr>
              <a:cxnSpLocks/>
              <a:stCxn id="141" idx="3"/>
              <a:endCxn id="142" idx="1"/>
            </p:cNvCxnSpPr>
            <p:nvPr/>
          </p:nvCxnSpPr>
          <p:spPr>
            <a:xfrm>
              <a:off x="6596454" y="2325643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8D48752C-DECF-8146-AAC3-32ECF2256296}"/>
                </a:ext>
              </a:extLst>
            </p:cNvPr>
            <p:cNvCxnSpPr>
              <a:cxnSpLocks/>
              <a:stCxn id="141" idx="3"/>
              <a:endCxn id="145" idx="1"/>
            </p:cNvCxnSpPr>
            <p:nvPr/>
          </p:nvCxnSpPr>
          <p:spPr>
            <a:xfrm flipV="1">
              <a:off x="6596454" y="1693944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8E34876-24C6-0C49-9647-768C55FB879E}"/>
                </a:ext>
              </a:extLst>
            </p:cNvPr>
            <p:cNvCxnSpPr>
              <a:cxnSpLocks/>
              <a:stCxn id="144" idx="3"/>
              <a:endCxn id="142" idx="1"/>
            </p:cNvCxnSpPr>
            <p:nvPr/>
          </p:nvCxnSpPr>
          <p:spPr>
            <a:xfrm>
              <a:off x="6596454" y="1693944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438DACE-5569-6347-B58F-F725CCF42FED}"/>
                </a:ext>
              </a:extLst>
            </p:cNvPr>
            <p:cNvCxnSpPr>
              <a:cxnSpLocks/>
              <a:stCxn id="148" idx="3"/>
              <a:endCxn id="149" idx="1"/>
            </p:cNvCxnSpPr>
            <p:nvPr/>
          </p:nvCxnSpPr>
          <p:spPr>
            <a:xfrm>
              <a:off x="7439705" y="1062245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DB6849C-5B30-5643-814F-B9201A32F590}"/>
                </a:ext>
              </a:extLst>
            </p:cNvPr>
            <p:cNvCxnSpPr>
              <a:cxnSpLocks/>
              <a:stCxn id="145" idx="3"/>
              <a:endCxn id="146" idx="1"/>
            </p:cNvCxnSpPr>
            <p:nvPr/>
          </p:nvCxnSpPr>
          <p:spPr>
            <a:xfrm>
              <a:off x="7439705" y="1693944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9E0DC2BF-5602-0B47-9A82-7A61AC44BD70}"/>
                </a:ext>
              </a:extLst>
            </p:cNvPr>
            <p:cNvCxnSpPr>
              <a:cxnSpLocks/>
              <a:stCxn id="142" idx="3"/>
              <a:endCxn id="143" idx="1"/>
            </p:cNvCxnSpPr>
            <p:nvPr/>
          </p:nvCxnSpPr>
          <p:spPr>
            <a:xfrm>
              <a:off x="7439705" y="2325643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54DAFB7-D6EA-C94B-918F-863F55FA0639}"/>
                </a:ext>
              </a:extLst>
            </p:cNvPr>
            <p:cNvCxnSpPr>
              <a:cxnSpLocks/>
              <a:stCxn id="142" idx="3"/>
              <a:endCxn id="146" idx="1"/>
            </p:cNvCxnSpPr>
            <p:nvPr/>
          </p:nvCxnSpPr>
          <p:spPr>
            <a:xfrm flipV="1">
              <a:off x="7439705" y="1693944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E39EA84-FA15-AF4C-9CF6-C085AD66ACEB}"/>
                </a:ext>
              </a:extLst>
            </p:cNvPr>
            <p:cNvCxnSpPr>
              <a:cxnSpLocks/>
              <a:stCxn id="149" idx="1"/>
              <a:endCxn id="142" idx="3"/>
            </p:cNvCxnSpPr>
            <p:nvPr/>
          </p:nvCxnSpPr>
          <p:spPr>
            <a:xfrm flipH="1">
              <a:off x="7439705" y="1062245"/>
              <a:ext cx="367348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A39ECDD-9F2B-EA45-8AAB-B83B16A8FAB9}"/>
                </a:ext>
              </a:extLst>
            </p:cNvPr>
            <p:cNvCxnSpPr>
              <a:cxnSpLocks/>
              <a:stCxn id="145" idx="3"/>
              <a:endCxn id="143" idx="1"/>
            </p:cNvCxnSpPr>
            <p:nvPr/>
          </p:nvCxnSpPr>
          <p:spPr>
            <a:xfrm>
              <a:off x="7439705" y="1693944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CAC57F5-AB7A-8D46-9CBC-399DFF2E744B}"/>
                </a:ext>
              </a:extLst>
            </p:cNvPr>
            <p:cNvCxnSpPr>
              <a:cxnSpLocks/>
              <a:stCxn id="145" idx="3"/>
              <a:endCxn id="149" idx="1"/>
            </p:cNvCxnSpPr>
            <p:nvPr/>
          </p:nvCxnSpPr>
          <p:spPr>
            <a:xfrm flipV="1">
              <a:off x="7439705" y="1062245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F44B5AF-62F4-CB4A-9F03-E677BDBBF108}"/>
                </a:ext>
              </a:extLst>
            </p:cNvPr>
            <p:cNvCxnSpPr>
              <a:cxnSpLocks/>
              <a:stCxn id="148" idx="3"/>
              <a:endCxn id="146" idx="1"/>
            </p:cNvCxnSpPr>
            <p:nvPr/>
          </p:nvCxnSpPr>
          <p:spPr>
            <a:xfrm>
              <a:off x="7439705" y="1062245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A3682A09-8D81-114B-BC0D-0C9BED3914C2}"/>
                </a:ext>
              </a:extLst>
            </p:cNvPr>
            <p:cNvCxnSpPr>
              <a:cxnSpLocks/>
              <a:stCxn id="148" idx="3"/>
              <a:endCxn id="143" idx="1"/>
            </p:cNvCxnSpPr>
            <p:nvPr/>
          </p:nvCxnSpPr>
          <p:spPr>
            <a:xfrm>
              <a:off x="7439705" y="1062245"/>
              <a:ext cx="367348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C44764C-8D6E-F24A-9D2F-4BEE984A9465}"/>
              </a:ext>
            </a:extLst>
          </p:cNvPr>
          <p:cNvSpPr/>
          <p:nvPr/>
        </p:nvSpPr>
        <p:spPr>
          <a:xfrm>
            <a:off x="881893" y="2373073"/>
            <a:ext cx="1299754" cy="86013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D5C9B6-3242-6744-BD11-1E824AA7A1F5}"/>
              </a:ext>
            </a:extLst>
          </p:cNvPr>
          <p:cNvSpPr/>
          <p:nvPr/>
        </p:nvSpPr>
        <p:spPr>
          <a:xfrm>
            <a:off x="6720830" y="2377516"/>
            <a:ext cx="2032367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Central Analytics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544A91-6571-FE43-B4DC-ECF775EFE877}"/>
              </a:ext>
            </a:extLst>
          </p:cNvPr>
          <p:cNvSpPr/>
          <p:nvPr/>
        </p:nvSpPr>
        <p:spPr>
          <a:xfrm>
            <a:off x="881753" y="4310737"/>
            <a:ext cx="1299754" cy="62048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D80A62-E97F-FB40-A88C-FB3CFED4AB0E}"/>
              </a:ext>
            </a:extLst>
          </p:cNvPr>
          <p:cNvSpPr/>
          <p:nvPr/>
        </p:nvSpPr>
        <p:spPr>
          <a:xfrm>
            <a:off x="881753" y="3233207"/>
            <a:ext cx="1299754" cy="1097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Edge</a:t>
            </a:r>
            <a:r>
              <a:rPr lang="zh-CN" altLang="en-US" dirty="0"/>
              <a:t> </a:t>
            </a:r>
            <a:r>
              <a:rPr lang="en-US" altLang="zh-CN" dirty="0"/>
              <a:t>Stream</a:t>
            </a:r>
            <a:r>
              <a:rPr lang="zh-CN" altLang="en-US" dirty="0"/>
              <a:t> </a:t>
            </a:r>
            <a:r>
              <a:rPr lang="en-US" altLang="zh-CN" dirty="0"/>
              <a:t>Processing</a:t>
            </a:r>
            <a:r>
              <a:rPr lang="zh-CN" altLang="en-US" dirty="0"/>
              <a:t> </a:t>
            </a:r>
            <a:r>
              <a:rPr lang="en-US" altLang="zh-CN" dirty="0"/>
              <a:t>Requirements</a:t>
            </a:r>
            <a:r>
              <a:rPr lang="zh-CN" altLang="en-US" dirty="0"/>
              <a:t> 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AD98EE-D2C1-1142-96F6-E44C9254B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429" y="3265864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59B5A28-5E77-2044-A147-1AC567F91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429" y="2710614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0E19206-7192-C44C-BAA7-D9FC96A1F0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429" y="3821114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B921796-CD27-E440-9AF1-1EEF68747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7572" y="2710614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EDBE4A-90F5-8341-8094-EEDBE31C7F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47572" y="3265864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7FC61CE-71DA-554B-8C6F-16DDAF37C0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47572" y="3821114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2ABDDC8-7C75-D841-9371-ACA364CC5F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1429" y="4391836"/>
            <a:ext cx="457200" cy="4572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E579E1A-4CF7-4942-A273-6223702BC7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47572" y="4391836"/>
            <a:ext cx="457200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E2F7D07-62F1-6745-A049-CAABEE093F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22615" y="2876160"/>
            <a:ext cx="1828800" cy="182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861CAB-C35B-9742-B139-C921CE55B493}"/>
              </a:ext>
            </a:extLst>
          </p:cNvPr>
          <p:cNvSpPr txBox="1"/>
          <p:nvPr/>
        </p:nvSpPr>
        <p:spPr>
          <a:xfrm>
            <a:off x="1105618" y="197368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E5ADA5-28D2-9A42-A5DC-5CB1C5A86707}"/>
              </a:ext>
            </a:extLst>
          </p:cNvPr>
          <p:cNvSpPr txBox="1"/>
          <p:nvPr/>
        </p:nvSpPr>
        <p:spPr>
          <a:xfrm>
            <a:off x="3844385" y="197368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Gateways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68B387-1468-FB42-AE20-F23A37D7F204}"/>
              </a:ext>
            </a:extLst>
          </p:cNvPr>
          <p:cNvSpPr txBox="1"/>
          <p:nvPr/>
        </p:nvSpPr>
        <p:spPr>
          <a:xfrm>
            <a:off x="7344918" y="197368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97611-210B-674E-A5C8-85C5B66AB471}"/>
              </a:ext>
            </a:extLst>
          </p:cNvPr>
          <p:cNvSpPr txBox="1"/>
          <p:nvPr/>
        </p:nvSpPr>
        <p:spPr>
          <a:xfrm>
            <a:off x="117388" y="356196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15A329-3481-9E47-8920-158C1C0709AA}"/>
              </a:ext>
            </a:extLst>
          </p:cNvPr>
          <p:cNvSpPr txBox="1"/>
          <p:nvPr/>
        </p:nvSpPr>
        <p:spPr>
          <a:xfrm>
            <a:off x="9624" y="4343172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actuators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62C123-D002-074C-A195-33EE6FB378A3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531630" y="2373073"/>
            <a:ext cx="0" cy="25581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057AD89-B9AF-2F4D-9D88-7D1D8F35E54F}"/>
              </a:ext>
            </a:extLst>
          </p:cNvPr>
          <p:cNvSpPr txBox="1"/>
          <p:nvPr/>
        </p:nvSpPr>
        <p:spPr>
          <a:xfrm>
            <a:off x="957995" y="240035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7BFC8B-D874-DC47-A5F5-56A7A045C542}"/>
              </a:ext>
            </a:extLst>
          </p:cNvPr>
          <p:cNvSpPr txBox="1"/>
          <p:nvPr/>
        </p:nvSpPr>
        <p:spPr>
          <a:xfrm>
            <a:off x="1484696" y="237767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62FC5344-AE5F-F04A-9B30-7A11D3CAE7E7}"/>
              </a:ext>
            </a:extLst>
          </p:cNvPr>
          <p:cNvSpPr/>
          <p:nvPr/>
        </p:nvSpPr>
        <p:spPr>
          <a:xfrm>
            <a:off x="2234833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B178CFB0-04D6-194F-8D53-DD4840F12C28}"/>
              </a:ext>
            </a:extLst>
          </p:cNvPr>
          <p:cNvSpPr/>
          <p:nvPr/>
        </p:nvSpPr>
        <p:spPr>
          <a:xfrm>
            <a:off x="6081276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Google Shape;109;p26">
            <a:extLst>
              <a:ext uri="{FF2B5EF4-FFF2-40B4-BE49-F238E27FC236}">
                <a16:creationId xmlns:a16="http://schemas.microsoft.com/office/drawing/2014/main" id="{DF1C9F4E-5C7E-B943-A4F2-67F03D365D6E}"/>
              </a:ext>
            </a:extLst>
          </p:cNvPr>
          <p:cNvSpPr txBox="1"/>
          <p:nvPr/>
        </p:nvSpPr>
        <p:spPr>
          <a:xfrm>
            <a:off x="237343" y="627273"/>
            <a:ext cx="3994751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Multiplexed - Limited resources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109;p26">
            <a:extLst>
              <a:ext uri="{FF2B5EF4-FFF2-40B4-BE49-F238E27FC236}">
                <a16:creationId xmlns:a16="http://schemas.microsoft.com/office/drawing/2014/main" id="{BEE13DEC-CDD7-F041-A716-3E886E52DF68}"/>
              </a:ext>
            </a:extLst>
          </p:cNvPr>
          <p:cNvSpPr txBox="1"/>
          <p:nvPr/>
        </p:nvSpPr>
        <p:spPr>
          <a:xfrm>
            <a:off x="4317232" y="627273"/>
            <a:ext cx="4685100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No Backpressure - latency and storage </a:t>
            </a:r>
          </a:p>
        </p:txBody>
      </p:sp>
      <p:sp>
        <p:nvSpPr>
          <p:cNvPr id="77" name="Google Shape;109;p26">
            <a:extLst>
              <a:ext uri="{FF2B5EF4-FFF2-40B4-BE49-F238E27FC236}">
                <a16:creationId xmlns:a16="http://schemas.microsoft.com/office/drawing/2014/main" id="{4D01F735-4847-2749-A50E-D5348FFC8C91}"/>
              </a:ext>
            </a:extLst>
          </p:cNvPr>
          <p:cNvSpPr txBox="1"/>
          <p:nvPr/>
        </p:nvSpPr>
        <p:spPr>
          <a:xfrm>
            <a:off x="232468" y="1167446"/>
            <a:ext cx="3994751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Low Latency - Locality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109;p26">
            <a:extLst>
              <a:ext uri="{FF2B5EF4-FFF2-40B4-BE49-F238E27FC236}">
                <a16:creationId xmlns:a16="http://schemas.microsoft.com/office/drawing/2014/main" id="{AA795379-808D-0C44-91DC-1C62A86742B3}"/>
              </a:ext>
            </a:extLst>
          </p:cNvPr>
          <p:cNvSpPr txBox="1"/>
          <p:nvPr/>
        </p:nvSpPr>
        <p:spPr>
          <a:xfrm>
            <a:off x="4317231" y="1161993"/>
            <a:ext cx="4485479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Scalable 	       - millions of sensors</a:t>
            </a:r>
          </a:p>
        </p:txBody>
      </p:sp>
    </p:spTree>
    <p:extLst>
      <p:ext uri="{BB962C8B-B14F-4D97-AF65-F5344CB8AC3E}">
        <p14:creationId xmlns:p14="http://schemas.microsoft.com/office/powerpoint/2010/main" val="39412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77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109;p26">
            <a:extLst>
              <a:ext uri="{FF2B5EF4-FFF2-40B4-BE49-F238E27FC236}">
                <a16:creationId xmlns:a16="http://schemas.microsoft.com/office/drawing/2014/main" id="{4D01F735-4847-2749-A50E-D5348FFC8C91}"/>
              </a:ext>
            </a:extLst>
          </p:cNvPr>
          <p:cNvSpPr txBox="1"/>
          <p:nvPr/>
        </p:nvSpPr>
        <p:spPr>
          <a:xfrm>
            <a:off x="237343" y="1026663"/>
            <a:ext cx="3994751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	source		sink</a:t>
            </a:r>
          </a:p>
        </p:txBody>
      </p:sp>
      <p:sp>
        <p:nvSpPr>
          <p:cNvPr id="119" name="Google Shape;109;p26">
            <a:extLst>
              <a:ext uri="{FF2B5EF4-FFF2-40B4-BE49-F238E27FC236}">
                <a16:creationId xmlns:a16="http://schemas.microsoft.com/office/drawing/2014/main" id="{4DB4B6B0-11A7-1749-B08F-3E2387165263}"/>
              </a:ext>
            </a:extLst>
          </p:cNvPr>
          <p:cNvSpPr txBox="1"/>
          <p:nvPr/>
        </p:nvSpPr>
        <p:spPr>
          <a:xfrm>
            <a:off x="237343" y="1493962"/>
            <a:ext cx="3994751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	operation	data flow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9EC88F2-FD55-1B44-AF17-274C5B592E70}"/>
              </a:ext>
            </a:extLst>
          </p:cNvPr>
          <p:cNvSpPr/>
          <p:nvPr/>
        </p:nvSpPr>
        <p:spPr>
          <a:xfrm>
            <a:off x="2884426" y="2377516"/>
            <a:ext cx="3157663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 Stream Processing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192477-DE1F-D94A-987B-9A443DEA4246}"/>
              </a:ext>
            </a:extLst>
          </p:cNvPr>
          <p:cNvGrpSpPr/>
          <p:nvPr/>
        </p:nvGrpSpPr>
        <p:grpSpPr>
          <a:xfrm>
            <a:off x="3383968" y="2912236"/>
            <a:ext cx="2124999" cy="1720598"/>
            <a:chOff x="6139254" y="833645"/>
            <a:chExt cx="2124999" cy="1720598"/>
          </a:xfrm>
        </p:grpSpPr>
        <p:pic>
          <p:nvPicPr>
            <p:cNvPr id="141" name="Graphic 140">
              <a:extLst>
                <a:ext uri="{FF2B5EF4-FFF2-40B4-BE49-F238E27FC236}">
                  <a16:creationId xmlns:a16="http://schemas.microsoft.com/office/drawing/2014/main" id="{A5018595-A2B2-6542-8141-81DC85F76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254" y="2097043"/>
              <a:ext cx="457200" cy="457200"/>
            </a:xfrm>
            <a:prstGeom prst="rect">
              <a:avLst/>
            </a:prstGeom>
          </p:spPr>
        </p:pic>
        <p:pic>
          <p:nvPicPr>
            <p:cNvPr id="142" name="Graphic 141">
              <a:extLst>
                <a:ext uri="{FF2B5EF4-FFF2-40B4-BE49-F238E27FC236}">
                  <a16:creationId xmlns:a16="http://schemas.microsoft.com/office/drawing/2014/main" id="{12601D37-8F5B-A843-BB7E-462848CF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2505" y="2097043"/>
              <a:ext cx="457200" cy="457200"/>
            </a:xfrm>
            <a:prstGeom prst="rect">
              <a:avLst/>
            </a:prstGeom>
          </p:spPr>
        </p:pic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21DED50B-0E67-1245-A229-FB17D4AE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7053" y="2097043"/>
              <a:ext cx="457200" cy="457200"/>
            </a:xfrm>
            <a:prstGeom prst="rect">
              <a:avLst/>
            </a:prstGeom>
          </p:spPr>
        </p:pic>
        <p:pic>
          <p:nvPicPr>
            <p:cNvPr id="144" name="Graphic 143">
              <a:extLst>
                <a:ext uri="{FF2B5EF4-FFF2-40B4-BE49-F238E27FC236}">
                  <a16:creationId xmlns:a16="http://schemas.microsoft.com/office/drawing/2014/main" id="{3E017887-C672-FD4C-9A5F-5DBA71E8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254" y="1465344"/>
              <a:ext cx="457200" cy="457200"/>
            </a:xfrm>
            <a:prstGeom prst="rect">
              <a:avLst/>
            </a:prstGeom>
          </p:spPr>
        </p:pic>
        <p:pic>
          <p:nvPicPr>
            <p:cNvPr id="145" name="Graphic 144">
              <a:extLst>
                <a:ext uri="{FF2B5EF4-FFF2-40B4-BE49-F238E27FC236}">
                  <a16:creationId xmlns:a16="http://schemas.microsoft.com/office/drawing/2014/main" id="{B7F1EC28-5550-424C-BD21-9BE7E36EA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2505" y="1465344"/>
              <a:ext cx="457200" cy="457200"/>
            </a:xfrm>
            <a:prstGeom prst="rect">
              <a:avLst/>
            </a:prstGeom>
          </p:spPr>
        </p:pic>
        <p:pic>
          <p:nvPicPr>
            <p:cNvPr id="146" name="Graphic 145">
              <a:extLst>
                <a:ext uri="{FF2B5EF4-FFF2-40B4-BE49-F238E27FC236}">
                  <a16:creationId xmlns:a16="http://schemas.microsoft.com/office/drawing/2014/main" id="{854D3D87-30C2-7D47-ABFD-4CAFAFE0F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7053" y="1465344"/>
              <a:ext cx="457200" cy="457200"/>
            </a:xfrm>
            <a:prstGeom prst="rect">
              <a:avLst/>
            </a:prstGeom>
          </p:spPr>
        </p:pic>
        <p:pic>
          <p:nvPicPr>
            <p:cNvPr id="147" name="Graphic 146">
              <a:extLst>
                <a:ext uri="{FF2B5EF4-FFF2-40B4-BE49-F238E27FC236}">
                  <a16:creationId xmlns:a16="http://schemas.microsoft.com/office/drawing/2014/main" id="{26C146F9-E34A-0645-B21B-FF6EEF708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39254" y="833645"/>
              <a:ext cx="457200" cy="457200"/>
            </a:xfrm>
            <a:prstGeom prst="rect">
              <a:avLst/>
            </a:prstGeom>
          </p:spPr>
        </p:pic>
        <p:pic>
          <p:nvPicPr>
            <p:cNvPr id="148" name="Graphic 147">
              <a:extLst>
                <a:ext uri="{FF2B5EF4-FFF2-40B4-BE49-F238E27FC236}">
                  <a16:creationId xmlns:a16="http://schemas.microsoft.com/office/drawing/2014/main" id="{A041D4E1-8869-1742-A74F-2194BD0E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2505" y="833645"/>
              <a:ext cx="457200" cy="457200"/>
            </a:xfrm>
            <a:prstGeom prst="rect">
              <a:avLst/>
            </a:prstGeom>
          </p:spPr>
        </p:pic>
        <p:pic>
          <p:nvPicPr>
            <p:cNvPr id="149" name="Graphic 148">
              <a:extLst>
                <a:ext uri="{FF2B5EF4-FFF2-40B4-BE49-F238E27FC236}">
                  <a16:creationId xmlns:a16="http://schemas.microsoft.com/office/drawing/2014/main" id="{3F083202-8824-624E-9194-E222DB61D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07053" y="833645"/>
              <a:ext cx="457200" cy="457200"/>
            </a:xfrm>
            <a:prstGeom prst="rect">
              <a:avLst/>
            </a:prstGeom>
          </p:spPr>
        </p:pic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9DABB4A2-F66C-3E41-BA8B-D58A345170C6}"/>
                </a:ext>
              </a:extLst>
            </p:cNvPr>
            <p:cNvCxnSpPr>
              <a:cxnSpLocks/>
              <a:stCxn id="147" idx="3"/>
              <a:endCxn id="148" idx="1"/>
            </p:cNvCxnSpPr>
            <p:nvPr/>
          </p:nvCxnSpPr>
          <p:spPr>
            <a:xfrm>
              <a:off x="6596454" y="1062245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98A4C471-DFD1-1C49-8ED4-325754D73F7A}"/>
                </a:ext>
              </a:extLst>
            </p:cNvPr>
            <p:cNvCxnSpPr>
              <a:cxnSpLocks/>
              <a:stCxn id="144" idx="3"/>
              <a:endCxn id="148" idx="1"/>
            </p:cNvCxnSpPr>
            <p:nvPr/>
          </p:nvCxnSpPr>
          <p:spPr>
            <a:xfrm flipV="1">
              <a:off x="6596454" y="1062245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BD3DDB0C-1FC4-D549-B8BD-0968FC223223}"/>
                </a:ext>
              </a:extLst>
            </p:cNvPr>
            <p:cNvCxnSpPr>
              <a:cxnSpLocks/>
              <a:stCxn id="141" idx="3"/>
              <a:endCxn id="148" idx="1"/>
            </p:cNvCxnSpPr>
            <p:nvPr/>
          </p:nvCxnSpPr>
          <p:spPr>
            <a:xfrm flipV="1">
              <a:off x="6596454" y="1062245"/>
              <a:ext cx="386051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AB68CB4C-D475-8544-A670-4766EAFFC2C4}"/>
                </a:ext>
              </a:extLst>
            </p:cNvPr>
            <p:cNvCxnSpPr>
              <a:cxnSpLocks/>
              <a:stCxn id="144" idx="3"/>
              <a:endCxn id="145" idx="1"/>
            </p:cNvCxnSpPr>
            <p:nvPr/>
          </p:nvCxnSpPr>
          <p:spPr>
            <a:xfrm>
              <a:off x="6596454" y="1693944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0A19BF49-3F24-2249-9CE8-D00FE5AC2AF0}"/>
                </a:ext>
              </a:extLst>
            </p:cNvPr>
            <p:cNvCxnSpPr>
              <a:cxnSpLocks/>
              <a:stCxn id="147" idx="3"/>
              <a:endCxn id="145" idx="1"/>
            </p:cNvCxnSpPr>
            <p:nvPr/>
          </p:nvCxnSpPr>
          <p:spPr>
            <a:xfrm>
              <a:off x="6596454" y="1062245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5DBA21FE-1619-4241-89C8-FA9850F8399D}"/>
                </a:ext>
              </a:extLst>
            </p:cNvPr>
            <p:cNvCxnSpPr>
              <a:cxnSpLocks/>
              <a:stCxn id="147" idx="3"/>
              <a:endCxn id="142" idx="1"/>
            </p:cNvCxnSpPr>
            <p:nvPr/>
          </p:nvCxnSpPr>
          <p:spPr>
            <a:xfrm>
              <a:off x="6596454" y="1062245"/>
              <a:ext cx="386051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D78677A-36A2-DB43-A155-2134BF36746F}"/>
                </a:ext>
              </a:extLst>
            </p:cNvPr>
            <p:cNvCxnSpPr>
              <a:cxnSpLocks/>
              <a:stCxn id="141" idx="3"/>
              <a:endCxn id="142" idx="1"/>
            </p:cNvCxnSpPr>
            <p:nvPr/>
          </p:nvCxnSpPr>
          <p:spPr>
            <a:xfrm>
              <a:off x="6596454" y="2325643"/>
              <a:ext cx="386051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8D48752C-DECF-8146-AAC3-32ECF2256296}"/>
                </a:ext>
              </a:extLst>
            </p:cNvPr>
            <p:cNvCxnSpPr>
              <a:cxnSpLocks/>
              <a:stCxn id="141" idx="3"/>
              <a:endCxn id="145" idx="1"/>
            </p:cNvCxnSpPr>
            <p:nvPr/>
          </p:nvCxnSpPr>
          <p:spPr>
            <a:xfrm flipV="1">
              <a:off x="6596454" y="1693944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C8E34876-24C6-0C49-9647-768C55FB879E}"/>
                </a:ext>
              </a:extLst>
            </p:cNvPr>
            <p:cNvCxnSpPr>
              <a:cxnSpLocks/>
              <a:stCxn id="144" idx="3"/>
              <a:endCxn id="142" idx="1"/>
            </p:cNvCxnSpPr>
            <p:nvPr/>
          </p:nvCxnSpPr>
          <p:spPr>
            <a:xfrm>
              <a:off x="6596454" y="1693944"/>
              <a:ext cx="386051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1438DACE-5569-6347-B58F-F725CCF42FED}"/>
                </a:ext>
              </a:extLst>
            </p:cNvPr>
            <p:cNvCxnSpPr>
              <a:cxnSpLocks/>
              <a:stCxn id="148" idx="3"/>
              <a:endCxn id="149" idx="1"/>
            </p:cNvCxnSpPr>
            <p:nvPr/>
          </p:nvCxnSpPr>
          <p:spPr>
            <a:xfrm>
              <a:off x="7439705" y="1062245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0DB6849C-5B30-5643-814F-B9201A32F590}"/>
                </a:ext>
              </a:extLst>
            </p:cNvPr>
            <p:cNvCxnSpPr>
              <a:cxnSpLocks/>
              <a:stCxn id="145" idx="3"/>
              <a:endCxn id="146" idx="1"/>
            </p:cNvCxnSpPr>
            <p:nvPr/>
          </p:nvCxnSpPr>
          <p:spPr>
            <a:xfrm>
              <a:off x="7439705" y="1693944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9E0DC2BF-5602-0B47-9A82-7A61AC44BD70}"/>
                </a:ext>
              </a:extLst>
            </p:cNvPr>
            <p:cNvCxnSpPr>
              <a:cxnSpLocks/>
              <a:stCxn id="142" idx="3"/>
              <a:endCxn id="143" idx="1"/>
            </p:cNvCxnSpPr>
            <p:nvPr/>
          </p:nvCxnSpPr>
          <p:spPr>
            <a:xfrm>
              <a:off x="7439705" y="2325643"/>
              <a:ext cx="367348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54DAFB7-D6EA-C94B-918F-863F55FA0639}"/>
                </a:ext>
              </a:extLst>
            </p:cNvPr>
            <p:cNvCxnSpPr>
              <a:cxnSpLocks/>
              <a:stCxn id="142" idx="3"/>
              <a:endCxn id="146" idx="1"/>
            </p:cNvCxnSpPr>
            <p:nvPr/>
          </p:nvCxnSpPr>
          <p:spPr>
            <a:xfrm flipV="1">
              <a:off x="7439705" y="1693944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AE39EA84-FA15-AF4C-9CF6-C085AD66ACEB}"/>
                </a:ext>
              </a:extLst>
            </p:cNvPr>
            <p:cNvCxnSpPr>
              <a:cxnSpLocks/>
              <a:stCxn id="149" idx="1"/>
              <a:endCxn id="142" idx="3"/>
            </p:cNvCxnSpPr>
            <p:nvPr/>
          </p:nvCxnSpPr>
          <p:spPr>
            <a:xfrm flipH="1">
              <a:off x="7439705" y="1062245"/>
              <a:ext cx="367348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A39ECDD-9F2B-EA45-8AAB-B83B16A8FAB9}"/>
                </a:ext>
              </a:extLst>
            </p:cNvPr>
            <p:cNvCxnSpPr>
              <a:cxnSpLocks/>
              <a:stCxn id="145" idx="3"/>
              <a:endCxn id="143" idx="1"/>
            </p:cNvCxnSpPr>
            <p:nvPr/>
          </p:nvCxnSpPr>
          <p:spPr>
            <a:xfrm>
              <a:off x="7439705" y="1693944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4CAC57F5-AB7A-8D46-9CBC-399DFF2E744B}"/>
                </a:ext>
              </a:extLst>
            </p:cNvPr>
            <p:cNvCxnSpPr>
              <a:cxnSpLocks/>
              <a:stCxn id="145" idx="3"/>
              <a:endCxn id="149" idx="1"/>
            </p:cNvCxnSpPr>
            <p:nvPr/>
          </p:nvCxnSpPr>
          <p:spPr>
            <a:xfrm flipV="1">
              <a:off x="7439705" y="1062245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F44B5AF-62F4-CB4A-9F03-E677BDBBF108}"/>
                </a:ext>
              </a:extLst>
            </p:cNvPr>
            <p:cNvCxnSpPr>
              <a:cxnSpLocks/>
              <a:stCxn id="148" idx="3"/>
              <a:endCxn id="146" idx="1"/>
            </p:cNvCxnSpPr>
            <p:nvPr/>
          </p:nvCxnSpPr>
          <p:spPr>
            <a:xfrm>
              <a:off x="7439705" y="1062245"/>
              <a:ext cx="367348" cy="631699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A3682A09-8D81-114B-BC0D-0C9BED3914C2}"/>
                </a:ext>
              </a:extLst>
            </p:cNvPr>
            <p:cNvCxnSpPr>
              <a:cxnSpLocks/>
              <a:stCxn id="148" idx="3"/>
              <a:endCxn id="143" idx="1"/>
            </p:cNvCxnSpPr>
            <p:nvPr/>
          </p:nvCxnSpPr>
          <p:spPr>
            <a:xfrm>
              <a:off x="7439705" y="1062245"/>
              <a:ext cx="367348" cy="1263398"/>
            </a:xfrm>
            <a:prstGeom prst="straightConnector1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CC44764C-8D6E-F24A-9D2F-4BEE984A9465}"/>
              </a:ext>
            </a:extLst>
          </p:cNvPr>
          <p:cNvSpPr/>
          <p:nvPr/>
        </p:nvSpPr>
        <p:spPr>
          <a:xfrm>
            <a:off x="881893" y="2373073"/>
            <a:ext cx="1299754" cy="86013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D5C9B6-3242-6744-BD11-1E824AA7A1F5}"/>
              </a:ext>
            </a:extLst>
          </p:cNvPr>
          <p:cNvSpPr/>
          <p:nvPr/>
        </p:nvSpPr>
        <p:spPr>
          <a:xfrm>
            <a:off x="6720830" y="2377516"/>
            <a:ext cx="2032367" cy="25522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Central Analytics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D544A91-6571-FE43-B4DC-ECF775EFE877}"/>
              </a:ext>
            </a:extLst>
          </p:cNvPr>
          <p:cNvSpPr/>
          <p:nvPr/>
        </p:nvSpPr>
        <p:spPr>
          <a:xfrm>
            <a:off x="881753" y="4310737"/>
            <a:ext cx="1299754" cy="62048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D80A62-E97F-FB40-A88C-FB3CFED4AB0E}"/>
              </a:ext>
            </a:extLst>
          </p:cNvPr>
          <p:cNvSpPr/>
          <p:nvPr/>
        </p:nvSpPr>
        <p:spPr>
          <a:xfrm>
            <a:off x="881753" y="3233207"/>
            <a:ext cx="1299754" cy="109728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Dataflow Programming Model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2AD98EE-D2C1-1142-96F6-E44C9254B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429" y="3265864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59B5A28-5E77-2044-A147-1AC567F91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429" y="2710614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0E19206-7192-C44C-BAA7-D9FC96A1F0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1429" y="3821114"/>
            <a:ext cx="457200" cy="457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B921796-CD27-E440-9AF1-1EEF68747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47572" y="2710614"/>
            <a:ext cx="457200" cy="4572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6EDBE4A-90F5-8341-8094-EEDBE31C7F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47572" y="3265864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7FC61CE-71DA-554B-8C6F-16DDAF37C0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47572" y="3821114"/>
            <a:ext cx="457200" cy="4572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2ABDDC8-7C75-D841-9371-ACA364CC5F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1429" y="4391836"/>
            <a:ext cx="457200" cy="4572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CE579E1A-4CF7-4942-A273-6223702BC7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647572" y="4391836"/>
            <a:ext cx="457200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E2F7D07-62F1-6745-A049-CAABEE093F8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822615" y="2876160"/>
            <a:ext cx="1828800" cy="18288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861CAB-C35B-9742-B139-C921CE55B493}"/>
              </a:ext>
            </a:extLst>
          </p:cNvPr>
          <p:cNvSpPr txBox="1"/>
          <p:nvPr/>
        </p:nvSpPr>
        <p:spPr>
          <a:xfrm>
            <a:off x="1105618" y="1973683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E5ADA5-28D2-9A42-A5DC-5CB1C5A86707}"/>
              </a:ext>
            </a:extLst>
          </p:cNvPr>
          <p:cNvSpPr txBox="1"/>
          <p:nvPr/>
        </p:nvSpPr>
        <p:spPr>
          <a:xfrm>
            <a:off x="3844385" y="1973683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Gateways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68B387-1468-FB42-AE20-F23A37D7F204}"/>
              </a:ext>
            </a:extLst>
          </p:cNvPr>
          <p:cNvSpPr txBox="1"/>
          <p:nvPr/>
        </p:nvSpPr>
        <p:spPr>
          <a:xfrm>
            <a:off x="7344918" y="1973683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B97611-210B-674E-A5C8-85C5B66AB471}"/>
              </a:ext>
            </a:extLst>
          </p:cNvPr>
          <p:cNvSpPr txBox="1"/>
          <p:nvPr/>
        </p:nvSpPr>
        <p:spPr>
          <a:xfrm>
            <a:off x="117388" y="356196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sensors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15A329-3481-9E47-8920-158C1C0709AA}"/>
              </a:ext>
            </a:extLst>
          </p:cNvPr>
          <p:cNvSpPr txBox="1"/>
          <p:nvPr/>
        </p:nvSpPr>
        <p:spPr>
          <a:xfrm>
            <a:off x="9624" y="4343172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actuators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962C123-D002-074C-A195-33EE6FB378A3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531630" y="2373073"/>
            <a:ext cx="0" cy="255815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057AD89-B9AF-2F4D-9D88-7D1D8F35E54F}"/>
              </a:ext>
            </a:extLst>
          </p:cNvPr>
          <p:cNvSpPr txBox="1"/>
          <p:nvPr/>
        </p:nvSpPr>
        <p:spPr>
          <a:xfrm>
            <a:off x="957995" y="2400355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A7BFC8B-D874-DC47-A5F5-56A7A045C542}"/>
              </a:ext>
            </a:extLst>
          </p:cNvPr>
          <p:cNvSpPr txBox="1"/>
          <p:nvPr/>
        </p:nvSpPr>
        <p:spPr>
          <a:xfrm>
            <a:off x="1484696" y="2377671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62FC5344-AE5F-F04A-9B30-7A11D3CAE7E7}"/>
              </a:ext>
            </a:extLst>
          </p:cNvPr>
          <p:cNvSpPr/>
          <p:nvPr/>
        </p:nvSpPr>
        <p:spPr>
          <a:xfrm>
            <a:off x="2234833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Left-Right Arrow 63">
            <a:extLst>
              <a:ext uri="{FF2B5EF4-FFF2-40B4-BE49-F238E27FC236}">
                <a16:creationId xmlns:a16="http://schemas.microsoft.com/office/drawing/2014/main" id="{B178CFB0-04D6-194F-8D53-DD4840F12C28}"/>
              </a:ext>
            </a:extLst>
          </p:cNvPr>
          <p:cNvSpPr/>
          <p:nvPr/>
        </p:nvSpPr>
        <p:spPr>
          <a:xfrm>
            <a:off x="6081276" y="3515509"/>
            <a:ext cx="603082" cy="233608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59F1EC1-60DB-6846-A7FC-C8A66950D863}"/>
              </a:ext>
            </a:extLst>
          </p:cNvPr>
          <p:cNvGrpSpPr/>
          <p:nvPr/>
        </p:nvGrpSpPr>
        <p:grpSpPr>
          <a:xfrm>
            <a:off x="3037987" y="3167814"/>
            <a:ext cx="2861874" cy="1348705"/>
            <a:chOff x="2960719" y="3167814"/>
            <a:chExt cx="2861874" cy="1348705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ECEF9D49-B6F5-BC48-931B-1D8E0A0D7161}"/>
                </a:ext>
              </a:extLst>
            </p:cNvPr>
            <p:cNvCxnSpPr>
              <a:cxnSpLocks/>
              <a:stCxn id="85" idx="4"/>
              <a:endCxn id="86" idx="6"/>
            </p:cNvCxnSpPr>
            <p:nvPr/>
          </p:nvCxnSpPr>
          <p:spPr>
            <a:xfrm flipH="1">
              <a:off x="3929359" y="3442134"/>
              <a:ext cx="436542" cy="887453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999DF83-228C-F24F-B933-1E712D5687F9}"/>
                </a:ext>
              </a:extLst>
            </p:cNvPr>
            <p:cNvGrpSpPr/>
            <p:nvPr/>
          </p:nvGrpSpPr>
          <p:grpSpPr>
            <a:xfrm>
              <a:off x="2960719" y="3167814"/>
              <a:ext cx="2861874" cy="1348705"/>
              <a:chOff x="2960719" y="3167814"/>
              <a:chExt cx="2861874" cy="134870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D1ED4-9FC4-9F47-9076-D42BDA387B3A}"/>
                  </a:ext>
                </a:extLst>
              </p:cNvPr>
              <p:cNvSpPr/>
              <p:nvPr/>
            </p:nvSpPr>
            <p:spPr>
              <a:xfrm>
                <a:off x="3000649" y="3167814"/>
                <a:ext cx="274320" cy="27432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Diamond 81">
                <a:extLst>
                  <a:ext uri="{FF2B5EF4-FFF2-40B4-BE49-F238E27FC236}">
                    <a16:creationId xmlns:a16="http://schemas.microsoft.com/office/drawing/2014/main" id="{023F3477-E716-C34D-91B9-8282A44D83C9}"/>
                  </a:ext>
                </a:extLst>
              </p:cNvPr>
              <p:cNvSpPr/>
              <p:nvPr/>
            </p:nvSpPr>
            <p:spPr>
              <a:xfrm>
                <a:off x="2960719" y="4150759"/>
                <a:ext cx="365760" cy="36576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239225-01C1-C54C-AEA0-BE3E843A88CD}"/>
                  </a:ext>
                </a:extLst>
              </p:cNvPr>
              <p:cNvSpPr/>
              <p:nvPr/>
            </p:nvSpPr>
            <p:spPr>
              <a:xfrm>
                <a:off x="3655039" y="3167814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Diamond 83">
                <a:extLst>
                  <a:ext uri="{FF2B5EF4-FFF2-40B4-BE49-F238E27FC236}">
                    <a16:creationId xmlns:a16="http://schemas.microsoft.com/office/drawing/2014/main" id="{1D51B12B-53A9-FF47-A781-F1A911FE7909}"/>
                  </a:ext>
                </a:extLst>
              </p:cNvPr>
              <p:cNvSpPr/>
              <p:nvPr/>
            </p:nvSpPr>
            <p:spPr>
              <a:xfrm>
                <a:off x="5456833" y="3448714"/>
                <a:ext cx="365760" cy="365760"/>
              </a:xfrm>
              <a:prstGeom prst="diamon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8034745C-D1A3-CD43-A045-6972296E6CBC}"/>
                  </a:ext>
                </a:extLst>
              </p:cNvPr>
              <p:cNvSpPr/>
              <p:nvPr/>
            </p:nvSpPr>
            <p:spPr>
              <a:xfrm>
                <a:off x="4228741" y="3167814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354DA7-5DC9-FB4E-8A5C-0463140EF2D4}"/>
                  </a:ext>
                </a:extLst>
              </p:cNvPr>
              <p:cNvSpPr/>
              <p:nvPr/>
            </p:nvSpPr>
            <p:spPr>
              <a:xfrm>
                <a:off x="3655039" y="4192427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0AD1B3F1-1D4F-5441-85C3-5D3251197106}"/>
                  </a:ext>
                </a:extLst>
              </p:cNvPr>
              <p:cNvSpPr/>
              <p:nvPr/>
            </p:nvSpPr>
            <p:spPr>
              <a:xfrm>
                <a:off x="4802443" y="3174394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7A363B0-5183-A84E-AD52-4E93F7965752}"/>
                  </a:ext>
                </a:extLst>
              </p:cNvPr>
              <p:cNvCxnSpPr>
                <a:cxnSpLocks/>
                <a:stCxn id="81" idx="3"/>
                <a:endCxn id="83" idx="2"/>
              </p:cNvCxnSpPr>
              <p:nvPr/>
            </p:nvCxnSpPr>
            <p:spPr>
              <a:xfrm>
                <a:off x="3274969" y="3304974"/>
                <a:ext cx="38007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2AFDA461-A826-784B-9C64-F74828A9C1CC}"/>
                  </a:ext>
                </a:extLst>
              </p:cNvPr>
              <p:cNvCxnSpPr>
                <a:cxnSpLocks/>
                <a:endCxn id="85" idx="2"/>
              </p:cNvCxnSpPr>
              <p:nvPr/>
            </p:nvCxnSpPr>
            <p:spPr>
              <a:xfrm>
                <a:off x="3929359" y="3304974"/>
                <a:ext cx="299382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B2CC8F1F-6084-694B-9544-AFE851AD2091}"/>
                  </a:ext>
                </a:extLst>
              </p:cNvPr>
              <p:cNvCxnSpPr>
                <a:cxnSpLocks/>
                <a:stCxn id="85" idx="6"/>
                <a:endCxn id="88" idx="2"/>
              </p:cNvCxnSpPr>
              <p:nvPr/>
            </p:nvCxnSpPr>
            <p:spPr>
              <a:xfrm>
                <a:off x="4503061" y="3304974"/>
                <a:ext cx="299382" cy="658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E4C6C7F3-222F-6A44-85CD-B2BE95059B6E}"/>
                  </a:ext>
                </a:extLst>
              </p:cNvPr>
              <p:cNvCxnSpPr>
                <a:cxnSpLocks/>
                <a:stCxn id="88" idx="6"/>
                <a:endCxn id="84" idx="1"/>
              </p:cNvCxnSpPr>
              <p:nvPr/>
            </p:nvCxnSpPr>
            <p:spPr>
              <a:xfrm>
                <a:off x="5076763" y="3311554"/>
                <a:ext cx="380070" cy="32004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295355F8-8EDB-9046-98A5-80AC25C5CB01}"/>
                  </a:ext>
                </a:extLst>
              </p:cNvPr>
              <p:cNvCxnSpPr>
                <a:cxnSpLocks/>
                <a:stCxn id="86" idx="2"/>
                <a:endCxn id="82" idx="3"/>
              </p:cNvCxnSpPr>
              <p:nvPr/>
            </p:nvCxnSpPr>
            <p:spPr>
              <a:xfrm flipH="1">
                <a:off x="3326479" y="4329587"/>
                <a:ext cx="328560" cy="4052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2A7152A0-51E4-7649-B75D-784B8FD8532E}"/>
              </a:ext>
            </a:extLst>
          </p:cNvPr>
          <p:cNvSpPr/>
          <p:nvPr/>
        </p:nvSpPr>
        <p:spPr>
          <a:xfrm>
            <a:off x="834566" y="1142096"/>
            <a:ext cx="27432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Diamond 97">
            <a:extLst>
              <a:ext uri="{FF2B5EF4-FFF2-40B4-BE49-F238E27FC236}">
                <a16:creationId xmlns:a16="http://schemas.microsoft.com/office/drawing/2014/main" id="{E7DBB082-0A72-4F41-8F3E-D5D79B468EA2}"/>
              </a:ext>
            </a:extLst>
          </p:cNvPr>
          <p:cNvSpPr/>
          <p:nvPr/>
        </p:nvSpPr>
        <p:spPr>
          <a:xfrm>
            <a:off x="2586526" y="1084977"/>
            <a:ext cx="365760" cy="365760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5993349-6538-7647-A525-40AA1BBDE08E}"/>
              </a:ext>
            </a:extLst>
          </p:cNvPr>
          <p:cNvSpPr/>
          <p:nvPr/>
        </p:nvSpPr>
        <p:spPr>
          <a:xfrm>
            <a:off x="834566" y="1609110"/>
            <a:ext cx="274320" cy="274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Google Shape;109;p26">
            <a:extLst>
              <a:ext uri="{FF2B5EF4-FFF2-40B4-BE49-F238E27FC236}">
                <a16:creationId xmlns:a16="http://schemas.microsoft.com/office/drawing/2014/main" id="{DF1C9F4E-5C7E-B943-A4F2-67F03D365D6E}"/>
              </a:ext>
            </a:extLst>
          </p:cNvPr>
          <p:cNvSpPr txBox="1"/>
          <p:nvPr/>
        </p:nvSpPr>
        <p:spPr>
          <a:xfrm>
            <a:off x="237343" y="605658"/>
            <a:ext cx="3994751" cy="4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Topology - a Directed Acyclic Graph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E0AA4CA-41D6-3841-88C9-2C38496559EA}"/>
              </a:ext>
            </a:extLst>
          </p:cNvPr>
          <p:cNvCxnSpPr>
            <a:cxnSpLocks/>
          </p:cNvCxnSpPr>
          <p:nvPr/>
        </p:nvCxnSpPr>
        <p:spPr>
          <a:xfrm>
            <a:off x="2652904" y="1746270"/>
            <a:ext cx="29938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Google Shape;109;p26">
            <a:extLst>
              <a:ext uri="{FF2B5EF4-FFF2-40B4-BE49-F238E27FC236}">
                <a16:creationId xmlns:a16="http://schemas.microsoft.com/office/drawing/2014/main" id="{A27F38CB-494F-3C40-A496-AF5E92971912}"/>
              </a:ext>
            </a:extLst>
          </p:cNvPr>
          <p:cNvSpPr txBox="1"/>
          <p:nvPr/>
        </p:nvSpPr>
        <p:spPr>
          <a:xfrm>
            <a:off x="4346182" y="605658"/>
            <a:ext cx="4407015" cy="127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Deployment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Describe # of instances for each operation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5CF9E1-0FFE-5949-9403-E484431D61C7}"/>
              </a:ext>
            </a:extLst>
          </p:cNvPr>
          <p:cNvSpPr/>
          <p:nvPr/>
        </p:nvSpPr>
        <p:spPr>
          <a:xfrm>
            <a:off x="3656491" y="3107279"/>
            <a:ext cx="1574008" cy="140924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0CBF34-5B8A-1445-8324-40350F269E7D}"/>
              </a:ext>
            </a:extLst>
          </p:cNvPr>
          <p:cNvSpPr txBox="1"/>
          <p:nvPr/>
        </p:nvSpPr>
        <p:spPr>
          <a:xfrm>
            <a:off x="3580593" y="4534965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Running on PIs</a:t>
            </a:r>
          </a:p>
        </p:txBody>
      </p:sp>
    </p:spTree>
    <p:extLst>
      <p:ext uri="{BB962C8B-B14F-4D97-AF65-F5344CB8AC3E}">
        <p14:creationId xmlns:p14="http://schemas.microsoft.com/office/powerpoint/2010/main" val="26617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119" grpId="0"/>
      <p:bldP spid="97" grpId="0" animBg="1"/>
      <p:bldP spid="98" grpId="0" animBg="1"/>
      <p:bldP spid="118" grpId="0" animBg="1"/>
      <p:bldP spid="47" grpId="0"/>
      <p:bldP spid="122" grpId="0"/>
      <p:bldP spid="2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Runtime System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8CD0DB-5928-AA49-8827-CB4EBC0BF9CA}"/>
              </a:ext>
            </a:extLst>
          </p:cNvPr>
          <p:cNvGrpSpPr/>
          <p:nvPr/>
        </p:nvGrpSpPr>
        <p:grpSpPr>
          <a:xfrm>
            <a:off x="44164" y="605658"/>
            <a:ext cx="3994751" cy="1448522"/>
            <a:chOff x="44164" y="605658"/>
            <a:chExt cx="3994751" cy="1448522"/>
          </a:xfrm>
        </p:grpSpPr>
        <p:sp>
          <p:nvSpPr>
            <p:cNvPr id="96" name="Google Shape;109;p26">
              <a:extLst>
                <a:ext uri="{FF2B5EF4-FFF2-40B4-BE49-F238E27FC236}">
                  <a16:creationId xmlns:a16="http://schemas.microsoft.com/office/drawing/2014/main" id="{58CFAF75-3A2B-794A-83D3-7BD1025AC00C}"/>
                </a:ext>
              </a:extLst>
            </p:cNvPr>
            <p:cNvSpPr txBox="1"/>
            <p:nvPr/>
          </p:nvSpPr>
          <p:spPr>
            <a:xfrm>
              <a:off x="44164" y="605658"/>
              <a:ext cx="3994751" cy="14485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76200" lvl="0" algn="l" rtl="0">
                <a:spcBef>
                  <a:spcPts val="0"/>
                </a:spcBef>
                <a:spcAft>
                  <a:spcPts val="0"/>
                </a:spcAft>
                <a:buSzPts val="2400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Stream Processing Engines (SPEs):</a:t>
              </a:r>
            </a:p>
            <a:p>
              <a:pPr marL="419100" lvl="0" indent="-342900" algn="l" rtl="0">
                <a:spcBef>
                  <a:spcPts val="0"/>
                </a:spcBef>
                <a:spcAft>
                  <a:spcPts val="0"/>
                </a:spcAft>
                <a:buSzPts val="2400"/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Apache Storm</a:t>
              </a:r>
            </a:p>
            <a:p>
              <a:pPr marL="419100" lvl="0" indent="-342900" algn="l" rtl="0">
                <a:spcBef>
                  <a:spcPts val="0"/>
                </a:spcBef>
                <a:spcAft>
                  <a:spcPts val="0"/>
                </a:spcAft>
                <a:buSzPts val="2400"/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Apache </a:t>
              </a:r>
              <a:r>
                <a:rPr lang="en-US" sz="2000" dirty="0" err="1">
                  <a:latin typeface="Calibri"/>
                  <a:ea typeface="Calibri"/>
                  <a:cs typeface="Calibri"/>
                  <a:sym typeface="Calibri"/>
                </a:rPr>
                <a:t>Flink</a:t>
              </a:r>
              <a:endParaRPr lang="en-US" sz="2000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419100" lvl="0" indent="-342900" algn="l" rtl="0">
                <a:spcBef>
                  <a:spcPts val="0"/>
                </a:spcBef>
                <a:spcAft>
                  <a:spcPts val="0"/>
                </a:spcAft>
                <a:buSzPts val="2400"/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Apache Heron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316DD5E-4EFB-CE4F-A8DB-355F57948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26916" y="1634999"/>
              <a:ext cx="789432" cy="27432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AEC622-B643-F74A-AB68-76AAFCC43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6916" y="1029122"/>
              <a:ext cx="874395" cy="27432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A0E44-7580-D84E-92EF-36D0AAFF7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6916" y="1332061"/>
              <a:ext cx="532181" cy="27432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5B41EB-8660-894E-9876-AD21491D9A5D}"/>
              </a:ext>
            </a:extLst>
          </p:cNvPr>
          <p:cNvGrpSpPr/>
          <p:nvPr/>
        </p:nvGrpSpPr>
        <p:grpSpPr>
          <a:xfrm>
            <a:off x="4547204" y="734832"/>
            <a:ext cx="4043964" cy="1200238"/>
            <a:chOff x="4547204" y="734832"/>
            <a:chExt cx="4043964" cy="1200238"/>
          </a:xfrm>
        </p:grpSpPr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1F532EC-FB3D-EA4A-AA00-4BB9D8F68A03}"/>
                </a:ext>
              </a:extLst>
            </p:cNvPr>
            <p:cNvSpPr/>
            <p:nvPr/>
          </p:nvSpPr>
          <p:spPr>
            <a:xfrm>
              <a:off x="4547204" y="734832"/>
              <a:ext cx="4043964" cy="120023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Topology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97AB0222-8DE0-BE43-9785-4CADABCB593E}"/>
                </a:ext>
              </a:extLst>
            </p:cNvPr>
            <p:cNvGrpSpPr/>
            <p:nvPr/>
          </p:nvGrpSpPr>
          <p:grpSpPr>
            <a:xfrm>
              <a:off x="5797579" y="880001"/>
              <a:ext cx="2700499" cy="904388"/>
              <a:chOff x="3041407" y="3167814"/>
              <a:chExt cx="2700499" cy="904388"/>
            </a:xfrm>
          </p:grpSpPr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28B4F7F6-ACEF-C24E-8145-FDC23EC9F703}"/>
                  </a:ext>
                </a:extLst>
              </p:cNvPr>
              <p:cNvCxnSpPr>
                <a:cxnSpLocks/>
                <a:stCxn id="178" idx="4"/>
                <a:endCxn id="179" idx="6"/>
              </p:cNvCxnSpPr>
              <p:nvPr/>
            </p:nvCxnSpPr>
            <p:spPr>
              <a:xfrm flipH="1">
                <a:off x="3929359" y="3442134"/>
                <a:ext cx="436542" cy="44313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FA84A4E8-CE59-B640-AFB1-18B228CB058E}"/>
                  </a:ext>
                </a:extLst>
              </p:cNvPr>
              <p:cNvGrpSpPr/>
              <p:nvPr/>
            </p:nvGrpSpPr>
            <p:grpSpPr>
              <a:xfrm>
                <a:off x="3041407" y="3167814"/>
                <a:ext cx="2700499" cy="904388"/>
                <a:chOff x="3041407" y="3167814"/>
                <a:chExt cx="2700499" cy="904388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8099DB75-0AD8-414D-AF04-355A507FB041}"/>
                    </a:ext>
                  </a:extLst>
                </p:cNvPr>
                <p:cNvSpPr/>
                <p:nvPr/>
              </p:nvSpPr>
              <p:spPr>
                <a:xfrm>
                  <a:off x="3081337" y="3167814"/>
                  <a:ext cx="27432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5" name="Diamond 174">
                  <a:extLst>
                    <a:ext uri="{FF2B5EF4-FFF2-40B4-BE49-F238E27FC236}">
                      <a16:creationId xmlns:a16="http://schemas.microsoft.com/office/drawing/2014/main" id="{97F439B7-11EB-9348-BB2A-09043225BAE6}"/>
                    </a:ext>
                  </a:extLst>
                </p:cNvPr>
                <p:cNvSpPr/>
                <p:nvPr/>
              </p:nvSpPr>
              <p:spPr>
                <a:xfrm>
                  <a:off x="3041407" y="3706442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59A2BF13-B710-F845-BEBE-5217F86C8834}"/>
                    </a:ext>
                  </a:extLst>
                </p:cNvPr>
                <p:cNvSpPr/>
                <p:nvPr/>
              </p:nvSpPr>
              <p:spPr>
                <a:xfrm>
                  <a:off x="3655039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177" name="Diamond 176">
                  <a:extLst>
                    <a:ext uri="{FF2B5EF4-FFF2-40B4-BE49-F238E27FC236}">
                      <a16:creationId xmlns:a16="http://schemas.microsoft.com/office/drawing/2014/main" id="{4349F534-E9F0-8543-AABD-FEE8025D543D}"/>
                    </a:ext>
                  </a:extLst>
                </p:cNvPr>
                <p:cNvSpPr/>
                <p:nvPr/>
              </p:nvSpPr>
              <p:spPr>
                <a:xfrm>
                  <a:off x="5376146" y="3448714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B1FE6D39-CA39-F14B-9009-306F660A5395}"/>
                    </a:ext>
                  </a:extLst>
                </p:cNvPr>
                <p:cNvSpPr/>
                <p:nvPr/>
              </p:nvSpPr>
              <p:spPr>
                <a:xfrm>
                  <a:off x="4228741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14B569E9-ABFD-5340-9FDD-270121A4903C}"/>
                    </a:ext>
                  </a:extLst>
                </p:cNvPr>
                <p:cNvSpPr/>
                <p:nvPr/>
              </p:nvSpPr>
              <p:spPr>
                <a:xfrm>
                  <a:off x="3655039" y="3748110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92DE65D9-AB01-BA4C-8FB2-EC0507E3AA16}"/>
                    </a:ext>
                  </a:extLst>
                </p:cNvPr>
                <p:cNvSpPr/>
                <p:nvPr/>
              </p:nvSpPr>
              <p:spPr>
                <a:xfrm>
                  <a:off x="4802443" y="317439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81" name="Straight Arrow Connector 180">
                  <a:extLst>
                    <a:ext uri="{FF2B5EF4-FFF2-40B4-BE49-F238E27FC236}">
                      <a16:creationId xmlns:a16="http://schemas.microsoft.com/office/drawing/2014/main" id="{830B637E-8204-2047-A425-1B3D42E7E23C}"/>
                    </a:ext>
                  </a:extLst>
                </p:cNvPr>
                <p:cNvCxnSpPr>
                  <a:cxnSpLocks/>
                  <a:stCxn id="174" idx="3"/>
                  <a:endCxn id="176" idx="2"/>
                </p:cNvCxnSpPr>
                <p:nvPr/>
              </p:nvCxnSpPr>
              <p:spPr>
                <a:xfrm>
                  <a:off x="3355657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>
                  <a:extLst>
                    <a:ext uri="{FF2B5EF4-FFF2-40B4-BE49-F238E27FC236}">
                      <a16:creationId xmlns:a16="http://schemas.microsoft.com/office/drawing/2014/main" id="{1C5E2DE9-B76B-8B49-A855-56AE4DDC3D38}"/>
                    </a:ext>
                  </a:extLst>
                </p:cNvPr>
                <p:cNvCxnSpPr>
                  <a:cxnSpLocks/>
                  <a:endCxn id="178" idx="2"/>
                </p:cNvCxnSpPr>
                <p:nvPr/>
              </p:nvCxnSpPr>
              <p:spPr>
                <a:xfrm>
                  <a:off x="3929359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>
                  <a:extLst>
                    <a:ext uri="{FF2B5EF4-FFF2-40B4-BE49-F238E27FC236}">
                      <a16:creationId xmlns:a16="http://schemas.microsoft.com/office/drawing/2014/main" id="{D16B3D5A-CFB1-C04A-8819-BA6857DFEBE7}"/>
                    </a:ext>
                  </a:extLst>
                </p:cNvPr>
                <p:cNvCxnSpPr>
                  <a:cxnSpLocks/>
                  <a:stCxn id="178" idx="6"/>
                  <a:endCxn id="180" idx="2"/>
                </p:cNvCxnSpPr>
                <p:nvPr/>
              </p:nvCxnSpPr>
              <p:spPr>
                <a:xfrm>
                  <a:off x="4503061" y="3304974"/>
                  <a:ext cx="299382" cy="658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>
                  <a:extLst>
                    <a:ext uri="{FF2B5EF4-FFF2-40B4-BE49-F238E27FC236}">
                      <a16:creationId xmlns:a16="http://schemas.microsoft.com/office/drawing/2014/main" id="{631B560C-AA76-6246-8667-7AC95DBFD2DB}"/>
                    </a:ext>
                  </a:extLst>
                </p:cNvPr>
                <p:cNvCxnSpPr>
                  <a:cxnSpLocks/>
                  <a:endCxn id="177" idx="1"/>
                </p:cNvCxnSpPr>
                <p:nvPr/>
              </p:nvCxnSpPr>
              <p:spPr>
                <a:xfrm>
                  <a:off x="5075963" y="3315277"/>
                  <a:ext cx="300183" cy="316317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>
                  <a:extLst>
                    <a:ext uri="{FF2B5EF4-FFF2-40B4-BE49-F238E27FC236}">
                      <a16:creationId xmlns:a16="http://schemas.microsoft.com/office/drawing/2014/main" id="{7CF29FA7-EE8A-2645-A3C4-280BB436BD0D}"/>
                    </a:ext>
                  </a:extLst>
                </p:cNvPr>
                <p:cNvCxnSpPr>
                  <a:cxnSpLocks/>
                  <a:stCxn id="179" idx="2"/>
                  <a:endCxn id="175" idx="3"/>
                </p:cNvCxnSpPr>
                <p:nvPr/>
              </p:nvCxnSpPr>
              <p:spPr>
                <a:xfrm flipH="1">
                  <a:off x="3407167" y="3885270"/>
                  <a:ext cx="247872" cy="405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56FE1C-D38D-2848-9F29-C0E7EE34D898}"/>
              </a:ext>
            </a:extLst>
          </p:cNvPr>
          <p:cNvGrpSpPr/>
          <p:nvPr/>
        </p:nvGrpSpPr>
        <p:grpSpPr>
          <a:xfrm>
            <a:off x="4066373" y="2123272"/>
            <a:ext cx="5074694" cy="2686988"/>
            <a:chOff x="4117885" y="2123272"/>
            <a:chExt cx="5074694" cy="2686988"/>
          </a:xfrm>
        </p:grpSpPr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144F84CA-A2E2-9649-9F52-BD8DABE78195}"/>
                </a:ext>
              </a:extLst>
            </p:cNvPr>
            <p:cNvSpPr/>
            <p:nvPr/>
          </p:nvSpPr>
          <p:spPr>
            <a:xfrm>
              <a:off x="4597758" y="2144583"/>
              <a:ext cx="4043964" cy="26656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OWPOA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CB31EC-3514-3F47-A09A-24A9266403FF}"/>
                </a:ext>
              </a:extLst>
            </p:cNvPr>
            <p:cNvGrpSpPr/>
            <p:nvPr/>
          </p:nvGrpSpPr>
          <p:grpSpPr>
            <a:xfrm>
              <a:off x="4669465" y="2890009"/>
              <a:ext cx="1327979" cy="1271398"/>
              <a:chOff x="3780835" y="2767664"/>
              <a:chExt cx="1327979" cy="127139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135734D5-E2B9-F041-91D1-19B1D1E078A6}"/>
                  </a:ext>
                </a:extLst>
              </p:cNvPr>
              <p:cNvSpPr/>
              <p:nvPr/>
            </p:nvSpPr>
            <p:spPr>
              <a:xfrm>
                <a:off x="4481856" y="3046535"/>
                <a:ext cx="386366" cy="99252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BF1002A8-1CAE-9346-9A12-9772B9E9A6C9}"/>
                  </a:ext>
                </a:extLst>
              </p:cNvPr>
              <p:cNvSpPr/>
              <p:nvPr/>
            </p:nvSpPr>
            <p:spPr>
              <a:xfrm>
                <a:off x="4552669" y="3130936"/>
                <a:ext cx="251225" cy="822881"/>
              </a:xfrm>
              <a:custGeom>
                <a:avLst/>
                <a:gdLst>
                  <a:gd name="connsiteX0" fmla="*/ 25779 w 251225"/>
                  <a:gd name="connsiteY0" fmla="*/ 0 h 1049628"/>
                  <a:gd name="connsiteX1" fmla="*/ 251159 w 251225"/>
                  <a:gd name="connsiteY1" fmla="*/ 135228 h 1049628"/>
                  <a:gd name="connsiteX2" fmla="*/ 6460 w 251225"/>
                  <a:gd name="connsiteY2" fmla="*/ 257578 h 1049628"/>
                  <a:gd name="connsiteX3" fmla="*/ 225401 w 251225"/>
                  <a:gd name="connsiteY3" fmla="*/ 412124 h 1049628"/>
                  <a:gd name="connsiteX4" fmla="*/ 6460 w 251225"/>
                  <a:gd name="connsiteY4" fmla="*/ 566671 h 1049628"/>
                  <a:gd name="connsiteX5" fmla="*/ 212522 w 251225"/>
                  <a:gd name="connsiteY5" fmla="*/ 734096 h 1049628"/>
                  <a:gd name="connsiteX6" fmla="*/ 21 w 251225"/>
                  <a:gd name="connsiteY6" fmla="*/ 882203 h 1049628"/>
                  <a:gd name="connsiteX7" fmla="*/ 199643 w 251225"/>
                  <a:gd name="connsiteY7" fmla="*/ 1049628 h 104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225" h="1049628">
                    <a:moveTo>
                      <a:pt x="25779" y="0"/>
                    </a:moveTo>
                    <a:cubicBezTo>
                      <a:pt x="140079" y="46149"/>
                      <a:pt x="254379" y="92298"/>
                      <a:pt x="251159" y="135228"/>
                    </a:cubicBezTo>
                    <a:cubicBezTo>
                      <a:pt x="247939" y="178158"/>
                      <a:pt x="10753" y="211429"/>
                      <a:pt x="6460" y="257578"/>
                    </a:cubicBezTo>
                    <a:cubicBezTo>
                      <a:pt x="2167" y="303727"/>
                      <a:pt x="225401" y="360609"/>
                      <a:pt x="225401" y="412124"/>
                    </a:cubicBezTo>
                    <a:cubicBezTo>
                      <a:pt x="225401" y="463639"/>
                      <a:pt x="8606" y="513009"/>
                      <a:pt x="6460" y="566671"/>
                    </a:cubicBezTo>
                    <a:cubicBezTo>
                      <a:pt x="4314" y="620333"/>
                      <a:pt x="213595" y="681507"/>
                      <a:pt x="212522" y="734096"/>
                    </a:cubicBezTo>
                    <a:cubicBezTo>
                      <a:pt x="211449" y="786685"/>
                      <a:pt x="2167" y="829614"/>
                      <a:pt x="21" y="882203"/>
                    </a:cubicBezTo>
                    <a:cubicBezTo>
                      <a:pt x="-2125" y="934792"/>
                      <a:pt x="154567" y="1007772"/>
                      <a:pt x="199643" y="104962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E9EA9DE0-0D28-E347-A8EF-785FA80786B1}"/>
                  </a:ext>
                </a:extLst>
              </p:cNvPr>
              <p:cNvGrpSpPr/>
              <p:nvPr/>
            </p:nvGrpSpPr>
            <p:grpSpPr>
              <a:xfrm>
                <a:off x="3887526" y="3172500"/>
                <a:ext cx="548640" cy="182880"/>
                <a:chOff x="5053649" y="1962740"/>
                <a:chExt cx="548640" cy="18288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B9228FB-E94A-B642-B30F-CAE9D5764A54}"/>
                    </a:ext>
                  </a:extLst>
                </p:cNvPr>
                <p:cNvSpPr/>
                <p:nvPr/>
              </p:nvSpPr>
              <p:spPr>
                <a:xfrm>
                  <a:off x="5419409" y="1962740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3B50386-9B5B-614C-81D8-F12CEB6E3D7B}"/>
                    </a:ext>
                  </a:extLst>
                </p:cNvPr>
                <p:cNvSpPr/>
                <p:nvPr/>
              </p:nvSpPr>
              <p:spPr>
                <a:xfrm>
                  <a:off x="5236529" y="1962740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11BD50B5-8313-2245-9B01-C188EC1BD456}"/>
                    </a:ext>
                  </a:extLst>
                </p:cNvPr>
                <p:cNvSpPr/>
                <p:nvPr/>
              </p:nvSpPr>
              <p:spPr>
                <a:xfrm>
                  <a:off x="5053649" y="1962740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36E84DC-78F7-3244-90A9-76956588CEDB}"/>
                  </a:ext>
                </a:extLst>
              </p:cNvPr>
              <p:cNvSpPr txBox="1"/>
              <p:nvPr/>
            </p:nvSpPr>
            <p:spPr>
              <a:xfrm>
                <a:off x="4241268" y="2767664"/>
                <a:ext cx="867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Worker 0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37EA34BA-2F81-B14F-8873-3E0D05761230}"/>
                  </a:ext>
                </a:extLst>
              </p:cNvPr>
              <p:cNvSpPr txBox="1"/>
              <p:nvPr/>
            </p:nvSpPr>
            <p:spPr>
              <a:xfrm>
                <a:off x="3780835" y="2892646"/>
                <a:ext cx="3962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Q0</a:t>
                </a:r>
              </a:p>
            </p:txBody>
          </p:sp>
          <p:sp>
            <p:nvSpPr>
              <p:cNvPr id="187" name="Rounded Rectangle 186">
                <a:extLst>
                  <a:ext uri="{FF2B5EF4-FFF2-40B4-BE49-F238E27FC236}">
                    <a16:creationId xmlns:a16="http://schemas.microsoft.com/office/drawing/2014/main" id="{67807064-E75E-444D-A56F-9F24AC65CB49}"/>
                  </a:ext>
                </a:extLst>
              </p:cNvPr>
              <p:cNvSpPr/>
              <p:nvPr/>
            </p:nvSpPr>
            <p:spPr>
              <a:xfrm>
                <a:off x="3780835" y="3646668"/>
                <a:ext cx="964536" cy="18288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operation 0</a:t>
                </a:r>
              </a:p>
            </p:txBody>
          </p:sp>
          <p:sp>
            <p:nvSpPr>
              <p:cNvPr id="16" name="Down Arrow 15">
                <a:extLst>
                  <a:ext uri="{FF2B5EF4-FFF2-40B4-BE49-F238E27FC236}">
                    <a16:creationId xmlns:a16="http://schemas.microsoft.com/office/drawing/2014/main" id="{3BFBB828-CE3E-1A4C-90FF-F773231F283B}"/>
                  </a:ext>
                </a:extLst>
              </p:cNvPr>
              <p:cNvSpPr/>
              <p:nvPr/>
            </p:nvSpPr>
            <p:spPr>
              <a:xfrm>
                <a:off x="4309953" y="3392402"/>
                <a:ext cx="91440" cy="18288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E1903CA8-ADA6-534D-98CA-05AA6F331DEF}"/>
                </a:ext>
              </a:extLst>
            </p:cNvPr>
            <p:cNvGrpSpPr/>
            <p:nvPr/>
          </p:nvGrpSpPr>
          <p:grpSpPr>
            <a:xfrm>
              <a:off x="6015742" y="2890009"/>
              <a:ext cx="1327979" cy="1271398"/>
              <a:chOff x="3780835" y="2767664"/>
              <a:chExt cx="1327979" cy="1271398"/>
            </a:xfrm>
          </p:grpSpPr>
          <p:sp>
            <p:nvSpPr>
              <p:cNvPr id="251" name="Rounded Rectangle 250">
                <a:extLst>
                  <a:ext uri="{FF2B5EF4-FFF2-40B4-BE49-F238E27FC236}">
                    <a16:creationId xmlns:a16="http://schemas.microsoft.com/office/drawing/2014/main" id="{7849F47E-C884-BD42-BFFE-32BF932F152B}"/>
                  </a:ext>
                </a:extLst>
              </p:cNvPr>
              <p:cNvSpPr/>
              <p:nvPr/>
            </p:nvSpPr>
            <p:spPr>
              <a:xfrm>
                <a:off x="4481856" y="3046535"/>
                <a:ext cx="386366" cy="99252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F7D3A138-2802-5940-A955-12D3A8C8E251}"/>
                  </a:ext>
                </a:extLst>
              </p:cNvPr>
              <p:cNvSpPr/>
              <p:nvPr/>
            </p:nvSpPr>
            <p:spPr>
              <a:xfrm>
                <a:off x="4552669" y="3130936"/>
                <a:ext cx="251225" cy="822881"/>
              </a:xfrm>
              <a:custGeom>
                <a:avLst/>
                <a:gdLst>
                  <a:gd name="connsiteX0" fmla="*/ 25779 w 251225"/>
                  <a:gd name="connsiteY0" fmla="*/ 0 h 1049628"/>
                  <a:gd name="connsiteX1" fmla="*/ 251159 w 251225"/>
                  <a:gd name="connsiteY1" fmla="*/ 135228 h 1049628"/>
                  <a:gd name="connsiteX2" fmla="*/ 6460 w 251225"/>
                  <a:gd name="connsiteY2" fmla="*/ 257578 h 1049628"/>
                  <a:gd name="connsiteX3" fmla="*/ 225401 w 251225"/>
                  <a:gd name="connsiteY3" fmla="*/ 412124 h 1049628"/>
                  <a:gd name="connsiteX4" fmla="*/ 6460 w 251225"/>
                  <a:gd name="connsiteY4" fmla="*/ 566671 h 1049628"/>
                  <a:gd name="connsiteX5" fmla="*/ 212522 w 251225"/>
                  <a:gd name="connsiteY5" fmla="*/ 734096 h 1049628"/>
                  <a:gd name="connsiteX6" fmla="*/ 21 w 251225"/>
                  <a:gd name="connsiteY6" fmla="*/ 882203 h 1049628"/>
                  <a:gd name="connsiteX7" fmla="*/ 199643 w 251225"/>
                  <a:gd name="connsiteY7" fmla="*/ 1049628 h 104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225" h="1049628">
                    <a:moveTo>
                      <a:pt x="25779" y="0"/>
                    </a:moveTo>
                    <a:cubicBezTo>
                      <a:pt x="140079" y="46149"/>
                      <a:pt x="254379" y="92298"/>
                      <a:pt x="251159" y="135228"/>
                    </a:cubicBezTo>
                    <a:cubicBezTo>
                      <a:pt x="247939" y="178158"/>
                      <a:pt x="10753" y="211429"/>
                      <a:pt x="6460" y="257578"/>
                    </a:cubicBezTo>
                    <a:cubicBezTo>
                      <a:pt x="2167" y="303727"/>
                      <a:pt x="225401" y="360609"/>
                      <a:pt x="225401" y="412124"/>
                    </a:cubicBezTo>
                    <a:cubicBezTo>
                      <a:pt x="225401" y="463639"/>
                      <a:pt x="8606" y="513009"/>
                      <a:pt x="6460" y="566671"/>
                    </a:cubicBezTo>
                    <a:cubicBezTo>
                      <a:pt x="4314" y="620333"/>
                      <a:pt x="213595" y="681507"/>
                      <a:pt x="212522" y="734096"/>
                    </a:cubicBezTo>
                    <a:cubicBezTo>
                      <a:pt x="211449" y="786685"/>
                      <a:pt x="2167" y="829614"/>
                      <a:pt x="21" y="882203"/>
                    </a:cubicBezTo>
                    <a:cubicBezTo>
                      <a:pt x="-2125" y="934792"/>
                      <a:pt x="154567" y="1007772"/>
                      <a:pt x="199643" y="104962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AF187807-CA99-394A-B8BB-5E0A13597C14}"/>
                  </a:ext>
                </a:extLst>
              </p:cNvPr>
              <p:cNvGrpSpPr/>
              <p:nvPr/>
            </p:nvGrpSpPr>
            <p:grpSpPr>
              <a:xfrm>
                <a:off x="3887526" y="3172500"/>
                <a:ext cx="548640" cy="182880"/>
                <a:chOff x="5053649" y="1962740"/>
                <a:chExt cx="548640" cy="182880"/>
              </a:xfrm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43F166C5-535A-094C-BE12-58A5AC389861}"/>
                    </a:ext>
                  </a:extLst>
                </p:cNvPr>
                <p:cNvSpPr/>
                <p:nvPr/>
              </p:nvSpPr>
              <p:spPr>
                <a:xfrm>
                  <a:off x="5419409" y="1962740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9E229EDE-1A9B-C748-984B-54E4312E8F1D}"/>
                    </a:ext>
                  </a:extLst>
                </p:cNvPr>
                <p:cNvSpPr/>
                <p:nvPr/>
              </p:nvSpPr>
              <p:spPr>
                <a:xfrm>
                  <a:off x="5236529" y="1962740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5D998073-09CE-984E-8579-ECAC96B16BB8}"/>
                    </a:ext>
                  </a:extLst>
                </p:cNvPr>
                <p:cNvSpPr/>
                <p:nvPr/>
              </p:nvSpPr>
              <p:spPr>
                <a:xfrm>
                  <a:off x="5053649" y="1962740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57479C21-51E7-5E43-BF78-714887E6DA51}"/>
                  </a:ext>
                </a:extLst>
              </p:cNvPr>
              <p:cNvSpPr txBox="1"/>
              <p:nvPr/>
            </p:nvSpPr>
            <p:spPr>
              <a:xfrm>
                <a:off x="4241268" y="2767664"/>
                <a:ext cx="867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Worker 1</a:t>
                </a: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34721063-5394-0D4B-8028-67F28BE9BB12}"/>
                  </a:ext>
                </a:extLst>
              </p:cNvPr>
              <p:cNvSpPr txBox="1"/>
              <p:nvPr/>
            </p:nvSpPr>
            <p:spPr>
              <a:xfrm>
                <a:off x="3780835" y="2892646"/>
                <a:ext cx="3962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Q1</a:t>
                </a:r>
              </a:p>
            </p:txBody>
          </p:sp>
          <p:sp>
            <p:nvSpPr>
              <p:cNvPr id="256" name="Rounded Rectangle 255">
                <a:extLst>
                  <a:ext uri="{FF2B5EF4-FFF2-40B4-BE49-F238E27FC236}">
                    <a16:creationId xmlns:a16="http://schemas.microsoft.com/office/drawing/2014/main" id="{C8122632-D654-4E4E-9A74-039A94B671A4}"/>
                  </a:ext>
                </a:extLst>
              </p:cNvPr>
              <p:cNvSpPr/>
              <p:nvPr/>
            </p:nvSpPr>
            <p:spPr>
              <a:xfrm>
                <a:off x="3780835" y="3646668"/>
                <a:ext cx="964536" cy="18288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operation 1</a:t>
                </a:r>
              </a:p>
            </p:txBody>
          </p:sp>
          <p:sp>
            <p:nvSpPr>
              <p:cNvPr id="257" name="Down Arrow 256">
                <a:extLst>
                  <a:ext uri="{FF2B5EF4-FFF2-40B4-BE49-F238E27FC236}">
                    <a16:creationId xmlns:a16="http://schemas.microsoft.com/office/drawing/2014/main" id="{B2215B39-D623-EB45-ACA5-8D7B66FA8C4A}"/>
                  </a:ext>
                </a:extLst>
              </p:cNvPr>
              <p:cNvSpPr/>
              <p:nvPr/>
            </p:nvSpPr>
            <p:spPr>
              <a:xfrm>
                <a:off x="4309953" y="3392402"/>
                <a:ext cx="91440" cy="18288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2" name="Rounded Rectangle 261">
              <a:extLst>
                <a:ext uri="{FF2B5EF4-FFF2-40B4-BE49-F238E27FC236}">
                  <a16:creationId xmlns:a16="http://schemas.microsoft.com/office/drawing/2014/main" id="{62F7D42A-5039-D84B-B774-43BB63C83A59}"/>
                </a:ext>
              </a:extLst>
            </p:cNvPr>
            <p:cNvSpPr/>
            <p:nvPr/>
          </p:nvSpPr>
          <p:spPr>
            <a:xfrm>
              <a:off x="8063039" y="2402143"/>
              <a:ext cx="386366" cy="992527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2313CE4-7563-C74D-8D53-DE0F68A2A4E4}"/>
                </a:ext>
              </a:extLst>
            </p:cNvPr>
            <p:cNvSpPr/>
            <p:nvPr/>
          </p:nvSpPr>
          <p:spPr>
            <a:xfrm>
              <a:off x="8133852" y="2486544"/>
              <a:ext cx="251225" cy="82288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330968F6-ECE4-CE4E-972C-F989FA0199D3}"/>
                </a:ext>
              </a:extLst>
            </p:cNvPr>
            <p:cNvGrpSpPr/>
            <p:nvPr/>
          </p:nvGrpSpPr>
          <p:grpSpPr>
            <a:xfrm>
              <a:off x="7468709" y="2528108"/>
              <a:ext cx="548640" cy="182880"/>
              <a:chOff x="5053649" y="1962740"/>
              <a:chExt cx="548640" cy="182880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CB906EF3-F3C5-BB4A-BEA8-C61063F0D7C5}"/>
                  </a:ext>
                </a:extLst>
              </p:cNvPr>
              <p:cNvSpPr/>
              <p:nvPr/>
            </p:nvSpPr>
            <p:spPr>
              <a:xfrm>
                <a:off x="5419409" y="1962740"/>
                <a:ext cx="182880" cy="18288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7C605C3E-82BC-D742-9046-5D33E525ABBB}"/>
                  </a:ext>
                </a:extLst>
              </p:cNvPr>
              <p:cNvSpPr/>
              <p:nvPr/>
            </p:nvSpPr>
            <p:spPr>
              <a:xfrm>
                <a:off x="5236529" y="1962740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42B5411F-024D-9D43-A39D-9215AE3FF271}"/>
                  </a:ext>
                </a:extLst>
              </p:cNvPr>
              <p:cNvSpPr/>
              <p:nvPr/>
            </p:nvSpPr>
            <p:spPr>
              <a:xfrm>
                <a:off x="5053649" y="1962740"/>
                <a:ext cx="182880" cy="1828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6E1F9050-A0AC-404C-B9F1-DA339AE6F2BD}"/>
                </a:ext>
              </a:extLst>
            </p:cNvPr>
            <p:cNvSpPr txBox="1"/>
            <p:nvPr/>
          </p:nvSpPr>
          <p:spPr>
            <a:xfrm>
              <a:off x="7822451" y="2123272"/>
              <a:ext cx="8675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Worker 2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31BACE8F-F7FE-0A4D-AE17-1F4FAA815579}"/>
                </a:ext>
              </a:extLst>
            </p:cNvPr>
            <p:cNvSpPr txBox="1"/>
            <p:nvPr/>
          </p:nvSpPr>
          <p:spPr>
            <a:xfrm>
              <a:off x="7362018" y="2248254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Q2</a:t>
              </a:r>
            </a:p>
          </p:txBody>
        </p:sp>
        <p:sp>
          <p:nvSpPr>
            <p:cNvPr id="268" name="Down Arrow 267">
              <a:extLst>
                <a:ext uri="{FF2B5EF4-FFF2-40B4-BE49-F238E27FC236}">
                  <a16:creationId xmlns:a16="http://schemas.microsoft.com/office/drawing/2014/main" id="{787284CB-8DE8-434E-9A0B-34B8B147D644}"/>
                </a:ext>
              </a:extLst>
            </p:cNvPr>
            <p:cNvSpPr/>
            <p:nvPr/>
          </p:nvSpPr>
          <p:spPr>
            <a:xfrm>
              <a:off x="7891136" y="2748010"/>
              <a:ext cx="91440" cy="1828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4D565AEF-56DC-F945-B6EA-2EFC225ED74F}"/>
                </a:ext>
              </a:extLst>
            </p:cNvPr>
            <p:cNvGrpSpPr/>
            <p:nvPr/>
          </p:nvGrpSpPr>
          <p:grpSpPr>
            <a:xfrm>
              <a:off x="7362177" y="3466056"/>
              <a:ext cx="1327979" cy="1271398"/>
              <a:chOff x="3780835" y="2767664"/>
              <a:chExt cx="1327979" cy="1271398"/>
            </a:xfrm>
          </p:grpSpPr>
          <p:sp>
            <p:nvSpPr>
              <p:cNvPr id="273" name="Rounded Rectangle 272">
                <a:extLst>
                  <a:ext uri="{FF2B5EF4-FFF2-40B4-BE49-F238E27FC236}">
                    <a16:creationId xmlns:a16="http://schemas.microsoft.com/office/drawing/2014/main" id="{02CA8FD9-4AEC-ED43-8FAD-1BABD7097382}"/>
                  </a:ext>
                </a:extLst>
              </p:cNvPr>
              <p:cNvSpPr/>
              <p:nvPr/>
            </p:nvSpPr>
            <p:spPr>
              <a:xfrm>
                <a:off x="4481856" y="3046535"/>
                <a:ext cx="386366" cy="992527"/>
              </a:xfrm>
              <a:prstGeom prst="round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B9EFD90B-794D-774B-A416-E3130000D692}"/>
                  </a:ext>
                </a:extLst>
              </p:cNvPr>
              <p:cNvSpPr/>
              <p:nvPr/>
            </p:nvSpPr>
            <p:spPr>
              <a:xfrm>
                <a:off x="4552669" y="3130936"/>
                <a:ext cx="251225" cy="822881"/>
              </a:xfrm>
              <a:custGeom>
                <a:avLst/>
                <a:gdLst>
                  <a:gd name="connsiteX0" fmla="*/ 25779 w 251225"/>
                  <a:gd name="connsiteY0" fmla="*/ 0 h 1049628"/>
                  <a:gd name="connsiteX1" fmla="*/ 251159 w 251225"/>
                  <a:gd name="connsiteY1" fmla="*/ 135228 h 1049628"/>
                  <a:gd name="connsiteX2" fmla="*/ 6460 w 251225"/>
                  <a:gd name="connsiteY2" fmla="*/ 257578 h 1049628"/>
                  <a:gd name="connsiteX3" fmla="*/ 225401 w 251225"/>
                  <a:gd name="connsiteY3" fmla="*/ 412124 h 1049628"/>
                  <a:gd name="connsiteX4" fmla="*/ 6460 w 251225"/>
                  <a:gd name="connsiteY4" fmla="*/ 566671 h 1049628"/>
                  <a:gd name="connsiteX5" fmla="*/ 212522 w 251225"/>
                  <a:gd name="connsiteY5" fmla="*/ 734096 h 1049628"/>
                  <a:gd name="connsiteX6" fmla="*/ 21 w 251225"/>
                  <a:gd name="connsiteY6" fmla="*/ 882203 h 1049628"/>
                  <a:gd name="connsiteX7" fmla="*/ 199643 w 251225"/>
                  <a:gd name="connsiteY7" fmla="*/ 1049628 h 104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225" h="1049628">
                    <a:moveTo>
                      <a:pt x="25779" y="0"/>
                    </a:moveTo>
                    <a:cubicBezTo>
                      <a:pt x="140079" y="46149"/>
                      <a:pt x="254379" y="92298"/>
                      <a:pt x="251159" y="135228"/>
                    </a:cubicBezTo>
                    <a:cubicBezTo>
                      <a:pt x="247939" y="178158"/>
                      <a:pt x="10753" y="211429"/>
                      <a:pt x="6460" y="257578"/>
                    </a:cubicBezTo>
                    <a:cubicBezTo>
                      <a:pt x="2167" y="303727"/>
                      <a:pt x="225401" y="360609"/>
                      <a:pt x="225401" y="412124"/>
                    </a:cubicBezTo>
                    <a:cubicBezTo>
                      <a:pt x="225401" y="463639"/>
                      <a:pt x="8606" y="513009"/>
                      <a:pt x="6460" y="566671"/>
                    </a:cubicBezTo>
                    <a:cubicBezTo>
                      <a:pt x="4314" y="620333"/>
                      <a:pt x="213595" y="681507"/>
                      <a:pt x="212522" y="734096"/>
                    </a:cubicBezTo>
                    <a:cubicBezTo>
                      <a:pt x="211449" y="786685"/>
                      <a:pt x="2167" y="829614"/>
                      <a:pt x="21" y="882203"/>
                    </a:cubicBezTo>
                    <a:cubicBezTo>
                      <a:pt x="-2125" y="934792"/>
                      <a:pt x="154567" y="1007772"/>
                      <a:pt x="199643" y="1049628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E30820B0-CC61-6740-8D88-906F08FA90BD}"/>
                  </a:ext>
                </a:extLst>
              </p:cNvPr>
              <p:cNvGrpSpPr/>
              <p:nvPr/>
            </p:nvGrpSpPr>
            <p:grpSpPr>
              <a:xfrm>
                <a:off x="3887526" y="3172500"/>
                <a:ext cx="548640" cy="182880"/>
                <a:chOff x="5053649" y="1962740"/>
                <a:chExt cx="548640" cy="182880"/>
              </a:xfrm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C6496D26-0E20-7A45-A5EB-F1C6C0A55AD3}"/>
                    </a:ext>
                  </a:extLst>
                </p:cNvPr>
                <p:cNvSpPr/>
                <p:nvPr/>
              </p:nvSpPr>
              <p:spPr>
                <a:xfrm>
                  <a:off x="5419409" y="1962740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7A6D916C-3D2A-4640-8643-A9A1C48C05C7}"/>
                    </a:ext>
                  </a:extLst>
                </p:cNvPr>
                <p:cNvSpPr/>
                <p:nvPr/>
              </p:nvSpPr>
              <p:spPr>
                <a:xfrm>
                  <a:off x="5236529" y="1962740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701AB75F-A71C-A247-AD58-675228E85ECB}"/>
                    </a:ext>
                  </a:extLst>
                </p:cNvPr>
                <p:cNvSpPr/>
                <p:nvPr/>
              </p:nvSpPr>
              <p:spPr>
                <a:xfrm>
                  <a:off x="5053649" y="1962740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785F0053-EA5B-2548-B26C-F66C6E655536}"/>
                  </a:ext>
                </a:extLst>
              </p:cNvPr>
              <p:cNvSpPr txBox="1"/>
              <p:nvPr/>
            </p:nvSpPr>
            <p:spPr>
              <a:xfrm>
                <a:off x="4241268" y="2767664"/>
                <a:ext cx="8675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Worker 3</a:t>
                </a:r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E70F3C6B-7BCC-094A-8444-496FB92BC052}"/>
                  </a:ext>
                </a:extLst>
              </p:cNvPr>
              <p:cNvSpPr txBox="1"/>
              <p:nvPr/>
            </p:nvSpPr>
            <p:spPr>
              <a:xfrm>
                <a:off x="3780835" y="2892646"/>
                <a:ext cx="3962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Q3</a:t>
                </a:r>
              </a:p>
            </p:txBody>
          </p:sp>
          <p:sp>
            <p:nvSpPr>
              <p:cNvPr id="278" name="Rounded Rectangle 277">
                <a:extLst>
                  <a:ext uri="{FF2B5EF4-FFF2-40B4-BE49-F238E27FC236}">
                    <a16:creationId xmlns:a16="http://schemas.microsoft.com/office/drawing/2014/main" id="{7B5E42B9-83CC-7047-A049-198A792C27FC}"/>
                  </a:ext>
                </a:extLst>
              </p:cNvPr>
              <p:cNvSpPr/>
              <p:nvPr/>
            </p:nvSpPr>
            <p:spPr>
              <a:xfrm>
                <a:off x="3780835" y="3646668"/>
                <a:ext cx="964536" cy="18288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operation 4</a:t>
                </a:r>
              </a:p>
            </p:txBody>
          </p:sp>
          <p:sp>
            <p:nvSpPr>
              <p:cNvPr id="279" name="Down Arrow 278">
                <a:extLst>
                  <a:ext uri="{FF2B5EF4-FFF2-40B4-BE49-F238E27FC236}">
                    <a16:creationId xmlns:a16="http://schemas.microsoft.com/office/drawing/2014/main" id="{BA6CC5B1-5494-AE45-A73C-80954CE8058B}"/>
                  </a:ext>
                </a:extLst>
              </p:cNvPr>
              <p:cNvSpPr/>
              <p:nvPr/>
            </p:nvSpPr>
            <p:spPr>
              <a:xfrm>
                <a:off x="4309953" y="3392402"/>
                <a:ext cx="91440" cy="18288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3" name="Down Arrow 282">
              <a:extLst>
                <a:ext uri="{FF2B5EF4-FFF2-40B4-BE49-F238E27FC236}">
                  <a16:creationId xmlns:a16="http://schemas.microsoft.com/office/drawing/2014/main" id="{3D373CD9-4EC6-6344-AD6B-BF961DB1FB36}"/>
                </a:ext>
              </a:extLst>
            </p:cNvPr>
            <p:cNvSpPr/>
            <p:nvPr/>
          </p:nvSpPr>
          <p:spPr>
            <a:xfrm rot="14197294">
              <a:off x="5905694" y="3409447"/>
              <a:ext cx="91440" cy="5486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Down Arrow 283">
              <a:extLst>
                <a:ext uri="{FF2B5EF4-FFF2-40B4-BE49-F238E27FC236}">
                  <a16:creationId xmlns:a16="http://schemas.microsoft.com/office/drawing/2014/main" id="{11B5E409-FF59-474C-8C25-603FAC59E472}"/>
                </a:ext>
              </a:extLst>
            </p:cNvPr>
            <p:cNvSpPr/>
            <p:nvPr/>
          </p:nvSpPr>
          <p:spPr>
            <a:xfrm rot="12206032" flipH="1">
              <a:off x="7240618" y="2690897"/>
              <a:ext cx="91440" cy="123444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ounded Rectangle 266">
              <a:extLst>
                <a:ext uri="{FF2B5EF4-FFF2-40B4-BE49-F238E27FC236}">
                  <a16:creationId xmlns:a16="http://schemas.microsoft.com/office/drawing/2014/main" id="{E496A9DC-8FD8-1A43-B05A-5EB43B6FD9CD}"/>
                </a:ext>
              </a:extLst>
            </p:cNvPr>
            <p:cNvSpPr/>
            <p:nvPr/>
          </p:nvSpPr>
          <p:spPr>
            <a:xfrm>
              <a:off x="7362018" y="3002276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2</a:t>
              </a:r>
            </a:p>
          </p:txBody>
        </p:sp>
        <p:sp>
          <p:nvSpPr>
            <p:cNvPr id="285" name="Down Arrow 284">
              <a:extLst>
                <a:ext uri="{FF2B5EF4-FFF2-40B4-BE49-F238E27FC236}">
                  <a16:creationId xmlns:a16="http://schemas.microsoft.com/office/drawing/2014/main" id="{E89CE364-5EA1-A548-B25A-E102D8549216}"/>
                </a:ext>
              </a:extLst>
            </p:cNvPr>
            <p:cNvSpPr/>
            <p:nvPr/>
          </p:nvSpPr>
          <p:spPr>
            <a:xfrm rot="16200000">
              <a:off x="7181187" y="3761985"/>
              <a:ext cx="91440" cy="36576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Down Arrow 286">
              <a:extLst>
                <a:ext uri="{FF2B5EF4-FFF2-40B4-BE49-F238E27FC236}">
                  <a16:creationId xmlns:a16="http://schemas.microsoft.com/office/drawing/2014/main" id="{93FB3DEC-6089-6542-8DE5-CCD965239C30}"/>
                </a:ext>
              </a:extLst>
            </p:cNvPr>
            <p:cNvSpPr/>
            <p:nvPr/>
          </p:nvSpPr>
          <p:spPr>
            <a:xfrm rot="16200000">
              <a:off x="4545081" y="3250778"/>
              <a:ext cx="91440" cy="27432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8" name="Down Arrow 287">
              <a:extLst>
                <a:ext uri="{FF2B5EF4-FFF2-40B4-BE49-F238E27FC236}">
                  <a16:creationId xmlns:a16="http://schemas.microsoft.com/office/drawing/2014/main" id="{CB632B2B-B2EE-9842-AFF1-8FDD3B45704F}"/>
                </a:ext>
              </a:extLst>
            </p:cNvPr>
            <p:cNvSpPr/>
            <p:nvPr/>
          </p:nvSpPr>
          <p:spPr>
            <a:xfrm rot="16200000">
              <a:off x="8525564" y="2906737"/>
              <a:ext cx="91440" cy="36576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Down Arrow 288">
              <a:extLst>
                <a:ext uri="{FF2B5EF4-FFF2-40B4-BE49-F238E27FC236}">
                  <a16:creationId xmlns:a16="http://schemas.microsoft.com/office/drawing/2014/main" id="{E0427E70-A5DB-774C-BA2B-E472D130F2F6}"/>
                </a:ext>
              </a:extLst>
            </p:cNvPr>
            <p:cNvSpPr/>
            <p:nvPr/>
          </p:nvSpPr>
          <p:spPr>
            <a:xfrm rot="16200000">
              <a:off x="8523147" y="4253620"/>
              <a:ext cx="91440" cy="36576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C3C7951-9158-FB4D-8B94-5C801D93D52E}"/>
                </a:ext>
              </a:extLst>
            </p:cNvPr>
            <p:cNvSpPr txBox="1"/>
            <p:nvPr/>
          </p:nvSpPr>
          <p:spPr>
            <a:xfrm>
              <a:off x="4117885" y="3219518"/>
              <a:ext cx="393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9BDF3B2E-9CB9-4C4B-902C-B662D1F0CF0F}"/>
                </a:ext>
              </a:extLst>
            </p:cNvPr>
            <p:cNvSpPr txBox="1"/>
            <p:nvPr/>
          </p:nvSpPr>
          <p:spPr>
            <a:xfrm>
              <a:off x="8719373" y="2917322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sink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4014AF79-D019-5B4B-8D2C-DB5C45320DAB}"/>
                </a:ext>
              </a:extLst>
            </p:cNvPr>
            <p:cNvSpPr txBox="1"/>
            <p:nvPr/>
          </p:nvSpPr>
          <p:spPr>
            <a:xfrm>
              <a:off x="8719373" y="4259685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sink</a:t>
              </a:r>
            </a:p>
          </p:txBody>
        </p:sp>
      </p:grpSp>
      <p:sp>
        <p:nvSpPr>
          <p:cNvPr id="294" name="Google Shape;109;p26">
            <a:extLst>
              <a:ext uri="{FF2B5EF4-FFF2-40B4-BE49-F238E27FC236}">
                <a16:creationId xmlns:a16="http://schemas.microsoft.com/office/drawing/2014/main" id="{45EF9F5C-C628-DE47-815C-B61795A269FE}"/>
              </a:ext>
            </a:extLst>
          </p:cNvPr>
          <p:cNvSpPr txBox="1"/>
          <p:nvPr/>
        </p:nvSpPr>
        <p:spPr>
          <a:xfrm>
            <a:off x="44164" y="2158997"/>
            <a:ext cx="4524140" cy="115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One-Worker-per-Operation-Architecture</a:t>
            </a: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Queue and Worker thread </a:t>
            </a:r>
          </a:p>
          <a:p>
            <a:pPr marL="41910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Pipelined manner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109;p26">
            <a:extLst>
              <a:ext uri="{FF2B5EF4-FFF2-40B4-BE49-F238E27FC236}">
                <a16:creationId xmlns:a16="http://schemas.microsoft.com/office/drawing/2014/main" id="{73C762C2-2842-F14B-9B24-5A7FC675A7C4}"/>
              </a:ext>
            </a:extLst>
          </p:cNvPr>
          <p:cNvSpPr txBox="1"/>
          <p:nvPr/>
        </p:nvSpPr>
        <p:spPr>
          <a:xfrm>
            <a:off x="48125" y="3219518"/>
            <a:ext cx="4524140" cy="115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Backpressure </a:t>
            </a:r>
          </a:p>
          <a:p>
            <a:pPr marL="76200" lvl="1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   - latency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   - storage</a:t>
            </a:r>
          </a:p>
          <a:p>
            <a:pPr marL="76200" lvl="0" algn="l" rtl="0">
              <a:spcBef>
                <a:spcPts val="0"/>
              </a:spcBef>
              <a:spcAft>
                <a:spcPts val="0"/>
              </a:spcAft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862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Problem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109;p26">
            <a:extLst>
              <a:ext uri="{FF2B5EF4-FFF2-40B4-BE49-F238E27FC236}">
                <a16:creationId xmlns:a16="http://schemas.microsoft.com/office/drawing/2014/main" id="{58CFAF75-3A2B-794A-83D3-7BD1025AC00C}"/>
              </a:ext>
            </a:extLst>
          </p:cNvPr>
          <p:cNvSpPr txBox="1"/>
          <p:nvPr/>
        </p:nvSpPr>
        <p:spPr>
          <a:xfrm>
            <a:off x="44164" y="605658"/>
            <a:ext cx="8931748" cy="70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Existing </a:t>
            </a:r>
            <a:r>
              <a:rPr lang="en-US" sz="20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One-Worker-per-Operation-Architecture Stream Processing Engines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are not suitable for the Edge Setting! </a:t>
            </a:r>
          </a:p>
        </p:txBody>
      </p:sp>
      <p:sp>
        <p:nvSpPr>
          <p:cNvPr id="85" name="Google Shape;109;p26">
            <a:extLst>
              <a:ext uri="{FF2B5EF4-FFF2-40B4-BE49-F238E27FC236}">
                <a16:creationId xmlns:a16="http://schemas.microsoft.com/office/drawing/2014/main" id="{BFFA56CB-33EF-3C48-BD74-9D8BFEBFCAA1}"/>
              </a:ext>
            </a:extLst>
          </p:cNvPr>
          <p:cNvSpPr txBox="1"/>
          <p:nvPr/>
        </p:nvSpPr>
        <p:spPr>
          <a:xfrm>
            <a:off x="44163" y="1383062"/>
            <a:ext cx="8397938" cy="42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___Scalable          ___Multiplexed           ___Latency          ___Backpressure		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F7E42C6-E0DC-AA41-8C69-CDAE94500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67" y="1295584"/>
            <a:ext cx="457200" cy="457200"/>
          </a:xfrm>
          <a:prstGeom prst="rect">
            <a:avLst/>
          </a:prstGeom>
        </p:spPr>
      </p:pic>
      <p:sp>
        <p:nvSpPr>
          <p:cNvPr id="24" name="Google Shape;109;p26">
            <a:extLst>
              <a:ext uri="{FF2B5EF4-FFF2-40B4-BE49-F238E27FC236}">
                <a16:creationId xmlns:a16="http://schemas.microsoft.com/office/drawing/2014/main" id="{E204C544-F55D-EE46-B75B-A1C5ADB07EC2}"/>
              </a:ext>
            </a:extLst>
          </p:cNvPr>
          <p:cNvSpPr txBox="1"/>
          <p:nvPr/>
        </p:nvSpPr>
        <p:spPr>
          <a:xfrm>
            <a:off x="172873" y="1859998"/>
            <a:ext cx="3304424" cy="112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OWPOA SPEs 	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Cloud-class resources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OS scheduler</a:t>
            </a:r>
          </a:p>
        </p:txBody>
      </p:sp>
      <p:sp>
        <p:nvSpPr>
          <p:cNvPr id="25" name="Google Shape;109;p26">
            <a:extLst>
              <a:ext uri="{FF2B5EF4-FFF2-40B4-BE49-F238E27FC236}">
                <a16:creationId xmlns:a16="http://schemas.microsoft.com/office/drawing/2014/main" id="{9DB0C236-9321-524A-9C70-02E3402E42E8}"/>
              </a:ext>
            </a:extLst>
          </p:cNvPr>
          <p:cNvSpPr txBox="1"/>
          <p:nvPr/>
        </p:nvSpPr>
        <p:spPr>
          <a:xfrm>
            <a:off x="3663582" y="1859998"/>
            <a:ext cx="4405031" cy="145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Edge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Limited resources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# of workers &gt;&gt; # of CPU cores</a:t>
            </a:r>
          </a:p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Inefficiency in OS scheduler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1387E6-D2E7-F14A-8862-B1FD16ECA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6980" y="1341304"/>
            <a:ext cx="365760" cy="365760"/>
          </a:xfrm>
          <a:prstGeom prst="rect">
            <a:avLst/>
          </a:prstGeom>
        </p:spPr>
      </p:pic>
      <p:sp>
        <p:nvSpPr>
          <p:cNvPr id="9" name="Google Shape;109;p26">
            <a:extLst>
              <a:ext uri="{FF2B5EF4-FFF2-40B4-BE49-F238E27FC236}">
                <a16:creationId xmlns:a16="http://schemas.microsoft.com/office/drawing/2014/main" id="{6E1190E9-B2C5-F248-9CA2-7958121F4073}"/>
              </a:ext>
            </a:extLst>
          </p:cNvPr>
          <p:cNvSpPr txBox="1"/>
          <p:nvPr/>
        </p:nvSpPr>
        <p:spPr>
          <a:xfrm>
            <a:off x="172872" y="3228114"/>
            <a:ext cx="8455973" cy="43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Low input rate	</a:t>
            </a: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 	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Most queues are empty </a:t>
            </a:r>
          </a:p>
        </p:txBody>
      </p:sp>
      <p:sp>
        <p:nvSpPr>
          <p:cNvPr id="10" name="Google Shape;109;p26">
            <a:extLst>
              <a:ext uri="{FF2B5EF4-FFF2-40B4-BE49-F238E27FC236}">
                <a16:creationId xmlns:a16="http://schemas.microsoft.com/office/drawing/2014/main" id="{C9AA976F-866C-0546-87C1-5BF0A988D7BB}"/>
              </a:ext>
            </a:extLst>
          </p:cNvPr>
          <p:cNvSpPr txBox="1"/>
          <p:nvPr/>
        </p:nvSpPr>
        <p:spPr>
          <a:xfrm>
            <a:off x="172872" y="3715254"/>
            <a:ext cx="8610520" cy="153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High input rate	</a:t>
            </a: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 	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Most or all queues contain data </a:t>
            </a: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 	Scheduling Inefficiency</a:t>
            </a: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		 	Backpressure</a:t>
            </a: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		 	Low Latency 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AB2C55-73B7-B341-8FF9-546556958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6614" y="1341304"/>
            <a:ext cx="365760" cy="3657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7643D08-63A2-234C-BF03-2B088E1B1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9555" y="134130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Problem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DE19B5-B8A9-FD44-BF19-1E560E8855CC}"/>
              </a:ext>
            </a:extLst>
          </p:cNvPr>
          <p:cNvGrpSpPr/>
          <p:nvPr/>
        </p:nvGrpSpPr>
        <p:grpSpPr>
          <a:xfrm>
            <a:off x="805380" y="2491157"/>
            <a:ext cx="914400" cy="457200"/>
            <a:chOff x="1719780" y="2348248"/>
            <a:chExt cx="914400" cy="457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A41E7B-0939-3A4E-A044-F72E1DEC7B42}"/>
                </a:ext>
              </a:extLst>
            </p:cNvPr>
            <p:cNvSpPr/>
            <p:nvPr/>
          </p:nvSpPr>
          <p:spPr>
            <a:xfrm>
              <a:off x="21769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BE42C8-D8EF-0E49-AA52-9CEF80BCD770}"/>
                </a:ext>
              </a:extLst>
            </p:cNvPr>
            <p:cNvSpPr/>
            <p:nvPr/>
          </p:nvSpPr>
          <p:spPr>
            <a:xfrm>
              <a:off x="17197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15BCCB-4FC5-944E-B696-0F930EF6C39B}"/>
              </a:ext>
            </a:extLst>
          </p:cNvPr>
          <p:cNvGrpSpPr/>
          <p:nvPr/>
        </p:nvGrpSpPr>
        <p:grpSpPr>
          <a:xfrm>
            <a:off x="805380" y="3257798"/>
            <a:ext cx="914400" cy="457200"/>
            <a:chOff x="1719780" y="2348248"/>
            <a:chExt cx="914400" cy="457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711CDF-69CB-D444-A9B8-7A33ED4FD470}"/>
                </a:ext>
              </a:extLst>
            </p:cNvPr>
            <p:cNvSpPr/>
            <p:nvPr/>
          </p:nvSpPr>
          <p:spPr>
            <a:xfrm>
              <a:off x="21769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EA519F-7A1C-2849-83E6-59EAC9267159}"/>
                </a:ext>
              </a:extLst>
            </p:cNvPr>
            <p:cNvSpPr/>
            <p:nvPr/>
          </p:nvSpPr>
          <p:spPr>
            <a:xfrm>
              <a:off x="1719780" y="2348248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C95606A-6092-3B4B-91A5-BE9A8D4501D5}"/>
              </a:ext>
            </a:extLst>
          </p:cNvPr>
          <p:cNvSpPr/>
          <p:nvPr/>
        </p:nvSpPr>
        <p:spPr>
          <a:xfrm>
            <a:off x="2903727" y="2491157"/>
            <a:ext cx="304055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537C4C-C3A6-3741-99F3-C8612475C940}"/>
              </a:ext>
            </a:extLst>
          </p:cNvPr>
          <p:cNvSpPr/>
          <p:nvPr/>
        </p:nvSpPr>
        <p:spPr>
          <a:xfrm>
            <a:off x="2903727" y="3257798"/>
            <a:ext cx="3040556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A5455A-12A4-4343-AF66-2A0AAF87EAEB}"/>
              </a:ext>
            </a:extLst>
          </p:cNvPr>
          <p:cNvSpPr/>
          <p:nvPr/>
        </p:nvSpPr>
        <p:spPr>
          <a:xfrm>
            <a:off x="2903727" y="2491157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65BF11-EE91-CE4B-A505-6C5EA2B4A9A5}"/>
              </a:ext>
            </a:extLst>
          </p:cNvPr>
          <p:cNvSpPr/>
          <p:nvPr/>
        </p:nvSpPr>
        <p:spPr>
          <a:xfrm>
            <a:off x="3360929" y="3257798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2C437D-FA13-374E-83C0-6BEA36EEC00D}"/>
              </a:ext>
            </a:extLst>
          </p:cNvPr>
          <p:cNvSpPr/>
          <p:nvPr/>
        </p:nvSpPr>
        <p:spPr>
          <a:xfrm>
            <a:off x="3818129" y="2491157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72B4CA-CDDD-6A4C-B896-7B5EB1D40BFB}"/>
              </a:ext>
            </a:extLst>
          </p:cNvPr>
          <p:cNvSpPr/>
          <p:nvPr/>
        </p:nvSpPr>
        <p:spPr>
          <a:xfrm>
            <a:off x="4275328" y="3257798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16A516-C6B0-9E45-85A0-50B07C6824D6}"/>
              </a:ext>
            </a:extLst>
          </p:cNvPr>
          <p:cNvSpPr/>
          <p:nvPr/>
        </p:nvSpPr>
        <p:spPr>
          <a:xfrm>
            <a:off x="3360929" y="2491157"/>
            <a:ext cx="4572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1C538E-6223-F74F-905B-A81E0824B585}"/>
              </a:ext>
            </a:extLst>
          </p:cNvPr>
          <p:cNvSpPr/>
          <p:nvPr/>
        </p:nvSpPr>
        <p:spPr>
          <a:xfrm>
            <a:off x="2897010" y="3257798"/>
            <a:ext cx="4572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BBAD5-3AA6-A04D-BF44-9E08FBF65C16}"/>
              </a:ext>
            </a:extLst>
          </p:cNvPr>
          <p:cNvSpPr/>
          <p:nvPr/>
        </p:nvSpPr>
        <p:spPr>
          <a:xfrm>
            <a:off x="3818129" y="3257798"/>
            <a:ext cx="4572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A7421C-11D0-9446-B044-DE9A23B6711E}"/>
              </a:ext>
            </a:extLst>
          </p:cNvPr>
          <p:cNvSpPr/>
          <p:nvPr/>
        </p:nvSpPr>
        <p:spPr>
          <a:xfrm>
            <a:off x="4722385" y="2491157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9E1C36E-E6DE-4A4C-933C-18C2A7F1F559}"/>
              </a:ext>
            </a:extLst>
          </p:cNvPr>
          <p:cNvSpPr/>
          <p:nvPr/>
        </p:nvSpPr>
        <p:spPr>
          <a:xfrm>
            <a:off x="1322696" y="2559737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F9FBF34-22AC-B041-B432-2ACDF6F5B9B1}"/>
              </a:ext>
            </a:extLst>
          </p:cNvPr>
          <p:cNvSpPr/>
          <p:nvPr/>
        </p:nvSpPr>
        <p:spPr>
          <a:xfrm>
            <a:off x="1322696" y="3326378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57135B-91D7-FB48-A06C-5B3C49BABBAA}"/>
              </a:ext>
            </a:extLst>
          </p:cNvPr>
          <p:cNvSpPr/>
          <p:nvPr/>
        </p:nvSpPr>
        <p:spPr>
          <a:xfrm>
            <a:off x="873960" y="3326378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5F9993-A8E3-5546-ACFB-41D81FF0AC7B}"/>
              </a:ext>
            </a:extLst>
          </p:cNvPr>
          <p:cNvSpPr/>
          <p:nvPr/>
        </p:nvSpPr>
        <p:spPr>
          <a:xfrm>
            <a:off x="4732528" y="3257798"/>
            <a:ext cx="4572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38530B-410F-334F-8CFA-2547B8DA85ED}"/>
              </a:ext>
            </a:extLst>
          </p:cNvPr>
          <p:cNvSpPr txBox="1"/>
          <p:nvPr/>
        </p:nvSpPr>
        <p:spPr>
          <a:xfrm>
            <a:off x="247818" y="2519702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14C1FD-7D90-4648-ADB0-24E0312D8690}"/>
              </a:ext>
            </a:extLst>
          </p:cNvPr>
          <p:cNvSpPr txBox="1"/>
          <p:nvPr/>
        </p:nvSpPr>
        <p:spPr>
          <a:xfrm>
            <a:off x="247818" y="3286343"/>
            <a:ext cx="48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598B82-1B1C-E142-A353-F05604309F2B}"/>
              </a:ext>
            </a:extLst>
          </p:cNvPr>
          <p:cNvSpPr txBox="1"/>
          <p:nvPr/>
        </p:nvSpPr>
        <p:spPr>
          <a:xfrm>
            <a:off x="2122570" y="2519702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6AF27-8F35-034C-B989-C81E94C76DAB}"/>
              </a:ext>
            </a:extLst>
          </p:cNvPr>
          <p:cNvSpPr txBox="1"/>
          <p:nvPr/>
        </p:nvSpPr>
        <p:spPr>
          <a:xfrm>
            <a:off x="2122570" y="3286343"/>
            <a:ext cx="617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OP1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8A7BD92-2629-974B-956C-BD2FE9CD92C4}"/>
              </a:ext>
            </a:extLst>
          </p:cNvPr>
          <p:cNvCxnSpPr>
            <a:cxnSpLocks/>
          </p:cNvCxnSpPr>
          <p:nvPr/>
        </p:nvCxnSpPr>
        <p:spPr>
          <a:xfrm>
            <a:off x="2903727" y="3934496"/>
            <a:ext cx="2563359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1C25700-D7D6-EB46-AD41-89FE01DA06A8}"/>
              </a:ext>
            </a:extLst>
          </p:cNvPr>
          <p:cNvSpPr txBox="1"/>
          <p:nvPr/>
        </p:nvSpPr>
        <p:spPr>
          <a:xfrm>
            <a:off x="5504908" y="3734441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0B31C6-1B23-F041-AE98-294F04A96CB6}"/>
              </a:ext>
            </a:extLst>
          </p:cNvPr>
          <p:cNvSpPr/>
          <p:nvPr/>
        </p:nvSpPr>
        <p:spPr>
          <a:xfrm>
            <a:off x="247818" y="2388708"/>
            <a:ext cx="8265114" cy="22219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b="1" i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5771F6-D33B-4446-B7AA-CF6D37102E16}"/>
              </a:ext>
            </a:extLst>
          </p:cNvPr>
          <p:cNvCxnSpPr>
            <a:cxnSpLocks/>
          </p:cNvCxnSpPr>
          <p:nvPr/>
        </p:nvCxnSpPr>
        <p:spPr>
          <a:xfrm>
            <a:off x="1996224" y="2468190"/>
            <a:ext cx="0" cy="15178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97C201-1615-554A-8AB8-301328721216}"/>
              </a:ext>
            </a:extLst>
          </p:cNvPr>
          <p:cNvGrpSpPr/>
          <p:nvPr/>
        </p:nvGrpSpPr>
        <p:grpSpPr>
          <a:xfrm>
            <a:off x="6436887" y="2491157"/>
            <a:ext cx="1754350" cy="457200"/>
            <a:chOff x="6739544" y="2394569"/>
            <a:chExt cx="1754350" cy="4572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26A165-531C-0843-A568-666D69E3A29D}"/>
                </a:ext>
              </a:extLst>
            </p:cNvPr>
            <p:cNvSpPr/>
            <p:nvPr/>
          </p:nvSpPr>
          <p:spPr>
            <a:xfrm>
              <a:off x="6739544" y="2394569"/>
              <a:ext cx="4572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2A2E74-659E-2A42-8E22-5BA9294F07C5}"/>
                </a:ext>
              </a:extLst>
            </p:cNvPr>
            <p:cNvSpPr txBox="1"/>
            <p:nvPr/>
          </p:nvSpPr>
          <p:spPr>
            <a:xfrm>
              <a:off x="7196744" y="2425000"/>
              <a:ext cx="12971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processing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B6FDBC4-904A-904E-B4E3-BBB64F86F49B}"/>
              </a:ext>
            </a:extLst>
          </p:cNvPr>
          <p:cNvGrpSpPr/>
          <p:nvPr/>
        </p:nvGrpSpPr>
        <p:grpSpPr>
          <a:xfrm>
            <a:off x="6436887" y="3009983"/>
            <a:ext cx="2047700" cy="457200"/>
            <a:chOff x="6751178" y="2900065"/>
            <a:chExt cx="2047700" cy="457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A9211-183B-084F-9A27-B2A85973E352}"/>
                </a:ext>
              </a:extLst>
            </p:cNvPr>
            <p:cNvSpPr/>
            <p:nvPr/>
          </p:nvSpPr>
          <p:spPr>
            <a:xfrm>
              <a:off x="6751178" y="2900065"/>
              <a:ext cx="457200" cy="4572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50DE5DF-8F5A-8940-89C4-6C1FAAD6814F}"/>
                </a:ext>
              </a:extLst>
            </p:cNvPr>
            <p:cNvSpPr txBox="1"/>
            <p:nvPr/>
          </p:nvSpPr>
          <p:spPr>
            <a:xfrm>
              <a:off x="7208378" y="2930496"/>
              <a:ext cx="15905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de-scheduled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E86F6-A7B1-8A4B-9B3F-36674482A64A}"/>
              </a:ext>
            </a:extLst>
          </p:cNvPr>
          <p:cNvGrpSpPr/>
          <p:nvPr/>
        </p:nvGrpSpPr>
        <p:grpSpPr>
          <a:xfrm>
            <a:off x="6436887" y="3528808"/>
            <a:ext cx="1023381" cy="457200"/>
            <a:chOff x="6751178" y="3432220"/>
            <a:chExt cx="1023381" cy="4572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93E858F-12A4-3346-B6F0-FB421FA9E6DC}"/>
                </a:ext>
              </a:extLst>
            </p:cNvPr>
            <p:cNvSpPr/>
            <p:nvPr/>
          </p:nvSpPr>
          <p:spPr>
            <a:xfrm>
              <a:off x="6751178" y="3432220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18153C-C87B-6A41-9C74-09DD9BE6235B}"/>
                </a:ext>
              </a:extLst>
            </p:cNvPr>
            <p:cNvSpPr txBox="1"/>
            <p:nvPr/>
          </p:nvSpPr>
          <p:spPr>
            <a:xfrm>
              <a:off x="7208378" y="3462651"/>
              <a:ext cx="5661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idle</a:t>
              </a:r>
            </a:p>
          </p:txBody>
        </p:sp>
      </p:grpSp>
      <p:sp>
        <p:nvSpPr>
          <p:cNvPr id="53" name="Google Shape;109;p26">
            <a:extLst>
              <a:ext uri="{FF2B5EF4-FFF2-40B4-BE49-F238E27FC236}">
                <a16:creationId xmlns:a16="http://schemas.microsoft.com/office/drawing/2014/main" id="{3796AAEF-4B15-5147-8330-2AC985D388B3}"/>
              </a:ext>
            </a:extLst>
          </p:cNvPr>
          <p:cNvSpPr txBox="1"/>
          <p:nvPr/>
        </p:nvSpPr>
        <p:spPr>
          <a:xfrm>
            <a:off x="2149171" y="4173160"/>
            <a:ext cx="3795112" cy="51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algn="ctr">
              <a:buSzPts val="2400"/>
            </a:pPr>
            <a:r>
              <a:rPr lang="en-US" sz="2000" b="1" i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OWPOA – Random OS Scheduler</a:t>
            </a:r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192FA88-58A2-4842-ADB7-743868FDB8A2}"/>
              </a:ext>
            </a:extLst>
          </p:cNvPr>
          <p:cNvSpPr/>
          <p:nvPr/>
        </p:nvSpPr>
        <p:spPr>
          <a:xfrm>
            <a:off x="1326440" y="3326378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F4239F1-3D4F-9345-A946-4B24A33DA1AE}"/>
              </a:ext>
            </a:extLst>
          </p:cNvPr>
          <p:cNvSpPr/>
          <p:nvPr/>
        </p:nvSpPr>
        <p:spPr>
          <a:xfrm>
            <a:off x="888283" y="3326378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8C443D7-E7CB-3140-A830-996A19E596D2}"/>
              </a:ext>
            </a:extLst>
          </p:cNvPr>
          <p:cNvSpPr/>
          <p:nvPr/>
        </p:nvSpPr>
        <p:spPr>
          <a:xfrm>
            <a:off x="650845" y="3839035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8BD8FBF-5260-F041-92C9-FB680144B8A7}"/>
              </a:ext>
            </a:extLst>
          </p:cNvPr>
          <p:cNvSpPr/>
          <p:nvPr/>
        </p:nvSpPr>
        <p:spPr>
          <a:xfrm>
            <a:off x="1338971" y="2559737"/>
            <a:ext cx="320040" cy="32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2" name="Lightning Bolt 51">
            <a:extLst>
              <a:ext uri="{FF2B5EF4-FFF2-40B4-BE49-F238E27FC236}">
                <a16:creationId xmlns:a16="http://schemas.microsoft.com/office/drawing/2014/main" id="{AECE72B7-4487-FB42-8626-3849B83CC726}"/>
              </a:ext>
            </a:extLst>
          </p:cNvPr>
          <p:cNvSpPr/>
          <p:nvPr/>
        </p:nvSpPr>
        <p:spPr>
          <a:xfrm>
            <a:off x="1053749" y="3746562"/>
            <a:ext cx="1238645" cy="1370225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4917F6D-F916-D748-B38B-71418A8B9526}"/>
              </a:ext>
            </a:extLst>
          </p:cNvPr>
          <p:cNvSpPr/>
          <p:nvPr/>
        </p:nvSpPr>
        <p:spPr>
          <a:xfrm>
            <a:off x="4275328" y="2491157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7DD1AD-9161-F24F-AA09-A05C60DB7BC7}"/>
              </a:ext>
            </a:extLst>
          </p:cNvPr>
          <p:cNvSpPr txBox="1"/>
          <p:nvPr/>
        </p:nvSpPr>
        <p:spPr>
          <a:xfrm>
            <a:off x="4546242" y="27625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Google Shape;109;p26">
            <a:extLst>
              <a:ext uri="{FF2B5EF4-FFF2-40B4-BE49-F238E27FC236}">
                <a16:creationId xmlns:a16="http://schemas.microsoft.com/office/drawing/2014/main" id="{ACAE6B32-F37A-3941-8238-514C2385D33D}"/>
              </a:ext>
            </a:extLst>
          </p:cNvPr>
          <p:cNvSpPr txBox="1"/>
          <p:nvPr/>
        </p:nvSpPr>
        <p:spPr>
          <a:xfrm>
            <a:off x="44164" y="605658"/>
            <a:ext cx="8931748" cy="705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Existing </a:t>
            </a:r>
            <a:r>
              <a:rPr lang="en-US" sz="2000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One-Worker-per-Operation-Architecture Stream Processing Engines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are not suitable for the Edge Setting! </a:t>
            </a:r>
          </a:p>
        </p:txBody>
      </p:sp>
      <p:sp>
        <p:nvSpPr>
          <p:cNvPr id="60" name="Google Shape;109;p26">
            <a:extLst>
              <a:ext uri="{FF2B5EF4-FFF2-40B4-BE49-F238E27FC236}">
                <a16:creationId xmlns:a16="http://schemas.microsoft.com/office/drawing/2014/main" id="{C37ED684-2B6A-944B-B336-46DC86EB612C}"/>
              </a:ext>
            </a:extLst>
          </p:cNvPr>
          <p:cNvSpPr txBox="1"/>
          <p:nvPr/>
        </p:nvSpPr>
        <p:spPr>
          <a:xfrm>
            <a:off x="44163" y="1383062"/>
            <a:ext cx="8397938" cy="42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  ___Scalable          ___Multiplexed           ___Latency          ___Backpressure		</a:t>
            </a:r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5F9C35F3-B550-5742-9AA8-409B390F8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567" y="1295584"/>
            <a:ext cx="457200" cy="457200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B0DCF4BD-2B59-6042-B291-E592FF724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76980" y="1341304"/>
            <a:ext cx="365760" cy="36576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6B0ACC3-C88D-6D40-B2A3-91C67A2CCE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6614" y="1341304"/>
            <a:ext cx="365760" cy="36576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FCCB393-8834-9146-86EF-D38D4F312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9555" y="134130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/>
      <p:bldP spid="34" grpId="0"/>
      <p:bldP spid="35" grpId="0"/>
      <p:bldP spid="36" grpId="0"/>
      <p:bldP spid="38" grpId="0"/>
      <p:bldP spid="39" grpId="0" animBg="1"/>
      <p:bldP spid="53" grpId="0"/>
      <p:bldP spid="55" grpId="0" animBg="1"/>
      <p:bldP spid="57" grpId="0" animBg="1"/>
      <p:bldP spid="58" grpId="0" animBg="1"/>
      <p:bldP spid="59" grpId="0" animBg="1"/>
      <p:bldP spid="59" grpId="1" animBg="1"/>
      <p:bldP spid="52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1100138" y="96441"/>
            <a:ext cx="80439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 err="1"/>
              <a:t>EdgeWise</a:t>
            </a:r>
            <a:endParaRPr sz="32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3DAA04-4461-384C-A765-79A6B116A94F}"/>
              </a:ext>
            </a:extLst>
          </p:cNvPr>
          <p:cNvGrpSpPr/>
          <p:nvPr/>
        </p:nvGrpSpPr>
        <p:grpSpPr>
          <a:xfrm>
            <a:off x="4547204" y="734832"/>
            <a:ext cx="4043964" cy="1200238"/>
            <a:chOff x="4547204" y="734832"/>
            <a:chExt cx="4043964" cy="12002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B7748-13D3-B342-945F-D5ED9ABF9A0A}"/>
                </a:ext>
              </a:extLst>
            </p:cNvPr>
            <p:cNvSpPr/>
            <p:nvPr/>
          </p:nvSpPr>
          <p:spPr>
            <a:xfrm>
              <a:off x="4547204" y="734832"/>
              <a:ext cx="4043964" cy="1200238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Topology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C878FF-1C0B-8248-9149-4B4B0AB1C421}"/>
                </a:ext>
              </a:extLst>
            </p:cNvPr>
            <p:cNvGrpSpPr/>
            <p:nvPr/>
          </p:nvGrpSpPr>
          <p:grpSpPr>
            <a:xfrm>
              <a:off x="5797579" y="880001"/>
              <a:ext cx="2700499" cy="904388"/>
              <a:chOff x="3041407" y="3167814"/>
              <a:chExt cx="2700499" cy="904388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AFE7E24-C161-8A4A-A47B-9F29699EC906}"/>
                  </a:ext>
                </a:extLst>
              </p:cNvPr>
              <p:cNvCxnSpPr>
                <a:cxnSpLocks/>
                <a:stCxn id="22" idx="4"/>
                <a:endCxn id="23" idx="6"/>
              </p:cNvCxnSpPr>
              <p:nvPr/>
            </p:nvCxnSpPr>
            <p:spPr>
              <a:xfrm flipH="1">
                <a:off x="3929359" y="3442134"/>
                <a:ext cx="436542" cy="443136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46FBBA0-688F-3B49-B635-9B81EB587238}"/>
                  </a:ext>
                </a:extLst>
              </p:cNvPr>
              <p:cNvGrpSpPr/>
              <p:nvPr/>
            </p:nvGrpSpPr>
            <p:grpSpPr>
              <a:xfrm>
                <a:off x="3041407" y="3167814"/>
                <a:ext cx="2700499" cy="904388"/>
                <a:chOff x="3041407" y="3167814"/>
                <a:chExt cx="2700499" cy="904388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6A72C94-8EB8-0E4E-A467-3E7EFEB14843}"/>
                    </a:ext>
                  </a:extLst>
                </p:cNvPr>
                <p:cNvSpPr/>
                <p:nvPr/>
              </p:nvSpPr>
              <p:spPr>
                <a:xfrm>
                  <a:off x="3081337" y="3167814"/>
                  <a:ext cx="274320" cy="27432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Diamond 18">
                  <a:extLst>
                    <a:ext uri="{FF2B5EF4-FFF2-40B4-BE49-F238E27FC236}">
                      <a16:creationId xmlns:a16="http://schemas.microsoft.com/office/drawing/2014/main" id="{5A14A41D-FB03-4B41-A9D6-5F3477794833}"/>
                    </a:ext>
                  </a:extLst>
                </p:cNvPr>
                <p:cNvSpPr/>
                <p:nvPr/>
              </p:nvSpPr>
              <p:spPr>
                <a:xfrm>
                  <a:off x="3041407" y="3706442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1DAB6D4-0AFA-3846-91FA-09F22BFB1BB7}"/>
                    </a:ext>
                  </a:extLst>
                </p:cNvPr>
                <p:cNvSpPr/>
                <p:nvPr/>
              </p:nvSpPr>
              <p:spPr>
                <a:xfrm>
                  <a:off x="3655039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</a:t>
                  </a:r>
                </a:p>
              </p:txBody>
            </p:sp>
            <p:sp>
              <p:nvSpPr>
                <p:cNvPr id="21" name="Diamond 20">
                  <a:extLst>
                    <a:ext uri="{FF2B5EF4-FFF2-40B4-BE49-F238E27FC236}">
                      <a16:creationId xmlns:a16="http://schemas.microsoft.com/office/drawing/2014/main" id="{79925926-DB5A-4641-8BA8-AAF9D8BFC4CE}"/>
                    </a:ext>
                  </a:extLst>
                </p:cNvPr>
                <p:cNvSpPr/>
                <p:nvPr/>
              </p:nvSpPr>
              <p:spPr>
                <a:xfrm>
                  <a:off x="5376146" y="3448714"/>
                  <a:ext cx="365760" cy="365760"/>
                </a:xfrm>
                <a:prstGeom prst="diamond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C9CF1B32-A59A-B34A-A82D-DDD9EAAFDC0C}"/>
                    </a:ext>
                  </a:extLst>
                </p:cNvPr>
                <p:cNvSpPr/>
                <p:nvPr/>
              </p:nvSpPr>
              <p:spPr>
                <a:xfrm>
                  <a:off x="4228741" y="316781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894259C-0ABE-E34F-8352-9F3A9802C1EF}"/>
                    </a:ext>
                  </a:extLst>
                </p:cNvPr>
                <p:cNvSpPr/>
                <p:nvPr/>
              </p:nvSpPr>
              <p:spPr>
                <a:xfrm>
                  <a:off x="3655039" y="3748110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2E71AD8C-B5B8-544D-A5A1-B1CB9B1E8AF8}"/>
                    </a:ext>
                  </a:extLst>
                </p:cNvPr>
                <p:cNvSpPr/>
                <p:nvPr/>
              </p:nvSpPr>
              <p:spPr>
                <a:xfrm>
                  <a:off x="4802443" y="3174394"/>
                  <a:ext cx="274320" cy="27432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BE1FCDF4-6532-3945-8B98-C5FDBAD616EA}"/>
                    </a:ext>
                  </a:extLst>
                </p:cNvPr>
                <p:cNvCxnSpPr>
                  <a:cxnSpLocks/>
                  <a:stCxn id="18" idx="3"/>
                  <a:endCxn id="20" idx="2"/>
                </p:cNvCxnSpPr>
                <p:nvPr/>
              </p:nvCxnSpPr>
              <p:spPr>
                <a:xfrm>
                  <a:off x="3355657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36FDB74B-21AA-784D-9913-012ABB58466F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>
                  <a:off x="3929359" y="3304974"/>
                  <a:ext cx="299382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02136F7-B2C8-324B-A9A4-AB2650EB7C31}"/>
                    </a:ext>
                  </a:extLst>
                </p:cNvPr>
                <p:cNvCxnSpPr>
                  <a:cxnSpLocks/>
                  <a:stCxn id="22" idx="6"/>
                  <a:endCxn id="24" idx="2"/>
                </p:cNvCxnSpPr>
                <p:nvPr/>
              </p:nvCxnSpPr>
              <p:spPr>
                <a:xfrm>
                  <a:off x="4503061" y="3304974"/>
                  <a:ext cx="299382" cy="658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BDAEB85-6C9A-4C41-9B14-4ED4C337E84E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>
                  <a:off x="5075963" y="3315277"/>
                  <a:ext cx="300183" cy="316317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9E4D1484-E4C7-E941-8FC1-3CE6BA01E41A}"/>
                    </a:ext>
                  </a:extLst>
                </p:cNvPr>
                <p:cNvCxnSpPr>
                  <a:cxnSpLocks/>
                  <a:stCxn id="23" idx="2"/>
                  <a:endCxn id="19" idx="3"/>
                </p:cNvCxnSpPr>
                <p:nvPr/>
              </p:nvCxnSpPr>
              <p:spPr>
                <a:xfrm flipH="1">
                  <a:off x="3407167" y="3885270"/>
                  <a:ext cx="247872" cy="4052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B653391-9F49-7B4C-B1A2-69BF95CA767D}"/>
              </a:ext>
            </a:extLst>
          </p:cNvPr>
          <p:cNvGrpSpPr/>
          <p:nvPr/>
        </p:nvGrpSpPr>
        <p:grpSpPr>
          <a:xfrm>
            <a:off x="4062864" y="2065650"/>
            <a:ext cx="5081136" cy="2665677"/>
            <a:chOff x="893533" y="2072587"/>
            <a:chExt cx="5081136" cy="26656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B18CCCF-A13F-FF43-AE70-E98E46D972FF}"/>
                </a:ext>
              </a:extLst>
            </p:cNvPr>
            <p:cNvSpPr/>
            <p:nvPr/>
          </p:nvSpPr>
          <p:spPr>
            <a:xfrm>
              <a:off x="1379848" y="2072587"/>
              <a:ext cx="4043964" cy="2665677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200" b="1" i="1" u="sng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EdgeWise</a:t>
              </a:r>
              <a:endParaRPr lang="en-US" sz="2200" b="1" i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A1EBE525-F48F-9C49-B795-69C2805B000B}"/>
                </a:ext>
              </a:extLst>
            </p:cNvPr>
            <p:cNvSpPr/>
            <p:nvPr/>
          </p:nvSpPr>
          <p:spPr>
            <a:xfrm>
              <a:off x="3243874" y="2646610"/>
              <a:ext cx="1904761" cy="2028876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337D66-D460-424D-9B4C-C47539707405}"/>
                </a:ext>
              </a:extLst>
            </p:cNvPr>
            <p:cNvSpPr/>
            <p:nvPr/>
          </p:nvSpPr>
          <p:spPr>
            <a:xfrm>
              <a:off x="3518202" y="3051069"/>
              <a:ext cx="372599" cy="147520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8CF43B84-E621-0E4D-8C75-44D809F6A294}"/>
                </a:ext>
              </a:extLst>
            </p:cNvPr>
            <p:cNvSpPr/>
            <p:nvPr/>
          </p:nvSpPr>
          <p:spPr>
            <a:xfrm>
              <a:off x="4614502" y="3051069"/>
              <a:ext cx="372599" cy="1475201"/>
            </a:xfrm>
            <a:custGeom>
              <a:avLst/>
              <a:gdLst>
                <a:gd name="connsiteX0" fmla="*/ 25779 w 251225"/>
                <a:gd name="connsiteY0" fmla="*/ 0 h 1049628"/>
                <a:gd name="connsiteX1" fmla="*/ 251159 w 251225"/>
                <a:gd name="connsiteY1" fmla="*/ 135228 h 1049628"/>
                <a:gd name="connsiteX2" fmla="*/ 6460 w 251225"/>
                <a:gd name="connsiteY2" fmla="*/ 257578 h 1049628"/>
                <a:gd name="connsiteX3" fmla="*/ 225401 w 251225"/>
                <a:gd name="connsiteY3" fmla="*/ 412124 h 1049628"/>
                <a:gd name="connsiteX4" fmla="*/ 6460 w 251225"/>
                <a:gd name="connsiteY4" fmla="*/ 566671 h 1049628"/>
                <a:gd name="connsiteX5" fmla="*/ 212522 w 251225"/>
                <a:gd name="connsiteY5" fmla="*/ 734096 h 1049628"/>
                <a:gd name="connsiteX6" fmla="*/ 21 w 251225"/>
                <a:gd name="connsiteY6" fmla="*/ 882203 h 1049628"/>
                <a:gd name="connsiteX7" fmla="*/ 199643 w 251225"/>
                <a:gd name="connsiteY7" fmla="*/ 1049628 h 104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225" h="1049628">
                  <a:moveTo>
                    <a:pt x="25779" y="0"/>
                  </a:moveTo>
                  <a:cubicBezTo>
                    <a:pt x="140079" y="46149"/>
                    <a:pt x="254379" y="92298"/>
                    <a:pt x="251159" y="135228"/>
                  </a:cubicBezTo>
                  <a:cubicBezTo>
                    <a:pt x="247939" y="178158"/>
                    <a:pt x="10753" y="211429"/>
                    <a:pt x="6460" y="257578"/>
                  </a:cubicBezTo>
                  <a:cubicBezTo>
                    <a:pt x="2167" y="303727"/>
                    <a:pt x="225401" y="360609"/>
                    <a:pt x="225401" y="412124"/>
                  </a:cubicBezTo>
                  <a:cubicBezTo>
                    <a:pt x="225401" y="463639"/>
                    <a:pt x="8606" y="513009"/>
                    <a:pt x="6460" y="566671"/>
                  </a:cubicBezTo>
                  <a:cubicBezTo>
                    <a:pt x="4314" y="620333"/>
                    <a:pt x="213595" y="681507"/>
                    <a:pt x="212522" y="734096"/>
                  </a:cubicBezTo>
                  <a:cubicBezTo>
                    <a:pt x="211449" y="786685"/>
                    <a:pt x="2167" y="829614"/>
                    <a:pt x="21" y="882203"/>
                  </a:cubicBezTo>
                  <a:cubicBezTo>
                    <a:pt x="-2125" y="934792"/>
                    <a:pt x="154567" y="1007772"/>
                    <a:pt x="199643" y="10496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032ADC-8A9C-D340-89DC-C147009106CF}"/>
                </a:ext>
              </a:extLst>
            </p:cNvPr>
            <p:cNvGrpSpPr/>
            <p:nvPr/>
          </p:nvGrpSpPr>
          <p:grpSpPr>
            <a:xfrm>
              <a:off x="1755933" y="2868190"/>
              <a:ext cx="548640" cy="1262070"/>
              <a:chOff x="6130630" y="3262369"/>
              <a:chExt cx="548640" cy="126207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C746C0E-2171-A04C-BD2D-4DA4D401F720}"/>
                  </a:ext>
                </a:extLst>
              </p:cNvPr>
              <p:cNvGrpSpPr/>
              <p:nvPr/>
            </p:nvGrpSpPr>
            <p:grpSpPr>
              <a:xfrm>
                <a:off x="6130630" y="3981829"/>
                <a:ext cx="548640" cy="182880"/>
                <a:chOff x="6070921" y="3294845"/>
                <a:chExt cx="548640" cy="18288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A275198C-BD02-8349-B6CA-56EF20BA7F26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BFFB396-1781-D641-9CAD-413C7A5C18FA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E983DA72-861F-9545-851E-A3B7730975E9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0150FC0E-6EFE-F148-9571-4FA0CB23CD38}"/>
                  </a:ext>
                </a:extLst>
              </p:cNvPr>
              <p:cNvGrpSpPr/>
              <p:nvPr/>
            </p:nvGrpSpPr>
            <p:grpSpPr>
              <a:xfrm>
                <a:off x="6130630" y="3622099"/>
                <a:ext cx="548640" cy="182880"/>
                <a:chOff x="6070921" y="3294845"/>
                <a:chExt cx="548640" cy="182880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CC0DC3C7-79E3-6C4A-B082-B388F656723C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854F2CF4-A331-8A4B-8EC1-2F806FD5916A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E31358D2-1644-1847-A305-5AF4F0F28E05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E0ED6DF-B388-204C-B5B9-3418CB62EAF0}"/>
                  </a:ext>
                </a:extLst>
              </p:cNvPr>
              <p:cNvGrpSpPr/>
              <p:nvPr/>
            </p:nvGrpSpPr>
            <p:grpSpPr>
              <a:xfrm>
                <a:off x="6130630" y="4341559"/>
                <a:ext cx="548640" cy="182880"/>
                <a:chOff x="6070921" y="3294845"/>
                <a:chExt cx="548640" cy="182880"/>
              </a:xfrm>
            </p:grpSpPr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92C1324E-3C42-864E-B7B4-248C8437D2DC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2A6B0CEE-9612-B345-A087-96861B79A990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09BA832E-5189-9047-BA87-4FC8B2824FB4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C29BA9BC-D703-8642-A3BD-A0707C2CE415}"/>
                  </a:ext>
                </a:extLst>
              </p:cNvPr>
              <p:cNvGrpSpPr/>
              <p:nvPr/>
            </p:nvGrpSpPr>
            <p:grpSpPr>
              <a:xfrm>
                <a:off x="6130630" y="3262369"/>
                <a:ext cx="548640" cy="182880"/>
                <a:chOff x="6070921" y="3294845"/>
                <a:chExt cx="548640" cy="182880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E3BA1427-0990-4141-AE9A-9597D1BEA697}"/>
                    </a:ext>
                  </a:extLst>
                </p:cNvPr>
                <p:cNvSpPr/>
                <p:nvPr/>
              </p:nvSpPr>
              <p:spPr>
                <a:xfrm>
                  <a:off x="6436681" y="3294845"/>
                  <a:ext cx="182880" cy="18288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40B477B-29B7-0C4B-90C4-4A1734796A50}"/>
                    </a:ext>
                  </a:extLst>
                </p:cNvPr>
                <p:cNvSpPr/>
                <p:nvPr/>
              </p:nvSpPr>
              <p:spPr>
                <a:xfrm>
                  <a:off x="625380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8BFC1DED-F8D5-F14F-87A4-D2AD1A0A736C}"/>
                    </a:ext>
                  </a:extLst>
                </p:cNvPr>
                <p:cNvSpPr/>
                <p:nvPr/>
              </p:nvSpPr>
              <p:spPr>
                <a:xfrm>
                  <a:off x="6070921" y="3294845"/>
                  <a:ext cx="182880" cy="18288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02C48FC3-D0AD-9B42-9ABE-4FD667D1AD3F}"/>
                </a:ext>
              </a:extLst>
            </p:cNvPr>
            <p:cNvSpPr/>
            <p:nvPr/>
          </p:nvSpPr>
          <p:spPr>
            <a:xfrm>
              <a:off x="3288116" y="3227920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1</a:t>
              </a: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5FA3DE78-BC41-D242-9D50-D64ADF0C9689}"/>
                </a:ext>
              </a:extLst>
            </p:cNvPr>
            <p:cNvSpPr/>
            <p:nvPr/>
          </p:nvSpPr>
          <p:spPr>
            <a:xfrm>
              <a:off x="4157990" y="3947380"/>
              <a:ext cx="964536" cy="1828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 3</a:t>
              </a:r>
            </a:p>
          </p:txBody>
        </p:sp>
        <p:sp>
          <p:nvSpPr>
            <p:cNvPr id="104" name="Down Arrow 103">
              <a:extLst>
                <a:ext uri="{FF2B5EF4-FFF2-40B4-BE49-F238E27FC236}">
                  <a16:creationId xmlns:a16="http://schemas.microsoft.com/office/drawing/2014/main" id="{F521E6D8-8A2E-7448-91F4-00293EA3744E}"/>
                </a:ext>
              </a:extLst>
            </p:cNvPr>
            <p:cNvSpPr/>
            <p:nvPr/>
          </p:nvSpPr>
          <p:spPr>
            <a:xfrm rot="16200000">
              <a:off x="2749740" y="2862877"/>
              <a:ext cx="91440" cy="914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Down Arrow 104">
              <a:extLst>
                <a:ext uri="{FF2B5EF4-FFF2-40B4-BE49-F238E27FC236}">
                  <a16:creationId xmlns:a16="http://schemas.microsoft.com/office/drawing/2014/main" id="{C4D2E1FD-30A5-0C48-933F-1918D39AA728}"/>
                </a:ext>
              </a:extLst>
            </p:cNvPr>
            <p:cNvSpPr/>
            <p:nvPr/>
          </p:nvSpPr>
          <p:spPr>
            <a:xfrm rot="4468749">
              <a:off x="2745302" y="3103258"/>
              <a:ext cx="91440" cy="914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own Arrow 105">
              <a:extLst>
                <a:ext uri="{FF2B5EF4-FFF2-40B4-BE49-F238E27FC236}">
                  <a16:creationId xmlns:a16="http://schemas.microsoft.com/office/drawing/2014/main" id="{57D0E108-F1E5-694B-A392-584613530FDF}"/>
                </a:ext>
              </a:extLst>
            </p:cNvPr>
            <p:cNvSpPr/>
            <p:nvPr/>
          </p:nvSpPr>
          <p:spPr>
            <a:xfrm rot="3653024">
              <a:off x="2794098" y="3222042"/>
              <a:ext cx="91440" cy="10972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wn Arrow 106">
              <a:extLst>
                <a:ext uri="{FF2B5EF4-FFF2-40B4-BE49-F238E27FC236}">
                  <a16:creationId xmlns:a16="http://schemas.microsoft.com/office/drawing/2014/main" id="{F4E03FAA-52F6-944C-9ACF-4545BE67BEBA}"/>
                </a:ext>
              </a:extLst>
            </p:cNvPr>
            <p:cNvSpPr/>
            <p:nvPr/>
          </p:nvSpPr>
          <p:spPr>
            <a:xfrm rot="16200000">
              <a:off x="3258921" y="3270160"/>
              <a:ext cx="91440" cy="15544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wn Arrow 108">
              <a:extLst>
                <a:ext uri="{FF2B5EF4-FFF2-40B4-BE49-F238E27FC236}">
                  <a16:creationId xmlns:a16="http://schemas.microsoft.com/office/drawing/2014/main" id="{F3EC577B-3BF4-FA41-8B00-615CE99AEEF1}"/>
                </a:ext>
              </a:extLst>
            </p:cNvPr>
            <p:cNvSpPr/>
            <p:nvPr/>
          </p:nvSpPr>
          <p:spPr>
            <a:xfrm rot="16200000">
              <a:off x="5292359" y="3853205"/>
              <a:ext cx="91440" cy="36576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0BD350D-5C51-1D4B-83B8-7AE10B272834}"/>
                </a:ext>
              </a:extLst>
            </p:cNvPr>
            <p:cNvSpPr txBox="1"/>
            <p:nvPr/>
          </p:nvSpPr>
          <p:spPr>
            <a:xfrm>
              <a:off x="5501463" y="3872148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sink</a:t>
              </a:r>
            </a:p>
          </p:txBody>
        </p:sp>
        <p:sp>
          <p:nvSpPr>
            <p:cNvPr id="111" name="Down Arrow 110">
              <a:extLst>
                <a:ext uri="{FF2B5EF4-FFF2-40B4-BE49-F238E27FC236}">
                  <a16:creationId xmlns:a16="http://schemas.microsoft.com/office/drawing/2014/main" id="{C17CCD9C-6B9E-2B49-9B2A-C73E1B17E155}"/>
                </a:ext>
              </a:extLst>
            </p:cNvPr>
            <p:cNvSpPr/>
            <p:nvPr/>
          </p:nvSpPr>
          <p:spPr>
            <a:xfrm rot="16200000">
              <a:off x="1339401" y="2870329"/>
              <a:ext cx="91440" cy="18288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749C258-BC21-7D4E-961D-5388780C2BDF}"/>
                </a:ext>
              </a:extLst>
            </p:cNvPr>
            <p:cNvSpPr txBox="1"/>
            <p:nvPr/>
          </p:nvSpPr>
          <p:spPr>
            <a:xfrm>
              <a:off x="893533" y="2793349"/>
              <a:ext cx="393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src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FC944B9-5C90-A04C-B1FF-23B4FED461AB}"/>
                </a:ext>
              </a:extLst>
            </p:cNvPr>
            <p:cNvSpPr txBox="1"/>
            <p:nvPr/>
          </p:nvSpPr>
          <p:spPr>
            <a:xfrm>
              <a:off x="1392369" y="2802773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Q0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762A518-48FE-6747-B138-CF39711D5E4A}"/>
                </a:ext>
              </a:extLst>
            </p:cNvPr>
            <p:cNvSpPr txBox="1"/>
            <p:nvPr/>
          </p:nvSpPr>
          <p:spPr>
            <a:xfrm>
              <a:off x="1392369" y="3161837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17173BB4-8816-2B43-AB4A-68B3A37A873E}"/>
                </a:ext>
              </a:extLst>
            </p:cNvPr>
            <p:cNvSpPr txBox="1"/>
            <p:nvPr/>
          </p:nvSpPr>
          <p:spPr>
            <a:xfrm>
              <a:off x="1392369" y="3520901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Q2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8AF555-2620-7248-BB2D-6205F633F847}"/>
                </a:ext>
              </a:extLst>
            </p:cNvPr>
            <p:cNvSpPr txBox="1"/>
            <p:nvPr/>
          </p:nvSpPr>
          <p:spPr>
            <a:xfrm>
              <a:off x="1392369" y="3879965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E584FF3A-8D0B-FB40-91A0-2B95D449F24E}"/>
                </a:ext>
              </a:extLst>
            </p:cNvPr>
            <p:cNvSpPr txBox="1"/>
            <p:nvPr/>
          </p:nvSpPr>
          <p:spPr>
            <a:xfrm>
              <a:off x="3396002" y="2087569"/>
              <a:ext cx="1609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worker pool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(fixed-size workers)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D80E7CD1-3C17-AD4A-B595-26445A011998}"/>
                </a:ext>
              </a:extLst>
            </p:cNvPr>
            <p:cNvSpPr/>
            <p:nvPr/>
          </p:nvSpPr>
          <p:spPr>
            <a:xfrm>
              <a:off x="3518202" y="2699820"/>
              <a:ext cx="1362891" cy="25426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scheduler</a:t>
              </a:r>
            </a:p>
          </p:txBody>
        </p:sp>
      </p:grpSp>
      <p:sp>
        <p:nvSpPr>
          <p:cNvPr id="118" name="Google Shape;109;p26">
            <a:extLst>
              <a:ext uri="{FF2B5EF4-FFF2-40B4-BE49-F238E27FC236}">
                <a16:creationId xmlns:a16="http://schemas.microsoft.com/office/drawing/2014/main" id="{FCB8FD52-4231-DF4A-BE71-EBD85FBBD80A}"/>
              </a:ext>
            </a:extLst>
          </p:cNvPr>
          <p:cNvSpPr txBox="1"/>
          <p:nvPr/>
        </p:nvSpPr>
        <p:spPr>
          <a:xfrm>
            <a:off x="43845" y="605658"/>
            <a:ext cx="4418848" cy="4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Key Ideas:</a:t>
            </a:r>
          </a:p>
        </p:txBody>
      </p:sp>
      <p:sp>
        <p:nvSpPr>
          <p:cNvPr id="119" name="Google Shape;109;p26">
            <a:extLst>
              <a:ext uri="{FF2B5EF4-FFF2-40B4-BE49-F238E27FC236}">
                <a16:creationId xmlns:a16="http://schemas.microsoft.com/office/drawing/2014/main" id="{35F03A19-F6D5-8549-8F58-7851B4B8B81B}"/>
              </a:ext>
            </a:extLst>
          </p:cNvPr>
          <p:cNvSpPr txBox="1"/>
          <p:nvPr/>
        </p:nvSpPr>
        <p:spPr>
          <a:xfrm>
            <a:off x="43845" y="2079343"/>
            <a:ext cx="4418848" cy="78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Inefficiency in OS scheduler</a:t>
            </a: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Engine-level scheduler</a:t>
            </a:r>
          </a:p>
        </p:txBody>
      </p:sp>
      <p:sp>
        <p:nvSpPr>
          <p:cNvPr id="120" name="Google Shape;109;p26">
            <a:extLst>
              <a:ext uri="{FF2B5EF4-FFF2-40B4-BE49-F238E27FC236}">
                <a16:creationId xmlns:a16="http://schemas.microsoft.com/office/drawing/2014/main" id="{C61F9409-414D-0A48-9BA8-A34119198729}"/>
              </a:ext>
            </a:extLst>
          </p:cNvPr>
          <p:cNvSpPr txBox="1"/>
          <p:nvPr/>
        </p:nvSpPr>
        <p:spPr>
          <a:xfrm>
            <a:off x="43845" y="1077769"/>
            <a:ext cx="4418848" cy="93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lvl="0" indent="-342900"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# of workers &gt;&gt; # of CPU cores</a:t>
            </a: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Wingdings" pitchFamily="2" charset="2"/>
              </a:rPr>
              <a:t>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fixed-sized worker pool</a:t>
            </a:r>
          </a:p>
        </p:txBody>
      </p:sp>
      <p:sp>
        <p:nvSpPr>
          <p:cNvPr id="121" name="Google Shape;109;p26">
            <a:extLst>
              <a:ext uri="{FF2B5EF4-FFF2-40B4-BE49-F238E27FC236}">
                <a16:creationId xmlns:a16="http://schemas.microsoft.com/office/drawing/2014/main" id="{02F68DEB-12C9-864D-BEC4-0D600BD37217}"/>
              </a:ext>
            </a:extLst>
          </p:cNvPr>
          <p:cNvSpPr txBox="1"/>
          <p:nvPr/>
        </p:nvSpPr>
        <p:spPr>
          <a:xfrm>
            <a:off x="43845" y="3417064"/>
            <a:ext cx="4491746" cy="107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___Scalable    ___Multiplexed</a:t>
            </a:r>
          </a:p>
          <a:p>
            <a:pPr marL="76200" lvl="0">
              <a:buSzPts val="2400"/>
            </a:pP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76200" lvl="0">
              <a:buSzPts val="2400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___Latency     ___Alleviate Backpressure		</a:t>
            </a:r>
          </a:p>
        </p:txBody>
      </p:sp>
      <p:pic>
        <p:nvPicPr>
          <p:cNvPr id="122" name="Graphic 121">
            <a:extLst>
              <a:ext uri="{FF2B5EF4-FFF2-40B4-BE49-F238E27FC236}">
                <a16:creationId xmlns:a16="http://schemas.microsoft.com/office/drawing/2014/main" id="{828BC37A-82B4-6B46-BAD5-AAD48F80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42" y="3364541"/>
            <a:ext cx="457200" cy="457200"/>
          </a:xfrm>
          <a:prstGeom prst="rect">
            <a:avLst/>
          </a:prstGeom>
        </p:spPr>
      </p:pic>
      <p:pic>
        <p:nvPicPr>
          <p:cNvPr id="126" name="Graphic 125">
            <a:extLst>
              <a:ext uri="{FF2B5EF4-FFF2-40B4-BE49-F238E27FC236}">
                <a16:creationId xmlns:a16="http://schemas.microsoft.com/office/drawing/2014/main" id="{A6F51A71-3E86-7E4E-A119-E466EAC4D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6673" y="3369590"/>
            <a:ext cx="457200" cy="457200"/>
          </a:xfrm>
          <a:prstGeom prst="rect">
            <a:avLst/>
          </a:prstGeom>
        </p:spPr>
      </p:pic>
      <p:pic>
        <p:nvPicPr>
          <p:cNvPr id="127" name="Graphic 126">
            <a:extLst>
              <a:ext uri="{FF2B5EF4-FFF2-40B4-BE49-F238E27FC236}">
                <a16:creationId xmlns:a16="http://schemas.microsoft.com/office/drawing/2014/main" id="{909C58FF-E4BB-4C46-B60B-5BD9EE9E0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142" y="3973369"/>
            <a:ext cx="457200" cy="457200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D6D5C0FF-26CE-5641-B6F4-6FD9E524FC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5976" y="395864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sules">
  <a:themeElements>
    <a:clrScheme name="Hokie Slides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6600"/>
      </a:accent1>
      <a:accent2>
        <a:srgbClr val="FFD9BF"/>
      </a:accent2>
      <a:accent3>
        <a:srgbClr val="660000"/>
      </a:accent3>
      <a:accent4>
        <a:srgbClr val="DEBFB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1156</Words>
  <Application>Microsoft Macintosh PowerPoint</Application>
  <PresentationFormat>On-screen Show (16:9)</PresentationFormat>
  <Paragraphs>392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Noto Sans Symbols</vt:lpstr>
      <vt:lpstr>Arial</vt:lpstr>
      <vt:lpstr>Calibri</vt:lpstr>
      <vt:lpstr>Times</vt:lpstr>
      <vt:lpstr>Times New Roman</vt:lpstr>
      <vt:lpstr>Wingdings</vt:lpstr>
      <vt:lpstr>Simple Light</vt:lpstr>
      <vt:lpstr>Capsules</vt:lpstr>
      <vt:lpstr>PowerPoint Presentation</vt:lpstr>
      <vt:lpstr>Edge Stream Processing</vt:lpstr>
      <vt:lpstr>Our Edge Model</vt:lpstr>
      <vt:lpstr>Edge Stream Processing Requirements </vt:lpstr>
      <vt:lpstr>Dataflow Programming Model</vt:lpstr>
      <vt:lpstr>Runtime System</vt:lpstr>
      <vt:lpstr>Problem</vt:lpstr>
      <vt:lpstr>Problem</vt:lpstr>
      <vt:lpstr>EdgeWise</vt:lpstr>
      <vt:lpstr>EdgeWise – Fixed-size Worker Pool</vt:lpstr>
      <vt:lpstr>EdgeWise – Engine-level Scheduler</vt:lpstr>
      <vt:lpstr>EdgeWise – Engine-level Scheduler</vt:lpstr>
      <vt:lpstr>Performance Analysis using Queueing Theory</vt:lpstr>
      <vt:lpstr>Evaluation</vt:lpstr>
      <vt:lpstr>Throughput-Latency Performance</vt:lpstr>
      <vt:lpstr>Fine-Grained Latency Analysis</vt:lpstr>
      <vt:lpstr>Conclusion</vt:lpstr>
      <vt:lpstr>PowerPoint Presentation</vt:lpstr>
      <vt:lpstr>Problem</vt:lpstr>
      <vt:lpstr>Performance Analysis using Queueing Theory</vt:lpstr>
      <vt:lpstr>Performance Analysis using Queueing Theory</vt:lpstr>
      <vt:lpstr>Performance Analysis using Queueing Theory</vt:lpstr>
      <vt:lpstr>Evaluation</vt:lpstr>
      <vt:lpstr>Throughput-Latency Performance</vt:lpstr>
      <vt:lpstr>Fine-Grained Throughput Analysis</vt:lpstr>
      <vt:lpstr>Data Consumption Policy</vt:lpstr>
      <vt:lpstr>Performance on Distributed Edge</vt:lpstr>
      <vt:lpstr>Limitations</vt:lpstr>
      <vt:lpstr>Icon Credit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180</cp:revision>
  <cp:lastPrinted>2019-07-07T01:25:18Z</cp:lastPrinted>
  <dcterms:modified xsi:type="dcterms:W3CDTF">2019-07-07T19:27:53Z</dcterms:modified>
</cp:coreProperties>
</file>