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1" r:id="rId3"/>
    <p:sldId id="319" r:id="rId4"/>
    <p:sldId id="362" r:id="rId5"/>
    <p:sldId id="363" r:id="rId6"/>
    <p:sldId id="364" r:id="rId7"/>
    <p:sldId id="365" r:id="rId8"/>
    <p:sldId id="366" r:id="rId9"/>
    <p:sldId id="368" r:id="rId10"/>
    <p:sldId id="321" r:id="rId11"/>
    <p:sldId id="343" r:id="rId12"/>
    <p:sldId id="331" r:id="rId13"/>
    <p:sldId id="3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hinav Goel" initials="AG" lastIdx="2" clrIdx="0">
    <p:extLst>
      <p:ext uri="{19B8F6BF-5375-455C-9EA6-DF929625EA0E}">
        <p15:presenceInfo xmlns:p15="http://schemas.microsoft.com/office/powerpoint/2012/main" userId="S::goel39@purdue.edu::b23ec996-0763-47ce-93c1-8cab20334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84930"/>
  </p:normalViewPr>
  <p:slideViewPr>
    <p:cSldViewPr snapToGrid="0" snapToObjects="1" showGuides="1">
      <p:cViewPr varScale="1">
        <p:scale>
          <a:sx n="99" d="100"/>
          <a:sy n="99" d="100"/>
        </p:scale>
        <p:origin x="984" y="184"/>
      </p:cViewPr>
      <p:guideLst>
        <p:guide orient="horz" pos="3576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62FED1-BCD7-CF4E-AB12-425CAAD0F4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2E8B2-82A4-0B4C-8649-A2F676C149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D1C65-8324-0F43-B86F-0965E1F4819F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CE666-CB81-6E4E-91A2-0BF950DB81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33B3F-B360-014F-AEF3-15821E2C3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EDE95-E333-B743-BDA7-2788373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AB96-395F-5340-9BBB-82620C221C22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3F7AA-F0ED-8D4A-A9A5-F9E5E5A3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7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a hierarchical DNN to do this.</a:t>
            </a:r>
          </a:p>
          <a:p>
            <a:r>
              <a:rPr lang="en-US" dirty="0"/>
              <a:t>Each small DNN of the hierarchy identifies an attribute to reduce </a:t>
            </a:r>
            <a:r>
              <a:rPr lang="en-US" dirty="0" err="1"/>
              <a:t>te</a:t>
            </a:r>
            <a:r>
              <a:rPr lang="en-US" dirty="0"/>
              <a:t> gallery size and simplify the </a:t>
            </a:r>
            <a:r>
              <a:rPr lang="en-US" dirty="0" err="1"/>
              <a:t>reID</a:t>
            </a:r>
            <a:r>
              <a:rPr lang="en-US" dirty="0"/>
              <a:t> problem.</a:t>
            </a:r>
          </a:p>
          <a:p>
            <a:endParaRPr lang="en-US" dirty="0"/>
          </a:p>
          <a:p>
            <a:r>
              <a:rPr lang="en-US" dirty="0"/>
              <a:t>Thus, we can use a few small DNNs to process the query and </a:t>
            </a:r>
            <a:r>
              <a:rPr lang="en-US" dirty="0" err="1"/>
              <a:t>reID</a:t>
            </a:r>
            <a:r>
              <a:rPr lang="en-US" dirty="0"/>
              <a:t> the object efficiently.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paper discusses two factors that need to be considered when constructing this hierarchy.</a:t>
            </a:r>
          </a:p>
          <a:p>
            <a:r>
              <a:rPr lang="en-US" dirty="0"/>
              <a:t>These are the difficulty of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idens</a:t>
            </a:r>
            <a:r>
              <a:rPr lang="en-US" dirty="0"/>
              <a:t> and correlations.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7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 </a:t>
            </a:r>
            <a:r>
              <a:rPr lang="en-US" dirty="0" err="1"/>
              <a:t>reID</a:t>
            </a:r>
            <a:r>
              <a:rPr lang="en-US" dirty="0"/>
              <a:t> is another CV task.</a:t>
            </a:r>
          </a:p>
          <a:p>
            <a:r>
              <a:rPr lang="en-US" dirty="0"/>
              <a:t>Given a query image that contains an object, the goal is find the gallery images that contain the same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9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3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FV with every single gallery feature vector to obtain a rank list of gallery images based on their distance from the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FV with every single gallery feature vector to obtain a rank list of gallery images based on their distance from the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0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FV with every single gallery feature vector to obtain a rank list of gallery images based on their distance from the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2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FV with every single gallery feature vector to obtain a rank list of gallery images based on their distance from the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39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FV with every single gallery feature vector to obtain a rank list of gallery images based on their distance from the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techniques are inefficient because they use a large DNN to </a:t>
            </a:r>
            <a:r>
              <a:rPr lang="en-US" dirty="0" err="1"/>
              <a:t>reID</a:t>
            </a:r>
            <a:r>
              <a:rPr lang="en-US" dirty="0"/>
              <a:t> the query object in large gallery.</a:t>
            </a:r>
          </a:p>
          <a:p>
            <a:endParaRPr lang="en-US" dirty="0"/>
          </a:p>
          <a:p>
            <a:r>
              <a:rPr lang="en-US" dirty="0"/>
              <a:t>If I were to manually </a:t>
            </a:r>
            <a:r>
              <a:rPr lang="en-US" dirty="0" err="1"/>
              <a:t>reID</a:t>
            </a:r>
            <a:r>
              <a:rPr lang="en-US" dirty="0"/>
              <a:t> this object, I will use the information that it is a white car with a sunroof. So I will only compare my query with other white cars with sunroofs.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3F7AA-F0ED-8D4A-A9A5-F9E5E5A3B9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E7D203-C238-4B2B-8AA0-18E72FA0EBD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87025" y="103239"/>
            <a:ext cx="1091742" cy="489262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5CE3B06-668C-4C6B-81DD-B57420694025}"/>
              </a:ext>
            </a:extLst>
          </p:cNvPr>
          <p:cNvCxnSpPr>
            <a:cxnSpLocks/>
          </p:cNvCxnSpPr>
          <p:nvPr userDrawn="1"/>
        </p:nvCxnSpPr>
        <p:spPr>
          <a:xfrm>
            <a:off x="7486650" y="590550"/>
            <a:ext cx="4451350" cy="8187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35E6B3-2382-4610-BA31-DABF1496C9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4902" y="1409272"/>
            <a:ext cx="9144000" cy="16557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Up to two lines of titles can fit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57F32-9628-4C3E-BB07-8908EDCCDA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5774" y="3188550"/>
            <a:ext cx="8783127" cy="822733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here, name here, no caps, looks elegant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20FC5-E595-4A50-B6AA-A4FF7D3A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3284" y="6316033"/>
            <a:ext cx="850678" cy="365125"/>
          </a:xfrm>
        </p:spPr>
        <p:txBody>
          <a:bodyPr/>
          <a:lstStyle>
            <a:lvl1pPr>
              <a:defRPr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D6714D2-1B32-40B5-9E81-0DDE82477A4A}" type="datetime1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64DF0-C1AD-461B-AA32-6E9BB2E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9584" y="6379635"/>
            <a:ext cx="4114800" cy="286606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l"/>
            <a:r>
              <a:rPr lang="en-US"/>
              <a:t>© 2020 HELPS Purdue. All rights reserved.</a:t>
            </a:r>
          </a:p>
        </p:txBody>
      </p:sp>
      <p:pic>
        <p:nvPicPr>
          <p:cNvPr id="8" name="Purdue CoBrand">
            <a:extLst>
              <a:ext uri="{FF2B5EF4-FFF2-40B4-BE49-F238E27FC236}">
                <a16:creationId xmlns:a16="http://schemas.microsoft.com/office/drawing/2014/main" id="{B420E1C2-70F2-4DFE-A60B-65C071B9F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5683" y="5946714"/>
            <a:ext cx="3533033" cy="37408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819748F-B825-4965-BBBC-3396F297787F}"/>
              </a:ext>
            </a:extLst>
          </p:cNvPr>
          <p:cNvGrpSpPr/>
          <p:nvPr userDrawn="1"/>
        </p:nvGrpSpPr>
        <p:grpSpPr>
          <a:xfrm>
            <a:off x="9865690" y="5190337"/>
            <a:ext cx="578057" cy="522995"/>
            <a:chOff x="6697845" y="5625471"/>
            <a:chExt cx="633672" cy="5733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21E58B-908D-4B52-AC13-DB8212459351}"/>
                </a:ext>
              </a:extLst>
            </p:cNvPr>
            <p:cNvGrpSpPr/>
            <p:nvPr userDrawn="1"/>
          </p:nvGrpSpPr>
          <p:grpSpPr>
            <a:xfrm>
              <a:off x="6697845" y="5787759"/>
              <a:ext cx="346987" cy="411024"/>
              <a:chOff x="439261" y="5143512"/>
              <a:chExt cx="480292" cy="568930"/>
            </a:xfrm>
          </p:grpSpPr>
          <p:pic>
            <p:nvPicPr>
              <p:cNvPr id="15" name="Cam 1">
                <a:extLst>
                  <a:ext uri="{FF2B5EF4-FFF2-40B4-BE49-F238E27FC236}">
                    <a16:creationId xmlns:a16="http://schemas.microsoft.com/office/drawing/2014/main" id="{0CF88C9C-A218-4166-9D4F-0B000BA51E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4824"/>
                <a:ext cx="480292" cy="567618"/>
              </a:xfrm>
              <a:prstGeom prst="rect">
                <a:avLst/>
              </a:prstGeom>
            </p:spPr>
          </p:pic>
          <p:pic>
            <p:nvPicPr>
              <p:cNvPr id="16" name="Cam 2">
                <a:extLst>
                  <a:ext uri="{FF2B5EF4-FFF2-40B4-BE49-F238E27FC236}">
                    <a16:creationId xmlns:a16="http://schemas.microsoft.com/office/drawing/2014/main" id="{8305CFBB-947E-442F-9AB5-336C2ABECEA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4824"/>
                <a:ext cx="480292" cy="567618"/>
              </a:xfrm>
              <a:prstGeom prst="rect">
                <a:avLst/>
              </a:prstGeom>
            </p:spPr>
          </p:pic>
          <p:pic>
            <p:nvPicPr>
              <p:cNvPr id="17" name="Cam 3">
                <a:extLst>
                  <a:ext uri="{FF2B5EF4-FFF2-40B4-BE49-F238E27FC236}">
                    <a16:creationId xmlns:a16="http://schemas.microsoft.com/office/drawing/2014/main" id="{225FDE38-1987-4B64-A4BA-A869FEBC4A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3512"/>
                <a:ext cx="480292" cy="567618"/>
              </a:xfrm>
              <a:prstGeom prst="rect">
                <a:avLst/>
              </a:prstGeom>
            </p:spPr>
          </p:pic>
          <p:pic>
            <p:nvPicPr>
              <p:cNvPr id="18" name="Cam 4">
                <a:extLst>
                  <a:ext uri="{FF2B5EF4-FFF2-40B4-BE49-F238E27FC236}">
                    <a16:creationId xmlns:a16="http://schemas.microsoft.com/office/drawing/2014/main" id="{D3D7491E-E74E-4E5D-843E-F3E5577EB3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4168"/>
                <a:ext cx="480292" cy="567618"/>
              </a:xfrm>
              <a:prstGeom prst="rect">
                <a:avLst/>
              </a:prstGeom>
            </p:spPr>
          </p:pic>
          <p:pic>
            <p:nvPicPr>
              <p:cNvPr id="19" name="Cam 5">
                <a:extLst>
                  <a:ext uri="{FF2B5EF4-FFF2-40B4-BE49-F238E27FC236}">
                    <a16:creationId xmlns:a16="http://schemas.microsoft.com/office/drawing/2014/main" id="{1D532FBD-8218-4A26-9E43-DB423426D7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4824"/>
                <a:ext cx="480292" cy="567618"/>
              </a:xfrm>
              <a:prstGeom prst="rect">
                <a:avLst/>
              </a:prstGeom>
            </p:spPr>
          </p:pic>
          <p:pic>
            <p:nvPicPr>
              <p:cNvPr id="20" name="Cam 6">
                <a:extLst>
                  <a:ext uri="{FF2B5EF4-FFF2-40B4-BE49-F238E27FC236}">
                    <a16:creationId xmlns:a16="http://schemas.microsoft.com/office/drawing/2014/main" id="{C1908E82-25C0-4F81-BB1C-57D3463A62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4824"/>
                <a:ext cx="480292" cy="567618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2D1BE1-998B-4C19-9684-4DFB3742CAC3}"/>
                </a:ext>
              </a:extLst>
            </p:cNvPr>
            <p:cNvSpPr txBox="1"/>
            <p:nvPr userDrawn="1"/>
          </p:nvSpPr>
          <p:spPr>
            <a:xfrm>
              <a:off x="6930300" y="5625471"/>
              <a:ext cx="401217" cy="30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Sansita One" panose="02000603080000020003" pitchFamily="2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4E3341-A590-4F73-B6F7-038CD05B0421}"/>
              </a:ext>
            </a:extLst>
          </p:cNvPr>
          <p:cNvSpPr txBox="1"/>
          <p:nvPr userDrawn="1"/>
        </p:nvSpPr>
        <p:spPr>
          <a:xfrm>
            <a:off x="10310003" y="5190337"/>
            <a:ext cx="126876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CAM²</a:t>
            </a:r>
          </a:p>
          <a:p>
            <a:r>
              <a:rPr lang="en-US" sz="1050" i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HELPS project</a:t>
            </a:r>
            <a:endParaRPr lang="en-US" sz="1000" i="1">
              <a:solidFill>
                <a:schemeClr val="tx2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B6501D9-AA04-4E6A-A3FD-E753522033FE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85434" y="6498595"/>
            <a:ext cx="58691" cy="26108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3841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4109-7799-4D4B-AAA3-5D69040D3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225675"/>
            <a:ext cx="10782300" cy="2003425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dirty="0"/>
              <a:t>Big, important idea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424E-1BDA-49D3-8752-A39A0E39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7700" y="6356350"/>
            <a:ext cx="4114800" cy="365125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r"/>
            <a:r>
              <a:rPr lang="en-US"/>
              <a:t>© 2021 HELPS Purdue.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DBE6-0971-4BB1-941F-D341E704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650" y="6356350"/>
            <a:ext cx="55245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D6613A7F-0203-41AF-A3C3-48408D8E71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C146A4-76A9-4117-A66F-15E7F974776E}"/>
              </a:ext>
            </a:extLst>
          </p:cNvPr>
          <p:cNvCxnSpPr>
            <a:cxnSpLocks/>
          </p:cNvCxnSpPr>
          <p:nvPr userDrawn="1"/>
        </p:nvCxnSpPr>
        <p:spPr>
          <a:xfrm>
            <a:off x="10966450" y="4584700"/>
            <a:ext cx="692150" cy="16700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88697B-1FDB-4B25-AE5F-A7A147ECF7F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44287" y="5003800"/>
            <a:ext cx="131763" cy="11731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122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4109-7799-4D4B-AAA3-5D69040D3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350" y="587375"/>
            <a:ext cx="10782300" cy="12985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Up to two lines of descriptive header can fit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424E-1BDA-49D3-8752-A39A0E39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7700" y="6356350"/>
            <a:ext cx="4114800" cy="365125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r"/>
            <a:r>
              <a:rPr lang="en-US"/>
              <a:t>© 2021 HELPS Purdue.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DBE6-0971-4BB1-941F-D341E704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650" y="6356350"/>
            <a:ext cx="55245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D6613A7F-0203-41AF-A3C3-48408D8E71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C146A4-76A9-4117-A66F-15E7F974776E}"/>
              </a:ext>
            </a:extLst>
          </p:cNvPr>
          <p:cNvCxnSpPr>
            <a:cxnSpLocks/>
          </p:cNvCxnSpPr>
          <p:nvPr userDrawn="1"/>
        </p:nvCxnSpPr>
        <p:spPr>
          <a:xfrm>
            <a:off x="11728450" y="4938713"/>
            <a:ext cx="0" cy="139541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88697B-1FDB-4B25-AE5F-A7A147ECF7F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0812" y="5441949"/>
            <a:ext cx="0" cy="7985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426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Bullet Point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4109-7799-4D4B-AAA3-5D69040D3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350" y="587375"/>
            <a:ext cx="10782300" cy="12985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Results or bullet points go in the boxes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424E-1BDA-49D3-8752-A39A0E39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7700" y="6356350"/>
            <a:ext cx="4114800" cy="365125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r"/>
            <a:r>
              <a:rPr lang="en-US"/>
              <a:t>© 2020 HELPS Purdue.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DBE6-0971-4BB1-941F-D341E704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650" y="6356350"/>
            <a:ext cx="55245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D6613A7F-0203-41AF-A3C3-48408D8E7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8A0DB2-0EDC-4A31-A89E-897C9F0BC9AB}"/>
              </a:ext>
            </a:extLst>
          </p:cNvPr>
          <p:cNvSpPr/>
          <p:nvPr userDrawn="1"/>
        </p:nvSpPr>
        <p:spPr>
          <a:xfrm>
            <a:off x="571501" y="2158999"/>
            <a:ext cx="5480050" cy="32829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97ED42E-F127-41B1-B83B-04F12C74C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2479675"/>
            <a:ext cx="5011738" cy="1508125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96.4% </a:t>
            </a:r>
            <a:r>
              <a:rPr lang="en-US" err="1"/>
              <a:t>mAP</a:t>
            </a: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103B55B8-7BE2-4C97-975A-024C04C7D5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00" y="4133849"/>
            <a:ext cx="5011738" cy="1003301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On PASCAL VOC </a:t>
            </a:r>
            <a:r>
              <a:rPr lang="en-US" err="1"/>
              <a:t>imageset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6BA239-83C2-43E3-BF80-5255970FBF1C}"/>
              </a:ext>
            </a:extLst>
          </p:cNvPr>
          <p:cNvSpPr/>
          <p:nvPr userDrawn="1"/>
        </p:nvSpPr>
        <p:spPr>
          <a:xfrm>
            <a:off x="5953125" y="2851149"/>
            <a:ext cx="5480050" cy="328295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0A66260E-DD9E-48D4-A72A-0AA837592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4424" y="3171825"/>
            <a:ext cx="5011738" cy="1508125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7x faster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3053BE91-355B-4980-BCED-EB548F4263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4424" y="4825999"/>
            <a:ext cx="5011738" cy="1003301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Than the state-of-the-art</a:t>
            </a:r>
          </a:p>
        </p:txBody>
      </p:sp>
    </p:spTree>
    <p:extLst>
      <p:ext uri="{BB962C8B-B14F-4D97-AF65-F5344CB8AC3E}">
        <p14:creationId xmlns:p14="http://schemas.microsoft.com/office/powerpoint/2010/main" val="19978562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4109-7799-4D4B-AAA3-5D69040D3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233612"/>
            <a:ext cx="5213350" cy="2974975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Big, important idea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424E-1BDA-49D3-8752-A39A0E39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7700" y="6356350"/>
            <a:ext cx="4114800" cy="365125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r"/>
            <a:r>
              <a:rPr lang="en-US"/>
              <a:t>© 2020 HELPS Purdue.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DBE6-0971-4BB1-941F-D341E704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650" y="6356350"/>
            <a:ext cx="55245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D6613A7F-0203-41AF-A3C3-48408D8E7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6A97EC-C7E9-41A5-AFBB-42F4F7BCEC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38850" y="438149"/>
            <a:ext cx="5683250" cy="5429251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i="1"/>
              <a:t>figure goes here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29D625-8120-48C3-9CA4-74139931FE9D}"/>
              </a:ext>
            </a:extLst>
          </p:cNvPr>
          <p:cNvCxnSpPr>
            <a:cxnSpLocks/>
          </p:cNvCxnSpPr>
          <p:nvPr userDrawn="1"/>
        </p:nvCxnSpPr>
        <p:spPr>
          <a:xfrm>
            <a:off x="11029950" y="6146800"/>
            <a:ext cx="69215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BC6EC5-E27A-4ED8-B85B-9B647B4DF5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34751" y="6248401"/>
            <a:ext cx="387349" cy="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828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Fig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4109-7799-4D4B-AAA3-5D69040D3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677863"/>
            <a:ext cx="5213350" cy="2351088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Big, important idea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424E-1BDA-49D3-8752-A39A0E39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7700" y="6356350"/>
            <a:ext cx="4114800" cy="365125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r"/>
            <a:r>
              <a:rPr lang="en-US"/>
              <a:t>© 2020 HELPS Purdue.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DBE6-0971-4BB1-941F-D341E704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650" y="6356350"/>
            <a:ext cx="55245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D6613A7F-0203-41AF-A3C3-48408D8E7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6A97EC-C7E9-41A5-AFBB-42F4F7BCEC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38850" y="438149"/>
            <a:ext cx="5683250" cy="5429251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i="1" dirty="0"/>
              <a:t>figure goes here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29D625-8120-48C3-9CA4-74139931FE9D}"/>
              </a:ext>
            </a:extLst>
          </p:cNvPr>
          <p:cNvCxnSpPr>
            <a:cxnSpLocks/>
          </p:cNvCxnSpPr>
          <p:nvPr userDrawn="1"/>
        </p:nvCxnSpPr>
        <p:spPr>
          <a:xfrm>
            <a:off x="11029950" y="6146800"/>
            <a:ext cx="69215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BC6EC5-E27A-4ED8-B85B-9B647B4DF5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34751" y="6248401"/>
            <a:ext cx="387349" cy="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450A1E-35C7-4805-9D46-784846F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824" y="3286123"/>
            <a:ext cx="5121275" cy="2894009"/>
          </a:xfrm>
        </p:spPr>
        <p:txBody>
          <a:bodyPr/>
          <a:lstStyle>
            <a:lvl1pPr marL="0" indent="0">
              <a:buNone/>
              <a:defRPr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i="1" dirty="0"/>
              <a:t>Additional information about the figure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959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E7D203-C238-4B2B-8AA0-18E72FA0EBD4}"/>
              </a:ext>
            </a:extLst>
          </p:cNvPr>
          <p:cNvCxnSpPr>
            <a:cxnSpLocks/>
          </p:cNvCxnSpPr>
          <p:nvPr userDrawn="1"/>
        </p:nvCxnSpPr>
        <p:spPr>
          <a:xfrm>
            <a:off x="11129547" y="184150"/>
            <a:ext cx="0" cy="48730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5CE3B06-668C-4C6B-81DD-B57420694025}"/>
              </a:ext>
            </a:extLst>
          </p:cNvPr>
          <p:cNvCxnSpPr>
            <a:cxnSpLocks/>
          </p:cNvCxnSpPr>
          <p:nvPr userDrawn="1"/>
        </p:nvCxnSpPr>
        <p:spPr>
          <a:xfrm>
            <a:off x="7537450" y="1409272"/>
            <a:ext cx="4400550" cy="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35E6B3-2382-4610-BA31-DABF1496C9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4902" y="1618822"/>
            <a:ext cx="9144000" cy="1655763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Ending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20FC5-E595-4A50-B6AA-A4FF7D3A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3284" y="6316033"/>
            <a:ext cx="850678" cy="365125"/>
          </a:xfrm>
        </p:spPr>
        <p:txBody>
          <a:bodyPr/>
          <a:lstStyle>
            <a:lvl1pPr>
              <a:defRPr sz="1200" i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D6714D2-1B32-40B5-9E81-0DDE82477A4A}" type="datetime1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64DF0-C1AD-461B-AA32-6E9BB2E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9584" y="6379635"/>
            <a:ext cx="4114800" cy="286606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l"/>
            <a:r>
              <a:rPr lang="en-US" dirty="0"/>
              <a:t>© 2021 HELPS Purdue. All rights reserved.</a:t>
            </a:r>
          </a:p>
        </p:txBody>
      </p:sp>
      <p:pic>
        <p:nvPicPr>
          <p:cNvPr id="8" name="Purdue CoBrand">
            <a:extLst>
              <a:ext uri="{FF2B5EF4-FFF2-40B4-BE49-F238E27FC236}">
                <a16:creationId xmlns:a16="http://schemas.microsoft.com/office/drawing/2014/main" id="{B420E1C2-70F2-4DFE-A60B-65C071B9F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4133" y="5946714"/>
            <a:ext cx="3533033" cy="37408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819748F-B825-4965-BBBC-3396F297787F}"/>
              </a:ext>
            </a:extLst>
          </p:cNvPr>
          <p:cNvGrpSpPr/>
          <p:nvPr userDrawn="1"/>
        </p:nvGrpSpPr>
        <p:grpSpPr>
          <a:xfrm>
            <a:off x="10164140" y="5190337"/>
            <a:ext cx="578057" cy="522995"/>
            <a:chOff x="6697845" y="5625471"/>
            <a:chExt cx="633672" cy="5733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21E58B-908D-4B52-AC13-DB8212459351}"/>
                </a:ext>
              </a:extLst>
            </p:cNvPr>
            <p:cNvGrpSpPr/>
            <p:nvPr userDrawn="1"/>
          </p:nvGrpSpPr>
          <p:grpSpPr>
            <a:xfrm>
              <a:off x="6697845" y="5787759"/>
              <a:ext cx="346987" cy="411024"/>
              <a:chOff x="439261" y="5143512"/>
              <a:chExt cx="480292" cy="568930"/>
            </a:xfrm>
          </p:grpSpPr>
          <p:pic>
            <p:nvPicPr>
              <p:cNvPr id="15" name="Cam 1">
                <a:extLst>
                  <a:ext uri="{FF2B5EF4-FFF2-40B4-BE49-F238E27FC236}">
                    <a16:creationId xmlns:a16="http://schemas.microsoft.com/office/drawing/2014/main" id="{0CF88C9C-A218-4166-9D4F-0B000BA51E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4824"/>
                <a:ext cx="480292" cy="567618"/>
              </a:xfrm>
              <a:prstGeom prst="rect">
                <a:avLst/>
              </a:prstGeom>
            </p:spPr>
          </p:pic>
          <p:pic>
            <p:nvPicPr>
              <p:cNvPr id="16" name="Cam 2">
                <a:extLst>
                  <a:ext uri="{FF2B5EF4-FFF2-40B4-BE49-F238E27FC236}">
                    <a16:creationId xmlns:a16="http://schemas.microsoft.com/office/drawing/2014/main" id="{8305CFBB-947E-442F-9AB5-336C2ABECEA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4824"/>
                <a:ext cx="480292" cy="567618"/>
              </a:xfrm>
              <a:prstGeom prst="rect">
                <a:avLst/>
              </a:prstGeom>
            </p:spPr>
          </p:pic>
          <p:pic>
            <p:nvPicPr>
              <p:cNvPr id="17" name="Cam 3">
                <a:extLst>
                  <a:ext uri="{FF2B5EF4-FFF2-40B4-BE49-F238E27FC236}">
                    <a16:creationId xmlns:a16="http://schemas.microsoft.com/office/drawing/2014/main" id="{225FDE38-1987-4B64-A4BA-A869FEBC4A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3512"/>
                <a:ext cx="480292" cy="567618"/>
              </a:xfrm>
              <a:prstGeom prst="rect">
                <a:avLst/>
              </a:prstGeom>
            </p:spPr>
          </p:pic>
          <p:pic>
            <p:nvPicPr>
              <p:cNvPr id="18" name="Cam 4">
                <a:extLst>
                  <a:ext uri="{FF2B5EF4-FFF2-40B4-BE49-F238E27FC236}">
                    <a16:creationId xmlns:a16="http://schemas.microsoft.com/office/drawing/2014/main" id="{D3D7491E-E74E-4E5D-843E-F3E5577EB3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4168"/>
                <a:ext cx="480292" cy="567618"/>
              </a:xfrm>
              <a:prstGeom prst="rect">
                <a:avLst/>
              </a:prstGeom>
            </p:spPr>
          </p:pic>
          <p:pic>
            <p:nvPicPr>
              <p:cNvPr id="19" name="Cam 5">
                <a:extLst>
                  <a:ext uri="{FF2B5EF4-FFF2-40B4-BE49-F238E27FC236}">
                    <a16:creationId xmlns:a16="http://schemas.microsoft.com/office/drawing/2014/main" id="{1D532FBD-8218-4A26-9E43-DB423426D7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4824"/>
                <a:ext cx="480292" cy="567618"/>
              </a:xfrm>
              <a:prstGeom prst="rect">
                <a:avLst/>
              </a:prstGeom>
            </p:spPr>
          </p:pic>
          <p:pic>
            <p:nvPicPr>
              <p:cNvPr id="20" name="Cam 6">
                <a:extLst>
                  <a:ext uri="{FF2B5EF4-FFF2-40B4-BE49-F238E27FC236}">
                    <a16:creationId xmlns:a16="http://schemas.microsoft.com/office/drawing/2014/main" id="{C1908E82-25C0-4F81-BB1C-57D3463A62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9261" y="5144824"/>
                <a:ext cx="480292" cy="567618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2D1BE1-998B-4C19-9684-4DFB3742CAC3}"/>
                </a:ext>
              </a:extLst>
            </p:cNvPr>
            <p:cNvSpPr txBox="1"/>
            <p:nvPr userDrawn="1"/>
          </p:nvSpPr>
          <p:spPr>
            <a:xfrm>
              <a:off x="6930300" y="5625471"/>
              <a:ext cx="401217" cy="30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Sansita One" panose="02000603080000020003" pitchFamily="2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4E3341-A590-4F73-B6F7-038CD05B0421}"/>
              </a:ext>
            </a:extLst>
          </p:cNvPr>
          <p:cNvSpPr txBox="1"/>
          <p:nvPr userDrawn="1"/>
        </p:nvSpPr>
        <p:spPr>
          <a:xfrm>
            <a:off x="10608453" y="5190337"/>
            <a:ext cx="126876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CAM²</a:t>
            </a:r>
          </a:p>
          <a:p>
            <a:r>
              <a:rPr lang="en-US" sz="1050" i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HELPS project</a:t>
            </a:r>
            <a:endParaRPr lang="en-US" sz="1000" i="1">
              <a:solidFill>
                <a:schemeClr val="tx2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44C8AAB-31D9-46A8-A7EA-F666A4863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6850" y="3484881"/>
            <a:ext cx="6975475" cy="1720532"/>
          </a:xfrm>
        </p:spPr>
        <p:txBody>
          <a:bodyPr>
            <a:normAutofit/>
          </a:bodyPr>
          <a:lstStyle>
            <a:lvl1pPr marL="0" indent="0" algn="r">
              <a:buNone/>
              <a:defRPr sz="2400" i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en-US" i="1" dirty="0"/>
              <a:t>Extra info fills in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146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3A14-7437-8C48-A8DD-BC40E9CC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175A-38B7-0649-8A3F-4FF1888D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F3347-E2BF-1247-8462-25722780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3DB67F-9727-6646-AE88-503BA9DC9F12}" type="datetime1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32EE-1B30-FD47-8E26-3763A8EC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0DDE7-4451-C647-A9F4-C2A76D5F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378204-46B7-6444-85BE-5E461039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86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C6EEAB-74BF-40EB-8100-54E370C3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33B5A-A92E-4DF3-AD00-DB6FE6129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98C98-4D56-4FA7-84BA-6BBEC22C1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ED64-5243-4045-B39E-601C8CF597E0}" type="datetime1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A23FD-4703-44F7-AA90-571A8AD59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2021 HELPS Purdue.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494E-E922-4BC9-9D7A-B16E5DA7C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3A7F-0203-41AF-A3C3-48408D8E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5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oel39@purdue.ed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3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8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8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8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8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B1B7-3E49-F84E-B949-E82EC8E1F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780" y="1409272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en-US" dirty="0"/>
              <a:t>Low-Power Multi-Camera Object Re-Identification using Hierarchical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78DC2-8960-E24E-8CB8-1B302869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780" y="3188550"/>
            <a:ext cx="11180933" cy="3669450"/>
          </a:xfrm>
        </p:spPr>
        <p:txBody>
          <a:bodyPr>
            <a:normAutofit/>
          </a:bodyPr>
          <a:lstStyle/>
          <a:p>
            <a:r>
              <a:rPr lang="en-US" sz="2000" dirty="0"/>
              <a:t>Abhinav Goel, Caleb Tung, Xiao Hu, </a:t>
            </a:r>
            <a:r>
              <a:rPr lang="en-US" sz="2000" dirty="0" err="1"/>
              <a:t>Haobo</a:t>
            </a:r>
            <a:r>
              <a:rPr lang="en-US" sz="2000" dirty="0"/>
              <a:t> Wang, James C. Davis, George K. </a:t>
            </a:r>
            <a:r>
              <a:rPr lang="en-US" sz="2000" dirty="0" err="1"/>
              <a:t>Thiruvathukal</a:t>
            </a:r>
            <a:r>
              <a:rPr lang="en-US" sz="2000" dirty="0"/>
              <a:t>, </a:t>
            </a:r>
          </a:p>
          <a:p>
            <a:r>
              <a:rPr lang="en-US" sz="2000" dirty="0"/>
              <a:t>Yung-Hsiang Lu</a:t>
            </a:r>
          </a:p>
          <a:p>
            <a:endParaRPr lang="en-US" sz="2000" i="0" dirty="0"/>
          </a:p>
          <a:p>
            <a:endParaRPr lang="en-US" sz="2000" i="0" dirty="0"/>
          </a:p>
          <a:p>
            <a:r>
              <a:rPr lang="en-US" sz="2000" i="0" dirty="0"/>
              <a:t>Presenter:</a:t>
            </a:r>
          </a:p>
          <a:p>
            <a:r>
              <a:rPr lang="en-US" sz="2000" dirty="0"/>
              <a:t>Abhinav Goel</a:t>
            </a:r>
          </a:p>
          <a:p>
            <a:r>
              <a:rPr lang="en-US" sz="2000" dirty="0"/>
              <a:t>Ph.D. Student</a:t>
            </a:r>
          </a:p>
        </p:txBody>
      </p:sp>
    </p:spTree>
    <p:extLst>
      <p:ext uri="{BB962C8B-B14F-4D97-AF65-F5344CB8AC3E}">
        <p14:creationId xmlns:p14="http://schemas.microsoft.com/office/powerpoint/2010/main" val="128109935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D90B-7A81-BB41-89E5-0647EA08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Hierarchical Object Re-Identification Technique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8560C-55C8-084B-91D7-CB795782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2021 HELPS Purdue.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20CAA-2A6A-184F-942A-D3D125B9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5017E1-90E4-B347-B6BA-1B056EA8D18A}"/>
              </a:ext>
            </a:extLst>
          </p:cNvPr>
          <p:cNvSpPr/>
          <p:nvPr/>
        </p:nvSpPr>
        <p:spPr>
          <a:xfrm>
            <a:off x="139124" y="6152950"/>
            <a:ext cx="9753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Goel</a:t>
            </a:r>
            <a:r>
              <a:rPr lang="en-US" sz="1400" dirty="0">
                <a:solidFill>
                  <a:schemeClr val="tx2"/>
                </a:solidFill>
              </a:rPr>
              <a:t>, Tung, Hu, Wang, Davis, </a:t>
            </a:r>
            <a:r>
              <a:rPr lang="en-US" sz="1400" dirty="0" err="1">
                <a:solidFill>
                  <a:schemeClr val="tx2"/>
                </a:solidFill>
              </a:rPr>
              <a:t>Thiruvathukal</a:t>
            </a:r>
            <a:r>
              <a:rPr lang="en-US" sz="1400" dirty="0">
                <a:solidFill>
                  <a:schemeClr val="tx2"/>
                </a:solidFill>
              </a:rPr>
              <a:t>, and Lu., “Low-Power Multi-Camera Object Re-Identification with Hierarchical Neural Networks.” ACM/IEEE International Symposium on Low Power Electronics and Design (ISLPED ‘21).</a:t>
            </a:r>
          </a:p>
        </p:txBody>
      </p:sp>
      <p:pic>
        <p:nvPicPr>
          <p:cNvPr id="42" name="Picture 41" descr="Graphical user interface&#10;&#10;Description automatically generated">
            <a:extLst>
              <a:ext uri="{FF2B5EF4-FFF2-40B4-BE49-F238E27FC236}">
                <a16:creationId xmlns:a16="http://schemas.microsoft.com/office/drawing/2014/main" id="{319696EF-60BE-2C4F-82D2-26873E106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802" y="1788965"/>
            <a:ext cx="8844395" cy="40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467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BB76-DEB8-364B-99F2-D0D63AD9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36525"/>
            <a:ext cx="10782300" cy="1298575"/>
          </a:xfrm>
        </p:spPr>
        <p:txBody>
          <a:bodyPr/>
          <a:lstStyle/>
          <a:p>
            <a:r>
              <a:rPr lang="en-US"/>
              <a:t>Proposed Methods </a:t>
            </a:r>
            <a:r>
              <a:rPr lang="en-US" dirty="0"/>
              <a:t>for Hierarchy Construction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00ED0-168D-DB47-B957-63A0E860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2021 HELPS Purdue.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66842-BDB6-AA47-8650-47470E04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E96089-34AE-F34A-94AC-C4D77F21A4B2}"/>
              </a:ext>
            </a:extLst>
          </p:cNvPr>
          <p:cNvSpPr txBox="1">
            <a:spLocks/>
          </p:cNvSpPr>
          <p:nvPr/>
        </p:nvSpPr>
        <p:spPr>
          <a:xfrm>
            <a:off x="464820" y="1280160"/>
            <a:ext cx="5075367" cy="54413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Quantify the difficulty of attribute identifications.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Obtain attribute correlations.</a:t>
            </a:r>
          </a:p>
          <a:p>
            <a:endParaRPr lang="en-US" dirty="0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62846D34-8097-4148-9DB8-98BDEE04F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996" y="1112579"/>
            <a:ext cx="2709348" cy="24384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27F78CA-B4BF-7747-B1F6-C4F61D087704}"/>
              </a:ext>
            </a:extLst>
          </p:cNvPr>
          <p:cNvSpPr/>
          <p:nvPr/>
        </p:nvSpPr>
        <p:spPr>
          <a:xfrm rot="769961">
            <a:off x="7363545" y="1816555"/>
            <a:ext cx="1309235" cy="1511551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57CFB4-DC68-7B42-97A8-F5C5D3936BF5}"/>
              </a:ext>
            </a:extLst>
          </p:cNvPr>
          <p:cNvSpPr/>
          <p:nvPr/>
        </p:nvSpPr>
        <p:spPr>
          <a:xfrm rot="840911">
            <a:off x="6382302" y="1615163"/>
            <a:ext cx="1128236" cy="1682189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236ADC-BA7C-B74B-968C-D3512385DF75}"/>
              </a:ext>
            </a:extLst>
          </p:cNvPr>
          <p:cNvSpPr/>
          <p:nvPr/>
        </p:nvSpPr>
        <p:spPr>
          <a:xfrm>
            <a:off x="6195400" y="1457891"/>
            <a:ext cx="2490745" cy="19967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3941EE47-8C72-EB49-9657-2BA397CA5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748" y="1112578"/>
            <a:ext cx="2712720" cy="244144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B19714F-E881-9243-813A-8DE1F3C0DC26}"/>
              </a:ext>
            </a:extLst>
          </p:cNvPr>
          <p:cNvSpPr/>
          <p:nvPr/>
        </p:nvSpPr>
        <p:spPr>
          <a:xfrm rot="1979473">
            <a:off x="9587270" y="1900672"/>
            <a:ext cx="2058309" cy="1244502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DF183C-2649-2A42-96E8-BFCD6276A53C}"/>
              </a:ext>
            </a:extLst>
          </p:cNvPr>
          <p:cNvSpPr/>
          <p:nvPr/>
        </p:nvSpPr>
        <p:spPr>
          <a:xfrm rot="20086356">
            <a:off x="9197544" y="1862955"/>
            <a:ext cx="1992151" cy="1366529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F3B59F-255A-B346-9217-980237BEA631}"/>
              </a:ext>
            </a:extLst>
          </p:cNvPr>
          <p:cNvSpPr/>
          <p:nvPr/>
        </p:nvSpPr>
        <p:spPr>
          <a:xfrm>
            <a:off x="9017240" y="1457653"/>
            <a:ext cx="2529506" cy="19967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A70F0E47-5BBF-7844-B99D-DF230B16F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71064"/>
              </p:ext>
            </p:extLst>
          </p:nvPr>
        </p:nvGraphicFramePr>
        <p:xfrm>
          <a:off x="6689058" y="4205807"/>
          <a:ext cx="47799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798">
                  <a:extLst>
                    <a:ext uri="{9D8B030D-6E8A-4147-A177-3AD203B41FA5}">
                      <a16:colId xmlns:a16="http://schemas.microsoft.com/office/drawing/2014/main" val="2088946657"/>
                    </a:ext>
                  </a:extLst>
                </a:gridCol>
                <a:gridCol w="834496">
                  <a:extLst>
                    <a:ext uri="{9D8B030D-6E8A-4147-A177-3AD203B41FA5}">
                      <a16:colId xmlns:a16="http://schemas.microsoft.com/office/drawing/2014/main" val="1708710235"/>
                    </a:ext>
                  </a:extLst>
                </a:gridCol>
                <a:gridCol w="780411">
                  <a:extLst>
                    <a:ext uri="{9D8B030D-6E8A-4147-A177-3AD203B41FA5}">
                      <a16:colId xmlns:a16="http://schemas.microsoft.com/office/drawing/2014/main" val="3567681566"/>
                    </a:ext>
                  </a:extLst>
                </a:gridCol>
                <a:gridCol w="780411">
                  <a:extLst>
                    <a:ext uri="{9D8B030D-6E8A-4147-A177-3AD203B41FA5}">
                      <a16:colId xmlns:a16="http://schemas.microsoft.com/office/drawing/2014/main" val="3213294209"/>
                    </a:ext>
                  </a:extLst>
                </a:gridCol>
                <a:gridCol w="780411">
                  <a:extLst>
                    <a:ext uri="{9D8B030D-6E8A-4147-A177-3AD203B41FA5}">
                      <a16:colId xmlns:a16="http://schemas.microsoft.com/office/drawing/2014/main" val="3728412894"/>
                    </a:ext>
                  </a:extLst>
                </a:gridCol>
                <a:gridCol w="780411">
                  <a:extLst>
                    <a:ext uri="{9D8B030D-6E8A-4147-A177-3AD203B41FA5}">
                      <a16:colId xmlns:a16="http://schemas.microsoft.com/office/drawing/2014/main" val="4271172912"/>
                    </a:ext>
                  </a:extLst>
                </a:gridCol>
              </a:tblGrid>
              <a:tr h="31967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7578"/>
                  </a:ext>
                </a:extLst>
              </a:tr>
              <a:tr h="31967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87559"/>
                  </a:ext>
                </a:extLst>
              </a:tr>
              <a:tr h="31967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53754"/>
                  </a:ext>
                </a:extLst>
              </a:tr>
              <a:tr h="31967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0.83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897892"/>
                  </a:ext>
                </a:extLst>
              </a:tr>
              <a:tr h="31967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94942"/>
                  </a:ext>
                </a:extLst>
              </a:tr>
              <a:tr h="31967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8706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6A5AAE1-F6F9-A846-A988-64AE0913A924}"/>
              </a:ext>
            </a:extLst>
          </p:cNvPr>
          <p:cNvSpPr txBox="1"/>
          <p:nvPr/>
        </p:nvSpPr>
        <p:spPr>
          <a:xfrm>
            <a:off x="5185162" y="4203659"/>
            <a:ext cx="156349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Male</a:t>
            </a:r>
          </a:p>
          <a:p>
            <a:pPr algn="r"/>
            <a:endParaRPr lang="en-US" sz="500" dirty="0">
              <a:solidFill>
                <a:schemeClr val="tx2"/>
              </a:solidFill>
            </a:endParaRPr>
          </a:p>
          <a:p>
            <a:pPr algn="r"/>
            <a:r>
              <a:rPr lang="en-US" dirty="0">
                <a:solidFill>
                  <a:schemeClr val="tx2"/>
                </a:solidFill>
              </a:rPr>
              <a:t>Female</a:t>
            </a:r>
          </a:p>
          <a:p>
            <a:pPr algn="r"/>
            <a:endParaRPr lang="en-US" sz="500" dirty="0">
              <a:solidFill>
                <a:schemeClr val="tx2"/>
              </a:solidFill>
            </a:endParaRPr>
          </a:p>
          <a:p>
            <a:pPr algn="r"/>
            <a:r>
              <a:rPr lang="en-US" dirty="0">
                <a:solidFill>
                  <a:schemeClr val="tx2"/>
                </a:solidFill>
              </a:rPr>
              <a:t>Long hair</a:t>
            </a:r>
          </a:p>
          <a:p>
            <a:pPr algn="r"/>
            <a:endParaRPr lang="en-US" sz="700" dirty="0">
              <a:solidFill>
                <a:schemeClr val="tx2"/>
              </a:solidFill>
            </a:endParaRPr>
          </a:p>
          <a:p>
            <a:pPr algn="r"/>
            <a:r>
              <a:rPr lang="en-US" dirty="0">
                <a:solidFill>
                  <a:schemeClr val="tx2"/>
                </a:solidFill>
              </a:rPr>
              <a:t>Backpack</a:t>
            </a:r>
          </a:p>
          <a:p>
            <a:pPr algn="r"/>
            <a:endParaRPr lang="en-US" sz="400" dirty="0">
              <a:solidFill>
                <a:schemeClr val="tx2"/>
              </a:solidFill>
            </a:endParaRPr>
          </a:p>
          <a:p>
            <a:pPr algn="r"/>
            <a:r>
              <a:rPr lang="en-US" dirty="0">
                <a:solidFill>
                  <a:schemeClr val="tx2"/>
                </a:solidFill>
              </a:rPr>
              <a:t>Shoulder bag</a:t>
            </a:r>
          </a:p>
          <a:p>
            <a:pPr algn="r"/>
            <a:endParaRPr lang="en-US" sz="700" dirty="0">
              <a:solidFill>
                <a:schemeClr val="tx2"/>
              </a:solidFill>
            </a:endParaRPr>
          </a:p>
          <a:p>
            <a:pPr algn="r"/>
            <a:r>
              <a:rPr lang="en-US" dirty="0">
                <a:solidFill>
                  <a:schemeClr val="tx2"/>
                </a:solidFill>
              </a:rPr>
              <a:t>Long pant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863593-82B7-C345-8F12-85449D50C411}"/>
              </a:ext>
            </a:extLst>
          </p:cNvPr>
          <p:cNvSpPr txBox="1"/>
          <p:nvPr/>
        </p:nvSpPr>
        <p:spPr>
          <a:xfrm>
            <a:off x="6745637" y="389367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1578B5-C2E7-BC4C-9F71-F69F71298594}"/>
              </a:ext>
            </a:extLst>
          </p:cNvPr>
          <p:cNvSpPr txBox="1"/>
          <p:nvPr/>
        </p:nvSpPr>
        <p:spPr>
          <a:xfrm>
            <a:off x="7437783" y="388759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Female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0EA8A0-9662-5D4D-95B5-BDF2C75BB98C}"/>
              </a:ext>
            </a:extLst>
          </p:cNvPr>
          <p:cNvSpPr txBox="1"/>
          <p:nvPr/>
        </p:nvSpPr>
        <p:spPr>
          <a:xfrm>
            <a:off x="8393550" y="3616679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Long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hair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5364D1-5AC6-124A-942B-42D49D3BF096}"/>
              </a:ext>
            </a:extLst>
          </p:cNvPr>
          <p:cNvSpPr txBox="1"/>
          <p:nvPr/>
        </p:nvSpPr>
        <p:spPr>
          <a:xfrm>
            <a:off x="9225486" y="3598471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Back-</a:t>
            </a:r>
          </a:p>
          <a:p>
            <a:r>
              <a:rPr lang="en-US" dirty="0">
                <a:solidFill>
                  <a:schemeClr val="tx2"/>
                </a:solidFill>
              </a:rPr>
              <a:t>pack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2B5816-F567-2848-8854-9E0585C781C8}"/>
              </a:ext>
            </a:extLst>
          </p:cNvPr>
          <p:cNvSpPr txBox="1"/>
          <p:nvPr/>
        </p:nvSpPr>
        <p:spPr>
          <a:xfrm>
            <a:off x="10786072" y="3606780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Long </a:t>
            </a:r>
          </a:p>
          <a:p>
            <a:r>
              <a:rPr lang="en-US" dirty="0">
                <a:solidFill>
                  <a:schemeClr val="tx2"/>
                </a:solidFill>
              </a:rPr>
              <a:t>pant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EA0A58-AE63-9848-B913-DF781F6FBC4D}"/>
              </a:ext>
            </a:extLst>
          </p:cNvPr>
          <p:cNvSpPr txBox="1"/>
          <p:nvPr/>
        </p:nvSpPr>
        <p:spPr>
          <a:xfrm>
            <a:off x="9858642" y="3610674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Shoulder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bag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74E0C9C-E611-804F-848D-EA0AE16200AC}"/>
              </a:ext>
            </a:extLst>
          </p:cNvPr>
          <p:cNvSpPr/>
          <p:nvPr/>
        </p:nvSpPr>
        <p:spPr>
          <a:xfrm>
            <a:off x="9147023" y="5709715"/>
            <a:ext cx="729687" cy="260777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CBD7A1-04DE-444E-98E5-4BC8AE21F86E}"/>
              </a:ext>
            </a:extLst>
          </p:cNvPr>
          <p:cNvSpPr/>
          <p:nvPr/>
        </p:nvSpPr>
        <p:spPr>
          <a:xfrm>
            <a:off x="10723373" y="4250840"/>
            <a:ext cx="712054" cy="269791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843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DD9B-802E-644F-9F04-4DB46831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24583"/>
            <a:ext cx="10782300" cy="1298575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8A25E-60F8-224C-B0E4-861014EF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2021 HELPS Purdue.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BED4-4916-7C40-8666-8B067F6D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225513A-B830-1F48-8B81-2145BC948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069946"/>
              </p:ext>
            </p:extLst>
          </p:nvPr>
        </p:nvGraphicFramePr>
        <p:xfrm>
          <a:off x="46155" y="1423158"/>
          <a:ext cx="6293135" cy="488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159">
                  <a:extLst>
                    <a:ext uri="{9D8B030D-6E8A-4147-A177-3AD203B41FA5}">
                      <a16:colId xmlns:a16="http://schemas.microsoft.com/office/drawing/2014/main" val="3320375463"/>
                    </a:ext>
                  </a:extLst>
                </a:gridCol>
                <a:gridCol w="1475764">
                  <a:extLst>
                    <a:ext uri="{9D8B030D-6E8A-4147-A177-3AD203B41FA5}">
                      <a16:colId xmlns:a16="http://schemas.microsoft.com/office/drawing/2014/main" val="2489765028"/>
                    </a:ext>
                  </a:extLst>
                </a:gridCol>
                <a:gridCol w="1161987">
                  <a:extLst>
                    <a:ext uri="{9D8B030D-6E8A-4147-A177-3AD203B41FA5}">
                      <a16:colId xmlns:a16="http://schemas.microsoft.com/office/drawing/2014/main" val="1766103567"/>
                    </a:ext>
                  </a:extLst>
                </a:gridCol>
                <a:gridCol w="1060413">
                  <a:extLst>
                    <a:ext uri="{9D8B030D-6E8A-4147-A177-3AD203B41FA5}">
                      <a16:colId xmlns:a16="http://schemas.microsoft.com/office/drawing/2014/main" val="188509028"/>
                    </a:ext>
                  </a:extLst>
                </a:gridCol>
                <a:gridCol w="903898">
                  <a:extLst>
                    <a:ext uri="{9D8B030D-6E8A-4147-A177-3AD203B41FA5}">
                      <a16:colId xmlns:a16="http://schemas.microsoft.com/office/drawing/2014/main" val="2937433709"/>
                    </a:ext>
                  </a:extLst>
                </a:gridCol>
                <a:gridCol w="726914">
                  <a:extLst>
                    <a:ext uri="{9D8B030D-6E8A-4147-A177-3AD203B41FA5}">
                      <a16:colId xmlns:a16="http://schemas.microsoft.com/office/drawing/2014/main" val="3821389261"/>
                    </a:ext>
                  </a:extLst>
                </a:gridCol>
              </a:tblGrid>
              <a:tr h="19291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Dataset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Technique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Model Size (MB)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Rank-1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2"/>
                          </a:solidFill>
                        </a:rPr>
                        <a:t>mAP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167238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VRAI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RAM-VGG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15,483 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0.720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0.573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563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Multi-Task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11,172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0.803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0.786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713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2"/>
                          </a:solidFill>
                        </a:rPr>
                        <a:t>DenseNet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4,340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0.671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57059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Random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2,026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0.631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0.585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8509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Proposed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1,082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0.781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0.737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33601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Market-1501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Pyramidal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9,757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0.928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0.821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1390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Auto </a:t>
                      </a:r>
                      <a:r>
                        <a:rPr lang="en-US" dirty="0" err="1">
                          <a:solidFill>
                            <a:schemeClr val="tx2"/>
                          </a:solidFill>
                        </a:rPr>
                        <a:t>ReID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2,050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0.938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0.834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0782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DG-Net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4,029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0.896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0.745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748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Random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1,736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0.788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0.535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0933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Proposed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808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0.885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0.699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466477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01E306-A63F-2A4A-8C00-CAC62B75A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09195"/>
              </p:ext>
            </p:extLst>
          </p:nvPr>
        </p:nvGraphicFramePr>
        <p:xfrm>
          <a:off x="6520311" y="1436806"/>
          <a:ext cx="5625534" cy="330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29662">
                  <a:extLst>
                    <a:ext uri="{9D8B030D-6E8A-4147-A177-3AD203B41FA5}">
                      <a16:colId xmlns:a16="http://schemas.microsoft.com/office/drawing/2014/main" val="107410360"/>
                    </a:ext>
                  </a:extLst>
                </a:gridCol>
                <a:gridCol w="1020551">
                  <a:extLst>
                    <a:ext uri="{9D8B030D-6E8A-4147-A177-3AD203B41FA5}">
                      <a16:colId xmlns:a16="http://schemas.microsoft.com/office/drawing/2014/main" val="2750796704"/>
                    </a:ext>
                  </a:extLst>
                </a:gridCol>
                <a:gridCol w="1125107">
                  <a:extLst>
                    <a:ext uri="{9D8B030D-6E8A-4147-A177-3AD203B41FA5}">
                      <a16:colId xmlns:a16="http://schemas.microsoft.com/office/drawing/2014/main" val="738429059"/>
                    </a:ext>
                  </a:extLst>
                </a:gridCol>
                <a:gridCol w="1125107">
                  <a:extLst>
                    <a:ext uri="{9D8B030D-6E8A-4147-A177-3AD203B41FA5}">
                      <a16:colId xmlns:a16="http://schemas.microsoft.com/office/drawing/2014/main" val="113548023"/>
                    </a:ext>
                  </a:extLst>
                </a:gridCol>
                <a:gridCol w="1125107">
                  <a:extLst>
                    <a:ext uri="{9D8B030D-6E8A-4147-A177-3AD203B41FA5}">
                      <a16:colId xmlns:a16="http://schemas.microsoft.com/office/drawing/2014/main" val="405404003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Raspberry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Pi 3 B+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NVIDIA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Jetson Nano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723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Query Time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Energy (J)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Query Time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Energy (J)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358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2"/>
                          </a:solidFill>
                        </a:rPr>
                        <a:t>DenseNet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18.18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70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11.41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55.83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7.92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80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Random</a:t>
                      </a:r>
                    </a:p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19.83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68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Proposed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10.33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882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2395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B96CD-0C7F-CF44-B53B-59922DA0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2021 HELPS Purdue.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0DC95-2CE7-E34F-86AB-B81BDA1F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FC3813-CD4E-7241-8FD9-D7EB2EC9698C}"/>
              </a:ext>
            </a:extLst>
          </p:cNvPr>
          <p:cNvSpPr txBox="1">
            <a:spLocks/>
          </p:cNvSpPr>
          <p:nvPr/>
        </p:nvSpPr>
        <p:spPr>
          <a:xfrm>
            <a:off x="381000" y="345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defRPr>
            </a:lvl1pPr>
          </a:lstStyle>
          <a:p>
            <a:r>
              <a:rPr lang="en-US"/>
              <a:t>Contact</a:t>
            </a:r>
            <a:endParaRPr lang="en-US" dirty="0"/>
          </a:p>
        </p:txBody>
      </p:sp>
      <p:pic>
        <p:nvPicPr>
          <p:cNvPr id="6" name="Picture 5" descr="A person in a blue shirt&#10;&#10;Description automatically generated">
            <a:extLst>
              <a:ext uri="{FF2B5EF4-FFF2-40B4-BE49-F238E27FC236}">
                <a16:creationId xmlns:a16="http://schemas.microsoft.com/office/drawing/2014/main" id="{607CF36D-F733-B144-8131-B506EDEB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47" y="1164188"/>
            <a:ext cx="6123215" cy="4082143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A0059F-C3DD-334D-9FE8-1D30D6E3CBC0}"/>
              </a:ext>
            </a:extLst>
          </p:cNvPr>
          <p:cNvSpPr txBox="1"/>
          <p:nvPr/>
        </p:nvSpPr>
        <p:spPr>
          <a:xfrm>
            <a:off x="457200" y="2047526"/>
            <a:ext cx="109808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Abhinav Goel</a:t>
            </a:r>
          </a:p>
          <a:p>
            <a:pPr algn="l"/>
            <a:endParaRPr lang="en-US" sz="2400" dirty="0">
              <a:solidFill>
                <a:schemeClr val="tx2"/>
              </a:solidFill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Ph.D. Student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Purdue University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West Lafayette, IN, USA 47906</a:t>
            </a:r>
          </a:p>
          <a:p>
            <a:pPr algn="l"/>
            <a:endParaRPr lang="en-US" sz="2400" dirty="0">
              <a:solidFill>
                <a:schemeClr val="tx2"/>
              </a:solidFill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email: </a:t>
            </a:r>
            <a:r>
              <a:rPr lang="en-US" sz="2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goel39@purdue.edu</a:t>
            </a:r>
            <a:endParaRPr lang="en-US" sz="2400" dirty="0">
              <a:solidFill>
                <a:schemeClr val="tx2"/>
              </a:solidFill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website: </a:t>
            </a:r>
            <a:r>
              <a:rPr lang="en-US" sz="2400" u="sng" dirty="0" err="1">
                <a:solidFill>
                  <a:schemeClr val="tx2"/>
                </a:solidFill>
              </a:rPr>
              <a:t>abhinav-goel.com</a:t>
            </a:r>
            <a:endParaRPr lang="en-US" sz="2400" u="sng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code: </a:t>
            </a:r>
            <a:r>
              <a:rPr lang="en-US" sz="2400" u="sng" dirty="0">
                <a:solidFill>
                  <a:schemeClr val="tx2"/>
                </a:solidFill>
              </a:rPr>
              <a:t>https://</a:t>
            </a:r>
            <a:r>
              <a:rPr lang="en-US" sz="2400" u="sng" dirty="0" err="1">
                <a:solidFill>
                  <a:schemeClr val="tx2"/>
                </a:solidFill>
              </a:rPr>
              <a:t>github.com</a:t>
            </a:r>
            <a:r>
              <a:rPr lang="en-US" sz="2400" u="sng" dirty="0">
                <a:solidFill>
                  <a:schemeClr val="tx2"/>
                </a:solidFill>
              </a:rPr>
              <a:t>/abhinavgoel95/Object-</a:t>
            </a:r>
            <a:r>
              <a:rPr lang="en-US" sz="2400" u="sng" dirty="0" err="1">
                <a:solidFill>
                  <a:schemeClr val="tx2"/>
                </a:solidFill>
              </a:rPr>
              <a:t>ReID</a:t>
            </a:r>
            <a:r>
              <a:rPr lang="en-US" sz="2400" u="sng" dirty="0">
                <a:solidFill>
                  <a:schemeClr val="tx2"/>
                </a:solidFill>
              </a:rPr>
              <a:t>-Hierarchical-Neural-Networks</a:t>
            </a:r>
          </a:p>
        </p:txBody>
      </p:sp>
    </p:spTree>
    <p:extLst>
      <p:ext uri="{BB962C8B-B14F-4D97-AF65-F5344CB8AC3E}">
        <p14:creationId xmlns:p14="http://schemas.microsoft.com/office/powerpoint/2010/main" val="23027774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95D7-A90B-A741-83C8-546AF99D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102235"/>
            <a:ext cx="10782300" cy="1298575"/>
          </a:xfrm>
        </p:spPr>
        <p:txBody>
          <a:bodyPr/>
          <a:lstStyle/>
          <a:p>
            <a:r>
              <a:rPr lang="en-US" dirty="0"/>
              <a:t>Object Re-identification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E963C-CF3D-C942-9B65-5064ACB0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HELPS Purdue.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25E7-E1F2-534D-B2CF-371B4004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844674-7C81-E443-97B6-46FB3873F7B2}"/>
              </a:ext>
            </a:extLst>
          </p:cNvPr>
          <p:cNvSpPr/>
          <p:nvPr/>
        </p:nvSpPr>
        <p:spPr>
          <a:xfrm>
            <a:off x="4185454" y="1267020"/>
            <a:ext cx="5515720" cy="506511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1CC696-8A7B-E54B-859D-F119974276AE}"/>
              </a:ext>
            </a:extLst>
          </p:cNvPr>
          <p:cNvSpPr txBox="1"/>
          <p:nvPr/>
        </p:nvSpPr>
        <p:spPr>
          <a:xfrm>
            <a:off x="1709762" y="2652588"/>
            <a:ext cx="2063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Query Image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295EAC-60EA-A049-8739-1A429BA8063E}"/>
              </a:ext>
            </a:extLst>
          </p:cNvPr>
          <p:cNvSpPr txBox="1"/>
          <p:nvPr/>
        </p:nvSpPr>
        <p:spPr>
          <a:xfrm>
            <a:off x="4231436" y="1216915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Gallery Images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D01001-A01D-C946-A5AE-0DE09CBDF0BB}"/>
              </a:ext>
            </a:extLst>
          </p:cNvPr>
          <p:cNvSpPr txBox="1"/>
          <p:nvPr/>
        </p:nvSpPr>
        <p:spPr>
          <a:xfrm>
            <a:off x="4323743" y="4357241"/>
            <a:ext cx="523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           (d)                              (e)                              (f)</a:t>
            </a:r>
          </a:p>
        </p:txBody>
      </p:sp>
      <p:pic>
        <p:nvPicPr>
          <p:cNvPr id="31" name="Picture 30" descr="A picture containing car, bag&#10;&#10;Description automatically generated">
            <a:extLst>
              <a:ext uri="{FF2B5EF4-FFF2-40B4-BE49-F238E27FC236}">
                <a16:creationId xmlns:a16="http://schemas.microsoft.com/office/drawing/2014/main" id="{382B82F1-3F09-5E44-A930-3A57E131A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007" y="1624786"/>
            <a:ext cx="1663433" cy="1210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2" name="Picture 31" descr="A close up of a car&#10;&#10;Description automatically generated">
            <a:extLst>
              <a:ext uri="{FF2B5EF4-FFF2-40B4-BE49-F238E27FC236}">
                <a16:creationId xmlns:a16="http://schemas.microsoft.com/office/drawing/2014/main" id="{6C17C822-8D55-D242-B70E-BF577B689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746" y="1624786"/>
            <a:ext cx="1665347" cy="1210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3" name="Picture 32" descr="A close up of a device&#10;&#10;Description automatically generated">
            <a:extLst>
              <a:ext uri="{FF2B5EF4-FFF2-40B4-BE49-F238E27FC236}">
                <a16:creationId xmlns:a16="http://schemas.microsoft.com/office/drawing/2014/main" id="{1DC8F5F8-5BA4-1C4C-9D48-D51C4E841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657" y="1624786"/>
            <a:ext cx="1665348" cy="1210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4" name="Picture 33" descr="A close up of a car&#10;&#10;Description automatically generated">
            <a:extLst>
              <a:ext uri="{FF2B5EF4-FFF2-40B4-BE49-F238E27FC236}">
                <a16:creationId xmlns:a16="http://schemas.microsoft.com/office/drawing/2014/main" id="{6FB0C8C4-A685-3149-84F6-182BD3158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3746" y="3185430"/>
            <a:ext cx="1665347" cy="12105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5" name="Picture 34" descr="A close up of a car&#10;&#10;Description automatically generated">
            <a:extLst>
              <a:ext uri="{FF2B5EF4-FFF2-40B4-BE49-F238E27FC236}">
                <a16:creationId xmlns:a16="http://schemas.microsoft.com/office/drawing/2014/main" id="{AC99B39C-E2D8-4B43-8BEC-AE07984EF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387" y="3050787"/>
            <a:ext cx="2065867" cy="14975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BEDC50D-08C6-204C-8EB8-C15ED2FEA351}"/>
              </a:ext>
            </a:extLst>
          </p:cNvPr>
          <p:cNvSpPr txBox="1"/>
          <p:nvPr/>
        </p:nvSpPr>
        <p:spPr>
          <a:xfrm>
            <a:off x="4323742" y="2790377"/>
            <a:ext cx="523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           (a)                              (b)                              (c)</a:t>
            </a:r>
          </a:p>
        </p:txBody>
      </p:sp>
      <p:pic>
        <p:nvPicPr>
          <p:cNvPr id="37" name="Picture 36" descr="A picture containing sitting, helmet, car, train&#10;&#10;Description automatically generated">
            <a:extLst>
              <a:ext uri="{FF2B5EF4-FFF2-40B4-BE49-F238E27FC236}">
                <a16:creationId xmlns:a16="http://schemas.microsoft.com/office/drawing/2014/main" id="{9B0E9F89-42E6-3140-859E-4A615F5B8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3744" y="4758536"/>
            <a:ext cx="1665348" cy="1210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8" name="Picture 37" descr="A car on the road&#10;&#10;Description automatically generated">
            <a:extLst>
              <a:ext uri="{FF2B5EF4-FFF2-40B4-BE49-F238E27FC236}">
                <a16:creationId xmlns:a16="http://schemas.microsoft.com/office/drawing/2014/main" id="{A8F83D15-BC28-4548-A81B-7530659F13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4391" y="4758535"/>
            <a:ext cx="1665346" cy="12105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FF918B7-ABBA-BA43-890C-6CA2CB7EF543}"/>
              </a:ext>
            </a:extLst>
          </p:cNvPr>
          <p:cNvSpPr txBox="1"/>
          <p:nvPr/>
        </p:nvSpPr>
        <p:spPr>
          <a:xfrm>
            <a:off x="4323743" y="5959730"/>
            <a:ext cx="523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           (h)                               (</a:t>
            </a: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                               (j)</a:t>
            </a:r>
          </a:p>
        </p:txBody>
      </p:sp>
      <p:pic>
        <p:nvPicPr>
          <p:cNvPr id="40" name="Picture 39" descr="A car on the side of a road&#10;&#10;Description automatically generated">
            <a:extLst>
              <a:ext uri="{FF2B5EF4-FFF2-40B4-BE49-F238E27FC236}">
                <a16:creationId xmlns:a16="http://schemas.microsoft.com/office/drawing/2014/main" id="{5F17401C-8BAE-E54E-BA25-09EEA9BCBA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2008" y="3156584"/>
            <a:ext cx="1665348" cy="120357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1" name="Picture 40" descr="A picture containing helmet, headdress&#10;&#10;Description automatically generated">
            <a:extLst>
              <a:ext uri="{FF2B5EF4-FFF2-40B4-BE49-F238E27FC236}">
                <a16:creationId xmlns:a16="http://schemas.microsoft.com/office/drawing/2014/main" id="{BA1C23C8-DC25-8548-97A5-B82F88AB6B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5034" y="4767219"/>
            <a:ext cx="1665348" cy="1210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2" name="Picture 41" descr="A picture containing car, sitting, cat, truck&#10;&#10;Description automatically generated">
            <a:extLst>
              <a:ext uri="{FF2B5EF4-FFF2-40B4-BE49-F238E27FC236}">
                <a16:creationId xmlns:a16="http://schemas.microsoft.com/office/drawing/2014/main" id="{29E9A993-B928-5B4D-A2A9-71B801E2E7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4391" y="3156584"/>
            <a:ext cx="1665346" cy="12105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74297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95D7-A90B-A741-83C8-546AF99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Object Re-identification Techniques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E963C-CF3D-C942-9B65-5064ACB0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HELPS Purdue.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25E7-E1F2-534D-B2CF-371B4004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78AC7-2165-1747-A65A-66AECA41290C}"/>
              </a:ext>
            </a:extLst>
          </p:cNvPr>
          <p:cNvSpPr txBox="1"/>
          <p:nvPr/>
        </p:nvSpPr>
        <p:spPr>
          <a:xfrm>
            <a:off x="117056" y="6204605"/>
            <a:ext cx="759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M. Ye, J. Shen, G. Lin, T. Xiang, L. Shao and S. C. H. Hoi, "Deep Learning for Person Re-identification: </a:t>
            </a:r>
          </a:p>
          <a:p>
            <a:r>
              <a:rPr lang="en-US" sz="1400" dirty="0">
                <a:solidFill>
                  <a:schemeClr val="tx2"/>
                </a:solidFill>
              </a:rPr>
              <a:t>A Survey and Outlook," in </a:t>
            </a:r>
            <a:r>
              <a:rPr lang="en-US" sz="1400" i="1" dirty="0">
                <a:solidFill>
                  <a:schemeClr val="tx2"/>
                </a:solidFill>
              </a:rPr>
              <a:t>IEEE Transactions on Pattern Analysis and Machine Intelligence 2021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F53521E7-0ECA-D14D-9D09-8422CD7D33BE}"/>
              </a:ext>
            </a:extLst>
          </p:cNvPr>
          <p:cNvSpPr txBox="1"/>
          <p:nvPr/>
        </p:nvSpPr>
        <p:spPr>
          <a:xfrm>
            <a:off x="3363751" y="3926928"/>
            <a:ext cx="16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Query Image</a:t>
            </a:r>
            <a:endParaRPr sz="1800" b="1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58;p13" descr="A close up of a car&#10;&#10;Description automatically generated">
            <a:extLst>
              <a:ext uri="{FF2B5EF4-FFF2-40B4-BE49-F238E27FC236}">
                <a16:creationId xmlns:a16="http://schemas.microsoft.com/office/drawing/2014/main" id="{846FDDEB-ADF4-C645-A4E9-6948931295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0432" y="2843948"/>
            <a:ext cx="1393048" cy="100984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3;p13">
            <a:extLst>
              <a:ext uri="{FF2B5EF4-FFF2-40B4-BE49-F238E27FC236}">
                <a16:creationId xmlns:a16="http://schemas.microsoft.com/office/drawing/2014/main" id="{16F968DE-EC0D-0544-9526-DEF10B3BF523}"/>
              </a:ext>
            </a:extLst>
          </p:cNvPr>
          <p:cNvSpPr/>
          <p:nvPr/>
        </p:nvSpPr>
        <p:spPr>
          <a:xfrm rot="5400000" flipH="1">
            <a:off x="4912084" y="3189570"/>
            <a:ext cx="1522500" cy="378300"/>
          </a:xfrm>
          <a:prstGeom prst="cube">
            <a:avLst>
              <a:gd name="adj" fmla="val 62580"/>
            </a:avLst>
          </a:prstGeom>
          <a:solidFill>
            <a:srgbClr val="45818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" name="Google Shape;64;p13">
            <a:extLst>
              <a:ext uri="{FF2B5EF4-FFF2-40B4-BE49-F238E27FC236}">
                <a16:creationId xmlns:a16="http://schemas.microsoft.com/office/drawing/2014/main" id="{9F5F7CC3-E569-1A43-A87E-DD2E8347D1D6}"/>
              </a:ext>
            </a:extLst>
          </p:cNvPr>
          <p:cNvSpPr/>
          <p:nvPr/>
        </p:nvSpPr>
        <p:spPr>
          <a:xfrm rot="5400000" flipH="1">
            <a:off x="5286140" y="3188576"/>
            <a:ext cx="1215600" cy="380100"/>
          </a:xfrm>
          <a:prstGeom prst="cube">
            <a:avLst>
              <a:gd name="adj" fmla="val 62580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Google Shape;65;p13">
            <a:extLst>
              <a:ext uri="{FF2B5EF4-FFF2-40B4-BE49-F238E27FC236}">
                <a16:creationId xmlns:a16="http://schemas.microsoft.com/office/drawing/2014/main" id="{E50503EF-12E3-3440-9D6A-1459CA28DBF4}"/>
              </a:ext>
            </a:extLst>
          </p:cNvPr>
          <p:cNvSpPr/>
          <p:nvPr/>
        </p:nvSpPr>
        <p:spPr>
          <a:xfrm rot="5400000" flipH="1">
            <a:off x="5719160" y="3152323"/>
            <a:ext cx="799200" cy="380100"/>
          </a:xfrm>
          <a:prstGeom prst="cube">
            <a:avLst>
              <a:gd name="adj" fmla="val 6258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9" name="Google Shape;66;p13">
            <a:extLst>
              <a:ext uri="{FF2B5EF4-FFF2-40B4-BE49-F238E27FC236}">
                <a16:creationId xmlns:a16="http://schemas.microsoft.com/office/drawing/2014/main" id="{FE7B75C4-AD28-AE4A-9D7B-BED04BB4348A}"/>
              </a:ext>
            </a:extLst>
          </p:cNvPr>
          <p:cNvSpPr txBox="1"/>
          <p:nvPr/>
        </p:nvSpPr>
        <p:spPr>
          <a:xfrm>
            <a:off x="5161975" y="4139978"/>
            <a:ext cx="13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Large DNN</a:t>
            </a:r>
            <a:endParaRPr sz="1800" b="1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67;p13">
            <a:extLst>
              <a:ext uri="{FF2B5EF4-FFF2-40B4-BE49-F238E27FC236}">
                <a16:creationId xmlns:a16="http://schemas.microsoft.com/office/drawing/2014/main" id="{E5FB0675-CCBC-704E-9ABA-87BCF9BCC6DC}"/>
              </a:ext>
            </a:extLst>
          </p:cNvPr>
          <p:cNvSpPr/>
          <p:nvPr/>
        </p:nvSpPr>
        <p:spPr>
          <a:xfrm>
            <a:off x="6387364" y="3296423"/>
            <a:ext cx="546600" cy="30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21" name="Google Shape;68;p13">
            <a:extLst>
              <a:ext uri="{FF2B5EF4-FFF2-40B4-BE49-F238E27FC236}">
                <a16:creationId xmlns:a16="http://schemas.microsoft.com/office/drawing/2014/main" id="{E11E6E62-17D7-614B-84EA-8A7C2E4925AE}"/>
              </a:ext>
            </a:extLst>
          </p:cNvPr>
          <p:cNvSpPr/>
          <p:nvPr/>
        </p:nvSpPr>
        <p:spPr>
          <a:xfrm>
            <a:off x="6997700" y="2924037"/>
            <a:ext cx="1111200" cy="11835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Query Feature Vector</a:t>
            </a:r>
            <a:endParaRPr sz="1800" b="1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73;p13">
            <a:extLst>
              <a:ext uri="{FF2B5EF4-FFF2-40B4-BE49-F238E27FC236}">
                <a16:creationId xmlns:a16="http://schemas.microsoft.com/office/drawing/2014/main" id="{CEC38AFB-810A-E346-9CF1-540DBB15FDA8}"/>
              </a:ext>
            </a:extLst>
          </p:cNvPr>
          <p:cNvSpPr/>
          <p:nvPr/>
        </p:nvSpPr>
        <p:spPr>
          <a:xfrm>
            <a:off x="3436328" y="2770818"/>
            <a:ext cx="1501500" cy="1156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32" name="Google Shape;78;p13">
            <a:extLst>
              <a:ext uri="{FF2B5EF4-FFF2-40B4-BE49-F238E27FC236}">
                <a16:creationId xmlns:a16="http://schemas.microsoft.com/office/drawing/2014/main" id="{3846EE27-7268-8247-B898-8411221ADC22}"/>
              </a:ext>
            </a:extLst>
          </p:cNvPr>
          <p:cNvSpPr/>
          <p:nvPr/>
        </p:nvSpPr>
        <p:spPr>
          <a:xfrm>
            <a:off x="5013233" y="3279789"/>
            <a:ext cx="447600" cy="30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600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95D7-A90B-A741-83C8-546AF99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Object Re-identification Techniques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E963C-CF3D-C942-9B65-5064ACB0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HELPS Purdue.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25E7-E1F2-534D-B2CF-371B4004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Google Shape;68;p13">
            <a:extLst>
              <a:ext uri="{FF2B5EF4-FFF2-40B4-BE49-F238E27FC236}">
                <a16:creationId xmlns:a16="http://schemas.microsoft.com/office/drawing/2014/main" id="{E11E6E62-17D7-614B-84EA-8A7C2E4925AE}"/>
              </a:ext>
            </a:extLst>
          </p:cNvPr>
          <p:cNvSpPr/>
          <p:nvPr/>
        </p:nvSpPr>
        <p:spPr>
          <a:xfrm>
            <a:off x="4140112" y="2365369"/>
            <a:ext cx="2641600" cy="445801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Query Feature Vector</a:t>
            </a:r>
            <a:endParaRPr sz="1800" b="1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69;p13">
            <a:extLst>
              <a:ext uri="{FF2B5EF4-FFF2-40B4-BE49-F238E27FC236}">
                <a16:creationId xmlns:a16="http://schemas.microsoft.com/office/drawing/2014/main" id="{4ED434C6-C42C-DF4E-A0E7-D0C49DB8183D}"/>
              </a:ext>
            </a:extLst>
          </p:cNvPr>
          <p:cNvSpPr/>
          <p:nvPr/>
        </p:nvSpPr>
        <p:spPr>
          <a:xfrm>
            <a:off x="830266" y="2365370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69;p13">
            <a:extLst>
              <a:ext uri="{FF2B5EF4-FFF2-40B4-BE49-F238E27FC236}">
                <a16:creationId xmlns:a16="http://schemas.microsoft.com/office/drawing/2014/main" id="{9720F30E-AFE2-744F-B05B-ECD32C0764FD}"/>
              </a:ext>
            </a:extLst>
          </p:cNvPr>
          <p:cNvSpPr/>
          <p:nvPr/>
        </p:nvSpPr>
        <p:spPr>
          <a:xfrm>
            <a:off x="830266" y="2890406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69;p13">
            <a:extLst>
              <a:ext uri="{FF2B5EF4-FFF2-40B4-BE49-F238E27FC236}">
                <a16:creationId xmlns:a16="http://schemas.microsoft.com/office/drawing/2014/main" id="{72D99EB1-12CF-2947-813C-A2834EF30B1C}"/>
              </a:ext>
            </a:extLst>
          </p:cNvPr>
          <p:cNvSpPr/>
          <p:nvPr/>
        </p:nvSpPr>
        <p:spPr>
          <a:xfrm>
            <a:off x="830266" y="3405923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69;p13">
            <a:extLst>
              <a:ext uri="{FF2B5EF4-FFF2-40B4-BE49-F238E27FC236}">
                <a16:creationId xmlns:a16="http://schemas.microsoft.com/office/drawing/2014/main" id="{B2FC5EE2-D7D3-6445-A314-D5C5C7504A6E}"/>
              </a:ext>
            </a:extLst>
          </p:cNvPr>
          <p:cNvSpPr/>
          <p:nvPr/>
        </p:nvSpPr>
        <p:spPr>
          <a:xfrm>
            <a:off x="830266" y="3919524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69;p13">
            <a:extLst>
              <a:ext uri="{FF2B5EF4-FFF2-40B4-BE49-F238E27FC236}">
                <a16:creationId xmlns:a16="http://schemas.microsoft.com/office/drawing/2014/main" id="{E7EABCD8-615A-1546-8982-D24487618F12}"/>
              </a:ext>
            </a:extLst>
          </p:cNvPr>
          <p:cNvSpPr/>
          <p:nvPr/>
        </p:nvSpPr>
        <p:spPr>
          <a:xfrm>
            <a:off x="830266" y="5389837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242E4-67D4-C64D-8B90-096559ECB127}"/>
              </a:ext>
            </a:extLst>
          </p:cNvPr>
          <p:cNvSpPr txBox="1"/>
          <p:nvPr/>
        </p:nvSpPr>
        <p:spPr>
          <a:xfrm>
            <a:off x="1982427" y="4365324"/>
            <a:ext cx="553998" cy="953075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48" name="Google Shape;82;p13" descr="A close up of a car&#10;&#10;Description automatically generated">
            <a:extLst>
              <a:ext uri="{FF2B5EF4-FFF2-40B4-BE49-F238E27FC236}">
                <a16:creationId xmlns:a16="http://schemas.microsoft.com/office/drawing/2014/main" id="{A6550574-5381-C145-9883-8898EE8832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93" y="3392120"/>
            <a:ext cx="651269" cy="4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84;p13" descr="A close up of a device&#10;&#10;Description automatically generated">
            <a:extLst>
              <a:ext uri="{FF2B5EF4-FFF2-40B4-BE49-F238E27FC236}">
                <a16:creationId xmlns:a16="http://schemas.microsoft.com/office/drawing/2014/main" id="{FE98ECB7-25E4-BD4A-A710-239E00F459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57" y="2879512"/>
            <a:ext cx="651263" cy="4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87;p13" descr="A picture containing sitting, helmet, car, train&#10;&#10;Description automatically generated">
            <a:extLst>
              <a:ext uri="{FF2B5EF4-FFF2-40B4-BE49-F238E27FC236}">
                <a16:creationId xmlns:a16="http://schemas.microsoft.com/office/drawing/2014/main" id="{5F92E68F-CEBD-ED4E-944E-7963C875D4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99" y="3905722"/>
            <a:ext cx="651263" cy="47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88;p13" descr="A close up of a road&#10;&#10;Description automatically generated">
            <a:extLst>
              <a:ext uri="{FF2B5EF4-FFF2-40B4-BE49-F238E27FC236}">
                <a16:creationId xmlns:a16="http://schemas.microsoft.com/office/drawing/2014/main" id="{C56155C1-EA5F-274E-99E1-65459F56ECD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056" y="2351567"/>
            <a:ext cx="651264" cy="47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A picture containing car, sitting, cat, truck&#10;&#10;Description automatically generated">
            <a:extLst>
              <a:ext uri="{FF2B5EF4-FFF2-40B4-BE49-F238E27FC236}">
                <a16:creationId xmlns:a16="http://schemas.microsoft.com/office/drawing/2014/main" id="{119F0B8F-489A-9744-827C-6EBC3A306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56" y="5363721"/>
            <a:ext cx="649224" cy="471916"/>
          </a:xfrm>
          <a:prstGeom prst="rect">
            <a:avLst/>
          </a:prstGeom>
          <a:ln w="25400">
            <a:noFill/>
          </a:ln>
        </p:spPr>
      </p:pic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1F9A445E-5890-AD48-89CC-1554FC95AEC9}"/>
              </a:ext>
            </a:extLst>
          </p:cNvPr>
          <p:cNvSpPr/>
          <p:nvPr/>
        </p:nvSpPr>
        <p:spPr>
          <a:xfrm>
            <a:off x="3541670" y="2470141"/>
            <a:ext cx="528638" cy="275816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004FD3-4349-8143-8036-E17F9A6C70B2}"/>
              </a:ext>
            </a:extLst>
          </p:cNvPr>
          <p:cNvSpPr txBox="1"/>
          <p:nvPr/>
        </p:nvSpPr>
        <p:spPr>
          <a:xfrm>
            <a:off x="117056" y="6204605"/>
            <a:ext cx="759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M. Ye, J. Shen, G. Lin, T. Xiang, L. Shao and S. C. H. Hoi, "Deep Learning for Person Re-identification: </a:t>
            </a:r>
          </a:p>
          <a:p>
            <a:r>
              <a:rPr lang="en-US" sz="1400" dirty="0">
                <a:solidFill>
                  <a:schemeClr val="tx2"/>
                </a:solidFill>
              </a:rPr>
              <a:t>A Survey and Outlook," in </a:t>
            </a:r>
            <a:r>
              <a:rPr lang="en-US" sz="1400" i="1" dirty="0">
                <a:solidFill>
                  <a:schemeClr val="tx2"/>
                </a:solidFill>
              </a:rPr>
              <a:t>IEEE Transactions on Pattern Analysis and Machine Intelligence 2021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95D7-A90B-A741-83C8-546AF99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Object Re-identification Techniques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E963C-CF3D-C942-9B65-5064ACB0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HELPS Purdue.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25E7-E1F2-534D-B2CF-371B4004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Google Shape;68;p13">
            <a:extLst>
              <a:ext uri="{FF2B5EF4-FFF2-40B4-BE49-F238E27FC236}">
                <a16:creationId xmlns:a16="http://schemas.microsoft.com/office/drawing/2014/main" id="{E11E6E62-17D7-614B-84EA-8A7C2E4925AE}"/>
              </a:ext>
            </a:extLst>
          </p:cNvPr>
          <p:cNvSpPr/>
          <p:nvPr/>
        </p:nvSpPr>
        <p:spPr>
          <a:xfrm>
            <a:off x="4143911" y="2870993"/>
            <a:ext cx="2641600" cy="445801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Query Feature Vector</a:t>
            </a:r>
            <a:endParaRPr sz="1800" b="1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69;p13">
            <a:extLst>
              <a:ext uri="{FF2B5EF4-FFF2-40B4-BE49-F238E27FC236}">
                <a16:creationId xmlns:a16="http://schemas.microsoft.com/office/drawing/2014/main" id="{4ED434C6-C42C-DF4E-A0E7-D0C49DB8183D}"/>
              </a:ext>
            </a:extLst>
          </p:cNvPr>
          <p:cNvSpPr/>
          <p:nvPr/>
        </p:nvSpPr>
        <p:spPr>
          <a:xfrm>
            <a:off x="830266" y="2365370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69;p13">
            <a:extLst>
              <a:ext uri="{FF2B5EF4-FFF2-40B4-BE49-F238E27FC236}">
                <a16:creationId xmlns:a16="http://schemas.microsoft.com/office/drawing/2014/main" id="{9720F30E-AFE2-744F-B05B-ECD32C0764FD}"/>
              </a:ext>
            </a:extLst>
          </p:cNvPr>
          <p:cNvSpPr/>
          <p:nvPr/>
        </p:nvSpPr>
        <p:spPr>
          <a:xfrm>
            <a:off x="830266" y="2890406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69;p13">
            <a:extLst>
              <a:ext uri="{FF2B5EF4-FFF2-40B4-BE49-F238E27FC236}">
                <a16:creationId xmlns:a16="http://schemas.microsoft.com/office/drawing/2014/main" id="{72D99EB1-12CF-2947-813C-A2834EF30B1C}"/>
              </a:ext>
            </a:extLst>
          </p:cNvPr>
          <p:cNvSpPr/>
          <p:nvPr/>
        </p:nvSpPr>
        <p:spPr>
          <a:xfrm>
            <a:off x="830266" y="3405923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69;p13">
            <a:extLst>
              <a:ext uri="{FF2B5EF4-FFF2-40B4-BE49-F238E27FC236}">
                <a16:creationId xmlns:a16="http://schemas.microsoft.com/office/drawing/2014/main" id="{B2FC5EE2-D7D3-6445-A314-D5C5C7504A6E}"/>
              </a:ext>
            </a:extLst>
          </p:cNvPr>
          <p:cNvSpPr/>
          <p:nvPr/>
        </p:nvSpPr>
        <p:spPr>
          <a:xfrm>
            <a:off x="830266" y="3919524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69;p13">
            <a:extLst>
              <a:ext uri="{FF2B5EF4-FFF2-40B4-BE49-F238E27FC236}">
                <a16:creationId xmlns:a16="http://schemas.microsoft.com/office/drawing/2014/main" id="{E7EABCD8-615A-1546-8982-D24487618F12}"/>
              </a:ext>
            </a:extLst>
          </p:cNvPr>
          <p:cNvSpPr/>
          <p:nvPr/>
        </p:nvSpPr>
        <p:spPr>
          <a:xfrm>
            <a:off x="830266" y="5389837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242E4-67D4-C64D-8B90-096559ECB127}"/>
              </a:ext>
            </a:extLst>
          </p:cNvPr>
          <p:cNvSpPr txBox="1"/>
          <p:nvPr/>
        </p:nvSpPr>
        <p:spPr>
          <a:xfrm>
            <a:off x="1982427" y="4365324"/>
            <a:ext cx="553998" cy="953075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52" name="Picture 51" descr="A picture containing car, sitting, cat, truck&#10;&#10;Description automatically generated">
            <a:extLst>
              <a:ext uri="{FF2B5EF4-FFF2-40B4-BE49-F238E27FC236}">
                <a16:creationId xmlns:a16="http://schemas.microsoft.com/office/drawing/2014/main" id="{119F0B8F-489A-9744-827C-6EBC3A30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6" y="5363721"/>
            <a:ext cx="649224" cy="471916"/>
          </a:xfrm>
          <a:prstGeom prst="rect">
            <a:avLst/>
          </a:prstGeom>
          <a:ln w="25400">
            <a:noFill/>
          </a:ln>
        </p:spPr>
      </p:pic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1F9A445E-5890-AD48-89CC-1554FC95AEC9}"/>
              </a:ext>
            </a:extLst>
          </p:cNvPr>
          <p:cNvSpPr/>
          <p:nvPr/>
        </p:nvSpPr>
        <p:spPr>
          <a:xfrm>
            <a:off x="3545469" y="2975765"/>
            <a:ext cx="528638" cy="275816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BD86D-779B-0343-8AB2-E2684D53D185}"/>
              </a:ext>
            </a:extLst>
          </p:cNvPr>
          <p:cNvSpPr txBox="1"/>
          <p:nvPr/>
        </p:nvSpPr>
        <p:spPr>
          <a:xfrm>
            <a:off x="117056" y="6204605"/>
            <a:ext cx="759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M. Ye, J. Shen, G. Lin, T. Xiang, L. Shao and S. C. H. Hoi, "Deep Learning for Person Re-identification: </a:t>
            </a:r>
          </a:p>
          <a:p>
            <a:r>
              <a:rPr lang="en-US" sz="1400" dirty="0">
                <a:solidFill>
                  <a:schemeClr val="tx2"/>
                </a:solidFill>
              </a:rPr>
              <a:t>A Survey and Outlook," in </a:t>
            </a:r>
            <a:r>
              <a:rPr lang="en-US" sz="1400" i="1" dirty="0">
                <a:solidFill>
                  <a:schemeClr val="tx2"/>
                </a:solidFill>
              </a:rPr>
              <a:t>IEEE Transactions on Pattern Analysis and Machine Intelligence 2021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19" name="Google Shape;82;p13" descr="A close up of a car&#10;&#10;Description automatically generated">
            <a:extLst>
              <a:ext uri="{FF2B5EF4-FFF2-40B4-BE49-F238E27FC236}">
                <a16:creationId xmlns:a16="http://schemas.microsoft.com/office/drawing/2014/main" id="{0079AE2B-A27B-0648-89BC-2D44F5761E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93" y="3392120"/>
            <a:ext cx="651269" cy="4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4;p13" descr="A close up of a device&#10;&#10;Description automatically generated">
            <a:extLst>
              <a:ext uri="{FF2B5EF4-FFF2-40B4-BE49-F238E27FC236}">
                <a16:creationId xmlns:a16="http://schemas.microsoft.com/office/drawing/2014/main" id="{276D5721-191E-0C4C-8B7E-1E2BD1599F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057" y="2879512"/>
            <a:ext cx="651263" cy="4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7;p13" descr="A picture containing sitting, helmet, car, train&#10;&#10;Description automatically generated">
            <a:extLst>
              <a:ext uri="{FF2B5EF4-FFF2-40B4-BE49-F238E27FC236}">
                <a16:creationId xmlns:a16="http://schemas.microsoft.com/office/drawing/2014/main" id="{79DDA65F-FE4E-CE45-A901-61D21EE5A2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99" y="3905722"/>
            <a:ext cx="651263" cy="47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8;p13" descr="A close up of a road&#10;&#10;Description automatically generated">
            <a:extLst>
              <a:ext uri="{FF2B5EF4-FFF2-40B4-BE49-F238E27FC236}">
                <a16:creationId xmlns:a16="http://schemas.microsoft.com/office/drawing/2014/main" id="{5BBAD3FF-1A2E-2B4B-8B37-005E2C2C84E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56" y="2351567"/>
            <a:ext cx="651264" cy="473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3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95D7-A90B-A741-83C8-546AF99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Object Re-identification Techniques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E963C-CF3D-C942-9B65-5064ACB0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HELPS Purdue.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25E7-E1F2-534D-B2CF-371B4004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Google Shape;68;p13">
            <a:extLst>
              <a:ext uri="{FF2B5EF4-FFF2-40B4-BE49-F238E27FC236}">
                <a16:creationId xmlns:a16="http://schemas.microsoft.com/office/drawing/2014/main" id="{E11E6E62-17D7-614B-84EA-8A7C2E4925AE}"/>
              </a:ext>
            </a:extLst>
          </p:cNvPr>
          <p:cNvSpPr/>
          <p:nvPr/>
        </p:nvSpPr>
        <p:spPr>
          <a:xfrm>
            <a:off x="4140111" y="3400574"/>
            <a:ext cx="2641600" cy="445801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Query Feature Vector</a:t>
            </a:r>
            <a:endParaRPr sz="1800" b="1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69;p13">
            <a:extLst>
              <a:ext uri="{FF2B5EF4-FFF2-40B4-BE49-F238E27FC236}">
                <a16:creationId xmlns:a16="http://schemas.microsoft.com/office/drawing/2014/main" id="{4ED434C6-C42C-DF4E-A0E7-D0C49DB8183D}"/>
              </a:ext>
            </a:extLst>
          </p:cNvPr>
          <p:cNvSpPr/>
          <p:nvPr/>
        </p:nvSpPr>
        <p:spPr>
          <a:xfrm>
            <a:off x="830266" y="2365370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69;p13">
            <a:extLst>
              <a:ext uri="{FF2B5EF4-FFF2-40B4-BE49-F238E27FC236}">
                <a16:creationId xmlns:a16="http://schemas.microsoft.com/office/drawing/2014/main" id="{9720F30E-AFE2-744F-B05B-ECD32C0764FD}"/>
              </a:ext>
            </a:extLst>
          </p:cNvPr>
          <p:cNvSpPr/>
          <p:nvPr/>
        </p:nvSpPr>
        <p:spPr>
          <a:xfrm>
            <a:off x="830266" y="2890406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69;p13">
            <a:extLst>
              <a:ext uri="{FF2B5EF4-FFF2-40B4-BE49-F238E27FC236}">
                <a16:creationId xmlns:a16="http://schemas.microsoft.com/office/drawing/2014/main" id="{72D99EB1-12CF-2947-813C-A2834EF30B1C}"/>
              </a:ext>
            </a:extLst>
          </p:cNvPr>
          <p:cNvSpPr/>
          <p:nvPr/>
        </p:nvSpPr>
        <p:spPr>
          <a:xfrm>
            <a:off x="830266" y="3405923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69;p13">
            <a:extLst>
              <a:ext uri="{FF2B5EF4-FFF2-40B4-BE49-F238E27FC236}">
                <a16:creationId xmlns:a16="http://schemas.microsoft.com/office/drawing/2014/main" id="{B2FC5EE2-D7D3-6445-A314-D5C5C7504A6E}"/>
              </a:ext>
            </a:extLst>
          </p:cNvPr>
          <p:cNvSpPr/>
          <p:nvPr/>
        </p:nvSpPr>
        <p:spPr>
          <a:xfrm>
            <a:off x="830266" y="3919524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69;p13">
            <a:extLst>
              <a:ext uri="{FF2B5EF4-FFF2-40B4-BE49-F238E27FC236}">
                <a16:creationId xmlns:a16="http://schemas.microsoft.com/office/drawing/2014/main" id="{E7EABCD8-615A-1546-8982-D24487618F12}"/>
              </a:ext>
            </a:extLst>
          </p:cNvPr>
          <p:cNvSpPr/>
          <p:nvPr/>
        </p:nvSpPr>
        <p:spPr>
          <a:xfrm>
            <a:off x="830266" y="5389837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242E4-67D4-C64D-8B90-096559ECB127}"/>
              </a:ext>
            </a:extLst>
          </p:cNvPr>
          <p:cNvSpPr txBox="1"/>
          <p:nvPr/>
        </p:nvSpPr>
        <p:spPr>
          <a:xfrm>
            <a:off x="1982427" y="4365324"/>
            <a:ext cx="553998" cy="953075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52" name="Picture 51" descr="A picture containing car, sitting, cat, truck&#10;&#10;Description automatically generated">
            <a:extLst>
              <a:ext uri="{FF2B5EF4-FFF2-40B4-BE49-F238E27FC236}">
                <a16:creationId xmlns:a16="http://schemas.microsoft.com/office/drawing/2014/main" id="{119F0B8F-489A-9744-827C-6EBC3A30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6" y="5363721"/>
            <a:ext cx="649224" cy="471916"/>
          </a:xfrm>
          <a:prstGeom prst="rect">
            <a:avLst/>
          </a:prstGeom>
          <a:ln w="25400">
            <a:noFill/>
          </a:ln>
        </p:spPr>
      </p:pic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1F9A445E-5890-AD48-89CC-1554FC95AEC9}"/>
              </a:ext>
            </a:extLst>
          </p:cNvPr>
          <p:cNvSpPr/>
          <p:nvPr/>
        </p:nvSpPr>
        <p:spPr>
          <a:xfrm>
            <a:off x="3541669" y="3505346"/>
            <a:ext cx="528638" cy="275816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E43A4C-9845-FA44-8B4D-14A622873A1A}"/>
              </a:ext>
            </a:extLst>
          </p:cNvPr>
          <p:cNvSpPr txBox="1"/>
          <p:nvPr/>
        </p:nvSpPr>
        <p:spPr>
          <a:xfrm>
            <a:off x="117056" y="6204605"/>
            <a:ext cx="759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M. Ye, J. Shen, G. Lin, T. Xiang, L. Shao and S. C. H. Hoi, "Deep Learning for Person Re-identification: </a:t>
            </a:r>
          </a:p>
          <a:p>
            <a:r>
              <a:rPr lang="en-US" sz="1400" dirty="0">
                <a:solidFill>
                  <a:schemeClr val="tx2"/>
                </a:solidFill>
              </a:rPr>
              <a:t>A Survey and Outlook," in </a:t>
            </a:r>
            <a:r>
              <a:rPr lang="en-US" sz="1400" i="1" dirty="0">
                <a:solidFill>
                  <a:schemeClr val="tx2"/>
                </a:solidFill>
              </a:rPr>
              <a:t>IEEE Transactions on Pattern Analysis and Machine Intelligence 2021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19" name="Google Shape;82;p13" descr="A close up of a car&#10;&#10;Description automatically generated">
            <a:extLst>
              <a:ext uri="{FF2B5EF4-FFF2-40B4-BE49-F238E27FC236}">
                <a16:creationId xmlns:a16="http://schemas.microsoft.com/office/drawing/2014/main" id="{5A2EC731-D568-7E48-9461-132B41F63E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93" y="3392120"/>
            <a:ext cx="651269" cy="4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4;p13" descr="A close up of a device&#10;&#10;Description automatically generated">
            <a:extLst>
              <a:ext uri="{FF2B5EF4-FFF2-40B4-BE49-F238E27FC236}">
                <a16:creationId xmlns:a16="http://schemas.microsoft.com/office/drawing/2014/main" id="{6C3B7314-3E19-4642-B435-80DCEB5C0F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057" y="2879512"/>
            <a:ext cx="651263" cy="4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7;p13" descr="A picture containing sitting, helmet, car, train&#10;&#10;Description automatically generated">
            <a:extLst>
              <a:ext uri="{FF2B5EF4-FFF2-40B4-BE49-F238E27FC236}">
                <a16:creationId xmlns:a16="http://schemas.microsoft.com/office/drawing/2014/main" id="{A231CDC2-0039-C34A-959C-81F9629AA7F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99" y="3905722"/>
            <a:ext cx="651263" cy="47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8;p13" descr="A close up of a road&#10;&#10;Description automatically generated">
            <a:extLst>
              <a:ext uri="{FF2B5EF4-FFF2-40B4-BE49-F238E27FC236}">
                <a16:creationId xmlns:a16="http://schemas.microsoft.com/office/drawing/2014/main" id="{A1E2E5A0-57D1-3847-916F-43BB62C84AC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56" y="2351567"/>
            <a:ext cx="651264" cy="473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5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95D7-A90B-A741-83C8-546AF99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Object Re-identification Techniques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E963C-CF3D-C942-9B65-5064ACB0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HELPS Purdue.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25E7-E1F2-534D-B2CF-371B4004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Google Shape;68;p13">
            <a:extLst>
              <a:ext uri="{FF2B5EF4-FFF2-40B4-BE49-F238E27FC236}">
                <a16:creationId xmlns:a16="http://schemas.microsoft.com/office/drawing/2014/main" id="{E11E6E62-17D7-614B-84EA-8A7C2E4925AE}"/>
              </a:ext>
            </a:extLst>
          </p:cNvPr>
          <p:cNvSpPr/>
          <p:nvPr/>
        </p:nvSpPr>
        <p:spPr>
          <a:xfrm>
            <a:off x="4144128" y="3898249"/>
            <a:ext cx="2641600" cy="445801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Query Feature Vector</a:t>
            </a:r>
            <a:endParaRPr sz="1800" b="1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69;p13">
            <a:extLst>
              <a:ext uri="{FF2B5EF4-FFF2-40B4-BE49-F238E27FC236}">
                <a16:creationId xmlns:a16="http://schemas.microsoft.com/office/drawing/2014/main" id="{4ED434C6-C42C-DF4E-A0E7-D0C49DB8183D}"/>
              </a:ext>
            </a:extLst>
          </p:cNvPr>
          <p:cNvSpPr/>
          <p:nvPr/>
        </p:nvSpPr>
        <p:spPr>
          <a:xfrm>
            <a:off x="830266" y="2365370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69;p13">
            <a:extLst>
              <a:ext uri="{FF2B5EF4-FFF2-40B4-BE49-F238E27FC236}">
                <a16:creationId xmlns:a16="http://schemas.microsoft.com/office/drawing/2014/main" id="{9720F30E-AFE2-744F-B05B-ECD32C0764FD}"/>
              </a:ext>
            </a:extLst>
          </p:cNvPr>
          <p:cNvSpPr/>
          <p:nvPr/>
        </p:nvSpPr>
        <p:spPr>
          <a:xfrm>
            <a:off x="830266" y="2890406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69;p13">
            <a:extLst>
              <a:ext uri="{FF2B5EF4-FFF2-40B4-BE49-F238E27FC236}">
                <a16:creationId xmlns:a16="http://schemas.microsoft.com/office/drawing/2014/main" id="{72D99EB1-12CF-2947-813C-A2834EF30B1C}"/>
              </a:ext>
            </a:extLst>
          </p:cNvPr>
          <p:cNvSpPr/>
          <p:nvPr/>
        </p:nvSpPr>
        <p:spPr>
          <a:xfrm>
            <a:off x="830266" y="3405923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69;p13">
            <a:extLst>
              <a:ext uri="{FF2B5EF4-FFF2-40B4-BE49-F238E27FC236}">
                <a16:creationId xmlns:a16="http://schemas.microsoft.com/office/drawing/2014/main" id="{B2FC5EE2-D7D3-6445-A314-D5C5C7504A6E}"/>
              </a:ext>
            </a:extLst>
          </p:cNvPr>
          <p:cNvSpPr/>
          <p:nvPr/>
        </p:nvSpPr>
        <p:spPr>
          <a:xfrm>
            <a:off x="830266" y="3919524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69;p13">
            <a:extLst>
              <a:ext uri="{FF2B5EF4-FFF2-40B4-BE49-F238E27FC236}">
                <a16:creationId xmlns:a16="http://schemas.microsoft.com/office/drawing/2014/main" id="{E7EABCD8-615A-1546-8982-D24487618F12}"/>
              </a:ext>
            </a:extLst>
          </p:cNvPr>
          <p:cNvSpPr/>
          <p:nvPr/>
        </p:nvSpPr>
        <p:spPr>
          <a:xfrm>
            <a:off x="830266" y="5389837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242E4-67D4-C64D-8B90-096559ECB127}"/>
              </a:ext>
            </a:extLst>
          </p:cNvPr>
          <p:cNvSpPr txBox="1"/>
          <p:nvPr/>
        </p:nvSpPr>
        <p:spPr>
          <a:xfrm>
            <a:off x="1982427" y="4365324"/>
            <a:ext cx="553998" cy="953075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52" name="Picture 51" descr="A picture containing car, sitting, cat, truck&#10;&#10;Description automatically generated">
            <a:extLst>
              <a:ext uri="{FF2B5EF4-FFF2-40B4-BE49-F238E27FC236}">
                <a16:creationId xmlns:a16="http://schemas.microsoft.com/office/drawing/2014/main" id="{119F0B8F-489A-9744-827C-6EBC3A30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6" y="5363721"/>
            <a:ext cx="649224" cy="471916"/>
          </a:xfrm>
          <a:prstGeom prst="rect">
            <a:avLst/>
          </a:prstGeom>
          <a:ln w="25400">
            <a:noFill/>
          </a:ln>
        </p:spPr>
      </p:pic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1F9A445E-5890-AD48-89CC-1554FC95AEC9}"/>
              </a:ext>
            </a:extLst>
          </p:cNvPr>
          <p:cNvSpPr/>
          <p:nvPr/>
        </p:nvSpPr>
        <p:spPr>
          <a:xfrm>
            <a:off x="3545686" y="3988733"/>
            <a:ext cx="528638" cy="275816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813E8A-D482-EF49-B751-D0FDF412A673}"/>
              </a:ext>
            </a:extLst>
          </p:cNvPr>
          <p:cNvSpPr txBox="1"/>
          <p:nvPr/>
        </p:nvSpPr>
        <p:spPr>
          <a:xfrm>
            <a:off x="117056" y="6204605"/>
            <a:ext cx="759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M. Ye, J. Shen, G. Lin, T. Xiang, L. Shao and S. C. H. Hoi, "Deep Learning for Person Re-identification: </a:t>
            </a:r>
          </a:p>
          <a:p>
            <a:r>
              <a:rPr lang="en-US" sz="1400" dirty="0">
                <a:solidFill>
                  <a:schemeClr val="tx2"/>
                </a:solidFill>
              </a:rPr>
              <a:t>A Survey and Outlook," in </a:t>
            </a:r>
            <a:r>
              <a:rPr lang="en-US" sz="1400" i="1" dirty="0">
                <a:solidFill>
                  <a:schemeClr val="tx2"/>
                </a:solidFill>
              </a:rPr>
              <a:t>IEEE Transactions on Pattern Analysis and Machine Intelligence 2021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19" name="Google Shape;82;p13" descr="A close up of a car&#10;&#10;Description automatically generated">
            <a:extLst>
              <a:ext uri="{FF2B5EF4-FFF2-40B4-BE49-F238E27FC236}">
                <a16:creationId xmlns:a16="http://schemas.microsoft.com/office/drawing/2014/main" id="{84A34BB6-0DFF-C340-99F8-25A5D5C894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93" y="3392120"/>
            <a:ext cx="651269" cy="4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4;p13" descr="A close up of a device&#10;&#10;Description automatically generated">
            <a:extLst>
              <a:ext uri="{FF2B5EF4-FFF2-40B4-BE49-F238E27FC236}">
                <a16:creationId xmlns:a16="http://schemas.microsoft.com/office/drawing/2014/main" id="{3D80D631-8B07-6F4D-8C5C-E042FCC477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057" y="2879512"/>
            <a:ext cx="651263" cy="4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7;p13" descr="A picture containing sitting, helmet, car, train&#10;&#10;Description automatically generated">
            <a:extLst>
              <a:ext uri="{FF2B5EF4-FFF2-40B4-BE49-F238E27FC236}">
                <a16:creationId xmlns:a16="http://schemas.microsoft.com/office/drawing/2014/main" id="{5E372C14-8683-BE48-82C5-6E326833DAB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99" y="3905722"/>
            <a:ext cx="651263" cy="47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8;p13" descr="A close up of a road&#10;&#10;Description automatically generated">
            <a:extLst>
              <a:ext uri="{FF2B5EF4-FFF2-40B4-BE49-F238E27FC236}">
                <a16:creationId xmlns:a16="http://schemas.microsoft.com/office/drawing/2014/main" id="{26AC1F99-A524-9844-8A38-7EB663C01BB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56" y="2351567"/>
            <a:ext cx="651264" cy="473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2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95D7-A90B-A741-83C8-546AF99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Object Re-identification Techniques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E963C-CF3D-C942-9B65-5064ACB0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HELPS Purdue.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25E7-E1F2-534D-B2CF-371B4004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" name="Google Shape;68;p13">
            <a:extLst>
              <a:ext uri="{FF2B5EF4-FFF2-40B4-BE49-F238E27FC236}">
                <a16:creationId xmlns:a16="http://schemas.microsoft.com/office/drawing/2014/main" id="{E11E6E62-17D7-614B-84EA-8A7C2E4925AE}"/>
              </a:ext>
            </a:extLst>
          </p:cNvPr>
          <p:cNvSpPr/>
          <p:nvPr/>
        </p:nvSpPr>
        <p:spPr>
          <a:xfrm>
            <a:off x="4146994" y="5389837"/>
            <a:ext cx="2641600" cy="445801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Query Feature Vector</a:t>
            </a:r>
            <a:endParaRPr sz="1800" b="1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69;p13">
            <a:extLst>
              <a:ext uri="{FF2B5EF4-FFF2-40B4-BE49-F238E27FC236}">
                <a16:creationId xmlns:a16="http://schemas.microsoft.com/office/drawing/2014/main" id="{4ED434C6-C42C-DF4E-A0E7-D0C49DB8183D}"/>
              </a:ext>
            </a:extLst>
          </p:cNvPr>
          <p:cNvSpPr/>
          <p:nvPr/>
        </p:nvSpPr>
        <p:spPr>
          <a:xfrm>
            <a:off x="830266" y="2365370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69;p13">
            <a:extLst>
              <a:ext uri="{FF2B5EF4-FFF2-40B4-BE49-F238E27FC236}">
                <a16:creationId xmlns:a16="http://schemas.microsoft.com/office/drawing/2014/main" id="{9720F30E-AFE2-744F-B05B-ECD32C0764FD}"/>
              </a:ext>
            </a:extLst>
          </p:cNvPr>
          <p:cNvSpPr/>
          <p:nvPr/>
        </p:nvSpPr>
        <p:spPr>
          <a:xfrm>
            <a:off x="830266" y="2890406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69;p13">
            <a:extLst>
              <a:ext uri="{FF2B5EF4-FFF2-40B4-BE49-F238E27FC236}">
                <a16:creationId xmlns:a16="http://schemas.microsoft.com/office/drawing/2014/main" id="{72D99EB1-12CF-2947-813C-A2834EF30B1C}"/>
              </a:ext>
            </a:extLst>
          </p:cNvPr>
          <p:cNvSpPr/>
          <p:nvPr/>
        </p:nvSpPr>
        <p:spPr>
          <a:xfrm>
            <a:off x="830266" y="3405923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69;p13">
            <a:extLst>
              <a:ext uri="{FF2B5EF4-FFF2-40B4-BE49-F238E27FC236}">
                <a16:creationId xmlns:a16="http://schemas.microsoft.com/office/drawing/2014/main" id="{B2FC5EE2-D7D3-6445-A314-D5C5C7504A6E}"/>
              </a:ext>
            </a:extLst>
          </p:cNvPr>
          <p:cNvSpPr/>
          <p:nvPr/>
        </p:nvSpPr>
        <p:spPr>
          <a:xfrm>
            <a:off x="830266" y="3919524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69;p13">
            <a:extLst>
              <a:ext uri="{FF2B5EF4-FFF2-40B4-BE49-F238E27FC236}">
                <a16:creationId xmlns:a16="http://schemas.microsoft.com/office/drawing/2014/main" id="{E7EABCD8-615A-1546-8982-D24487618F12}"/>
              </a:ext>
            </a:extLst>
          </p:cNvPr>
          <p:cNvSpPr/>
          <p:nvPr/>
        </p:nvSpPr>
        <p:spPr>
          <a:xfrm>
            <a:off x="830266" y="5389837"/>
            <a:ext cx="2641600" cy="44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Feature Vector </a:t>
            </a:r>
            <a:r>
              <a:rPr lang="en" sz="18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8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242E4-67D4-C64D-8B90-096559ECB127}"/>
              </a:ext>
            </a:extLst>
          </p:cNvPr>
          <p:cNvSpPr txBox="1"/>
          <p:nvPr/>
        </p:nvSpPr>
        <p:spPr>
          <a:xfrm>
            <a:off x="1982427" y="4365324"/>
            <a:ext cx="553998" cy="953075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52" name="Picture 51" descr="A picture containing car, sitting, cat, truck&#10;&#10;Description automatically generated">
            <a:extLst>
              <a:ext uri="{FF2B5EF4-FFF2-40B4-BE49-F238E27FC236}">
                <a16:creationId xmlns:a16="http://schemas.microsoft.com/office/drawing/2014/main" id="{119F0B8F-489A-9744-827C-6EBC3A30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6" y="5363721"/>
            <a:ext cx="649224" cy="471916"/>
          </a:xfrm>
          <a:prstGeom prst="rect">
            <a:avLst/>
          </a:prstGeom>
          <a:ln w="25400">
            <a:noFill/>
          </a:ln>
        </p:spPr>
      </p:pic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1F9A445E-5890-AD48-89CC-1554FC95AEC9}"/>
              </a:ext>
            </a:extLst>
          </p:cNvPr>
          <p:cNvSpPr/>
          <p:nvPr/>
        </p:nvSpPr>
        <p:spPr>
          <a:xfrm>
            <a:off x="3548552" y="5494609"/>
            <a:ext cx="528638" cy="275816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Google Shape;81;p13">
            <a:extLst>
              <a:ext uri="{FF2B5EF4-FFF2-40B4-BE49-F238E27FC236}">
                <a16:creationId xmlns:a16="http://schemas.microsoft.com/office/drawing/2014/main" id="{D52AB403-2488-8B4B-B09C-F4F8FF701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446347"/>
              </p:ext>
            </p:extLst>
          </p:nvPr>
        </p:nvGraphicFramePr>
        <p:xfrm>
          <a:off x="8073360" y="2196587"/>
          <a:ext cx="1693300" cy="3639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5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. .</a:t>
                      </a:r>
                      <a:endParaRPr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41595"/>
                  </a:ext>
                </a:extLst>
              </a:tr>
              <a:tr h="60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598309"/>
                  </a:ext>
                </a:extLst>
              </a:tr>
            </a:tbl>
          </a:graphicData>
        </a:graphic>
      </p:graphicFrame>
      <p:pic>
        <p:nvPicPr>
          <p:cNvPr id="20" name="Google Shape;82;p13" descr="A close up of a car&#10;&#10;Description automatically generated">
            <a:extLst>
              <a:ext uri="{FF2B5EF4-FFF2-40B4-BE49-F238E27FC236}">
                <a16:creationId xmlns:a16="http://schemas.microsoft.com/office/drawing/2014/main" id="{1D94FE1C-F04B-CD45-A796-8A1FD0968D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1929" y="2272361"/>
            <a:ext cx="651269" cy="47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83;p13">
            <a:extLst>
              <a:ext uri="{FF2B5EF4-FFF2-40B4-BE49-F238E27FC236}">
                <a16:creationId xmlns:a16="http://schemas.microsoft.com/office/drawing/2014/main" id="{394EE976-1FDD-AF46-B02C-C0911C6B54E7}"/>
              </a:ext>
            </a:extLst>
          </p:cNvPr>
          <p:cNvSpPr txBox="1"/>
          <p:nvPr/>
        </p:nvSpPr>
        <p:spPr>
          <a:xfrm>
            <a:off x="8496560" y="2262762"/>
            <a:ext cx="65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(c)</a:t>
            </a:r>
            <a:endParaRPr sz="220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84;p13" descr="A close up of a device&#10;&#10;Description automatically generated">
            <a:extLst>
              <a:ext uri="{FF2B5EF4-FFF2-40B4-BE49-F238E27FC236}">
                <a16:creationId xmlns:a16="http://schemas.microsoft.com/office/drawing/2014/main" id="{EEB8E5A7-4029-2E44-9837-928FBDF84A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136" y="2880054"/>
            <a:ext cx="651263" cy="47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85;p13">
            <a:extLst>
              <a:ext uri="{FF2B5EF4-FFF2-40B4-BE49-F238E27FC236}">
                <a16:creationId xmlns:a16="http://schemas.microsoft.com/office/drawing/2014/main" id="{86A2A27D-51C5-FD49-961C-B4104DBAEAFC}"/>
              </a:ext>
            </a:extLst>
          </p:cNvPr>
          <p:cNvSpPr txBox="1"/>
          <p:nvPr/>
        </p:nvSpPr>
        <p:spPr>
          <a:xfrm>
            <a:off x="8496548" y="2870450"/>
            <a:ext cx="65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(b)</a:t>
            </a:r>
            <a:endParaRPr sz="22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86;p13">
            <a:extLst>
              <a:ext uri="{FF2B5EF4-FFF2-40B4-BE49-F238E27FC236}">
                <a16:creationId xmlns:a16="http://schemas.microsoft.com/office/drawing/2014/main" id="{5AF3D695-EED4-2645-908B-2BAC65BA8CB4}"/>
              </a:ext>
            </a:extLst>
          </p:cNvPr>
          <p:cNvSpPr txBox="1"/>
          <p:nvPr/>
        </p:nvSpPr>
        <p:spPr>
          <a:xfrm>
            <a:off x="8496548" y="3454537"/>
            <a:ext cx="65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(d)</a:t>
            </a:r>
            <a:endParaRPr sz="220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87;p13" descr="A picture containing sitting, helmet, car, train&#10;&#10;Description automatically generated">
            <a:extLst>
              <a:ext uri="{FF2B5EF4-FFF2-40B4-BE49-F238E27FC236}">
                <a16:creationId xmlns:a16="http://schemas.microsoft.com/office/drawing/2014/main" id="{5340C5C7-14B7-7F40-A088-0BC607135B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61936" y="3490370"/>
            <a:ext cx="651263" cy="47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88;p13" descr="A close up of a road&#10;&#10;Description automatically generated">
            <a:extLst>
              <a:ext uri="{FF2B5EF4-FFF2-40B4-BE49-F238E27FC236}">
                <a16:creationId xmlns:a16="http://schemas.microsoft.com/office/drawing/2014/main" id="{951DD419-1477-8941-BB60-1E25E2570AA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57918" y="4091070"/>
            <a:ext cx="651264" cy="47340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89;p13">
            <a:extLst>
              <a:ext uri="{FF2B5EF4-FFF2-40B4-BE49-F238E27FC236}">
                <a16:creationId xmlns:a16="http://schemas.microsoft.com/office/drawing/2014/main" id="{EA329FE1-D980-6A44-916E-11F4E681BC4B}"/>
              </a:ext>
            </a:extLst>
          </p:cNvPr>
          <p:cNvSpPr txBox="1"/>
          <p:nvPr/>
        </p:nvSpPr>
        <p:spPr>
          <a:xfrm>
            <a:off x="8496560" y="4060787"/>
            <a:ext cx="65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(a)</a:t>
            </a:r>
            <a:endParaRPr sz="22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89;p13">
            <a:extLst>
              <a:ext uri="{FF2B5EF4-FFF2-40B4-BE49-F238E27FC236}">
                <a16:creationId xmlns:a16="http://schemas.microsoft.com/office/drawing/2014/main" id="{A4653E2B-F41B-B347-9067-AFBD9ACFBA6A}"/>
              </a:ext>
            </a:extLst>
          </p:cNvPr>
          <p:cNvSpPr txBox="1"/>
          <p:nvPr/>
        </p:nvSpPr>
        <p:spPr>
          <a:xfrm>
            <a:off x="8496548" y="5283386"/>
            <a:ext cx="65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22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Picture 31" descr="A picture containing car, sitting, cat, truck&#10;&#10;Description automatically generated">
            <a:extLst>
              <a:ext uri="{FF2B5EF4-FFF2-40B4-BE49-F238E27FC236}">
                <a16:creationId xmlns:a16="http://schemas.microsoft.com/office/drawing/2014/main" id="{0D495E91-D26B-3B4B-900E-890DB9511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778" y="5309028"/>
            <a:ext cx="649224" cy="471916"/>
          </a:xfrm>
          <a:prstGeom prst="rect">
            <a:avLst/>
          </a:prstGeom>
          <a:ln w="25400"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BC37B1-CCB0-AB4B-A053-8C8767CFE979}"/>
              </a:ext>
            </a:extLst>
          </p:cNvPr>
          <p:cNvSpPr txBox="1"/>
          <p:nvPr/>
        </p:nvSpPr>
        <p:spPr>
          <a:xfrm>
            <a:off x="8073360" y="1711241"/>
            <a:ext cx="163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Rank List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ED1BFE-CB7F-2041-8754-995B5137A6D6}"/>
              </a:ext>
            </a:extLst>
          </p:cNvPr>
          <p:cNvSpPr txBox="1"/>
          <p:nvPr/>
        </p:nvSpPr>
        <p:spPr>
          <a:xfrm>
            <a:off x="117056" y="6204605"/>
            <a:ext cx="759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M. Ye, J. Shen, G. Lin, T. Xiang, L. Shao and S. C. H. Hoi, "Deep Learning for Person Re-identification: </a:t>
            </a:r>
          </a:p>
          <a:p>
            <a:r>
              <a:rPr lang="en-US" sz="1400" dirty="0">
                <a:solidFill>
                  <a:schemeClr val="tx2"/>
                </a:solidFill>
              </a:rPr>
              <a:t>A Survey and Outlook," in </a:t>
            </a:r>
            <a:r>
              <a:rPr lang="en-US" sz="1400" i="1" dirty="0">
                <a:solidFill>
                  <a:schemeClr val="tx2"/>
                </a:solidFill>
              </a:rPr>
              <a:t>IEEE Transactions on Pattern Analysis and Machine Intelligence 2021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34" name="Google Shape;82;p13" descr="A close up of a car&#10;&#10;Description automatically generated">
            <a:extLst>
              <a:ext uri="{FF2B5EF4-FFF2-40B4-BE49-F238E27FC236}">
                <a16:creationId xmlns:a16="http://schemas.microsoft.com/office/drawing/2014/main" id="{420911FC-4FE2-B344-9337-3A9DE5E569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93" y="3392120"/>
            <a:ext cx="651269" cy="4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84;p13" descr="A close up of a device&#10;&#10;Description automatically generated">
            <a:extLst>
              <a:ext uri="{FF2B5EF4-FFF2-40B4-BE49-F238E27FC236}">
                <a16:creationId xmlns:a16="http://schemas.microsoft.com/office/drawing/2014/main" id="{972F3228-A023-FD45-9787-65EDB577CD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057" y="2879512"/>
            <a:ext cx="651263" cy="4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87;p13" descr="A picture containing sitting, helmet, car, train&#10;&#10;Description automatically generated">
            <a:extLst>
              <a:ext uri="{FF2B5EF4-FFF2-40B4-BE49-F238E27FC236}">
                <a16:creationId xmlns:a16="http://schemas.microsoft.com/office/drawing/2014/main" id="{1BE7B97E-8A02-2B4C-82A7-331CB99E87B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99" y="3905722"/>
            <a:ext cx="651263" cy="47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88;p13" descr="A close up of a road&#10;&#10;Description automatically generated">
            <a:extLst>
              <a:ext uri="{FF2B5EF4-FFF2-40B4-BE49-F238E27FC236}">
                <a16:creationId xmlns:a16="http://schemas.microsoft.com/office/drawing/2014/main" id="{210916A8-2ACA-7E4A-9118-41E0B9FD742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56" y="2351567"/>
            <a:ext cx="651264" cy="473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44FB-6C4D-6D41-B3F8-4807027E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342900"/>
            <a:ext cx="10782300" cy="1298575"/>
          </a:xfrm>
        </p:spPr>
        <p:txBody>
          <a:bodyPr/>
          <a:lstStyle/>
          <a:p>
            <a:r>
              <a:rPr lang="en-US" dirty="0"/>
              <a:t>Efficient Object Re-identification with Attribute Labels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2BC78-37D2-9D47-8ED0-1B22B039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2021 HELPS Purdue.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8B890-DD14-4845-A3F0-4802BB08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A7F-0203-41AF-A3C3-48408D8E71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7D158C23-3B45-DC4B-A779-5CD315817E1C}"/>
              </a:ext>
            </a:extLst>
          </p:cNvPr>
          <p:cNvSpPr/>
          <p:nvPr/>
        </p:nvSpPr>
        <p:spPr>
          <a:xfrm>
            <a:off x="3867547" y="4166378"/>
            <a:ext cx="4704000" cy="150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B62E43DD-EF83-274F-84BE-20EB4D7AC233}"/>
              </a:ext>
            </a:extLst>
          </p:cNvPr>
          <p:cNvSpPr txBox="1"/>
          <p:nvPr/>
        </p:nvSpPr>
        <p:spPr>
          <a:xfrm>
            <a:off x="5142618" y="3283459"/>
            <a:ext cx="16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Query Image</a:t>
            </a:r>
            <a:endParaRPr sz="1800" b="1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AAC35995-1EC5-2548-9015-F36F2B015443}"/>
              </a:ext>
            </a:extLst>
          </p:cNvPr>
          <p:cNvSpPr txBox="1"/>
          <p:nvPr/>
        </p:nvSpPr>
        <p:spPr>
          <a:xfrm>
            <a:off x="6274518" y="5233564"/>
            <a:ext cx="1057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(c)</a:t>
            </a:r>
            <a:endParaRPr sz="220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57;p13" descr="A close up of a car&#10;&#10;Description automatically generated">
            <a:extLst>
              <a:ext uri="{FF2B5EF4-FFF2-40B4-BE49-F238E27FC236}">
                <a16:creationId xmlns:a16="http://schemas.microsoft.com/office/drawing/2014/main" id="{69A801B4-BD72-584C-8ADD-450C42FE5D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5704" y="4547352"/>
            <a:ext cx="1084021" cy="78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;p13" descr="A close up of a car&#10;&#10;Description automatically generated">
            <a:extLst>
              <a:ext uri="{FF2B5EF4-FFF2-40B4-BE49-F238E27FC236}">
                <a16:creationId xmlns:a16="http://schemas.microsoft.com/office/drawing/2014/main" id="{1FEBFBBB-2A8C-6A4D-9996-57A17551D5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9299" y="2200479"/>
            <a:ext cx="1393048" cy="10098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8992D9CD-9CBB-7340-BE3C-CFF269210AF2}"/>
              </a:ext>
            </a:extLst>
          </p:cNvPr>
          <p:cNvSpPr txBox="1"/>
          <p:nvPr/>
        </p:nvSpPr>
        <p:spPr>
          <a:xfrm>
            <a:off x="3966197" y="5261853"/>
            <a:ext cx="1042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(a)</a:t>
            </a:r>
            <a:endParaRPr sz="220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60;p13" descr="A close up of a device&#10;&#10;Description automatically generated">
            <a:extLst>
              <a:ext uri="{FF2B5EF4-FFF2-40B4-BE49-F238E27FC236}">
                <a16:creationId xmlns:a16="http://schemas.microsoft.com/office/drawing/2014/main" id="{CF6CA20F-666B-C740-8BFF-50217946A4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6049" y="4553002"/>
            <a:ext cx="1084023" cy="78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1;p13" descr="A close up of a road&#10;&#10;Description automatically generated">
            <a:extLst>
              <a:ext uri="{FF2B5EF4-FFF2-40B4-BE49-F238E27FC236}">
                <a16:creationId xmlns:a16="http://schemas.microsoft.com/office/drawing/2014/main" id="{495E703D-3736-7149-994F-CF730AF98CD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0482" y="4559757"/>
            <a:ext cx="1084021" cy="7879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2;p13">
            <a:extLst>
              <a:ext uri="{FF2B5EF4-FFF2-40B4-BE49-F238E27FC236}">
                <a16:creationId xmlns:a16="http://schemas.microsoft.com/office/drawing/2014/main" id="{3BD585E7-EDC2-4644-9C81-CE038655F7D8}"/>
              </a:ext>
            </a:extLst>
          </p:cNvPr>
          <p:cNvSpPr txBox="1"/>
          <p:nvPr/>
        </p:nvSpPr>
        <p:spPr>
          <a:xfrm>
            <a:off x="5102374" y="5249446"/>
            <a:ext cx="1042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(b)</a:t>
            </a:r>
            <a:endParaRPr sz="220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71;p13" descr="A picture containing sitting, helmet, car, train&#10;&#10;Description automatically generated">
            <a:extLst>
              <a:ext uri="{FF2B5EF4-FFF2-40B4-BE49-F238E27FC236}">
                <a16:creationId xmlns:a16="http://schemas.microsoft.com/office/drawing/2014/main" id="{078B7588-387A-B246-B6AD-B1A69DAE506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5363" y="4547350"/>
            <a:ext cx="1084022" cy="7879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3">
            <a:extLst>
              <a:ext uri="{FF2B5EF4-FFF2-40B4-BE49-F238E27FC236}">
                <a16:creationId xmlns:a16="http://schemas.microsoft.com/office/drawing/2014/main" id="{51873916-71AE-114F-9FC9-677151DD26DD}"/>
              </a:ext>
            </a:extLst>
          </p:cNvPr>
          <p:cNvSpPr txBox="1"/>
          <p:nvPr/>
        </p:nvSpPr>
        <p:spPr>
          <a:xfrm>
            <a:off x="7415091" y="5233564"/>
            <a:ext cx="1057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(d)</a:t>
            </a:r>
            <a:endParaRPr sz="220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73;p13">
            <a:extLst>
              <a:ext uri="{FF2B5EF4-FFF2-40B4-BE49-F238E27FC236}">
                <a16:creationId xmlns:a16="http://schemas.microsoft.com/office/drawing/2014/main" id="{9B5E3E88-E683-104A-A41E-7D94E193347B}"/>
              </a:ext>
            </a:extLst>
          </p:cNvPr>
          <p:cNvSpPr/>
          <p:nvPr/>
        </p:nvSpPr>
        <p:spPr>
          <a:xfrm>
            <a:off x="5215195" y="2127349"/>
            <a:ext cx="1501500" cy="1156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24" name="Google Shape;80;p13">
            <a:extLst>
              <a:ext uri="{FF2B5EF4-FFF2-40B4-BE49-F238E27FC236}">
                <a16:creationId xmlns:a16="http://schemas.microsoft.com/office/drawing/2014/main" id="{7ACE3D0B-FD56-CF49-B94C-016A09E088C1}"/>
              </a:ext>
            </a:extLst>
          </p:cNvPr>
          <p:cNvSpPr txBox="1"/>
          <p:nvPr/>
        </p:nvSpPr>
        <p:spPr>
          <a:xfrm>
            <a:off x="3887074" y="4165620"/>
            <a:ext cx="250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Gallery Images</a:t>
            </a:r>
            <a:endParaRPr sz="1800" b="1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F6B97C-C869-0044-9571-3DC6B3C2597B}"/>
              </a:ext>
            </a:extLst>
          </p:cNvPr>
          <p:cNvSpPr txBox="1"/>
          <p:nvPr/>
        </p:nvSpPr>
        <p:spPr>
          <a:xfrm>
            <a:off x="6803418" y="252856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 </a:t>
            </a:r>
            <a:r>
              <a:rPr lang="en-US" b="1" dirty="0">
                <a:solidFill>
                  <a:schemeClr val="tx2"/>
                </a:solidFill>
              </a:rPr>
              <a:t>white</a:t>
            </a:r>
            <a:r>
              <a:rPr lang="en-US" dirty="0">
                <a:solidFill>
                  <a:schemeClr val="tx2"/>
                </a:solidFill>
              </a:rPr>
              <a:t> car with a </a:t>
            </a:r>
            <a:r>
              <a:rPr lang="en-US" b="1" dirty="0">
                <a:solidFill>
                  <a:schemeClr val="tx2"/>
                </a:solidFill>
              </a:rPr>
              <a:t>sunroof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239B6E-5F8A-A947-ACAE-A7B70F3EEC2E}"/>
              </a:ext>
            </a:extLst>
          </p:cNvPr>
          <p:cNvCxnSpPr>
            <a:cxnSpLocks/>
          </p:cNvCxnSpPr>
          <p:nvPr/>
        </p:nvCxnSpPr>
        <p:spPr>
          <a:xfrm>
            <a:off x="3966197" y="4559757"/>
            <a:ext cx="1042800" cy="7755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4F13CD-CBF4-DA4C-80F5-FBAF6E73E486}"/>
              </a:ext>
            </a:extLst>
          </p:cNvPr>
          <p:cNvCxnSpPr>
            <a:cxnSpLocks/>
          </p:cNvCxnSpPr>
          <p:nvPr/>
        </p:nvCxnSpPr>
        <p:spPr>
          <a:xfrm flipH="1">
            <a:off x="3966197" y="4559757"/>
            <a:ext cx="1042800" cy="7755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2D88A6-09E8-7E43-9085-F934D0AF46ED}"/>
              </a:ext>
            </a:extLst>
          </p:cNvPr>
          <p:cNvCxnSpPr>
            <a:cxnSpLocks/>
          </p:cNvCxnSpPr>
          <p:nvPr/>
        </p:nvCxnSpPr>
        <p:spPr>
          <a:xfrm>
            <a:off x="7430091" y="4559757"/>
            <a:ext cx="1069294" cy="7755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4F057E-F6BC-714F-A9F0-5185EC3B3322}"/>
              </a:ext>
            </a:extLst>
          </p:cNvPr>
          <p:cNvCxnSpPr>
            <a:cxnSpLocks/>
          </p:cNvCxnSpPr>
          <p:nvPr/>
        </p:nvCxnSpPr>
        <p:spPr>
          <a:xfrm flipH="1">
            <a:off x="7430091" y="4559757"/>
            <a:ext cx="1042800" cy="7755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31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1_Office Theme">
  <a:themeElements>
    <a:clrScheme name="CAM2 Purdue">
      <a:dk1>
        <a:srgbClr val="3F3F3F"/>
      </a:dk1>
      <a:lt1>
        <a:srgbClr val="FFFFFF"/>
      </a:lt1>
      <a:dk2>
        <a:srgbClr val="000000"/>
      </a:dk2>
      <a:lt2>
        <a:srgbClr val="DCDADA"/>
      </a:lt2>
      <a:accent1>
        <a:srgbClr val="CFB991"/>
      </a:accent1>
      <a:accent2>
        <a:srgbClr val="6F727B"/>
      </a:accent2>
      <a:accent3>
        <a:srgbClr val="DAAA00"/>
      </a:accent3>
      <a:accent4>
        <a:srgbClr val="A80000"/>
      </a:accent4>
      <a:accent5>
        <a:srgbClr val="5B9BD5"/>
      </a:accent5>
      <a:accent6>
        <a:srgbClr val="538034"/>
      </a:accent6>
      <a:hlink>
        <a:srgbClr val="3273DC"/>
      </a:hlink>
      <a:folHlink>
        <a:srgbClr val="3273DC"/>
      </a:folHlink>
    </a:clrScheme>
    <a:fontScheme name="Source Sans Pro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hinavGoelPrelim" id="{68544E2A-63A2-A245-AA54-16B4496DBD40}" vid="{A78C224F-0783-2F46-8B95-7C95B87B8A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211</TotalTime>
  <Words>1274</Words>
  <Application>Microsoft Macintosh PowerPoint</Application>
  <PresentationFormat>Widescreen</PresentationFormat>
  <Paragraphs>308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Sansita One</vt:lpstr>
      <vt:lpstr>Source Sans Pro</vt:lpstr>
      <vt:lpstr>Source Sans Pro Light</vt:lpstr>
      <vt:lpstr>Source Sans Pro SemiBold</vt:lpstr>
      <vt:lpstr>1_Office Theme</vt:lpstr>
      <vt:lpstr>Low-Power Multi-Camera Object Re-Identification using Hierarchical Neural Networks</vt:lpstr>
      <vt:lpstr>Object Re-identification</vt:lpstr>
      <vt:lpstr>Existing Object Re-identification Techniques</vt:lpstr>
      <vt:lpstr>Existing Object Re-identification Techniques</vt:lpstr>
      <vt:lpstr>Existing Object Re-identification Techniques</vt:lpstr>
      <vt:lpstr>Existing Object Re-identification Techniques</vt:lpstr>
      <vt:lpstr>Existing Object Re-identification Techniques</vt:lpstr>
      <vt:lpstr>Existing Object Re-identification Techniques</vt:lpstr>
      <vt:lpstr>Efficient Object Re-identification with Attribute Labels</vt:lpstr>
      <vt:lpstr>Proposed Hierarchical Object Re-Identification Technique</vt:lpstr>
      <vt:lpstr>Proposed Methods for Hierarchy Construction</vt:lpstr>
      <vt:lpstr>Experimental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Low-Power Multi-Camera Object Re-Identification using Hierarchical Neural Networks</dc:title>
  <dc:creator>Abhinav Goel</dc:creator>
  <cp:lastModifiedBy>Abhinav Goel</cp:lastModifiedBy>
  <cp:revision>15</cp:revision>
  <dcterms:created xsi:type="dcterms:W3CDTF">2021-07-16T16:25:55Z</dcterms:created>
  <dcterms:modified xsi:type="dcterms:W3CDTF">2021-07-27T16:43:22Z</dcterms:modified>
</cp:coreProperties>
</file>