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Gill Sans" panose="020B0604020202020204" charset="0"/>
      <p:regular r:id="rId50"/>
      <p:bold r:id="rId51"/>
    </p:embeddedFont>
    <p:embeddedFont>
      <p:font typeface="Impact" panose="020B0806030902050204" pitchFamily="34" charset="0"/>
      <p:regular r:id="rId52"/>
    </p:embeddedFont>
    <p:embeddedFont>
      <p:font typeface="Old Standard TT" panose="020B0604020202020204" charset="0"/>
      <p:regular r:id="rId53"/>
      <p:bold r:id="rId54"/>
      <p:italic r:id="rId55"/>
    </p:embeddedFont>
    <p:embeddedFont>
      <p:font typeface="Roboto" panose="02000000000000000000" pitchFamily="2" charset="0"/>
      <p:regular r:id="rId56"/>
      <p:bold r:id="rId57"/>
      <p:italic r:id="rId58"/>
      <p:boldItalic r:id="rId59"/>
    </p:embeddedFont>
    <p:embeddedFont>
      <p:font typeface="Times" panose="02020603050405020304"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Qaa5OOSHUlHsa8G7o+/SMYGY7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50" autoAdjust="0"/>
  </p:normalViewPr>
  <p:slideViewPr>
    <p:cSldViewPr snapToGrid="0">
      <p:cViewPr varScale="1">
        <p:scale>
          <a:sx n="48" d="100"/>
          <a:sy n="48" d="100"/>
        </p:scale>
        <p:origin x="13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Experience</a:t>
            </a:r>
            <a:r>
              <a:rPr lang="en-US" baseline="0" dirty="0"/>
              <a:t> of Developers</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Developers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Less than a year</c:v>
                </c:pt>
                <c:pt idx="1">
                  <c:v>1-2 years</c:v>
                </c:pt>
                <c:pt idx="2">
                  <c:v>3-5 years</c:v>
                </c:pt>
              </c:strCache>
            </c:strRef>
          </c:cat>
          <c:val>
            <c:numRef>
              <c:f>Sheet1!$B$2:$B$4</c:f>
              <c:numCache>
                <c:formatCode>General</c:formatCode>
                <c:ptCount val="3"/>
                <c:pt idx="0">
                  <c:v>7</c:v>
                </c:pt>
                <c:pt idx="1">
                  <c:v>7</c:v>
                </c:pt>
                <c:pt idx="2">
                  <c:v>6</c:v>
                </c:pt>
              </c:numCache>
            </c:numRef>
          </c:val>
          <c:extLst>
            <c:ext xmlns:c16="http://schemas.microsoft.com/office/drawing/2014/chart" uri="{C3380CC4-5D6E-409C-BE32-E72D297353CC}">
              <c16:uniqueId val="{00000000-5FA9-454D-88ED-E92723D5C617}"/>
            </c:ext>
          </c:extLst>
        </c:ser>
        <c:dLbls>
          <c:dLblPos val="outEnd"/>
          <c:showLegendKey val="0"/>
          <c:showVal val="1"/>
          <c:showCatName val="0"/>
          <c:showSerName val="0"/>
          <c:showPercent val="0"/>
          <c:showBubbleSize val="0"/>
        </c:dLbls>
        <c:gapWidth val="444"/>
        <c:overlap val="-90"/>
        <c:axId val="588556015"/>
        <c:axId val="588579727"/>
      </c:barChart>
      <c:catAx>
        <c:axId val="5885560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88579727"/>
        <c:crosses val="autoZero"/>
        <c:auto val="1"/>
        <c:lblAlgn val="ctr"/>
        <c:lblOffset val="100"/>
        <c:noMultiLvlLbl val="0"/>
      </c:catAx>
      <c:valAx>
        <c:axId val="588579727"/>
        <c:scaling>
          <c:orientation val="minMax"/>
        </c:scaling>
        <c:delete val="1"/>
        <c:axPos val="l"/>
        <c:numFmt formatCode="General" sourceLinked="1"/>
        <c:majorTickMark val="none"/>
        <c:minorTickMark val="none"/>
        <c:tickLblPos val="nextTo"/>
        <c:crossAx val="5885560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Regex Expertise [Michael’19]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Regex Expertise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4C-415C-A87E-6A4FD94229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4C-415C-A87E-6A4FD9422985}"/>
              </c:ext>
            </c:extLst>
          </c:dPt>
          <c:cat>
            <c:strRef>
              <c:f>Sheet1!$A$2:$A$3</c:f>
              <c:strCache>
                <c:ptCount val="2"/>
                <c:pt idx="0">
                  <c:v>Novice</c:v>
                </c:pt>
                <c:pt idx="1">
                  <c:v>Intermediate</c:v>
                </c:pt>
              </c:strCache>
            </c:strRef>
          </c:cat>
          <c:val>
            <c:numRef>
              <c:f>Sheet1!$B$2:$B$3</c:f>
              <c:numCache>
                <c:formatCode>General</c:formatCode>
                <c:ptCount val="2"/>
                <c:pt idx="0">
                  <c:v>9</c:v>
                </c:pt>
                <c:pt idx="1">
                  <c:v>11</c:v>
                </c:pt>
              </c:numCache>
            </c:numRef>
          </c:val>
          <c:extLst>
            <c:ext xmlns:c16="http://schemas.microsoft.com/office/drawing/2014/chart" uri="{C3380CC4-5D6E-409C-BE32-E72D297353CC}">
              <c16:uniqueId val="{00000000-2607-464F-95D6-90AE30DD8B3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wasp.org/www-community/attacks/Denial_of_Servi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the introduction. </a:t>
            </a:r>
            <a:endParaRPr i="0"/>
          </a:p>
          <a:p>
            <a:pPr marL="0" marR="0" lvl="0" indent="0" algn="l" rtl="0">
              <a:lnSpc>
                <a:spcPct val="100000"/>
              </a:lnSpc>
              <a:spcBef>
                <a:spcPts val="0"/>
              </a:spcBef>
              <a:spcAft>
                <a:spcPts val="0"/>
              </a:spcAft>
              <a:buClr>
                <a:schemeClr val="dk1"/>
              </a:buClr>
              <a:buSzPts val="1200"/>
              <a:buFont typeface="Calibri"/>
              <a:buNone/>
            </a:pPr>
            <a:r>
              <a:rPr lang="en-US" i="0"/>
              <a:t>Hello, everybody! I am glad to see all of you this morning. </a:t>
            </a:r>
            <a:r>
              <a:rPr lang="en-US"/>
              <a:t>I am Adnan. </a:t>
            </a:r>
            <a:endParaRPr/>
          </a:p>
          <a:p>
            <a:pPr marL="0" marR="0" lvl="0" indent="0" algn="l" rtl="0">
              <a:lnSpc>
                <a:spcPct val="100000"/>
              </a:lnSpc>
              <a:spcBef>
                <a:spcPts val="0"/>
              </a:spcBef>
              <a:spcAft>
                <a:spcPts val="0"/>
              </a:spcAft>
              <a:buClr>
                <a:schemeClr val="dk1"/>
              </a:buClr>
              <a:buSzPts val="1200"/>
              <a:buFont typeface="Calibri"/>
              <a:buNone/>
            </a:pPr>
            <a:endParaRPr i="0"/>
          </a:p>
          <a:p>
            <a:pPr marL="0" marR="0" lvl="0" indent="0" algn="l" rtl="0">
              <a:lnSpc>
                <a:spcPct val="100000"/>
              </a:lnSpc>
              <a:spcBef>
                <a:spcPts val="0"/>
              </a:spcBef>
              <a:spcAft>
                <a:spcPts val="0"/>
              </a:spcAft>
              <a:buClr>
                <a:schemeClr val="dk1"/>
              </a:buClr>
              <a:buSzPts val="1200"/>
              <a:buFont typeface="Calibri"/>
              <a:buNone/>
            </a:pPr>
            <a:r>
              <a:rPr lang="en-US" i="0"/>
              <a:t>The work I am going to present today was done as part of my master’s thesis. So let’s start.</a:t>
            </a:r>
            <a:endParaRPr/>
          </a:p>
        </p:txBody>
      </p:sp>
      <p:sp>
        <p:nvSpPr>
          <p:cNvPr id="150" name="Google Shape;1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43444ab4ad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43444ab4ad_1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22222"/>
                </a:solidFill>
                <a:effectLst/>
                <a:latin typeface="Arial" panose="020B0604020202020204" pitchFamily="34" charset="0"/>
              </a:rPr>
              <a:t>to be able to produce our anti-patterns and fix strategies, we first built a novel ambiguity theory (Click)</a:t>
            </a:r>
            <a:r>
              <a:rPr lang="en-US" dirty="0"/>
              <a:t>.</a:t>
            </a:r>
            <a:endParaRPr dirty="0"/>
          </a:p>
        </p:txBody>
      </p:sp>
      <p:sp>
        <p:nvSpPr>
          <p:cNvPr id="284" name="Google Shape;284;g243444ab4ad_1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3444ab4ad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43444ab4ad_1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222222"/>
                </a:solidFill>
                <a:effectLst/>
                <a:latin typeface="Arial" panose="020B0604020202020204" pitchFamily="34" charset="0"/>
              </a:rPr>
              <a:t>to precisely and completely model the regexes that are vulnerable to </a:t>
            </a:r>
            <a:r>
              <a:rPr lang="en-US" b="0" i="0" dirty="0" err="1">
                <a:solidFill>
                  <a:srgbClr val="222222"/>
                </a:solidFill>
                <a:effectLst/>
                <a:latin typeface="Arial" panose="020B0604020202020204" pitchFamily="34" charset="0"/>
              </a:rPr>
              <a:t>ReDoS</a:t>
            </a:r>
            <a:endParaRPr dirty="0"/>
          </a:p>
        </p:txBody>
      </p:sp>
      <p:sp>
        <p:nvSpPr>
          <p:cNvPr id="292" name="Google Shape;292;g243444ab4ad_1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3444ab4ad_1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43444ab4ad_1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1800" dirty="0"/>
              <a:t>The core three operations </a:t>
            </a:r>
            <a:r>
              <a:rPr lang="en-US" sz="1800" b="0" dirty="0"/>
              <a:t>engineers use to encode regex operations are: (Click)</a:t>
            </a:r>
            <a:endParaRPr sz="1800" dirty="0"/>
          </a:p>
          <a:p>
            <a:pPr marL="171450" marR="0" lvl="0" indent="-228600" algn="l" rtl="0">
              <a:lnSpc>
                <a:spcPct val="100000"/>
              </a:lnSpc>
              <a:spcBef>
                <a:spcPts val="1080"/>
              </a:spcBef>
              <a:spcAft>
                <a:spcPts val="0"/>
              </a:spcAft>
              <a:buClr>
                <a:schemeClr val="dk1"/>
              </a:buClr>
              <a:buSzPts val="3600"/>
              <a:buFont typeface="Calibri"/>
              <a:buChar char="-"/>
            </a:pPr>
            <a:r>
              <a:rPr lang="en-US" sz="1800" b="0" dirty="0"/>
              <a:t>* Concatenation/</a:t>
            </a:r>
            <a:r>
              <a:rPr lang="en-US" sz="1800" b="0" dirty="0" err="1"/>
              <a:t>Concat</a:t>
            </a:r>
            <a:r>
              <a:rPr lang="en-US" sz="1800" b="0" dirty="0"/>
              <a:t>, * repetition/Star, * Alternation</a:t>
            </a:r>
            <a:endParaRPr dirty="0"/>
          </a:p>
          <a:p>
            <a:pPr marL="171450" marR="0" lvl="0" indent="57150" algn="l" rtl="0">
              <a:lnSpc>
                <a:spcPct val="100000"/>
              </a:lnSpc>
              <a:spcBef>
                <a:spcPts val="1080"/>
              </a:spcBef>
              <a:spcAft>
                <a:spcPts val="0"/>
              </a:spcAft>
              <a:buClr>
                <a:schemeClr val="dk1"/>
              </a:buClr>
              <a:buSzPts val="3600"/>
              <a:buFont typeface="Calibri"/>
              <a:buNone/>
            </a:pPr>
            <a:endParaRPr sz="1800" b="0" dirty="0"/>
          </a:p>
          <a:p>
            <a:pPr marL="0" lvl="0" indent="0" algn="l" rtl="0">
              <a:lnSpc>
                <a:spcPct val="100000"/>
              </a:lnSpc>
              <a:spcBef>
                <a:spcPts val="0"/>
              </a:spcBef>
              <a:spcAft>
                <a:spcPts val="0"/>
              </a:spcAft>
              <a:buSzPts val="1400"/>
              <a:buNone/>
            </a:pPr>
            <a:r>
              <a:rPr lang="en-US" sz="2800" b="0" i="0" dirty="0">
                <a:solidFill>
                  <a:srgbClr val="222222"/>
                </a:solidFill>
                <a:effectLst/>
                <a:latin typeface="Arial" panose="020B0604020202020204" pitchFamily="34" charset="0"/>
              </a:rPr>
              <a:t>By building the theory, we found </a:t>
            </a:r>
            <a:r>
              <a:rPr lang="en-US" sz="1800" dirty="0"/>
              <a:t>only </a:t>
            </a:r>
            <a:r>
              <a:rPr lang="en-US" sz="1800" dirty="0" err="1"/>
              <a:t>Concat</a:t>
            </a:r>
            <a:r>
              <a:rPr lang="en-US" sz="1800" dirty="0"/>
              <a:t> and Star can lead to infinite ambiguity (Click). Therefore,  (click) </a:t>
            </a:r>
            <a:r>
              <a:rPr lang="en-US" sz="2800" b="0" i="0" dirty="0">
                <a:solidFill>
                  <a:srgbClr val="222222"/>
                </a:solidFill>
                <a:effectLst/>
                <a:latin typeface="Arial" panose="020B0604020202020204" pitchFamily="34" charset="0"/>
              </a:rPr>
              <a:t>So, we designed our anti-patterns around the </a:t>
            </a:r>
            <a:r>
              <a:rPr lang="en-US" sz="2800" b="0" i="0" dirty="0" err="1">
                <a:solidFill>
                  <a:srgbClr val="222222"/>
                </a:solidFill>
                <a:effectLst/>
                <a:latin typeface="Arial" panose="020B0604020202020204" pitchFamily="34" charset="0"/>
              </a:rPr>
              <a:t>concat</a:t>
            </a:r>
            <a:r>
              <a:rPr lang="en-US" sz="2800" b="0" i="0" dirty="0">
                <a:solidFill>
                  <a:srgbClr val="222222"/>
                </a:solidFill>
                <a:effectLst/>
                <a:latin typeface="Arial" panose="020B0604020202020204" pitchFamily="34" charset="0"/>
              </a:rPr>
              <a:t> and star operations</a:t>
            </a:r>
          </a:p>
          <a:p>
            <a:pPr marL="0" lvl="0" indent="0" algn="l" rtl="0">
              <a:lnSpc>
                <a:spcPct val="100000"/>
              </a:lnSpc>
              <a:spcBef>
                <a:spcPts val="0"/>
              </a:spcBef>
              <a:spcAft>
                <a:spcPts val="0"/>
              </a:spcAft>
              <a:buSzPts val="1400"/>
              <a:buNone/>
            </a:pPr>
            <a:endParaRPr lang="en-US" sz="2800" b="0" i="0" dirty="0">
              <a:solidFill>
                <a:srgbClr val="222222"/>
              </a:solidFill>
              <a:effectLst/>
              <a:latin typeface="Arial" panose="020B0604020202020204" pitchFamily="34" charset="0"/>
            </a:endParaRPr>
          </a:p>
          <a:p>
            <a:pPr marL="0" lvl="0" indent="0" algn="l" rtl="0">
              <a:lnSpc>
                <a:spcPct val="100000"/>
              </a:lnSpc>
              <a:spcBef>
                <a:spcPts val="0"/>
              </a:spcBef>
              <a:spcAft>
                <a:spcPts val="0"/>
              </a:spcAft>
              <a:buSzPts val="1400"/>
              <a:buNone/>
            </a:pPr>
            <a:r>
              <a:rPr lang="en-US" sz="2800" b="0" i="0" dirty="0">
                <a:solidFill>
                  <a:srgbClr val="222222"/>
                </a:solidFill>
                <a:effectLst/>
                <a:latin typeface="Arial" panose="020B0604020202020204" pitchFamily="34" charset="0"/>
              </a:rPr>
              <a:t>Also we developed (Click) five fix strategies those can be applied to any of the anti-patterns.</a:t>
            </a:r>
            <a:endParaRPr dirty="0"/>
          </a:p>
          <a:p>
            <a:pPr marL="0" lvl="0" indent="0" algn="l" rtl="0">
              <a:lnSpc>
                <a:spcPct val="100000"/>
              </a:lnSpc>
              <a:spcBef>
                <a:spcPts val="0"/>
              </a:spcBef>
              <a:spcAft>
                <a:spcPts val="0"/>
              </a:spcAft>
              <a:buSzPts val="1400"/>
              <a:buNone/>
            </a:pPr>
            <a:br>
              <a:rPr lang="en-US" dirty="0"/>
            </a:br>
            <a:endParaRPr dirty="0"/>
          </a:p>
        </p:txBody>
      </p:sp>
      <p:sp>
        <p:nvSpPr>
          <p:cNvPr id="301" name="Google Shape;301;g243444ab4ad_1_1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time constraints we will not be talking about our ambiguity theory and how we prove our theorems.</a:t>
            </a:r>
            <a:br>
              <a:rPr lang="en-US" dirty="0"/>
            </a:br>
            <a:endParaRPr dirty="0"/>
          </a:p>
        </p:txBody>
      </p:sp>
      <p:sp>
        <p:nvSpPr>
          <p:cNvPr id="318" name="Google Shape;318;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Now let’s see a brief overview of our anti-patterns</a:t>
            </a:r>
            <a:endParaRPr dirty="0"/>
          </a:p>
        </p:txBody>
      </p:sp>
      <p:sp>
        <p:nvSpPr>
          <p:cNvPr id="354" name="Google Shape;35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446bebcb82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446bebcb82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 you have seen before we have developed 6 anti-patterns and 5 fix strategies.</a:t>
            </a:r>
          </a:p>
          <a:p>
            <a:pPr marL="0" lvl="0" indent="0" algn="l" rtl="0">
              <a:lnSpc>
                <a:spcPct val="100000"/>
              </a:lnSpc>
              <a:spcBef>
                <a:spcPts val="0"/>
              </a:spcBef>
              <a:spcAft>
                <a:spcPts val="0"/>
              </a:spcAft>
              <a:buSzPts val="1400"/>
              <a:buNone/>
            </a:pPr>
            <a:r>
              <a:rPr lang="en-US" dirty="0"/>
              <a:t>In today’s presentation we will only show  one </a:t>
            </a:r>
            <a:r>
              <a:rPr lang="en-US" dirty="0" err="1"/>
              <a:t>concat</a:t>
            </a:r>
            <a:r>
              <a:rPr lang="en-US" dirty="0"/>
              <a:t> and one Star anti-pattern and We will show how can we fix these anti-patterns with two of our fix strategies.</a:t>
            </a:r>
          </a:p>
          <a:p>
            <a:pPr marL="0" lvl="0" indent="0" algn="l" rtl="0">
              <a:lnSpc>
                <a:spcPct val="100000"/>
              </a:lnSpc>
              <a:spcBef>
                <a:spcPts val="0"/>
              </a:spcBef>
              <a:spcAft>
                <a:spcPts val="0"/>
              </a:spcAft>
              <a:buSzPts val="1400"/>
              <a:buNone/>
            </a:pPr>
            <a:br>
              <a:rPr lang="en-US" dirty="0"/>
            </a:br>
            <a:endParaRPr dirty="0"/>
          </a:p>
        </p:txBody>
      </p:sp>
      <p:sp>
        <p:nvSpPr>
          <p:cNvPr id="363" name="Google Shape;363;g2446bebcb82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 can find more in </a:t>
            </a:r>
            <a:r>
              <a:rPr lang="en-US"/>
              <a:t>our paper.</a:t>
            </a:r>
          </a:p>
          <a:p>
            <a:pPr marL="0" lvl="0" indent="0" algn="l" rtl="0">
              <a:lnSpc>
                <a:spcPct val="100000"/>
              </a:lnSpc>
              <a:spcBef>
                <a:spcPts val="0"/>
              </a:spcBef>
              <a:spcAft>
                <a:spcPts val="0"/>
              </a:spcAft>
              <a:buSzPts val="1400"/>
              <a:buNone/>
            </a:pPr>
            <a:br>
              <a:rPr lang="en-US" dirty="0"/>
            </a:br>
            <a:endParaRPr dirty="0"/>
          </a:p>
        </p:txBody>
      </p:sp>
      <p:sp>
        <p:nvSpPr>
          <p:cNvPr id="381" name="Google Shape;381;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see two of anti-patterns. We will start with </a:t>
            </a:r>
            <a:r>
              <a:rPr lang="en-US" dirty="0" err="1"/>
              <a:t>Concat</a:t>
            </a:r>
            <a:r>
              <a:rPr lang="en-US" dirty="0"/>
              <a:t> 1 (Click)</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It states that “If a regex has a sub-regex (Click) P*Q*  and The two quantified parts P* and Q* can match some shared string then Regex will be vulnerable to </a:t>
            </a:r>
            <a:r>
              <a:rPr lang="en-US" dirty="0" err="1"/>
              <a:t>ReDoS</a:t>
            </a:r>
            <a:r>
              <a:rPr lang="en-US"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If P here is (Click) \w* and Q here is (Click)\d*. The resulting regex would be (click) — now \w means it can match any </a:t>
            </a:r>
            <a:r>
              <a:rPr lang="en-US" dirty="0" err="1"/>
              <a:t>alphaneumeric</a:t>
            </a:r>
            <a:r>
              <a:rPr lang="en-US" dirty="0"/>
              <a:t> characters and \d means it can match any digits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now, Both of these quantified part can match [0- 9] (Click).</a:t>
            </a:r>
          </a:p>
          <a:p>
            <a:pPr marL="0" lvl="0" indent="0" algn="l" rtl="0">
              <a:lnSpc>
                <a:spcPct val="100000"/>
              </a:lnSpc>
              <a:spcBef>
                <a:spcPts val="0"/>
              </a:spcBef>
              <a:spcAft>
                <a:spcPts val="0"/>
              </a:spcAft>
              <a:buSzPts val="1400"/>
              <a:buNone/>
            </a:pPr>
            <a:r>
              <a:rPr lang="en-US" dirty="0"/>
              <a:t>If we have a malicious input like this one which is thousands of 6 and something that is not 6. For each of these 6 we can use either \w or \d as the regex engine has options to use either of them. Incase of the mismatch it tries all the options to match. </a:t>
            </a:r>
          </a:p>
          <a:p>
            <a:pPr marL="0" lvl="0" indent="0" algn="l" rtl="0">
              <a:lnSpc>
                <a:spcPct val="100000"/>
              </a:lnSpc>
              <a:spcBef>
                <a:spcPts val="0"/>
              </a:spcBef>
              <a:spcAft>
                <a:spcPts val="0"/>
              </a:spcAft>
              <a:buSzPts val="1400"/>
              <a:buNone/>
            </a:pPr>
            <a:r>
              <a:rPr lang="en-US" dirty="0"/>
              <a:t> That’s </a:t>
            </a:r>
            <a:r>
              <a:rPr lang="en-US" b="0" i="0" dirty="0">
                <a:solidFill>
                  <a:srgbClr val="222222"/>
                </a:solidFill>
                <a:effectLst/>
                <a:latin typeface="Arial" panose="020B0604020202020204" pitchFamily="34" charset="0"/>
              </a:rPr>
              <a:t> how the regex matching overloads the CPU causing denial of service.</a:t>
            </a:r>
            <a:endParaRPr dirty="0"/>
          </a:p>
          <a:p>
            <a:pPr marL="0" lvl="0" indent="0" algn="l" rtl="0">
              <a:lnSpc>
                <a:spcPct val="100000"/>
              </a:lnSpc>
              <a:spcBef>
                <a:spcPts val="0"/>
              </a:spcBef>
              <a:spcAft>
                <a:spcPts val="0"/>
              </a:spcAft>
              <a:buSzPts val="1400"/>
              <a:buNone/>
            </a:pPr>
            <a:r>
              <a:rPr lang="en-US" dirty="0"/>
              <a:t>Now let’s see another anti-pattern Which is called Star 1</a:t>
            </a:r>
            <a:endParaRPr dirty="0"/>
          </a:p>
          <a:p>
            <a:pPr marL="0" marR="0" lvl="0" indent="0" algn="l" rtl="0">
              <a:lnSpc>
                <a:spcPct val="100000"/>
              </a:lnSpc>
              <a:spcBef>
                <a:spcPts val="0"/>
              </a:spcBef>
              <a:spcAft>
                <a:spcPts val="0"/>
              </a:spcAft>
              <a:buClr>
                <a:srgbClr val="000000"/>
              </a:buClr>
              <a:buSzPts val="1400"/>
              <a:buFont typeface="Arial"/>
              <a:buNone/>
            </a:pPr>
            <a:r>
              <a:rPr lang="en-US" dirty="0"/>
              <a:t>If we have a regex with a star and inside star element there are bunch of alternations and there is an intersection between any two alternates, which means both match some shared strings S (Click)</a:t>
            </a:r>
            <a:endParaRPr dirty="0"/>
          </a:p>
          <a:p>
            <a:pPr marL="0" marR="0" lvl="0" indent="0" algn="l" rtl="0">
              <a:lnSpc>
                <a:spcPct val="100000"/>
              </a:lnSpc>
              <a:spcBef>
                <a:spcPts val="0"/>
              </a:spcBef>
              <a:spcAft>
                <a:spcPts val="0"/>
              </a:spcAft>
              <a:buClr>
                <a:srgbClr val="000000"/>
              </a:buClr>
              <a:buSzPts val="1400"/>
              <a:buFont typeface="Arial"/>
              <a:buNone/>
            </a:pPr>
            <a:r>
              <a:rPr lang="en-US" dirty="0"/>
              <a:t>Like we saw previously if P here is \w (click) and Q here is \d. The resulting regex would like this (Click). And we already know what this character classes can match (click)</a:t>
            </a:r>
          </a:p>
          <a:p>
            <a:pPr marL="0" marR="0" lvl="0" indent="0" algn="l" rtl="0">
              <a:lnSpc>
                <a:spcPct val="100000"/>
              </a:lnSpc>
              <a:spcBef>
                <a:spcPts val="0"/>
              </a:spcBef>
              <a:spcAft>
                <a:spcPts val="0"/>
              </a:spcAft>
              <a:buClr>
                <a:srgbClr val="000000"/>
              </a:buClr>
              <a:buSzPts val="1400"/>
              <a:buFont typeface="Arial"/>
              <a:buNone/>
            </a:pPr>
            <a:r>
              <a:rPr lang="en-US" dirty="0"/>
              <a:t>And both of these can match digits (Click)</a:t>
            </a:r>
          </a:p>
          <a:p>
            <a:pPr marL="0" lvl="0" indent="0" algn="l" rtl="0">
              <a:lnSpc>
                <a:spcPct val="100000"/>
              </a:lnSpc>
              <a:spcBef>
                <a:spcPts val="0"/>
              </a:spcBef>
              <a:spcAft>
                <a:spcPts val="0"/>
              </a:spcAft>
              <a:buSzPts val="1400"/>
              <a:buNone/>
            </a:pPr>
            <a:r>
              <a:rPr lang="en-US" dirty="0"/>
              <a:t>Now for the same input we have seen before,  For each of these 6 we can use either \w or \d as the regex engine has options to use either of them. Incase of the mismatch it tries all the options to match. </a:t>
            </a:r>
          </a:p>
          <a:p>
            <a:pPr marL="0" lvl="0" indent="0" algn="l" rtl="0">
              <a:lnSpc>
                <a:spcPct val="100000"/>
              </a:lnSpc>
              <a:spcBef>
                <a:spcPts val="0"/>
              </a:spcBef>
              <a:spcAft>
                <a:spcPts val="0"/>
              </a:spcAft>
              <a:buSzPts val="1400"/>
              <a:buNone/>
            </a:pPr>
            <a:r>
              <a:rPr lang="en-US" dirty="0"/>
              <a:t> That’s </a:t>
            </a:r>
            <a:r>
              <a:rPr lang="en-US" b="0" i="0" dirty="0">
                <a:solidFill>
                  <a:srgbClr val="222222"/>
                </a:solidFill>
                <a:effectLst/>
                <a:latin typeface="Arial" panose="020B0604020202020204" pitchFamily="34" charset="0"/>
              </a:rPr>
              <a:t> how the regex matching overloads the CPU causing denial of service.</a:t>
            </a:r>
            <a:endParaRPr lang="en-US"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400" name="Google Shape;40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43444ab4ad_1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243444ab4ad_1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see how we can fix those anti-patterns we just saw.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If you remember the previous slide, we saw two anti-patterns (click), concat 1 and star 1 (Click)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And these are the vulnerable regexes we saw for those anti-patterns (Click)</a:t>
            </a:r>
            <a:endParaRPr/>
          </a:p>
          <a:p>
            <a:pPr marL="0" lvl="0" indent="0" algn="l" rtl="0">
              <a:lnSpc>
                <a:spcPct val="100000"/>
              </a:lnSpc>
              <a:spcBef>
                <a:spcPts val="0"/>
              </a:spcBef>
              <a:spcAft>
                <a:spcPts val="0"/>
              </a:spcAft>
              <a:buSzPts val="1400"/>
              <a:buNone/>
            </a:pPr>
            <a:r>
              <a:rPr lang="en-US"/>
              <a:t>Our first fix is …..  (click)</a:t>
            </a:r>
            <a:endParaRPr/>
          </a:p>
          <a:p>
            <a:pPr marL="0" lvl="0" indent="0" algn="l" rtl="0">
              <a:lnSpc>
                <a:spcPct val="100000"/>
              </a:lnSpc>
              <a:spcBef>
                <a:spcPts val="0"/>
              </a:spcBef>
              <a:spcAft>
                <a:spcPts val="0"/>
              </a:spcAft>
              <a:buSzPts val="1400"/>
              <a:buNone/>
            </a:pPr>
            <a:r>
              <a:rPr lang="en-US"/>
              <a:t>And these is how we will fix those anti-pattens… (Click)</a:t>
            </a:r>
            <a:endParaRPr/>
          </a:p>
          <a:p>
            <a:pPr marL="0" lvl="0" indent="0" algn="l" rtl="0">
              <a:lnSpc>
                <a:spcPct val="100000"/>
              </a:lnSpc>
              <a:spcBef>
                <a:spcPts val="0"/>
              </a:spcBef>
              <a:spcAft>
                <a:spcPts val="0"/>
              </a:spcAft>
              <a:buSzPts val="1400"/>
              <a:buNone/>
            </a:pPr>
            <a:r>
              <a:rPr lang="en-US"/>
              <a:t>Our second fix is … (click)</a:t>
            </a:r>
            <a:endParaRPr/>
          </a:p>
          <a:p>
            <a:pPr marL="0" marR="0" lvl="0" indent="0" algn="l" rtl="0">
              <a:lnSpc>
                <a:spcPct val="100000"/>
              </a:lnSpc>
              <a:spcBef>
                <a:spcPts val="0"/>
              </a:spcBef>
              <a:spcAft>
                <a:spcPts val="0"/>
              </a:spcAft>
              <a:buClr>
                <a:srgbClr val="000000"/>
              </a:buClr>
              <a:buSzPts val="1400"/>
              <a:buFont typeface="Arial"/>
              <a:buNone/>
            </a:pPr>
            <a:r>
              <a:rPr lang="en-US"/>
              <a:t>And these is how we will fix those anti-pattens… (Click)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32" name="Google Shape;432;g243444ab4ad_1_3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0" dirty="0">
                <a:solidFill>
                  <a:srgbClr val="222222"/>
                </a:solidFill>
                <a:effectLst/>
                <a:latin typeface="Arial" panose="020B0604020202020204" pitchFamily="34" charset="0"/>
              </a:rPr>
              <a:t>So, we evaluated our anti-patterns and fix strategies in multiple ways. I will present two experiments, but there are more in the paper. Evaluation 1 studies whether our anti-patterns accurately identify vulnerable regexes, and Evaluation 2 studies whether our anti-patterns and fix strategies help developers better understand the outcome of detection and fix tools</a:t>
            </a:r>
            <a:endParaRPr dirty="0"/>
          </a:p>
        </p:txBody>
      </p:sp>
      <p:sp>
        <p:nvSpPr>
          <p:cNvPr id="447" name="Google Shape;44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I will begin by giving a brief description about the problem we are trying to solve.</a:t>
            </a:r>
            <a:endParaRPr/>
          </a:p>
          <a:p>
            <a:pPr marL="457200" marR="0" lvl="0" indent="-228600" algn="l" rtl="0">
              <a:lnSpc>
                <a:spcPct val="100000"/>
              </a:lnSpc>
              <a:spcBef>
                <a:spcPts val="0"/>
              </a:spcBef>
              <a:spcAft>
                <a:spcPts val="0"/>
              </a:spcAft>
              <a:buSzPts val="1400"/>
              <a:buNone/>
            </a:pPr>
            <a:endParaRPr/>
          </a:p>
        </p:txBody>
      </p:sp>
      <p:sp>
        <p:nvSpPr>
          <p:cNvPr id="162" name="Google Shape;16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Let’s see the first evaluation</a:t>
            </a:r>
            <a:endParaRPr dirty="0"/>
          </a:p>
        </p:txBody>
      </p:sp>
      <p:sp>
        <p:nvSpPr>
          <p:cNvPr id="456" name="Google Shape;45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43444ab4ad_1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43444ab4ad_1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Dataset (Click), we use a dataset of 209k regexes (Click)</a:t>
            </a:r>
            <a:endParaRPr dirty="0"/>
          </a:p>
          <a:p>
            <a:pPr marL="0" lvl="0" indent="0" algn="l" rtl="0">
              <a:lnSpc>
                <a:spcPct val="100000"/>
              </a:lnSpc>
              <a:spcBef>
                <a:spcPts val="0"/>
              </a:spcBef>
              <a:spcAft>
                <a:spcPts val="0"/>
              </a:spcAft>
              <a:buSzPts val="1400"/>
              <a:buNone/>
            </a:pPr>
            <a:r>
              <a:rPr lang="en-US" b="0" i="0" dirty="0">
                <a:solidFill>
                  <a:srgbClr val="222222"/>
                </a:solidFill>
                <a:effectLst/>
                <a:latin typeface="Arial" panose="020B0604020202020204" pitchFamily="34" charset="0"/>
              </a:rPr>
              <a:t>We collected the ground truth (Click) of whether a regex is vulnerable or not using Weideman's automatic tool (Click). With this, we study whether our anti-patterns are as accurate as automatic tools at identifying vulnerable regexes.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0" i="0" dirty="0">
                <a:solidFill>
                  <a:srgbClr val="222222"/>
                </a:solidFill>
                <a:effectLst/>
                <a:latin typeface="Arial" panose="020B0604020202020204" pitchFamily="34" charset="0"/>
              </a:rPr>
              <a:t>In this experiment, we compare our anti-patterns to the state of the art anti-patterns by Davis et al. Although anti-patterns are expected to be used manually by humans, we applied each set of anti-patterns automatically using scripts, to be able to study a large number of regexes</a:t>
            </a:r>
          </a:p>
          <a:p>
            <a:pPr marL="0" lvl="0" indent="0" algn="l" rtl="0">
              <a:lnSpc>
                <a:spcPct val="100000"/>
              </a:lnSpc>
              <a:spcBef>
                <a:spcPts val="0"/>
              </a:spcBef>
              <a:spcAft>
                <a:spcPts val="0"/>
              </a:spcAft>
              <a:buSzPts val="1400"/>
              <a:buNone/>
            </a:pPr>
            <a:endParaRPr lang="en-US" b="0" i="0" dirty="0">
              <a:solidFill>
                <a:srgbClr val="222222"/>
              </a:solidFill>
              <a:effectLst/>
              <a:latin typeface="Arial" panose="020B0604020202020204" pitchFamily="34" charset="0"/>
            </a:endParaRPr>
          </a:p>
          <a:p>
            <a:pPr marL="0" lvl="0" indent="0" algn="l" rtl="0">
              <a:lnSpc>
                <a:spcPct val="100000"/>
              </a:lnSpc>
              <a:spcBef>
                <a:spcPts val="0"/>
              </a:spcBef>
              <a:spcAft>
                <a:spcPts val="0"/>
              </a:spcAft>
              <a:buSzPts val="1400"/>
              <a:buNone/>
            </a:pPr>
            <a:r>
              <a:rPr lang="en-US" dirty="0"/>
              <a:t>(Click) We measure precision and recall of both the techniques.</a:t>
            </a:r>
            <a:endParaRPr dirty="0"/>
          </a:p>
        </p:txBody>
      </p:sp>
      <p:sp>
        <p:nvSpPr>
          <p:cNvPr id="465" name="Google Shape;465;g243444ab4ad_1_3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800" b="0" i="0" dirty="0">
                <a:solidFill>
                  <a:srgbClr val="222222"/>
                </a:solidFill>
                <a:effectLst/>
                <a:latin typeface="Arial" panose="020B0604020202020204" pitchFamily="34" charset="0"/>
              </a:rPr>
              <a:t>and this is what we found!</a:t>
            </a:r>
          </a:p>
          <a:p>
            <a:pPr marL="0" lvl="0" indent="0" algn="l" rtl="0">
              <a:lnSpc>
                <a:spcPct val="100000"/>
              </a:lnSpc>
              <a:spcBef>
                <a:spcPts val="0"/>
              </a:spcBef>
              <a:spcAft>
                <a:spcPts val="0"/>
              </a:spcAft>
              <a:buSzPts val="1400"/>
              <a:buNone/>
            </a:pPr>
            <a:r>
              <a:rPr lang="en-US" dirty="0"/>
              <a:t>…….Stop here….</a:t>
            </a:r>
            <a:br>
              <a:rPr lang="en-US" dirty="0"/>
            </a:br>
            <a:endParaRPr dirty="0"/>
          </a:p>
          <a:p>
            <a:pPr marL="0" lvl="0" indent="0" algn="l" rtl="0">
              <a:lnSpc>
                <a:spcPct val="100000"/>
              </a:lnSpc>
              <a:spcBef>
                <a:spcPts val="0"/>
              </a:spcBef>
              <a:spcAft>
                <a:spcPts val="0"/>
              </a:spcAft>
              <a:buSzPts val="1400"/>
              <a:buNone/>
            </a:pP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report the results for our studied anti-pattern families. It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shows that our proposed IA anti-patterns provided a substantial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improvement in both precision (</a:t>
            </a:r>
            <a:r>
              <a:rPr lang="en-US" sz="1800" b="0" i="0" dirty="0">
                <a:solidFill>
                  <a:srgbClr val="000000"/>
                </a:solidFill>
                <a:latin typeface="Old Standard TT"/>
                <a:ea typeface="Old Standard TT"/>
                <a:cs typeface="Old Standard TT"/>
                <a:sym typeface="Old Standard TT"/>
              </a:rPr>
              <a:t>100%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50%</a:t>
            </a:r>
            <a:r>
              <a:rPr lang="en-US" sz="1800" b="0" i="0" dirty="0">
                <a:solidFill>
                  <a:srgbClr val="000000"/>
                </a:solidFill>
                <a:latin typeface="Arial"/>
                <a:ea typeface="Arial"/>
                <a:cs typeface="Arial"/>
                <a:sym typeface="Arial"/>
              </a:rPr>
              <a:t>) and</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recall (</a:t>
            </a:r>
            <a:r>
              <a:rPr lang="en-US" sz="1800" b="0" i="0" dirty="0">
                <a:solidFill>
                  <a:srgbClr val="000000"/>
                </a:solidFill>
                <a:latin typeface="Old Standard TT"/>
                <a:ea typeface="Old Standard TT"/>
                <a:cs typeface="Old Standard TT"/>
                <a:sym typeface="Old Standard TT"/>
              </a:rPr>
              <a:t>99%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87%</a:t>
            </a:r>
            <a:r>
              <a:rPr lang="en-US" sz="1800" b="0" i="0" dirty="0">
                <a:solidFill>
                  <a:srgbClr val="000000"/>
                </a:solidFill>
                <a:latin typeface="Arial"/>
                <a:ea typeface="Arial"/>
                <a:cs typeface="Arial"/>
                <a:sym typeface="Arial"/>
              </a:rPr>
              <a:t>) when compared to the SOP</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anti-patterns. After taking a closer look, we found that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main reason why our IA anti-patterns provided much higher</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precision than the SOP anti-patterns is that we reduced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number of false positives.</a:t>
            </a:r>
            <a:r>
              <a:rPr lang="en-US" dirty="0"/>
              <a:t> </a:t>
            </a:r>
            <a:br>
              <a:rPr lang="en-US" dirty="0"/>
            </a:br>
            <a:r>
              <a:rPr lang="en-US" sz="1800" b="0" i="0" dirty="0">
                <a:solidFill>
                  <a:srgbClr val="000000"/>
                </a:solidFill>
                <a:latin typeface="Arial"/>
                <a:ea typeface="Arial"/>
                <a:cs typeface="Arial"/>
                <a:sym typeface="Arial"/>
              </a:rPr>
              <a:t>Similarly, the main</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reason why the IA anti-patterns provided higher recall is that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reduced the number of false negatives for IA regexes, </a:t>
            </a:r>
            <a:r>
              <a:rPr lang="en-US" sz="1800" b="0" i="1" dirty="0">
                <a:solidFill>
                  <a:srgbClr val="000000"/>
                </a:solidFill>
                <a:latin typeface="Arial"/>
                <a:ea typeface="Arial"/>
                <a:cs typeface="Arial"/>
                <a:sym typeface="Arial"/>
              </a:rPr>
              <a:t>e.g.,</a:t>
            </a:r>
            <a:br>
              <a:rPr lang="en-US" sz="1800" b="0" i="1"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for regexes like (</a:t>
            </a:r>
            <a:r>
              <a:rPr lang="en-US" sz="1800" b="0" i="0" dirty="0" err="1">
                <a:solidFill>
                  <a:srgbClr val="000000"/>
                </a:solidFill>
                <a:latin typeface="Arial"/>
                <a:ea typeface="Arial"/>
                <a:cs typeface="Arial"/>
                <a:sym typeface="Arial"/>
              </a:rPr>
              <a:t>a|b</a:t>
            </a:r>
            <a:r>
              <a:rPr lang="en-US" sz="1800" b="0" i="0" dirty="0">
                <a:solidFill>
                  <a:srgbClr val="000000"/>
                </a:solidFill>
                <a:latin typeface="Arial"/>
                <a:ea typeface="Arial"/>
                <a:cs typeface="Arial"/>
                <a:sym typeface="Arial"/>
              </a:rPr>
              <a:t>)*(ab)* and (</a:t>
            </a:r>
            <a:r>
              <a:rPr lang="en-US" sz="1800" b="0" i="0" dirty="0" err="1">
                <a:solidFill>
                  <a:srgbClr val="000000"/>
                </a:solidFill>
                <a:latin typeface="Arial"/>
                <a:ea typeface="Arial"/>
                <a:cs typeface="Arial"/>
                <a:sym typeface="Arial"/>
              </a:rPr>
              <a:t>a|b|ab</a:t>
            </a:r>
            <a:r>
              <a:rPr lang="en-US" sz="1800" b="0" i="0" dirty="0">
                <a:solidFill>
                  <a:srgbClr val="000000"/>
                </a:solidFill>
                <a:latin typeface="Arial"/>
                <a:ea typeface="Arial"/>
                <a:cs typeface="Arial"/>
                <a:sym typeface="Arial"/>
              </a:rPr>
              <a:t>)*, where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SOP anti-patterns would not find any overlap between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a:t>
            </a:r>
            <a:br>
              <a:rPr lang="en-US" sz="1800" b="0" i="0" dirty="0">
                <a:solidFill>
                  <a:srgbClr val="000000"/>
                </a:solidFill>
                <a:latin typeface="Old Standard TT"/>
                <a:ea typeface="Old Standard TT"/>
                <a:cs typeface="Old Standard TT"/>
                <a:sym typeface="Old Standard TT"/>
              </a:rPr>
            </a:br>
            <a:r>
              <a:rPr lang="en-US" sz="1800" b="0" i="0" dirty="0">
                <a:solidFill>
                  <a:srgbClr val="000000"/>
                </a:solidFill>
                <a:latin typeface="Arial"/>
                <a:ea typeface="Arial"/>
                <a:cs typeface="Arial"/>
                <a:sym typeface="Arial"/>
              </a:rPr>
              <a:t>and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 </a:t>
            </a:r>
            <a:r>
              <a:rPr lang="en-US" sz="1800" b="0" i="0" dirty="0">
                <a:solidFill>
                  <a:srgbClr val="000000"/>
                </a:solidFill>
                <a:latin typeface="Arial"/>
                <a:ea typeface="Arial"/>
                <a:cs typeface="Arial"/>
                <a:sym typeface="Arial"/>
              </a:rPr>
              <a:t>and would not label them as IA. In contrast, our</a:t>
            </a:r>
            <a:br>
              <a:rPr lang="en-US" sz="1800" b="0" i="0" dirty="0">
                <a:solidFill>
                  <a:srgbClr val="000000"/>
                </a:solidFill>
                <a:latin typeface="Arial"/>
                <a:ea typeface="Arial"/>
                <a:cs typeface="Arial"/>
                <a:sym typeface="Arial"/>
              </a:rPr>
            </a:br>
            <a:r>
              <a:rPr lang="en-US" sz="1800" b="0" i="1" dirty="0" err="1">
                <a:solidFill>
                  <a:srgbClr val="000000"/>
                </a:solidFill>
                <a:latin typeface="Arial"/>
                <a:ea typeface="Arial"/>
                <a:cs typeface="Arial"/>
                <a:sym typeface="Arial"/>
              </a:rPr>
              <a:t>concat</a:t>
            </a:r>
            <a:r>
              <a:rPr lang="en-US" sz="1800" b="0" i="1" dirty="0">
                <a:solidFill>
                  <a:srgbClr val="000000"/>
                </a:solidFill>
                <a:latin typeface="Arial"/>
                <a:ea typeface="Arial"/>
                <a:cs typeface="Arial"/>
                <a:sym typeface="Arial"/>
              </a:rPr>
              <a:t> 1 </a:t>
            </a:r>
            <a:r>
              <a:rPr lang="en-US" sz="1800" b="0" i="0" dirty="0">
                <a:solidFill>
                  <a:srgbClr val="000000"/>
                </a:solidFill>
                <a:latin typeface="Arial"/>
                <a:ea typeface="Arial"/>
                <a:cs typeface="Arial"/>
                <a:sym typeface="Arial"/>
              </a:rPr>
              <a:t>and </a:t>
            </a:r>
            <a:r>
              <a:rPr lang="en-US" sz="1800" b="0" i="1" dirty="0">
                <a:solidFill>
                  <a:srgbClr val="000000"/>
                </a:solidFill>
                <a:latin typeface="Arial"/>
                <a:ea typeface="Arial"/>
                <a:cs typeface="Arial"/>
                <a:sym typeface="Arial"/>
              </a:rPr>
              <a:t>star 2 </a:t>
            </a:r>
            <a:r>
              <a:rPr lang="en-US" sz="1800" b="0" i="0" dirty="0">
                <a:solidFill>
                  <a:srgbClr val="000000"/>
                </a:solidFill>
                <a:latin typeface="Arial"/>
                <a:ea typeface="Arial"/>
                <a:cs typeface="Arial"/>
                <a:sym typeface="Arial"/>
              </a:rPr>
              <a:t>anti-patterns, respectively, would label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both as IA</a:t>
            </a:r>
            <a:r>
              <a:rPr lang="en-US" dirty="0"/>
              <a:t> </a:t>
            </a:r>
            <a:br>
              <a:rPr lang="en-US" dirty="0"/>
            </a:br>
            <a:endParaRPr dirty="0"/>
          </a:p>
        </p:txBody>
      </p:sp>
      <p:sp>
        <p:nvSpPr>
          <p:cNvPr id="485" name="Google Shape;4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446bebcb82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2446bebcb82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800" b="0" i="0" dirty="0">
                <a:solidFill>
                  <a:srgbClr val="000000"/>
                </a:solidFill>
                <a:latin typeface="Arial"/>
                <a:ea typeface="Arial"/>
                <a:cs typeface="Arial"/>
                <a:sym typeface="Arial"/>
              </a:rPr>
              <a:t>our anti-patterns as a group are almost effective as the automatic detection tools as they detected 99% of all the vulnerable regexes detected by the automatic tool. </a:t>
            </a:r>
          </a:p>
          <a:p>
            <a:pPr marL="0" lvl="0" indent="0" algn="l" rtl="0">
              <a:lnSpc>
                <a:spcPct val="100000"/>
              </a:lnSpc>
              <a:spcBef>
                <a:spcPts val="0"/>
              </a:spcBef>
              <a:spcAft>
                <a:spcPts val="0"/>
              </a:spcAft>
              <a:buSzPts val="1400"/>
              <a:buNone/>
            </a:pPr>
            <a:r>
              <a:rPr lang="en-US" dirty="0"/>
              <a:t>…….Stop here….</a:t>
            </a:r>
            <a:br>
              <a:rPr lang="en-US" dirty="0"/>
            </a:br>
            <a:endParaRPr dirty="0"/>
          </a:p>
          <a:p>
            <a:pPr marL="0" lvl="0" indent="0" algn="l" rtl="0">
              <a:lnSpc>
                <a:spcPct val="100000"/>
              </a:lnSpc>
              <a:spcBef>
                <a:spcPts val="0"/>
              </a:spcBef>
              <a:spcAft>
                <a:spcPts val="0"/>
              </a:spcAft>
              <a:buSzPts val="1400"/>
              <a:buNone/>
            </a:pP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report the results for our studied anti-pattern families. It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shows that our proposed IA anti-patterns provided a substantial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improvement in both precision (</a:t>
            </a:r>
            <a:r>
              <a:rPr lang="en-US" sz="1800" b="0" i="0" dirty="0">
                <a:solidFill>
                  <a:srgbClr val="000000"/>
                </a:solidFill>
                <a:latin typeface="Old Standard TT"/>
                <a:ea typeface="Old Standard TT"/>
                <a:cs typeface="Old Standard TT"/>
                <a:sym typeface="Old Standard TT"/>
              </a:rPr>
              <a:t>100%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50%</a:t>
            </a:r>
            <a:r>
              <a:rPr lang="en-US" sz="1800" b="0" i="0" dirty="0">
                <a:solidFill>
                  <a:srgbClr val="000000"/>
                </a:solidFill>
                <a:latin typeface="Arial"/>
                <a:ea typeface="Arial"/>
                <a:cs typeface="Arial"/>
                <a:sym typeface="Arial"/>
              </a:rPr>
              <a:t>) and</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recall (</a:t>
            </a:r>
            <a:r>
              <a:rPr lang="en-US" sz="1800" b="0" i="0" dirty="0">
                <a:solidFill>
                  <a:srgbClr val="000000"/>
                </a:solidFill>
                <a:latin typeface="Old Standard TT"/>
                <a:ea typeface="Old Standard TT"/>
                <a:cs typeface="Old Standard TT"/>
                <a:sym typeface="Old Standard TT"/>
              </a:rPr>
              <a:t>99%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87%</a:t>
            </a:r>
            <a:r>
              <a:rPr lang="en-US" sz="1800" b="0" i="0" dirty="0">
                <a:solidFill>
                  <a:srgbClr val="000000"/>
                </a:solidFill>
                <a:latin typeface="Arial"/>
                <a:ea typeface="Arial"/>
                <a:cs typeface="Arial"/>
                <a:sym typeface="Arial"/>
              </a:rPr>
              <a:t>) when compared to the SOP</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anti-patterns. After taking a closer look, we found that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main reason why our IA anti-patterns provided much higher</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precision than the SOP anti-patterns is that we reduced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number of false positives.</a:t>
            </a:r>
            <a:r>
              <a:rPr lang="en-US" dirty="0"/>
              <a:t> </a:t>
            </a:r>
            <a:br>
              <a:rPr lang="en-US" dirty="0"/>
            </a:br>
            <a:r>
              <a:rPr lang="en-US" sz="1800" b="0" i="0" dirty="0">
                <a:solidFill>
                  <a:srgbClr val="000000"/>
                </a:solidFill>
                <a:latin typeface="Arial"/>
                <a:ea typeface="Arial"/>
                <a:cs typeface="Arial"/>
                <a:sym typeface="Arial"/>
              </a:rPr>
              <a:t>Similarly, the main</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reason why the IA anti-patterns provided higher recall is that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reduced the number of false negatives for IA regexes, </a:t>
            </a:r>
            <a:r>
              <a:rPr lang="en-US" sz="1800" b="0" i="1" dirty="0">
                <a:solidFill>
                  <a:srgbClr val="000000"/>
                </a:solidFill>
                <a:latin typeface="Arial"/>
                <a:ea typeface="Arial"/>
                <a:cs typeface="Arial"/>
                <a:sym typeface="Arial"/>
              </a:rPr>
              <a:t>e.g.,</a:t>
            </a:r>
            <a:br>
              <a:rPr lang="en-US" sz="1800" b="0" i="1"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for regexes like (</a:t>
            </a:r>
            <a:r>
              <a:rPr lang="en-US" sz="1800" b="0" i="0" dirty="0" err="1">
                <a:solidFill>
                  <a:srgbClr val="000000"/>
                </a:solidFill>
                <a:latin typeface="Arial"/>
                <a:ea typeface="Arial"/>
                <a:cs typeface="Arial"/>
                <a:sym typeface="Arial"/>
              </a:rPr>
              <a:t>a|b</a:t>
            </a:r>
            <a:r>
              <a:rPr lang="en-US" sz="1800" b="0" i="0" dirty="0">
                <a:solidFill>
                  <a:srgbClr val="000000"/>
                </a:solidFill>
                <a:latin typeface="Arial"/>
                <a:ea typeface="Arial"/>
                <a:cs typeface="Arial"/>
                <a:sym typeface="Arial"/>
              </a:rPr>
              <a:t>)*(ab)* and (</a:t>
            </a:r>
            <a:r>
              <a:rPr lang="en-US" sz="1800" b="0" i="0" dirty="0" err="1">
                <a:solidFill>
                  <a:srgbClr val="000000"/>
                </a:solidFill>
                <a:latin typeface="Arial"/>
                <a:ea typeface="Arial"/>
                <a:cs typeface="Arial"/>
                <a:sym typeface="Arial"/>
              </a:rPr>
              <a:t>a|b|ab</a:t>
            </a:r>
            <a:r>
              <a:rPr lang="en-US" sz="1800" b="0" i="0" dirty="0">
                <a:solidFill>
                  <a:srgbClr val="000000"/>
                </a:solidFill>
                <a:latin typeface="Arial"/>
                <a:ea typeface="Arial"/>
                <a:cs typeface="Arial"/>
                <a:sym typeface="Arial"/>
              </a:rPr>
              <a:t>)*, where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SOP anti-patterns would not find any overlap between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a:t>
            </a:r>
            <a:br>
              <a:rPr lang="en-US" sz="1800" b="0" i="0" dirty="0">
                <a:solidFill>
                  <a:srgbClr val="000000"/>
                </a:solidFill>
                <a:latin typeface="Old Standard TT"/>
                <a:ea typeface="Old Standard TT"/>
                <a:cs typeface="Old Standard TT"/>
                <a:sym typeface="Old Standard TT"/>
              </a:rPr>
            </a:br>
            <a:r>
              <a:rPr lang="en-US" sz="1800" b="0" i="0" dirty="0">
                <a:solidFill>
                  <a:srgbClr val="000000"/>
                </a:solidFill>
                <a:latin typeface="Arial"/>
                <a:ea typeface="Arial"/>
                <a:cs typeface="Arial"/>
                <a:sym typeface="Arial"/>
              </a:rPr>
              <a:t>and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 </a:t>
            </a:r>
            <a:r>
              <a:rPr lang="en-US" sz="1800" b="0" i="0" dirty="0">
                <a:solidFill>
                  <a:srgbClr val="000000"/>
                </a:solidFill>
                <a:latin typeface="Arial"/>
                <a:ea typeface="Arial"/>
                <a:cs typeface="Arial"/>
                <a:sym typeface="Arial"/>
              </a:rPr>
              <a:t>and would not label them as IA. In contrast, our</a:t>
            </a:r>
            <a:br>
              <a:rPr lang="en-US" sz="1800" b="0" i="0" dirty="0">
                <a:solidFill>
                  <a:srgbClr val="000000"/>
                </a:solidFill>
                <a:latin typeface="Arial"/>
                <a:ea typeface="Arial"/>
                <a:cs typeface="Arial"/>
                <a:sym typeface="Arial"/>
              </a:rPr>
            </a:br>
            <a:r>
              <a:rPr lang="en-US" sz="1800" b="0" i="1" dirty="0" err="1">
                <a:solidFill>
                  <a:srgbClr val="000000"/>
                </a:solidFill>
                <a:latin typeface="Arial"/>
                <a:ea typeface="Arial"/>
                <a:cs typeface="Arial"/>
                <a:sym typeface="Arial"/>
              </a:rPr>
              <a:t>concat</a:t>
            </a:r>
            <a:r>
              <a:rPr lang="en-US" sz="1800" b="0" i="1" dirty="0">
                <a:solidFill>
                  <a:srgbClr val="000000"/>
                </a:solidFill>
                <a:latin typeface="Arial"/>
                <a:ea typeface="Arial"/>
                <a:cs typeface="Arial"/>
                <a:sym typeface="Arial"/>
              </a:rPr>
              <a:t> 1 </a:t>
            </a:r>
            <a:r>
              <a:rPr lang="en-US" sz="1800" b="0" i="0" dirty="0">
                <a:solidFill>
                  <a:srgbClr val="000000"/>
                </a:solidFill>
                <a:latin typeface="Arial"/>
                <a:ea typeface="Arial"/>
                <a:cs typeface="Arial"/>
                <a:sym typeface="Arial"/>
              </a:rPr>
              <a:t>and </a:t>
            </a:r>
            <a:r>
              <a:rPr lang="en-US" sz="1800" b="0" i="1" dirty="0">
                <a:solidFill>
                  <a:srgbClr val="000000"/>
                </a:solidFill>
                <a:latin typeface="Arial"/>
                <a:ea typeface="Arial"/>
                <a:cs typeface="Arial"/>
                <a:sym typeface="Arial"/>
              </a:rPr>
              <a:t>star 2 </a:t>
            </a:r>
            <a:r>
              <a:rPr lang="en-US" sz="1800" b="0" i="0" dirty="0">
                <a:solidFill>
                  <a:srgbClr val="000000"/>
                </a:solidFill>
                <a:latin typeface="Arial"/>
                <a:ea typeface="Arial"/>
                <a:cs typeface="Arial"/>
                <a:sym typeface="Arial"/>
              </a:rPr>
              <a:t>anti-patterns, respectively, would label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both as IA</a:t>
            </a:r>
            <a:r>
              <a:rPr lang="en-US" dirty="0"/>
              <a:t> </a:t>
            </a:r>
            <a:br>
              <a:rPr lang="en-US" dirty="0"/>
            </a:br>
            <a:endParaRPr dirty="0"/>
          </a:p>
        </p:txBody>
      </p:sp>
      <p:sp>
        <p:nvSpPr>
          <p:cNvPr id="495" name="Google Shape;495;g2446bebcb82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446bebcb82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446bebcb82_0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dirty="0">
                <a:solidFill>
                  <a:srgbClr val="000000"/>
                </a:solidFill>
                <a:latin typeface="Arial"/>
                <a:ea typeface="Arial"/>
                <a:cs typeface="Arial"/>
                <a:sym typeface="Arial"/>
              </a:rPr>
              <a:t>Also, our </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anti-patterns as a group provided very high precision (100%</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altogether) and very high recall compared to State of the art anti-patterns.</a:t>
            </a:r>
            <a:br>
              <a:rPr lang="en-US" sz="1800" b="0" i="0" dirty="0">
                <a:solidFill>
                  <a:srgbClr val="000000"/>
                </a:solidFill>
                <a:latin typeface="Arial"/>
                <a:ea typeface="Arial"/>
                <a:cs typeface="Arial"/>
                <a:sym typeface="Arial"/>
              </a:rPr>
            </a:br>
            <a:r>
              <a:rPr lang="en-US" dirty="0"/>
              <a:t>…….Stop here….</a:t>
            </a:r>
            <a:br>
              <a:rPr lang="en-US" dirty="0"/>
            </a:br>
            <a:endParaRPr dirty="0"/>
          </a:p>
          <a:p>
            <a:pPr marL="0" lvl="0" indent="0" algn="l" rtl="0">
              <a:lnSpc>
                <a:spcPct val="100000"/>
              </a:lnSpc>
              <a:spcBef>
                <a:spcPts val="0"/>
              </a:spcBef>
              <a:spcAft>
                <a:spcPts val="0"/>
              </a:spcAft>
              <a:buSzPts val="1400"/>
              <a:buNone/>
            </a:pP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report the results for our studied anti-pattern families. It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shows that our proposed IA anti-patterns provided a substantial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improvement in both precision (</a:t>
            </a:r>
            <a:r>
              <a:rPr lang="en-US" sz="1800" b="0" i="0" dirty="0">
                <a:solidFill>
                  <a:srgbClr val="000000"/>
                </a:solidFill>
                <a:latin typeface="Old Standard TT"/>
                <a:ea typeface="Old Standard TT"/>
                <a:cs typeface="Old Standard TT"/>
                <a:sym typeface="Old Standard TT"/>
              </a:rPr>
              <a:t>100%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50%</a:t>
            </a:r>
            <a:r>
              <a:rPr lang="en-US" sz="1800" b="0" i="0" dirty="0">
                <a:solidFill>
                  <a:srgbClr val="000000"/>
                </a:solidFill>
                <a:latin typeface="Arial"/>
                <a:ea typeface="Arial"/>
                <a:cs typeface="Arial"/>
                <a:sym typeface="Arial"/>
              </a:rPr>
              <a:t>) and</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recall (</a:t>
            </a:r>
            <a:r>
              <a:rPr lang="en-US" sz="1800" b="0" i="0" dirty="0">
                <a:solidFill>
                  <a:srgbClr val="000000"/>
                </a:solidFill>
                <a:latin typeface="Old Standard TT"/>
                <a:ea typeface="Old Standard TT"/>
                <a:cs typeface="Old Standard TT"/>
                <a:sym typeface="Old Standard TT"/>
              </a:rPr>
              <a:t>99% </a:t>
            </a:r>
            <a:r>
              <a:rPr lang="en-US" sz="1800" b="0" i="0" dirty="0">
                <a:solidFill>
                  <a:srgbClr val="000000"/>
                </a:solidFill>
                <a:latin typeface="Arial"/>
                <a:ea typeface="Arial"/>
                <a:cs typeface="Arial"/>
                <a:sym typeface="Arial"/>
              </a:rPr>
              <a:t>compared to </a:t>
            </a:r>
            <a:r>
              <a:rPr lang="en-US" sz="1800" b="0" i="0" dirty="0">
                <a:solidFill>
                  <a:srgbClr val="000000"/>
                </a:solidFill>
                <a:latin typeface="Old Standard TT"/>
                <a:ea typeface="Old Standard TT"/>
                <a:cs typeface="Old Standard TT"/>
                <a:sym typeface="Old Standard TT"/>
              </a:rPr>
              <a:t>87%</a:t>
            </a:r>
            <a:r>
              <a:rPr lang="en-US" sz="1800" b="0" i="0" dirty="0">
                <a:solidFill>
                  <a:srgbClr val="000000"/>
                </a:solidFill>
                <a:latin typeface="Arial"/>
                <a:ea typeface="Arial"/>
                <a:cs typeface="Arial"/>
                <a:sym typeface="Arial"/>
              </a:rPr>
              <a:t>) when compared to the SOP</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anti-patterns. After taking a closer look, we found that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main reason why our IA anti-patterns provided much higher</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precision than the SOP anti-patterns is that we reduced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number of false positives.</a:t>
            </a:r>
            <a:r>
              <a:rPr lang="en-US" dirty="0"/>
              <a:t> </a:t>
            </a:r>
            <a:br>
              <a:rPr lang="en-US" dirty="0"/>
            </a:br>
            <a:r>
              <a:rPr lang="en-US" sz="1800" b="0" i="0" dirty="0">
                <a:solidFill>
                  <a:srgbClr val="000000"/>
                </a:solidFill>
                <a:latin typeface="Arial"/>
                <a:ea typeface="Arial"/>
                <a:cs typeface="Arial"/>
                <a:sym typeface="Arial"/>
              </a:rPr>
              <a:t>Similarly, the main</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reason why the IA anti-patterns provided higher recall is that</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we reduced the number of false negatives for IA regexes, </a:t>
            </a:r>
            <a:r>
              <a:rPr lang="en-US" sz="1800" b="0" i="1" dirty="0">
                <a:solidFill>
                  <a:srgbClr val="000000"/>
                </a:solidFill>
                <a:latin typeface="Arial"/>
                <a:ea typeface="Arial"/>
                <a:cs typeface="Arial"/>
                <a:sym typeface="Arial"/>
              </a:rPr>
              <a:t>e.g.,</a:t>
            </a:r>
            <a:br>
              <a:rPr lang="en-US" sz="1800" b="0" i="1"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for regexes like (</a:t>
            </a:r>
            <a:r>
              <a:rPr lang="en-US" sz="1800" b="0" i="0" dirty="0" err="1">
                <a:solidFill>
                  <a:srgbClr val="000000"/>
                </a:solidFill>
                <a:latin typeface="Arial"/>
                <a:ea typeface="Arial"/>
                <a:cs typeface="Arial"/>
                <a:sym typeface="Arial"/>
              </a:rPr>
              <a:t>a|b</a:t>
            </a:r>
            <a:r>
              <a:rPr lang="en-US" sz="1800" b="0" i="0" dirty="0">
                <a:solidFill>
                  <a:srgbClr val="000000"/>
                </a:solidFill>
                <a:latin typeface="Arial"/>
                <a:ea typeface="Arial"/>
                <a:cs typeface="Arial"/>
                <a:sym typeface="Arial"/>
              </a:rPr>
              <a:t>)*(ab)* and (</a:t>
            </a:r>
            <a:r>
              <a:rPr lang="en-US" sz="1800" b="0" i="0" dirty="0" err="1">
                <a:solidFill>
                  <a:srgbClr val="000000"/>
                </a:solidFill>
                <a:latin typeface="Arial"/>
                <a:ea typeface="Arial"/>
                <a:cs typeface="Arial"/>
                <a:sym typeface="Arial"/>
              </a:rPr>
              <a:t>a|b|ab</a:t>
            </a:r>
            <a:r>
              <a:rPr lang="en-US" sz="1800" b="0" i="0" dirty="0">
                <a:solidFill>
                  <a:srgbClr val="000000"/>
                </a:solidFill>
                <a:latin typeface="Arial"/>
                <a:ea typeface="Arial"/>
                <a:cs typeface="Arial"/>
                <a:sym typeface="Arial"/>
              </a:rPr>
              <a:t>)*, where the</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SOP anti-patterns would not find any overlap between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a:t>
            </a:r>
            <a:br>
              <a:rPr lang="en-US" sz="1800" b="0" i="0" dirty="0">
                <a:solidFill>
                  <a:srgbClr val="000000"/>
                </a:solidFill>
                <a:latin typeface="Old Standard TT"/>
                <a:ea typeface="Old Standard TT"/>
                <a:cs typeface="Old Standard TT"/>
                <a:sym typeface="Old Standard TT"/>
              </a:rPr>
            </a:br>
            <a:r>
              <a:rPr lang="en-US" sz="1800" b="0" i="0" dirty="0">
                <a:solidFill>
                  <a:srgbClr val="000000"/>
                </a:solidFill>
                <a:latin typeface="Arial"/>
                <a:ea typeface="Arial"/>
                <a:cs typeface="Arial"/>
                <a:sym typeface="Arial"/>
              </a:rPr>
              <a:t>and </a:t>
            </a:r>
            <a:r>
              <a:rPr lang="en-US" sz="1800" b="0" i="0" dirty="0">
                <a:solidFill>
                  <a:srgbClr val="000000"/>
                </a:solidFill>
                <a:latin typeface="Old Standard TT"/>
                <a:ea typeface="Old Standard TT"/>
                <a:cs typeface="Old Standard TT"/>
                <a:sym typeface="Old Standard TT"/>
              </a:rPr>
              <a:t>(</a:t>
            </a:r>
            <a:r>
              <a:rPr lang="en-US" sz="1800" b="0" i="1" dirty="0">
                <a:solidFill>
                  <a:srgbClr val="000000"/>
                </a:solidFill>
                <a:latin typeface="Old Standard TT"/>
                <a:ea typeface="Old Standard TT"/>
                <a:cs typeface="Old Standard TT"/>
                <a:sym typeface="Old Standard TT"/>
              </a:rPr>
              <a:t>ab</a:t>
            </a:r>
            <a:r>
              <a:rPr lang="en-US" sz="1800" b="0" i="0" dirty="0">
                <a:solidFill>
                  <a:srgbClr val="000000"/>
                </a:solidFill>
                <a:latin typeface="Old Standard TT"/>
                <a:ea typeface="Old Standard TT"/>
                <a:cs typeface="Old Standard TT"/>
                <a:sym typeface="Old Standard TT"/>
              </a:rPr>
              <a:t>) </a:t>
            </a:r>
            <a:r>
              <a:rPr lang="en-US" sz="1800" b="0" i="0" dirty="0">
                <a:solidFill>
                  <a:srgbClr val="000000"/>
                </a:solidFill>
                <a:latin typeface="Arial"/>
                <a:ea typeface="Arial"/>
                <a:cs typeface="Arial"/>
                <a:sym typeface="Arial"/>
              </a:rPr>
              <a:t>and would not label them as IA. In contrast, our</a:t>
            </a:r>
            <a:br>
              <a:rPr lang="en-US" sz="1800" b="0" i="0" dirty="0">
                <a:solidFill>
                  <a:srgbClr val="000000"/>
                </a:solidFill>
                <a:latin typeface="Arial"/>
                <a:ea typeface="Arial"/>
                <a:cs typeface="Arial"/>
                <a:sym typeface="Arial"/>
              </a:rPr>
            </a:br>
            <a:r>
              <a:rPr lang="en-US" sz="1800" b="0" i="1" dirty="0" err="1">
                <a:solidFill>
                  <a:srgbClr val="000000"/>
                </a:solidFill>
                <a:latin typeface="Arial"/>
                <a:ea typeface="Arial"/>
                <a:cs typeface="Arial"/>
                <a:sym typeface="Arial"/>
              </a:rPr>
              <a:t>concat</a:t>
            </a:r>
            <a:r>
              <a:rPr lang="en-US" sz="1800" b="0" i="1" dirty="0">
                <a:solidFill>
                  <a:srgbClr val="000000"/>
                </a:solidFill>
                <a:latin typeface="Arial"/>
                <a:ea typeface="Arial"/>
                <a:cs typeface="Arial"/>
                <a:sym typeface="Arial"/>
              </a:rPr>
              <a:t> 1 </a:t>
            </a:r>
            <a:r>
              <a:rPr lang="en-US" sz="1800" b="0" i="0" dirty="0">
                <a:solidFill>
                  <a:srgbClr val="000000"/>
                </a:solidFill>
                <a:latin typeface="Arial"/>
                <a:ea typeface="Arial"/>
                <a:cs typeface="Arial"/>
                <a:sym typeface="Arial"/>
              </a:rPr>
              <a:t>and </a:t>
            </a:r>
            <a:r>
              <a:rPr lang="en-US" sz="1800" b="0" i="1" dirty="0">
                <a:solidFill>
                  <a:srgbClr val="000000"/>
                </a:solidFill>
                <a:latin typeface="Arial"/>
                <a:ea typeface="Arial"/>
                <a:cs typeface="Arial"/>
                <a:sym typeface="Arial"/>
              </a:rPr>
              <a:t>star 2 </a:t>
            </a:r>
            <a:r>
              <a:rPr lang="en-US" sz="1800" b="0" i="0" dirty="0">
                <a:solidFill>
                  <a:srgbClr val="000000"/>
                </a:solidFill>
                <a:latin typeface="Arial"/>
                <a:ea typeface="Arial"/>
                <a:cs typeface="Arial"/>
                <a:sym typeface="Arial"/>
              </a:rPr>
              <a:t>anti-patterns, respectively, would label</a:t>
            </a:r>
            <a:br>
              <a:rPr lang="en-US" sz="1800" b="0" i="0" dirty="0">
                <a:solidFill>
                  <a:srgbClr val="000000"/>
                </a:solidFill>
                <a:latin typeface="Arial"/>
                <a:ea typeface="Arial"/>
                <a:cs typeface="Arial"/>
                <a:sym typeface="Arial"/>
              </a:rPr>
            </a:br>
            <a:r>
              <a:rPr lang="en-US" sz="1800" b="0" i="0" dirty="0">
                <a:solidFill>
                  <a:srgbClr val="000000"/>
                </a:solidFill>
                <a:latin typeface="Arial"/>
                <a:ea typeface="Arial"/>
                <a:cs typeface="Arial"/>
                <a:sym typeface="Arial"/>
              </a:rPr>
              <a:t>both as IA</a:t>
            </a:r>
            <a:r>
              <a:rPr lang="en-US" dirty="0"/>
              <a:t> </a:t>
            </a:r>
            <a:br>
              <a:rPr lang="en-US" dirty="0"/>
            </a:br>
            <a:endParaRPr dirty="0"/>
          </a:p>
        </p:txBody>
      </p:sp>
      <p:sp>
        <p:nvSpPr>
          <p:cNvPr id="506" name="Google Shape;506;g2446bebcb82_0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see how we performed our usability study</a:t>
            </a:r>
            <a:endParaRPr dirty="0"/>
          </a:p>
        </p:txBody>
      </p:sp>
      <p:sp>
        <p:nvSpPr>
          <p:cNvPr id="519" name="Google Shape;51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43444ab4ad_1_3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243444ab4ad_1_3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For this experiment: (Click) We asked 9 open source software developers (Click) to perform real world </a:t>
            </a:r>
            <a:r>
              <a:rPr lang="en-US" dirty="0" err="1"/>
              <a:t>ReDoS</a:t>
            </a:r>
            <a:r>
              <a:rPr lang="en-US" dirty="0"/>
              <a:t> detection and fixing. They performed tasks over their own regexes from open-source projects that they have contributed.</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We had two type of tasks (click) Detection and Fixing (Click)</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For Treatments (Click),</a:t>
            </a:r>
            <a:endParaRPr dirty="0"/>
          </a:p>
          <a:p>
            <a:pPr marL="0" marR="0" lvl="0" indent="0" algn="l" rtl="0">
              <a:lnSpc>
                <a:spcPct val="100000"/>
              </a:lnSpc>
              <a:spcBef>
                <a:spcPts val="0"/>
              </a:spcBef>
              <a:spcAft>
                <a:spcPts val="0"/>
              </a:spcAft>
              <a:buClr>
                <a:srgbClr val="000000"/>
              </a:buClr>
              <a:buSzPts val="1400"/>
              <a:buFont typeface="Arial"/>
              <a:buNone/>
            </a:pPr>
            <a:r>
              <a:rPr lang="en-US" dirty="0"/>
              <a:t>They first used only an automatic tool, and then (Click) the tools combined (Click) with our anti-patterns for detection and our fix strategies (for fixing)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measured(click) the success of our anti-patterns or fix strategies as the increase in  (Click) understanding that our subjects reported after applying them.</a:t>
            </a:r>
            <a:endParaRPr dirty="0"/>
          </a:p>
        </p:txBody>
      </p:sp>
      <p:sp>
        <p:nvSpPr>
          <p:cNvPr id="528" name="Google Shape;528;g243444ab4ad_1_3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For detection, we asked them how strongly they understood what makes the regex vulnerable, using a Likert scale of: “Very strongly”, “Strongly”, “Neutral”, “Weakly”, and “Very weakly” understanding, and “N. Subjects using existing tools only reported (Click) median “very weekly ” understanding and When they use our anti-patterns in addition to the existing tools the self-reported understanding improved to median “Strongly” understanding.</a:t>
            </a:r>
            <a:endParaRPr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
        <p:nvSpPr>
          <p:cNvPr id="549" name="Google Shape;5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44ca11593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44ca11593c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For fixing, we asked them how strongly they understood what makes the resulting fixed regex not vulnerable, using the same scale</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Subjects reported median “Very weakly” understanding using existing tools . On the other hand when they used our anti-patterns and fix strategies to complement existing tools  the reported median understanding improved to  “Very strongly”.</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US" dirty="0"/>
              <a:t>In summary, Subjects using our IA antipatterns and fix strategies to complement existing tools reported much higher understanding when fixing. </a:t>
            </a:r>
            <a:endParaRPr dirty="0"/>
          </a:p>
          <a:p>
            <a:pPr marL="0" lvl="0" indent="0" algn="l" rtl="0">
              <a:lnSpc>
                <a:spcPct val="100000"/>
              </a:lnSpc>
              <a:spcBef>
                <a:spcPts val="0"/>
              </a:spcBef>
              <a:spcAft>
                <a:spcPts val="0"/>
              </a:spcAft>
              <a:buSzPts val="1400"/>
              <a:buNone/>
            </a:pPr>
            <a:endParaRPr dirty="0"/>
          </a:p>
        </p:txBody>
      </p:sp>
      <p:sp>
        <p:nvSpPr>
          <p:cNvPr id="560" name="Google Shape;560;g244ca11593c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We first saw </a:t>
            </a:r>
            <a:r>
              <a:rPr lang="en-US" dirty="0">
                <a:latin typeface="Calibri"/>
                <a:ea typeface="Calibri"/>
                <a:cs typeface="Calibri"/>
                <a:sym typeface="Calibri"/>
              </a:rPr>
              <a:t>REDOS is a serious problem.</a:t>
            </a:r>
            <a:endParaRPr dirty="0"/>
          </a:p>
          <a:p>
            <a:pPr marL="0" marR="0" lvl="0" indent="0" algn="l"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For solving the issue, We  provide a novel approach to improve the usability of existing detection and fixing tools</a:t>
            </a:r>
            <a:endParaRPr dirty="0"/>
          </a:p>
          <a:p>
            <a:pPr marL="0" marR="0" lvl="0" indent="0" algn="l"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Our contribution has the form of an ambiguity theory, anti-patterns to detect and patterns to fix </a:t>
            </a:r>
            <a:r>
              <a:rPr lang="en-US" dirty="0">
                <a:solidFill>
                  <a:schemeClr val="dk1"/>
                </a:solidFill>
                <a:latin typeface="Calibri"/>
                <a:ea typeface="Calibri"/>
                <a:cs typeface="Calibri"/>
                <a:sym typeface="Calibri"/>
              </a:rPr>
              <a:t>vulnerable regexes with high understandability</a:t>
            </a: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In our evaluation we show that Our anti-patterns have very high precision and recall.</a:t>
            </a:r>
            <a:endParaRPr dirty="0"/>
          </a:p>
          <a:p>
            <a:pPr marL="0" marR="0" lvl="0" indent="0" algn="l" rtl="0">
              <a:lnSpc>
                <a:spcPct val="100000"/>
              </a:lnSpc>
              <a:spcBef>
                <a:spcPts val="0"/>
              </a:spcBef>
              <a:spcAft>
                <a:spcPts val="0"/>
              </a:spcAft>
              <a:buClr>
                <a:srgbClr val="000000"/>
              </a:buClr>
              <a:buSzPts val="1400"/>
              <a:buFont typeface="Arial"/>
              <a:buNone/>
            </a:pPr>
            <a:r>
              <a:rPr lang="en-US" dirty="0">
                <a:latin typeface="Calibri"/>
                <a:ea typeface="Calibri"/>
                <a:cs typeface="Calibri"/>
                <a:sym typeface="Calibri"/>
              </a:rPr>
              <a:t>Also we show that Our anti-patterns and fix strategies provide much higher understandability when detecting or fixing vulnerable regexes</a:t>
            </a:r>
            <a:endParaRPr dirty="0"/>
          </a:p>
          <a:p>
            <a:pPr marL="0" marR="0" lvl="0" indent="0" algn="l"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With that I would like to conclude my presentation and I can take questions now.</a:t>
            </a:r>
            <a:endParaRPr dirty="0"/>
          </a:p>
          <a:p>
            <a:pPr marL="0" lvl="0" indent="0" algn="l" rtl="0">
              <a:lnSpc>
                <a:spcPct val="100000"/>
              </a:lnSpc>
              <a:spcBef>
                <a:spcPts val="0"/>
              </a:spcBef>
              <a:spcAft>
                <a:spcPts val="0"/>
              </a:spcAft>
              <a:buSzPts val="1400"/>
              <a:buNone/>
            </a:pPr>
            <a:endParaRPr dirty="0"/>
          </a:p>
        </p:txBody>
      </p:sp>
      <p:sp>
        <p:nvSpPr>
          <p:cNvPr id="569" name="Google Shape;5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3444ab4ad_1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243444ab4ad_1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dirty="0"/>
              <a:t>The </a:t>
            </a:r>
            <a:r>
              <a:rPr lang="en-US" b="1" dirty="0"/>
              <a:t>Regular expression Denial of Service  </a:t>
            </a:r>
            <a:r>
              <a:rPr lang="en-US" b="0" dirty="0"/>
              <a:t>otherwise known as </a:t>
            </a:r>
            <a:r>
              <a:rPr lang="en-US" b="0" dirty="0" err="1"/>
              <a:t>ReDoS</a:t>
            </a:r>
            <a:r>
              <a:rPr lang="en-US" dirty="0"/>
              <a:t> (Click) is a </a:t>
            </a:r>
            <a:r>
              <a:rPr lang="en-US" u="sng" dirty="0">
                <a:solidFill>
                  <a:schemeClr val="hlink"/>
                </a:solidFill>
                <a:hlinkClick r:id="rId3"/>
              </a:rPr>
              <a:t>Denial of Service</a:t>
            </a:r>
            <a:r>
              <a:rPr lang="en-US" dirty="0"/>
              <a:t> attack. It exploits that most Regular Expression engines which use a backtracking matching algorithm, may reach extreme situations that cause them to work very slowly due to ambiguity in regex.</a:t>
            </a:r>
            <a:endParaRPr dirty="0"/>
          </a:p>
          <a:p>
            <a:pPr marL="0" lvl="0" indent="0" algn="l" rtl="0">
              <a:lnSpc>
                <a:spcPct val="100000"/>
              </a:lnSpc>
              <a:spcBef>
                <a:spcPts val="0"/>
              </a:spcBef>
              <a:spcAft>
                <a:spcPts val="0"/>
              </a:spcAft>
              <a:buClr>
                <a:schemeClr val="dk1"/>
              </a:buClr>
              <a:buSzPts val="1200"/>
              <a:buFont typeface="Arial"/>
              <a:buNone/>
            </a:pPr>
            <a:r>
              <a:rPr lang="en-US" dirty="0"/>
              <a:t>Here’s an example of a </a:t>
            </a:r>
            <a:r>
              <a:rPr lang="en-US" dirty="0" err="1"/>
              <a:t>ReDoS</a:t>
            </a:r>
            <a:r>
              <a:rPr lang="en-US" dirty="0"/>
              <a:t> regex that was found in Microsoft email server.</a:t>
            </a:r>
            <a:endParaRPr dirty="0"/>
          </a:p>
          <a:p>
            <a:pPr marL="0" lvl="0" indent="0" algn="l" rtl="0">
              <a:lnSpc>
                <a:spcPct val="100000"/>
              </a:lnSpc>
              <a:spcBef>
                <a:spcPts val="0"/>
              </a:spcBef>
              <a:spcAft>
                <a:spcPts val="0"/>
              </a:spcAft>
              <a:buSzPts val="1400"/>
              <a:buNone/>
            </a:pPr>
            <a:r>
              <a:rPr lang="en-US" dirty="0"/>
              <a:t>When an attacker crafts a malicious input for this regex (click), it runs slowly on the server. Imagine doing that from thousands of places around the world at the same time. it might even take 100% of the CPU resources.</a:t>
            </a:r>
            <a:endParaRPr dirty="0"/>
          </a:p>
          <a:p>
            <a:pPr marL="0" lvl="0" indent="0" algn="l" rtl="0">
              <a:lnSpc>
                <a:spcPct val="100000"/>
              </a:lnSpc>
              <a:spcBef>
                <a:spcPts val="0"/>
              </a:spcBef>
              <a:spcAft>
                <a:spcPts val="0"/>
              </a:spcAft>
              <a:buClr>
                <a:schemeClr val="dk1"/>
              </a:buClr>
              <a:buSzPts val="1200"/>
              <a:buFont typeface="Arial"/>
              <a:buNone/>
            </a:pPr>
            <a:r>
              <a:rPr lang="en-US" dirty="0"/>
              <a:t> This will create a denial-of-service situation which means</a:t>
            </a:r>
            <a:endParaRPr dirty="0"/>
          </a:p>
          <a:p>
            <a:pPr marL="0" lvl="0" indent="0" algn="l" rtl="0">
              <a:lnSpc>
                <a:spcPct val="100000"/>
              </a:lnSpc>
              <a:spcBef>
                <a:spcPts val="0"/>
              </a:spcBef>
              <a:spcAft>
                <a:spcPts val="0"/>
              </a:spcAft>
              <a:buSzPts val="1400"/>
              <a:buNone/>
            </a:pPr>
            <a:r>
              <a:rPr lang="en-US" dirty="0"/>
              <a:t>Click</a:t>
            </a:r>
            <a:endParaRPr dirty="0"/>
          </a:p>
          <a:p>
            <a:pPr marL="0" lvl="0" indent="0" algn="l" rtl="0">
              <a:lnSpc>
                <a:spcPct val="100000"/>
              </a:lnSpc>
              <a:spcBef>
                <a:spcPts val="0"/>
              </a:spcBef>
              <a:spcAft>
                <a:spcPts val="0"/>
              </a:spcAft>
              <a:buSzPts val="1400"/>
              <a:buNone/>
            </a:pPr>
            <a:r>
              <a:rPr lang="en-US" dirty="0"/>
              <a:t>when a normal user comes, the user will not get any service as all the CPU resources are taken. (Click)</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is how Regular expression denial of service works.</a:t>
            </a:r>
            <a:endParaRPr dirty="0"/>
          </a:p>
          <a:p>
            <a:pPr marL="0" lvl="0" indent="0" algn="l" rtl="0">
              <a:lnSpc>
                <a:spcPct val="100000"/>
              </a:lnSpc>
              <a:spcBef>
                <a:spcPts val="0"/>
              </a:spcBef>
              <a:spcAft>
                <a:spcPts val="0"/>
              </a:spcAft>
              <a:buSzPts val="1400"/>
              <a:buNone/>
            </a:pPr>
            <a:endParaRPr dirty="0"/>
          </a:p>
        </p:txBody>
      </p:sp>
      <p:sp>
        <p:nvSpPr>
          <p:cNvPr id="171" name="Google Shape;171;g243444ab4ad_1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000000"/>
                </a:solidFill>
                <a:latin typeface="Roboto"/>
                <a:ea typeface="Roboto"/>
                <a:cs typeface="Roboto"/>
                <a:sym typeface="Roboto"/>
              </a:rPr>
              <a:t>In every layer of the WEB there are Regular Expressions, that might be a ReDoS</a:t>
            </a:r>
            <a:r>
              <a:rPr lang="en-US" b="1" i="0">
                <a:solidFill>
                  <a:srgbClr val="000000"/>
                </a:solidFill>
                <a:latin typeface="Roboto"/>
                <a:ea typeface="Roboto"/>
                <a:cs typeface="Roboto"/>
                <a:sym typeface="Roboto"/>
              </a:rPr>
              <a:t> Regex</a:t>
            </a:r>
            <a:r>
              <a:rPr lang="en-US" b="0" i="0">
                <a:solidFill>
                  <a:srgbClr val="000000"/>
                </a:solidFill>
                <a:latin typeface="Roboto"/>
                <a:ea typeface="Roboto"/>
                <a:cs typeface="Roboto"/>
                <a:sym typeface="Roboto"/>
              </a:rPr>
              <a:t>. An attacker can hang a WEB-browser (on a computer or potentially also on a mobile device), hang a Web Application Firewall (WAF), attack a database, and even stack a vulnerable WEB server.</a:t>
            </a:r>
            <a:endParaRPr/>
          </a:p>
          <a:p>
            <a:pPr marL="0" lvl="0" indent="0" algn="l" rtl="0">
              <a:lnSpc>
                <a:spcPct val="100000"/>
              </a:lnSpc>
              <a:spcBef>
                <a:spcPts val="0"/>
              </a:spcBef>
              <a:spcAft>
                <a:spcPts val="0"/>
              </a:spcAft>
              <a:buSzPts val="1400"/>
              <a:buNone/>
            </a:pPr>
            <a:r>
              <a:rPr lang="en-US" b="0" i="0">
                <a:solidFill>
                  <a:srgbClr val="000000"/>
                </a:solidFill>
                <a:latin typeface="Roboto"/>
                <a:ea typeface="Roboto"/>
                <a:cs typeface="Roboto"/>
                <a:sym typeface="Roboto"/>
              </a:rPr>
              <a:t>For example, if a programmer uses a Regex to validate the client side of a system, and the Regex contains an </a:t>
            </a:r>
            <a:r>
              <a:rPr lang="en-US" b="1" i="0">
                <a:solidFill>
                  <a:srgbClr val="000000"/>
                </a:solidFill>
                <a:latin typeface="Roboto"/>
                <a:ea typeface="Roboto"/>
                <a:cs typeface="Roboto"/>
                <a:sym typeface="Roboto"/>
              </a:rPr>
              <a:t>Evil Regex</a:t>
            </a:r>
            <a:r>
              <a:rPr lang="en-US" b="0" i="0">
                <a:solidFill>
                  <a:srgbClr val="000000"/>
                </a:solidFill>
                <a:latin typeface="Roboto"/>
                <a:ea typeface="Roboto"/>
                <a:cs typeface="Roboto"/>
                <a:sym typeface="Roboto"/>
              </a:rPr>
              <a:t>, the attacker can assume the same vulnerable Regex is used in the server side, and send a well-crafted input, that stacks the WEB server.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some real-world examples of ReDoS. </a:t>
            </a:r>
            <a:endParaRPr/>
          </a:p>
          <a:p>
            <a:pPr marL="0" lvl="0" indent="0" algn="l" rtl="0">
              <a:lnSpc>
                <a:spcPct val="100000"/>
              </a:lnSpc>
              <a:spcBef>
                <a:spcPts val="0"/>
              </a:spcBef>
              <a:spcAft>
                <a:spcPts val="0"/>
              </a:spcAft>
              <a:buSzPts val="1400"/>
              <a:buNone/>
            </a:pPr>
            <a:r>
              <a:rPr lang="en-US"/>
              <a:t>There was one on Stack overflow in 2016 which caused a 34-minute outage.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Cloudfare: For about 30 minutes on July 02, 2019. Unfortunately, one of these rules contained a regular expression that caused CPU to spike to 100% on their machines worldwide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Therefore, vulnerable regexes can mess up anywhere in the stack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85" name="Google Shape;5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the theorem is:</a:t>
            </a:r>
            <a:endParaRPr/>
          </a:p>
          <a:p>
            <a:pPr marL="0" lvl="0" indent="0" algn="l" rtl="0">
              <a:lnSpc>
                <a:spcPct val="100000"/>
              </a:lnSpc>
              <a:spcBef>
                <a:spcPts val="0"/>
              </a:spcBef>
              <a:spcAft>
                <a:spcPts val="0"/>
              </a:spcAft>
              <a:buSzPts val="1400"/>
              <a:buNone/>
            </a:pPr>
            <a:r>
              <a:rPr lang="en-US"/>
              <a:t>Click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State the theorem: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let’s see how this theorem can proved by showing an example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Click</a:t>
            </a:r>
            <a:endParaRPr/>
          </a:p>
          <a:p>
            <a:pPr marL="0" lvl="0" indent="0" algn="l" rtl="0">
              <a:lnSpc>
                <a:spcPct val="100000"/>
              </a:lnSpc>
              <a:spcBef>
                <a:spcPts val="0"/>
              </a:spcBef>
              <a:spcAft>
                <a:spcPts val="0"/>
              </a:spcAft>
              <a:buSzPts val="1400"/>
              <a:buNone/>
            </a:pPr>
            <a:r>
              <a:rPr lang="en-US"/>
              <a:t>R1</a:t>
            </a:r>
            <a:endParaRPr/>
          </a:p>
          <a:p>
            <a:pPr marL="0" lvl="0" indent="0" algn="l" rtl="0">
              <a:lnSpc>
                <a:spcPct val="100000"/>
              </a:lnSpc>
              <a:spcBef>
                <a:spcPts val="0"/>
              </a:spcBef>
              <a:spcAft>
                <a:spcPts val="0"/>
              </a:spcAft>
              <a:buSzPts val="1400"/>
              <a:buNone/>
            </a:pPr>
            <a:r>
              <a:rPr lang="en-US"/>
              <a:t>Click</a:t>
            </a:r>
            <a:endParaRPr/>
          </a:p>
          <a:p>
            <a:pPr marL="0" lvl="0" indent="0" algn="l" rtl="0">
              <a:lnSpc>
                <a:spcPct val="100000"/>
              </a:lnSpc>
              <a:spcBef>
                <a:spcPts val="0"/>
              </a:spcBef>
              <a:spcAft>
                <a:spcPts val="0"/>
              </a:spcAft>
              <a:buSzPts val="1400"/>
              <a:buNone/>
            </a:pPr>
            <a:r>
              <a:rPr lang="en-US"/>
              <a:t>R2</a:t>
            </a:r>
            <a:endParaRPr/>
          </a:p>
          <a:p>
            <a:pPr marL="0" lvl="0" indent="0" algn="l" rtl="0">
              <a:lnSpc>
                <a:spcPct val="100000"/>
              </a:lnSpc>
              <a:spcBef>
                <a:spcPts val="0"/>
              </a:spcBef>
              <a:spcAft>
                <a:spcPts val="0"/>
              </a:spcAft>
              <a:buSzPts val="1400"/>
              <a:buNone/>
            </a:pPr>
            <a:r>
              <a:rPr lang="en-US"/>
              <a:t>Now let’s see how they run in the NFA</a:t>
            </a:r>
            <a:endParaRPr/>
          </a:p>
          <a:p>
            <a:pPr marL="0" lvl="0" indent="0" algn="l" rtl="0">
              <a:lnSpc>
                <a:spcPct val="100000"/>
              </a:lnSpc>
              <a:spcBef>
                <a:spcPts val="0"/>
              </a:spcBef>
              <a:spcAft>
                <a:spcPts val="0"/>
              </a:spcAft>
              <a:buSzPts val="1400"/>
              <a:buNone/>
            </a:pPr>
            <a:r>
              <a:rPr lang="en-US"/>
              <a:t>For the input a, </a:t>
            </a:r>
            <a:endParaRPr/>
          </a:p>
          <a:p>
            <a:pPr marL="0" lvl="0" indent="0" algn="l" rtl="0">
              <a:lnSpc>
                <a:spcPct val="100000"/>
              </a:lnSpc>
              <a:spcBef>
                <a:spcPts val="0"/>
              </a:spcBef>
              <a:spcAft>
                <a:spcPts val="0"/>
              </a:spcAft>
              <a:buSzPts val="1400"/>
              <a:buNone/>
            </a:pPr>
            <a:r>
              <a:rPr lang="en-US"/>
              <a:t>You can either take the first path (Click)</a:t>
            </a:r>
            <a:endParaRPr/>
          </a:p>
          <a:p>
            <a:pPr marL="0" lvl="0" indent="0" algn="l" rtl="0">
              <a:lnSpc>
                <a:spcPct val="100000"/>
              </a:lnSpc>
              <a:spcBef>
                <a:spcPts val="0"/>
              </a:spcBef>
              <a:spcAft>
                <a:spcPts val="0"/>
              </a:spcAft>
              <a:buSzPts val="1400"/>
              <a:buNone/>
            </a:pPr>
            <a:r>
              <a:rPr lang="en-US"/>
              <a:t>Or the second path (Click)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Thus, the number of paths are always limited there with alternation we can only get finite ambiguity when there is an intersection.</a:t>
            </a:r>
            <a:endParaRPr/>
          </a:p>
        </p:txBody>
      </p:sp>
      <p:sp>
        <p:nvSpPr>
          <p:cNvPr id="602" name="Google Shape;60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stating the next theorem, we start by showing two key observations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one is : (click) state KO 1 from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Explain the examples from the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second key observation is : (click) state KO2 from slide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Now infinite ambiguity in the NFA can be of two types EDA or IDA.</a:t>
            </a:r>
            <a:endParaRPr/>
          </a:p>
          <a:p>
            <a:pPr marL="0" lvl="0" indent="0" algn="l" rtl="0">
              <a:lnSpc>
                <a:spcPct val="100000"/>
              </a:lnSpc>
              <a:spcBef>
                <a:spcPts val="0"/>
              </a:spcBef>
              <a:spcAft>
                <a:spcPts val="0"/>
              </a:spcAft>
              <a:buSzPts val="1400"/>
              <a:buNone/>
            </a:pPr>
            <a:r>
              <a:rPr lang="en-US"/>
              <a:t>In EDA there are two loops for the same transition in the same loop.</a:t>
            </a:r>
            <a:endParaRPr/>
          </a:p>
          <a:p>
            <a:pPr marL="0" lvl="0" indent="0" algn="l" rtl="0">
              <a:lnSpc>
                <a:spcPct val="100000"/>
              </a:lnSpc>
              <a:spcBef>
                <a:spcPts val="0"/>
              </a:spcBef>
              <a:spcAft>
                <a:spcPts val="0"/>
              </a:spcAft>
              <a:buSzPts val="1400"/>
              <a:buNone/>
            </a:pPr>
            <a:r>
              <a:rPr lang="en-US"/>
              <a:t>So, regexes like R1*R2* can not be EDA.</a:t>
            </a:r>
            <a:endParaRPr/>
          </a:p>
          <a:p>
            <a:pPr marL="0" lvl="0" indent="0" algn="l" rtl="0">
              <a:lnSpc>
                <a:spcPct val="100000"/>
              </a:lnSpc>
              <a:spcBef>
                <a:spcPts val="0"/>
              </a:spcBef>
              <a:spcAft>
                <a:spcPts val="0"/>
              </a:spcAft>
              <a:buSzPts val="1400"/>
              <a:buNone/>
            </a:pPr>
            <a:r>
              <a:rPr lang="en-US"/>
              <a:t>But it be IDA as we can get the two loops from it.</a:t>
            </a:r>
            <a:endParaRPr/>
          </a:p>
        </p:txBody>
      </p:sp>
      <p:sp>
        <p:nvSpPr>
          <p:cNvPr id="618" name="Google Shape;61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take a look at the theorem: state the theorem from slide start by saying R1 and R2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Then map all bc*def*g in the IDA.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show the condition for labels equalling. </a:t>
            </a:r>
            <a:endParaRPr/>
          </a:p>
        </p:txBody>
      </p:sp>
      <p:sp>
        <p:nvSpPr>
          <p:cNvPr id="631" name="Google Shape;6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Theorem 3 says given unambiguous R, R* is infinitely ambiguous if there is an overlap between language of R and 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can show the proof insight by showing the same example we did previously. For each a there will 2 possible paths which will increase exponentially depending the length of the input. </a:t>
            </a:r>
            <a:endParaRPr/>
          </a:p>
        </p:txBody>
      </p:sp>
      <p:sp>
        <p:nvSpPr>
          <p:cNvPr id="644" name="Google Shape;6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from the slide.</a:t>
            </a:r>
            <a:endParaRPr/>
          </a:p>
        </p:txBody>
      </p:sp>
      <p:sp>
        <p:nvSpPr>
          <p:cNvPr id="658" name="Google Shape;65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114300" algn="l" rtl="0">
              <a:lnSpc>
                <a:spcPct val="100000"/>
              </a:lnSpc>
              <a:spcBef>
                <a:spcPts val="0"/>
              </a:spcBef>
              <a:spcAft>
                <a:spcPts val="0"/>
              </a:spcAft>
              <a:buClr>
                <a:srgbClr val="000000"/>
              </a:buClr>
              <a:buSzPts val="1800"/>
              <a:buFont typeface="Arial"/>
              <a:buChar char="•"/>
            </a:pPr>
            <a:r>
              <a:rPr lang="en-US" sz="1800" b="0" i="0">
                <a:solidFill>
                  <a:srgbClr val="000000"/>
                </a:solidFill>
                <a:latin typeface="Arial"/>
                <a:ea typeface="Arial"/>
                <a:cs typeface="Arial"/>
                <a:sym typeface="Arial"/>
              </a:rPr>
              <a:t>We evaluated whether our anti-patterns help developers when used in practice to compose regexes — if developers can understand them and apply them in practice.  (Click) For that goal, we recruited 20 software developers and (click) asked them to perform 5 regex composition tasks.  (Click). We asked them to use our anti-patterns to avoid introducing IA regexes in those tasks. As baseline, we also asked them to perform the same tasks using the same state-of-the-practice (SOP) anti-patterns that we studied in Experiment 1. We measured how many developers correctly assessed whether their composed regex was IA, for each family of anti-patterns and task</a:t>
            </a:r>
            <a:r>
              <a:rPr lang="en-US"/>
              <a:t> </a:t>
            </a:r>
            <a:br>
              <a:rPr lang="en-US"/>
            </a:br>
            <a:endParaRPr b="0" i="0">
              <a:solidFill>
                <a:srgbClr val="333333"/>
              </a:solidFill>
              <a:latin typeface="Arial"/>
              <a:ea typeface="Arial"/>
              <a:cs typeface="Arial"/>
              <a:sym typeface="Arial"/>
            </a:endParaRPr>
          </a:p>
        </p:txBody>
      </p:sp>
      <p:sp>
        <p:nvSpPr>
          <p:cNvPr id="679" name="Google Shape;67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a:solidFill>
                  <a:srgbClr val="000000"/>
                </a:solidFill>
                <a:latin typeface="Arial"/>
                <a:ea typeface="Arial"/>
                <a:cs typeface="Arial"/>
                <a:sym typeface="Arial"/>
              </a:rPr>
              <a:t>Task 1 was an easy task, as warm-up, to get participants</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familiar with the structure of the experiment. We designed the</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remaining 4 tasks to evaluate 4 specific scenarios. Tasks 2,</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3, and 4 targeted limitations that we identified in each of the</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three SOP anti-patterns, to learn if our IA anti-patterns are</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more effective in those scenarios. Task 5 targets a scenario in</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which the SOP anti-patterns are not limited, to learn if our</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IA anti-patterns are not worse in such scenario. We expected</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both sets of anti-patterns to perform equally in tasks 1 and</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5, and our IA anti-patterns to be more effective in tasks 2, 3,</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and 4.</a:t>
            </a:r>
            <a:r>
              <a:rPr lang="en-US" sz="1800"/>
              <a:t> </a:t>
            </a:r>
            <a:endParaRPr sz="1800"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Our proposed IA anti-patterns allowed 100%</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of participants to correctly identify whether their composed</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regex was IA, for all tasks, and for all orderings. This is not</a:t>
            </a:r>
            <a:br>
              <a:rPr lang="en-US" sz="1800" b="0" i="0">
                <a:solidFill>
                  <a:srgbClr val="000000"/>
                </a:solidFill>
                <a:latin typeface="Arial"/>
                <a:ea typeface="Arial"/>
                <a:cs typeface="Arial"/>
                <a:sym typeface="Arial"/>
              </a:rPr>
            </a:br>
            <a:r>
              <a:rPr lang="en-US" sz="1800" b="0" i="0">
                <a:solidFill>
                  <a:srgbClr val="000000"/>
                </a:solidFill>
                <a:latin typeface="Arial"/>
                <a:ea typeface="Arial"/>
                <a:cs typeface="Arial"/>
                <a:sym typeface="Arial"/>
              </a:rPr>
              <a:t>surprising given that they are derived from our theory</a:t>
            </a:r>
            <a:r>
              <a:rPr lang="en-US"/>
              <a:t> .</a:t>
            </a:r>
            <a:br>
              <a:rPr lang="en-US"/>
            </a:br>
            <a:endParaRPr/>
          </a:p>
        </p:txBody>
      </p:sp>
      <p:sp>
        <p:nvSpPr>
          <p:cNvPr id="689" name="Google Shape;6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446bebcb82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446bebcb82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Some high impact outages include the outage in Stack overflow which caused a 34 mins outage and a recent one Cloudflare that caused a 34 mins outage.</a:t>
            </a:r>
            <a:endParaRPr dirty="0"/>
          </a:p>
        </p:txBody>
      </p:sp>
      <p:sp>
        <p:nvSpPr>
          <p:cNvPr id="189" name="Google Shape;189;g2446bebcb82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3" name="Google Shape;7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46bebcb82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446bebcb82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Also as the web is regex based,  Regexes are used all over the stack. Therefore, </a:t>
            </a:r>
            <a:r>
              <a:rPr lang="en-US" dirty="0" err="1"/>
              <a:t>ReDoS</a:t>
            </a:r>
            <a:r>
              <a:rPr lang="en-US" dirty="0"/>
              <a:t> can happen at so many places.</a:t>
            </a:r>
            <a:endParaRPr dirty="0"/>
          </a:p>
        </p:txBody>
      </p:sp>
      <p:sp>
        <p:nvSpPr>
          <p:cNvPr id="211" name="Google Shape;211;g2446bebcb82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Next, we will see some previous works in this domain.</a:t>
            </a:r>
            <a:endParaRPr/>
          </a:p>
        </p:txBody>
      </p:sp>
      <p:sp>
        <p:nvSpPr>
          <p:cNvPr id="235" name="Google Shape;2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dirty="0">
                <a:solidFill>
                  <a:srgbClr val="000000"/>
                </a:solidFill>
                <a:latin typeface="Arial"/>
                <a:ea typeface="Arial"/>
                <a:cs typeface="Arial"/>
                <a:sym typeface="Arial"/>
              </a:rPr>
              <a:t>Given the severity and prevalence of </a:t>
            </a:r>
            <a:r>
              <a:rPr lang="en-US" sz="1800" b="0" i="0" dirty="0" err="1">
                <a:solidFill>
                  <a:srgbClr val="000000"/>
                </a:solidFill>
                <a:latin typeface="Arial"/>
                <a:ea typeface="Arial"/>
                <a:cs typeface="Arial"/>
                <a:sym typeface="Arial"/>
              </a:rPr>
              <a:t>ReDoS</a:t>
            </a:r>
            <a:r>
              <a:rPr lang="en-US" sz="1800" b="0" i="0" dirty="0">
                <a:solidFill>
                  <a:srgbClr val="000000"/>
                </a:solidFill>
                <a:latin typeface="Arial"/>
                <a:ea typeface="Arial"/>
                <a:cs typeface="Arial"/>
                <a:sym typeface="Arial"/>
              </a:rPr>
              <a:t>, </a:t>
            </a:r>
            <a:r>
              <a:rPr lang="en-US" sz="2800" b="0" i="0" dirty="0">
                <a:solidFill>
                  <a:srgbClr val="000000"/>
                </a:solidFill>
                <a:latin typeface="Arial"/>
                <a:ea typeface="Arial"/>
                <a:cs typeface="Arial"/>
                <a:sym typeface="Arial"/>
              </a:rPr>
              <a:t>m</a:t>
            </a:r>
            <a:r>
              <a:rPr lang="en-US" sz="2800" dirty="0"/>
              <a:t>any approaches have been proposed to address the </a:t>
            </a:r>
            <a:r>
              <a:rPr lang="en-US" sz="2800" dirty="0" err="1"/>
              <a:t>ReDoS</a:t>
            </a:r>
            <a:r>
              <a:rPr lang="en-US" sz="2800" dirty="0"/>
              <a:t> problem. Our work builds on those that try to detect and fix regexes. In this vein, some proposed tools to (Click) detect vulnerable regexes which includes automatic techniques and anti-patterns, some researchers also proposed to fix (Click) those vulnerable regexes.</a:t>
            </a:r>
          </a:p>
          <a:p>
            <a:pPr marL="0" lvl="0" indent="0" algn="l" rtl="0">
              <a:lnSpc>
                <a:spcPct val="100000"/>
              </a:lnSpc>
              <a:spcBef>
                <a:spcPts val="0"/>
              </a:spcBef>
              <a:spcAft>
                <a:spcPts val="0"/>
              </a:spcAft>
              <a:buSzPts val="1400"/>
              <a:buNone/>
            </a:pPr>
            <a:r>
              <a:rPr lang="en-US" sz="2800" dirty="0"/>
              <a:t>All of these approaches have been evaluated solely via automatic experiments.</a:t>
            </a:r>
            <a:endParaRPr dirty="0"/>
          </a:p>
          <a:p>
            <a:pPr marL="0" lvl="0" indent="0" algn="l" rtl="0">
              <a:lnSpc>
                <a:spcPct val="100000"/>
              </a:lnSpc>
              <a:spcBef>
                <a:spcPts val="0"/>
              </a:spcBef>
              <a:spcAft>
                <a:spcPts val="0"/>
              </a:spcAft>
              <a:buSzPts val="1400"/>
              <a:buNone/>
            </a:pPr>
            <a:endParaRPr sz="2800" dirty="0"/>
          </a:p>
          <a:p>
            <a:pPr marL="0" lvl="0" indent="0" algn="l" rtl="0">
              <a:lnSpc>
                <a:spcPct val="100000"/>
              </a:lnSpc>
              <a:spcBef>
                <a:spcPts val="0"/>
              </a:spcBef>
              <a:spcAft>
                <a:spcPts val="0"/>
              </a:spcAft>
              <a:buSzPts val="1400"/>
              <a:buNone/>
            </a:pPr>
            <a:r>
              <a:rPr lang="en-US" sz="4000" b="0" i="0" dirty="0">
                <a:solidFill>
                  <a:srgbClr val="222222"/>
                </a:solidFill>
                <a:effectLst/>
                <a:latin typeface="Arial" panose="020B0604020202020204" pitchFamily="34" charset="0"/>
              </a:rPr>
              <a:t>however, the literature shows that developer tools may not be adopted if they lack usability.</a:t>
            </a:r>
            <a:br>
              <a:rPr lang="en-US" dirty="0"/>
            </a:br>
            <a:endParaRPr dirty="0"/>
          </a:p>
        </p:txBody>
      </p:sp>
      <p:sp>
        <p:nvSpPr>
          <p:cNvPr id="244" name="Google Shape;2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Now let’s see how we improve on the past works</a:t>
            </a:r>
            <a:endParaRPr dirty="0"/>
          </a:p>
        </p:txBody>
      </p:sp>
      <p:sp>
        <p:nvSpPr>
          <p:cNvPr id="258" name="Google Shape;25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dirty="0"/>
              <a:t>The goal of this work is to improve the usability of existing </a:t>
            </a:r>
            <a:r>
              <a:rPr lang="en-US" sz="1800" dirty="0" err="1"/>
              <a:t>ReDoS</a:t>
            </a:r>
            <a:r>
              <a:rPr lang="en-US" sz="1800" dirty="0"/>
              <a:t> defenses . Our insight is that the usability of existing tools to detect and fix regexes will improve if we complement (Click) </a:t>
            </a:r>
            <a:r>
              <a:rPr lang="en-US" sz="2800" b="0" i="0" dirty="0">
                <a:solidFill>
                  <a:srgbClr val="222222"/>
                </a:solidFill>
                <a:effectLst/>
                <a:latin typeface="Arial" panose="020B0604020202020204" pitchFamily="34" charset="0"/>
              </a:rPr>
              <a:t>detection tools with anti-patterns that explain what part of a regex makes it vulnerable to </a:t>
            </a:r>
            <a:r>
              <a:rPr lang="en-US" sz="2800" b="0" i="0" dirty="0" err="1">
                <a:solidFill>
                  <a:srgbClr val="222222"/>
                </a:solidFill>
                <a:effectLst/>
                <a:latin typeface="Arial" panose="020B0604020202020204" pitchFamily="34" charset="0"/>
              </a:rPr>
              <a:t>ReDoS</a:t>
            </a:r>
            <a:r>
              <a:rPr lang="en-US" sz="2800" b="0" i="0" dirty="0">
                <a:solidFill>
                  <a:srgbClr val="222222"/>
                </a:solidFill>
                <a:effectLst/>
                <a:latin typeface="Arial" panose="020B0604020202020204" pitchFamily="34" charset="0"/>
              </a:rPr>
              <a:t> and </a:t>
            </a:r>
            <a:r>
              <a:rPr lang="en-US" sz="4000" b="0" i="0" dirty="0">
                <a:solidFill>
                  <a:srgbClr val="222222"/>
                </a:solidFill>
                <a:effectLst/>
                <a:latin typeface="Arial" panose="020B0604020202020204" pitchFamily="34" charset="0"/>
              </a:rPr>
              <a:t>complement fixing tools (Click) with fix strategies that developers used in the past, so that they can choose a fix that they will understand better</a:t>
            </a:r>
            <a:r>
              <a:rPr lang="en-US" sz="2800" b="0" i="0" dirty="0">
                <a:solidFill>
                  <a:srgbClr val="222222"/>
                </a:solidFill>
                <a:effectLst/>
                <a:latin typeface="Arial" panose="020B0604020202020204" pitchFamily="34" charset="0"/>
              </a:rPr>
              <a:t>. </a:t>
            </a:r>
            <a:r>
              <a:rPr lang="en-US" sz="1800" dirty="0"/>
              <a:t>We specifically aim to improve developer understanding of the outcome of the tools</a:t>
            </a:r>
            <a:endParaRPr dirty="0"/>
          </a:p>
          <a:p>
            <a:pPr marL="0" lvl="0" indent="0" algn="l" rtl="0">
              <a:lnSpc>
                <a:spcPct val="100000"/>
              </a:lnSpc>
              <a:spcBef>
                <a:spcPts val="0"/>
              </a:spcBef>
              <a:spcAft>
                <a:spcPts val="0"/>
              </a:spcAft>
              <a:buSzPts val="1400"/>
              <a:buNone/>
            </a:pPr>
            <a:br>
              <a:rPr lang="en-US" dirty="0"/>
            </a:br>
            <a:endParaRPr dirty="0"/>
          </a:p>
        </p:txBody>
      </p:sp>
      <p:sp>
        <p:nvSpPr>
          <p:cNvPr id="267" name="Google Shape;26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Front page" type="title">
  <p:cSld name="TITLE">
    <p:spTree>
      <p:nvGrpSpPr>
        <p:cNvPr id="1" name="Shape 13"/>
        <p:cNvGrpSpPr/>
        <p:nvPr/>
      </p:nvGrpSpPr>
      <p:grpSpPr>
        <a:xfrm>
          <a:off x="0" y="0"/>
          <a:ext cx="0" cy="0"/>
          <a:chOff x="0" y="0"/>
          <a:chExt cx="0" cy="0"/>
        </a:xfrm>
      </p:grpSpPr>
      <p:sp>
        <p:nvSpPr>
          <p:cNvPr id="14" name="Google Shape;14;p32"/>
          <p:cNvSpPr txBox="1">
            <a:spLocks noGrp="1"/>
          </p:cNvSpPr>
          <p:nvPr>
            <p:ph type="subTitle" idx="1"/>
          </p:nvPr>
        </p:nvSpPr>
        <p:spPr>
          <a:xfrm>
            <a:off x="1744133" y="3235325"/>
            <a:ext cx="8534400" cy="1881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SzPts val="2880"/>
              <a:buFont typeface="Times"/>
              <a:buNone/>
              <a:defRPr>
                <a:solidFill>
                  <a:srgbClr val="000000"/>
                </a:solidFill>
                <a:latin typeface="Calibri"/>
                <a:ea typeface="Calibri"/>
                <a:cs typeface="Calibri"/>
                <a:sym typeface="Calibri"/>
              </a:defRPr>
            </a:lvl1pPr>
            <a:lvl2pPr lvl="1" algn="l">
              <a:lnSpc>
                <a:spcPct val="100000"/>
              </a:lnSpc>
              <a:spcBef>
                <a:spcPts val="360"/>
              </a:spcBef>
              <a:spcAft>
                <a:spcPts val="0"/>
              </a:spcAft>
              <a:buSzPts val="2160"/>
              <a:buChar char="•"/>
              <a:defRPr/>
            </a:lvl2pPr>
            <a:lvl3pPr lvl="2" algn="l">
              <a:lnSpc>
                <a:spcPct val="100000"/>
              </a:lnSpc>
              <a:spcBef>
                <a:spcPts val="360"/>
              </a:spcBef>
              <a:spcAft>
                <a:spcPts val="0"/>
              </a:spcAft>
              <a:buSzPts val="2160"/>
              <a:buChar char="−"/>
              <a:defRPr/>
            </a:lvl3pPr>
            <a:lvl4pPr lvl="3" algn="l">
              <a:lnSpc>
                <a:spcPct val="100000"/>
              </a:lnSpc>
              <a:spcBef>
                <a:spcPts val="360"/>
              </a:spcBef>
              <a:spcAft>
                <a:spcPts val="0"/>
              </a:spcAft>
              <a:buSzPts val="2160"/>
              <a:buChar char="•"/>
              <a:defRPr/>
            </a:lvl4pPr>
            <a:lvl5pPr lvl="4" algn="l">
              <a:lnSpc>
                <a:spcPct val="100000"/>
              </a:lnSpc>
              <a:spcBef>
                <a:spcPts val="360"/>
              </a:spcBef>
              <a:spcAft>
                <a:spcPts val="0"/>
              </a:spcAft>
              <a:buSzPts val="2160"/>
              <a:buChar char="•"/>
              <a:defRPr/>
            </a:lvl5pPr>
            <a:lvl6pPr lvl="5" algn="l">
              <a:lnSpc>
                <a:spcPct val="100000"/>
              </a:lnSpc>
              <a:spcBef>
                <a:spcPts val="360"/>
              </a:spcBef>
              <a:spcAft>
                <a:spcPts val="0"/>
              </a:spcAft>
              <a:buSzPts val="2160"/>
              <a:buChar char="•"/>
              <a:defRPr/>
            </a:lvl6pPr>
            <a:lvl7pPr lvl="6" algn="l">
              <a:lnSpc>
                <a:spcPct val="100000"/>
              </a:lnSpc>
              <a:spcBef>
                <a:spcPts val="360"/>
              </a:spcBef>
              <a:spcAft>
                <a:spcPts val="0"/>
              </a:spcAft>
              <a:buSzPts val="2160"/>
              <a:buChar char="•"/>
              <a:defRPr/>
            </a:lvl7pPr>
            <a:lvl8pPr lvl="7" algn="l">
              <a:lnSpc>
                <a:spcPct val="100000"/>
              </a:lnSpc>
              <a:spcBef>
                <a:spcPts val="360"/>
              </a:spcBef>
              <a:spcAft>
                <a:spcPts val="0"/>
              </a:spcAft>
              <a:buSzPts val="2160"/>
              <a:buChar char="•"/>
              <a:defRPr/>
            </a:lvl8pPr>
            <a:lvl9pPr lvl="8" algn="l">
              <a:lnSpc>
                <a:spcPct val="100000"/>
              </a:lnSpc>
              <a:spcBef>
                <a:spcPts val="360"/>
              </a:spcBef>
              <a:spcAft>
                <a:spcPts val="0"/>
              </a:spcAft>
              <a:buSzPts val="2160"/>
              <a:buChar char="•"/>
              <a:defRPr/>
            </a:lvl9pPr>
          </a:lstStyle>
          <a:p>
            <a:endParaRPr/>
          </a:p>
        </p:txBody>
      </p:sp>
      <p:sp>
        <p:nvSpPr>
          <p:cNvPr id="15" name="Google Shape;15;p32"/>
          <p:cNvSpPr txBox="1">
            <a:spLocks noGrp="1"/>
          </p:cNvSpPr>
          <p:nvPr>
            <p:ph type="ctrTitle"/>
          </p:nvPr>
        </p:nvSpPr>
        <p:spPr>
          <a:xfrm>
            <a:off x="1502834" y="2078038"/>
            <a:ext cx="9374717" cy="874712"/>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600">
                <a:solidFill>
                  <a:srgbClr val="000000"/>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16" name="Google Shape;16;p32"/>
          <p:cNvPicPr preferRelativeResize="0"/>
          <p:nvPr/>
        </p:nvPicPr>
        <p:blipFill rotWithShape="1">
          <a:blip r:embed="rId2">
            <a:alphaModFix/>
          </a:blip>
          <a:srcRect/>
          <a:stretch/>
        </p:blipFill>
        <p:spPr>
          <a:xfrm>
            <a:off x="3700213" y="6210324"/>
            <a:ext cx="4791577" cy="484047"/>
          </a:xfrm>
          <a:prstGeom prst="rect">
            <a:avLst/>
          </a:prstGeom>
          <a:noFill/>
          <a:ln>
            <a:noFill/>
          </a:ln>
        </p:spPr>
      </p:pic>
      <p:cxnSp>
        <p:nvCxnSpPr>
          <p:cNvPr id="17" name="Google Shape;17;p32"/>
          <p:cNvCxnSpPr/>
          <p:nvPr/>
        </p:nvCxnSpPr>
        <p:spPr>
          <a:xfrm>
            <a:off x="-22347" y="0"/>
            <a:ext cx="12192000" cy="0"/>
          </a:xfrm>
          <a:prstGeom prst="straightConnector1">
            <a:avLst/>
          </a:prstGeom>
          <a:noFill/>
          <a:ln w="38100" cap="flat" cmpd="sng">
            <a:solidFill>
              <a:schemeClr val="accent3"/>
            </a:solidFill>
            <a:prstDash val="solid"/>
            <a:miter lim="800000"/>
            <a:headEnd type="none" w="sm" len="sm"/>
            <a:tailEnd type="none" w="sm" len="sm"/>
          </a:ln>
        </p:spPr>
      </p:cxnSp>
      <p:cxnSp>
        <p:nvCxnSpPr>
          <p:cNvPr id="18" name="Google Shape;18;p32"/>
          <p:cNvCxnSpPr/>
          <p:nvPr/>
        </p:nvCxnSpPr>
        <p:spPr>
          <a:xfrm>
            <a:off x="0" y="6858000"/>
            <a:ext cx="12192000" cy="0"/>
          </a:xfrm>
          <a:prstGeom prst="straightConnector1">
            <a:avLst/>
          </a:prstGeom>
          <a:noFill/>
          <a:ln w="38100" cap="flat" cmpd="sng">
            <a:solidFill>
              <a:schemeClr val="accent3"/>
            </a:solidFill>
            <a:prstDash val="solid"/>
            <a:miter lim="800000"/>
            <a:headEnd type="none" w="sm" len="sm"/>
            <a:tailEnd type="none" w="sm" len="sm"/>
          </a:ln>
        </p:spPr>
      </p:cxnSp>
      <p:sp>
        <p:nvSpPr>
          <p:cNvPr id="19" name="Google Shape;19;p32"/>
          <p:cNvSpPr/>
          <p:nvPr/>
        </p:nvSpPr>
        <p:spPr>
          <a:xfrm>
            <a:off x="11203328" y="6514752"/>
            <a:ext cx="468077" cy="223138"/>
          </a:xfrm>
          <a:prstGeom prst="rect">
            <a:avLst/>
          </a:prstGeom>
          <a:noFill/>
          <a:ln>
            <a:noFill/>
          </a:ln>
        </p:spPr>
        <p:txBody>
          <a:bodyPr spcFirstLastPara="1" wrap="square" lIns="47625" tIns="19050" rIns="47625" bIns="19050" anchor="t" anchorCtr="0">
            <a:spAutoFit/>
          </a:bodyPr>
          <a:lstStyle/>
          <a:p>
            <a:pPr marL="0" marR="0" lvl="0" indent="0" algn="l" rtl="0">
              <a:lnSpc>
                <a:spcPct val="100000"/>
              </a:lnSpc>
              <a:spcBef>
                <a:spcPts val="0"/>
              </a:spcBef>
              <a:spcAft>
                <a:spcPts val="0"/>
              </a:spcAft>
              <a:buClr>
                <a:schemeClr val="dk1"/>
              </a:buClr>
              <a:buSzPts val="1200"/>
              <a:buFont typeface="Gill Sans"/>
              <a:buNone/>
            </a:pPr>
            <a:r>
              <a:rPr lang="en-US" sz="1200" b="0" i="0" u="none" strike="noStrike" cap="none">
                <a:solidFill>
                  <a:schemeClr val="dk1"/>
                </a:solidFill>
                <a:latin typeface="Gill Sans"/>
                <a:ea typeface="Gill Sans"/>
                <a:cs typeface="Gill Sans"/>
                <a:sym typeface="Gill Sans"/>
              </a:rPr>
              <a:t>- </a:t>
            </a:r>
            <a:fld id="{00000000-1234-1234-1234-123412341234}" type="slidenum">
              <a:rPr lang="en-US" sz="1200" b="0" i="0" u="none" strike="noStrike" cap="none">
                <a:solidFill>
                  <a:schemeClr val="dk1"/>
                </a:solidFill>
                <a:latin typeface="Gill Sans"/>
                <a:ea typeface="Gill Sans"/>
                <a:cs typeface="Gill Sans"/>
                <a:sym typeface="Gill Sans"/>
              </a:rPr>
              <a:t>‹#›</a:t>
            </a:fld>
            <a:r>
              <a:rPr lang="en-US" sz="12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mpty background">
  <p:cSld name="empty background">
    <p:bg>
      <p:bgPr>
        <a:solidFill>
          <a:srgbClr val="FFFFFF"/>
        </a:solidFill>
        <a:effectLst/>
      </p:bgPr>
    </p:bg>
    <p:spTree>
      <p:nvGrpSpPr>
        <p:cNvPr id="1" name="Shape 66"/>
        <p:cNvGrpSpPr/>
        <p:nvPr/>
      </p:nvGrpSpPr>
      <p:grpSpPr>
        <a:xfrm>
          <a:off x="0" y="0"/>
          <a:ext cx="0" cy="0"/>
          <a:chOff x="0" y="0"/>
          <a:chExt cx="0" cy="0"/>
        </a:xfrm>
      </p:grpSpPr>
      <p:sp>
        <p:nvSpPr>
          <p:cNvPr id="67" name="Google Shape;67;p53"/>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ight text w/ 4 photos">
  <p:cSld name="right text w/ 4 photos">
    <p:bg>
      <p:bgPr>
        <a:solidFill>
          <a:srgbClr val="FFFFFF"/>
        </a:solidFill>
        <a:effectLst/>
      </p:bgPr>
    </p:bg>
    <p:spTree>
      <p:nvGrpSpPr>
        <p:cNvPr id="1" name="Shape 68"/>
        <p:cNvGrpSpPr/>
        <p:nvPr/>
      </p:nvGrpSpPr>
      <p:grpSpPr>
        <a:xfrm>
          <a:off x="0" y="0"/>
          <a:ext cx="0" cy="0"/>
          <a:chOff x="0" y="0"/>
          <a:chExt cx="0" cy="0"/>
        </a:xfrm>
      </p:grpSpPr>
      <p:sp>
        <p:nvSpPr>
          <p:cNvPr id="69" name="Google Shape;69;p54"/>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4"/>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4"/>
          <p:cNvSpPr txBox="1"/>
          <p:nvPr/>
        </p:nvSpPr>
        <p:spPr>
          <a:xfrm>
            <a:off x="-990600" y="1718733"/>
            <a:ext cx="92396" cy="369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72" name="Google Shape;72;p54"/>
          <p:cNvSpPr>
            <a:spLocks noGrp="1"/>
          </p:cNvSpPr>
          <p:nvPr>
            <p:ph type="pic" idx="2"/>
          </p:nvPr>
        </p:nvSpPr>
        <p:spPr>
          <a:xfrm>
            <a:off x="942994" y="1552615"/>
            <a:ext cx="3335279" cy="2224128"/>
          </a:xfrm>
          <a:prstGeom prst="rect">
            <a:avLst/>
          </a:prstGeom>
          <a:noFill/>
          <a:ln>
            <a:noFill/>
          </a:ln>
        </p:spPr>
      </p:sp>
      <p:sp>
        <p:nvSpPr>
          <p:cNvPr id="73" name="Google Shape;73;p54"/>
          <p:cNvSpPr>
            <a:spLocks noGrp="1"/>
          </p:cNvSpPr>
          <p:nvPr>
            <p:ph type="pic" idx="3"/>
          </p:nvPr>
        </p:nvSpPr>
        <p:spPr>
          <a:xfrm>
            <a:off x="4429272" y="1757600"/>
            <a:ext cx="2251169" cy="1493600"/>
          </a:xfrm>
          <a:prstGeom prst="rect">
            <a:avLst/>
          </a:prstGeom>
          <a:noFill/>
          <a:ln>
            <a:noFill/>
          </a:ln>
        </p:spPr>
      </p:sp>
      <p:sp>
        <p:nvSpPr>
          <p:cNvPr id="74" name="Google Shape;74;p54"/>
          <p:cNvSpPr>
            <a:spLocks noGrp="1"/>
          </p:cNvSpPr>
          <p:nvPr>
            <p:ph type="pic" idx="4"/>
          </p:nvPr>
        </p:nvSpPr>
        <p:spPr>
          <a:xfrm>
            <a:off x="580032" y="3932118"/>
            <a:ext cx="3698241" cy="1467050"/>
          </a:xfrm>
          <a:prstGeom prst="rect">
            <a:avLst/>
          </a:prstGeom>
          <a:noFill/>
          <a:ln>
            <a:noFill/>
          </a:ln>
        </p:spPr>
      </p:sp>
      <p:sp>
        <p:nvSpPr>
          <p:cNvPr id="75" name="Google Shape;75;p54"/>
          <p:cNvSpPr>
            <a:spLocks noGrp="1"/>
          </p:cNvSpPr>
          <p:nvPr>
            <p:ph type="pic" idx="5"/>
          </p:nvPr>
        </p:nvSpPr>
        <p:spPr>
          <a:xfrm>
            <a:off x="4429271" y="3413483"/>
            <a:ext cx="2615865" cy="1733505"/>
          </a:xfrm>
          <a:prstGeom prst="rect">
            <a:avLst/>
          </a:prstGeom>
          <a:noFill/>
          <a:ln>
            <a:noFill/>
          </a:ln>
        </p:spPr>
      </p:sp>
      <p:pic>
        <p:nvPicPr>
          <p:cNvPr id="76" name="Google Shape;76;p54" descr="pasted-image.pdf"/>
          <p:cNvPicPr preferRelativeResize="0"/>
          <p:nvPr/>
        </p:nvPicPr>
        <p:blipFill rotWithShape="1">
          <a:blip r:embed="rId2">
            <a:alphaModFix/>
          </a:blip>
          <a:srcRect/>
          <a:stretch/>
        </p:blipFill>
        <p:spPr>
          <a:xfrm>
            <a:off x="711181" y="1320800"/>
            <a:ext cx="231813" cy="231814"/>
          </a:xfrm>
          <a:prstGeom prst="rect">
            <a:avLst/>
          </a:prstGeom>
          <a:noFill/>
          <a:ln>
            <a:noFill/>
          </a:ln>
        </p:spPr>
      </p:pic>
      <p:pic>
        <p:nvPicPr>
          <p:cNvPr id="77" name="Google Shape;77;p54" descr="pasted-image.pdf"/>
          <p:cNvPicPr preferRelativeResize="0"/>
          <p:nvPr/>
        </p:nvPicPr>
        <p:blipFill rotWithShape="1">
          <a:blip r:embed="rId2">
            <a:alphaModFix/>
          </a:blip>
          <a:srcRect/>
          <a:stretch/>
        </p:blipFill>
        <p:spPr>
          <a:xfrm rot="10800000">
            <a:off x="7045138" y="5146988"/>
            <a:ext cx="225682" cy="22568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ight text w/ 4 photos alt footer">
  <p:cSld name="right text w/ 4 photos alt footer">
    <p:bg>
      <p:bgPr>
        <a:solidFill>
          <a:srgbClr val="FFFFFF"/>
        </a:solidFill>
        <a:effectLst/>
      </p:bgPr>
    </p:bg>
    <p:spTree>
      <p:nvGrpSpPr>
        <p:cNvPr id="1" name="Shape 78"/>
        <p:cNvGrpSpPr/>
        <p:nvPr/>
      </p:nvGrpSpPr>
      <p:grpSpPr>
        <a:xfrm>
          <a:off x="0" y="0"/>
          <a:ext cx="0" cy="0"/>
          <a:chOff x="0" y="0"/>
          <a:chExt cx="0" cy="0"/>
        </a:xfrm>
      </p:grpSpPr>
      <p:sp>
        <p:nvSpPr>
          <p:cNvPr id="79" name="Google Shape;79;p55"/>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55"/>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55"/>
          <p:cNvSpPr txBox="1"/>
          <p:nvPr/>
        </p:nvSpPr>
        <p:spPr>
          <a:xfrm>
            <a:off x="-990600" y="1718733"/>
            <a:ext cx="92396" cy="369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
        <p:nvSpPr>
          <p:cNvPr id="82" name="Google Shape;82;p55"/>
          <p:cNvSpPr>
            <a:spLocks noGrp="1"/>
          </p:cNvSpPr>
          <p:nvPr>
            <p:ph type="pic" idx="2"/>
          </p:nvPr>
        </p:nvSpPr>
        <p:spPr>
          <a:xfrm>
            <a:off x="942994" y="1552615"/>
            <a:ext cx="3335279" cy="2224128"/>
          </a:xfrm>
          <a:prstGeom prst="rect">
            <a:avLst/>
          </a:prstGeom>
          <a:noFill/>
          <a:ln>
            <a:noFill/>
          </a:ln>
        </p:spPr>
      </p:sp>
      <p:sp>
        <p:nvSpPr>
          <p:cNvPr id="83" name="Google Shape;83;p55"/>
          <p:cNvSpPr>
            <a:spLocks noGrp="1"/>
          </p:cNvSpPr>
          <p:nvPr>
            <p:ph type="pic" idx="3"/>
          </p:nvPr>
        </p:nvSpPr>
        <p:spPr>
          <a:xfrm>
            <a:off x="4429272" y="1757600"/>
            <a:ext cx="2251169" cy="1493600"/>
          </a:xfrm>
          <a:prstGeom prst="rect">
            <a:avLst/>
          </a:prstGeom>
          <a:noFill/>
          <a:ln>
            <a:noFill/>
          </a:ln>
        </p:spPr>
      </p:sp>
      <p:sp>
        <p:nvSpPr>
          <p:cNvPr id="84" name="Google Shape;84;p55"/>
          <p:cNvSpPr>
            <a:spLocks noGrp="1"/>
          </p:cNvSpPr>
          <p:nvPr>
            <p:ph type="pic" idx="4"/>
          </p:nvPr>
        </p:nvSpPr>
        <p:spPr>
          <a:xfrm>
            <a:off x="580032" y="3932118"/>
            <a:ext cx="3698241" cy="1467050"/>
          </a:xfrm>
          <a:prstGeom prst="rect">
            <a:avLst/>
          </a:prstGeom>
          <a:noFill/>
          <a:ln>
            <a:noFill/>
          </a:ln>
        </p:spPr>
      </p:sp>
      <p:sp>
        <p:nvSpPr>
          <p:cNvPr id="85" name="Google Shape;85;p55"/>
          <p:cNvSpPr>
            <a:spLocks noGrp="1"/>
          </p:cNvSpPr>
          <p:nvPr>
            <p:ph type="pic" idx="5"/>
          </p:nvPr>
        </p:nvSpPr>
        <p:spPr>
          <a:xfrm>
            <a:off x="4429271" y="3413483"/>
            <a:ext cx="2615865" cy="1733505"/>
          </a:xfrm>
          <a:prstGeom prst="rect">
            <a:avLst/>
          </a:prstGeom>
          <a:noFill/>
          <a:ln>
            <a:noFill/>
          </a:ln>
        </p:spPr>
      </p:sp>
      <p:pic>
        <p:nvPicPr>
          <p:cNvPr id="86" name="Google Shape;86;p55" descr="pasted-image.pdf"/>
          <p:cNvPicPr preferRelativeResize="0"/>
          <p:nvPr/>
        </p:nvPicPr>
        <p:blipFill rotWithShape="1">
          <a:blip r:embed="rId2">
            <a:alphaModFix/>
          </a:blip>
          <a:srcRect/>
          <a:stretch/>
        </p:blipFill>
        <p:spPr>
          <a:xfrm>
            <a:off x="711181" y="1320800"/>
            <a:ext cx="231813" cy="231814"/>
          </a:xfrm>
          <a:prstGeom prst="rect">
            <a:avLst/>
          </a:prstGeom>
          <a:noFill/>
          <a:ln>
            <a:noFill/>
          </a:ln>
        </p:spPr>
      </p:pic>
      <p:pic>
        <p:nvPicPr>
          <p:cNvPr id="87" name="Google Shape;87;p55" descr="pasted-image.pdf"/>
          <p:cNvPicPr preferRelativeResize="0"/>
          <p:nvPr/>
        </p:nvPicPr>
        <p:blipFill rotWithShape="1">
          <a:blip r:embed="rId2">
            <a:alphaModFix/>
          </a:blip>
          <a:srcRect/>
          <a:stretch/>
        </p:blipFill>
        <p:spPr>
          <a:xfrm rot="10800000">
            <a:off x="7045138" y="5146988"/>
            <a:ext cx="225682" cy="225681"/>
          </a:xfrm>
          <a:prstGeom prst="rect">
            <a:avLst/>
          </a:prstGeom>
          <a:noFill/>
          <a:ln>
            <a:noFill/>
          </a:ln>
        </p:spPr>
      </p:pic>
      <p:cxnSp>
        <p:nvCxnSpPr>
          <p:cNvPr id="88" name="Google Shape;88;p55"/>
          <p:cNvCxnSpPr/>
          <p:nvPr/>
        </p:nvCxnSpPr>
        <p:spPr>
          <a:xfrm>
            <a:off x="2738906" y="454676"/>
            <a:ext cx="11989848" cy="1"/>
          </a:xfrm>
          <a:prstGeom prst="straightConnector1">
            <a:avLst/>
          </a:prstGeom>
          <a:noFill/>
          <a:ln w="9525" cap="flat" cmpd="sng">
            <a:solidFill>
              <a:schemeClr val="lt2"/>
            </a:solidFill>
            <a:prstDash val="dash"/>
            <a:miter lim="8000"/>
            <a:headEnd type="none" w="sm" len="sm"/>
            <a:tailEnd type="none" w="sm" len="sm"/>
          </a:ln>
        </p:spPr>
      </p:cxnSp>
      <p:pic>
        <p:nvPicPr>
          <p:cNvPr id="89" name="Google Shape;89;p55" descr="VT-grid-02.png"/>
          <p:cNvPicPr preferRelativeResize="0"/>
          <p:nvPr/>
        </p:nvPicPr>
        <p:blipFill rotWithShape="1">
          <a:blip r:embed="rId3">
            <a:alphaModFix/>
          </a:blip>
          <a:srcRect/>
          <a:stretch/>
        </p:blipFill>
        <p:spPr>
          <a:xfrm>
            <a:off x="4278273" y="6174021"/>
            <a:ext cx="10600807" cy="68580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ight side text + 1 picture">
  <p:cSld name="right side text + 1 picture">
    <p:bg>
      <p:bgPr>
        <a:solidFill>
          <a:srgbClr val="FFFFFF"/>
        </a:solidFill>
        <a:effectLst/>
      </p:bgPr>
    </p:bg>
    <p:spTree>
      <p:nvGrpSpPr>
        <p:cNvPr id="1" name="Shape 90"/>
        <p:cNvGrpSpPr/>
        <p:nvPr/>
      </p:nvGrpSpPr>
      <p:grpSpPr>
        <a:xfrm>
          <a:off x="0" y="0"/>
          <a:ext cx="0" cy="0"/>
          <a:chOff x="0" y="0"/>
          <a:chExt cx="0" cy="0"/>
        </a:xfrm>
      </p:grpSpPr>
      <p:sp>
        <p:nvSpPr>
          <p:cNvPr id="91" name="Google Shape;91;p56"/>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6"/>
          <p:cNvSpPr>
            <a:spLocks noGrp="1"/>
          </p:cNvSpPr>
          <p:nvPr>
            <p:ph type="pic" idx="2"/>
          </p:nvPr>
        </p:nvSpPr>
        <p:spPr>
          <a:xfrm>
            <a:off x="951627" y="1373266"/>
            <a:ext cx="5886052" cy="3930253"/>
          </a:xfrm>
          <a:prstGeom prst="rect">
            <a:avLst/>
          </a:prstGeom>
          <a:noFill/>
          <a:ln>
            <a:noFill/>
          </a:ln>
        </p:spPr>
      </p:sp>
      <p:pic>
        <p:nvPicPr>
          <p:cNvPr id="93" name="Google Shape;93;p56" descr="pasted-image.pdf"/>
          <p:cNvPicPr preferRelativeResize="0"/>
          <p:nvPr/>
        </p:nvPicPr>
        <p:blipFill rotWithShape="1">
          <a:blip r:embed="rId2">
            <a:alphaModFix/>
          </a:blip>
          <a:srcRect/>
          <a:stretch/>
        </p:blipFill>
        <p:spPr>
          <a:xfrm>
            <a:off x="703580" y="1125219"/>
            <a:ext cx="248047" cy="248048"/>
          </a:xfrm>
          <a:prstGeom prst="rect">
            <a:avLst/>
          </a:prstGeom>
          <a:noFill/>
          <a:ln>
            <a:noFill/>
          </a:ln>
        </p:spPr>
      </p:pic>
      <p:pic>
        <p:nvPicPr>
          <p:cNvPr id="94" name="Google Shape;94;p56" descr="pasted-image.pdf"/>
          <p:cNvPicPr preferRelativeResize="0"/>
          <p:nvPr/>
        </p:nvPicPr>
        <p:blipFill rotWithShape="1">
          <a:blip r:embed="rId2">
            <a:alphaModFix/>
          </a:blip>
          <a:srcRect/>
          <a:stretch/>
        </p:blipFill>
        <p:spPr>
          <a:xfrm rot="10800000">
            <a:off x="6837680" y="5303520"/>
            <a:ext cx="248048" cy="2480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ight side text + 1 picture alt footer">
  <p:cSld name="1_right side text + 1 picture alt footer">
    <p:bg>
      <p:bgPr>
        <a:solidFill>
          <a:srgbClr val="FFFFFF"/>
        </a:solidFill>
        <a:effectLst/>
      </p:bgPr>
    </p:bg>
    <p:spTree>
      <p:nvGrpSpPr>
        <p:cNvPr id="1" name="Shape 95"/>
        <p:cNvGrpSpPr/>
        <p:nvPr/>
      </p:nvGrpSpPr>
      <p:grpSpPr>
        <a:xfrm>
          <a:off x="0" y="0"/>
          <a:ext cx="0" cy="0"/>
          <a:chOff x="0" y="0"/>
          <a:chExt cx="0" cy="0"/>
        </a:xfrm>
      </p:grpSpPr>
      <p:sp>
        <p:nvSpPr>
          <p:cNvPr id="96" name="Google Shape;96;p57"/>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7"/>
          <p:cNvSpPr>
            <a:spLocks noGrp="1"/>
          </p:cNvSpPr>
          <p:nvPr>
            <p:ph type="pic" idx="2"/>
          </p:nvPr>
        </p:nvSpPr>
        <p:spPr>
          <a:xfrm>
            <a:off x="951627" y="1373266"/>
            <a:ext cx="5886052" cy="3930253"/>
          </a:xfrm>
          <a:prstGeom prst="rect">
            <a:avLst/>
          </a:prstGeom>
          <a:noFill/>
          <a:ln>
            <a:noFill/>
          </a:ln>
        </p:spPr>
      </p:sp>
      <p:pic>
        <p:nvPicPr>
          <p:cNvPr id="98" name="Google Shape;98;p57" descr="pasted-image.pdf"/>
          <p:cNvPicPr preferRelativeResize="0"/>
          <p:nvPr/>
        </p:nvPicPr>
        <p:blipFill rotWithShape="1">
          <a:blip r:embed="rId2">
            <a:alphaModFix/>
          </a:blip>
          <a:srcRect/>
          <a:stretch/>
        </p:blipFill>
        <p:spPr>
          <a:xfrm>
            <a:off x="703580" y="1125219"/>
            <a:ext cx="248047" cy="248048"/>
          </a:xfrm>
          <a:prstGeom prst="rect">
            <a:avLst/>
          </a:prstGeom>
          <a:noFill/>
          <a:ln>
            <a:noFill/>
          </a:ln>
        </p:spPr>
      </p:pic>
      <p:pic>
        <p:nvPicPr>
          <p:cNvPr id="99" name="Google Shape;99;p57" descr="pasted-image.pdf"/>
          <p:cNvPicPr preferRelativeResize="0"/>
          <p:nvPr/>
        </p:nvPicPr>
        <p:blipFill rotWithShape="1">
          <a:blip r:embed="rId2">
            <a:alphaModFix/>
          </a:blip>
          <a:srcRect/>
          <a:stretch/>
        </p:blipFill>
        <p:spPr>
          <a:xfrm rot="10800000">
            <a:off x="6837680" y="5303520"/>
            <a:ext cx="248048" cy="248047"/>
          </a:xfrm>
          <a:prstGeom prst="rect">
            <a:avLst/>
          </a:prstGeom>
          <a:noFill/>
          <a:ln>
            <a:noFill/>
          </a:ln>
        </p:spPr>
      </p:pic>
      <p:pic>
        <p:nvPicPr>
          <p:cNvPr id="100" name="Google Shape;100;p57" descr="VT-grid-02.png"/>
          <p:cNvPicPr preferRelativeResize="0"/>
          <p:nvPr/>
        </p:nvPicPr>
        <p:blipFill rotWithShape="1">
          <a:blip r:embed="rId3">
            <a:alphaModFix/>
          </a:blip>
          <a:srcRect/>
          <a:stretch/>
        </p:blipFill>
        <p:spPr>
          <a:xfrm>
            <a:off x="4278273" y="6174021"/>
            <a:ext cx="10600807" cy="6858001"/>
          </a:xfrm>
          <a:prstGeom prst="rect">
            <a:avLst/>
          </a:prstGeom>
          <a:noFill/>
          <a:ln>
            <a:noFill/>
          </a:ln>
        </p:spPr>
      </p:pic>
      <p:cxnSp>
        <p:nvCxnSpPr>
          <p:cNvPr id="101" name="Google Shape;101;p57"/>
          <p:cNvCxnSpPr/>
          <p:nvPr/>
        </p:nvCxnSpPr>
        <p:spPr>
          <a:xfrm>
            <a:off x="2738906" y="454676"/>
            <a:ext cx="11989848" cy="1"/>
          </a:xfrm>
          <a:prstGeom prst="straightConnector1">
            <a:avLst/>
          </a:prstGeom>
          <a:noFill/>
          <a:ln w="9525" cap="flat" cmpd="sng">
            <a:solidFill>
              <a:schemeClr val="lt2"/>
            </a:solidFill>
            <a:prstDash val="dash"/>
            <a:miter lim="8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picture">
  <p:cSld name="big picture">
    <p:bg>
      <p:bgPr>
        <a:solidFill>
          <a:srgbClr val="FFFFFF"/>
        </a:solidFill>
        <a:effectLst/>
      </p:bgPr>
    </p:bg>
    <p:spTree>
      <p:nvGrpSpPr>
        <p:cNvPr id="1" name="Shape 102"/>
        <p:cNvGrpSpPr/>
        <p:nvPr/>
      </p:nvGrpSpPr>
      <p:grpSpPr>
        <a:xfrm>
          <a:off x="0" y="0"/>
          <a:ext cx="0" cy="0"/>
          <a:chOff x="0" y="0"/>
          <a:chExt cx="0" cy="0"/>
        </a:xfrm>
      </p:grpSpPr>
      <p:sp>
        <p:nvSpPr>
          <p:cNvPr id="103" name="Google Shape;103;p58"/>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8"/>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8"/>
          <p:cNvSpPr txBox="1"/>
          <p:nvPr/>
        </p:nvSpPr>
        <p:spPr>
          <a:xfrm>
            <a:off x="-990600" y="1718733"/>
            <a:ext cx="92396" cy="369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pic>
        <p:nvPicPr>
          <p:cNvPr id="106" name="Google Shape;106;p58" descr="pasted-image.pdf"/>
          <p:cNvPicPr preferRelativeResize="0"/>
          <p:nvPr/>
        </p:nvPicPr>
        <p:blipFill rotWithShape="1">
          <a:blip r:embed="rId2">
            <a:alphaModFix/>
          </a:blip>
          <a:srcRect/>
          <a:stretch/>
        </p:blipFill>
        <p:spPr>
          <a:xfrm>
            <a:off x="457200" y="457200"/>
            <a:ext cx="231813" cy="231814"/>
          </a:xfrm>
          <a:prstGeom prst="rect">
            <a:avLst/>
          </a:prstGeom>
          <a:noFill/>
          <a:ln>
            <a:noFill/>
          </a:ln>
        </p:spPr>
      </p:pic>
      <p:pic>
        <p:nvPicPr>
          <p:cNvPr id="107" name="Google Shape;107;p58" descr="pasted-image.pdf"/>
          <p:cNvPicPr preferRelativeResize="0"/>
          <p:nvPr/>
        </p:nvPicPr>
        <p:blipFill rotWithShape="1">
          <a:blip r:embed="rId2">
            <a:alphaModFix/>
          </a:blip>
          <a:srcRect/>
          <a:stretch/>
        </p:blipFill>
        <p:spPr>
          <a:xfrm rot="10800000">
            <a:off x="11524725" y="6175119"/>
            <a:ext cx="225682" cy="225681"/>
          </a:xfrm>
          <a:prstGeom prst="rect">
            <a:avLst/>
          </a:prstGeom>
          <a:noFill/>
          <a:ln>
            <a:noFill/>
          </a:ln>
        </p:spPr>
      </p:pic>
      <p:sp>
        <p:nvSpPr>
          <p:cNvPr id="108" name="Google Shape;108;p58"/>
          <p:cNvSpPr>
            <a:spLocks noGrp="1"/>
          </p:cNvSpPr>
          <p:nvPr>
            <p:ph type="pic" idx="2"/>
          </p:nvPr>
        </p:nvSpPr>
        <p:spPr>
          <a:xfrm>
            <a:off x="689013" y="689014"/>
            <a:ext cx="10835712" cy="5486105"/>
          </a:xfrm>
          <a:prstGeom prst="rect">
            <a:avLst/>
          </a:prstGeom>
          <a:noFill/>
          <a:ln>
            <a:noFill/>
          </a:ln>
        </p:spPr>
      </p:sp>
      <p:cxnSp>
        <p:nvCxnSpPr>
          <p:cNvPr id="109" name="Google Shape;109;p58"/>
          <p:cNvCxnSpPr/>
          <p:nvPr/>
        </p:nvCxnSpPr>
        <p:spPr>
          <a:xfrm>
            <a:off x="2738906" y="454676"/>
            <a:ext cx="11989848" cy="1"/>
          </a:xfrm>
          <a:prstGeom prst="straightConnector1">
            <a:avLst/>
          </a:prstGeom>
          <a:noFill/>
          <a:ln w="9525" cap="flat" cmpd="sng">
            <a:solidFill>
              <a:schemeClr val="lt2"/>
            </a:solidFill>
            <a:prstDash val="dash"/>
            <a:miter lim="8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collage">
  <p:cSld name="picture collage">
    <p:bg>
      <p:bgPr>
        <a:solidFill>
          <a:srgbClr val="FFFFFF"/>
        </a:solidFill>
        <a:effectLst/>
      </p:bgPr>
    </p:bg>
    <p:spTree>
      <p:nvGrpSpPr>
        <p:cNvPr id="1" name="Shape 110"/>
        <p:cNvGrpSpPr/>
        <p:nvPr/>
      </p:nvGrpSpPr>
      <p:grpSpPr>
        <a:xfrm>
          <a:off x="0" y="0"/>
          <a:ext cx="0" cy="0"/>
          <a:chOff x="0" y="0"/>
          <a:chExt cx="0" cy="0"/>
        </a:xfrm>
      </p:grpSpPr>
      <p:sp>
        <p:nvSpPr>
          <p:cNvPr id="111" name="Google Shape;111;p59"/>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9"/>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9"/>
          <p:cNvSpPr txBox="1"/>
          <p:nvPr/>
        </p:nvSpPr>
        <p:spPr>
          <a:xfrm>
            <a:off x="-990600" y="1718733"/>
            <a:ext cx="92396" cy="369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pic>
        <p:nvPicPr>
          <p:cNvPr id="114" name="Google Shape;114;p59" descr="pasted-image.pdf"/>
          <p:cNvPicPr preferRelativeResize="0"/>
          <p:nvPr/>
        </p:nvPicPr>
        <p:blipFill rotWithShape="1">
          <a:blip r:embed="rId2">
            <a:alphaModFix/>
          </a:blip>
          <a:srcRect/>
          <a:stretch/>
        </p:blipFill>
        <p:spPr>
          <a:xfrm>
            <a:off x="457200" y="457200"/>
            <a:ext cx="231813" cy="231814"/>
          </a:xfrm>
          <a:prstGeom prst="rect">
            <a:avLst/>
          </a:prstGeom>
          <a:noFill/>
          <a:ln>
            <a:noFill/>
          </a:ln>
        </p:spPr>
      </p:pic>
      <p:pic>
        <p:nvPicPr>
          <p:cNvPr id="115" name="Google Shape;115;p59" descr="pasted-image.pdf"/>
          <p:cNvPicPr preferRelativeResize="0"/>
          <p:nvPr/>
        </p:nvPicPr>
        <p:blipFill rotWithShape="1">
          <a:blip r:embed="rId2">
            <a:alphaModFix/>
          </a:blip>
          <a:srcRect/>
          <a:stretch/>
        </p:blipFill>
        <p:spPr>
          <a:xfrm rot="10800000">
            <a:off x="11524725" y="6175119"/>
            <a:ext cx="225682" cy="225681"/>
          </a:xfrm>
          <a:prstGeom prst="rect">
            <a:avLst/>
          </a:prstGeom>
          <a:noFill/>
          <a:ln>
            <a:noFill/>
          </a:ln>
        </p:spPr>
      </p:pic>
      <p:sp>
        <p:nvSpPr>
          <p:cNvPr id="116" name="Google Shape;116;p59"/>
          <p:cNvSpPr>
            <a:spLocks noGrp="1"/>
          </p:cNvSpPr>
          <p:nvPr>
            <p:ph type="pic" idx="2"/>
          </p:nvPr>
        </p:nvSpPr>
        <p:spPr>
          <a:xfrm>
            <a:off x="689013" y="689014"/>
            <a:ext cx="3224081" cy="5486105"/>
          </a:xfrm>
          <a:prstGeom prst="rect">
            <a:avLst/>
          </a:prstGeom>
          <a:noFill/>
          <a:ln>
            <a:noFill/>
          </a:ln>
        </p:spPr>
      </p:sp>
      <p:cxnSp>
        <p:nvCxnSpPr>
          <p:cNvPr id="117" name="Google Shape;117;p59"/>
          <p:cNvCxnSpPr/>
          <p:nvPr/>
        </p:nvCxnSpPr>
        <p:spPr>
          <a:xfrm>
            <a:off x="2738906" y="454676"/>
            <a:ext cx="11989848" cy="1"/>
          </a:xfrm>
          <a:prstGeom prst="straightConnector1">
            <a:avLst/>
          </a:prstGeom>
          <a:noFill/>
          <a:ln w="9525" cap="flat" cmpd="sng">
            <a:solidFill>
              <a:schemeClr val="lt2"/>
            </a:solidFill>
            <a:prstDash val="dash"/>
            <a:miter lim="8000"/>
            <a:headEnd type="none" w="sm" len="sm"/>
            <a:tailEnd type="none" w="sm" len="sm"/>
          </a:ln>
        </p:spPr>
      </p:cxnSp>
      <p:sp>
        <p:nvSpPr>
          <p:cNvPr id="118" name="Google Shape;118;p59"/>
          <p:cNvSpPr>
            <a:spLocks noGrp="1"/>
          </p:cNvSpPr>
          <p:nvPr>
            <p:ph type="pic" idx="3"/>
          </p:nvPr>
        </p:nvSpPr>
        <p:spPr>
          <a:xfrm>
            <a:off x="8300644" y="2816614"/>
            <a:ext cx="3224081" cy="3355438"/>
          </a:xfrm>
          <a:prstGeom prst="rect">
            <a:avLst/>
          </a:prstGeom>
          <a:noFill/>
          <a:ln>
            <a:noFill/>
          </a:ln>
        </p:spPr>
      </p:sp>
      <p:sp>
        <p:nvSpPr>
          <p:cNvPr id="119" name="Google Shape;119;p59"/>
          <p:cNvSpPr>
            <a:spLocks noGrp="1"/>
          </p:cNvSpPr>
          <p:nvPr>
            <p:ph type="pic" idx="4"/>
          </p:nvPr>
        </p:nvSpPr>
        <p:spPr>
          <a:xfrm>
            <a:off x="8300643" y="689456"/>
            <a:ext cx="3224081" cy="1892379"/>
          </a:xfrm>
          <a:prstGeom prst="rect">
            <a:avLst/>
          </a:prstGeom>
          <a:noFill/>
          <a:ln>
            <a:noFill/>
          </a:ln>
        </p:spPr>
      </p:sp>
      <p:sp>
        <p:nvSpPr>
          <p:cNvPr id="120" name="Google Shape;120;p59"/>
          <p:cNvSpPr>
            <a:spLocks noGrp="1"/>
          </p:cNvSpPr>
          <p:nvPr>
            <p:ph type="pic" idx="5"/>
          </p:nvPr>
        </p:nvSpPr>
        <p:spPr>
          <a:xfrm>
            <a:off x="4144907" y="692670"/>
            <a:ext cx="3923328" cy="3341448"/>
          </a:xfrm>
          <a:prstGeom prst="rect">
            <a:avLst/>
          </a:prstGeom>
          <a:noFill/>
          <a:ln>
            <a:noFill/>
          </a:ln>
        </p:spPr>
      </p:sp>
      <p:sp>
        <p:nvSpPr>
          <p:cNvPr id="121" name="Google Shape;121;p59"/>
          <p:cNvSpPr>
            <a:spLocks noGrp="1"/>
          </p:cNvSpPr>
          <p:nvPr>
            <p:ph type="pic" idx="6"/>
          </p:nvPr>
        </p:nvSpPr>
        <p:spPr>
          <a:xfrm>
            <a:off x="4144907" y="4321846"/>
            <a:ext cx="3923328" cy="185020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item circle pictures">
  <p:cSld name="three item circle pictures">
    <p:bg>
      <p:bgPr>
        <a:solidFill>
          <a:srgbClr val="FFFFFF"/>
        </a:solidFill>
        <a:effectLst/>
      </p:bgPr>
    </p:bg>
    <p:spTree>
      <p:nvGrpSpPr>
        <p:cNvPr id="1" name="Shape 122"/>
        <p:cNvGrpSpPr/>
        <p:nvPr/>
      </p:nvGrpSpPr>
      <p:grpSpPr>
        <a:xfrm>
          <a:off x="0" y="0"/>
          <a:ext cx="0" cy="0"/>
          <a:chOff x="0" y="0"/>
          <a:chExt cx="0" cy="0"/>
        </a:xfrm>
      </p:grpSpPr>
      <p:sp>
        <p:nvSpPr>
          <p:cNvPr id="123" name="Google Shape;123;p60"/>
          <p:cNvSpPr/>
          <p:nvPr/>
        </p:nvSpPr>
        <p:spPr>
          <a:xfrm>
            <a:off x="708968" y="824985"/>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4" name="Google Shape;124;p60"/>
          <p:cNvCxnSpPr/>
          <p:nvPr/>
        </p:nvCxnSpPr>
        <p:spPr>
          <a:xfrm>
            <a:off x="2999630" y="2757878"/>
            <a:ext cx="1426009" cy="1002792"/>
          </a:xfrm>
          <a:prstGeom prst="straightConnector1">
            <a:avLst/>
          </a:prstGeom>
          <a:noFill/>
          <a:ln w="9525" cap="flat" cmpd="sng">
            <a:solidFill>
              <a:schemeClr val="accent2"/>
            </a:solidFill>
            <a:prstDash val="dash"/>
            <a:round/>
            <a:headEnd type="none" w="sm" len="sm"/>
            <a:tailEnd type="none" w="sm" len="sm"/>
          </a:ln>
        </p:spPr>
      </p:cxnSp>
      <p:sp>
        <p:nvSpPr>
          <p:cNvPr id="125" name="Google Shape;125;p60"/>
          <p:cNvSpPr/>
          <p:nvPr/>
        </p:nvSpPr>
        <p:spPr>
          <a:xfrm>
            <a:off x="4290368" y="3043787"/>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6" name="Google Shape;126;p60"/>
          <p:cNvCxnSpPr/>
          <p:nvPr/>
        </p:nvCxnSpPr>
        <p:spPr>
          <a:xfrm rot="10800000" flipH="1">
            <a:off x="6678079" y="3166654"/>
            <a:ext cx="1707422" cy="604521"/>
          </a:xfrm>
          <a:prstGeom prst="straightConnector1">
            <a:avLst/>
          </a:prstGeom>
          <a:noFill/>
          <a:ln w="9525" cap="flat" cmpd="sng">
            <a:solidFill>
              <a:schemeClr val="accent2"/>
            </a:solidFill>
            <a:prstDash val="dash"/>
            <a:round/>
            <a:headEnd type="none" w="sm" len="sm"/>
            <a:tailEnd type="none" w="sm" len="sm"/>
          </a:ln>
        </p:spPr>
      </p:cxnSp>
      <p:sp>
        <p:nvSpPr>
          <p:cNvPr id="127" name="Google Shape;127;p60"/>
          <p:cNvSpPr/>
          <p:nvPr/>
        </p:nvSpPr>
        <p:spPr>
          <a:xfrm>
            <a:off x="8303568" y="1524469"/>
            <a:ext cx="2469644" cy="2469645"/>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0"/>
          <p:cNvSpPr>
            <a:spLocks noGrp="1"/>
          </p:cNvSpPr>
          <p:nvPr>
            <p:ph type="pic" idx="2"/>
          </p:nvPr>
        </p:nvSpPr>
        <p:spPr>
          <a:xfrm>
            <a:off x="800790" y="916807"/>
            <a:ext cx="2286000" cy="2286000"/>
          </a:xfrm>
          <a:prstGeom prst="ellipse">
            <a:avLst/>
          </a:prstGeom>
          <a:noFill/>
          <a:ln>
            <a:noFill/>
          </a:ln>
        </p:spPr>
      </p:sp>
      <p:sp>
        <p:nvSpPr>
          <p:cNvPr id="129" name="Google Shape;129;p60"/>
          <p:cNvSpPr>
            <a:spLocks noGrp="1"/>
          </p:cNvSpPr>
          <p:nvPr>
            <p:ph type="pic" idx="3"/>
          </p:nvPr>
        </p:nvSpPr>
        <p:spPr>
          <a:xfrm>
            <a:off x="4382190" y="3135609"/>
            <a:ext cx="2286000" cy="2286000"/>
          </a:xfrm>
          <a:prstGeom prst="ellipse">
            <a:avLst/>
          </a:prstGeom>
          <a:noFill/>
          <a:ln>
            <a:noFill/>
          </a:ln>
        </p:spPr>
      </p:sp>
      <p:sp>
        <p:nvSpPr>
          <p:cNvPr id="130" name="Google Shape;130;p60"/>
          <p:cNvSpPr>
            <a:spLocks noGrp="1"/>
          </p:cNvSpPr>
          <p:nvPr>
            <p:ph type="pic" idx="4"/>
          </p:nvPr>
        </p:nvSpPr>
        <p:spPr>
          <a:xfrm>
            <a:off x="8395390" y="1616291"/>
            <a:ext cx="2286000" cy="2286000"/>
          </a:xfrm>
          <a:prstGeom prst="ellipse">
            <a:avLst/>
          </a:prstGeom>
          <a:noFill/>
          <a:ln>
            <a:noFill/>
          </a:ln>
        </p:spPr>
      </p:sp>
      <p:cxnSp>
        <p:nvCxnSpPr>
          <p:cNvPr id="131" name="Google Shape;131;p60"/>
          <p:cNvCxnSpPr/>
          <p:nvPr/>
        </p:nvCxnSpPr>
        <p:spPr>
          <a:xfrm>
            <a:off x="2738906" y="454676"/>
            <a:ext cx="11989848" cy="1"/>
          </a:xfrm>
          <a:prstGeom prst="straightConnector1">
            <a:avLst/>
          </a:prstGeom>
          <a:noFill/>
          <a:ln w="9525" cap="flat" cmpd="sng">
            <a:solidFill>
              <a:schemeClr val="lt2"/>
            </a:solidFill>
            <a:prstDash val="dash"/>
            <a:miter lim="8000"/>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o page">
  <p:cSld name="bio page">
    <p:bg>
      <p:bgPr>
        <a:solidFill>
          <a:srgbClr val="FFFFFF"/>
        </a:solidFill>
        <a:effectLst/>
      </p:bgPr>
    </p:bg>
    <p:spTree>
      <p:nvGrpSpPr>
        <p:cNvPr id="1" name="Shape 132"/>
        <p:cNvGrpSpPr/>
        <p:nvPr/>
      </p:nvGrpSpPr>
      <p:grpSpPr>
        <a:xfrm>
          <a:off x="0" y="0"/>
          <a:ext cx="0" cy="0"/>
          <a:chOff x="0" y="0"/>
          <a:chExt cx="0" cy="0"/>
        </a:xfrm>
      </p:grpSpPr>
      <p:sp>
        <p:nvSpPr>
          <p:cNvPr id="133" name="Google Shape;133;p61"/>
          <p:cNvSpPr/>
          <p:nvPr/>
        </p:nvSpPr>
        <p:spPr>
          <a:xfrm>
            <a:off x="9960867" y="6357146"/>
            <a:ext cx="249382" cy="415217"/>
          </a:xfrm>
          <a:prstGeom prst="rect">
            <a:avLst/>
          </a:prstGeom>
          <a:noFill/>
          <a:ln>
            <a:noFill/>
          </a:ln>
        </p:spPr>
        <p:txBody>
          <a:bodyPr spcFirstLastPara="1" wrap="square" lIns="45700" tIns="45700" rIns="45700" bIns="45700" anchor="b" anchorCtr="0">
            <a:normAutofit/>
          </a:bodyPr>
          <a:lstStyle/>
          <a:p>
            <a:pPr marL="0" marR="0" lvl="0" indent="0" algn="r" rtl="0">
              <a:lnSpc>
                <a:spcPct val="90000"/>
              </a:lnSpc>
              <a:spcBef>
                <a:spcPts val="0"/>
              </a:spcBef>
              <a:spcAft>
                <a:spcPts val="0"/>
              </a:spcAft>
              <a:buClr>
                <a:srgbClr val="000000"/>
              </a:buClr>
              <a:buSzPts val="1200"/>
              <a:buFont typeface="Arial"/>
              <a:buNone/>
            </a:pPr>
            <a:endParaRPr sz="1200" b="0" i="0" u="none" strike="noStrike" cap="none">
              <a:solidFill>
                <a:schemeClr val="accent1"/>
              </a:solidFill>
              <a:latin typeface="Arial"/>
              <a:ea typeface="Arial"/>
              <a:cs typeface="Arial"/>
              <a:sym typeface="Arial"/>
            </a:endParaRPr>
          </a:p>
        </p:txBody>
      </p:sp>
      <p:sp>
        <p:nvSpPr>
          <p:cNvPr id="134" name="Google Shape;134;p61"/>
          <p:cNvSpPr/>
          <p:nvPr/>
        </p:nvSpPr>
        <p:spPr>
          <a:xfrm>
            <a:off x="8600566" y="3667995"/>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1"/>
          <p:cNvSpPr/>
          <p:nvPr/>
        </p:nvSpPr>
        <p:spPr>
          <a:xfrm>
            <a:off x="708968" y="824985"/>
            <a:ext cx="2469644" cy="2469644"/>
          </a:xfrm>
          <a:prstGeom prst="ellipse">
            <a:avLst/>
          </a:prstGeom>
          <a:noFill/>
          <a:ln w="9525" cap="flat" cmpd="sng">
            <a:solidFill>
              <a:schemeClr val="accent2"/>
            </a:solidFill>
            <a:prstDash val="dash"/>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1"/>
          <p:cNvSpPr>
            <a:spLocks noGrp="1"/>
          </p:cNvSpPr>
          <p:nvPr>
            <p:ph type="pic" idx="2"/>
          </p:nvPr>
        </p:nvSpPr>
        <p:spPr>
          <a:xfrm>
            <a:off x="800790" y="916807"/>
            <a:ext cx="2286000" cy="2286000"/>
          </a:xfrm>
          <a:prstGeom prst="ellipse">
            <a:avLst/>
          </a:prstGeom>
          <a:noFill/>
          <a:ln>
            <a:noFill/>
          </a:ln>
        </p:spPr>
      </p:sp>
      <p:sp>
        <p:nvSpPr>
          <p:cNvPr id="137" name="Google Shape;137;p61"/>
          <p:cNvSpPr>
            <a:spLocks noGrp="1"/>
          </p:cNvSpPr>
          <p:nvPr>
            <p:ph type="pic" idx="3"/>
          </p:nvPr>
        </p:nvSpPr>
        <p:spPr>
          <a:xfrm>
            <a:off x="8692005" y="3759817"/>
            <a:ext cx="2286000" cy="2286000"/>
          </a:xfrm>
          <a:prstGeom prst="ellipse">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mpty background alt footer">
  <p:cSld name="empty background alt footer">
    <p:bg>
      <p:bgPr>
        <a:solidFill>
          <a:srgbClr val="FFFFFF"/>
        </a:solidFill>
        <a:effectLst/>
      </p:bgPr>
    </p:bg>
    <p:spTree>
      <p:nvGrpSpPr>
        <p:cNvPr id="1" name="Shape 138"/>
        <p:cNvGrpSpPr/>
        <p:nvPr/>
      </p:nvGrpSpPr>
      <p:grpSpPr>
        <a:xfrm>
          <a:off x="0" y="0"/>
          <a:ext cx="0" cy="0"/>
          <a:chOff x="0" y="0"/>
          <a:chExt cx="0" cy="0"/>
        </a:xfrm>
      </p:grpSpPr>
      <p:sp>
        <p:nvSpPr>
          <p:cNvPr id="139" name="Google Shape;139;p62"/>
          <p:cNvSpPr/>
          <p:nvPr/>
        </p:nvSpPr>
        <p:spPr>
          <a:xfrm>
            <a:off x="-15607" y="-643262"/>
            <a:ext cx="12223214" cy="8144524"/>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p62" descr="VT-grid-02.png"/>
          <p:cNvPicPr preferRelativeResize="0"/>
          <p:nvPr/>
        </p:nvPicPr>
        <p:blipFill rotWithShape="1">
          <a:blip r:embed="rId2">
            <a:alphaModFix/>
          </a:blip>
          <a:srcRect/>
          <a:stretch/>
        </p:blipFill>
        <p:spPr>
          <a:xfrm>
            <a:off x="4278273" y="6174021"/>
            <a:ext cx="10600807"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0"/>
        <p:cNvGrpSpPr/>
        <p:nvPr/>
      </p:nvGrpSpPr>
      <p:grpSpPr>
        <a:xfrm>
          <a:off x="0" y="0"/>
          <a:ext cx="0" cy="0"/>
          <a:chOff x="0" y="0"/>
          <a:chExt cx="0" cy="0"/>
        </a:xfrm>
      </p:grpSpPr>
      <p:sp>
        <p:nvSpPr>
          <p:cNvPr id="21" name="Google Shape;21;p33"/>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lvl1pPr marL="457200" lvl="0" indent="-365760" algn="l">
              <a:lnSpc>
                <a:spcPct val="100000"/>
              </a:lnSpc>
              <a:spcBef>
                <a:spcPts val="360"/>
              </a:spcBef>
              <a:spcAft>
                <a:spcPts val="0"/>
              </a:spcAft>
              <a:buSzPts val="2160"/>
              <a:buChar char="•"/>
              <a:defRPr/>
            </a:lvl1pPr>
            <a:lvl2pPr marL="914400" lvl="1" indent="-396240" algn="l">
              <a:lnSpc>
                <a:spcPct val="100000"/>
              </a:lnSpc>
              <a:spcBef>
                <a:spcPts val="440"/>
              </a:spcBef>
              <a:spcAft>
                <a:spcPts val="0"/>
              </a:spcAft>
              <a:buSzPts val="2640"/>
              <a:buChar char="•"/>
              <a:defRPr/>
            </a:lvl2pPr>
            <a:lvl3pPr marL="1371600" lvl="2" indent="-381000" algn="l">
              <a:lnSpc>
                <a:spcPct val="100000"/>
              </a:lnSpc>
              <a:spcBef>
                <a:spcPts val="400"/>
              </a:spcBef>
              <a:spcAft>
                <a:spcPts val="0"/>
              </a:spcAft>
              <a:buSzPts val="240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sp>
        <p:nvSpPr>
          <p:cNvPr id="22" name="Google Shape;22;p33"/>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23" name="Google Shape;23;p33"/>
          <p:cNvCxnSpPr/>
          <p:nvPr/>
        </p:nvCxnSpPr>
        <p:spPr>
          <a:xfrm rot="10800000" flipH="1">
            <a:off x="386182" y="756603"/>
            <a:ext cx="11419639" cy="55562"/>
          </a:xfrm>
          <a:prstGeom prst="straightConnector1">
            <a:avLst/>
          </a:prstGeom>
          <a:noFill/>
          <a:ln w="38100" cap="flat" cmpd="sng">
            <a:solidFill>
              <a:schemeClr val="accent3"/>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ft side photo">
  <p:cSld name="left side photo">
    <p:bg>
      <p:bgPr>
        <a:solidFill>
          <a:srgbClr val="FFFFFF"/>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0" y="0"/>
            <a:ext cx="59436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ight side photo">
  <p:cSld name="right side photo">
    <p:bg>
      <p:bgPr>
        <a:solidFill>
          <a:srgbClr val="FFFFFF"/>
        </a:solidFill>
        <a:effectLst/>
      </p:bgPr>
    </p:bg>
    <p:spTree>
      <p:nvGrpSpPr>
        <p:cNvPr id="1" name="Shape 143"/>
        <p:cNvGrpSpPr/>
        <p:nvPr/>
      </p:nvGrpSpPr>
      <p:grpSpPr>
        <a:xfrm>
          <a:off x="0" y="0"/>
          <a:ext cx="0" cy="0"/>
          <a:chOff x="0" y="0"/>
          <a:chExt cx="0" cy="0"/>
        </a:xfrm>
      </p:grpSpPr>
      <p:sp>
        <p:nvSpPr>
          <p:cNvPr id="144" name="Google Shape;144;p64"/>
          <p:cNvSpPr>
            <a:spLocks noGrp="1"/>
          </p:cNvSpPr>
          <p:nvPr>
            <p:ph type="pic" idx="2"/>
          </p:nvPr>
        </p:nvSpPr>
        <p:spPr>
          <a:xfrm>
            <a:off x="6248400" y="0"/>
            <a:ext cx="5943600" cy="68580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ay graphic empty background">
  <p:cSld name="gray graphic empty background">
    <p:bg>
      <p:bgPr>
        <a:solidFill>
          <a:srgbClr val="FFFFFF"/>
        </a:solidFill>
        <a:effectLst/>
      </p:bgPr>
    </p:bg>
    <p:spTree>
      <p:nvGrpSpPr>
        <p:cNvPr id="1" name="Shape 145"/>
        <p:cNvGrpSpPr/>
        <p:nvPr/>
      </p:nvGrpSpPr>
      <p:grpSpPr>
        <a:xfrm>
          <a:off x="0" y="0"/>
          <a:ext cx="0" cy="0"/>
          <a:chOff x="0" y="0"/>
          <a:chExt cx="0" cy="0"/>
        </a:xfrm>
      </p:grpSpPr>
      <p:sp>
        <p:nvSpPr>
          <p:cNvPr id="146" name="Google Shape;146;p65"/>
          <p:cNvSpPr/>
          <p:nvPr/>
        </p:nvSpPr>
        <p:spPr>
          <a:xfrm>
            <a:off x="0" y="0"/>
            <a:ext cx="5029200" cy="6858000"/>
          </a:xfrm>
          <a:prstGeom prst="rect">
            <a:avLst/>
          </a:prstGeom>
          <a:solidFill>
            <a:srgbClr val="EDEDED"/>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EDEDED"/>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Just borders">
  <p:cSld name="Just borders">
    <p:spTree>
      <p:nvGrpSpPr>
        <p:cNvPr id="1" name="Shape 24"/>
        <p:cNvGrpSpPr/>
        <p:nvPr/>
      </p:nvGrpSpPr>
      <p:grpSpPr>
        <a:xfrm>
          <a:off x="0" y="0"/>
          <a:ext cx="0" cy="0"/>
          <a:chOff x="0" y="0"/>
          <a:chExt cx="0" cy="0"/>
        </a:xfrm>
      </p:grpSpPr>
      <p:cxnSp>
        <p:nvCxnSpPr>
          <p:cNvPr id="25" name="Google Shape;25;p35"/>
          <p:cNvCxnSpPr/>
          <p:nvPr/>
        </p:nvCxnSpPr>
        <p:spPr>
          <a:xfrm>
            <a:off x="-49427" y="0"/>
            <a:ext cx="12346116" cy="0"/>
          </a:xfrm>
          <a:prstGeom prst="straightConnector1">
            <a:avLst/>
          </a:prstGeom>
          <a:noFill/>
          <a:ln w="76200" cap="flat" cmpd="sng">
            <a:solidFill>
              <a:schemeClr val="accent3"/>
            </a:solidFill>
            <a:prstDash val="solid"/>
            <a:miter lim="800000"/>
            <a:headEnd type="none" w="sm" len="sm"/>
            <a:tailEnd type="none" w="sm" len="sm"/>
          </a:ln>
        </p:spPr>
      </p:cxnSp>
      <p:cxnSp>
        <p:nvCxnSpPr>
          <p:cNvPr id="26" name="Google Shape;26;p35"/>
          <p:cNvCxnSpPr/>
          <p:nvPr/>
        </p:nvCxnSpPr>
        <p:spPr>
          <a:xfrm>
            <a:off x="-77058" y="6858000"/>
            <a:ext cx="12346116" cy="0"/>
          </a:xfrm>
          <a:prstGeom prst="straightConnector1">
            <a:avLst/>
          </a:prstGeom>
          <a:noFill/>
          <a:ln w="76200" cap="flat" cmpd="sng">
            <a:solidFill>
              <a:schemeClr val="accent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ble content">
  <p:cSld name="Double content">
    <p:spTree>
      <p:nvGrpSpPr>
        <p:cNvPr id="1" name="Shape 27"/>
        <p:cNvGrpSpPr/>
        <p:nvPr/>
      </p:nvGrpSpPr>
      <p:grpSpPr>
        <a:xfrm>
          <a:off x="0" y="0"/>
          <a:ext cx="0" cy="0"/>
          <a:chOff x="0" y="0"/>
          <a:chExt cx="0" cy="0"/>
        </a:xfrm>
      </p:grpSpPr>
      <p:sp>
        <p:nvSpPr>
          <p:cNvPr id="28" name="Google Shape;28;p36"/>
          <p:cNvSpPr txBox="1">
            <a:spLocks noGrp="1"/>
          </p:cNvSpPr>
          <p:nvPr>
            <p:ph type="body" idx="1"/>
          </p:nvPr>
        </p:nvSpPr>
        <p:spPr>
          <a:xfrm>
            <a:off x="645825" y="1250206"/>
            <a:ext cx="5384800" cy="4525963"/>
          </a:xfrm>
          <a:prstGeom prst="rect">
            <a:avLst/>
          </a:prstGeom>
          <a:noFill/>
          <a:ln>
            <a:noFill/>
          </a:ln>
        </p:spPr>
        <p:txBody>
          <a:bodyPr spcFirstLastPara="1" wrap="square" lIns="91425" tIns="45700" rIns="91425" bIns="45700" anchor="t" anchorCtr="0">
            <a:noAutofit/>
          </a:bodyPr>
          <a:lstStyle>
            <a:lvl1pPr marL="457200" lvl="0" indent="-472440" algn="l">
              <a:lnSpc>
                <a:spcPct val="100000"/>
              </a:lnSpc>
              <a:spcBef>
                <a:spcPts val="640"/>
              </a:spcBef>
              <a:spcAft>
                <a:spcPts val="0"/>
              </a:spcAft>
              <a:buSzPts val="3840"/>
              <a:buChar char="•"/>
              <a:defRPr sz="3200"/>
            </a:lvl1pPr>
            <a:lvl2pPr marL="914400" lvl="1" indent="-441960" algn="l">
              <a:lnSpc>
                <a:spcPct val="100000"/>
              </a:lnSpc>
              <a:spcBef>
                <a:spcPts val="560"/>
              </a:spcBef>
              <a:spcAft>
                <a:spcPts val="0"/>
              </a:spcAft>
              <a:buSzPts val="3360"/>
              <a:buChar char="•"/>
              <a:defRPr sz="2800"/>
            </a:lvl2pPr>
            <a:lvl3pPr marL="1371600" lvl="2" indent="-411480" algn="l">
              <a:lnSpc>
                <a:spcPct val="100000"/>
              </a:lnSpc>
              <a:spcBef>
                <a:spcPts val="480"/>
              </a:spcBef>
              <a:spcAft>
                <a:spcPts val="0"/>
              </a:spcAft>
              <a:buSzPts val="2880"/>
              <a:buChar char="−"/>
              <a:defRPr sz="2400"/>
            </a:lvl3pPr>
            <a:lvl4pPr marL="1828800" lvl="3" indent="-381000" algn="l">
              <a:lnSpc>
                <a:spcPct val="100000"/>
              </a:lnSpc>
              <a:spcBef>
                <a:spcPts val="400"/>
              </a:spcBef>
              <a:spcAft>
                <a:spcPts val="0"/>
              </a:spcAft>
              <a:buSzPts val="2400"/>
              <a:buChar char="•"/>
              <a:defRPr sz="2000"/>
            </a:lvl4pPr>
            <a:lvl5pPr marL="2286000" lvl="4" indent="-381000" algn="l">
              <a:lnSpc>
                <a:spcPct val="100000"/>
              </a:lnSpc>
              <a:spcBef>
                <a:spcPts val="400"/>
              </a:spcBef>
              <a:spcAft>
                <a:spcPts val="0"/>
              </a:spcAft>
              <a:buSzPts val="2400"/>
              <a:buChar char="•"/>
              <a:defRPr sz="2000"/>
            </a:lvl5pPr>
            <a:lvl6pPr marL="2743200" lvl="5" indent="-365760" algn="l">
              <a:lnSpc>
                <a:spcPct val="100000"/>
              </a:lnSpc>
              <a:spcBef>
                <a:spcPts val="360"/>
              </a:spcBef>
              <a:spcAft>
                <a:spcPts val="0"/>
              </a:spcAft>
              <a:buSzPts val="2160"/>
              <a:buChar char="•"/>
              <a:defRPr sz="1800"/>
            </a:lvl6pPr>
            <a:lvl7pPr marL="3200400" lvl="6" indent="-365760" algn="l">
              <a:lnSpc>
                <a:spcPct val="100000"/>
              </a:lnSpc>
              <a:spcBef>
                <a:spcPts val="360"/>
              </a:spcBef>
              <a:spcAft>
                <a:spcPts val="0"/>
              </a:spcAft>
              <a:buSzPts val="2160"/>
              <a:buChar char="•"/>
              <a:defRPr sz="1800"/>
            </a:lvl7pPr>
            <a:lvl8pPr marL="3657600" lvl="7" indent="-365759" algn="l">
              <a:lnSpc>
                <a:spcPct val="100000"/>
              </a:lnSpc>
              <a:spcBef>
                <a:spcPts val="360"/>
              </a:spcBef>
              <a:spcAft>
                <a:spcPts val="0"/>
              </a:spcAft>
              <a:buSzPts val="2160"/>
              <a:buChar char="•"/>
              <a:defRPr sz="1800"/>
            </a:lvl8pPr>
            <a:lvl9pPr marL="4114800" lvl="8" indent="-365759" algn="l">
              <a:lnSpc>
                <a:spcPct val="100000"/>
              </a:lnSpc>
              <a:spcBef>
                <a:spcPts val="360"/>
              </a:spcBef>
              <a:spcAft>
                <a:spcPts val="0"/>
              </a:spcAft>
              <a:buSzPts val="2160"/>
              <a:buChar char="•"/>
              <a:defRPr sz="1800"/>
            </a:lvl9pPr>
          </a:lstStyle>
          <a:p>
            <a:endParaRPr/>
          </a:p>
        </p:txBody>
      </p:sp>
      <p:sp>
        <p:nvSpPr>
          <p:cNvPr id="29" name="Google Shape;29;p36"/>
          <p:cNvSpPr txBox="1">
            <a:spLocks noGrp="1"/>
          </p:cNvSpPr>
          <p:nvPr>
            <p:ph type="body" idx="2"/>
          </p:nvPr>
        </p:nvSpPr>
        <p:spPr>
          <a:xfrm>
            <a:off x="6233825" y="1250206"/>
            <a:ext cx="5384800" cy="4525963"/>
          </a:xfrm>
          <a:prstGeom prst="rect">
            <a:avLst/>
          </a:prstGeom>
          <a:noFill/>
          <a:ln>
            <a:noFill/>
          </a:ln>
        </p:spPr>
        <p:txBody>
          <a:bodyPr spcFirstLastPara="1" wrap="square" lIns="91425" tIns="45700" rIns="91425" bIns="45700" anchor="t" anchorCtr="0">
            <a:noAutofit/>
          </a:bodyPr>
          <a:lstStyle>
            <a:lvl1pPr marL="457200" lvl="0" indent="-472440" algn="l">
              <a:lnSpc>
                <a:spcPct val="100000"/>
              </a:lnSpc>
              <a:spcBef>
                <a:spcPts val="640"/>
              </a:spcBef>
              <a:spcAft>
                <a:spcPts val="0"/>
              </a:spcAft>
              <a:buSzPts val="3840"/>
              <a:buChar char="•"/>
              <a:defRPr sz="3200"/>
            </a:lvl1pPr>
            <a:lvl2pPr marL="914400" lvl="1" indent="-441960" algn="l">
              <a:lnSpc>
                <a:spcPct val="100000"/>
              </a:lnSpc>
              <a:spcBef>
                <a:spcPts val="560"/>
              </a:spcBef>
              <a:spcAft>
                <a:spcPts val="0"/>
              </a:spcAft>
              <a:buSzPts val="3360"/>
              <a:buChar char="•"/>
              <a:defRPr sz="2800"/>
            </a:lvl2pPr>
            <a:lvl3pPr marL="1371600" lvl="2" indent="-411480" algn="l">
              <a:lnSpc>
                <a:spcPct val="100000"/>
              </a:lnSpc>
              <a:spcBef>
                <a:spcPts val="480"/>
              </a:spcBef>
              <a:spcAft>
                <a:spcPts val="0"/>
              </a:spcAft>
              <a:buSzPts val="2880"/>
              <a:buChar char="−"/>
              <a:defRPr sz="2400"/>
            </a:lvl3pPr>
            <a:lvl4pPr marL="1828800" lvl="3" indent="-381000" algn="l">
              <a:lnSpc>
                <a:spcPct val="100000"/>
              </a:lnSpc>
              <a:spcBef>
                <a:spcPts val="400"/>
              </a:spcBef>
              <a:spcAft>
                <a:spcPts val="0"/>
              </a:spcAft>
              <a:buSzPts val="2400"/>
              <a:buChar char="•"/>
              <a:defRPr sz="2000"/>
            </a:lvl4pPr>
            <a:lvl5pPr marL="2286000" lvl="4" indent="-381000" algn="l">
              <a:lnSpc>
                <a:spcPct val="100000"/>
              </a:lnSpc>
              <a:spcBef>
                <a:spcPts val="400"/>
              </a:spcBef>
              <a:spcAft>
                <a:spcPts val="0"/>
              </a:spcAft>
              <a:buSzPts val="2400"/>
              <a:buChar char="•"/>
              <a:defRPr sz="2000"/>
            </a:lvl5pPr>
            <a:lvl6pPr marL="2743200" lvl="5" indent="-365760" algn="l">
              <a:lnSpc>
                <a:spcPct val="100000"/>
              </a:lnSpc>
              <a:spcBef>
                <a:spcPts val="360"/>
              </a:spcBef>
              <a:spcAft>
                <a:spcPts val="0"/>
              </a:spcAft>
              <a:buSzPts val="2160"/>
              <a:buChar char="•"/>
              <a:defRPr sz="1800"/>
            </a:lvl6pPr>
            <a:lvl7pPr marL="3200400" lvl="6" indent="-365760" algn="l">
              <a:lnSpc>
                <a:spcPct val="100000"/>
              </a:lnSpc>
              <a:spcBef>
                <a:spcPts val="360"/>
              </a:spcBef>
              <a:spcAft>
                <a:spcPts val="0"/>
              </a:spcAft>
              <a:buSzPts val="2160"/>
              <a:buChar char="•"/>
              <a:defRPr sz="1800"/>
            </a:lvl7pPr>
            <a:lvl8pPr marL="3657600" lvl="7" indent="-365759" algn="l">
              <a:lnSpc>
                <a:spcPct val="100000"/>
              </a:lnSpc>
              <a:spcBef>
                <a:spcPts val="360"/>
              </a:spcBef>
              <a:spcAft>
                <a:spcPts val="0"/>
              </a:spcAft>
              <a:buSzPts val="2160"/>
              <a:buChar char="•"/>
              <a:defRPr sz="1800"/>
            </a:lvl8pPr>
            <a:lvl9pPr marL="4114800" lvl="8" indent="-365759" algn="l">
              <a:lnSpc>
                <a:spcPct val="100000"/>
              </a:lnSpc>
              <a:spcBef>
                <a:spcPts val="360"/>
              </a:spcBef>
              <a:spcAft>
                <a:spcPts val="0"/>
              </a:spcAft>
              <a:buSzPts val="2160"/>
              <a:buChar char="•"/>
              <a:defRPr sz="1800"/>
            </a:lvl9pPr>
          </a:lstStyle>
          <a:p>
            <a:endParaRPr/>
          </a:p>
        </p:txBody>
      </p:sp>
      <p:sp>
        <p:nvSpPr>
          <p:cNvPr id="30" name="Google Shape;30;p36"/>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31" name="Google Shape;31;p36"/>
          <p:cNvCxnSpPr/>
          <p:nvPr/>
        </p:nvCxnSpPr>
        <p:spPr>
          <a:xfrm rot="10800000" flipH="1">
            <a:off x="386182" y="756603"/>
            <a:ext cx="11419639" cy="55562"/>
          </a:xfrm>
          <a:prstGeom prst="straightConnector1">
            <a:avLst/>
          </a:prstGeom>
          <a:noFill/>
          <a:ln w="38100" cap="flat" cmpd="sng">
            <a:solidFill>
              <a:schemeClr val="accent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gly" type="obj">
  <p:cSld name="OBJECT">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1466851" y="128589"/>
            <a:ext cx="10725149" cy="638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391499" y="957532"/>
            <a:ext cx="11410357" cy="5552996"/>
          </a:xfrm>
          <a:prstGeom prst="rect">
            <a:avLst/>
          </a:prstGeom>
          <a:noFill/>
          <a:ln>
            <a:noFill/>
          </a:ln>
        </p:spPr>
        <p:txBody>
          <a:bodyPr spcFirstLastPara="1" wrap="square" lIns="91425" tIns="45700" rIns="91425" bIns="45700" anchor="t" anchorCtr="0">
            <a:noAutofit/>
          </a:bodyPr>
          <a:lstStyle>
            <a:lvl1pPr marL="457200" lvl="0" indent="-411480" algn="l">
              <a:lnSpc>
                <a:spcPct val="100000"/>
              </a:lnSpc>
              <a:spcBef>
                <a:spcPts val="480"/>
              </a:spcBef>
              <a:spcAft>
                <a:spcPts val="0"/>
              </a:spcAft>
              <a:buSzPts val="2880"/>
              <a:buChar char="•"/>
              <a:defRPr/>
            </a:lvl1pPr>
            <a:lvl2pPr marL="914400" lvl="1" indent="-365760" algn="l">
              <a:lnSpc>
                <a:spcPct val="100000"/>
              </a:lnSpc>
              <a:spcBef>
                <a:spcPts val="360"/>
              </a:spcBef>
              <a:spcAft>
                <a:spcPts val="0"/>
              </a:spcAft>
              <a:buSzPts val="2160"/>
              <a:buChar char="•"/>
              <a:defRPr/>
            </a:lvl2pPr>
            <a:lvl3pPr marL="1371600" lvl="2" indent="-365760" algn="l">
              <a:lnSpc>
                <a:spcPct val="100000"/>
              </a:lnSpc>
              <a:spcBef>
                <a:spcPts val="360"/>
              </a:spcBef>
              <a:spcAft>
                <a:spcPts val="0"/>
              </a:spcAft>
              <a:buSzPts val="216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cxnSp>
        <p:nvCxnSpPr>
          <p:cNvPr id="35" name="Google Shape;35;p34"/>
          <p:cNvCxnSpPr/>
          <p:nvPr/>
        </p:nvCxnSpPr>
        <p:spPr>
          <a:xfrm>
            <a:off x="-22347" y="0"/>
            <a:ext cx="12192000" cy="0"/>
          </a:xfrm>
          <a:prstGeom prst="straightConnector1">
            <a:avLst/>
          </a:prstGeom>
          <a:noFill/>
          <a:ln w="38100" cap="flat" cmpd="sng">
            <a:solidFill>
              <a:schemeClr val="accent3"/>
            </a:solidFill>
            <a:prstDash val="solid"/>
            <a:miter lim="800000"/>
            <a:headEnd type="none" w="sm" len="sm"/>
            <a:tailEnd type="none" w="sm" len="sm"/>
          </a:ln>
        </p:spPr>
      </p:cxnSp>
      <p:cxnSp>
        <p:nvCxnSpPr>
          <p:cNvPr id="36" name="Google Shape;36;p34"/>
          <p:cNvCxnSpPr/>
          <p:nvPr/>
        </p:nvCxnSpPr>
        <p:spPr>
          <a:xfrm>
            <a:off x="0" y="6858000"/>
            <a:ext cx="12192000" cy="0"/>
          </a:xfrm>
          <a:prstGeom prst="straightConnector1">
            <a:avLst/>
          </a:prstGeom>
          <a:noFill/>
          <a:ln w="38100" cap="flat" cmpd="sng">
            <a:solidFill>
              <a:schemeClr val="accent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adrants">
  <p:cSld name="Quadrants">
    <p:spTree>
      <p:nvGrpSpPr>
        <p:cNvPr id="1" name="Shape 37"/>
        <p:cNvGrpSpPr/>
        <p:nvPr/>
      </p:nvGrpSpPr>
      <p:grpSpPr>
        <a:xfrm>
          <a:off x="0" y="0"/>
          <a:ext cx="0" cy="0"/>
          <a:chOff x="0" y="0"/>
          <a:chExt cx="0" cy="0"/>
        </a:xfrm>
      </p:grpSpPr>
      <p:cxnSp>
        <p:nvCxnSpPr>
          <p:cNvPr id="38" name="Google Shape;38;p37"/>
          <p:cNvCxnSpPr/>
          <p:nvPr/>
        </p:nvCxnSpPr>
        <p:spPr>
          <a:xfrm>
            <a:off x="-49427" y="0"/>
            <a:ext cx="12346116" cy="0"/>
          </a:xfrm>
          <a:prstGeom prst="straightConnector1">
            <a:avLst/>
          </a:prstGeom>
          <a:noFill/>
          <a:ln w="76200" cap="flat" cmpd="sng">
            <a:solidFill>
              <a:schemeClr val="accent3"/>
            </a:solidFill>
            <a:prstDash val="solid"/>
            <a:miter lim="800000"/>
            <a:headEnd type="none" w="sm" len="sm"/>
            <a:tailEnd type="none" w="sm" len="sm"/>
          </a:ln>
        </p:spPr>
      </p:cxnSp>
      <p:cxnSp>
        <p:nvCxnSpPr>
          <p:cNvPr id="39" name="Google Shape;39;p37"/>
          <p:cNvCxnSpPr/>
          <p:nvPr/>
        </p:nvCxnSpPr>
        <p:spPr>
          <a:xfrm>
            <a:off x="-77058" y="6858000"/>
            <a:ext cx="12346116" cy="0"/>
          </a:xfrm>
          <a:prstGeom prst="straightConnector1">
            <a:avLst/>
          </a:prstGeom>
          <a:noFill/>
          <a:ln w="76200" cap="flat" cmpd="sng">
            <a:solidFill>
              <a:schemeClr val="accent3"/>
            </a:solidFill>
            <a:prstDash val="solid"/>
            <a:miter lim="800000"/>
            <a:headEnd type="none" w="sm" len="sm"/>
            <a:tailEnd type="none" w="sm" len="sm"/>
          </a:ln>
        </p:spPr>
      </p:cxnSp>
      <p:sp>
        <p:nvSpPr>
          <p:cNvPr id="40" name="Google Shape;40;p37"/>
          <p:cNvSpPr>
            <a:spLocks noGrp="1"/>
          </p:cNvSpPr>
          <p:nvPr>
            <p:ph type="pic" idx="2"/>
          </p:nvPr>
        </p:nvSpPr>
        <p:spPr>
          <a:xfrm>
            <a:off x="1170518" y="765141"/>
            <a:ext cx="4183361" cy="2468339"/>
          </a:xfrm>
          <a:prstGeom prst="rect">
            <a:avLst/>
          </a:prstGeom>
          <a:noFill/>
          <a:ln>
            <a:noFill/>
          </a:ln>
        </p:spPr>
      </p:sp>
      <p:sp>
        <p:nvSpPr>
          <p:cNvPr id="41" name="Google Shape;41;p37"/>
          <p:cNvSpPr>
            <a:spLocks noGrp="1"/>
          </p:cNvSpPr>
          <p:nvPr>
            <p:ph type="pic" idx="3"/>
          </p:nvPr>
        </p:nvSpPr>
        <p:spPr>
          <a:xfrm>
            <a:off x="6939632" y="765141"/>
            <a:ext cx="4183361" cy="2468339"/>
          </a:xfrm>
          <a:prstGeom prst="rect">
            <a:avLst/>
          </a:prstGeom>
          <a:noFill/>
          <a:ln>
            <a:noFill/>
          </a:ln>
        </p:spPr>
      </p:sp>
      <p:sp>
        <p:nvSpPr>
          <p:cNvPr id="42" name="Google Shape;42;p37"/>
          <p:cNvSpPr>
            <a:spLocks noGrp="1"/>
          </p:cNvSpPr>
          <p:nvPr>
            <p:ph type="pic" idx="4"/>
          </p:nvPr>
        </p:nvSpPr>
        <p:spPr>
          <a:xfrm>
            <a:off x="1170517" y="3596648"/>
            <a:ext cx="4183361" cy="2468339"/>
          </a:xfrm>
          <a:prstGeom prst="rect">
            <a:avLst/>
          </a:prstGeom>
          <a:noFill/>
          <a:ln>
            <a:noFill/>
          </a:ln>
        </p:spPr>
      </p:sp>
      <p:sp>
        <p:nvSpPr>
          <p:cNvPr id="43" name="Google Shape;43;p37"/>
          <p:cNvSpPr>
            <a:spLocks noGrp="1"/>
          </p:cNvSpPr>
          <p:nvPr>
            <p:ph type="pic" idx="5"/>
          </p:nvPr>
        </p:nvSpPr>
        <p:spPr>
          <a:xfrm>
            <a:off x="6939632" y="3616526"/>
            <a:ext cx="4183361" cy="2468339"/>
          </a:xfrm>
          <a:prstGeom prst="rect">
            <a:avLst/>
          </a:prstGeom>
          <a:noFill/>
          <a:ln>
            <a:noFill/>
          </a:ln>
        </p:spPr>
      </p:sp>
      <p:sp>
        <p:nvSpPr>
          <p:cNvPr id="44" name="Google Shape;44;p37"/>
          <p:cNvSpPr txBox="1">
            <a:spLocks noGrp="1"/>
          </p:cNvSpPr>
          <p:nvPr>
            <p:ph type="body" idx="1"/>
          </p:nvPr>
        </p:nvSpPr>
        <p:spPr>
          <a:xfrm>
            <a:off x="1170426" y="213988"/>
            <a:ext cx="4182533" cy="55060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840"/>
              <a:buNone/>
              <a:defRPr sz="3200"/>
            </a:lvl1pPr>
            <a:lvl2pPr marL="914400" lvl="1" indent="-365760" algn="l">
              <a:lnSpc>
                <a:spcPct val="100000"/>
              </a:lnSpc>
              <a:spcBef>
                <a:spcPts val="360"/>
              </a:spcBef>
              <a:spcAft>
                <a:spcPts val="0"/>
              </a:spcAft>
              <a:buSzPts val="2160"/>
              <a:buChar char="•"/>
              <a:defRPr/>
            </a:lvl2pPr>
            <a:lvl3pPr marL="1371600" lvl="2" indent="-365760" algn="l">
              <a:lnSpc>
                <a:spcPct val="100000"/>
              </a:lnSpc>
              <a:spcBef>
                <a:spcPts val="360"/>
              </a:spcBef>
              <a:spcAft>
                <a:spcPts val="0"/>
              </a:spcAft>
              <a:buSzPts val="216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sp>
        <p:nvSpPr>
          <p:cNvPr id="45" name="Google Shape;45;p37"/>
          <p:cNvSpPr txBox="1">
            <a:spLocks noGrp="1"/>
          </p:cNvSpPr>
          <p:nvPr>
            <p:ph type="body" idx="6"/>
          </p:nvPr>
        </p:nvSpPr>
        <p:spPr>
          <a:xfrm>
            <a:off x="6940459" y="213988"/>
            <a:ext cx="4182533" cy="55060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840"/>
              <a:buNone/>
              <a:defRPr sz="3200"/>
            </a:lvl1pPr>
            <a:lvl2pPr marL="914400" lvl="1" indent="-365760" algn="l">
              <a:lnSpc>
                <a:spcPct val="100000"/>
              </a:lnSpc>
              <a:spcBef>
                <a:spcPts val="360"/>
              </a:spcBef>
              <a:spcAft>
                <a:spcPts val="0"/>
              </a:spcAft>
              <a:buSzPts val="2160"/>
              <a:buChar char="•"/>
              <a:defRPr/>
            </a:lvl2pPr>
            <a:lvl3pPr marL="1371600" lvl="2" indent="-365760" algn="l">
              <a:lnSpc>
                <a:spcPct val="100000"/>
              </a:lnSpc>
              <a:spcBef>
                <a:spcPts val="360"/>
              </a:spcBef>
              <a:spcAft>
                <a:spcPts val="0"/>
              </a:spcAft>
              <a:buSzPts val="216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sp>
        <p:nvSpPr>
          <p:cNvPr id="46" name="Google Shape;46;p37"/>
          <p:cNvSpPr txBox="1">
            <a:spLocks noGrp="1"/>
          </p:cNvSpPr>
          <p:nvPr>
            <p:ph type="body" idx="7"/>
          </p:nvPr>
        </p:nvSpPr>
        <p:spPr>
          <a:xfrm>
            <a:off x="1170426" y="6093411"/>
            <a:ext cx="4182533" cy="55060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840"/>
              <a:buNone/>
              <a:defRPr sz="3200"/>
            </a:lvl1pPr>
            <a:lvl2pPr marL="914400" lvl="1" indent="-365760" algn="l">
              <a:lnSpc>
                <a:spcPct val="100000"/>
              </a:lnSpc>
              <a:spcBef>
                <a:spcPts val="360"/>
              </a:spcBef>
              <a:spcAft>
                <a:spcPts val="0"/>
              </a:spcAft>
              <a:buSzPts val="2160"/>
              <a:buChar char="•"/>
              <a:defRPr/>
            </a:lvl2pPr>
            <a:lvl3pPr marL="1371600" lvl="2" indent="-365760" algn="l">
              <a:lnSpc>
                <a:spcPct val="100000"/>
              </a:lnSpc>
              <a:spcBef>
                <a:spcPts val="360"/>
              </a:spcBef>
              <a:spcAft>
                <a:spcPts val="0"/>
              </a:spcAft>
              <a:buSzPts val="216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sp>
        <p:nvSpPr>
          <p:cNvPr id="47" name="Google Shape;47;p37"/>
          <p:cNvSpPr txBox="1">
            <a:spLocks noGrp="1"/>
          </p:cNvSpPr>
          <p:nvPr>
            <p:ph type="body" idx="8"/>
          </p:nvPr>
        </p:nvSpPr>
        <p:spPr>
          <a:xfrm>
            <a:off x="6940459" y="6093411"/>
            <a:ext cx="4182533" cy="55060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640"/>
              </a:spcBef>
              <a:spcAft>
                <a:spcPts val="0"/>
              </a:spcAft>
              <a:buSzPts val="3840"/>
              <a:buNone/>
              <a:defRPr sz="3200"/>
            </a:lvl1pPr>
            <a:lvl2pPr marL="914400" lvl="1" indent="-365760" algn="l">
              <a:lnSpc>
                <a:spcPct val="100000"/>
              </a:lnSpc>
              <a:spcBef>
                <a:spcPts val="360"/>
              </a:spcBef>
              <a:spcAft>
                <a:spcPts val="0"/>
              </a:spcAft>
              <a:buSzPts val="2160"/>
              <a:buChar char="•"/>
              <a:defRPr/>
            </a:lvl2pPr>
            <a:lvl3pPr marL="1371600" lvl="2" indent="-365760" algn="l">
              <a:lnSpc>
                <a:spcPct val="100000"/>
              </a:lnSpc>
              <a:spcBef>
                <a:spcPts val="360"/>
              </a:spcBef>
              <a:spcAft>
                <a:spcPts val="0"/>
              </a:spcAft>
              <a:buSzPts val="2160"/>
              <a:buChar char="−"/>
              <a:defRPr/>
            </a:lvl3pPr>
            <a:lvl4pPr marL="1828800" lvl="3" indent="-365760" algn="l">
              <a:lnSpc>
                <a:spcPct val="100000"/>
              </a:lnSpc>
              <a:spcBef>
                <a:spcPts val="360"/>
              </a:spcBef>
              <a:spcAft>
                <a:spcPts val="0"/>
              </a:spcAft>
              <a:buSzPts val="2160"/>
              <a:buChar char="•"/>
              <a:defRPr/>
            </a:lvl4pPr>
            <a:lvl5pPr marL="2286000" lvl="4" indent="-365760" algn="l">
              <a:lnSpc>
                <a:spcPct val="100000"/>
              </a:lnSpc>
              <a:spcBef>
                <a:spcPts val="360"/>
              </a:spcBef>
              <a:spcAft>
                <a:spcPts val="0"/>
              </a:spcAft>
              <a:buSzPts val="2160"/>
              <a:buChar char="•"/>
              <a:defRPr/>
            </a:lvl5pPr>
            <a:lvl6pPr marL="2743200" lvl="5" indent="-365760" algn="l">
              <a:lnSpc>
                <a:spcPct val="100000"/>
              </a:lnSpc>
              <a:spcBef>
                <a:spcPts val="360"/>
              </a:spcBef>
              <a:spcAft>
                <a:spcPts val="0"/>
              </a:spcAft>
              <a:buSzPts val="2160"/>
              <a:buChar char="•"/>
              <a:defRPr/>
            </a:lvl6pPr>
            <a:lvl7pPr marL="3200400" lvl="6" indent="-365760" algn="l">
              <a:lnSpc>
                <a:spcPct val="100000"/>
              </a:lnSpc>
              <a:spcBef>
                <a:spcPts val="360"/>
              </a:spcBef>
              <a:spcAft>
                <a:spcPts val="0"/>
              </a:spcAft>
              <a:buSzPts val="2160"/>
              <a:buChar char="•"/>
              <a:defRPr/>
            </a:lvl7pPr>
            <a:lvl8pPr marL="3657600" lvl="7" indent="-365759" algn="l">
              <a:lnSpc>
                <a:spcPct val="100000"/>
              </a:lnSpc>
              <a:spcBef>
                <a:spcPts val="360"/>
              </a:spcBef>
              <a:spcAft>
                <a:spcPts val="0"/>
              </a:spcAft>
              <a:buSzPts val="2160"/>
              <a:buChar char="•"/>
              <a:defRPr/>
            </a:lvl8pPr>
            <a:lvl9pPr marL="4114800" lvl="8" indent="-365759" algn="l">
              <a:lnSpc>
                <a:spcPct val="100000"/>
              </a:lnSpc>
              <a:spcBef>
                <a:spcPts val="360"/>
              </a:spcBef>
              <a:spcAft>
                <a:spcPts val="0"/>
              </a:spcAft>
              <a:buSzPts val="216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8"/>
        <p:cNvGrpSpPr/>
        <p:nvPr/>
      </p:nvGrpSpPr>
      <p:grpSpPr>
        <a:xfrm>
          <a:off x="0" y="0"/>
          <a:ext cx="0" cy="0"/>
          <a:chOff x="0" y="0"/>
          <a:chExt cx="0" cy="0"/>
        </a:xfrm>
      </p:grpSpPr>
      <p:sp>
        <p:nvSpPr>
          <p:cNvPr id="49" name="Google Shape;49;p38"/>
          <p:cNvSpPr txBox="1">
            <a:spLocks noGrp="1"/>
          </p:cNvSpPr>
          <p:nvPr>
            <p:ph type="title"/>
          </p:nvPr>
        </p:nvSpPr>
        <p:spPr>
          <a:xfrm>
            <a:off x="914400" y="2747964"/>
            <a:ext cx="10363200" cy="1362075"/>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SzPts val="1400"/>
              <a:buNone/>
              <a:defRPr sz="4000" b="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50" name="Google Shape;50;p38"/>
          <p:cNvCxnSpPr/>
          <p:nvPr/>
        </p:nvCxnSpPr>
        <p:spPr>
          <a:xfrm>
            <a:off x="-49427" y="0"/>
            <a:ext cx="12346116" cy="0"/>
          </a:xfrm>
          <a:prstGeom prst="straightConnector1">
            <a:avLst/>
          </a:prstGeom>
          <a:noFill/>
          <a:ln w="76200" cap="flat" cmpd="sng">
            <a:solidFill>
              <a:schemeClr val="accent3"/>
            </a:solidFill>
            <a:prstDash val="solid"/>
            <a:miter lim="800000"/>
            <a:headEnd type="none" w="sm" len="sm"/>
            <a:tailEnd type="none" w="sm" len="sm"/>
          </a:ln>
        </p:spPr>
      </p:cxnSp>
      <p:cxnSp>
        <p:nvCxnSpPr>
          <p:cNvPr id="51" name="Google Shape;51;p38"/>
          <p:cNvCxnSpPr/>
          <p:nvPr/>
        </p:nvCxnSpPr>
        <p:spPr>
          <a:xfrm>
            <a:off x="-77058" y="6858000"/>
            <a:ext cx="12346116" cy="0"/>
          </a:xfrm>
          <a:prstGeom prst="straightConnector1">
            <a:avLst/>
          </a:prstGeom>
          <a:noFill/>
          <a:ln w="76200" cap="flat" cmpd="sng">
            <a:solidFill>
              <a:schemeClr val="accent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uble content - titled">
  <p:cSld name="Double content - titled">
    <p:spTree>
      <p:nvGrpSpPr>
        <p:cNvPr id="1" name="Shape 52"/>
        <p:cNvGrpSpPr/>
        <p:nvPr/>
      </p:nvGrpSpPr>
      <p:grpSpPr>
        <a:xfrm>
          <a:off x="0" y="0"/>
          <a:ext cx="0" cy="0"/>
          <a:chOff x="0" y="0"/>
          <a:chExt cx="0" cy="0"/>
        </a:xfrm>
      </p:grpSpPr>
      <p:sp>
        <p:nvSpPr>
          <p:cNvPr id="53" name="Google Shape;53;p39"/>
          <p:cNvSpPr txBox="1">
            <a:spLocks noGrp="1"/>
          </p:cNvSpPr>
          <p:nvPr>
            <p:ph type="body" idx="1"/>
          </p:nvPr>
        </p:nvSpPr>
        <p:spPr>
          <a:xfrm>
            <a:off x="609600" y="1258655"/>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40"/>
              </a:spcBef>
              <a:spcAft>
                <a:spcPts val="0"/>
              </a:spcAft>
              <a:buSzPts val="3840"/>
              <a:buNone/>
              <a:defRPr sz="3200" b="1"/>
            </a:lvl1pPr>
            <a:lvl2pPr marL="914400" lvl="1" indent="-228600" algn="l">
              <a:lnSpc>
                <a:spcPct val="100000"/>
              </a:lnSpc>
              <a:spcBef>
                <a:spcPts val="400"/>
              </a:spcBef>
              <a:spcAft>
                <a:spcPts val="0"/>
              </a:spcAft>
              <a:buSzPts val="2400"/>
              <a:buNone/>
              <a:defRPr sz="2000" b="1"/>
            </a:lvl2pPr>
            <a:lvl3pPr marL="1371600" lvl="2" indent="-228600" algn="l">
              <a:lnSpc>
                <a:spcPct val="100000"/>
              </a:lnSpc>
              <a:spcBef>
                <a:spcPts val="360"/>
              </a:spcBef>
              <a:spcAft>
                <a:spcPts val="0"/>
              </a:spcAft>
              <a:buSzPts val="2160"/>
              <a:buNone/>
              <a:defRPr sz="1800" b="1"/>
            </a:lvl3pPr>
            <a:lvl4pPr marL="1828800" lvl="3" indent="-228600" algn="l">
              <a:lnSpc>
                <a:spcPct val="100000"/>
              </a:lnSpc>
              <a:spcBef>
                <a:spcPts val="320"/>
              </a:spcBef>
              <a:spcAft>
                <a:spcPts val="0"/>
              </a:spcAft>
              <a:buSzPts val="1920"/>
              <a:buNone/>
              <a:defRPr sz="1600" b="1"/>
            </a:lvl4pPr>
            <a:lvl5pPr marL="2286000" lvl="4" indent="-228600" algn="l">
              <a:lnSpc>
                <a:spcPct val="100000"/>
              </a:lnSpc>
              <a:spcBef>
                <a:spcPts val="320"/>
              </a:spcBef>
              <a:spcAft>
                <a:spcPts val="0"/>
              </a:spcAft>
              <a:buSzPts val="1920"/>
              <a:buNone/>
              <a:defRPr sz="1600" b="1"/>
            </a:lvl5pPr>
            <a:lvl6pPr marL="2743200" lvl="5" indent="-228600" algn="l">
              <a:lnSpc>
                <a:spcPct val="100000"/>
              </a:lnSpc>
              <a:spcBef>
                <a:spcPts val="320"/>
              </a:spcBef>
              <a:spcAft>
                <a:spcPts val="0"/>
              </a:spcAft>
              <a:buSzPts val="1920"/>
              <a:buNone/>
              <a:defRPr sz="1600" b="1"/>
            </a:lvl6pPr>
            <a:lvl7pPr marL="3200400" lvl="6" indent="-228600" algn="l">
              <a:lnSpc>
                <a:spcPct val="100000"/>
              </a:lnSpc>
              <a:spcBef>
                <a:spcPts val="320"/>
              </a:spcBef>
              <a:spcAft>
                <a:spcPts val="0"/>
              </a:spcAft>
              <a:buSzPts val="1920"/>
              <a:buNone/>
              <a:defRPr sz="1600" b="1"/>
            </a:lvl7pPr>
            <a:lvl8pPr marL="3657600" lvl="7" indent="-228600" algn="l">
              <a:lnSpc>
                <a:spcPct val="100000"/>
              </a:lnSpc>
              <a:spcBef>
                <a:spcPts val="320"/>
              </a:spcBef>
              <a:spcAft>
                <a:spcPts val="0"/>
              </a:spcAft>
              <a:buSzPts val="1920"/>
              <a:buNone/>
              <a:defRPr sz="1600" b="1"/>
            </a:lvl8pPr>
            <a:lvl9pPr marL="4114800" lvl="8" indent="-228600" algn="l">
              <a:lnSpc>
                <a:spcPct val="100000"/>
              </a:lnSpc>
              <a:spcBef>
                <a:spcPts val="320"/>
              </a:spcBef>
              <a:spcAft>
                <a:spcPts val="0"/>
              </a:spcAft>
              <a:buSzPts val="1920"/>
              <a:buNone/>
              <a:defRPr sz="1600" b="1"/>
            </a:lvl9pPr>
          </a:lstStyle>
          <a:p>
            <a:endParaRPr/>
          </a:p>
        </p:txBody>
      </p:sp>
      <p:sp>
        <p:nvSpPr>
          <p:cNvPr id="54" name="Google Shape;54;p39"/>
          <p:cNvSpPr txBox="1">
            <a:spLocks noGrp="1"/>
          </p:cNvSpPr>
          <p:nvPr>
            <p:ph type="body" idx="2"/>
          </p:nvPr>
        </p:nvSpPr>
        <p:spPr>
          <a:xfrm>
            <a:off x="609600" y="1898417"/>
            <a:ext cx="5386917" cy="3951288"/>
          </a:xfrm>
          <a:prstGeom prst="rect">
            <a:avLst/>
          </a:prstGeom>
          <a:noFill/>
          <a:ln>
            <a:noFill/>
          </a:ln>
        </p:spPr>
        <p:txBody>
          <a:bodyPr spcFirstLastPara="1" wrap="square" lIns="91425" tIns="45700" rIns="91425" bIns="45700" anchor="t" anchorCtr="0">
            <a:noAutofit/>
          </a:bodyPr>
          <a:lstStyle>
            <a:lvl1pPr marL="457200" lvl="0" indent="-472440" algn="l">
              <a:lnSpc>
                <a:spcPct val="100000"/>
              </a:lnSpc>
              <a:spcBef>
                <a:spcPts val="640"/>
              </a:spcBef>
              <a:spcAft>
                <a:spcPts val="0"/>
              </a:spcAft>
              <a:buSzPts val="3840"/>
              <a:buChar char="•"/>
              <a:defRPr sz="3200"/>
            </a:lvl1pPr>
            <a:lvl2pPr marL="914400" lvl="1" indent="-381000" algn="l">
              <a:lnSpc>
                <a:spcPct val="100000"/>
              </a:lnSpc>
              <a:spcBef>
                <a:spcPts val="400"/>
              </a:spcBef>
              <a:spcAft>
                <a:spcPts val="0"/>
              </a:spcAft>
              <a:buSzPts val="2400"/>
              <a:buChar char="•"/>
              <a:defRPr sz="2000"/>
            </a:lvl2pPr>
            <a:lvl3pPr marL="1371600" lvl="2" indent="-365760" algn="l">
              <a:lnSpc>
                <a:spcPct val="100000"/>
              </a:lnSpc>
              <a:spcBef>
                <a:spcPts val="360"/>
              </a:spcBef>
              <a:spcAft>
                <a:spcPts val="0"/>
              </a:spcAft>
              <a:buSzPts val="2160"/>
              <a:buChar char="−"/>
              <a:defRPr sz="1800"/>
            </a:lvl3pPr>
            <a:lvl4pPr marL="1828800" lvl="3" indent="-350519" algn="l">
              <a:lnSpc>
                <a:spcPct val="100000"/>
              </a:lnSpc>
              <a:spcBef>
                <a:spcPts val="320"/>
              </a:spcBef>
              <a:spcAft>
                <a:spcPts val="0"/>
              </a:spcAft>
              <a:buSzPts val="1920"/>
              <a:buChar char="•"/>
              <a:defRPr sz="1600"/>
            </a:lvl4pPr>
            <a:lvl5pPr marL="2286000" lvl="4" indent="-350520" algn="l">
              <a:lnSpc>
                <a:spcPct val="100000"/>
              </a:lnSpc>
              <a:spcBef>
                <a:spcPts val="320"/>
              </a:spcBef>
              <a:spcAft>
                <a:spcPts val="0"/>
              </a:spcAft>
              <a:buSzPts val="1920"/>
              <a:buChar char="•"/>
              <a:defRPr sz="1600"/>
            </a:lvl5pPr>
            <a:lvl6pPr marL="2743200" lvl="5" indent="-350520" algn="l">
              <a:lnSpc>
                <a:spcPct val="100000"/>
              </a:lnSpc>
              <a:spcBef>
                <a:spcPts val="320"/>
              </a:spcBef>
              <a:spcAft>
                <a:spcPts val="0"/>
              </a:spcAft>
              <a:buSzPts val="1920"/>
              <a:buChar char="•"/>
              <a:defRPr sz="1600"/>
            </a:lvl6pPr>
            <a:lvl7pPr marL="3200400" lvl="6" indent="-350520" algn="l">
              <a:lnSpc>
                <a:spcPct val="100000"/>
              </a:lnSpc>
              <a:spcBef>
                <a:spcPts val="320"/>
              </a:spcBef>
              <a:spcAft>
                <a:spcPts val="0"/>
              </a:spcAft>
              <a:buSzPts val="1920"/>
              <a:buChar char="•"/>
              <a:defRPr sz="1600"/>
            </a:lvl7pPr>
            <a:lvl8pPr marL="3657600" lvl="7" indent="-350520" algn="l">
              <a:lnSpc>
                <a:spcPct val="100000"/>
              </a:lnSpc>
              <a:spcBef>
                <a:spcPts val="320"/>
              </a:spcBef>
              <a:spcAft>
                <a:spcPts val="0"/>
              </a:spcAft>
              <a:buSzPts val="1920"/>
              <a:buChar char="•"/>
              <a:defRPr sz="1600"/>
            </a:lvl8pPr>
            <a:lvl9pPr marL="4114800" lvl="8" indent="-350520" algn="l">
              <a:lnSpc>
                <a:spcPct val="100000"/>
              </a:lnSpc>
              <a:spcBef>
                <a:spcPts val="320"/>
              </a:spcBef>
              <a:spcAft>
                <a:spcPts val="0"/>
              </a:spcAft>
              <a:buSzPts val="1920"/>
              <a:buChar char="•"/>
              <a:defRPr sz="1600"/>
            </a:lvl9pPr>
          </a:lstStyle>
          <a:p>
            <a:endParaRPr/>
          </a:p>
        </p:txBody>
      </p:sp>
      <p:sp>
        <p:nvSpPr>
          <p:cNvPr id="55" name="Google Shape;55;p39"/>
          <p:cNvSpPr txBox="1">
            <a:spLocks noGrp="1"/>
          </p:cNvSpPr>
          <p:nvPr>
            <p:ph type="body" idx="3"/>
          </p:nvPr>
        </p:nvSpPr>
        <p:spPr>
          <a:xfrm>
            <a:off x="6193368" y="1258655"/>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40"/>
              </a:spcBef>
              <a:spcAft>
                <a:spcPts val="0"/>
              </a:spcAft>
              <a:buSzPts val="3840"/>
              <a:buNone/>
              <a:defRPr sz="3200" b="1"/>
            </a:lvl1pPr>
            <a:lvl2pPr marL="914400" lvl="1" indent="-228600" algn="l">
              <a:lnSpc>
                <a:spcPct val="100000"/>
              </a:lnSpc>
              <a:spcBef>
                <a:spcPts val="400"/>
              </a:spcBef>
              <a:spcAft>
                <a:spcPts val="0"/>
              </a:spcAft>
              <a:buSzPts val="2400"/>
              <a:buNone/>
              <a:defRPr sz="2000" b="1"/>
            </a:lvl2pPr>
            <a:lvl3pPr marL="1371600" lvl="2" indent="-228600" algn="l">
              <a:lnSpc>
                <a:spcPct val="100000"/>
              </a:lnSpc>
              <a:spcBef>
                <a:spcPts val="360"/>
              </a:spcBef>
              <a:spcAft>
                <a:spcPts val="0"/>
              </a:spcAft>
              <a:buSzPts val="2160"/>
              <a:buNone/>
              <a:defRPr sz="1800" b="1"/>
            </a:lvl3pPr>
            <a:lvl4pPr marL="1828800" lvl="3" indent="-228600" algn="l">
              <a:lnSpc>
                <a:spcPct val="100000"/>
              </a:lnSpc>
              <a:spcBef>
                <a:spcPts val="320"/>
              </a:spcBef>
              <a:spcAft>
                <a:spcPts val="0"/>
              </a:spcAft>
              <a:buSzPts val="1920"/>
              <a:buNone/>
              <a:defRPr sz="1600" b="1"/>
            </a:lvl4pPr>
            <a:lvl5pPr marL="2286000" lvl="4" indent="-228600" algn="l">
              <a:lnSpc>
                <a:spcPct val="100000"/>
              </a:lnSpc>
              <a:spcBef>
                <a:spcPts val="320"/>
              </a:spcBef>
              <a:spcAft>
                <a:spcPts val="0"/>
              </a:spcAft>
              <a:buSzPts val="1920"/>
              <a:buNone/>
              <a:defRPr sz="1600" b="1"/>
            </a:lvl5pPr>
            <a:lvl6pPr marL="2743200" lvl="5" indent="-228600" algn="l">
              <a:lnSpc>
                <a:spcPct val="100000"/>
              </a:lnSpc>
              <a:spcBef>
                <a:spcPts val="320"/>
              </a:spcBef>
              <a:spcAft>
                <a:spcPts val="0"/>
              </a:spcAft>
              <a:buSzPts val="1920"/>
              <a:buNone/>
              <a:defRPr sz="1600" b="1"/>
            </a:lvl6pPr>
            <a:lvl7pPr marL="3200400" lvl="6" indent="-228600" algn="l">
              <a:lnSpc>
                <a:spcPct val="100000"/>
              </a:lnSpc>
              <a:spcBef>
                <a:spcPts val="320"/>
              </a:spcBef>
              <a:spcAft>
                <a:spcPts val="0"/>
              </a:spcAft>
              <a:buSzPts val="1920"/>
              <a:buNone/>
              <a:defRPr sz="1600" b="1"/>
            </a:lvl7pPr>
            <a:lvl8pPr marL="3657600" lvl="7" indent="-228600" algn="l">
              <a:lnSpc>
                <a:spcPct val="100000"/>
              </a:lnSpc>
              <a:spcBef>
                <a:spcPts val="320"/>
              </a:spcBef>
              <a:spcAft>
                <a:spcPts val="0"/>
              </a:spcAft>
              <a:buSzPts val="1920"/>
              <a:buNone/>
              <a:defRPr sz="1600" b="1"/>
            </a:lvl8pPr>
            <a:lvl9pPr marL="4114800" lvl="8" indent="-228600" algn="l">
              <a:lnSpc>
                <a:spcPct val="100000"/>
              </a:lnSpc>
              <a:spcBef>
                <a:spcPts val="320"/>
              </a:spcBef>
              <a:spcAft>
                <a:spcPts val="0"/>
              </a:spcAft>
              <a:buSzPts val="1920"/>
              <a:buNone/>
              <a:defRPr sz="1600" b="1"/>
            </a:lvl9pPr>
          </a:lstStyle>
          <a:p>
            <a:endParaRPr/>
          </a:p>
        </p:txBody>
      </p:sp>
      <p:sp>
        <p:nvSpPr>
          <p:cNvPr id="56" name="Google Shape;56;p39"/>
          <p:cNvSpPr txBox="1">
            <a:spLocks noGrp="1"/>
          </p:cNvSpPr>
          <p:nvPr>
            <p:ph type="body" idx="4"/>
          </p:nvPr>
        </p:nvSpPr>
        <p:spPr>
          <a:xfrm>
            <a:off x="6193368" y="1898417"/>
            <a:ext cx="5389033" cy="3951288"/>
          </a:xfrm>
          <a:prstGeom prst="rect">
            <a:avLst/>
          </a:prstGeom>
          <a:noFill/>
          <a:ln>
            <a:noFill/>
          </a:ln>
        </p:spPr>
        <p:txBody>
          <a:bodyPr spcFirstLastPara="1" wrap="square" lIns="91425" tIns="45700" rIns="91425" bIns="45700" anchor="t" anchorCtr="0">
            <a:noAutofit/>
          </a:bodyPr>
          <a:lstStyle>
            <a:lvl1pPr marL="457200" lvl="0" indent="-472440" algn="l">
              <a:lnSpc>
                <a:spcPct val="100000"/>
              </a:lnSpc>
              <a:spcBef>
                <a:spcPts val="640"/>
              </a:spcBef>
              <a:spcAft>
                <a:spcPts val="0"/>
              </a:spcAft>
              <a:buSzPts val="3840"/>
              <a:buChar char="•"/>
              <a:defRPr sz="3200"/>
            </a:lvl1pPr>
            <a:lvl2pPr marL="914400" lvl="1" indent="-381000" algn="l">
              <a:lnSpc>
                <a:spcPct val="100000"/>
              </a:lnSpc>
              <a:spcBef>
                <a:spcPts val="400"/>
              </a:spcBef>
              <a:spcAft>
                <a:spcPts val="0"/>
              </a:spcAft>
              <a:buSzPts val="2400"/>
              <a:buChar char="•"/>
              <a:defRPr sz="2000"/>
            </a:lvl2pPr>
            <a:lvl3pPr marL="1371600" lvl="2" indent="-365760" algn="l">
              <a:lnSpc>
                <a:spcPct val="100000"/>
              </a:lnSpc>
              <a:spcBef>
                <a:spcPts val="360"/>
              </a:spcBef>
              <a:spcAft>
                <a:spcPts val="0"/>
              </a:spcAft>
              <a:buSzPts val="2160"/>
              <a:buChar char="−"/>
              <a:defRPr sz="1800"/>
            </a:lvl3pPr>
            <a:lvl4pPr marL="1828800" lvl="3" indent="-350519" algn="l">
              <a:lnSpc>
                <a:spcPct val="100000"/>
              </a:lnSpc>
              <a:spcBef>
                <a:spcPts val="320"/>
              </a:spcBef>
              <a:spcAft>
                <a:spcPts val="0"/>
              </a:spcAft>
              <a:buSzPts val="1920"/>
              <a:buChar char="•"/>
              <a:defRPr sz="1600"/>
            </a:lvl4pPr>
            <a:lvl5pPr marL="2286000" lvl="4" indent="-350520" algn="l">
              <a:lnSpc>
                <a:spcPct val="100000"/>
              </a:lnSpc>
              <a:spcBef>
                <a:spcPts val="320"/>
              </a:spcBef>
              <a:spcAft>
                <a:spcPts val="0"/>
              </a:spcAft>
              <a:buSzPts val="1920"/>
              <a:buChar char="•"/>
              <a:defRPr sz="1600"/>
            </a:lvl5pPr>
            <a:lvl6pPr marL="2743200" lvl="5" indent="-350520" algn="l">
              <a:lnSpc>
                <a:spcPct val="100000"/>
              </a:lnSpc>
              <a:spcBef>
                <a:spcPts val="320"/>
              </a:spcBef>
              <a:spcAft>
                <a:spcPts val="0"/>
              </a:spcAft>
              <a:buSzPts val="1920"/>
              <a:buChar char="•"/>
              <a:defRPr sz="1600"/>
            </a:lvl6pPr>
            <a:lvl7pPr marL="3200400" lvl="6" indent="-350520" algn="l">
              <a:lnSpc>
                <a:spcPct val="100000"/>
              </a:lnSpc>
              <a:spcBef>
                <a:spcPts val="320"/>
              </a:spcBef>
              <a:spcAft>
                <a:spcPts val="0"/>
              </a:spcAft>
              <a:buSzPts val="1920"/>
              <a:buChar char="•"/>
              <a:defRPr sz="1600"/>
            </a:lvl7pPr>
            <a:lvl8pPr marL="3657600" lvl="7" indent="-350520" algn="l">
              <a:lnSpc>
                <a:spcPct val="100000"/>
              </a:lnSpc>
              <a:spcBef>
                <a:spcPts val="320"/>
              </a:spcBef>
              <a:spcAft>
                <a:spcPts val="0"/>
              </a:spcAft>
              <a:buSzPts val="1920"/>
              <a:buChar char="•"/>
              <a:defRPr sz="1600"/>
            </a:lvl8pPr>
            <a:lvl9pPr marL="4114800" lvl="8" indent="-350520" algn="l">
              <a:lnSpc>
                <a:spcPct val="100000"/>
              </a:lnSpc>
              <a:spcBef>
                <a:spcPts val="320"/>
              </a:spcBef>
              <a:spcAft>
                <a:spcPts val="0"/>
              </a:spcAft>
              <a:buSzPts val="1920"/>
              <a:buChar char="•"/>
              <a:defRPr sz="1600"/>
            </a:lvl9pPr>
          </a:lstStyle>
          <a:p>
            <a:endParaRPr/>
          </a:p>
        </p:txBody>
      </p:sp>
      <p:sp>
        <p:nvSpPr>
          <p:cNvPr id="57" name="Google Shape;57;p39"/>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b="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58" name="Google Shape;58;p39"/>
          <p:cNvCxnSpPr/>
          <p:nvPr/>
        </p:nvCxnSpPr>
        <p:spPr>
          <a:xfrm rot="10800000" flipH="1">
            <a:off x="386182" y="756603"/>
            <a:ext cx="11419639" cy="55562"/>
          </a:xfrm>
          <a:prstGeom prst="straightConnector1">
            <a:avLst/>
          </a:prstGeom>
          <a:noFill/>
          <a:ln w="38100" cap="flat" cmpd="sng">
            <a:solidFill>
              <a:schemeClr val="accent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type="picTx">
  <p:cSld name="PICTURE_WITH_CAPTION_TEXT">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000" b="1">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40"/>
          <p:cNvSpPr>
            <a:spLocks noGrp="1"/>
          </p:cNvSpPr>
          <p:nvPr>
            <p:ph type="pic" idx="2"/>
          </p:nvPr>
        </p:nvSpPr>
        <p:spPr>
          <a:xfrm>
            <a:off x="2389717" y="612775"/>
            <a:ext cx="7315200" cy="4114800"/>
          </a:xfrm>
          <a:prstGeom prst="rect">
            <a:avLst/>
          </a:prstGeom>
          <a:noFill/>
          <a:ln>
            <a:noFill/>
          </a:ln>
        </p:spPr>
      </p:sp>
      <p:sp>
        <p:nvSpPr>
          <p:cNvPr id="62" name="Google Shape;62;p4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680"/>
              <a:buNone/>
              <a:defRPr sz="1400"/>
            </a:lvl1pPr>
            <a:lvl2pPr marL="914400" lvl="1" indent="-228600" algn="l">
              <a:lnSpc>
                <a:spcPct val="100000"/>
              </a:lnSpc>
              <a:spcBef>
                <a:spcPts val="240"/>
              </a:spcBef>
              <a:spcAft>
                <a:spcPts val="0"/>
              </a:spcAft>
              <a:buSzPts val="1440"/>
              <a:buNone/>
              <a:defRPr sz="1200"/>
            </a:lvl2pPr>
            <a:lvl3pPr marL="1371600" lvl="2" indent="-228600" algn="l">
              <a:lnSpc>
                <a:spcPct val="100000"/>
              </a:lnSpc>
              <a:spcBef>
                <a:spcPts val="200"/>
              </a:spcBef>
              <a:spcAft>
                <a:spcPts val="0"/>
              </a:spcAft>
              <a:buSzPts val="1200"/>
              <a:buNone/>
              <a:defRPr sz="1000"/>
            </a:lvl3pPr>
            <a:lvl4pPr marL="1828800" lvl="3" indent="-228600" algn="l">
              <a:lnSpc>
                <a:spcPct val="100000"/>
              </a:lnSpc>
              <a:spcBef>
                <a:spcPts val="180"/>
              </a:spcBef>
              <a:spcAft>
                <a:spcPts val="0"/>
              </a:spcAft>
              <a:buSzPts val="1080"/>
              <a:buNone/>
              <a:defRPr sz="900"/>
            </a:lvl4pPr>
            <a:lvl5pPr marL="2286000" lvl="4" indent="-228600" algn="l">
              <a:lnSpc>
                <a:spcPct val="100000"/>
              </a:lnSpc>
              <a:spcBef>
                <a:spcPts val="180"/>
              </a:spcBef>
              <a:spcAft>
                <a:spcPts val="0"/>
              </a:spcAft>
              <a:buSzPts val="1080"/>
              <a:buNone/>
              <a:defRPr sz="900"/>
            </a:lvl5pPr>
            <a:lvl6pPr marL="2743200" lvl="5" indent="-228600" algn="l">
              <a:lnSpc>
                <a:spcPct val="100000"/>
              </a:lnSpc>
              <a:spcBef>
                <a:spcPts val="180"/>
              </a:spcBef>
              <a:spcAft>
                <a:spcPts val="0"/>
              </a:spcAft>
              <a:buSzPts val="1080"/>
              <a:buNone/>
              <a:defRPr sz="900"/>
            </a:lvl6pPr>
            <a:lvl7pPr marL="3200400" lvl="6" indent="-228600" algn="l">
              <a:lnSpc>
                <a:spcPct val="100000"/>
              </a:lnSpc>
              <a:spcBef>
                <a:spcPts val="180"/>
              </a:spcBef>
              <a:spcAft>
                <a:spcPts val="0"/>
              </a:spcAft>
              <a:buSzPts val="1080"/>
              <a:buNone/>
              <a:defRPr sz="900"/>
            </a:lvl7pPr>
            <a:lvl8pPr marL="3657600" lvl="7" indent="-228600" algn="l">
              <a:lnSpc>
                <a:spcPct val="100000"/>
              </a:lnSpc>
              <a:spcBef>
                <a:spcPts val="180"/>
              </a:spcBef>
              <a:spcAft>
                <a:spcPts val="0"/>
              </a:spcAft>
              <a:buSzPts val="1080"/>
              <a:buNone/>
              <a:defRPr sz="900"/>
            </a:lvl8pPr>
            <a:lvl9pPr marL="4114800" lvl="8" indent="-228600" algn="l">
              <a:lnSpc>
                <a:spcPct val="100000"/>
              </a:lnSpc>
              <a:spcBef>
                <a:spcPts val="180"/>
              </a:spcBef>
              <a:spcAft>
                <a:spcPts val="0"/>
              </a:spcAft>
              <a:buSzPts val="1080"/>
              <a:buNone/>
              <a:defRPr sz="900"/>
            </a:lvl9pPr>
          </a:lstStyle>
          <a:p>
            <a:endParaRPr/>
          </a:p>
        </p:txBody>
      </p:sp>
      <p:cxnSp>
        <p:nvCxnSpPr>
          <p:cNvPr id="63" name="Google Shape;63;p40"/>
          <p:cNvCxnSpPr/>
          <p:nvPr/>
        </p:nvCxnSpPr>
        <p:spPr>
          <a:xfrm>
            <a:off x="-22347" y="0"/>
            <a:ext cx="12192000" cy="0"/>
          </a:xfrm>
          <a:prstGeom prst="straightConnector1">
            <a:avLst/>
          </a:prstGeom>
          <a:noFill/>
          <a:ln w="38100" cap="flat" cmpd="sng">
            <a:solidFill>
              <a:schemeClr val="accent3"/>
            </a:solidFill>
            <a:prstDash val="solid"/>
            <a:miter lim="800000"/>
            <a:headEnd type="none" w="sm" len="sm"/>
            <a:tailEnd type="none" w="sm" len="sm"/>
          </a:ln>
        </p:spPr>
      </p:cxnSp>
      <p:cxnSp>
        <p:nvCxnSpPr>
          <p:cNvPr id="64" name="Google Shape;64;p40"/>
          <p:cNvCxnSpPr/>
          <p:nvPr/>
        </p:nvCxnSpPr>
        <p:spPr>
          <a:xfrm>
            <a:off x="0" y="6858000"/>
            <a:ext cx="12192000" cy="0"/>
          </a:xfrm>
          <a:prstGeom prst="straightConnector1">
            <a:avLst/>
          </a:prstGeom>
          <a:noFill/>
          <a:ln w="38100" cap="flat" cmpd="sng">
            <a:solidFill>
              <a:schemeClr val="accent3"/>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466851" y="128589"/>
            <a:ext cx="10725149" cy="63817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9pPr>
          </a:lstStyle>
          <a:p>
            <a:endParaRPr/>
          </a:p>
        </p:txBody>
      </p:sp>
      <p:sp>
        <p:nvSpPr>
          <p:cNvPr id="11" name="Google Shape;11;p31"/>
          <p:cNvSpPr/>
          <p:nvPr/>
        </p:nvSpPr>
        <p:spPr>
          <a:xfrm>
            <a:off x="11203328" y="6514752"/>
            <a:ext cx="468077" cy="223138"/>
          </a:xfrm>
          <a:prstGeom prst="rect">
            <a:avLst/>
          </a:prstGeom>
          <a:noFill/>
          <a:ln>
            <a:noFill/>
          </a:ln>
        </p:spPr>
        <p:txBody>
          <a:bodyPr spcFirstLastPara="1" wrap="square" lIns="47625" tIns="19050" rIns="47625" bIns="19050" anchor="t" anchorCtr="0">
            <a:spAutoFit/>
          </a:bodyPr>
          <a:lstStyle/>
          <a:p>
            <a:pPr marL="0" marR="0" lvl="0" indent="0" algn="l" rtl="0">
              <a:lnSpc>
                <a:spcPct val="100000"/>
              </a:lnSpc>
              <a:spcBef>
                <a:spcPts val="0"/>
              </a:spcBef>
              <a:spcAft>
                <a:spcPts val="0"/>
              </a:spcAft>
              <a:buClr>
                <a:schemeClr val="dk1"/>
              </a:buClr>
              <a:buSzPts val="1200"/>
              <a:buFont typeface="Gill Sans"/>
              <a:buNone/>
            </a:pPr>
            <a:r>
              <a:rPr lang="en-US" sz="1200" b="0" i="0" u="none" strike="noStrike" cap="none">
                <a:solidFill>
                  <a:schemeClr val="dk1"/>
                </a:solidFill>
                <a:latin typeface="Gill Sans"/>
                <a:ea typeface="Gill Sans"/>
                <a:cs typeface="Gill Sans"/>
                <a:sym typeface="Gill Sans"/>
              </a:rPr>
              <a:t>- </a:t>
            </a:r>
            <a:fld id="{00000000-1234-1234-1234-123412341234}" type="slidenum">
              <a:rPr lang="en-US" sz="1200" b="0" i="0" u="none" strike="noStrike" cap="none">
                <a:solidFill>
                  <a:schemeClr val="dk1"/>
                </a:solidFill>
                <a:latin typeface="Gill Sans"/>
                <a:ea typeface="Gill Sans"/>
                <a:cs typeface="Gill Sans"/>
                <a:sym typeface="Gill Sans"/>
              </a:rPr>
              <a:t>‹#›</a:t>
            </a:fld>
            <a:r>
              <a:rPr lang="en-US" sz="12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12" name="Google Shape;12;p31"/>
          <p:cNvSpPr txBox="1">
            <a:spLocks noGrp="1"/>
          </p:cNvSpPr>
          <p:nvPr>
            <p:ph type="body" idx="1"/>
          </p:nvPr>
        </p:nvSpPr>
        <p:spPr>
          <a:xfrm>
            <a:off x="391499" y="957532"/>
            <a:ext cx="11410357" cy="5552996"/>
          </a:xfrm>
          <a:prstGeom prst="rect">
            <a:avLst/>
          </a:prstGeom>
          <a:noFill/>
          <a:ln>
            <a:noFill/>
          </a:ln>
        </p:spPr>
        <p:txBody>
          <a:bodyPr spcFirstLastPara="1" wrap="square" lIns="91425" tIns="45700" rIns="91425" bIns="45700" anchor="t" anchorCtr="0">
            <a:noAutofit/>
          </a:bodyPr>
          <a:lstStyle>
            <a:lvl1pPr marL="457200" marR="0" lvl="0" indent="-411480" algn="l" rtl="0">
              <a:lnSpc>
                <a:spcPct val="100000"/>
              </a:lnSpc>
              <a:spcBef>
                <a:spcPts val="480"/>
              </a:spcBef>
              <a:spcAft>
                <a:spcPts val="0"/>
              </a:spcAft>
              <a:buClr>
                <a:srgbClr val="000000"/>
              </a:buClr>
              <a:buSzPts val="2880"/>
              <a:buFont typeface="Times"/>
              <a:buChar char="•"/>
              <a:defRPr sz="2400" b="0" i="0" u="none" strike="noStrike" cap="none">
                <a:solidFill>
                  <a:srgbClr val="050523"/>
                </a:solidFill>
                <a:latin typeface="Calibri"/>
                <a:ea typeface="Calibri"/>
                <a:cs typeface="Calibri"/>
                <a:sym typeface="Calibri"/>
              </a:defRPr>
            </a:lvl1pPr>
            <a:lvl2pPr marL="914400" marR="0" lvl="1" indent="-396240" algn="l" rtl="0">
              <a:lnSpc>
                <a:spcPct val="100000"/>
              </a:lnSpc>
              <a:spcBef>
                <a:spcPts val="440"/>
              </a:spcBef>
              <a:spcAft>
                <a:spcPts val="0"/>
              </a:spcAft>
              <a:buClr>
                <a:srgbClr val="000000"/>
              </a:buClr>
              <a:buSzPts val="2640"/>
              <a:buFont typeface="Times"/>
              <a:buChar char="•"/>
              <a:defRPr sz="2200" b="0" i="0" u="none" strike="noStrike" cap="none">
                <a:solidFill>
                  <a:srgbClr val="050523"/>
                </a:solidFill>
                <a:latin typeface="Calibri"/>
                <a:ea typeface="Calibri"/>
                <a:cs typeface="Calibri"/>
                <a:sym typeface="Calibri"/>
              </a:defRPr>
            </a:lvl2pPr>
            <a:lvl3pPr marL="1371600" marR="0" lvl="2" indent="-381000" algn="l" rtl="0">
              <a:lnSpc>
                <a:spcPct val="100000"/>
              </a:lnSpc>
              <a:spcBef>
                <a:spcPts val="400"/>
              </a:spcBef>
              <a:spcAft>
                <a:spcPts val="0"/>
              </a:spcAft>
              <a:buClr>
                <a:srgbClr val="000000"/>
              </a:buClr>
              <a:buSzPts val="2400"/>
              <a:buFont typeface="Calibri"/>
              <a:buChar char="−"/>
              <a:defRPr sz="2000" b="0" i="0" u="none" strike="noStrike" cap="none">
                <a:solidFill>
                  <a:srgbClr val="050523"/>
                </a:solidFill>
                <a:latin typeface="Calibri"/>
                <a:ea typeface="Calibri"/>
                <a:cs typeface="Calibri"/>
                <a:sym typeface="Calibri"/>
              </a:defRPr>
            </a:lvl3pPr>
            <a:lvl4pPr marL="1828800" marR="0" lvl="3" indent="-365760"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Calibri"/>
                <a:ea typeface="Calibri"/>
                <a:cs typeface="Calibri"/>
                <a:sym typeface="Calibri"/>
              </a:defRPr>
            </a:lvl4pPr>
            <a:lvl5pPr marL="2286000" marR="0" lvl="4" indent="-365760"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Calibri"/>
                <a:ea typeface="Calibri"/>
                <a:cs typeface="Calibri"/>
                <a:sym typeface="Calibri"/>
              </a:defRPr>
            </a:lvl5pPr>
            <a:lvl6pPr marL="2743200" marR="0" lvl="5" indent="-365760"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Gill Sans"/>
                <a:ea typeface="Gill Sans"/>
                <a:cs typeface="Gill Sans"/>
                <a:sym typeface="Gill Sans"/>
              </a:defRPr>
            </a:lvl6pPr>
            <a:lvl7pPr marL="3200400" marR="0" lvl="6" indent="-365760"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Gill Sans"/>
                <a:ea typeface="Gill Sans"/>
                <a:cs typeface="Gill Sans"/>
                <a:sym typeface="Gill Sans"/>
              </a:defRPr>
            </a:lvl7pPr>
            <a:lvl8pPr marL="3657600" marR="0" lvl="7" indent="-365759"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Gill Sans"/>
                <a:ea typeface="Gill Sans"/>
                <a:cs typeface="Gill Sans"/>
                <a:sym typeface="Gill Sans"/>
              </a:defRPr>
            </a:lvl8pPr>
            <a:lvl9pPr marL="4114800" marR="0" lvl="8" indent="-365759" algn="l" rtl="0">
              <a:lnSpc>
                <a:spcPct val="100000"/>
              </a:lnSpc>
              <a:spcBef>
                <a:spcPts val="360"/>
              </a:spcBef>
              <a:spcAft>
                <a:spcPts val="0"/>
              </a:spcAft>
              <a:buClr>
                <a:srgbClr val="000000"/>
              </a:buClr>
              <a:buSzPts val="2160"/>
              <a:buFont typeface="Times"/>
              <a:buChar char="•"/>
              <a:defRPr sz="1800" b="0" i="0" u="none" strike="noStrike" cap="none">
                <a:solidFill>
                  <a:srgbClr val="050523"/>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6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hyperlink" Target="https://github.com/adnan0944/SP2023_Improving_REDOS_Understanding/tree/v1.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jpg"/><Relationship Id="rId9"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subTitle" idx="1"/>
          </p:nvPr>
        </p:nvSpPr>
        <p:spPr>
          <a:xfrm>
            <a:off x="288758" y="3235325"/>
            <a:ext cx="11566500" cy="18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80"/>
              <a:buNone/>
            </a:pPr>
            <a:r>
              <a:rPr lang="en-US" b="1"/>
              <a:t>Sk Adnan Hassan    Zainab Aamir    Dongyoon Lee      James C. Davis     Francisco Servant</a:t>
            </a:r>
            <a:endParaRPr/>
          </a:p>
          <a:p>
            <a:pPr marL="0" lvl="0" indent="0" algn="l" rtl="0">
              <a:lnSpc>
                <a:spcPct val="100000"/>
              </a:lnSpc>
              <a:spcBef>
                <a:spcPts val="400"/>
              </a:spcBef>
              <a:spcAft>
                <a:spcPts val="0"/>
              </a:spcAft>
              <a:buSzPts val="2400"/>
              <a:buNone/>
            </a:pPr>
            <a:endParaRPr sz="2000"/>
          </a:p>
          <a:p>
            <a:pPr marL="0" lvl="0" indent="0" algn="l" rtl="0">
              <a:lnSpc>
                <a:spcPct val="100000"/>
              </a:lnSpc>
              <a:spcBef>
                <a:spcPts val="400"/>
              </a:spcBef>
              <a:spcAft>
                <a:spcPts val="0"/>
              </a:spcAft>
              <a:buSzPts val="2400"/>
              <a:buNone/>
            </a:pPr>
            <a:endParaRPr sz="2000"/>
          </a:p>
          <a:p>
            <a:pPr marL="0" lvl="0" indent="0" algn="l" rtl="0">
              <a:lnSpc>
                <a:spcPct val="100000"/>
              </a:lnSpc>
              <a:spcBef>
                <a:spcPts val="400"/>
              </a:spcBef>
              <a:spcAft>
                <a:spcPts val="0"/>
              </a:spcAft>
              <a:buSzPts val="2400"/>
              <a:buNone/>
            </a:pPr>
            <a:endParaRPr sz="2000"/>
          </a:p>
          <a:p>
            <a:pPr marL="0" lvl="0" indent="0" algn="l" rtl="0">
              <a:lnSpc>
                <a:spcPct val="100000"/>
              </a:lnSpc>
              <a:spcBef>
                <a:spcPts val="400"/>
              </a:spcBef>
              <a:spcAft>
                <a:spcPts val="0"/>
              </a:spcAft>
              <a:buSzPts val="2400"/>
              <a:buNone/>
            </a:pPr>
            <a:r>
              <a:rPr lang="en-US" sz="1800" i="1">
                <a:solidFill>
                  <a:schemeClr val="accent1"/>
                </a:solidFill>
              </a:rPr>
              <a:t>  skadnan@vt.edu        </a:t>
            </a:r>
            <a:r>
              <a:rPr lang="en-US" sz="1800" i="1">
                <a:solidFill>
                  <a:srgbClr val="FF5B5B"/>
                </a:solidFill>
              </a:rPr>
              <a:t>{</a:t>
            </a:r>
            <a:r>
              <a:rPr lang="en-US" sz="1800" i="1">
                <a:solidFill>
                  <a:srgbClr val="FF5B5B"/>
                </a:solidFill>
                <a:latin typeface="Arial"/>
                <a:ea typeface="Arial"/>
                <a:cs typeface="Arial"/>
                <a:sym typeface="Arial"/>
              </a:rPr>
              <a:t>zaamir,dongyoon}@cs.stonybrook.edu     </a:t>
            </a:r>
            <a:r>
              <a:rPr lang="en-US" sz="1800" i="1">
                <a:solidFill>
                  <a:srgbClr val="FF964F"/>
                </a:solidFill>
                <a:latin typeface="Arial"/>
                <a:ea typeface="Arial"/>
                <a:cs typeface="Arial"/>
                <a:sym typeface="Arial"/>
              </a:rPr>
              <a:t>davisjam@purdue.edu      </a:t>
            </a:r>
            <a:r>
              <a:rPr lang="en-US" sz="1800" i="1">
                <a:solidFill>
                  <a:schemeClr val="dk2"/>
                </a:solidFill>
                <a:latin typeface="Arial"/>
                <a:ea typeface="Arial"/>
                <a:cs typeface="Arial"/>
                <a:sym typeface="Arial"/>
              </a:rPr>
              <a:t>fservant@uma.es</a:t>
            </a:r>
            <a:endParaRPr sz="1800" i="1">
              <a:solidFill>
                <a:schemeClr val="dk2"/>
              </a:solidFill>
            </a:endParaRPr>
          </a:p>
        </p:txBody>
      </p:sp>
      <p:sp>
        <p:nvSpPr>
          <p:cNvPr id="153" name="Google Shape;153;p1"/>
          <p:cNvSpPr txBox="1">
            <a:spLocks noGrp="1"/>
          </p:cNvSpPr>
          <p:nvPr>
            <p:ph type="ctrTitle"/>
          </p:nvPr>
        </p:nvSpPr>
        <p:spPr>
          <a:xfrm>
            <a:off x="1475874" y="1427747"/>
            <a:ext cx="9401677" cy="15250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sz="3200" b="1" i="0">
                <a:solidFill>
                  <a:srgbClr val="333333"/>
                </a:solidFill>
                <a:latin typeface="Arial"/>
                <a:ea typeface="Arial"/>
                <a:cs typeface="Arial"/>
                <a:sym typeface="Arial"/>
              </a:rPr>
              <a:t>Improving Developers' Understanding of Regex Denial of Service Tools through Anti-Patterns and Fix Strategies</a:t>
            </a:r>
            <a:endParaRPr sz="3200"/>
          </a:p>
        </p:txBody>
      </p:sp>
      <p:pic>
        <p:nvPicPr>
          <p:cNvPr id="154" name="Google Shape;154;p1"/>
          <p:cNvPicPr preferRelativeResize="0"/>
          <p:nvPr/>
        </p:nvPicPr>
        <p:blipFill rotWithShape="1">
          <a:blip r:embed="rId3">
            <a:alphaModFix/>
          </a:blip>
          <a:srcRect/>
          <a:stretch/>
        </p:blipFill>
        <p:spPr>
          <a:xfrm>
            <a:off x="336885" y="3753756"/>
            <a:ext cx="1816367" cy="955983"/>
          </a:xfrm>
          <a:prstGeom prst="rect">
            <a:avLst/>
          </a:prstGeom>
          <a:noFill/>
          <a:ln>
            <a:noFill/>
          </a:ln>
        </p:spPr>
      </p:pic>
      <p:pic>
        <p:nvPicPr>
          <p:cNvPr id="155" name="Google Shape;155;p1" descr="Stony Brook University - Credly"/>
          <p:cNvPicPr preferRelativeResize="0"/>
          <p:nvPr/>
        </p:nvPicPr>
        <p:blipFill rotWithShape="1">
          <a:blip r:embed="rId4">
            <a:alphaModFix/>
          </a:blip>
          <a:srcRect/>
          <a:stretch/>
        </p:blipFill>
        <p:spPr>
          <a:xfrm>
            <a:off x="2798494" y="3530224"/>
            <a:ext cx="1420580" cy="1420580"/>
          </a:xfrm>
          <a:prstGeom prst="rect">
            <a:avLst/>
          </a:prstGeom>
          <a:noFill/>
          <a:ln>
            <a:noFill/>
          </a:ln>
        </p:spPr>
      </p:pic>
      <p:pic>
        <p:nvPicPr>
          <p:cNvPr id="156" name="Google Shape;156;p1" descr="Stony Brook University - Credly"/>
          <p:cNvPicPr preferRelativeResize="0"/>
          <p:nvPr/>
        </p:nvPicPr>
        <p:blipFill rotWithShape="1">
          <a:blip r:embed="rId4">
            <a:alphaModFix/>
          </a:blip>
          <a:srcRect/>
          <a:stretch/>
        </p:blipFill>
        <p:spPr>
          <a:xfrm>
            <a:off x="4756132" y="3530224"/>
            <a:ext cx="1420580" cy="1420580"/>
          </a:xfrm>
          <a:prstGeom prst="rect">
            <a:avLst/>
          </a:prstGeom>
          <a:noFill/>
          <a:ln>
            <a:noFill/>
          </a:ln>
        </p:spPr>
      </p:pic>
      <p:pic>
        <p:nvPicPr>
          <p:cNvPr id="157" name="Google Shape;157;p1" descr="Learn about Purdue University - Undergraduate Admissions - Purdue University"/>
          <p:cNvPicPr preferRelativeResize="0"/>
          <p:nvPr/>
        </p:nvPicPr>
        <p:blipFill rotWithShape="1">
          <a:blip r:embed="rId5">
            <a:alphaModFix/>
          </a:blip>
          <a:srcRect/>
          <a:stretch/>
        </p:blipFill>
        <p:spPr>
          <a:xfrm>
            <a:off x="6930098" y="3689713"/>
            <a:ext cx="1942907" cy="1020026"/>
          </a:xfrm>
          <a:prstGeom prst="rect">
            <a:avLst/>
          </a:prstGeom>
          <a:noFill/>
          <a:ln>
            <a:noFill/>
          </a:ln>
        </p:spPr>
      </p:pic>
      <p:pic>
        <p:nvPicPr>
          <p:cNvPr id="158" name="Google Shape;158;p1" descr="University of Málaga - Wikipedia"/>
          <p:cNvPicPr preferRelativeResize="0"/>
          <p:nvPr/>
        </p:nvPicPr>
        <p:blipFill rotWithShape="1">
          <a:blip r:embed="rId6">
            <a:alphaModFix/>
          </a:blip>
          <a:srcRect/>
          <a:stretch/>
        </p:blipFill>
        <p:spPr>
          <a:xfrm>
            <a:off x="9365527" y="3483171"/>
            <a:ext cx="1997065" cy="14331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43444ab4ad_1_144"/>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
        <p:nvSpPr>
          <p:cNvPr id="287" name="Google Shape;287;g243444ab4ad_1_144"/>
          <p:cNvSpPr txBox="1">
            <a:spLocks noGrp="1"/>
          </p:cNvSpPr>
          <p:nvPr>
            <p:ph type="title"/>
          </p:nvPr>
        </p:nvSpPr>
        <p:spPr>
          <a:xfrm>
            <a:off x="369525" y="118425"/>
            <a:ext cx="111114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400"/>
              <a:buFont typeface="Arial"/>
              <a:buNone/>
            </a:pPr>
            <a:r>
              <a:rPr lang="en-US" sz="3000" b="1"/>
              <a:t>Our Work:</a:t>
            </a:r>
            <a:r>
              <a:rPr lang="en-US" sz="3000"/>
              <a:t> </a:t>
            </a:r>
            <a:r>
              <a:rPr lang="en-US" sz="3000" b="1"/>
              <a:t>Anti-patterns</a:t>
            </a:r>
            <a:r>
              <a:rPr lang="en-US" sz="3000"/>
              <a:t> and </a:t>
            </a:r>
            <a:r>
              <a:rPr lang="en-US" sz="3000" b="1"/>
              <a:t>Fix Strategies </a:t>
            </a:r>
            <a:r>
              <a:rPr lang="en-US" sz="3000"/>
              <a:t>for ReDoS</a:t>
            </a:r>
            <a:endParaRPr/>
          </a:p>
        </p:txBody>
      </p:sp>
      <p:sp>
        <p:nvSpPr>
          <p:cNvPr id="288" name="Google Shape;288;g243444ab4ad_1_144"/>
          <p:cNvSpPr txBox="1"/>
          <p:nvPr/>
        </p:nvSpPr>
        <p:spPr>
          <a:xfrm rot="-1285473">
            <a:off x="9536209" y="1652176"/>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43444ab4ad_1_184"/>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400"/>
              <a:buFont typeface="Arial"/>
              <a:buNone/>
            </a:pPr>
            <a:r>
              <a:rPr lang="en-US" sz="3000" b="1"/>
              <a:t>Our Work:</a:t>
            </a:r>
            <a:r>
              <a:rPr lang="en-US" sz="3000"/>
              <a:t> </a:t>
            </a:r>
            <a:r>
              <a:rPr lang="en-US" sz="3000" b="1"/>
              <a:t>Anti-patterns</a:t>
            </a:r>
            <a:r>
              <a:rPr lang="en-US" sz="3000"/>
              <a:t> and </a:t>
            </a:r>
            <a:r>
              <a:rPr lang="en-US" sz="3000" b="1"/>
              <a:t>Fix Strategies </a:t>
            </a:r>
            <a:r>
              <a:rPr lang="en-US" sz="3000"/>
              <a:t>for ReDoS</a:t>
            </a:r>
            <a:endParaRPr sz="3000" b="1"/>
          </a:p>
        </p:txBody>
      </p:sp>
      <p:sp>
        <p:nvSpPr>
          <p:cNvPr id="295" name="Google Shape;295;g243444ab4ad_1_184"/>
          <p:cNvSpPr txBox="1"/>
          <p:nvPr/>
        </p:nvSpPr>
        <p:spPr>
          <a:xfrm rot="-1285473">
            <a:off x="9536209" y="1652176"/>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
        <p:nvSpPr>
          <p:cNvPr id="296" name="Google Shape;296;g243444ab4ad_1_184"/>
          <p:cNvSpPr txBox="1"/>
          <p:nvPr/>
        </p:nvSpPr>
        <p:spPr>
          <a:xfrm rot="-1285347">
            <a:off x="4835462" y="4329158"/>
            <a:ext cx="2712177"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Ambiguity Theory</a:t>
            </a:r>
            <a:endParaRPr sz="3400" b="1" i="0" u="none" strike="noStrike" cap="none">
              <a:solidFill>
                <a:srgbClr val="8B1E41"/>
              </a:solidFill>
              <a:latin typeface="Impact"/>
              <a:ea typeface="Impact"/>
              <a:cs typeface="Impact"/>
              <a:sym typeface="Impact"/>
            </a:endParaRPr>
          </a:p>
        </p:txBody>
      </p:sp>
      <p:sp>
        <p:nvSpPr>
          <p:cNvPr id="297" name="Google Shape;297;g243444ab4ad_1_184"/>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43444ab4ad_1_193"/>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Anti-patterns</a:t>
            </a:r>
            <a:r>
              <a:rPr lang="en-US" sz="3000"/>
              <a:t> and </a:t>
            </a:r>
            <a:r>
              <a:rPr lang="en-US" sz="3000" b="1"/>
              <a:t>Fix Strategies </a:t>
            </a:r>
            <a:r>
              <a:rPr lang="en-US" sz="3000"/>
              <a:t>for ReDoS</a:t>
            </a:r>
            <a:endParaRPr sz="4200" b="1">
              <a:solidFill>
                <a:srgbClr val="8B1E41"/>
              </a:solidFill>
            </a:endParaRPr>
          </a:p>
        </p:txBody>
      </p:sp>
      <p:sp>
        <p:nvSpPr>
          <p:cNvPr id="304" name="Google Shape;304;g243444ab4ad_1_193"/>
          <p:cNvSpPr txBox="1"/>
          <p:nvPr/>
        </p:nvSpPr>
        <p:spPr>
          <a:xfrm rot="-1285473">
            <a:off x="9536209" y="1652176"/>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
        <p:nvSpPr>
          <p:cNvPr id="305" name="Google Shape;305;g243444ab4ad_1_193"/>
          <p:cNvSpPr txBox="1"/>
          <p:nvPr/>
        </p:nvSpPr>
        <p:spPr>
          <a:xfrm rot="-1285347">
            <a:off x="5806372" y="4159718"/>
            <a:ext cx="2712177"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Ambiguity Theory</a:t>
            </a:r>
            <a:endParaRPr sz="3400" b="1" i="0" u="none" strike="noStrike" cap="none">
              <a:solidFill>
                <a:srgbClr val="8B1E41"/>
              </a:solidFill>
              <a:latin typeface="Impact"/>
              <a:ea typeface="Impact"/>
              <a:cs typeface="Impact"/>
              <a:sym typeface="Impact"/>
            </a:endParaRPr>
          </a:p>
        </p:txBody>
      </p:sp>
      <p:sp>
        <p:nvSpPr>
          <p:cNvPr id="307" name="Google Shape;307;g243444ab4ad_1_193"/>
          <p:cNvSpPr/>
          <p:nvPr/>
        </p:nvSpPr>
        <p:spPr>
          <a:xfrm>
            <a:off x="1549182" y="5708736"/>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Concat</a:t>
            </a:r>
            <a:endParaRPr sz="1500" b="0" i="0" u="none" strike="noStrike" cap="none">
              <a:solidFill>
                <a:schemeClr val="dk1"/>
              </a:solidFill>
              <a:latin typeface="Gill Sans"/>
              <a:ea typeface="Gill Sans"/>
              <a:cs typeface="Gill Sans"/>
              <a:sym typeface="Gill Sans"/>
            </a:endParaRPr>
          </a:p>
        </p:txBody>
      </p:sp>
      <p:sp>
        <p:nvSpPr>
          <p:cNvPr id="308" name="Google Shape;308;g243444ab4ad_1_193"/>
          <p:cNvSpPr/>
          <p:nvPr/>
        </p:nvSpPr>
        <p:spPr>
          <a:xfrm>
            <a:off x="2902972" y="5727993"/>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Star</a:t>
            </a:r>
            <a:endParaRPr sz="1500" b="0" i="0" u="none" strike="noStrike" cap="none">
              <a:solidFill>
                <a:schemeClr val="dk1"/>
              </a:solidFill>
              <a:latin typeface="Gill Sans"/>
              <a:ea typeface="Gill Sans"/>
              <a:cs typeface="Gill Sans"/>
              <a:sym typeface="Gill Sans"/>
            </a:endParaRPr>
          </a:p>
        </p:txBody>
      </p:sp>
      <p:sp>
        <p:nvSpPr>
          <p:cNvPr id="309" name="Google Shape;309;g243444ab4ad_1_193"/>
          <p:cNvSpPr/>
          <p:nvPr/>
        </p:nvSpPr>
        <p:spPr>
          <a:xfrm>
            <a:off x="4225826" y="5727993"/>
            <a:ext cx="17220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Gill Sans"/>
                <a:ea typeface="Gill Sans"/>
                <a:cs typeface="Gill Sans"/>
                <a:sym typeface="Gill Sans"/>
              </a:rPr>
              <a:t>Alternation</a:t>
            </a:r>
            <a:endParaRPr sz="1500" b="0" i="0" u="none" strike="noStrike" cap="none" dirty="0">
              <a:solidFill>
                <a:srgbClr val="000000"/>
              </a:solidFill>
              <a:latin typeface="Arial"/>
              <a:ea typeface="Arial"/>
              <a:cs typeface="Arial"/>
              <a:sym typeface="Arial"/>
            </a:endParaRPr>
          </a:p>
        </p:txBody>
      </p:sp>
      <p:sp>
        <p:nvSpPr>
          <p:cNvPr id="312" name="Google Shape;312;g243444ab4ad_1_193"/>
          <p:cNvSpPr txBox="1"/>
          <p:nvPr/>
        </p:nvSpPr>
        <p:spPr>
          <a:xfrm>
            <a:off x="2159482" y="1050626"/>
            <a:ext cx="40074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6 anti-patterns:</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	</a:t>
            </a:r>
            <a:r>
              <a:rPr lang="en-US" sz="2400" b="1" i="0" u="none" strike="noStrike" cap="none" dirty="0" err="1">
                <a:solidFill>
                  <a:srgbClr val="000000"/>
                </a:solidFill>
                <a:latin typeface="Calibri"/>
                <a:ea typeface="Calibri"/>
                <a:cs typeface="Calibri"/>
                <a:sym typeface="Calibri"/>
              </a:rPr>
              <a:t>Concat</a:t>
            </a:r>
            <a:r>
              <a:rPr lang="en-US" sz="2400" b="1" i="0" u="none" strike="noStrike" cap="none" dirty="0">
                <a:solidFill>
                  <a:srgbClr val="000000"/>
                </a:solidFill>
                <a:latin typeface="Calibri"/>
                <a:ea typeface="Calibri"/>
                <a:cs typeface="Calibri"/>
                <a:sym typeface="Calibri"/>
              </a:rPr>
              <a:t> 1</a:t>
            </a: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Concat</a:t>
            </a:r>
            <a:r>
              <a:rPr lang="en-US" sz="2400" b="1" i="0" u="none" strike="noStrike" cap="none" dirty="0">
                <a:solidFill>
                  <a:schemeClr val="dk1"/>
                </a:solidFill>
                <a:latin typeface="Calibri"/>
                <a:ea typeface="Calibri"/>
                <a:cs typeface="Calibri"/>
                <a:sym typeface="Calibri"/>
              </a:rPr>
              <a:t> 2</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a:t>
            </a:r>
            <a:r>
              <a:rPr lang="en-US" sz="2400" b="1" i="0" u="none" strike="noStrike" cap="none" dirty="0" err="1">
                <a:solidFill>
                  <a:schemeClr val="dk1"/>
                </a:solidFill>
                <a:latin typeface="Calibri"/>
                <a:ea typeface="Calibri"/>
                <a:cs typeface="Calibri"/>
                <a:sym typeface="Calibri"/>
              </a:rPr>
              <a:t>Concat</a:t>
            </a:r>
            <a:r>
              <a:rPr lang="en-US" sz="2400" b="1" i="0" u="none" strike="noStrike" cap="none" dirty="0">
                <a:solidFill>
                  <a:schemeClr val="dk1"/>
                </a:solidFill>
                <a:latin typeface="Calibri"/>
                <a:ea typeface="Calibri"/>
                <a:cs typeface="Calibri"/>
                <a:sym typeface="Calibri"/>
              </a:rPr>
              <a:t> 3</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Star 1</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Star 2</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	Star 3</a:t>
            </a:r>
            <a:endParaRPr sz="2400" b="1" i="0" u="none" strike="noStrike" cap="none" dirty="0">
              <a:solidFill>
                <a:schemeClr val="dk1"/>
              </a:solidFill>
              <a:latin typeface="Calibri"/>
              <a:ea typeface="Calibri"/>
              <a:cs typeface="Calibri"/>
              <a:sym typeface="Calibri"/>
            </a:endParaRPr>
          </a:p>
        </p:txBody>
      </p:sp>
      <p:sp>
        <p:nvSpPr>
          <p:cNvPr id="313" name="Google Shape;313;g243444ab4ad_1_193"/>
          <p:cNvSpPr txBox="1"/>
          <p:nvPr/>
        </p:nvSpPr>
        <p:spPr>
          <a:xfrm>
            <a:off x="7154783" y="1050626"/>
            <a:ext cx="40074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5 Fix strategies: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F1: Delimiter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F2: Reduce one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F3: Reduce all</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F4: Remove repetition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F5: Replace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g243444ab4ad_1_193"/>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pic>
        <p:nvPicPr>
          <p:cNvPr id="3" name="Picture 2">
            <a:extLst>
              <a:ext uri="{FF2B5EF4-FFF2-40B4-BE49-F238E27FC236}">
                <a16:creationId xmlns:a16="http://schemas.microsoft.com/office/drawing/2014/main" id="{6D1699C6-73BB-3980-7E37-86435C237A10}"/>
              </a:ext>
            </a:extLst>
          </p:cNvPr>
          <p:cNvPicPr>
            <a:picLocks noChangeAspect="1"/>
          </p:cNvPicPr>
          <p:nvPr/>
        </p:nvPicPr>
        <p:blipFill>
          <a:blip r:embed="rId3"/>
          <a:stretch>
            <a:fillRect/>
          </a:stretch>
        </p:blipFill>
        <p:spPr>
          <a:xfrm>
            <a:off x="728869" y="4404692"/>
            <a:ext cx="4757981" cy="1326622"/>
          </a:xfrm>
          <a:prstGeom prst="rect">
            <a:avLst/>
          </a:prstGeom>
        </p:spPr>
      </p:pic>
      <p:sp>
        <p:nvSpPr>
          <p:cNvPr id="310" name="Google Shape;310;g243444ab4ad_1_193"/>
          <p:cNvSpPr/>
          <p:nvPr/>
        </p:nvSpPr>
        <p:spPr>
          <a:xfrm>
            <a:off x="1635121" y="4014054"/>
            <a:ext cx="1427747"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11" name="Google Shape;311;g243444ab4ad_1_193"/>
          <p:cNvSpPr/>
          <p:nvPr/>
        </p:nvSpPr>
        <p:spPr>
          <a:xfrm>
            <a:off x="2977103" y="4014054"/>
            <a:ext cx="1255921"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Anti-patterns</a:t>
            </a:r>
            <a:r>
              <a:rPr lang="en-US" sz="3000"/>
              <a:t> and </a:t>
            </a:r>
            <a:r>
              <a:rPr lang="en-US" sz="3000" b="1"/>
              <a:t>Fix Strategies </a:t>
            </a:r>
            <a:r>
              <a:rPr lang="en-US" sz="3000"/>
              <a:t>for ReDoS</a:t>
            </a:r>
            <a:endParaRPr sz="4200" b="1">
              <a:solidFill>
                <a:srgbClr val="8B1E41"/>
              </a:solidFill>
            </a:endParaRPr>
          </a:p>
        </p:txBody>
      </p:sp>
      <p:sp>
        <p:nvSpPr>
          <p:cNvPr id="321" name="Google Shape;321;p45"/>
          <p:cNvSpPr txBox="1"/>
          <p:nvPr/>
        </p:nvSpPr>
        <p:spPr>
          <a:xfrm rot="-1285473">
            <a:off x="9536209" y="1652176"/>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
        <p:nvSpPr>
          <p:cNvPr id="322" name="Google Shape;322;p45"/>
          <p:cNvSpPr txBox="1"/>
          <p:nvPr/>
        </p:nvSpPr>
        <p:spPr>
          <a:xfrm rot="-1285347">
            <a:off x="5869200" y="4159717"/>
            <a:ext cx="2712177"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Ambiguity Theory</a:t>
            </a:r>
            <a:endParaRPr sz="3400" b="1" i="0" u="none" strike="noStrike" cap="none">
              <a:solidFill>
                <a:srgbClr val="8B1E41"/>
              </a:solidFill>
              <a:latin typeface="Impact"/>
              <a:ea typeface="Impact"/>
              <a:cs typeface="Impact"/>
              <a:sym typeface="Impact"/>
            </a:endParaRPr>
          </a:p>
        </p:txBody>
      </p:sp>
      <p:pic>
        <p:nvPicPr>
          <p:cNvPr id="323" name="Google Shape;323;p45" descr="Diagram&#10;&#10;Description automatically generated"/>
          <p:cNvPicPr preferRelativeResize="0"/>
          <p:nvPr/>
        </p:nvPicPr>
        <p:blipFill rotWithShape="1">
          <a:blip r:embed="rId3">
            <a:alphaModFix/>
          </a:blip>
          <a:srcRect/>
          <a:stretch/>
        </p:blipFill>
        <p:spPr>
          <a:xfrm>
            <a:off x="369531" y="3894443"/>
            <a:ext cx="5192538" cy="1992399"/>
          </a:xfrm>
          <a:prstGeom prst="rect">
            <a:avLst/>
          </a:prstGeom>
          <a:noFill/>
          <a:ln>
            <a:noFill/>
          </a:ln>
        </p:spPr>
      </p:pic>
      <p:sp>
        <p:nvSpPr>
          <p:cNvPr id="324" name="Google Shape;324;p45"/>
          <p:cNvSpPr/>
          <p:nvPr/>
        </p:nvSpPr>
        <p:spPr>
          <a:xfrm>
            <a:off x="1549182" y="5708736"/>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Concat</a:t>
            </a:r>
            <a:endParaRPr sz="1500" b="0" i="0" u="none" strike="noStrike" cap="none">
              <a:solidFill>
                <a:schemeClr val="dk1"/>
              </a:solidFill>
              <a:latin typeface="Gill Sans"/>
              <a:ea typeface="Gill Sans"/>
              <a:cs typeface="Gill Sans"/>
              <a:sym typeface="Gill Sans"/>
            </a:endParaRPr>
          </a:p>
        </p:txBody>
      </p:sp>
      <p:sp>
        <p:nvSpPr>
          <p:cNvPr id="325" name="Google Shape;325;p45"/>
          <p:cNvSpPr/>
          <p:nvPr/>
        </p:nvSpPr>
        <p:spPr>
          <a:xfrm>
            <a:off x="2902972" y="5727993"/>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Star</a:t>
            </a:r>
            <a:endParaRPr sz="1500" b="0" i="0" u="none" strike="noStrike" cap="none">
              <a:solidFill>
                <a:schemeClr val="dk1"/>
              </a:solidFill>
              <a:latin typeface="Gill Sans"/>
              <a:ea typeface="Gill Sans"/>
              <a:cs typeface="Gill Sans"/>
              <a:sym typeface="Gill Sans"/>
            </a:endParaRPr>
          </a:p>
        </p:txBody>
      </p:sp>
      <p:sp>
        <p:nvSpPr>
          <p:cNvPr id="326" name="Google Shape;326;p45"/>
          <p:cNvSpPr/>
          <p:nvPr/>
        </p:nvSpPr>
        <p:spPr>
          <a:xfrm>
            <a:off x="4419902" y="5755016"/>
            <a:ext cx="17220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Alternation</a:t>
            </a:r>
            <a:endParaRPr sz="1500" b="0" i="0" u="none" strike="noStrike" cap="none">
              <a:solidFill>
                <a:srgbClr val="000000"/>
              </a:solidFill>
              <a:latin typeface="Arial"/>
              <a:ea typeface="Arial"/>
              <a:cs typeface="Arial"/>
              <a:sym typeface="Arial"/>
            </a:endParaRPr>
          </a:p>
        </p:txBody>
      </p:sp>
      <p:sp>
        <p:nvSpPr>
          <p:cNvPr id="327" name="Google Shape;327;p45"/>
          <p:cNvSpPr/>
          <p:nvPr/>
        </p:nvSpPr>
        <p:spPr>
          <a:xfrm>
            <a:off x="1633511" y="4080318"/>
            <a:ext cx="1427747"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28" name="Google Shape;328;p45"/>
          <p:cNvSpPr/>
          <p:nvPr/>
        </p:nvSpPr>
        <p:spPr>
          <a:xfrm>
            <a:off x="2977103" y="4080318"/>
            <a:ext cx="1255921"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29" name="Google Shape;329;p45"/>
          <p:cNvSpPr/>
          <p:nvPr/>
        </p:nvSpPr>
        <p:spPr>
          <a:xfrm>
            <a:off x="542566" y="3843459"/>
            <a:ext cx="8018841" cy="3014541"/>
          </a:xfrm>
          <a:prstGeom prst="ellipse">
            <a:avLst/>
          </a:prstGeom>
          <a:solidFill>
            <a:schemeClr val="lt2">
              <a:alpha val="65490"/>
            </a:schemeClr>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45"/>
          <p:cNvSpPr txBox="1"/>
          <p:nvPr/>
        </p:nvSpPr>
        <p:spPr>
          <a:xfrm>
            <a:off x="7154783" y="1050626"/>
            <a:ext cx="40074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5 Fix strategies: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F1: Delimiter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F2: Reduce one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F3: Reduce all</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F4: Remove repetition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F5: Replace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45"/>
          <p:cNvSpPr txBox="1"/>
          <p:nvPr/>
        </p:nvSpPr>
        <p:spPr>
          <a:xfrm>
            <a:off x="2159482" y="1050626"/>
            <a:ext cx="40074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6 anti-patterns: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Concat 1</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Concat 2</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Concat 3</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1</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2</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3</a:t>
            </a:r>
            <a:endParaRPr sz="2400" b="1" i="0" u="none" strike="noStrike" cap="none">
              <a:solidFill>
                <a:schemeClr val="dk1"/>
              </a:solidFill>
              <a:latin typeface="Calibri"/>
              <a:ea typeface="Calibri"/>
              <a:cs typeface="Calibri"/>
              <a:sym typeface="Calibri"/>
            </a:endParaRPr>
          </a:p>
        </p:txBody>
      </p:sp>
      <p:sp>
        <p:nvSpPr>
          <p:cNvPr id="332" name="Google Shape;332;p45"/>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5"/>
        <p:cNvGrpSpPr/>
        <p:nvPr/>
      </p:nvGrpSpPr>
      <p:grpSpPr>
        <a:xfrm>
          <a:off x="0" y="0"/>
          <a:ext cx="0" cy="0"/>
          <a:chOff x="0" y="0"/>
          <a:chExt cx="0" cy="0"/>
        </a:xfrm>
      </p:grpSpPr>
      <p:sp>
        <p:nvSpPr>
          <p:cNvPr id="356" name="Google Shape;356;p48"/>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357" name="Google Shape;357;p48"/>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358" name="Google Shape;358;p48"/>
          <p:cNvSpPr/>
          <p:nvPr/>
        </p:nvSpPr>
        <p:spPr>
          <a:xfrm>
            <a:off x="893135" y="1580103"/>
            <a:ext cx="10536865" cy="2749465"/>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9600"/>
              <a:buFont typeface="Arial"/>
              <a:buNone/>
            </a:pPr>
            <a:r>
              <a:rPr lang="en-US" sz="9600" b="0" i="0" u="none" strike="noStrike" cap="none">
                <a:solidFill>
                  <a:srgbClr val="FFFFFF"/>
                </a:solidFill>
                <a:latin typeface="Arial"/>
                <a:ea typeface="Arial"/>
                <a:cs typeface="Arial"/>
                <a:sym typeface="Arial"/>
              </a:rPr>
              <a:t>Anti-patterns and Fix Strategies</a:t>
            </a:r>
            <a:endParaRPr sz="1400" b="0" i="0" u="none" strike="noStrike" cap="none">
              <a:solidFill>
                <a:srgbClr val="000000"/>
              </a:solidFill>
              <a:latin typeface="Arial"/>
              <a:ea typeface="Arial"/>
              <a:cs typeface="Arial"/>
              <a:sym typeface="Arial"/>
            </a:endParaRPr>
          </a:p>
        </p:txBody>
      </p:sp>
      <p:pic>
        <p:nvPicPr>
          <p:cNvPr id="359" name="Google Shape;359;p48"/>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446bebcb82_0_29"/>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Anti-patterns</a:t>
            </a:r>
            <a:r>
              <a:rPr lang="en-US" sz="3000"/>
              <a:t> and </a:t>
            </a:r>
            <a:r>
              <a:rPr lang="en-US" sz="3000" b="1"/>
              <a:t>Fix Strategies </a:t>
            </a:r>
            <a:r>
              <a:rPr lang="en-US" sz="3000"/>
              <a:t>for ReDoS</a:t>
            </a:r>
            <a:endParaRPr sz="4200" b="1">
              <a:solidFill>
                <a:srgbClr val="8B1E41"/>
              </a:solidFill>
            </a:endParaRPr>
          </a:p>
        </p:txBody>
      </p:sp>
      <p:sp>
        <p:nvSpPr>
          <p:cNvPr id="366" name="Google Shape;366;g2446bebcb82_0_29"/>
          <p:cNvSpPr txBox="1"/>
          <p:nvPr/>
        </p:nvSpPr>
        <p:spPr>
          <a:xfrm rot="-1285473">
            <a:off x="9536136" y="1652205"/>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
        <p:nvSpPr>
          <p:cNvPr id="367" name="Google Shape;367;g2446bebcb82_0_29"/>
          <p:cNvSpPr txBox="1"/>
          <p:nvPr/>
        </p:nvSpPr>
        <p:spPr>
          <a:xfrm rot="-1285347">
            <a:off x="5869157" y="4159734"/>
            <a:ext cx="2712177"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Ambiguity Theory</a:t>
            </a:r>
            <a:endParaRPr sz="3400" b="1" i="0" u="none" strike="noStrike" cap="none">
              <a:solidFill>
                <a:srgbClr val="8B1E41"/>
              </a:solidFill>
              <a:latin typeface="Impact"/>
              <a:ea typeface="Impact"/>
              <a:cs typeface="Impact"/>
              <a:sym typeface="Impact"/>
            </a:endParaRPr>
          </a:p>
        </p:txBody>
      </p:sp>
      <p:pic>
        <p:nvPicPr>
          <p:cNvPr id="368" name="Google Shape;368;g2446bebcb82_0_29" descr="Diagram&#10;&#10;Description automatically generated"/>
          <p:cNvPicPr preferRelativeResize="0"/>
          <p:nvPr/>
        </p:nvPicPr>
        <p:blipFill rotWithShape="1">
          <a:blip r:embed="rId3">
            <a:alphaModFix/>
          </a:blip>
          <a:srcRect/>
          <a:stretch/>
        </p:blipFill>
        <p:spPr>
          <a:xfrm>
            <a:off x="369531" y="3894443"/>
            <a:ext cx="5192538" cy="1992399"/>
          </a:xfrm>
          <a:prstGeom prst="rect">
            <a:avLst/>
          </a:prstGeom>
          <a:noFill/>
          <a:ln>
            <a:noFill/>
          </a:ln>
        </p:spPr>
      </p:pic>
      <p:sp>
        <p:nvSpPr>
          <p:cNvPr id="369" name="Google Shape;369;g2446bebcb82_0_29"/>
          <p:cNvSpPr/>
          <p:nvPr/>
        </p:nvSpPr>
        <p:spPr>
          <a:xfrm>
            <a:off x="1549182" y="5708736"/>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Concat</a:t>
            </a:r>
            <a:endParaRPr sz="1500" b="0" i="0" u="none" strike="noStrike" cap="none">
              <a:solidFill>
                <a:schemeClr val="dk1"/>
              </a:solidFill>
              <a:latin typeface="Gill Sans"/>
              <a:ea typeface="Gill Sans"/>
              <a:cs typeface="Gill Sans"/>
              <a:sym typeface="Gill Sans"/>
            </a:endParaRPr>
          </a:p>
        </p:txBody>
      </p:sp>
      <p:sp>
        <p:nvSpPr>
          <p:cNvPr id="370" name="Google Shape;370;g2446bebcb82_0_29"/>
          <p:cNvSpPr/>
          <p:nvPr/>
        </p:nvSpPr>
        <p:spPr>
          <a:xfrm>
            <a:off x="2902972" y="5727993"/>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Star</a:t>
            </a:r>
            <a:endParaRPr sz="1500" b="0" i="0" u="none" strike="noStrike" cap="none">
              <a:solidFill>
                <a:schemeClr val="dk1"/>
              </a:solidFill>
              <a:latin typeface="Gill Sans"/>
              <a:ea typeface="Gill Sans"/>
              <a:cs typeface="Gill Sans"/>
              <a:sym typeface="Gill Sans"/>
            </a:endParaRPr>
          </a:p>
        </p:txBody>
      </p:sp>
      <p:sp>
        <p:nvSpPr>
          <p:cNvPr id="371" name="Google Shape;371;g2446bebcb82_0_29"/>
          <p:cNvSpPr/>
          <p:nvPr/>
        </p:nvSpPr>
        <p:spPr>
          <a:xfrm>
            <a:off x="4419902" y="5755016"/>
            <a:ext cx="17220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Alternation</a:t>
            </a:r>
            <a:endParaRPr sz="1500" b="0" i="0" u="none" strike="noStrike" cap="none">
              <a:solidFill>
                <a:srgbClr val="000000"/>
              </a:solidFill>
              <a:latin typeface="Arial"/>
              <a:ea typeface="Arial"/>
              <a:cs typeface="Arial"/>
              <a:sym typeface="Arial"/>
            </a:endParaRPr>
          </a:p>
        </p:txBody>
      </p:sp>
      <p:sp>
        <p:nvSpPr>
          <p:cNvPr id="372" name="Google Shape;372;g2446bebcb82_0_29"/>
          <p:cNvSpPr/>
          <p:nvPr/>
        </p:nvSpPr>
        <p:spPr>
          <a:xfrm>
            <a:off x="1633511" y="4080318"/>
            <a:ext cx="1427700" cy="1992300"/>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73" name="Google Shape;373;g2446bebcb82_0_29"/>
          <p:cNvSpPr/>
          <p:nvPr/>
        </p:nvSpPr>
        <p:spPr>
          <a:xfrm>
            <a:off x="2977103" y="4080318"/>
            <a:ext cx="1255800" cy="1992300"/>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74" name="Google Shape;374;g2446bebcb82_0_29"/>
          <p:cNvSpPr/>
          <p:nvPr/>
        </p:nvSpPr>
        <p:spPr>
          <a:xfrm>
            <a:off x="542566" y="3843459"/>
            <a:ext cx="8018700" cy="3014400"/>
          </a:xfrm>
          <a:prstGeom prst="ellipse">
            <a:avLst/>
          </a:prstGeom>
          <a:solidFill>
            <a:schemeClr val="lt2">
              <a:alpha val="65490"/>
            </a:schemeClr>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5" name="Google Shape;375;g2446bebcb82_0_29"/>
          <p:cNvSpPr txBox="1"/>
          <p:nvPr/>
        </p:nvSpPr>
        <p:spPr>
          <a:xfrm>
            <a:off x="7154783" y="1050626"/>
            <a:ext cx="40074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5 Fix strategies: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F1: Delimiter</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F2: Reduce one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F3: Reduce all</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F4: Remove repetition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F5: Replace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 name="Google Shape;376;g2446bebcb82_0_29"/>
          <p:cNvSpPr txBox="1"/>
          <p:nvPr/>
        </p:nvSpPr>
        <p:spPr>
          <a:xfrm>
            <a:off x="2159482" y="1050626"/>
            <a:ext cx="40074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6 anti-patterns: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Concat 1</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Concat 2</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Concat 3</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1</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2</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3</a:t>
            </a:r>
            <a:endParaRPr sz="2400" b="1" i="0" u="none" strike="noStrike" cap="none">
              <a:solidFill>
                <a:schemeClr val="dk1"/>
              </a:solidFill>
              <a:latin typeface="Calibri"/>
              <a:ea typeface="Calibri"/>
              <a:cs typeface="Calibri"/>
              <a:sym typeface="Calibri"/>
            </a:endParaRPr>
          </a:p>
        </p:txBody>
      </p:sp>
      <p:sp>
        <p:nvSpPr>
          <p:cNvPr id="377" name="Google Shape;377;g2446bebcb82_0_29"/>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Anti-patterns</a:t>
            </a:r>
            <a:r>
              <a:rPr lang="en-US" sz="3000"/>
              <a:t> and </a:t>
            </a:r>
            <a:r>
              <a:rPr lang="en-US" sz="3000" b="1"/>
              <a:t>Fix Strategies </a:t>
            </a:r>
            <a:r>
              <a:rPr lang="en-US" sz="3000"/>
              <a:t>for ReDoS</a:t>
            </a:r>
            <a:endParaRPr sz="4200" b="1">
              <a:solidFill>
                <a:srgbClr val="8B1E41"/>
              </a:solidFill>
            </a:endParaRPr>
          </a:p>
        </p:txBody>
      </p:sp>
      <p:sp>
        <p:nvSpPr>
          <p:cNvPr id="384" name="Google Shape;384;p47"/>
          <p:cNvSpPr txBox="1"/>
          <p:nvPr/>
        </p:nvSpPr>
        <p:spPr>
          <a:xfrm rot="-1285473">
            <a:off x="9536209" y="1652176"/>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sp>
        <p:nvSpPr>
          <p:cNvPr id="385" name="Google Shape;385;p47"/>
          <p:cNvSpPr txBox="1"/>
          <p:nvPr/>
        </p:nvSpPr>
        <p:spPr>
          <a:xfrm rot="-1285347">
            <a:off x="5869200" y="4159717"/>
            <a:ext cx="2712177"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Ambiguity Theory</a:t>
            </a:r>
            <a:endParaRPr sz="3400" b="1" i="0" u="none" strike="noStrike" cap="none">
              <a:solidFill>
                <a:srgbClr val="8B1E41"/>
              </a:solidFill>
              <a:latin typeface="Impact"/>
              <a:ea typeface="Impact"/>
              <a:cs typeface="Impact"/>
              <a:sym typeface="Impact"/>
            </a:endParaRPr>
          </a:p>
        </p:txBody>
      </p:sp>
      <p:pic>
        <p:nvPicPr>
          <p:cNvPr id="386" name="Google Shape;386;p47" descr="Diagram&#10;&#10;Description automatically generated"/>
          <p:cNvPicPr preferRelativeResize="0"/>
          <p:nvPr/>
        </p:nvPicPr>
        <p:blipFill rotWithShape="1">
          <a:blip r:embed="rId3">
            <a:alphaModFix/>
          </a:blip>
          <a:srcRect/>
          <a:stretch/>
        </p:blipFill>
        <p:spPr>
          <a:xfrm>
            <a:off x="369531" y="3894443"/>
            <a:ext cx="5192538" cy="1992399"/>
          </a:xfrm>
          <a:prstGeom prst="rect">
            <a:avLst/>
          </a:prstGeom>
          <a:noFill/>
          <a:ln>
            <a:noFill/>
          </a:ln>
        </p:spPr>
      </p:pic>
      <p:sp>
        <p:nvSpPr>
          <p:cNvPr id="387" name="Google Shape;387;p47"/>
          <p:cNvSpPr/>
          <p:nvPr/>
        </p:nvSpPr>
        <p:spPr>
          <a:xfrm>
            <a:off x="1549182" y="5708736"/>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Concat</a:t>
            </a:r>
            <a:endParaRPr sz="1500" b="0" i="0" u="none" strike="noStrike" cap="none">
              <a:solidFill>
                <a:schemeClr val="dk1"/>
              </a:solidFill>
              <a:latin typeface="Gill Sans"/>
              <a:ea typeface="Gill Sans"/>
              <a:cs typeface="Gill Sans"/>
              <a:sym typeface="Gill Sans"/>
            </a:endParaRPr>
          </a:p>
        </p:txBody>
      </p:sp>
      <p:sp>
        <p:nvSpPr>
          <p:cNvPr id="388" name="Google Shape;388;p47"/>
          <p:cNvSpPr/>
          <p:nvPr/>
        </p:nvSpPr>
        <p:spPr>
          <a:xfrm>
            <a:off x="2902972" y="5727993"/>
            <a:ext cx="14613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Star</a:t>
            </a:r>
            <a:endParaRPr sz="1500" b="0" i="0" u="none" strike="noStrike" cap="none">
              <a:solidFill>
                <a:schemeClr val="dk1"/>
              </a:solidFill>
              <a:latin typeface="Gill Sans"/>
              <a:ea typeface="Gill Sans"/>
              <a:cs typeface="Gill Sans"/>
              <a:sym typeface="Gill Sans"/>
            </a:endParaRPr>
          </a:p>
        </p:txBody>
      </p:sp>
      <p:sp>
        <p:nvSpPr>
          <p:cNvPr id="389" name="Google Shape;389;p47"/>
          <p:cNvSpPr/>
          <p:nvPr/>
        </p:nvSpPr>
        <p:spPr>
          <a:xfrm>
            <a:off x="4419902" y="5755016"/>
            <a:ext cx="1722000" cy="31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Gill Sans"/>
                <a:ea typeface="Gill Sans"/>
                <a:cs typeface="Gill Sans"/>
                <a:sym typeface="Gill Sans"/>
              </a:rPr>
              <a:t>Alternation</a:t>
            </a:r>
            <a:endParaRPr sz="1500" b="0" i="0" u="none" strike="noStrike" cap="none">
              <a:solidFill>
                <a:srgbClr val="000000"/>
              </a:solidFill>
              <a:latin typeface="Arial"/>
              <a:ea typeface="Arial"/>
              <a:cs typeface="Arial"/>
              <a:sym typeface="Arial"/>
            </a:endParaRPr>
          </a:p>
        </p:txBody>
      </p:sp>
      <p:sp>
        <p:nvSpPr>
          <p:cNvPr id="390" name="Google Shape;390;p47"/>
          <p:cNvSpPr/>
          <p:nvPr/>
        </p:nvSpPr>
        <p:spPr>
          <a:xfrm>
            <a:off x="1633511" y="4080318"/>
            <a:ext cx="1427747"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91" name="Google Shape;391;p47"/>
          <p:cNvSpPr/>
          <p:nvPr/>
        </p:nvSpPr>
        <p:spPr>
          <a:xfrm>
            <a:off x="2977103" y="4080318"/>
            <a:ext cx="1255921" cy="1992399"/>
          </a:xfrm>
          <a:prstGeom prst="ellipse">
            <a:avLst/>
          </a:prstGeom>
          <a:solidFill>
            <a:srgbClr val="FFADAD">
              <a:alpha val="43921"/>
            </a:srgbClr>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392" name="Google Shape;392;p47"/>
          <p:cNvSpPr/>
          <p:nvPr/>
        </p:nvSpPr>
        <p:spPr>
          <a:xfrm>
            <a:off x="542566" y="3843459"/>
            <a:ext cx="8018841" cy="3014541"/>
          </a:xfrm>
          <a:prstGeom prst="ellipse">
            <a:avLst/>
          </a:prstGeom>
          <a:solidFill>
            <a:schemeClr val="lt2">
              <a:alpha val="65490"/>
            </a:schemeClr>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 name="Google Shape;393;p47"/>
          <p:cNvSpPr/>
          <p:nvPr/>
        </p:nvSpPr>
        <p:spPr>
          <a:xfrm>
            <a:off x="8645736" y="4884412"/>
            <a:ext cx="3408304" cy="7078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More in Paper</a:t>
            </a:r>
            <a:endParaRPr sz="4000" b="0" i="0" u="none" strike="noStrike" cap="none">
              <a:solidFill>
                <a:schemeClr val="dk1"/>
              </a:solidFill>
              <a:latin typeface="Arial"/>
              <a:ea typeface="Arial"/>
              <a:cs typeface="Arial"/>
              <a:sym typeface="Arial"/>
            </a:endParaRPr>
          </a:p>
        </p:txBody>
      </p:sp>
      <p:sp>
        <p:nvSpPr>
          <p:cNvPr id="394" name="Google Shape;394;p47"/>
          <p:cNvSpPr txBox="1"/>
          <p:nvPr/>
        </p:nvSpPr>
        <p:spPr>
          <a:xfrm>
            <a:off x="7154783" y="1050626"/>
            <a:ext cx="40074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5 Fix strategies: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a:t>
            </a:r>
            <a:r>
              <a:rPr lang="en-US" sz="2400" b="0" i="0" u="none" strike="noStrike" cap="none">
                <a:solidFill>
                  <a:srgbClr val="7F7F7F"/>
                </a:solidFill>
                <a:latin typeface="Calibri"/>
                <a:ea typeface="Calibri"/>
                <a:cs typeface="Calibri"/>
                <a:sym typeface="Calibri"/>
              </a:rPr>
              <a:t>F1: Delimiter</a:t>
            </a:r>
            <a:endParaRPr sz="24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F2: Reduce one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F3: Reduce all</a:t>
            </a:r>
            <a:endParaRPr sz="24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F4: Remove repetition</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a:t>
            </a:r>
            <a:r>
              <a:rPr lang="en-US" sz="2400" b="0" i="0" u="none" strike="noStrike" cap="none">
                <a:solidFill>
                  <a:srgbClr val="7F7F7F"/>
                </a:solidFill>
                <a:latin typeface="Calibri"/>
                <a:ea typeface="Calibri"/>
                <a:cs typeface="Calibri"/>
                <a:sym typeface="Calibri"/>
              </a:rPr>
              <a:t>F5: Replace</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47"/>
          <p:cNvSpPr txBox="1"/>
          <p:nvPr/>
        </p:nvSpPr>
        <p:spPr>
          <a:xfrm>
            <a:off x="2159482" y="1050626"/>
            <a:ext cx="40074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6 anti-patterns:</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	Concat 1</a:t>
            </a:r>
            <a:endParaRPr sz="2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Concat 2</a:t>
            </a:r>
            <a:endParaRPr sz="24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Concat 3</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	Star 1</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Star 2</a:t>
            </a:r>
            <a:endParaRPr sz="2400" b="0" i="0" u="none" strike="noStrike" cap="none">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F7F7F"/>
                </a:solidFill>
                <a:latin typeface="Calibri"/>
                <a:ea typeface="Calibri"/>
                <a:cs typeface="Calibri"/>
                <a:sym typeface="Calibri"/>
              </a:rPr>
              <a:t>	Star 3</a:t>
            </a:r>
            <a:endParaRPr sz="2400" b="1" i="0" u="none" strike="noStrike" cap="none">
              <a:solidFill>
                <a:schemeClr val="dk1"/>
              </a:solidFill>
              <a:latin typeface="Calibri"/>
              <a:ea typeface="Calibri"/>
              <a:cs typeface="Calibri"/>
              <a:sym typeface="Calibri"/>
            </a:endParaRPr>
          </a:p>
        </p:txBody>
      </p:sp>
      <p:sp>
        <p:nvSpPr>
          <p:cNvPr id="396" name="Google Shape;396;p47"/>
          <p:cNvSpPr txBox="1"/>
          <p:nvPr/>
        </p:nvSpPr>
        <p:spPr>
          <a:xfrm rot="-1285347">
            <a:off x="4196891" y="1625111"/>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8"/>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Anti-patterns </a:t>
            </a:r>
            <a:r>
              <a:rPr lang="en-US" sz="3000"/>
              <a:t>for ReDoS</a:t>
            </a:r>
            <a:endParaRPr/>
          </a:p>
        </p:txBody>
      </p:sp>
      <p:sp>
        <p:nvSpPr>
          <p:cNvPr id="403" name="Google Shape;403;p8"/>
          <p:cNvSpPr/>
          <p:nvPr/>
        </p:nvSpPr>
        <p:spPr>
          <a:xfrm>
            <a:off x="7125343" y="1620723"/>
            <a:ext cx="4197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dirty="0">
                <a:solidFill>
                  <a:schemeClr val="accent1"/>
                </a:solidFill>
                <a:latin typeface="Gill Sans"/>
                <a:ea typeface="Gill Sans"/>
                <a:cs typeface="Gill Sans"/>
                <a:sym typeface="Gill Sans"/>
              </a:rPr>
              <a:t>   </a:t>
            </a:r>
            <a:r>
              <a:rPr lang="en-US" sz="5400" b="0" i="0" u="none" strike="noStrike" cap="none" dirty="0">
                <a:solidFill>
                  <a:schemeClr val="accent1"/>
                </a:solidFill>
                <a:latin typeface="Gill Sans"/>
                <a:ea typeface="Gill Sans"/>
                <a:cs typeface="Gill Sans"/>
                <a:sym typeface="Gill Sans"/>
              </a:rPr>
              <a:t> (P|Q|..)*</a:t>
            </a:r>
            <a:r>
              <a:rPr lang="en-US" sz="5400" b="0" i="0" u="none" strike="noStrike" cap="none" dirty="0">
                <a:solidFill>
                  <a:schemeClr val="dk1"/>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cxnSp>
        <p:nvCxnSpPr>
          <p:cNvPr id="404" name="Google Shape;404;p8"/>
          <p:cNvCxnSpPr/>
          <p:nvPr/>
        </p:nvCxnSpPr>
        <p:spPr>
          <a:xfrm rot="10800000" flipH="1">
            <a:off x="7247166" y="2463184"/>
            <a:ext cx="1751161" cy="923560"/>
          </a:xfrm>
          <a:prstGeom prst="straightConnector1">
            <a:avLst/>
          </a:prstGeom>
          <a:noFill/>
          <a:ln w="9525" cap="flat" cmpd="sng">
            <a:solidFill>
              <a:schemeClr val="dk1"/>
            </a:solidFill>
            <a:prstDash val="solid"/>
            <a:round/>
            <a:headEnd type="none" w="sm" len="sm"/>
            <a:tailEnd type="triangle" w="med" len="med"/>
          </a:ln>
        </p:spPr>
      </p:cxnSp>
      <p:sp>
        <p:nvSpPr>
          <p:cNvPr id="405" name="Google Shape;405;p8"/>
          <p:cNvSpPr/>
          <p:nvPr/>
        </p:nvSpPr>
        <p:spPr>
          <a:xfrm>
            <a:off x="6484522" y="3325025"/>
            <a:ext cx="1405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262626"/>
                </a:solidFill>
                <a:latin typeface="Gill Sans"/>
                <a:ea typeface="Gill Sans"/>
                <a:cs typeface="Gill Sans"/>
                <a:sym typeface="Gill Sans"/>
              </a:rPr>
              <a:t>\w</a:t>
            </a:r>
            <a:endParaRPr sz="5400" b="1" i="0" u="none" strike="noStrike" cap="none">
              <a:solidFill>
                <a:srgbClr val="262626"/>
              </a:solidFill>
              <a:latin typeface="Gill Sans"/>
              <a:ea typeface="Gill Sans"/>
              <a:cs typeface="Gill Sans"/>
              <a:sym typeface="Gill Sans"/>
            </a:endParaRPr>
          </a:p>
        </p:txBody>
      </p:sp>
      <p:cxnSp>
        <p:nvCxnSpPr>
          <p:cNvPr id="406" name="Google Shape;406;p8"/>
          <p:cNvCxnSpPr>
            <a:stCxn id="407" idx="0"/>
          </p:cNvCxnSpPr>
          <p:nvPr/>
        </p:nvCxnSpPr>
        <p:spPr>
          <a:xfrm rot="10800000">
            <a:off x="10060009" y="2471796"/>
            <a:ext cx="793800" cy="844800"/>
          </a:xfrm>
          <a:prstGeom prst="straightConnector1">
            <a:avLst/>
          </a:prstGeom>
          <a:noFill/>
          <a:ln w="9525" cap="flat" cmpd="sng">
            <a:solidFill>
              <a:schemeClr val="dk1"/>
            </a:solidFill>
            <a:prstDash val="solid"/>
            <a:round/>
            <a:headEnd type="none" w="sm" len="sm"/>
            <a:tailEnd type="triangle" w="med" len="med"/>
          </a:ln>
        </p:spPr>
      </p:cxnSp>
      <p:sp>
        <p:nvSpPr>
          <p:cNvPr id="407" name="Google Shape;407;p8"/>
          <p:cNvSpPr/>
          <p:nvPr/>
        </p:nvSpPr>
        <p:spPr>
          <a:xfrm>
            <a:off x="10151059" y="3316596"/>
            <a:ext cx="1405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262626"/>
                </a:solidFill>
                <a:latin typeface="Gill Sans"/>
                <a:ea typeface="Gill Sans"/>
                <a:cs typeface="Gill Sans"/>
                <a:sym typeface="Gill Sans"/>
              </a:rPr>
              <a:t>\d</a:t>
            </a:r>
            <a:endParaRPr sz="5400" b="1" i="0" u="none" strike="noStrike" cap="none">
              <a:solidFill>
                <a:srgbClr val="262626"/>
              </a:solidFill>
              <a:latin typeface="Gill Sans"/>
              <a:ea typeface="Gill Sans"/>
              <a:cs typeface="Gill Sans"/>
              <a:sym typeface="Gill Sans"/>
            </a:endParaRPr>
          </a:p>
        </p:txBody>
      </p:sp>
      <p:sp>
        <p:nvSpPr>
          <p:cNvPr id="408" name="Google Shape;408;p8"/>
          <p:cNvSpPr txBox="1"/>
          <p:nvPr/>
        </p:nvSpPr>
        <p:spPr>
          <a:xfrm>
            <a:off x="5774781" y="4045862"/>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[0-9a-zA-z_]</a:t>
            </a: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09" name="Google Shape;409;p8"/>
          <p:cNvSpPr txBox="1"/>
          <p:nvPr/>
        </p:nvSpPr>
        <p:spPr>
          <a:xfrm>
            <a:off x="10167188" y="4045862"/>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[0-9]</a:t>
            </a: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410" name="Google Shape;410;p8"/>
          <p:cNvCxnSpPr>
            <a:cxnSpLocks/>
          </p:cNvCxnSpPr>
          <p:nvPr/>
        </p:nvCxnSpPr>
        <p:spPr>
          <a:xfrm>
            <a:off x="7227225" y="4569082"/>
            <a:ext cx="1292032" cy="350476"/>
          </a:xfrm>
          <a:prstGeom prst="straightConnector1">
            <a:avLst/>
          </a:prstGeom>
          <a:noFill/>
          <a:ln w="9525" cap="flat" cmpd="sng">
            <a:solidFill>
              <a:schemeClr val="dk1"/>
            </a:solidFill>
            <a:prstDash val="solid"/>
            <a:round/>
            <a:headEnd type="none" w="sm" len="sm"/>
            <a:tailEnd type="triangle" w="med" len="med"/>
          </a:ln>
        </p:spPr>
      </p:cxnSp>
      <p:cxnSp>
        <p:nvCxnSpPr>
          <p:cNvPr id="411" name="Google Shape;411;p8"/>
          <p:cNvCxnSpPr>
            <a:cxnSpLocks/>
          </p:cNvCxnSpPr>
          <p:nvPr/>
        </p:nvCxnSpPr>
        <p:spPr>
          <a:xfrm flipH="1">
            <a:off x="8653870" y="4634983"/>
            <a:ext cx="1682854" cy="284575"/>
          </a:xfrm>
          <a:prstGeom prst="straightConnector1">
            <a:avLst/>
          </a:prstGeom>
          <a:noFill/>
          <a:ln w="9525" cap="flat" cmpd="sng">
            <a:solidFill>
              <a:schemeClr val="dk1"/>
            </a:solidFill>
            <a:prstDash val="solid"/>
            <a:round/>
            <a:headEnd type="none" w="sm" len="sm"/>
            <a:tailEnd type="triangle" w="med" len="med"/>
          </a:ln>
        </p:spPr>
      </p:cxnSp>
      <p:sp>
        <p:nvSpPr>
          <p:cNvPr id="412" name="Google Shape;412;p8"/>
          <p:cNvSpPr txBox="1"/>
          <p:nvPr/>
        </p:nvSpPr>
        <p:spPr>
          <a:xfrm>
            <a:off x="8078175" y="5032468"/>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[0-9]</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413" name="Google Shape;413;p8"/>
          <p:cNvSpPr/>
          <p:nvPr/>
        </p:nvSpPr>
        <p:spPr>
          <a:xfrm>
            <a:off x="7038036" y="5297072"/>
            <a:ext cx="34437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200" b="0" i="0" u="none" strike="noStrike" cap="none" dirty="0">
                <a:solidFill>
                  <a:schemeClr val="accent3">
                    <a:lumMod val="60000"/>
                    <a:lumOff val="40000"/>
                  </a:schemeClr>
                </a:solidFill>
                <a:latin typeface="Gill Sans"/>
                <a:ea typeface="Gill Sans"/>
                <a:cs typeface="Gill Sans"/>
                <a:sym typeface="Gill Sans"/>
              </a:rPr>
              <a:t>Both can Match</a:t>
            </a:r>
            <a:endParaRPr sz="3200" b="0" i="0" u="none" strike="noStrike" cap="none" dirty="0">
              <a:solidFill>
                <a:schemeClr val="accent3">
                  <a:lumMod val="60000"/>
                  <a:lumOff val="40000"/>
                </a:schemeClr>
              </a:solidFill>
              <a:latin typeface="Gill Sans"/>
              <a:ea typeface="Gill Sans"/>
              <a:cs typeface="Gill Sans"/>
              <a:sym typeface="Gill Sans"/>
            </a:endParaRPr>
          </a:p>
        </p:txBody>
      </p:sp>
      <p:sp>
        <p:nvSpPr>
          <p:cNvPr id="414" name="Google Shape;414;p8"/>
          <p:cNvSpPr txBox="1">
            <a:spLocks noGrp="1"/>
          </p:cNvSpPr>
          <p:nvPr>
            <p:ph type="title"/>
          </p:nvPr>
        </p:nvSpPr>
        <p:spPr>
          <a:xfrm>
            <a:off x="1725738" y="982623"/>
            <a:ext cx="275358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        Concat  1</a:t>
            </a:r>
            <a:endParaRPr/>
          </a:p>
        </p:txBody>
      </p:sp>
      <p:sp>
        <p:nvSpPr>
          <p:cNvPr id="415" name="Google Shape;415;p8"/>
          <p:cNvSpPr txBox="1"/>
          <p:nvPr/>
        </p:nvSpPr>
        <p:spPr>
          <a:xfrm>
            <a:off x="7902380" y="975155"/>
            <a:ext cx="1339992" cy="638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0000"/>
              </a:buClr>
              <a:buSzPts val="1400"/>
              <a:buFont typeface="Arial"/>
              <a:buNone/>
            </a:pPr>
            <a:r>
              <a:rPr lang="en-US" sz="3200" b="0" i="0" u="none" strike="noStrike" cap="none">
                <a:solidFill>
                  <a:schemeClr val="dk1"/>
                </a:solidFill>
                <a:latin typeface="Calibri"/>
                <a:ea typeface="Calibri"/>
                <a:cs typeface="Calibri"/>
                <a:sym typeface="Calibri"/>
              </a:rPr>
              <a:t>                                                              Star 1</a:t>
            </a:r>
            <a:endParaRPr sz="1400" b="0" i="0" u="none" strike="noStrike" cap="none">
              <a:solidFill>
                <a:srgbClr val="000000"/>
              </a:solidFill>
              <a:latin typeface="Arial"/>
              <a:ea typeface="Arial"/>
              <a:cs typeface="Arial"/>
              <a:sym typeface="Arial"/>
            </a:endParaRPr>
          </a:p>
        </p:txBody>
      </p:sp>
      <p:sp>
        <p:nvSpPr>
          <p:cNvPr id="416" name="Google Shape;416;p8"/>
          <p:cNvSpPr/>
          <p:nvPr/>
        </p:nvSpPr>
        <p:spPr>
          <a:xfrm>
            <a:off x="1279173" y="1627983"/>
            <a:ext cx="4197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dirty="0">
                <a:solidFill>
                  <a:schemeClr val="accent1"/>
                </a:solidFill>
                <a:latin typeface="Gill Sans"/>
                <a:ea typeface="Gill Sans"/>
                <a:cs typeface="Gill Sans"/>
                <a:sym typeface="Gill Sans"/>
              </a:rPr>
              <a:t>     </a:t>
            </a:r>
            <a:r>
              <a:rPr lang="en-US" sz="5400" b="0" i="0" u="none" strike="noStrike" cap="none" dirty="0">
                <a:solidFill>
                  <a:schemeClr val="accent1"/>
                </a:solidFill>
                <a:latin typeface="Gill Sans"/>
                <a:ea typeface="Gill Sans"/>
                <a:cs typeface="Gill Sans"/>
                <a:sym typeface="Gill Sans"/>
              </a:rPr>
              <a:t>..P*Q*..</a:t>
            </a:r>
            <a:r>
              <a:rPr lang="en-US" sz="5400" b="0" i="0" u="none" strike="noStrike" cap="none" dirty="0">
                <a:solidFill>
                  <a:schemeClr val="dk1"/>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cxnSp>
        <p:nvCxnSpPr>
          <p:cNvPr id="417" name="Google Shape;417;p8"/>
          <p:cNvCxnSpPr/>
          <p:nvPr/>
        </p:nvCxnSpPr>
        <p:spPr>
          <a:xfrm rot="10800000" flipH="1">
            <a:off x="1928765" y="2471730"/>
            <a:ext cx="1243978" cy="1109713"/>
          </a:xfrm>
          <a:prstGeom prst="straightConnector1">
            <a:avLst/>
          </a:prstGeom>
          <a:noFill/>
          <a:ln w="9525" cap="flat" cmpd="sng">
            <a:solidFill>
              <a:schemeClr val="dk1"/>
            </a:solidFill>
            <a:prstDash val="solid"/>
            <a:round/>
            <a:headEnd type="none" w="sm" len="sm"/>
            <a:tailEnd type="triangle" w="med" len="med"/>
          </a:ln>
        </p:spPr>
      </p:cxnSp>
      <p:cxnSp>
        <p:nvCxnSpPr>
          <p:cNvPr id="418" name="Google Shape;418;p8"/>
          <p:cNvCxnSpPr/>
          <p:nvPr/>
        </p:nvCxnSpPr>
        <p:spPr>
          <a:xfrm rot="10800000">
            <a:off x="4249927" y="2463184"/>
            <a:ext cx="287347" cy="931756"/>
          </a:xfrm>
          <a:prstGeom prst="straightConnector1">
            <a:avLst/>
          </a:prstGeom>
          <a:noFill/>
          <a:ln w="9525" cap="flat" cmpd="sng">
            <a:solidFill>
              <a:schemeClr val="dk1"/>
            </a:solidFill>
            <a:prstDash val="solid"/>
            <a:round/>
            <a:headEnd type="none" w="sm" len="sm"/>
            <a:tailEnd type="triangle" w="med" len="med"/>
          </a:ln>
        </p:spPr>
      </p:cxnSp>
      <p:sp>
        <p:nvSpPr>
          <p:cNvPr id="419" name="Google Shape;419;p8"/>
          <p:cNvSpPr txBox="1"/>
          <p:nvPr/>
        </p:nvSpPr>
        <p:spPr>
          <a:xfrm>
            <a:off x="397235" y="4053122"/>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[0-9a-zA-z_]*</a:t>
            </a: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20" name="Google Shape;420;p8"/>
          <p:cNvSpPr txBox="1"/>
          <p:nvPr/>
        </p:nvSpPr>
        <p:spPr>
          <a:xfrm>
            <a:off x="4303487" y="4053122"/>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[0-9]*</a:t>
            </a: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421" name="Google Shape;421;p8"/>
          <p:cNvCxnSpPr>
            <a:cxnSpLocks/>
          </p:cNvCxnSpPr>
          <p:nvPr/>
        </p:nvCxnSpPr>
        <p:spPr>
          <a:xfrm>
            <a:off x="1855276" y="4576342"/>
            <a:ext cx="720859" cy="485988"/>
          </a:xfrm>
          <a:prstGeom prst="straightConnector1">
            <a:avLst/>
          </a:prstGeom>
          <a:noFill/>
          <a:ln w="9525" cap="flat" cmpd="sng">
            <a:solidFill>
              <a:schemeClr val="dk1"/>
            </a:solidFill>
            <a:prstDash val="solid"/>
            <a:round/>
            <a:headEnd type="none" w="sm" len="sm"/>
            <a:tailEnd type="triangle" w="med" len="med"/>
          </a:ln>
        </p:spPr>
      </p:cxnSp>
      <p:cxnSp>
        <p:nvCxnSpPr>
          <p:cNvPr id="422" name="Google Shape;422;p8"/>
          <p:cNvCxnSpPr>
            <a:cxnSpLocks/>
          </p:cNvCxnSpPr>
          <p:nvPr/>
        </p:nvCxnSpPr>
        <p:spPr>
          <a:xfrm flipH="1">
            <a:off x="3078232" y="4637133"/>
            <a:ext cx="1329641" cy="425197"/>
          </a:xfrm>
          <a:prstGeom prst="straightConnector1">
            <a:avLst/>
          </a:prstGeom>
          <a:noFill/>
          <a:ln w="9525" cap="flat" cmpd="sng">
            <a:solidFill>
              <a:schemeClr val="dk1"/>
            </a:solidFill>
            <a:prstDash val="solid"/>
            <a:round/>
            <a:headEnd type="none" w="sm" len="sm"/>
            <a:tailEnd type="triangle" w="med" len="med"/>
          </a:ln>
        </p:spPr>
      </p:cxnSp>
      <p:sp>
        <p:nvSpPr>
          <p:cNvPr id="423" name="Google Shape;423;p8"/>
          <p:cNvSpPr txBox="1"/>
          <p:nvPr/>
        </p:nvSpPr>
        <p:spPr>
          <a:xfrm>
            <a:off x="2295410" y="5071424"/>
            <a:ext cx="2178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Calibri"/>
                <a:ea typeface="Calibri"/>
                <a:cs typeface="Calibri"/>
                <a:sym typeface="Calibri"/>
              </a:rPr>
              <a:t>[0-9]</a:t>
            </a:r>
            <a:r>
              <a:rPr lang="en-US" sz="18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424" name="Google Shape;424;p8"/>
          <p:cNvSpPr/>
          <p:nvPr/>
        </p:nvSpPr>
        <p:spPr>
          <a:xfrm>
            <a:off x="1255271" y="5336028"/>
            <a:ext cx="34437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3600" b="0" i="0" u="none" strike="noStrike" cap="none" dirty="0">
                <a:solidFill>
                  <a:schemeClr val="accent3">
                    <a:lumMod val="60000"/>
                    <a:lumOff val="40000"/>
                  </a:schemeClr>
                </a:solidFill>
                <a:latin typeface="Gill Sans"/>
                <a:ea typeface="Gill Sans"/>
                <a:cs typeface="Gill Sans"/>
                <a:sym typeface="Gill Sans"/>
              </a:rPr>
              <a:t>Both can </a:t>
            </a:r>
            <a:r>
              <a:rPr lang="en-US" sz="3200" b="0" i="0" u="none" strike="noStrike" cap="none" dirty="0">
                <a:solidFill>
                  <a:schemeClr val="accent3">
                    <a:lumMod val="60000"/>
                    <a:lumOff val="40000"/>
                  </a:schemeClr>
                </a:solidFill>
                <a:latin typeface="Gill Sans"/>
                <a:ea typeface="Gill Sans"/>
                <a:cs typeface="Gill Sans"/>
                <a:sym typeface="Gill Sans"/>
              </a:rPr>
              <a:t>Match</a:t>
            </a:r>
            <a:endParaRPr sz="3600" b="0" i="0" u="none" strike="noStrike" cap="none" dirty="0">
              <a:solidFill>
                <a:schemeClr val="accent3">
                  <a:lumMod val="60000"/>
                  <a:lumOff val="40000"/>
                </a:schemeClr>
              </a:solidFill>
              <a:latin typeface="Gill Sans"/>
              <a:ea typeface="Gill Sans"/>
              <a:cs typeface="Gill Sans"/>
              <a:sym typeface="Gill Sans"/>
            </a:endParaRPr>
          </a:p>
        </p:txBody>
      </p:sp>
      <p:sp>
        <p:nvSpPr>
          <p:cNvPr id="425" name="Google Shape;425;p8"/>
          <p:cNvSpPr/>
          <p:nvPr/>
        </p:nvSpPr>
        <p:spPr>
          <a:xfrm>
            <a:off x="1150515" y="3419369"/>
            <a:ext cx="1405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dirty="0">
                <a:solidFill>
                  <a:srgbClr val="262626"/>
                </a:solidFill>
                <a:latin typeface="Gill Sans"/>
                <a:ea typeface="Gill Sans"/>
                <a:cs typeface="Gill Sans"/>
                <a:sym typeface="Gill Sans"/>
              </a:rPr>
              <a:t>\w*</a:t>
            </a:r>
            <a:endParaRPr sz="5400" b="1" i="0" u="none" strike="noStrike" cap="none" dirty="0">
              <a:solidFill>
                <a:srgbClr val="262626"/>
              </a:solidFill>
              <a:latin typeface="Gill Sans"/>
              <a:ea typeface="Gill Sans"/>
              <a:cs typeface="Gill Sans"/>
              <a:sym typeface="Gill Sans"/>
            </a:endParaRPr>
          </a:p>
        </p:txBody>
      </p:sp>
      <p:sp>
        <p:nvSpPr>
          <p:cNvPr id="426" name="Google Shape;426;p8"/>
          <p:cNvSpPr/>
          <p:nvPr/>
        </p:nvSpPr>
        <p:spPr>
          <a:xfrm>
            <a:off x="3743065" y="3382644"/>
            <a:ext cx="14055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262626"/>
                </a:solidFill>
                <a:latin typeface="Gill Sans"/>
                <a:ea typeface="Gill Sans"/>
                <a:cs typeface="Gill Sans"/>
                <a:sym typeface="Gill Sans"/>
              </a:rPr>
              <a:t>\d*</a:t>
            </a:r>
            <a:endParaRPr sz="5400" b="1" i="0" u="none" strike="noStrike" cap="none">
              <a:solidFill>
                <a:srgbClr val="262626"/>
              </a:solidFill>
              <a:latin typeface="Gill Sans"/>
              <a:ea typeface="Gill Sans"/>
              <a:cs typeface="Gill Sans"/>
              <a:sym typeface="Gill Sans"/>
            </a:endParaRPr>
          </a:p>
        </p:txBody>
      </p:sp>
      <p:sp>
        <p:nvSpPr>
          <p:cNvPr id="427" name="Google Shape;427;p8"/>
          <p:cNvSpPr/>
          <p:nvPr/>
        </p:nvSpPr>
        <p:spPr>
          <a:xfrm>
            <a:off x="4160764" y="1021208"/>
            <a:ext cx="160056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62626"/>
                </a:solidFill>
                <a:latin typeface="Arial"/>
                <a:ea typeface="Arial"/>
                <a:cs typeface="Arial"/>
                <a:sym typeface="Arial"/>
              </a:rPr>
              <a:t>\w*\d*</a:t>
            </a:r>
            <a:endParaRPr sz="1400" b="0" i="0" u="none" strike="noStrike" cap="none">
              <a:solidFill>
                <a:srgbClr val="000000"/>
              </a:solidFill>
              <a:latin typeface="Arial"/>
              <a:ea typeface="Arial"/>
              <a:cs typeface="Arial"/>
              <a:sym typeface="Arial"/>
            </a:endParaRPr>
          </a:p>
        </p:txBody>
      </p:sp>
      <p:sp>
        <p:nvSpPr>
          <p:cNvPr id="428" name="Google Shape;428;p8"/>
          <p:cNvSpPr/>
          <p:nvPr/>
        </p:nvSpPr>
        <p:spPr>
          <a:xfrm>
            <a:off x="9061609" y="1028480"/>
            <a:ext cx="152958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262626"/>
                </a:solidFill>
                <a:latin typeface="Arial"/>
                <a:ea typeface="Arial"/>
                <a:cs typeface="Arial"/>
                <a:sym typeface="Arial"/>
              </a:rPr>
              <a:t>(\w|\d)*</a:t>
            </a:r>
            <a:endParaRPr sz="1400" b="0" i="0" u="none" strike="noStrike" cap="none">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AF0929BB-8D83-9FDA-3F7B-C7EC150875C9}"/>
              </a:ext>
            </a:extLst>
          </p:cNvPr>
          <p:cNvSpPr/>
          <p:nvPr/>
        </p:nvSpPr>
        <p:spPr>
          <a:xfrm>
            <a:off x="2149867" y="5868322"/>
            <a:ext cx="8186857" cy="923330"/>
          </a:xfrm>
          <a:prstGeom prst="rect">
            <a:avLst/>
          </a:prstGeom>
          <a:noFill/>
        </p:spPr>
        <p:txBody>
          <a:bodyPr wrap="none" lIns="91440" tIns="45720" rIns="91440" bIns="45720">
            <a:spAutoFit/>
          </a:bodyPr>
          <a:lstStyle/>
          <a:p>
            <a:pPr algn="ctr"/>
            <a:r>
              <a:rPr lang="en-US" sz="5400" b="0" cap="none" spc="0" dirty="0">
                <a:ln w="0"/>
                <a:solidFill>
                  <a:schemeClr val="accent3">
                    <a:lumMod val="60000"/>
                    <a:lumOff val="40000"/>
                  </a:schemeClr>
                </a:solidFill>
                <a:effectLst>
                  <a:outerShdw blurRad="38100" dist="25400" dir="5400000" algn="ctr" rotWithShape="0">
                    <a:srgbClr val="6E747A">
                      <a:alpha val="43000"/>
                    </a:srgbClr>
                  </a:outerShdw>
                </a:effectLst>
              </a:rPr>
              <a:t>Malicious Input: 66666….!</a:t>
            </a:r>
          </a:p>
        </p:txBody>
      </p:sp>
      <p:pic>
        <p:nvPicPr>
          <p:cNvPr id="7" name="Google Shape;198;g2446bebcb82_0_71" descr="Image result for cartoon flames">
            <a:extLst>
              <a:ext uri="{FF2B5EF4-FFF2-40B4-BE49-F238E27FC236}">
                <a16:creationId xmlns:a16="http://schemas.microsoft.com/office/drawing/2014/main" id="{CA4CA83C-7F93-84F7-C8BF-598C8D0E0DEB}"/>
              </a:ext>
            </a:extLst>
          </p:cNvPr>
          <p:cNvPicPr preferRelativeResize="0"/>
          <p:nvPr/>
        </p:nvPicPr>
        <p:blipFill rotWithShape="1">
          <a:blip r:embed="rId3">
            <a:alphaModFix/>
          </a:blip>
          <a:srcRect/>
          <a:stretch/>
        </p:blipFill>
        <p:spPr>
          <a:xfrm>
            <a:off x="2590333" y="2963688"/>
            <a:ext cx="1396457" cy="1506350"/>
          </a:xfrm>
          <a:prstGeom prst="rect">
            <a:avLst/>
          </a:prstGeom>
          <a:noFill/>
          <a:ln>
            <a:noFill/>
          </a:ln>
        </p:spPr>
      </p:pic>
      <p:pic>
        <p:nvPicPr>
          <p:cNvPr id="8" name="Google Shape;198;g2446bebcb82_0_71" descr="Image result for cartoon flames">
            <a:extLst>
              <a:ext uri="{FF2B5EF4-FFF2-40B4-BE49-F238E27FC236}">
                <a16:creationId xmlns:a16="http://schemas.microsoft.com/office/drawing/2014/main" id="{441A88D0-E05B-A359-D004-75085562C911}"/>
              </a:ext>
            </a:extLst>
          </p:cNvPr>
          <p:cNvPicPr preferRelativeResize="0"/>
          <p:nvPr/>
        </p:nvPicPr>
        <p:blipFill rotWithShape="1">
          <a:blip r:embed="rId3">
            <a:alphaModFix/>
          </a:blip>
          <a:srcRect/>
          <a:stretch/>
        </p:blipFill>
        <p:spPr>
          <a:xfrm>
            <a:off x="8342856" y="3030349"/>
            <a:ext cx="1396457" cy="150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0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1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43444ab4ad_1_302"/>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Our Work:</a:t>
            </a:r>
            <a:r>
              <a:rPr lang="en-US" sz="3000"/>
              <a:t> </a:t>
            </a:r>
            <a:r>
              <a:rPr lang="en-US" sz="3000" b="1"/>
              <a:t>Fix Strategies </a:t>
            </a:r>
            <a:r>
              <a:rPr lang="en-US" sz="3000"/>
              <a:t>for ReDoS</a:t>
            </a:r>
            <a:endParaRPr/>
          </a:p>
        </p:txBody>
      </p:sp>
      <p:sp>
        <p:nvSpPr>
          <p:cNvPr id="435" name="Google Shape;435;g243444ab4ad_1_302"/>
          <p:cNvSpPr/>
          <p:nvPr/>
        </p:nvSpPr>
        <p:spPr>
          <a:xfrm>
            <a:off x="4881881" y="1690093"/>
            <a:ext cx="32625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accent1"/>
                </a:solidFill>
                <a:latin typeface="Gill Sans"/>
                <a:ea typeface="Gill Sans"/>
                <a:cs typeface="Gill Sans"/>
                <a:sym typeface="Gill Sans"/>
              </a:rPr>
              <a:t>…P*Q*…</a:t>
            </a:r>
            <a:r>
              <a:rPr lang="en-US" sz="5400" b="0" i="0" u="none" strike="noStrike" cap="none">
                <a:solidFill>
                  <a:schemeClr val="dk1"/>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436" name="Google Shape;436;g243444ab4ad_1_302"/>
          <p:cNvSpPr/>
          <p:nvPr/>
        </p:nvSpPr>
        <p:spPr>
          <a:xfrm>
            <a:off x="8264710" y="1693030"/>
            <a:ext cx="4197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dirty="0">
                <a:solidFill>
                  <a:schemeClr val="accent1"/>
                </a:solidFill>
                <a:latin typeface="Gill Sans"/>
                <a:ea typeface="Gill Sans"/>
                <a:cs typeface="Gill Sans"/>
                <a:sym typeface="Gill Sans"/>
              </a:rPr>
              <a:t>      </a:t>
            </a:r>
            <a:r>
              <a:rPr lang="en-US" sz="5400" b="0" i="0" u="none" strike="noStrike" cap="none" dirty="0">
                <a:solidFill>
                  <a:schemeClr val="accent1"/>
                </a:solidFill>
                <a:latin typeface="Gill Sans"/>
                <a:ea typeface="Gill Sans"/>
                <a:cs typeface="Gill Sans"/>
                <a:sym typeface="Gill Sans"/>
              </a:rPr>
              <a:t>(P|Q|..)*</a:t>
            </a:r>
            <a:r>
              <a:rPr lang="en-US" sz="5400" b="0" i="0" u="none" strike="noStrike" cap="none" dirty="0">
                <a:solidFill>
                  <a:schemeClr val="dk1"/>
                </a:solidFill>
                <a:latin typeface="Gill Sans"/>
                <a:ea typeface="Gill Sans"/>
                <a:cs typeface="Gill Sans"/>
                <a:sym typeface="Gill Sans"/>
              </a:rPr>
              <a:t> </a:t>
            </a:r>
            <a:endParaRPr sz="1400" b="0" i="0" u="none" strike="noStrike" cap="none" dirty="0">
              <a:solidFill>
                <a:srgbClr val="000000"/>
              </a:solidFill>
              <a:latin typeface="Arial"/>
              <a:ea typeface="Arial"/>
              <a:cs typeface="Arial"/>
              <a:sym typeface="Arial"/>
            </a:endParaRPr>
          </a:p>
        </p:txBody>
      </p:sp>
      <p:sp>
        <p:nvSpPr>
          <p:cNvPr id="437" name="Google Shape;437;g243444ab4ad_1_302"/>
          <p:cNvSpPr txBox="1">
            <a:spLocks noGrp="1"/>
          </p:cNvSpPr>
          <p:nvPr>
            <p:ph type="title"/>
          </p:nvPr>
        </p:nvSpPr>
        <p:spPr>
          <a:xfrm>
            <a:off x="4690975" y="1052000"/>
            <a:ext cx="70398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             Concat  1                              Star 1</a:t>
            </a:r>
            <a:endParaRPr/>
          </a:p>
        </p:txBody>
      </p:sp>
      <p:sp>
        <p:nvSpPr>
          <p:cNvPr id="438" name="Google Shape;438;g243444ab4ad_1_302"/>
          <p:cNvSpPr/>
          <p:nvPr/>
        </p:nvSpPr>
        <p:spPr>
          <a:xfrm>
            <a:off x="5914678" y="3892518"/>
            <a:ext cx="64299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2060"/>
                </a:solidFill>
                <a:latin typeface="Gill Sans"/>
                <a:ea typeface="Gill Sans"/>
                <a:cs typeface="Gill Sans"/>
                <a:sym typeface="Gill Sans"/>
              </a:rPr>
              <a:t>[a-zA-Z_]*</a:t>
            </a:r>
            <a:r>
              <a:rPr lang="en-US" sz="3600" b="0" i="0" u="none" strike="noStrike" cap="none">
                <a:solidFill>
                  <a:schemeClr val="dk1"/>
                </a:solidFill>
                <a:latin typeface="Gill Sans"/>
                <a:ea typeface="Gill Sans"/>
                <a:cs typeface="Gill Sans"/>
                <a:sym typeface="Gill Sans"/>
              </a:rPr>
              <a:t>\d*     (</a:t>
            </a:r>
            <a:r>
              <a:rPr lang="en-US" sz="3600" b="0" i="0" u="none" strike="noStrike" cap="none">
                <a:solidFill>
                  <a:srgbClr val="002060"/>
                </a:solidFill>
                <a:latin typeface="Gill Sans"/>
                <a:ea typeface="Gill Sans"/>
                <a:cs typeface="Gill Sans"/>
                <a:sym typeface="Gill Sans"/>
              </a:rPr>
              <a:t>[a-zA-Z_]</a:t>
            </a:r>
            <a:r>
              <a:rPr lang="en-US" sz="3600" b="0" i="0" u="none" strike="noStrike" cap="none">
                <a:solidFill>
                  <a:schemeClr val="dk1"/>
                </a:solidFill>
                <a:latin typeface="Gill Sans"/>
                <a:ea typeface="Gill Sans"/>
                <a:cs typeface="Gill Sans"/>
                <a:sym typeface="Gill Sans"/>
              </a:rPr>
              <a:t>|\d)*</a:t>
            </a:r>
            <a:endParaRPr sz="3600" b="0" i="0" u="none" strike="noStrike" cap="none">
              <a:solidFill>
                <a:schemeClr val="dk1"/>
              </a:solidFill>
              <a:latin typeface="Gill Sans"/>
              <a:ea typeface="Gill Sans"/>
              <a:cs typeface="Gill Sans"/>
              <a:sym typeface="Gill Sans"/>
            </a:endParaRPr>
          </a:p>
        </p:txBody>
      </p:sp>
      <p:pic>
        <p:nvPicPr>
          <p:cNvPr id="439" name="Google Shape;439;g243444ab4ad_1_302"/>
          <p:cNvPicPr preferRelativeResize="0"/>
          <p:nvPr/>
        </p:nvPicPr>
        <p:blipFill rotWithShape="1">
          <a:blip r:embed="rId3">
            <a:alphaModFix/>
          </a:blip>
          <a:srcRect/>
          <a:stretch/>
        </p:blipFill>
        <p:spPr>
          <a:xfrm>
            <a:off x="106676" y="3705409"/>
            <a:ext cx="5808002" cy="1260911"/>
          </a:xfrm>
          <a:prstGeom prst="rect">
            <a:avLst/>
          </a:prstGeom>
          <a:noFill/>
          <a:ln>
            <a:noFill/>
          </a:ln>
        </p:spPr>
      </p:pic>
      <p:sp>
        <p:nvSpPr>
          <p:cNvPr id="440" name="Google Shape;440;g243444ab4ad_1_302"/>
          <p:cNvSpPr txBox="1"/>
          <p:nvPr/>
        </p:nvSpPr>
        <p:spPr>
          <a:xfrm>
            <a:off x="930157" y="2738579"/>
            <a:ext cx="4656900"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Calibri"/>
                <a:ea typeface="Calibri"/>
                <a:cs typeface="Calibri"/>
                <a:sym typeface="Calibri"/>
              </a:rPr>
              <a:t>Original Vulnerable regex</a:t>
            </a:r>
            <a:endParaRPr sz="3200" b="0" i="0" u="none" strike="noStrike" cap="none">
              <a:solidFill>
                <a:srgbClr val="000000"/>
              </a:solidFill>
              <a:latin typeface="Calibri"/>
              <a:ea typeface="Calibri"/>
              <a:cs typeface="Calibri"/>
              <a:sym typeface="Calibri"/>
            </a:endParaRPr>
          </a:p>
        </p:txBody>
      </p:sp>
      <p:sp>
        <p:nvSpPr>
          <p:cNvPr id="441" name="Google Shape;441;g243444ab4ad_1_302"/>
          <p:cNvSpPr/>
          <p:nvPr/>
        </p:nvSpPr>
        <p:spPr>
          <a:xfrm>
            <a:off x="5922775" y="2679366"/>
            <a:ext cx="58080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Gill Sans"/>
                <a:ea typeface="Gill Sans"/>
                <a:cs typeface="Gill Sans"/>
                <a:sym typeface="Gill Sans"/>
              </a:rPr>
              <a:t>\w*\d*       (\w|\d)*</a:t>
            </a:r>
            <a:endParaRPr sz="5400" b="0" i="0" u="none" strike="noStrike" cap="none">
              <a:solidFill>
                <a:schemeClr val="dk1"/>
              </a:solidFill>
              <a:latin typeface="Gill Sans"/>
              <a:ea typeface="Gill Sans"/>
              <a:cs typeface="Gill Sans"/>
              <a:sym typeface="Gill Sans"/>
            </a:endParaRPr>
          </a:p>
        </p:txBody>
      </p:sp>
      <p:pic>
        <p:nvPicPr>
          <p:cNvPr id="442" name="Google Shape;442;g243444ab4ad_1_302"/>
          <p:cNvPicPr preferRelativeResize="0"/>
          <p:nvPr/>
        </p:nvPicPr>
        <p:blipFill rotWithShape="1">
          <a:blip r:embed="rId4">
            <a:alphaModFix/>
          </a:blip>
          <a:srcRect/>
          <a:stretch/>
        </p:blipFill>
        <p:spPr>
          <a:xfrm>
            <a:off x="106676" y="5249610"/>
            <a:ext cx="5816266" cy="1260912"/>
          </a:xfrm>
          <a:prstGeom prst="rect">
            <a:avLst/>
          </a:prstGeom>
          <a:noFill/>
          <a:ln>
            <a:noFill/>
          </a:ln>
        </p:spPr>
      </p:pic>
      <p:sp>
        <p:nvSpPr>
          <p:cNvPr id="443" name="Google Shape;443;g243444ab4ad_1_302"/>
          <p:cNvSpPr/>
          <p:nvPr/>
        </p:nvSpPr>
        <p:spPr>
          <a:xfrm>
            <a:off x="5979993" y="5394750"/>
            <a:ext cx="64299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002060"/>
                </a:solidFill>
                <a:latin typeface="Gill Sans"/>
                <a:ea typeface="Gill Sans"/>
                <a:cs typeface="Gill Sans"/>
                <a:sym typeface="Gill Sans"/>
              </a:rPr>
              <a:t>\w{,15}\d{,10}</a:t>
            </a:r>
            <a:r>
              <a:rPr lang="en-US" sz="4000" b="0" i="0" u="none" strike="noStrike" cap="none">
                <a:solidFill>
                  <a:schemeClr val="dk1"/>
                </a:solidFill>
                <a:latin typeface="Gill Sans"/>
                <a:ea typeface="Gill Sans"/>
                <a:cs typeface="Gill Sans"/>
                <a:sym typeface="Gill Sans"/>
              </a:rPr>
              <a:t>     (\w|\d)</a:t>
            </a:r>
            <a:r>
              <a:rPr lang="en-US" sz="4000" b="0" i="0" u="none" strike="noStrike" cap="none">
                <a:solidFill>
                  <a:srgbClr val="002060"/>
                </a:solidFill>
                <a:latin typeface="Gill Sans"/>
                <a:ea typeface="Gill Sans"/>
                <a:cs typeface="Gill Sans"/>
                <a:sym typeface="Gill Sans"/>
              </a:rPr>
              <a:t>{,10}</a:t>
            </a:r>
            <a:endParaRPr sz="4000" b="0" i="0" u="none" strike="noStrike" cap="none">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8"/>
        <p:cNvGrpSpPr/>
        <p:nvPr/>
      </p:nvGrpSpPr>
      <p:grpSpPr>
        <a:xfrm>
          <a:off x="0" y="0"/>
          <a:ext cx="0" cy="0"/>
          <a:chOff x="0" y="0"/>
          <a:chExt cx="0" cy="0"/>
        </a:xfrm>
      </p:grpSpPr>
      <p:sp>
        <p:nvSpPr>
          <p:cNvPr id="449" name="Google Shape;449;p49"/>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450" name="Google Shape;450;p49"/>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451" name="Google Shape;451;p49"/>
          <p:cNvSpPr/>
          <p:nvPr/>
        </p:nvSpPr>
        <p:spPr>
          <a:xfrm>
            <a:off x="990600" y="1411326"/>
            <a:ext cx="10588171" cy="3803613"/>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5400"/>
              <a:buFont typeface="Arial"/>
              <a:buNone/>
            </a:pPr>
            <a:r>
              <a:rPr lang="en-US" sz="5400" b="0" i="0" u="none" strike="noStrike" cap="none">
                <a:solidFill>
                  <a:srgbClr val="FFFFFF"/>
                </a:solidFill>
                <a:latin typeface="Arial"/>
                <a:ea typeface="Arial"/>
                <a:cs typeface="Arial"/>
                <a:sym typeface="Arial"/>
              </a:rPr>
              <a:t>Evaluation 1: Effectiveness of   Anti-Patterns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5400"/>
              <a:buFont typeface="Arial"/>
              <a:buNone/>
            </a:pPr>
            <a:r>
              <a:rPr lang="en-US" sz="5400" b="0" i="0" u="none" strike="noStrike" cap="none">
                <a:solidFill>
                  <a:srgbClr val="FFFFFF"/>
                </a:solidFill>
                <a:latin typeface="Arial"/>
                <a:ea typeface="Arial"/>
                <a:cs typeface="Arial"/>
                <a:sym typeface="Arial"/>
              </a:rPr>
              <a:t>Evaluation 2: Usability of Anti-Patterns and Fix Strategies</a:t>
            </a:r>
            <a:endParaRPr sz="1400" b="0" i="0" u="none" strike="noStrike" cap="none">
              <a:solidFill>
                <a:srgbClr val="000000"/>
              </a:solidFill>
              <a:latin typeface="Arial"/>
              <a:ea typeface="Arial"/>
              <a:cs typeface="Arial"/>
              <a:sym typeface="Arial"/>
            </a:endParaRPr>
          </a:p>
        </p:txBody>
      </p:sp>
      <p:pic>
        <p:nvPicPr>
          <p:cNvPr id="452" name="Google Shape;452;p49"/>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3"/>
        <p:cNvGrpSpPr/>
        <p:nvPr/>
      </p:nvGrpSpPr>
      <p:grpSpPr>
        <a:xfrm>
          <a:off x="0" y="0"/>
          <a:ext cx="0" cy="0"/>
          <a:chOff x="0" y="0"/>
          <a:chExt cx="0" cy="0"/>
        </a:xfrm>
      </p:grpSpPr>
      <p:sp>
        <p:nvSpPr>
          <p:cNvPr id="164" name="Google Shape;164;p41"/>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165" name="Google Shape;165;p41"/>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166" name="Google Shape;166;p41"/>
          <p:cNvSpPr/>
          <p:nvPr/>
        </p:nvSpPr>
        <p:spPr>
          <a:xfrm>
            <a:off x="2821537" y="3648689"/>
            <a:ext cx="6548925" cy="680879"/>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11500"/>
              <a:buFont typeface="Arial"/>
              <a:buNone/>
            </a:pPr>
            <a:r>
              <a:rPr lang="en-US" sz="11500" b="0" i="0" u="none" strike="noStrike" cap="none">
                <a:solidFill>
                  <a:srgbClr val="FFFFFF"/>
                </a:solidFill>
                <a:latin typeface="Arial"/>
                <a:ea typeface="Arial"/>
                <a:cs typeface="Arial"/>
                <a:sym typeface="Arial"/>
              </a:rPr>
              <a:t>Problem</a:t>
            </a:r>
            <a:endParaRPr sz="1400" b="0" i="0" u="none" strike="noStrike" cap="none">
              <a:solidFill>
                <a:srgbClr val="000000"/>
              </a:solidFill>
              <a:latin typeface="Arial"/>
              <a:ea typeface="Arial"/>
              <a:cs typeface="Arial"/>
              <a:sym typeface="Arial"/>
            </a:endParaRPr>
          </a:p>
        </p:txBody>
      </p:sp>
      <p:pic>
        <p:nvPicPr>
          <p:cNvPr id="167" name="Google Shape;167;p41"/>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7"/>
        <p:cNvGrpSpPr/>
        <p:nvPr/>
      </p:nvGrpSpPr>
      <p:grpSpPr>
        <a:xfrm>
          <a:off x="0" y="0"/>
          <a:ext cx="0" cy="0"/>
          <a:chOff x="0" y="0"/>
          <a:chExt cx="0" cy="0"/>
        </a:xfrm>
      </p:grpSpPr>
      <p:sp>
        <p:nvSpPr>
          <p:cNvPr id="458" name="Google Shape;458;p50"/>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459" name="Google Shape;459;p50"/>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460" name="Google Shape;460;p50"/>
          <p:cNvSpPr/>
          <p:nvPr/>
        </p:nvSpPr>
        <p:spPr>
          <a:xfrm>
            <a:off x="990600" y="1411326"/>
            <a:ext cx="10588171" cy="3803613"/>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5400"/>
              <a:buFont typeface="Arial"/>
              <a:buNone/>
            </a:pPr>
            <a:r>
              <a:rPr lang="en-US" sz="5400" b="0" i="0" u="none" strike="noStrike" cap="none">
                <a:solidFill>
                  <a:srgbClr val="FFFFFF"/>
                </a:solidFill>
                <a:latin typeface="Arial"/>
                <a:ea typeface="Arial"/>
                <a:cs typeface="Arial"/>
                <a:sym typeface="Arial"/>
              </a:rPr>
              <a:t>Evaluation 1: Effectiveness of   Anti-Patterns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575A5C"/>
              </a:buClr>
              <a:buSzPts val="5400"/>
              <a:buFont typeface="Arial"/>
              <a:buNone/>
            </a:pPr>
            <a:r>
              <a:rPr lang="en-US" sz="5400" b="0" i="0" u="none" strike="noStrike" cap="none">
                <a:solidFill>
                  <a:srgbClr val="575A5C"/>
                </a:solidFill>
                <a:latin typeface="Arial"/>
                <a:ea typeface="Arial"/>
                <a:cs typeface="Arial"/>
                <a:sym typeface="Arial"/>
              </a:rPr>
              <a:t>Evaluation 2: Usability of Anti-Patterns and Fix Strategies</a:t>
            </a:r>
            <a:endParaRPr sz="1400" b="0" i="0" u="none" strike="noStrike" cap="none">
              <a:solidFill>
                <a:srgbClr val="000000"/>
              </a:solidFill>
              <a:latin typeface="Arial"/>
              <a:ea typeface="Arial"/>
              <a:cs typeface="Arial"/>
              <a:sym typeface="Arial"/>
            </a:endParaRPr>
          </a:p>
        </p:txBody>
      </p:sp>
      <p:pic>
        <p:nvPicPr>
          <p:cNvPr id="461" name="Google Shape;461;p50"/>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g243444ab4ad_1_352" descr="Dataset | CSC Project"/>
          <p:cNvPicPr preferRelativeResize="0"/>
          <p:nvPr/>
        </p:nvPicPr>
        <p:blipFill rotWithShape="1">
          <a:blip r:embed="rId3">
            <a:alphaModFix/>
          </a:blip>
          <a:srcRect/>
          <a:stretch/>
        </p:blipFill>
        <p:spPr>
          <a:xfrm>
            <a:off x="1230716" y="926717"/>
            <a:ext cx="2818766" cy="2818766"/>
          </a:xfrm>
          <a:prstGeom prst="rect">
            <a:avLst/>
          </a:prstGeom>
          <a:noFill/>
          <a:ln>
            <a:noFill/>
          </a:ln>
        </p:spPr>
      </p:pic>
      <p:pic>
        <p:nvPicPr>
          <p:cNvPr id="468" name="Google Shape;468;g243444ab4ad_1_352" descr="Run Machine Learning Algorithms with Satellite Data"/>
          <p:cNvPicPr preferRelativeResize="0"/>
          <p:nvPr/>
        </p:nvPicPr>
        <p:blipFill rotWithShape="1">
          <a:blip r:embed="rId4">
            <a:alphaModFix/>
          </a:blip>
          <a:srcRect/>
          <a:stretch/>
        </p:blipFill>
        <p:spPr>
          <a:xfrm>
            <a:off x="1786253" y="3915671"/>
            <a:ext cx="2143125" cy="2143125"/>
          </a:xfrm>
          <a:prstGeom prst="rect">
            <a:avLst/>
          </a:prstGeom>
          <a:noFill/>
          <a:ln>
            <a:noFill/>
          </a:ln>
        </p:spPr>
      </p:pic>
      <p:pic>
        <p:nvPicPr>
          <p:cNvPr id="469" name="Google Shape;469;g243444ab4ad_1_352" descr="Technique Icons - Free SVG &amp; PNG Technique Images - Noun Project"/>
          <p:cNvPicPr preferRelativeResize="0"/>
          <p:nvPr/>
        </p:nvPicPr>
        <p:blipFill rotWithShape="1">
          <a:blip r:embed="rId5">
            <a:alphaModFix/>
          </a:blip>
          <a:srcRect/>
          <a:stretch/>
        </p:blipFill>
        <p:spPr>
          <a:xfrm>
            <a:off x="7895776" y="1383600"/>
            <a:ext cx="1905000" cy="1905000"/>
          </a:xfrm>
          <a:prstGeom prst="rect">
            <a:avLst/>
          </a:prstGeom>
          <a:noFill/>
          <a:ln>
            <a:noFill/>
          </a:ln>
        </p:spPr>
      </p:pic>
      <p:pic>
        <p:nvPicPr>
          <p:cNvPr id="470" name="Google Shape;470;g243444ab4ad_1_352" descr="Metrics - Free business icons"/>
          <p:cNvPicPr preferRelativeResize="0"/>
          <p:nvPr/>
        </p:nvPicPr>
        <p:blipFill rotWithShape="1">
          <a:blip r:embed="rId6">
            <a:alphaModFix/>
          </a:blip>
          <a:srcRect/>
          <a:stretch/>
        </p:blipFill>
        <p:spPr>
          <a:xfrm>
            <a:off x="7875365" y="3915671"/>
            <a:ext cx="2143125" cy="2143125"/>
          </a:xfrm>
          <a:prstGeom prst="rect">
            <a:avLst/>
          </a:prstGeom>
          <a:noFill/>
          <a:ln>
            <a:noFill/>
          </a:ln>
        </p:spPr>
      </p:pic>
      <p:sp>
        <p:nvSpPr>
          <p:cNvPr id="471" name="Google Shape;471;g243444ab4ad_1_352"/>
          <p:cNvSpPr/>
          <p:nvPr/>
        </p:nvSpPr>
        <p:spPr>
          <a:xfrm>
            <a:off x="199227" y="1878764"/>
            <a:ext cx="159691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Dataset</a:t>
            </a:r>
            <a:endParaRPr sz="1400" b="0" i="0" u="none" strike="noStrike" cap="none">
              <a:solidFill>
                <a:srgbClr val="000000"/>
              </a:solidFill>
              <a:latin typeface="Arial"/>
              <a:ea typeface="Arial"/>
              <a:cs typeface="Arial"/>
              <a:sym typeface="Arial"/>
            </a:endParaRPr>
          </a:p>
        </p:txBody>
      </p:sp>
      <p:sp>
        <p:nvSpPr>
          <p:cNvPr id="472" name="Google Shape;472;g243444ab4ad_1_352"/>
          <p:cNvSpPr/>
          <p:nvPr/>
        </p:nvSpPr>
        <p:spPr>
          <a:xfrm>
            <a:off x="150725" y="4694845"/>
            <a:ext cx="1550424"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Ground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Truth</a:t>
            </a:r>
            <a:endParaRPr sz="3200" b="0" i="0" u="none" strike="noStrike" cap="none">
              <a:solidFill>
                <a:schemeClr val="dk1"/>
              </a:solidFill>
              <a:latin typeface="Arial"/>
              <a:ea typeface="Arial"/>
              <a:cs typeface="Arial"/>
              <a:sym typeface="Arial"/>
            </a:endParaRPr>
          </a:p>
        </p:txBody>
      </p:sp>
      <p:sp>
        <p:nvSpPr>
          <p:cNvPr id="473" name="Google Shape;473;g243444ab4ad_1_352"/>
          <p:cNvSpPr/>
          <p:nvPr/>
        </p:nvSpPr>
        <p:spPr>
          <a:xfrm>
            <a:off x="10405747" y="4941066"/>
            <a:ext cx="150554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Metrics</a:t>
            </a:r>
            <a:endParaRPr sz="1400" b="0" i="0" u="none" strike="noStrike" cap="none">
              <a:solidFill>
                <a:srgbClr val="000000"/>
              </a:solidFill>
              <a:latin typeface="Arial"/>
              <a:ea typeface="Arial"/>
              <a:cs typeface="Arial"/>
              <a:sym typeface="Arial"/>
            </a:endParaRPr>
          </a:p>
        </p:txBody>
      </p:sp>
      <p:sp>
        <p:nvSpPr>
          <p:cNvPr id="474" name="Google Shape;474;g243444ab4ad_1_352"/>
          <p:cNvSpPr/>
          <p:nvPr/>
        </p:nvSpPr>
        <p:spPr>
          <a:xfrm>
            <a:off x="9889767" y="1878763"/>
            <a:ext cx="23022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Techniques</a:t>
            </a:r>
            <a:endParaRPr sz="3200" b="0" i="0" u="none" strike="noStrike" cap="none">
              <a:solidFill>
                <a:schemeClr val="dk1"/>
              </a:solidFill>
              <a:latin typeface="Arial"/>
              <a:ea typeface="Arial"/>
              <a:cs typeface="Arial"/>
              <a:sym typeface="Arial"/>
            </a:endParaRPr>
          </a:p>
        </p:txBody>
      </p:sp>
      <p:sp>
        <p:nvSpPr>
          <p:cNvPr id="475" name="Google Shape;475;g243444ab4ad_1_352"/>
          <p:cNvSpPr/>
          <p:nvPr/>
        </p:nvSpPr>
        <p:spPr>
          <a:xfrm>
            <a:off x="3396038" y="1509430"/>
            <a:ext cx="2351926"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209k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 Regexes</a:t>
            </a:r>
            <a:endParaRPr sz="20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Arial"/>
                <a:ea typeface="Arial"/>
                <a:cs typeface="Arial"/>
                <a:sym typeface="Arial"/>
              </a:rPr>
              <a:t>[Davis’19]</a:t>
            </a:r>
            <a:endParaRPr sz="4000" b="0" i="0" u="none" strike="noStrike" cap="none">
              <a:solidFill>
                <a:schemeClr val="accent1"/>
              </a:solidFill>
              <a:latin typeface="Arial"/>
              <a:ea typeface="Arial"/>
              <a:cs typeface="Arial"/>
              <a:sym typeface="Arial"/>
            </a:endParaRPr>
          </a:p>
        </p:txBody>
      </p:sp>
      <p:sp>
        <p:nvSpPr>
          <p:cNvPr id="476" name="Google Shape;476;g243444ab4ad_1_352"/>
          <p:cNvSpPr/>
          <p:nvPr/>
        </p:nvSpPr>
        <p:spPr>
          <a:xfrm>
            <a:off x="4014482" y="4525567"/>
            <a:ext cx="332174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Weideman’17</a:t>
            </a:r>
            <a:endParaRPr sz="1400" b="0" i="0" u="none" strike="noStrike" cap="none">
              <a:solidFill>
                <a:srgbClr val="000000"/>
              </a:solidFill>
              <a:latin typeface="Arial"/>
              <a:ea typeface="Arial"/>
              <a:cs typeface="Arial"/>
              <a:sym typeface="Arial"/>
            </a:endParaRPr>
          </a:p>
        </p:txBody>
      </p:sp>
      <p:sp>
        <p:nvSpPr>
          <p:cNvPr id="477" name="Google Shape;477;g243444ab4ad_1_352"/>
          <p:cNvSpPr/>
          <p:nvPr/>
        </p:nvSpPr>
        <p:spPr>
          <a:xfrm>
            <a:off x="9581118" y="732296"/>
            <a:ext cx="2465700" cy="132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Davis‘18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SOA</a:t>
            </a:r>
            <a:endParaRPr sz="4000" b="0" i="0" u="none" strike="noStrike" cap="none">
              <a:solidFill>
                <a:schemeClr val="accent1"/>
              </a:solidFill>
              <a:latin typeface="Arial"/>
              <a:ea typeface="Arial"/>
              <a:cs typeface="Arial"/>
              <a:sym typeface="Arial"/>
            </a:endParaRPr>
          </a:p>
        </p:txBody>
      </p:sp>
      <p:sp>
        <p:nvSpPr>
          <p:cNvPr id="478" name="Google Shape;478;g243444ab4ad_1_352"/>
          <p:cNvSpPr/>
          <p:nvPr/>
        </p:nvSpPr>
        <p:spPr>
          <a:xfrm>
            <a:off x="9174511" y="2356092"/>
            <a:ext cx="309411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Anti-patterns</a:t>
            </a:r>
            <a:endParaRPr sz="1400" b="0" i="0" u="none" strike="noStrike" cap="none">
              <a:solidFill>
                <a:srgbClr val="000000"/>
              </a:solidFill>
              <a:latin typeface="Arial"/>
              <a:ea typeface="Arial"/>
              <a:cs typeface="Arial"/>
              <a:sym typeface="Arial"/>
            </a:endParaRPr>
          </a:p>
        </p:txBody>
      </p:sp>
      <p:sp>
        <p:nvSpPr>
          <p:cNvPr id="479" name="Google Shape;479;g243444ab4ad_1_352"/>
          <p:cNvSpPr/>
          <p:nvPr/>
        </p:nvSpPr>
        <p:spPr>
          <a:xfrm>
            <a:off x="10061290" y="3944137"/>
            <a:ext cx="229421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Precision</a:t>
            </a:r>
            <a:endParaRPr sz="1400" b="0" i="0" u="none" strike="noStrike" cap="none">
              <a:solidFill>
                <a:srgbClr val="000000"/>
              </a:solidFill>
              <a:latin typeface="Arial"/>
              <a:ea typeface="Arial"/>
              <a:cs typeface="Arial"/>
              <a:sym typeface="Arial"/>
            </a:endParaRPr>
          </a:p>
        </p:txBody>
      </p:sp>
      <p:sp>
        <p:nvSpPr>
          <p:cNvPr id="480" name="Google Shape;480;g243444ab4ad_1_352"/>
          <p:cNvSpPr/>
          <p:nvPr/>
        </p:nvSpPr>
        <p:spPr>
          <a:xfrm>
            <a:off x="10134706" y="5525841"/>
            <a:ext cx="160973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Arial"/>
                <a:ea typeface="Arial"/>
                <a:cs typeface="Arial"/>
                <a:sym typeface="Arial"/>
              </a:rPr>
              <a:t>Recall</a:t>
            </a:r>
            <a:endParaRPr sz="1400" b="0" i="0" u="none" strike="noStrike" cap="none">
              <a:solidFill>
                <a:srgbClr val="000000"/>
              </a:solidFill>
              <a:latin typeface="Arial"/>
              <a:ea typeface="Arial"/>
              <a:cs typeface="Arial"/>
              <a:sym typeface="Arial"/>
            </a:endParaRPr>
          </a:p>
        </p:txBody>
      </p:sp>
      <p:sp>
        <p:nvSpPr>
          <p:cNvPr id="481" name="Google Shape;481;g243444ab4ad_1_352"/>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Evaluation 1:</a:t>
            </a:r>
            <a:r>
              <a:rPr lang="en-US" sz="3000"/>
              <a:t> Effectiveness. Research Method.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2"/>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sz="3000" b="1"/>
              <a:t>Evaluation 1:</a:t>
            </a:r>
            <a:r>
              <a:rPr lang="en-US" sz="3000"/>
              <a:t> Effectiveness. Results.</a:t>
            </a:r>
            <a:endParaRPr>
              <a:solidFill>
                <a:srgbClr val="8B1E41"/>
              </a:solidFill>
            </a:endParaRPr>
          </a:p>
        </p:txBody>
      </p:sp>
      <p:pic>
        <p:nvPicPr>
          <p:cNvPr id="488" name="Google Shape;488;p12" title="Points scored"/>
          <p:cNvPicPr preferRelativeResize="0"/>
          <p:nvPr/>
        </p:nvPicPr>
        <p:blipFill rotWithShape="1">
          <a:blip r:embed="rId3">
            <a:alphaModFix/>
          </a:blip>
          <a:srcRect/>
          <a:stretch/>
        </p:blipFill>
        <p:spPr>
          <a:xfrm>
            <a:off x="6386582" y="2691525"/>
            <a:ext cx="5478843" cy="3383174"/>
          </a:xfrm>
          <a:prstGeom prst="rect">
            <a:avLst/>
          </a:prstGeom>
          <a:noFill/>
          <a:ln>
            <a:noFill/>
          </a:ln>
        </p:spPr>
      </p:pic>
      <p:pic>
        <p:nvPicPr>
          <p:cNvPr id="489" name="Google Shape;489;p12" title="Points scored"/>
          <p:cNvPicPr preferRelativeResize="0"/>
          <p:nvPr/>
        </p:nvPicPr>
        <p:blipFill rotWithShape="1">
          <a:blip r:embed="rId4">
            <a:alphaModFix/>
          </a:blip>
          <a:srcRect/>
          <a:stretch/>
        </p:blipFill>
        <p:spPr>
          <a:xfrm>
            <a:off x="233000" y="2691525"/>
            <a:ext cx="5561349" cy="3383176"/>
          </a:xfrm>
          <a:prstGeom prst="rect">
            <a:avLst/>
          </a:prstGeom>
          <a:noFill/>
          <a:ln>
            <a:noFill/>
          </a:ln>
        </p:spPr>
      </p:pic>
      <p:sp>
        <p:nvSpPr>
          <p:cNvPr id="490" name="Google Shape;490;p12"/>
          <p:cNvSpPr txBox="1"/>
          <p:nvPr/>
        </p:nvSpPr>
        <p:spPr>
          <a:xfrm>
            <a:off x="761574" y="968550"/>
            <a:ext cx="45042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were </a:t>
            </a:r>
            <a:r>
              <a:rPr lang="en-US" sz="2800" b="1" i="0" u="none" strike="noStrike" cap="none">
                <a:solidFill>
                  <a:schemeClr val="dk1"/>
                </a:solidFill>
                <a:latin typeface="Gill Sans"/>
                <a:ea typeface="Gill Sans"/>
                <a:cs typeface="Gill Sans"/>
                <a:sym typeface="Gill Sans"/>
              </a:rPr>
              <a:t>almost as effective as</a:t>
            </a:r>
            <a:r>
              <a:rPr lang="en-US" sz="2800" b="0" i="0" u="none" strike="noStrike" cap="none">
                <a:solidFill>
                  <a:schemeClr val="dk1"/>
                </a:solidFill>
                <a:latin typeface="Gill Sans"/>
                <a:ea typeface="Gill Sans"/>
                <a:cs typeface="Gill Sans"/>
                <a:sym typeface="Gill Sans"/>
              </a:rPr>
              <a:t> existing detection tools</a:t>
            </a:r>
            <a:endParaRPr sz="2800" b="0" i="0" u="none" strike="noStrike" cap="none">
              <a:solidFill>
                <a:schemeClr val="dk1"/>
              </a:solidFill>
              <a:latin typeface="Arial"/>
              <a:ea typeface="Arial"/>
              <a:cs typeface="Arial"/>
              <a:sym typeface="Arial"/>
            </a:endParaRPr>
          </a:p>
        </p:txBody>
      </p:sp>
      <p:sp>
        <p:nvSpPr>
          <p:cNvPr id="491" name="Google Shape;491;p12"/>
          <p:cNvSpPr txBox="1"/>
          <p:nvPr/>
        </p:nvSpPr>
        <p:spPr>
          <a:xfrm>
            <a:off x="6664203" y="968550"/>
            <a:ext cx="49236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provided </a:t>
            </a:r>
            <a:r>
              <a:rPr lang="en-US" sz="2800" b="1" i="0" u="none" strike="noStrike" cap="none">
                <a:solidFill>
                  <a:schemeClr val="dk1"/>
                </a:solidFill>
                <a:latin typeface="Gill Sans"/>
                <a:ea typeface="Gill Sans"/>
                <a:cs typeface="Gill Sans"/>
                <a:sym typeface="Gill Sans"/>
              </a:rPr>
              <a:t>higher precision and recall</a:t>
            </a:r>
            <a:r>
              <a:rPr lang="en-US" sz="2800" b="0" i="0" u="none" strike="noStrike" cap="none">
                <a:solidFill>
                  <a:schemeClr val="dk1"/>
                </a:solidFill>
                <a:latin typeface="Gill Sans"/>
                <a:ea typeface="Gill Sans"/>
                <a:cs typeface="Gill Sans"/>
                <a:sym typeface="Gill Sans"/>
              </a:rPr>
              <a:t> than the SOA anti-patterns</a:t>
            </a: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446bebcb82_0_125"/>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sz="3000" b="1"/>
              <a:t>Evaluation 1:</a:t>
            </a:r>
            <a:r>
              <a:rPr lang="en-US" sz="3000"/>
              <a:t> Effectiveness. Results.</a:t>
            </a:r>
            <a:endParaRPr>
              <a:solidFill>
                <a:srgbClr val="8B1E41"/>
              </a:solidFill>
            </a:endParaRPr>
          </a:p>
        </p:txBody>
      </p:sp>
      <p:pic>
        <p:nvPicPr>
          <p:cNvPr id="498" name="Google Shape;498;g2446bebcb82_0_125" title="Points scored"/>
          <p:cNvPicPr preferRelativeResize="0"/>
          <p:nvPr/>
        </p:nvPicPr>
        <p:blipFill rotWithShape="1">
          <a:blip r:embed="rId3">
            <a:alphaModFix/>
          </a:blip>
          <a:srcRect/>
          <a:stretch/>
        </p:blipFill>
        <p:spPr>
          <a:xfrm>
            <a:off x="6386582" y="2691525"/>
            <a:ext cx="5478843" cy="3383174"/>
          </a:xfrm>
          <a:prstGeom prst="rect">
            <a:avLst/>
          </a:prstGeom>
          <a:noFill/>
          <a:ln>
            <a:noFill/>
          </a:ln>
        </p:spPr>
      </p:pic>
      <p:pic>
        <p:nvPicPr>
          <p:cNvPr id="499" name="Google Shape;499;g2446bebcb82_0_125" title="Points scored"/>
          <p:cNvPicPr preferRelativeResize="0"/>
          <p:nvPr/>
        </p:nvPicPr>
        <p:blipFill rotWithShape="1">
          <a:blip r:embed="rId4">
            <a:alphaModFix/>
          </a:blip>
          <a:srcRect/>
          <a:stretch/>
        </p:blipFill>
        <p:spPr>
          <a:xfrm>
            <a:off x="233000" y="2691525"/>
            <a:ext cx="5561349" cy="3383176"/>
          </a:xfrm>
          <a:prstGeom prst="rect">
            <a:avLst/>
          </a:prstGeom>
          <a:noFill/>
          <a:ln>
            <a:noFill/>
          </a:ln>
        </p:spPr>
      </p:pic>
      <p:sp>
        <p:nvSpPr>
          <p:cNvPr id="500" name="Google Shape;500;g2446bebcb82_0_125"/>
          <p:cNvSpPr txBox="1"/>
          <p:nvPr/>
        </p:nvSpPr>
        <p:spPr>
          <a:xfrm>
            <a:off x="761574" y="968550"/>
            <a:ext cx="45042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were </a:t>
            </a:r>
            <a:r>
              <a:rPr lang="en-US" sz="2800" b="1" i="0" u="none" strike="noStrike" cap="none">
                <a:solidFill>
                  <a:schemeClr val="dk1"/>
                </a:solidFill>
                <a:latin typeface="Gill Sans"/>
                <a:ea typeface="Gill Sans"/>
                <a:cs typeface="Gill Sans"/>
                <a:sym typeface="Gill Sans"/>
              </a:rPr>
              <a:t>almost as effective as</a:t>
            </a:r>
            <a:r>
              <a:rPr lang="en-US" sz="2800" b="0" i="0" u="none" strike="noStrike" cap="none">
                <a:solidFill>
                  <a:schemeClr val="dk1"/>
                </a:solidFill>
                <a:latin typeface="Gill Sans"/>
                <a:ea typeface="Gill Sans"/>
                <a:cs typeface="Gill Sans"/>
                <a:sym typeface="Gill Sans"/>
              </a:rPr>
              <a:t> existing detection tools</a:t>
            </a:r>
            <a:endParaRPr sz="2800" b="0" i="0" u="none" strike="noStrike" cap="none">
              <a:solidFill>
                <a:schemeClr val="dk1"/>
              </a:solidFill>
              <a:latin typeface="Arial"/>
              <a:ea typeface="Arial"/>
              <a:cs typeface="Arial"/>
              <a:sym typeface="Arial"/>
            </a:endParaRPr>
          </a:p>
        </p:txBody>
      </p:sp>
      <p:sp>
        <p:nvSpPr>
          <p:cNvPr id="501" name="Google Shape;501;g2446bebcb82_0_125"/>
          <p:cNvSpPr txBox="1"/>
          <p:nvPr/>
        </p:nvSpPr>
        <p:spPr>
          <a:xfrm>
            <a:off x="6664203" y="968550"/>
            <a:ext cx="49236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provided </a:t>
            </a:r>
            <a:r>
              <a:rPr lang="en-US" sz="2800" b="1" i="0" u="none" strike="noStrike" cap="none">
                <a:solidFill>
                  <a:schemeClr val="dk1"/>
                </a:solidFill>
                <a:latin typeface="Gill Sans"/>
                <a:ea typeface="Gill Sans"/>
                <a:cs typeface="Gill Sans"/>
                <a:sym typeface="Gill Sans"/>
              </a:rPr>
              <a:t>higher precision and recall</a:t>
            </a:r>
            <a:r>
              <a:rPr lang="en-US" sz="2800" b="0" i="0" u="none" strike="noStrike" cap="none">
                <a:solidFill>
                  <a:schemeClr val="dk1"/>
                </a:solidFill>
                <a:latin typeface="Gill Sans"/>
                <a:ea typeface="Gill Sans"/>
                <a:cs typeface="Gill Sans"/>
                <a:sym typeface="Gill Sans"/>
              </a:rPr>
              <a:t> than the SOA anti-patterns</a:t>
            </a:r>
            <a:endParaRPr sz="2800" b="0" i="0" u="none" strike="noStrike" cap="none">
              <a:solidFill>
                <a:schemeClr val="dk1"/>
              </a:solidFill>
              <a:latin typeface="Arial"/>
              <a:ea typeface="Arial"/>
              <a:cs typeface="Arial"/>
              <a:sym typeface="Arial"/>
            </a:endParaRPr>
          </a:p>
        </p:txBody>
      </p:sp>
      <p:sp>
        <p:nvSpPr>
          <p:cNvPr id="502" name="Google Shape;502;g2446bebcb82_0_125"/>
          <p:cNvSpPr/>
          <p:nvPr/>
        </p:nvSpPr>
        <p:spPr>
          <a:xfrm>
            <a:off x="4974650" y="2776100"/>
            <a:ext cx="764100" cy="7467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2446bebcb82_0_146"/>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sz="3000" b="1"/>
              <a:t>Evaluation 1:</a:t>
            </a:r>
            <a:r>
              <a:rPr lang="en-US" sz="3000"/>
              <a:t> Effectiveness. Results.</a:t>
            </a:r>
            <a:endParaRPr>
              <a:solidFill>
                <a:srgbClr val="8B1E41"/>
              </a:solidFill>
            </a:endParaRPr>
          </a:p>
        </p:txBody>
      </p:sp>
      <p:pic>
        <p:nvPicPr>
          <p:cNvPr id="509" name="Google Shape;509;g2446bebcb82_0_146" title="Points scored"/>
          <p:cNvPicPr preferRelativeResize="0"/>
          <p:nvPr/>
        </p:nvPicPr>
        <p:blipFill rotWithShape="1">
          <a:blip r:embed="rId3">
            <a:alphaModFix/>
          </a:blip>
          <a:srcRect/>
          <a:stretch/>
        </p:blipFill>
        <p:spPr>
          <a:xfrm>
            <a:off x="6386582" y="2691525"/>
            <a:ext cx="5478843" cy="3383174"/>
          </a:xfrm>
          <a:prstGeom prst="rect">
            <a:avLst/>
          </a:prstGeom>
          <a:noFill/>
          <a:ln>
            <a:noFill/>
          </a:ln>
        </p:spPr>
      </p:pic>
      <p:pic>
        <p:nvPicPr>
          <p:cNvPr id="510" name="Google Shape;510;g2446bebcb82_0_146" title="Points scored"/>
          <p:cNvPicPr preferRelativeResize="0"/>
          <p:nvPr/>
        </p:nvPicPr>
        <p:blipFill rotWithShape="1">
          <a:blip r:embed="rId4">
            <a:alphaModFix/>
          </a:blip>
          <a:srcRect/>
          <a:stretch/>
        </p:blipFill>
        <p:spPr>
          <a:xfrm>
            <a:off x="233000" y="2691525"/>
            <a:ext cx="5561349" cy="3383176"/>
          </a:xfrm>
          <a:prstGeom prst="rect">
            <a:avLst/>
          </a:prstGeom>
          <a:noFill/>
          <a:ln>
            <a:noFill/>
          </a:ln>
        </p:spPr>
      </p:pic>
      <p:sp>
        <p:nvSpPr>
          <p:cNvPr id="511" name="Google Shape;511;g2446bebcb82_0_146"/>
          <p:cNvSpPr txBox="1"/>
          <p:nvPr/>
        </p:nvSpPr>
        <p:spPr>
          <a:xfrm>
            <a:off x="761574" y="968550"/>
            <a:ext cx="45042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were </a:t>
            </a:r>
            <a:r>
              <a:rPr lang="en-US" sz="2800" b="1" i="0" u="none" strike="noStrike" cap="none">
                <a:solidFill>
                  <a:schemeClr val="dk1"/>
                </a:solidFill>
                <a:latin typeface="Gill Sans"/>
                <a:ea typeface="Gill Sans"/>
                <a:cs typeface="Gill Sans"/>
                <a:sym typeface="Gill Sans"/>
              </a:rPr>
              <a:t>almost as effective as</a:t>
            </a:r>
            <a:r>
              <a:rPr lang="en-US" sz="2800" b="0" i="0" u="none" strike="noStrike" cap="none">
                <a:solidFill>
                  <a:schemeClr val="dk1"/>
                </a:solidFill>
                <a:latin typeface="Gill Sans"/>
                <a:ea typeface="Gill Sans"/>
                <a:cs typeface="Gill Sans"/>
                <a:sym typeface="Gill Sans"/>
              </a:rPr>
              <a:t> existing detection tools</a:t>
            </a:r>
            <a:endParaRPr sz="2800" b="0" i="0" u="none" strike="noStrike" cap="none">
              <a:solidFill>
                <a:schemeClr val="dk1"/>
              </a:solidFill>
              <a:latin typeface="Arial"/>
              <a:ea typeface="Arial"/>
              <a:cs typeface="Arial"/>
              <a:sym typeface="Arial"/>
            </a:endParaRPr>
          </a:p>
        </p:txBody>
      </p:sp>
      <p:sp>
        <p:nvSpPr>
          <p:cNvPr id="512" name="Google Shape;512;g2446bebcb82_0_146"/>
          <p:cNvSpPr txBox="1"/>
          <p:nvPr/>
        </p:nvSpPr>
        <p:spPr>
          <a:xfrm>
            <a:off x="6664203" y="968550"/>
            <a:ext cx="49236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Our Anti-patterns provided </a:t>
            </a:r>
            <a:r>
              <a:rPr lang="en-US" sz="2800" b="1" i="0" u="none" strike="noStrike" cap="none">
                <a:solidFill>
                  <a:schemeClr val="dk1"/>
                </a:solidFill>
                <a:latin typeface="Gill Sans"/>
                <a:ea typeface="Gill Sans"/>
                <a:cs typeface="Gill Sans"/>
                <a:sym typeface="Gill Sans"/>
              </a:rPr>
              <a:t>higher precision and recall</a:t>
            </a:r>
            <a:r>
              <a:rPr lang="en-US" sz="2800" b="0" i="0" u="none" strike="noStrike" cap="none">
                <a:solidFill>
                  <a:schemeClr val="dk1"/>
                </a:solidFill>
                <a:latin typeface="Gill Sans"/>
                <a:ea typeface="Gill Sans"/>
                <a:cs typeface="Gill Sans"/>
                <a:sym typeface="Gill Sans"/>
              </a:rPr>
              <a:t> than the SOA anti-patterns</a:t>
            </a:r>
            <a:endParaRPr sz="2800" b="0" i="0" u="none" strike="noStrike" cap="none">
              <a:solidFill>
                <a:schemeClr val="dk1"/>
              </a:solidFill>
              <a:latin typeface="Arial"/>
              <a:ea typeface="Arial"/>
              <a:cs typeface="Arial"/>
              <a:sym typeface="Arial"/>
            </a:endParaRPr>
          </a:p>
        </p:txBody>
      </p:sp>
      <p:sp>
        <p:nvSpPr>
          <p:cNvPr id="513" name="Google Shape;513;g2446bebcb82_0_146"/>
          <p:cNvSpPr/>
          <p:nvPr/>
        </p:nvSpPr>
        <p:spPr>
          <a:xfrm>
            <a:off x="4974650" y="2776100"/>
            <a:ext cx="764100" cy="7467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2446bebcb82_0_146"/>
          <p:cNvSpPr/>
          <p:nvPr/>
        </p:nvSpPr>
        <p:spPr>
          <a:xfrm>
            <a:off x="10922700" y="3642800"/>
            <a:ext cx="764100" cy="7467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g2446bebcb82_0_146"/>
          <p:cNvSpPr/>
          <p:nvPr/>
        </p:nvSpPr>
        <p:spPr>
          <a:xfrm>
            <a:off x="10922700" y="4671875"/>
            <a:ext cx="764100" cy="7467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0"/>
        <p:cNvGrpSpPr/>
        <p:nvPr/>
      </p:nvGrpSpPr>
      <p:grpSpPr>
        <a:xfrm>
          <a:off x="0" y="0"/>
          <a:ext cx="0" cy="0"/>
          <a:chOff x="0" y="0"/>
          <a:chExt cx="0" cy="0"/>
        </a:xfrm>
      </p:grpSpPr>
      <p:sp>
        <p:nvSpPr>
          <p:cNvPr id="521" name="Google Shape;521;p51"/>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522" name="Google Shape;522;p51"/>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523" name="Google Shape;523;p51"/>
          <p:cNvSpPr/>
          <p:nvPr/>
        </p:nvSpPr>
        <p:spPr>
          <a:xfrm>
            <a:off x="990600" y="1411326"/>
            <a:ext cx="10588171" cy="3803613"/>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575A5C"/>
              </a:buClr>
              <a:buSzPts val="5400"/>
              <a:buFont typeface="Arial"/>
              <a:buNone/>
            </a:pPr>
            <a:r>
              <a:rPr lang="en-US" sz="5400" b="0" i="0" u="none" strike="noStrike" cap="none">
                <a:solidFill>
                  <a:srgbClr val="575A5C"/>
                </a:solidFill>
                <a:latin typeface="Arial"/>
                <a:ea typeface="Arial"/>
                <a:cs typeface="Arial"/>
                <a:sym typeface="Arial"/>
              </a:rPr>
              <a:t>Evaluation 1: Effectiveness of   Anti-Patterns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5400"/>
              <a:buFont typeface="Arial"/>
              <a:buNone/>
            </a:pPr>
            <a:r>
              <a:rPr lang="en-US" sz="5400" b="0" i="0" u="none" strike="noStrike" cap="none">
                <a:solidFill>
                  <a:srgbClr val="FFFFFF"/>
                </a:solidFill>
                <a:latin typeface="Arial"/>
                <a:ea typeface="Arial"/>
                <a:cs typeface="Arial"/>
                <a:sym typeface="Arial"/>
              </a:rPr>
              <a:t>Evaluation 2: Usability of Anti-Patterns and Fix Strategies</a:t>
            </a:r>
            <a:endParaRPr sz="1400" b="0" i="0" u="none" strike="noStrike" cap="none">
              <a:solidFill>
                <a:srgbClr val="000000"/>
              </a:solidFill>
              <a:latin typeface="Arial"/>
              <a:ea typeface="Arial"/>
              <a:cs typeface="Arial"/>
              <a:sym typeface="Arial"/>
            </a:endParaRPr>
          </a:p>
        </p:txBody>
      </p:sp>
      <p:pic>
        <p:nvPicPr>
          <p:cNvPr id="524" name="Google Shape;524;p51"/>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43444ab4ad_1_370"/>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3000" b="1"/>
              <a:t>Evaluation 2:</a:t>
            </a:r>
            <a:r>
              <a:rPr lang="en-US" sz="3000"/>
              <a:t> Usability. Research Method.</a:t>
            </a:r>
            <a:endParaRPr/>
          </a:p>
        </p:txBody>
      </p:sp>
      <p:pic>
        <p:nvPicPr>
          <p:cNvPr id="531" name="Google Shape;531;g243444ab4ad_1_370" descr="The goal of early cyber threat detection - Panda Security Mediacenter"/>
          <p:cNvPicPr preferRelativeResize="0">
            <a:picLocks noGrp="1"/>
          </p:cNvPicPr>
          <p:nvPr>
            <p:ph type="body" idx="1"/>
          </p:nvPr>
        </p:nvPicPr>
        <p:blipFill rotWithShape="1">
          <a:blip r:embed="rId3">
            <a:alphaModFix/>
          </a:blip>
          <a:srcRect/>
          <a:stretch/>
        </p:blipFill>
        <p:spPr>
          <a:xfrm>
            <a:off x="189149" y="2741120"/>
            <a:ext cx="1152779" cy="1229824"/>
          </a:xfrm>
          <a:prstGeom prst="rect">
            <a:avLst/>
          </a:prstGeom>
          <a:noFill/>
          <a:ln>
            <a:noFill/>
          </a:ln>
        </p:spPr>
      </p:pic>
      <p:sp>
        <p:nvSpPr>
          <p:cNvPr id="532" name="Google Shape;532;g243444ab4ad_1_370"/>
          <p:cNvSpPr txBox="1"/>
          <p:nvPr/>
        </p:nvSpPr>
        <p:spPr>
          <a:xfrm rot="-921635">
            <a:off x="3904189" y="2823013"/>
            <a:ext cx="1739388"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8B1E41"/>
                </a:solidFill>
                <a:latin typeface="Impact"/>
                <a:ea typeface="Impact"/>
                <a:cs typeface="Impact"/>
                <a:sym typeface="Impact"/>
              </a:rPr>
              <a:t>+</a:t>
            </a:r>
            <a:endParaRPr sz="18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8B1E41"/>
                </a:solidFill>
                <a:latin typeface="Impact"/>
                <a:ea typeface="Impact"/>
                <a:cs typeface="Impact"/>
                <a:sym typeface="Impact"/>
              </a:rPr>
              <a:t>Anti-patterns</a:t>
            </a:r>
            <a:endParaRPr sz="1800" b="1" i="0" u="none" strike="noStrike" cap="none">
              <a:solidFill>
                <a:srgbClr val="8B1E41"/>
              </a:solidFill>
              <a:latin typeface="Impact"/>
              <a:ea typeface="Impact"/>
              <a:cs typeface="Impact"/>
              <a:sym typeface="Impact"/>
            </a:endParaRPr>
          </a:p>
        </p:txBody>
      </p:sp>
      <p:pic>
        <p:nvPicPr>
          <p:cNvPr id="533" name="Google Shape;533;g243444ab4ad_1_370" descr="Community Repair Events - iFixit"/>
          <p:cNvPicPr preferRelativeResize="0"/>
          <p:nvPr/>
        </p:nvPicPr>
        <p:blipFill rotWithShape="1">
          <a:blip r:embed="rId4">
            <a:alphaModFix/>
          </a:blip>
          <a:srcRect/>
          <a:stretch/>
        </p:blipFill>
        <p:spPr>
          <a:xfrm>
            <a:off x="189149" y="4297311"/>
            <a:ext cx="1152779" cy="1229825"/>
          </a:xfrm>
          <a:prstGeom prst="rect">
            <a:avLst/>
          </a:prstGeom>
          <a:noFill/>
          <a:ln>
            <a:noFill/>
          </a:ln>
        </p:spPr>
      </p:pic>
      <p:pic>
        <p:nvPicPr>
          <p:cNvPr id="534" name="Google Shape;534;g243444ab4ad_1_370"/>
          <p:cNvPicPr preferRelativeResize="0"/>
          <p:nvPr/>
        </p:nvPicPr>
        <p:blipFill rotWithShape="1">
          <a:blip r:embed="rId5">
            <a:alphaModFix/>
          </a:blip>
          <a:srcRect/>
          <a:stretch/>
        </p:blipFill>
        <p:spPr>
          <a:xfrm>
            <a:off x="8910342" y="3839232"/>
            <a:ext cx="2139881" cy="2145978"/>
          </a:xfrm>
          <a:prstGeom prst="rect">
            <a:avLst/>
          </a:prstGeom>
          <a:noFill/>
          <a:ln>
            <a:noFill/>
          </a:ln>
        </p:spPr>
      </p:pic>
      <p:pic>
        <p:nvPicPr>
          <p:cNvPr id="535" name="Google Shape;535;g243444ab4ad_1_370" descr="The goal of early cyber threat detection - Panda Security Mediacenter"/>
          <p:cNvPicPr preferRelativeResize="0"/>
          <p:nvPr/>
        </p:nvPicPr>
        <p:blipFill rotWithShape="1">
          <a:blip r:embed="rId3">
            <a:alphaModFix/>
          </a:blip>
          <a:srcRect/>
          <a:stretch/>
        </p:blipFill>
        <p:spPr>
          <a:xfrm>
            <a:off x="2568141" y="2797586"/>
            <a:ext cx="1299257" cy="1229824"/>
          </a:xfrm>
          <a:prstGeom prst="rect">
            <a:avLst/>
          </a:prstGeom>
          <a:noFill/>
          <a:ln>
            <a:noFill/>
          </a:ln>
        </p:spPr>
      </p:pic>
      <p:pic>
        <p:nvPicPr>
          <p:cNvPr id="536" name="Google Shape;536;g243444ab4ad_1_370" descr="Community Repair Events - iFixit"/>
          <p:cNvPicPr preferRelativeResize="0"/>
          <p:nvPr/>
        </p:nvPicPr>
        <p:blipFill rotWithShape="1">
          <a:blip r:embed="rId4">
            <a:alphaModFix/>
          </a:blip>
          <a:srcRect/>
          <a:stretch/>
        </p:blipFill>
        <p:spPr>
          <a:xfrm>
            <a:off x="2546655" y="4373321"/>
            <a:ext cx="1296427" cy="1077801"/>
          </a:xfrm>
          <a:prstGeom prst="rect">
            <a:avLst/>
          </a:prstGeom>
          <a:noFill/>
          <a:ln>
            <a:noFill/>
          </a:ln>
        </p:spPr>
      </p:pic>
      <p:sp>
        <p:nvSpPr>
          <p:cNvPr id="537" name="Google Shape;537;g243444ab4ad_1_370"/>
          <p:cNvSpPr/>
          <p:nvPr/>
        </p:nvSpPr>
        <p:spPr>
          <a:xfrm>
            <a:off x="1676909" y="3162523"/>
            <a:ext cx="6463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accent1"/>
                </a:solidFill>
                <a:latin typeface="Arial"/>
                <a:ea typeface="Arial"/>
                <a:cs typeface="Arial"/>
                <a:sym typeface="Arial"/>
              </a:rPr>
              <a:t>vs</a:t>
            </a:r>
            <a:endParaRPr sz="1400" b="0" i="0" u="none" strike="noStrike" cap="none">
              <a:solidFill>
                <a:srgbClr val="000000"/>
              </a:solidFill>
              <a:latin typeface="Arial"/>
              <a:ea typeface="Arial"/>
              <a:cs typeface="Arial"/>
              <a:sym typeface="Arial"/>
            </a:endParaRPr>
          </a:p>
        </p:txBody>
      </p:sp>
      <p:sp>
        <p:nvSpPr>
          <p:cNvPr id="538" name="Google Shape;538;g243444ab4ad_1_370"/>
          <p:cNvSpPr/>
          <p:nvPr/>
        </p:nvSpPr>
        <p:spPr>
          <a:xfrm>
            <a:off x="1676909" y="4589057"/>
            <a:ext cx="6463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accent1"/>
                </a:solidFill>
                <a:latin typeface="Arial"/>
                <a:ea typeface="Arial"/>
                <a:cs typeface="Arial"/>
                <a:sym typeface="Arial"/>
              </a:rPr>
              <a:t>vs</a:t>
            </a:r>
            <a:endParaRPr sz="1400" b="0" i="0" u="none" strike="noStrike" cap="none">
              <a:solidFill>
                <a:srgbClr val="000000"/>
              </a:solidFill>
              <a:latin typeface="Arial"/>
              <a:ea typeface="Arial"/>
              <a:cs typeface="Arial"/>
              <a:sym typeface="Arial"/>
            </a:endParaRPr>
          </a:p>
        </p:txBody>
      </p:sp>
      <p:sp>
        <p:nvSpPr>
          <p:cNvPr id="539" name="Google Shape;539;g243444ab4ad_1_370"/>
          <p:cNvSpPr txBox="1"/>
          <p:nvPr/>
        </p:nvSpPr>
        <p:spPr>
          <a:xfrm rot="-921635">
            <a:off x="3835068" y="4364753"/>
            <a:ext cx="1877629"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8B1E41"/>
                </a:solidFill>
                <a:latin typeface="Impact"/>
                <a:ea typeface="Impact"/>
                <a:cs typeface="Impact"/>
                <a:sym typeface="Impact"/>
              </a:rPr>
              <a:t>+</a:t>
            </a:r>
            <a:endParaRPr sz="18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8B1E41"/>
                </a:solidFill>
                <a:latin typeface="Impact"/>
                <a:ea typeface="Impact"/>
                <a:cs typeface="Impact"/>
                <a:sym typeface="Impact"/>
              </a:rPr>
              <a:t>Fix Strategies</a:t>
            </a:r>
            <a:endParaRPr sz="1800" b="1" i="0" u="none" strike="noStrike" cap="none">
              <a:solidFill>
                <a:srgbClr val="8B1E41"/>
              </a:solidFill>
              <a:latin typeface="Impact"/>
              <a:ea typeface="Impact"/>
              <a:cs typeface="Impact"/>
              <a:sym typeface="Impact"/>
            </a:endParaRPr>
          </a:p>
        </p:txBody>
      </p:sp>
      <p:pic>
        <p:nvPicPr>
          <p:cNvPr id="540" name="Google Shape;540;g243444ab4ad_1_370" descr="Access, accessibility, human, subject icon - Download on Iconfinder"/>
          <p:cNvPicPr preferRelativeResize="0"/>
          <p:nvPr/>
        </p:nvPicPr>
        <p:blipFill rotWithShape="1">
          <a:blip r:embed="rId6">
            <a:alphaModFix/>
          </a:blip>
          <a:srcRect/>
          <a:stretch/>
        </p:blipFill>
        <p:spPr>
          <a:xfrm>
            <a:off x="9193855" y="1032082"/>
            <a:ext cx="1922341" cy="1922341"/>
          </a:xfrm>
          <a:prstGeom prst="rect">
            <a:avLst/>
          </a:prstGeom>
          <a:noFill/>
          <a:ln>
            <a:noFill/>
          </a:ln>
        </p:spPr>
      </p:pic>
      <p:sp>
        <p:nvSpPr>
          <p:cNvPr id="541" name="Google Shape;541;g243444ab4ad_1_370"/>
          <p:cNvSpPr/>
          <p:nvPr/>
        </p:nvSpPr>
        <p:spPr>
          <a:xfrm>
            <a:off x="8964646" y="2929023"/>
            <a:ext cx="215155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Subjects</a:t>
            </a:r>
            <a:endParaRPr sz="4400" b="0" i="0" u="none" strike="noStrike" cap="none">
              <a:solidFill>
                <a:schemeClr val="dk1"/>
              </a:solidFill>
              <a:latin typeface="Arial"/>
              <a:ea typeface="Arial"/>
              <a:cs typeface="Arial"/>
              <a:sym typeface="Arial"/>
            </a:endParaRPr>
          </a:p>
        </p:txBody>
      </p:sp>
      <p:sp>
        <p:nvSpPr>
          <p:cNvPr id="542" name="Google Shape;542;g243444ab4ad_1_370"/>
          <p:cNvSpPr/>
          <p:nvPr/>
        </p:nvSpPr>
        <p:spPr>
          <a:xfrm>
            <a:off x="634468" y="5737538"/>
            <a:ext cx="277992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Treatments</a:t>
            </a:r>
            <a:endParaRPr sz="4400" b="0" i="0" u="none" strike="noStrike" cap="none">
              <a:solidFill>
                <a:schemeClr val="dk1"/>
              </a:solidFill>
              <a:latin typeface="Arial"/>
              <a:ea typeface="Arial"/>
              <a:cs typeface="Arial"/>
              <a:sym typeface="Arial"/>
            </a:endParaRPr>
          </a:p>
        </p:txBody>
      </p:sp>
      <p:sp>
        <p:nvSpPr>
          <p:cNvPr id="543" name="Google Shape;543;g243444ab4ad_1_370"/>
          <p:cNvSpPr/>
          <p:nvPr/>
        </p:nvSpPr>
        <p:spPr>
          <a:xfrm>
            <a:off x="9099165" y="6027824"/>
            <a:ext cx="183896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Metrics</a:t>
            </a:r>
            <a:endParaRPr sz="4400" b="0" i="0" u="none" strike="noStrike" cap="none">
              <a:solidFill>
                <a:schemeClr val="dk1"/>
              </a:solidFill>
              <a:latin typeface="Arial"/>
              <a:ea typeface="Arial"/>
              <a:cs typeface="Arial"/>
              <a:sym typeface="Arial"/>
            </a:endParaRPr>
          </a:p>
        </p:txBody>
      </p:sp>
      <p:sp>
        <p:nvSpPr>
          <p:cNvPr id="544" name="Google Shape;544;g243444ab4ad_1_370"/>
          <p:cNvSpPr/>
          <p:nvPr/>
        </p:nvSpPr>
        <p:spPr>
          <a:xfrm>
            <a:off x="6089789" y="1703296"/>
            <a:ext cx="29033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dirty="0">
                <a:solidFill>
                  <a:schemeClr val="accent1"/>
                </a:solidFill>
                <a:latin typeface="Arial"/>
                <a:ea typeface="Arial"/>
                <a:cs typeface="Arial"/>
                <a:sym typeface="Arial"/>
              </a:rPr>
              <a:t>9 Developers</a:t>
            </a:r>
            <a:endParaRPr sz="3600" b="0" i="0" u="none" strike="noStrike" cap="none" dirty="0">
              <a:solidFill>
                <a:schemeClr val="accent1"/>
              </a:solidFill>
              <a:latin typeface="Arial"/>
              <a:ea typeface="Arial"/>
              <a:cs typeface="Arial"/>
              <a:sym typeface="Arial"/>
            </a:endParaRPr>
          </a:p>
        </p:txBody>
      </p:sp>
      <p:sp>
        <p:nvSpPr>
          <p:cNvPr id="545" name="Google Shape;545;g243444ab4ad_1_370"/>
          <p:cNvSpPr/>
          <p:nvPr/>
        </p:nvSpPr>
        <p:spPr>
          <a:xfrm>
            <a:off x="70342" y="1488833"/>
            <a:ext cx="155202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Arial"/>
                <a:ea typeface="Arial"/>
                <a:cs typeface="Arial"/>
                <a:sym typeface="Arial"/>
              </a:rPr>
              <a:t>Tasks</a:t>
            </a:r>
            <a:endParaRPr sz="4400" b="0" i="0" u="none" strike="noStrike" cap="none" dirty="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F7716C0C-ABC9-A865-FDEB-EB04DC7A6364}"/>
              </a:ext>
            </a:extLst>
          </p:cNvPr>
          <p:cNvSpPr/>
          <p:nvPr/>
        </p:nvSpPr>
        <p:spPr>
          <a:xfrm>
            <a:off x="103204" y="2292253"/>
            <a:ext cx="1486304" cy="461665"/>
          </a:xfrm>
          <a:prstGeom prst="rect">
            <a:avLst/>
          </a:prstGeom>
          <a:noFill/>
        </p:spPr>
        <p:txBody>
          <a:bodyPr wrap="none" lIns="91440" tIns="45720" rIns="91440" bIns="45720">
            <a:spAutoFit/>
          </a:bodyPr>
          <a:lstStyle/>
          <a:p>
            <a:pPr algn="ctr"/>
            <a:r>
              <a:rPr lang="en-US" sz="2400" dirty="0">
                <a:ln w="0"/>
                <a:solidFill>
                  <a:schemeClr val="accent1"/>
                </a:solidFill>
                <a:effectLst>
                  <a:outerShdw blurRad="38100" dist="19050" dir="2700000" algn="tl" rotWithShape="0">
                    <a:schemeClr val="dk1">
                      <a:alpha val="40000"/>
                    </a:schemeClr>
                  </a:outerShdw>
                </a:effectLst>
              </a:rPr>
              <a:t>Detection</a:t>
            </a:r>
            <a:endParaRPr lang="en-US" sz="2400" b="0" cap="none" spc="0" dirty="0">
              <a:ln w="0"/>
              <a:solidFill>
                <a:schemeClr val="accent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628D2407-B352-0530-8835-C9FCCE4F1F3D}"/>
              </a:ext>
            </a:extLst>
          </p:cNvPr>
          <p:cNvSpPr/>
          <p:nvPr/>
        </p:nvSpPr>
        <p:spPr>
          <a:xfrm>
            <a:off x="181385" y="5451122"/>
            <a:ext cx="595036" cy="461665"/>
          </a:xfrm>
          <a:prstGeom prst="rect">
            <a:avLst/>
          </a:prstGeom>
          <a:noFill/>
        </p:spPr>
        <p:txBody>
          <a:bodyPr wrap="none" lIns="91440" tIns="45720" rIns="91440" bIns="45720">
            <a:spAutoFit/>
          </a:bodyPr>
          <a:lstStyle/>
          <a:p>
            <a:pPr algn="ctr"/>
            <a:r>
              <a:rPr lang="en-US" sz="2400" b="0" cap="none" spc="0" dirty="0">
                <a:ln w="0"/>
                <a:solidFill>
                  <a:schemeClr val="accent1"/>
                </a:solidFill>
                <a:effectLst>
                  <a:outerShdw blurRad="38100" dist="19050" dir="2700000" algn="tl" rotWithShape="0">
                    <a:schemeClr val="dk1">
                      <a:alpha val="40000"/>
                    </a:schemeClr>
                  </a:outerShdw>
                </a:effectLst>
              </a:rPr>
              <a:t>Fix</a:t>
            </a:r>
          </a:p>
        </p:txBody>
      </p:sp>
      <p:sp>
        <p:nvSpPr>
          <p:cNvPr id="4" name="Rectangle 3">
            <a:extLst>
              <a:ext uri="{FF2B5EF4-FFF2-40B4-BE49-F238E27FC236}">
                <a16:creationId xmlns:a16="http://schemas.microsoft.com/office/drawing/2014/main" id="{103B44F7-B071-751D-4590-21F4CACA4422}"/>
              </a:ext>
            </a:extLst>
          </p:cNvPr>
          <p:cNvSpPr/>
          <p:nvPr/>
        </p:nvSpPr>
        <p:spPr>
          <a:xfrm>
            <a:off x="1336420" y="2290477"/>
            <a:ext cx="869149" cy="461665"/>
          </a:xfrm>
          <a:prstGeom prst="rect">
            <a:avLst/>
          </a:prstGeom>
          <a:noFill/>
        </p:spPr>
        <p:txBody>
          <a:bodyPr wrap="none" lIns="91440" tIns="45720" rIns="91440" bIns="45720">
            <a:spAutoFit/>
          </a:bodyPr>
          <a:lstStyle/>
          <a:p>
            <a:pPr algn="ctr"/>
            <a:r>
              <a:rPr lang="en-US" sz="2400" dirty="0">
                <a:ln w="0"/>
                <a:solidFill>
                  <a:schemeClr val="accent1"/>
                </a:solidFill>
                <a:effectLst>
                  <a:outerShdw blurRad="38100" dist="19050" dir="2700000" algn="tl" rotWithShape="0">
                    <a:schemeClr val="dk1">
                      <a:alpha val="40000"/>
                    </a:schemeClr>
                  </a:outerShdw>
                </a:effectLst>
              </a:rPr>
              <a:t> Tool</a:t>
            </a:r>
            <a:endParaRPr lang="en-US" sz="2400" b="0" cap="none" spc="0" dirty="0">
              <a:ln w="0"/>
              <a:solidFill>
                <a:schemeClr val="accent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6E99FB32-86B1-9EE0-E73C-E2897B2C6182}"/>
              </a:ext>
            </a:extLst>
          </p:cNvPr>
          <p:cNvSpPr/>
          <p:nvPr/>
        </p:nvSpPr>
        <p:spPr>
          <a:xfrm>
            <a:off x="600925" y="5451123"/>
            <a:ext cx="869149" cy="461665"/>
          </a:xfrm>
          <a:prstGeom prst="rect">
            <a:avLst/>
          </a:prstGeom>
          <a:noFill/>
        </p:spPr>
        <p:txBody>
          <a:bodyPr wrap="none" lIns="91440" tIns="45720" rIns="91440" bIns="45720">
            <a:spAutoFit/>
          </a:bodyPr>
          <a:lstStyle/>
          <a:p>
            <a:pPr algn="ctr"/>
            <a:r>
              <a:rPr lang="en-US" sz="2400" dirty="0">
                <a:ln w="0"/>
                <a:solidFill>
                  <a:schemeClr val="accent1"/>
                </a:solidFill>
                <a:effectLst>
                  <a:outerShdw blurRad="38100" dist="19050" dir="2700000" algn="tl" rotWithShape="0">
                    <a:schemeClr val="dk1">
                      <a:alpha val="40000"/>
                    </a:schemeClr>
                  </a:outerShdw>
                </a:effectLst>
              </a:rPr>
              <a:t> Tool</a:t>
            </a:r>
            <a:endParaRPr lang="en-US" sz="2400" b="0" cap="none" spc="0" dirty="0">
              <a:ln w="0"/>
              <a:solidFill>
                <a:schemeClr val="accent1"/>
              </a:solidFill>
              <a:effectLst>
                <a:outerShdw blurRad="38100" dist="19050" dir="2700000" algn="tl" rotWithShape="0">
                  <a:schemeClr val="dk1">
                    <a:alpha val="40000"/>
                  </a:schemeClr>
                </a:outerShdw>
              </a:effectLst>
            </a:endParaRPr>
          </a:p>
        </p:txBody>
      </p:sp>
      <p:sp>
        <p:nvSpPr>
          <p:cNvPr id="6" name="Google Shape;544;g243444ab4ad_1_370">
            <a:extLst>
              <a:ext uri="{FF2B5EF4-FFF2-40B4-BE49-F238E27FC236}">
                <a16:creationId xmlns:a16="http://schemas.microsoft.com/office/drawing/2014/main" id="{FC32D51A-5DA1-15D6-7CAC-B9E1DA4A98EB}"/>
              </a:ext>
            </a:extLst>
          </p:cNvPr>
          <p:cNvSpPr/>
          <p:nvPr/>
        </p:nvSpPr>
        <p:spPr>
          <a:xfrm>
            <a:off x="5950643" y="5672326"/>
            <a:ext cx="290335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200" dirty="0">
                <a:solidFill>
                  <a:schemeClr val="accent1"/>
                </a:solidFill>
              </a:rPr>
              <a:t>Understanding</a:t>
            </a:r>
            <a:endParaRPr sz="3200" b="0" i="0" u="none" strike="noStrike" cap="none" dirty="0">
              <a:solidFill>
                <a:schemeClr val="accent1"/>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p:bldP spid="2" grpId="0"/>
      <p:bldP spid="3" grpId="0"/>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4"/>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400"/>
              <a:buFont typeface="Arial"/>
              <a:buNone/>
            </a:pPr>
            <a:r>
              <a:rPr lang="en-US" sz="3000" b="1"/>
              <a:t>Evaluation 2:</a:t>
            </a:r>
            <a:r>
              <a:rPr lang="en-US" sz="3000"/>
              <a:t> Usability. Results.</a:t>
            </a:r>
            <a:endParaRPr/>
          </a:p>
        </p:txBody>
      </p:sp>
      <p:grpSp>
        <p:nvGrpSpPr>
          <p:cNvPr id="552" name="Google Shape;552;p14"/>
          <p:cNvGrpSpPr/>
          <p:nvPr/>
        </p:nvGrpSpPr>
        <p:grpSpPr>
          <a:xfrm>
            <a:off x="2386034" y="2435783"/>
            <a:ext cx="7239619" cy="3829328"/>
            <a:chOff x="1836821" y="1064181"/>
            <a:chExt cx="8296607" cy="4456853"/>
          </a:xfrm>
        </p:grpSpPr>
        <p:pic>
          <p:nvPicPr>
            <p:cNvPr id="553" name="Google Shape;553;p14"/>
            <p:cNvPicPr preferRelativeResize="0"/>
            <p:nvPr/>
          </p:nvPicPr>
          <p:blipFill rotWithShape="1">
            <a:blip r:embed="rId3">
              <a:alphaModFix/>
            </a:blip>
            <a:srcRect/>
            <a:stretch/>
          </p:blipFill>
          <p:spPr>
            <a:xfrm>
              <a:off x="1836821" y="1064181"/>
              <a:ext cx="8296607" cy="4318583"/>
            </a:xfrm>
            <a:prstGeom prst="rect">
              <a:avLst/>
            </a:prstGeom>
            <a:noFill/>
            <a:ln>
              <a:noFill/>
            </a:ln>
          </p:spPr>
        </p:pic>
        <p:sp>
          <p:nvSpPr>
            <p:cNvPr id="554" name="Google Shape;554;p14"/>
            <p:cNvSpPr/>
            <p:nvPr/>
          </p:nvSpPr>
          <p:spPr>
            <a:xfrm>
              <a:off x="3208421" y="4460981"/>
              <a:ext cx="1427747" cy="1060053"/>
            </a:xfrm>
            <a:prstGeom prst="ellipse">
              <a:avLst/>
            </a:prstGeom>
            <a:solidFill>
              <a:srgbClr val="58B8D6">
                <a:alpha val="43921"/>
              </a:srgbClr>
            </a:solid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55" name="Google Shape;555;p14"/>
            <p:cNvSpPr/>
            <p:nvPr/>
          </p:nvSpPr>
          <p:spPr>
            <a:xfrm>
              <a:off x="7371347" y="4460981"/>
              <a:ext cx="1427747" cy="1060053"/>
            </a:xfrm>
            <a:prstGeom prst="ellipse">
              <a:avLst/>
            </a:prstGeom>
            <a:solidFill>
              <a:srgbClr val="154CAE">
                <a:alpha val="43921"/>
              </a:srgbClr>
            </a:solid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grpSp>
      <p:sp>
        <p:nvSpPr>
          <p:cNvPr id="556" name="Google Shape;556;p14"/>
          <p:cNvSpPr/>
          <p:nvPr/>
        </p:nvSpPr>
        <p:spPr>
          <a:xfrm>
            <a:off x="1721475" y="1054725"/>
            <a:ext cx="8568600" cy="99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2800" b="0" i="0" u="none" strike="noStrike" cap="none">
                <a:solidFill>
                  <a:schemeClr val="dk1"/>
                </a:solidFill>
                <a:latin typeface="Gill Sans"/>
                <a:ea typeface="Gill Sans"/>
                <a:cs typeface="Gill Sans"/>
                <a:sym typeface="Gill Sans"/>
              </a:rPr>
              <a:t>Our Anti-patterns increased developer understanding of the </a:t>
            </a:r>
            <a:r>
              <a:rPr lang="en-US" sz="2800" b="1" i="0" u="none" strike="noStrike" cap="none">
                <a:solidFill>
                  <a:schemeClr val="dk1"/>
                </a:solidFill>
                <a:latin typeface="Gill Sans"/>
                <a:ea typeface="Gill Sans"/>
                <a:cs typeface="Gill Sans"/>
                <a:sym typeface="Gill Sans"/>
              </a:rPr>
              <a:t>detection</a:t>
            </a:r>
            <a:r>
              <a:rPr lang="en-US" sz="2800" b="0" i="0" u="none" strike="noStrike" cap="none">
                <a:solidFill>
                  <a:schemeClr val="dk1"/>
                </a:solidFill>
                <a:latin typeface="Gill Sans"/>
                <a:ea typeface="Gill Sans"/>
                <a:cs typeface="Gill Sans"/>
                <a:sym typeface="Gill Sans"/>
              </a:rPr>
              <a:t> tools from </a:t>
            </a:r>
            <a:r>
              <a:rPr lang="en-US" sz="2800" b="1" i="0" u="none" strike="noStrike" cap="none">
                <a:solidFill>
                  <a:srgbClr val="58B8D6"/>
                </a:solidFill>
                <a:latin typeface="Gill Sans"/>
                <a:ea typeface="Gill Sans"/>
                <a:cs typeface="Gill Sans"/>
                <a:sym typeface="Gill Sans"/>
              </a:rPr>
              <a:t>very weakly</a:t>
            </a:r>
            <a:r>
              <a:rPr lang="en-US" sz="2800" b="0" i="0" u="none" strike="noStrike" cap="none">
                <a:solidFill>
                  <a:schemeClr val="dk1"/>
                </a:solidFill>
                <a:latin typeface="Gill Sans"/>
                <a:ea typeface="Gill Sans"/>
                <a:cs typeface="Gill Sans"/>
                <a:sym typeface="Gill Sans"/>
              </a:rPr>
              <a:t> to </a:t>
            </a:r>
            <a:r>
              <a:rPr lang="en-US" sz="2800" b="1" i="0" u="none" strike="noStrike" cap="none">
                <a:solidFill>
                  <a:srgbClr val="154CAE"/>
                </a:solidFill>
                <a:latin typeface="Gill Sans"/>
                <a:ea typeface="Gill Sans"/>
                <a:cs typeface="Gill Sans"/>
                <a:sym typeface="Gill Sans"/>
              </a:rPr>
              <a:t>strongly</a:t>
            </a:r>
            <a:endParaRPr sz="2800" b="1" i="0" u="none" strike="noStrike" cap="none">
              <a:solidFill>
                <a:srgbClr val="154CAE"/>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44ca11593c_0_31"/>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400"/>
              <a:buFont typeface="Arial"/>
              <a:buNone/>
            </a:pPr>
            <a:r>
              <a:rPr lang="en-US" sz="3000" b="1"/>
              <a:t>Evaluation 2:</a:t>
            </a:r>
            <a:r>
              <a:rPr lang="en-US" sz="3000"/>
              <a:t> Usability. Results.</a:t>
            </a:r>
            <a:endParaRPr/>
          </a:p>
        </p:txBody>
      </p:sp>
      <p:sp>
        <p:nvSpPr>
          <p:cNvPr id="563" name="Google Shape;563;g244ca11593c_0_31"/>
          <p:cNvSpPr/>
          <p:nvPr/>
        </p:nvSpPr>
        <p:spPr>
          <a:xfrm>
            <a:off x="1659775" y="1054725"/>
            <a:ext cx="8692200" cy="99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2800" b="0" i="0" u="none" strike="noStrike" cap="none">
                <a:solidFill>
                  <a:schemeClr val="dk1"/>
                </a:solidFill>
                <a:latin typeface="Gill Sans"/>
                <a:ea typeface="Gill Sans"/>
                <a:cs typeface="Gill Sans"/>
                <a:sym typeface="Gill Sans"/>
              </a:rPr>
              <a:t>Our Anti-patterns increased developer understanding of the </a:t>
            </a:r>
            <a:r>
              <a:rPr lang="en-US" sz="2800" b="1" i="0" u="none" strike="noStrike" cap="none">
                <a:solidFill>
                  <a:schemeClr val="dk1"/>
                </a:solidFill>
                <a:latin typeface="Gill Sans"/>
                <a:ea typeface="Gill Sans"/>
                <a:cs typeface="Gill Sans"/>
                <a:sym typeface="Gill Sans"/>
              </a:rPr>
              <a:t>fixing</a:t>
            </a:r>
            <a:r>
              <a:rPr lang="en-US" sz="2800" b="0" i="0" u="none" strike="noStrike" cap="none">
                <a:solidFill>
                  <a:schemeClr val="dk1"/>
                </a:solidFill>
                <a:latin typeface="Gill Sans"/>
                <a:ea typeface="Gill Sans"/>
                <a:cs typeface="Gill Sans"/>
                <a:sym typeface="Gill Sans"/>
              </a:rPr>
              <a:t> tools from </a:t>
            </a:r>
            <a:r>
              <a:rPr lang="en-US" sz="2800" b="1" i="0" u="none" strike="noStrike" cap="none">
                <a:solidFill>
                  <a:srgbClr val="58B8D6"/>
                </a:solidFill>
                <a:latin typeface="Gill Sans"/>
                <a:ea typeface="Gill Sans"/>
                <a:cs typeface="Gill Sans"/>
                <a:sym typeface="Gill Sans"/>
              </a:rPr>
              <a:t>very weakly</a:t>
            </a:r>
            <a:r>
              <a:rPr lang="en-US" sz="2800" b="0" i="0" u="none" strike="noStrike" cap="none">
                <a:solidFill>
                  <a:schemeClr val="dk1"/>
                </a:solidFill>
                <a:latin typeface="Gill Sans"/>
                <a:ea typeface="Gill Sans"/>
                <a:cs typeface="Gill Sans"/>
                <a:sym typeface="Gill Sans"/>
              </a:rPr>
              <a:t> to </a:t>
            </a:r>
            <a:r>
              <a:rPr lang="en-US" sz="2800" b="1" i="0" u="none" strike="noStrike" cap="none">
                <a:solidFill>
                  <a:srgbClr val="154CAE"/>
                </a:solidFill>
                <a:latin typeface="Gill Sans"/>
                <a:ea typeface="Gill Sans"/>
                <a:cs typeface="Gill Sans"/>
                <a:sym typeface="Gill Sans"/>
              </a:rPr>
              <a:t>very strongly</a:t>
            </a:r>
            <a:endParaRPr sz="2800" b="1" i="0" u="none" strike="noStrike" cap="none">
              <a:solidFill>
                <a:srgbClr val="154CAE"/>
              </a:solidFill>
              <a:latin typeface="Arial"/>
              <a:ea typeface="Arial"/>
              <a:cs typeface="Arial"/>
              <a:sym typeface="Arial"/>
            </a:endParaRPr>
          </a:p>
        </p:txBody>
      </p:sp>
      <p:pic>
        <p:nvPicPr>
          <p:cNvPr id="564" name="Google Shape;564;g244ca11593c_0_31"/>
          <p:cNvPicPr preferRelativeResize="0"/>
          <p:nvPr/>
        </p:nvPicPr>
        <p:blipFill rotWithShape="1">
          <a:blip r:embed="rId3">
            <a:alphaModFix/>
          </a:blip>
          <a:srcRect/>
          <a:stretch/>
        </p:blipFill>
        <p:spPr>
          <a:xfrm>
            <a:off x="2422424" y="2453138"/>
            <a:ext cx="7166839" cy="3734262"/>
          </a:xfrm>
          <a:prstGeom prst="rect">
            <a:avLst/>
          </a:prstGeom>
          <a:noFill/>
          <a:ln>
            <a:noFill/>
          </a:ln>
        </p:spPr>
      </p:pic>
      <p:sp>
        <p:nvSpPr>
          <p:cNvPr id="565" name="Google Shape;565;g244ca11593c_0_31"/>
          <p:cNvSpPr/>
          <p:nvPr/>
        </p:nvSpPr>
        <p:spPr>
          <a:xfrm>
            <a:off x="3586317" y="5460010"/>
            <a:ext cx="1194300" cy="886800"/>
          </a:xfrm>
          <a:prstGeom prst="ellipse">
            <a:avLst/>
          </a:prstGeom>
          <a:solidFill>
            <a:srgbClr val="58B8D6">
              <a:alpha val="43921"/>
            </a:srgbClr>
          </a:solid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66" name="Google Shape;566;g244ca11593c_0_31"/>
          <p:cNvSpPr/>
          <p:nvPr/>
        </p:nvSpPr>
        <p:spPr>
          <a:xfrm>
            <a:off x="8492958" y="5460010"/>
            <a:ext cx="1194300" cy="886800"/>
          </a:xfrm>
          <a:prstGeom prst="ellipse">
            <a:avLst/>
          </a:prstGeom>
          <a:solidFill>
            <a:srgbClr val="154CAE">
              <a:alpha val="43921"/>
            </a:srgbClr>
          </a:solid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17"/>
          <p:cNvPicPr preferRelativeResize="0"/>
          <p:nvPr/>
        </p:nvPicPr>
        <p:blipFill rotWithShape="1">
          <a:blip r:embed="rId3">
            <a:alphaModFix/>
          </a:blip>
          <a:srcRect/>
          <a:stretch/>
        </p:blipFill>
        <p:spPr>
          <a:xfrm>
            <a:off x="321075" y="661562"/>
            <a:ext cx="3919122" cy="2759676"/>
          </a:xfrm>
          <a:prstGeom prst="rect">
            <a:avLst/>
          </a:prstGeom>
          <a:noFill/>
          <a:ln>
            <a:noFill/>
          </a:ln>
        </p:spPr>
      </p:pic>
      <p:pic>
        <p:nvPicPr>
          <p:cNvPr id="572" name="Google Shape;572;p17"/>
          <p:cNvPicPr preferRelativeResize="0"/>
          <p:nvPr/>
        </p:nvPicPr>
        <p:blipFill rotWithShape="1">
          <a:blip r:embed="rId4">
            <a:alphaModFix/>
          </a:blip>
          <a:srcRect/>
          <a:stretch/>
        </p:blipFill>
        <p:spPr>
          <a:xfrm>
            <a:off x="4240198" y="707092"/>
            <a:ext cx="3919122" cy="2443146"/>
          </a:xfrm>
          <a:prstGeom prst="rect">
            <a:avLst/>
          </a:prstGeom>
          <a:noFill/>
          <a:ln>
            <a:noFill/>
          </a:ln>
        </p:spPr>
      </p:pic>
      <p:pic>
        <p:nvPicPr>
          <p:cNvPr id="573" name="Google Shape;573;p17"/>
          <p:cNvPicPr preferRelativeResize="0"/>
          <p:nvPr/>
        </p:nvPicPr>
        <p:blipFill rotWithShape="1">
          <a:blip r:embed="rId5">
            <a:alphaModFix/>
          </a:blip>
          <a:srcRect/>
          <a:stretch/>
        </p:blipFill>
        <p:spPr>
          <a:xfrm>
            <a:off x="8159320" y="661562"/>
            <a:ext cx="3919122" cy="2443147"/>
          </a:xfrm>
          <a:prstGeom prst="rect">
            <a:avLst/>
          </a:prstGeom>
          <a:noFill/>
          <a:ln>
            <a:noFill/>
          </a:ln>
        </p:spPr>
      </p:pic>
      <p:pic>
        <p:nvPicPr>
          <p:cNvPr id="574" name="Google Shape;574;p17"/>
          <p:cNvPicPr preferRelativeResize="0"/>
          <p:nvPr/>
        </p:nvPicPr>
        <p:blipFill rotWithShape="1">
          <a:blip r:embed="rId6">
            <a:alphaModFix/>
          </a:blip>
          <a:srcRect/>
          <a:stretch/>
        </p:blipFill>
        <p:spPr>
          <a:xfrm>
            <a:off x="183289" y="3921248"/>
            <a:ext cx="4343369" cy="2443145"/>
          </a:xfrm>
          <a:prstGeom prst="rect">
            <a:avLst/>
          </a:prstGeom>
          <a:noFill/>
          <a:ln>
            <a:noFill/>
          </a:ln>
        </p:spPr>
      </p:pic>
      <p:pic>
        <p:nvPicPr>
          <p:cNvPr id="575" name="Google Shape;575;p17"/>
          <p:cNvPicPr preferRelativeResize="0"/>
          <p:nvPr/>
        </p:nvPicPr>
        <p:blipFill rotWithShape="1">
          <a:blip r:embed="rId7">
            <a:alphaModFix/>
          </a:blip>
          <a:srcRect/>
          <a:stretch/>
        </p:blipFill>
        <p:spPr>
          <a:xfrm>
            <a:off x="4409369" y="3921246"/>
            <a:ext cx="3749951" cy="2280908"/>
          </a:xfrm>
          <a:prstGeom prst="rect">
            <a:avLst/>
          </a:prstGeom>
          <a:noFill/>
          <a:ln>
            <a:noFill/>
          </a:ln>
        </p:spPr>
      </p:pic>
      <p:pic>
        <p:nvPicPr>
          <p:cNvPr id="576" name="Google Shape;576;p17"/>
          <p:cNvPicPr preferRelativeResize="0"/>
          <p:nvPr/>
        </p:nvPicPr>
        <p:blipFill rotWithShape="1">
          <a:blip r:embed="rId8">
            <a:alphaModFix/>
          </a:blip>
          <a:srcRect/>
          <a:stretch/>
        </p:blipFill>
        <p:spPr>
          <a:xfrm>
            <a:off x="8091408" y="3915531"/>
            <a:ext cx="4054946" cy="2280907"/>
          </a:xfrm>
          <a:prstGeom prst="rect">
            <a:avLst/>
          </a:prstGeom>
          <a:noFill/>
          <a:ln>
            <a:noFill/>
          </a:ln>
        </p:spPr>
      </p:pic>
      <p:sp>
        <p:nvSpPr>
          <p:cNvPr id="2" name="Rectangle 1">
            <a:extLst>
              <a:ext uri="{FF2B5EF4-FFF2-40B4-BE49-F238E27FC236}">
                <a16:creationId xmlns:a16="http://schemas.microsoft.com/office/drawing/2014/main" id="{2BB6C439-FD14-D7B7-64B8-BDB0E53ECA61}"/>
              </a:ext>
            </a:extLst>
          </p:cNvPr>
          <p:cNvSpPr/>
          <p:nvPr/>
        </p:nvSpPr>
        <p:spPr>
          <a:xfrm>
            <a:off x="1208971" y="6215891"/>
            <a:ext cx="9270488" cy="584775"/>
          </a:xfrm>
          <a:prstGeom prst="rect">
            <a:avLst/>
          </a:prstGeom>
          <a:noFill/>
        </p:spPr>
        <p:txBody>
          <a:bodyPr wrap="non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hlinkClick r:id="rId9">
                  <a:extLst>
                    <a:ext uri="{A12FA001-AC4F-418D-AE19-62706E023703}">
                      <ahyp:hlinkClr xmlns:ahyp="http://schemas.microsoft.com/office/drawing/2018/hyperlinkcolor" val="tx"/>
                    </a:ext>
                  </a:extLst>
                </a:hlinkClick>
              </a:rPr>
              <a:t>Supp</a:t>
            </a:r>
            <a:r>
              <a:rPr lang="en-US" sz="3200" dirty="0">
                <a:ln w="0"/>
                <a:solidFill>
                  <a:schemeClr val="accent1"/>
                </a:solidFill>
                <a:effectLst>
                  <a:outerShdw blurRad="38100" dist="25400" dir="5400000" algn="ctr" rotWithShape="0">
                    <a:srgbClr val="6E747A">
                      <a:alpha val="43000"/>
                    </a:srgbClr>
                  </a:outerShdw>
                </a:effectLst>
                <a:hlinkClick r:id="rId9">
                  <a:extLst>
                    <a:ext uri="{A12FA001-AC4F-418D-AE19-62706E023703}">
                      <ahyp:hlinkClr xmlns:ahyp="http://schemas.microsoft.com/office/drawing/2018/hyperlinkcolor" val="tx"/>
                    </a:ext>
                  </a:extLst>
                </a:hlinkClick>
              </a:rPr>
              <a:t>lementary Materials</a:t>
            </a:r>
            <a:r>
              <a:rPr lang="en-US" sz="3200" dirty="0">
                <a:ln w="0"/>
                <a:solidFill>
                  <a:schemeClr val="accent1"/>
                </a:solidFill>
                <a:effectLst>
                  <a:outerShdw blurRad="38100" dist="25400" dir="5400000" algn="ctr" rotWithShape="0">
                    <a:srgbClr val="6E747A">
                      <a:alpha val="43000"/>
                    </a:srgbClr>
                  </a:outerShdw>
                </a:effectLst>
                <a:hlinkClick r:id="rId9">
                  <a:extLst>
                    <a:ext uri="{A12FA001-AC4F-418D-AE19-62706E023703}">
                      <ahyp:hlinkClr xmlns:ahyp="http://schemas.microsoft.com/office/drawing/2018/hyperlinkcolor" val="tx"/>
                    </a:ext>
                  </a:extLst>
                </a:hlinkClick>
              </a:rPr>
              <a:t>: </a:t>
            </a:r>
            <a:r>
              <a:rPr lang="en-US" sz="3200" dirty="0">
                <a:ln w="0"/>
                <a:solidFill>
                  <a:schemeClr val="tx1"/>
                </a:solidFill>
                <a:effectLst>
                  <a:outerShdw blurRad="38100" dist="25400" dir="5400000" algn="ctr" rotWithShape="0">
                    <a:srgbClr val="6E747A">
                      <a:alpha val="43000"/>
                    </a:srgbClr>
                  </a:outerShdw>
                </a:effectLst>
                <a:hlinkClick r:id="rId9">
                  <a:extLst>
                    <a:ext uri="{A12FA001-AC4F-418D-AE19-62706E023703}">
                      <ahyp:hlinkClr xmlns:ahyp="http://schemas.microsoft.com/office/drawing/2018/hyperlinkcolor" val="tx"/>
                    </a:ext>
                  </a:extLst>
                </a:hlinkClick>
              </a:rPr>
              <a:t>https://shorturl.at/aCFIV</a:t>
            </a:r>
            <a:endParaRPr lang="en-US" sz="3200" b="0" cap="none" spc="0" dirty="0">
              <a:ln w="0"/>
              <a:solidFill>
                <a:schemeClr val="tx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g243444ab4ad_1_69" descr="Image result for happy face cartoon"/>
          <p:cNvPicPr preferRelativeResize="0"/>
          <p:nvPr/>
        </p:nvPicPr>
        <p:blipFill rotWithShape="1">
          <a:blip r:embed="rId3">
            <a:alphaModFix/>
          </a:blip>
          <a:srcRect/>
          <a:stretch/>
        </p:blipFill>
        <p:spPr>
          <a:xfrm>
            <a:off x="1086047" y="4182362"/>
            <a:ext cx="797311" cy="797311"/>
          </a:xfrm>
          <a:prstGeom prst="rect">
            <a:avLst/>
          </a:prstGeom>
          <a:noFill/>
          <a:ln>
            <a:noFill/>
          </a:ln>
        </p:spPr>
      </p:pic>
      <p:sp>
        <p:nvSpPr>
          <p:cNvPr id="174" name="Google Shape;174;g243444ab4ad_1_69"/>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b="1"/>
              <a:t>Problem: </a:t>
            </a:r>
            <a:r>
              <a:rPr lang="en-US"/>
              <a:t>Regular Expression Denial of Service (ReDoS)</a:t>
            </a:r>
            <a:endParaRPr/>
          </a:p>
        </p:txBody>
      </p:sp>
      <p:sp>
        <p:nvSpPr>
          <p:cNvPr id="175" name="Google Shape;175;g243444ab4ad_1_69"/>
          <p:cNvSpPr txBox="1"/>
          <p:nvPr/>
        </p:nvSpPr>
        <p:spPr>
          <a:xfrm>
            <a:off x="2232172" y="2593154"/>
            <a:ext cx="5030400" cy="3879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Noto Sans Symbols"/>
              <a:buNone/>
            </a:pPr>
            <a:r>
              <a:rPr lang="en-US" sz="2400" b="0" i="0" u="none" strike="noStrike" cap="none">
                <a:solidFill>
                  <a:srgbClr val="000000"/>
                </a:solidFill>
                <a:latin typeface="Arial"/>
                <a:ea typeface="Arial"/>
                <a:cs typeface="Arial"/>
                <a:sym typeface="Arial"/>
              </a:rPr>
              <a:t>/^[a-zA-Z0-9]+([._]?[a-zA-Z0-9]+)*$/</a:t>
            </a:r>
            <a:endParaRPr sz="2400" b="0" i="0" u="none" strike="noStrike" cap="none">
              <a:solidFill>
                <a:srgbClr val="000000"/>
              </a:solidFill>
              <a:latin typeface="Calibri"/>
              <a:ea typeface="Calibri"/>
              <a:cs typeface="Calibri"/>
              <a:sym typeface="Calibri"/>
            </a:endParaRPr>
          </a:p>
        </p:txBody>
      </p:sp>
      <p:pic>
        <p:nvPicPr>
          <p:cNvPr id="176" name="Google Shape;176;g243444ab4ad_1_69" descr="Image result for cartoon hacker clipart"/>
          <p:cNvPicPr preferRelativeResize="0"/>
          <p:nvPr/>
        </p:nvPicPr>
        <p:blipFill rotWithShape="1">
          <a:blip r:embed="rId4">
            <a:alphaModFix/>
          </a:blip>
          <a:srcRect l="22962" t="18656" r="22193" b="11418"/>
          <a:stretch/>
        </p:blipFill>
        <p:spPr>
          <a:xfrm>
            <a:off x="1073658" y="3021725"/>
            <a:ext cx="888581" cy="1132974"/>
          </a:xfrm>
          <a:prstGeom prst="rect">
            <a:avLst/>
          </a:prstGeom>
          <a:noFill/>
          <a:ln>
            <a:noFill/>
          </a:ln>
        </p:spPr>
      </p:pic>
      <p:cxnSp>
        <p:nvCxnSpPr>
          <p:cNvPr id="177" name="Google Shape;177;g243444ab4ad_1_69"/>
          <p:cNvCxnSpPr/>
          <p:nvPr/>
        </p:nvCxnSpPr>
        <p:spPr>
          <a:xfrm>
            <a:off x="2089183" y="3818614"/>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178" name="Google Shape;178;g243444ab4ad_1_69"/>
          <p:cNvSpPr txBox="1"/>
          <p:nvPr/>
        </p:nvSpPr>
        <p:spPr>
          <a:xfrm>
            <a:off x="2216657" y="3317755"/>
            <a:ext cx="149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“aaa…aaaa!”</a:t>
            </a:r>
            <a:endParaRPr sz="1400" b="0" i="0" u="none" strike="noStrike" cap="none">
              <a:solidFill>
                <a:srgbClr val="000000"/>
              </a:solidFill>
              <a:latin typeface="Arial"/>
              <a:ea typeface="Arial"/>
              <a:cs typeface="Arial"/>
              <a:sym typeface="Arial"/>
            </a:endParaRPr>
          </a:p>
        </p:txBody>
      </p:sp>
      <p:cxnSp>
        <p:nvCxnSpPr>
          <p:cNvPr id="179" name="Google Shape;179;g243444ab4ad_1_69"/>
          <p:cNvCxnSpPr/>
          <p:nvPr/>
        </p:nvCxnSpPr>
        <p:spPr>
          <a:xfrm>
            <a:off x="2089182" y="4481456"/>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180" name="Google Shape;180;g243444ab4ad_1_69"/>
          <p:cNvSpPr txBox="1"/>
          <p:nvPr/>
        </p:nvSpPr>
        <p:spPr>
          <a:xfrm>
            <a:off x="2241231" y="4075000"/>
            <a:ext cx="1782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“Normal User”</a:t>
            </a:r>
            <a:endParaRPr sz="1400" b="0" i="0" u="none" strike="noStrike" cap="none">
              <a:solidFill>
                <a:srgbClr val="000000"/>
              </a:solidFill>
              <a:latin typeface="Arial"/>
              <a:ea typeface="Arial"/>
              <a:cs typeface="Arial"/>
              <a:sym typeface="Arial"/>
            </a:endParaRPr>
          </a:p>
        </p:txBody>
      </p:sp>
      <p:pic>
        <p:nvPicPr>
          <p:cNvPr id="181" name="Google Shape;181;g243444ab4ad_1_69"/>
          <p:cNvPicPr preferRelativeResize="0"/>
          <p:nvPr/>
        </p:nvPicPr>
        <p:blipFill rotWithShape="1">
          <a:blip r:embed="rId5">
            <a:alphaModFix/>
          </a:blip>
          <a:srcRect l="32501" t="31310" r="31247" b="30249"/>
          <a:stretch/>
        </p:blipFill>
        <p:spPr>
          <a:xfrm>
            <a:off x="7262717" y="2425972"/>
            <a:ext cx="601855" cy="638175"/>
          </a:xfrm>
          <a:prstGeom prst="rect">
            <a:avLst/>
          </a:prstGeom>
          <a:noFill/>
          <a:ln>
            <a:noFill/>
          </a:ln>
        </p:spPr>
      </p:pic>
      <p:sp>
        <p:nvSpPr>
          <p:cNvPr id="182" name="Google Shape;182;g243444ab4ad_1_69"/>
          <p:cNvSpPr txBox="1"/>
          <p:nvPr/>
        </p:nvSpPr>
        <p:spPr>
          <a:xfrm>
            <a:off x="9511914" y="382820"/>
            <a:ext cx="1848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350"/>
              <a:buFont typeface="Noto Sans Symbols"/>
              <a:buNone/>
            </a:pPr>
            <a:endParaRPr sz="1800" b="0" i="0" u="none" strike="noStrike" cap="none">
              <a:solidFill>
                <a:srgbClr val="000000"/>
              </a:solidFill>
              <a:latin typeface="Calibri"/>
              <a:ea typeface="Calibri"/>
              <a:cs typeface="Calibri"/>
              <a:sym typeface="Calibri"/>
            </a:endParaRPr>
          </a:p>
        </p:txBody>
      </p:sp>
      <p:sp>
        <p:nvSpPr>
          <p:cNvPr id="183" name="Google Shape;183;g243444ab4ad_1_69"/>
          <p:cNvSpPr txBox="1"/>
          <p:nvPr/>
        </p:nvSpPr>
        <p:spPr>
          <a:xfrm>
            <a:off x="1100216" y="995871"/>
            <a:ext cx="426188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Denial of Service</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Backtracking based matching</a:t>
            </a: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Worst-case execution time</a:t>
            </a:r>
          </a:p>
          <a:p>
            <a:pPr marL="342900" lvl="0" indent="-342900">
              <a:buClr>
                <a:schemeClr val="dk1"/>
              </a:buClr>
              <a:buSzPts val="2400"/>
              <a:buFont typeface="Arial"/>
              <a:buChar char="•"/>
            </a:pPr>
            <a:r>
              <a:rPr lang="en-US" sz="2400" b="1" dirty="0">
                <a:solidFill>
                  <a:schemeClr val="dk1"/>
                </a:solidFill>
                <a:latin typeface="Calibri"/>
                <a:ea typeface="Calibri"/>
                <a:cs typeface="Calibri"/>
                <a:sym typeface="Calibri"/>
              </a:rPr>
              <a:t>Ambiguity in regex</a:t>
            </a:r>
            <a:endParaRPr sz="2400" b="1" i="0" u="none" strike="noStrike" cap="none" dirty="0">
              <a:solidFill>
                <a:schemeClr val="dk1"/>
              </a:solidFill>
              <a:latin typeface="Calibri"/>
              <a:ea typeface="Calibri"/>
              <a:cs typeface="Calibri"/>
              <a:sym typeface="Calibri"/>
            </a:endParaRPr>
          </a:p>
        </p:txBody>
      </p:sp>
      <p:pic>
        <p:nvPicPr>
          <p:cNvPr id="184" name="Google Shape;184;g243444ab4ad_1_69"/>
          <p:cNvPicPr preferRelativeResize="0"/>
          <p:nvPr/>
        </p:nvPicPr>
        <p:blipFill rotWithShape="1">
          <a:blip r:embed="rId6">
            <a:alphaModFix/>
          </a:blip>
          <a:srcRect/>
          <a:stretch/>
        </p:blipFill>
        <p:spPr>
          <a:xfrm>
            <a:off x="4195275" y="3096105"/>
            <a:ext cx="1143000" cy="1745894"/>
          </a:xfrm>
          <a:prstGeom prst="rect">
            <a:avLst/>
          </a:prstGeom>
          <a:noFill/>
          <a:ln>
            <a:noFill/>
          </a:ln>
        </p:spPr>
      </p:pic>
      <p:sp>
        <p:nvSpPr>
          <p:cNvPr id="185" name="Google Shape;185;g243444ab4ad_1_69"/>
          <p:cNvSpPr txBox="1"/>
          <p:nvPr/>
        </p:nvSpPr>
        <p:spPr>
          <a:xfrm>
            <a:off x="7003925" y="3018050"/>
            <a:ext cx="4893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000" b="1" i="0" u="none" strike="noStrike" cap="none">
                <a:solidFill>
                  <a:srgbClr val="000000"/>
                </a:solidFill>
                <a:latin typeface="Calibri"/>
                <a:ea typeface="Calibri"/>
                <a:cs typeface="Calibri"/>
                <a:sym typeface="Calibri"/>
              </a:rPr>
              <a:t>Microsoft           </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7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8"/>
          <p:cNvSpPr/>
          <p:nvPr/>
        </p:nvSpPr>
        <p:spPr>
          <a:xfrm>
            <a:off x="4259765" y="2967335"/>
            <a:ext cx="367248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accent1"/>
                </a:solidFill>
                <a:latin typeface="Gill Sans"/>
                <a:ea typeface="Gill Sans"/>
                <a:cs typeface="Gill Sans"/>
                <a:sym typeface="Gill Sans"/>
              </a:rPr>
              <a:t>Bonus Slides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19"/>
          <p:cNvPicPr preferRelativeResize="0">
            <a:picLocks noGrp="1"/>
          </p:cNvPicPr>
          <p:nvPr>
            <p:ph type="body" idx="1"/>
          </p:nvPr>
        </p:nvPicPr>
        <p:blipFill rotWithShape="1">
          <a:blip r:embed="rId3">
            <a:alphaModFix/>
          </a:blip>
          <a:srcRect/>
          <a:stretch/>
        </p:blipFill>
        <p:spPr>
          <a:xfrm>
            <a:off x="369531" y="1747664"/>
            <a:ext cx="11409362" cy="4289566"/>
          </a:xfrm>
          <a:prstGeom prst="rect">
            <a:avLst/>
          </a:prstGeom>
          <a:noFill/>
          <a:ln>
            <a:noFill/>
          </a:ln>
        </p:spPr>
      </p:pic>
      <p:sp>
        <p:nvSpPr>
          <p:cNvPr id="588" name="Google Shape;588;p19"/>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The Risk Factor with ReDoS</a:t>
            </a:r>
            <a:endParaRPr/>
          </a:p>
        </p:txBody>
      </p:sp>
      <p:sp>
        <p:nvSpPr>
          <p:cNvPr id="589" name="Google Shape;589;p19"/>
          <p:cNvSpPr txBox="1">
            <a:spLocks noGrp="1"/>
          </p:cNvSpPr>
          <p:nvPr>
            <p:ph type="dt" idx="10"/>
          </p:nvPr>
        </p:nvSpPr>
        <p:spPr>
          <a:xfrm>
            <a:off x="0" y="6470650"/>
            <a:ext cx="2154238" cy="2746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C0C0C"/>
                </a:solidFill>
                <a:latin typeface="Gill Sans"/>
                <a:ea typeface="Gill Sans"/>
                <a:cs typeface="Gill Sans"/>
                <a:sym typeface="Gill Sans"/>
              </a:rPr>
              <a:t>5/11/2023</a:t>
            </a:r>
            <a:endParaRPr sz="1000" b="0" i="0" u="none" strike="noStrike" cap="none">
              <a:solidFill>
                <a:srgbClr val="0C0C0C"/>
              </a:solidFill>
              <a:latin typeface="Gill Sans"/>
              <a:ea typeface="Gill Sans"/>
              <a:cs typeface="Gill Sans"/>
              <a:sym typeface="Gill Sans"/>
            </a:endParaRPr>
          </a:p>
        </p:txBody>
      </p:sp>
      <p:sp>
        <p:nvSpPr>
          <p:cNvPr id="590" name="Google Shape;590;p19"/>
          <p:cNvSpPr txBox="1"/>
          <p:nvPr/>
        </p:nvSpPr>
        <p:spPr>
          <a:xfrm>
            <a:off x="7154779" y="1989771"/>
            <a:ext cx="397844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SO outage ^.*\s+</a:t>
            </a:r>
            <a:endParaRPr sz="1400" b="0" i="0" u="none" strike="noStrike" cap="none">
              <a:solidFill>
                <a:srgbClr val="000000"/>
              </a:solidFill>
              <a:latin typeface="Arial"/>
              <a:ea typeface="Arial"/>
              <a:cs typeface="Arial"/>
              <a:sym typeface="Arial"/>
            </a:endParaRPr>
          </a:p>
        </p:txBody>
      </p:sp>
      <p:sp>
        <p:nvSpPr>
          <p:cNvPr id="591" name="Google Shape;591;p19"/>
          <p:cNvSpPr txBox="1"/>
          <p:nvPr/>
        </p:nvSpPr>
        <p:spPr>
          <a:xfrm>
            <a:off x="3822700" y="6273800"/>
            <a:ext cx="18464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Image: owasp.org</a:t>
            </a:r>
            <a:endParaRPr sz="1400" b="0" i="0" u="none" strike="noStrike" cap="none">
              <a:solidFill>
                <a:srgbClr val="000000"/>
              </a:solidFill>
              <a:latin typeface="Arial"/>
              <a:ea typeface="Arial"/>
              <a:cs typeface="Arial"/>
              <a:sym typeface="Arial"/>
            </a:endParaRPr>
          </a:p>
        </p:txBody>
      </p:sp>
      <p:pic>
        <p:nvPicPr>
          <p:cNvPr id="592" name="Google Shape;592;p19"/>
          <p:cNvPicPr preferRelativeResize="0"/>
          <p:nvPr/>
        </p:nvPicPr>
        <p:blipFill rotWithShape="1">
          <a:blip r:embed="rId4">
            <a:alphaModFix/>
          </a:blip>
          <a:srcRect/>
          <a:stretch/>
        </p:blipFill>
        <p:spPr>
          <a:xfrm>
            <a:off x="7304567" y="972734"/>
            <a:ext cx="1339516" cy="1339516"/>
          </a:xfrm>
          <a:prstGeom prst="rect">
            <a:avLst/>
          </a:prstGeom>
          <a:noFill/>
          <a:ln>
            <a:noFill/>
          </a:ln>
        </p:spPr>
      </p:pic>
      <p:sp>
        <p:nvSpPr>
          <p:cNvPr id="593" name="Google Shape;593;p19"/>
          <p:cNvSpPr/>
          <p:nvPr/>
        </p:nvSpPr>
        <p:spPr>
          <a:xfrm>
            <a:off x="946484" y="3429000"/>
            <a:ext cx="2261937" cy="2281989"/>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94" name="Google Shape;594;p19"/>
          <p:cNvSpPr/>
          <p:nvPr/>
        </p:nvSpPr>
        <p:spPr>
          <a:xfrm>
            <a:off x="3670006" y="2580904"/>
            <a:ext cx="1435603" cy="2504443"/>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95" name="Google Shape;595;p19"/>
          <p:cNvSpPr/>
          <p:nvPr/>
        </p:nvSpPr>
        <p:spPr>
          <a:xfrm>
            <a:off x="9897979" y="2857903"/>
            <a:ext cx="2275368" cy="2504443"/>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96" name="Google Shape;596;p19"/>
          <p:cNvSpPr/>
          <p:nvPr/>
        </p:nvSpPr>
        <p:spPr>
          <a:xfrm>
            <a:off x="7304567" y="2857903"/>
            <a:ext cx="1839433" cy="2504443"/>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200"/>
              <a:buFont typeface="Noto Sans Symbols"/>
              <a:buNone/>
            </a:pPr>
            <a:endParaRPr sz="1600" b="0" i="0" u="none" strike="noStrike" cap="none">
              <a:solidFill>
                <a:schemeClr val="dk1"/>
              </a:solidFill>
              <a:latin typeface="Arial"/>
              <a:ea typeface="Arial"/>
              <a:cs typeface="Arial"/>
              <a:sym typeface="Arial"/>
            </a:endParaRPr>
          </a:p>
        </p:txBody>
      </p:sp>
      <p:sp>
        <p:nvSpPr>
          <p:cNvPr id="597" name="Google Shape;597;p19"/>
          <p:cNvSpPr txBox="1"/>
          <p:nvPr/>
        </p:nvSpPr>
        <p:spPr>
          <a:xfrm>
            <a:off x="3048978" y="2121128"/>
            <a:ext cx="323332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Cloudfare outage</a:t>
            </a:r>
            <a:endParaRPr sz="1400" b="0" i="0" u="none" strike="noStrike" cap="none">
              <a:solidFill>
                <a:srgbClr val="000000"/>
              </a:solidFill>
              <a:latin typeface="Arial"/>
              <a:ea typeface="Arial"/>
              <a:cs typeface="Arial"/>
              <a:sym typeface="Arial"/>
            </a:endParaRPr>
          </a:p>
        </p:txBody>
      </p:sp>
      <p:pic>
        <p:nvPicPr>
          <p:cNvPr id="598" name="Google Shape;598;p19" descr="Cloudflare (@Cloudflare) / Twitter"/>
          <p:cNvPicPr preferRelativeResize="0"/>
          <p:nvPr/>
        </p:nvPicPr>
        <p:blipFill rotWithShape="1">
          <a:blip r:embed="rId5">
            <a:alphaModFix/>
          </a:blip>
          <a:srcRect/>
          <a:stretch/>
        </p:blipFill>
        <p:spPr>
          <a:xfrm>
            <a:off x="3758763" y="1085835"/>
            <a:ext cx="1107604" cy="11076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animEffect transition="in" filter="fade">
                                      <p:cBhvr>
                                        <p:cTn id="23" dur="500"/>
                                        <p:tgtEl>
                                          <p:spTgt spid="592"/>
                                        </p:tgtEl>
                                      </p:cBhvr>
                                    </p:animEffect>
                                  </p:childTnLst>
                                </p:cTn>
                              </p:par>
                              <p:par>
                                <p:cTn id="24" presetID="10" presetClass="entr" presetSubtype="0" fill="hold" nodeType="withEffect">
                                  <p:stCondLst>
                                    <p:cond delay="0"/>
                                  </p:stCondLst>
                                  <p:childTnLst>
                                    <p:set>
                                      <p:cBhvr>
                                        <p:cTn id="25" dur="1" fill="hold">
                                          <p:stCondLst>
                                            <p:cond delay="0"/>
                                          </p:stCondLst>
                                        </p:cTn>
                                        <p:tgtEl>
                                          <p:spTgt spid="590"/>
                                        </p:tgtEl>
                                        <p:attrNameLst>
                                          <p:attrName>style.visibility</p:attrName>
                                        </p:attrNameLst>
                                      </p:cBhvr>
                                      <p:to>
                                        <p:strVal val="visible"/>
                                      </p:to>
                                    </p:set>
                                    <p:animEffect transition="in" filter="fade">
                                      <p:cBhvr>
                                        <p:cTn id="26" dur="500"/>
                                        <p:tgtEl>
                                          <p:spTgt spid="59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7"/>
                                        </p:tgtEl>
                                        <p:attrNameLst>
                                          <p:attrName>style.visibility</p:attrName>
                                        </p:attrNameLst>
                                      </p:cBhvr>
                                      <p:to>
                                        <p:strVal val="visible"/>
                                      </p:to>
                                    </p:set>
                                    <p:animEffect transition="in" filter="fade">
                                      <p:cBhvr>
                                        <p:cTn id="31" dur="500"/>
                                        <p:tgtEl>
                                          <p:spTgt spid="597"/>
                                        </p:tgtEl>
                                      </p:cBhvr>
                                    </p:animEffect>
                                  </p:childTnLst>
                                </p:cTn>
                              </p:par>
                              <p:par>
                                <p:cTn id="32" presetID="10" presetClass="entr" presetSubtype="0" fill="hold" nodeType="withEffect">
                                  <p:stCondLst>
                                    <p:cond delay="0"/>
                                  </p:stCondLst>
                                  <p:childTnLst>
                                    <p:set>
                                      <p:cBhvr>
                                        <p:cTn id="33" dur="1" fill="hold">
                                          <p:stCondLst>
                                            <p:cond delay="0"/>
                                          </p:stCondLst>
                                        </p:cTn>
                                        <p:tgtEl>
                                          <p:spTgt spid="598"/>
                                        </p:tgtEl>
                                        <p:attrNameLst>
                                          <p:attrName>style.visibility</p:attrName>
                                        </p:attrNameLst>
                                      </p:cBhvr>
                                      <p:to>
                                        <p:strVal val="visible"/>
                                      </p:to>
                                    </p:set>
                                    <p:animEffect transition="in" filter="fade">
                                      <p:cBhvr>
                                        <p:cTn id="34"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0"/>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80"/>
              <a:buChar char="•"/>
            </a:pPr>
            <a:r>
              <a:rPr lang="en-US"/>
              <a:t>For the example: </a:t>
            </a:r>
            <a:endParaRPr/>
          </a:p>
          <a:p>
            <a:pPr marL="342900" lvl="0" indent="-342900" algn="l" rtl="0">
              <a:lnSpc>
                <a:spcPct val="100000"/>
              </a:lnSpc>
              <a:spcBef>
                <a:spcPts val="480"/>
              </a:spcBef>
              <a:spcAft>
                <a:spcPts val="0"/>
              </a:spcAft>
              <a:buSzPts val="2880"/>
              <a:buChar char="•"/>
            </a:pPr>
            <a:r>
              <a:rPr lang="en-US"/>
              <a:t>     a*|a*, for input ‘a’</a:t>
            </a:r>
            <a:endParaRPr/>
          </a:p>
          <a:p>
            <a:pPr marL="342900" lvl="0" indent="-342900" algn="l" rtl="0">
              <a:lnSpc>
                <a:spcPct val="100000"/>
              </a:lnSpc>
              <a:spcBef>
                <a:spcPts val="480"/>
              </a:spcBef>
              <a:spcAft>
                <a:spcPts val="0"/>
              </a:spcAft>
              <a:buSzPts val="2880"/>
              <a:buChar char="•"/>
            </a:pPr>
            <a:r>
              <a:rPr lang="en-US"/>
              <a:t>R1= a*</a:t>
            </a:r>
            <a:endParaRPr/>
          </a:p>
          <a:p>
            <a:pPr marL="342900" lvl="0" indent="-342900" algn="l" rtl="0">
              <a:lnSpc>
                <a:spcPct val="100000"/>
              </a:lnSpc>
              <a:spcBef>
                <a:spcPts val="480"/>
              </a:spcBef>
              <a:spcAft>
                <a:spcPts val="0"/>
              </a:spcAft>
              <a:buSzPts val="2880"/>
              <a:buChar char="•"/>
            </a:pPr>
            <a:r>
              <a:rPr lang="en-US"/>
              <a:t>R2 = a*</a:t>
            </a:r>
            <a:endParaRPr/>
          </a:p>
          <a:p>
            <a:pPr marL="342900" lvl="0" indent="-342900" algn="l" rtl="0">
              <a:lnSpc>
                <a:spcPct val="100000"/>
              </a:lnSpc>
              <a:spcBef>
                <a:spcPts val="480"/>
              </a:spcBef>
              <a:spcAft>
                <a:spcPts val="0"/>
              </a:spcAft>
              <a:buSzPts val="2880"/>
              <a:buChar char="•"/>
            </a:pPr>
            <a:r>
              <a:rPr lang="en-US"/>
              <a:t>Both are unambiguous</a:t>
            </a:r>
            <a:endParaRPr/>
          </a:p>
        </p:txBody>
      </p:sp>
      <p:sp>
        <p:nvSpPr>
          <p:cNvPr id="605" name="Google Shape;605;p20"/>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35353"/>
              <a:buNone/>
            </a:pPr>
            <a:r>
              <a:rPr lang="en-US" sz="4400"/>
              <a:t>Theorem1: Ambiguity of OR</a:t>
            </a:r>
            <a:endParaRPr/>
          </a:p>
        </p:txBody>
      </p:sp>
      <p:sp>
        <p:nvSpPr>
          <p:cNvPr id="606" name="Google Shape;606;p20"/>
          <p:cNvSpPr txBox="1">
            <a:spLocks noGrp="1"/>
          </p:cNvSpPr>
          <p:nvPr>
            <p:ph type="dt" idx="10"/>
          </p:nvPr>
        </p:nvSpPr>
        <p:spPr>
          <a:xfrm>
            <a:off x="0" y="6470650"/>
            <a:ext cx="2154238" cy="2746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C0C0C"/>
                </a:solidFill>
                <a:latin typeface="Gill Sans"/>
                <a:ea typeface="Gill Sans"/>
                <a:cs typeface="Gill Sans"/>
                <a:sym typeface="Gill Sans"/>
              </a:rPr>
              <a:t>5/11/2023</a:t>
            </a:r>
            <a:endParaRPr sz="1000" b="0" i="0" u="none" strike="noStrike" cap="none">
              <a:solidFill>
                <a:srgbClr val="0C0C0C"/>
              </a:solidFill>
              <a:latin typeface="Gill Sans"/>
              <a:ea typeface="Gill Sans"/>
              <a:cs typeface="Gill Sans"/>
              <a:sym typeface="Gill Sans"/>
            </a:endParaRPr>
          </a:p>
        </p:txBody>
      </p:sp>
      <p:pic>
        <p:nvPicPr>
          <p:cNvPr id="607" name="Google Shape;607;p20"/>
          <p:cNvPicPr preferRelativeResize="0"/>
          <p:nvPr/>
        </p:nvPicPr>
        <p:blipFill rotWithShape="1">
          <a:blip r:embed="rId3">
            <a:alphaModFix/>
          </a:blip>
          <a:srcRect/>
          <a:stretch/>
        </p:blipFill>
        <p:spPr>
          <a:xfrm>
            <a:off x="4095811" y="3108367"/>
            <a:ext cx="2803752" cy="2049379"/>
          </a:xfrm>
          <a:prstGeom prst="rect">
            <a:avLst/>
          </a:prstGeom>
          <a:noFill/>
          <a:ln>
            <a:noFill/>
          </a:ln>
        </p:spPr>
      </p:pic>
      <p:sp>
        <p:nvSpPr>
          <p:cNvPr id="608" name="Google Shape;608;p20"/>
          <p:cNvSpPr txBox="1"/>
          <p:nvPr/>
        </p:nvSpPr>
        <p:spPr>
          <a:xfrm>
            <a:off x="4570825" y="5374644"/>
            <a:ext cx="36694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Figure: NFA of a*|a*</a:t>
            </a:r>
            <a:endParaRPr sz="1400" b="0" i="0" u="none" strike="noStrike" cap="none">
              <a:solidFill>
                <a:srgbClr val="000000"/>
              </a:solidFill>
              <a:latin typeface="Arial"/>
              <a:ea typeface="Arial"/>
              <a:cs typeface="Arial"/>
              <a:sym typeface="Arial"/>
            </a:endParaRPr>
          </a:p>
        </p:txBody>
      </p:sp>
      <p:sp>
        <p:nvSpPr>
          <p:cNvPr id="609" name="Google Shape;609;p20"/>
          <p:cNvSpPr txBox="1"/>
          <p:nvPr/>
        </p:nvSpPr>
        <p:spPr>
          <a:xfrm>
            <a:off x="6577446" y="2739035"/>
            <a:ext cx="22444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Path 1</a:t>
            </a:r>
            <a:endParaRPr sz="1400" b="0" i="0" u="none" strike="noStrike" cap="none">
              <a:solidFill>
                <a:srgbClr val="000000"/>
              </a:solidFill>
              <a:latin typeface="Arial"/>
              <a:ea typeface="Arial"/>
              <a:cs typeface="Arial"/>
              <a:sym typeface="Arial"/>
            </a:endParaRPr>
          </a:p>
        </p:txBody>
      </p:sp>
      <p:cxnSp>
        <p:nvCxnSpPr>
          <p:cNvPr id="610" name="Google Shape;610;p20"/>
          <p:cNvCxnSpPr/>
          <p:nvPr/>
        </p:nvCxnSpPr>
        <p:spPr>
          <a:xfrm rot="10800000" flipH="1">
            <a:off x="4857008" y="2909400"/>
            <a:ext cx="1548600" cy="519600"/>
          </a:xfrm>
          <a:prstGeom prst="curvedConnector3">
            <a:avLst>
              <a:gd name="adj1" fmla="val -613"/>
            </a:avLst>
          </a:prstGeom>
          <a:noFill/>
          <a:ln w="9525" cap="flat" cmpd="sng">
            <a:solidFill>
              <a:schemeClr val="dk1"/>
            </a:solidFill>
            <a:prstDash val="solid"/>
            <a:round/>
            <a:headEnd type="none" w="sm" len="sm"/>
            <a:tailEnd type="triangle" w="med" len="med"/>
          </a:ln>
        </p:spPr>
      </p:cxnSp>
      <p:sp>
        <p:nvSpPr>
          <p:cNvPr id="611" name="Google Shape;611;p20"/>
          <p:cNvSpPr txBox="1"/>
          <p:nvPr/>
        </p:nvSpPr>
        <p:spPr>
          <a:xfrm>
            <a:off x="6577446" y="4904728"/>
            <a:ext cx="22444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Gill Sans"/>
                <a:ea typeface="Gill Sans"/>
                <a:cs typeface="Gill Sans"/>
                <a:sym typeface="Gill Sans"/>
              </a:rPr>
              <a:t>Path 2</a:t>
            </a:r>
            <a:endParaRPr sz="1400" b="0" i="0" u="none" strike="noStrike" cap="none">
              <a:solidFill>
                <a:srgbClr val="000000"/>
              </a:solidFill>
              <a:latin typeface="Arial"/>
              <a:ea typeface="Arial"/>
              <a:cs typeface="Arial"/>
              <a:sym typeface="Arial"/>
            </a:endParaRPr>
          </a:p>
        </p:txBody>
      </p:sp>
      <p:cxnSp>
        <p:nvCxnSpPr>
          <p:cNvPr id="612" name="Google Shape;612;p20"/>
          <p:cNvCxnSpPr>
            <a:endCxn id="611" idx="1"/>
          </p:cNvCxnSpPr>
          <p:nvPr/>
        </p:nvCxnSpPr>
        <p:spPr>
          <a:xfrm>
            <a:off x="4856946" y="4571894"/>
            <a:ext cx="1720500" cy="517500"/>
          </a:xfrm>
          <a:prstGeom prst="curvedConnector3">
            <a:avLst>
              <a:gd name="adj1" fmla="val -7977"/>
            </a:avLst>
          </a:prstGeom>
          <a:noFill/>
          <a:ln w="9525" cap="flat" cmpd="sng">
            <a:solidFill>
              <a:schemeClr val="dk1"/>
            </a:solidFill>
            <a:prstDash val="solid"/>
            <a:round/>
            <a:headEnd type="none" w="sm" len="sm"/>
            <a:tailEnd type="triangle" w="med" len="med"/>
          </a:ln>
        </p:spPr>
      </p:cxnSp>
      <p:sp>
        <p:nvSpPr>
          <p:cNvPr id="613" name="Google Shape;613;p20"/>
          <p:cNvSpPr txBox="1"/>
          <p:nvPr/>
        </p:nvSpPr>
        <p:spPr>
          <a:xfrm>
            <a:off x="1923803" y="5940028"/>
            <a:ext cx="82533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Gill Sans"/>
                <a:ea typeface="Gill Sans"/>
                <a:cs typeface="Gill Sans"/>
                <a:sym typeface="Gill Sans"/>
              </a:rPr>
              <a:t>Always two paths, can not be infinitely ambiguous, only can be finitely ambiguous </a:t>
            </a:r>
            <a:endParaRPr sz="1400" b="0" i="0" u="none" strike="noStrike" cap="none">
              <a:solidFill>
                <a:srgbClr val="000000"/>
              </a:solidFill>
              <a:latin typeface="Arial"/>
              <a:ea typeface="Arial"/>
              <a:cs typeface="Arial"/>
              <a:sym typeface="Arial"/>
            </a:endParaRPr>
          </a:p>
        </p:txBody>
      </p:sp>
      <p:pic>
        <p:nvPicPr>
          <p:cNvPr id="614" name="Google Shape;614;p20"/>
          <p:cNvPicPr preferRelativeResize="0"/>
          <p:nvPr/>
        </p:nvPicPr>
        <p:blipFill rotWithShape="1">
          <a:blip r:embed="rId4">
            <a:alphaModFix/>
          </a:blip>
          <a:srcRect/>
          <a:stretch/>
        </p:blipFill>
        <p:spPr>
          <a:xfrm>
            <a:off x="4716462" y="1305004"/>
            <a:ext cx="5324475" cy="116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500"/>
                                        <p:tgtEl>
                                          <p:spTgt spid="6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
                                            <p:txEl>
                                              <p:pRg st="0" end="0"/>
                                            </p:txEl>
                                          </p:spTgt>
                                        </p:tgtEl>
                                        <p:attrNameLst>
                                          <p:attrName>style.visibility</p:attrName>
                                        </p:attrNameLst>
                                      </p:cBhvr>
                                      <p:to>
                                        <p:strVal val="visible"/>
                                      </p:to>
                                    </p:set>
                                    <p:animEffect transition="in" filter="fade">
                                      <p:cBhvr>
                                        <p:cTn id="12" dur="500"/>
                                        <p:tgtEl>
                                          <p:spTgt spid="6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4">
                                            <p:txEl>
                                              <p:pRg st="1" end="1"/>
                                            </p:txEl>
                                          </p:spTgt>
                                        </p:tgtEl>
                                        <p:attrNameLst>
                                          <p:attrName>style.visibility</p:attrName>
                                        </p:attrNameLst>
                                      </p:cBhvr>
                                      <p:to>
                                        <p:strVal val="visible"/>
                                      </p:to>
                                    </p:set>
                                    <p:animEffect transition="in" filter="fade">
                                      <p:cBhvr>
                                        <p:cTn id="17" dur="500"/>
                                        <p:tgtEl>
                                          <p:spTgt spid="6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4">
                                            <p:txEl>
                                              <p:pRg st="2" end="2"/>
                                            </p:txEl>
                                          </p:spTgt>
                                        </p:tgtEl>
                                        <p:attrNameLst>
                                          <p:attrName>style.visibility</p:attrName>
                                        </p:attrNameLst>
                                      </p:cBhvr>
                                      <p:to>
                                        <p:strVal val="visible"/>
                                      </p:to>
                                    </p:set>
                                    <p:animEffect transition="in" filter="fade">
                                      <p:cBhvr>
                                        <p:cTn id="22" dur="500"/>
                                        <p:tgtEl>
                                          <p:spTgt spid="6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4">
                                            <p:txEl>
                                              <p:pRg st="3" end="3"/>
                                            </p:txEl>
                                          </p:spTgt>
                                        </p:tgtEl>
                                        <p:attrNameLst>
                                          <p:attrName>style.visibility</p:attrName>
                                        </p:attrNameLst>
                                      </p:cBhvr>
                                      <p:to>
                                        <p:strVal val="visible"/>
                                      </p:to>
                                    </p:set>
                                    <p:animEffect transition="in" filter="fade">
                                      <p:cBhvr>
                                        <p:cTn id="27" dur="500"/>
                                        <p:tgtEl>
                                          <p:spTgt spid="6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
                                            <p:txEl>
                                              <p:pRg st="4" end="4"/>
                                            </p:txEl>
                                          </p:spTgt>
                                        </p:tgtEl>
                                        <p:attrNameLst>
                                          <p:attrName>style.visibility</p:attrName>
                                        </p:attrNameLst>
                                      </p:cBhvr>
                                      <p:to>
                                        <p:strVal val="visible"/>
                                      </p:to>
                                    </p:set>
                                    <p:animEffect transition="in" filter="fade">
                                      <p:cBhvr>
                                        <p:cTn id="32" dur="500"/>
                                        <p:tgtEl>
                                          <p:spTgt spid="6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7"/>
                                        </p:tgtEl>
                                        <p:attrNameLst>
                                          <p:attrName>style.visibility</p:attrName>
                                        </p:attrNameLst>
                                      </p:cBhvr>
                                      <p:to>
                                        <p:strVal val="visible"/>
                                      </p:to>
                                    </p:set>
                                    <p:animEffect transition="in" filter="fade">
                                      <p:cBhvr>
                                        <p:cTn id="37" dur="500"/>
                                        <p:tgtEl>
                                          <p:spTgt spid="607"/>
                                        </p:tgtEl>
                                      </p:cBhvr>
                                    </p:animEffect>
                                  </p:childTnLst>
                                </p:cTn>
                              </p:par>
                              <p:par>
                                <p:cTn id="38" presetID="10" presetClass="entr" presetSubtype="0" fill="hold" nodeType="withEffect">
                                  <p:stCondLst>
                                    <p:cond delay="0"/>
                                  </p:stCondLst>
                                  <p:childTnLst>
                                    <p:set>
                                      <p:cBhvr>
                                        <p:cTn id="39" dur="1" fill="hold">
                                          <p:stCondLst>
                                            <p:cond delay="0"/>
                                          </p:stCondLst>
                                        </p:cTn>
                                        <p:tgtEl>
                                          <p:spTgt spid="608"/>
                                        </p:tgtEl>
                                        <p:attrNameLst>
                                          <p:attrName>style.visibility</p:attrName>
                                        </p:attrNameLst>
                                      </p:cBhvr>
                                      <p:to>
                                        <p:strVal val="visible"/>
                                      </p:to>
                                    </p:set>
                                    <p:animEffect transition="in" filter="fade">
                                      <p:cBhvr>
                                        <p:cTn id="40" dur="500"/>
                                        <p:tgtEl>
                                          <p:spTgt spid="60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3"/>
                                        </p:tgtEl>
                                        <p:attrNameLst>
                                          <p:attrName>style.visibility</p:attrName>
                                        </p:attrNameLst>
                                      </p:cBhvr>
                                      <p:to>
                                        <p:strVal val="visible"/>
                                      </p:to>
                                    </p:set>
                                    <p:animEffect transition="in" filter="fade">
                                      <p:cBhvr>
                                        <p:cTn id="57" dur="1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1"/>
          <p:cNvSpPr txBox="1">
            <a:spLocks noGrp="1"/>
          </p:cNvSpPr>
          <p:nvPr>
            <p:ph type="body" idx="1"/>
          </p:nvPr>
        </p:nvSpPr>
        <p:spPr>
          <a:xfrm>
            <a:off x="645825" y="1250206"/>
            <a:ext cx="5384800" cy="4525963"/>
          </a:xfrm>
          <a:prstGeom prst="rect">
            <a:avLst/>
          </a:prstGeom>
          <a:noFill/>
          <a:ln>
            <a:noFill/>
          </a:ln>
        </p:spPr>
        <p:txBody>
          <a:bodyPr spcFirstLastPara="1" wrap="square" lIns="91425" tIns="45700" rIns="91425" bIns="45700" anchor="t" anchorCtr="0">
            <a:noAutofit/>
          </a:bodyPr>
          <a:lstStyle/>
          <a:p>
            <a:pPr marL="91440" marR="0" lvl="0" indent="-177800" algn="l" rtl="0">
              <a:lnSpc>
                <a:spcPct val="90000"/>
              </a:lnSpc>
              <a:spcBef>
                <a:spcPts val="0"/>
              </a:spcBef>
              <a:spcAft>
                <a:spcPts val="0"/>
              </a:spcAft>
              <a:buClr>
                <a:srgbClr val="1CADE4"/>
              </a:buClr>
              <a:buSzPts val="2800"/>
              <a:buFont typeface="Twentieth Century"/>
              <a:buChar char=" "/>
            </a:pPr>
            <a:r>
              <a:rPr lang="en-US" sz="2800" b="1" i="0" u="none" strike="noStrike" cap="none">
                <a:solidFill>
                  <a:srgbClr val="000000"/>
                </a:solidFill>
                <a:latin typeface="Twentieth Century"/>
                <a:ea typeface="Twentieth Century"/>
                <a:cs typeface="Twentieth Century"/>
                <a:sym typeface="Twentieth Century"/>
              </a:rPr>
              <a:t>Key Observation 1: </a:t>
            </a:r>
            <a:r>
              <a:rPr lang="en-US" sz="2800" b="0" i="1" u="none" strike="noStrike" cap="none">
                <a:solidFill>
                  <a:srgbClr val="000000"/>
                </a:solidFill>
                <a:latin typeface="Twentieth Century"/>
                <a:ea typeface="Twentieth Century"/>
                <a:cs typeface="Twentieth Century"/>
                <a:sym typeface="Twentieth Century"/>
              </a:rPr>
              <a:t>Concat ambiguity can be both finite and infinite.</a:t>
            </a:r>
            <a:endParaRPr/>
          </a:p>
          <a:p>
            <a:pPr marL="265176" marR="0" lvl="1" indent="-152400" algn="l" rtl="0">
              <a:lnSpc>
                <a:spcPct val="90000"/>
              </a:lnSpc>
              <a:spcBef>
                <a:spcPts val="400"/>
              </a:spcBef>
              <a:spcAft>
                <a:spcPts val="0"/>
              </a:spcAft>
              <a:buClr>
                <a:srgbClr val="1CADE4"/>
              </a:buClr>
              <a:buSzPts val="2400"/>
              <a:buFont typeface="Noto Sans Symbols"/>
              <a:buChar char="🢝"/>
            </a:pPr>
            <a:r>
              <a:rPr lang="en-US" sz="2400" b="1" i="0" u="none" strike="noStrike" cap="none">
                <a:solidFill>
                  <a:srgbClr val="000000"/>
                </a:solidFill>
                <a:latin typeface="Twentieth Century"/>
                <a:ea typeface="Twentieth Century"/>
                <a:cs typeface="Twentieth Century"/>
                <a:sym typeface="Twentieth Century"/>
              </a:rPr>
              <a:t>Supporting example (finite):  </a:t>
            </a:r>
            <a:r>
              <a:rPr lang="en-US" sz="2400" b="0" i="0" u="none" strike="noStrike" cap="none">
                <a:solidFill>
                  <a:srgbClr val="000000"/>
                </a:solidFill>
                <a:latin typeface="Twentieth Century"/>
                <a:ea typeface="Twentieth Century"/>
                <a:cs typeface="Twentieth Century"/>
                <a:sym typeface="Twentieth Century"/>
              </a:rPr>
              <a:t>(a|ab)(bc|c)</a:t>
            </a:r>
            <a:r>
              <a:rPr lang="en-US" sz="2400" b="1" i="0" u="none" strike="noStrike" cap="none">
                <a:solidFill>
                  <a:srgbClr val="000000"/>
                </a:solidFill>
                <a:latin typeface="Twentieth Century"/>
                <a:ea typeface="Twentieth Century"/>
                <a:cs typeface="Twentieth Century"/>
                <a:sym typeface="Twentieth Century"/>
              </a:rPr>
              <a:t> </a:t>
            </a:r>
            <a:r>
              <a:rPr lang="en-US" sz="2400" b="0" i="0" u="none" strike="noStrike" cap="none">
                <a:solidFill>
                  <a:srgbClr val="000000"/>
                </a:solidFill>
                <a:latin typeface="Twentieth Century"/>
                <a:ea typeface="Twentieth Century"/>
                <a:cs typeface="Twentieth Century"/>
                <a:sym typeface="Twentieth Century"/>
              </a:rPr>
              <a:t>for ‘abc’ there can be 2 accepting paths</a:t>
            </a:r>
            <a:endParaRPr sz="2400" b="1" i="0" u="none" strike="noStrike" cap="none">
              <a:solidFill>
                <a:srgbClr val="000000"/>
              </a:solidFill>
              <a:latin typeface="Twentieth Century"/>
              <a:ea typeface="Twentieth Century"/>
              <a:cs typeface="Twentieth Century"/>
              <a:sym typeface="Twentieth Century"/>
            </a:endParaRPr>
          </a:p>
          <a:p>
            <a:pPr marL="265176" marR="0" lvl="1" indent="-152400" algn="l" rtl="0">
              <a:lnSpc>
                <a:spcPct val="90000"/>
              </a:lnSpc>
              <a:spcBef>
                <a:spcPts val="600"/>
              </a:spcBef>
              <a:spcAft>
                <a:spcPts val="0"/>
              </a:spcAft>
              <a:buClr>
                <a:srgbClr val="1CADE4"/>
              </a:buClr>
              <a:buSzPts val="2400"/>
              <a:buFont typeface="Noto Sans Symbols"/>
              <a:buChar char="🢝"/>
            </a:pPr>
            <a:r>
              <a:rPr lang="en-US" sz="2400" b="1" i="0" u="none" strike="noStrike" cap="none">
                <a:solidFill>
                  <a:srgbClr val="000000"/>
                </a:solidFill>
                <a:latin typeface="Twentieth Century"/>
                <a:ea typeface="Twentieth Century"/>
                <a:cs typeface="Twentieth Century"/>
                <a:sym typeface="Twentieth Century"/>
              </a:rPr>
              <a:t>Supporting example (infinite): </a:t>
            </a:r>
            <a:r>
              <a:rPr lang="en-US" sz="2400" b="0" i="0" u="none" strike="noStrike" cap="none">
                <a:solidFill>
                  <a:srgbClr val="000000"/>
                </a:solidFill>
                <a:latin typeface="Twentieth Century"/>
                <a:ea typeface="Twentieth Century"/>
                <a:cs typeface="Twentieth Century"/>
                <a:sym typeface="Twentieth Century"/>
              </a:rPr>
              <a:t>a*a* , for input ‘aaaa……’ there can be polynimally infinite paths.</a:t>
            </a:r>
            <a:endParaRPr/>
          </a:p>
          <a:p>
            <a:pPr marL="91440" marR="0" lvl="0" indent="-177800" algn="l" rtl="0">
              <a:lnSpc>
                <a:spcPct val="90000"/>
              </a:lnSpc>
              <a:spcBef>
                <a:spcPts val="1600"/>
              </a:spcBef>
              <a:spcAft>
                <a:spcPts val="0"/>
              </a:spcAft>
              <a:buClr>
                <a:srgbClr val="1CADE4"/>
              </a:buClr>
              <a:buSzPts val="2800"/>
              <a:buFont typeface="Twentieth Century"/>
              <a:buChar char=" "/>
            </a:pPr>
            <a:r>
              <a:rPr lang="en-US" sz="2800" b="1" i="0" u="none" strike="noStrike" cap="none">
                <a:solidFill>
                  <a:srgbClr val="000000"/>
                </a:solidFill>
                <a:latin typeface="Twentieth Century"/>
                <a:ea typeface="Twentieth Century"/>
                <a:cs typeface="Twentieth Century"/>
                <a:sym typeface="Twentieth Century"/>
              </a:rPr>
              <a:t>Key Observation 2: </a:t>
            </a:r>
            <a:r>
              <a:rPr lang="en-US" sz="2800" b="0" i="1" u="none" strike="noStrike" cap="none">
                <a:solidFill>
                  <a:srgbClr val="000000"/>
                </a:solidFill>
                <a:latin typeface="Twentieth Century"/>
                <a:ea typeface="Twentieth Century"/>
                <a:cs typeface="Twentieth Century"/>
                <a:sym typeface="Twentieth Century"/>
              </a:rPr>
              <a:t>Concatenation of two unambiguous regexes can only lead to IDA.</a:t>
            </a:r>
            <a:r>
              <a:rPr lang="en-US" sz="2800" b="0" i="1" u="none" strike="noStrike" cap="none">
                <a:solidFill>
                  <a:srgbClr val="000000"/>
                </a:solidFill>
                <a:latin typeface="Arial"/>
                <a:ea typeface="Arial"/>
                <a:cs typeface="Arial"/>
                <a:sym typeface="Arial"/>
              </a:rPr>
              <a:t> </a:t>
            </a:r>
            <a:endParaRPr/>
          </a:p>
          <a:p>
            <a:pPr marL="91440" marR="0" lvl="0" indent="0" algn="l" rtl="0">
              <a:lnSpc>
                <a:spcPct val="90000"/>
              </a:lnSpc>
              <a:spcBef>
                <a:spcPts val="1400"/>
              </a:spcBef>
              <a:spcAft>
                <a:spcPts val="0"/>
              </a:spcAft>
              <a:buClr>
                <a:srgbClr val="1CADE4"/>
              </a:buClr>
              <a:buSzPts val="3200"/>
              <a:buFont typeface="Twentieth Century"/>
              <a:buNone/>
            </a:pPr>
            <a:endParaRPr/>
          </a:p>
        </p:txBody>
      </p:sp>
      <p:sp>
        <p:nvSpPr>
          <p:cNvPr id="621" name="Google Shape;621;p21"/>
          <p:cNvSpPr txBox="1">
            <a:spLocks noGrp="1"/>
          </p:cNvSpPr>
          <p:nvPr>
            <p:ph type="body" idx="2"/>
          </p:nvPr>
        </p:nvSpPr>
        <p:spPr>
          <a:xfrm>
            <a:off x="6233825" y="1250206"/>
            <a:ext cx="5384800" cy="4525963"/>
          </a:xfrm>
          <a:prstGeom prst="rect">
            <a:avLst/>
          </a:prstGeom>
          <a:noFill/>
          <a:ln>
            <a:noFill/>
          </a:ln>
        </p:spPr>
        <p:txBody>
          <a:bodyPr spcFirstLastPara="1" wrap="square" lIns="91425" tIns="45700" rIns="91425" bIns="45700" anchor="t" anchorCtr="0">
            <a:noAutofit/>
          </a:bodyPr>
          <a:lstStyle/>
          <a:p>
            <a:pPr marL="342900" lvl="0" indent="-99059" algn="l" rtl="0">
              <a:lnSpc>
                <a:spcPct val="100000"/>
              </a:lnSpc>
              <a:spcBef>
                <a:spcPts val="0"/>
              </a:spcBef>
              <a:spcAft>
                <a:spcPts val="0"/>
              </a:spcAft>
              <a:buSzPts val="3840"/>
              <a:buNone/>
            </a:pPr>
            <a:endParaRPr/>
          </a:p>
        </p:txBody>
      </p:sp>
      <p:sp>
        <p:nvSpPr>
          <p:cNvPr id="622" name="Google Shape;622;p21"/>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Theorem 2: Ambiguity of Concat (Key Observations)</a:t>
            </a:r>
            <a:endParaRPr/>
          </a:p>
        </p:txBody>
      </p:sp>
      <p:pic>
        <p:nvPicPr>
          <p:cNvPr id="623" name="Google Shape;623;p21"/>
          <p:cNvPicPr preferRelativeResize="0"/>
          <p:nvPr/>
        </p:nvPicPr>
        <p:blipFill rotWithShape="1">
          <a:blip r:embed="rId3">
            <a:alphaModFix/>
          </a:blip>
          <a:srcRect/>
          <a:stretch/>
        </p:blipFill>
        <p:spPr>
          <a:xfrm>
            <a:off x="7049545" y="1977666"/>
            <a:ext cx="3999654" cy="1734267"/>
          </a:xfrm>
          <a:prstGeom prst="rect">
            <a:avLst/>
          </a:prstGeom>
          <a:noFill/>
          <a:ln>
            <a:noFill/>
          </a:ln>
        </p:spPr>
      </p:pic>
      <p:pic>
        <p:nvPicPr>
          <p:cNvPr id="624" name="Google Shape;624;p21"/>
          <p:cNvPicPr preferRelativeResize="0"/>
          <p:nvPr/>
        </p:nvPicPr>
        <p:blipFill rotWithShape="1">
          <a:blip r:embed="rId4">
            <a:alphaModFix/>
          </a:blip>
          <a:srcRect/>
          <a:stretch/>
        </p:blipFill>
        <p:spPr>
          <a:xfrm>
            <a:off x="6894744" y="4379686"/>
            <a:ext cx="4047577" cy="1001775"/>
          </a:xfrm>
          <a:prstGeom prst="rect">
            <a:avLst/>
          </a:prstGeom>
          <a:noFill/>
          <a:ln>
            <a:noFill/>
          </a:ln>
        </p:spPr>
      </p:pic>
      <p:sp>
        <p:nvSpPr>
          <p:cNvPr id="625" name="Google Shape;625;p21"/>
          <p:cNvSpPr txBox="1"/>
          <p:nvPr/>
        </p:nvSpPr>
        <p:spPr>
          <a:xfrm>
            <a:off x="7462543" y="1355813"/>
            <a:ext cx="325202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wentieth Century"/>
                <a:ea typeface="Twentieth Century"/>
                <a:cs typeface="Twentieth Century"/>
                <a:sym typeface="Twentieth Century"/>
              </a:rPr>
              <a:t>Can not generate R1*R2* from EDA</a:t>
            </a:r>
            <a:endParaRPr sz="1400" b="0" i="0" u="none" strike="noStrike" cap="none">
              <a:solidFill>
                <a:srgbClr val="000000"/>
              </a:solidFill>
              <a:latin typeface="Arial"/>
              <a:ea typeface="Arial"/>
              <a:cs typeface="Arial"/>
              <a:sym typeface="Arial"/>
            </a:endParaRPr>
          </a:p>
        </p:txBody>
      </p:sp>
      <p:cxnSp>
        <p:nvCxnSpPr>
          <p:cNvPr id="626" name="Google Shape;626;p21"/>
          <p:cNvCxnSpPr/>
          <p:nvPr/>
        </p:nvCxnSpPr>
        <p:spPr>
          <a:xfrm rot="10800000">
            <a:off x="8071262" y="1802740"/>
            <a:ext cx="130629" cy="332509"/>
          </a:xfrm>
          <a:prstGeom prst="straightConnector1">
            <a:avLst/>
          </a:prstGeom>
          <a:noFill/>
          <a:ln w="9525" cap="flat" cmpd="sng">
            <a:solidFill>
              <a:srgbClr val="000000"/>
            </a:solidFill>
            <a:prstDash val="solid"/>
            <a:round/>
            <a:headEnd type="none" w="sm" len="sm"/>
            <a:tailEnd type="triangle" w="med" len="med"/>
          </a:ln>
        </p:spPr>
      </p:cxnSp>
      <p:sp>
        <p:nvSpPr>
          <p:cNvPr id="627" name="Google Shape;627;p21"/>
          <p:cNvSpPr txBox="1"/>
          <p:nvPr/>
        </p:nvSpPr>
        <p:spPr>
          <a:xfrm>
            <a:off x="7594514" y="5417938"/>
            <a:ext cx="290971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Twentieth Century"/>
                <a:ea typeface="Twentieth Century"/>
                <a:cs typeface="Twentieth Century"/>
                <a:sym typeface="Twentieth Century"/>
              </a:rPr>
              <a:t>     R1*             R2*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xEl>
                                              <p:pRg st="0" end="0"/>
                                            </p:txEl>
                                          </p:spTgt>
                                        </p:tgtEl>
                                        <p:attrNameLst>
                                          <p:attrName>style.visibility</p:attrName>
                                        </p:attrNameLst>
                                      </p:cBhvr>
                                      <p:to>
                                        <p:strVal val="visible"/>
                                      </p:to>
                                    </p:set>
                                    <p:animEffect transition="in" filter="fade">
                                      <p:cBhvr>
                                        <p:cTn id="7" dur="500"/>
                                        <p:tgtEl>
                                          <p:spTgt spid="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0">
                                            <p:txEl>
                                              <p:pRg st="1" end="1"/>
                                            </p:txEl>
                                          </p:spTgt>
                                        </p:tgtEl>
                                        <p:attrNameLst>
                                          <p:attrName>style.visibility</p:attrName>
                                        </p:attrNameLst>
                                      </p:cBhvr>
                                      <p:to>
                                        <p:strVal val="visible"/>
                                      </p:to>
                                    </p:set>
                                    <p:animEffect transition="in" filter="fade">
                                      <p:cBhvr>
                                        <p:cTn id="12" dur="500"/>
                                        <p:tgtEl>
                                          <p:spTgt spid="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0">
                                            <p:txEl>
                                              <p:pRg st="2" end="2"/>
                                            </p:txEl>
                                          </p:spTgt>
                                        </p:tgtEl>
                                        <p:attrNameLst>
                                          <p:attrName>style.visibility</p:attrName>
                                        </p:attrNameLst>
                                      </p:cBhvr>
                                      <p:to>
                                        <p:strVal val="visible"/>
                                      </p:to>
                                    </p:set>
                                    <p:animEffect transition="in" filter="fade">
                                      <p:cBhvr>
                                        <p:cTn id="17" dur="500"/>
                                        <p:tgtEl>
                                          <p:spTgt spid="6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0">
                                            <p:txEl>
                                              <p:pRg st="3" end="3"/>
                                            </p:txEl>
                                          </p:spTgt>
                                        </p:tgtEl>
                                        <p:attrNameLst>
                                          <p:attrName>style.visibility</p:attrName>
                                        </p:attrNameLst>
                                      </p:cBhvr>
                                      <p:to>
                                        <p:strVal val="visible"/>
                                      </p:to>
                                    </p:set>
                                    <p:animEffect transition="in" filter="fade">
                                      <p:cBhvr>
                                        <p:cTn id="22" dur="500"/>
                                        <p:tgtEl>
                                          <p:spTgt spid="6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0">
                                            <p:txEl>
                                              <p:pRg st="4" end="4"/>
                                            </p:txEl>
                                          </p:spTgt>
                                        </p:tgtEl>
                                        <p:attrNameLst>
                                          <p:attrName>style.visibility</p:attrName>
                                        </p:attrNameLst>
                                      </p:cBhvr>
                                      <p:to>
                                        <p:strVal val="visible"/>
                                      </p:to>
                                    </p:set>
                                    <p:animEffect transition="in" filter="fade">
                                      <p:cBhvr>
                                        <p:cTn id="27" dur="500"/>
                                        <p:tgtEl>
                                          <p:spTgt spid="6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3"/>
                                        </p:tgtEl>
                                        <p:attrNameLst>
                                          <p:attrName>style.visibility</p:attrName>
                                        </p:attrNameLst>
                                      </p:cBhvr>
                                      <p:to>
                                        <p:strVal val="visible"/>
                                      </p:to>
                                    </p:set>
                                    <p:animEffect transition="in" filter="fade">
                                      <p:cBhvr>
                                        <p:cTn id="32" dur="500"/>
                                        <p:tgtEl>
                                          <p:spTgt spid="623"/>
                                        </p:tgtEl>
                                      </p:cBhvr>
                                    </p:animEffect>
                                  </p:childTnLst>
                                </p:cTn>
                              </p:par>
                              <p:par>
                                <p:cTn id="33" presetID="10" presetClass="entr" presetSubtype="0" fill="hold" nodeType="withEffect">
                                  <p:stCondLst>
                                    <p:cond delay="0"/>
                                  </p:stCondLst>
                                  <p:childTnLst>
                                    <p:set>
                                      <p:cBhvr>
                                        <p:cTn id="34" dur="1" fill="hold">
                                          <p:stCondLst>
                                            <p:cond delay="0"/>
                                          </p:stCondLst>
                                        </p:cTn>
                                        <p:tgtEl>
                                          <p:spTgt spid="624"/>
                                        </p:tgtEl>
                                        <p:attrNameLst>
                                          <p:attrName>style.visibility</p:attrName>
                                        </p:attrNameLst>
                                      </p:cBhvr>
                                      <p:to>
                                        <p:strVal val="visible"/>
                                      </p:to>
                                    </p:set>
                                    <p:animEffect transition="in" filter="fade">
                                      <p:cBhvr>
                                        <p:cTn id="35" dur="500"/>
                                        <p:tgtEl>
                                          <p:spTgt spid="6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27">
                                            <p:txEl>
                                              <p:pRg st="0" end="0"/>
                                            </p:txEl>
                                          </p:spTgt>
                                        </p:tgtEl>
                                        <p:attrNameLst>
                                          <p:attrName>style.visibility</p:attrName>
                                        </p:attrNameLst>
                                      </p:cBhvr>
                                      <p:to>
                                        <p:strVal val="visible"/>
                                      </p:to>
                                    </p:set>
                                    <p:animEffect transition="in" filter="fade">
                                      <p:cBhvr>
                                        <p:cTn id="46" dur="500"/>
                                        <p:tgtEl>
                                          <p:spTgt spid="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22"/>
          <p:cNvPicPr preferRelativeResize="0"/>
          <p:nvPr/>
        </p:nvPicPr>
        <p:blipFill rotWithShape="1">
          <a:blip r:embed="rId3">
            <a:alphaModFix/>
          </a:blip>
          <a:srcRect/>
          <a:stretch/>
        </p:blipFill>
        <p:spPr>
          <a:xfrm>
            <a:off x="645825" y="2234297"/>
            <a:ext cx="5384800" cy="2557780"/>
          </a:xfrm>
          <a:prstGeom prst="rect">
            <a:avLst/>
          </a:prstGeom>
          <a:noFill/>
          <a:ln>
            <a:noFill/>
          </a:ln>
        </p:spPr>
      </p:pic>
      <p:sp>
        <p:nvSpPr>
          <p:cNvPr id="634" name="Google Shape;634;p22"/>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Theorem 2: Ambiguity of Concat (Proof Insight)</a:t>
            </a:r>
            <a:endParaRPr/>
          </a:p>
        </p:txBody>
      </p:sp>
      <p:pic>
        <p:nvPicPr>
          <p:cNvPr id="635" name="Google Shape;635;p22"/>
          <p:cNvPicPr preferRelativeResize="0">
            <a:picLocks noGrp="1"/>
          </p:cNvPicPr>
          <p:nvPr>
            <p:ph type="body" idx="2"/>
          </p:nvPr>
        </p:nvPicPr>
        <p:blipFill rotWithShape="1">
          <a:blip r:embed="rId4">
            <a:alphaModFix/>
          </a:blip>
          <a:srcRect/>
          <a:stretch/>
        </p:blipFill>
        <p:spPr>
          <a:xfrm>
            <a:off x="6517122" y="2928144"/>
            <a:ext cx="4714875" cy="1171575"/>
          </a:xfrm>
          <a:prstGeom prst="rect">
            <a:avLst/>
          </a:prstGeom>
          <a:noFill/>
          <a:ln>
            <a:noFill/>
          </a:ln>
        </p:spPr>
      </p:pic>
      <p:sp>
        <p:nvSpPr>
          <p:cNvPr id="636" name="Google Shape;636;p22"/>
          <p:cNvSpPr/>
          <p:nvPr/>
        </p:nvSpPr>
        <p:spPr>
          <a:xfrm>
            <a:off x="7235787" y="3807331"/>
            <a:ext cx="41549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Gill Sans"/>
                <a:ea typeface="Gill Sans"/>
                <a:cs typeface="Gill Sans"/>
                <a:sym typeface="Gill Sans"/>
              </a:rPr>
              <a:t>B</a:t>
            </a:r>
            <a:endParaRPr sz="3200" b="0" i="0" u="none" strike="noStrike" cap="none">
              <a:solidFill>
                <a:schemeClr val="accent1"/>
              </a:solidFill>
              <a:latin typeface="Gill Sans"/>
              <a:ea typeface="Gill Sans"/>
              <a:cs typeface="Gill Sans"/>
              <a:sym typeface="Gill Sans"/>
            </a:endParaRPr>
          </a:p>
        </p:txBody>
      </p:sp>
      <p:sp>
        <p:nvSpPr>
          <p:cNvPr id="637" name="Google Shape;637;p22"/>
          <p:cNvSpPr/>
          <p:nvPr/>
        </p:nvSpPr>
        <p:spPr>
          <a:xfrm>
            <a:off x="7551910" y="2635757"/>
            <a:ext cx="6463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Gill Sans"/>
                <a:ea typeface="Gill Sans"/>
                <a:cs typeface="Gill Sans"/>
                <a:sym typeface="Gill Sans"/>
              </a:rPr>
              <a:t>C*</a:t>
            </a:r>
            <a:endParaRPr sz="1400" b="0" i="0" u="none" strike="noStrike" cap="none">
              <a:solidFill>
                <a:srgbClr val="000000"/>
              </a:solidFill>
              <a:latin typeface="Arial"/>
              <a:ea typeface="Arial"/>
              <a:cs typeface="Arial"/>
              <a:sym typeface="Arial"/>
            </a:endParaRPr>
          </a:p>
        </p:txBody>
      </p:sp>
      <p:sp>
        <p:nvSpPr>
          <p:cNvPr id="638" name="Google Shape;638;p22"/>
          <p:cNvSpPr/>
          <p:nvPr/>
        </p:nvSpPr>
        <p:spPr>
          <a:xfrm>
            <a:off x="8176933" y="3807331"/>
            <a:ext cx="69762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Gill Sans"/>
                <a:ea typeface="Gill Sans"/>
                <a:cs typeface="Gill Sans"/>
                <a:sym typeface="Gill Sans"/>
              </a:rPr>
              <a:t>DE</a:t>
            </a:r>
            <a:endParaRPr sz="1400" b="0" i="0" u="none" strike="noStrike" cap="none">
              <a:solidFill>
                <a:srgbClr val="000000"/>
              </a:solidFill>
              <a:latin typeface="Arial"/>
              <a:ea typeface="Arial"/>
              <a:cs typeface="Arial"/>
              <a:sym typeface="Arial"/>
            </a:endParaRPr>
          </a:p>
        </p:txBody>
      </p:sp>
      <p:sp>
        <p:nvSpPr>
          <p:cNvPr id="639" name="Google Shape;639;p22"/>
          <p:cNvSpPr/>
          <p:nvPr/>
        </p:nvSpPr>
        <p:spPr>
          <a:xfrm>
            <a:off x="8751007" y="2635757"/>
            <a:ext cx="548548"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Gill Sans"/>
                <a:ea typeface="Gill Sans"/>
                <a:cs typeface="Gill Sans"/>
                <a:sym typeface="Gill Sans"/>
              </a:rPr>
              <a:t>F*</a:t>
            </a:r>
            <a:endParaRPr sz="1400" b="0" i="0" u="none" strike="noStrike" cap="none">
              <a:solidFill>
                <a:srgbClr val="000000"/>
              </a:solidFill>
              <a:latin typeface="Arial"/>
              <a:ea typeface="Arial"/>
              <a:cs typeface="Arial"/>
              <a:sym typeface="Arial"/>
            </a:endParaRPr>
          </a:p>
        </p:txBody>
      </p:sp>
      <p:sp>
        <p:nvSpPr>
          <p:cNvPr id="640" name="Google Shape;640;p22"/>
          <p:cNvSpPr/>
          <p:nvPr/>
        </p:nvSpPr>
        <p:spPr>
          <a:xfrm>
            <a:off x="9361057" y="3807331"/>
            <a:ext cx="48923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Gill Sans"/>
                <a:ea typeface="Gill Sans"/>
                <a:cs typeface="Gill Sans"/>
                <a:sym typeface="Gill Sans"/>
              </a:rPr>
              <a:t>G</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500"/>
                                        <p:tgtEl>
                                          <p:spTgt spid="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gtEl>
                                        <p:attrNameLst>
                                          <p:attrName>style.visibility</p:attrName>
                                        </p:attrNameLst>
                                      </p:cBhvr>
                                      <p:to>
                                        <p:strVal val="visible"/>
                                      </p:to>
                                    </p:set>
                                    <p:animEffect transition="in" filter="fade">
                                      <p:cBhvr>
                                        <p:cTn id="12" dur="500"/>
                                        <p:tgtEl>
                                          <p:spTgt spid="6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7"/>
                                        </p:tgtEl>
                                        <p:attrNameLst>
                                          <p:attrName>style.visibility</p:attrName>
                                        </p:attrNameLst>
                                      </p:cBhvr>
                                      <p:to>
                                        <p:strVal val="visible"/>
                                      </p:to>
                                    </p:set>
                                    <p:animEffect transition="in" filter="fade">
                                      <p:cBhvr>
                                        <p:cTn id="17" dur="500"/>
                                        <p:tgtEl>
                                          <p:spTgt spid="6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8"/>
                                        </p:tgtEl>
                                        <p:attrNameLst>
                                          <p:attrName>style.visibility</p:attrName>
                                        </p:attrNameLst>
                                      </p:cBhvr>
                                      <p:to>
                                        <p:strVal val="visible"/>
                                      </p:to>
                                    </p:set>
                                    <p:animEffect transition="in" filter="fade">
                                      <p:cBhvr>
                                        <p:cTn id="22" dur="500"/>
                                        <p:tgtEl>
                                          <p:spTgt spid="6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9"/>
                                        </p:tgtEl>
                                        <p:attrNameLst>
                                          <p:attrName>style.visibility</p:attrName>
                                        </p:attrNameLst>
                                      </p:cBhvr>
                                      <p:to>
                                        <p:strVal val="visible"/>
                                      </p:to>
                                    </p:set>
                                    <p:animEffect transition="in" filter="fade">
                                      <p:cBhvr>
                                        <p:cTn id="27" dur="500"/>
                                        <p:tgtEl>
                                          <p:spTgt spid="6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0"/>
                                        </p:tgtEl>
                                        <p:attrNameLst>
                                          <p:attrName>style.visibility</p:attrName>
                                        </p:attrNameLst>
                                      </p:cBhvr>
                                      <p:to>
                                        <p:strVal val="visible"/>
                                      </p:to>
                                    </p:set>
                                    <p:animEffect transition="in" filter="fade">
                                      <p:cBhvr>
                                        <p:cTn id="32" dur="500"/>
                                        <p:tgtEl>
                                          <p:spTgt spid="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23"/>
          <p:cNvPicPr preferRelativeResize="0"/>
          <p:nvPr/>
        </p:nvPicPr>
        <p:blipFill rotWithShape="1">
          <a:blip r:embed="rId3">
            <a:alphaModFix/>
          </a:blip>
          <a:srcRect/>
          <a:stretch/>
        </p:blipFill>
        <p:spPr>
          <a:xfrm>
            <a:off x="4057493" y="2567610"/>
            <a:ext cx="5495544" cy="1390918"/>
          </a:xfrm>
          <a:prstGeom prst="rect">
            <a:avLst/>
          </a:prstGeom>
          <a:noFill/>
          <a:ln>
            <a:noFill/>
          </a:ln>
        </p:spPr>
      </p:pic>
      <p:sp>
        <p:nvSpPr>
          <p:cNvPr id="647" name="Google Shape;647;p23"/>
          <p:cNvSpPr txBox="1">
            <a:spLocks noGrp="1"/>
          </p:cNvSpPr>
          <p:nvPr>
            <p:ph type="body" idx="1"/>
          </p:nvPr>
        </p:nvSpPr>
        <p:spPr>
          <a:xfrm>
            <a:off x="1801148" y="1305004"/>
            <a:ext cx="8557768" cy="5434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80"/>
              <a:buNone/>
            </a:pPr>
            <a:r>
              <a:rPr lang="en-US" b="1"/>
              <a:t>Simple ReDoS regex	</a:t>
            </a:r>
            <a:r>
              <a:rPr lang="en-US"/>
              <a:t>	/^(a+)+$/</a:t>
            </a:r>
            <a:endParaRPr/>
          </a:p>
          <a:p>
            <a:pPr marL="0" lvl="0" indent="0" algn="l" rtl="0">
              <a:lnSpc>
                <a:spcPct val="100000"/>
              </a:lnSpc>
              <a:spcBef>
                <a:spcPts val="480"/>
              </a:spcBef>
              <a:spcAft>
                <a:spcPts val="0"/>
              </a:spcAft>
              <a:buSzPts val="2880"/>
              <a:buNone/>
            </a:pPr>
            <a:endParaRPr/>
          </a:p>
          <a:p>
            <a:pPr marL="0" lvl="0" indent="0" algn="l" rtl="0">
              <a:lnSpc>
                <a:spcPct val="100000"/>
              </a:lnSpc>
              <a:spcBef>
                <a:spcPts val="480"/>
              </a:spcBef>
              <a:spcAft>
                <a:spcPts val="0"/>
              </a:spcAft>
              <a:buSzPts val="2880"/>
              <a:buNone/>
            </a:pPr>
            <a:endParaRPr b="1"/>
          </a:p>
          <a:p>
            <a:pPr marL="0" lvl="0" indent="0" algn="l" rtl="0">
              <a:lnSpc>
                <a:spcPct val="100000"/>
              </a:lnSpc>
              <a:spcBef>
                <a:spcPts val="480"/>
              </a:spcBef>
              <a:spcAft>
                <a:spcPts val="0"/>
              </a:spcAft>
              <a:buSzPts val="2880"/>
              <a:buNone/>
            </a:pPr>
            <a:r>
              <a:rPr lang="en-US" b="1"/>
              <a:t>NFA</a:t>
            </a:r>
            <a:endParaRPr/>
          </a:p>
          <a:p>
            <a:pPr marL="0" lvl="0" indent="0" algn="l" rtl="0">
              <a:lnSpc>
                <a:spcPct val="100000"/>
              </a:lnSpc>
              <a:spcBef>
                <a:spcPts val="480"/>
              </a:spcBef>
              <a:spcAft>
                <a:spcPts val="0"/>
              </a:spcAft>
              <a:buSzPts val="2880"/>
              <a:buNone/>
            </a:pPr>
            <a:endParaRPr b="1"/>
          </a:p>
          <a:p>
            <a:pPr marL="0" lvl="0" indent="0" algn="l" rtl="0">
              <a:lnSpc>
                <a:spcPct val="100000"/>
              </a:lnSpc>
              <a:spcBef>
                <a:spcPts val="480"/>
              </a:spcBef>
              <a:spcAft>
                <a:spcPts val="0"/>
              </a:spcAft>
              <a:buSzPts val="2880"/>
              <a:buNone/>
            </a:pPr>
            <a:endParaRPr b="1"/>
          </a:p>
          <a:p>
            <a:pPr marL="0" lvl="0" indent="0" algn="l" rtl="0">
              <a:lnSpc>
                <a:spcPct val="100000"/>
              </a:lnSpc>
              <a:spcBef>
                <a:spcPts val="480"/>
              </a:spcBef>
              <a:spcAft>
                <a:spcPts val="0"/>
              </a:spcAft>
              <a:buSzPts val="2880"/>
              <a:buNone/>
            </a:pPr>
            <a:r>
              <a:rPr lang="en-US" b="1"/>
              <a:t>Malicious input</a:t>
            </a:r>
            <a:r>
              <a:rPr lang="en-US"/>
              <a:t>	“aaaaaaaaaa…aa!”</a:t>
            </a:r>
            <a:endParaRPr/>
          </a:p>
          <a:p>
            <a:pPr marL="0" lvl="0" indent="0" algn="l" rtl="0">
              <a:lnSpc>
                <a:spcPct val="100000"/>
              </a:lnSpc>
              <a:spcBef>
                <a:spcPts val="480"/>
              </a:spcBef>
              <a:spcAft>
                <a:spcPts val="0"/>
              </a:spcAft>
              <a:buSzPts val="2880"/>
              <a:buNone/>
            </a:pPr>
            <a:endParaRPr/>
          </a:p>
          <a:p>
            <a:pPr marL="0" lvl="0" indent="0" algn="l" rtl="0">
              <a:lnSpc>
                <a:spcPct val="100000"/>
              </a:lnSpc>
              <a:spcBef>
                <a:spcPts val="480"/>
              </a:spcBef>
              <a:spcAft>
                <a:spcPts val="0"/>
              </a:spcAft>
              <a:buSzPts val="2880"/>
              <a:buNone/>
            </a:pPr>
            <a:r>
              <a:rPr lang="en-US" b="1"/>
              <a:t>Recurrence relation</a:t>
            </a:r>
            <a:endParaRPr/>
          </a:p>
          <a:p>
            <a:pPr marL="0" lvl="0" indent="0" algn="l" rtl="0">
              <a:lnSpc>
                <a:spcPct val="100000"/>
              </a:lnSpc>
              <a:spcBef>
                <a:spcPts val="480"/>
              </a:spcBef>
              <a:spcAft>
                <a:spcPts val="0"/>
              </a:spcAft>
              <a:buSzPts val="2880"/>
              <a:buNone/>
            </a:pPr>
            <a:r>
              <a:rPr lang="en-US"/>
              <a:t>T(n) = 2*T(n-1)</a:t>
            </a:r>
            <a:endParaRPr/>
          </a:p>
          <a:p>
            <a:pPr marL="0" lvl="0" indent="0" algn="l" rtl="0">
              <a:lnSpc>
                <a:spcPct val="100000"/>
              </a:lnSpc>
              <a:spcBef>
                <a:spcPts val="480"/>
              </a:spcBef>
              <a:spcAft>
                <a:spcPts val="0"/>
              </a:spcAft>
              <a:buSzPts val="2880"/>
              <a:buNone/>
            </a:pPr>
            <a:r>
              <a:rPr lang="en-US"/>
              <a:t>       = 2*(2*T(n-2))</a:t>
            </a:r>
            <a:endParaRPr b="1"/>
          </a:p>
          <a:p>
            <a:pPr marL="0" lvl="0" indent="0" algn="l" rtl="0">
              <a:lnSpc>
                <a:spcPct val="100000"/>
              </a:lnSpc>
              <a:spcBef>
                <a:spcPts val="640"/>
              </a:spcBef>
              <a:spcAft>
                <a:spcPts val="0"/>
              </a:spcAft>
              <a:buSzPts val="2880"/>
              <a:buNone/>
            </a:pPr>
            <a:r>
              <a:rPr lang="en-US"/>
              <a:t>       = </a:t>
            </a:r>
            <a:r>
              <a:rPr lang="en-US" sz="3200" b="1"/>
              <a:t>O(2</a:t>
            </a:r>
            <a:r>
              <a:rPr lang="en-US" sz="3200" b="1" baseline="30000"/>
              <a:t>n</a:t>
            </a:r>
            <a:r>
              <a:rPr lang="en-US" sz="3200" b="1"/>
              <a:t>)</a:t>
            </a:r>
            <a:endParaRPr/>
          </a:p>
        </p:txBody>
      </p:sp>
      <p:sp>
        <p:nvSpPr>
          <p:cNvPr id="648" name="Google Shape;648;p23"/>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Theorem 3: Ambiguity of star (Proof insight)</a:t>
            </a:r>
            <a:endParaRPr/>
          </a:p>
        </p:txBody>
      </p:sp>
      <p:cxnSp>
        <p:nvCxnSpPr>
          <p:cNvPr id="649" name="Google Shape;649;p23"/>
          <p:cNvCxnSpPr/>
          <p:nvPr/>
        </p:nvCxnSpPr>
        <p:spPr>
          <a:xfrm rot="10800000">
            <a:off x="5823080" y="4479715"/>
            <a:ext cx="446540" cy="856215"/>
          </a:xfrm>
          <a:prstGeom prst="straightConnector1">
            <a:avLst/>
          </a:prstGeom>
          <a:noFill/>
          <a:ln w="25400" cap="flat" cmpd="sng">
            <a:solidFill>
              <a:schemeClr val="dk1"/>
            </a:solidFill>
            <a:prstDash val="solid"/>
            <a:round/>
            <a:headEnd type="none" w="sm" len="sm"/>
            <a:tailEnd type="triangle" w="med" len="med"/>
          </a:ln>
        </p:spPr>
      </p:cxnSp>
      <p:sp>
        <p:nvSpPr>
          <p:cNvPr id="650" name="Google Shape;650;p23"/>
          <p:cNvSpPr txBox="1"/>
          <p:nvPr/>
        </p:nvSpPr>
        <p:spPr>
          <a:xfrm>
            <a:off x="5782270" y="5552997"/>
            <a:ext cx="3055645" cy="43704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100"/>
              <a:buFont typeface="Noto Sans Symbols"/>
              <a:buNone/>
            </a:pPr>
            <a:r>
              <a:rPr lang="en-US" sz="2800" b="1" i="0" u="none" strike="noStrike" cap="none">
                <a:solidFill>
                  <a:srgbClr val="000000"/>
                </a:solidFill>
                <a:latin typeface="Gill Sans"/>
                <a:ea typeface="Gill Sans"/>
                <a:cs typeface="Gill Sans"/>
                <a:sym typeface="Gill Sans"/>
              </a:rPr>
              <a:t>Exponential</a:t>
            </a:r>
            <a:r>
              <a:rPr lang="en-US" sz="2800" b="0" i="0" u="none" strike="noStrike" cap="none">
                <a:solidFill>
                  <a:srgbClr val="000000"/>
                </a:solidFill>
                <a:latin typeface="Gill Sans"/>
                <a:ea typeface="Gill Sans"/>
                <a:cs typeface="Gill Sans"/>
                <a:sym typeface="Gill Sans"/>
              </a:rPr>
              <a:t> paths</a:t>
            </a:r>
            <a:endParaRPr sz="1400" b="0" i="0" u="none" strike="noStrike" cap="none">
              <a:solidFill>
                <a:srgbClr val="000000"/>
              </a:solidFill>
              <a:latin typeface="Arial"/>
              <a:ea typeface="Arial"/>
              <a:cs typeface="Arial"/>
              <a:sym typeface="Arial"/>
            </a:endParaRPr>
          </a:p>
        </p:txBody>
      </p:sp>
      <p:sp>
        <p:nvSpPr>
          <p:cNvPr id="651" name="Google Shape;651;p23"/>
          <p:cNvSpPr txBox="1"/>
          <p:nvPr/>
        </p:nvSpPr>
        <p:spPr>
          <a:xfrm>
            <a:off x="7452829" y="4666145"/>
            <a:ext cx="2770173" cy="43704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100"/>
              <a:buFont typeface="Noto Sans Symbols"/>
              <a:buNone/>
            </a:pPr>
            <a:r>
              <a:rPr lang="en-US" sz="2800" b="1" i="0" u="none" strike="noStrike" cap="none">
                <a:solidFill>
                  <a:srgbClr val="000000"/>
                </a:solidFill>
                <a:latin typeface="Gill Sans"/>
                <a:ea typeface="Gill Sans"/>
                <a:cs typeface="Gill Sans"/>
                <a:sym typeface="Gill Sans"/>
              </a:rPr>
              <a:t>Mismatch</a:t>
            </a:r>
            <a:endParaRPr sz="1400" b="0" i="0" u="none" strike="noStrike" cap="none">
              <a:solidFill>
                <a:srgbClr val="000000"/>
              </a:solidFill>
              <a:latin typeface="Arial"/>
              <a:ea typeface="Arial"/>
              <a:cs typeface="Arial"/>
              <a:sym typeface="Arial"/>
            </a:endParaRPr>
          </a:p>
        </p:txBody>
      </p:sp>
      <p:cxnSp>
        <p:nvCxnSpPr>
          <p:cNvPr id="652" name="Google Shape;652;p23"/>
          <p:cNvCxnSpPr/>
          <p:nvPr/>
        </p:nvCxnSpPr>
        <p:spPr>
          <a:xfrm rot="10800000">
            <a:off x="6700919" y="4293282"/>
            <a:ext cx="615994" cy="372862"/>
          </a:xfrm>
          <a:prstGeom prst="straightConnector1">
            <a:avLst/>
          </a:prstGeom>
          <a:noFill/>
          <a:ln w="25400" cap="flat" cmpd="sng">
            <a:solidFill>
              <a:schemeClr val="dk1"/>
            </a:solidFill>
            <a:prstDash val="solid"/>
            <a:round/>
            <a:headEnd type="none" w="sm" len="sm"/>
            <a:tailEnd type="triangle" w="med" len="med"/>
          </a:ln>
        </p:spPr>
      </p:cxnSp>
      <p:cxnSp>
        <p:nvCxnSpPr>
          <p:cNvPr id="653" name="Google Shape;653;p23"/>
          <p:cNvCxnSpPr/>
          <p:nvPr/>
        </p:nvCxnSpPr>
        <p:spPr>
          <a:xfrm flipH="1">
            <a:off x="4011194" y="6076710"/>
            <a:ext cx="2084807" cy="363139"/>
          </a:xfrm>
          <a:prstGeom prst="straightConnector1">
            <a:avLst/>
          </a:prstGeom>
          <a:noFill/>
          <a:ln w="25400" cap="flat" cmpd="sng">
            <a:solidFill>
              <a:schemeClr val="dk1"/>
            </a:solidFill>
            <a:prstDash val="solid"/>
            <a:round/>
            <a:headEnd type="none" w="sm" len="sm"/>
            <a:tailEnd type="triangle" w="med" len="med"/>
          </a:ln>
        </p:spPr>
      </p:cxnSp>
      <p:pic>
        <p:nvPicPr>
          <p:cNvPr id="654" name="Google Shape;654;p23"/>
          <p:cNvPicPr preferRelativeResize="0"/>
          <p:nvPr/>
        </p:nvPicPr>
        <p:blipFill rotWithShape="1">
          <a:blip r:embed="rId4">
            <a:alphaModFix/>
          </a:blip>
          <a:srcRect/>
          <a:stretch/>
        </p:blipFill>
        <p:spPr>
          <a:xfrm>
            <a:off x="6805265" y="1001751"/>
            <a:ext cx="5372100" cy="1457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500"/>
                                        <p:tgtEl>
                                          <p:spTgt spid="6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7">
                                            <p:txEl>
                                              <p:pRg st="0" end="0"/>
                                            </p:txEl>
                                          </p:spTgt>
                                        </p:tgtEl>
                                        <p:attrNameLst>
                                          <p:attrName>style.visibility</p:attrName>
                                        </p:attrNameLst>
                                      </p:cBhvr>
                                      <p:to>
                                        <p:strVal val="visible"/>
                                      </p:to>
                                    </p:set>
                                    <p:animEffect transition="in" filter="fade">
                                      <p:cBhvr>
                                        <p:cTn id="12" dur="500"/>
                                        <p:tgtEl>
                                          <p:spTgt spid="6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7">
                                            <p:txEl>
                                              <p:pRg st="1" end="1"/>
                                            </p:txEl>
                                          </p:spTgt>
                                        </p:tgtEl>
                                        <p:attrNameLst>
                                          <p:attrName>style.visibility</p:attrName>
                                        </p:attrNameLst>
                                      </p:cBhvr>
                                      <p:to>
                                        <p:strVal val="visible"/>
                                      </p:to>
                                    </p:set>
                                    <p:animEffect transition="in" filter="fade">
                                      <p:cBhvr>
                                        <p:cTn id="17" dur="500"/>
                                        <p:tgtEl>
                                          <p:spTgt spid="6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7">
                                            <p:txEl>
                                              <p:pRg st="2" end="2"/>
                                            </p:txEl>
                                          </p:spTgt>
                                        </p:tgtEl>
                                        <p:attrNameLst>
                                          <p:attrName>style.visibility</p:attrName>
                                        </p:attrNameLst>
                                      </p:cBhvr>
                                      <p:to>
                                        <p:strVal val="visible"/>
                                      </p:to>
                                    </p:set>
                                    <p:animEffect transition="in" filter="fade">
                                      <p:cBhvr>
                                        <p:cTn id="22" dur="500"/>
                                        <p:tgtEl>
                                          <p:spTgt spid="64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7">
                                            <p:txEl>
                                              <p:pRg st="3" end="3"/>
                                            </p:txEl>
                                          </p:spTgt>
                                        </p:tgtEl>
                                        <p:attrNameLst>
                                          <p:attrName>style.visibility</p:attrName>
                                        </p:attrNameLst>
                                      </p:cBhvr>
                                      <p:to>
                                        <p:strVal val="visible"/>
                                      </p:to>
                                    </p:set>
                                    <p:animEffect transition="in" filter="fade">
                                      <p:cBhvr>
                                        <p:cTn id="27" dur="500"/>
                                        <p:tgtEl>
                                          <p:spTgt spid="64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7">
                                            <p:txEl>
                                              <p:pRg st="4" end="4"/>
                                            </p:txEl>
                                          </p:spTgt>
                                        </p:tgtEl>
                                        <p:attrNameLst>
                                          <p:attrName>style.visibility</p:attrName>
                                        </p:attrNameLst>
                                      </p:cBhvr>
                                      <p:to>
                                        <p:strVal val="visible"/>
                                      </p:to>
                                    </p:set>
                                    <p:animEffect transition="in" filter="fade">
                                      <p:cBhvr>
                                        <p:cTn id="32" dur="500"/>
                                        <p:tgtEl>
                                          <p:spTgt spid="64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7">
                                            <p:txEl>
                                              <p:pRg st="5" end="5"/>
                                            </p:txEl>
                                          </p:spTgt>
                                        </p:tgtEl>
                                        <p:attrNameLst>
                                          <p:attrName>style.visibility</p:attrName>
                                        </p:attrNameLst>
                                      </p:cBhvr>
                                      <p:to>
                                        <p:strVal val="visible"/>
                                      </p:to>
                                    </p:set>
                                    <p:animEffect transition="in" filter="fade">
                                      <p:cBhvr>
                                        <p:cTn id="37" dur="500"/>
                                        <p:tgtEl>
                                          <p:spTgt spid="64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7">
                                            <p:txEl>
                                              <p:pRg st="6" end="6"/>
                                            </p:txEl>
                                          </p:spTgt>
                                        </p:tgtEl>
                                        <p:attrNameLst>
                                          <p:attrName>style.visibility</p:attrName>
                                        </p:attrNameLst>
                                      </p:cBhvr>
                                      <p:to>
                                        <p:strVal val="visible"/>
                                      </p:to>
                                    </p:set>
                                    <p:animEffect transition="in" filter="fade">
                                      <p:cBhvr>
                                        <p:cTn id="42" dur="500"/>
                                        <p:tgtEl>
                                          <p:spTgt spid="64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47">
                                            <p:txEl>
                                              <p:pRg st="7" end="7"/>
                                            </p:txEl>
                                          </p:spTgt>
                                        </p:tgtEl>
                                        <p:attrNameLst>
                                          <p:attrName>style.visibility</p:attrName>
                                        </p:attrNameLst>
                                      </p:cBhvr>
                                      <p:to>
                                        <p:strVal val="visible"/>
                                      </p:to>
                                    </p:set>
                                    <p:animEffect transition="in" filter="fade">
                                      <p:cBhvr>
                                        <p:cTn id="47" dur="500"/>
                                        <p:tgtEl>
                                          <p:spTgt spid="64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7">
                                            <p:txEl>
                                              <p:pRg st="8" end="8"/>
                                            </p:txEl>
                                          </p:spTgt>
                                        </p:tgtEl>
                                        <p:attrNameLst>
                                          <p:attrName>style.visibility</p:attrName>
                                        </p:attrNameLst>
                                      </p:cBhvr>
                                      <p:to>
                                        <p:strVal val="visible"/>
                                      </p:to>
                                    </p:set>
                                    <p:animEffect transition="in" filter="fade">
                                      <p:cBhvr>
                                        <p:cTn id="52" dur="500"/>
                                        <p:tgtEl>
                                          <p:spTgt spid="64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47">
                                            <p:txEl>
                                              <p:pRg st="9" end="9"/>
                                            </p:txEl>
                                          </p:spTgt>
                                        </p:tgtEl>
                                        <p:attrNameLst>
                                          <p:attrName>style.visibility</p:attrName>
                                        </p:attrNameLst>
                                      </p:cBhvr>
                                      <p:to>
                                        <p:strVal val="visible"/>
                                      </p:to>
                                    </p:set>
                                    <p:animEffect transition="in" filter="fade">
                                      <p:cBhvr>
                                        <p:cTn id="57" dur="500"/>
                                        <p:tgtEl>
                                          <p:spTgt spid="647">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7">
                                            <p:txEl>
                                              <p:pRg st="10" end="10"/>
                                            </p:txEl>
                                          </p:spTgt>
                                        </p:tgtEl>
                                        <p:attrNameLst>
                                          <p:attrName>style.visibility</p:attrName>
                                        </p:attrNameLst>
                                      </p:cBhvr>
                                      <p:to>
                                        <p:strVal val="visible"/>
                                      </p:to>
                                    </p:set>
                                    <p:animEffect transition="in" filter="fade">
                                      <p:cBhvr>
                                        <p:cTn id="62" dur="500"/>
                                        <p:tgtEl>
                                          <p:spTgt spid="647">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47">
                                            <p:txEl>
                                              <p:pRg st="11" end="11"/>
                                            </p:txEl>
                                          </p:spTgt>
                                        </p:tgtEl>
                                        <p:attrNameLst>
                                          <p:attrName>style.visibility</p:attrName>
                                        </p:attrNameLst>
                                      </p:cBhvr>
                                      <p:to>
                                        <p:strVal val="visible"/>
                                      </p:to>
                                    </p:set>
                                    <p:animEffect transition="in" filter="fade">
                                      <p:cBhvr>
                                        <p:cTn id="67" dur="500"/>
                                        <p:tgtEl>
                                          <p:spTgt spid="64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49"/>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65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5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5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4"/>
          <p:cNvSpPr txBox="1">
            <a:spLocks noGrp="1"/>
          </p:cNvSpPr>
          <p:nvPr>
            <p:ph type="title"/>
          </p:nvPr>
        </p:nvSpPr>
        <p:spPr>
          <a:xfrm>
            <a:off x="1466851" y="128589"/>
            <a:ext cx="10725149" cy="6381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solidFill>
                  <a:srgbClr val="8B1E41"/>
                </a:solidFill>
              </a:rPr>
              <a:t>Thm 4: Finite to Infinite ambiguity</a:t>
            </a:r>
            <a:endParaRPr/>
          </a:p>
        </p:txBody>
      </p:sp>
      <p:grpSp>
        <p:nvGrpSpPr>
          <p:cNvPr id="661" name="Google Shape;661;p24"/>
          <p:cNvGrpSpPr/>
          <p:nvPr/>
        </p:nvGrpSpPr>
        <p:grpSpPr>
          <a:xfrm>
            <a:off x="391499" y="1289236"/>
            <a:ext cx="11410357" cy="4889587"/>
            <a:chOff x="0" y="331704"/>
            <a:chExt cx="11410357" cy="4889587"/>
          </a:xfrm>
        </p:grpSpPr>
        <p:sp>
          <p:nvSpPr>
            <p:cNvPr id="662" name="Google Shape;662;p24"/>
            <p:cNvSpPr/>
            <p:nvPr/>
          </p:nvSpPr>
          <p:spPr>
            <a:xfrm>
              <a:off x="0" y="331704"/>
              <a:ext cx="11410357" cy="1330874"/>
            </a:xfrm>
            <a:prstGeom prst="roundRect">
              <a:avLst>
                <a:gd name="adj" fmla="val 16667"/>
              </a:avLst>
            </a:prstGeom>
            <a:gradFill>
              <a:gsLst>
                <a:gs pos="0">
                  <a:srgbClr val="D74500"/>
                </a:gs>
                <a:gs pos="80000">
                  <a:srgbClr val="FF5A00"/>
                </a:gs>
                <a:gs pos="100000">
                  <a:srgbClr val="FF5A00"/>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4"/>
            <p:cNvSpPr txBox="1"/>
            <p:nvPr/>
          </p:nvSpPr>
          <p:spPr>
            <a:xfrm>
              <a:off x="64968" y="396672"/>
              <a:ext cx="11280421" cy="1200938"/>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Gill Sans"/>
                <a:buNone/>
              </a:pPr>
              <a:r>
                <a:rPr lang="en-US" sz="3500" b="0" i="0" u="none" strike="noStrike" cap="none">
                  <a:solidFill>
                    <a:schemeClr val="lt1"/>
                  </a:solidFill>
                  <a:latin typeface="Gill Sans"/>
                  <a:ea typeface="Gill Sans"/>
                  <a:cs typeface="Gill Sans"/>
                  <a:sym typeface="Gill Sans"/>
                </a:rPr>
                <a:t>We have learnt that finite ambiguity can appear in two ways:</a:t>
              </a:r>
              <a:endParaRPr sz="3500" b="0" i="0" u="none" strike="noStrike" cap="none">
                <a:solidFill>
                  <a:schemeClr val="lt1"/>
                </a:solidFill>
                <a:latin typeface="Gill Sans"/>
                <a:ea typeface="Gill Sans"/>
                <a:cs typeface="Gill Sans"/>
                <a:sym typeface="Gill Sans"/>
              </a:endParaRPr>
            </a:p>
          </p:txBody>
        </p:sp>
        <p:sp>
          <p:nvSpPr>
            <p:cNvPr id="664" name="Google Shape;664;p24"/>
            <p:cNvSpPr/>
            <p:nvPr/>
          </p:nvSpPr>
          <p:spPr>
            <a:xfrm>
              <a:off x="0" y="1662579"/>
              <a:ext cx="11410357" cy="88751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4"/>
            <p:cNvSpPr txBox="1"/>
            <p:nvPr/>
          </p:nvSpPr>
          <p:spPr>
            <a:xfrm>
              <a:off x="0" y="1662579"/>
              <a:ext cx="11410357" cy="887512"/>
            </a:xfrm>
            <a:prstGeom prst="rect">
              <a:avLst/>
            </a:prstGeom>
            <a:noFill/>
            <a:ln>
              <a:noFill/>
            </a:ln>
          </p:spPr>
          <p:txBody>
            <a:bodyPr spcFirstLastPara="1" wrap="square" lIns="362275" tIns="44450" rIns="248900" bIns="44450" anchor="t" anchorCtr="0">
              <a:noAutofit/>
            </a:bodyPr>
            <a:lstStyle/>
            <a:p>
              <a:pPr marL="228600" marR="0" lvl="1" indent="-228600" algn="l" rtl="0">
                <a:lnSpc>
                  <a:spcPct val="90000"/>
                </a:lnSpc>
                <a:spcBef>
                  <a:spcPts val="0"/>
                </a:spcBef>
                <a:spcAft>
                  <a:spcPts val="0"/>
                </a:spcAft>
                <a:buClr>
                  <a:schemeClr val="dk1"/>
                </a:buClr>
                <a:buSzPts val="2700"/>
                <a:buFont typeface="Gill Sans"/>
                <a:buChar char="•"/>
              </a:pPr>
              <a:r>
                <a:rPr lang="en-US" sz="2700" b="0" i="0" u="none" strike="noStrike" cap="none">
                  <a:solidFill>
                    <a:schemeClr val="dk1"/>
                  </a:solidFill>
                  <a:latin typeface="Gill Sans"/>
                  <a:ea typeface="Gill Sans"/>
                  <a:cs typeface="Gill Sans"/>
                  <a:sym typeface="Gill Sans"/>
                </a:rPr>
                <a:t>OR: \w|\d – both can match [0-9]</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540"/>
                </a:spcBef>
                <a:spcAft>
                  <a:spcPts val="0"/>
                </a:spcAft>
                <a:buClr>
                  <a:schemeClr val="dk1"/>
                </a:buClr>
                <a:buSzPts val="2700"/>
                <a:buFont typeface="Gill Sans"/>
                <a:buChar char="•"/>
              </a:pPr>
              <a:r>
                <a:rPr lang="en-US" sz="2700" b="0" i="0" u="none" strike="noStrike" cap="none">
                  <a:solidFill>
                    <a:schemeClr val="dk1"/>
                  </a:solidFill>
                  <a:latin typeface="Gill Sans"/>
                  <a:ea typeface="Gill Sans"/>
                  <a:cs typeface="Gill Sans"/>
                  <a:sym typeface="Gill Sans"/>
                </a:rPr>
                <a:t>Concat: (ab|a)(bc|c) – ‘abc’ can be created in two ways</a:t>
              </a:r>
              <a:endParaRPr sz="1400" b="0" i="0" u="none" strike="noStrike" cap="none">
                <a:solidFill>
                  <a:srgbClr val="000000"/>
                </a:solidFill>
                <a:latin typeface="Arial"/>
                <a:ea typeface="Arial"/>
                <a:cs typeface="Arial"/>
                <a:sym typeface="Arial"/>
              </a:endParaRPr>
            </a:p>
          </p:txBody>
        </p:sp>
        <p:sp>
          <p:nvSpPr>
            <p:cNvPr id="666" name="Google Shape;666;p24"/>
            <p:cNvSpPr/>
            <p:nvPr/>
          </p:nvSpPr>
          <p:spPr>
            <a:xfrm>
              <a:off x="0" y="2550091"/>
              <a:ext cx="11410357" cy="1330874"/>
            </a:xfrm>
            <a:prstGeom prst="roundRect">
              <a:avLst>
                <a:gd name="adj" fmla="val 16667"/>
              </a:avLst>
            </a:prstGeom>
            <a:gradFill>
              <a:gsLst>
                <a:gs pos="0">
                  <a:srgbClr val="D74500"/>
                </a:gs>
                <a:gs pos="80000">
                  <a:srgbClr val="FF5A00"/>
                </a:gs>
                <a:gs pos="100000">
                  <a:srgbClr val="FF5A00"/>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4"/>
            <p:cNvSpPr txBox="1"/>
            <p:nvPr/>
          </p:nvSpPr>
          <p:spPr>
            <a:xfrm>
              <a:off x="64968" y="2615059"/>
              <a:ext cx="11280421" cy="1200938"/>
            </a:xfrm>
            <a:prstGeom prst="rect">
              <a:avLst/>
            </a:prstGeom>
            <a:noFill/>
            <a:ln>
              <a:noFill/>
            </a:ln>
          </p:spPr>
          <p:txBody>
            <a:bodyPr spcFirstLastPara="1" wrap="square" lIns="133350" tIns="133350" rIns="133350" bIns="133350" anchor="ctr" anchorCtr="0">
              <a:noAutofit/>
            </a:bodyPr>
            <a:lstStyle/>
            <a:p>
              <a:pPr marL="0" marR="0" lvl="0" indent="0" algn="l" rtl="0">
                <a:lnSpc>
                  <a:spcPct val="90000"/>
                </a:lnSpc>
                <a:spcBef>
                  <a:spcPts val="0"/>
                </a:spcBef>
                <a:spcAft>
                  <a:spcPts val="0"/>
                </a:spcAft>
                <a:buClr>
                  <a:schemeClr val="lt1"/>
                </a:buClr>
                <a:buSzPts val="3500"/>
                <a:buFont typeface="Gill Sans"/>
                <a:buNone/>
              </a:pPr>
              <a:r>
                <a:rPr lang="en-US" sz="3500" b="0" i="0" u="none" strike="noStrike" cap="none">
                  <a:solidFill>
                    <a:schemeClr val="lt1"/>
                  </a:solidFill>
                  <a:latin typeface="Gill Sans"/>
                  <a:ea typeface="Gill Sans"/>
                  <a:cs typeface="Gill Sans"/>
                  <a:sym typeface="Gill Sans"/>
                </a:rPr>
                <a:t>It can be proven if you just cover the finitely ambiguous part with a quantifier(* or +) it can lead to infinite ambiguity</a:t>
              </a:r>
              <a:endParaRPr sz="3500" b="0" i="0" u="none" strike="noStrike" cap="none">
                <a:solidFill>
                  <a:schemeClr val="lt1"/>
                </a:solidFill>
                <a:latin typeface="Gill Sans"/>
                <a:ea typeface="Gill Sans"/>
                <a:cs typeface="Gill Sans"/>
                <a:sym typeface="Gill Sans"/>
              </a:endParaRPr>
            </a:p>
          </p:txBody>
        </p:sp>
        <p:sp>
          <p:nvSpPr>
            <p:cNvPr id="668" name="Google Shape;668;p24"/>
            <p:cNvSpPr/>
            <p:nvPr/>
          </p:nvSpPr>
          <p:spPr>
            <a:xfrm>
              <a:off x="0" y="3880966"/>
              <a:ext cx="11410357" cy="13403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4"/>
            <p:cNvSpPr txBox="1"/>
            <p:nvPr/>
          </p:nvSpPr>
          <p:spPr>
            <a:xfrm>
              <a:off x="0" y="3880966"/>
              <a:ext cx="11410357" cy="1340325"/>
            </a:xfrm>
            <a:prstGeom prst="rect">
              <a:avLst/>
            </a:prstGeom>
            <a:noFill/>
            <a:ln>
              <a:noFill/>
            </a:ln>
          </p:spPr>
          <p:txBody>
            <a:bodyPr spcFirstLastPara="1" wrap="square" lIns="362275" tIns="44450" rIns="248900" bIns="44450" anchor="t" anchorCtr="0">
              <a:noAutofit/>
            </a:bodyPr>
            <a:lstStyle/>
            <a:p>
              <a:pPr marL="228600" marR="0" lvl="1" indent="-228600" algn="l" rtl="0">
                <a:lnSpc>
                  <a:spcPct val="90000"/>
                </a:lnSpc>
                <a:spcBef>
                  <a:spcPts val="0"/>
                </a:spcBef>
                <a:spcAft>
                  <a:spcPts val="0"/>
                </a:spcAft>
                <a:buClr>
                  <a:schemeClr val="dk1"/>
                </a:buClr>
                <a:buSzPts val="2700"/>
                <a:buFont typeface="Gill Sans"/>
                <a:buChar char="•"/>
              </a:pPr>
              <a:r>
                <a:rPr lang="en-US" sz="2700" b="0" i="0" u="none" strike="noStrike" cap="none">
                  <a:solidFill>
                    <a:schemeClr val="dk1"/>
                  </a:solidFill>
                  <a:latin typeface="Gill Sans"/>
                  <a:ea typeface="Gill Sans"/>
                  <a:cs typeface="Gill Sans"/>
                  <a:sym typeface="Gill Sans"/>
                </a:rPr>
                <a:t>OR: (\w|\d)*</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540"/>
                </a:spcBef>
                <a:spcAft>
                  <a:spcPts val="0"/>
                </a:spcAft>
                <a:buClr>
                  <a:schemeClr val="dk1"/>
                </a:buClr>
                <a:buSzPts val="2700"/>
                <a:buFont typeface="Gill Sans"/>
                <a:buChar char="•"/>
              </a:pPr>
              <a:r>
                <a:rPr lang="en-US" sz="2700" b="0" i="0" u="none" strike="noStrike" cap="none">
                  <a:solidFill>
                    <a:schemeClr val="dk1"/>
                  </a:solidFill>
                  <a:latin typeface="Gill Sans"/>
                  <a:ea typeface="Gill Sans"/>
                  <a:cs typeface="Gill Sans"/>
                  <a:sym typeface="Gill Sans"/>
                </a:rPr>
                <a:t>Concat: ((ab|a)(bc|c))*</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540"/>
                </a:spcBef>
                <a:spcAft>
                  <a:spcPts val="0"/>
                </a:spcAft>
                <a:buClr>
                  <a:schemeClr val="dk1"/>
                </a:buClr>
                <a:buSzPts val="2700"/>
                <a:buFont typeface="Gill Sans"/>
                <a:buChar char="•"/>
              </a:pPr>
              <a:r>
                <a:rPr lang="en-US" sz="2700" b="0" i="0" u="none" strike="noStrike" cap="none">
                  <a:solidFill>
                    <a:schemeClr val="dk1"/>
                  </a:solidFill>
                  <a:latin typeface="Gill Sans"/>
                  <a:ea typeface="Gill Sans"/>
                  <a:cs typeface="Gill Sans"/>
                  <a:sym typeface="Gill Sans"/>
                </a:rPr>
                <a:t>Both of the regexes are exponentially ambiguous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5"/>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SL vs IA</a:t>
            </a:r>
            <a:endParaRPr/>
          </a:p>
        </p:txBody>
      </p:sp>
      <p:sp>
        <p:nvSpPr>
          <p:cNvPr id="675" name="Google Shape;675;p25"/>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4800"/>
              <a:buChar char="•"/>
            </a:pPr>
            <a:r>
              <a:rPr lang="en-US" sz="4000" b="0" i="1">
                <a:solidFill>
                  <a:srgbClr val="000000"/>
                </a:solidFill>
                <a:latin typeface="Arial"/>
                <a:ea typeface="Arial"/>
                <a:cs typeface="Arial"/>
                <a:sym typeface="Arial"/>
              </a:rPr>
              <a:t>SL vs. IA Regexes: </a:t>
            </a:r>
            <a:r>
              <a:rPr lang="en-US" sz="4000" b="0" i="0">
                <a:solidFill>
                  <a:srgbClr val="000000"/>
                </a:solidFill>
                <a:latin typeface="Arial"/>
                <a:ea typeface="Arial"/>
                <a:cs typeface="Arial"/>
                <a:sym typeface="Arial"/>
              </a:rPr>
              <a:t>Infinite ambiguity is a necessary but insufficient condition for super-linear behavior. </a:t>
            </a:r>
            <a:endParaRPr/>
          </a:p>
          <a:p>
            <a:pPr marL="342900" lvl="0" indent="-342900" algn="l" rtl="0">
              <a:lnSpc>
                <a:spcPct val="100000"/>
              </a:lnSpc>
              <a:spcBef>
                <a:spcPts val="800"/>
              </a:spcBef>
              <a:spcAft>
                <a:spcPts val="0"/>
              </a:spcAft>
              <a:buSzPts val="4800"/>
              <a:buChar char="•"/>
            </a:pPr>
            <a:r>
              <a:rPr lang="en-US" sz="4000" b="0" i="0">
                <a:solidFill>
                  <a:srgbClr val="000000"/>
                </a:solidFill>
                <a:latin typeface="Arial"/>
                <a:ea typeface="Arial"/>
                <a:cs typeface="Arial"/>
                <a:sym typeface="Arial"/>
              </a:rPr>
              <a:t>For example, the regex (a*)*.* is IA but not SL. </a:t>
            </a:r>
            <a:endParaRPr/>
          </a:p>
          <a:p>
            <a:pPr marL="342900" lvl="0" indent="-342900" algn="l" rtl="0">
              <a:lnSpc>
                <a:spcPct val="100000"/>
              </a:lnSpc>
              <a:spcBef>
                <a:spcPts val="800"/>
              </a:spcBef>
              <a:spcAft>
                <a:spcPts val="0"/>
              </a:spcAft>
              <a:buSzPts val="4800"/>
              <a:buChar char="•"/>
            </a:pPr>
            <a:r>
              <a:rPr lang="en-US" sz="4000" b="0" i="0">
                <a:solidFill>
                  <a:srgbClr val="000000"/>
                </a:solidFill>
                <a:latin typeface="Arial"/>
                <a:ea typeface="Arial"/>
                <a:cs typeface="Arial"/>
                <a:sym typeface="Arial"/>
              </a:rPr>
              <a:t>Its final sub-regex .* accepts any string, so no mismatch-triggering suffix exists.</a:t>
            </a:r>
            <a:r>
              <a:rPr lang="en-US" sz="4000"/>
              <a:t> </a:t>
            </a:r>
            <a:br>
              <a:rPr lang="en-US"/>
            </a:b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6"/>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80"/>
              <a:buChar char="•"/>
            </a:pPr>
            <a:r>
              <a:rPr lang="en-US"/>
              <a:t>20 Participants</a:t>
            </a:r>
            <a:endParaRPr/>
          </a:p>
          <a:p>
            <a:pPr marL="342900" lvl="0" indent="-342900" algn="l" rtl="0">
              <a:lnSpc>
                <a:spcPct val="100000"/>
              </a:lnSpc>
              <a:spcBef>
                <a:spcPts val="480"/>
              </a:spcBef>
              <a:spcAft>
                <a:spcPts val="0"/>
              </a:spcAft>
              <a:buSzPts val="2880"/>
              <a:buChar char="•"/>
            </a:pPr>
            <a:r>
              <a:rPr lang="en-US"/>
              <a:t>5 Regex Composition Tasks for both set of anti-patterns</a:t>
            </a:r>
            <a:endParaRPr/>
          </a:p>
        </p:txBody>
      </p:sp>
      <p:sp>
        <p:nvSpPr>
          <p:cNvPr id="682" name="Google Shape;682;p26"/>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Experiment 2: Setup</a:t>
            </a:r>
            <a:endParaRPr/>
          </a:p>
        </p:txBody>
      </p:sp>
      <p:graphicFrame>
        <p:nvGraphicFramePr>
          <p:cNvPr id="683" name="Google Shape;683;p26"/>
          <p:cNvGraphicFramePr/>
          <p:nvPr/>
        </p:nvGraphicFramePr>
        <p:xfrm>
          <a:off x="953837" y="2399163"/>
          <a:ext cx="4470400" cy="3153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84" name="Google Shape;684;p26"/>
          <p:cNvGraphicFramePr/>
          <p:nvPr/>
        </p:nvGraphicFramePr>
        <p:xfrm>
          <a:off x="6315911" y="2409311"/>
          <a:ext cx="4268431" cy="3318933"/>
        </p:xfrm>
        <a:graphic>
          <a:graphicData uri="http://schemas.openxmlformats.org/drawingml/2006/chart">
            <c:chart xmlns:c="http://schemas.openxmlformats.org/drawingml/2006/chart" xmlns:r="http://schemas.openxmlformats.org/officeDocument/2006/relationships" r:id="rId4"/>
          </a:graphicData>
        </a:graphic>
      </p:graphicFrame>
      <p:sp>
        <p:nvSpPr>
          <p:cNvPr id="685" name="Google Shape;685;p26"/>
          <p:cNvSpPr txBox="1"/>
          <p:nvPr/>
        </p:nvSpPr>
        <p:spPr>
          <a:xfrm>
            <a:off x="753705" y="5723908"/>
            <a:ext cx="995680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*Novice: </a:t>
            </a:r>
            <a:r>
              <a:rPr lang="en-US" sz="2000" b="0" i="0" u="none" strike="noStrike" cap="none">
                <a:solidFill>
                  <a:srgbClr val="333333"/>
                </a:solidFill>
                <a:latin typeface="Arial"/>
                <a:ea typeface="Arial"/>
                <a:cs typeface="Arial"/>
                <a:sym typeface="Arial"/>
              </a:rPr>
              <a:t>Knows what repetition operators like * and +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33333"/>
                </a:solidFill>
                <a:latin typeface="Arial"/>
                <a:ea typeface="Arial"/>
                <a:cs typeface="Arial"/>
                <a:sym typeface="Arial"/>
              </a:rPr>
              <a:t>*Intermediate:  have used more sophisticated features like non-greedy quantifiers /a+?/ and character classes / \d | \w | [abc] | [^\d]/</a:t>
            </a:r>
            <a:endParaRPr sz="2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xEl>
                                              <p:pRg st="0" end="0"/>
                                            </p:txEl>
                                          </p:spTgt>
                                        </p:tgtEl>
                                        <p:attrNameLst>
                                          <p:attrName>style.visibility</p:attrName>
                                        </p:attrNameLst>
                                      </p:cBhvr>
                                      <p:to>
                                        <p:strVal val="visible"/>
                                      </p:to>
                                    </p:set>
                                    <p:animEffect transition="in" filter="fade">
                                      <p:cBhvr>
                                        <p:cTn id="7" dur="500"/>
                                        <p:tgtEl>
                                          <p:spTgt spid="6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1">
                                            <p:txEl>
                                              <p:pRg st="1" end="1"/>
                                            </p:txEl>
                                          </p:spTgt>
                                        </p:tgtEl>
                                        <p:attrNameLst>
                                          <p:attrName>style.visibility</p:attrName>
                                        </p:attrNameLst>
                                      </p:cBhvr>
                                      <p:to>
                                        <p:strVal val="visible"/>
                                      </p:to>
                                    </p:set>
                                    <p:animEffect transition="in" filter="fade">
                                      <p:cBhvr>
                                        <p:cTn id="12" dur="500"/>
                                        <p:tgtEl>
                                          <p:spTgt spid="6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3"/>
                                        </p:tgtEl>
                                        <p:attrNameLst>
                                          <p:attrName>style.visibility</p:attrName>
                                        </p:attrNameLst>
                                      </p:cBhvr>
                                      <p:to>
                                        <p:strVal val="visible"/>
                                      </p:to>
                                    </p:set>
                                    <p:animEffect transition="in" filter="fade">
                                      <p:cBhvr>
                                        <p:cTn id="17" dur="500"/>
                                        <p:tgtEl>
                                          <p:spTgt spid="6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gtEl>
                                        <p:attrNameLst>
                                          <p:attrName>style.visibility</p:attrName>
                                        </p:attrNameLst>
                                      </p:cBhvr>
                                      <p:to>
                                        <p:strVal val="visible"/>
                                      </p:to>
                                    </p:set>
                                    <p:animEffect transition="in" filter="fade">
                                      <p:cBhvr>
                                        <p:cTn id="22" dur="500"/>
                                        <p:tgtEl>
                                          <p:spTgt spid="684"/>
                                        </p:tgtEl>
                                      </p:cBhvr>
                                    </p:animEffect>
                                  </p:childTnLst>
                                </p:cTn>
                              </p:par>
                              <p:par>
                                <p:cTn id="23" presetID="10" presetClass="entr" presetSubtype="0" fill="hold" nodeType="withEffect">
                                  <p:stCondLst>
                                    <p:cond delay="0"/>
                                  </p:stCondLst>
                                  <p:childTnLst>
                                    <p:set>
                                      <p:cBhvr>
                                        <p:cTn id="24" dur="1" fill="hold">
                                          <p:stCondLst>
                                            <p:cond delay="0"/>
                                          </p:stCondLst>
                                        </p:cTn>
                                        <p:tgtEl>
                                          <p:spTgt spid="685"/>
                                        </p:tgtEl>
                                        <p:attrNameLst>
                                          <p:attrName>style.visibility</p:attrName>
                                        </p:attrNameLst>
                                      </p:cBhvr>
                                      <p:to>
                                        <p:strVal val="visible"/>
                                      </p:to>
                                    </p:set>
                                    <p:animEffect transition="in" filter="fade">
                                      <p:cBhvr>
                                        <p:cTn id="25"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7"/>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p>
            <a:pPr marL="342900" lvl="0" indent="-160020" algn="l" rtl="0">
              <a:lnSpc>
                <a:spcPct val="100000"/>
              </a:lnSpc>
              <a:spcBef>
                <a:spcPts val="0"/>
              </a:spcBef>
              <a:spcAft>
                <a:spcPts val="0"/>
              </a:spcAft>
              <a:buSzPts val="2880"/>
              <a:buNone/>
            </a:pPr>
            <a:endParaRPr/>
          </a:p>
        </p:txBody>
      </p:sp>
      <p:sp>
        <p:nvSpPr>
          <p:cNvPr id="692" name="Google Shape;692;p27"/>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Experiment 2: Results</a:t>
            </a:r>
            <a:endParaRPr/>
          </a:p>
        </p:txBody>
      </p:sp>
      <p:graphicFrame>
        <p:nvGraphicFramePr>
          <p:cNvPr id="693" name="Google Shape;693;p27"/>
          <p:cNvGraphicFramePr/>
          <p:nvPr/>
        </p:nvGraphicFramePr>
        <p:xfrm>
          <a:off x="2049030" y="2071688"/>
          <a:ext cx="8093940" cy="3179762"/>
        </p:xfrm>
        <a:graphic>
          <a:graphicData uri="http://schemas.openxmlformats.org/presentationml/2006/ole">
            <mc:AlternateContent xmlns:mc="http://schemas.openxmlformats.org/markup-compatibility/2006">
              <mc:Choice xmlns:v="urn:schemas-microsoft-com:vml" Requires="v">
                <p:oleObj r:id="rId3" imgW="8093940" imgH="3179762" progId="Paint.Picture">
                  <p:embed/>
                </p:oleObj>
              </mc:Choice>
              <mc:Fallback>
                <p:oleObj r:id="rId3" imgW="8093940" imgH="3179762" progId="Paint.Picture">
                  <p:embed/>
                  <p:pic>
                    <p:nvPicPr>
                      <p:cNvPr id="693" name="Google Shape;693;p27"/>
                      <p:cNvPicPr preferRelativeResize="0"/>
                      <p:nvPr/>
                    </p:nvPicPr>
                    <p:blipFill rotWithShape="1">
                      <a:blip r:embed="rId4">
                        <a:alphaModFix/>
                      </a:blip>
                      <a:srcRect/>
                      <a:stretch/>
                    </p:blipFill>
                    <p:spPr>
                      <a:xfrm>
                        <a:off x="2049030" y="2071688"/>
                        <a:ext cx="8093940" cy="3179762"/>
                      </a:xfrm>
                      <a:prstGeom prst="rect">
                        <a:avLst/>
                      </a:prstGeom>
                      <a:noFill/>
                      <a:ln>
                        <a:noFill/>
                      </a:ln>
                    </p:spPr>
                  </p:pic>
                </p:oleObj>
              </mc:Fallback>
            </mc:AlternateContent>
          </a:graphicData>
        </a:graphic>
      </p:graphicFrame>
      <p:sp>
        <p:nvSpPr>
          <p:cNvPr id="694" name="Google Shape;694;p27"/>
          <p:cNvSpPr txBox="1"/>
          <p:nvPr/>
        </p:nvSpPr>
        <p:spPr>
          <a:xfrm>
            <a:off x="1219200" y="5594409"/>
            <a:ext cx="9304421"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Our anti-patterns allowed 100% of the participants to correctly identify whether their composed regex was Infinitely ambiguous or not</a:t>
            </a:r>
            <a:endParaRPr sz="24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g2446bebcb82_0_71"/>
          <p:cNvPicPr preferRelativeResize="0"/>
          <p:nvPr/>
        </p:nvPicPr>
        <p:blipFill rotWithShape="1">
          <a:blip r:embed="rId3">
            <a:alphaModFix/>
          </a:blip>
          <a:srcRect/>
          <a:stretch/>
        </p:blipFill>
        <p:spPr>
          <a:xfrm>
            <a:off x="4195275" y="3096105"/>
            <a:ext cx="1143000" cy="1745894"/>
          </a:xfrm>
          <a:prstGeom prst="rect">
            <a:avLst/>
          </a:prstGeom>
          <a:noFill/>
          <a:ln>
            <a:noFill/>
          </a:ln>
        </p:spPr>
      </p:pic>
      <p:pic>
        <p:nvPicPr>
          <p:cNvPr id="192" name="Google Shape;192;g2446bebcb82_0_71" descr="Image result for sad face cartoon"/>
          <p:cNvPicPr preferRelativeResize="0"/>
          <p:nvPr/>
        </p:nvPicPr>
        <p:blipFill rotWithShape="1">
          <a:blip r:embed="rId4">
            <a:alphaModFix/>
          </a:blip>
          <a:srcRect/>
          <a:stretch/>
        </p:blipFill>
        <p:spPr>
          <a:xfrm>
            <a:off x="1003046" y="4233409"/>
            <a:ext cx="1022664" cy="844631"/>
          </a:xfrm>
          <a:prstGeom prst="rect">
            <a:avLst/>
          </a:prstGeom>
          <a:noFill/>
          <a:ln>
            <a:noFill/>
          </a:ln>
        </p:spPr>
      </p:pic>
      <p:sp>
        <p:nvSpPr>
          <p:cNvPr id="193" name="Google Shape;193;g2446bebcb82_0_71"/>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b="1"/>
              <a:t>Problem: </a:t>
            </a:r>
            <a:r>
              <a:rPr lang="en-US"/>
              <a:t>Regular Expression Denial of Service (ReDoS)</a:t>
            </a:r>
            <a:endParaRPr/>
          </a:p>
        </p:txBody>
      </p:sp>
      <p:sp>
        <p:nvSpPr>
          <p:cNvPr id="194" name="Google Shape;194;g2446bebcb82_0_71"/>
          <p:cNvSpPr txBox="1"/>
          <p:nvPr/>
        </p:nvSpPr>
        <p:spPr>
          <a:xfrm>
            <a:off x="2232172" y="2587869"/>
            <a:ext cx="5030400" cy="3879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Noto Sans Symbols"/>
              <a:buNone/>
            </a:pPr>
            <a:r>
              <a:rPr lang="en-US" sz="2400" b="0" i="0" u="none" strike="noStrike" cap="none">
                <a:solidFill>
                  <a:srgbClr val="000000"/>
                </a:solidFill>
                <a:latin typeface="Arial"/>
                <a:ea typeface="Arial"/>
                <a:cs typeface="Arial"/>
                <a:sym typeface="Arial"/>
              </a:rPr>
              <a:t>/^[a-zA-Z0-9]+([._]?[a-zA-Z0-9]+)*$/</a:t>
            </a:r>
            <a:endParaRPr sz="2400" b="0" i="0" u="none" strike="noStrike" cap="none">
              <a:solidFill>
                <a:srgbClr val="000000"/>
              </a:solidFill>
              <a:latin typeface="Calibri"/>
              <a:ea typeface="Calibri"/>
              <a:cs typeface="Calibri"/>
              <a:sym typeface="Calibri"/>
            </a:endParaRPr>
          </a:p>
        </p:txBody>
      </p:sp>
      <p:pic>
        <p:nvPicPr>
          <p:cNvPr id="195" name="Google Shape;195;g2446bebcb82_0_71" descr="Image result for cartoon hacker clipart"/>
          <p:cNvPicPr preferRelativeResize="0"/>
          <p:nvPr/>
        </p:nvPicPr>
        <p:blipFill rotWithShape="1">
          <a:blip r:embed="rId5">
            <a:alphaModFix/>
          </a:blip>
          <a:srcRect l="22962" t="18656" r="22193" b="11418"/>
          <a:stretch/>
        </p:blipFill>
        <p:spPr>
          <a:xfrm>
            <a:off x="1073658" y="3021725"/>
            <a:ext cx="888581" cy="1132974"/>
          </a:xfrm>
          <a:prstGeom prst="rect">
            <a:avLst/>
          </a:prstGeom>
          <a:noFill/>
          <a:ln>
            <a:noFill/>
          </a:ln>
        </p:spPr>
      </p:pic>
      <p:cxnSp>
        <p:nvCxnSpPr>
          <p:cNvPr id="196" name="Google Shape;196;g2446bebcb82_0_71"/>
          <p:cNvCxnSpPr/>
          <p:nvPr/>
        </p:nvCxnSpPr>
        <p:spPr>
          <a:xfrm>
            <a:off x="2089183" y="3818614"/>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197" name="Google Shape;197;g2446bebcb82_0_71"/>
          <p:cNvSpPr txBox="1"/>
          <p:nvPr/>
        </p:nvSpPr>
        <p:spPr>
          <a:xfrm>
            <a:off x="2216657" y="3317755"/>
            <a:ext cx="149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“aaa…aaaa!”</a:t>
            </a:r>
            <a:endParaRPr sz="1400" b="0" i="0" u="none" strike="noStrike" cap="none">
              <a:solidFill>
                <a:srgbClr val="000000"/>
              </a:solidFill>
              <a:latin typeface="Arial"/>
              <a:ea typeface="Arial"/>
              <a:cs typeface="Arial"/>
              <a:sym typeface="Arial"/>
            </a:endParaRPr>
          </a:p>
        </p:txBody>
      </p:sp>
      <p:pic>
        <p:nvPicPr>
          <p:cNvPr id="198" name="Google Shape;198;g2446bebcb82_0_71" descr="Image result for cartoon flames"/>
          <p:cNvPicPr preferRelativeResize="0"/>
          <p:nvPr/>
        </p:nvPicPr>
        <p:blipFill rotWithShape="1">
          <a:blip r:embed="rId6">
            <a:alphaModFix/>
          </a:blip>
          <a:srcRect/>
          <a:stretch/>
        </p:blipFill>
        <p:spPr>
          <a:xfrm>
            <a:off x="4049148" y="3215877"/>
            <a:ext cx="1396457" cy="1506350"/>
          </a:xfrm>
          <a:prstGeom prst="rect">
            <a:avLst/>
          </a:prstGeom>
          <a:noFill/>
          <a:ln>
            <a:noFill/>
          </a:ln>
        </p:spPr>
      </p:pic>
      <p:cxnSp>
        <p:nvCxnSpPr>
          <p:cNvPr id="199" name="Google Shape;199;g2446bebcb82_0_71"/>
          <p:cNvCxnSpPr/>
          <p:nvPr/>
        </p:nvCxnSpPr>
        <p:spPr>
          <a:xfrm>
            <a:off x="2089182" y="4481456"/>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200" name="Google Shape;200;g2446bebcb82_0_71"/>
          <p:cNvSpPr txBox="1"/>
          <p:nvPr/>
        </p:nvSpPr>
        <p:spPr>
          <a:xfrm>
            <a:off x="2186297" y="4075000"/>
            <a:ext cx="1782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“Normal User”</a:t>
            </a:r>
            <a:endParaRPr sz="1400" b="0" i="0" u="none" strike="noStrike" cap="none">
              <a:solidFill>
                <a:srgbClr val="000000"/>
              </a:solidFill>
              <a:latin typeface="Arial"/>
              <a:ea typeface="Arial"/>
              <a:cs typeface="Arial"/>
              <a:sym typeface="Arial"/>
            </a:endParaRPr>
          </a:p>
        </p:txBody>
      </p:sp>
      <p:pic>
        <p:nvPicPr>
          <p:cNvPr id="201" name="Google Shape;201;g2446bebcb82_0_71"/>
          <p:cNvPicPr preferRelativeResize="0"/>
          <p:nvPr/>
        </p:nvPicPr>
        <p:blipFill rotWithShape="1">
          <a:blip r:embed="rId7">
            <a:alphaModFix/>
          </a:blip>
          <a:srcRect l="32499" t="31312" r="31248" b="30246"/>
          <a:stretch/>
        </p:blipFill>
        <p:spPr>
          <a:xfrm>
            <a:off x="7262717" y="2425972"/>
            <a:ext cx="601855" cy="638175"/>
          </a:xfrm>
          <a:prstGeom prst="rect">
            <a:avLst/>
          </a:prstGeom>
          <a:noFill/>
          <a:ln>
            <a:noFill/>
          </a:ln>
        </p:spPr>
      </p:pic>
      <p:sp>
        <p:nvSpPr>
          <p:cNvPr id="202" name="Google Shape;202;g2446bebcb82_0_71"/>
          <p:cNvSpPr txBox="1"/>
          <p:nvPr/>
        </p:nvSpPr>
        <p:spPr>
          <a:xfrm>
            <a:off x="9511914" y="382820"/>
            <a:ext cx="1848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350"/>
              <a:buFont typeface="Noto Sans Symbols"/>
              <a:buNone/>
            </a:pPr>
            <a:endParaRPr sz="1800" b="0" i="0" u="none" strike="noStrike" cap="none">
              <a:solidFill>
                <a:srgbClr val="000000"/>
              </a:solidFill>
              <a:latin typeface="Calibri"/>
              <a:ea typeface="Calibri"/>
              <a:cs typeface="Calibri"/>
              <a:sym typeface="Calibri"/>
            </a:endParaRPr>
          </a:p>
        </p:txBody>
      </p:sp>
      <p:sp>
        <p:nvSpPr>
          <p:cNvPr id="203" name="Google Shape;203;g2446bebcb82_0_71"/>
          <p:cNvSpPr txBox="1"/>
          <p:nvPr/>
        </p:nvSpPr>
        <p:spPr>
          <a:xfrm>
            <a:off x="1210227" y="1030683"/>
            <a:ext cx="4462298"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Denial of Service</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Backtracking based matching</a:t>
            </a:r>
            <a:endParaRPr lang="en-US"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Worst-case execution time</a:t>
            </a:r>
          </a:p>
          <a:p>
            <a:pPr marL="342900" lvl="0" indent="-342900">
              <a:buClr>
                <a:schemeClr val="dk1"/>
              </a:buClr>
              <a:buSzPts val="2400"/>
              <a:buFont typeface="Arial"/>
              <a:buChar char="•"/>
            </a:pPr>
            <a:r>
              <a:rPr lang="en-US" sz="2400" b="1" dirty="0">
                <a:solidFill>
                  <a:schemeClr val="dk1"/>
                </a:solidFill>
                <a:latin typeface="Calibri"/>
                <a:ea typeface="Calibri"/>
                <a:cs typeface="Calibri"/>
                <a:sym typeface="Calibri"/>
              </a:rPr>
              <a:t>Ambiguity in regex</a:t>
            </a:r>
            <a:endParaRPr lang="en-US" sz="2400" b="1" i="0" u="none" strike="noStrike" cap="none" dirty="0">
              <a:solidFill>
                <a:schemeClr val="dk1"/>
              </a:solidFill>
              <a:latin typeface="Calibri"/>
              <a:ea typeface="Calibri"/>
              <a:cs typeface="Calibri"/>
              <a:sym typeface="Calibri"/>
            </a:endParaRPr>
          </a:p>
        </p:txBody>
      </p:sp>
      <p:sp>
        <p:nvSpPr>
          <p:cNvPr id="204" name="Google Shape;204;g2446bebcb82_0_71"/>
          <p:cNvSpPr txBox="1"/>
          <p:nvPr/>
        </p:nvSpPr>
        <p:spPr>
          <a:xfrm>
            <a:off x="8750625" y="1886550"/>
            <a:ext cx="27411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2000" b="1" i="0" u="none" strike="noStrike" cap="none" dirty="0">
                <a:solidFill>
                  <a:srgbClr val="000000"/>
                </a:solidFill>
                <a:latin typeface="Calibri"/>
                <a:ea typeface="Calibri"/>
                <a:cs typeface="Calibri"/>
                <a:sym typeface="Calibri"/>
              </a:rPr>
              <a:t>High-impact Outages:</a:t>
            </a:r>
            <a:endParaRPr sz="2000" b="0" i="0" u="none" strike="noStrike" cap="none" dirty="0">
              <a:solidFill>
                <a:srgbClr val="000000"/>
              </a:solidFill>
              <a:latin typeface="Arial"/>
              <a:ea typeface="Arial"/>
              <a:cs typeface="Arial"/>
              <a:sym typeface="Arial"/>
            </a:endParaRPr>
          </a:p>
        </p:txBody>
      </p:sp>
      <p:pic>
        <p:nvPicPr>
          <p:cNvPr id="205" name="Google Shape;205;g2446bebcb82_0_71"/>
          <p:cNvPicPr preferRelativeResize="0"/>
          <p:nvPr/>
        </p:nvPicPr>
        <p:blipFill rotWithShape="1">
          <a:blip r:embed="rId8">
            <a:alphaModFix/>
          </a:blip>
          <a:srcRect/>
          <a:stretch/>
        </p:blipFill>
        <p:spPr>
          <a:xfrm>
            <a:off x="10380350" y="2390770"/>
            <a:ext cx="888599" cy="584999"/>
          </a:xfrm>
          <a:prstGeom prst="rect">
            <a:avLst/>
          </a:prstGeom>
          <a:noFill/>
          <a:ln>
            <a:noFill/>
          </a:ln>
        </p:spPr>
      </p:pic>
      <p:sp>
        <p:nvSpPr>
          <p:cNvPr id="206" name="Google Shape;206;g2446bebcb82_0_71"/>
          <p:cNvSpPr txBox="1"/>
          <p:nvPr/>
        </p:nvSpPr>
        <p:spPr>
          <a:xfrm>
            <a:off x="7003925" y="3018050"/>
            <a:ext cx="1238927" cy="410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000" b="1" i="0" u="none" strike="noStrike" cap="none" dirty="0">
                <a:solidFill>
                  <a:srgbClr val="000000"/>
                </a:solidFill>
                <a:latin typeface="Calibri"/>
                <a:ea typeface="Calibri"/>
                <a:cs typeface="Calibri"/>
                <a:sym typeface="Calibri"/>
              </a:rPr>
              <a:t>Microsoft</a:t>
            </a:r>
            <a:endParaRPr sz="2000" b="0" i="0" u="none" strike="noStrike" cap="none" dirty="0">
              <a:solidFill>
                <a:srgbClr val="000000"/>
              </a:solidFill>
              <a:latin typeface="Arial"/>
              <a:ea typeface="Arial"/>
              <a:cs typeface="Arial"/>
              <a:sym typeface="Arial"/>
            </a:endParaRPr>
          </a:p>
        </p:txBody>
      </p:sp>
      <p:pic>
        <p:nvPicPr>
          <p:cNvPr id="207" name="Google Shape;207;g2446bebcb82_0_71" descr="Cloudflare (@Cloudflare) / Twitter"/>
          <p:cNvPicPr preferRelativeResize="0"/>
          <p:nvPr/>
        </p:nvPicPr>
        <p:blipFill rotWithShape="1">
          <a:blip r:embed="rId9">
            <a:alphaModFix/>
          </a:blip>
          <a:srcRect t="14021" b="23741"/>
          <a:stretch/>
        </p:blipFill>
        <p:spPr>
          <a:xfrm>
            <a:off x="8852228" y="2286444"/>
            <a:ext cx="1107600" cy="689325"/>
          </a:xfrm>
          <a:prstGeom prst="rect">
            <a:avLst/>
          </a:prstGeom>
          <a:noFill/>
          <a:ln>
            <a:noFill/>
          </a:ln>
        </p:spPr>
      </p:pic>
      <p:sp>
        <p:nvSpPr>
          <p:cNvPr id="2" name="Google Shape;206;g2446bebcb82_0_71">
            <a:extLst>
              <a:ext uri="{FF2B5EF4-FFF2-40B4-BE49-F238E27FC236}">
                <a16:creationId xmlns:a16="http://schemas.microsoft.com/office/drawing/2014/main" id="{090C0D04-3A10-B129-37D6-3B2D36604061}"/>
              </a:ext>
            </a:extLst>
          </p:cNvPr>
          <p:cNvSpPr txBox="1"/>
          <p:nvPr/>
        </p:nvSpPr>
        <p:spPr>
          <a:xfrm>
            <a:off x="8762595" y="3011426"/>
            <a:ext cx="132893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000" b="1" dirty="0" err="1">
                <a:latin typeface="Calibri"/>
                <a:cs typeface="Calibri"/>
                <a:sym typeface="Calibri"/>
              </a:rPr>
              <a:t>CloudFlare</a:t>
            </a:r>
            <a:endParaRPr lang="en-US" sz="2000" b="1" dirty="0">
              <a:latin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2000" b="1" i="0" u="none" strike="noStrike" cap="none" dirty="0">
                <a:solidFill>
                  <a:srgbClr val="000000"/>
                </a:solidFill>
                <a:latin typeface="Calibri"/>
                <a:ea typeface="Arial"/>
                <a:cs typeface="Calibri"/>
                <a:sym typeface="Calibri"/>
              </a:rPr>
              <a:t>   27 mins</a:t>
            </a:r>
            <a:endParaRPr sz="2000" b="0" i="0" u="none" strike="noStrike" cap="none" dirty="0">
              <a:solidFill>
                <a:srgbClr val="000000"/>
              </a:solidFill>
              <a:latin typeface="Arial"/>
              <a:ea typeface="Arial"/>
              <a:cs typeface="Arial"/>
              <a:sym typeface="Arial"/>
            </a:endParaRPr>
          </a:p>
        </p:txBody>
      </p:sp>
      <p:sp>
        <p:nvSpPr>
          <p:cNvPr id="3" name="Google Shape;206;g2446bebcb82_0_71">
            <a:extLst>
              <a:ext uri="{FF2B5EF4-FFF2-40B4-BE49-F238E27FC236}">
                <a16:creationId xmlns:a16="http://schemas.microsoft.com/office/drawing/2014/main" id="{588084C2-E733-D092-C8A2-C6BD99C13E83}"/>
              </a:ext>
            </a:extLst>
          </p:cNvPr>
          <p:cNvSpPr txBox="1"/>
          <p:nvPr/>
        </p:nvSpPr>
        <p:spPr>
          <a:xfrm>
            <a:off x="10244087" y="3011423"/>
            <a:ext cx="194791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000" b="1" dirty="0" err="1">
                <a:latin typeface="Calibri"/>
                <a:cs typeface="Calibri"/>
                <a:sym typeface="Calibri"/>
              </a:rPr>
              <a:t>StackOverflow</a:t>
            </a:r>
            <a:endParaRPr lang="en-US" sz="2000" b="1" dirty="0">
              <a:latin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2000" b="1" i="0" u="none" strike="noStrike" cap="none" dirty="0">
                <a:solidFill>
                  <a:srgbClr val="000000"/>
                </a:solidFill>
                <a:latin typeface="Calibri"/>
                <a:ea typeface="Arial"/>
                <a:cs typeface="Calibri"/>
                <a:sym typeface="Calibri"/>
              </a:rPr>
              <a:t>    34 mins</a:t>
            </a: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28"/>
          <p:cNvPicPr preferRelativeResize="0"/>
          <p:nvPr/>
        </p:nvPicPr>
        <p:blipFill rotWithShape="1">
          <a:blip r:embed="rId3">
            <a:alphaModFix/>
          </a:blip>
          <a:srcRect/>
          <a:stretch/>
        </p:blipFill>
        <p:spPr>
          <a:xfrm>
            <a:off x="120650" y="325298"/>
            <a:ext cx="10961688" cy="58645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29" descr="Text, letter&#10;&#10;Description automatically generated"/>
          <p:cNvPicPr preferRelativeResize="0"/>
          <p:nvPr/>
        </p:nvPicPr>
        <p:blipFill rotWithShape="1">
          <a:blip r:embed="rId3">
            <a:alphaModFix/>
          </a:blip>
          <a:srcRect/>
          <a:stretch/>
        </p:blipFill>
        <p:spPr>
          <a:xfrm>
            <a:off x="2825077" y="1305004"/>
            <a:ext cx="6499265" cy="5166916"/>
          </a:xfrm>
          <a:prstGeom prst="rect">
            <a:avLst/>
          </a:prstGeom>
          <a:noFill/>
          <a:ln>
            <a:noFill/>
          </a:ln>
        </p:spPr>
      </p:pic>
      <p:sp>
        <p:nvSpPr>
          <p:cNvPr id="706" name="Google Shape;706;p29"/>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Theorem 0</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30"/>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a:t>Experiment 2 (Simple Regexes)</a:t>
            </a:r>
            <a:endParaRPr/>
          </a:p>
        </p:txBody>
      </p:sp>
      <p:sp>
        <p:nvSpPr>
          <p:cNvPr id="712" name="Google Shape;712;p30"/>
          <p:cNvSpPr txBox="1">
            <a:spLocks noGrp="1"/>
          </p:cNvSpPr>
          <p:nvPr>
            <p:ph type="body" idx="1"/>
          </p:nvPr>
        </p:nvSpPr>
        <p:spPr>
          <a:xfrm>
            <a:off x="369531" y="1305004"/>
            <a:ext cx="11410357" cy="516691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80"/>
              <a:buChar char="•"/>
            </a:pPr>
            <a:r>
              <a:rPr lang="en-US" sz="2400" b="0" i="0">
                <a:solidFill>
                  <a:srgbClr val="000000"/>
                </a:solidFill>
                <a:latin typeface="Arial"/>
                <a:ea typeface="Arial"/>
                <a:cs typeface="Arial"/>
                <a:sym typeface="Arial"/>
              </a:rPr>
              <a:t> </a:t>
            </a:r>
            <a:r>
              <a:rPr lang="en-US" sz="3600" b="0" i="0">
                <a:solidFill>
                  <a:srgbClr val="000000"/>
                </a:solidFill>
                <a:latin typeface="Arial"/>
                <a:ea typeface="Arial"/>
                <a:cs typeface="Arial"/>
                <a:sym typeface="Arial"/>
              </a:rPr>
              <a:t>The draft solutions that we anticipated for our tasks (and that our participants composed) had similar complexity to typical real-world regexes.</a:t>
            </a:r>
            <a:endParaRPr/>
          </a:p>
          <a:p>
            <a:pPr marL="342900" lvl="0" indent="-342900" algn="l" rtl="0">
              <a:lnSpc>
                <a:spcPct val="100000"/>
              </a:lnSpc>
              <a:spcBef>
                <a:spcPts val="720"/>
              </a:spcBef>
              <a:spcAft>
                <a:spcPts val="0"/>
              </a:spcAft>
              <a:buSzPts val="4320"/>
              <a:buChar char="•"/>
            </a:pPr>
            <a:r>
              <a:rPr lang="en-US" sz="3600" b="0" i="0">
                <a:solidFill>
                  <a:srgbClr val="000000"/>
                </a:solidFill>
                <a:latin typeface="Arial"/>
                <a:ea typeface="Arial"/>
                <a:cs typeface="Arial"/>
                <a:sym typeface="Arial"/>
              </a:rPr>
              <a:t> For example, drafts had length 6-11 (median regex length in Java: 15) and used 2-3 operators (Java: median 3).</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g2446bebcb82_0_48"/>
          <p:cNvPicPr preferRelativeResize="0"/>
          <p:nvPr/>
        </p:nvPicPr>
        <p:blipFill rotWithShape="1">
          <a:blip r:embed="rId3">
            <a:alphaModFix/>
          </a:blip>
          <a:srcRect/>
          <a:stretch/>
        </p:blipFill>
        <p:spPr>
          <a:xfrm>
            <a:off x="5303425" y="4268081"/>
            <a:ext cx="6495976" cy="2208919"/>
          </a:xfrm>
          <a:prstGeom prst="rect">
            <a:avLst/>
          </a:prstGeom>
          <a:noFill/>
          <a:ln>
            <a:noFill/>
          </a:ln>
        </p:spPr>
      </p:pic>
      <p:pic>
        <p:nvPicPr>
          <p:cNvPr id="214" name="Google Shape;214;g2446bebcb82_0_48" descr="Image result for sad face cartoon"/>
          <p:cNvPicPr preferRelativeResize="0"/>
          <p:nvPr/>
        </p:nvPicPr>
        <p:blipFill rotWithShape="1">
          <a:blip r:embed="rId4">
            <a:alphaModFix/>
          </a:blip>
          <a:srcRect/>
          <a:stretch/>
        </p:blipFill>
        <p:spPr>
          <a:xfrm>
            <a:off x="1003046" y="4233409"/>
            <a:ext cx="1022664" cy="844631"/>
          </a:xfrm>
          <a:prstGeom prst="rect">
            <a:avLst/>
          </a:prstGeom>
          <a:noFill/>
          <a:ln>
            <a:noFill/>
          </a:ln>
        </p:spPr>
      </p:pic>
      <p:sp>
        <p:nvSpPr>
          <p:cNvPr id="215" name="Google Shape;215;g2446bebcb82_0_48"/>
          <p:cNvSpPr txBox="1">
            <a:spLocks noGrp="1"/>
          </p:cNvSpPr>
          <p:nvPr>
            <p:ph type="title"/>
          </p:nvPr>
        </p:nvSpPr>
        <p:spPr>
          <a:xfrm>
            <a:off x="369531" y="118429"/>
            <a:ext cx="10725000" cy="63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b="1"/>
              <a:t>Problem: </a:t>
            </a:r>
            <a:r>
              <a:rPr lang="en-US"/>
              <a:t>Regular Expression Denial of Service (ReDoS)</a:t>
            </a:r>
            <a:endParaRPr/>
          </a:p>
        </p:txBody>
      </p:sp>
      <p:sp>
        <p:nvSpPr>
          <p:cNvPr id="216" name="Google Shape;216;g2446bebcb82_0_48"/>
          <p:cNvSpPr txBox="1"/>
          <p:nvPr/>
        </p:nvSpPr>
        <p:spPr>
          <a:xfrm>
            <a:off x="2232172" y="2593154"/>
            <a:ext cx="5030400" cy="3879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Noto Sans Symbols"/>
              <a:buNone/>
            </a:pPr>
            <a:r>
              <a:rPr lang="en-US" sz="2400" b="0" i="0" u="none" strike="noStrike" cap="none">
                <a:solidFill>
                  <a:srgbClr val="000000"/>
                </a:solidFill>
                <a:latin typeface="Arial"/>
                <a:ea typeface="Arial"/>
                <a:cs typeface="Arial"/>
                <a:sym typeface="Arial"/>
              </a:rPr>
              <a:t>/^[a-zA-Z0-9]+([._]?[a-zA-Z0-9]+)*$/</a:t>
            </a:r>
            <a:endParaRPr sz="2400" b="0" i="0" u="none" strike="noStrike" cap="none">
              <a:solidFill>
                <a:srgbClr val="000000"/>
              </a:solidFill>
              <a:latin typeface="Calibri"/>
              <a:ea typeface="Calibri"/>
              <a:cs typeface="Calibri"/>
              <a:sym typeface="Calibri"/>
            </a:endParaRPr>
          </a:p>
        </p:txBody>
      </p:sp>
      <p:pic>
        <p:nvPicPr>
          <p:cNvPr id="217" name="Google Shape;217;g2446bebcb82_0_48" descr="Image result for cartoon hacker clipart"/>
          <p:cNvPicPr preferRelativeResize="0"/>
          <p:nvPr/>
        </p:nvPicPr>
        <p:blipFill rotWithShape="1">
          <a:blip r:embed="rId5">
            <a:alphaModFix/>
          </a:blip>
          <a:srcRect l="22962" t="18656" r="22193" b="11418"/>
          <a:stretch/>
        </p:blipFill>
        <p:spPr>
          <a:xfrm>
            <a:off x="1073658" y="3021725"/>
            <a:ext cx="888581" cy="1132974"/>
          </a:xfrm>
          <a:prstGeom prst="rect">
            <a:avLst/>
          </a:prstGeom>
          <a:noFill/>
          <a:ln>
            <a:noFill/>
          </a:ln>
        </p:spPr>
      </p:pic>
      <p:cxnSp>
        <p:nvCxnSpPr>
          <p:cNvPr id="218" name="Google Shape;218;g2446bebcb82_0_48"/>
          <p:cNvCxnSpPr/>
          <p:nvPr/>
        </p:nvCxnSpPr>
        <p:spPr>
          <a:xfrm>
            <a:off x="2089183" y="3818614"/>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219" name="Google Shape;219;g2446bebcb82_0_48"/>
          <p:cNvSpPr txBox="1"/>
          <p:nvPr/>
        </p:nvSpPr>
        <p:spPr>
          <a:xfrm>
            <a:off x="2216657" y="3317755"/>
            <a:ext cx="14910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“aaa…aaaa!”</a:t>
            </a:r>
            <a:endParaRPr sz="1400" b="0" i="0" u="none" strike="noStrike" cap="none">
              <a:solidFill>
                <a:srgbClr val="000000"/>
              </a:solidFill>
              <a:latin typeface="Arial"/>
              <a:ea typeface="Arial"/>
              <a:cs typeface="Arial"/>
              <a:sym typeface="Arial"/>
            </a:endParaRPr>
          </a:p>
        </p:txBody>
      </p:sp>
      <p:cxnSp>
        <p:nvCxnSpPr>
          <p:cNvPr id="220" name="Google Shape;220;g2446bebcb82_0_48"/>
          <p:cNvCxnSpPr/>
          <p:nvPr/>
        </p:nvCxnSpPr>
        <p:spPr>
          <a:xfrm>
            <a:off x="2089182" y="4481456"/>
            <a:ext cx="1944300" cy="13200"/>
          </a:xfrm>
          <a:prstGeom prst="straightConnector1">
            <a:avLst/>
          </a:prstGeom>
          <a:noFill/>
          <a:ln w="25400" cap="flat" cmpd="sng">
            <a:solidFill>
              <a:schemeClr val="dk1"/>
            </a:solidFill>
            <a:prstDash val="solid"/>
            <a:round/>
            <a:headEnd type="none" w="sm" len="sm"/>
            <a:tailEnd type="triangle" w="med" len="med"/>
          </a:ln>
        </p:spPr>
      </p:cxnSp>
      <p:sp>
        <p:nvSpPr>
          <p:cNvPr id="221" name="Google Shape;221;g2446bebcb82_0_48"/>
          <p:cNvSpPr txBox="1"/>
          <p:nvPr/>
        </p:nvSpPr>
        <p:spPr>
          <a:xfrm>
            <a:off x="2186297" y="4075000"/>
            <a:ext cx="1782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500"/>
              <a:buFont typeface="Noto Sans Symbols"/>
              <a:buNone/>
            </a:pPr>
            <a:r>
              <a:rPr lang="en-US" sz="2000" b="0" i="0" u="none" strike="noStrike" cap="none">
                <a:solidFill>
                  <a:srgbClr val="000000"/>
                </a:solidFill>
                <a:latin typeface="Gill Sans"/>
                <a:ea typeface="Gill Sans"/>
                <a:cs typeface="Gill Sans"/>
                <a:sym typeface="Gill Sans"/>
              </a:rPr>
              <a:t>“Normal User”</a:t>
            </a:r>
            <a:endParaRPr sz="1400" b="0" i="0" u="none" strike="noStrike" cap="none">
              <a:solidFill>
                <a:srgbClr val="000000"/>
              </a:solidFill>
              <a:latin typeface="Arial"/>
              <a:ea typeface="Arial"/>
              <a:cs typeface="Arial"/>
              <a:sym typeface="Arial"/>
            </a:endParaRPr>
          </a:p>
        </p:txBody>
      </p:sp>
      <p:pic>
        <p:nvPicPr>
          <p:cNvPr id="222" name="Google Shape;222;g2446bebcb82_0_48"/>
          <p:cNvPicPr preferRelativeResize="0"/>
          <p:nvPr/>
        </p:nvPicPr>
        <p:blipFill rotWithShape="1">
          <a:blip r:embed="rId6">
            <a:alphaModFix/>
          </a:blip>
          <a:srcRect l="32499" t="31312" r="31248" b="30246"/>
          <a:stretch/>
        </p:blipFill>
        <p:spPr>
          <a:xfrm>
            <a:off x="7262717" y="2425972"/>
            <a:ext cx="601855" cy="638175"/>
          </a:xfrm>
          <a:prstGeom prst="rect">
            <a:avLst/>
          </a:prstGeom>
          <a:noFill/>
          <a:ln>
            <a:noFill/>
          </a:ln>
        </p:spPr>
      </p:pic>
      <p:sp>
        <p:nvSpPr>
          <p:cNvPr id="223" name="Google Shape;223;g2446bebcb82_0_48"/>
          <p:cNvSpPr txBox="1"/>
          <p:nvPr/>
        </p:nvSpPr>
        <p:spPr>
          <a:xfrm>
            <a:off x="9511914" y="382820"/>
            <a:ext cx="1848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350"/>
              <a:buFont typeface="Noto Sans Symbols"/>
              <a:buNone/>
            </a:pPr>
            <a:endParaRPr sz="1800" b="0" i="0" u="none" strike="noStrike" cap="none">
              <a:solidFill>
                <a:srgbClr val="000000"/>
              </a:solidFill>
              <a:latin typeface="Calibri"/>
              <a:ea typeface="Calibri"/>
              <a:cs typeface="Calibri"/>
              <a:sym typeface="Calibri"/>
            </a:endParaRPr>
          </a:p>
        </p:txBody>
      </p:sp>
      <p:sp>
        <p:nvSpPr>
          <p:cNvPr id="224" name="Google Shape;224;g2446bebcb82_0_48"/>
          <p:cNvSpPr txBox="1"/>
          <p:nvPr/>
        </p:nvSpPr>
        <p:spPr>
          <a:xfrm>
            <a:off x="1174413" y="1086156"/>
            <a:ext cx="4271191"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Denial of Service</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Backtracking based matching</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chemeClr val="dk1"/>
                </a:solidFill>
                <a:latin typeface="Calibri"/>
                <a:ea typeface="Calibri"/>
                <a:cs typeface="Calibri"/>
                <a:sym typeface="Calibri"/>
              </a:rPr>
              <a:t>Worst-case execution time</a:t>
            </a:r>
            <a:endParaRPr sz="1800" b="1" i="0" u="none" strike="noStrike" cap="none">
              <a:solidFill>
                <a:schemeClr val="dk1"/>
              </a:solidFill>
              <a:latin typeface="Calibri"/>
              <a:ea typeface="Calibri"/>
              <a:cs typeface="Calibri"/>
              <a:sym typeface="Calibri"/>
            </a:endParaRPr>
          </a:p>
        </p:txBody>
      </p:sp>
      <p:pic>
        <p:nvPicPr>
          <p:cNvPr id="225" name="Google Shape;225;g2446bebcb82_0_48"/>
          <p:cNvPicPr preferRelativeResize="0"/>
          <p:nvPr/>
        </p:nvPicPr>
        <p:blipFill rotWithShape="1">
          <a:blip r:embed="rId7">
            <a:alphaModFix/>
          </a:blip>
          <a:srcRect/>
          <a:stretch/>
        </p:blipFill>
        <p:spPr>
          <a:xfrm>
            <a:off x="10380350" y="2392725"/>
            <a:ext cx="888599" cy="584999"/>
          </a:xfrm>
          <a:prstGeom prst="rect">
            <a:avLst/>
          </a:prstGeom>
          <a:noFill/>
          <a:ln>
            <a:noFill/>
          </a:ln>
        </p:spPr>
      </p:pic>
      <p:sp>
        <p:nvSpPr>
          <p:cNvPr id="226" name="Google Shape;226;g2446bebcb82_0_48"/>
          <p:cNvSpPr txBox="1"/>
          <p:nvPr/>
        </p:nvSpPr>
        <p:spPr>
          <a:xfrm>
            <a:off x="7003925" y="3018050"/>
            <a:ext cx="48939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000" b="1" i="0" u="none" strike="noStrike" cap="none" dirty="0">
                <a:solidFill>
                  <a:srgbClr val="000000"/>
                </a:solidFill>
                <a:latin typeface="Calibri"/>
                <a:ea typeface="Calibri"/>
                <a:cs typeface="Calibri"/>
                <a:sym typeface="Calibri"/>
              </a:rPr>
              <a:t>Microsoft           Cloudflare    </a:t>
            </a:r>
            <a:r>
              <a:rPr lang="en-US" sz="2000" b="1" i="0" u="none" strike="noStrike" cap="none" dirty="0" err="1">
                <a:solidFill>
                  <a:srgbClr val="000000"/>
                </a:solidFill>
                <a:latin typeface="Calibri"/>
                <a:ea typeface="Calibri"/>
                <a:cs typeface="Calibri"/>
                <a:sym typeface="Calibri"/>
              </a:rPr>
              <a:t>StackOverflow</a:t>
            </a:r>
            <a:endParaRPr lang="en-US"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US" sz="2000" b="1" dirty="0">
                <a:latin typeface="Calibri"/>
                <a:cs typeface="Calibri"/>
                <a:sym typeface="Calibri"/>
              </a:rPr>
              <a:t>                                27 mins        34 mins</a:t>
            </a:r>
            <a:endParaRPr sz="2000" b="0" i="0" u="none" strike="noStrike" cap="none" dirty="0">
              <a:solidFill>
                <a:srgbClr val="000000"/>
              </a:solidFill>
              <a:latin typeface="Arial"/>
              <a:ea typeface="Arial"/>
              <a:cs typeface="Arial"/>
              <a:sym typeface="Arial"/>
            </a:endParaRPr>
          </a:p>
        </p:txBody>
      </p:sp>
      <p:pic>
        <p:nvPicPr>
          <p:cNvPr id="227" name="Google Shape;227;g2446bebcb82_0_48" descr="Cloudflare (@Cloudflare) / Twitter"/>
          <p:cNvPicPr preferRelativeResize="0"/>
          <p:nvPr/>
        </p:nvPicPr>
        <p:blipFill rotWithShape="1">
          <a:blip r:embed="rId8">
            <a:alphaModFix/>
          </a:blip>
          <a:srcRect t="14021" b="23741"/>
          <a:stretch/>
        </p:blipFill>
        <p:spPr>
          <a:xfrm>
            <a:off x="8876175" y="2286750"/>
            <a:ext cx="1107600" cy="689325"/>
          </a:xfrm>
          <a:prstGeom prst="rect">
            <a:avLst/>
          </a:prstGeom>
          <a:noFill/>
          <a:ln>
            <a:noFill/>
          </a:ln>
        </p:spPr>
      </p:pic>
      <p:sp>
        <p:nvSpPr>
          <p:cNvPr id="228" name="Google Shape;228;g2446bebcb82_0_48"/>
          <p:cNvSpPr txBox="1"/>
          <p:nvPr/>
        </p:nvSpPr>
        <p:spPr>
          <a:xfrm>
            <a:off x="8750625" y="1886550"/>
            <a:ext cx="27411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2000" b="1" i="0" u="none" strike="noStrike" cap="none">
                <a:solidFill>
                  <a:srgbClr val="000000"/>
                </a:solidFill>
                <a:latin typeface="Calibri"/>
                <a:ea typeface="Calibri"/>
                <a:cs typeface="Calibri"/>
                <a:sym typeface="Calibri"/>
              </a:rPr>
              <a:t>High-impact Outages:</a:t>
            </a:r>
            <a:endParaRPr sz="2000" b="0" i="0" u="none" strike="noStrike" cap="none">
              <a:solidFill>
                <a:srgbClr val="000000"/>
              </a:solidFill>
              <a:latin typeface="Arial"/>
              <a:ea typeface="Arial"/>
              <a:cs typeface="Arial"/>
              <a:sym typeface="Arial"/>
            </a:endParaRPr>
          </a:p>
        </p:txBody>
      </p:sp>
      <p:sp>
        <p:nvSpPr>
          <p:cNvPr id="229" name="Google Shape;229;g2446bebcb82_0_48"/>
          <p:cNvSpPr txBox="1"/>
          <p:nvPr/>
        </p:nvSpPr>
        <p:spPr>
          <a:xfrm>
            <a:off x="6771650" y="3891850"/>
            <a:ext cx="4744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Calibri"/>
              <a:buNone/>
            </a:pPr>
            <a:r>
              <a:rPr lang="en-US" sz="2000" b="1" i="0" u="none" strike="noStrike" cap="none">
                <a:solidFill>
                  <a:srgbClr val="000000"/>
                </a:solidFill>
                <a:latin typeface="Calibri"/>
                <a:ea typeface="Calibri"/>
                <a:cs typeface="Calibri"/>
                <a:sym typeface="Calibri"/>
              </a:rPr>
              <a:t>Regexes can be anywhere in the Web stack</a:t>
            </a:r>
            <a:endParaRPr sz="2000" b="0" i="0" u="none" strike="noStrike" cap="none">
              <a:solidFill>
                <a:srgbClr val="000000"/>
              </a:solidFill>
              <a:latin typeface="Arial"/>
              <a:ea typeface="Arial"/>
              <a:cs typeface="Arial"/>
              <a:sym typeface="Arial"/>
            </a:endParaRPr>
          </a:p>
        </p:txBody>
      </p:sp>
      <p:pic>
        <p:nvPicPr>
          <p:cNvPr id="230" name="Google Shape;230;g2446bebcb82_0_48"/>
          <p:cNvPicPr preferRelativeResize="0"/>
          <p:nvPr/>
        </p:nvPicPr>
        <p:blipFill rotWithShape="1">
          <a:blip r:embed="rId9">
            <a:alphaModFix/>
          </a:blip>
          <a:srcRect/>
          <a:stretch/>
        </p:blipFill>
        <p:spPr>
          <a:xfrm>
            <a:off x="4195275" y="3096105"/>
            <a:ext cx="1143000" cy="1745894"/>
          </a:xfrm>
          <a:prstGeom prst="rect">
            <a:avLst/>
          </a:prstGeom>
          <a:noFill/>
          <a:ln>
            <a:noFill/>
          </a:ln>
        </p:spPr>
      </p:pic>
      <p:pic>
        <p:nvPicPr>
          <p:cNvPr id="231" name="Google Shape;231;g2446bebcb82_0_48" descr="Image result for cartoon flames"/>
          <p:cNvPicPr preferRelativeResize="0"/>
          <p:nvPr/>
        </p:nvPicPr>
        <p:blipFill rotWithShape="1">
          <a:blip r:embed="rId10">
            <a:alphaModFix/>
          </a:blip>
          <a:srcRect/>
          <a:stretch/>
        </p:blipFill>
        <p:spPr>
          <a:xfrm>
            <a:off x="4049148" y="3215877"/>
            <a:ext cx="1396457" cy="150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
        <p:cNvGrpSpPr/>
        <p:nvPr/>
      </p:nvGrpSpPr>
      <p:grpSpPr>
        <a:xfrm>
          <a:off x="0" y="0"/>
          <a:ext cx="0" cy="0"/>
          <a:chOff x="0" y="0"/>
          <a:chExt cx="0" cy="0"/>
        </a:xfrm>
      </p:grpSpPr>
      <p:sp>
        <p:nvSpPr>
          <p:cNvPr id="237" name="Google Shape;237;p42"/>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238" name="Google Shape;238;p42"/>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239" name="Google Shape;239;p42"/>
          <p:cNvSpPr/>
          <p:nvPr/>
        </p:nvSpPr>
        <p:spPr>
          <a:xfrm>
            <a:off x="893135" y="1580103"/>
            <a:ext cx="10536865" cy="2749465"/>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11500"/>
              <a:buFont typeface="Arial"/>
              <a:buNone/>
            </a:pPr>
            <a:r>
              <a:rPr lang="en-US" sz="11500" b="0" i="0" u="none" strike="noStrike" cap="none">
                <a:solidFill>
                  <a:srgbClr val="FFFFFF"/>
                </a:solidFill>
                <a:latin typeface="Arial"/>
                <a:ea typeface="Arial"/>
                <a:cs typeface="Arial"/>
                <a:sym typeface="Arial"/>
              </a:rPr>
              <a:t>Previous Work</a:t>
            </a:r>
            <a:endParaRPr sz="1400" b="0" i="0" u="none" strike="noStrike" cap="none">
              <a:solidFill>
                <a:srgbClr val="000000"/>
              </a:solidFill>
              <a:latin typeface="Arial"/>
              <a:ea typeface="Arial"/>
              <a:cs typeface="Arial"/>
              <a:sym typeface="Arial"/>
            </a:endParaRPr>
          </a:p>
        </p:txBody>
      </p:sp>
      <p:pic>
        <p:nvPicPr>
          <p:cNvPr id="240" name="Google Shape;240;p42"/>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
          <p:cNvSpPr txBox="1">
            <a:spLocks noGrp="1"/>
          </p:cNvSpPr>
          <p:nvPr>
            <p:ph type="title"/>
          </p:nvPr>
        </p:nvSpPr>
        <p:spPr>
          <a:xfrm>
            <a:off x="369531" y="118429"/>
            <a:ext cx="10725149" cy="6381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b="1"/>
              <a:t>Previous Work:</a:t>
            </a:r>
            <a:r>
              <a:rPr lang="en-US"/>
              <a:t> Detection and Fixing Techniques</a:t>
            </a:r>
            <a:endParaRPr/>
          </a:p>
        </p:txBody>
      </p:sp>
      <p:pic>
        <p:nvPicPr>
          <p:cNvPr id="247" name="Google Shape;247;p4" descr="Community Repair Events - iFixit"/>
          <p:cNvPicPr preferRelativeResize="0"/>
          <p:nvPr/>
        </p:nvPicPr>
        <p:blipFill rotWithShape="1">
          <a:blip r:embed="rId3">
            <a:alphaModFix/>
          </a:blip>
          <a:srcRect/>
          <a:stretch/>
        </p:blipFill>
        <p:spPr>
          <a:xfrm>
            <a:off x="7457030" y="967460"/>
            <a:ext cx="3122352" cy="2341763"/>
          </a:xfrm>
          <a:prstGeom prst="rect">
            <a:avLst/>
          </a:prstGeom>
          <a:noFill/>
          <a:ln>
            <a:noFill/>
          </a:ln>
        </p:spPr>
      </p:pic>
      <p:pic>
        <p:nvPicPr>
          <p:cNvPr id="248" name="Google Shape;248;p4" descr="The goal of early cyber threat detection - Panda Security Mediacenter"/>
          <p:cNvPicPr preferRelativeResize="0">
            <a:picLocks noGrp="1"/>
          </p:cNvPicPr>
          <p:nvPr>
            <p:ph type="body" idx="1"/>
          </p:nvPr>
        </p:nvPicPr>
        <p:blipFill rotWithShape="1">
          <a:blip r:embed="rId4">
            <a:alphaModFix/>
          </a:blip>
          <a:srcRect/>
          <a:stretch/>
        </p:blipFill>
        <p:spPr>
          <a:xfrm>
            <a:off x="2241546" y="995336"/>
            <a:ext cx="3048000" cy="2286000"/>
          </a:xfrm>
          <a:prstGeom prst="rect">
            <a:avLst/>
          </a:prstGeom>
          <a:noFill/>
          <a:ln>
            <a:noFill/>
          </a:ln>
        </p:spPr>
      </p:pic>
      <p:pic>
        <p:nvPicPr>
          <p:cNvPr id="249" name="Google Shape;249;p4" descr="Remote Usability Testing - Best Practices - Usability Geek"/>
          <p:cNvPicPr preferRelativeResize="0"/>
          <p:nvPr/>
        </p:nvPicPr>
        <p:blipFill rotWithShape="1">
          <a:blip r:embed="rId5">
            <a:alphaModFix/>
          </a:blip>
          <a:srcRect/>
          <a:stretch/>
        </p:blipFill>
        <p:spPr>
          <a:xfrm>
            <a:off x="3669441" y="4536364"/>
            <a:ext cx="4125328" cy="2304683"/>
          </a:xfrm>
          <a:prstGeom prst="rect">
            <a:avLst/>
          </a:prstGeom>
          <a:noFill/>
          <a:ln>
            <a:noFill/>
          </a:ln>
        </p:spPr>
      </p:pic>
      <p:sp>
        <p:nvSpPr>
          <p:cNvPr id="250" name="Google Shape;250;p4"/>
          <p:cNvSpPr txBox="1"/>
          <p:nvPr/>
        </p:nvSpPr>
        <p:spPr>
          <a:xfrm>
            <a:off x="1241150" y="3974700"/>
            <a:ext cx="51294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Automatic Techniques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[Weideman’17, Wusholtz’17, Shen’18, Li’ 21]</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Anti-patterns [Davis’18]</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4"/>
          <p:cNvSpPr txBox="1"/>
          <p:nvPr/>
        </p:nvSpPr>
        <p:spPr>
          <a:xfrm>
            <a:off x="6695789" y="3812144"/>
            <a:ext cx="39474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[Van Der Merwe’17, Li’20, Chida’22]</a:t>
            </a:r>
            <a:endParaRPr sz="1400" b="0" i="0" u="none" strike="noStrike" cap="none">
              <a:solidFill>
                <a:srgbClr val="000000"/>
              </a:solidFill>
              <a:latin typeface="Arial"/>
              <a:ea typeface="Arial"/>
              <a:cs typeface="Arial"/>
              <a:sym typeface="Arial"/>
            </a:endParaRPr>
          </a:p>
        </p:txBody>
      </p:sp>
      <p:sp>
        <p:nvSpPr>
          <p:cNvPr id="252" name="Google Shape;252;p4"/>
          <p:cNvSpPr/>
          <p:nvPr/>
        </p:nvSpPr>
        <p:spPr>
          <a:xfrm>
            <a:off x="7433499" y="5022985"/>
            <a:ext cx="2803973"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dirty="0">
                <a:solidFill>
                  <a:schemeClr val="accent1"/>
                </a:solidFill>
                <a:latin typeface="Gill Sans"/>
                <a:ea typeface="Gill Sans"/>
                <a:cs typeface="Gill Sans"/>
                <a:sym typeface="Gill Sans"/>
              </a:rPr>
              <a:t>Usability? </a:t>
            </a:r>
            <a:r>
              <a:rPr lang="en-US" sz="2000" b="0" i="0" u="none" strike="noStrike" cap="none" dirty="0">
                <a:solidFill>
                  <a:schemeClr val="accent1"/>
                </a:solidFill>
                <a:latin typeface="Gill Sans"/>
                <a:ea typeface="Gill Sans"/>
                <a:cs typeface="Gill Sans"/>
                <a:sym typeface="Gill Sans"/>
              </a:rPr>
              <a:t>[ Johnson’13 ]</a:t>
            </a:r>
            <a:endParaRPr sz="5400" b="0" i="0" u="none" strike="noStrike" cap="none" dirty="0">
              <a:solidFill>
                <a:schemeClr val="accent1"/>
              </a:solidFill>
              <a:latin typeface="Gill Sans"/>
              <a:ea typeface="Gill Sans"/>
              <a:cs typeface="Gill Sans"/>
              <a:sym typeface="Gill Sans"/>
            </a:endParaRPr>
          </a:p>
        </p:txBody>
      </p:sp>
      <p:sp>
        <p:nvSpPr>
          <p:cNvPr id="253" name="Google Shape;253;p4"/>
          <p:cNvSpPr/>
          <p:nvPr/>
        </p:nvSpPr>
        <p:spPr>
          <a:xfrm>
            <a:off x="1724905" y="3309223"/>
            <a:ext cx="40812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Detecting vulnerable regexes</a:t>
            </a:r>
            <a:endParaRPr sz="1400" b="0" i="0" u="none" strike="noStrike" cap="none">
              <a:solidFill>
                <a:srgbClr val="000000"/>
              </a:solidFill>
              <a:latin typeface="Arial"/>
              <a:ea typeface="Arial"/>
              <a:cs typeface="Arial"/>
              <a:sym typeface="Arial"/>
            </a:endParaRPr>
          </a:p>
        </p:txBody>
      </p:sp>
      <p:sp>
        <p:nvSpPr>
          <p:cNvPr id="254" name="Google Shape;254;p4"/>
          <p:cNvSpPr/>
          <p:nvPr/>
        </p:nvSpPr>
        <p:spPr>
          <a:xfrm>
            <a:off x="6695789" y="3317945"/>
            <a:ext cx="523353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Automatically fixing vulnerable regexes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0"/>
                                        </p:tgtEl>
                                        <p:attrNameLst>
                                          <p:attrName>style.visibility</p:attrName>
                                        </p:attrNameLst>
                                      </p:cBhvr>
                                      <p:to>
                                        <p:strVal val="visible"/>
                                      </p:to>
                                    </p:set>
                                    <p:animEffect transition="in" filter="fade">
                                      <p:cBhvr>
                                        <p:cTn id="9" dur="500"/>
                                        <p:tgtEl>
                                          <p:spTgt spid="2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fade">
                                      <p:cBhvr>
                                        <p:cTn id="16" dur="500"/>
                                        <p:tgtEl>
                                          <p:spTgt spid="25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9"/>
        <p:cNvGrpSpPr/>
        <p:nvPr/>
      </p:nvGrpSpPr>
      <p:grpSpPr>
        <a:xfrm>
          <a:off x="0" y="0"/>
          <a:ext cx="0" cy="0"/>
          <a:chOff x="0" y="0"/>
          <a:chExt cx="0" cy="0"/>
        </a:xfrm>
      </p:grpSpPr>
      <p:sp>
        <p:nvSpPr>
          <p:cNvPr id="260" name="Google Shape;260;p44"/>
          <p:cNvSpPr/>
          <p:nvPr/>
        </p:nvSpPr>
        <p:spPr>
          <a:xfrm>
            <a:off x="2463183" y="2562981"/>
            <a:ext cx="557895" cy="646331"/>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chemeClr val="accent2"/>
              </a:buClr>
              <a:buSzPts val="4000"/>
              <a:buFont typeface="Arial"/>
              <a:buNone/>
            </a:pPr>
            <a:endParaRPr sz="4000" b="0" i="0" u="none" strike="noStrike" cap="none">
              <a:solidFill>
                <a:srgbClr val="E87731"/>
              </a:solidFill>
              <a:latin typeface="Arial"/>
              <a:ea typeface="Arial"/>
              <a:cs typeface="Arial"/>
              <a:sym typeface="Arial"/>
            </a:endParaRPr>
          </a:p>
        </p:txBody>
      </p:sp>
      <p:cxnSp>
        <p:nvCxnSpPr>
          <p:cNvPr id="261" name="Google Shape;261;p44"/>
          <p:cNvCxnSpPr/>
          <p:nvPr/>
        </p:nvCxnSpPr>
        <p:spPr>
          <a:xfrm>
            <a:off x="-1462207" y="6283031"/>
            <a:ext cx="5760720" cy="49014"/>
          </a:xfrm>
          <a:prstGeom prst="straightConnector1">
            <a:avLst/>
          </a:prstGeom>
          <a:noFill/>
          <a:ln w="9525" cap="flat" cmpd="sng">
            <a:solidFill>
              <a:schemeClr val="lt2"/>
            </a:solidFill>
            <a:prstDash val="dash"/>
            <a:miter lim="8000"/>
            <a:headEnd type="none" w="sm" len="sm"/>
            <a:tailEnd type="none" w="sm" len="sm"/>
          </a:ln>
        </p:spPr>
      </p:cxnSp>
      <p:sp>
        <p:nvSpPr>
          <p:cNvPr id="262" name="Google Shape;262;p44"/>
          <p:cNvSpPr/>
          <p:nvPr/>
        </p:nvSpPr>
        <p:spPr>
          <a:xfrm>
            <a:off x="893135" y="1580103"/>
            <a:ext cx="10536865" cy="2749465"/>
          </a:xfrm>
          <a:prstGeom prst="rect">
            <a:avLst/>
          </a:prstGeom>
          <a:noFill/>
          <a:ln>
            <a:noFill/>
          </a:ln>
        </p:spPr>
        <p:txBody>
          <a:bodyPr spcFirstLastPara="1" wrap="square" lIns="45700" tIns="45700" rIns="45700" bIns="45700" anchor="b" anchorCtr="0">
            <a:noAutofit/>
          </a:bodyPr>
          <a:lstStyle/>
          <a:p>
            <a:pPr marL="0" marR="0" lvl="0" indent="0" algn="ctr" rtl="0">
              <a:lnSpc>
                <a:spcPct val="90000"/>
              </a:lnSpc>
              <a:spcBef>
                <a:spcPts val="0"/>
              </a:spcBef>
              <a:spcAft>
                <a:spcPts val="0"/>
              </a:spcAft>
              <a:buClr>
                <a:srgbClr val="FFFFFF"/>
              </a:buClr>
              <a:buSzPts val="9600"/>
              <a:buFont typeface="Arial"/>
              <a:buNone/>
            </a:pPr>
            <a:r>
              <a:rPr lang="en-US" sz="9600" b="0" i="0" u="none" strike="noStrike" cap="none">
                <a:solidFill>
                  <a:srgbClr val="FFFFFF"/>
                </a:solidFill>
                <a:latin typeface="Arial"/>
                <a:ea typeface="Arial"/>
                <a:cs typeface="Arial"/>
                <a:sym typeface="Arial"/>
              </a:rPr>
              <a:t>Our Contribution</a:t>
            </a:r>
            <a:endParaRPr sz="1400" b="0" i="0" u="none" strike="noStrike" cap="none">
              <a:solidFill>
                <a:srgbClr val="000000"/>
              </a:solidFill>
              <a:latin typeface="Arial"/>
              <a:ea typeface="Arial"/>
              <a:cs typeface="Arial"/>
              <a:sym typeface="Arial"/>
            </a:endParaRPr>
          </a:p>
        </p:txBody>
      </p:sp>
      <p:pic>
        <p:nvPicPr>
          <p:cNvPr id="263" name="Google Shape;263;p44"/>
          <p:cNvPicPr preferRelativeResize="0"/>
          <p:nvPr/>
        </p:nvPicPr>
        <p:blipFill rotWithShape="1">
          <a:blip r:embed="rId3">
            <a:alphaModFix/>
          </a:blip>
          <a:srcRect/>
          <a:stretch/>
        </p:blipFill>
        <p:spPr>
          <a:xfrm>
            <a:off x="275153" y="6497994"/>
            <a:ext cx="2286000" cy="20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369525" y="-218450"/>
            <a:ext cx="10209900" cy="1051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2800" b="1"/>
              <a:t>Our Work:</a:t>
            </a:r>
            <a:r>
              <a:rPr lang="en-US" sz="2800"/>
              <a:t> </a:t>
            </a:r>
            <a:r>
              <a:rPr lang="en-US" sz="2800" b="1"/>
              <a:t>Anti-patterns</a:t>
            </a:r>
            <a:r>
              <a:rPr lang="en-US" sz="2800"/>
              <a:t> and </a:t>
            </a:r>
            <a:r>
              <a:rPr lang="en-US" sz="2800" b="1"/>
              <a:t>Fix Strategies</a:t>
            </a:r>
            <a:r>
              <a:rPr lang="en-US" sz="2800"/>
              <a:t> to provide </a:t>
            </a:r>
            <a:r>
              <a:rPr lang="en-US" sz="2800" b="1"/>
              <a:t>high usability</a:t>
            </a:r>
            <a:r>
              <a:rPr lang="en-US" sz="2800"/>
              <a:t> to Existing Detection and Fixing Techniques</a:t>
            </a:r>
            <a:endParaRPr sz="2800" b="1"/>
          </a:p>
        </p:txBody>
      </p:sp>
      <p:pic>
        <p:nvPicPr>
          <p:cNvPr id="270" name="Google Shape;270;p43" descr="Community Repair Events - iFixit"/>
          <p:cNvPicPr preferRelativeResize="0"/>
          <p:nvPr/>
        </p:nvPicPr>
        <p:blipFill rotWithShape="1">
          <a:blip r:embed="rId3">
            <a:alphaModFix/>
          </a:blip>
          <a:srcRect/>
          <a:stretch/>
        </p:blipFill>
        <p:spPr>
          <a:xfrm>
            <a:off x="7457030" y="967460"/>
            <a:ext cx="3122352" cy="2341763"/>
          </a:xfrm>
          <a:prstGeom prst="rect">
            <a:avLst/>
          </a:prstGeom>
          <a:noFill/>
          <a:ln>
            <a:noFill/>
          </a:ln>
        </p:spPr>
      </p:pic>
      <p:pic>
        <p:nvPicPr>
          <p:cNvPr id="271" name="Google Shape;271;p43" descr="The goal of early cyber threat detection - Panda Security Mediacenter"/>
          <p:cNvPicPr preferRelativeResize="0">
            <a:picLocks noGrp="1"/>
          </p:cNvPicPr>
          <p:nvPr>
            <p:ph type="body" idx="1"/>
          </p:nvPr>
        </p:nvPicPr>
        <p:blipFill rotWithShape="1">
          <a:blip r:embed="rId4">
            <a:alphaModFix/>
          </a:blip>
          <a:srcRect/>
          <a:stretch/>
        </p:blipFill>
        <p:spPr>
          <a:xfrm>
            <a:off x="2241546" y="995336"/>
            <a:ext cx="3048000" cy="2286000"/>
          </a:xfrm>
          <a:prstGeom prst="rect">
            <a:avLst/>
          </a:prstGeom>
          <a:noFill/>
          <a:ln>
            <a:noFill/>
          </a:ln>
        </p:spPr>
      </p:pic>
      <p:pic>
        <p:nvPicPr>
          <p:cNvPr id="272" name="Google Shape;272;p43" descr="Remote Usability Testing - Best Practices - Usability Geek"/>
          <p:cNvPicPr preferRelativeResize="0"/>
          <p:nvPr/>
        </p:nvPicPr>
        <p:blipFill rotWithShape="1">
          <a:blip r:embed="rId5">
            <a:alphaModFix/>
          </a:blip>
          <a:srcRect/>
          <a:stretch/>
        </p:blipFill>
        <p:spPr>
          <a:xfrm>
            <a:off x="3669441" y="4579907"/>
            <a:ext cx="4125328" cy="2304683"/>
          </a:xfrm>
          <a:prstGeom prst="rect">
            <a:avLst/>
          </a:prstGeom>
          <a:noFill/>
          <a:ln>
            <a:noFill/>
          </a:ln>
        </p:spPr>
      </p:pic>
      <p:sp>
        <p:nvSpPr>
          <p:cNvPr id="273" name="Google Shape;273;p43"/>
          <p:cNvSpPr txBox="1"/>
          <p:nvPr/>
        </p:nvSpPr>
        <p:spPr>
          <a:xfrm>
            <a:off x="1279150" y="3798800"/>
            <a:ext cx="4863300" cy="169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Automatic Techniques</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[Weideman’17,  Wustholz’17, Shen’18, Li’ 21]</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Anti-patterns [Davis’18]</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3"/>
          <p:cNvSpPr txBox="1"/>
          <p:nvPr/>
        </p:nvSpPr>
        <p:spPr>
          <a:xfrm>
            <a:off x="6695789" y="3816047"/>
            <a:ext cx="39474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[Van Der Merwe’17, Li’20, Chida’22]</a:t>
            </a:r>
            <a:endParaRPr sz="1400" b="0" i="0" u="none" strike="noStrike" cap="none">
              <a:solidFill>
                <a:srgbClr val="000000"/>
              </a:solidFill>
              <a:latin typeface="Arial"/>
              <a:ea typeface="Arial"/>
              <a:cs typeface="Arial"/>
              <a:sym typeface="Arial"/>
            </a:endParaRPr>
          </a:p>
        </p:txBody>
      </p:sp>
      <p:sp>
        <p:nvSpPr>
          <p:cNvPr id="275" name="Google Shape;275;p43"/>
          <p:cNvSpPr/>
          <p:nvPr/>
        </p:nvSpPr>
        <p:spPr>
          <a:xfrm>
            <a:off x="1724918" y="3309223"/>
            <a:ext cx="4081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Detecting Vulnerable Regexes</a:t>
            </a:r>
            <a:endParaRPr sz="1400" b="0" i="0" u="none" strike="noStrike" cap="none">
              <a:solidFill>
                <a:srgbClr val="000000"/>
              </a:solidFill>
              <a:latin typeface="Arial"/>
              <a:ea typeface="Arial"/>
              <a:cs typeface="Arial"/>
              <a:sym typeface="Arial"/>
            </a:endParaRPr>
          </a:p>
        </p:txBody>
      </p:sp>
      <p:sp>
        <p:nvSpPr>
          <p:cNvPr id="276" name="Google Shape;276;p43"/>
          <p:cNvSpPr/>
          <p:nvPr/>
        </p:nvSpPr>
        <p:spPr>
          <a:xfrm>
            <a:off x="6695789" y="3317945"/>
            <a:ext cx="523353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Automatically Fixing Vulnerable regexes</a:t>
            </a:r>
            <a:endParaRPr sz="1400" b="0" i="0" u="none" strike="noStrike" cap="none">
              <a:solidFill>
                <a:srgbClr val="000000"/>
              </a:solidFill>
              <a:latin typeface="Arial"/>
              <a:ea typeface="Arial"/>
              <a:cs typeface="Arial"/>
              <a:sym typeface="Arial"/>
            </a:endParaRPr>
          </a:p>
        </p:txBody>
      </p:sp>
      <p:sp>
        <p:nvSpPr>
          <p:cNvPr id="277" name="Google Shape;277;p43"/>
          <p:cNvSpPr txBox="1"/>
          <p:nvPr/>
        </p:nvSpPr>
        <p:spPr>
          <a:xfrm rot="-1285473">
            <a:off x="9687472" y="1356985"/>
            <a:ext cx="2464713" cy="175469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Fix Strategies</a:t>
            </a:r>
            <a:endParaRPr sz="3400" b="1" i="0" u="none" strike="noStrike" cap="none">
              <a:solidFill>
                <a:srgbClr val="8B1E41"/>
              </a:solidFill>
              <a:latin typeface="Impact"/>
              <a:ea typeface="Impact"/>
              <a:cs typeface="Impact"/>
              <a:sym typeface="Impact"/>
            </a:endParaRPr>
          </a:p>
        </p:txBody>
      </p:sp>
      <p:pic>
        <p:nvPicPr>
          <p:cNvPr id="278" name="Google Shape;278;p43" descr="Happy Developer by Ishara Kasthuriarachchi on Dribbble"/>
          <p:cNvPicPr preferRelativeResize="0"/>
          <p:nvPr/>
        </p:nvPicPr>
        <p:blipFill rotWithShape="1">
          <a:blip r:embed="rId6">
            <a:alphaModFix/>
          </a:blip>
          <a:srcRect/>
          <a:stretch/>
        </p:blipFill>
        <p:spPr>
          <a:xfrm>
            <a:off x="4055330" y="4579907"/>
            <a:ext cx="3501576" cy="2399701"/>
          </a:xfrm>
          <a:prstGeom prst="rect">
            <a:avLst/>
          </a:prstGeom>
          <a:noFill/>
          <a:ln>
            <a:noFill/>
          </a:ln>
        </p:spPr>
      </p:pic>
      <p:sp>
        <p:nvSpPr>
          <p:cNvPr id="279" name="Google Shape;279;p43"/>
          <p:cNvSpPr/>
          <p:nvPr/>
        </p:nvSpPr>
        <p:spPr>
          <a:xfrm>
            <a:off x="7910505" y="5198008"/>
            <a:ext cx="2804100" cy="92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100"/>
              <a:buFont typeface="Arial"/>
              <a:buNone/>
            </a:pPr>
            <a:r>
              <a:rPr lang="en-US" sz="5100" b="1" i="0" u="none" strike="noStrike" cap="none">
                <a:solidFill>
                  <a:srgbClr val="8B1E41"/>
                </a:solidFill>
                <a:latin typeface="Impact"/>
                <a:ea typeface="Impact"/>
                <a:cs typeface="Impact"/>
                <a:sym typeface="Impact"/>
              </a:rPr>
              <a:t>Usability!</a:t>
            </a:r>
            <a:endParaRPr sz="5100" b="1" i="0" u="none" strike="noStrike" cap="none">
              <a:solidFill>
                <a:srgbClr val="8B1E41"/>
              </a:solidFill>
              <a:latin typeface="Impact"/>
              <a:ea typeface="Impact"/>
              <a:cs typeface="Impact"/>
              <a:sym typeface="Impact"/>
            </a:endParaRPr>
          </a:p>
        </p:txBody>
      </p:sp>
      <p:sp>
        <p:nvSpPr>
          <p:cNvPr id="280" name="Google Shape;280;p43"/>
          <p:cNvSpPr txBox="1"/>
          <p:nvPr/>
        </p:nvSpPr>
        <p:spPr>
          <a:xfrm rot="-1285347">
            <a:off x="4866154" y="1597218"/>
            <a:ext cx="2712177" cy="123135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t>
            </a:r>
            <a:endParaRPr sz="3400" b="1" i="0" u="none" strike="noStrike" cap="none">
              <a:solidFill>
                <a:srgbClr val="8B1E41"/>
              </a:solidFill>
              <a:latin typeface="Impact"/>
              <a:ea typeface="Impact"/>
              <a:cs typeface="Impact"/>
              <a:sym typeface="Impact"/>
            </a:endParaRPr>
          </a:p>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8B1E41"/>
                </a:solidFill>
                <a:latin typeface="Impact"/>
                <a:ea typeface="Impact"/>
                <a:cs typeface="Impact"/>
                <a:sym typeface="Impact"/>
              </a:rPr>
              <a:t>Anti-patterns</a:t>
            </a:r>
            <a:endParaRPr sz="3400" b="1" i="0" u="none" strike="noStrike" cap="none">
              <a:solidFill>
                <a:srgbClr val="8B1E41"/>
              </a:solidFill>
              <a:latin typeface="Impact"/>
              <a:ea typeface="Impact"/>
              <a:cs typeface="Impact"/>
              <a:sym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a:themeElements>
    <a:clrScheme name="Hokie Slides 2">
      <a:dk1>
        <a:srgbClr val="000000"/>
      </a:dk1>
      <a:lt1>
        <a:srgbClr val="FFFFFF"/>
      </a:lt1>
      <a:dk2>
        <a:srgbClr val="44546A"/>
      </a:dk2>
      <a:lt2>
        <a:srgbClr val="E7E6E6"/>
      </a:lt2>
      <a:accent1>
        <a:srgbClr val="FF6600"/>
      </a:accent1>
      <a:accent2>
        <a:srgbClr val="FFD9BF"/>
      </a:accent2>
      <a:accent3>
        <a:srgbClr val="660000"/>
      </a:accent3>
      <a:accent4>
        <a:srgbClr val="DEBFB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4705</Words>
  <Application>Microsoft Office PowerPoint</Application>
  <PresentationFormat>Widescreen</PresentationFormat>
  <Paragraphs>520</Paragraphs>
  <Slides>42</Slides>
  <Notes>42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4" baseType="lpstr">
      <vt:lpstr>Times</vt:lpstr>
      <vt:lpstr>Roboto</vt:lpstr>
      <vt:lpstr>Gill Sans</vt:lpstr>
      <vt:lpstr>Old Standard TT</vt:lpstr>
      <vt:lpstr>Impact</vt:lpstr>
      <vt:lpstr>Arial</vt:lpstr>
      <vt:lpstr>Calibri</vt:lpstr>
      <vt:lpstr>Noto Sans Symbols</vt:lpstr>
      <vt:lpstr>Twentieth Century</vt:lpstr>
      <vt:lpstr>?</vt:lpstr>
      <vt:lpstr>1_Office Theme</vt:lpstr>
      <vt:lpstr>Bitmap Image</vt:lpstr>
      <vt:lpstr>Improving Developers' Understanding of Regex Denial of Service Tools through Anti-Patterns and Fix Strategies</vt:lpstr>
      <vt:lpstr>PowerPoint Presentation</vt:lpstr>
      <vt:lpstr>Problem: Regular Expression Denial of Service (ReDoS)</vt:lpstr>
      <vt:lpstr>Problem: Regular Expression Denial of Service (ReDoS)</vt:lpstr>
      <vt:lpstr>Problem: Regular Expression Denial of Service (ReDoS)</vt:lpstr>
      <vt:lpstr>PowerPoint Presentation</vt:lpstr>
      <vt:lpstr>Previous Work: Detection and Fixing Techniques</vt:lpstr>
      <vt:lpstr>PowerPoint Presentation</vt:lpstr>
      <vt:lpstr>Our Work: Anti-patterns and Fix Strategies to provide high usability to Existing Detection and Fixing Techniques</vt:lpstr>
      <vt:lpstr>Our Work: Anti-patterns and Fix Strategies for ReDoS</vt:lpstr>
      <vt:lpstr>Our Work: Anti-patterns and Fix Strategies for ReDoS</vt:lpstr>
      <vt:lpstr>Our Work: Anti-patterns and Fix Strategies for ReDoS</vt:lpstr>
      <vt:lpstr>Our Work: Anti-patterns and Fix Strategies for ReDoS</vt:lpstr>
      <vt:lpstr>PowerPoint Presentation</vt:lpstr>
      <vt:lpstr>Our Work: Anti-patterns and Fix Strategies for ReDoS</vt:lpstr>
      <vt:lpstr>Our Work: Anti-patterns and Fix Strategies for ReDoS</vt:lpstr>
      <vt:lpstr>Our Work: Anti-patterns for ReDoS</vt:lpstr>
      <vt:lpstr>Our Work: Fix Strategies for ReDoS</vt:lpstr>
      <vt:lpstr>PowerPoint Presentation</vt:lpstr>
      <vt:lpstr>PowerPoint Presentation</vt:lpstr>
      <vt:lpstr>Evaluation 1: Effectiveness. Research Method.</vt:lpstr>
      <vt:lpstr>Evaluation 1: Effectiveness. Results.</vt:lpstr>
      <vt:lpstr>Evaluation 1: Effectiveness. Results.</vt:lpstr>
      <vt:lpstr>Evaluation 1: Effectiveness. Results.</vt:lpstr>
      <vt:lpstr>PowerPoint Presentation</vt:lpstr>
      <vt:lpstr>Evaluation 2: Usability. Research Method.</vt:lpstr>
      <vt:lpstr>Evaluation 2: Usability. Results.</vt:lpstr>
      <vt:lpstr>Evaluation 2: Usability. Results.</vt:lpstr>
      <vt:lpstr>PowerPoint Presentation</vt:lpstr>
      <vt:lpstr>PowerPoint Presentation</vt:lpstr>
      <vt:lpstr>The Risk Factor with ReDoS</vt:lpstr>
      <vt:lpstr>Theorem1: Ambiguity of OR</vt:lpstr>
      <vt:lpstr>Theorem 2: Ambiguity of Concat (Key Observations)</vt:lpstr>
      <vt:lpstr>Theorem 2: Ambiguity of Concat (Proof Insight)</vt:lpstr>
      <vt:lpstr>Theorem 3: Ambiguity of star (Proof insight)</vt:lpstr>
      <vt:lpstr>Thm 4: Finite to Infinite ambiguity</vt:lpstr>
      <vt:lpstr>SL vs IA</vt:lpstr>
      <vt:lpstr>Experiment 2: Setup</vt:lpstr>
      <vt:lpstr>Experiment 2: Results</vt:lpstr>
      <vt:lpstr>PowerPoint Presentation</vt:lpstr>
      <vt:lpstr>Theorem 0</vt:lpstr>
      <vt:lpstr>Experiment 2 (Simple Regexes)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Developers' Understanding of Regex Denial of Service Tools through Anti-Patterns and Fix Strategies</dc:title>
  <dc:creator>adnan</dc:creator>
  <cp:lastModifiedBy>Sk Adnan Hassan</cp:lastModifiedBy>
  <cp:revision>22</cp:revision>
  <dcterms:created xsi:type="dcterms:W3CDTF">2022-04-30T05:42:30Z</dcterms:created>
  <dcterms:modified xsi:type="dcterms:W3CDTF">2023-05-22T18:32:32Z</dcterms:modified>
</cp:coreProperties>
</file>